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5203150" cy="32404050"/>
  <p:notesSz cx="6797675" cy="9926638"/>
  <p:custDataLst>
    <p:tags r:id="rId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  <p15:guide id="3" orient="horz" pos="10915">
          <p15:clr>
            <a:srgbClr val="A4A3A4"/>
          </p15:clr>
        </p15:guide>
        <p15:guide id="4" pos="77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9E0000"/>
    <a:srgbClr val="EAEAEA"/>
    <a:srgbClr val="003F75"/>
    <a:srgbClr val="3399FF"/>
    <a:srgbClr val="EB5603"/>
    <a:srgbClr val="E95605"/>
    <a:srgbClr val="FF006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3654" autoAdjust="0"/>
  </p:normalViewPr>
  <p:slideViewPr>
    <p:cSldViewPr>
      <p:cViewPr varScale="1">
        <p:scale>
          <a:sx n="24" d="100"/>
          <a:sy n="24" d="100"/>
        </p:scale>
        <p:origin x="3462" y="36"/>
      </p:cViewPr>
      <p:guideLst>
        <p:guide orient="horz" pos="11088"/>
        <p:guide pos="13440"/>
        <p:guide orient="horz" pos="10915"/>
        <p:guide pos="77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7" d="100"/>
          <a:sy n="37" d="100"/>
        </p:scale>
        <p:origin x="-1488" y="-84"/>
      </p:cViewPr>
      <p:guideLst>
        <p:guide orient="horz" pos="3774"/>
        <p:guide pos="2909"/>
        <p:guide orient="horz" pos="3127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92" cy="49580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7" tIns="45304" rIns="90607" bIns="45304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4492" cy="49580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7" tIns="45304" rIns="90607" bIns="45304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03"/>
            <a:ext cx="2944492" cy="497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7" tIns="45304" rIns="90607" bIns="45304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28203"/>
            <a:ext cx="2944492" cy="497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7" tIns="45304" rIns="90607" bIns="45304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910E434-300E-45AA-AF0D-A8E11BC2F5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2679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476" cy="49054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1" tIns="45300" rIns="90601" bIns="45300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688" y="0"/>
            <a:ext cx="2930476" cy="49054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1" tIns="45300" rIns="90601" bIns="45300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30400" y="736600"/>
            <a:ext cx="2927350" cy="376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045" y="4748953"/>
            <a:ext cx="4935906" cy="442016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1" tIns="45300" rIns="90601" bIns="45300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3736"/>
            <a:ext cx="2930476" cy="49186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1" tIns="45300" rIns="90601" bIns="45300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688" y="9413736"/>
            <a:ext cx="2930476" cy="49186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601" tIns="45300" rIns="90601" bIns="45300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905688" eaLnBrk="0" hangingPunct="0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601A24BB-7B6B-4640-BDA8-3C4B4AEFE8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295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defPPr>
              <a:defRPr kern="1200" smtId="4294967295"/>
            </a:defPPr>
            <a:lvl1pPr defTabSz="905688">
              <a:defRPr sz="1900">
                <a:solidFill>
                  <a:schemeClr val="tx1"/>
                </a:solidFill>
                <a:latin typeface="Times New Roman" pitchFamily="18" charset="0"/>
              </a:defRPr>
            </a:lvl1pPr>
            <a:lvl2pPr marL="585445" indent="-225171" defTabSz="905688">
              <a:defRPr sz="1900">
                <a:solidFill>
                  <a:schemeClr val="tx1"/>
                </a:solidFill>
                <a:latin typeface="Times New Roman" pitchFamily="18" charset="0"/>
              </a:defRPr>
            </a:lvl2pPr>
            <a:lvl3pPr marL="900684" indent="-180137" defTabSz="905688">
              <a:defRPr sz="1900">
                <a:solidFill>
                  <a:schemeClr val="tx1"/>
                </a:solidFill>
                <a:latin typeface="Times New Roman" pitchFamily="18" charset="0"/>
              </a:defRPr>
            </a:lvl3pPr>
            <a:lvl4pPr marL="1260958" indent="-180137" defTabSz="905688"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621231" indent="-180137" defTabSz="905688"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1981505" indent="-180137" defTabSz="9056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341778" indent="-180137" defTabSz="9056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2702052" indent="-180137" defTabSz="9056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062326" indent="-180137" defTabSz="9056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2CF260F-F199-4C3D-9C32-4EABFF09F99C}" type="slidenum">
              <a:rPr lang="zh-CN" altLang="en-US" sz="1200"/>
              <a:pPr>
                <a:defRPr/>
              </a:pPr>
              <a:t>1</a:t>
            </a:fld>
            <a:endParaRPr lang="en-US" altLang="zh-CN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0400" y="736600"/>
            <a:ext cx="2927350" cy="376555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numCol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399" y="10066883"/>
            <a:ext cx="21422354" cy="6944618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797" y="18361670"/>
            <a:ext cx="17641557" cy="828228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7" y="1297037"/>
            <a:ext cx="22683158" cy="540067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9997" y="7560320"/>
            <a:ext cx="22683158" cy="21385486"/>
          </a:xfrm>
          <a:prstGeom prst="rect">
            <a:avLst/>
          </a:prstGeom>
        </p:spPr>
        <p:txBody>
          <a:bodyPr vert="eaVert" lIns="68580" tIns="34290" rIns="68580" bIns="34290"/>
          <a:lstStyle>
            <a:defPPr>
              <a:defRPr kern="1200" smtId="4294967295"/>
            </a:def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272771" y="1297037"/>
            <a:ext cx="5670385" cy="27648769"/>
          </a:xfrm>
          <a:prstGeom prst="rect">
            <a:avLst/>
          </a:prstGeom>
        </p:spPr>
        <p:txBody>
          <a:bodyPr vert="eaVert"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9995" y="1297037"/>
            <a:ext cx="16934987" cy="27648769"/>
          </a:xfrm>
          <a:prstGeom prst="rect">
            <a:avLst/>
          </a:prstGeom>
        </p:spPr>
        <p:txBody>
          <a:bodyPr vert="eaVert" lIns="68580" tIns="34290" rIns="68580" bIns="34290"/>
          <a:lstStyle>
            <a:defPPr>
              <a:defRPr kern="1200" smtId="4294967295"/>
            </a:def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7" y="1297037"/>
            <a:ext cx="22683158" cy="540067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997" y="7560320"/>
            <a:ext cx="22683158" cy="2138548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875" y="20822917"/>
            <a:ext cx="21422354" cy="6435179"/>
          </a:xfrm>
          <a:prstGeom prst="rect">
            <a:avLst/>
          </a:prstGeom>
        </p:spPr>
        <p:txBody>
          <a:bodyPr lIns="68580" tIns="34290" rIns="68580" bIns="34290" anchor="t"/>
          <a:lstStyle>
            <a:defPPr>
              <a:defRPr kern="1200" smtId="4294967295"/>
            </a:defPPr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875" y="13734530"/>
            <a:ext cx="21422354" cy="7088386"/>
          </a:xfrm>
          <a:prstGeom prst="rect">
            <a:avLst/>
          </a:prstGeom>
        </p:spPr>
        <p:txBody>
          <a:bodyPr lIns="68580" tIns="34290" rIns="68580" bIns="34290" anchor="b"/>
          <a:lstStyle>
            <a:defPPr>
              <a:defRPr kern="1200" smtId="4294967295"/>
            </a:defPPr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7" y="1297037"/>
            <a:ext cx="22683158" cy="540067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996" y="7560320"/>
            <a:ext cx="11302685" cy="2138548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40469" y="7560320"/>
            <a:ext cx="11302686" cy="2138548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7" y="1297037"/>
            <a:ext cx="22683158" cy="540067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995" y="7254033"/>
            <a:ext cx="11135767" cy="3022253"/>
          </a:xfrm>
          <a:prstGeom prst="rect">
            <a:avLst/>
          </a:prstGeom>
        </p:spPr>
        <p:txBody>
          <a:bodyPr lIns="68580" tIns="34290" rIns="68580" bIns="34290" anchor="b"/>
          <a:lstStyle>
            <a:defPPr>
              <a:defRPr kern="1200" smtId="4294967295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995" y="10276286"/>
            <a:ext cx="11135767" cy="18669520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2526" y="7254033"/>
            <a:ext cx="11140629" cy="3022253"/>
          </a:xfrm>
          <a:prstGeom prst="rect">
            <a:avLst/>
          </a:prstGeom>
        </p:spPr>
        <p:txBody>
          <a:bodyPr lIns="68580" tIns="34290" rIns="68580" bIns="34290" anchor="b"/>
          <a:lstStyle>
            <a:defPPr>
              <a:defRPr kern="1200" smtId="4294967295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802526" y="10276286"/>
            <a:ext cx="11140629" cy="18669520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7" y="1297037"/>
            <a:ext cx="22683158" cy="5400675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96" y="1290786"/>
            <a:ext cx="8291661" cy="5489749"/>
          </a:xfrm>
          <a:prstGeom prst="rect">
            <a:avLst/>
          </a:prstGeom>
        </p:spPr>
        <p:txBody>
          <a:bodyPr lIns="68580" tIns="34290" rIns="68580" bIns="34290" anchor="b"/>
          <a:lstStyle>
            <a:defPPr>
              <a:defRPr kern="1200" smtId="4294967295"/>
            </a:defPPr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3894" y="1290787"/>
            <a:ext cx="14089261" cy="27655019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96" y="6780536"/>
            <a:ext cx="8291661" cy="22165270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317" y="22682524"/>
            <a:ext cx="15121567" cy="2678460"/>
          </a:xfrm>
          <a:prstGeom prst="rect">
            <a:avLst/>
          </a:prstGeom>
        </p:spPr>
        <p:txBody>
          <a:bodyPr lIns="68580" tIns="34290" rIns="68580" bIns="34290" anchor="b"/>
          <a:lstStyle>
            <a:defPPr>
              <a:defRPr kern="1200" smtId="4294967295"/>
            </a:defPPr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40317" y="2895676"/>
            <a:ext cx="15121567" cy="19441493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40317" y="25360984"/>
            <a:ext cx="15121567" cy="3802037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kern="1200" smtId="4294967295"/>
            </a:defPPr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New pictur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345481" y="9407426"/>
            <a:ext cx="896987" cy="151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New pictur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651644" y="9407426"/>
            <a:ext cx="896987" cy="151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New pictur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817" y="32904113"/>
            <a:ext cx="25137517" cy="198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ew shape"/>
          <p:cNvSpPr/>
          <p:nvPr/>
        </p:nvSpPr>
        <p:spPr>
          <a:xfrm>
            <a:off x="32817" y="33466683"/>
            <a:ext cx="12601575" cy="1250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kern="1200" smtId="4294967295"/>
            </a:defPPr>
          </a:lstStyle>
          <a:p>
            <a:pPr eaLnBrk="0" hangingPunct="0">
              <a:defRPr/>
            </a:pPr>
            <a:r>
              <a:rPr sz="4800" smtId="4294967295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Template ID: multicolorgradients  Size: 36x48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defPPr>
        <a:defRPr kern="1200" smtId="4294967295"/>
      </a:defPPr>
      <a:lvl1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  <a:cs typeface="Arial" charset="0"/>
        </a:defRPr>
      </a:lvl5pPr>
      <a:lvl6pPr marL="3429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6pPr>
      <a:lvl7pPr marL="6858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7pPr>
      <a:lvl8pPr marL="10287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8pPr>
      <a:lvl9pPr marL="13716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 smtId="4294967295"/>
      </a:defPPr>
      <a:lvl1pPr marL="863204" indent="-863204" algn="l" defTabSz="2306241" rtl="0" eaLnBrk="0" fontAlgn="base" hangingPunct="0">
        <a:spcBef>
          <a:spcPct val="20000"/>
        </a:spcBef>
        <a:spcAft>
          <a:spcPct val="0"/>
        </a:spcAft>
        <a:buChar char="•"/>
        <a:defRPr sz="8000">
          <a:solidFill>
            <a:schemeClr val="tx1"/>
          </a:solidFill>
          <a:latin typeface="+mn-lt"/>
          <a:ea typeface="+mn-ea"/>
          <a:cs typeface="+mn-cs"/>
        </a:defRPr>
      </a:lvl1pPr>
      <a:lvl2pPr marL="1872854" indent="-720329" algn="l" defTabSz="2306241" rtl="0" eaLnBrk="0" fontAlgn="base" hangingPunct="0">
        <a:spcBef>
          <a:spcPct val="20000"/>
        </a:spcBef>
        <a:spcAft>
          <a:spcPct val="0"/>
        </a:spcAft>
        <a:buChar char="–"/>
        <a:defRPr sz="7100">
          <a:solidFill>
            <a:schemeClr val="tx1"/>
          </a:solidFill>
          <a:latin typeface="+mn-lt"/>
          <a:cs typeface="Arial" charset="0"/>
        </a:defRPr>
      </a:lvl2pPr>
      <a:lvl3pPr marL="2882504" indent="-576263" algn="l" defTabSz="2306241" rtl="0" eaLnBrk="0" fontAlgn="base" hangingPunct="0">
        <a:spcBef>
          <a:spcPct val="20000"/>
        </a:spcBef>
        <a:spcAft>
          <a:spcPct val="0"/>
        </a:spcAft>
        <a:buChar char="•"/>
        <a:defRPr sz="6100">
          <a:solidFill>
            <a:schemeClr val="tx1"/>
          </a:solidFill>
          <a:latin typeface="+mn-lt"/>
          <a:cs typeface="Arial" charset="0"/>
        </a:defRPr>
      </a:lvl3pPr>
      <a:lvl4pPr marL="4038600" indent="-579835" algn="l" defTabSz="2306241" rtl="0" eaLnBrk="0" fontAlgn="base" hangingPunct="0">
        <a:spcBef>
          <a:spcPct val="20000"/>
        </a:spcBef>
        <a:spcAft>
          <a:spcPct val="0"/>
        </a:spcAft>
        <a:buChar char="–"/>
        <a:defRPr sz="4900">
          <a:solidFill>
            <a:schemeClr val="tx1"/>
          </a:solidFill>
          <a:latin typeface="+mn-lt"/>
          <a:cs typeface="Arial" charset="0"/>
        </a:defRPr>
      </a:lvl4pPr>
      <a:lvl5pPr marL="51911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900">
          <a:solidFill>
            <a:schemeClr val="tx1"/>
          </a:solidFill>
          <a:latin typeface="+mn-lt"/>
          <a:cs typeface="Arial" charset="0"/>
        </a:defRPr>
      </a:lvl5pPr>
      <a:lvl6pPr marL="55340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900">
          <a:solidFill>
            <a:schemeClr val="tx1"/>
          </a:solidFill>
          <a:latin typeface="+mn-lt"/>
        </a:defRPr>
      </a:lvl6pPr>
      <a:lvl7pPr marL="58769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900">
          <a:solidFill>
            <a:schemeClr val="tx1"/>
          </a:solidFill>
          <a:latin typeface="+mn-lt"/>
        </a:defRPr>
      </a:lvl7pPr>
      <a:lvl8pPr marL="62198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900">
          <a:solidFill>
            <a:schemeClr val="tx1"/>
          </a:solidFill>
          <a:latin typeface="+mn-lt"/>
        </a:defRPr>
      </a:lvl8pPr>
      <a:lvl9pPr marL="65627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hyperlink" Target="https://www.gov.uk/government/uploads/system/uploads/attachment_data/file/167976/HTM_07-01_Final.pdf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3" name="Group 1"/>
          <p:cNvGrpSpPr>
            <a:grpSpLocks/>
          </p:cNvGrpSpPr>
          <p:nvPr/>
        </p:nvGrpSpPr>
        <p:grpSpPr bwMode="auto">
          <a:xfrm>
            <a:off x="561577" y="0"/>
            <a:ext cx="24253742" cy="4543425"/>
            <a:chOff x="1054474" y="495300"/>
            <a:chExt cx="41794578" cy="4610100"/>
          </a:xfrm>
        </p:grpSpPr>
        <p:sp>
          <p:nvSpPr>
            <p:cNvPr id="28" name="Text Box 241"/>
            <p:cNvSpPr txBox="1">
              <a:spLocks noChangeArrowheads="1"/>
            </p:cNvSpPr>
            <p:nvPr/>
          </p:nvSpPr>
          <p:spPr bwMode="auto">
            <a:xfrm>
              <a:off x="1054474" y="495300"/>
              <a:ext cx="41781832" cy="46101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25400">
              <a:noFill/>
              <a:miter lim="800000"/>
            </a:ln>
          </p:spPr>
          <p:txBody>
            <a:bodyPr lIns="61170" tIns="30584" rIns="61170" bIns="30584" anchor="ctr"/>
            <a:lstStyle>
              <a:defPPr>
                <a:defRPr kern="1200" smtId="4294967295"/>
              </a:defPPr>
              <a:lvl1pPr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defRPr/>
              </a:pPr>
              <a:endParaRPr lang="en-US" altLang="zh-CN" sz="32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 pitchFamily="2" charset="-122"/>
                <a:cs typeface="+mn-cs"/>
              </a:endParaRPr>
            </a:p>
          </p:txBody>
        </p:sp>
        <p:sp>
          <p:nvSpPr>
            <p:cNvPr id="35" name="Text Box 241"/>
            <p:cNvSpPr txBox="1">
              <a:spLocks noChangeArrowheads="1"/>
            </p:cNvSpPr>
            <p:nvPr/>
          </p:nvSpPr>
          <p:spPr bwMode="auto">
            <a:xfrm>
              <a:off x="1067220" y="495300"/>
              <a:ext cx="41781832" cy="4610100"/>
            </a:xfrm>
            <a:prstGeom prst="rect">
              <a:avLst/>
            </a:prstGeom>
            <a:solidFill>
              <a:srgbClr val="0082A5">
                <a:alpha val="20000"/>
              </a:srgbClr>
            </a:solidFill>
            <a:ln w="25400">
              <a:noFill/>
              <a:miter lim="800000"/>
            </a:ln>
          </p:spPr>
          <p:txBody>
            <a:bodyPr lIns="61170" tIns="30584" rIns="61170" bIns="30584" anchor="ctr"/>
            <a:lstStyle>
              <a:defPPr>
                <a:defRPr kern="1200" smtId="4294967295"/>
              </a:defPPr>
              <a:lvl1pPr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defRPr/>
              </a:pPr>
              <a:endParaRPr lang="en-US" altLang="zh-CN" sz="32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 pitchFamily="2" charset="-122"/>
                <a:cs typeface="+mn-cs"/>
              </a:endParaRPr>
            </a:p>
          </p:txBody>
        </p:sp>
      </p:grpSp>
      <p:sp>
        <p:nvSpPr>
          <p:cNvPr id="36" name="Text Box 262"/>
          <p:cNvSpPr txBox="1">
            <a:spLocks noChangeArrowheads="1"/>
          </p:cNvSpPr>
          <p:nvPr/>
        </p:nvSpPr>
        <p:spPr bwMode="auto">
          <a:xfrm>
            <a:off x="3762375" y="300038"/>
            <a:ext cx="16381115" cy="4014787"/>
          </a:xfrm>
          <a:prstGeom prst="rect">
            <a:avLst/>
          </a:prstGeom>
          <a:noFill/>
          <a:ln>
            <a:noFill/>
          </a:ln>
          <a:extLst/>
        </p:spPr>
        <p:txBody>
          <a:bodyPr lIns="45878" tIns="22938" rIns="45878" bIns="22938" anchor="ctr"/>
          <a:lstStyle/>
          <a:p>
            <a:pPr algn="ctr" defTabSz="459581" eaLnBrk="0" hangingPunct="0"/>
            <a:r>
              <a:rPr lang="tr-TR" sz="5400" b="1" dirty="0">
                <a:solidFill>
                  <a:srgbClr val="FFBF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Times New Roman" pitchFamily="18" charset="0"/>
              </a:rPr>
              <a:t>BİYOSİDAL ÜRÜNLER LABORATUVARLARINDA</a:t>
            </a:r>
            <a:r>
              <a:rPr lang="tr-TR" sz="5400" b="1" dirty="0">
                <a:solidFill>
                  <a:srgbClr val="FFBF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algn="ctr" defTabSz="459581" eaLnBrk="0" hangingPunct="0"/>
            <a:r>
              <a:rPr lang="tr-TR" sz="5400" b="1" dirty="0">
                <a:solidFill>
                  <a:srgbClr val="FFBF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ATIK UYGULAMALARI</a:t>
            </a:r>
          </a:p>
          <a:p>
            <a:pPr algn="ctr" defTabSz="459581" eaLnBrk="0" hangingPunct="0"/>
            <a:endParaRPr lang="en-US" sz="2400" b="1" dirty="0">
              <a:solidFill>
                <a:srgbClr val="FFBF0B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 algn="ctr" defTabSz="459581" eaLnBrk="0" hangingPunct="0"/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Hülya Noyan ÜZDÜRMEZ*, Şermin KAYA, Yıldırım CESARETLİ, Mustafa Kemal BAŞARALI</a:t>
            </a:r>
          </a:p>
          <a:p>
            <a:pPr algn="ctr" defTabSz="459581" eaLnBrk="0" hangingPunct="0"/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T.C. S</a:t>
            </a:r>
            <a:r>
              <a:rPr lang="tr-TR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AĞLIK  BAKANLIĞI</a:t>
            </a:r>
          </a:p>
          <a:p>
            <a:pPr algn="ctr" defTabSz="459581" eaLnBrk="0" hangingPunct="0"/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Türkiye Halk Sağlığı Kurumu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 algn="ctr" defTabSz="459581" eaLnBrk="0" hangingPunct="0"/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Tüketici Güvenliği Laboratuvarları ve Biyolojik Ürünler Daire Başkanlığı</a:t>
            </a:r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Ankara/TÜRKİYE</a:t>
            </a:r>
          </a:p>
          <a:p>
            <a:pPr algn="ctr" defTabSz="459581" eaLnBrk="0" hangingPunct="0"/>
            <a:r>
              <a:rPr lang="tr-T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E-mail*: hulya.uzdurmez@saglik.gov.tr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8" name="Text Box 247"/>
          <p:cNvSpPr txBox="1">
            <a:spLocks noChangeArrowheads="1"/>
          </p:cNvSpPr>
          <p:nvPr/>
        </p:nvSpPr>
        <p:spPr bwMode="auto">
          <a:xfrm>
            <a:off x="664667" y="16931832"/>
            <a:ext cx="6655168" cy="3531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algn="just" defTabSz="459581" eaLnBrk="0" hangingPunct="0">
              <a:lnSpc>
                <a:spcPct val="120000"/>
              </a:lnSpc>
            </a:pPr>
            <a:r>
              <a:rPr lang="tr-TR" altLang="ja-JP" dirty="0">
                <a:cs typeface="Times New Roman" pitchFamily="18" charset="0"/>
              </a:rPr>
              <a:t>Bu çalışmanın amacı; </a:t>
            </a:r>
            <a:r>
              <a:rPr lang="tr-TR" altLang="ja-JP" dirty="0" smtClean="0">
                <a:cs typeface="Times New Roman" pitchFamily="18" charset="0"/>
              </a:rPr>
              <a:t>Biyosidal </a:t>
            </a:r>
            <a:r>
              <a:rPr lang="tr-TR" altLang="ja-JP" dirty="0">
                <a:cs typeface="Times New Roman" pitchFamily="18" charset="0"/>
              </a:rPr>
              <a:t>Ürünler Yönetmeliği </a:t>
            </a:r>
            <a:r>
              <a:rPr lang="tr-TR" altLang="ja-JP" baseline="30000" dirty="0">
                <a:cs typeface="Times New Roman" pitchFamily="18" charset="0"/>
              </a:rPr>
              <a:t>(3)</a:t>
            </a:r>
            <a:r>
              <a:rPr lang="tr-TR" altLang="ja-JP" dirty="0">
                <a:cs typeface="Times New Roman" pitchFamily="18" charset="0"/>
              </a:rPr>
              <a:t> (BÜY) Madde 36/2’ de tehlikeli kabul edilen biyosidal ürünlerin laboratuvarımızda </a:t>
            </a:r>
            <a:r>
              <a:rPr lang="tr-TR" altLang="ja-JP" dirty="0" smtClean="0">
                <a:cs typeface="Times New Roman" pitchFamily="18" charset="0"/>
              </a:rPr>
              <a:t>analizleri sırasında oluşan atıkların; </a:t>
            </a:r>
            <a:r>
              <a:rPr lang="tr-TR" altLang="ja-JP" dirty="0">
                <a:cs typeface="Times New Roman" pitchFamily="18" charset="0"/>
              </a:rPr>
              <a:t>insan, hayvan ve çevre sağlığı üzerine </a:t>
            </a:r>
            <a:r>
              <a:rPr lang="tr-TR" altLang="ja-JP" dirty="0" smtClean="0">
                <a:cs typeface="Times New Roman" pitchFamily="18" charset="0"/>
              </a:rPr>
              <a:t>risklerini </a:t>
            </a:r>
            <a:r>
              <a:rPr lang="tr-TR" altLang="ja-JP" dirty="0">
                <a:cs typeface="Times New Roman" pitchFamily="18" charset="0"/>
              </a:rPr>
              <a:t>azaltmak </a:t>
            </a:r>
            <a:r>
              <a:rPr lang="tr-TR" altLang="ja-JP" dirty="0" smtClean="0">
                <a:cs typeface="Times New Roman" pitchFamily="18" charset="0"/>
              </a:rPr>
              <a:t>için; </a:t>
            </a:r>
            <a:r>
              <a:rPr lang="tr-TR" altLang="ja-JP" dirty="0">
                <a:cs typeface="Times New Roman" pitchFamily="18" charset="0"/>
              </a:rPr>
              <a:t>yerinde, uygun, güvenli bir şekilde ayrıştırılması, </a:t>
            </a:r>
            <a:r>
              <a:rPr lang="tr-TR" altLang="ja-JP" dirty="0" smtClean="0">
                <a:cs typeface="Times New Roman" pitchFamily="18" charset="0"/>
              </a:rPr>
              <a:t>geçici </a:t>
            </a:r>
            <a:r>
              <a:rPr lang="tr-TR" altLang="ja-JP" dirty="0">
                <a:cs typeface="Times New Roman" pitchFamily="18" charset="0"/>
              </a:rPr>
              <a:t>depolanması ve </a:t>
            </a:r>
            <a:r>
              <a:rPr lang="tr-TR" altLang="ja-JP" dirty="0" err="1">
                <a:cs typeface="Times New Roman" pitchFamily="18" charset="0"/>
              </a:rPr>
              <a:t>bertarafına</a:t>
            </a:r>
            <a:r>
              <a:rPr lang="tr-TR" altLang="ja-JP" dirty="0">
                <a:cs typeface="Times New Roman" pitchFamily="18" charset="0"/>
              </a:rPr>
              <a:t> yönelik uygulamaların nasıl yapıldığının aktarılmasıdır. </a:t>
            </a:r>
            <a:r>
              <a:rPr lang="tr-TR" altLang="ja-JP" dirty="0" smtClean="0">
                <a:cs typeface="Times New Roman" pitchFamily="18" charset="0"/>
              </a:rPr>
              <a:t>2015 yılından itibaren gerçekleştirilen atık </a:t>
            </a:r>
            <a:r>
              <a:rPr lang="tr-TR" altLang="ja-JP" dirty="0">
                <a:cs typeface="Times New Roman" pitchFamily="18" charset="0"/>
              </a:rPr>
              <a:t>uygulamaları ile </a:t>
            </a:r>
            <a:r>
              <a:rPr lang="tr-TR" altLang="ja-JP" dirty="0" smtClean="0">
                <a:cs typeface="Times New Roman" pitchFamily="18" charset="0"/>
              </a:rPr>
              <a:t>laboratuvarlarda </a:t>
            </a:r>
            <a:r>
              <a:rPr lang="tr-TR" altLang="ja-JP" dirty="0">
                <a:cs typeface="Times New Roman" pitchFamily="18" charset="0"/>
              </a:rPr>
              <a:t>oluşan atık </a:t>
            </a:r>
            <a:r>
              <a:rPr lang="tr-TR" altLang="ja-JP" dirty="0" smtClean="0">
                <a:cs typeface="Times New Roman" pitchFamily="18" charset="0"/>
              </a:rPr>
              <a:t>türler ve atık miktarı </a:t>
            </a:r>
            <a:r>
              <a:rPr lang="tr-TR" altLang="ja-JP" dirty="0">
                <a:cs typeface="Times New Roman" pitchFamily="18" charset="0"/>
              </a:rPr>
              <a:t>kayıt altına </a:t>
            </a:r>
            <a:r>
              <a:rPr lang="tr-TR" altLang="ja-JP" dirty="0" smtClean="0">
                <a:cs typeface="Times New Roman" pitchFamily="18" charset="0"/>
              </a:rPr>
              <a:t>alınabilmiştir. Gelecek </a:t>
            </a:r>
            <a:r>
              <a:rPr lang="tr-TR" altLang="ja-JP" dirty="0">
                <a:cs typeface="Times New Roman" pitchFamily="18" charset="0"/>
              </a:rPr>
              <a:t>yıllara ilişkin atık </a:t>
            </a:r>
            <a:r>
              <a:rPr lang="tr-TR" altLang="ja-JP" dirty="0" smtClean="0">
                <a:cs typeface="Times New Roman" pitchFamily="18" charset="0"/>
              </a:rPr>
              <a:t>miktarı öngörülebilmiş ve </a:t>
            </a:r>
            <a:r>
              <a:rPr lang="tr-TR" altLang="ja-JP" dirty="0">
                <a:cs typeface="Times New Roman" pitchFamily="18" charset="0"/>
              </a:rPr>
              <a:t>Çevre ve Şehircilik Bakanlığına </a:t>
            </a:r>
            <a:r>
              <a:rPr lang="tr-TR" altLang="ja-JP" dirty="0" smtClean="0">
                <a:cs typeface="Times New Roman" pitchFamily="18" charset="0"/>
              </a:rPr>
              <a:t>beyanda bulunulmuştur. </a:t>
            </a:r>
            <a:endParaRPr lang="tr-TR" altLang="ja-JP" dirty="0">
              <a:cs typeface="Times New Roman" pitchFamily="18" charset="0"/>
            </a:endParaRPr>
          </a:p>
        </p:txBody>
      </p:sp>
      <p:grpSp>
        <p:nvGrpSpPr>
          <p:cNvPr id="15466" name="Group 38"/>
          <p:cNvGrpSpPr>
            <a:grpSpLocks/>
          </p:cNvGrpSpPr>
          <p:nvPr/>
        </p:nvGrpSpPr>
        <p:grpSpPr bwMode="auto">
          <a:xfrm>
            <a:off x="585251" y="4695825"/>
            <a:ext cx="6689410" cy="689856"/>
            <a:chOff x="1066799" y="5958162"/>
            <a:chExt cx="11007725" cy="698209"/>
          </a:xfrm>
        </p:grpSpPr>
        <p:sp>
          <p:nvSpPr>
            <p:cNvPr id="3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51597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4" name="Text Box 248"/>
            <p:cNvSpPr txBox="1">
              <a:spLocks noChangeArrowheads="1"/>
            </p:cNvSpPr>
            <p:nvPr/>
          </p:nvSpPr>
          <p:spPr bwMode="auto">
            <a:xfrm>
              <a:off x="1157514" y="6046588"/>
              <a:ext cx="10805886" cy="609783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tr-TR" altLang="zh-CN" sz="3300" b="1" dirty="0">
                  <a:solidFill>
                    <a:schemeClr val="bg1"/>
                  </a:solidFill>
                  <a:latin typeface="Arial" charset="0"/>
                </a:rPr>
                <a:t>ÖZET</a:t>
              </a:r>
              <a:endParaRPr lang="en-US" altLang="zh-CN" sz="33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grpSp>
        <p:nvGrpSpPr>
          <p:cNvPr id="15467" name="Group 41"/>
          <p:cNvGrpSpPr>
            <a:grpSpLocks/>
          </p:cNvGrpSpPr>
          <p:nvPr/>
        </p:nvGrpSpPr>
        <p:grpSpPr bwMode="auto">
          <a:xfrm>
            <a:off x="635194" y="16231790"/>
            <a:ext cx="6707624" cy="687011"/>
            <a:chOff x="1066799" y="5958162"/>
            <a:chExt cx="11007725" cy="699505"/>
          </a:xfrm>
        </p:grpSpPr>
        <p:sp>
          <p:nvSpPr>
            <p:cNvPr id="43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51706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44" name="Text Box 248"/>
            <p:cNvSpPr txBox="1">
              <a:spLocks noChangeArrowheads="1"/>
            </p:cNvSpPr>
            <p:nvPr/>
          </p:nvSpPr>
          <p:spPr bwMode="auto">
            <a:xfrm>
              <a:off x="1157514" y="6046588"/>
              <a:ext cx="10805886" cy="611079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tr-TR" altLang="zh-CN" sz="3300" b="1">
                  <a:solidFill>
                    <a:schemeClr val="bg1"/>
                  </a:solidFill>
                  <a:latin typeface="Arial" charset="0"/>
                </a:rPr>
                <a:t>AMAÇ</a:t>
              </a:r>
              <a:endParaRPr lang="en-US" altLang="zh-CN" sz="2400" b="1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sp>
        <p:nvSpPr>
          <p:cNvPr id="45" name="Text Box 244"/>
          <p:cNvSpPr txBox="1">
            <a:spLocks noChangeArrowheads="1"/>
          </p:cNvSpPr>
          <p:nvPr/>
        </p:nvSpPr>
        <p:spPr bwMode="auto">
          <a:xfrm>
            <a:off x="17906748" y="4743247"/>
            <a:ext cx="6859528" cy="8517716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algn="just" eaLnBrk="0" hangingPunct="0">
              <a:lnSpc>
                <a:spcPct val="125000"/>
              </a:lnSpc>
            </a:pPr>
            <a:r>
              <a:rPr lang="tr-TR" altLang="ja-JP" dirty="0" smtClean="0">
                <a:cs typeface="Times New Roman" pitchFamily="18" charset="0"/>
              </a:rPr>
              <a:t>Tüm atıklar, aşağıda yer alan atık kodları kullanılarak </a:t>
            </a:r>
            <a:r>
              <a:rPr lang="tr-TR" altLang="ja-JP" dirty="0">
                <a:cs typeface="Times New Roman" pitchFamily="18" charset="0"/>
              </a:rPr>
              <a:t>yerinde</a:t>
            </a:r>
            <a:r>
              <a:rPr lang="tr-TR" altLang="ja-JP" dirty="0" smtClean="0">
                <a:cs typeface="Times New Roman" pitchFamily="18" charset="0"/>
              </a:rPr>
              <a:t> ayrıştırılır. Kap </a:t>
            </a:r>
            <a:r>
              <a:rPr lang="tr-TR" altLang="ja-JP" dirty="0">
                <a:cs typeface="Times New Roman" pitchFamily="18" charset="0"/>
              </a:rPr>
              <a:t>içinde ¾ oranında dolduklarında ağızları sıkıca kapatıldıktan sonra </a:t>
            </a:r>
            <a:r>
              <a:rPr lang="tr-TR" altLang="ja-JP" dirty="0" smtClean="0">
                <a:cs typeface="Times New Roman" pitchFamily="18" charset="0"/>
              </a:rPr>
              <a:t>yukarıdaki Atık Prosedürü tablosunda </a:t>
            </a:r>
            <a:r>
              <a:rPr lang="tr-TR" altLang="ja-JP" dirty="0">
                <a:cs typeface="Times New Roman" pitchFamily="18" charset="0"/>
              </a:rPr>
              <a:t>belirtilen işlemler takip edilerek ve “atık takip listesine” kaydı yapılarak geçici depolanır. Tıbbi atıklar geçici depolama alanından belediye tarafından toplanır. </a:t>
            </a:r>
          </a:p>
          <a:p>
            <a:pPr algn="just" eaLnBrk="0" hangingPunct="0">
              <a:lnSpc>
                <a:spcPct val="125000"/>
              </a:lnSpc>
            </a:pPr>
            <a:r>
              <a:rPr lang="tr-TR" altLang="ja-JP" dirty="0" smtClean="0">
                <a:cs typeface="Times New Roman" pitchFamily="18" charset="0"/>
              </a:rPr>
              <a:t>Tehlikeli atıklar ise, </a:t>
            </a:r>
            <a:r>
              <a:rPr lang="tr-TR" altLang="ja-JP" dirty="0">
                <a:cs typeface="Times New Roman" pitchFamily="18" charset="0"/>
              </a:rPr>
              <a:t>“tehlikeli atık etiketi” bilgileri doldurularak geçici depolama alanına, BÜKASTL </a:t>
            </a:r>
            <a:r>
              <a:rPr lang="tr-TR" altLang="ja-JP" dirty="0" smtClean="0">
                <a:cs typeface="Times New Roman" pitchFamily="18" charset="0"/>
              </a:rPr>
              <a:t>çalışma </a:t>
            </a:r>
            <a:r>
              <a:rPr lang="tr-TR" altLang="ja-JP" dirty="0">
                <a:cs typeface="Times New Roman" pitchFamily="18" charset="0"/>
              </a:rPr>
              <a:t>personelleri </a:t>
            </a:r>
            <a:r>
              <a:rPr lang="tr-TR" altLang="ja-JP" dirty="0" smtClean="0">
                <a:cs typeface="Times New Roman" pitchFamily="18" charset="0"/>
              </a:rPr>
              <a:t>tarafından Atık </a:t>
            </a:r>
            <a:r>
              <a:rPr lang="tr-TR" altLang="ja-JP" dirty="0">
                <a:cs typeface="Times New Roman" pitchFamily="18" charset="0"/>
              </a:rPr>
              <a:t>Sorumlusunun </a:t>
            </a:r>
            <a:r>
              <a:rPr lang="tr-TR" altLang="ja-JP">
                <a:cs typeface="Times New Roman" pitchFamily="18" charset="0"/>
              </a:rPr>
              <a:t>eşliğinde </a:t>
            </a:r>
            <a:r>
              <a:rPr lang="tr-TR" altLang="ja-JP" smtClean="0">
                <a:cs typeface="Times New Roman" pitchFamily="18" charset="0"/>
              </a:rPr>
              <a:t>TGLBÜDB </a:t>
            </a:r>
            <a:r>
              <a:rPr lang="tr-TR" altLang="ja-JP" dirty="0" smtClean="0">
                <a:cs typeface="Times New Roman" pitchFamily="18" charset="0"/>
              </a:rPr>
              <a:t>geçici </a:t>
            </a:r>
            <a:r>
              <a:rPr lang="tr-TR" altLang="ja-JP" dirty="0">
                <a:cs typeface="Times New Roman" pitchFamily="18" charset="0"/>
              </a:rPr>
              <a:t>depolama alanına götürüp, </a:t>
            </a:r>
            <a:r>
              <a:rPr lang="tr-TR" altLang="ja-JP" dirty="0" smtClean="0">
                <a:cs typeface="Times New Roman" pitchFamily="18" charset="0"/>
              </a:rPr>
              <a:t>belirli zaman aralıklarında anlaşmalı </a:t>
            </a:r>
            <a:r>
              <a:rPr lang="tr-TR" altLang="ja-JP" dirty="0">
                <a:cs typeface="Times New Roman" pitchFamily="18" charset="0"/>
              </a:rPr>
              <a:t>atık geçici depolama </a:t>
            </a:r>
            <a:r>
              <a:rPr lang="tr-TR" altLang="ja-JP" dirty="0" smtClean="0">
                <a:cs typeface="Times New Roman" pitchFamily="18" charset="0"/>
              </a:rPr>
              <a:t>ve bertaraf firmasına </a:t>
            </a:r>
            <a:r>
              <a:rPr lang="tr-TR" altLang="ja-JP" dirty="0">
                <a:cs typeface="Times New Roman" pitchFamily="18" charset="0"/>
              </a:rPr>
              <a:t>“Ulusal Atık </a:t>
            </a:r>
            <a:r>
              <a:rPr lang="tr-TR" altLang="ja-JP" dirty="0" smtClean="0">
                <a:cs typeface="Times New Roman" pitchFamily="18" charset="0"/>
              </a:rPr>
              <a:t>Taşıma </a:t>
            </a:r>
            <a:r>
              <a:rPr lang="tr-TR" altLang="ja-JP" dirty="0">
                <a:cs typeface="Times New Roman" pitchFamily="18" charset="0"/>
              </a:rPr>
              <a:t>Formu (UATF)” </a:t>
            </a:r>
            <a:r>
              <a:rPr lang="tr-TR" altLang="ja-JP" dirty="0" smtClean="0">
                <a:cs typeface="Times New Roman" pitchFamily="18" charset="0"/>
              </a:rPr>
              <a:t>doldurularak </a:t>
            </a:r>
            <a:r>
              <a:rPr lang="tr-TR" altLang="ja-JP" dirty="0">
                <a:cs typeface="Times New Roman" pitchFamily="18" charset="0"/>
              </a:rPr>
              <a:t>teslim edilir. </a:t>
            </a:r>
            <a:r>
              <a:rPr lang="tr-TR" altLang="ja-JP" dirty="0" err="1" smtClean="0">
                <a:cs typeface="Times New Roman" pitchFamily="18" charset="0"/>
              </a:rPr>
              <a:t>Bertafı</a:t>
            </a:r>
            <a:r>
              <a:rPr lang="tr-TR" altLang="ja-JP" dirty="0" smtClean="0">
                <a:cs typeface="Times New Roman" pitchFamily="18" charset="0"/>
              </a:rPr>
              <a:t> gerçekleşen atıkların UATF’ </a:t>
            </a:r>
            <a:r>
              <a:rPr lang="tr-TR" altLang="ja-JP" dirty="0" err="1" smtClean="0">
                <a:cs typeface="Times New Roman" pitchFamily="18" charset="0"/>
              </a:rPr>
              <a:t>nun</a:t>
            </a:r>
            <a:r>
              <a:rPr lang="tr-TR" altLang="ja-JP" dirty="0" smtClean="0">
                <a:cs typeface="Times New Roman" pitchFamily="18" charset="0"/>
              </a:rPr>
              <a:t> D kopyası Çevre ve Şehircilik Bakanlığına teslim edilir.. </a:t>
            </a:r>
          </a:p>
          <a:p>
            <a:pPr algn="just" eaLnBrk="0" hangingPunct="0">
              <a:lnSpc>
                <a:spcPct val="125000"/>
              </a:lnSpc>
            </a:pPr>
            <a:r>
              <a:rPr lang="tr-TR" altLang="ja-JP" dirty="0" smtClean="0">
                <a:cs typeface="Times New Roman" pitchFamily="18" charset="0"/>
              </a:rPr>
              <a:t>Atık </a:t>
            </a:r>
            <a:r>
              <a:rPr lang="tr-TR" altLang="ja-JP" dirty="0">
                <a:cs typeface="Times New Roman" pitchFamily="18" charset="0"/>
              </a:rPr>
              <a:t>kodlarında yer alan (*) işareti atığın tehlikeli olduğu </a:t>
            </a:r>
            <a:r>
              <a:rPr lang="tr-TR" altLang="ja-JP" dirty="0" smtClean="0">
                <a:cs typeface="Times New Roman" pitchFamily="18" charset="0"/>
              </a:rPr>
              <a:t>anlamına gelir. Tablodan </a:t>
            </a:r>
            <a:r>
              <a:rPr lang="tr-TR" altLang="ja-JP" dirty="0">
                <a:cs typeface="Times New Roman" pitchFamily="18" charset="0"/>
              </a:rPr>
              <a:t>da görüldüğü gibi pestisitler, organik çözücüler, </a:t>
            </a:r>
            <a:r>
              <a:rPr lang="tr-TR" altLang="ja-JP" dirty="0" err="1">
                <a:cs typeface="Times New Roman" pitchFamily="18" charset="0"/>
              </a:rPr>
              <a:t>halojenli</a:t>
            </a:r>
            <a:r>
              <a:rPr lang="tr-TR" altLang="ja-JP" dirty="0">
                <a:cs typeface="Times New Roman" pitchFamily="18" charset="0"/>
              </a:rPr>
              <a:t> organik çözücüler, son kullanma tarihi geçmiş </a:t>
            </a:r>
            <a:r>
              <a:rPr lang="tr-TR" altLang="ja-JP" dirty="0" smtClean="0">
                <a:cs typeface="Times New Roman" pitchFamily="18" charset="0"/>
              </a:rPr>
              <a:t>kimyasallar </a:t>
            </a:r>
            <a:r>
              <a:rPr lang="tr-TR" altLang="ja-JP" dirty="0">
                <a:cs typeface="Times New Roman" pitchFamily="18" charset="0"/>
              </a:rPr>
              <a:t>için birbirinden farklı atık kodları mevcuttur. </a:t>
            </a:r>
            <a:r>
              <a:rPr lang="tr-TR" altLang="ja-JP" dirty="0" smtClean="0">
                <a:cs typeface="Times New Roman" pitchFamily="18" charset="0"/>
              </a:rPr>
              <a:t>Aynı tür atıklar </a:t>
            </a:r>
            <a:r>
              <a:rPr lang="tr-TR" altLang="ja-JP" dirty="0">
                <a:cs typeface="Times New Roman" pitchFamily="18" charset="0"/>
              </a:rPr>
              <a:t>için farklı atık kodlarının </a:t>
            </a:r>
            <a:r>
              <a:rPr lang="tr-TR" altLang="ja-JP" dirty="0" smtClean="0">
                <a:cs typeface="Times New Roman" pitchFamily="18" charset="0"/>
              </a:rPr>
              <a:t>kullanılması </a:t>
            </a:r>
            <a:r>
              <a:rPr lang="tr-TR" altLang="ja-JP" dirty="0">
                <a:cs typeface="Times New Roman" pitchFamily="18" charset="0"/>
              </a:rPr>
              <a:t>yanlış </a:t>
            </a:r>
            <a:r>
              <a:rPr lang="tr-TR" altLang="ja-JP" dirty="0" smtClean="0">
                <a:cs typeface="Times New Roman" pitchFamily="18" charset="0"/>
              </a:rPr>
              <a:t>değildir. Ancak öncelikli kod seçimi için 1.adım 01-12. ve 17-20. , 2. adım 13-15. ve 3.adım 16.  bölümlerindeki kodlar olmalıdır. Atıkların </a:t>
            </a:r>
            <a:r>
              <a:rPr lang="tr-TR" altLang="ja-JP" dirty="0">
                <a:cs typeface="Times New Roman" pitchFamily="18" charset="0"/>
              </a:rPr>
              <a:t>sınıflandırılması sırasında </a:t>
            </a:r>
            <a:r>
              <a:rPr lang="tr-TR" altLang="ja-JP" dirty="0" err="1">
                <a:cs typeface="Times New Roman" pitchFamily="18" charset="0"/>
              </a:rPr>
              <a:t>geçimlilikleri</a:t>
            </a:r>
            <a:r>
              <a:rPr lang="tr-TR" altLang="ja-JP" dirty="0">
                <a:cs typeface="Times New Roman" pitchFamily="18" charset="0"/>
              </a:rPr>
              <a:t> </a:t>
            </a:r>
            <a:r>
              <a:rPr lang="tr-TR" altLang="ja-JP" dirty="0" smtClean="0">
                <a:cs typeface="Times New Roman" pitchFamily="18" charset="0"/>
              </a:rPr>
              <a:t>ve karışık atık olması durumunda öncelikli tehlike durumu dikkate alınmalıdır. Örneğin; bir atık hem tehlikeli hem de kesici olabilir. Burada tehlikeli olma durumu öncelikli olup, diğer kısım olan kesici olması durumu atık etiketinde içeriğe eklenir</a:t>
            </a:r>
            <a:r>
              <a:rPr lang="tr-TR" altLang="ja-JP" baseline="30000" dirty="0" smtClean="0">
                <a:cs typeface="Times New Roman" pitchFamily="18" charset="0"/>
              </a:rPr>
              <a:t>(4-8)</a:t>
            </a:r>
            <a:r>
              <a:rPr lang="tr-TR" altLang="ja-JP" dirty="0" smtClean="0">
                <a:cs typeface="Times New Roman" pitchFamily="18" charset="0"/>
              </a:rPr>
              <a:t>.</a:t>
            </a:r>
            <a:endParaRPr lang="tr-TR" altLang="ja-JP" dirty="0">
              <a:cs typeface="Times New Roman" pitchFamily="18" charset="0"/>
            </a:endParaRPr>
          </a:p>
        </p:txBody>
      </p:sp>
      <p:sp>
        <p:nvSpPr>
          <p:cNvPr id="54" name="Text Box 245"/>
          <p:cNvSpPr txBox="1">
            <a:spLocks noChangeArrowheads="1"/>
          </p:cNvSpPr>
          <p:nvPr/>
        </p:nvSpPr>
        <p:spPr bwMode="auto">
          <a:xfrm>
            <a:off x="17854673" y="27425489"/>
            <a:ext cx="6911601" cy="311623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altLang="ja-JP" sz="1050" dirty="0">
                <a:latin typeface="+mn-lt"/>
              </a:rPr>
              <a:t>Atık Yönetimi Yönetmeliği, </a:t>
            </a:r>
            <a:r>
              <a:rPr lang="tr-TR" sz="1050" dirty="0">
                <a:latin typeface="+mn-lt"/>
              </a:rPr>
              <a:t>Çevre ve Şehircilik Bakanlığı</a:t>
            </a:r>
            <a:r>
              <a:rPr lang="tr-TR" altLang="ja-JP" sz="1050" dirty="0">
                <a:latin typeface="+mn-lt"/>
              </a:rPr>
              <a:t>, </a:t>
            </a:r>
            <a:r>
              <a:rPr lang="tr-TR" sz="1050" dirty="0">
                <a:latin typeface="+mn-lt"/>
              </a:rPr>
              <a:t>2/04/2015 tarihli ve 29314 sayılı Resmî Gazete</a:t>
            </a: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altLang="ja-JP" sz="1050" dirty="0">
                <a:latin typeface="+mn-lt"/>
              </a:rPr>
              <a:t>Tıbbi Atıkların Kontrolü Yönetmeliği, </a:t>
            </a:r>
            <a:r>
              <a:rPr lang="tr-TR" sz="1050" dirty="0">
                <a:latin typeface="+mn-lt"/>
              </a:rPr>
              <a:t>Çevre ve Şehircilik Bakanlığı, 22/7/2005 tarihli ve 25883 sayılı Resmî Gazete</a:t>
            </a:r>
            <a:endParaRPr lang="en-US" altLang="ja-JP" sz="1050" dirty="0">
              <a:latin typeface="+mn-lt"/>
            </a:endParaRP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altLang="ja-JP" sz="1050" dirty="0">
                <a:latin typeface="+mn-lt"/>
              </a:rPr>
              <a:t>Biyosidal Ürünler Yönetmeliği,</a:t>
            </a:r>
            <a:r>
              <a:rPr lang="tr-TR" sz="1050" dirty="0">
                <a:latin typeface="+mn-lt"/>
              </a:rPr>
              <a:t> Sağlık Bakanlığı, 31.12.2009 tarihli ve 27449 sayılı Resmî Gazete</a:t>
            </a:r>
            <a:endParaRPr lang="tr-TR" altLang="ja-JP" sz="1050" dirty="0">
              <a:latin typeface="+mn-lt"/>
            </a:endParaRP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altLang="ja-JP" sz="1050" dirty="0" err="1">
                <a:latin typeface="+mn-lt"/>
              </a:rPr>
              <a:t>Sektörel</a:t>
            </a:r>
            <a:r>
              <a:rPr lang="tr-TR" altLang="ja-JP" sz="1050" dirty="0">
                <a:latin typeface="+mn-lt"/>
              </a:rPr>
              <a:t> Tehlikeli Atık Rehberi, Organik Bitki Koruma Ürünleri ve </a:t>
            </a:r>
            <a:r>
              <a:rPr lang="tr-TR" altLang="ja-JP" sz="1050" dirty="0" err="1">
                <a:latin typeface="+mn-lt"/>
              </a:rPr>
              <a:t>Biyosit</a:t>
            </a:r>
            <a:r>
              <a:rPr lang="tr-TR" altLang="ja-JP" sz="1050" dirty="0">
                <a:latin typeface="+mn-lt"/>
              </a:rPr>
              <a:t> Üretimi Sektörü, TC. Çevre ve Şehircilik bakanlığı, Çevre Yönetimi Genel Müdürlüğü, 2013.</a:t>
            </a: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sz="1050" dirty="0">
                <a:latin typeface="+mn-lt"/>
              </a:rPr>
              <a:t>Tehlikeli Atıkların Sınıflandırılması Kılavuzu,</a:t>
            </a:r>
            <a:r>
              <a:rPr lang="tr-TR" altLang="ja-JP" sz="1050" dirty="0">
                <a:latin typeface="+mn-lt"/>
              </a:rPr>
              <a:t> TC. Çevre ve Şehircilik bakanlığı, Çevre Yönetimi Genel Müdürlüğü, 2012.</a:t>
            </a: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altLang="zh-CN" sz="1050" dirty="0">
                <a:latin typeface="+mn-lt"/>
              </a:rPr>
              <a:t>Using </a:t>
            </a:r>
            <a:r>
              <a:rPr lang="tr-TR" altLang="zh-CN" sz="1050" dirty="0" err="1">
                <a:latin typeface="+mn-lt"/>
              </a:rPr>
              <a:t>the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List</a:t>
            </a:r>
            <a:r>
              <a:rPr lang="tr-TR" altLang="zh-CN" sz="1050" dirty="0">
                <a:latin typeface="+mn-lt"/>
              </a:rPr>
              <a:t> of </a:t>
            </a:r>
            <a:r>
              <a:rPr lang="tr-TR" altLang="zh-CN" sz="1050" dirty="0" err="1">
                <a:latin typeface="+mn-lt"/>
              </a:rPr>
              <a:t>Wastes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to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code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waste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for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Waste</a:t>
            </a:r>
            <a:r>
              <a:rPr lang="tr-TR" altLang="zh-CN" sz="1050" dirty="0">
                <a:latin typeface="+mn-lt"/>
              </a:rPr>
              <a:t> Transfer </a:t>
            </a:r>
            <a:r>
              <a:rPr lang="tr-TR" altLang="zh-CN" sz="1050" dirty="0" err="1">
                <a:latin typeface="+mn-lt"/>
              </a:rPr>
              <a:t>Notes</a:t>
            </a:r>
            <a:r>
              <a:rPr lang="tr-TR" altLang="zh-CN" sz="1050" dirty="0">
                <a:latin typeface="+mn-lt"/>
              </a:rPr>
              <a:t>, PPC </a:t>
            </a:r>
            <a:r>
              <a:rPr lang="tr-TR" altLang="zh-CN" sz="1050" dirty="0" err="1">
                <a:latin typeface="+mn-lt"/>
              </a:rPr>
              <a:t>Permits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and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Waste</a:t>
            </a:r>
            <a:r>
              <a:rPr lang="tr-TR" altLang="zh-CN" sz="1050" dirty="0">
                <a:latin typeface="+mn-lt"/>
              </a:rPr>
              <a:t> Management </a:t>
            </a:r>
            <a:r>
              <a:rPr lang="tr-TR" altLang="zh-CN" sz="1050" dirty="0" err="1">
                <a:latin typeface="+mn-lt"/>
              </a:rPr>
              <a:t>Licences</a:t>
            </a:r>
            <a:r>
              <a:rPr lang="tr-TR" altLang="zh-CN" sz="1050" dirty="0">
                <a:latin typeface="+mn-lt"/>
              </a:rPr>
              <a:t> in </a:t>
            </a:r>
            <a:r>
              <a:rPr lang="tr-TR" altLang="zh-CN" sz="1050" dirty="0" err="1">
                <a:latin typeface="+mn-lt"/>
              </a:rPr>
              <a:t>England</a:t>
            </a:r>
            <a:r>
              <a:rPr lang="tr-TR" altLang="zh-CN" sz="1050" dirty="0">
                <a:latin typeface="+mn-lt"/>
              </a:rPr>
              <a:t> &amp; </a:t>
            </a:r>
            <a:r>
              <a:rPr lang="tr-TR" altLang="zh-CN" sz="1050" dirty="0" err="1">
                <a:latin typeface="+mn-lt"/>
              </a:rPr>
              <a:t>Wales</a:t>
            </a:r>
            <a:r>
              <a:rPr lang="tr-TR" altLang="zh-CN" sz="1050" dirty="0">
                <a:latin typeface="+mn-lt"/>
              </a:rPr>
              <a:t>, </a:t>
            </a:r>
            <a:r>
              <a:rPr lang="tr-TR" altLang="zh-CN" sz="1050" dirty="0" err="1">
                <a:latin typeface="+mn-lt"/>
              </a:rPr>
              <a:t>Living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Guidance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from</a:t>
            </a:r>
            <a:r>
              <a:rPr lang="tr-TR" altLang="zh-CN" sz="1050" dirty="0">
                <a:latin typeface="+mn-lt"/>
              </a:rPr>
              <a:t> </a:t>
            </a:r>
            <a:r>
              <a:rPr lang="tr-TR" altLang="zh-CN" sz="1050" dirty="0" err="1">
                <a:latin typeface="+mn-lt"/>
              </a:rPr>
              <a:t>the</a:t>
            </a:r>
            <a:r>
              <a:rPr lang="tr-TR" altLang="zh-CN" sz="1050" dirty="0">
                <a:latin typeface="+mn-lt"/>
              </a:rPr>
              <a:t> Environment </a:t>
            </a:r>
            <a:r>
              <a:rPr lang="tr-TR" altLang="zh-CN" sz="1050" dirty="0" err="1">
                <a:latin typeface="+mn-lt"/>
              </a:rPr>
              <a:t>Agency</a:t>
            </a:r>
            <a:r>
              <a:rPr lang="tr-TR" altLang="zh-CN" sz="1050" dirty="0">
                <a:latin typeface="+mn-lt"/>
              </a:rPr>
              <a:t>, </a:t>
            </a:r>
            <a:r>
              <a:rPr lang="tr-TR" altLang="zh-CN" sz="1050" dirty="0" err="1">
                <a:latin typeface="+mn-lt"/>
              </a:rPr>
              <a:t>Version</a:t>
            </a:r>
            <a:r>
              <a:rPr lang="tr-TR" altLang="zh-CN" sz="1050" dirty="0">
                <a:latin typeface="+mn-lt"/>
              </a:rPr>
              <a:t> 1, April 2006. (https://www.hesa.ac.uk/dox/datacoll/c09042/LOW_Guide_v1_2_(sustainability).pdf)</a:t>
            </a: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tr-TR" sz="1050" dirty="0">
                <a:latin typeface="+mn-lt"/>
              </a:rPr>
              <a:t>LIT 10121 </a:t>
            </a:r>
            <a:r>
              <a:rPr lang="tr-TR" sz="1050" dirty="0" err="1">
                <a:latin typeface="+mn-lt"/>
              </a:rPr>
              <a:t>Waste</a:t>
            </a:r>
            <a:r>
              <a:rPr lang="tr-TR" sz="1050" dirty="0">
                <a:latin typeface="+mn-lt"/>
              </a:rPr>
              <a:t> </a:t>
            </a:r>
            <a:r>
              <a:rPr lang="tr-TR" sz="1050" dirty="0" err="1">
                <a:latin typeface="+mn-lt"/>
              </a:rPr>
              <a:t>Classification</a:t>
            </a:r>
            <a:r>
              <a:rPr lang="tr-TR" sz="1050" dirty="0">
                <a:latin typeface="+mn-lt"/>
              </a:rPr>
              <a:t>-</a:t>
            </a:r>
            <a:r>
              <a:rPr lang="en-US" sz="1050" dirty="0">
                <a:latin typeface="+mn-lt"/>
              </a:rPr>
              <a:t> Guidance on the classification and assessment of waste (1st edition 2015) Technical Guidance WM3</a:t>
            </a:r>
            <a:r>
              <a:rPr lang="tr-TR" sz="1050" dirty="0">
                <a:latin typeface="+mn-lt"/>
              </a:rPr>
              <a:t> (https://www.gov.uk/government/uploads/system/uploads/attachment_data/file/427077/LIT_10121.pdf)</a:t>
            </a:r>
          </a:p>
          <a:p>
            <a:pPr marL="342900" indent="-342900" eaLnBrk="0" hangingPunct="0">
              <a:lnSpc>
                <a:spcPct val="120000"/>
              </a:lnSpc>
              <a:buFontTx/>
              <a:buAutoNum type="arabicPeriod"/>
            </a:pPr>
            <a:r>
              <a:rPr lang="en-US" sz="1050" dirty="0">
                <a:latin typeface="+mn-lt"/>
              </a:rPr>
              <a:t>Environment and sustainability Health Technical Memorandum 07-01: Safe management of healthcare waste</a:t>
            </a:r>
            <a:r>
              <a:rPr lang="tr-TR" sz="1050" dirty="0">
                <a:latin typeface="+mn-lt"/>
              </a:rPr>
              <a:t> (</a:t>
            </a:r>
            <a:r>
              <a:rPr lang="tr-TR" sz="1050" dirty="0">
                <a:latin typeface="+mn-lt"/>
                <a:hlinkClick r:id="rId3"/>
              </a:rPr>
              <a:t>https://www.gov.uk/government/uploads/system/uploads/attachment_data/file/167976/HTM_07-01_Final.pdf</a:t>
            </a:r>
            <a:r>
              <a:rPr lang="tr-TR" sz="1050" dirty="0">
                <a:latin typeface="+mn-lt"/>
              </a:rPr>
              <a:t>)</a:t>
            </a:r>
            <a:endParaRPr lang="en-US" altLang="zh-CN" sz="1050" dirty="0">
              <a:latin typeface="+mn-lt"/>
              <a:ea typeface="SimSun" pitchFamily="2" charset="-122"/>
            </a:endParaRPr>
          </a:p>
        </p:txBody>
      </p:sp>
      <p:sp>
        <p:nvSpPr>
          <p:cNvPr id="55" name="Text Box 246"/>
          <p:cNvSpPr txBox="1">
            <a:spLocks noChangeArrowheads="1"/>
          </p:cNvSpPr>
          <p:nvPr/>
        </p:nvSpPr>
        <p:spPr bwMode="auto">
          <a:xfrm>
            <a:off x="17906748" y="16052006"/>
            <a:ext cx="6901174" cy="2866939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>
                <a:latin typeface="+mn-lt"/>
              </a:rPr>
              <a:t>BÜAL’ da </a:t>
            </a:r>
            <a:r>
              <a:rPr lang="tr-TR" altLang="zh-CN" dirty="0" err="1" smtClean="0">
                <a:latin typeface="+mn-lt"/>
              </a:rPr>
              <a:t>biyositlerin</a:t>
            </a:r>
            <a:r>
              <a:rPr lang="tr-TR" altLang="zh-CN" dirty="0" smtClean="0">
                <a:latin typeface="+mn-lt"/>
              </a:rPr>
              <a:t> </a:t>
            </a:r>
            <a:r>
              <a:rPr lang="tr-TR" altLang="zh-CN" dirty="0">
                <a:latin typeface="+mn-lt"/>
              </a:rPr>
              <a:t>analizleri sonucu </a:t>
            </a:r>
            <a:r>
              <a:rPr lang="tr-TR" altLang="zh-CN" dirty="0" smtClean="0">
                <a:latin typeface="+mn-lt"/>
              </a:rPr>
              <a:t>oluşan her </a:t>
            </a:r>
            <a:r>
              <a:rPr lang="tr-TR" altLang="zh-CN" dirty="0">
                <a:latin typeface="+mn-lt"/>
              </a:rPr>
              <a:t>türlü </a:t>
            </a:r>
            <a:endParaRPr lang="tr-TR" altLang="zh-CN" dirty="0" smtClean="0">
              <a:latin typeface="+mn-lt"/>
            </a:endParaRPr>
          </a:p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</a:rPr>
              <a:t>tehlikeli </a:t>
            </a:r>
            <a:r>
              <a:rPr lang="tr-TR" altLang="zh-CN" dirty="0">
                <a:latin typeface="+mn-lt"/>
              </a:rPr>
              <a:t>ve tıbbi atık </a:t>
            </a:r>
            <a:r>
              <a:rPr lang="tr-TR" altLang="zh-CN" dirty="0" smtClean="0">
                <a:latin typeface="+mn-lt"/>
              </a:rPr>
              <a:t>2015 yılından itibaren düzenli olarak</a:t>
            </a:r>
          </a:p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</a:rPr>
              <a:t>ayrıştırılarak </a:t>
            </a:r>
            <a:r>
              <a:rPr lang="tr-TR" altLang="zh-CN" dirty="0">
                <a:latin typeface="+mn-lt"/>
              </a:rPr>
              <a:t>bertaraf </a:t>
            </a:r>
            <a:r>
              <a:rPr lang="tr-TR" altLang="zh-CN" dirty="0" smtClean="0">
                <a:latin typeface="+mn-lt"/>
              </a:rPr>
              <a:t>tesislerine gönderilmekte </a:t>
            </a:r>
            <a:r>
              <a:rPr lang="tr-TR" altLang="zh-CN" dirty="0">
                <a:latin typeface="+mn-lt"/>
              </a:rPr>
              <a:t>ve her adım </a:t>
            </a:r>
            <a:endParaRPr lang="tr-TR" altLang="zh-CN" dirty="0" smtClean="0">
              <a:latin typeface="+mn-lt"/>
            </a:endParaRPr>
          </a:p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</a:rPr>
              <a:t>ilgili </a:t>
            </a:r>
            <a:r>
              <a:rPr lang="tr-TR" altLang="zh-CN" dirty="0">
                <a:latin typeface="+mn-lt"/>
              </a:rPr>
              <a:t>kalite </a:t>
            </a:r>
            <a:r>
              <a:rPr lang="tr-TR" altLang="zh-CN" dirty="0" smtClean="0">
                <a:latin typeface="+mn-lt"/>
              </a:rPr>
              <a:t>prosedürlerine göre </a:t>
            </a:r>
            <a:r>
              <a:rPr lang="tr-TR" altLang="zh-CN" dirty="0">
                <a:latin typeface="+mn-lt"/>
              </a:rPr>
              <a:t>takip edilmektedir. Böylece </a:t>
            </a:r>
            <a:endParaRPr lang="tr-TR" altLang="zh-CN" dirty="0" smtClean="0">
              <a:latin typeface="+mn-lt"/>
            </a:endParaRPr>
          </a:p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</a:rPr>
              <a:t>oluşan </a:t>
            </a:r>
            <a:r>
              <a:rPr lang="tr-TR" altLang="zh-CN" dirty="0">
                <a:latin typeface="+mn-lt"/>
              </a:rPr>
              <a:t>atıkların </a:t>
            </a:r>
            <a:r>
              <a:rPr lang="tr-TR" altLang="zh-CN" dirty="0" smtClean="0">
                <a:latin typeface="+mn-lt"/>
              </a:rPr>
              <a:t>gerek laboratuvarlarda</a:t>
            </a:r>
            <a:r>
              <a:rPr lang="tr-TR" altLang="zh-CN" dirty="0">
                <a:latin typeface="+mn-lt"/>
              </a:rPr>
              <a:t>, gerekse de insan ve </a:t>
            </a:r>
            <a:endParaRPr lang="tr-TR" altLang="zh-CN" dirty="0" smtClean="0">
              <a:latin typeface="+mn-lt"/>
            </a:endParaRPr>
          </a:p>
          <a:p>
            <a:pPr marL="342900" indent="-342900" defTabSz="1615679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</a:rPr>
              <a:t>çevre </a:t>
            </a:r>
            <a:r>
              <a:rPr lang="tr-TR" altLang="zh-CN" dirty="0">
                <a:latin typeface="+mn-lt"/>
              </a:rPr>
              <a:t>sağlığına zarar </a:t>
            </a:r>
            <a:r>
              <a:rPr lang="tr-TR" altLang="zh-CN" dirty="0" smtClean="0">
                <a:latin typeface="+mn-lt"/>
              </a:rPr>
              <a:t>vermesinin </a:t>
            </a:r>
            <a:r>
              <a:rPr lang="tr-TR" altLang="zh-CN" dirty="0">
                <a:latin typeface="+mn-lt"/>
              </a:rPr>
              <a:t>önüne geçilmiştir.  Ayrıca bu </a:t>
            </a:r>
            <a:endParaRPr lang="tr-TR" altLang="zh-CN" dirty="0" smtClean="0">
              <a:latin typeface="+mn-lt"/>
            </a:endParaRPr>
          </a:p>
          <a:p>
            <a:pPr indent="-342900" defTabSz="1615679" eaLnBrk="0" hangingPunct="0">
              <a:lnSpc>
                <a:spcPct val="120000"/>
              </a:lnSpc>
            </a:pPr>
            <a:r>
              <a:rPr lang="tr-TR" altLang="zh-CN" dirty="0">
                <a:latin typeface="+mn-lt"/>
              </a:rPr>
              <a:t>çalışmanın </a:t>
            </a:r>
            <a:r>
              <a:rPr lang="tr-TR" dirty="0">
                <a:latin typeface="+mn-lt"/>
              </a:rPr>
              <a:t>Biyosidal Ürünlerin Analizleri İçin Kurumumuzca Yetki </a:t>
            </a:r>
            <a:r>
              <a:rPr lang="tr-TR" dirty="0" smtClean="0">
                <a:latin typeface="+mn-lt"/>
              </a:rPr>
              <a:t>Verilen Laboratuvarlara</a:t>
            </a:r>
            <a:r>
              <a:rPr lang="tr-TR" altLang="zh-CN" dirty="0" smtClean="0">
                <a:latin typeface="+mn-lt"/>
              </a:rPr>
              <a:t>  örnek </a:t>
            </a:r>
            <a:r>
              <a:rPr lang="tr-TR" altLang="zh-CN" dirty="0">
                <a:latin typeface="+mn-lt"/>
              </a:rPr>
              <a:t>teşkil </a:t>
            </a:r>
            <a:r>
              <a:rPr lang="tr-TR" altLang="zh-CN" dirty="0" smtClean="0">
                <a:latin typeface="+mn-lt"/>
              </a:rPr>
              <a:t>edeceği düşünülmüştür.</a:t>
            </a:r>
            <a:endParaRPr lang="en-US" altLang="zh-CN" dirty="0">
              <a:latin typeface="+mn-lt"/>
              <a:ea typeface="SimSun" pitchFamily="2" charset="-122"/>
            </a:endParaRPr>
          </a:p>
        </p:txBody>
      </p:sp>
      <p:grpSp>
        <p:nvGrpSpPr>
          <p:cNvPr id="15478" name="Group 61"/>
          <p:cNvGrpSpPr>
            <a:grpSpLocks/>
          </p:cNvGrpSpPr>
          <p:nvPr/>
        </p:nvGrpSpPr>
        <p:grpSpPr bwMode="auto">
          <a:xfrm>
            <a:off x="17854674" y="15072093"/>
            <a:ext cx="6953248" cy="721620"/>
            <a:chOff x="1066799" y="5958162"/>
            <a:chExt cx="11007725" cy="525372"/>
          </a:xfrm>
        </p:grpSpPr>
        <p:sp>
          <p:nvSpPr>
            <p:cNvPr id="63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36972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64" name="Text Box 248"/>
            <p:cNvSpPr txBox="1">
              <a:spLocks noChangeArrowheads="1"/>
            </p:cNvSpPr>
            <p:nvPr/>
          </p:nvSpPr>
          <p:spPr bwMode="auto">
            <a:xfrm>
              <a:off x="1157514" y="6046588"/>
              <a:ext cx="10805886" cy="436946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tr-TR" altLang="zh-CN" sz="3300" b="1" dirty="0">
                  <a:solidFill>
                    <a:schemeClr val="bg1"/>
                  </a:solidFill>
                  <a:latin typeface="Arial" charset="0"/>
                </a:rPr>
                <a:t>SONUÇ</a:t>
              </a:r>
              <a:endParaRPr lang="en-US" altLang="zh-CN" sz="24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sp>
        <p:nvSpPr>
          <p:cNvPr id="15481" name="AutoShape 53" descr="sci299-world-photo300px"/>
          <p:cNvSpPr>
            <a:spLocks noChangeAspect="1" noChangeArrowheads="1"/>
          </p:cNvSpPr>
          <p:nvPr/>
        </p:nvSpPr>
        <p:spPr bwMode="auto">
          <a:xfrm>
            <a:off x="12514064" y="16052006"/>
            <a:ext cx="17502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endParaRPr lang="tr-TR"/>
          </a:p>
        </p:txBody>
      </p:sp>
      <p:pic>
        <p:nvPicPr>
          <p:cNvPr id="15482" name="Picture 55" descr="sci299-world-photo300px"/>
          <p:cNvPicPr>
            <a:picLocks noChangeAspect="1" noChangeArrowheads="1"/>
          </p:cNvPicPr>
          <p:nvPr/>
        </p:nvPicPr>
        <p:blipFill>
          <a:blip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12972" y="16064724"/>
            <a:ext cx="1681906" cy="173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44"/>
          <p:cNvSpPr txBox="1">
            <a:spLocks noChangeArrowheads="1"/>
          </p:cNvSpPr>
          <p:nvPr/>
        </p:nvSpPr>
        <p:spPr bwMode="auto">
          <a:xfrm>
            <a:off x="585251" y="5534025"/>
            <a:ext cx="6689410" cy="481718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algn="just" eaLnBrk="0" hangingPunct="0">
              <a:lnSpc>
                <a:spcPct val="125000"/>
              </a:lnSpc>
            </a:pPr>
            <a:r>
              <a:rPr lang="tr-TR" altLang="ja-JP" dirty="0">
                <a:cs typeface="Times New Roman" pitchFamily="18" charset="0"/>
              </a:rPr>
              <a:t>Tüketici Güvenliği Laboratuvarları </a:t>
            </a:r>
            <a:r>
              <a:rPr lang="tr-TR" altLang="ja-JP" dirty="0" smtClean="0">
                <a:cs typeface="Times New Roman" pitchFamily="18" charset="0"/>
              </a:rPr>
              <a:t>ve Biyolojik Ürünler Daire Başkanlığı (TGLBÜDB) </a:t>
            </a:r>
            <a:r>
              <a:rPr lang="tr-TR" altLang="ja-JP" dirty="0">
                <a:cs typeface="Times New Roman" pitchFamily="18" charset="0"/>
              </a:rPr>
              <a:t>bünyesinde bulunan Biyosidal Ürünler Araştırma Laboratuvarları (BÜAL), üç farklı kalite sistemini takip eden birbiri ile koordineli çalışan </a:t>
            </a:r>
            <a:r>
              <a:rPr lang="tr-TR" altLang="ja-JP" dirty="0" smtClean="0">
                <a:cs typeface="Times New Roman" pitchFamily="18" charset="0"/>
              </a:rPr>
              <a:t>üç </a:t>
            </a:r>
            <a:r>
              <a:rPr lang="tr-TR" altLang="ja-JP" dirty="0">
                <a:cs typeface="Times New Roman" pitchFamily="18" charset="0"/>
              </a:rPr>
              <a:t>alt laboratuvardan </a:t>
            </a:r>
            <a:r>
              <a:rPr lang="tr-TR" altLang="ja-JP" dirty="0" smtClean="0">
                <a:cs typeface="Times New Roman" pitchFamily="18" charset="0"/>
              </a:rPr>
              <a:t>oluşmakta ve </a:t>
            </a:r>
            <a:r>
              <a:rPr lang="tr-TR" altLang="ja-JP" dirty="0">
                <a:cs typeface="Times New Roman" pitchFamily="18" charset="0"/>
              </a:rPr>
              <a:t>b</a:t>
            </a:r>
            <a:r>
              <a:rPr lang="tr-TR" altLang="ja-JP" dirty="0" smtClean="0">
                <a:cs typeface="Times New Roman" pitchFamily="18" charset="0"/>
              </a:rPr>
              <a:t>iyosidal ürün analizlerinde Kurumumuzun </a:t>
            </a:r>
            <a:r>
              <a:rPr lang="tr-TR" altLang="ja-JP" dirty="0">
                <a:cs typeface="Times New Roman" pitchFamily="18" charset="0"/>
              </a:rPr>
              <a:t>referans analiz laboratuvarıdır. Bu laboratuvarlarda ürünlerin fiziksel ve kimyasal analizleri, uzun ve kısa süreli </a:t>
            </a:r>
            <a:r>
              <a:rPr lang="tr-TR" altLang="ja-JP" dirty="0" err="1" smtClean="0">
                <a:cs typeface="Times New Roman" pitchFamily="18" charset="0"/>
              </a:rPr>
              <a:t>stabilite</a:t>
            </a:r>
            <a:r>
              <a:rPr lang="tr-TR" altLang="ja-JP" dirty="0" smtClean="0">
                <a:cs typeface="Times New Roman" pitchFamily="18" charset="0"/>
              </a:rPr>
              <a:t> </a:t>
            </a:r>
            <a:r>
              <a:rPr lang="tr-TR" altLang="ja-JP" dirty="0">
                <a:cs typeface="Times New Roman" pitchFamily="18" charset="0"/>
              </a:rPr>
              <a:t>testleri (BÜKASTL</a:t>
            </a:r>
            <a:r>
              <a:rPr lang="tr-TR" altLang="ja-JP" dirty="0" smtClean="0">
                <a:cs typeface="Times New Roman" pitchFamily="18" charset="0"/>
              </a:rPr>
              <a:t>), </a:t>
            </a:r>
            <a:r>
              <a:rPr lang="tr-TR" altLang="ja-JP" dirty="0">
                <a:cs typeface="Times New Roman" pitchFamily="18" charset="0"/>
              </a:rPr>
              <a:t>mikrobiyolojik etkinlik (</a:t>
            </a:r>
            <a:r>
              <a:rPr lang="tr-TR" altLang="ja-JP" dirty="0" smtClean="0">
                <a:cs typeface="Times New Roman" pitchFamily="18" charset="0"/>
              </a:rPr>
              <a:t>BÜMETL), biyolojik </a:t>
            </a:r>
            <a:r>
              <a:rPr lang="tr-TR" altLang="ja-JP" dirty="0">
                <a:cs typeface="Times New Roman" pitchFamily="18" charset="0"/>
              </a:rPr>
              <a:t>etkinlik (BÜBETL) analizleri yapılmakta ve bu kapsamda hem tıbbi hem de tehlikeli atıklar oluşmaktadır. </a:t>
            </a:r>
          </a:p>
          <a:p>
            <a:pPr algn="just" eaLnBrk="0" hangingPunct="0">
              <a:lnSpc>
                <a:spcPct val="125000"/>
              </a:lnSpc>
            </a:pPr>
            <a:r>
              <a:rPr lang="tr-TR" altLang="ja-JP" dirty="0">
                <a:cs typeface="Times New Roman" pitchFamily="18" charset="0"/>
              </a:rPr>
              <a:t>Bu çalışmada, </a:t>
            </a:r>
            <a:r>
              <a:rPr lang="tr-TR" altLang="ja-JP" dirty="0" smtClean="0">
                <a:cs typeface="Times New Roman" pitchFamily="18" charset="0"/>
              </a:rPr>
              <a:t>laboratuvarlarımızda </a:t>
            </a:r>
            <a:r>
              <a:rPr lang="tr-TR" altLang="ja-JP" dirty="0">
                <a:cs typeface="Times New Roman" pitchFamily="18" charset="0"/>
              </a:rPr>
              <a:t>oluşan tüm </a:t>
            </a:r>
            <a:r>
              <a:rPr lang="tr-TR" altLang="ja-JP" dirty="0" smtClean="0">
                <a:cs typeface="Times New Roman" pitchFamily="18" charset="0"/>
              </a:rPr>
              <a:t>atıkların </a:t>
            </a:r>
            <a:r>
              <a:rPr lang="tr-TR" altLang="ja-JP" dirty="0">
                <a:cs typeface="Times New Roman" pitchFamily="18" charset="0"/>
              </a:rPr>
              <a:t>ilgili atık yönetmelikleri </a:t>
            </a:r>
            <a:r>
              <a:rPr lang="tr-TR" altLang="ja-JP" baseline="30000" dirty="0">
                <a:cs typeface="Times New Roman" pitchFamily="18" charset="0"/>
              </a:rPr>
              <a:t>(1,2)</a:t>
            </a:r>
            <a:r>
              <a:rPr lang="tr-TR" altLang="ja-JP" dirty="0">
                <a:cs typeface="Times New Roman" pitchFamily="18" charset="0"/>
              </a:rPr>
              <a:t> çerçevesinde kodlarına ayrıştırılması ve atık yönetimi yer almaktadır.</a:t>
            </a:r>
            <a:endParaRPr lang="en-US" altLang="zh-CN" dirty="0"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5485" name="Diyagram 31"/>
          <p:cNvPicPr>
            <a:picLocks noChangeArrowheads="1"/>
          </p:cNvPicPr>
          <p:nvPr/>
        </p:nvPicPr>
        <p:blipFill>
          <a:blip r:embed="rId4"/>
          <a:srcRect l="-2715" r="-3415"/>
          <a:stretch>
            <a:fillRect/>
          </a:stretch>
        </p:blipFill>
        <p:spPr bwMode="auto">
          <a:xfrm>
            <a:off x="495295" y="11601315"/>
            <a:ext cx="6711836" cy="42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4"/>
          <p:cNvSpPr txBox="1">
            <a:spLocks noChangeArrowheads="1"/>
          </p:cNvSpPr>
          <p:nvPr/>
        </p:nvSpPr>
        <p:spPr bwMode="auto">
          <a:xfrm>
            <a:off x="568973" y="11047318"/>
            <a:ext cx="6638157" cy="55399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eaLnBrk="0" hangingPunct="0">
              <a:lnSpc>
                <a:spcPct val="125000"/>
              </a:lnSpc>
            </a:pPr>
            <a:r>
              <a:rPr lang="tr-TR" altLang="ja-JP" dirty="0" smtClean="0">
                <a:cs typeface="Times New Roman" pitchFamily="18" charset="0"/>
              </a:rPr>
              <a:t>Biyosidal ürün, </a:t>
            </a:r>
            <a:r>
              <a:rPr lang="tr-TR" altLang="ja-JP" dirty="0">
                <a:cs typeface="Times New Roman" pitchFamily="18" charset="0"/>
              </a:rPr>
              <a:t>tehlikeli atık, tıbbi atık, atık yönetimi</a:t>
            </a:r>
            <a:endParaRPr lang="en-US" altLang="zh-CN" dirty="0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488" name="AutoShape 82" descr="OECD GLP ile ilgili görsel sonucu"/>
          <p:cNvSpPr>
            <a:spLocks noChangeAspect="1" noChangeArrowheads="1"/>
          </p:cNvSpPr>
          <p:nvPr/>
        </p:nvSpPr>
        <p:spPr bwMode="auto">
          <a:xfrm>
            <a:off x="12514064" y="16052006"/>
            <a:ext cx="17502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endParaRPr lang="tr-TR"/>
          </a:p>
        </p:txBody>
      </p:sp>
      <p:cxnSp>
        <p:nvCxnSpPr>
          <p:cNvPr id="15489" name="AutoShape 83"/>
          <p:cNvCxnSpPr>
            <a:cxnSpLocks noChangeShapeType="1"/>
          </p:cNvCxnSpPr>
          <p:nvPr/>
        </p:nvCxnSpPr>
        <p:spPr bwMode="auto">
          <a:xfrm>
            <a:off x="3609826" y="15151894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1" name="Grup 10"/>
          <p:cNvGrpSpPr/>
          <p:nvPr/>
        </p:nvGrpSpPr>
        <p:grpSpPr>
          <a:xfrm>
            <a:off x="2009140" y="12157625"/>
            <a:ext cx="3418337" cy="3827356"/>
            <a:chOff x="2018328" y="14007357"/>
            <a:chExt cx="3418337" cy="3827356"/>
          </a:xfrm>
        </p:grpSpPr>
        <p:sp>
          <p:nvSpPr>
            <p:cNvPr id="15490" name="WordArt 86"/>
            <p:cNvSpPr>
              <a:spLocks noChangeArrowheads="1" noChangeShapeType="1" noTextEdit="1"/>
            </p:cNvSpPr>
            <p:nvPr/>
          </p:nvSpPr>
          <p:spPr bwMode="auto">
            <a:xfrm rot="-2040461">
              <a:off x="2018328" y="14007357"/>
              <a:ext cx="1230623" cy="742594"/>
            </a:xfrm>
            <a:prstGeom prst="rect">
              <a:avLst/>
            </a:prstGeom>
          </p:spPr>
          <p:txBody>
            <a:bodyPr spcFirstLastPara="1" wrap="none" lIns="68580" tIns="34290" rIns="68580" bIns="34290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tr-TR" sz="2700" kern="10" dirty="0">
                  <a:ln w="9525">
                    <a:solidFill>
                      <a:srgbClr val="9900CC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/>
                </a:rPr>
                <a:t>OECD İLU</a:t>
              </a:r>
            </a:p>
          </p:txBody>
        </p:sp>
        <p:sp>
          <p:nvSpPr>
            <p:cNvPr id="15491" name="WordArt 87"/>
            <p:cNvSpPr>
              <a:spLocks noChangeArrowheads="1" noChangeShapeType="1" noTextEdit="1"/>
            </p:cNvSpPr>
            <p:nvPr/>
          </p:nvSpPr>
          <p:spPr bwMode="auto">
            <a:xfrm rot="3680363">
              <a:off x="4584116" y="15165833"/>
              <a:ext cx="1223669" cy="481428"/>
            </a:xfrm>
            <a:prstGeom prst="rect">
              <a:avLst/>
            </a:prstGeom>
          </p:spPr>
          <p:txBody>
            <a:bodyPr spcFirstLastPara="1" wrap="none" lIns="68580" tIns="34290" rIns="68580" bIns="34290" fromWordArt="1">
              <a:prstTxWarp prst="textArchUp">
                <a:avLst>
                  <a:gd name="adj" fmla="val 10800010"/>
                </a:avLst>
              </a:prstTxWarp>
            </a:bodyPr>
            <a:lstStyle/>
            <a:p>
              <a:pPr algn="ctr"/>
              <a:r>
                <a:rPr lang="tr-TR" sz="1400" kern="10" dirty="0"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 Black"/>
                </a:rPr>
                <a:t>ISO 9001</a:t>
              </a:r>
            </a:p>
          </p:txBody>
        </p:sp>
        <p:sp>
          <p:nvSpPr>
            <p:cNvPr id="15492" name="WordArt 88"/>
            <p:cNvSpPr>
              <a:spLocks noChangeArrowheads="1" noChangeShapeType="1" noTextEdit="1"/>
            </p:cNvSpPr>
            <p:nvPr/>
          </p:nvSpPr>
          <p:spPr bwMode="auto">
            <a:xfrm rot="9854343">
              <a:off x="2217819" y="16641751"/>
              <a:ext cx="1719664" cy="1192962"/>
            </a:xfrm>
            <a:prstGeom prst="rect">
              <a:avLst/>
            </a:prstGeom>
          </p:spPr>
          <p:txBody>
            <a:bodyPr spcFirstLastPara="1" wrap="none" lIns="68580" tIns="34290" rIns="68580" bIns="34290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tr-TR" sz="2700" kern="10" dirty="0">
                  <a:ln w="9525">
                    <a:solidFill>
                      <a:srgbClr val="9900CC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 Black"/>
                </a:rPr>
                <a:t>ISO 17025</a:t>
              </a:r>
            </a:p>
          </p:txBody>
        </p:sp>
      </p:grpSp>
      <p:pic>
        <p:nvPicPr>
          <p:cNvPr id="15494" name="Picture 152"/>
          <p:cNvPicPr>
            <a:picLocks noChangeAspect="1" noChangeArrowheads="1"/>
          </p:cNvPicPr>
          <p:nvPr/>
        </p:nvPicPr>
        <p:blipFill>
          <a:blip r:embed="rId5"/>
          <a:srcRect l="33449" t="17458" r="32578" b="14999"/>
          <a:stretch>
            <a:fillRect/>
          </a:stretch>
        </p:blipFill>
        <p:spPr bwMode="auto">
          <a:xfrm>
            <a:off x="23213972" y="13077825"/>
            <a:ext cx="1593950" cy="209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799" name="Group 23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53832"/>
              </p:ext>
            </p:extLst>
          </p:nvPr>
        </p:nvGraphicFramePr>
        <p:xfrm>
          <a:off x="7496176" y="5542534"/>
          <a:ext cx="10069124" cy="6146960"/>
        </p:xfrm>
        <a:graphic>
          <a:graphicData uri="http://schemas.openxmlformats.org/drawingml/2006/table">
            <a:tbl>
              <a:tblPr/>
              <a:tblGrid>
                <a:gridCol w="1006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056">
                <a:tc>
                  <a:txBody>
                    <a:bodyPr/>
                    <a:lstStyle/>
                    <a:p>
                      <a:pPr marL="0" marR="0" lvl="0" indent="0" algn="just" defTabSz="3074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ATIK PROSEDÜRÜ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L="52507" marR="52507" marT="45006" marB="450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lvl="0" indent="0" algn="just" defTabSz="3074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Tıbbi Atık</a:t>
                      </a:r>
                      <a:endParaRPr kumimoji="0" 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(18 01 01 – «tekrar kullanılmayan kesiciler»- kesici delici atık kabında ¾ oranında biriktirilip kapak kilitlendikten sonra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otaklavlanır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. Sonra kırmızı renkli tıbbi atık poşetlerinde geçici depolama alanına götürülür. Aynı kodlu «tekrar kullanılabilen kesiciler» metal kovalarda bulunan otoklav poşetlerinde birikilip ağızları kapatıldıktan sonra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otoklavlanır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. Daha sonra yıkarak tekrar kullanıma alınır.</a:t>
                      </a:r>
                      <a:endParaRPr kumimoji="0" 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18 01 03* kodlu atıklar içlerinde otoklav poşeti bulunan metal kovalarda ¾ biriktirilip, ağzı bağlandıktan sonra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otoklavlanır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. Otoklav poşetleri açılmadan tıbbı atık poşetleri içerisinde atılarak tıbbı atık geçici depolama alanına bırakılır.</a:t>
                      </a: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18 02 03 kodlu atıklar tıbbı atık poşetlerinde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biriktririlip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,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otoklavlanmadan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tıbbi atık olarak atılırlar.</a:t>
                      </a:r>
                    </a:p>
                  </a:txBody>
                  <a:tcPr marL="52507" marR="52507" marT="45006" marB="450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E0000"/>
                        </a:gs>
                        <a:gs pos="100000">
                          <a:srgbClr val="FFC000"/>
                        </a:gs>
                        <a:gs pos="90000">
                          <a:srgbClr val="BA0066"/>
                        </a:gs>
                        <a:gs pos="100000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341">
                <a:tc>
                  <a:txBody>
                    <a:bodyPr/>
                    <a:lstStyle/>
                    <a:p>
                      <a:pPr marL="0" marR="0" lvl="0" indent="0" algn="just" defTabSz="3074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Tehlikeli Atık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(08 03 17*, 15 01 10*, 15 01 11*, 15 02 02* dışındaki atıklar, üzerinde “tehlikeli atık” etiketi olan 5L’ </a:t>
                      </a:r>
                      <a:r>
                        <a:rPr kumimoji="0" lang="tr-T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lik</a:t>
                      </a: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sızdırmaz yüksek yoğunluklu polietilen (HDPE) bidonlarda biriktirilir. Bidonlar ¾ oranında dolduklarında ağızları sıkıca kapatılarak tehlikeli atık geçici depolama alanındaki aynı kodlu mavi renkli kilitli 30-50 L’ </a:t>
                      </a:r>
                      <a:r>
                        <a:rPr kumimoji="0" lang="tr-T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lik</a:t>
                      </a: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tehlikeli atık varillerin içine yerleştirilir. 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15.01.10*, 15.01.11*, 15.02 02* kodlu atıklar içerisinde sarı renkli “tehlikeli atık” poşetleri yer alan plastik pedallı atık kovalarında biriktirilip, ağızları sıkıca bağlandıktan sonra aynı kodlu mavi varillere yerleştirilir. 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08 03 17* kodlu atık direk geçici depolama alanındaki varillerde biriktirilir. </a:t>
                      </a:r>
                    </a:p>
                    <a:p>
                      <a:pPr marL="0" marR="0" lvl="0" indent="0" algn="just" defTabSz="3074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07" marR="52507" marT="45006" marB="4500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6748" y="19173825"/>
            <a:ext cx="6859527" cy="725246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0602575" y="22602825"/>
            <a:ext cx="147548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tr-TR" sz="1000" b="1" dirty="0">
                <a:solidFill>
                  <a:srgbClr val="FF0000"/>
                </a:solidFill>
              </a:rPr>
              <a:t>BİYOSİDAL </a:t>
            </a:r>
          </a:p>
          <a:p>
            <a:pPr algn="ctr"/>
            <a:r>
              <a:rPr lang="tr-TR" sz="1000" b="1" dirty="0">
                <a:solidFill>
                  <a:srgbClr val="FF0000"/>
                </a:solidFill>
              </a:rPr>
              <a:t>ÜRÜNLER </a:t>
            </a:r>
          </a:p>
          <a:p>
            <a:pPr algn="ctr"/>
            <a:r>
              <a:rPr lang="tr-TR" sz="1000" b="1" dirty="0">
                <a:solidFill>
                  <a:srgbClr val="FF0000"/>
                </a:solidFill>
              </a:rPr>
              <a:t>ARAŞTIRMA LABORATUVARLARI</a:t>
            </a:r>
          </a:p>
        </p:txBody>
      </p:sp>
      <p:pic>
        <p:nvPicPr>
          <p:cNvPr id="1028" name="Picture 4" descr="Ruloçöp Tıbbi Atık Çöp Poşetler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5" r="34021" b="44343"/>
          <a:stretch/>
        </p:blipFill>
        <p:spPr bwMode="auto">
          <a:xfrm>
            <a:off x="20166204" y="12925943"/>
            <a:ext cx="969771" cy="220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Ruloçöp Tıbbi Atık Çöp Poşetler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25" b="12333"/>
          <a:stretch/>
        </p:blipFill>
        <p:spPr bwMode="auto">
          <a:xfrm>
            <a:off x="21498561" y="12965007"/>
            <a:ext cx="937089" cy="209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630179" y="21231225"/>
            <a:ext cx="6712639" cy="6647974"/>
          </a:xfrm>
          <a:prstGeom prst="rect">
            <a:avLst/>
          </a:prstGeom>
          <a:solidFill>
            <a:srgbClr val="EAEAEA"/>
          </a:solidFill>
        </p:spPr>
        <p:txBody>
          <a:bodyPr wrap="square" lIns="68580" tIns="34290" rIns="68580" bIns="34290">
            <a:spAutoFit/>
          </a:bodyPr>
          <a:lstStyle/>
          <a:p>
            <a:pPr algn="just" eaLnBrk="0" hangingPunct="0">
              <a:lnSpc>
                <a:spcPct val="125000"/>
              </a:lnSpc>
            </a:pPr>
            <a:r>
              <a:rPr lang="tr-TR" altLang="ja-JP" dirty="0" err="1">
                <a:cs typeface="Times New Roman" pitchFamily="18" charset="0"/>
              </a:rPr>
              <a:t>Biyositlerin</a:t>
            </a:r>
            <a:r>
              <a:rPr lang="tr-TR" altLang="ja-JP" dirty="0">
                <a:cs typeface="Times New Roman" pitchFamily="18" charset="0"/>
              </a:rPr>
              <a:t> kimyasal gücü ve kullanım amaçları düşünüldüğünde, toplum ve çevreye olumsuz etkilerini önlemek için onların üretilmesi, ambalajlanması, </a:t>
            </a:r>
            <a:r>
              <a:rPr lang="tr-TR" altLang="ja-JP" dirty="0" smtClean="0">
                <a:cs typeface="Times New Roman" pitchFamily="18" charset="0"/>
              </a:rPr>
              <a:t>etiketlenmesi</a:t>
            </a:r>
            <a:r>
              <a:rPr lang="tr-TR" altLang="ja-JP" dirty="0">
                <a:cs typeface="Times New Roman" pitchFamily="18" charset="0"/>
              </a:rPr>
              <a:t>, </a:t>
            </a:r>
            <a:r>
              <a:rPr lang="tr-TR" altLang="ja-JP" dirty="0" smtClean="0">
                <a:cs typeface="Times New Roman" pitchFamily="18" charset="0"/>
              </a:rPr>
              <a:t>ruhsatlandırılması</a:t>
            </a:r>
            <a:r>
              <a:rPr lang="tr-TR" altLang="ja-JP" dirty="0">
                <a:cs typeface="Times New Roman" pitchFamily="18" charset="0"/>
              </a:rPr>
              <a:t>, sınıflandırılması, piyasaya arzı, kullanımları, depolanmaları ve </a:t>
            </a:r>
            <a:r>
              <a:rPr lang="tr-TR" altLang="ja-JP" dirty="0" err="1">
                <a:cs typeface="Times New Roman" pitchFamily="18" charset="0"/>
              </a:rPr>
              <a:t>bertarafları</a:t>
            </a:r>
            <a:r>
              <a:rPr lang="tr-TR" altLang="ja-JP" dirty="0">
                <a:cs typeface="Times New Roman" pitchFamily="18" charset="0"/>
              </a:rPr>
              <a:t> yasalarla sınırlandırılmıştır. </a:t>
            </a:r>
          </a:p>
          <a:p>
            <a:pPr algn="just" eaLnBrk="0" hangingPunct="0">
              <a:lnSpc>
                <a:spcPct val="125000"/>
              </a:lnSpc>
            </a:pPr>
            <a:r>
              <a:rPr lang="tr-TR" altLang="ja-JP" dirty="0" smtClean="0">
                <a:cs typeface="Times New Roman" pitchFamily="18" charset="0"/>
              </a:rPr>
              <a:t>BÜAL</a:t>
            </a:r>
            <a:r>
              <a:rPr lang="tr-TR" altLang="ja-JP" dirty="0">
                <a:cs typeface="Times New Roman" pitchFamily="18" charset="0"/>
              </a:rPr>
              <a:t>’ </a:t>
            </a:r>
            <a:r>
              <a:rPr lang="tr-TR" altLang="ja-JP" dirty="0" err="1">
                <a:cs typeface="Times New Roman" pitchFamily="18" charset="0"/>
              </a:rPr>
              <a:t>na</a:t>
            </a:r>
            <a:r>
              <a:rPr lang="tr-TR" altLang="ja-JP" dirty="0">
                <a:cs typeface="Times New Roman" pitchFamily="18" charset="0"/>
              </a:rPr>
              <a:t> BÜY Ek -5 de belirtilmiş olan ürün tiplerinden “1. Ana grup: Dezenfektanlar ve genel biyosidal ürünler ve insan hijyenine yönelik  ve 3. Ana grup: Haşere Kontrolü için kullanılan biyosidal ürünler” daha fazla analize gelmektedir. Bu ürünlerde, 50’ </a:t>
            </a:r>
            <a:r>
              <a:rPr lang="tr-TR" altLang="ja-JP" dirty="0" err="1">
                <a:cs typeface="Times New Roman" pitchFamily="18" charset="0"/>
              </a:rPr>
              <a:t>yi</a:t>
            </a:r>
            <a:r>
              <a:rPr lang="tr-TR" altLang="ja-JP" dirty="0">
                <a:cs typeface="Times New Roman" pitchFamily="18" charset="0"/>
              </a:rPr>
              <a:t> aşkın aktif madde kimyasal analizi, 20’ </a:t>
            </a:r>
            <a:r>
              <a:rPr lang="tr-TR" altLang="ja-JP" dirty="0" err="1">
                <a:cs typeface="Times New Roman" pitchFamily="18" charset="0"/>
              </a:rPr>
              <a:t>yi</a:t>
            </a:r>
            <a:r>
              <a:rPr lang="tr-TR" altLang="ja-JP" dirty="0">
                <a:cs typeface="Times New Roman" pitchFamily="18" charset="0"/>
              </a:rPr>
              <a:t> aşkın fiziksel analiz, </a:t>
            </a:r>
            <a:r>
              <a:rPr lang="tr-TR" altLang="ja-JP" dirty="0" smtClean="0">
                <a:cs typeface="Times New Roman" pitchFamily="18" charset="0"/>
              </a:rPr>
              <a:t>haşere </a:t>
            </a:r>
            <a:r>
              <a:rPr lang="tr-TR" altLang="ja-JP" dirty="0">
                <a:cs typeface="Times New Roman" pitchFamily="18" charset="0"/>
              </a:rPr>
              <a:t>analizi ve mikrobiyolojik analizler yapılmaktadır. Laboratuvarlarımızda numune kabul kriterleri gereği analizi biten numuneler iade edilmektedir. </a:t>
            </a:r>
            <a:endParaRPr lang="tr-TR" altLang="ja-JP" dirty="0" smtClean="0">
              <a:cs typeface="Times New Roman" pitchFamily="18" charset="0"/>
            </a:endParaRPr>
          </a:p>
          <a:p>
            <a:pPr algn="just" eaLnBrk="0" hangingPunct="0">
              <a:lnSpc>
                <a:spcPct val="125000"/>
              </a:lnSpc>
            </a:pPr>
            <a:r>
              <a:rPr lang="tr-TR" altLang="ja-JP" dirty="0">
                <a:cs typeface="Times New Roman" pitchFamily="18" charset="0"/>
              </a:rPr>
              <a:t>Atık kodlamaları ve planlaması numunelerin analiz sırasında oluşan atıklar dikkate alınarak yapılmıştır. Bu amaçla, Çevre ve Şehircilik Bakanlığı tarafından yayımlanmış olan Atık Yönetimi </a:t>
            </a:r>
            <a:r>
              <a:rPr lang="tr-TR" altLang="ja-JP" dirty="0" smtClean="0">
                <a:cs typeface="Times New Roman" pitchFamily="18" charset="0"/>
              </a:rPr>
              <a:t>Yönetmeliği</a:t>
            </a:r>
            <a:r>
              <a:rPr lang="tr-TR" altLang="ja-JP" baseline="30000" dirty="0" smtClean="0">
                <a:cs typeface="Times New Roman" pitchFamily="18" charset="0"/>
              </a:rPr>
              <a:t>(1</a:t>
            </a:r>
            <a:r>
              <a:rPr lang="tr-TR" altLang="ja-JP" baseline="30000" dirty="0">
                <a:cs typeface="Times New Roman" pitchFamily="18" charset="0"/>
              </a:rPr>
              <a:t>)</a:t>
            </a:r>
            <a:r>
              <a:rPr lang="tr-TR" altLang="ja-JP" dirty="0">
                <a:cs typeface="Times New Roman" pitchFamily="18" charset="0"/>
              </a:rPr>
              <a:t> ve Tıbbi Atıkları Kontrolü </a:t>
            </a:r>
            <a:r>
              <a:rPr lang="tr-TR" altLang="ja-JP" dirty="0" smtClean="0">
                <a:cs typeface="Times New Roman" pitchFamily="18" charset="0"/>
              </a:rPr>
              <a:t>Yönetmeliklerince</a:t>
            </a:r>
            <a:r>
              <a:rPr lang="tr-TR" altLang="ja-JP" baseline="30000" dirty="0" smtClean="0">
                <a:cs typeface="Times New Roman" pitchFamily="18" charset="0"/>
              </a:rPr>
              <a:t>(2</a:t>
            </a:r>
            <a:r>
              <a:rPr lang="tr-TR" altLang="ja-JP" baseline="30000" dirty="0">
                <a:cs typeface="Times New Roman" pitchFamily="18" charset="0"/>
              </a:rPr>
              <a:t>)</a:t>
            </a:r>
            <a:r>
              <a:rPr lang="tr-TR" altLang="ja-JP" dirty="0">
                <a:cs typeface="Times New Roman" pitchFamily="18" charset="0"/>
              </a:rPr>
              <a:t> belirtilen kodlar kullanılmakta ve atık üreticisinin sorumlulukları yerine getirilmektedir. Laboratuvarlarımızda </a:t>
            </a:r>
            <a:r>
              <a:rPr lang="tr-TR" altLang="ja-JP" dirty="0" smtClean="0">
                <a:cs typeface="Times New Roman" pitchFamily="18" charset="0"/>
              </a:rPr>
              <a:t>en çok kullanılan tehlikeli ve tıbbi atık </a:t>
            </a:r>
            <a:r>
              <a:rPr lang="tr-TR" altLang="ja-JP" dirty="0">
                <a:cs typeface="Times New Roman" pitchFamily="18" charset="0"/>
              </a:rPr>
              <a:t>kodları </a:t>
            </a:r>
            <a:r>
              <a:rPr lang="tr-TR" altLang="ja-JP" dirty="0" smtClean="0">
                <a:cs typeface="Times New Roman" pitchFamily="18" charset="0"/>
              </a:rPr>
              <a:t>tabloda verilmiştir.  </a:t>
            </a:r>
            <a:endParaRPr lang="tr-TR" altLang="ja-JP" dirty="0">
              <a:cs typeface="Times New Roman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799" y="28165425"/>
            <a:ext cx="3683976" cy="3950967"/>
          </a:xfrm>
          <a:prstGeom prst="roundRect">
            <a:avLst/>
          </a:prstGeom>
        </p:spPr>
      </p:pic>
      <p:sp>
        <p:nvSpPr>
          <p:cNvPr id="13" name="AutoShape 2" descr="https://us-mg4.mail.yahoo.com/ya/download?mid=2%5f0%5f0%5f2%5f1%5fAEd3w0MAAiPjV5T6NQlWoJjVRr0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89334" y="-142205"/>
            <a:ext cx="175022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1387" y="28885037"/>
            <a:ext cx="2978446" cy="29991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981418" y="27994885"/>
            <a:ext cx="1710392" cy="76565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2797226" y="28088245"/>
            <a:ext cx="1799567" cy="590483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4365520" y="28165425"/>
            <a:ext cx="2909141" cy="6232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cmpd="thickThin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Tehlikeli Atık </a:t>
            </a: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Geçici Depolama Alanı</a:t>
            </a:r>
            <a:endParaRPr lang="tr-TR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795478"/>
              </p:ext>
            </p:extLst>
          </p:nvPr>
        </p:nvGraphicFramePr>
        <p:xfrm>
          <a:off x="7549449" y="11876984"/>
          <a:ext cx="10005126" cy="19998988"/>
        </p:xfrm>
        <a:graphic>
          <a:graphicData uri="http://schemas.openxmlformats.org/drawingml/2006/table">
            <a:tbl>
              <a:tblPr/>
              <a:tblGrid>
                <a:gridCol w="879826">
                  <a:extLst>
                    <a:ext uri="{9D8B030D-6E8A-4147-A177-3AD203B41FA5}">
                      <a16:colId xmlns:a16="http://schemas.microsoft.com/office/drawing/2014/main" val="1316977938"/>
                    </a:ext>
                  </a:extLst>
                </a:gridCol>
                <a:gridCol w="2727461">
                  <a:extLst>
                    <a:ext uri="{9D8B030D-6E8A-4147-A177-3AD203B41FA5}">
                      <a16:colId xmlns:a16="http://schemas.microsoft.com/office/drawing/2014/main" val="191338225"/>
                    </a:ext>
                  </a:extLst>
                </a:gridCol>
                <a:gridCol w="1063839">
                  <a:extLst>
                    <a:ext uri="{9D8B030D-6E8A-4147-A177-3AD203B41FA5}">
                      <a16:colId xmlns:a16="http://schemas.microsoft.com/office/drawing/2014/main" val="430207965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8038955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594995328"/>
                    </a:ext>
                  </a:extLst>
                </a:gridCol>
              </a:tblGrid>
              <a:tr h="323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ATIK</a:t>
                      </a:r>
                      <a:endParaRPr lang="tr-T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 Kategorisi</a:t>
                      </a:r>
                      <a:endParaRPr lang="tr-T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 Kodu</a:t>
                      </a:r>
                      <a:endParaRPr lang="tr-TR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 İçeriği</a:t>
                      </a:r>
                      <a:endParaRPr lang="tr-TR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Örnekler</a:t>
                      </a:r>
                      <a:endParaRPr lang="tr-TR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31162"/>
                  </a:ext>
                </a:extLst>
              </a:tr>
              <a:tr h="323227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TIBBİ ATIK</a:t>
                      </a:r>
                      <a:endParaRPr lang="tr-TR" sz="16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 vert="wordArtVertRtl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İnsan  ve hayvan sağlığı ve /veya bu konulardaki araştırmalardan kaynaklanan atıklar- İnsanlarla ilgili Hastalık önleme çalışmalarından kaynaklanan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18 01 01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Kesiciler, iğneler; infüzyon setleri; bistüriler; bıçaklar; kırık camlar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Tekrar kullanılmayan malzemeler 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411109"/>
                  </a:ext>
                </a:extLst>
              </a:tr>
              <a:tr h="50295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Tekrar kullanılabilen malzemeler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68008"/>
                  </a:ext>
                </a:extLst>
              </a:tr>
              <a:tr h="10776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01 03*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Enfeksiyonu önlemek amacı ile toplanmaları ve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bertarafı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özel işleme tabi olan atıklar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Patojen içerdiğinden kuşku duyulan atık </a:t>
                      </a:r>
                      <a:r>
                        <a:rPr lang="tr-TR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laboratuvar 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kültürleri,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enfekte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hastalarla temas eden araç-gereçler, dokular,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disposal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atılar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135453"/>
                  </a:ext>
                </a:extLst>
              </a:tr>
              <a:tr h="10776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İnsan  ve hayvan sağlığı ve /veya bu konulardaki araştırmalardan kaynaklanan atıklar- Hayvanlarla ilgili olan araştırmalarda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18 02 03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Enfeksiyonu önlemek amacı ile toplanmaları ve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bertarafı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özel işleme tabi olmayan atıklar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Enfeksiyon özelliği taşımayan hayvan, haşere dokuları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77725"/>
                  </a:ext>
                </a:extLst>
              </a:tr>
              <a:tr h="574703">
                <a:tc rowSpan="2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TEHLİKELİ ATIK</a:t>
                      </a:r>
                      <a:endParaRPr lang="tr-T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 vert="wordArtVertRtl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Organik Kimyasal İşlemlerden Kaynaklanan atıklar-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Biositlerin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imalat,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formülasyon,tedarik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ve kullanımından kaynaklanan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04 01*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 bazlı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Biyosidal ürün atıkları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6955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04 03*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Halojenli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organik çözücüler,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Klorlanmış çözücüler (karışımlar),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halojenlenmiş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organikler, kimyasal ürün sıvıları, Biyosidal ürün atıkları,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15827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04 04*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organik çözücüler,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Kimyasal ürün sıvıları, Biyosidal ürün atıkları,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994689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Organik Kimyasal İşlemlerden Kaynaklanan atıklar- Dezenfektan imalat,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formülasyon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tedarik ve kullanımından kaynaklanan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06 01*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 bazlı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400">
                        <a:effectLst/>
                        <a:latin typeface="+mj-lt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60872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06 03*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Halojenli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organik çözücüler,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Karbon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teteraklorür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Klorlanmış Çözücü karışımları, </a:t>
                      </a:r>
                      <a:r>
                        <a:rPr lang="tr-TR" sz="140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halojenelenmiş</a:t>
                      </a:r>
                      <a:r>
                        <a:rPr lang="tr-TR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organikler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chloride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Kimyasal 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üretim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sıvııları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366148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 06 04*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organik çözücüler, yıkama sıvıları ve ana çözeltiler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400">
                        <a:effectLst/>
                        <a:latin typeface="+mj-lt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91687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Baskı Mürekkep üretim, formülasyon, tedarik ve kullanımından kaynaklanan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 03 17*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 içeren atık baskı tonerleri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Baskı tonerleri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84890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 Organik çözücüler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06 02*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halojenli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çözücüler ve çözücü karışımları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Klorlanmış çözücüler (karışımlar), 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Halojenlenmiş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temizleme bileşikleri ve çözüler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42658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06 03*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çözücüler ve çözücü karışımları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İsopropanol, holojenlenmemiş çözücüler, Toluene, Xylene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787873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 ambalajlar başka şekilde belirtilmemiş emiciler silme bezleri, filitre malzemeleri ve koruyucu giysiler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01 10*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maddelerin kalıntılarını içeren ya da tehlikeli maddelerle kontamine olmuş ambalajlar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Metal kağıt plastik ağaç ambalajlar, Pestisit kapları konteynırlar (metal, plastik, cam), boş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aerosol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kaplar, iğneler,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vialler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şırıngalar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176036"/>
                  </a:ext>
                </a:extLst>
              </a:tr>
              <a:tr h="10776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01 11*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Boş basınçlı konteynırlar dahil olmak üzere tehlikeli gözenekli katı yapılı (örneğin asbest) metalik ambalajlar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Aerosoller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metalik kaplar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315977"/>
                  </a:ext>
                </a:extLst>
              </a:tr>
              <a:tr h="13291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02 02*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maddelerle kirlenmiş emiciler, filtre malzemeleri (başka şekilde tanımlanmamış ise yağ filtreleri), temizleme bezleri, koruyucu giysiler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Eldiven,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filitre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malzemeleri, , süzme kağıtları, temizleme bezleri, tek kullanımlık önlük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52588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Listede başka şekilde belirtilmemiş atıklar-standart dışı gruplar ve kullanılmış ürünler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03 03*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 içeren anorganik atıklar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Pestisitler,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121080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03 05*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 içeren organik atıklar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Pestisitler, aldehitler,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amidler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aminler, amonyak benzen, formaldehit, alifatik hidrokarbonlar,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ketonlar,stiren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vinil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asetat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467604"/>
                  </a:ext>
                </a:extLst>
              </a:tr>
              <a:tr h="13291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Listede başka Şekilde belirtilmemiş atıklar-Iskartaya çıkmış kimyasallar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05 06*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Laboratuvar kimyasalları karışımları dahil tehlikeli maddelerden oluşan ya da tehlikeli maddeler içeren laboratuvar kimyasalları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Benzil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klorür, aldehitler, alkoller, alifatik hidrokarbonlar,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laboratuar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kimaysalları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Klor, Kloroform,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klormetanlar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Etanol,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Etherler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Dichloromethane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Ethoxylated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alkyphenol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surfactant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98202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05 07*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 içeren ya da bunlardan oluşan ıskarta anorganik kimyasallar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Pestisitler,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679027"/>
                  </a:ext>
                </a:extLst>
              </a:tr>
              <a:tr h="8261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05 08*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Tehlikeli maddeler içeren ya da bunlardan oluşan ıskarta organik kimyasallar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Pestisitler, 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37320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Listede başka Şekilde belirtilmemiş atıklar-Oksitleyici Maddeler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09 01*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Permanganatlar (örneğin potasyum permanganat)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Potasyum permanganat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325595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09 03*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Peroksitler(örneğin hidrojen peroksit)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Hidrojen peroksit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822347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09 04*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Başka bir şekilde tanımlanmamış oksitleyici malzemeler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Sodyum </a:t>
                      </a:r>
                      <a:r>
                        <a:rPr lang="tr-TR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Tiosülfat</a:t>
                      </a:r>
                      <a:endParaRPr lang="tr-TR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07522"/>
                  </a:ext>
                </a:extLst>
              </a:tr>
              <a:tr h="574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Ayrı toplanmış fraksiyonlar dahil </a:t>
                      </a:r>
                      <a:r>
                        <a:rPr lang="tr-TR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kurumsal </a:t>
                      </a: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atıklar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01 19*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Pestisit standartları, biyosidal ürünler</a:t>
                      </a:r>
                    </a:p>
                  </a:txBody>
                  <a:tcPr marL="43425" marR="43425" marT="37222" marB="372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346333"/>
                  </a:ext>
                </a:extLst>
              </a:tr>
            </a:tbl>
          </a:graphicData>
        </a:graphic>
      </p:graphicFrame>
      <p:pic>
        <p:nvPicPr>
          <p:cNvPr id="68" name="Resim 67"/>
          <p:cNvPicPr>
            <a:picLocks noChangeAspect="1"/>
          </p:cNvPicPr>
          <p:nvPr/>
        </p:nvPicPr>
        <p:blipFill rotWithShape="1">
          <a:blip r:embed="rId12"/>
          <a:srcRect l="24603" t="5260" r="49111" b="78446"/>
          <a:stretch/>
        </p:blipFill>
        <p:spPr>
          <a:xfrm>
            <a:off x="19367393" y="1266463"/>
            <a:ext cx="5235070" cy="1825386"/>
          </a:xfrm>
          <a:prstGeom prst="roundRect">
            <a:avLst/>
          </a:prstGeom>
        </p:spPr>
      </p:pic>
      <p:grpSp>
        <p:nvGrpSpPr>
          <p:cNvPr id="69" name="Group 38"/>
          <p:cNvGrpSpPr>
            <a:grpSpLocks/>
          </p:cNvGrpSpPr>
          <p:nvPr/>
        </p:nvGrpSpPr>
        <p:grpSpPr bwMode="auto">
          <a:xfrm>
            <a:off x="591471" y="20469225"/>
            <a:ext cx="6751347" cy="688558"/>
            <a:chOff x="1066799" y="5958162"/>
            <a:chExt cx="11007725" cy="688813"/>
          </a:xfrm>
        </p:grpSpPr>
        <p:sp>
          <p:nvSpPr>
            <p:cNvPr id="70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60038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1" name="Text Box 248"/>
            <p:cNvSpPr txBox="1">
              <a:spLocks noChangeArrowheads="1"/>
            </p:cNvSpPr>
            <p:nvPr/>
          </p:nvSpPr>
          <p:spPr bwMode="auto">
            <a:xfrm>
              <a:off x="1157513" y="6046588"/>
              <a:ext cx="10805886" cy="600387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zh-CN" sz="33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GİRİŞ</a:t>
              </a:r>
              <a:endParaRPr lang="en-US" altLang="zh-CN" sz="3300" b="1" dirty="0">
                <a:solidFill>
                  <a:schemeClr val="bg1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48"/>
          <p:cNvGrpSpPr>
            <a:grpSpLocks/>
          </p:cNvGrpSpPr>
          <p:nvPr/>
        </p:nvGrpSpPr>
        <p:grpSpPr bwMode="auto">
          <a:xfrm>
            <a:off x="7319834" y="4670518"/>
            <a:ext cx="10400129" cy="709503"/>
            <a:chOff x="1066799" y="5958162"/>
            <a:chExt cx="11007725" cy="573797"/>
          </a:xfrm>
        </p:grpSpPr>
        <p:sp>
          <p:nvSpPr>
            <p:cNvPr id="73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516083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74" name="Text Box 248"/>
            <p:cNvSpPr txBox="1">
              <a:spLocks noChangeArrowheads="1"/>
            </p:cNvSpPr>
            <p:nvPr/>
          </p:nvSpPr>
          <p:spPr bwMode="auto">
            <a:xfrm>
              <a:off x="1157515" y="6046588"/>
              <a:ext cx="10805886" cy="485371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zh-CN" sz="3300" b="1" dirty="0">
                  <a:solidFill>
                    <a:schemeClr val="bg1"/>
                  </a:solidFill>
                  <a:latin typeface="Arial" charset="0"/>
                </a:rPr>
                <a:t>YÖNTEM VE BULGULAR</a:t>
              </a:r>
              <a:endParaRPr lang="en-US" altLang="zh-CN" sz="24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grpSp>
        <p:nvGrpSpPr>
          <p:cNvPr id="76" name="Group 38"/>
          <p:cNvGrpSpPr>
            <a:grpSpLocks/>
          </p:cNvGrpSpPr>
          <p:nvPr/>
        </p:nvGrpSpPr>
        <p:grpSpPr bwMode="auto">
          <a:xfrm>
            <a:off x="568973" y="10278222"/>
            <a:ext cx="6750861" cy="694612"/>
            <a:chOff x="1066799" y="5958160"/>
            <a:chExt cx="11007725" cy="650335"/>
          </a:xfrm>
        </p:grpSpPr>
        <p:sp>
          <p:nvSpPr>
            <p:cNvPr id="77" name="Text Box 248"/>
            <p:cNvSpPr txBox="1">
              <a:spLocks noChangeArrowheads="1"/>
            </p:cNvSpPr>
            <p:nvPr/>
          </p:nvSpPr>
          <p:spPr bwMode="auto">
            <a:xfrm>
              <a:off x="1066799" y="5958160"/>
              <a:ext cx="11007725" cy="516083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78" name="Text Box 248"/>
            <p:cNvSpPr txBox="1">
              <a:spLocks noChangeArrowheads="1"/>
            </p:cNvSpPr>
            <p:nvPr/>
          </p:nvSpPr>
          <p:spPr bwMode="auto">
            <a:xfrm>
              <a:off x="1157514" y="6046588"/>
              <a:ext cx="10805885" cy="561907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r-TR" altLang="zh-CN" sz="3300" b="1" dirty="0">
                  <a:solidFill>
                    <a:schemeClr val="bg1"/>
                  </a:solidFill>
                  <a:latin typeface="Arial" charset="0"/>
                </a:rPr>
                <a:t>ANAHTAR KELİMELER</a:t>
              </a:r>
              <a:endParaRPr lang="en-US" altLang="zh-CN" sz="33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grpSp>
        <p:nvGrpSpPr>
          <p:cNvPr id="79" name="Group 64"/>
          <p:cNvGrpSpPr>
            <a:grpSpLocks/>
          </p:cNvGrpSpPr>
          <p:nvPr/>
        </p:nvGrpSpPr>
        <p:grpSpPr bwMode="auto">
          <a:xfrm>
            <a:off x="17854674" y="26687076"/>
            <a:ext cx="6911601" cy="708051"/>
            <a:chOff x="1066799" y="5958162"/>
            <a:chExt cx="11007725" cy="580327"/>
          </a:xfrm>
        </p:grpSpPr>
        <p:sp>
          <p:nvSpPr>
            <p:cNvPr id="80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41622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81" name="Text Box 248"/>
            <p:cNvSpPr txBox="1">
              <a:spLocks noChangeArrowheads="1"/>
            </p:cNvSpPr>
            <p:nvPr/>
          </p:nvSpPr>
          <p:spPr bwMode="auto">
            <a:xfrm>
              <a:off x="1157515" y="6046588"/>
              <a:ext cx="10805887" cy="491901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tr-TR" altLang="zh-CN" sz="3300" b="1" dirty="0">
                  <a:solidFill>
                    <a:schemeClr val="bg1"/>
                  </a:solidFill>
                  <a:latin typeface="Arial" charset="0"/>
                </a:rPr>
                <a:t>KAYNAKLAR</a:t>
              </a:r>
              <a:endParaRPr lang="en-US" altLang="zh-CN" sz="24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grpSp>
        <p:nvGrpSpPr>
          <p:cNvPr id="85" name="Group 61"/>
          <p:cNvGrpSpPr>
            <a:grpSpLocks/>
          </p:cNvGrpSpPr>
          <p:nvPr/>
        </p:nvGrpSpPr>
        <p:grpSpPr bwMode="auto">
          <a:xfrm>
            <a:off x="17875109" y="30451425"/>
            <a:ext cx="6899486" cy="721620"/>
            <a:chOff x="1066799" y="5958162"/>
            <a:chExt cx="11007725" cy="525372"/>
          </a:xfrm>
        </p:grpSpPr>
        <p:sp>
          <p:nvSpPr>
            <p:cNvPr id="86" name="Text Box 248"/>
            <p:cNvSpPr txBox="1">
              <a:spLocks noChangeArrowheads="1"/>
            </p:cNvSpPr>
            <p:nvPr/>
          </p:nvSpPr>
          <p:spPr bwMode="auto">
            <a:xfrm>
              <a:off x="1066799" y="5958162"/>
              <a:ext cx="11007725" cy="36972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40000"/>
                    <a:lumOff val="60000"/>
                  </a:schemeClr>
                </a:gs>
                <a:gs pos="13000">
                  <a:schemeClr val="accent3">
                    <a:lumMod val="60000"/>
                    <a:lumOff val="40000"/>
                  </a:schemeClr>
                </a:gs>
                <a:gs pos="43000">
                  <a:schemeClr val="accent2">
                    <a:lumMod val="60000"/>
                    <a:lumOff val="40000"/>
                  </a:schemeClr>
                </a:gs>
                <a:gs pos="67000">
                  <a:schemeClr val="accent2">
                    <a:lumMod val="75000"/>
                  </a:schemeClr>
                </a:gs>
                <a:gs pos="83000">
                  <a:schemeClr val="accent2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kern="1200" smtId="4294967295"/>
              </a:defPPr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endParaRPr lang="en-US" altLang="zh-CN" sz="2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87" name="Text Box 248"/>
            <p:cNvSpPr txBox="1">
              <a:spLocks noChangeArrowheads="1"/>
            </p:cNvSpPr>
            <p:nvPr/>
          </p:nvSpPr>
          <p:spPr bwMode="auto">
            <a:xfrm>
              <a:off x="1157514" y="6046588"/>
              <a:ext cx="10805886" cy="436946"/>
            </a:xfrm>
            <a:prstGeom prst="rect">
              <a:avLst/>
            </a:prstGeom>
            <a:gradFill>
              <a:gsLst>
                <a:gs pos="56000">
                  <a:schemeClr val="accent2">
                    <a:lumMod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tr-TR" altLang="zh-CN" sz="3200" b="1" dirty="0" smtClean="0">
                  <a:solidFill>
                    <a:schemeClr val="bg1"/>
                  </a:solidFill>
                  <a:latin typeface="Arial" charset="0"/>
                </a:rPr>
                <a:t>TEŞEKKÜR</a:t>
              </a:r>
              <a:endParaRPr lang="en-US" altLang="zh-CN" sz="2000" b="1" dirty="0">
                <a:solidFill>
                  <a:schemeClr val="bg1"/>
                </a:solidFill>
                <a:latin typeface="Arial" charset="0"/>
                <a:ea typeface="SimSun" pitchFamily="2" charset="-122"/>
              </a:endParaRPr>
            </a:p>
          </p:txBody>
        </p:sp>
      </p:grpSp>
      <p:pic>
        <p:nvPicPr>
          <p:cNvPr id="1030" name="Picture 6" descr="http://www.apartmedikal.com/image/urun/2011/04/17/Resim_130306958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175" y="13284729"/>
            <a:ext cx="1066800" cy="16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245"/>
          <p:cNvSpPr txBox="1">
            <a:spLocks noChangeArrowheads="1"/>
          </p:cNvSpPr>
          <p:nvPr/>
        </p:nvSpPr>
        <p:spPr bwMode="auto">
          <a:xfrm>
            <a:off x="17903718" y="31102878"/>
            <a:ext cx="6911601" cy="872547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/>
        </p:spPr>
        <p:txBody>
          <a:bodyPr wrap="square" lIns="137160" tIns="68580" rIns="137160" bIns="13716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tr-TR" altLang="zh-CN" dirty="0" smtClean="0">
                <a:latin typeface="+mn-lt"/>
                <a:ea typeface="SimSun" pitchFamily="2" charset="-122"/>
              </a:rPr>
              <a:t>Laboratuvar Güvenliği Birim Sorumlusu Sibel </a:t>
            </a:r>
            <a:r>
              <a:rPr lang="tr-TR" altLang="zh-CN" dirty="0" err="1" smtClean="0">
                <a:latin typeface="+mn-lt"/>
                <a:ea typeface="SimSun" pitchFamily="2" charset="-122"/>
              </a:rPr>
              <a:t>UZUN’a</a:t>
            </a:r>
            <a:r>
              <a:rPr lang="tr-TR" altLang="zh-CN" dirty="0" smtClean="0">
                <a:latin typeface="+mn-lt"/>
                <a:ea typeface="SimSun" pitchFamily="2" charset="-122"/>
              </a:rPr>
              <a:t>  Daire Başkanlığımız atık yönetimi çalışmalardan dolayı </a:t>
            </a:r>
            <a:r>
              <a:rPr lang="tr-TR" altLang="zh-CN" dirty="0" err="1" smtClean="0">
                <a:latin typeface="+mn-lt"/>
                <a:ea typeface="SimSun" pitchFamily="2" charset="-122"/>
              </a:rPr>
              <a:t>teşekkkür</a:t>
            </a:r>
            <a:r>
              <a:rPr lang="tr-TR" altLang="zh-CN" dirty="0" smtClean="0">
                <a:latin typeface="+mn-lt"/>
                <a:ea typeface="SimSun" pitchFamily="2" charset="-122"/>
              </a:rPr>
              <a:t> ederiz</a:t>
            </a:r>
            <a:endParaRPr lang="en-US" altLang="zh-CN" dirty="0">
              <a:latin typeface="+mn-lt"/>
              <a:ea typeface="SimSun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9" t="21641" r="14558" b="14908"/>
          <a:stretch/>
        </p:blipFill>
        <p:spPr bwMode="auto">
          <a:xfrm>
            <a:off x="897764" y="504825"/>
            <a:ext cx="2953449" cy="34460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5.10.08"/>
  <p:tag name="AS_TITLE" val="Aspose.Slides for .NET 4.0"/>
  <p:tag name="AS_VERSION" val="15.8.1.0"/>
</p:tagLst>
</file>

<file path=ppt/theme/theme1.xml><?xml version="1.0" encoding="utf-8"?>
<a:theme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4071</TotalTime>
  <Words>1641</Words>
  <Application>Microsoft Office PowerPoint</Application>
  <PresentationFormat>Özel</PresentationFormat>
  <Paragraphs>149</Paragraphs>
  <Slides>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10" baseType="lpstr">
      <vt:lpstr>宋体</vt:lpstr>
      <vt:lpstr>宋体</vt:lpstr>
      <vt:lpstr>Arial</vt:lpstr>
      <vt:lpstr>Arial Black</vt:lpstr>
      <vt:lpstr>Calibri</vt:lpstr>
      <vt:lpstr>Lucida Sans</vt:lpstr>
      <vt:lpstr>MS Mincho</vt:lpstr>
      <vt:lpstr>Times New Roman</vt:lpstr>
      <vt:lpstr>Default Design</vt:lpstr>
      <vt:lpstr>PowerPoint Sunusu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Free Poster Presentation Example</dc:subject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cp:lastModifiedBy>ÖZGÜL SEMİZOĞLU</cp:lastModifiedBy>
  <cp:revision>234</cp:revision>
  <cp:lastPrinted>2016-09-26T14:30:34Z</cp:lastPrinted>
  <dcterms:modified xsi:type="dcterms:W3CDTF">2018-01-12T12:41:52Z</dcterms:modified>
  <cp:category>research posters template</cp:category>
</cp:coreProperties>
</file>