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0"/>
  </p:notesMasterIdLst>
  <p:sldIdLst>
    <p:sldId id="32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284" r:id="rId68"/>
    <p:sldId id="324" r:id="rId69"/>
  </p:sldIdLst>
  <p:sldSz cx="14630400" cy="8229600"/>
  <p:notesSz cx="8229600" cy="14630400"/>
  <p:embeddedFontLst>
    <p:embeddedFont>
      <p:font typeface="Calibri" panose="020F0502020204030204" pitchFamily="34" charset="0"/>
      <p:regular r:id="rId71"/>
      <p:bold r:id="rId72"/>
      <p:italic r:id="rId73"/>
      <p:boldItalic r:id="rId74"/>
    </p:embeddedFont>
    <p:embeddedFont>
      <p:font typeface="DM Sans" panose="020B0604020202020204" charset="-94"/>
      <p:regular r:id="rId75"/>
      <p:bold r:id="rId76"/>
      <p:italic r:id="rId77"/>
      <p:boldItalic r:id="rId78"/>
    </p:embeddedFont>
    <p:embeddedFont>
      <p:font typeface="DM Sans Bold" panose="020B0604020202020204" charset="0"/>
      <p:regular r:id="rId79"/>
      <p:bold r:id="rId80"/>
      <p:italic r:id="rId81"/>
      <p:boldItalic r:id="rId82"/>
    </p:embeddedFont>
    <p:embeddedFont>
      <p:font typeface="DM Sans Medium" panose="020B0604020202020204" charset="-94"/>
      <p:regular r:id="rId83"/>
      <p:italic r:id="rId84"/>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4610"/>
  </p:normalViewPr>
  <p:slideViewPr>
    <p:cSldViewPr snapToGrid="0" snapToObjects="1">
      <p:cViewPr varScale="1">
        <p:scale>
          <a:sx n="96" d="100"/>
          <a:sy n="96"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8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6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3E3E3"/>
          </a:solidFill>
          <a:ln/>
        </p:spPr>
      </p:sp>
      <p:sp>
        <p:nvSpPr>
          <p:cNvPr id="3" name="Shape 1"/>
          <p:cNvSpPr/>
          <p:nvPr/>
        </p:nvSpPr>
        <p:spPr>
          <a:xfrm>
            <a:off x="0" y="0"/>
            <a:ext cx="14630400" cy="8229600"/>
          </a:xfrm>
          <a:prstGeom prst="rect">
            <a:avLst/>
          </a:prstGeom>
          <a:solidFill>
            <a:srgbClr val="FDFDFD"/>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3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8448" y="9110"/>
            <a:ext cx="12241952" cy="8220490"/>
          </a:xfrm>
          <a:custGeom>
            <a:avLst/>
            <a:gdLst/>
            <a:ahLst/>
            <a:cxnLst/>
            <a:rect l="l" t="t" r="r" b="b"/>
            <a:pathLst>
              <a:path w="15302440" h="10275613">
                <a:moveTo>
                  <a:pt x="0" y="0"/>
                </a:moveTo>
                <a:lnTo>
                  <a:pt x="15302440" y="0"/>
                </a:lnTo>
                <a:lnTo>
                  <a:pt x="15302440" y="10275613"/>
                </a:lnTo>
                <a:lnTo>
                  <a:pt x="0" y="10275613"/>
                </a:lnTo>
                <a:lnTo>
                  <a:pt x="0" y="0"/>
                </a:lnTo>
                <a:close/>
              </a:path>
            </a:pathLst>
          </a:custGeom>
          <a:blipFill>
            <a:blip r:embed="rId2"/>
            <a:stretch>
              <a:fillRect t="-2918" r="-26486" b="-2925"/>
            </a:stretch>
          </a:blipFill>
        </p:spPr>
        <p:txBody>
          <a:bodyPr/>
          <a:lstStyle/>
          <a:p>
            <a:endParaRPr lang="tr-TR" sz="1440"/>
          </a:p>
        </p:txBody>
      </p:sp>
      <p:sp>
        <p:nvSpPr>
          <p:cNvPr id="3" name="AutoShape 3"/>
          <p:cNvSpPr/>
          <p:nvPr/>
        </p:nvSpPr>
        <p:spPr>
          <a:xfrm>
            <a:off x="909088" y="0"/>
            <a:ext cx="4345551" cy="6704182"/>
          </a:xfrm>
          <a:prstGeom prst="rect">
            <a:avLst/>
          </a:prstGeom>
          <a:solidFill>
            <a:srgbClr val="27312A"/>
          </a:solidFill>
        </p:spPr>
        <p:txBody>
          <a:bodyPr/>
          <a:lstStyle/>
          <a:p>
            <a:endParaRPr lang="tr-TR" sz="1440"/>
          </a:p>
        </p:txBody>
      </p:sp>
      <p:sp>
        <p:nvSpPr>
          <p:cNvPr id="5" name="Freeform 5"/>
          <p:cNvSpPr/>
          <p:nvPr/>
        </p:nvSpPr>
        <p:spPr>
          <a:xfrm flipH="1">
            <a:off x="13154959" y="7406640"/>
            <a:ext cx="252707" cy="252707"/>
          </a:xfrm>
          <a:custGeom>
            <a:avLst/>
            <a:gdLst/>
            <a:ahLst/>
            <a:cxnLst/>
            <a:rect l="l" t="t" r="r" b="b"/>
            <a:pathLst>
              <a:path w="315884" h="315884">
                <a:moveTo>
                  <a:pt x="315884" y="0"/>
                </a:moveTo>
                <a:lnTo>
                  <a:pt x="0" y="0"/>
                </a:lnTo>
                <a:lnTo>
                  <a:pt x="0" y="315884"/>
                </a:lnTo>
                <a:lnTo>
                  <a:pt x="315884" y="315884"/>
                </a:lnTo>
                <a:lnTo>
                  <a:pt x="315884"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tr-TR" sz="1440"/>
          </a:p>
        </p:txBody>
      </p:sp>
      <p:sp>
        <p:nvSpPr>
          <p:cNvPr id="6" name="Freeform 6"/>
          <p:cNvSpPr/>
          <p:nvPr/>
        </p:nvSpPr>
        <p:spPr>
          <a:xfrm>
            <a:off x="4935738" y="695643"/>
            <a:ext cx="637802" cy="742710"/>
          </a:xfrm>
          <a:custGeom>
            <a:avLst/>
            <a:gdLst/>
            <a:ahLst/>
            <a:cxnLst/>
            <a:rect l="l" t="t" r="r" b="b"/>
            <a:pathLst>
              <a:path w="797253" h="928388">
                <a:moveTo>
                  <a:pt x="0" y="0"/>
                </a:moveTo>
                <a:lnTo>
                  <a:pt x="797253" y="0"/>
                </a:lnTo>
                <a:lnTo>
                  <a:pt x="797253" y="928389"/>
                </a:lnTo>
                <a:lnTo>
                  <a:pt x="0" y="928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sz="1440"/>
          </a:p>
        </p:txBody>
      </p:sp>
      <p:sp>
        <p:nvSpPr>
          <p:cNvPr id="7" name="Freeform 7"/>
          <p:cNvSpPr/>
          <p:nvPr/>
        </p:nvSpPr>
        <p:spPr>
          <a:xfrm>
            <a:off x="1014472" y="6864580"/>
            <a:ext cx="4134783" cy="1084120"/>
          </a:xfrm>
          <a:custGeom>
            <a:avLst/>
            <a:gdLst/>
            <a:ahLst/>
            <a:cxnLst/>
            <a:rect l="l" t="t" r="r" b="b"/>
            <a:pathLst>
              <a:path w="5168479" h="1355150">
                <a:moveTo>
                  <a:pt x="0" y="0"/>
                </a:moveTo>
                <a:lnTo>
                  <a:pt x="5168478" y="0"/>
                </a:lnTo>
                <a:lnTo>
                  <a:pt x="5168478" y="1355150"/>
                </a:lnTo>
                <a:lnTo>
                  <a:pt x="0" y="1355150"/>
                </a:lnTo>
                <a:lnTo>
                  <a:pt x="0" y="0"/>
                </a:lnTo>
                <a:close/>
              </a:path>
            </a:pathLst>
          </a:custGeom>
          <a:blipFill>
            <a:blip r:embed="rId7"/>
            <a:stretch>
              <a:fillRect/>
            </a:stretch>
          </a:blipFill>
        </p:spPr>
        <p:txBody>
          <a:bodyPr/>
          <a:lstStyle/>
          <a:p>
            <a:endParaRPr lang="tr-TR" sz="1440"/>
          </a:p>
        </p:txBody>
      </p:sp>
      <p:sp>
        <p:nvSpPr>
          <p:cNvPr id="12" name="Text 0">
            <a:extLst>
              <a:ext uri="{FF2B5EF4-FFF2-40B4-BE49-F238E27FC236}">
                <a16:creationId xmlns:a16="http://schemas.microsoft.com/office/drawing/2014/main" id="{027A49FB-0F23-76C1-FA86-7D07E2055C8F}"/>
              </a:ext>
            </a:extLst>
          </p:cNvPr>
          <p:cNvSpPr/>
          <p:nvPr/>
        </p:nvSpPr>
        <p:spPr>
          <a:xfrm>
            <a:off x="5921904" y="2159318"/>
            <a:ext cx="5458669" cy="2126337"/>
          </a:xfrm>
          <a:prstGeom prst="rect">
            <a:avLst/>
          </a:prstGeom>
          <a:noFill/>
          <a:ln/>
        </p:spPr>
        <p:txBody>
          <a:bodyPr wrap="square" lIns="0" tIns="0" rIns="0" bIns="0" rtlCol="0" anchor="t"/>
          <a:lstStyle/>
          <a:p>
            <a:pPr marL="0" indent="0" algn="ctr">
              <a:lnSpc>
                <a:spcPts val="5550"/>
              </a:lnSpc>
              <a:buNone/>
            </a:pPr>
            <a:r>
              <a:rPr lang="en-US" sz="4450" b="1" dirty="0">
                <a:solidFill>
                  <a:srgbClr val="C00000"/>
                </a:solidFill>
                <a:latin typeface="DM Sans Bold" pitchFamily="34" charset="0"/>
                <a:ea typeface="DM Sans Bold" pitchFamily="34" charset="-122"/>
                <a:cs typeface="DM Sans Bold" pitchFamily="34" charset="-120"/>
              </a:rPr>
              <a:t>Ağırlık Yönetiminde Grup Eğitimi: Diyetisyenler İçin Etkin Bir Yaklaşım</a:t>
            </a:r>
            <a:endParaRPr lang="en-US" sz="4450" dirty="0">
              <a:solidFill>
                <a:srgbClr val="C00000"/>
              </a:solidFill>
            </a:endParaRPr>
          </a:p>
        </p:txBody>
      </p:sp>
      <p:pic>
        <p:nvPicPr>
          <p:cNvPr id="13" name="Image 0" descr="preencoded.png">
            <a:extLst>
              <a:ext uri="{FF2B5EF4-FFF2-40B4-BE49-F238E27FC236}">
                <a16:creationId xmlns:a16="http://schemas.microsoft.com/office/drawing/2014/main" id="{3C33DA08-4569-7E06-E5B0-554097A5D0DE}"/>
              </a:ext>
            </a:extLst>
          </p:cNvPr>
          <p:cNvPicPr>
            <a:picLocks noChangeAspect="1"/>
          </p:cNvPicPr>
          <p:nvPr/>
        </p:nvPicPr>
        <p:blipFill>
          <a:blip r:embed="rId8"/>
          <a:stretch>
            <a:fillRect/>
          </a:stretch>
        </p:blipFill>
        <p:spPr>
          <a:xfrm>
            <a:off x="902371" y="9110"/>
            <a:ext cx="4383047" cy="65745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79728" y="777716"/>
            <a:ext cx="7709892" cy="606862"/>
          </a:xfrm>
          <a:prstGeom prst="rect">
            <a:avLst/>
          </a:prstGeom>
          <a:noFill/>
          <a:ln/>
        </p:spPr>
        <p:txBody>
          <a:bodyPr wrap="none" lIns="0" tIns="0" rIns="0" bIns="0" rtlCol="0" anchor="t"/>
          <a:lstStyle/>
          <a:p>
            <a:pPr marL="0" indent="0">
              <a:lnSpc>
                <a:spcPts val="4750"/>
              </a:lnSpc>
              <a:buNone/>
            </a:pPr>
            <a:r>
              <a:rPr lang="en-US" sz="3800" b="1" dirty="0">
                <a:solidFill>
                  <a:srgbClr val="000000"/>
                </a:solidFill>
                <a:latin typeface="DM Sans Bold" pitchFamily="34" charset="0"/>
                <a:ea typeface="DM Sans Bold" pitchFamily="34" charset="-122"/>
                <a:cs typeface="DM Sans Bold" pitchFamily="34" charset="-120"/>
              </a:rPr>
              <a:t>Eğitim Programının Tasarlanması</a:t>
            </a:r>
            <a:endParaRPr lang="en-US" sz="3800" dirty="0"/>
          </a:p>
        </p:txBody>
      </p:sp>
      <p:pic>
        <p:nvPicPr>
          <p:cNvPr id="3" name="Image 0" descr="preencoded.png"/>
          <p:cNvPicPr>
            <a:picLocks noChangeAspect="1"/>
          </p:cNvPicPr>
          <p:nvPr/>
        </p:nvPicPr>
        <p:blipFill>
          <a:blip r:embed="rId3"/>
          <a:stretch>
            <a:fillRect/>
          </a:stretch>
        </p:blipFill>
        <p:spPr>
          <a:xfrm>
            <a:off x="2994541" y="1772960"/>
            <a:ext cx="1522690" cy="1118830"/>
          </a:xfrm>
          <a:prstGeom prst="rect">
            <a:avLst/>
          </a:prstGeom>
        </p:spPr>
      </p:pic>
      <p:sp>
        <p:nvSpPr>
          <p:cNvPr id="4" name="Text 1"/>
          <p:cNvSpPr/>
          <p:nvPr/>
        </p:nvSpPr>
        <p:spPr>
          <a:xfrm>
            <a:off x="3711654" y="2276832"/>
            <a:ext cx="88344" cy="388382"/>
          </a:xfrm>
          <a:prstGeom prst="rect">
            <a:avLst/>
          </a:prstGeom>
          <a:noFill/>
          <a:ln/>
        </p:spPr>
        <p:txBody>
          <a:bodyPr wrap="none" lIns="0" tIns="0" rIns="0" bIns="0" rtlCol="0" anchor="t"/>
          <a:lstStyle/>
          <a:p>
            <a:pPr marL="0" indent="0" algn="ctr">
              <a:lnSpc>
                <a:spcPts val="3050"/>
              </a:lnSpc>
              <a:buNone/>
            </a:pPr>
            <a:r>
              <a:rPr lang="en-US" sz="1900" b="1" dirty="0">
                <a:solidFill>
                  <a:srgbClr val="000000"/>
                </a:solidFill>
                <a:latin typeface="DM Sans Bold" pitchFamily="34" charset="0"/>
                <a:ea typeface="DM Sans Bold" pitchFamily="34" charset="-122"/>
                <a:cs typeface="DM Sans Bold" pitchFamily="34" charset="-120"/>
              </a:rPr>
              <a:t>1</a:t>
            </a:r>
            <a:endParaRPr lang="en-US" sz="1900" dirty="0"/>
          </a:p>
        </p:txBody>
      </p:sp>
      <p:sp>
        <p:nvSpPr>
          <p:cNvPr id="5" name="Text 2"/>
          <p:cNvSpPr/>
          <p:nvPr/>
        </p:nvSpPr>
        <p:spPr>
          <a:xfrm>
            <a:off x="4711422" y="1967151"/>
            <a:ext cx="2427565" cy="303371"/>
          </a:xfrm>
          <a:prstGeom prst="rect">
            <a:avLst/>
          </a:prstGeom>
          <a:noFill/>
          <a:ln/>
        </p:spPr>
        <p:txBody>
          <a:bodyPr wrap="none" lIns="0" tIns="0" rIns="0" bIns="0" rtlCol="0" anchor="t"/>
          <a:lstStyle/>
          <a:p>
            <a:pPr marL="0" indent="0" algn="l">
              <a:lnSpc>
                <a:spcPts val="2350"/>
              </a:lnSpc>
              <a:buNone/>
            </a:pPr>
            <a:r>
              <a:rPr lang="en-US" sz="1900" b="1" dirty="0">
                <a:solidFill>
                  <a:srgbClr val="CC0000"/>
                </a:solidFill>
                <a:latin typeface="DM Sans Bold" pitchFamily="34" charset="0"/>
                <a:ea typeface="DM Sans Bold" pitchFamily="34" charset="-122"/>
                <a:cs typeface="DM Sans Bold" pitchFamily="34" charset="-120"/>
              </a:rPr>
              <a:t>Hedef Belirleme</a:t>
            </a:r>
            <a:endParaRPr lang="en-US" sz="1900" dirty="0"/>
          </a:p>
        </p:txBody>
      </p:sp>
      <p:sp>
        <p:nvSpPr>
          <p:cNvPr id="6" name="Text 3"/>
          <p:cNvSpPr/>
          <p:nvPr/>
        </p:nvSpPr>
        <p:spPr>
          <a:xfrm>
            <a:off x="4711422" y="2386965"/>
            <a:ext cx="3570446" cy="3106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Katılımcıların bireysel hedefleri belirlenir.</a:t>
            </a:r>
            <a:endParaRPr lang="en-US" sz="1500" dirty="0"/>
          </a:p>
        </p:txBody>
      </p:sp>
      <p:sp>
        <p:nvSpPr>
          <p:cNvPr id="7" name="Shape 4"/>
          <p:cNvSpPr/>
          <p:nvPr/>
        </p:nvSpPr>
        <p:spPr>
          <a:xfrm>
            <a:off x="4565690" y="2906435"/>
            <a:ext cx="8370451" cy="11430"/>
          </a:xfrm>
          <a:prstGeom prst="roundRect">
            <a:avLst>
              <a:gd name="adj" fmla="val 713640"/>
            </a:avLst>
          </a:prstGeom>
          <a:solidFill>
            <a:srgbClr val="DFB8B9"/>
          </a:solidFill>
          <a:ln/>
        </p:spPr>
        <p:txBody>
          <a:bodyPr/>
          <a:lstStyle/>
          <a:p>
            <a:endParaRPr lang="tr-TR"/>
          </a:p>
        </p:txBody>
      </p:sp>
      <p:pic>
        <p:nvPicPr>
          <p:cNvPr id="8" name="Image 1" descr="preencoded.png"/>
          <p:cNvPicPr>
            <a:picLocks noChangeAspect="1"/>
          </p:cNvPicPr>
          <p:nvPr/>
        </p:nvPicPr>
        <p:blipFill>
          <a:blip r:embed="rId4"/>
          <a:stretch>
            <a:fillRect/>
          </a:stretch>
        </p:blipFill>
        <p:spPr>
          <a:xfrm>
            <a:off x="2233136" y="2940248"/>
            <a:ext cx="3045381" cy="1118830"/>
          </a:xfrm>
          <a:prstGeom prst="rect">
            <a:avLst/>
          </a:prstGeom>
        </p:spPr>
      </p:pic>
      <p:sp>
        <p:nvSpPr>
          <p:cNvPr id="9" name="Text 5"/>
          <p:cNvSpPr/>
          <p:nvPr/>
        </p:nvSpPr>
        <p:spPr>
          <a:xfrm>
            <a:off x="3685818" y="3305413"/>
            <a:ext cx="140018" cy="388382"/>
          </a:xfrm>
          <a:prstGeom prst="rect">
            <a:avLst/>
          </a:prstGeom>
          <a:noFill/>
          <a:ln/>
        </p:spPr>
        <p:txBody>
          <a:bodyPr wrap="none" lIns="0" tIns="0" rIns="0" bIns="0" rtlCol="0" anchor="t"/>
          <a:lstStyle/>
          <a:p>
            <a:pPr marL="0" indent="0" algn="ctr">
              <a:lnSpc>
                <a:spcPts val="3050"/>
              </a:lnSpc>
              <a:buNone/>
            </a:pPr>
            <a:r>
              <a:rPr lang="en-US" sz="1900" b="1" dirty="0">
                <a:solidFill>
                  <a:srgbClr val="000000"/>
                </a:solidFill>
                <a:latin typeface="DM Sans Bold" pitchFamily="34" charset="0"/>
                <a:ea typeface="DM Sans Bold" pitchFamily="34" charset="-122"/>
                <a:cs typeface="DM Sans Bold" pitchFamily="34" charset="-120"/>
              </a:rPr>
              <a:t>2</a:t>
            </a:r>
            <a:endParaRPr lang="en-US" sz="1900" dirty="0"/>
          </a:p>
        </p:txBody>
      </p:sp>
      <p:sp>
        <p:nvSpPr>
          <p:cNvPr id="10" name="Text 6"/>
          <p:cNvSpPr/>
          <p:nvPr/>
        </p:nvSpPr>
        <p:spPr>
          <a:xfrm>
            <a:off x="5472708" y="3134439"/>
            <a:ext cx="2427565" cy="303371"/>
          </a:xfrm>
          <a:prstGeom prst="rect">
            <a:avLst/>
          </a:prstGeom>
          <a:noFill/>
          <a:ln/>
        </p:spPr>
        <p:txBody>
          <a:bodyPr wrap="none" lIns="0" tIns="0" rIns="0" bIns="0" rtlCol="0" anchor="t"/>
          <a:lstStyle/>
          <a:p>
            <a:pPr marL="0" indent="0" algn="l">
              <a:lnSpc>
                <a:spcPts val="2350"/>
              </a:lnSpc>
              <a:buNone/>
            </a:pPr>
            <a:r>
              <a:rPr lang="en-US" sz="1900" b="1" dirty="0">
                <a:solidFill>
                  <a:srgbClr val="CC0000"/>
                </a:solidFill>
                <a:latin typeface="DM Sans Bold" pitchFamily="34" charset="0"/>
                <a:ea typeface="DM Sans Bold" pitchFamily="34" charset="-122"/>
                <a:cs typeface="DM Sans Bold" pitchFamily="34" charset="-120"/>
              </a:rPr>
              <a:t>Eğitim İçeriği</a:t>
            </a:r>
            <a:endParaRPr lang="en-US" sz="1900" dirty="0"/>
          </a:p>
        </p:txBody>
      </p:sp>
      <p:sp>
        <p:nvSpPr>
          <p:cNvPr id="11" name="Text 7"/>
          <p:cNvSpPr/>
          <p:nvPr/>
        </p:nvSpPr>
        <p:spPr>
          <a:xfrm>
            <a:off x="5472708" y="3554254"/>
            <a:ext cx="5028248" cy="3106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Beslenme, egzersiz, davranış değişikliği konularını kapsar.</a:t>
            </a:r>
            <a:endParaRPr lang="en-US" sz="1500" dirty="0"/>
          </a:p>
        </p:txBody>
      </p:sp>
      <p:sp>
        <p:nvSpPr>
          <p:cNvPr id="12" name="Shape 8"/>
          <p:cNvSpPr/>
          <p:nvPr/>
        </p:nvSpPr>
        <p:spPr>
          <a:xfrm>
            <a:off x="5326975" y="4073723"/>
            <a:ext cx="7609165" cy="11430"/>
          </a:xfrm>
          <a:prstGeom prst="roundRect">
            <a:avLst>
              <a:gd name="adj" fmla="val 713640"/>
            </a:avLst>
          </a:prstGeom>
          <a:solidFill>
            <a:srgbClr val="DFB8B9"/>
          </a:solidFill>
          <a:ln/>
        </p:spPr>
        <p:txBody>
          <a:bodyPr/>
          <a:lstStyle/>
          <a:p>
            <a:endParaRPr lang="tr-TR"/>
          </a:p>
        </p:txBody>
      </p:sp>
      <p:pic>
        <p:nvPicPr>
          <p:cNvPr id="13" name="Image 2" descr="preencoded.png"/>
          <p:cNvPicPr>
            <a:picLocks noChangeAspect="1"/>
          </p:cNvPicPr>
          <p:nvPr/>
        </p:nvPicPr>
        <p:blipFill>
          <a:blip r:embed="rId5"/>
          <a:stretch>
            <a:fillRect/>
          </a:stretch>
        </p:blipFill>
        <p:spPr>
          <a:xfrm>
            <a:off x="1471851" y="4107537"/>
            <a:ext cx="4568071" cy="1118830"/>
          </a:xfrm>
          <a:prstGeom prst="rect">
            <a:avLst/>
          </a:prstGeom>
        </p:spPr>
      </p:pic>
      <p:sp>
        <p:nvSpPr>
          <p:cNvPr id="14" name="Text 9"/>
          <p:cNvSpPr/>
          <p:nvPr/>
        </p:nvSpPr>
        <p:spPr>
          <a:xfrm>
            <a:off x="3682722" y="4472702"/>
            <a:ext cx="146328" cy="388382"/>
          </a:xfrm>
          <a:prstGeom prst="rect">
            <a:avLst/>
          </a:prstGeom>
          <a:noFill/>
          <a:ln/>
        </p:spPr>
        <p:txBody>
          <a:bodyPr wrap="none" lIns="0" tIns="0" rIns="0" bIns="0" rtlCol="0" anchor="t"/>
          <a:lstStyle/>
          <a:p>
            <a:pPr marL="0" indent="0" algn="ctr">
              <a:lnSpc>
                <a:spcPts val="3050"/>
              </a:lnSpc>
              <a:buNone/>
            </a:pPr>
            <a:r>
              <a:rPr lang="en-US" sz="1900" b="1" dirty="0">
                <a:solidFill>
                  <a:srgbClr val="000000"/>
                </a:solidFill>
                <a:latin typeface="DM Sans Bold" pitchFamily="34" charset="0"/>
                <a:ea typeface="DM Sans Bold" pitchFamily="34" charset="-122"/>
                <a:cs typeface="DM Sans Bold" pitchFamily="34" charset="-120"/>
              </a:rPr>
              <a:t>3</a:t>
            </a:r>
            <a:endParaRPr lang="en-US" sz="1900" dirty="0"/>
          </a:p>
        </p:txBody>
      </p:sp>
      <p:sp>
        <p:nvSpPr>
          <p:cNvPr id="15" name="Text 10"/>
          <p:cNvSpPr/>
          <p:nvPr/>
        </p:nvSpPr>
        <p:spPr>
          <a:xfrm>
            <a:off x="6234113" y="4301728"/>
            <a:ext cx="2427565" cy="303371"/>
          </a:xfrm>
          <a:prstGeom prst="rect">
            <a:avLst/>
          </a:prstGeom>
          <a:noFill/>
          <a:ln/>
        </p:spPr>
        <p:txBody>
          <a:bodyPr wrap="none" lIns="0" tIns="0" rIns="0" bIns="0" rtlCol="0" anchor="t"/>
          <a:lstStyle/>
          <a:p>
            <a:pPr marL="0" indent="0" algn="l">
              <a:lnSpc>
                <a:spcPts val="2350"/>
              </a:lnSpc>
              <a:buNone/>
            </a:pPr>
            <a:r>
              <a:rPr lang="en-US" sz="1900" b="1" dirty="0">
                <a:solidFill>
                  <a:srgbClr val="CC0000"/>
                </a:solidFill>
                <a:latin typeface="DM Sans Bold" pitchFamily="34" charset="0"/>
                <a:ea typeface="DM Sans Bold" pitchFamily="34" charset="-122"/>
                <a:cs typeface="DM Sans Bold" pitchFamily="34" charset="-120"/>
              </a:rPr>
              <a:t>Uygulama</a:t>
            </a:r>
            <a:endParaRPr lang="en-US" sz="1900" dirty="0"/>
          </a:p>
        </p:txBody>
      </p:sp>
      <p:sp>
        <p:nvSpPr>
          <p:cNvPr id="16" name="Text 11"/>
          <p:cNvSpPr/>
          <p:nvPr/>
        </p:nvSpPr>
        <p:spPr>
          <a:xfrm>
            <a:off x="6234113" y="4721542"/>
            <a:ext cx="4260533" cy="3106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Eğitim içeriği uygulamalı etkinlikler ile pekiştirilir.</a:t>
            </a:r>
            <a:endParaRPr lang="en-US" sz="1500" dirty="0"/>
          </a:p>
        </p:txBody>
      </p:sp>
      <p:sp>
        <p:nvSpPr>
          <p:cNvPr id="17" name="Shape 12"/>
          <p:cNvSpPr/>
          <p:nvPr/>
        </p:nvSpPr>
        <p:spPr>
          <a:xfrm>
            <a:off x="6088380" y="5241012"/>
            <a:ext cx="6847761" cy="11430"/>
          </a:xfrm>
          <a:prstGeom prst="roundRect">
            <a:avLst>
              <a:gd name="adj" fmla="val 713640"/>
            </a:avLst>
          </a:prstGeom>
          <a:solidFill>
            <a:srgbClr val="DFB8B9"/>
          </a:solidFill>
          <a:ln/>
        </p:spPr>
        <p:txBody>
          <a:bodyPr/>
          <a:lstStyle/>
          <a:p>
            <a:endParaRPr lang="tr-TR"/>
          </a:p>
        </p:txBody>
      </p:sp>
      <p:pic>
        <p:nvPicPr>
          <p:cNvPr id="18" name="Image 3" descr="preencoded.png"/>
          <p:cNvPicPr>
            <a:picLocks noChangeAspect="1"/>
          </p:cNvPicPr>
          <p:nvPr/>
        </p:nvPicPr>
        <p:blipFill>
          <a:blip r:embed="rId6"/>
          <a:stretch>
            <a:fillRect/>
          </a:stretch>
        </p:blipFill>
        <p:spPr>
          <a:xfrm>
            <a:off x="710446" y="5274826"/>
            <a:ext cx="6090880" cy="1118830"/>
          </a:xfrm>
          <a:prstGeom prst="rect">
            <a:avLst/>
          </a:prstGeom>
        </p:spPr>
      </p:pic>
      <p:sp>
        <p:nvSpPr>
          <p:cNvPr id="19" name="Text 13"/>
          <p:cNvSpPr/>
          <p:nvPr/>
        </p:nvSpPr>
        <p:spPr>
          <a:xfrm>
            <a:off x="3676888" y="5639991"/>
            <a:ext cx="157758" cy="388382"/>
          </a:xfrm>
          <a:prstGeom prst="rect">
            <a:avLst/>
          </a:prstGeom>
          <a:noFill/>
          <a:ln/>
        </p:spPr>
        <p:txBody>
          <a:bodyPr wrap="none" lIns="0" tIns="0" rIns="0" bIns="0" rtlCol="0" anchor="t"/>
          <a:lstStyle/>
          <a:p>
            <a:pPr marL="0" indent="0" algn="ctr">
              <a:lnSpc>
                <a:spcPts val="3050"/>
              </a:lnSpc>
              <a:buNone/>
            </a:pPr>
            <a:r>
              <a:rPr lang="en-US" sz="1900" b="1" dirty="0">
                <a:solidFill>
                  <a:srgbClr val="000000"/>
                </a:solidFill>
                <a:latin typeface="DM Sans Bold" pitchFamily="34" charset="0"/>
                <a:ea typeface="DM Sans Bold" pitchFamily="34" charset="-122"/>
                <a:cs typeface="DM Sans Bold" pitchFamily="34" charset="-120"/>
              </a:rPr>
              <a:t>4</a:t>
            </a:r>
            <a:endParaRPr lang="en-US" sz="1900" dirty="0"/>
          </a:p>
        </p:txBody>
      </p:sp>
      <p:sp>
        <p:nvSpPr>
          <p:cNvPr id="20" name="Text 14"/>
          <p:cNvSpPr/>
          <p:nvPr/>
        </p:nvSpPr>
        <p:spPr>
          <a:xfrm>
            <a:off x="6995517" y="5469017"/>
            <a:ext cx="2427565" cy="303371"/>
          </a:xfrm>
          <a:prstGeom prst="rect">
            <a:avLst/>
          </a:prstGeom>
          <a:noFill/>
          <a:ln/>
        </p:spPr>
        <p:txBody>
          <a:bodyPr wrap="none" lIns="0" tIns="0" rIns="0" bIns="0" rtlCol="0" anchor="t"/>
          <a:lstStyle/>
          <a:p>
            <a:pPr marL="0" indent="0" algn="l">
              <a:lnSpc>
                <a:spcPts val="2350"/>
              </a:lnSpc>
              <a:buNone/>
            </a:pPr>
            <a:r>
              <a:rPr lang="en-US" sz="1900" b="1" dirty="0">
                <a:solidFill>
                  <a:srgbClr val="CC0000"/>
                </a:solidFill>
                <a:latin typeface="DM Sans Bold" pitchFamily="34" charset="0"/>
                <a:ea typeface="DM Sans Bold" pitchFamily="34" charset="-122"/>
                <a:cs typeface="DM Sans Bold" pitchFamily="34" charset="-120"/>
              </a:rPr>
              <a:t>Değerlendirme</a:t>
            </a:r>
            <a:endParaRPr lang="en-US" sz="1900" dirty="0"/>
          </a:p>
        </p:txBody>
      </p:sp>
      <p:sp>
        <p:nvSpPr>
          <p:cNvPr id="21" name="Text 15"/>
          <p:cNvSpPr/>
          <p:nvPr/>
        </p:nvSpPr>
        <p:spPr>
          <a:xfrm>
            <a:off x="6995517" y="5888831"/>
            <a:ext cx="5090041" cy="3106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Eğitimin etkinliği ve katılımcıların ilerlemesi değerlendirilir.</a:t>
            </a:r>
            <a:endParaRPr lang="en-US" sz="1500" dirty="0"/>
          </a:p>
        </p:txBody>
      </p:sp>
      <p:sp>
        <p:nvSpPr>
          <p:cNvPr id="22" name="Text 16"/>
          <p:cNvSpPr/>
          <p:nvPr/>
        </p:nvSpPr>
        <p:spPr>
          <a:xfrm>
            <a:off x="679728" y="6612136"/>
            <a:ext cx="12304871" cy="310634"/>
          </a:xfrm>
          <a:prstGeom prst="rect">
            <a:avLst/>
          </a:prstGeom>
          <a:noFill/>
          <a:ln/>
        </p:spPr>
        <p:txBody>
          <a:bodyPr wrap="none" lIns="0" tIns="0" rIns="0" bIns="0" rtlCol="0" anchor="t"/>
          <a:lstStyle/>
          <a:p>
            <a:pPr marL="0" indent="0">
              <a:lnSpc>
                <a:spcPts val="2400"/>
              </a:lnSpc>
              <a:buNone/>
            </a:pPr>
            <a:r>
              <a:rPr lang="en-US" sz="1500" dirty="0">
                <a:solidFill>
                  <a:srgbClr val="CC0000"/>
                </a:solidFill>
                <a:latin typeface="DM Sans" pitchFamily="34" charset="0"/>
                <a:ea typeface="DM Sans" pitchFamily="34" charset="-122"/>
                <a:cs typeface="DM Sans" pitchFamily="34" charset="-120"/>
              </a:rPr>
              <a:t>Eğitim programı, katılımcıların bireysel ihtiyaçlarını karşılamak üzere tasarlanır.</a:t>
            </a:r>
            <a:endParaRPr lang="en-US" sz="1500" dirty="0"/>
          </a:p>
        </p:txBody>
      </p:sp>
      <p:sp>
        <p:nvSpPr>
          <p:cNvPr id="23" name="Text 17"/>
          <p:cNvSpPr/>
          <p:nvPr/>
        </p:nvSpPr>
        <p:spPr>
          <a:xfrm>
            <a:off x="679728" y="7141250"/>
            <a:ext cx="12304871" cy="310634"/>
          </a:xfrm>
          <a:prstGeom prst="rect">
            <a:avLst/>
          </a:prstGeom>
          <a:noFill/>
          <a:ln/>
        </p:spPr>
        <p:txBody>
          <a:bodyPr wrap="none" lIns="0" tIns="0" rIns="0" bIns="0" rtlCol="0" anchor="t"/>
          <a:lstStyle/>
          <a:p>
            <a:pPr marL="0" indent="0">
              <a:lnSpc>
                <a:spcPts val="2400"/>
              </a:lnSpc>
              <a:buNone/>
            </a:pPr>
            <a:r>
              <a:rPr lang="en-US" sz="1500" dirty="0">
                <a:solidFill>
                  <a:srgbClr val="CC0000"/>
                </a:solidFill>
                <a:latin typeface="DM Sans" pitchFamily="34" charset="0"/>
                <a:ea typeface="DM Sans" pitchFamily="34" charset="-122"/>
                <a:cs typeface="DM Sans" pitchFamily="34" charset="-120"/>
              </a:rPr>
              <a:t>Katılımcılar, kilo yönetimi konusunda bilgi, beceri ve motivasyon kazanır.</a:t>
            </a:r>
            <a:endParaRPr lang="en-US" sz="1500" dirty="0"/>
          </a:p>
        </p:txBody>
      </p:sp>
      <p:pic>
        <p:nvPicPr>
          <p:cNvPr id="24" name="Image 4" descr="preencoded.png"/>
          <p:cNvPicPr>
            <a:picLocks noChangeAspect="1"/>
          </p:cNvPicPr>
          <p:nvPr/>
        </p:nvPicPr>
        <p:blipFill>
          <a:blip r:embed="rId7"/>
          <a:stretch>
            <a:fillRect/>
          </a:stretch>
        </p:blipFill>
        <p:spPr>
          <a:xfrm>
            <a:off x="14279880" y="228600"/>
            <a:ext cx="121920" cy="1219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57814"/>
            <a:ext cx="6226016"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Etkili Sunum Teknikleri</a:t>
            </a:r>
            <a:endParaRPr lang="en-US" sz="4450" dirty="0"/>
          </a:p>
        </p:txBody>
      </p:sp>
      <p:pic>
        <p:nvPicPr>
          <p:cNvPr id="3" name="Image 0" descr="preencoded.png"/>
          <p:cNvPicPr>
            <a:picLocks noChangeAspect="1"/>
          </p:cNvPicPr>
          <p:nvPr/>
        </p:nvPicPr>
        <p:blipFill>
          <a:blip r:embed="rId3"/>
          <a:stretch>
            <a:fillRect/>
          </a:stretch>
        </p:blipFill>
        <p:spPr>
          <a:xfrm>
            <a:off x="793790" y="2720221"/>
            <a:ext cx="2792492" cy="1725811"/>
          </a:xfrm>
          <a:prstGeom prst="rect">
            <a:avLst/>
          </a:prstGeom>
        </p:spPr>
      </p:pic>
      <p:sp>
        <p:nvSpPr>
          <p:cNvPr id="4" name="Text 1"/>
          <p:cNvSpPr/>
          <p:nvPr/>
        </p:nvSpPr>
        <p:spPr>
          <a:xfrm>
            <a:off x="793790" y="4729520"/>
            <a:ext cx="2792492"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İletişim Becerileri</a:t>
            </a:r>
            <a:endParaRPr lang="en-US" sz="2200" dirty="0"/>
          </a:p>
        </p:txBody>
      </p:sp>
      <p:sp>
        <p:nvSpPr>
          <p:cNvPr id="5" name="Text 2"/>
          <p:cNvSpPr/>
          <p:nvPr/>
        </p:nvSpPr>
        <p:spPr>
          <a:xfrm>
            <a:off x="793790" y="5219938"/>
            <a:ext cx="2792492"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Duygusal zekâ ve etkili iletişim becerileri, grup dinamiğini ve katılımı artırır.</a:t>
            </a:r>
            <a:endParaRPr lang="en-US" sz="1750" dirty="0"/>
          </a:p>
        </p:txBody>
      </p:sp>
      <p:pic>
        <p:nvPicPr>
          <p:cNvPr id="6" name="Image 1" descr="preencoded.png"/>
          <p:cNvPicPr>
            <a:picLocks noChangeAspect="1"/>
          </p:cNvPicPr>
          <p:nvPr/>
        </p:nvPicPr>
        <p:blipFill>
          <a:blip r:embed="rId4"/>
          <a:stretch>
            <a:fillRect/>
          </a:stretch>
        </p:blipFill>
        <p:spPr>
          <a:xfrm>
            <a:off x="3926443" y="2720221"/>
            <a:ext cx="2792611" cy="1725930"/>
          </a:xfrm>
          <a:prstGeom prst="rect">
            <a:avLst/>
          </a:prstGeom>
        </p:spPr>
      </p:pic>
      <p:sp>
        <p:nvSpPr>
          <p:cNvPr id="7" name="Text 3"/>
          <p:cNvSpPr/>
          <p:nvPr/>
        </p:nvSpPr>
        <p:spPr>
          <a:xfrm>
            <a:off x="3926443" y="4729639"/>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Görsel Yardımlar</a:t>
            </a:r>
            <a:endParaRPr lang="en-US" sz="2200" dirty="0"/>
          </a:p>
        </p:txBody>
      </p:sp>
      <p:sp>
        <p:nvSpPr>
          <p:cNvPr id="8" name="Text 4"/>
          <p:cNvSpPr/>
          <p:nvPr/>
        </p:nvSpPr>
        <p:spPr>
          <a:xfrm>
            <a:off x="3926443" y="5220057"/>
            <a:ext cx="2792611"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Görseller, infografikler, sunumlar ve etkileşimli aktiviteler öğrenmeyi destekler.</a:t>
            </a:r>
            <a:endParaRPr lang="en-US" sz="1750" dirty="0"/>
          </a:p>
        </p:txBody>
      </p:sp>
      <p:pic>
        <p:nvPicPr>
          <p:cNvPr id="9" name="Image 2" descr="preencoded.png"/>
          <p:cNvPicPr>
            <a:picLocks noChangeAspect="1"/>
          </p:cNvPicPr>
          <p:nvPr/>
        </p:nvPicPr>
        <p:blipFill>
          <a:blip r:embed="rId5"/>
          <a:stretch>
            <a:fillRect/>
          </a:stretch>
        </p:blipFill>
        <p:spPr>
          <a:xfrm>
            <a:off x="7059216" y="2720221"/>
            <a:ext cx="2792611" cy="1725930"/>
          </a:xfrm>
          <a:prstGeom prst="rect">
            <a:avLst/>
          </a:prstGeom>
        </p:spPr>
      </p:pic>
      <p:sp>
        <p:nvSpPr>
          <p:cNvPr id="10" name="Text 5"/>
          <p:cNvSpPr/>
          <p:nvPr/>
        </p:nvSpPr>
        <p:spPr>
          <a:xfrm>
            <a:off x="7059216" y="4729639"/>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Etkileşimli Yaklaşım</a:t>
            </a:r>
            <a:endParaRPr lang="en-US" sz="2200" dirty="0"/>
          </a:p>
        </p:txBody>
      </p:sp>
      <p:sp>
        <p:nvSpPr>
          <p:cNvPr id="11" name="Text 6"/>
          <p:cNvSpPr/>
          <p:nvPr/>
        </p:nvSpPr>
        <p:spPr>
          <a:xfrm>
            <a:off x="7059216" y="5220057"/>
            <a:ext cx="2792611"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Soru-cevap, tartışma, grup çalışmaları katılımı ve motivasyonu artırır.</a:t>
            </a:r>
            <a:endParaRPr lang="en-US" sz="1750" dirty="0"/>
          </a:p>
        </p:txBody>
      </p:sp>
      <p:pic>
        <p:nvPicPr>
          <p:cNvPr id="12" name="Image 3" descr="preencoded.png"/>
          <p:cNvPicPr>
            <a:picLocks noChangeAspect="1"/>
          </p:cNvPicPr>
          <p:nvPr/>
        </p:nvPicPr>
        <p:blipFill>
          <a:blip r:embed="rId6"/>
          <a:stretch>
            <a:fillRect/>
          </a:stretch>
        </p:blipFill>
        <p:spPr>
          <a:xfrm>
            <a:off x="10191988" y="2720221"/>
            <a:ext cx="2792611" cy="1725930"/>
          </a:xfrm>
          <a:prstGeom prst="rect">
            <a:avLst/>
          </a:prstGeom>
        </p:spPr>
      </p:pic>
      <p:sp>
        <p:nvSpPr>
          <p:cNvPr id="13" name="Text 7"/>
          <p:cNvSpPr/>
          <p:nvPr/>
        </p:nvSpPr>
        <p:spPr>
          <a:xfrm>
            <a:off x="10191988" y="4729639"/>
            <a:ext cx="2792611" cy="708660"/>
          </a:xfrm>
          <a:prstGeom prst="rect">
            <a:avLst/>
          </a:prstGeom>
          <a:noFill/>
          <a:ln/>
        </p:spPr>
        <p:txBody>
          <a:bodyPr wrap="squar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Konuyu Anlaşılır Hale Getirme</a:t>
            </a:r>
            <a:endParaRPr lang="en-US" sz="2200" dirty="0"/>
          </a:p>
        </p:txBody>
      </p:sp>
      <p:sp>
        <p:nvSpPr>
          <p:cNvPr id="14" name="Text 8"/>
          <p:cNvSpPr/>
          <p:nvPr/>
        </p:nvSpPr>
        <p:spPr>
          <a:xfrm>
            <a:off x="10191988" y="5574387"/>
            <a:ext cx="2792611"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Bilgiyi anlaşılır ve ilgi çekici bir şekilde sunmak önemlidir.</a:t>
            </a:r>
            <a:endParaRPr lang="en-US" sz="1750" dirty="0"/>
          </a:p>
        </p:txBody>
      </p:sp>
      <p:pic>
        <p:nvPicPr>
          <p:cNvPr id="15" name="Image 4" descr="preencoded.png"/>
          <p:cNvPicPr>
            <a:picLocks noChangeAspect="1"/>
          </p:cNvPicPr>
          <p:nvPr/>
        </p:nvPicPr>
        <p:blipFill>
          <a:blip r:embed="rId7"/>
          <a:stretch>
            <a:fillRect/>
          </a:stretch>
        </p:blipFill>
        <p:spPr>
          <a:xfrm>
            <a:off x="13213080" y="228600"/>
            <a:ext cx="1188720" cy="435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92022"/>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Görsel Materyallerin Kullanımı</a:t>
            </a:r>
            <a:endParaRPr lang="en-US" sz="4450" dirty="0"/>
          </a:p>
        </p:txBody>
      </p:sp>
      <p:sp>
        <p:nvSpPr>
          <p:cNvPr id="4" name="Text 1"/>
          <p:cNvSpPr/>
          <p:nvPr/>
        </p:nvSpPr>
        <p:spPr>
          <a:xfrm>
            <a:off x="793790" y="3649742"/>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Görseller, katılımcıların dikkatini çekmek ve bilgileri daha akılda kalıcı hale getirmek için önemlidir.</a:t>
            </a:r>
            <a:endParaRPr lang="en-US" sz="1750" dirty="0"/>
          </a:p>
        </p:txBody>
      </p:sp>
      <p:sp>
        <p:nvSpPr>
          <p:cNvPr id="5" name="Text 2"/>
          <p:cNvSpPr/>
          <p:nvPr/>
        </p:nvSpPr>
        <p:spPr>
          <a:xfrm>
            <a:off x="793790" y="4630698"/>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Sunumlar sırasında infografikler, resimler, videolar ve çizelgeler kullanılabilir.</a:t>
            </a:r>
            <a:endParaRPr lang="en-US" sz="1750" dirty="0"/>
          </a:p>
        </p:txBody>
      </p:sp>
      <p:sp>
        <p:nvSpPr>
          <p:cNvPr id="6" name="Text 3"/>
          <p:cNvSpPr/>
          <p:nvPr/>
        </p:nvSpPr>
        <p:spPr>
          <a:xfrm>
            <a:off x="793790" y="5611654"/>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Bu görseller, beslenme bilgileri, egzersiz teknikleri veya sağlıklı yaşam ipuçlarını görsel olarak açıklamak için kullanılabilir.</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2177058"/>
            <a:ext cx="850011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Etkileşim ve Katılım Yöntemleri</a:t>
            </a:r>
            <a:endParaRPr lang="en-US" sz="4450" dirty="0"/>
          </a:p>
        </p:txBody>
      </p:sp>
      <p:sp>
        <p:nvSpPr>
          <p:cNvPr id="3" name="Text 1"/>
          <p:cNvSpPr/>
          <p:nvPr/>
        </p:nvSpPr>
        <p:spPr>
          <a:xfrm>
            <a:off x="793790" y="3452813"/>
            <a:ext cx="392418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Aktif Dinleme ve Soru Sorma</a:t>
            </a:r>
            <a:endParaRPr lang="en-US" sz="2200" dirty="0"/>
          </a:p>
        </p:txBody>
      </p:sp>
      <p:sp>
        <p:nvSpPr>
          <p:cNvPr id="4" name="Text 2"/>
          <p:cNvSpPr/>
          <p:nvPr/>
        </p:nvSpPr>
        <p:spPr>
          <a:xfrm>
            <a:off x="793790" y="4033957"/>
            <a:ext cx="5818703"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sorularını yanıtlamak, görüşlerini almak ve deneyimlerini paylaşmalarına olanak sağlamak, etkileşimi artırır. Bu yöntem, bireylerin kendilerini değerli hissetmelerini ve konuya daha fazla ilgi duymalarını sağlar.</a:t>
            </a:r>
            <a:endParaRPr lang="en-US" sz="1750" dirty="0"/>
          </a:p>
        </p:txBody>
      </p:sp>
      <p:sp>
        <p:nvSpPr>
          <p:cNvPr id="5" name="Text 3"/>
          <p:cNvSpPr/>
          <p:nvPr/>
        </p:nvSpPr>
        <p:spPr>
          <a:xfrm>
            <a:off x="7173516" y="3452813"/>
            <a:ext cx="3864054"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Grup Çalışmaları ve Oyunlar</a:t>
            </a:r>
            <a:endParaRPr lang="en-US" sz="2200" dirty="0"/>
          </a:p>
        </p:txBody>
      </p:sp>
      <p:sp>
        <p:nvSpPr>
          <p:cNvPr id="6" name="Text 4"/>
          <p:cNvSpPr/>
          <p:nvPr/>
        </p:nvSpPr>
        <p:spPr>
          <a:xfrm>
            <a:off x="7173516" y="4033957"/>
            <a:ext cx="5818703"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çalışmaları, katılımcıların birbirleriyle etkileşime girmelerine ve bilgi paylaşmalarına olanak tanır. Oyunlar, katılımcıların eğlenerek öğrenmelerini ve motivasyonlarını artırmaya yardımcı olur. Bu yöntemler, grup uyumunu ve katılımı güçlendirir.</a:t>
            </a:r>
            <a:endParaRPr lang="en-US" sz="1750" dirty="0"/>
          </a:p>
        </p:txBody>
      </p:sp>
      <p:pic>
        <p:nvPicPr>
          <p:cNvPr id="7"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988463"/>
            <a:ext cx="11134844"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Beslenme Alışkanlıklarının Değiştirilmesi</a:t>
            </a:r>
            <a:endParaRPr lang="en-US" sz="4450" dirty="0"/>
          </a:p>
        </p:txBody>
      </p:sp>
      <p:pic>
        <p:nvPicPr>
          <p:cNvPr id="3" name="Image 0" descr="preencoded.png"/>
          <p:cNvPicPr>
            <a:picLocks noChangeAspect="1"/>
          </p:cNvPicPr>
          <p:nvPr/>
        </p:nvPicPr>
        <p:blipFill>
          <a:blip r:embed="rId3"/>
          <a:stretch>
            <a:fillRect/>
          </a:stretch>
        </p:blipFill>
        <p:spPr>
          <a:xfrm>
            <a:off x="793790" y="3150870"/>
            <a:ext cx="566976" cy="566976"/>
          </a:xfrm>
          <a:prstGeom prst="rect">
            <a:avLst/>
          </a:prstGeom>
        </p:spPr>
      </p:pic>
      <p:sp>
        <p:nvSpPr>
          <p:cNvPr id="4" name="Text 1"/>
          <p:cNvSpPr/>
          <p:nvPr/>
        </p:nvSpPr>
        <p:spPr>
          <a:xfrm>
            <a:off x="793790" y="3944660"/>
            <a:ext cx="2792492" cy="708660"/>
          </a:xfrm>
          <a:prstGeom prst="rect">
            <a:avLst/>
          </a:prstGeom>
          <a:noFill/>
          <a:ln/>
        </p:spPr>
        <p:txBody>
          <a:bodyPr wrap="squar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Gıda Seçimi ve Porsiyon Kontrolü</a:t>
            </a:r>
            <a:endParaRPr lang="en-US" sz="2200" dirty="0"/>
          </a:p>
        </p:txBody>
      </p:sp>
      <p:sp>
        <p:nvSpPr>
          <p:cNvPr id="5" name="Text 2"/>
          <p:cNvSpPr/>
          <p:nvPr/>
        </p:nvSpPr>
        <p:spPr>
          <a:xfrm>
            <a:off x="793790" y="4789408"/>
            <a:ext cx="2792492"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Sağlıklı beslenme alışkanlıkları için gıda seçimleri ve porsiyon kontrolü çok önemlidir.</a:t>
            </a:r>
            <a:endParaRPr lang="en-US" sz="1750" dirty="0"/>
          </a:p>
        </p:txBody>
      </p:sp>
      <p:pic>
        <p:nvPicPr>
          <p:cNvPr id="6" name="Image 1" descr="preencoded.png"/>
          <p:cNvPicPr>
            <a:picLocks noChangeAspect="1"/>
          </p:cNvPicPr>
          <p:nvPr/>
        </p:nvPicPr>
        <p:blipFill>
          <a:blip r:embed="rId4"/>
          <a:stretch>
            <a:fillRect/>
          </a:stretch>
        </p:blipFill>
        <p:spPr>
          <a:xfrm>
            <a:off x="3926443" y="3150870"/>
            <a:ext cx="566976" cy="566976"/>
          </a:xfrm>
          <a:prstGeom prst="rect">
            <a:avLst/>
          </a:prstGeom>
        </p:spPr>
      </p:pic>
      <p:sp>
        <p:nvSpPr>
          <p:cNvPr id="7" name="Text 3"/>
          <p:cNvSpPr/>
          <p:nvPr/>
        </p:nvSpPr>
        <p:spPr>
          <a:xfrm>
            <a:off x="3926443" y="3944660"/>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Yemek Planlaması</a:t>
            </a:r>
            <a:endParaRPr lang="en-US" sz="2200" dirty="0"/>
          </a:p>
        </p:txBody>
      </p:sp>
      <p:sp>
        <p:nvSpPr>
          <p:cNvPr id="8" name="Text 4"/>
          <p:cNvSpPr/>
          <p:nvPr/>
        </p:nvSpPr>
        <p:spPr>
          <a:xfrm>
            <a:off x="3926443" y="4435078"/>
            <a:ext cx="2792611"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Dengeli bir beslenme planı, vücuda gerekli besinleri sağlamak için önemlidir.</a:t>
            </a:r>
            <a:endParaRPr lang="en-US" sz="1750" dirty="0"/>
          </a:p>
        </p:txBody>
      </p:sp>
      <p:pic>
        <p:nvPicPr>
          <p:cNvPr id="9" name="Image 2" descr="preencoded.png"/>
          <p:cNvPicPr>
            <a:picLocks noChangeAspect="1"/>
          </p:cNvPicPr>
          <p:nvPr/>
        </p:nvPicPr>
        <p:blipFill>
          <a:blip r:embed="rId5"/>
          <a:stretch>
            <a:fillRect/>
          </a:stretch>
        </p:blipFill>
        <p:spPr>
          <a:xfrm>
            <a:off x="7059216" y="3150870"/>
            <a:ext cx="566976" cy="566976"/>
          </a:xfrm>
          <a:prstGeom prst="rect">
            <a:avLst/>
          </a:prstGeom>
        </p:spPr>
      </p:pic>
      <p:sp>
        <p:nvSpPr>
          <p:cNvPr id="10" name="Text 5"/>
          <p:cNvSpPr/>
          <p:nvPr/>
        </p:nvSpPr>
        <p:spPr>
          <a:xfrm>
            <a:off x="7059216" y="3944660"/>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Su Tüketimi</a:t>
            </a:r>
            <a:endParaRPr lang="en-US" sz="2200" dirty="0"/>
          </a:p>
        </p:txBody>
      </p:sp>
      <p:sp>
        <p:nvSpPr>
          <p:cNvPr id="11" name="Text 6"/>
          <p:cNvSpPr/>
          <p:nvPr/>
        </p:nvSpPr>
        <p:spPr>
          <a:xfrm>
            <a:off x="7059216" y="4435078"/>
            <a:ext cx="2792611"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Günlük yeterli su tüketimi, vücut fonksiyonlarının düzgün çalışması için önemlidir.</a:t>
            </a:r>
            <a:endParaRPr lang="en-US" sz="1750" dirty="0"/>
          </a:p>
        </p:txBody>
      </p:sp>
      <p:pic>
        <p:nvPicPr>
          <p:cNvPr id="12" name="Image 3" descr="preencoded.png"/>
          <p:cNvPicPr>
            <a:picLocks noChangeAspect="1"/>
          </p:cNvPicPr>
          <p:nvPr/>
        </p:nvPicPr>
        <p:blipFill>
          <a:blip r:embed="rId6"/>
          <a:stretch>
            <a:fillRect/>
          </a:stretch>
        </p:blipFill>
        <p:spPr>
          <a:xfrm>
            <a:off x="10191988" y="3150870"/>
            <a:ext cx="566976" cy="566976"/>
          </a:xfrm>
          <a:prstGeom prst="rect">
            <a:avLst/>
          </a:prstGeom>
        </p:spPr>
      </p:pic>
      <p:sp>
        <p:nvSpPr>
          <p:cNvPr id="13" name="Text 7"/>
          <p:cNvSpPr/>
          <p:nvPr/>
        </p:nvSpPr>
        <p:spPr>
          <a:xfrm>
            <a:off x="10191988" y="3944660"/>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Bilinçli Beslenme</a:t>
            </a:r>
            <a:endParaRPr lang="en-US" sz="2200" dirty="0"/>
          </a:p>
        </p:txBody>
      </p:sp>
      <p:sp>
        <p:nvSpPr>
          <p:cNvPr id="14" name="Text 8"/>
          <p:cNvSpPr/>
          <p:nvPr/>
        </p:nvSpPr>
        <p:spPr>
          <a:xfrm>
            <a:off x="10191988" y="4435078"/>
            <a:ext cx="2792611"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Yemek yerken dikkatli olmak ve vücut sinyallerine dikkat etmek, aşırı tüketimi önler.</a:t>
            </a:r>
            <a:endParaRPr lang="en-US" sz="1750" dirty="0"/>
          </a:p>
        </p:txBody>
      </p:sp>
      <p:pic>
        <p:nvPicPr>
          <p:cNvPr id="15" name="Image 4" descr="preencoded.png"/>
          <p:cNvPicPr>
            <a:picLocks noChangeAspect="1"/>
          </p:cNvPicPr>
          <p:nvPr/>
        </p:nvPicPr>
        <p:blipFill>
          <a:blip r:embed="rId7"/>
          <a:stretch>
            <a:fillRect/>
          </a:stretch>
        </p:blipFill>
        <p:spPr>
          <a:xfrm>
            <a:off x="14279880" y="228600"/>
            <a:ext cx="121920" cy="1219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11637"/>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Egzersiz Programlarının Oluşturulması</a:t>
            </a:r>
            <a:endParaRPr lang="en-US" sz="4450" dirty="0"/>
          </a:p>
        </p:txBody>
      </p:sp>
      <p:sp>
        <p:nvSpPr>
          <p:cNvPr id="4" name="Shape 1"/>
          <p:cNvSpPr/>
          <p:nvPr/>
        </p:nvSpPr>
        <p:spPr>
          <a:xfrm>
            <a:off x="793790" y="2469356"/>
            <a:ext cx="3664863" cy="2410897"/>
          </a:xfrm>
          <a:prstGeom prst="roundRect">
            <a:avLst>
              <a:gd name="adj" fmla="val 3952"/>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270379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Kişiye Özel</a:t>
            </a:r>
            <a:endParaRPr lang="en-US" sz="2200" dirty="0"/>
          </a:p>
        </p:txBody>
      </p:sp>
      <p:sp>
        <p:nvSpPr>
          <p:cNvPr id="6" name="Text 3"/>
          <p:cNvSpPr/>
          <p:nvPr/>
        </p:nvSpPr>
        <p:spPr>
          <a:xfrm>
            <a:off x="1028224" y="3194209"/>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Katılımcıların fiziksel durumları, hedefleri ve yaşam tarzları göz önünde bulundurularak oluşturulmalıdır.</a:t>
            </a:r>
            <a:endParaRPr lang="en-US" sz="1750" dirty="0"/>
          </a:p>
        </p:txBody>
      </p:sp>
      <p:sp>
        <p:nvSpPr>
          <p:cNvPr id="7" name="Shape 4"/>
          <p:cNvSpPr/>
          <p:nvPr/>
        </p:nvSpPr>
        <p:spPr>
          <a:xfrm>
            <a:off x="4685467" y="2469356"/>
            <a:ext cx="3664863" cy="2410897"/>
          </a:xfrm>
          <a:prstGeom prst="roundRect">
            <a:avLst>
              <a:gd name="adj" fmla="val 3952"/>
            </a:avLst>
          </a:prstGeom>
          <a:solidFill>
            <a:srgbClr val="F9D2D3"/>
          </a:solidFill>
          <a:ln w="7620">
            <a:solidFill>
              <a:srgbClr val="DFB8B9"/>
            </a:solidFill>
            <a:prstDash val="solid"/>
          </a:ln>
        </p:spPr>
        <p:txBody>
          <a:bodyPr/>
          <a:lstStyle/>
          <a:p>
            <a:endParaRPr lang="tr-TR"/>
          </a:p>
        </p:txBody>
      </p:sp>
      <p:sp>
        <p:nvSpPr>
          <p:cNvPr id="8" name="Text 5"/>
          <p:cNvSpPr/>
          <p:nvPr/>
        </p:nvSpPr>
        <p:spPr>
          <a:xfrm>
            <a:off x="4919901" y="2703790"/>
            <a:ext cx="303716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Yavaş Yavaş Başlangıç</a:t>
            </a:r>
            <a:endParaRPr lang="en-US" sz="2200" dirty="0"/>
          </a:p>
        </p:txBody>
      </p:sp>
      <p:sp>
        <p:nvSpPr>
          <p:cNvPr id="9" name="Text 6"/>
          <p:cNvSpPr/>
          <p:nvPr/>
        </p:nvSpPr>
        <p:spPr>
          <a:xfrm>
            <a:off x="4919901" y="3194209"/>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Yüksek yoğunluklu egzersizlerden kaçınılmalı, kademeli olarak zorluk seviyesi artırılmalıdır.</a:t>
            </a:r>
            <a:endParaRPr lang="en-US" sz="1750" dirty="0"/>
          </a:p>
        </p:txBody>
      </p:sp>
      <p:sp>
        <p:nvSpPr>
          <p:cNvPr id="10" name="Shape 7"/>
          <p:cNvSpPr/>
          <p:nvPr/>
        </p:nvSpPr>
        <p:spPr>
          <a:xfrm>
            <a:off x="793790" y="5107067"/>
            <a:ext cx="3664863" cy="2410897"/>
          </a:xfrm>
          <a:prstGeom prst="roundRect">
            <a:avLst>
              <a:gd name="adj" fmla="val 39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28224" y="53415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Çeşitlilik</a:t>
            </a:r>
            <a:endParaRPr lang="en-US" sz="2200" dirty="0"/>
          </a:p>
        </p:txBody>
      </p:sp>
      <p:sp>
        <p:nvSpPr>
          <p:cNvPr id="12" name="Text 9"/>
          <p:cNvSpPr/>
          <p:nvPr/>
        </p:nvSpPr>
        <p:spPr>
          <a:xfrm>
            <a:off x="1028224" y="5831919"/>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Sıkıcı olmaması için farklı egzersiz türleri, aktiviteler ve yoğunluklar entegre edilmelidir.</a:t>
            </a:r>
            <a:endParaRPr lang="en-US" sz="1750" dirty="0"/>
          </a:p>
        </p:txBody>
      </p:sp>
      <p:sp>
        <p:nvSpPr>
          <p:cNvPr id="13" name="Shape 10"/>
          <p:cNvSpPr/>
          <p:nvPr/>
        </p:nvSpPr>
        <p:spPr>
          <a:xfrm>
            <a:off x="4685467" y="5107067"/>
            <a:ext cx="3664863" cy="2410897"/>
          </a:xfrm>
          <a:prstGeom prst="roundRect">
            <a:avLst>
              <a:gd name="adj" fmla="val 39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4919901" y="53415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Güçlendirme</a:t>
            </a:r>
            <a:endParaRPr lang="en-US" sz="2200" dirty="0"/>
          </a:p>
        </p:txBody>
      </p:sp>
      <p:sp>
        <p:nvSpPr>
          <p:cNvPr id="15" name="Text 12"/>
          <p:cNvSpPr/>
          <p:nvPr/>
        </p:nvSpPr>
        <p:spPr>
          <a:xfrm>
            <a:off x="4919901" y="5831919"/>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Kas gücü, dayanıklılığı ve esnekliğini artırmak için direnç egzersizleri programa dahil edilmelidir.</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041559"/>
            <a:ext cx="6226016"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Motivasyon Stratejileri</a:t>
            </a:r>
            <a:endParaRPr lang="en-US" sz="4450" dirty="0"/>
          </a:p>
        </p:txBody>
      </p:sp>
      <p:sp>
        <p:nvSpPr>
          <p:cNvPr id="3" name="Shape 1"/>
          <p:cNvSpPr/>
          <p:nvPr/>
        </p:nvSpPr>
        <p:spPr>
          <a:xfrm>
            <a:off x="793790" y="2459117"/>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4" name="Text 2"/>
          <p:cNvSpPr/>
          <p:nvPr/>
        </p:nvSpPr>
        <p:spPr>
          <a:xfrm>
            <a:off x="987028" y="2544128"/>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5" name="Text 3"/>
          <p:cNvSpPr/>
          <p:nvPr/>
        </p:nvSpPr>
        <p:spPr>
          <a:xfrm>
            <a:off x="1530906" y="245911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1. Başarı Hikayeleri</a:t>
            </a:r>
            <a:endParaRPr lang="en-US" sz="2200" dirty="0"/>
          </a:p>
        </p:txBody>
      </p:sp>
      <p:sp>
        <p:nvSpPr>
          <p:cNvPr id="6" name="Text 4"/>
          <p:cNvSpPr/>
          <p:nvPr/>
        </p:nvSpPr>
        <p:spPr>
          <a:xfrm>
            <a:off x="1530906" y="2949535"/>
            <a:ext cx="52449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Başarı hikayelerini paylaşmak, katılımcıları motive eder ve umut verir. Diğerlerinin başarılarını duymak, kişinin kendi hedeflerine ulaşabileceğine olan inancını artırır.</a:t>
            </a:r>
            <a:endParaRPr lang="en-US" sz="1750" dirty="0"/>
          </a:p>
        </p:txBody>
      </p:sp>
      <p:sp>
        <p:nvSpPr>
          <p:cNvPr id="7" name="Shape 5"/>
          <p:cNvSpPr/>
          <p:nvPr/>
        </p:nvSpPr>
        <p:spPr>
          <a:xfrm>
            <a:off x="7002661" y="2459117"/>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8" name="Text 6"/>
          <p:cNvSpPr/>
          <p:nvPr/>
        </p:nvSpPr>
        <p:spPr>
          <a:xfrm>
            <a:off x="7159585" y="2544128"/>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9" name="Text 7"/>
          <p:cNvSpPr/>
          <p:nvPr/>
        </p:nvSpPr>
        <p:spPr>
          <a:xfrm>
            <a:off x="7739777" y="245911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2. Hedef Belirleme</a:t>
            </a:r>
            <a:endParaRPr lang="en-US" sz="2200" dirty="0"/>
          </a:p>
        </p:txBody>
      </p:sp>
      <p:sp>
        <p:nvSpPr>
          <p:cNvPr id="10" name="Text 8"/>
          <p:cNvSpPr/>
          <p:nvPr/>
        </p:nvSpPr>
        <p:spPr>
          <a:xfrm>
            <a:off x="7739777" y="2949535"/>
            <a:ext cx="5244941"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kendi bireysel hedeflerini belirlemeleri ve bunları ulaşılır adımlara ayırmamaları önemlidir. Bu, daha küçük hedeflere odaklanmayı ve ilerleme kaydedildikçe motivasyonu korumayı sağlar.</a:t>
            </a:r>
            <a:endParaRPr lang="en-US" sz="1750" dirty="0"/>
          </a:p>
        </p:txBody>
      </p:sp>
      <p:sp>
        <p:nvSpPr>
          <p:cNvPr id="11" name="Shape 9"/>
          <p:cNvSpPr/>
          <p:nvPr/>
        </p:nvSpPr>
        <p:spPr>
          <a:xfrm>
            <a:off x="793790" y="5246013"/>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10"/>
          <p:cNvSpPr/>
          <p:nvPr/>
        </p:nvSpPr>
        <p:spPr>
          <a:xfrm>
            <a:off x="946309" y="5331023"/>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3" name="Text 11"/>
          <p:cNvSpPr/>
          <p:nvPr/>
        </p:nvSpPr>
        <p:spPr>
          <a:xfrm>
            <a:off x="1530906" y="5246013"/>
            <a:ext cx="2977396"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3. Destekleyici Ortam</a:t>
            </a:r>
            <a:endParaRPr lang="en-US" sz="2200" dirty="0"/>
          </a:p>
        </p:txBody>
      </p:sp>
      <p:sp>
        <p:nvSpPr>
          <p:cNvPr id="14" name="Text 12"/>
          <p:cNvSpPr/>
          <p:nvPr/>
        </p:nvSpPr>
        <p:spPr>
          <a:xfrm>
            <a:off x="1530906" y="5736431"/>
            <a:ext cx="52449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Eğitim programı boyunca pozitif bir ortam yaratmak, katılımcıları motive etmek için çok önemlidir. Empati, anlayış ve destekleyici bir tutum, başarıya giden yolda yardımcı olur.</a:t>
            </a:r>
            <a:endParaRPr lang="en-US" sz="1750" dirty="0"/>
          </a:p>
        </p:txBody>
      </p:sp>
      <p:sp>
        <p:nvSpPr>
          <p:cNvPr id="15" name="Shape 13"/>
          <p:cNvSpPr/>
          <p:nvPr/>
        </p:nvSpPr>
        <p:spPr>
          <a:xfrm>
            <a:off x="7002661" y="5246013"/>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6" name="Text 14"/>
          <p:cNvSpPr/>
          <p:nvPr/>
        </p:nvSpPr>
        <p:spPr>
          <a:xfrm>
            <a:off x="7147203" y="5331023"/>
            <a:ext cx="221218"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4</a:t>
            </a:r>
            <a:endParaRPr lang="en-US" sz="2650" dirty="0"/>
          </a:p>
        </p:txBody>
      </p:sp>
      <p:sp>
        <p:nvSpPr>
          <p:cNvPr id="17" name="Text 15"/>
          <p:cNvSpPr/>
          <p:nvPr/>
        </p:nvSpPr>
        <p:spPr>
          <a:xfrm>
            <a:off x="7739777" y="5246013"/>
            <a:ext cx="3313509"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4. Ödüllendirme Sistemi</a:t>
            </a:r>
            <a:endParaRPr lang="en-US" sz="2200" dirty="0"/>
          </a:p>
        </p:txBody>
      </p:sp>
      <p:sp>
        <p:nvSpPr>
          <p:cNvPr id="18" name="Text 16"/>
          <p:cNvSpPr/>
          <p:nvPr/>
        </p:nvSpPr>
        <p:spPr>
          <a:xfrm>
            <a:off x="7739777" y="5736431"/>
            <a:ext cx="52449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Küçük hedeflerin gerçekleştirilmesi için ödüller sunmak, katılımcıları motive eder ve olumlu davranışları pekiştirir. Ödüller, başarıya giden yolculuğu daha da keyifli hale getirebilir.</a:t>
            </a:r>
            <a:endParaRPr lang="en-US" sz="1750" dirty="0"/>
          </a:p>
        </p:txBody>
      </p:sp>
      <p:pic>
        <p:nvPicPr>
          <p:cNvPr id="19"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97374"/>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Stres Yönetimi ve Psikolojik Destek</a:t>
            </a:r>
            <a:endParaRPr lang="en-US" sz="4450" dirty="0"/>
          </a:p>
        </p:txBody>
      </p:sp>
      <p:sp>
        <p:nvSpPr>
          <p:cNvPr id="4" name="Shape 1"/>
          <p:cNvSpPr/>
          <p:nvPr/>
        </p:nvSpPr>
        <p:spPr>
          <a:xfrm>
            <a:off x="793790" y="2655094"/>
            <a:ext cx="3664863"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2889528"/>
            <a:ext cx="3195995"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Stres Yönetimi Teknikleri</a:t>
            </a:r>
            <a:endParaRPr lang="en-US" sz="2200" dirty="0"/>
          </a:p>
        </p:txBody>
      </p:sp>
      <p:sp>
        <p:nvSpPr>
          <p:cNvPr id="6" name="Text 3"/>
          <p:cNvSpPr/>
          <p:nvPr/>
        </p:nvSpPr>
        <p:spPr>
          <a:xfrm>
            <a:off x="1028224" y="3734276"/>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Derin nefes egzersizleri, meditasyon, yoga, ve gevşeme teknikleri gibi stres yönetimi teknikleri öğretilmelidir.</a:t>
            </a:r>
            <a:endParaRPr lang="en-US" sz="1750" dirty="0"/>
          </a:p>
        </p:txBody>
      </p:sp>
      <p:sp>
        <p:nvSpPr>
          <p:cNvPr id="7" name="Shape 4"/>
          <p:cNvSpPr/>
          <p:nvPr/>
        </p:nvSpPr>
        <p:spPr>
          <a:xfrm>
            <a:off x="4685467" y="2655094"/>
            <a:ext cx="3664863"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8" name="Text 5"/>
          <p:cNvSpPr/>
          <p:nvPr/>
        </p:nvSpPr>
        <p:spPr>
          <a:xfrm>
            <a:off x="4919901" y="288952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Psikolojik Destek</a:t>
            </a:r>
            <a:endParaRPr lang="en-US" sz="2200" dirty="0"/>
          </a:p>
        </p:txBody>
      </p:sp>
      <p:sp>
        <p:nvSpPr>
          <p:cNvPr id="9" name="Text 6"/>
          <p:cNvSpPr/>
          <p:nvPr/>
        </p:nvSpPr>
        <p:spPr>
          <a:xfrm>
            <a:off x="4919901" y="3379946"/>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Katılımcıların duygusal zorluklarla başa çıkmalarına yardımcı olmak için psikolojik destek sağlanmalıdır.</a:t>
            </a:r>
            <a:endParaRPr lang="en-US" sz="1750" dirty="0"/>
          </a:p>
        </p:txBody>
      </p:sp>
      <p:sp>
        <p:nvSpPr>
          <p:cNvPr id="10" name="Shape 7"/>
          <p:cNvSpPr/>
          <p:nvPr/>
        </p:nvSpPr>
        <p:spPr>
          <a:xfrm>
            <a:off x="793790" y="5647134"/>
            <a:ext cx="7556421"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28224" y="5881568"/>
            <a:ext cx="3865483"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Motivasyon ve Pozitif Tutum</a:t>
            </a:r>
            <a:endParaRPr lang="en-US" sz="2200" dirty="0"/>
          </a:p>
        </p:txBody>
      </p:sp>
      <p:sp>
        <p:nvSpPr>
          <p:cNvPr id="12" name="Text 9"/>
          <p:cNvSpPr/>
          <p:nvPr/>
        </p:nvSpPr>
        <p:spPr>
          <a:xfrm>
            <a:off x="1028224" y="6371987"/>
            <a:ext cx="7087553"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Olumlu düşünce kalıpları, hedef odaklılık ve başarı odaklı yaklaşım gibi motivasyon stratejileri paylaşılmalıdır.</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952619"/>
            <a:ext cx="8101013"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Bireysel Danışmanlık ve Takip</a:t>
            </a:r>
            <a:endParaRPr lang="en-US" sz="4450" dirty="0"/>
          </a:p>
        </p:txBody>
      </p:sp>
      <p:pic>
        <p:nvPicPr>
          <p:cNvPr id="3" name="Image 0" descr="preencoded.png"/>
          <p:cNvPicPr>
            <a:picLocks noChangeAspect="1"/>
          </p:cNvPicPr>
          <p:nvPr/>
        </p:nvPicPr>
        <p:blipFill>
          <a:blip r:embed="rId3"/>
          <a:stretch>
            <a:fillRect/>
          </a:stretch>
        </p:blipFill>
        <p:spPr>
          <a:xfrm>
            <a:off x="793790" y="2115026"/>
            <a:ext cx="5925264" cy="3662005"/>
          </a:xfrm>
          <a:prstGeom prst="rect">
            <a:avLst/>
          </a:prstGeom>
        </p:spPr>
      </p:pic>
      <p:sp>
        <p:nvSpPr>
          <p:cNvPr id="4" name="Text 1"/>
          <p:cNvSpPr/>
          <p:nvPr/>
        </p:nvSpPr>
        <p:spPr>
          <a:xfrm>
            <a:off x="793790" y="6060519"/>
            <a:ext cx="3282910"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Kişiselleştirilmiş Destek</a:t>
            </a:r>
            <a:endParaRPr lang="en-US" sz="2200" dirty="0"/>
          </a:p>
        </p:txBody>
      </p:sp>
      <p:sp>
        <p:nvSpPr>
          <p:cNvPr id="5" name="Text 2"/>
          <p:cNvSpPr/>
          <p:nvPr/>
        </p:nvSpPr>
        <p:spPr>
          <a:xfrm>
            <a:off x="793790" y="6550938"/>
            <a:ext cx="5925264"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Bireysel görüşmeler, katılımcıların kişisel ihtiyaçlarını ve hedeflerini ele almaya yardımcı olur.</a:t>
            </a:r>
            <a:endParaRPr lang="en-US" sz="1750" dirty="0"/>
          </a:p>
        </p:txBody>
      </p:sp>
      <p:pic>
        <p:nvPicPr>
          <p:cNvPr id="6" name="Image 1" descr="preencoded.png"/>
          <p:cNvPicPr>
            <a:picLocks noChangeAspect="1"/>
          </p:cNvPicPr>
          <p:nvPr/>
        </p:nvPicPr>
        <p:blipFill>
          <a:blip r:embed="rId4"/>
          <a:stretch>
            <a:fillRect/>
          </a:stretch>
        </p:blipFill>
        <p:spPr>
          <a:xfrm>
            <a:off x="7059216" y="2115026"/>
            <a:ext cx="5925383" cy="3662124"/>
          </a:xfrm>
          <a:prstGeom prst="rect">
            <a:avLst/>
          </a:prstGeom>
        </p:spPr>
      </p:pic>
      <p:sp>
        <p:nvSpPr>
          <p:cNvPr id="7" name="Text 3"/>
          <p:cNvSpPr/>
          <p:nvPr/>
        </p:nvSpPr>
        <p:spPr>
          <a:xfrm>
            <a:off x="7059216" y="606063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İlerleme Takibi</a:t>
            </a:r>
            <a:endParaRPr lang="en-US" sz="2200" dirty="0"/>
          </a:p>
        </p:txBody>
      </p:sp>
      <p:sp>
        <p:nvSpPr>
          <p:cNvPr id="8" name="Text 4"/>
          <p:cNvSpPr/>
          <p:nvPr/>
        </p:nvSpPr>
        <p:spPr>
          <a:xfrm>
            <a:off x="7059216" y="6551057"/>
            <a:ext cx="5925383"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Her görüşmede ilerleme değerlendirilir, hedefler gözden geçirilir ve gerekli ayarlamalar yapılır.</a:t>
            </a:r>
            <a:endParaRPr lang="en-US" sz="1750" dirty="0"/>
          </a:p>
        </p:txBody>
      </p:sp>
      <p:pic>
        <p:nvPicPr>
          <p:cNvPr id="9" name="Image 2" descr="preencoded.png"/>
          <p:cNvPicPr>
            <a:picLocks noChangeAspect="1"/>
          </p:cNvPicPr>
          <p:nvPr/>
        </p:nvPicPr>
        <p:blipFill>
          <a:blip r:embed="rId5"/>
          <a:stretch>
            <a:fillRect/>
          </a:stretch>
        </p:blipFill>
        <p:spPr>
          <a:xfrm>
            <a:off x="14279880" y="228600"/>
            <a:ext cx="121920" cy="121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165628"/>
            <a:ext cx="7757993"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Grup Dinamiği: Etkili İletişim</a:t>
            </a:r>
            <a:endParaRPr lang="en-US" sz="4450" dirty="0"/>
          </a:p>
        </p:txBody>
      </p:sp>
      <p:pic>
        <p:nvPicPr>
          <p:cNvPr id="3" name="Image 0" descr="preencoded.png"/>
          <p:cNvPicPr>
            <a:picLocks noChangeAspect="1"/>
          </p:cNvPicPr>
          <p:nvPr/>
        </p:nvPicPr>
        <p:blipFill>
          <a:blip r:embed="rId3"/>
          <a:stretch>
            <a:fillRect/>
          </a:stretch>
        </p:blipFill>
        <p:spPr>
          <a:xfrm>
            <a:off x="793790" y="3328035"/>
            <a:ext cx="566976" cy="566976"/>
          </a:xfrm>
          <a:prstGeom prst="rect">
            <a:avLst/>
          </a:prstGeom>
        </p:spPr>
      </p:pic>
      <p:sp>
        <p:nvSpPr>
          <p:cNvPr id="4" name="Text 1"/>
          <p:cNvSpPr/>
          <p:nvPr/>
        </p:nvSpPr>
        <p:spPr>
          <a:xfrm>
            <a:off x="793790" y="41218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Etkili Dinleme</a:t>
            </a:r>
            <a:endParaRPr lang="en-US" sz="2200" dirty="0"/>
          </a:p>
        </p:txBody>
      </p:sp>
      <p:sp>
        <p:nvSpPr>
          <p:cNvPr id="5" name="Text 2"/>
          <p:cNvSpPr/>
          <p:nvPr/>
        </p:nvSpPr>
        <p:spPr>
          <a:xfrm>
            <a:off x="793790" y="4612243"/>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Etkili iletişimin önemli bir parçası olan dinleme, grubun birbirini anlamasını ve desteklemesini sağlar.</a:t>
            </a:r>
            <a:endParaRPr lang="en-US" sz="1750" dirty="0"/>
          </a:p>
        </p:txBody>
      </p:sp>
      <p:pic>
        <p:nvPicPr>
          <p:cNvPr id="6" name="Image 1" descr="preencoded.png"/>
          <p:cNvPicPr>
            <a:picLocks noChangeAspect="1"/>
          </p:cNvPicPr>
          <p:nvPr/>
        </p:nvPicPr>
        <p:blipFill>
          <a:blip r:embed="rId4"/>
          <a:stretch>
            <a:fillRect/>
          </a:stretch>
        </p:blipFill>
        <p:spPr>
          <a:xfrm>
            <a:off x="4970740" y="3328035"/>
            <a:ext cx="566976" cy="566976"/>
          </a:xfrm>
          <a:prstGeom prst="rect">
            <a:avLst/>
          </a:prstGeom>
        </p:spPr>
      </p:pic>
      <p:sp>
        <p:nvSpPr>
          <p:cNvPr id="7" name="Text 3"/>
          <p:cNvSpPr/>
          <p:nvPr/>
        </p:nvSpPr>
        <p:spPr>
          <a:xfrm>
            <a:off x="4970740" y="41218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Açık İfade</a:t>
            </a:r>
            <a:endParaRPr lang="en-US" sz="2200" dirty="0"/>
          </a:p>
        </p:txBody>
      </p:sp>
      <p:sp>
        <p:nvSpPr>
          <p:cNvPr id="8" name="Text 4"/>
          <p:cNvSpPr/>
          <p:nvPr/>
        </p:nvSpPr>
        <p:spPr>
          <a:xfrm>
            <a:off x="4970740" y="4612243"/>
            <a:ext cx="3836789"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Her katılımcının düşüncelerini ve duygularını özgürce ifade etmesi, grup dinamiğinin sağlıklı ilerlemesine yardımcı olur.</a:t>
            </a:r>
            <a:endParaRPr lang="en-US" sz="1750" dirty="0"/>
          </a:p>
        </p:txBody>
      </p:sp>
      <p:pic>
        <p:nvPicPr>
          <p:cNvPr id="9" name="Image 2" descr="preencoded.png"/>
          <p:cNvPicPr>
            <a:picLocks noChangeAspect="1"/>
          </p:cNvPicPr>
          <p:nvPr/>
        </p:nvPicPr>
        <p:blipFill>
          <a:blip r:embed="rId5"/>
          <a:stretch>
            <a:fillRect/>
          </a:stretch>
        </p:blipFill>
        <p:spPr>
          <a:xfrm>
            <a:off x="9147691" y="3328035"/>
            <a:ext cx="566976" cy="566976"/>
          </a:xfrm>
          <a:prstGeom prst="rect">
            <a:avLst/>
          </a:prstGeom>
        </p:spPr>
      </p:pic>
      <p:sp>
        <p:nvSpPr>
          <p:cNvPr id="10" name="Text 5"/>
          <p:cNvSpPr/>
          <p:nvPr/>
        </p:nvSpPr>
        <p:spPr>
          <a:xfrm>
            <a:off x="9147691" y="41218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Olumlu Geribildirim</a:t>
            </a:r>
            <a:endParaRPr lang="en-US" sz="2200" dirty="0"/>
          </a:p>
        </p:txBody>
      </p:sp>
      <p:sp>
        <p:nvSpPr>
          <p:cNvPr id="11" name="Text 6"/>
          <p:cNvSpPr/>
          <p:nvPr/>
        </p:nvSpPr>
        <p:spPr>
          <a:xfrm>
            <a:off x="9147691" y="4612243"/>
            <a:ext cx="3836908"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Olumlu geri bildirimler, motivasyonu artırır ve grup üyeleri arasındaki uyumu güçlendirir.</a:t>
            </a:r>
            <a:endParaRPr lang="en-US" sz="1750" dirty="0"/>
          </a:p>
        </p:txBody>
      </p:sp>
      <p:pic>
        <p:nvPicPr>
          <p:cNvPr id="12" name="Image 3" descr="preencoded.png"/>
          <p:cNvPicPr>
            <a:picLocks noChangeAspect="1"/>
          </p:cNvPicPr>
          <p:nvPr/>
        </p:nvPicPr>
        <p:blipFill>
          <a:blip r:embed="rId6"/>
          <a:stretch>
            <a:fillRect/>
          </a:stretch>
        </p:blipFill>
        <p:spPr>
          <a:xfrm>
            <a:off x="14279880" y="228600"/>
            <a:ext cx="121920" cy="1219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347079"/>
            <a:ext cx="8694063"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Giriş: Ağırlık Yönetiminin Önemi</a:t>
            </a:r>
            <a:endParaRPr lang="en-US" sz="4450" dirty="0"/>
          </a:p>
        </p:txBody>
      </p:sp>
      <p:pic>
        <p:nvPicPr>
          <p:cNvPr id="3" name="Image 0" descr="preencoded.png"/>
          <p:cNvPicPr>
            <a:picLocks noChangeAspect="1"/>
          </p:cNvPicPr>
          <p:nvPr/>
        </p:nvPicPr>
        <p:blipFill>
          <a:blip r:embed="rId3"/>
          <a:stretch>
            <a:fillRect/>
          </a:stretch>
        </p:blipFill>
        <p:spPr>
          <a:xfrm>
            <a:off x="793790" y="3509486"/>
            <a:ext cx="566976" cy="566976"/>
          </a:xfrm>
          <a:prstGeom prst="rect">
            <a:avLst/>
          </a:prstGeom>
        </p:spPr>
      </p:pic>
      <p:sp>
        <p:nvSpPr>
          <p:cNvPr id="4" name="Text 1"/>
          <p:cNvSpPr/>
          <p:nvPr/>
        </p:nvSpPr>
        <p:spPr>
          <a:xfrm>
            <a:off x="793790" y="43032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Sağlıklı Yaşam</a:t>
            </a:r>
            <a:endParaRPr lang="en-US" sz="2200" dirty="0"/>
          </a:p>
        </p:txBody>
      </p:sp>
      <p:sp>
        <p:nvSpPr>
          <p:cNvPr id="5" name="Text 2"/>
          <p:cNvSpPr/>
          <p:nvPr/>
        </p:nvSpPr>
        <p:spPr>
          <a:xfrm>
            <a:off x="793790" y="4793694"/>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Aşırı kilolu olmak veya obezite, kalp hastalıkları, diyabet ve bazı kanser türleri riskini artırır.</a:t>
            </a:r>
            <a:endParaRPr lang="en-US" sz="1750" dirty="0"/>
          </a:p>
        </p:txBody>
      </p:sp>
      <p:pic>
        <p:nvPicPr>
          <p:cNvPr id="6" name="Image 1" descr="preencoded.png"/>
          <p:cNvPicPr>
            <a:picLocks noChangeAspect="1"/>
          </p:cNvPicPr>
          <p:nvPr/>
        </p:nvPicPr>
        <p:blipFill>
          <a:blip r:embed="rId4"/>
          <a:stretch>
            <a:fillRect/>
          </a:stretch>
        </p:blipFill>
        <p:spPr>
          <a:xfrm>
            <a:off x="4970740" y="3509486"/>
            <a:ext cx="566976" cy="566976"/>
          </a:xfrm>
          <a:prstGeom prst="rect">
            <a:avLst/>
          </a:prstGeom>
        </p:spPr>
      </p:pic>
      <p:sp>
        <p:nvSpPr>
          <p:cNvPr id="7" name="Text 3"/>
          <p:cNvSpPr/>
          <p:nvPr/>
        </p:nvSpPr>
        <p:spPr>
          <a:xfrm>
            <a:off x="4970740" y="43032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Fiziksel Sağlık</a:t>
            </a:r>
            <a:endParaRPr lang="en-US" sz="2200" dirty="0"/>
          </a:p>
        </p:txBody>
      </p:sp>
      <p:sp>
        <p:nvSpPr>
          <p:cNvPr id="8" name="Text 4"/>
          <p:cNvSpPr/>
          <p:nvPr/>
        </p:nvSpPr>
        <p:spPr>
          <a:xfrm>
            <a:off x="4970740" y="4793694"/>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Sağlıklı bir vücut ağırlığı, hareketlilik, enerji seviyesi ve genel yaşam kalitesini iyileştirir.</a:t>
            </a:r>
            <a:endParaRPr lang="en-US" sz="1750" dirty="0"/>
          </a:p>
        </p:txBody>
      </p:sp>
      <p:pic>
        <p:nvPicPr>
          <p:cNvPr id="9" name="Image 2" descr="preencoded.png"/>
          <p:cNvPicPr>
            <a:picLocks noChangeAspect="1"/>
          </p:cNvPicPr>
          <p:nvPr/>
        </p:nvPicPr>
        <p:blipFill>
          <a:blip r:embed="rId5"/>
          <a:stretch>
            <a:fillRect/>
          </a:stretch>
        </p:blipFill>
        <p:spPr>
          <a:xfrm>
            <a:off x="9147691" y="3509486"/>
            <a:ext cx="566976" cy="566976"/>
          </a:xfrm>
          <a:prstGeom prst="rect">
            <a:avLst/>
          </a:prstGeom>
        </p:spPr>
      </p:pic>
      <p:sp>
        <p:nvSpPr>
          <p:cNvPr id="10" name="Text 5"/>
          <p:cNvSpPr/>
          <p:nvPr/>
        </p:nvSpPr>
        <p:spPr>
          <a:xfrm>
            <a:off x="9147691" y="43032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Psikolojik İyi Oluş</a:t>
            </a:r>
            <a:endParaRPr lang="en-US" sz="2200" dirty="0"/>
          </a:p>
        </p:txBody>
      </p:sp>
      <p:sp>
        <p:nvSpPr>
          <p:cNvPr id="11" name="Text 6"/>
          <p:cNvSpPr/>
          <p:nvPr/>
        </p:nvSpPr>
        <p:spPr>
          <a:xfrm>
            <a:off x="9147691" y="4793694"/>
            <a:ext cx="3836908"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Kilo yönetimi, öz saygı, özgüven ve ruh hali üzerinde olumlu etki yaratabilir.</a:t>
            </a:r>
            <a:endParaRPr lang="en-US" sz="1750" dirty="0"/>
          </a:p>
        </p:txBody>
      </p:sp>
      <p:pic>
        <p:nvPicPr>
          <p:cNvPr id="12" name="Image 3" descr="preencoded.png"/>
          <p:cNvPicPr>
            <a:picLocks noChangeAspect="1"/>
          </p:cNvPicPr>
          <p:nvPr/>
        </p:nvPicPr>
        <p:blipFill>
          <a:blip r:embed="rId6"/>
          <a:stretch>
            <a:fillRect/>
          </a:stretch>
        </p:blipFill>
        <p:spPr>
          <a:xfrm>
            <a:off x="13213080" y="228600"/>
            <a:ext cx="1188720" cy="435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818442"/>
            <a:ext cx="8444627"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Geri Bildirim ve Değerlendirme</a:t>
            </a:r>
            <a:endParaRPr lang="en-US" sz="4450" dirty="0"/>
          </a:p>
        </p:txBody>
      </p:sp>
      <p:sp>
        <p:nvSpPr>
          <p:cNvPr id="3" name="Text 1"/>
          <p:cNvSpPr/>
          <p:nvPr/>
        </p:nvSpPr>
        <p:spPr>
          <a:xfrm>
            <a:off x="793790" y="3094196"/>
            <a:ext cx="3552706"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Katılımcı Değerlendirmesi</a:t>
            </a:r>
            <a:endParaRPr lang="en-US" sz="2200" dirty="0"/>
          </a:p>
        </p:txBody>
      </p:sp>
      <p:sp>
        <p:nvSpPr>
          <p:cNvPr id="4" name="Text 2"/>
          <p:cNvSpPr/>
          <p:nvPr/>
        </p:nvSpPr>
        <p:spPr>
          <a:xfrm>
            <a:off x="793790" y="3675340"/>
            <a:ext cx="3694152"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Eğitimin sonucunda katılımcıların memnuniyetlerini ve programın faydalarını ölçmek önemlidir. Katılımcılara anket veya geri bildirim formları dağıtılabilir.</a:t>
            </a:r>
            <a:endParaRPr lang="en-US" sz="1750" dirty="0"/>
          </a:p>
        </p:txBody>
      </p:sp>
      <p:sp>
        <p:nvSpPr>
          <p:cNvPr id="5" name="Text 3"/>
          <p:cNvSpPr/>
          <p:nvPr/>
        </p:nvSpPr>
        <p:spPr>
          <a:xfrm>
            <a:off x="5048964" y="3094196"/>
            <a:ext cx="3694152"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Eğitim Programının Değerlendirilmesi</a:t>
            </a:r>
            <a:endParaRPr lang="en-US" sz="2200" dirty="0"/>
          </a:p>
        </p:txBody>
      </p:sp>
      <p:sp>
        <p:nvSpPr>
          <p:cNvPr id="6" name="Text 4"/>
          <p:cNvSpPr/>
          <p:nvPr/>
        </p:nvSpPr>
        <p:spPr>
          <a:xfrm>
            <a:off x="5048964" y="4029670"/>
            <a:ext cx="3694152"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Programın etkililiğini ve katılımcıların bilgi ve beceri kazanımlarını değerlendirmek gerekmektedir. Değerlendirme, eğitim materyallerinin güncellenmesi için rehberlik sağlar.</a:t>
            </a:r>
            <a:endParaRPr lang="en-US" sz="1750" dirty="0"/>
          </a:p>
        </p:txBody>
      </p:sp>
      <p:pic>
        <p:nvPicPr>
          <p:cNvPr id="7" name="Image 0" descr="preencoded.png"/>
          <p:cNvPicPr>
            <a:picLocks noChangeAspect="1"/>
          </p:cNvPicPr>
          <p:nvPr/>
        </p:nvPicPr>
        <p:blipFill>
          <a:blip r:embed="rId3"/>
          <a:stretch>
            <a:fillRect/>
          </a:stretch>
        </p:blipFill>
        <p:spPr>
          <a:xfrm>
            <a:off x="9304139" y="3122533"/>
            <a:ext cx="3694152" cy="2462689"/>
          </a:xfrm>
          <a:prstGeom prst="rect">
            <a:avLst/>
          </a:prstGeom>
        </p:spPr>
      </p:pic>
      <p:pic>
        <p:nvPicPr>
          <p:cNvPr id="8"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46666"/>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Başarı Ölçümleri ve Sonuçların Analizi</a:t>
            </a:r>
            <a:endParaRPr lang="en-US" sz="4450" dirty="0"/>
          </a:p>
        </p:txBody>
      </p:sp>
      <p:sp>
        <p:nvSpPr>
          <p:cNvPr id="4" name="Text 1"/>
          <p:cNvSpPr/>
          <p:nvPr/>
        </p:nvSpPr>
        <p:spPr>
          <a:xfrm>
            <a:off x="793790" y="2704386"/>
            <a:ext cx="7556421"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eğitiminin etkinliğini değerlendirmek için ölçülebilir veriler toplanır.</a:t>
            </a:r>
            <a:endParaRPr lang="en-US" sz="1750" dirty="0"/>
          </a:p>
        </p:txBody>
      </p:sp>
      <p:sp>
        <p:nvSpPr>
          <p:cNvPr id="5" name="Text 2"/>
          <p:cNvSpPr/>
          <p:nvPr/>
        </p:nvSpPr>
        <p:spPr>
          <a:xfrm>
            <a:off x="793790" y="3322439"/>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Başlangıç ​​ve bitiş ağırlığı, vücut kitle indeksi (VKİ), bel çevresi, beslenme alışkanlıkları ve egzersiz seviyeleri gibi ölçütler kaydedilir.</a:t>
            </a:r>
            <a:endParaRPr lang="en-US" sz="1750" dirty="0"/>
          </a:p>
        </p:txBody>
      </p:sp>
      <p:sp>
        <p:nvSpPr>
          <p:cNvPr id="6" name="Shape 3"/>
          <p:cNvSpPr/>
          <p:nvPr/>
        </p:nvSpPr>
        <p:spPr>
          <a:xfrm>
            <a:off x="793790" y="4303395"/>
            <a:ext cx="7556421" cy="2979420"/>
          </a:xfrm>
          <a:prstGeom prst="roundRect">
            <a:avLst>
              <a:gd name="adj" fmla="val 3198"/>
            </a:avLst>
          </a:prstGeom>
          <a:noFill/>
          <a:ln w="7620">
            <a:solidFill>
              <a:srgbClr val="000000">
                <a:alpha val="8000"/>
              </a:srgbClr>
            </a:solidFill>
            <a:prstDash val="solid"/>
          </a:ln>
        </p:spPr>
        <p:txBody>
          <a:bodyPr/>
          <a:lstStyle/>
          <a:p>
            <a:endParaRPr lang="tr-TR"/>
          </a:p>
        </p:txBody>
      </p:sp>
      <p:sp>
        <p:nvSpPr>
          <p:cNvPr id="7" name="Shape 4"/>
          <p:cNvSpPr/>
          <p:nvPr/>
        </p:nvSpPr>
        <p:spPr>
          <a:xfrm>
            <a:off x="801410" y="4311015"/>
            <a:ext cx="7541181" cy="650319"/>
          </a:xfrm>
          <a:prstGeom prst="rect">
            <a:avLst/>
          </a:prstGeom>
          <a:solidFill>
            <a:srgbClr val="FFFFFF">
              <a:alpha val="4000"/>
            </a:srgbClr>
          </a:solidFill>
          <a:ln/>
        </p:spPr>
        <p:txBody>
          <a:bodyPr/>
          <a:lstStyle/>
          <a:p>
            <a:endParaRPr lang="tr-TR"/>
          </a:p>
        </p:txBody>
      </p:sp>
      <p:sp>
        <p:nvSpPr>
          <p:cNvPr id="8" name="Text 5"/>
          <p:cNvSpPr/>
          <p:nvPr/>
        </p:nvSpPr>
        <p:spPr>
          <a:xfrm>
            <a:off x="1028462" y="4454723"/>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Ölçüt</a:t>
            </a:r>
            <a:endParaRPr lang="en-US" sz="1750" dirty="0"/>
          </a:p>
        </p:txBody>
      </p:sp>
      <p:sp>
        <p:nvSpPr>
          <p:cNvPr id="9" name="Text 6"/>
          <p:cNvSpPr/>
          <p:nvPr/>
        </p:nvSpPr>
        <p:spPr>
          <a:xfrm>
            <a:off x="2917508" y="4454723"/>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Başlangıç</a:t>
            </a:r>
            <a:endParaRPr lang="en-US" sz="1750" dirty="0"/>
          </a:p>
        </p:txBody>
      </p:sp>
      <p:sp>
        <p:nvSpPr>
          <p:cNvPr id="10" name="Text 7"/>
          <p:cNvSpPr/>
          <p:nvPr/>
        </p:nvSpPr>
        <p:spPr>
          <a:xfrm>
            <a:off x="4802743" y="4454723"/>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Son</a:t>
            </a:r>
            <a:endParaRPr lang="en-US" sz="1750" dirty="0"/>
          </a:p>
        </p:txBody>
      </p:sp>
      <p:sp>
        <p:nvSpPr>
          <p:cNvPr id="11" name="Text 8"/>
          <p:cNvSpPr/>
          <p:nvPr/>
        </p:nvSpPr>
        <p:spPr>
          <a:xfrm>
            <a:off x="6687979" y="4454723"/>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Değişim</a:t>
            </a:r>
            <a:endParaRPr lang="en-US" sz="1750" dirty="0"/>
          </a:p>
        </p:txBody>
      </p:sp>
      <p:sp>
        <p:nvSpPr>
          <p:cNvPr id="12" name="Shape 9"/>
          <p:cNvSpPr/>
          <p:nvPr/>
        </p:nvSpPr>
        <p:spPr>
          <a:xfrm>
            <a:off x="801410" y="4961334"/>
            <a:ext cx="7541181" cy="650319"/>
          </a:xfrm>
          <a:prstGeom prst="rect">
            <a:avLst/>
          </a:prstGeom>
          <a:solidFill>
            <a:srgbClr val="000000">
              <a:alpha val="4000"/>
            </a:srgbClr>
          </a:solidFill>
          <a:ln/>
        </p:spPr>
        <p:txBody>
          <a:bodyPr/>
          <a:lstStyle/>
          <a:p>
            <a:endParaRPr lang="tr-TR"/>
          </a:p>
        </p:txBody>
      </p:sp>
      <p:sp>
        <p:nvSpPr>
          <p:cNvPr id="13" name="Text 10"/>
          <p:cNvSpPr/>
          <p:nvPr/>
        </p:nvSpPr>
        <p:spPr>
          <a:xfrm>
            <a:off x="1028462" y="5105043"/>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Ağırlık (kg)</a:t>
            </a:r>
            <a:endParaRPr lang="en-US" sz="1750" dirty="0"/>
          </a:p>
        </p:txBody>
      </p:sp>
      <p:sp>
        <p:nvSpPr>
          <p:cNvPr id="14" name="Text 11"/>
          <p:cNvSpPr/>
          <p:nvPr/>
        </p:nvSpPr>
        <p:spPr>
          <a:xfrm>
            <a:off x="2917508" y="5105043"/>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15" name="Text 12"/>
          <p:cNvSpPr/>
          <p:nvPr/>
        </p:nvSpPr>
        <p:spPr>
          <a:xfrm>
            <a:off x="4802743" y="5105043"/>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16" name="Text 13"/>
          <p:cNvSpPr/>
          <p:nvPr/>
        </p:nvSpPr>
        <p:spPr>
          <a:xfrm>
            <a:off x="6687979" y="5105043"/>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17" name="Shape 14"/>
          <p:cNvSpPr/>
          <p:nvPr/>
        </p:nvSpPr>
        <p:spPr>
          <a:xfrm>
            <a:off x="801410" y="5611654"/>
            <a:ext cx="7541181" cy="650319"/>
          </a:xfrm>
          <a:prstGeom prst="rect">
            <a:avLst/>
          </a:prstGeom>
          <a:solidFill>
            <a:srgbClr val="FFFFFF">
              <a:alpha val="4000"/>
            </a:srgbClr>
          </a:solidFill>
          <a:ln/>
        </p:spPr>
        <p:txBody>
          <a:bodyPr/>
          <a:lstStyle/>
          <a:p>
            <a:endParaRPr lang="tr-TR"/>
          </a:p>
        </p:txBody>
      </p:sp>
      <p:sp>
        <p:nvSpPr>
          <p:cNvPr id="18" name="Text 15"/>
          <p:cNvSpPr/>
          <p:nvPr/>
        </p:nvSpPr>
        <p:spPr>
          <a:xfrm>
            <a:off x="1028462" y="5755362"/>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VKİ</a:t>
            </a:r>
            <a:endParaRPr lang="en-US" sz="1750" dirty="0"/>
          </a:p>
        </p:txBody>
      </p:sp>
      <p:sp>
        <p:nvSpPr>
          <p:cNvPr id="19" name="Text 16"/>
          <p:cNvSpPr/>
          <p:nvPr/>
        </p:nvSpPr>
        <p:spPr>
          <a:xfrm>
            <a:off x="2917508" y="5755362"/>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20" name="Text 17"/>
          <p:cNvSpPr/>
          <p:nvPr/>
        </p:nvSpPr>
        <p:spPr>
          <a:xfrm>
            <a:off x="4802743" y="5755362"/>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21" name="Text 18"/>
          <p:cNvSpPr/>
          <p:nvPr/>
        </p:nvSpPr>
        <p:spPr>
          <a:xfrm>
            <a:off x="6687979" y="5755362"/>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22" name="Shape 19"/>
          <p:cNvSpPr/>
          <p:nvPr/>
        </p:nvSpPr>
        <p:spPr>
          <a:xfrm>
            <a:off x="801410" y="6261973"/>
            <a:ext cx="7541181" cy="1013222"/>
          </a:xfrm>
          <a:prstGeom prst="rect">
            <a:avLst/>
          </a:prstGeom>
          <a:solidFill>
            <a:srgbClr val="000000">
              <a:alpha val="4000"/>
            </a:srgbClr>
          </a:solidFill>
          <a:ln/>
        </p:spPr>
        <p:txBody>
          <a:bodyPr/>
          <a:lstStyle/>
          <a:p>
            <a:endParaRPr lang="tr-TR"/>
          </a:p>
        </p:txBody>
      </p:sp>
      <p:sp>
        <p:nvSpPr>
          <p:cNvPr id="23" name="Text 20"/>
          <p:cNvSpPr/>
          <p:nvPr/>
        </p:nvSpPr>
        <p:spPr>
          <a:xfrm>
            <a:off x="1028462" y="6405682"/>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Bel Çevresi (cm)</a:t>
            </a:r>
            <a:endParaRPr lang="en-US" sz="1750" dirty="0"/>
          </a:p>
        </p:txBody>
      </p:sp>
      <p:sp>
        <p:nvSpPr>
          <p:cNvPr id="24" name="Text 21"/>
          <p:cNvSpPr/>
          <p:nvPr/>
        </p:nvSpPr>
        <p:spPr>
          <a:xfrm>
            <a:off x="2917508" y="6405682"/>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25" name="Text 22"/>
          <p:cNvSpPr/>
          <p:nvPr/>
        </p:nvSpPr>
        <p:spPr>
          <a:xfrm>
            <a:off x="4802743" y="6405682"/>
            <a:ext cx="142398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
        <p:nvSpPr>
          <p:cNvPr id="26" name="Text 23"/>
          <p:cNvSpPr/>
          <p:nvPr/>
        </p:nvSpPr>
        <p:spPr>
          <a:xfrm>
            <a:off x="6687979" y="6405682"/>
            <a:ext cx="1427798"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11899"/>
          </a:xfrm>
          <a:prstGeom prst="rect">
            <a:avLst/>
          </a:prstGeom>
        </p:spPr>
      </p:pic>
      <p:sp>
        <p:nvSpPr>
          <p:cNvPr id="3" name="Text 0"/>
          <p:cNvSpPr/>
          <p:nvPr/>
        </p:nvSpPr>
        <p:spPr>
          <a:xfrm>
            <a:off x="787241" y="3430429"/>
            <a:ext cx="8050411" cy="702826"/>
          </a:xfrm>
          <a:prstGeom prst="rect">
            <a:avLst/>
          </a:prstGeom>
          <a:noFill/>
          <a:ln/>
        </p:spPr>
        <p:txBody>
          <a:bodyPr wrap="none" lIns="0" tIns="0" rIns="0" bIns="0" rtlCol="0" anchor="t"/>
          <a:lstStyle/>
          <a:p>
            <a:pPr marL="0" indent="0">
              <a:lnSpc>
                <a:spcPts val="5500"/>
              </a:lnSpc>
              <a:buNone/>
            </a:pPr>
            <a:r>
              <a:rPr lang="en-US" sz="4400" b="1" dirty="0">
                <a:solidFill>
                  <a:srgbClr val="000000"/>
                </a:solidFill>
                <a:latin typeface="DM Sans Bold" pitchFamily="34" charset="0"/>
                <a:ea typeface="DM Sans Bold" pitchFamily="34" charset="-122"/>
                <a:cs typeface="DM Sans Bold" pitchFamily="34" charset="-120"/>
              </a:rPr>
              <a:t>Ölçülebilir Hedefler Belirleme</a:t>
            </a:r>
            <a:endParaRPr lang="en-US" sz="4400" dirty="0"/>
          </a:p>
        </p:txBody>
      </p:sp>
      <p:sp>
        <p:nvSpPr>
          <p:cNvPr id="4" name="Shape 1"/>
          <p:cNvSpPr/>
          <p:nvPr/>
        </p:nvSpPr>
        <p:spPr>
          <a:xfrm>
            <a:off x="787241" y="4723686"/>
            <a:ext cx="506135" cy="506135"/>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78813" y="4807982"/>
            <a:ext cx="122873" cy="337423"/>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18285" y="4723686"/>
            <a:ext cx="3356729" cy="351472"/>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1. Gerçekçi ve Ulaşılabilir</a:t>
            </a:r>
            <a:endParaRPr lang="en-US" sz="2200" dirty="0"/>
          </a:p>
        </p:txBody>
      </p:sp>
      <p:sp>
        <p:nvSpPr>
          <p:cNvPr id="7" name="Text 4"/>
          <p:cNvSpPr/>
          <p:nvPr/>
        </p:nvSpPr>
        <p:spPr>
          <a:xfrm>
            <a:off x="1518285" y="5210056"/>
            <a:ext cx="5684520" cy="719614"/>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Katılımcılar için gerçekçi ve ulaşılabilir hedefler belirlemek, motivasyonu artırır.</a:t>
            </a:r>
            <a:endParaRPr lang="en-US" sz="1750" dirty="0"/>
          </a:p>
        </p:txBody>
      </p:sp>
      <p:sp>
        <p:nvSpPr>
          <p:cNvPr id="8" name="Shape 5"/>
          <p:cNvSpPr/>
          <p:nvPr/>
        </p:nvSpPr>
        <p:spPr>
          <a:xfrm>
            <a:off x="7427714" y="4723686"/>
            <a:ext cx="506135" cy="506135"/>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9" name="Text 6"/>
          <p:cNvSpPr/>
          <p:nvPr/>
        </p:nvSpPr>
        <p:spPr>
          <a:xfrm>
            <a:off x="7583448" y="4807982"/>
            <a:ext cx="194667" cy="337423"/>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8158758" y="4723686"/>
            <a:ext cx="2932271" cy="351472"/>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2. Belirli ve Ölçülebilir</a:t>
            </a:r>
            <a:endParaRPr lang="en-US" sz="2200" dirty="0"/>
          </a:p>
        </p:txBody>
      </p:sp>
      <p:sp>
        <p:nvSpPr>
          <p:cNvPr id="11" name="Text 8"/>
          <p:cNvSpPr/>
          <p:nvPr/>
        </p:nvSpPr>
        <p:spPr>
          <a:xfrm>
            <a:off x="8158758" y="5210056"/>
            <a:ext cx="5684520" cy="719614"/>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Hedefler somut ve ölçülebilir olmalı, böylece ilerleme takip edilebilir.</a:t>
            </a:r>
            <a:endParaRPr lang="en-US" sz="1750" dirty="0"/>
          </a:p>
        </p:txBody>
      </p:sp>
      <p:sp>
        <p:nvSpPr>
          <p:cNvPr id="12" name="Shape 9"/>
          <p:cNvSpPr/>
          <p:nvPr/>
        </p:nvSpPr>
        <p:spPr>
          <a:xfrm>
            <a:off x="787241" y="6407587"/>
            <a:ext cx="506135" cy="506135"/>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38570" y="6491883"/>
            <a:ext cx="203478" cy="337423"/>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518285" y="6407587"/>
            <a:ext cx="2811899" cy="351472"/>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3. Zaman Çerçevesi</a:t>
            </a:r>
            <a:endParaRPr lang="en-US" sz="2200" dirty="0"/>
          </a:p>
        </p:txBody>
      </p:sp>
      <p:sp>
        <p:nvSpPr>
          <p:cNvPr id="15" name="Text 12"/>
          <p:cNvSpPr/>
          <p:nvPr/>
        </p:nvSpPr>
        <p:spPr>
          <a:xfrm>
            <a:off x="1518285" y="6893957"/>
            <a:ext cx="5684520" cy="719614"/>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Hedeflere ulaşmak için belirli bir zaman dilimi belirlemek, zaman yönetimini sağlar.</a:t>
            </a:r>
            <a:endParaRPr lang="en-US" sz="1750" dirty="0"/>
          </a:p>
        </p:txBody>
      </p:sp>
      <p:sp>
        <p:nvSpPr>
          <p:cNvPr id="16" name="Shape 13"/>
          <p:cNvSpPr/>
          <p:nvPr/>
        </p:nvSpPr>
        <p:spPr>
          <a:xfrm>
            <a:off x="7427714" y="6407587"/>
            <a:ext cx="506135" cy="506135"/>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7571065" y="6491883"/>
            <a:ext cx="219313" cy="337423"/>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4</a:t>
            </a:r>
            <a:endParaRPr lang="en-US" sz="2650" dirty="0"/>
          </a:p>
        </p:txBody>
      </p:sp>
      <p:sp>
        <p:nvSpPr>
          <p:cNvPr id="18" name="Text 15"/>
          <p:cNvSpPr/>
          <p:nvPr/>
        </p:nvSpPr>
        <p:spPr>
          <a:xfrm>
            <a:off x="8158758" y="6407587"/>
            <a:ext cx="3213378" cy="351472"/>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4. Bireysel Özelleştirme</a:t>
            </a:r>
            <a:endParaRPr lang="en-US" sz="2200" dirty="0"/>
          </a:p>
        </p:txBody>
      </p:sp>
      <p:sp>
        <p:nvSpPr>
          <p:cNvPr id="19" name="Text 16"/>
          <p:cNvSpPr/>
          <p:nvPr/>
        </p:nvSpPr>
        <p:spPr>
          <a:xfrm>
            <a:off x="8158758" y="6893957"/>
            <a:ext cx="5684520" cy="719614"/>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Her katılımcının bireysel ihtiyaçlarına göre özelleştirilmiş hedefler belirlenmelidir.</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74370" y="686038"/>
            <a:ext cx="7327702" cy="602099"/>
          </a:xfrm>
          <a:prstGeom prst="rect">
            <a:avLst/>
          </a:prstGeom>
          <a:noFill/>
          <a:ln/>
        </p:spPr>
        <p:txBody>
          <a:bodyPr wrap="none" lIns="0" tIns="0" rIns="0" bIns="0" rtlCol="0" anchor="t"/>
          <a:lstStyle/>
          <a:p>
            <a:pPr marL="0" indent="0">
              <a:lnSpc>
                <a:spcPts val="4700"/>
              </a:lnSpc>
              <a:buNone/>
            </a:pPr>
            <a:r>
              <a:rPr lang="en-US" sz="3750" b="1" dirty="0">
                <a:solidFill>
                  <a:srgbClr val="000000"/>
                </a:solidFill>
                <a:latin typeface="DM Sans Bold" pitchFamily="34" charset="0"/>
                <a:ea typeface="DM Sans Bold" pitchFamily="34" charset="-122"/>
                <a:cs typeface="DM Sans Bold" pitchFamily="34" charset="-120"/>
              </a:rPr>
              <a:t>Sürdürülebilirlik için Takip Planı</a:t>
            </a:r>
            <a:endParaRPr lang="en-US" sz="3750" dirty="0"/>
          </a:p>
        </p:txBody>
      </p:sp>
      <p:sp>
        <p:nvSpPr>
          <p:cNvPr id="3" name="Shape 1"/>
          <p:cNvSpPr/>
          <p:nvPr/>
        </p:nvSpPr>
        <p:spPr>
          <a:xfrm>
            <a:off x="674370" y="1673423"/>
            <a:ext cx="1538764" cy="1110020"/>
          </a:xfrm>
          <a:prstGeom prst="roundRect">
            <a:avLst>
              <a:gd name="adj" fmla="val 7291"/>
            </a:avLst>
          </a:prstGeom>
          <a:solidFill>
            <a:srgbClr val="F9D2D3"/>
          </a:solidFill>
          <a:ln w="7620">
            <a:solidFill>
              <a:srgbClr val="DFB8B9"/>
            </a:solidFill>
            <a:prstDash val="solid"/>
          </a:ln>
        </p:spPr>
        <p:txBody>
          <a:bodyPr/>
          <a:lstStyle/>
          <a:p>
            <a:endParaRPr lang="tr-TR"/>
          </a:p>
        </p:txBody>
      </p:sp>
      <p:sp>
        <p:nvSpPr>
          <p:cNvPr id="4" name="Text 2"/>
          <p:cNvSpPr/>
          <p:nvPr/>
        </p:nvSpPr>
        <p:spPr>
          <a:xfrm>
            <a:off x="874633" y="2035731"/>
            <a:ext cx="87749" cy="385286"/>
          </a:xfrm>
          <a:prstGeom prst="rect">
            <a:avLst/>
          </a:prstGeom>
          <a:noFill/>
          <a:ln/>
        </p:spPr>
        <p:txBody>
          <a:bodyPr wrap="none" lIns="0" tIns="0" rIns="0" bIns="0" rtlCol="0" anchor="t"/>
          <a:lstStyle/>
          <a:p>
            <a:pPr marL="0" indent="0" algn="ctr">
              <a:lnSpc>
                <a:spcPts val="3000"/>
              </a:lnSpc>
              <a:buNone/>
            </a:pPr>
            <a:r>
              <a:rPr lang="en-US" sz="1850" b="1" dirty="0">
                <a:solidFill>
                  <a:srgbClr val="000000"/>
                </a:solidFill>
                <a:latin typeface="DM Sans Bold" pitchFamily="34" charset="0"/>
                <a:ea typeface="DM Sans Bold" pitchFamily="34" charset="-122"/>
                <a:cs typeface="DM Sans Bold" pitchFamily="34" charset="-120"/>
              </a:rPr>
              <a:t>1</a:t>
            </a:r>
            <a:endParaRPr lang="en-US" sz="1850" dirty="0"/>
          </a:p>
        </p:txBody>
      </p:sp>
      <p:sp>
        <p:nvSpPr>
          <p:cNvPr id="5" name="Text 3"/>
          <p:cNvSpPr/>
          <p:nvPr/>
        </p:nvSpPr>
        <p:spPr>
          <a:xfrm>
            <a:off x="2405777" y="1866067"/>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İlk Takip</a:t>
            </a:r>
            <a:endParaRPr lang="en-US" sz="1850" dirty="0"/>
          </a:p>
        </p:txBody>
      </p:sp>
      <p:sp>
        <p:nvSpPr>
          <p:cNvPr id="6" name="Text 4"/>
          <p:cNvSpPr/>
          <p:nvPr/>
        </p:nvSpPr>
        <p:spPr>
          <a:xfrm>
            <a:off x="2405777" y="2282666"/>
            <a:ext cx="5171599" cy="3081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Eğitim sonrasında katılımcıların ilerlemelerini değerlendirin.</a:t>
            </a:r>
            <a:endParaRPr lang="en-US" sz="1500" dirty="0"/>
          </a:p>
        </p:txBody>
      </p:sp>
      <p:sp>
        <p:nvSpPr>
          <p:cNvPr id="7" name="Shape 5"/>
          <p:cNvSpPr/>
          <p:nvPr/>
        </p:nvSpPr>
        <p:spPr>
          <a:xfrm>
            <a:off x="2309455" y="2773918"/>
            <a:ext cx="10578822" cy="11430"/>
          </a:xfrm>
          <a:prstGeom prst="roundRect">
            <a:avLst>
              <a:gd name="adj" fmla="val 708030"/>
            </a:avLst>
          </a:prstGeom>
          <a:solidFill>
            <a:srgbClr val="DFB8B9"/>
          </a:solidFill>
          <a:ln/>
        </p:spPr>
        <p:txBody>
          <a:bodyPr/>
          <a:lstStyle/>
          <a:p>
            <a:endParaRPr lang="tr-TR"/>
          </a:p>
        </p:txBody>
      </p:sp>
      <p:sp>
        <p:nvSpPr>
          <p:cNvPr id="8" name="Shape 6"/>
          <p:cNvSpPr/>
          <p:nvPr/>
        </p:nvSpPr>
        <p:spPr>
          <a:xfrm>
            <a:off x="674370" y="2879765"/>
            <a:ext cx="3077528" cy="1110020"/>
          </a:xfrm>
          <a:prstGeom prst="roundRect">
            <a:avLst>
              <a:gd name="adj" fmla="val 7291"/>
            </a:avLst>
          </a:prstGeom>
          <a:solidFill>
            <a:srgbClr val="F9D2D3"/>
          </a:solidFill>
          <a:ln w="7620">
            <a:solidFill>
              <a:srgbClr val="DFB8B9"/>
            </a:solidFill>
            <a:prstDash val="solid"/>
          </a:ln>
        </p:spPr>
        <p:txBody>
          <a:bodyPr/>
          <a:lstStyle/>
          <a:p>
            <a:endParaRPr lang="tr-TR"/>
          </a:p>
        </p:txBody>
      </p:sp>
      <p:sp>
        <p:nvSpPr>
          <p:cNvPr id="9" name="Text 7"/>
          <p:cNvSpPr/>
          <p:nvPr/>
        </p:nvSpPr>
        <p:spPr>
          <a:xfrm>
            <a:off x="874633" y="3242072"/>
            <a:ext cx="138946" cy="385286"/>
          </a:xfrm>
          <a:prstGeom prst="rect">
            <a:avLst/>
          </a:prstGeom>
          <a:noFill/>
          <a:ln/>
        </p:spPr>
        <p:txBody>
          <a:bodyPr wrap="none" lIns="0" tIns="0" rIns="0" bIns="0" rtlCol="0" anchor="t"/>
          <a:lstStyle/>
          <a:p>
            <a:pPr marL="0" indent="0" algn="ctr">
              <a:lnSpc>
                <a:spcPts val="3000"/>
              </a:lnSpc>
              <a:buNone/>
            </a:pPr>
            <a:r>
              <a:rPr lang="en-US" sz="1850" b="1" dirty="0">
                <a:solidFill>
                  <a:srgbClr val="000000"/>
                </a:solidFill>
                <a:latin typeface="DM Sans Bold" pitchFamily="34" charset="0"/>
                <a:ea typeface="DM Sans Bold" pitchFamily="34" charset="-122"/>
                <a:cs typeface="DM Sans Bold" pitchFamily="34" charset="-120"/>
              </a:rPr>
              <a:t>2</a:t>
            </a:r>
            <a:endParaRPr lang="en-US" sz="1850" dirty="0"/>
          </a:p>
        </p:txBody>
      </p:sp>
      <p:sp>
        <p:nvSpPr>
          <p:cNvPr id="10" name="Text 8"/>
          <p:cNvSpPr/>
          <p:nvPr/>
        </p:nvSpPr>
        <p:spPr>
          <a:xfrm>
            <a:off x="3944541" y="3072408"/>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Aylık Takip</a:t>
            </a:r>
            <a:endParaRPr lang="en-US" sz="1850" dirty="0"/>
          </a:p>
        </p:txBody>
      </p:sp>
      <p:sp>
        <p:nvSpPr>
          <p:cNvPr id="11" name="Text 9"/>
          <p:cNvSpPr/>
          <p:nvPr/>
        </p:nvSpPr>
        <p:spPr>
          <a:xfrm>
            <a:off x="3944541" y="3489008"/>
            <a:ext cx="6644283" cy="3081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Her ay katılımcıları toplayarak hedeflerine ulaşma durumlarını değerlendirin.</a:t>
            </a:r>
            <a:endParaRPr lang="en-US" sz="1500" dirty="0"/>
          </a:p>
        </p:txBody>
      </p:sp>
      <p:sp>
        <p:nvSpPr>
          <p:cNvPr id="12" name="Shape 10"/>
          <p:cNvSpPr/>
          <p:nvPr/>
        </p:nvSpPr>
        <p:spPr>
          <a:xfrm>
            <a:off x="3848219" y="3980259"/>
            <a:ext cx="9040058" cy="11430"/>
          </a:xfrm>
          <a:prstGeom prst="roundRect">
            <a:avLst>
              <a:gd name="adj" fmla="val 708030"/>
            </a:avLst>
          </a:prstGeom>
          <a:solidFill>
            <a:srgbClr val="DFB8B9"/>
          </a:solidFill>
          <a:ln/>
        </p:spPr>
        <p:txBody>
          <a:bodyPr/>
          <a:lstStyle/>
          <a:p>
            <a:endParaRPr lang="tr-TR"/>
          </a:p>
        </p:txBody>
      </p:sp>
      <p:sp>
        <p:nvSpPr>
          <p:cNvPr id="13" name="Shape 11"/>
          <p:cNvSpPr/>
          <p:nvPr/>
        </p:nvSpPr>
        <p:spPr>
          <a:xfrm>
            <a:off x="674370" y="4086106"/>
            <a:ext cx="4616291" cy="1110020"/>
          </a:xfrm>
          <a:prstGeom prst="roundRect">
            <a:avLst>
              <a:gd name="adj" fmla="val 7291"/>
            </a:avLst>
          </a:prstGeom>
          <a:solidFill>
            <a:srgbClr val="F9D2D3"/>
          </a:solidFill>
          <a:ln w="7620">
            <a:solidFill>
              <a:srgbClr val="DFB8B9"/>
            </a:solidFill>
            <a:prstDash val="solid"/>
          </a:ln>
        </p:spPr>
        <p:txBody>
          <a:bodyPr/>
          <a:lstStyle/>
          <a:p>
            <a:endParaRPr lang="tr-TR"/>
          </a:p>
        </p:txBody>
      </p:sp>
      <p:sp>
        <p:nvSpPr>
          <p:cNvPr id="14" name="Text 12"/>
          <p:cNvSpPr/>
          <p:nvPr/>
        </p:nvSpPr>
        <p:spPr>
          <a:xfrm>
            <a:off x="874633" y="4448413"/>
            <a:ext cx="145256" cy="385286"/>
          </a:xfrm>
          <a:prstGeom prst="rect">
            <a:avLst/>
          </a:prstGeom>
          <a:noFill/>
          <a:ln/>
        </p:spPr>
        <p:txBody>
          <a:bodyPr wrap="none" lIns="0" tIns="0" rIns="0" bIns="0" rtlCol="0" anchor="t"/>
          <a:lstStyle/>
          <a:p>
            <a:pPr marL="0" indent="0" algn="ctr">
              <a:lnSpc>
                <a:spcPts val="3000"/>
              </a:lnSpc>
              <a:buNone/>
            </a:pPr>
            <a:r>
              <a:rPr lang="en-US" sz="1850" b="1" dirty="0">
                <a:solidFill>
                  <a:srgbClr val="000000"/>
                </a:solidFill>
                <a:latin typeface="DM Sans Bold" pitchFamily="34" charset="0"/>
                <a:ea typeface="DM Sans Bold" pitchFamily="34" charset="-122"/>
                <a:cs typeface="DM Sans Bold" pitchFamily="34" charset="-120"/>
              </a:rPr>
              <a:t>3</a:t>
            </a:r>
            <a:endParaRPr lang="en-US" sz="1850" dirty="0"/>
          </a:p>
        </p:txBody>
      </p:sp>
      <p:sp>
        <p:nvSpPr>
          <p:cNvPr id="15" name="Text 13"/>
          <p:cNvSpPr/>
          <p:nvPr/>
        </p:nvSpPr>
        <p:spPr>
          <a:xfrm>
            <a:off x="5483304" y="4278749"/>
            <a:ext cx="2424589"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Bireysel Danışmanlık</a:t>
            </a:r>
            <a:endParaRPr lang="en-US" sz="1850" dirty="0"/>
          </a:p>
        </p:txBody>
      </p:sp>
      <p:sp>
        <p:nvSpPr>
          <p:cNvPr id="16" name="Text 14"/>
          <p:cNvSpPr/>
          <p:nvPr/>
        </p:nvSpPr>
        <p:spPr>
          <a:xfrm>
            <a:off x="5483304" y="4695349"/>
            <a:ext cx="5756910" cy="3081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Gerektiğinde bireysel danışmanlık sağlayarak motivasyonu artırın.</a:t>
            </a:r>
            <a:endParaRPr lang="en-US" sz="1500" dirty="0"/>
          </a:p>
        </p:txBody>
      </p:sp>
      <p:sp>
        <p:nvSpPr>
          <p:cNvPr id="17" name="Shape 15"/>
          <p:cNvSpPr/>
          <p:nvPr/>
        </p:nvSpPr>
        <p:spPr>
          <a:xfrm>
            <a:off x="5386983" y="5186601"/>
            <a:ext cx="7501295" cy="11430"/>
          </a:xfrm>
          <a:prstGeom prst="roundRect">
            <a:avLst>
              <a:gd name="adj" fmla="val 708030"/>
            </a:avLst>
          </a:prstGeom>
          <a:solidFill>
            <a:srgbClr val="DFB8B9"/>
          </a:solidFill>
          <a:ln/>
        </p:spPr>
        <p:txBody>
          <a:bodyPr/>
          <a:lstStyle/>
          <a:p>
            <a:endParaRPr lang="tr-TR"/>
          </a:p>
        </p:txBody>
      </p:sp>
      <p:sp>
        <p:nvSpPr>
          <p:cNvPr id="18" name="Shape 16"/>
          <p:cNvSpPr/>
          <p:nvPr/>
        </p:nvSpPr>
        <p:spPr>
          <a:xfrm>
            <a:off x="674370" y="5292447"/>
            <a:ext cx="6155055" cy="1110020"/>
          </a:xfrm>
          <a:prstGeom prst="roundRect">
            <a:avLst>
              <a:gd name="adj" fmla="val 7291"/>
            </a:avLst>
          </a:prstGeom>
          <a:solidFill>
            <a:srgbClr val="F9D2D3"/>
          </a:solidFill>
          <a:ln w="7620">
            <a:solidFill>
              <a:srgbClr val="DFB8B9"/>
            </a:solidFill>
            <a:prstDash val="solid"/>
          </a:ln>
        </p:spPr>
        <p:txBody>
          <a:bodyPr/>
          <a:lstStyle/>
          <a:p>
            <a:endParaRPr lang="tr-TR"/>
          </a:p>
        </p:txBody>
      </p:sp>
      <p:sp>
        <p:nvSpPr>
          <p:cNvPr id="19" name="Text 17"/>
          <p:cNvSpPr/>
          <p:nvPr/>
        </p:nvSpPr>
        <p:spPr>
          <a:xfrm>
            <a:off x="874633" y="5654754"/>
            <a:ext cx="156567" cy="385286"/>
          </a:xfrm>
          <a:prstGeom prst="rect">
            <a:avLst/>
          </a:prstGeom>
          <a:noFill/>
          <a:ln/>
        </p:spPr>
        <p:txBody>
          <a:bodyPr wrap="none" lIns="0" tIns="0" rIns="0" bIns="0" rtlCol="0" anchor="t"/>
          <a:lstStyle/>
          <a:p>
            <a:pPr marL="0" indent="0" algn="ctr">
              <a:lnSpc>
                <a:spcPts val="3000"/>
              </a:lnSpc>
              <a:buNone/>
            </a:pPr>
            <a:r>
              <a:rPr lang="en-US" sz="1850" b="1" dirty="0">
                <a:solidFill>
                  <a:srgbClr val="000000"/>
                </a:solidFill>
                <a:latin typeface="DM Sans Bold" pitchFamily="34" charset="0"/>
                <a:ea typeface="DM Sans Bold" pitchFamily="34" charset="-122"/>
                <a:cs typeface="DM Sans Bold" pitchFamily="34" charset="-120"/>
              </a:rPr>
              <a:t>4</a:t>
            </a:r>
            <a:endParaRPr lang="en-US" sz="1850" dirty="0"/>
          </a:p>
        </p:txBody>
      </p:sp>
      <p:sp>
        <p:nvSpPr>
          <p:cNvPr id="20" name="Text 18"/>
          <p:cNvSpPr/>
          <p:nvPr/>
        </p:nvSpPr>
        <p:spPr>
          <a:xfrm>
            <a:off x="7022068" y="5485090"/>
            <a:ext cx="274379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Yeniden Değerlendirme</a:t>
            </a:r>
            <a:endParaRPr lang="en-US" sz="1850" dirty="0"/>
          </a:p>
        </p:txBody>
      </p:sp>
      <p:sp>
        <p:nvSpPr>
          <p:cNvPr id="21" name="Text 19"/>
          <p:cNvSpPr/>
          <p:nvPr/>
        </p:nvSpPr>
        <p:spPr>
          <a:xfrm>
            <a:off x="7022068" y="5901690"/>
            <a:ext cx="5585341" cy="308134"/>
          </a:xfrm>
          <a:prstGeom prst="rect">
            <a:avLst/>
          </a:prstGeom>
          <a:noFill/>
          <a:ln/>
        </p:spPr>
        <p:txBody>
          <a:bodyPr wrap="non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Eğitim programını ve takip planını düzenli olarak gözden geçirin.</a:t>
            </a:r>
            <a:endParaRPr lang="en-US" sz="1500" dirty="0"/>
          </a:p>
        </p:txBody>
      </p:sp>
      <p:sp>
        <p:nvSpPr>
          <p:cNvPr id="22" name="Text 20"/>
          <p:cNvSpPr/>
          <p:nvPr/>
        </p:nvSpPr>
        <p:spPr>
          <a:xfrm>
            <a:off x="674370" y="6619161"/>
            <a:ext cx="12310229" cy="924401"/>
          </a:xfrm>
          <a:prstGeom prst="rect">
            <a:avLst/>
          </a:prstGeom>
          <a:noFill/>
          <a:ln/>
        </p:spPr>
        <p:txBody>
          <a:bodyPr wrap="square" lIns="0" tIns="0" rIns="0" bIns="0" rtlCol="0" anchor="t"/>
          <a:lstStyle/>
          <a:p>
            <a:pPr marL="0" indent="0">
              <a:lnSpc>
                <a:spcPts val="2400"/>
              </a:lnSpc>
              <a:buNone/>
            </a:pPr>
            <a:r>
              <a:rPr lang="en-US" sz="1500" dirty="0">
                <a:solidFill>
                  <a:srgbClr val="CC0000"/>
                </a:solidFill>
                <a:latin typeface="DM Sans" pitchFamily="34" charset="0"/>
                <a:ea typeface="DM Sans" pitchFamily="34" charset="-122"/>
                <a:cs typeface="DM Sans" pitchFamily="34" charset="-120"/>
              </a:rPr>
              <a:t>Takip planı, katılımcıların sağlıklı alışkanlıkları sürdürmesini ve uzun vadeli sonuçlar elde etmesini sağlamalıdır. Sürekli destek, motivasyon ve geri bildirim sunarak katılımcıların hedeflerine ulaşmalarına yardımcı olun. Eğitim programı ve takip planı, katılımcıların ihtiyaçlarına göre uyarlanabilir olmalıdır.</a:t>
            </a:r>
            <a:endParaRPr lang="en-US" sz="1500" dirty="0"/>
          </a:p>
        </p:txBody>
      </p:sp>
      <p:pic>
        <p:nvPicPr>
          <p:cNvPr id="23"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984177"/>
            <a:ext cx="809756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Özel Durumlarda Uyarlamalar</a:t>
            </a:r>
            <a:endParaRPr lang="en-US" sz="4450" dirty="0"/>
          </a:p>
        </p:txBody>
      </p:sp>
      <p:pic>
        <p:nvPicPr>
          <p:cNvPr id="3" name="Image 0" descr="preencoded.png"/>
          <p:cNvPicPr>
            <a:picLocks noChangeAspect="1"/>
          </p:cNvPicPr>
          <p:nvPr/>
        </p:nvPicPr>
        <p:blipFill>
          <a:blip r:embed="rId3"/>
          <a:stretch>
            <a:fillRect/>
          </a:stretch>
        </p:blipFill>
        <p:spPr>
          <a:xfrm>
            <a:off x="793790" y="3146584"/>
            <a:ext cx="566976" cy="566976"/>
          </a:xfrm>
          <a:prstGeom prst="rect">
            <a:avLst/>
          </a:prstGeom>
        </p:spPr>
      </p:pic>
      <p:sp>
        <p:nvSpPr>
          <p:cNvPr id="4" name="Text 1"/>
          <p:cNvSpPr/>
          <p:nvPr/>
        </p:nvSpPr>
        <p:spPr>
          <a:xfrm>
            <a:off x="793790" y="39403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Gebelik</a:t>
            </a:r>
            <a:endParaRPr lang="en-US" sz="2200" dirty="0"/>
          </a:p>
        </p:txBody>
      </p:sp>
      <p:sp>
        <p:nvSpPr>
          <p:cNvPr id="5" name="Text 2"/>
          <p:cNvSpPr/>
          <p:nvPr/>
        </p:nvSpPr>
        <p:spPr>
          <a:xfrm>
            <a:off x="793790" y="4430792"/>
            <a:ext cx="3836789" cy="1814513"/>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Gebelik, emzirme ve hormonal değişiklikler metabolizmayı etkiler. Bu durumlar göz önünde bulundurularak özel beslenme planları hazırlanmalıdır.</a:t>
            </a:r>
            <a:endParaRPr lang="en-US" sz="1750" dirty="0"/>
          </a:p>
        </p:txBody>
      </p:sp>
      <p:pic>
        <p:nvPicPr>
          <p:cNvPr id="6" name="Image 1" descr="preencoded.png"/>
          <p:cNvPicPr>
            <a:picLocks noChangeAspect="1"/>
          </p:cNvPicPr>
          <p:nvPr/>
        </p:nvPicPr>
        <p:blipFill>
          <a:blip r:embed="rId4"/>
          <a:stretch>
            <a:fillRect/>
          </a:stretch>
        </p:blipFill>
        <p:spPr>
          <a:xfrm>
            <a:off x="4970740" y="3146584"/>
            <a:ext cx="566976" cy="566976"/>
          </a:xfrm>
          <a:prstGeom prst="rect">
            <a:avLst/>
          </a:prstGeom>
        </p:spPr>
      </p:pic>
      <p:sp>
        <p:nvSpPr>
          <p:cNvPr id="7" name="Text 3"/>
          <p:cNvSpPr/>
          <p:nvPr/>
        </p:nvSpPr>
        <p:spPr>
          <a:xfrm>
            <a:off x="4970740" y="39403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Yaşlılık</a:t>
            </a:r>
            <a:endParaRPr lang="en-US" sz="2200" dirty="0"/>
          </a:p>
        </p:txBody>
      </p:sp>
      <p:sp>
        <p:nvSpPr>
          <p:cNvPr id="8" name="Text 4"/>
          <p:cNvSpPr/>
          <p:nvPr/>
        </p:nvSpPr>
        <p:spPr>
          <a:xfrm>
            <a:off x="4970740" y="4430792"/>
            <a:ext cx="3836789"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Yaşlı bireylerde metabolizma yavaşlar, besin emilimi azalabilir. Bu nedenle yaşa uygun beslenme programları oluşturulmalıdır.</a:t>
            </a:r>
            <a:endParaRPr lang="en-US" sz="1750" dirty="0"/>
          </a:p>
        </p:txBody>
      </p:sp>
      <p:pic>
        <p:nvPicPr>
          <p:cNvPr id="9" name="Image 2" descr="preencoded.png"/>
          <p:cNvPicPr>
            <a:picLocks noChangeAspect="1"/>
          </p:cNvPicPr>
          <p:nvPr/>
        </p:nvPicPr>
        <p:blipFill>
          <a:blip r:embed="rId5"/>
          <a:stretch>
            <a:fillRect/>
          </a:stretch>
        </p:blipFill>
        <p:spPr>
          <a:xfrm>
            <a:off x="9147691" y="3146584"/>
            <a:ext cx="566976" cy="566976"/>
          </a:xfrm>
          <a:prstGeom prst="rect">
            <a:avLst/>
          </a:prstGeom>
        </p:spPr>
      </p:pic>
      <p:sp>
        <p:nvSpPr>
          <p:cNvPr id="10" name="Text 5"/>
          <p:cNvSpPr/>
          <p:nvPr/>
        </p:nvSpPr>
        <p:spPr>
          <a:xfrm>
            <a:off x="9147691" y="39403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Diyabet</a:t>
            </a:r>
            <a:endParaRPr lang="en-US" sz="2200" dirty="0"/>
          </a:p>
        </p:txBody>
      </p:sp>
      <p:sp>
        <p:nvSpPr>
          <p:cNvPr id="11" name="Text 6"/>
          <p:cNvSpPr/>
          <p:nvPr/>
        </p:nvSpPr>
        <p:spPr>
          <a:xfrm>
            <a:off x="9147691" y="4430792"/>
            <a:ext cx="3836908" cy="1814513"/>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Diyabetli bireyler için özel karbonhidrat kontrolü ve kan şekeri takibi önemlidir. Diyet planları bu faktörleri göz önünde bulundurmalıdır.</a:t>
            </a:r>
            <a:endParaRPr lang="en-US" sz="1750" dirty="0"/>
          </a:p>
        </p:txBody>
      </p:sp>
      <p:pic>
        <p:nvPicPr>
          <p:cNvPr id="12" name="Image 3" descr="preencoded.png"/>
          <p:cNvPicPr>
            <a:picLocks noChangeAspect="1"/>
          </p:cNvPicPr>
          <p:nvPr/>
        </p:nvPicPr>
        <p:blipFill>
          <a:blip r:embed="rId6"/>
          <a:stretch>
            <a:fillRect/>
          </a:stretch>
        </p:blipFill>
        <p:spPr>
          <a:xfrm>
            <a:off x="14279880" y="228600"/>
            <a:ext cx="121920" cy="1219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235154"/>
            <a:ext cx="10443686"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Hasta Odaklı Yaklaşım: Kişiselleştirme</a:t>
            </a:r>
            <a:endParaRPr lang="en-US" sz="4450" dirty="0"/>
          </a:p>
        </p:txBody>
      </p:sp>
      <p:pic>
        <p:nvPicPr>
          <p:cNvPr id="3" name="Image 0" descr="preencoded.png"/>
          <p:cNvPicPr>
            <a:picLocks noChangeAspect="1"/>
          </p:cNvPicPr>
          <p:nvPr/>
        </p:nvPicPr>
        <p:blipFill>
          <a:blip r:embed="rId3"/>
          <a:stretch>
            <a:fillRect/>
          </a:stretch>
        </p:blipFill>
        <p:spPr>
          <a:xfrm>
            <a:off x="793790" y="2397562"/>
            <a:ext cx="3836789" cy="2371249"/>
          </a:xfrm>
          <a:prstGeom prst="rect">
            <a:avLst/>
          </a:prstGeom>
        </p:spPr>
      </p:pic>
      <p:sp>
        <p:nvSpPr>
          <p:cNvPr id="4" name="Text 1"/>
          <p:cNvSpPr/>
          <p:nvPr/>
        </p:nvSpPr>
        <p:spPr>
          <a:xfrm>
            <a:off x="793790" y="50522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Kişiye Özel Hedefler</a:t>
            </a:r>
            <a:endParaRPr lang="en-US" sz="2200" dirty="0"/>
          </a:p>
        </p:txBody>
      </p:sp>
      <p:sp>
        <p:nvSpPr>
          <p:cNvPr id="5" name="Text 2"/>
          <p:cNvSpPr/>
          <p:nvPr/>
        </p:nvSpPr>
        <p:spPr>
          <a:xfrm>
            <a:off x="793790" y="5542717"/>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Her katılımcının bireysel ihtiyaçları, beslenme geçmişi ve yaşam tarzı dikkate alınmalıdır.</a:t>
            </a:r>
            <a:endParaRPr lang="en-US" sz="1750" dirty="0"/>
          </a:p>
        </p:txBody>
      </p:sp>
      <p:pic>
        <p:nvPicPr>
          <p:cNvPr id="6" name="Image 1" descr="preencoded.png"/>
          <p:cNvPicPr>
            <a:picLocks noChangeAspect="1"/>
          </p:cNvPicPr>
          <p:nvPr/>
        </p:nvPicPr>
        <p:blipFill>
          <a:blip r:embed="rId4"/>
          <a:stretch>
            <a:fillRect/>
          </a:stretch>
        </p:blipFill>
        <p:spPr>
          <a:xfrm>
            <a:off x="4970740" y="2397562"/>
            <a:ext cx="3836789" cy="2371249"/>
          </a:xfrm>
          <a:prstGeom prst="rect">
            <a:avLst/>
          </a:prstGeom>
        </p:spPr>
      </p:pic>
      <p:sp>
        <p:nvSpPr>
          <p:cNvPr id="7" name="Text 3"/>
          <p:cNvSpPr/>
          <p:nvPr/>
        </p:nvSpPr>
        <p:spPr>
          <a:xfrm>
            <a:off x="4970740" y="50522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Bireysel Planlar</a:t>
            </a:r>
            <a:endParaRPr lang="en-US" sz="2200" dirty="0"/>
          </a:p>
        </p:txBody>
      </p:sp>
      <p:sp>
        <p:nvSpPr>
          <p:cNvPr id="8" name="Text 4"/>
          <p:cNvSpPr/>
          <p:nvPr/>
        </p:nvSpPr>
        <p:spPr>
          <a:xfrm>
            <a:off x="4970740" y="5542717"/>
            <a:ext cx="3836789"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Diyetisyen, katılımcıların hedeflerine ulaşmalarına yardımcı olmak için kişiselleştirilmiş beslenme ve egzersiz planları oluşturmalıdır.</a:t>
            </a:r>
            <a:endParaRPr lang="en-US" sz="1750" dirty="0"/>
          </a:p>
        </p:txBody>
      </p:sp>
      <p:pic>
        <p:nvPicPr>
          <p:cNvPr id="9" name="Image 2" descr="preencoded.png"/>
          <p:cNvPicPr>
            <a:picLocks noChangeAspect="1"/>
          </p:cNvPicPr>
          <p:nvPr/>
        </p:nvPicPr>
        <p:blipFill>
          <a:blip r:embed="rId5"/>
          <a:stretch>
            <a:fillRect/>
          </a:stretch>
        </p:blipFill>
        <p:spPr>
          <a:xfrm>
            <a:off x="9147691" y="2397562"/>
            <a:ext cx="3836908" cy="2371368"/>
          </a:xfrm>
          <a:prstGeom prst="rect">
            <a:avLst/>
          </a:prstGeom>
        </p:spPr>
      </p:pic>
      <p:sp>
        <p:nvSpPr>
          <p:cNvPr id="10" name="Text 5"/>
          <p:cNvSpPr/>
          <p:nvPr/>
        </p:nvSpPr>
        <p:spPr>
          <a:xfrm>
            <a:off x="9147691" y="50524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İletişim ve Destek</a:t>
            </a:r>
            <a:endParaRPr lang="en-US" sz="2200" dirty="0"/>
          </a:p>
        </p:txBody>
      </p:sp>
      <p:sp>
        <p:nvSpPr>
          <p:cNvPr id="11" name="Text 6"/>
          <p:cNvSpPr/>
          <p:nvPr/>
        </p:nvSpPr>
        <p:spPr>
          <a:xfrm>
            <a:off x="9147691" y="5542836"/>
            <a:ext cx="3836908"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Katılımcılarla düzenli iletişim kurulmalı ve süreç boyunca motive edilmeleri sağlanmalıdır.</a:t>
            </a:r>
            <a:endParaRPr lang="en-US" sz="1750" dirty="0"/>
          </a:p>
        </p:txBody>
      </p:sp>
      <p:pic>
        <p:nvPicPr>
          <p:cNvPr id="12" name="Image 3" descr="preencoded.png"/>
          <p:cNvPicPr>
            <a:picLocks noChangeAspect="1"/>
          </p:cNvPicPr>
          <p:nvPr/>
        </p:nvPicPr>
        <p:blipFill>
          <a:blip r:embed="rId6"/>
          <a:stretch>
            <a:fillRect/>
          </a:stretch>
        </p:blipFill>
        <p:spPr>
          <a:xfrm>
            <a:off x="14279880" y="228600"/>
            <a:ext cx="121920" cy="1219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93194"/>
          </a:xfrm>
          <a:prstGeom prst="rect">
            <a:avLst/>
          </a:prstGeom>
        </p:spPr>
      </p:pic>
      <p:sp>
        <p:nvSpPr>
          <p:cNvPr id="3" name="Text 0"/>
          <p:cNvSpPr/>
          <p:nvPr/>
        </p:nvSpPr>
        <p:spPr>
          <a:xfrm>
            <a:off x="754023" y="3457813"/>
            <a:ext cx="11413927" cy="673298"/>
          </a:xfrm>
          <a:prstGeom prst="rect">
            <a:avLst/>
          </a:prstGeom>
          <a:noFill/>
          <a:ln/>
        </p:spPr>
        <p:txBody>
          <a:bodyPr wrap="none" lIns="0" tIns="0" rIns="0" bIns="0" rtlCol="0" anchor="t"/>
          <a:lstStyle/>
          <a:p>
            <a:pPr marL="0" indent="0">
              <a:lnSpc>
                <a:spcPts val="5300"/>
              </a:lnSpc>
              <a:buNone/>
            </a:pPr>
            <a:r>
              <a:rPr lang="en-US" sz="4200" b="1" dirty="0">
                <a:solidFill>
                  <a:srgbClr val="000000"/>
                </a:solidFill>
                <a:latin typeface="DM Sans Bold" pitchFamily="34" charset="0"/>
                <a:ea typeface="DM Sans Bold" pitchFamily="34" charset="-122"/>
                <a:cs typeface="DM Sans Bold" pitchFamily="34" charset="-120"/>
              </a:rPr>
              <a:t>Grup Eğitiminin Etkileri: Sonuçlar ve Çıktılar</a:t>
            </a:r>
            <a:endParaRPr lang="en-US" sz="4200" dirty="0"/>
          </a:p>
        </p:txBody>
      </p:sp>
      <p:sp>
        <p:nvSpPr>
          <p:cNvPr id="4" name="Shape 1"/>
          <p:cNvSpPr/>
          <p:nvPr/>
        </p:nvSpPr>
        <p:spPr>
          <a:xfrm>
            <a:off x="754023" y="4696539"/>
            <a:ext cx="484703" cy="48470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37498" y="4777264"/>
            <a:ext cx="117634" cy="323136"/>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DM Sans Bold" pitchFamily="34" charset="0"/>
                <a:ea typeface="DM Sans Bold" pitchFamily="34" charset="-122"/>
                <a:cs typeface="DM Sans Bold" pitchFamily="34" charset="-120"/>
              </a:rPr>
              <a:t>1</a:t>
            </a:r>
            <a:endParaRPr lang="en-US" sz="2500" dirty="0"/>
          </a:p>
        </p:txBody>
      </p:sp>
      <p:sp>
        <p:nvSpPr>
          <p:cNvPr id="6" name="Text 3"/>
          <p:cNvSpPr/>
          <p:nvPr/>
        </p:nvSpPr>
        <p:spPr>
          <a:xfrm>
            <a:off x="1454110" y="4696539"/>
            <a:ext cx="3921800" cy="336590"/>
          </a:xfrm>
          <a:prstGeom prst="rect">
            <a:avLst/>
          </a:prstGeom>
          <a:noFill/>
          <a:ln/>
        </p:spPr>
        <p:txBody>
          <a:bodyPr wrap="none" lIns="0" tIns="0" rIns="0" bIns="0" rtlCol="0" anchor="t"/>
          <a:lstStyle/>
          <a:p>
            <a:pPr marL="0" indent="0">
              <a:lnSpc>
                <a:spcPts val="2650"/>
              </a:lnSpc>
              <a:buNone/>
            </a:pPr>
            <a:r>
              <a:rPr lang="en-US" sz="2100" b="1" dirty="0">
                <a:solidFill>
                  <a:srgbClr val="CC0000"/>
                </a:solidFill>
                <a:latin typeface="DM Sans Bold" pitchFamily="34" charset="0"/>
                <a:ea typeface="DM Sans Bold" pitchFamily="34" charset="-122"/>
                <a:cs typeface="DM Sans Bold" pitchFamily="34" charset="-120"/>
              </a:rPr>
              <a:t>1. Kilo Verme ve Sağlıklı Yaşam</a:t>
            </a:r>
            <a:endParaRPr lang="en-US" sz="2100" dirty="0"/>
          </a:p>
        </p:txBody>
      </p:sp>
      <p:sp>
        <p:nvSpPr>
          <p:cNvPr id="7" name="Text 4"/>
          <p:cNvSpPr/>
          <p:nvPr/>
        </p:nvSpPr>
        <p:spPr>
          <a:xfrm>
            <a:off x="1454110" y="5162312"/>
            <a:ext cx="5753457" cy="689610"/>
          </a:xfrm>
          <a:prstGeom prst="rect">
            <a:avLst/>
          </a:prstGeom>
          <a:noFill/>
          <a:ln/>
        </p:spPr>
        <p:txBody>
          <a:bodyPr wrap="square" lIns="0" tIns="0" rIns="0" bIns="0" rtlCol="0" anchor="t"/>
          <a:lstStyle/>
          <a:p>
            <a:pPr marL="0" indent="0">
              <a:lnSpc>
                <a:spcPts val="2700"/>
              </a:lnSpc>
              <a:buNone/>
            </a:pPr>
            <a:r>
              <a:rPr lang="en-US" sz="1650" dirty="0">
                <a:solidFill>
                  <a:srgbClr val="CC0000"/>
                </a:solidFill>
                <a:latin typeface="DM Sans" pitchFamily="34" charset="0"/>
                <a:ea typeface="DM Sans" pitchFamily="34" charset="-122"/>
                <a:cs typeface="DM Sans" pitchFamily="34" charset="-120"/>
              </a:rPr>
              <a:t>Katılımcılar, eğitimin ardından sağlıklı yaşam alışkanlıkları kazanarak kilo verme hedeflerine ulaşabilirler.</a:t>
            </a:r>
            <a:endParaRPr lang="en-US" sz="1650" dirty="0"/>
          </a:p>
        </p:txBody>
      </p:sp>
      <p:sp>
        <p:nvSpPr>
          <p:cNvPr id="8" name="Shape 5"/>
          <p:cNvSpPr/>
          <p:nvPr/>
        </p:nvSpPr>
        <p:spPr>
          <a:xfrm>
            <a:off x="7422952" y="4696539"/>
            <a:ext cx="484703" cy="48470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9" name="Text 6"/>
          <p:cNvSpPr/>
          <p:nvPr/>
        </p:nvSpPr>
        <p:spPr>
          <a:xfrm>
            <a:off x="7572018" y="4777264"/>
            <a:ext cx="186452" cy="323136"/>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DM Sans Bold" pitchFamily="34" charset="0"/>
                <a:ea typeface="DM Sans Bold" pitchFamily="34" charset="-122"/>
                <a:cs typeface="DM Sans Bold" pitchFamily="34" charset="-120"/>
              </a:rPr>
              <a:t>2</a:t>
            </a:r>
            <a:endParaRPr lang="en-US" sz="2500" dirty="0"/>
          </a:p>
        </p:txBody>
      </p:sp>
      <p:sp>
        <p:nvSpPr>
          <p:cNvPr id="10" name="Text 7"/>
          <p:cNvSpPr/>
          <p:nvPr/>
        </p:nvSpPr>
        <p:spPr>
          <a:xfrm>
            <a:off x="8123039" y="4696539"/>
            <a:ext cx="3473291" cy="336590"/>
          </a:xfrm>
          <a:prstGeom prst="rect">
            <a:avLst/>
          </a:prstGeom>
          <a:noFill/>
          <a:ln/>
        </p:spPr>
        <p:txBody>
          <a:bodyPr wrap="none" lIns="0" tIns="0" rIns="0" bIns="0" rtlCol="0" anchor="t"/>
          <a:lstStyle/>
          <a:p>
            <a:pPr marL="0" indent="0">
              <a:lnSpc>
                <a:spcPts val="2650"/>
              </a:lnSpc>
              <a:buNone/>
            </a:pPr>
            <a:r>
              <a:rPr lang="en-US" sz="2100" b="1" dirty="0">
                <a:solidFill>
                  <a:srgbClr val="CC0000"/>
                </a:solidFill>
                <a:latin typeface="DM Sans Bold" pitchFamily="34" charset="0"/>
                <a:ea typeface="DM Sans Bold" pitchFamily="34" charset="-122"/>
                <a:cs typeface="DM Sans Bold" pitchFamily="34" charset="-120"/>
              </a:rPr>
              <a:t>2. Bilgi ve Farkındalık Artışı</a:t>
            </a:r>
            <a:endParaRPr lang="en-US" sz="2100" dirty="0"/>
          </a:p>
        </p:txBody>
      </p:sp>
      <p:sp>
        <p:nvSpPr>
          <p:cNvPr id="11" name="Text 8"/>
          <p:cNvSpPr/>
          <p:nvPr/>
        </p:nvSpPr>
        <p:spPr>
          <a:xfrm>
            <a:off x="8123039" y="5162312"/>
            <a:ext cx="5753457" cy="689610"/>
          </a:xfrm>
          <a:prstGeom prst="rect">
            <a:avLst/>
          </a:prstGeom>
          <a:noFill/>
          <a:ln/>
        </p:spPr>
        <p:txBody>
          <a:bodyPr wrap="square" lIns="0" tIns="0" rIns="0" bIns="0" rtlCol="0" anchor="t"/>
          <a:lstStyle/>
          <a:p>
            <a:pPr marL="0" indent="0">
              <a:lnSpc>
                <a:spcPts val="2700"/>
              </a:lnSpc>
              <a:buNone/>
            </a:pPr>
            <a:r>
              <a:rPr lang="en-US" sz="1650" dirty="0">
                <a:solidFill>
                  <a:srgbClr val="CC0000"/>
                </a:solidFill>
                <a:latin typeface="DM Sans" pitchFamily="34" charset="0"/>
                <a:ea typeface="DM Sans" pitchFamily="34" charset="-122"/>
                <a:cs typeface="DM Sans" pitchFamily="34" charset="-120"/>
              </a:rPr>
              <a:t>Beslenme ve egzersiz konusunda bilgi düzeyleri artar, sağlıklı seçimlerde daha bilinçli olurlar.</a:t>
            </a:r>
            <a:endParaRPr lang="en-US" sz="1650" dirty="0"/>
          </a:p>
        </p:txBody>
      </p:sp>
      <p:sp>
        <p:nvSpPr>
          <p:cNvPr id="12" name="Shape 9"/>
          <p:cNvSpPr/>
          <p:nvPr/>
        </p:nvSpPr>
        <p:spPr>
          <a:xfrm>
            <a:off x="754023" y="6309598"/>
            <a:ext cx="484703" cy="48470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898922" y="6390323"/>
            <a:ext cx="194905" cy="323136"/>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DM Sans Bold" pitchFamily="34" charset="0"/>
                <a:ea typeface="DM Sans Bold" pitchFamily="34" charset="-122"/>
                <a:cs typeface="DM Sans Bold" pitchFamily="34" charset="-120"/>
              </a:rPr>
              <a:t>3</a:t>
            </a:r>
            <a:endParaRPr lang="en-US" sz="2500" dirty="0"/>
          </a:p>
        </p:txBody>
      </p:sp>
      <p:sp>
        <p:nvSpPr>
          <p:cNvPr id="14" name="Text 11"/>
          <p:cNvSpPr/>
          <p:nvPr/>
        </p:nvSpPr>
        <p:spPr>
          <a:xfrm>
            <a:off x="1454110" y="6309598"/>
            <a:ext cx="3157180" cy="336590"/>
          </a:xfrm>
          <a:prstGeom prst="rect">
            <a:avLst/>
          </a:prstGeom>
          <a:noFill/>
          <a:ln/>
        </p:spPr>
        <p:txBody>
          <a:bodyPr wrap="none" lIns="0" tIns="0" rIns="0" bIns="0" rtlCol="0" anchor="t"/>
          <a:lstStyle/>
          <a:p>
            <a:pPr marL="0" indent="0">
              <a:lnSpc>
                <a:spcPts val="2650"/>
              </a:lnSpc>
              <a:buNone/>
            </a:pPr>
            <a:r>
              <a:rPr lang="en-US" sz="2100" b="1" dirty="0">
                <a:solidFill>
                  <a:srgbClr val="CC0000"/>
                </a:solidFill>
                <a:latin typeface="DM Sans Bold" pitchFamily="34" charset="0"/>
                <a:ea typeface="DM Sans Bold" pitchFamily="34" charset="-122"/>
                <a:cs typeface="DM Sans Bold" pitchFamily="34" charset="-120"/>
              </a:rPr>
              <a:t>3. Motivasyon ve Destek</a:t>
            </a:r>
            <a:endParaRPr lang="en-US" sz="2100" dirty="0"/>
          </a:p>
        </p:txBody>
      </p:sp>
      <p:sp>
        <p:nvSpPr>
          <p:cNvPr id="15" name="Text 12"/>
          <p:cNvSpPr/>
          <p:nvPr/>
        </p:nvSpPr>
        <p:spPr>
          <a:xfrm>
            <a:off x="1454110" y="6775371"/>
            <a:ext cx="5753457" cy="689610"/>
          </a:xfrm>
          <a:prstGeom prst="rect">
            <a:avLst/>
          </a:prstGeom>
          <a:noFill/>
          <a:ln/>
        </p:spPr>
        <p:txBody>
          <a:bodyPr wrap="square" lIns="0" tIns="0" rIns="0" bIns="0" rtlCol="0" anchor="t"/>
          <a:lstStyle/>
          <a:p>
            <a:pPr marL="0" indent="0">
              <a:lnSpc>
                <a:spcPts val="2700"/>
              </a:lnSpc>
              <a:buNone/>
            </a:pPr>
            <a:r>
              <a:rPr lang="en-US" sz="1650" dirty="0">
                <a:solidFill>
                  <a:srgbClr val="CC0000"/>
                </a:solidFill>
                <a:latin typeface="DM Sans" pitchFamily="34" charset="0"/>
                <a:ea typeface="DM Sans" pitchFamily="34" charset="-122"/>
                <a:cs typeface="DM Sans" pitchFamily="34" charset="-120"/>
              </a:rPr>
              <a:t>Diğer katılımcılarla etkileşim, motivasyonu artırır, destekleyici bir ortam oluşturur.</a:t>
            </a:r>
            <a:endParaRPr lang="en-US" sz="1650" dirty="0"/>
          </a:p>
        </p:txBody>
      </p:sp>
      <p:sp>
        <p:nvSpPr>
          <p:cNvPr id="16" name="Shape 13"/>
          <p:cNvSpPr/>
          <p:nvPr/>
        </p:nvSpPr>
        <p:spPr>
          <a:xfrm>
            <a:off x="7422952" y="6309598"/>
            <a:ext cx="484703" cy="48470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7560231" y="6390323"/>
            <a:ext cx="210145" cy="323136"/>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DM Sans Bold" pitchFamily="34" charset="0"/>
                <a:ea typeface="DM Sans Bold" pitchFamily="34" charset="-122"/>
                <a:cs typeface="DM Sans Bold" pitchFamily="34" charset="-120"/>
              </a:rPr>
              <a:t>4</a:t>
            </a:r>
            <a:endParaRPr lang="en-US" sz="2500" dirty="0"/>
          </a:p>
        </p:txBody>
      </p:sp>
      <p:sp>
        <p:nvSpPr>
          <p:cNvPr id="18" name="Text 15"/>
          <p:cNvSpPr/>
          <p:nvPr/>
        </p:nvSpPr>
        <p:spPr>
          <a:xfrm>
            <a:off x="8123039" y="6309598"/>
            <a:ext cx="3216950" cy="336590"/>
          </a:xfrm>
          <a:prstGeom prst="rect">
            <a:avLst/>
          </a:prstGeom>
          <a:noFill/>
          <a:ln/>
        </p:spPr>
        <p:txBody>
          <a:bodyPr wrap="none" lIns="0" tIns="0" rIns="0" bIns="0" rtlCol="0" anchor="t"/>
          <a:lstStyle/>
          <a:p>
            <a:pPr marL="0" indent="0">
              <a:lnSpc>
                <a:spcPts val="2650"/>
              </a:lnSpc>
              <a:buNone/>
            </a:pPr>
            <a:r>
              <a:rPr lang="en-US" sz="2100" b="1" dirty="0">
                <a:solidFill>
                  <a:srgbClr val="CC0000"/>
                </a:solidFill>
                <a:latin typeface="DM Sans Bold" pitchFamily="34" charset="0"/>
                <a:ea typeface="DM Sans Bold" pitchFamily="34" charset="-122"/>
                <a:cs typeface="DM Sans Bold" pitchFamily="34" charset="-120"/>
              </a:rPr>
              <a:t>4. Sürdürülebilir Değişim</a:t>
            </a:r>
            <a:endParaRPr lang="en-US" sz="2100" dirty="0"/>
          </a:p>
        </p:txBody>
      </p:sp>
      <p:sp>
        <p:nvSpPr>
          <p:cNvPr id="19" name="Text 16"/>
          <p:cNvSpPr/>
          <p:nvPr/>
        </p:nvSpPr>
        <p:spPr>
          <a:xfrm>
            <a:off x="8123039" y="6775371"/>
            <a:ext cx="5753457" cy="689610"/>
          </a:xfrm>
          <a:prstGeom prst="rect">
            <a:avLst/>
          </a:prstGeom>
          <a:noFill/>
          <a:ln/>
        </p:spPr>
        <p:txBody>
          <a:bodyPr wrap="square" lIns="0" tIns="0" rIns="0" bIns="0" rtlCol="0" anchor="t"/>
          <a:lstStyle/>
          <a:p>
            <a:pPr marL="0" indent="0">
              <a:lnSpc>
                <a:spcPts val="2700"/>
              </a:lnSpc>
              <a:buNone/>
            </a:pPr>
            <a:r>
              <a:rPr lang="en-US" sz="1650" dirty="0">
                <a:solidFill>
                  <a:srgbClr val="CC0000"/>
                </a:solidFill>
                <a:latin typeface="DM Sans" pitchFamily="34" charset="0"/>
                <a:ea typeface="DM Sans" pitchFamily="34" charset="-122"/>
                <a:cs typeface="DM Sans" pitchFamily="34" charset="-120"/>
              </a:rPr>
              <a:t>Grup desteği, sağlıklı alışkanlıkların sürdürülebilirliğini sağlayarak uzun vadeli başarıya yol açar.</a:t>
            </a:r>
            <a:endParaRPr lang="en-US" sz="16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2075021"/>
            <a:ext cx="9286518"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İyileştirme ve Geliştirme Önerileri</a:t>
            </a:r>
            <a:endParaRPr lang="en-US" sz="4450" dirty="0"/>
          </a:p>
        </p:txBody>
      </p:sp>
      <p:sp>
        <p:nvSpPr>
          <p:cNvPr id="3" name="Text 1"/>
          <p:cNvSpPr/>
          <p:nvPr/>
        </p:nvSpPr>
        <p:spPr>
          <a:xfrm>
            <a:off x="793790" y="3350776"/>
            <a:ext cx="4220528"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Değerlendirme ve Geri Bildirim</a:t>
            </a:r>
            <a:endParaRPr lang="en-US" sz="2200" dirty="0"/>
          </a:p>
        </p:txBody>
      </p:sp>
      <p:sp>
        <p:nvSpPr>
          <p:cNvPr id="4" name="Text 2"/>
          <p:cNvSpPr/>
          <p:nvPr/>
        </p:nvSpPr>
        <p:spPr>
          <a:xfrm>
            <a:off x="793790" y="3931920"/>
            <a:ext cx="5818703"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görüşlerini, deneyimlerini ve önerilerini almak için düzenli değerlendirmeler yapılmalıdır.</a:t>
            </a:r>
            <a:endParaRPr lang="en-US" sz="1750" dirty="0"/>
          </a:p>
        </p:txBody>
      </p:sp>
      <p:sp>
        <p:nvSpPr>
          <p:cNvPr id="5" name="Text 3"/>
          <p:cNvSpPr/>
          <p:nvPr/>
        </p:nvSpPr>
        <p:spPr>
          <a:xfrm>
            <a:off x="793790" y="4861798"/>
            <a:ext cx="5818703"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Geri bildirimler, eğitim programını iyileştirmek ve daha etkili hale getirmek için kullanılabilir.</a:t>
            </a:r>
            <a:endParaRPr lang="en-US" sz="1750" dirty="0"/>
          </a:p>
        </p:txBody>
      </p:sp>
      <p:sp>
        <p:nvSpPr>
          <p:cNvPr id="6" name="Text 4"/>
          <p:cNvSpPr/>
          <p:nvPr/>
        </p:nvSpPr>
        <p:spPr>
          <a:xfrm>
            <a:off x="7173516" y="3350776"/>
            <a:ext cx="4062412"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Yeni Teknolojiler ve Kaynaklar</a:t>
            </a:r>
            <a:endParaRPr lang="en-US" sz="2200" dirty="0"/>
          </a:p>
        </p:txBody>
      </p:sp>
      <p:sp>
        <p:nvSpPr>
          <p:cNvPr id="7" name="Text 5"/>
          <p:cNvSpPr/>
          <p:nvPr/>
        </p:nvSpPr>
        <p:spPr>
          <a:xfrm>
            <a:off x="7173516" y="3931920"/>
            <a:ext cx="5818703"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Teknolojinin hızla geliştiğini göz önünde bulundurarak, eğitim programına yeni dijital araçlar ve kaynaklar eklenmelidir.</a:t>
            </a:r>
            <a:endParaRPr lang="en-US" sz="1750" dirty="0"/>
          </a:p>
        </p:txBody>
      </p:sp>
      <p:sp>
        <p:nvSpPr>
          <p:cNvPr id="8" name="Text 6"/>
          <p:cNvSpPr/>
          <p:nvPr/>
        </p:nvSpPr>
        <p:spPr>
          <a:xfrm>
            <a:off x="7173516" y="5224701"/>
            <a:ext cx="5818703"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Bu, online platformlar, mobil uygulamalar ve interaktif içerik yoluyla yapılabilir.</a:t>
            </a:r>
            <a:endParaRPr lang="en-US" sz="1750" dirty="0"/>
          </a:p>
        </p:txBody>
      </p:sp>
      <p:pic>
        <p:nvPicPr>
          <p:cNvPr id="9"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72001"/>
          </a:xfrm>
          <a:prstGeom prst="rect">
            <a:avLst/>
          </a:prstGeom>
        </p:spPr>
      </p:pic>
      <p:sp>
        <p:nvSpPr>
          <p:cNvPr id="3" name="Text 0"/>
          <p:cNvSpPr/>
          <p:nvPr/>
        </p:nvSpPr>
        <p:spPr>
          <a:xfrm>
            <a:off x="748070" y="3260884"/>
            <a:ext cx="7977426" cy="667941"/>
          </a:xfrm>
          <a:prstGeom prst="rect">
            <a:avLst/>
          </a:prstGeom>
          <a:noFill/>
          <a:ln/>
        </p:spPr>
        <p:txBody>
          <a:bodyPr wrap="none" lIns="0" tIns="0" rIns="0" bIns="0" rtlCol="0" anchor="t"/>
          <a:lstStyle/>
          <a:p>
            <a:pPr marL="0" indent="0">
              <a:lnSpc>
                <a:spcPts val="5250"/>
              </a:lnSpc>
              <a:buNone/>
            </a:pPr>
            <a:r>
              <a:rPr lang="en-US" sz="4200" b="1" dirty="0">
                <a:solidFill>
                  <a:srgbClr val="000000"/>
                </a:solidFill>
                <a:latin typeface="DM Sans Bold" pitchFamily="34" charset="0"/>
                <a:ea typeface="DM Sans Bold" pitchFamily="34" charset="-122"/>
                <a:cs typeface="DM Sans Bold" pitchFamily="34" charset="-120"/>
              </a:rPr>
              <a:t>Diyetisyenlere Yönelik Öneriler</a:t>
            </a:r>
            <a:endParaRPr lang="en-US" sz="4200" dirty="0"/>
          </a:p>
        </p:txBody>
      </p:sp>
      <p:sp>
        <p:nvSpPr>
          <p:cNvPr id="4" name="Shape 1"/>
          <p:cNvSpPr/>
          <p:nvPr/>
        </p:nvSpPr>
        <p:spPr>
          <a:xfrm>
            <a:off x="748070" y="4249460"/>
            <a:ext cx="6460331" cy="1588770"/>
          </a:xfrm>
          <a:prstGeom prst="roundRect">
            <a:avLst>
              <a:gd name="adj" fmla="val 5651"/>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69407" y="4470797"/>
            <a:ext cx="3241358" cy="333970"/>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DM Sans Bold" pitchFamily="34" charset="0"/>
                <a:ea typeface="DM Sans Bold" pitchFamily="34" charset="-122"/>
                <a:cs typeface="DM Sans Bold" pitchFamily="34" charset="-120"/>
              </a:rPr>
              <a:t>Eğitim Sürecinde İletişim</a:t>
            </a:r>
            <a:endParaRPr lang="en-US" sz="2100" dirty="0"/>
          </a:p>
        </p:txBody>
      </p:sp>
      <p:sp>
        <p:nvSpPr>
          <p:cNvPr id="6" name="Text 3"/>
          <p:cNvSpPr/>
          <p:nvPr/>
        </p:nvSpPr>
        <p:spPr>
          <a:xfrm>
            <a:off x="969407" y="4932998"/>
            <a:ext cx="6017657" cy="683895"/>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DM Sans" pitchFamily="34" charset="0"/>
                <a:ea typeface="DM Sans" pitchFamily="34" charset="-122"/>
                <a:cs typeface="DM Sans" pitchFamily="34" charset="-120"/>
              </a:rPr>
              <a:t>Katılımcılarla düzenli iletişim, bireysel ihtiyaçları ve hedefleri belirlemek için önemlidir.</a:t>
            </a:r>
            <a:endParaRPr lang="en-US" sz="1650" dirty="0"/>
          </a:p>
        </p:txBody>
      </p:sp>
      <p:sp>
        <p:nvSpPr>
          <p:cNvPr id="7" name="Shape 4"/>
          <p:cNvSpPr/>
          <p:nvPr/>
        </p:nvSpPr>
        <p:spPr>
          <a:xfrm>
            <a:off x="7422118" y="4249460"/>
            <a:ext cx="6460331" cy="1588770"/>
          </a:xfrm>
          <a:prstGeom prst="roundRect">
            <a:avLst>
              <a:gd name="adj" fmla="val 5651"/>
            </a:avLst>
          </a:prstGeom>
          <a:solidFill>
            <a:srgbClr val="F9D2D3"/>
          </a:solidFill>
          <a:ln w="7620">
            <a:solidFill>
              <a:srgbClr val="DFB8B9"/>
            </a:solidFill>
            <a:prstDash val="solid"/>
          </a:ln>
        </p:spPr>
        <p:txBody>
          <a:bodyPr/>
          <a:lstStyle/>
          <a:p>
            <a:endParaRPr lang="tr-TR"/>
          </a:p>
        </p:txBody>
      </p:sp>
      <p:sp>
        <p:nvSpPr>
          <p:cNvPr id="8" name="Text 5"/>
          <p:cNvSpPr/>
          <p:nvPr/>
        </p:nvSpPr>
        <p:spPr>
          <a:xfrm>
            <a:off x="7643455" y="4470797"/>
            <a:ext cx="3958114" cy="333970"/>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DM Sans Bold" pitchFamily="34" charset="0"/>
                <a:ea typeface="DM Sans Bold" pitchFamily="34" charset="-122"/>
                <a:cs typeface="DM Sans Bold" pitchFamily="34" charset="-120"/>
              </a:rPr>
              <a:t>Destekleyici Ortam Oluşturma</a:t>
            </a:r>
            <a:endParaRPr lang="en-US" sz="2100" dirty="0"/>
          </a:p>
        </p:txBody>
      </p:sp>
      <p:sp>
        <p:nvSpPr>
          <p:cNvPr id="9" name="Text 6"/>
          <p:cNvSpPr/>
          <p:nvPr/>
        </p:nvSpPr>
        <p:spPr>
          <a:xfrm>
            <a:off x="7643455" y="4932998"/>
            <a:ext cx="6017657" cy="683895"/>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DM Sans" pitchFamily="34" charset="0"/>
                <a:ea typeface="DM Sans" pitchFamily="34" charset="-122"/>
                <a:cs typeface="DM Sans" pitchFamily="34" charset="-120"/>
              </a:rPr>
              <a:t>Güvenli, pozitif ve destekleyici bir ortam, katılımcıların daha rahat ve açık olmasını sağlar.</a:t>
            </a:r>
            <a:endParaRPr lang="en-US" sz="1650" dirty="0"/>
          </a:p>
        </p:txBody>
      </p:sp>
      <p:sp>
        <p:nvSpPr>
          <p:cNvPr id="10" name="Shape 7"/>
          <p:cNvSpPr/>
          <p:nvPr/>
        </p:nvSpPr>
        <p:spPr>
          <a:xfrm>
            <a:off x="748070" y="6051947"/>
            <a:ext cx="6460331" cy="1588770"/>
          </a:xfrm>
          <a:prstGeom prst="roundRect">
            <a:avLst>
              <a:gd name="adj" fmla="val 5651"/>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969407" y="6273284"/>
            <a:ext cx="2672001" cy="333970"/>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DM Sans Bold" pitchFamily="34" charset="0"/>
                <a:ea typeface="DM Sans Bold" pitchFamily="34" charset="-122"/>
                <a:cs typeface="DM Sans Bold" pitchFamily="34" charset="-120"/>
              </a:rPr>
              <a:t>Görsel Materyaller</a:t>
            </a:r>
            <a:endParaRPr lang="en-US" sz="2100" dirty="0"/>
          </a:p>
        </p:txBody>
      </p:sp>
      <p:sp>
        <p:nvSpPr>
          <p:cNvPr id="12" name="Text 9"/>
          <p:cNvSpPr/>
          <p:nvPr/>
        </p:nvSpPr>
        <p:spPr>
          <a:xfrm>
            <a:off x="969407" y="6735485"/>
            <a:ext cx="6017657" cy="683895"/>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DM Sans" pitchFamily="34" charset="0"/>
                <a:ea typeface="DM Sans" pitchFamily="34" charset="-122"/>
                <a:cs typeface="DM Sans" pitchFamily="34" charset="-120"/>
              </a:rPr>
              <a:t>Bilgiyi görselleştirmek, katılımcıların anlama ve hatırlama oranlarını artırır.</a:t>
            </a:r>
            <a:endParaRPr lang="en-US" sz="1650" dirty="0"/>
          </a:p>
        </p:txBody>
      </p:sp>
      <p:sp>
        <p:nvSpPr>
          <p:cNvPr id="13" name="Shape 10"/>
          <p:cNvSpPr/>
          <p:nvPr/>
        </p:nvSpPr>
        <p:spPr>
          <a:xfrm>
            <a:off x="7422118" y="6051947"/>
            <a:ext cx="6460331" cy="1588770"/>
          </a:xfrm>
          <a:prstGeom prst="roundRect">
            <a:avLst>
              <a:gd name="adj" fmla="val 5651"/>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7643455" y="6273284"/>
            <a:ext cx="3214926" cy="333970"/>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DM Sans Bold" pitchFamily="34" charset="0"/>
                <a:ea typeface="DM Sans Bold" pitchFamily="34" charset="-122"/>
                <a:cs typeface="DM Sans Bold" pitchFamily="34" charset="-120"/>
              </a:rPr>
              <a:t>Değerlendirme ve İzleme</a:t>
            </a:r>
            <a:endParaRPr lang="en-US" sz="2100" dirty="0"/>
          </a:p>
        </p:txBody>
      </p:sp>
      <p:sp>
        <p:nvSpPr>
          <p:cNvPr id="15" name="Text 12"/>
          <p:cNvSpPr/>
          <p:nvPr/>
        </p:nvSpPr>
        <p:spPr>
          <a:xfrm>
            <a:off x="7643455" y="6735485"/>
            <a:ext cx="6017657" cy="683895"/>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DM Sans" pitchFamily="34" charset="0"/>
                <a:ea typeface="DM Sans" pitchFamily="34" charset="-122"/>
                <a:cs typeface="DM Sans" pitchFamily="34" charset="-120"/>
              </a:rPr>
              <a:t>Eğitimin etkinliğini değerlendirmek ve gerekli ayarlamaları yapmak önemlidir.</a:t>
            </a:r>
            <a:endParaRPr lang="en-US" sz="16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07100" y="892969"/>
            <a:ext cx="7929801" cy="2991803"/>
          </a:xfrm>
          <a:prstGeom prst="rect">
            <a:avLst/>
          </a:prstGeom>
          <a:noFill/>
          <a:ln/>
        </p:spPr>
        <p:txBody>
          <a:bodyPr wrap="square" lIns="0" tIns="0" rIns="0" bIns="0" rtlCol="0" anchor="t"/>
          <a:lstStyle/>
          <a:p>
            <a:pPr marL="0" indent="0">
              <a:lnSpc>
                <a:spcPts val="5850"/>
              </a:lnSpc>
              <a:buNone/>
            </a:pPr>
            <a:r>
              <a:rPr lang="en-US" sz="4700" b="1" dirty="0">
                <a:solidFill>
                  <a:srgbClr val="000000"/>
                </a:solidFill>
                <a:latin typeface="DM Sans Bold" pitchFamily="34" charset="0"/>
                <a:ea typeface="DM Sans Bold" pitchFamily="34" charset="-122"/>
                <a:cs typeface="DM Sans Bold" pitchFamily="34" charset="-120"/>
              </a:rPr>
              <a:t>Postmenopozal Kadınlarda Yaşam Tarzı Müdahalelerinin Kilo Kaybı Üzerindeki Etkileri</a:t>
            </a:r>
            <a:endParaRPr lang="en-US" sz="4700" dirty="0"/>
          </a:p>
        </p:txBody>
      </p:sp>
      <p:sp>
        <p:nvSpPr>
          <p:cNvPr id="4" name="Text 1"/>
          <p:cNvSpPr/>
          <p:nvPr/>
        </p:nvSpPr>
        <p:spPr>
          <a:xfrm>
            <a:off x="607100" y="4144923"/>
            <a:ext cx="7929801" cy="1387673"/>
          </a:xfrm>
          <a:prstGeom prst="rect">
            <a:avLst/>
          </a:prstGeom>
          <a:noFill/>
          <a:ln/>
        </p:spPr>
        <p:txBody>
          <a:bodyPr wrap="square" lIns="0" tIns="0" rIns="0" bIns="0" rtlCol="0" anchor="t"/>
          <a:lstStyle/>
          <a:p>
            <a:pPr marL="0" indent="0">
              <a:lnSpc>
                <a:spcPts val="2150"/>
              </a:lnSpc>
              <a:buNone/>
            </a:pPr>
            <a:r>
              <a:rPr lang="en-US" sz="1350" dirty="0">
                <a:solidFill>
                  <a:srgbClr val="CC0000"/>
                </a:solidFill>
                <a:latin typeface="DM Sans" pitchFamily="34" charset="0"/>
                <a:ea typeface="DM Sans" pitchFamily="34" charset="-122"/>
                <a:cs typeface="DM Sans" pitchFamily="34" charset="-120"/>
              </a:rPr>
              <a:t>Obezite tedavisinde kilo vermek için yaşam tarzı müdahaleleri temel taş olarak kabul edilmektedir. Ancak, bu müdahalelerin optimal tasarımı hala tartışma konusudur. Bu durum, özellikle obezite prevalansı yüksek olan postmenopozal kadınlar için geçerlidir. Bu çalışma, postmenopozal kadınlarda farklı yaşam tarzı müdahalelerinin vücut ağırlığı ve kompozisyonu üzerindeki etkilerini incelemek amacıyla yapılmış kapsamlı bir araştırmayı ele almaktadır.</a:t>
            </a:r>
            <a:endParaRPr lang="en-US" sz="1350" dirty="0"/>
          </a:p>
        </p:txBody>
      </p:sp>
      <p:sp>
        <p:nvSpPr>
          <p:cNvPr id="5" name="Text 2"/>
          <p:cNvSpPr/>
          <p:nvPr/>
        </p:nvSpPr>
        <p:spPr>
          <a:xfrm>
            <a:off x="607100" y="5727740"/>
            <a:ext cx="7929801" cy="1110139"/>
          </a:xfrm>
          <a:prstGeom prst="rect">
            <a:avLst/>
          </a:prstGeom>
          <a:noFill/>
          <a:ln/>
        </p:spPr>
        <p:txBody>
          <a:bodyPr wrap="square" lIns="0" tIns="0" rIns="0" bIns="0" rtlCol="0" anchor="t"/>
          <a:lstStyle/>
          <a:p>
            <a:pPr marL="0" indent="0">
              <a:lnSpc>
                <a:spcPts val="2150"/>
              </a:lnSpc>
              <a:buNone/>
            </a:pPr>
            <a:r>
              <a:rPr lang="en-US" sz="1350" dirty="0">
                <a:solidFill>
                  <a:srgbClr val="CC0000"/>
                </a:solidFill>
                <a:latin typeface="DM Sans" pitchFamily="34" charset="0"/>
                <a:ea typeface="DM Sans" pitchFamily="34" charset="-122"/>
                <a:cs typeface="DM Sans" pitchFamily="34" charset="-120"/>
              </a:rPr>
              <a:t>Bir yıl süren bu randomize çalışma, 439 fazla kilolu veya obez, sedanter postmenopozal kadın üzerinde gerçekleştirilmiştir. Çalışma, dört farklı müdahale grubunun etkilerini karşılaştırmayı amaçlamıştır: düşük yağlı diyet (D), orta yoğunlukta aerobik egzersiz programı (E), diyet ve egzersizin kombinasyonu (D+E) ve kontrol grubu (C).</a:t>
            </a:r>
            <a:endParaRPr lang="en-US" sz="1350" dirty="0"/>
          </a:p>
        </p:txBody>
      </p:sp>
      <p:sp>
        <p:nvSpPr>
          <p:cNvPr id="6" name="Shape 3"/>
          <p:cNvSpPr/>
          <p:nvPr/>
        </p:nvSpPr>
        <p:spPr>
          <a:xfrm>
            <a:off x="607100" y="7046000"/>
            <a:ext cx="277535" cy="277535"/>
          </a:xfrm>
          <a:prstGeom prst="roundRect">
            <a:avLst>
              <a:gd name="adj" fmla="val 32943901"/>
            </a:avLst>
          </a:prstGeom>
          <a:solidFill>
            <a:srgbClr val="9D93FD"/>
          </a:solidFill>
          <a:ln w="7620">
            <a:solidFill>
              <a:srgbClr val="FFFFFF"/>
            </a:solidFill>
            <a:prstDash val="solid"/>
          </a:ln>
        </p:spPr>
        <p:txBody>
          <a:bodyPr/>
          <a:lstStyle/>
          <a:p>
            <a:endParaRPr lang="tr-TR"/>
          </a:p>
        </p:txBody>
      </p:sp>
      <p:sp>
        <p:nvSpPr>
          <p:cNvPr id="7" name="Text 4"/>
          <p:cNvSpPr/>
          <p:nvPr/>
        </p:nvSpPr>
        <p:spPr>
          <a:xfrm>
            <a:off x="674132" y="7136011"/>
            <a:ext cx="143351"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DM Sans Medium" pitchFamily="34" charset="0"/>
                <a:ea typeface="DM Sans Medium" pitchFamily="34" charset="-122"/>
                <a:cs typeface="DM Sans Medium" pitchFamily="34" charset="-120"/>
              </a:rPr>
              <a:t>MB</a:t>
            </a:r>
            <a:endParaRPr lang="en-US" sz="750" dirty="0"/>
          </a:p>
        </p:txBody>
      </p:sp>
      <p:sp>
        <p:nvSpPr>
          <p:cNvPr id="8" name="Text 5"/>
          <p:cNvSpPr/>
          <p:nvPr/>
        </p:nvSpPr>
        <p:spPr>
          <a:xfrm>
            <a:off x="971312" y="7033022"/>
            <a:ext cx="1378863" cy="303490"/>
          </a:xfrm>
          <a:prstGeom prst="rect">
            <a:avLst/>
          </a:prstGeom>
          <a:noFill/>
          <a:ln/>
        </p:spPr>
        <p:txBody>
          <a:bodyPr wrap="none" lIns="0" tIns="0" rIns="0" bIns="0" rtlCol="0" anchor="t"/>
          <a:lstStyle/>
          <a:p>
            <a:pPr marL="0" indent="0" algn="l">
              <a:lnSpc>
                <a:spcPts val="2350"/>
              </a:lnSpc>
              <a:buNone/>
            </a:pPr>
            <a:r>
              <a:rPr lang="en-US" sz="1700" b="1" dirty="0">
                <a:solidFill>
                  <a:srgbClr val="CC0000"/>
                </a:solidFill>
                <a:latin typeface="DM Sans Bold" pitchFamily="34" charset="0"/>
                <a:ea typeface="DM Sans Bold" pitchFamily="34" charset="-122"/>
                <a:cs typeface="DM Sans Bold" pitchFamily="34" charset="-120"/>
              </a:rPr>
              <a:t>by Murat Baş</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3669" y="616387"/>
            <a:ext cx="7576661" cy="1399461"/>
          </a:xfrm>
          <a:prstGeom prst="rect">
            <a:avLst/>
          </a:prstGeom>
          <a:noFill/>
          <a:ln/>
        </p:spPr>
        <p:txBody>
          <a:bodyPr wrap="square" lIns="0" tIns="0" rIns="0" bIns="0" rtlCol="0" anchor="t"/>
          <a:lstStyle/>
          <a:p>
            <a:pPr marL="0" indent="0">
              <a:lnSpc>
                <a:spcPts val="5500"/>
              </a:lnSpc>
              <a:buNone/>
            </a:pPr>
            <a:r>
              <a:rPr lang="en-US" sz="4400" b="1" dirty="0">
                <a:solidFill>
                  <a:srgbClr val="000000"/>
                </a:solidFill>
                <a:latin typeface="DM Sans Bold" pitchFamily="34" charset="0"/>
                <a:ea typeface="DM Sans Bold" pitchFamily="34" charset="-122"/>
                <a:cs typeface="DM Sans Bold" pitchFamily="34" charset="-120"/>
              </a:rPr>
              <a:t>Diyetisyenlerin Rolü ve Sorumlulukları</a:t>
            </a:r>
            <a:endParaRPr lang="en-US" sz="4400" dirty="0"/>
          </a:p>
        </p:txBody>
      </p:sp>
      <p:sp>
        <p:nvSpPr>
          <p:cNvPr id="4" name="Shape 1"/>
          <p:cNvSpPr/>
          <p:nvPr/>
        </p:nvSpPr>
        <p:spPr>
          <a:xfrm>
            <a:off x="783669" y="2603540"/>
            <a:ext cx="503753" cy="50375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74408" y="2687479"/>
            <a:ext cx="122277" cy="335875"/>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DM Sans Bold" pitchFamily="34" charset="0"/>
                <a:ea typeface="DM Sans Bold" pitchFamily="34" charset="-122"/>
                <a:cs typeface="DM Sans Bold" pitchFamily="34" charset="-120"/>
              </a:rPr>
              <a:t>1</a:t>
            </a:r>
            <a:endParaRPr lang="en-US" sz="2600" dirty="0"/>
          </a:p>
        </p:txBody>
      </p:sp>
      <p:sp>
        <p:nvSpPr>
          <p:cNvPr id="6" name="Text 3"/>
          <p:cNvSpPr/>
          <p:nvPr/>
        </p:nvSpPr>
        <p:spPr>
          <a:xfrm>
            <a:off x="1511260" y="2603540"/>
            <a:ext cx="2948821" cy="699611"/>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1. Bilgi ve Eğitim Sağlamak</a:t>
            </a:r>
            <a:endParaRPr lang="en-US" sz="2200" dirty="0"/>
          </a:p>
        </p:txBody>
      </p:sp>
      <p:sp>
        <p:nvSpPr>
          <p:cNvPr id="7" name="Text 4"/>
          <p:cNvSpPr/>
          <p:nvPr/>
        </p:nvSpPr>
        <p:spPr>
          <a:xfrm>
            <a:off x="1511260" y="3437453"/>
            <a:ext cx="2948821" cy="1074777"/>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Diyetisyenler, katılımcılara sağlıklı beslenme ve kilo yönetimi hakkında bilgi verir.</a:t>
            </a:r>
            <a:endParaRPr lang="en-US" sz="1750" dirty="0"/>
          </a:p>
        </p:txBody>
      </p:sp>
      <p:sp>
        <p:nvSpPr>
          <p:cNvPr id="8" name="Shape 5"/>
          <p:cNvSpPr/>
          <p:nvPr/>
        </p:nvSpPr>
        <p:spPr>
          <a:xfrm>
            <a:off x="4683919" y="2603540"/>
            <a:ext cx="503753" cy="50375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9" name="Text 6"/>
          <p:cNvSpPr/>
          <p:nvPr/>
        </p:nvSpPr>
        <p:spPr>
          <a:xfrm>
            <a:off x="4838819" y="2687479"/>
            <a:ext cx="193834" cy="335875"/>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DM Sans Bold" pitchFamily="34" charset="0"/>
                <a:ea typeface="DM Sans Bold" pitchFamily="34" charset="-122"/>
                <a:cs typeface="DM Sans Bold" pitchFamily="34" charset="-120"/>
              </a:rPr>
              <a:t>2</a:t>
            </a:r>
            <a:endParaRPr lang="en-US" sz="2600" dirty="0"/>
          </a:p>
        </p:txBody>
      </p:sp>
      <p:sp>
        <p:nvSpPr>
          <p:cNvPr id="10" name="Text 7"/>
          <p:cNvSpPr/>
          <p:nvPr/>
        </p:nvSpPr>
        <p:spPr>
          <a:xfrm>
            <a:off x="5411510" y="2603540"/>
            <a:ext cx="2948821" cy="699611"/>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2. Bireysel Değerlendirme</a:t>
            </a:r>
            <a:endParaRPr lang="en-US" sz="2200" dirty="0"/>
          </a:p>
        </p:txBody>
      </p:sp>
      <p:sp>
        <p:nvSpPr>
          <p:cNvPr id="11" name="Text 8"/>
          <p:cNvSpPr/>
          <p:nvPr/>
        </p:nvSpPr>
        <p:spPr>
          <a:xfrm>
            <a:off x="5411510" y="3437453"/>
            <a:ext cx="2948821" cy="1433036"/>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Her katılımcının beslenme ihtiyaçlarını ve hedeflerini belirlemek için ön değerlendirmeler yapar.</a:t>
            </a:r>
            <a:endParaRPr lang="en-US" sz="1750" dirty="0"/>
          </a:p>
        </p:txBody>
      </p:sp>
      <p:sp>
        <p:nvSpPr>
          <p:cNvPr id="12" name="Shape 9"/>
          <p:cNvSpPr/>
          <p:nvPr/>
        </p:nvSpPr>
        <p:spPr>
          <a:xfrm>
            <a:off x="783669" y="5346144"/>
            <a:ext cx="503753" cy="50375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34283" y="5430083"/>
            <a:ext cx="202525" cy="335875"/>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DM Sans Bold" pitchFamily="34" charset="0"/>
                <a:ea typeface="DM Sans Bold" pitchFamily="34" charset="-122"/>
                <a:cs typeface="DM Sans Bold" pitchFamily="34" charset="-120"/>
              </a:rPr>
              <a:t>3</a:t>
            </a:r>
            <a:endParaRPr lang="en-US" sz="2600" dirty="0"/>
          </a:p>
        </p:txBody>
      </p:sp>
      <p:sp>
        <p:nvSpPr>
          <p:cNvPr id="14" name="Text 11"/>
          <p:cNvSpPr/>
          <p:nvPr/>
        </p:nvSpPr>
        <p:spPr>
          <a:xfrm>
            <a:off x="1511260" y="5346144"/>
            <a:ext cx="2948821" cy="699611"/>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3. Kişiselleştirilmiş Planlar</a:t>
            </a:r>
            <a:endParaRPr lang="en-US" sz="2200" dirty="0"/>
          </a:p>
        </p:txBody>
      </p:sp>
      <p:sp>
        <p:nvSpPr>
          <p:cNvPr id="15" name="Text 12"/>
          <p:cNvSpPr/>
          <p:nvPr/>
        </p:nvSpPr>
        <p:spPr>
          <a:xfrm>
            <a:off x="1511260" y="6180058"/>
            <a:ext cx="2948821" cy="1433036"/>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Katılımcılar için kişiselleştirilmiş beslenme planları ve egzersiz önerileri oluştururlar.</a:t>
            </a:r>
            <a:endParaRPr lang="en-US" sz="1750" dirty="0"/>
          </a:p>
        </p:txBody>
      </p:sp>
      <p:sp>
        <p:nvSpPr>
          <p:cNvPr id="16" name="Shape 13"/>
          <p:cNvSpPr/>
          <p:nvPr/>
        </p:nvSpPr>
        <p:spPr>
          <a:xfrm>
            <a:off x="4683919" y="5346144"/>
            <a:ext cx="503753" cy="503753"/>
          </a:xfrm>
          <a:prstGeom prst="roundRect">
            <a:avLst>
              <a:gd name="adj" fmla="val 18670"/>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4826556" y="5430083"/>
            <a:ext cx="218361" cy="335875"/>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DM Sans Bold" pitchFamily="34" charset="0"/>
                <a:ea typeface="DM Sans Bold" pitchFamily="34" charset="-122"/>
                <a:cs typeface="DM Sans Bold" pitchFamily="34" charset="-120"/>
              </a:rPr>
              <a:t>4</a:t>
            </a:r>
            <a:endParaRPr lang="en-US" sz="2600" dirty="0"/>
          </a:p>
        </p:txBody>
      </p:sp>
      <p:sp>
        <p:nvSpPr>
          <p:cNvPr id="18" name="Text 15"/>
          <p:cNvSpPr/>
          <p:nvPr/>
        </p:nvSpPr>
        <p:spPr>
          <a:xfrm>
            <a:off x="5411510" y="5346144"/>
            <a:ext cx="2948821" cy="699611"/>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4. Destek ve Motivasyon</a:t>
            </a:r>
            <a:endParaRPr lang="en-US" sz="2200" dirty="0"/>
          </a:p>
        </p:txBody>
      </p:sp>
      <p:sp>
        <p:nvSpPr>
          <p:cNvPr id="19" name="Text 16"/>
          <p:cNvSpPr/>
          <p:nvPr/>
        </p:nvSpPr>
        <p:spPr>
          <a:xfrm>
            <a:off x="5411510" y="6180058"/>
            <a:ext cx="2948821" cy="1074777"/>
          </a:xfrm>
          <a:prstGeom prst="rect">
            <a:avLst/>
          </a:prstGeom>
          <a:noFill/>
          <a:ln/>
        </p:spPr>
        <p:txBody>
          <a:bodyPr wrap="square" lIns="0" tIns="0" rIns="0" bIns="0" rtlCol="0" anchor="t"/>
          <a:lstStyle/>
          <a:p>
            <a:pPr marL="0" indent="0">
              <a:lnSpc>
                <a:spcPts val="2800"/>
              </a:lnSpc>
              <a:buNone/>
            </a:pPr>
            <a:r>
              <a:rPr lang="en-US" sz="1750" dirty="0">
                <a:solidFill>
                  <a:srgbClr val="CC0000"/>
                </a:solidFill>
                <a:latin typeface="DM Sans" pitchFamily="34" charset="0"/>
                <a:ea typeface="DM Sans" pitchFamily="34" charset="-122"/>
                <a:cs typeface="DM Sans" pitchFamily="34" charset="-120"/>
              </a:rPr>
              <a:t>Katılımcıları teşvik eder, motivasyonlarını artırır ve destekler.</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8536" y="526852"/>
            <a:ext cx="9102447" cy="596860"/>
          </a:xfrm>
          <a:prstGeom prst="rect">
            <a:avLst/>
          </a:prstGeom>
          <a:noFill/>
          <a:ln/>
        </p:spPr>
        <p:txBody>
          <a:bodyPr wrap="none" lIns="0" tIns="0" rIns="0" bIns="0" rtlCol="0" anchor="t"/>
          <a:lstStyle/>
          <a:p>
            <a:pPr marL="0" indent="0">
              <a:lnSpc>
                <a:spcPts val="4700"/>
              </a:lnSpc>
              <a:buNone/>
            </a:pPr>
            <a:r>
              <a:rPr lang="en-US" sz="3750" b="1" dirty="0">
                <a:solidFill>
                  <a:srgbClr val="000000"/>
                </a:solidFill>
                <a:latin typeface="DM Sans Bold" pitchFamily="34" charset="0"/>
                <a:ea typeface="DM Sans Bold" pitchFamily="34" charset="-122"/>
                <a:cs typeface="DM Sans Bold" pitchFamily="34" charset="-120"/>
              </a:rPr>
              <a:t>Çalışma Metodolojisi ve Katılımcı Profili</a:t>
            </a:r>
            <a:endParaRPr lang="en-US" sz="3750" dirty="0"/>
          </a:p>
        </p:txBody>
      </p:sp>
      <p:sp>
        <p:nvSpPr>
          <p:cNvPr id="3" name="Shape 1"/>
          <p:cNvSpPr/>
          <p:nvPr/>
        </p:nvSpPr>
        <p:spPr>
          <a:xfrm>
            <a:off x="943570" y="1505664"/>
            <a:ext cx="22860" cy="6196965"/>
          </a:xfrm>
          <a:prstGeom prst="roundRect">
            <a:avLst>
              <a:gd name="adj" fmla="val 350971"/>
            </a:avLst>
          </a:prstGeom>
          <a:solidFill>
            <a:srgbClr val="DFB8B9"/>
          </a:solidFill>
          <a:ln/>
        </p:spPr>
        <p:txBody>
          <a:bodyPr/>
          <a:lstStyle/>
          <a:p>
            <a:endParaRPr lang="tr-TR"/>
          </a:p>
        </p:txBody>
      </p:sp>
      <p:sp>
        <p:nvSpPr>
          <p:cNvPr id="4" name="Shape 2"/>
          <p:cNvSpPr/>
          <p:nvPr/>
        </p:nvSpPr>
        <p:spPr>
          <a:xfrm>
            <a:off x="1146989" y="1923812"/>
            <a:ext cx="668536" cy="22860"/>
          </a:xfrm>
          <a:prstGeom prst="roundRect">
            <a:avLst>
              <a:gd name="adj" fmla="val 350971"/>
            </a:avLst>
          </a:prstGeom>
          <a:solidFill>
            <a:srgbClr val="DFB8B9"/>
          </a:solidFill>
          <a:ln/>
        </p:spPr>
        <p:txBody>
          <a:bodyPr/>
          <a:lstStyle/>
          <a:p>
            <a:endParaRPr lang="tr-TR"/>
          </a:p>
        </p:txBody>
      </p:sp>
      <p:sp>
        <p:nvSpPr>
          <p:cNvPr id="5" name="Shape 3"/>
          <p:cNvSpPr/>
          <p:nvPr/>
        </p:nvSpPr>
        <p:spPr>
          <a:xfrm>
            <a:off x="740152" y="1720453"/>
            <a:ext cx="429697" cy="429697"/>
          </a:xfrm>
          <a:prstGeom prst="roundRect">
            <a:avLst>
              <a:gd name="adj" fmla="val 18672"/>
            </a:avLst>
          </a:prstGeom>
          <a:solidFill>
            <a:srgbClr val="F9D2D3"/>
          </a:solidFill>
          <a:ln w="7620">
            <a:solidFill>
              <a:srgbClr val="DFB8B9"/>
            </a:solidFill>
            <a:prstDash val="solid"/>
          </a:ln>
        </p:spPr>
        <p:txBody>
          <a:bodyPr/>
          <a:lstStyle/>
          <a:p>
            <a:endParaRPr lang="tr-TR"/>
          </a:p>
        </p:txBody>
      </p:sp>
      <p:sp>
        <p:nvSpPr>
          <p:cNvPr id="6" name="Text 4"/>
          <p:cNvSpPr/>
          <p:nvPr/>
        </p:nvSpPr>
        <p:spPr>
          <a:xfrm>
            <a:off x="902791" y="1792010"/>
            <a:ext cx="104299" cy="286583"/>
          </a:xfrm>
          <a:prstGeom prst="rect">
            <a:avLst/>
          </a:prstGeom>
          <a:noFill/>
          <a:ln/>
        </p:spPr>
        <p:txBody>
          <a:bodyPr wrap="none" lIns="0" tIns="0" rIns="0" bIns="0" rtlCol="0" anchor="t"/>
          <a:lstStyle/>
          <a:p>
            <a:pPr marL="0" indent="0" algn="ctr">
              <a:lnSpc>
                <a:spcPts val="2250"/>
              </a:lnSpc>
              <a:buNone/>
            </a:pPr>
            <a:r>
              <a:rPr lang="en-US" sz="2250" b="1" dirty="0">
                <a:solidFill>
                  <a:srgbClr val="000000"/>
                </a:solidFill>
                <a:latin typeface="DM Sans Bold" pitchFamily="34" charset="0"/>
                <a:ea typeface="DM Sans Bold" pitchFamily="34" charset="-122"/>
                <a:cs typeface="DM Sans Bold" pitchFamily="34" charset="-120"/>
              </a:rPr>
              <a:t>1</a:t>
            </a:r>
            <a:endParaRPr lang="en-US" sz="2250" dirty="0"/>
          </a:p>
        </p:txBody>
      </p:sp>
      <p:sp>
        <p:nvSpPr>
          <p:cNvPr id="7" name="Text 5"/>
          <p:cNvSpPr/>
          <p:nvPr/>
        </p:nvSpPr>
        <p:spPr>
          <a:xfrm>
            <a:off x="2005608" y="1696641"/>
            <a:ext cx="2387798" cy="2984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Katılımcı Seçimi</a:t>
            </a:r>
            <a:endParaRPr lang="en-US" sz="1850" dirty="0"/>
          </a:p>
        </p:txBody>
      </p:sp>
      <p:sp>
        <p:nvSpPr>
          <p:cNvPr id="8" name="Text 6"/>
          <p:cNvSpPr/>
          <p:nvPr/>
        </p:nvSpPr>
        <p:spPr>
          <a:xfrm>
            <a:off x="2005608" y="2109668"/>
            <a:ext cx="10978991" cy="611029"/>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Çalışmaya dahil edilen 439 kadın, fazla kilolu veya obez, sedanter ve postmenopozal dönemde olan bireylerden seçildi. Katılımcıların çoğunluğu (%85) beyaz ırktandı ve ortalama yaşları 58.0 ± 5.0 yıldı.</a:t>
            </a:r>
            <a:endParaRPr lang="en-US" sz="1500" dirty="0"/>
          </a:p>
        </p:txBody>
      </p:sp>
      <p:sp>
        <p:nvSpPr>
          <p:cNvPr id="9" name="Shape 7"/>
          <p:cNvSpPr/>
          <p:nvPr/>
        </p:nvSpPr>
        <p:spPr>
          <a:xfrm>
            <a:off x="1146989" y="3520797"/>
            <a:ext cx="668536" cy="22860"/>
          </a:xfrm>
          <a:prstGeom prst="roundRect">
            <a:avLst>
              <a:gd name="adj" fmla="val 350971"/>
            </a:avLst>
          </a:prstGeom>
          <a:solidFill>
            <a:srgbClr val="DFB8B9"/>
          </a:solidFill>
          <a:ln/>
        </p:spPr>
        <p:txBody>
          <a:bodyPr/>
          <a:lstStyle/>
          <a:p>
            <a:endParaRPr lang="tr-TR"/>
          </a:p>
        </p:txBody>
      </p:sp>
      <p:sp>
        <p:nvSpPr>
          <p:cNvPr id="10" name="Shape 8"/>
          <p:cNvSpPr/>
          <p:nvPr/>
        </p:nvSpPr>
        <p:spPr>
          <a:xfrm>
            <a:off x="740152" y="3317438"/>
            <a:ext cx="429697" cy="429697"/>
          </a:xfrm>
          <a:prstGeom prst="roundRect">
            <a:avLst>
              <a:gd name="adj" fmla="val 18672"/>
            </a:avLst>
          </a:prstGeom>
          <a:solidFill>
            <a:srgbClr val="F9D2D3"/>
          </a:solidFill>
          <a:ln w="7620">
            <a:solidFill>
              <a:srgbClr val="DFB8B9"/>
            </a:solidFill>
            <a:prstDash val="solid"/>
          </a:ln>
        </p:spPr>
        <p:txBody>
          <a:bodyPr/>
          <a:lstStyle/>
          <a:p>
            <a:endParaRPr lang="tr-TR"/>
          </a:p>
        </p:txBody>
      </p:sp>
      <p:sp>
        <p:nvSpPr>
          <p:cNvPr id="11" name="Text 9"/>
          <p:cNvSpPr/>
          <p:nvPr/>
        </p:nvSpPr>
        <p:spPr>
          <a:xfrm>
            <a:off x="872311" y="3388995"/>
            <a:ext cx="165378" cy="286583"/>
          </a:xfrm>
          <a:prstGeom prst="rect">
            <a:avLst/>
          </a:prstGeom>
          <a:noFill/>
          <a:ln/>
        </p:spPr>
        <p:txBody>
          <a:bodyPr wrap="none" lIns="0" tIns="0" rIns="0" bIns="0" rtlCol="0" anchor="t"/>
          <a:lstStyle/>
          <a:p>
            <a:pPr marL="0" indent="0" algn="ctr">
              <a:lnSpc>
                <a:spcPts val="2250"/>
              </a:lnSpc>
              <a:buNone/>
            </a:pPr>
            <a:r>
              <a:rPr lang="en-US" sz="2250" b="1" dirty="0">
                <a:solidFill>
                  <a:srgbClr val="000000"/>
                </a:solidFill>
                <a:latin typeface="DM Sans Bold" pitchFamily="34" charset="0"/>
                <a:ea typeface="DM Sans Bold" pitchFamily="34" charset="-122"/>
                <a:cs typeface="DM Sans Bold" pitchFamily="34" charset="-120"/>
              </a:rPr>
              <a:t>2</a:t>
            </a:r>
            <a:endParaRPr lang="en-US" sz="2250" dirty="0"/>
          </a:p>
        </p:txBody>
      </p:sp>
      <p:sp>
        <p:nvSpPr>
          <p:cNvPr id="12" name="Text 10"/>
          <p:cNvSpPr/>
          <p:nvPr/>
        </p:nvSpPr>
        <p:spPr>
          <a:xfrm>
            <a:off x="2005608" y="3293626"/>
            <a:ext cx="2387798" cy="2984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Başlangıç Ölçümleri</a:t>
            </a:r>
            <a:endParaRPr lang="en-US" sz="1850" dirty="0"/>
          </a:p>
        </p:txBody>
      </p:sp>
      <p:sp>
        <p:nvSpPr>
          <p:cNvPr id="13" name="Text 11"/>
          <p:cNvSpPr/>
          <p:nvPr/>
        </p:nvSpPr>
        <p:spPr>
          <a:xfrm>
            <a:off x="2005608" y="3706654"/>
            <a:ext cx="10978991" cy="611029"/>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Katılımcıların başlangıçtaki ortalama Vücut Kitle İndeksi (VKİ) 30.9 ± 4.0 kg/m² ve ortalama vücut yağ oranı %47.8 ± 4.4 olarak ölçüldü. Bu ölçümler, müdahale gruplarına kör olan personel tarafından gerçekleştirildi.</a:t>
            </a:r>
            <a:endParaRPr lang="en-US" sz="1500" dirty="0"/>
          </a:p>
        </p:txBody>
      </p:sp>
      <p:sp>
        <p:nvSpPr>
          <p:cNvPr id="14" name="Shape 12"/>
          <p:cNvSpPr/>
          <p:nvPr/>
        </p:nvSpPr>
        <p:spPr>
          <a:xfrm>
            <a:off x="1146989" y="5117783"/>
            <a:ext cx="668536" cy="22860"/>
          </a:xfrm>
          <a:prstGeom prst="roundRect">
            <a:avLst>
              <a:gd name="adj" fmla="val 350971"/>
            </a:avLst>
          </a:prstGeom>
          <a:solidFill>
            <a:srgbClr val="DFB8B9"/>
          </a:solidFill>
          <a:ln/>
        </p:spPr>
        <p:txBody>
          <a:bodyPr/>
          <a:lstStyle/>
          <a:p>
            <a:endParaRPr lang="tr-TR"/>
          </a:p>
        </p:txBody>
      </p:sp>
      <p:sp>
        <p:nvSpPr>
          <p:cNvPr id="15" name="Shape 13"/>
          <p:cNvSpPr/>
          <p:nvPr/>
        </p:nvSpPr>
        <p:spPr>
          <a:xfrm>
            <a:off x="740152" y="4914424"/>
            <a:ext cx="429697" cy="429697"/>
          </a:xfrm>
          <a:prstGeom prst="roundRect">
            <a:avLst>
              <a:gd name="adj" fmla="val 18672"/>
            </a:avLst>
          </a:prstGeom>
          <a:solidFill>
            <a:srgbClr val="F9D2D3"/>
          </a:solidFill>
          <a:ln w="7620">
            <a:solidFill>
              <a:srgbClr val="DFB8B9"/>
            </a:solidFill>
            <a:prstDash val="solid"/>
          </a:ln>
        </p:spPr>
        <p:txBody>
          <a:bodyPr/>
          <a:lstStyle/>
          <a:p>
            <a:endParaRPr lang="tr-TR"/>
          </a:p>
        </p:txBody>
      </p:sp>
      <p:sp>
        <p:nvSpPr>
          <p:cNvPr id="16" name="Text 14"/>
          <p:cNvSpPr/>
          <p:nvPr/>
        </p:nvSpPr>
        <p:spPr>
          <a:xfrm>
            <a:off x="868620" y="4985980"/>
            <a:ext cx="172760" cy="286583"/>
          </a:xfrm>
          <a:prstGeom prst="rect">
            <a:avLst/>
          </a:prstGeom>
          <a:noFill/>
          <a:ln/>
        </p:spPr>
        <p:txBody>
          <a:bodyPr wrap="none" lIns="0" tIns="0" rIns="0" bIns="0" rtlCol="0" anchor="t"/>
          <a:lstStyle/>
          <a:p>
            <a:pPr marL="0" indent="0" algn="ctr">
              <a:lnSpc>
                <a:spcPts val="2250"/>
              </a:lnSpc>
              <a:buNone/>
            </a:pPr>
            <a:r>
              <a:rPr lang="en-US" sz="2250" b="1" dirty="0">
                <a:solidFill>
                  <a:srgbClr val="000000"/>
                </a:solidFill>
                <a:latin typeface="DM Sans Bold" pitchFamily="34" charset="0"/>
                <a:ea typeface="DM Sans Bold" pitchFamily="34" charset="-122"/>
                <a:cs typeface="DM Sans Bold" pitchFamily="34" charset="-120"/>
              </a:rPr>
              <a:t>3</a:t>
            </a:r>
            <a:endParaRPr lang="en-US" sz="2250" dirty="0"/>
          </a:p>
        </p:txBody>
      </p:sp>
      <p:sp>
        <p:nvSpPr>
          <p:cNvPr id="17" name="Text 15"/>
          <p:cNvSpPr/>
          <p:nvPr/>
        </p:nvSpPr>
        <p:spPr>
          <a:xfrm>
            <a:off x="2005608" y="4890611"/>
            <a:ext cx="2387798" cy="2984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Müdahale Süreci</a:t>
            </a:r>
            <a:endParaRPr lang="en-US" sz="1850" dirty="0"/>
          </a:p>
        </p:txBody>
      </p:sp>
      <p:sp>
        <p:nvSpPr>
          <p:cNvPr id="18" name="Text 16"/>
          <p:cNvSpPr/>
          <p:nvPr/>
        </p:nvSpPr>
        <p:spPr>
          <a:xfrm>
            <a:off x="2005608" y="5303639"/>
            <a:ext cx="10978991" cy="611029"/>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Diyet grubu için en az %10 kilo kaybı hedeflendi. Egzersiz grubu ise kademeli olarak haftada 5 gün, 45 dakikalık aerobik egzersiz programına tabi tutuldu. Kombinasyon grubu her iki müdahaleyi de uyguladı.</a:t>
            </a:r>
            <a:endParaRPr lang="en-US" sz="1500" dirty="0"/>
          </a:p>
        </p:txBody>
      </p:sp>
      <p:sp>
        <p:nvSpPr>
          <p:cNvPr id="19" name="Shape 17"/>
          <p:cNvSpPr/>
          <p:nvPr/>
        </p:nvSpPr>
        <p:spPr>
          <a:xfrm>
            <a:off x="1146989" y="6714768"/>
            <a:ext cx="668536" cy="22860"/>
          </a:xfrm>
          <a:prstGeom prst="roundRect">
            <a:avLst>
              <a:gd name="adj" fmla="val 350971"/>
            </a:avLst>
          </a:prstGeom>
          <a:solidFill>
            <a:srgbClr val="DFB8B9"/>
          </a:solidFill>
          <a:ln/>
        </p:spPr>
        <p:txBody>
          <a:bodyPr/>
          <a:lstStyle/>
          <a:p>
            <a:endParaRPr lang="tr-TR"/>
          </a:p>
        </p:txBody>
      </p:sp>
      <p:sp>
        <p:nvSpPr>
          <p:cNvPr id="20" name="Shape 18"/>
          <p:cNvSpPr/>
          <p:nvPr/>
        </p:nvSpPr>
        <p:spPr>
          <a:xfrm>
            <a:off x="740152" y="6511409"/>
            <a:ext cx="429697" cy="429697"/>
          </a:xfrm>
          <a:prstGeom prst="roundRect">
            <a:avLst>
              <a:gd name="adj" fmla="val 18672"/>
            </a:avLst>
          </a:prstGeom>
          <a:solidFill>
            <a:srgbClr val="F9D2D3"/>
          </a:solidFill>
          <a:ln w="7620">
            <a:solidFill>
              <a:srgbClr val="DFB8B9"/>
            </a:solidFill>
            <a:prstDash val="solid"/>
          </a:ln>
        </p:spPr>
        <p:txBody>
          <a:bodyPr/>
          <a:lstStyle/>
          <a:p>
            <a:endParaRPr lang="tr-TR"/>
          </a:p>
        </p:txBody>
      </p:sp>
      <p:sp>
        <p:nvSpPr>
          <p:cNvPr id="21" name="Text 19"/>
          <p:cNvSpPr/>
          <p:nvPr/>
        </p:nvSpPr>
        <p:spPr>
          <a:xfrm>
            <a:off x="861834" y="6582966"/>
            <a:ext cx="186214" cy="286583"/>
          </a:xfrm>
          <a:prstGeom prst="rect">
            <a:avLst/>
          </a:prstGeom>
          <a:noFill/>
          <a:ln/>
        </p:spPr>
        <p:txBody>
          <a:bodyPr wrap="none" lIns="0" tIns="0" rIns="0" bIns="0" rtlCol="0" anchor="t"/>
          <a:lstStyle/>
          <a:p>
            <a:pPr marL="0" indent="0" algn="ctr">
              <a:lnSpc>
                <a:spcPts val="2250"/>
              </a:lnSpc>
              <a:buNone/>
            </a:pPr>
            <a:r>
              <a:rPr lang="en-US" sz="2250" b="1" dirty="0">
                <a:solidFill>
                  <a:srgbClr val="000000"/>
                </a:solidFill>
                <a:latin typeface="DM Sans Bold" pitchFamily="34" charset="0"/>
                <a:ea typeface="DM Sans Bold" pitchFamily="34" charset="-122"/>
                <a:cs typeface="DM Sans Bold" pitchFamily="34" charset="-120"/>
              </a:rPr>
              <a:t>4</a:t>
            </a:r>
            <a:endParaRPr lang="en-US" sz="2250" dirty="0"/>
          </a:p>
        </p:txBody>
      </p:sp>
      <p:sp>
        <p:nvSpPr>
          <p:cNvPr id="22" name="Text 20"/>
          <p:cNvSpPr/>
          <p:nvPr/>
        </p:nvSpPr>
        <p:spPr>
          <a:xfrm>
            <a:off x="2005608" y="6487597"/>
            <a:ext cx="2572464" cy="2984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Takip ve Son Ölçümler</a:t>
            </a:r>
            <a:endParaRPr lang="en-US" sz="1850" dirty="0"/>
          </a:p>
        </p:txBody>
      </p:sp>
      <p:sp>
        <p:nvSpPr>
          <p:cNvPr id="23" name="Text 21"/>
          <p:cNvSpPr/>
          <p:nvPr/>
        </p:nvSpPr>
        <p:spPr>
          <a:xfrm>
            <a:off x="2005608" y="6900624"/>
            <a:ext cx="10978991" cy="611029"/>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12 aylık müdahale sürecinin sonunda, başlangıçtaki ölçümler tekrarlandı. Çalışmayı 399 kadın tamamladı, bu da %91'lik bir katılım oranına işaret etmektedir.</a:t>
            </a:r>
            <a:endParaRPr lang="en-US" sz="1500" dirty="0"/>
          </a:p>
        </p:txBody>
      </p:sp>
      <p:pic>
        <p:nvPicPr>
          <p:cNvPr id="24"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323618"/>
            <a:ext cx="8707041"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Müdahale Gruplarının Sonuçları</a:t>
            </a:r>
            <a:endParaRPr lang="en-US" sz="4450" dirty="0"/>
          </a:p>
        </p:txBody>
      </p:sp>
      <p:sp>
        <p:nvSpPr>
          <p:cNvPr id="3" name="Text 1"/>
          <p:cNvSpPr/>
          <p:nvPr/>
        </p:nvSpPr>
        <p:spPr>
          <a:xfrm>
            <a:off x="793790" y="259937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Diyet Grubu (D)</a:t>
            </a:r>
            <a:endParaRPr lang="en-US" sz="2200" dirty="0"/>
          </a:p>
        </p:txBody>
      </p:sp>
      <p:sp>
        <p:nvSpPr>
          <p:cNvPr id="4" name="Text 2"/>
          <p:cNvSpPr/>
          <p:nvPr/>
        </p:nvSpPr>
        <p:spPr>
          <a:xfrm>
            <a:off x="793790" y="3180517"/>
            <a:ext cx="3694152"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Sadece diyet müdahalesi uygulanan grup, 12 ay sonunda ortalama %8.5'lik bir kilo kaybı yaşadı. Bu sonuç, kontrol grubuna kıyasla istatistiksel olarak anlamlı bir fark oluşturdu (P &lt; 0.0001).</a:t>
            </a:r>
            <a:endParaRPr lang="en-US" sz="1750" dirty="0"/>
          </a:p>
        </p:txBody>
      </p:sp>
      <p:sp>
        <p:nvSpPr>
          <p:cNvPr id="5" name="Text 3"/>
          <p:cNvSpPr/>
          <p:nvPr/>
        </p:nvSpPr>
        <p:spPr>
          <a:xfrm>
            <a:off x="5048964" y="259937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Egzersiz Grubu (E)</a:t>
            </a:r>
            <a:endParaRPr lang="en-US" sz="2200" dirty="0"/>
          </a:p>
        </p:txBody>
      </p:sp>
      <p:sp>
        <p:nvSpPr>
          <p:cNvPr id="6" name="Text 4"/>
          <p:cNvSpPr/>
          <p:nvPr/>
        </p:nvSpPr>
        <p:spPr>
          <a:xfrm>
            <a:off x="5048964" y="3180517"/>
            <a:ext cx="3694152" cy="254031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Yalnızca egzersiz programına katılan grup, ortalama %2.4'lük bir kilo kaybı gösterdi. Bu sonuç da kontrol grubuna göre anlamlı bir fark oluşturdu (P = 0.03), ancak diyet grubuna kıyasla daha az etkili olduğu gözlemlendi.</a:t>
            </a:r>
            <a:endParaRPr lang="en-US" sz="1750" dirty="0"/>
          </a:p>
        </p:txBody>
      </p:sp>
      <p:sp>
        <p:nvSpPr>
          <p:cNvPr id="7" name="Text 5"/>
          <p:cNvSpPr/>
          <p:nvPr/>
        </p:nvSpPr>
        <p:spPr>
          <a:xfrm>
            <a:off x="9304139" y="2599373"/>
            <a:ext cx="3629978"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Kombinasyon Grubu (D+E)</a:t>
            </a:r>
            <a:endParaRPr lang="en-US" sz="2200" dirty="0"/>
          </a:p>
        </p:txBody>
      </p:sp>
      <p:sp>
        <p:nvSpPr>
          <p:cNvPr id="8" name="Text 6"/>
          <p:cNvSpPr/>
          <p:nvPr/>
        </p:nvSpPr>
        <p:spPr>
          <a:xfrm>
            <a:off x="9304139" y="3180517"/>
            <a:ext cx="3694152" cy="254031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Diyet ve egzersiz müdahalelerini birlikte uygulayan grup, en yüksek kilo kaybı oranına ulaştı. Bu grupta ortalama %10.8'lik bir kilo kaybı gözlemlendi ve bu sonuç kontrol grubuna göre oldukça anlamlıydı (P &lt; 0.0001).</a:t>
            </a:r>
            <a:endParaRPr lang="en-US" sz="1750" dirty="0"/>
          </a:p>
        </p:txBody>
      </p:sp>
      <p:sp>
        <p:nvSpPr>
          <p:cNvPr id="9" name="Text 7"/>
          <p:cNvSpPr/>
          <p:nvPr/>
        </p:nvSpPr>
        <p:spPr>
          <a:xfrm>
            <a:off x="793790" y="6180058"/>
            <a:ext cx="12190809"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Kontrol grubu (C) ise 12 ay sonunda istatistiksel olarak anlamlı olmayan %0.8'lik bir kilo kaybı yaşadı. Vücut Kitle İndeksi, bel çevresi ve vücut yağ yüzdesi gibi diğer ölçümler de kilo kaybıyla paralel olarak azalma gösterdi.</a:t>
            </a:r>
            <a:endParaRPr lang="en-US" sz="1750" dirty="0"/>
          </a:p>
        </p:txBody>
      </p:sp>
      <p:pic>
        <p:nvPicPr>
          <p:cNvPr id="10"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0334" y="605195"/>
            <a:ext cx="11474172" cy="687824"/>
          </a:xfrm>
          <a:prstGeom prst="rect">
            <a:avLst/>
          </a:prstGeom>
          <a:noFill/>
          <a:ln/>
        </p:spPr>
        <p:txBody>
          <a:bodyPr wrap="none" lIns="0" tIns="0" rIns="0" bIns="0" rtlCol="0" anchor="t"/>
          <a:lstStyle/>
          <a:p>
            <a:pPr marL="0" indent="0">
              <a:lnSpc>
                <a:spcPts val="5400"/>
              </a:lnSpc>
              <a:buNone/>
            </a:pPr>
            <a:r>
              <a:rPr lang="en-US" sz="4300" b="1" dirty="0">
                <a:solidFill>
                  <a:srgbClr val="000000"/>
                </a:solidFill>
                <a:latin typeface="DM Sans Bold" pitchFamily="34" charset="0"/>
                <a:ea typeface="DM Sans Bold" pitchFamily="34" charset="-122"/>
                <a:cs typeface="DM Sans Bold" pitchFamily="34" charset="-120"/>
              </a:rPr>
              <a:t>Çalışmanın Sonuçları ve Klinik Uygulamalar</a:t>
            </a:r>
            <a:endParaRPr lang="en-US" sz="4300" dirty="0"/>
          </a:p>
        </p:txBody>
      </p:sp>
      <p:sp>
        <p:nvSpPr>
          <p:cNvPr id="3" name="Shape 1"/>
          <p:cNvSpPr/>
          <p:nvPr/>
        </p:nvSpPr>
        <p:spPr>
          <a:xfrm>
            <a:off x="770334" y="1980724"/>
            <a:ext cx="495181" cy="495181"/>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4" name="Text 2"/>
          <p:cNvSpPr/>
          <p:nvPr/>
        </p:nvSpPr>
        <p:spPr>
          <a:xfrm>
            <a:off x="957739" y="2063234"/>
            <a:ext cx="120253" cy="330160"/>
          </a:xfrm>
          <a:prstGeom prst="rect">
            <a:avLst/>
          </a:prstGeom>
          <a:noFill/>
          <a:ln/>
        </p:spPr>
        <p:txBody>
          <a:bodyPr wrap="none" lIns="0" tIns="0" rIns="0" bIns="0" rtlCol="0" anchor="t"/>
          <a:lstStyle/>
          <a:p>
            <a:pPr marL="0" indent="0" algn="ctr">
              <a:lnSpc>
                <a:spcPts val="2550"/>
              </a:lnSpc>
              <a:buNone/>
            </a:pPr>
            <a:r>
              <a:rPr lang="en-US" sz="2550" b="1" dirty="0">
                <a:solidFill>
                  <a:srgbClr val="000000"/>
                </a:solidFill>
                <a:latin typeface="DM Sans Bold" pitchFamily="34" charset="0"/>
                <a:ea typeface="DM Sans Bold" pitchFamily="34" charset="-122"/>
                <a:cs typeface="DM Sans Bold" pitchFamily="34" charset="-120"/>
              </a:rPr>
              <a:t>1</a:t>
            </a:r>
            <a:endParaRPr lang="en-US" sz="2550" dirty="0"/>
          </a:p>
        </p:txBody>
      </p:sp>
      <p:sp>
        <p:nvSpPr>
          <p:cNvPr id="5" name="Text 3"/>
          <p:cNvSpPr/>
          <p:nvPr/>
        </p:nvSpPr>
        <p:spPr>
          <a:xfrm>
            <a:off x="1485543" y="1980724"/>
            <a:ext cx="4776549" cy="343853"/>
          </a:xfrm>
          <a:prstGeom prst="rect">
            <a:avLst/>
          </a:prstGeom>
          <a:noFill/>
          <a:ln/>
        </p:spPr>
        <p:txBody>
          <a:bodyPr wrap="none" lIns="0" tIns="0" rIns="0" bIns="0" rtlCol="0" anchor="t"/>
          <a:lstStyle/>
          <a:p>
            <a:pPr marL="0" indent="0">
              <a:lnSpc>
                <a:spcPts val="2700"/>
              </a:lnSpc>
              <a:buNone/>
            </a:pPr>
            <a:r>
              <a:rPr lang="en-US" sz="2150" b="1" dirty="0">
                <a:solidFill>
                  <a:srgbClr val="CC0000"/>
                </a:solidFill>
                <a:latin typeface="DM Sans Bold" pitchFamily="34" charset="0"/>
                <a:ea typeface="DM Sans Bold" pitchFamily="34" charset="-122"/>
                <a:cs typeface="DM Sans Bold" pitchFamily="34" charset="-120"/>
              </a:rPr>
              <a:t>Kombinasyon Terapisinin Üstünlüğü</a:t>
            </a:r>
            <a:endParaRPr lang="en-US" sz="2150" dirty="0"/>
          </a:p>
        </p:txBody>
      </p:sp>
      <p:sp>
        <p:nvSpPr>
          <p:cNvPr id="6" name="Text 4"/>
          <p:cNvSpPr/>
          <p:nvPr/>
        </p:nvSpPr>
        <p:spPr>
          <a:xfrm>
            <a:off x="1485543" y="2456617"/>
            <a:ext cx="5281970" cy="2465308"/>
          </a:xfrm>
          <a:prstGeom prst="rect">
            <a:avLst/>
          </a:prstGeom>
          <a:noFill/>
          <a:ln/>
        </p:spPr>
        <p:txBody>
          <a:bodyPr wrap="square" lIns="0" tIns="0" rIns="0" bIns="0" rtlCol="0" anchor="t"/>
          <a:lstStyle/>
          <a:p>
            <a:pPr marL="0" indent="0">
              <a:lnSpc>
                <a:spcPts val="2750"/>
              </a:lnSpc>
              <a:buNone/>
            </a:pPr>
            <a:r>
              <a:rPr lang="en-US" sz="1700" dirty="0">
                <a:solidFill>
                  <a:srgbClr val="CC0000"/>
                </a:solidFill>
                <a:latin typeface="DM Sans" pitchFamily="34" charset="0"/>
                <a:ea typeface="DM Sans" pitchFamily="34" charset="-122"/>
                <a:cs typeface="DM Sans" pitchFamily="34" charset="-120"/>
              </a:rPr>
              <a:t>Araştırma sonuçları, diyet ve egzersiz müdahalelerinin birlikte uygulanmasının, postmenopozal kadınlarda kilo kaybı ve vücut kompozisyonu iyileştirmesi açısından en etkili yöntem olduğunu göstermiştir. Bu bulgu, klinik uygulamalarda bütünsel bir yaklaşımın önemini vurgulamaktadır.</a:t>
            </a:r>
            <a:endParaRPr lang="en-US" sz="1700" dirty="0"/>
          </a:p>
        </p:txBody>
      </p:sp>
      <p:sp>
        <p:nvSpPr>
          <p:cNvPr id="7" name="Shape 5"/>
          <p:cNvSpPr/>
          <p:nvPr/>
        </p:nvSpPr>
        <p:spPr>
          <a:xfrm>
            <a:off x="6987540" y="1980724"/>
            <a:ext cx="495181" cy="495181"/>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8" name="Text 6"/>
          <p:cNvSpPr/>
          <p:nvPr/>
        </p:nvSpPr>
        <p:spPr>
          <a:xfrm>
            <a:off x="7139821" y="2063234"/>
            <a:ext cx="190500" cy="330160"/>
          </a:xfrm>
          <a:prstGeom prst="rect">
            <a:avLst/>
          </a:prstGeom>
          <a:noFill/>
          <a:ln/>
        </p:spPr>
        <p:txBody>
          <a:bodyPr wrap="none" lIns="0" tIns="0" rIns="0" bIns="0" rtlCol="0" anchor="t"/>
          <a:lstStyle/>
          <a:p>
            <a:pPr marL="0" indent="0" algn="ctr">
              <a:lnSpc>
                <a:spcPts val="2550"/>
              </a:lnSpc>
              <a:buNone/>
            </a:pPr>
            <a:r>
              <a:rPr lang="en-US" sz="2550" b="1" dirty="0">
                <a:solidFill>
                  <a:srgbClr val="000000"/>
                </a:solidFill>
                <a:latin typeface="DM Sans Bold" pitchFamily="34" charset="0"/>
                <a:ea typeface="DM Sans Bold" pitchFamily="34" charset="-122"/>
                <a:cs typeface="DM Sans Bold" pitchFamily="34" charset="-120"/>
              </a:rPr>
              <a:t>2</a:t>
            </a:r>
            <a:endParaRPr lang="en-US" sz="2550" dirty="0"/>
          </a:p>
        </p:txBody>
      </p:sp>
      <p:sp>
        <p:nvSpPr>
          <p:cNvPr id="9" name="Text 7"/>
          <p:cNvSpPr/>
          <p:nvPr/>
        </p:nvSpPr>
        <p:spPr>
          <a:xfrm>
            <a:off x="7702748" y="1980724"/>
            <a:ext cx="2751177" cy="343853"/>
          </a:xfrm>
          <a:prstGeom prst="rect">
            <a:avLst/>
          </a:prstGeom>
          <a:noFill/>
          <a:ln/>
        </p:spPr>
        <p:txBody>
          <a:bodyPr wrap="none" lIns="0" tIns="0" rIns="0" bIns="0" rtlCol="0" anchor="t"/>
          <a:lstStyle/>
          <a:p>
            <a:pPr marL="0" indent="0">
              <a:lnSpc>
                <a:spcPts val="2700"/>
              </a:lnSpc>
              <a:buNone/>
            </a:pPr>
            <a:r>
              <a:rPr lang="en-US" sz="2150" b="1" dirty="0">
                <a:solidFill>
                  <a:srgbClr val="CC0000"/>
                </a:solidFill>
                <a:latin typeface="DM Sans Bold" pitchFamily="34" charset="0"/>
                <a:ea typeface="DM Sans Bold" pitchFamily="34" charset="-122"/>
                <a:cs typeface="DM Sans Bold" pitchFamily="34" charset="-120"/>
              </a:rPr>
              <a:t>Diyetin Önemi</a:t>
            </a:r>
            <a:endParaRPr lang="en-US" sz="2150" dirty="0"/>
          </a:p>
        </p:txBody>
      </p:sp>
      <p:sp>
        <p:nvSpPr>
          <p:cNvPr id="10" name="Text 8"/>
          <p:cNvSpPr/>
          <p:nvPr/>
        </p:nvSpPr>
        <p:spPr>
          <a:xfrm>
            <a:off x="7702748" y="2456617"/>
            <a:ext cx="5281970" cy="2465308"/>
          </a:xfrm>
          <a:prstGeom prst="rect">
            <a:avLst/>
          </a:prstGeom>
          <a:noFill/>
          <a:ln/>
        </p:spPr>
        <p:txBody>
          <a:bodyPr wrap="square" lIns="0" tIns="0" rIns="0" bIns="0" rtlCol="0" anchor="t"/>
          <a:lstStyle/>
          <a:p>
            <a:pPr marL="0" indent="0">
              <a:lnSpc>
                <a:spcPts val="2750"/>
              </a:lnSpc>
              <a:buNone/>
            </a:pPr>
            <a:r>
              <a:rPr lang="en-US" sz="1700" dirty="0">
                <a:solidFill>
                  <a:srgbClr val="CC0000"/>
                </a:solidFill>
                <a:latin typeface="DM Sans" pitchFamily="34" charset="0"/>
                <a:ea typeface="DM Sans" pitchFamily="34" charset="-122"/>
                <a:cs typeface="DM Sans" pitchFamily="34" charset="-120"/>
              </a:rPr>
              <a:t>Sadece diyet müdahalesinin, tek başına egzersizden daha etkili olduğu gözlemlenmiştir. Bu sonuç, postmenopozal kadınlarda kilo kontrolü için beslenme düzenlemesinin kritik rolünü ortaya koymaktadır. Ancak, optimal sağlık sonuçları için egzersizin de ihmal edilmemesi gerektiği unutulmamalıdır.</a:t>
            </a:r>
            <a:endParaRPr lang="en-US" sz="1700" dirty="0"/>
          </a:p>
        </p:txBody>
      </p:sp>
      <p:sp>
        <p:nvSpPr>
          <p:cNvPr id="11" name="Shape 9"/>
          <p:cNvSpPr/>
          <p:nvPr/>
        </p:nvSpPr>
        <p:spPr>
          <a:xfrm>
            <a:off x="770334" y="5389483"/>
            <a:ext cx="495181" cy="495181"/>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10"/>
          <p:cNvSpPr/>
          <p:nvPr/>
        </p:nvSpPr>
        <p:spPr>
          <a:xfrm>
            <a:off x="918329" y="5471993"/>
            <a:ext cx="199072" cy="330160"/>
          </a:xfrm>
          <a:prstGeom prst="rect">
            <a:avLst/>
          </a:prstGeom>
          <a:noFill/>
          <a:ln/>
        </p:spPr>
        <p:txBody>
          <a:bodyPr wrap="none" lIns="0" tIns="0" rIns="0" bIns="0" rtlCol="0" anchor="t"/>
          <a:lstStyle/>
          <a:p>
            <a:pPr marL="0" indent="0" algn="ctr">
              <a:lnSpc>
                <a:spcPts val="2550"/>
              </a:lnSpc>
              <a:buNone/>
            </a:pPr>
            <a:r>
              <a:rPr lang="en-US" sz="2550" b="1" dirty="0">
                <a:solidFill>
                  <a:srgbClr val="000000"/>
                </a:solidFill>
                <a:latin typeface="DM Sans Bold" pitchFamily="34" charset="0"/>
                <a:ea typeface="DM Sans Bold" pitchFamily="34" charset="-122"/>
                <a:cs typeface="DM Sans Bold" pitchFamily="34" charset="-120"/>
              </a:rPr>
              <a:t>3</a:t>
            </a:r>
            <a:endParaRPr lang="en-US" sz="2550" dirty="0"/>
          </a:p>
        </p:txBody>
      </p:sp>
      <p:sp>
        <p:nvSpPr>
          <p:cNvPr id="13" name="Text 11"/>
          <p:cNvSpPr/>
          <p:nvPr/>
        </p:nvSpPr>
        <p:spPr>
          <a:xfrm>
            <a:off x="1485543" y="5389483"/>
            <a:ext cx="2751177" cy="343853"/>
          </a:xfrm>
          <a:prstGeom prst="rect">
            <a:avLst/>
          </a:prstGeom>
          <a:noFill/>
          <a:ln/>
        </p:spPr>
        <p:txBody>
          <a:bodyPr wrap="none" lIns="0" tIns="0" rIns="0" bIns="0" rtlCol="0" anchor="t"/>
          <a:lstStyle/>
          <a:p>
            <a:pPr marL="0" indent="0">
              <a:lnSpc>
                <a:spcPts val="2700"/>
              </a:lnSpc>
              <a:buNone/>
            </a:pPr>
            <a:r>
              <a:rPr lang="en-US" sz="2150" b="1" dirty="0">
                <a:solidFill>
                  <a:srgbClr val="CC0000"/>
                </a:solidFill>
                <a:latin typeface="DM Sans Bold" pitchFamily="34" charset="0"/>
                <a:ea typeface="DM Sans Bold" pitchFamily="34" charset="-122"/>
                <a:cs typeface="DM Sans Bold" pitchFamily="34" charset="-120"/>
              </a:rPr>
              <a:t>Uzun Vadeli Takip</a:t>
            </a:r>
            <a:endParaRPr lang="en-US" sz="2150" dirty="0"/>
          </a:p>
        </p:txBody>
      </p:sp>
      <p:sp>
        <p:nvSpPr>
          <p:cNvPr id="14" name="Text 12"/>
          <p:cNvSpPr/>
          <p:nvPr/>
        </p:nvSpPr>
        <p:spPr>
          <a:xfrm>
            <a:off x="1485543" y="5865376"/>
            <a:ext cx="5281970" cy="1760934"/>
          </a:xfrm>
          <a:prstGeom prst="rect">
            <a:avLst/>
          </a:prstGeom>
          <a:noFill/>
          <a:ln/>
        </p:spPr>
        <p:txBody>
          <a:bodyPr wrap="square" lIns="0" tIns="0" rIns="0" bIns="0" rtlCol="0" anchor="t"/>
          <a:lstStyle/>
          <a:p>
            <a:pPr marL="0" indent="0">
              <a:lnSpc>
                <a:spcPts val="2750"/>
              </a:lnSpc>
              <a:buNone/>
            </a:pPr>
            <a:r>
              <a:rPr lang="en-US" sz="1700" dirty="0">
                <a:solidFill>
                  <a:srgbClr val="CC0000"/>
                </a:solidFill>
                <a:latin typeface="DM Sans" pitchFamily="34" charset="0"/>
                <a:ea typeface="DM Sans" pitchFamily="34" charset="-122"/>
                <a:cs typeface="DM Sans" pitchFamily="34" charset="-120"/>
              </a:rPr>
              <a:t>Çalışmanın bir yıl sürmesi, müdahalelerin uzun vadeli etkilerini değerlendirme fırsatı sunmuştur. Bu, kısa süreli "diyet" yaklaşımları yerine, sürdürülebilir yaşam tarzı değişikliklerinin önemini vurgulamaktadır.</a:t>
            </a:r>
            <a:endParaRPr lang="en-US" sz="1700" dirty="0"/>
          </a:p>
        </p:txBody>
      </p:sp>
      <p:sp>
        <p:nvSpPr>
          <p:cNvPr id="15" name="Shape 13"/>
          <p:cNvSpPr/>
          <p:nvPr/>
        </p:nvSpPr>
        <p:spPr>
          <a:xfrm>
            <a:off x="6987540" y="5389483"/>
            <a:ext cx="495181" cy="495181"/>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6" name="Text 14"/>
          <p:cNvSpPr/>
          <p:nvPr/>
        </p:nvSpPr>
        <p:spPr>
          <a:xfrm>
            <a:off x="7127796" y="5471993"/>
            <a:ext cx="214551" cy="330160"/>
          </a:xfrm>
          <a:prstGeom prst="rect">
            <a:avLst/>
          </a:prstGeom>
          <a:noFill/>
          <a:ln/>
        </p:spPr>
        <p:txBody>
          <a:bodyPr wrap="none" lIns="0" tIns="0" rIns="0" bIns="0" rtlCol="0" anchor="t"/>
          <a:lstStyle/>
          <a:p>
            <a:pPr marL="0" indent="0" algn="ctr">
              <a:lnSpc>
                <a:spcPts val="2550"/>
              </a:lnSpc>
              <a:buNone/>
            </a:pPr>
            <a:r>
              <a:rPr lang="en-US" sz="2550" b="1" dirty="0">
                <a:solidFill>
                  <a:srgbClr val="000000"/>
                </a:solidFill>
                <a:latin typeface="DM Sans Bold" pitchFamily="34" charset="0"/>
                <a:ea typeface="DM Sans Bold" pitchFamily="34" charset="-122"/>
                <a:cs typeface="DM Sans Bold" pitchFamily="34" charset="-120"/>
              </a:rPr>
              <a:t>4</a:t>
            </a:r>
            <a:endParaRPr lang="en-US" sz="2550" dirty="0"/>
          </a:p>
        </p:txBody>
      </p:sp>
      <p:sp>
        <p:nvSpPr>
          <p:cNvPr id="17" name="Text 15"/>
          <p:cNvSpPr/>
          <p:nvPr/>
        </p:nvSpPr>
        <p:spPr>
          <a:xfrm>
            <a:off x="7702748" y="5389483"/>
            <a:ext cx="3429238" cy="343853"/>
          </a:xfrm>
          <a:prstGeom prst="rect">
            <a:avLst/>
          </a:prstGeom>
          <a:noFill/>
          <a:ln/>
        </p:spPr>
        <p:txBody>
          <a:bodyPr wrap="none" lIns="0" tIns="0" rIns="0" bIns="0" rtlCol="0" anchor="t"/>
          <a:lstStyle/>
          <a:p>
            <a:pPr marL="0" indent="0">
              <a:lnSpc>
                <a:spcPts val="2700"/>
              </a:lnSpc>
              <a:buNone/>
            </a:pPr>
            <a:r>
              <a:rPr lang="en-US" sz="2150" b="1" dirty="0">
                <a:solidFill>
                  <a:srgbClr val="CC0000"/>
                </a:solidFill>
                <a:latin typeface="DM Sans Bold" pitchFamily="34" charset="0"/>
                <a:ea typeface="DM Sans Bold" pitchFamily="34" charset="-122"/>
                <a:cs typeface="DM Sans Bold" pitchFamily="34" charset="-120"/>
              </a:rPr>
              <a:t>Kişiselleştirilmiş Yaklaşım</a:t>
            </a:r>
            <a:endParaRPr lang="en-US" sz="2150" dirty="0"/>
          </a:p>
        </p:txBody>
      </p:sp>
      <p:sp>
        <p:nvSpPr>
          <p:cNvPr id="18" name="Text 16"/>
          <p:cNvSpPr/>
          <p:nvPr/>
        </p:nvSpPr>
        <p:spPr>
          <a:xfrm>
            <a:off x="7702748" y="5865376"/>
            <a:ext cx="5281970" cy="1760934"/>
          </a:xfrm>
          <a:prstGeom prst="rect">
            <a:avLst/>
          </a:prstGeom>
          <a:noFill/>
          <a:ln/>
        </p:spPr>
        <p:txBody>
          <a:bodyPr wrap="square" lIns="0" tIns="0" rIns="0" bIns="0" rtlCol="0" anchor="t"/>
          <a:lstStyle/>
          <a:p>
            <a:pPr marL="0" indent="0">
              <a:lnSpc>
                <a:spcPts val="2750"/>
              </a:lnSpc>
              <a:buNone/>
            </a:pPr>
            <a:r>
              <a:rPr lang="en-US" sz="1700" dirty="0">
                <a:solidFill>
                  <a:srgbClr val="CC0000"/>
                </a:solidFill>
                <a:latin typeface="DM Sans" pitchFamily="34" charset="0"/>
                <a:ea typeface="DM Sans" pitchFamily="34" charset="-122"/>
                <a:cs typeface="DM Sans" pitchFamily="34" charset="-120"/>
              </a:rPr>
              <a:t>Her ne kadar kombine müdahale en etkili sonucu verse de, bireysel ihtiyaçlar ve tercihler göz önünde bulundurulmalıdır. Bazı kadınlar için sadece diyet veya egzersiz odaklı bir yaklaşım daha uygun ve sürdürülebilir olabilir.</a:t>
            </a:r>
            <a:endParaRPr lang="en-US" sz="1700" dirty="0"/>
          </a:p>
        </p:txBody>
      </p:sp>
      <p:pic>
        <p:nvPicPr>
          <p:cNvPr id="19"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2194" y="596384"/>
            <a:ext cx="6862405" cy="3917156"/>
          </a:xfrm>
          <a:prstGeom prst="rect">
            <a:avLst/>
          </a:prstGeom>
          <a:noFill/>
          <a:ln/>
        </p:spPr>
        <p:txBody>
          <a:bodyPr wrap="square" lIns="0" tIns="0" rIns="0" bIns="0" rtlCol="0" anchor="t"/>
          <a:lstStyle/>
          <a:p>
            <a:pPr marL="0" indent="0">
              <a:lnSpc>
                <a:spcPts val="6150"/>
              </a:lnSpc>
              <a:buNone/>
            </a:pPr>
            <a:r>
              <a:rPr lang="en-US" sz="4900" b="1" dirty="0">
                <a:solidFill>
                  <a:srgbClr val="000000"/>
                </a:solidFill>
                <a:latin typeface="DM Sans Bold" pitchFamily="34" charset="0"/>
                <a:ea typeface="DM Sans Bold" pitchFamily="34" charset="-122"/>
                <a:cs typeface="DM Sans Bold" pitchFamily="34" charset="-120"/>
              </a:rPr>
              <a:t>Kadınlarda Hareket ve Beslenme Yoluyla Kardiyovasküler Sağlık: WOMAN Çalışması</a:t>
            </a:r>
            <a:endParaRPr lang="en-US" sz="4900" dirty="0"/>
          </a:p>
        </p:txBody>
      </p:sp>
      <p:sp>
        <p:nvSpPr>
          <p:cNvPr id="4" name="Text 1"/>
          <p:cNvSpPr/>
          <p:nvPr/>
        </p:nvSpPr>
        <p:spPr>
          <a:xfrm>
            <a:off x="6122194" y="4785955"/>
            <a:ext cx="6862405" cy="2325052"/>
          </a:xfrm>
          <a:prstGeom prst="rect">
            <a:avLst/>
          </a:prstGeom>
          <a:noFill/>
          <a:ln/>
        </p:spPr>
        <p:txBody>
          <a:bodyPr wrap="square" lIns="0" tIns="0" rIns="0" bIns="0" rtlCol="0" anchor="t"/>
          <a:lstStyle/>
          <a:p>
            <a:pPr marL="0" indent="0">
              <a:lnSpc>
                <a:spcPts val="2250"/>
              </a:lnSpc>
              <a:buNone/>
            </a:pPr>
            <a:r>
              <a:rPr lang="en-US" sz="1400" dirty="0">
                <a:solidFill>
                  <a:srgbClr val="CC0000"/>
                </a:solidFill>
                <a:latin typeface="DM Sans" pitchFamily="34" charset="0"/>
                <a:ea typeface="DM Sans" pitchFamily="34" charset="-122"/>
                <a:cs typeface="DM Sans" pitchFamily="34" charset="-120"/>
              </a:rPr>
              <a:t>Women on the Move through Activity and Nutrition (WOMAN) çalışması, yaşam tarzı değişikliklerinin kardiyovasküler hastalık (KVH) risk faktörleri üzerindeki etkisini araştıran önemli bir klinik araştırmadır. Bu çalışma, ilaç dışı müdahalelerin, özellikle kilo kaybı ve artan fiziksel aktivitenin, kan trigliserit seviyeleri ve düşük yoğunluklu lipoprotein parçacıkları (LDL-P) üzerindeki etkisini incelemiştir. Araştırma, yaşam tarzı değişikliklerinin kardiyovasküler risk faktörlerini azaltmadaki potansiyelini ve bu değişikliklerin uzun vadeli sürdürülebilirliğini değerlendirmeyi amaçlamıştır.</a:t>
            </a:r>
            <a:endParaRPr lang="en-US" sz="1400" dirty="0"/>
          </a:p>
        </p:txBody>
      </p:sp>
      <p:sp>
        <p:nvSpPr>
          <p:cNvPr id="5" name="Shape 2"/>
          <p:cNvSpPr/>
          <p:nvPr/>
        </p:nvSpPr>
        <p:spPr>
          <a:xfrm>
            <a:off x="6122194" y="7328892"/>
            <a:ext cx="290632" cy="290632"/>
          </a:xfrm>
          <a:prstGeom prst="roundRect">
            <a:avLst>
              <a:gd name="adj" fmla="val 31459322"/>
            </a:avLst>
          </a:prstGeom>
          <a:solidFill>
            <a:srgbClr val="9D93FD"/>
          </a:solidFill>
          <a:ln w="7620">
            <a:solidFill>
              <a:srgbClr val="FFFFFF"/>
            </a:solidFill>
            <a:prstDash val="solid"/>
          </a:ln>
        </p:spPr>
        <p:txBody>
          <a:bodyPr/>
          <a:lstStyle/>
          <a:p>
            <a:endParaRPr lang="tr-TR"/>
          </a:p>
        </p:txBody>
      </p:sp>
      <p:sp>
        <p:nvSpPr>
          <p:cNvPr id="6" name="Text 3"/>
          <p:cNvSpPr/>
          <p:nvPr/>
        </p:nvSpPr>
        <p:spPr>
          <a:xfrm>
            <a:off x="6195774" y="7425452"/>
            <a:ext cx="143351"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DM Sans Medium" pitchFamily="34" charset="0"/>
                <a:ea typeface="DM Sans Medium" pitchFamily="34" charset="-122"/>
                <a:cs typeface="DM Sans Medium" pitchFamily="34" charset="-120"/>
              </a:rPr>
              <a:t>MB</a:t>
            </a:r>
            <a:endParaRPr lang="en-US" sz="750" dirty="0"/>
          </a:p>
        </p:txBody>
      </p:sp>
      <p:sp>
        <p:nvSpPr>
          <p:cNvPr id="7" name="Text 4"/>
          <p:cNvSpPr/>
          <p:nvPr/>
        </p:nvSpPr>
        <p:spPr>
          <a:xfrm>
            <a:off x="6503551" y="7315319"/>
            <a:ext cx="1443990" cy="317778"/>
          </a:xfrm>
          <a:prstGeom prst="rect">
            <a:avLst/>
          </a:prstGeom>
          <a:noFill/>
          <a:ln/>
        </p:spPr>
        <p:txBody>
          <a:bodyPr wrap="none" lIns="0" tIns="0" rIns="0" bIns="0" rtlCol="0" anchor="t"/>
          <a:lstStyle/>
          <a:p>
            <a:pPr marL="0" indent="0" algn="l">
              <a:lnSpc>
                <a:spcPts val="2500"/>
              </a:lnSpc>
              <a:buNone/>
            </a:pPr>
            <a:r>
              <a:rPr lang="en-US" sz="1750" b="1" dirty="0">
                <a:solidFill>
                  <a:srgbClr val="CC0000"/>
                </a:solidFill>
                <a:latin typeface="DM Sans Bold" pitchFamily="34" charset="0"/>
                <a:ea typeface="DM Sans Bold" pitchFamily="34" charset="-122"/>
                <a:cs typeface="DM Sans Bold" pitchFamily="34" charset="-120"/>
              </a:rPr>
              <a:t>Murat Baş</a:t>
            </a:r>
            <a:endParaRPr lang="en-US" sz="1750" dirty="0"/>
          </a:p>
        </p:txBody>
      </p:sp>
      <p:pic>
        <p:nvPicPr>
          <p:cNvPr id="8"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8416" y="668893"/>
            <a:ext cx="7827169" cy="1175623"/>
          </a:xfrm>
          <a:prstGeom prst="rect">
            <a:avLst/>
          </a:prstGeom>
          <a:noFill/>
          <a:ln/>
        </p:spPr>
        <p:txBody>
          <a:bodyPr wrap="square" lIns="0" tIns="0" rIns="0" bIns="0" rtlCol="0" anchor="t"/>
          <a:lstStyle/>
          <a:p>
            <a:pPr marL="0" indent="0">
              <a:lnSpc>
                <a:spcPts val="4600"/>
              </a:lnSpc>
              <a:buNone/>
            </a:pPr>
            <a:r>
              <a:rPr lang="en-US" sz="3700" b="1" dirty="0">
                <a:solidFill>
                  <a:srgbClr val="000000"/>
                </a:solidFill>
                <a:latin typeface="DM Sans Bold" pitchFamily="34" charset="0"/>
                <a:ea typeface="DM Sans Bold" pitchFamily="34" charset="-122"/>
                <a:cs typeface="DM Sans Bold" pitchFamily="34" charset="-120"/>
              </a:rPr>
              <a:t>WOMAN Çalışmasının Metodolojisi ve Uygulama</a:t>
            </a:r>
            <a:endParaRPr lang="en-US" sz="3700" dirty="0"/>
          </a:p>
        </p:txBody>
      </p:sp>
      <p:sp>
        <p:nvSpPr>
          <p:cNvPr id="4" name="Shape 1"/>
          <p:cNvSpPr/>
          <p:nvPr/>
        </p:nvSpPr>
        <p:spPr>
          <a:xfrm>
            <a:off x="929164" y="2126694"/>
            <a:ext cx="22860" cy="5434013"/>
          </a:xfrm>
          <a:prstGeom prst="roundRect">
            <a:avLst>
              <a:gd name="adj" fmla="val 345660"/>
            </a:avLst>
          </a:prstGeom>
          <a:solidFill>
            <a:srgbClr val="DFB8B9"/>
          </a:solidFill>
          <a:ln/>
        </p:spPr>
        <p:txBody>
          <a:bodyPr/>
          <a:lstStyle/>
          <a:p>
            <a:endParaRPr lang="tr-TR"/>
          </a:p>
        </p:txBody>
      </p:sp>
      <p:sp>
        <p:nvSpPr>
          <p:cNvPr id="5" name="Shape 2"/>
          <p:cNvSpPr/>
          <p:nvPr/>
        </p:nvSpPr>
        <p:spPr>
          <a:xfrm>
            <a:off x="1129367" y="2538413"/>
            <a:ext cx="658416" cy="22860"/>
          </a:xfrm>
          <a:prstGeom prst="roundRect">
            <a:avLst>
              <a:gd name="adj" fmla="val 345660"/>
            </a:avLst>
          </a:prstGeom>
          <a:solidFill>
            <a:srgbClr val="DFB8B9"/>
          </a:solidFill>
          <a:ln/>
        </p:spPr>
        <p:txBody>
          <a:bodyPr/>
          <a:lstStyle/>
          <a:p>
            <a:endParaRPr lang="tr-TR"/>
          </a:p>
        </p:txBody>
      </p:sp>
      <p:sp>
        <p:nvSpPr>
          <p:cNvPr id="6" name="Shape 3"/>
          <p:cNvSpPr/>
          <p:nvPr/>
        </p:nvSpPr>
        <p:spPr>
          <a:xfrm>
            <a:off x="728960" y="2338268"/>
            <a:ext cx="423267" cy="423267"/>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7" name="Text 4"/>
          <p:cNvSpPr/>
          <p:nvPr/>
        </p:nvSpPr>
        <p:spPr>
          <a:xfrm>
            <a:off x="889218" y="2408753"/>
            <a:ext cx="102751" cy="282178"/>
          </a:xfrm>
          <a:prstGeom prst="rect">
            <a:avLst/>
          </a:prstGeom>
          <a:noFill/>
          <a:ln/>
        </p:spPr>
        <p:txBody>
          <a:bodyPr wrap="none" lIns="0" tIns="0" rIns="0" bIns="0" rtlCol="0" anchor="t"/>
          <a:lstStyle/>
          <a:p>
            <a:pPr marL="0" indent="0" algn="ctr">
              <a:lnSpc>
                <a:spcPts val="2200"/>
              </a:lnSpc>
              <a:buNone/>
            </a:pPr>
            <a:r>
              <a:rPr lang="en-US" sz="2200" b="1" dirty="0">
                <a:solidFill>
                  <a:srgbClr val="000000"/>
                </a:solidFill>
                <a:latin typeface="DM Sans Bold" pitchFamily="34" charset="0"/>
                <a:ea typeface="DM Sans Bold" pitchFamily="34" charset="-122"/>
                <a:cs typeface="DM Sans Bold" pitchFamily="34" charset="-120"/>
              </a:rPr>
              <a:t>1</a:t>
            </a:r>
            <a:endParaRPr lang="en-US" sz="2200" dirty="0"/>
          </a:p>
        </p:txBody>
      </p:sp>
      <p:sp>
        <p:nvSpPr>
          <p:cNvPr id="8" name="Text 5"/>
          <p:cNvSpPr/>
          <p:nvPr/>
        </p:nvSpPr>
        <p:spPr>
          <a:xfrm>
            <a:off x="1975247" y="2314813"/>
            <a:ext cx="3805476" cy="293846"/>
          </a:xfrm>
          <a:prstGeom prst="rect">
            <a:avLst/>
          </a:prstGeom>
          <a:noFill/>
          <a:ln/>
        </p:spPr>
        <p:txBody>
          <a:bodyPr wrap="none" lIns="0" tIns="0" rIns="0" bIns="0" rtlCol="0" anchor="t"/>
          <a:lstStyle/>
          <a:p>
            <a:pPr marL="0" indent="0" algn="l">
              <a:lnSpc>
                <a:spcPts val="2300"/>
              </a:lnSpc>
              <a:buNone/>
            </a:pPr>
            <a:r>
              <a:rPr lang="en-US" sz="1850" b="1" dirty="0">
                <a:solidFill>
                  <a:srgbClr val="CC0000"/>
                </a:solidFill>
                <a:latin typeface="DM Sans Bold" pitchFamily="34" charset="0"/>
                <a:ea typeface="DM Sans Bold" pitchFamily="34" charset="-122"/>
                <a:cs typeface="DM Sans Bold" pitchFamily="34" charset="-120"/>
              </a:rPr>
              <a:t>Katılımcı Seçimi ve Gruplandırma</a:t>
            </a:r>
            <a:endParaRPr lang="en-US" sz="1850" dirty="0"/>
          </a:p>
        </p:txBody>
      </p:sp>
      <p:sp>
        <p:nvSpPr>
          <p:cNvPr id="9" name="Text 6"/>
          <p:cNvSpPr/>
          <p:nvPr/>
        </p:nvSpPr>
        <p:spPr>
          <a:xfrm>
            <a:off x="1975247" y="2721531"/>
            <a:ext cx="6510337" cy="902970"/>
          </a:xfrm>
          <a:prstGeom prst="rect">
            <a:avLst/>
          </a:prstGeom>
          <a:noFill/>
          <a:ln/>
        </p:spPr>
        <p:txBody>
          <a:bodyPr wrap="square" lIns="0" tIns="0" rIns="0" bIns="0" rtlCol="0" anchor="t"/>
          <a:lstStyle/>
          <a:p>
            <a:pPr marL="0" indent="0" algn="l">
              <a:lnSpc>
                <a:spcPts val="2350"/>
              </a:lnSpc>
              <a:buNone/>
            </a:pPr>
            <a:r>
              <a:rPr lang="en-US" sz="1450" dirty="0">
                <a:solidFill>
                  <a:srgbClr val="CC0000"/>
                </a:solidFill>
                <a:latin typeface="DM Sans" pitchFamily="34" charset="0"/>
                <a:ea typeface="DM Sans" pitchFamily="34" charset="-122"/>
                <a:cs typeface="DM Sans" pitchFamily="34" charset="-120"/>
              </a:rPr>
              <a:t>Çalışmaya katılan kadınlar, Yaşam Tarzı Değişikliği (müdahale) ve Sağlık Eğitimi (değerlendirme) gruplarına randomize edildi. Bu seçim, müdahalenin etkisini doğru bir şekilde değerlendirebilmek için yapıldı.</a:t>
            </a:r>
            <a:endParaRPr lang="en-US" sz="1450" dirty="0"/>
          </a:p>
        </p:txBody>
      </p:sp>
      <p:sp>
        <p:nvSpPr>
          <p:cNvPr id="10" name="Shape 7"/>
          <p:cNvSpPr/>
          <p:nvPr/>
        </p:nvSpPr>
        <p:spPr>
          <a:xfrm>
            <a:off x="1129367" y="4412456"/>
            <a:ext cx="658416" cy="22860"/>
          </a:xfrm>
          <a:prstGeom prst="roundRect">
            <a:avLst>
              <a:gd name="adj" fmla="val 345660"/>
            </a:avLst>
          </a:prstGeom>
          <a:solidFill>
            <a:srgbClr val="DFB8B9"/>
          </a:solidFill>
          <a:ln/>
        </p:spPr>
        <p:txBody>
          <a:bodyPr/>
          <a:lstStyle/>
          <a:p>
            <a:endParaRPr lang="tr-TR"/>
          </a:p>
        </p:txBody>
      </p:sp>
      <p:sp>
        <p:nvSpPr>
          <p:cNvPr id="11" name="Shape 8"/>
          <p:cNvSpPr/>
          <p:nvPr/>
        </p:nvSpPr>
        <p:spPr>
          <a:xfrm>
            <a:off x="728960" y="4212312"/>
            <a:ext cx="423267" cy="423267"/>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859215" y="4282797"/>
            <a:ext cx="162758" cy="282178"/>
          </a:xfrm>
          <a:prstGeom prst="rect">
            <a:avLst/>
          </a:prstGeom>
          <a:noFill/>
          <a:ln/>
        </p:spPr>
        <p:txBody>
          <a:bodyPr wrap="none" lIns="0" tIns="0" rIns="0" bIns="0" rtlCol="0" anchor="t"/>
          <a:lstStyle/>
          <a:p>
            <a:pPr marL="0" indent="0" algn="ctr">
              <a:lnSpc>
                <a:spcPts val="2200"/>
              </a:lnSpc>
              <a:buNone/>
            </a:pPr>
            <a:r>
              <a:rPr lang="en-US" sz="2200" b="1" dirty="0">
                <a:solidFill>
                  <a:srgbClr val="000000"/>
                </a:solidFill>
                <a:latin typeface="DM Sans Bold" pitchFamily="34" charset="0"/>
                <a:ea typeface="DM Sans Bold" pitchFamily="34" charset="-122"/>
                <a:cs typeface="DM Sans Bold" pitchFamily="34" charset="-120"/>
              </a:rPr>
              <a:t>2</a:t>
            </a:r>
            <a:endParaRPr lang="en-US" sz="2200" dirty="0"/>
          </a:p>
        </p:txBody>
      </p:sp>
      <p:sp>
        <p:nvSpPr>
          <p:cNvPr id="13" name="Text 10"/>
          <p:cNvSpPr/>
          <p:nvPr/>
        </p:nvSpPr>
        <p:spPr>
          <a:xfrm>
            <a:off x="1975247" y="4188857"/>
            <a:ext cx="2351723" cy="293846"/>
          </a:xfrm>
          <a:prstGeom prst="rect">
            <a:avLst/>
          </a:prstGeom>
          <a:noFill/>
          <a:ln/>
        </p:spPr>
        <p:txBody>
          <a:bodyPr wrap="none" lIns="0" tIns="0" rIns="0" bIns="0" rtlCol="0" anchor="t"/>
          <a:lstStyle/>
          <a:p>
            <a:pPr marL="0" indent="0" algn="l">
              <a:lnSpc>
                <a:spcPts val="2300"/>
              </a:lnSpc>
              <a:buNone/>
            </a:pPr>
            <a:r>
              <a:rPr lang="en-US" sz="1850" b="1" dirty="0">
                <a:solidFill>
                  <a:srgbClr val="CC0000"/>
                </a:solidFill>
                <a:latin typeface="DM Sans Bold" pitchFamily="34" charset="0"/>
                <a:ea typeface="DM Sans Bold" pitchFamily="34" charset="-122"/>
                <a:cs typeface="DM Sans Bold" pitchFamily="34" charset="-120"/>
              </a:rPr>
              <a:t>Müdahale Süreci</a:t>
            </a:r>
            <a:endParaRPr lang="en-US" sz="1850" dirty="0"/>
          </a:p>
        </p:txBody>
      </p:sp>
      <p:sp>
        <p:nvSpPr>
          <p:cNvPr id="14" name="Text 11"/>
          <p:cNvSpPr/>
          <p:nvPr/>
        </p:nvSpPr>
        <p:spPr>
          <a:xfrm>
            <a:off x="1975247" y="4595574"/>
            <a:ext cx="6510337" cy="902970"/>
          </a:xfrm>
          <a:prstGeom prst="rect">
            <a:avLst/>
          </a:prstGeom>
          <a:noFill/>
          <a:ln/>
        </p:spPr>
        <p:txBody>
          <a:bodyPr wrap="square" lIns="0" tIns="0" rIns="0" bIns="0" rtlCol="0" anchor="t"/>
          <a:lstStyle/>
          <a:p>
            <a:pPr marL="0" indent="0" algn="l">
              <a:lnSpc>
                <a:spcPts val="2350"/>
              </a:lnSpc>
              <a:buNone/>
            </a:pPr>
            <a:r>
              <a:rPr lang="en-US" sz="1450" dirty="0">
                <a:solidFill>
                  <a:srgbClr val="CC0000"/>
                </a:solidFill>
                <a:latin typeface="DM Sans" pitchFamily="34" charset="0"/>
                <a:ea typeface="DM Sans" pitchFamily="34" charset="-122"/>
                <a:cs typeface="DM Sans" pitchFamily="34" charset="-120"/>
              </a:rPr>
              <a:t>Yaşam Tarzı Değişikliği grubu, kalitatif ve kantitatif diyet değişiklikleri ile artan fiziksel aktivite seviyelerini içeren kapsamlı bir programa tabi tutuldu. Bu müdahaleler, 30 aylık bir süre boyunca yoğun bir şekilde uygulandı.</a:t>
            </a:r>
            <a:endParaRPr lang="en-US" sz="1450" dirty="0"/>
          </a:p>
        </p:txBody>
      </p:sp>
      <p:sp>
        <p:nvSpPr>
          <p:cNvPr id="15" name="Shape 12"/>
          <p:cNvSpPr/>
          <p:nvPr/>
        </p:nvSpPr>
        <p:spPr>
          <a:xfrm>
            <a:off x="1129367" y="6286500"/>
            <a:ext cx="658416" cy="22860"/>
          </a:xfrm>
          <a:prstGeom prst="roundRect">
            <a:avLst>
              <a:gd name="adj" fmla="val 345660"/>
            </a:avLst>
          </a:prstGeom>
          <a:solidFill>
            <a:srgbClr val="DFB8B9"/>
          </a:solidFill>
          <a:ln/>
        </p:spPr>
        <p:txBody>
          <a:bodyPr/>
          <a:lstStyle/>
          <a:p>
            <a:endParaRPr lang="tr-TR"/>
          </a:p>
        </p:txBody>
      </p:sp>
      <p:sp>
        <p:nvSpPr>
          <p:cNvPr id="16" name="Shape 13"/>
          <p:cNvSpPr/>
          <p:nvPr/>
        </p:nvSpPr>
        <p:spPr>
          <a:xfrm>
            <a:off x="728960" y="6086356"/>
            <a:ext cx="423267" cy="423267"/>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855524" y="6156841"/>
            <a:ext cx="170140" cy="282178"/>
          </a:xfrm>
          <a:prstGeom prst="rect">
            <a:avLst/>
          </a:prstGeom>
          <a:noFill/>
          <a:ln/>
        </p:spPr>
        <p:txBody>
          <a:bodyPr wrap="none" lIns="0" tIns="0" rIns="0" bIns="0" rtlCol="0" anchor="t"/>
          <a:lstStyle/>
          <a:p>
            <a:pPr marL="0" indent="0" algn="ctr">
              <a:lnSpc>
                <a:spcPts val="2200"/>
              </a:lnSpc>
              <a:buNone/>
            </a:pPr>
            <a:r>
              <a:rPr lang="en-US" sz="2200" b="1" dirty="0">
                <a:solidFill>
                  <a:srgbClr val="000000"/>
                </a:solidFill>
                <a:latin typeface="DM Sans Bold" pitchFamily="34" charset="0"/>
                <a:ea typeface="DM Sans Bold" pitchFamily="34" charset="-122"/>
                <a:cs typeface="DM Sans Bold" pitchFamily="34" charset="-120"/>
              </a:rPr>
              <a:t>3</a:t>
            </a:r>
            <a:endParaRPr lang="en-US" sz="2200" dirty="0"/>
          </a:p>
        </p:txBody>
      </p:sp>
      <p:sp>
        <p:nvSpPr>
          <p:cNvPr id="18" name="Text 15"/>
          <p:cNvSpPr/>
          <p:nvPr/>
        </p:nvSpPr>
        <p:spPr>
          <a:xfrm>
            <a:off x="1975247" y="6062901"/>
            <a:ext cx="2351723" cy="293846"/>
          </a:xfrm>
          <a:prstGeom prst="rect">
            <a:avLst/>
          </a:prstGeom>
          <a:noFill/>
          <a:ln/>
        </p:spPr>
        <p:txBody>
          <a:bodyPr wrap="none" lIns="0" tIns="0" rIns="0" bIns="0" rtlCol="0" anchor="t"/>
          <a:lstStyle/>
          <a:p>
            <a:pPr marL="0" indent="0" algn="l">
              <a:lnSpc>
                <a:spcPts val="2300"/>
              </a:lnSpc>
              <a:buNone/>
            </a:pPr>
            <a:r>
              <a:rPr lang="en-US" sz="1850" b="1" dirty="0">
                <a:solidFill>
                  <a:srgbClr val="CC0000"/>
                </a:solidFill>
                <a:latin typeface="DM Sans Bold" pitchFamily="34" charset="0"/>
                <a:ea typeface="DM Sans Bold" pitchFamily="34" charset="-122"/>
                <a:cs typeface="DM Sans Bold" pitchFamily="34" charset="-120"/>
              </a:rPr>
              <a:t>Uzun Vadeli Takip</a:t>
            </a:r>
            <a:endParaRPr lang="en-US" sz="1850" dirty="0"/>
          </a:p>
        </p:txBody>
      </p:sp>
      <p:sp>
        <p:nvSpPr>
          <p:cNvPr id="19" name="Text 16"/>
          <p:cNvSpPr/>
          <p:nvPr/>
        </p:nvSpPr>
        <p:spPr>
          <a:xfrm>
            <a:off x="1975247" y="6469618"/>
            <a:ext cx="6510337" cy="902970"/>
          </a:xfrm>
          <a:prstGeom prst="rect">
            <a:avLst/>
          </a:prstGeom>
          <a:noFill/>
          <a:ln/>
        </p:spPr>
        <p:txBody>
          <a:bodyPr wrap="square" lIns="0" tIns="0" rIns="0" bIns="0" rtlCol="0" anchor="t"/>
          <a:lstStyle/>
          <a:p>
            <a:pPr marL="0" indent="0" algn="l">
              <a:lnSpc>
                <a:spcPts val="2350"/>
              </a:lnSpc>
              <a:buNone/>
            </a:pPr>
            <a:r>
              <a:rPr lang="en-US" sz="1450" dirty="0">
                <a:solidFill>
                  <a:srgbClr val="CC0000"/>
                </a:solidFill>
                <a:latin typeface="DM Sans" pitchFamily="34" charset="0"/>
                <a:ea typeface="DM Sans" pitchFamily="34" charset="-122"/>
                <a:cs typeface="DM Sans" pitchFamily="34" charset="-120"/>
              </a:rPr>
              <a:t>Çalışmanın son 48 aylık muayenesi Eylül 2008'de tamamlandı. Bu uzun süreli takip, müdahalelerin kalıcı etkilerini değerlendirmek için kritik öneme sahipti.</a:t>
            </a:r>
            <a:endParaRPr lang="en-US" sz="14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92637"/>
            <a:ext cx="12043767"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WOMAN Çalışmasının Sonuçları ve Bulguları</a:t>
            </a:r>
            <a:endParaRPr lang="en-US" sz="4450" dirty="0"/>
          </a:p>
        </p:txBody>
      </p:sp>
      <p:sp>
        <p:nvSpPr>
          <p:cNvPr id="3" name="Text 1"/>
          <p:cNvSpPr/>
          <p:nvPr/>
        </p:nvSpPr>
        <p:spPr>
          <a:xfrm>
            <a:off x="793790" y="2368391"/>
            <a:ext cx="3694152"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Kısa Vadeli Sonuçlar (30 ay)</a:t>
            </a:r>
            <a:endParaRPr lang="en-US" sz="2200" dirty="0"/>
          </a:p>
        </p:txBody>
      </p:sp>
      <p:sp>
        <p:nvSpPr>
          <p:cNvPr id="4" name="Text 2"/>
          <p:cNvSpPr/>
          <p:nvPr/>
        </p:nvSpPr>
        <p:spPr>
          <a:xfrm>
            <a:off x="793790" y="3303865"/>
            <a:ext cx="3694152" cy="326612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İlk 30 ay boyunca, Yaşam Tarzı Değişikliği grubunda önemli kilo kaybı ve artan egzersiz seviyeleri gözlemlendi. Bu değişiklikler, kardiyovasküler risk faktörlerinde belirgin azalmalara yol açtı. Trigliserit seviyeleri ve LDL-P sayısında anlamlı düşüşler kaydedildi.</a:t>
            </a:r>
            <a:endParaRPr lang="en-US" sz="1750" dirty="0"/>
          </a:p>
        </p:txBody>
      </p:sp>
      <p:sp>
        <p:nvSpPr>
          <p:cNvPr id="5" name="Text 3"/>
          <p:cNvSpPr/>
          <p:nvPr/>
        </p:nvSpPr>
        <p:spPr>
          <a:xfrm>
            <a:off x="5048964" y="2368391"/>
            <a:ext cx="3694152"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Uzun Vadeli Sonuçlar (48 ay)</a:t>
            </a:r>
            <a:endParaRPr lang="en-US" sz="2200" dirty="0"/>
          </a:p>
        </p:txBody>
      </p:sp>
      <p:sp>
        <p:nvSpPr>
          <p:cNvPr id="6" name="Text 4"/>
          <p:cNvSpPr/>
          <p:nvPr/>
        </p:nvSpPr>
        <p:spPr>
          <a:xfrm>
            <a:off x="5048964" y="3303865"/>
            <a:ext cx="3694152" cy="362902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48. ayda, müdahale etkisinin çoğu kaybedilmişti. Yaşam Tarzı Müdahalesi grubunda 3.4 kg, Sağlık Eğitimi grubunda ise 0.2 kg kilo kaybı gözlemlendi (P = 0.000). Lipid seviyeleri, kan basıncı, glikoz, insülin veya subklinik koroner kalsiyum, karotid intima media kalınlığı ve plak ölçümlerinde anlamlı değişiklikler görülmedi.</a:t>
            </a:r>
            <a:endParaRPr lang="en-US" sz="1750" dirty="0"/>
          </a:p>
        </p:txBody>
      </p:sp>
      <p:sp>
        <p:nvSpPr>
          <p:cNvPr id="7" name="Text 5"/>
          <p:cNvSpPr/>
          <p:nvPr/>
        </p:nvSpPr>
        <p:spPr>
          <a:xfrm>
            <a:off x="9304139" y="236839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Fiziksel Performans</a:t>
            </a:r>
            <a:endParaRPr lang="en-US" sz="2200" dirty="0"/>
          </a:p>
        </p:txBody>
      </p:sp>
      <p:sp>
        <p:nvSpPr>
          <p:cNvPr id="8" name="Text 6"/>
          <p:cNvSpPr/>
          <p:nvPr/>
        </p:nvSpPr>
        <p:spPr>
          <a:xfrm>
            <a:off x="9304139" y="2949535"/>
            <a:ext cx="3694152"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Yaşam Tarzı grubunda, Sağlık Eğitimi grubuna kıyasla uzun mesafe koridor yürüyüş süresinde anlamlı bir azalma gözlemlendi. Bu sonuç, fiziksel performanstaki iyileşmeyi göstermektedir.</a:t>
            </a:r>
            <a:endParaRPr lang="en-US" sz="1750" dirty="0"/>
          </a:p>
        </p:txBody>
      </p:sp>
      <p:pic>
        <p:nvPicPr>
          <p:cNvPr id="9"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804" y="837843"/>
            <a:ext cx="12263795" cy="1287066"/>
          </a:xfrm>
          <a:prstGeom prst="rect">
            <a:avLst/>
          </a:prstGeom>
          <a:noFill/>
          <a:ln/>
        </p:spPr>
        <p:txBody>
          <a:bodyPr wrap="square" lIns="0" tIns="0" rIns="0" bIns="0" rtlCol="0" anchor="t"/>
          <a:lstStyle/>
          <a:p>
            <a:pPr marL="0" indent="0">
              <a:lnSpc>
                <a:spcPts val="5050"/>
              </a:lnSpc>
              <a:buNone/>
            </a:pPr>
            <a:r>
              <a:rPr lang="en-US" sz="4050" b="1" dirty="0">
                <a:solidFill>
                  <a:srgbClr val="000000"/>
                </a:solidFill>
                <a:latin typeface="DM Sans Bold" pitchFamily="34" charset="0"/>
                <a:ea typeface="DM Sans Bold" pitchFamily="34" charset="-122"/>
                <a:cs typeface="DM Sans Bold" pitchFamily="34" charset="-120"/>
              </a:rPr>
              <a:t>WOMAN Çalışmasının Çıkarımları ve Gelecek Araştırmalar</a:t>
            </a:r>
            <a:endParaRPr lang="en-US" sz="4050" dirty="0"/>
          </a:p>
        </p:txBody>
      </p:sp>
      <p:sp>
        <p:nvSpPr>
          <p:cNvPr id="3" name="Shape 1"/>
          <p:cNvSpPr/>
          <p:nvPr/>
        </p:nvSpPr>
        <p:spPr>
          <a:xfrm>
            <a:off x="720804" y="2768322"/>
            <a:ext cx="463272" cy="463272"/>
          </a:xfrm>
          <a:prstGeom prst="roundRect">
            <a:avLst>
              <a:gd name="adj" fmla="val 18671"/>
            </a:avLst>
          </a:prstGeom>
          <a:solidFill>
            <a:srgbClr val="F9D2D3"/>
          </a:solidFill>
          <a:ln w="7620">
            <a:solidFill>
              <a:srgbClr val="DFB8B9"/>
            </a:solidFill>
            <a:prstDash val="solid"/>
          </a:ln>
        </p:spPr>
        <p:txBody>
          <a:bodyPr/>
          <a:lstStyle/>
          <a:p>
            <a:endParaRPr lang="tr-TR"/>
          </a:p>
        </p:txBody>
      </p:sp>
      <p:sp>
        <p:nvSpPr>
          <p:cNvPr id="4" name="Text 2"/>
          <p:cNvSpPr/>
          <p:nvPr/>
        </p:nvSpPr>
        <p:spPr>
          <a:xfrm>
            <a:off x="896183" y="2845475"/>
            <a:ext cx="112514" cy="308967"/>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DM Sans Bold" pitchFamily="34" charset="0"/>
                <a:ea typeface="DM Sans Bold" pitchFamily="34" charset="-122"/>
                <a:cs typeface="DM Sans Bold" pitchFamily="34" charset="-120"/>
              </a:rPr>
              <a:t>1</a:t>
            </a:r>
            <a:endParaRPr lang="en-US" sz="2400" dirty="0"/>
          </a:p>
        </p:txBody>
      </p:sp>
      <p:sp>
        <p:nvSpPr>
          <p:cNvPr id="5" name="Text 3"/>
          <p:cNvSpPr/>
          <p:nvPr/>
        </p:nvSpPr>
        <p:spPr>
          <a:xfrm>
            <a:off x="1389936" y="2768322"/>
            <a:ext cx="4944666" cy="321707"/>
          </a:xfrm>
          <a:prstGeom prst="rect">
            <a:avLst/>
          </a:prstGeom>
          <a:noFill/>
          <a:ln/>
        </p:spPr>
        <p:txBody>
          <a:bodyPr wrap="none" lIns="0" tIns="0" rIns="0" bIns="0" rtlCol="0" anchor="t"/>
          <a:lstStyle/>
          <a:p>
            <a:pPr marL="0" indent="0">
              <a:lnSpc>
                <a:spcPts val="2500"/>
              </a:lnSpc>
              <a:buNone/>
            </a:pPr>
            <a:r>
              <a:rPr lang="en-US" sz="2000" b="1" dirty="0">
                <a:solidFill>
                  <a:srgbClr val="CC0000"/>
                </a:solidFill>
                <a:latin typeface="DM Sans Bold" pitchFamily="34" charset="0"/>
                <a:ea typeface="DM Sans Bold" pitchFamily="34" charset="-122"/>
                <a:cs typeface="DM Sans Bold" pitchFamily="34" charset="-120"/>
              </a:rPr>
              <a:t>Yaşam Tarzı Değişikliklerinin Potansiyeli</a:t>
            </a:r>
            <a:endParaRPr lang="en-US" sz="2000" dirty="0"/>
          </a:p>
        </p:txBody>
      </p:sp>
      <p:sp>
        <p:nvSpPr>
          <p:cNvPr id="6" name="Text 4"/>
          <p:cNvSpPr/>
          <p:nvPr/>
        </p:nvSpPr>
        <p:spPr>
          <a:xfrm>
            <a:off x="1389936" y="3213497"/>
            <a:ext cx="5359837" cy="1647825"/>
          </a:xfrm>
          <a:prstGeom prst="rect">
            <a:avLst/>
          </a:prstGeom>
          <a:noFill/>
          <a:ln/>
        </p:spPr>
        <p:txBody>
          <a:bodyPr wrap="square" lIns="0" tIns="0" rIns="0" bIns="0" rtlCol="0" anchor="t"/>
          <a:lstStyle/>
          <a:p>
            <a:pPr marL="0" indent="0">
              <a:lnSpc>
                <a:spcPts val="2550"/>
              </a:lnSpc>
              <a:buNone/>
            </a:pPr>
            <a:r>
              <a:rPr lang="en-US" sz="1600" dirty="0">
                <a:solidFill>
                  <a:srgbClr val="CC0000"/>
                </a:solidFill>
                <a:latin typeface="DM Sans" pitchFamily="34" charset="0"/>
                <a:ea typeface="DM Sans" pitchFamily="34" charset="-122"/>
                <a:cs typeface="DM Sans" pitchFamily="34" charset="-120"/>
              </a:rPr>
              <a:t>WOMAN çalışması, önemli yaşam tarzı değişikliklerinin kardiyovasküler risk faktörlerini azaltmada etkili olabileceğini göstermiştir. Bu bulgu, ilaç dışı müdahalelerin kardiyovasküler sağlık üzerindeki potansiyel faydalarını vurgulamaktadır.</a:t>
            </a:r>
            <a:endParaRPr lang="en-US" sz="1600" dirty="0"/>
          </a:p>
        </p:txBody>
      </p:sp>
      <p:sp>
        <p:nvSpPr>
          <p:cNvPr id="7" name="Shape 5"/>
          <p:cNvSpPr/>
          <p:nvPr/>
        </p:nvSpPr>
        <p:spPr>
          <a:xfrm>
            <a:off x="6955631" y="2768322"/>
            <a:ext cx="463272" cy="463272"/>
          </a:xfrm>
          <a:prstGeom prst="roundRect">
            <a:avLst>
              <a:gd name="adj" fmla="val 18671"/>
            </a:avLst>
          </a:prstGeom>
          <a:solidFill>
            <a:srgbClr val="F9D2D3"/>
          </a:solidFill>
          <a:ln w="7620">
            <a:solidFill>
              <a:srgbClr val="DFB8B9"/>
            </a:solidFill>
            <a:prstDash val="solid"/>
          </a:ln>
        </p:spPr>
        <p:txBody>
          <a:bodyPr/>
          <a:lstStyle/>
          <a:p>
            <a:endParaRPr lang="tr-TR"/>
          </a:p>
        </p:txBody>
      </p:sp>
      <p:sp>
        <p:nvSpPr>
          <p:cNvPr id="8" name="Text 6"/>
          <p:cNvSpPr/>
          <p:nvPr/>
        </p:nvSpPr>
        <p:spPr>
          <a:xfrm>
            <a:off x="7098149" y="2845475"/>
            <a:ext cx="178237" cy="308967"/>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DM Sans Bold" pitchFamily="34" charset="0"/>
                <a:ea typeface="DM Sans Bold" pitchFamily="34" charset="-122"/>
                <a:cs typeface="DM Sans Bold" pitchFamily="34" charset="-120"/>
              </a:rPr>
              <a:t>2</a:t>
            </a:r>
            <a:endParaRPr lang="en-US" sz="2400" dirty="0"/>
          </a:p>
        </p:txBody>
      </p:sp>
      <p:sp>
        <p:nvSpPr>
          <p:cNvPr id="9" name="Text 7"/>
          <p:cNvSpPr/>
          <p:nvPr/>
        </p:nvSpPr>
        <p:spPr>
          <a:xfrm>
            <a:off x="7624762" y="2768322"/>
            <a:ext cx="4531995" cy="321707"/>
          </a:xfrm>
          <a:prstGeom prst="rect">
            <a:avLst/>
          </a:prstGeom>
          <a:noFill/>
          <a:ln/>
        </p:spPr>
        <p:txBody>
          <a:bodyPr wrap="none" lIns="0" tIns="0" rIns="0" bIns="0" rtlCol="0" anchor="t"/>
          <a:lstStyle/>
          <a:p>
            <a:pPr marL="0" indent="0">
              <a:lnSpc>
                <a:spcPts val="2500"/>
              </a:lnSpc>
              <a:buNone/>
            </a:pPr>
            <a:r>
              <a:rPr lang="en-US" sz="2000" b="1" dirty="0">
                <a:solidFill>
                  <a:srgbClr val="CC0000"/>
                </a:solidFill>
                <a:latin typeface="DM Sans Bold" pitchFamily="34" charset="0"/>
                <a:ea typeface="DM Sans Bold" pitchFamily="34" charset="-122"/>
                <a:cs typeface="DM Sans Bold" pitchFamily="34" charset="-120"/>
              </a:rPr>
              <a:t>Uzun Vadeli Sürdürülebilirlik Zorluğu</a:t>
            </a:r>
            <a:endParaRPr lang="en-US" sz="2000" dirty="0"/>
          </a:p>
        </p:txBody>
      </p:sp>
      <p:sp>
        <p:nvSpPr>
          <p:cNvPr id="10" name="Text 8"/>
          <p:cNvSpPr/>
          <p:nvPr/>
        </p:nvSpPr>
        <p:spPr>
          <a:xfrm>
            <a:off x="7624762" y="3213497"/>
            <a:ext cx="5359837" cy="1647825"/>
          </a:xfrm>
          <a:prstGeom prst="rect">
            <a:avLst/>
          </a:prstGeom>
          <a:noFill/>
          <a:ln/>
        </p:spPr>
        <p:txBody>
          <a:bodyPr wrap="square" lIns="0" tIns="0" rIns="0" bIns="0" rtlCol="0" anchor="t"/>
          <a:lstStyle/>
          <a:p>
            <a:pPr marL="0" indent="0">
              <a:lnSpc>
                <a:spcPts val="2550"/>
              </a:lnSpc>
              <a:buNone/>
            </a:pPr>
            <a:r>
              <a:rPr lang="en-US" sz="1600" dirty="0">
                <a:solidFill>
                  <a:srgbClr val="CC0000"/>
                </a:solidFill>
                <a:latin typeface="DM Sans" pitchFamily="34" charset="0"/>
                <a:ea typeface="DM Sans" pitchFamily="34" charset="-122"/>
                <a:cs typeface="DM Sans" pitchFamily="34" charset="-120"/>
              </a:rPr>
              <a:t>Çalışmanın en önemli çıkarımlarından biri, başarılı yaşam tarzı değişikliklerinin, kilo kaybının ve azaltılmış risk faktörlerinin uzun vadeli sürdürülebilirliğinin zorluğudur. Bu, gelecekteki müdahalelerin tasarımında dikkate alınması gereken kritik bir noktadır.</a:t>
            </a:r>
            <a:endParaRPr lang="en-US" sz="1600" dirty="0"/>
          </a:p>
        </p:txBody>
      </p:sp>
      <p:sp>
        <p:nvSpPr>
          <p:cNvPr id="11" name="Shape 9"/>
          <p:cNvSpPr/>
          <p:nvPr/>
        </p:nvSpPr>
        <p:spPr>
          <a:xfrm>
            <a:off x="720804" y="5298758"/>
            <a:ext cx="463272" cy="463272"/>
          </a:xfrm>
          <a:prstGeom prst="roundRect">
            <a:avLst>
              <a:gd name="adj" fmla="val 18671"/>
            </a:avLst>
          </a:prstGeom>
          <a:solidFill>
            <a:srgbClr val="F9D2D3"/>
          </a:solidFill>
          <a:ln w="7620">
            <a:solidFill>
              <a:srgbClr val="DFB8B9"/>
            </a:solidFill>
            <a:prstDash val="solid"/>
          </a:ln>
        </p:spPr>
        <p:txBody>
          <a:bodyPr/>
          <a:lstStyle/>
          <a:p>
            <a:endParaRPr lang="tr-TR"/>
          </a:p>
        </p:txBody>
      </p:sp>
      <p:sp>
        <p:nvSpPr>
          <p:cNvPr id="12" name="Text 10"/>
          <p:cNvSpPr/>
          <p:nvPr/>
        </p:nvSpPr>
        <p:spPr>
          <a:xfrm>
            <a:off x="859274" y="5375910"/>
            <a:ext cx="186333" cy="308967"/>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DM Sans Bold" pitchFamily="34" charset="0"/>
                <a:ea typeface="DM Sans Bold" pitchFamily="34" charset="-122"/>
                <a:cs typeface="DM Sans Bold" pitchFamily="34" charset="-120"/>
              </a:rPr>
              <a:t>3</a:t>
            </a:r>
            <a:endParaRPr lang="en-US" sz="2400" dirty="0"/>
          </a:p>
        </p:txBody>
      </p:sp>
      <p:sp>
        <p:nvSpPr>
          <p:cNvPr id="13" name="Text 11"/>
          <p:cNvSpPr/>
          <p:nvPr/>
        </p:nvSpPr>
        <p:spPr>
          <a:xfrm>
            <a:off x="1389936" y="5298758"/>
            <a:ext cx="3792022" cy="321707"/>
          </a:xfrm>
          <a:prstGeom prst="rect">
            <a:avLst/>
          </a:prstGeom>
          <a:noFill/>
          <a:ln/>
        </p:spPr>
        <p:txBody>
          <a:bodyPr wrap="none" lIns="0" tIns="0" rIns="0" bIns="0" rtlCol="0" anchor="t"/>
          <a:lstStyle/>
          <a:p>
            <a:pPr marL="0" indent="0">
              <a:lnSpc>
                <a:spcPts val="2500"/>
              </a:lnSpc>
              <a:buNone/>
            </a:pPr>
            <a:r>
              <a:rPr lang="en-US" sz="2000" b="1" dirty="0">
                <a:solidFill>
                  <a:srgbClr val="CC0000"/>
                </a:solidFill>
                <a:latin typeface="DM Sans Bold" pitchFamily="34" charset="0"/>
                <a:ea typeface="DM Sans Bold" pitchFamily="34" charset="-122"/>
                <a:cs typeface="DM Sans Bold" pitchFamily="34" charset="-120"/>
              </a:rPr>
              <a:t>Klinik Sonuçlar Üzerindeki Etki</a:t>
            </a:r>
            <a:endParaRPr lang="en-US" sz="2000" dirty="0"/>
          </a:p>
        </p:txBody>
      </p:sp>
      <p:sp>
        <p:nvSpPr>
          <p:cNvPr id="14" name="Text 12"/>
          <p:cNvSpPr/>
          <p:nvPr/>
        </p:nvSpPr>
        <p:spPr>
          <a:xfrm>
            <a:off x="1389936" y="5743932"/>
            <a:ext cx="5359837" cy="1318260"/>
          </a:xfrm>
          <a:prstGeom prst="rect">
            <a:avLst/>
          </a:prstGeom>
          <a:noFill/>
          <a:ln/>
        </p:spPr>
        <p:txBody>
          <a:bodyPr wrap="square" lIns="0" tIns="0" rIns="0" bIns="0" rtlCol="0" anchor="t"/>
          <a:lstStyle/>
          <a:p>
            <a:pPr marL="0" indent="0">
              <a:lnSpc>
                <a:spcPts val="2550"/>
              </a:lnSpc>
              <a:buNone/>
            </a:pPr>
            <a:r>
              <a:rPr lang="en-US" sz="1600" dirty="0">
                <a:solidFill>
                  <a:srgbClr val="CC0000"/>
                </a:solidFill>
                <a:latin typeface="DM Sans" pitchFamily="34" charset="0"/>
                <a:ea typeface="DM Sans" pitchFamily="34" charset="-122"/>
                <a:cs typeface="DM Sans" pitchFamily="34" charset="-120"/>
              </a:rPr>
              <a:t>Bu tür yaşam tarzı değişikliklerinin kardiyovasküler sonuçları gerçekten azaltıp azaltmadığı hala klinik deneylerde test edilmemiştir. Bu, gelecekteki araştırmalar için önemli bir odak noktası olmalıdır.</a:t>
            </a:r>
            <a:endParaRPr lang="en-US" sz="1600" dirty="0"/>
          </a:p>
        </p:txBody>
      </p:sp>
      <p:sp>
        <p:nvSpPr>
          <p:cNvPr id="15" name="Shape 13"/>
          <p:cNvSpPr/>
          <p:nvPr/>
        </p:nvSpPr>
        <p:spPr>
          <a:xfrm>
            <a:off x="6955631" y="5298758"/>
            <a:ext cx="463272" cy="463272"/>
          </a:xfrm>
          <a:prstGeom prst="roundRect">
            <a:avLst>
              <a:gd name="adj" fmla="val 18671"/>
            </a:avLst>
          </a:prstGeom>
          <a:solidFill>
            <a:srgbClr val="F9D2D3"/>
          </a:solidFill>
          <a:ln w="7620">
            <a:solidFill>
              <a:srgbClr val="DFB8B9"/>
            </a:solidFill>
            <a:prstDash val="solid"/>
          </a:ln>
        </p:spPr>
        <p:txBody>
          <a:bodyPr/>
          <a:lstStyle/>
          <a:p>
            <a:endParaRPr lang="tr-TR"/>
          </a:p>
        </p:txBody>
      </p:sp>
      <p:sp>
        <p:nvSpPr>
          <p:cNvPr id="16" name="Text 14"/>
          <p:cNvSpPr/>
          <p:nvPr/>
        </p:nvSpPr>
        <p:spPr>
          <a:xfrm>
            <a:off x="7086838" y="5375910"/>
            <a:ext cx="200858" cy="308967"/>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DM Sans Bold" pitchFamily="34" charset="0"/>
                <a:ea typeface="DM Sans Bold" pitchFamily="34" charset="-122"/>
                <a:cs typeface="DM Sans Bold" pitchFamily="34" charset="-120"/>
              </a:rPr>
              <a:t>4</a:t>
            </a:r>
            <a:endParaRPr lang="en-US" sz="2400" dirty="0"/>
          </a:p>
        </p:txBody>
      </p:sp>
      <p:sp>
        <p:nvSpPr>
          <p:cNvPr id="17" name="Text 15"/>
          <p:cNvSpPr/>
          <p:nvPr/>
        </p:nvSpPr>
        <p:spPr>
          <a:xfrm>
            <a:off x="7624762" y="5298758"/>
            <a:ext cx="3800475" cy="321707"/>
          </a:xfrm>
          <a:prstGeom prst="rect">
            <a:avLst/>
          </a:prstGeom>
          <a:noFill/>
          <a:ln/>
        </p:spPr>
        <p:txBody>
          <a:bodyPr wrap="none" lIns="0" tIns="0" rIns="0" bIns="0" rtlCol="0" anchor="t"/>
          <a:lstStyle/>
          <a:p>
            <a:pPr marL="0" indent="0">
              <a:lnSpc>
                <a:spcPts val="2500"/>
              </a:lnSpc>
              <a:buNone/>
            </a:pPr>
            <a:r>
              <a:rPr lang="en-US" sz="2000" b="1" dirty="0">
                <a:solidFill>
                  <a:srgbClr val="CC0000"/>
                </a:solidFill>
                <a:latin typeface="DM Sans Bold" pitchFamily="34" charset="0"/>
                <a:ea typeface="DM Sans Bold" pitchFamily="34" charset="-122"/>
                <a:cs typeface="DM Sans Bold" pitchFamily="34" charset="-120"/>
              </a:rPr>
              <a:t>Gelecek Araştırma Yönelimleri</a:t>
            </a:r>
            <a:endParaRPr lang="en-US" sz="2000" dirty="0"/>
          </a:p>
        </p:txBody>
      </p:sp>
      <p:sp>
        <p:nvSpPr>
          <p:cNvPr id="18" name="Text 16"/>
          <p:cNvSpPr/>
          <p:nvPr/>
        </p:nvSpPr>
        <p:spPr>
          <a:xfrm>
            <a:off x="7624762" y="5743932"/>
            <a:ext cx="5359837" cy="1647825"/>
          </a:xfrm>
          <a:prstGeom prst="rect">
            <a:avLst/>
          </a:prstGeom>
          <a:noFill/>
          <a:ln/>
        </p:spPr>
        <p:txBody>
          <a:bodyPr wrap="square" lIns="0" tIns="0" rIns="0" bIns="0" rtlCol="0" anchor="t"/>
          <a:lstStyle/>
          <a:p>
            <a:pPr marL="0" indent="0">
              <a:lnSpc>
                <a:spcPts val="2550"/>
              </a:lnSpc>
              <a:buNone/>
            </a:pPr>
            <a:r>
              <a:rPr lang="en-US" sz="1600" dirty="0">
                <a:solidFill>
                  <a:srgbClr val="CC0000"/>
                </a:solidFill>
                <a:latin typeface="DM Sans" pitchFamily="34" charset="0"/>
                <a:ea typeface="DM Sans" pitchFamily="34" charset="-122"/>
                <a:cs typeface="DM Sans" pitchFamily="34" charset="-120"/>
              </a:rPr>
              <a:t>Gelecekteki çalışmalar, yaşam tarzı müdahalelerinin uzun vadeli etkilerini ve kardiyovasküler olayları önlemedeki rolünü daha detaylı incelemelidir. Ayrıca, sürdürülebilir davranış değişikliği stratejilerinin geliştirilmesine odaklanılmalıdır.</a:t>
            </a:r>
            <a:endParaRPr lang="en-US" sz="1600" dirty="0"/>
          </a:p>
        </p:txBody>
      </p:sp>
      <p:pic>
        <p:nvPicPr>
          <p:cNvPr id="19"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6729" y="1191220"/>
            <a:ext cx="6767870" cy="3599021"/>
          </a:xfrm>
          <a:prstGeom prst="rect">
            <a:avLst/>
          </a:prstGeom>
          <a:noFill/>
          <a:ln/>
        </p:spPr>
        <p:txBody>
          <a:bodyPr wrap="square" lIns="0" tIns="0" rIns="0" bIns="0" rtlCol="0" anchor="t"/>
          <a:lstStyle/>
          <a:p>
            <a:pPr marL="0" indent="0">
              <a:lnSpc>
                <a:spcPts val="7050"/>
              </a:lnSpc>
              <a:buNone/>
            </a:pPr>
            <a:r>
              <a:rPr lang="en-US" sz="5650" b="1" dirty="0">
                <a:solidFill>
                  <a:srgbClr val="000000"/>
                </a:solidFill>
                <a:latin typeface="DM Sans Bold" pitchFamily="34" charset="0"/>
                <a:ea typeface="DM Sans Bold" pitchFamily="34" charset="-122"/>
                <a:cs typeface="DM Sans Bold" pitchFamily="34" charset="-120"/>
              </a:rPr>
              <a:t>Grup Temelli Diyet ve Fiziksel Aktivite Kilo Verme Müdahaleleri</a:t>
            </a:r>
            <a:endParaRPr lang="en-US" sz="5650" dirty="0"/>
          </a:p>
        </p:txBody>
      </p:sp>
      <p:sp>
        <p:nvSpPr>
          <p:cNvPr id="4" name="Text 1"/>
          <p:cNvSpPr/>
          <p:nvPr/>
        </p:nvSpPr>
        <p:spPr>
          <a:xfrm>
            <a:off x="6216729" y="5103138"/>
            <a:ext cx="6767870" cy="1335405"/>
          </a:xfrm>
          <a:prstGeom prst="rect">
            <a:avLst/>
          </a:prstGeom>
          <a:noFill/>
          <a:ln/>
        </p:spPr>
        <p:txBody>
          <a:bodyPr wrap="square" lIns="0" tIns="0" rIns="0" bIns="0" rtlCol="0" anchor="t"/>
          <a:lstStyle/>
          <a:p>
            <a:pPr marL="0" indent="0">
              <a:lnSpc>
                <a:spcPts val="2600"/>
              </a:lnSpc>
              <a:buNone/>
            </a:pPr>
            <a:r>
              <a:rPr lang="en-US" sz="1600" dirty="0">
                <a:solidFill>
                  <a:srgbClr val="CC0000"/>
                </a:solidFill>
                <a:latin typeface="DM Sans" pitchFamily="34" charset="0"/>
                <a:ea typeface="DM Sans" pitchFamily="34" charset="-122"/>
                <a:cs typeface="DM Sans" pitchFamily="34" charset="-120"/>
              </a:rPr>
              <a:t>Bu sistematik inceleme, grup temelli diyet ve fiziksel aktivite müdahalelerinin etkinliğini değerlendirmektedir. 47 randomize kontrollü çalışmadan 60 müdahale analiz edilmiştir. Sonuçlar, bu müdahalelerin kilo verme açısından etkili olduğunu göstermektedir.</a:t>
            </a:r>
            <a:endParaRPr lang="en-US" sz="1600" dirty="0"/>
          </a:p>
        </p:txBody>
      </p:sp>
      <p:sp>
        <p:nvSpPr>
          <p:cNvPr id="5" name="Shape 2"/>
          <p:cNvSpPr/>
          <p:nvPr/>
        </p:nvSpPr>
        <p:spPr>
          <a:xfrm>
            <a:off x="6216729" y="6688812"/>
            <a:ext cx="333851" cy="333851"/>
          </a:xfrm>
          <a:prstGeom prst="roundRect">
            <a:avLst>
              <a:gd name="adj" fmla="val 27386725"/>
            </a:avLst>
          </a:prstGeom>
          <a:solidFill>
            <a:srgbClr val="9D93FD"/>
          </a:solidFill>
          <a:ln w="7620">
            <a:solidFill>
              <a:srgbClr val="FFFFFF"/>
            </a:solidFill>
            <a:prstDash val="solid"/>
          </a:ln>
        </p:spPr>
        <p:txBody>
          <a:bodyPr/>
          <a:lstStyle/>
          <a:p>
            <a:endParaRPr lang="tr-TR"/>
          </a:p>
        </p:txBody>
      </p:sp>
      <p:sp>
        <p:nvSpPr>
          <p:cNvPr id="6" name="Text 3"/>
          <p:cNvSpPr/>
          <p:nvPr/>
        </p:nvSpPr>
        <p:spPr>
          <a:xfrm>
            <a:off x="6311979" y="6806922"/>
            <a:ext cx="143351"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DM Sans Medium" pitchFamily="34" charset="0"/>
                <a:ea typeface="DM Sans Medium" pitchFamily="34" charset="-122"/>
                <a:cs typeface="DM Sans Medium" pitchFamily="34" charset="-120"/>
              </a:rPr>
              <a:t>MB</a:t>
            </a:r>
            <a:endParaRPr lang="en-US" sz="750" dirty="0"/>
          </a:p>
        </p:txBody>
      </p:sp>
      <p:sp>
        <p:nvSpPr>
          <p:cNvPr id="7" name="Text 4"/>
          <p:cNvSpPr/>
          <p:nvPr/>
        </p:nvSpPr>
        <p:spPr>
          <a:xfrm>
            <a:off x="6654879" y="6673215"/>
            <a:ext cx="1659136" cy="365165"/>
          </a:xfrm>
          <a:prstGeom prst="rect">
            <a:avLst/>
          </a:prstGeom>
          <a:noFill/>
          <a:ln/>
        </p:spPr>
        <p:txBody>
          <a:bodyPr wrap="none" lIns="0" tIns="0" rIns="0" bIns="0" rtlCol="0" anchor="t"/>
          <a:lstStyle/>
          <a:p>
            <a:pPr marL="0" indent="0" algn="l">
              <a:lnSpc>
                <a:spcPts val="2850"/>
              </a:lnSpc>
              <a:buNone/>
            </a:pPr>
            <a:r>
              <a:rPr lang="en-US" sz="2050" b="1" dirty="0">
                <a:solidFill>
                  <a:srgbClr val="CC0000"/>
                </a:solidFill>
                <a:latin typeface="DM Sans Bold" pitchFamily="34" charset="0"/>
                <a:ea typeface="DM Sans Bold" pitchFamily="34" charset="-122"/>
                <a:cs typeface="DM Sans Bold" pitchFamily="34" charset="-120"/>
              </a:rPr>
              <a:t>Murat Baş</a:t>
            </a:r>
            <a:endParaRPr lang="en-US" sz="2050" dirty="0"/>
          </a:p>
        </p:txBody>
      </p:sp>
      <p:pic>
        <p:nvPicPr>
          <p:cNvPr id="8"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42586"/>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Araştırma Soruları</a:t>
            </a:r>
            <a:endParaRPr lang="en-US" sz="4450" dirty="0"/>
          </a:p>
        </p:txBody>
      </p:sp>
      <p:sp>
        <p:nvSpPr>
          <p:cNvPr id="4" name="Shape 1"/>
          <p:cNvSpPr/>
          <p:nvPr/>
        </p:nvSpPr>
        <p:spPr>
          <a:xfrm>
            <a:off x="793790" y="294667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87028" y="3031688"/>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30906" y="2946678"/>
            <a:ext cx="2915960"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Tasarım ve Uygulama</a:t>
            </a:r>
            <a:endParaRPr lang="en-US" sz="2200" dirty="0"/>
          </a:p>
        </p:txBody>
      </p:sp>
      <p:sp>
        <p:nvSpPr>
          <p:cNvPr id="7" name="Text 4"/>
          <p:cNvSpPr/>
          <p:nvPr/>
        </p:nvSpPr>
        <p:spPr>
          <a:xfrm>
            <a:off x="1530906" y="3437096"/>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temelli kilo verme müdahaleleri nasıl tasarlanmış ve uygulanmıştır?</a:t>
            </a:r>
            <a:endParaRPr lang="en-US" sz="1750" dirty="0"/>
          </a:p>
        </p:txBody>
      </p:sp>
      <p:sp>
        <p:nvSpPr>
          <p:cNvPr id="8" name="Shape 5"/>
          <p:cNvSpPr/>
          <p:nvPr/>
        </p:nvSpPr>
        <p:spPr>
          <a:xfrm>
            <a:off x="4685467" y="294667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4842391" y="3031688"/>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5422583" y="294667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Etkinlik</a:t>
            </a:r>
            <a:endParaRPr lang="en-US" sz="2200" dirty="0"/>
          </a:p>
        </p:txBody>
      </p:sp>
      <p:sp>
        <p:nvSpPr>
          <p:cNvPr id="11" name="Text 8"/>
          <p:cNvSpPr/>
          <p:nvPr/>
        </p:nvSpPr>
        <p:spPr>
          <a:xfrm>
            <a:off x="5422583" y="3437096"/>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Bu müdahaleler kilo verme açısından ne kadar etkilidir?</a:t>
            </a:r>
            <a:endParaRPr lang="en-US" sz="1750" dirty="0"/>
          </a:p>
        </p:txBody>
      </p:sp>
      <p:sp>
        <p:nvSpPr>
          <p:cNvPr id="12" name="Shape 9"/>
          <p:cNvSpPr/>
          <p:nvPr/>
        </p:nvSpPr>
        <p:spPr>
          <a:xfrm>
            <a:off x="793790" y="5370671"/>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46309" y="5455682"/>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530906" y="537067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İlişkili Faktörler</a:t>
            </a:r>
            <a:endParaRPr lang="en-US" sz="2200" dirty="0"/>
          </a:p>
        </p:txBody>
      </p:sp>
      <p:sp>
        <p:nvSpPr>
          <p:cNvPr id="15" name="Text 12"/>
          <p:cNvSpPr/>
          <p:nvPr/>
        </p:nvSpPr>
        <p:spPr>
          <a:xfrm>
            <a:off x="1530906" y="5861090"/>
            <a:ext cx="6819305"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Hangi müdahale özellikleri ve değişim teknikleri etkinlikle ilişkilidir?</a:t>
            </a:r>
            <a:endParaRPr lang="en-US" sz="17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9468" y="735330"/>
            <a:ext cx="5236845" cy="654487"/>
          </a:xfrm>
          <a:prstGeom prst="rect">
            <a:avLst/>
          </a:prstGeom>
          <a:noFill/>
          <a:ln/>
        </p:spPr>
        <p:txBody>
          <a:bodyPr wrap="none" lIns="0" tIns="0" rIns="0" bIns="0" rtlCol="0" anchor="t"/>
          <a:lstStyle/>
          <a:p>
            <a:pPr marL="0" indent="0">
              <a:lnSpc>
                <a:spcPts val="5150"/>
              </a:lnSpc>
              <a:buNone/>
            </a:pPr>
            <a:r>
              <a:rPr lang="en-US" sz="4100" b="1" dirty="0">
                <a:solidFill>
                  <a:srgbClr val="000000"/>
                </a:solidFill>
                <a:latin typeface="DM Sans Bold" pitchFamily="34" charset="0"/>
                <a:ea typeface="DM Sans Bold" pitchFamily="34" charset="-122"/>
                <a:cs typeface="DM Sans Bold" pitchFamily="34" charset="-120"/>
              </a:rPr>
              <a:t>Metodoloji</a:t>
            </a:r>
            <a:endParaRPr lang="en-US" sz="4100" dirty="0"/>
          </a:p>
        </p:txBody>
      </p:sp>
      <p:sp>
        <p:nvSpPr>
          <p:cNvPr id="4" name="Shape 1"/>
          <p:cNvSpPr/>
          <p:nvPr/>
        </p:nvSpPr>
        <p:spPr>
          <a:xfrm>
            <a:off x="6522244" y="1704023"/>
            <a:ext cx="22860" cy="5790128"/>
          </a:xfrm>
          <a:prstGeom prst="roundRect">
            <a:avLst>
              <a:gd name="adj" fmla="val 384862"/>
            </a:avLst>
          </a:prstGeom>
          <a:solidFill>
            <a:srgbClr val="DFB8B9"/>
          </a:solidFill>
          <a:ln/>
        </p:spPr>
        <p:txBody>
          <a:bodyPr/>
          <a:lstStyle/>
          <a:p>
            <a:endParaRPr lang="tr-TR"/>
          </a:p>
        </p:txBody>
      </p:sp>
      <p:sp>
        <p:nvSpPr>
          <p:cNvPr id="5" name="Shape 2"/>
          <p:cNvSpPr/>
          <p:nvPr/>
        </p:nvSpPr>
        <p:spPr>
          <a:xfrm>
            <a:off x="6746438" y="2163842"/>
            <a:ext cx="733068" cy="22860"/>
          </a:xfrm>
          <a:prstGeom prst="roundRect">
            <a:avLst>
              <a:gd name="adj" fmla="val 384862"/>
            </a:avLst>
          </a:prstGeom>
          <a:solidFill>
            <a:srgbClr val="DFB8B9"/>
          </a:solidFill>
          <a:ln/>
        </p:spPr>
        <p:txBody>
          <a:bodyPr/>
          <a:lstStyle/>
          <a:p>
            <a:endParaRPr lang="tr-TR"/>
          </a:p>
        </p:txBody>
      </p:sp>
      <p:sp>
        <p:nvSpPr>
          <p:cNvPr id="6" name="Shape 3"/>
          <p:cNvSpPr/>
          <p:nvPr/>
        </p:nvSpPr>
        <p:spPr>
          <a:xfrm>
            <a:off x="6298049" y="1939647"/>
            <a:ext cx="471249" cy="471249"/>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7" name="Text 4"/>
          <p:cNvSpPr/>
          <p:nvPr/>
        </p:nvSpPr>
        <p:spPr>
          <a:xfrm>
            <a:off x="6476405" y="2018109"/>
            <a:ext cx="114419" cy="314206"/>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1</a:t>
            </a:r>
            <a:endParaRPr lang="en-US" sz="2450" dirty="0"/>
          </a:p>
        </p:txBody>
      </p:sp>
      <p:sp>
        <p:nvSpPr>
          <p:cNvPr id="8" name="Text 5"/>
          <p:cNvSpPr/>
          <p:nvPr/>
        </p:nvSpPr>
        <p:spPr>
          <a:xfrm>
            <a:off x="7685723" y="1913453"/>
            <a:ext cx="2628424" cy="327184"/>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Veri Tabanı Taraması</a:t>
            </a:r>
            <a:endParaRPr lang="en-US" sz="2050" dirty="0"/>
          </a:p>
        </p:txBody>
      </p:sp>
      <p:sp>
        <p:nvSpPr>
          <p:cNvPr id="9" name="Text 6"/>
          <p:cNvSpPr/>
          <p:nvPr/>
        </p:nvSpPr>
        <p:spPr>
          <a:xfrm>
            <a:off x="7685723" y="2366248"/>
            <a:ext cx="5298877" cy="335042"/>
          </a:xfrm>
          <a:prstGeom prst="rect">
            <a:avLst/>
          </a:prstGeom>
          <a:noFill/>
          <a:ln/>
        </p:spPr>
        <p:txBody>
          <a:bodyPr wrap="none" lIns="0" tIns="0" rIns="0" bIns="0" rtlCol="0" anchor="t"/>
          <a:lstStyle/>
          <a:p>
            <a:pPr marL="0" indent="0" algn="l">
              <a:lnSpc>
                <a:spcPts val="2600"/>
              </a:lnSpc>
              <a:buNone/>
            </a:pPr>
            <a:r>
              <a:rPr lang="en-US" sz="1600" dirty="0">
                <a:solidFill>
                  <a:srgbClr val="CC0000"/>
                </a:solidFill>
                <a:latin typeface="DM Sans" pitchFamily="34" charset="0"/>
                <a:ea typeface="DM Sans" pitchFamily="34" charset="-122"/>
                <a:cs typeface="DM Sans" pitchFamily="34" charset="-120"/>
              </a:rPr>
              <a:t>Beş çevrimiçi veri tabanı Mayıs 2017'ye kadar tarandı.</a:t>
            </a:r>
            <a:endParaRPr lang="en-US" sz="1600" dirty="0"/>
          </a:p>
        </p:txBody>
      </p:sp>
      <p:sp>
        <p:nvSpPr>
          <p:cNvPr id="10" name="Shape 7"/>
          <p:cNvSpPr/>
          <p:nvPr/>
        </p:nvSpPr>
        <p:spPr>
          <a:xfrm>
            <a:off x="6746438" y="3579971"/>
            <a:ext cx="733068" cy="22860"/>
          </a:xfrm>
          <a:prstGeom prst="roundRect">
            <a:avLst>
              <a:gd name="adj" fmla="val 384862"/>
            </a:avLst>
          </a:prstGeom>
          <a:solidFill>
            <a:srgbClr val="DFB8B9"/>
          </a:solidFill>
          <a:ln/>
        </p:spPr>
        <p:txBody>
          <a:bodyPr/>
          <a:lstStyle/>
          <a:p>
            <a:endParaRPr lang="tr-TR"/>
          </a:p>
        </p:txBody>
      </p:sp>
      <p:sp>
        <p:nvSpPr>
          <p:cNvPr id="11" name="Shape 8"/>
          <p:cNvSpPr/>
          <p:nvPr/>
        </p:nvSpPr>
        <p:spPr>
          <a:xfrm>
            <a:off x="6298049" y="3355777"/>
            <a:ext cx="471249" cy="471249"/>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6442948" y="3434239"/>
            <a:ext cx="181332" cy="314206"/>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2</a:t>
            </a:r>
            <a:endParaRPr lang="en-US" sz="2450" dirty="0"/>
          </a:p>
        </p:txBody>
      </p:sp>
      <p:sp>
        <p:nvSpPr>
          <p:cNvPr id="13" name="Text 10"/>
          <p:cNvSpPr/>
          <p:nvPr/>
        </p:nvSpPr>
        <p:spPr>
          <a:xfrm>
            <a:off x="7685723" y="3329583"/>
            <a:ext cx="2618423" cy="327184"/>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Çalışma Seçimi</a:t>
            </a:r>
            <a:endParaRPr lang="en-US" sz="2050" dirty="0"/>
          </a:p>
        </p:txBody>
      </p:sp>
      <p:sp>
        <p:nvSpPr>
          <p:cNvPr id="14" name="Text 11"/>
          <p:cNvSpPr/>
          <p:nvPr/>
        </p:nvSpPr>
        <p:spPr>
          <a:xfrm>
            <a:off x="7685723" y="3782378"/>
            <a:ext cx="5298877" cy="335042"/>
          </a:xfrm>
          <a:prstGeom prst="rect">
            <a:avLst/>
          </a:prstGeom>
          <a:noFill/>
          <a:ln/>
        </p:spPr>
        <p:txBody>
          <a:bodyPr wrap="none" lIns="0" tIns="0" rIns="0" bIns="0" rtlCol="0" anchor="t"/>
          <a:lstStyle/>
          <a:p>
            <a:pPr marL="0" indent="0" algn="l">
              <a:lnSpc>
                <a:spcPts val="2600"/>
              </a:lnSpc>
              <a:buNone/>
            </a:pPr>
            <a:r>
              <a:rPr lang="en-US" sz="1600" dirty="0">
                <a:solidFill>
                  <a:srgbClr val="CC0000"/>
                </a:solidFill>
                <a:latin typeface="DM Sans" pitchFamily="34" charset="0"/>
                <a:ea typeface="DM Sans" pitchFamily="34" charset="-122"/>
                <a:cs typeface="DM Sans" pitchFamily="34" charset="-120"/>
              </a:rPr>
              <a:t>Randomize kontrollü çalışmalar dahil edildi.</a:t>
            </a:r>
            <a:endParaRPr lang="en-US" sz="1600" dirty="0"/>
          </a:p>
        </p:txBody>
      </p:sp>
      <p:sp>
        <p:nvSpPr>
          <p:cNvPr id="15" name="Shape 12"/>
          <p:cNvSpPr/>
          <p:nvPr/>
        </p:nvSpPr>
        <p:spPr>
          <a:xfrm>
            <a:off x="6746438" y="4996101"/>
            <a:ext cx="733068" cy="22860"/>
          </a:xfrm>
          <a:prstGeom prst="roundRect">
            <a:avLst>
              <a:gd name="adj" fmla="val 384862"/>
            </a:avLst>
          </a:prstGeom>
          <a:solidFill>
            <a:srgbClr val="DFB8B9"/>
          </a:solidFill>
          <a:ln/>
        </p:spPr>
        <p:txBody>
          <a:bodyPr/>
          <a:lstStyle/>
          <a:p>
            <a:endParaRPr lang="tr-TR"/>
          </a:p>
        </p:txBody>
      </p:sp>
      <p:sp>
        <p:nvSpPr>
          <p:cNvPr id="16" name="Shape 13"/>
          <p:cNvSpPr/>
          <p:nvPr/>
        </p:nvSpPr>
        <p:spPr>
          <a:xfrm>
            <a:off x="6298049" y="4771906"/>
            <a:ext cx="471249" cy="471249"/>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6438900" y="4850368"/>
            <a:ext cx="189428" cy="314206"/>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3</a:t>
            </a:r>
            <a:endParaRPr lang="en-US" sz="2450" dirty="0"/>
          </a:p>
        </p:txBody>
      </p:sp>
      <p:sp>
        <p:nvSpPr>
          <p:cNvPr id="18" name="Text 15"/>
          <p:cNvSpPr/>
          <p:nvPr/>
        </p:nvSpPr>
        <p:spPr>
          <a:xfrm>
            <a:off x="7685723" y="4745712"/>
            <a:ext cx="2618423" cy="327184"/>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Veri Çıkarımı</a:t>
            </a:r>
            <a:endParaRPr lang="en-US" sz="2050" dirty="0"/>
          </a:p>
        </p:txBody>
      </p:sp>
      <p:sp>
        <p:nvSpPr>
          <p:cNvPr id="19" name="Text 16"/>
          <p:cNvSpPr/>
          <p:nvPr/>
        </p:nvSpPr>
        <p:spPr>
          <a:xfrm>
            <a:off x="7685723" y="5198507"/>
            <a:ext cx="5298877" cy="335042"/>
          </a:xfrm>
          <a:prstGeom prst="rect">
            <a:avLst/>
          </a:prstGeom>
          <a:noFill/>
          <a:ln/>
        </p:spPr>
        <p:txBody>
          <a:bodyPr wrap="none" lIns="0" tIns="0" rIns="0" bIns="0" rtlCol="0" anchor="t"/>
          <a:lstStyle/>
          <a:p>
            <a:pPr marL="0" indent="0" algn="l">
              <a:lnSpc>
                <a:spcPts val="2600"/>
              </a:lnSpc>
              <a:buNone/>
            </a:pPr>
            <a:r>
              <a:rPr lang="en-US" sz="1600" dirty="0">
                <a:solidFill>
                  <a:srgbClr val="CC0000"/>
                </a:solidFill>
                <a:latin typeface="DM Sans" pitchFamily="34" charset="0"/>
                <a:ea typeface="DM Sans" pitchFamily="34" charset="-122"/>
                <a:cs typeface="DM Sans" pitchFamily="34" charset="-120"/>
              </a:rPr>
              <a:t>Müdahale özellikleri ve kilo verme sonuçları çıkarıldı.</a:t>
            </a:r>
            <a:endParaRPr lang="en-US" sz="1600" dirty="0"/>
          </a:p>
        </p:txBody>
      </p:sp>
      <p:sp>
        <p:nvSpPr>
          <p:cNvPr id="20" name="Shape 17"/>
          <p:cNvSpPr/>
          <p:nvPr/>
        </p:nvSpPr>
        <p:spPr>
          <a:xfrm>
            <a:off x="6746438" y="6412230"/>
            <a:ext cx="733068" cy="22860"/>
          </a:xfrm>
          <a:prstGeom prst="roundRect">
            <a:avLst>
              <a:gd name="adj" fmla="val 384862"/>
            </a:avLst>
          </a:prstGeom>
          <a:solidFill>
            <a:srgbClr val="DFB8B9"/>
          </a:solidFill>
          <a:ln/>
        </p:spPr>
        <p:txBody>
          <a:bodyPr/>
          <a:lstStyle/>
          <a:p>
            <a:endParaRPr lang="tr-TR"/>
          </a:p>
        </p:txBody>
      </p:sp>
      <p:sp>
        <p:nvSpPr>
          <p:cNvPr id="21" name="Shape 18"/>
          <p:cNvSpPr/>
          <p:nvPr/>
        </p:nvSpPr>
        <p:spPr>
          <a:xfrm>
            <a:off x="6298049" y="6188035"/>
            <a:ext cx="471249" cy="471249"/>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22" name="Text 19"/>
          <p:cNvSpPr/>
          <p:nvPr/>
        </p:nvSpPr>
        <p:spPr>
          <a:xfrm>
            <a:off x="6431518" y="6266497"/>
            <a:ext cx="204192" cy="314206"/>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4</a:t>
            </a:r>
            <a:endParaRPr lang="en-US" sz="2450" dirty="0"/>
          </a:p>
        </p:txBody>
      </p:sp>
      <p:sp>
        <p:nvSpPr>
          <p:cNvPr id="23" name="Text 20"/>
          <p:cNvSpPr/>
          <p:nvPr/>
        </p:nvSpPr>
        <p:spPr>
          <a:xfrm>
            <a:off x="7685723" y="6161842"/>
            <a:ext cx="2618423" cy="327184"/>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Meta-analiz</a:t>
            </a:r>
            <a:endParaRPr lang="en-US" sz="2050" dirty="0"/>
          </a:p>
        </p:txBody>
      </p:sp>
      <p:sp>
        <p:nvSpPr>
          <p:cNvPr id="24" name="Text 21"/>
          <p:cNvSpPr/>
          <p:nvPr/>
        </p:nvSpPr>
        <p:spPr>
          <a:xfrm>
            <a:off x="7685723" y="6614636"/>
            <a:ext cx="5298877" cy="670084"/>
          </a:xfrm>
          <a:prstGeom prst="rect">
            <a:avLst/>
          </a:prstGeom>
          <a:noFill/>
          <a:ln/>
        </p:spPr>
        <p:txBody>
          <a:bodyPr wrap="square" lIns="0" tIns="0" rIns="0" bIns="0" rtlCol="0" anchor="t"/>
          <a:lstStyle/>
          <a:p>
            <a:pPr marL="0" indent="0" algn="l">
              <a:lnSpc>
                <a:spcPts val="2600"/>
              </a:lnSpc>
              <a:buNone/>
            </a:pPr>
            <a:r>
              <a:rPr lang="en-US" sz="1600" dirty="0">
                <a:solidFill>
                  <a:srgbClr val="CC0000"/>
                </a:solidFill>
                <a:latin typeface="DM Sans" pitchFamily="34" charset="0"/>
                <a:ea typeface="DM Sans" pitchFamily="34" charset="-122"/>
                <a:cs typeface="DM Sans" pitchFamily="34" charset="-120"/>
              </a:rPr>
              <a:t>Ortalama farklar hesaplandı ve alt grup analizleri yapıldı.</a:t>
            </a:r>
            <a:endParaRPr lang="en-US" sz="1600" dirty="0"/>
          </a:p>
        </p:txBody>
      </p:sp>
      <p:pic>
        <p:nvPicPr>
          <p:cNvPr id="25"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13460"/>
            <a:ext cx="7384375"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Grup Eğitiminin Avantajları</a:t>
            </a:r>
            <a:endParaRPr lang="en-US" sz="4450" dirty="0"/>
          </a:p>
        </p:txBody>
      </p:sp>
      <p:pic>
        <p:nvPicPr>
          <p:cNvPr id="3" name="Image 0" descr="preencoded.png"/>
          <p:cNvPicPr>
            <a:picLocks noChangeAspect="1"/>
          </p:cNvPicPr>
          <p:nvPr/>
        </p:nvPicPr>
        <p:blipFill>
          <a:blip r:embed="rId3"/>
          <a:stretch>
            <a:fillRect/>
          </a:stretch>
        </p:blipFill>
        <p:spPr>
          <a:xfrm>
            <a:off x="793790" y="2175867"/>
            <a:ext cx="2792492" cy="1725811"/>
          </a:xfrm>
          <a:prstGeom prst="rect">
            <a:avLst/>
          </a:prstGeom>
        </p:spPr>
      </p:pic>
      <p:sp>
        <p:nvSpPr>
          <p:cNvPr id="4" name="Text 1"/>
          <p:cNvSpPr/>
          <p:nvPr/>
        </p:nvSpPr>
        <p:spPr>
          <a:xfrm>
            <a:off x="793790" y="4185166"/>
            <a:ext cx="2792492"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Sosyal Destek</a:t>
            </a:r>
            <a:endParaRPr lang="en-US" sz="2200" dirty="0"/>
          </a:p>
        </p:txBody>
      </p:sp>
      <p:sp>
        <p:nvSpPr>
          <p:cNvPr id="5" name="Text 2"/>
          <p:cNvSpPr/>
          <p:nvPr/>
        </p:nvSpPr>
        <p:spPr>
          <a:xfrm>
            <a:off x="793790" y="4675584"/>
            <a:ext cx="2792492" cy="1814513"/>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Birlikte yol alan ve birbirlerini motive eden bir grup, motivasyonu artırır ve sağlıklı alışkanlıkları benimsemeyi kolaylaştırır.</a:t>
            </a:r>
            <a:endParaRPr lang="en-US" sz="1750" dirty="0"/>
          </a:p>
        </p:txBody>
      </p:sp>
      <p:pic>
        <p:nvPicPr>
          <p:cNvPr id="6" name="Image 1" descr="preencoded.png"/>
          <p:cNvPicPr>
            <a:picLocks noChangeAspect="1"/>
          </p:cNvPicPr>
          <p:nvPr/>
        </p:nvPicPr>
        <p:blipFill>
          <a:blip r:embed="rId4"/>
          <a:stretch>
            <a:fillRect/>
          </a:stretch>
        </p:blipFill>
        <p:spPr>
          <a:xfrm>
            <a:off x="3926443" y="2175867"/>
            <a:ext cx="2792611" cy="1725930"/>
          </a:xfrm>
          <a:prstGeom prst="rect">
            <a:avLst/>
          </a:prstGeom>
        </p:spPr>
      </p:pic>
      <p:sp>
        <p:nvSpPr>
          <p:cNvPr id="7" name="Text 3"/>
          <p:cNvSpPr/>
          <p:nvPr/>
        </p:nvSpPr>
        <p:spPr>
          <a:xfrm>
            <a:off x="3926443" y="4185285"/>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Bilgi Paylaşımı</a:t>
            </a:r>
            <a:endParaRPr lang="en-US" sz="2200" dirty="0"/>
          </a:p>
        </p:txBody>
      </p:sp>
      <p:sp>
        <p:nvSpPr>
          <p:cNvPr id="8" name="Text 4"/>
          <p:cNvSpPr/>
          <p:nvPr/>
        </p:nvSpPr>
        <p:spPr>
          <a:xfrm>
            <a:off x="3926443" y="4675703"/>
            <a:ext cx="2792611" cy="254031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Aynı hedeflere sahip kişilerle deneyim paylaşımı, sağlıklı beslenme ve yaşam tarzı hakkında bilgilendirici ve motive edici bir platform yaratır.</a:t>
            </a:r>
            <a:endParaRPr lang="en-US" sz="1750" dirty="0"/>
          </a:p>
        </p:txBody>
      </p:sp>
      <p:pic>
        <p:nvPicPr>
          <p:cNvPr id="9" name="Image 2" descr="preencoded.png"/>
          <p:cNvPicPr>
            <a:picLocks noChangeAspect="1"/>
          </p:cNvPicPr>
          <p:nvPr/>
        </p:nvPicPr>
        <p:blipFill>
          <a:blip r:embed="rId5"/>
          <a:stretch>
            <a:fillRect/>
          </a:stretch>
        </p:blipFill>
        <p:spPr>
          <a:xfrm>
            <a:off x="7059216" y="2175867"/>
            <a:ext cx="2792611" cy="1725930"/>
          </a:xfrm>
          <a:prstGeom prst="rect">
            <a:avLst/>
          </a:prstGeom>
        </p:spPr>
      </p:pic>
      <p:sp>
        <p:nvSpPr>
          <p:cNvPr id="10" name="Text 5"/>
          <p:cNvSpPr/>
          <p:nvPr/>
        </p:nvSpPr>
        <p:spPr>
          <a:xfrm>
            <a:off x="7059216" y="4185285"/>
            <a:ext cx="2792611" cy="708660"/>
          </a:xfrm>
          <a:prstGeom prst="rect">
            <a:avLst/>
          </a:prstGeom>
          <a:noFill/>
          <a:ln/>
        </p:spPr>
        <p:txBody>
          <a:bodyPr wrap="squar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Motivasyon Arttırma</a:t>
            </a:r>
            <a:endParaRPr lang="en-US" sz="2200" dirty="0"/>
          </a:p>
        </p:txBody>
      </p:sp>
      <p:sp>
        <p:nvSpPr>
          <p:cNvPr id="11" name="Text 6"/>
          <p:cNvSpPr/>
          <p:nvPr/>
        </p:nvSpPr>
        <p:spPr>
          <a:xfrm>
            <a:off x="7059216" y="5030033"/>
            <a:ext cx="2792611" cy="1814513"/>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Birlikte hareket etmek, egzersiz yapmayı daha keyifli hale getirir ve sürdürülebilirliğe katkıda bulunur.</a:t>
            </a:r>
            <a:endParaRPr lang="en-US" sz="1750" dirty="0"/>
          </a:p>
        </p:txBody>
      </p:sp>
      <p:pic>
        <p:nvPicPr>
          <p:cNvPr id="12" name="Image 3" descr="preencoded.png"/>
          <p:cNvPicPr>
            <a:picLocks noChangeAspect="1"/>
          </p:cNvPicPr>
          <p:nvPr/>
        </p:nvPicPr>
        <p:blipFill>
          <a:blip r:embed="rId6"/>
          <a:stretch>
            <a:fillRect/>
          </a:stretch>
        </p:blipFill>
        <p:spPr>
          <a:xfrm>
            <a:off x="10191988" y="2175867"/>
            <a:ext cx="2792611" cy="1725930"/>
          </a:xfrm>
          <a:prstGeom prst="rect">
            <a:avLst/>
          </a:prstGeom>
        </p:spPr>
      </p:pic>
      <p:sp>
        <p:nvSpPr>
          <p:cNvPr id="13" name="Text 7"/>
          <p:cNvSpPr/>
          <p:nvPr/>
        </p:nvSpPr>
        <p:spPr>
          <a:xfrm>
            <a:off x="10191988" y="4185285"/>
            <a:ext cx="2792611"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Başarı Ortaklığı</a:t>
            </a:r>
            <a:endParaRPr lang="en-US" sz="2200" dirty="0"/>
          </a:p>
        </p:txBody>
      </p:sp>
      <p:sp>
        <p:nvSpPr>
          <p:cNvPr id="14" name="Text 8"/>
          <p:cNvSpPr/>
          <p:nvPr/>
        </p:nvSpPr>
        <p:spPr>
          <a:xfrm>
            <a:off x="10191988" y="4675703"/>
            <a:ext cx="2792611" cy="1814513"/>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Grup üyeleri arasındaki ortak başarı duygusu, azmi güçlendirir ve bireysel hedeflere ulaşmayı kolaylaştırır.</a:t>
            </a:r>
            <a:endParaRPr lang="en-US" sz="1750" dirty="0"/>
          </a:p>
        </p:txBody>
      </p:sp>
      <p:pic>
        <p:nvPicPr>
          <p:cNvPr id="15" name="Image 4" descr="preencoded.png"/>
          <p:cNvPicPr>
            <a:picLocks noChangeAspect="1"/>
          </p:cNvPicPr>
          <p:nvPr/>
        </p:nvPicPr>
        <p:blipFill>
          <a:blip r:embed="rId7"/>
          <a:stretch>
            <a:fillRect/>
          </a:stretch>
        </p:blipFill>
        <p:spPr>
          <a:xfrm>
            <a:off x="13213080" y="228600"/>
            <a:ext cx="1188720" cy="4357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10320"/>
            <a:ext cx="6292929"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Dahil Edilen Çalışmalar</a:t>
            </a:r>
            <a:endParaRPr lang="en-US" sz="4450" dirty="0"/>
          </a:p>
        </p:txBody>
      </p:sp>
      <p:sp>
        <p:nvSpPr>
          <p:cNvPr id="4" name="Shape 1"/>
          <p:cNvSpPr/>
          <p:nvPr/>
        </p:nvSpPr>
        <p:spPr>
          <a:xfrm>
            <a:off x="6280190" y="2659261"/>
            <a:ext cx="3238857"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514624" y="2893695"/>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Toplam Çalışma</a:t>
            </a:r>
            <a:endParaRPr lang="en-US" sz="2200" dirty="0"/>
          </a:p>
        </p:txBody>
      </p:sp>
      <p:sp>
        <p:nvSpPr>
          <p:cNvPr id="6" name="Text 3"/>
          <p:cNvSpPr/>
          <p:nvPr/>
        </p:nvSpPr>
        <p:spPr>
          <a:xfrm>
            <a:off x="6514624" y="3384113"/>
            <a:ext cx="276998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47 randomize kontrollü çalışma dahil edildi.</a:t>
            </a:r>
            <a:endParaRPr lang="en-US" sz="1750" dirty="0"/>
          </a:p>
        </p:txBody>
      </p:sp>
      <p:sp>
        <p:nvSpPr>
          <p:cNvPr id="7" name="Shape 4"/>
          <p:cNvSpPr/>
          <p:nvPr/>
        </p:nvSpPr>
        <p:spPr>
          <a:xfrm>
            <a:off x="9745861" y="2659261"/>
            <a:ext cx="3238857"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8" name="Text 5"/>
          <p:cNvSpPr/>
          <p:nvPr/>
        </p:nvSpPr>
        <p:spPr>
          <a:xfrm>
            <a:off x="9980295" y="2893695"/>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Müdahale Sayısı</a:t>
            </a:r>
            <a:endParaRPr lang="en-US" sz="2200" dirty="0"/>
          </a:p>
        </p:txBody>
      </p:sp>
      <p:sp>
        <p:nvSpPr>
          <p:cNvPr id="9" name="Text 6"/>
          <p:cNvSpPr/>
          <p:nvPr/>
        </p:nvSpPr>
        <p:spPr>
          <a:xfrm>
            <a:off x="9980295" y="3384113"/>
            <a:ext cx="276998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60 bağımsız grup temelli müdahale analiz edildi.</a:t>
            </a:r>
            <a:endParaRPr lang="en-US" sz="1750" dirty="0"/>
          </a:p>
        </p:txBody>
      </p:sp>
      <p:sp>
        <p:nvSpPr>
          <p:cNvPr id="10" name="Shape 7"/>
          <p:cNvSpPr/>
          <p:nvPr/>
        </p:nvSpPr>
        <p:spPr>
          <a:xfrm>
            <a:off x="6280190" y="4571167"/>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6514624" y="4805601"/>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Yayın Yılları</a:t>
            </a:r>
            <a:endParaRPr lang="en-US" sz="2200" dirty="0"/>
          </a:p>
        </p:txBody>
      </p:sp>
      <p:sp>
        <p:nvSpPr>
          <p:cNvPr id="12" name="Text 9"/>
          <p:cNvSpPr/>
          <p:nvPr/>
        </p:nvSpPr>
        <p:spPr>
          <a:xfrm>
            <a:off x="6514624" y="5296019"/>
            <a:ext cx="276998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Çalışmalar 1992-2017 yılları arasında yayınlanmıştır.</a:t>
            </a:r>
            <a:endParaRPr lang="en-US" sz="1750" dirty="0"/>
          </a:p>
        </p:txBody>
      </p:sp>
      <p:sp>
        <p:nvSpPr>
          <p:cNvPr id="13" name="Shape 10"/>
          <p:cNvSpPr/>
          <p:nvPr/>
        </p:nvSpPr>
        <p:spPr>
          <a:xfrm>
            <a:off x="9745861" y="4571167"/>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9980295" y="4805601"/>
            <a:ext cx="2769989"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Örneklem Büyüklüğü</a:t>
            </a:r>
            <a:endParaRPr lang="en-US" sz="2200" dirty="0"/>
          </a:p>
        </p:txBody>
      </p:sp>
      <p:sp>
        <p:nvSpPr>
          <p:cNvPr id="15" name="Text 12"/>
          <p:cNvSpPr/>
          <p:nvPr/>
        </p:nvSpPr>
        <p:spPr>
          <a:xfrm>
            <a:off x="9980295" y="5650349"/>
            <a:ext cx="276998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Toplam 10,703 katılımcı dahil edilmiştir.</a:t>
            </a:r>
            <a:endParaRPr lang="en-US" sz="1750" dirty="0"/>
          </a:p>
        </p:txBody>
      </p:sp>
      <p:pic>
        <p:nvPicPr>
          <p:cNvPr id="16"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539960"/>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Katılımcı Özellikleri</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Yaş</a:t>
            </a:r>
            <a:endParaRPr lang="en-US" sz="2200" dirty="0"/>
          </a:p>
        </p:txBody>
      </p:sp>
      <p:sp>
        <p:nvSpPr>
          <p:cNvPr id="4" name="Text 2"/>
          <p:cNvSpPr/>
          <p:nvPr/>
        </p:nvSpPr>
        <p:spPr>
          <a:xfrm>
            <a:off x="793790" y="4396859"/>
            <a:ext cx="3694152"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Ortalama yaş 25-71 arasında değişmektedir (ortalama 51).</a:t>
            </a:r>
            <a:endParaRPr lang="en-US" sz="1750" dirty="0"/>
          </a:p>
        </p:txBody>
      </p:sp>
      <p:sp>
        <p:nvSpPr>
          <p:cNvPr id="5" name="Text 3"/>
          <p:cNvSpPr/>
          <p:nvPr/>
        </p:nvSpPr>
        <p:spPr>
          <a:xfrm>
            <a:off x="5048964" y="381571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Cinsiyet</a:t>
            </a:r>
            <a:endParaRPr lang="en-US" sz="2200" dirty="0"/>
          </a:p>
        </p:txBody>
      </p:sp>
      <p:sp>
        <p:nvSpPr>
          <p:cNvPr id="6" name="Text 4"/>
          <p:cNvSpPr/>
          <p:nvPr/>
        </p:nvSpPr>
        <p:spPr>
          <a:xfrm>
            <a:off x="5048964" y="4396859"/>
            <a:ext cx="369415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36 müdahale sadece kadınları, 5 müdahale sadece erkekleri içermektedir.</a:t>
            </a:r>
            <a:endParaRPr lang="en-US" sz="1750" dirty="0"/>
          </a:p>
        </p:txBody>
      </p:sp>
      <p:sp>
        <p:nvSpPr>
          <p:cNvPr id="7" name="Text 5"/>
          <p:cNvSpPr/>
          <p:nvPr/>
        </p:nvSpPr>
        <p:spPr>
          <a:xfrm>
            <a:off x="9304139" y="381571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Başlangıç BMI</a:t>
            </a:r>
            <a:endParaRPr lang="en-US" sz="2200" dirty="0"/>
          </a:p>
        </p:txBody>
      </p:sp>
      <p:sp>
        <p:nvSpPr>
          <p:cNvPr id="8" name="Text 6"/>
          <p:cNvSpPr/>
          <p:nvPr/>
        </p:nvSpPr>
        <p:spPr>
          <a:xfrm>
            <a:off x="9304139" y="4396859"/>
            <a:ext cx="3694152"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Ortalama başlangıç BMI 29.3 ile 39.9 arasında değişmektedir.</a:t>
            </a:r>
            <a:endParaRPr lang="en-US" sz="1750" dirty="0"/>
          </a:p>
        </p:txBody>
      </p:sp>
      <p:pic>
        <p:nvPicPr>
          <p:cNvPr id="9"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8232"/>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Müdahale Tasarımı</a:t>
            </a:r>
            <a:endParaRPr lang="en-US" sz="4450" dirty="0"/>
          </a:p>
        </p:txBody>
      </p:sp>
      <p:sp>
        <p:nvSpPr>
          <p:cNvPr id="4" name="Shape 1"/>
          <p:cNvSpPr/>
          <p:nvPr/>
        </p:nvSpPr>
        <p:spPr>
          <a:xfrm>
            <a:off x="6280190" y="2402324"/>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473428" y="2487335"/>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7017306" y="2402324"/>
            <a:ext cx="250174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Hedef Davranışlar</a:t>
            </a:r>
            <a:endParaRPr lang="en-US" sz="2200" dirty="0"/>
          </a:p>
        </p:txBody>
      </p:sp>
      <p:sp>
        <p:nvSpPr>
          <p:cNvPr id="7" name="Text 4"/>
          <p:cNvSpPr/>
          <p:nvPr/>
        </p:nvSpPr>
        <p:spPr>
          <a:xfrm>
            <a:off x="7017306" y="2892743"/>
            <a:ext cx="2501741"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45 müdahale hem diyet hem de fiziksel aktiviteyi hedeflemiştir.</a:t>
            </a:r>
            <a:endParaRPr lang="en-US" sz="1750" dirty="0"/>
          </a:p>
        </p:txBody>
      </p:sp>
      <p:sp>
        <p:nvSpPr>
          <p:cNvPr id="8" name="Shape 5"/>
          <p:cNvSpPr/>
          <p:nvPr/>
        </p:nvSpPr>
        <p:spPr>
          <a:xfrm>
            <a:off x="9745861" y="2402324"/>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9902785" y="2487335"/>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10482977" y="2402324"/>
            <a:ext cx="250174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Uygulama Şekli</a:t>
            </a:r>
            <a:endParaRPr lang="en-US" sz="2200" dirty="0"/>
          </a:p>
        </p:txBody>
      </p:sp>
      <p:sp>
        <p:nvSpPr>
          <p:cNvPr id="11" name="Text 8"/>
          <p:cNvSpPr/>
          <p:nvPr/>
        </p:nvSpPr>
        <p:spPr>
          <a:xfrm>
            <a:off x="10482977" y="2892743"/>
            <a:ext cx="25017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22 müdahale sadece grup temelli, 38 müdahale karma modlar kullanmıştır.</a:t>
            </a:r>
            <a:endParaRPr lang="en-US" sz="1750" dirty="0"/>
          </a:p>
        </p:txBody>
      </p:sp>
      <p:sp>
        <p:nvSpPr>
          <p:cNvPr id="12" name="Shape 9"/>
          <p:cNvSpPr/>
          <p:nvPr/>
        </p:nvSpPr>
        <p:spPr>
          <a:xfrm>
            <a:off x="6280190" y="482631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6432709" y="4911328"/>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7017306" y="4826318"/>
            <a:ext cx="2501741" cy="708660"/>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Materyal Kullanımı</a:t>
            </a:r>
            <a:endParaRPr lang="en-US" sz="2200" dirty="0"/>
          </a:p>
        </p:txBody>
      </p:sp>
      <p:sp>
        <p:nvSpPr>
          <p:cNvPr id="15" name="Text 12"/>
          <p:cNvSpPr/>
          <p:nvPr/>
        </p:nvSpPr>
        <p:spPr>
          <a:xfrm>
            <a:off x="7017306" y="5671066"/>
            <a:ext cx="25017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31 müdahalede katılımcılara çeşitli materyaller veya araçlar sağlanmıştır.</a:t>
            </a:r>
            <a:endParaRPr lang="en-US" sz="1750" dirty="0"/>
          </a:p>
        </p:txBody>
      </p:sp>
      <p:sp>
        <p:nvSpPr>
          <p:cNvPr id="16" name="Shape 13"/>
          <p:cNvSpPr/>
          <p:nvPr/>
        </p:nvSpPr>
        <p:spPr>
          <a:xfrm>
            <a:off x="9745861" y="482631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9890403" y="4911328"/>
            <a:ext cx="221218"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4</a:t>
            </a:r>
            <a:endParaRPr lang="en-US" sz="2650" dirty="0"/>
          </a:p>
        </p:txBody>
      </p:sp>
      <p:sp>
        <p:nvSpPr>
          <p:cNvPr id="18" name="Text 15"/>
          <p:cNvSpPr/>
          <p:nvPr/>
        </p:nvSpPr>
        <p:spPr>
          <a:xfrm>
            <a:off x="10482977" y="4826318"/>
            <a:ext cx="250174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Uygulama Ortamı</a:t>
            </a:r>
            <a:endParaRPr lang="en-US" sz="2200" dirty="0"/>
          </a:p>
        </p:txBody>
      </p:sp>
      <p:sp>
        <p:nvSpPr>
          <p:cNvPr id="19" name="Text 16"/>
          <p:cNvSpPr/>
          <p:nvPr/>
        </p:nvSpPr>
        <p:spPr>
          <a:xfrm>
            <a:off x="10482977" y="5316736"/>
            <a:ext cx="2501741"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Müdahaleler toplum, sağlık kuruluşları, üniversiteler ve işyerlerinde uygulanmıştır.</a:t>
            </a:r>
            <a:endParaRPr lang="en-US" sz="1750" dirty="0"/>
          </a:p>
        </p:txBody>
      </p:sp>
      <p:pic>
        <p:nvPicPr>
          <p:cNvPr id="20"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7251"/>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Müdahale Süresi ve Yoğunluğu</a:t>
            </a:r>
            <a:endParaRPr lang="en-US" sz="4450" dirty="0"/>
          </a:p>
        </p:txBody>
      </p:sp>
      <p:sp>
        <p:nvSpPr>
          <p:cNvPr id="4" name="Shape 1"/>
          <p:cNvSpPr/>
          <p:nvPr/>
        </p:nvSpPr>
        <p:spPr>
          <a:xfrm>
            <a:off x="1118711" y="2624971"/>
            <a:ext cx="30480" cy="4737378"/>
          </a:xfrm>
          <a:prstGeom prst="roundRect">
            <a:avLst>
              <a:gd name="adj" fmla="val 312558"/>
            </a:avLst>
          </a:prstGeom>
          <a:solidFill>
            <a:srgbClr val="DFB8B9"/>
          </a:solidFill>
          <a:ln/>
        </p:spPr>
        <p:txBody>
          <a:bodyPr/>
          <a:lstStyle/>
          <a:p>
            <a:endParaRPr lang="tr-TR"/>
          </a:p>
        </p:txBody>
      </p:sp>
      <p:sp>
        <p:nvSpPr>
          <p:cNvPr id="5" name="Shape 2"/>
          <p:cNvSpPr/>
          <p:nvPr/>
        </p:nvSpPr>
        <p:spPr>
          <a:xfrm>
            <a:off x="1358622" y="3120033"/>
            <a:ext cx="793790" cy="30480"/>
          </a:xfrm>
          <a:prstGeom prst="roundRect">
            <a:avLst>
              <a:gd name="adj" fmla="val 312558"/>
            </a:avLst>
          </a:prstGeom>
          <a:solidFill>
            <a:srgbClr val="DFB8B9"/>
          </a:solidFill>
          <a:ln/>
        </p:spPr>
        <p:txBody>
          <a:bodyPr/>
          <a:lstStyle/>
          <a:p>
            <a:endParaRPr lang="tr-TR"/>
          </a:p>
        </p:txBody>
      </p:sp>
      <p:sp>
        <p:nvSpPr>
          <p:cNvPr id="6" name="Shape 3"/>
          <p:cNvSpPr/>
          <p:nvPr/>
        </p:nvSpPr>
        <p:spPr>
          <a:xfrm>
            <a:off x="878800" y="2880122"/>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7" name="Text 4"/>
          <p:cNvSpPr/>
          <p:nvPr/>
        </p:nvSpPr>
        <p:spPr>
          <a:xfrm>
            <a:off x="1072039" y="2965133"/>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8" name="Text 5"/>
          <p:cNvSpPr/>
          <p:nvPr/>
        </p:nvSpPr>
        <p:spPr>
          <a:xfrm>
            <a:off x="2381488" y="285178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Aktif Faz Süresi</a:t>
            </a:r>
            <a:endParaRPr lang="en-US" sz="2200" dirty="0"/>
          </a:p>
        </p:txBody>
      </p:sp>
      <p:sp>
        <p:nvSpPr>
          <p:cNvPr id="9" name="Text 6"/>
          <p:cNvSpPr/>
          <p:nvPr/>
        </p:nvSpPr>
        <p:spPr>
          <a:xfrm>
            <a:off x="2381488" y="3342203"/>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2-24 ay arasında değişmektedir (ortalama 6 ay).</a:t>
            </a:r>
            <a:endParaRPr lang="en-US" sz="1750" dirty="0"/>
          </a:p>
        </p:txBody>
      </p:sp>
      <p:sp>
        <p:nvSpPr>
          <p:cNvPr id="10" name="Shape 7"/>
          <p:cNvSpPr/>
          <p:nvPr/>
        </p:nvSpPr>
        <p:spPr>
          <a:xfrm>
            <a:off x="1358622" y="4653796"/>
            <a:ext cx="793790" cy="30480"/>
          </a:xfrm>
          <a:prstGeom prst="roundRect">
            <a:avLst>
              <a:gd name="adj" fmla="val 312558"/>
            </a:avLst>
          </a:prstGeom>
          <a:solidFill>
            <a:srgbClr val="DFB8B9"/>
          </a:solidFill>
          <a:ln/>
        </p:spPr>
        <p:txBody>
          <a:bodyPr/>
          <a:lstStyle/>
          <a:p>
            <a:endParaRPr lang="tr-TR"/>
          </a:p>
        </p:txBody>
      </p:sp>
      <p:sp>
        <p:nvSpPr>
          <p:cNvPr id="11" name="Shape 8"/>
          <p:cNvSpPr/>
          <p:nvPr/>
        </p:nvSpPr>
        <p:spPr>
          <a:xfrm>
            <a:off x="878800" y="4413885"/>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1035725" y="4498896"/>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3" name="Text 10"/>
          <p:cNvSpPr/>
          <p:nvPr/>
        </p:nvSpPr>
        <p:spPr>
          <a:xfrm>
            <a:off x="2381488" y="438554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Oturum Sayısı</a:t>
            </a:r>
            <a:endParaRPr lang="en-US" sz="2200" dirty="0"/>
          </a:p>
        </p:txBody>
      </p:sp>
      <p:sp>
        <p:nvSpPr>
          <p:cNvPr id="14" name="Text 11"/>
          <p:cNvSpPr/>
          <p:nvPr/>
        </p:nvSpPr>
        <p:spPr>
          <a:xfrm>
            <a:off x="2381488" y="4875967"/>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3-104 arasında değişmektedir (ortalama 22 oturum).</a:t>
            </a:r>
            <a:endParaRPr lang="en-US" sz="1750" dirty="0"/>
          </a:p>
        </p:txBody>
      </p:sp>
      <p:sp>
        <p:nvSpPr>
          <p:cNvPr id="15" name="Shape 12"/>
          <p:cNvSpPr/>
          <p:nvPr/>
        </p:nvSpPr>
        <p:spPr>
          <a:xfrm>
            <a:off x="1358622" y="6187559"/>
            <a:ext cx="793790" cy="30480"/>
          </a:xfrm>
          <a:prstGeom prst="roundRect">
            <a:avLst>
              <a:gd name="adj" fmla="val 312558"/>
            </a:avLst>
          </a:prstGeom>
          <a:solidFill>
            <a:srgbClr val="DFB8B9"/>
          </a:solidFill>
          <a:ln/>
        </p:spPr>
        <p:txBody>
          <a:bodyPr/>
          <a:lstStyle/>
          <a:p>
            <a:endParaRPr lang="tr-TR"/>
          </a:p>
        </p:txBody>
      </p:sp>
      <p:sp>
        <p:nvSpPr>
          <p:cNvPr id="16" name="Shape 13"/>
          <p:cNvSpPr/>
          <p:nvPr/>
        </p:nvSpPr>
        <p:spPr>
          <a:xfrm>
            <a:off x="878800" y="594764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1031319" y="6032659"/>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8" name="Text 15"/>
          <p:cNvSpPr/>
          <p:nvPr/>
        </p:nvSpPr>
        <p:spPr>
          <a:xfrm>
            <a:off x="2381488" y="591931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Oturum Süresi</a:t>
            </a:r>
            <a:endParaRPr lang="en-US" sz="2200" dirty="0"/>
          </a:p>
        </p:txBody>
      </p:sp>
      <p:sp>
        <p:nvSpPr>
          <p:cNvPr id="19" name="Text 16"/>
          <p:cNvSpPr/>
          <p:nvPr/>
        </p:nvSpPr>
        <p:spPr>
          <a:xfrm>
            <a:off x="2381488" y="6409730"/>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40-180 dakika arasında değişmektedir (ortalama 87 dakika).</a:t>
            </a:r>
            <a:endParaRPr lang="en-US" sz="17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24038"/>
            <a:ext cx="6305431"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Süreç Değerlendirmesi</a:t>
            </a:r>
            <a:endParaRPr lang="en-US" sz="4450" dirty="0"/>
          </a:p>
        </p:txBody>
      </p:sp>
      <p:sp>
        <p:nvSpPr>
          <p:cNvPr id="4" name="Shape 1"/>
          <p:cNvSpPr/>
          <p:nvPr/>
        </p:nvSpPr>
        <p:spPr>
          <a:xfrm>
            <a:off x="793790" y="312812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87028" y="3213140"/>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30906" y="312812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Katılım Oranı</a:t>
            </a:r>
            <a:endParaRPr lang="en-US" sz="2200" dirty="0"/>
          </a:p>
        </p:txBody>
      </p:sp>
      <p:sp>
        <p:nvSpPr>
          <p:cNvPr id="7" name="Text 4"/>
          <p:cNvSpPr/>
          <p:nvPr/>
        </p:nvSpPr>
        <p:spPr>
          <a:xfrm>
            <a:off x="1530906" y="3618548"/>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41 müdahalede oturumlara katılım oranı bildirilmiştir (ortalama %67).</a:t>
            </a:r>
            <a:endParaRPr lang="en-US" sz="1750" dirty="0"/>
          </a:p>
        </p:txBody>
      </p:sp>
      <p:sp>
        <p:nvSpPr>
          <p:cNvPr id="8" name="Shape 5"/>
          <p:cNvSpPr/>
          <p:nvPr/>
        </p:nvSpPr>
        <p:spPr>
          <a:xfrm>
            <a:off x="4685467" y="312812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4842391" y="3213140"/>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5422583" y="3128129"/>
            <a:ext cx="290179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Katılım-Sonuç İlişkisi</a:t>
            </a:r>
            <a:endParaRPr lang="en-US" sz="2200" dirty="0"/>
          </a:p>
        </p:txBody>
      </p:sp>
      <p:sp>
        <p:nvSpPr>
          <p:cNvPr id="11" name="Text 8"/>
          <p:cNvSpPr/>
          <p:nvPr/>
        </p:nvSpPr>
        <p:spPr>
          <a:xfrm>
            <a:off x="5422583" y="3618548"/>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8 müdahalede yüksek katılımın daha fazla kilo kaybıyla ilişkili olduğu bulunmuştur.</a:t>
            </a:r>
            <a:endParaRPr lang="en-US" sz="1750" dirty="0"/>
          </a:p>
        </p:txBody>
      </p:sp>
      <p:sp>
        <p:nvSpPr>
          <p:cNvPr id="12" name="Shape 9"/>
          <p:cNvSpPr/>
          <p:nvPr/>
        </p:nvSpPr>
        <p:spPr>
          <a:xfrm>
            <a:off x="793790" y="5552123"/>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46309" y="5637133"/>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530906" y="555212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Uygulama Sadakati</a:t>
            </a:r>
            <a:endParaRPr lang="en-US" sz="2200" dirty="0"/>
          </a:p>
        </p:txBody>
      </p:sp>
      <p:sp>
        <p:nvSpPr>
          <p:cNvPr id="15" name="Text 12"/>
          <p:cNvSpPr/>
          <p:nvPr/>
        </p:nvSpPr>
        <p:spPr>
          <a:xfrm>
            <a:off x="1530906" y="6042541"/>
            <a:ext cx="6819305"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10 müdahalede uygulama sadakati değerlendirilmiştir.</a:t>
            </a:r>
            <a:endParaRPr lang="en-US" sz="17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74539"/>
            <a:ext cx="6704409"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Kilo Kaybı Sonuçları: 6 Ay</a:t>
            </a:r>
            <a:endParaRPr lang="en-US" sz="4450" dirty="0"/>
          </a:p>
        </p:txBody>
      </p:sp>
      <p:sp>
        <p:nvSpPr>
          <p:cNvPr id="4" name="Shape 1"/>
          <p:cNvSpPr/>
          <p:nvPr/>
        </p:nvSpPr>
        <p:spPr>
          <a:xfrm>
            <a:off x="6280190" y="2832259"/>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514624" y="3066693"/>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Karşılaştırma Sayısı</a:t>
            </a:r>
            <a:endParaRPr lang="en-US" sz="2200" dirty="0"/>
          </a:p>
        </p:txBody>
      </p:sp>
      <p:sp>
        <p:nvSpPr>
          <p:cNvPr id="6" name="Text 3"/>
          <p:cNvSpPr/>
          <p:nvPr/>
        </p:nvSpPr>
        <p:spPr>
          <a:xfrm>
            <a:off x="6514624" y="3557111"/>
            <a:ext cx="276998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54 karşılaştırma (n=6,276) analiz edilmiştir.</a:t>
            </a:r>
            <a:endParaRPr lang="en-US" sz="1750" dirty="0"/>
          </a:p>
        </p:txBody>
      </p:sp>
      <p:sp>
        <p:nvSpPr>
          <p:cNvPr id="7" name="Shape 4"/>
          <p:cNvSpPr/>
          <p:nvPr/>
        </p:nvSpPr>
        <p:spPr>
          <a:xfrm>
            <a:off x="9745861" y="2832259"/>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8" name="Text 5"/>
          <p:cNvSpPr/>
          <p:nvPr/>
        </p:nvSpPr>
        <p:spPr>
          <a:xfrm>
            <a:off x="9980295" y="3066693"/>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Ortalama Fark</a:t>
            </a:r>
            <a:endParaRPr lang="en-US" sz="2200" dirty="0"/>
          </a:p>
        </p:txBody>
      </p:sp>
      <p:sp>
        <p:nvSpPr>
          <p:cNvPr id="9" name="Text 6"/>
          <p:cNvSpPr/>
          <p:nvPr/>
        </p:nvSpPr>
        <p:spPr>
          <a:xfrm>
            <a:off x="9980295" y="3557111"/>
            <a:ext cx="276998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Ortalama kilo kaybı farkı -3.49 kg'dır (95% CI [-4.15, -2.84]).</a:t>
            </a:r>
            <a:endParaRPr lang="en-US" sz="1750" dirty="0"/>
          </a:p>
        </p:txBody>
      </p:sp>
      <p:sp>
        <p:nvSpPr>
          <p:cNvPr id="10" name="Shape 7"/>
          <p:cNvSpPr/>
          <p:nvPr/>
        </p:nvSpPr>
        <p:spPr>
          <a:xfrm>
            <a:off x="6280190" y="5107067"/>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6514624" y="5341501"/>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Heterojenlik</a:t>
            </a:r>
            <a:endParaRPr lang="en-US" sz="2200" dirty="0"/>
          </a:p>
        </p:txBody>
      </p:sp>
      <p:sp>
        <p:nvSpPr>
          <p:cNvPr id="12" name="Text 9"/>
          <p:cNvSpPr/>
          <p:nvPr/>
        </p:nvSpPr>
        <p:spPr>
          <a:xfrm>
            <a:off x="6514624" y="5831919"/>
            <a:ext cx="276998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Çalışmalar arası önemli heterojenlik gözlenmiştir (I2 = 90%).</a:t>
            </a:r>
            <a:endParaRPr lang="en-US" sz="1750" dirty="0"/>
          </a:p>
        </p:txBody>
      </p:sp>
      <p:sp>
        <p:nvSpPr>
          <p:cNvPr id="13" name="Shape 10"/>
          <p:cNvSpPr/>
          <p:nvPr/>
        </p:nvSpPr>
        <p:spPr>
          <a:xfrm>
            <a:off x="9745861" y="5107067"/>
            <a:ext cx="3238857"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9980295" y="5341501"/>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Klinik Anlamlılık</a:t>
            </a:r>
            <a:endParaRPr lang="en-US" sz="2200" dirty="0"/>
          </a:p>
        </p:txBody>
      </p:sp>
      <p:sp>
        <p:nvSpPr>
          <p:cNvPr id="15" name="Text 12"/>
          <p:cNvSpPr/>
          <p:nvPr/>
        </p:nvSpPr>
        <p:spPr>
          <a:xfrm>
            <a:off x="9980295" y="5831919"/>
            <a:ext cx="276998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20 müdahale başlangıç ağırlığının %5 veya daha fazlasını kaybetmiştir.</a:t>
            </a:r>
            <a:endParaRPr lang="en-US" sz="1750" dirty="0"/>
          </a:p>
        </p:txBody>
      </p:sp>
      <p:pic>
        <p:nvPicPr>
          <p:cNvPr id="16"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10320"/>
            <a:ext cx="7079337"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Kilo Kaybı Sonuçları: 12 Ay</a:t>
            </a:r>
            <a:endParaRPr lang="en-US" sz="4450" dirty="0"/>
          </a:p>
        </p:txBody>
      </p:sp>
      <p:sp>
        <p:nvSpPr>
          <p:cNvPr id="4" name="Shape 1"/>
          <p:cNvSpPr/>
          <p:nvPr/>
        </p:nvSpPr>
        <p:spPr>
          <a:xfrm>
            <a:off x="793790" y="2659261"/>
            <a:ext cx="3664863"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28936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Karşılaştırma Sayısı</a:t>
            </a:r>
            <a:endParaRPr lang="en-US" sz="2200" dirty="0"/>
          </a:p>
        </p:txBody>
      </p:sp>
      <p:sp>
        <p:nvSpPr>
          <p:cNvPr id="6" name="Text 3"/>
          <p:cNvSpPr/>
          <p:nvPr/>
        </p:nvSpPr>
        <p:spPr>
          <a:xfrm>
            <a:off x="1028224" y="3384113"/>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24 karşılaştırma (n=6,042) analiz edilmiştir.</a:t>
            </a:r>
            <a:endParaRPr lang="en-US" sz="1750" dirty="0"/>
          </a:p>
        </p:txBody>
      </p:sp>
      <p:sp>
        <p:nvSpPr>
          <p:cNvPr id="7" name="Shape 4"/>
          <p:cNvSpPr/>
          <p:nvPr/>
        </p:nvSpPr>
        <p:spPr>
          <a:xfrm>
            <a:off x="4685467" y="2659261"/>
            <a:ext cx="3664863"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8" name="Text 5"/>
          <p:cNvSpPr/>
          <p:nvPr/>
        </p:nvSpPr>
        <p:spPr>
          <a:xfrm>
            <a:off x="4919901" y="28936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Ortalama Fark</a:t>
            </a:r>
            <a:endParaRPr lang="en-US" sz="2200" dirty="0"/>
          </a:p>
        </p:txBody>
      </p:sp>
      <p:sp>
        <p:nvSpPr>
          <p:cNvPr id="9" name="Text 6"/>
          <p:cNvSpPr/>
          <p:nvPr/>
        </p:nvSpPr>
        <p:spPr>
          <a:xfrm>
            <a:off x="4919901" y="3384113"/>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Ortalama kilo kaybı farkı -3.44 kg'dır (95% CI [-4.23, -2.85]).</a:t>
            </a:r>
            <a:endParaRPr lang="en-US" sz="1750" dirty="0"/>
          </a:p>
        </p:txBody>
      </p:sp>
      <p:sp>
        <p:nvSpPr>
          <p:cNvPr id="10" name="Shape 7"/>
          <p:cNvSpPr/>
          <p:nvPr/>
        </p:nvSpPr>
        <p:spPr>
          <a:xfrm>
            <a:off x="793790" y="45711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28224" y="48056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Heterojenlik</a:t>
            </a:r>
            <a:endParaRPr lang="en-US" sz="2200" dirty="0"/>
          </a:p>
        </p:txBody>
      </p:sp>
      <p:sp>
        <p:nvSpPr>
          <p:cNvPr id="12" name="Text 9"/>
          <p:cNvSpPr/>
          <p:nvPr/>
        </p:nvSpPr>
        <p:spPr>
          <a:xfrm>
            <a:off x="1028224" y="52960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Çalışmalar arası önemli heterojenlik gözlenmiştir (I2 = 88%).</a:t>
            </a:r>
            <a:endParaRPr lang="en-US" sz="1750" dirty="0"/>
          </a:p>
        </p:txBody>
      </p:sp>
      <p:sp>
        <p:nvSpPr>
          <p:cNvPr id="13" name="Shape 10"/>
          <p:cNvSpPr/>
          <p:nvPr/>
        </p:nvSpPr>
        <p:spPr>
          <a:xfrm>
            <a:off x="4685467" y="45711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4919901" y="48056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Klinik Anlamlılık</a:t>
            </a:r>
            <a:endParaRPr lang="en-US" sz="2200" dirty="0"/>
          </a:p>
        </p:txBody>
      </p:sp>
      <p:sp>
        <p:nvSpPr>
          <p:cNvPr id="15" name="Text 12"/>
          <p:cNvSpPr/>
          <p:nvPr/>
        </p:nvSpPr>
        <p:spPr>
          <a:xfrm>
            <a:off x="4919901" y="52960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14 müdahale başlangıç ağırlığının %5 veya daha fazlasını kaybetmiştir.</a:t>
            </a:r>
            <a:endParaRPr lang="en-US" sz="17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10320"/>
            <a:ext cx="7237452"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Kilo Kaybı Sonuçları: 24 Ay</a:t>
            </a:r>
            <a:endParaRPr lang="en-US" sz="4450" dirty="0"/>
          </a:p>
        </p:txBody>
      </p:sp>
      <p:sp>
        <p:nvSpPr>
          <p:cNvPr id="4" name="Shape 1"/>
          <p:cNvSpPr/>
          <p:nvPr/>
        </p:nvSpPr>
        <p:spPr>
          <a:xfrm>
            <a:off x="793790" y="2659261"/>
            <a:ext cx="3664863"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28936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Karşılaştırma Sayısı</a:t>
            </a:r>
            <a:endParaRPr lang="en-US" sz="2200" dirty="0"/>
          </a:p>
        </p:txBody>
      </p:sp>
      <p:sp>
        <p:nvSpPr>
          <p:cNvPr id="6" name="Text 3"/>
          <p:cNvSpPr/>
          <p:nvPr/>
        </p:nvSpPr>
        <p:spPr>
          <a:xfrm>
            <a:off x="1028224" y="3384113"/>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9 karşılaştırma (n=2,613) analiz edilmiştir.</a:t>
            </a:r>
            <a:endParaRPr lang="en-US" sz="1750" dirty="0"/>
          </a:p>
        </p:txBody>
      </p:sp>
      <p:sp>
        <p:nvSpPr>
          <p:cNvPr id="7" name="Shape 4"/>
          <p:cNvSpPr/>
          <p:nvPr/>
        </p:nvSpPr>
        <p:spPr>
          <a:xfrm>
            <a:off x="4685467" y="2659261"/>
            <a:ext cx="3664863"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8" name="Text 5"/>
          <p:cNvSpPr/>
          <p:nvPr/>
        </p:nvSpPr>
        <p:spPr>
          <a:xfrm>
            <a:off x="4919901" y="289369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Ortalama Fark</a:t>
            </a:r>
            <a:endParaRPr lang="en-US" sz="2200" dirty="0"/>
          </a:p>
        </p:txBody>
      </p:sp>
      <p:sp>
        <p:nvSpPr>
          <p:cNvPr id="9" name="Text 6"/>
          <p:cNvSpPr/>
          <p:nvPr/>
        </p:nvSpPr>
        <p:spPr>
          <a:xfrm>
            <a:off x="4919901" y="3384113"/>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Ortalama kilo kaybı farkı -2.56 kg'dır (95% CI [-3.79, -1.33]).</a:t>
            </a:r>
            <a:endParaRPr lang="en-US" sz="1750" dirty="0"/>
          </a:p>
        </p:txBody>
      </p:sp>
      <p:sp>
        <p:nvSpPr>
          <p:cNvPr id="10" name="Shape 7"/>
          <p:cNvSpPr/>
          <p:nvPr/>
        </p:nvSpPr>
        <p:spPr>
          <a:xfrm>
            <a:off x="793790" y="45711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28224" y="48056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Heterojenlik</a:t>
            </a:r>
            <a:endParaRPr lang="en-US" sz="2200" dirty="0"/>
          </a:p>
        </p:txBody>
      </p:sp>
      <p:sp>
        <p:nvSpPr>
          <p:cNvPr id="12" name="Text 9"/>
          <p:cNvSpPr/>
          <p:nvPr/>
        </p:nvSpPr>
        <p:spPr>
          <a:xfrm>
            <a:off x="1028224" y="52960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Çalışmalar arası önemli heterojenlik gözlenmiştir (I2 = 81%).</a:t>
            </a:r>
            <a:endParaRPr lang="en-US" sz="1750" dirty="0"/>
          </a:p>
        </p:txBody>
      </p:sp>
      <p:sp>
        <p:nvSpPr>
          <p:cNvPr id="13" name="Shape 10"/>
          <p:cNvSpPr/>
          <p:nvPr/>
        </p:nvSpPr>
        <p:spPr>
          <a:xfrm>
            <a:off x="4685467" y="45711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4919901" y="48056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Klinik Anlamlılık</a:t>
            </a:r>
            <a:endParaRPr lang="en-US" sz="2200" dirty="0"/>
          </a:p>
        </p:txBody>
      </p:sp>
      <p:sp>
        <p:nvSpPr>
          <p:cNvPr id="15" name="Text 12"/>
          <p:cNvSpPr/>
          <p:nvPr/>
        </p:nvSpPr>
        <p:spPr>
          <a:xfrm>
            <a:off x="4919901" y="52960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3 müdahale başlangıç ağırlığının %5 veya daha fazlasını kaybetmiştir.</a:t>
            </a:r>
            <a:endParaRPr lang="en-US" sz="17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786068"/>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Duyarlılık Analizleri</a:t>
            </a:r>
            <a:endParaRPr lang="en-US" sz="4450" dirty="0"/>
          </a:p>
        </p:txBody>
      </p:sp>
      <p:sp>
        <p:nvSpPr>
          <p:cNvPr id="4" name="Shape 1"/>
          <p:cNvSpPr/>
          <p:nvPr/>
        </p:nvSpPr>
        <p:spPr>
          <a:xfrm>
            <a:off x="793790" y="5090160"/>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87028" y="5175171"/>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30906" y="5090160"/>
            <a:ext cx="3401854"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Düşük Kaliteli Çalışmalar</a:t>
            </a:r>
            <a:endParaRPr lang="en-US" sz="2200" dirty="0"/>
          </a:p>
        </p:txBody>
      </p:sp>
      <p:sp>
        <p:nvSpPr>
          <p:cNvPr id="7" name="Text 4"/>
          <p:cNvSpPr/>
          <p:nvPr/>
        </p:nvSpPr>
        <p:spPr>
          <a:xfrm>
            <a:off x="1530906" y="5580578"/>
            <a:ext cx="567094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Çıkarıldığında ortalama fark -3.1 kg'a düşmüştür.</a:t>
            </a:r>
            <a:endParaRPr lang="en-US" sz="1750" dirty="0"/>
          </a:p>
        </p:txBody>
      </p:sp>
      <p:sp>
        <p:nvSpPr>
          <p:cNvPr id="8" name="Shape 5"/>
          <p:cNvSpPr/>
          <p:nvPr/>
        </p:nvSpPr>
        <p:spPr>
          <a:xfrm>
            <a:off x="7428667" y="5090160"/>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7585591" y="5175171"/>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8165783" y="5090160"/>
            <a:ext cx="4406384"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Tedavi Niyeti Analizi Olmayanlar</a:t>
            </a:r>
            <a:endParaRPr lang="en-US" sz="2200" dirty="0"/>
          </a:p>
        </p:txBody>
      </p:sp>
      <p:sp>
        <p:nvSpPr>
          <p:cNvPr id="11" name="Text 8"/>
          <p:cNvSpPr/>
          <p:nvPr/>
        </p:nvSpPr>
        <p:spPr>
          <a:xfrm>
            <a:off x="8165783" y="5580578"/>
            <a:ext cx="567094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Çıkarıldığında ortalama fark -3.3 kg'a düşmüştür.</a:t>
            </a:r>
            <a:endParaRPr lang="en-US" sz="1750" dirty="0"/>
          </a:p>
        </p:txBody>
      </p:sp>
      <p:sp>
        <p:nvSpPr>
          <p:cNvPr id="12" name="Shape 9"/>
          <p:cNvSpPr/>
          <p:nvPr/>
        </p:nvSpPr>
        <p:spPr>
          <a:xfrm>
            <a:off x="793790" y="6425446"/>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46309" y="6510457"/>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530906" y="6425446"/>
            <a:ext cx="3038594"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Çoklu Karşılaştırmalar</a:t>
            </a:r>
            <a:endParaRPr lang="en-US" sz="2200" dirty="0"/>
          </a:p>
        </p:txBody>
      </p:sp>
      <p:sp>
        <p:nvSpPr>
          <p:cNvPr id="15" name="Text 12"/>
          <p:cNvSpPr/>
          <p:nvPr/>
        </p:nvSpPr>
        <p:spPr>
          <a:xfrm>
            <a:off x="1530906" y="6915864"/>
            <a:ext cx="567094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Çıkarıldığında ortalama fark -3.4 kg'a düşmüştür.</a:t>
            </a:r>
            <a:endParaRPr lang="en-US" sz="1750" dirty="0"/>
          </a:p>
        </p:txBody>
      </p:sp>
      <p:sp>
        <p:nvSpPr>
          <p:cNvPr id="16" name="Shape 13"/>
          <p:cNvSpPr/>
          <p:nvPr/>
        </p:nvSpPr>
        <p:spPr>
          <a:xfrm>
            <a:off x="7428667" y="6425446"/>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7573208" y="6510457"/>
            <a:ext cx="221218"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4</a:t>
            </a:r>
            <a:endParaRPr lang="en-US" sz="2650" dirty="0"/>
          </a:p>
        </p:txBody>
      </p:sp>
      <p:sp>
        <p:nvSpPr>
          <p:cNvPr id="18" name="Text 15"/>
          <p:cNvSpPr/>
          <p:nvPr/>
        </p:nvSpPr>
        <p:spPr>
          <a:xfrm>
            <a:off x="8165783" y="6425446"/>
            <a:ext cx="3497937"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Komorbiditeli Katılımcılar</a:t>
            </a:r>
            <a:endParaRPr lang="en-US" sz="2200" dirty="0"/>
          </a:p>
        </p:txBody>
      </p:sp>
      <p:sp>
        <p:nvSpPr>
          <p:cNvPr id="19" name="Text 16"/>
          <p:cNvSpPr/>
          <p:nvPr/>
        </p:nvSpPr>
        <p:spPr>
          <a:xfrm>
            <a:off x="8165783" y="6915864"/>
            <a:ext cx="5670947"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Çıkarıldığında ortalama fark -3.8 kg'a yükselmiştir.</a:t>
            </a:r>
            <a:endParaRPr lang="en-US" sz="17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090749"/>
            <a:ext cx="11711464"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Etkinlikle İlişkili Faktörler: Müdahale İçeriği</a:t>
            </a:r>
            <a:endParaRPr lang="en-US" sz="4450" dirty="0"/>
          </a:p>
        </p:txBody>
      </p:sp>
      <p:sp>
        <p:nvSpPr>
          <p:cNvPr id="4" name="Shape 1"/>
          <p:cNvSpPr/>
          <p:nvPr/>
        </p:nvSpPr>
        <p:spPr>
          <a:xfrm>
            <a:off x="793790" y="5394841"/>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87028" y="5479852"/>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30906" y="539484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Geri Bildirim</a:t>
            </a:r>
            <a:endParaRPr lang="en-US" sz="2200" dirty="0"/>
          </a:p>
        </p:txBody>
      </p:sp>
      <p:sp>
        <p:nvSpPr>
          <p:cNvPr id="7" name="Text 4"/>
          <p:cNvSpPr/>
          <p:nvPr/>
        </p:nvSpPr>
        <p:spPr>
          <a:xfrm>
            <a:off x="1530906" y="5885259"/>
            <a:ext cx="3459242"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Geri bildirim içeren müdahaleler daha etkili bulunmuştur.</a:t>
            </a:r>
            <a:endParaRPr lang="en-US" sz="1750" dirty="0"/>
          </a:p>
        </p:txBody>
      </p:sp>
      <p:sp>
        <p:nvSpPr>
          <p:cNvPr id="8" name="Shape 5"/>
          <p:cNvSpPr/>
          <p:nvPr/>
        </p:nvSpPr>
        <p:spPr>
          <a:xfrm>
            <a:off x="5216962" y="5394841"/>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5373886" y="5479852"/>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5954078" y="539484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Diyet Hedefleri</a:t>
            </a:r>
            <a:endParaRPr lang="en-US" sz="2200" dirty="0"/>
          </a:p>
        </p:txBody>
      </p:sp>
      <p:sp>
        <p:nvSpPr>
          <p:cNvPr id="11" name="Text 8"/>
          <p:cNvSpPr/>
          <p:nvPr/>
        </p:nvSpPr>
        <p:spPr>
          <a:xfrm>
            <a:off x="5954078" y="5885259"/>
            <a:ext cx="345924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Spesifik diyet hedefleri veya planları içeren müdahaleler daha etkili olmuştur.</a:t>
            </a:r>
            <a:endParaRPr lang="en-US" sz="1750" dirty="0"/>
          </a:p>
        </p:txBody>
      </p:sp>
      <p:sp>
        <p:nvSpPr>
          <p:cNvPr id="12" name="Shape 9"/>
          <p:cNvSpPr/>
          <p:nvPr/>
        </p:nvSpPr>
        <p:spPr>
          <a:xfrm>
            <a:off x="9640133" y="5394841"/>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792653" y="5479852"/>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0377249" y="539484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Grup Tartışması</a:t>
            </a:r>
            <a:endParaRPr lang="en-US" sz="2200" dirty="0"/>
          </a:p>
        </p:txBody>
      </p:sp>
      <p:sp>
        <p:nvSpPr>
          <p:cNvPr id="15" name="Text 12"/>
          <p:cNvSpPr/>
          <p:nvPr/>
        </p:nvSpPr>
        <p:spPr>
          <a:xfrm>
            <a:off x="10377249" y="5885259"/>
            <a:ext cx="345924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tartışmasını teşvik eden müdahaleler daha az etkili görünmüştür.</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4384" y="617934"/>
            <a:ext cx="7575233" cy="1400651"/>
          </a:xfrm>
          <a:prstGeom prst="rect">
            <a:avLst/>
          </a:prstGeom>
          <a:noFill/>
          <a:ln/>
        </p:spPr>
        <p:txBody>
          <a:bodyPr wrap="square" lIns="0" tIns="0" rIns="0" bIns="0" rtlCol="0" anchor="t"/>
          <a:lstStyle/>
          <a:p>
            <a:pPr marL="0" indent="0">
              <a:lnSpc>
                <a:spcPts val="5500"/>
              </a:lnSpc>
              <a:buNone/>
            </a:pPr>
            <a:r>
              <a:rPr lang="en-US" sz="4400" b="1" dirty="0">
                <a:solidFill>
                  <a:srgbClr val="000000"/>
                </a:solidFill>
                <a:latin typeface="DM Sans Bold" pitchFamily="34" charset="0"/>
                <a:ea typeface="DM Sans Bold" pitchFamily="34" charset="-122"/>
                <a:cs typeface="DM Sans Bold" pitchFamily="34" charset="-120"/>
              </a:rPr>
              <a:t>Katılımcı Profilleri: Özellikleri ve Beklentileri</a:t>
            </a:r>
            <a:endParaRPr lang="en-US" sz="4400" dirty="0"/>
          </a:p>
        </p:txBody>
      </p:sp>
      <p:sp>
        <p:nvSpPr>
          <p:cNvPr id="4" name="Shape 1"/>
          <p:cNvSpPr/>
          <p:nvPr/>
        </p:nvSpPr>
        <p:spPr>
          <a:xfrm>
            <a:off x="784384" y="2354699"/>
            <a:ext cx="3675578" cy="3233380"/>
          </a:xfrm>
          <a:prstGeom prst="roundRect">
            <a:avLst>
              <a:gd name="adj" fmla="val 2911"/>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16079" y="2586395"/>
            <a:ext cx="2801541" cy="350163"/>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Hedef Kitle</a:t>
            </a:r>
            <a:endParaRPr lang="en-US" sz="2200" dirty="0"/>
          </a:p>
        </p:txBody>
      </p:sp>
      <p:sp>
        <p:nvSpPr>
          <p:cNvPr id="6" name="Text 3"/>
          <p:cNvSpPr/>
          <p:nvPr/>
        </p:nvSpPr>
        <p:spPr>
          <a:xfrm>
            <a:off x="1016079" y="3070979"/>
            <a:ext cx="3212187" cy="716994"/>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Obezite veya aşırı kilolu olan bireyler.</a:t>
            </a:r>
            <a:endParaRPr lang="en-US" sz="1750" dirty="0"/>
          </a:p>
        </p:txBody>
      </p:sp>
      <p:sp>
        <p:nvSpPr>
          <p:cNvPr id="7" name="Text 4"/>
          <p:cNvSpPr/>
          <p:nvPr/>
        </p:nvSpPr>
        <p:spPr>
          <a:xfrm>
            <a:off x="1016079" y="3922395"/>
            <a:ext cx="3212187" cy="1075492"/>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Sağlıklı yaşam ve beslenme alışkanlıklarını iyileştirmek isteyenler.</a:t>
            </a:r>
            <a:endParaRPr lang="en-US" sz="1750" dirty="0"/>
          </a:p>
        </p:txBody>
      </p:sp>
      <p:sp>
        <p:nvSpPr>
          <p:cNvPr id="8" name="Shape 5"/>
          <p:cNvSpPr/>
          <p:nvPr/>
        </p:nvSpPr>
        <p:spPr>
          <a:xfrm>
            <a:off x="4684038" y="2354699"/>
            <a:ext cx="3675578" cy="3233380"/>
          </a:xfrm>
          <a:prstGeom prst="roundRect">
            <a:avLst>
              <a:gd name="adj" fmla="val 2911"/>
            </a:avLst>
          </a:prstGeom>
          <a:solidFill>
            <a:srgbClr val="F9D2D3"/>
          </a:solidFill>
          <a:ln w="7620">
            <a:solidFill>
              <a:srgbClr val="DFB8B9"/>
            </a:solidFill>
            <a:prstDash val="solid"/>
          </a:ln>
        </p:spPr>
        <p:txBody>
          <a:bodyPr/>
          <a:lstStyle/>
          <a:p>
            <a:endParaRPr lang="tr-TR"/>
          </a:p>
        </p:txBody>
      </p:sp>
      <p:sp>
        <p:nvSpPr>
          <p:cNvPr id="9" name="Text 6"/>
          <p:cNvSpPr/>
          <p:nvPr/>
        </p:nvSpPr>
        <p:spPr>
          <a:xfrm>
            <a:off x="4915733" y="2586395"/>
            <a:ext cx="2801541" cy="350163"/>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Beklentiler</a:t>
            </a:r>
            <a:endParaRPr lang="en-US" sz="2200" dirty="0"/>
          </a:p>
        </p:txBody>
      </p:sp>
      <p:sp>
        <p:nvSpPr>
          <p:cNvPr id="10" name="Text 7"/>
          <p:cNvSpPr/>
          <p:nvPr/>
        </p:nvSpPr>
        <p:spPr>
          <a:xfrm>
            <a:off x="4915733" y="3070979"/>
            <a:ext cx="3212187" cy="1075492"/>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Kilo verme ve sağlıklı kilo yönetimi konusunda bilgi edinmek.</a:t>
            </a:r>
            <a:endParaRPr lang="en-US" sz="1750" dirty="0"/>
          </a:p>
        </p:txBody>
      </p:sp>
      <p:sp>
        <p:nvSpPr>
          <p:cNvPr id="11" name="Text 8"/>
          <p:cNvSpPr/>
          <p:nvPr/>
        </p:nvSpPr>
        <p:spPr>
          <a:xfrm>
            <a:off x="4915733" y="4280892"/>
            <a:ext cx="3212187" cy="1075492"/>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Beslenme planlaması ve egzersiz programları konusunda rehberlik almak.</a:t>
            </a:r>
            <a:endParaRPr lang="en-US" sz="1750" dirty="0"/>
          </a:p>
        </p:txBody>
      </p:sp>
      <p:sp>
        <p:nvSpPr>
          <p:cNvPr id="12" name="Shape 9"/>
          <p:cNvSpPr/>
          <p:nvPr/>
        </p:nvSpPr>
        <p:spPr>
          <a:xfrm>
            <a:off x="784384" y="5812155"/>
            <a:ext cx="7575233" cy="1799392"/>
          </a:xfrm>
          <a:prstGeom prst="roundRect">
            <a:avLst>
              <a:gd name="adj" fmla="val 5231"/>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1016079" y="6043851"/>
            <a:ext cx="2960846" cy="350163"/>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Motivasyon Seviyeleri</a:t>
            </a:r>
            <a:endParaRPr lang="en-US" sz="2200" dirty="0"/>
          </a:p>
        </p:txBody>
      </p:sp>
      <p:sp>
        <p:nvSpPr>
          <p:cNvPr id="14" name="Text 11"/>
          <p:cNvSpPr/>
          <p:nvPr/>
        </p:nvSpPr>
        <p:spPr>
          <a:xfrm>
            <a:off x="1016079" y="6528435"/>
            <a:ext cx="7111841" cy="358497"/>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Başarıya ulaşma konusunda istekli ve motive bireyler.</a:t>
            </a:r>
            <a:endParaRPr lang="en-US" sz="1750" dirty="0"/>
          </a:p>
        </p:txBody>
      </p:sp>
      <p:sp>
        <p:nvSpPr>
          <p:cNvPr id="15" name="Text 12"/>
          <p:cNvSpPr/>
          <p:nvPr/>
        </p:nvSpPr>
        <p:spPr>
          <a:xfrm>
            <a:off x="1016079" y="7021354"/>
            <a:ext cx="7111841" cy="358497"/>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Grup desteği ve deneyim paylaşımı ile motivasyonlarını artırmak.</a:t>
            </a:r>
            <a:endParaRPr lang="en-US" sz="17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74539"/>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Erkeklere Yönelik Müdahaleler</a:t>
            </a:r>
            <a:endParaRPr lang="en-US" sz="4450" dirty="0"/>
          </a:p>
        </p:txBody>
      </p:sp>
      <p:sp>
        <p:nvSpPr>
          <p:cNvPr id="4" name="Shape 1"/>
          <p:cNvSpPr/>
          <p:nvPr/>
        </p:nvSpPr>
        <p:spPr>
          <a:xfrm>
            <a:off x="793790" y="2832259"/>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306669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Sıklık</a:t>
            </a:r>
            <a:endParaRPr lang="en-US" sz="2200" dirty="0"/>
          </a:p>
        </p:txBody>
      </p:sp>
      <p:sp>
        <p:nvSpPr>
          <p:cNvPr id="6" name="Text 3"/>
          <p:cNvSpPr/>
          <p:nvPr/>
        </p:nvSpPr>
        <p:spPr>
          <a:xfrm>
            <a:off x="1028224" y="3557111"/>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Sadece erkeklere yönelik müdahaleler kadınlara yönelik olanlardan 7 kat daha azdır.</a:t>
            </a:r>
            <a:endParaRPr lang="en-US" sz="1750" dirty="0"/>
          </a:p>
        </p:txBody>
      </p:sp>
      <p:sp>
        <p:nvSpPr>
          <p:cNvPr id="7" name="Shape 4"/>
          <p:cNvSpPr/>
          <p:nvPr/>
        </p:nvSpPr>
        <p:spPr>
          <a:xfrm>
            <a:off x="4685467" y="2832259"/>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8" name="Text 5"/>
          <p:cNvSpPr/>
          <p:nvPr/>
        </p:nvSpPr>
        <p:spPr>
          <a:xfrm>
            <a:off x="4919901" y="306669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Etkinlik</a:t>
            </a:r>
            <a:endParaRPr lang="en-US" sz="2200" dirty="0"/>
          </a:p>
        </p:txBody>
      </p:sp>
      <p:sp>
        <p:nvSpPr>
          <p:cNvPr id="9" name="Text 6"/>
          <p:cNvSpPr/>
          <p:nvPr/>
        </p:nvSpPr>
        <p:spPr>
          <a:xfrm>
            <a:off x="4919901" y="3557111"/>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Erkeklere yönelik müdahaleler ortalama 5.5 kg kilo kaybı sağlamıştır.</a:t>
            </a:r>
            <a:endParaRPr lang="en-US" sz="1750" dirty="0"/>
          </a:p>
        </p:txBody>
      </p:sp>
      <p:sp>
        <p:nvSpPr>
          <p:cNvPr id="10" name="Shape 7"/>
          <p:cNvSpPr/>
          <p:nvPr/>
        </p:nvSpPr>
        <p:spPr>
          <a:xfrm>
            <a:off x="793790" y="51070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28224" y="53415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Karşılaştırma</a:t>
            </a:r>
            <a:endParaRPr lang="en-US" sz="2200" dirty="0"/>
          </a:p>
        </p:txBody>
      </p:sp>
      <p:sp>
        <p:nvSpPr>
          <p:cNvPr id="12" name="Text 9"/>
          <p:cNvSpPr/>
          <p:nvPr/>
        </p:nvSpPr>
        <p:spPr>
          <a:xfrm>
            <a:off x="1028224" y="58319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Bu, kadınlara yönelik müdahalelerin iki katı kadar etkilidir.</a:t>
            </a:r>
            <a:endParaRPr lang="en-US" sz="1750" dirty="0"/>
          </a:p>
        </p:txBody>
      </p:sp>
      <p:sp>
        <p:nvSpPr>
          <p:cNvPr id="13" name="Shape 10"/>
          <p:cNvSpPr/>
          <p:nvPr/>
        </p:nvSpPr>
        <p:spPr>
          <a:xfrm>
            <a:off x="4685467" y="5107067"/>
            <a:ext cx="3664863" cy="2047994"/>
          </a:xfrm>
          <a:prstGeom prst="roundRect">
            <a:avLst>
              <a:gd name="adj" fmla="val 4652"/>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4919901" y="534150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İhtiyaç</a:t>
            </a:r>
            <a:endParaRPr lang="en-US" sz="2200" dirty="0"/>
          </a:p>
        </p:txBody>
      </p:sp>
      <p:sp>
        <p:nvSpPr>
          <p:cNvPr id="15" name="Text 12"/>
          <p:cNvSpPr/>
          <p:nvPr/>
        </p:nvSpPr>
        <p:spPr>
          <a:xfrm>
            <a:off x="4919901" y="5831919"/>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Erkeklere yönelik daha fazla müdahaleye ihtiyaç vardır.</a:t>
            </a:r>
            <a:endParaRPr lang="en-US" sz="17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42586"/>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Klinik Anlamlılık</a:t>
            </a:r>
            <a:endParaRPr lang="en-US" sz="4450" dirty="0"/>
          </a:p>
        </p:txBody>
      </p:sp>
      <p:sp>
        <p:nvSpPr>
          <p:cNvPr id="4" name="Shape 1"/>
          <p:cNvSpPr/>
          <p:nvPr/>
        </p:nvSpPr>
        <p:spPr>
          <a:xfrm>
            <a:off x="6280190" y="294667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473428" y="3031688"/>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7017306" y="2946678"/>
            <a:ext cx="250174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Tanım</a:t>
            </a:r>
            <a:endParaRPr lang="en-US" sz="2200" dirty="0"/>
          </a:p>
        </p:txBody>
      </p:sp>
      <p:sp>
        <p:nvSpPr>
          <p:cNvPr id="7" name="Text 4"/>
          <p:cNvSpPr/>
          <p:nvPr/>
        </p:nvSpPr>
        <p:spPr>
          <a:xfrm>
            <a:off x="7017306" y="3437096"/>
            <a:ext cx="250174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Başlangıç ağırlığının %5 veya daha fazlasının kaybı klinik olarak anlamlı kabul edilir.</a:t>
            </a:r>
            <a:endParaRPr lang="en-US" sz="1750" dirty="0"/>
          </a:p>
        </p:txBody>
      </p:sp>
      <p:sp>
        <p:nvSpPr>
          <p:cNvPr id="8" name="Shape 5"/>
          <p:cNvSpPr/>
          <p:nvPr/>
        </p:nvSpPr>
        <p:spPr>
          <a:xfrm>
            <a:off x="9745861" y="294667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9902785" y="3031688"/>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10482977" y="2946678"/>
            <a:ext cx="2501741"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12 Ay Sonuçları</a:t>
            </a:r>
            <a:endParaRPr lang="en-US" sz="2200" dirty="0"/>
          </a:p>
        </p:txBody>
      </p:sp>
      <p:sp>
        <p:nvSpPr>
          <p:cNvPr id="11" name="Text 8"/>
          <p:cNvSpPr/>
          <p:nvPr/>
        </p:nvSpPr>
        <p:spPr>
          <a:xfrm>
            <a:off x="10482977" y="3437096"/>
            <a:ext cx="2501741"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23 müdahaleden 14'ü klinik olarak anlamlı kilo kaybı sağlamıştır.</a:t>
            </a:r>
            <a:endParaRPr lang="en-US" sz="1750" dirty="0"/>
          </a:p>
        </p:txBody>
      </p:sp>
      <p:sp>
        <p:nvSpPr>
          <p:cNvPr id="12" name="Shape 9"/>
          <p:cNvSpPr/>
          <p:nvPr/>
        </p:nvSpPr>
        <p:spPr>
          <a:xfrm>
            <a:off x="6280190" y="5370671"/>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6432709" y="5455682"/>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7017306" y="537067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Sağlık Etkileri</a:t>
            </a:r>
            <a:endParaRPr lang="en-US" sz="2200" dirty="0"/>
          </a:p>
        </p:txBody>
      </p:sp>
      <p:sp>
        <p:nvSpPr>
          <p:cNvPr id="15" name="Text 12"/>
          <p:cNvSpPr/>
          <p:nvPr/>
        </p:nvSpPr>
        <p:spPr>
          <a:xfrm>
            <a:off x="7017306" y="5861090"/>
            <a:ext cx="5967293"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Bu düzeyde kilo kaybı kardiyovasküler risk faktörlerini azaltır ve diyabeti önler.</a:t>
            </a:r>
            <a:endParaRPr lang="en-US" sz="1750" dirty="0"/>
          </a:p>
        </p:txBody>
      </p:sp>
      <p:pic>
        <p:nvPicPr>
          <p:cNvPr id="16"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88801"/>
          </a:xfrm>
          <a:prstGeom prst="rect">
            <a:avLst/>
          </a:prstGeom>
        </p:spPr>
      </p:pic>
      <p:sp>
        <p:nvSpPr>
          <p:cNvPr id="3" name="Text 0"/>
          <p:cNvSpPr/>
          <p:nvPr/>
        </p:nvSpPr>
        <p:spPr>
          <a:xfrm>
            <a:off x="780812" y="3581281"/>
            <a:ext cx="5673447" cy="697230"/>
          </a:xfrm>
          <a:prstGeom prst="rect">
            <a:avLst/>
          </a:prstGeom>
          <a:noFill/>
          <a:ln/>
        </p:spPr>
        <p:txBody>
          <a:bodyPr wrap="none" lIns="0" tIns="0" rIns="0" bIns="0" rtlCol="0" anchor="t"/>
          <a:lstStyle/>
          <a:p>
            <a:pPr marL="0" indent="0">
              <a:lnSpc>
                <a:spcPts val="5450"/>
              </a:lnSpc>
              <a:buNone/>
            </a:pPr>
            <a:r>
              <a:rPr lang="en-US" sz="4350" b="1" dirty="0">
                <a:solidFill>
                  <a:srgbClr val="000000"/>
                </a:solidFill>
                <a:latin typeface="DM Sans Bold" pitchFamily="34" charset="0"/>
                <a:ea typeface="DM Sans Bold" pitchFamily="34" charset="-122"/>
                <a:cs typeface="DM Sans Bold" pitchFamily="34" charset="-120"/>
              </a:rPr>
              <a:t>En Etkili Müdahaleler</a:t>
            </a:r>
            <a:endParaRPr lang="en-US" sz="4350" dirty="0"/>
          </a:p>
        </p:txBody>
      </p:sp>
      <p:sp>
        <p:nvSpPr>
          <p:cNvPr id="4" name="Shape 1"/>
          <p:cNvSpPr/>
          <p:nvPr/>
        </p:nvSpPr>
        <p:spPr>
          <a:xfrm>
            <a:off x="780812" y="4613077"/>
            <a:ext cx="6422946" cy="1300520"/>
          </a:xfrm>
          <a:prstGeom prst="roundRect">
            <a:avLst>
              <a:gd name="adj" fmla="val 7205"/>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11436" y="4843701"/>
            <a:ext cx="3013353" cy="348496"/>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DM Sans Bold" pitchFamily="34" charset="0"/>
                <a:ea typeface="DM Sans Bold" pitchFamily="34" charset="-122"/>
                <a:cs typeface="DM Sans Bold" pitchFamily="34" charset="-120"/>
              </a:rPr>
              <a:t>Foster-Schubert et al.</a:t>
            </a:r>
            <a:endParaRPr lang="en-US" sz="2150" dirty="0"/>
          </a:p>
        </p:txBody>
      </p:sp>
      <p:sp>
        <p:nvSpPr>
          <p:cNvPr id="6" name="Text 3"/>
          <p:cNvSpPr/>
          <p:nvPr/>
        </p:nvSpPr>
        <p:spPr>
          <a:xfrm>
            <a:off x="1011436" y="5326023"/>
            <a:ext cx="5961698" cy="356949"/>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12 ayda 8.2 kg ortalama kilo kaybı sağlamıştır.</a:t>
            </a:r>
            <a:endParaRPr lang="en-US" sz="1750" dirty="0"/>
          </a:p>
        </p:txBody>
      </p:sp>
      <p:sp>
        <p:nvSpPr>
          <p:cNvPr id="7" name="Shape 4"/>
          <p:cNvSpPr/>
          <p:nvPr/>
        </p:nvSpPr>
        <p:spPr>
          <a:xfrm>
            <a:off x="7426762" y="4613077"/>
            <a:ext cx="6422946" cy="1300520"/>
          </a:xfrm>
          <a:prstGeom prst="roundRect">
            <a:avLst>
              <a:gd name="adj" fmla="val 7205"/>
            </a:avLst>
          </a:prstGeom>
          <a:solidFill>
            <a:srgbClr val="F9D2D3"/>
          </a:solidFill>
          <a:ln w="7620">
            <a:solidFill>
              <a:srgbClr val="DFB8B9"/>
            </a:solidFill>
            <a:prstDash val="solid"/>
          </a:ln>
        </p:spPr>
        <p:txBody>
          <a:bodyPr/>
          <a:lstStyle/>
          <a:p>
            <a:endParaRPr lang="tr-TR"/>
          </a:p>
        </p:txBody>
      </p:sp>
      <p:sp>
        <p:nvSpPr>
          <p:cNvPr id="8" name="Text 5"/>
          <p:cNvSpPr/>
          <p:nvPr/>
        </p:nvSpPr>
        <p:spPr>
          <a:xfrm>
            <a:off x="7657386" y="4843701"/>
            <a:ext cx="2788801" cy="348496"/>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DM Sans Bold" pitchFamily="34" charset="0"/>
                <a:ea typeface="DM Sans Bold" pitchFamily="34" charset="-122"/>
                <a:cs typeface="DM Sans Bold" pitchFamily="34" charset="-120"/>
              </a:rPr>
              <a:t>Kuller et al.</a:t>
            </a:r>
            <a:endParaRPr lang="en-US" sz="2150" dirty="0"/>
          </a:p>
        </p:txBody>
      </p:sp>
      <p:sp>
        <p:nvSpPr>
          <p:cNvPr id="9" name="Text 6"/>
          <p:cNvSpPr/>
          <p:nvPr/>
        </p:nvSpPr>
        <p:spPr>
          <a:xfrm>
            <a:off x="7657386" y="5326023"/>
            <a:ext cx="5961698" cy="356949"/>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18 ayda 6.2 kg ortalama kilo kaybı sağlamıştır.</a:t>
            </a:r>
            <a:endParaRPr lang="en-US" sz="1750" dirty="0"/>
          </a:p>
        </p:txBody>
      </p:sp>
      <p:sp>
        <p:nvSpPr>
          <p:cNvPr id="10" name="Shape 7"/>
          <p:cNvSpPr/>
          <p:nvPr/>
        </p:nvSpPr>
        <p:spPr>
          <a:xfrm>
            <a:off x="780812" y="6136600"/>
            <a:ext cx="6422946" cy="1300520"/>
          </a:xfrm>
          <a:prstGeom prst="roundRect">
            <a:avLst>
              <a:gd name="adj" fmla="val 7205"/>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1011436" y="6367224"/>
            <a:ext cx="2788801" cy="348496"/>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DM Sans Bold" pitchFamily="34" charset="0"/>
                <a:ea typeface="DM Sans Bold" pitchFamily="34" charset="-122"/>
                <a:cs typeface="DM Sans Bold" pitchFamily="34" charset="-120"/>
              </a:rPr>
              <a:t>Kalite</a:t>
            </a:r>
            <a:endParaRPr lang="en-US" sz="2150" dirty="0"/>
          </a:p>
        </p:txBody>
      </p:sp>
      <p:sp>
        <p:nvSpPr>
          <p:cNvPr id="12" name="Text 9"/>
          <p:cNvSpPr/>
          <p:nvPr/>
        </p:nvSpPr>
        <p:spPr>
          <a:xfrm>
            <a:off x="1011436" y="6849547"/>
            <a:ext cx="5961698" cy="356949"/>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Her iki çalışma da düşük yanlılık riskine sahiptir.</a:t>
            </a:r>
            <a:endParaRPr lang="en-US" sz="1750" dirty="0"/>
          </a:p>
        </p:txBody>
      </p:sp>
      <p:sp>
        <p:nvSpPr>
          <p:cNvPr id="13" name="Shape 10"/>
          <p:cNvSpPr/>
          <p:nvPr/>
        </p:nvSpPr>
        <p:spPr>
          <a:xfrm>
            <a:off x="7426762" y="6136600"/>
            <a:ext cx="6422946" cy="1300520"/>
          </a:xfrm>
          <a:prstGeom prst="roundRect">
            <a:avLst>
              <a:gd name="adj" fmla="val 7205"/>
            </a:avLst>
          </a:prstGeom>
          <a:solidFill>
            <a:srgbClr val="F9D2D3"/>
          </a:solidFill>
          <a:ln w="7620">
            <a:solidFill>
              <a:srgbClr val="DFB8B9"/>
            </a:solidFill>
            <a:prstDash val="solid"/>
          </a:ln>
        </p:spPr>
        <p:txBody>
          <a:bodyPr/>
          <a:lstStyle/>
          <a:p>
            <a:endParaRPr lang="tr-TR"/>
          </a:p>
        </p:txBody>
      </p:sp>
      <p:sp>
        <p:nvSpPr>
          <p:cNvPr id="14" name="Text 11"/>
          <p:cNvSpPr/>
          <p:nvPr/>
        </p:nvSpPr>
        <p:spPr>
          <a:xfrm>
            <a:off x="7657386" y="6367224"/>
            <a:ext cx="2788801" cy="348496"/>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DM Sans Bold" pitchFamily="34" charset="0"/>
                <a:ea typeface="DM Sans Bold" pitchFamily="34" charset="-122"/>
                <a:cs typeface="DM Sans Bold" pitchFamily="34" charset="-120"/>
              </a:rPr>
              <a:t>Önemi</a:t>
            </a:r>
            <a:endParaRPr lang="en-US" sz="2150" dirty="0"/>
          </a:p>
        </p:txBody>
      </p:sp>
      <p:sp>
        <p:nvSpPr>
          <p:cNvPr id="15" name="Text 12"/>
          <p:cNvSpPr/>
          <p:nvPr/>
        </p:nvSpPr>
        <p:spPr>
          <a:xfrm>
            <a:off x="7657386" y="6849547"/>
            <a:ext cx="5961698" cy="356949"/>
          </a:xfrm>
          <a:prstGeom prst="rect">
            <a:avLst/>
          </a:prstGeom>
          <a:noFill/>
          <a:ln/>
        </p:spPr>
        <p:txBody>
          <a:bodyPr wrap="none" lIns="0" tIns="0" rIns="0" bIns="0" rtlCol="0" anchor="t"/>
          <a:lstStyle/>
          <a:p>
            <a:pPr marL="0" indent="0">
              <a:lnSpc>
                <a:spcPts val="2800"/>
              </a:lnSpc>
              <a:buNone/>
            </a:pPr>
            <a:r>
              <a:rPr lang="en-US" sz="1750" dirty="0">
                <a:solidFill>
                  <a:srgbClr val="000000"/>
                </a:solidFill>
                <a:latin typeface="DM Sans" pitchFamily="34" charset="0"/>
                <a:ea typeface="DM Sans" pitchFamily="34" charset="-122"/>
                <a:cs typeface="DM Sans" pitchFamily="34" charset="-120"/>
              </a:rPr>
              <a:t>Bu müdahaleler gelecekteki programlar için model olabilir.</a:t>
            </a:r>
            <a:endParaRPr lang="en-US" sz="17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36427"/>
            <a:ext cx="7556421" cy="3912870"/>
          </a:xfrm>
          <a:prstGeom prst="rect">
            <a:avLst/>
          </a:prstGeom>
          <a:noFill/>
          <a:ln/>
        </p:spPr>
        <p:txBody>
          <a:bodyPr wrap="square" lIns="0" tIns="0" rIns="0" bIns="0" rtlCol="0" anchor="t"/>
          <a:lstStyle/>
          <a:p>
            <a:pPr marL="0" indent="0">
              <a:lnSpc>
                <a:spcPts val="7700"/>
              </a:lnSpc>
              <a:buNone/>
            </a:pPr>
            <a:r>
              <a:rPr lang="en-US" sz="6150" b="1" dirty="0">
                <a:solidFill>
                  <a:srgbClr val="000000"/>
                </a:solidFill>
                <a:latin typeface="DM Sans Bold" pitchFamily="34" charset="0"/>
                <a:ea typeface="DM Sans Bold" pitchFamily="34" charset="-122"/>
                <a:cs typeface="DM Sans Bold" pitchFamily="34" charset="-120"/>
              </a:rPr>
              <a:t>Grup Ağırlık Yönetimi Programlarının Faydaları</a:t>
            </a:r>
            <a:endParaRPr lang="en-US" sz="6150" dirty="0"/>
          </a:p>
        </p:txBody>
      </p:sp>
      <p:sp>
        <p:nvSpPr>
          <p:cNvPr id="4" name="Text 1"/>
          <p:cNvSpPr/>
          <p:nvPr/>
        </p:nvSpPr>
        <p:spPr>
          <a:xfrm>
            <a:off x="793790" y="5189458"/>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ağırlık yönetimi programları, kilo verme hedeflerinize ulaşmanın etkili bir yoludur. Bu programlar, motivasyon, destek ve hesap verebilirlik sağlar. Birlikte çalışarak, daha sağlıklı bir yaşam tarzına doğru ilerleyebilirsiniz.</a:t>
            </a:r>
            <a:endParaRPr lang="en-US" sz="1750" dirty="0"/>
          </a:p>
        </p:txBody>
      </p:sp>
      <p:sp>
        <p:nvSpPr>
          <p:cNvPr id="5" name="Shape 2"/>
          <p:cNvSpPr/>
          <p:nvPr/>
        </p:nvSpPr>
        <p:spPr>
          <a:xfrm>
            <a:off x="793790" y="6913126"/>
            <a:ext cx="362903" cy="362903"/>
          </a:xfrm>
          <a:prstGeom prst="roundRect">
            <a:avLst>
              <a:gd name="adj" fmla="val 25194296"/>
            </a:avLst>
          </a:prstGeom>
          <a:solidFill>
            <a:srgbClr val="9D93FD"/>
          </a:solidFill>
          <a:ln w="7620">
            <a:solidFill>
              <a:srgbClr val="FFFFFF"/>
            </a:solidFill>
            <a:prstDash val="solid"/>
          </a:ln>
        </p:spPr>
        <p:txBody>
          <a:bodyPr/>
          <a:lstStyle/>
          <a:p>
            <a:endParaRPr lang="tr-TR"/>
          </a:p>
        </p:txBody>
      </p:sp>
      <p:sp>
        <p:nvSpPr>
          <p:cNvPr id="6" name="Text 3"/>
          <p:cNvSpPr/>
          <p:nvPr/>
        </p:nvSpPr>
        <p:spPr>
          <a:xfrm>
            <a:off x="903565" y="7045762"/>
            <a:ext cx="143351"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DM Sans Medium" pitchFamily="34" charset="0"/>
                <a:ea typeface="DM Sans Medium" pitchFamily="34" charset="-122"/>
                <a:cs typeface="DM Sans Medium" pitchFamily="34" charset="-120"/>
              </a:rPr>
              <a:t>MB</a:t>
            </a:r>
            <a:endParaRPr lang="en-US" sz="750" dirty="0"/>
          </a:p>
        </p:txBody>
      </p:sp>
      <p:sp>
        <p:nvSpPr>
          <p:cNvPr id="7" name="Text 4"/>
          <p:cNvSpPr/>
          <p:nvPr/>
        </p:nvSpPr>
        <p:spPr>
          <a:xfrm>
            <a:off x="1270040" y="6896219"/>
            <a:ext cx="1803083" cy="396835"/>
          </a:xfrm>
          <a:prstGeom prst="rect">
            <a:avLst/>
          </a:prstGeom>
          <a:noFill/>
          <a:ln/>
        </p:spPr>
        <p:txBody>
          <a:bodyPr wrap="none" lIns="0" tIns="0" rIns="0" bIns="0" rtlCol="0" anchor="t"/>
          <a:lstStyle/>
          <a:p>
            <a:pPr marL="0" indent="0" algn="l">
              <a:lnSpc>
                <a:spcPts val="3100"/>
              </a:lnSpc>
              <a:buNone/>
            </a:pPr>
            <a:r>
              <a:rPr lang="en-US" sz="2200" b="1" dirty="0">
                <a:solidFill>
                  <a:srgbClr val="CC0000"/>
                </a:solidFill>
                <a:latin typeface="DM Sans Bold" pitchFamily="34" charset="0"/>
                <a:ea typeface="DM Sans Bold" pitchFamily="34" charset="-122"/>
                <a:cs typeface="DM Sans Bold" pitchFamily="34" charset="-120"/>
              </a:rPr>
              <a:t>SONUÇ</a:t>
            </a:r>
            <a:endParaRPr lang="en-US" sz="2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48189"/>
            <a:ext cx="6704409"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Daha Yüksek Başarı Oranları</a:t>
            </a:r>
            <a:endParaRPr lang="en-US" sz="4450" dirty="0"/>
          </a:p>
        </p:txBody>
      </p:sp>
      <p:sp>
        <p:nvSpPr>
          <p:cNvPr id="4" name="Shape 1"/>
          <p:cNvSpPr/>
          <p:nvPr/>
        </p:nvSpPr>
        <p:spPr>
          <a:xfrm>
            <a:off x="6280190" y="276105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473428" y="2846070"/>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7017306" y="2761059"/>
            <a:ext cx="2501741" cy="708660"/>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Kanıtlanmış Sonuçlar</a:t>
            </a:r>
            <a:endParaRPr lang="en-US" sz="2200" dirty="0"/>
          </a:p>
        </p:txBody>
      </p:sp>
      <p:sp>
        <p:nvSpPr>
          <p:cNvPr id="7" name="Text 4"/>
          <p:cNvSpPr/>
          <p:nvPr/>
        </p:nvSpPr>
        <p:spPr>
          <a:xfrm>
            <a:off x="7017306" y="3605808"/>
            <a:ext cx="2501741" cy="1814513"/>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programları, bireysel yaklaşımlara göre daha etkilidir. Katılımcılar ortalama 3.5 kg daha fazla kilo verir.</a:t>
            </a:r>
            <a:endParaRPr lang="en-US" sz="1750" dirty="0"/>
          </a:p>
        </p:txBody>
      </p:sp>
      <p:sp>
        <p:nvSpPr>
          <p:cNvPr id="8" name="Shape 5"/>
          <p:cNvSpPr/>
          <p:nvPr/>
        </p:nvSpPr>
        <p:spPr>
          <a:xfrm>
            <a:off x="9745861" y="276105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9902785" y="2846070"/>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10482977" y="2761059"/>
            <a:ext cx="2501741" cy="708660"/>
          </a:xfrm>
          <a:prstGeom prst="rect">
            <a:avLst/>
          </a:prstGeom>
          <a:noFill/>
          <a:ln/>
        </p:spPr>
        <p:txBody>
          <a:bodyPr wrap="squar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Uzun Vadeli Başarı</a:t>
            </a:r>
            <a:endParaRPr lang="en-US" sz="2200" dirty="0"/>
          </a:p>
        </p:txBody>
      </p:sp>
      <p:sp>
        <p:nvSpPr>
          <p:cNvPr id="11" name="Text 8"/>
          <p:cNvSpPr/>
          <p:nvPr/>
        </p:nvSpPr>
        <p:spPr>
          <a:xfrm>
            <a:off x="10482977" y="3605808"/>
            <a:ext cx="2501741"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katılımcıları, vücut ağırlığının %5'ini kaybetme olasılığı %58 daha yüksektir. Bu, sürdürülebilir sonuçlar sağlar.</a:t>
            </a:r>
            <a:endParaRPr lang="en-US" sz="1750" dirty="0"/>
          </a:p>
        </p:txBody>
      </p:sp>
      <p:sp>
        <p:nvSpPr>
          <p:cNvPr id="12" name="Shape 9"/>
          <p:cNvSpPr/>
          <p:nvPr/>
        </p:nvSpPr>
        <p:spPr>
          <a:xfrm>
            <a:off x="6280190" y="6265188"/>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6432709" y="6350198"/>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7017306" y="626518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Motivasyon Artışı</a:t>
            </a:r>
            <a:endParaRPr lang="en-US" sz="2200" dirty="0"/>
          </a:p>
        </p:txBody>
      </p:sp>
      <p:sp>
        <p:nvSpPr>
          <p:cNvPr id="15" name="Text 12"/>
          <p:cNvSpPr/>
          <p:nvPr/>
        </p:nvSpPr>
        <p:spPr>
          <a:xfrm>
            <a:off x="7017306" y="6755606"/>
            <a:ext cx="5967293"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 dinamikleri, katılımcıları hedeflerine ulaşmaya teşvik eder. Başarı hikayeleri ilham vericidir.</a:t>
            </a:r>
            <a:endParaRPr lang="en-US" sz="1750" dirty="0"/>
          </a:p>
        </p:txBody>
      </p:sp>
      <p:pic>
        <p:nvPicPr>
          <p:cNvPr id="16"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58509"/>
            <a:ext cx="7726204"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Artan Motivasyon ve Destek</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Grup Enerjisi</a:t>
            </a:r>
            <a:endParaRPr lang="en-US" sz="2200" dirty="0"/>
          </a:p>
        </p:txBody>
      </p:sp>
      <p:sp>
        <p:nvSpPr>
          <p:cNvPr id="4" name="Text 2"/>
          <p:cNvSpPr/>
          <p:nvPr/>
        </p:nvSpPr>
        <p:spPr>
          <a:xfrm>
            <a:off x="793790" y="4215408"/>
            <a:ext cx="3694152"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 birbirlerini cesaretlendirir ve motive eder. Pozitif enerji, zorlu günlerde bile devam etmenizi sağlar.</a:t>
            </a:r>
            <a:endParaRPr lang="en-US" sz="1750" dirty="0"/>
          </a:p>
        </p:txBody>
      </p:sp>
      <p:sp>
        <p:nvSpPr>
          <p:cNvPr id="5" name="Text 3"/>
          <p:cNvSpPr/>
          <p:nvPr/>
        </p:nvSpPr>
        <p:spPr>
          <a:xfrm>
            <a:off x="5048964" y="363426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Ortak Hedefler</a:t>
            </a:r>
            <a:endParaRPr lang="en-US" sz="2200" dirty="0"/>
          </a:p>
        </p:txBody>
      </p:sp>
      <p:sp>
        <p:nvSpPr>
          <p:cNvPr id="6" name="Text 4"/>
          <p:cNvSpPr/>
          <p:nvPr/>
        </p:nvSpPr>
        <p:spPr>
          <a:xfrm>
            <a:off x="5048964" y="4215408"/>
            <a:ext cx="369415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Benzer hedeflere sahip kişilerle çalışmak, bağlılığı artırır. Grup başarısı, bireysel başarıyı tetikler.</a:t>
            </a:r>
            <a:endParaRPr lang="en-US" sz="1750" dirty="0"/>
          </a:p>
        </p:txBody>
      </p:sp>
      <p:sp>
        <p:nvSpPr>
          <p:cNvPr id="7" name="Text 5"/>
          <p:cNvSpPr/>
          <p:nvPr/>
        </p:nvSpPr>
        <p:spPr>
          <a:xfrm>
            <a:off x="9304139" y="363426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Duygusal Destek</a:t>
            </a:r>
            <a:endParaRPr lang="en-US" sz="2200" dirty="0"/>
          </a:p>
        </p:txBody>
      </p:sp>
      <p:sp>
        <p:nvSpPr>
          <p:cNvPr id="8" name="Text 6"/>
          <p:cNvSpPr/>
          <p:nvPr/>
        </p:nvSpPr>
        <p:spPr>
          <a:xfrm>
            <a:off x="9304139" y="4215408"/>
            <a:ext cx="3694152"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Zorlukları paylaşmak, yalnız olmadığınızı hissettirir. Grup üyeleri birbirlerinin zorluklarını anlar ve destekler.</a:t>
            </a:r>
            <a:endParaRPr lang="en-US" sz="1750" dirty="0"/>
          </a:p>
        </p:txBody>
      </p:sp>
      <p:pic>
        <p:nvPicPr>
          <p:cNvPr id="9"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4826" y="748546"/>
            <a:ext cx="5275064" cy="659368"/>
          </a:xfrm>
          <a:prstGeom prst="rect">
            <a:avLst/>
          </a:prstGeom>
          <a:noFill/>
          <a:ln/>
        </p:spPr>
        <p:txBody>
          <a:bodyPr wrap="none" lIns="0" tIns="0" rIns="0" bIns="0" rtlCol="0" anchor="t"/>
          <a:lstStyle/>
          <a:p>
            <a:pPr marL="0" indent="0">
              <a:lnSpc>
                <a:spcPts val="5150"/>
              </a:lnSpc>
              <a:buNone/>
            </a:pPr>
            <a:r>
              <a:rPr lang="en-US" sz="4150" b="1" dirty="0">
                <a:solidFill>
                  <a:srgbClr val="000000"/>
                </a:solidFill>
                <a:latin typeface="DM Sans Bold" pitchFamily="34" charset="0"/>
                <a:ea typeface="DM Sans Bold" pitchFamily="34" charset="-122"/>
                <a:cs typeface="DM Sans Bold" pitchFamily="34" charset="-120"/>
              </a:rPr>
              <a:t>Hesap Verebilirlik</a:t>
            </a:r>
            <a:endParaRPr lang="en-US" sz="4150" dirty="0"/>
          </a:p>
        </p:txBody>
      </p:sp>
      <p:sp>
        <p:nvSpPr>
          <p:cNvPr id="4" name="Shape 1"/>
          <p:cNvSpPr/>
          <p:nvPr/>
        </p:nvSpPr>
        <p:spPr>
          <a:xfrm>
            <a:off x="6529864" y="1724382"/>
            <a:ext cx="22860" cy="5756553"/>
          </a:xfrm>
          <a:prstGeom prst="roundRect">
            <a:avLst>
              <a:gd name="adj" fmla="val 387669"/>
            </a:avLst>
          </a:prstGeom>
          <a:solidFill>
            <a:srgbClr val="DFB8B9"/>
          </a:solidFill>
          <a:ln/>
        </p:spPr>
        <p:txBody>
          <a:bodyPr/>
          <a:lstStyle/>
          <a:p>
            <a:endParaRPr lang="tr-TR"/>
          </a:p>
        </p:txBody>
      </p:sp>
      <p:sp>
        <p:nvSpPr>
          <p:cNvPr id="5" name="Shape 2"/>
          <p:cNvSpPr/>
          <p:nvPr/>
        </p:nvSpPr>
        <p:spPr>
          <a:xfrm>
            <a:off x="6755785" y="2187535"/>
            <a:ext cx="738426" cy="22860"/>
          </a:xfrm>
          <a:prstGeom prst="roundRect">
            <a:avLst>
              <a:gd name="adj" fmla="val 387669"/>
            </a:avLst>
          </a:prstGeom>
          <a:solidFill>
            <a:srgbClr val="DFB8B9"/>
          </a:solidFill>
          <a:ln/>
        </p:spPr>
        <p:txBody>
          <a:bodyPr/>
          <a:lstStyle/>
          <a:p>
            <a:endParaRPr lang="tr-TR"/>
          </a:p>
        </p:txBody>
      </p:sp>
      <p:sp>
        <p:nvSpPr>
          <p:cNvPr id="6" name="Shape 3"/>
          <p:cNvSpPr/>
          <p:nvPr/>
        </p:nvSpPr>
        <p:spPr>
          <a:xfrm>
            <a:off x="6303943" y="1961674"/>
            <a:ext cx="474702" cy="4747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7" name="Text 4"/>
          <p:cNvSpPr/>
          <p:nvPr/>
        </p:nvSpPr>
        <p:spPr>
          <a:xfrm>
            <a:off x="6483608" y="2040731"/>
            <a:ext cx="115253" cy="316468"/>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1</a:t>
            </a:r>
            <a:endParaRPr lang="en-US" sz="2450" dirty="0"/>
          </a:p>
        </p:txBody>
      </p:sp>
      <p:sp>
        <p:nvSpPr>
          <p:cNvPr id="8" name="Text 5"/>
          <p:cNvSpPr/>
          <p:nvPr/>
        </p:nvSpPr>
        <p:spPr>
          <a:xfrm>
            <a:off x="7701796" y="1935361"/>
            <a:ext cx="2637473" cy="329565"/>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Düzenli Kontroller</a:t>
            </a:r>
            <a:endParaRPr lang="en-US" sz="2050" dirty="0"/>
          </a:p>
        </p:txBody>
      </p:sp>
      <p:sp>
        <p:nvSpPr>
          <p:cNvPr id="9" name="Text 6"/>
          <p:cNvSpPr/>
          <p:nvPr/>
        </p:nvSpPr>
        <p:spPr>
          <a:xfrm>
            <a:off x="7701796" y="2391489"/>
            <a:ext cx="5282803" cy="1012627"/>
          </a:xfrm>
          <a:prstGeom prst="rect">
            <a:avLst/>
          </a:prstGeom>
          <a:noFill/>
          <a:ln/>
        </p:spPr>
        <p:txBody>
          <a:bodyPr wrap="square" lIns="0" tIns="0" rIns="0" bIns="0" rtlCol="0" anchor="t"/>
          <a:lstStyle/>
          <a:p>
            <a:pPr marL="0" indent="0" algn="l">
              <a:lnSpc>
                <a:spcPts val="2650"/>
              </a:lnSpc>
              <a:buNone/>
            </a:pPr>
            <a:r>
              <a:rPr lang="en-US" sz="1650" dirty="0">
                <a:solidFill>
                  <a:srgbClr val="CC0000"/>
                </a:solidFill>
                <a:latin typeface="DM Sans" pitchFamily="34" charset="0"/>
                <a:ea typeface="DM Sans" pitchFamily="34" charset="-122"/>
                <a:cs typeface="DM Sans" pitchFamily="34" charset="-120"/>
              </a:rPr>
              <a:t>Haftalık toplantılar, ilerlemenizi takip etmenizi sağlar. Grup önünde taahhütlerinizi paylaşmak, sorumluluğunuzu artırır.</a:t>
            </a:r>
            <a:endParaRPr lang="en-US" sz="1650" dirty="0"/>
          </a:p>
        </p:txBody>
      </p:sp>
      <p:sp>
        <p:nvSpPr>
          <p:cNvPr id="10" name="Shape 7"/>
          <p:cNvSpPr/>
          <p:nvPr/>
        </p:nvSpPr>
        <p:spPr>
          <a:xfrm>
            <a:off x="6755785" y="4289227"/>
            <a:ext cx="738426" cy="22860"/>
          </a:xfrm>
          <a:prstGeom prst="roundRect">
            <a:avLst>
              <a:gd name="adj" fmla="val 387669"/>
            </a:avLst>
          </a:prstGeom>
          <a:solidFill>
            <a:srgbClr val="DFB8B9"/>
          </a:solidFill>
          <a:ln/>
        </p:spPr>
        <p:txBody>
          <a:bodyPr/>
          <a:lstStyle/>
          <a:p>
            <a:endParaRPr lang="tr-TR"/>
          </a:p>
        </p:txBody>
      </p:sp>
      <p:sp>
        <p:nvSpPr>
          <p:cNvPr id="11" name="Shape 8"/>
          <p:cNvSpPr/>
          <p:nvPr/>
        </p:nvSpPr>
        <p:spPr>
          <a:xfrm>
            <a:off x="6303943" y="4063365"/>
            <a:ext cx="474702" cy="4747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6449913" y="4142423"/>
            <a:ext cx="182642" cy="316468"/>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2</a:t>
            </a:r>
            <a:endParaRPr lang="en-US" sz="2450" dirty="0"/>
          </a:p>
        </p:txBody>
      </p:sp>
      <p:sp>
        <p:nvSpPr>
          <p:cNvPr id="13" name="Text 10"/>
          <p:cNvSpPr/>
          <p:nvPr/>
        </p:nvSpPr>
        <p:spPr>
          <a:xfrm>
            <a:off x="7701796" y="4037052"/>
            <a:ext cx="2637473" cy="329565"/>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Grup Beklentileri</a:t>
            </a:r>
            <a:endParaRPr lang="en-US" sz="2050" dirty="0"/>
          </a:p>
        </p:txBody>
      </p:sp>
      <p:sp>
        <p:nvSpPr>
          <p:cNvPr id="14" name="Text 11"/>
          <p:cNvSpPr/>
          <p:nvPr/>
        </p:nvSpPr>
        <p:spPr>
          <a:xfrm>
            <a:off x="7701796" y="4493181"/>
            <a:ext cx="5282803" cy="675084"/>
          </a:xfrm>
          <a:prstGeom prst="rect">
            <a:avLst/>
          </a:prstGeom>
          <a:noFill/>
          <a:ln/>
        </p:spPr>
        <p:txBody>
          <a:bodyPr wrap="square" lIns="0" tIns="0" rIns="0" bIns="0" rtlCol="0" anchor="t"/>
          <a:lstStyle/>
          <a:p>
            <a:pPr marL="0" indent="0" algn="l">
              <a:lnSpc>
                <a:spcPts val="2650"/>
              </a:lnSpc>
              <a:buNone/>
            </a:pPr>
            <a:r>
              <a:rPr lang="en-US" sz="1650" dirty="0">
                <a:solidFill>
                  <a:srgbClr val="CC0000"/>
                </a:solidFill>
                <a:latin typeface="DM Sans" pitchFamily="34" charset="0"/>
                <a:ea typeface="DM Sans" pitchFamily="34" charset="-122"/>
                <a:cs typeface="DM Sans" pitchFamily="34" charset="-120"/>
              </a:rPr>
              <a:t>Diğerlerinin sizi beklediğini bilmek, programa bağlı kalmanızı sağlar. Grup dinamiği, disiplini teşvik eder.</a:t>
            </a:r>
            <a:endParaRPr lang="en-US" sz="1650" dirty="0"/>
          </a:p>
        </p:txBody>
      </p:sp>
      <p:sp>
        <p:nvSpPr>
          <p:cNvPr id="15" name="Shape 12"/>
          <p:cNvSpPr/>
          <p:nvPr/>
        </p:nvSpPr>
        <p:spPr>
          <a:xfrm>
            <a:off x="6755785" y="6053376"/>
            <a:ext cx="738426" cy="22860"/>
          </a:xfrm>
          <a:prstGeom prst="roundRect">
            <a:avLst>
              <a:gd name="adj" fmla="val 387669"/>
            </a:avLst>
          </a:prstGeom>
          <a:solidFill>
            <a:srgbClr val="DFB8B9"/>
          </a:solidFill>
          <a:ln/>
        </p:spPr>
        <p:txBody>
          <a:bodyPr/>
          <a:lstStyle/>
          <a:p>
            <a:endParaRPr lang="tr-TR"/>
          </a:p>
        </p:txBody>
      </p:sp>
      <p:sp>
        <p:nvSpPr>
          <p:cNvPr id="16" name="Shape 13"/>
          <p:cNvSpPr/>
          <p:nvPr/>
        </p:nvSpPr>
        <p:spPr>
          <a:xfrm>
            <a:off x="6303943" y="5827514"/>
            <a:ext cx="474702" cy="4747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6445865" y="5906572"/>
            <a:ext cx="190857" cy="316468"/>
          </a:xfrm>
          <a:prstGeom prst="rect">
            <a:avLst/>
          </a:prstGeom>
          <a:noFill/>
          <a:ln/>
        </p:spPr>
        <p:txBody>
          <a:bodyPr wrap="none" lIns="0" tIns="0" rIns="0" bIns="0" rtlCol="0" anchor="t"/>
          <a:lstStyle/>
          <a:p>
            <a:pPr marL="0" indent="0" algn="ctr">
              <a:lnSpc>
                <a:spcPts val="2450"/>
              </a:lnSpc>
              <a:buNone/>
            </a:pPr>
            <a:r>
              <a:rPr lang="en-US" sz="2450" b="1" dirty="0">
                <a:solidFill>
                  <a:srgbClr val="000000"/>
                </a:solidFill>
                <a:latin typeface="DM Sans Bold" pitchFamily="34" charset="0"/>
                <a:ea typeface="DM Sans Bold" pitchFamily="34" charset="-122"/>
                <a:cs typeface="DM Sans Bold" pitchFamily="34" charset="-120"/>
              </a:rPr>
              <a:t>3</a:t>
            </a:r>
            <a:endParaRPr lang="en-US" sz="2450" dirty="0"/>
          </a:p>
        </p:txBody>
      </p:sp>
      <p:sp>
        <p:nvSpPr>
          <p:cNvPr id="18" name="Text 15"/>
          <p:cNvSpPr/>
          <p:nvPr/>
        </p:nvSpPr>
        <p:spPr>
          <a:xfrm>
            <a:off x="7701796" y="5801201"/>
            <a:ext cx="2637473" cy="329565"/>
          </a:xfrm>
          <a:prstGeom prst="rect">
            <a:avLst/>
          </a:prstGeom>
          <a:noFill/>
          <a:ln/>
        </p:spPr>
        <p:txBody>
          <a:bodyPr wrap="none" lIns="0" tIns="0" rIns="0" bIns="0" rtlCol="0" anchor="t"/>
          <a:lstStyle/>
          <a:p>
            <a:pPr marL="0" indent="0" algn="l">
              <a:lnSpc>
                <a:spcPts val="2550"/>
              </a:lnSpc>
              <a:buNone/>
            </a:pPr>
            <a:r>
              <a:rPr lang="en-US" sz="2050" b="1" dirty="0">
                <a:solidFill>
                  <a:srgbClr val="CC0000"/>
                </a:solidFill>
                <a:latin typeface="DM Sans Bold" pitchFamily="34" charset="0"/>
                <a:ea typeface="DM Sans Bold" pitchFamily="34" charset="-122"/>
                <a:cs typeface="DM Sans Bold" pitchFamily="34" charset="-120"/>
              </a:rPr>
              <a:t>Ortak Hedefler</a:t>
            </a:r>
            <a:endParaRPr lang="en-US" sz="2050" dirty="0"/>
          </a:p>
        </p:txBody>
      </p:sp>
      <p:sp>
        <p:nvSpPr>
          <p:cNvPr id="19" name="Text 16"/>
          <p:cNvSpPr/>
          <p:nvPr/>
        </p:nvSpPr>
        <p:spPr>
          <a:xfrm>
            <a:off x="7701796" y="6257330"/>
            <a:ext cx="5282803" cy="1012627"/>
          </a:xfrm>
          <a:prstGeom prst="rect">
            <a:avLst/>
          </a:prstGeom>
          <a:noFill/>
          <a:ln/>
        </p:spPr>
        <p:txBody>
          <a:bodyPr wrap="square" lIns="0" tIns="0" rIns="0" bIns="0" rtlCol="0" anchor="t"/>
          <a:lstStyle/>
          <a:p>
            <a:pPr marL="0" indent="0" algn="l">
              <a:lnSpc>
                <a:spcPts val="2650"/>
              </a:lnSpc>
              <a:buNone/>
            </a:pPr>
            <a:r>
              <a:rPr lang="en-US" sz="1650" dirty="0">
                <a:solidFill>
                  <a:srgbClr val="CC0000"/>
                </a:solidFill>
                <a:latin typeface="DM Sans" pitchFamily="34" charset="0"/>
                <a:ea typeface="DM Sans" pitchFamily="34" charset="-122"/>
                <a:cs typeface="DM Sans" pitchFamily="34" charset="-120"/>
              </a:rPr>
              <a:t>Grup hedeflerine katkıda bulunmak, bireysel motivasyonu artırır. Birlikte çalışmak, başarıyı daha ulaşılabilir kılar.</a:t>
            </a:r>
            <a:endParaRPr lang="en-US" sz="1650" dirty="0"/>
          </a:p>
        </p:txBody>
      </p:sp>
      <p:pic>
        <p:nvPicPr>
          <p:cNvPr id="20"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25334"/>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Maliyet Etkinliği</a:t>
            </a:r>
            <a:endParaRPr lang="en-US" sz="4450" dirty="0"/>
          </a:p>
        </p:txBody>
      </p:sp>
      <p:sp>
        <p:nvSpPr>
          <p:cNvPr id="4" name="Shape 1"/>
          <p:cNvSpPr/>
          <p:nvPr/>
        </p:nvSpPr>
        <p:spPr>
          <a:xfrm>
            <a:off x="793790" y="4674275"/>
            <a:ext cx="4196358"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5" name="Text 2"/>
          <p:cNvSpPr/>
          <p:nvPr/>
        </p:nvSpPr>
        <p:spPr>
          <a:xfrm>
            <a:off x="1028224" y="4908709"/>
            <a:ext cx="3033236"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Uygun Fiyatlı Seçenek</a:t>
            </a:r>
            <a:endParaRPr lang="en-US" sz="2200" dirty="0"/>
          </a:p>
        </p:txBody>
      </p:sp>
      <p:sp>
        <p:nvSpPr>
          <p:cNvPr id="6" name="Text 3"/>
          <p:cNvSpPr/>
          <p:nvPr/>
        </p:nvSpPr>
        <p:spPr>
          <a:xfrm>
            <a:off x="1028224" y="5399127"/>
            <a:ext cx="3727490"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Grup programları, bireysel eğitime göre daha ekonomiktir. Kaliteli rehberlik alırken bütçenizi korursunuz.</a:t>
            </a:r>
            <a:endParaRPr lang="en-US" sz="1750" dirty="0"/>
          </a:p>
        </p:txBody>
      </p:sp>
      <p:sp>
        <p:nvSpPr>
          <p:cNvPr id="7" name="Shape 4"/>
          <p:cNvSpPr/>
          <p:nvPr/>
        </p:nvSpPr>
        <p:spPr>
          <a:xfrm>
            <a:off x="5216962" y="4674275"/>
            <a:ext cx="4196358"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8" name="Text 5"/>
          <p:cNvSpPr/>
          <p:nvPr/>
        </p:nvSpPr>
        <p:spPr>
          <a:xfrm>
            <a:off x="5451396" y="4908709"/>
            <a:ext cx="3727490"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Kaynakların Verimli Kullanımı</a:t>
            </a:r>
            <a:endParaRPr lang="en-US" sz="2200" dirty="0"/>
          </a:p>
        </p:txBody>
      </p:sp>
      <p:sp>
        <p:nvSpPr>
          <p:cNvPr id="9" name="Text 6"/>
          <p:cNvSpPr/>
          <p:nvPr/>
        </p:nvSpPr>
        <p:spPr>
          <a:xfrm>
            <a:off x="5451396" y="5753457"/>
            <a:ext cx="3727490"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Grup yaklaşımı, kaynakların daha etkin kullanılmasını sağlar. Bir eğitmen, birden fazla kişiye hizmet verir.</a:t>
            </a:r>
            <a:endParaRPr lang="en-US" sz="1750" dirty="0"/>
          </a:p>
        </p:txBody>
      </p:sp>
      <p:sp>
        <p:nvSpPr>
          <p:cNvPr id="10" name="Shape 7"/>
          <p:cNvSpPr/>
          <p:nvPr/>
        </p:nvSpPr>
        <p:spPr>
          <a:xfrm>
            <a:off x="9640133" y="4674275"/>
            <a:ext cx="4196358"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9874568" y="490870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Ekstra Hizmetler</a:t>
            </a:r>
            <a:endParaRPr lang="en-US" sz="2200" dirty="0"/>
          </a:p>
        </p:txBody>
      </p:sp>
      <p:sp>
        <p:nvSpPr>
          <p:cNvPr id="12" name="Text 9"/>
          <p:cNvSpPr/>
          <p:nvPr/>
        </p:nvSpPr>
        <p:spPr>
          <a:xfrm>
            <a:off x="9874568" y="5399127"/>
            <a:ext cx="3727490"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Grup programları genellikle ek kaynaklar sunar. Beslenme rehberleri ve çevrimiçi araçlar dahil olabilir.</a:t>
            </a:r>
            <a:endParaRPr lang="en-US" sz="17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481268"/>
            <a:ext cx="9338667"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Çeşitli ve İlgi Çekici Antrenmanlar</a:t>
            </a:r>
            <a:endParaRPr lang="en-US" sz="4450" dirty="0"/>
          </a:p>
        </p:txBody>
      </p:sp>
      <p:pic>
        <p:nvPicPr>
          <p:cNvPr id="4" name="Image 1" descr="preencoded.png"/>
          <p:cNvPicPr>
            <a:picLocks noChangeAspect="1"/>
          </p:cNvPicPr>
          <p:nvPr/>
        </p:nvPicPr>
        <p:blipFill>
          <a:blip r:embed="rId4"/>
          <a:stretch>
            <a:fillRect/>
          </a:stretch>
        </p:blipFill>
        <p:spPr>
          <a:xfrm>
            <a:off x="793790" y="4530209"/>
            <a:ext cx="4347567" cy="907256"/>
          </a:xfrm>
          <a:prstGeom prst="rect">
            <a:avLst/>
          </a:prstGeom>
        </p:spPr>
      </p:pic>
      <p:sp>
        <p:nvSpPr>
          <p:cNvPr id="5" name="Text 1"/>
          <p:cNvSpPr/>
          <p:nvPr/>
        </p:nvSpPr>
        <p:spPr>
          <a:xfrm>
            <a:off x="1020604" y="57776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Çeşitlilik</a:t>
            </a:r>
            <a:endParaRPr lang="en-US" sz="2200" dirty="0"/>
          </a:p>
        </p:txBody>
      </p:sp>
      <p:sp>
        <p:nvSpPr>
          <p:cNvPr id="6" name="Text 2"/>
          <p:cNvSpPr/>
          <p:nvPr/>
        </p:nvSpPr>
        <p:spPr>
          <a:xfrm>
            <a:off x="1020604" y="6268045"/>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Farklı egzersiz türleri sıkılmanızı önler. Kardiyodan direnç antrenmanına kadar geniş bir yelpaze sunulur.</a:t>
            </a:r>
            <a:endParaRPr lang="en-US" sz="1750" dirty="0"/>
          </a:p>
        </p:txBody>
      </p:sp>
      <p:pic>
        <p:nvPicPr>
          <p:cNvPr id="7" name="Image 2" descr="preencoded.png"/>
          <p:cNvPicPr>
            <a:picLocks noChangeAspect="1"/>
          </p:cNvPicPr>
          <p:nvPr/>
        </p:nvPicPr>
        <p:blipFill>
          <a:blip r:embed="rId5"/>
          <a:stretch>
            <a:fillRect/>
          </a:stretch>
        </p:blipFill>
        <p:spPr>
          <a:xfrm>
            <a:off x="5141357" y="4530209"/>
            <a:ext cx="4347567" cy="907256"/>
          </a:xfrm>
          <a:prstGeom prst="rect">
            <a:avLst/>
          </a:prstGeom>
        </p:spPr>
      </p:pic>
      <p:sp>
        <p:nvSpPr>
          <p:cNvPr id="8" name="Text 3"/>
          <p:cNvSpPr/>
          <p:nvPr/>
        </p:nvSpPr>
        <p:spPr>
          <a:xfrm>
            <a:off x="5368171" y="57776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Eğlence Faktörü</a:t>
            </a:r>
            <a:endParaRPr lang="en-US" sz="2200" dirty="0"/>
          </a:p>
        </p:txBody>
      </p:sp>
      <p:sp>
        <p:nvSpPr>
          <p:cNvPr id="9" name="Text 4"/>
          <p:cNvSpPr/>
          <p:nvPr/>
        </p:nvSpPr>
        <p:spPr>
          <a:xfrm>
            <a:off x="5368171" y="6268045"/>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Grup antrenmanları daha eğlenceli olabilir. Müzik ve arkadaşlarla egzersiz yapmak motivasyonu artırır.</a:t>
            </a:r>
            <a:endParaRPr lang="en-US" sz="1750" dirty="0"/>
          </a:p>
        </p:txBody>
      </p:sp>
      <p:pic>
        <p:nvPicPr>
          <p:cNvPr id="10" name="Image 3" descr="preencoded.png"/>
          <p:cNvPicPr>
            <a:picLocks noChangeAspect="1"/>
          </p:cNvPicPr>
          <p:nvPr/>
        </p:nvPicPr>
        <p:blipFill>
          <a:blip r:embed="rId6"/>
          <a:stretch>
            <a:fillRect/>
          </a:stretch>
        </p:blipFill>
        <p:spPr>
          <a:xfrm>
            <a:off x="9488924" y="4530209"/>
            <a:ext cx="4347567" cy="907256"/>
          </a:xfrm>
          <a:prstGeom prst="rect">
            <a:avLst/>
          </a:prstGeom>
        </p:spPr>
      </p:pic>
      <p:sp>
        <p:nvSpPr>
          <p:cNvPr id="11" name="Text 5"/>
          <p:cNvSpPr/>
          <p:nvPr/>
        </p:nvSpPr>
        <p:spPr>
          <a:xfrm>
            <a:off x="9715738" y="57776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Uyarlanabilir Zorluk</a:t>
            </a:r>
            <a:endParaRPr lang="en-US" sz="2200" dirty="0"/>
          </a:p>
        </p:txBody>
      </p:sp>
      <p:sp>
        <p:nvSpPr>
          <p:cNvPr id="12" name="Text 6"/>
          <p:cNvSpPr/>
          <p:nvPr/>
        </p:nvSpPr>
        <p:spPr>
          <a:xfrm>
            <a:off x="9715738" y="6268045"/>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Farklı fitness seviyelerine uygun seçenekler sunulur. Herkes kendi temposunda ilerleyebilir.</a:t>
            </a:r>
            <a:endParaRPr lang="en-US" sz="17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0770" y="530543"/>
            <a:ext cx="4817031" cy="602099"/>
          </a:xfrm>
          <a:prstGeom prst="rect">
            <a:avLst/>
          </a:prstGeom>
          <a:noFill/>
          <a:ln/>
        </p:spPr>
        <p:txBody>
          <a:bodyPr wrap="none" lIns="0" tIns="0" rIns="0" bIns="0" rtlCol="0" anchor="t"/>
          <a:lstStyle/>
          <a:p>
            <a:pPr marL="0" indent="0">
              <a:lnSpc>
                <a:spcPts val="4700"/>
              </a:lnSpc>
              <a:buNone/>
            </a:pPr>
            <a:r>
              <a:rPr lang="en-US" sz="3750" b="1" dirty="0">
                <a:solidFill>
                  <a:srgbClr val="000000"/>
                </a:solidFill>
                <a:latin typeface="DM Sans Bold" pitchFamily="34" charset="0"/>
                <a:ea typeface="DM Sans Bold" pitchFamily="34" charset="-122"/>
                <a:cs typeface="DM Sans Bold" pitchFamily="34" charset="-120"/>
              </a:rPr>
              <a:t>Kapsamlı Yaklaşım</a:t>
            </a:r>
            <a:endParaRPr lang="en-US" sz="3750" dirty="0"/>
          </a:p>
        </p:txBody>
      </p:sp>
      <p:pic>
        <p:nvPicPr>
          <p:cNvPr id="4" name="Image 1" descr="preencoded.png"/>
          <p:cNvPicPr>
            <a:picLocks noChangeAspect="1"/>
          </p:cNvPicPr>
          <p:nvPr/>
        </p:nvPicPr>
        <p:blipFill>
          <a:blip r:embed="rId4"/>
          <a:stretch>
            <a:fillRect/>
          </a:stretch>
        </p:blipFill>
        <p:spPr>
          <a:xfrm>
            <a:off x="6160770" y="1421606"/>
            <a:ext cx="481608" cy="481608"/>
          </a:xfrm>
          <a:prstGeom prst="rect">
            <a:avLst/>
          </a:prstGeom>
        </p:spPr>
      </p:pic>
      <p:sp>
        <p:nvSpPr>
          <p:cNvPr id="5" name="Text 1"/>
          <p:cNvSpPr/>
          <p:nvPr/>
        </p:nvSpPr>
        <p:spPr>
          <a:xfrm>
            <a:off x="6160770" y="2095857"/>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Beslenme Rehberliği</a:t>
            </a:r>
            <a:endParaRPr lang="en-US" sz="1850" dirty="0"/>
          </a:p>
        </p:txBody>
      </p:sp>
      <p:sp>
        <p:nvSpPr>
          <p:cNvPr id="6" name="Text 2"/>
          <p:cNvSpPr/>
          <p:nvPr/>
        </p:nvSpPr>
        <p:spPr>
          <a:xfrm>
            <a:off x="6160770" y="2512457"/>
            <a:ext cx="6823829"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Uzman diyetisyenler, sağlıklı beslenme planları sunar. Grup içinde yemek tarifleri ve ipuçları paylaşılır.</a:t>
            </a:r>
            <a:endParaRPr lang="en-US" sz="1500" dirty="0"/>
          </a:p>
        </p:txBody>
      </p:sp>
      <p:pic>
        <p:nvPicPr>
          <p:cNvPr id="7" name="Image 2" descr="preencoded.png"/>
          <p:cNvPicPr>
            <a:picLocks noChangeAspect="1"/>
          </p:cNvPicPr>
          <p:nvPr/>
        </p:nvPicPr>
        <p:blipFill>
          <a:blip r:embed="rId5"/>
          <a:stretch>
            <a:fillRect/>
          </a:stretch>
        </p:blipFill>
        <p:spPr>
          <a:xfrm>
            <a:off x="6160770" y="3706773"/>
            <a:ext cx="481608" cy="481608"/>
          </a:xfrm>
          <a:prstGeom prst="rect">
            <a:avLst/>
          </a:prstGeom>
        </p:spPr>
      </p:pic>
      <p:sp>
        <p:nvSpPr>
          <p:cNvPr id="8" name="Text 3"/>
          <p:cNvSpPr/>
          <p:nvPr/>
        </p:nvSpPr>
        <p:spPr>
          <a:xfrm>
            <a:off x="6160770" y="4381024"/>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Fiziksel Aktivite</a:t>
            </a:r>
            <a:endParaRPr lang="en-US" sz="1850" dirty="0"/>
          </a:p>
        </p:txBody>
      </p:sp>
      <p:sp>
        <p:nvSpPr>
          <p:cNvPr id="9" name="Text 4"/>
          <p:cNvSpPr/>
          <p:nvPr/>
        </p:nvSpPr>
        <p:spPr>
          <a:xfrm>
            <a:off x="6160770" y="4797623"/>
            <a:ext cx="6823829"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Çeşitli egzersiz programları sunulur. Kardiyovasküler sağlık ve kas gücü üzerine odaklanılır.</a:t>
            </a:r>
            <a:endParaRPr lang="en-US" sz="1500" dirty="0"/>
          </a:p>
        </p:txBody>
      </p:sp>
      <p:pic>
        <p:nvPicPr>
          <p:cNvPr id="10" name="Image 3" descr="preencoded.png"/>
          <p:cNvPicPr>
            <a:picLocks noChangeAspect="1"/>
          </p:cNvPicPr>
          <p:nvPr/>
        </p:nvPicPr>
        <p:blipFill>
          <a:blip r:embed="rId6"/>
          <a:stretch>
            <a:fillRect/>
          </a:stretch>
        </p:blipFill>
        <p:spPr>
          <a:xfrm>
            <a:off x="6160770" y="5991939"/>
            <a:ext cx="481608" cy="481608"/>
          </a:xfrm>
          <a:prstGeom prst="rect">
            <a:avLst/>
          </a:prstGeom>
        </p:spPr>
      </p:pic>
      <p:sp>
        <p:nvSpPr>
          <p:cNvPr id="11" name="Text 5"/>
          <p:cNvSpPr/>
          <p:nvPr/>
        </p:nvSpPr>
        <p:spPr>
          <a:xfrm>
            <a:off x="6160770" y="6666190"/>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Davranış Değişikliği</a:t>
            </a:r>
            <a:endParaRPr lang="en-US" sz="1850" dirty="0"/>
          </a:p>
        </p:txBody>
      </p:sp>
      <p:sp>
        <p:nvSpPr>
          <p:cNvPr id="12" name="Text 6"/>
          <p:cNvSpPr/>
          <p:nvPr/>
        </p:nvSpPr>
        <p:spPr>
          <a:xfrm>
            <a:off x="6160770" y="7082790"/>
            <a:ext cx="6823829"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Psikolojik destek ve stratejiler öğretilir. Yeme alışkanlıklarını değiştirmek için teknikler sunulur.</a:t>
            </a:r>
            <a:endParaRPr lang="en-US" sz="1500" dirty="0"/>
          </a:p>
        </p:txBody>
      </p:sp>
      <p:pic>
        <p:nvPicPr>
          <p:cNvPr id="13" name="Image 4" descr="preencoded.png"/>
          <p:cNvPicPr>
            <a:picLocks noChangeAspect="1"/>
          </p:cNvPicPr>
          <p:nvPr/>
        </p:nvPicPr>
        <p:blipFill>
          <a:blip r:embed="rId7"/>
          <a:stretch>
            <a:fillRect/>
          </a:stretch>
        </p:blipFill>
        <p:spPr>
          <a:xfrm>
            <a:off x="13213080" y="228600"/>
            <a:ext cx="1188720" cy="4357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9000" y="447080"/>
            <a:ext cx="5158383" cy="508040"/>
          </a:xfrm>
          <a:prstGeom prst="rect">
            <a:avLst/>
          </a:prstGeom>
          <a:noFill/>
          <a:ln/>
        </p:spPr>
        <p:txBody>
          <a:bodyPr wrap="none" lIns="0" tIns="0" rIns="0" bIns="0" rtlCol="0" anchor="t"/>
          <a:lstStyle/>
          <a:p>
            <a:pPr marL="0" indent="0">
              <a:lnSpc>
                <a:spcPts val="4000"/>
              </a:lnSpc>
              <a:buNone/>
            </a:pPr>
            <a:r>
              <a:rPr lang="en-US" sz="3200" b="1" dirty="0">
                <a:solidFill>
                  <a:srgbClr val="000000"/>
                </a:solidFill>
                <a:latin typeface="DM Sans Bold" pitchFamily="34" charset="0"/>
                <a:ea typeface="DM Sans Bold" pitchFamily="34" charset="-122"/>
                <a:cs typeface="DM Sans Bold" pitchFamily="34" charset="-120"/>
              </a:rPr>
              <a:t>Grup Eğitiminin Aşamaları</a:t>
            </a:r>
            <a:endParaRPr lang="en-US" sz="3200" dirty="0"/>
          </a:p>
        </p:txBody>
      </p:sp>
      <p:pic>
        <p:nvPicPr>
          <p:cNvPr id="3" name="Image 0" descr="preencoded.png"/>
          <p:cNvPicPr>
            <a:picLocks noChangeAspect="1"/>
          </p:cNvPicPr>
          <p:nvPr/>
        </p:nvPicPr>
        <p:blipFill>
          <a:blip r:embed="rId3"/>
          <a:stretch>
            <a:fillRect/>
          </a:stretch>
        </p:blipFill>
        <p:spPr>
          <a:xfrm>
            <a:off x="569000" y="1280279"/>
            <a:ext cx="812959" cy="1300758"/>
          </a:xfrm>
          <a:prstGeom prst="rect">
            <a:avLst/>
          </a:prstGeom>
        </p:spPr>
      </p:pic>
      <p:sp>
        <p:nvSpPr>
          <p:cNvPr id="4" name="Text 1"/>
          <p:cNvSpPr/>
          <p:nvPr/>
        </p:nvSpPr>
        <p:spPr>
          <a:xfrm>
            <a:off x="1625798" y="1442799"/>
            <a:ext cx="2032516" cy="253960"/>
          </a:xfrm>
          <a:prstGeom prst="rect">
            <a:avLst/>
          </a:prstGeom>
          <a:noFill/>
          <a:ln/>
        </p:spPr>
        <p:txBody>
          <a:bodyPr wrap="none" lIns="0" tIns="0" rIns="0" bIns="0" rtlCol="0" anchor="t"/>
          <a:lstStyle/>
          <a:p>
            <a:pPr marL="0" indent="0" algn="l">
              <a:lnSpc>
                <a:spcPts val="2000"/>
              </a:lnSpc>
              <a:buNone/>
            </a:pPr>
            <a:r>
              <a:rPr lang="en-US" sz="1600" b="1" dirty="0">
                <a:solidFill>
                  <a:srgbClr val="CC0000"/>
                </a:solidFill>
                <a:latin typeface="DM Sans Bold" pitchFamily="34" charset="0"/>
                <a:ea typeface="DM Sans Bold" pitchFamily="34" charset="-122"/>
                <a:cs typeface="DM Sans Bold" pitchFamily="34" charset="-120"/>
              </a:rPr>
              <a:t>Ön Değerlendirme</a:t>
            </a:r>
            <a:endParaRPr lang="en-US" sz="1600" dirty="0"/>
          </a:p>
        </p:txBody>
      </p:sp>
      <p:sp>
        <p:nvSpPr>
          <p:cNvPr id="5" name="Text 2"/>
          <p:cNvSpPr/>
          <p:nvPr/>
        </p:nvSpPr>
        <p:spPr>
          <a:xfrm>
            <a:off x="1625798" y="1794272"/>
            <a:ext cx="11358801" cy="260152"/>
          </a:xfrm>
          <a:prstGeom prst="rect">
            <a:avLst/>
          </a:prstGeom>
          <a:noFill/>
          <a:ln/>
        </p:spPr>
        <p:txBody>
          <a:bodyPr wrap="none" lIns="0" tIns="0" rIns="0" bIns="0" rtlCol="0" anchor="t"/>
          <a:lstStyle/>
          <a:p>
            <a:pPr marL="0" indent="0" algn="l">
              <a:lnSpc>
                <a:spcPts val="2000"/>
              </a:lnSpc>
              <a:buNone/>
            </a:pPr>
            <a:r>
              <a:rPr lang="en-US" sz="1250" dirty="0">
                <a:solidFill>
                  <a:srgbClr val="CC0000"/>
                </a:solidFill>
                <a:latin typeface="DM Sans" pitchFamily="34" charset="0"/>
                <a:ea typeface="DM Sans" pitchFamily="34" charset="-122"/>
                <a:cs typeface="DM Sans" pitchFamily="34" charset="-120"/>
              </a:rPr>
              <a:t>Katılımcıların sağlık geçmişi, beslenme alışkanlıkları ve hedefleri değerlendirilir.</a:t>
            </a:r>
            <a:endParaRPr lang="en-US" sz="1250" dirty="0"/>
          </a:p>
        </p:txBody>
      </p:sp>
      <p:pic>
        <p:nvPicPr>
          <p:cNvPr id="6" name="Image 1" descr="preencoded.png"/>
          <p:cNvPicPr>
            <a:picLocks noChangeAspect="1"/>
          </p:cNvPicPr>
          <p:nvPr/>
        </p:nvPicPr>
        <p:blipFill>
          <a:blip r:embed="rId4"/>
          <a:stretch>
            <a:fillRect/>
          </a:stretch>
        </p:blipFill>
        <p:spPr>
          <a:xfrm>
            <a:off x="569000" y="2581037"/>
            <a:ext cx="812959" cy="1300758"/>
          </a:xfrm>
          <a:prstGeom prst="rect">
            <a:avLst/>
          </a:prstGeom>
        </p:spPr>
      </p:pic>
      <p:sp>
        <p:nvSpPr>
          <p:cNvPr id="7" name="Text 3"/>
          <p:cNvSpPr/>
          <p:nvPr/>
        </p:nvSpPr>
        <p:spPr>
          <a:xfrm>
            <a:off x="1625798" y="2743557"/>
            <a:ext cx="2032516" cy="253960"/>
          </a:xfrm>
          <a:prstGeom prst="rect">
            <a:avLst/>
          </a:prstGeom>
          <a:noFill/>
          <a:ln/>
        </p:spPr>
        <p:txBody>
          <a:bodyPr wrap="none" lIns="0" tIns="0" rIns="0" bIns="0" rtlCol="0" anchor="t"/>
          <a:lstStyle/>
          <a:p>
            <a:pPr marL="0" indent="0" algn="l">
              <a:lnSpc>
                <a:spcPts val="2000"/>
              </a:lnSpc>
              <a:buNone/>
            </a:pPr>
            <a:r>
              <a:rPr lang="en-US" sz="1600" b="1" dirty="0">
                <a:solidFill>
                  <a:srgbClr val="CC0000"/>
                </a:solidFill>
                <a:latin typeface="DM Sans Bold" pitchFamily="34" charset="0"/>
                <a:ea typeface="DM Sans Bold" pitchFamily="34" charset="-122"/>
                <a:cs typeface="DM Sans Bold" pitchFamily="34" charset="-120"/>
              </a:rPr>
              <a:t>Grup Oluşturma</a:t>
            </a:r>
            <a:endParaRPr lang="en-US" sz="1600" dirty="0"/>
          </a:p>
        </p:txBody>
      </p:sp>
      <p:sp>
        <p:nvSpPr>
          <p:cNvPr id="8" name="Text 4"/>
          <p:cNvSpPr/>
          <p:nvPr/>
        </p:nvSpPr>
        <p:spPr>
          <a:xfrm>
            <a:off x="1625798" y="3095030"/>
            <a:ext cx="11358801" cy="260152"/>
          </a:xfrm>
          <a:prstGeom prst="rect">
            <a:avLst/>
          </a:prstGeom>
          <a:noFill/>
          <a:ln/>
        </p:spPr>
        <p:txBody>
          <a:bodyPr wrap="none" lIns="0" tIns="0" rIns="0" bIns="0" rtlCol="0" anchor="t"/>
          <a:lstStyle/>
          <a:p>
            <a:pPr marL="0" indent="0" algn="l">
              <a:lnSpc>
                <a:spcPts val="2000"/>
              </a:lnSpc>
              <a:buNone/>
            </a:pPr>
            <a:r>
              <a:rPr lang="en-US" sz="1250" dirty="0">
                <a:solidFill>
                  <a:srgbClr val="CC0000"/>
                </a:solidFill>
                <a:latin typeface="DM Sans" pitchFamily="34" charset="0"/>
                <a:ea typeface="DM Sans" pitchFamily="34" charset="-122"/>
                <a:cs typeface="DM Sans" pitchFamily="34" charset="-120"/>
              </a:rPr>
              <a:t>Ortak hedeflere sahip ve birbirini destekleyebilecek katılımcılar gruplara ayrılır.</a:t>
            </a:r>
            <a:endParaRPr lang="en-US" sz="1250" dirty="0"/>
          </a:p>
        </p:txBody>
      </p:sp>
      <p:pic>
        <p:nvPicPr>
          <p:cNvPr id="9" name="Image 2" descr="preencoded.png"/>
          <p:cNvPicPr>
            <a:picLocks noChangeAspect="1"/>
          </p:cNvPicPr>
          <p:nvPr/>
        </p:nvPicPr>
        <p:blipFill>
          <a:blip r:embed="rId5"/>
          <a:stretch>
            <a:fillRect/>
          </a:stretch>
        </p:blipFill>
        <p:spPr>
          <a:xfrm>
            <a:off x="569000" y="3881795"/>
            <a:ext cx="812959" cy="1300758"/>
          </a:xfrm>
          <a:prstGeom prst="rect">
            <a:avLst/>
          </a:prstGeom>
        </p:spPr>
      </p:pic>
      <p:sp>
        <p:nvSpPr>
          <p:cNvPr id="10" name="Text 5"/>
          <p:cNvSpPr/>
          <p:nvPr/>
        </p:nvSpPr>
        <p:spPr>
          <a:xfrm>
            <a:off x="1625798" y="4044315"/>
            <a:ext cx="2032516" cy="253960"/>
          </a:xfrm>
          <a:prstGeom prst="rect">
            <a:avLst/>
          </a:prstGeom>
          <a:noFill/>
          <a:ln/>
        </p:spPr>
        <p:txBody>
          <a:bodyPr wrap="none" lIns="0" tIns="0" rIns="0" bIns="0" rtlCol="0" anchor="t"/>
          <a:lstStyle/>
          <a:p>
            <a:pPr marL="0" indent="0" algn="l">
              <a:lnSpc>
                <a:spcPts val="2000"/>
              </a:lnSpc>
              <a:buNone/>
            </a:pPr>
            <a:r>
              <a:rPr lang="en-US" sz="1600" b="1" dirty="0">
                <a:solidFill>
                  <a:srgbClr val="CC0000"/>
                </a:solidFill>
                <a:latin typeface="DM Sans Bold" pitchFamily="34" charset="0"/>
                <a:ea typeface="DM Sans Bold" pitchFamily="34" charset="-122"/>
                <a:cs typeface="DM Sans Bold" pitchFamily="34" charset="-120"/>
              </a:rPr>
              <a:t>Eğitim Programı</a:t>
            </a:r>
            <a:endParaRPr lang="en-US" sz="1600" dirty="0"/>
          </a:p>
        </p:txBody>
      </p:sp>
      <p:sp>
        <p:nvSpPr>
          <p:cNvPr id="11" name="Text 6"/>
          <p:cNvSpPr/>
          <p:nvPr/>
        </p:nvSpPr>
        <p:spPr>
          <a:xfrm>
            <a:off x="1625798" y="4395788"/>
            <a:ext cx="11358801" cy="260152"/>
          </a:xfrm>
          <a:prstGeom prst="rect">
            <a:avLst/>
          </a:prstGeom>
          <a:noFill/>
          <a:ln/>
        </p:spPr>
        <p:txBody>
          <a:bodyPr wrap="none" lIns="0" tIns="0" rIns="0" bIns="0" rtlCol="0" anchor="t"/>
          <a:lstStyle/>
          <a:p>
            <a:pPr marL="0" indent="0" algn="l">
              <a:lnSpc>
                <a:spcPts val="2000"/>
              </a:lnSpc>
              <a:buNone/>
            </a:pPr>
            <a:r>
              <a:rPr lang="en-US" sz="1250" dirty="0">
                <a:solidFill>
                  <a:srgbClr val="CC0000"/>
                </a:solidFill>
                <a:latin typeface="DM Sans" pitchFamily="34" charset="0"/>
                <a:ea typeface="DM Sans" pitchFamily="34" charset="-122"/>
                <a:cs typeface="DM Sans" pitchFamily="34" charset="-120"/>
              </a:rPr>
              <a:t>Konular, süre, sıklık ve eğitim materyalleri belirlenir.</a:t>
            </a:r>
            <a:endParaRPr lang="en-US" sz="1250" dirty="0"/>
          </a:p>
        </p:txBody>
      </p:sp>
      <p:pic>
        <p:nvPicPr>
          <p:cNvPr id="12" name="Image 3" descr="preencoded.png"/>
          <p:cNvPicPr>
            <a:picLocks noChangeAspect="1"/>
          </p:cNvPicPr>
          <p:nvPr/>
        </p:nvPicPr>
        <p:blipFill>
          <a:blip r:embed="rId6"/>
          <a:stretch>
            <a:fillRect/>
          </a:stretch>
        </p:blipFill>
        <p:spPr>
          <a:xfrm>
            <a:off x="569000" y="5182553"/>
            <a:ext cx="812959" cy="1300758"/>
          </a:xfrm>
          <a:prstGeom prst="rect">
            <a:avLst/>
          </a:prstGeom>
        </p:spPr>
      </p:pic>
      <p:sp>
        <p:nvSpPr>
          <p:cNvPr id="13" name="Text 7"/>
          <p:cNvSpPr/>
          <p:nvPr/>
        </p:nvSpPr>
        <p:spPr>
          <a:xfrm>
            <a:off x="1625798" y="5345073"/>
            <a:ext cx="2032516" cy="253960"/>
          </a:xfrm>
          <a:prstGeom prst="rect">
            <a:avLst/>
          </a:prstGeom>
          <a:noFill/>
          <a:ln/>
        </p:spPr>
        <p:txBody>
          <a:bodyPr wrap="none" lIns="0" tIns="0" rIns="0" bIns="0" rtlCol="0" anchor="t"/>
          <a:lstStyle/>
          <a:p>
            <a:pPr marL="0" indent="0" algn="l">
              <a:lnSpc>
                <a:spcPts val="2000"/>
              </a:lnSpc>
              <a:buNone/>
            </a:pPr>
            <a:r>
              <a:rPr lang="en-US" sz="1600" b="1" dirty="0">
                <a:solidFill>
                  <a:srgbClr val="CC0000"/>
                </a:solidFill>
                <a:latin typeface="DM Sans Bold" pitchFamily="34" charset="0"/>
                <a:ea typeface="DM Sans Bold" pitchFamily="34" charset="-122"/>
                <a:cs typeface="DM Sans Bold" pitchFamily="34" charset="-120"/>
              </a:rPr>
              <a:t>Eğitim Uygulaması</a:t>
            </a:r>
            <a:endParaRPr lang="en-US" sz="1600" dirty="0"/>
          </a:p>
        </p:txBody>
      </p:sp>
      <p:sp>
        <p:nvSpPr>
          <p:cNvPr id="14" name="Text 8"/>
          <p:cNvSpPr/>
          <p:nvPr/>
        </p:nvSpPr>
        <p:spPr>
          <a:xfrm>
            <a:off x="1625798" y="5696545"/>
            <a:ext cx="11358801" cy="260152"/>
          </a:xfrm>
          <a:prstGeom prst="rect">
            <a:avLst/>
          </a:prstGeom>
          <a:noFill/>
          <a:ln/>
        </p:spPr>
        <p:txBody>
          <a:bodyPr wrap="none" lIns="0" tIns="0" rIns="0" bIns="0" rtlCol="0" anchor="t"/>
          <a:lstStyle/>
          <a:p>
            <a:pPr marL="0" indent="0" algn="l">
              <a:lnSpc>
                <a:spcPts val="2000"/>
              </a:lnSpc>
              <a:buNone/>
            </a:pPr>
            <a:r>
              <a:rPr lang="en-US" sz="1250" dirty="0">
                <a:solidFill>
                  <a:srgbClr val="CC0000"/>
                </a:solidFill>
                <a:latin typeface="DM Sans" pitchFamily="34" charset="0"/>
                <a:ea typeface="DM Sans" pitchFamily="34" charset="-122"/>
                <a:cs typeface="DM Sans" pitchFamily="34" charset="-120"/>
              </a:rPr>
              <a:t>Eğitim programı uygulanır, beslenme ve egzersiz stratejileri paylaşılır.</a:t>
            </a:r>
            <a:endParaRPr lang="en-US" sz="1250" dirty="0"/>
          </a:p>
        </p:txBody>
      </p:sp>
      <p:pic>
        <p:nvPicPr>
          <p:cNvPr id="15" name="Image 4" descr="preencoded.png"/>
          <p:cNvPicPr>
            <a:picLocks noChangeAspect="1"/>
          </p:cNvPicPr>
          <p:nvPr/>
        </p:nvPicPr>
        <p:blipFill>
          <a:blip r:embed="rId7"/>
          <a:stretch>
            <a:fillRect/>
          </a:stretch>
        </p:blipFill>
        <p:spPr>
          <a:xfrm>
            <a:off x="569000" y="6483310"/>
            <a:ext cx="812959" cy="1300758"/>
          </a:xfrm>
          <a:prstGeom prst="rect">
            <a:avLst/>
          </a:prstGeom>
        </p:spPr>
      </p:pic>
      <p:sp>
        <p:nvSpPr>
          <p:cNvPr id="16" name="Text 9"/>
          <p:cNvSpPr/>
          <p:nvPr/>
        </p:nvSpPr>
        <p:spPr>
          <a:xfrm>
            <a:off x="1625798" y="6645831"/>
            <a:ext cx="2329220" cy="253960"/>
          </a:xfrm>
          <a:prstGeom prst="rect">
            <a:avLst/>
          </a:prstGeom>
          <a:noFill/>
          <a:ln/>
        </p:spPr>
        <p:txBody>
          <a:bodyPr wrap="none" lIns="0" tIns="0" rIns="0" bIns="0" rtlCol="0" anchor="t"/>
          <a:lstStyle/>
          <a:p>
            <a:pPr marL="0" indent="0" algn="l">
              <a:lnSpc>
                <a:spcPts val="2000"/>
              </a:lnSpc>
              <a:buNone/>
            </a:pPr>
            <a:r>
              <a:rPr lang="en-US" sz="1600" b="1" dirty="0">
                <a:solidFill>
                  <a:srgbClr val="CC0000"/>
                </a:solidFill>
                <a:latin typeface="DM Sans Bold" pitchFamily="34" charset="0"/>
                <a:ea typeface="DM Sans Bold" pitchFamily="34" charset="-122"/>
                <a:cs typeface="DM Sans Bold" pitchFamily="34" charset="-120"/>
              </a:rPr>
              <a:t>Takip ve Değerlendirme</a:t>
            </a:r>
            <a:endParaRPr lang="en-US" sz="1600" dirty="0"/>
          </a:p>
        </p:txBody>
      </p:sp>
      <p:sp>
        <p:nvSpPr>
          <p:cNvPr id="17" name="Text 10"/>
          <p:cNvSpPr/>
          <p:nvPr/>
        </p:nvSpPr>
        <p:spPr>
          <a:xfrm>
            <a:off x="1625798" y="6997303"/>
            <a:ext cx="11358801" cy="260152"/>
          </a:xfrm>
          <a:prstGeom prst="rect">
            <a:avLst/>
          </a:prstGeom>
          <a:noFill/>
          <a:ln/>
        </p:spPr>
        <p:txBody>
          <a:bodyPr wrap="none" lIns="0" tIns="0" rIns="0" bIns="0" rtlCol="0" anchor="t"/>
          <a:lstStyle/>
          <a:p>
            <a:pPr marL="0" indent="0" algn="l">
              <a:lnSpc>
                <a:spcPts val="2000"/>
              </a:lnSpc>
              <a:buNone/>
            </a:pPr>
            <a:r>
              <a:rPr lang="en-US" sz="1250" dirty="0">
                <a:solidFill>
                  <a:srgbClr val="CC0000"/>
                </a:solidFill>
                <a:latin typeface="DM Sans" pitchFamily="34" charset="0"/>
                <a:ea typeface="DM Sans" pitchFamily="34" charset="-122"/>
                <a:cs typeface="DM Sans" pitchFamily="34" charset="-120"/>
              </a:rPr>
              <a:t>İlerleme izlenir, başarılar kutlanır ve gerektiğinde planlar güncellenir.</a:t>
            </a:r>
            <a:endParaRPr lang="en-US" sz="1250" dirty="0"/>
          </a:p>
        </p:txBody>
      </p:sp>
      <p:pic>
        <p:nvPicPr>
          <p:cNvPr id="18" name="Image 5" descr="preencoded.png"/>
          <p:cNvPicPr>
            <a:picLocks noChangeAspect="1"/>
          </p:cNvPicPr>
          <p:nvPr/>
        </p:nvPicPr>
        <p:blipFill>
          <a:blip r:embed="rId8"/>
          <a:stretch>
            <a:fillRect/>
          </a:stretch>
        </p:blipFill>
        <p:spPr>
          <a:xfrm>
            <a:off x="14279880" y="228600"/>
            <a:ext cx="121920" cy="12192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35154"/>
            <a:ext cx="8007429"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Sosyal Bağlantı ve Arkadaşlık</a:t>
            </a:r>
            <a:endParaRPr lang="en-US" sz="4450" dirty="0"/>
          </a:p>
        </p:txBody>
      </p:sp>
      <p:pic>
        <p:nvPicPr>
          <p:cNvPr id="3" name="Image 0" descr="preencoded.png"/>
          <p:cNvPicPr>
            <a:picLocks noChangeAspect="1"/>
          </p:cNvPicPr>
          <p:nvPr/>
        </p:nvPicPr>
        <p:blipFill>
          <a:blip r:embed="rId3"/>
          <a:stretch>
            <a:fillRect/>
          </a:stretch>
        </p:blipFill>
        <p:spPr>
          <a:xfrm>
            <a:off x="793790" y="2397562"/>
            <a:ext cx="3836789" cy="2371249"/>
          </a:xfrm>
          <a:prstGeom prst="rect">
            <a:avLst/>
          </a:prstGeom>
        </p:spPr>
      </p:pic>
      <p:sp>
        <p:nvSpPr>
          <p:cNvPr id="4" name="Text 1"/>
          <p:cNvSpPr/>
          <p:nvPr/>
        </p:nvSpPr>
        <p:spPr>
          <a:xfrm>
            <a:off x="793790" y="50522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Yeni Arkadaşlıklar</a:t>
            </a:r>
            <a:endParaRPr lang="en-US" sz="2200" dirty="0"/>
          </a:p>
        </p:txBody>
      </p:sp>
      <p:sp>
        <p:nvSpPr>
          <p:cNvPr id="5" name="Text 2"/>
          <p:cNvSpPr/>
          <p:nvPr/>
        </p:nvSpPr>
        <p:spPr>
          <a:xfrm>
            <a:off x="793790" y="5542717"/>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Benzer hedeflere sahip kişilerle tanışırsınız. Program dışında da sosyal bağlar kurulabilir.</a:t>
            </a:r>
            <a:endParaRPr lang="en-US" sz="1750" dirty="0"/>
          </a:p>
        </p:txBody>
      </p:sp>
      <p:pic>
        <p:nvPicPr>
          <p:cNvPr id="6" name="Image 1" descr="preencoded.png"/>
          <p:cNvPicPr>
            <a:picLocks noChangeAspect="1"/>
          </p:cNvPicPr>
          <p:nvPr/>
        </p:nvPicPr>
        <p:blipFill>
          <a:blip r:embed="rId4"/>
          <a:stretch>
            <a:fillRect/>
          </a:stretch>
        </p:blipFill>
        <p:spPr>
          <a:xfrm>
            <a:off x="4970740" y="2397562"/>
            <a:ext cx="3836789" cy="2371249"/>
          </a:xfrm>
          <a:prstGeom prst="rect">
            <a:avLst/>
          </a:prstGeom>
        </p:spPr>
      </p:pic>
      <p:sp>
        <p:nvSpPr>
          <p:cNvPr id="7" name="Text 3"/>
          <p:cNvSpPr/>
          <p:nvPr/>
        </p:nvSpPr>
        <p:spPr>
          <a:xfrm>
            <a:off x="4970740" y="5052298"/>
            <a:ext cx="3034903"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Paylaşılan Deneyimler</a:t>
            </a:r>
            <a:endParaRPr lang="en-US" sz="2200" dirty="0"/>
          </a:p>
        </p:txBody>
      </p:sp>
      <p:sp>
        <p:nvSpPr>
          <p:cNvPr id="8" name="Text 4"/>
          <p:cNvSpPr/>
          <p:nvPr/>
        </p:nvSpPr>
        <p:spPr>
          <a:xfrm>
            <a:off x="4970740" y="5542717"/>
            <a:ext cx="3836789" cy="1088708"/>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Zorlukları ve başarıları birlikte yaşarsınız. Grup üyeleri arasında güçlü bir bağ oluşur.</a:t>
            </a:r>
            <a:endParaRPr lang="en-US" sz="1750" dirty="0"/>
          </a:p>
        </p:txBody>
      </p:sp>
      <p:pic>
        <p:nvPicPr>
          <p:cNvPr id="9" name="Image 2" descr="preencoded.png"/>
          <p:cNvPicPr>
            <a:picLocks noChangeAspect="1"/>
          </p:cNvPicPr>
          <p:nvPr/>
        </p:nvPicPr>
        <p:blipFill>
          <a:blip r:embed="rId5"/>
          <a:stretch>
            <a:fillRect/>
          </a:stretch>
        </p:blipFill>
        <p:spPr>
          <a:xfrm>
            <a:off x="9147691" y="2397562"/>
            <a:ext cx="3836908" cy="2371368"/>
          </a:xfrm>
          <a:prstGeom prst="rect">
            <a:avLst/>
          </a:prstGeom>
        </p:spPr>
      </p:pic>
      <p:sp>
        <p:nvSpPr>
          <p:cNvPr id="10" name="Text 5"/>
          <p:cNvSpPr/>
          <p:nvPr/>
        </p:nvSpPr>
        <p:spPr>
          <a:xfrm>
            <a:off x="9147691" y="50524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Ortak Aktiviteler</a:t>
            </a:r>
            <a:endParaRPr lang="en-US" sz="2200" dirty="0"/>
          </a:p>
        </p:txBody>
      </p:sp>
      <p:sp>
        <p:nvSpPr>
          <p:cNvPr id="11" name="Text 6"/>
          <p:cNvSpPr/>
          <p:nvPr/>
        </p:nvSpPr>
        <p:spPr>
          <a:xfrm>
            <a:off x="9147691" y="5542836"/>
            <a:ext cx="3836908" cy="1451610"/>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Sağlıklı yemek pişirme dersleri veya grup yürüyüşleri düzenlenebilir. Sosyal etkileşim, programa bağlılığı artırır.</a:t>
            </a:r>
            <a:endParaRPr lang="en-US" sz="1750" dirty="0"/>
          </a:p>
        </p:txBody>
      </p:sp>
      <p:pic>
        <p:nvPicPr>
          <p:cNvPr id="12" name="Image 3" descr="preencoded.png"/>
          <p:cNvPicPr>
            <a:picLocks noChangeAspect="1"/>
          </p:cNvPicPr>
          <p:nvPr/>
        </p:nvPicPr>
        <p:blipFill>
          <a:blip r:embed="rId6"/>
          <a:stretch>
            <a:fillRect/>
          </a:stretch>
        </p:blipFill>
        <p:spPr>
          <a:xfrm>
            <a:off x="14279880" y="228600"/>
            <a:ext cx="121920" cy="1219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518178"/>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Uzman Rehberliği</a:t>
            </a:r>
            <a:endParaRPr lang="en-US" sz="4450" dirty="0"/>
          </a:p>
        </p:txBody>
      </p:sp>
      <p:sp>
        <p:nvSpPr>
          <p:cNvPr id="4" name="Shape 1"/>
          <p:cNvSpPr/>
          <p:nvPr/>
        </p:nvSpPr>
        <p:spPr>
          <a:xfrm>
            <a:off x="793790" y="4567118"/>
            <a:ext cx="13042821" cy="2979420"/>
          </a:xfrm>
          <a:prstGeom prst="roundRect">
            <a:avLst>
              <a:gd name="adj" fmla="val 3198"/>
            </a:avLst>
          </a:prstGeom>
          <a:noFill/>
          <a:ln w="7620">
            <a:solidFill>
              <a:srgbClr val="000000">
                <a:alpha val="8000"/>
              </a:srgbClr>
            </a:solidFill>
            <a:prstDash val="solid"/>
          </a:ln>
        </p:spPr>
        <p:txBody>
          <a:bodyPr/>
          <a:lstStyle/>
          <a:p>
            <a:endParaRPr lang="tr-TR"/>
          </a:p>
        </p:txBody>
      </p:sp>
      <p:sp>
        <p:nvSpPr>
          <p:cNvPr id="5" name="Shape 2"/>
          <p:cNvSpPr/>
          <p:nvPr/>
        </p:nvSpPr>
        <p:spPr>
          <a:xfrm>
            <a:off x="801410" y="4574738"/>
            <a:ext cx="13026271" cy="650319"/>
          </a:xfrm>
          <a:prstGeom prst="rect">
            <a:avLst/>
          </a:prstGeom>
          <a:solidFill>
            <a:srgbClr val="FFFFFF">
              <a:alpha val="4000"/>
            </a:srgbClr>
          </a:solidFill>
          <a:ln/>
        </p:spPr>
        <p:txBody>
          <a:bodyPr/>
          <a:lstStyle/>
          <a:p>
            <a:endParaRPr lang="tr-TR"/>
          </a:p>
        </p:txBody>
      </p:sp>
      <p:sp>
        <p:nvSpPr>
          <p:cNvPr id="6" name="Text 3"/>
          <p:cNvSpPr/>
          <p:nvPr/>
        </p:nvSpPr>
        <p:spPr>
          <a:xfrm>
            <a:off x="1029653" y="4718447"/>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Eğitmen Tipi</a:t>
            </a:r>
            <a:endParaRPr lang="en-US" sz="1750" dirty="0"/>
          </a:p>
        </p:txBody>
      </p:sp>
      <p:sp>
        <p:nvSpPr>
          <p:cNvPr id="7" name="Text 4"/>
          <p:cNvSpPr/>
          <p:nvPr/>
        </p:nvSpPr>
        <p:spPr>
          <a:xfrm>
            <a:off x="5375077" y="4718447"/>
            <a:ext cx="388036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Uzmanlık Alanı</a:t>
            </a:r>
            <a:endParaRPr lang="en-US" sz="1750" dirty="0"/>
          </a:p>
        </p:txBody>
      </p:sp>
      <p:sp>
        <p:nvSpPr>
          <p:cNvPr id="8" name="Text 5"/>
          <p:cNvSpPr/>
          <p:nvPr/>
        </p:nvSpPr>
        <p:spPr>
          <a:xfrm>
            <a:off x="9716691" y="4718447"/>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Faydaları</a:t>
            </a:r>
            <a:endParaRPr lang="en-US" sz="1750" dirty="0"/>
          </a:p>
        </p:txBody>
      </p:sp>
      <p:sp>
        <p:nvSpPr>
          <p:cNvPr id="9" name="Shape 6"/>
          <p:cNvSpPr/>
          <p:nvPr/>
        </p:nvSpPr>
        <p:spPr>
          <a:xfrm>
            <a:off x="801410" y="5225058"/>
            <a:ext cx="13026271" cy="650319"/>
          </a:xfrm>
          <a:prstGeom prst="rect">
            <a:avLst/>
          </a:prstGeom>
          <a:solidFill>
            <a:srgbClr val="000000">
              <a:alpha val="4000"/>
            </a:srgbClr>
          </a:solidFill>
          <a:ln/>
        </p:spPr>
        <p:txBody>
          <a:bodyPr/>
          <a:lstStyle/>
          <a:p>
            <a:endParaRPr lang="tr-TR"/>
          </a:p>
        </p:txBody>
      </p:sp>
      <p:sp>
        <p:nvSpPr>
          <p:cNvPr id="10" name="Text 7"/>
          <p:cNvSpPr/>
          <p:nvPr/>
        </p:nvSpPr>
        <p:spPr>
          <a:xfrm>
            <a:off x="1029653" y="5368766"/>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Diyetisyen</a:t>
            </a:r>
            <a:endParaRPr lang="en-US" sz="1750" dirty="0"/>
          </a:p>
        </p:txBody>
      </p:sp>
      <p:sp>
        <p:nvSpPr>
          <p:cNvPr id="11" name="Text 8"/>
          <p:cNvSpPr/>
          <p:nvPr/>
        </p:nvSpPr>
        <p:spPr>
          <a:xfrm>
            <a:off x="5375077" y="5368766"/>
            <a:ext cx="388036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Beslenme planlaması</a:t>
            </a:r>
            <a:endParaRPr lang="en-US" sz="1750" dirty="0"/>
          </a:p>
        </p:txBody>
      </p:sp>
      <p:sp>
        <p:nvSpPr>
          <p:cNvPr id="12" name="Text 9"/>
          <p:cNvSpPr/>
          <p:nvPr/>
        </p:nvSpPr>
        <p:spPr>
          <a:xfrm>
            <a:off x="9716691" y="5368766"/>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Kişiselleştirilmiş diyet önerileri</a:t>
            </a:r>
            <a:endParaRPr lang="en-US" sz="1750" dirty="0"/>
          </a:p>
        </p:txBody>
      </p:sp>
      <p:sp>
        <p:nvSpPr>
          <p:cNvPr id="13" name="Shape 10"/>
          <p:cNvSpPr/>
          <p:nvPr/>
        </p:nvSpPr>
        <p:spPr>
          <a:xfrm>
            <a:off x="801410" y="5875377"/>
            <a:ext cx="13026271" cy="650319"/>
          </a:xfrm>
          <a:prstGeom prst="rect">
            <a:avLst/>
          </a:prstGeom>
          <a:solidFill>
            <a:srgbClr val="FFFFFF">
              <a:alpha val="4000"/>
            </a:srgbClr>
          </a:solidFill>
          <a:ln/>
        </p:spPr>
        <p:txBody>
          <a:bodyPr/>
          <a:lstStyle/>
          <a:p>
            <a:endParaRPr lang="tr-TR"/>
          </a:p>
        </p:txBody>
      </p:sp>
      <p:sp>
        <p:nvSpPr>
          <p:cNvPr id="14" name="Text 11"/>
          <p:cNvSpPr/>
          <p:nvPr/>
        </p:nvSpPr>
        <p:spPr>
          <a:xfrm>
            <a:off x="1029653" y="6019086"/>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Fitness Eğitmeni</a:t>
            </a:r>
            <a:endParaRPr lang="en-US" sz="1750" dirty="0"/>
          </a:p>
        </p:txBody>
      </p:sp>
      <p:sp>
        <p:nvSpPr>
          <p:cNvPr id="15" name="Text 12"/>
          <p:cNvSpPr/>
          <p:nvPr/>
        </p:nvSpPr>
        <p:spPr>
          <a:xfrm>
            <a:off x="5375077" y="6019086"/>
            <a:ext cx="388036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Egzersiz programları</a:t>
            </a:r>
            <a:endParaRPr lang="en-US" sz="1750" dirty="0"/>
          </a:p>
        </p:txBody>
      </p:sp>
      <p:sp>
        <p:nvSpPr>
          <p:cNvPr id="16" name="Text 13"/>
          <p:cNvSpPr/>
          <p:nvPr/>
        </p:nvSpPr>
        <p:spPr>
          <a:xfrm>
            <a:off x="9716691" y="6019086"/>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Güvenli ve etkili antrenman teknikleri</a:t>
            </a:r>
            <a:endParaRPr lang="en-US" sz="1750" dirty="0"/>
          </a:p>
        </p:txBody>
      </p:sp>
      <p:sp>
        <p:nvSpPr>
          <p:cNvPr id="17" name="Shape 14"/>
          <p:cNvSpPr/>
          <p:nvPr/>
        </p:nvSpPr>
        <p:spPr>
          <a:xfrm>
            <a:off x="801410" y="6525697"/>
            <a:ext cx="13026271" cy="1013222"/>
          </a:xfrm>
          <a:prstGeom prst="rect">
            <a:avLst/>
          </a:prstGeom>
          <a:solidFill>
            <a:srgbClr val="000000">
              <a:alpha val="4000"/>
            </a:srgbClr>
          </a:solidFill>
          <a:ln/>
        </p:spPr>
        <p:txBody>
          <a:bodyPr/>
          <a:lstStyle/>
          <a:p>
            <a:endParaRPr lang="tr-TR"/>
          </a:p>
        </p:txBody>
      </p:sp>
      <p:sp>
        <p:nvSpPr>
          <p:cNvPr id="18" name="Text 15"/>
          <p:cNvSpPr/>
          <p:nvPr/>
        </p:nvSpPr>
        <p:spPr>
          <a:xfrm>
            <a:off x="1029653" y="6669405"/>
            <a:ext cx="388417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Psikolog</a:t>
            </a:r>
            <a:endParaRPr lang="en-US" sz="1750" dirty="0"/>
          </a:p>
        </p:txBody>
      </p:sp>
      <p:sp>
        <p:nvSpPr>
          <p:cNvPr id="19" name="Text 16"/>
          <p:cNvSpPr/>
          <p:nvPr/>
        </p:nvSpPr>
        <p:spPr>
          <a:xfrm>
            <a:off x="5375077" y="6669405"/>
            <a:ext cx="3880366" cy="362903"/>
          </a:xfrm>
          <a:prstGeom prst="rect">
            <a:avLst/>
          </a:prstGeom>
          <a:noFill/>
          <a:ln/>
        </p:spPr>
        <p:txBody>
          <a:bodyPr wrap="non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Davranış değişikliği</a:t>
            </a:r>
            <a:endParaRPr lang="en-US" sz="1750" dirty="0"/>
          </a:p>
        </p:txBody>
      </p:sp>
      <p:sp>
        <p:nvSpPr>
          <p:cNvPr id="20" name="Text 17"/>
          <p:cNvSpPr/>
          <p:nvPr/>
        </p:nvSpPr>
        <p:spPr>
          <a:xfrm>
            <a:off x="9716691" y="6669405"/>
            <a:ext cx="3884176"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Duygusal yeme ile başa çıkma stratejileri</a:t>
            </a:r>
            <a:endParaRPr lang="en-US" sz="175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58679"/>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Ölçülebilir İlerleme</a:t>
            </a:r>
            <a:endParaRPr lang="en-US" sz="4450" dirty="0"/>
          </a:p>
        </p:txBody>
      </p:sp>
      <p:sp>
        <p:nvSpPr>
          <p:cNvPr id="4" name="Shape 1"/>
          <p:cNvSpPr/>
          <p:nvPr/>
        </p:nvSpPr>
        <p:spPr>
          <a:xfrm>
            <a:off x="1118711" y="1907619"/>
            <a:ext cx="30480" cy="5463183"/>
          </a:xfrm>
          <a:prstGeom prst="roundRect">
            <a:avLst>
              <a:gd name="adj" fmla="val 312558"/>
            </a:avLst>
          </a:prstGeom>
          <a:solidFill>
            <a:srgbClr val="DFB8B9"/>
          </a:solidFill>
          <a:ln/>
        </p:spPr>
        <p:txBody>
          <a:bodyPr/>
          <a:lstStyle/>
          <a:p>
            <a:endParaRPr lang="tr-TR"/>
          </a:p>
        </p:txBody>
      </p:sp>
      <p:sp>
        <p:nvSpPr>
          <p:cNvPr id="5" name="Shape 2"/>
          <p:cNvSpPr/>
          <p:nvPr/>
        </p:nvSpPr>
        <p:spPr>
          <a:xfrm>
            <a:off x="1358622" y="2402681"/>
            <a:ext cx="793790" cy="30480"/>
          </a:xfrm>
          <a:prstGeom prst="roundRect">
            <a:avLst>
              <a:gd name="adj" fmla="val 312558"/>
            </a:avLst>
          </a:prstGeom>
          <a:solidFill>
            <a:srgbClr val="DFB8B9"/>
          </a:solidFill>
          <a:ln/>
        </p:spPr>
        <p:txBody>
          <a:bodyPr/>
          <a:lstStyle/>
          <a:p>
            <a:endParaRPr lang="tr-TR"/>
          </a:p>
        </p:txBody>
      </p:sp>
      <p:sp>
        <p:nvSpPr>
          <p:cNvPr id="6" name="Shape 3"/>
          <p:cNvSpPr/>
          <p:nvPr/>
        </p:nvSpPr>
        <p:spPr>
          <a:xfrm>
            <a:off x="878800" y="2162770"/>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7" name="Text 4"/>
          <p:cNvSpPr/>
          <p:nvPr/>
        </p:nvSpPr>
        <p:spPr>
          <a:xfrm>
            <a:off x="1072039" y="2247781"/>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8" name="Text 5"/>
          <p:cNvSpPr/>
          <p:nvPr/>
        </p:nvSpPr>
        <p:spPr>
          <a:xfrm>
            <a:off x="2381488" y="2134433"/>
            <a:ext cx="3680222"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Başlangıç Değerlendirmesi</a:t>
            </a:r>
            <a:endParaRPr lang="en-US" sz="2200" dirty="0"/>
          </a:p>
        </p:txBody>
      </p:sp>
      <p:sp>
        <p:nvSpPr>
          <p:cNvPr id="9" name="Text 6"/>
          <p:cNvSpPr/>
          <p:nvPr/>
        </p:nvSpPr>
        <p:spPr>
          <a:xfrm>
            <a:off x="2381488" y="2624852"/>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Vücut kompozisyonu ve fitness seviyeleri ölçülür. Kişisel hedefler belirlenir ve kaydedilir.</a:t>
            </a:r>
            <a:endParaRPr lang="en-US" sz="1750" dirty="0"/>
          </a:p>
        </p:txBody>
      </p:sp>
      <p:sp>
        <p:nvSpPr>
          <p:cNvPr id="10" name="Shape 7"/>
          <p:cNvSpPr/>
          <p:nvPr/>
        </p:nvSpPr>
        <p:spPr>
          <a:xfrm>
            <a:off x="1358622" y="4299347"/>
            <a:ext cx="793790" cy="30480"/>
          </a:xfrm>
          <a:prstGeom prst="roundRect">
            <a:avLst>
              <a:gd name="adj" fmla="val 312558"/>
            </a:avLst>
          </a:prstGeom>
          <a:solidFill>
            <a:srgbClr val="DFB8B9"/>
          </a:solidFill>
          <a:ln/>
        </p:spPr>
        <p:txBody>
          <a:bodyPr/>
          <a:lstStyle/>
          <a:p>
            <a:endParaRPr lang="tr-TR"/>
          </a:p>
        </p:txBody>
      </p:sp>
      <p:sp>
        <p:nvSpPr>
          <p:cNvPr id="11" name="Shape 8"/>
          <p:cNvSpPr/>
          <p:nvPr/>
        </p:nvSpPr>
        <p:spPr>
          <a:xfrm>
            <a:off x="878800" y="4059436"/>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1035725" y="4144447"/>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3" name="Text 10"/>
          <p:cNvSpPr/>
          <p:nvPr/>
        </p:nvSpPr>
        <p:spPr>
          <a:xfrm>
            <a:off x="2381488" y="403109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Düzenli Takip</a:t>
            </a:r>
            <a:endParaRPr lang="en-US" sz="2200" dirty="0"/>
          </a:p>
        </p:txBody>
      </p:sp>
      <p:sp>
        <p:nvSpPr>
          <p:cNvPr id="14" name="Text 11"/>
          <p:cNvSpPr/>
          <p:nvPr/>
        </p:nvSpPr>
        <p:spPr>
          <a:xfrm>
            <a:off x="2381488" y="4521517"/>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Haftalık veya aylık ölçümler yapılır. İlerleme grafikleri ve raporlar oluşturulur.</a:t>
            </a:r>
            <a:endParaRPr lang="en-US" sz="1750" dirty="0"/>
          </a:p>
        </p:txBody>
      </p:sp>
      <p:sp>
        <p:nvSpPr>
          <p:cNvPr id="15" name="Shape 12"/>
          <p:cNvSpPr/>
          <p:nvPr/>
        </p:nvSpPr>
        <p:spPr>
          <a:xfrm>
            <a:off x="1358622" y="6196013"/>
            <a:ext cx="793790" cy="30480"/>
          </a:xfrm>
          <a:prstGeom prst="roundRect">
            <a:avLst>
              <a:gd name="adj" fmla="val 312558"/>
            </a:avLst>
          </a:prstGeom>
          <a:solidFill>
            <a:srgbClr val="DFB8B9"/>
          </a:solidFill>
          <a:ln/>
        </p:spPr>
        <p:txBody>
          <a:bodyPr/>
          <a:lstStyle/>
          <a:p>
            <a:endParaRPr lang="tr-TR"/>
          </a:p>
        </p:txBody>
      </p:sp>
      <p:sp>
        <p:nvSpPr>
          <p:cNvPr id="16" name="Shape 13"/>
          <p:cNvSpPr/>
          <p:nvPr/>
        </p:nvSpPr>
        <p:spPr>
          <a:xfrm>
            <a:off x="878800" y="5956102"/>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1031319" y="6041112"/>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8" name="Text 15"/>
          <p:cNvSpPr/>
          <p:nvPr/>
        </p:nvSpPr>
        <p:spPr>
          <a:xfrm>
            <a:off x="2381488" y="592776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C0000"/>
                </a:solidFill>
                <a:latin typeface="DM Sans Bold" pitchFamily="34" charset="0"/>
                <a:ea typeface="DM Sans Bold" pitchFamily="34" charset="-122"/>
                <a:cs typeface="DM Sans Bold" pitchFamily="34" charset="-120"/>
              </a:rPr>
              <a:t>Son Değerlendirme</a:t>
            </a:r>
            <a:endParaRPr lang="en-US" sz="2200" dirty="0"/>
          </a:p>
        </p:txBody>
      </p:sp>
      <p:sp>
        <p:nvSpPr>
          <p:cNvPr id="19" name="Text 16"/>
          <p:cNvSpPr/>
          <p:nvPr/>
        </p:nvSpPr>
        <p:spPr>
          <a:xfrm>
            <a:off x="2381488" y="6418183"/>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CC0000"/>
                </a:solidFill>
                <a:latin typeface="DM Sans" pitchFamily="34" charset="0"/>
                <a:ea typeface="DM Sans" pitchFamily="34" charset="-122"/>
                <a:cs typeface="DM Sans" pitchFamily="34" charset="-120"/>
              </a:rPr>
              <a:t>Program sonunda kapsamlı bir değerlendirme yapılır. Hedeflere ulaşma düzeyi analiz edilir.</a:t>
            </a:r>
            <a:endParaRPr lang="en-US" sz="17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58509"/>
            <a:ext cx="5776436"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Esneklik ve Uygunluk</a:t>
            </a:r>
            <a:endParaRPr lang="en-US" sz="4450" dirty="0"/>
          </a:p>
        </p:txBody>
      </p:sp>
      <p:sp>
        <p:nvSpPr>
          <p:cNvPr id="3" name="Text 1"/>
          <p:cNvSpPr/>
          <p:nvPr/>
        </p:nvSpPr>
        <p:spPr>
          <a:xfrm>
            <a:off x="793790" y="3634264"/>
            <a:ext cx="3694152"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Çeşitli Program Seçenekleri</a:t>
            </a:r>
            <a:endParaRPr lang="en-US" sz="2200" dirty="0"/>
          </a:p>
        </p:txBody>
      </p:sp>
      <p:sp>
        <p:nvSpPr>
          <p:cNvPr id="4" name="Text 2"/>
          <p:cNvSpPr/>
          <p:nvPr/>
        </p:nvSpPr>
        <p:spPr>
          <a:xfrm>
            <a:off x="793790" y="4569738"/>
            <a:ext cx="369415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Farklı yoğunluk ve sürelerde programlar sunulur. Kısa süreli ve uzun vadeli seçenekler mevcuttur.</a:t>
            </a:r>
            <a:endParaRPr lang="en-US" sz="1750" dirty="0"/>
          </a:p>
        </p:txBody>
      </p:sp>
      <p:sp>
        <p:nvSpPr>
          <p:cNvPr id="5" name="Text 3"/>
          <p:cNvSpPr/>
          <p:nvPr/>
        </p:nvSpPr>
        <p:spPr>
          <a:xfrm>
            <a:off x="5048964" y="363426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Hibrit Katılım</a:t>
            </a:r>
            <a:endParaRPr lang="en-US" sz="2200" dirty="0"/>
          </a:p>
        </p:txBody>
      </p:sp>
      <p:sp>
        <p:nvSpPr>
          <p:cNvPr id="6" name="Text 4"/>
          <p:cNvSpPr/>
          <p:nvPr/>
        </p:nvSpPr>
        <p:spPr>
          <a:xfrm>
            <a:off x="5048964" y="4215408"/>
            <a:ext cx="3694152"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Yüz yüze ve çevrimiçi oturumlar birleştirilebilir. Bu, programın yaşam tarzınıza uymasını sağlar.</a:t>
            </a:r>
            <a:endParaRPr lang="en-US" sz="1750" dirty="0"/>
          </a:p>
        </p:txBody>
      </p:sp>
      <p:sp>
        <p:nvSpPr>
          <p:cNvPr id="7" name="Text 5"/>
          <p:cNvSpPr/>
          <p:nvPr/>
        </p:nvSpPr>
        <p:spPr>
          <a:xfrm>
            <a:off x="9304139" y="363426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Kişiselleştirme</a:t>
            </a:r>
            <a:endParaRPr lang="en-US" sz="2200" dirty="0"/>
          </a:p>
        </p:txBody>
      </p:sp>
      <p:sp>
        <p:nvSpPr>
          <p:cNvPr id="8" name="Text 6"/>
          <p:cNvSpPr/>
          <p:nvPr/>
        </p:nvSpPr>
        <p:spPr>
          <a:xfrm>
            <a:off x="9304139" y="4215408"/>
            <a:ext cx="3694152" cy="145161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Bireysel ihtiyaçlara göre program ayarlamaları yapılabilir. Özel diyet kısıtlamaları veya sağlık durumları dikkate alınır.</a:t>
            </a:r>
            <a:endParaRPr lang="en-US" sz="1750" dirty="0"/>
          </a:p>
        </p:txBody>
      </p:sp>
      <p:pic>
        <p:nvPicPr>
          <p:cNvPr id="9" name="Image 0" descr="preencoded.png"/>
          <p:cNvPicPr>
            <a:picLocks noChangeAspect="1"/>
          </p:cNvPicPr>
          <p:nvPr/>
        </p:nvPicPr>
        <p:blipFill>
          <a:blip r:embed="rId3"/>
          <a:stretch>
            <a:fillRect/>
          </a:stretch>
        </p:blipFill>
        <p:spPr>
          <a:xfrm>
            <a:off x="13213080" y="228600"/>
            <a:ext cx="1188720" cy="4357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97374"/>
            <a:ext cx="6704409"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Uzun Vadeli Başarı Stratejileri</a:t>
            </a:r>
            <a:endParaRPr lang="en-US" sz="4450" dirty="0"/>
          </a:p>
        </p:txBody>
      </p:sp>
      <p:sp>
        <p:nvSpPr>
          <p:cNvPr id="4" name="Shape 1"/>
          <p:cNvSpPr/>
          <p:nvPr/>
        </p:nvSpPr>
        <p:spPr>
          <a:xfrm>
            <a:off x="6280190" y="2655094"/>
            <a:ext cx="3238857"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5" name="Text 2"/>
          <p:cNvSpPr/>
          <p:nvPr/>
        </p:nvSpPr>
        <p:spPr>
          <a:xfrm>
            <a:off x="6514624" y="2889528"/>
            <a:ext cx="2769989"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Sürdürülebilir Alışkanlıklar</a:t>
            </a:r>
            <a:endParaRPr lang="en-US" sz="2200" dirty="0"/>
          </a:p>
        </p:txBody>
      </p:sp>
      <p:sp>
        <p:nvSpPr>
          <p:cNvPr id="6" name="Text 3"/>
          <p:cNvSpPr/>
          <p:nvPr/>
        </p:nvSpPr>
        <p:spPr>
          <a:xfrm>
            <a:off x="6514624" y="3734276"/>
            <a:ext cx="2769989"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Kalıcı yaşam tarzı değişiklikleri öğretilir. Kısa vadeli diyetler yerine uzun vadeli çözümler sunulur.</a:t>
            </a:r>
            <a:endParaRPr lang="en-US" sz="1750" dirty="0"/>
          </a:p>
        </p:txBody>
      </p:sp>
      <p:sp>
        <p:nvSpPr>
          <p:cNvPr id="7" name="Shape 4"/>
          <p:cNvSpPr/>
          <p:nvPr/>
        </p:nvSpPr>
        <p:spPr>
          <a:xfrm>
            <a:off x="9745861" y="2655094"/>
            <a:ext cx="3238857" cy="2765227"/>
          </a:xfrm>
          <a:prstGeom prst="roundRect">
            <a:avLst>
              <a:gd name="adj" fmla="val 3445"/>
            </a:avLst>
          </a:prstGeom>
          <a:solidFill>
            <a:srgbClr val="F9D2D3"/>
          </a:solidFill>
          <a:ln w="7620">
            <a:solidFill>
              <a:srgbClr val="DFB8B9"/>
            </a:solidFill>
            <a:prstDash val="solid"/>
          </a:ln>
        </p:spPr>
        <p:txBody>
          <a:bodyPr/>
          <a:lstStyle/>
          <a:p>
            <a:endParaRPr lang="tr-TR"/>
          </a:p>
        </p:txBody>
      </p:sp>
      <p:sp>
        <p:nvSpPr>
          <p:cNvPr id="8" name="Text 5"/>
          <p:cNvSpPr/>
          <p:nvPr/>
        </p:nvSpPr>
        <p:spPr>
          <a:xfrm>
            <a:off x="9980295" y="2889528"/>
            <a:ext cx="2769989"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Relaps Önleme</a:t>
            </a:r>
            <a:endParaRPr lang="en-US" sz="2200" dirty="0"/>
          </a:p>
        </p:txBody>
      </p:sp>
      <p:sp>
        <p:nvSpPr>
          <p:cNvPr id="9" name="Text 6"/>
          <p:cNvSpPr/>
          <p:nvPr/>
        </p:nvSpPr>
        <p:spPr>
          <a:xfrm>
            <a:off x="9980295" y="3379946"/>
            <a:ext cx="2769989"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Eski alışkanlıklara dönmeyi önleme teknikleri öğretilir. Stresli durumlarla başa çıkma stratejileri geliştirilir.</a:t>
            </a:r>
            <a:endParaRPr lang="en-US" sz="1750" dirty="0"/>
          </a:p>
        </p:txBody>
      </p:sp>
      <p:sp>
        <p:nvSpPr>
          <p:cNvPr id="10" name="Shape 7"/>
          <p:cNvSpPr/>
          <p:nvPr/>
        </p:nvSpPr>
        <p:spPr>
          <a:xfrm>
            <a:off x="6280190" y="5647134"/>
            <a:ext cx="6704409" cy="1685092"/>
          </a:xfrm>
          <a:prstGeom prst="roundRect">
            <a:avLst>
              <a:gd name="adj" fmla="val 5654"/>
            </a:avLst>
          </a:prstGeom>
          <a:solidFill>
            <a:srgbClr val="F9D2D3"/>
          </a:solidFill>
          <a:ln w="7620">
            <a:solidFill>
              <a:srgbClr val="DFB8B9"/>
            </a:solidFill>
            <a:prstDash val="solid"/>
          </a:ln>
        </p:spPr>
        <p:txBody>
          <a:bodyPr/>
          <a:lstStyle/>
          <a:p>
            <a:endParaRPr lang="tr-TR"/>
          </a:p>
        </p:txBody>
      </p:sp>
      <p:sp>
        <p:nvSpPr>
          <p:cNvPr id="11" name="Text 8"/>
          <p:cNvSpPr/>
          <p:nvPr/>
        </p:nvSpPr>
        <p:spPr>
          <a:xfrm>
            <a:off x="6514624" y="588156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Sürekli Destek</a:t>
            </a:r>
            <a:endParaRPr lang="en-US" sz="2200" dirty="0"/>
          </a:p>
        </p:txBody>
      </p:sp>
      <p:sp>
        <p:nvSpPr>
          <p:cNvPr id="12" name="Text 9"/>
          <p:cNvSpPr/>
          <p:nvPr/>
        </p:nvSpPr>
        <p:spPr>
          <a:xfrm>
            <a:off x="6514624" y="6371987"/>
            <a:ext cx="6235541"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DM Sans" pitchFamily="34" charset="0"/>
                <a:ea typeface="DM Sans" pitchFamily="34" charset="-122"/>
                <a:cs typeface="DM Sans" pitchFamily="34" charset="-120"/>
              </a:rPr>
              <a:t>Program sonrası takip oturumları düzenlenir. Mezunlar için destek grupları oluşturulur.</a:t>
            </a:r>
            <a:endParaRPr lang="en-US" sz="1750" dirty="0"/>
          </a:p>
        </p:txBody>
      </p:sp>
      <p:pic>
        <p:nvPicPr>
          <p:cNvPr id="13"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0651" y="530900"/>
            <a:ext cx="5906929" cy="601980"/>
          </a:xfrm>
          <a:prstGeom prst="rect">
            <a:avLst/>
          </a:prstGeom>
          <a:noFill/>
          <a:ln/>
        </p:spPr>
        <p:txBody>
          <a:bodyPr wrap="none" lIns="0" tIns="0" rIns="0" bIns="0" rtlCol="0" anchor="t"/>
          <a:lstStyle/>
          <a:p>
            <a:pPr marL="0" indent="0">
              <a:lnSpc>
                <a:spcPts val="4700"/>
              </a:lnSpc>
              <a:buNone/>
            </a:pPr>
            <a:r>
              <a:rPr lang="en-US" sz="3750" b="1" dirty="0">
                <a:solidFill>
                  <a:srgbClr val="000000"/>
                </a:solidFill>
                <a:latin typeface="DM Sans Bold" pitchFamily="34" charset="0"/>
                <a:ea typeface="DM Sans Bold" pitchFamily="34" charset="-122"/>
                <a:cs typeface="DM Sans Bold" pitchFamily="34" charset="-120"/>
              </a:rPr>
              <a:t>Bütünsel Sağlık Yaklaşımı</a:t>
            </a:r>
            <a:endParaRPr lang="en-US" sz="3750" dirty="0"/>
          </a:p>
        </p:txBody>
      </p:sp>
      <p:pic>
        <p:nvPicPr>
          <p:cNvPr id="4" name="Image 1" descr="preencoded.png"/>
          <p:cNvPicPr>
            <a:picLocks noChangeAspect="1"/>
          </p:cNvPicPr>
          <p:nvPr/>
        </p:nvPicPr>
        <p:blipFill>
          <a:blip r:embed="rId4"/>
          <a:stretch>
            <a:fillRect/>
          </a:stretch>
        </p:blipFill>
        <p:spPr>
          <a:xfrm>
            <a:off x="6160651" y="1421844"/>
            <a:ext cx="481608" cy="481608"/>
          </a:xfrm>
          <a:prstGeom prst="rect">
            <a:avLst/>
          </a:prstGeom>
        </p:spPr>
      </p:pic>
      <p:sp>
        <p:nvSpPr>
          <p:cNvPr id="5" name="Text 1"/>
          <p:cNvSpPr/>
          <p:nvPr/>
        </p:nvSpPr>
        <p:spPr>
          <a:xfrm>
            <a:off x="6160651" y="2096095"/>
            <a:ext cx="2408277"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Kalp Sağlığı</a:t>
            </a:r>
            <a:endParaRPr lang="en-US" sz="1850" dirty="0"/>
          </a:p>
        </p:txBody>
      </p:sp>
      <p:sp>
        <p:nvSpPr>
          <p:cNvPr id="6" name="Text 2"/>
          <p:cNvSpPr/>
          <p:nvPr/>
        </p:nvSpPr>
        <p:spPr>
          <a:xfrm>
            <a:off x="6160651" y="2512576"/>
            <a:ext cx="6823948"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Kardiyovasküler sağlığı iyileştiren egzersizler yapılır. Kolesterol ve tansiyon yönetimi hakkında bilgi verilir.</a:t>
            </a:r>
            <a:endParaRPr lang="en-US" sz="1500" dirty="0"/>
          </a:p>
        </p:txBody>
      </p:sp>
      <p:pic>
        <p:nvPicPr>
          <p:cNvPr id="7" name="Image 2" descr="preencoded.png"/>
          <p:cNvPicPr>
            <a:picLocks noChangeAspect="1"/>
          </p:cNvPicPr>
          <p:nvPr/>
        </p:nvPicPr>
        <p:blipFill>
          <a:blip r:embed="rId5"/>
          <a:stretch>
            <a:fillRect/>
          </a:stretch>
        </p:blipFill>
        <p:spPr>
          <a:xfrm>
            <a:off x="6160651" y="3706773"/>
            <a:ext cx="481608" cy="481608"/>
          </a:xfrm>
          <a:prstGeom prst="rect">
            <a:avLst/>
          </a:prstGeom>
        </p:spPr>
      </p:pic>
      <p:sp>
        <p:nvSpPr>
          <p:cNvPr id="8" name="Text 3"/>
          <p:cNvSpPr/>
          <p:nvPr/>
        </p:nvSpPr>
        <p:spPr>
          <a:xfrm>
            <a:off x="6160651" y="4381024"/>
            <a:ext cx="2666048"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Zihin-Beden Bağlantısı</a:t>
            </a:r>
            <a:endParaRPr lang="en-US" sz="1850" dirty="0"/>
          </a:p>
        </p:txBody>
      </p:sp>
      <p:sp>
        <p:nvSpPr>
          <p:cNvPr id="9" name="Text 4"/>
          <p:cNvSpPr/>
          <p:nvPr/>
        </p:nvSpPr>
        <p:spPr>
          <a:xfrm>
            <a:off x="6160651" y="4797504"/>
            <a:ext cx="6823948"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Stres yönetimi ve meditasyon teknikleri öğretilir. Duygusal yeme ile başa çıkma stratejileri sunulur.</a:t>
            </a:r>
            <a:endParaRPr lang="en-US" sz="1500" dirty="0"/>
          </a:p>
        </p:txBody>
      </p:sp>
      <p:pic>
        <p:nvPicPr>
          <p:cNvPr id="10" name="Image 3" descr="preencoded.png"/>
          <p:cNvPicPr>
            <a:picLocks noChangeAspect="1"/>
          </p:cNvPicPr>
          <p:nvPr/>
        </p:nvPicPr>
        <p:blipFill>
          <a:blip r:embed="rId6"/>
          <a:stretch>
            <a:fillRect/>
          </a:stretch>
        </p:blipFill>
        <p:spPr>
          <a:xfrm>
            <a:off x="6160651" y="5991701"/>
            <a:ext cx="481608" cy="481608"/>
          </a:xfrm>
          <a:prstGeom prst="rect">
            <a:avLst/>
          </a:prstGeom>
        </p:spPr>
      </p:pic>
      <p:sp>
        <p:nvSpPr>
          <p:cNvPr id="11" name="Text 5"/>
          <p:cNvSpPr/>
          <p:nvPr/>
        </p:nvSpPr>
        <p:spPr>
          <a:xfrm>
            <a:off x="6160651" y="6665952"/>
            <a:ext cx="2408277" cy="300990"/>
          </a:xfrm>
          <a:prstGeom prst="rect">
            <a:avLst/>
          </a:prstGeom>
          <a:noFill/>
          <a:ln/>
        </p:spPr>
        <p:txBody>
          <a:bodyPr wrap="none" lIns="0" tIns="0" rIns="0" bIns="0" rtlCol="0" anchor="t"/>
          <a:lstStyle/>
          <a:p>
            <a:pPr marL="0" indent="0" algn="l">
              <a:lnSpc>
                <a:spcPts val="2350"/>
              </a:lnSpc>
              <a:buNone/>
            </a:pPr>
            <a:r>
              <a:rPr lang="en-US" sz="1850" b="1" dirty="0">
                <a:solidFill>
                  <a:srgbClr val="CC0000"/>
                </a:solidFill>
                <a:latin typeface="DM Sans Bold" pitchFamily="34" charset="0"/>
                <a:ea typeface="DM Sans Bold" pitchFamily="34" charset="-122"/>
                <a:cs typeface="DM Sans Bold" pitchFamily="34" charset="-120"/>
              </a:rPr>
              <a:t>Uyku Kalitesi</a:t>
            </a:r>
            <a:endParaRPr lang="en-US" sz="1850" dirty="0"/>
          </a:p>
        </p:txBody>
      </p:sp>
      <p:sp>
        <p:nvSpPr>
          <p:cNvPr id="12" name="Text 6"/>
          <p:cNvSpPr/>
          <p:nvPr/>
        </p:nvSpPr>
        <p:spPr>
          <a:xfrm>
            <a:off x="6160651" y="7082433"/>
            <a:ext cx="6823948" cy="616268"/>
          </a:xfrm>
          <a:prstGeom prst="rect">
            <a:avLst/>
          </a:prstGeom>
          <a:noFill/>
          <a:ln/>
        </p:spPr>
        <p:txBody>
          <a:bodyPr wrap="square" lIns="0" tIns="0" rIns="0" bIns="0" rtlCol="0" anchor="t"/>
          <a:lstStyle/>
          <a:p>
            <a:pPr marL="0" indent="0" algn="l">
              <a:lnSpc>
                <a:spcPts val="2400"/>
              </a:lnSpc>
              <a:buNone/>
            </a:pPr>
            <a:r>
              <a:rPr lang="en-US" sz="1500" dirty="0">
                <a:solidFill>
                  <a:srgbClr val="CC0000"/>
                </a:solidFill>
                <a:latin typeface="DM Sans" pitchFamily="34" charset="0"/>
                <a:ea typeface="DM Sans" pitchFamily="34" charset="-122"/>
                <a:cs typeface="DM Sans" pitchFamily="34" charset="-120"/>
              </a:rPr>
              <a:t>İyi uyku alışkanlıkları hakkında eğitim verilir. Uyku kalitesinin kilo yönetimine etkisi vurgulanır.</a:t>
            </a:r>
            <a:endParaRPr lang="en-US" sz="1500" dirty="0"/>
          </a:p>
        </p:txBody>
      </p:sp>
      <p:pic>
        <p:nvPicPr>
          <p:cNvPr id="13" name="Image 4" descr="preencoded.png"/>
          <p:cNvPicPr>
            <a:picLocks noChangeAspect="1"/>
          </p:cNvPicPr>
          <p:nvPr/>
        </p:nvPicPr>
        <p:blipFill>
          <a:blip r:embed="rId7"/>
          <a:stretch>
            <a:fillRect/>
          </a:stretch>
        </p:blipFill>
        <p:spPr>
          <a:xfrm>
            <a:off x="14279880" y="228600"/>
            <a:ext cx="121920" cy="1219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24038"/>
            <a:ext cx="7111603"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Yeni Bir Yaşama Başlangıç</a:t>
            </a:r>
            <a:endParaRPr lang="en-US" sz="4450" dirty="0"/>
          </a:p>
        </p:txBody>
      </p:sp>
      <p:sp>
        <p:nvSpPr>
          <p:cNvPr id="4" name="Shape 1"/>
          <p:cNvSpPr/>
          <p:nvPr/>
        </p:nvSpPr>
        <p:spPr>
          <a:xfrm>
            <a:off x="793790" y="312812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5" name="Text 2"/>
          <p:cNvSpPr/>
          <p:nvPr/>
        </p:nvSpPr>
        <p:spPr>
          <a:xfrm>
            <a:off x="987028" y="3213140"/>
            <a:ext cx="12382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1</a:t>
            </a:r>
            <a:endParaRPr lang="en-US" sz="2650" dirty="0"/>
          </a:p>
        </p:txBody>
      </p:sp>
      <p:sp>
        <p:nvSpPr>
          <p:cNvPr id="6" name="Text 3"/>
          <p:cNvSpPr/>
          <p:nvPr/>
        </p:nvSpPr>
        <p:spPr>
          <a:xfrm>
            <a:off x="1530906" y="312812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Özgüven Artışı</a:t>
            </a:r>
            <a:endParaRPr lang="en-US" sz="2200" dirty="0"/>
          </a:p>
        </p:txBody>
      </p:sp>
      <p:sp>
        <p:nvSpPr>
          <p:cNvPr id="7" name="Text 4"/>
          <p:cNvSpPr/>
          <p:nvPr/>
        </p:nvSpPr>
        <p:spPr>
          <a:xfrm>
            <a:off x="1530906" y="3618548"/>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Kilo verme hedeflerine ulaşmak özgüveni artırır. Yeni bir benlik algısı gelişir.</a:t>
            </a:r>
            <a:endParaRPr lang="en-US" sz="1750" dirty="0"/>
          </a:p>
        </p:txBody>
      </p:sp>
      <p:sp>
        <p:nvSpPr>
          <p:cNvPr id="8" name="Shape 5"/>
          <p:cNvSpPr/>
          <p:nvPr/>
        </p:nvSpPr>
        <p:spPr>
          <a:xfrm>
            <a:off x="4685467" y="3128129"/>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9" name="Text 6"/>
          <p:cNvSpPr/>
          <p:nvPr/>
        </p:nvSpPr>
        <p:spPr>
          <a:xfrm>
            <a:off x="4842391" y="3213140"/>
            <a:ext cx="196334"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2</a:t>
            </a:r>
            <a:endParaRPr lang="en-US" sz="2650" dirty="0"/>
          </a:p>
        </p:txBody>
      </p:sp>
      <p:sp>
        <p:nvSpPr>
          <p:cNvPr id="10" name="Text 7"/>
          <p:cNvSpPr/>
          <p:nvPr/>
        </p:nvSpPr>
        <p:spPr>
          <a:xfrm>
            <a:off x="5422583" y="312812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Yaşam Kalitesi</a:t>
            </a:r>
            <a:endParaRPr lang="en-US" sz="2200" dirty="0"/>
          </a:p>
        </p:txBody>
      </p:sp>
      <p:sp>
        <p:nvSpPr>
          <p:cNvPr id="11" name="Text 8"/>
          <p:cNvSpPr/>
          <p:nvPr/>
        </p:nvSpPr>
        <p:spPr>
          <a:xfrm>
            <a:off x="5422583" y="3618548"/>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Sağlıklı alışkanlıklar genel yaşam kalitesini yükseltir. Enerji ve canlılık artar.</a:t>
            </a:r>
            <a:endParaRPr lang="en-US" sz="1750" dirty="0"/>
          </a:p>
        </p:txBody>
      </p:sp>
      <p:sp>
        <p:nvSpPr>
          <p:cNvPr id="12" name="Shape 9"/>
          <p:cNvSpPr/>
          <p:nvPr/>
        </p:nvSpPr>
        <p:spPr>
          <a:xfrm>
            <a:off x="793790" y="5189220"/>
            <a:ext cx="510302" cy="510302"/>
          </a:xfrm>
          <a:prstGeom prst="roundRect">
            <a:avLst>
              <a:gd name="adj" fmla="val 18669"/>
            </a:avLst>
          </a:prstGeom>
          <a:solidFill>
            <a:srgbClr val="F9D2D3"/>
          </a:solidFill>
          <a:ln w="7620">
            <a:solidFill>
              <a:srgbClr val="DFB8B9"/>
            </a:solidFill>
            <a:prstDash val="solid"/>
          </a:ln>
        </p:spPr>
        <p:txBody>
          <a:bodyPr/>
          <a:lstStyle/>
          <a:p>
            <a:endParaRPr lang="tr-TR"/>
          </a:p>
        </p:txBody>
      </p:sp>
      <p:sp>
        <p:nvSpPr>
          <p:cNvPr id="13" name="Text 10"/>
          <p:cNvSpPr/>
          <p:nvPr/>
        </p:nvSpPr>
        <p:spPr>
          <a:xfrm>
            <a:off x="946309" y="5274231"/>
            <a:ext cx="205145"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DM Sans Bold" pitchFamily="34" charset="0"/>
                <a:ea typeface="DM Sans Bold" pitchFamily="34" charset="-122"/>
                <a:cs typeface="DM Sans Bold" pitchFamily="34" charset="-120"/>
              </a:rPr>
              <a:t>3</a:t>
            </a:r>
            <a:endParaRPr lang="en-US" sz="2650" dirty="0"/>
          </a:p>
        </p:txBody>
      </p:sp>
      <p:sp>
        <p:nvSpPr>
          <p:cNvPr id="14" name="Text 11"/>
          <p:cNvSpPr/>
          <p:nvPr/>
        </p:nvSpPr>
        <p:spPr>
          <a:xfrm>
            <a:off x="1530906" y="518922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CC0000"/>
                </a:solidFill>
                <a:latin typeface="DM Sans Bold" pitchFamily="34" charset="0"/>
                <a:ea typeface="DM Sans Bold" pitchFamily="34" charset="-122"/>
                <a:cs typeface="DM Sans Bold" pitchFamily="34" charset="-120"/>
              </a:rPr>
              <a:t>İlham Kaynağı Olma</a:t>
            </a:r>
            <a:endParaRPr lang="en-US" sz="2200" dirty="0"/>
          </a:p>
        </p:txBody>
      </p:sp>
      <p:sp>
        <p:nvSpPr>
          <p:cNvPr id="15" name="Text 12"/>
          <p:cNvSpPr/>
          <p:nvPr/>
        </p:nvSpPr>
        <p:spPr>
          <a:xfrm>
            <a:off x="1530906" y="5679638"/>
            <a:ext cx="6819305"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Başarı hikayeleri diğerlerine ilham verir. Toplumda pozitif bir etki yaratılır.</a:t>
            </a:r>
            <a:endParaRPr lang="en-US" sz="17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55438"/>
            <a:ext cx="5670590" cy="708779"/>
          </a:xfrm>
          <a:prstGeom prst="rect">
            <a:avLst/>
          </a:prstGeom>
          <a:noFill/>
          <a:ln/>
        </p:spPr>
        <p:txBody>
          <a:bodyPr wrap="none" lIns="0" tIns="0" rIns="0" bIns="0" rtlCol="0" anchor="t"/>
          <a:lstStyle/>
          <a:p>
            <a:pPr marL="0" indent="0">
              <a:lnSpc>
                <a:spcPts val="5550"/>
              </a:lnSpc>
              <a:buNone/>
            </a:pPr>
            <a:r>
              <a:rPr lang="en-US" sz="4450" b="1" dirty="0" err="1">
                <a:solidFill>
                  <a:srgbClr val="000000"/>
                </a:solidFill>
                <a:latin typeface="DM Sans Bold" pitchFamily="34" charset="0"/>
                <a:ea typeface="DM Sans Bold" pitchFamily="34" charset="-122"/>
                <a:cs typeface="DM Sans Bold" pitchFamily="34" charset="-120"/>
              </a:rPr>
              <a:t>Kapanış</a:t>
            </a:r>
            <a:endParaRPr lang="en-US" sz="4450" dirty="0"/>
          </a:p>
        </p:txBody>
      </p:sp>
      <p:sp>
        <p:nvSpPr>
          <p:cNvPr id="4" name="Text 1"/>
          <p:cNvSpPr/>
          <p:nvPr/>
        </p:nvSpPr>
        <p:spPr>
          <a:xfrm>
            <a:off x="793790" y="3604379"/>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Diyetisyenler, grup eğitimi ile ağırlık yönetiminde etkili ve sürdürülebilir sonuçlar elde etmek için doğru stratejiler ve uygulamaları öğrenebilir.</a:t>
            </a:r>
            <a:endParaRPr lang="en-US" sz="1750" dirty="0"/>
          </a:p>
        </p:txBody>
      </p:sp>
      <p:sp>
        <p:nvSpPr>
          <p:cNvPr id="5" name="Text 2"/>
          <p:cNvSpPr/>
          <p:nvPr/>
        </p:nvSpPr>
        <p:spPr>
          <a:xfrm>
            <a:off x="793790" y="4585335"/>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Bu eğitimler, hem hastaların hem de diyetisyenlerin kendilerini güvende ve destekli hissetmelerini sağlar. İyi planlanmış ve uygulanan grup eğitimleri, sağlıklı alışkanlıkların sürdürülmesine katkıda bulunur.</a:t>
            </a:r>
            <a:endParaRPr lang="en-US" sz="17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088" y="1"/>
            <a:ext cx="14689488" cy="8278138"/>
          </a:xfrm>
          <a:custGeom>
            <a:avLst/>
            <a:gdLst/>
            <a:ahLst/>
            <a:cxnLst/>
            <a:rect l="l" t="t" r="r" b="b"/>
            <a:pathLst>
              <a:path w="18361860" h="10347673">
                <a:moveTo>
                  <a:pt x="0" y="0"/>
                </a:moveTo>
                <a:lnTo>
                  <a:pt x="18361860" y="0"/>
                </a:lnTo>
                <a:lnTo>
                  <a:pt x="18361860" y="10347673"/>
                </a:lnTo>
                <a:lnTo>
                  <a:pt x="0" y="10347673"/>
                </a:lnTo>
                <a:lnTo>
                  <a:pt x="0" y="0"/>
                </a:lnTo>
                <a:close/>
              </a:path>
            </a:pathLst>
          </a:custGeom>
          <a:blipFill>
            <a:blip r:embed="rId2"/>
            <a:stretch>
              <a:fillRect/>
            </a:stretch>
          </a:blipFill>
        </p:spPr>
        <p:txBody>
          <a:bodyPr/>
          <a:lstStyle/>
          <a:p>
            <a:endParaRPr lang="tr-TR" sz="144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5296" y="674370"/>
            <a:ext cx="6809303" cy="1845231"/>
          </a:xfrm>
          <a:prstGeom prst="rect">
            <a:avLst/>
          </a:prstGeom>
          <a:noFill/>
          <a:ln/>
        </p:spPr>
        <p:txBody>
          <a:bodyPr wrap="square" lIns="0" tIns="0" rIns="0" bIns="0" rtlCol="0" anchor="t"/>
          <a:lstStyle/>
          <a:p>
            <a:pPr marL="0" indent="0">
              <a:lnSpc>
                <a:spcPts val="4800"/>
              </a:lnSpc>
              <a:buNone/>
            </a:pPr>
            <a:r>
              <a:rPr lang="en-US" sz="3850" b="1" dirty="0">
                <a:solidFill>
                  <a:srgbClr val="000000"/>
                </a:solidFill>
                <a:latin typeface="DM Sans Bold" pitchFamily="34" charset="0"/>
                <a:ea typeface="DM Sans Bold" pitchFamily="34" charset="-122"/>
                <a:cs typeface="DM Sans Bold" pitchFamily="34" charset="-120"/>
              </a:rPr>
              <a:t>Ön Değerlendirme: Bireylerin İhtiyaçlarını Belirleme</a:t>
            </a:r>
            <a:endParaRPr lang="en-US" sz="3850" dirty="0"/>
          </a:p>
        </p:txBody>
      </p:sp>
      <p:sp>
        <p:nvSpPr>
          <p:cNvPr id="4" name="Shape 1"/>
          <p:cNvSpPr/>
          <p:nvPr/>
        </p:nvSpPr>
        <p:spPr>
          <a:xfrm>
            <a:off x="6459141" y="2814876"/>
            <a:ext cx="22860" cy="4740235"/>
          </a:xfrm>
          <a:prstGeom prst="roundRect">
            <a:avLst>
              <a:gd name="adj" fmla="val 361673"/>
            </a:avLst>
          </a:prstGeom>
          <a:solidFill>
            <a:srgbClr val="DFB8B9"/>
          </a:solidFill>
          <a:ln/>
        </p:spPr>
        <p:txBody>
          <a:bodyPr/>
          <a:lstStyle/>
          <a:p>
            <a:endParaRPr lang="tr-TR"/>
          </a:p>
        </p:txBody>
      </p:sp>
      <p:sp>
        <p:nvSpPr>
          <p:cNvPr id="5" name="Shape 2"/>
          <p:cNvSpPr/>
          <p:nvPr/>
        </p:nvSpPr>
        <p:spPr>
          <a:xfrm>
            <a:off x="6669167" y="3246358"/>
            <a:ext cx="688896" cy="22860"/>
          </a:xfrm>
          <a:prstGeom prst="roundRect">
            <a:avLst>
              <a:gd name="adj" fmla="val 361673"/>
            </a:avLst>
          </a:prstGeom>
          <a:solidFill>
            <a:srgbClr val="DFB8B9"/>
          </a:solidFill>
          <a:ln/>
        </p:spPr>
        <p:txBody>
          <a:bodyPr/>
          <a:lstStyle/>
          <a:p>
            <a:endParaRPr lang="tr-TR"/>
          </a:p>
        </p:txBody>
      </p:sp>
      <p:sp>
        <p:nvSpPr>
          <p:cNvPr id="6" name="Shape 3"/>
          <p:cNvSpPr/>
          <p:nvPr/>
        </p:nvSpPr>
        <p:spPr>
          <a:xfrm>
            <a:off x="6249114" y="3036332"/>
            <a:ext cx="442913" cy="442913"/>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7" name="Text 4"/>
          <p:cNvSpPr/>
          <p:nvPr/>
        </p:nvSpPr>
        <p:spPr>
          <a:xfrm>
            <a:off x="6416754" y="3110151"/>
            <a:ext cx="107513" cy="295275"/>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DM Sans Bold" pitchFamily="34" charset="0"/>
                <a:ea typeface="DM Sans Bold" pitchFamily="34" charset="-122"/>
                <a:cs typeface="DM Sans Bold" pitchFamily="34" charset="-120"/>
              </a:rPr>
              <a:t>1</a:t>
            </a:r>
            <a:endParaRPr lang="en-US" sz="2300" dirty="0"/>
          </a:p>
        </p:txBody>
      </p:sp>
      <p:sp>
        <p:nvSpPr>
          <p:cNvPr id="8" name="Text 5"/>
          <p:cNvSpPr/>
          <p:nvPr/>
        </p:nvSpPr>
        <p:spPr>
          <a:xfrm>
            <a:off x="7553206" y="3011686"/>
            <a:ext cx="2460665" cy="307538"/>
          </a:xfrm>
          <a:prstGeom prst="rect">
            <a:avLst/>
          </a:prstGeom>
          <a:noFill/>
          <a:ln/>
        </p:spPr>
        <p:txBody>
          <a:bodyPr wrap="none" lIns="0" tIns="0" rIns="0" bIns="0" rtlCol="0" anchor="t"/>
          <a:lstStyle/>
          <a:p>
            <a:pPr marL="0" indent="0" algn="l">
              <a:lnSpc>
                <a:spcPts val="2400"/>
              </a:lnSpc>
              <a:buNone/>
            </a:pPr>
            <a:r>
              <a:rPr lang="en-US" sz="1900" b="1" dirty="0">
                <a:solidFill>
                  <a:srgbClr val="CC0000"/>
                </a:solidFill>
                <a:latin typeface="DM Sans Bold" pitchFamily="34" charset="0"/>
                <a:ea typeface="DM Sans Bold" pitchFamily="34" charset="-122"/>
                <a:cs typeface="DM Sans Bold" pitchFamily="34" charset="-120"/>
              </a:rPr>
              <a:t>Kişisel Bilgiler</a:t>
            </a:r>
            <a:endParaRPr lang="en-US" sz="1900" dirty="0"/>
          </a:p>
        </p:txBody>
      </p:sp>
      <p:sp>
        <p:nvSpPr>
          <p:cNvPr id="9" name="Text 6"/>
          <p:cNvSpPr/>
          <p:nvPr/>
        </p:nvSpPr>
        <p:spPr>
          <a:xfrm>
            <a:off x="7553206" y="3437334"/>
            <a:ext cx="5431393" cy="629603"/>
          </a:xfrm>
          <a:prstGeom prst="rect">
            <a:avLst/>
          </a:prstGeom>
          <a:noFill/>
          <a:ln/>
        </p:spPr>
        <p:txBody>
          <a:bodyPr wrap="square" lIns="0" tIns="0" rIns="0" bIns="0" rtlCol="0" anchor="t"/>
          <a:lstStyle/>
          <a:p>
            <a:pPr marL="0" indent="0" algn="l">
              <a:lnSpc>
                <a:spcPts val="2450"/>
              </a:lnSpc>
              <a:buNone/>
            </a:pPr>
            <a:r>
              <a:rPr lang="en-US" sz="1550" dirty="0">
                <a:solidFill>
                  <a:srgbClr val="CC0000"/>
                </a:solidFill>
                <a:latin typeface="DM Sans" pitchFamily="34" charset="0"/>
                <a:ea typeface="DM Sans" pitchFamily="34" charset="-122"/>
                <a:cs typeface="DM Sans" pitchFamily="34" charset="-120"/>
              </a:rPr>
              <a:t>Yaş, cinsiyet, boy, kilo, meslek, yaşam tarzı, fiziksel aktivite seviyesi ve tıbbi geçmiş gibi bilgiler toplanır.</a:t>
            </a:r>
            <a:endParaRPr lang="en-US" sz="1550" dirty="0"/>
          </a:p>
        </p:txBody>
      </p:sp>
      <p:sp>
        <p:nvSpPr>
          <p:cNvPr id="10" name="Shape 7"/>
          <p:cNvSpPr/>
          <p:nvPr/>
        </p:nvSpPr>
        <p:spPr>
          <a:xfrm>
            <a:off x="6669167" y="4892040"/>
            <a:ext cx="688896" cy="22860"/>
          </a:xfrm>
          <a:prstGeom prst="roundRect">
            <a:avLst>
              <a:gd name="adj" fmla="val 361673"/>
            </a:avLst>
          </a:prstGeom>
          <a:solidFill>
            <a:srgbClr val="DFB8B9"/>
          </a:solidFill>
          <a:ln/>
        </p:spPr>
        <p:txBody>
          <a:bodyPr/>
          <a:lstStyle/>
          <a:p>
            <a:endParaRPr lang="tr-TR"/>
          </a:p>
        </p:txBody>
      </p:sp>
      <p:sp>
        <p:nvSpPr>
          <p:cNvPr id="11" name="Shape 8"/>
          <p:cNvSpPr/>
          <p:nvPr/>
        </p:nvSpPr>
        <p:spPr>
          <a:xfrm>
            <a:off x="6249114" y="4682014"/>
            <a:ext cx="442913" cy="442913"/>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12" name="Text 9"/>
          <p:cNvSpPr/>
          <p:nvPr/>
        </p:nvSpPr>
        <p:spPr>
          <a:xfrm>
            <a:off x="6385322" y="4755833"/>
            <a:ext cx="170378" cy="295275"/>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DM Sans Bold" pitchFamily="34" charset="0"/>
                <a:ea typeface="DM Sans Bold" pitchFamily="34" charset="-122"/>
                <a:cs typeface="DM Sans Bold" pitchFamily="34" charset="-120"/>
              </a:rPr>
              <a:t>2</a:t>
            </a:r>
            <a:endParaRPr lang="en-US" sz="2300" dirty="0"/>
          </a:p>
        </p:txBody>
      </p:sp>
      <p:sp>
        <p:nvSpPr>
          <p:cNvPr id="13" name="Text 10"/>
          <p:cNvSpPr/>
          <p:nvPr/>
        </p:nvSpPr>
        <p:spPr>
          <a:xfrm>
            <a:off x="7553206" y="4657368"/>
            <a:ext cx="2758559" cy="307538"/>
          </a:xfrm>
          <a:prstGeom prst="rect">
            <a:avLst/>
          </a:prstGeom>
          <a:noFill/>
          <a:ln/>
        </p:spPr>
        <p:txBody>
          <a:bodyPr wrap="none" lIns="0" tIns="0" rIns="0" bIns="0" rtlCol="0" anchor="t"/>
          <a:lstStyle/>
          <a:p>
            <a:pPr marL="0" indent="0" algn="l">
              <a:lnSpc>
                <a:spcPts val="2400"/>
              </a:lnSpc>
              <a:buNone/>
            </a:pPr>
            <a:r>
              <a:rPr lang="en-US" sz="1900" b="1" dirty="0">
                <a:solidFill>
                  <a:srgbClr val="CC0000"/>
                </a:solidFill>
                <a:latin typeface="DM Sans Bold" pitchFamily="34" charset="0"/>
                <a:ea typeface="DM Sans Bold" pitchFamily="34" charset="-122"/>
                <a:cs typeface="DM Sans Bold" pitchFamily="34" charset="-120"/>
              </a:rPr>
              <a:t>Beslenme Alışkanlıkları</a:t>
            </a:r>
            <a:endParaRPr lang="en-US" sz="1900" dirty="0"/>
          </a:p>
        </p:txBody>
      </p:sp>
      <p:sp>
        <p:nvSpPr>
          <p:cNvPr id="14" name="Text 11"/>
          <p:cNvSpPr/>
          <p:nvPr/>
        </p:nvSpPr>
        <p:spPr>
          <a:xfrm>
            <a:off x="7553206" y="5083016"/>
            <a:ext cx="5431393" cy="629603"/>
          </a:xfrm>
          <a:prstGeom prst="rect">
            <a:avLst/>
          </a:prstGeom>
          <a:noFill/>
          <a:ln/>
        </p:spPr>
        <p:txBody>
          <a:bodyPr wrap="square" lIns="0" tIns="0" rIns="0" bIns="0" rtlCol="0" anchor="t"/>
          <a:lstStyle/>
          <a:p>
            <a:pPr marL="0" indent="0" algn="l">
              <a:lnSpc>
                <a:spcPts val="2450"/>
              </a:lnSpc>
              <a:buNone/>
            </a:pPr>
            <a:r>
              <a:rPr lang="en-US" sz="1550" dirty="0">
                <a:solidFill>
                  <a:srgbClr val="CC0000"/>
                </a:solidFill>
                <a:latin typeface="DM Sans" pitchFamily="34" charset="0"/>
                <a:ea typeface="DM Sans" pitchFamily="34" charset="-122"/>
                <a:cs typeface="DM Sans" pitchFamily="34" charset="-120"/>
              </a:rPr>
              <a:t>Günlük beslenme alışkanlıkları, tüketilen besinler, porsiyon büyüklükleri, sıklık ve öğün zamanları hakkında bilgi alınır.</a:t>
            </a:r>
            <a:endParaRPr lang="en-US" sz="1550" dirty="0"/>
          </a:p>
        </p:txBody>
      </p:sp>
      <p:sp>
        <p:nvSpPr>
          <p:cNvPr id="15" name="Shape 12"/>
          <p:cNvSpPr/>
          <p:nvPr/>
        </p:nvSpPr>
        <p:spPr>
          <a:xfrm>
            <a:off x="6669167" y="6537722"/>
            <a:ext cx="688896" cy="22860"/>
          </a:xfrm>
          <a:prstGeom prst="roundRect">
            <a:avLst>
              <a:gd name="adj" fmla="val 361673"/>
            </a:avLst>
          </a:prstGeom>
          <a:solidFill>
            <a:srgbClr val="DFB8B9"/>
          </a:solidFill>
          <a:ln/>
        </p:spPr>
        <p:txBody>
          <a:bodyPr/>
          <a:lstStyle/>
          <a:p>
            <a:endParaRPr lang="tr-TR"/>
          </a:p>
        </p:txBody>
      </p:sp>
      <p:sp>
        <p:nvSpPr>
          <p:cNvPr id="16" name="Shape 13"/>
          <p:cNvSpPr/>
          <p:nvPr/>
        </p:nvSpPr>
        <p:spPr>
          <a:xfrm>
            <a:off x="6249114" y="6327696"/>
            <a:ext cx="442913" cy="442913"/>
          </a:xfrm>
          <a:prstGeom prst="roundRect">
            <a:avLst>
              <a:gd name="adj" fmla="val 18667"/>
            </a:avLst>
          </a:prstGeom>
          <a:solidFill>
            <a:srgbClr val="F9D2D3"/>
          </a:solidFill>
          <a:ln w="7620">
            <a:solidFill>
              <a:srgbClr val="DFB8B9"/>
            </a:solidFill>
            <a:prstDash val="solid"/>
          </a:ln>
        </p:spPr>
        <p:txBody>
          <a:bodyPr/>
          <a:lstStyle/>
          <a:p>
            <a:endParaRPr lang="tr-TR"/>
          </a:p>
        </p:txBody>
      </p:sp>
      <p:sp>
        <p:nvSpPr>
          <p:cNvPr id="17" name="Text 14"/>
          <p:cNvSpPr/>
          <p:nvPr/>
        </p:nvSpPr>
        <p:spPr>
          <a:xfrm>
            <a:off x="6381512" y="6401514"/>
            <a:ext cx="178118" cy="295275"/>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DM Sans Bold" pitchFamily="34" charset="0"/>
                <a:ea typeface="DM Sans Bold" pitchFamily="34" charset="-122"/>
                <a:cs typeface="DM Sans Bold" pitchFamily="34" charset="-120"/>
              </a:rPr>
              <a:t>3</a:t>
            </a:r>
            <a:endParaRPr lang="en-US" sz="2300" dirty="0"/>
          </a:p>
        </p:txBody>
      </p:sp>
      <p:sp>
        <p:nvSpPr>
          <p:cNvPr id="18" name="Text 15"/>
          <p:cNvSpPr/>
          <p:nvPr/>
        </p:nvSpPr>
        <p:spPr>
          <a:xfrm>
            <a:off x="7553206" y="6303050"/>
            <a:ext cx="2812613" cy="307538"/>
          </a:xfrm>
          <a:prstGeom prst="rect">
            <a:avLst/>
          </a:prstGeom>
          <a:noFill/>
          <a:ln/>
        </p:spPr>
        <p:txBody>
          <a:bodyPr wrap="none" lIns="0" tIns="0" rIns="0" bIns="0" rtlCol="0" anchor="t"/>
          <a:lstStyle/>
          <a:p>
            <a:pPr marL="0" indent="0" algn="l">
              <a:lnSpc>
                <a:spcPts val="2400"/>
              </a:lnSpc>
              <a:buNone/>
            </a:pPr>
            <a:r>
              <a:rPr lang="en-US" sz="1900" b="1" dirty="0">
                <a:solidFill>
                  <a:srgbClr val="CC0000"/>
                </a:solidFill>
                <a:latin typeface="DM Sans Bold" pitchFamily="34" charset="0"/>
                <a:ea typeface="DM Sans Bold" pitchFamily="34" charset="-122"/>
                <a:cs typeface="DM Sans Bold" pitchFamily="34" charset="-120"/>
              </a:rPr>
              <a:t>Hedefler ve Motivasyon</a:t>
            </a:r>
            <a:endParaRPr lang="en-US" sz="1900" dirty="0"/>
          </a:p>
        </p:txBody>
      </p:sp>
      <p:sp>
        <p:nvSpPr>
          <p:cNvPr id="19" name="Text 16"/>
          <p:cNvSpPr/>
          <p:nvPr/>
        </p:nvSpPr>
        <p:spPr>
          <a:xfrm>
            <a:off x="7553206" y="6728698"/>
            <a:ext cx="5431393" cy="629603"/>
          </a:xfrm>
          <a:prstGeom prst="rect">
            <a:avLst/>
          </a:prstGeom>
          <a:noFill/>
          <a:ln/>
        </p:spPr>
        <p:txBody>
          <a:bodyPr wrap="square" lIns="0" tIns="0" rIns="0" bIns="0" rtlCol="0" anchor="t"/>
          <a:lstStyle/>
          <a:p>
            <a:pPr marL="0" indent="0" algn="l">
              <a:lnSpc>
                <a:spcPts val="2450"/>
              </a:lnSpc>
              <a:buNone/>
            </a:pPr>
            <a:r>
              <a:rPr lang="en-US" sz="1550" dirty="0">
                <a:solidFill>
                  <a:srgbClr val="CC0000"/>
                </a:solidFill>
                <a:latin typeface="DM Sans" pitchFamily="34" charset="0"/>
                <a:ea typeface="DM Sans" pitchFamily="34" charset="-122"/>
                <a:cs typeface="DM Sans" pitchFamily="34" charset="-120"/>
              </a:rPr>
              <a:t>Ağırlık yönetimi hedefleri, motivasyon seviyeleri, geçmiş deneyimler ve beklentiler hakkında bilgi alınır.</a:t>
            </a:r>
            <a:endParaRPr lang="en-US" sz="1550" dirty="0"/>
          </a:p>
        </p:txBody>
      </p:sp>
      <p:pic>
        <p:nvPicPr>
          <p:cNvPr id="20" name="Image 1" descr="preencoded.png"/>
          <p:cNvPicPr>
            <a:picLocks noChangeAspect="1"/>
          </p:cNvPicPr>
          <p:nvPr/>
        </p:nvPicPr>
        <p:blipFill>
          <a:blip r:embed="rId4"/>
          <a:stretch>
            <a:fillRect/>
          </a:stretch>
        </p:blipFill>
        <p:spPr>
          <a:xfrm>
            <a:off x="13213080" y="228600"/>
            <a:ext cx="1188720" cy="435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55539"/>
            <a:ext cx="703957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DM Sans Bold" pitchFamily="34" charset="0"/>
                <a:ea typeface="DM Sans Bold" pitchFamily="34" charset="-122"/>
                <a:cs typeface="DM Sans Bold" pitchFamily="34" charset="-120"/>
              </a:rPr>
              <a:t>Grup Oluşturma Kriterleri</a:t>
            </a:r>
            <a:endParaRPr lang="en-US" sz="4450" dirty="0"/>
          </a:p>
        </p:txBody>
      </p:sp>
      <p:sp>
        <p:nvSpPr>
          <p:cNvPr id="3" name="Text 1"/>
          <p:cNvSpPr/>
          <p:nvPr/>
        </p:nvSpPr>
        <p:spPr>
          <a:xfrm>
            <a:off x="793790" y="2731294"/>
            <a:ext cx="263259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Ortak Hedefler</a:t>
            </a:r>
            <a:endParaRPr lang="en-US" sz="2200" dirty="0"/>
          </a:p>
        </p:txBody>
      </p:sp>
      <p:sp>
        <p:nvSpPr>
          <p:cNvPr id="4" name="Text 2"/>
          <p:cNvSpPr/>
          <p:nvPr/>
        </p:nvSpPr>
        <p:spPr>
          <a:xfrm>
            <a:off x="793790" y="3312438"/>
            <a:ext cx="2632591"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benzer ağırlık yönetimi hedefleri olması önemlidir. Bu, motivasyonu artırır ve grup dinamiğini güçlendirir.</a:t>
            </a:r>
            <a:endParaRPr lang="en-US" sz="1750" dirty="0"/>
          </a:p>
        </p:txBody>
      </p:sp>
      <p:sp>
        <p:nvSpPr>
          <p:cNvPr id="5" name="Text 3"/>
          <p:cNvSpPr/>
          <p:nvPr/>
        </p:nvSpPr>
        <p:spPr>
          <a:xfrm>
            <a:off x="3987403" y="2731294"/>
            <a:ext cx="2632591"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Benzer Yaşam Tarzları</a:t>
            </a:r>
            <a:endParaRPr lang="en-US" sz="2200" dirty="0"/>
          </a:p>
        </p:txBody>
      </p:sp>
      <p:sp>
        <p:nvSpPr>
          <p:cNvPr id="6" name="Text 4"/>
          <p:cNvSpPr/>
          <p:nvPr/>
        </p:nvSpPr>
        <p:spPr>
          <a:xfrm>
            <a:off x="3987403" y="3666768"/>
            <a:ext cx="2632591" cy="2903220"/>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yaşam tarzları (iş, aktivite düzeyi, yemek alışkanlıkları) benzer olmalıdır. Bu, grup aktivitelerinin planlanmasını kolaylaştırır.</a:t>
            </a:r>
            <a:endParaRPr lang="en-US" sz="1750" dirty="0"/>
          </a:p>
        </p:txBody>
      </p:sp>
      <p:sp>
        <p:nvSpPr>
          <p:cNvPr id="7" name="Text 5"/>
          <p:cNvSpPr/>
          <p:nvPr/>
        </p:nvSpPr>
        <p:spPr>
          <a:xfrm>
            <a:off x="7181017" y="2731294"/>
            <a:ext cx="263259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Kişilik Uyumu</a:t>
            </a:r>
            <a:endParaRPr lang="en-US" sz="2200" dirty="0"/>
          </a:p>
        </p:txBody>
      </p:sp>
      <p:sp>
        <p:nvSpPr>
          <p:cNvPr id="8" name="Text 6"/>
          <p:cNvSpPr/>
          <p:nvPr/>
        </p:nvSpPr>
        <p:spPr>
          <a:xfrm>
            <a:off x="7181017" y="3312438"/>
            <a:ext cx="2632591"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Gruplar, olumlu ve destekleyici bir ortam sağlayabilmek için iyi iletişim kurabilen ve birbirleriyle uyumlu kişilerden oluşmalıdır.</a:t>
            </a:r>
            <a:endParaRPr lang="en-US" sz="1750" dirty="0"/>
          </a:p>
        </p:txBody>
      </p:sp>
      <p:sp>
        <p:nvSpPr>
          <p:cNvPr id="9" name="Text 7"/>
          <p:cNvSpPr/>
          <p:nvPr/>
        </p:nvSpPr>
        <p:spPr>
          <a:xfrm>
            <a:off x="10374630" y="2731294"/>
            <a:ext cx="263259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DM Sans Bold" pitchFamily="34" charset="0"/>
                <a:ea typeface="DM Sans Bold" pitchFamily="34" charset="-122"/>
                <a:cs typeface="DM Sans Bold" pitchFamily="34" charset="-120"/>
              </a:rPr>
              <a:t>Sağlık Durumu</a:t>
            </a:r>
            <a:endParaRPr lang="en-US" sz="2200" dirty="0"/>
          </a:p>
        </p:txBody>
      </p:sp>
      <p:sp>
        <p:nvSpPr>
          <p:cNvPr id="10" name="Text 8"/>
          <p:cNvSpPr/>
          <p:nvPr/>
        </p:nvSpPr>
        <p:spPr>
          <a:xfrm>
            <a:off x="10374630" y="3312438"/>
            <a:ext cx="2632591" cy="2177415"/>
          </a:xfrm>
          <a:prstGeom prst="rect">
            <a:avLst/>
          </a:prstGeom>
          <a:noFill/>
          <a:ln/>
        </p:spPr>
        <p:txBody>
          <a:bodyPr wrap="square" lIns="0" tIns="0" rIns="0" bIns="0" rtlCol="0" anchor="t"/>
          <a:lstStyle/>
          <a:p>
            <a:pPr marL="0" indent="0">
              <a:lnSpc>
                <a:spcPts val="2850"/>
              </a:lnSpc>
              <a:buNone/>
            </a:pPr>
            <a:r>
              <a:rPr lang="en-US" sz="1750" dirty="0">
                <a:solidFill>
                  <a:srgbClr val="CC0000"/>
                </a:solidFill>
                <a:latin typeface="DM Sans" pitchFamily="34" charset="0"/>
                <a:ea typeface="DM Sans" pitchFamily="34" charset="-122"/>
                <a:cs typeface="DM Sans" pitchFamily="34" charset="-120"/>
              </a:rPr>
              <a:t>Katılımcıların sağlık durumları ve varsa alerjileri önceden değerlendirilmeli ve riskler göz önünde bulundurulmalıdır.</a:t>
            </a:r>
            <a:endParaRPr lang="en-US" sz="1750" dirty="0"/>
          </a:p>
        </p:txBody>
      </p:sp>
      <p:pic>
        <p:nvPicPr>
          <p:cNvPr id="11" name="Image 0" descr="preencoded.png"/>
          <p:cNvPicPr>
            <a:picLocks noChangeAspect="1"/>
          </p:cNvPicPr>
          <p:nvPr/>
        </p:nvPicPr>
        <p:blipFill>
          <a:blip r:embed="rId3"/>
          <a:stretch>
            <a:fillRect/>
          </a:stretch>
        </p:blipFill>
        <p:spPr>
          <a:xfrm>
            <a:off x="14279880" y="228600"/>
            <a:ext cx="121920" cy="1219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2670" y="501610"/>
            <a:ext cx="6861929" cy="1136333"/>
          </a:xfrm>
          <a:prstGeom prst="rect">
            <a:avLst/>
          </a:prstGeom>
          <a:noFill/>
          <a:ln/>
        </p:spPr>
        <p:txBody>
          <a:bodyPr wrap="square" lIns="0" tIns="0" rIns="0" bIns="0" rtlCol="0" anchor="t"/>
          <a:lstStyle/>
          <a:p>
            <a:pPr marL="0" indent="0">
              <a:lnSpc>
                <a:spcPts val="4450"/>
              </a:lnSpc>
              <a:buNone/>
            </a:pPr>
            <a:r>
              <a:rPr lang="en-US" sz="3550" b="1" dirty="0">
                <a:solidFill>
                  <a:srgbClr val="000000"/>
                </a:solidFill>
                <a:latin typeface="DM Sans Bold" pitchFamily="34" charset="0"/>
                <a:ea typeface="DM Sans Bold" pitchFamily="34" charset="-122"/>
                <a:cs typeface="DM Sans Bold" pitchFamily="34" charset="-120"/>
              </a:rPr>
              <a:t>Grup Büyüklüğünün Belirlenmesi</a:t>
            </a:r>
            <a:endParaRPr lang="en-US" sz="3550" dirty="0"/>
          </a:p>
        </p:txBody>
      </p:sp>
      <p:sp>
        <p:nvSpPr>
          <p:cNvPr id="4" name="Text 1"/>
          <p:cNvSpPr/>
          <p:nvPr/>
        </p:nvSpPr>
        <p:spPr>
          <a:xfrm>
            <a:off x="6122670" y="1910596"/>
            <a:ext cx="6861929" cy="581739"/>
          </a:xfrm>
          <a:prstGeom prst="rect">
            <a:avLst/>
          </a:prstGeom>
          <a:noFill/>
          <a:ln/>
        </p:spPr>
        <p:txBody>
          <a:bodyPr wrap="square" lIns="0" tIns="0" rIns="0" bIns="0" rtlCol="0" anchor="t"/>
          <a:lstStyle/>
          <a:p>
            <a:pPr marL="0" indent="0">
              <a:lnSpc>
                <a:spcPts val="2250"/>
              </a:lnSpc>
              <a:buNone/>
            </a:pPr>
            <a:r>
              <a:rPr lang="en-US" sz="1400" dirty="0">
                <a:solidFill>
                  <a:srgbClr val="CC0000"/>
                </a:solidFill>
                <a:latin typeface="DM Sans" pitchFamily="34" charset="0"/>
                <a:ea typeface="DM Sans" pitchFamily="34" charset="-122"/>
                <a:cs typeface="DM Sans" pitchFamily="34" charset="-120"/>
              </a:rPr>
              <a:t>Grup büyüklüğü, eğitimin etkinliği ve katılımcıların etkileşimini etkileyen önemli bir faktördür.</a:t>
            </a:r>
            <a:endParaRPr lang="en-US" sz="1400" dirty="0"/>
          </a:p>
        </p:txBody>
      </p:sp>
      <p:sp>
        <p:nvSpPr>
          <p:cNvPr id="5" name="Text 2"/>
          <p:cNvSpPr/>
          <p:nvPr/>
        </p:nvSpPr>
        <p:spPr>
          <a:xfrm>
            <a:off x="6122670" y="2696885"/>
            <a:ext cx="6861929" cy="290870"/>
          </a:xfrm>
          <a:prstGeom prst="rect">
            <a:avLst/>
          </a:prstGeom>
          <a:noFill/>
          <a:ln/>
        </p:spPr>
        <p:txBody>
          <a:bodyPr wrap="none" lIns="0" tIns="0" rIns="0" bIns="0" rtlCol="0" anchor="t"/>
          <a:lstStyle/>
          <a:p>
            <a:pPr marL="0" indent="0">
              <a:lnSpc>
                <a:spcPts val="2250"/>
              </a:lnSpc>
              <a:buNone/>
            </a:pPr>
            <a:r>
              <a:rPr lang="en-US" sz="1400" dirty="0">
                <a:solidFill>
                  <a:srgbClr val="CC0000"/>
                </a:solidFill>
                <a:latin typeface="DM Sans" pitchFamily="34" charset="0"/>
                <a:ea typeface="DM Sans" pitchFamily="34" charset="-122"/>
                <a:cs typeface="DM Sans" pitchFamily="34" charset="-120"/>
              </a:rPr>
              <a:t>Etkili iletişim ve bireysel ilgi sağlamak için ideal grup büyüklüğü 8-12 kişidir.</a:t>
            </a:r>
            <a:endParaRPr lang="en-US" sz="1400" dirty="0"/>
          </a:p>
        </p:txBody>
      </p:sp>
      <p:sp>
        <p:nvSpPr>
          <p:cNvPr id="6" name="Text 3"/>
          <p:cNvSpPr/>
          <p:nvPr/>
        </p:nvSpPr>
        <p:spPr>
          <a:xfrm>
            <a:off x="6122670" y="3283148"/>
            <a:ext cx="3294578" cy="599956"/>
          </a:xfrm>
          <a:prstGeom prst="rect">
            <a:avLst/>
          </a:prstGeom>
          <a:noFill/>
          <a:ln/>
        </p:spPr>
        <p:txBody>
          <a:bodyPr wrap="none" lIns="0" tIns="0" rIns="0" bIns="0" rtlCol="0" anchor="t"/>
          <a:lstStyle/>
          <a:p>
            <a:pPr marL="0" indent="0" algn="ctr">
              <a:lnSpc>
                <a:spcPts val="4700"/>
              </a:lnSpc>
              <a:buNone/>
            </a:pPr>
            <a:r>
              <a:rPr lang="en-US" sz="4700" b="1" dirty="0">
                <a:solidFill>
                  <a:srgbClr val="CC0000"/>
                </a:solidFill>
                <a:latin typeface="DM Sans Bold" pitchFamily="34" charset="0"/>
                <a:ea typeface="DM Sans Bold" pitchFamily="34" charset="-122"/>
                <a:cs typeface="DM Sans Bold" pitchFamily="34" charset="-120"/>
              </a:rPr>
              <a:t>8</a:t>
            </a:r>
            <a:endParaRPr lang="en-US" sz="4700" dirty="0"/>
          </a:p>
        </p:txBody>
      </p:sp>
      <p:sp>
        <p:nvSpPr>
          <p:cNvPr id="7" name="Text 4"/>
          <p:cNvSpPr/>
          <p:nvPr/>
        </p:nvSpPr>
        <p:spPr>
          <a:xfrm>
            <a:off x="6633567" y="4110276"/>
            <a:ext cx="2272784" cy="284083"/>
          </a:xfrm>
          <a:prstGeom prst="rect">
            <a:avLst/>
          </a:prstGeom>
          <a:noFill/>
          <a:ln/>
        </p:spPr>
        <p:txBody>
          <a:bodyPr wrap="none" lIns="0" tIns="0" rIns="0" bIns="0" rtlCol="0" anchor="t"/>
          <a:lstStyle/>
          <a:p>
            <a:pPr marL="0" indent="0" algn="ctr">
              <a:lnSpc>
                <a:spcPts val="2200"/>
              </a:lnSpc>
              <a:buNone/>
            </a:pPr>
            <a:r>
              <a:rPr lang="en-US" sz="1750" b="1" dirty="0">
                <a:solidFill>
                  <a:srgbClr val="CC0000"/>
                </a:solidFill>
                <a:latin typeface="DM Sans Bold" pitchFamily="34" charset="0"/>
                <a:ea typeface="DM Sans Bold" pitchFamily="34" charset="-122"/>
                <a:cs typeface="DM Sans Bold" pitchFamily="34" charset="-120"/>
              </a:rPr>
              <a:t>Kişi</a:t>
            </a:r>
            <a:endParaRPr lang="en-US" sz="1750" dirty="0"/>
          </a:p>
        </p:txBody>
      </p:sp>
      <p:sp>
        <p:nvSpPr>
          <p:cNvPr id="8" name="Text 5"/>
          <p:cNvSpPr/>
          <p:nvPr/>
        </p:nvSpPr>
        <p:spPr>
          <a:xfrm>
            <a:off x="6122670" y="4503420"/>
            <a:ext cx="3294578" cy="290870"/>
          </a:xfrm>
          <a:prstGeom prst="rect">
            <a:avLst/>
          </a:prstGeom>
          <a:noFill/>
          <a:ln/>
        </p:spPr>
        <p:txBody>
          <a:bodyPr wrap="none" lIns="0" tIns="0" rIns="0" bIns="0" rtlCol="0" anchor="t"/>
          <a:lstStyle/>
          <a:p>
            <a:pPr marL="0" indent="0" algn="ctr">
              <a:lnSpc>
                <a:spcPts val="2250"/>
              </a:lnSpc>
              <a:buNone/>
            </a:pPr>
            <a:r>
              <a:rPr lang="en-US" sz="1400" dirty="0">
                <a:solidFill>
                  <a:srgbClr val="CC0000"/>
                </a:solidFill>
                <a:latin typeface="DM Sans" pitchFamily="34" charset="0"/>
                <a:ea typeface="DM Sans" pitchFamily="34" charset="-122"/>
                <a:cs typeface="DM Sans" pitchFamily="34" charset="-120"/>
              </a:rPr>
              <a:t>Etkileşim için ideal</a:t>
            </a:r>
            <a:endParaRPr lang="en-US" sz="1400" dirty="0"/>
          </a:p>
        </p:txBody>
      </p:sp>
      <p:sp>
        <p:nvSpPr>
          <p:cNvPr id="9" name="Text 6"/>
          <p:cNvSpPr/>
          <p:nvPr/>
        </p:nvSpPr>
        <p:spPr>
          <a:xfrm>
            <a:off x="9689902" y="3283148"/>
            <a:ext cx="3294698" cy="599956"/>
          </a:xfrm>
          <a:prstGeom prst="rect">
            <a:avLst/>
          </a:prstGeom>
          <a:noFill/>
          <a:ln/>
        </p:spPr>
        <p:txBody>
          <a:bodyPr wrap="none" lIns="0" tIns="0" rIns="0" bIns="0" rtlCol="0" anchor="t"/>
          <a:lstStyle/>
          <a:p>
            <a:pPr marL="0" indent="0" algn="ctr">
              <a:lnSpc>
                <a:spcPts val="4700"/>
              </a:lnSpc>
              <a:buNone/>
            </a:pPr>
            <a:r>
              <a:rPr lang="en-US" sz="4700" b="1" dirty="0">
                <a:solidFill>
                  <a:srgbClr val="CC0000"/>
                </a:solidFill>
                <a:latin typeface="DM Sans Bold" pitchFamily="34" charset="0"/>
                <a:ea typeface="DM Sans Bold" pitchFamily="34" charset="-122"/>
                <a:cs typeface="DM Sans Bold" pitchFamily="34" charset="-120"/>
              </a:rPr>
              <a:t>12</a:t>
            </a:r>
            <a:endParaRPr lang="en-US" sz="4700" dirty="0"/>
          </a:p>
        </p:txBody>
      </p:sp>
      <p:sp>
        <p:nvSpPr>
          <p:cNvPr id="10" name="Text 7"/>
          <p:cNvSpPr/>
          <p:nvPr/>
        </p:nvSpPr>
        <p:spPr>
          <a:xfrm>
            <a:off x="10200799" y="4110276"/>
            <a:ext cx="2272784" cy="284083"/>
          </a:xfrm>
          <a:prstGeom prst="rect">
            <a:avLst/>
          </a:prstGeom>
          <a:noFill/>
          <a:ln/>
        </p:spPr>
        <p:txBody>
          <a:bodyPr wrap="none" lIns="0" tIns="0" rIns="0" bIns="0" rtlCol="0" anchor="t"/>
          <a:lstStyle/>
          <a:p>
            <a:pPr marL="0" indent="0" algn="ctr">
              <a:lnSpc>
                <a:spcPts val="2200"/>
              </a:lnSpc>
              <a:buNone/>
            </a:pPr>
            <a:r>
              <a:rPr lang="en-US" sz="1750" b="1" dirty="0">
                <a:solidFill>
                  <a:srgbClr val="CC0000"/>
                </a:solidFill>
                <a:latin typeface="DM Sans Bold" pitchFamily="34" charset="0"/>
                <a:ea typeface="DM Sans Bold" pitchFamily="34" charset="-122"/>
                <a:cs typeface="DM Sans Bold" pitchFamily="34" charset="-120"/>
              </a:rPr>
              <a:t>Kişi</a:t>
            </a:r>
            <a:endParaRPr lang="en-US" sz="1750" dirty="0"/>
          </a:p>
        </p:txBody>
      </p:sp>
      <p:sp>
        <p:nvSpPr>
          <p:cNvPr id="11" name="Text 8"/>
          <p:cNvSpPr/>
          <p:nvPr/>
        </p:nvSpPr>
        <p:spPr>
          <a:xfrm>
            <a:off x="9689902" y="4503420"/>
            <a:ext cx="3294698" cy="290870"/>
          </a:xfrm>
          <a:prstGeom prst="rect">
            <a:avLst/>
          </a:prstGeom>
          <a:noFill/>
          <a:ln/>
        </p:spPr>
        <p:txBody>
          <a:bodyPr wrap="none" lIns="0" tIns="0" rIns="0" bIns="0" rtlCol="0" anchor="t"/>
          <a:lstStyle/>
          <a:p>
            <a:pPr marL="0" indent="0" algn="ctr">
              <a:lnSpc>
                <a:spcPts val="2250"/>
              </a:lnSpc>
              <a:buNone/>
            </a:pPr>
            <a:r>
              <a:rPr lang="en-US" sz="1400" dirty="0">
                <a:solidFill>
                  <a:srgbClr val="CC0000"/>
                </a:solidFill>
                <a:latin typeface="DM Sans" pitchFamily="34" charset="0"/>
                <a:ea typeface="DM Sans" pitchFamily="34" charset="-122"/>
                <a:cs typeface="DM Sans" pitchFamily="34" charset="-120"/>
              </a:rPr>
              <a:t>Maksimum katılım</a:t>
            </a:r>
            <a:endParaRPr lang="en-US" sz="1400" dirty="0"/>
          </a:p>
        </p:txBody>
      </p:sp>
      <p:sp>
        <p:nvSpPr>
          <p:cNvPr id="12" name="Text 9"/>
          <p:cNvSpPr/>
          <p:nvPr/>
        </p:nvSpPr>
        <p:spPr>
          <a:xfrm>
            <a:off x="6122670" y="5430560"/>
            <a:ext cx="3294578" cy="599956"/>
          </a:xfrm>
          <a:prstGeom prst="rect">
            <a:avLst/>
          </a:prstGeom>
          <a:noFill/>
          <a:ln/>
        </p:spPr>
        <p:txBody>
          <a:bodyPr wrap="none" lIns="0" tIns="0" rIns="0" bIns="0" rtlCol="0" anchor="t"/>
          <a:lstStyle/>
          <a:p>
            <a:pPr marL="0" indent="0" algn="ctr">
              <a:lnSpc>
                <a:spcPts val="4700"/>
              </a:lnSpc>
              <a:buNone/>
            </a:pPr>
            <a:r>
              <a:rPr lang="en-US" sz="4700" b="1" dirty="0">
                <a:solidFill>
                  <a:srgbClr val="CC0000"/>
                </a:solidFill>
                <a:latin typeface="DM Sans Bold" pitchFamily="34" charset="0"/>
                <a:ea typeface="DM Sans Bold" pitchFamily="34" charset="-122"/>
                <a:cs typeface="DM Sans Bold" pitchFamily="34" charset="-120"/>
              </a:rPr>
              <a:t>20</a:t>
            </a:r>
            <a:endParaRPr lang="en-US" sz="4700" dirty="0"/>
          </a:p>
        </p:txBody>
      </p:sp>
      <p:sp>
        <p:nvSpPr>
          <p:cNvPr id="13" name="Text 10"/>
          <p:cNvSpPr/>
          <p:nvPr/>
        </p:nvSpPr>
        <p:spPr>
          <a:xfrm>
            <a:off x="6633567" y="6257687"/>
            <a:ext cx="2272784" cy="284083"/>
          </a:xfrm>
          <a:prstGeom prst="rect">
            <a:avLst/>
          </a:prstGeom>
          <a:noFill/>
          <a:ln/>
        </p:spPr>
        <p:txBody>
          <a:bodyPr wrap="none" lIns="0" tIns="0" rIns="0" bIns="0" rtlCol="0" anchor="t"/>
          <a:lstStyle/>
          <a:p>
            <a:pPr marL="0" indent="0" algn="ctr">
              <a:lnSpc>
                <a:spcPts val="2200"/>
              </a:lnSpc>
              <a:buNone/>
            </a:pPr>
            <a:r>
              <a:rPr lang="en-US" sz="1750" b="1" dirty="0">
                <a:solidFill>
                  <a:srgbClr val="CC0000"/>
                </a:solidFill>
                <a:latin typeface="DM Sans Bold" pitchFamily="34" charset="0"/>
                <a:ea typeface="DM Sans Bold" pitchFamily="34" charset="-122"/>
                <a:cs typeface="DM Sans Bold" pitchFamily="34" charset="-120"/>
              </a:rPr>
              <a:t>Kişi</a:t>
            </a:r>
            <a:endParaRPr lang="en-US" sz="1750" dirty="0"/>
          </a:p>
        </p:txBody>
      </p:sp>
      <p:sp>
        <p:nvSpPr>
          <p:cNvPr id="14" name="Text 11"/>
          <p:cNvSpPr/>
          <p:nvPr/>
        </p:nvSpPr>
        <p:spPr>
          <a:xfrm>
            <a:off x="6122670" y="6650831"/>
            <a:ext cx="3294578" cy="290870"/>
          </a:xfrm>
          <a:prstGeom prst="rect">
            <a:avLst/>
          </a:prstGeom>
          <a:noFill/>
          <a:ln/>
        </p:spPr>
        <p:txBody>
          <a:bodyPr wrap="none" lIns="0" tIns="0" rIns="0" bIns="0" rtlCol="0" anchor="t"/>
          <a:lstStyle/>
          <a:p>
            <a:pPr marL="0" indent="0" algn="ctr">
              <a:lnSpc>
                <a:spcPts val="2250"/>
              </a:lnSpc>
              <a:buNone/>
            </a:pPr>
            <a:r>
              <a:rPr lang="en-US" sz="1400" dirty="0">
                <a:solidFill>
                  <a:srgbClr val="CC0000"/>
                </a:solidFill>
                <a:latin typeface="DM Sans" pitchFamily="34" charset="0"/>
                <a:ea typeface="DM Sans" pitchFamily="34" charset="-122"/>
                <a:cs typeface="DM Sans" pitchFamily="34" charset="-120"/>
              </a:rPr>
              <a:t>Yönetmesi zor</a:t>
            </a:r>
            <a:endParaRPr lang="en-US" sz="1400" dirty="0"/>
          </a:p>
        </p:txBody>
      </p:sp>
      <p:sp>
        <p:nvSpPr>
          <p:cNvPr id="15" name="Text 12"/>
          <p:cNvSpPr/>
          <p:nvPr/>
        </p:nvSpPr>
        <p:spPr>
          <a:xfrm>
            <a:off x="9689902" y="5430560"/>
            <a:ext cx="3294698" cy="599956"/>
          </a:xfrm>
          <a:prstGeom prst="rect">
            <a:avLst/>
          </a:prstGeom>
          <a:noFill/>
          <a:ln/>
        </p:spPr>
        <p:txBody>
          <a:bodyPr wrap="none" lIns="0" tIns="0" rIns="0" bIns="0" rtlCol="0" anchor="t"/>
          <a:lstStyle/>
          <a:p>
            <a:pPr marL="0" indent="0" algn="ctr">
              <a:lnSpc>
                <a:spcPts val="4700"/>
              </a:lnSpc>
              <a:buNone/>
            </a:pPr>
            <a:r>
              <a:rPr lang="en-US" sz="4700" b="1" dirty="0">
                <a:solidFill>
                  <a:srgbClr val="CC0000"/>
                </a:solidFill>
                <a:latin typeface="DM Sans Bold" pitchFamily="34" charset="0"/>
                <a:ea typeface="DM Sans Bold" pitchFamily="34" charset="-122"/>
                <a:cs typeface="DM Sans Bold" pitchFamily="34" charset="-120"/>
              </a:rPr>
              <a:t>50</a:t>
            </a:r>
            <a:endParaRPr lang="en-US" sz="4700" dirty="0"/>
          </a:p>
        </p:txBody>
      </p:sp>
      <p:sp>
        <p:nvSpPr>
          <p:cNvPr id="16" name="Text 13"/>
          <p:cNvSpPr/>
          <p:nvPr/>
        </p:nvSpPr>
        <p:spPr>
          <a:xfrm>
            <a:off x="10200799" y="6257687"/>
            <a:ext cx="2272784" cy="284083"/>
          </a:xfrm>
          <a:prstGeom prst="rect">
            <a:avLst/>
          </a:prstGeom>
          <a:noFill/>
          <a:ln/>
        </p:spPr>
        <p:txBody>
          <a:bodyPr wrap="none" lIns="0" tIns="0" rIns="0" bIns="0" rtlCol="0" anchor="t"/>
          <a:lstStyle/>
          <a:p>
            <a:pPr marL="0" indent="0" algn="ctr">
              <a:lnSpc>
                <a:spcPts val="2200"/>
              </a:lnSpc>
              <a:buNone/>
            </a:pPr>
            <a:r>
              <a:rPr lang="en-US" sz="1750" b="1" dirty="0">
                <a:solidFill>
                  <a:srgbClr val="CC0000"/>
                </a:solidFill>
                <a:latin typeface="DM Sans Bold" pitchFamily="34" charset="0"/>
                <a:ea typeface="DM Sans Bold" pitchFamily="34" charset="-122"/>
                <a:cs typeface="DM Sans Bold" pitchFamily="34" charset="-120"/>
              </a:rPr>
              <a:t>Kişi</a:t>
            </a:r>
            <a:endParaRPr lang="en-US" sz="1750" dirty="0"/>
          </a:p>
        </p:txBody>
      </p:sp>
      <p:sp>
        <p:nvSpPr>
          <p:cNvPr id="17" name="Text 14"/>
          <p:cNvSpPr/>
          <p:nvPr/>
        </p:nvSpPr>
        <p:spPr>
          <a:xfrm>
            <a:off x="9689902" y="6650831"/>
            <a:ext cx="3294698" cy="290870"/>
          </a:xfrm>
          <a:prstGeom prst="rect">
            <a:avLst/>
          </a:prstGeom>
          <a:noFill/>
          <a:ln/>
        </p:spPr>
        <p:txBody>
          <a:bodyPr wrap="none" lIns="0" tIns="0" rIns="0" bIns="0" rtlCol="0" anchor="t"/>
          <a:lstStyle/>
          <a:p>
            <a:pPr marL="0" indent="0" algn="ctr">
              <a:lnSpc>
                <a:spcPts val="2250"/>
              </a:lnSpc>
              <a:buNone/>
            </a:pPr>
            <a:r>
              <a:rPr lang="en-US" sz="1400" dirty="0">
                <a:solidFill>
                  <a:srgbClr val="CC0000"/>
                </a:solidFill>
                <a:latin typeface="DM Sans" pitchFamily="34" charset="0"/>
                <a:ea typeface="DM Sans" pitchFamily="34" charset="-122"/>
                <a:cs typeface="DM Sans" pitchFamily="34" charset="-120"/>
              </a:rPr>
              <a:t>Bireysel ilgi zor</a:t>
            </a:r>
            <a:endParaRPr lang="en-US" sz="1400" dirty="0"/>
          </a:p>
        </p:txBody>
      </p:sp>
      <p:sp>
        <p:nvSpPr>
          <p:cNvPr id="18" name="Text 15"/>
          <p:cNvSpPr/>
          <p:nvPr/>
        </p:nvSpPr>
        <p:spPr>
          <a:xfrm>
            <a:off x="6122670" y="7146250"/>
            <a:ext cx="6861929" cy="581739"/>
          </a:xfrm>
          <a:prstGeom prst="rect">
            <a:avLst/>
          </a:prstGeom>
          <a:noFill/>
          <a:ln/>
        </p:spPr>
        <p:txBody>
          <a:bodyPr wrap="square" lIns="0" tIns="0" rIns="0" bIns="0" rtlCol="0" anchor="t"/>
          <a:lstStyle/>
          <a:p>
            <a:pPr marL="0" indent="0">
              <a:lnSpc>
                <a:spcPts val="2250"/>
              </a:lnSpc>
              <a:buNone/>
            </a:pPr>
            <a:r>
              <a:rPr lang="en-US" sz="1400" dirty="0">
                <a:solidFill>
                  <a:srgbClr val="CC0000"/>
                </a:solidFill>
                <a:latin typeface="DM Sans" pitchFamily="34" charset="0"/>
                <a:ea typeface="DM Sans" pitchFamily="34" charset="-122"/>
                <a:cs typeface="DM Sans" pitchFamily="34" charset="-120"/>
              </a:rPr>
              <a:t>Grup büyüklüğü, eğitimin amacı, katılımcıların özellikleri ve kaynaklar dikkate alınarak belirlenmelidir.</a:t>
            </a:r>
            <a:endParaRPr lang="en-US" sz="1400" dirty="0"/>
          </a:p>
        </p:txBody>
      </p:sp>
      <p:pic>
        <p:nvPicPr>
          <p:cNvPr id="19" name="Image 1" descr="preencoded.png"/>
          <p:cNvPicPr>
            <a:picLocks noChangeAspect="1"/>
          </p:cNvPicPr>
          <p:nvPr/>
        </p:nvPicPr>
        <p:blipFill>
          <a:blip r:embed="rId4"/>
          <a:stretch>
            <a:fillRect/>
          </a:stretch>
        </p:blipFill>
        <p:spPr>
          <a:xfrm>
            <a:off x="14279880" y="228600"/>
            <a:ext cx="121920" cy="1219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4491</Words>
  <Application>Microsoft Office PowerPoint</Application>
  <PresentationFormat>Özel</PresentationFormat>
  <Paragraphs>672</Paragraphs>
  <Slides>68</Slides>
  <Notes>66</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68</vt:i4>
      </vt:variant>
    </vt:vector>
  </HeadingPairs>
  <TitlesOfParts>
    <vt:vector size="75" baseType="lpstr">
      <vt:lpstr>Aptos</vt:lpstr>
      <vt:lpstr>Calibri</vt:lpstr>
      <vt:lpstr>Arial</vt:lpstr>
      <vt:lpstr>DM Sans Bold</vt:lpstr>
      <vt:lpstr>DM Sans</vt:lpstr>
      <vt:lpstr>DM Sans Medium</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Fatma AYKUL</cp:lastModifiedBy>
  <cp:revision>5</cp:revision>
  <dcterms:created xsi:type="dcterms:W3CDTF">2024-11-26T10:43:42Z</dcterms:created>
  <dcterms:modified xsi:type="dcterms:W3CDTF">2025-01-28T08:18:25Z</dcterms:modified>
</cp:coreProperties>
</file>