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5" r:id="rId2"/>
    <p:sldId id="314" r:id="rId3"/>
    <p:sldId id="303" r:id="rId4"/>
    <p:sldId id="304" r:id="rId5"/>
    <p:sldId id="267" r:id="rId6"/>
    <p:sldId id="307" r:id="rId7"/>
    <p:sldId id="308" r:id="rId8"/>
    <p:sldId id="268" r:id="rId9"/>
    <p:sldId id="309" r:id="rId10"/>
    <p:sldId id="271" r:id="rId11"/>
    <p:sldId id="272" r:id="rId12"/>
    <p:sldId id="310" r:id="rId13"/>
    <p:sldId id="270" r:id="rId14"/>
    <p:sldId id="305" r:id="rId15"/>
    <p:sldId id="313" r:id="rId16"/>
    <p:sldId id="274" r:id="rId17"/>
    <p:sldId id="316"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0F617-8C94-4908-88CC-8824CCCF4B4A}" type="datetimeFigureOut">
              <a:rPr lang="tr-TR" smtClean="0"/>
              <a:t>19.04.2022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3A2BB-05F6-4D58-A01A-560228557714}" type="slidenum">
              <a:rPr lang="tr-TR" smtClean="0"/>
              <a:t>‹#›</a:t>
            </a:fld>
            <a:endParaRPr lang="tr-TR"/>
          </a:p>
        </p:txBody>
      </p:sp>
    </p:spTree>
    <p:extLst>
      <p:ext uri="{BB962C8B-B14F-4D97-AF65-F5344CB8AC3E}">
        <p14:creationId xmlns:p14="http://schemas.microsoft.com/office/powerpoint/2010/main" val="322794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5A16289-19FF-40C3-95B8-67AAED4628FA}" type="datetime1">
              <a:rPr lang="tr-TR" smtClean="0"/>
              <a:t>19.04.2022</a:t>
            </a:fld>
            <a:endParaRPr lang="tr-TR"/>
          </a:p>
        </p:txBody>
      </p:sp>
      <p:sp>
        <p:nvSpPr>
          <p:cNvPr id="5" name="4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3D7B4C-C511-483F-B1CF-12FAAB249B75}" type="datetime1">
              <a:rPr lang="tr-TR" smtClean="0"/>
              <a:t>19.04.2022</a:t>
            </a:fld>
            <a:endParaRPr lang="tr-TR"/>
          </a:p>
        </p:txBody>
      </p:sp>
      <p:sp>
        <p:nvSpPr>
          <p:cNvPr id="5" name="4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BEDA9C-B1E1-41B2-B046-FB08B45EFACF}" type="datetime1">
              <a:rPr lang="tr-TR" smtClean="0"/>
              <a:t>19.04.2022</a:t>
            </a:fld>
            <a:endParaRPr lang="tr-TR"/>
          </a:p>
        </p:txBody>
      </p:sp>
      <p:sp>
        <p:nvSpPr>
          <p:cNvPr id="5" name="4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79F11C8-EE47-4E8D-A82E-4FE177418462}" type="datetime1">
              <a:rPr lang="tr-TR" smtClean="0"/>
              <a:t>19.04.2022</a:t>
            </a:fld>
            <a:endParaRPr lang="tr-TR"/>
          </a:p>
        </p:txBody>
      </p:sp>
      <p:sp>
        <p:nvSpPr>
          <p:cNvPr id="5" name="4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0364F8F-BB62-4AB6-9319-EA77C2B4BC39}" type="datetime1">
              <a:rPr lang="tr-TR" smtClean="0"/>
              <a:t>19.04.2022</a:t>
            </a:fld>
            <a:endParaRPr lang="tr-TR"/>
          </a:p>
        </p:txBody>
      </p:sp>
      <p:sp>
        <p:nvSpPr>
          <p:cNvPr id="5" name="4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F271B45-985A-4C72-9E33-2F3EF38403E2}" type="datetime1">
              <a:rPr lang="tr-TR" smtClean="0"/>
              <a:t>19.04.2022</a:t>
            </a:fld>
            <a:endParaRPr lang="tr-TR"/>
          </a:p>
        </p:txBody>
      </p:sp>
      <p:sp>
        <p:nvSpPr>
          <p:cNvPr id="6" name="5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0ECD8AA-55A4-402A-B338-4639FEC5DC0E}" type="datetime1">
              <a:rPr lang="tr-TR" smtClean="0"/>
              <a:t>19.04.2022</a:t>
            </a:fld>
            <a:endParaRPr lang="tr-TR"/>
          </a:p>
        </p:txBody>
      </p:sp>
      <p:sp>
        <p:nvSpPr>
          <p:cNvPr id="8" name="7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C97B2A1-D405-434A-B96E-5C50C759C37B}" type="datetime1">
              <a:rPr lang="tr-TR" smtClean="0"/>
              <a:t>19.04.2022</a:t>
            </a:fld>
            <a:endParaRPr lang="tr-TR"/>
          </a:p>
        </p:txBody>
      </p:sp>
      <p:sp>
        <p:nvSpPr>
          <p:cNvPr id="4" name="3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4E1F149-985D-4364-93C2-A17A001F3F21}" type="datetime1">
              <a:rPr lang="tr-TR" smtClean="0"/>
              <a:t>19.04.2022</a:t>
            </a:fld>
            <a:endParaRPr lang="tr-TR"/>
          </a:p>
        </p:txBody>
      </p:sp>
      <p:sp>
        <p:nvSpPr>
          <p:cNvPr id="3" name="2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674EB48-BC4F-4E0A-BED3-523D9283EC81}" type="datetime1">
              <a:rPr lang="tr-TR" smtClean="0"/>
              <a:t>19.04.2022</a:t>
            </a:fld>
            <a:endParaRPr lang="tr-TR"/>
          </a:p>
        </p:txBody>
      </p:sp>
      <p:sp>
        <p:nvSpPr>
          <p:cNvPr id="6" name="5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01DD0B5-7E18-470E-B241-276E2C7FE666}" type="datetime1">
              <a:rPr lang="tr-TR" smtClean="0"/>
              <a:t>19.04.2022</a:t>
            </a:fld>
            <a:endParaRPr lang="tr-TR"/>
          </a:p>
        </p:txBody>
      </p:sp>
      <p:sp>
        <p:nvSpPr>
          <p:cNvPr id="6" name="5 Altbilgi Yer Tutucusu"/>
          <p:cNvSpPr>
            <a:spLocks noGrp="1"/>
          </p:cNvSpPr>
          <p:nvPr>
            <p:ph type="ftr" sz="quarter" idx="11"/>
          </p:nvPr>
        </p:nvSpPr>
        <p:spPr/>
        <p:txBody>
          <a:bodyPr/>
          <a:lstStyle/>
          <a:p>
            <a:r>
              <a:rPr lang="tr-TR" smtClean="0"/>
              <a:t>Sağlıklı Beslenme Hareketli Hayat Dairesi Başkanlığı  Dyt.Meral ÇARKCI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922C0-0D77-44E1-8C84-6C8DA471DE20}" type="datetime1">
              <a:rPr lang="tr-TR" smtClean="0"/>
              <a:t>19.04.2022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Sağlıklı Beslenme Hareketli Hayat Dairesi Başkanlığı  Dyt.Meral ÇARKCI</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716533" y="238631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OKUL ÇAĞI DÖNEMİNDE BESLENME</a:t>
            </a:r>
          </a:p>
          <a:p>
            <a:r>
              <a:rPr lang="tr-TR" sz="2400" b="1" dirty="0" smtClean="0"/>
              <a:t>BESİN GRUPLARI GÜNLÜK PORSİYON ALIM MİKTARLARI</a:t>
            </a:r>
          </a:p>
          <a:p>
            <a:endParaRPr lang="tr-TR" sz="2400" b="1" dirty="0" smtClean="0"/>
          </a:p>
          <a:p>
            <a:endParaRPr lang="tr-TR" sz="2400" dirty="0" smtClean="0"/>
          </a:p>
          <a:p>
            <a:endParaRPr lang="tr-TR" sz="2400" dirty="0"/>
          </a:p>
          <a:p>
            <a:endParaRPr lang="tr-TR" sz="2400" dirty="0" smtClean="0"/>
          </a:p>
          <a:p>
            <a:endParaRPr lang="tr-TR" sz="1600" dirty="0" smtClean="0"/>
          </a:p>
          <a:p>
            <a:endParaRPr lang="tr-TR" sz="1600" dirty="0"/>
          </a:p>
          <a:p>
            <a:endParaRPr lang="tr-TR" sz="1600" dirty="0" smtClean="0"/>
          </a:p>
        </p:txBody>
      </p:sp>
      <p:pic>
        <p:nvPicPr>
          <p:cNvPr id="1026"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633" y="404664"/>
            <a:ext cx="18002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ltbilgi Yer Tutucusu 3"/>
          <p:cNvSpPr>
            <a:spLocks noGrp="1"/>
          </p:cNvSpPr>
          <p:nvPr>
            <p:ph type="ftr" sz="quarter" idx="11"/>
          </p:nvPr>
        </p:nvSpPr>
        <p:spPr>
          <a:xfrm>
            <a:off x="1403648" y="6356350"/>
            <a:ext cx="6264696" cy="365125"/>
          </a:xfrm>
        </p:spPr>
        <p:txBody>
          <a:bodyPr/>
          <a:lstStyle/>
          <a:p>
            <a:r>
              <a:rPr lang="tr-TR" dirty="0" smtClean="0"/>
              <a:t>Sağlıklı Beslenme Hareketli Hayat Dairesi Başkanlığı  </a:t>
            </a:r>
            <a:r>
              <a:rPr lang="tr-TR" dirty="0" err="1" smtClean="0"/>
              <a:t>Dyt</a:t>
            </a:r>
            <a:r>
              <a:rPr lang="tr-TR" dirty="0" smtClean="0"/>
              <a:t>. Meral ÇARKCI</a:t>
            </a:r>
            <a:endParaRPr lang="tr-TR" dirty="0"/>
          </a:p>
        </p:txBody>
      </p:sp>
    </p:spTree>
    <p:extLst>
      <p:ext uri="{BB962C8B-B14F-4D97-AF65-F5344CB8AC3E}">
        <p14:creationId xmlns:p14="http://schemas.microsoft.com/office/powerpoint/2010/main" val="363062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8680"/>
            <a:ext cx="8712968" cy="543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1187624" y="6453336"/>
            <a:ext cx="6120680" cy="268139"/>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2099597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1003300"/>
            <a:ext cx="7962900"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1187624" y="6356350"/>
            <a:ext cx="6480720"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126164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2585323"/>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3" name="2 Dikdörtgen"/>
          <p:cNvSpPr/>
          <p:nvPr/>
        </p:nvSpPr>
        <p:spPr>
          <a:xfrm>
            <a:off x="179512" y="1412776"/>
            <a:ext cx="8964488" cy="4524315"/>
          </a:xfrm>
          <a:prstGeom prst="rect">
            <a:avLst/>
          </a:prstGeom>
        </p:spPr>
        <p:txBody>
          <a:bodyPr wrap="square">
            <a:spAutoFit/>
          </a:bodyPr>
          <a:lstStyle/>
          <a:p>
            <a:pPr algn="ctr"/>
            <a:r>
              <a:rPr lang="tr-TR" altLang="tr-TR" b="1" dirty="0" smtClean="0">
                <a:solidFill>
                  <a:srgbClr val="FFC000"/>
                </a:solidFill>
              </a:rPr>
              <a:t>5.Ekmek ve Tahıllar Grubu </a:t>
            </a:r>
          </a:p>
          <a:p>
            <a:endParaRPr lang="tr-TR" altLang="tr-TR" b="1" dirty="0" smtClean="0">
              <a:solidFill>
                <a:srgbClr val="FFC000"/>
              </a:solidFill>
            </a:endParaRPr>
          </a:p>
          <a:p>
            <a:r>
              <a:rPr lang="tr-TR" altLang="tr-TR" b="1" dirty="0" smtClean="0">
                <a:solidFill>
                  <a:srgbClr val="FFC000"/>
                </a:solidFill>
              </a:rPr>
              <a:t> </a:t>
            </a:r>
            <a:r>
              <a:rPr lang="tr-TR" altLang="tr-TR" dirty="0"/>
              <a:t>E</a:t>
            </a:r>
            <a:r>
              <a:rPr lang="tr-TR" dirty="0" smtClean="0"/>
              <a:t>kmek, </a:t>
            </a:r>
            <a:r>
              <a:rPr lang="tr-TR" dirty="0"/>
              <a:t>pirinç, makarna</a:t>
            </a:r>
            <a:r>
              <a:rPr lang="tr-TR" dirty="0" smtClean="0"/>
              <a:t>, erişte, kuskus, bulgur, ve kahvaltılık tahılları içerir. </a:t>
            </a:r>
          </a:p>
          <a:p>
            <a:pPr marL="285750" indent="-285750">
              <a:buFont typeface="Arial" panose="020B0604020202020204" pitchFamily="34" charset="0"/>
              <a:buChar char="•"/>
            </a:pPr>
            <a:r>
              <a:rPr lang="tr-TR" dirty="0" smtClean="0"/>
              <a:t>Karbonhidrat içeriği yüksek olması  nedeniyle  tahıllar vücudun temel enerji kaynağıdır.</a:t>
            </a:r>
          </a:p>
          <a:p>
            <a:r>
              <a:rPr lang="tr-TR" dirty="0" smtClean="0"/>
              <a:t> </a:t>
            </a:r>
            <a:r>
              <a:rPr lang="tr-TR" dirty="0" smtClean="0"/>
              <a:t>     Sinir</a:t>
            </a:r>
            <a:r>
              <a:rPr lang="tr-TR" dirty="0" smtClean="0"/>
              <a:t>, sindirim sistemi ile deri sağlığı ve hastalıklara karşı direnç oluşumunda önemli görevleri vardır.</a:t>
            </a:r>
          </a:p>
          <a:p>
            <a:pPr marL="285750" indent="-285750">
              <a:buFont typeface="Arial" panose="020B0604020202020204" pitchFamily="34" charset="0"/>
              <a:buChar char="•"/>
            </a:pPr>
            <a:r>
              <a:rPr lang="tr-TR" dirty="0" smtClean="0"/>
              <a:t> En fazla tüketilen tahıl ürünü ekmektir. Mayalı ekmeklerdeki bazı minerallerin (çinko, bakır, demir gibi) emilimleri daha kolaydır dolayısıyla besin değerleri daha yüksektir. Bundan dolayı mayasız yufka, bazlama gibi ekmek tüketiminden kaçınılmalı, ekmek tüketirken tam tahıl unlarından veya karışık tam tahıl unlarından mayalandırılarak yapılanlar tercih edilmelidir. </a:t>
            </a:r>
          </a:p>
          <a:p>
            <a:endParaRPr lang="tr-TR" dirty="0" smtClean="0"/>
          </a:p>
          <a:p>
            <a:pPr marL="285750" indent="-285750">
              <a:buFont typeface="Arial" panose="020B0604020202020204" pitchFamily="34" charset="0"/>
              <a:buChar char="•"/>
            </a:pPr>
            <a:r>
              <a:rPr lang="tr-TR" dirty="0" smtClean="0"/>
              <a:t>Tam tahıllar demir, magnezyum, selenyum, B vitaminleri ve diyet posası gibi besin ögelerinin kaynağıdır. Ayrıca pirinç yerine buğdaydan yapılan bulgur tercih edilmelidir. </a:t>
            </a:r>
          </a:p>
          <a:p>
            <a:endParaRPr lang="tr-TR" dirty="0" smtClean="0"/>
          </a:p>
          <a:p>
            <a:pPr marL="285750" indent="-285750">
              <a:buFont typeface="Arial" panose="020B0604020202020204" pitchFamily="34" charset="0"/>
              <a:buChar char="•"/>
            </a:pPr>
            <a:r>
              <a:rPr lang="tr-TR" dirty="0" smtClean="0"/>
              <a:t> Önerilen toplam tahıl tüketiminin en az yarısı tam tahıl olmalıdır. </a:t>
            </a:r>
            <a:endParaRPr lang="tr-TR" dirty="0"/>
          </a:p>
        </p:txBody>
      </p:sp>
      <p:sp>
        <p:nvSpPr>
          <p:cNvPr id="5" name="Altbilgi Yer Tutucusu 4"/>
          <p:cNvSpPr>
            <a:spLocks noGrp="1"/>
          </p:cNvSpPr>
          <p:nvPr>
            <p:ph type="ftr" sz="quarter" idx="11"/>
          </p:nvPr>
        </p:nvSpPr>
        <p:spPr>
          <a:xfrm>
            <a:off x="1403648" y="6356350"/>
            <a:ext cx="6264696"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022350"/>
            <a:ext cx="854710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683568" y="6453336"/>
            <a:ext cx="7488832" cy="268139"/>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2531206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3" descr="C:\Users\Thsk40\Downloads\19.04.2016 tabak.jpg"/>
          <p:cNvPicPr>
            <a:picLocks noChangeAspect="1" noChangeArrowheads="1"/>
          </p:cNvPicPr>
          <p:nvPr/>
        </p:nvPicPr>
        <p:blipFill>
          <a:blip r:embed="rId2" cstate="print"/>
          <a:srcRect/>
          <a:stretch>
            <a:fillRect/>
          </a:stretch>
        </p:blipFill>
        <p:spPr bwMode="auto">
          <a:xfrm>
            <a:off x="284252" y="332656"/>
            <a:ext cx="8320196" cy="6001469"/>
          </a:xfrm>
          <a:prstGeom prst="rect">
            <a:avLst/>
          </a:prstGeom>
          <a:noFill/>
          <a:ln w="9525">
            <a:noFill/>
            <a:miter lim="800000"/>
            <a:headEnd/>
            <a:tailEnd/>
          </a:ln>
        </p:spPr>
      </p:pic>
      <p:sp>
        <p:nvSpPr>
          <p:cNvPr id="4" name="Altbilgi Yer Tutucusu 3"/>
          <p:cNvSpPr>
            <a:spLocks noGrp="1"/>
          </p:cNvSpPr>
          <p:nvPr>
            <p:ph type="ftr" sz="quarter" idx="11"/>
          </p:nvPr>
        </p:nvSpPr>
        <p:spPr>
          <a:xfrm>
            <a:off x="971600" y="6525344"/>
            <a:ext cx="6912768" cy="196131"/>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1660525"/>
            <a:ext cx="730885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1475656" y="6453336"/>
            <a:ext cx="6048672" cy="268139"/>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167787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 y="1609725"/>
            <a:ext cx="74422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25" y="1466850"/>
            <a:ext cx="75755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1187624" y="6356350"/>
            <a:ext cx="6840760"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2882064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1763688" y="6356350"/>
            <a:ext cx="5832648"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
        <p:nvSpPr>
          <p:cNvPr id="3" name="Dikdörtgen 2"/>
          <p:cNvSpPr/>
          <p:nvPr/>
        </p:nvSpPr>
        <p:spPr>
          <a:xfrm>
            <a:off x="323528" y="2708920"/>
            <a:ext cx="8640960" cy="1879489"/>
          </a:xfrm>
          <a:prstGeom prst="rect">
            <a:avLst/>
          </a:prstGeom>
        </p:spPr>
        <p:txBody>
          <a:bodyPr wrap="square">
            <a:spAutoFit/>
          </a:bodyPr>
          <a:lstStyle/>
          <a:p>
            <a:pPr>
              <a:lnSpc>
                <a:spcPct val="115000"/>
              </a:lnSpc>
              <a:spcAft>
                <a:spcPts val="1000"/>
              </a:spcAft>
            </a:pPr>
            <a:r>
              <a:rPr lang="tr-TR" sz="1200" b="1" dirty="0" smtClean="0">
                <a:solidFill>
                  <a:srgbClr val="00B0F0"/>
                </a:solidFill>
                <a:latin typeface="Century Gothic" panose="020B0502020202020204" pitchFamily="34"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tr-TR" sz="1200" dirty="0"/>
              <a:t>“Türkiye Beslenme Rehberi TÜBER 2015”, T.C. Sağlık Bakanlığı Yayın No: 1031, Ankara </a:t>
            </a:r>
            <a:r>
              <a:rPr lang="tr-TR" sz="1200" dirty="0" smtClean="0"/>
              <a:t>2016</a:t>
            </a:r>
          </a:p>
          <a:p>
            <a:pPr lvl="0" algn="just">
              <a:lnSpc>
                <a:spcPct val="115000"/>
              </a:lnSpc>
              <a:spcAft>
                <a:spcPts val="1000"/>
              </a:spcAft>
            </a:pPr>
            <a:r>
              <a:rPr lang="tr-TR" sz="1200" dirty="0"/>
              <a:t>https://hsgm.saglik.gov.tr/depo/birimler/saglikli-beslenme-hareketli-hayat-db/Turkiye_Beslenme_Rehberi_TUBER_18_04_2019.pdf</a:t>
            </a:r>
          </a:p>
          <a:p>
            <a:pPr lvl="0" algn="just">
              <a:lnSpc>
                <a:spcPct val="115000"/>
              </a:lnSpc>
              <a:spcAft>
                <a:spcPts val="1000"/>
              </a:spcAft>
            </a:pPr>
            <a:r>
              <a:rPr lang="tr-TR" sz="1200" dirty="0" smtClean="0"/>
              <a:t>2.      ‘’Toplu Beslenme Sistemleri (Toplu Tüketim Yerleri) İçin Ulusal Menü Planlama Ve Uygulama Rehberi’’</a:t>
            </a:r>
            <a:r>
              <a:rPr lang="tr-TR" sz="1200" dirty="0">
                <a:solidFill>
                  <a:prstClr val="black"/>
                </a:solidFill>
              </a:rPr>
              <a:t> T.C. Sağlık Bakanlığı Yayın No: </a:t>
            </a:r>
            <a:r>
              <a:rPr lang="tr-TR" sz="1200" dirty="0" smtClean="0">
                <a:solidFill>
                  <a:prstClr val="black"/>
                </a:solidFill>
              </a:rPr>
              <a:t>1184, </a:t>
            </a:r>
            <a:r>
              <a:rPr lang="tr-TR" sz="1200" dirty="0">
                <a:solidFill>
                  <a:prstClr val="black"/>
                </a:solidFill>
              </a:rPr>
              <a:t>Ankara </a:t>
            </a:r>
            <a:r>
              <a:rPr lang="tr-TR" sz="1200" dirty="0" smtClean="0">
                <a:solidFill>
                  <a:prstClr val="black"/>
                </a:solidFill>
              </a:rPr>
              <a:t>2020</a:t>
            </a:r>
            <a:r>
              <a:rPr lang="tr-TR" sz="1200" dirty="0" smtClean="0"/>
              <a:t> </a:t>
            </a:r>
          </a:p>
          <a:p>
            <a:pPr lvl="0" algn="just">
              <a:lnSpc>
                <a:spcPct val="115000"/>
              </a:lnSpc>
              <a:spcAft>
                <a:spcPts val="1000"/>
              </a:spcAft>
            </a:pPr>
            <a:r>
              <a:rPr lang="tr-TR" sz="1200" dirty="0" smtClean="0">
                <a:ea typeface="Calibri" panose="020F0502020204030204" pitchFamily="34" charset="0"/>
                <a:cs typeface="Times New Roman" panose="02020603050405020304" pitchFamily="18" charset="0"/>
              </a:rPr>
              <a:t>   https</a:t>
            </a:r>
            <a:r>
              <a:rPr lang="tr-TR" sz="1200" dirty="0">
                <a:ea typeface="Calibri" panose="020F0502020204030204" pitchFamily="34" charset="0"/>
                <a:cs typeface="Times New Roman" panose="02020603050405020304" pitchFamily="18" charset="0"/>
              </a:rPr>
              <a:t>://hsgm.saglik.gov.tr/tr/beslenmehareket-yayinlar1/rehberler</a:t>
            </a:r>
          </a:p>
        </p:txBody>
      </p:sp>
    </p:spTree>
    <p:extLst>
      <p:ext uri="{BB962C8B-B14F-4D97-AF65-F5344CB8AC3E}">
        <p14:creationId xmlns:p14="http://schemas.microsoft.com/office/powerpoint/2010/main" val="201942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260648"/>
            <a:ext cx="9073008" cy="6186309"/>
          </a:xfrm>
          <a:prstGeom prst="rect">
            <a:avLst/>
          </a:prstGeom>
        </p:spPr>
        <p:txBody>
          <a:bodyPr wrap="square">
            <a:spAutoFit/>
          </a:bodyPr>
          <a:lstStyle/>
          <a:p>
            <a:pPr algn="ctr"/>
            <a:endParaRPr lang="tr-TR" dirty="0" smtClean="0"/>
          </a:p>
          <a:p>
            <a:pPr algn="ctr">
              <a:spcBef>
                <a:spcPct val="0"/>
              </a:spcBef>
            </a:pPr>
            <a:r>
              <a:rPr lang="tr-TR" dirty="0" smtClean="0"/>
              <a:t>BU </a:t>
            </a:r>
            <a:r>
              <a:rPr lang="tr-TR" dirty="0"/>
              <a:t>DÖNEMİN ÖZELLİKLERİ NELERDİR</a:t>
            </a:r>
            <a:r>
              <a:rPr lang="tr-TR" dirty="0" smtClean="0"/>
              <a:t>?</a:t>
            </a:r>
            <a:r>
              <a:rPr lang="tr-TR" dirty="0"/>
              <a:t> </a:t>
            </a:r>
            <a:endParaRPr lang="tr-TR" dirty="0" smtClean="0"/>
          </a:p>
          <a:p>
            <a:pPr>
              <a:spcBef>
                <a:spcPct val="0"/>
              </a:spcBef>
            </a:pPr>
            <a:r>
              <a:rPr lang="tr-TR" dirty="0" smtClean="0"/>
              <a:t>Okul </a:t>
            </a:r>
            <a:r>
              <a:rPr lang="tr-TR" dirty="0"/>
              <a:t>çağı:6-12 yaş</a:t>
            </a:r>
          </a:p>
          <a:p>
            <a:pPr>
              <a:spcBef>
                <a:spcPct val="0"/>
              </a:spcBef>
            </a:pPr>
            <a:r>
              <a:rPr lang="tr-TR" dirty="0" err="1" smtClean="0"/>
              <a:t>Adolesan</a:t>
            </a:r>
            <a:r>
              <a:rPr lang="tr-TR" dirty="0" smtClean="0"/>
              <a:t>(çocukluktan </a:t>
            </a:r>
            <a:r>
              <a:rPr lang="tr-TR" dirty="0"/>
              <a:t>ergenliğe geçiş):12-18 yaş grubu çocukları </a:t>
            </a:r>
            <a:r>
              <a:rPr lang="tr-TR" dirty="0" smtClean="0"/>
              <a:t>kapsar</a:t>
            </a:r>
            <a:endParaRPr lang="tr-TR" dirty="0"/>
          </a:p>
          <a:p>
            <a:pPr marL="285750" indent="-285750" algn="just">
              <a:buFont typeface="Arial" panose="020B0604020202020204" pitchFamily="34" charset="0"/>
              <a:buChar char="•"/>
            </a:pPr>
            <a:r>
              <a:rPr lang="tr-TR" dirty="0"/>
              <a:t>Çocukların fizyolojik, psikolojik ve sosyal gelişimleri  hızlıdır</a:t>
            </a:r>
          </a:p>
          <a:p>
            <a:pPr marL="285750" indent="-285750" algn="just">
              <a:buFont typeface="Arial" panose="020B0604020202020204" pitchFamily="34" charset="0"/>
              <a:buChar char="•"/>
            </a:pPr>
            <a:r>
              <a:rPr lang="tr-TR" dirty="0"/>
              <a:t>Yaşam boyu devam edebilecek davranışları büyük ölçüde bu dönemde oluşur</a:t>
            </a:r>
          </a:p>
          <a:p>
            <a:pPr marL="285750" indent="-285750" algn="just">
              <a:buFont typeface="Arial" panose="020B0604020202020204" pitchFamily="34" charset="0"/>
              <a:buChar char="•"/>
            </a:pPr>
            <a:r>
              <a:rPr lang="tr-TR" dirty="0"/>
              <a:t>Bilgi almaya ve alışkanlık kazanmaya en uygun oldukları dönemdir.</a:t>
            </a:r>
          </a:p>
          <a:p>
            <a:pPr marL="285750" indent="-285750" algn="just">
              <a:buFont typeface="Arial" panose="020B0604020202020204" pitchFamily="34" charset="0"/>
              <a:buChar char="•"/>
            </a:pPr>
            <a:r>
              <a:rPr lang="tr-TR" dirty="0"/>
              <a:t>Yetişkinlik hastalıklarının gelişimi açısından ise en riskli dönemlerdir </a:t>
            </a:r>
          </a:p>
          <a:p>
            <a:pPr algn="just"/>
            <a:endParaRPr lang="tr-TR" dirty="0" smtClean="0"/>
          </a:p>
          <a:p>
            <a:pPr algn="just"/>
            <a:r>
              <a:rPr lang="tr-TR" dirty="0" smtClean="0"/>
              <a:t>Hızlı </a:t>
            </a:r>
            <a:r>
              <a:rPr lang="tr-TR" dirty="0"/>
              <a:t>büyüme ve gelişimin sağlanabilmesi için çocukların enerji ve besin öğesi gereksinimlerinin yeterli ve dengeli bir şekilde sağlanması  gerekir. </a:t>
            </a:r>
            <a:endParaRPr lang="tr-TR" dirty="0" smtClean="0"/>
          </a:p>
          <a:p>
            <a:pPr algn="just"/>
            <a:r>
              <a:rPr lang="tr-TR" dirty="0" smtClean="0"/>
              <a:t>Yetersiz </a:t>
            </a:r>
            <a:r>
              <a:rPr lang="tr-TR" dirty="0"/>
              <a:t>ve dengesiz beslenen çocuğun; </a:t>
            </a:r>
          </a:p>
          <a:p>
            <a:pPr marL="285750" indent="-285750" algn="just">
              <a:buFont typeface="Arial" panose="020B0604020202020204" pitchFamily="34" charset="0"/>
              <a:buChar char="•"/>
            </a:pPr>
            <a:r>
              <a:rPr lang="tr-TR" dirty="0"/>
              <a:t>Büyüme ve gelişmesi etkilenir, </a:t>
            </a:r>
          </a:p>
          <a:p>
            <a:pPr marL="285750" indent="-285750" algn="just">
              <a:buFont typeface="Arial" panose="020B0604020202020204" pitchFamily="34" charset="0"/>
              <a:buChar char="•"/>
            </a:pPr>
            <a:r>
              <a:rPr lang="tr-TR" dirty="0"/>
              <a:t>Hastalıklara karşı dirençsiz olur, sık hastalanır, hastalığı ağır seyreder ve</a:t>
            </a:r>
          </a:p>
          <a:p>
            <a:pPr marL="285750" indent="-285750" algn="just">
              <a:buFont typeface="Arial" panose="020B0604020202020204" pitchFamily="34" charset="0"/>
              <a:buChar char="•"/>
            </a:pPr>
            <a:r>
              <a:rPr lang="tr-TR" dirty="0" smtClean="0"/>
              <a:t>Okula </a:t>
            </a:r>
            <a:r>
              <a:rPr lang="tr-TR" dirty="0"/>
              <a:t>devamsızlık nedeniyle okul başarısı düşer, </a:t>
            </a:r>
          </a:p>
          <a:p>
            <a:pPr marL="285750" indent="-285750" algn="just">
              <a:buFont typeface="Arial" panose="020B0604020202020204" pitchFamily="34" charset="0"/>
              <a:buChar char="•"/>
            </a:pPr>
            <a:r>
              <a:rPr lang="tr-TR" dirty="0"/>
              <a:t>Algılama, dikkat ve bilişsel yetenekler etkilenir.</a:t>
            </a:r>
          </a:p>
          <a:p>
            <a:pPr algn="just"/>
            <a:endParaRPr lang="tr-TR" dirty="0" smtClean="0"/>
          </a:p>
          <a:p>
            <a:pPr algn="just"/>
            <a:r>
              <a:rPr lang="tr-TR" dirty="0" smtClean="0"/>
              <a:t>Bu </a:t>
            </a:r>
            <a:r>
              <a:rPr lang="tr-TR" dirty="0"/>
              <a:t>nedenle;</a:t>
            </a:r>
          </a:p>
          <a:p>
            <a:pPr marL="285750" indent="-285750" algn="just">
              <a:buFont typeface="Arial" panose="020B0604020202020204" pitchFamily="34" charset="0"/>
              <a:buChar char="•"/>
            </a:pPr>
            <a:r>
              <a:rPr lang="tr-TR" dirty="0"/>
              <a:t> Okul başarısını arttırmak, </a:t>
            </a:r>
          </a:p>
          <a:p>
            <a:pPr marL="285750" indent="-285750" algn="just">
              <a:buFont typeface="Arial" panose="020B0604020202020204" pitchFamily="34" charset="0"/>
              <a:buChar char="•"/>
            </a:pPr>
            <a:r>
              <a:rPr lang="tr-TR" dirty="0"/>
              <a:t>Gelecek nesillerin daha güçlü ve sağlıklı olmalarına temel hazırlamak,</a:t>
            </a:r>
          </a:p>
          <a:p>
            <a:pPr marL="285750" indent="-285750" algn="just">
              <a:buFont typeface="Arial" panose="020B0604020202020204" pitchFamily="34" charset="0"/>
              <a:buChar char="•"/>
            </a:pPr>
            <a:r>
              <a:rPr lang="tr-TR" dirty="0"/>
              <a:t>Çocukların bilişsel yeteneklerini geliştirmek için;</a:t>
            </a:r>
          </a:p>
          <a:p>
            <a:pPr algn="ctr"/>
            <a:r>
              <a:rPr lang="tr-TR" dirty="0"/>
              <a:t> </a:t>
            </a:r>
            <a:r>
              <a:rPr lang="tr-TR" dirty="0" smtClean="0"/>
              <a:t>ÇOCUKLARIN BESLENMESİ BÜYÜK ÖNEM TAŞIR.</a:t>
            </a:r>
            <a:endParaRPr lang="tr-TR" dirty="0"/>
          </a:p>
        </p:txBody>
      </p:sp>
      <p:sp>
        <p:nvSpPr>
          <p:cNvPr id="5" name="Altbilgi Yer Tutucusu 4"/>
          <p:cNvSpPr>
            <a:spLocks noGrp="1"/>
          </p:cNvSpPr>
          <p:nvPr>
            <p:ph type="ftr" sz="quarter" idx="11"/>
          </p:nvPr>
        </p:nvSpPr>
        <p:spPr>
          <a:xfrm>
            <a:off x="1835696" y="6356350"/>
            <a:ext cx="5328592"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247962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124744"/>
            <a:ext cx="8784976" cy="3934410"/>
          </a:xfrm>
          <a:prstGeom prst="rect">
            <a:avLst/>
          </a:prstGeom>
        </p:spPr>
        <p:txBody>
          <a:bodyPr wrap="square">
            <a:spAutoFit/>
          </a:bodyPr>
          <a:lstStyle/>
          <a:p>
            <a:pPr algn="just"/>
            <a:endParaRPr lang="tr-TR" sz="1600" dirty="0"/>
          </a:p>
          <a:p>
            <a:pPr algn="just">
              <a:buFont typeface="Arial" pitchFamily="34" charset="0"/>
              <a:buChar char="•"/>
            </a:pPr>
            <a:r>
              <a:rPr lang="tr-TR" sz="1600" dirty="0" smtClean="0"/>
              <a:t>Sağlıklı beslenme besin çeşitliliğine dayalıdır ve günlük gereksinim duyulan enerji ve besin öğelerinin besinlerle vücuda alınması gerekmektedir. Besinlerin bileşimini oluşturan ve insan organizması için gerekli 50’nin üzerinde besin öğesi bulunmaktadır.</a:t>
            </a:r>
          </a:p>
          <a:p>
            <a:pPr algn="just">
              <a:buFont typeface="Arial" pitchFamily="34" charset="0"/>
              <a:buChar char="•"/>
            </a:pPr>
            <a:endParaRPr lang="tr-TR" sz="1600" dirty="0"/>
          </a:p>
          <a:p>
            <a:pPr algn="just"/>
            <a:endParaRPr lang="tr-TR" sz="1600" dirty="0" smtClean="0"/>
          </a:p>
          <a:p>
            <a:pPr algn="just">
              <a:buFont typeface="Arial" pitchFamily="34" charset="0"/>
              <a:buChar char="•"/>
            </a:pPr>
            <a:r>
              <a:rPr lang="tr-TR" sz="1600" dirty="0" smtClean="0"/>
              <a:t>Besinler içerdikleri besin öğelerine göre beş grupta toplanmaktadır. </a:t>
            </a:r>
            <a:endParaRPr lang="tr-TR" altLang="tr-TR" sz="1600" dirty="0" smtClean="0"/>
          </a:p>
          <a:p>
            <a:pPr marL="273050" indent="-273050" algn="just">
              <a:spcBef>
                <a:spcPts val="575"/>
              </a:spcBef>
              <a:buClr>
                <a:schemeClr val="accent1"/>
              </a:buClr>
              <a:buSzPct val="85000"/>
              <a:buFont typeface="Wingdings 2" pitchFamily="18" charset="2"/>
              <a:buNone/>
            </a:pPr>
            <a:r>
              <a:rPr lang="tr-TR" altLang="tr-TR" sz="1600" dirty="0" smtClean="0"/>
              <a:t>	Bunlar;</a:t>
            </a:r>
          </a:p>
          <a:p>
            <a:pPr marL="547688" lvl="1" indent="-228600" algn="just">
              <a:spcBef>
                <a:spcPts val="375"/>
              </a:spcBef>
              <a:buClr>
                <a:schemeClr val="accent2"/>
              </a:buClr>
              <a:buSzPct val="85000"/>
            </a:pPr>
            <a:r>
              <a:rPr lang="tr-TR" altLang="tr-TR" sz="2000" b="1" dirty="0" smtClean="0">
                <a:solidFill>
                  <a:srgbClr val="00B0F0"/>
                </a:solidFill>
              </a:rPr>
              <a:t>1. Süt ve süt ürünleri grubu</a:t>
            </a:r>
          </a:p>
          <a:p>
            <a:pPr marL="547688" lvl="1" indent="-228600">
              <a:spcBef>
                <a:spcPts val="375"/>
              </a:spcBef>
              <a:buClr>
                <a:schemeClr val="accent2"/>
              </a:buClr>
              <a:buSzPct val="85000"/>
            </a:pPr>
            <a:r>
              <a:rPr lang="tr-TR" altLang="tr-TR" sz="2000" b="1" dirty="0" smtClean="0">
                <a:solidFill>
                  <a:srgbClr val="FF0000"/>
                </a:solidFill>
              </a:rPr>
              <a:t>2. Et, yumurta, kuru baklagiller ve yağlı tohumlar grubu</a:t>
            </a:r>
          </a:p>
          <a:p>
            <a:pPr marL="547688" lvl="1" indent="-228600">
              <a:spcBef>
                <a:spcPts val="375"/>
              </a:spcBef>
              <a:buClr>
                <a:schemeClr val="accent2"/>
              </a:buClr>
              <a:buSzPct val="85000"/>
            </a:pPr>
            <a:r>
              <a:rPr lang="tr-TR" altLang="tr-TR" sz="2000" b="1" dirty="0" smtClean="0">
                <a:solidFill>
                  <a:srgbClr val="92D050"/>
                </a:solidFill>
              </a:rPr>
              <a:t>3. Sebze grubu</a:t>
            </a:r>
          </a:p>
          <a:p>
            <a:pPr marL="547688" lvl="1" indent="-228600">
              <a:spcBef>
                <a:spcPts val="375"/>
              </a:spcBef>
              <a:buClr>
                <a:schemeClr val="accent2"/>
              </a:buClr>
              <a:buSzPct val="85000"/>
            </a:pPr>
            <a:r>
              <a:rPr lang="tr-TR" altLang="tr-TR" sz="2000" b="1" dirty="0" smtClean="0">
                <a:solidFill>
                  <a:srgbClr val="F32DD7"/>
                </a:solidFill>
              </a:rPr>
              <a:t>4. Meyve grubu</a:t>
            </a:r>
          </a:p>
          <a:p>
            <a:pPr marL="547688" lvl="1" indent="-228600">
              <a:spcBef>
                <a:spcPts val="375"/>
              </a:spcBef>
              <a:buClr>
                <a:schemeClr val="accent2"/>
              </a:buClr>
              <a:buSzPct val="85000"/>
            </a:pPr>
            <a:r>
              <a:rPr lang="tr-TR" altLang="tr-TR" sz="2000" b="1" dirty="0" smtClean="0">
                <a:solidFill>
                  <a:srgbClr val="FFC000"/>
                </a:solidFill>
              </a:rPr>
              <a:t>5. Ekmek ve tahıllar grubu </a:t>
            </a:r>
            <a:endParaRPr lang="tr-TR" sz="2000" dirty="0"/>
          </a:p>
        </p:txBody>
      </p:sp>
      <p:sp>
        <p:nvSpPr>
          <p:cNvPr id="4" name="Altbilgi Yer Tutucusu 3"/>
          <p:cNvSpPr>
            <a:spLocks noGrp="1"/>
          </p:cNvSpPr>
          <p:nvPr>
            <p:ph type="ftr" sz="quarter" idx="11"/>
          </p:nvPr>
        </p:nvSpPr>
        <p:spPr>
          <a:xfrm>
            <a:off x="1691680" y="6356350"/>
            <a:ext cx="5472608"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txBox="1">
            <a:spLocks/>
          </p:cNvSpPr>
          <p:nvPr/>
        </p:nvSpPr>
        <p:spPr bwMode="auto">
          <a:xfrm>
            <a:off x="323528" y="260648"/>
            <a:ext cx="8820472" cy="6597352"/>
          </a:xfrm>
          <a:prstGeom prst="rect">
            <a:avLst/>
          </a:prstGeom>
          <a:noFill/>
          <a:ln w="9525">
            <a:noFill/>
            <a:miter lim="800000"/>
            <a:headEnd/>
            <a:tailEnd/>
          </a:ln>
        </p:spPr>
        <p:txBody>
          <a:bodyPr/>
          <a:lstStyle/>
          <a:p>
            <a:pPr algn="just"/>
            <a:endParaRPr lang="tr-TR" altLang="tr-TR" sz="2000" b="1" dirty="0" smtClean="0">
              <a:solidFill>
                <a:srgbClr val="00B0F0"/>
              </a:solidFill>
            </a:endParaRPr>
          </a:p>
          <a:p>
            <a:pPr algn="just"/>
            <a:endParaRPr lang="tr-TR" altLang="tr-TR" sz="2000" b="1" dirty="0">
              <a:solidFill>
                <a:srgbClr val="00B0F0"/>
              </a:solidFill>
            </a:endParaRPr>
          </a:p>
          <a:p>
            <a:pPr algn="just"/>
            <a:endParaRPr lang="tr-TR" altLang="tr-TR" sz="2000" b="1" dirty="0" smtClean="0">
              <a:solidFill>
                <a:srgbClr val="00B0F0"/>
              </a:solidFill>
            </a:endParaRPr>
          </a:p>
          <a:p>
            <a:pPr algn="just"/>
            <a:endParaRPr lang="tr-TR" altLang="tr-TR" sz="2000" b="1" dirty="0">
              <a:solidFill>
                <a:srgbClr val="00B0F0"/>
              </a:solidFill>
            </a:endParaRPr>
          </a:p>
          <a:p>
            <a:pPr algn="ctr"/>
            <a:r>
              <a:rPr lang="tr-TR" altLang="tr-TR" sz="2000" b="1" dirty="0" smtClean="0">
                <a:solidFill>
                  <a:srgbClr val="00B0F0"/>
                </a:solidFill>
              </a:rPr>
              <a:t>1.Süt </a:t>
            </a:r>
            <a:r>
              <a:rPr lang="tr-TR" altLang="tr-TR" sz="2000" b="1" dirty="0" smtClean="0">
                <a:solidFill>
                  <a:srgbClr val="00B0F0"/>
                </a:solidFill>
              </a:rPr>
              <a:t>ve Süt </a:t>
            </a:r>
            <a:r>
              <a:rPr lang="tr-TR" altLang="tr-TR" sz="2000" b="1" dirty="0">
                <a:solidFill>
                  <a:srgbClr val="00B0F0"/>
                </a:solidFill>
              </a:rPr>
              <a:t>Ü</a:t>
            </a:r>
            <a:r>
              <a:rPr lang="tr-TR" altLang="tr-TR" sz="2000" b="1" dirty="0" smtClean="0">
                <a:solidFill>
                  <a:srgbClr val="00B0F0"/>
                </a:solidFill>
              </a:rPr>
              <a:t>rünleri </a:t>
            </a:r>
            <a:r>
              <a:rPr lang="tr-TR" altLang="tr-TR" sz="2000" b="1" dirty="0">
                <a:solidFill>
                  <a:srgbClr val="00B0F0"/>
                </a:solidFill>
              </a:rPr>
              <a:t>G</a:t>
            </a:r>
            <a:r>
              <a:rPr lang="tr-TR" altLang="tr-TR" sz="2000" b="1" dirty="0" smtClean="0">
                <a:solidFill>
                  <a:srgbClr val="00B0F0"/>
                </a:solidFill>
              </a:rPr>
              <a:t>rubu  </a:t>
            </a:r>
            <a:endParaRPr lang="tr-TR" altLang="tr-TR" sz="2000" b="1" dirty="0" smtClean="0">
              <a:solidFill>
                <a:srgbClr val="00B0F0"/>
              </a:solidFill>
            </a:endParaRPr>
          </a:p>
          <a:p>
            <a:pPr algn="ctr"/>
            <a:endParaRPr lang="tr-TR" altLang="tr-TR" sz="2000" b="1" dirty="0">
              <a:solidFill>
                <a:srgbClr val="00B0F0"/>
              </a:solidFill>
            </a:endParaRPr>
          </a:p>
          <a:p>
            <a:pPr algn="just"/>
            <a:r>
              <a:rPr lang="tr-TR" altLang="tr-TR" sz="2000" dirty="0" smtClean="0"/>
              <a:t>Süt</a:t>
            </a:r>
            <a:r>
              <a:rPr lang="tr-TR" sz="2000" dirty="0" smtClean="0"/>
              <a:t> ve yoğurt, peynir, kefir, dondurma vb. sutlu tatlılar ve süttozu gibi sütten yapılan ürünlerdir.</a:t>
            </a:r>
          </a:p>
          <a:p>
            <a:pPr algn="just"/>
            <a:endParaRPr lang="tr-TR" sz="2000" dirty="0" smtClean="0"/>
          </a:p>
          <a:p>
            <a:pPr algn="just">
              <a:buFont typeface="Arial" pitchFamily="34" charset="0"/>
              <a:buChar char="•"/>
            </a:pPr>
            <a:r>
              <a:rPr lang="tr-TR" sz="2000" dirty="0" smtClean="0"/>
              <a:t>Yüksek kalitede protein, kalsiyum, fosfor, çinko, B1(</a:t>
            </a:r>
            <a:r>
              <a:rPr lang="tr-TR" sz="2000" dirty="0" err="1" smtClean="0"/>
              <a:t>tiamin</a:t>
            </a:r>
            <a:r>
              <a:rPr lang="tr-TR" sz="2000" dirty="0" smtClean="0"/>
              <a:t>), B2 (</a:t>
            </a:r>
            <a:r>
              <a:rPr lang="tr-TR" sz="2000" dirty="0" err="1" smtClean="0"/>
              <a:t>riboflavin</a:t>
            </a:r>
            <a:r>
              <a:rPr lang="tr-TR" sz="2000" dirty="0" smtClean="0"/>
              <a:t>), B6, B12 ve </a:t>
            </a:r>
            <a:r>
              <a:rPr lang="tr-TR" sz="2000" dirty="0" err="1" smtClean="0"/>
              <a:t>niasin</a:t>
            </a:r>
            <a:r>
              <a:rPr lang="tr-TR" sz="2000" dirty="0" smtClean="0"/>
              <a:t> olmak üzere  birçok besin öğesi için önemli kaynaktır. </a:t>
            </a:r>
          </a:p>
          <a:p>
            <a:pPr algn="just"/>
            <a:endParaRPr lang="tr-TR" sz="2000" dirty="0" smtClean="0"/>
          </a:p>
          <a:p>
            <a:pPr algn="just">
              <a:buFont typeface="Arial" pitchFamily="34" charset="0"/>
              <a:buChar char="•"/>
            </a:pPr>
            <a:r>
              <a:rPr lang="tr-TR" sz="2000" dirty="0" smtClean="0"/>
              <a:t>Süt ve ürünleri grubunda yer alan yiyecekler, kalsiyumdan zengin olmaları nedeniyle özellikle çocuk ve </a:t>
            </a:r>
            <a:r>
              <a:rPr lang="tr-TR" sz="2000" dirty="0" err="1" smtClean="0"/>
              <a:t>adolesanlarda</a:t>
            </a:r>
            <a:r>
              <a:rPr lang="tr-TR" sz="2000" dirty="0" smtClean="0"/>
              <a:t> kemiklerin ve dişlerin sağlıklı gelişmesinde önemlidir.</a:t>
            </a:r>
            <a:endParaRPr lang="tr-TR" altLang="tr-TR" sz="2000" dirty="0" smtClean="0"/>
          </a:p>
          <a:p>
            <a:pPr algn="just"/>
            <a:endParaRPr lang="tr-TR" altLang="tr-TR" sz="2000" dirty="0" smtClean="0"/>
          </a:p>
          <a:p>
            <a:pPr marL="457200" indent="-457200" algn="just">
              <a:spcBef>
                <a:spcPts val="575"/>
              </a:spcBef>
              <a:buClr>
                <a:schemeClr val="accent1"/>
              </a:buClr>
              <a:buSzPct val="85000"/>
            </a:pPr>
            <a:endParaRPr lang="tr-TR" altLang="tr-TR" sz="2400" dirty="0"/>
          </a:p>
        </p:txBody>
      </p:sp>
      <p:sp>
        <p:nvSpPr>
          <p:cNvPr id="3" name="Altbilgi Yer Tutucusu 2"/>
          <p:cNvSpPr>
            <a:spLocks noGrp="1"/>
          </p:cNvSpPr>
          <p:nvPr>
            <p:ph type="ftr" sz="quarter" idx="11"/>
          </p:nvPr>
        </p:nvSpPr>
        <p:spPr>
          <a:xfrm>
            <a:off x="1619672" y="6356350"/>
            <a:ext cx="5976664"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836712"/>
            <a:ext cx="8458200" cy="45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1547664" y="6356350"/>
            <a:ext cx="6264696"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365300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txBox="1">
            <a:spLocks/>
          </p:cNvSpPr>
          <p:nvPr/>
        </p:nvSpPr>
        <p:spPr bwMode="auto">
          <a:xfrm>
            <a:off x="323528" y="0"/>
            <a:ext cx="8820472" cy="6597352"/>
          </a:xfrm>
          <a:prstGeom prst="rect">
            <a:avLst/>
          </a:prstGeom>
          <a:noFill/>
          <a:ln w="9525">
            <a:noFill/>
            <a:miter lim="800000"/>
            <a:headEnd/>
            <a:tailEnd/>
          </a:ln>
        </p:spPr>
        <p:txBody>
          <a:bodyPr/>
          <a:lstStyle/>
          <a:p>
            <a:pPr marL="0" lvl="1" algn="just"/>
            <a:endParaRPr lang="tr-TR" altLang="tr-TR" sz="2000" b="1" dirty="0" smtClean="0">
              <a:solidFill>
                <a:srgbClr val="FF0000"/>
              </a:solidFill>
            </a:endParaRPr>
          </a:p>
          <a:p>
            <a:pPr marL="0" lvl="1" algn="just"/>
            <a:endParaRPr lang="tr-TR" altLang="tr-TR" sz="2000" b="1" dirty="0" smtClean="0">
              <a:solidFill>
                <a:srgbClr val="FF0000"/>
              </a:solidFill>
            </a:endParaRPr>
          </a:p>
          <a:p>
            <a:pPr marL="0" lvl="1" algn="ctr"/>
            <a:r>
              <a:rPr lang="tr-TR" altLang="tr-TR" sz="2000" b="1" dirty="0" smtClean="0">
                <a:solidFill>
                  <a:srgbClr val="FF0000"/>
                </a:solidFill>
              </a:rPr>
              <a:t>2. Et, Yumurta, Kuru Baklagiller ve Yağlı Tohumlar </a:t>
            </a:r>
            <a:r>
              <a:rPr lang="tr-TR" altLang="tr-TR" sz="2000" b="1" dirty="0" smtClean="0">
                <a:solidFill>
                  <a:srgbClr val="FF0000"/>
                </a:solidFill>
              </a:rPr>
              <a:t>Grubu</a:t>
            </a:r>
          </a:p>
          <a:p>
            <a:pPr marL="0" lvl="1" algn="ctr"/>
            <a:endParaRPr lang="tr-TR" altLang="tr-TR" sz="2000" b="1" dirty="0" smtClean="0">
              <a:solidFill>
                <a:srgbClr val="FF0000"/>
              </a:solidFill>
            </a:endParaRPr>
          </a:p>
          <a:p>
            <a:pPr algn="just">
              <a:buFont typeface="Arial" pitchFamily="34" charset="0"/>
              <a:buChar char="•"/>
            </a:pPr>
            <a:r>
              <a:rPr lang="tr-TR" sz="2000" dirty="0" smtClean="0"/>
              <a:t> Et, tavuk, balık, yumurta, kuru fasulye, nohut, mercimek gibi yiyeceklerin yanı sıra ceviz, fındık, fıstık gibi sert kabuklu yemişler/yağlı tohumlar yer alır</a:t>
            </a:r>
          </a:p>
          <a:p>
            <a:pPr algn="just"/>
            <a:endParaRPr lang="tr-TR" sz="2000" dirty="0" smtClean="0"/>
          </a:p>
          <a:p>
            <a:pPr algn="just">
              <a:buFont typeface="Arial" pitchFamily="34" charset="0"/>
              <a:buChar char="•"/>
            </a:pPr>
            <a:r>
              <a:rPr lang="tr-TR" sz="2000" dirty="0" smtClean="0"/>
              <a:t>İ</a:t>
            </a:r>
            <a:r>
              <a:rPr lang="fi-FI" sz="2000" dirty="0" smtClean="0"/>
              <a:t>yi kaliteli protein, demir, cinko, fosfor,</a:t>
            </a:r>
            <a:r>
              <a:rPr lang="tr-TR" sz="2000" dirty="0" smtClean="0"/>
              <a:t>magnezyum gibi mineraller ile B1, B6, </a:t>
            </a:r>
            <a:r>
              <a:rPr lang="it-IT" sz="2000" dirty="0" smtClean="0"/>
              <a:t>B12ve A vitamini kaynağıdır.</a:t>
            </a:r>
            <a:endParaRPr lang="tr-TR" sz="2000" dirty="0" smtClean="0"/>
          </a:p>
          <a:p>
            <a:pPr algn="just">
              <a:buFont typeface="Arial" pitchFamily="34" charset="0"/>
              <a:buChar char="•"/>
            </a:pPr>
            <a:endParaRPr lang="tr-TR" sz="2000" dirty="0" smtClean="0"/>
          </a:p>
          <a:p>
            <a:pPr algn="just">
              <a:buFont typeface="Arial" pitchFamily="34" charset="0"/>
              <a:buChar char="•"/>
            </a:pPr>
            <a:r>
              <a:rPr lang="tr-TR" sz="2000" dirty="0" smtClean="0"/>
              <a:t>Bu gruptaki yiyecekler </a:t>
            </a:r>
          </a:p>
          <a:p>
            <a:pPr algn="just"/>
            <a:r>
              <a:rPr lang="tr-TR" sz="2000" dirty="0" smtClean="0"/>
              <a:t>    Büyüme ve gelişmeyi sağlar.</a:t>
            </a:r>
          </a:p>
          <a:p>
            <a:pPr algn="just"/>
            <a:r>
              <a:rPr lang="tr-TR" sz="2000" dirty="0" smtClean="0"/>
              <a:t>   Hücre yenilenmesi, doku onarımı ve </a:t>
            </a:r>
          </a:p>
          <a:p>
            <a:pPr algn="just"/>
            <a:r>
              <a:rPr lang="tr-TR" sz="2000" dirty="0" smtClean="0"/>
              <a:t>   Görme işlevinde, </a:t>
            </a:r>
          </a:p>
          <a:p>
            <a:pPr algn="just"/>
            <a:r>
              <a:rPr lang="tr-TR" sz="2000" dirty="0" smtClean="0"/>
              <a:t>    Kan yapımında,</a:t>
            </a:r>
          </a:p>
          <a:p>
            <a:pPr algn="just"/>
            <a:r>
              <a:rPr lang="tr-TR" sz="2000" dirty="0" smtClean="0"/>
              <a:t>    Sinir sistemi, </a:t>
            </a:r>
            <a:r>
              <a:rPr lang="it-IT" sz="2000" dirty="0" smtClean="0"/>
              <a:t>sindirim sistemi ve deri sağlığında gorevi</a:t>
            </a:r>
            <a:r>
              <a:rPr lang="tr-TR" sz="2000" dirty="0" smtClean="0"/>
              <a:t> olan besin öğeleri en çok bu grupta bulunur.</a:t>
            </a:r>
          </a:p>
          <a:p>
            <a:pPr algn="just">
              <a:buFont typeface="Arial" pitchFamily="34" charset="0"/>
              <a:buChar char="•"/>
            </a:pPr>
            <a:r>
              <a:rPr lang="tr-TR" sz="2000" dirty="0" smtClean="0"/>
              <a:t>Hastalıklara karşı direnç kazanılmasında rolü olan en önemli yiyecek grubudur.</a:t>
            </a:r>
          </a:p>
          <a:p>
            <a:pPr algn="just"/>
            <a:endParaRPr lang="tr-TR" sz="2000" dirty="0" smtClean="0"/>
          </a:p>
          <a:p>
            <a:pPr algn="just"/>
            <a:endParaRPr lang="tr-TR" altLang="tr-TR" sz="2000" dirty="0" smtClean="0"/>
          </a:p>
          <a:p>
            <a:pPr algn="just"/>
            <a:endParaRPr lang="tr-TR" altLang="tr-TR" sz="2000" dirty="0" smtClean="0"/>
          </a:p>
          <a:p>
            <a:pPr marL="457200" indent="-457200" algn="just">
              <a:spcBef>
                <a:spcPts val="575"/>
              </a:spcBef>
              <a:buClr>
                <a:schemeClr val="accent1"/>
              </a:buClr>
              <a:buSzPct val="85000"/>
            </a:pPr>
            <a:endParaRPr lang="tr-TR" altLang="tr-TR" sz="2400" dirty="0"/>
          </a:p>
        </p:txBody>
      </p:sp>
      <p:sp>
        <p:nvSpPr>
          <p:cNvPr id="3" name="Altbilgi Yer Tutucusu 2"/>
          <p:cNvSpPr>
            <a:spLocks noGrp="1"/>
          </p:cNvSpPr>
          <p:nvPr>
            <p:ph type="ftr" sz="quarter" idx="11"/>
          </p:nvPr>
        </p:nvSpPr>
        <p:spPr>
          <a:xfrm>
            <a:off x="1835696" y="6356350"/>
            <a:ext cx="5544616"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124744"/>
            <a:ext cx="8496944" cy="5909310"/>
          </a:xfrm>
          <a:prstGeom prst="rect">
            <a:avLst/>
          </a:prstGeom>
        </p:spPr>
        <p:txBody>
          <a:bodyPr wrap="square">
            <a:spAutoFit/>
          </a:bodyPr>
          <a:lstStyle/>
          <a:p>
            <a:pPr algn="just">
              <a:buFont typeface="Arial" pitchFamily="34" charset="0"/>
              <a:buChar char="•"/>
            </a:pPr>
            <a:r>
              <a:rPr lang="tr-TR" dirty="0" smtClean="0"/>
              <a:t>Etin; iyi kalite protein kaynağı olması nedeniyle özellikle protein gereksiniminin arttığı, hızlı büyümenin olduğu, çocukluk  dönemlerinde diyette mutlaka yer alması gerekir. Özellikle ette bulunan demirin vücutta kullanılabilirliği </a:t>
            </a:r>
            <a:r>
              <a:rPr lang="nn-NO" dirty="0" smtClean="0"/>
              <a:t>y</a:t>
            </a:r>
            <a:r>
              <a:rPr lang="tr-TR" dirty="0" smtClean="0"/>
              <a:t>ü</a:t>
            </a:r>
            <a:r>
              <a:rPr lang="nn-NO" dirty="0" smtClean="0"/>
              <a:t>ksek olduğundan demir eksikliği anemisini</a:t>
            </a:r>
            <a:r>
              <a:rPr lang="tr-TR" dirty="0" smtClean="0"/>
              <a:t> önlemede önemli yeri vardır.</a:t>
            </a:r>
          </a:p>
          <a:p>
            <a:pPr algn="just"/>
            <a:endParaRPr lang="tr-TR" dirty="0" smtClean="0"/>
          </a:p>
          <a:p>
            <a:pPr algn="just">
              <a:buFont typeface="Arial" pitchFamily="34" charset="0"/>
              <a:buChar char="•"/>
            </a:pPr>
            <a:r>
              <a:rPr lang="tr-TR" dirty="0" smtClean="0"/>
              <a:t>Özellikle yağlı balıklar n-3 (</a:t>
            </a:r>
            <a:r>
              <a:rPr lang="tr-TR" dirty="0" err="1" smtClean="0"/>
              <a:t>omega</a:t>
            </a:r>
            <a:r>
              <a:rPr lang="tr-TR" dirty="0" smtClean="0"/>
              <a:t> 3) yağ asitleri yönünden oldukça zengindir haftada en az 2 kez balık yenmesi önerilir.</a:t>
            </a:r>
            <a:r>
              <a:rPr lang="sv-SE" dirty="0" smtClean="0"/>
              <a:t>Diyetle yeterli miktarda n-3 yağ asitleri</a:t>
            </a:r>
            <a:r>
              <a:rPr lang="tr-TR" dirty="0" smtClean="0"/>
              <a:t> alımı  çocuklarda beyin gelişimi için önemlidir. </a:t>
            </a:r>
          </a:p>
          <a:p>
            <a:pPr algn="just"/>
            <a:endParaRPr lang="tr-TR" dirty="0" smtClean="0"/>
          </a:p>
          <a:p>
            <a:pPr algn="just">
              <a:buFont typeface="Arial" pitchFamily="34" charset="0"/>
              <a:buChar char="•"/>
            </a:pPr>
            <a:r>
              <a:rPr lang="tr-TR" dirty="0" smtClean="0"/>
              <a:t>Yumurta proteinlerinin %100 oranında vücut proteinlerine dönüştüğü bilinmektedir Protein kalitesi yüksek olduğu için </a:t>
            </a:r>
            <a:r>
              <a:rPr lang="nn-NO" dirty="0" smtClean="0"/>
              <a:t>cocukların her g</a:t>
            </a:r>
            <a:r>
              <a:rPr lang="tr-TR" dirty="0" smtClean="0"/>
              <a:t>ü</a:t>
            </a:r>
            <a:r>
              <a:rPr lang="nn-NO" dirty="0" smtClean="0"/>
              <a:t>n bir adet yumurta tuketmesi</a:t>
            </a:r>
            <a:r>
              <a:rPr lang="tr-TR" dirty="0" smtClean="0"/>
              <a:t> yararlıdır.</a:t>
            </a:r>
          </a:p>
          <a:p>
            <a:pPr algn="just"/>
            <a:endParaRPr lang="tr-TR" dirty="0" smtClean="0"/>
          </a:p>
          <a:p>
            <a:pPr algn="just">
              <a:buFont typeface="Arial" pitchFamily="34" charset="0"/>
              <a:buChar char="•"/>
            </a:pPr>
            <a:r>
              <a:rPr lang="tr-TR" dirty="0" smtClean="0"/>
              <a:t>Özellikle et ve yumurtanın bulunmadığı durumlarda,diyette kuru baklagiller arttırılarak protein gereksinmesi karşılanabilir. Ancak protein kalitesi düşüktür. Kuru baklagiller belirli</a:t>
            </a:r>
          </a:p>
          <a:p>
            <a:r>
              <a:rPr lang="tr-TR" dirty="0" smtClean="0"/>
              <a:t>oranda tahıllarla karıştırılır ve iyi pişirilirse protein kalitesi yükselir. </a:t>
            </a:r>
          </a:p>
          <a:p>
            <a:endParaRPr lang="tr-TR" dirty="0" smtClean="0"/>
          </a:p>
          <a:p>
            <a:endParaRPr lang="tr-TR" dirty="0" smtClean="0"/>
          </a:p>
          <a:p>
            <a:endParaRPr lang="tr-TR" dirty="0" smtClean="0"/>
          </a:p>
          <a:p>
            <a:endParaRPr lang="tr-TR" dirty="0" smtClean="0"/>
          </a:p>
          <a:p>
            <a:pPr algn="just"/>
            <a:endParaRPr lang="tr-TR" dirty="0" smtClean="0"/>
          </a:p>
        </p:txBody>
      </p:sp>
      <p:sp>
        <p:nvSpPr>
          <p:cNvPr id="4" name="Altbilgi Yer Tutucusu 3"/>
          <p:cNvSpPr>
            <a:spLocks noGrp="1"/>
          </p:cNvSpPr>
          <p:nvPr>
            <p:ph type="ftr" sz="quarter" idx="11"/>
          </p:nvPr>
        </p:nvSpPr>
        <p:spPr>
          <a:xfrm>
            <a:off x="1835696" y="6356350"/>
            <a:ext cx="5904656" cy="365125"/>
          </a:xfrm>
        </p:spPr>
        <p:txBody>
          <a:bodyPr/>
          <a:lstStyle/>
          <a:p>
            <a:r>
              <a:rPr lang="tr-TR" dirty="0" smtClean="0"/>
              <a:t>Sağlıklı Beslenme Hareketli Hayat Dairesi Başkanlığı  </a:t>
            </a:r>
            <a:r>
              <a:rPr lang="tr-TR" dirty="0" err="1" smtClean="0"/>
              <a:t>Dyt</a:t>
            </a:r>
            <a:r>
              <a:rPr lang="tr-TR" dirty="0" smtClean="0"/>
              <a:t>. Meral ÇARKCI</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889000"/>
            <a:ext cx="85725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a:xfrm>
            <a:off x="971600" y="6356350"/>
            <a:ext cx="6552728" cy="365125"/>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extLst>
      <p:ext uri="{BB962C8B-B14F-4D97-AF65-F5344CB8AC3E}">
        <p14:creationId xmlns:p14="http://schemas.microsoft.com/office/powerpoint/2010/main" val="309243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0"/>
            <a:ext cx="9036496" cy="7068602"/>
          </a:xfrm>
          <a:prstGeom prst="rect">
            <a:avLst/>
          </a:prstGeom>
        </p:spPr>
        <p:txBody>
          <a:bodyPr wrap="square">
            <a:spAutoFit/>
          </a:bodyPr>
          <a:lstStyle/>
          <a:p>
            <a:pPr marL="547688" lvl="1" indent="-228600" algn="ctr">
              <a:spcBef>
                <a:spcPts val="375"/>
              </a:spcBef>
              <a:buClr>
                <a:schemeClr val="accent2"/>
              </a:buClr>
              <a:buSzPct val="85000"/>
            </a:pPr>
            <a:r>
              <a:rPr lang="tr-TR" altLang="tr-TR" sz="2000" b="1" dirty="0" smtClean="0">
                <a:solidFill>
                  <a:srgbClr val="92D050"/>
                </a:solidFill>
              </a:rPr>
              <a:t>3. Sebze Grubu                          4.Meyve Grubu</a:t>
            </a:r>
          </a:p>
          <a:p>
            <a:pPr algn="just">
              <a:buFont typeface="Arial" pitchFamily="34" charset="0"/>
              <a:buChar char="•"/>
            </a:pPr>
            <a:r>
              <a:rPr lang="tr-TR" dirty="0" smtClean="0"/>
              <a:t>Mineraller ve vitaminler bakımından özellikle </a:t>
            </a:r>
            <a:r>
              <a:rPr lang="tr-TR" dirty="0" err="1" smtClean="0"/>
              <a:t>folat</a:t>
            </a:r>
            <a:r>
              <a:rPr lang="tr-TR" dirty="0" smtClean="0"/>
              <a:t> (</a:t>
            </a:r>
            <a:r>
              <a:rPr lang="tr-TR" dirty="0" err="1" smtClean="0"/>
              <a:t>folik</a:t>
            </a:r>
            <a:r>
              <a:rPr lang="tr-TR" dirty="0" smtClean="0"/>
              <a:t> asit), A vitaminin </a:t>
            </a:r>
            <a:r>
              <a:rPr lang="fi-FI" dirty="0" smtClean="0"/>
              <a:t>on </a:t>
            </a:r>
            <a:r>
              <a:rPr lang="tr-TR" dirty="0"/>
              <a:t>ö</a:t>
            </a:r>
            <a:r>
              <a:rPr lang="fi-FI" dirty="0" smtClean="0"/>
              <a:t>gesi olan beta-karoten, E, C, B</a:t>
            </a:r>
            <a:r>
              <a:rPr lang="fi-FI" sz="800" dirty="0" smtClean="0"/>
              <a:t>2</a:t>
            </a:r>
            <a:r>
              <a:rPr lang="tr-TR" dirty="0" smtClean="0"/>
              <a:t>vitamini, kalsiyum, potasyum, demir, magnezyum,posa ve diğer antioksidan özellikte olan bileşiklerden zengindir. Vücuttan bazı zararlı maddelerin atılmasına içerdikleri bu maddeler yardımcı olur.</a:t>
            </a:r>
          </a:p>
          <a:p>
            <a:pPr algn="just">
              <a:buFont typeface="Arial" pitchFamily="34" charset="0"/>
              <a:buChar char="•"/>
            </a:pPr>
            <a:endParaRPr lang="tr-TR" dirty="0" smtClean="0"/>
          </a:p>
          <a:p>
            <a:pPr>
              <a:buFont typeface="Arial" pitchFamily="34" charset="0"/>
              <a:buChar char="•"/>
            </a:pPr>
            <a:r>
              <a:rPr lang="tr-TR" sz="2000" dirty="0" smtClean="0"/>
              <a:t>Bu yiyecek grubu; </a:t>
            </a:r>
          </a:p>
          <a:p>
            <a:r>
              <a:rPr lang="tr-TR" sz="2000" dirty="0" smtClean="0"/>
              <a:t>     Büyüme ve gelişme,</a:t>
            </a:r>
          </a:p>
          <a:p>
            <a:pPr algn="just"/>
            <a:r>
              <a:rPr lang="tr-TR" sz="2000" dirty="0" smtClean="0"/>
              <a:t>     Hücre yenilenmesi, doku onarımı,</a:t>
            </a:r>
          </a:p>
          <a:p>
            <a:pPr algn="just"/>
            <a:r>
              <a:rPr lang="tr-TR" sz="2000" dirty="0" smtClean="0"/>
              <a:t>     Deri ve göz sağlığı,</a:t>
            </a:r>
          </a:p>
          <a:p>
            <a:r>
              <a:rPr lang="tr-TR" sz="2000" dirty="0" smtClean="0"/>
              <a:t>     Diş ve diş eti sağlığı,</a:t>
            </a:r>
          </a:p>
          <a:p>
            <a:r>
              <a:rPr lang="tr-TR" sz="2000" dirty="0" smtClean="0"/>
              <a:t>     Kan yapımı,</a:t>
            </a:r>
          </a:p>
          <a:p>
            <a:r>
              <a:rPr lang="tr-TR" sz="2000" dirty="0" smtClean="0"/>
              <a:t>     Hastalıklara  karşı direncin oluşumunda etkindir.</a:t>
            </a:r>
          </a:p>
          <a:p>
            <a:pPr algn="just"/>
            <a:r>
              <a:rPr lang="tr-TR" sz="2000" dirty="0" smtClean="0"/>
              <a:t>Farklı meyveler ve sebzeler içerdikleri besin ögeleri ve miktarı bakımından farklı olduğundan  gün içerisinde  tüketimlerinde  çeşitlilik  sağlanmalıdır</a:t>
            </a:r>
          </a:p>
          <a:p>
            <a:pPr algn="just">
              <a:buFont typeface="Arial" pitchFamily="34" charset="0"/>
              <a:buChar char="•"/>
            </a:pPr>
            <a:r>
              <a:rPr lang="tr-TR" sz="2000" dirty="0" smtClean="0"/>
              <a:t>Her gün koyu sarı renkli (havuç, patates),koyu yeşil yapraklı (ıspanak, marul, kıvırcık, pazı, semizotu, brokoli vb.), nişastalı (patates, bezelye) ve diğer sebzeler (domates,soğan, taze fasulye) dengeli bir şekilde   tüketilmelidir. </a:t>
            </a:r>
          </a:p>
          <a:p>
            <a:pPr algn="just">
              <a:buFont typeface="Arial" pitchFamily="34" charset="0"/>
              <a:buChar char="•"/>
            </a:pPr>
            <a:r>
              <a:rPr lang="tr-TR" sz="2000" dirty="0" smtClean="0"/>
              <a:t>Meyvelerde  turunçgiller grubu ve uzumsu meyveler (çilek, ahududu, böğürtlen, yaban mersini, karadut gibi) ve diğer üzümler C vitamini ile çeşitli antioksidanlardan zengin iken elma, muz, kayısı vb. meyveler potasyumdan zengindir.</a:t>
            </a:r>
            <a:endParaRPr lang="tr-TR" altLang="tr-TR" sz="2000" b="1" dirty="0" smtClean="0">
              <a:solidFill>
                <a:srgbClr val="92D050"/>
              </a:solidFill>
            </a:endParaRPr>
          </a:p>
          <a:p>
            <a:pPr algn="just"/>
            <a:endParaRPr lang="tr-TR" altLang="tr-TR" sz="2000" b="1" dirty="0" smtClean="0">
              <a:solidFill>
                <a:srgbClr val="92D050"/>
              </a:solidFill>
            </a:endParaRPr>
          </a:p>
          <a:p>
            <a:pPr marL="776288" lvl="1" indent="-457200" algn="just">
              <a:spcBef>
                <a:spcPts val="375"/>
              </a:spcBef>
              <a:buClr>
                <a:schemeClr val="accent2"/>
              </a:buClr>
              <a:buSzPct val="85000"/>
              <a:buAutoNum type="arabicPeriod" startAt="4"/>
            </a:pPr>
            <a:endParaRPr lang="tr-TR" altLang="tr-TR" sz="2000" b="1" dirty="0" smtClean="0">
              <a:solidFill>
                <a:srgbClr val="92D050"/>
              </a:solidFill>
            </a:endParaRPr>
          </a:p>
        </p:txBody>
      </p:sp>
      <p:sp>
        <p:nvSpPr>
          <p:cNvPr id="4" name="Altbilgi Yer Tutucusu 3"/>
          <p:cNvSpPr>
            <a:spLocks noGrp="1"/>
          </p:cNvSpPr>
          <p:nvPr>
            <p:ph type="ftr" sz="quarter" idx="11"/>
          </p:nvPr>
        </p:nvSpPr>
        <p:spPr>
          <a:xfrm>
            <a:off x="1763688" y="6525344"/>
            <a:ext cx="5688632" cy="196131"/>
          </a:xfrm>
        </p:spPr>
        <p:txBody>
          <a:bodyPr/>
          <a:lstStyle/>
          <a:p>
            <a:r>
              <a:rPr lang="tr-TR" dirty="0" smtClean="0"/>
              <a:t>Sağlıklı Beslenme Hareketli Hayat Dairesi Başkanlığı  </a:t>
            </a:r>
            <a:r>
              <a:rPr lang="tr-TR" dirty="0" err="1" smtClean="0"/>
              <a:t>Dyt.Meral</a:t>
            </a:r>
            <a:r>
              <a:rPr lang="tr-TR" dirty="0" smtClean="0"/>
              <a:t> ÇARKCI</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4274054</TotalTime>
  <Words>1101</Words>
  <Application>Microsoft Office PowerPoint</Application>
  <PresentationFormat>Ekran Gösterisi (4:3)</PresentationFormat>
  <Paragraphs>130</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Century Gothic</vt:lpstr>
      <vt:lpstr>Times New Roman</vt:lpstr>
      <vt:lpstr>Wingdings 2</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ÇAĞI VE ADOLESAN DÖNEMİNDE BESLENME</dc:title>
  <dc:creator>Thsk</dc:creator>
  <cp:lastModifiedBy>MERAL ÇARKCI</cp:lastModifiedBy>
  <cp:revision>266</cp:revision>
  <dcterms:created xsi:type="dcterms:W3CDTF">2017-09-14T13:04:44Z</dcterms:created>
  <dcterms:modified xsi:type="dcterms:W3CDTF">2022-04-19T14:02:22Z</dcterms:modified>
</cp:coreProperties>
</file>