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14"/>
  </p:notesMasterIdLst>
  <p:sldIdLst>
    <p:sldId id="503" r:id="rId5"/>
    <p:sldId id="504" r:id="rId6"/>
    <p:sldId id="516" r:id="rId7"/>
    <p:sldId id="518" r:id="rId8"/>
    <p:sldId id="517" r:id="rId9"/>
    <p:sldId id="519" r:id="rId10"/>
    <p:sldId id="520" r:id="rId11"/>
    <p:sldId id="523" r:id="rId12"/>
    <p:sldId id="521" r:id="rId13"/>
    <p:sldId id="522" r:id="rId14"/>
    <p:sldId id="525" r:id="rId15"/>
    <p:sldId id="524" r:id="rId16"/>
    <p:sldId id="526" r:id="rId17"/>
    <p:sldId id="527" r:id="rId18"/>
    <p:sldId id="528" r:id="rId19"/>
    <p:sldId id="529" r:id="rId20"/>
    <p:sldId id="530" r:id="rId21"/>
    <p:sldId id="603" r:id="rId22"/>
    <p:sldId id="531" r:id="rId23"/>
    <p:sldId id="532" r:id="rId24"/>
    <p:sldId id="533" r:id="rId25"/>
    <p:sldId id="535" r:id="rId26"/>
    <p:sldId id="534" r:id="rId27"/>
    <p:sldId id="537" r:id="rId28"/>
    <p:sldId id="536" r:id="rId29"/>
    <p:sldId id="538" r:id="rId30"/>
    <p:sldId id="539" r:id="rId31"/>
    <p:sldId id="540" r:id="rId32"/>
    <p:sldId id="541" r:id="rId33"/>
    <p:sldId id="542" r:id="rId34"/>
    <p:sldId id="543" r:id="rId35"/>
    <p:sldId id="545" r:id="rId36"/>
    <p:sldId id="546" r:id="rId37"/>
    <p:sldId id="547" r:id="rId38"/>
    <p:sldId id="548" r:id="rId39"/>
    <p:sldId id="549" r:id="rId40"/>
    <p:sldId id="550" r:id="rId41"/>
    <p:sldId id="551" r:id="rId42"/>
    <p:sldId id="552" r:id="rId43"/>
    <p:sldId id="618" r:id="rId44"/>
    <p:sldId id="619" r:id="rId45"/>
    <p:sldId id="553" r:id="rId46"/>
    <p:sldId id="554" r:id="rId47"/>
    <p:sldId id="555" r:id="rId48"/>
    <p:sldId id="556" r:id="rId49"/>
    <p:sldId id="557" r:id="rId50"/>
    <p:sldId id="558" r:id="rId51"/>
    <p:sldId id="559" r:id="rId52"/>
    <p:sldId id="560" r:id="rId53"/>
    <p:sldId id="561" r:id="rId54"/>
    <p:sldId id="563" r:id="rId55"/>
    <p:sldId id="562" r:id="rId56"/>
    <p:sldId id="564" r:id="rId57"/>
    <p:sldId id="565" r:id="rId58"/>
    <p:sldId id="566" r:id="rId59"/>
    <p:sldId id="621" r:id="rId60"/>
    <p:sldId id="567" r:id="rId61"/>
    <p:sldId id="622" r:id="rId62"/>
    <p:sldId id="568" r:id="rId63"/>
    <p:sldId id="569" r:id="rId64"/>
    <p:sldId id="570" r:id="rId65"/>
    <p:sldId id="365" r:id="rId66"/>
    <p:sldId id="571" r:id="rId67"/>
    <p:sldId id="572" r:id="rId68"/>
    <p:sldId id="573" r:id="rId69"/>
    <p:sldId id="574" r:id="rId70"/>
    <p:sldId id="575" r:id="rId71"/>
    <p:sldId id="576" r:id="rId72"/>
    <p:sldId id="577" r:id="rId73"/>
    <p:sldId id="578" r:id="rId74"/>
    <p:sldId id="579" r:id="rId75"/>
    <p:sldId id="580" r:id="rId76"/>
    <p:sldId id="581" r:id="rId77"/>
    <p:sldId id="582" r:id="rId78"/>
    <p:sldId id="583" r:id="rId79"/>
    <p:sldId id="584" r:id="rId80"/>
    <p:sldId id="585" r:id="rId81"/>
    <p:sldId id="586" r:id="rId82"/>
    <p:sldId id="587" r:id="rId83"/>
    <p:sldId id="588" r:id="rId84"/>
    <p:sldId id="590" r:id="rId85"/>
    <p:sldId id="589" r:id="rId86"/>
    <p:sldId id="620" r:id="rId87"/>
    <p:sldId id="591" r:id="rId88"/>
    <p:sldId id="592" r:id="rId89"/>
    <p:sldId id="593" r:id="rId90"/>
    <p:sldId id="594" r:id="rId91"/>
    <p:sldId id="595" r:id="rId92"/>
    <p:sldId id="596" r:id="rId93"/>
    <p:sldId id="597" r:id="rId94"/>
    <p:sldId id="598" r:id="rId95"/>
    <p:sldId id="599" r:id="rId96"/>
    <p:sldId id="600" r:id="rId97"/>
    <p:sldId id="602" r:id="rId98"/>
    <p:sldId id="604" r:id="rId99"/>
    <p:sldId id="605" r:id="rId100"/>
    <p:sldId id="606" r:id="rId101"/>
    <p:sldId id="607" r:id="rId102"/>
    <p:sldId id="434" r:id="rId103"/>
    <p:sldId id="608" r:id="rId104"/>
    <p:sldId id="609" r:id="rId105"/>
    <p:sldId id="611" r:id="rId106"/>
    <p:sldId id="612" r:id="rId107"/>
    <p:sldId id="613" r:id="rId108"/>
    <p:sldId id="614" r:id="rId109"/>
    <p:sldId id="615" r:id="rId110"/>
    <p:sldId id="616" r:id="rId111"/>
    <p:sldId id="617" r:id="rId112"/>
    <p:sldId id="506" r:id="rId11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33CC"/>
    <a:srgbClr val="FF3399"/>
    <a:srgbClr val="CCECFF"/>
    <a:srgbClr val="FFFFCC"/>
    <a:srgbClr val="FFCCFF"/>
    <a:srgbClr val="FFF3FA"/>
    <a:srgbClr val="FEE2F3"/>
    <a:srgbClr val="FF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Orta Stil 3 - Vurgu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Orta Stil 1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6" autoAdjust="0"/>
    <p:restoredTop sz="93447" autoAdjust="0"/>
  </p:normalViewPr>
  <p:slideViewPr>
    <p:cSldViewPr snapToGrid="0">
      <p:cViewPr varScale="1">
        <p:scale>
          <a:sx n="107" d="100"/>
          <a:sy n="107" d="100"/>
        </p:scale>
        <p:origin x="203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theme" Target="theme/theme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tableStyles" Target="tableStyle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8C0-455F-8D77-E45045AF427E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8C0-455F-8D77-E45045AF427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8C0-455F-8D77-E45045AF427E}"/>
              </c:ext>
            </c:extLst>
          </c:dPt>
          <c:cat>
            <c:strRef>
              <c:f>Sayfa1!$A$2:$A$4</c:f>
              <c:strCache>
                <c:ptCount val="3"/>
                <c:pt idx="0">
                  <c:v>Karbonhidrat</c:v>
                </c:pt>
                <c:pt idx="1">
                  <c:v>Protein</c:v>
                </c:pt>
                <c:pt idx="2">
                  <c:v>Yağ</c:v>
                </c:pt>
              </c:strCache>
            </c:strRef>
          </c:cat>
          <c:val>
            <c:numRef>
              <c:f>Sayfa1!$B$2:$B$4</c:f>
              <c:numCache>
                <c:formatCode>General</c:formatCode>
                <c:ptCount val="3"/>
                <c:pt idx="0">
                  <c:v>55</c:v>
                </c:pt>
                <c:pt idx="1">
                  <c:v>15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8C0-455F-8D77-E45045AF42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A1D21-997D-4F04-AED4-08267C80B509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31EDC-442C-4B3B-BE18-80E44AA7D46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287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8013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4322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2400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3514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0257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4990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0662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8127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1075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6492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latin typeface="Corbel" panose="020B0503020204020204" pitchFamily="34" charset="0"/>
              </a:rPr>
              <a:t>Diyetle alım miktarı, emilimini ya da metabolizmasını etkileyen faktörler ve </a:t>
            </a:r>
            <a:r>
              <a:rPr lang="tr-TR" sz="1200" dirty="0" err="1">
                <a:latin typeface="Corbel" panose="020B0503020204020204" pitchFamily="34" charset="0"/>
              </a:rPr>
              <a:t>obezite</a:t>
            </a:r>
            <a:r>
              <a:rPr lang="tr-TR" sz="1200" dirty="0">
                <a:latin typeface="Corbel" panose="020B0503020204020204" pitchFamily="34" charset="0"/>
              </a:rPr>
              <a:t> vücuttaki D vitamin düzeylerini etkilemektedir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0999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9663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latin typeface="Corbel" panose="020B0503020204020204" pitchFamily="34" charset="0"/>
              </a:rPr>
              <a:t>Diyetle alım miktarı, emilimini ya da metabolizmasını etkileyen faktörler ve </a:t>
            </a:r>
            <a:r>
              <a:rPr lang="tr-TR" sz="1200" dirty="0" err="1">
                <a:latin typeface="Corbel" panose="020B0503020204020204" pitchFamily="34" charset="0"/>
              </a:rPr>
              <a:t>obezite</a:t>
            </a:r>
            <a:r>
              <a:rPr lang="tr-TR" sz="1200" dirty="0">
                <a:latin typeface="Corbel" panose="020B0503020204020204" pitchFamily="34" charset="0"/>
              </a:rPr>
              <a:t> vücuttaki D vitamin düzeylerini etkilemektedir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0615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5997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43940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2289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69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7516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78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4819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80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33308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88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8898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latin typeface="Corbel" panose="020B0503020204020204" pitchFamily="34" charset="0"/>
              </a:rPr>
              <a:t>Buna göre daha yüzeyde yaşayan ve </a:t>
            </a:r>
            <a:r>
              <a:rPr lang="tr-TR" sz="1200" dirty="0" err="1">
                <a:latin typeface="Corbel" panose="020B0503020204020204" pitchFamily="34" charset="0"/>
              </a:rPr>
              <a:t>civa</a:t>
            </a:r>
            <a:r>
              <a:rPr lang="tr-TR" sz="1200" dirty="0">
                <a:latin typeface="Corbel" panose="020B0503020204020204" pitchFamily="34" charset="0"/>
              </a:rPr>
              <a:t> </a:t>
            </a:r>
            <a:r>
              <a:rPr lang="tr-TR" sz="1200" dirty="0" err="1">
                <a:latin typeface="Corbel" panose="020B0503020204020204" pitchFamily="34" charset="0"/>
              </a:rPr>
              <a:t>maruziyeti</a:t>
            </a:r>
            <a:r>
              <a:rPr lang="tr-TR" sz="1200" dirty="0">
                <a:latin typeface="Corbel" panose="020B0503020204020204" pitchFamily="34" charset="0"/>
              </a:rPr>
              <a:t> daha düşük olan hamsi, istavrit, palamut, uskumru, levrek, alabalık, ton balığı ve çiftlik somonu tercih edilmeli, derinlerde yaşayan ve </a:t>
            </a:r>
            <a:r>
              <a:rPr lang="tr-TR" sz="1200" dirty="0" err="1">
                <a:latin typeface="Corbel" panose="020B0503020204020204" pitchFamily="34" charset="0"/>
              </a:rPr>
              <a:t>civa</a:t>
            </a:r>
            <a:r>
              <a:rPr lang="tr-TR" sz="1200" dirty="0">
                <a:latin typeface="Corbel" panose="020B0503020204020204" pitchFamily="34" charset="0"/>
              </a:rPr>
              <a:t> içeriği daha yüksek olabilecek midye gibi kabuklu deniz ürünleri, kalkan ve kılıç balığı gibi balıklar tercih edilmemelidir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89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72482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90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5579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59102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91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47986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92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4795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93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14533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99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95004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100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20208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Gebelik sonrası</a:t>
            </a:r>
          </a:p>
          <a:p>
            <a:pPr lvl="0"/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Emzirmenin önemi anlatılmalı ve anne emzirme için teşvik edilmeli</a:t>
            </a:r>
          </a:p>
          <a:p>
            <a:pPr lvl="0"/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Postnatal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6. haftadaki görüşmede ağırlık ölçülerek BKİ hesaplanmalı</a:t>
            </a:r>
          </a:p>
          <a:p>
            <a:pPr lvl="0"/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BKİ&gt;25 olan kadınlarda sağlıklı beslenme ve egzersiz önerileri ile kademeli olarak ağırlığın %5-10’unun kaybı hedeflenmeli</a:t>
            </a:r>
          </a:p>
          <a:p>
            <a:pPr lvl="0"/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Sağlıklı beslenme ve hafif aktivitelere yeniden başlanması teşvik edilmeli (hafif yürüyüş </a:t>
            </a:r>
            <a:r>
              <a:rPr lang="tr-T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vb</a:t>
            </a:r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lvl="0"/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  <a:p>
            <a:r>
              <a:rPr lang="tr-TR" dirty="0"/>
              <a:t>Şişmansa gebelik sırasında zayıflatma yok, ideal kilo alımı sağlanmalı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D97BB-977C-4811-B0FD-2E1F858C3300}" type="slidenum">
              <a:rPr lang="tr-TR" smtClean="0"/>
              <a:t>107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98335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D97BB-977C-4811-B0FD-2E1F858C3300}" type="slidenum">
              <a:rPr lang="tr-TR" smtClean="0"/>
              <a:t>108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3232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5271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094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2489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0885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3876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31EDC-442C-4B3B-BE18-80E44AA7D467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2022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6E0C-E955-4573-85F4-13A6829CCDCC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AAD8-B28E-48D0-A179-B3405E511E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641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6E0C-E955-4573-85F4-13A6829CCDCC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AAD8-B28E-48D0-A179-B3405E511E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38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6E0C-E955-4573-85F4-13A6829CCDCC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AAD8-B28E-48D0-A179-B3405E511E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75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4718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8906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00695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2193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01509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7366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8559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2155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6E0C-E955-4573-85F4-13A6829CCDCC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AAD8-B28E-48D0-A179-B3405E511E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49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99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9083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7687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519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4068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3899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2165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6394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7093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999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6E0C-E955-4573-85F4-13A6829CCDCC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AAD8-B28E-48D0-A179-B3405E511E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45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6625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201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8364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3603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1017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3171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5849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8945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3225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7169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6E0C-E955-4573-85F4-13A6829CCDCC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AAD8-B28E-48D0-A179-B3405E511E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582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5429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718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2674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6734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9529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6E0C-E955-4573-85F4-13A6829CCDCC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AAD8-B28E-48D0-A179-B3405E511E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66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6E0C-E955-4573-85F4-13A6829CCDCC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AAD8-B28E-48D0-A179-B3405E511E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87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6E0C-E955-4573-85F4-13A6829CCDCC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AAD8-B28E-48D0-A179-B3405E511E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78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6E0C-E955-4573-85F4-13A6829CCDCC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AAD8-B28E-48D0-A179-B3405E511E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682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6E0C-E955-4573-85F4-13A6829CCDCC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FAAD8-B28E-48D0-A179-B3405E511E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00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46E0C-E955-4573-85F4-13A6829CCDCC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FAAD8-B28E-48D0-A179-B3405E511EF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499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1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4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DADA9-121A-4C55-81C0-794464B729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A636-14FE-42B1-ADE8-9A55DB999C72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16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7.wdp"/><Relationship Id="rId5" Type="http://schemas.openxmlformats.org/officeDocument/2006/relationships/image" Target="../media/image2.png"/><Relationship Id="rId15" Type="http://schemas.microsoft.com/office/2007/relationships/hdphoto" Target="../media/hdphoto9.wdp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2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1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80" y="-220913"/>
            <a:ext cx="6117807" cy="70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132" y="3114342"/>
            <a:ext cx="4451224" cy="359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 12"/>
          <p:cNvGrpSpPr/>
          <p:nvPr/>
        </p:nvGrpSpPr>
        <p:grpSpPr>
          <a:xfrm>
            <a:off x="63217" y="4881546"/>
            <a:ext cx="9190354" cy="1969108"/>
            <a:chOff x="-129467" y="25638441"/>
            <a:chExt cx="25363471" cy="5291817"/>
          </a:xfrm>
        </p:grpSpPr>
        <p:pic>
          <p:nvPicPr>
            <p:cNvPr id="14" name="Picture 6" descr="http://images.clipartpanda.com/blue-clouds-background-Cloud_Background_by_Ovni_the_UFO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667" b="99917" l="1928" r="96145">
                          <a14:foregroundMark x1="3133" y1="76250" x2="3133" y2="76250"/>
                          <a14:foregroundMark x1="2892" y1="99167" x2="2892" y2="99167"/>
                          <a14:foregroundMark x1="94699" y1="98833" x2="94699" y2="98833"/>
                          <a14:foregroundMark x1="94940" y1="80333" x2="94940" y2="80333"/>
                          <a14:foregroundMark x1="3494" y1="76417" x2="3494" y2="99750"/>
                          <a14:backgroundMark x1="29639" y1="56667" x2="29639" y2="56667"/>
                          <a14:backgroundMark x1="32048" y1="61083" x2="32048" y2="61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0" t="50520" r="3682" b="13416"/>
            <a:stretch/>
          </p:blipFill>
          <p:spPr bwMode="auto">
            <a:xfrm>
              <a:off x="-129467" y="25638441"/>
              <a:ext cx="13716000" cy="5252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http://images.clipartpanda.com/blue-clouds-background-Cloud_Background_by_Ovni_the_UFO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667" b="99917" l="1928" r="96145">
                          <a14:foregroundMark x1="3133" y1="76250" x2="3133" y2="76250"/>
                          <a14:foregroundMark x1="2892" y1="99167" x2="2892" y2="99167"/>
                          <a14:foregroundMark x1="94699" y1="98833" x2="94699" y2="98833"/>
                          <a14:foregroundMark x1="94940" y1="80333" x2="94940" y2="80333"/>
                          <a14:foregroundMark x1="3494" y1="76417" x2="3494" y2="99750"/>
                          <a14:backgroundMark x1="29639" y1="56667" x2="29639" y2="56667"/>
                          <a14:backgroundMark x1="32048" y1="61083" x2="32048" y2="61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6" t="50520" r="3681" b="13143"/>
            <a:stretch/>
          </p:blipFill>
          <p:spPr bwMode="auto">
            <a:xfrm flipH="1">
              <a:off x="13295403" y="25638441"/>
              <a:ext cx="11938601" cy="5291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701800" y="4866753"/>
            <a:ext cx="7112840" cy="1419364"/>
          </a:xfrm>
        </p:spPr>
        <p:txBody>
          <a:bodyPr anchor="ctr">
            <a:noAutofit/>
          </a:bodyPr>
          <a:lstStyle/>
          <a:p>
            <a:r>
              <a:rPr lang="tr-TR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Dr. Nevin Şanlıer</a:t>
            </a:r>
          </a:p>
          <a:p>
            <a:r>
              <a:rPr lang="tr-T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Ankara Medipol Üniversitesi</a:t>
            </a:r>
          </a:p>
          <a:p>
            <a:r>
              <a:rPr lang="tr-TR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Sağlık Bilimleri Fakültesi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0" y="5585004"/>
            <a:ext cx="944412" cy="1111073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63217" y="593995"/>
            <a:ext cx="7067774" cy="2280042"/>
          </a:xfrm>
        </p:spPr>
        <p:txBody>
          <a:bodyPr anchor="ctr">
            <a:noAutofit/>
          </a:bodyPr>
          <a:lstStyle/>
          <a:p>
            <a:r>
              <a:rPr lang="tr-T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GEBELERDE AĞIRLIK YÖNETİMİ </a:t>
            </a:r>
            <a:b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tr-T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BİREYSEL STANDART BESLENME DANIŞMANLIĞI PROGRAMI</a:t>
            </a:r>
            <a:br>
              <a:rPr lang="tr-TR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tr-TR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76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1064" y="365126"/>
            <a:ext cx="8401722" cy="1325563"/>
          </a:xfrm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40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40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4000" b="1" i="1" dirty="0">
                <a:solidFill>
                  <a:srgbClr val="0070C0"/>
                </a:solidFill>
                <a:latin typeface="Candara" panose="020E0502030303020204" pitchFamily="34" charset="0"/>
              </a:rPr>
              <a:t>Komplikasyonları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1064" y="1825625"/>
            <a:ext cx="8401722" cy="4351338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Gestasyonel Diyabet;</a:t>
            </a:r>
          </a:p>
          <a:p>
            <a:r>
              <a:rPr lang="tr-TR" dirty="0">
                <a:latin typeface="Candara" panose="020E0502030303020204" pitchFamily="34" charset="0"/>
              </a:rPr>
              <a:t>Gebeliğin 6. ayından sonra </a:t>
            </a:r>
            <a:r>
              <a:rPr lang="tr-TR" b="1" dirty="0">
                <a:latin typeface="Candara" panose="020E0502030303020204" pitchFamily="34" charset="0"/>
              </a:rPr>
              <a:t>özellikle </a:t>
            </a:r>
            <a:r>
              <a:rPr lang="tr-TR" b="1" i="1" dirty="0" err="1">
                <a:latin typeface="Candara" panose="020E0502030303020204" pitchFamily="34" charset="0"/>
              </a:rPr>
              <a:t>obez</a:t>
            </a:r>
            <a:r>
              <a:rPr lang="tr-TR" b="1" i="1" dirty="0">
                <a:latin typeface="Candara" panose="020E0502030303020204" pitchFamily="34" charset="0"/>
              </a:rPr>
              <a:t> kadınlarda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kan şeker düzeyi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 </a:t>
            </a:r>
            <a:r>
              <a:rPr lang="tr-TR" sz="2000" i="1" dirty="0">
                <a:solidFill>
                  <a:srgbClr val="00B05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(</a:t>
            </a:r>
            <a:r>
              <a:rPr lang="tr-TR" i="1" dirty="0" err="1">
                <a:solidFill>
                  <a:srgbClr val="00B05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hormonal</a:t>
            </a:r>
            <a:r>
              <a:rPr lang="tr-TR" i="1" dirty="0">
                <a:solidFill>
                  <a:srgbClr val="00B05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değişiklikler nedeniyle</a:t>
            </a:r>
            <a:r>
              <a:rPr lang="tr-TR" sz="2000" i="1" dirty="0">
                <a:solidFill>
                  <a:srgbClr val="00B05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)</a:t>
            </a:r>
          </a:p>
          <a:p>
            <a:pPr marL="0" indent="0" algn="ctr">
              <a:buNone/>
            </a:pPr>
            <a:r>
              <a:rPr lang="tr-TR" dirty="0">
                <a:latin typeface="Candara" panose="020E0502030303020204" pitchFamily="34" charset="0"/>
              </a:rPr>
              <a:t>≥35 yaş, </a:t>
            </a:r>
          </a:p>
          <a:p>
            <a:pPr marL="0" indent="0" algn="ctr">
              <a:buNone/>
            </a:pPr>
            <a:r>
              <a:rPr lang="tr-TR" dirty="0">
                <a:latin typeface="Candara" panose="020E0502030303020204" pitchFamily="34" charset="0"/>
              </a:rPr>
              <a:t>Ailede diyabet öyküsü, </a:t>
            </a:r>
          </a:p>
          <a:p>
            <a:pPr marL="0" indent="0" algn="ctr">
              <a:buNone/>
            </a:pPr>
            <a:r>
              <a:rPr lang="tr-TR" dirty="0">
                <a:latin typeface="Candara" panose="020E0502030303020204" pitchFamily="34" charset="0"/>
              </a:rPr>
              <a:t>Gebelik öncesinde </a:t>
            </a:r>
            <a:r>
              <a:rPr lang="tr-TR" dirty="0" err="1">
                <a:latin typeface="Candara" panose="020E0502030303020204" pitchFamily="34" charset="0"/>
              </a:rPr>
              <a:t>obezite</a:t>
            </a:r>
            <a:r>
              <a:rPr lang="tr-TR" dirty="0">
                <a:latin typeface="Candara" panose="020E0502030303020204" pitchFamily="34" charset="0"/>
              </a:rPr>
              <a:t>/DM (+)</a:t>
            </a:r>
            <a:endParaRPr lang="tr-TR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6" name="Sağ Ayraç 5"/>
          <p:cNvSpPr/>
          <p:nvPr/>
        </p:nvSpPr>
        <p:spPr>
          <a:xfrm rot="5400000">
            <a:off x="4467918" y="2086863"/>
            <a:ext cx="410493" cy="602880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/>
          <p:cNvSpPr/>
          <p:nvPr/>
        </p:nvSpPr>
        <p:spPr>
          <a:xfrm>
            <a:off x="812800" y="5673472"/>
            <a:ext cx="7775508" cy="5034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Gestasyonel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 DM gelişme riski daha fazla</a:t>
            </a:r>
          </a:p>
        </p:txBody>
      </p:sp>
    </p:spTree>
    <p:extLst>
      <p:ext uri="{BB962C8B-B14F-4D97-AF65-F5344CB8AC3E}">
        <p14:creationId xmlns:p14="http://schemas.microsoft.com/office/powerpoint/2010/main" val="31326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24926" y="334411"/>
            <a:ext cx="8417860" cy="2677656"/>
          </a:xfrm>
          <a:prstGeom prst="rect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tr-TR" sz="2800" b="1" dirty="0">
                <a:solidFill>
                  <a:srgbClr val="FF33CC"/>
                </a:solidFill>
                <a:latin typeface="Candara" panose="020E0502030303020204" pitchFamily="34" charset="0"/>
              </a:rPr>
              <a:t>Örnek 3 </a:t>
            </a:r>
          </a:p>
          <a:p>
            <a:r>
              <a:rPr lang="tr-TR" sz="2800" dirty="0">
                <a:latin typeface="Candara" panose="020E0502030303020204" pitchFamily="34" charset="0"/>
              </a:rPr>
              <a:t>28 yaşında, 16 haftalık gebe </a:t>
            </a:r>
          </a:p>
          <a:p>
            <a:r>
              <a:rPr lang="tr-TR" sz="2800" dirty="0">
                <a:latin typeface="Candara" panose="020E0502030303020204" pitchFamily="34" charset="0"/>
              </a:rPr>
              <a:t>Boy uzunluğu: 162 cm </a:t>
            </a:r>
          </a:p>
          <a:p>
            <a:r>
              <a:rPr lang="tr-TR" sz="2800" dirty="0">
                <a:latin typeface="Candara" panose="020E0502030303020204" pitchFamily="34" charset="0"/>
              </a:rPr>
              <a:t>Gebelik öncesi vücut ağırlığı: 80 kg </a:t>
            </a:r>
          </a:p>
          <a:p>
            <a:r>
              <a:rPr lang="tr-TR" sz="2800" dirty="0">
                <a:latin typeface="Candara" panose="020E0502030303020204" pitchFamily="34" charset="0"/>
              </a:rPr>
              <a:t>Şu anki vücut ağırlığı: 86 kg </a:t>
            </a:r>
          </a:p>
          <a:p>
            <a:r>
              <a:rPr lang="tr-TR" sz="2800" dirty="0">
                <a:latin typeface="Candara" panose="020E0502030303020204" pitchFamily="34" charset="0"/>
              </a:rPr>
              <a:t>Öğretmen (genellikle oturarak çalışıyor), egzersiz yok</a:t>
            </a:r>
          </a:p>
        </p:txBody>
      </p:sp>
      <p:sp>
        <p:nvSpPr>
          <p:cNvPr id="3" name="İçerik Yer Tutucusu 2"/>
          <p:cNvSpPr txBox="1">
            <a:spLocks/>
          </p:cNvSpPr>
          <p:nvPr/>
        </p:nvSpPr>
        <p:spPr>
          <a:xfrm>
            <a:off x="424926" y="3302598"/>
            <a:ext cx="8719073" cy="310896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800" b="1" dirty="0">
                <a:solidFill>
                  <a:srgbClr val="FF0000"/>
                </a:solidFill>
                <a:latin typeface="Corbel" panose="020B0503020204020204" pitchFamily="34" charset="0"/>
              </a:rPr>
              <a:t>Gebelik öncesi BKİ</a:t>
            </a:r>
            <a:r>
              <a:rPr lang="tr-TR" sz="28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</a:p>
          <a:p>
            <a:pPr marL="0" indent="0">
              <a:buNone/>
            </a:pPr>
            <a:r>
              <a:rPr lang="tr-TR" sz="2800" dirty="0">
                <a:latin typeface="Corbel" panose="020B0503020204020204" pitchFamily="34" charset="0"/>
              </a:rPr>
              <a:t>80 kg/(1.62 m)</a:t>
            </a:r>
            <a:r>
              <a:rPr lang="tr-TR" sz="2800" baseline="30000" dirty="0">
                <a:latin typeface="Corbel" panose="020B0503020204020204" pitchFamily="34" charset="0"/>
              </a:rPr>
              <a:t>2</a:t>
            </a:r>
            <a:r>
              <a:rPr lang="tr-TR" sz="2800" dirty="0">
                <a:latin typeface="Corbel" panose="020B0503020204020204" pitchFamily="34" charset="0"/>
              </a:rPr>
              <a:t> = 30.5 kg/m</a:t>
            </a:r>
            <a:r>
              <a:rPr lang="tr-TR" sz="2800" baseline="30000" dirty="0">
                <a:latin typeface="Corbel" panose="020B0503020204020204" pitchFamily="34" charset="0"/>
              </a:rPr>
              <a:t>2</a:t>
            </a:r>
            <a:r>
              <a:rPr lang="tr-TR" sz="2800" dirty="0">
                <a:latin typeface="Corbel" panose="020B0503020204020204" pitchFamily="34" charset="0"/>
              </a:rPr>
              <a:t> </a:t>
            </a:r>
            <a:r>
              <a:rPr lang="tr-TR" sz="2800" b="1" i="1" dirty="0">
                <a:solidFill>
                  <a:srgbClr val="0070C0"/>
                </a:solidFill>
                <a:latin typeface="Corbel" panose="020B0503020204020204" pitchFamily="34" charset="0"/>
              </a:rPr>
              <a:t>(gebelik öncesi BKİ= şişman)</a:t>
            </a:r>
          </a:p>
          <a:p>
            <a:pPr marL="0" indent="0">
              <a:buNone/>
            </a:pPr>
            <a:r>
              <a:rPr lang="tr-TR" sz="2800" u="sng" dirty="0">
                <a:latin typeface="Corbel" panose="020B0503020204020204" pitchFamily="34" charset="0"/>
              </a:rPr>
              <a:t>Şişman başladığı için</a:t>
            </a:r>
          </a:p>
          <a:p>
            <a:pPr marL="0" indent="0">
              <a:buNone/>
            </a:pPr>
            <a:r>
              <a:rPr lang="tr-TR" sz="2800" b="1" dirty="0">
                <a:solidFill>
                  <a:srgbClr val="FF0000"/>
                </a:solidFill>
                <a:latin typeface="Corbel" panose="020B0503020204020204" pitchFamily="34" charset="0"/>
              </a:rPr>
              <a:t>TEG </a:t>
            </a:r>
            <a:r>
              <a:rPr lang="tr-TR" sz="2800" b="1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Harris Benedict </a:t>
            </a:r>
            <a:r>
              <a:rPr lang="tr-TR" sz="2800" dirty="0">
                <a:latin typeface="Corbel" panose="020B0503020204020204" pitchFamily="34" charset="0"/>
              </a:rPr>
              <a:t> </a:t>
            </a:r>
            <a:r>
              <a:rPr lang="tr-TR" sz="2800" b="1" i="1" dirty="0">
                <a:solidFill>
                  <a:srgbClr val="0070C0"/>
                </a:solidFill>
                <a:latin typeface="Corbel" panose="020B0503020204020204" pitchFamily="34" charset="0"/>
              </a:rPr>
              <a:t>(düzeltilmiş ağırlık kullanılacak)</a:t>
            </a:r>
          </a:p>
          <a:p>
            <a:pPr marL="0" indent="0">
              <a:buNone/>
            </a:pPr>
            <a:r>
              <a:rPr lang="tr-TR" sz="2800" dirty="0">
                <a:latin typeface="Corbel" panose="020B0503020204020204" pitchFamily="34" charset="0"/>
              </a:rPr>
              <a:t>2 ve 3. </a:t>
            </a:r>
            <a:r>
              <a:rPr lang="tr-TR" sz="2800" dirty="0" err="1">
                <a:latin typeface="Corbel" panose="020B0503020204020204" pitchFamily="34" charset="0"/>
              </a:rPr>
              <a:t>trimesterler</a:t>
            </a:r>
            <a:r>
              <a:rPr lang="tr-TR" sz="2800" dirty="0">
                <a:latin typeface="Corbel" panose="020B0503020204020204" pitchFamily="34" charset="0"/>
              </a:rPr>
              <a:t>: +150-300 </a:t>
            </a:r>
            <a:r>
              <a:rPr lang="tr-TR" sz="2800" dirty="0" err="1">
                <a:latin typeface="Corbel" panose="020B0503020204020204" pitchFamily="34" charset="0"/>
              </a:rPr>
              <a:t>kkal</a:t>
            </a:r>
            <a:r>
              <a:rPr lang="tr-TR" sz="2800" dirty="0">
                <a:latin typeface="Corbel" panose="020B0503020204020204" pitchFamily="34" charset="0"/>
              </a:rPr>
              <a:t>/gün ek</a:t>
            </a:r>
            <a:endParaRPr lang="tr-TR" sz="2800" b="1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03905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5209" y="372141"/>
            <a:ext cx="8633260" cy="5720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Gebelik öncesi yaşa göre ideal BKİ</a:t>
            </a:r>
            <a:r>
              <a:rPr lang="tr-TR" sz="2400" dirty="0">
                <a:latin typeface="Candara" panose="020E0502030303020204" pitchFamily="34" charset="0"/>
              </a:rPr>
              <a:t> </a:t>
            </a:r>
          </a:p>
          <a:p>
            <a:pPr marL="0" indent="0">
              <a:buNone/>
            </a:pPr>
            <a:r>
              <a:rPr lang="tr-TR" sz="2400" dirty="0">
                <a:latin typeface="Candara" panose="020E0502030303020204" pitchFamily="34" charset="0"/>
              </a:rPr>
              <a:t>18.5 – 24.9 kg/m</a:t>
            </a:r>
            <a:r>
              <a:rPr lang="tr-TR" sz="2400" baseline="30000" dirty="0">
                <a:latin typeface="Candara" panose="020E0502030303020204" pitchFamily="34" charset="0"/>
              </a:rPr>
              <a:t>2</a:t>
            </a:r>
            <a:r>
              <a:rPr lang="tr-TR" sz="2400" dirty="0">
                <a:latin typeface="Candara" panose="020E0502030303020204" pitchFamily="34" charset="0"/>
              </a:rPr>
              <a:t>, </a:t>
            </a:r>
            <a:r>
              <a:rPr lang="tr-TR" sz="2400" dirty="0">
                <a:highlight>
                  <a:srgbClr val="FFFF00"/>
                </a:highlight>
                <a:latin typeface="Candara" panose="020E0502030303020204" pitchFamily="34" charset="0"/>
              </a:rPr>
              <a:t>ideal BKİ 22 kg/m</a:t>
            </a:r>
            <a:r>
              <a:rPr lang="tr-TR" sz="2400" baseline="30000" dirty="0">
                <a:highlight>
                  <a:srgbClr val="FFFF00"/>
                </a:highlight>
                <a:latin typeface="Candara" panose="020E0502030303020204" pitchFamily="34" charset="0"/>
              </a:rPr>
              <a:t>2</a:t>
            </a:r>
            <a:r>
              <a:rPr lang="tr-TR" sz="2400" dirty="0">
                <a:highlight>
                  <a:srgbClr val="FFFF00"/>
                </a:highlight>
                <a:latin typeface="Candara" panose="020E0502030303020204" pitchFamily="34" charset="0"/>
              </a:rPr>
              <a:t>’dir</a:t>
            </a:r>
            <a:endParaRPr lang="tr-TR" sz="24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Gebelik öncesi ideal vücut ağırlığı: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</a:p>
          <a:p>
            <a:pPr marL="0" indent="0">
              <a:buNone/>
            </a:pPr>
            <a:r>
              <a:rPr lang="nn-NO" sz="2400" dirty="0">
                <a:latin typeface="Candara" panose="020E0502030303020204" pitchFamily="34" charset="0"/>
              </a:rPr>
              <a:t>22 kg/m</a:t>
            </a:r>
            <a:r>
              <a:rPr lang="nn-NO" sz="2400" baseline="30000" dirty="0">
                <a:latin typeface="Candara" panose="020E0502030303020204" pitchFamily="34" charset="0"/>
              </a:rPr>
              <a:t>2</a:t>
            </a:r>
            <a:r>
              <a:rPr lang="nn-NO" sz="2400" dirty="0">
                <a:latin typeface="Candara" panose="020E0502030303020204" pitchFamily="34" charset="0"/>
              </a:rPr>
              <a:t> x (1.62 m)</a:t>
            </a:r>
            <a:r>
              <a:rPr lang="nn-NO" sz="2400" baseline="30000" dirty="0">
                <a:latin typeface="Candara" panose="020E0502030303020204" pitchFamily="34" charset="0"/>
              </a:rPr>
              <a:t>2</a:t>
            </a:r>
            <a:r>
              <a:rPr lang="nn-NO" sz="2400" dirty="0">
                <a:latin typeface="Candara" panose="020E0502030303020204" pitchFamily="34" charset="0"/>
              </a:rPr>
              <a:t> = 57.7 kg</a:t>
            </a:r>
          </a:p>
          <a:p>
            <a:pPr marL="0" indent="0">
              <a:buNone/>
            </a:pP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Düzeltilmiş ağırlık: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</a:p>
          <a:p>
            <a:pPr marL="0" indent="0">
              <a:buNone/>
            </a:pPr>
            <a:r>
              <a:rPr lang="tr-TR" sz="2400" dirty="0">
                <a:latin typeface="Candara" panose="020E0502030303020204" pitchFamily="34" charset="0"/>
              </a:rPr>
              <a:t>= </a:t>
            </a:r>
            <a:r>
              <a:rPr lang="nn-NO" sz="2400" dirty="0">
                <a:latin typeface="Candara" panose="020E0502030303020204" pitchFamily="34" charset="0"/>
              </a:rPr>
              <a:t>[(80 kg – 57.7 kg) x 0.25] + 57.7 kg = 63.3 kg</a:t>
            </a:r>
            <a:endParaRPr lang="tr-TR" sz="2400" b="1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tr-TR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BMH</a:t>
            </a:r>
            <a:r>
              <a:rPr lang="tr-TR" sz="2400" b="1" baseline="-25000" dirty="0" err="1">
                <a:solidFill>
                  <a:srgbClr val="FF0000"/>
                </a:solidFill>
                <a:latin typeface="Candara" panose="020E0502030303020204" pitchFamily="34" charset="0"/>
              </a:rPr>
              <a:t>Harris</a:t>
            </a:r>
            <a:r>
              <a:rPr lang="tr-TR" sz="2400" b="1" baseline="-25000" dirty="0">
                <a:solidFill>
                  <a:srgbClr val="FF0000"/>
                </a:solidFill>
                <a:latin typeface="Candara" panose="020E0502030303020204" pitchFamily="34" charset="0"/>
              </a:rPr>
              <a:t>-Benedict</a:t>
            </a: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: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</a:p>
          <a:p>
            <a:pPr marL="0" indent="0">
              <a:buNone/>
            </a:pPr>
            <a:r>
              <a:rPr lang="tr-TR" sz="2400" dirty="0">
                <a:latin typeface="Candara" panose="020E0502030303020204" pitchFamily="34" charset="0"/>
              </a:rPr>
              <a:t>= 655.1 + (9.56 x </a:t>
            </a:r>
            <a:r>
              <a:rPr lang="tr-TR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63.3 kg</a:t>
            </a:r>
            <a:r>
              <a:rPr lang="tr-TR" sz="2400" dirty="0">
                <a:latin typeface="Candara" panose="020E0502030303020204" pitchFamily="34" charset="0"/>
              </a:rPr>
              <a:t>) + (1.85 x 162 cm) – (4.67 x 28 yıl) = 1429 </a:t>
            </a:r>
            <a:r>
              <a:rPr lang="tr-TR" sz="2400" dirty="0" err="1">
                <a:latin typeface="Candara" panose="020E0502030303020204" pitchFamily="34" charset="0"/>
              </a:rPr>
              <a:t>kkal</a:t>
            </a:r>
            <a:r>
              <a:rPr lang="tr-TR" sz="2400" dirty="0">
                <a:latin typeface="Candara" panose="020E0502030303020204" pitchFamily="34" charset="0"/>
              </a:rPr>
              <a:t>/gün</a:t>
            </a:r>
            <a:endParaRPr lang="tr-TR" sz="2400" b="1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sv-SE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Fiziksel aktivite katsayısı (Sedanter): </a:t>
            </a:r>
            <a:r>
              <a:rPr lang="sv-SE" sz="2400" dirty="0">
                <a:latin typeface="Candara" panose="020E0502030303020204" pitchFamily="34" charset="0"/>
              </a:rPr>
              <a:t>1.4 </a:t>
            </a:r>
          </a:p>
          <a:p>
            <a:pPr marL="0" indent="0">
              <a:buNone/>
            </a:pPr>
            <a:r>
              <a:rPr lang="tr-TR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TEG</a:t>
            </a:r>
            <a:r>
              <a:rPr lang="tr-TR" sz="2400" b="1" baseline="-25000" dirty="0" err="1">
                <a:solidFill>
                  <a:srgbClr val="FF0000"/>
                </a:solidFill>
                <a:latin typeface="Candara" panose="020E0502030303020204" pitchFamily="34" charset="0"/>
              </a:rPr>
              <a:t>gebe</a:t>
            </a: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: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</a:p>
          <a:p>
            <a:pPr marL="0" indent="0">
              <a:buNone/>
            </a:pPr>
            <a:r>
              <a:rPr lang="tr-TR" sz="2400" dirty="0">
                <a:latin typeface="Candara" panose="020E0502030303020204" pitchFamily="34" charset="0"/>
              </a:rPr>
              <a:t>= (1429 x </a:t>
            </a:r>
            <a:r>
              <a:rPr lang="tr-TR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1.4</a:t>
            </a:r>
            <a:r>
              <a:rPr lang="tr-TR" sz="2400" dirty="0">
                <a:latin typeface="Candara" panose="020E0502030303020204" pitchFamily="34" charset="0"/>
              </a:rPr>
              <a:t>) + </a:t>
            </a:r>
            <a:r>
              <a:rPr lang="tr-TR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150 </a:t>
            </a:r>
            <a:r>
              <a:rPr lang="tr-TR" sz="2400" b="1" dirty="0" err="1">
                <a:solidFill>
                  <a:srgbClr val="00B0F0"/>
                </a:solidFill>
                <a:latin typeface="Candara" panose="020E0502030303020204" pitchFamily="34" charset="0"/>
              </a:rPr>
              <a:t>kkal</a:t>
            </a:r>
            <a:r>
              <a:rPr lang="tr-TR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 </a:t>
            </a:r>
            <a:r>
              <a:rPr lang="tr-TR" sz="2400" dirty="0">
                <a:latin typeface="Candara" panose="020E0502030303020204" pitchFamily="34" charset="0"/>
              </a:rPr>
              <a:t>= 2151 </a:t>
            </a:r>
            <a:r>
              <a:rPr lang="tr-TR" sz="2400" dirty="0" err="1">
                <a:latin typeface="Candara" panose="020E0502030303020204" pitchFamily="34" charset="0"/>
              </a:rPr>
              <a:t>kkal</a:t>
            </a:r>
            <a:r>
              <a:rPr lang="tr-TR" sz="2400" dirty="0">
                <a:latin typeface="Candara" panose="020E0502030303020204" pitchFamily="34" charset="0"/>
              </a:rPr>
              <a:t>/gün (</a:t>
            </a:r>
            <a:r>
              <a:rPr lang="tr-TR" sz="2400" b="1" dirty="0" err="1">
                <a:solidFill>
                  <a:srgbClr val="00B0F0"/>
                </a:solidFill>
                <a:latin typeface="Candara" panose="020E0502030303020204" pitchFamily="34" charset="0"/>
              </a:rPr>
              <a:t>ort</a:t>
            </a:r>
            <a:r>
              <a:rPr lang="tr-TR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 2200 </a:t>
            </a:r>
            <a:r>
              <a:rPr lang="tr-TR" sz="2400" b="1" dirty="0" err="1">
                <a:solidFill>
                  <a:srgbClr val="00B0F0"/>
                </a:solidFill>
                <a:latin typeface="Candara" panose="020E0502030303020204" pitchFamily="34" charset="0"/>
              </a:rPr>
              <a:t>kkal</a:t>
            </a:r>
            <a:r>
              <a:rPr lang="tr-TR" sz="2400" dirty="0">
                <a:latin typeface="Candara" panose="020E05020303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304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nurturenormally.com/wp-content/uploads/2012/11/iStock_000004938957Medium2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" y="777667"/>
            <a:ext cx="9133008" cy="608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75108" cy="1325563"/>
          </a:xfrm>
          <a:solidFill>
            <a:schemeClr val="bg1">
              <a:alpha val="82000"/>
            </a:schemeClr>
          </a:solidFill>
        </p:spPr>
        <p:txBody>
          <a:bodyPr/>
          <a:lstStyle/>
          <a:p>
            <a:pPr algn="ctr"/>
            <a:r>
              <a:rPr lang="tr-TR" b="1" dirty="0">
                <a:solidFill>
                  <a:srgbClr val="C00000"/>
                </a:solidFill>
                <a:latin typeface="Candara" panose="020E0502030303020204" pitchFamily="34" charset="0"/>
              </a:rPr>
              <a:t>Doğum Sonrası &amp; Emzirme Döneminde Beslenme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Gebelik Öncesi İdeal Vücut Ağırlığına Dönüş</a:t>
            </a:r>
          </a:p>
          <a:p>
            <a:pPr marL="0" indent="0" algn="ctr"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Gebelikte kazanılan vücut ağırlığının</a:t>
            </a:r>
          </a:p>
          <a:p>
            <a:pPr marL="0" indent="0" algn="ctr"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%50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 </a:t>
            </a:r>
            <a:r>
              <a:rPr lang="tr-TR" dirty="0">
                <a:latin typeface="Candara" panose="020E0502030303020204" pitchFamily="34" charset="0"/>
                <a:sym typeface="Wingdings" panose="05000000000000000000" pitchFamily="2" charset="2"/>
              </a:rPr>
              <a:t>D</a:t>
            </a:r>
            <a:r>
              <a:rPr lang="tr-TR" dirty="0">
                <a:latin typeface="Candara" panose="020E0502030303020204" pitchFamily="34" charset="0"/>
              </a:rPr>
              <a:t>oğumdan sonraki </a:t>
            </a:r>
            <a:r>
              <a:rPr lang="tr-TR" u="sng" dirty="0">
                <a:latin typeface="Candara" panose="020E0502030303020204" pitchFamily="34" charset="0"/>
              </a:rPr>
              <a:t>ilk 6 haftada</a:t>
            </a:r>
          </a:p>
          <a:p>
            <a:pPr marL="0" indent="0" algn="ctr"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%50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 </a:t>
            </a:r>
            <a:r>
              <a:rPr lang="tr-TR" u="sng" dirty="0" err="1">
                <a:latin typeface="Candara" panose="020E0502030303020204" pitchFamily="34" charset="0"/>
                <a:sym typeface="Wingdings" panose="05000000000000000000" pitchFamily="2" charset="2"/>
              </a:rPr>
              <a:t>P</a:t>
            </a:r>
            <a:r>
              <a:rPr lang="tr-TR" u="sng" dirty="0" err="1">
                <a:latin typeface="Candara" panose="020E0502030303020204" pitchFamily="34" charset="0"/>
              </a:rPr>
              <a:t>ostpartum</a:t>
            </a:r>
            <a:r>
              <a:rPr lang="tr-TR" u="sng" dirty="0">
                <a:latin typeface="Candara" panose="020E0502030303020204" pitchFamily="34" charset="0"/>
              </a:rPr>
              <a:t> 6 ay </a:t>
            </a:r>
            <a:r>
              <a:rPr lang="tr-TR" dirty="0">
                <a:latin typeface="Candara" panose="020E0502030303020204" pitchFamily="34" charset="0"/>
              </a:rPr>
              <a:t>içinde kaybedilir</a:t>
            </a:r>
          </a:p>
          <a:p>
            <a:pPr marL="0" indent="0" algn="ctr">
              <a:buNone/>
            </a:pPr>
            <a:endParaRPr lang="tr-TR" dirty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tr-TR" dirty="0">
                <a:latin typeface="Candara" panose="020E0502030303020204" pitchFamily="34" charset="0"/>
              </a:rPr>
              <a:t>Gebelikte önerilenden </a:t>
            </a:r>
            <a:r>
              <a:rPr lang="tr-TR" b="1" dirty="0">
                <a:latin typeface="Candara" panose="020E0502030303020204" pitchFamily="34" charset="0"/>
              </a:rPr>
              <a:t>fazla ağırlık kazanımı </a:t>
            </a:r>
            <a:r>
              <a:rPr lang="tr-TR" dirty="0">
                <a:latin typeface="Candara" panose="020E0502030303020204" pitchFamily="34" charset="0"/>
              </a:rPr>
              <a:t>&amp; gebeliğe </a:t>
            </a:r>
            <a:r>
              <a:rPr lang="tr-TR" b="1" dirty="0">
                <a:latin typeface="Candara" panose="020E0502030303020204" pitchFamily="34" charset="0"/>
              </a:rPr>
              <a:t>fazla kilolu/ </a:t>
            </a:r>
            <a:r>
              <a:rPr lang="tr-TR" b="1" dirty="0" err="1">
                <a:latin typeface="Candara" panose="020E0502030303020204" pitchFamily="34" charset="0"/>
              </a:rPr>
              <a:t>obez</a:t>
            </a:r>
            <a:r>
              <a:rPr lang="tr-TR" b="1" dirty="0">
                <a:latin typeface="Candara" panose="020E0502030303020204" pitchFamily="34" charset="0"/>
              </a:rPr>
              <a:t> başlamak</a:t>
            </a:r>
          </a:p>
          <a:p>
            <a:pPr marL="0" indent="0" algn="ctr">
              <a:buNone/>
            </a:pPr>
            <a:r>
              <a:rPr lang="tr-TR" dirty="0">
                <a:latin typeface="Candara" panose="020E0502030303020204" pitchFamily="34" charset="0"/>
              </a:rPr>
              <a:t>İdeal vücut ağırlığına </a:t>
            </a:r>
            <a:r>
              <a:rPr lang="tr-TR" b="1" i="1" dirty="0">
                <a:solidFill>
                  <a:srgbClr val="FF0000"/>
                </a:solidFill>
                <a:latin typeface="Candara" panose="020E0502030303020204" pitchFamily="34" charset="0"/>
              </a:rPr>
              <a:t>geri dönüşü zorlaştırır</a:t>
            </a:r>
          </a:p>
          <a:p>
            <a:pPr marL="0" indent="0" algn="ctr">
              <a:buNone/>
            </a:pPr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753035" y="4260028"/>
            <a:ext cx="7762315" cy="1570617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2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nurturenormally.com/wp-content/uploads/2012/11/iStock_000004938957Medium2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" y="777667"/>
            <a:ext cx="9133008" cy="608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290456"/>
            <a:ext cx="8175108" cy="6080333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endParaRPr lang="tr-TR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tr-TR" b="1" dirty="0" err="1">
                <a:solidFill>
                  <a:srgbClr val="002060"/>
                </a:solidFill>
                <a:latin typeface="Candara" panose="020E0502030303020204" pitchFamily="34" charset="0"/>
              </a:rPr>
              <a:t>Postpartum</a:t>
            </a: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 obezite</a:t>
            </a:r>
          </a:p>
          <a:p>
            <a:r>
              <a:rPr lang="tr-TR" dirty="0">
                <a:latin typeface="Candara" panose="020E0502030303020204" pitchFamily="34" charset="0"/>
              </a:rPr>
              <a:t>Emzirmenin başarısını etkiler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dirty="0">
                <a:latin typeface="Candara" panose="020E0502030303020204" pitchFamily="34" charset="0"/>
              </a:rPr>
              <a:t>Obezitenin </a:t>
            </a:r>
            <a:r>
              <a:rPr lang="tr-TR" b="1" i="1" dirty="0">
                <a:solidFill>
                  <a:srgbClr val="FF0000"/>
                </a:solidFill>
                <a:latin typeface="Candara" panose="020E0502030303020204" pitchFamily="34" charset="0"/>
              </a:rPr>
              <a:t>prolaktin hormonunun salınımını azalttığı </a:t>
            </a:r>
            <a:r>
              <a:rPr lang="tr-TR" dirty="0">
                <a:latin typeface="Candara" panose="020E0502030303020204" pitchFamily="34" charset="0"/>
              </a:rPr>
              <a:t>düşünülmektedir</a:t>
            </a:r>
          </a:p>
          <a:p>
            <a:r>
              <a:rPr lang="tr-TR" dirty="0">
                <a:latin typeface="Candara" panose="020E0502030303020204" pitchFamily="34" charset="0"/>
              </a:rPr>
              <a:t>Doğumdan sonra emzirme vücut ağırlığı kaybına yardımcıdır</a:t>
            </a:r>
          </a:p>
          <a:p>
            <a:pPr lvl="1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tr-TR" u="sng" dirty="0">
                <a:latin typeface="Candara" panose="020E0502030303020204" pitchFamily="34" charset="0"/>
              </a:rPr>
              <a:t>Sütün üretimi için: </a:t>
            </a: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- 500 </a:t>
            </a:r>
            <a:r>
              <a:rPr lang="tr-TR" b="1" dirty="0" err="1">
                <a:solidFill>
                  <a:srgbClr val="0070C0"/>
                </a:solidFill>
                <a:latin typeface="Candara" panose="020E0502030303020204" pitchFamily="34" charset="0"/>
              </a:rPr>
              <a:t>kkal</a:t>
            </a: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/gün</a:t>
            </a:r>
          </a:p>
          <a:p>
            <a:pPr lvl="1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tr-TR" dirty="0">
                <a:latin typeface="Candara" panose="020E0502030303020204" pitchFamily="34" charset="0"/>
              </a:rPr>
              <a:t>Tek başına 6 ay süreyle emzirme ideal ağırlığa geri dönüşü hızlandırır</a:t>
            </a:r>
          </a:p>
          <a:p>
            <a:endParaRPr lang="tr-TR" dirty="0">
              <a:latin typeface="Candara" panose="020E0502030303020204" pitchFamily="34" charset="0"/>
            </a:endParaRPr>
          </a:p>
          <a:p>
            <a:endParaRPr lang="tr-TR" dirty="0">
              <a:latin typeface="Candara" panose="020E0502030303020204" pitchFamily="34" charset="0"/>
            </a:endParaRPr>
          </a:p>
          <a:p>
            <a:endParaRPr lang="tr-T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ulker.com.tr/documents/Ulker/images/yonca5.gif"/>
          <p:cNvPicPr>
            <a:picLocks noChangeAspect="1" noChangeArrowheads="1" noCrop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86" y="1095717"/>
            <a:ext cx="5693228" cy="56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58150" cy="1325563"/>
          </a:xfrm>
          <a:solidFill>
            <a:schemeClr val="bg1">
              <a:alpha val="82000"/>
            </a:schemeClr>
          </a:solidFill>
        </p:spPr>
        <p:txBody>
          <a:bodyPr/>
          <a:lstStyle/>
          <a:p>
            <a:pPr algn="ctr"/>
            <a:r>
              <a:rPr lang="tr-TR" b="1" dirty="0">
                <a:solidFill>
                  <a:srgbClr val="C00000"/>
                </a:solidFill>
                <a:latin typeface="Candara" panose="020E0502030303020204" pitchFamily="34" charset="0"/>
              </a:rPr>
              <a:t>Doğum Sonrası &amp; Emzirme Döneminde Beslenme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25625"/>
            <a:ext cx="8058150" cy="4351338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tr-TR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Emzirme döneminde de artan gereksinimlerin karşılanması için</a:t>
            </a:r>
            <a:endParaRPr lang="tr-TR" dirty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tr-TR" dirty="0">
                <a:latin typeface="Candara" panose="020E0502030303020204" pitchFamily="34" charset="0"/>
              </a:rPr>
              <a:t>5 temel besin grubundan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günde en fazla 2-3 ek porsiyon </a:t>
            </a:r>
            <a:r>
              <a:rPr lang="tr-TR" dirty="0">
                <a:latin typeface="Candara" panose="020E0502030303020204" pitchFamily="34" charset="0"/>
              </a:rPr>
              <a:t>tüketilmesi </a:t>
            </a:r>
            <a:r>
              <a:rPr lang="tr-TR" u="sng" dirty="0">
                <a:latin typeface="Candara" panose="020E0502030303020204" pitchFamily="34" charset="0"/>
              </a:rPr>
              <a:t>yeterli</a:t>
            </a:r>
            <a:r>
              <a:rPr lang="tr-TR" b="1" u="sng" dirty="0">
                <a:solidFill>
                  <a:srgbClr val="0070C0"/>
                </a:solidFill>
                <a:latin typeface="Candara" panose="020E0502030303020204" pitchFamily="34" charset="0"/>
              </a:rPr>
              <a:t>*</a:t>
            </a:r>
          </a:p>
          <a:p>
            <a:pPr marL="0" indent="0" algn="ctr">
              <a:buNone/>
            </a:pPr>
            <a:endParaRPr lang="tr-TR" sz="2400" b="1" i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tr-TR" sz="2400" b="1" i="1" dirty="0">
                <a:solidFill>
                  <a:srgbClr val="0070C0"/>
                </a:solidFill>
                <a:latin typeface="Candara" panose="020E0502030303020204" pitchFamily="34" charset="0"/>
              </a:rPr>
              <a:t>*</a:t>
            </a:r>
            <a:r>
              <a:rPr lang="tr-TR" b="1" i="1" dirty="0">
                <a:solidFill>
                  <a:srgbClr val="0070C0"/>
                </a:solidFill>
                <a:latin typeface="Candara" panose="020E0502030303020204" pitchFamily="34" charset="0"/>
              </a:rPr>
              <a:t>Zayıf/birden fazla bebeği olan/yoğun egzersiz yapan emziren annelerin enerji alımı daha fazla artırılabilir </a:t>
            </a:r>
          </a:p>
          <a:p>
            <a:pPr marL="0" indent="0" algn="ctr">
              <a:buNone/>
            </a:pPr>
            <a:endParaRPr lang="tr-TR" dirty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endParaRPr lang="tr-T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nurturenormally.com/wp-content/uploads/2012/11/iStock_000004938957Medium2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" y="777667"/>
            <a:ext cx="9133008" cy="608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46093"/>
          </a:xfrm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Dikkat edilecek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7591" y="1011218"/>
            <a:ext cx="9005417" cy="5572461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Emziren anneye sağlıklı beslenme, fiziksel aktivite ve emzirme </a:t>
            </a:r>
            <a:r>
              <a:rPr lang="tr-TR" u="sng" dirty="0">
                <a:solidFill>
                  <a:srgbClr val="002060"/>
                </a:solidFill>
                <a:latin typeface="Candara" panose="020E0502030303020204" pitchFamily="34" charset="0"/>
              </a:rPr>
              <a:t>danışmanlığı verilmeli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tr-TR" u="sng" dirty="0">
                <a:solidFill>
                  <a:srgbClr val="002060"/>
                </a:solidFill>
                <a:latin typeface="Candara" panose="020E0502030303020204" pitchFamily="34" charset="0"/>
              </a:rPr>
              <a:t>İlk 6 ay tek başına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, sonrasında ayına uygun tamamlayıcı besinlerle birlikte </a:t>
            </a:r>
            <a:r>
              <a:rPr lang="tr-TR" u="sng" dirty="0">
                <a:solidFill>
                  <a:srgbClr val="002060"/>
                </a:solidFill>
                <a:latin typeface="Candara" panose="020E0502030303020204" pitchFamily="34" charset="0"/>
              </a:rPr>
              <a:t>2 yaşa kadar emzirilmeli</a:t>
            </a:r>
            <a:endParaRPr lang="tr-TR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u="sng" dirty="0" err="1">
                <a:solidFill>
                  <a:srgbClr val="002060"/>
                </a:solidFill>
                <a:latin typeface="Candara" panose="020E0502030303020204" pitchFamily="34" charset="0"/>
              </a:rPr>
              <a:t>Postnatal</a:t>
            </a:r>
            <a:r>
              <a:rPr lang="tr-TR" u="sng" dirty="0">
                <a:solidFill>
                  <a:srgbClr val="002060"/>
                </a:solidFill>
                <a:latin typeface="Candara" panose="020E0502030303020204" pitchFamily="34" charset="0"/>
              </a:rPr>
              <a:t> 6. hafta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: Ağırlık ölçülerek BKİ hesaplanmalı</a:t>
            </a:r>
          </a:p>
          <a:p>
            <a:pPr lvl="1" algn="ctr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BKİ&gt;25 kg/m</a:t>
            </a:r>
            <a:r>
              <a:rPr lang="tr-TR" b="1" baseline="30000" dirty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: </a:t>
            </a: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Sağlıklı beslenme ve egzersiz önerileri </a:t>
            </a:r>
            <a:endParaRPr lang="tr-TR" sz="20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rgbClr val="002060"/>
                </a:solidFill>
                <a:latin typeface="Candara" panose="020E0502030303020204" pitchFamily="34" charset="0"/>
              </a:rPr>
              <a:t>Kademeli olarak </a:t>
            </a:r>
            <a:r>
              <a:rPr lang="tr-T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%5-10 vücut ağırlığı kaybı </a:t>
            </a:r>
            <a:r>
              <a:rPr lang="tr-TR" sz="2400" dirty="0">
                <a:solidFill>
                  <a:srgbClr val="002060"/>
                </a:solidFill>
                <a:latin typeface="Candara" panose="020E0502030303020204" pitchFamily="34" charset="0"/>
              </a:rPr>
              <a:t>(6 ay - 1 yıl; -0.5 kg/</a:t>
            </a:r>
            <a:r>
              <a:rPr lang="tr-TR" sz="2400" dirty="0" err="1">
                <a:solidFill>
                  <a:srgbClr val="002060"/>
                </a:solidFill>
                <a:latin typeface="Candara" panose="020E0502030303020204" pitchFamily="34" charset="0"/>
              </a:rPr>
              <a:t>hf</a:t>
            </a:r>
            <a:r>
              <a:rPr lang="tr-TR" sz="2400" dirty="0">
                <a:solidFill>
                  <a:srgbClr val="002060"/>
                </a:solidFill>
                <a:latin typeface="Candara" panose="020E0502030303020204" pitchFamily="34" charset="0"/>
              </a:rPr>
              <a:t>)</a:t>
            </a:r>
          </a:p>
          <a:p>
            <a:pPr lv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rgbClr val="002060"/>
                </a:solidFill>
                <a:latin typeface="Candara" panose="020E0502030303020204" pitchFamily="34" charset="0"/>
              </a:rPr>
              <a:t>500 </a:t>
            </a:r>
            <a:r>
              <a:rPr lang="tr-TR" sz="2400" dirty="0" err="1">
                <a:solidFill>
                  <a:srgbClr val="002060"/>
                </a:solidFill>
                <a:latin typeface="Candara" panose="020E0502030303020204" pitchFamily="34" charset="0"/>
              </a:rPr>
              <a:t>kkal</a:t>
            </a:r>
            <a:r>
              <a:rPr lang="tr-TR" sz="2400" dirty="0">
                <a:solidFill>
                  <a:srgbClr val="002060"/>
                </a:solidFill>
                <a:latin typeface="Candara" panose="020E0502030303020204" pitchFamily="34" charset="0"/>
              </a:rPr>
              <a:t>/gün enerji kısıtlaması + 4 kez/</a:t>
            </a:r>
            <a:r>
              <a:rPr lang="tr-TR" sz="2400" dirty="0" err="1">
                <a:solidFill>
                  <a:srgbClr val="002060"/>
                </a:solidFill>
                <a:latin typeface="Candara" panose="020E0502030303020204" pitchFamily="34" charset="0"/>
              </a:rPr>
              <a:t>hf</a:t>
            </a:r>
            <a:r>
              <a:rPr lang="tr-TR" sz="2400" dirty="0">
                <a:solidFill>
                  <a:srgbClr val="002060"/>
                </a:solidFill>
                <a:latin typeface="Candara" panose="020E0502030303020204" pitchFamily="34" charset="0"/>
              </a:rPr>
              <a:t> orta düzeyde aerobik egzersizler</a:t>
            </a:r>
          </a:p>
          <a:p>
            <a:endParaRPr lang="tr-TR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3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nurturenormally.com/wp-content/uploads/2012/11/iStock_000004938957Medium2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" y="777667"/>
            <a:ext cx="9133008" cy="608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87275" y="1055490"/>
            <a:ext cx="7886700" cy="646093"/>
          </a:xfrm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Dikkat edilecek hususlar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7275" y="1979406"/>
            <a:ext cx="8595360" cy="3216537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Emzirme döneminde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D vitamini ve demir takviyesine 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devam edilmeli</a:t>
            </a:r>
          </a:p>
          <a:p>
            <a:endParaRPr lang="tr-TR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Günde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en az 2.5-3 litre sıvı 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alımı sağlanmalı</a:t>
            </a:r>
          </a:p>
          <a:p>
            <a:endParaRPr lang="tr-TR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tr-TR" u="sng" dirty="0">
                <a:solidFill>
                  <a:srgbClr val="002060"/>
                </a:solidFill>
                <a:latin typeface="Candara" panose="020E0502030303020204" pitchFamily="34" charset="0"/>
              </a:rPr>
              <a:t>Haftada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350-400 gram yağlı balık 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tüketilmeli</a:t>
            </a:r>
          </a:p>
        </p:txBody>
      </p:sp>
    </p:spTree>
    <p:extLst>
      <p:ext uri="{BB962C8B-B14F-4D97-AF65-F5344CB8AC3E}">
        <p14:creationId xmlns:p14="http://schemas.microsoft.com/office/powerpoint/2010/main" val="35079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657598" y="612559"/>
            <a:ext cx="1322773" cy="2929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Gebelik planlı mı?</a:t>
            </a:r>
          </a:p>
        </p:txBody>
      </p:sp>
      <p:grpSp>
        <p:nvGrpSpPr>
          <p:cNvPr id="5" name="Grup 4"/>
          <p:cNvGrpSpPr/>
          <p:nvPr/>
        </p:nvGrpSpPr>
        <p:grpSpPr>
          <a:xfrm>
            <a:off x="2069488" y="923412"/>
            <a:ext cx="4839129" cy="297951"/>
            <a:chOff x="2725921" y="3333750"/>
            <a:chExt cx="3298844" cy="297951"/>
          </a:xfrm>
        </p:grpSpPr>
        <p:cxnSp>
          <p:nvCxnSpPr>
            <p:cNvPr id="6" name="Düz Bağlayıcı 5"/>
            <p:cNvCxnSpPr/>
            <p:nvPr/>
          </p:nvCxnSpPr>
          <p:spPr>
            <a:xfrm>
              <a:off x="2725921" y="3333750"/>
              <a:ext cx="32918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Düz Ok Bağlayıcısı 6"/>
            <p:cNvCxnSpPr/>
            <p:nvPr/>
          </p:nvCxnSpPr>
          <p:spPr>
            <a:xfrm>
              <a:off x="2732925" y="3333750"/>
              <a:ext cx="0" cy="29795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Düz Ok Bağlayıcısı 7"/>
            <p:cNvCxnSpPr/>
            <p:nvPr/>
          </p:nvCxnSpPr>
          <p:spPr>
            <a:xfrm>
              <a:off x="6024765" y="3333750"/>
              <a:ext cx="0" cy="29795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Metin kutusu 8"/>
          <p:cNvSpPr txBox="1"/>
          <p:nvPr/>
        </p:nvSpPr>
        <p:spPr>
          <a:xfrm>
            <a:off x="1420427" y="1225921"/>
            <a:ext cx="1364457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solidFill>
                  <a:prstClr val="white"/>
                </a:solidFill>
                <a:latin typeface="Arial Narrow" panose="020B0606020202030204" pitchFamily="34" charset="0"/>
              </a:rPr>
              <a:t>Mevcut BKİ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6171669" y="1279187"/>
            <a:ext cx="1473895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solidFill>
                  <a:prstClr val="white"/>
                </a:solidFill>
                <a:latin typeface="Arial Narrow" panose="020B0606020202030204" pitchFamily="34" charset="0"/>
              </a:rPr>
              <a:t>Gebelik öncesi BKİ</a:t>
            </a:r>
          </a:p>
        </p:txBody>
      </p:sp>
      <p:sp>
        <p:nvSpPr>
          <p:cNvPr id="11" name="1 Dikdörtgen"/>
          <p:cNvSpPr/>
          <p:nvPr/>
        </p:nvSpPr>
        <p:spPr>
          <a:xfrm>
            <a:off x="1310462" y="115108"/>
            <a:ext cx="6433001" cy="3997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050" b="1" dirty="0">
                <a:solidFill>
                  <a:prstClr val="black"/>
                </a:solidFill>
                <a:latin typeface="Arial Narrow" panose="020B0606020202030204" pitchFamily="34" charset="0"/>
              </a:rPr>
              <a:t>İlk görüşme: ‘Gebe Görüşme’, ‘Besin Tüketim Kaydı’, ‘Besin Tüketim Sıklığı’ ve ‘Fiziksel Aktivite Kaydı’  formları eksiksiz doldurulmalı; vücut ağırlığı ve boy uzunluğu ölçülerek BKİ hesaplanmalı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2689734" y="667712"/>
            <a:ext cx="4042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50" dirty="0">
                <a:solidFill>
                  <a:prstClr val="black"/>
                </a:solidFill>
                <a:latin typeface="Arial Narrow" panose="020B0606020202030204" pitchFamily="34" charset="0"/>
              </a:rPr>
              <a:t>Evet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5541059" y="651606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50" dirty="0">
                <a:solidFill>
                  <a:prstClr val="black"/>
                </a:solidFill>
                <a:latin typeface="Arial Narrow" panose="020B0606020202030204" pitchFamily="34" charset="0"/>
              </a:rPr>
              <a:t>Hayır</a:t>
            </a:r>
          </a:p>
        </p:txBody>
      </p:sp>
      <p:grpSp>
        <p:nvGrpSpPr>
          <p:cNvPr id="38" name="Grup 37"/>
          <p:cNvGrpSpPr/>
          <p:nvPr/>
        </p:nvGrpSpPr>
        <p:grpSpPr>
          <a:xfrm>
            <a:off x="360894" y="1533103"/>
            <a:ext cx="3940336" cy="2550984"/>
            <a:chOff x="360894" y="1533103"/>
            <a:chExt cx="3940336" cy="2550984"/>
          </a:xfrm>
        </p:grpSpPr>
        <p:grpSp>
          <p:nvGrpSpPr>
            <p:cNvPr id="24" name="Grup 23"/>
            <p:cNvGrpSpPr/>
            <p:nvPr/>
          </p:nvGrpSpPr>
          <p:grpSpPr>
            <a:xfrm>
              <a:off x="1073038" y="1533103"/>
              <a:ext cx="1992900" cy="297951"/>
              <a:chOff x="696834" y="1533103"/>
              <a:chExt cx="2630186" cy="297951"/>
            </a:xfrm>
          </p:grpSpPr>
          <p:grpSp>
            <p:nvGrpSpPr>
              <p:cNvPr id="16" name="Grup 15"/>
              <p:cNvGrpSpPr/>
              <p:nvPr/>
            </p:nvGrpSpPr>
            <p:grpSpPr>
              <a:xfrm>
                <a:off x="696834" y="1533103"/>
                <a:ext cx="1315093" cy="297951"/>
                <a:chOff x="2732925" y="3333750"/>
                <a:chExt cx="3291840" cy="297951"/>
              </a:xfrm>
            </p:grpSpPr>
            <p:cxnSp>
              <p:nvCxnSpPr>
                <p:cNvPr id="17" name="Düz Bağlayıcı 16"/>
                <p:cNvCxnSpPr/>
                <p:nvPr/>
              </p:nvCxnSpPr>
              <p:spPr>
                <a:xfrm>
                  <a:off x="2732925" y="3333750"/>
                  <a:ext cx="329184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Düz Ok Bağlayıcısı 17"/>
                <p:cNvCxnSpPr/>
                <p:nvPr/>
              </p:nvCxnSpPr>
              <p:spPr>
                <a:xfrm>
                  <a:off x="2732925" y="3333750"/>
                  <a:ext cx="0" cy="29795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Düz Ok Bağlayıcısı 18"/>
                <p:cNvCxnSpPr/>
                <p:nvPr/>
              </p:nvCxnSpPr>
              <p:spPr>
                <a:xfrm>
                  <a:off x="6024765" y="3333750"/>
                  <a:ext cx="0" cy="29795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up 19"/>
              <p:cNvGrpSpPr/>
              <p:nvPr/>
            </p:nvGrpSpPr>
            <p:grpSpPr>
              <a:xfrm>
                <a:off x="2011927" y="1533103"/>
                <a:ext cx="1315093" cy="297951"/>
                <a:chOff x="2732925" y="3333750"/>
                <a:chExt cx="3291840" cy="297951"/>
              </a:xfrm>
            </p:grpSpPr>
            <p:cxnSp>
              <p:nvCxnSpPr>
                <p:cNvPr id="21" name="Düz Bağlayıcı 20"/>
                <p:cNvCxnSpPr/>
                <p:nvPr/>
              </p:nvCxnSpPr>
              <p:spPr>
                <a:xfrm>
                  <a:off x="2732925" y="3333750"/>
                  <a:ext cx="329184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Düz Ok Bağlayıcısı 22"/>
                <p:cNvCxnSpPr/>
                <p:nvPr/>
              </p:nvCxnSpPr>
              <p:spPr>
                <a:xfrm>
                  <a:off x="6024765" y="3333750"/>
                  <a:ext cx="0" cy="29795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1 Dikdörtgen"/>
            <p:cNvSpPr/>
            <p:nvPr/>
          </p:nvSpPr>
          <p:spPr>
            <a:xfrm>
              <a:off x="727969" y="1909876"/>
              <a:ext cx="650769" cy="18689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105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Zayıf</a:t>
              </a:r>
            </a:p>
          </p:txBody>
        </p:sp>
        <p:sp>
          <p:nvSpPr>
            <p:cNvPr id="26" name="1 Dikdörtgen"/>
            <p:cNvSpPr/>
            <p:nvPr/>
          </p:nvSpPr>
          <p:spPr>
            <a:xfrm>
              <a:off x="1763788" y="1909877"/>
              <a:ext cx="611400" cy="1941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105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Normal</a:t>
              </a:r>
            </a:p>
          </p:txBody>
        </p:sp>
        <p:sp>
          <p:nvSpPr>
            <p:cNvPr id="27" name="1 Dikdörtgen"/>
            <p:cNvSpPr/>
            <p:nvPr/>
          </p:nvSpPr>
          <p:spPr>
            <a:xfrm>
              <a:off x="2742447" y="1902636"/>
              <a:ext cx="1037964" cy="1941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105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Kilolu/şişman</a:t>
              </a:r>
            </a:p>
          </p:txBody>
        </p:sp>
        <p:sp>
          <p:nvSpPr>
            <p:cNvPr id="28" name="Metin kutusu 27"/>
            <p:cNvSpPr txBox="1"/>
            <p:nvPr/>
          </p:nvSpPr>
          <p:spPr>
            <a:xfrm>
              <a:off x="464725" y="1577137"/>
              <a:ext cx="71539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BKİ&lt;18.5</a:t>
              </a:r>
            </a:p>
          </p:txBody>
        </p:sp>
        <p:sp>
          <p:nvSpPr>
            <p:cNvPr id="29" name="Metin kutusu 28"/>
            <p:cNvSpPr txBox="1"/>
            <p:nvPr/>
          </p:nvSpPr>
          <p:spPr>
            <a:xfrm>
              <a:off x="1310462" y="1587545"/>
              <a:ext cx="7693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BKİ 20-24.9</a:t>
              </a:r>
            </a:p>
          </p:txBody>
        </p:sp>
        <p:sp>
          <p:nvSpPr>
            <p:cNvPr id="30" name="Metin kutusu 29"/>
            <p:cNvSpPr txBox="1"/>
            <p:nvPr/>
          </p:nvSpPr>
          <p:spPr>
            <a:xfrm>
              <a:off x="2542571" y="1587545"/>
              <a:ext cx="71539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BKİ&gt;25</a:t>
              </a:r>
            </a:p>
          </p:txBody>
        </p:sp>
        <p:sp>
          <p:nvSpPr>
            <p:cNvPr id="35" name="Metin kutusu 34"/>
            <p:cNvSpPr txBox="1"/>
            <p:nvPr/>
          </p:nvSpPr>
          <p:spPr>
            <a:xfrm>
              <a:off x="360894" y="2184878"/>
              <a:ext cx="1384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Yeme davranış bozukluğu, </a:t>
              </a:r>
              <a:r>
                <a:rPr lang="tr-TR" sz="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anoreksi</a:t>
              </a:r>
              <a:r>
                <a:rPr lang="tr-TR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vb varlığı sorgulanmalı </a:t>
              </a:r>
            </a:p>
            <a:p>
              <a:pPr marL="171450" indent="-171450" algn="ctr">
                <a:buFontTx/>
                <a:buChar char="-"/>
              </a:pPr>
              <a:endParaRPr lang="tr-T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Metin kutusu 36"/>
            <p:cNvSpPr txBox="1"/>
            <p:nvPr/>
          </p:nvSpPr>
          <p:spPr>
            <a:xfrm>
              <a:off x="2668067" y="2191261"/>
              <a:ext cx="1633163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-3-6 ay öncesinden  en az %5-10 ağırlık kaybı, </a:t>
              </a:r>
            </a:p>
            <a:p>
              <a:pPr algn="ctr"/>
              <a:endParaRPr lang="tr-T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tr-T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tr-TR" sz="800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tr-TR" sz="10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Gebe kalınmadan en az 4 hafta öncesinden başlanarak diyet + </a:t>
              </a:r>
              <a:r>
                <a:rPr lang="tr-TR" sz="1000" b="1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supleman</a:t>
              </a:r>
              <a:r>
                <a:rPr lang="tr-TR" sz="10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ile </a:t>
              </a:r>
              <a:r>
                <a:rPr lang="tr-TR" sz="1000" i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4 mg/gün </a:t>
              </a:r>
              <a:r>
                <a:rPr lang="tr-TR" sz="1000" i="1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folik</a:t>
              </a:r>
              <a:r>
                <a:rPr lang="tr-TR" sz="1000" i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 asit</a:t>
              </a:r>
            </a:p>
            <a:p>
              <a:pPr algn="ctr"/>
              <a:endParaRPr lang="tr-TR" sz="1000" i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tr-TR" sz="1000" i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BKİ</a:t>
              </a:r>
              <a:r>
                <a:rPr lang="tr-TR" sz="1000" i="1" dirty="0">
                  <a:solidFill>
                    <a:prstClr val="black"/>
                  </a:solidFill>
                  <a:latin typeface="Arial Narrow" panose="020B0606020202030204" pitchFamily="34" charset="0"/>
                  <a:sym typeface="Symbol" panose="05050102010706020507" pitchFamily="18" charset="2"/>
                </a:rPr>
                <a:t></a:t>
              </a:r>
              <a:r>
                <a:rPr lang="tr-TR" sz="1000" i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30 OGTT </a:t>
              </a:r>
              <a:endParaRPr lang="tr-T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tr-T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tr-T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tr-T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up 38"/>
          <p:cNvGrpSpPr/>
          <p:nvPr/>
        </p:nvGrpSpPr>
        <p:grpSpPr>
          <a:xfrm>
            <a:off x="4980371" y="1587545"/>
            <a:ext cx="4033661" cy="2693278"/>
            <a:chOff x="129965" y="1533103"/>
            <a:chExt cx="4033661" cy="2693278"/>
          </a:xfrm>
        </p:grpSpPr>
        <p:grpSp>
          <p:nvGrpSpPr>
            <p:cNvPr id="40" name="Grup 39"/>
            <p:cNvGrpSpPr/>
            <p:nvPr/>
          </p:nvGrpSpPr>
          <p:grpSpPr>
            <a:xfrm>
              <a:off x="1073038" y="1533103"/>
              <a:ext cx="1992900" cy="297951"/>
              <a:chOff x="696834" y="1533103"/>
              <a:chExt cx="2630186" cy="297951"/>
            </a:xfrm>
          </p:grpSpPr>
          <p:grpSp>
            <p:nvGrpSpPr>
              <p:cNvPr id="50" name="Grup 49"/>
              <p:cNvGrpSpPr/>
              <p:nvPr/>
            </p:nvGrpSpPr>
            <p:grpSpPr>
              <a:xfrm>
                <a:off x="696834" y="1533103"/>
                <a:ext cx="1315093" cy="297951"/>
                <a:chOff x="2732925" y="3333750"/>
                <a:chExt cx="3291840" cy="297951"/>
              </a:xfrm>
            </p:grpSpPr>
            <p:cxnSp>
              <p:nvCxnSpPr>
                <p:cNvPr id="54" name="Düz Bağlayıcı 53"/>
                <p:cNvCxnSpPr/>
                <p:nvPr/>
              </p:nvCxnSpPr>
              <p:spPr>
                <a:xfrm>
                  <a:off x="2732925" y="3333750"/>
                  <a:ext cx="329184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Düz Ok Bağlayıcısı 54"/>
                <p:cNvCxnSpPr/>
                <p:nvPr/>
              </p:nvCxnSpPr>
              <p:spPr>
                <a:xfrm>
                  <a:off x="2732925" y="3333750"/>
                  <a:ext cx="0" cy="29795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Düz Ok Bağlayıcısı 55"/>
                <p:cNvCxnSpPr/>
                <p:nvPr/>
              </p:nvCxnSpPr>
              <p:spPr>
                <a:xfrm>
                  <a:off x="6024765" y="3333750"/>
                  <a:ext cx="0" cy="29795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up 50"/>
              <p:cNvGrpSpPr/>
              <p:nvPr/>
            </p:nvGrpSpPr>
            <p:grpSpPr>
              <a:xfrm>
                <a:off x="2011927" y="1533103"/>
                <a:ext cx="1315093" cy="297951"/>
                <a:chOff x="2732925" y="3333750"/>
                <a:chExt cx="3291840" cy="297951"/>
              </a:xfrm>
            </p:grpSpPr>
            <p:cxnSp>
              <p:nvCxnSpPr>
                <p:cNvPr id="52" name="Düz Bağlayıcı 51"/>
                <p:cNvCxnSpPr/>
                <p:nvPr/>
              </p:nvCxnSpPr>
              <p:spPr>
                <a:xfrm>
                  <a:off x="2732925" y="3333750"/>
                  <a:ext cx="329184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Düz Ok Bağlayıcısı 52"/>
                <p:cNvCxnSpPr/>
                <p:nvPr/>
              </p:nvCxnSpPr>
              <p:spPr>
                <a:xfrm>
                  <a:off x="6024765" y="3333750"/>
                  <a:ext cx="0" cy="29795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1 Dikdörtgen"/>
            <p:cNvSpPr/>
            <p:nvPr/>
          </p:nvSpPr>
          <p:spPr>
            <a:xfrm>
              <a:off x="727969" y="1909876"/>
              <a:ext cx="650769" cy="18689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105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Zayıf</a:t>
              </a:r>
            </a:p>
          </p:txBody>
        </p:sp>
        <p:sp>
          <p:nvSpPr>
            <p:cNvPr id="42" name="1 Dikdörtgen"/>
            <p:cNvSpPr/>
            <p:nvPr/>
          </p:nvSpPr>
          <p:spPr>
            <a:xfrm>
              <a:off x="1763788" y="1909877"/>
              <a:ext cx="611400" cy="1941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105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Normal</a:t>
              </a:r>
            </a:p>
          </p:txBody>
        </p:sp>
        <p:sp>
          <p:nvSpPr>
            <p:cNvPr id="43" name="1 Dikdörtgen"/>
            <p:cNvSpPr/>
            <p:nvPr/>
          </p:nvSpPr>
          <p:spPr>
            <a:xfrm>
              <a:off x="2742447" y="1902636"/>
              <a:ext cx="1037964" cy="1941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sz="105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Kilolu/şişman</a:t>
              </a:r>
            </a:p>
          </p:txBody>
        </p:sp>
        <p:sp>
          <p:nvSpPr>
            <p:cNvPr id="44" name="Metin kutusu 43"/>
            <p:cNvSpPr txBox="1"/>
            <p:nvPr/>
          </p:nvSpPr>
          <p:spPr>
            <a:xfrm>
              <a:off x="464725" y="1577137"/>
              <a:ext cx="71539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BKİ&lt;18.5</a:t>
              </a:r>
            </a:p>
          </p:txBody>
        </p:sp>
        <p:sp>
          <p:nvSpPr>
            <p:cNvPr id="45" name="Metin kutusu 44"/>
            <p:cNvSpPr txBox="1"/>
            <p:nvPr/>
          </p:nvSpPr>
          <p:spPr>
            <a:xfrm>
              <a:off x="1310462" y="1587545"/>
              <a:ext cx="7693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BKİ 20-24.9</a:t>
              </a:r>
            </a:p>
          </p:txBody>
        </p:sp>
        <p:sp>
          <p:nvSpPr>
            <p:cNvPr id="46" name="Metin kutusu 45"/>
            <p:cNvSpPr txBox="1"/>
            <p:nvPr/>
          </p:nvSpPr>
          <p:spPr>
            <a:xfrm>
              <a:off x="2542571" y="1587545"/>
              <a:ext cx="71539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5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BKİ&gt;25</a:t>
              </a:r>
            </a:p>
          </p:txBody>
        </p:sp>
        <p:sp>
          <p:nvSpPr>
            <p:cNvPr id="47" name="Metin kutusu 46"/>
            <p:cNvSpPr txBox="1"/>
            <p:nvPr/>
          </p:nvSpPr>
          <p:spPr>
            <a:xfrm>
              <a:off x="129965" y="2207826"/>
              <a:ext cx="138491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Toplam ağırlık kazanımı 12.5-18 kg hedeflenmeli</a:t>
              </a:r>
            </a:p>
            <a:p>
              <a:endParaRPr lang="tr-T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Metin kutusu 47"/>
            <p:cNvSpPr txBox="1"/>
            <p:nvPr/>
          </p:nvSpPr>
          <p:spPr>
            <a:xfrm>
              <a:off x="1420427" y="2207826"/>
              <a:ext cx="138491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Toplam ağırlık kazanımı 11.5-16 kg hedeflenmeli</a:t>
              </a:r>
            </a:p>
            <a:p>
              <a:endParaRPr lang="tr-T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tr-T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Tx/>
                <a:buChar char="-"/>
              </a:pPr>
              <a:endParaRPr lang="tr-T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Metin kutusu 48"/>
            <p:cNvSpPr txBox="1"/>
            <p:nvPr/>
          </p:nvSpPr>
          <p:spPr>
            <a:xfrm>
              <a:off x="2778709" y="2195056"/>
              <a:ext cx="138491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-BKİ 25-29.9 ise 7-11.5 kg, BKİ</a:t>
              </a:r>
              <a:r>
                <a:rPr lang="tr-TR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</a:t>
              </a:r>
              <a:r>
                <a:rPr lang="tr-TR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ise 5-9 kg ağırlık kazanımı hedeflenmeli</a:t>
              </a:r>
            </a:p>
            <a:p>
              <a:endParaRPr lang="tr-T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tr-TR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-Zayıflama/düşük kalorili diyet uygulanmaz</a:t>
              </a:r>
            </a:p>
            <a:p>
              <a:endParaRPr lang="tr-T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tr-TR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-Gebelik öncesi ideal ağırlığa göre enerji gereksinimi hesaplanır</a:t>
              </a:r>
            </a:p>
            <a:p>
              <a:endParaRPr lang="tr-T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tr-TR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-Düşük </a:t>
              </a:r>
              <a:r>
                <a:rPr lang="tr-TR" sz="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GI’li</a:t>
              </a:r>
              <a:r>
                <a:rPr lang="tr-TR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beslenme, hafif-orta yoğunlukta egzersiz (kademeli olarak 15 </a:t>
              </a:r>
              <a:r>
                <a:rPr lang="tr-TR" sz="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dk</a:t>
              </a:r>
              <a:r>
                <a:rPr lang="tr-TR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ile başlanır, hedef: haftada 150 </a:t>
              </a:r>
              <a:r>
                <a:rPr lang="tr-TR" sz="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dk</a:t>
              </a:r>
              <a:r>
                <a:rPr lang="tr-TR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endParaRPr lang="tr-T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tr-T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Sağ Ayraç 56"/>
          <p:cNvSpPr/>
          <p:nvPr/>
        </p:nvSpPr>
        <p:spPr>
          <a:xfrm rot="5400000">
            <a:off x="1344413" y="1414834"/>
            <a:ext cx="68649" cy="250118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sp>
        <p:nvSpPr>
          <p:cNvPr id="59" name="1 Dikdörtgen"/>
          <p:cNvSpPr/>
          <p:nvPr/>
        </p:nvSpPr>
        <p:spPr>
          <a:xfrm>
            <a:off x="57983" y="2748542"/>
            <a:ext cx="2702013" cy="101919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tr-TR" sz="1000" b="1" dirty="0">
                <a:solidFill>
                  <a:prstClr val="black"/>
                </a:solidFill>
                <a:latin typeface="Arial Narrow" panose="020B0606020202030204" pitchFamily="34" charset="0"/>
              </a:rPr>
              <a:t>Gebe kalınmadan en az 4 hafta öncesinden başlanarak diyet + </a:t>
            </a:r>
            <a:r>
              <a:rPr lang="tr-TR" sz="10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supleman</a:t>
            </a:r>
            <a:r>
              <a:rPr lang="tr-TR" sz="1000" b="1" dirty="0">
                <a:solidFill>
                  <a:prstClr val="black"/>
                </a:solidFill>
                <a:latin typeface="Arial Narrow" panose="020B0606020202030204" pitchFamily="34" charset="0"/>
              </a:rPr>
              <a:t> ile;</a:t>
            </a:r>
          </a:p>
          <a:p>
            <a:pPr algn="just"/>
            <a:r>
              <a:rPr lang="tr-TR" sz="1000" i="1" dirty="0">
                <a:solidFill>
                  <a:prstClr val="black"/>
                </a:solidFill>
                <a:latin typeface="Arial Narrow" panose="020B0606020202030204" pitchFamily="34" charset="0"/>
              </a:rPr>
              <a:t>-Tüm kadınlarda </a:t>
            </a:r>
            <a:r>
              <a:rPr lang="nn-NO" sz="1000" i="1" dirty="0">
                <a:solidFill>
                  <a:prstClr val="black"/>
                </a:solidFill>
                <a:latin typeface="Arial Narrow" panose="020B0606020202030204" pitchFamily="34" charset="0"/>
              </a:rPr>
              <a:t>400 </a:t>
            </a:r>
            <a:r>
              <a:rPr lang="tr-TR" sz="1000" i="1" dirty="0">
                <a:solidFill>
                  <a:prstClr val="black"/>
                </a:solidFill>
                <a:latin typeface="Arial Narrow" panose="020B0606020202030204" pitchFamily="34" charset="0"/>
              </a:rPr>
              <a:t>mc</a:t>
            </a:r>
            <a:r>
              <a:rPr lang="nn-NO" sz="1000" i="1" dirty="0">
                <a:solidFill>
                  <a:prstClr val="black"/>
                </a:solidFill>
                <a:latin typeface="Arial Narrow" panose="020B0606020202030204" pitchFamily="34" charset="0"/>
              </a:rPr>
              <a:t>g</a:t>
            </a:r>
            <a:r>
              <a:rPr lang="tr-TR" sz="1000" i="1" dirty="0">
                <a:solidFill>
                  <a:prstClr val="black"/>
                </a:solidFill>
                <a:latin typeface="Arial Narrow" panose="020B0606020202030204" pitchFamily="34" charset="0"/>
              </a:rPr>
              <a:t>/gün,</a:t>
            </a:r>
          </a:p>
          <a:p>
            <a:pPr algn="just"/>
            <a:r>
              <a:rPr lang="tr-TR" sz="1000" i="1" dirty="0">
                <a:solidFill>
                  <a:prstClr val="black"/>
                </a:solidFill>
                <a:latin typeface="Arial Narrow" panose="020B0606020202030204" pitchFamily="34" charset="0"/>
              </a:rPr>
              <a:t>-Önceki gebeliklerinde NTD öyküsü (+) 4 mg/gün </a:t>
            </a:r>
            <a:r>
              <a:rPr lang="tr-TR" sz="1000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folik</a:t>
            </a:r>
            <a:r>
              <a:rPr lang="tr-TR" sz="1000" i="1" dirty="0">
                <a:solidFill>
                  <a:prstClr val="black"/>
                </a:solidFill>
                <a:latin typeface="Arial Narrow" panose="020B0606020202030204" pitchFamily="34" charset="0"/>
              </a:rPr>
              <a:t> asit; </a:t>
            </a:r>
          </a:p>
          <a:p>
            <a:pPr algn="just"/>
            <a:r>
              <a:rPr lang="tr-TR" sz="1000" i="1" dirty="0">
                <a:solidFill>
                  <a:prstClr val="black"/>
                </a:solidFill>
                <a:latin typeface="Arial Narrow" panose="020B0606020202030204" pitchFamily="34" charset="0"/>
              </a:rPr>
              <a:t>- Diyabeti (+) ise 5 mg/gün </a:t>
            </a:r>
            <a:r>
              <a:rPr lang="tr-TR" sz="1000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folik</a:t>
            </a:r>
            <a:r>
              <a:rPr lang="tr-TR" sz="1000" i="1" dirty="0">
                <a:solidFill>
                  <a:prstClr val="black"/>
                </a:solidFill>
                <a:latin typeface="Arial Narrow" panose="020B0606020202030204" pitchFamily="34" charset="0"/>
              </a:rPr>
              <a:t> asit</a:t>
            </a:r>
          </a:p>
        </p:txBody>
      </p:sp>
      <p:sp>
        <p:nvSpPr>
          <p:cNvPr id="3" name="Dikdörtgen 2"/>
          <p:cNvSpPr/>
          <p:nvPr/>
        </p:nvSpPr>
        <p:spPr>
          <a:xfrm>
            <a:off x="212857" y="3969387"/>
            <a:ext cx="3977609" cy="90024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r-TR" sz="1050">
                <a:latin typeface="Arial" panose="020B0604020202020204" pitchFamily="34" charset="0"/>
                <a:cs typeface="Arial" panose="020B0604020202020204" pitchFamily="34" charset="0"/>
              </a:rPr>
              <a:t>-Gebelik süresince sağlıklı beslenme, yeterli ağırlık kazanımı ve takviye kullanımı konusunda eğitim verilmeli</a:t>
            </a:r>
          </a:p>
          <a:p>
            <a:pPr algn="ctr"/>
            <a:endParaRPr lang="tr-TR" sz="10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sz="1050">
                <a:latin typeface="Arial" panose="020B0604020202020204" pitchFamily="34" charset="0"/>
                <a:cs typeface="Arial" panose="020B0604020202020204" pitchFamily="34" charset="0"/>
              </a:rPr>
              <a:t>-Gebe kalındıktan sonraki ilk görüşme tarihi planlanmalı </a:t>
            </a:r>
          </a:p>
          <a:p>
            <a:pPr algn="ctr"/>
            <a:r>
              <a:rPr lang="tr-TR" sz="1050">
                <a:latin typeface="Arial" panose="020B0604020202020204" pitchFamily="34" charset="0"/>
                <a:cs typeface="Arial" panose="020B0604020202020204" pitchFamily="34" charset="0"/>
              </a:rPr>
              <a:t>(ilk 14 hafta içinde) </a:t>
            </a:r>
            <a:endParaRPr lang="tr-TR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Sağ Ayraç 60"/>
          <p:cNvSpPr/>
          <p:nvPr/>
        </p:nvSpPr>
        <p:spPr>
          <a:xfrm rot="5400000">
            <a:off x="3349792" y="2061933"/>
            <a:ext cx="66739" cy="120890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sp>
        <p:nvSpPr>
          <p:cNvPr id="4" name="Sağ Ayraç 3"/>
          <p:cNvSpPr/>
          <p:nvPr/>
        </p:nvSpPr>
        <p:spPr>
          <a:xfrm rot="5400000">
            <a:off x="4397771" y="770036"/>
            <a:ext cx="395128" cy="883739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Metin kutusu 64"/>
          <p:cNvSpPr txBox="1"/>
          <p:nvPr/>
        </p:nvSpPr>
        <p:spPr>
          <a:xfrm>
            <a:off x="1003646" y="5429143"/>
            <a:ext cx="1364457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solidFill>
                  <a:prstClr val="white"/>
                </a:solidFill>
                <a:latin typeface="Arial Narrow" panose="020B0606020202030204" pitchFamily="34" charset="0"/>
              </a:rPr>
              <a:t>2. İzlem: 18-24 </a:t>
            </a:r>
            <a:r>
              <a:rPr lang="tr-TR" sz="105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hf</a:t>
            </a:r>
            <a:endParaRPr lang="tr-TR" sz="105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66" name="Metin kutusu 65"/>
          <p:cNvSpPr txBox="1"/>
          <p:nvPr/>
        </p:nvSpPr>
        <p:spPr>
          <a:xfrm>
            <a:off x="7225594" y="5421288"/>
            <a:ext cx="1364457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solidFill>
                  <a:prstClr val="white"/>
                </a:solidFill>
                <a:latin typeface="Arial Narrow" panose="020B0606020202030204" pitchFamily="34" charset="0"/>
              </a:rPr>
              <a:t>4. İzlem: 36-38. </a:t>
            </a:r>
            <a:r>
              <a:rPr lang="tr-TR" sz="105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hf</a:t>
            </a:r>
            <a:endParaRPr lang="tr-TR" sz="105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67" name="Metin kutusu 66"/>
          <p:cNvSpPr txBox="1"/>
          <p:nvPr/>
        </p:nvSpPr>
        <p:spPr>
          <a:xfrm>
            <a:off x="3950674" y="5429143"/>
            <a:ext cx="1364457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solidFill>
                  <a:prstClr val="white"/>
                </a:solidFill>
                <a:latin typeface="Arial Narrow" panose="020B0606020202030204" pitchFamily="34" charset="0"/>
              </a:rPr>
              <a:t>3. İzlem: 30-32 </a:t>
            </a:r>
            <a:r>
              <a:rPr lang="tr-TR" sz="105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hf</a:t>
            </a:r>
            <a:endParaRPr lang="tr-TR" sz="105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68" name="Metin kutusu 67"/>
          <p:cNvSpPr txBox="1"/>
          <p:nvPr/>
        </p:nvSpPr>
        <p:spPr>
          <a:xfrm>
            <a:off x="598674" y="5812841"/>
            <a:ext cx="1384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endParaRPr lang="tr-TR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Metin kutusu 69"/>
          <p:cNvSpPr txBox="1"/>
          <p:nvPr/>
        </p:nvSpPr>
        <p:spPr>
          <a:xfrm>
            <a:off x="7010336" y="934531"/>
            <a:ext cx="18085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50" i="1" dirty="0">
                <a:solidFill>
                  <a:prstClr val="black"/>
                </a:solidFill>
                <a:latin typeface="Arial Narrow" panose="020B0606020202030204" pitchFamily="34" charset="0"/>
              </a:rPr>
              <a:t>İlk 14 </a:t>
            </a:r>
            <a:r>
              <a:rPr lang="tr-TR" sz="1050" i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hf</a:t>
            </a:r>
            <a:r>
              <a:rPr lang="tr-TR" sz="1050" i="1" dirty="0">
                <a:solidFill>
                  <a:prstClr val="black"/>
                </a:solidFill>
                <a:latin typeface="Arial Narrow" panose="020B0606020202030204" pitchFamily="34" charset="0"/>
              </a:rPr>
              <a:t> içinde görüşme yapılmalı</a:t>
            </a:r>
          </a:p>
        </p:txBody>
      </p:sp>
      <p:sp>
        <p:nvSpPr>
          <p:cNvPr id="71" name="Dikdörtgen 70"/>
          <p:cNvSpPr/>
          <p:nvPr/>
        </p:nvSpPr>
        <p:spPr>
          <a:xfrm>
            <a:off x="4919811" y="4198897"/>
            <a:ext cx="3977609" cy="5770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Takviyeler: İlk 12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600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mcg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/gün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folik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asit</a:t>
            </a:r>
          </a:p>
          <a:p>
            <a:pPr algn="ctr"/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12.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itibaren 40-60 mg demir, 1200 IU D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takviyesi</a:t>
            </a:r>
          </a:p>
          <a:p>
            <a:pPr algn="ctr"/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İlk </a:t>
            </a:r>
            <a:r>
              <a:rPr lang="tr-TR" sz="1050" dirty="0" err="1">
                <a:latin typeface="Arial" panose="020B0604020202020204" pitchFamily="34" charset="0"/>
                <a:cs typeface="Arial" panose="020B0604020202020204" pitchFamily="34" charset="0"/>
              </a:rPr>
              <a:t>trimester</a:t>
            </a:r>
            <a:r>
              <a:rPr lang="tr-TR" sz="1050" dirty="0">
                <a:latin typeface="Arial" panose="020B0604020202020204" pitchFamily="34" charset="0"/>
                <a:cs typeface="Arial" panose="020B0604020202020204" pitchFamily="34" charset="0"/>
              </a:rPr>
              <a:t> eğitim konularını tartış</a:t>
            </a:r>
          </a:p>
        </p:txBody>
      </p:sp>
      <p:sp>
        <p:nvSpPr>
          <p:cNvPr id="72" name="Metin kutusu 71"/>
          <p:cNvSpPr txBox="1"/>
          <p:nvPr/>
        </p:nvSpPr>
        <p:spPr>
          <a:xfrm>
            <a:off x="226215" y="5715788"/>
            <a:ext cx="2937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Öykü alma, ‘Gebe Görüşme Formu’ gözden geçir</a:t>
            </a:r>
          </a:p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ilk izlemden itibaren semptom kaydı, demir kullanımına ilişkin yakınma</a:t>
            </a:r>
          </a:p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 muayene (ağırlık, kan basıncı, ciddi anemi bulguları, ödem kontrolü)</a:t>
            </a:r>
          </a:p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Biyokimya ve OGTT</a:t>
            </a:r>
          </a:p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sz="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Trimester</a:t>
            </a: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eğitim konularını tartış</a:t>
            </a:r>
          </a:p>
          <a:p>
            <a:pPr marL="171450" indent="-171450">
              <a:buFontTx/>
              <a:buChar char="-"/>
            </a:pPr>
            <a:endParaRPr lang="tr-TR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Metin kutusu 72"/>
          <p:cNvSpPr txBox="1"/>
          <p:nvPr/>
        </p:nvSpPr>
        <p:spPr>
          <a:xfrm>
            <a:off x="3536468" y="5754769"/>
            <a:ext cx="3049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Öykü alma</a:t>
            </a:r>
          </a:p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İlk izlemden itibaren semptom kaydı, </a:t>
            </a:r>
          </a:p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Demir ve D </a:t>
            </a:r>
            <a:r>
              <a:rPr lang="tr-TR" sz="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alımı kontrol</a:t>
            </a:r>
          </a:p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 muayene (ağırlık, kan basıncı, ciddi anemi bulguları, ödem kontrolü)</a:t>
            </a:r>
          </a:p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Biyokimya ve OGTT</a:t>
            </a:r>
          </a:p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tr-TR" sz="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trimester</a:t>
            </a: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eğitim konularını tartış</a:t>
            </a:r>
          </a:p>
          <a:p>
            <a:pPr marL="171450" indent="-171450">
              <a:buFontTx/>
              <a:buChar char="-"/>
            </a:pPr>
            <a:endParaRPr lang="tr-TR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Metin kutusu 73"/>
          <p:cNvSpPr txBox="1"/>
          <p:nvPr/>
        </p:nvSpPr>
        <p:spPr>
          <a:xfrm>
            <a:off x="6456181" y="5730305"/>
            <a:ext cx="2687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Öykü alma</a:t>
            </a:r>
          </a:p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İlk izlemden itibaren semptom kaydı, </a:t>
            </a:r>
          </a:p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Demir ve D </a:t>
            </a:r>
            <a:r>
              <a:rPr lang="tr-TR" sz="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alımı kontrol</a:t>
            </a:r>
          </a:p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 muayene (ağırlık, kan basıncı, ciddi anemi bulguları, ödem kontrolü)</a:t>
            </a:r>
          </a:p>
          <a:p>
            <a:pPr marL="171450" indent="-171450">
              <a:buFontTx/>
              <a:buChar char="-"/>
            </a:pP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Biyokimya ve OGTT</a:t>
            </a:r>
          </a:p>
          <a:p>
            <a:pPr marL="171450" indent="-171450">
              <a:buFontTx/>
              <a:buChar char="-"/>
            </a:pPr>
            <a:r>
              <a:rPr lang="tr-TR" sz="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Postpartum</a:t>
            </a:r>
            <a:r>
              <a:rPr lang="tr-TR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danışmanlık </a:t>
            </a:r>
          </a:p>
          <a:p>
            <a:pPr marL="171450" indent="-171450">
              <a:buFontTx/>
              <a:buChar char="-"/>
            </a:pPr>
            <a:endParaRPr lang="tr-TR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7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75" y="347497"/>
            <a:ext cx="8489268" cy="60184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ikdörtgen 2"/>
          <p:cNvSpPr/>
          <p:nvPr/>
        </p:nvSpPr>
        <p:spPr>
          <a:xfrm>
            <a:off x="3354200" y="5665030"/>
            <a:ext cx="2552218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tr-T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GDM (+): </a:t>
            </a:r>
            <a:r>
              <a:rPr lang="tr-T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postnatal</a:t>
            </a:r>
            <a:r>
              <a:rPr lang="tr-T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6-12 </a:t>
            </a:r>
            <a:r>
              <a:rPr lang="tr-TR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hf</a:t>
            </a:r>
            <a:r>
              <a:rPr lang="tr-T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OGTT yapılmalı, gerekiyorsa yaşam tarzı değişikliği sağlanmalı, yıllık olarak diyabet taraması yaptırmaları hatırlatılmalı</a:t>
            </a:r>
          </a:p>
        </p:txBody>
      </p:sp>
    </p:spTree>
    <p:extLst>
      <p:ext uri="{BB962C8B-B14F-4D97-AF65-F5344CB8AC3E}">
        <p14:creationId xmlns:p14="http://schemas.microsoft.com/office/powerpoint/2010/main" val="328706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nurturenormally.com/wp-content/uploads/2012/11/iStock_000004938957Medium2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" y="777667"/>
            <a:ext cx="9133008" cy="608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akids.com.au/wp-content/uploads/2013/02/Gestational-diabetes-%E2%80%93-hel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97" y1="1720" x2="17097" y2="98387"/>
                        <a14:foregroundMark x1="10645" y1="20753" x2="25806" y2="36344"/>
                        <a14:foregroundMark x1="67581" y1="43763" x2="80968" y2="36989"/>
                        <a14:foregroundMark x1="68387" y1="27742" x2="82742" y2="35806"/>
                        <a14:foregroundMark x1="25000" y1="37849" x2="41290" y2="44946"/>
                        <a14:foregroundMark x1="24032" y1="39355" x2="30968" y2="42581"/>
                        <a14:foregroundMark x1="27419" y1="38387" x2="35806" y2="32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913"/>
            <a:ext cx="4264725" cy="63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4948518" y="5540188"/>
            <a:ext cx="3922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i="1" dirty="0">
                <a:solidFill>
                  <a:srgbClr val="C00000"/>
                </a:solidFill>
                <a:latin typeface="Candara" panose="020E0502030303020204" pitchFamily="34" charset="0"/>
              </a:rPr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15612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9015" y="1033015"/>
            <a:ext cx="6858000" cy="4791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06100" y="1121484"/>
            <a:ext cx="8401722" cy="3660922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Gestasyonel Diyabet (devam);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latin typeface="Candara" panose="020E0502030303020204" pitchFamily="34" charset="0"/>
              </a:rPr>
              <a:t>Kan basıncının artmasına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latin typeface="Candara" panose="020E0502030303020204" pitchFamily="34" charset="0"/>
              </a:rPr>
              <a:t>İri bebek doğmasına (doğum ağırlığı</a:t>
            </a:r>
            <a:r>
              <a:rPr lang="tr-TR" dirty="0">
                <a:latin typeface="Candara" panose="020E0502030303020204" pitchFamily="34" charset="0"/>
                <a:sym typeface="Symbol" panose="05050102010706020507" pitchFamily="18" charset="2"/>
              </a:rPr>
              <a:t>4500 g</a:t>
            </a:r>
            <a:r>
              <a:rPr lang="tr-TR" dirty="0">
                <a:latin typeface="Candara" panose="020E0502030303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latin typeface="Candara" panose="020E0502030303020204" pitchFamily="34" charset="0"/>
              </a:rPr>
              <a:t>Konjenital anomalilere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latin typeface="Candara" panose="020E0502030303020204" pitchFamily="34" charset="0"/>
              </a:rPr>
              <a:t>Müdahaleli doğuma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latin typeface="Candara" panose="020E0502030303020204" pitchFamily="34" charset="0"/>
              </a:rPr>
              <a:t>Prematüre doğuma neden olabilir</a:t>
            </a:r>
          </a:p>
          <a:p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06100" y="5259462"/>
            <a:ext cx="84966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Obezitenin derecesi arttıkça gestasyonel diyabet gelişme riski de artmaktadır </a:t>
            </a:r>
          </a:p>
        </p:txBody>
      </p:sp>
    </p:spTree>
    <p:extLst>
      <p:ext uri="{BB962C8B-B14F-4D97-AF65-F5344CB8AC3E}">
        <p14:creationId xmlns:p14="http://schemas.microsoft.com/office/powerpoint/2010/main" val="419087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75" y="2156908"/>
            <a:ext cx="714375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0465" y="211224"/>
            <a:ext cx="8671935" cy="3865475"/>
          </a:xfrm>
          <a:solidFill>
            <a:schemeClr val="bg1">
              <a:alpha val="69000"/>
            </a:schemeClr>
          </a:solidFill>
          <a:ln w="381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Gestasyonel Diyabet (devam)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Candara" panose="020E0502030303020204" pitchFamily="34" charset="0"/>
              </a:rPr>
              <a:t>Çoğunlukla doğum sonrası geçici </a:t>
            </a:r>
          </a:p>
          <a:p>
            <a:pPr lvl="1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Gebeliğe </a:t>
            </a:r>
            <a:r>
              <a:rPr lang="tr-TR" sz="2800" b="1" u="sng" dirty="0" err="1">
                <a:solidFill>
                  <a:srgbClr val="FF0000"/>
                </a:solidFill>
                <a:latin typeface="Candara" panose="020E0502030303020204" pitchFamily="34" charset="0"/>
              </a:rPr>
              <a:t>obez</a:t>
            </a:r>
            <a:r>
              <a:rPr lang="tr-TR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 başlayan </a:t>
            </a:r>
            <a:r>
              <a:rPr lang="tr-TR" sz="2800" dirty="0">
                <a:latin typeface="Candara" panose="020E0502030303020204" pitchFamily="34" charset="0"/>
              </a:rPr>
              <a:t>ve gebelikte fazla ağırlık kazananlarda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tip 2 diyabete dönüşme riski yüksektir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  (13 kat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; </a:t>
            </a:r>
            <a:r>
              <a:rPr lang="tr-TR" sz="2800" b="1" dirty="0" err="1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preeklepmsi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+ HT da varsa 16-18 kat )</a:t>
            </a:r>
            <a:endParaRPr lang="tr-TR" sz="28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endParaRPr lang="tr-TR" dirty="0"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endParaRPr lang="tr-T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491476"/>
            <a:ext cx="8203378" cy="773625"/>
          </a:xfrm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200" b="1" i="1" dirty="0">
                <a:solidFill>
                  <a:srgbClr val="0070C0"/>
                </a:solidFill>
                <a:latin typeface="Candara" panose="020E0502030303020204" pitchFamily="34" charset="0"/>
              </a:rPr>
              <a:t>Komplikasyonları (devam)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4500" y="1616132"/>
            <a:ext cx="8387528" cy="4657667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Doğum Sonrası Ağırlık Kontrolünde Güçlükler  </a:t>
            </a: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Özellikle gebeliğe obez başlayanlarda, gebelikte kazanılan ağırlık kalıcı oluyor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Gebelikte </a:t>
            </a:r>
            <a:r>
              <a:rPr lang="tr-TR" sz="2800" b="1" dirty="0">
                <a:latin typeface="Candara" panose="020E0502030303020204" pitchFamily="34" charset="0"/>
              </a:rPr>
              <a:t>önerilenden fazla ağırlık artışı </a:t>
            </a:r>
            <a:r>
              <a:rPr lang="tr-TR" sz="2800" dirty="0">
                <a:latin typeface="Candara" panose="020E0502030303020204" pitchFamily="34" charset="0"/>
              </a:rPr>
              <a:t>doğum sonrası </a:t>
            </a:r>
            <a:r>
              <a:rPr lang="tr-TR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ideal vücut ağırlığına dönüşü zorlaştırır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 err="1">
                <a:latin typeface="Candara" panose="020E0502030303020204" pitchFamily="34" charset="0"/>
              </a:rPr>
              <a:t>Visseral</a:t>
            </a:r>
            <a:r>
              <a:rPr lang="tr-TR" sz="2800" dirty="0">
                <a:latin typeface="Candara" panose="020E0502030303020204" pitchFamily="34" charset="0"/>
              </a:rPr>
              <a:t> ve abdominal </a:t>
            </a:r>
            <a:r>
              <a:rPr lang="tr-TR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yağ kütlesinin artmasına </a:t>
            </a:r>
            <a:r>
              <a:rPr lang="tr-TR" sz="2800" dirty="0">
                <a:latin typeface="Candara" panose="020E0502030303020204" pitchFamily="34" charset="0"/>
              </a:rPr>
              <a:t>yol açar</a:t>
            </a:r>
          </a:p>
          <a:p>
            <a:endParaRPr lang="tr-TR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7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491476"/>
            <a:ext cx="8203378" cy="773625"/>
          </a:xfrm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200" b="1" i="1" dirty="0">
                <a:solidFill>
                  <a:srgbClr val="0070C0"/>
                </a:solidFill>
                <a:latin typeface="Candara" panose="020E0502030303020204" pitchFamily="34" charset="0"/>
              </a:rPr>
              <a:t>Komplikasyonları (devam)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616133"/>
            <a:ext cx="7918450" cy="3732904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Emzirme etkinliğinin azalması</a:t>
            </a:r>
            <a:endParaRPr lang="tr-TR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andara" panose="020E0502030303020204" pitchFamily="34" charset="0"/>
            </a:endParaRPr>
          </a:p>
          <a:p>
            <a:pPr marL="457200" lvl="1" indent="0" algn="ctr">
              <a:buNone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Gebeliğe BKİ &gt; 25 kg/m</a:t>
            </a:r>
            <a:r>
              <a:rPr lang="tr-TR" sz="2800" b="1" baseline="30000" dirty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 ile başlayan kadınlarda </a:t>
            </a:r>
          </a:p>
          <a:p>
            <a:pPr marL="457200" lvl="1" indent="0" algn="ctr">
              <a:buNone/>
            </a:pPr>
            <a:endParaRPr lang="tr-TR" sz="3200" dirty="0">
              <a:latin typeface="Candara" panose="020E0502030303020204" pitchFamily="34" charset="0"/>
            </a:endParaRPr>
          </a:p>
          <a:p>
            <a:pPr marL="457200" lvl="1" indent="0" algn="ctr">
              <a:buNone/>
            </a:pPr>
            <a:r>
              <a:rPr lang="tr-TR" sz="28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Düşük prolaktin </a:t>
            </a:r>
            <a:r>
              <a:rPr lang="tr-TR" sz="2800" dirty="0">
                <a:latin typeface="Candara" panose="020E0502030303020204" pitchFamily="34" charset="0"/>
              </a:rPr>
              <a:t>düzeyleri nedeniyle              </a:t>
            </a:r>
            <a:r>
              <a:rPr lang="tr-TR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emzirme güçlüğü </a:t>
            </a:r>
            <a:r>
              <a:rPr lang="tr-TR" sz="2800" dirty="0">
                <a:latin typeface="Candara" panose="020E0502030303020204" pitchFamily="34" charset="0"/>
              </a:rPr>
              <a:t>veya </a:t>
            </a:r>
            <a:r>
              <a:rPr lang="tr-TR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yetersiz süt salınımı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tr-TR" sz="2800" dirty="0">
                <a:latin typeface="Candara" panose="020E0502030303020204" pitchFamily="34" charset="0"/>
              </a:rPr>
              <a:t>görülebilmektedir</a:t>
            </a:r>
          </a:p>
          <a:p>
            <a:endParaRPr lang="tr-TR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96900" y="2438399"/>
            <a:ext cx="8458199" cy="2553149"/>
          </a:xfrm>
          <a:prstGeom prst="roundRect">
            <a:avLst>
              <a:gd name="adj" fmla="val 4462"/>
            </a:avLst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50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491476"/>
            <a:ext cx="8203378" cy="773625"/>
          </a:xfrm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200" b="1" i="1" dirty="0">
                <a:solidFill>
                  <a:srgbClr val="0070C0"/>
                </a:solidFill>
                <a:latin typeface="Candara" panose="020E0502030303020204" pitchFamily="34" charset="0"/>
              </a:rPr>
              <a:t>Komplikasyonları (devam)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616133"/>
            <a:ext cx="8095802" cy="3732904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Prematüre doğum</a:t>
            </a:r>
            <a:endParaRPr lang="tr-TR" dirty="0">
              <a:latin typeface="Candara" panose="020E0502030303020204" pitchFamily="34" charset="0"/>
            </a:endParaRPr>
          </a:p>
          <a:p>
            <a:pPr lvl="0"/>
            <a:r>
              <a:rPr lang="tr-TR" b="1" dirty="0" err="1">
                <a:solidFill>
                  <a:srgbClr val="FF0000"/>
                </a:solidFill>
                <a:latin typeface="Candara" panose="020E0502030303020204" pitchFamily="34" charset="0"/>
              </a:rPr>
              <a:t>Maternal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tr-TR" b="1" dirty="0" err="1">
                <a:solidFill>
                  <a:srgbClr val="FF0000"/>
                </a:solidFill>
                <a:latin typeface="Candara" panose="020E0502030303020204" pitchFamily="34" charset="0"/>
              </a:rPr>
              <a:t>obezite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: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tr-TR" sz="2800" dirty="0" err="1">
                <a:latin typeface="Candara" panose="020E0502030303020204" pitchFamily="34" charset="0"/>
                <a:sym typeface="Wingdings" panose="05000000000000000000" pitchFamily="2" charset="2"/>
              </a:rPr>
              <a:t>G</a:t>
            </a:r>
            <a:r>
              <a:rPr lang="tr-TR" sz="2800" dirty="0" err="1">
                <a:latin typeface="Candara" panose="020E0502030303020204" pitchFamily="34" charset="0"/>
              </a:rPr>
              <a:t>estasyonel</a:t>
            </a:r>
            <a:r>
              <a:rPr lang="tr-TR" sz="2800" dirty="0">
                <a:latin typeface="Candara" panose="020E0502030303020204" pitchFamily="34" charset="0"/>
              </a:rPr>
              <a:t> DM ve HT riski 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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tr-TR" sz="2800" dirty="0">
                <a:latin typeface="Candara" panose="020E0502030303020204" pitchFamily="34" charset="0"/>
                <a:sym typeface="Wingdings" panose="05000000000000000000" pitchFamily="2" charset="2"/>
              </a:rPr>
              <a:t>İnsülin direnci ve </a:t>
            </a:r>
            <a:r>
              <a:rPr lang="tr-TR" sz="2800" dirty="0" err="1">
                <a:latin typeface="Candara" panose="020E0502030303020204" pitchFamily="34" charset="0"/>
                <a:sym typeface="Wingdings" panose="05000000000000000000" pitchFamily="2" charset="2"/>
              </a:rPr>
              <a:t>maternal-fetal</a:t>
            </a:r>
            <a:r>
              <a:rPr lang="tr-TR" sz="2800" dirty="0">
                <a:latin typeface="Candara" panose="020E0502030303020204" pitchFamily="34" charset="0"/>
                <a:sym typeface="Wingdings" panose="05000000000000000000" pitchFamily="2" charset="2"/>
              </a:rPr>
              <a:t> </a:t>
            </a:r>
            <a:r>
              <a:rPr lang="tr-TR" sz="2800" dirty="0" err="1">
                <a:latin typeface="Candara" panose="020E0502030303020204" pitchFamily="34" charset="0"/>
                <a:sym typeface="Wingdings" panose="05000000000000000000" pitchFamily="2" charset="2"/>
              </a:rPr>
              <a:t>distresi</a:t>
            </a:r>
            <a:r>
              <a:rPr lang="tr-TR" sz="2800" dirty="0">
                <a:latin typeface="Candara" panose="020E0502030303020204" pitchFamily="34" charset="0"/>
                <a:sym typeface="Wingdings" panose="05000000000000000000" pitchFamily="2" charset="2"/>
              </a:rPr>
              <a:t> 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</a:t>
            </a:r>
          </a:p>
          <a:p>
            <a:pPr lvl="1">
              <a:buFont typeface="Wingdings" panose="05000000000000000000" pitchFamily="2" charset="2"/>
              <a:buChar char="ð"/>
            </a:pPr>
            <a:endParaRPr lang="tr-TR" dirty="0">
              <a:latin typeface="Candara" panose="020E05020303030202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252650" y="4427675"/>
            <a:ext cx="4854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>
                <a:solidFill>
                  <a:srgbClr val="FF33CC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Erken doğum </a:t>
            </a:r>
            <a:r>
              <a:rPr lang="tr-TR" sz="3200" b="1" dirty="0" err="1">
                <a:solidFill>
                  <a:srgbClr val="FF33CC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endikasyonu</a:t>
            </a:r>
            <a:endParaRPr lang="tr-TR" sz="3200" b="1" dirty="0">
              <a:solidFill>
                <a:srgbClr val="FF33CC"/>
              </a:solidFill>
            </a:endParaRPr>
          </a:p>
        </p:txBody>
      </p:sp>
      <p:sp>
        <p:nvSpPr>
          <p:cNvPr id="8" name="Sağ Ayraç 7"/>
          <p:cNvSpPr/>
          <p:nvPr/>
        </p:nvSpPr>
        <p:spPr>
          <a:xfrm rot="5400000">
            <a:off x="4266045" y="547933"/>
            <a:ext cx="410493" cy="7086309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40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491476"/>
            <a:ext cx="8203378" cy="773625"/>
          </a:xfrm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200" b="1" i="1" dirty="0">
                <a:solidFill>
                  <a:srgbClr val="0070C0"/>
                </a:solidFill>
                <a:latin typeface="Candara" panose="020E0502030303020204" pitchFamily="34" charset="0"/>
              </a:rPr>
              <a:t>Komplikasyonları (devam)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3497" y="1452663"/>
            <a:ext cx="8203378" cy="4763152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lvl="1" indent="0" algn="just">
              <a:buNone/>
            </a:pPr>
            <a:r>
              <a:rPr lang="tr-TR" sz="2800" b="1" dirty="0" err="1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Konjenital</a:t>
            </a:r>
            <a:r>
              <a:rPr lang="tr-TR" sz="2800" b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Anomaliler</a:t>
            </a:r>
          </a:p>
          <a:p>
            <a:pPr marL="342900" lvl="1" indent="-342900" algn="just"/>
            <a:r>
              <a:rPr lang="tr-TR" sz="2800" dirty="0" err="1">
                <a:latin typeface="Candara" panose="020E0502030303020204" pitchFamily="34" charset="0"/>
                <a:sym typeface="Wingdings" panose="05000000000000000000" pitchFamily="2" charset="2"/>
              </a:rPr>
              <a:t>Obez</a:t>
            </a:r>
            <a:r>
              <a:rPr lang="tr-TR" sz="2800" dirty="0">
                <a:latin typeface="Candara" panose="020E0502030303020204" pitchFamily="34" charset="0"/>
                <a:sym typeface="Wingdings" panose="05000000000000000000" pitchFamily="2" charset="2"/>
              </a:rPr>
              <a:t> gebe kadınların bebeklerinde görülme riski yüksek</a:t>
            </a:r>
          </a:p>
          <a:p>
            <a:pPr marL="342900" lvl="1" indent="-342900" algn="just"/>
            <a:endParaRPr lang="tr-TR" sz="2800" u="sng" dirty="0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marL="342900" lvl="1" indent="-342900" algn="just"/>
            <a:r>
              <a:rPr lang="tr-TR" sz="2800" u="sng" dirty="0">
                <a:latin typeface="Candara" panose="020E0502030303020204" pitchFamily="34" charset="0"/>
                <a:sym typeface="Wingdings" panose="05000000000000000000" pitchFamily="2" charset="2"/>
              </a:rPr>
              <a:t>Olası nedenleri</a:t>
            </a:r>
            <a:r>
              <a:rPr lang="tr-TR" sz="2800" dirty="0">
                <a:latin typeface="Candara" panose="020E0502030303020204" pitchFamily="34" charset="0"/>
                <a:sym typeface="Wingdings" panose="05000000000000000000" pitchFamily="2" charset="2"/>
              </a:rPr>
              <a:t>: </a:t>
            </a:r>
          </a:p>
          <a:p>
            <a:pPr marL="914400" lvl="2" indent="-457200">
              <a:buFont typeface="Symbol" panose="05050102010706020507" pitchFamily="18" charset="2"/>
              <a:buChar char="-"/>
            </a:pPr>
            <a:r>
              <a:rPr lang="tr-TR" sz="2600" dirty="0">
                <a:latin typeface="Candara" panose="020E0502030303020204" pitchFamily="34" charset="0"/>
                <a:sym typeface="Wingdings" panose="05000000000000000000" pitchFamily="2" charset="2"/>
              </a:rPr>
              <a:t>Kontrol edilemeyen </a:t>
            </a:r>
            <a:r>
              <a:rPr lang="tr-TR" sz="2600" b="1" dirty="0" err="1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hiperglisemi</a:t>
            </a:r>
            <a:r>
              <a:rPr lang="tr-TR" sz="2600" b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&amp; insülin direnci</a:t>
            </a:r>
          </a:p>
          <a:p>
            <a:pPr marL="914400" lvl="2" indent="-457200">
              <a:buFont typeface="Symbol" panose="05050102010706020507" pitchFamily="18" charset="2"/>
              <a:buChar char="-"/>
            </a:pPr>
            <a:r>
              <a:rPr lang="tr-TR" sz="2600" dirty="0" err="1">
                <a:latin typeface="Candara" panose="020E0502030303020204" pitchFamily="34" charset="0"/>
                <a:sym typeface="Wingdings" panose="05000000000000000000" pitchFamily="2" charset="2"/>
              </a:rPr>
              <a:t>Obez</a:t>
            </a:r>
            <a:r>
              <a:rPr lang="tr-TR" sz="2600" dirty="0">
                <a:latin typeface="Candara" panose="020E0502030303020204" pitchFamily="34" charset="0"/>
                <a:sym typeface="Wingdings" panose="05000000000000000000" pitchFamily="2" charset="2"/>
              </a:rPr>
              <a:t> gebelerde </a:t>
            </a:r>
            <a:r>
              <a:rPr lang="tr-TR" sz="2600" b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serum </a:t>
            </a:r>
            <a:r>
              <a:rPr lang="tr-TR" sz="2600" b="1" dirty="0" err="1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folat</a:t>
            </a:r>
            <a:r>
              <a:rPr lang="tr-TR" sz="2600" b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</a:t>
            </a:r>
            <a:r>
              <a:rPr lang="tr-TR" sz="2600" u="sng" dirty="0">
                <a:latin typeface="Candara" panose="020E0502030303020204" pitchFamily="34" charset="0"/>
                <a:sym typeface="Wingdings" panose="05000000000000000000" pitchFamily="2" charset="2"/>
              </a:rPr>
              <a:t>daha düşük</a:t>
            </a:r>
            <a:r>
              <a:rPr lang="tr-TR" sz="2600" dirty="0">
                <a:latin typeface="Candara" panose="020E0502030303020204" pitchFamily="34" charset="0"/>
                <a:sym typeface="Wingdings" panose="05000000000000000000" pitchFamily="2" charset="2"/>
              </a:rPr>
              <a:t> </a:t>
            </a:r>
          </a:p>
          <a:p>
            <a:pPr marL="457200" lvl="2" indent="0">
              <a:buNone/>
            </a:pPr>
            <a:r>
              <a:rPr lang="tr-TR" sz="2600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	(diyetle alımından bağımsız olarak; aşırı </a:t>
            </a:r>
          </a:p>
          <a:p>
            <a:pPr marL="457200" lvl="2" indent="0">
              <a:buNone/>
            </a:pPr>
            <a:r>
              <a:rPr lang="tr-TR" sz="2600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	</a:t>
            </a:r>
            <a:r>
              <a:rPr lang="tr-TR" sz="2600" b="1" i="1" dirty="0" err="1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abdominal</a:t>
            </a:r>
            <a:r>
              <a:rPr lang="tr-TR" sz="2600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yağ birikimi nedeniyle)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58560">
            <a:off x="6610853" y="3843723"/>
            <a:ext cx="2305830" cy="302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87" y="2751"/>
            <a:ext cx="7681626" cy="6852498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Enerji Gereksinimi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514327"/>
            <a:ext cx="7886700" cy="4736540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Enerji gereksinimi belirlenirken</a:t>
            </a:r>
          </a:p>
          <a:p>
            <a:pPr algn="ctr"/>
            <a:r>
              <a:rPr lang="tr-TR" dirty="0">
                <a:latin typeface="Candara" panose="020E0502030303020204" pitchFamily="34" charset="0"/>
              </a:rPr>
              <a:t>Annenin yaşı</a:t>
            </a:r>
          </a:p>
          <a:p>
            <a:pPr algn="ctr"/>
            <a:r>
              <a:rPr lang="tr-TR" dirty="0">
                <a:latin typeface="Candara" panose="020E0502030303020204" pitchFamily="34" charset="0"/>
              </a:rPr>
              <a:t>Gebelik </a:t>
            </a:r>
            <a:r>
              <a:rPr lang="tr-TR" dirty="0" err="1">
                <a:latin typeface="Candara" panose="020E0502030303020204" pitchFamily="34" charset="0"/>
              </a:rPr>
              <a:t>trimesteri</a:t>
            </a:r>
            <a:endParaRPr lang="tr-TR" dirty="0">
              <a:latin typeface="Candara" panose="020E0502030303020204" pitchFamily="34" charset="0"/>
            </a:endParaRPr>
          </a:p>
          <a:p>
            <a:pPr algn="ctr"/>
            <a:r>
              <a:rPr lang="tr-TR" dirty="0">
                <a:latin typeface="Candara" panose="020E0502030303020204" pitchFamily="34" charset="0"/>
              </a:rPr>
              <a:t>Vücut ağırlığı (gebeliğe başlangıç ağırlığı)</a:t>
            </a:r>
          </a:p>
          <a:p>
            <a:pPr algn="ctr"/>
            <a:r>
              <a:rPr lang="tr-TR" dirty="0">
                <a:latin typeface="Candara" panose="020E0502030303020204" pitchFamily="34" charset="0"/>
              </a:rPr>
              <a:t>Aktivite düzeyi</a:t>
            </a:r>
          </a:p>
        </p:txBody>
      </p:sp>
      <p:sp>
        <p:nvSpPr>
          <p:cNvPr id="8" name="Sağ Ayraç 7"/>
          <p:cNvSpPr/>
          <p:nvPr/>
        </p:nvSpPr>
        <p:spPr>
          <a:xfrm rot="5400000">
            <a:off x="4319195" y="725812"/>
            <a:ext cx="505610" cy="7681625"/>
          </a:xfrm>
          <a:prstGeom prst="rightBrace">
            <a:avLst/>
          </a:prstGeom>
          <a:ln w="57150">
            <a:solidFill>
              <a:srgbClr val="FF33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254000" y="4929398"/>
            <a:ext cx="8636000" cy="169277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tr-TR" sz="2600" b="1" dirty="0">
                <a:solidFill>
                  <a:srgbClr val="FF3399"/>
                </a:solidFill>
                <a:latin typeface="Candara" panose="020E0502030303020204" pitchFamily="34" charset="0"/>
              </a:rPr>
              <a:t>Fetüs, plasenta ve gebelikle ilgili diğer dokuların büyümesini sağlamalı</a:t>
            </a:r>
          </a:p>
          <a:p>
            <a:pPr lvl="0" algn="ctr"/>
            <a:r>
              <a:rPr lang="tr-TR" sz="2600" b="1" dirty="0">
                <a:solidFill>
                  <a:srgbClr val="0070C0"/>
                </a:solidFill>
                <a:latin typeface="Candara" panose="020E0502030303020204" pitchFamily="34" charset="0"/>
              </a:rPr>
              <a:t>Gebeliğin artan </a:t>
            </a:r>
            <a:r>
              <a:rPr lang="tr-TR" sz="2600" b="1" dirty="0" err="1">
                <a:solidFill>
                  <a:srgbClr val="0070C0"/>
                </a:solidFill>
                <a:latin typeface="Candara" panose="020E0502030303020204" pitchFamily="34" charset="0"/>
              </a:rPr>
              <a:t>metabolik</a:t>
            </a:r>
            <a:r>
              <a:rPr lang="tr-TR" sz="2600" b="1" dirty="0">
                <a:solidFill>
                  <a:srgbClr val="0070C0"/>
                </a:solidFill>
                <a:latin typeface="Candara" panose="020E0502030303020204" pitchFamily="34" charset="0"/>
              </a:rPr>
              <a:t> ihtiyaçlarını karşılamalı</a:t>
            </a:r>
          </a:p>
          <a:p>
            <a:pPr lvl="0" algn="ctr"/>
            <a:r>
              <a:rPr lang="tr-TR" sz="2600" b="1" dirty="0">
                <a:solidFill>
                  <a:srgbClr val="FF0000"/>
                </a:solidFill>
                <a:latin typeface="Candara" panose="020E0502030303020204" pitchFamily="34" charset="0"/>
              </a:rPr>
              <a:t>Doğum sonrası </a:t>
            </a:r>
            <a:r>
              <a:rPr lang="tr-TR" sz="26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laktasyon</a:t>
            </a:r>
            <a:r>
              <a:rPr lang="tr-TR" sz="2600" b="1" dirty="0">
                <a:solidFill>
                  <a:srgbClr val="FF0000"/>
                </a:solidFill>
                <a:latin typeface="Candara" panose="020E0502030303020204" pitchFamily="34" charset="0"/>
              </a:rPr>
              <a:t> için yeterli depo sağlamalı</a:t>
            </a:r>
          </a:p>
        </p:txBody>
      </p:sp>
    </p:spTree>
    <p:extLst>
      <p:ext uri="{BB962C8B-B14F-4D97-AF65-F5344CB8AC3E}">
        <p14:creationId xmlns:p14="http://schemas.microsoft.com/office/powerpoint/2010/main" val="422339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t="3774"/>
          <a:stretch/>
        </p:blipFill>
        <p:spPr>
          <a:xfrm>
            <a:off x="323850" y="1417970"/>
            <a:ext cx="8586788" cy="53094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323850" y="321583"/>
            <a:ext cx="882015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Gebelik Döneminde Doku Kazanımı</a:t>
            </a:r>
            <a:endParaRPr lang="tr-T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03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4805" y="354377"/>
            <a:ext cx="8814390" cy="5875749"/>
          </a:xfrm>
          <a:solidFill>
            <a:schemeClr val="bg1">
              <a:alpha val="69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tr-TR" sz="3000" b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tr-TR" sz="3000" b="1" dirty="0">
                <a:solidFill>
                  <a:srgbClr val="0070C0"/>
                </a:solidFill>
                <a:latin typeface="Candara" panose="020E0502030303020204" pitchFamily="34" charset="0"/>
              </a:rPr>
              <a:t>Gebelikte Enerji Gereksinimi</a:t>
            </a:r>
          </a:p>
          <a:p>
            <a:pPr>
              <a:buFont typeface="Candara" panose="020E0502030303020204" pitchFamily="34" charset="0"/>
              <a:buChar char="①"/>
            </a:pPr>
            <a:endParaRPr lang="tr-TR" b="1" dirty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pPr>
              <a:buFont typeface="Candara" panose="020E0502030303020204" pitchFamily="34" charset="0"/>
              <a:buChar char="①"/>
            </a:pPr>
            <a:r>
              <a:rPr lang="tr-TR" sz="3000" b="1" dirty="0">
                <a:solidFill>
                  <a:srgbClr val="C00000"/>
                </a:solidFill>
                <a:latin typeface="Candara" panose="020E0502030303020204" pitchFamily="34" charset="0"/>
              </a:rPr>
              <a:t>Bazal metabolik hız </a:t>
            </a:r>
          </a:p>
          <a:p>
            <a:pPr lvl="1"/>
            <a:r>
              <a:rPr lang="tr-TR" sz="3000" dirty="0">
                <a:latin typeface="Candara" panose="020E0502030303020204" pitchFamily="34" charset="0"/>
              </a:rPr>
              <a:t>Gebelikte enerji gereksinimini </a:t>
            </a:r>
            <a:r>
              <a:rPr lang="tr-TR" sz="3000" u="sng" dirty="0">
                <a:latin typeface="Candara" panose="020E0502030303020204" pitchFamily="34" charset="0"/>
              </a:rPr>
              <a:t>artıran en önemli etken</a:t>
            </a:r>
          </a:p>
          <a:p>
            <a:pPr marL="457200" lvl="1" indent="0">
              <a:buNone/>
            </a:pPr>
            <a:r>
              <a:rPr lang="tr-TR" b="1" i="1" dirty="0">
                <a:solidFill>
                  <a:srgbClr val="0070C0"/>
                </a:solidFill>
                <a:latin typeface="Candara" panose="020E0502030303020204" pitchFamily="34" charset="0"/>
              </a:rPr>
              <a:t>(doku sentezi, </a:t>
            </a:r>
            <a:r>
              <a:rPr lang="tr-TR" b="1" i="1" dirty="0" err="1">
                <a:solidFill>
                  <a:srgbClr val="0070C0"/>
                </a:solidFill>
                <a:latin typeface="Candara" panose="020E0502030303020204" pitchFamily="34" charset="0"/>
              </a:rPr>
              <a:t>kardiyovasküler</a:t>
            </a:r>
            <a:r>
              <a:rPr lang="tr-TR" b="1" i="1" dirty="0">
                <a:solidFill>
                  <a:srgbClr val="0070C0"/>
                </a:solidFill>
                <a:latin typeface="Candara" panose="020E0502030303020204" pitchFamily="34" charset="0"/>
              </a:rPr>
              <a:t>, </a:t>
            </a:r>
            <a:r>
              <a:rPr lang="tr-TR" b="1" i="1" dirty="0" err="1">
                <a:solidFill>
                  <a:srgbClr val="0070C0"/>
                </a:solidFill>
                <a:latin typeface="Candara" panose="020E0502030303020204" pitchFamily="34" charset="0"/>
              </a:rPr>
              <a:t>renal</a:t>
            </a:r>
            <a:r>
              <a:rPr lang="tr-TR" b="1" i="1" dirty="0">
                <a:solidFill>
                  <a:srgbClr val="0070C0"/>
                </a:solidFill>
                <a:latin typeface="Candara" panose="020E0502030303020204" pitchFamily="34" charset="0"/>
              </a:rPr>
              <a:t> ve solunum işlevlerinde artış..)</a:t>
            </a:r>
          </a:p>
          <a:p>
            <a:pPr lvl="1"/>
            <a:endParaRPr lang="tr-TR" dirty="0">
              <a:latin typeface="Candara" panose="020E0502030303020204" pitchFamily="34" charset="0"/>
            </a:endParaRPr>
          </a:p>
          <a:p>
            <a:pPr lvl="1"/>
            <a:r>
              <a:rPr lang="tr-TR" sz="3000" u="sng" dirty="0">
                <a:latin typeface="Candara" panose="020E0502030303020204" pitchFamily="34" charset="0"/>
              </a:rPr>
              <a:t>Sağlıklı gebelerde: </a:t>
            </a:r>
            <a:r>
              <a:rPr lang="tr-TR" sz="3000" b="1" dirty="0">
                <a:solidFill>
                  <a:srgbClr val="FF0000"/>
                </a:solidFill>
                <a:latin typeface="Candara" panose="020E0502030303020204" pitchFamily="34" charset="0"/>
              </a:rPr>
              <a:t>BMH +40.000 </a:t>
            </a:r>
            <a:r>
              <a:rPr lang="tr-TR" sz="30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kkal</a:t>
            </a:r>
            <a:r>
              <a:rPr lang="tr-TR" sz="3000" b="1" dirty="0">
                <a:solidFill>
                  <a:srgbClr val="FF0000"/>
                </a:solidFill>
                <a:latin typeface="Candara" panose="020E0502030303020204" pitchFamily="34" charset="0"/>
              </a:rPr>
              <a:t> artar </a:t>
            </a:r>
            <a:r>
              <a:rPr lang="tr-TR" sz="3000" i="1" dirty="0">
                <a:latin typeface="Candara" panose="020E0502030303020204" pitchFamily="34" charset="0"/>
              </a:rPr>
              <a:t>(tüm gebelik</a:t>
            </a:r>
            <a:r>
              <a:rPr lang="tr-TR" sz="2800" i="1" dirty="0">
                <a:latin typeface="Candara" panose="020E0502030303020204" pitchFamily="34" charset="0"/>
              </a:rPr>
              <a:t>)</a:t>
            </a:r>
          </a:p>
          <a:p>
            <a:pPr marL="1076325"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İlk </a:t>
            </a:r>
            <a:r>
              <a:rPr lang="tr-TR" sz="2800" dirty="0" err="1">
                <a:latin typeface="Candara" panose="020E0502030303020204" pitchFamily="34" charset="0"/>
              </a:rPr>
              <a:t>trimester</a:t>
            </a:r>
            <a:r>
              <a:rPr lang="tr-TR" sz="2800" dirty="0">
                <a:latin typeface="Candara" panose="020E0502030303020204" pitchFamily="34" charset="0"/>
              </a:rPr>
              <a:t>: %5</a:t>
            </a:r>
          </a:p>
          <a:p>
            <a:pPr marL="1076325"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İkinci </a:t>
            </a:r>
            <a:r>
              <a:rPr lang="tr-TR" sz="2800" dirty="0" err="1">
                <a:latin typeface="Candara" panose="020E0502030303020204" pitchFamily="34" charset="0"/>
              </a:rPr>
              <a:t>trimester</a:t>
            </a:r>
            <a:r>
              <a:rPr lang="tr-TR" sz="2800" dirty="0">
                <a:latin typeface="Candara" panose="020E0502030303020204" pitchFamily="34" charset="0"/>
              </a:rPr>
              <a:t>: %10</a:t>
            </a:r>
          </a:p>
          <a:p>
            <a:pPr marL="1076325"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Üçüncü </a:t>
            </a:r>
            <a:r>
              <a:rPr lang="tr-TR" sz="2800" dirty="0" err="1">
                <a:latin typeface="Candara" panose="020E0502030303020204" pitchFamily="34" charset="0"/>
              </a:rPr>
              <a:t>trimester</a:t>
            </a:r>
            <a:r>
              <a:rPr lang="tr-TR" sz="2800" dirty="0">
                <a:latin typeface="Candara" panose="020E0502030303020204" pitchFamily="34" charset="0"/>
              </a:rPr>
              <a:t>: %25 artış</a:t>
            </a:r>
          </a:p>
          <a:p>
            <a:pPr marL="847725" indent="-457200"/>
            <a:endParaRPr lang="tr-TR" sz="2400" dirty="0">
              <a:latin typeface="Candara" panose="020E0502030303020204" pitchFamily="34" charset="0"/>
            </a:endParaRPr>
          </a:p>
          <a:p>
            <a:pPr marL="847725" indent="-457200"/>
            <a:r>
              <a:rPr lang="tr-TR" sz="3000" dirty="0">
                <a:latin typeface="Candara" panose="020E0502030303020204" pitchFamily="34" charset="0"/>
              </a:rPr>
              <a:t>Gebelik öncesi </a:t>
            </a:r>
            <a:r>
              <a:rPr lang="tr-TR" sz="3000" i="1" dirty="0">
                <a:latin typeface="Candara" panose="020E0502030303020204" pitchFamily="34" charset="0"/>
              </a:rPr>
              <a:t>yetersiz beslenmiş kadınlarda </a:t>
            </a:r>
            <a:r>
              <a:rPr lang="tr-TR" sz="3000" dirty="0">
                <a:latin typeface="Candara" panose="020E0502030303020204" pitchFamily="34" charset="0"/>
              </a:rPr>
              <a:t>ise son </a:t>
            </a:r>
            <a:r>
              <a:rPr lang="tr-TR" sz="3000" dirty="0" err="1">
                <a:latin typeface="Candara" panose="020E0502030303020204" pitchFamily="34" charset="0"/>
              </a:rPr>
              <a:t>trimestere</a:t>
            </a:r>
            <a:r>
              <a:rPr lang="tr-TR" sz="3000" dirty="0">
                <a:latin typeface="Candara" panose="020E0502030303020204" pitchFamily="34" charset="0"/>
              </a:rPr>
              <a:t> kadar </a:t>
            </a:r>
            <a:r>
              <a:rPr lang="tr-TR" sz="3000" b="1" dirty="0">
                <a:solidFill>
                  <a:srgbClr val="FF0000"/>
                </a:solidFill>
                <a:latin typeface="Candara" panose="020E0502030303020204" pitchFamily="34" charset="0"/>
              </a:rPr>
              <a:t>BMH artışı baskılanabilir</a:t>
            </a:r>
          </a:p>
        </p:txBody>
      </p:sp>
    </p:spTree>
    <p:extLst>
      <p:ext uri="{BB962C8B-B14F-4D97-AF65-F5344CB8AC3E}">
        <p14:creationId xmlns:p14="http://schemas.microsoft.com/office/powerpoint/2010/main" val="282018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2533650" cy="1325563"/>
          </a:xfrm>
          <a:solidFill>
            <a:schemeClr val="bg1">
              <a:alpha val="82000"/>
            </a:schemeClr>
          </a:solidFill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  <a:latin typeface="Candara" panose="020E0502030303020204" pitchFamily="34" charset="0"/>
              </a:rPr>
              <a:t>Gebelik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25625"/>
            <a:ext cx="7994650" cy="4351338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lvl="0" indent="0" algn="ctr">
              <a:buNone/>
            </a:pPr>
            <a:endParaRPr lang="tr-TR" b="1" i="1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pPr marL="0" lvl="0" indent="0" algn="ctr">
              <a:buNone/>
            </a:pPr>
            <a:endParaRPr lang="tr-TR" b="1" i="1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pPr marL="0" lvl="0" indent="0" algn="ctr">
              <a:buNone/>
            </a:pPr>
            <a:r>
              <a:rPr lang="tr-TR" b="1" i="1" dirty="0">
                <a:solidFill>
                  <a:srgbClr val="FF0000"/>
                </a:solidFill>
                <a:latin typeface="Corbel" panose="020B0503020204020204" pitchFamily="34" charset="0"/>
              </a:rPr>
              <a:t>Fetal ve </a:t>
            </a:r>
            <a:r>
              <a:rPr lang="tr-TR" b="1" i="1" dirty="0" err="1">
                <a:solidFill>
                  <a:srgbClr val="FF0000"/>
                </a:solidFill>
                <a:latin typeface="Corbel" panose="020B0503020204020204" pitchFamily="34" charset="0"/>
              </a:rPr>
              <a:t>maternal</a:t>
            </a:r>
            <a:r>
              <a:rPr lang="tr-TR" b="1" i="1" dirty="0">
                <a:solidFill>
                  <a:srgbClr val="FF0000"/>
                </a:solidFill>
                <a:latin typeface="Corbel" panose="020B0503020204020204" pitchFamily="34" charset="0"/>
              </a:rPr>
              <a:t> doku artışı </a:t>
            </a:r>
            <a:r>
              <a:rPr lang="tr-TR" dirty="0">
                <a:latin typeface="Corbel" panose="020B0503020204020204" pitchFamily="34" charset="0"/>
              </a:rPr>
              <a:t>ile pozitif enerji dengesinin olduğu </a:t>
            </a:r>
            <a:r>
              <a:rPr lang="tr-TR" b="1" i="1" dirty="0">
                <a:solidFill>
                  <a:srgbClr val="FF0000"/>
                </a:solidFill>
                <a:latin typeface="Corbel" panose="020B0503020204020204" pitchFamily="34" charset="0"/>
              </a:rPr>
              <a:t>anabolik bir süreç</a:t>
            </a:r>
          </a:p>
          <a:p>
            <a:endParaRPr lang="tr-TR" dirty="0">
              <a:latin typeface="Candara" panose="020E0502030303020204" pitchFamily="34" charset="0"/>
            </a:endParaRPr>
          </a:p>
        </p:txBody>
      </p:sp>
      <p:pic>
        <p:nvPicPr>
          <p:cNvPr id="7" name="Picture 2" descr="http://cdn1.lastresistance.com/wp-content/uploads/2014/07/baby-with-placen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368" y="3779547"/>
            <a:ext cx="3896632" cy="28956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A590B05-537A-24DA-FC0B-69C1E013E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-1"/>
            <a:ext cx="2946400" cy="233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2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51076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900" y="301214"/>
            <a:ext cx="8369300" cy="5875749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Gebelikte Enerji Gereksinimi (devamı)</a:t>
            </a:r>
          </a:p>
          <a:p>
            <a:pPr>
              <a:buFont typeface="Candara" panose="020E0502030303020204" pitchFamily="34" charset="0"/>
              <a:buChar char="①"/>
            </a:pPr>
            <a:endParaRPr lang="tr-TR" b="1" dirty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pPr>
              <a:buFont typeface="Candara" panose="020E0502030303020204" pitchFamily="34" charset="0"/>
              <a:buChar char="②"/>
            </a:pPr>
            <a:r>
              <a:rPr lang="tr-TR" b="1" dirty="0">
                <a:solidFill>
                  <a:srgbClr val="C00000"/>
                </a:solidFill>
                <a:latin typeface="Candara" panose="020E0502030303020204" pitchFamily="34" charset="0"/>
              </a:rPr>
              <a:t>Protein ve Yağ depolanması </a:t>
            </a:r>
          </a:p>
          <a:p>
            <a:pPr lvl="1">
              <a:lnSpc>
                <a:spcPct val="150000"/>
              </a:lnSpc>
            </a:pPr>
            <a:r>
              <a:rPr lang="tr-TR" sz="2800" dirty="0">
                <a:latin typeface="Candara" panose="020E0502030303020204" pitchFamily="34" charset="0"/>
              </a:rPr>
              <a:t>Gebelik süresince yaklaşık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tr-TR" sz="2800" dirty="0">
                <a:latin typeface="Candara" panose="020E0502030303020204" pitchFamily="34" charset="0"/>
              </a:rPr>
              <a:t>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925 g protein </a:t>
            </a:r>
            <a:r>
              <a:rPr lang="tr-TR" sz="2800" dirty="0">
                <a:latin typeface="Candara" panose="020E0502030303020204" pitchFamily="34" charset="0"/>
              </a:rPr>
              <a:t>ve 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3-4 kg yağ </a:t>
            </a:r>
            <a:r>
              <a:rPr lang="tr-TR" sz="2800" dirty="0">
                <a:latin typeface="Candara" panose="020E0502030303020204" pitchFamily="34" charset="0"/>
              </a:rPr>
              <a:t>depolanır</a:t>
            </a:r>
          </a:p>
          <a:p>
            <a:pPr lvl="1">
              <a:lnSpc>
                <a:spcPct val="150000"/>
              </a:lnSpc>
            </a:pPr>
            <a:r>
              <a:rPr lang="tr-TR" sz="2800" dirty="0">
                <a:latin typeface="Candara" panose="020E0502030303020204" pitchFamily="34" charset="0"/>
              </a:rPr>
              <a:t>En çok depolanma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ikinci ve üçüncü </a:t>
            </a:r>
            <a:r>
              <a:rPr lang="tr-TR" sz="28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trimesterde</a:t>
            </a:r>
            <a:endParaRPr lang="tr-TR" sz="28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  <a:buFont typeface="Corbel" panose="020B0503020204020204" pitchFamily="34" charset="0"/>
              <a:buChar char="③"/>
            </a:pPr>
            <a:r>
              <a:rPr lang="tr-TR" b="1" dirty="0">
                <a:solidFill>
                  <a:srgbClr val="C00000"/>
                </a:solidFill>
                <a:latin typeface="Candara" panose="020E0502030303020204" pitchFamily="34" charset="0"/>
              </a:rPr>
              <a:t> Besinlerin termik etkisi</a:t>
            </a:r>
          </a:p>
          <a:p>
            <a:pPr lvl="1"/>
            <a:r>
              <a:rPr lang="tr-TR" sz="2800" dirty="0">
                <a:latin typeface="Candara" panose="020E0502030303020204" pitchFamily="34" charset="0"/>
              </a:rPr>
              <a:t>Genellikle gebelikte değişmez</a:t>
            </a:r>
          </a:p>
        </p:txBody>
      </p:sp>
    </p:spTree>
    <p:extLst>
      <p:ext uri="{BB962C8B-B14F-4D97-AF65-F5344CB8AC3E}">
        <p14:creationId xmlns:p14="http://schemas.microsoft.com/office/powerpoint/2010/main" val="394169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05653" y="849651"/>
            <a:ext cx="8332694" cy="4499386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Gebelikte Enerji Gereksinimi (devamı)</a:t>
            </a:r>
          </a:p>
          <a:p>
            <a:pPr>
              <a:buFont typeface="Candara" panose="020E0502030303020204" pitchFamily="34" charset="0"/>
              <a:buChar char="①"/>
            </a:pPr>
            <a:endParaRPr lang="tr-TR" b="1" dirty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pPr>
              <a:buFont typeface="Candara" panose="020E0502030303020204" pitchFamily="34" charset="0"/>
              <a:buChar char="④"/>
            </a:pPr>
            <a:r>
              <a:rPr lang="tr-TR" b="1" dirty="0">
                <a:solidFill>
                  <a:srgbClr val="C00000"/>
                </a:solidFill>
                <a:latin typeface="Candara" panose="020E0502030303020204" pitchFamily="34" charset="0"/>
              </a:rPr>
              <a:t>Aktivite için harcanan enerji</a:t>
            </a:r>
          </a:p>
          <a:p>
            <a:pPr lvl="1">
              <a:lnSpc>
                <a:spcPct val="150000"/>
              </a:lnSpc>
            </a:pPr>
            <a:r>
              <a:rPr lang="tr-TR" sz="2800" dirty="0">
                <a:latin typeface="Candara" panose="020E0502030303020204" pitchFamily="34" charset="0"/>
              </a:rPr>
              <a:t>Gebe olmayan kadınlardan </a:t>
            </a:r>
            <a:r>
              <a:rPr lang="tr-TR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çok farklı değil</a:t>
            </a:r>
          </a:p>
          <a:p>
            <a:pPr lvl="1">
              <a:lnSpc>
                <a:spcPct val="150000"/>
              </a:lnSpc>
            </a:pPr>
            <a:r>
              <a:rPr lang="tr-TR" sz="2800" dirty="0">
                <a:latin typeface="Candara" panose="020E0502030303020204" pitchFamily="34" charset="0"/>
              </a:rPr>
              <a:t>Vücut ağırlığı başına düşen enerji harcaması (</a:t>
            </a:r>
            <a:r>
              <a:rPr lang="tr-TR" sz="2800" dirty="0" err="1">
                <a:latin typeface="Candara" panose="020E0502030303020204" pitchFamily="34" charset="0"/>
              </a:rPr>
              <a:t>kkal</a:t>
            </a:r>
            <a:r>
              <a:rPr lang="tr-TR" sz="2800" dirty="0">
                <a:latin typeface="Candara" panose="020E0502030303020204" pitchFamily="34" charset="0"/>
              </a:rPr>
              <a:t>/kg/gün) ise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gebelerde daha düşük </a:t>
            </a:r>
          </a:p>
        </p:txBody>
      </p:sp>
    </p:spTree>
    <p:extLst>
      <p:ext uri="{BB962C8B-B14F-4D97-AF65-F5344CB8AC3E}">
        <p14:creationId xmlns:p14="http://schemas.microsoft.com/office/powerpoint/2010/main" val="59449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Obezite </a:t>
            </a:r>
            <a:b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Makro Besin Ögesi Gereksinimleri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tr-TR" dirty="0">
                <a:latin typeface="Candara" panose="020E0502030303020204" pitchFamily="34" charset="0"/>
              </a:rPr>
              <a:t>Tüm sağlıklı yetişkinlerde olduğu gibi</a:t>
            </a:r>
          </a:p>
        </p:txBody>
      </p:sp>
      <p:graphicFrame>
        <p:nvGraphicFramePr>
          <p:cNvPr id="9" name="Grafik 8"/>
          <p:cNvGraphicFramePr/>
          <p:nvPr>
            <p:extLst>
              <p:ext uri="{D42A27DB-BD31-4B8C-83A1-F6EECF244321}">
                <p14:modId xmlns:p14="http://schemas.microsoft.com/office/powerpoint/2010/main" val="156806527"/>
              </p:ext>
            </p:extLst>
          </p:nvPr>
        </p:nvGraphicFramePr>
        <p:xfrm>
          <a:off x="1416424" y="239906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Metin kutusu 10"/>
          <p:cNvSpPr txBox="1"/>
          <p:nvPr/>
        </p:nvSpPr>
        <p:spPr>
          <a:xfrm>
            <a:off x="3254247" y="3536017"/>
            <a:ext cx="751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latin typeface="Candara" panose="020E0502030303020204" pitchFamily="34" charset="0"/>
              </a:rPr>
              <a:t>Yağ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2848895" y="4970246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latin typeface="Candara" panose="020E0502030303020204" pitchFamily="34" charset="0"/>
              </a:rPr>
              <a:t>Protein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4672877" y="4209844"/>
            <a:ext cx="1414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K.hidrat</a:t>
            </a:r>
            <a:endParaRPr lang="tr-TR" sz="2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1576836" y="5566942"/>
            <a:ext cx="1553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0070C0"/>
                </a:solidFill>
                <a:latin typeface="Candara" panose="020E0502030303020204" pitchFamily="34" charset="0"/>
              </a:rPr>
              <a:t>E %12-20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1245760" y="3003522"/>
            <a:ext cx="1606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E %20-35</a:t>
            </a:r>
          </a:p>
        </p:txBody>
      </p:sp>
      <p:sp>
        <p:nvSpPr>
          <p:cNvPr id="16" name="Metin kutusu 15"/>
          <p:cNvSpPr txBox="1"/>
          <p:nvPr/>
        </p:nvSpPr>
        <p:spPr>
          <a:xfrm>
            <a:off x="6432766" y="4072870"/>
            <a:ext cx="162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00B050"/>
                </a:solidFill>
                <a:latin typeface="Candara" panose="020E0502030303020204" pitchFamily="34" charset="0"/>
              </a:rPr>
              <a:t>E %45-65</a:t>
            </a:r>
          </a:p>
        </p:txBody>
      </p:sp>
    </p:spTree>
    <p:extLst>
      <p:ext uri="{BB962C8B-B14F-4D97-AF65-F5344CB8AC3E}">
        <p14:creationId xmlns:p14="http://schemas.microsoft.com/office/powerpoint/2010/main" val="169446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03412" y="139842"/>
            <a:ext cx="8573844" cy="5778930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C00000"/>
                </a:solidFill>
                <a:latin typeface="Candara" panose="020E0502030303020204" pitchFamily="34" charset="0"/>
              </a:rPr>
              <a:t>Karbonhidratlar</a:t>
            </a:r>
          </a:p>
          <a:p>
            <a:r>
              <a:rPr lang="tr-TR" dirty="0">
                <a:latin typeface="Candara" panose="020E0502030303020204" pitchFamily="34" charset="0"/>
              </a:rPr>
              <a:t>Diyetin başlıca enerji kaynağı</a:t>
            </a:r>
          </a:p>
          <a:p>
            <a:r>
              <a:rPr lang="tr-TR" dirty="0" err="1">
                <a:latin typeface="Candara" panose="020E0502030303020204" pitchFamily="34" charset="0"/>
              </a:rPr>
              <a:t>Maternal</a:t>
            </a:r>
            <a:r>
              <a:rPr lang="tr-TR" dirty="0">
                <a:latin typeface="Candara" panose="020E0502030303020204" pitchFamily="34" charset="0"/>
              </a:rPr>
              <a:t> </a:t>
            </a:r>
            <a:r>
              <a:rPr lang="tr-TR" u="sng" dirty="0">
                <a:latin typeface="Candara" panose="020E0502030303020204" pitchFamily="34" charset="0"/>
              </a:rPr>
              <a:t>gliseminin kontrolü </a:t>
            </a:r>
            <a:r>
              <a:rPr lang="tr-TR" dirty="0">
                <a:latin typeface="Candara" panose="020E0502030303020204" pitchFamily="34" charset="0"/>
              </a:rPr>
              <a:t>için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türü &amp; miktarı </a:t>
            </a:r>
            <a:r>
              <a:rPr lang="tr-TR" dirty="0">
                <a:latin typeface="Candara" panose="020E0502030303020204" pitchFamily="34" charset="0"/>
              </a:rPr>
              <a:t>önemli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 err="1">
                <a:solidFill>
                  <a:srgbClr val="002060"/>
                </a:solidFill>
                <a:latin typeface="Corbel" panose="020B0503020204020204" pitchFamily="34" charset="0"/>
              </a:rPr>
              <a:t>Fetal</a:t>
            </a:r>
            <a:r>
              <a:rPr lang="tr-TR" sz="2800" dirty="0">
                <a:solidFill>
                  <a:srgbClr val="002060"/>
                </a:solidFill>
                <a:latin typeface="Corbel" panose="020B0503020204020204" pitchFamily="34" charset="0"/>
              </a:rPr>
              <a:t> ve </a:t>
            </a:r>
            <a:r>
              <a:rPr lang="tr-TR" sz="2800" dirty="0" err="1">
                <a:solidFill>
                  <a:srgbClr val="002060"/>
                </a:solidFill>
                <a:latin typeface="Corbel" panose="020B0503020204020204" pitchFamily="34" charset="0"/>
              </a:rPr>
              <a:t>maternal</a:t>
            </a:r>
            <a:r>
              <a:rPr lang="tr-TR" sz="2800" dirty="0">
                <a:solidFill>
                  <a:srgbClr val="002060"/>
                </a:solidFill>
                <a:latin typeface="Corbel" panose="020B0503020204020204" pitchFamily="34" charset="0"/>
              </a:rPr>
              <a:t> beynin glikoz ihtiyacı için gebelerde referans alım düzeyi </a:t>
            </a:r>
            <a:r>
              <a:rPr lang="tr-TR" sz="2800" b="1" dirty="0">
                <a:solidFill>
                  <a:srgbClr val="FF0000"/>
                </a:solidFill>
                <a:latin typeface="Corbel" panose="020B0503020204020204" pitchFamily="34" charset="0"/>
              </a:rPr>
              <a:t>175 g/gün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b="1" u="sng" dirty="0">
                <a:latin typeface="Candara" panose="020E0502030303020204" pitchFamily="34" charset="0"/>
              </a:rPr>
              <a:t>Yüksek Gİ diyet 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Gebe kadınlarda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tokluk glukoz düzeylerini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  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  <a:sym typeface="Wingdings" panose="05000000000000000000" pitchFamily="2" charset="2"/>
              </a:rPr>
              <a:t>A</a:t>
            </a:r>
            <a:r>
              <a:rPr lang="tr-TR" sz="2800" dirty="0">
                <a:latin typeface="Candara" panose="020E0502030303020204" pitchFamily="34" charset="0"/>
              </a:rPr>
              <a:t>ğırlık kazanımları </a:t>
            </a:r>
            <a:r>
              <a:rPr lang="tr-TR" sz="2800" u="sng" dirty="0">
                <a:latin typeface="Candara" panose="020E0502030303020204" pitchFamily="34" charset="0"/>
              </a:rPr>
              <a:t>daha fazla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tr-TR" sz="2800" dirty="0">
                <a:latin typeface="Corbel" panose="020B0503020204020204" pitchFamily="34" charset="0"/>
              </a:rPr>
              <a:t>Doğum ağırlığı, </a:t>
            </a:r>
            <a:r>
              <a:rPr lang="tr-TR" sz="2800" dirty="0" err="1">
                <a:latin typeface="Corbel" panose="020B0503020204020204" pitchFamily="34" charset="0"/>
              </a:rPr>
              <a:t>ponderal</a:t>
            </a:r>
            <a:r>
              <a:rPr lang="tr-TR" sz="2800" dirty="0">
                <a:latin typeface="Corbel" panose="020B0503020204020204" pitchFamily="34" charset="0"/>
              </a:rPr>
              <a:t> indeks &amp;</a:t>
            </a:r>
            <a:r>
              <a:rPr lang="tr-TR" sz="2800" dirty="0">
                <a:latin typeface="Corbel" panose="020B0503020204020204" pitchFamily="34" charset="0"/>
                <a:sym typeface="Wingdings" panose="05000000000000000000" pitchFamily="2" charset="2"/>
              </a:rPr>
              <a:t> LGA </a:t>
            </a:r>
            <a:r>
              <a:rPr lang="tr-TR" sz="2800" dirty="0" err="1">
                <a:latin typeface="Corbel" panose="020B0503020204020204" pitchFamily="34" charset="0"/>
                <a:sym typeface="Wingdings" panose="05000000000000000000" pitchFamily="2" charset="2"/>
              </a:rPr>
              <a:t>prevalansı</a:t>
            </a:r>
            <a:r>
              <a:rPr lang="tr-TR" sz="2800" dirty="0">
                <a:latin typeface="Corbel" panose="020B0503020204020204" pitchFamily="34" charset="0"/>
                <a:sym typeface="Wingdings" panose="05000000000000000000" pitchFamily="2" charset="2"/>
              </a:rPr>
              <a:t> </a:t>
            </a:r>
            <a:endParaRPr lang="tr-TR" sz="2800" dirty="0">
              <a:latin typeface="Corbel" panose="020B0503020204020204" pitchFamily="34" charset="0"/>
            </a:endParaRPr>
          </a:p>
        </p:txBody>
      </p:sp>
      <p:sp>
        <p:nvSpPr>
          <p:cNvPr id="6" name="Sağ Ayraç 5"/>
          <p:cNvSpPr/>
          <p:nvPr/>
        </p:nvSpPr>
        <p:spPr>
          <a:xfrm rot="5400000">
            <a:off x="4512832" y="1895833"/>
            <a:ext cx="355003" cy="6906407"/>
          </a:xfrm>
          <a:prstGeom prst="rightBrac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62056" y="5628793"/>
            <a:ext cx="8219888" cy="95410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rgbClr val="FF3399"/>
                </a:solidFill>
                <a:latin typeface="Candara" panose="020E0502030303020204" pitchFamily="34" charset="0"/>
              </a:rPr>
              <a:t>Bebeğin ileriki yaşamda kronik hastalık ve </a:t>
            </a:r>
            <a:r>
              <a:rPr lang="tr-TR" sz="2800" b="1" i="1" dirty="0" err="1">
                <a:solidFill>
                  <a:srgbClr val="FF3399"/>
                </a:solidFill>
                <a:latin typeface="Candara" panose="020E0502030303020204" pitchFamily="34" charset="0"/>
              </a:rPr>
              <a:t>obezite</a:t>
            </a:r>
            <a:r>
              <a:rPr lang="tr-TR" sz="2800" b="1" i="1" dirty="0">
                <a:solidFill>
                  <a:srgbClr val="FF3399"/>
                </a:solidFill>
                <a:latin typeface="Candara" panose="020E0502030303020204" pitchFamily="34" charset="0"/>
              </a:rPr>
              <a:t> riskini artırabilir</a:t>
            </a:r>
          </a:p>
        </p:txBody>
      </p:sp>
    </p:spTree>
    <p:extLst>
      <p:ext uri="{BB962C8B-B14F-4D97-AF65-F5344CB8AC3E}">
        <p14:creationId xmlns:p14="http://schemas.microsoft.com/office/powerpoint/2010/main" val="2560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49" y="333487"/>
            <a:ext cx="8312151" cy="5843476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Posa</a:t>
            </a:r>
          </a:p>
          <a:p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Özellikle üçüncü </a:t>
            </a:r>
            <a:r>
              <a:rPr lang="tr-TR" dirty="0" err="1">
                <a:solidFill>
                  <a:srgbClr val="002060"/>
                </a:solidFill>
                <a:latin typeface="Candara" panose="020E0502030303020204" pitchFamily="34" charset="0"/>
              </a:rPr>
              <a:t>trimester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;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 err="1">
                <a:latin typeface="Candara" panose="020E0502030303020204" pitchFamily="34" charset="0"/>
              </a:rPr>
              <a:t>Hormonal</a:t>
            </a:r>
            <a:r>
              <a:rPr lang="tr-TR" sz="2800" dirty="0">
                <a:latin typeface="Candara" panose="020E0502030303020204" pitchFamily="34" charset="0"/>
              </a:rPr>
              <a:t> değişiklikler &amp;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Fiziksel aktivitenin azalması ile birlikte </a:t>
            </a:r>
            <a:r>
              <a:rPr lang="tr-TR" sz="28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konstipasyon</a:t>
            </a:r>
            <a:r>
              <a:rPr lang="tr-TR" sz="2800" dirty="0">
                <a:latin typeface="Candara" panose="020E0502030303020204" pitchFamily="34" charset="0"/>
              </a:rPr>
              <a:t> görülebilir </a:t>
            </a:r>
            <a:r>
              <a:rPr lang="tr-TR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(</a:t>
            </a:r>
            <a:r>
              <a:rPr lang="tr-TR" sz="2800" b="1" i="1" dirty="0" err="1">
                <a:solidFill>
                  <a:srgbClr val="FF0000"/>
                </a:solidFill>
                <a:latin typeface="Candara" panose="020E0502030303020204" pitchFamily="34" charset="0"/>
              </a:rPr>
              <a:t>hemoroid</a:t>
            </a:r>
            <a:r>
              <a:rPr lang="tr-TR" sz="2800" b="1" i="1" dirty="0">
                <a:solidFill>
                  <a:srgbClr val="FF0000"/>
                </a:solidFill>
                <a:latin typeface="Candara" panose="020E0502030303020204" pitchFamily="34" charset="0"/>
              </a:rPr>
              <a:t> riski)</a:t>
            </a:r>
          </a:p>
          <a:p>
            <a:endParaRPr lang="tr-TR" dirty="0">
              <a:latin typeface="Candara" panose="020E0502030303020204" pitchFamily="34" charset="0"/>
            </a:endParaRPr>
          </a:p>
          <a:p>
            <a:r>
              <a:rPr lang="tr-TR" dirty="0">
                <a:latin typeface="Candara" panose="020E0502030303020204" pitchFamily="34" charset="0"/>
              </a:rPr>
              <a:t>Gebelikte </a:t>
            </a:r>
            <a:r>
              <a:rPr lang="tr-TR" u="sng" dirty="0" err="1">
                <a:latin typeface="Candara" panose="020E0502030303020204" pitchFamily="34" charset="0"/>
              </a:rPr>
              <a:t>konstipasyonun</a:t>
            </a:r>
            <a:r>
              <a:rPr lang="tr-TR" u="sng" dirty="0">
                <a:latin typeface="Candara" panose="020E0502030303020204" pitchFamily="34" charset="0"/>
              </a:rPr>
              <a:t> önlenmesi </a:t>
            </a:r>
            <a:r>
              <a:rPr lang="tr-TR" dirty="0">
                <a:latin typeface="Candara" panose="020E0502030303020204" pitchFamily="34" charset="0"/>
              </a:rPr>
              <a:t>ve </a:t>
            </a:r>
            <a:r>
              <a:rPr lang="tr-TR" u="sng" dirty="0">
                <a:latin typeface="Candara" panose="020E0502030303020204" pitchFamily="34" charset="0"/>
              </a:rPr>
              <a:t>normal bağırsak sağlığı </a:t>
            </a:r>
            <a:r>
              <a:rPr lang="tr-TR" dirty="0">
                <a:latin typeface="Candara" panose="020E0502030303020204" pitchFamily="34" charset="0"/>
              </a:rPr>
              <a:t>için yeterli miktarda posa alımı önemlidir</a:t>
            </a:r>
          </a:p>
          <a:p>
            <a:endParaRPr lang="tr-TR" dirty="0">
              <a:latin typeface="Candara" panose="020E0502030303020204" pitchFamily="34" charset="0"/>
            </a:endParaRPr>
          </a:p>
          <a:p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887506" y="4702706"/>
            <a:ext cx="7514216" cy="523220"/>
          </a:xfrm>
          <a:prstGeom prst="rect">
            <a:avLst/>
          </a:prstGeom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Gebe kadınlarda öneri: </a:t>
            </a:r>
            <a:r>
              <a:rPr lang="tr-T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25 g/gün*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822589" y="5478290"/>
            <a:ext cx="7729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i="1" dirty="0">
                <a:solidFill>
                  <a:srgbClr val="002060"/>
                </a:solidFill>
                <a:latin typeface="Candara" panose="020E0502030303020204" pitchFamily="34" charset="0"/>
              </a:rPr>
              <a:t>*tam tahıllar, yağlı tohumlar, kabuğu soyulmamış meyve ve sebzeler, yulaf, kuru baklagiller</a:t>
            </a:r>
          </a:p>
        </p:txBody>
      </p:sp>
    </p:spTree>
    <p:extLst>
      <p:ext uri="{BB962C8B-B14F-4D97-AF65-F5344CB8AC3E}">
        <p14:creationId xmlns:p14="http://schemas.microsoft.com/office/powerpoint/2010/main" val="270071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healthline.com/hlcmsresource/images/diabetesmine/wp-content/uploads/2013/07/artificial-sweeten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4" y="2350393"/>
            <a:ext cx="7997367" cy="45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49" y="376518"/>
            <a:ext cx="8181863" cy="5800445"/>
          </a:xfrm>
          <a:solidFill>
            <a:schemeClr val="bg1">
              <a:alpha val="5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C00000"/>
                </a:solidFill>
                <a:latin typeface="Candara" panose="020E0502030303020204" pitchFamily="34" charset="0"/>
              </a:rPr>
              <a:t>Tatlandırıcılar</a:t>
            </a:r>
          </a:p>
          <a:p>
            <a:pPr lvl="0"/>
            <a:r>
              <a:rPr lang="tr-TR" b="1" dirty="0">
                <a:solidFill>
                  <a:srgbClr val="002060"/>
                </a:solidFill>
                <a:latin typeface="Corbel" panose="020B0503020204020204" pitchFamily="34" charset="0"/>
              </a:rPr>
              <a:t>WHO &amp; JECFA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orbel" panose="020B0503020204020204" pitchFamily="34" charset="0"/>
              </a:rPr>
              <a:t>Günlük kabul edilebilir alım düzeylerini </a:t>
            </a:r>
            <a:r>
              <a:rPr lang="tr-TR" sz="2800" b="1" dirty="0">
                <a:solidFill>
                  <a:srgbClr val="FF0000"/>
                </a:solidFill>
                <a:latin typeface="Corbel" panose="020B0503020204020204" pitchFamily="34" charset="0"/>
              </a:rPr>
              <a:t>(ADI) </a:t>
            </a:r>
            <a:r>
              <a:rPr lang="tr-TR" sz="2800" dirty="0">
                <a:latin typeface="Corbel" panose="020B0503020204020204" pitchFamily="34" charset="0"/>
              </a:rPr>
              <a:t>belirlemiştir</a:t>
            </a: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r>
              <a:rPr lang="tr-TR" b="1" dirty="0">
                <a:latin typeface="Corbel" panose="020B0503020204020204" pitchFamily="34" charset="0"/>
              </a:rPr>
              <a:t>Gebelikte </a:t>
            </a:r>
            <a:r>
              <a:rPr lang="tr-TR" b="1" dirty="0" err="1">
                <a:latin typeface="Corbel" panose="020B0503020204020204" pitchFamily="34" charset="0"/>
              </a:rPr>
              <a:t>ADI’yi</a:t>
            </a:r>
            <a:r>
              <a:rPr lang="tr-TR" b="1" dirty="0">
                <a:latin typeface="Corbel" panose="020B0503020204020204" pitchFamily="34" charset="0"/>
              </a:rPr>
              <a:t> geçmemek koşulu ile;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b="1" dirty="0" err="1">
                <a:solidFill>
                  <a:srgbClr val="0070C0"/>
                </a:solidFill>
                <a:latin typeface="Corbel" panose="020B0503020204020204" pitchFamily="34" charset="0"/>
              </a:rPr>
              <a:t>Aspartam</a:t>
            </a:r>
            <a:r>
              <a:rPr lang="tr-TR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*, </a:t>
            </a:r>
            <a:r>
              <a:rPr lang="tr-TR" sz="2800" b="1" dirty="0" err="1">
                <a:solidFill>
                  <a:srgbClr val="FF0000"/>
                </a:solidFill>
                <a:latin typeface="Corbel" panose="020B0503020204020204" pitchFamily="34" charset="0"/>
              </a:rPr>
              <a:t>sükraloz</a:t>
            </a:r>
            <a:r>
              <a:rPr lang="tr-TR" sz="2800" b="1" dirty="0">
                <a:solidFill>
                  <a:srgbClr val="FF0000"/>
                </a:solidFill>
                <a:latin typeface="Corbel" panose="020B0503020204020204" pitchFamily="34" charset="0"/>
              </a:rPr>
              <a:t>, </a:t>
            </a:r>
            <a:r>
              <a:rPr lang="tr-TR" sz="2800" b="1" dirty="0" err="1">
                <a:solidFill>
                  <a:srgbClr val="FF0000"/>
                </a:solidFill>
                <a:latin typeface="Corbel" panose="020B0503020204020204" pitchFamily="34" charset="0"/>
              </a:rPr>
              <a:t>asesülfam</a:t>
            </a:r>
            <a:r>
              <a:rPr lang="tr-TR" sz="2800" b="1" dirty="0">
                <a:solidFill>
                  <a:srgbClr val="FF0000"/>
                </a:solidFill>
                <a:latin typeface="Corbel" panose="020B0503020204020204" pitchFamily="34" charset="0"/>
              </a:rPr>
              <a:t>-potasyum &amp; </a:t>
            </a:r>
            <a:r>
              <a:rPr lang="tr-TR" sz="2800" b="1" dirty="0" err="1">
                <a:solidFill>
                  <a:srgbClr val="FF0000"/>
                </a:solidFill>
                <a:latin typeface="Corbel" panose="020B0503020204020204" pitchFamily="34" charset="0"/>
              </a:rPr>
              <a:t>stevia</a:t>
            </a:r>
            <a:r>
              <a:rPr lang="tr-TR" sz="2800" b="1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tr-TR" sz="2800" dirty="0">
                <a:latin typeface="Corbel" panose="020B0503020204020204" pitchFamily="34" charset="0"/>
              </a:rPr>
              <a:t>kullanımı güvenli</a:t>
            </a: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36266" y="2350393"/>
            <a:ext cx="8252730" cy="1425178"/>
          </a:xfrm>
          <a:prstGeom prst="roundRect">
            <a:avLst>
              <a:gd name="adj" fmla="val 6136"/>
            </a:avLst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ctr"/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ADI (mg/kg/gün) </a:t>
            </a:r>
          </a:p>
          <a:p>
            <a:pPr lvl="1" algn="ctr"/>
            <a:r>
              <a:rPr lang="tr-TR" sz="2800" dirty="0">
                <a:latin typeface="Candara" panose="020E0502030303020204" pitchFamily="34" charset="0"/>
              </a:rPr>
              <a:t>Tüm yaş gruplarında, her gün tüketilse dahi sağlık riski oluşturmayan katkı maddesi miktarı</a:t>
            </a:r>
            <a:endParaRPr lang="tr-TR" sz="2800" dirty="0">
              <a:latin typeface="Corbel" panose="020B0503020204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791629" y="6117371"/>
            <a:ext cx="442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i="1" dirty="0">
                <a:solidFill>
                  <a:srgbClr val="0070C0"/>
                </a:solidFill>
                <a:latin typeface="Candara" panose="020E0502030303020204" pitchFamily="34" charset="0"/>
              </a:rPr>
              <a:t>*</a:t>
            </a:r>
            <a:r>
              <a:rPr lang="tr-TR" sz="2400" b="1" i="1" dirty="0" err="1">
                <a:solidFill>
                  <a:srgbClr val="0070C0"/>
                </a:solidFill>
                <a:latin typeface="Candara" panose="020E0502030303020204" pitchFamily="34" charset="0"/>
              </a:rPr>
              <a:t>Maternal</a:t>
            </a:r>
            <a:r>
              <a:rPr lang="tr-TR" sz="2400" b="1" i="1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  <a:r>
              <a:rPr lang="tr-TR" sz="2400" b="1" i="1" dirty="0" err="1">
                <a:solidFill>
                  <a:srgbClr val="0070C0"/>
                </a:solidFill>
                <a:latin typeface="Candara" panose="020E0502030303020204" pitchFamily="34" charset="0"/>
              </a:rPr>
              <a:t>fenilketonüride</a:t>
            </a:r>
            <a:r>
              <a:rPr lang="tr-TR" sz="2400" b="1" i="1" dirty="0">
                <a:solidFill>
                  <a:srgbClr val="0070C0"/>
                </a:solidFill>
                <a:latin typeface="Candara" panose="020E0502030303020204" pitchFamily="34" charset="0"/>
              </a:rPr>
              <a:t> yasak!</a:t>
            </a:r>
          </a:p>
        </p:txBody>
      </p:sp>
    </p:spTree>
    <p:extLst>
      <p:ext uri="{BB962C8B-B14F-4D97-AF65-F5344CB8AC3E}">
        <p14:creationId xmlns:p14="http://schemas.microsoft.com/office/powerpoint/2010/main" val="334404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49" y="376518"/>
            <a:ext cx="8181863" cy="5800445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C00000"/>
                </a:solidFill>
                <a:latin typeface="Candara" panose="020E0502030303020204" pitchFamily="34" charset="0"/>
              </a:rPr>
              <a:t>Tatlandırıcılar</a:t>
            </a:r>
          </a:p>
          <a:p>
            <a:pPr lvl="0"/>
            <a:r>
              <a:rPr lang="tr-TR" b="1" dirty="0" err="1">
                <a:solidFill>
                  <a:srgbClr val="002060"/>
                </a:solidFill>
                <a:latin typeface="Candara" panose="020E0502030303020204" pitchFamily="34" charset="0"/>
              </a:rPr>
              <a:t>Sakkarin</a:t>
            </a: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Genellikle </a:t>
            </a:r>
            <a:r>
              <a:rPr lang="tr-TR" sz="2800" u="sng" dirty="0">
                <a:solidFill>
                  <a:srgbClr val="00B050"/>
                </a:solidFill>
                <a:latin typeface="Candara" panose="020E0502030303020204" pitchFamily="34" charset="0"/>
              </a:rPr>
              <a:t>güvenli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Ancak plasentayı geçebiliyor &amp; </a:t>
            </a:r>
            <a:r>
              <a:rPr lang="tr-TR" sz="2800" dirty="0" err="1">
                <a:latin typeface="Candara" panose="020E0502030303020204" pitchFamily="34" charset="0"/>
              </a:rPr>
              <a:t>klirensi</a:t>
            </a:r>
            <a:r>
              <a:rPr lang="tr-TR" sz="2800" dirty="0">
                <a:latin typeface="Candara" panose="020E0502030303020204" pitchFamily="34" charset="0"/>
              </a:rPr>
              <a:t> yavaş, </a:t>
            </a:r>
            <a:r>
              <a:rPr lang="tr-TR" sz="2800" u="sng" dirty="0" err="1">
                <a:solidFill>
                  <a:srgbClr val="FF0000"/>
                </a:solidFill>
                <a:latin typeface="Candara" panose="020E0502030303020204" pitchFamily="34" charset="0"/>
              </a:rPr>
              <a:t>fetal</a:t>
            </a:r>
            <a:r>
              <a:rPr lang="tr-TR" sz="2800" u="sng" dirty="0">
                <a:solidFill>
                  <a:srgbClr val="FF0000"/>
                </a:solidFill>
                <a:latin typeface="Candara" panose="020E0502030303020204" pitchFamily="34" charset="0"/>
              </a:rPr>
              <a:t> dokularda birikebilir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!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orbel" panose="020B0503020204020204" pitchFamily="34" charset="0"/>
              </a:rPr>
              <a:t>Gebelik süresince </a:t>
            </a:r>
            <a:r>
              <a:rPr lang="tr-TR" sz="2800" dirty="0" err="1">
                <a:latin typeface="Corbel" panose="020B0503020204020204" pitchFamily="34" charset="0"/>
              </a:rPr>
              <a:t>sakkarin</a:t>
            </a:r>
            <a:r>
              <a:rPr lang="tr-TR" sz="2800" dirty="0">
                <a:latin typeface="Corbel" panose="020B0503020204020204" pitchFamily="34" charset="0"/>
              </a:rPr>
              <a:t> kullanımı açısından </a:t>
            </a:r>
            <a:r>
              <a:rPr lang="tr-TR" sz="2800" u="sng" dirty="0">
                <a:solidFill>
                  <a:srgbClr val="FF0000"/>
                </a:solidFill>
                <a:latin typeface="Corbel" panose="020B0503020204020204" pitchFamily="34" charset="0"/>
              </a:rPr>
              <a:t>dikkatli olunmalı</a:t>
            </a:r>
          </a:p>
          <a:p>
            <a:pPr lvl="0"/>
            <a:endParaRPr lang="tr-TR" dirty="0">
              <a:latin typeface="Corbel" panose="020B0503020204020204" pitchFamily="34" charset="0"/>
            </a:endParaRPr>
          </a:p>
          <a:p>
            <a:pPr lvl="0"/>
            <a:r>
              <a:rPr lang="tr-TR" b="1" dirty="0" err="1">
                <a:solidFill>
                  <a:srgbClr val="002060"/>
                </a:solidFill>
                <a:latin typeface="Candara" panose="020E0502030303020204" pitchFamily="34" charset="0"/>
              </a:rPr>
              <a:t>Siklamat</a:t>
            </a:r>
            <a:endParaRPr lang="tr-TR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Gebelik süresince tüketimi </a:t>
            </a:r>
            <a:r>
              <a:rPr lang="tr-TR" sz="2800" u="sng" dirty="0">
                <a:solidFill>
                  <a:srgbClr val="FF0000"/>
                </a:solidFill>
                <a:latin typeface="Candara" panose="020E0502030303020204" pitchFamily="34" charset="0"/>
              </a:rPr>
              <a:t>güvenli değil</a:t>
            </a:r>
          </a:p>
          <a:p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5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780" y="4220109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49" y="376518"/>
            <a:ext cx="8181863" cy="5800445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C00000"/>
                </a:solidFill>
                <a:latin typeface="Candara" panose="020E0502030303020204" pitchFamily="34" charset="0"/>
              </a:rPr>
              <a:t>Tatlandırıcılar</a:t>
            </a:r>
          </a:p>
          <a:p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andara" panose="020E0502030303020204" pitchFamily="34" charset="0"/>
            </a:endParaRPr>
          </a:p>
        </p:txBody>
      </p:sp>
      <p:graphicFrame>
        <p:nvGraphicFramePr>
          <p:cNvPr id="6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3487447"/>
              </p:ext>
            </p:extLst>
          </p:nvPr>
        </p:nvGraphicFramePr>
        <p:xfrm>
          <a:off x="733539" y="1932220"/>
          <a:ext cx="7781812" cy="325462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075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7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4108">
                <a:tc>
                  <a:txBody>
                    <a:bodyPr/>
                    <a:lstStyle/>
                    <a:p>
                      <a:pPr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Yapay tatlandırıcılar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ADI (mg/kg/gün)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60 kg ağırlığındaki kadın için ADI düzeyi (mg/gün)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013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err="1">
                          <a:effectLst/>
                          <a:latin typeface="Candara" panose="020E0502030303020204" pitchFamily="34" charset="0"/>
                        </a:rPr>
                        <a:t>Sakkarin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5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300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013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err="1">
                          <a:effectLst/>
                          <a:latin typeface="Candara" panose="020E0502030303020204" pitchFamily="34" charset="0"/>
                        </a:rPr>
                        <a:t>Aspartam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40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2400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013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err="1">
                          <a:effectLst/>
                          <a:latin typeface="Candara" panose="020E0502030303020204" pitchFamily="34" charset="0"/>
                        </a:rPr>
                        <a:t>Asesülfam</a:t>
                      </a: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 K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ndara" panose="020E0502030303020204" pitchFamily="34" charset="0"/>
                        </a:rPr>
                        <a:t>15</a:t>
                      </a:r>
                      <a:endParaRPr lang="tr-TR" sz="2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900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013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err="1">
                          <a:effectLst/>
                          <a:latin typeface="Candara" panose="020E0502030303020204" pitchFamily="34" charset="0"/>
                        </a:rPr>
                        <a:t>Sükraloz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9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540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013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err="1">
                          <a:effectLst/>
                          <a:latin typeface="Candara" panose="020E0502030303020204" pitchFamily="34" charset="0"/>
                        </a:rPr>
                        <a:t>Stevia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  <a:latin typeface="Candara" panose="020E0502030303020204" pitchFamily="34" charset="0"/>
                        </a:rPr>
                        <a:t>4</a:t>
                      </a:r>
                      <a:endParaRPr lang="tr-TR" sz="24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240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1575323" y="1219925"/>
            <a:ext cx="6041657" cy="628525"/>
          </a:xfrm>
        </p:spPr>
        <p:txBody>
          <a:bodyPr>
            <a:normAutofit fontScale="90000"/>
          </a:bodyPr>
          <a:lstStyle/>
          <a:p>
            <a:pPr algn="ctr"/>
            <a:br>
              <a:rPr lang="tr-TR" sz="3000" b="1" dirty="0">
                <a:solidFill>
                  <a:srgbClr val="FF0000"/>
                </a:solidFill>
                <a:latin typeface="Candara" panose="020E0502030303020204" pitchFamily="34" charset="0"/>
              </a:rPr>
            </a:br>
            <a:r>
              <a:rPr lang="tr-TR" sz="3100" b="1" dirty="0">
                <a:solidFill>
                  <a:srgbClr val="FF0000"/>
                </a:solidFill>
                <a:latin typeface="Candara" panose="020E0502030303020204" pitchFamily="34" charset="0"/>
              </a:rPr>
              <a:t>Yapay tatlandırıcıların ADI düzeyleri </a:t>
            </a:r>
            <a:br>
              <a:rPr lang="tr-TR" sz="3000" b="1" dirty="0">
                <a:solidFill>
                  <a:srgbClr val="FF0000"/>
                </a:solidFill>
                <a:latin typeface="Candara" panose="020E0502030303020204" pitchFamily="34" charset="0"/>
              </a:rPr>
            </a:br>
            <a:endParaRPr lang="tr-TR" sz="30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203201" y="5841999"/>
            <a:ext cx="8712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</a:pPr>
            <a:r>
              <a:rPr lang="tr-TR" sz="1400" b="1" i="1" dirty="0" err="1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Duffy</a:t>
            </a:r>
            <a:r>
              <a:rPr lang="tr-TR" sz="1400" b="1" i="1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 FB, et al. </a:t>
            </a:r>
            <a:r>
              <a:rPr lang="tr-TR" sz="1400" b="1" i="1" dirty="0" err="1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Position</a:t>
            </a:r>
            <a:r>
              <a:rPr lang="tr-TR" sz="1400" b="1" i="1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 of </a:t>
            </a:r>
            <a:r>
              <a:rPr lang="tr-TR" sz="1400" b="1" i="1" dirty="0" err="1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the</a:t>
            </a:r>
            <a:r>
              <a:rPr lang="tr-TR" sz="1400" b="1" i="1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American</a:t>
            </a:r>
            <a:r>
              <a:rPr lang="tr-TR" sz="1400" b="1" i="1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Dietetic</a:t>
            </a:r>
            <a:r>
              <a:rPr lang="tr-TR" sz="1400" b="1" i="1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Association</a:t>
            </a:r>
            <a:r>
              <a:rPr lang="tr-TR" sz="1400" b="1" i="1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: </a:t>
            </a:r>
            <a:r>
              <a:rPr lang="tr-TR" sz="1400" b="1" i="1" dirty="0" err="1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Use</a:t>
            </a:r>
            <a:r>
              <a:rPr lang="tr-TR" sz="1400" b="1" i="1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 of </a:t>
            </a:r>
            <a:r>
              <a:rPr lang="tr-TR" sz="1400" b="1" i="1" dirty="0" err="1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Nutritive</a:t>
            </a:r>
            <a:r>
              <a:rPr lang="tr-TR" sz="1400" b="1" i="1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and</a:t>
            </a:r>
            <a:r>
              <a:rPr lang="tr-TR" sz="1400" b="1" i="1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Nonnutritive</a:t>
            </a:r>
            <a:r>
              <a:rPr lang="tr-TR" sz="1400" b="1" i="1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Sweeteners</a:t>
            </a:r>
            <a:r>
              <a:rPr lang="tr-TR" sz="1400" b="1" i="1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. J </a:t>
            </a:r>
            <a:r>
              <a:rPr lang="tr-TR" sz="1400" b="1" i="1" dirty="0" err="1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Am</a:t>
            </a:r>
            <a:r>
              <a:rPr lang="tr-TR" sz="1400" b="1" i="1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Diet</a:t>
            </a:r>
            <a:r>
              <a:rPr lang="tr-TR" sz="1400" b="1" i="1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Assoc</a:t>
            </a:r>
            <a:r>
              <a:rPr lang="tr-TR" sz="1400" b="1" i="1" dirty="0">
                <a:solidFill>
                  <a:srgbClr val="C00000"/>
                </a:solidFill>
                <a:latin typeface="Candara" panose="020E0502030303020204" pitchFamily="34" charset="0"/>
                <a:ea typeface="+mj-ea"/>
                <a:cs typeface="+mj-cs"/>
              </a:rPr>
              <a:t>. 2004;104:255-275 </a:t>
            </a:r>
          </a:p>
        </p:txBody>
      </p:sp>
    </p:spTree>
    <p:extLst>
      <p:ext uri="{BB962C8B-B14F-4D97-AF65-F5344CB8AC3E}">
        <p14:creationId xmlns:p14="http://schemas.microsoft.com/office/powerpoint/2010/main" val="192865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49" y="333487"/>
            <a:ext cx="8134351" cy="5481134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Protein</a:t>
            </a:r>
          </a:p>
          <a:p>
            <a:r>
              <a:rPr lang="tr-TR" sz="3200" dirty="0">
                <a:latin typeface="Candara" panose="020E0502030303020204" pitchFamily="34" charset="0"/>
              </a:rPr>
              <a:t>Günlük yeterli protein alım düzeyi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Gebe olmayan: 1.04 g/kg/gün</a:t>
            </a:r>
          </a:p>
          <a:p>
            <a:pPr marL="989013" lvl="1" indent="0">
              <a:buFont typeface="Symbol" panose="05050102010706020507" pitchFamily="18" charset="2"/>
              <a:buChar char="-"/>
            </a:pPr>
            <a:r>
              <a:rPr lang="tr-TR" u="sng" dirty="0">
                <a:latin typeface="Candara" panose="020E0502030303020204" pitchFamily="34" charset="0"/>
              </a:rPr>
              <a:t>19-30 yaş: </a:t>
            </a:r>
            <a:r>
              <a:rPr lang="tr-TR" dirty="0">
                <a:latin typeface="Candara" panose="020E0502030303020204" pitchFamily="34" charset="0"/>
              </a:rPr>
              <a:t>62 g/gün</a:t>
            </a:r>
          </a:p>
          <a:p>
            <a:pPr marL="989013" lvl="1" indent="0">
              <a:buFont typeface="Symbol" panose="05050102010706020507" pitchFamily="18" charset="2"/>
              <a:buChar char="-"/>
            </a:pPr>
            <a:r>
              <a:rPr lang="tr-TR" u="sng" dirty="0">
                <a:latin typeface="Candara" panose="020E0502030303020204" pitchFamily="34" charset="0"/>
              </a:rPr>
              <a:t>30-40 yaş: </a:t>
            </a:r>
            <a:r>
              <a:rPr lang="tr-TR" dirty="0">
                <a:latin typeface="Candara" panose="020E0502030303020204" pitchFamily="34" charset="0"/>
              </a:rPr>
              <a:t>70.3 g/gün</a:t>
            </a:r>
          </a:p>
          <a:p>
            <a:pPr marL="989013" lvl="1" indent="0">
              <a:buFont typeface="Symbol" panose="05050102010706020507" pitchFamily="18" charset="2"/>
              <a:buChar char="-"/>
            </a:pPr>
            <a:r>
              <a:rPr lang="tr-TR" u="sng" dirty="0">
                <a:latin typeface="Candara" panose="020E0502030303020204" pitchFamily="34" charset="0"/>
              </a:rPr>
              <a:t>40 yaş üzeri: </a:t>
            </a:r>
            <a:r>
              <a:rPr lang="tr-TR" dirty="0">
                <a:latin typeface="Candara" panose="020E0502030303020204" pitchFamily="34" charset="0"/>
              </a:rPr>
              <a:t>77 g/gün</a:t>
            </a:r>
          </a:p>
          <a:p>
            <a:pPr lvl="1">
              <a:buFont typeface="Symbol" panose="05050102010706020507" pitchFamily="18" charset="2"/>
              <a:buChar char="-"/>
            </a:pPr>
            <a:endParaRPr lang="tr-TR" dirty="0">
              <a:latin typeface="Corbel" panose="020B0503020204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Gebelikte: </a:t>
            </a:r>
            <a:r>
              <a:rPr lang="tr-TR" dirty="0">
                <a:latin typeface="Candara" panose="020E0502030303020204" pitchFamily="34" charset="0"/>
              </a:rPr>
              <a:t>Fetal, </a:t>
            </a:r>
            <a:r>
              <a:rPr lang="tr-TR" dirty="0" err="1">
                <a:latin typeface="Candara" panose="020E0502030303020204" pitchFamily="34" charset="0"/>
              </a:rPr>
              <a:t>plasental</a:t>
            </a:r>
            <a:r>
              <a:rPr lang="tr-TR" dirty="0">
                <a:latin typeface="Candara" panose="020E0502030303020204" pitchFamily="34" charset="0"/>
              </a:rPr>
              <a:t> ve </a:t>
            </a:r>
            <a:r>
              <a:rPr lang="tr-TR" dirty="0" err="1">
                <a:latin typeface="Candara" panose="020E0502030303020204" pitchFamily="34" charset="0"/>
              </a:rPr>
              <a:t>maternal</a:t>
            </a:r>
            <a:r>
              <a:rPr lang="tr-TR" dirty="0">
                <a:latin typeface="Candara" panose="020E0502030303020204" pitchFamily="34" charset="0"/>
              </a:rPr>
              <a:t> doku artışını için </a:t>
            </a:r>
            <a:r>
              <a:rPr lang="tr-TR" b="1" u="sng" dirty="0">
                <a:latin typeface="Candara" panose="020E0502030303020204" pitchFamily="34" charset="0"/>
              </a:rPr>
              <a:t>ek protein alımı gerekli</a:t>
            </a:r>
            <a:r>
              <a:rPr lang="tr-TR" b="1" u="sng" dirty="0">
                <a:solidFill>
                  <a:srgbClr val="FF0000"/>
                </a:solidFill>
                <a:latin typeface="Candara" panose="020E0502030303020204" pitchFamily="34" charset="0"/>
              </a:rPr>
              <a:t>*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tr-TR" sz="2400" dirty="0">
                <a:latin typeface="Candara" panose="020E0502030303020204" pitchFamily="34" charset="0"/>
              </a:rPr>
              <a:t>İlk </a:t>
            </a:r>
            <a:r>
              <a:rPr lang="tr-TR" sz="2400" dirty="0" err="1">
                <a:latin typeface="Candara" panose="020E0502030303020204" pitchFamily="34" charset="0"/>
              </a:rPr>
              <a:t>trimester</a:t>
            </a:r>
            <a:r>
              <a:rPr lang="tr-TR" sz="2400" dirty="0">
                <a:latin typeface="Candara" panose="020E0502030303020204" pitchFamily="34" charset="0"/>
              </a:rPr>
              <a:t>: 	</a:t>
            </a: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+ 1 g/gün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tr-TR" sz="2400" dirty="0">
                <a:latin typeface="Candara" panose="020E0502030303020204" pitchFamily="34" charset="0"/>
              </a:rPr>
              <a:t>İkinci </a:t>
            </a:r>
            <a:r>
              <a:rPr lang="tr-TR" sz="2400" dirty="0" err="1">
                <a:latin typeface="Candara" panose="020E0502030303020204" pitchFamily="34" charset="0"/>
              </a:rPr>
              <a:t>trimester</a:t>
            </a:r>
            <a:r>
              <a:rPr lang="tr-TR" sz="2400" dirty="0">
                <a:latin typeface="Candara" panose="020E0502030303020204" pitchFamily="34" charset="0"/>
              </a:rPr>
              <a:t>: 	</a:t>
            </a: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+ 9 g/gün 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tr-TR" sz="2400" dirty="0">
                <a:latin typeface="Candara" panose="020E0502030303020204" pitchFamily="34" charset="0"/>
              </a:rPr>
              <a:t>Üçüncü </a:t>
            </a:r>
            <a:r>
              <a:rPr lang="tr-TR" sz="2400" dirty="0" err="1">
                <a:latin typeface="Candara" panose="020E0502030303020204" pitchFamily="34" charset="0"/>
              </a:rPr>
              <a:t>trimester</a:t>
            </a:r>
            <a:r>
              <a:rPr lang="tr-TR" sz="2400" dirty="0">
                <a:latin typeface="Candara" panose="020E0502030303020204" pitchFamily="34" charset="0"/>
              </a:rPr>
              <a:t>:	</a:t>
            </a: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+ 28 g/gün protein eki</a:t>
            </a:r>
            <a:endParaRPr lang="tr-TR" sz="36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628649" y="6139174"/>
            <a:ext cx="4339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*en az %50’si hayvansal kaynaklı olmalı</a:t>
            </a:r>
          </a:p>
        </p:txBody>
      </p:sp>
    </p:spTree>
    <p:extLst>
      <p:ext uri="{BB962C8B-B14F-4D97-AF65-F5344CB8AC3E}">
        <p14:creationId xmlns:p14="http://schemas.microsoft.com/office/powerpoint/2010/main" val="20551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067" y="134606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76447" y="1730317"/>
            <a:ext cx="8708065" cy="2643693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Protein (devamı)</a:t>
            </a:r>
          </a:p>
          <a:p>
            <a:pPr marL="0" indent="0">
              <a:buNone/>
            </a:pPr>
            <a:r>
              <a:rPr lang="tr-TR" sz="3200" dirty="0">
                <a:latin typeface="Candara" panose="020E0502030303020204" pitchFamily="34" charset="0"/>
              </a:rPr>
              <a:t>Yetersiz enerji &amp; protein alımı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Düşük doğum ağırlığı </a:t>
            </a:r>
            <a:r>
              <a:rPr lang="tr-TR" sz="2800" dirty="0">
                <a:latin typeface="Candara" panose="020E0502030303020204" pitchFamily="34" charset="0"/>
              </a:rPr>
              <a:t>ve buna bağlı,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Bebekte, ileri yaşlarda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HT, </a:t>
            </a:r>
            <a:r>
              <a:rPr lang="tr-TR" sz="28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obezite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 ve DM riskinde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</a:t>
            </a:r>
          </a:p>
          <a:p>
            <a:pPr lvl="1">
              <a:buFont typeface="Symbol" panose="05050102010706020507" pitchFamily="18" charset="2"/>
              <a:buChar char="-"/>
            </a:pPr>
            <a:endParaRPr lang="tr-TR" sz="2800" b="1" dirty="0">
              <a:solidFill>
                <a:srgbClr val="FF0000"/>
              </a:solidFill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endParaRPr lang="tr-T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12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75" y="0"/>
            <a:ext cx="5700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236" y="3205827"/>
            <a:ext cx="4517161" cy="365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66750" y="498475"/>
            <a:ext cx="6381750" cy="3298825"/>
          </a:xfrm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Anne ve bebek sağlığı açısından;</a:t>
            </a:r>
          </a:p>
          <a:p>
            <a:pPr algn="ctr"/>
            <a:r>
              <a:rPr lang="tr-TR" dirty="0">
                <a:latin typeface="Candara" panose="020E0502030303020204" pitchFamily="34" charset="0"/>
              </a:rPr>
              <a:t>Gebeliğe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normal vücut ağırlığıyla başlamak</a:t>
            </a:r>
            <a:r>
              <a:rPr lang="tr-TR" dirty="0">
                <a:latin typeface="Candara" panose="020E0502030303020204" pitchFamily="34" charset="0"/>
              </a:rPr>
              <a:t>,</a:t>
            </a:r>
          </a:p>
          <a:p>
            <a:pPr algn="ctr"/>
            <a:r>
              <a:rPr lang="tr-TR" dirty="0">
                <a:latin typeface="Candara" panose="020E0502030303020204" pitchFamily="34" charset="0"/>
              </a:rPr>
              <a:t>Gebelik süresince vücut ağırlığında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önerilenin altında/üzerinde bir artış olması</a:t>
            </a:r>
            <a:r>
              <a:rPr lang="tr-TR" dirty="0">
                <a:latin typeface="Candara" panose="020E0502030303020204" pitchFamily="34" charset="0"/>
              </a:rPr>
              <a:t> </a:t>
            </a:r>
            <a:r>
              <a:rPr lang="tr-TR" u="sng" dirty="0">
                <a:latin typeface="Candara" panose="020E0502030303020204" pitchFamily="34" charset="0"/>
              </a:rPr>
              <a:t>önlenmelidir</a:t>
            </a:r>
          </a:p>
          <a:p>
            <a:endParaRPr lang="tr-T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49" y="484094"/>
            <a:ext cx="7988225" cy="5862917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Yağlar</a:t>
            </a:r>
          </a:p>
          <a:p>
            <a:r>
              <a:rPr lang="tr-TR" dirty="0">
                <a:latin typeface="Candara" panose="020E0502030303020204" pitchFamily="34" charset="0"/>
              </a:rPr>
              <a:t>Enerji kaynağı &amp; yağda çözünen vitaminlerin emilimi ve taşınması için elzem</a:t>
            </a:r>
          </a:p>
          <a:p>
            <a:endParaRPr lang="tr-TR" dirty="0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r>
              <a:rPr lang="tr-TR" dirty="0">
                <a:latin typeface="Candara" panose="020E0502030303020204" pitchFamily="34" charset="0"/>
                <a:sym typeface="Wingdings" panose="05000000000000000000" pitchFamily="2" charset="2"/>
              </a:rPr>
              <a:t>Gebelikte önerilen miktar gebe olmayan kadınlar ile benzer </a:t>
            </a:r>
            <a:r>
              <a:rPr lang="tr-TR" b="1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(enerjinin %20-35’i)</a:t>
            </a:r>
          </a:p>
          <a:p>
            <a:endParaRPr lang="tr-TR" b="1" dirty="0">
              <a:solidFill>
                <a:srgbClr val="FF0000"/>
              </a:solidFill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r>
              <a:rPr lang="tr-TR" dirty="0">
                <a:latin typeface="Candara" panose="020E0502030303020204" pitchFamily="34" charset="0"/>
                <a:sym typeface="Wingdings" panose="05000000000000000000" pitchFamily="2" charset="2"/>
              </a:rPr>
              <a:t>Düşük yağ içeren diyetler </a:t>
            </a:r>
            <a:r>
              <a:rPr lang="tr-TR" u="sng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önerilmez!</a:t>
            </a:r>
          </a:p>
          <a:p>
            <a:endParaRPr lang="tr-TR" b="1" dirty="0">
              <a:solidFill>
                <a:srgbClr val="FF0000"/>
              </a:solidFill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r>
              <a:rPr lang="tr-TR" dirty="0">
                <a:latin typeface="Candara" panose="020E0502030303020204" pitchFamily="34" charset="0"/>
              </a:rPr>
              <a:t>Elzem yağ asitlerinin yeterli alımı sağlanmalı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b="1" dirty="0" err="1">
                <a:solidFill>
                  <a:srgbClr val="0070C0"/>
                </a:solidFill>
                <a:latin typeface="Candara" panose="020E0502030303020204" pitchFamily="34" charset="0"/>
              </a:rPr>
              <a:t>Linoleik</a:t>
            </a: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 asit</a:t>
            </a:r>
            <a:r>
              <a:rPr lang="tr-TR" dirty="0">
                <a:latin typeface="Candara" panose="020E0502030303020204" pitchFamily="34" charset="0"/>
              </a:rPr>
              <a:t> &amp; </a:t>
            </a: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</a:t>
            </a: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-</a:t>
            </a:r>
            <a:r>
              <a:rPr lang="tr-TR" b="1" dirty="0" err="1">
                <a:solidFill>
                  <a:srgbClr val="0070C0"/>
                </a:solidFill>
                <a:latin typeface="Candara" panose="020E0502030303020204" pitchFamily="34" charset="0"/>
              </a:rPr>
              <a:t>linolenik</a:t>
            </a: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 asit </a:t>
            </a:r>
            <a:r>
              <a:rPr lang="tr-TR" dirty="0">
                <a:latin typeface="Candara" panose="020E0502030303020204" pitchFamily="34" charset="0"/>
              </a:rPr>
              <a:t>(diyetle alım)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b="1" dirty="0" err="1">
                <a:solidFill>
                  <a:srgbClr val="FF0000"/>
                </a:solidFill>
                <a:latin typeface="Candara" panose="020E0502030303020204" pitchFamily="34" charset="0"/>
              </a:rPr>
              <a:t>Araşidonik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 asit, EPA &amp; DHA </a:t>
            </a:r>
            <a:r>
              <a:rPr lang="tr-TR" dirty="0">
                <a:latin typeface="Candara" panose="020E0502030303020204" pitchFamily="34" charset="0"/>
              </a:rPr>
              <a:t>(diyet + </a:t>
            </a:r>
            <a:r>
              <a:rPr lang="tr-TR" dirty="0" err="1">
                <a:latin typeface="Candara" panose="020E0502030303020204" pitchFamily="34" charset="0"/>
              </a:rPr>
              <a:t>endojen</a:t>
            </a:r>
            <a:r>
              <a:rPr lang="tr-TR" dirty="0">
                <a:latin typeface="Candara" panose="020E0502030303020204" pitchFamily="34" charset="0"/>
              </a:rPr>
              <a:t> sentez)</a:t>
            </a:r>
          </a:p>
        </p:txBody>
      </p:sp>
    </p:spTree>
    <p:extLst>
      <p:ext uri="{BB962C8B-B14F-4D97-AF65-F5344CB8AC3E}">
        <p14:creationId xmlns:p14="http://schemas.microsoft.com/office/powerpoint/2010/main" val="36903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8798" y="456142"/>
            <a:ext cx="8257167" cy="5692868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Yağlar (devamı)</a:t>
            </a:r>
          </a:p>
          <a:p>
            <a:r>
              <a:rPr lang="tr-TR" dirty="0">
                <a:latin typeface="Candara" panose="020E0502030303020204" pitchFamily="34" charset="0"/>
              </a:rPr>
              <a:t>Gebelikte EPA &amp; DHA gereksinimi </a:t>
            </a:r>
            <a:r>
              <a:rPr lang="tr-TR" dirty="0">
                <a:latin typeface="Candara" panose="020E0502030303020204" pitchFamily="34" charset="0"/>
                <a:sym typeface="Wingdings" panose="05000000000000000000" pitchFamily="2" charset="2"/>
              </a:rPr>
              <a:t>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b="1" dirty="0" err="1">
                <a:solidFill>
                  <a:srgbClr val="0070C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Fetal</a:t>
            </a: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beyin ve retina dokularında birikiyor</a:t>
            </a:r>
          </a:p>
          <a:p>
            <a:pPr lvl="1"/>
            <a:endParaRPr lang="tr-TR" dirty="0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r>
              <a:rPr lang="tr-TR" dirty="0">
                <a:latin typeface="Candara" panose="020E0502030303020204" pitchFamily="34" charset="0"/>
              </a:rPr>
              <a:t>Fetüs için gerekli DHA çoğunlukla anneden sağlanır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Diyet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*</a:t>
            </a: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 + balık yağı takviyesi ile yeterli alım sağlanmalı</a:t>
            </a:r>
          </a:p>
          <a:p>
            <a:pPr lvl="1">
              <a:buFont typeface="Symbol" panose="05050102010706020507" pitchFamily="18" charset="2"/>
              <a:buChar char="-"/>
            </a:pPr>
            <a:endParaRPr lang="tr-TR" b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b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b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Günde 250-300 mg DHA + EPA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Bunun yaklaşık 200 mg’ı </a:t>
            </a:r>
            <a:r>
              <a:rPr lang="tr-TR" b="1" dirty="0" err="1">
                <a:solidFill>
                  <a:srgbClr val="0070C0"/>
                </a:solidFill>
                <a:latin typeface="Candara" panose="020E0502030303020204" pitchFamily="34" charset="0"/>
              </a:rPr>
              <a:t>DHA’dan</a:t>
            </a: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 gelmeli</a:t>
            </a:r>
          </a:p>
        </p:txBody>
      </p:sp>
      <p:sp>
        <p:nvSpPr>
          <p:cNvPr id="2" name="Dikdörtgen 1"/>
          <p:cNvSpPr/>
          <p:nvPr/>
        </p:nvSpPr>
        <p:spPr>
          <a:xfrm>
            <a:off x="1252928" y="3302576"/>
            <a:ext cx="7008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b="1" i="1" dirty="0">
                <a:solidFill>
                  <a:srgbClr val="FF0000"/>
                </a:solidFill>
                <a:latin typeface="Candara" panose="020E0502030303020204" pitchFamily="34" charset="0"/>
              </a:rPr>
              <a:t>*Yağ içeriği &gt;10 g/100 olan ringa, somon, uskumru, </a:t>
            </a:r>
            <a:r>
              <a:rPr lang="tr-TR" b="1" i="1" dirty="0" err="1">
                <a:solidFill>
                  <a:srgbClr val="FF0000"/>
                </a:solidFill>
                <a:latin typeface="Candara" panose="020E0502030303020204" pitchFamily="34" charset="0"/>
              </a:rPr>
              <a:t>sardalya</a:t>
            </a:r>
            <a:r>
              <a:rPr lang="tr-TR" b="1" i="1" dirty="0">
                <a:solidFill>
                  <a:srgbClr val="FF0000"/>
                </a:solidFill>
                <a:latin typeface="Candara" panose="020E0502030303020204" pitchFamily="34" charset="0"/>
              </a:rPr>
              <a:t>, gümüş balığı </a:t>
            </a:r>
            <a:r>
              <a:rPr lang="tr-TR" b="1" i="1" dirty="0" err="1">
                <a:solidFill>
                  <a:srgbClr val="FF0000"/>
                </a:solidFill>
                <a:latin typeface="Candara" panose="020E0502030303020204" pitchFamily="34" charset="0"/>
              </a:rPr>
              <a:t>vb</a:t>
            </a:r>
            <a:r>
              <a:rPr lang="tr-TR" b="1" i="1" dirty="0">
                <a:solidFill>
                  <a:srgbClr val="FF0000"/>
                </a:solidFill>
                <a:latin typeface="Candara" panose="020E0502030303020204" pitchFamily="34" charset="0"/>
              </a:rPr>
              <a:t> balıklar</a:t>
            </a:r>
          </a:p>
        </p:txBody>
      </p:sp>
      <p:pic>
        <p:nvPicPr>
          <p:cNvPr id="7" name="Picture 2" descr="http://i.dailymail.co.uk/i/pix/2013/08/13/article-2390856-006EFBFB000004B0-756_634x42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0" b="99050" l="0" r="100000">
                        <a14:foregroundMark x1="90379" y1="9501" x2="98580" y2="16627"/>
                        <a14:foregroundMark x1="98580" y1="16627" x2="87382" y2="25416"/>
                        <a14:foregroundMark x1="85174" y1="31829" x2="95899" y2="37767"/>
                        <a14:foregroundMark x1="95899" y1="37767" x2="87066" y2="45368"/>
                        <a14:foregroundMark x1="83596" y1="72684" x2="99211" y2="64133"/>
                        <a14:foregroundMark x1="98896" y1="64371" x2="94637" y2="69596"/>
                        <a14:foregroundMark x1="90379" y1="70071" x2="90379" y2="70071"/>
                        <a14:foregroundMark x1="90221" y1="71021" x2="87224" y2="7102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31"/>
          <a:stretch/>
        </p:blipFill>
        <p:spPr bwMode="auto">
          <a:xfrm rot="1759995">
            <a:off x="6695" y="4969368"/>
            <a:ext cx="2549477" cy="16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177" y="5022598"/>
            <a:ext cx="3327151" cy="184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Obezite </a:t>
            </a:r>
            <a:b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Mikro Besin Ögesi Gereksinimleri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628650" y="1773238"/>
            <a:ext cx="7886700" cy="4351338"/>
          </a:xfrm>
          <a:solidFill>
            <a:schemeClr val="bg1">
              <a:alpha val="68000"/>
            </a:schemeClr>
          </a:solidFill>
        </p:spPr>
        <p:txBody>
          <a:bodyPr/>
          <a:lstStyle/>
          <a:p>
            <a:r>
              <a:rPr lang="tr-TR" dirty="0">
                <a:latin typeface="Candara" panose="020E0502030303020204" pitchFamily="34" charset="0"/>
              </a:rPr>
              <a:t>Yetersizlik; anormal fetüs gelişimi ya da kötü gebelik sonuçlarına neden olur</a:t>
            </a:r>
          </a:p>
          <a:p>
            <a:pPr lvl="1"/>
            <a:endParaRPr lang="tr-TR" dirty="0">
              <a:latin typeface="Candara" panose="020E0502030303020204" pitchFamily="34" charset="0"/>
            </a:endParaRPr>
          </a:p>
          <a:p>
            <a:pPr lvl="1"/>
            <a:r>
              <a:rPr lang="tr-TR" sz="28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Folik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 asit</a:t>
            </a:r>
          </a:p>
          <a:p>
            <a:pPr lvl="1"/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Demir</a:t>
            </a:r>
          </a:p>
          <a:p>
            <a:pPr lvl="1"/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Kalsiyum</a:t>
            </a:r>
          </a:p>
          <a:p>
            <a:pPr lvl="1"/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Magnezyum</a:t>
            </a:r>
          </a:p>
          <a:p>
            <a:pPr lvl="1"/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D vitamini</a:t>
            </a:r>
          </a:p>
          <a:p>
            <a:pPr lvl="1"/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A vitamini</a:t>
            </a:r>
          </a:p>
          <a:p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3580218" y="3771926"/>
            <a:ext cx="47814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r-TR" sz="2800" b="1" dirty="0">
                <a:latin typeface="Candara" panose="020E0502030303020204" pitchFamily="34" charset="0"/>
              </a:rPr>
              <a:t>Gereksinimleri gebelik süresince artar</a:t>
            </a:r>
          </a:p>
          <a:p>
            <a:pPr lvl="1"/>
            <a:r>
              <a:rPr lang="tr-TR" sz="2800" b="1" dirty="0">
                <a:latin typeface="Candara" panose="020E0502030303020204" pitchFamily="34" charset="0"/>
              </a:rPr>
              <a:t>(diyet + besin takviyesi)</a:t>
            </a:r>
          </a:p>
        </p:txBody>
      </p:sp>
      <p:sp>
        <p:nvSpPr>
          <p:cNvPr id="8" name="Sağ Ayraç 7"/>
          <p:cNvSpPr/>
          <p:nvPr/>
        </p:nvSpPr>
        <p:spPr>
          <a:xfrm>
            <a:off x="3400678" y="2807746"/>
            <a:ext cx="359081" cy="305517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923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495" y="3712858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8798" y="456142"/>
            <a:ext cx="8257167" cy="5692868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Folik asit</a:t>
            </a:r>
          </a:p>
          <a:p>
            <a:r>
              <a:rPr lang="tr-TR" dirty="0">
                <a:latin typeface="Candara" panose="020E0502030303020204" pitchFamily="34" charset="0"/>
              </a:rPr>
              <a:t>DNA &amp; protein sentezi, </a:t>
            </a:r>
          </a:p>
          <a:p>
            <a:r>
              <a:rPr lang="tr-TR" dirty="0">
                <a:latin typeface="Candara" panose="020E0502030303020204" pitchFamily="34" charset="0"/>
              </a:rPr>
              <a:t>Hücre bölünmesi ve çoğalması,</a:t>
            </a:r>
          </a:p>
          <a:p>
            <a:r>
              <a:rPr lang="tr-TR" dirty="0" err="1">
                <a:latin typeface="Candara" panose="020E0502030303020204" pitchFamily="34" charset="0"/>
              </a:rPr>
              <a:t>Makrositik</a:t>
            </a:r>
            <a:r>
              <a:rPr lang="tr-TR" dirty="0">
                <a:latin typeface="Candara" panose="020E0502030303020204" pitchFamily="34" charset="0"/>
              </a:rPr>
              <a:t> aneminin önlenmesi, </a:t>
            </a:r>
          </a:p>
          <a:p>
            <a:r>
              <a:rPr lang="tr-TR" dirty="0" err="1">
                <a:latin typeface="Candara" panose="020E0502030303020204" pitchFamily="34" charset="0"/>
              </a:rPr>
              <a:t>Kardiyovasküler</a:t>
            </a:r>
            <a:r>
              <a:rPr lang="tr-TR" dirty="0">
                <a:latin typeface="Candara" panose="020E0502030303020204" pitchFamily="34" charset="0"/>
              </a:rPr>
              <a:t> sağlık </a:t>
            </a:r>
            <a:r>
              <a:rPr lang="tr-TR" i="1" dirty="0">
                <a:latin typeface="Candara" panose="020E0502030303020204" pitchFamily="34" charset="0"/>
              </a:rPr>
              <a:t>(</a:t>
            </a:r>
            <a:r>
              <a:rPr lang="tr-TR" b="1" i="1" dirty="0" err="1">
                <a:solidFill>
                  <a:srgbClr val="FF0000"/>
                </a:solidFill>
                <a:latin typeface="Candara" panose="020E0502030303020204" pitchFamily="34" charset="0"/>
              </a:rPr>
              <a:t>homosistein</a:t>
            </a:r>
            <a:r>
              <a:rPr lang="tr-TR" i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tr-TR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</a:t>
            </a:r>
            <a:r>
              <a:rPr lang="tr-TR" dirty="0">
                <a:latin typeface="Candara" panose="020E0502030303020204" pitchFamily="34" charset="0"/>
                <a:sym typeface="Wingdings" panose="05000000000000000000" pitchFamily="2" charset="2"/>
              </a:rPr>
              <a:t>)</a:t>
            </a:r>
            <a:r>
              <a:rPr lang="tr-TR" dirty="0">
                <a:latin typeface="Candara" panose="020E0502030303020204" pitchFamily="34" charset="0"/>
              </a:rPr>
              <a:t>, </a:t>
            </a:r>
          </a:p>
          <a:p>
            <a:r>
              <a:rPr lang="tr-TR" dirty="0" err="1">
                <a:latin typeface="Candara" panose="020E0502030303020204" pitchFamily="34" charset="0"/>
              </a:rPr>
              <a:t>Fetal</a:t>
            </a:r>
            <a:r>
              <a:rPr lang="tr-TR" dirty="0">
                <a:latin typeface="Candara" panose="020E0502030303020204" pitchFamily="34" charset="0"/>
              </a:rPr>
              <a:t> gelişim ve bilişsel fonksiyonların sürdürülmesi (</a:t>
            </a:r>
            <a:r>
              <a:rPr lang="tr-TR" b="1" i="1" dirty="0" err="1">
                <a:solidFill>
                  <a:srgbClr val="FF0000"/>
                </a:solidFill>
                <a:latin typeface="Candara" panose="020E0502030303020204" pitchFamily="34" charset="0"/>
              </a:rPr>
              <a:t>nöral</a:t>
            </a:r>
            <a:r>
              <a:rPr lang="tr-TR" b="1" i="1" dirty="0">
                <a:solidFill>
                  <a:srgbClr val="FF0000"/>
                </a:solidFill>
                <a:latin typeface="Candara" panose="020E0502030303020204" pitchFamily="34" charset="0"/>
              </a:rPr>
              <a:t> tüp gelişimi</a:t>
            </a:r>
            <a:r>
              <a:rPr lang="tr-TR" dirty="0">
                <a:latin typeface="Candara" panose="020E0502030303020204" pitchFamily="34" charset="0"/>
              </a:rPr>
              <a:t>)</a:t>
            </a:r>
          </a:p>
          <a:p>
            <a:endParaRPr lang="tr-TR" dirty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tr-TR" dirty="0">
                <a:solidFill>
                  <a:srgbClr val="0070C0"/>
                </a:solidFill>
                <a:latin typeface="Candara" panose="020E0502030303020204" pitchFamily="34" charset="0"/>
              </a:rPr>
              <a:t>Gebelikte serum </a:t>
            </a:r>
            <a:r>
              <a:rPr lang="tr-TR" dirty="0" err="1">
                <a:solidFill>
                  <a:srgbClr val="0070C0"/>
                </a:solidFill>
                <a:latin typeface="Candara" panose="020E0502030303020204" pitchFamily="34" charset="0"/>
              </a:rPr>
              <a:t>folat</a:t>
            </a:r>
            <a:r>
              <a:rPr lang="tr-TR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  <a:r>
              <a:rPr lang="tr-TR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</a:t>
            </a:r>
            <a:r>
              <a:rPr lang="tr-TR" dirty="0">
                <a:solidFill>
                  <a:srgbClr val="0070C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&amp; gereksinim </a:t>
            </a:r>
            <a:r>
              <a:rPr lang="tr-TR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*</a:t>
            </a:r>
          </a:p>
          <a:p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398035" y="5396116"/>
            <a:ext cx="8479264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*</a:t>
            </a:r>
            <a:r>
              <a:rPr lang="tr-TR" sz="2400" b="1" i="1" dirty="0">
                <a:solidFill>
                  <a:srgbClr val="002060"/>
                </a:solidFill>
                <a:latin typeface="Candara" panose="020E0502030303020204" pitchFamily="34" charset="0"/>
              </a:rPr>
              <a:t>hızlı hücre bölünmesi, </a:t>
            </a:r>
            <a:r>
              <a:rPr lang="tr-TR" sz="2400" b="1" i="1" dirty="0" err="1">
                <a:solidFill>
                  <a:srgbClr val="002060"/>
                </a:solidFill>
                <a:latin typeface="Candara" panose="020E0502030303020204" pitchFamily="34" charset="0"/>
              </a:rPr>
              <a:t>uteroplasental</a:t>
            </a:r>
            <a:r>
              <a:rPr lang="tr-TR" sz="2400" b="1" i="1" dirty="0">
                <a:solidFill>
                  <a:srgbClr val="002060"/>
                </a:solidFill>
                <a:latin typeface="Candara" panose="020E0502030303020204" pitchFamily="34" charset="0"/>
              </a:rPr>
              <a:t> organların gelişimi, </a:t>
            </a:r>
            <a:r>
              <a:rPr lang="tr-TR" sz="2400" b="1" i="1" dirty="0" err="1">
                <a:solidFill>
                  <a:srgbClr val="002060"/>
                </a:solidFill>
                <a:latin typeface="Candara" panose="020E0502030303020204" pitchFamily="34" charset="0"/>
              </a:rPr>
              <a:t>hormonal</a:t>
            </a:r>
            <a:r>
              <a:rPr lang="tr-TR" sz="2400" b="1" i="1" dirty="0">
                <a:solidFill>
                  <a:srgbClr val="002060"/>
                </a:solidFill>
                <a:latin typeface="Candara" panose="020E0502030303020204" pitchFamily="34" charset="0"/>
              </a:rPr>
              <a:t> değişim nedeniyle </a:t>
            </a:r>
            <a:r>
              <a:rPr lang="tr-TR" sz="2400" b="1" i="1" dirty="0" err="1">
                <a:solidFill>
                  <a:srgbClr val="002060"/>
                </a:solidFill>
                <a:latin typeface="Candara" panose="020E0502030303020204" pitchFamily="34" charset="0"/>
              </a:rPr>
              <a:t>folat</a:t>
            </a:r>
            <a:r>
              <a:rPr lang="tr-TR" sz="2400" b="1" i="1" dirty="0">
                <a:solidFill>
                  <a:srgbClr val="002060"/>
                </a:solidFill>
                <a:latin typeface="Candara" panose="020E0502030303020204" pitchFamily="34" charset="0"/>
              </a:rPr>
              <a:t> metabolizmasının değişmesi, kan hacminde artış..</a:t>
            </a:r>
          </a:p>
        </p:txBody>
      </p:sp>
    </p:spTree>
    <p:extLst>
      <p:ext uri="{BB962C8B-B14F-4D97-AF65-F5344CB8AC3E}">
        <p14:creationId xmlns:p14="http://schemas.microsoft.com/office/powerpoint/2010/main" val="35323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8798" y="456142"/>
            <a:ext cx="8299602" cy="5792258"/>
          </a:xfrm>
          <a:solidFill>
            <a:schemeClr val="bg1">
              <a:alpha val="69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Folik asit (devamı)</a:t>
            </a:r>
          </a:p>
          <a:p>
            <a:pPr lvl="0">
              <a:lnSpc>
                <a:spcPct val="150000"/>
              </a:lnSpc>
            </a:pPr>
            <a:r>
              <a:rPr lang="tr-TR" u="sng" dirty="0">
                <a:latin typeface="Candara" panose="020E0502030303020204" pitchFamily="34" charset="0"/>
              </a:rPr>
              <a:t>Yetersizliği</a:t>
            </a:r>
            <a:r>
              <a:rPr lang="tr-TR" dirty="0">
                <a:latin typeface="Candara" panose="020E0502030303020204" pitchFamily="34" charset="0"/>
              </a:rPr>
              <a:t>: </a:t>
            </a:r>
            <a:r>
              <a:rPr lang="tr-TR" b="1" dirty="0" err="1">
                <a:solidFill>
                  <a:srgbClr val="FF0000"/>
                </a:solidFill>
                <a:latin typeface="Candara" panose="020E0502030303020204" pitchFamily="34" charset="0"/>
              </a:rPr>
              <a:t>N</a:t>
            </a:r>
            <a:r>
              <a:rPr lang="tr-TR" dirty="0" err="1">
                <a:latin typeface="Candara" panose="020E0502030303020204" pitchFamily="34" charset="0"/>
              </a:rPr>
              <a:t>öral</a:t>
            </a:r>
            <a:r>
              <a:rPr lang="tr-TR" dirty="0">
                <a:latin typeface="Candara" panose="020E0502030303020204" pitchFamily="34" charset="0"/>
              </a:rPr>
              <a:t>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T</a:t>
            </a:r>
            <a:r>
              <a:rPr lang="tr-TR" dirty="0">
                <a:latin typeface="Candara" panose="020E0502030303020204" pitchFamily="34" charset="0"/>
              </a:rPr>
              <a:t>üp </a:t>
            </a:r>
            <a:r>
              <a:rPr lang="tr-TR" b="1" dirty="0" err="1">
                <a:solidFill>
                  <a:srgbClr val="FF0000"/>
                </a:solidFill>
                <a:latin typeface="Candara" panose="020E0502030303020204" pitchFamily="34" charset="0"/>
              </a:rPr>
              <a:t>D</a:t>
            </a:r>
            <a:r>
              <a:rPr lang="tr-TR" dirty="0" err="1">
                <a:latin typeface="Candara" panose="020E0502030303020204" pitchFamily="34" charset="0"/>
              </a:rPr>
              <a:t>efekti</a:t>
            </a:r>
            <a:r>
              <a:rPr lang="tr-TR" dirty="0">
                <a:latin typeface="Candara" panose="020E0502030303020204" pitchFamily="34" charset="0"/>
              </a:rPr>
              <a:t> ve diğer </a:t>
            </a:r>
            <a:r>
              <a:rPr lang="tr-TR" dirty="0" err="1">
                <a:latin typeface="Candara" panose="020E0502030303020204" pitchFamily="34" charset="0"/>
              </a:rPr>
              <a:t>konjenital</a:t>
            </a:r>
            <a:r>
              <a:rPr lang="tr-TR" dirty="0">
                <a:latin typeface="Candara" panose="020E0502030303020204" pitchFamily="34" charset="0"/>
              </a:rPr>
              <a:t> </a:t>
            </a:r>
            <a:r>
              <a:rPr lang="tr-TR" dirty="0" err="1">
                <a:latin typeface="Candara" panose="020E0502030303020204" pitchFamily="34" charset="0"/>
              </a:rPr>
              <a:t>malformasyonların</a:t>
            </a:r>
            <a:r>
              <a:rPr lang="tr-TR" dirty="0">
                <a:latin typeface="Candara" panose="020E0502030303020204" pitchFamily="34" charset="0"/>
              </a:rPr>
              <a:t> gelişim riski </a:t>
            </a:r>
            <a:r>
              <a:rPr lang="tr-TR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</a:t>
            </a:r>
          </a:p>
          <a:p>
            <a:pPr lvl="1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tr-TR" sz="2800" dirty="0" err="1">
                <a:latin typeface="Candara" panose="020E0502030303020204" pitchFamily="34" charset="0"/>
              </a:rPr>
              <a:t>Embriyonik</a:t>
            </a:r>
            <a:r>
              <a:rPr lang="tr-TR" sz="2800" dirty="0">
                <a:latin typeface="Candara" panose="020E0502030303020204" pitchFamily="34" charset="0"/>
              </a:rPr>
              <a:t> süreçlerdeki etkisi </a:t>
            </a:r>
            <a:r>
              <a:rPr lang="tr-TR" sz="2800" b="1" i="1" dirty="0">
                <a:latin typeface="Candara" panose="020E0502030303020204" pitchFamily="34" charset="0"/>
              </a:rPr>
              <a:t>gebeliğin çok erken dönemlerinde</a:t>
            </a:r>
            <a:r>
              <a:rPr lang="tr-TR" sz="2800" dirty="0">
                <a:latin typeface="Candara" panose="020E0502030303020204" pitchFamily="34" charset="0"/>
              </a:rPr>
              <a:t> meydana gelir</a:t>
            </a:r>
          </a:p>
          <a:p>
            <a:pPr lvl="1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Doğurganlık çağındaki tüm kadınların </a:t>
            </a:r>
            <a:r>
              <a:rPr lang="tr-TR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döllenme öncesinde</a:t>
            </a:r>
            <a:r>
              <a:rPr lang="tr-TR" sz="2800" dirty="0">
                <a:latin typeface="Candara" panose="020E0502030303020204" pitchFamily="34" charset="0"/>
              </a:rPr>
              <a:t> yeterli </a:t>
            </a:r>
            <a:r>
              <a:rPr lang="tr-TR" sz="2800" dirty="0" err="1">
                <a:latin typeface="Candara" panose="020E0502030303020204" pitchFamily="34" charset="0"/>
              </a:rPr>
              <a:t>folat</a:t>
            </a:r>
            <a:r>
              <a:rPr lang="tr-TR" sz="2800" dirty="0">
                <a:latin typeface="Candara" panose="020E0502030303020204" pitchFamily="34" charset="0"/>
              </a:rPr>
              <a:t> düzeylerine sahip olması önemli</a:t>
            </a:r>
          </a:p>
          <a:p>
            <a:pPr lvl="1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Gebelik öncesi düşük </a:t>
            </a:r>
            <a:r>
              <a:rPr lang="tr-TR" sz="2800" b="1" dirty="0" err="1">
                <a:solidFill>
                  <a:srgbClr val="0070C0"/>
                </a:solidFill>
                <a:latin typeface="Candara" panose="020E0502030303020204" pitchFamily="34" charset="0"/>
              </a:rPr>
              <a:t>folat</a:t>
            </a:r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 (+):</a:t>
            </a:r>
            <a:r>
              <a:rPr lang="tr-TR" sz="2800" dirty="0">
                <a:latin typeface="Candara" panose="020E0502030303020204" pitchFamily="34" charset="0"/>
              </a:rPr>
              <a:t> Gebe kalındıktan sonra takviye yapılsa da, </a:t>
            </a:r>
            <a:r>
              <a:rPr lang="tr-TR" sz="2800" dirty="0" err="1">
                <a:latin typeface="Candara" panose="020E0502030303020204" pitchFamily="34" charset="0"/>
              </a:rPr>
              <a:t>nöral</a:t>
            </a:r>
            <a:r>
              <a:rPr lang="tr-TR" sz="2800" dirty="0">
                <a:latin typeface="Candara" panose="020E0502030303020204" pitchFamily="34" charset="0"/>
              </a:rPr>
              <a:t> tüp kapanışının kritik dönemlerinde </a:t>
            </a:r>
            <a:r>
              <a:rPr lang="tr-TR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koruyucu </a:t>
            </a:r>
            <a:r>
              <a:rPr lang="tr-TR" sz="2800" b="1" u="sng" dirty="0" err="1">
                <a:solidFill>
                  <a:srgbClr val="FF0000"/>
                </a:solidFill>
                <a:latin typeface="Candara" panose="020E0502030303020204" pitchFamily="34" charset="0"/>
              </a:rPr>
              <a:t>folik</a:t>
            </a:r>
            <a:r>
              <a:rPr lang="tr-TR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 asit düzeylerine ulaşılamaz </a:t>
            </a:r>
          </a:p>
          <a:p>
            <a:pPr lvl="1">
              <a:lnSpc>
                <a:spcPct val="150000"/>
              </a:lnSpc>
              <a:buFont typeface="Symbol" panose="05050102010706020507" pitchFamily="18" charset="2"/>
              <a:buChar char="-"/>
            </a:pPr>
            <a:endParaRPr lang="tr-TR" dirty="0">
              <a:latin typeface="Candara" panose="020E0502030303020204" pitchFamily="34" charset="0"/>
            </a:endParaRPr>
          </a:p>
          <a:p>
            <a:pPr lvl="0"/>
            <a:endParaRPr lang="tr-T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4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8798" y="456142"/>
            <a:ext cx="8257167" cy="5692868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Folik asit (devamı)</a:t>
            </a:r>
          </a:p>
          <a:p>
            <a:pPr lvl="0">
              <a:lnSpc>
                <a:spcPct val="100000"/>
              </a:lnSpc>
            </a:pPr>
            <a:r>
              <a:rPr lang="tr-TR" b="1" dirty="0">
                <a:latin typeface="Candara" panose="020E0502030303020204" pitchFamily="34" charset="0"/>
              </a:rPr>
              <a:t>Kaynakları: </a:t>
            </a:r>
            <a:r>
              <a:rPr lang="tr-TR" dirty="0">
                <a:latin typeface="Candara" panose="020E0502030303020204" pitchFamily="34" charset="0"/>
              </a:rPr>
              <a:t>K</a:t>
            </a:r>
            <a:r>
              <a:rPr lang="tr-TR" dirty="0">
                <a:latin typeface="Corbel" panose="020B0503020204020204" pitchFamily="34" charset="0"/>
              </a:rPr>
              <a:t>uru baklagiller, koyu yeşil yapraklı sebzeler, turunçgiller ve </a:t>
            </a:r>
            <a:r>
              <a:rPr lang="tr-TR" dirty="0" err="1">
                <a:latin typeface="Corbel" panose="020B0503020204020204" pitchFamily="34" charset="0"/>
              </a:rPr>
              <a:t>folik</a:t>
            </a:r>
            <a:r>
              <a:rPr lang="tr-TR" dirty="0">
                <a:latin typeface="Corbel" panose="020B0503020204020204" pitchFamily="34" charset="0"/>
              </a:rPr>
              <a:t> asitle zenginleştirilmiş tahıllar</a:t>
            </a:r>
          </a:p>
          <a:p>
            <a:pPr>
              <a:lnSpc>
                <a:spcPct val="100000"/>
              </a:lnSpc>
            </a:pP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Suda çözünür, ısıya karşı hassas;</a:t>
            </a:r>
          </a:p>
          <a:p>
            <a:pPr lvl="1"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Hazırlama ve pişirme sırasında dikkat edilmeli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endParaRPr lang="tr-TR" dirty="0">
              <a:latin typeface="Candara" panose="020E0502030303020204" pitchFamily="34" charset="0"/>
            </a:endParaRPr>
          </a:p>
          <a:p>
            <a:pPr lvl="0">
              <a:lnSpc>
                <a:spcPct val="100000"/>
              </a:lnSpc>
            </a:pPr>
            <a:endParaRPr lang="tr-TR" dirty="0">
              <a:latin typeface="Candara" panose="020E0502030303020204" pitchFamily="34" charset="0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1068112" y="3581041"/>
            <a:ext cx="6695657" cy="3168127"/>
            <a:chOff x="-217715" y="2677437"/>
            <a:chExt cx="9545198" cy="4125539"/>
          </a:xfrm>
        </p:grpSpPr>
        <p:pic>
          <p:nvPicPr>
            <p:cNvPr id="7" name="Picture 2" descr="http://www.modvive.com/wp-content/uploads/2015/07/citrus_fruit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00" b="98000" l="0" r="100000">
                          <a14:foregroundMark x1="32300" y1="21200" x2="32300" y2="21200"/>
                          <a14:foregroundMark x1="50904" y1="20800" x2="50904" y2="20800"/>
                          <a14:foregroundMark x1="26357" y1="28600" x2="26357" y2="28600"/>
                          <a14:foregroundMark x1="26615" y1="28600" x2="32041" y2="20200"/>
                          <a14:foregroundMark x1="32558" y1="21200" x2="51163" y2="20600"/>
                          <a14:foregroundMark x1="51163" y1="20600" x2="54651" y2="26800"/>
                          <a14:foregroundMark x1="41214" y1="18200" x2="41214" y2="18200"/>
                          <a14:foregroundMark x1="49742" y1="17000" x2="49742" y2="17000"/>
                          <a14:foregroundMark x1="47158" y1="12000" x2="47158" y2="12000"/>
                          <a14:foregroundMark x1="55039" y1="5800" x2="55039" y2="5800"/>
                          <a14:foregroundMark x1="65891" y1="6400" x2="65891" y2="6400"/>
                          <a14:foregroundMark x1="73643" y1="10400" x2="73643" y2="10400"/>
                          <a14:foregroundMark x1="74548" y1="15600" x2="74548" y2="15600"/>
                          <a14:foregroundMark x1="82300" y1="16800" x2="82300" y2="16800"/>
                          <a14:foregroundMark x1="81912" y1="43200" x2="81912" y2="43200"/>
                          <a14:foregroundMark x1="71189" y1="53000" x2="71189" y2="53000"/>
                          <a14:foregroundMark x1="71189" y1="53000" x2="82171" y2="44000"/>
                          <a14:foregroundMark x1="82171" y1="43800" x2="82171" y2="16400"/>
                          <a14:foregroundMark x1="82171" y1="16400" x2="74548" y2="15600"/>
                          <a14:foregroundMark x1="75323" y1="43800" x2="75323" y2="43800"/>
                          <a14:foregroundMark x1="75452" y1="43800" x2="81783" y2="16800"/>
                          <a14:foregroundMark x1="75194" y1="16000" x2="73643" y2="10000"/>
                          <a14:foregroundMark x1="73643" y1="11000" x2="66150" y2="5800"/>
                          <a14:foregroundMark x1="66150" y1="5800" x2="55297" y2="5000"/>
                          <a14:foregroundMark x1="55297" y1="5000" x2="45995" y2="12000"/>
                          <a14:foregroundMark x1="47028" y1="12600" x2="47287" y2="20000"/>
                          <a14:backgroundMark x1="45866" y1="16400" x2="45866" y2="16400"/>
                          <a14:backgroundMark x1="59302" y1="1600" x2="59302" y2="1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218" y="2677437"/>
              <a:ext cx="3608820" cy="2332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www.folicacid.ca/sites/default/files/image/greens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7715" y="2996545"/>
              <a:ext cx="4996543" cy="3315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://indialive.today/wp-content/uploads/2015/07/Meat-fish-eggs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261" l="0" r="99181">
                          <a14:foregroundMark x1="17076" y1="55652" x2="17076" y2="55652"/>
                          <a14:foregroundMark x1="30292" y1="66261" x2="30292" y2="66261"/>
                          <a14:foregroundMark x1="65380" y1="92174" x2="65380" y2="92174"/>
                          <a14:foregroundMark x1="7719" y1="59478" x2="7719" y2="59478"/>
                          <a14:foregroundMark x1="2339" y1="45739" x2="2339" y2="45739"/>
                          <a14:foregroundMark x1="2339" y1="45739" x2="65380" y2="92522"/>
                          <a14:foregroundMark x1="96959" y1="33043" x2="96959" y2="33043"/>
                          <a14:foregroundMark x1="66784" y1="81565" x2="66784" y2="81565"/>
                          <a14:foregroundMark x1="65263" y1="92522" x2="67135" y2="79826"/>
                          <a14:foregroundMark x1="66667" y1="82087" x2="96842" y2="32348"/>
                          <a14:foregroundMark x1="87953" y1="57391" x2="87953" y2="57391"/>
                          <a14:foregroundMark x1="96725" y1="34087" x2="88304" y2="56870"/>
                          <a14:foregroundMark x1="87953" y1="57043" x2="65380" y2="92522"/>
                          <a14:foregroundMark x1="45614" y1="7478" x2="45614" y2="7478"/>
                          <a14:foregroundMark x1="96959" y1="32696" x2="96959" y2="32696"/>
                          <a14:foregroundMark x1="96959" y1="32696" x2="46082" y2="6435"/>
                          <a14:backgroundMark x1="86784" y1="62783" x2="86784" y2="62783"/>
                          <a14:backgroundMark x1="97778" y1="35478" x2="97778" y2="35478"/>
                          <a14:backgroundMark x1="1988" y1="43652" x2="53567" y2="174"/>
                          <a14:backgroundMark x1="47953" y1="4696" x2="99883" y2="32870"/>
                          <a14:backgroundMark x1="63041" y1="96174" x2="99883" y2="30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612" y="4127500"/>
              <a:ext cx="3574359" cy="2402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http://livingprettynaturally.com/wp-content/uploads/2013/01/dairy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179" b="100000" l="1695" r="97337">
                          <a14:foregroundMark x1="48668" y1="25908" x2="48668" y2="25908"/>
                          <a14:foregroundMark x1="50363" y1="11138" x2="50363" y2="11138"/>
                          <a14:foregroundMark x1="49153" y1="24939" x2="50121" y2="9927"/>
                          <a14:foregroundMark x1="50121" y1="9927" x2="62954" y2="9927"/>
                          <a14:foregroundMark x1="65133" y1="12107" x2="65133" y2="12107"/>
                          <a14:foregroundMark x1="56901" y1="9685" x2="66102" y2="11864"/>
                          <a14:foregroundMark x1="66102" y1="11864" x2="64407" y2="157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092" y="3402465"/>
              <a:ext cx="3183391" cy="3183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img2.timeinc.net/health/img/web/2013/01/slides/spring-food-legumes-400x400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479" y="4669376"/>
              <a:ext cx="21336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177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8798" y="456142"/>
            <a:ext cx="8257167" cy="5692868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b="1" dirty="0">
                <a:solidFill>
                  <a:srgbClr val="C00000"/>
                </a:solidFill>
                <a:latin typeface="Candara" panose="020E0502030303020204" pitchFamily="34" charset="0"/>
              </a:rPr>
              <a:t>Folik asit (devamı)</a:t>
            </a:r>
          </a:p>
          <a:p>
            <a:pPr lvl="0">
              <a:lnSpc>
                <a:spcPct val="100000"/>
              </a:lnSpc>
            </a:pPr>
            <a:r>
              <a:rPr lang="tr-TR" sz="2400" b="1" dirty="0" err="1">
                <a:latin typeface="Candara" panose="020E0502030303020204" pitchFamily="34" charset="0"/>
              </a:rPr>
              <a:t>Folik</a:t>
            </a:r>
            <a:r>
              <a:rPr lang="tr-TR" sz="2400" b="1" dirty="0">
                <a:latin typeface="Candara" panose="020E0502030303020204" pitchFamily="34" charset="0"/>
              </a:rPr>
              <a:t> asit takviyesi: </a:t>
            </a:r>
            <a:r>
              <a:rPr lang="tr-TR" sz="2400" dirty="0">
                <a:latin typeface="Candara" panose="020E0502030303020204" pitchFamily="34" charset="0"/>
              </a:rPr>
              <a:t>Diyetle alım tüm gereksinimi karşılamaz, kayıplar çok..</a:t>
            </a:r>
            <a:endParaRPr lang="tr-TR" sz="24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NTD önlemek için gebe kalmayı planlayan tüm kadınların;</a:t>
            </a:r>
          </a:p>
          <a:p>
            <a:pPr lvl="1"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tr-TR" b="1" u="sng" dirty="0">
                <a:latin typeface="Candara" panose="020E0502030303020204" pitchFamily="34" charset="0"/>
              </a:rPr>
              <a:t>Diyetle + takviye: </a:t>
            </a: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Toplamda 400 </a:t>
            </a:r>
            <a:r>
              <a:rPr lang="tr-TR" b="1" dirty="0" err="1">
                <a:solidFill>
                  <a:srgbClr val="002060"/>
                </a:solidFill>
                <a:latin typeface="Candara" panose="020E0502030303020204" pitchFamily="34" charset="0"/>
              </a:rPr>
              <a:t>mcg</a:t>
            </a: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/gün</a:t>
            </a:r>
          </a:p>
          <a:p>
            <a:pPr lvl="1"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tr-TR" b="1" u="sng" dirty="0">
                <a:solidFill>
                  <a:srgbClr val="002060"/>
                </a:solidFill>
                <a:latin typeface="Candara" panose="020E0502030303020204" pitchFamily="34" charset="0"/>
              </a:rPr>
              <a:t>Gebe kalındıktan sonra </a:t>
            </a: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ise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gebeliğin 12. haftasına kadar 600 </a:t>
            </a:r>
            <a:r>
              <a:rPr lang="tr-TR" b="1" dirty="0" err="1">
                <a:solidFill>
                  <a:srgbClr val="FF0000"/>
                </a:solidFill>
                <a:latin typeface="Candara" panose="020E0502030303020204" pitchFamily="34" charset="0"/>
              </a:rPr>
              <a:t>mcg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/gün </a:t>
            </a:r>
            <a:r>
              <a:rPr lang="tr-TR" b="1" dirty="0" err="1">
                <a:solidFill>
                  <a:srgbClr val="FF0000"/>
                </a:solidFill>
                <a:latin typeface="Candara" panose="020E0502030303020204" pitchFamily="34" charset="0"/>
              </a:rPr>
              <a:t>folik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 asit</a:t>
            </a:r>
            <a:r>
              <a:rPr lang="tr-TR" dirty="0">
                <a:latin typeface="Candara" panose="020E0502030303020204" pitchFamily="34" charset="0"/>
              </a:rPr>
              <a:t> alması önerilir</a:t>
            </a:r>
          </a:p>
          <a:p>
            <a:pPr lvl="0">
              <a:lnSpc>
                <a:spcPct val="100000"/>
              </a:lnSpc>
              <a:buFont typeface="Symbol" panose="05050102010706020507" pitchFamily="18" charset="2"/>
              <a:buChar char="-"/>
            </a:pPr>
            <a:endParaRPr lang="tr-TR" sz="2400" dirty="0">
              <a:latin typeface="Candara" panose="020E0502030303020204" pitchFamily="34" charset="0"/>
            </a:endParaRPr>
          </a:p>
        </p:txBody>
      </p:sp>
      <p:grpSp>
        <p:nvGrpSpPr>
          <p:cNvPr id="12" name="Grup 11"/>
          <p:cNvGrpSpPr/>
          <p:nvPr/>
        </p:nvGrpSpPr>
        <p:grpSpPr>
          <a:xfrm>
            <a:off x="282568" y="3804788"/>
            <a:ext cx="8463397" cy="2701636"/>
            <a:chOff x="275361" y="3475327"/>
            <a:chExt cx="8463397" cy="2701636"/>
          </a:xfrm>
        </p:grpSpPr>
        <p:grpSp>
          <p:nvGrpSpPr>
            <p:cNvPr id="13" name="Grup 12"/>
            <p:cNvGrpSpPr/>
            <p:nvPr/>
          </p:nvGrpSpPr>
          <p:grpSpPr>
            <a:xfrm>
              <a:off x="2930239" y="3475327"/>
              <a:ext cx="3321628" cy="2701636"/>
              <a:chOff x="1558636" y="3584865"/>
              <a:chExt cx="3321628" cy="2701636"/>
            </a:xfrm>
          </p:grpSpPr>
          <p:sp>
            <p:nvSpPr>
              <p:cNvPr id="22" name="Dikdörtgen 21"/>
              <p:cNvSpPr/>
              <p:nvPr/>
            </p:nvSpPr>
            <p:spPr>
              <a:xfrm>
                <a:off x="1558636" y="4359421"/>
                <a:ext cx="1548246" cy="192708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dirty="0"/>
                  <a:t>Besinlerle alınan</a:t>
                </a:r>
              </a:p>
            </p:txBody>
          </p:sp>
          <p:sp>
            <p:nvSpPr>
              <p:cNvPr id="23" name="Dikdörtgen 22"/>
              <p:cNvSpPr/>
              <p:nvPr/>
            </p:nvSpPr>
            <p:spPr>
              <a:xfrm>
                <a:off x="3332018" y="3584865"/>
                <a:ext cx="1548246" cy="2701636"/>
              </a:xfrm>
              <a:prstGeom prst="rect">
                <a:avLst/>
              </a:prstGeom>
              <a:solidFill>
                <a:srgbClr val="FF00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4" name="Dikdörtgen 23"/>
              <p:cNvSpPr/>
              <p:nvPr/>
            </p:nvSpPr>
            <p:spPr>
              <a:xfrm>
                <a:off x="1558636" y="3584865"/>
                <a:ext cx="1548246" cy="774555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dirty="0"/>
                  <a:t>Vitamin desteği</a:t>
                </a:r>
              </a:p>
            </p:txBody>
          </p:sp>
        </p:grpSp>
        <p:sp>
          <p:nvSpPr>
            <p:cNvPr id="14" name="Metin kutusu 13"/>
            <p:cNvSpPr txBox="1"/>
            <p:nvPr/>
          </p:nvSpPr>
          <p:spPr>
            <a:xfrm>
              <a:off x="6380022" y="4164425"/>
              <a:ext cx="205393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b="1" dirty="0"/>
                <a:t>Gebelik süresince </a:t>
              </a:r>
              <a:r>
                <a:rPr lang="tr-TR" sz="2000" b="1" dirty="0" err="1"/>
                <a:t>folik</a:t>
              </a:r>
              <a:r>
                <a:rPr lang="tr-TR" sz="2000" b="1" dirty="0"/>
                <a:t> asit gereksinimi</a:t>
              </a:r>
            </a:p>
            <a:p>
              <a:pPr algn="ctr"/>
              <a:r>
                <a:rPr lang="tr-TR" sz="2000" b="1" dirty="0"/>
                <a:t>(600 mikrogram)</a:t>
              </a:r>
            </a:p>
          </p:txBody>
        </p:sp>
        <p:cxnSp>
          <p:nvCxnSpPr>
            <p:cNvPr id="15" name="Düz Bağlayıcı 14"/>
            <p:cNvCxnSpPr/>
            <p:nvPr/>
          </p:nvCxnSpPr>
          <p:spPr>
            <a:xfrm>
              <a:off x="6251867" y="3475327"/>
              <a:ext cx="2486891" cy="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Düz Bağlayıcı 15"/>
            <p:cNvCxnSpPr/>
            <p:nvPr/>
          </p:nvCxnSpPr>
          <p:spPr>
            <a:xfrm>
              <a:off x="6251867" y="6176963"/>
              <a:ext cx="2486891" cy="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Metin kutusu 16"/>
            <p:cNvSpPr txBox="1"/>
            <p:nvPr/>
          </p:nvSpPr>
          <p:spPr>
            <a:xfrm>
              <a:off x="710047" y="4688997"/>
              <a:ext cx="2053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b="1" dirty="0"/>
                <a:t>Gebelik öncesi gereksinim </a:t>
              </a:r>
            </a:p>
            <a:p>
              <a:pPr algn="ctr"/>
              <a:r>
                <a:rPr lang="tr-TR" sz="2000" b="1" dirty="0"/>
                <a:t>(400 mikrogram)</a:t>
              </a:r>
            </a:p>
          </p:txBody>
        </p:sp>
        <p:cxnSp>
          <p:nvCxnSpPr>
            <p:cNvPr id="18" name="Düz Bağlayıcı 17"/>
            <p:cNvCxnSpPr/>
            <p:nvPr/>
          </p:nvCxnSpPr>
          <p:spPr>
            <a:xfrm>
              <a:off x="384467" y="3475327"/>
              <a:ext cx="2486891" cy="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Düz Bağlayıcı 18"/>
            <p:cNvCxnSpPr/>
            <p:nvPr/>
          </p:nvCxnSpPr>
          <p:spPr>
            <a:xfrm>
              <a:off x="384467" y="6176963"/>
              <a:ext cx="2486891" cy="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Düz Bağlayıcı 19"/>
            <p:cNvCxnSpPr/>
            <p:nvPr/>
          </p:nvCxnSpPr>
          <p:spPr>
            <a:xfrm>
              <a:off x="391394" y="4261573"/>
              <a:ext cx="2486891" cy="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Metin kutusu 20"/>
            <p:cNvSpPr txBox="1"/>
            <p:nvPr/>
          </p:nvSpPr>
          <p:spPr>
            <a:xfrm>
              <a:off x="275361" y="3508808"/>
              <a:ext cx="27189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b="1" dirty="0" err="1"/>
                <a:t>Folik</a:t>
              </a:r>
              <a:r>
                <a:rPr lang="tr-TR" sz="2000" b="1" dirty="0"/>
                <a:t> asit takviyesi </a:t>
              </a:r>
            </a:p>
            <a:p>
              <a:pPr algn="ctr"/>
              <a:r>
                <a:rPr lang="tr-TR" sz="2000" b="1" dirty="0"/>
                <a:t>(200 mikrogram)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656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8798" y="456142"/>
            <a:ext cx="8257167" cy="5692868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Folik asit (devamı)</a:t>
            </a:r>
            <a:endParaRPr lang="tr-TR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tr-TR" b="1" dirty="0" err="1">
                <a:solidFill>
                  <a:srgbClr val="002060"/>
                </a:solidFill>
                <a:latin typeface="Candara" panose="020E0502030303020204" pitchFamily="34" charset="0"/>
              </a:rPr>
              <a:t>Obez</a:t>
            </a: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 gebeler:</a:t>
            </a:r>
            <a:endParaRPr lang="tr-TR" sz="24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Vücuttaki </a:t>
            </a:r>
            <a:r>
              <a:rPr lang="tr-TR" sz="2800" dirty="0" err="1">
                <a:latin typeface="Candara" panose="020E0502030303020204" pitchFamily="34" charset="0"/>
              </a:rPr>
              <a:t>folat</a:t>
            </a:r>
            <a:r>
              <a:rPr lang="tr-TR" sz="2800" dirty="0">
                <a:latin typeface="Candara" panose="020E0502030303020204" pitchFamily="34" charset="0"/>
              </a:rPr>
              <a:t> dağılımı ve metabolizması etkilenir</a:t>
            </a:r>
          </a:p>
          <a:p>
            <a:pPr lvl="1"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Tek başına NTD açısından bir risk faktörü</a:t>
            </a:r>
          </a:p>
          <a:p>
            <a:pPr lvl="1"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Daha yüksek dozlar gerekebilir.. </a:t>
            </a:r>
          </a:p>
          <a:p>
            <a:pPr lvl="0">
              <a:lnSpc>
                <a:spcPct val="100000"/>
              </a:lnSpc>
              <a:buFont typeface="Symbol" panose="05050102010706020507" pitchFamily="18" charset="2"/>
              <a:buChar char="-"/>
            </a:pPr>
            <a:endParaRPr lang="tr-TR" dirty="0">
              <a:latin typeface="Candara" panose="020E0502030303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6024">
            <a:off x="5006806" y="3549535"/>
            <a:ext cx="3919813" cy="27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1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8798" y="456142"/>
            <a:ext cx="8257167" cy="5692868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Demir</a:t>
            </a:r>
          </a:p>
          <a:p>
            <a:pPr lvl="0"/>
            <a:r>
              <a:rPr lang="tr-TR" dirty="0">
                <a:latin typeface="Candara" panose="020E0502030303020204" pitchFamily="34" charset="0"/>
              </a:rPr>
              <a:t>Bazı enzimler ile hemoglobin ve </a:t>
            </a:r>
            <a:r>
              <a:rPr lang="tr-TR" dirty="0" err="1">
                <a:latin typeface="Candara" panose="020E0502030303020204" pitchFamily="34" charset="0"/>
              </a:rPr>
              <a:t>miyoglobin</a:t>
            </a:r>
            <a:r>
              <a:rPr lang="tr-TR" dirty="0">
                <a:latin typeface="Candara" panose="020E0502030303020204" pitchFamily="34" charset="0"/>
              </a:rPr>
              <a:t> gibi proteinlerin kritik bir bileşeni</a:t>
            </a:r>
          </a:p>
          <a:p>
            <a:pPr marL="0" lvl="0" indent="0" algn="ctr">
              <a:buNone/>
            </a:pPr>
            <a:endParaRPr lang="tr-TR" dirty="0">
              <a:latin typeface="Candara" panose="020E0502030303020204" pitchFamily="34" charset="0"/>
            </a:endParaRPr>
          </a:p>
          <a:p>
            <a:pPr marL="0" lvl="0" indent="0" algn="ctr">
              <a:buNone/>
            </a:pP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Gebelikte eritrosit sayısı 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</a:t>
            </a:r>
          </a:p>
          <a:p>
            <a:pPr marL="0" lvl="0" indent="0" algn="ctr">
              <a:buNone/>
            </a:pP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Özellikle üçüncü </a:t>
            </a:r>
            <a:r>
              <a:rPr lang="tr-TR" dirty="0" err="1">
                <a:solidFill>
                  <a:srgbClr val="002060"/>
                </a:solidFill>
                <a:latin typeface="Candara" panose="020E0502030303020204" pitchFamily="34" charset="0"/>
              </a:rPr>
              <a:t>trimesterde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tr-TR" dirty="0" err="1">
                <a:solidFill>
                  <a:srgbClr val="002060"/>
                </a:solidFill>
                <a:latin typeface="Candara" panose="020E0502030303020204" pitchFamily="34" charset="0"/>
              </a:rPr>
              <a:t>fetal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 dokularda yaşamın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ilk 6 ayı için gerekli demir 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depolanır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488798" y="2216075"/>
            <a:ext cx="8364746" cy="1893346"/>
          </a:xfrm>
          <a:prstGeom prst="roundRect">
            <a:avLst/>
          </a:prstGeom>
          <a:noFill/>
          <a:ln w="57150">
            <a:solidFill>
              <a:srgbClr val="FF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4" descr="http://images.wisegeek.com/12-red-blood-cell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6"/>
          <a:stretch/>
        </p:blipFill>
        <p:spPr bwMode="auto">
          <a:xfrm>
            <a:off x="5790125" y="4226728"/>
            <a:ext cx="3160237" cy="254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621647" y="4529051"/>
            <a:ext cx="7991467" cy="1292662"/>
          </a:xfrm>
          <a:prstGeom prst="rect">
            <a:avLst/>
          </a:prstGeom>
          <a:solidFill>
            <a:schemeClr val="bg1">
              <a:alpha val="85000"/>
            </a:schemeClr>
          </a:solidFill>
          <a:ln w="57150">
            <a:solidFill>
              <a:srgbClr val="0070C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/>
            <a:r>
              <a:rPr lang="tr-TR" sz="2600" dirty="0">
                <a:latin typeface="Candara" panose="020E0502030303020204" pitchFamily="34" charset="0"/>
              </a:rPr>
              <a:t>Gebelikte artan demir gereksinimi büyüyen fetüs ve plasentayı desteklemenin yanında fetüsün normal beyin gelişimi için de gereklidir </a:t>
            </a:r>
          </a:p>
        </p:txBody>
      </p:sp>
    </p:spTree>
    <p:extLst>
      <p:ext uri="{BB962C8B-B14F-4D97-AF65-F5344CB8AC3E}">
        <p14:creationId xmlns:p14="http://schemas.microsoft.com/office/powerpoint/2010/main" val="18476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8798" y="456142"/>
            <a:ext cx="8257167" cy="5692868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Demir (devamı)</a:t>
            </a:r>
          </a:p>
          <a:p>
            <a:pPr lvl="0"/>
            <a:r>
              <a:rPr lang="tr-TR" u="sng" dirty="0">
                <a:latin typeface="Candara" panose="020E0502030303020204" pitchFamily="34" charset="0"/>
              </a:rPr>
              <a:t>Yetersizlik</a:t>
            </a:r>
            <a:r>
              <a:rPr lang="tr-TR" dirty="0">
                <a:latin typeface="Candara" panose="020E0502030303020204" pitchFamily="34" charset="0"/>
              </a:rPr>
              <a:t>: Sık görülür!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Göstergeleri: </a:t>
            </a:r>
            <a:r>
              <a:rPr lang="tr-TR" sz="2800" dirty="0" err="1">
                <a:latin typeface="Candara" panose="020E0502030303020204" pitchFamily="34" charset="0"/>
              </a:rPr>
              <a:t>Hb</a:t>
            </a:r>
            <a:r>
              <a:rPr lang="tr-TR" sz="2800" dirty="0">
                <a:latin typeface="Candara" panose="020E0502030303020204" pitchFamily="34" charset="0"/>
              </a:rPr>
              <a:t>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&lt;11 g/</a:t>
            </a:r>
            <a:r>
              <a:rPr lang="tr-TR" sz="28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dL</a:t>
            </a:r>
            <a:r>
              <a:rPr lang="tr-TR" sz="2800" dirty="0">
                <a:latin typeface="Candara" panose="020E0502030303020204" pitchFamily="34" charset="0"/>
              </a:rPr>
              <a:t>, serum </a:t>
            </a:r>
            <a:r>
              <a:rPr lang="tr-TR" sz="2800" dirty="0" err="1">
                <a:latin typeface="Candara" panose="020E0502030303020204" pitchFamily="34" charset="0"/>
              </a:rPr>
              <a:t>ferritin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&lt;15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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g/L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Anemi: </a:t>
            </a:r>
            <a:r>
              <a:rPr lang="tr-TR" sz="2800" dirty="0">
                <a:latin typeface="Candara" panose="020E0502030303020204" pitchFamily="34" charset="0"/>
              </a:rPr>
              <a:t>Prematüre doğum, çocuk ölümleri ve enfeksiyon hastalıkları riskinde artış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Geriye dönüşsüz kognitif etkileri var!</a:t>
            </a: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andara" panose="020E0502030303020204" pitchFamily="34" charset="0"/>
            </a:endParaRPr>
          </a:p>
          <a:p>
            <a:pPr marL="0" lvl="0" indent="0" algn="ctr">
              <a:buNone/>
            </a:pPr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381219" y="3666405"/>
            <a:ext cx="8364746" cy="2798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Öneri</a:t>
            </a:r>
          </a:p>
          <a:p>
            <a:pPr algn="ctr"/>
            <a:r>
              <a:rPr lang="tr-TR" sz="3200" dirty="0">
                <a:solidFill>
                  <a:schemeClr val="tx1"/>
                </a:solidFill>
                <a:latin typeface="Candara" panose="020E0502030303020204" pitchFamily="34" charset="0"/>
              </a:rPr>
              <a:t>Gebelerde </a:t>
            </a:r>
            <a:r>
              <a:rPr lang="tr-TR" sz="3200" dirty="0">
                <a:solidFill>
                  <a:srgbClr val="FF0000"/>
                </a:solidFill>
                <a:latin typeface="Candara" panose="020E0502030303020204" pitchFamily="34" charset="0"/>
              </a:rPr>
              <a:t>16 mg/gün</a:t>
            </a:r>
          </a:p>
          <a:p>
            <a:pPr algn="ctr"/>
            <a:r>
              <a:rPr lang="tr-TR" sz="2800" u="sng" dirty="0">
                <a:solidFill>
                  <a:schemeClr val="tx1"/>
                </a:solidFill>
                <a:latin typeface="Candara" panose="020E0502030303020204" pitchFamily="34" charset="0"/>
              </a:rPr>
              <a:t>Ek demir alımı gerekli</a:t>
            </a:r>
            <a:r>
              <a:rPr lang="tr-TR" sz="2800" dirty="0">
                <a:solidFill>
                  <a:schemeClr val="tx1"/>
                </a:solidFill>
                <a:latin typeface="Candara" panose="020E0502030303020204" pitchFamily="34" charset="0"/>
              </a:rPr>
              <a:t>: Gebeliğin başlamasından itibaren (üçüncü aydan önce) gebelik sonlana kadar </a:t>
            </a:r>
          </a:p>
          <a:p>
            <a:pPr algn="ctr"/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60 mg/gün </a:t>
            </a:r>
            <a:r>
              <a:rPr lang="tr-TR" sz="28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elementer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 demir </a:t>
            </a:r>
          </a:p>
        </p:txBody>
      </p:sp>
    </p:spTree>
    <p:extLst>
      <p:ext uri="{BB962C8B-B14F-4D97-AF65-F5344CB8AC3E}">
        <p14:creationId xmlns:p14="http://schemas.microsoft.com/office/powerpoint/2010/main" val="246981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2000"/>
            </a:schemeClr>
          </a:solidFill>
        </p:spPr>
        <p:txBody>
          <a:bodyPr/>
          <a:lstStyle/>
          <a:p>
            <a:r>
              <a:rPr lang="tr-TR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b="1" i="1" dirty="0">
                <a:solidFill>
                  <a:srgbClr val="0070C0"/>
                </a:solidFill>
                <a:latin typeface="Candara" panose="020E0502030303020204" pitchFamily="34" charset="0"/>
              </a:rPr>
              <a:t>Tanımı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25625"/>
            <a:ext cx="8007350" cy="4054475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lvl="0" indent="0" algn="ctr">
              <a:buNone/>
            </a:pPr>
            <a:r>
              <a:rPr lang="tr-TR" b="1" dirty="0">
                <a:latin typeface="Candara" panose="020E0502030303020204" pitchFamily="34" charset="0"/>
              </a:rPr>
              <a:t>Farklı görüşler mevcuttur</a:t>
            </a:r>
          </a:p>
          <a:p>
            <a:pPr lvl="0"/>
            <a:endParaRPr lang="tr-TR" u="sng" dirty="0">
              <a:latin typeface="Candara" panose="020E0502030303020204" pitchFamily="34" charset="0"/>
            </a:endParaRPr>
          </a:p>
          <a:p>
            <a:pPr lvl="0">
              <a:buFont typeface="Candara" panose="020E0502030303020204" pitchFamily="34" charset="0"/>
              <a:buChar char="①"/>
            </a:pPr>
            <a:r>
              <a:rPr lang="tr-TR" u="sng" dirty="0">
                <a:latin typeface="Candara" panose="020E0502030303020204" pitchFamily="34" charset="0"/>
              </a:rPr>
              <a:t> İlk </a:t>
            </a:r>
            <a:r>
              <a:rPr lang="tr-TR" u="sng" dirty="0" err="1">
                <a:latin typeface="Candara" panose="020E0502030303020204" pitchFamily="34" charset="0"/>
              </a:rPr>
              <a:t>antenatal</a:t>
            </a:r>
            <a:r>
              <a:rPr lang="tr-TR" u="sng" dirty="0">
                <a:latin typeface="Candara" panose="020E0502030303020204" pitchFamily="34" charset="0"/>
              </a:rPr>
              <a:t> </a:t>
            </a:r>
            <a:r>
              <a:rPr lang="tr-TR" dirty="0">
                <a:latin typeface="Candara" panose="020E0502030303020204" pitchFamily="34" charset="0"/>
              </a:rPr>
              <a:t>konsültasyonda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annenin</a:t>
            </a:r>
          </a:p>
          <a:p>
            <a:pPr marL="0" lvl="0" indent="0"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 BKİ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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30 kg/m</a:t>
            </a:r>
            <a:r>
              <a:rPr lang="tr-TR" b="1" baseline="30000" dirty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r>
          </a:p>
          <a:p>
            <a:pPr marL="0" lvl="0" indent="0">
              <a:buNone/>
            </a:pPr>
            <a:endParaRPr lang="tr-TR" b="1" baseline="30000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>
              <a:buFont typeface="Candara" panose="020E0502030303020204" pitchFamily="34" charset="0"/>
              <a:buChar char="②"/>
            </a:pPr>
            <a:r>
              <a:rPr lang="tr-TR" dirty="0">
                <a:latin typeface="Candara" panose="020E0502030303020204" pitchFamily="34" charset="0"/>
              </a:rPr>
              <a:t> Gebelikte, ideal vücut ağırlığının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%110-120</a:t>
            </a:r>
            <a:r>
              <a:rPr lang="tr-TR" dirty="0">
                <a:latin typeface="Candara" panose="020E0502030303020204" pitchFamily="34" charset="0"/>
              </a:rPr>
              <a:t>’sine sahip olmak obezite olarak sınıflandırılır	</a:t>
            </a:r>
          </a:p>
          <a:p>
            <a:pPr lvl="0"/>
            <a:endParaRPr lang="tr-TR" dirty="0">
              <a:latin typeface="Candara" panose="020E0502030303020204" pitchFamily="34" charset="0"/>
            </a:endParaRPr>
          </a:p>
          <a:p>
            <a:endParaRPr lang="tr-T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7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Demir</a:t>
            </a:r>
            <a:endParaRPr lang="tr-TR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532280" y="1653539"/>
            <a:ext cx="8319620" cy="2246769"/>
          </a:xfrm>
          <a:prstGeom prst="rect">
            <a:avLst/>
          </a:prstGeom>
          <a:ln w="38100">
            <a:solidFill>
              <a:srgbClr val="6666FF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r-TR" sz="2800" dirty="0">
                <a:latin typeface="Candara" panose="020E0502030303020204" pitchFamily="34" charset="0"/>
                <a:cs typeface="Arial" panose="020B0604020202020204" pitchFamily="34" charset="0"/>
              </a:rPr>
              <a:t>Ülkemizde demir depolarının eksikliği yüksek oranda görüldüğünden ve gebelikte dışarıdan demir desteği gerektiğinden 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rial" panose="020B0604020202020204" pitchFamily="34" charset="0"/>
              </a:rPr>
              <a:t>demirin uygulanmayacağı durumlar hariç </a:t>
            </a:r>
            <a:r>
              <a:rPr lang="tr-TR" sz="2800" b="1" dirty="0">
                <a:solidFill>
                  <a:srgbClr val="0066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her gebeye 2. </a:t>
            </a:r>
            <a:r>
              <a:rPr lang="tr-TR" sz="2800" b="1" dirty="0" err="1">
                <a:solidFill>
                  <a:srgbClr val="0066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trimestırdan</a:t>
            </a:r>
            <a:r>
              <a:rPr lang="tr-TR" sz="2800" b="1" dirty="0">
                <a:solidFill>
                  <a:srgbClr val="0066F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itibaren demir desteği</a:t>
            </a:r>
            <a:r>
              <a:rPr lang="tr-TR" sz="2800" dirty="0">
                <a:latin typeface="Candara" panose="020E0502030303020204" pitchFamily="34" charset="0"/>
                <a:cs typeface="Arial" panose="020B0604020202020204" pitchFamily="34" charset="0"/>
              </a:rPr>
              <a:t> yapılmaktadır</a:t>
            </a:r>
          </a:p>
        </p:txBody>
      </p:sp>
      <p:pic>
        <p:nvPicPr>
          <p:cNvPr id="3074" name="Picture 2" descr="http://vector.me/files/images/7/1/714108/sa%C4%9Fl%C4%B1k_bakanl%C4%B1%C4%9F%C4%B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665" y="3921408"/>
            <a:ext cx="2638986" cy="263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40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70" y="134606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Demir</a:t>
            </a:r>
            <a:endParaRPr lang="tr-TR" b="1" dirty="0">
              <a:latin typeface="Candara" panose="020E050203030302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457200" y="1690801"/>
            <a:ext cx="8537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u="sng" dirty="0">
                <a:solidFill>
                  <a:srgbClr val="FF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Buna göre</a:t>
            </a:r>
          </a:p>
          <a:p>
            <a:r>
              <a:rPr lang="tr-TR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Gebeliğin 4. ayının başından </a:t>
            </a:r>
            <a:r>
              <a:rPr lang="tr-TR" sz="2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(ikinci </a:t>
            </a:r>
            <a:r>
              <a:rPr lang="tr-TR" sz="2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trimestır</a:t>
            </a:r>
            <a:r>
              <a:rPr lang="tr-TR" sz="2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 </a:t>
            </a:r>
            <a:r>
              <a:rPr lang="tr-TR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itibaren </a:t>
            </a:r>
          </a:p>
          <a:p>
            <a:r>
              <a:rPr lang="tr-TR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Gebelik süresince 6 ay ve doğum sonrası 3 ay olmak üzere </a:t>
            </a:r>
          </a:p>
          <a:p>
            <a:r>
              <a:rPr lang="tr-TR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Toplam 9 ay</a:t>
            </a:r>
            <a:r>
              <a:rPr lang="tr-TR" sz="2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süreyle ücretsiz demir desteği yapılmaktadır</a:t>
            </a:r>
            <a:endParaRPr lang="tr-TR" sz="28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www.sanaleczanemiz.com.tr/resimler/Ferro_Sanol_225mg_50_draje_3105201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4" t="64818"/>
          <a:stretch/>
        </p:blipFill>
        <p:spPr bwMode="auto">
          <a:xfrm rot="20925126">
            <a:off x="4340813" y="5197770"/>
            <a:ext cx="4709237" cy="14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37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dailyhealthpost.com/wp-content/uploads/2015-02-20-magnesium-healthy-bones-t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3"/>
          <a:stretch/>
        </p:blipFill>
        <p:spPr bwMode="auto">
          <a:xfrm>
            <a:off x="3101611" y="1"/>
            <a:ext cx="60423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2020" y="456142"/>
            <a:ext cx="8474147" cy="5692868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Kalsiyum</a:t>
            </a:r>
          </a:p>
          <a:p>
            <a:pPr lvl="0"/>
            <a:r>
              <a:rPr lang="tr-TR" dirty="0">
                <a:latin typeface="Candara" panose="020E0502030303020204" pitchFamily="34" charset="0"/>
              </a:rPr>
              <a:t>Kemik oluşumu, kas kasılması, enzim ve hormon işlevleri için esansiyeldir</a:t>
            </a:r>
          </a:p>
          <a:p>
            <a:pPr lvl="0"/>
            <a:endParaRPr lang="tr-TR" dirty="0">
              <a:latin typeface="Candara" panose="020E0502030303020204" pitchFamily="34" charset="0"/>
            </a:endParaRPr>
          </a:p>
          <a:p>
            <a:pPr marL="0" lvl="0" indent="0">
              <a:buNone/>
            </a:pP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Gebelikte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 err="1">
                <a:latin typeface="Candara" panose="020E0502030303020204" pitchFamily="34" charset="0"/>
              </a:rPr>
              <a:t>Maternal</a:t>
            </a:r>
            <a:r>
              <a:rPr lang="tr-TR" sz="2800" dirty="0">
                <a:latin typeface="Candara" panose="020E0502030303020204" pitchFamily="34" charset="0"/>
              </a:rPr>
              <a:t> kalsiyum homeostazı ve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kemik dansitesinin korunması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Büyüyen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fetüsün artan gereksinimlerini </a:t>
            </a:r>
            <a:r>
              <a:rPr lang="tr-TR" sz="2800" dirty="0">
                <a:latin typeface="Candara" panose="020E0502030303020204" pitchFamily="34" charset="0"/>
              </a:rPr>
              <a:t>karşılamak için kalsiyum gereksinimi artar</a:t>
            </a:r>
          </a:p>
          <a:p>
            <a:pPr lvl="0"/>
            <a:endParaRPr lang="tr-TR" dirty="0">
              <a:latin typeface="Candara" panose="020E050203030302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tr-TR" dirty="0">
                <a:latin typeface="Candara" panose="020E0502030303020204" pitchFamily="34" charset="0"/>
              </a:rPr>
              <a:t>Başlıca kaynakları süt ve süt ürünleri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tr-TR" dirty="0">
              <a:latin typeface="Candara" panose="020E0502030303020204" pitchFamily="34" charset="0"/>
            </a:endParaRPr>
          </a:p>
          <a:p>
            <a:pPr lvl="0"/>
            <a:endParaRPr lang="tr-TR" dirty="0">
              <a:latin typeface="Candara" panose="020E0502030303020204" pitchFamily="34" charset="0"/>
            </a:endParaRPr>
          </a:p>
          <a:p>
            <a:pPr lvl="0"/>
            <a:endParaRPr lang="tr-TR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andara" panose="020E0502030303020204" pitchFamily="34" charset="0"/>
            </a:endParaRPr>
          </a:p>
          <a:p>
            <a:pPr marL="0" lvl="0" indent="0" algn="ctr">
              <a:buNone/>
            </a:pPr>
            <a:endParaRPr lang="tr-T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6518" y="456142"/>
            <a:ext cx="8606117" cy="5692868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Kalsiyum (devamı)</a:t>
            </a:r>
          </a:p>
          <a:p>
            <a:pPr lvl="0"/>
            <a:r>
              <a:rPr lang="tr-TR" u="sng" dirty="0">
                <a:latin typeface="Candara" panose="020E0502030303020204" pitchFamily="34" charset="0"/>
              </a:rPr>
              <a:t>Yetersizlik</a:t>
            </a:r>
            <a:r>
              <a:rPr lang="tr-TR" dirty="0">
                <a:latin typeface="Candara" panose="020E0502030303020204" pitchFamily="34" charset="0"/>
              </a:rPr>
              <a:t>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Annede </a:t>
            </a:r>
            <a:r>
              <a:rPr lang="tr-TR" sz="2800" dirty="0" err="1">
                <a:latin typeface="Candara" panose="020E0502030303020204" pitchFamily="34" charset="0"/>
              </a:rPr>
              <a:t>osteopeni</a:t>
            </a:r>
            <a:r>
              <a:rPr lang="tr-TR" sz="2800" dirty="0">
                <a:latin typeface="Candara" panose="020E0502030303020204" pitchFamily="34" charset="0"/>
              </a:rPr>
              <a:t>, osteoporoz, tremor, </a:t>
            </a:r>
            <a:r>
              <a:rPr lang="tr-TR" sz="2800" dirty="0" err="1">
                <a:latin typeface="Candara" panose="020E0502030303020204" pitchFamily="34" charset="0"/>
              </a:rPr>
              <a:t>parestezi</a:t>
            </a:r>
            <a:r>
              <a:rPr lang="tr-TR" sz="2800" dirty="0">
                <a:latin typeface="Candara" panose="020E0502030303020204" pitchFamily="34" charset="0"/>
              </a:rPr>
              <a:t>, kas </a:t>
            </a:r>
            <a:r>
              <a:rPr lang="tr-TR" sz="2800" dirty="0" err="1">
                <a:latin typeface="Candara" panose="020E0502030303020204" pitchFamily="34" charset="0"/>
              </a:rPr>
              <a:t>kramları</a:t>
            </a:r>
            <a:r>
              <a:rPr lang="tr-TR" sz="2800" dirty="0">
                <a:latin typeface="Candara" panose="020E0502030303020204" pitchFamily="34" charset="0"/>
              </a:rPr>
              <a:t> ve </a:t>
            </a:r>
            <a:r>
              <a:rPr lang="tr-TR" sz="2800" dirty="0" err="1">
                <a:latin typeface="Candara" panose="020E0502030303020204" pitchFamily="34" charset="0"/>
              </a:rPr>
              <a:t>tetani</a:t>
            </a:r>
            <a:r>
              <a:rPr lang="tr-TR" sz="2800" dirty="0">
                <a:latin typeface="Candara" panose="020E0502030303020204" pitchFamily="34" charset="0"/>
              </a:rPr>
              <a:t>..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Fetüs/bebekte büyümenin yavaşlaması, LBW ve yetersiz kemik </a:t>
            </a:r>
            <a:r>
              <a:rPr lang="tr-TR" sz="2800" dirty="0" err="1">
                <a:latin typeface="Candara" panose="020E0502030303020204" pitchFamily="34" charset="0"/>
              </a:rPr>
              <a:t>mineralizasyonu</a:t>
            </a:r>
            <a:endParaRPr lang="tr-TR" sz="28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andara" panose="020E0502030303020204" pitchFamily="34" charset="0"/>
            </a:endParaRPr>
          </a:p>
          <a:p>
            <a:r>
              <a:rPr lang="tr-TR" dirty="0">
                <a:latin typeface="Candara" panose="020E0502030303020204" pitchFamily="34" charset="0"/>
              </a:rPr>
              <a:t>Gebelikte kalsiyum takviyesi </a:t>
            </a: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hipertansiyon riskinin azaltılmasında</a:t>
            </a:r>
            <a:r>
              <a:rPr lang="tr-TR" dirty="0">
                <a:latin typeface="Candara" panose="020E0502030303020204" pitchFamily="34" charset="0"/>
              </a:rPr>
              <a:t> yararlı olmaktadır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HT ve </a:t>
            </a:r>
            <a:r>
              <a:rPr lang="tr-TR" sz="2800" dirty="0" err="1">
                <a:latin typeface="Candara" panose="020E0502030303020204" pitchFamily="34" charset="0"/>
              </a:rPr>
              <a:t>preeklempsi</a:t>
            </a:r>
            <a:r>
              <a:rPr lang="tr-TR" sz="2800" dirty="0">
                <a:latin typeface="Candara" panose="020E0502030303020204" pitchFamily="34" charset="0"/>
              </a:rPr>
              <a:t> haricinde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rutin kalsiyum takviyesi yapılması </a:t>
            </a:r>
            <a:r>
              <a:rPr lang="tr-TR" sz="2800" dirty="0">
                <a:latin typeface="Candara" panose="020E0502030303020204" pitchFamily="34" charset="0"/>
              </a:rPr>
              <a:t>konusunda </a:t>
            </a:r>
            <a:r>
              <a:rPr lang="tr-TR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görüş birliği yok</a:t>
            </a:r>
          </a:p>
          <a:p>
            <a:endParaRPr lang="tr-TR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andara" panose="020E0502030303020204" pitchFamily="34" charset="0"/>
            </a:endParaRPr>
          </a:p>
          <a:p>
            <a:pPr marL="0" lvl="0" indent="0" algn="ctr">
              <a:buNone/>
            </a:pPr>
            <a:endParaRPr lang="tr-T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7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6518" y="456142"/>
            <a:ext cx="8606117" cy="5692868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Kalsiyum (devamı)</a:t>
            </a:r>
          </a:p>
          <a:p>
            <a:endParaRPr lang="tr-TR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andara" panose="020E0502030303020204" pitchFamily="34" charset="0"/>
            </a:endParaRPr>
          </a:p>
          <a:p>
            <a:pPr marL="0" lvl="0" indent="0" algn="ctr">
              <a:buNone/>
            </a:pPr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76518" y="1532833"/>
            <a:ext cx="8364746" cy="32005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200" b="1" u="sng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/>
            <a:r>
              <a:rPr lang="tr-TR" sz="32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Öneri</a:t>
            </a:r>
          </a:p>
          <a:p>
            <a:pPr algn="ctr"/>
            <a:r>
              <a:rPr lang="tr-TR" sz="3200" dirty="0">
                <a:solidFill>
                  <a:schemeClr val="tx1"/>
                </a:solidFill>
                <a:latin typeface="Candara" panose="020E0502030303020204" pitchFamily="34" charset="0"/>
              </a:rPr>
              <a:t>Gebelerde </a:t>
            </a:r>
            <a:r>
              <a:rPr lang="tr-TR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1000 mg/gün</a:t>
            </a:r>
          </a:p>
          <a:p>
            <a:pPr algn="ctr"/>
            <a:endParaRPr lang="tr-TR" sz="24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/>
            <a:r>
              <a:rPr lang="tr-TR" sz="2800" dirty="0">
                <a:solidFill>
                  <a:schemeClr val="tx1"/>
                </a:solidFill>
                <a:latin typeface="Candara" panose="020E0502030303020204" pitchFamily="34" charset="0"/>
              </a:rPr>
              <a:t>HT ve </a:t>
            </a:r>
            <a:r>
              <a:rPr lang="tr-TR" sz="2800" dirty="0" err="1">
                <a:solidFill>
                  <a:schemeClr val="tx1"/>
                </a:solidFill>
                <a:latin typeface="Candara" panose="020E0502030303020204" pitchFamily="34" charset="0"/>
              </a:rPr>
              <a:t>preeklampsi</a:t>
            </a:r>
            <a:r>
              <a:rPr lang="tr-TR" sz="2800" dirty="0">
                <a:solidFill>
                  <a:schemeClr val="tx1"/>
                </a:solidFill>
                <a:latin typeface="Candara" panose="020E0502030303020204" pitchFamily="34" charset="0"/>
              </a:rPr>
              <a:t> riski (+): </a:t>
            </a:r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1500 – 2000 mg/gün</a:t>
            </a:r>
          </a:p>
          <a:p>
            <a:pPr algn="ctr"/>
            <a:endParaRPr lang="tr-TR" sz="28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/>
            <a:r>
              <a:rPr lang="tr-TR" sz="2800" dirty="0">
                <a:solidFill>
                  <a:schemeClr val="tx1"/>
                </a:solidFill>
                <a:latin typeface="Candara" panose="020E0502030303020204" pitchFamily="34" charset="0"/>
              </a:rPr>
              <a:t>Üst limit (diyet + takviye): </a:t>
            </a:r>
            <a:r>
              <a:rPr lang="tr-TR" sz="2800" b="1" dirty="0">
                <a:solidFill>
                  <a:schemeClr val="tx1"/>
                </a:solidFill>
                <a:latin typeface="Candara" panose="020E0502030303020204" pitchFamily="34" charset="0"/>
              </a:rPr>
              <a:t>&lt;3 g/gün </a:t>
            </a:r>
          </a:p>
          <a:p>
            <a:pPr algn="ctr"/>
            <a:endParaRPr lang="tr-TR" sz="24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/>
            <a:endParaRPr lang="tr-TR" sz="24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6518" y="456142"/>
            <a:ext cx="8606117" cy="5360458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D vitamini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Kalsiyum ve fosfat </a:t>
            </a:r>
            <a:r>
              <a:rPr lang="tr-TR" dirty="0" err="1">
                <a:solidFill>
                  <a:srgbClr val="002060"/>
                </a:solidFill>
                <a:latin typeface="Candara" panose="020E0502030303020204" pitchFamily="34" charset="0"/>
              </a:rPr>
              <a:t>homeostazının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 düzenlenmesi</a:t>
            </a:r>
          </a:p>
          <a:p>
            <a:pPr lvl="0"/>
            <a:endParaRPr lang="tr-TR" dirty="0">
              <a:latin typeface="Candara" panose="020E0502030303020204" pitchFamily="34" charset="0"/>
            </a:endParaRPr>
          </a:p>
          <a:p>
            <a:pPr lvl="0"/>
            <a:r>
              <a:rPr lang="tr-TR" sz="2400" dirty="0">
                <a:latin typeface="Candara" panose="020E0502030303020204" pitchFamily="34" charset="0"/>
              </a:rPr>
              <a:t>Güneş ışığından yararlanamama </a:t>
            </a:r>
          </a:p>
          <a:p>
            <a:pPr lvl="0"/>
            <a:r>
              <a:rPr lang="tr-TR" sz="2400" dirty="0">
                <a:latin typeface="Candara" panose="020E0502030303020204" pitchFamily="34" charset="0"/>
              </a:rPr>
              <a:t>Kapalı giyim tarzı </a:t>
            </a:r>
          </a:p>
          <a:p>
            <a:pPr lvl="0"/>
            <a:r>
              <a:rPr lang="tr-TR" sz="2400" dirty="0">
                <a:latin typeface="Candara" panose="020E0502030303020204" pitchFamily="34" charset="0"/>
              </a:rPr>
              <a:t>Güneş ışınlarının yeterli olmadığı bölgeler </a:t>
            </a:r>
          </a:p>
          <a:p>
            <a:pPr lvl="0"/>
            <a:r>
              <a:rPr lang="tr-TR" sz="2400" dirty="0">
                <a:latin typeface="Candara" panose="020E0502030303020204" pitchFamily="34" charset="0"/>
              </a:rPr>
              <a:t>Mevsimler </a:t>
            </a:r>
          </a:p>
          <a:p>
            <a:pPr lvl="0"/>
            <a:r>
              <a:rPr lang="tr-TR" sz="2400" dirty="0">
                <a:latin typeface="Candara" panose="020E0502030303020204" pitchFamily="34" charset="0"/>
              </a:rPr>
              <a:t>Çevre kirliliği </a:t>
            </a:r>
          </a:p>
          <a:p>
            <a:pPr lvl="0"/>
            <a:r>
              <a:rPr lang="tr-TR" sz="2400" dirty="0">
                <a:latin typeface="Candara" panose="020E0502030303020204" pitchFamily="34" charset="0"/>
              </a:rPr>
              <a:t>Güneş koruyucuların kullanılması</a:t>
            </a:r>
          </a:p>
          <a:p>
            <a:pPr marL="0" lvl="0" indent="0">
              <a:buNone/>
            </a:pPr>
            <a:endParaRPr lang="tr-TR" dirty="0">
              <a:latin typeface="Candara" panose="020E0502030303020204" pitchFamily="34" charset="0"/>
            </a:endParaRPr>
          </a:p>
          <a:p>
            <a:endParaRPr lang="tr-TR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andara" panose="020E0502030303020204" pitchFamily="34" charset="0"/>
            </a:endParaRPr>
          </a:p>
          <a:p>
            <a:pPr marL="0" lvl="0" indent="0" algn="ctr">
              <a:buNone/>
            </a:pPr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2" name="Sağ Ayraç 1"/>
          <p:cNvSpPr/>
          <p:nvPr/>
        </p:nvSpPr>
        <p:spPr>
          <a:xfrm>
            <a:off x="6046140" y="2057400"/>
            <a:ext cx="317140" cy="3291637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6236303" y="3228945"/>
            <a:ext cx="3007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b="1" i="1" dirty="0">
                <a:solidFill>
                  <a:srgbClr val="FF0000"/>
                </a:solidFill>
                <a:latin typeface="Candara" panose="020E0502030303020204" pitchFamily="34" charset="0"/>
              </a:rPr>
              <a:t>Eksikliğine yol açabilir</a:t>
            </a:r>
          </a:p>
        </p:txBody>
      </p:sp>
    </p:spTree>
    <p:extLst>
      <p:ext uri="{BB962C8B-B14F-4D97-AF65-F5344CB8AC3E}">
        <p14:creationId xmlns:p14="http://schemas.microsoft.com/office/powerpoint/2010/main" val="243646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6518" y="456142"/>
            <a:ext cx="8767482" cy="5692868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D vitamini</a:t>
            </a:r>
          </a:p>
          <a:p>
            <a:r>
              <a:rPr lang="tr-TR" dirty="0">
                <a:latin typeface="Candara" panose="020E0502030303020204" pitchFamily="34" charset="0"/>
              </a:rPr>
              <a:t>Fetüs D vitamini için anneye bağımlı </a:t>
            </a:r>
            <a:r>
              <a:rPr lang="tr-TR" sz="2400" i="1" dirty="0">
                <a:solidFill>
                  <a:srgbClr val="FF0000"/>
                </a:solidFill>
                <a:latin typeface="Candara" panose="020E0502030303020204" pitchFamily="34" charset="0"/>
              </a:rPr>
              <a:t>(</a:t>
            </a:r>
            <a:r>
              <a:rPr lang="tr-TR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plasentadan geçiyor</a:t>
            </a:r>
            <a:r>
              <a:rPr lang="tr-TR" sz="2400" i="1" dirty="0">
                <a:solidFill>
                  <a:srgbClr val="FF0000"/>
                </a:solidFill>
                <a:latin typeface="Candara" panose="020E0502030303020204" pitchFamily="34" charset="0"/>
              </a:rPr>
              <a:t>)</a:t>
            </a:r>
            <a:endParaRPr lang="tr-TR" i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endParaRPr lang="tr-TR" u="sng" dirty="0">
              <a:latin typeface="Candara" panose="020E0502030303020204" pitchFamily="34" charset="0"/>
            </a:endParaRPr>
          </a:p>
          <a:p>
            <a:r>
              <a:rPr lang="tr-TR" u="sng" dirty="0">
                <a:latin typeface="Candara" panose="020E0502030303020204" pitchFamily="34" charset="0"/>
              </a:rPr>
              <a:t>Yetersizlik: </a:t>
            </a:r>
            <a:r>
              <a:rPr lang="tr-TR" dirty="0" err="1">
                <a:latin typeface="Candara" panose="020E0502030303020204" pitchFamily="34" charset="0"/>
              </a:rPr>
              <a:t>Preeklampsi</a:t>
            </a:r>
            <a:r>
              <a:rPr lang="tr-TR" dirty="0">
                <a:latin typeface="Candara" panose="020E0502030303020204" pitchFamily="34" charset="0"/>
              </a:rPr>
              <a:t>, GDM, prematüre doğum, SGA, </a:t>
            </a:r>
            <a:r>
              <a:rPr lang="tr-TR" dirty="0" err="1">
                <a:latin typeface="Candara" panose="020E0502030303020204" pitchFamily="34" charset="0"/>
              </a:rPr>
              <a:t>fetal</a:t>
            </a:r>
            <a:r>
              <a:rPr lang="tr-TR" dirty="0">
                <a:latin typeface="Candara" panose="020E0502030303020204" pitchFamily="34" charset="0"/>
              </a:rPr>
              <a:t> iskelet oluşumunda bozukluk ve azalmış kemik kütlesi</a:t>
            </a:r>
          </a:p>
          <a:p>
            <a:endParaRPr lang="tr-TR" dirty="0">
              <a:latin typeface="Candara" panose="020E0502030303020204" pitchFamily="34" charset="0"/>
            </a:endParaRPr>
          </a:p>
          <a:p>
            <a:endParaRPr lang="tr-TR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andara" panose="020E0502030303020204" pitchFamily="34" charset="0"/>
            </a:endParaRPr>
          </a:p>
          <a:p>
            <a:pPr marL="0" lvl="0" indent="0" algn="ctr">
              <a:buNone/>
            </a:pPr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76518" y="3679966"/>
            <a:ext cx="8364746" cy="24690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800" b="1" u="sng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/>
            <a:r>
              <a:rPr lang="tr-TR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Öneri</a:t>
            </a:r>
          </a:p>
          <a:p>
            <a:pPr algn="ctr"/>
            <a:r>
              <a:rPr lang="tr-TR" sz="2800" dirty="0">
                <a:solidFill>
                  <a:schemeClr val="tx1"/>
                </a:solidFill>
                <a:latin typeface="Candara" panose="020E0502030303020204" pitchFamily="34" charset="0"/>
              </a:rPr>
              <a:t>Gebelerde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15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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g/gün (600 IU)</a:t>
            </a:r>
          </a:p>
          <a:p>
            <a:pPr algn="ctr"/>
            <a:endParaRPr lang="tr-TR" sz="28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/>
            <a:r>
              <a:rPr lang="tr-TR" sz="2800" dirty="0">
                <a:solidFill>
                  <a:schemeClr val="tx1"/>
                </a:solidFill>
                <a:latin typeface="Candara" panose="020E0502030303020204" pitchFamily="34" charset="0"/>
              </a:rPr>
              <a:t>Üst limit: </a:t>
            </a:r>
            <a:r>
              <a:rPr lang="tr-TR" sz="2800" b="1" dirty="0">
                <a:solidFill>
                  <a:schemeClr val="tx1"/>
                </a:solidFill>
                <a:latin typeface="Candara" panose="020E0502030303020204" pitchFamily="34" charset="0"/>
              </a:rPr>
              <a:t>4000 IU</a:t>
            </a:r>
          </a:p>
          <a:p>
            <a:pPr algn="ctr"/>
            <a:endParaRPr lang="tr-TR" sz="20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/>
            <a:endParaRPr lang="tr-TR" sz="20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0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72210" y="1374976"/>
            <a:ext cx="7983070" cy="3600986"/>
          </a:xfrm>
          <a:prstGeom prst="rect">
            <a:avLst/>
          </a:prstGeom>
          <a:ln w="38100">
            <a:solidFill>
              <a:srgbClr val="6666FF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tr-TR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Ülkemizde doğurganlık çağındaki kadınlarda </a:t>
            </a:r>
            <a:r>
              <a:rPr lang="tr-TR" sz="2800" b="1" dirty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rial" panose="020B0604020202020204" pitchFamily="34" charset="0"/>
              </a:rPr>
              <a:t>D vitamini eksikliğinin sık görülmesi </a:t>
            </a: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nedeniyle</a:t>
            </a:r>
          </a:p>
          <a:p>
            <a:pPr algn="ctr"/>
            <a:endParaRPr lang="tr-TR" sz="2800" dirty="0">
              <a:solidFill>
                <a:prstClr val="black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sz="2800" u="sng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Gebe ve emzikli </a:t>
            </a: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kadınlara Sağlık Bakanlığı tarafından </a:t>
            </a:r>
            <a:r>
              <a:rPr lang="tr-TR" sz="2800" b="1" u="sng" dirty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Arial" panose="020B0604020202020204" pitchFamily="34" charset="0"/>
              </a:rPr>
              <a:t>ücretsiz D vitamini desteği</a:t>
            </a: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programı bulunmaktadır</a:t>
            </a:r>
          </a:p>
          <a:p>
            <a:pPr algn="ctr"/>
            <a:endParaRPr lang="tr-T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vector.me/files/images/7/1/714108/sa%C4%9Fl%C4%B1k_bakanl%C4%B1%C4%9F%C4%B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29" y="4745971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532280" y="597953"/>
            <a:ext cx="2408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D vitamini</a:t>
            </a:r>
          </a:p>
        </p:txBody>
      </p:sp>
    </p:spTree>
    <p:extLst>
      <p:ext uri="{BB962C8B-B14F-4D97-AF65-F5344CB8AC3E}">
        <p14:creationId xmlns:p14="http://schemas.microsoft.com/office/powerpoint/2010/main" val="3985258530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ages.wisegeek.com/brown-bottle-with-droppe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t="4720" r="19956" b="28468"/>
          <a:stretch/>
        </p:blipFill>
        <p:spPr bwMode="auto">
          <a:xfrm>
            <a:off x="1" y="1655484"/>
            <a:ext cx="2328529" cy="459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2073349" y="1422285"/>
            <a:ext cx="7070650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r-TR" sz="2800" b="1" u="sng" dirty="0">
                <a:solidFill>
                  <a:srgbClr val="D60093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Buna göre 12 haftalıktan itibaren</a:t>
            </a:r>
          </a:p>
          <a:p>
            <a:endParaRPr lang="tr-TR" sz="2800" b="1" u="sng" dirty="0">
              <a:solidFill>
                <a:srgbClr val="D60093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Gebelik süresince </a:t>
            </a:r>
            <a:r>
              <a:rPr lang="tr-TR" sz="2800" b="1" dirty="0">
                <a:solidFill>
                  <a:srgbClr val="FF33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6 ay </a:t>
            </a:r>
          </a:p>
          <a:p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Doğum sonrası </a:t>
            </a:r>
            <a:r>
              <a:rPr lang="tr-TR" sz="2800" b="1" dirty="0">
                <a:solidFill>
                  <a:srgbClr val="FF33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6 ay </a:t>
            </a:r>
            <a:endParaRPr lang="tr-TR" sz="2800" dirty="0">
              <a:solidFill>
                <a:prstClr val="black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olmak üzere </a:t>
            </a:r>
            <a:r>
              <a:rPr lang="tr-TR" sz="2800" b="1" u="sng" dirty="0">
                <a:solidFill>
                  <a:srgbClr val="FF33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toplam 12 ay </a:t>
            </a: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süreyle </a:t>
            </a:r>
          </a:p>
          <a:p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Annelere D Vitamini desteği uygulanmaktadır</a:t>
            </a:r>
          </a:p>
          <a:p>
            <a:r>
              <a:rPr lang="tr-TR" sz="2800" b="1" i="1" dirty="0">
                <a:solidFill>
                  <a:srgbClr val="FF33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(1200 IU, 9 damla, günlük tek doz)</a:t>
            </a:r>
          </a:p>
        </p:txBody>
      </p:sp>
      <p:sp>
        <p:nvSpPr>
          <p:cNvPr id="8" name="Dikdörtgen 7"/>
          <p:cNvSpPr/>
          <p:nvPr/>
        </p:nvSpPr>
        <p:spPr>
          <a:xfrm>
            <a:off x="528055" y="458882"/>
            <a:ext cx="2408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D vitamini</a:t>
            </a:r>
          </a:p>
        </p:txBody>
      </p:sp>
    </p:spTree>
    <p:extLst>
      <p:ext uri="{BB962C8B-B14F-4D97-AF65-F5344CB8AC3E}">
        <p14:creationId xmlns:p14="http://schemas.microsoft.com/office/powerpoint/2010/main" val="3634851943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6518" y="456142"/>
            <a:ext cx="8606117" cy="5576358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A vitamini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Hücre bölünmesi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Fetal organ ve iskelet doku büyümesi ve olgunlaşması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İmmün sistemin bütünlüğünün korunması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Fetüste görme gelişiminin sağlanmasında görevli..</a:t>
            </a:r>
          </a:p>
          <a:p>
            <a:pPr>
              <a:buFont typeface="Wingdings" panose="05000000000000000000" pitchFamily="2" charset="2"/>
              <a:buChar char="ü"/>
            </a:pPr>
            <a:endParaRPr lang="tr-TR" sz="2800" dirty="0">
              <a:latin typeface="Candara" panose="020E0502030303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tr-TR" sz="2800" dirty="0">
                <a:latin typeface="Candara" panose="020E0502030303020204" pitchFamily="34" charset="0"/>
              </a:rPr>
              <a:t>Normal fetal gelişme için yeterli düzeyde alınmalı</a:t>
            </a:r>
          </a:p>
          <a:p>
            <a:pPr marL="342900" lvl="1" indent="0">
              <a:lnSpc>
                <a:spcPct val="150000"/>
              </a:lnSpc>
              <a:buNone/>
            </a:pPr>
            <a:r>
              <a:rPr lang="tr-TR" sz="2800" u="sng" dirty="0">
                <a:latin typeface="Candara" panose="020E0502030303020204" pitchFamily="34" charset="0"/>
              </a:rPr>
              <a:t>Çok yüksek dozda </a:t>
            </a:r>
            <a:r>
              <a:rPr lang="tr-TR" sz="2800" dirty="0">
                <a:latin typeface="Candara" panose="020E0502030303020204" pitchFamily="34" charset="0"/>
              </a:rPr>
              <a:t>alımı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düşük doğuma </a:t>
            </a:r>
            <a:r>
              <a:rPr lang="tr-TR" sz="2800" dirty="0">
                <a:latin typeface="Candara" panose="020E0502030303020204" pitchFamily="34" charset="0"/>
              </a:rPr>
              <a:t>ve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doğumsal defektlere</a:t>
            </a:r>
            <a:r>
              <a:rPr lang="tr-TR" sz="2800" dirty="0">
                <a:latin typeface="Candara" panose="020E0502030303020204" pitchFamily="34" charset="0"/>
              </a:rPr>
              <a:t> yol açabilir</a:t>
            </a: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800" dirty="0">
              <a:latin typeface="Candara" panose="020E0502030303020204" pitchFamily="34" charset="0"/>
            </a:endParaRPr>
          </a:p>
          <a:p>
            <a:pPr marL="0" lvl="0" indent="0" algn="ctr">
              <a:buNone/>
            </a:pPr>
            <a:endParaRPr lang="tr-TR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7888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40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40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4000" b="1" i="1" dirty="0">
                <a:solidFill>
                  <a:srgbClr val="0070C0"/>
                </a:solidFill>
                <a:latin typeface="Candara" panose="020E0502030303020204" pitchFamily="34" charset="0"/>
              </a:rPr>
              <a:t>Görülme sıklığı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00833" y="1825625"/>
            <a:ext cx="8492645" cy="4351338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r>
              <a:rPr lang="tr-TR" dirty="0">
                <a:latin typeface="Candara" panose="020E0502030303020204" pitchFamily="34" charset="0"/>
              </a:rPr>
              <a:t>Global </a:t>
            </a:r>
            <a:r>
              <a:rPr lang="tr-TR" dirty="0" err="1">
                <a:latin typeface="Candara" panose="020E0502030303020204" pitchFamily="34" charset="0"/>
              </a:rPr>
              <a:t>obezite</a:t>
            </a:r>
            <a:r>
              <a:rPr lang="tr-TR" dirty="0">
                <a:latin typeface="Candara" panose="020E0502030303020204" pitchFamily="34" charset="0"/>
              </a:rPr>
              <a:t> epidemisine paralel olarak tüm dünyada </a:t>
            </a:r>
            <a:r>
              <a:rPr lang="tr-TR" dirty="0" err="1">
                <a:latin typeface="Candara" panose="020E0502030303020204" pitchFamily="34" charset="0"/>
              </a:rPr>
              <a:t>insidansı</a:t>
            </a:r>
            <a:r>
              <a:rPr lang="tr-TR" dirty="0">
                <a:latin typeface="Candara" panose="020E0502030303020204" pitchFamily="34" charset="0"/>
              </a:rPr>
              <a:t> giderek artmaktadır</a:t>
            </a:r>
          </a:p>
          <a:p>
            <a:endParaRPr lang="tr-TR" dirty="0">
              <a:latin typeface="Candara" panose="020E0502030303020204" pitchFamily="34" charset="0"/>
            </a:endParaRPr>
          </a:p>
          <a:p>
            <a:pPr lvl="1"/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Avrupa: </a:t>
            </a:r>
            <a:r>
              <a:rPr lang="tr-TR" dirty="0">
                <a:latin typeface="Candara" panose="020E0502030303020204" pitchFamily="34" charset="0"/>
              </a:rPr>
              <a:t>Yaklaşık </a:t>
            </a: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%7-25 </a:t>
            </a:r>
            <a:r>
              <a:rPr lang="tr-TR" dirty="0">
                <a:latin typeface="Candara" panose="020E0502030303020204" pitchFamily="34" charset="0"/>
              </a:rPr>
              <a:t>arasında,</a:t>
            </a:r>
          </a:p>
          <a:p>
            <a:pPr lvl="1"/>
            <a:endParaRPr lang="tr-TR" dirty="0">
              <a:latin typeface="Candara" panose="020E0502030303020204" pitchFamily="34" charset="0"/>
            </a:endParaRPr>
          </a:p>
          <a:p>
            <a:pPr lvl="1"/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Birleşik Krallık: </a:t>
            </a:r>
            <a:r>
              <a:rPr lang="tr-TR" u="sng" dirty="0">
                <a:latin typeface="Candara" panose="020E0502030303020204" pitchFamily="34" charset="0"/>
              </a:rPr>
              <a:t>20 yılda </a:t>
            </a:r>
            <a:r>
              <a:rPr lang="tr-TR" dirty="0">
                <a:latin typeface="Candara" panose="020E0502030303020204" pitchFamily="34" charset="0"/>
              </a:rPr>
              <a:t>%7.6 </a:t>
            </a:r>
            <a:r>
              <a:rPr lang="tr-TR" dirty="0">
                <a:latin typeface="Candara" panose="020E0502030303020204" pitchFamily="34" charset="0"/>
                <a:sym typeface="Wingdings" panose="05000000000000000000" pitchFamily="2" charset="2"/>
              </a:rPr>
              <a:t></a:t>
            </a:r>
            <a:r>
              <a:rPr lang="tr-TR" dirty="0">
                <a:latin typeface="Candara" panose="020E0502030303020204" pitchFamily="34" charset="0"/>
              </a:rPr>
              <a:t> </a:t>
            </a: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%15.6</a:t>
            </a:r>
            <a:r>
              <a:rPr lang="tr-TR" dirty="0">
                <a:latin typeface="Candara" panose="020E0502030303020204" pitchFamily="34" charset="0"/>
              </a:rPr>
              <a:t>’ya çıkmış </a:t>
            </a:r>
          </a:p>
          <a:p>
            <a:pPr marL="457200" lvl="1" indent="0">
              <a:buNone/>
            </a:pPr>
            <a:r>
              <a:rPr lang="tr-TR" dirty="0">
                <a:latin typeface="Candara" panose="020E0502030303020204" pitchFamily="34" charset="0"/>
              </a:rPr>
              <a:t>			(ilk </a:t>
            </a:r>
            <a:r>
              <a:rPr lang="tr-TR" dirty="0" err="1">
                <a:latin typeface="Candara" panose="020E0502030303020204" pitchFamily="34" charset="0"/>
              </a:rPr>
              <a:t>trimesterdeki</a:t>
            </a:r>
            <a:r>
              <a:rPr lang="tr-TR" dirty="0">
                <a:latin typeface="Candara" panose="020E0502030303020204" pitchFamily="34" charset="0"/>
              </a:rPr>
              <a:t> </a:t>
            </a:r>
            <a:r>
              <a:rPr lang="tr-TR" dirty="0" err="1">
                <a:latin typeface="Candara" panose="020E0502030303020204" pitchFamily="34" charset="0"/>
              </a:rPr>
              <a:t>BKİ’ne</a:t>
            </a:r>
            <a:r>
              <a:rPr lang="tr-TR" dirty="0">
                <a:latin typeface="Candara" panose="020E0502030303020204" pitchFamily="34" charset="0"/>
              </a:rPr>
              <a:t> göre)</a:t>
            </a:r>
          </a:p>
          <a:p>
            <a:pPr lvl="1"/>
            <a:endParaRPr lang="tr-TR" dirty="0">
              <a:latin typeface="Candara" panose="020E0502030303020204" pitchFamily="34" charset="0"/>
            </a:endParaRPr>
          </a:p>
          <a:p>
            <a:pPr lvl="1"/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Amerika: </a:t>
            </a: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%25’i </a:t>
            </a:r>
            <a:r>
              <a:rPr lang="tr-TR" dirty="0">
                <a:latin typeface="Candara" panose="020E0502030303020204" pitchFamily="34" charset="0"/>
              </a:rPr>
              <a:t>gebelik öncesinde </a:t>
            </a:r>
            <a:r>
              <a:rPr lang="tr-TR" u="sng" dirty="0">
                <a:latin typeface="Candara" panose="020E0502030303020204" pitchFamily="34" charset="0"/>
              </a:rPr>
              <a:t>fazla kilolu</a:t>
            </a:r>
            <a:r>
              <a:rPr lang="tr-TR" dirty="0">
                <a:latin typeface="Candara" panose="020E0502030303020204" pitchFamily="34" charset="0"/>
              </a:rPr>
              <a:t>, </a:t>
            </a: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%22’si </a:t>
            </a:r>
            <a:r>
              <a:rPr lang="tr-TR" b="1" dirty="0" err="1">
                <a:solidFill>
                  <a:srgbClr val="0070C0"/>
                </a:solidFill>
                <a:latin typeface="Candara" panose="020E0502030303020204" pitchFamily="34" charset="0"/>
              </a:rPr>
              <a:t>obez</a:t>
            </a:r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400833" y="3098799"/>
            <a:ext cx="8342334" cy="3078163"/>
          </a:xfrm>
          <a:prstGeom prst="roundRect">
            <a:avLst>
              <a:gd name="adj" fmla="val 6965"/>
            </a:avLst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Amerin Tıp Enstitüsü (IOM)’nün gebelikte ağırlık kazanımı önerileri</a:t>
            </a:r>
          </a:p>
          <a:p>
            <a:pPr algn="ctr"/>
            <a:r>
              <a:rPr lang="tr-TR" sz="2800" dirty="0">
                <a:solidFill>
                  <a:srgbClr val="002060"/>
                </a:solidFill>
                <a:latin typeface="Candara" panose="020E0502030303020204" pitchFamily="34" charset="0"/>
              </a:rPr>
              <a:t>Gebelerin yalnızca %32.1’i uyumlu</a:t>
            </a:r>
          </a:p>
          <a:p>
            <a:pPr algn="ctr"/>
            <a:r>
              <a:rPr lang="tr-TR" sz="2800" dirty="0">
                <a:solidFill>
                  <a:srgbClr val="002060"/>
                </a:solidFill>
                <a:latin typeface="Candara" panose="020E0502030303020204" pitchFamily="34" charset="0"/>
              </a:rPr>
              <a:t>%20.4’ünde ağırlık artışı yetersiz </a:t>
            </a:r>
          </a:p>
          <a:p>
            <a:pPr algn="ctr"/>
            <a:r>
              <a:rPr lang="tr-TR" sz="2800" dirty="0">
                <a:solidFill>
                  <a:srgbClr val="002060"/>
                </a:solidFill>
                <a:latin typeface="Candara" panose="020E0502030303020204" pitchFamily="34" charset="0"/>
              </a:rPr>
              <a:t>%47.5’inde önerilenden fazla</a:t>
            </a:r>
          </a:p>
        </p:txBody>
      </p:sp>
    </p:spTree>
    <p:extLst>
      <p:ext uri="{BB962C8B-B14F-4D97-AF65-F5344CB8AC3E}">
        <p14:creationId xmlns:p14="http://schemas.microsoft.com/office/powerpoint/2010/main" val="11704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6518" y="456142"/>
            <a:ext cx="8606117" cy="5692868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A vitamini</a:t>
            </a:r>
          </a:p>
          <a:p>
            <a:endParaRPr lang="tr-TR" sz="36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36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3600" dirty="0">
              <a:latin typeface="Candara" panose="020E0502030303020204" pitchFamily="34" charset="0"/>
            </a:endParaRPr>
          </a:p>
          <a:p>
            <a:pPr marL="0" lvl="0" indent="0" algn="ctr">
              <a:buNone/>
            </a:pPr>
            <a:endParaRPr lang="tr-TR" sz="3600" dirty="0">
              <a:latin typeface="Candara" panose="020E050203030302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76518" y="1431617"/>
            <a:ext cx="8364746" cy="220095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800" b="1" u="sng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/>
            <a:r>
              <a:rPr lang="tr-TR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Öneri</a:t>
            </a:r>
          </a:p>
          <a:p>
            <a:pPr algn="ctr"/>
            <a:r>
              <a:rPr lang="tr-TR" sz="2800" dirty="0">
                <a:solidFill>
                  <a:schemeClr val="tx1"/>
                </a:solidFill>
                <a:latin typeface="Candara" panose="020E0502030303020204" pitchFamily="34" charset="0"/>
              </a:rPr>
              <a:t>Gebelerde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700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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g/gün</a:t>
            </a:r>
          </a:p>
          <a:p>
            <a:pPr algn="ctr"/>
            <a:endParaRPr lang="tr-TR" sz="20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/>
            <a:r>
              <a:rPr lang="tr-TR" sz="2800" dirty="0">
                <a:solidFill>
                  <a:schemeClr val="tx1"/>
                </a:solidFill>
                <a:latin typeface="Candara" panose="020E0502030303020204" pitchFamily="34" charset="0"/>
              </a:rPr>
              <a:t>Üst limit: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3000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  <a:sym typeface="Symbol" panose="05050102010706020507" pitchFamily="18" charset="2"/>
              </a:rPr>
              <a:t>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g/gün 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RTE</a:t>
            </a:r>
            <a:r>
              <a:rPr lang="tr-TR" sz="2800" dirty="0">
                <a:solidFill>
                  <a:srgbClr val="002060"/>
                </a:solidFill>
                <a:latin typeface="Candara" panose="020E0502030303020204" pitchFamily="34" charset="0"/>
              </a:rPr>
              <a:t>*</a:t>
            </a:r>
          </a:p>
          <a:p>
            <a:pPr algn="ctr"/>
            <a:endParaRPr lang="tr-TR" sz="20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/>
            <a:endParaRPr lang="tr-TR" sz="20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295836" y="4233098"/>
            <a:ext cx="844542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b="1" i="1" dirty="0">
                <a:solidFill>
                  <a:srgbClr val="002060"/>
                </a:solidFill>
                <a:latin typeface="Candara" panose="020E0502030303020204" pitchFamily="34" charset="0"/>
              </a:rPr>
              <a:t>*</a:t>
            </a:r>
            <a:r>
              <a:rPr lang="tr-TR" sz="2400" b="1" i="1" dirty="0">
                <a:solidFill>
                  <a:srgbClr val="002060"/>
                </a:solidFill>
                <a:latin typeface="Candara" panose="020E0502030303020204" pitchFamily="34" charset="0"/>
              </a:rPr>
              <a:t>Diyet kaynaklarından (yeşil yapraklı sebzeler, havuç, yumurta ve süt ürünleri) fazla miktarda alımı sağlıklı bir diyet içerisinde risk oluşturmamaktadır</a:t>
            </a:r>
          </a:p>
          <a:p>
            <a:pPr lvl="0"/>
            <a:r>
              <a:rPr lang="tr-TR" sz="2400" b="1" i="1" dirty="0">
                <a:solidFill>
                  <a:srgbClr val="002060"/>
                </a:solidFill>
                <a:latin typeface="Candara" panose="020E0502030303020204" pitchFamily="34" charset="0"/>
              </a:rPr>
              <a:t>*Takviye ile 30</a:t>
            </a:r>
            <a:r>
              <a:rPr lang="el-GR" sz="2400" b="1" i="1" dirty="0">
                <a:solidFill>
                  <a:srgbClr val="002060"/>
                </a:solidFill>
                <a:latin typeface="Candara" panose="020E0502030303020204" pitchFamily="34" charset="0"/>
              </a:rPr>
              <a:t>00 μ</a:t>
            </a:r>
            <a:r>
              <a:rPr lang="tr-TR" sz="2400" b="1" i="1" dirty="0">
                <a:solidFill>
                  <a:srgbClr val="002060"/>
                </a:solidFill>
                <a:latin typeface="Candara" panose="020E0502030303020204" pitchFamily="34" charset="0"/>
              </a:rPr>
              <a:t>g/gün&lt; alınması anne ve fetüs açısından </a:t>
            </a:r>
            <a:r>
              <a:rPr lang="tr-TR" sz="2400" b="1" i="1" dirty="0" err="1">
                <a:solidFill>
                  <a:srgbClr val="002060"/>
                </a:solidFill>
                <a:latin typeface="Candara" panose="020E0502030303020204" pitchFamily="34" charset="0"/>
              </a:rPr>
              <a:t>toksik</a:t>
            </a:r>
            <a:r>
              <a:rPr lang="tr-TR" sz="2400" b="1" i="1" dirty="0">
                <a:solidFill>
                  <a:srgbClr val="002060"/>
                </a:solidFill>
                <a:latin typeface="Candara" panose="020E0502030303020204" pitchFamily="34" charset="0"/>
              </a:rPr>
              <a:t> etki yaratır</a:t>
            </a:r>
          </a:p>
          <a:p>
            <a:pPr lvl="0"/>
            <a:endParaRPr lang="tr-TR" b="1" i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442198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51076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1073" y="417828"/>
            <a:ext cx="8203378" cy="926878"/>
          </a:xfrm>
          <a:solidFill>
            <a:schemeClr val="bg1">
              <a:alpha val="82000"/>
            </a:schemeClr>
          </a:solidFill>
        </p:spPr>
        <p:txBody>
          <a:bodyPr>
            <a:noAutofit/>
          </a:bodyPr>
          <a:lstStyle/>
          <a:p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 Obezite </a:t>
            </a:r>
            <a:b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tr-TR" sz="3200" b="1" i="1" dirty="0">
                <a:solidFill>
                  <a:srgbClr val="0070C0"/>
                </a:solidFill>
                <a:latin typeface="Candara" panose="020E0502030303020204" pitchFamily="34" charset="0"/>
              </a:rPr>
              <a:t>Beslenme Durumunun Değerlendirilmesi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13496" y="1622090"/>
            <a:ext cx="8451103" cy="4994609"/>
          </a:xfrm>
          <a:solidFill>
            <a:schemeClr val="bg1">
              <a:alpha val="69000"/>
            </a:schemeClr>
          </a:solidFill>
        </p:spPr>
        <p:txBody>
          <a:bodyPr>
            <a:normAutofit lnSpcReduction="10000"/>
          </a:bodyPr>
          <a:lstStyle/>
          <a:p>
            <a:pPr marL="0" lvl="1" indent="0" algn="just">
              <a:lnSpc>
                <a:spcPct val="100000"/>
              </a:lnSpc>
              <a:buNone/>
            </a:pPr>
            <a:r>
              <a:rPr lang="tr-TR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① </a:t>
            </a:r>
            <a:r>
              <a:rPr lang="tr-TR" sz="2800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Demografik Bilgiler ve Öykü Alma</a:t>
            </a:r>
          </a:p>
          <a:p>
            <a:pPr marL="342900" lvl="1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andara" panose="020E0502030303020204" pitchFamily="34" charset="0"/>
                <a:sym typeface="Wingdings" panose="05000000000000000000" pitchFamily="2" charset="2"/>
              </a:rPr>
              <a:t>Gebelik yaşı</a:t>
            </a:r>
          </a:p>
          <a:p>
            <a:pPr marL="342900" lvl="1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andara" panose="020E0502030303020204" pitchFamily="34" charset="0"/>
                <a:sym typeface="Wingdings" panose="05000000000000000000" pitchFamily="2" charset="2"/>
              </a:rPr>
              <a:t>Doğum sırası ve doğum aralıkları, doğum sayısı</a:t>
            </a:r>
          </a:p>
          <a:p>
            <a:pPr marL="342900" lvl="1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andara" panose="020E0502030303020204" pitchFamily="34" charset="0"/>
                <a:sym typeface="Wingdings" panose="05000000000000000000" pitchFamily="2" charset="2"/>
              </a:rPr>
              <a:t>Önceki gebeliklerine ilişkin öykü </a:t>
            </a:r>
            <a:r>
              <a:rPr lang="tr-TR" sz="2800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(GDM, </a:t>
            </a:r>
            <a:r>
              <a:rPr lang="tr-TR" sz="2800" i="1" dirty="0" err="1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pre-eklempsi</a:t>
            </a:r>
            <a:r>
              <a:rPr lang="tr-TR" sz="2800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, </a:t>
            </a:r>
            <a:r>
              <a:rPr lang="tr-TR" sz="2800" i="1" dirty="0" err="1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makrozomi</a:t>
            </a:r>
            <a:r>
              <a:rPr lang="tr-TR" sz="2800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, NTD, bulantı-kusma, kabızlık, </a:t>
            </a:r>
            <a:r>
              <a:rPr lang="tr-TR" sz="2800" i="1" dirty="0" err="1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hemoroid</a:t>
            </a:r>
            <a:r>
              <a:rPr lang="tr-TR" sz="2800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</a:t>
            </a:r>
            <a:r>
              <a:rPr lang="tr-TR" sz="2800" i="1" dirty="0" err="1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vb</a:t>
            </a:r>
            <a:r>
              <a:rPr lang="tr-TR" sz="2800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)</a:t>
            </a:r>
          </a:p>
          <a:p>
            <a:pPr marL="342900" lvl="1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andara" panose="020E0502030303020204" pitchFamily="34" charset="0"/>
                <a:sym typeface="Wingdings" panose="05000000000000000000" pitchFamily="2" charset="2"/>
              </a:rPr>
              <a:t>Tütün, alkol ya da madde kullanımı</a:t>
            </a:r>
          </a:p>
          <a:p>
            <a:pPr marL="342900" lvl="1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andara" panose="020E0502030303020204" pitchFamily="34" charset="0"/>
                <a:sym typeface="Wingdings" panose="05000000000000000000" pitchFamily="2" charset="2"/>
              </a:rPr>
              <a:t>Eğitim düzeyi ve çalışma durumu</a:t>
            </a:r>
          </a:p>
          <a:p>
            <a:pPr marL="342900" lvl="1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andara" panose="020E0502030303020204" pitchFamily="34" charset="0"/>
                <a:sym typeface="Wingdings" panose="05000000000000000000" pitchFamily="2" charset="2"/>
              </a:rPr>
              <a:t>Ekonomik durumu, satın alma gücü</a:t>
            </a:r>
          </a:p>
          <a:p>
            <a:pPr marL="342900" lvl="1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andara" panose="020E0502030303020204" pitchFamily="34" charset="0"/>
                <a:sym typeface="Wingdings" panose="05000000000000000000" pitchFamily="2" charset="2"/>
              </a:rPr>
              <a:t>Tanı konulmuş kronik hastalıklar </a:t>
            </a:r>
            <a:r>
              <a:rPr lang="tr-TR" sz="2800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(diyabet, hipertansiyon </a:t>
            </a:r>
            <a:r>
              <a:rPr lang="tr-TR" sz="2800" i="1" dirty="0" err="1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vb</a:t>
            </a:r>
            <a:r>
              <a:rPr lang="tr-TR" sz="2800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118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1073" y="451821"/>
            <a:ext cx="8095802" cy="5933422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lvl="1" indent="0" algn="just">
              <a:buNone/>
            </a:pPr>
            <a:r>
              <a:rPr lang="tr-TR" sz="2800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Demografik Bilgiler ve Öykü Alma (devamı)</a:t>
            </a:r>
          </a:p>
          <a:p>
            <a:pPr marL="342900" lvl="1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 err="1">
                <a:latin typeface="Candara" panose="020E0502030303020204" pitchFamily="34" charset="0"/>
                <a:sym typeface="Wingdings" panose="05000000000000000000" pitchFamily="2" charset="2"/>
              </a:rPr>
              <a:t>Soygeçmiş</a:t>
            </a:r>
            <a:r>
              <a:rPr lang="tr-TR" dirty="0">
                <a:latin typeface="Candara" panose="020E0502030303020204" pitchFamily="34" charset="0"/>
                <a:sym typeface="Wingdings" panose="05000000000000000000" pitchFamily="2" charset="2"/>
              </a:rPr>
              <a:t> ve özgeçmişte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guatr ya da </a:t>
            </a:r>
            <a:r>
              <a:rPr lang="tr-TR" b="1" dirty="0" err="1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tiroid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fonksiyon bozuklukları</a:t>
            </a:r>
            <a:r>
              <a:rPr lang="tr-TR" dirty="0">
                <a:latin typeface="Candara" panose="020E0502030303020204" pitchFamily="34" charset="0"/>
                <a:sym typeface="Wingdings" panose="05000000000000000000" pitchFamily="2" charset="2"/>
              </a:rPr>
              <a:t>, </a:t>
            </a:r>
          </a:p>
          <a:p>
            <a:pPr marL="342900" lvl="1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 err="1">
                <a:latin typeface="Candara" panose="020E0502030303020204" pitchFamily="34" charset="0"/>
                <a:sym typeface="Wingdings" panose="05000000000000000000" pitchFamily="2" charset="2"/>
              </a:rPr>
              <a:t>Talasemi</a:t>
            </a:r>
            <a:r>
              <a:rPr lang="tr-TR" dirty="0">
                <a:latin typeface="Candara" panose="020E0502030303020204" pitchFamily="34" charset="0"/>
                <a:sym typeface="Wingdings" panose="05000000000000000000" pitchFamily="2" charset="2"/>
              </a:rPr>
              <a:t>, </a:t>
            </a:r>
            <a:r>
              <a:rPr lang="tr-TR" dirty="0" err="1">
                <a:latin typeface="Candara" panose="020E0502030303020204" pitchFamily="34" charset="0"/>
                <a:sym typeface="Wingdings" panose="05000000000000000000" pitchFamily="2" charset="2"/>
              </a:rPr>
              <a:t>pika</a:t>
            </a:r>
            <a:r>
              <a:rPr lang="tr-TR" dirty="0">
                <a:latin typeface="Candara" panose="020E0502030303020204" pitchFamily="34" charset="0"/>
                <a:sym typeface="Wingdings" panose="05000000000000000000" pitchFamily="2" charset="2"/>
              </a:rPr>
              <a:t>, </a:t>
            </a:r>
            <a:r>
              <a:rPr lang="tr-TR" dirty="0" err="1">
                <a:latin typeface="Candara" panose="020E0502030303020204" pitchFamily="34" charset="0"/>
                <a:sym typeface="Wingdings" panose="05000000000000000000" pitchFamily="2" charset="2"/>
              </a:rPr>
              <a:t>paraziter</a:t>
            </a:r>
            <a:r>
              <a:rPr lang="tr-TR" dirty="0">
                <a:latin typeface="Candara" panose="020E0502030303020204" pitchFamily="34" charset="0"/>
                <a:sym typeface="Wingdings" panose="05000000000000000000" pitchFamily="2" charset="2"/>
              </a:rPr>
              <a:t> hastalıklar gibi anemiye neden olabilecek durumlar, </a:t>
            </a:r>
          </a:p>
          <a:p>
            <a:pPr marL="342900" lvl="1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latin typeface="Candara" panose="020E0502030303020204" pitchFamily="34" charset="0"/>
                <a:sym typeface="Wingdings" panose="05000000000000000000" pitchFamily="2" charset="2"/>
              </a:rPr>
              <a:t>Kronik hastalıklara yönelik ilaç kullanımı </a:t>
            </a:r>
            <a:r>
              <a:rPr lang="tr-TR" sz="1800" b="1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(</a:t>
            </a:r>
            <a:r>
              <a:rPr lang="tr-TR" sz="1800" b="1" i="1" dirty="0" err="1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antidiyabetik</a:t>
            </a:r>
            <a:r>
              <a:rPr lang="tr-TR" sz="1800" b="1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, </a:t>
            </a:r>
            <a:r>
              <a:rPr lang="tr-TR" sz="1800" b="1" i="1" dirty="0" err="1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antihipertansif</a:t>
            </a:r>
            <a:r>
              <a:rPr lang="tr-TR" sz="1800" b="1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, </a:t>
            </a:r>
            <a:r>
              <a:rPr lang="tr-TR" sz="1800" b="1" i="1" dirty="0" err="1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antikonvülsan</a:t>
            </a:r>
            <a:r>
              <a:rPr lang="tr-TR" sz="1800" b="1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</a:t>
            </a:r>
            <a:r>
              <a:rPr lang="tr-TR" sz="1800" b="1" i="1" dirty="0" err="1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vb</a:t>
            </a:r>
            <a:r>
              <a:rPr lang="tr-TR" sz="1800" b="1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), </a:t>
            </a:r>
          </a:p>
          <a:p>
            <a:pPr marL="342900" lvl="1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 err="1">
                <a:latin typeface="Candara" panose="020E0502030303020204" pitchFamily="34" charset="0"/>
                <a:sym typeface="Wingdings" panose="05000000000000000000" pitchFamily="2" charset="2"/>
              </a:rPr>
              <a:t>Sosyo</a:t>
            </a:r>
            <a:r>
              <a:rPr lang="tr-TR" dirty="0">
                <a:latin typeface="Candara" panose="020E0502030303020204" pitchFamily="34" charset="0"/>
                <a:sym typeface="Wingdings" panose="05000000000000000000" pitchFamily="2" charset="2"/>
              </a:rPr>
              <a:t>-kültürel alışkanlıklar ve gelenekler,</a:t>
            </a:r>
          </a:p>
          <a:p>
            <a:pPr marL="342900" lvl="1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latin typeface="Candara" panose="020E0502030303020204" pitchFamily="34" charset="0"/>
                <a:sym typeface="Wingdings" panose="05000000000000000000" pitchFamily="2" charset="2"/>
              </a:rPr>
              <a:t>Her izlemde gebeliğe ilişkin yakınmalar </a:t>
            </a:r>
            <a:r>
              <a:rPr lang="tr-TR" u="sng" dirty="0">
                <a:latin typeface="Candara" panose="020E0502030303020204" pitchFamily="34" charset="0"/>
                <a:sym typeface="Wingdings" panose="05000000000000000000" pitchFamily="2" charset="2"/>
              </a:rPr>
              <a:t>sorgulanmalıdır</a:t>
            </a:r>
          </a:p>
          <a:p>
            <a:pPr marL="342900" lvl="1" indent="-342900" algn="just"/>
            <a:endParaRPr lang="tr-TR" dirty="0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marL="342900" lvl="1" indent="-342900" algn="just"/>
            <a:endParaRPr lang="tr-TR" dirty="0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marL="0" lvl="1" indent="0" algn="just">
              <a:buNone/>
            </a:pPr>
            <a:endParaRPr lang="tr-TR" b="1" i="1" dirty="0">
              <a:solidFill>
                <a:srgbClr val="002060"/>
              </a:solidFill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marL="0" lvl="1" indent="0" algn="just">
              <a:buNone/>
            </a:pPr>
            <a:endParaRPr lang="tr-TR" b="1" i="1" dirty="0">
              <a:solidFill>
                <a:srgbClr val="002060"/>
              </a:solidFill>
              <a:latin typeface="Candara" panose="020E0502030303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337185" y="1060154"/>
            <a:ext cx="8634693" cy="4883971"/>
            <a:chOff x="337185" y="1060154"/>
            <a:chExt cx="8634693" cy="4883971"/>
          </a:xfrm>
        </p:grpSpPr>
        <p:sp>
          <p:nvSpPr>
            <p:cNvPr id="8" name="Yuvarlatılmış Dikdörtgen 7"/>
            <p:cNvSpPr/>
            <p:nvPr/>
          </p:nvSpPr>
          <p:spPr>
            <a:xfrm>
              <a:off x="337185" y="1060154"/>
              <a:ext cx="8634693" cy="4883971"/>
            </a:xfrm>
            <a:prstGeom prst="roundRect">
              <a:avLst>
                <a:gd name="adj" fmla="val 5434"/>
              </a:avLst>
            </a:prstGeom>
            <a:solidFill>
              <a:schemeClr val="bg1"/>
            </a:solidFill>
            <a:ln w="57150">
              <a:solidFill>
                <a:srgbClr val="FF33C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800" b="1" dirty="0">
                  <a:solidFill>
                    <a:schemeClr val="tx1"/>
                  </a:solidFill>
                  <a:latin typeface="Candara" panose="020E0502030303020204" pitchFamily="34" charset="0"/>
                </a:rPr>
                <a:t>BU KONULARA İLİŞKİN ÖRNEK BİR BİLGİ FORMU (GEBE GÖRÜŞME FORMU) EKTE VERİLMİŞTİR</a:t>
              </a:r>
            </a:p>
            <a:p>
              <a:pPr algn="ctr">
                <a:lnSpc>
                  <a:spcPct val="150000"/>
                </a:lnSpc>
              </a:pPr>
              <a:endParaRPr lang="tr-TR" sz="2800" b="1" dirty="0">
                <a:solidFill>
                  <a:srgbClr val="0070C0"/>
                </a:solidFill>
                <a:latin typeface="Candara" panose="020E0502030303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tr-TR" sz="2800" b="1" dirty="0">
                  <a:solidFill>
                    <a:srgbClr val="0070C0"/>
                  </a:solidFill>
                  <a:latin typeface="Candara" panose="020E0502030303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endParaRPr lang="tr-TR" sz="2800" b="1" dirty="0">
                <a:solidFill>
                  <a:srgbClr val="0070C0"/>
                </a:solidFill>
                <a:latin typeface="Candara" panose="020E0502030303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tr-TR" sz="2800" b="1" dirty="0">
                <a:solidFill>
                  <a:srgbClr val="0070C0"/>
                </a:solidFill>
                <a:latin typeface="Candara" panose="020E0502030303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tr-TR" sz="2800" b="1" dirty="0">
                <a:solidFill>
                  <a:srgbClr val="0070C0"/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295" y="2550967"/>
              <a:ext cx="8332471" cy="33128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9221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6056" y="888999"/>
            <a:ext cx="8169644" cy="5256620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lvl="1" indent="0" algn="just">
              <a:buNone/>
            </a:pPr>
            <a:r>
              <a:rPr lang="tr-TR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① </a:t>
            </a:r>
            <a:r>
              <a:rPr lang="tr-TR" sz="2800" b="1" i="1" dirty="0">
                <a:solidFill>
                  <a:srgbClr val="00206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Demografik Bilgiler ve Öykü Alma</a:t>
            </a:r>
          </a:p>
          <a:p>
            <a:pPr marL="342900" lvl="1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orbel" panose="020B0503020204020204" pitchFamily="34" charset="0"/>
                <a:sym typeface="Wingdings" panose="05000000000000000000" pitchFamily="2" charset="2"/>
              </a:rPr>
              <a:t>Gebelik yaşı</a:t>
            </a:r>
          </a:p>
          <a:p>
            <a:pPr marL="342900" lvl="1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orbel" panose="020B0503020204020204" pitchFamily="34" charset="0"/>
                <a:sym typeface="Wingdings" panose="05000000000000000000" pitchFamily="2" charset="2"/>
              </a:rPr>
              <a:t>Doğum sırası ve doğum aralıkları, doğum sayısı</a:t>
            </a:r>
          </a:p>
          <a:p>
            <a:pPr marL="342900" lvl="1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orbel" panose="020B0503020204020204" pitchFamily="34" charset="0"/>
                <a:sym typeface="Wingdings" panose="05000000000000000000" pitchFamily="2" charset="2"/>
              </a:rPr>
              <a:t>Önceki gebeliklerine ilişkin öykü </a:t>
            </a:r>
            <a:r>
              <a:rPr lang="tr-TR" sz="2800" i="1" dirty="0">
                <a:solidFill>
                  <a:srgbClr val="FF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(GDM, </a:t>
            </a:r>
            <a:r>
              <a:rPr lang="tr-TR" sz="2800" i="1" dirty="0" err="1">
                <a:solidFill>
                  <a:srgbClr val="FF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pre-eklempsi</a:t>
            </a:r>
            <a:r>
              <a:rPr lang="tr-TR" sz="2800" i="1" dirty="0">
                <a:solidFill>
                  <a:srgbClr val="FF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, </a:t>
            </a:r>
            <a:r>
              <a:rPr lang="tr-TR" sz="2800" i="1" dirty="0" err="1">
                <a:solidFill>
                  <a:srgbClr val="FF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makrozomi</a:t>
            </a:r>
            <a:r>
              <a:rPr lang="tr-TR" sz="2800" i="1" dirty="0">
                <a:solidFill>
                  <a:srgbClr val="FF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, NTD, bulantı-kusma, kabızlık, </a:t>
            </a:r>
            <a:r>
              <a:rPr lang="tr-TR" sz="2800" i="1" dirty="0" err="1">
                <a:solidFill>
                  <a:srgbClr val="FF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hemoroid</a:t>
            </a:r>
            <a:r>
              <a:rPr lang="tr-TR" sz="2800" i="1" dirty="0">
                <a:solidFill>
                  <a:srgbClr val="FF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tr-TR" sz="2800" i="1" dirty="0" err="1">
                <a:solidFill>
                  <a:srgbClr val="FF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vb</a:t>
            </a:r>
            <a:r>
              <a:rPr lang="tr-TR" sz="2800" i="1" dirty="0">
                <a:solidFill>
                  <a:srgbClr val="FF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)</a:t>
            </a:r>
          </a:p>
          <a:p>
            <a:pPr marL="342900" lvl="1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orbel" panose="020B0503020204020204" pitchFamily="34" charset="0"/>
                <a:sym typeface="Wingdings" panose="05000000000000000000" pitchFamily="2" charset="2"/>
              </a:rPr>
              <a:t>Tütün, alkol ya da madde kullanımı</a:t>
            </a:r>
          </a:p>
          <a:p>
            <a:pPr marL="342900" lvl="1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orbel" panose="020B0503020204020204" pitchFamily="34" charset="0"/>
                <a:sym typeface="Wingdings" panose="05000000000000000000" pitchFamily="2" charset="2"/>
              </a:rPr>
              <a:t>Eğitim düzeyi ve çalışma durumu</a:t>
            </a:r>
          </a:p>
          <a:p>
            <a:pPr marL="342900" lvl="1" indent="-3429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orbel" panose="020B0503020204020204" pitchFamily="34" charset="0"/>
                <a:sym typeface="Wingdings" panose="05000000000000000000" pitchFamily="2" charset="2"/>
              </a:rPr>
              <a:t>Ekonomik durumu, satın alma gücü</a:t>
            </a:r>
          </a:p>
          <a:p>
            <a:pPr marL="342900" lvl="1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orbel" panose="020B0503020204020204" pitchFamily="34" charset="0"/>
                <a:sym typeface="Wingdings" panose="05000000000000000000" pitchFamily="2" charset="2"/>
              </a:rPr>
              <a:t>Tanı konulmuş kronik hastalıklar </a:t>
            </a:r>
            <a:r>
              <a:rPr lang="tr-TR" sz="2800" i="1" dirty="0">
                <a:solidFill>
                  <a:srgbClr val="FF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(diyabet, hipertansiyon </a:t>
            </a:r>
            <a:r>
              <a:rPr lang="tr-TR" sz="2800" i="1" dirty="0" err="1">
                <a:solidFill>
                  <a:srgbClr val="FF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vb</a:t>
            </a:r>
            <a:r>
              <a:rPr lang="tr-TR" sz="2800" i="1" dirty="0">
                <a:solidFill>
                  <a:srgbClr val="FF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208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1073" y="417828"/>
            <a:ext cx="8203378" cy="926878"/>
          </a:xfrm>
          <a:solidFill>
            <a:schemeClr val="bg1">
              <a:alpha val="82000"/>
            </a:schemeClr>
          </a:solidFill>
        </p:spPr>
        <p:txBody>
          <a:bodyPr>
            <a:noAutofit/>
          </a:bodyPr>
          <a:lstStyle/>
          <a:p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 Obezite </a:t>
            </a:r>
            <a:b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tr-TR" sz="3200" b="1" i="1" dirty="0">
                <a:solidFill>
                  <a:srgbClr val="0070C0"/>
                </a:solidFill>
                <a:latin typeface="Candara" panose="020E0502030303020204" pitchFamily="34" charset="0"/>
              </a:rPr>
              <a:t>Beslenme Durumunun Değerlendirilmesi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44550" y="1622091"/>
            <a:ext cx="8607350" cy="4763152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lvl="1" indent="0" algn="just">
              <a:lnSpc>
                <a:spcPct val="150000"/>
              </a:lnSpc>
              <a:buNone/>
            </a:pPr>
            <a:r>
              <a:rPr lang="tr-TR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② </a:t>
            </a:r>
            <a:r>
              <a:rPr lang="tr-TR" sz="2800" b="1" i="1" dirty="0">
                <a:solidFill>
                  <a:srgbClr val="00206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Beslenme Alışkanlıkları ve Besin Tüketim Durumu</a:t>
            </a:r>
          </a:p>
          <a:p>
            <a:pPr marL="800100" lvl="2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orbel" panose="020B0503020204020204" pitchFamily="34" charset="0"/>
                <a:sym typeface="Wingdings" panose="05000000000000000000" pitchFamily="2" charset="2"/>
              </a:rPr>
              <a:t>Tercihen </a:t>
            </a:r>
            <a:r>
              <a:rPr lang="tr-TR" sz="2800" b="1" dirty="0">
                <a:solidFill>
                  <a:srgbClr val="FF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3 günlük besin tüketim kaydı</a:t>
            </a:r>
            <a:r>
              <a:rPr lang="tr-TR" sz="2800" dirty="0">
                <a:latin typeface="Corbel" panose="020B0503020204020204" pitchFamily="34" charset="0"/>
                <a:sym typeface="Wingdings" panose="05000000000000000000" pitchFamily="2" charset="2"/>
              </a:rPr>
              <a:t>,</a:t>
            </a:r>
          </a:p>
          <a:p>
            <a:pPr marL="800100" lvl="2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orbel" panose="020B0503020204020204" pitchFamily="34" charset="0"/>
                <a:sym typeface="Wingdings" panose="05000000000000000000" pitchFamily="2" charset="2"/>
              </a:rPr>
              <a:t>Alınamadığı takdirde </a:t>
            </a:r>
            <a:r>
              <a:rPr lang="tr-TR" sz="2800" b="1" i="1" dirty="0">
                <a:solidFill>
                  <a:srgbClr val="FF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24 saatlik geriye dönük</a:t>
            </a:r>
            <a:r>
              <a:rPr lang="tr-TR" sz="2800" b="1" dirty="0"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tr-TR" sz="2800" dirty="0">
                <a:latin typeface="Corbel" panose="020B0503020204020204" pitchFamily="34" charset="0"/>
                <a:sym typeface="Wingdings" panose="05000000000000000000" pitchFamily="2" charset="2"/>
              </a:rPr>
              <a:t>besin tüketim kaydı </a:t>
            </a:r>
          </a:p>
          <a:p>
            <a:pPr marL="800100" lvl="2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orbel" panose="020B0503020204020204" pitchFamily="34" charset="0"/>
                <a:sym typeface="Wingdings" panose="05000000000000000000" pitchFamily="2" charset="2"/>
              </a:rPr>
              <a:t>Besin tüketim sıklığı</a:t>
            </a:r>
          </a:p>
          <a:p>
            <a:pPr marL="800100" lvl="2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800" dirty="0">
                <a:latin typeface="Corbel" panose="020B0503020204020204" pitchFamily="34" charset="0"/>
                <a:sym typeface="Wingdings" panose="05000000000000000000" pitchFamily="2" charset="2"/>
              </a:rPr>
              <a:t>Beslenme alışkanlıkları ve beslenme durumu</a:t>
            </a:r>
          </a:p>
        </p:txBody>
      </p:sp>
    </p:spTree>
    <p:extLst>
      <p:ext uri="{BB962C8B-B14F-4D97-AF65-F5344CB8AC3E}">
        <p14:creationId xmlns:p14="http://schemas.microsoft.com/office/powerpoint/2010/main" val="149649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1072" y="268942"/>
            <a:ext cx="8165727" cy="6116302"/>
          </a:xfrm>
          <a:solidFill>
            <a:schemeClr val="bg1">
              <a:alpha val="69000"/>
            </a:schemeClr>
          </a:solidFill>
        </p:spPr>
        <p:txBody>
          <a:bodyPr>
            <a:normAutofit lnSpcReduction="10000"/>
          </a:bodyPr>
          <a:lstStyle/>
          <a:p>
            <a:pPr marL="0" lvl="1" indent="0" algn="just">
              <a:lnSpc>
                <a:spcPct val="150000"/>
              </a:lnSpc>
              <a:buNone/>
            </a:pPr>
            <a:r>
              <a:rPr lang="tr-TR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② </a:t>
            </a:r>
            <a:r>
              <a:rPr lang="tr-TR" sz="2800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Beslenme Alışkanlıkları ve Besin Tüketim Durumu (devamı)</a:t>
            </a:r>
          </a:p>
          <a:p>
            <a:pPr marL="0" lvl="1" indent="0" algn="just">
              <a:lnSpc>
                <a:spcPct val="150000"/>
              </a:lnSpc>
              <a:buNone/>
            </a:pPr>
            <a:r>
              <a:rPr lang="tr-TR" sz="2800" b="1" i="1" u="sng" dirty="0">
                <a:solidFill>
                  <a:srgbClr val="FF33CC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Gebelik planlı ise </a:t>
            </a:r>
            <a:r>
              <a:rPr lang="tr-TR" sz="2800" b="1" i="1" dirty="0">
                <a:solidFill>
                  <a:srgbClr val="FF33CC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eğitim ve danışmanlık konuları</a:t>
            </a:r>
          </a:p>
          <a:p>
            <a:pPr marL="4572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Gebelikte 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yeterli ve dengeli beslenmenin önemi</a:t>
            </a:r>
            <a:r>
              <a:rPr lang="tr-TR" sz="2800" dirty="0">
                <a:latin typeface="Candara" panose="020E0502030303020204" pitchFamily="34" charset="0"/>
              </a:rPr>
              <a:t> </a:t>
            </a:r>
          </a:p>
          <a:p>
            <a:pPr marL="4572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Önerilen ağırlık kazanımı, 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aşırı ağırlık kazanımının zararları</a:t>
            </a:r>
          </a:p>
          <a:p>
            <a:pPr marL="4572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Önerilen besin ve besin grupları, 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sağlıklı beslenme tabağı</a:t>
            </a:r>
            <a:r>
              <a:rPr lang="tr-TR" sz="2800" dirty="0">
                <a:latin typeface="Candara" panose="020E0502030303020204" pitchFamily="34" charset="0"/>
              </a:rPr>
              <a:t>, tüketiminden kaçınılması gereken besinler</a:t>
            </a:r>
          </a:p>
          <a:p>
            <a:pPr marL="4572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Öğün sıklıkları ve 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kahvaltının önemi  </a:t>
            </a:r>
          </a:p>
          <a:p>
            <a:pPr marL="342900" lvl="1" indent="-342900" algn="just">
              <a:lnSpc>
                <a:spcPct val="150000"/>
              </a:lnSpc>
            </a:pPr>
            <a:endParaRPr lang="tr-TR" sz="2800" dirty="0">
              <a:latin typeface="Candara" panose="020E0502030303020204" pitchFamily="34" charset="0"/>
            </a:endParaRPr>
          </a:p>
          <a:p>
            <a:pPr marL="342900" lvl="1" indent="-342900" algn="just">
              <a:lnSpc>
                <a:spcPct val="150000"/>
              </a:lnSpc>
            </a:pPr>
            <a:endParaRPr lang="tr-TR" dirty="0">
              <a:latin typeface="Candara" panose="020E0502030303020204" pitchFamily="34" charset="0"/>
            </a:endParaRPr>
          </a:p>
          <a:p>
            <a:pPr marL="342900" lvl="1" indent="-342900" algn="just">
              <a:lnSpc>
                <a:spcPct val="150000"/>
              </a:lnSpc>
            </a:pPr>
            <a:endParaRPr lang="tr-TR" dirty="0">
              <a:latin typeface="Candara" panose="020E0502030303020204" pitchFamily="34" charset="0"/>
            </a:endParaRPr>
          </a:p>
          <a:p>
            <a:pPr marL="342900" lvl="1" indent="-342900" algn="just">
              <a:lnSpc>
                <a:spcPct val="150000"/>
              </a:lnSpc>
            </a:pPr>
            <a:endParaRPr lang="tr-TR" b="1" i="1" dirty="0">
              <a:solidFill>
                <a:srgbClr val="002060"/>
              </a:solidFill>
              <a:latin typeface="Candara" panose="020E0502030303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537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F90B2-1F50-A70E-1B75-9B8324C8E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2zlifestyle.com/wp-content/uploads/2013/06/pregnancy.jpg">
            <a:extLst>
              <a:ext uri="{FF2B5EF4-FFF2-40B4-BE49-F238E27FC236}">
                <a16:creationId xmlns:a16="http://schemas.microsoft.com/office/drawing/2014/main" id="{DD0ABDF4-C888-811A-AA92-E4F18403C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fegenetics.net/wp-content/uploads/2012/10/Healthy-child-DNA-test-Baby.png">
            <a:extLst>
              <a:ext uri="{FF2B5EF4-FFF2-40B4-BE49-F238E27FC236}">
                <a16:creationId xmlns:a16="http://schemas.microsoft.com/office/drawing/2014/main" id="{CF5B87C8-9694-5730-808E-D3436EAA7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BFD4E7D-361A-3309-36AE-CD845FB8A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073" y="268942"/>
            <a:ext cx="8095802" cy="6116302"/>
          </a:xfrm>
          <a:solidFill>
            <a:schemeClr val="bg1">
              <a:alpha val="69000"/>
            </a:schemeClr>
          </a:solidFill>
        </p:spPr>
        <p:txBody>
          <a:bodyPr>
            <a:normAutofit lnSpcReduction="10000"/>
          </a:bodyPr>
          <a:lstStyle/>
          <a:p>
            <a:pPr marL="0" lvl="1" indent="0" algn="just">
              <a:lnSpc>
                <a:spcPct val="150000"/>
              </a:lnSpc>
              <a:buNone/>
            </a:pPr>
            <a:r>
              <a:rPr lang="tr-TR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② </a:t>
            </a:r>
            <a:r>
              <a:rPr lang="tr-TR" sz="2800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Beslenme Alışkanlıkları ve Besin Tüketim Durumu (devamı)</a:t>
            </a:r>
          </a:p>
          <a:p>
            <a:pPr marL="0" lvl="1" indent="0" algn="just">
              <a:lnSpc>
                <a:spcPct val="150000"/>
              </a:lnSpc>
              <a:buNone/>
            </a:pPr>
            <a:r>
              <a:rPr lang="tr-TR" sz="2800" b="1" i="1" u="sng" dirty="0">
                <a:solidFill>
                  <a:srgbClr val="FF33CC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Gebelik planlı ise </a:t>
            </a:r>
            <a:r>
              <a:rPr lang="tr-TR" sz="2800" b="1" i="1" dirty="0">
                <a:solidFill>
                  <a:srgbClr val="FF33CC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eğitim ve danışmanlık konuları</a:t>
            </a:r>
          </a:p>
          <a:p>
            <a:pPr marL="4572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Besinlerin uygun şekilde 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hazırlanması, saklanması ve pişirilmesi</a:t>
            </a:r>
          </a:p>
          <a:p>
            <a:pPr marL="4572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Gebelikte kullanılması gereken 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takviyeler</a:t>
            </a:r>
            <a:r>
              <a:rPr lang="tr-TR" sz="2800" dirty="0">
                <a:latin typeface="Candara" panose="020E0502030303020204" pitchFamily="34" charset="0"/>
              </a:rPr>
              <a:t> ve önemi, 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iyotlu tuzun </a:t>
            </a:r>
            <a:r>
              <a:rPr lang="tr-TR" sz="2800" dirty="0">
                <a:latin typeface="Candara" panose="020E0502030303020204" pitchFamily="34" charset="0"/>
              </a:rPr>
              <a:t>kullanımı, 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anemiden korunma</a:t>
            </a:r>
          </a:p>
          <a:p>
            <a:pPr marL="4572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Gebelikte 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bulantı, kusma, aşerme</a:t>
            </a:r>
            <a:r>
              <a:rPr lang="tr-TR" sz="2800" dirty="0">
                <a:latin typeface="Candara" panose="020E0502030303020204" pitchFamily="34" charset="0"/>
              </a:rPr>
              <a:t>, </a:t>
            </a:r>
            <a:r>
              <a:rPr lang="tr-TR" sz="2800" dirty="0" err="1">
                <a:latin typeface="Candara" panose="020E0502030303020204" pitchFamily="34" charset="0"/>
              </a:rPr>
              <a:t>pika</a:t>
            </a:r>
            <a:endParaRPr lang="tr-TR" sz="2800" dirty="0">
              <a:latin typeface="Candara" panose="020E0502030303020204" pitchFamily="34" charset="0"/>
            </a:endParaRPr>
          </a:p>
          <a:p>
            <a:pPr marL="4572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Anne sütünün önemi </a:t>
            </a:r>
            <a:r>
              <a:rPr lang="tr-TR" sz="2800" dirty="0">
                <a:latin typeface="Candara" panose="020E0502030303020204" pitchFamily="34" charset="0"/>
              </a:rPr>
              <a:t>ve emzirmenin teşviki</a:t>
            </a:r>
          </a:p>
          <a:p>
            <a:pPr marL="342900" lvl="1" indent="-342900" algn="just">
              <a:lnSpc>
                <a:spcPct val="150000"/>
              </a:lnSpc>
            </a:pPr>
            <a:endParaRPr lang="tr-TR" sz="2800" dirty="0">
              <a:latin typeface="Candara" panose="020E0502030303020204" pitchFamily="34" charset="0"/>
            </a:endParaRPr>
          </a:p>
          <a:p>
            <a:pPr marL="342900" lvl="1" indent="-342900" algn="just">
              <a:lnSpc>
                <a:spcPct val="150000"/>
              </a:lnSpc>
            </a:pPr>
            <a:endParaRPr lang="tr-TR" dirty="0">
              <a:latin typeface="Candara" panose="020E0502030303020204" pitchFamily="34" charset="0"/>
            </a:endParaRPr>
          </a:p>
          <a:p>
            <a:pPr marL="342900" lvl="1" indent="-342900" algn="just">
              <a:lnSpc>
                <a:spcPct val="150000"/>
              </a:lnSpc>
            </a:pPr>
            <a:endParaRPr lang="tr-TR" dirty="0">
              <a:latin typeface="Candara" panose="020E0502030303020204" pitchFamily="34" charset="0"/>
            </a:endParaRPr>
          </a:p>
          <a:p>
            <a:pPr marL="342900" lvl="1" indent="-342900" algn="just">
              <a:lnSpc>
                <a:spcPct val="150000"/>
              </a:lnSpc>
            </a:pPr>
            <a:endParaRPr lang="tr-TR" b="1" i="1" dirty="0">
              <a:solidFill>
                <a:srgbClr val="002060"/>
              </a:solidFill>
              <a:latin typeface="Candara" panose="020E0502030303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1087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c2.soap.com/images/products/p/ZQB/ZQB-3580_1z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5563" l="0" r="100000">
                        <a14:foregroundMark x1="20333" y1="14625" x2="20333" y2="14625"/>
                        <a14:foregroundMark x1="9290" y1="20500" x2="9290" y2="20500"/>
                        <a14:foregroundMark x1="4119" y1="35125" x2="4119" y2="35125"/>
                        <a14:foregroundMark x1="2016" y1="54438" x2="2016" y2="54438"/>
                        <a14:foregroundMark x1="2191" y1="64125" x2="2191" y2="64125"/>
                        <a14:foregroundMark x1="99211" y1="64438" x2="99211" y2="64438"/>
                        <a14:foregroundMark x1="95092" y1="28813" x2="95092" y2="28813"/>
                        <a14:foregroundMark x1="80018" y1="14125" x2="80018" y2="14125"/>
                        <a14:foregroundMark x1="49343" y1="45500" x2="49343" y2="45500"/>
                        <a14:foregroundMark x1="49343" y1="45500" x2="20333" y2="14438"/>
                        <a14:foregroundMark x1="20333" y1="14438" x2="8852" y2="20000"/>
                        <a14:foregroundMark x1="8852" y1="20000" x2="3243" y2="35438"/>
                        <a14:foregroundMark x1="3944" y1="35438" x2="1578" y2="64438"/>
                        <a14:foregroundMark x1="1578" y1="64438" x2="99912" y2="64625"/>
                        <a14:foregroundMark x1="99912" y1="64625" x2="94741" y2="28813"/>
                        <a14:foregroundMark x1="94741" y1="28813" x2="79141" y2="13688"/>
                        <a14:foregroundMark x1="79141" y1="13688" x2="49956" y2="45313"/>
                        <a14:foregroundMark x1="49956" y1="45313" x2="50570" y2="63813"/>
                        <a14:foregroundMark x1="11481" y1="34500" x2="11481" y2="34500"/>
                        <a14:foregroundMark x1="4820" y1="64125" x2="4820" y2="64125"/>
                        <a14:foregroundMark x1="42857" y1="63375" x2="42857" y2="63375"/>
                        <a14:foregroundMark x1="42857" y1="63375" x2="11306" y2="34688"/>
                        <a14:foregroundMark x1="11306" y1="34688" x2="4996" y2="64000"/>
                        <a14:foregroundMark x1="89746" y1="34063" x2="89746" y2="34063"/>
                        <a14:foregroundMark x1="57493" y1="64438" x2="57493" y2="64438"/>
                        <a14:foregroundMark x1="95530" y1="64000" x2="95530" y2="64000"/>
                        <a14:foregroundMark x1="95530" y1="64000" x2="90359" y2="33438"/>
                        <a14:foregroundMark x1="90359" y1="33438" x2="57318" y2="63813"/>
                        <a14:backgroundMark x1="2454" y1="31563" x2="2454" y2="31563"/>
                        <a14:backgroundMark x1="2629" y1="38188" x2="2629" y2="38188"/>
                        <a14:backgroundMark x1="2454" y1="31563" x2="2454" y2="38375"/>
                        <a14:backgroundMark x1="97721" y1="30375" x2="97721" y2="30375"/>
                        <a14:backgroundMark x1="99211" y1="39000" x2="99211" y2="39000"/>
                        <a14:backgroundMark x1="97984" y1="31250" x2="98773" y2="38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931"/>
          <a:stretch/>
        </p:blipFill>
        <p:spPr bwMode="auto">
          <a:xfrm>
            <a:off x="4191000" y="2259612"/>
            <a:ext cx="5045727" cy="459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parentinghealthybabies.com/wp-content/uploads/2015/03/pregnant-woman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56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38"/>
          <a:stretch/>
        </p:blipFill>
        <p:spPr bwMode="auto">
          <a:xfrm>
            <a:off x="72736" y="72583"/>
            <a:ext cx="5278582" cy="678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1073" y="417828"/>
            <a:ext cx="8203378" cy="926878"/>
          </a:xfrm>
          <a:solidFill>
            <a:schemeClr val="bg1">
              <a:alpha val="82000"/>
            </a:schemeClr>
          </a:solidFill>
        </p:spPr>
        <p:txBody>
          <a:bodyPr>
            <a:noAutofit/>
          </a:bodyPr>
          <a:lstStyle/>
          <a:p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 Obezite </a:t>
            </a:r>
            <a:b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tr-TR" sz="3200" b="1" i="1" dirty="0">
                <a:solidFill>
                  <a:srgbClr val="0070C0"/>
                </a:solidFill>
                <a:latin typeface="Candara" panose="020E0502030303020204" pitchFamily="34" charset="0"/>
              </a:rPr>
              <a:t>Beslenme Durumunun Değerlendirilmesi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1073" y="1622091"/>
            <a:ext cx="8095802" cy="4016710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lvl="1" indent="0" algn="just">
              <a:lnSpc>
                <a:spcPct val="150000"/>
              </a:lnSpc>
              <a:buNone/>
            </a:pPr>
            <a:r>
              <a:rPr lang="tr-TR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③ </a:t>
            </a:r>
            <a:r>
              <a:rPr lang="tr-TR" sz="2800" b="1" i="1" dirty="0" err="1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Antropometrik</a:t>
            </a:r>
            <a:r>
              <a:rPr lang="tr-TR" sz="2800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Ölçümler</a:t>
            </a:r>
            <a:endParaRPr lang="tr-TR" sz="2800" b="1" dirty="0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marL="0" lvl="1" indent="0" algn="ctr">
              <a:lnSpc>
                <a:spcPct val="150000"/>
              </a:lnSpc>
              <a:buNone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Gebelik öncesi vücut ağırlığı</a:t>
            </a:r>
            <a:endParaRPr lang="tr-TR" sz="2800" b="1" u="sng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lvl="0"/>
            <a:r>
              <a:rPr lang="tr-TR" dirty="0">
                <a:latin typeface="Candara" panose="020E0502030303020204" pitchFamily="34" charset="0"/>
              </a:rPr>
              <a:t>Planlı gebelik (+) gebelik öncesi görüşmede ölçüm alınır</a:t>
            </a:r>
          </a:p>
          <a:p>
            <a:pPr lvl="0"/>
            <a:r>
              <a:rPr lang="tr-TR" dirty="0">
                <a:latin typeface="Candara" panose="020E0502030303020204" pitchFamily="34" charset="0"/>
              </a:rPr>
              <a:t>Planlı değil, beyana dayalı olarak sorgulanıp kayıt edilir</a:t>
            </a:r>
          </a:p>
          <a:p>
            <a:pPr lvl="0"/>
            <a:endParaRPr lang="tr-TR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2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B7BE8-43E6-1E40-2283-96DBA3860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c2.soap.com/images/products/p/ZQB/ZQB-3580_1z.jpg">
            <a:extLst>
              <a:ext uri="{FF2B5EF4-FFF2-40B4-BE49-F238E27FC236}">
                <a16:creationId xmlns:a16="http://schemas.microsoft.com/office/drawing/2014/main" id="{A4950888-C99C-4715-7AED-18DC044D2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5563" l="0" r="100000">
                        <a14:foregroundMark x1="20333" y1="14625" x2="20333" y2="14625"/>
                        <a14:foregroundMark x1="9290" y1="20500" x2="9290" y2="20500"/>
                        <a14:foregroundMark x1="4119" y1="35125" x2="4119" y2="35125"/>
                        <a14:foregroundMark x1="2016" y1="54438" x2="2016" y2="54438"/>
                        <a14:foregroundMark x1="2191" y1="64125" x2="2191" y2="64125"/>
                        <a14:foregroundMark x1="99211" y1="64438" x2="99211" y2="64438"/>
                        <a14:foregroundMark x1="95092" y1="28813" x2="95092" y2="28813"/>
                        <a14:foregroundMark x1="80018" y1="14125" x2="80018" y2="14125"/>
                        <a14:foregroundMark x1="49343" y1="45500" x2="49343" y2="45500"/>
                        <a14:foregroundMark x1="49343" y1="45500" x2="20333" y2="14438"/>
                        <a14:foregroundMark x1="20333" y1="14438" x2="8852" y2="20000"/>
                        <a14:foregroundMark x1="8852" y1="20000" x2="3243" y2="35438"/>
                        <a14:foregroundMark x1="3944" y1="35438" x2="1578" y2="64438"/>
                        <a14:foregroundMark x1="1578" y1="64438" x2="99912" y2="64625"/>
                        <a14:foregroundMark x1="99912" y1="64625" x2="94741" y2="28813"/>
                        <a14:foregroundMark x1="94741" y1="28813" x2="79141" y2="13688"/>
                        <a14:foregroundMark x1="79141" y1="13688" x2="49956" y2="45313"/>
                        <a14:foregroundMark x1="49956" y1="45313" x2="50570" y2="63813"/>
                        <a14:foregroundMark x1="11481" y1="34500" x2="11481" y2="34500"/>
                        <a14:foregroundMark x1="4820" y1="64125" x2="4820" y2="64125"/>
                        <a14:foregroundMark x1="42857" y1="63375" x2="42857" y2="63375"/>
                        <a14:foregroundMark x1="42857" y1="63375" x2="11306" y2="34688"/>
                        <a14:foregroundMark x1="11306" y1="34688" x2="4996" y2="64000"/>
                        <a14:foregroundMark x1="89746" y1="34063" x2="89746" y2="34063"/>
                        <a14:foregroundMark x1="57493" y1="64438" x2="57493" y2="64438"/>
                        <a14:foregroundMark x1="95530" y1="64000" x2="95530" y2="64000"/>
                        <a14:foregroundMark x1="95530" y1="64000" x2="90359" y2="33438"/>
                        <a14:foregroundMark x1="90359" y1="33438" x2="57318" y2="63813"/>
                        <a14:backgroundMark x1="2454" y1="31563" x2="2454" y2="31563"/>
                        <a14:backgroundMark x1="2629" y1="38188" x2="2629" y2="38188"/>
                        <a14:backgroundMark x1="2454" y1="31563" x2="2454" y2="38375"/>
                        <a14:backgroundMark x1="97721" y1="30375" x2="97721" y2="30375"/>
                        <a14:backgroundMark x1="99211" y1="39000" x2="99211" y2="39000"/>
                        <a14:backgroundMark x1="97984" y1="31250" x2="98773" y2="38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931"/>
          <a:stretch/>
        </p:blipFill>
        <p:spPr bwMode="auto">
          <a:xfrm>
            <a:off x="4191000" y="2259612"/>
            <a:ext cx="5045727" cy="459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parentinghealthybabies.com/wp-content/uploads/2015/03/pregnant-woman.jpg">
            <a:extLst>
              <a:ext uri="{FF2B5EF4-FFF2-40B4-BE49-F238E27FC236}">
                <a16:creationId xmlns:a16="http://schemas.microsoft.com/office/drawing/2014/main" id="{3E6A5F08-1753-CD06-F95B-5D1CE7822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56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38"/>
          <a:stretch/>
        </p:blipFill>
        <p:spPr bwMode="auto">
          <a:xfrm>
            <a:off x="72736" y="72583"/>
            <a:ext cx="5278582" cy="678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A48C3171-DB71-972F-3536-DD77FE82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73" y="417828"/>
            <a:ext cx="8203378" cy="926878"/>
          </a:xfrm>
          <a:solidFill>
            <a:schemeClr val="bg1">
              <a:alpha val="82000"/>
            </a:schemeClr>
          </a:solidFill>
        </p:spPr>
        <p:txBody>
          <a:bodyPr>
            <a:noAutofit/>
          </a:bodyPr>
          <a:lstStyle/>
          <a:p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 Obezite </a:t>
            </a:r>
            <a:b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tr-TR" sz="3200" b="1" i="1" dirty="0">
                <a:solidFill>
                  <a:srgbClr val="0070C0"/>
                </a:solidFill>
                <a:latin typeface="Candara" panose="020E0502030303020204" pitchFamily="34" charset="0"/>
              </a:rPr>
              <a:t>Beslenme Durumunun Değerlendirilmesi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F7E6FEC-B7C6-A3C2-42C7-E3004BC7C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073" y="1622091"/>
            <a:ext cx="8095802" cy="4156410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Gebelik öncesi ağırlık bilinmiyor/hatırlanmıyorsa</a:t>
            </a:r>
          </a:p>
          <a:p>
            <a:pPr lvl="1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Mevcut ağırlığı ölçülür</a:t>
            </a:r>
          </a:p>
          <a:p>
            <a:pPr lvl="1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Gebelik haftasına göre öngörülen ortalama vücut ağırlığı artışı mevcut ağırlıktan çıkarılır</a:t>
            </a:r>
          </a:p>
          <a:p>
            <a:pPr lvl="1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Gebelik öncesi vücut ağırlığı ve BKİ tahmin edilir</a:t>
            </a:r>
          </a:p>
        </p:txBody>
      </p:sp>
    </p:spTree>
    <p:extLst>
      <p:ext uri="{BB962C8B-B14F-4D97-AF65-F5344CB8AC3E}">
        <p14:creationId xmlns:p14="http://schemas.microsoft.com/office/powerpoint/2010/main" val="2154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1073" y="268942"/>
            <a:ext cx="8095802" cy="6116302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lvl="1" indent="0" algn="just">
              <a:lnSpc>
                <a:spcPct val="150000"/>
              </a:lnSpc>
              <a:buNone/>
            </a:pPr>
            <a:r>
              <a:rPr lang="tr-TR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③ </a:t>
            </a:r>
            <a:r>
              <a:rPr lang="tr-TR" sz="2800" b="1" i="1" dirty="0" err="1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Antropometrik</a:t>
            </a:r>
            <a:r>
              <a:rPr lang="tr-TR" sz="2800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Ölçümler</a:t>
            </a:r>
            <a:r>
              <a:rPr lang="tr-TR" sz="2800" b="1" dirty="0">
                <a:latin typeface="Candara" panose="020E0502030303020204" pitchFamily="34" charset="0"/>
                <a:sym typeface="Wingdings" panose="05000000000000000000" pitchFamily="2" charset="2"/>
              </a:rPr>
              <a:t> </a:t>
            </a:r>
            <a:r>
              <a:rPr lang="tr-TR" sz="2800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(devamı)</a:t>
            </a:r>
          </a:p>
          <a:p>
            <a:pPr marL="0" lvl="1" indent="0" algn="just">
              <a:lnSpc>
                <a:spcPct val="150000"/>
              </a:lnSpc>
              <a:buNone/>
            </a:pPr>
            <a:r>
              <a:rPr lang="tr-TR" b="1" i="1" u="sng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Örnek</a:t>
            </a:r>
          </a:p>
          <a:p>
            <a:pPr marL="0" lvl="1" indent="0" algn="just">
              <a:lnSpc>
                <a:spcPct val="150000"/>
              </a:lnSpc>
              <a:buNone/>
            </a:pPr>
            <a:endParaRPr lang="tr-TR" dirty="0">
              <a:latin typeface="Candara" panose="020E0502030303020204" pitchFamily="34" charset="0"/>
            </a:endParaRPr>
          </a:p>
          <a:p>
            <a:pPr marL="342900" lvl="1" indent="-342900" algn="just">
              <a:lnSpc>
                <a:spcPct val="150000"/>
              </a:lnSpc>
            </a:pPr>
            <a:endParaRPr lang="tr-TR" dirty="0">
              <a:latin typeface="Candara" panose="020E0502030303020204" pitchFamily="34" charset="0"/>
            </a:endParaRPr>
          </a:p>
          <a:p>
            <a:pPr marL="342900" lvl="1" indent="-342900" algn="just">
              <a:lnSpc>
                <a:spcPct val="150000"/>
              </a:lnSpc>
            </a:pPr>
            <a:endParaRPr lang="tr-TR" dirty="0">
              <a:latin typeface="Candara" panose="020E0502030303020204" pitchFamily="34" charset="0"/>
            </a:endParaRPr>
          </a:p>
          <a:p>
            <a:pPr marL="342900" lvl="1" indent="-342900" algn="just">
              <a:lnSpc>
                <a:spcPct val="150000"/>
              </a:lnSpc>
            </a:pPr>
            <a:endParaRPr lang="tr-TR" b="1" i="1" dirty="0">
              <a:solidFill>
                <a:srgbClr val="002060"/>
              </a:solidFill>
              <a:latin typeface="Candara" panose="020E0502030303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21073" y="1513745"/>
            <a:ext cx="809580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400" dirty="0">
                <a:latin typeface="Candara" panose="020E0502030303020204" pitchFamily="34" charset="0"/>
              </a:rPr>
              <a:t>28 yaşında 16 </a:t>
            </a:r>
            <a:r>
              <a:rPr lang="tr-TR" sz="2400" dirty="0" err="1">
                <a:latin typeface="Candara" panose="020E0502030303020204" pitchFamily="34" charset="0"/>
              </a:rPr>
              <a:t>hf</a:t>
            </a:r>
            <a:r>
              <a:rPr lang="tr-TR" sz="2400" dirty="0">
                <a:latin typeface="Candara" panose="020E0502030303020204" pitchFamily="34" charset="0"/>
              </a:rPr>
              <a:t> gebe; ilk perinatal muayene, </a:t>
            </a:r>
            <a:r>
              <a:rPr lang="tr-TR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gebelik öncesi ağırlık bilinmiyor</a:t>
            </a:r>
          </a:p>
          <a:p>
            <a:pPr lvl="0"/>
            <a:endParaRPr lang="tr-TR" sz="2400" dirty="0">
              <a:latin typeface="Candara" panose="020E0502030303020204" pitchFamily="34" charset="0"/>
            </a:endParaRPr>
          </a:p>
          <a:p>
            <a:pPr lvl="0"/>
            <a:r>
              <a:rPr lang="tr-TR" sz="2400" dirty="0">
                <a:latin typeface="Candara" panose="020E0502030303020204" pitchFamily="34" charset="0"/>
              </a:rPr>
              <a:t>Şu andaki ağırlığı = 72 kg</a:t>
            </a:r>
          </a:p>
          <a:p>
            <a:pPr lvl="0"/>
            <a:r>
              <a:rPr lang="tr-TR" sz="2400" dirty="0">
                <a:latin typeface="Candara" panose="020E0502030303020204" pitchFamily="34" charset="0"/>
              </a:rPr>
              <a:t>16 </a:t>
            </a:r>
            <a:r>
              <a:rPr lang="tr-TR" sz="2400" dirty="0" err="1">
                <a:latin typeface="Candara" panose="020E0502030303020204" pitchFamily="34" charset="0"/>
              </a:rPr>
              <a:t>hf</a:t>
            </a:r>
            <a:r>
              <a:rPr lang="tr-TR" sz="2400" dirty="0">
                <a:latin typeface="Candara" panose="020E0502030303020204" pitchFamily="34" charset="0"/>
              </a:rPr>
              <a:t> süresince </a:t>
            </a:r>
            <a:r>
              <a:rPr lang="tr-TR" sz="2400" b="1" u="sng" dirty="0">
                <a:latin typeface="Candara" panose="020E0502030303020204" pitchFamily="34" charset="0"/>
              </a:rPr>
              <a:t>beklenen ortalama ağırlık artışı</a:t>
            </a:r>
            <a:r>
              <a:rPr lang="tr-TR" sz="2400" b="1" dirty="0">
                <a:latin typeface="Candara" panose="020E0502030303020204" pitchFamily="34" charset="0"/>
              </a:rPr>
              <a:t> =</a:t>
            </a:r>
            <a:r>
              <a:rPr lang="tr-TR" sz="2400" dirty="0">
                <a:latin typeface="Candara" panose="020E0502030303020204" pitchFamily="34" charset="0"/>
              </a:rPr>
              <a:t> 2 – 4.5 kg</a:t>
            </a:r>
          </a:p>
          <a:p>
            <a:pPr lvl="0"/>
            <a:r>
              <a:rPr lang="tr-TR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    (1. </a:t>
            </a:r>
            <a:r>
              <a:rPr lang="tr-TR" sz="2400" b="1" i="1" dirty="0" err="1">
                <a:solidFill>
                  <a:srgbClr val="FF0000"/>
                </a:solidFill>
                <a:latin typeface="Candara" panose="020E0502030303020204" pitchFamily="34" charset="0"/>
              </a:rPr>
              <a:t>trimester</a:t>
            </a:r>
            <a:r>
              <a:rPr lang="tr-TR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 1-3 kg + 4.ayda 1-1.5 kg)</a:t>
            </a:r>
          </a:p>
          <a:p>
            <a:pPr lvl="0"/>
            <a:endParaRPr lang="tr-TR" sz="2400" dirty="0">
              <a:latin typeface="Candara" panose="020E0502030303020204" pitchFamily="34" charset="0"/>
            </a:endParaRPr>
          </a:p>
          <a:p>
            <a:pPr lvl="0"/>
            <a:r>
              <a:rPr lang="tr-TR" sz="2400" b="1" dirty="0">
                <a:latin typeface="Candara" panose="020E0502030303020204" pitchFamily="34" charset="0"/>
              </a:rPr>
              <a:t>Gebelik öncesi tahmini ağırlık =</a:t>
            </a:r>
            <a:r>
              <a:rPr lang="tr-TR" sz="2400" dirty="0">
                <a:latin typeface="Candara" panose="020E0502030303020204" pitchFamily="34" charset="0"/>
              </a:rPr>
              <a:t> 72 – (2 – 4.5kg) = 67.5 – 70 kg</a:t>
            </a:r>
          </a:p>
          <a:p>
            <a:pPr lvl="0"/>
            <a:r>
              <a:rPr lang="tr-TR" sz="2400" b="1" dirty="0">
                <a:latin typeface="Candara" panose="020E0502030303020204" pitchFamily="34" charset="0"/>
              </a:rPr>
              <a:t>Gebenin boy uzunluğu =</a:t>
            </a:r>
            <a:r>
              <a:rPr lang="tr-TR" sz="2400" dirty="0">
                <a:latin typeface="Candara" panose="020E0502030303020204" pitchFamily="34" charset="0"/>
              </a:rPr>
              <a:t>1.64 cm</a:t>
            </a:r>
          </a:p>
          <a:p>
            <a:pPr lvl="0"/>
            <a:r>
              <a:rPr lang="tr-TR" sz="2400" b="1" dirty="0">
                <a:latin typeface="Candara" panose="020E0502030303020204" pitchFamily="34" charset="0"/>
              </a:rPr>
              <a:t>Gebelik öncesi tahmini BKİ=</a:t>
            </a:r>
            <a:r>
              <a:rPr lang="tr-TR" sz="2400" dirty="0">
                <a:latin typeface="Candara" panose="020E0502030303020204" pitchFamily="34" charset="0"/>
              </a:rPr>
              <a:t> 25.1 – 26.0 kg/m</a:t>
            </a:r>
            <a:r>
              <a:rPr lang="tr-TR" sz="2400" baseline="30000" dirty="0">
                <a:latin typeface="Candara" panose="020E0502030303020204" pitchFamily="34" charset="0"/>
              </a:rPr>
              <a:t>2 </a:t>
            </a:r>
            <a:r>
              <a:rPr lang="tr-TR" sz="2400" dirty="0">
                <a:latin typeface="Candara" panose="020E0502030303020204" pitchFamily="34" charset="0"/>
              </a:rPr>
              <a:t>(hafif şişman aralıkta)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355002" y="957431"/>
            <a:ext cx="8261873" cy="1452282"/>
          </a:xfrm>
          <a:prstGeom prst="roundRect">
            <a:avLst>
              <a:gd name="adj" fmla="val 9115"/>
            </a:avLst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/>
          <p:cNvSpPr/>
          <p:nvPr/>
        </p:nvSpPr>
        <p:spPr>
          <a:xfrm>
            <a:off x="355001" y="2600952"/>
            <a:ext cx="8261873" cy="1207255"/>
          </a:xfrm>
          <a:prstGeom prst="roundRect">
            <a:avLst>
              <a:gd name="adj" fmla="val 9115"/>
            </a:avLst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355000" y="3978253"/>
            <a:ext cx="8261873" cy="1628920"/>
          </a:xfrm>
          <a:prstGeom prst="roundRect">
            <a:avLst>
              <a:gd name="adj" fmla="val 9115"/>
            </a:avLst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25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140443"/>
            <a:ext cx="7886700" cy="1325563"/>
          </a:xfrm>
          <a:solidFill>
            <a:schemeClr val="bg1">
              <a:alpha val="82000"/>
            </a:schemeClr>
          </a:solidFill>
        </p:spPr>
        <p:txBody>
          <a:bodyPr/>
          <a:lstStyle/>
          <a:p>
            <a:r>
              <a:rPr lang="tr-TR" sz="40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40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4000" b="1" i="1" dirty="0">
                <a:solidFill>
                  <a:srgbClr val="0070C0"/>
                </a:solidFill>
                <a:latin typeface="Candara" panose="020E0502030303020204" pitchFamily="34" charset="0"/>
              </a:rPr>
              <a:t>Görülme sıklığı</a:t>
            </a:r>
            <a:endParaRPr lang="tr-TR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7275" y="1466006"/>
            <a:ext cx="8563087" cy="5106915"/>
          </a:xfrm>
          <a:solidFill>
            <a:schemeClr val="bg1">
              <a:alpha val="69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Türkiye</a:t>
            </a:r>
          </a:p>
          <a:p>
            <a:pPr lvl="0">
              <a:lnSpc>
                <a:spcPct val="150000"/>
              </a:lnSpc>
            </a:pPr>
            <a:r>
              <a:rPr lang="tr-TR" dirty="0">
                <a:latin typeface="Candara" panose="020E0502030303020204" pitchFamily="34" charset="0"/>
              </a:rPr>
              <a:t>TNSA (1998- 2013); doğurganlık çağındaki kadınlar</a:t>
            </a:r>
          </a:p>
          <a:p>
            <a:pPr lvl="1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Fazla kilolu: </a:t>
            </a:r>
            <a:r>
              <a:rPr lang="tr-TR" sz="2800" dirty="0">
                <a:latin typeface="Candara" panose="020E0502030303020204" pitchFamily="34" charset="0"/>
              </a:rPr>
              <a:t>%33.4 ------------ %28.6’ya </a:t>
            </a:r>
            <a:r>
              <a:rPr lang="tr-TR" sz="2800" b="1" u="sng" dirty="0">
                <a:solidFill>
                  <a:srgbClr val="00B050"/>
                </a:solidFill>
                <a:latin typeface="Candara" panose="020E0502030303020204" pitchFamily="34" charset="0"/>
              </a:rPr>
              <a:t>düşmüş</a:t>
            </a:r>
          </a:p>
          <a:p>
            <a:pPr lvl="1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tr-TR" sz="28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Obez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: </a:t>
            </a:r>
            <a:r>
              <a:rPr lang="tr-TR" sz="2800" dirty="0">
                <a:latin typeface="Candara" panose="020E0502030303020204" pitchFamily="34" charset="0"/>
              </a:rPr>
              <a:t>%18.8 ---------- %26.5’e </a:t>
            </a:r>
            <a:r>
              <a:rPr lang="tr-TR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çıkmış</a:t>
            </a:r>
          </a:p>
          <a:p>
            <a:endParaRPr lang="tr-TR" dirty="0">
              <a:latin typeface="Candara" panose="020E0502030303020204" pitchFamily="34" charset="0"/>
            </a:endParaRPr>
          </a:p>
          <a:p>
            <a:r>
              <a:rPr lang="tr-TR" u="sng" dirty="0">
                <a:latin typeface="Candara" panose="020E0502030303020204" pitchFamily="34" charset="0"/>
              </a:rPr>
              <a:t>TNSA 2013: </a:t>
            </a:r>
            <a:r>
              <a:rPr lang="tr-TR" dirty="0">
                <a:latin typeface="Candara" panose="020E0502030303020204" pitchFamily="34" charset="0"/>
              </a:rPr>
              <a:t>15-49 yaş </a:t>
            </a:r>
            <a:r>
              <a:rPr lang="tr-TR" dirty="0" err="1">
                <a:latin typeface="Candara" panose="020E0502030303020204" pitchFamily="34" charset="0"/>
              </a:rPr>
              <a:t>ort.</a:t>
            </a:r>
            <a:r>
              <a:rPr lang="tr-TR" dirty="0">
                <a:latin typeface="Candara" panose="020E0502030303020204" pitchFamily="34" charset="0"/>
              </a:rPr>
              <a:t> BKİ 26.7 kg/m</a:t>
            </a:r>
            <a:r>
              <a:rPr lang="tr-TR" baseline="30000" dirty="0">
                <a:latin typeface="Candara" panose="020E0502030303020204" pitchFamily="34" charset="0"/>
              </a:rPr>
              <a:t>2</a:t>
            </a:r>
          </a:p>
          <a:p>
            <a:endParaRPr lang="tr-TR" baseline="30000" dirty="0">
              <a:latin typeface="Candara" panose="020E0502030303020204" pitchFamily="34" charset="0"/>
            </a:endParaRPr>
          </a:p>
          <a:p>
            <a:r>
              <a:rPr lang="tr-TR" u="sng" dirty="0">
                <a:latin typeface="Candara" panose="020E0502030303020204" pitchFamily="34" charset="0"/>
              </a:rPr>
              <a:t>TBSA 2013: </a:t>
            </a:r>
            <a:r>
              <a:rPr lang="tr-TR" dirty="0">
                <a:latin typeface="Candara" panose="020E0502030303020204" pitchFamily="34" charset="0"/>
              </a:rPr>
              <a:t>19 yaş</a:t>
            </a:r>
            <a:r>
              <a:rPr lang="tr-TR" dirty="0">
                <a:latin typeface="Candara" panose="020E0502030303020204" pitchFamily="34" charset="0"/>
                <a:sym typeface="Symbol" panose="05050102010706020507" pitchFamily="18" charset="2"/>
              </a:rPr>
              <a:t> obezite sıklığı %41 </a:t>
            </a:r>
          </a:p>
          <a:p>
            <a:pPr marL="0" indent="0">
              <a:buNone/>
            </a:pPr>
            <a:r>
              <a:rPr lang="tr-TR" dirty="0">
                <a:latin typeface="Candara" panose="020E0502030303020204" pitchFamily="34" charset="0"/>
                <a:sym typeface="Symbol" panose="05050102010706020507" pitchFamily="18" charset="2"/>
              </a:rPr>
              <a:t>		gebeliğe başlama </a:t>
            </a:r>
            <a:r>
              <a:rPr lang="tr-TR" dirty="0" err="1">
                <a:latin typeface="Candara" panose="020E0502030303020204" pitchFamily="34" charset="0"/>
                <a:sym typeface="Symbol" panose="05050102010706020507" pitchFamily="18" charset="2"/>
              </a:rPr>
              <a:t>ort.</a:t>
            </a:r>
            <a:r>
              <a:rPr lang="tr-TR" dirty="0">
                <a:latin typeface="Candara" panose="020E0502030303020204" pitchFamily="34" charset="0"/>
                <a:sym typeface="Symbol" panose="05050102010706020507" pitchFamily="18" charset="2"/>
              </a:rPr>
              <a:t> BKİ 24.4±0.7 kg/m</a:t>
            </a:r>
            <a:r>
              <a:rPr lang="tr-TR" baseline="30000" dirty="0">
                <a:latin typeface="Candara" panose="020E0502030303020204" pitchFamily="34" charset="0"/>
                <a:sym typeface="Symbol" panose="05050102010706020507" pitchFamily="18" charset="2"/>
              </a:rPr>
              <a:t>2</a:t>
            </a:r>
          </a:p>
          <a:p>
            <a:endParaRPr lang="tr-TR" baseline="30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1073" y="301214"/>
            <a:ext cx="8095802" cy="6282465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lvl="1" indent="0" algn="just">
              <a:lnSpc>
                <a:spcPct val="150000"/>
              </a:lnSpc>
              <a:buNone/>
            </a:pPr>
            <a:r>
              <a:rPr lang="tr-TR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③ </a:t>
            </a:r>
            <a:r>
              <a:rPr lang="tr-TR" b="1" i="1" dirty="0" err="1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Antropometrik</a:t>
            </a:r>
            <a:r>
              <a:rPr lang="tr-TR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Ölçümler (devamı)</a:t>
            </a:r>
            <a:endParaRPr lang="tr-TR" b="1" dirty="0">
              <a:latin typeface="Candara" panose="020E0502030303020204" pitchFamily="34" charset="0"/>
              <a:sym typeface="Wingdings" panose="05000000000000000000" pitchFamily="2" charset="2"/>
            </a:endParaRPr>
          </a:p>
          <a:p>
            <a:pPr marL="0" lvl="1" indent="0" algn="just">
              <a:lnSpc>
                <a:spcPct val="150000"/>
              </a:lnSpc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Boy uzunluğu: </a:t>
            </a:r>
            <a:r>
              <a:rPr lang="tr-TR" dirty="0">
                <a:latin typeface="Candara" panose="020E0502030303020204" pitchFamily="34" charset="0"/>
              </a:rPr>
              <a:t>Ölçülerek kayıt edilir</a:t>
            </a:r>
          </a:p>
          <a:p>
            <a:pPr marL="0" lvl="1" indent="0" algn="just">
              <a:lnSpc>
                <a:spcPct val="150000"/>
              </a:lnSpc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Gebelik öncesi BKİ: </a:t>
            </a:r>
            <a:r>
              <a:rPr lang="tr-TR" dirty="0">
                <a:latin typeface="Candara" panose="020E0502030303020204" pitchFamily="34" charset="0"/>
              </a:rPr>
              <a:t>Hesaplanır (kg/m</a:t>
            </a:r>
            <a:r>
              <a:rPr lang="tr-TR" baseline="30000" dirty="0">
                <a:latin typeface="Candara" panose="020E0502030303020204" pitchFamily="34" charset="0"/>
              </a:rPr>
              <a:t>2</a:t>
            </a:r>
            <a:r>
              <a:rPr lang="tr-TR" dirty="0">
                <a:latin typeface="Candara" panose="020E0502030303020204" pitchFamily="34" charset="0"/>
              </a:rPr>
              <a:t>)</a:t>
            </a:r>
          </a:p>
          <a:p>
            <a:pPr marL="0" lvl="1" indent="0">
              <a:lnSpc>
                <a:spcPct val="150000"/>
              </a:lnSpc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Önceki gebeliklerinde ağırlık kazanımı: </a:t>
            </a:r>
            <a:r>
              <a:rPr lang="tr-TR" dirty="0">
                <a:latin typeface="Candara" panose="020E0502030303020204" pitchFamily="34" charset="0"/>
              </a:rPr>
              <a:t>Sorgulanıp not edilir </a:t>
            </a:r>
          </a:p>
          <a:p>
            <a:pPr marL="0" lvl="1" indent="0" algn="just">
              <a:lnSpc>
                <a:spcPct val="150000"/>
              </a:lnSpc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Mevcut gebeliğine ilişkin ağırlık kazanım hızı:</a:t>
            </a:r>
          </a:p>
          <a:p>
            <a:pPr marL="342900" lvl="1" indent="-342900" algn="just">
              <a:lnSpc>
                <a:spcPct val="100000"/>
              </a:lnSpc>
            </a:pPr>
            <a:r>
              <a:rPr lang="tr-TR" dirty="0">
                <a:latin typeface="Candara" panose="020E0502030303020204" pitchFamily="34" charset="0"/>
              </a:rPr>
              <a:t>Her bir </a:t>
            </a:r>
            <a:r>
              <a:rPr lang="tr-TR" dirty="0" err="1">
                <a:latin typeface="Candara" panose="020E0502030303020204" pitchFamily="34" charset="0"/>
              </a:rPr>
              <a:t>trimesterde</a:t>
            </a:r>
            <a:r>
              <a:rPr lang="tr-TR" dirty="0">
                <a:latin typeface="Candara" panose="020E0502030303020204" pitchFamily="34" charset="0"/>
              </a:rPr>
              <a:t>/aylık kazandığı vücut ağırlığı toplam süreye (</a:t>
            </a:r>
            <a:r>
              <a:rPr lang="tr-TR" dirty="0" err="1">
                <a:latin typeface="Candara" panose="020E0502030303020204" pitchFamily="34" charset="0"/>
              </a:rPr>
              <a:t>trimester</a:t>
            </a:r>
            <a:r>
              <a:rPr lang="tr-TR" dirty="0">
                <a:latin typeface="Candara" panose="020E0502030303020204" pitchFamily="34" charset="0"/>
              </a:rPr>
              <a:t> için 3 aya veya aylık olarak) bölünerek hesaplanır</a:t>
            </a:r>
          </a:p>
          <a:p>
            <a:pPr marL="0" lvl="1" indent="0" algn="just">
              <a:lnSpc>
                <a:spcPct val="100000"/>
              </a:lnSpc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Üst Orta Kol Çevresi: </a:t>
            </a:r>
            <a:r>
              <a:rPr lang="tr-TR" dirty="0">
                <a:latin typeface="Candara" panose="020E0502030303020204" pitchFamily="34" charset="0"/>
              </a:rPr>
              <a:t>Beslenme durumunu saptamak, gebelik öncesi ve sırasında LBW ve </a:t>
            </a:r>
            <a:r>
              <a:rPr lang="tr-TR" dirty="0" err="1">
                <a:latin typeface="Candara" panose="020E0502030303020204" pitchFamily="34" charset="0"/>
              </a:rPr>
              <a:t>fetal</a:t>
            </a:r>
            <a:r>
              <a:rPr lang="tr-TR" dirty="0">
                <a:latin typeface="Candara" panose="020E0502030303020204" pitchFamily="34" charset="0"/>
              </a:rPr>
              <a:t> </a:t>
            </a:r>
            <a:r>
              <a:rPr lang="tr-TR" dirty="0" err="1">
                <a:latin typeface="Candara" panose="020E0502030303020204" pitchFamily="34" charset="0"/>
              </a:rPr>
              <a:t>mortalite</a:t>
            </a:r>
            <a:r>
              <a:rPr lang="tr-TR" dirty="0">
                <a:latin typeface="Candara" panose="020E0502030303020204" pitchFamily="34" charset="0"/>
              </a:rPr>
              <a:t> riskini değerlendirmek amacıyla kullanılabilir.. </a:t>
            </a:r>
          </a:p>
          <a:p>
            <a:pPr marL="0" lvl="1" indent="0" algn="just">
              <a:lnSpc>
                <a:spcPct val="100000"/>
              </a:lnSpc>
              <a:buNone/>
            </a:pPr>
            <a:endParaRPr lang="tr-TR" dirty="0">
              <a:latin typeface="Candara" panose="020E0502030303020204" pitchFamily="34" charset="0"/>
            </a:endParaRPr>
          </a:p>
          <a:p>
            <a:pPr marL="0" lvl="1" indent="0" algn="just">
              <a:lnSpc>
                <a:spcPct val="100000"/>
              </a:lnSpc>
              <a:buNone/>
            </a:pPr>
            <a:endParaRPr lang="tr-TR" sz="2400" u="sng" dirty="0">
              <a:latin typeface="Candara" panose="020E0502030303020204" pitchFamily="34" charset="0"/>
            </a:endParaRPr>
          </a:p>
        </p:txBody>
      </p:sp>
      <p:grpSp>
        <p:nvGrpSpPr>
          <p:cNvPr id="14" name="Grup 13"/>
          <p:cNvGrpSpPr/>
          <p:nvPr/>
        </p:nvGrpSpPr>
        <p:grpSpPr>
          <a:xfrm>
            <a:off x="337185" y="1060154"/>
            <a:ext cx="8634693" cy="4883971"/>
            <a:chOff x="337185" y="1060154"/>
            <a:chExt cx="8634693" cy="4883971"/>
          </a:xfrm>
        </p:grpSpPr>
        <p:sp>
          <p:nvSpPr>
            <p:cNvPr id="12" name="Yuvarlatılmış Dikdörtgen 11"/>
            <p:cNvSpPr/>
            <p:nvPr/>
          </p:nvSpPr>
          <p:spPr>
            <a:xfrm>
              <a:off x="337185" y="1060154"/>
              <a:ext cx="8634693" cy="4883971"/>
            </a:xfrm>
            <a:prstGeom prst="roundRect">
              <a:avLst>
                <a:gd name="adj" fmla="val 5434"/>
              </a:avLst>
            </a:prstGeom>
            <a:solidFill>
              <a:schemeClr val="bg1"/>
            </a:solidFill>
            <a:ln w="57150">
              <a:solidFill>
                <a:srgbClr val="FF33C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tr-TR" sz="2800" b="1" dirty="0">
                <a:solidFill>
                  <a:srgbClr val="0070C0"/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44" y="1559859"/>
              <a:ext cx="8413027" cy="4184724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4214753" y="2971206"/>
              <a:ext cx="4606518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3200" b="1" dirty="0" err="1">
                  <a:latin typeface="Candara" panose="020E0502030303020204" pitchFamily="34" charset="0"/>
                </a:rPr>
                <a:t>Antropometrik</a:t>
              </a:r>
              <a:r>
                <a:rPr lang="tr-TR" sz="3200" b="1" dirty="0">
                  <a:latin typeface="Candara" panose="020E0502030303020204" pitchFamily="34" charset="0"/>
                </a:rPr>
                <a:t> ölçümlerin kayıt edilmesi için örnek form ekte yer almaktadır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209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1073" y="268942"/>
            <a:ext cx="8293318" cy="5927463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lvl="1" indent="0" algn="just">
              <a:lnSpc>
                <a:spcPct val="100000"/>
              </a:lnSpc>
              <a:buNone/>
            </a:pPr>
            <a:r>
              <a:rPr lang="tr-TR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③ </a:t>
            </a:r>
            <a:r>
              <a:rPr lang="tr-TR" b="1" i="1" dirty="0" err="1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Antropometrik</a:t>
            </a:r>
            <a:r>
              <a:rPr lang="tr-TR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 Ölçümler</a:t>
            </a:r>
            <a:r>
              <a:rPr lang="tr-TR" b="1" dirty="0">
                <a:latin typeface="Candara" panose="020E0502030303020204" pitchFamily="34" charset="0"/>
                <a:sym typeface="Wingdings" panose="05000000000000000000" pitchFamily="2" charset="2"/>
              </a:rPr>
              <a:t> </a:t>
            </a:r>
            <a:r>
              <a:rPr lang="tr-TR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(devamı)</a:t>
            </a:r>
          </a:p>
          <a:p>
            <a:pPr marL="0" lvl="1" indent="0" algn="just">
              <a:lnSpc>
                <a:spcPct val="100000"/>
              </a:lnSpc>
              <a:buNone/>
            </a:pPr>
            <a:endParaRPr lang="tr-TR" b="1" dirty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pPr marL="0" lvl="1" indent="0" algn="just">
              <a:lnSpc>
                <a:spcPct val="100000"/>
              </a:lnSpc>
              <a:buNone/>
            </a:pPr>
            <a:r>
              <a:rPr lang="tr-TR" sz="3000" b="1" dirty="0">
                <a:solidFill>
                  <a:srgbClr val="C00000"/>
                </a:solidFill>
                <a:latin typeface="Candara" panose="020E0502030303020204" pitchFamily="34" charset="0"/>
              </a:rPr>
              <a:t>Sonuç olarak gebelik takibi yapılırken</a:t>
            </a:r>
          </a:p>
          <a:p>
            <a:pPr marL="457200" lvl="1" indent="-4572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2600" u="sng" dirty="0">
                <a:latin typeface="Candara" panose="020E0502030303020204" pitchFamily="34" charset="0"/>
              </a:rPr>
              <a:t>Planlı </a:t>
            </a:r>
            <a:r>
              <a:rPr lang="tr-TR" sz="2600" u="sng" dirty="0" err="1">
                <a:latin typeface="Candara" panose="020E0502030303020204" pitchFamily="34" charset="0"/>
              </a:rPr>
              <a:t>gebelik:</a:t>
            </a:r>
            <a:r>
              <a:rPr lang="tr-TR" sz="2600" dirty="0" err="1">
                <a:latin typeface="Candara" panose="020E0502030303020204" pitchFamily="34" charset="0"/>
              </a:rPr>
              <a:t>Gebeliğe</a:t>
            </a:r>
            <a:r>
              <a:rPr lang="tr-TR" sz="2600" dirty="0">
                <a:latin typeface="Candara" panose="020E0502030303020204" pitchFamily="34" charset="0"/>
              </a:rPr>
              <a:t> </a:t>
            </a:r>
            <a:r>
              <a:rPr lang="tr-TR" sz="2600" b="1" dirty="0">
                <a:solidFill>
                  <a:srgbClr val="FF0000"/>
                </a:solidFill>
                <a:latin typeface="Candara" panose="020E0502030303020204" pitchFamily="34" charset="0"/>
              </a:rPr>
              <a:t>başlangıç </a:t>
            </a:r>
            <a:r>
              <a:rPr lang="tr-TR" sz="26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BKİ’si</a:t>
            </a:r>
            <a:r>
              <a:rPr lang="tr-TR" sz="2600" b="1">
                <a:solidFill>
                  <a:srgbClr val="FF0000"/>
                </a:solidFill>
                <a:latin typeface="Candara" panose="020E0502030303020204" pitchFamily="34" charset="0"/>
              </a:rPr>
              <a:t> 18.5–24.9 </a:t>
            </a:r>
            <a:r>
              <a:rPr lang="tr-TR" sz="2600" b="1" dirty="0">
                <a:solidFill>
                  <a:srgbClr val="FF0000"/>
                </a:solidFill>
                <a:latin typeface="Candara" panose="020E0502030303020204" pitchFamily="34" charset="0"/>
              </a:rPr>
              <a:t>kg/m</a:t>
            </a:r>
            <a:r>
              <a:rPr lang="tr-TR" sz="2600" b="1" baseline="30000" dirty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r>
            <a:r>
              <a:rPr lang="tr-TR" sz="2600" b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tr-TR" sz="2600" dirty="0">
                <a:latin typeface="Candara" panose="020E0502030303020204" pitchFamily="34" charset="0"/>
              </a:rPr>
              <a:t>arasında olmalı</a:t>
            </a:r>
          </a:p>
          <a:p>
            <a:pPr marL="457200" lvl="1" indent="-4572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2600" u="sng" dirty="0">
                <a:latin typeface="Candara" panose="020E0502030303020204" pitchFamily="34" charset="0"/>
              </a:rPr>
              <a:t>Hedeflenen ağırlık kazanımı</a:t>
            </a:r>
            <a:r>
              <a:rPr lang="tr-TR" sz="2600" dirty="0">
                <a:latin typeface="Candara" panose="020E0502030303020204" pitchFamily="34" charset="0"/>
              </a:rPr>
              <a:t>, gebelik öncesi </a:t>
            </a:r>
            <a:r>
              <a:rPr lang="tr-TR" sz="2600" dirty="0" err="1">
                <a:latin typeface="Candara" panose="020E0502030303020204" pitchFamily="34" charset="0"/>
              </a:rPr>
              <a:t>BKİ’ye</a:t>
            </a:r>
            <a:r>
              <a:rPr lang="tr-TR" sz="2600" dirty="0">
                <a:latin typeface="Candara" panose="020E0502030303020204" pitchFamily="34" charset="0"/>
              </a:rPr>
              <a:t> göre </a:t>
            </a:r>
            <a:r>
              <a:rPr lang="tr-TR" sz="26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bireyselleştirilmeli</a:t>
            </a:r>
          </a:p>
          <a:p>
            <a:pPr marL="457200" lvl="1" indent="-4572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2600" dirty="0">
                <a:solidFill>
                  <a:srgbClr val="0070C0"/>
                </a:solidFill>
                <a:latin typeface="Candara" panose="020E0502030303020204" pitchFamily="34" charset="0"/>
              </a:rPr>
              <a:t>Zayıflama diyetleri </a:t>
            </a:r>
            <a:r>
              <a:rPr lang="tr-TR" sz="2600" u="sng" dirty="0">
                <a:latin typeface="Candara" panose="020E0502030303020204" pitchFamily="34" charset="0"/>
              </a:rPr>
              <a:t>kesinlikle</a:t>
            </a:r>
            <a:r>
              <a:rPr lang="tr-TR" sz="2600" dirty="0">
                <a:latin typeface="Candara" panose="020E0502030303020204" pitchFamily="34" charset="0"/>
              </a:rPr>
              <a:t> </a:t>
            </a:r>
            <a:r>
              <a:rPr lang="tr-TR" sz="2600" b="1" dirty="0">
                <a:solidFill>
                  <a:srgbClr val="0070C0"/>
                </a:solidFill>
                <a:latin typeface="Candara" panose="020E0502030303020204" pitchFamily="34" charset="0"/>
              </a:rPr>
              <a:t>önerilmemeli</a:t>
            </a:r>
          </a:p>
          <a:p>
            <a:pPr marL="457200" lvl="1" indent="-4572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2600" dirty="0">
                <a:latin typeface="Candara" panose="020E0502030303020204" pitchFamily="34" charset="0"/>
              </a:rPr>
              <a:t>Takiplerde </a:t>
            </a:r>
            <a:r>
              <a:rPr lang="tr-TR" sz="2600" b="1" i="1" u="sng" dirty="0">
                <a:solidFill>
                  <a:srgbClr val="FF0000"/>
                </a:solidFill>
                <a:latin typeface="Candara" panose="020E0502030303020204" pitchFamily="34" charset="0"/>
              </a:rPr>
              <a:t>ağırlık kazanımı önerilenden fazla/az </a:t>
            </a:r>
            <a:r>
              <a:rPr lang="tr-TR" sz="2600" dirty="0">
                <a:latin typeface="Candara" panose="020E0502030303020204" pitchFamily="34" charset="0"/>
              </a:rPr>
              <a:t>ise kalan sürede önerilen ağırlık kazanım hızının sağlanması için çaba gösterilmeli</a:t>
            </a:r>
          </a:p>
          <a:p>
            <a:pPr marL="457200" lvl="1" indent="-4572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2600" dirty="0">
                <a:latin typeface="Candara" panose="020E0502030303020204" pitchFamily="34" charset="0"/>
              </a:rPr>
              <a:t>Ölçüm sırasında ödem </a:t>
            </a:r>
            <a:r>
              <a:rPr lang="tr-TR" sz="2600" dirty="0" err="1">
                <a:latin typeface="Candara" panose="020E0502030303020204" pitchFamily="34" charset="0"/>
              </a:rPr>
              <a:t>vb</a:t>
            </a:r>
            <a:r>
              <a:rPr lang="tr-TR" sz="2600" dirty="0">
                <a:latin typeface="Candara" panose="020E0502030303020204" pitchFamily="34" charset="0"/>
              </a:rPr>
              <a:t> olmadığından emin olunmalı</a:t>
            </a:r>
          </a:p>
          <a:p>
            <a:pPr marL="342900" lvl="1" indent="-342900" algn="just">
              <a:lnSpc>
                <a:spcPct val="100000"/>
              </a:lnSpc>
            </a:pPr>
            <a:endParaRPr lang="tr-TR" dirty="0">
              <a:latin typeface="Candara" panose="020E0502030303020204" pitchFamily="34" charset="0"/>
            </a:endParaRPr>
          </a:p>
          <a:p>
            <a:pPr marL="342900" lvl="1" indent="-342900" algn="just">
              <a:lnSpc>
                <a:spcPct val="100000"/>
              </a:lnSpc>
            </a:pPr>
            <a:endParaRPr lang="tr-TR" b="1" i="1" dirty="0">
              <a:solidFill>
                <a:srgbClr val="002060"/>
              </a:solidFill>
              <a:latin typeface="Candara" panose="020E0502030303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474117" y="2473718"/>
            <a:ext cx="8293318" cy="2666046"/>
          </a:xfrm>
          <a:prstGeom prst="roundRect">
            <a:avLst>
              <a:gd name="adj" fmla="val 3523"/>
            </a:avLst>
          </a:prstGeom>
          <a:ln w="57150">
            <a:solidFill>
              <a:srgbClr val="FF33CC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Gebeliğin herhangi bir döneminde</a:t>
            </a:r>
          </a:p>
          <a:p>
            <a:pPr marL="0" lvl="1" algn="ctr"/>
            <a:r>
              <a:rPr lang="tr-TR" sz="2800" dirty="0">
                <a:latin typeface="Candara" panose="020E0502030303020204" pitchFamily="34" charset="0"/>
              </a:rPr>
              <a:t>+1 kg/</a:t>
            </a:r>
            <a:r>
              <a:rPr lang="tr-TR" sz="2800" dirty="0" err="1">
                <a:latin typeface="Candara" panose="020E0502030303020204" pitchFamily="34" charset="0"/>
              </a:rPr>
              <a:t>hf</a:t>
            </a:r>
            <a:r>
              <a:rPr lang="tr-TR" sz="2800" dirty="0">
                <a:latin typeface="Candara" panose="020E0502030303020204" pitchFamily="34" charset="0"/>
              </a:rPr>
              <a:t> ağırlık kazanımı: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Aşırı</a:t>
            </a:r>
            <a:r>
              <a:rPr lang="tr-TR" sz="2800" dirty="0">
                <a:latin typeface="Candara" panose="020E0502030303020204" pitchFamily="34" charset="0"/>
              </a:rPr>
              <a:t> </a:t>
            </a:r>
            <a:r>
              <a:rPr lang="tr-TR" sz="2800" b="1" dirty="0">
                <a:latin typeface="Candara" panose="020E0502030303020204" pitchFamily="34" charset="0"/>
              </a:rPr>
              <a:t>!</a:t>
            </a:r>
            <a:endParaRPr lang="tr-TR" sz="2800" dirty="0">
              <a:latin typeface="Candara" panose="020E0502030303020204" pitchFamily="34" charset="0"/>
            </a:endParaRPr>
          </a:p>
          <a:p>
            <a:pPr marL="0" lvl="1" algn="ctr"/>
            <a:r>
              <a:rPr lang="tr-TR" sz="2800" dirty="0">
                <a:latin typeface="Candara" panose="020E0502030303020204" pitchFamily="34" charset="0"/>
              </a:rPr>
              <a:t>&lt;1 kg/ay ağırlık kazanımı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Yetersiz beslenme</a:t>
            </a:r>
            <a:r>
              <a:rPr lang="tr-TR" sz="3200" b="1" dirty="0">
                <a:latin typeface="Candara" panose="020E0502030303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350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8344" y="430998"/>
            <a:ext cx="8641312" cy="600360"/>
          </a:xfrm>
        </p:spPr>
        <p:txBody>
          <a:bodyPr>
            <a:noAutofit/>
          </a:bodyPr>
          <a:lstStyle/>
          <a:p>
            <a:pPr algn="ctr"/>
            <a:br>
              <a:rPr lang="tr-TR" sz="2400" b="1" dirty="0">
                <a:solidFill>
                  <a:srgbClr val="FF0000"/>
                </a:solidFill>
                <a:latin typeface="Corbel" panose="020B0503020204020204" pitchFamily="34" charset="0"/>
              </a:rPr>
            </a:br>
            <a:r>
              <a:rPr lang="tr-TR" sz="2600" b="1" dirty="0">
                <a:solidFill>
                  <a:srgbClr val="FF0000"/>
                </a:solidFill>
                <a:latin typeface="Corbel" panose="020B0503020204020204" pitchFamily="34" charset="0"/>
              </a:rPr>
              <a:t>Gebelik döneminde toplam vücut ağırlığı ve </a:t>
            </a:r>
            <a:r>
              <a:rPr lang="tr-TR" sz="2600" b="1" dirty="0" err="1">
                <a:solidFill>
                  <a:srgbClr val="FF0000"/>
                </a:solidFill>
                <a:latin typeface="Corbel" panose="020B0503020204020204" pitchFamily="34" charset="0"/>
              </a:rPr>
              <a:t>trimesterlere</a:t>
            </a:r>
            <a:r>
              <a:rPr lang="tr-TR" sz="2600" b="1" dirty="0">
                <a:solidFill>
                  <a:srgbClr val="FF0000"/>
                </a:solidFill>
                <a:latin typeface="Corbel" panose="020B0503020204020204" pitchFamily="34" charset="0"/>
              </a:rPr>
              <a:t> göre haftalık önerilen ağırlık kazanım hızı</a:t>
            </a: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7589848"/>
              </p:ext>
            </p:extLst>
          </p:nvPr>
        </p:nvGraphicFramePr>
        <p:xfrm>
          <a:off x="221831" y="1382232"/>
          <a:ext cx="8814337" cy="469958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645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0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006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Gebelik öncesi BKİ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BKİ (kg/m</a:t>
                      </a:r>
                      <a:r>
                        <a:rPr lang="tr-TR" sz="1700" baseline="30000" dirty="0">
                          <a:effectLst/>
                          <a:latin typeface="Candara" panose="020E0502030303020204" pitchFamily="34" charset="0"/>
                        </a:rPr>
                        <a:t>2</a:t>
                      </a: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)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(DSÖ*)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Toplam Ağırlık Kazanımı (kg)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İkinci ve Üçüncü </a:t>
                      </a:r>
                      <a:r>
                        <a:rPr lang="tr-TR" sz="1700" dirty="0" err="1">
                          <a:effectLst/>
                          <a:latin typeface="Candara" panose="020E0502030303020204" pitchFamily="34" charset="0"/>
                        </a:rPr>
                        <a:t>Trimesterde</a:t>
                      </a: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 Haftalık Ağırlık Kazanım Hızı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83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Tekil Gebelikler</a:t>
                      </a:r>
                      <a:r>
                        <a:rPr lang="tr-TR" sz="1700" baseline="300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tr-TR" sz="1700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833">
                <a:tc>
                  <a:txBody>
                    <a:bodyPr/>
                    <a:lstStyle/>
                    <a:p>
                      <a:pPr marL="111125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Zayıf/düşük vücut ağırlığı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&lt; 18.5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12.5 – 18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>
                          <a:effectLst/>
                          <a:latin typeface="Candara" panose="020E0502030303020204" pitchFamily="34" charset="0"/>
                        </a:rPr>
                        <a:t>0.51 (0.44 – 0.58)</a:t>
                      </a:r>
                      <a:endParaRPr lang="tr-TR" sz="17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833">
                <a:tc>
                  <a:txBody>
                    <a:bodyPr/>
                    <a:lstStyle/>
                    <a:p>
                      <a:pPr marL="111125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Normal vücut ağırlığı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18.5 – 24.9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11.5 – 16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0.4 (0.35 – 0.50)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833">
                <a:tc>
                  <a:txBody>
                    <a:bodyPr/>
                    <a:lstStyle/>
                    <a:p>
                      <a:pPr marL="111125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Fazla kilolu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25.0 – 29.9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7 – 11.5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0.28 (0.23 – 0.33)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833">
                <a:tc>
                  <a:txBody>
                    <a:bodyPr/>
                    <a:lstStyle/>
                    <a:p>
                      <a:pPr marL="111125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 err="1">
                          <a:effectLst/>
                          <a:latin typeface="Candara" panose="020E0502030303020204" pitchFamily="34" charset="0"/>
                        </a:rPr>
                        <a:t>Obez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&gt; 30.0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5 – 9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0.22 (0.17 – 0.27)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83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İkiz Gebelikler</a:t>
                      </a:r>
                      <a:endParaRPr lang="tr-TR" sz="1700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833">
                <a:tc>
                  <a:txBody>
                    <a:bodyPr/>
                    <a:lstStyle/>
                    <a:p>
                      <a:pPr marL="111125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Zayıf/düşük vücut ağırlığı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&lt; 18.5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Öneri yok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833">
                <a:tc>
                  <a:txBody>
                    <a:bodyPr/>
                    <a:lstStyle/>
                    <a:p>
                      <a:pPr marL="111125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>
                          <a:effectLst/>
                          <a:latin typeface="Candara" panose="020E0502030303020204" pitchFamily="34" charset="0"/>
                        </a:rPr>
                        <a:t>Normal vücut ağırlığı</a:t>
                      </a:r>
                      <a:endParaRPr lang="tr-TR" sz="17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18.5 – 24.9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16.5 - 24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833">
                <a:tc>
                  <a:txBody>
                    <a:bodyPr/>
                    <a:lstStyle/>
                    <a:p>
                      <a:pPr marL="111125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>
                          <a:effectLst/>
                          <a:latin typeface="Candara" panose="020E0502030303020204" pitchFamily="34" charset="0"/>
                        </a:rPr>
                        <a:t>Fazla kilolu</a:t>
                      </a:r>
                      <a:endParaRPr lang="tr-TR" sz="17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25.0 – 29.9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14 – 22.5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833">
                <a:tc>
                  <a:txBody>
                    <a:bodyPr/>
                    <a:lstStyle/>
                    <a:p>
                      <a:pPr marL="111125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>
                          <a:effectLst/>
                          <a:latin typeface="Candara" panose="020E0502030303020204" pitchFamily="34" charset="0"/>
                        </a:rPr>
                        <a:t>Obez</a:t>
                      </a:r>
                      <a:endParaRPr lang="tr-TR" sz="17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>
                          <a:effectLst/>
                          <a:latin typeface="Candara" panose="020E0502030303020204" pitchFamily="34" charset="0"/>
                        </a:rPr>
                        <a:t>&gt; 30.0</a:t>
                      </a:r>
                      <a:endParaRPr lang="tr-TR" sz="17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11 – 19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83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Üçüz gebelikler</a:t>
                      </a:r>
                      <a:endParaRPr lang="tr-TR" sz="1700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En az 23 kg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883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Kısa boylu kadınlar 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1700" dirty="0">
                          <a:effectLst/>
                          <a:latin typeface="Candara" panose="020E0502030303020204" pitchFamily="34" charset="0"/>
                        </a:rPr>
                        <a:t>(&lt;157 cm)</a:t>
                      </a:r>
                      <a:r>
                        <a:rPr lang="tr-TR" sz="1700" baseline="30000" dirty="0">
                          <a:effectLst/>
                          <a:latin typeface="Candara" panose="020E0502030303020204" pitchFamily="34" charset="0"/>
                        </a:rPr>
                        <a:t>1</a:t>
                      </a:r>
                      <a:endParaRPr lang="tr-TR" sz="17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Normal kadınlar için önerilen aralığın alt sınırı</a:t>
                      </a:r>
                      <a:endParaRPr lang="tr-TR" sz="24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96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8" y="0"/>
            <a:ext cx="9118022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1073" y="417828"/>
            <a:ext cx="8203378" cy="926878"/>
          </a:xfrm>
          <a:solidFill>
            <a:schemeClr val="bg1">
              <a:alpha val="82000"/>
            </a:schemeClr>
          </a:solidFill>
        </p:spPr>
        <p:txBody>
          <a:bodyPr>
            <a:noAutofit/>
          </a:bodyPr>
          <a:lstStyle/>
          <a:p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 Obezite </a:t>
            </a:r>
            <a:b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tr-TR" sz="3200" b="1" i="1" dirty="0">
                <a:solidFill>
                  <a:srgbClr val="0070C0"/>
                </a:solidFill>
                <a:latin typeface="Candara" panose="020E0502030303020204" pitchFamily="34" charset="0"/>
              </a:rPr>
              <a:t>Beslenme Durumunun Değerlendirilmesi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0409" y="1473234"/>
            <a:ext cx="8550939" cy="4966937"/>
          </a:xfrm>
          <a:solidFill>
            <a:schemeClr val="bg1">
              <a:alpha val="84000"/>
            </a:schemeClr>
          </a:solidFill>
        </p:spPr>
        <p:txBody>
          <a:bodyPr>
            <a:normAutofit fontScale="92500" lnSpcReduction="10000"/>
          </a:bodyPr>
          <a:lstStyle/>
          <a:p>
            <a:pPr marL="0" lvl="1" indent="0" algn="just">
              <a:lnSpc>
                <a:spcPct val="150000"/>
              </a:lnSpc>
              <a:buNone/>
            </a:pPr>
            <a:r>
              <a:rPr lang="tr-TR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④ </a:t>
            </a:r>
            <a:r>
              <a:rPr lang="tr-TR" sz="3000" b="1" i="1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Klinik ve Biyokimyasal Bulgular</a:t>
            </a:r>
          </a:p>
          <a:p>
            <a:pPr marL="0" lvl="1" indent="0" algn="just">
              <a:lnSpc>
                <a:spcPct val="150000"/>
              </a:lnSpc>
              <a:buNone/>
            </a:pPr>
            <a:r>
              <a:rPr lang="tr-TR" sz="3000" b="1" dirty="0">
                <a:solidFill>
                  <a:srgbClr val="FF0000"/>
                </a:solidFill>
                <a:latin typeface="Candara" panose="020E0502030303020204" pitchFamily="34" charset="0"/>
              </a:rPr>
              <a:t>Her klinik değerlendirmede</a:t>
            </a:r>
          </a:p>
          <a:p>
            <a:pPr marL="800100" lvl="2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000" dirty="0">
                <a:latin typeface="Candara" panose="020E0502030303020204" pitchFamily="34" charset="0"/>
              </a:rPr>
              <a:t>Vücut ağırlığı ölçümü</a:t>
            </a:r>
          </a:p>
          <a:p>
            <a:pPr marL="800100" lvl="2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000" dirty="0">
                <a:latin typeface="Candara" panose="020E0502030303020204" pitchFamily="34" charset="0"/>
              </a:rPr>
              <a:t>Kan basıncı ölçümü ve nabız sayısı</a:t>
            </a:r>
          </a:p>
          <a:p>
            <a:pPr marL="800100" lvl="2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000" dirty="0">
                <a:latin typeface="Candara" panose="020E0502030303020204" pitchFamily="34" charset="0"/>
              </a:rPr>
              <a:t>Ciddi anemi bulguları (el tırnakları, </a:t>
            </a:r>
            <a:r>
              <a:rPr lang="tr-TR" sz="3000" dirty="0" err="1">
                <a:latin typeface="Candara" panose="020E0502030303020204" pitchFamily="34" charset="0"/>
              </a:rPr>
              <a:t>konjunktiva</a:t>
            </a:r>
            <a:r>
              <a:rPr lang="tr-TR" sz="3000" dirty="0">
                <a:latin typeface="Candara" panose="020E0502030303020204" pitchFamily="34" charset="0"/>
              </a:rPr>
              <a:t>, ağız mukozasında solukluk, nefes almakta güçlük, 30&lt; solunum sayısı)</a:t>
            </a:r>
          </a:p>
          <a:p>
            <a:pPr marL="800100" lvl="2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000" dirty="0">
                <a:latin typeface="Candara" panose="020E0502030303020204" pitchFamily="34" charset="0"/>
              </a:rPr>
              <a:t>Ödem varlığı</a:t>
            </a:r>
          </a:p>
          <a:p>
            <a:pPr marL="800100" lvl="2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000" dirty="0">
                <a:latin typeface="Candara" panose="020E0502030303020204" pitchFamily="34" charset="0"/>
              </a:rPr>
              <a:t>Biyokimyasal bulgular sorgulanmalı</a:t>
            </a:r>
          </a:p>
        </p:txBody>
      </p:sp>
    </p:spTree>
    <p:extLst>
      <p:ext uri="{BB962C8B-B14F-4D97-AF65-F5344CB8AC3E}">
        <p14:creationId xmlns:p14="http://schemas.microsoft.com/office/powerpoint/2010/main" val="7145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cdn.sheknows.com/articles/2011/02/Fork_knife_and_pl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7" y="1033101"/>
            <a:ext cx="8603672" cy="572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60923" y="268307"/>
            <a:ext cx="7886700" cy="1325563"/>
          </a:xfrm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Diyetin Planlanması</a:t>
            </a:r>
          </a:p>
        </p:txBody>
      </p:sp>
    </p:spTree>
    <p:extLst>
      <p:ext uri="{BB962C8B-B14F-4D97-AF65-F5344CB8AC3E}">
        <p14:creationId xmlns:p14="http://schemas.microsoft.com/office/powerpoint/2010/main" val="300072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Diyetin Planlanması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9161" y="1465939"/>
            <a:ext cx="8536615" cy="4351338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Genel Beslenme Önerileri</a:t>
            </a:r>
          </a:p>
          <a:p>
            <a:r>
              <a:rPr lang="tr-TR" dirty="0">
                <a:latin typeface="Candara" panose="020E0502030303020204" pitchFamily="34" charset="0"/>
              </a:rPr>
              <a:t>Artan enerji ve besin ögelerinin karşılanabilmesi için </a:t>
            </a:r>
          </a:p>
          <a:p>
            <a:pPr marL="0" indent="0">
              <a:buNone/>
            </a:pPr>
            <a:r>
              <a:rPr lang="tr-TR" dirty="0">
                <a:latin typeface="Candara" panose="020E0502030303020204" pitchFamily="34" charset="0"/>
              </a:rPr>
              <a:t>3 ana + 2-3 ara öğün tüketilmeli</a:t>
            </a:r>
          </a:p>
          <a:p>
            <a:r>
              <a:rPr lang="tr-TR" b="1" dirty="0">
                <a:solidFill>
                  <a:srgbClr val="0070C0"/>
                </a:solidFill>
                <a:latin typeface="Candara" panose="020E0502030303020204" pitchFamily="34" charset="0"/>
              </a:rPr>
              <a:t>Artan enerji ihtiyacı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Enerji içeriği yüksek (yağlı, şekerli yiyecekler), besin ögelerinden yetersiz besinler yerine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Kalsiyum, demir, </a:t>
            </a:r>
            <a:r>
              <a:rPr lang="tr-TR" sz="2800" dirty="0" err="1">
                <a:latin typeface="Candara" panose="020E0502030303020204" pitchFamily="34" charset="0"/>
              </a:rPr>
              <a:t>folik</a:t>
            </a:r>
            <a:r>
              <a:rPr lang="tr-TR" sz="2800" dirty="0">
                <a:latin typeface="Candara" panose="020E0502030303020204" pitchFamily="34" charset="0"/>
              </a:rPr>
              <a:t> asit gibi vitamin ve mineralleri de içeren besinlerden karşılanmalı..</a:t>
            </a:r>
          </a:p>
          <a:p>
            <a:endParaRPr lang="tr-T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6526" y="427130"/>
            <a:ext cx="8246409" cy="6081245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Genel Beslenme Önerileri (devamı)</a:t>
            </a:r>
          </a:p>
          <a:p>
            <a:pPr marL="0" indent="0">
              <a:buNone/>
            </a:pPr>
            <a:r>
              <a:rPr lang="tr-TR" dirty="0">
                <a:latin typeface="Candara" panose="020E0502030303020204" pitchFamily="34" charset="0"/>
              </a:rPr>
              <a:t>Her öğün 4 besin grubundan da yeterli miktarda tüketilmeli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Protein ve kalsiyum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  <a:r>
              <a:rPr lang="tr-TR" sz="2800" dirty="0">
                <a:latin typeface="Candara" panose="020E0502030303020204" pitchFamily="34" charset="0"/>
              </a:rPr>
              <a:t>Günde 3–4 porsiyon süt ve süt ürünü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Enerji ve posa: </a:t>
            </a:r>
            <a:r>
              <a:rPr lang="tr-TR" sz="2800" dirty="0">
                <a:latin typeface="Candara" panose="020E0502030303020204" pitchFamily="34" charset="0"/>
              </a:rPr>
              <a:t>Tam buğday ekmeği veya diğer tam tahıl ürünlerinden yeterli miktarda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b="1" dirty="0">
                <a:solidFill>
                  <a:srgbClr val="00B050"/>
                </a:solidFill>
                <a:latin typeface="Candara" panose="020E0502030303020204" pitchFamily="34" charset="0"/>
              </a:rPr>
              <a:t>Vitamin ve mineraller </a:t>
            </a:r>
          </a:p>
          <a:p>
            <a:pPr marL="457200" lvl="1" indent="0">
              <a:buNone/>
            </a:pPr>
            <a:r>
              <a:rPr lang="tr-TR" sz="2800" dirty="0">
                <a:latin typeface="Candara" panose="020E0502030303020204" pitchFamily="34" charset="0"/>
              </a:rPr>
              <a:t>Günde en az 5 porsiyon sebze ve</a:t>
            </a:r>
          </a:p>
          <a:p>
            <a:pPr marL="457200" lvl="1" indent="0">
              <a:buNone/>
            </a:pPr>
            <a:r>
              <a:rPr lang="tr-TR" sz="2800" dirty="0">
                <a:latin typeface="Candara" panose="020E0502030303020204" pitchFamily="34" charset="0"/>
              </a:rPr>
              <a:t>meyve</a:t>
            </a:r>
          </a:p>
          <a:p>
            <a:pPr lvl="1"/>
            <a:endParaRPr lang="tr-TR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tr-TR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4" descr="http://img.hurriyetaile.com/c/1/70/620x372/r/images/haber/169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2710">
            <a:off x="5720129" y="3526665"/>
            <a:ext cx="3103864" cy="213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07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34588" y="676081"/>
            <a:ext cx="8474823" cy="5505837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Genel Beslenme Önerileri (devamı)</a:t>
            </a:r>
          </a:p>
          <a:p>
            <a:pPr marL="0" indent="0">
              <a:buNone/>
            </a:pPr>
            <a:r>
              <a:rPr lang="tr-TR" b="1" dirty="0">
                <a:solidFill>
                  <a:srgbClr val="00B0F0"/>
                </a:solidFill>
                <a:latin typeface="Candara" panose="020E0502030303020204" pitchFamily="34" charset="0"/>
              </a:rPr>
              <a:t>Protein ve demir </a:t>
            </a:r>
            <a:endParaRPr lang="tr-TR" sz="2400" b="1" dirty="0">
              <a:solidFill>
                <a:srgbClr val="00B0F0"/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Yeterli miktarda kırmızı et (mümkünse az yağlı)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Kümes hayvan eti (mümkünse az yağlı ve derisiz)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Yağlı balık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latin typeface="Candara" panose="020E0502030303020204" pitchFamily="34" charset="0"/>
              </a:rPr>
              <a:t>Bitkisel sıvı yağlar, yağlı tohumlar tercih edilmeli ve tüketim miktarına dikkat edilmeli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latin typeface="Candara" panose="020E0502030303020204" pitchFamily="34" charset="0"/>
              </a:rPr>
              <a:t>Tuz, ilave şeker ve kafein alımı sınırlandırılmalı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latin typeface="Candara" panose="020E0502030303020204" pitchFamily="34" charset="0"/>
              </a:rPr>
              <a:t>Yeterli miktarda sıvı tüketilmeli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latin typeface="Candara" panose="020E0502030303020204" pitchFamily="34" charset="0"/>
              </a:rPr>
              <a:t>Alkol tüketiminden kaçınılmalı </a:t>
            </a:r>
          </a:p>
          <a:p>
            <a:pPr marL="0" indent="0">
              <a:buNone/>
            </a:pPr>
            <a:endParaRPr lang="tr-TR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48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cdn.sheknows.com/articles/2011/02/Fork_knife_and_pl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7" y="1033101"/>
            <a:ext cx="8603672" cy="572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60923" y="268307"/>
            <a:ext cx="7886700" cy="1325563"/>
          </a:xfrm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Diyetin Planlanması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2528240" y="2173998"/>
            <a:ext cx="3921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Gebelik için enerji eki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594884" y="3112234"/>
            <a:ext cx="5964865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tr-TR" sz="3200" b="1" dirty="0">
                <a:latin typeface="Candara" panose="020E0502030303020204" pitchFamily="34" charset="0"/>
              </a:rPr>
              <a:t>1. </a:t>
            </a:r>
            <a:r>
              <a:rPr lang="tr-TR" sz="3200" b="1" dirty="0" err="1">
                <a:latin typeface="Candara" panose="020E0502030303020204" pitchFamily="34" charset="0"/>
              </a:rPr>
              <a:t>trimester</a:t>
            </a:r>
            <a:r>
              <a:rPr lang="tr-TR" sz="3200" b="1" dirty="0">
                <a:latin typeface="Candara" panose="020E0502030303020204" pitchFamily="34" charset="0"/>
              </a:rPr>
              <a:t>: Ek yok,</a:t>
            </a:r>
          </a:p>
          <a:p>
            <a:pPr lvl="0" algn="ctr"/>
            <a:r>
              <a:rPr lang="tr-TR" sz="3200" b="1" dirty="0">
                <a:latin typeface="Candara" panose="020E0502030303020204" pitchFamily="34" charset="0"/>
              </a:rPr>
              <a:t>2. </a:t>
            </a:r>
            <a:r>
              <a:rPr lang="tr-TR" sz="3200" b="1" dirty="0" err="1">
                <a:latin typeface="Candara" panose="020E0502030303020204" pitchFamily="34" charset="0"/>
              </a:rPr>
              <a:t>trimester</a:t>
            </a:r>
            <a:r>
              <a:rPr lang="tr-TR" sz="3200" b="1" dirty="0">
                <a:latin typeface="Candara" panose="020E0502030303020204" pitchFamily="34" charset="0"/>
              </a:rPr>
              <a:t>: </a:t>
            </a:r>
            <a:r>
              <a:rPr lang="tr-TR" sz="3200" b="1" dirty="0">
                <a:latin typeface="Candara" panose="020E0502030303020204" pitchFamily="34" charset="0"/>
                <a:sym typeface="Symbol" panose="05050102010706020507" pitchFamily="18" charset="2"/>
              </a:rPr>
              <a:t></a:t>
            </a:r>
            <a:r>
              <a:rPr lang="tr-TR" sz="3200" b="1" dirty="0">
                <a:latin typeface="Candara" panose="020E0502030303020204" pitchFamily="34" charset="0"/>
              </a:rPr>
              <a:t>350 </a:t>
            </a:r>
            <a:r>
              <a:rPr lang="tr-TR" sz="3200" b="1" dirty="0" err="1">
                <a:latin typeface="Candara" panose="020E0502030303020204" pitchFamily="34" charset="0"/>
              </a:rPr>
              <a:t>kkal</a:t>
            </a:r>
            <a:r>
              <a:rPr lang="tr-TR" sz="3200" b="1" dirty="0">
                <a:latin typeface="Candara" panose="020E0502030303020204" pitchFamily="34" charset="0"/>
              </a:rPr>
              <a:t>/gün</a:t>
            </a:r>
          </a:p>
          <a:p>
            <a:pPr lvl="0" algn="ctr"/>
            <a:r>
              <a:rPr lang="tr-TR" sz="3200" b="1" dirty="0">
                <a:latin typeface="Candara" panose="020E0502030303020204" pitchFamily="34" charset="0"/>
              </a:rPr>
              <a:t>3. </a:t>
            </a:r>
            <a:r>
              <a:rPr lang="tr-TR" sz="3200" b="1" dirty="0" err="1">
                <a:latin typeface="Candara" panose="020E0502030303020204" pitchFamily="34" charset="0"/>
              </a:rPr>
              <a:t>trimester</a:t>
            </a:r>
            <a:r>
              <a:rPr lang="tr-TR" sz="3200" b="1" dirty="0">
                <a:latin typeface="Candara" panose="020E0502030303020204" pitchFamily="34" charset="0"/>
              </a:rPr>
              <a:t>: </a:t>
            </a:r>
            <a:r>
              <a:rPr lang="tr-TR" sz="3200" b="1" dirty="0">
                <a:latin typeface="Candara" panose="020E0502030303020204" pitchFamily="34" charset="0"/>
                <a:sym typeface="Symbol" panose="05050102010706020507" pitchFamily="18" charset="2"/>
              </a:rPr>
              <a:t></a:t>
            </a:r>
            <a:r>
              <a:rPr lang="tr-TR" sz="3200" b="1" dirty="0">
                <a:latin typeface="Candara" panose="020E0502030303020204" pitchFamily="34" charset="0"/>
              </a:rPr>
              <a:t>450 </a:t>
            </a:r>
            <a:r>
              <a:rPr lang="tr-TR" sz="3200" b="1" dirty="0" err="1">
                <a:latin typeface="Candara" panose="020E0502030303020204" pitchFamily="34" charset="0"/>
              </a:rPr>
              <a:t>kkal</a:t>
            </a:r>
            <a:r>
              <a:rPr lang="tr-TR" sz="3200" b="1" dirty="0">
                <a:latin typeface="Candara" panose="020E0502030303020204" pitchFamily="34" charset="0"/>
              </a:rPr>
              <a:t>/gün</a:t>
            </a:r>
          </a:p>
        </p:txBody>
      </p:sp>
    </p:spTree>
    <p:extLst>
      <p:ext uri="{BB962C8B-B14F-4D97-AF65-F5344CB8AC3E}">
        <p14:creationId xmlns:p14="http://schemas.microsoft.com/office/powerpoint/2010/main" val="360100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Diyetin Planlanması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solidFill>
            <a:schemeClr val="bg1">
              <a:alpha val="8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b="1" dirty="0">
                <a:latin typeface="Candara" panose="020E0502030303020204" pitchFamily="34" charset="0"/>
              </a:rPr>
              <a:t>Bazal Metabolik Hızın Hesaplanması</a:t>
            </a:r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818323" y="2758635"/>
            <a:ext cx="4678013" cy="5078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lvl="0"/>
            <a:r>
              <a:rPr lang="tr-TR" sz="2700" b="1" dirty="0">
                <a:solidFill>
                  <a:schemeClr val="bg1"/>
                </a:solidFill>
              </a:rPr>
              <a:t>Harris Benedict BMH Formülü</a:t>
            </a:r>
            <a:endParaRPr lang="tr-TR" sz="2700" dirty="0">
              <a:solidFill>
                <a:schemeClr val="bg1"/>
              </a:solidFill>
            </a:endParaRPr>
          </a:p>
        </p:txBody>
      </p:sp>
      <p:sp>
        <p:nvSpPr>
          <p:cNvPr id="7" name="İçerik Yer Tutucusu 2"/>
          <p:cNvSpPr txBox="1">
            <a:spLocks/>
          </p:cNvSpPr>
          <p:nvPr/>
        </p:nvSpPr>
        <p:spPr>
          <a:xfrm>
            <a:off x="628650" y="3948907"/>
            <a:ext cx="8292066" cy="69203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400" b="1" dirty="0">
                <a:latin typeface="Candara" panose="020E0502030303020204" pitchFamily="34" charset="0"/>
              </a:rPr>
              <a:t>BMH =</a:t>
            </a:r>
            <a:r>
              <a:rPr lang="tr-TR" sz="2400" dirty="0">
                <a:latin typeface="Candara" panose="020E0502030303020204" pitchFamily="34" charset="0"/>
              </a:rPr>
              <a:t> 655.1 + (9.56 x VAğ.</a:t>
            </a:r>
            <a:r>
              <a:rPr lang="tr-TR" sz="2400" baseline="-25000" dirty="0">
                <a:latin typeface="Candara" panose="020E0502030303020204" pitchFamily="34" charset="0"/>
              </a:rPr>
              <a:t>kg</a:t>
            </a:r>
            <a:r>
              <a:rPr lang="tr-TR" sz="2400" dirty="0">
                <a:latin typeface="Candara" panose="020E0502030303020204" pitchFamily="34" charset="0"/>
              </a:rPr>
              <a:t>) + (1.85 x </a:t>
            </a:r>
            <a:r>
              <a:rPr lang="tr-TR" sz="2400" dirty="0" err="1">
                <a:latin typeface="Candara" panose="020E0502030303020204" pitchFamily="34" charset="0"/>
              </a:rPr>
              <a:t>BoyUz</a:t>
            </a:r>
            <a:r>
              <a:rPr lang="tr-TR" sz="2400" baseline="-25000" dirty="0" err="1">
                <a:latin typeface="Candara" panose="020E0502030303020204" pitchFamily="34" charset="0"/>
              </a:rPr>
              <a:t>cm</a:t>
            </a:r>
            <a:r>
              <a:rPr lang="tr-TR" sz="2400" dirty="0">
                <a:latin typeface="Candara" panose="020E0502030303020204" pitchFamily="34" charset="0"/>
              </a:rPr>
              <a:t>) – (4.67 x </a:t>
            </a:r>
            <a:r>
              <a:rPr lang="tr-TR" sz="2400" dirty="0" err="1">
                <a:latin typeface="Candara" panose="020E0502030303020204" pitchFamily="34" charset="0"/>
              </a:rPr>
              <a:t>Yaş</a:t>
            </a:r>
            <a:r>
              <a:rPr lang="tr-TR" sz="2400" baseline="-25000" dirty="0" err="1">
                <a:latin typeface="Candara" panose="020E0502030303020204" pitchFamily="34" charset="0"/>
              </a:rPr>
              <a:t>yıl</a:t>
            </a:r>
            <a:r>
              <a:rPr lang="tr-TR" sz="2400" dirty="0">
                <a:latin typeface="Candara" panose="020E0502030303020204" pitchFamily="34" charset="0"/>
              </a:rPr>
              <a:t>)</a:t>
            </a:r>
          </a:p>
          <a:p>
            <a:endParaRPr lang="tr-TR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79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30200" y="365126"/>
            <a:ext cx="8185150" cy="1325563"/>
          </a:xfrm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40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 Obezite: </a:t>
            </a:r>
            <a:br>
              <a:rPr lang="tr-TR" sz="4000" b="1" dirty="0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tr-TR" sz="4000" b="1" i="1" dirty="0">
                <a:solidFill>
                  <a:srgbClr val="0070C0"/>
                </a:solidFill>
                <a:latin typeface="Candara" panose="020E0502030303020204" pitchFamily="34" charset="0"/>
              </a:rPr>
              <a:t>Nedenleri &amp; Risk Faktörleri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9425" y="2511911"/>
            <a:ext cx="7886700" cy="3266589"/>
          </a:xfrm>
          <a:prstGeom prst="roundRect">
            <a:avLst>
              <a:gd name="adj" fmla="val 5445"/>
            </a:avLst>
          </a:prstGeom>
          <a:solidFill>
            <a:schemeClr val="bg1">
              <a:alpha val="69000"/>
            </a:schemeClr>
          </a:solidFill>
          <a:ln w="38100">
            <a:solidFill>
              <a:srgbClr val="FF33CC"/>
            </a:solidFill>
            <a:prstDash val="sysDash"/>
          </a:ln>
        </p:spPr>
        <p:txBody>
          <a:bodyPr/>
          <a:lstStyle/>
          <a:p>
            <a:pPr marL="0" indent="0" algn="ctr"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En önemli nedenleri:</a:t>
            </a:r>
          </a:p>
          <a:p>
            <a:pPr algn="ctr">
              <a:buFont typeface="Candara" panose="020E0502030303020204" pitchFamily="34" charset="0"/>
              <a:buChar char="①"/>
            </a:pPr>
            <a:r>
              <a:rPr lang="tr-TR" dirty="0">
                <a:latin typeface="Candara" panose="020E0502030303020204" pitchFamily="34" charset="0"/>
              </a:rPr>
              <a:t>Gebeliğe fazla kilolu veya </a:t>
            </a:r>
            <a:r>
              <a:rPr lang="tr-TR" dirty="0" err="1">
                <a:latin typeface="Candara" panose="020E0502030303020204" pitchFamily="34" charset="0"/>
              </a:rPr>
              <a:t>obez</a:t>
            </a:r>
            <a:r>
              <a:rPr lang="tr-TR" dirty="0">
                <a:latin typeface="Candara" panose="020E0502030303020204" pitchFamily="34" charset="0"/>
              </a:rPr>
              <a:t> olarak başlamak</a:t>
            </a:r>
          </a:p>
          <a:p>
            <a:pPr marL="0" indent="0" algn="ctr">
              <a:buNone/>
            </a:pPr>
            <a:endParaRPr lang="tr-TR" dirty="0">
              <a:latin typeface="Candara" panose="020E0502030303020204" pitchFamily="34" charset="0"/>
            </a:endParaRPr>
          </a:p>
          <a:p>
            <a:pPr algn="ctr">
              <a:buFont typeface="Candara" panose="020E0502030303020204" pitchFamily="34" charset="0"/>
              <a:buChar char="②"/>
            </a:pPr>
            <a:r>
              <a:rPr lang="tr-TR" dirty="0">
                <a:latin typeface="Candara" panose="020E0502030303020204" pitchFamily="34" charset="0"/>
              </a:rPr>
              <a:t>Gebelik süresince önerilen ağırlık artışının </a:t>
            </a:r>
          </a:p>
          <a:p>
            <a:pPr marL="0" indent="0" algn="ctr">
              <a:buNone/>
            </a:pPr>
            <a:r>
              <a:rPr lang="tr-TR" dirty="0">
                <a:latin typeface="Candara" panose="020E0502030303020204" pitchFamily="34" charset="0"/>
              </a:rPr>
              <a:t>üzerine çıkmak</a:t>
            </a:r>
          </a:p>
        </p:txBody>
      </p:sp>
    </p:spTree>
    <p:extLst>
      <p:ext uri="{BB962C8B-B14F-4D97-AF65-F5344CB8AC3E}">
        <p14:creationId xmlns:p14="http://schemas.microsoft.com/office/powerpoint/2010/main" val="227624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Diyetin Planlanması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solidFill>
            <a:schemeClr val="bg1">
              <a:alpha val="8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b="1" dirty="0">
                <a:latin typeface="Candara" panose="020E0502030303020204" pitchFamily="34" charset="0"/>
              </a:rPr>
              <a:t>Bazal Metabolik Hızın Hesaplanması</a:t>
            </a:r>
          </a:p>
          <a:p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859227" y="2642825"/>
            <a:ext cx="4678013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lvl="0" algn="ctr"/>
            <a:r>
              <a:rPr lang="tr-TR" sz="2800" b="1" dirty="0" err="1">
                <a:solidFill>
                  <a:schemeClr val="bg1"/>
                </a:solidFill>
              </a:rPr>
              <a:t>Schofield</a:t>
            </a:r>
            <a:r>
              <a:rPr lang="tr-TR" sz="2800" b="1" dirty="0">
                <a:solidFill>
                  <a:schemeClr val="bg1"/>
                </a:solidFill>
              </a:rPr>
              <a:t> BMH Formülü</a:t>
            </a:r>
            <a:endParaRPr lang="tr-TR" sz="2800" dirty="0">
              <a:solidFill>
                <a:schemeClr val="bg1"/>
              </a:solidFill>
            </a:endParaRPr>
          </a:p>
        </p:txBody>
      </p:sp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135060"/>
              </p:ext>
            </p:extLst>
          </p:nvPr>
        </p:nvGraphicFramePr>
        <p:xfrm>
          <a:off x="893135" y="3707344"/>
          <a:ext cx="7697972" cy="2353216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434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83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ndara" panose="020E0502030303020204" pitchFamily="34" charset="0"/>
                        </a:rPr>
                        <a:t>Yaş (yıl)</a:t>
                      </a:r>
                      <a:endParaRPr lang="tr-TR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ndara" panose="020E0502030303020204" pitchFamily="34" charset="0"/>
                        </a:rPr>
                        <a:t>BMH (</a:t>
                      </a:r>
                      <a:r>
                        <a:rPr lang="tr-TR" sz="2800" dirty="0" err="1">
                          <a:effectLst/>
                          <a:latin typeface="Candara" panose="020E0502030303020204" pitchFamily="34" charset="0"/>
                        </a:rPr>
                        <a:t>kkal</a:t>
                      </a:r>
                      <a:r>
                        <a:rPr lang="tr-TR" sz="2800" dirty="0">
                          <a:effectLst/>
                          <a:latin typeface="Candara" panose="020E0502030303020204" pitchFamily="34" charset="0"/>
                        </a:rPr>
                        <a:t>/gün)</a:t>
                      </a:r>
                      <a:endParaRPr lang="tr-TR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3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ndara" panose="020E0502030303020204" pitchFamily="34" charset="0"/>
                        </a:rPr>
                        <a:t>15-18</a:t>
                      </a:r>
                      <a:endParaRPr lang="tr-TR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ndara" panose="020E0502030303020204" pitchFamily="34" charset="0"/>
                        </a:rPr>
                        <a:t>13.3 x Ağırlık (kg) + 690</a:t>
                      </a:r>
                      <a:endParaRPr lang="tr-TR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3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ndara" panose="020E0502030303020204" pitchFamily="34" charset="0"/>
                        </a:rPr>
                        <a:t>18-30</a:t>
                      </a:r>
                      <a:endParaRPr lang="tr-TR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ndara" panose="020E0502030303020204" pitchFamily="34" charset="0"/>
                        </a:rPr>
                        <a:t>14.8 x Ağırlık (kg) + 485</a:t>
                      </a:r>
                      <a:endParaRPr lang="tr-TR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3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ndara" panose="020E0502030303020204" pitchFamily="34" charset="0"/>
                        </a:rPr>
                        <a:t>30-60</a:t>
                      </a:r>
                      <a:endParaRPr lang="tr-TR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effectLst/>
                          <a:latin typeface="Candara" panose="020E0502030303020204" pitchFamily="34" charset="0"/>
                        </a:rPr>
                        <a:t>8.1 x Ağırlık (kg) + 842</a:t>
                      </a:r>
                      <a:endParaRPr lang="tr-TR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52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Diyetin Planlanması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solidFill>
            <a:schemeClr val="bg1">
              <a:alpha val="8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b="1" dirty="0">
                <a:latin typeface="Candara" panose="020E0502030303020204" pitchFamily="34" charset="0"/>
              </a:rPr>
              <a:t>Bazal Metabolik Hızın Hesaplanması</a:t>
            </a:r>
          </a:p>
          <a:p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2093143" y="2754202"/>
            <a:ext cx="4678013" cy="5078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lvl="0" algn="ctr"/>
            <a:r>
              <a:rPr lang="tr-TR" sz="2700" b="1" dirty="0">
                <a:solidFill>
                  <a:schemeClr val="bg1"/>
                </a:solidFill>
              </a:rPr>
              <a:t>DSÖ BMH Formülü</a:t>
            </a:r>
            <a:endParaRPr lang="tr-TR" sz="2700" dirty="0">
              <a:solidFill>
                <a:schemeClr val="bg1"/>
              </a:solidFill>
            </a:endParaRPr>
          </a:p>
        </p:txBody>
      </p:sp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113094"/>
              </p:ext>
            </p:extLst>
          </p:nvPr>
        </p:nvGraphicFramePr>
        <p:xfrm>
          <a:off x="1341876" y="3583616"/>
          <a:ext cx="6403630" cy="209642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02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78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41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Yaş (yıl)</a:t>
                      </a:r>
                      <a:endParaRPr lang="tr-TR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BMH (</a:t>
                      </a:r>
                      <a:r>
                        <a:rPr lang="tr-TR" sz="2400" dirty="0" err="1">
                          <a:effectLst/>
                          <a:latin typeface="Candara" panose="020E0502030303020204" pitchFamily="34" charset="0"/>
                        </a:rPr>
                        <a:t>kkal</a:t>
                      </a:r>
                      <a:r>
                        <a:rPr lang="tr-TR" sz="2400" dirty="0">
                          <a:effectLst/>
                          <a:latin typeface="Candara" panose="020E0502030303020204" pitchFamily="34" charset="0"/>
                        </a:rPr>
                        <a:t>/gün)</a:t>
                      </a:r>
                      <a:endParaRPr lang="tr-TR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</a:rPr>
                        <a:t>10-18</a:t>
                      </a:r>
                      <a:endParaRPr lang="tr-TR" sz="2400" b="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  <a:latin typeface="Corbel" panose="020B0503020204020204" pitchFamily="34" charset="0"/>
                        </a:rPr>
                        <a:t>12.2 x Ağırlık (kg) + 746</a:t>
                      </a:r>
                      <a:endParaRPr lang="tr-TR" sz="2400" b="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</a:rPr>
                        <a:t>18-30</a:t>
                      </a:r>
                      <a:endParaRPr lang="tr-TR" sz="2400" b="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  <a:latin typeface="Corbel" panose="020B0503020204020204" pitchFamily="34" charset="0"/>
                        </a:rPr>
                        <a:t>14.7 x Ağırlık (kg) + 496</a:t>
                      </a:r>
                      <a:endParaRPr lang="tr-TR" sz="2400" b="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</a:rPr>
                        <a:t>30-60</a:t>
                      </a:r>
                      <a:endParaRPr lang="tr-TR" sz="2400" b="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0" dirty="0">
                          <a:effectLst/>
                          <a:latin typeface="Corbel" panose="020B0503020204020204" pitchFamily="34" charset="0"/>
                        </a:rPr>
                        <a:t>8.7 x Ağırlık (kg) + 829</a:t>
                      </a:r>
                      <a:endParaRPr lang="tr-TR" sz="2400" b="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69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7742" y="1172584"/>
            <a:ext cx="7886700" cy="5886507"/>
          </a:xfrm>
        </p:spPr>
        <p:txBody>
          <a:bodyPr/>
          <a:lstStyle/>
          <a:p>
            <a:pPr marL="0" indent="0">
              <a:buNone/>
            </a:pPr>
            <a:r>
              <a:rPr lang="tr-TR" b="1" dirty="0">
                <a:solidFill>
                  <a:srgbClr val="C00000"/>
                </a:solidFill>
                <a:latin typeface="Candara" panose="020E0502030303020204" pitchFamily="34" charset="0"/>
              </a:rPr>
              <a:t>Örnek Hesaplama</a:t>
            </a:r>
          </a:p>
          <a:p>
            <a:pPr marL="0" indent="0">
              <a:buNone/>
            </a:pPr>
            <a:r>
              <a:rPr lang="tr-TR" dirty="0">
                <a:latin typeface="Candara" panose="020E0502030303020204" pitchFamily="34" charset="0"/>
              </a:rPr>
              <a:t>25 yaş, 170 cm, 65 kg (BKİ:22.5 kg/m</a:t>
            </a:r>
            <a:r>
              <a:rPr lang="tr-TR" baseline="30000" dirty="0">
                <a:latin typeface="Candara" panose="020E0502030303020204" pitchFamily="34" charset="0"/>
              </a:rPr>
              <a:t>2</a:t>
            </a:r>
            <a:r>
              <a:rPr lang="tr-TR" dirty="0">
                <a:latin typeface="Candara" panose="020E0502030303020204" pitchFamily="34" charset="0"/>
              </a:rPr>
              <a:t>) (gebe değil)</a:t>
            </a:r>
          </a:p>
          <a:p>
            <a:pPr marL="0" indent="0">
              <a:buNone/>
            </a:pPr>
            <a:endParaRPr lang="tr-TR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757742" y="2496699"/>
            <a:ext cx="82786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400" b="1" dirty="0">
                <a:latin typeface="Candara" panose="020E0502030303020204" pitchFamily="34" charset="0"/>
              </a:rPr>
              <a:t>BMH</a:t>
            </a:r>
            <a:r>
              <a:rPr lang="tr-TR" sz="2400" b="1" baseline="-25000" dirty="0">
                <a:latin typeface="Candara" panose="020E0502030303020204" pitchFamily="34" charset="0"/>
              </a:rPr>
              <a:t>HB		 </a:t>
            </a:r>
            <a:r>
              <a:rPr lang="tr-TR" sz="2400" b="1" dirty="0">
                <a:latin typeface="Candara" panose="020E0502030303020204" pitchFamily="34" charset="0"/>
              </a:rPr>
              <a:t>=</a:t>
            </a:r>
            <a:r>
              <a:rPr lang="tr-TR" sz="2400" dirty="0">
                <a:latin typeface="Candara" panose="020E0502030303020204" pitchFamily="34" charset="0"/>
              </a:rPr>
              <a:t> 655.1 + (9.56 x </a:t>
            </a:r>
            <a:r>
              <a:rPr lang="tr-TR" sz="2400" b="1" dirty="0">
                <a:latin typeface="Candara" panose="020E0502030303020204" pitchFamily="34" charset="0"/>
              </a:rPr>
              <a:t>65</a:t>
            </a:r>
            <a:r>
              <a:rPr lang="tr-TR" sz="2400" dirty="0">
                <a:latin typeface="Candara" panose="020E0502030303020204" pitchFamily="34" charset="0"/>
              </a:rPr>
              <a:t>) + (1.85 x </a:t>
            </a:r>
            <a:r>
              <a:rPr lang="tr-TR" sz="2400" b="1" dirty="0">
                <a:latin typeface="Candara" panose="020E0502030303020204" pitchFamily="34" charset="0"/>
              </a:rPr>
              <a:t>170</a:t>
            </a:r>
            <a:r>
              <a:rPr lang="tr-TR" sz="2400" dirty="0">
                <a:latin typeface="Candara" panose="020E0502030303020204" pitchFamily="34" charset="0"/>
              </a:rPr>
              <a:t>) – (4.67 x </a:t>
            </a:r>
            <a:r>
              <a:rPr lang="tr-TR" sz="2400" b="1" dirty="0">
                <a:latin typeface="Candara" panose="020E0502030303020204" pitchFamily="34" charset="0"/>
              </a:rPr>
              <a:t>25</a:t>
            </a:r>
            <a:r>
              <a:rPr lang="tr-TR" sz="2400" dirty="0">
                <a:latin typeface="Candara" panose="020E0502030303020204" pitchFamily="34" charset="0"/>
              </a:rPr>
              <a:t>)</a:t>
            </a:r>
          </a:p>
          <a:p>
            <a:pPr lvl="0"/>
            <a:r>
              <a:rPr lang="tr-TR" sz="2400" dirty="0">
                <a:latin typeface="Candara" panose="020E0502030303020204" pitchFamily="34" charset="0"/>
              </a:rPr>
              <a:t>                            = 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1473 </a:t>
            </a:r>
            <a:r>
              <a:rPr lang="tr-TR" sz="2400" dirty="0" err="1">
                <a:solidFill>
                  <a:srgbClr val="FF0000"/>
                </a:solidFill>
                <a:latin typeface="Candara" panose="020E0502030303020204" pitchFamily="34" charset="0"/>
              </a:rPr>
              <a:t>kkal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/gün</a:t>
            </a:r>
          </a:p>
          <a:p>
            <a:pPr lvl="0"/>
            <a:endParaRPr lang="tr-TR" sz="2400" b="1" dirty="0">
              <a:latin typeface="Candara" panose="020E0502030303020204" pitchFamily="34" charset="0"/>
            </a:endParaRPr>
          </a:p>
          <a:p>
            <a:pPr lvl="0"/>
            <a:r>
              <a:rPr lang="tr-TR" sz="2400" b="1" dirty="0" err="1">
                <a:latin typeface="Candara" panose="020E0502030303020204" pitchFamily="34" charset="0"/>
              </a:rPr>
              <a:t>BMH</a:t>
            </a:r>
            <a:r>
              <a:rPr lang="tr-TR" sz="2400" b="1" baseline="-25000" dirty="0" err="1">
                <a:latin typeface="Candara" panose="020E0502030303020204" pitchFamily="34" charset="0"/>
              </a:rPr>
              <a:t>Schofield</a:t>
            </a:r>
            <a:r>
              <a:rPr lang="tr-TR" sz="2400" b="1" baseline="-25000" dirty="0">
                <a:latin typeface="Candara" panose="020E0502030303020204" pitchFamily="34" charset="0"/>
              </a:rPr>
              <a:t> 	</a:t>
            </a:r>
            <a:r>
              <a:rPr lang="tr-TR" sz="2400" b="1" dirty="0">
                <a:latin typeface="Candara" panose="020E0502030303020204" pitchFamily="34" charset="0"/>
              </a:rPr>
              <a:t>= </a:t>
            </a:r>
            <a:r>
              <a:rPr lang="tr-TR" sz="2400" dirty="0">
                <a:latin typeface="Candara" panose="020E0502030303020204" pitchFamily="34" charset="0"/>
              </a:rPr>
              <a:t>14.8 x </a:t>
            </a:r>
            <a:r>
              <a:rPr lang="tr-TR" sz="2400" b="1" dirty="0">
                <a:latin typeface="Candara" panose="020E0502030303020204" pitchFamily="34" charset="0"/>
              </a:rPr>
              <a:t>65</a:t>
            </a:r>
            <a:r>
              <a:rPr lang="tr-TR" sz="2400" dirty="0">
                <a:latin typeface="Candara" panose="020E0502030303020204" pitchFamily="34" charset="0"/>
              </a:rPr>
              <a:t> + 485 = 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1447 </a:t>
            </a:r>
            <a:r>
              <a:rPr lang="tr-TR" sz="2400" dirty="0" err="1">
                <a:solidFill>
                  <a:srgbClr val="FF0000"/>
                </a:solidFill>
                <a:latin typeface="Candara" panose="020E0502030303020204" pitchFamily="34" charset="0"/>
              </a:rPr>
              <a:t>kkal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/gün</a:t>
            </a:r>
          </a:p>
          <a:p>
            <a:pPr lvl="0"/>
            <a:endParaRPr lang="tr-TR" sz="2400" b="1" dirty="0">
              <a:latin typeface="Candara" panose="020E0502030303020204" pitchFamily="34" charset="0"/>
            </a:endParaRPr>
          </a:p>
          <a:p>
            <a:pPr lvl="0"/>
            <a:r>
              <a:rPr lang="tr-TR" sz="2400" b="1" dirty="0">
                <a:latin typeface="Candara" panose="020E0502030303020204" pitchFamily="34" charset="0"/>
              </a:rPr>
              <a:t>BMH</a:t>
            </a:r>
            <a:r>
              <a:rPr lang="tr-TR" sz="2400" b="1" baseline="-25000" dirty="0">
                <a:latin typeface="Candara" panose="020E0502030303020204" pitchFamily="34" charset="0"/>
              </a:rPr>
              <a:t>DSÖ 	</a:t>
            </a:r>
            <a:r>
              <a:rPr lang="tr-TR" sz="2400" b="1" dirty="0">
                <a:latin typeface="Candara" panose="020E0502030303020204" pitchFamily="34" charset="0"/>
              </a:rPr>
              <a:t>= </a:t>
            </a:r>
            <a:r>
              <a:rPr lang="tr-TR" sz="2400" dirty="0">
                <a:latin typeface="Candara" panose="020E0502030303020204" pitchFamily="34" charset="0"/>
              </a:rPr>
              <a:t>14.7 x </a:t>
            </a:r>
            <a:r>
              <a:rPr lang="tr-TR" sz="2400" b="1" dirty="0">
                <a:latin typeface="Candara" panose="020E0502030303020204" pitchFamily="34" charset="0"/>
              </a:rPr>
              <a:t>65</a:t>
            </a:r>
            <a:r>
              <a:rPr lang="tr-TR" sz="2400" dirty="0">
                <a:latin typeface="Candara" panose="020E0502030303020204" pitchFamily="34" charset="0"/>
              </a:rPr>
              <a:t> + 496 = 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1452 </a:t>
            </a:r>
            <a:r>
              <a:rPr lang="tr-TR" sz="2400" dirty="0" err="1">
                <a:solidFill>
                  <a:srgbClr val="FF0000"/>
                </a:solidFill>
                <a:latin typeface="Candara" panose="020E0502030303020204" pitchFamily="34" charset="0"/>
              </a:rPr>
              <a:t>kkal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/gün</a:t>
            </a:r>
          </a:p>
        </p:txBody>
      </p:sp>
      <p:sp>
        <p:nvSpPr>
          <p:cNvPr id="5" name="Dikdörtgen 4"/>
          <p:cNvSpPr/>
          <p:nvPr/>
        </p:nvSpPr>
        <p:spPr>
          <a:xfrm>
            <a:off x="430306" y="903642"/>
            <a:ext cx="8522308" cy="4572000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47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Diyetin Planlanması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solidFill>
            <a:schemeClr val="bg1">
              <a:alpha val="8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tr-TR" b="1" dirty="0">
                <a:latin typeface="Candara" panose="020E0502030303020204" pitchFamily="34" charset="0"/>
              </a:rPr>
              <a:t>Toplam Enerji Gereksiniminin Hesaplanması</a:t>
            </a:r>
          </a:p>
          <a:p>
            <a:endParaRPr lang="tr-TR" dirty="0">
              <a:latin typeface="Candara" panose="020E0502030303020204" pitchFamily="34" charset="0"/>
            </a:endParaRPr>
          </a:p>
        </p:txBody>
      </p:sp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949717"/>
              </p:ext>
            </p:extLst>
          </p:nvPr>
        </p:nvGraphicFramePr>
        <p:xfrm>
          <a:off x="247426" y="2833544"/>
          <a:ext cx="8779616" cy="2716151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090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79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1. </a:t>
                      </a:r>
                      <a:r>
                        <a:rPr lang="tr-TR" sz="28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Tri</a:t>
                      </a:r>
                      <a:endParaRPr lang="tr-TR" sz="28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800" b="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TEG</a:t>
                      </a:r>
                      <a:r>
                        <a:rPr lang="tr-TR" sz="2800" b="0" baseline="-250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gebe</a:t>
                      </a:r>
                      <a:r>
                        <a:rPr lang="tr-TR" sz="2800" b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= </a:t>
                      </a:r>
                      <a:r>
                        <a:rPr lang="tr-TR" sz="2800" b="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TEG</a:t>
                      </a:r>
                      <a:r>
                        <a:rPr lang="tr-TR" sz="2800" b="0" baseline="-250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gebe</a:t>
                      </a:r>
                      <a:r>
                        <a:rPr lang="tr-TR" sz="2800" b="0" baseline="-250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olmayan </a:t>
                      </a:r>
                      <a:r>
                        <a:rPr lang="tr-TR" sz="2800" b="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 </a:t>
                      </a:r>
                      <a:r>
                        <a:rPr lang="tr-TR" sz="2800" b="1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ek yapılmasına gerek yok</a:t>
                      </a:r>
                      <a:endParaRPr lang="tr-TR" sz="2800" b="1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2. </a:t>
                      </a:r>
                      <a:r>
                        <a:rPr lang="tr-TR" sz="28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Tri</a:t>
                      </a:r>
                      <a:endParaRPr lang="tr-TR" sz="28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TEG</a:t>
                      </a:r>
                      <a:r>
                        <a:rPr lang="tr-TR" sz="2800" baseline="-250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gebe</a:t>
                      </a:r>
                      <a:r>
                        <a:rPr lang="tr-TR" sz="28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= </a:t>
                      </a:r>
                      <a:r>
                        <a:rPr lang="tr-TR" sz="28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TEG</a:t>
                      </a:r>
                      <a:r>
                        <a:rPr lang="tr-TR" sz="2800" baseline="-250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gebe</a:t>
                      </a:r>
                      <a:r>
                        <a:rPr lang="tr-TR" sz="2800" baseline="-250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olmayan </a:t>
                      </a:r>
                      <a:r>
                        <a:rPr lang="tr-TR" sz="28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 </a:t>
                      </a:r>
                      <a:r>
                        <a:rPr lang="tr-TR" sz="2800" b="1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340 </a:t>
                      </a:r>
                      <a:r>
                        <a:rPr lang="tr-TR" sz="2800" b="1" dirty="0" err="1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kkal</a:t>
                      </a:r>
                      <a:r>
                        <a:rPr lang="tr-TR" sz="2800" b="1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 gebelik eki</a:t>
                      </a:r>
                      <a:endParaRPr lang="tr-TR" sz="2800" b="1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5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3. </a:t>
                      </a:r>
                      <a:r>
                        <a:rPr lang="tr-TR" sz="28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Tri</a:t>
                      </a:r>
                      <a:endParaRPr lang="tr-TR" sz="2800" dirty="0">
                        <a:solidFill>
                          <a:schemeClr val="tx1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8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TEG</a:t>
                      </a:r>
                      <a:r>
                        <a:rPr lang="tr-TR" sz="2800" baseline="-250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gebe</a:t>
                      </a:r>
                      <a:r>
                        <a:rPr lang="tr-TR" sz="28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= </a:t>
                      </a:r>
                      <a:r>
                        <a:rPr lang="tr-TR" sz="28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TEG</a:t>
                      </a:r>
                      <a:r>
                        <a:rPr lang="tr-TR" sz="2800" baseline="-25000" dirty="0" err="1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gebe</a:t>
                      </a:r>
                      <a:r>
                        <a:rPr lang="tr-TR" sz="2800" baseline="-250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 olmayan </a:t>
                      </a:r>
                      <a:r>
                        <a:rPr lang="tr-TR" sz="28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+ </a:t>
                      </a:r>
                      <a:r>
                        <a:rPr lang="tr-TR" sz="2800" b="1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452 </a:t>
                      </a:r>
                      <a:r>
                        <a:rPr lang="tr-TR" sz="2800" b="1" dirty="0" err="1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kkal</a:t>
                      </a:r>
                      <a:r>
                        <a:rPr lang="tr-TR" sz="2800" b="1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 gebelik eki</a:t>
                      </a:r>
                      <a:endParaRPr lang="tr-TR" sz="2800" b="1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355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69" y="134606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Diyetin Planlanması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02019" y="2326715"/>
            <a:ext cx="8697431" cy="3022322"/>
          </a:xfrm>
          <a:solidFill>
            <a:schemeClr val="bg1">
              <a:alpha val="81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Toplam Enerji Gereksiniminin Hesaplanması</a:t>
            </a:r>
          </a:p>
          <a:p>
            <a:pPr marL="0" indent="0">
              <a:buNone/>
            </a:pPr>
            <a:r>
              <a:rPr lang="tr-TR" dirty="0">
                <a:latin typeface="Candara" panose="020E0502030303020204" pitchFamily="34" charset="0"/>
              </a:rPr>
              <a:t>Tabloda verilen hesaplamalar </a:t>
            </a:r>
            <a:r>
              <a:rPr lang="tr-TR" b="1" dirty="0">
                <a:latin typeface="Candara" panose="020E0502030303020204" pitchFamily="34" charset="0"/>
              </a:rPr>
              <a:t>gebeliğe kilolu ya da obez başlayan</a:t>
            </a:r>
            <a:r>
              <a:rPr lang="tr-TR" dirty="0">
                <a:latin typeface="Candara" panose="020E0502030303020204" pitchFamily="34" charset="0"/>
              </a:rPr>
              <a:t> kadınlar için </a:t>
            </a:r>
            <a:r>
              <a:rPr lang="tr-TR" b="1" u="sng" dirty="0">
                <a:solidFill>
                  <a:srgbClr val="FF0000"/>
                </a:solidFill>
                <a:latin typeface="Candara" panose="020E0502030303020204" pitchFamily="34" charset="0"/>
              </a:rPr>
              <a:t>uygun değildir</a:t>
            </a:r>
          </a:p>
          <a:p>
            <a:pPr marL="457200" lvl="1" indent="0">
              <a:buNone/>
            </a:pPr>
            <a:r>
              <a:rPr lang="tr-TR" sz="2800" dirty="0">
                <a:latin typeface="Candara" panose="020E0502030303020204" pitchFamily="34" charset="0"/>
              </a:rPr>
              <a:t>BMH,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Harris Benedict </a:t>
            </a:r>
            <a:r>
              <a:rPr lang="tr-TR" sz="2800" dirty="0">
                <a:latin typeface="Candara" panose="020E0502030303020204" pitchFamily="34" charset="0"/>
              </a:rPr>
              <a:t>(gebelik öncesi düzeltilmiş ağırlık kullanılarak) formülü ile hesaplanır;</a:t>
            </a:r>
          </a:p>
          <a:p>
            <a:pPr marL="457200" lvl="1" indent="0">
              <a:buNone/>
            </a:pPr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2 &amp; 3. </a:t>
            </a:r>
            <a:r>
              <a:rPr lang="tr-TR" sz="2800" b="1" dirty="0" err="1">
                <a:solidFill>
                  <a:srgbClr val="0070C0"/>
                </a:solidFill>
                <a:latin typeface="Candara" panose="020E0502030303020204" pitchFamily="34" charset="0"/>
              </a:rPr>
              <a:t>trimesterler</a:t>
            </a:r>
            <a:r>
              <a:rPr lang="tr-TR" sz="2800" b="1" dirty="0">
                <a:latin typeface="Candara" panose="020E0502030303020204" pitchFamily="34" charset="0"/>
              </a:rPr>
              <a:t>: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+150 – 300 </a:t>
            </a:r>
            <a:r>
              <a:rPr lang="tr-TR" sz="28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kkal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/gün ek</a:t>
            </a:r>
          </a:p>
        </p:txBody>
      </p:sp>
    </p:spTree>
    <p:extLst>
      <p:ext uri="{BB962C8B-B14F-4D97-AF65-F5344CB8AC3E}">
        <p14:creationId xmlns:p14="http://schemas.microsoft.com/office/powerpoint/2010/main" val="203881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Diyetin Planlanması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solidFill>
            <a:schemeClr val="bg1">
              <a:alpha val="81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tr-TR" dirty="0">
                <a:latin typeface="Candara" panose="020E0502030303020204" pitchFamily="34" charset="0"/>
              </a:rPr>
              <a:t>Gebelik öncesi </a:t>
            </a:r>
            <a:r>
              <a:rPr lang="tr-TR" dirty="0" err="1">
                <a:latin typeface="Candara" panose="020E0502030303020204" pitchFamily="34" charset="0"/>
              </a:rPr>
              <a:t>BKİ’ne</a:t>
            </a:r>
            <a:r>
              <a:rPr lang="tr-TR" dirty="0">
                <a:latin typeface="Candara" panose="020E0502030303020204" pitchFamily="34" charset="0"/>
              </a:rPr>
              <a:t> göre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fazla kilolu ya da şişman </a:t>
            </a:r>
            <a:r>
              <a:rPr lang="tr-TR" dirty="0">
                <a:latin typeface="Candara" panose="020E0502030303020204" pitchFamily="34" charset="0"/>
              </a:rPr>
              <a:t>gebeler için </a:t>
            </a:r>
            <a: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  <a:t>tahmini enerji gereksinimi</a:t>
            </a:r>
            <a:br>
              <a:rPr lang="tr-TR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endParaRPr lang="tr-TR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7" name="İçerik Yer Tutucus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4966221"/>
              </p:ext>
            </p:extLst>
          </p:nvPr>
        </p:nvGraphicFramePr>
        <p:xfrm>
          <a:off x="165612" y="2969112"/>
          <a:ext cx="8886524" cy="1243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86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43184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tr-TR" sz="2200" dirty="0">
                          <a:effectLst/>
                          <a:latin typeface="Corbel" panose="020B0503020204020204" pitchFamily="34" charset="0"/>
                        </a:rPr>
                        <a:t>= [655 + (9.6 x DA</a:t>
                      </a:r>
                      <a:r>
                        <a:rPr lang="tr-TR" sz="2200" dirty="0">
                          <a:solidFill>
                            <a:srgbClr val="FF33CC"/>
                          </a:solidFill>
                          <a:effectLst/>
                          <a:latin typeface="Corbel" panose="020B0503020204020204" pitchFamily="34" charset="0"/>
                        </a:rPr>
                        <a:t>*</a:t>
                      </a:r>
                      <a:r>
                        <a:rPr lang="tr-TR" sz="2200" dirty="0">
                          <a:effectLst/>
                          <a:latin typeface="Corbel" panose="020B0503020204020204" pitchFamily="34" charset="0"/>
                        </a:rPr>
                        <a:t> kg) + (1.8 x B cm) – (4.7 x Y)] x FA + (150 – 300 </a:t>
                      </a:r>
                      <a:r>
                        <a:rPr lang="tr-TR" sz="2200" dirty="0" err="1">
                          <a:effectLst/>
                          <a:latin typeface="Corbel" panose="020B0503020204020204" pitchFamily="34" charset="0"/>
                        </a:rPr>
                        <a:t>kkal</a:t>
                      </a:r>
                      <a:r>
                        <a:rPr lang="tr-TR" sz="2200" dirty="0">
                          <a:effectLst/>
                          <a:latin typeface="Corbel" panose="020B0503020204020204" pitchFamily="34" charset="0"/>
                        </a:rPr>
                        <a:t>)</a:t>
                      </a:r>
                      <a:endParaRPr lang="tr-TR" sz="22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Dikdörtgen 8"/>
          <p:cNvSpPr/>
          <p:nvPr/>
        </p:nvSpPr>
        <p:spPr>
          <a:xfrm>
            <a:off x="165612" y="4347231"/>
            <a:ext cx="8886524" cy="2107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450"/>
              </a:spcBef>
            </a:pPr>
            <a:r>
              <a:rPr lang="tr-TR" sz="2400" b="1" i="1" dirty="0">
                <a:solidFill>
                  <a:srgbClr val="FF33CC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DA*: Düzeltilmiş Ağırlık (kg)=</a:t>
            </a:r>
          </a:p>
          <a:p>
            <a:pPr algn="ctr">
              <a:lnSpc>
                <a:spcPct val="135000"/>
              </a:lnSpc>
              <a:spcBef>
                <a:spcPts val="450"/>
              </a:spcBef>
            </a:pPr>
            <a:r>
              <a:rPr lang="tr-TR" sz="2400" b="1" i="1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[Gebelik öncesi ağırlık – Gebelik öncesi ideal ağırlık) x 0.25]+ Gebelik öncesi ideal Ağırlık (kg)</a:t>
            </a:r>
            <a:endParaRPr lang="tr-TR" sz="2400" b="1" dirty="0"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tr-TR" sz="2400" b="1" i="1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tr-TR" sz="2400" b="1" dirty="0"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Diyetin Planlanması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49" y="1825625"/>
            <a:ext cx="7994355" cy="4351338"/>
          </a:xfrm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lvl="0" indent="0" algn="ctr">
              <a:buNone/>
            </a:pPr>
            <a:endParaRPr lang="tr-TR" dirty="0">
              <a:latin typeface="Candara" panose="020E0502030303020204" pitchFamily="34" charset="0"/>
            </a:endParaRPr>
          </a:p>
          <a:p>
            <a:pPr marL="0" lvl="0" indent="0" algn="ctr">
              <a:buNone/>
            </a:pPr>
            <a:r>
              <a:rPr lang="tr-TR" dirty="0">
                <a:latin typeface="Candara" panose="020E0502030303020204" pitchFamily="34" charset="0"/>
              </a:rPr>
              <a:t>Birçok gebe kadın için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2200 – 2900 </a:t>
            </a:r>
            <a:r>
              <a:rPr lang="tr-TR" b="1" dirty="0" err="1">
                <a:solidFill>
                  <a:srgbClr val="FF0000"/>
                </a:solidFill>
                <a:latin typeface="Candara" panose="020E0502030303020204" pitchFamily="34" charset="0"/>
              </a:rPr>
              <a:t>kkal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/gün </a:t>
            </a:r>
            <a:r>
              <a:rPr lang="tr-TR" dirty="0">
                <a:latin typeface="Candara" panose="020E0502030303020204" pitchFamily="34" charset="0"/>
              </a:rPr>
              <a:t>enerji alımı yeterli olmaktadır</a:t>
            </a:r>
          </a:p>
          <a:p>
            <a:pPr marL="0" lvl="0" indent="0" algn="ctr">
              <a:buNone/>
            </a:pPr>
            <a:endParaRPr lang="tr-TR" dirty="0">
              <a:latin typeface="Candara" panose="020E0502030303020204" pitchFamily="34" charset="0"/>
            </a:endParaRPr>
          </a:p>
          <a:p>
            <a:pPr marL="0" lvl="0" indent="0" algn="ctr">
              <a:buNone/>
            </a:pPr>
            <a:r>
              <a:rPr lang="tr-TR" dirty="0">
                <a:latin typeface="Candara" panose="020E0502030303020204" pitchFamily="34" charset="0"/>
              </a:rPr>
              <a:t>Hesaplamalar gebelikte enerji gereksinimine ilişkin genel bir öneri verse de, gerçek enerji gereksinimini belirlemenin </a:t>
            </a:r>
            <a:r>
              <a:rPr lang="tr-TR" b="1" u="sng" dirty="0">
                <a:latin typeface="Candara" panose="020E0502030303020204" pitchFamily="34" charset="0"/>
              </a:rPr>
              <a:t>en doğru yolu </a:t>
            </a:r>
            <a:r>
              <a:rPr lang="tr-TR" b="1" i="1" dirty="0">
                <a:solidFill>
                  <a:srgbClr val="FF0000"/>
                </a:solidFill>
                <a:latin typeface="Candara" panose="020E0502030303020204" pitchFamily="34" charset="0"/>
              </a:rPr>
              <a:t>gebenin ağırlık takibinin yapılmasıdır</a:t>
            </a:r>
            <a:endParaRPr lang="tr-TR" dirty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endParaRPr lang="tr-T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7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Diyetin Planlanması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446567" y="1915371"/>
            <a:ext cx="8541571" cy="402985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Enerji kısıtlaması &amp; zayıflama diyetleri</a:t>
            </a:r>
          </a:p>
          <a:p>
            <a:pPr lvl="1"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tr-TR" sz="2800" b="1" u="sng" dirty="0">
                <a:solidFill>
                  <a:srgbClr val="0070C0"/>
                </a:solidFill>
                <a:latin typeface="Candara" panose="020E0502030303020204" pitchFamily="34" charset="0"/>
              </a:rPr>
              <a:t>İlk </a:t>
            </a:r>
            <a:r>
              <a:rPr lang="tr-TR" sz="2800" b="1" u="sng" dirty="0" err="1">
                <a:solidFill>
                  <a:srgbClr val="0070C0"/>
                </a:solidFill>
                <a:latin typeface="Candara" panose="020E0502030303020204" pitchFamily="34" charset="0"/>
              </a:rPr>
              <a:t>trimesterde</a:t>
            </a:r>
            <a:r>
              <a:rPr lang="tr-TR" sz="2800" b="1" u="sng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  <a:r>
              <a:rPr lang="tr-TR" sz="2800" dirty="0" err="1">
                <a:latin typeface="Candara" panose="020E0502030303020204" pitchFamily="34" charset="0"/>
              </a:rPr>
              <a:t>fetal</a:t>
            </a:r>
            <a:r>
              <a:rPr lang="tr-TR" sz="2800" dirty="0">
                <a:latin typeface="Candara" panose="020E0502030303020204" pitchFamily="34" charset="0"/>
              </a:rPr>
              <a:t> gelişim yavaş; şişman gebelerde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hafif düzeyde enerji </a:t>
            </a:r>
            <a:r>
              <a:rPr lang="tr-TR" sz="2800" dirty="0">
                <a:latin typeface="Candara" panose="020E0502030303020204" pitchFamily="34" charset="0"/>
              </a:rPr>
              <a:t>kısıtlaması </a:t>
            </a:r>
            <a:r>
              <a:rPr lang="tr-TR" sz="2800" u="sng" dirty="0">
                <a:latin typeface="Candara" panose="020E0502030303020204" pitchFamily="34" charset="0"/>
              </a:rPr>
              <a:t>zararlı değil</a:t>
            </a:r>
          </a:p>
          <a:p>
            <a:pPr lvl="1"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İkinci </a:t>
            </a:r>
            <a:r>
              <a:rPr lang="tr-TR" sz="2800" b="1" dirty="0" err="1">
                <a:solidFill>
                  <a:srgbClr val="0070C0"/>
                </a:solidFill>
                <a:latin typeface="Candara" panose="020E0502030303020204" pitchFamily="34" charset="0"/>
              </a:rPr>
              <a:t>trimesterden</a:t>
            </a:r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  <a:r>
              <a:rPr lang="tr-TR" sz="2800" dirty="0">
                <a:latin typeface="Candara" panose="020E0502030303020204" pitchFamily="34" charset="0"/>
              </a:rPr>
              <a:t>itibaren </a:t>
            </a:r>
            <a:r>
              <a:rPr lang="tr-TR" sz="2800" u="sng" dirty="0">
                <a:latin typeface="Candara" panose="020E0502030303020204" pitchFamily="34" charset="0"/>
              </a:rPr>
              <a:t>enerji kısıtlaması </a:t>
            </a:r>
            <a:r>
              <a:rPr lang="tr-TR" sz="2800" b="1" i="1" dirty="0" err="1">
                <a:latin typeface="Candara" panose="020E0502030303020204" pitchFamily="34" charset="0"/>
              </a:rPr>
              <a:t>lipolize</a:t>
            </a:r>
            <a:r>
              <a:rPr lang="tr-TR" sz="2800" b="1" i="1" dirty="0">
                <a:latin typeface="Candara" panose="020E0502030303020204" pitchFamily="34" charset="0"/>
              </a:rPr>
              <a:t> ve </a:t>
            </a:r>
            <a:r>
              <a:rPr lang="tr-TR" sz="2800" b="1" i="1" dirty="0" err="1">
                <a:latin typeface="Candara" panose="020E0502030303020204" pitchFamily="34" charset="0"/>
              </a:rPr>
              <a:t>ketonemiye</a:t>
            </a:r>
            <a:r>
              <a:rPr lang="tr-TR" sz="2800" b="1" i="1" dirty="0">
                <a:latin typeface="Candara" panose="020E0502030303020204" pitchFamily="34" charset="0"/>
              </a:rPr>
              <a:t> yol açarak </a:t>
            </a:r>
            <a:r>
              <a:rPr lang="tr-TR" sz="2800" dirty="0" err="1">
                <a:latin typeface="Candara" panose="020E0502030303020204" pitchFamily="34" charset="0"/>
              </a:rPr>
              <a:t>mental</a:t>
            </a:r>
            <a:r>
              <a:rPr lang="tr-TR" sz="2800" dirty="0">
                <a:latin typeface="Candara" panose="020E0502030303020204" pitchFamily="34" charset="0"/>
              </a:rPr>
              <a:t> gelişim indeksi skorlarını düşürebilir</a:t>
            </a:r>
          </a:p>
        </p:txBody>
      </p:sp>
      <p:sp>
        <p:nvSpPr>
          <p:cNvPr id="7" name="Dikdörtgen 6"/>
          <p:cNvSpPr/>
          <p:nvPr/>
        </p:nvSpPr>
        <p:spPr>
          <a:xfrm>
            <a:off x="301214" y="1915371"/>
            <a:ext cx="8541571" cy="3970318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85725" lvl="1" algn="ctr"/>
            <a:endParaRPr lang="tr-TR" sz="28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85725" lvl="1" algn="ctr"/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Enerjinin %45-60’ı kadar CHO &amp; düşük </a:t>
            </a:r>
            <a:r>
              <a:rPr lang="tr-TR" sz="28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Gİ’li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 diyetler </a:t>
            </a:r>
          </a:p>
          <a:p>
            <a:pPr lvl="1" algn="ctr"/>
            <a:endParaRPr lang="tr-TR" sz="2800" dirty="0">
              <a:latin typeface="Candara" panose="020E0502030303020204" pitchFamily="34" charset="0"/>
            </a:endParaRPr>
          </a:p>
          <a:p>
            <a:pPr marL="0" lvl="1" algn="ctr"/>
            <a:r>
              <a:rPr lang="tr-TR" sz="2800" dirty="0" err="1">
                <a:latin typeface="Candara" panose="020E0502030303020204" pitchFamily="34" charset="0"/>
              </a:rPr>
              <a:t>Lipolizi</a:t>
            </a:r>
            <a:r>
              <a:rPr lang="tr-TR" sz="2800" dirty="0">
                <a:latin typeface="Candara" panose="020E0502030303020204" pitchFamily="34" charset="0"/>
              </a:rPr>
              <a:t> ve </a:t>
            </a:r>
            <a:r>
              <a:rPr lang="tr-TR" sz="2800" dirty="0" err="1">
                <a:latin typeface="Candara" panose="020E0502030303020204" pitchFamily="34" charset="0"/>
              </a:rPr>
              <a:t>ketonemiyi</a:t>
            </a:r>
            <a:r>
              <a:rPr lang="tr-TR" sz="2800" dirty="0">
                <a:latin typeface="Candara" panose="020E0502030303020204" pitchFamily="34" charset="0"/>
              </a:rPr>
              <a:t> önler</a:t>
            </a:r>
          </a:p>
          <a:p>
            <a:pPr lvl="1" algn="ctr"/>
            <a:r>
              <a:rPr lang="tr-TR" sz="2800" dirty="0">
                <a:latin typeface="Candara" panose="020E0502030303020204" pitchFamily="34" charset="0"/>
              </a:rPr>
              <a:t>İnsülin duyarlılığını artırır</a:t>
            </a:r>
          </a:p>
          <a:p>
            <a:pPr lvl="1" algn="ctr"/>
            <a:endParaRPr lang="tr-TR" sz="2800" dirty="0">
              <a:latin typeface="Candara" panose="020E0502030303020204" pitchFamily="34" charset="0"/>
            </a:endParaRPr>
          </a:p>
          <a:p>
            <a:pPr marL="0" lvl="1" algn="ctr"/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Şişman ya da kilolu gebe kadınlarda da güvenli bir şekilde kullanılabilir </a:t>
            </a:r>
          </a:p>
          <a:p>
            <a:pPr lvl="1" algn="ctr"/>
            <a:endParaRPr lang="tr-TR" sz="2800" b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8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72" y="2928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843" y="41013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44382" y="1478871"/>
            <a:ext cx="8386967" cy="4351338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b="1" dirty="0">
                <a:latin typeface="Candara" panose="020E0502030303020204" pitchFamily="34" charset="0"/>
              </a:rPr>
              <a:t>Şişman veya fazla kilolu kadınların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latin typeface="Candara" panose="020E0502030303020204" pitchFamily="34" charset="0"/>
              </a:rPr>
              <a:t>Gebe kalmadan en az bir ay öncesinden başlayarak, ilk trimesterin sonuna kadar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günde 5 mg folik asit takviyesi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latin typeface="Candara" panose="020E0502030303020204" pitchFamily="34" charset="0"/>
              </a:rPr>
              <a:t>Gebelik &amp; emzirme süresince günde 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15 </a:t>
            </a:r>
            <a:r>
              <a:rPr lang="tr-TR" b="1" dirty="0" err="1">
                <a:solidFill>
                  <a:srgbClr val="FF0000"/>
                </a:solidFill>
                <a:latin typeface="Candara" panose="020E0502030303020204" pitchFamily="34" charset="0"/>
              </a:rPr>
              <a:t>mcg</a:t>
            </a: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 D vitamini takviyesi </a:t>
            </a:r>
            <a:r>
              <a:rPr lang="tr-TR" dirty="0">
                <a:latin typeface="Candara" panose="020E0502030303020204" pitchFamily="34" charset="0"/>
              </a:rPr>
              <a:t>alması sağlanmalı..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latin typeface="Candara" panose="020E0502030303020204" pitchFamily="34" charset="0"/>
              </a:rPr>
              <a:t>GDM, </a:t>
            </a:r>
            <a:r>
              <a:rPr lang="tr-TR" dirty="0" err="1">
                <a:latin typeface="Candara" panose="020E0502030303020204" pitchFamily="34" charset="0"/>
              </a:rPr>
              <a:t>pre-eklempsi</a:t>
            </a:r>
            <a:r>
              <a:rPr lang="tr-TR" dirty="0">
                <a:latin typeface="Candara" panose="020E0502030303020204" pitchFamily="34" charset="0"/>
              </a:rPr>
              <a:t>, HT açısından her </a:t>
            </a:r>
            <a:r>
              <a:rPr lang="tr-TR" dirty="0" err="1">
                <a:latin typeface="Candara" panose="020E0502030303020204" pitchFamily="34" charset="0"/>
              </a:rPr>
              <a:t>antenatal</a:t>
            </a:r>
            <a:r>
              <a:rPr lang="tr-TR" dirty="0">
                <a:latin typeface="Candara" panose="020E0502030303020204" pitchFamily="34" charset="0"/>
              </a:rPr>
              <a:t> </a:t>
            </a:r>
            <a:r>
              <a:rPr lang="tr-TR" dirty="0" err="1">
                <a:latin typeface="Candara" panose="020E0502030303020204" pitchFamily="34" charset="0"/>
              </a:rPr>
              <a:t>muayanede</a:t>
            </a:r>
            <a:r>
              <a:rPr lang="tr-TR" dirty="0">
                <a:latin typeface="Candara" panose="020E0502030303020204" pitchFamily="34" charset="0"/>
              </a:rPr>
              <a:t> yakından izlem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tr-TR" dirty="0">
              <a:latin typeface="Candara" panose="020E0502030303020204" pitchFamily="34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544382" y="292843"/>
            <a:ext cx="7886700" cy="1325563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Diyetin Planlanması</a:t>
            </a:r>
          </a:p>
        </p:txBody>
      </p:sp>
    </p:spTree>
    <p:extLst>
      <p:ext uri="{BB962C8B-B14F-4D97-AF65-F5344CB8AC3E}">
        <p14:creationId xmlns:p14="http://schemas.microsoft.com/office/powerpoint/2010/main" val="172921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Resim" descr="hamilelikte-su-tuketimi.jpg"/>
          <p:cNvPicPr>
            <a:picLocks noChangeAspect="1"/>
          </p:cNvPicPr>
          <p:nvPr/>
        </p:nvPicPr>
        <p:blipFill rotWithShape="1">
          <a:blip r:embed="rId2" cstate="print"/>
          <a:srcRect r="24224"/>
          <a:stretch/>
        </p:blipFill>
        <p:spPr>
          <a:xfrm>
            <a:off x="5682484" y="0"/>
            <a:ext cx="34615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Unvan 1"/>
          <p:cNvSpPr txBox="1">
            <a:spLocks/>
          </p:cNvSpPr>
          <p:nvPr/>
        </p:nvSpPr>
        <p:spPr>
          <a:xfrm>
            <a:off x="544382" y="206782"/>
            <a:ext cx="7886700" cy="1325563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6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6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Diyetin Planlanması</a:t>
            </a:r>
          </a:p>
        </p:txBody>
      </p:sp>
      <p:sp>
        <p:nvSpPr>
          <p:cNvPr id="7" name="Dikdörtgen 6"/>
          <p:cNvSpPr/>
          <p:nvPr/>
        </p:nvSpPr>
        <p:spPr>
          <a:xfrm>
            <a:off x="307713" y="1739127"/>
            <a:ext cx="550829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Sıvı ihtiyacı artar! </a:t>
            </a:r>
            <a:r>
              <a:rPr lang="tr-TR" sz="2400" b="1" i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(artan kan hacmi </a:t>
            </a:r>
            <a:r>
              <a:rPr lang="tr-TR" sz="2400" b="1" i="1" dirty="0" err="1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amniyotik</a:t>
            </a:r>
            <a:r>
              <a:rPr lang="tr-TR" sz="2400" b="1" i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sıvı </a:t>
            </a:r>
            <a:r>
              <a:rPr lang="tr-TR" sz="2400" b="1" i="1" dirty="0" err="1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vb</a:t>
            </a:r>
            <a:r>
              <a:rPr lang="tr-TR" sz="2400" b="1" i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457200" indent="-45720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Sıvı kaynağı olarak öncelikle su!</a:t>
            </a:r>
          </a:p>
          <a:p>
            <a:pPr marL="914400" lvl="1" indent="-457200" algn="just">
              <a:spcBef>
                <a:spcPts val="1200"/>
              </a:spcBef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Süt, ayran, kefir, taze sıkılmış meyve suları tercih edilebilir</a:t>
            </a:r>
          </a:p>
          <a:p>
            <a:pPr marL="457200" indent="-457200" algn="ctr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Günlük 8-10 su bardağı (2 litre) kadar su tüketimi önerilmektedir</a:t>
            </a:r>
            <a:endParaRPr lang="tr-TR" sz="2400" b="1" dirty="0">
              <a:solidFill>
                <a:srgbClr val="FF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74238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http://pilladvised.com/wp-content/uploads/2014/01/genet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29" y="33518"/>
            <a:ext cx="2564587" cy="256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Resim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" y="3295419"/>
            <a:ext cx="5109659" cy="3602436"/>
          </a:xfrm>
          <a:prstGeom prst="rect">
            <a:avLst/>
          </a:prstGeom>
        </p:spPr>
      </p:pic>
      <p:sp>
        <p:nvSpPr>
          <p:cNvPr id="2" name="Unvan 1"/>
          <p:cNvSpPr txBox="1">
            <a:spLocks/>
          </p:cNvSpPr>
          <p:nvPr/>
        </p:nvSpPr>
        <p:spPr>
          <a:xfrm>
            <a:off x="391981" y="214520"/>
            <a:ext cx="7886700" cy="624578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>
                <a:solidFill>
                  <a:srgbClr val="C00000"/>
                </a:solidFill>
                <a:latin typeface="Candara" panose="020E0502030303020204" pitchFamily="34" charset="0"/>
              </a:rPr>
              <a:t>Maternal Obezite: </a:t>
            </a:r>
            <a:br>
              <a:rPr lang="tr-TR" sz="2800" b="1">
                <a:solidFill>
                  <a:srgbClr val="C00000"/>
                </a:solidFill>
                <a:latin typeface="Candara" panose="020E0502030303020204" pitchFamily="34" charset="0"/>
              </a:rPr>
            </a:br>
            <a:r>
              <a:rPr lang="tr-TR" sz="2800" b="1" i="1">
                <a:solidFill>
                  <a:srgbClr val="0070C0"/>
                </a:solidFill>
                <a:latin typeface="Candara" panose="020E0502030303020204" pitchFamily="34" charset="0"/>
              </a:rPr>
              <a:t>Nedenleri &amp; Risk Faktörleri</a:t>
            </a:r>
            <a:endParaRPr lang="tr-TR" sz="2800" b="1" i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914401" y="1240710"/>
            <a:ext cx="2807746" cy="699247"/>
          </a:xfrm>
          <a:prstGeom prst="roundRect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Çevresel Faktörler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5470935" y="1240710"/>
            <a:ext cx="2807746" cy="699247"/>
          </a:xfrm>
          <a:prstGeom prst="roundRect">
            <a:avLst/>
          </a:prstGeom>
          <a:ln w="38100">
            <a:solidFill>
              <a:srgbClr val="FF33CC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rgbClr val="FF33CC"/>
                </a:solidFill>
                <a:latin typeface="Candara" panose="020E0502030303020204" pitchFamily="34" charset="0"/>
              </a:rPr>
              <a:t>Maternal</a:t>
            </a:r>
            <a:r>
              <a:rPr lang="tr-TR" sz="2400" b="1" dirty="0">
                <a:solidFill>
                  <a:srgbClr val="FF33CC"/>
                </a:solidFill>
                <a:latin typeface="Candara" panose="020E0502030303020204" pitchFamily="34" charset="0"/>
              </a:rPr>
              <a:t> Faktörler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227704" y="2589002"/>
            <a:ext cx="1934583" cy="466169"/>
          </a:xfrm>
          <a:prstGeom prst="roundRect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rgbClr val="002060"/>
                </a:solidFill>
                <a:latin typeface="Candara" panose="020E0502030303020204" pitchFamily="34" charset="0"/>
              </a:rPr>
              <a:t>Dengesiz Beslenme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2497567" y="2589002"/>
            <a:ext cx="1934583" cy="466169"/>
          </a:xfrm>
          <a:prstGeom prst="roundRect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rgbClr val="002060"/>
                </a:solidFill>
                <a:latin typeface="Candara" panose="020E0502030303020204" pitchFamily="34" charset="0"/>
              </a:rPr>
              <a:t>Fiziksel aktivite</a:t>
            </a:r>
          </a:p>
        </p:txBody>
      </p:sp>
      <p:sp>
        <p:nvSpPr>
          <p:cNvPr id="10" name="Yuvarlatılmış Dikdörtgen 9"/>
          <p:cNvSpPr/>
          <p:nvPr/>
        </p:nvSpPr>
        <p:spPr>
          <a:xfrm>
            <a:off x="5886001" y="2589001"/>
            <a:ext cx="2859966" cy="466169"/>
          </a:xfrm>
          <a:prstGeom prst="roundRect">
            <a:avLst/>
          </a:prstGeom>
          <a:ln w="38100">
            <a:solidFill>
              <a:srgbClr val="FF33CC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Sosyo</a:t>
            </a:r>
            <a:r>
              <a:rPr lang="tr-T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-kültürel</a:t>
            </a:r>
          </a:p>
        </p:txBody>
      </p:sp>
      <p:sp>
        <p:nvSpPr>
          <p:cNvPr id="12" name="Yuvarlatılmış Dikdörtgen 11"/>
          <p:cNvSpPr/>
          <p:nvPr/>
        </p:nvSpPr>
        <p:spPr>
          <a:xfrm>
            <a:off x="5886001" y="3223691"/>
            <a:ext cx="2859966" cy="466169"/>
          </a:xfrm>
          <a:prstGeom prst="roundRect">
            <a:avLst/>
          </a:prstGeom>
          <a:ln w="38100">
            <a:solidFill>
              <a:srgbClr val="FF33CC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Genetik ve </a:t>
            </a:r>
            <a:r>
              <a:rPr lang="tr-TR" sz="16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epigenetik</a:t>
            </a:r>
            <a:endParaRPr lang="tr-TR" sz="16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5886001" y="3858381"/>
            <a:ext cx="2859966" cy="466169"/>
          </a:xfrm>
          <a:prstGeom prst="roundRect">
            <a:avLst/>
          </a:prstGeom>
          <a:ln w="38100">
            <a:solidFill>
              <a:srgbClr val="FF33CC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Bazı </a:t>
            </a:r>
            <a:r>
              <a:rPr lang="tr-TR" sz="1600" b="1" dirty="0" err="1">
                <a:solidFill>
                  <a:schemeClr val="tx1"/>
                </a:solidFill>
                <a:latin typeface="Candara" panose="020E0502030303020204" pitchFamily="34" charset="0"/>
              </a:rPr>
              <a:t>enddokrin</a:t>
            </a:r>
            <a:r>
              <a:rPr lang="tr-T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 hastalıklar</a:t>
            </a:r>
          </a:p>
        </p:txBody>
      </p:sp>
      <p:sp>
        <p:nvSpPr>
          <p:cNvPr id="14" name="Yuvarlatılmış Dikdörtgen 13"/>
          <p:cNvSpPr/>
          <p:nvPr/>
        </p:nvSpPr>
        <p:spPr>
          <a:xfrm>
            <a:off x="5886001" y="4493071"/>
            <a:ext cx="2859966" cy="466169"/>
          </a:xfrm>
          <a:prstGeom prst="roundRect">
            <a:avLst/>
          </a:prstGeom>
          <a:ln w="38100">
            <a:solidFill>
              <a:srgbClr val="FF33CC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Fizyolojik faktörler</a:t>
            </a:r>
          </a:p>
        </p:txBody>
      </p:sp>
      <p:sp>
        <p:nvSpPr>
          <p:cNvPr id="15" name="Yuvarlatılmış Dikdörtgen 14"/>
          <p:cNvSpPr/>
          <p:nvPr/>
        </p:nvSpPr>
        <p:spPr>
          <a:xfrm>
            <a:off x="5886001" y="5127761"/>
            <a:ext cx="2859966" cy="466169"/>
          </a:xfrm>
          <a:prstGeom prst="roundRect">
            <a:avLst/>
          </a:prstGeom>
          <a:ln w="38100">
            <a:solidFill>
              <a:srgbClr val="FF33CC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tx1"/>
                </a:solidFill>
                <a:latin typeface="Candara" panose="020E0502030303020204" pitchFamily="34" charset="0"/>
              </a:rPr>
              <a:t>Psikolojik faktörler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127298" y="3079928"/>
            <a:ext cx="2370269" cy="2031325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Aşırı yeme,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Karbonhidrat, protein ve yağdan zengin beslenme,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Gereksinimden fazla enerji alımı vb.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2497567" y="3096436"/>
            <a:ext cx="2370269" cy="2031325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Yetersiz fiziksel aktivite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tr-TR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FF0000"/>
                </a:solidFill>
                <a:latin typeface="Candara" panose="020E0502030303020204" pitchFamily="34" charset="0"/>
              </a:rPr>
              <a:t>Aktivite olanaklarına ulaşma güçlüğü </a:t>
            </a:r>
            <a:r>
              <a:rPr lang="tr-TR" b="1" dirty="0" err="1">
                <a:solidFill>
                  <a:srgbClr val="FF0000"/>
                </a:solidFill>
                <a:latin typeface="Candara" panose="020E0502030303020204" pitchFamily="34" charset="0"/>
              </a:rPr>
              <a:t>vb</a:t>
            </a:r>
            <a:endParaRPr lang="tr-TR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tr-TR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grpSp>
        <p:nvGrpSpPr>
          <p:cNvPr id="26" name="Grup 25"/>
          <p:cNvGrpSpPr/>
          <p:nvPr/>
        </p:nvGrpSpPr>
        <p:grpSpPr>
          <a:xfrm>
            <a:off x="591671" y="2194560"/>
            <a:ext cx="3539265" cy="298740"/>
            <a:chOff x="591671" y="2194560"/>
            <a:chExt cx="3539265" cy="298740"/>
          </a:xfrm>
        </p:grpSpPr>
        <p:cxnSp>
          <p:nvCxnSpPr>
            <p:cNvPr id="19" name="Düz Bağlayıcı 18"/>
            <p:cNvCxnSpPr/>
            <p:nvPr/>
          </p:nvCxnSpPr>
          <p:spPr>
            <a:xfrm>
              <a:off x="591671" y="2194560"/>
              <a:ext cx="353926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Düz Ok Bağlayıcısı 22"/>
            <p:cNvCxnSpPr/>
            <p:nvPr/>
          </p:nvCxnSpPr>
          <p:spPr>
            <a:xfrm>
              <a:off x="1247887" y="2194560"/>
              <a:ext cx="0" cy="2987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Düz Ok Bağlayıcısı 24"/>
            <p:cNvCxnSpPr/>
            <p:nvPr/>
          </p:nvCxnSpPr>
          <p:spPr>
            <a:xfrm>
              <a:off x="3498028" y="2194560"/>
              <a:ext cx="0" cy="2987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8" name="Düz Bağlayıcı 27"/>
          <p:cNvCxnSpPr/>
          <p:nvPr/>
        </p:nvCxnSpPr>
        <p:spPr>
          <a:xfrm>
            <a:off x="5503208" y="1939957"/>
            <a:ext cx="0" cy="34065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Düz Ok Bağlayıcısı 29"/>
          <p:cNvCxnSpPr/>
          <p:nvPr/>
        </p:nvCxnSpPr>
        <p:spPr>
          <a:xfrm>
            <a:off x="5492451" y="2850776"/>
            <a:ext cx="31667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Düz Ok Bağlayıcısı 30"/>
          <p:cNvCxnSpPr/>
          <p:nvPr/>
        </p:nvCxnSpPr>
        <p:spPr>
          <a:xfrm>
            <a:off x="5503208" y="3476512"/>
            <a:ext cx="31667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Düz Ok Bağlayıcısı 31"/>
          <p:cNvCxnSpPr/>
          <p:nvPr/>
        </p:nvCxnSpPr>
        <p:spPr>
          <a:xfrm>
            <a:off x="5503208" y="4069976"/>
            <a:ext cx="31667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Düz Ok Bağlayıcısı 32"/>
          <p:cNvCxnSpPr/>
          <p:nvPr/>
        </p:nvCxnSpPr>
        <p:spPr>
          <a:xfrm>
            <a:off x="5492451" y="4708138"/>
            <a:ext cx="31667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Düz Ok Bağlayıcısı 33"/>
          <p:cNvCxnSpPr/>
          <p:nvPr/>
        </p:nvCxnSpPr>
        <p:spPr>
          <a:xfrm>
            <a:off x="5503208" y="5346551"/>
            <a:ext cx="31667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5" name="Grup 34"/>
          <p:cNvGrpSpPr/>
          <p:nvPr/>
        </p:nvGrpSpPr>
        <p:grpSpPr>
          <a:xfrm>
            <a:off x="2597973" y="862405"/>
            <a:ext cx="3539265" cy="298740"/>
            <a:chOff x="591671" y="2194560"/>
            <a:chExt cx="3539265" cy="298740"/>
          </a:xfrm>
        </p:grpSpPr>
        <p:cxnSp>
          <p:nvCxnSpPr>
            <p:cNvPr id="36" name="Düz Bağlayıcı 35"/>
            <p:cNvCxnSpPr/>
            <p:nvPr/>
          </p:nvCxnSpPr>
          <p:spPr>
            <a:xfrm>
              <a:off x="591671" y="2194560"/>
              <a:ext cx="353926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Düz Ok Bağlayıcısı 36"/>
            <p:cNvCxnSpPr/>
            <p:nvPr/>
          </p:nvCxnSpPr>
          <p:spPr>
            <a:xfrm>
              <a:off x="1247887" y="2194560"/>
              <a:ext cx="0" cy="2987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Düz Ok Bağlayıcısı 37"/>
            <p:cNvCxnSpPr/>
            <p:nvPr/>
          </p:nvCxnSpPr>
          <p:spPr>
            <a:xfrm>
              <a:off x="3498028" y="2194560"/>
              <a:ext cx="0" cy="2987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3" name="Picture 6" descr="http://static1.squarespace.com/static/513a3459e4b08c563beff5d6/t/515b29a9e4b0522104ed5ad5/1364928946837/Family+Icon+Squa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89" y="5346551"/>
            <a:ext cx="1770106" cy="177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5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46093"/>
          </a:xfrm>
          <a:solidFill>
            <a:schemeClr val="bg1">
              <a:alpha val="82000"/>
            </a:schemeClr>
          </a:solidFill>
        </p:spPr>
        <p:txBody>
          <a:bodyPr/>
          <a:lstStyle/>
          <a:p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2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Diyetin Planlanması</a:t>
            </a:r>
            <a:endParaRPr lang="tr-TR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9730" y="1235902"/>
            <a:ext cx="8187070" cy="5090470"/>
          </a:xfrm>
          <a:solidFill>
            <a:schemeClr val="bg1">
              <a:alpha val="69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3000" b="1" dirty="0">
                <a:solidFill>
                  <a:srgbClr val="FF0000"/>
                </a:solidFill>
                <a:latin typeface="Candara" panose="020E0502030303020204" pitchFamily="34" charset="0"/>
              </a:rPr>
              <a:t>Gebelikte Yaygın Olarak Görülen Semptomlar</a:t>
            </a:r>
          </a:p>
          <a:p>
            <a:pPr>
              <a:buFont typeface="Candara" panose="020E0502030303020204" pitchFamily="34" charset="0"/>
              <a:buChar char="①"/>
            </a:pPr>
            <a:r>
              <a:rPr lang="tr-TR" sz="2800" dirty="0">
                <a:latin typeface="Candara" panose="020E0502030303020204" pitchFamily="34" charset="0"/>
              </a:rPr>
              <a:t> </a:t>
            </a:r>
            <a:r>
              <a:rPr lang="tr-TR" sz="3000" b="1" dirty="0">
                <a:solidFill>
                  <a:srgbClr val="0070C0"/>
                </a:solidFill>
                <a:latin typeface="Candara" panose="020E0502030303020204" pitchFamily="34" charset="0"/>
              </a:rPr>
              <a:t>Bulantı ve kusma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600" dirty="0">
                <a:latin typeface="Candara" panose="020E0502030303020204" pitchFamily="34" charset="0"/>
              </a:rPr>
              <a:t>4-6 </a:t>
            </a:r>
            <a:r>
              <a:rPr lang="tr-TR" sz="2600" dirty="0" err="1">
                <a:latin typeface="Candara" panose="020E0502030303020204" pitchFamily="34" charset="0"/>
              </a:rPr>
              <a:t>hf</a:t>
            </a:r>
            <a:r>
              <a:rPr lang="tr-TR" sz="2600" dirty="0">
                <a:latin typeface="Candara" panose="020E0502030303020204" pitchFamily="34" charset="0"/>
              </a:rPr>
              <a:t> başlar, 8-12 </a:t>
            </a:r>
            <a:r>
              <a:rPr lang="tr-TR" sz="2600" dirty="0" err="1">
                <a:latin typeface="Candara" panose="020E0502030303020204" pitchFamily="34" charset="0"/>
              </a:rPr>
              <a:t>hf</a:t>
            </a:r>
            <a:r>
              <a:rPr lang="tr-TR" sz="2600" dirty="0">
                <a:latin typeface="Candara" panose="020E0502030303020204" pitchFamily="34" charset="0"/>
              </a:rPr>
              <a:t> en yüksek düzeye ulaşır, azalır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600" dirty="0" err="1">
                <a:latin typeface="Candara" panose="020E0502030303020204" pitchFamily="34" charset="0"/>
              </a:rPr>
              <a:t>Hormonal</a:t>
            </a:r>
            <a:r>
              <a:rPr lang="tr-TR" sz="2600" dirty="0">
                <a:latin typeface="Candara" panose="020E0502030303020204" pitchFamily="34" charset="0"/>
              </a:rPr>
              <a:t> (</a:t>
            </a:r>
            <a:r>
              <a:rPr lang="tr-TR" sz="2600" dirty="0" err="1">
                <a:latin typeface="Candara" panose="020E0502030303020204" pitchFamily="34" charset="0"/>
              </a:rPr>
              <a:t>progesteron</a:t>
            </a:r>
            <a:r>
              <a:rPr lang="tr-TR" sz="2600" dirty="0">
                <a:latin typeface="Candara" panose="020E0502030303020204" pitchFamily="34" charset="0"/>
              </a:rPr>
              <a:t> </a:t>
            </a:r>
            <a:r>
              <a:rPr lang="tr-TR" sz="2600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</a:t>
            </a:r>
            <a:r>
              <a:rPr lang="tr-TR" sz="2600" dirty="0">
                <a:latin typeface="Candara" panose="020E0502030303020204" pitchFamily="34" charset="0"/>
              </a:rPr>
              <a:t>), fizyolojik ve psikolojik değişiklikler sorumlu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600" dirty="0">
                <a:latin typeface="Candara" panose="020E0502030303020204" pitchFamily="34" charset="0"/>
              </a:rPr>
              <a:t>En şiddetli formu </a:t>
            </a:r>
            <a:r>
              <a:rPr lang="tr-TR" sz="2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hiperemezis</a:t>
            </a:r>
            <a:r>
              <a:rPr lang="tr-TR" sz="26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26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gravidarum</a:t>
            </a:r>
            <a:endParaRPr lang="tr-TR" sz="2600" b="1" dirty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endParaRPr lang="tr-TR" sz="3100" dirty="0">
              <a:latin typeface="Candara" panose="020E0502030303020204" pitchFamily="34" charset="0"/>
            </a:endParaRPr>
          </a:p>
          <a:p>
            <a:pPr>
              <a:buFont typeface="Candara" panose="020E0502030303020204" pitchFamily="34" charset="0"/>
              <a:buChar char="②"/>
            </a:pPr>
            <a:r>
              <a:rPr lang="tr-TR" sz="3100" dirty="0">
                <a:latin typeface="Candara" panose="020E0502030303020204" pitchFamily="34" charset="0"/>
              </a:rPr>
              <a:t> </a:t>
            </a:r>
            <a:r>
              <a:rPr lang="tr-TR" sz="3000" b="1" dirty="0" err="1">
                <a:solidFill>
                  <a:srgbClr val="0070C0"/>
                </a:solidFill>
                <a:latin typeface="Candara" panose="020E0502030303020204" pitchFamily="34" charset="0"/>
              </a:rPr>
              <a:t>Konstipasyon</a:t>
            </a:r>
            <a:r>
              <a:rPr lang="tr-TR" sz="3000" b="1" dirty="0">
                <a:solidFill>
                  <a:srgbClr val="0070C0"/>
                </a:solidFill>
                <a:latin typeface="Candara" panose="020E0502030303020204" pitchFamily="34" charset="0"/>
              </a:rPr>
              <a:t> ve </a:t>
            </a:r>
            <a:r>
              <a:rPr lang="tr-TR" sz="3000" b="1" dirty="0" err="1">
                <a:solidFill>
                  <a:srgbClr val="0070C0"/>
                </a:solidFill>
                <a:latin typeface="Candara" panose="020E0502030303020204" pitchFamily="34" charset="0"/>
              </a:rPr>
              <a:t>hemoroid</a:t>
            </a:r>
            <a:endParaRPr lang="tr-TR" sz="3000" b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500" b="1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  <a:r>
              <a:rPr lang="tr-TR" sz="2600" dirty="0">
                <a:latin typeface="Candara" panose="020E0502030303020204" pitchFamily="34" charset="0"/>
              </a:rPr>
              <a:t>3. </a:t>
            </a:r>
            <a:r>
              <a:rPr lang="tr-TR" sz="2600" dirty="0" err="1">
                <a:latin typeface="Candara" panose="020E0502030303020204" pitchFamily="34" charset="0"/>
              </a:rPr>
              <a:t>trimesterda</a:t>
            </a:r>
            <a:r>
              <a:rPr lang="tr-TR" sz="2600" dirty="0">
                <a:latin typeface="Candara" panose="020E0502030303020204" pitchFamily="34" charset="0"/>
              </a:rPr>
              <a:t> ince bağırsak hareketlerinin azalması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600" dirty="0">
                <a:latin typeface="Candara" panose="020E0502030303020204" pitchFamily="34" charset="0"/>
              </a:rPr>
              <a:t>Kalın bağırsakta sıvı emiliminin artması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600" dirty="0">
                <a:latin typeface="Candara" panose="020E0502030303020204" pitchFamily="34" charset="0"/>
              </a:rPr>
              <a:t>Fiziksel aktivitenin azalması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600" dirty="0" err="1">
                <a:latin typeface="Candara" panose="020E0502030303020204" pitchFamily="34" charset="0"/>
              </a:rPr>
              <a:t>Uterusun</a:t>
            </a:r>
            <a:r>
              <a:rPr lang="tr-TR" sz="2600" dirty="0">
                <a:latin typeface="Candara" panose="020E0502030303020204" pitchFamily="34" charset="0"/>
              </a:rPr>
              <a:t> rektum üzerinde baskı yapması sonucu görülür</a:t>
            </a:r>
            <a:br>
              <a:rPr lang="tr-TR" sz="2600" dirty="0">
                <a:latin typeface="Candara" panose="020E0502030303020204" pitchFamily="34" charset="0"/>
              </a:rPr>
            </a:br>
            <a:endParaRPr lang="tr-TR" sz="2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64686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484094"/>
            <a:ext cx="7886700" cy="5787613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Gebelikte Yaygın Olarak Görülen Semptomlar</a:t>
            </a:r>
          </a:p>
          <a:p>
            <a:pPr>
              <a:buFont typeface="Candara" panose="020E0502030303020204" pitchFamily="34" charset="0"/>
              <a:buChar char="③"/>
            </a:pPr>
            <a:r>
              <a:rPr lang="tr-TR" sz="2800" dirty="0">
                <a:latin typeface="Candara" panose="020E0502030303020204" pitchFamily="34" charset="0"/>
              </a:rPr>
              <a:t> </a:t>
            </a:r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Anemi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500" dirty="0">
                <a:latin typeface="Candara" panose="020E0502030303020204" pitchFamily="34" charset="0"/>
              </a:rPr>
              <a:t>Demir gereksiniminin artması </a:t>
            </a:r>
            <a:r>
              <a:rPr lang="tr-TR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(kan hacminde artış </a:t>
            </a:r>
            <a:r>
              <a:rPr lang="tr-TR" sz="2000" b="1" i="1" dirty="0" err="1">
                <a:solidFill>
                  <a:srgbClr val="FF0000"/>
                </a:solidFill>
                <a:latin typeface="Candara" panose="020E0502030303020204" pitchFamily="34" charset="0"/>
              </a:rPr>
              <a:t>vb</a:t>
            </a:r>
            <a:r>
              <a:rPr lang="tr-TR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)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500" dirty="0">
                <a:latin typeface="Candara" panose="020E0502030303020204" pitchFamily="34" charset="0"/>
              </a:rPr>
              <a:t>Gereksiniminin karşılanamaması </a:t>
            </a:r>
            <a:r>
              <a:rPr lang="tr-TR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(diyet ya da takviye ile)</a:t>
            </a:r>
            <a:r>
              <a:rPr lang="tr-TR" sz="2500" b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tr-TR" sz="2500" dirty="0">
                <a:latin typeface="Candara" panose="020E0502030303020204" pitchFamily="34" charset="0"/>
              </a:rPr>
              <a:t>sonucu görülür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500" dirty="0">
                <a:latin typeface="Candara" panose="020E0502030303020204" pitchFamily="34" charset="0"/>
              </a:rPr>
              <a:t>Prematüre, düşük doğum ağırlığı, bebek ölümleri, annede yetersiz  vücut ağırlığı kazanımı, taşikardi, yorgunluk, baş dönmesi, </a:t>
            </a:r>
            <a:r>
              <a:rPr lang="tr-TR" sz="2500" dirty="0" err="1">
                <a:latin typeface="Candara" panose="020E0502030303020204" pitchFamily="34" charset="0"/>
              </a:rPr>
              <a:t>maternal</a:t>
            </a:r>
            <a:r>
              <a:rPr lang="tr-TR" sz="2500" dirty="0">
                <a:latin typeface="Candara" panose="020E0502030303020204" pitchFamily="34" charset="0"/>
              </a:rPr>
              <a:t> ölüm ile ilişkili</a:t>
            </a:r>
          </a:p>
          <a:p>
            <a:pPr marL="342900" lvl="1" indent="0">
              <a:buNone/>
            </a:pPr>
            <a:r>
              <a:rPr lang="tr-TR" sz="2500" dirty="0">
                <a:latin typeface="Candara" panose="020E0502030303020204" pitchFamily="34" charset="0"/>
              </a:rPr>
              <a:t> </a:t>
            </a:r>
            <a:endParaRPr lang="tr-TR" sz="3100" dirty="0">
              <a:latin typeface="Candara" panose="020E0502030303020204" pitchFamily="34" charset="0"/>
            </a:endParaRPr>
          </a:p>
          <a:p>
            <a:pPr>
              <a:buFont typeface="Candara" panose="020E0502030303020204" pitchFamily="34" charset="0"/>
              <a:buChar char="④"/>
            </a:pPr>
            <a:r>
              <a:rPr lang="tr-TR" sz="3100" dirty="0">
                <a:latin typeface="Candara" panose="020E0502030303020204" pitchFamily="34" charset="0"/>
              </a:rPr>
              <a:t> </a:t>
            </a:r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Aşerme ya da isteksizlik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500" dirty="0" err="1">
                <a:latin typeface="Candara" panose="020E0502030303020204" pitchFamily="34" charset="0"/>
              </a:rPr>
              <a:t>Hormonal</a:t>
            </a:r>
            <a:r>
              <a:rPr lang="tr-TR" sz="2500" dirty="0">
                <a:latin typeface="Candara" panose="020E0502030303020204" pitchFamily="34" charset="0"/>
              </a:rPr>
              <a:t> değişiklikler neden olur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500" dirty="0">
                <a:latin typeface="Candara" panose="020E0502030303020204" pitchFamily="34" charset="0"/>
              </a:rPr>
              <a:t>Çoğunlukla ilk 3 ayından sonra düzelir</a:t>
            </a:r>
          </a:p>
        </p:txBody>
      </p:sp>
    </p:spTree>
    <p:extLst>
      <p:ext uri="{BB962C8B-B14F-4D97-AF65-F5344CB8AC3E}">
        <p14:creationId xmlns:p14="http://schemas.microsoft.com/office/powerpoint/2010/main" val="2959954254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4093" y="537882"/>
            <a:ext cx="8455512" cy="5639081"/>
          </a:xfrm>
          <a:solidFill>
            <a:schemeClr val="bg1">
              <a:alpha val="69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Ne yapılmalı?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Bulantı ve kusma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Sık aralıklarla az hacimle </a:t>
            </a:r>
            <a:r>
              <a:rPr lang="tr-TR" sz="2800" dirty="0">
                <a:latin typeface="Candara" panose="020E0502030303020204" pitchFamily="34" charset="0"/>
              </a:rPr>
              <a:t>beslenmek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Yemeklerle birlikte sıvı alımını azaltmak (sıvı alımı öğün aralarında)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Yağsız, salçasız, baharatsız besinleri tercih etmek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Aralarda ve sabah uyanınca yağsız tost, kızartmış ekmek, tuzlu kraker, galeta/grisini ve leblebi gibi kuru ve tuzlu besinler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Bulantıyı tetikleyen yemek kokuları ya da diğer kötü kokulardan kaçınmak</a:t>
            </a:r>
          </a:p>
        </p:txBody>
      </p:sp>
    </p:spTree>
    <p:extLst>
      <p:ext uri="{BB962C8B-B14F-4D97-AF65-F5344CB8AC3E}">
        <p14:creationId xmlns:p14="http://schemas.microsoft.com/office/powerpoint/2010/main" val="4205184919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9A961-581C-F429-0A9D-BE2F8F6E6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>
            <a:extLst>
              <a:ext uri="{FF2B5EF4-FFF2-40B4-BE49-F238E27FC236}">
                <a16:creationId xmlns:a16="http://schemas.microsoft.com/office/drawing/2014/main" id="{CB2F877D-A008-FD8D-2A82-BAA0F0F5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>
            <a:extLst>
              <a:ext uri="{FF2B5EF4-FFF2-40B4-BE49-F238E27FC236}">
                <a16:creationId xmlns:a16="http://schemas.microsoft.com/office/drawing/2014/main" id="{A69F3A7A-B8CE-1C92-00EE-65518461C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BBEEE8F-9B43-BB96-397C-8D2751B5B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93" y="537882"/>
            <a:ext cx="8455512" cy="5639081"/>
          </a:xfrm>
          <a:solidFill>
            <a:schemeClr val="bg1">
              <a:alpha val="69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Ne yapılmalı?</a:t>
            </a:r>
          </a:p>
          <a:p>
            <a:pPr>
              <a:lnSpc>
                <a:spcPct val="100000"/>
              </a:lnSpc>
            </a:pPr>
            <a:endParaRPr lang="tr-TR" sz="1600" dirty="0">
              <a:latin typeface="Candara" panose="020E05020303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Bulantı ve kusma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Zencefil gibi baharatların ve B6 takviyesinin de bulantı ve kusmaya yardımcı olduğu belirlenmiştir.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Yemek yendikten hemen yatılmamalı, baş hafif düzeyde yükselterek uyunmalı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2800" dirty="0">
                <a:latin typeface="Candara" panose="020E0502030303020204" pitchFamily="34" charset="0"/>
              </a:rPr>
              <a:t>Diyetteki değişikliklere rağmen bulantı ve kusmalar azalmamışsa mutlaka bir hekime danışılmalıdır 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tr-TR" sz="1600" dirty="0">
                <a:latin typeface="Candara" panose="020E0502030303020204" pitchFamily="34" charset="0"/>
              </a:rPr>
            </a:br>
            <a:endParaRPr lang="tr-TR" sz="1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36054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2578" y="322729"/>
            <a:ext cx="8458138" cy="5639081"/>
          </a:xfrm>
          <a:solidFill>
            <a:schemeClr val="bg1">
              <a:alpha val="69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Ne yapılmalı?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Konstipasyon</a:t>
            </a:r>
          </a:p>
          <a:p>
            <a:pPr>
              <a:lnSpc>
                <a:spcPct val="100000"/>
              </a:lnSpc>
            </a:pPr>
            <a:r>
              <a:rPr lang="tr-TR" sz="2400" dirty="0">
                <a:latin typeface="Candara" panose="020E0502030303020204" pitchFamily="34" charset="0"/>
              </a:rPr>
              <a:t>Yüksek posa (tam tahıllı besinler, kuru baklagiller, sebze ve meyveler) </a:t>
            </a:r>
          </a:p>
          <a:p>
            <a:pPr>
              <a:lnSpc>
                <a:spcPct val="100000"/>
              </a:lnSpc>
            </a:pPr>
            <a:r>
              <a:rPr lang="tr-TR" sz="2400" dirty="0">
                <a:latin typeface="Candara" panose="020E0502030303020204" pitchFamily="34" charset="0"/>
              </a:rPr>
              <a:t>Yeterli sıvı tüketimi</a:t>
            </a:r>
          </a:p>
          <a:p>
            <a:pPr>
              <a:lnSpc>
                <a:spcPct val="100000"/>
              </a:lnSpc>
            </a:pPr>
            <a:r>
              <a:rPr lang="tr-TR" sz="2400" dirty="0">
                <a:latin typeface="Candara" panose="020E0502030303020204" pitchFamily="34" charset="0"/>
              </a:rPr>
              <a:t>Fiziksel aktivitenin arttırılması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Anemi</a:t>
            </a:r>
          </a:p>
          <a:p>
            <a:pPr>
              <a:lnSpc>
                <a:spcPct val="100000"/>
              </a:lnSpc>
            </a:pPr>
            <a:r>
              <a:rPr lang="tr-TR" sz="2400" dirty="0">
                <a:latin typeface="Candara" panose="020E0502030303020204" pitchFamily="34" charset="0"/>
              </a:rPr>
              <a:t>Hem demir içeren besinler (kırmızı et) tercih edilmeli</a:t>
            </a:r>
          </a:p>
          <a:p>
            <a:pPr>
              <a:lnSpc>
                <a:spcPct val="100000"/>
              </a:lnSpc>
            </a:pPr>
            <a:r>
              <a:rPr lang="tr-TR" sz="2400" dirty="0">
                <a:latin typeface="Candara" panose="020E0502030303020204" pitchFamily="34" charset="0"/>
              </a:rPr>
              <a:t>Hem olmayan demir kaynakları (yumurta, kuru meyveler, kuru baklagiller vb.) C vitamininden zengin besinler (taze sebze ve meyveler) ile birlikte tüketilmeli</a:t>
            </a:r>
          </a:p>
          <a:p>
            <a:pPr>
              <a:lnSpc>
                <a:spcPct val="100000"/>
              </a:lnSpc>
            </a:pPr>
            <a:r>
              <a:rPr lang="tr-TR" sz="2400" dirty="0">
                <a:latin typeface="Candara" panose="020E0502030303020204" pitchFamily="34" charset="0"/>
              </a:rPr>
              <a:t>Yemeklerle birlikte çay, kahve tüketiminden kaçınılmalıdır</a:t>
            </a:r>
            <a:br>
              <a:rPr lang="tr-TR" sz="1800" dirty="0">
                <a:latin typeface="Candara" panose="020E0502030303020204" pitchFamily="34" charset="0"/>
              </a:rPr>
            </a:br>
            <a:endParaRPr lang="tr-TR" sz="1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975541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0305" y="322729"/>
            <a:ext cx="8455512" cy="5639081"/>
          </a:xfrm>
          <a:solidFill>
            <a:schemeClr val="bg1">
              <a:alpha val="69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Ne yapılmalı?</a:t>
            </a:r>
          </a:p>
          <a:p>
            <a:pPr>
              <a:lnSpc>
                <a:spcPct val="100000"/>
              </a:lnSpc>
            </a:pPr>
            <a:endParaRPr lang="tr-TR" sz="1600" dirty="0">
              <a:latin typeface="Candara" panose="020E05020303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tr-TR" sz="2800" b="1" dirty="0">
                <a:solidFill>
                  <a:srgbClr val="0070C0"/>
                </a:solidFill>
                <a:latin typeface="Candara" panose="020E0502030303020204" pitchFamily="34" charset="0"/>
              </a:rPr>
              <a:t>Aşerme ve isteksizlik</a:t>
            </a:r>
          </a:p>
          <a:p>
            <a:pPr algn="just"/>
            <a:r>
              <a:rPr lang="tr-TR" sz="2400" dirty="0">
                <a:latin typeface="Candara" panose="020E0502030303020204" pitchFamily="34" charset="0"/>
              </a:rPr>
              <a:t>Bütünüyle bir besin grubunun tüketiminden </a:t>
            </a:r>
            <a:r>
              <a:rPr lang="tr-TR" sz="24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tamamen kaçınılmadığı sürece zararsızdır </a:t>
            </a:r>
          </a:p>
          <a:p>
            <a:pPr algn="just"/>
            <a:endParaRPr lang="tr-TR" sz="2400" b="1" u="sng" dirty="0">
              <a:latin typeface="Candara" panose="020E0502030303020204" pitchFamily="34" charset="0"/>
            </a:endParaRPr>
          </a:p>
          <a:p>
            <a:pPr algn="just"/>
            <a:r>
              <a:rPr lang="tr-TR" sz="2400" dirty="0">
                <a:latin typeface="Candara" panose="020E0502030303020204" pitchFamily="34" charset="0"/>
              </a:rPr>
              <a:t>İsteksizlik durumunda benzer besin değerine sahip başka bir besin tüketilerek eksiklik tamamlanmış olur</a:t>
            </a:r>
          </a:p>
          <a:p>
            <a:pPr marL="0" indent="0" algn="just">
              <a:buNone/>
            </a:pPr>
            <a:endParaRPr lang="tr-TR" sz="2400" dirty="0">
              <a:latin typeface="Candara" panose="020E0502030303020204" pitchFamily="34" charset="0"/>
            </a:endParaRPr>
          </a:p>
          <a:p>
            <a:pPr marL="0" indent="0" algn="just">
              <a:buNone/>
            </a:pPr>
            <a:r>
              <a:rPr lang="tr-TR" sz="2400" b="1" dirty="0">
                <a:solidFill>
                  <a:srgbClr val="FF33CC"/>
                </a:solidFill>
                <a:latin typeface="Candara" panose="020E0502030303020204" pitchFamily="34" charset="0"/>
              </a:rPr>
              <a:t>Örneğin;</a:t>
            </a:r>
            <a:r>
              <a:rPr lang="tr-TR" sz="2400" dirty="0">
                <a:latin typeface="Candara" panose="020E0502030303020204" pitchFamily="34" charset="0"/>
              </a:rPr>
              <a:t> brokoli, karnabahar gibi besinlere karşı isteksizlik geliştiyse </a:t>
            </a:r>
            <a:r>
              <a:rPr lang="tr-TR" sz="2400" dirty="0" err="1">
                <a:latin typeface="Candara" panose="020E0502030303020204" pitchFamily="34" charset="0"/>
              </a:rPr>
              <a:t>tolere</a:t>
            </a:r>
            <a:r>
              <a:rPr lang="tr-TR" sz="2400" dirty="0">
                <a:latin typeface="Candara" panose="020E0502030303020204" pitchFamily="34" charset="0"/>
              </a:rPr>
              <a:t> edebilen diğer sebzeler tercih edilebilir..</a:t>
            </a:r>
          </a:p>
        </p:txBody>
      </p:sp>
    </p:spTree>
    <p:extLst>
      <p:ext uri="{BB962C8B-B14F-4D97-AF65-F5344CB8AC3E}">
        <p14:creationId xmlns:p14="http://schemas.microsoft.com/office/powerpoint/2010/main" val="1584652519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2578" y="322729"/>
            <a:ext cx="8455512" cy="5639081"/>
          </a:xfrm>
          <a:solidFill>
            <a:schemeClr val="bg1">
              <a:alpha val="69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Ne yapılmalı?</a:t>
            </a:r>
          </a:p>
          <a:p>
            <a:pPr marL="0" indent="0">
              <a:lnSpc>
                <a:spcPct val="100000"/>
              </a:lnSpc>
              <a:buNone/>
            </a:pPr>
            <a:endParaRPr lang="tr-TR" sz="32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tr-TR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Aşerme ve isteksizlik</a:t>
            </a:r>
          </a:p>
          <a:p>
            <a:r>
              <a:rPr lang="tr-TR" sz="2400" b="1" dirty="0">
                <a:latin typeface="Candara" panose="020E0502030303020204" pitchFamily="34" charset="0"/>
              </a:rPr>
              <a:t>Turşu, tatlı gibi besinlere karşı aşırı bir istek gelişebilir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400" dirty="0">
                <a:latin typeface="Candara" panose="020E0502030303020204" pitchFamily="34" charset="0"/>
              </a:rPr>
              <a:t>Besleyici değeri daha fazla olan besin grupları seçildiğinde zararsız hale gelebilir</a:t>
            </a:r>
          </a:p>
          <a:p>
            <a:pPr lvl="1">
              <a:buFont typeface="Symbol" panose="05050102010706020507" pitchFamily="18" charset="2"/>
              <a:buChar char="-"/>
            </a:pPr>
            <a:endParaRPr lang="tr-TR" sz="24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400" b="1" dirty="0">
                <a:solidFill>
                  <a:srgbClr val="FF33CC"/>
                </a:solidFill>
                <a:latin typeface="Candara" panose="020E0502030303020204" pitchFamily="34" charset="0"/>
              </a:rPr>
              <a:t>Örneğin; </a:t>
            </a:r>
            <a:r>
              <a:rPr lang="tr-TR" sz="2400" dirty="0">
                <a:latin typeface="Candara" panose="020E0502030303020204" pitchFamily="34" charset="0"/>
              </a:rPr>
              <a:t>tatlı ihtiyacı için pasta, hamur işi ya da kızartılmış tatlılar yerine sade dondurma, meyveli yoğurt, süt ve meyve ile hazırlanmış ılık yulaf ezmesi ya da sütlaç tüketilmesi </a:t>
            </a:r>
          </a:p>
          <a:p>
            <a:pPr lvl="1">
              <a:buFont typeface="Symbol" panose="05050102010706020507" pitchFamily="18" charset="2"/>
              <a:buChar char="-"/>
            </a:pPr>
            <a:endParaRPr lang="tr-TR" sz="24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400" b="1" dirty="0">
                <a:solidFill>
                  <a:srgbClr val="FF33CC"/>
                </a:solidFill>
                <a:latin typeface="Candara" panose="020E0502030303020204" pitchFamily="34" charset="0"/>
              </a:rPr>
              <a:t>Örneğin; </a:t>
            </a:r>
            <a:r>
              <a:rPr lang="tr-TR" sz="2400" dirty="0">
                <a:latin typeface="Candara" panose="020E0502030303020204" pitchFamily="34" charset="0"/>
              </a:rPr>
              <a:t>turşu yerine </a:t>
            </a:r>
            <a:r>
              <a:rPr lang="tr-TR" sz="2400" dirty="0" err="1">
                <a:latin typeface="Candara" panose="020E0502030303020204" pitchFamily="34" charset="0"/>
              </a:rPr>
              <a:t>jülyen</a:t>
            </a:r>
            <a:r>
              <a:rPr lang="tr-TR" sz="2400" dirty="0">
                <a:latin typeface="Candara" panose="020E0502030303020204" pitchFamily="34" charset="0"/>
              </a:rPr>
              <a:t> doğranmış ve limon sıkılmış havuç, salatalık tüketilmesi gibi)</a:t>
            </a:r>
          </a:p>
        </p:txBody>
      </p:sp>
    </p:spTree>
    <p:extLst>
      <p:ext uri="{BB962C8B-B14F-4D97-AF65-F5344CB8AC3E}">
        <p14:creationId xmlns:p14="http://schemas.microsoft.com/office/powerpoint/2010/main" val="3379451955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2578" y="322729"/>
            <a:ext cx="8455512" cy="5639081"/>
          </a:xfrm>
          <a:solidFill>
            <a:schemeClr val="bg1">
              <a:alpha val="69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Ne yapılmalı?</a:t>
            </a:r>
          </a:p>
          <a:p>
            <a:pPr>
              <a:lnSpc>
                <a:spcPct val="100000"/>
              </a:lnSpc>
            </a:pPr>
            <a:endParaRPr lang="tr-TR" sz="2400" dirty="0">
              <a:latin typeface="Candara" panose="020E0502030303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tr-TR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Aşerme ve isteksizlik</a:t>
            </a:r>
          </a:p>
          <a:p>
            <a:endParaRPr lang="tr-TR" sz="2400" b="1" dirty="0">
              <a:solidFill>
                <a:srgbClr val="FF33CC"/>
              </a:solidFill>
              <a:latin typeface="Candara" panose="020E0502030303020204" pitchFamily="34" charset="0"/>
            </a:endParaRPr>
          </a:p>
          <a:p>
            <a:r>
              <a:rPr lang="tr-TR" sz="2400" b="1" dirty="0" err="1">
                <a:solidFill>
                  <a:srgbClr val="FF33CC"/>
                </a:solidFill>
                <a:latin typeface="Candara" panose="020E0502030303020204" pitchFamily="34" charset="0"/>
              </a:rPr>
              <a:t>Pika</a:t>
            </a:r>
            <a:endParaRPr lang="tr-TR" sz="2400" b="1" dirty="0">
              <a:solidFill>
                <a:srgbClr val="FF33CC"/>
              </a:solidFill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400" u="sng" dirty="0">
                <a:latin typeface="Candara" panose="020E0502030303020204" pitchFamily="34" charset="0"/>
              </a:rPr>
              <a:t>Besleyici değeri olmayan </a:t>
            </a:r>
            <a:r>
              <a:rPr lang="tr-TR" sz="2400" dirty="0">
                <a:latin typeface="Candara" panose="020E0502030303020204" pitchFamily="34" charset="0"/>
              </a:rPr>
              <a:t>toprak, mısır nişastası, kül, çamaşır tozu, kireç gibi maddeleri </a:t>
            </a:r>
            <a:r>
              <a:rPr lang="tr-TR" sz="2400" b="1" dirty="0">
                <a:latin typeface="Candara" panose="020E0502030303020204" pitchFamily="34" charset="0"/>
              </a:rPr>
              <a:t>aşırı yeme isteği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400" dirty="0">
                <a:latin typeface="Candara" panose="020E0502030303020204" pitchFamily="34" charset="0"/>
              </a:rPr>
              <a:t>Genellikle kansızlık, </a:t>
            </a: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vitamin veya mineral eksikliğinin bir göstergesi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400" dirty="0">
                <a:latin typeface="Candara" panose="020E0502030303020204" pitchFamily="34" charset="0"/>
              </a:rPr>
              <a:t>Aşerme ile karıştırılmamalı, anne ve bebek için tehlikeli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400" dirty="0">
                <a:latin typeface="Candara" panose="020E0502030303020204" pitchFamily="34" charset="0"/>
              </a:rPr>
              <a:t>Bir doktora danışılmalı ve eksikliği görülen bir vitamin veya mineral varsa takviye yapılmalı</a:t>
            </a:r>
          </a:p>
          <a:p>
            <a:pPr>
              <a:lnSpc>
                <a:spcPct val="100000"/>
              </a:lnSpc>
              <a:buFont typeface="Symbol" panose="05050102010706020507" pitchFamily="18" charset="2"/>
              <a:buChar char="-"/>
            </a:pPr>
            <a:endParaRPr lang="tr-TR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097951"/>
      </p:ext>
    </p:extLst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46093"/>
          </a:xfrm>
          <a:solidFill>
            <a:schemeClr val="bg1">
              <a:alpha val="82000"/>
            </a:schemeClr>
          </a:solidFill>
        </p:spPr>
        <p:txBody>
          <a:bodyPr/>
          <a:lstStyle/>
          <a:p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32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32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Diyetin Planlanması</a:t>
            </a:r>
            <a:endParaRPr lang="tr-TR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235902"/>
            <a:ext cx="7886700" cy="5283232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Gebelikte Besin Güvenliği</a:t>
            </a:r>
          </a:p>
          <a:p>
            <a:endParaRPr lang="tr-TR" sz="2500" b="1" dirty="0">
              <a:solidFill>
                <a:srgbClr val="FF33CC"/>
              </a:solidFill>
              <a:latin typeface="Candara" panose="020E0502030303020204" pitchFamily="34" charset="0"/>
            </a:endParaRPr>
          </a:p>
          <a:p>
            <a:r>
              <a:rPr lang="tr-TR" sz="2800" b="1" dirty="0">
                <a:solidFill>
                  <a:srgbClr val="FF33CC"/>
                </a:solidFill>
                <a:latin typeface="Candara" panose="020E0502030303020204" pitchFamily="34" charset="0"/>
              </a:rPr>
              <a:t>Balık tüketimi</a:t>
            </a:r>
            <a:endParaRPr lang="tr-TR" sz="28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400" dirty="0">
                <a:latin typeface="Candara" panose="020E0502030303020204" pitchFamily="34" charset="0"/>
              </a:rPr>
              <a:t>Kirli denizlerde yaşayan balıklar bazı zararlı kirleticileri (metil </a:t>
            </a:r>
            <a:r>
              <a:rPr lang="tr-TR" sz="2400" dirty="0" err="1">
                <a:latin typeface="Candara" panose="020E0502030303020204" pitchFamily="34" charset="0"/>
              </a:rPr>
              <a:t>civa</a:t>
            </a:r>
            <a:r>
              <a:rPr lang="tr-TR" sz="2400" dirty="0">
                <a:latin typeface="Candara" panose="020E0502030303020204" pitchFamily="34" charset="0"/>
              </a:rPr>
              <a:t> </a:t>
            </a:r>
            <a:r>
              <a:rPr lang="tr-TR" sz="2400" dirty="0" err="1">
                <a:latin typeface="Candara" panose="020E0502030303020204" pitchFamily="34" charset="0"/>
              </a:rPr>
              <a:t>vb</a:t>
            </a:r>
            <a:r>
              <a:rPr lang="tr-TR" sz="2400" dirty="0">
                <a:latin typeface="Candara" panose="020E0502030303020204" pitchFamily="34" charset="0"/>
              </a:rPr>
              <a:t>) içerebilir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400" dirty="0">
                <a:latin typeface="Candara" panose="020E0502030303020204" pitchFamily="34" charset="0"/>
              </a:rPr>
              <a:t>Ağır metaller plasenta ve anne sütünden bebeğe geçebilir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400" dirty="0">
                <a:latin typeface="Candara" panose="020E0502030303020204" pitchFamily="34" charset="0"/>
              </a:rPr>
              <a:t>Ağır metaller bebeğin sinir sisteminin gelişimini olumsuz etkileyebilir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400" dirty="0">
                <a:latin typeface="Candara" panose="020E0502030303020204" pitchFamily="34" charset="0"/>
              </a:rPr>
              <a:t>Balık tüketimi önemli olduğundan </a:t>
            </a: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tüketilecek balık türüne dikkat edilmeli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Çiğ balık tüketiminden kaçınılmalı</a:t>
            </a:r>
          </a:p>
          <a:p>
            <a:pPr lvl="1">
              <a:buFont typeface="Symbol" panose="05050102010706020507" pitchFamily="18" charset="2"/>
              <a:buChar char="-"/>
            </a:pPr>
            <a:endParaRPr lang="tr-TR" sz="22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200" dirty="0">
              <a:latin typeface="Candara" panose="020E0502030303020204" pitchFamily="34" charset="0"/>
            </a:endParaRPr>
          </a:p>
          <a:p>
            <a:endParaRPr lang="tr-TR" sz="25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90733"/>
      </p:ext>
    </p:extLst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upload.wikimedia.org/wikipedia/commons/thumb/5/50/Yes_Check_Circle.svg/2000px-Yes_Check_Circl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23" y="5191615"/>
            <a:ext cx="717457" cy="71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6879" y="300318"/>
            <a:ext cx="7886700" cy="5519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Hangi balıklar tüketilmeli?</a:t>
            </a:r>
          </a:p>
          <a:p>
            <a:pPr marL="0" indent="0" algn="ctr">
              <a:buNone/>
            </a:pP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162259" y="1392821"/>
            <a:ext cx="2816797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Hamsi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İstavrit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Palamut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Uskumru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Levrek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Alabalık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Ton balığı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Çiftlik somonu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657200" y="1574027"/>
            <a:ext cx="26156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Midye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Mezgit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Lüfer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Barbun</a:t>
            </a:r>
            <a:endParaRPr lang="tr-TR" sz="2800" dirty="0">
              <a:solidFill>
                <a:prstClr val="black"/>
              </a:solidFill>
              <a:latin typeface="Candara" panose="020E0502030303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Kefal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Kalkan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prstClr val="black"/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Kılıç balığı </a:t>
            </a:r>
          </a:p>
        </p:txBody>
      </p:sp>
      <p:sp>
        <p:nvSpPr>
          <p:cNvPr id="7" name="Sağ Ayraç 6"/>
          <p:cNvSpPr/>
          <p:nvPr/>
        </p:nvSpPr>
        <p:spPr>
          <a:xfrm rot="5400000">
            <a:off x="2572681" y="3753286"/>
            <a:ext cx="242979" cy="245481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1070480" y="5191615"/>
            <a:ext cx="3238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 err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Civa</a:t>
            </a:r>
            <a:r>
              <a:rPr lang="tr-TR" sz="2000" b="1" i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içeriği düşük, daha yüzeyde yaşayan balıklar</a:t>
            </a:r>
          </a:p>
        </p:txBody>
      </p:sp>
      <p:sp>
        <p:nvSpPr>
          <p:cNvPr id="12" name="Sağ Ayraç 11"/>
          <p:cNvSpPr/>
          <p:nvPr/>
        </p:nvSpPr>
        <p:spPr>
          <a:xfrm rot="5400000">
            <a:off x="5885625" y="3693952"/>
            <a:ext cx="160243" cy="220980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5221397" y="5220892"/>
            <a:ext cx="3912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Civa</a:t>
            </a:r>
            <a:r>
              <a:rPr lang="tr-T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içeriği daha yüksek, derinlerde yaşayan balıklar</a:t>
            </a:r>
          </a:p>
        </p:txBody>
      </p:sp>
      <p:pic>
        <p:nvPicPr>
          <p:cNvPr id="9218" name="Picture 2" descr="http://anavasya.com.tr/wp-content/uploads/2013/08/midye_resiz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98" y="608721"/>
            <a:ext cx="2223248" cy="299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anavasya.com.tr/wp-content/uploads/2013/08/hamsi_resiz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80" b="100000" l="0" r="49023">
                        <a14:foregroundMark x1="48340" y1="89781" x2="39258" y2="99757"/>
                        <a14:foregroundMark x1="27246" y1="82360" x2="30859" y2="66423"/>
                        <a14:foregroundMark x1="44141" y1="85036" x2="12402" y2="41849"/>
                        <a14:backgroundMark x1="9375" y1="37591" x2="49023" y2="9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31" r="45418"/>
          <a:stretch/>
        </p:blipFill>
        <p:spPr bwMode="auto">
          <a:xfrm rot="19029420" flipH="1">
            <a:off x="-1365735" y="1730319"/>
            <a:ext cx="3177743" cy="291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vector.me/files/images/4/3/436768/red_green_ok_not_ok_ic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87" y="5176069"/>
            <a:ext cx="780210" cy="78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64674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03378" cy="1325563"/>
          </a:xfrm>
          <a:solidFill>
            <a:schemeClr val="bg1">
              <a:alpha val="82000"/>
            </a:schemeClr>
          </a:solidFill>
        </p:spPr>
        <p:txBody>
          <a:bodyPr>
            <a:normAutofit/>
          </a:bodyPr>
          <a:lstStyle/>
          <a:p>
            <a:r>
              <a:rPr lang="tr-TR" sz="40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Maternal</a:t>
            </a:r>
            <a:r>
              <a:rPr lang="tr-TR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tr-TR" sz="40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Obezite</a:t>
            </a:r>
            <a:r>
              <a:rPr lang="tr-TR" sz="4000" b="1" dirty="0">
                <a:solidFill>
                  <a:srgbClr val="C00000"/>
                </a:solidFill>
                <a:latin typeface="Candara" panose="020E0502030303020204" pitchFamily="34" charset="0"/>
              </a:rPr>
              <a:t>: </a:t>
            </a:r>
            <a:r>
              <a:rPr lang="tr-TR" sz="4000" b="1" i="1" dirty="0">
                <a:solidFill>
                  <a:srgbClr val="0070C0"/>
                </a:solidFill>
                <a:latin typeface="Candara" panose="020E0502030303020204" pitchFamily="34" charset="0"/>
              </a:rPr>
              <a:t>Komplikasyonları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25625"/>
            <a:ext cx="7804150" cy="3216275"/>
          </a:xfrm>
          <a:solidFill>
            <a:schemeClr val="bg1">
              <a:alpha val="69000"/>
            </a:schemeClr>
          </a:solidFill>
          <a:ln w="38100">
            <a:solidFill>
              <a:srgbClr val="0070C0"/>
            </a:solidFill>
            <a:prstDash val="dashDot"/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tr-TR" dirty="0" err="1">
                <a:solidFill>
                  <a:srgbClr val="002060"/>
                </a:solidFill>
                <a:latin typeface="Candara" panose="020E0502030303020204" pitchFamily="34" charset="0"/>
              </a:rPr>
              <a:t>Gestasyonel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 diyabet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err="1">
                <a:solidFill>
                  <a:srgbClr val="002060"/>
                </a:solidFill>
                <a:latin typeface="Candara" panose="020E0502030303020204" pitchFamily="34" charset="0"/>
              </a:rPr>
              <a:t>Gestasyonel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 hipertansiyon (</a:t>
            </a:r>
            <a:r>
              <a:rPr lang="tr-TR" i="1" dirty="0">
                <a:solidFill>
                  <a:srgbClr val="FF0000"/>
                </a:solidFill>
                <a:latin typeface="Candara" panose="020E0502030303020204" pitchFamily="34" charset="0"/>
              </a:rPr>
              <a:t>riski 6 kat </a:t>
            </a:r>
            <a:r>
              <a:rPr lang="tr-TR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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)</a:t>
            </a:r>
            <a:endParaRPr lang="tr-TR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err="1">
                <a:solidFill>
                  <a:srgbClr val="002060"/>
                </a:solidFill>
                <a:latin typeface="Candara" panose="020E0502030303020204" pitchFamily="34" charset="0"/>
              </a:rPr>
              <a:t>Preeklempsi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 (</a:t>
            </a:r>
            <a:r>
              <a:rPr lang="tr-TR" i="1" dirty="0">
                <a:solidFill>
                  <a:srgbClr val="FF0000"/>
                </a:solidFill>
                <a:latin typeface="Candara" panose="020E0502030303020204" pitchFamily="34" charset="0"/>
              </a:rPr>
              <a:t>riski 3-8 kat </a:t>
            </a:r>
            <a:r>
              <a:rPr lang="tr-TR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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)</a:t>
            </a:r>
            <a:endParaRPr lang="tr-TR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Sezaryen ve prematüre doğum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Doğumsal </a:t>
            </a:r>
            <a:r>
              <a:rPr lang="tr-TR" dirty="0" err="1">
                <a:solidFill>
                  <a:srgbClr val="002060"/>
                </a:solidFill>
                <a:latin typeface="Candara" panose="020E0502030303020204" pitchFamily="34" charset="0"/>
              </a:rPr>
              <a:t>defektler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 (</a:t>
            </a:r>
            <a:r>
              <a:rPr lang="tr-TR" i="1" dirty="0">
                <a:solidFill>
                  <a:srgbClr val="FF0000"/>
                </a:solidFill>
                <a:latin typeface="Candara" panose="020E0502030303020204" pitchFamily="34" charset="0"/>
              </a:rPr>
              <a:t>riski 2 kat </a:t>
            </a:r>
            <a:r>
              <a:rPr lang="tr-TR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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)</a:t>
            </a:r>
            <a:endParaRPr lang="tr-TR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err="1">
                <a:solidFill>
                  <a:srgbClr val="002060"/>
                </a:solidFill>
                <a:latin typeface="Candara" panose="020E0502030303020204" pitchFamily="34" charset="0"/>
              </a:rPr>
              <a:t>Makrozomi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</a:rPr>
              <a:t> (</a:t>
            </a:r>
            <a:r>
              <a:rPr lang="tr-TR" i="1" dirty="0">
                <a:solidFill>
                  <a:srgbClr val="FF0000"/>
                </a:solidFill>
                <a:latin typeface="Candara" panose="020E0502030303020204" pitchFamily="34" charset="0"/>
              </a:rPr>
              <a:t>riski 3 kat </a:t>
            </a:r>
            <a:r>
              <a:rPr lang="tr-TR" i="1" dirty="0">
                <a:solidFill>
                  <a:srgbClr val="FF000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</a:t>
            </a:r>
            <a:r>
              <a:rPr lang="tr-TR" dirty="0">
                <a:solidFill>
                  <a:srgbClr val="002060"/>
                </a:solidFill>
                <a:latin typeface="Candara" panose="020E0502030303020204" pitchFamily="34" charset="0"/>
                <a:sym typeface="Wingdings" panose="05000000000000000000" pitchFamily="2" charset="2"/>
              </a:rPr>
              <a:t>) veya LBW bebek</a:t>
            </a:r>
            <a:endParaRPr lang="tr-TR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endParaRPr lang="tr-TR" sz="320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10" descr="http://www.essentialbirthandfamily.com/wp-content/uploads/2013/01/Fotolia_34965038_Subscription_Monthly_XXL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t="28666" r="861" b="41186"/>
          <a:stretch/>
        </p:blipFill>
        <p:spPr bwMode="auto">
          <a:xfrm>
            <a:off x="376518" y="5346550"/>
            <a:ext cx="8224894" cy="131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24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286" y="364533"/>
            <a:ext cx="8386258" cy="5283232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Gebelikte Besin Güvenliği</a:t>
            </a:r>
          </a:p>
          <a:p>
            <a:endParaRPr lang="tr-TR" sz="2500" b="1" dirty="0">
              <a:solidFill>
                <a:srgbClr val="FF33CC"/>
              </a:solidFill>
              <a:latin typeface="Candara" panose="020E0502030303020204" pitchFamily="34" charset="0"/>
            </a:endParaRPr>
          </a:p>
          <a:p>
            <a:r>
              <a:rPr lang="tr-TR" sz="2800" b="1" dirty="0">
                <a:solidFill>
                  <a:srgbClr val="FF33CC"/>
                </a:solidFill>
                <a:latin typeface="Candara" panose="020E0502030303020204" pitchFamily="34" charset="0"/>
              </a:rPr>
              <a:t>Balık tüketimi</a:t>
            </a:r>
            <a:endParaRPr lang="tr-TR" sz="2800" dirty="0">
              <a:latin typeface="Candara" panose="020E0502030303020204" pitchFamily="34" charset="0"/>
            </a:endParaRPr>
          </a:p>
          <a:p>
            <a:pPr marL="342900" lvl="1" indent="0">
              <a:buNone/>
            </a:pPr>
            <a:endParaRPr lang="tr-TR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2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tr-TR" sz="2200" dirty="0">
              <a:latin typeface="Candara" panose="020E0502030303020204" pitchFamily="34" charset="0"/>
            </a:endParaRPr>
          </a:p>
          <a:p>
            <a:endParaRPr lang="tr-TR" sz="2500" dirty="0">
              <a:latin typeface="Candara" panose="020E050203030302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559397" y="1988345"/>
            <a:ext cx="8117317" cy="4326394"/>
          </a:xfrm>
          <a:prstGeom prst="roundRect">
            <a:avLst>
              <a:gd name="adj" fmla="val 6695"/>
            </a:avLst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ÖNERİLER</a:t>
            </a:r>
          </a:p>
          <a:p>
            <a:pPr algn="ctr"/>
            <a:r>
              <a:rPr lang="tr-TR" sz="2400" dirty="0">
                <a:solidFill>
                  <a:schemeClr val="tx1"/>
                </a:solidFill>
                <a:latin typeface="Candara" panose="020E0502030303020204" pitchFamily="34" charset="0"/>
              </a:rPr>
              <a:t>Gebelikte </a:t>
            </a:r>
            <a:r>
              <a:rPr lang="tr-TR" sz="24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haftada 2 kez </a:t>
            </a:r>
            <a:r>
              <a:rPr lang="tr-TR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350-400 gram balık </a:t>
            </a:r>
            <a:r>
              <a:rPr lang="tr-TR" sz="2400" dirty="0">
                <a:solidFill>
                  <a:schemeClr val="tx1"/>
                </a:solidFill>
                <a:latin typeface="Candara" panose="020E0502030303020204" pitchFamily="34" charset="0"/>
              </a:rPr>
              <a:t>tüketilmelidir</a:t>
            </a:r>
          </a:p>
          <a:p>
            <a:pPr algn="ctr"/>
            <a:endParaRPr lang="tr-TR" sz="24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/>
            <a:r>
              <a:rPr lang="tr-TR" sz="2400" dirty="0">
                <a:solidFill>
                  <a:schemeClr val="tx1"/>
                </a:solidFill>
                <a:latin typeface="Candara" panose="020E0502030303020204" pitchFamily="34" charset="0"/>
              </a:rPr>
              <a:t>Kızartma yerine </a:t>
            </a:r>
            <a:r>
              <a:rPr lang="tr-TR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fırında, buğulama ya da ızgara</a:t>
            </a:r>
            <a:r>
              <a:rPr lang="tr-TR" sz="2400" dirty="0">
                <a:solidFill>
                  <a:schemeClr val="tx1"/>
                </a:solidFill>
                <a:latin typeface="Candara" panose="020E0502030303020204" pitchFamily="34" charset="0"/>
              </a:rPr>
              <a:t>..</a:t>
            </a:r>
          </a:p>
          <a:p>
            <a:pPr algn="ctr"/>
            <a:r>
              <a:rPr lang="tr-TR" sz="2400" dirty="0">
                <a:solidFill>
                  <a:schemeClr val="tx1"/>
                </a:solidFill>
                <a:latin typeface="Candara" panose="020E0502030303020204" pitchFamily="34" charset="0"/>
              </a:rPr>
              <a:t>Yanında bol salata, çorba ve tam tahıllı ekmek ile </a:t>
            </a:r>
          </a:p>
          <a:p>
            <a:pPr algn="ctr"/>
            <a:r>
              <a:rPr lang="tr-TR" sz="24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dengeli bir öğün oluşturulmalı</a:t>
            </a:r>
          </a:p>
          <a:p>
            <a:pPr algn="ctr"/>
            <a:endParaRPr lang="tr-TR" sz="24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ctr"/>
            <a:r>
              <a:rPr lang="tr-TR" sz="24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Konserve ton balığı </a:t>
            </a:r>
            <a:r>
              <a:rPr lang="tr-TR" sz="2400" dirty="0">
                <a:solidFill>
                  <a:schemeClr val="tx1"/>
                </a:solidFill>
                <a:latin typeface="Candara" panose="020E0502030303020204" pitchFamily="34" charset="0"/>
              </a:rPr>
              <a:t>tüketimi </a:t>
            </a:r>
            <a:r>
              <a:rPr lang="tr-TR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haftada 180 gramı aşmamalı</a:t>
            </a:r>
          </a:p>
        </p:txBody>
      </p:sp>
    </p:spTree>
    <p:extLst>
      <p:ext uri="{BB962C8B-B14F-4D97-AF65-F5344CB8AC3E}">
        <p14:creationId xmlns:p14="http://schemas.microsoft.com/office/powerpoint/2010/main" val="1636347384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355002"/>
            <a:ext cx="7886700" cy="6164132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Gebelikte Besin Güvenliği</a:t>
            </a:r>
          </a:p>
          <a:p>
            <a:r>
              <a:rPr lang="tr-TR" sz="2800" b="1" dirty="0">
                <a:solidFill>
                  <a:srgbClr val="FF33CC"/>
                </a:solidFill>
                <a:latin typeface="Candara" panose="020E0502030303020204" pitchFamily="34" charset="0"/>
              </a:rPr>
              <a:t>Kafein</a:t>
            </a:r>
            <a:endParaRPr lang="tr-TR" sz="28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Gebelikte güvenli kafein alımı </a:t>
            </a:r>
            <a:r>
              <a:rPr lang="tr-T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günlük 300 mg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Yüksek kafein alımı, </a:t>
            </a:r>
            <a:r>
              <a:rPr lang="tr-TR" sz="2800" dirty="0" err="1">
                <a:latin typeface="Candara" panose="020E0502030303020204" pitchFamily="34" charset="0"/>
              </a:rPr>
              <a:t>spontan</a:t>
            </a:r>
            <a:r>
              <a:rPr lang="tr-TR" sz="2800" dirty="0">
                <a:latin typeface="Candara" panose="020E0502030303020204" pitchFamily="34" charset="0"/>
              </a:rPr>
              <a:t> düşükler ve LBW ile ilişkili</a:t>
            </a:r>
          </a:p>
          <a:p>
            <a:endParaRPr lang="tr-TR" sz="2500" dirty="0">
              <a:latin typeface="Candara" panose="020E0502030303020204" pitchFamily="34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005845"/>
              </p:ext>
            </p:extLst>
          </p:nvPr>
        </p:nvGraphicFramePr>
        <p:xfrm>
          <a:off x="628650" y="2647507"/>
          <a:ext cx="8281434" cy="354064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66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6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6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ndara" panose="020E0502030303020204" pitchFamily="34" charset="0"/>
                        </a:rPr>
                        <a:t>İçecek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ndara" panose="020E0502030303020204" pitchFamily="34" charset="0"/>
                        </a:rPr>
                        <a:t>Porsiyon /miktar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Kafein içeriği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Türk kahvesi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ndara" panose="020E0502030303020204" pitchFamily="34" charset="0"/>
                        </a:rPr>
                        <a:t>65 ml (1 kahve fincanı)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 60 mg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Espresso kahve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ndara" panose="020E0502030303020204" pitchFamily="34" charset="0"/>
                        </a:rPr>
                        <a:t>60 ml (1 kahve fincanı)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100 mg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Filtre kahve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250 ml (1 küçük kupa)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ndara" panose="020E0502030303020204" pitchFamily="34" charset="0"/>
                        </a:rPr>
                        <a:t>100-145 mg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Siyah çay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250 ml (1 küçük kupa)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ndara" panose="020E0502030303020204" pitchFamily="34" charset="0"/>
                        </a:rPr>
                        <a:t>35 mg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ndara" panose="020E0502030303020204" pitchFamily="34" charset="0"/>
                        </a:rPr>
                        <a:t>Yeşil çay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250 ml (1 küçük kupa)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ndara" panose="020E0502030303020204" pitchFamily="34" charset="0"/>
                        </a:rPr>
                        <a:t>32 mg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Sıcak çikolata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250 ml (1 küçük kupa)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ndara" panose="020E0502030303020204" pitchFamily="34" charset="0"/>
                        </a:rPr>
                        <a:t>5 mg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Kolalı içecekler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330 ml (1 kutu)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ndara" panose="020E0502030303020204" pitchFamily="34" charset="0"/>
                        </a:rPr>
                        <a:t>30-100 mg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Sütlü çikolata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30 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ndara" panose="020E0502030303020204" pitchFamily="34" charset="0"/>
                        </a:rPr>
                        <a:t>7 mg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0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Bitter çikolata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Candara" panose="020E0502030303020204" pitchFamily="34" charset="0"/>
                        </a:rPr>
                        <a:t>30 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Candara" panose="020E0502030303020204" pitchFamily="34" charset="0"/>
                        </a:rPr>
                        <a:t>13-26 mg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4456731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243" y="3948907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2893" y="652714"/>
            <a:ext cx="8261497" cy="5216458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Gebelikte Besin Güvenliği</a:t>
            </a:r>
          </a:p>
          <a:p>
            <a:endParaRPr lang="tr-TR" sz="2500" b="1" dirty="0">
              <a:solidFill>
                <a:srgbClr val="FF33CC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tr-TR" sz="2800" b="1" dirty="0">
                <a:solidFill>
                  <a:srgbClr val="FF33CC"/>
                </a:solidFill>
                <a:latin typeface="Candara" panose="020E0502030303020204" pitchFamily="34" charset="0"/>
              </a:rPr>
              <a:t>Bitkiler, bitki çayları</a:t>
            </a:r>
            <a:endParaRPr lang="tr-TR" sz="2800" dirty="0">
              <a:latin typeface="Candara" panose="020E0502030303020204" pitchFamily="34" charset="0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Vücutta </a:t>
            </a:r>
            <a:r>
              <a:rPr lang="tr-T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ilaç benzeri etkiler </a:t>
            </a:r>
            <a:r>
              <a:rPr lang="tr-TR" sz="2800" dirty="0">
                <a:latin typeface="Candara" panose="020E0502030303020204" pitchFamily="34" charset="0"/>
              </a:rPr>
              <a:t>yaratabilir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Gebelikte zencefil, portakal kabuğu, ahududu yaprağı, nane yaprağı, kuşburnu gibi bitki çayları günlük 2-3 kupa tüketilebilir..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dirty="0">
                <a:latin typeface="Candara" panose="020E0502030303020204" pitchFamily="34" charset="0"/>
              </a:rPr>
              <a:t>Papatya, yarpuz, dut, defne, hatmi çiçeği, hindiba, sinameki çaylarının tüketimi </a:t>
            </a:r>
            <a:r>
              <a:rPr lang="tr-TR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önerilmemektedir</a:t>
            </a:r>
            <a:r>
              <a:rPr lang="tr-TR" sz="2800" u="sng" dirty="0">
                <a:latin typeface="Candara" panose="020E0502030303020204" pitchFamily="34" charset="0"/>
              </a:rPr>
              <a:t>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tr-TR" sz="2800" b="1" u="sng" dirty="0">
                <a:solidFill>
                  <a:srgbClr val="FF0000"/>
                </a:solidFill>
                <a:latin typeface="Candara" panose="020E0502030303020204" pitchFamily="34" charset="0"/>
              </a:rPr>
              <a:t>İçeriği bilinmeyen </a:t>
            </a:r>
            <a:r>
              <a:rPr lang="tr-TR" sz="2800" dirty="0">
                <a:latin typeface="Candara" panose="020E0502030303020204" pitchFamily="34" charset="0"/>
              </a:rPr>
              <a:t>karışım çaylardan da 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uzak durulmalı</a:t>
            </a:r>
          </a:p>
        </p:txBody>
      </p:sp>
    </p:spTree>
    <p:extLst>
      <p:ext uri="{BB962C8B-B14F-4D97-AF65-F5344CB8AC3E}">
        <p14:creationId xmlns:p14="http://schemas.microsoft.com/office/powerpoint/2010/main" val="2573532885"/>
      </p:ext>
    </p:extLst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2zlifestyle.com/wp-content/uploads/2013/06/pregnancy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" b="100000" l="9946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2" y="140443"/>
            <a:ext cx="5588994" cy="67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ifegenetics.net/wp-content/uploads/2012/10/Healthy-child-DNA-test-Baby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15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2694" y="3245072"/>
            <a:ext cx="3463482" cy="28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355002"/>
            <a:ext cx="8058150" cy="6164132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Gebelikte Besin Güvenliği</a:t>
            </a:r>
          </a:p>
          <a:p>
            <a:endParaRPr lang="tr-TR" sz="2800" b="1" dirty="0">
              <a:solidFill>
                <a:srgbClr val="FF33CC"/>
              </a:solidFill>
              <a:latin typeface="Candara" panose="020E0502030303020204" pitchFamily="34" charset="0"/>
            </a:endParaRPr>
          </a:p>
          <a:p>
            <a:r>
              <a:rPr lang="tr-TR" sz="2800" b="1" dirty="0">
                <a:solidFill>
                  <a:srgbClr val="FF33CC"/>
                </a:solidFill>
                <a:latin typeface="Candara" panose="020E0502030303020204" pitchFamily="34" charset="0"/>
              </a:rPr>
              <a:t>Çiğ besinler, işlenmiş et ürünleri</a:t>
            </a:r>
          </a:p>
          <a:p>
            <a:pPr marL="0" indent="0">
              <a:buNone/>
            </a:pPr>
            <a:endParaRPr lang="tr-TR" sz="24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tr-TR" sz="2400" dirty="0">
                <a:latin typeface="Candara" panose="020E0502030303020204" pitchFamily="34" charset="0"/>
              </a:rPr>
              <a:t>Çiğ süt, çiğ sütten yapılan taze peynir, iyi pişmemiş yumurta, çiğ et, soğuk et ürünleri (sucuk, salam, sosis </a:t>
            </a:r>
            <a:r>
              <a:rPr lang="tr-TR" sz="2400" dirty="0" err="1">
                <a:latin typeface="Candara" panose="020E0502030303020204" pitchFamily="34" charset="0"/>
              </a:rPr>
              <a:t>vb</a:t>
            </a:r>
            <a:r>
              <a:rPr lang="tr-TR" sz="2400" dirty="0">
                <a:latin typeface="Candara" panose="020E0502030303020204" pitchFamily="34" charset="0"/>
              </a:rPr>
              <a:t>), iyi </a:t>
            </a:r>
            <a:r>
              <a:rPr lang="tr-TR" sz="2400" dirty="0" err="1">
                <a:latin typeface="Candara" panose="020E0502030303020204" pitchFamily="34" charset="0"/>
              </a:rPr>
              <a:t>yıkanmamaış</a:t>
            </a:r>
            <a:r>
              <a:rPr lang="tr-TR" sz="2400" dirty="0">
                <a:latin typeface="Candara" panose="020E0502030303020204" pitchFamily="34" charset="0"/>
              </a:rPr>
              <a:t> sebze ve meyveler..</a:t>
            </a:r>
          </a:p>
          <a:p>
            <a:pPr lvl="1">
              <a:buFont typeface="Symbol" panose="05050102010706020507" pitchFamily="18" charset="2"/>
              <a:buChar char="-"/>
            </a:pPr>
            <a:endParaRPr lang="tr-TR" sz="2400" dirty="0">
              <a:latin typeface="Candara" panose="020E050203030302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82772" y="3952780"/>
            <a:ext cx="8452885" cy="1200329"/>
          </a:xfrm>
          <a:prstGeom prst="rect">
            <a:avLst/>
          </a:prstGeom>
          <a:ln w="38100">
            <a:solidFill>
              <a:srgbClr val="00B0F0"/>
            </a:solidFill>
            <a:prstDash val="dash"/>
          </a:ln>
        </p:spPr>
        <p:txBody>
          <a:bodyPr wrap="square">
            <a:spAutoFit/>
          </a:bodyPr>
          <a:lstStyle/>
          <a:p>
            <a:pPr marL="0" lvl="1" algn="ctr"/>
            <a:r>
              <a:rPr lang="tr-TR" sz="24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Listeriozis</a:t>
            </a:r>
            <a:r>
              <a:rPr lang="tr-TR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, toksoplazma, </a:t>
            </a:r>
            <a:r>
              <a:rPr lang="tr-TR" sz="24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brusella</a:t>
            </a:r>
            <a:r>
              <a:rPr lang="tr-TR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 gibi </a:t>
            </a:r>
            <a:r>
              <a:rPr lang="tr-TR" sz="2400" dirty="0">
                <a:latin typeface="Candara" panose="020E0502030303020204" pitchFamily="34" charset="0"/>
              </a:rPr>
              <a:t>bakteriyel hastalıklar bulaşabilir</a:t>
            </a:r>
            <a:r>
              <a:rPr lang="tr-TR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</a:p>
          <a:p>
            <a:pPr marL="0" lvl="1" algn="ctr"/>
            <a:r>
              <a:rPr lang="tr-TR" sz="2400" b="1" u="sng" dirty="0">
                <a:solidFill>
                  <a:srgbClr val="C00000"/>
                </a:solidFill>
                <a:latin typeface="Candara" panose="020E0502030303020204" pitchFamily="34" charset="0"/>
              </a:rPr>
              <a:t>uzak durulmaları gerekmektedir.. </a:t>
            </a:r>
          </a:p>
        </p:txBody>
      </p:sp>
      <p:sp>
        <p:nvSpPr>
          <p:cNvPr id="6" name="Sağ Ayraç 5"/>
          <p:cNvSpPr/>
          <p:nvPr/>
        </p:nvSpPr>
        <p:spPr>
          <a:xfrm rot="5400000">
            <a:off x="4389119" y="94015"/>
            <a:ext cx="365760" cy="7020379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7909664"/>
      </p:ext>
    </p:extLst>
  </p:cSld>
  <p:clrMapOvr>
    <a:masterClrMapping/>
  </p:clrMapOvr>
  <p:transition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2.soap.com/images/products/p/ZQB/ZQB-3580_1z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5563" l="0" r="100000">
                        <a14:foregroundMark x1="20333" y1="14625" x2="20333" y2="14625"/>
                        <a14:foregroundMark x1="9290" y1="20500" x2="9290" y2="20500"/>
                        <a14:foregroundMark x1="4119" y1="35125" x2="4119" y2="35125"/>
                        <a14:foregroundMark x1="2016" y1="54438" x2="2016" y2="54438"/>
                        <a14:foregroundMark x1="2191" y1="64125" x2="2191" y2="64125"/>
                        <a14:foregroundMark x1="99211" y1="64438" x2="99211" y2="64438"/>
                        <a14:foregroundMark x1="95092" y1="28813" x2="95092" y2="28813"/>
                        <a14:foregroundMark x1="80018" y1="14125" x2="80018" y2="14125"/>
                        <a14:foregroundMark x1="49343" y1="45500" x2="49343" y2="45500"/>
                        <a14:foregroundMark x1="49343" y1="45500" x2="20333" y2="14438"/>
                        <a14:foregroundMark x1="20333" y1="14438" x2="8852" y2="20000"/>
                        <a14:foregroundMark x1="8852" y1="20000" x2="3243" y2="35438"/>
                        <a14:foregroundMark x1="3944" y1="35438" x2="1578" y2="64438"/>
                        <a14:foregroundMark x1="1578" y1="64438" x2="99912" y2="64625"/>
                        <a14:foregroundMark x1="99912" y1="64625" x2="94741" y2="28813"/>
                        <a14:foregroundMark x1="94741" y1="28813" x2="79141" y2="13688"/>
                        <a14:foregroundMark x1="79141" y1="13688" x2="49956" y2="45313"/>
                        <a14:foregroundMark x1="49956" y1="45313" x2="50570" y2="63813"/>
                        <a14:foregroundMark x1="11481" y1="34500" x2="11481" y2="34500"/>
                        <a14:foregroundMark x1="4820" y1="64125" x2="4820" y2="64125"/>
                        <a14:foregroundMark x1="42857" y1="63375" x2="42857" y2="63375"/>
                        <a14:foregroundMark x1="42857" y1="63375" x2="11306" y2="34688"/>
                        <a14:foregroundMark x1="11306" y1="34688" x2="4996" y2="64000"/>
                        <a14:foregroundMark x1="89746" y1="34063" x2="89746" y2="34063"/>
                        <a14:foregroundMark x1="57493" y1="64438" x2="57493" y2="64438"/>
                        <a14:foregroundMark x1="95530" y1="64000" x2="95530" y2="64000"/>
                        <a14:foregroundMark x1="95530" y1="64000" x2="90359" y2="33438"/>
                        <a14:foregroundMark x1="90359" y1="33438" x2="57318" y2="63813"/>
                        <a14:backgroundMark x1="2454" y1="31563" x2="2454" y2="31563"/>
                        <a14:backgroundMark x1="2629" y1="38188" x2="2629" y2="38188"/>
                        <a14:backgroundMark x1="2454" y1="31563" x2="2454" y2="38375"/>
                        <a14:backgroundMark x1="97721" y1="30375" x2="97721" y2="30375"/>
                        <a14:backgroundMark x1="99211" y1="39000" x2="99211" y2="39000"/>
                        <a14:backgroundMark x1="97984" y1="31250" x2="98773" y2="38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931"/>
          <a:stretch/>
        </p:blipFill>
        <p:spPr bwMode="auto">
          <a:xfrm>
            <a:off x="4191000" y="2259612"/>
            <a:ext cx="5045727" cy="459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arentinghealthybabies.com/wp-content/uploads/2015/03/pregnant-woman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56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38"/>
          <a:stretch/>
        </p:blipFill>
        <p:spPr bwMode="auto">
          <a:xfrm>
            <a:off x="72736" y="72583"/>
            <a:ext cx="5278582" cy="678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42899" y="944526"/>
            <a:ext cx="8437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ÖRNEK OLGU ÇÖZÜMLERİ</a:t>
            </a:r>
          </a:p>
        </p:txBody>
      </p:sp>
    </p:spTree>
    <p:extLst>
      <p:ext uri="{BB962C8B-B14F-4D97-AF65-F5344CB8AC3E}">
        <p14:creationId xmlns:p14="http://schemas.microsoft.com/office/powerpoint/2010/main" val="606346758"/>
      </p:ext>
    </p:extLst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24926" y="334411"/>
            <a:ext cx="8417860" cy="2677656"/>
          </a:xfrm>
          <a:prstGeom prst="rect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tr-TR" sz="2800" b="1" dirty="0">
                <a:solidFill>
                  <a:srgbClr val="FF33CC"/>
                </a:solidFill>
                <a:latin typeface="Candara" panose="020E0502030303020204" pitchFamily="34" charset="0"/>
              </a:rPr>
              <a:t>Örnek 1 </a:t>
            </a:r>
          </a:p>
          <a:p>
            <a:pPr algn="just"/>
            <a:r>
              <a:rPr lang="tr-TR" sz="2800" dirty="0">
                <a:latin typeface="Candara" panose="020E0502030303020204" pitchFamily="34" charset="0"/>
              </a:rPr>
              <a:t>25 yaşında, 28 haftalık gebe </a:t>
            </a:r>
          </a:p>
          <a:p>
            <a:pPr algn="just"/>
            <a:r>
              <a:rPr lang="tr-TR" sz="2800" dirty="0">
                <a:latin typeface="Candara" panose="020E0502030303020204" pitchFamily="34" charset="0"/>
              </a:rPr>
              <a:t>Boy uzunluğu: 170 cm </a:t>
            </a:r>
          </a:p>
          <a:p>
            <a:pPr algn="just"/>
            <a:r>
              <a:rPr lang="tr-TR" sz="2800" dirty="0">
                <a:latin typeface="Candara" panose="020E0502030303020204" pitchFamily="34" charset="0"/>
              </a:rPr>
              <a:t>Gebelik öncesi vücut ağırlığı: 65 kg </a:t>
            </a:r>
          </a:p>
          <a:p>
            <a:pPr algn="just"/>
            <a:r>
              <a:rPr lang="tr-TR" sz="2800" dirty="0">
                <a:latin typeface="Candara" panose="020E0502030303020204" pitchFamily="34" charset="0"/>
              </a:rPr>
              <a:t>Şu anki vücut ağırlığı: 73 kg</a:t>
            </a:r>
          </a:p>
          <a:p>
            <a:pPr algn="just"/>
            <a:r>
              <a:rPr lang="tr-TR" sz="2800" dirty="0">
                <a:latin typeface="Candara" panose="020E0502030303020204" pitchFamily="34" charset="0"/>
              </a:rPr>
              <a:t>Ev hanımı (düzenli egzersiz yapmıyor)</a:t>
            </a:r>
          </a:p>
        </p:txBody>
      </p:sp>
      <p:sp>
        <p:nvSpPr>
          <p:cNvPr id="3" name="İçerik Yer Tutucusu 2"/>
          <p:cNvSpPr txBox="1">
            <a:spLocks/>
          </p:cNvSpPr>
          <p:nvPr/>
        </p:nvSpPr>
        <p:spPr>
          <a:xfrm>
            <a:off x="424926" y="3274301"/>
            <a:ext cx="8623381" cy="233380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800" b="1" dirty="0">
                <a:solidFill>
                  <a:srgbClr val="FF0000"/>
                </a:solidFill>
                <a:latin typeface="Corbel" panose="020B0503020204020204" pitchFamily="34" charset="0"/>
              </a:rPr>
              <a:t>Gebelik öncesi BKİ</a:t>
            </a:r>
            <a:r>
              <a:rPr lang="tr-TR" sz="2800" dirty="0">
                <a:solidFill>
                  <a:srgbClr val="FF0000"/>
                </a:solidFill>
                <a:latin typeface="Corbel" panose="020B0503020204020204" pitchFamily="34" charset="0"/>
              </a:rPr>
              <a:t>: </a:t>
            </a:r>
          </a:p>
          <a:p>
            <a:pPr marL="0" indent="0">
              <a:buNone/>
            </a:pPr>
            <a:r>
              <a:rPr lang="tr-TR" sz="2800" dirty="0">
                <a:latin typeface="Corbel" panose="020B0503020204020204" pitchFamily="34" charset="0"/>
              </a:rPr>
              <a:t>65 kg/(1.7 m)</a:t>
            </a:r>
            <a:r>
              <a:rPr lang="tr-TR" sz="2800" baseline="30000" dirty="0">
                <a:latin typeface="Corbel" panose="020B0503020204020204" pitchFamily="34" charset="0"/>
              </a:rPr>
              <a:t>2</a:t>
            </a:r>
            <a:r>
              <a:rPr lang="tr-TR" sz="2800" dirty="0">
                <a:latin typeface="Corbel" panose="020B0503020204020204" pitchFamily="34" charset="0"/>
              </a:rPr>
              <a:t> = 22.5 kg/m</a:t>
            </a:r>
            <a:r>
              <a:rPr lang="tr-TR" sz="2800" baseline="30000" dirty="0">
                <a:latin typeface="Corbel" panose="020B0503020204020204" pitchFamily="34" charset="0"/>
              </a:rPr>
              <a:t>2</a:t>
            </a:r>
            <a:r>
              <a:rPr lang="tr-TR" sz="2800" dirty="0">
                <a:latin typeface="Corbel" panose="020B0503020204020204" pitchFamily="34" charset="0"/>
              </a:rPr>
              <a:t> </a:t>
            </a:r>
            <a:r>
              <a:rPr lang="tr-TR" sz="2400" b="1" i="1" dirty="0">
                <a:solidFill>
                  <a:srgbClr val="00B050"/>
                </a:solidFill>
                <a:latin typeface="Corbel" panose="020B0503020204020204" pitchFamily="34" charset="0"/>
              </a:rPr>
              <a:t>(gebeliğe normal BKİ ile başlamış)</a:t>
            </a:r>
            <a:endParaRPr lang="tr-TR" sz="2800" b="1" i="1" dirty="0">
              <a:solidFill>
                <a:srgbClr val="00B050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tr-TR" sz="2800" b="1" dirty="0">
              <a:solidFill>
                <a:srgbClr val="00B050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tr-TR" sz="2800" b="1" dirty="0">
                <a:solidFill>
                  <a:srgbClr val="FF0000"/>
                </a:solidFill>
                <a:latin typeface="Corbel" panose="020B0503020204020204" pitchFamily="34" charset="0"/>
              </a:rPr>
              <a:t>BMH</a:t>
            </a:r>
            <a:r>
              <a:rPr lang="tr-TR" sz="2800" b="1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DSÖ</a:t>
            </a:r>
            <a:r>
              <a:rPr lang="tr-TR" sz="2800" b="1" dirty="0">
                <a:solidFill>
                  <a:srgbClr val="FF0000"/>
                </a:solidFill>
                <a:latin typeface="Corbel" panose="020B0503020204020204" pitchFamily="34" charset="0"/>
              </a:rPr>
              <a:t>:</a:t>
            </a:r>
            <a:r>
              <a:rPr lang="tr-TR" sz="28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tr-TR" sz="2800" dirty="0">
                <a:latin typeface="Corbel" panose="020B0503020204020204" pitchFamily="34" charset="0"/>
              </a:rPr>
              <a:t>14.7 x </a:t>
            </a:r>
            <a:r>
              <a:rPr lang="tr-TR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65 kg </a:t>
            </a:r>
            <a:r>
              <a:rPr lang="tr-TR" sz="2800" dirty="0">
                <a:latin typeface="Corbel" panose="020B0503020204020204" pitchFamily="34" charset="0"/>
              </a:rPr>
              <a:t>+ 496 = 1451 </a:t>
            </a:r>
            <a:r>
              <a:rPr lang="tr-TR" sz="2800" dirty="0" err="1">
                <a:latin typeface="Corbel" panose="020B0503020204020204" pitchFamily="34" charset="0"/>
              </a:rPr>
              <a:t>kkal</a:t>
            </a:r>
            <a:r>
              <a:rPr lang="tr-TR" sz="2800" dirty="0">
                <a:latin typeface="Corbel" panose="020B0503020204020204" pitchFamily="34" charset="0"/>
              </a:rPr>
              <a:t>/gün</a:t>
            </a:r>
          </a:p>
          <a:p>
            <a:pPr marL="0" indent="0">
              <a:buNone/>
            </a:pP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4187507436"/>
      </p:ext>
    </p:extLst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10987" y="792981"/>
            <a:ext cx="829952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Fiziksel aktivite katsayısı (</a:t>
            </a:r>
            <a:r>
              <a:rPr lang="tr-TR" sz="28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Sedanter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):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tr-TR" sz="2800" dirty="0">
                <a:latin typeface="Candara" panose="020E0502030303020204" pitchFamily="34" charset="0"/>
              </a:rPr>
              <a:t>1.4</a:t>
            </a:r>
          </a:p>
          <a:p>
            <a:endParaRPr lang="tr-TR" sz="2400" dirty="0">
              <a:latin typeface="Candara" panose="020E0502030303020204" pitchFamily="34" charset="0"/>
            </a:endParaRPr>
          </a:p>
          <a:p>
            <a:r>
              <a:rPr lang="tr-TR" sz="2400" dirty="0">
                <a:latin typeface="Candara" panose="020E0502030303020204" pitchFamily="34" charset="0"/>
              </a:rPr>
              <a:t>Gebelik öncesi BKİ değeri normal aralıklarda (18.5 – 24.9 kg/m</a:t>
            </a:r>
            <a:r>
              <a:rPr lang="tr-TR" sz="2400" baseline="30000" dirty="0">
                <a:latin typeface="Candara" panose="020E0502030303020204" pitchFamily="34" charset="0"/>
              </a:rPr>
              <a:t>2</a:t>
            </a:r>
            <a:r>
              <a:rPr lang="tr-TR" sz="2400" dirty="0">
                <a:latin typeface="Candara" panose="020E0502030303020204" pitchFamily="34" charset="0"/>
              </a:rPr>
              <a:t>) olduğu için gebeliği süresince 11.5 – 16 kg ağırlık kazanımı beklenilmektedir </a:t>
            </a:r>
          </a:p>
          <a:p>
            <a:endParaRPr lang="tr-TR" sz="2400" b="1" dirty="0">
              <a:latin typeface="Candara" panose="020E0502030303020204" pitchFamily="34" charset="0"/>
            </a:endParaRPr>
          </a:p>
          <a:p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Gebelik eki (2. </a:t>
            </a:r>
            <a:r>
              <a:rPr lang="tr-TR" sz="28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Trimester</a:t>
            </a:r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):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tr-TR" sz="2800" dirty="0">
                <a:latin typeface="Candara" panose="020E0502030303020204" pitchFamily="34" charset="0"/>
              </a:rPr>
              <a:t>+ 340 </a:t>
            </a:r>
            <a:r>
              <a:rPr lang="tr-TR" sz="2800" dirty="0" err="1">
                <a:latin typeface="Candara" panose="020E0502030303020204" pitchFamily="34" charset="0"/>
              </a:rPr>
              <a:t>kkal</a:t>
            </a:r>
            <a:r>
              <a:rPr lang="tr-TR" sz="2800" dirty="0">
                <a:latin typeface="Candara" panose="020E0502030303020204" pitchFamily="34" charset="0"/>
              </a:rPr>
              <a:t>/gün</a:t>
            </a:r>
          </a:p>
          <a:p>
            <a:endParaRPr lang="tr-TR" sz="2400" b="1" dirty="0">
              <a:latin typeface="Candara" panose="020E0502030303020204" pitchFamily="34" charset="0"/>
            </a:endParaRPr>
          </a:p>
          <a:p>
            <a:r>
              <a:rPr lang="tr-TR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TEG</a:t>
            </a:r>
            <a:r>
              <a:rPr lang="tr-TR" sz="2400" b="1" baseline="-25000" dirty="0" err="1">
                <a:solidFill>
                  <a:srgbClr val="FF0000"/>
                </a:solidFill>
                <a:latin typeface="Candara" panose="020E0502030303020204" pitchFamily="34" charset="0"/>
              </a:rPr>
              <a:t>gebe</a:t>
            </a:r>
            <a:r>
              <a:rPr lang="tr-TR" sz="2400" b="1" baseline="-25000" dirty="0">
                <a:solidFill>
                  <a:srgbClr val="FF0000"/>
                </a:solidFill>
                <a:latin typeface="Candara" panose="020E0502030303020204" pitchFamily="34" charset="0"/>
              </a:rPr>
              <a:t>=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tr-TR" sz="2400" dirty="0">
                <a:latin typeface="Candara" panose="020E0502030303020204" pitchFamily="34" charset="0"/>
              </a:rPr>
              <a:t>(BMH x FA) + Gebelik eki </a:t>
            </a:r>
          </a:p>
          <a:p>
            <a:r>
              <a:rPr lang="tr-TR" sz="2400" dirty="0">
                <a:latin typeface="Candara" panose="020E0502030303020204" pitchFamily="34" charset="0"/>
              </a:rPr>
              <a:t>	= (1451 x </a:t>
            </a:r>
            <a:r>
              <a:rPr lang="tr-TR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1.4</a:t>
            </a:r>
            <a:r>
              <a:rPr lang="tr-TR" sz="2400" dirty="0">
                <a:latin typeface="Candara" panose="020E0502030303020204" pitchFamily="34" charset="0"/>
              </a:rPr>
              <a:t>) + </a:t>
            </a:r>
            <a:r>
              <a:rPr lang="tr-TR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340 </a:t>
            </a:r>
            <a:r>
              <a:rPr lang="tr-TR" sz="2400" b="1" dirty="0" err="1">
                <a:solidFill>
                  <a:srgbClr val="00B0F0"/>
                </a:solidFill>
                <a:latin typeface="Candara" panose="020E0502030303020204" pitchFamily="34" charset="0"/>
              </a:rPr>
              <a:t>kkal</a:t>
            </a:r>
            <a:r>
              <a:rPr lang="tr-TR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 </a:t>
            </a:r>
            <a:r>
              <a:rPr lang="tr-TR" sz="2400" dirty="0">
                <a:latin typeface="Candara" panose="020E0502030303020204" pitchFamily="34" charset="0"/>
              </a:rPr>
              <a:t>= 2371 </a:t>
            </a:r>
            <a:r>
              <a:rPr lang="tr-TR" sz="2400" dirty="0" err="1">
                <a:latin typeface="Candara" panose="020E0502030303020204" pitchFamily="34" charset="0"/>
              </a:rPr>
              <a:t>kkal</a:t>
            </a:r>
            <a:r>
              <a:rPr lang="tr-TR" sz="2400" dirty="0">
                <a:latin typeface="Candara" panose="020E0502030303020204" pitchFamily="34" charset="0"/>
              </a:rPr>
              <a:t> (</a:t>
            </a:r>
            <a:r>
              <a:rPr lang="tr-TR" sz="2400" b="1" dirty="0" err="1">
                <a:solidFill>
                  <a:srgbClr val="00B0F0"/>
                </a:solidFill>
                <a:latin typeface="Candara" panose="020E0502030303020204" pitchFamily="34" charset="0"/>
              </a:rPr>
              <a:t>ort</a:t>
            </a:r>
            <a:r>
              <a:rPr lang="tr-TR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 2400 </a:t>
            </a:r>
            <a:r>
              <a:rPr lang="tr-TR" sz="2400" b="1" dirty="0" err="1">
                <a:solidFill>
                  <a:srgbClr val="00B0F0"/>
                </a:solidFill>
                <a:latin typeface="Candara" panose="020E0502030303020204" pitchFamily="34" charset="0"/>
              </a:rPr>
              <a:t>kkal</a:t>
            </a:r>
            <a:r>
              <a:rPr lang="tr-TR" sz="2400" dirty="0">
                <a:latin typeface="Candara" panose="020E0502030303020204" pitchFamily="34" charset="0"/>
              </a:rPr>
              <a:t>)</a:t>
            </a:r>
          </a:p>
          <a:p>
            <a:endParaRPr lang="tr-TR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09367"/>
      </p:ext>
    </p:extLst>
  </p:cSld>
  <p:clrMapOvr>
    <a:masterClrMapping/>
  </p:clrMapOvr>
  <p:transition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30200" y="1040836"/>
            <a:ext cx="820545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Karbonhidrat Gereksinimi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</a:p>
          <a:p>
            <a:r>
              <a:rPr lang="tr-TR" sz="2800" dirty="0">
                <a:latin typeface="Candara" panose="020E0502030303020204" pitchFamily="34" charset="0"/>
              </a:rPr>
              <a:t>Enerjinin %45-60 = 270 – 360 g/gün (</a:t>
            </a:r>
            <a:r>
              <a:rPr lang="tr-TR" sz="2800" dirty="0" err="1">
                <a:latin typeface="Candara" panose="020E0502030303020204" pitchFamily="34" charset="0"/>
              </a:rPr>
              <a:t>ort</a:t>
            </a:r>
            <a:r>
              <a:rPr lang="tr-TR" sz="2800" dirty="0">
                <a:latin typeface="Candara" panose="020E0502030303020204" pitchFamily="34" charset="0"/>
              </a:rPr>
              <a:t> 315 g)</a:t>
            </a:r>
          </a:p>
          <a:p>
            <a:endParaRPr lang="tr-TR" sz="2800" dirty="0">
              <a:latin typeface="Candara" panose="020E0502030303020204" pitchFamily="34" charset="0"/>
            </a:endParaRPr>
          </a:p>
          <a:p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Protein Gereksinimi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</a:p>
          <a:p>
            <a:r>
              <a:rPr lang="tr-TR" sz="2800" dirty="0">
                <a:latin typeface="Candara" panose="020E0502030303020204" pitchFamily="34" charset="0"/>
              </a:rPr>
              <a:t>Enerjinin %12-20 = 72 – 120 g/gün (</a:t>
            </a:r>
            <a:r>
              <a:rPr lang="tr-TR" sz="2800" dirty="0" err="1">
                <a:latin typeface="Candara" panose="020E0502030303020204" pitchFamily="34" charset="0"/>
              </a:rPr>
              <a:t>ort</a:t>
            </a:r>
            <a:r>
              <a:rPr lang="tr-TR" sz="2800" dirty="0">
                <a:latin typeface="Candara" panose="020E0502030303020204" pitchFamily="34" charset="0"/>
              </a:rPr>
              <a:t> 96 g)</a:t>
            </a:r>
          </a:p>
          <a:p>
            <a:endParaRPr lang="tr-TR" sz="2800" b="1" dirty="0">
              <a:latin typeface="Candara" panose="020E0502030303020204" pitchFamily="34" charset="0"/>
            </a:endParaRPr>
          </a:p>
          <a:p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Yağ Gereksinimi</a:t>
            </a:r>
            <a:r>
              <a:rPr lang="tr-TR" sz="28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</a:p>
          <a:p>
            <a:r>
              <a:rPr lang="tr-TR" sz="2800" dirty="0">
                <a:latin typeface="Candara" panose="020E0502030303020204" pitchFamily="34" charset="0"/>
              </a:rPr>
              <a:t>Enerji ihtiyacının %25-35 = 66 – 93 g/gün (</a:t>
            </a:r>
            <a:r>
              <a:rPr lang="tr-TR" sz="2800" dirty="0" err="1">
                <a:latin typeface="Candara" panose="020E0502030303020204" pitchFamily="34" charset="0"/>
              </a:rPr>
              <a:t>ort</a:t>
            </a:r>
            <a:r>
              <a:rPr lang="tr-TR" sz="2800" dirty="0">
                <a:latin typeface="Candara" panose="020E0502030303020204" pitchFamily="34" charset="0"/>
              </a:rPr>
              <a:t> 80 g)</a:t>
            </a:r>
          </a:p>
          <a:p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EPA + DHA: </a:t>
            </a:r>
            <a:r>
              <a:rPr lang="tr-TR" sz="2800" dirty="0">
                <a:latin typeface="Candara" panose="020E0502030303020204" pitchFamily="34" charset="0"/>
              </a:rPr>
              <a:t>250 – 300 mg/gün</a:t>
            </a:r>
          </a:p>
          <a:p>
            <a:endParaRPr lang="tr-TR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075353"/>
      </p:ext>
    </p:extLst>
  </p:cSld>
  <p:clrMapOvr>
    <a:masterClrMapping/>
  </p:clrMapOvr>
  <p:transition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24926" y="334411"/>
            <a:ext cx="8417860" cy="2677656"/>
          </a:xfrm>
          <a:prstGeom prst="rect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tr-TR" sz="2800" b="1" dirty="0">
                <a:solidFill>
                  <a:srgbClr val="FF33CC"/>
                </a:solidFill>
                <a:latin typeface="Candara" panose="020E0502030303020204" pitchFamily="34" charset="0"/>
              </a:rPr>
              <a:t>Örnek 2 </a:t>
            </a:r>
          </a:p>
          <a:p>
            <a:pPr algn="just"/>
            <a:r>
              <a:rPr lang="tr-TR" sz="2800" dirty="0">
                <a:latin typeface="Candara" panose="020E0502030303020204" pitchFamily="34" charset="0"/>
              </a:rPr>
              <a:t>31 yaşında, bankacı, 24 haftalık gebe </a:t>
            </a:r>
          </a:p>
          <a:p>
            <a:pPr algn="just"/>
            <a:r>
              <a:rPr lang="tr-TR" sz="2800" dirty="0">
                <a:latin typeface="Candara" panose="020E0502030303020204" pitchFamily="34" charset="0"/>
              </a:rPr>
              <a:t>Boy uzunluğu: 160 cm </a:t>
            </a:r>
          </a:p>
          <a:p>
            <a:pPr algn="just"/>
            <a:r>
              <a:rPr lang="tr-TR" sz="2800" dirty="0">
                <a:latin typeface="Candara" panose="020E0502030303020204" pitchFamily="34" charset="0"/>
              </a:rPr>
              <a:t>Gebelik öncesi vücut ağırlığı: 69 kg </a:t>
            </a:r>
          </a:p>
          <a:p>
            <a:pPr algn="just"/>
            <a:r>
              <a:rPr lang="tr-TR" sz="2800" dirty="0">
                <a:latin typeface="Candara" panose="020E0502030303020204" pitchFamily="34" charset="0"/>
              </a:rPr>
              <a:t>Şu anki vücut ağırlığı :76 kg </a:t>
            </a:r>
          </a:p>
          <a:p>
            <a:pPr algn="just"/>
            <a:r>
              <a:rPr lang="tr-TR" sz="2800" dirty="0">
                <a:latin typeface="Candara" panose="020E0502030303020204" pitchFamily="34" charset="0"/>
              </a:rPr>
              <a:t>Haftada 3-4 gün 30-60 dakika tempolu yürüyüş yapıyor</a:t>
            </a:r>
          </a:p>
        </p:txBody>
      </p:sp>
      <p:sp>
        <p:nvSpPr>
          <p:cNvPr id="3" name="İçerik Yer Tutucusu 2"/>
          <p:cNvSpPr txBox="1">
            <a:spLocks/>
          </p:cNvSpPr>
          <p:nvPr/>
        </p:nvSpPr>
        <p:spPr>
          <a:xfrm>
            <a:off x="156485" y="3143109"/>
            <a:ext cx="8954741" cy="310896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800" b="1" dirty="0">
                <a:solidFill>
                  <a:srgbClr val="FF0000"/>
                </a:solidFill>
                <a:latin typeface="Corbel" panose="020B0503020204020204" pitchFamily="34" charset="0"/>
              </a:rPr>
              <a:t>Gebelik öncesi BKİ</a:t>
            </a:r>
            <a:r>
              <a:rPr lang="tr-TR" sz="2800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</a:p>
          <a:p>
            <a:pPr marL="0" indent="0">
              <a:buNone/>
            </a:pPr>
            <a:r>
              <a:rPr lang="tr-TR" sz="2800" dirty="0">
                <a:latin typeface="Corbel" panose="020B0503020204020204" pitchFamily="34" charset="0"/>
              </a:rPr>
              <a:t>69 kg/(1.6 m)</a:t>
            </a:r>
            <a:r>
              <a:rPr lang="tr-TR" sz="2800" baseline="30000" dirty="0">
                <a:latin typeface="Corbel" panose="020B0503020204020204" pitchFamily="34" charset="0"/>
              </a:rPr>
              <a:t>2</a:t>
            </a:r>
            <a:r>
              <a:rPr lang="tr-TR" sz="2800" dirty="0">
                <a:latin typeface="Corbel" panose="020B0503020204020204" pitchFamily="34" charset="0"/>
              </a:rPr>
              <a:t> =27 kg/m</a:t>
            </a:r>
            <a:r>
              <a:rPr lang="tr-TR" sz="2800" baseline="30000" dirty="0">
                <a:latin typeface="Corbel" panose="020B0503020204020204" pitchFamily="34" charset="0"/>
              </a:rPr>
              <a:t>2</a:t>
            </a:r>
            <a:r>
              <a:rPr lang="tr-TR" sz="2800" dirty="0">
                <a:latin typeface="Corbel" panose="020B0503020204020204" pitchFamily="34" charset="0"/>
              </a:rPr>
              <a:t> </a:t>
            </a:r>
            <a:r>
              <a:rPr lang="tr-TR" sz="2400" i="1" dirty="0">
                <a:solidFill>
                  <a:srgbClr val="FF0000"/>
                </a:solidFill>
                <a:latin typeface="Corbel" panose="020B0503020204020204" pitchFamily="34" charset="0"/>
              </a:rPr>
              <a:t>(</a:t>
            </a:r>
            <a:r>
              <a:rPr lang="tr-TR" sz="2400" b="1" i="1" dirty="0">
                <a:solidFill>
                  <a:srgbClr val="FF0000"/>
                </a:solidFill>
                <a:latin typeface="Corbel" panose="020B0503020204020204" pitchFamily="34" charset="0"/>
              </a:rPr>
              <a:t>gebelik öncesi </a:t>
            </a:r>
            <a:r>
              <a:rPr lang="tr-TR" sz="2400" b="1" i="1" dirty="0" err="1">
                <a:solidFill>
                  <a:srgbClr val="FF0000"/>
                </a:solidFill>
                <a:latin typeface="Corbel" panose="020B0503020204020204" pitchFamily="34" charset="0"/>
              </a:rPr>
              <a:t>BKİ’ne</a:t>
            </a:r>
            <a:r>
              <a:rPr lang="tr-TR" sz="2400" b="1" i="1" dirty="0">
                <a:solidFill>
                  <a:srgbClr val="FF0000"/>
                </a:solidFill>
                <a:latin typeface="Corbel" panose="020B0503020204020204" pitchFamily="34" charset="0"/>
              </a:rPr>
              <a:t> göre fazla kilolu</a:t>
            </a:r>
            <a:r>
              <a:rPr lang="tr-TR" sz="2400" i="1" dirty="0">
                <a:solidFill>
                  <a:srgbClr val="FF0000"/>
                </a:solidFill>
                <a:latin typeface="Corbel" panose="020B0503020204020204" pitchFamily="34" charset="0"/>
              </a:rPr>
              <a:t>)</a:t>
            </a:r>
          </a:p>
          <a:p>
            <a:pPr marL="0" indent="0">
              <a:buNone/>
            </a:pPr>
            <a:r>
              <a:rPr lang="tr-TR" sz="2800" b="1" u="sng" dirty="0">
                <a:latin typeface="Candara" panose="020E0502030303020204" pitchFamily="34" charset="0"/>
              </a:rPr>
              <a:t>Fazla kilolu başladığı için</a:t>
            </a:r>
          </a:p>
          <a:p>
            <a:r>
              <a:rPr lang="tr-TR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TEG </a:t>
            </a:r>
            <a:r>
              <a:rPr lang="tr-TR" sz="2800" b="1" baseline="-25000" dirty="0">
                <a:solidFill>
                  <a:srgbClr val="FF0000"/>
                </a:solidFill>
                <a:latin typeface="Candara" panose="020E0502030303020204" pitchFamily="34" charset="0"/>
              </a:rPr>
              <a:t>Harris Benedict </a:t>
            </a:r>
            <a:r>
              <a:rPr lang="tr-TR" sz="2800" dirty="0">
                <a:latin typeface="Candara" panose="020E0502030303020204" pitchFamily="34" charset="0"/>
              </a:rPr>
              <a:t> </a:t>
            </a:r>
            <a:r>
              <a:rPr lang="tr-TR" sz="2800" b="1" i="1" dirty="0">
                <a:solidFill>
                  <a:srgbClr val="0070C0"/>
                </a:solidFill>
                <a:latin typeface="Candara" panose="020E0502030303020204" pitchFamily="34" charset="0"/>
              </a:rPr>
              <a:t>(</a:t>
            </a:r>
            <a:r>
              <a:rPr lang="tr-TR" sz="2400" b="1" i="1" dirty="0">
                <a:solidFill>
                  <a:srgbClr val="0070C0"/>
                </a:solidFill>
                <a:latin typeface="Candara" panose="020E0502030303020204" pitchFamily="34" charset="0"/>
              </a:rPr>
              <a:t>düzeltilmiş ağırlık kullanılacak</a:t>
            </a:r>
            <a:r>
              <a:rPr lang="tr-TR" sz="2800" b="1" i="1" dirty="0">
                <a:solidFill>
                  <a:srgbClr val="0070C0"/>
                </a:solidFill>
                <a:latin typeface="Candara" panose="020E0502030303020204" pitchFamily="34" charset="0"/>
              </a:rPr>
              <a:t>)</a:t>
            </a:r>
          </a:p>
          <a:p>
            <a:r>
              <a:rPr lang="tr-TR" sz="2800" dirty="0">
                <a:latin typeface="Candara" panose="020E0502030303020204" pitchFamily="34" charset="0"/>
              </a:rPr>
              <a:t>2 ve 3. </a:t>
            </a:r>
            <a:r>
              <a:rPr lang="tr-TR" sz="2800" dirty="0" err="1">
                <a:latin typeface="Candara" panose="020E0502030303020204" pitchFamily="34" charset="0"/>
              </a:rPr>
              <a:t>trimesterler</a:t>
            </a:r>
            <a:r>
              <a:rPr lang="tr-TR" sz="2800" dirty="0">
                <a:latin typeface="Candara" panose="020E0502030303020204" pitchFamily="34" charset="0"/>
              </a:rPr>
              <a:t>: +150-300 </a:t>
            </a:r>
            <a:r>
              <a:rPr lang="tr-TR" sz="2800" dirty="0" err="1">
                <a:latin typeface="Candara" panose="020E0502030303020204" pitchFamily="34" charset="0"/>
              </a:rPr>
              <a:t>kkal</a:t>
            </a:r>
            <a:r>
              <a:rPr lang="tr-TR" sz="2800" dirty="0">
                <a:latin typeface="Candara" panose="020E0502030303020204" pitchFamily="34" charset="0"/>
              </a:rPr>
              <a:t>/gün ek</a:t>
            </a:r>
            <a:endParaRPr lang="tr-TR" sz="2800" b="1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324106079"/>
      </p:ext>
    </p:extLst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9488" y="172122"/>
            <a:ext cx="9058940" cy="620741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tr-TR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Gebelik öncesi yaşa göre ideal BKİ</a:t>
            </a:r>
            <a:r>
              <a:rPr lang="tr-TR" sz="2400" dirty="0">
                <a:latin typeface="Candara" panose="020E0502030303020204" pitchFamily="34" charset="0"/>
              </a:rPr>
              <a:t> </a:t>
            </a:r>
          </a:p>
          <a:p>
            <a:pPr marL="0" indent="0">
              <a:buNone/>
            </a:pPr>
            <a:r>
              <a:rPr lang="tr-TR" sz="2400" dirty="0">
                <a:latin typeface="Candara" panose="020E0502030303020204" pitchFamily="34" charset="0"/>
              </a:rPr>
              <a:t>18.5 – 24.9 kg/m</a:t>
            </a:r>
            <a:r>
              <a:rPr lang="tr-TR" sz="2400" baseline="30000" dirty="0">
                <a:latin typeface="Candara" panose="020E0502030303020204" pitchFamily="34" charset="0"/>
              </a:rPr>
              <a:t>2</a:t>
            </a:r>
            <a:r>
              <a:rPr lang="tr-TR" sz="2400" dirty="0">
                <a:latin typeface="Candara" panose="020E0502030303020204" pitchFamily="34" charset="0"/>
              </a:rPr>
              <a:t>, </a:t>
            </a:r>
            <a:r>
              <a:rPr lang="tr-TR" sz="2400" dirty="0">
                <a:highlight>
                  <a:srgbClr val="FFFF00"/>
                </a:highlight>
                <a:latin typeface="Candara" panose="020E0502030303020204" pitchFamily="34" charset="0"/>
              </a:rPr>
              <a:t>ideal BKİ 22 kg/m</a:t>
            </a:r>
            <a:r>
              <a:rPr lang="tr-TR" sz="2400" baseline="30000" dirty="0">
                <a:highlight>
                  <a:srgbClr val="FFFF00"/>
                </a:highlight>
                <a:latin typeface="Candara" panose="020E0502030303020204" pitchFamily="34" charset="0"/>
              </a:rPr>
              <a:t>2</a:t>
            </a:r>
            <a:r>
              <a:rPr lang="tr-TR" sz="2400" dirty="0">
                <a:highlight>
                  <a:srgbClr val="FFFF00"/>
                </a:highlight>
                <a:latin typeface="Candara" panose="020E0502030303020204" pitchFamily="34" charset="0"/>
              </a:rPr>
              <a:t>’dir</a:t>
            </a:r>
            <a:endParaRPr lang="tr-TR" sz="24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Gebelik öncesi ideal vücut ağırlığı: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</a:p>
          <a:p>
            <a:pPr marL="0" indent="0">
              <a:buNone/>
            </a:pPr>
            <a:r>
              <a:rPr lang="tr-TR" sz="2400" dirty="0">
                <a:latin typeface="Candara" panose="020E0502030303020204" pitchFamily="34" charset="0"/>
              </a:rPr>
              <a:t>22 kg/m</a:t>
            </a:r>
            <a:r>
              <a:rPr lang="tr-TR" sz="2400" baseline="30000" dirty="0">
                <a:latin typeface="Candara" panose="020E0502030303020204" pitchFamily="34" charset="0"/>
              </a:rPr>
              <a:t>2 </a:t>
            </a:r>
            <a:r>
              <a:rPr lang="tr-TR" sz="2400" dirty="0">
                <a:latin typeface="Candara" panose="020E0502030303020204" pitchFamily="34" charset="0"/>
              </a:rPr>
              <a:t>x (1.6 m)</a:t>
            </a:r>
            <a:r>
              <a:rPr lang="tr-TR" sz="2400" baseline="30000" dirty="0">
                <a:latin typeface="Candara" panose="020E0502030303020204" pitchFamily="34" charset="0"/>
              </a:rPr>
              <a:t>2 </a:t>
            </a:r>
            <a:r>
              <a:rPr lang="tr-TR" sz="2400" dirty="0">
                <a:latin typeface="Candara" panose="020E0502030303020204" pitchFamily="34" charset="0"/>
              </a:rPr>
              <a:t>= 56.3 kg</a:t>
            </a:r>
          </a:p>
          <a:p>
            <a:pPr marL="0" indent="0">
              <a:buNone/>
            </a:pP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Düzeltilmiş ağırlık: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</a:p>
          <a:p>
            <a:pPr marL="0" indent="0">
              <a:buNone/>
            </a:pPr>
            <a:r>
              <a:rPr lang="tr-TR" sz="2400" dirty="0">
                <a:latin typeface="Candara" panose="020E0502030303020204" pitchFamily="34" charset="0"/>
              </a:rPr>
              <a:t>=[(69 kg – 56.3 kg) x 0.25] + 56.3 kg = 59.5 kg</a:t>
            </a:r>
          </a:p>
          <a:p>
            <a:pPr marL="0" indent="0">
              <a:buNone/>
            </a:pPr>
            <a:r>
              <a:rPr lang="tr-TR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BMH</a:t>
            </a:r>
            <a:r>
              <a:rPr lang="tr-TR" sz="2400" b="1" baseline="-25000" dirty="0" err="1">
                <a:solidFill>
                  <a:srgbClr val="FF0000"/>
                </a:solidFill>
                <a:latin typeface="Candara" panose="020E0502030303020204" pitchFamily="34" charset="0"/>
              </a:rPr>
              <a:t>Harris</a:t>
            </a:r>
            <a:r>
              <a:rPr lang="tr-TR" sz="2400" b="1" baseline="-25000" dirty="0">
                <a:solidFill>
                  <a:srgbClr val="FF0000"/>
                </a:solidFill>
                <a:latin typeface="Candara" panose="020E0502030303020204" pitchFamily="34" charset="0"/>
              </a:rPr>
              <a:t>-Benedict</a:t>
            </a: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: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</a:p>
          <a:p>
            <a:pPr marL="0" indent="0">
              <a:buNone/>
            </a:pPr>
            <a:r>
              <a:rPr lang="tr-TR" sz="2400" dirty="0">
                <a:latin typeface="Candara" panose="020E0502030303020204" pitchFamily="34" charset="0"/>
              </a:rPr>
              <a:t>= 655.1 + (9.56 x </a:t>
            </a:r>
            <a:r>
              <a:rPr lang="tr-TR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59.5 kg</a:t>
            </a:r>
            <a:r>
              <a:rPr lang="tr-TR" sz="2400" dirty="0">
                <a:latin typeface="Candara" panose="020E0502030303020204" pitchFamily="34" charset="0"/>
              </a:rPr>
              <a:t>) + (1.85 x 160 cm)–(4.67 x 31 yıl)=1375 </a:t>
            </a:r>
            <a:r>
              <a:rPr lang="tr-TR" sz="2400" dirty="0" err="1">
                <a:latin typeface="Candara" panose="020E0502030303020204" pitchFamily="34" charset="0"/>
              </a:rPr>
              <a:t>kkal</a:t>
            </a:r>
            <a:r>
              <a:rPr lang="tr-TR" sz="2400" dirty="0">
                <a:latin typeface="Candara" panose="020E0502030303020204" pitchFamily="34" charset="0"/>
              </a:rPr>
              <a:t>/gün </a:t>
            </a:r>
            <a:endParaRPr lang="tr-TR" sz="2400" b="1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Fiziksel aktivite katsayısı (Hafif-Orta aktivite):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tr-TR" sz="2400" dirty="0">
                <a:latin typeface="Candara" panose="020E0502030303020204" pitchFamily="34" charset="0"/>
              </a:rPr>
              <a:t>1.5 – 1.6 </a:t>
            </a:r>
          </a:p>
          <a:p>
            <a:pPr marL="0" indent="0">
              <a:buNone/>
            </a:pPr>
            <a:r>
              <a:rPr lang="tr-TR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TEG</a:t>
            </a:r>
            <a:r>
              <a:rPr lang="tr-TR" sz="2400" b="1" baseline="-25000" dirty="0" err="1">
                <a:solidFill>
                  <a:srgbClr val="FF0000"/>
                </a:solidFill>
                <a:latin typeface="Candara" panose="020E0502030303020204" pitchFamily="34" charset="0"/>
              </a:rPr>
              <a:t>gebe</a:t>
            </a:r>
            <a:r>
              <a:rPr lang="tr-TR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:</a:t>
            </a:r>
            <a:r>
              <a:rPr lang="tr-TR" sz="2400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</a:p>
          <a:p>
            <a:pPr marL="0" indent="0">
              <a:buNone/>
            </a:pPr>
            <a:r>
              <a:rPr lang="tr-TR" sz="2400" dirty="0">
                <a:latin typeface="Candara" panose="020E0502030303020204" pitchFamily="34" charset="0"/>
              </a:rPr>
              <a:t>= (1375 x </a:t>
            </a:r>
            <a:r>
              <a:rPr lang="tr-TR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1.5</a:t>
            </a:r>
            <a:r>
              <a:rPr lang="tr-TR" sz="2400" dirty="0">
                <a:latin typeface="Candara" panose="020E0502030303020204" pitchFamily="34" charset="0"/>
              </a:rPr>
              <a:t>) + </a:t>
            </a:r>
            <a:r>
              <a:rPr lang="tr-TR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150 </a:t>
            </a:r>
            <a:r>
              <a:rPr lang="tr-TR" sz="2400" b="1" dirty="0" err="1">
                <a:solidFill>
                  <a:srgbClr val="00B0F0"/>
                </a:solidFill>
                <a:latin typeface="Candara" panose="020E0502030303020204" pitchFamily="34" charset="0"/>
              </a:rPr>
              <a:t>kkal</a:t>
            </a:r>
            <a:r>
              <a:rPr lang="tr-TR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 </a:t>
            </a:r>
            <a:r>
              <a:rPr lang="tr-TR" sz="2400" dirty="0">
                <a:latin typeface="Candara" panose="020E0502030303020204" pitchFamily="34" charset="0"/>
              </a:rPr>
              <a:t>= 2212 </a:t>
            </a:r>
            <a:r>
              <a:rPr lang="tr-TR" sz="2400" dirty="0" err="1">
                <a:latin typeface="Candara" panose="020E0502030303020204" pitchFamily="34" charset="0"/>
              </a:rPr>
              <a:t>kkal</a:t>
            </a:r>
            <a:r>
              <a:rPr lang="tr-TR" sz="2400" dirty="0">
                <a:latin typeface="Candara" panose="020E0502030303020204" pitchFamily="34" charset="0"/>
              </a:rPr>
              <a:t>/gün (</a:t>
            </a:r>
            <a:r>
              <a:rPr lang="tr-TR" sz="2400" b="1" dirty="0" err="1">
                <a:solidFill>
                  <a:srgbClr val="00B0F0"/>
                </a:solidFill>
                <a:latin typeface="Candara" panose="020E0502030303020204" pitchFamily="34" charset="0"/>
              </a:rPr>
              <a:t>ort</a:t>
            </a:r>
            <a:r>
              <a:rPr lang="tr-TR" sz="2400" b="1" dirty="0">
                <a:solidFill>
                  <a:srgbClr val="00B0F0"/>
                </a:solidFill>
                <a:latin typeface="Candara" panose="020E0502030303020204" pitchFamily="34" charset="0"/>
              </a:rPr>
              <a:t> 2200 </a:t>
            </a:r>
            <a:r>
              <a:rPr lang="tr-TR" sz="2400" b="1" dirty="0" err="1">
                <a:solidFill>
                  <a:srgbClr val="00B0F0"/>
                </a:solidFill>
                <a:latin typeface="Candara" panose="020E0502030303020204" pitchFamily="34" charset="0"/>
              </a:rPr>
              <a:t>kkal</a:t>
            </a:r>
            <a:r>
              <a:rPr lang="tr-TR" sz="2400" dirty="0">
                <a:latin typeface="Candara" panose="020E0502030303020204" pitchFamily="34" charset="0"/>
              </a:rPr>
              <a:t>)</a:t>
            </a:r>
          </a:p>
          <a:p>
            <a:pPr marL="0" indent="0">
              <a:buNone/>
            </a:pPr>
            <a:endParaRPr lang="tr-TR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2362</TotalTime>
  <Words>6190</Words>
  <Application>Microsoft Office PowerPoint</Application>
  <PresentationFormat>Ekran Gösterisi (4:3)</PresentationFormat>
  <Paragraphs>1074</Paragraphs>
  <Slides>109</Slides>
  <Notes>36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4</vt:i4>
      </vt:variant>
      <vt:variant>
        <vt:lpstr>Slayt Başlıkları</vt:lpstr>
      </vt:variant>
      <vt:variant>
        <vt:i4>109</vt:i4>
      </vt:variant>
    </vt:vector>
  </HeadingPairs>
  <TitlesOfParts>
    <vt:vector size="124" baseType="lpstr">
      <vt:lpstr>Arial</vt:lpstr>
      <vt:lpstr>Arial Black</vt:lpstr>
      <vt:lpstr>Arial Narrow</vt:lpstr>
      <vt:lpstr>Calibri</vt:lpstr>
      <vt:lpstr>Calibri Light</vt:lpstr>
      <vt:lpstr>Candara</vt:lpstr>
      <vt:lpstr>Corbel</vt:lpstr>
      <vt:lpstr>Courier New</vt:lpstr>
      <vt:lpstr>Symbol</vt:lpstr>
      <vt:lpstr>Times New Roman</vt:lpstr>
      <vt:lpstr>Wingdings</vt:lpstr>
      <vt:lpstr>Office Teması</vt:lpstr>
      <vt:lpstr>1_Office Teması</vt:lpstr>
      <vt:lpstr>2_Office Teması</vt:lpstr>
      <vt:lpstr>3_Office Teması</vt:lpstr>
      <vt:lpstr>GEBELERDE AĞIRLIK YÖNETİMİ  BİREYSEL STANDART BESLENME DANIŞMANLIĞI PROGRAMI </vt:lpstr>
      <vt:lpstr>Gebelik</vt:lpstr>
      <vt:lpstr>PowerPoint Sunusu</vt:lpstr>
      <vt:lpstr>Maternal Obezite: Tanımı</vt:lpstr>
      <vt:lpstr>Maternal Obezite: Görülme sıklığı</vt:lpstr>
      <vt:lpstr>Maternal Obezite: Görülme sıklığı</vt:lpstr>
      <vt:lpstr>Maternal Obezite:  Nedenleri &amp; Risk Faktörleri</vt:lpstr>
      <vt:lpstr>PowerPoint Sunusu</vt:lpstr>
      <vt:lpstr>Maternal Obezite: Komplikasyonları</vt:lpstr>
      <vt:lpstr>Maternal Obezite: Komplikasyonları</vt:lpstr>
      <vt:lpstr>PowerPoint Sunusu</vt:lpstr>
      <vt:lpstr>PowerPoint Sunusu</vt:lpstr>
      <vt:lpstr>Maternal Obezite: Komplikasyonları (devam)</vt:lpstr>
      <vt:lpstr>Maternal Obezite: Komplikasyonları (devam)</vt:lpstr>
      <vt:lpstr>Maternal Obezite: Komplikasyonları (devam)</vt:lpstr>
      <vt:lpstr>Maternal Obezite: Komplikasyonları (devam)</vt:lpstr>
      <vt:lpstr>Maternal Obezite: Enerji Gereksinimi</vt:lpstr>
      <vt:lpstr>PowerPoint Sunusu</vt:lpstr>
      <vt:lpstr>PowerPoint Sunusu</vt:lpstr>
      <vt:lpstr>PowerPoint Sunusu</vt:lpstr>
      <vt:lpstr>PowerPoint Sunusu</vt:lpstr>
      <vt:lpstr>Maternal Obezite  Makro Besin Ögesi Gereksinimleri</vt:lpstr>
      <vt:lpstr>PowerPoint Sunusu</vt:lpstr>
      <vt:lpstr>PowerPoint Sunusu</vt:lpstr>
      <vt:lpstr>PowerPoint Sunusu</vt:lpstr>
      <vt:lpstr>PowerPoint Sunusu</vt:lpstr>
      <vt:lpstr> Yapay tatlandırıcıların ADI düzeyleri  </vt:lpstr>
      <vt:lpstr>PowerPoint Sunusu</vt:lpstr>
      <vt:lpstr>PowerPoint Sunusu</vt:lpstr>
      <vt:lpstr>PowerPoint Sunusu</vt:lpstr>
      <vt:lpstr>PowerPoint Sunusu</vt:lpstr>
      <vt:lpstr>Maternal Obezite  Mikro Besin Ögesi Gereksinimleri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Demir</vt:lpstr>
      <vt:lpstr>Demir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Maternal Obezite  Beslenme Durumunun Değerlendirilmesi</vt:lpstr>
      <vt:lpstr>PowerPoint Sunusu</vt:lpstr>
      <vt:lpstr>PowerPoint Sunusu</vt:lpstr>
      <vt:lpstr>Maternal Obezite  Beslenme Durumunun Değerlendirilmesi</vt:lpstr>
      <vt:lpstr>PowerPoint Sunusu</vt:lpstr>
      <vt:lpstr>PowerPoint Sunusu</vt:lpstr>
      <vt:lpstr>Maternal Obezite  Beslenme Durumunun Değerlendirilmesi</vt:lpstr>
      <vt:lpstr>Maternal Obezite  Beslenme Durumunun Değerlendirilmesi</vt:lpstr>
      <vt:lpstr>PowerPoint Sunusu</vt:lpstr>
      <vt:lpstr>PowerPoint Sunusu</vt:lpstr>
      <vt:lpstr>PowerPoint Sunusu</vt:lpstr>
      <vt:lpstr> Gebelik döneminde toplam vücut ağırlığı ve trimesterlere göre haftalık önerilen ağırlık kazanım hızı</vt:lpstr>
      <vt:lpstr>Maternal Obezite  Beslenme Durumunun Değerlendirilmesi</vt:lpstr>
      <vt:lpstr>Maternal Obezite: Diyetin Planlanması</vt:lpstr>
      <vt:lpstr>Maternal Obezite: Diyetin Planlanması</vt:lpstr>
      <vt:lpstr>PowerPoint Sunusu</vt:lpstr>
      <vt:lpstr>PowerPoint Sunusu</vt:lpstr>
      <vt:lpstr>Maternal Obezite: Diyetin Planlanması</vt:lpstr>
      <vt:lpstr>Maternal Obezite: Diyetin Planlanması</vt:lpstr>
      <vt:lpstr>Maternal Obezite: Diyetin Planlanması</vt:lpstr>
      <vt:lpstr>Maternal Obezite: Diyetin Planlanması</vt:lpstr>
      <vt:lpstr>PowerPoint Sunusu</vt:lpstr>
      <vt:lpstr>Maternal Obezite: Diyetin Planlanması</vt:lpstr>
      <vt:lpstr>Maternal Obezite: Diyetin Planlanması</vt:lpstr>
      <vt:lpstr>Maternal Obezite: Diyetin Planlanması</vt:lpstr>
      <vt:lpstr>Maternal Obezite: Diyetin Planlanması</vt:lpstr>
      <vt:lpstr>Maternal Obezite: Diyetin Planlanması</vt:lpstr>
      <vt:lpstr>PowerPoint Sunusu</vt:lpstr>
      <vt:lpstr>PowerPoint Sunusu</vt:lpstr>
      <vt:lpstr>Maternal Obezite: Diyetin Planlanması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Maternal Obezite: Diyetin Planlanması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Doğum Sonrası &amp; Emzirme Döneminde Beslenme</vt:lpstr>
      <vt:lpstr>PowerPoint Sunusu</vt:lpstr>
      <vt:lpstr>Doğum Sonrası &amp; Emzirme Döneminde Beslenme</vt:lpstr>
      <vt:lpstr>Dikkat edilecek hususlar</vt:lpstr>
      <vt:lpstr>Dikkat edilecek hususlar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GEBELERDE AĞIRLIK YÖNETİMİ BİREYSEL STANDART BESLENME DANIŞMANLIĞI PROGRAMI</dc:title>
  <dc:creator>NevSanlier</dc:creator>
  <cp:lastModifiedBy>Fatma AYKUL</cp:lastModifiedBy>
  <cp:revision>198</cp:revision>
  <dcterms:created xsi:type="dcterms:W3CDTF">2018-03-31T15:02:56Z</dcterms:created>
  <dcterms:modified xsi:type="dcterms:W3CDTF">2025-01-21T08:32:21Z</dcterms:modified>
</cp:coreProperties>
</file>