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09" r:id="rId3"/>
    <p:sldId id="348" r:id="rId4"/>
    <p:sldId id="395" r:id="rId5"/>
    <p:sldId id="379" r:id="rId6"/>
    <p:sldId id="382" r:id="rId7"/>
    <p:sldId id="381" r:id="rId8"/>
    <p:sldId id="384" r:id="rId9"/>
    <p:sldId id="274" r:id="rId10"/>
    <p:sldId id="314" r:id="rId11"/>
    <p:sldId id="360" r:id="rId12"/>
    <p:sldId id="315" r:id="rId13"/>
    <p:sldId id="266" r:id="rId14"/>
    <p:sldId id="356" r:id="rId15"/>
    <p:sldId id="265" r:id="rId16"/>
    <p:sldId id="267" r:id="rId17"/>
    <p:sldId id="263" r:id="rId18"/>
    <p:sldId id="318" r:id="rId19"/>
    <p:sldId id="259" r:id="rId20"/>
    <p:sldId id="362" r:id="rId21"/>
    <p:sldId id="268" r:id="rId22"/>
    <p:sldId id="363" r:id="rId23"/>
    <p:sldId id="312" r:id="rId24"/>
    <p:sldId id="269" r:id="rId25"/>
    <p:sldId id="270" r:id="rId26"/>
    <p:sldId id="364" r:id="rId27"/>
    <p:sldId id="365" r:id="rId28"/>
    <p:sldId id="272" r:id="rId29"/>
    <p:sldId id="366" r:id="rId30"/>
    <p:sldId id="367" r:id="rId31"/>
    <p:sldId id="369" r:id="rId32"/>
    <p:sldId id="371" r:id="rId33"/>
    <p:sldId id="310" r:id="rId34"/>
    <p:sldId id="279" r:id="rId35"/>
    <p:sldId id="372" r:id="rId36"/>
    <p:sldId id="280" r:id="rId37"/>
    <p:sldId id="305" r:id="rId38"/>
    <p:sldId id="260" r:id="rId39"/>
    <p:sldId id="281" r:id="rId40"/>
    <p:sldId id="373" r:id="rId41"/>
    <p:sldId id="321" r:id="rId42"/>
    <p:sldId id="322" r:id="rId43"/>
    <p:sldId id="374" r:id="rId44"/>
    <p:sldId id="323" r:id="rId45"/>
    <p:sldId id="324" r:id="rId46"/>
    <p:sldId id="375" r:id="rId47"/>
    <p:sldId id="376" r:id="rId48"/>
    <p:sldId id="326" r:id="rId49"/>
    <p:sldId id="377" r:id="rId50"/>
    <p:sldId id="284" r:id="rId51"/>
    <p:sldId id="327" r:id="rId52"/>
    <p:sldId id="306" r:id="rId53"/>
    <p:sldId id="288" r:id="rId54"/>
    <p:sldId id="328" r:id="rId55"/>
    <p:sldId id="347" r:id="rId56"/>
    <p:sldId id="261" r:id="rId57"/>
    <p:sldId id="341" r:id="rId58"/>
    <p:sldId id="331" r:id="rId59"/>
    <p:sldId id="342" r:id="rId60"/>
    <p:sldId id="294" r:id="rId61"/>
    <p:sldId id="293" r:id="rId62"/>
    <p:sldId id="262" r:id="rId63"/>
    <p:sldId id="378" r:id="rId64"/>
    <p:sldId id="388" r:id="rId65"/>
    <p:sldId id="385" r:id="rId66"/>
    <p:sldId id="387" r:id="rId67"/>
    <p:sldId id="389" r:id="rId68"/>
    <p:sldId id="390" r:id="rId69"/>
    <p:sldId id="343" r:id="rId70"/>
    <p:sldId id="391" r:id="rId71"/>
    <p:sldId id="344" r:id="rId72"/>
    <p:sldId id="393" r:id="rId73"/>
    <p:sldId id="358" r:id="rId74"/>
    <p:sldId id="290" r:id="rId75"/>
    <p:sldId id="392" r:id="rId76"/>
    <p:sldId id="349" r:id="rId77"/>
    <p:sldId id="394" r:id="rId78"/>
    <p:sldId id="353" r:id="rId79"/>
    <p:sldId id="303" r:id="rId80"/>
    <p:sldId id="301" r:id="rId81"/>
    <p:sldId id="296" r:id="rId82"/>
  </p:sldIdLst>
  <p:sldSz cx="12192000" cy="6858000"/>
  <p:notesSz cx="6858000" cy="9144000"/>
  <p:defaultTextStyle>
    <a:defPPr>
      <a:defRPr lang="en-US"/>
    </a:defPPr>
    <a:lvl1pPr marL="0" algn="l" defTabSz="914252" rtl="0" eaLnBrk="1" latinLnBrk="0" hangingPunct="1">
      <a:defRPr sz="1800" kern="1200">
        <a:solidFill>
          <a:schemeClr val="tx1"/>
        </a:solidFill>
        <a:latin typeface="+mn-lt"/>
        <a:ea typeface="+mn-ea"/>
        <a:cs typeface="+mn-cs"/>
      </a:defRPr>
    </a:lvl1pPr>
    <a:lvl2pPr marL="457128" algn="l" defTabSz="914252" rtl="0" eaLnBrk="1" latinLnBrk="0" hangingPunct="1">
      <a:defRPr sz="1800" kern="1200">
        <a:solidFill>
          <a:schemeClr val="tx1"/>
        </a:solidFill>
        <a:latin typeface="+mn-lt"/>
        <a:ea typeface="+mn-ea"/>
        <a:cs typeface="+mn-cs"/>
      </a:defRPr>
    </a:lvl2pPr>
    <a:lvl3pPr marL="914252" algn="l" defTabSz="914252" rtl="0" eaLnBrk="1" latinLnBrk="0" hangingPunct="1">
      <a:defRPr sz="1800" kern="1200">
        <a:solidFill>
          <a:schemeClr val="tx1"/>
        </a:solidFill>
        <a:latin typeface="+mn-lt"/>
        <a:ea typeface="+mn-ea"/>
        <a:cs typeface="+mn-cs"/>
      </a:defRPr>
    </a:lvl3pPr>
    <a:lvl4pPr marL="1371380" algn="l" defTabSz="914252" rtl="0" eaLnBrk="1" latinLnBrk="0" hangingPunct="1">
      <a:defRPr sz="1800" kern="1200">
        <a:solidFill>
          <a:schemeClr val="tx1"/>
        </a:solidFill>
        <a:latin typeface="+mn-lt"/>
        <a:ea typeface="+mn-ea"/>
        <a:cs typeface="+mn-cs"/>
      </a:defRPr>
    </a:lvl4pPr>
    <a:lvl5pPr marL="1828508" algn="l" defTabSz="914252" rtl="0" eaLnBrk="1" latinLnBrk="0" hangingPunct="1">
      <a:defRPr sz="1800" kern="1200">
        <a:solidFill>
          <a:schemeClr val="tx1"/>
        </a:solidFill>
        <a:latin typeface="+mn-lt"/>
        <a:ea typeface="+mn-ea"/>
        <a:cs typeface="+mn-cs"/>
      </a:defRPr>
    </a:lvl5pPr>
    <a:lvl6pPr marL="2285635" algn="l" defTabSz="914252" rtl="0" eaLnBrk="1" latinLnBrk="0" hangingPunct="1">
      <a:defRPr sz="1800" kern="1200">
        <a:solidFill>
          <a:schemeClr val="tx1"/>
        </a:solidFill>
        <a:latin typeface="+mn-lt"/>
        <a:ea typeface="+mn-ea"/>
        <a:cs typeface="+mn-cs"/>
      </a:defRPr>
    </a:lvl6pPr>
    <a:lvl7pPr marL="2742761" algn="l" defTabSz="914252" rtl="0" eaLnBrk="1" latinLnBrk="0" hangingPunct="1">
      <a:defRPr sz="1800" kern="1200">
        <a:solidFill>
          <a:schemeClr val="tx1"/>
        </a:solidFill>
        <a:latin typeface="+mn-lt"/>
        <a:ea typeface="+mn-ea"/>
        <a:cs typeface="+mn-cs"/>
      </a:defRPr>
    </a:lvl7pPr>
    <a:lvl8pPr marL="3199887" algn="l" defTabSz="914252" rtl="0" eaLnBrk="1" latinLnBrk="0" hangingPunct="1">
      <a:defRPr sz="1800" kern="1200">
        <a:solidFill>
          <a:schemeClr val="tx1"/>
        </a:solidFill>
        <a:latin typeface="+mn-lt"/>
        <a:ea typeface="+mn-ea"/>
        <a:cs typeface="+mn-cs"/>
      </a:defRPr>
    </a:lvl8pPr>
    <a:lvl9pPr marL="3657015" algn="l" defTabSz="91425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73B211E-2BF8-48EF-A10A-B619FAEADB78}">
          <p14:sldIdLst>
            <p14:sldId id="256"/>
            <p14:sldId id="309"/>
            <p14:sldId id="348"/>
            <p14:sldId id="395"/>
            <p14:sldId id="379"/>
            <p14:sldId id="382"/>
            <p14:sldId id="381"/>
            <p14:sldId id="384"/>
            <p14:sldId id="274"/>
            <p14:sldId id="314"/>
            <p14:sldId id="360"/>
            <p14:sldId id="315"/>
            <p14:sldId id="266"/>
            <p14:sldId id="356"/>
            <p14:sldId id="265"/>
            <p14:sldId id="267"/>
            <p14:sldId id="263"/>
            <p14:sldId id="318"/>
            <p14:sldId id="259"/>
            <p14:sldId id="362"/>
            <p14:sldId id="268"/>
            <p14:sldId id="363"/>
            <p14:sldId id="312"/>
            <p14:sldId id="269"/>
            <p14:sldId id="270"/>
            <p14:sldId id="364"/>
            <p14:sldId id="365"/>
            <p14:sldId id="272"/>
            <p14:sldId id="366"/>
            <p14:sldId id="367"/>
            <p14:sldId id="369"/>
            <p14:sldId id="371"/>
            <p14:sldId id="310"/>
            <p14:sldId id="279"/>
            <p14:sldId id="372"/>
            <p14:sldId id="280"/>
            <p14:sldId id="305"/>
            <p14:sldId id="260"/>
            <p14:sldId id="281"/>
            <p14:sldId id="373"/>
            <p14:sldId id="321"/>
            <p14:sldId id="322"/>
            <p14:sldId id="374"/>
            <p14:sldId id="323"/>
            <p14:sldId id="324"/>
            <p14:sldId id="375"/>
            <p14:sldId id="376"/>
            <p14:sldId id="326"/>
            <p14:sldId id="377"/>
            <p14:sldId id="284"/>
            <p14:sldId id="327"/>
            <p14:sldId id="306"/>
            <p14:sldId id="288"/>
            <p14:sldId id="328"/>
            <p14:sldId id="347"/>
            <p14:sldId id="261"/>
            <p14:sldId id="341"/>
            <p14:sldId id="331"/>
            <p14:sldId id="342"/>
            <p14:sldId id="294"/>
            <p14:sldId id="293"/>
            <p14:sldId id="262"/>
            <p14:sldId id="378"/>
            <p14:sldId id="388"/>
            <p14:sldId id="385"/>
            <p14:sldId id="387"/>
            <p14:sldId id="389"/>
            <p14:sldId id="390"/>
            <p14:sldId id="343"/>
            <p14:sldId id="391"/>
            <p14:sldId id="344"/>
            <p14:sldId id="393"/>
            <p14:sldId id="358"/>
            <p14:sldId id="290"/>
            <p14:sldId id="392"/>
            <p14:sldId id="349"/>
            <p14:sldId id="394"/>
            <p14:sldId id="353"/>
            <p14:sldId id="303"/>
            <p14:sldId id="301"/>
            <p14:sldId id="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74925" autoAdjust="0"/>
  </p:normalViewPr>
  <p:slideViewPr>
    <p:cSldViewPr snapToGrid="0">
      <p:cViewPr varScale="1">
        <p:scale>
          <a:sx n="86" d="100"/>
          <a:sy n="86" d="100"/>
        </p:scale>
        <p:origin x="1512"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_rels/data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png"/><Relationship Id="rId4" Type="http://schemas.openxmlformats.org/officeDocument/2006/relationships/image" Target="../media/image54.jpeg"/></Relationships>
</file>

<file path=ppt/diagrams/_rels/data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image" Target="../media/image35.jpg"/><Relationship Id="rId5" Type="http://schemas.openxmlformats.org/officeDocument/2006/relationships/image" Target="../media/image39.jpg"/><Relationship Id="rId4" Type="http://schemas.openxmlformats.org/officeDocument/2006/relationships/image" Target="../media/image38.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png"/><Relationship Id="rId4" Type="http://schemas.openxmlformats.org/officeDocument/2006/relationships/image" Target="../media/image54.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image" Target="../media/image35.jpg"/><Relationship Id="rId5" Type="http://schemas.openxmlformats.org/officeDocument/2006/relationships/image" Target="../media/image39.jpg"/><Relationship Id="rId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4DCD3-2AD0-47AE-9B96-819565883996}"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A31A4943-64BA-4391-9B60-8DCAF11A4A5B}">
      <dgm:prSet phldrT="[Metin]"/>
      <dgm:spPr/>
      <dgm:t>
        <a:bodyPr/>
        <a:lstStyle/>
        <a:p>
          <a:r>
            <a:rPr lang="tr-TR" dirty="0">
              <a:latin typeface="Cambria" panose="02040503050406030204" pitchFamily="18" charset="0"/>
              <a:ea typeface="Cambria" panose="02040503050406030204" pitchFamily="18" charset="0"/>
            </a:rPr>
            <a:t>Probiyotik</a:t>
          </a:r>
          <a:endParaRPr lang="en-US" dirty="0">
            <a:latin typeface="Cambria" panose="02040503050406030204" pitchFamily="18" charset="0"/>
            <a:ea typeface="Cambria" panose="02040503050406030204" pitchFamily="18" charset="0"/>
          </a:endParaRPr>
        </a:p>
      </dgm:t>
    </dgm:pt>
    <dgm:pt modelId="{7AD7255C-B310-431F-A42D-315DF01AF282}" type="parTrans" cxnId="{C4B04070-1ADD-42C9-93B2-A18B433BC5A4}">
      <dgm:prSet/>
      <dgm:spPr/>
      <dgm:t>
        <a:bodyPr/>
        <a:lstStyle/>
        <a:p>
          <a:endParaRPr lang="en-US">
            <a:latin typeface="Cambria" panose="02040503050406030204" pitchFamily="18" charset="0"/>
            <a:ea typeface="Cambria" panose="02040503050406030204" pitchFamily="18" charset="0"/>
          </a:endParaRPr>
        </a:p>
      </dgm:t>
    </dgm:pt>
    <dgm:pt modelId="{EF352697-3578-4C44-8921-E2D33B6FB90A}" type="sibTrans" cxnId="{C4B04070-1ADD-42C9-93B2-A18B433BC5A4}">
      <dgm:prSet/>
      <dgm:spPr/>
      <dgm:t>
        <a:bodyPr/>
        <a:lstStyle/>
        <a:p>
          <a:endParaRPr lang="en-US">
            <a:latin typeface="Cambria" panose="02040503050406030204" pitchFamily="18" charset="0"/>
            <a:ea typeface="Cambria" panose="02040503050406030204" pitchFamily="18" charset="0"/>
          </a:endParaRPr>
        </a:p>
      </dgm:t>
    </dgm:pt>
    <dgm:pt modelId="{5A0CC31C-E24C-45CC-A959-2641BD8C745A}">
      <dgm:prSet phldrT="[Metin]"/>
      <dgm:spPr/>
      <dgm:t>
        <a:bodyPr/>
        <a:lstStyle/>
        <a:p>
          <a:r>
            <a:rPr lang="tr-TR" dirty="0">
              <a:latin typeface="Cambria" panose="02040503050406030204" pitchFamily="18" charset="0"/>
              <a:ea typeface="Cambria" panose="02040503050406030204" pitchFamily="18" charset="0"/>
            </a:rPr>
            <a:t>Prebiyotik</a:t>
          </a:r>
          <a:endParaRPr lang="en-US" dirty="0">
            <a:latin typeface="Cambria" panose="02040503050406030204" pitchFamily="18" charset="0"/>
            <a:ea typeface="Cambria" panose="02040503050406030204" pitchFamily="18" charset="0"/>
          </a:endParaRPr>
        </a:p>
      </dgm:t>
    </dgm:pt>
    <dgm:pt modelId="{A716C5B6-CAD9-418A-8FD4-B1895FF929A3}" type="parTrans" cxnId="{36F36F7F-1019-44C9-A6BA-FCDE5012C8CD}">
      <dgm:prSet/>
      <dgm:spPr/>
      <dgm:t>
        <a:bodyPr/>
        <a:lstStyle/>
        <a:p>
          <a:endParaRPr lang="en-US">
            <a:latin typeface="Cambria" panose="02040503050406030204" pitchFamily="18" charset="0"/>
            <a:ea typeface="Cambria" panose="02040503050406030204" pitchFamily="18" charset="0"/>
          </a:endParaRPr>
        </a:p>
      </dgm:t>
    </dgm:pt>
    <dgm:pt modelId="{8FB08684-308B-43D3-8422-8BA2DFB02FE0}" type="sibTrans" cxnId="{36F36F7F-1019-44C9-A6BA-FCDE5012C8CD}">
      <dgm:prSet/>
      <dgm:spPr/>
      <dgm:t>
        <a:bodyPr/>
        <a:lstStyle/>
        <a:p>
          <a:endParaRPr lang="en-US">
            <a:latin typeface="Cambria" panose="02040503050406030204" pitchFamily="18" charset="0"/>
            <a:ea typeface="Cambria" panose="02040503050406030204" pitchFamily="18" charset="0"/>
          </a:endParaRPr>
        </a:p>
      </dgm:t>
    </dgm:pt>
    <dgm:pt modelId="{4E91DD00-B6EE-4AC9-BECA-9692C027CB1E}">
      <dgm:prSet phldrT="[Metin]"/>
      <dgm:spPr/>
      <dgm:t>
        <a:bodyPr/>
        <a:lstStyle/>
        <a:p>
          <a:r>
            <a:rPr lang="tr-TR" dirty="0" err="1">
              <a:latin typeface="Cambria" panose="02040503050406030204" pitchFamily="18" charset="0"/>
              <a:ea typeface="Cambria" panose="02040503050406030204" pitchFamily="18" charset="0"/>
            </a:rPr>
            <a:t>Sinbiyotik</a:t>
          </a:r>
          <a:endParaRPr lang="en-US" dirty="0">
            <a:latin typeface="Cambria" panose="02040503050406030204" pitchFamily="18" charset="0"/>
            <a:ea typeface="Cambria" panose="02040503050406030204" pitchFamily="18" charset="0"/>
          </a:endParaRPr>
        </a:p>
      </dgm:t>
    </dgm:pt>
    <dgm:pt modelId="{12BC98E0-7DD6-43FC-B194-66DF7A1FD63B}" type="parTrans" cxnId="{1037B4FB-0906-48F9-AC8D-71C2D0CC3236}">
      <dgm:prSet/>
      <dgm:spPr/>
      <dgm:t>
        <a:bodyPr/>
        <a:lstStyle/>
        <a:p>
          <a:endParaRPr lang="en-US">
            <a:latin typeface="Cambria" panose="02040503050406030204" pitchFamily="18" charset="0"/>
            <a:ea typeface="Cambria" panose="02040503050406030204" pitchFamily="18" charset="0"/>
          </a:endParaRPr>
        </a:p>
      </dgm:t>
    </dgm:pt>
    <dgm:pt modelId="{AACC9B57-A071-4B3F-9AC9-515B08103FF9}" type="sibTrans" cxnId="{1037B4FB-0906-48F9-AC8D-71C2D0CC3236}">
      <dgm:prSet/>
      <dgm:spPr/>
      <dgm:t>
        <a:bodyPr/>
        <a:lstStyle/>
        <a:p>
          <a:endParaRPr lang="en-US">
            <a:latin typeface="Cambria" panose="02040503050406030204" pitchFamily="18" charset="0"/>
            <a:ea typeface="Cambria" panose="02040503050406030204" pitchFamily="18" charset="0"/>
          </a:endParaRPr>
        </a:p>
      </dgm:t>
    </dgm:pt>
    <dgm:pt modelId="{2B9CA2A0-2762-46AB-AF73-58BEC98F383E}">
      <dgm:prSet phldrT="[Metin]"/>
      <dgm:spPr/>
      <dgm:t>
        <a:bodyPr/>
        <a:lstStyle/>
        <a:p>
          <a:r>
            <a:rPr lang="tr-TR" dirty="0" err="1">
              <a:latin typeface="Cambria" panose="02040503050406030204" pitchFamily="18" charset="0"/>
              <a:ea typeface="Cambria" panose="02040503050406030204" pitchFamily="18" charset="0"/>
            </a:rPr>
            <a:t>Postbiyotik</a:t>
          </a:r>
          <a:endParaRPr lang="en-US" dirty="0">
            <a:latin typeface="Cambria" panose="02040503050406030204" pitchFamily="18" charset="0"/>
            <a:ea typeface="Cambria" panose="02040503050406030204" pitchFamily="18" charset="0"/>
          </a:endParaRPr>
        </a:p>
      </dgm:t>
    </dgm:pt>
    <dgm:pt modelId="{FB70344C-9312-47FD-B47A-F43FB8E3EC60}" type="parTrans" cxnId="{07AFEAEB-CA36-4AFD-8EDF-CF2F9B11FB70}">
      <dgm:prSet/>
      <dgm:spPr/>
      <dgm:t>
        <a:bodyPr/>
        <a:lstStyle/>
        <a:p>
          <a:endParaRPr lang="en-US">
            <a:latin typeface="Cambria" panose="02040503050406030204" pitchFamily="18" charset="0"/>
            <a:ea typeface="Cambria" panose="02040503050406030204" pitchFamily="18" charset="0"/>
          </a:endParaRPr>
        </a:p>
      </dgm:t>
    </dgm:pt>
    <dgm:pt modelId="{6AB9FDC5-D728-4EE7-B3D3-D30F88BA4928}" type="sibTrans" cxnId="{07AFEAEB-CA36-4AFD-8EDF-CF2F9B11FB70}">
      <dgm:prSet/>
      <dgm:spPr/>
      <dgm:t>
        <a:bodyPr/>
        <a:lstStyle/>
        <a:p>
          <a:endParaRPr lang="en-US">
            <a:latin typeface="Cambria" panose="02040503050406030204" pitchFamily="18" charset="0"/>
            <a:ea typeface="Cambria" panose="02040503050406030204" pitchFamily="18" charset="0"/>
          </a:endParaRPr>
        </a:p>
      </dgm:t>
    </dgm:pt>
    <dgm:pt modelId="{15BADB87-FC9C-48E9-8070-EE9D74DAA4C0}">
      <dgm:prSet phldrT="[Metin]"/>
      <dgm:spPr/>
      <dgm:t>
        <a:bodyPr/>
        <a:lstStyle/>
        <a:p>
          <a:r>
            <a:rPr lang="tr-TR" dirty="0">
              <a:latin typeface="Cambria" panose="02040503050406030204" pitchFamily="18" charset="0"/>
              <a:ea typeface="Cambria" panose="02040503050406030204" pitchFamily="18" charset="0"/>
            </a:rPr>
            <a:t>Fermente Besin</a:t>
          </a:r>
          <a:endParaRPr lang="en-US" dirty="0">
            <a:latin typeface="Cambria" panose="02040503050406030204" pitchFamily="18" charset="0"/>
            <a:ea typeface="Cambria" panose="02040503050406030204" pitchFamily="18" charset="0"/>
          </a:endParaRPr>
        </a:p>
      </dgm:t>
    </dgm:pt>
    <dgm:pt modelId="{B61AC800-4AB3-43A0-8F08-CF8215BB79F2}" type="parTrans" cxnId="{68F40E2C-12C0-4100-883F-87895C6AFC3A}">
      <dgm:prSet/>
      <dgm:spPr/>
      <dgm:t>
        <a:bodyPr/>
        <a:lstStyle/>
        <a:p>
          <a:endParaRPr lang="en-US">
            <a:latin typeface="Cambria" panose="02040503050406030204" pitchFamily="18" charset="0"/>
            <a:ea typeface="Cambria" panose="02040503050406030204" pitchFamily="18" charset="0"/>
          </a:endParaRPr>
        </a:p>
      </dgm:t>
    </dgm:pt>
    <dgm:pt modelId="{BA4018D8-1FE6-4326-BD61-D746764715F8}" type="sibTrans" cxnId="{68F40E2C-12C0-4100-883F-87895C6AFC3A}">
      <dgm:prSet/>
      <dgm:spPr/>
      <dgm:t>
        <a:bodyPr/>
        <a:lstStyle/>
        <a:p>
          <a:endParaRPr lang="en-US">
            <a:latin typeface="Cambria" panose="02040503050406030204" pitchFamily="18" charset="0"/>
            <a:ea typeface="Cambria" panose="02040503050406030204" pitchFamily="18" charset="0"/>
          </a:endParaRPr>
        </a:p>
      </dgm:t>
    </dgm:pt>
    <dgm:pt modelId="{08BC129F-59AF-4882-90D0-92065092CC28}">
      <dgm:prSet/>
      <dgm:spPr/>
      <dgm:t>
        <a:bodyPr/>
        <a:lstStyle/>
        <a:p>
          <a:r>
            <a:rPr lang="tr-TR" dirty="0">
              <a:latin typeface="Cambria" panose="02040503050406030204" pitchFamily="18" charset="0"/>
              <a:ea typeface="Cambria" panose="02040503050406030204" pitchFamily="18" charset="0"/>
            </a:rPr>
            <a:t>Probiyotik Fermente Besin</a:t>
          </a:r>
          <a:endParaRPr lang="en-US" dirty="0">
            <a:latin typeface="Cambria" panose="02040503050406030204" pitchFamily="18" charset="0"/>
            <a:ea typeface="Cambria" panose="02040503050406030204" pitchFamily="18" charset="0"/>
          </a:endParaRPr>
        </a:p>
      </dgm:t>
    </dgm:pt>
    <dgm:pt modelId="{3DDFE61D-AFD6-4E5B-BC11-99CBEAA7045D}" type="parTrans" cxnId="{595838E4-DD53-4073-B306-04F439620888}">
      <dgm:prSet/>
      <dgm:spPr/>
      <dgm:t>
        <a:bodyPr/>
        <a:lstStyle/>
        <a:p>
          <a:endParaRPr lang="en-US">
            <a:latin typeface="Cambria" panose="02040503050406030204" pitchFamily="18" charset="0"/>
            <a:ea typeface="Cambria" panose="02040503050406030204" pitchFamily="18" charset="0"/>
          </a:endParaRPr>
        </a:p>
      </dgm:t>
    </dgm:pt>
    <dgm:pt modelId="{E9D1929D-A945-43FE-9650-BBCDB2901240}" type="sibTrans" cxnId="{595838E4-DD53-4073-B306-04F439620888}">
      <dgm:prSet/>
      <dgm:spPr/>
      <dgm:t>
        <a:bodyPr/>
        <a:lstStyle/>
        <a:p>
          <a:endParaRPr lang="en-US">
            <a:latin typeface="Cambria" panose="02040503050406030204" pitchFamily="18" charset="0"/>
            <a:ea typeface="Cambria" panose="02040503050406030204" pitchFamily="18" charset="0"/>
          </a:endParaRPr>
        </a:p>
      </dgm:t>
    </dgm:pt>
    <dgm:pt modelId="{46275271-3876-4FD1-BE35-C84CC1A6C1A3}" type="pres">
      <dgm:prSet presAssocID="{8674DCD3-2AD0-47AE-9B96-819565883996}" presName="diagram" presStyleCnt="0">
        <dgm:presLayoutVars>
          <dgm:dir/>
          <dgm:resizeHandles val="exact"/>
        </dgm:presLayoutVars>
      </dgm:prSet>
      <dgm:spPr/>
    </dgm:pt>
    <dgm:pt modelId="{4941F5A0-E679-481D-95F0-318088299BE8}" type="pres">
      <dgm:prSet presAssocID="{A31A4943-64BA-4391-9B60-8DCAF11A4A5B}" presName="node" presStyleLbl="node1" presStyleIdx="0" presStyleCnt="6">
        <dgm:presLayoutVars>
          <dgm:bulletEnabled val="1"/>
        </dgm:presLayoutVars>
      </dgm:prSet>
      <dgm:spPr/>
    </dgm:pt>
    <dgm:pt modelId="{6D5BD1D8-53F9-4DC9-A104-1EF5E2B568FE}" type="pres">
      <dgm:prSet presAssocID="{EF352697-3578-4C44-8921-E2D33B6FB90A}" presName="sibTrans" presStyleCnt="0"/>
      <dgm:spPr/>
    </dgm:pt>
    <dgm:pt modelId="{67EA56DE-004D-43EB-9B24-A19FB4BB6041}" type="pres">
      <dgm:prSet presAssocID="{5A0CC31C-E24C-45CC-A959-2641BD8C745A}" presName="node" presStyleLbl="node1" presStyleIdx="1" presStyleCnt="6">
        <dgm:presLayoutVars>
          <dgm:bulletEnabled val="1"/>
        </dgm:presLayoutVars>
      </dgm:prSet>
      <dgm:spPr/>
    </dgm:pt>
    <dgm:pt modelId="{F2F9B235-FDE2-425A-9A24-795397AF90EC}" type="pres">
      <dgm:prSet presAssocID="{8FB08684-308B-43D3-8422-8BA2DFB02FE0}" presName="sibTrans" presStyleCnt="0"/>
      <dgm:spPr/>
    </dgm:pt>
    <dgm:pt modelId="{0A6C6199-C329-43DD-9E7F-1CBE96C82197}" type="pres">
      <dgm:prSet presAssocID="{4E91DD00-B6EE-4AC9-BECA-9692C027CB1E}" presName="node" presStyleLbl="node1" presStyleIdx="2" presStyleCnt="6">
        <dgm:presLayoutVars>
          <dgm:bulletEnabled val="1"/>
        </dgm:presLayoutVars>
      </dgm:prSet>
      <dgm:spPr/>
    </dgm:pt>
    <dgm:pt modelId="{5DB286B7-D31C-4E5E-9501-28501235AC1A}" type="pres">
      <dgm:prSet presAssocID="{AACC9B57-A071-4B3F-9AC9-515B08103FF9}" presName="sibTrans" presStyleCnt="0"/>
      <dgm:spPr/>
    </dgm:pt>
    <dgm:pt modelId="{61EB843E-29E7-4664-BE1C-696371559AB5}" type="pres">
      <dgm:prSet presAssocID="{2B9CA2A0-2762-46AB-AF73-58BEC98F383E}" presName="node" presStyleLbl="node1" presStyleIdx="3" presStyleCnt="6">
        <dgm:presLayoutVars>
          <dgm:bulletEnabled val="1"/>
        </dgm:presLayoutVars>
      </dgm:prSet>
      <dgm:spPr/>
    </dgm:pt>
    <dgm:pt modelId="{956C285D-0D91-4EC5-A7CB-B90897D38CFC}" type="pres">
      <dgm:prSet presAssocID="{6AB9FDC5-D728-4EE7-B3D3-D30F88BA4928}" presName="sibTrans" presStyleCnt="0"/>
      <dgm:spPr/>
    </dgm:pt>
    <dgm:pt modelId="{D7186551-3115-4044-AA78-53626AD2A8C9}" type="pres">
      <dgm:prSet presAssocID="{15BADB87-FC9C-48E9-8070-EE9D74DAA4C0}" presName="node" presStyleLbl="node1" presStyleIdx="4" presStyleCnt="6">
        <dgm:presLayoutVars>
          <dgm:bulletEnabled val="1"/>
        </dgm:presLayoutVars>
      </dgm:prSet>
      <dgm:spPr/>
    </dgm:pt>
    <dgm:pt modelId="{2F7057A3-42B3-4E00-BA98-7F2D920742FA}" type="pres">
      <dgm:prSet presAssocID="{BA4018D8-1FE6-4326-BD61-D746764715F8}" presName="sibTrans" presStyleCnt="0"/>
      <dgm:spPr/>
    </dgm:pt>
    <dgm:pt modelId="{8E26CC95-22AF-42A9-87FD-2F07FD6C2BBF}" type="pres">
      <dgm:prSet presAssocID="{08BC129F-59AF-4882-90D0-92065092CC28}" presName="node" presStyleLbl="node1" presStyleIdx="5" presStyleCnt="6">
        <dgm:presLayoutVars>
          <dgm:bulletEnabled val="1"/>
        </dgm:presLayoutVars>
      </dgm:prSet>
      <dgm:spPr/>
    </dgm:pt>
  </dgm:ptLst>
  <dgm:cxnLst>
    <dgm:cxn modelId="{68F40E2C-12C0-4100-883F-87895C6AFC3A}" srcId="{8674DCD3-2AD0-47AE-9B96-819565883996}" destId="{15BADB87-FC9C-48E9-8070-EE9D74DAA4C0}" srcOrd="4" destOrd="0" parTransId="{B61AC800-4AB3-43A0-8F08-CF8215BB79F2}" sibTransId="{BA4018D8-1FE6-4326-BD61-D746764715F8}"/>
    <dgm:cxn modelId="{DAB03E34-C3EA-43EC-8B88-DF02090BD987}" type="presOf" srcId="{08BC129F-59AF-4882-90D0-92065092CC28}" destId="{8E26CC95-22AF-42A9-87FD-2F07FD6C2BBF}" srcOrd="0" destOrd="0" presId="urn:microsoft.com/office/officeart/2005/8/layout/default"/>
    <dgm:cxn modelId="{462F4F3D-CFAF-4E2D-9629-1E151DBEF4E1}" type="presOf" srcId="{2B9CA2A0-2762-46AB-AF73-58BEC98F383E}" destId="{61EB843E-29E7-4664-BE1C-696371559AB5}" srcOrd="0" destOrd="0" presId="urn:microsoft.com/office/officeart/2005/8/layout/default"/>
    <dgm:cxn modelId="{AA6FED5D-A3B3-4172-A777-44E628B303EE}" type="presOf" srcId="{15BADB87-FC9C-48E9-8070-EE9D74DAA4C0}" destId="{D7186551-3115-4044-AA78-53626AD2A8C9}" srcOrd="0" destOrd="0" presId="urn:microsoft.com/office/officeart/2005/8/layout/default"/>
    <dgm:cxn modelId="{16AE915E-15D2-4E0D-8160-49FBD4A10AA6}" type="presOf" srcId="{A31A4943-64BA-4391-9B60-8DCAF11A4A5B}" destId="{4941F5A0-E679-481D-95F0-318088299BE8}" srcOrd="0" destOrd="0" presId="urn:microsoft.com/office/officeart/2005/8/layout/default"/>
    <dgm:cxn modelId="{C4B04070-1ADD-42C9-93B2-A18B433BC5A4}" srcId="{8674DCD3-2AD0-47AE-9B96-819565883996}" destId="{A31A4943-64BA-4391-9B60-8DCAF11A4A5B}" srcOrd="0" destOrd="0" parTransId="{7AD7255C-B310-431F-A42D-315DF01AF282}" sibTransId="{EF352697-3578-4C44-8921-E2D33B6FB90A}"/>
    <dgm:cxn modelId="{F1180871-5338-41EC-9B2A-42512EFB5F31}" type="presOf" srcId="{4E91DD00-B6EE-4AC9-BECA-9692C027CB1E}" destId="{0A6C6199-C329-43DD-9E7F-1CBE96C82197}" srcOrd="0" destOrd="0" presId="urn:microsoft.com/office/officeart/2005/8/layout/default"/>
    <dgm:cxn modelId="{36F36F7F-1019-44C9-A6BA-FCDE5012C8CD}" srcId="{8674DCD3-2AD0-47AE-9B96-819565883996}" destId="{5A0CC31C-E24C-45CC-A959-2641BD8C745A}" srcOrd="1" destOrd="0" parTransId="{A716C5B6-CAD9-418A-8FD4-B1895FF929A3}" sibTransId="{8FB08684-308B-43D3-8422-8BA2DFB02FE0}"/>
    <dgm:cxn modelId="{937F91DD-7684-49F6-99C1-3BB5B735B2E7}" type="presOf" srcId="{8674DCD3-2AD0-47AE-9B96-819565883996}" destId="{46275271-3876-4FD1-BE35-C84CC1A6C1A3}" srcOrd="0" destOrd="0" presId="urn:microsoft.com/office/officeart/2005/8/layout/default"/>
    <dgm:cxn modelId="{96EDBBE2-319C-4606-81A4-B51B2FD552FC}" type="presOf" srcId="{5A0CC31C-E24C-45CC-A959-2641BD8C745A}" destId="{67EA56DE-004D-43EB-9B24-A19FB4BB6041}" srcOrd="0" destOrd="0" presId="urn:microsoft.com/office/officeart/2005/8/layout/default"/>
    <dgm:cxn modelId="{595838E4-DD53-4073-B306-04F439620888}" srcId="{8674DCD3-2AD0-47AE-9B96-819565883996}" destId="{08BC129F-59AF-4882-90D0-92065092CC28}" srcOrd="5" destOrd="0" parTransId="{3DDFE61D-AFD6-4E5B-BC11-99CBEAA7045D}" sibTransId="{E9D1929D-A945-43FE-9650-BBCDB2901240}"/>
    <dgm:cxn modelId="{07AFEAEB-CA36-4AFD-8EDF-CF2F9B11FB70}" srcId="{8674DCD3-2AD0-47AE-9B96-819565883996}" destId="{2B9CA2A0-2762-46AB-AF73-58BEC98F383E}" srcOrd="3" destOrd="0" parTransId="{FB70344C-9312-47FD-B47A-F43FB8E3EC60}" sibTransId="{6AB9FDC5-D728-4EE7-B3D3-D30F88BA4928}"/>
    <dgm:cxn modelId="{1037B4FB-0906-48F9-AC8D-71C2D0CC3236}" srcId="{8674DCD3-2AD0-47AE-9B96-819565883996}" destId="{4E91DD00-B6EE-4AC9-BECA-9692C027CB1E}" srcOrd="2" destOrd="0" parTransId="{12BC98E0-7DD6-43FC-B194-66DF7A1FD63B}" sibTransId="{AACC9B57-A071-4B3F-9AC9-515B08103FF9}"/>
    <dgm:cxn modelId="{5EB5C7A2-1688-4EE1-B341-B333FF52CD12}" type="presParOf" srcId="{46275271-3876-4FD1-BE35-C84CC1A6C1A3}" destId="{4941F5A0-E679-481D-95F0-318088299BE8}" srcOrd="0" destOrd="0" presId="urn:microsoft.com/office/officeart/2005/8/layout/default"/>
    <dgm:cxn modelId="{D3E5DCE8-187B-43D2-9DC3-B27486A114C7}" type="presParOf" srcId="{46275271-3876-4FD1-BE35-C84CC1A6C1A3}" destId="{6D5BD1D8-53F9-4DC9-A104-1EF5E2B568FE}" srcOrd="1" destOrd="0" presId="urn:microsoft.com/office/officeart/2005/8/layout/default"/>
    <dgm:cxn modelId="{5AC33E0A-091D-4954-AC49-61A2A49C91E3}" type="presParOf" srcId="{46275271-3876-4FD1-BE35-C84CC1A6C1A3}" destId="{67EA56DE-004D-43EB-9B24-A19FB4BB6041}" srcOrd="2" destOrd="0" presId="urn:microsoft.com/office/officeart/2005/8/layout/default"/>
    <dgm:cxn modelId="{FCDD4067-47E9-4C0A-8F51-4B88031CAF44}" type="presParOf" srcId="{46275271-3876-4FD1-BE35-C84CC1A6C1A3}" destId="{F2F9B235-FDE2-425A-9A24-795397AF90EC}" srcOrd="3" destOrd="0" presId="urn:microsoft.com/office/officeart/2005/8/layout/default"/>
    <dgm:cxn modelId="{44A98D3D-DA67-47C8-B1CB-3E54B1992B07}" type="presParOf" srcId="{46275271-3876-4FD1-BE35-C84CC1A6C1A3}" destId="{0A6C6199-C329-43DD-9E7F-1CBE96C82197}" srcOrd="4" destOrd="0" presId="urn:microsoft.com/office/officeart/2005/8/layout/default"/>
    <dgm:cxn modelId="{BE3C23ED-6160-477E-A7A0-4D7168AA03CC}" type="presParOf" srcId="{46275271-3876-4FD1-BE35-C84CC1A6C1A3}" destId="{5DB286B7-D31C-4E5E-9501-28501235AC1A}" srcOrd="5" destOrd="0" presId="urn:microsoft.com/office/officeart/2005/8/layout/default"/>
    <dgm:cxn modelId="{44CEB806-EFBF-4314-B49B-3F1705E655B5}" type="presParOf" srcId="{46275271-3876-4FD1-BE35-C84CC1A6C1A3}" destId="{61EB843E-29E7-4664-BE1C-696371559AB5}" srcOrd="6" destOrd="0" presId="urn:microsoft.com/office/officeart/2005/8/layout/default"/>
    <dgm:cxn modelId="{888C7422-22C7-4194-9741-10690B6C30E0}" type="presParOf" srcId="{46275271-3876-4FD1-BE35-C84CC1A6C1A3}" destId="{956C285D-0D91-4EC5-A7CB-B90897D38CFC}" srcOrd="7" destOrd="0" presId="urn:microsoft.com/office/officeart/2005/8/layout/default"/>
    <dgm:cxn modelId="{489A9C28-7BF9-4C04-9D07-6E7B2AC2B1C2}" type="presParOf" srcId="{46275271-3876-4FD1-BE35-C84CC1A6C1A3}" destId="{D7186551-3115-4044-AA78-53626AD2A8C9}" srcOrd="8" destOrd="0" presId="urn:microsoft.com/office/officeart/2005/8/layout/default"/>
    <dgm:cxn modelId="{C8541E76-80A0-40C5-B288-27D3777B4578}" type="presParOf" srcId="{46275271-3876-4FD1-BE35-C84CC1A6C1A3}" destId="{2F7057A3-42B3-4E00-BA98-7F2D920742FA}" srcOrd="9" destOrd="0" presId="urn:microsoft.com/office/officeart/2005/8/layout/default"/>
    <dgm:cxn modelId="{430059F8-3BBD-4295-9057-D43480601A82}" type="presParOf" srcId="{46275271-3876-4FD1-BE35-C84CC1A6C1A3}" destId="{8E26CC95-22AF-42A9-87FD-2F07FD6C2BB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BBAD8F1-7A79-4498-9F2C-F7AD36E14639}" type="doc">
      <dgm:prSet loTypeId="urn:microsoft.com/office/officeart/2005/8/layout/hList1" loCatId="list" qsTypeId="urn:microsoft.com/office/officeart/2005/8/quickstyle/3D3" qsCatId="3D" csTypeId="urn:microsoft.com/office/officeart/2005/8/colors/colorful1" csCatId="colorful" phldr="1"/>
      <dgm:spPr/>
      <dgm:t>
        <a:bodyPr/>
        <a:lstStyle/>
        <a:p>
          <a:endParaRPr lang="en-US"/>
        </a:p>
      </dgm:t>
    </dgm:pt>
    <dgm:pt modelId="{E06EC560-DD75-4CA2-97EF-04B82B6D8320}">
      <dgm:prSet phldrT="[Metin]"/>
      <dgm:spPr/>
      <dgm:t>
        <a:bodyPr/>
        <a:lstStyle/>
        <a:p>
          <a:r>
            <a:rPr lang="tr-TR" dirty="0"/>
            <a:t>1</a:t>
          </a:r>
          <a:endParaRPr lang="en-US" dirty="0"/>
        </a:p>
      </dgm:t>
    </dgm:pt>
    <dgm:pt modelId="{2A60EDC2-16B3-4C1D-B88B-4133E7D9BD5A}" type="parTrans" cxnId="{8E2DAB74-CCFC-43F4-B69E-F8D0BDBE7B20}">
      <dgm:prSet/>
      <dgm:spPr/>
      <dgm:t>
        <a:bodyPr/>
        <a:lstStyle/>
        <a:p>
          <a:endParaRPr lang="en-US"/>
        </a:p>
      </dgm:t>
    </dgm:pt>
    <dgm:pt modelId="{333CA9B4-F56F-4E15-8906-E8ABF844C642}" type="sibTrans" cxnId="{8E2DAB74-CCFC-43F4-B69E-F8D0BDBE7B20}">
      <dgm:prSet/>
      <dgm:spPr/>
      <dgm:t>
        <a:bodyPr/>
        <a:lstStyle/>
        <a:p>
          <a:endParaRPr lang="en-US"/>
        </a:p>
      </dgm:t>
    </dgm:pt>
    <dgm:pt modelId="{9EA66830-27BD-4FAA-8A1D-6AA10C570938}">
      <dgm:prSet phldrT="[Metin]" custT="1"/>
      <dgm:spPr/>
      <dgm:t>
        <a:bodyPr/>
        <a:lstStyle/>
        <a:p>
          <a:r>
            <a:rPr lang="tr-TR" sz="2800" b="0" i="0" baseline="0" dirty="0">
              <a:latin typeface="Cambria" panose="02040503050406030204" pitchFamily="18" charset="0"/>
              <a:ea typeface="Cambria" panose="02040503050406030204" pitchFamily="18" charset="0"/>
            </a:rPr>
            <a:t>Güvenli olmalı</a:t>
          </a:r>
          <a:endParaRPr lang="en-US" sz="2800" b="0" dirty="0">
            <a:latin typeface="Cambria" panose="02040503050406030204" pitchFamily="18" charset="0"/>
            <a:ea typeface="Cambria" panose="02040503050406030204" pitchFamily="18" charset="0"/>
          </a:endParaRPr>
        </a:p>
      </dgm:t>
    </dgm:pt>
    <dgm:pt modelId="{C6E26944-11E7-4CF0-BDFE-8992CCFA6926}" type="parTrans" cxnId="{30DB8408-2728-4599-8F13-6DBD8EE394A8}">
      <dgm:prSet/>
      <dgm:spPr/>
      <dgm:t>
        <a:bodyPr/>
        <a:lstStyle/>
        <a:p>
          <a:endParaRPr lang="en-US"/>
        </a:p>
      </dgm:t>
    </dgm:pt>
    <dgm:pt modelId="{74BE750C-B6D2-473C-ACB7-07A061B80A2C}" type="sibTrans" cxnId="{30DB8408-2728-4599-8F13-6DBD8EE394A8}">
      <dgm:prSet/>
      <dgm:spPr/>
      <dgm:t>
        <a:bodyPr/>
        <a:lstStyle/>
        <a:p>
          <a:endParaRPr lang="en-US"/>
        </a:p>
      </dgm:t>
    </dgm:pt>
    <dgm:pt modelId="{0E8658A5-FE69-40C8-A787-61DAF1BE5B2C}">
      <dgm:prSet phldrT="[Metin]"/>
      <dgm:spPr/>
      <dgm:t>
        <a:bodyPr/>
        <a:lstStyle/>
        <a:p>
          <a:r>
            <a:rPr lang="tr-TR" dirty="0"/>
            <a:t>2</a:t>
          </a:r>
          <a:endParaRPr lang="en-US" dirty="0"/>
        </a:p>
      </dgm:t>
    </dgm:pt>
    <dgm:pt modelId="{7F1E6899-CA33-4084-B070-3753FC573930}" type="parTrans" cxnId="{6EFC062D-A7CA-4555-B10E-BF8E92E75664}">
      <dgm:prSet/>
      <dgm:spPr/>
      <dgm:t>
        <a:bodyPr/>
        <a:lstStyle/>
        <a:p>
          <a:endParaRPr lang="en-US"/>
        </a:p>
      </dgm:t>
    </dgm:pt>
    <dgm:pt modelId="{E7093294-066A-41C1-8BDC-A7441F262EC0}" type="sibTrans" cxnId="{6EFC062D-A7CA-4555-B10E-BF8E92E75664}">
      <dgm:prSet/>
      <dgm:spPr/>
      <dgm:t>
        <a:bodyPr/>
        <a:lstStyle/>
        <a:p>
          <a:endParaRPr lang="en-US"/>
        </a:p>
      </dgm:t>
    </dgm:pt>
    <dgm:pt modelId="{EC534AA3-065E-4451-9CBF-F4DB52D6EC97}">
      <dgm:prSet phldrT="[Metin]" custT="1"/>
      <dgm:spPr/>
      <dgm:t>
        <a:bodyPr/>
        <a:lstStyle/>
        <a:p>
          <a:r>
            <a:rPr lang="tr-TR" sz="2800" b="0" i="0" baseline="0" dirty="0">
              <a:latin typeface="Cambria" panose="02040503050406030204" pitchFamily="18" charset="0"/>
              <a:ea typeface="Cambria" panose="02040503050406030204" pitchFamily="18" charset="0"/>
            </a:rPr>
            <a:t>Tüketicinin beslenme durumunu </a:t>
          </a:r>
          <a:r>
            <a:rPr lang="en-US" sz="2800" b="0" i="0" baseline="0" dirty="0" err="1">
              <a:latin typeface="Cambria" panose="02040503050406030204" pitchFamily="18" charset="0"/>
              <a:ea typeface="Cambria" panose="02040503050406030204" pitchFamily="18" charset="0"/>
            </a:rPr>
            <a:t>olumsuz</a:t>
          </a:r>
          <a:r>
            <a:rPr lang="tr-TR" sz="2800" b="0" i="0" baseline="0" dirty="0">
              <a:latin typeface="Cambria" panose="02040503050406030204" pitchFamily="18" charset="0"/>
              <a:ea typeface="Cambria" panose="02040503050406030204" pitchFamily="18" charset="0"/>
            </a:rPr>
            <a:t> etkilememeli</a:t>
          </a:r>
          <a:endParaRPr lang="en-US" sz="2800" b="0" dirty="0">
            <a:latin typeface="Cambria" panose="02040503050406030204" pitchFamily="18" charset="0"/>
            <a:ea typeface="Cambria" panose="02040503050406030204" pitchFamily="18" charset="0"/>
          </a:endParaRPr>
        </a:p>
      </dgm:t>
    </dgm:pt>
    <dgm:pt modelId="{0EEEAA06-4F97-4178-8650-E461FB07A852}" type="parTrans" cxnId="{F54AAE5C-5996-4B2B-A1A8-22795658E2D8}">
      <dgm:prSet/>
      <dgm:spPr/>
      <dgm:t>
        <a:bodyPr/>
        <a:lstStyle/>
        <a:p>
          <a:endParaRPr lang="en-US"/>
        </a:p>
      </dgm:t>
    </dgm:pt>
    <dgm:pt modelId="{65572060-78D2-4256-8E75-0B544A89EB7C}" type="sibTrans" cxnId="{F54AAE5C-5996-4B2B-A1A8-22795658E2D8}">
      <dgm:prSet/>
      <dgm:spPr/>
      <dgm:t>
        <a:bodyPr/>
        <a:lstStyle/>
        <a:p>
          <a:endParaRPr lang="en-US"/>
        </a:p>
      </dgm:t>
    </dgm:pt>
    <dgm:pt modelId="{B7FD6C7B-CC70-4FA0-8A01-2068B0382737}">
      <dgm:prSet phldrT="[Metin]"/>
      <dgm:spPr/>
      <dgm:t>
        <a:bodyPr/>
        <a:lstStyle/>
        <a:p>
          <a:r>
            <a:rPr lang="tr-TR" dirty="0"/>
            <a:t>3</a:t>
          </a:r>
          <a:endParaRPr lang="en-US" dirty="0"/>
        </a:p>
      </dgm:t>
    </dgm:pt>
    <dgm:pt modelId="{CF6C8B7D-BEE2-471D-B5D5-F8AA1E4D1630}" type="parTrans" cxnId="{C605315E-E846-46E5-B80C-1CCDD277056F}">
      <dgm:prSet/>
      <dgm:spPr/>
      <dgm:t>
        <a:bodyPr/>
        <a:lstStyle/>
        <a:p>
          <a:endParaRPr lang="en-US"/>
        </a:p>
      </dgm:t>
    </dgm:pt>
    <dgm:pt modelId="{953B0F0F-EED2-43DA-A94D-4BD9569644B9}" type="sibTrans" cxnId="{C605315E-E846-46E5-B80C-1CCDD277056F}">
      <dgm:prSet/>
      <dgm:spPr/>
      <dgm:t>
        <a:bodyPr/>
        <a:lstStyle/>
        <a:p>
          <a:endParaRPr lang="en-US"/>
        </a:p>
      </dgm:t>
    </dgm:pt>
    <dgm:pt modelId="{A6A8649A-FA6C-4825-8491-90FE1C6F6A45}">
      <dgm:prSet phldrT="[Metin]" custT="1"/>
      <dgm:spPr/>
      <dgm:t>
        <a:bodyPr/>
        <a:lstStyle/>
        <a:p>
          <a:r>
            <a:rPr lang="tr-TR" sz="2800" b="0" i="0" baseline="0" dirty="0">
              <a:latin typeface="Cambria" panose="02040503050406030204" pitchFamily="18" charset="0"/>
              <a:ea typeface="Cambria" panose="02040503050406030204" pitchFamily="18" charset="0"/>
            </a:rPr>
            <a:t>İ</a:t>
          </a:r>
          <a:r>
            <a:rPr lang="en-US" sz="2800" b="0" i="0" baseline="0" dirty="0" err="1">
              <a:latin typeface="Cambria" panose="02040503050406030204" pitchFamily="18" charset="0"/>
              <a:ea typeface="Cambria" panose="02040503050406030204" pitchFamily="18" charset="0"/>
            </a:rPr>
            <a:t>çeriği</a:t>
          </a:r>
          <a:r>
            <a:rPr lang="en-US" sz="2800" b="0" i="0" baseline="0" dirty="0">
              <a:latin typeface="Cambria" panose="02040503050406030204" pitchFamily="18" charset="0"/>
              <a:ea typeface="Cambria" panose="02040503050406030204" pitchFamily="18" charset="0"/>
            </a:rPr>
            <a:t> veya</a:t>
          </a:r>
          <a:r>
            <a:rPr lang="tr-TR" sz="2800" b="0" i="0" baseline="0" dirty="0">
              <a:latin typeface="Cambria" panose="02040503050406030204" pitchFamily="18" charset="0"/>
              <a:ea typeface="Cambria" panose="02040503050406030204" pitchFamily="18" charset="0"/>
            </a:rPr>
            <a:t> üretimde</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kullanılan</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teknolojiye</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ilişkin</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bilginin</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besin</a:t>
          </a:r>
          <a:r>
            <a:rPr lang="en-US" sz="2800" b="0" i="0" baseline="0" dirty="0">
              <a:latin typeface="Cambria" panose="02040503050406030204" pitchFamily="18" charset="0"/>
              <a:ea typeface="Cambria" panose="02040503050406030204" pitchFamily="18" charset="0"/>
            </a:rPr>
            <a:t> </a:t>
          </a:r>
          <a:r>
            <a:rPr lang="en-US" sz="2800" b="0" i="0" baseline="0" dirty="0" err="1">
              <a:latin typeface="Cambria" panose="02040503050406030204" pitchFamily="18" charset="0"/>
              <a:ea typeface="Cambria" panose="02040503050406030204" pitchFamily="18" charset="0"/>
            </a:rPr>
            <a:t>etiketinde</a:t>
          </a:r>
          <a:r>
            <a:rPr lang="tr-TR" sz="2800" b="0" i="0" baseline="0" dirty="0">
              <a:latin typeface="Cambria" panose="02040503050406030204" pitchFamily="18" charset="0"/>
              <a:ea typeface="Cambria" panose="02040503050406030204" pitchFamily="18" charset="0"/>
            </a:rPr>
            <a:t> sunulmalı</a:t>
          </a:r>
          <a:endParaRPr lang="en-US" sz="2800" b="0" dirty="0">
            <a:latin typeface="Cambria" panose="02040503050406030204" pitchFamily="18" charset="0"/>
            <a:ea typeface="Cambria" panose="02040503050406030204" pitchFamily="18" charset="0"/>
          </a:endParaRPr>
        </a:p>
      </dgm:t>
    </dgm:pt>
    <dgm:pt modelId="{28FCB04F-8B09-4CF4-86FC-14934D90E4A4}" type="parTrans" cxnId="{84F703B6-883C-4C48-BE61-B4CB1C20F849}">
      <dgm:prSet/>
      <dgm:spPr/>
      <dgm:t>
        <a:bodyPr/>
        <a:lstStyle/>
        <a:p>
          <a:endParaRPr lang="en-US"/>
        </a:p>
      </dgm:t>
    </dgm:pt>
    <dgm:pt modelId="{DD6564D5-A335-4ED2-9499-224C517B9C76}" type="sibTrans" cxnId="{84F703B6-883C-4C48-BE61-B4CB1C20F849}">
      <dgm:prSet/>
      <dgm:spPr/>
      <dgm:t>
        <a:bodyPr/>
        <a:lstStyle/>
        <a:p>
          <a:endParaRPr lang="en-US"/>
        </a:p>
      </dgm:t>
    </dgm:pt>
    <dgm:pt modelId="{0B5C8011-C962-4CF4-A094-4F7C81A40A52}" type="pres">
      <dgm:prSet presAssocID="{EBBAD8F1-7A79-4498-9F2C-F7AD36E14639}" presName="Name0" presStyleCnt="0">
        <dgm:presLayoutVars>
          <dgm:dir/>
          <dgm:animLvl val="lvl"/>
          <dgm:resizeHandles val="exact"/>
        </dgm:presLayoutVars>
      </dgm:prSet>
      <dgm:spPr/>
    </dgm:pt>
    <dgm:pt modelId="{1C5AE1C3-E1AA-4E30-A948-2A12D9C09D52}" type="pres">
      <dgm:prSet presAssocID="{E06EC560-DD75-4CA2-97EF-04B82B6D8320}" presName="composite" presStyleCnt="0"/>
      <dgm:spPr/>
    </dgm:pt>
    <dgm:pt modelId="{92470FF5-64F9-4CCD-A48E-714D7F56B743}" type="pres">
      <dgm:prSet presAssocID="{E06EC560-DD75-4CA2-97EF-04B82B6D8320}" presName="parTx" presStyleLbl="alignNode1" presStyleIdx="0" presStyleCnt="3">
        <dgm:presLayoutVars>
          <dgm:chMax val="0"/>
          <dgm:chPref val="0"/>
          <dgm:bulletEnabled val="1"/>
        </dgm:presLayoutVars>
      </dgm:prSet>
      <dgm:spPr/>
    </dgm:pt>
    <dgm:pt modelId="{CC36A277-51D8-4A8E-8AA8-E315B9A9C9EA}" type="pres">
      <dgm:prSet presAssocID="{E06EC560-DD75-4CA2-97EF-04B82B6D8320}" presName="desTx" presStyleLbl="alignAccFollowNode1" presStyleIdx="0" presStyleCnt="3">
        <dgm:presLayoutVars>
          <dgm:bulletEnabled val="1"/>
        </dgm:presLayoutVars>
      </dgm:prSet>
      <dgm:spPr/>
    </dgm:pt>
    <dgm:pt modelId="{2BAE609C-F47B-4FFC-8659-ABF09F7A1806}" type="pres">
      <dgm:prSet presAssocID="{333CA9B4-F56F-4E15-8906-E8ABF844C642}" presName="space" presStyleCnt="0"/>
      <dgm:spPr/>
    </dgm:pt>
    <dgm:pt modelId="{2C767C59-E4DF-40BB-ABFB-5CBB41099D3D}" type="pres">
      <dgm:prSet presAssocID="{0E8658A5-FE69-40C8-A787-61DAF1BE5B2C}" presName="composite" presStyleCnt="0"/>
      <dgm:spPr/>
    </dgm:pt>
    <dgm:pt modelId="{53E1F612-8D80-4D24-839F-B2CE213C021B}" type="pres">
      <dgm:prSet presAssocID="{0E8658A5-FE69-40C8-A787-61DAF1BE5B2C}" presName="parTx" presStyleLbl="alignNode1" presStyleIdx="1" presStyleCnt="3">
        <dgm:presLayoutVars>
          <dgm:chMax val="0"/>
          <dgm:chPref val="0"/>
          <dgm:bulletEnabled val="1"/>
        </dgm:presLayoutVars>
      </dgm:prSet>
      <dgm:spPr/>
    </dgm:pt>
    <dgm:pt modelId="{C703D384-96F0-42AA-8D25-25CEC46BFD78}" type="pres">
      <dgm:prSet presAssocID="{0E8658A5-FE69-40C8-A787-61DAF1BE5B2C}" presName="desTx" presStyleLbl="alignAccFollowNode1" presStyleIdx="1" presStyleCnt="3">
        <dgm:presLayoutVars>
          <dgm:bulletEnabled val="1"/>
        </dgm:presLayoutVars>
      </dgm:prSet>
      <dgm:spPr/>
    </dgm:pt>
    <dgm:pt modelId="{0697703B-5BA1-4E8D-924A-65B010E9FD68}" type="pres">
      <dgm:prSet presAssocID="{E7093294-066A-41C1-8BDC-A7441F262EC0}" presName="space" presStyleCnt="0"/>
      <dgm:spPr/>
    </dgm:pt>
    <dgm:pt modelId="{82D5837F-3892-4CAD-B8EB-BFA3B31A0770}" type="pres">
      <dgm:prSet presAssocID="{B7FD6C7B-CC70-4FA0-8A01-2068B0382737}" presName="composite" presStyleCnt="0"/>
      <dgm:spPr/>
    </dgm:pt>
    <dgm:pt modelId="{B01C64A3-D0E8-4560-8771-650EDC6F749F}" type="pres">
      <dgm:prSet presAssocID="{B7FD6C7B-CC70-4FA0-8A01-2068B0382737}" presName="parTx" presStyleLbl="alignNode1" presStyleIdx="2" presStyleCnt="3">
        <dgm:presLayoutVars>
          <dgm:chMax val="0"/>
          <dgm:chPref val="0"/>
          <dgm:bulletEnabled val="1"/>
        </dgm:presLayoutVars>
      </dgm:prSet>
      <dgm:spPr/>
    </dgm:pt>
    <dgm:pt modelId="{10476AB5-A27A-4B21-9272-DBF25E769E8E}" type="pres">
      <dgm:prSet presAssocID="{B7FD6C7B-CC70-4FA0-8A01-2068B0382737}" presName="desTx" presStyleLbl="alignAccFollowNode1" presStyleIdx="2" presStyleCnt="3">
        <dgm:presLayoutVars>
          <dgm:bulletEnabled val="1"/>
        </dgm:presLayoutVars>
      </dgm:prSet>
      <dgm:spPr/>
    </dgm:pt>
  </dgm:ptLst>
  <dgm:cxnLst>
    <dgm:cxn modelId="{30DB8408-2728-4599-8F13-6DBD8EE394A8}" srcId="{E06EC560-DD75-4CA2-97EF-04B82B6D8320}" destId="{9EA66830-27BD-4FAA-8A1D-6AA10C570938}" srcOrd="0" destOrd="0" parTransId="{C6E26944-11E7-4CF0-BDFE-8992CCFA6926}" sibTransId="{74BE750C-B6D2-473C-ACB7-07A061B80A2C}"/>
    <dgm:cxn modelId="{6EFC062D-A7CA-4555-B10E-BF8E92E75664}" srcId="{EBBAD8F1-7A79-4498-9F2C-F7AD36E14639}" destId="{0E8658A5-FE69-40C8-A787-61DAF1BE5B2C}" srcOrd="1" destOrd="0" parTransId="{7F1E6899-CA33-4084-B070-3753FC573930}" sibTransId="{E7093294-066A-41C1-8BDC-A7441F262EC0}"/>
    <dgm:cxn modelId="{11843A37-5744-4E49-BDA9-36D2A0F4BCAB}" type="presOf" srcId="{EC534AA3-065E-4451-9CBF-F4DB52D6EC97}" destId="{C703D384-96F0-42AA-8D25-25CEC46BFD78}" srcOrd="0" destOrd="0" presId="urn:microsoft.com/office/officeart/2005/8/layout/hList1"/>
    <dgm:cxn modelId="{400B3D3D-2E8E-440A-AA4C-85C9615C7985}" type="presOf" srcId="{A6A8649A-FA6C-4825-8491-90FE1C6F6A45}" destId="{10476AB5-A27A-4B21-9272-DBF25E769E8E}" srcOrd="0" destOrd="0" presId="urn:microsoft.com/office/officeart/2005/8/layout/hList1"/>
    <dgm:cxn modelId="{F54AAE5C-5996-4B2B-A1A8-22795658E2D8}" srcId="{0E8658A5-FE69-40C8-A787-61DAF1BE5B2C}" destId="{EC534AA3-065E-4451-9CBF-F4DB52D6EC97}" srcOrd="0" destOrd="0" parTransId="{0EEEAA06-4F97-4178-8650-E461FB07A852}" sibTransId="{65572060-78D2-4256-8E75-0B544A89EB7C}"/>
    <dgm:cxn modelId="{C605315E-E846-46E5-B80C-1CCDD277056F}" srcId="{EBBAD8F1-7A79-4498-9F2C-F7AD36E14639}" destId="{B7FD6C7B-CC70-4FA0-8A01-2068B0382737}" srcOrd="2" destOrd="0" parTransId="{CF6C8B7D-BEE2-471D-B5D5-F8AA1E4D1630}" sibTransId="{953B0F0F-EED2-43DA-A94D-4BD9569644B9}"/>
    <dgm:cxn modelId="{0F764B6D-563B-460E-8C67-2061A8C55B9C}" type="presOf" srcId="{E06EC560-DD75-4CA2-97EF-04B82B6D8320}" destId="{92470FF5-64F9-4CCD-A48E-714D7F56B743}" srcOrd="0" destOrd="0" presId="urn:microsoft.com/office/officeart/2005/8/layout/hList1"/>
    <dgm:cxn modelId="{8E2DAB74-CCFC-43F4-B69E-F8D0BDBE7B20}" srcId="{EBBAD8F1-7A79-4498-9F2C-F7AD36E14639}" destId="{E06EC560-DD75-4CA2-97EF-04B82B6D8320}" srcOrd="0" destOrd="0" parTransId="{2A60EDC2-16B3-4C1D-B88B-4133E7D9BD5A}" sibTransId="{333CA9B4-F56F-4E15-8906-E8ABF844C642}"/>
    <dgm:cxn modelId="{32AE3D8D-519B-4931-82DC-C5495A6228C3}" type="presOf" srcId="{0E8658A5-FE69-40C8-A787-61DAF1BE5B2C}" destId="{53E1F612-8D80-4D24-839F-B2CE213C021B}" srcOrd="0" destOrd="0" presId="urn:microsoft.com/office/officeart/2005/8/layout/hList1"/>
    <dgm:cxn modelId="{E509AF9A-0210-4BE9-BED7-26E3176449CD}" type="presOf" srcId="{9EA66830-27BD-4FAA-8A1D-6AA10C570938}" destId="{CC36A277-51D8-4A8E-8AA8-E315B9A9C9EA}" srcOrd="0" destOrd="0" presId="urn:microsoft.com/office/officeart/2005/8/layout/hList1"/>
    <dgm:cxn modelId="{259D05A5-15AA-487C-9210-4D8581F49FFE}" type="presOf" srcId="{B7FD6C7B-CC70-4FA0-8A01-2068B0382737}" destId="{B01C64A3-D0E8-4560-8771-650EDC6F749F}" srcOrd="0" destOrd="0" presId="urn:microsoft.com/office/officeart/2005/8/layout/hList1"/>
    <dgm:cxn modelId="{84F703B6-883C-4C48-BE61-B4CB1C20F849}" srcId="{B7FD6C7B-CC70-4FA0-8A01-2068B0382737}" destId="{A6A8649A-FA6C-4825-8491-90FE1C6F6A45}" srcOrd="0" destOrd="0" parTransId="{28FCB04F-8B09-4CF4-86FC-14934D90E4A4}" sibTransId="{DD6564D5-A335-4ED2-9499-224C517B9C76}"/>
    <dgm:cxn modelId="{A16ACFB6-CCCB-45CB-BCD9-237501909039}" type="presOf" srcId="{EBBAD8F1-7A79-4498-9F2C-F7AD36E14639}" destId="{0B5C8011-C962-4CF4-A094-4F7C81A40A52}" srcOrd="0" destOrd="0" presId="urn:microsoft.com/office/officeart/2005/8/layout/hList1"/>
    <dgm:cxn modelId="{507A3741-4FC7-40D2-A57C-283DAC45B3AF}" type="presParOf" srcId="{0B5C8011-C962-4CF4-A094-4F7C81A40A52}" destId="{1C5AE1C3-E1AA-4E30-A948-2A12D9C09D52}" srcOrd="0" destOrd="0" presId="urn:microsoft.com/office/officeart/2005/8/layout/hList1"/>
    <dgm:cxn modelId="{D807C2B1-C0BD-4D6D-A42D-0F1604F4C073}" type="presParOf" srcId="{1C5AE1C3-E1AA-4E30-A948-2A12D9C09D52}" destId="{92470FF5-64F9-4CCD-A48E-714D7F56B743}" srcOrd="0" destOrd="0" presId="urn:microsoft.com/office/officeart/2005/8/layout/hList1"/>
    <dgm:cxn modelId="{1CFCD2CD-3A10-48F8-8945-8DB55C3E30F2}" type="presParOf" srcId="{1C5AE1C3-E1AA-4E30-A948-2A12D9C09D52}" destId="{CC36A277-51D8-4A8E-8AA8-E315B9A9C9EA}" srcOrd="1" destOrd="0" presId="urn:microsoft.com/office/officeart/2005/8/layout/hList1"/>
    <dgm:cxn modelId="{9FF6643A-1C2B-42B6-BA79-C2C4B6EEC35A}" type="presParOf" srcId="{0B5C8011-C962-4CF4-A094-4F7C81A40A52}" destId="{2BAE609C-F47B-4FFC-8659-ABF09F7A1806}" srcOrd="1" destOrd="0" presId="urn:microsoft.com/office/officeart/2005/8/layout/hList1"/>
    <dgm:cxn modelId="{307A008B-90A3-4238-B3DF-1AF5BDA4A292}" type="presParOf" srcId="{0B5C8011-C962-4CF4-A094-4F7C81A40A52}" destId="{2C767C59-E4DF-40BB-ABFB-5CBB41099D3D}" srcOrd="2" destOrd="0" presId="urn:microsoft.com/office/officeart/2005/8/layout/hList1"/>
    <dgm:cxn modelId="{51763600-17AF-47B2-B604-7856B0D18E9A}" type="presParOf" srcId="{2C767C59-E4DF-40BB-ABFB-5CBB41099D3D}" destId="{53E1F612-8D80-4D24-839F-B2CE213C021B}" srcOrd="0" destOrd="0" presId="urn:microsoft.com/office/officeart/2005/8/layout/hList1"/>
    <dgm:cxn modelId="{845727D6-9979-4F97-A966-CD3312E43254}" type="presParOf" srcId="{2C767C59-E4DF-40BB-ABFB-5CBB41099D3D}" destId="{C703D384-96F0-42AA-8D25-25CEC46BFD78}" srcOrd="1" destOrd="0" presId="urn:microsoft.com/office/officeart/2005/8/layout/hList1"/>
    <dgm:cxn modelId="{FEFFB9C0-8CBD-4BD1-AC77-F0B18E3B8956}" type="presParOf" srcId="{0B5C8011-C962-4CF4-A094-4F7C81A40A52}" destId="{0697703B-5BA1-4E8D-924A-65B010E9FD68}" srcOrd="3" destOrd="0" presId="urn:microsoft.com/office/officeart/2005/8/layout/hList1"/>
    <dgm:cxn modelId="{76117509-D312-4B08-B520-83B2C9E524C8}" type="presParOf" srcId="{0B5C8011-C962-4CF4-A094-4F7C81A40A52}" destId="{82D5837F-3892-4CAD-B8EB-BFA3B31A0770}" srcOrd="4" destOrd="0" presId="urn:microsoft.com/office/officeart/2005/8/layout/hList1"/>
    <dgm:cxn modelId="{92752FF7-D8F5-4F6D-A362-6D5EAD84F131}" type="presParOf" srcId="{82D5837F-3892-4CAD-B8EB-BFA3B31A0770}" destId="{B01C64A3-D0E8-4560-8771-650EDC6F749F}" srcOrd="0" destOrd="0" presId="urn:microsoft.com/office/officeart/2005/8/layout/hList1"/>
    <dgm:cxn modelId="{A8C45C2C-6FB3-41BA-87C4-49734A9A6B34}" type="presParOf" srcId="{82D5837F-3892-4CAD-B8EB-BFA3B31A0770}" destId="{10476AB5-A27A-4B21-9272-DBF25E769E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C53FC1-8F74-42E0-B469-9E8A05A9504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FFED74F-659B-4D2D-A77D-E2E05D19C715}">
      <dgm:prSet phldrT="[Metin]" custT="1"/>
      <dgm:spPr/>
      <dgm:t>
        <a:bodyPr/>
        <a:lstStyle/>
        <a:p>
          <a:r>
            <a:rPr lang="en-US" sz="1800" b="1" i="1" baseline="0" dirty="0">
              <a:latin typeface="Cambria" panose="02040503050406030204" pitchFamily="18" charset="0"/>
              <a:ea typeface="Cambria" panose="02040503050406030204" pitchFamily="18" charset="0"/>
            </a:rPr>
            <a:t>Yeni </a:t>
          </a:r>
          <a:r>
            <a:rPr lang="en-US" sz="1800" b="1" i="1" baseline="0" dirty="0" err="1">
              <a:latin typeface="Cambria" panose="02040503050406030204" pitchFamily="18" charset="0"/>
              <a:ea typeface="Cambria" panose="02040503050406030204" pitchFamily="18" charset="0"/>
            </a:rPr>
            <a:t>kaynaklardan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elde</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edilen</a:t>
          </a:r>
          <a:r>
            <a:rPr lang="en-US" sz="1800" b="1" i="1" baseline="0" dirty="0">
              <a:latin typeface="Cambria" panose="02040503050406030204" pitchFamily="18" charset="0"/>
              <a:ea typeface="Cambria" panose="02040503050406030204" pitchFamily="18" charset="0"/>
            </a:rPr>
            <a:t> besinler veya</a:t>
          </a:r>
          <a:r>
            <a:rPr lang="tr-TR" sz="1800" b="1" i="1"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besin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bileşenleri</a:t>
          </a:r>
          <a:endParaRPr lang="tr-TR" sz="1800" b="1" i="1" baseline="0" dirty="0">
            <a:latin typeface="Cambria" panose="02040503050406030204" pitchFamily="18" charset="0"/>
            <a:ea typeface="Cambria" panose="02040503050406030204" pitchFamily="18" charset="0"/>
          </a:endParaRPr>
        </a:p>
        <a:p>
          <a:r>
            <a:rPr lang="tr-TR" sz="1600" b="0" i="0" baseline="0" dirty="0">
              <a:latin typeface="Cambria" panose="02040503050406030204" pitchFamily="18" charset="0"/>
              <a:ea typeface="Cambria" panose="02040503050406030204" pitchFamily="18" charset="0"/>
            </a:rPr>
            <a:t>Ör:</a:t>
          </a:r>
          <a:r>
            <a:rPr lang="en-US" sz="1600" b="0" i="0" baseline="0" dirty="0">
              <a:latin typeface="Cambria" panose="02040503050406030204" pitchFamily="18" charset="0"/>
              <a:ea typeface="Cambria" panose="02040503050406030204" pitchFamily="18" charset="0"/>
            </a:rPr>
            <a:t>Omega-3 </a:t>
          </a:r>
          <a:r>
            <a:rPr lang="en-US" sz="1600" b="0" i="0" baseline="0" dirty="0" err="1">
              <a:latin typeface="Cambria" panose="02040503050406030204" pitchFamily="18" charset="0"/>
              <a:ea typeface="Cambria" panose="02040503050406030204" pitchFamily="18" charset="0"/>
            </a:rPr>
            <a:t>kaynağı</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olarak</a:t>
          </a:r>
          <a:r>
            <a:rPr lang="en-US" sz="1600" b="0" i="0" baseline="0" dirty="0">
              <a:latin typeface="Cambria" panose="02040503050406030204" pitchFamily="18" charset="0"/>
              <a:ea typeface="Cambria" panose="02040503050406030204" pitchFamily="18" charset="0"/>
            </a:rPr>
            <a:t> krill,</a:t>
          </a:r>
          <a:r>
            <a:rPr lang="tr-TR"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çam</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ağacından</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elde</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edilen</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bitkisel</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sterollerle</a:t>
          </a:r>
          <a:r>
            <a:rPr lang="tr-TR"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zenginleştirilmiş</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fonksiyonel</a:t>
          </a:r>
          <a:r>
            <a:rPr lang="en-US" sz="1600" b="0" i="0" baseline="0" dirty="0">
              <a:latin typeface="Cambria" panose="02040503050406030204" pitchFamily="18" charset="0"/>
              <a:ea typeface="Cambria" panose="02040503050406030204" pitchFamily="18" charset="0"/>
            </a:rPr>
            <a:t> margarin</a:t>
          </a:r>
          <a:endParaRPr lang="en-US" sz="1600" dirty="0"/>
        </a:p>
      </dgm:t>
    </dgm:pt>
    <dgm:pt modelId="{C2422D17-C83C-4F95-9838-34F56D1A2B7D}" type="parTrans" cxnId="{BC858AFD-1F11-48BB-8084-7DA9245A81B0}">
      <dgm:prSet/>
      <dgm:spPr/>
      <dgm:t>
        <a:bodyPr/>
        <a:lstStyle/>
        <a:p>
          <a:endParaRPr lang="en-US"/>
        </a:p>
      </dgm:t>
    </dgm:pt>
    <dgm:pt modelId="{DD39EFF1-E367-4B2C-AFEE-255C3EDEC9DA}" type="sibTrans" cxnId="{BC858AFD-1F11-48BB-8084-7DA9245A81B0}">
      <dgm:prSet/>
      <dgm:spPr/>
      <dgm:t>
        <a:bodyPr/>
        <a:lstStyle/>
        <a:p>
          <a:endParaRPr lang="en-US"/>
        </a:p>
      </dgm:t>
    </dgm:pt>
    <dgm:pt modelId="{EF3A4789-C221-452C-BE67-D72BB527C7B9}">
      <dgm:prSet phldrT="[Metin]" custT="1"/>
      <dgm:spPr/>
      <dgm:t>
        <a:bodyPr/>
        <a:lstStyle/>
        <a:p>
          <a:r>
            <a:rPr lang="en-US" sz="1800" b="1" i="1" baseline="0" dirty="0" err="1">
              <a:latin typeface="Cambria" panose="02040503050406030204" pitchFamily="18" charset="0"/>
              <a:ea typeface="Cambria" panose="02040503050406030204" pitchFamily="18" charset="0"/>
            </a:rPr>
            <a:t>Besin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üretim</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süreçlerinde</a:t>
          </a:r>
          <a:r>
            <a:rPr lang="en-US" sz="1800" b="1" i="1" baseline="0" dirty="0">
              <a:latin typeface="Cambria" panose="02040503050406030204" pitchFamily="18" charset="0"/>
              <a:ea typeface="Cambria" panose="02040503050406030204" pitchFamily="18" charset="0"/>
            </a:rPr>
            <a:t> yeni </a:t>
          </a:r>
          <a:r>
            <a:rPr lang="en-US" sz="1800" b="1" i="1" baseline="0" dirty="0" err="1">
              <a:latin typeface="Cambria" panose="02040503050406030204" pitchFamily="18" charset="0"/>
              <a:ea typeface="Cambria" panose="02040503050406030204" pitchFamily="18" charset="0"/>
            </a:rPr>
            <a:t>kullanılmaya</a:t>
          </a:r>
          <a:r>
            <a:rPr lang="tr-TR" sz="1800" b="1" i="1"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başlanan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besin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bileşenleri</a:t>
          </a:r>
          <a:endParaRPr lang="tr-TR" sz="1800" b="1" i="1" baseline="0" dirty="0">
            <a:latin typeface="Cambria" panose="02040503050406030204" pitchFamily="18" charset="0"/>
            <a:ea typeface="Cambria" panose="02040503050406030204" pitchFamily="18" charset="0"/>
          </a:endParaRPr>
        </a:p>
        <a:p>
          <a:r>
            <a:rPr lang="tr-TR" sz="1600" b="0" i="0" baseline="0" dirty="0">
              <a:latin typeface="Cambria" panose="02040503050406030204" pitchFamily="18" charset="0"/>
              <a:ea typeface="Cambria" panose="02040503050406030204" pitchFamily="18" charset="0"/>
            </a:rPr>
            <a:t>Ör: Renklendirici olarak beta-karoten kullanımı Emülgatör olarak </a:t>
          </a:r>
          <a:r>
            <a:rPr lang="tr-TR" sz="1600" b="0" i="0" baseline="0" dirty="0" err="1">
              <a:latin typeface="Cambria" panose="02040503050406030204" pitchFamily="18" charset="0"/>
              <a:ea typeface="Cambria" panose="02040503050406030204" pitchFamily="18" charset="0"/>
            </a:rPr>
            <a:t>lesitin</a:t>
          </a:r>
          <a:r>
            <a:rPr lang="tr-TR" sz="1600" b="0" i="0" baseline="0" dirty="0">
              <a:latin typeface="Cambria" panose="02040503050406030204" pitchFamily="18" charset="0"/>
              <a:ea typeface="Cambria" panose="02040503050406030204" pitchFamily="18" charset="0"/>
            </a:rPr>
            <a:t>, </a:t>
          </a:r>
          <a:r>
            <a:rPr lang="en-US" sz="1600" b="0" i="0" baseline="0" dirty="0">
              <a:latin typeface="Cambria" panose="02040503050406030204" pitchFamily="18" charset="0"/>
              <a:ea typeface="Cambria" panose="02040503050406030204" pitchFamily="18" charset="0"/>
            </a:rPr>
            <a:t>aroma </a:t>
          </a:r>
          <a:r>
            <a:rPr lang="en-US" sz="1600" b="0" i="0" baseline="0" dirty="0" err="1">
              <a:latin typeface="Cambria" panose="02040503050406030204" pitchFamily="18" charset="0"/>
              <a:ea typeface="Cambria" panose="02040503050406030204" pitchFamily="18" charset="0"/>
            </a:rPr>
            <a:t>vericiler</a:t>
          </a:r>
          <a:r>
            <a:rPr lang="en-US" sz="1600" b="0" i="0" baseline="0" dirty="0">
              <a:latin typeface="Cambria" panose="02040503050406030204" pitchFamily="18" charset="0"/>
              <a:ea typeface="Cambria" panose="02040503050406030204" pitchFamily="18" charset="0"/>
            </a:rPr>
            <a:t> </a:t>
          </a:r>
          <a:endParaRPr lang="en-US" sz="1600" dirty="0"/>
        </a:p>
      </dgm:t>
    </dgm:pt>
    <dgm:pt modelId="{478440B2-66EB-4B3B-B3DB-B8A0DE50EC11}" type="parTrans" cxnId="{5DEBF57F-5EC7-4225-9F6F-E78E29E15E69}">
      <dgm:prSet/>
      <dgm:spPr/>
      <dgm:t>
        <a:bodyPr/>
        <a:lstStyle/>
        <a:p>
          <a:endParaRPr lang="en-US"/>
        </a:p>
      </dgm:t>
    </dgm:pt>
    <dgm:pt modelId="{E3F3331F-3FBF-4AA7-B47F-D6E869EC765E}" type="sibTrans" cxnId="{5DEBF57F-5EC7-4225-9F6F-E78E29E15E69}">
      <dgm:prSet/>
      <dgm:spPr/>
      <dgm:t>
        <a:bodyPr/>
        <a:lstStyle/>
        <a:p>
          <a:endParaRPr lang="en-US"/>
        </a:p>
      </dgm:t>
    </dgm:pt>
    <dgm:pt modelId="{9433868D-9996-4EFE-8797-DB30E16E50AE}">
      <dgm:prSet custT="1"/>
      <dgm:spPr/>
      <dgm:t>
        <a:bodyPr/>
        <a:lstStyle/>
        <a:p>
          <a:r>
            <a:rPr lang="en-US" sz="1800" b="1" i="1" baseline="0" dirty="0" err="1">
              <a:latin typeface="Cambria" panose="02040503050406030204" pitchFamily="18" charset="0"/>
              <a:ea typeface="Cambria" panose="02040503050406030204" pitchFamily="18" charset="0"/>
            </a:rPr>
            <a:t>Farklı</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toplumlardan</a:t>
          </a:r>
          <a:r>
            <a:rPr lang="en-US" sz="1800" b="1" i="1" baseline="0" dirty="0">
              <a:latin typeface="Cambria" panose="02040503050406030204" pitchFamily="18" charset="0"/>
              <a:ea typeface="Cambria" panose="02040503050406030204" pitchFamily="18" charset="0"/>
            </a:rPr>
            <a:t> transfer </a:t>
          </a:r>
          <a:r>
            <a:rPr lang="en-US" sz="1800" b="1" i="1" baseline="0" dirty="0" err="1">
              <a:latin typeface="Cambria" panose="02040503050406030204" pitchFamily="18" charset="0"/>
              <a:ea typeface="Cambria" panose="02040503050406030204" pitchFamily="18" charset="0"/>
            </a:rPr>
            <a:t>edilen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ve</a:t>
          </a:r>
          <a:r>
            <a:rPr lang="en-US" sz="1800" b="1" i="1" baseline="0" dirty="0">
              <a:latin typeface="Cambria" panose="02040503050406030204" pitchFamily="18" charset="0"/>
              <a:ea typeface="Cambria" panose="02040503050406030204" pitchFamily="18" charset="0"/>
            </a:rPr>
            <a:t> o</a:t>
          </a:r>
          <a:r>
            <a:rPr lang="tr-TR"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toplum</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için</a:t>
          </a:r>
          <a:r>
            <a:rPr lang="en-US" sz="1800" b="1" i="1" baseline="0" dirty="0">
              <a:latin typeface="Cambria" panose="02040503050406030204" pitchFamily="18" charset="0"/>
              <a:ea typeface="Cambria" panose="02040503050406030204" pitchFamily="18" charset="0"/>
            </a:rPr>
            <a:t> yeni </a:t>
          </a:r>
          <a:r>
            <a:rPr lang="en-US" sz="1800" b="1" i="1" baseline="0" dirty="0" err="1">
              <a:latin typeface="Cambria" panose="02040503050406030204" pitchFamily="18" charset="0"/>
              <a:ea typeface="Cambria" panose="02040503050406030204" pitchFamily="18" charset="0"/>
            </a:rPr>
            <a:t>olan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geleneksel</a:t>
          </a:r>
          <a:r>
            <a:rPr lang="en-US" sz="1800" b="1" i="1" baseline="0" dirty="0">
              <a:latin typeface="Cambria" panose="02040503050406030204" pitchFamily="18" charset="0"/>
              <a:ea typeface="Cambria" panose="02040503050406030204" pitchFamily="18" charset="0"/>
            </a:rPr>
            <a:t> besinler</a:t>
          </a:r>
          <a:r>
            <a:rPr lang="tr-TR" sz="1800" b="1" i="1" baseline="0" dirty="0">
              <a:latin typeface="Cambria" panose="02040503050406030204" pitchFamily="18" charset="0"/>
              <a:ea typeface="Cambria" panose="02040503050406030204" pitchFamily="18" charset="0"/>
            </a:rPr>
            <a:t> </a:t>
          </a:r>
        </a:p>
        <a:p>
          <a:endParaRPr lang="tr-TR" sz="1600" b="0" i="0" baseline="0" dirty="0">
            <a:latin typeface="Cambria" panose="02040503050406030204" pitchFamily="18" charset="0"/>
            <a:ea typeface="Cambria" panose="02040503050406030204" pitchFamily="18" charset="0"/>
          </a:endParaRPr>
        </a:p>
        <a:p>
          <a:r>
            <a:rPr lang="tr-TR" sz="1600" b="0" i="0" baseline="0" dirty="0">
              <a:latin typeface="Cambria" panose="02040503050406030204" pitchFamily="18" charset="0"/>
              <a:ea typeface="Cambria" panose="02040503050406030204" pitchFamily="18" charset="0"/>
            </a:rPr>
            <a:t>ÖR: </a:t>
          </a:r>
          <a:r>
            <a:rPr lang="en-US" sz="1600" b="0" i="0" baseline="0" dirty="0">
              <a:latin typeface="Cambria" panose="02040503050406030204" pitchFamily="18" charset="0"/>
              <a:ea typeface="Cambria" panose="02040503050406030204" pitchFamily="18" charset="0"/>
            </a:rPr>
            <a:t>chia </a:t>
          </a:r>
          <a:r>
            <a:rPr lang="en-US" sz="1600" b="0" i="0" baseline="0" dirty="0" err="1">
              <a:latin typeface="Cambria" panose="02040503050406030204" pitchFamily="18" charset="0"/>
              <a:ea typeface="Cambria" panose="02040503050406030204" pitchFamily="18" charset="0"/>
            </a:rPr>
            <a:t>tohumu</a:t>
          </a:r>
          <a:r>
            <a:rPr lang="en-US" sz="1600" b="0" i="0" baseline="0" dirty="0">
              <a:latin typeface="Cambria" panose="02040503050406030204" pitchFamily="18" charset="0"/>
              <a:ea typeface="Cambria" panose="02040503050406030204" pitchFamily="18" charset="0"/>
            </a:rPr>
            <a:t>, kino</a:t>
          </a:r>
          <a:r>
            <a:rPr lang="tr-TR" sz="1600" b="0" i="0" baseline="0" dirty="0">
              <a:latin typeface="Cambria" panose="02040503050406030204" pitchFamily="18" charset="0"/>
              <a:ea typeface="Cambria" panose="02040503050406030204" pitchFamily="18" charset="0"/>
            </a:rPr>
            <a:t>a</a:t>
          </a:r>
          <a:r>
            <a:rPr lang="en-US" sz="1600" b="0" i="0" baseline="0" dirty="0">
              <a:latin typeface="Cambria" panose="02040503050406030204" pitchFamily="18" charset="0"/>
              <a:ea typeface="Cambria" panose="02040503050406030204" pitchFamily="18" charset="0"/>
            </a:rPr>
            <a:t>,</a:t>
          </a:r>
          <a:r>
            <a:rPr lang="tr-TR"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amarant</a:t>
          </a:r>
          <a:r>
            <a:rPr lang="en-US" sz="1600" b="0" i="0" baseline="0" dirty="0">
              <a:latin typeface="Cambria" panose="02040503050406030204" pitchFamily="18" charset="0"/>
              <a:ea typeface="Cambria" panose="02040503050406030204" pitchFamily="18" charset="0"/>
            </a:rPr>
            <a:t>, </a:t>
          </a:r>
          <a:endParaRPr lang="en-US" sz="1600" dirty="0">
            <a:latin typeface="Cambria" panose="02040503050406030204" pitchFamily="18" charset="0"/>
            <a:ea typeface="Cambria" panose="02040503050406030204" pitchFamily="18" charset="0"/>
          </a:endParaRPr>
        </a:p>
      </dgm:t>
    </dgm:pt>
    <dgm:pt modelId="{69A78B9A-1AFA-4A10-B3EE-EE52661E9ACD}" type="parTrans" cxnId="{C25059AF-0CA1-46E1-87D3-6FE749810340}">
      <dgm:prSet/>
      <dgm:spPr/>
      <dgm:t>
        <a:bodyPr/>
        <a:lstStyle/>
        <a:p>
          <a:endParaRPr lang="en-US"/>
        </a:p>
      </dgm:t>
    </dgm:pt>
    <dgm:pt modelId="{8F1F7461-943F-4545-B179-B9A86A1FB903}" type="sibTrans" cxnId="{C25059AF-0CA1-46E1-87D3-6FE749810340}">
      <dgm:prSet/>
      <dgm:spPr/>
      <dgm:t>
        <a:bodyPr/>
        <a:lstStyle/>
        <a:p>
          <a:endParaRPr lang="en-US"/>
        </a:p>
      </dgm:t>
    </dgm:pt>
    <dgm:pt modelId="{67EE9E11-936C-4CD1-955C-AAF71A9E6ADD}">
      <dgm:prSet custT="1"/>
      <dgm:spPr/>
      <dgm:t>
        <a:bodyPr/>
        <a:lstStyle/>
        <a:p>
          <a:r>
            <a:rPr lang="en-US" sz="1800" b="1" i="1" baseline="0" dirty="0">
              <a:latin typeface="Cambria" panose="02040503050406030204" pitchFamily="18" charset="0"/>
              <a:ea typeface="Cambria" panose="02040503050406030204" pitchFamily="18" charset="0"/>
            </a:rPr>
            <a:t>Yenilikçi </a:t>
          </a:r>
          <a:r>
            <a:rPr lang="en-US" sz="1800" b="1" i="1" baseline="0" dirty="0" err="1">
              <a:latin typeface="Cambria" panose="02040503050406030204" pitchFamily="18" charset="0"/>
              <a:ea typeface="Cambria" panose="02040503050406030204" pitchFamily="18" charset="0"/>
            </a:rPr>
            <a:t>besin</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üretim</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teknoloji</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ve</a:t>
          </a:r>
          <a:r>
            <a:rPr lang="en-US" sz="1800" b="1" i="1" baseline="0"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sistemleri</a:t>
          </a:r>
          <a:r>
            <a:rPr lang="tr-TR" sz="1800" b="1" i="1" dirty="0">
              <a:latin typeface="Cambria" panose="02040503050406030204" pitchFamily="18" charset="0"/>
              <a:ea typeface="Cambria" panose="02040503050406030204" pitchFamily="18" charset="0"/>
            </a:rPr>
            <a:t> </a:t>
          </a:r>
          <a:r>
            <a:rPr lang="en-US" sz="1800" b="1" i="1" baseline="0" dirty="0" err="1">
              <a:latin typeface="Cambria" panose="02040503050406030204" pitchFamily="18" charset="0"/>
              <a:ea typeface="Cambria" panose="02040503050406030204" pitchFamily="18" charset="0"/>
            </a:rPr>
            <a:t>ile</a:t>
          </a:r>
          <a:r>
            <a:rPr lang="en-US" sz="1800" b="1" i="1" baseline="0" dirty="0">
              <a:latin typeface="Cambria" panose="02040503050406030204" pitchFamily="18" charset="0"/>
              <a:ea typeface="Cambria" panose="02040503050406030204" pitchFamily="18" charset="0"/>
            </a:rPr>
            <a:t> üretilen besinler</a:t>
          </a:r>
          <a:endParaRPr lang="tr-TR" sz="1800" b="1" i="1" baseline="0" dirty="0">
            <a:latin typeface="Cambria" panose="02040503050406030204" pitchFamily="18" charset="0"/>
            <a:ea typeface="Cambria" panose="02040503050406030204" pitchFamily="18" charset="0"/>
          </a:endParaRPr>
        </a:p>
        <a:p>
          <a:r>
            <a:rPr lang="tr-TR" sz="1600" b="0" i="0" baseline="0" dirty="0">
              <a:latin typeface="Cambria" panose="02040503050406030204" pitchFamily="18" charset="0"/>
              <a:ea typeface="Cambria" panose="02040503050406030204" pitchFamily="18" charset="0"/>
            </a:rPr>
            <a:t>Ör:</a:t>
          </a:r>
          <a:r>
            <a:rPr lang="en-US" sz="1600" b="0" i="0" baseline="0" dirty="0" err="1">
              <a:latin typeface="Cambria" panose="02040503050406030204" pitchFamily="18" charset="0"/>
              <a:ea typeface="Cambria" panose="02040503050406030204" pitchFamily="18" charset="0"/>
            </a:rPr>
            <a:t>ultraviyol</a:t>
          </a:r>
          <a:r>
            <a:rPr lang="tr-TR" sz="1600" b="0" i="0" baseline="0" dirty="0">
              <a:latin typeface="Cambria" panose="02040503050406030204" pitchFamily="18" charset="0"/>
              <a:ea typeface="Cambria" panose="02040503050406030204" pitchFamily="18" charset="0"/>
            </a:rPr>
            <a:t>e</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ile</a:t>
          </a:r>
          <a:r>
            <a:rPr lang="en-US" sz="1600" b="0" i="0" baseline="0" dirty="0">
              <a:latin typeface="Cambria" panose="02040503050406030204" pitchFamily="18" charset="0"/>
              <a:ea typeface="Cambria" panose="02040503050406030204" pitchFamily="18" charset="0"/>
            </a:rPr>
            <a:t> D </a:t>
          </a:r>
          <a:r>
            <a:rPr lang="en-US" sz="1600" b="0" i="0" baseline="0" dirty="0" err="1">
              <a:latin typeface="Cambria" panose="02040503050406030204" pitchFamily="18" charset="0"/>
              <a:ea typeface="Cambria" panose="02040503050406030204" pitchFamily="18" charset="0"/>
            </a:rPr>
            <a:t>vitamini</a:t>
          </a:r>
          <a:r>
            <a:rPr lang="tr-TR"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zenginleştirilen</a:t>
          </a:r>
          <a:r>
            <a:rPr lang="en-US" sz="1600" b="0" i="0" baseline="0" dirty="0">
              <a:latin typeface="Cambria" panose="02040503050406030204" pitchFamily="18" charset="0"/>
              <a:ea typeface="Cambria" panose="02040503050406030204" pitchFamily="18" charset="0"/>
            </a:rPr>
            <a:t> süt,</a:t>
          </a:r>
          <a:r>
            <a:rPr lang="tr-TR" sz="1600" b="0" i="0" baseline="0" dirty="0">
              <a:latin typeface="Cambria" panose="02040503050406030204" pitchFamily="18" charset="0"/>
              <a:ea typeface="Cambria" panose="02040503050406030204" pitchFamily="18" charset="0"/>
            </a:rPr>
            <a:t> </a:t>
          </a:r>
        </a:p>
        <a:p>
          <a:r>
            <a:rPr lang="tr-TR" sz="1600" b="0" i="0" baseline="0" dirty="0">
              <a:latin typeface="Cambria" panose="02040503050406030204" pitchFamily="18" charset="0"/>
              <a:ea typeface="Cambria" panose="02040503050406030204" pitchFamily="18" charset="0"/>
            </a:rPr>
            <a:t>N</a:t>
          </a:r>
          <a:r>
            <a:rPr lang="en-US" sz="1600" b="0" i="0" baseline="0" dirty="0" err="1">
              <a:latin typeface="Cambria" panose="02040503050406030204" pitchFamily="18" charset="0"/>
              <a:ea typeface="Cambria" panose="02040503050406030204" pitchFamily="18" charset="0"/>
            </a:rPr>
            <a:t>anokapsülasyon</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kullanılarak</a:t>
          </a:r>
          <a:r>
            <a:rPr lang="en-US" sz="1600" b="0" i="0" baseline="0" dirty="0">
              <a:latin typeface="Cambria" panose="02040503050406030204" pitchFamily="18" charset="0"/>
              <a:ea typeface="Cambria" panose="02040503050406030204" pitchFamily="18" charset="0"/>
            </a:rPr>
            <a:t> üretilen </a:t>
          </a:r>
          <a:r>
            <a:rPr lang="en-US" sz="1600" b="0" i="0" baseline="0" dirty="0" err="1">
              <a:latin typeface="Cambria" panose="02040503050406030204" pitchFamily="18" charset="0"/>
              <a:ea typeface="Cambria" panose="02040503050406030204" pitchFamily="18" charset="0"/>
            </a:rPr>
            <a:t>probiyotik</a:t>
          </a:r>
          <a:r>
            <a:rPr lang="tr-TR"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portakal</a:t>
          </a:r>
          <a:r>
            <a:rPr lang="en-US" sz="1600" b="0" i="0" baseline="0" dirty="0">
              <a:latin typeface="Cambria" panose="02040503050406030204" pitchFamily="18" charset="0"/>
              <a:ea typeface="Cambria" panose="02040503050406030204" pitchFamily="18" charset="0"/>
            </a:rPr>
            <a:t> </a:t>
          </a:r>
          <a:r>
            <a:rPr lang="en-US" sz="1600" b="0" i="0" baseline="0" dirty="0" err="1">
              <a:latin typeface="Cambria" panose="02040503050406030204" pitchFamily="18" charset="0"/>
              <a:ea typeface="Cambria" panose="02040503050406030204" pitchFamily="18" charset="0"/>
            </a:rPr>
            <a:t>suyu</a:t>
          </a:r>
          <a:r>
            <a:rPr lang="en-US" sz="1600" b="0" i="0" baseline="0" dirty="0">
              <a:latin typeface="Cambria" panose="02040503050406030204" pitchFamily="18" charset="0"/>
              <a:ea typeface="Cambria" panose="02040503050406030204" pitchFamily="18" charset="0"/>
            </a:rPr>
            <a:t> </a:t>
          </a:r>
          <a:endParaRPr lang="en-US" sz="1600" dirty="0"/>
        </a:p>
      </dgm:t>
    </dgm:pt>
    <dgm:pt modelId="{53905FE8-5D22-43CC-AAA0-7351D85541BC}" type="parTrans" cxnId="{E6054411-531B-4DE0-900B-BB9EBF721EA5}">
      <dgm:prSet/>
      <dgm:spPr/>
      <dgm:t>
        <a:bodyPr/>
        <a:lstStyle/>
        <a:p>
          <a:endParaRPr lang="en-US"/>
        </a:p>
      </dgm:t>
    </dgm:pt>
    <dgm:pt modelId="{EA985191-301A-4894-9E40-FF1EFA038F44}" type="sibTrans" cxnId="{E6054411-531B-4DE0-900B-BB9EBF721EA5}">
      <dgm:prSet/>
      <dgm:spPr/>
      <dgm:t>
        <a:bodyPr/>
        <a:lstStyle/>
        <a:p>
          <a:endParaRPr lang="en-US"/>
        </a:p>
      </dgm:t>
    </dgm:pt>
    <dgm:pt modelId="{9FB5B07B-0643-4939-B320-54174E579BCC}" type="pres">
      <dgm:prSet presAssocID="{9AC53FC1-8F74-42E0-B469-9E8A05A95043}" presName="Name0" presStyleCnt="0">
        <dgm:presLayoutVars>
          <dgm:dir/>
          <dgm:resizeHandles val="exact"/>
        </dgm:presLayoutVars>
      </dgm:prSet>
      <dgm:spPr/>
    </dgm:pt>
    <dgm:pt modelId="{82DEEC99-C587-485E-B44C-B08167EBAB6E}" type="pres">
      <dgm:prSet presAssocID="{9433868D-9996-4EFE-8797-DB30E16E50AE}" presName="composite" presStyleCnt="0"/>
      <dgm:spPr/>
    </dgm:pt>
    <dgm:pt modelId="{B52BCC93-5D4B-4E4B-98D2-C918F8EFD5E4}" type="pres">
      <dgm:prSet presAssocID="{9433868D-9996-4EFE-8797-DB30E16E50AE}" presName="rect1" presStyleLbl="trAlignAcc1" presStyleIdx="0" presStyleCnt="4">
        <dgm:presLayoutVars>
          <dgm:bulletEnabled val="1"/>
        </dgm:presLayoutVars>
      </dgm:prSet>
      <dgm:spPr/>
    </dgm:pt>
    <dgm:pt modelId="{E57D009D-33CB-4323-8DB3-3E916796E988}" type="pres">
      <dgm:prSet presAssocID="{9433868D-9996-4EFE-8797-DB30E16E50AE}"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00B2D0F-8BF3-43FB-B962-3DA3D9996EDA}" type="pres">
      <dgm:prSet presAssocID="{8F1F7461-943F-4545-B179-B9A86A1FB903}" presName="sibTrans" presStyleCnt="0"/>
      <dgm:spPr/>
    </dgm:pt>
    <dgm:pt modelId="{DC4A8A2A-7241-4EB6-9A24-359F8980EB7D}" type="pres">
      <dgm:prSet presAssocID="{4FFED74F-659B-4D2D-A77D-E2E05D19C715}" presName="composite" presStyleCnt="0"/>
      <dgm:spPr/>
    </dgm:pt>
    <dgm:pt modelId="{6BE1B6AB-4859-41FE-B2BD-2BE73B7135B3}" type="pres">
      <dgm:prSet presAssocID="{4FFED74F-659B-4D2D-A77D-E2E05D19C715}" presName="rect1" presStyleLbl="trAlignAcc1" presStyleIdx="1" presStyleCnt="4">
        <dgm:presLayoutVars>
          <dgm:bulletEnabled val="1"/>
        </dgm:presLayoutVars>
      </dgm:prSet>
      <dgm:spPr/>
    </dgm:pt>
    <dgm:pt modelId="{9FC9AE85-1C11-42F5-AFF2-BD675ED483C2}" type="pres">
      <dgm:prSet presAssocID="{4FFED74F-659B-4D2D-A77D-E2E05D19C715}"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pt>
    <dgm:pt modelId="{4D8D67E1-6F1F-45A4-96A4-6D13A7825A96}" type="pres">
      <dgm:prSet presAssocID="{DD39EFF1-E367-4B2C-AFEE-255C3EDEC9DA}" presName="sibTrans" presStyleCnt="0"/>
      <dgm:spPr/>
    </dgm:pt>
    <dgm:pt modelId="{1F28734D-0CD5-4581-BA75-7C63880486EA}" type="pres">
      <dgm:prSet presAssocID="{EF3A4789-C221-452C-BE67-D72BB527C7B9}" presName="composite" presStyleCnt="0"/>
      <dgm:spPr/>
    </dgm:pt>
    <dgm:pt modelId="{F910F209-EC7D-48ED-815F-C448829E240A}" type="pres">
      <dgm:prSet presAssocID="{EF3A4789-C221-452C-BE67-D72BB527C7B9}" presName="rect1" presStyleLbl="trAlignAcc1" presStyleIdx="2" presStyleCnt="4">
        <dgm:presLayoutVars>
          <dgm:bulletEnabled val="1"/>
        </dgm:presLayoutVars>
      </dgm:prSet>
      <dgm:spPr/>
    </dgm:pt>
    <dgm:pt modelId="{8CF59968-4539-4D24-B9C4-59E6C608BA16}" type="pres">
      <dgm:prSet presAssocID="{EF3A4789-C221-452C-BE67-D72BB527C7B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 modelId="{C722AF13-DA49-4EA3-9B23-37556147A33F}" type="pres">
      <dgm:prSet presAssocID="{E3F3331F-3FBF-4AA7-B47F-D6E869EC765E}" presName="sibTrans" presStyleCnt="0"/>
      <dgm:spPr/>
    </dgm:pt>
    <dgm:pt modelId="{EB33835F-E597-4935-A987-FF7C11D7C3F4}" type="pres">
      <dgm:prSet presAssocID="{67EE9E11-936C-4CD1-955C-AAF71A9E6ADD}" presName="composite" presStyleCnt="0"/>
      <dgm:spPr/>
    </dgm:pt>
    <dgm:pt modelId="{3A622FF4-3D83-4982-9CBC-A6386E4867F7}" type="pres">
      <dgm:prSet presAssocID="{67EE9E11-936C-4CD1-955C-AAF71A9E6ADD}" presName="rect1" presStyleLbl="trAlignAcc1" presStyleIdx="3" presStyleCnt="4">
        <dgm:presLayoutVars>
          <dgm:bulletEnabled val="1"/>
        </dgm:presLayoutVars>
      </dgm:prSet>
      <dgm:spPr/>
    </dgm:pt>
    <dgm:pt modelId="{39BE610F-1910-4D22-99C6-FE35F9B414B3}" type="pres">
      <dgm:prSet presAssocID="{67EE9E11-936C-4CD1-955C-AAF71A9E6ADD}"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Lst>
  <dgm:cxnLst>
    <dgm:cxn modelId="{E6054411-531B-4DE0-900B-BB9EBF721EA5}" srcId="{9AC53FC1-8F74-42E0-B469-9E8A05A95043}" destId="{67EE9E11-936C-4CD1-955C-AAF71A9E6ADD}" srcOrd="3" destOrd="0" parTransId="{53905FE8-5D22-43CC-AAA0-7351D85541BC}" sibTransId="{EA985191-301A-4894-9E40-FF1EFA038F44}"/>
    <dgm:cxn modelId="{97ED671B-B02A-4ABC-9603-C39AFACBE591}" type="presOf" srcId="{9AC53FC1-8F74-42E0-B469-9E8A05A95043}" destId="{9FB5B07B-0643-4939-B320-54174E579BCC}" srcOrd="0" destOrd="0" presId="urn:microsoft.com/office/officeart/2008/layout/PictureStrips"/>
    <dgm:cxn modelId="{6F2AD32D-13DC-4B75-AFAD-836C268F530A}" type="presOf" srcId="{EF3A4789-C221-452C-BE67-D72BB527C7B9}" destId="{F910F209-EC7D-48ED-815F-C448829E240A}" srcOrd="0" destOrd="0" presId="urn:microsoft.com/office/officeart/2008/layout/PictureStrips"/>
    <dgm:cxn modelId="{9E331C6D-251E-4F65-AB62-72EE01D86CDE}" type="presOf" srcId="{67EE9E11-936C-4CD1-955C-AAF71A9E6ADD}" destId="{3A622FF4-3D83-4982-9CBC-A6386E4867F7}" srcOrd="0" destOrd="0" presId="urn:microsoft.com/office/officeart/2008/layout/PictureStrips"/>
    <dgm:cxn modelId="{5DEBF57F-5EC7-4225-9F6F-E78E29E15E69}" srcId="{9AC53FC1-8F74-42E0-B469-9E8A05A95043}" destId="{EF3A4789-C221-452C-BE67-D72BB527C7B9}" srcOrd="2" destOrd="0" parTransId="{478440B2-66EB-4B3B-B3DB-B8A0DE50EC11}" sibTransId="{E3F3331F-3FBF-4AA7-B47F-D6E869EC765E}"/>
    <dgm:cxn modelId="{F4649FAB-164B-450A-B9C9-05212BD2F387}" type="presOf" srcId="{9433868D-9996-4EFE-8797-DB30E16E50AE}" destId="{B52BCC93-5D4B-4E4B-98D2-C918F8EFD5E4}" srcOrd="0" destOrd="0" presId="urn:microsoft.com/office/officeart/2008/layout/PictureStrips"/>
    <dgm:cxn modelId="{C25059AF-0CA1-46E1-87D3-6FE749810340}" srcId="{9AC53FC1-8F74-42E0-B469-9E8A05A95043}" destId="{9433868D-9996-4EFE-8797-DB30E16E50AE}" srcOrd="0" destOrd="0" parTransId="{69A78B9A-1AFA-4A10-B3EE-EE52661E9ACD}" sibTransId="{8F1F7461-943F-4545-B179-B9A86A1FB903}"/>
    <dgm:cxn modelId="{C386E0B2-B90E-4E05-B02E-E1F3B73FD026}" type="presOf" srcId="{4FFED74F-659B-4D2D-A77D-E2E05D19C715}" destId="{6BE1B6AB-4859-41FE-B2BD-2BE73B7135B3}" srcOrd="0" destOrd="0" presId="urn:microsoft.com/office/officeart/2008/layout/PictureStrips"/>
    <dgm:cxn modelId="{BC858AFD-1F11-48BB-8084-7DA9245A81B0}" srcId="{9AC53FC1-8F74-42E0-B469-9E8A05A95043}" destId="{4FFED74F-659B-4D2D-A77D-E2E05D19C715}" srcOrd="1" destOrd="0" parTransId="{C2422D17-C83C-4F95-9838-34F56D1A2B7D}" sibTransId="{DD39EFF1-E367-4B2C-AFEE-255C3EDEC9DA}"/>
    <dgm:cxn modelId="{5C78EAB8-C6C9-4977-B04B-0721B863073B}" type="presParOf" srcId="{9FB5B07B-0643-4939-B320-54174E579BCC}" destId="{82DEEC99-C587-485E-B44C-B08167EBAB6E}" srcOrd="0" destOrd="0" presId="urn:microsoft.com/office/officeart/2008/layout/PictureStrips"/>
    <dgm:cxn modelId="{3026B37D-EE45-4A8A-9276-16B84FA59E43}" type="presParOf" srcId="{82DEEC99-C587-485E-B44C-B08167EBAB6E}" destId="{B52BCC93-5D4B-4E4B-98D2-C918F8EFD5E4}" srcOrd="0" destOrd="0" presId="urn:microsoft.com/office/officeart/2008/layout/PictureStrips"/>
    <dgm:cxn modelId="{380519EE-AEE3-451F-A107-B9101C083D81}" type="presParOf" srcId="{82DEEC99-C587-485E-B44C-B08167EBAB6E}" destId="{E57D009D-33CB-4323-8DB3-3E916796E988}" srcOrd="1" destOrd="0" presId="urn:microsoft.com/office/officeart/2008/layout/PictureStrips"/>
    <dgm:cxn modelId="{62B84062-7D2C-4FB5-B0ED-AED2DC50F6AE}" type="presParOf" srcId="{9FB5B07B-0643-4939-B320-54174E579BCC}" destId="{300B2D0F-8BF3-43FB-B962-3DA3D9996EDA}" srcOrd="1" destOrd="0" presId="urn:microsoft.com/office/officeart/2008/layout/PictureStrips"/>
    <dgm:cxn modelId="{E0B3C6CA-25BA-4AC8-BE5E-661ED861A164}" type="presParOf" srcId="{9FB5B07B-0643-4939-B320-54174E579BCC}" destId="{DC4A8A2A-7241-4EB6-9A24-359F8980EB7D}" srcOrd="2" destOrd="0" presId="urn:microsoft.com/office/officeart/2008/layout/PictureStrips"/>
    <dgm:cxn modelId="{BAFA23B3-92B6-41DA-A013-40FCD78BAAC4}" type="presParOf" srcId="{DC4A8A2A-7241-4EB6-9A24-359F8980EB7D}" destId="{6BE1B6AB-4859-41FE-B2BD-2BE73B7135B3}" srcOrd="0" destOrd="0" presId="urn:microsoft.com/office/officeart/2008/layout/PictureStrips"/>
    <dgm:cxn modelId="{869F3FE3-210B-45C7-A295-C45161505D45}" type="presParOf" srcId="{DC4A8A2A-7241-4EB6-9A24-359F8980EB7D}" destId="{9FC9AE85-1C11-42F5-AFF2-BD675ED483C2}" srcOrd="1" destOrd="0" presId="urn:microsoft.com/office/officeart/2008/layout/PictureStrips"/>
    <dgm:cxn modelId="{D03217B7-8B8F-463A-905C-394145656158}" type="presParOf" srcId="{9FB5B07B-0643-4939-B320-54174E579BCC}" destId="{4D8D67E1-6F1F-45A4-96A4-6D13A7825A96}" srcOrd="3" destOrd="0" presId="urn:microsoft.com/office/officeart/2008/layout/PictureStrips"/>
    <dgm:cxn modelId="{7933F781-6435-4DDE-A7E5-46BDAA2D6C03}" type="presParOf" srcId="{9FB5B07B-0643-4939-B320-54174E579BCC}" destId="{1F28734D-0CD5-4581-BA75-7C63880486EA}" srcOrd="4" destOrd="0" presId="urn:microsoft.com/office/officeart/2008/layout/PictureStrips"/>
    <dgm:cxn modelId="{36A11F01-B691-409D-AC2E-DC6922C4765B}" type="presParOf" srcId="{1F28734D-0CD5-4581-BA75-7C63880486EA}" destId="{F910F209-EC7D-48ED-815F-C448829E240A}" srcOrd="0" destOrd="0" presId="urn:microsoft.com/office/officeart/2008/layout/PictureStrips"/>
    <dgm:cxn modelId="{9960FA62-7B81-4A79-AD16-BBE739A9AC21}" type="presParOf" srcId="{1F28734D-0CD5-4581-BA75-7C63880486EA}" destId="{8CF59968-4539-4D24-B9C4-59E6C608BA16}" srcOrd="1" destOrd="0" presId="urn:microsoft.com/office/officeart/2008/layout/PictureStrips"/>
    <dgm:cxn modelId="{C9966E00-DFC6-48EB-BFAD-46468BA53C2D}" type="presParOf" srcId="{9FB5B07B-0643-4939-B320-54174E579BCC}" destId="{C722AF13-DA49-4EA3-9B23-37556147A33F}" srcOrd="5" destOrd="0" presId="urn:microsoft.com/office/officeart/2008/layout/PictureStrips"/>
    <dgm:cxn modelId="{1E6D76EC-E30F-4D71-A1AB-7A6A3F08BBD0}" type="presParOf" srcId="{9FB5B07B-0643-4939-B320-54174E579BCC}" destId="{EB33835F-E597-4935-A987-FF7C11D7C3F4}" srcOrd="6" destOrd="0" presId="urn:microsoft.com/office/officeart/2008/layout/PictureStrips"/>
    <dgm:cxn modelId="{A37F92CF-54A5-4538-8CDD-9B886C3575E8}" type="presParOf" srcId="{EB33835F-E597-4935-A987-FF7C11D7C3F4}" destId="{3A622FF4-3D83-4982-9CBC-A6386E4867F7}" srcOrd="0" destOrd="0" presId="urn:microsoft.com/office/officeart/2008/layout/PictureStrips"/>
    <dgm:cxn modelId="{F508553E-F913-4484-B217-89F9F7532861}" type="presParOf" srcId="{EB33835F-E597-4935-A987-FF7C11D7C3F4}" destId="{39BE610F-1910-4D22-99C6-FE35F9B414B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E1A01F-C71C-400B-AC15-EDF598F186D5}"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6B777B56-7717-44CB-82D3-2F0134B64A98}">
      <dgm:prSet phldrT="[Metin]"/>
      <dgm:spPr/>
      <dgm:t>
        <a:bodyPr/>
        <a:lstStyle/>
        <a:p>
          <a:r>
            <a:rPr lang="tr-TR" b="0" i="0" dirty="0">
              <a:solidFill>
                <a:srgbClr val="000000"/>
              </a:solidFill>
              <a:latin typeface="Cambria"/>
              <a:ea typeface="Cambria" panose="02040503050406030204" pitchFamily="18" charset="0"/>
              <a:cs typeface="Cambria"/>
            </a:rPr>
            <a:t>N</a:t>
          </a:r>
          <a:r>
            <a:rPr lang="en-US" b="0" i="0" u="none" strike="noStrike" baseline="0" dirty="0" err="1">
              <a:solidFill>
                <a:srgbClr val="000000"/>
              </a:solidFill>
              <a:latin typeface="Cambria"/>
              <a:ea typeface="Cambria" panose="02040503050406030204" pitchFamily="18" charset="0"/>
              <a:cs typeface="Cambria"/>
            </a:rPr>
            <a:t>işasta</a:t>
          </a:r>
          <a:r>
            <a:rPr lang="tr-TR" b="0" i="0" u="none" strike="noStrike" baseline="0" dirty="0">
              <a:solidFill>
                <a:srgbClr val="000000"/>
              </a:solidFill>
              <a:latin typeface="Cambria"/>
              <a:ea typeface="Cambria" panose="02040503050406030204" pitchFamily="18" charset="0"/>
              <a:cs typeface="Cambria"/>
            </a:rPr>
            <a:t>  ve Diyet Posası kaynağı</a:t>
          </a:r>
        </a:p>
        <a:p>
          <a:r>
            <a:rPr lang="tr-TR" b="0" i="0" u="none" strike="noStrike" baseline="0" dirty="0">
              <a:solidFill>
                <a:srgbClr val="000000"/>
              </a:solidFill>
              <a:latin typeface="Cambria"/>
              <a:ea typeface="Cambria" panose="02040503050406030204" pitchFamily="18" charset="0"/>
              <a:cs typeface="Cambria"/>
            </a:rPr>
            <a:t>En yüksek</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amiloz</a:t>
          </a:r>
          <a:r>
            <a:rPr lang="en-US" b="0" i="0" u="none" strike="noStrike" baseline="0" dirty="0">
              <a:solidFill>
                <a:srgbClr val="000000"/>
              </a:solidFill>
              <a:latin typeface="Cambria"/>
              <a:ea typeface="Cambria" panose="02040503050406030204" pitchFamily="18" charset="0"/>
              <a:cs typeface="Cambria"/>
            </a:rPr>
            <a:t> </a:t>
          </a:r>
          <a:r>
            <a:rPr lang="tr-TR" b="0" i="0" u="none" strike="noStrike" baseline="0" dirty="0">
              <a:solidFill>
                <a:srgbClr val="000000"/>
              </a:solidFill>
              <a:latin typeface="Cambria"/>
              <a:ea typeface="Cambria" panose="02040503050406030204" pitchFamily="18" charset="0"/>
              <a:cs typeface="Cambria"/>
            </a:rPr>
            <a:t> ve </a:t>
          </a:r>
          <a:r>
            <a:rPr lang="en-US" b="0" i="0" u="none" strike="noStrike" baseline="0" dirty="0" err="1">
              <a:solidFill>
                <a:srgbClr val="000000"/>
              </a:solidFill>
              <a:latin typeface="Cambria"/>
              <a:ea typeface="Cambria" panose="02040503050406030204" pitchFamily="18" charset="0"/>
              <a:cs typeface="Cambria"/>
            </a:rPr>
            <a:t>dirençli</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nişasta</a:t>
          </a:r>
          <a:r>
            <a:rPr lang="tr-TR" b="0" i="0" u="none" strike="noStrike" baseline="0" dirty="0">
              <a:solidFill>
                <a:srgbClr val="000000"/>
              </a:solidFill>
              <a:latin typeface="Cambria"/>
              <a:ea typeface="Cambria" panose="02040503050406030204" pitchFamily="18" charset="0"/>
              <a:cs typeface="Cambria"/>
            </a:rPr>
            <a:t> - karabuğday</a:t>
          </a:r>
          <a:endParaRPr lang="en-US" b="0" i="0" u="none" strike="noStrike" baseline="0" dirty="0">
            <a:solidFill>
              <a:srgbClr val="000000"/>
            </a:solidFill>
            <a:latin typeface="Cambria"/>
            <a:ea typeface="Cambria" panose="02040503050406030204" pitchFamily="18" charset="0"/>
            <a:cs typeface="Cambria"/>
          </a:endParaRPr>
        </a:p>
        <a:p>
          <a:r>
            <a:rPr lang="tr-TR" b="0" i="0" u="none" strike="noStrike" baseline="0" dirty="0">
              <a:solidFill>
                <a:srgbClr val="000000"/>
              </a:solidFill>
              <a:latin typeface="Cambria"/>
              <a:ea typeface="Cambria" panose="02040503050406030204" pitchFamily="18" charset="0"/>
              <a:cs typeface="Cambria"/>
            </a:rPr>
            <a:t>En yüksek</a:t>
          </a:r>
          <a:r>
            <a:rPr lang="tr-TR" b="0" i="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lif</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içeriğ</a:t>
          </a:r>
          <a:r>
            <a:rPr lang="tr-TR" b="0" i="0" u="none" strike="noStrike" baseline="0" dirty="0">
              <a:solidFill>
                <a:srgbClr val="000000"/>
              </a:solidFill>
              <a:latin typeface="Cambria"/>
              <a:ea typeface="Cambria" panose="02040503050406030204" pitchFamily="18" charset="0"/>
              <a:cs typeface="Cambria"/>
            </a:rPr>
            <a:t>i - karabuğday</a:t>
          </a:r>
        </a:p>
      </dgm:t>
    </dgm:pt>
    <dgm:pt modelId="{6B63F7EA-04EE-4A9D-A1E9-78DF8E9B16C4}" type="parTrans" cxnId="{F61AC50E-245F-41F6-88FD-E486CE009721}">
      <dgm:prSet/>
      <dgm:spPr/>
      <dgm:t>
        <a:bodyPr/>
        <a:lstStyle/>
        <a:p>
          <a:endParaRPr lang="en-US" b="0" i="0">
            <a:solidFill>
              <a:srgbClr val="000000"/>
            </a:solidFill>
            <a:latin typeface="Cambria"/>
            <a:ea typeface="Cambria" panose="02040503050406030204" pitchFamily="18" charset="0"/>
            <a:cs typeface="Cambria"/>
          </a:endParaRPr>
        </a:p>
      </dgm:t>
    </dgm:pt>
    <dgm:pt modelId="{F439D7D2-3CDA-4296-B9F5-882B1A336C16}" type="sibTrans" cxnId="{F61AC50E-245F-41F6-88FD-E486CE009721}">
      <dgm:prSet/>
      <dgm:spPr/>
      <dgm:t>
        <a:bodyPr/>
        <a:lstStyle/>
        <a:p>
          <a:endParaRPr lang="en-US" b="0" i="0">
            <a:solidFill>
              <a:srgbClr val="000000"/>
            </a:solidFill>
            <a:latin typeface="Cambria"/>
            <a:ea typeface="Cambria" panose="02040503050406030204" pitchFamily="18" charset="0"/>
            <a:cs typeface="Cambria"/>
          </a:endParaRPr>
        </a:p>
      </dgm:t>
    </dgm:pt>
    <dgm:pt modelId="{E1547CBE-AA99-46C5-BC9D-36B17B2C1257}">
      <dgm:prSet phldrT="[Metin]"/>
      <dgm:spPr/>
      <dgm:t>
        <a:bodyPr/>
        <a:lstStyle/>
        <a:p>
          <a:r>
            <a:rPr lang="tr-TR" b="0" i="0" u="none" strike="noStrike" baseline="0" dirty="0" err="1">
              <a:solidFill>
                <a:srgbClr val="000000"/>
              </a:solidFill>
              <a:latin typeface="Cambria"/>
              <a:ea typeface="Cambria" panose="02040503050406030204" pitchFamily="18" charset="0"/>
              <a:cs typeface="Cambria"/>
            </a:rPr>
            <a:t>Li</a:t>
          </a:r>
          <a:r>
            <a:rPr lang="en-US" b="0" i="0" u="none" strike="noStrike" baseline="0" dirty="0">
              <a:solidFill>
                <a:srgbClr val="000000"/>
              </a:solidFill>
              <a:latin typeface="Cambria"/>
              <a:ea typeface="Cambria" panose="02040503050406030204" pitchFamily="18" charset="0"/>
              <a:cs typeface="Cambria"/>
            </a:rPr>
            <a:t>zin, </a:t>
          </a:r>
          <a:r>
            <a:rPr lang="en-US" b="0" i="0" u="none" strike="noStrike" baseline="0" dirty="0" err="1">
              <a:solidFill>
                <a:srgbClr val="000000"/>
              </a:solidFill>
              <a:latin typeface="Cambria"/>
              <a:ea typeface="Cambria" panose="02040503050406030204" pitchFamily="18" charset="0"/>
              <a:cs typeface="Cambria"/>
            </a:rPr>
            <a:t>metiyonin</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ve</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sistein</a:t>
          </a:r>
          <a:r>
            <a:rPr lang="tr-TR" b="0" i="0" u="none" strike="noStrike" baseline="0" dirty="0">
              <a:solidFill>
                <a:srgbClr val="000000"/>
              </a:solidFill>
              <a:latin typeface="Cambria"/>
              <a:ea typeface="Cambria" panose="02040503050406030204" pitchFamily="18" charset="0"/>
              <a:cs typeface="Cambria"/>
            </a:rPr>
            <a:t> kaynağı</a:t>
          </a:r>
        </a:p>
        <a:p>
          <a:r>
            <a:rPr lang="tr-TR" b="0" i="0" u="none" strike="noStrike" baseline="0" dirty="0">
              <a:solidFill>
                <a:srgbClr val="000000"/>
              </a:solidFill>
              <a:latin typeface="Cambria"/>
              <a:ea typeface="Cambria" panose="02040503050406030204" pitchFamily="18" charset="0"/>
              <a:cs typeface="Cambria"/>
            </a:rPr>
            <a:t>Yüksek </a:t>
          </a:r>
          <a:r>
            <a:rPr lang="en-US" b="0" i="0" u="none" strike="noStrike" baseline="0" dirty="0">
              <a:solidFill>
                <a:srgbClr val="000000"/>
              </a:solidFill>
              <a:latin typeface="Cambria"/>
              <a:ea typeface="Cambria" panose="02040503050406030204" pitchFamily="18" charset="0"/>
              <a:cs typeface="Cambria"/>
            </a:rPr>
            <a:t>protein </a:t>
          </a:r>
          <a:r>
            <a:rPr lang="en-US" b="0" i="0" u="none" strike="noStrike" baseline="0" dirty="0" err="1">
              <a:solidFill>
                <a:srgbClr val="000000"/>
              </a:solidFill>
              <a:latin typeface="Cambria"/>
              <a:ea typeface="Cambria" panose="02040503050406030204" pitchFamily="18" charset="0"/>
              <a:cs typeface="Cambria"/>
            </a:rPr>
            <a:t>sindirilebilirliği</a:t>
          </a:r>
          <a:r>
            <a:rPr lang="en-US" b="0" i="0" u="none" strike="noStrike" baseline="0" dirty="0">
              <a:solidFill>
                <a:srgbClr val="000000"/>
              </a:solidFill>
              <a:latin typeface="Cambria"/>
              <a:ea typeface="Cambria" panose="02040503050406030204" pitchFamily="18" charset="0"/>
              <a:cs typeface="Cambria"/>
            </a:rPr>
            <a:t> </a:t>
          </a:r>
          <a:endParaRPr lang="tr-TR" b="0" i="0" u="none" strike="noStrike" baseline="0" dirty="0">
            <a:solidFill>
              <a:srgbClr val="000000"/>
            </a:solidFill>
            <a:latin typeface="Cambria"/>
            <a:ea typeface="Cambria" panose="02040503050406030204" pitchFamily="18" charset="0"/>
            <a:cs typeface="Cambria"/>
          </a:endParaRPr>
        </a:p>
      </dgm:t>
    </dgm:pt>
    <dgm:pt modelId="{A1D0C5C7-6DB2-484A-B12B-B24C34977ECC}" type="parTrans" cxnId="{6E51638A-FE44-4F31-930F-BB572D16A81B}">
      <dgm:prSet/>
      <dgm:spPr/>
      <dgm:t>
        <a:bodyPr/>
        <a:lstStyle/>
        <a:p>
          <a:endParaRPr lang="en-US" b="0" i="0">
            <a:solidFill>
              <a:srgbClr val="000000"/>
            </a:solidFill>
            <a:latin typeface="Cambria"/>
            <a:ea typeface="Cambria" panose="02040503050406030204" pitchFamily="18" charset="0"/>
            <a:cs typeface="Cambria"/>
          </a:endParaRPr>
        </a:p>
      </dgm:t>
    </dgm:pt>
    <dgm:pt modelId="{F6337703-C488-46D6-BCDA-B78EC3080006}" type="sibTrans" cxnId="{6E51638A-FE44-4F31-930F-BB572D16A81B}">
      <dgm:prSet/>
      <dgm:spPr/>
      <dgm:t>
        <a:bodyPr/>
        <a:lstStyle/>
        <a:p>
          <a:endParaRPr lang="en-US" b="0" i="0">
            <a:solidFill>
              <a:srgbClr val="000000"/>
            </a:solidFill>
            <a:latin typeface="Cambria"/>
            <a:ea typeface="Cambria" panose="02040503050406030204" pitchFamily="18" charset="0"/>
            <a:cs typeface="Cambria"/>
          </a:endParaRPr>
        </a:p>
      </dgm:t>
    </dgm:pt>
    <dgm:pt modelId="{B7F9C633-45E3-4504-BF79-C36F0865999F}">
      <dgm:prSet phldrT="[Metin]"/>
      <dgm:spPr/>
      <dgm:t>
        <a:bodyPr/>
        <a:lstStyle/>
        <a:p>
          <a:r>
            <a:rPr lang="tr-TR" b="0" i="0" u="none" strike="noStrike" baseline="0" dirty="0">
              <a:solidFill>
                <a:srgbClr val="000000"/>
              </a:solidFill>
              <a:latin typeface="Cambria"/>
              <a:ea typeface="Cambria" panose="02040503050406030204" pitchFamily="18" charset="0"/>
              <a:cs typeface="Cambria"/>
            </a:rPr>
            <a:t>B</a:t>
          </a:r>
          <a:r>
            <a:rPr lang="en-US" b="0" i="0" u="none" strike="noStrike" baseline="0" dirty="0" err="1">
              <a:solidFill>
                <a:srgbClr val="000000"/>
              </a:solidFill>
              <a:latin typeface="Cambria"/>
              <a:ea typeface="Cambria" panose="02040503050406030204" pitchFamily="18" charset="0"/>
              <a:cs typeface="Cambria"/>
            </a:rPr>
            <a:t>uğday</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pirinç</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gibi</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yaygın</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tahıllara</a:t>
          </a:r>
          <a:r>
            <a:rPr lang="tr-TR" b="0" i="0" dirty="0">
              <a:solidFill>
                <a:srgbClr val="000000"/>
              </a:solidFill>
              <a:latin typeface="Cambria"/>
              <a:ea typeface="Cambria" panose="02040503050406030204" pitchFamily="18" charset="0"/>
              <a:cs typeface="Cambria"/>
            </a:rPr>
            <a:t> </a:t>
          </a:r>
          <a:r>
            <a:rPr lang="nn-NO" b="0" i="0" u="none" strike="noStrike" baseline="0" dirty="0" err="1">
              <a:solidFill>
                <a:srgbClr val="000000"/>
              </a:solidFill>
              <a:latin typeface="Cambria"/>
              <a:ea typeface="Cambria" panose="02040503050406030204" pitchFamily="18" charset="0"/>
              <a:cs typeface="Cambria"/>
            </a:rPr>
            <a:t>göre</a:t>
          </a:r>
          <a:r>
            <a:rPr lang="tr-TR" b="0" i="0" u="none" strike="noStrike" baseline="0" dirty="0">
              <a:solidFill>
                <a:srgbClr val="000000"/>
              </a:solidFill>
              <a:latin typeface="Cambria"/>
              <a:ea typeface="Cambria" panose="02040503050406030204" pitchFamily="18" charset="0"/>
              <a:cs typeface="Cambria"/>
            </a:rPr>
            <a:t> zengin </a:t>
          </a:r>
          <a:r>
            <a:rPr lang="en-US" b="0" i="0" u="none" strike="noStrike" baseline="0" dirty="0">
              <a:solidFill>
                <a:srgbClr val="000000"/>
              </a:solidFill>
              <a:latin typeface="Cambria"/>
              <a:ea typeface="Cambria" panose="02040503050406030204" pitchFamily="18" charset="0"/>
              <a:cs typeface="Cambria"/>
            </a:rPr>
            <a:t>lipit </a:t>
          </a:r>
          <a:r>
            <a:rPr lang="en-US" b="0" i="0" u="none" strike="noStrike" baseline="0" dirty="0" err="1">
              <a:solidFill>
                <a:srgbClr val="000000"/>
              </a:solidFill>
              <a:latin typeface="Cambria"/>
              <a:ea typeface="Cambria" panose="02040503050406030204" pitchFamily="18" charset="0"/>
              <a:cs typeface="Cambria"/>
            </a:rPr>
            <a:t>içerikleri</a:t>
          </a:r>
          <a:endParaRPr lang="tr-TR" b="0" i="0" u="none" strike="noStrike" baseline="0" dirty="0">
            <a:solidFill>
              <a:srgbClr val="000000"/>
            </a:solidFill>
            <a:latin typeface="Cambria"/>
            <a:ea typeface="Cambria" panose="02040503050406030204" pitchFamily="18" charset="0"/>
            <a:cs typeface="Cambria"/>
          </a:endParaRPr>
        </a:p>
        <a:p>
          <a:r>
            <a:rPr lang="en-US" b="0" i="0" u="none" strike="noStrike" baseline="0" dirty="0">
              <a:solidFill>
                <a:srgbClr val="000000"/>
              </a:solidFill>
              <a:latin typeface="Cambria"/>
              <a:ea typeface="Cambria" panose="02040503050406030204" pitchFamily="18" charset="0"/>
              <a:cs typeface="Cambria"/>
            </a:rPr>
            <a:t>Yükse</a:t>
          </a:r>
          <a:r>
            <a:rPr lang="tr-TR" b="0" i="0" u="none" strike="noStrike" baseline="0" dirty="0">
              <a:solidFill>
                <a:srgbClr val="000000"/>
              </a:solidFill>
              <a:latin typeface="Cambria"/>
              <a:ea typeface="Cambria" panose="02040503050406030204" pitchFamily="18" charset="0"/>
              <a:cs typeface="Cambria"/>
            </a:rPr>
            <a:t>k </a:t>
          </a:r>
          <a:r>
            <a:rPr lang="en-US" b="0" i="0" u="none" strike="noStrike" baseline="0" dirty="0" err="1">
              <a:solidFill>
                <a:srgbClr val="000000"/>
              </a:solidFill>
              <a:latin typeface="Cambria"/>
              <a:ea typeface="Cambria" panose="02040503050406030204" pitchFamily="18" charset="0"/>
              <a:cs typeface="Cambria"/>
            </a:rPr>
            <a:t>linoleik</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asit</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ve</a:t>
          </a:r>
          <a:r>
            <a:rPr lang="en-US" b="0" i="0" u="none" strike="noStrike" baseline="0" dirty="0">
              <a:solidFill>
                <a:srgbClr val="000000"/>
              </a:solidFill>
              <a:latin typeface="Cambria"/>
              <a:ea typeface="Cambria" panose="02040503050406030204" pitchFamily="18" charset="0"/>
              <a:cs typeface="Cambria"/>
            </a:rPr>
            <a:t> alfa-linolenic</a:t>
          </a:r>
          <a:r>
            <a:rPr lang="tr-TR" b="0" i="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asit</a:t>
          </a:r>
          <a:r>
            <a:rPr lang="tr-TR" b="0" i="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oleik</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asi</a:t>
          </a:r>
          <a:r>
            <a:rPr lang="tr-TR" b="0" i="0" u="none" strike="noStrike" baseline="0" dirty="0">
              <a:solidFill>
                <a:srgbClr val="000000"/>
              </a:solidFill>
              <a:latin typeface="Cambria"/>
              <a:ea typeface="Cambria" panose="02040503050406030204" pitchFamily="18" charset="0"/>
              <a:cs typeface="Cambria"/>
            </a:rPr>
            <a:t>t</a:t>
          </a:r>
          <a:endParaRPr lang="en-US" b="0" i="0" dirty="0">
            <a:solidFill>
              <a:srgbClr val="000000"/>
            </a:solidFill>
            <a:latin typeface="Cambria"/>
            <a:ea typeface="Cambria" panose="02040503050406030204" pitchFamily="18" charset="0"/>
            <a:cs typeface="Cambria"/>
          </a:endParaRPr>
        </a:p>
      </dgm:t>
    </dgm:pt>
    <dgm:pt modelId="{04DC6D7B-0203-493C-A568-B837BCC94CFE}" type="parTrans" cxnId="{FD20CC99-C4E4-4587-ABED-C138322F6850}">
      <dgm:prSet/>
      <dgm:spPr/>
      <dgm:t>
        <a:bodyPr/>
        <a:lstStyle/>
        <a:p>
          <a:endParaRPr lang="en-US" b="0" i="0">
            <a:solidFill>
              <a:srgbClr val="000000"/>
            </a:solidFill>
            <a:latin typeface="Cambria"/>
            <a:ea typeface="Cambria" panose="02040503050406030204" pitchFamily="18" charset="0"/>
            <a:cs typeface="Cambria"/>
          </a:endParaRPr>
        </a:p>
      </dgm:t>
    </dgm:pt>
    <dgm:pt modelId="{24917A03-F962-48F5-A66C-730980B4E944}" type="sibTrans" cxnId="{FD20CC99-C4E4-4587-ABED-C138322F6850}">
      <dgm:prSet/>
      <dgm:spPr/>
      <dgm:t>
        <a:bodyPr/>
        <a:lstStyle/>
        <a:p>
          <a:endParaRPr lang="en-US" b="0" i="0">
            <a:solidFill>
              <a:srgbClr val="000000"/>
            </a:solidFill>
            <a:latin typeface="Cambria"/>
            <a:ea typeface="Cambria" panose="02040503050406030204" pitchFamily="18" charset="0"/>
            <a:cs typeface="Cambria"/>
          </a:endParaRPr>
        </a:p>
      </dgm:t>
    </dgm:pt>
    <dgm:pt modelId="{F218226F-9CC0-4959-99F5-EB8CD682FEA9}">
      <dgm:prSet phldrT="[Metin]"/>
      <dgm:spPr/>
      <dgm:t>
        <a:bodyPr/>
        <a:lstStyle/>
        <a:p>
          <a:r>
            <a:rPr lang="tr-TR" b="0" i="0" u="none" strike="noStrike" baseline="0" dirty="0">
              <a:solidFill>
                <a:srgbClr val="000000"/>
              </a:solidFill>
              <a:latin typeface="Cambria"/>
              <a:ea typeface="Cambria" panose="02040503050406030204" pitchFamily="18" charset="0"/>
              <a:cs typeface="Cambria"/>
            </a:rPr>
            <a:t>Yüksek </a:t>
          </a:r>
          <a:r>
            <a:rPr lang="en-US" b="0" i="0" u="none" strike="noStrike" baseline="0" dirty="0">
              <a:solidFill>
                <a:srgbClr val="000000"/>
              </a:solidFill>
              <a:latin typeface="Cambria"/>
              <a:ea typeface="Cambria" panose="02040503050406030204" pitchFamily="18" charset="0"/>
              <a:cs typeface="Cambria"/>
            </a:rPr>
            <a:t>B6, riboflavin </a:t>
          </a:r>
          <a:r>
            <a:rPr lang="en-US" b="0" i="0" u="none" strike="noStrike" baseline="0" dirty="0" err="1">
              <a:solidFill>
                <a:srgbClr val="000000"/>
              </a:solidFill>
              <a:latin typeface="Cambria"/>
              <a:ea typeface="Cambria" panose="02040503050406030204" pitchFamily="18" charset="0"/>
              <a:cs typeface="Cambria"/>
            </a:rPr>
            <a:t>ve</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folat</a:t>
          </a:r>
          <a:endParaRPr lang="tr-TR" b="0" i="0" u="none" strike="noStrike" baseline="0" dirty="0">
            <a:solidFill>
              <a:srgbClr val="000000"/>
            </a:solidFill>
            <a:latin typeface="Cambria"/>
            <a:ea typeface="Cambria" panose="02040503050406030204" pitchFamily="18" charset="0"/>
            <a:cs typeface="Cambria"/>
          </a:endParaRPr>
        </a:p>
        <a:p>
          <a:r>
            <a:rPr lang="tr-TR" b="0" i="0" u="none" strike="noStrike" baseline="0" dirty="0">
              <a:solidFill>
                <a:srgbClr val="000000"/>
              </a:solidFill>
              <a:latin typeface="Cambria"/>
              <a:ea typeface="Cambria" panose="02040503050406030204" pitchFamily="18" charset="0"/>
              <a:cs typeface="Cambria"/>
            </a:rPr>
            <a:t>Çinko, selenyum, demir buğday ve pirince göre daha yüksek</a:t>
          </a:r>
        </a:p>
        <a:p>
          <a:endParaRPr lang="en-US" b="0" i="0" dirty="0">
            <a:solidFill>
              <a:srgbClr val="000000"/>
            </a:solidFill>
            <a:latin typeface="Cambria"/>
            <a:ea typeface="Cambria" panose="02040503050406030204" pitchFamily="18" charset="0"/>
            <a:cs typeface="Cambria"/>
          </a:endParaRPr>
        </a:p>
      </dgm:t>
    </dgm:pt>
    <dgm:pt modelId="{35BE526A-5208-4D22-84DF-B8BA72A83B31}" type="parTrans" cxnId="{6650722A-7628-4874-BF4B-E24623AAC0E7}">
      <dgm:prSet/>
      <dgm:spPr/>
      <dgm:t>
        <a:bodyPr/>
        <a:lstStyle/>
        <a:p>
          <a:endParaRPr lang="en-US" b="0" i="0">
            <a:solidFill>
              <a:srgbClr val="000000"/>
            </a:solidFill>
            <a:latin typeface="Cambria"/>
            <a:ea typeface="Cambria" panose="02040503050406030204" pitchFamily="18" charset="0"/>
            <a:cs typeface="Cambria"/>
          </a:endParaRPr>
        </a:p>
      </dgm:t>
    </dgm:pt>
    <dgm:pt modelId="{330055FB-4933-4B30-8EB0-FB01946B1F23}" type="sibTrans" cxnId="{6650722A-7628-4874-BF4B-E24623AAC0E7}">
      <dgm:prSet/>
      <dgm:spPr/>
      <dgm:t>
        <a:bodyPr/>
        <a:lstStyle/>
        <a:p>
          <a:endParaRPr lang="en-US" b="0" i="0">
            <a:solidFill>
              <a:srgbClr val="000000"/>
            </a:solidFill>
            <a:latin typeface="Cambria"/>
            <a:ea typeface="Cambria" panose="02040503050406030204" pitchFamily="18" charset="0"/>
            <a:cs typeface="Cambria"/>
          </a:endParaRPr>
        </a:p>
      </dgm:t>
    </dgm:pt>
    <dgm:pt modelId="{39008558-9AD2-4F0A-972D-5AA2BA0EFBAB}">
      <dgm:prSet phldrT="[Metin]"/>
      <dgm:spPr/>
      <dgm:t>
        <a:bodyPr/>
        <a:lstStyle/>
        <a:p>
          <a:r>
            <a:rPr lang="tr-TR" b="0" i="0" u="none" strike="noStrike" baseline="0" dirty="0">
              <a:solidFill>
                <a:srgbClr val="000000"/>
              </a:solidFill>
              <a:latin typeface="Cambria"/>
              <a:ea typeface="Cambria" panose="02040503050406030204" pitchFamily="18" charset="0"/>
              <a:cs typeface="Cambria"/>
            </a:rPr>
            <a:t>F</a:t>
          </a:r>
          <a:r>
            <a:rPr lang="en-US" b="0" i="0" u="none" strike="noStrike" baseline="0" dirty="0" err="1">
              <a:solidFill>
                <a:srgbClr val="000000"/>
              </a:solidFill>
              <a:latin typeface="Cambria"/>
              <a:ea typeface="Cambria" panose="02040503050406030204" pitchFamily="18" charset="0"/>
              <a:cs typeface="Cambria"/>
            </a:rPr>
            <a:t>enolik</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asitler</a:t>
          </a:r>
          <a:r>
            <a:rPr lang="tr-TR"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flavonoidler</a:t>
          </a:r>
          <a:r>
            <a:rPr lang="tr-TR"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ve</a:t>
          </a:r>
          <a:r>
            <a:rPr lang="en-US" b="0" i="0" u="none" strike="noStrike" baseline="0" dirty="0">
              <a:solidFill>
                <a:srgbClr val="000000"/>
              </a:solidFill>
              <a:latin typeface="Cambria"/>
              <a:ea typeface="Cambria" panose="02040503050406030204" pitchFamily="18" charset="0"/>
              <a:cs typeface="Cambria"/>
            </a:rPr>
            <a:t> </a:t>
          </a:r>
          <a:r>
            <a:rPr lang="en-US" b="0" i="0" u="none" strike="noStrike" baseline="0" dirty="0" err="1">
              <a:solidFill>
                <a:srgbClr val="000000"/>
              </a:solidFill>
              <a:latin typeface="Cambria"/>
              <a:ea typeface="Cambria" panose="02040503050406030204" pitchFamily="18" charset="0"/>
              <a:cs typeface="Cambria"/>
            </a:rPr>
            <a:t>fitosteroller</a:t>
          </a:r>
          <a:endParaRPr lang="tr-TR" b="0" i="0" u="none" strike="noStrike" baseline="0" dirty="0">
            <a:solidFill>
              <a:srgbClr val="000000"/>
            </a:solidFill>
            <a:latin typeface="Cambria"/>
            <a:ea typeface="Cambria" panose="02040503050406030204" pitchFamily="18" charset="0"/>
            <a:cs typeface="Cambria"/>
          </a:endParaRPr>
        </a:p>
        <a:p>
          <a:r>
            <a:rPr lang="tr-TR" b="0" i="0" u="none" strike="noStrike" baseline="0" dirty="0">
              <a:solidFill>
                <a:srgbClr val="000000"/>
              </a:solidFill>
              <a:latin typeface="Cambria"/>
              <a:ea typeface="Cambria" panose="02040503050406030204" pitchFamily="18" charset="0"/>
              <a:cs typeface="Cambria"/>
            </a:rPr>
            <a:t>En yüksek fenolik bileşen -k</a:t>
          </a:r>
          <a:r>
            <a:rPr lang="en-US" b="0" i="0" u="none" strike="noStrike" baseline="0" dirty="0" err="1">
              <a:solidFill>
                <a:srgbClr val="000000"/>
              </a:solidFill>
              <a:latin typeface="Cambria"/>
              <a:ea typeface="Cambria" panose="02040503050406030204" pitchFamily="18" charset="0"/>
              <a:cs typeface="Cambria"/>
            </a:rPr>
            <a:t>arabuğday</a:t>
          </a:r>
          <a:endParaRPr lang="en-US" b="0" i="0" dirty="0">
            <a:solidFill>
              <a:srgbClr val="000000"/>
            </a:solidFill>
            <a:latin typeface="Cambria"/>
            <a:ea typeface="Cambria" panose="02040503050406030204" pitchFamily="18" charset="0"/>
            <a:cs typeface="Cambria"/>
          </a:endParaRPr>
        </a:p>
      </dgm:t>
    </dgm:pt>
    <dgm:pt modelId="{1235D3DD-3EC7-4ABF-BE63-7783CADEDF15}" type="parTrans" cxnId="{8C456CBF-BF11-4A2C-8396-BE7B56B912E0}">
      <dgm:prSet/>
      <dgm:spPr/>
      <dgm:t>
        <a:bodyPr/>
        <a:lstStyle/>
        <a:p>
          <a:endParaRPr lang="en-US" b="0" i="0">
            <a:solidFill>
              <a:srgbClr val="000000"/>
            </a:solidFill>
            <a:latin typeface="Cambria"/>
            <a:ea typeface="Cambria" panose="02040503050406030204" pitchFamily="18" charset="0"/>
            <a:cs typeface="Cambria"/>
          </a:endParaRPr>
        </a:p>
      </dgm:t>
    </dgm:pt>
    <dgm:pt modelId="{625F48E4-E33B-4CB1-AC74-885DC5BEB1FD}" type="sibTrans" cxnId="{8C456CBF-BF11-4A2C-8396-BE7B56B912E0}">
      <dgm:prSet/>
      <dgm:spPr/>
      <dgm:t>
        <a:bodyPr/>
        <a:lstStyle/>
        <a:p>
          <a:endParaRPr lang="en-US" b="0" i="0">
            <a:solidFill>
              <a:srgbClr val="000000"/>
            </a:solidFill>
            <a:latin typeface="Cambria"/>
            <a:ea typeface="Cambria" panose="02040503050406030204" pitchFamily="18" charset="0"/>
            <a:cs typeface="Cambria"/>
          </a:endParaRPr>
        </a:p>
      </dgm:t>
    </dgm:pt>
    <dgm:pt modelId="{9EF56875-8A6A-0645-9DFF-CDF1DE7848BA}" type="pres">
      <dgm:prSet presAssocID="{D8E1A01F-C71C-400B-AC15-EDF598F186D5}" presName="vert0" presStyleCnt="0">
        <dgm:presLayoutVars>
          <dgm:dir/>
          <dgm:animOne val="branch"/>
          <dgm:animLvl val="lvl"/>
        </dgm:presLayoutVars>
      </dgm:prSet>
      <dgm:spPr/>
    </dgm:pt>
    <dgm:pt modelId="{B6E9CD85-4DBF-6B4E-9E56-04222C9A0D6D}" type="pres">
      <dgm:prSet presAssocID="{6B777B56-7717-44CB-82D3-2F0134B64A98}" presName="thickLine" presStyleLbl="alignNode1" presStyleIdx="0" presStyleCnt="5"/>
      <dgm:spPr/>
    </dgm:pt>
    <dgm:pt modelId="{D62770B9-DDF7-3F4D-89DC-222C799A9386}" type="pres">
      <dgm:prSet presAssocID="{6B777B56-7717-44CB-82D3-2F0134B64A98}" presName="horz1" presStyleCnt="0"/>
      <dgm:spPr/>
    </dgm:pt>
    <dgm:pt modelId="{B3B78ADF-A370-0041-8414-44DC01DA69B2}" type="pres">
      <dgm:prSet presAssocID="{6B777B56-7717-44CB-82D3-2F0134B64A98}" presName="tx1" presStyleLbl="revTx" presStyleIdx="0" presStyleCnt="5"/>
      <dgm:spPr/>
    </dgm:pt>
    <dgm:pt modelId="{C70DE332-6697-8348-8DAD-A050F5528531}" type="pres">
      <dgm:prSet presAssocID="{6B777B56-7717-44CB-82D3-2F0134B64A98}" presName="vert1" presStyleCnt="0"/>
      <dgm:spPr/>
    </dgm:pt>
    <dgm:pt modelId="{9A8B402D-C535-D141-B347-9C9F4C662CCD}" type="pres">
      <dgm:prSet presAssocID="{E1547CBE-AA99-46C5-BC9D-36B17B2C1257}" presName="thickLine" presStyleLbl="alignNode1" presStyleIdx="1" presStyleCnt="5"/>
      <dgm:spPr/>
    </dgm:pt>
    <dgm:pt modelId="{B0FAC7E9-9185-0045-AF8D-22B29F98C862}" type="pres">
      <dgm:prSet presAssocID="{E1547CBE-AA99-46C5-BC9D-36B17B2C1257}" presName="horz1" presStyleCnt="0"/>
      <dgm:spPr/>
    </dgm:pt>
    <dgm:pt modelId="{271A0FE9-AE48-DD4D-89E7-37E62001D79D}" type="pres">
      <dgm:prSet presAssocID="{E1547CBE-AA99-46C5-BC9D-36B17B2C1257}" presName="tx1" presStyleLbl="revTx" presStyleIdx="1" presStyleCnt="5"/>
      <dgm:spPr/>
    </dgm:pt>
    <dgm:pt modelId="{53DF4D3D-9317-074D-85EC-3FC2E7FC29CC}" type="pres">
      <dgm:prSet presAssocID="{E1547CBE-AA99-46C5-BC9D-36B17B2C1257}" presName="vert1" presStyleCnt="0"/>
      <dgm:spPr/>
    </dgm:pt>
    <dgm:pt modelId="{659C362B-5C03-924D-8F7F-F8F624049B87}" type="pres">
      <dgm:prSet presAssocID="{B7F9C633-45E3-4504-BF79-C36F0865999F}" presName="thickLine" presStyleLbl="alignNode1" presStyleIdx="2" presStyleCnt="5"/>
      <dgm:spPr/>
    </dgm:pt>
    <dgm:pt modelId="{E923CFAF-E868-9C45-8479-B4EBF0C665DC}" type="pres">
      <dgm:prSet presAssocID="{B7F9C633-45E3-4504-BF79-C36F0865999F}" presName="horz1" presStyleCnt="0"/>
      <dgm:spPr/>
    </dgm:pt>
    <dgm:pt modelId="{BC2C4DA3-BF44-9F43-9BD9-6B23C7746F6D}" type="pres">
      <dgm:prSet presAssocID="{B7F9C633-45E3-4504-BF79-C36F0865999F}" presName="tx1" presStyleLbl="revTx" presStyleIdx="2" presStyleCnt="5"/>
      <dgm:spPr/>
    </dgm:pt>
    <dgm:pt modelId="{97315397-4357-1E45-B223-8BF60F6F6393}" type="pres">
      <dgm:prSet presAssocID="{B7F9C633-45E3-4504-BF79-C36F0865999F}" presName="vert1" presStyleCnt="0"/>
      <dgm:spPr/>
    </dgm:pt>
    <dgm:pt modelId="{265C3793-595C-DB48-B30D-05913B1FDB20}" type="pres">
      <dgm:prSet presAssocID="{F218226F-9CC0-4959-99F5-EB8CD682FEA9}" presName="thickLine" presStyleLbl="alignNode1" presStyleIdx="3" presStyleCnt="5"/>
      <dgm:spPr/>
    </dgm:pt>
    <dgm:pt modelId="{B849C4F6-1529-0A4C-B2A5-15A744CB768C}" type="pres">
      <dgm:prSet presAssocID="{F218226F-9CC0-4959-99F5-EB8CD682FEA9}" presName="horz1" presStyleCnt="0"/>
      <dgm:spPr/>
    </dgm:pt>
    <dgm:pt modelId="{2084002E-497E-0E4D-ABCF-949977D34D49}" type="pres">
      <dgm:prSet presAssocID="{F218226F-9CC0-4959-99F5-EB8CD682FEA9}" presName="tx1" presStyleLbl="revTx" presStyleIdx="3" presStyleCnt="5"/>
      <dgm:spPr/>
    </dgm:pt>
    <dgm:pt modelId="{586FA371-ACA9-F947-893C-9798B188EAB7}" type="pres">
      <dgm:prSet presAssocID="{F218226F-9CC0-4959-99F5-EB8CD682FEA9}" presName="vert1" presStyleCnt="0"/>
      <dgm:spPr/>
    </dgm:pt>
    <dgm:pt modelId="{75A2680A-FC66-374B-9EC3-C456C1D0F0B8}" type="pres">
      <dgm:prSet presAssocID="{39008558-9AD2-4F0A-972D-5AA2BA0EFBAB}" presName="thickLine" presStyleLbl="alignNode1" presStyleIdx="4" presStyleCnt="5"/>
      <dgm:spPr/>
    </dgm:pt>
    <dgm:pt modelId="{33CD3686-C389-2446-9002-9370BEBD151B}" type="pres">
      <dgm:prSet presAssocID="{39008558-9AD2-4F0A-972D-5AA2BA0EFBAB}" presName="horz1" presStyleCnt="0"/>
      <dgm:spPr/>
    </dgm:pt>
    <dgm:pt modelId="{DCB3764B-5E9B-474A-BB07-C5E43ECF65F8}" type="pres">
      <dgm:prSet presAssocID="{39008558-9AD2-4F0A-972D-5AA2BA0EFBAB}" presName="tx1" presStyleLbl="revTx" presStyleIdx="4" presStyleCnt="5"/>
      <dgm:spPr/>
    </dgm:pt>
    <dgm:pt modelId="{99367898-8F2D-D640-BB3B-A17331D505F9}" type="pres">
      <dgm:prSet presAssocID="{39008558-9AD2-4F0A-972D-5AA2BA0EFBAB}" presName="vert1" presStyleCnt="0"/>
      <dgm:spPr/>
    </dgm:pt>
  </dgm:ptLst>
  <dgm:cxnLst>
    <dgm:cxn modelId="{F61AC50E-245F-41F6-88FD-E486CE009721}" srcId="{D8E1A01F-C71C-400B-AC15-EDF598F186D5}" destId="{6B777B56-7717-44CB-82D3-2F0134B64A98}" srcOrd="0" destOrd="0" parTransId="{6B63F7EA-04EE-4A9D-A1E9-78DF8E9B16C4}" sibTransId="{F439D7D2-3CDA-4296-B9F5-882B1A336C16}"/>
    <dgm:cxn modelId="{AD03BA28-50C4-4744-BD39-131B99DA0CF4}" type="presOf" srcId="{39008558-9AD2-4F0A-972D-5AA2BA0EFBAB}" destId="{DCB3764B-5E9B-474A-BB07-C5E43ECF65F8}" srcOrd="0" destOrd="0" presId="urn:microsoft.com/office/officeart/2008/layout/LinedList"/>
    <dgm:cxn modelId="{6650722A-7628-4874-BF4B-E24623AAC0E7}" srcId="{D8E1A01F-C71C-400B-AC15-EDF598F186D5}" destId="{F218226F-9CC0-4959-99F5-EB8CD682FEA9}" srcOrd="3" destOrd="0" parTransId="{35BE526A-5208-4D22-84DF-B8BA72A83B31}" sibTransId="{330055FB-4933-4B30-8EB0-FB01946B1F23}"/>
    <dgm:cxn modelId="{F2EAB953-90CE-8847-874B-0D5A4D07C30C}" type="presOf" srcId="{E1547CBE-AA99-46C5-BC9D-36B17B2C1257}" destId="{271A0FE9-AE48-DD4D-89E7-37E62001D79D}" srcOrd="0" destOrd="0" presId="urn:microsoft.com/office/officeart/2008/layout/LinedList"/>
    <dgm:cxn modelId="{599ED253-9194-AD43-B5B3-C869ABE2A38A}" type="presOf" srcId="{D8E1A01F-C71C-400B-AC15-EDF598F186D5}" destId="{9EF56875-8A6A-0645-9DFF-CDF1DE7848BA}" srcOrd="0" destOrd="0" presId="urn:microsoft.com/office/officeart/2008/layout/LinedList"/>
    <dgm:cxn modelId="{26D89883-F3F4-894A-98A5-B02DEA42140C}" type="presOf" srcId="{B7F9C633-45E3-4504-BF79-C36F0865999F}" destId="{BC2C4DA3-BF44-9F43-9BD9-6B23C7746F6D}" srcOrd="0" destOrd="0" presId="urn:microsoft.com/office/officeart/2008/layout/LinedList"/>
    <dgm:cxn modelId="{6E51638A-FE44-4F31-930F-BB572D16A81B}" srcId="{D8E1A01F-C71C-400B-AC15-EDF598F186D5}" destId="{E1547CBE-AA99-46C5-BC9D-36B17B2C1257}" srcOrd="1" destOrd="0" parTransId="{A1D0C5C7-6DB2-484A-B12B-B24C34977ECC}" sibTransId="{F6337703-C488-46D6-BCDA-B78EC3080006}"/>
    <dgm:cxn modelId="{FD20CC99-C4E4-4587-ABED-C138322F6850}" srcId="{D8E1A01F-C71C-400B-AC15-EDF598F186D5}" destId="{B7F9C633-45E3-4504-BF79-C36F0865999F}" srcOrd="2" destOrd="0" parTransId="{04DC6D7B-0203-493C-A568-B837BCC94CFE}" sibTransId="{24917A03-F962-48F5-A66C-730980B4E944}"/>
    <dgm:cxn modelId="{1EB52FA3-0ACC-7C47-A295-F66C0245B6ED}" type="presOf" srcId="{6B777B56-7717-44CB-82D3-2F0134B64A98}" destId="{B3B78ADF-A370-0041-8414-44DC01DA69B2}" srcOrd="0" destOrd="0" presId="urn:microsoft.com/office/officeart/2008/layout/LinedList"/>
    <dgm:cxn modelId="{8C456CBF-BF11-4A2C-8396-BE7B56B912E0}" srcId="{D8E1A01F-C71C-400B-AC15-EDF598F186D5}" destId="{39008558-9AD2-4F0A-972D-5AA2BA0EFBAB}" srcOrd="4" destOrd="0" parTransId="{1235D3DD-3EC7-4ABF-BE63-7783CADEDF15}" sibTransId="{625F48E4-E33B-4CB1-AC74-885DC5BEB1FD}"/>
    <dgm:cxn modelId="{8CF819E8-871E-FE4A-A669-4DA17FE0C00F}" type="presOf" srcId="{F218226F-9CC0-4959-99F5-EB8CD682FEA9}" destId="{2084002E-497E-0E4D-ABCF-949977D34D49}" srcOrd="0" destOrd="0" presId="urn:microsoft.com/office/officeart/2008/layout/LinedList"/>
    <dgm:cxn modelId="{2ABE2BC9-DEC5-274D-98BC-0CC00B41FD90}" type="presParOf" srcId="{9EF56875-8A6A-0645-9DFF-CDF1DE7848BA}" destId="{B6E9CD85-4DBF-6B4E-9E56-04222C9A0D6D}" srcOrd="0" destOrd="0" presId="urn:microsoft.com/office/officeart/2008/layout/LinedList"/>
    <dgm:cxn modelId="{6882C453-EC78-1445-84CA-7C3200A74285}" type="presParOf" srcId="{9EF56875-8A6A-0645-9DFF-CDF1DE7848BA}" destId="{D62770B9-DDF7-3F4D-89DC-222C799A9386}" srcOrd="1" destOrd="0" presId="urn:microsoft.com/office/officeart/2008/layout/LinedList"/>
    <dgm:cxn modelId="{C1422D0E-5FEA-844D-8F68-0BC32DD9B2CE}" type="presParOf" srcId="{D62770B9-DDF7-3F4D-89DC-222C799A9386}" destId="{B3B78ADF-A370-0041-8414-44DC01DA69B2}" srcOrd="0" destOrd="0" presId="urn:microsoft.com/office/officeart/2008/layout/LinedList"/>
    <dgm:cxn modelId="{7AB57465-3E12-E740-BF13-E3015457AB00}" type="presParOf" srcId="{D62770B9-DDF7-3F4D-89DC-222C799A9386}" destId="{C70DE332-6697-8348-8DAD-A050F5528531}" srcOrd="1" destOrd="0" presId="urn:microsoft.com/office/officeart/2008/layout/LinedList"/>
    <dgm:cxn modelId="{5F21C3D3-E5AF-A947-A56D-A64B586213A5}" type="presParOf" srcId="{9EF56875-8A6A-0645-9DFF-CDF1DE7848BA}" destId="{9A8B402D-C535-D141-B347-9C9F4C662CCD}" srcOrd="2" destOrd="0" presId="urn:microsoft.com/office/officeart/2008/layout/LinedList"/>
    <dgm:cxn modelId="{FD50ED21-D81C-9042-949B-E1C55B424365}" type="presParOf" srcId="{9EF56875-8A6A-0645-9DFF-CDF1DE7848BA}" destId="{B0FAC7E9-9185-0045-AF8D-22B29F98C862}" srcOrd="3" destOrd="0" presId="urn:microsoft.com/office/officeart/2008/layout/LinedList"/>
    <dgm:cxn modelId="{DBE154E7-F1FE-824D-A65D-24EECA3F868C}" type="presParOf" srcId="{B0FAC7E9-9185-0045-AF8D-22B29F98C862}" destId="{271A0FE9-AE48-DD4D-89E7-37E62001D79D}" srcOrd="0" destOrd="0" presId="urn:microsoft.com/office/officeart/2008/layout/LinedList"/>
    <dgm:cxn modelId="{6DABF4F3-DCA1-5449-B22E-D69B2E9CA1A0}" type="presParOf" srcId="{B0FAC7E9-9185-0045-AF8D-22B29F98C862}" destId="{53DF4D3D-9317-074D-85EC-3FC2E7FC29CC}" srcOrd="1" destOrd="0" presId="urn:microsoft.com/office/officeart/2008/layout/LinedList"/>
    <dgm:cxn modelId="{84EEBE70-0575-B048-A757-8A79BF81AF02}" type="presParOf" srcId="{9EF56875-8A6A-0645-9DFF-CDF1DE7848BA}" destId="{659C362B-5C03-924D-8F7F-F8F624049B87}" srcOrd="4" destOrd="0" presId="urn:microsoft.com/office/officeart/2008/layout/LinedList"/>
    <dgm:cxn modelId="{63E4276A-8EE5-064C-99C6-85AE87DDDCC5}" type="presParOf" srcId="{9EF56875-8A6A-0645-9DFF-CDF1DE7848BA}" destId="{E923CFAF-E868-9C45-8479-B4EBF0C665DC}" srcOrd="5" destOrd="0" presId="urn:microsoft.com/office/officeart/2008/layout/LinedList"/>
    <dgm:cxn modelId="{2E6404E4-CEA1-024A-AE64-4737C16072C2}" type="presParOf" srcId="{E923CFAF-E868-9C45-8479-B4EBF0C665DC}" destId="{BC2C4DA3-BF44-9F43-9BD9-6B23C7746F6D}" srcOrd="0" destOrd="0" presId="urn:microsoft.com/office/officeart/2008/layout/LinedList"/>
    <dgm:cxn modelId="{3747D363-38D1-5F49-8F2E-5761C07EF4E4}" type="presParOf" srcId="{E923CFAF-E868-9C45-8479-B4EBF0C665DC}" destId="{97315397-4357-1E45-B223-8BF60F6F6393}" srcOrd="1" destOrd="0" presId="urn:microsoft.com/office/officeart/2008/layout/LinedList"/>
    <dgm:cxn modelId="{38FF9641-4F46-8345-8DC5-1D2AA341C9F0}" type="presParOf" srcId="{9EF56875-8A6A-0645-9DFF-CDF1DE7848BA}" destId="{265C3793-595C-DB48-B30D-05913B1FDB20}" srcOrd="6" destOrd="0" presId="urn:microsoft.com/office/officeart/2008/layout/LinedList"/>
    <dgm:cxn modelId="{924C9729-2634-6640-88D6-7983D25290DC}" type="presParOf" srcId="{9EF56875-8A6A-0645-9DFF-CDF1DE7848BA}" destId="{B849C4F6-1529-0A4C-B2A5-15A744CB768C}" srcOrd="7" destOrd="0" presId="urn:microsoft.com/office/officeart/2008/layout/LinedList"/>
    <dgm:cxn modelId="{D0C7BCDB-3B77-0C4F-8ECE-DFA71C3A4E41}" type="presParOf" srcId="{B849C4F6-1529-0A4C-B2A5-15A744CB768C}" destId="{2084002E-497E-0E4D-ABCF-949977D34D49}" srcOrd="0" destOrd="0" presId="urn:microsoft.com/office/officeart/2008/layout/LinedList"/>
    <dgm:cxn modelId="{81713292-5FFC-8C41-8A82-9CDB96371F06}" type="presParOf" srcId="{B849C4F6-1529-0A4C-B2A5-15A744CB768C}" destId="{586FA371-ACA9-F947-893C-9798B188EAB7}" srcOrd="1" destOrd="0" presId="urn:microsoft.com/office/officeart/2008/layout/LinedList"/>
    <dgm:cxn modelId="{7A74765D-2A23-2348-8FF2-99E4F2C97DBA}" type="presParOf" srcId="{9EF56875-8A6A-0645-9DFF-CDF1DE7848BA}" destId="{75A2680A-FC66-374B-9EC3-C456C1D0F0B8}" srcOrd="8" destOrd="0" presId="urn:microsoft.com/office/officeart/2008/layout/LinedList"/>
    <dgm:cxn modelId="{97C50918-A8C6-6341-94CE-7C123AA1F71B}" type="presParOf" srcId="{9EF56875-8A6A-0645-9DFF-CDF1DE7848BA}" destId="{33CD3686-C389-2446-9002-9370BEBD151B}" srcOrd="9" destOrd="0" presId="urn:microsoft.com/office/officeart/2008/layout/LinedList"/>
    <dgm:cxn modelId="{30B77F4A-0B0A-8247-AE5D-FB26B4DC92CD}" type="presParOf" srcId="{33CD3686-C389-2446-9002-9370BEBD151B}" destId="{DCB3764B-5E9B-474A-BB07-C5E43ECF65F8}" srcOrd="0" destOrd="0" presId="urn:microsoft.com/office/officeart/2008/layout/LinedList"/>
    <dgm:cxn modelId="{DE884131-EDE2-5C4E-AD8D-70682B21AD1D}" type="presParOf" srcId="{33CD3686-C389-2446-9002-9370BEBD151B}" destId="{99367898-8F2D-D640-BB3B-A17331D505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BCD2192-85D3-2044-B603-24A3A54F1746}" type="doc">
      <dgm:prSet loTypeId="urn:microsoft.com/office/officeart/2005/8/layout/cycle2" loCatId="" qsTypeId="urn:microsoft.com/office/officeart/2005/8/quickstyle/3D2" qsCatId="3D" csTypeId="urn:microsoft.com/office/officeart/2005/8/colors/accent1_3" csCatId="accent1"/>
      <dgm:spPr/>
      <dgm:t>
        <a:bodyPr/>
        <a:lstStyle/>
        <a:p>
          <a:endParaRPr lang="en-US"/>
        </a:p>
      </dgm:t>
    </dgm:pt>
    <dgm:pt modelId="{12464BFE-0730-8F4A-9D36-068D6F8A3ADA}">
      <dgm:prSet custT="1"/>
      <dgm:spPr/>
      <dgm:t>
        <a:bodyPr/>
        <a:lstStyle/>
        <a:p>
          <a:pPr rtl="0"/>
          <a:r>
            <a:rPr lang="tr-TR" sz="1000">
              <a:solidFill>
                <a:srgbClr val="000000"/>
              </a:solidFill>
              <a:latin typeface="Cambria"/>
              <a:cs typeface="Cambria"/>
            </a:rPr>
            <a:t>Üretim</a:t>
          </a:r>
        </a:p>
      </dgm:t>
    </dgm:pt>
    <dgm:pt modelId="{50EB4A89-BD32-4042-9227-5530A4F017B1}" type="parTrans" cxnId="{B9619281-7AF0-D249-B177-16E1BE058C2B}">
      <dgm:prSet/>
      <dgm:spPr/>
      <dgm:t>
        <a:bodyPr/>
        <a:lstStyle/>
        <a:p>
          <a:endParaRPr lang="en-US" sz="1000">
            <a:solidFill>
              <a:srgbClr val="000000"/>
            </a:solidFill>
            <a:latin typeface="Cambria"/>
            <a:cs typeface="Cambria"/>
          </a:endParaRPr>
        </a:p>
      </dgm:t>
    </dgm:pt>
    <dgm:pt modelId="{CD15155E-6AF4-3A47-8A75-EAE395665D29}" type="sibTrans" cxnId="{B9619281-7AF0-D249-B177-16E1BE058C2B}">
      <dgm:prSet custT="1"/>
      <dgm:spPr/>
      <dgm:t>
        <a:bodyPr/>
        <a:lstStyle/>
        <a:p>
          <a:endParaRPr lang="en-US" sz="1000">
            <a:solidFill>
              <a:srgbClr val="000000"/>
            </a:solidFill>
            <a:latin typeface="Cambria"/>
            <a:cs typeface="Cambria"/>
          </a:endParaRPr>
        </a:p>
      </dgm:t>
    </dgm:pt>
    <dgm:pt modelId="{2A829E6A-17CD-4E44-8349-C070817AD8E8}">
      <dgm:prSet custT="1"/>
      <dgm:spPr/>
      <dgm:t>
        <a:bodyPr/>
        <a:lstStyle/>
        <a:p>
          <a:pPr rtl="0"/>
          <a:r>
            <a:rPr lang="tr-TR" sz="1000">
              <a:solidFill>
                <a:srgbClr val="000000"/>
              </a:solidFill>
              <a:latin typeface="Cambria"/>
              <a:cs typeface="Cambria"/>
            </a:rPr>
            <a:t>Toplanma</a:t>
          </a:r>
        </a:p>
      </dgm:t>
    </dgm:pt>
    <dgm:pt modelId="{6BDACB55-D891-3C4F-A784-B71F4B8A90EF}" type="parTrans" cxnId="{D23B1501-BC5F-3C4D-8ABF-709E6E6C4F84}">
      <dgm:prSet/>
      <dgm:spPr/>
      <dgm:t>
        <a:bodyPr/>
        <a:lstStyle/>
        <a:p>
          <a:endParaRPr lang="en-US" sz="1000">
            <a:solidFill>
              <a:srgbClr val="000000"/>
            </a:solidFill>
            <a:latin typeface="Cambria"/>
            <a:cs typeface="Cambria"/>
          </a:endParaRPr>
        </a:p>
      </dgm:t>
    </dgm:pt>
    <dgm:pt modelId="{4F0BEFCA-581D-A64B-96EA-548DE68C1947}" type="sibTrans" cxnId="{D23B1501-BC5F-3C4D-8ABF-709E6E6C4F84}">
      <dgm:prSet custT="1"/>
      <dgm:spPr/>
      <dgm:t>
        <a:bodyPr/>
        <a:lstStyle/>
        <a:p>
          <a:endParaRPr lang="en-US" sz="1000">
            <a:solidFill>
              <a:srgbClr val="000000"/>
            </a:solidFill>
            <a:latin typeface="Cambria"/>
            <a:cs typeface="Cambria"/>
          </a:endParaRPr>
        </a:p>
      </dgm:t>
    </dgm:pt>
    <dgm:pt modelId="{7B013311-67F4-5D4C-9DAD-05ED21A65A8C}">
      <dgm:prSet custT="1"/>
      <dgm:spPr/>
      <dgm:t>
        <a:bodyPr/>
        <a:lstStyle/>
        <a:p>
          <a:pPr rtl="0"/>
          <a:r>
            <a:rPr lang="tr-TR" sz="1000">
              <a:solidFill>
                <a:srgbClr val="000000"/>
              </a:solidFill>
              <a:latin typeface="Cambria"/>
              <a:cs typeface="Cambria"/>
            </a:rPr>
            <a:t>İşlenme </a:t>
          </a:r>
        </a:p>
      </dgm:t>
    </dgm:pt>
    <dgm:pt modelId="{178A8A1B-1BF4-E743-B2EF-61E54E674CD2}" type="parTrans" cxnId="{6E8BBEA9-598D-F24E-A9A3-5AAA5173C46B}">
      <dgm:prSet/>
      <dgm:spPr/>
      <dgm:t>
        <a:bodyPr/>
        <a:lstStyle/>
        <a:p>
          <a:endParaRPr lang="en-US" sz="1000">
            <a:solidFill>
              <a:srgbClr val="000000"/>
            </a:solidFill>
            <a:latin typeface="Cambria"/>
            <a:cs typeface="Cambria"/>
          </a:endParaRPr>
        </a:p>
      </dgm:t>
    </dgm:pt>
    <dgm:pt modelId="{E4A7D948-CC42-104A-B7F7-EE6C4DD0287A}" type="sibTrans" cxnId="{6E8BBEA9-598D-F24E-A9A3-5AAA5173C46B}">
      <dgm:prSet custT="1"/>
      <dgm:spPr/>
      <dgm:t>
        <a:bodyPr/>
        <a:lstStyle/>
        <a:p>
          <a:endParaRPr lang="en-US" sz="1000">
            <a:solidFill>
              <a:srgbClr val="000000"/>
            </a:solidFill>
            <a:latin typeface="Cambria"/>
            <a:cs typeface="Cambria"/>
          </a:endParaRPr>
        </a:p>
      </dgm:t>
    </dgm:pt>
    <dgm:pt modelId="{332D4555-518D-8342-AFCD-7AD3C4B12B40}">
      <dgm:prSet custT="1"/>
      <dgm:spPr/>
      <dgm:t>
        <a:bodyPr/>
        <a:lstStyle/>
        <a:p>
          <a:pPr rtl="0"/>
          <a:r>
            <a:rPr lang="tr-TR" sz="1000">
              <a:solidFill>
                <a:srgbClr val="000000"/>
              </a:solidFill>
              <a:latin typeface="Cambria"/>
              <a:cs typeface="Cambria"/>
            </a:rPr>
            <a:t>Paketlenme </a:t>
          </a:r>
        </a:p>
      </dgm:t>
    </dgm:pt>
    <dgm:pt modelId="{D9C06D6F-59AB-C241-930B-A57BE9F33087}" type="parTrans" cxnId="{9FA27919-DC0F-8345-9B5A-FA857A129D95}">
      <dgm:prSet/>
      <dgm:spPr/>
      <dgm:t>
        <a:bodyPr/>
        <a:lstStyle/>
        <a:p>
          <a:endParaRPr lang="en-US" sz="1000">
            <a:solidFill>
              <a:srgbClr val="000000"/>
            </a:solidFill>
            <a:latin typeface="Cambria"/>
            <a:cs typeface="Cambria"/>
          </a:endParaRPr>
        </a:p>
      </dgm:t>
    </dgm:pt>
    <dgm:pt modelId="{BDBF7F1D-EED8-874E-B6DF-24E7B68620F3}" type="sibTrans" cxnId="{9FA27919-DC0F-8345-9B5A-FA857A129D95}">
      <dgm:prSet custT="1"/>
      <dgm:spPr/>
      <dgm:t>
        <a:bodyPr/>
        <a:lstStyle/>
        <a:p>
          <a:endParaRPr lang="en-US" sz="1000">
            <a:solidFill>
              <a:srgbClr val="000000"/>
            </a:solidFill>
            <a:latin typeface="Cambria"/>
            <a:cs typeface="Cambria"/>
          </a:endParaRPr>
        </a:p>
      </dgm:t>
    </dgm:pt>
    <dgm:pt modelId="{F124AC45-F7AA-DC43-BE98-7D6F2A9454A2}">
      <dgm:prSet custT="1"/>
      <dgm:spPr/>
      <dgm:t>
        <a:bodyPr/>
        <a:lstStyle/>
        <a:p>
          <a:pPr rtl="0"/>
          <a:r>
            <a:rPr lang="tr-TR" sz="1000">
              <a:solidFill>
                <a:srgbClr val="000000"/>
              </a:solidFill>
              <a:latin typeface="Cambria"/>
              <a:cs typeface="Cambria"/>
            </a:rPr>
            <a:t>Dağıtım</a:t>
          </a:r>
        </a:p>
      </dgm:t>
    </dgm:pt>
    <dgm:pt modelId="{AAA0AF21-1FF2-324A-A26F-617F1944378F}" type="parTrans" cxnId="{33A27467-4FA3-0C42-8D59-4AC45E6A741B}">
      <dgm:prSet/>
      <dgm:spPr/>
      <dgm:t>
        <a:bodyPr/>
        <a:lstStyle/>
        <a:p>
          <a:endParaRPr lang="en-US" sz="1000">
            <a:solidFill>
              <a:srgbClr val="000000"/>
            </a:solidFill>
            <a:latin typeface="Cambria"/>
            <a:cs typeface="Cambria"/>
          </a:endParaRPr>
        </a:p>
      </dgm:t>
    </dgm:pt>
    <dgm:pt modelId="{44B35BDB-C61E-D646-8906-CE11F525824A}" type="sibTrans" cxnId="{33A27467-4FA3-0C42-8D59-4AC45E6A741B}">
      <dgm:prSet custT="1"/>
      <dgm:spPr/>
      <dgm:t>
        <a:bodyPr/>
        <a:lstStyle/>
        <a:p>
          <a:endParaRPr lang="en-US" sz="1000">
            <a:solidFill>
              <a:srgbClr val="000000"/>
            </a:solidFill>
            <a:latin typeface="Cambria"/>
            <a:cs typeface="Cambria"/>
          </a:endParaRPr>
        </a:p>
      </dgm:t>
    </dgm:pt>
    <dgm:pt modelId="{6B302596-37C8-E74A-A27F-CE418F09B896}">
      <dgm:prSet custT="1"/>
      <dgm:spPr/>
      <dgm:t>
        <a:bodyPr/>
        <a:lstStyle/>
        <a:p>
          <a:pPr rtl="0"/>
          <a:r>
            <a:rPr lang="tr-TR" sz="1000">
              <a:solidFill>
                <a:srgbClr val="000000"/>
              </a:solidFill>
              <a:latin typeface="Cambria"/>
              <a:cs typeface="Cambria"/>
            </a:rPr>
            <a:t>Pazarlanma</a:t>
          </a:r>
        </a:p>
      </dgm:t>
    </dgm:pt>
    <dgm:pt modelId="{F38C0A3D-D234-2A4F-8AC0-5E79D76A0DED}" type="parTrans" cxnId="{04ADAB93-B8EB-2948-85E9-266F51E4AD84}">
      <dgm:prSet/>
      <dgm:spPr/>
      <dgm:t>
        <a:bodyPr/>
        <a:lstStyle/>
        <a:p>
          <a:endParaRPr lang="en-US" sz="1000">
            <a:solidFill>
              <a:srgbClr val="000000"/>
            </a:solidFill>
            <a:latin typeface="Cambria"/>
            <a:cs typeface="Cambria"/>
          </a:endParaRPr>
        </a:p>
      </dgm:t>
    </dgm:pt>
    <dgm:pt modelId="{5099E22B-6A11-8C45-9399-28E6174EECD3}" type="sibTrans" cxnId="{04ADAB93-B8EB-2948-85E9-266F51E4AD84}">
      <dgm:prSet custT="1"/>
      <dgm:spPr/>
      <dgm:t>
        <a:bodyPr/>
        <a:lstStyle/>
        <a:p>
          <a:endParaRPr lang="en-US" sz="1000">
            <a:solidFill>
              <a:srgbClr val="000000"/>
            </a:solidFill>
            <a:latin typeface="Cambria"/>
            <a:cs typeface="Cambria"/>
          </a:endParaRPr>
        </a:p>
      </dgm:t>
    </dgm:pt>
    <dgm:pt modelId="{9DC90E48-3B0B-8242-B428-6C4471D021A8}">
      <dgm:prSet custT="1"/>
      <dgm:spPr/>
      <dgm:t>
        <a:bodyPr/>
        <a:lstStyle/>
        <a:p>
          <a:pPr rtl="0"/>
          <a:r>
            <a:rPr lang="tr-TR" sz="1000">
              <a:solidFill>
                <a:srgbClr val="000000"/>
              </a:solidFill>
              <a:latin typeface="Cambria"/>
              <a:cs typeface="Cambria"/>
            </a:rPr>
            <a:t>Hazırlanma</a:t>
          </a:r>
        </a:p>
      </dgm:t>
    </dgm:pt>
    <dgm:pt modelId="{2E71278A-5722-744D-B2F2-FBD8AFD95335}" type="parTrans" cxnId="{CF818BE2-3FCE-B340-9966-C2D67BEBB4EF}">
      <dgm:prSet/>
      <dgm:spPr/>
      <dgm:t>
        <a:bodyPr/>
        <a:lstStyle/>
        <a:p>
          <a:endParaRPr lang="en-US" sz="1000">
            <a:solidFill>
              <a:srgbClr val="000000"/>
            </a:solidFill>
            <a:latin typeface="Cambria"/>
            <a:cs typeface="Cambria"/>
          </a:endParaRPr>
        </a:p>
      </dgm:t>
    </dgm:pt>
    <dgm:pt modelId="{D98E40ED-C81D-2B49-9FD6-2AAD0C1403D2}" type="sibTrans" cxnId="{CF818BE2-3FCE-B340-9966-C2D67BEBB4EF}">
      <dgm:prSet custT="1"/>
      <dgm:spPr/>
      <dgm:t>
        <a:bodyPr/>
        <a:lstStyle/>
        <a:p>
          <a:endParaRPr lang="en-US" sz="1000">
            <a:solidFill>
              <a:srgbClr val="000000"/>
            </a:solidFill>
            <a:latin typeface="Cambria"/>
            <a:cs typeface="Cambria"/>
          </a:endParaRPr>
        </a:p>
      </dgm:t>
    </dgm:pt>
    <dgm:pt modelId="{C03BC672-CD61-6844-96E7-E4BCFEB63825}">
      <dgm:prSet custT="1"/>
      <dgm:spPr/>
      <dgm:t>
        <a:bodyPr/>
        <a:lstStyle/>
        <a:p>
          <a:pPr rtl="0"/>
          <a:r>
            <a:rPr lang="tr-TR" sz="1000">
              <a:solidFill>
                <a:srgbClr val="000000"/>
              </a:solidFill>
              <a:latin typeface="Cambria"/>
              <a:cs typeface="Cambria"/>
            </a:rPr>
            <a:t>Tüketim</a:t>
          </a:r>
        </a:p>
      </dgm:t>
    </dgm:pt>
    <dgm:pt modelId="{A883BED3-BEDD-1D47-9168-0838EF33F66A}" type="parTrans" cxnId="{657D4D89-E215-FC4C-A2DE-439B4DD92A2D}">
      <dgm:prSet/>
      <dgm:spPr/>
      <dgm:t>
        <a:bodyPr/>
        <a:lstStyle/>
        <a:p>
          <a:endParaRPr lang="en-US" sz="1000">
            <a:solidFill>
              <a:srgbClr val="000000"/>
            </a:solidFill>
            <a:latin typeface="Cambria"/>
            <a:cs typeface="Cambria"/>
          </a:endParaRPr>
        </a:p>
      </dgm:t>
    </dgm:pt>
    <dgm:pt modelId="{FF5C70FA-9189-9A47-B05B-BFCA1EAF5478}" type="sibTrans" cxnId="{657D4D89-E215-FC4C-A2DE-439B4DD92A2D}">
      <dgm:prSet custT="1"/>
      <dgm:spPr/>
      <dgm:t>
        <a:bodyPr/>
        <a:lstStyle/>
        <a:p>
          <a:endParaRPr lang="en-US" sz="1000">
            <a:solidFill>
              <a:srgbClr val="000000"/>
            </a:solidFill>
            <a:latin typeface="Cambria"/>
            <a:cs typeface="Cambria"/>
          </a:endParaRPr>
        </a:p>
      </dgm:t>
    </dgm:pt>
    <dgm:pt modelId="{26B4BDD6-DE6F-CF4B-99E5-E1ECA4231173}">
      <dgm:prSet custT="1"/>
      <dgm:spPr/>
      <dgm:t>
        <a:bodyPr/>
        <a:lstStyle/>
        <a:p>
          <a:pPr rtl="0"/>
          <a:r>
            <a:rPr lang="tr-TR" sz="1000">
              <a:solidFill>
                <a:srgbClr val="000000"/>
              </a:solidFill>
              <a:latin typeface="Cambria"/>
              <a:cs typeface="Cambria"/>
            </a:rPr>
            <a:t>Atım-Kayıp</a:t>
          </a:r>
        </a:p>
      </dgm:t>
    </dgm:pt>
    <dgm:pt modelId="{8C6769A0-0F94-1C4D-A6BB-A03EE3D573F7}" type="parTrans" cxnId="{D75C4DF6-D2C3-7846-8C02-486C52D34465}">
      <dgm:prSet/>
      <dgm:spPr/>
      <dgm:t>
        <a:bodyPr/>
        <a:lstStyle/>
        <a:p>
          <a:endParaRPr lang="en-US" sz="1000">
            <a:solidFill>
              <a:srgbClr val="000000"/>
            </a:solidFill>
            <a:latin typeface="Cambria"/>
            <a:cs typeface="Cambria"/>
          </a:endParaRPr>
        </a:p>
      </dgm:t>
    </dgm:pt>
    <dgm:pt modelId="{F844FF45-5979-614C-B4EC-58480EDB6ABC}" type="sibTrans" cxnId="{D75C4DF6-D2C3-7846-8C02-486C52D34465}">
      <dgm:prSet custT="1"/>
      <dgm:spPr/>
      <dgm:t>
        <a:bodyPr/>
        <a:lstStyle/>
        <a:p>
          <a:endParaRPr lang="en-US" sz="1000">
            <a:solidFill>
              <a:srgbClr val="000000"/>
            </a:solidFill>
            <a:latin typeface="Cambria"/>
            <a:cs typeface="Cambria"/>
          </a:endParaRPr>
        </a:p>
      </dgm:t>
    </dgm:pt>
    <dgm:pt modelId="{83EF2AA4-444E-8244-A15F-594CE7249C6D}" type="pres">
      <dgm:prSet presAssocID="{8BCD2192-85D3-2044-B603-24A3A54F1746}" presName="cycle" presStyleCnt="0">
        <dgm:presLayoutVars>
          <dgm:dir/>
          <dgm:resizeHandles val="exact"/>
        </dgm:presLayoutVars>
      </dgm:prSet>
      <dgm:spPr/>
    </dgm:pt>
    <dgm:pt modelId="{02ED9FC7-5752-F647-BC78-9A29573FE3F5}" type="pres">
      <dgm:prSet presAssocID="{12464BFE-0730-8F4A-9D36-068D6F8A3ADA}" presName="node" presStyleLbl="node1" presStyleIdx="0" presStyleCnt="9">
        <dgm:presLayoutVars>
          <dgm:bulletEnabled val="1"/>
        </dgm:presLayoutVars>
      </dgm:prSet>
      <dgm:spPr/>
    </dgm:pt>
    <dgm:pt modelId="{4A47DE54-1FA9-154D-AEF1-25ED570A8163}" type="pres">
      <dgm:prSet presAssocID="{CD15155E-6AF4-3A47-8A75-EAE395665D29}" presName="sibTrans" presStyleLbl="sibTrans2D1" presStyleIdx="0" presStyleCnt="9"/>
      <dgm:spPr/>
    </dgm:pt>
    <dgm:pt modelId="{CB7ABBD9-9105-F74F-B09E-8C1DF5F3C5FB}" type="pres">
      <dgm:prSet presAssocID="{CD15155E-6AF4-3A47-8A75-EAE395665D29}" presName="connectorText" presStyleLbl="sibTrans2D1" presStyleIdx="0" presStyleCnt="9"/>
      <dgm:spPr/>
    </dgm:pt>
    <dgm:pt modelId="{18DA8687-8894-BF44-B951-65E164BA4AA1}" type="pres">
      <dgm:prSet presAssocID="{2A829E6A-17CD-4E44-8349-C070817AD8E8}" presName="node" presStyleLbl="node1" presStyleIdx="1" presStyleCnt="9">
        <dgm:presLayoutVars>
          <dgm:bulletEnabled val="1"/>
        </dgm:presLayoutVars>
      </dgm:prSet>
      <dgm:spPr/>
    </dgm:pt>
    <dgm:pt modelId="{10DD6B42-1627-DB40-8EE9-853304FBDE86}" type="pres">
      <dgm:prSet presAssocID="{4F0BEFCA-581D-A64B-96EA-548DE68C1947}" presName="sibTrans" presStyleLbl="sibTrans2D1" presStyleIdx="1" presStyleCnt="9"/>
      <dgm:spPr/>
    </dgm:pt>
    <dgm:pt modelId="{464F770D-7236-4B46-AF9E-78A25E6BD347}" type="pres">
      <dgm:prSet presAssocID="{4F0BEFCA-581D-A64B-96EA-548DE68C1947}" presName="connectorText" presStyleLbl="sibTrans2D1" presStyleIdx="1" presStyleCnt="9"/>
      <dgm:spPr/>
    </dgm:pt>
    <dgm:pt modelId="{9B265159-CBD9-D040-8474-E3B4A74FBCBC}" type="pres">
      <dgm:prSet presAssocID="{7B013311-67F4-5D4C-9DAD-05ED21A65A8C}" presName="node" presStyleLbl="node1" presStyleIdx="2" presStyleCnt="9">
        <dgm:presLayoutVars>
          <dgm:bulletEnabled val="1"/>
        </dgm:presLayoutVars>
      </dgm:prSet>
      <dgm:spPr/>
    </dgm:pt>
    <dgm:pt modelId="{0F9D9BFC-C83B-E545-8F14-3A9880B562A5}" type="pres">
      <dgm:prSet presAssocID="{E4A7D948-CC42-104A-B7F7-EE6C4DD0287A}" presName="sibTrans" presStyleLbl="sibTrans2D1" presStyleIdx="2" presStyleCnt="9"/>
      <dgm:spPr/>
    </dgm:pt>
    <dgm:pt modelId="{DD696D3D-C329-844C-AE7D-844C43D9D504}" type="pres">
      <dgm:prSet presAssocID="{E4A7D948-CC42-104A-B7F7-EE6C4DD0287A}" presName="connectorText" presStyleLbl="sibTrans2D1" presStyleIdx="2" presStyleCnt="9"/>
      <dgm:spPr/>
    </dgm:pt>
    <dgm:pt modelId="{6F8AF00A-6088-BF47-8C26-B5E8028AFB3B}" type="pres">
      <dgm:prSet presAssocID="{332D4555-518D-8342-AFCD-7AD3C4B12B40}" presName="node" presStyleLbl="node1" presStyleIdx="3" presStyleCnt="9">
        <dgm:presLayoutVars>
          <dgm:bulletEnabled val="1"/>
        </dgm:presLayoutVars>
      </dgm:prSet>
      <dgm:spPr/>
    </dgm:pt>
    <dgm:pt modelId="{81BAF45F-FA0F-514D-92B7-3C4FAB6D6D86}" type="pres">
      <dgm:prSet presAssocID="{BDBF7F1D-EED8-874E-B6DF-24E7B68620F3}" presName="sibTrans" presStyleLbl="sibTrans2D1" presStyleIdx="3" presStyleCnt="9"/>
      <dgm:spPr/>
    </dgm:pt>
    <dgm:pt modelId="{0BC52A21-9E87-E94B-815F-AAA9EC2B2C75}" type="pres">
      <dgm:prSet presAssocID="{BDBF7F1D-EED8-874E-B6DF-24E7B68620F3}" presName="connectorText" presStyleLbl="sibTrans2D1" presStyleIdx="3" presStyleCnt="9"/>
      <dgm:spPr/>
    </dgm:pt>
    <dgm:pt modelId="{29609805-6192-714D-9F81-06B154913951}" type="pres">
      <dgm:prSet presAssocID="{F124AC45-F7AA-DC43-BE98-7D6F2A9454A2}" presName="node" presStyleLbl="node1" presStyleIdx="4" presStyleCnt="9">
        <dgm:presLayoutVars>
          <dgm:bulletEnabled val="1"/>
        </dgm:presLayoutVars>
      </dgm:prSet>
      <dgm:spPr/>
    </dgm:pt>
    <dgm:pt modelId="{3E997918-62EC-894B-9EE1-94B89BFD388D}" type="pres">
      <dgm:prSet presAssocID="{44B35BDB-C61E-D646-8906-CE11F525824A}" presName="sibTrans" presStyleLbl="sibTrans2D1" presStyleIdx="4" presStyleCnt="9"/>
      <dgm:spPr/>
    </dgm:pt>
    <dgm:pt modelId="{6CBBAC05-5955-3B4D-BC0B-4E90D3553446}" type="pres">
      <dgm:prSet presAssocID="{44B35BDB-C61E-D646-8906-CE11F525824A}" presName="connectorText" presStyleLbl="sibTrans2D1" presStyleIdx="4" presStyleCnt="9"/>
      <dgm:spPr/>
    </dgm:pt>
    <dgm:pt modelId="{E94F2C82-9A8B-674D-9CD1-32239AF55CF3}" type="pres">
      <dgm:prSet presAssocID="{6B302596-37C8-E74A-A27F-CE418F09B896}" presName="node" presStyleLbl="node1" presStyleIdx="5" presStyleCnt="9">
        <dgm:presLayoutVars>
          <dgm:bulletEnabled val="1"/>
        </dgm:presLayoutVars>
      </dgm:prSet>
      <dgm:spPr/>
    </dgm:pt>
    <dgm:pt modelId="{6BAFF492-36F1-8C47-8482-336D0652BF8C}" type="pres">
      <dgm:prSet presAssocID="{5099E22B-6A11-8C45-9399-28E6174EECD3}" presName="sibTrans" presStyleLbl="sibTrans2D1" presStyleIdx="5" presStyleCnt="9"/>
      <dgm:spPr/>
    </dgm:pt>
    <dgm:pt modelId="{D42EA99A-DF32-B842-8F95-3FB43DDEB915}" type="pres">
      <dgm:prSet presAssocID="{5099E22B-6A11-8C45-9399-28E6174EECD3}" presName="connectorText" presStyleLbl="sibTrans2D1" presStyleIdx="5" presStyleCnt="9"/>
      <dgm:spPr/>
    </dgm:pt>
    <dgm:pt modelId="{984DA798-ABCF-1D48-865C-FDD7F431C188}" type="pres">
      <dgm:prSet presAssocID="{9DC90E48-3B0B-8242-B428-6C4471D021A8}" presName="node" presStyleLbl="node1" presStyleIdx="6" presStyleCnt="9">
        <dgm:presLayoutVars>
          <dgm:bulletEnabled val="1"/>
        </dgm:presLayoutVars>
      </dgm:prSet>
      <dgm:spPr/>
    </dgm:pt>
    <dgm:pt modelId="{613EE17A-9D1E-6345-AEE7-937A61679A84}" type="pres">
      <dgm:prSet presAssocID="{D98E40ED-C81D-2B49-9FD6-2AAD0C1403D2}" presName="sibTrans" presStyleLbl="sibTrans2D1" presStyleIdx="6" presStyleCnt="9"/>
      <dgm:spPr/>
    </dgm:pt>
    <dgm:pt modelId="{35509D35-94D3-434B-9379-10B691BC323C}" type="pres">
      <dgm:prSet presAssocID="{D98E40ED-C81D-2B49-9FD6-2AAD0C1403D2}" presName="connectorText" presStyleLbl="sibTrans2D1" presStyleIdx="6" presStyleCnt="9"/>
      <dgm:spPr/>
    </dgm:pt>
    <dgm:pt modelId="{03A267E2-4AE7-C941-86E0-EF8A5EEE8D7C}" type="pres">
      <dgm:prSet presAssocID="{C03BC672-CD61-6844-96E7-E4BCFEB63825}" presName="node" presStyleLbl="node1" presStyleIdx="7" presStyleCnt="9">
        <dgm:presLayoutVars>
          <dgm:bulletEnabled val="1"/>
        </dgm:presLayoutVars>
      </dgm:prSet>
      <dgm:spPr/>
    </dgm:pt>
    <dgm:pt modelId="{69A7D937-6040-794B-A06E-BD26D3B9708E}" type="pres">
      <dgm:prSet presAssocID="{FF5C70FA-9189-9A47-B05B-BFCA1EAF5478}" presName="sibTrans" presStyleLbl="sibTrans2D1" presStyleIdx="7" presStyleCnt="9"/>
      <dgm:spPr/>
    </dgm:pt>
    <dgm:pt modelId="{2ADF1520-B169-3A49-A1CB-287E3348EA65}" type="pres">
      <dgm:prSet presAssocID="{FF5C70FA-9189-9A47-B05B-BFCA1EAF5478}" presName="connectorText" presStyleLbl="sibTrans2D1" presStyleIdx="7" presStyleCnt="9"/>
      <dgm:spPr/>
    </dgm:pt>
    <dgm:pt modelId="{2FFD944D-4AE2-8242-82A2-7B7CB5C4AB19}" type="pres">
      <dgm:prSet presAssocID="{26B4BDD6-DE6F-CF4B-99E5-E1ECA4231173}" presName="node" presStyleLbl="node1" presStyleIdx="8" presStyleCnt="9">
        <dgm:presLayoutVars>
          <dgm:bulletEnabled val="1"/>
        </dgm:presLayoutVars>
      </dgm:prSet>
      <dgm:spPr/>
    </dgm:pt>
    <dgm:pt modelId="{EFD82FC8-61DB-054A-8814-D2F8E6A7501B}" type="pres">
      <dgm:prSet presAssocID="{F844FF45-5979-614C-B4EC-58480EDB6ABC}" presName="sibTrans" presStyleLbl="sibTrans2D1" presStyleIdx="8" presStyleCnt="9"/>
      <dgm:spPr/>
    </dgm:pt>
    <dgm:pt modelId="{2C866C3B-FD6D-EC42-8B67-F852502A277F}" type="pres">
      <dgm:prSet presAssocID="{F844FF45-5979-614C-B4EC-58480EDB6ABC}" presName="connectorText" presStyleLbl="sibTrans2D1" presStyleIdx="8" presStyleCnt="9"/>
      <dgm:spPr/>
    </dgm:pt>
  </dgm:ptLst>
  <dgm:cxnLst>
    <dgm:cxn modelId="{D23B1501-BC5F-3C4D-8ABF-709E6E6C4F84}" srcId="{8BCD2192-85D3-2044-B603-24A3A54F1746}" destId="{2A829E6A-17CD-4E44-8349-C070817AD8E8}" srcOrd="1" destOrd="0" parTransId="{6BDACB55-D891-3C4F-A784-B71F4B8A90EF}" sibTransId="{4F0BEFCA-581D-A64B-96EA-548DE68C1947}"/>
    <dgm:cxn modelId="{1D64E103-ECF0-D143-8267-FE562DCA394F}" type="presOf" srcId="{C03BC672-CD61-6844-96E7-E4BCFEB63825}" destId="{03A267E2-4AE7-C941-86E0-EF8A5EEE8D7C}" srcOrd="0" destOrd="0" presId="urn:microsoft.com/office/officeart/2005/8/layout/cycle2"/>
    <dgm:cxn modelId="{AC009E13-A298-544F-9398-08A97B68E10A}" type="presOf" srcId="{BDBF7F1D-EED8-874E-B6DF-24E7B68620F3}" destId="{81BAF45F-FA0F-514D-92B7-3C4FAB6D6D86}" srcOrd="0" destOrd="0" presId="urn:microsoft.com/office/officeart/2005/8/layout/cycle2"/>
    <dgm:cxn modelId="{312A5614-CDB6-4E4B-BF75-4A3DB52B8083}" type="presOf" srcId="{F124AC45-F7AA-DC43-BE98-7D6F2A9454A2}" destId="{29609805-6192-714D-9F81-06B154913951}" srcOrd="0" destOrd="0" presId="urn:microsoft.com/office/officeart/2005/8/layout/cycle2"/>
    <dgm:cxn modelId="{9E9CF316-EC16-BB44-96B6-3D580D944E7E}" type="presOf" srcId="{2A829E6A-17CD-4E44-8349-C070817AD8E8}" destId="{18DA8687-8894-BF44-B951-65E164BA4AA1}" srcOrd="0" destOrd="0" presId="urn:microsoft.com/office/officeart/2005/8/layout/cycle2"/>
    <dgm:cxn modelId="{9FA27919-DC0F-8345-9B5A-FA857A129D95}" srcId="{8BCD2192-85D3-2044-B603-24A3A54F1746}" destId="{332D4555-518D-8342-AFCD-7AD3C4B12B40}" srcOrd="3" destOrd="0" parTransId="{D9C06D6F-59AB-C241-930B-A57BE9F33087}" sibTransId="{BDBF7F1D-EED8-874E-B6DF-24E7B68620F3}"/>
    <dgm:cxn modelId="{FB765C24-E551-3D44-AD7E-76004A50AEF5}" type="presOf" srcId="{44B35BDB-C61E-D646-8906-CE11F525824A}" destId="{3E997918-62EC-894B-9EE1-94B89BFD388D}" srcOrd="0" destOrd="0" presId="urn:microsoft.com/office/officeart/2005/8/layout/cycle2"/>
    <dgm:cxn modelId="{56E4A036-C7AE-454A-8697-D30ED5CD590A}" type="presOf" srcId="{9DC90E48-3B0B-8242-B428-6C4471D021A8}" destId="{984DA798-ABCF-1D48-865C-FDD7F431C188}" srcOrd="0" destOrd="0" presId="urn:microsoft.com/office/officeart/2005/8/layout/cycle2"/>
    <dgm:cxn modelId="{DF992238-4D7C-7E48-B49C-99C47AAB443E}" type="presOf" srcId="{BDBF7F1D-EED8-874E-B6DF-24E7B68620F3}" destId="{0BC52A21-9E87-E94B-815F-AAA9EC2B2C75}" srcOrd="1" destOrd="0" presId="urn:microsoft.com/office/officeart/2005/8/layout/cycle2"/>
    <dgm:cxn modelId="{EACB525F-800D-2540-BA35-65EE72714194}" type="presOf" srcId="{4F0BEFCA-581D-A64B-96EA-548DE68C1947}" destId="{464F770D-7236-4B46-AF9E-78A25E6BD347}" srcOrd="1" destOrd="0" presId="urn:microsoft.com/office/officeart/2005/8/layout/cycle2"/>
    <dgm:cxn modelId="{71DB925F-CAE5-9846-BB7B-331F0D338210}" type="presOf" srcId="{7B013311-67F4-5D4C-9DAD-05ED21A65A8C}" destId="{9B265159-CBD9-D040-8474-E3B4A74FBCBC}" srcOrd="0" destOrd="0" presId="urn:microsoft.com/office/officeart/2005/8/layout/cycle2"/>
    <dgm:cxn modelId="{FCBB3C44-067C-4C4A-8A2C-94CFB9CA7F00}" type="presOf" srcId="{6B302596-37C8-E74A-A27F-CE418F09B896}" destId="{E94F2C82-9A8B-674D-9CD1-32239AF55CF3}" srcOrd="0" destOrd="0" presId="urn:microsoft.com/office/officeart/2005/8/layout/cycle2"/>
    <dgm:cxn modelId="{0DD82C65-30EB-7549-BB79-A067A2D79E11}" type="presOf" srcId="{CD15155E-6AF4-3A47-8A75-EAE395665D29}" destId="{4A47DE54-1FA9-154D-AEF1-25ED570A8163}" srcOrd="0" destOrd="0" presId="urn:microsoft.com/office/officeart/2005/8/layout/cycle2"/>
    <dgm:cxn modelId="{C798AD65-EB44-A545-BD23-F5B10D425912}" type="presOf" srcId="{8BCD2192-85D3-2044-B603-24A3A54F1746}" destId="{83EF2AA4-444E-8244-A15F-594CE7249C6D}" srcOrd="0" destOrd="0" presId="urn:microsoft.com/office/officeart/2005/8/layout/cycle2"/>
    <dgm:cxn modelId="{62A7C846-DA58-BB4E-AD90-F4928F626875}" type="presOf" srcId="{12464BFE-0730-8F4A-9D36-068D6F8A3ADA}" destId="{02ED9FC7-5752-F647-BC78-9A29573FE3F5}" srcOrd="0" destOrd="0" presId="urn:microsoft.com/office/officeart/2005/8/layout/cycle2"/>
    <dgm:cxn modelId="{33A27467-4FA3-0C42-8D59-4AC45E6A741B}" srcId="{8BCD2192-85D3-2044-B603-24A3A54F1746}" destId="{F124AC45-F7AA-DC43-BE98-7D6F2A9454A2}" srcOrd="4" destOrd="0" parTransId="{AAA0AF21-1FF2-324A-A26F-617F1944378F}" sibTransId="{44B35BDB-C61E-D646-8906-CE11F525824A}"/>
    <dgm:cxn modelId="{5663986C-EC12-7B44-A267-4C48C3D1CC06}" type="presOf" srcId="{26B4BDD6-DE6F-CF4B-99E5-E1ECA4231173}" destId="{2FFD944D-4AE2-8242-82A2-7B7CB5C4AB19}" srcOrd="0" destOrd="0" presId="urn:microsoft.com/office/officeart/2005/8/layout/cycle2"/>
    <dgm:cxn modelId="{C067B454-68EA-DE48-AEC3-B475FBF2C595}" type="presOf" srcId="{D98E40ED-C81D-2B49-9FD6-2AAD0C1403D2}" destId="{35509D35-94D3-434B-9379-10B691BC323C}" srcOrd="1" destOrd="0" presId="urn:microsoft.com/office/officeart/2005/8/layout/cycle2"/>
    <dgm:cxn modelId="{3359B878-FF2F-6348-86A9-59DCB684BC29}" type="presOf" srcId="{D98E40ED-C81D-2B49-9FD6-2AAD0C1403D2}" destId="{613EE17A-9D1E-6345-AEE7-937A61679A84}" srcOrd="0" destOrd="0" presId="urn:microsoft.com/office/officeart/2005/8/layout/cycle2"/>
    <dgm:cxn modelId="{B9619281-7AF0-D249-B177-16E1BE058C2B}" srcId="{8BCD2192-85D3-2044-B603-24A3A54F1746}" destId="{12464BFE-0730-8F4A-9D36-068D6F8A3ADA}" srcOrd="0" destOrd="0" parTransId="{50EB4A89-BD32-4042-9227-5530A4F017B1}" sibTransId="{CD15155E-6AF4-3A47-8A75-EAE395665D29}"/>
    <dgm:cxn modelId="{657D4D89-E215-FC4C-A2DE-439B4DD92A2D}" srcId="{8BCD2192-85D3-2044-B603-24A3A54F1746}" destId="{C03BC672-CD61-6844-96E7-E4BCFEB63825}" srcOrd="7" destOrd="0" parTransId="{A883BED3-BEDD-1D47-9168-0838EF33F66A}" sibTransId="{FF5C70FA-9189-9A47-B05B-BFCA1EAF5478}"/>
    <dgm:cxn modelId="{04ADAB93-B8EB-2948-85E9-266F51E4AD84}" srcId="{8BCD2192-85D3-2044-B603-24A3A54F1746}" destId="{6B302596-37C8-E74A-A27F-CE418F09B896}" srcOrd="5" destOrd="0" parTransId="{F38C0A3D-D234-2A4F-8AC0-5E79D76A0DED}" sibTransId="{5099E22B-6A11-8C45-9399-28E6174EECD3}"/>
    <dgm:cxn modelId="{32DDCEA0-3E69-5C4B-8484-A37CB506B906}" type="presOf" srcId="{F844FF45-5979-614C-B4EC-58480EDB6ABC}" destId="{2C866C3B-FD6D-EC42-8B67-F852502A277F}" srcOrd="1" destOrd="0" presId="urn:microsoft.com/office/officeart/2005/8/layout/cycle2"/>
    <dgm:cxn modelId="{2F6FABA7-AAB5-4741-85AD-CE8354AA05EC}" type="presOf" srcId="{44B35BDB-C61E-D646-8906-CE11F525824A}" destId="{6CBBAC05-5955-3B4D-BC0B-4E90D3553446}" srcOrd="1" destOrd="0" presId="urn:microsoft.com/office/officeart/2005/8/layout/cycle2"/>
    <dgm:cxn modelId="{97F3C6A8-B316-0741-AC14-6B3BAFE418E4}" type="presOf" srcId="{5099E22B-6A11-8C45-9399-28E6174EECD3}" destId="{6BAFF492-36F1-8C47-8482-336D0652BF8C}" srcOrd="0" destOrd="0" presId="urn:microsoft.com/office/officeart/2005/8/layout/cycle2"/>
    <dgm:cxn modelId="{6E8BBEA9-598D-F24E-A9A3-5AAA5173C46B}" srcId="{8BCD2192-85D3-2044-B603-24A3A54F1746}" destId="{7B013311-67F4-5D4C-9DAD-05ED21A65A8C}" srcOrd="2" destOrd="0" parTransId="{178A8A1B-1BF4-E743-B2EF-61E54E674CD2}" sibTransId="{E4A7D948-CC42-104A-B7F7-EE6C4DD0287A}"/>
    <dgm:cxn modelId="{2B2FEAAB-416D-2348-8646-B2F4894D9201}" type="presOf" srcId="{4F0BEFCA-581D-A64B-96EA-548DE68C1947}" destId="{10DD6B42-1627-DB40-8EE9-853304FBDE86}" srcOrd="0" destOrd="0" presId="urn:microsoft.com/office/officeart/2005/8/layout/cycle2"/>
    <dgm:cxn modelId="{31F022AF-7867-7C4D-BCA2-9EFB5857B72C}" type="presOf" srcId="{FF5C70FA-9189-9A47-B05B-BFCA1EAF5478}" destId="{2ADF1520-B169-3A49-A1CB-287E3348EA65}" srcOrd="1" destOrd="0" presId="urn:microsoft.com/office/officeart/2005/8/layout/cycle2"/>
    <dgm:cxn modelId="{54B988B2-ADDD-BB40-B63B-AC7E2B54337B}" type="presOf" srcId="{FF5C70FA-9189-9A47-B05B-BFCA1EAF5478}" destId="{69A7D937-6040-794B-A06E-BD26D3B9708E}" srcOrd="0" destOrd="0" presId="urn:microsoft.com/office/officeart/2005/8/layout/cycle2"/>
    <dgm:cxn modelId="{138AA3B9-7ADE-3D4B-858D-5E58726584B6}" type="presOf" srcId="{F844FF45-5979-614C-B4EC-58480EDB6ABC}" destId="{EFD82FC8-61DB-054A-8814-D2F8E6A7501B}" srcOrd="0" destOrd="0" presId="urn:microsoft.com/office/officeart/2005/8/layout/cycle2"/>
    <dgm:cxn modelId="{8B84ECCB-EBCF-6A44-B089-401B0EB075ED}" type="presOf" srcId="{CD15155E-6AF4-3A47-8A75-EAE395665D29}" destId="{CB7ABBD9-9105-F74F-B09E-8C1DF5F3C5FB}" srcOrd="1" destOrd="0" presId="urn:microsoft.com/office/officeart/2005/8/layout/cycle2"/>
    <dgm:cxn modelId="{4C71D6DD-3D70-424C-A3A8-F5AEFAFAA806}" type="presOf" srcId="{332D4555-518D-8342-AFCD-7AD3C4B12B40}" destId="{6F8AF00A-6088-BF47-8C26-B5E8028AFB3B}" srcOrd="0" destOrd="0" presId="urn:microsoft.com/office/officeart/2005/8/layout/cycle2"/>
    <dgm:cxn modelId="{CF818BE2-3FCE-B340-9966-C2D67BEBB4EF}" srcId="{8BCD2192-85D3-2044-B603-24A3A54F1746}" destId="{9DC90E48-3B0B-8242-B428-6C4471D021A8}" srcOrd="6" destOrd="0" parTransId="{2E71278A-5722-744D-B2F2-FBD8AFD95335}" sibTransId="{D98E40ED-C81D-2B49-9FD6-2AAD0C1403D2}"/>
    <dgm:cxn modelId="{12551DE8-81E2-0A48-BA97-6FC9EB1839F7}" type="presOf" srcId="{E4A7D948-CC42-104A-B7F7-EE6C4DD0287A}" destId="{DD696D3D-C329-844C-AE7D-844C43D9D504}" srcOrd="1" destOrd="0" presId="urn:microsoft.com/office/officeart/2005/8/layout/cycle2"/>
    <dgm:cxn modelId="{D75C4DF6-D2C3-7846-8C02-486C52D34465}" srcId="{8BCD2192-85D3-2044-B603-24A3A54F1746}" destId="{26B4BDD6-DE6F-CF4B-99E5-E1ECA4231173}" srcOrd="8" destOrd="0" parTransId="{8C6769A0-0F94-1C4D-A6BB-A03EE3D573F7}" sibTransId="{F844FF45-5979-614C-B4EC-58480EDB6ABC}"/>
    <dgm:cxn modelId="{5BA2B8F6-3CAE-214C-A638-85AAFCB3EF6E}" type="presOf" srcId="{E4A7D948-CC42-104A-B7F7-EE6C4DD0287A}" destId="{0F9D9BFC-C83B-E545-8F14-3A9880B562A5}" srcOrd="0" destOrd="0" presId="urn:microsoft.com/office/officeart/2005/8/layout/cycle2"/>
    <dgm:cxn modelId="{A79603F7-4149-9A4E-BF0F-C034A1326F2D}" type="presOf" srcId="{5099E22B-6A11-8C45-9399-28E6174EECD3}" destId="{D42EA99A-DF32-B842-8F95-3FB43DDEB915}" srcOrd="1" destOrd="0" presId="urn:microsoft.com/office/officeart/2005/8/layout/cycle2"/>
    <dgm:cxn modelId="{27CFCE2E-A0FA-994D-BE5C-7607EEC73E12}" type="presParOf" srcId="{83EF2AA4-444E-8244-A15F-594CE7249C6D}" destId="{02ED9FC7-5752-F647-BC78-9A29573FE3F5}" srcOrd="0" destOrd="0" presId="urn:microsoft.com/office/officeart/2005/8/layout/cycle2"/>
    <dgm:cxn modelId="{B32D28DE-73FE-E148-BBFB-6A7165A2902A}" type="presParOf" srcId="{83EF2AA4-444E-8244-A15F-594CE7249C6D}" destId="{4A47DE54-1FA9-154D-AEF1-25ED570A8163}" srcOrd="1" destOrd="0" presId="urn:microsoft.com/office/officeart/2005/8/layout/cycle2"/>
    <dgm:cxn modelId="{8B18631D-1F21-9D43-A6EE-26709AC49616}" type="presParOf" srcId="{4A47DE54-1FA9-154D-AEF1-25ED570A8163}" destId="{CB7ABBD9-9105-F74F-B09E-8C1DF5F3C5FB}" srcOrd="0" destOrd="0" presId="urn:microsoft.com/office/officeart/2005/8/layout/cycle2"/>
    <dgm:cxn modelId="{247EC9C6-83A6-0D45-8B8B-85D771366757}" type="presParOf" srcId="{83EF2AA4-444E-8244-A15F-594CE7249C6D}" destId="{18DA8687-8894-BF44-B951-65E164BA4AA1}" srcOrd="2" destOrd="0" presId="urn:microsoft.com/office/officeart/2005/8/layout/cycle2"/>
    <dgm:cxn modelId="{FDDC8611-F4A2-0246-8B47-CBAC7F90941E}" type="presParOf" srcId="{83EF2AA4-444E-8244-A15F-594CE7249C6D}" destId="{10DD6B42-1627-DB40-8EE9-853304FBDE86}" srcOrd="3" destOrd="0" presId="urn:microsoft.com/office/officeart/2005/8/layout/cycle2"/>
    <dgm:cxn modelId="{5FF1AEDD-AB7F-734D-83DA-5B179378F2F7}" type="presParOf" srcId="{10DD6B42-1627-DB40-8EE9-853304FBDE86}" destId="{464F770D-7236-4B46-AF9E-78A25E6BD347}" srcOrd="0" destOrd="0" presId="urn:microsoft.com/office/officeart/2005/8/layout/cycle2"/>
    <dgm:cxn modelId="{4ED6C59C-E5F4-604E-ABB2-0F0D837CC044}" type="presParOf" srcId="{83EF2AA4-444E-8244-A15F-594CE7249C6D}" destId="{9B265159-CBD9-D040-8474-E3B4A74FBCBC}" srcOrd="4" destOrd="0" presId="urn:microsoft.com/office/officeart/2005/8/layout/cycle2"/>
    <dgm:cxn modelId="{18F25C87-A505-494A-BC58-D5447DE3F5CB}" type="presParOf" srcId="{83EF2AA4-444E-8244-A15F-594CE7249C6D}" destId="{0F9D9BFC-C83B-E545-8F14-3A9880B562A5}" srcOrd="5" destOrd="0" presId="urn:microsoft.com/office/officeart/2005/8/layout/cycle2"/>
    <dgm:cxn modelId="{258085F1-66C2-3F41-A3C5-4D34CD3380F4}" type="presParOf" srcId="{0F9D9BFC-C83B-E545-8F14-3A9880B562A5}" destId="{DD696D3D-C329-844C-AE7D-844C43D9D504}" srcOrd="0" destOrd="0" presId="urn:microsoft.com/office/officeart/2005/8/layout/cycle2"/>
    <dgm:cxn modelId="{439921DF-4461-4641-BA01-5296E1596C18}" type="presParOf" srcId="{83EF2AA4-444E-8244-A15F-594CE7249C6D}" destId="{6F8AF00A-6088-BF47-8C26-B5E8028AFB3B}" srcOrd="6" destOrd="0" presId="urn:microsoft.com/office/officeart/2005/8/layout/cycle2"/>
    <dgm:cxn modelId="{231C9FBF-FBEF-9446-AE67-19C4BC9B4D77}" type="presParOf" srcId="{83EF2AA4-444E-8244-A15F-594CE7249C6D}" destId="{81BAF45F-FA0F-514D-92B7-3C4FAB6D6D86}" srcOrd="7" destOrd="0" presId="urn:microsoft.com/office/officeart/2005/8/layout/cycle2"/>
    <dgm:cxn modelId="{B66FF13B-05D2-0B48-ACB4-62F6366877EE}" type="presParOf" srcId="{81BAF45F-FA0F-514D-92B7-3C4FAB6D6D86}" destId="{0BC52A21-9E87-E94B-815F-AAA9EC2B2C75}" srcOrd="0" destOrd="0" presId="urn:microsoft.com/office/officeart/2005/8/layout/cycle2"/>
    <dgm:cxn modelId="{3C8209AE-D2A2-954A-90CD-1AEA1794FB5D}" type="presParOf" srcId="{83EF2AA4-444E-8244-A15F-594CE7249C6D}" destId="{29609805-6192-714D-9F81-06B154913951}" srcOrd="8" destOrd="0" presId="urn:microsoft.com/office/officeart/2005/8/layout/cycle2"/>
    <dgm:cxn modelId="{0B2F5A54-978C-E440-BBFC-DA5CB117A5F3}" type="presParOf" srcId="{83EF2AA4-444E-8244-A15F-594CE7249C6D}" destId="{3E997918-62EC-894B-9EE1-94B89BFD388D}" srcOrd="9" destOrd="0" presId="urn:microsoft.com/office/officeart/2005/8/layout/cycle2"/>
    <dgm:cxn modelId="{21E3F195-981B-2E47-BB72-C7E2033F4FD6}" type="presParOf" srcId="{3E997918-62EC-894B-9EE1-94B89BFD388D}" destId="{6CBBAC05-5955-3B4D-BC0B-4E90D3553446}" srcOrd="0" destOrd="0" presId="urn:microsoft.com/office/officeart/2005/8/layout/cycle2"/>
    <dgm:cxn modelId="{CEF2E6DA-1E2E-7643-9FA7-6003A86758E2}" type="presParOf" srcId="{83EF2AA4-444E-8244-A15F-594CE7249C6D}" destId="{E94F2C82-9A8B-674D-9CD1-32239AF55CF3}" srcOrd="10" destOrd="0" presId="urn:microsoft.com/office/officeart/2005/8/layout/cycle2"/>
    <dgm:cxn modelId="{6270CCC9-9516-FF40-8B18-5E0F752AEC20}" type="presParOf" srcId="{83EF2AA4-444E-8244-A15F-594CE7249C6D}" destId="{6BAFF492-36F1-8C47-8482-336D0652BF8C}" srcOrd="11" destOrd="0" presId="urn:microsoft.com/office/officeart/2005/8/layout/cycle2"/>
    <dgm:cxn modelId="{27EB5854-2094-B24B-9614-DDA4697590A1}" type="presParOf" srcId="{6BAFF492-36F1-8C47-8482-336D0652BF8C}" destId="{D42EA99A-DF32-B842-8F95-3FB43DDEB915}" srcOrd="0" destOrd="0" presId="urn:microsoft.com/office/officeart/2005/8/layout/cycle2"/>
    <dgm:cxn modelId="{0865FEB7-0819-6642-9EB7-C7957E1A5A52}" type="presParOf" srcId="{83EF2AA4-444E-8244-A15F-594CE7249C6D}" destId="{984DA798-ABCF-1D48-865C-FDD7F431C188}" srcOrd="12" destOrd="0" presId="urn:microsoft.com/office/officeart/2005/8/layout/cycle2"/>
    <dgm:cxn modelId="{82ED8B1C-5AF6-B043-8A1F-FCB35804054D}" type="presParOf" srcId="{83EF2AA4-444E-8244-A15F-594CE7249C6D}" destId="{613EE17A-9D1E-6345-AEE7-937A61679A84}" srcOrd="13" destOrd="0" presId="urn:microsoft.com/office/officeart/2005/8/layout/cycle2"/>
    <dgm:cxn modelId="{978FAA86-FF0A-E14E-B170-36CEF8D981F3}" type="presParOf" srcId="{613EE17A-9D1E-6345-AEE7-937A61679A84}" destId="{35509D35-94D3-434B-9379-10B691BC323C}" srcOrd="0" destOrd="0" presId="urn:microsoft.com/office/officeart/2005/8/layout/cycle2"/>
    <dgm:cxn modelId="{CDB75EA2-A7F2-B546-AC36-A97514AC8FC0}" type="presParOf" srcId="{83EF2AA4-444E-8244-A15F-594CE7249C6D}" destId="{03A267E2-4AE7-C941-86E0-EF8A5EEE8D7C}" srcOrd="14" destOrd="0" presId="urn:microsoft.com/office/officeart/2005/8/layout/cycle2"/>
    <dgm:cxn modelId="{442A54AF-7B1C-BB44-A624-F5B11B4ADAF6}" type="presParOf" srcId="{83EF2AA4-444E-8244-A15F-594CE7249C6D}" destId="{69A7D937-6040-794B-A06E-BD26D3B9708E}" srcOrd="15" destOrd="0" presId="urn:microsoft.com/office/officeart/2005/8/layout/cycle2"/>
    <dgm:cxn modelId="{8D92C2C7-3022-C84C-AD8F-9497949FC17E}" type="presParOf" srcId="{69A7D937-6040-794B-A06E-BD26D3B9708E}" destId="{2ADF1520-B169-3A49-A1CB-287E3348EA65}" srcOrd="0" destOrd="0" presId="urn:microsoft.com/office/officeart/2005/8/layout/cycle2"/>
    <dgm:cxn modelId="{DA7CA777-B4CB-7346-8F3E-B0A0A20AF8E7}" type="presParOf" srcId="{83EF2AA4-444E-8244-A15F-594CE7249C6D}" destId="{2FFD944D-4AE2-8242-82A2-7B7CB5C4AB19}" srcOrd="16" destOrd="0" presId="urn:microsoft.com/office/officeart/2005/8/layout/cycle2"/>
    <dgm:cxn modelId="{44003DB7-126A-8145-AC39-9573C7F079CE}" type="presParOf" srcId="{83EF2AA4-444E-8244-A15F-594CE7249C6D}" destId="{EFD82FC8-61DB-054A-8814-D2F8E6A7501B}" srcOrd="17" destOrd="0" presId="urn:microsoft.com/office/officeart/2005/8/layout/cycle2"/>
    <dgm:cxn modelId="{34A8F143-1DCA-7941-9807-543C9F609CD8}" type="presParOf" srcId="{EFD82FC8-61DB-054A-8814-D2F8E6A7501B}" destId="{2C866C3B-FD6D-EC42-8B67-F852502A277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98184D-1D3D-4239-9F3C-A8BE04AAF4E3}"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en-US"/>
        </a:p>
      </dgm:t>
    </dgm:pt>
    <dgm:pt modelId="{823527FD-044E-43AB-8B6A-FE13017C7620}">
      <dgm:prSet phldrT="[Metin]" custT="1"/>
      <dgm:spPr/>
      <dgm:t>
        <a:bodyPr/>
        <a:lstStyle/>
        <a:p>
          <a:r>
            <a:rPr lang="tr-TR" sz="3200" dirty="0">
              <a:latin typeface="Cambria" panose="02040503050406030204" pitchFamily="18" charset="0"/>
              <a:ea typeface="Cambria" panose="02040503050406030204" pitchFamily="18" charset="0"/>
            </a:rPr>
            <a:t>Çevre</a:t>
          </a:r>
          <a:endParaRPr lang="en-US" sz="3200" dirty="0">
            <a:latin typeface="Cambria" panose="02040503050406030204" pitchFamily="18" charset="0"/>
            <a:ea typeface="Cambria" panose="02040503050406030204" pitchFamily="18" charset="0"/>
          </a:endParaRPr>
        </a:p>
      </dgm:t>
    </dgm:pt>
    <dgm:pt modelId="{551DE0D1-7624-4FA5-AAC9-AB264665CE0A}" type="parTrans" cxnId="{A78ECC34-1945-49BA-898D-1C9CB25E7CFF}">
      <dgm:prSet/>
      <dgm:spPr/>
      <dgm:t>
        <a:bodyPr/>
        <a:lstStyle/>
        <a:p>
          <a:endParaRPr lang="en-US" sz="2400">
            <a:latin typeface="Cambria" panose="02040503050406030204" pitchFamily="18" charset="0"/>
            <a:ea typeface="Cambria" panose="02040503050406030204" pitchFamily="18" charset="0"/>
          </a:endParaRPr>
        </a:p>
      </dgm:t>
    </dgm:pt>
    <dgm:pt modelId="{B1374628-65BF-43CF-8E6D-9316C0D45881}" type="sibTrans" cxnId="{A78ECC34-1945-49BA-898D-1C9CB25E7CFF}">
      <dgm:prSet/>
      <dgm:spPr/>
      <dgm:t>
        <a:bodyPr/>
        <a:lstStyle/>
        <a:p>
          <a:endParaRPr lang="en-US" sz="2400">
            <a:latin typeface="Cambria" panose="02040503050406030204" pitchFamily="18" charset="0"/>
            <a:ea typeface="Cambria" panose="02040503050406030204" pitchFamily="18" charset="0"/>
          </a:endParaRPr>
        </a:p>
      </dgm:t>
    </dgm:pt>
    <dgm:pt modelId="{B881D623-B0E1-4A09-9C1B-62FE19930985}">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Çevresel Ayak İzleri</a:t>
          </a:r>
          <a:endParaRPr lang="en-US" sz="1800" dirty="0">
            <a:latin typeface="Cambria" panose="02040503050406030204" pitchFamily="18" charset="0"/>
            <a:ea typeface="Cambria" panose="02040503050406030204" pitchFamily="18" charset="0"/>
          </a:endParaRPr>
        </a:p>
      </dgm:t>
    </dgm:pt>
    <dgm:pt modelId="{1F202E29-B3BE-4184-9CE8-64FC248B831A}" type="parTrans" cxnId="{0B51F5EA-F408-4C59-BFDD-FE64DA4B7871}">
      <dgm:prSet/>
      <dgm:spPr/>
      <dgm:t>
        <a:bodyPr/>
        <a:lstStyle/>
        <a:p>
          <a:endParaRPr lang="en-US" sz="2400">
            <a:latin typeface="Cambria" panose="02040503050406030204" pitchFamily="18" charset="0"/>
            <a:ea typeface="Cambria" panose="02040503050406030204" pitchFamily="18" charset="0"/>
          </a:endParaRPr>
        </a:p>
      </dgm:t>
    </dgm:pt>
    <dgm:pt modelId="{B5238B4F-3F77-4814-9BA6-EE9EE017302D}" type="sibTrans" cxnId="{0B51F5EA-F408-4C59-BFDD-FE64DA4B7871}">
      <dgm:prSet/>
      <dgm:spPr/>
      <dgm:t>
        <a:bodyPr/>
        <a:lstStyle/>
        <a:p>
          <a:endParaRPr lang="en-US" sz="2400">
            <a:latin typeface="Cambria" panose="02040503050406030204" pitchFamily="18" charset="0"/>
            <a:ea typeface="Cambria" panose="02040503050406030204" pitchFamily="18" charset="0"/>
          </a:endParaRPr>
        </a:p>
      </dgm:t>
    </dgm:pt>
    <dgm:pt modelId="{E41A654F-50A0-4CA6-9A71-532EFC61315F}">
      <dgm:prSet phldrT="[Metin]" custT="1"/>
      <dgm:spPr/>
      <dgm:t>
        <a:bodyPr/>
        <a:lstStyle/>
        <a:p>
          <a:r>
            <a:rPr lang="tr-TR" sz="2400" b="0" dirty="0">
              <a:latin typeface="Cambria" panose="02040503050406030204" pitchFamily="18" charset="0"/>
              <a:ea typeface="Cambria" panose="02040503050406030204" pitchFamily="18" charset="0"/>
            </a:rPr>
            <a:t>Toplum</a:t>
          </a:r>
          <a:endParaRPr lang="en-US" sz="2400" b="0" dirty="0">
            <a:latin typeface="Cambria" panose="02040503050406030204" pitchFamily="18" charset="0"/>
            <a:ea typeface="Cambria" panose="02040503050406030204" pitchFamily="18" charset="0"/>
          </a:endParaRPr>
        </a:p>
      </dgm:t>
    </dgm:pt>
    <dgm:pt modelId="{A6CB11BC-C6D3-4659-8C06-C3E9C6CF0D31}" type="parTrans" cxnId="{20E6E331-89FF-495D-A0C6-596BB31025F2}">
      <dgm:prSet/>
      <dgm:spPr/>
      <dgm:t>
        <a:bodyPr/>
        <a:lstStyle/>
        <a:p>
          <a:endParaRPr lang="en-US" sz="2400">
            <a:latin typeface="Cambria" panose="02040503050406030204" pitchFamily="18" charset="0"/>
            <a:ea typeface="Cambria" panose="02040503050406030204" pitchFamily="18" charset="0"/>
          </a:endParaRPr>
        </a:p>
      </dgm:t>
    </dgm:pt>
    <dgm:pt modelId="{2699BD42-9868-4DDE-BB65-AB446B47ECC6}" type="sibTrans" cxnId="{20E6E331-89FF-495D-A0C6-596BB31025F2}">
      <dgm:prSet/>
      <dgm:spPr/>
      <dgm:t>
        <a:bodyPr/>
        <a:lstStyle/>
        <a:p>
          <a:endParaRPr lang="en-US" sz="2400">
            <a:latin typeface="Cambria" panose="02040503050406030204" pitchFamily="18" charset="0"/>
            <a:ea typeface="Cambria" panose="02040503050406030204" pitchFamily="18" charset="0"/>
          </a:endParaRPr>
        </a:p>
      </dgm:t>
    </dgm:pt>
    <dgm:pt modelId="{483A49F6-F4ED-476D-85A9-1B977978D365}">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Eşitlik</a:t>
          </a:r>
          <a:endParaRPr lang="en-US" sz="1800" dirty="0">
            <a:latin typeface="Cambria" panose="02040503050406030204" pitchFamily="18" charset="0"/>
            <a:ea typeface="Cambria" panose="02040503050406030204" pitchFamily="18" charset="0"/>
          </a:endParaRPr>
        </a:p>
      </dgm:t>
    </dgm:pt>
    <dgm:pt modelId="{807CB191-1B07-46EF-BB03-92BBBDC8A99D}" type="parTrans" cxnId="{81A7B361-B247-4D55-956A-E2F4AF2C0046}">
      <dgm:prSet/>
      <dgm:spPr/>
      <dgm:t>
        <a:bodyPr/>
        <a:lstStyle/>
        <a:p>
          <a:endParaRPr lang="en-US" sz="2400">
            <a:latin typeface="Cambria" panose="02040503050406030204" pitchFamily="18" charset="0"/>
            <a:ea typeface="Cambria" panose="02040503050406030204" pitchFamily="18" charset="0"/>
          </a:endParaRPr>
        </a:p>
      </dgm:t>
    </dgm:pt>
    <dgm:pt modelId="{4E2ABDE2-7BF3-402E-BC19-AA8AA82008FB}" type="sibTrans" cxnId="{81A7B361-B247-4D55-956A-E2F4AF2C0046}">
      <dgm:prSet/>
      <dgm:spPr/>
      <dgm:t>
        <a:bodyPr/>
        <a:lstStyle/>
        <a:p>
          <a:endParaRPr lang="en-US" sz="2400">
            <a:latin typeface="Cambria" panose="02040503050406030204" pitchFamily="18" charset="0"/>
            <a:ea typeface="Cambria" panose="02040503050406030204" pitchFamily="18" charset="0"/>
          </a:endParaRPr>
        </a:p>
      </dgm:t>
    </dgm:pt>
    <dgm:pt modelId="{B292D2C5-6994-4AB5-BB6A-F2556D847F9B}">
      <dgm:prSet phldrT="[Metin]" custT="1"/>
      <dgm:spPr/>
      <dgm:t>
        <a:bodyPr/>
        <a:lstStyle/>
        <a:p>
          <a:r>
            <a:rPr lang="tr-TR" sz="2400" b="0" dirty="0">
              <a:latin typeface="Cambria" panose="02040503050406030204" pitchFamily="18" charset="0"/>
              <a:ea typeface="Cambria" panose="02040503050406030204" pitchFamily="18" charset="0"/>
            </a:rPr>
            <a:t>Ekonomi</a:t>
          </a:r>
          <a:endParaRPr lang="en-US" sz="2400" b="0" dirty="0">
            <a:latin typeface="Cambria" panose="02040503050406030204" pitchFamily="18" charset="0"/>
            <a:ea typeface="Cambria" panose="02040503050406030204" pitchFamily="18" charset="0"/>
          </a:endParaRPr>
        </a:p>
      </dgm:t>
    </dgm:pt>
    <dgm:pt modelId="{CF8F4B3D-3126-4DE6-AC34-EBCF41E3B220}" type="parTrans" cxnId="{6C57D0BB-2E5E-4E33-A050-6ABA3FFD60A6}">
      <dgm:prSet/>
      <dgm:spPr/>
      <dgm:t>
        <a:bodyPr/>
        <a:lstStyle/>
        <a:p>
          <a:endParaRPr lang="en-US" sz="2400">
            <a:latin typeface="Cambria" panose="02040503050406030204" pitchFamily="18" charset="0"/>
            <a:ea typeface="Cambria" panose="02040503050406030204" pitchFamily="18" charset="0"/>
          </a:endParaRPr>
        </a:p>
      </dgm:t>
    </dgm:pt>
    <dgm:pt modelId="{73015E5D-1E43-46C0-90F0-17813FAB82A5}" type="sibTrans" cxnId="{6C57D0BB-2E5E-4E33-A050-6ABA3FFD60A6}">
      <dgm:prSet/>
      <dgm:spPr/>
      <dgm:t>
        <a:bodyPr/>
        <a:lstStyle/>
        <a:p>
          <a:endParaRPr lang="en-US" sz="2400">
            <a:latin typeface="Cambria" panose="02040503050406030204" pitchFamily="18" charset="0"/>
            <a:ea typeface="Cambria" panose="02040503050406030204" pitchFamily="18" charset="0"/>
          </a:endParaRPr>
        </a:p>
      </dgm:t>
    </dgm:pt>
    <dgm:pt modelId="{466B0976-A81B-4AFA-8EA3-3EAFF71C6AD5}">
      <dgm:prSet phldrT="[Metin]" custT="1"/>
      <dgm:spPr/>
      <dgm:t>
        <a:bodyPr/>
        <a:lstStyle/>
        <a:p>
          <a:r>
            <a:rPr lang="tr-TR" sz="2800" dirty="0">
              <a:latin typeface="Cambria" panose="02040503050406030204" pitchFamily="18" charset="0"/>
              <a:ea typeface="Cambria" panose="02040503050406030204" pitchFamily="18" charset="0"/>
            </a:rPr>
            <a:t>Sağlık</a:t>
          </a:r>
          <a:endParaRPr lang="en-US" sz="2800" dirty="0">
            <a:latin typeface="Cambria" panose="02040503050406030204" pitchFamily="18" charset="0"/>
            <a:ea typeface="Cambria" panose="02040503050406030204" pitchFamily="18" charset="0"/>
          </a:endParaRPr>
        </a:p>
      </dgm:t>
    </dgm:pt>
    <dgm:pt modelId="{F2154B42-7D54-45FE-9067-2A4CF03BD383}" type="parTrans" cxnId="{39873D60-1EE7-4B0F-A633-1EC10D30813A}">
      <dgm:prSet/>
      <dgm:spPr/>
      <dgm:t>
        <a:bodyPr/>
        <a:lstStyle/>
        <a:p>
          <a:endParaRPr lang="en-US" sz="2400">
            <a:latin typeface="Cambria" panose="02040503050406030204" pitchFamily="18" charset="0"/>
            <a:ea typeface="Cambria" panose="02040503050406030204" pitchFamily="18" charset="0"/>
          </a:endParaRPr>
        </a:p>
      </dgm:t>
    </dgm:pt>
    <dgm:pt modelId="{DA819DFE-72FF-4965-9EA1-284CEBA9BF25}" type="sibTrans" cxnId="{39873D60-1EE7-4B0F-A633-1EC10D30813A}">
      <dgm:prSet/>
      <dgm:spPr/>
      <dgm:t>
        <a:bodyPr/>
        <a:lstStyle/>
        <a:p>
          <a:endParaRPr lang="en-US" sz="2400">
            <a:latin typeface="Cambria" panose="02040503050406030204" pitchFamily="18" charset="0"/>
            <a:ea typeface="Cambria" panose="02040503050406030204" pitchFamily="18" charset="0"/>
          </a:endParaRPr>
        </a:p>
      </dgm:t>
    </dgm:pt>
    <dgm:pt modelId="{1D292E80-A283-4575-B292-258C1560ACB1}">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Bulaşıcı Olmayan Hastalıklar</a:t>
          </a:r>
          <a:endParaRPr lang="en-US" sz="1800" dirty="0">
            <a:latin typeface="Cambria" panose="02040503050406030204" pitchFamily="18" charset="0"/>
            <a:ea typeface="Cambria" panose="02040503050406030204" pitchFamily="18" charset="0"/>
          </a:endParaRPr>
        </a:p>
      </dgm:t>
    </dgm:pt>
    <dgm:pt modelId="{32D958E2-7D82-447B-86B5-1745813EFE33}" type="parTrans" cxnId="{1F55337C-A822-4DE3-856B-27F578020281}">
      <dgm:prSet/>
      <dgm:spPr/>
      <dgm:t>
        <a:bodyPr/>
        <a:lstStyle/>
        <a:p>
          <a:endParaRPr lang="en-US" sz="2400">
            <a:latin typeface="Cambria" panose="02040503050406030204" pitchFamily="18" charset="0"/>
            <a:ea typeface="Cambria" panose="02040503050406030204" pitchFamily="18" charset="0"/>
          </a:endParaRPr>
        </a:p>
      </dgm:t>
    </dgm:pt>
    <dgm:pt modelId="{A843881A-5F4D-47DA-BFFF-C5BCE508BF76}" type="sibTrans" cxnId="{1F55337C-A822-4DE3-856B-27F578020281}">
      <dgm:prSet/>
      <dgm:spPr/>
      <dgm:t>
        <a:bodyPr/>
        <a:lstStyle/>
        <a:p>
          <a:endParaRPr lang="en-US" sz="2400">
            <a:latin typeface="Cambria" panose="02040503050406030204" pitchFamily="18" charset="0"/>
            <a:ea typeface="Cambria" panose="02040503050406030204" pitchFamily="18" charset="0"/>
          </a:endParaRPr>
        </a:p>
      </dgm:t>
    </dgm:pt>
    <dgm:pt modelId="{431166F6-45CF-4A79-99B0-98E2EA127261}">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Refah</a:t>
          </a:r>
          <a:endParaRPr lang="en-US" sz="1800" dirty="0">
            <a:latin typeface="Cambria" panose="02040503050406030204" pitchFamily="18" charset="0"/>
            <a:ea typeface="Cambria" panose="02040503050406030204" pitchFamily="18" charset="0"/>
          </a:endParaRPr>
        </a:p>
      </dgm:t>
    </dgm:pt>
    <dgm:pt modelId="{007310B4-93FF-4CD7-ADBA-E62FCFB7B278}" type="parTrans" cxnId="{FD919752-A7B7-4592-91D5-863ADE44CF23}">
      <dgm:prSet/>
      <dgm:spPr/>
      <dgm:t>
        <a:bodyPr/>
        <a:lstStyle/>
        <a:p>
          <a:endParaRPr lang="en-US" sz="2400">
            <a:latin typeface="Cambria" panose="02040503050406030204" pitchFamily="18" charset="0"/>
            <a:ea typeface="Cambria" panose="02040503050406030204" pitchFamily="18" charset="0"/>
          </a:endParaRPr>
        </a:p>
      </dgm:t>
    </dgm:pt>
    <dgm:pt modelId="{38AD9D5B-D852-4A79-8671-F88711A9C814}" type="sibTrans" cxnId="{FD919752-A7B7-4592-91D5-863ADE44CF23}">
      <dgm:prSet/>
      <dgm:spPr/>
      <dgm:t>
        <a:bodyPr/>
        <a:lstStyle/>
        <a:p>
          <a:endParaRPr lang="en-US" sz="2400">
            <a:latin typeface="Cambria" panose="02040503050406030204" pitchFamily="18" charset="0"/>
            <a:ea typeface="Cambria" panose="02040503050406030204" pitchFamily="18" charset="0"/>
          </a:endParaRPr>
        </a:p>
      </dgm:t>
    </dgm:pt>
    <dgm:pt modelId="{2E664582-B14A-4040-A8CE-7DA94A91966F}">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Gezegen Sağlığı</a:t>
          </a:r>
          <a:endParaRPr lang="en-US" sz="1800" dirty="0">
            <a:latin typeface="Cambria" panose="02040503050406030204" pitchFamily="18" charset="0"/>
            <a:ea typeface="Cambria" panose="02040503050406030204" pitchFamily="18" charset="0"/>
          </a:endParaRPr>
        </a:p>
      </dgm:t>
    </dgm:pt>
    <dgm:pt modelId="{2E56AE96-FF17-462A-A878-E24A49DDB6A0}" type="parTrans" cxnId="{DDA8DB88-721F-46F7-AC89-5ABC7623F01C}">
      <dgm:prSet/>
      <dgm:spPr/>
      <dgm:t>
        <a:bodyPr/>
        <a:lstStyle/>
        <a:p>
          <a:endParaRPr lang="en-US" sz="2400">
            <a:latin typeface="Cambria" panose="02040503050406030204" pitchFamily="18" charset="0"/>
            <a:ea typeface="Cambria" panose="02040503050406030204" pitchFamily="18" charset="0"/>
          </a:endParaRPr>
        </a:p>
      </dgm:t>
    </dgm:pt>
    <dgm:pt modelId="{5EF040A7-988E-4D17-83FF-B0905DA783BE}" type="sibTrans" cxnId="{DDA8DB88-721F-46F7-AC89-5ABC7623F01C}">
      <dgm:prSet/>
      <dgm:spPr/>
      <dgm:t>
        <a:bodyPr/>
        <a:lstStyle/>
        <a:p>
          <a:endParaRPr lang="en-US" sz="2400">
            <a:latin typeface="Cambria" panose="02040503050406030204" pitchFamily="18" charset="0"/>
            <a:ea typeface="Cambria" panose="02040503050406030204" pitchFamily="18" charset="0"/>
          </a:endParaRPr>
        </a:p>
      </dgm:t>
    </dgm:pt>
    <dgm:pt modelId="{0B690D08-FF91-4D57-A8D0-372ECF819855}">
      <dgm:prSet phldrT="[Metin]"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Gelecek Nesiller</a:t>
          </a:r>
          <a:endParaRPr lang="en-US" sz="1800" dirty="0">
            <a:latin typeface="Cambria" panose="02040503050406030204" pitchFamily="18" charset="0"/>
            <a:ea typeface="Cambria" panose="02040503050406030204" pitchFamily="18" charset="0"/>
          </a:endParaRPr>
        </a:p>
      </dgm:t>
    </dgm:pt>
    <dgm:pt modelId="{9EDC7B4D-A981-4AB2-8603-E696D84E9682}" type="parTrans" cxnId="{F379AAA0-C3E9-41EB-A6D1-9DE780E40917}">
      <dgm:prSet/>
      <dgm:spPr/>
      <dgm:t>
        <a:bodyPr/>
        <a:lstStyle/>
        <a:p>
          <a:endParaRPr lang="en-US" sz="2400">
            <a:latin typeface="Cambria" panose="02040503050406030204" pitchFamily="18" charset="0"/>
            <a:ea typeface="Cambria" panose="02040503050406030204" pitchFamily="18" charset="0"/>
          </a:endParaRPr>
        </a:p>
      </dgm:t>
    </dgm:pt>
    <dgm:pt modelId="{658703D5-94A9-4449-B41B-57E61D03A11E}" type="sibTrans" cxnId="{F379AAA0-C3E9-41EB-A6D1-9DE780E40917}">
      <dgm:prSet/>
      <dgm:spPr/>
      <dgm:t>
        <a:bodyPr/>
        <a:lstStyle/>
        <a:p>
          <a:endParaRPr lang="en-US" sz="2400">
            <a:latin typeface="Cambria" panose="02040503050406030204" pitchFamily="18" charset="0"/>
            <a:ea typeface="Cambria" panose="02040503050406030204" pitchFamily="18" charset="0"/>
          </a:endParaRPr>
        </a:p>
      </dgm:t>
    </dgm:pt>
    <dgm:pt modelId="{71AD2E88-5AE2-459E-95BA-1B6A0432A826}">
      <dgm:prSet phldrT="[Metin]" custT="1"/>
      <dgm:spPr/>
      <dgm:t>
        <a:bodyPr/>
        <a:lstStyle/>
        <a:p>
          <a:pPr>
            <a:buFont typeface="Wingdings" panose="05000000000000000000" pitchFamily="2" charset="2"/>
            <a:buChar char="§"/>
          </a:pPr>
          <a:r>
            <a:rPr lang="tr-TR" sz="2000" dirty="0">
              <a:latin typeface="Cambria" panose="02040503050406030204" pitchFamily="18" charset="0"/>
              <a:ea typeface="Cambria" panose="02040503050406030204" pitchFamily="18" charset="0"/>
            </a:rPr>
            <a:t>Besin İsrafı</a:t>
          </a:r>
          <a:endParaRPr lang="en-US" sz="2000" dirty="0">
            <a:latin typeface="Cambria" panose="02040503050406030204" pitchFamily="18" charset="0"/>
            <a:ea typeface="Cambria" panose="02040503050406030204" pitchFamily="18" charset="0"/>
          </a:endParaRPr>
        </a:p>
      </dgm:t>
    </dgm:pt>
    <dgm:pt modelId="{72C35517-A5F1-4E6A-85D8-8E24B0B9D283}" type="parTrans" cxnId="{1D8A8DA7-34C6-4040-98C3-D1B18053DE66}">
      <dgm:prSet/>
      <dgm:spPr/>
      <dgm:t>
        <a:bodyPr/>
        <a:lstStyle/>
        <a:p>
          <a:endParaRPr lang="en-US" sz="2400">
            <a:latin typeface="Cambria" panose="02040503050406030204" pitchFamily="18" charset="0"/>
            <a:ea typeface="Cambria" panose="02040503050406030204" pitchFamily="18" charset="0"/>
          </a:endParaRPr>
        </a:p>
      </dgm:t>
    </dgm:pt>
    <dgm:pt modelId="{A42702C3-73C3-4F8F-A80E-7CD66556BF21}" type="sibTrans" cxnId="{1D8A8DA7-34C6-4040-98C3-D1B18053DE66}">
      <dgm:prSet/>
      <dgm:spPr/>
      <dgm:t>
        <a:bodyPr/>
        <a:lstStyle/>
        <a:p>
          <a:endParaRPr lang="en-US" sz="2400">
            <a:latin typeface="Cambria" panose="02040503050406030204" pitchFamily="18" charset="0"/>
            <a:ea typeface="Cambria" panose="02040503050406030204" pitchFamily="18" charset="0"/>
          </a:endParaRPr>
        </a:p>
      </dgm:t>
    </dgm:pt>
    <dgm:pt modelId="{9A23295F-7A65-4E47-A1C9-59C5F853509E}">
      <dgm:prSet phldrT="[Metin]" custT="1"/>
      <dgm:spPr/>
      <dgm:t>
        <a:bodyPr/>
        <a:lstStyle/>
        <a:p>
          <a:pPr>
            <a:buFont typeface="Wingdings" panose="05000000000000000000" pitchFamily="2" charset="2"/>
            <a:buChar char="§"/>
          </a:pPr>
          <a:r>
            <a:rPr lang="tr-TR" sz="2000" dirty="0">
              <a:latin typeface="Cambria" panose="02040503050406030204" pitchFamily="18" charset="0"/>
              <a:ea typeface="Cambria" panose="02040503050406030204" pitchFamily="18" charset="0"/>
            </a:rPr>
            <a:t>Erişilebilirlik</a:t>
          </a:r>
          <a:endParaRPr lang="en-US" sz="2000" dirty="0">
            <a:latin typeface="Cambria" panose="02040503050406030204" pitchFamily="18" charset="0"/>
            <a:ea typeface="Cambria" panose="02040503050406030204" pitchFamily="18" charset="0"/>
          </a:endParaRPr>
        </a:p>
      </dgm:t>
    </dgm:pt>
    <dgm:pt modelId="{8914EF11-246D-4913-B260-F42884A8BB3B}" type="parTrans" cxnId="{CB0801B3-8C25-4639-B56F-AA03FFDF7A9E}">
      <dgm:prSet/>
      <dgm:spPr/>
      <dgm:t>
        <a:bodyPr/>
        <a:lstStyle/>
        <a:p>
          <a:endParaRPr lang="en-US" sz="2400">
            <a:latin typeface="Cambria" panose="02040503050406030204" pitchFamily="18" charset="0"/>
            <a:ea typeface="Cambria" panose="02040503050406030204" pitchFamily="18" charset="0"/>
          </a:endParaRPr>
        </a:p>
      </dgm:t>
    </dgm:pt>
    <dgm:pt modelId="{C874922D-551E-46EC-B93B-23ACF7EE10B3}" type="sibTrans" cxnId="{CB0801B3-8C25-4639-B56F-AA03FFDF7A9E}">
      <dgm:prSet/>
      <dgm:spPr/>
      <dgm:t>
        <a:bodyPr/>
        <a:lstStyle/>
        <a:p>
          <a:endParaRPr lang="en-US" sz="2400">
            <a:latin typeface="Cambria" panose="02040503050406030204" pitchFamily="18" charset="0"/>
            <a:ea typeface="Cambria" panose="02040503050406030204" pitchFamily="18" charset="0"/>
          </a:endParaRPr>
        </a:p>
      </dgm:t>
    </dgm:pt>
    <dgm:pt modelId="{D2D98555-5ADA-4E30-8AE4-0782EF5D24D6}">
      <dgm:prSet custT="1"/>
      <dgm:spPr/>
      <dgm:t>
        <a:bodyPr/>
        <a:lstStyle/>
        <a:p>
          <a:pPr>
            <a:buFont typeface="Wingdings" panose="05000000000000000000" pitchFamily="2" charset="2"/>
            <a:buChar char="§"/>
          </a:pPr>
          <a:r>
            <a:rPr lang="tr-TR" sz="1800" dirty="0">
              <a:latin typeface="Cambria" panose="02040503050406030204" pitchFamily="18" charset="0"/>
              <a:ea typeface="Cambria" panose="02040503050406030204" pitchFamily="18" charset="0"/>
            </a:rPr>
            <a:t>Bulaşıcı Hastalıklar</a:t>
          </a:r>
          <a:endParaRPr lang="en-US" sz="1800" dirty="0">
            <a:latin typeface="Cambria" panose="02040503050406030204" pitchFamily="18" charset="0"/>
            <a:ea typeface="Cambria" panose="02040503050406030204" pitchFamily="18" charset="0"/>
          </a:endParaRPr>
        </a:p>
      </dgm:t>
    </dgm:pt>
    <dgm:pt modelId="{D4FE0870-E713-4FF1-9746-7E4F492D0075}" type="parTrans" cxnId="{AF5CFD55-C423-4D8B-A20D-8104B3DA1681}">
      <dgm:prSet/>
      <dgm:spPr/>
      <dgm:t>
        <a:bodyPr/>
        <a:lstStyle/>
        <a:p>
          <a:endParaRPr lang="en-US"/>
        </a:p>
      </dgm:t>
    </dgm:pt>
    <dgm:pt modelId="{EBB9F8B0-3609-4FAB-AC70-1A519E4A2A99}" type="sibTrans" cxnId="{AF5CFD55-C423-4D8B-A20D-8104B3DA1681}">
      <dgm:prSet/>
      <dgm:spPr/>
      <dgm:t>
        <a:bodyPr/>
        <a:lstStyle/>
        <a:p>
          <a:endParaRPr lang="en-US"/>
        </a:p>
      </dgm:t>
    </dgm:pt>
    <dgm:pt modelId="{6599A94E-AE69-41D6-8775-77014621A580}" type="pres">
      <dgm:prSet presAssocID="{9B98184D-1D3D-4239-9F3C-A8BE04AAF4E3}" presName="cycleMatrixDiagram" presStyleCnt="0">
        <dgm:presLayoutVars>
          <dgm:chMax val="1"/>
          <dgm:dir/>
          <dgm:animLvl val="lvl"/>
          <dgm:resizeHandles val="exact"/>
        </dgm:presLayoutVars>
      </dgm:prSet>
      <dgm:spPr/>
    </dgm:pt>
    <dgm:pt modelId="{4AE87149-3640-4978-B34E-D3EC29E460EA}" type="pres">
      <dgm:prSet presAssocID="{9B98184D-1D3D-4239-9F3C-A8BE04AAF4E3}" presName="children" presStyleCnt="0"/>
      <dgm:spPr/>
    </dgm:pt>
    <dgm:pt modelId="{7CD0A2A2-68B3-43FD-B085-6302C08C029C}" type="pres">
      <dgm:prSet presAssocID="{9B98184D-1D3D-4239-9F3C-A8BE04AAF4E3}" presName="child1group" presStyleCnt="0"/>
      <dgm:spPr/>
    </dgm:pt>
    <dgm:pt modelId="{0BC42D4C-BCB2-4AC2-936C-1B45522B4610}" type="pres">
      <dgm:prSet presAssocID="{9B98184D-1D3D-4239-9F3C-A8BE04AAF4E3}" presName="child1" presStyleLbl="bgAcc1" presStyleIdx="0" presStyleCnt="4" custScaleX="126642"/>
      <dgm:spPr/>
    </dgm:pt>
    <dgm:pt modelId="{EC09904C-60C6-43F5-8820-9A558929256B}" type="pres">
      <dgm:prSet presAssocID="{9B98184D-1D3D-4239-9F3C-A8BE04AAF4E3}" presName="child1Text" presStyleLbl="bgAcc1" presStyleIdx="0" presStyleCnt="4">
        <dgm:presLayoutVars>
          <dgm:bulletEnabled val="1"/>
        </dgm:presLayoutVars>
      </dgm:prSet>
      <dgm:spPr/>
    </dgm:pt>
    <dgm:pt modelId="{D4BD89DD-295B-4477-A261-3D78043FEFC6}" type="pres">
      <dgm:prSet presAssocID="{9B98184D-1D3D-4239-9F3C-A8BE04AAF4E3}" presName="child2group" presStyleCnt="0"/>
      <dgm:spPr/>
    </dgm:pt>
    <dgm:pt modelId="{FAB765D8-0DF4-4589-A2D4-A847F6AD5427}" type="pres">
      <dgm:prSet presAssocID="{9B98184D-1D3D-4239-9F3C-A8BE04AAF4E3}" presName="child2" presStyleLbl="bgAcc1" presStyleIdx="1" presStyleCnt="4" custScaleX="126642"/>
      <dgm:spPr/>
    </dgm:pt>
    <dgm:pt modelId="{A440A3BA-E8B7-4B79-B7CB-FBB482B28228}" type="pres">
      <dgm:prSet presAssocID="{9B98184D-1D3D-4239-9F3C-A8BE04AAF4E3}" presName="child2Text" presStyleLbl="bgAcc1" presStyleIdx="1" presStyleCnt="4">
        <dgm:presLayoutVars>
          <dgm:bulletEnabled val="1"/>
        </dgm:presLayoutVars>
      </dgm:prSet>
      <dgm:spPr/>
    </dgm:pt>
    <dgm:pt modelId="{24F2AD2E-8714-420B-BB79-F492AC5487CD}" type="pres">
      <dgm:prSet presAssocID="{9B98184D-1D3D-4239-9F3C-A8BE04AAF4E3}" presName="child3group" presStyleCnt="0"/>
      <dgm:spPr/>
    </dgm:pt>
    <dgm:pt modelId="{AE0C0A1E-9697-45D7-A6F6-8532AE1965F5}" type="pres">
      <dgm:prSet presAssocID="{9B98184D-1D3D-4239-9F3C-A8BE04AAF4E3}" presName="child3" presStyleLbl="bgAcc1" presStyleIdx="2" presStyleCnt="4" custScaleX="126642"/>
      <dgm:spPr/>
    </dgm:pt>
    <dgm:pt modelId="{28D2022D-209B-4F13-B2D6-4BA9985FF344}" type="pres">
      <dgm:prSet presAssocID="{9B98184D-1D3D-4239-9F3C-A8BE04AAF4E3}" presName="child3Text" presStyleLbl="bgAcc1" presStyleIdx="2" presStyleCnt="4">
        <dgm:presLayoutVars>
          <dgm:bulletEnabled val="1"/>
        </dgm:presLayoutVars>
      </dgm:prSet>
      <dgm:spPr/>
    </dgm:pt>
    <dgm:pt modelId="{C1D3B1AC-0916-499F-854F-3DBAA045F9B0}" type="pres">
      <dgm:prSet presAssocID="{9B98184D-1D3D-4239-9F3C-A8BE04AAF4E3}" presName="child4group" presStyleCnt="0"/>
      <dgm:spPr/>
    </dgm:pt>
    <dgm:pt modelId="{F534D059-1A73-4BFD-B514-8E4C42741E33}" type="pres">
      <dgm:prSet presAssocID="{9B98184D-1D3D-4239-9F3C-A8BE04AAF4E3}" presName="child4" presStyleLbl="bgAcc1" presStyleIdx="3" presStyleCnt="4" custScaleX="125322"/>
      <dgm:spPr/>
    </dgm:pt>
    <dgm:pt modelId="{EBFDD165-8590-417E-B785-B6341C4BEA3A}" type="pres">
      <dgm:prSet presAssocID="{9B98184D-1D3D-4239-9F3C-A8BE04AAF4E3}" presName="child4Text" presStyleLbl="bgAcc1" presStyleIdx="3" presStyleCnt="4">
        <dgm:presLayoutVars>
          <dgm:bulletEnabled val="1"/>
        </dgm:presLayoutVars>
      </dgm:prSet>
      <dgm:spPr/>
    </dgm:pt>
    <dgm:pt modelId="{C88A97B3-890C-4769-9FC4-9ED7521BFD5D}" type="pres">
      <dgm:prSet presAssocID="{9B98184D-1D3D-4239-9F3C-A8BE04AAF4E3}" presName="childPlaceholder" presStyleCnt="0"/>
      <dgm:spPr/>
    </dgm:pt>
    <dgm:pt modelId="{A8720728-1C63-4F0D-B2D5-29CD664BB8ED}" type="pres">
      <dgm:prSet presAssocID="{9B98184D-1D3D-4239-9F3C-A8BE04AAF4E3}" presName="circle" presStyleCnt="0"/>
      <dgm:spPr/>
    </dgm:pt>
    <dgm:pt modelId="{31DD690E-F451-47B5-9271-8F1B787BD83B}" type="pres">
      <dgm:prSet presAssocID="{9B98184D-1D3D-4239-9F3C-A8BE04AAF4E3}" presName="quadrant1" presStyleLbl="node1" presStyleIdx="0" presStyleCnt="4">
        <dgm:presLayoutVars>
          <dgm:chMax val="1"/>
          <dgm:bulletEnabled val="1"/>
        </dgm:presLayoutVars>
      </dgm:prSet>
      <dgm:spPr/>
    </dgm:pt>
    <dgm:pt modelId="{B7F7802F-EC6B-410C-8D85-1D1C9702A878}" type="pres">
      <dgm:prSet presAssocID="{9B98184D-1D3D-4239-9F3C-A8BE04AAF4E3}" presName="quadrant2" presStyleLbl="node1" presStyleIdx="1" presStyleCnt="4">
        <dgm:presLayoutVars>
          <dgm:chMax val="1"/>
          <dgm:bulletEnabled val="1"/>
        </dgm:presLayoutVars>
      </dgm:prSet>
      <dgm:spPr/>
    </dgm:pt>
    <dgm:pt modelId="{57349EAD-B4F9-4259-A1B1-1D128A32717E}" type="pres">
      <dgm:prSet presAssocID="{9B98184D-1D3D-4239-9F3C-A8BE04AAF4E3}" presName="quadrant3" presStyleLbl="node1" presStyleIdx="2" presStyleCnt="4">
        <dgm:presLayoutVars>
          <dgm:chMax val="1"/>
          <dgm:bulletEnabled val="1"/>
        </dgm:presLayoutVars>
      </dgm:prSet>
      <dgm:spPr/>
    </dgm:pt>
    <dgm:pt modelId="{B74D780D-285C-4696-8261-EE650D506011}" type="pres">
      <dgm:prSet presAssocID="{9B98184D-1D3D-4239-9F3C-A8BE04AAF4E3}" presName="quadrant4" presStyleLbl="node1" presStyleIdx="3" presStyleCnt="4">
        <dgm:presLayoutVars>
          <dgm:chMax val="1"/>
          <dgm:bulletEnabled val="1"/>
        </dgm:presLayoutVars>
      </dgm:prSet>
      <dgm:spPr/>
    </dgm:pt>
    <dgm:pt modelId="{A3A70AA6-43E7-4FFC-8F55-BE494203C0EF}" type="pres">
      <dgm:prSet presAssocID="{9B98184D-1D3D-4239-9F3C-A8BE04AAF4E3}" presName="quadrantPlaceholder" presStyleCnt="0"/>
      <dgm:spPr/>
    </dgm:pt>
    <dgm:pt modelId="{A737473E-D6B0-4178-A4F2-8801686B06BE}" type="pres">
      <dgm:prSet presAssocID="{9B98184D-1D3D-4239-9F3C-A8BE04AAF4E3}" presName="center1" presStyleLbl="fgShp" presStyleIdx="0" presStyleCnt="2"/>
      <dgm:spPr/>
    </dgm:pt>
    <dgm:pt modelId="{6BE559BA-1BB8-4EC3-BA00-3A676603F4AC}" type="pres">
      <dgm:prSet presAssocID="{9B98184D-1D3D-4239-9F3C-A8BE04AAF4E3}" presName="center2" presStyleLbl="fgShp" presStyleIdx="1" presStyleCnt="2"/>
      <dgm:spPr/>
    </dgm:pt>
  </dgm:ptLst>
  <dgm:cxnLst>
    <dgm:cxn modelId="{072BE60D-6BE0-4BEB-801E-59F8AE830027}" type="presOf" srcId="{9A23295F-7A65-4E47-A1C9-59C5F853509E}" destId="{AE0C0A1E-9697-45D7-A6F6-8532AE1965F5}" srcOrd="0" destOrd="0" presId="urn:microsoft.com/office/officeart/2005/8/layout/cycle4"/>
    <dgm:cxn modelId="{3C7DDC16-C507-4C8D-B8E3-D3EA54E9D80B}" type="presOf" srcId="{0B690D08-FF91-4D57-A8D0-372ECF819855}" destId="{A440A3BA-E8B7-4B79-B7CB-FBB482B28228}" srcOrd="1" destOrd="2" presId="urn:microsoft.com/office/officeart/2005/8/layout/cycle4"/>
    <dgm:cxn modelId="{42800819-37C5-4A1B-B32D-82A24DCAEC8D}" type="presOf" srcId="{B292D2C5-6994-4AB5-BB6A-F2556D847F9B}" destId="{57349EAD-B4F9-4259-A1B1-1D128A32717E}" srcOrd="0" destOrd="0" presId="urn:microsoft.com/office/officeart/2005/8/layout/cycle4"/>
    <dgm:cxn modelId="{785C2531-E97D-47F8-B571-AEC08388E66F}" type="presOf" srcId="{466B0976-A81B-4AFA-8EA3-3EAFF71C6AD5}" destId="{B74D780D-285C-4696-8261-EE650D506011}" srcOrd="0" destOrd="0" presId="urn:microsoft.com/office/officeart/2005/8/layout/cycle4"/>
    <dgm:cxn modelId="{20E6E331-89FF-495D-A0C6-596BB31025F2}" srcId="{9B98184D-1D3D-4239-9F3C-A8BE04AAF4E3}" destId="{E41A654F-50A0-4CA6-9A71-532EFC61315F}" srcOrd="1" destOrd="0" parTransId="{A6CB11BC-C6D3-4659-8C06-C3E9C6CF0D31}" sibTransId="{2699BD42-9868-4DDE-BB65-AB446B47ECC6}"/>
    <dgm:cxn modelId="{A78ECC34-1945-49BA-898D-1C9CB25E7CFF}" srcId="{9B98184D-1D3D-4239-9F3C-A8BE04AAF4E3}" destId="{823527FD-044E-43AB-8B6A-FE13017C7620}" srcOrd="0" destOrd="0" parTransId="{551DE0D1-7624-4FA5-AAC9-AB264665CE0A}" sibTransId="{B1374628-65BF-43CF-8E6D-9316C0D45881}"/>
    <dgm:cxn modelId="{25B02235-6467-4968-A961-00C295FA79A9}" type="presOf" srcId="{483A49F6-F4ED-476D-85A9-1B977978D365}" destId="{A440A3BA-E8B7-4B79-B7CB-FBB482B28228}" srcOrd="1" destOrd="0" presId="urn:microsoft.com/office/officeart/2005/8/layout/cycle4"/>
    <dgm:cxn modelId="{03CA705B-7187-49E2-BA8A-1BA57475AA29}" type="presOf" srcId="{2E664582-B14A-4040-A8CE-7DA94A91966F}" destId="{0BC42D4C-BCB2-4AC2-936C-1B45522B4610}" srcOrd="0" destOrd="1" presId="urn:microsoft.com/office/officeart/2005/8/layout/cycle4"/>
    <dgm:cxn modelId="{39873D60-1EE7-4B0F-A633-1EC10D30813A}" srcId="{9B98184D-1D3D-4239-9F3C-A8BE04AAF4E3}" destId="{466B0976-A81B-4AFA-8EA3-3EAFF71C6AD5}" srcOrd="3" destOrd="0" parTransId="{F2154B42-7D54-45FE-9067-2A4CF03BD383}" sibTransId="{DA819DFE-72FF-4965-9EA1-284CEBA9BF25}"/>
    <dgm:cxn modelId="{DA021061-1C48-4409-9F32-76E71EE69AB6}" type="presOf" srcId="{483A49F6-F4ED-476D-85A9-1B977978D365}" destId="{FAB765D8-0DF4-4589-A2D4-A847F6AD5427}" srcOrd="0" destOrd="0" presId="urn:microsoft.com/office/officeart/2005/8/layout/cycle4"/>
    <dgm:cxn modelId="{38353641-0D4F-40E4-AF8F-45D441134042}" type="presOf" srcId="{71AD2E88-5AE2-459E-95BA-1B6A0432A826}" destId="{28D2022D-209B-4F13-B2D6-4BA9985FF344}" srcOrd="1" destOrd="1" presId="urn:microsoft.com/office/officeart/2005/8/layout/cycle4"/>
    <dgm:cxn modelId="{81A7B361-B247-4D55-956A-E2F4AF2C0046}" srcId="{E41A654F-50A0-4CA6-9A71-532EFC61315F}" destId="{483A49F6-F4ED-476D-85A9-1B977978D365}" srcOrd="0" destOrd="0" parTransId="{807CB191-1B07-46EF-BB03-92BBBDC8A99D}" sibTransId="{4E2ABDE2-7BF3-402E-BC19-AA8AA82008FB}"/>
    <dgm:cxn modelId="{5A821D66-598B-48AC-B75C-33F55CE56217}" type="presOf" srcId="{B881D623-B0E1-4A09-9C1B-62FE19930985}" destId="{0BC42D4C-BCB2-4AC2-936C-1B45522B4610}" srcOrd="0" destOrd="0" presId="urn:microsoft.com/office/officeart/2005/8/layout/cycle4"/>
    <dgm:cxn modelId="{D1129648-468A-4D99-B400-2B1664E85284}" type="presOf" srcId="{0B690D08-FF91-4D57-A8D0-372ECF819855}" destId="{FAB765D8-0DF4-4589-A2D4-A847F6AD5427}" srcOrd="0" destOrd="2" presId="urn:microsoft.com/office/officeart/2005/8/layout/cycle4"/>
    <dgm:cxn modelId="{FD919752-A7B7-4592-91D5-863ADE44CF23}" srcId="{E41A654F-50A0-4CA6-9A71-532EFC61315F}" destId="{431166F6-45CF-4A79-99B0-98E2EA127261}" srcOrd="1" destOrd="0" parTransId="{007310B4-93FF-4CD7-ADBA-E62FCFB7B278}" sibTransId="{38AD9D5B-D852-4A79-8671-F88711A9C814}"/>
    <dgm:cxn modelId="{049A0C53-93BA-4B87-9CA9-A34F9321981F}" type="presOf" srcId="{D2D98555-5ADA-4E30-8AE4-0782EF5D24D6}" destId="{EBFDD165-8590-417E-B785-B6341C4BEA3A}" srcOrd="1" destOrd="1" presId="urn:microsoft.com/office/officeart/2005/8/layout/cycle4"/>
    <dgm:cxn modelId="{AF5CFD55-C423-4D8B-A20D-8104B3DA1681}" srcId="{466B0976-A81B-4AFA-8EA3-3EAFF71C6AD5}" destId="{D2D98555-5ADA-4E30-8AE4-0782EF5D24D6}" srcOrd="1" destOrd="0" parTransId="{D4FE0870-E713-4FF1-9746-7E4F492D0075}" sibTransId="{EBB9F8B0-3609-4FAB-AC70-1A519E4A2A99}"/>
    <dgm:cxn modelId="{44949977-98CB-488D-A4E7-E402CF274F25}" type="presOf" srcId="{1D292E80-A283-4575-B292-258C1560ACB1}" destId="{EBFDD165-8590-417E-B785-B6341C4BEA3A}" srcOrd="1" destOrd="0" presId="urn:microsoft.com/office/officeart/2005/8/layout/cycle4"/>
    <dgm:cxn modelId="{0FBC2459-074C-46AE-9B69-45A68C471A75}" type="presOf" srcId="{9B98184D-1D3D-4239-9F3C-A8BE04AAF4E3}" destId="{6599A94E-AE69-41D6-8775-77014621A580}" srcOrd="0" destOrd="0" presId="urn:microsoft.com/office/officeart/2005/8/layout/cycle4"/>
    <dgm:cxn modelId="{1F55337C-A822-4DE3-856B-27F578020281}" srcId="{466B0976-A81B-4AFA-8EA3-3EAFF71C6AD5}" destId="{1D292E80-A283-4575-B292-258C1560ACB1}" srcOrd="0" destOrd="0" parTransId="{32D958E2-7D82-447B-86B5-1745813EFE33}" sibTransId="{A843881A-5F4D-47DA-BFFF-C5BCE508BF76}"/>
    <dgm:cxn modelId="{BD89C57F-03CA-4A77-8D3E-CA45DEC05574}" type="presOf" srcId="{1D292E80-A283-4575-B292-258C1560ACB1}" destId="{F534D059-1A73-4BFD-B514-8E4C42741E33}" srcOrd="0" destOrd="0" presId="urn:microsoft.com/office/officeart/2005/8/layout/cycle4"/>
    <dgm:cxn modelId="{DDA8DB88-721F-46F7-AC89-5ABC7623F01C}" srcId="{823527FD-044E-43AB-8B6A-FE13017C7620}" destId="{2E664582-B14A-4040-A8CE-7DA94A91966F}" srcOrd="1" destOrd="0" parTransId="{2E56AE96-FF17-462A-A878-E24A49DDB6A0}" sibTransId="{5EF040A7-988E-4D17-83FF-B0905DA783BE}"/>
    <dgm:cxn modelId="{7630DF94-186A-4C66-8385-3B87E316899B}" type="presOf" srcId="{823527FD-044E-43AB-8B6A-FE13017C7620}" destId="{31DD690E-F451-47B5-9271-8F1B787BD83B}" srcOrd="0" destOrd="0" presId="urn:microsoft.com/office/officeart/2005/8/layout/cycle4"/>
    <dgm:cxn modelId="{F379AAA0-C3E9-41EB-A6D1-9DE780E40917}" srcId="{E41A654F-50A0-4CA6-9A71-532EFC61315F}" destId="{0B690D08-FF91-4D57-A8D0-372ECF819855}" srcOrd="2" destOrd="0" parTransId="{9EDC7B4D-A981-4AB2-8603-E696D84E9682}" sibTransId="{658703D5-94A9-4449-B41B-57E61D03A11E}"/>
    <dgm:cxn modelId="{1D8A8DA7-34C6-4040-98C3-D1B18053DE66}" srcId="{B292D2C5-6994-4AB5-BB6A-F2556D847F9B}" destId="{71AD2E88-5AE2-459E-95BA-1B6A0432A826}" srcOrd="1" destOrd="0" parTransId="{72C35517-A5F1-4E6A-85D8-8E24B0B9D283}" sibTransId="{A42702C3-73C3-4F8F-A80E-7CD66556BF21}"/>
    <dgm:cxn modelId="{586DA4A9-6E60-42F1-B670-8ADBCDF022D1}" type="presOf" srcId="{2E664582-B14A-4040-A8CE-7DA94A91966F}" destId="{EC09904C-60C6-43F5-8820-9A558929256B}" srcOrd="1" destOrd="1" presId="urn:microsoft.com/office/officeart/2005/8/layout/cycle4"/>
    <dgm:cxn modelId="{F8E318B0-793C-4225-A17C-C68106387B60}" type="presOf" srcId="{B881D623-B0E1-4A09-9C1B-62FE19930985}" destId="{EC09904C-60C6-43F5-8820-9A558929256B}" srcOrd="1" destOrd="0" presId="urn:microsoft.com/office/officeart/2005/8/layout/cycle4"/>
    <dgm:cxn modelId="{8BB59FB2-DBA3-4A0B-BD0E-E4AEAB135E44}" type="presOf" srcId="{431166F6-45CF-4A79-99B0-98E2EA127261}" destId="{A440A3BA-E8B7-4B79-B7CB-FBB482B28228}" srcOrd="1" destOrd="1" presId="urn:microsoft.com/office/officeart/2005/8/layout/cycle4"/>
    <dgm:cxn modelId="{CB0801B3-8C25-4639-B56F-AA03FFDF7A9E}" srcId="{B292D2C5-6994-4AB5-BB6A-F2556D847F9B}" destId="{9A23295F-7A65-4E47-A1C9-59C5F853509E}" srcOrd="0" destOrd="0" parTransId="{8914EF11-246D-4913-B260-F42884A8BB3B}" sibTransId="{C874922D-551E-46EC-B93B-23ACF7EE10B3}"/>
    <dgm:cxn modelId="{6C57D0BB-2E5E-4E33-A050-6ABA3FFD60A6}" srcId="{9B98184D-1D3D-4239-9F3C-A8BE04AAF4E3}" destId="{B292D2C5-6994-4AB5-BB6A-F2556D847F9B}" srcOrd="2" destOrd="0" parTransId="{CF8F4B3D-3126-4DE6-AC34-EBCF41E3B220}" sibTransId="{73015E5D-1E43-46C0-90F0-17813FAB82A5}"/>
    <dgm:cxn modelId="{1E72CEBD-F015-46B3-AF91-D869DD01C5F0}" type="presOf" srcId="{D2D98555-5ADA-4E30-8AE4-0782EF5D24D6}" destId="{F534D059-1A73-4BFD-B514-8E4C42741E33}" srcOrd="0" destOrd="1" presId="urn:microsoft.com/office/officeart/2005/8/layout/cycle4"/>
    <dgm:cxn modelId="{920B86BE-BB87-4280-A82F-1181B2CFD9C1}" type="presOf" srcId="{9A23295F-7A65-4E47-A1C9-59C5F853509E}" destId="{28D2022D-209B-4F13-B2D6-4BA9985FF344}" srcOrd="1" destOrd="0" presId="urn:microsoft.com/office/officeart/2005/8/layout/cycle4"/>
    <dgm:cxn modelId="{158467C2-D6F9-49BD-8F7C-0E24C299C4B4}" type="presOf" srcId="{E41A654F-50A0-4CA6-9A71-532EFC61315F}" destId="{B7F7802F-EC6B-410C-8D85-1D1C9702A878}" srcOrd="0" destOrd="0" presId="urn:microsoft.com/office/officeart/2005/8/layout/cycle4"/>
    <dgm:cxn modelId="{E4FB5FC5-A22E-495F-A8BA-D2525C928DEF}" type="presOf" srcId="{431166F6-45CF-4A79-99B0-98E2EA127261}" destId="{FAB765D8-0DF4-4589-A2D4-A847F6AD5427}" srcOrd="0" destOrd="1" presId="urn:microsoft.com/office/officeart/2005/8/layout/cycle4"/>
    <dgm:cxn modelId="{9D7DD2D3-A6C9-43F6-9474-80387144CFB2}" type="presOf" srcId="{71AD2E88-5AE2-459E-95BA-1B6A0432A826}" destId="{AE0C0A1E-9697-45D7-A6F6-8532AE1965F5}" srcOrd="0" destOrd="1" presId="urn:microsoft.com/office/officeart/2005/8/layout/cycle4"/>
    <dgm:cxn modelId="{0B51F5EA-F408-4C59-BFDD-FE64DA4B7871}" srcId="{823527FD-044E-43AB-8B6A-FE13017C7620}" destId="{B881D623-B0E1-4A09-9C1B-62FE19930985}" srcOrd="0" destOrd="0" parTransId="{1F202E29-B3BE-4184-9CE8-64FC248B831A}" sibTransId="{B5238B4F-3F77-4814-9BA6-EE9EE017302D}"/>
    <dgm:cxn modelId="{6AEEBDBD-54BB-49E3-B861-7765C76A0747}" type="presParOf" srcId="{6599A94E-AE69-41D6-8775-77014621A580}" destId="{4AE87149-3640-4978-B34E-D3EC29E460EA}" srcOrd="0" destOrd="0" presId="urn:microsoft.com/office/officeart/2005/8/layout/cycle4"/>
    <dgm:cxn modelId="{5E6AEE46-8DBB-4119-8150-8CA2BFEEE4C3}" type="presParOf" srcId="{4AE87149-3640-4978-B34E-D3EC29E460EA}" destId="{7CD0A2A2-68B3-43FD-B085-6302C08C029C}" srcOrd="0" destOrd="0" presId="urn:microsoft.com/office/officeart/2005/8/layout/cycle4"/>
    <dgm:cxn modelId="{612C798C-34AB-4CA1-99FB-CDF1FBFBEE68}" type="presParOf" srcId="{7CD0A2A2-68B3-43FD-B085-6302C08C029C}" destId="{0BC42D4C-BCB2-4AC2-936C-1B45522B4610}" srcOrd="0" destOrd="0" presId="urn:microsoft.com/office/officeart/2005/8/layout/cycle4"/>
    <dgm:cxn modelId="{5A04CF33-FB79-4DC0-A5D9-E73995851874}" type="presParOf" srcId="{7CD0A2A2-68B3-43FD-B085-6302C08C029C}" destId="{EC09904C-60C6-43F5-8820-9A558929256B}" srcOrd="1" destOrd="0" presId="urn:microsoft.com/office/officeart/2005/8/layout/cycle4"/>
    <dgm:cxn modelId="{B1302522-3407-45A2-A81E-BBBA3671D188}" type="presParOf" srcId="{4AE87149-3640-4978-B34E-D3EC29E460EA}" destId="{D4BD89DD-295B-4477-A261-3D78043FEFC6}" srcOrd="1" destOrd="0" presId="urn:microsoft.com/office/officeart/2005/8/layout/cycle4"/>
    <dgm:cxn modelId="{9EF5A71E-7D1B-4AEA-91FE-0111A89FB69D}" type="presParOf" srcId="{D4BD89DD-295B-4477-A261-3D78043FEFC6}" destId="{FAB765D8-0DF4-4589-A2D4-A847F6AD5427}" srcOrd="0" destOrd="0" presId="urn:microsoft.com/office/officeart/2005/8/layout/cycle4"/>
    <dgm:cxn modelId="{94DB44DF-C07B-40B7-9607-B8C9B096187B}" type="presParOf" srcId="{D4BD89DD-295B-4477-A261-3D78043FEFC6}" destId="{A440A3BA-E8B7-4B79-B7CB-FBB482B28228}" srcOrd="1" destOrd="0" presId="urn:microsoft.com/office/officeart/2005/8/layout/cycle4"/>
    <dgm:cxn modelId="{EB7560B1-C417-4B5E-B552-F1948F5C5404}" type="presParOf" srcId="{4AE87149-3640-4978-B34E-D3EC29E460EA}" destId="{24F2AD2E-8714-420B-BB79-F492AC5487CD}" srcOrd="2" destOrd="0" presId="urn:microsoft.com/office/officeart/2005/8/layout/cycle4"/>
    <dgm:cxn modelId="{23CBB248-7F5F-4BEB-83A6-4560351151EA}" type="presParOf" srcId="{24F2AD2E-8714-420B-BB79-F492AC5487CD}" destId="{AE0C0A1E-9697-45D7-A6F6-8532AE1965F5}" srcOrd="0" destOrd="0" presId="urn:microsoft.com/office/officeart/2005/8/layout/cycle4"/>
    <dgm:cxn modelId="{ED50D478-5119-4098-8E79-0FF2C2A43FDD}" type="presParOf" srcId="{24F2AD2E-8714-420B-BB79-F492AC5487CD}" destId="{28D2022D-209B-4F13-B2D6-4BA9985FF344}" srcOrd="1" destOrd="0" presId="urn:microsoft.com/office/officeart/2005/8/layout/cycle4"/>
    <dgm:cxn modelId="{03EC45B0-6779-405A-AA53-0688B764222B}" type="presParOf" srcId="{4AE87149-3640-4978-B34E-D3EC29E460EA}" destId="{C1D3B1AC-0916-499F-854F-3DBAA045F9B0}" srcOrd="3" destOrd="0" presId="urn:microsoft.com/office/officeart/2005/8/layout/cycle4"/>
    <dgm:cxn modelId="{BE0A9DA4-DC3B-4EED-8F22-4A7FAD155562}" type="presParOf" srcId="{C1D3B1AC-0916-499F-854F-3DBAA045F9B0}" destId="{F534D059-1A73-4BFD-B514-8E4C42741E33}" srcOrd="0" destOrd="0" presId="urn:microsoft.com/office/officeart/2005/8/layout/cycle4"/>
    <dgm:cxn modelId="{EC8B9F53-3110-421A-93AF-1E505F6B2A9A}" type="presParOf" srcId="{C1D3B1AC-0916-499F-854F-3DBAA045F9B0}" destId="{EBFDD165-8590-417E-B785-B6341C4BEA3A}" srcOrd="1" destOrd="0" presId="urn:microsoft.com/office/officeart/2005/8/layout/cycle4"/>
    <dgm:cxn modelId="{312227F3-2CEF-4D5A-855C-BDA17A5F31BA}" type="presParOf" srcId="{4AE87149-3640-4978-B34E-D3EC29E460EA}" destId="{C88A97B3-890C-4769-9FC4-9ED7521BFD5D}" srcOrd="4" destOrd="0" presId="urn:microsoft.com/office/officeart/2005/8/layout/cycle4"/>
    <dgm:cxn modelId="{7455E1CF-C6B6-4C52-916F-FCC8D77FB938}" type="presParOf" srcId="{6599A94E-AE69-41D6-8775-77014621A580}" destId="{A8720728-1C63-4F0D-B2D5-29CD664BB8ED}" srcOrd="1" destOrd="0" presId="urn:microsoft.com/office/officeart/2005/8/layout/cycle4"/>
    <dgm:cxn modelId="{D525E7F8-F3EF-4E6A-99B7-5688A0332085}" type="presParOf" srcId="{A8720728-1C63-4F0D-B2D5-29CD664BB8ED}" destId="{31DD690E-F451-47B5-9271-8F1B787BD83B}" srcOrd="0" destOrd="0" presId="urn:microsoft.com/office/officeart/2005/8/layout/cycle4"/>
    <dgm:cxn modelId="{286E8982-6D13-4043-A7CE-9D1D4544B063}" type="presParOf" srcId="{A8720728-1C63-4F0D-B2D5-29CD664BB8ED}" destId="{B7F7802F-EC6B-410C-8D85-1D1C9702A878}" srcOrd="1" destOrd="0" presId="urn:microsoft.com/office/officeart/2005/8/layout/cycle4"/>
    <dgm:cxn modelId="{EBAC9123-E6A8-48F1-AA94-045FBE2363C7}" type="presParOf" srcId="{A8720728-1C63-4F0D-B2D5-29CD664BB8ED}" destId="{57349EAD-B4F9-4259-A1B1-1D128A32717E}" srcOrd="2" destOrd="0" presId="urn:microsoft.com/office/officeart/2005/8/layout/cycle4"/>
    <dgm:cxn modelId="{02C1D3DD-4E13-4AC6-A200-4F687C1E0AB9}" type="presParOf" srcId="{A8720728-1C63-4F0D-B2D5-29CD664BB8ED}" destId="{B74D780D-285C-4696-8261-EE650D506011}" srcOrd="3" destOrd="0" presId="urn:microsoft.com/office/officeart/2005/8/layout/cycle4"/>
    <dgm:cxn modelId="{D860F85F-0807-4A6C-9C2E-1BA300F47BF0}" type="presParOf" srcId="{A8720728-1C63-4F0D-B2D5-29CD664BB8ED}" destId="{A3A70AA6-43E7-4FFC-8F55-BE494203C0EF}" srcOrd="4" destOrd="0" presId="urn:microsoft.com/office/officeart/2005/8/layout/cycle4"/>
    <dgm:cxn modelId="{7B6E427C-87FD-4648-ACC7-32973A97E3DA}" type="presParOf" srcId="{6599A94E-AE69-41D6-8775-77014621A580}" destId="{A737473E-D6B0-4178-A4F2-8801686B06BE}" srcOrd="2" destOrd="0" presId="urn:microsoft.com/office/officeart/2005/8/layout/cycle4"/>
    <dgm:cxn modelId="{B4BC3DB7-FAD8-408F-8790-EF809CD92E51}" type="presParOf" srcId="{6599A94E-AE69-41D6-8775-77014621A580}" destId="{6BE559BA-1BB8-4EC3-BA00-3A676603F4A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2F5816-A254-4377-B886-6ACBBA0C49A2}"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BA8D874C-4501-41B0-93E4-56D0AF8B58A5}">
      <dgm:prSet phldrT="[Metin]"/>
      <dgm:spPr/>
      <dgm:t>
        <a:bodyPr/>
        <a:lstStyle/>
        <a:p>
          <a:pPr>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S</a:t>
          </a:r>
          <a:r>
            <a:rPr lang="en-US" b="0" i="0" u="none" strike="noStrike" baseline="0" dirty="0" err="1">
              <a:latin typeface="Cambria" panose="02040503050406030204" pitchFamily="18" charset="0"/>
              <a:ea typeface="Cambria" panose="02040503050406030204" pitchFamily="18" charset="0"/>
            </a:rPr>
            <a:t>ebze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meyve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tü</a:t>
          </a:r>
          <a:r>
            <a:rPr lang="tr-TR" b="0" i="0" u="none" strike="noStrike" baseline="0" dirty="0">
              <a:latin typeface="Cambria" panose="02040503050406030204" pitchFamily="18" charset="0"/>
              <a:ea typeface="Cambria" panose="02040503050406030204" pitchFamily="18" charset="0"/>
            </a:rPr>
            <a:t>ketimi</a:t>
          </a:r>
        </a:p>
        <a:p>
          <a:pPr>
            <a:buFont typeface="Wingdings" panose="05000000000000000000" pitchFamily="2" charset="2"/>
            <a:buChar char="§"/>
          </a:pPr>
          <a:r>
            <a:rPr lang="en-US" b="0" i="0" u="none" strike="noStrike" baseline="0" dirty="0">
              <a:latin typeface="Cambria" panose="02040503050406030204" pitchFamily="18" charset="0"/>
              <a:ea typeface="Cambria" panose="02040503050406030204" pitchFamily="18" charset="0"/>
            </a:rPr>
            <a:t>Baklagiller, </a:t>
          </a:r>
          <a:r>
            <a:rPr lang="en-US" b="0" i="0" u="none" strike="noStrike" baseline="0" dirty="0" err="1">
              <a:latin typeface="Cambria" panose="02040503050406030204" pitchFamily="18" charset="0"/>
              <a:ea typeface="Cambria" panose="02040503050406030204" pitchFamily="18" charset="0"/>
            </a:rPr>
            <a:t>sert</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kabuklu</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yemişler</a:t>
          </a:r>
          <a:r>
            <a:rPr lang="en-US" b="0" i="0" u="none" strike="noStrike" baseline="0" dirty="0">
              <a:latin typeface="Cambria" panose="02040503050406030204" pitchFamily="18" charset="0"/>
              <a:ea typeface="Cambria" panose="02040503050406030204" pitchFamily="18" charset="0"/>
            </a:rPr>
            <a:t>, tam </a:t>
          </a:r>
          <a:r>
            <a:rPr lang="en-US" b="0" i="0" u="none" strike="noStrike" baseline="0" dirty="0" err="1">
              <a:latin typeface="Cambria" panose="02040503050406030204" pitchFamily="18" charset="0"/>
              <a:ea typeface="Cambria" panose="02040503050406030204" pitchFamily="18" charset="0"/>
            </a:rPr>
            <a:t>tahıllar</a:t>
          </a:r>
          <a:r>
            <a:rPr lang="tr-TR"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gibi</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bitkisel</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kaynaklı</a:t>
          </a:r>
          <a:r>
            <a:rPr lang="en-US" b="0" i="0" u="none" strike="noStrike" baseline="0" dirty="0">
              <a:latin typeface="Cambria" panose="02040503050406030204" pitchFamily="18" charset="0"/>
              <a:ea typeface="Cambria" panose="02040503050406030204" pitchFamily="18" charset="0"/>
            </a:rPr>
            <a:t> besinler</a:t>
          </a:r>
          <a:endParaRPr lang="tr-TR" b="0" i="0" u="none" strike="noStrike" baseline="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Yerel</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mevsimide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gıdalar</a:t>
          </a:r>
          <a:endParaRPr lang="en-US" dirty="0"/>
        </a:p>
      </dgm:t>
    </dgm:pt>
    <dgm:pt modelId="{D76DDC43-3FB4-421A-AB24-26429DC40D48}" type="parTrans" cxnId="{68C3942F-1F71-4701-8893-B1EA5682F653}">
      <dgm:prSet/>
      <dgm:spPr/>
      <dgm:t>
        <a:bodyPr/>
        <a:lstStyle/>
        <a:p>
          <a:endParaRPr lang="en-US"/>
        </a:p>
      </dgm:t>
    </dgm:pt>
    <dgm:pt modelId="{48C4E826-A1BC-42B0-860E-78B261AA39DE}" type="sibTrans" cxnId="{68C3942F-1F71-4701-8893-B1EA5682F653}">
      <dgm:prSet/>
      <dgm:spPr/>
      <dgm:t>
        <a:bodyPr/>
        <a:lstStyle/>
        <a:p>
          <a:endParaRPr lang="en-US"/>
        </a:p>
      </dgm:t>
    </dgm:pt>
    <dgm:pt modelId="{9C9E50F8-5EFA-44D0-9187-613E7CD9F07F}">
      <dgm:prSet phldrT="[Metin]"/>
      <dgm:spPr/>
      <dgm:t>
        <a:bodyPr/>
        <a:lstStyle/>
        <a:p>
          <a:pPr>
            <a:buFont typeface="Wingdings" panose="05000000000000000000" pitchFamily="2" charset="2"/>
            <a:buChar char="§"/>
          </a:pPr>
          <a:r>
            <a:rPr lang="en-US" b="0" i="0" u="none" strike="noStrike" baseline="0" dirty="0">
              <a:latin typeface="Cambria" panose="02040503050406030204" pitchFamily="18" charset="0"/>
              <a:ea typeface="Cambria" panose="02040503050406030204" pitchFamily="18" charset="0"/>
            </a:rPr>
            <a:t>Et </a:t>
          </a:r>
          <a:r>
            <a:rPr lang="en-US" b="0" i="0" u="none" strike="noStrike" baseline="0" dirty="0" err="1">
              <a:latin typeface="Cambria" panose="02040503050406030204" pitchFamily="18" charset="0"/>
              <a:ea typeface="Cambria" panose="02040503050406030204" pitchFamily="18" charset="0"/>
            </a:rPr>
            <a:t>tüketimi</a:t>
          </a:r>
          <a:r>
            <a:rPr lang="en-US" b="0" i="0" u="none" strike="noStrike" baseline="0" dirty="0">
              <a:latin typeface="Cambria" panose="02040503050406030204" pitchFamily="18" charset="0"/>
              <a:ea typeface="Cambria" panose="02040503050406030204" pitchFamily="18" charset="0"/>
            </a:rPr>
            <a:t>(</a:t>
          </a:r>
          <a:r>
            <a:rPr lang="en-US" b="0" i="0" u="none" strike="noStrike" baseline="0" dirty="0" err="1">
              <a:latin typeface="Cambria" panose="02040503050406030204" pitchFamily="18" charset="0"/>
              <a:ea typeface="Cambria" panose="02040503050406030204" pitchFamily="18" charset="0"/>
            </a:rPr>
            <a:t>özellikle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kırmızı</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işlenmiş</a:t>
          </a:r>
          <a:r>
            <a:rPr lang="en-US" b="0" i="0" u="none" strike="noStrike" baseline="0" dirty="0">
              <a:latin typeface="Cambria" panose="02040503050406030204" pitchFamily="18" charset="0"/>
              <a:ea typeface="Cambria" panose="02040503050406030204" pitchFamily="18" charset="0"/>
            </a:rPr>
            <a:t> et)</a:t>
          </a:r>
          <a:endParaRPr lang="tr-TR" b="0" i="0" u="none" strike="noStrike" baseline="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İşlenmiş</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paketlenmiş</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gıda</a:t>
          </a:r>
          <a:r>
            <a:rPr lang="en-US" b="0" i="0" u="none" strike="noStrike" baseline="0" dirty="0">
              <a:latin typeface="Cambria" panose="02040503050406030204" pitchFamily="18" charset="0"/>
              <a:ea typeface="Cambria" panose="02040503050406030204" pitchFamily="18" charset="0"/>
            </a:rPr>
            <a:t> </a:t>
          </a:r>
          <a:endParaRPr lang="tr-TR" b="0" i="0" u="none" strike="noStrike" baseline="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Besin</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atığı</a:t>
          </a:r>
          <a:endParaRPr lang="tr-TR" b="0" i="0" u="none" strike="noStrike" baseline="0" dirty="0">
            <a:latin typeface="Cambria" panose="02040503050406030204" pitchFamily="18" charset="0"/>
            <a:ea typeface="Cambria" panose="02040503050406030204" pitchFamily="18" charset="0"/>
          </a:endParaRPr>
        </a:p>
        <a:p>
          <a:pPr>
            <a:buFont typeface="Wingdings" panose="05000000000000000000" pitchFamily="2" charset="2"/>
            <a:buChar char="§"/>
          </a:pPr>
          <a:endParaRPr lang="en-US" dirty="0"/>
        </a:p>
      </dgm:t>
    </dgm:pt>
    <dgm:pt modelId="{233C4B56-CD60-4CE9-86EE-76DD17BAE485}" type="parTrans" cxnId="{3A6F31AB-9614-4340-A1F6-D3892981D7CC}">
      <dgm:prSet/>
      <dgm:spPr/>
      <dgm:t>
        <a:bodyPr/>
        <a:lstStyle/>
        <a:p>
          <a:endParaRPr lang="en-US"/>
        </a:p>
      </dgm:t>
    </dgm:pt>
    <dgm:pt modelId="{F64D2EB6-EF3C-4064-9C0A-F232F3A909CA}" type="sibTrans" cxnId="{3A6F31AB-9614-4340-A1F6-D3892981D7CC}">
      <dgm:prSet/>
      <dgm:spPr/>
      <dgm:t>
        <a:bodyPr/>
        <a:lstStyle/>
        <a:p>
          <a:endParaRPr lang="en-US"/>
        </a:p>
      </dgm:t>
    </dgm:pt>
    <dgm:pt modelId="{D30B2D7A-56E0-431B-9833-62F385C275D4}">
      <dgm:prSet/>
      <dgm:spPr/>
      <dgm:t>
        <a:bodyPr/>
        <a:lstStyle/>
        <a:p>
          <a:endParaRPr lang="en-US"/>
        </a:p>
      </dgm:t>
    </dgm:pt>
    <dgm:pt modelId="{F5663871-0C48-4D0E-B15B-6B7026CD01A8}" type="parTrans" cxnId="{948AEA33-0DCC-4E03-AE3E-DDFF28268C65}">
      <dgm:prSet/>
      <dgm:spPr/>
      <dgm:t>
        <a:bodyPr/>
        <a:lstStyle/>
        <a:p>
          <a:endParaRPr lang="en-US"/>
        </a:p>
      </dgm:t>
    </dgm:pt>
    <dgm:pt modelId="{8C995AD4-333E-4A7D-9F9A-78C09C8690A5}" type="sibTrans" cxnId="{948AEA33-0DCC-4E03-AE3E-DDFF28268C65}">
      <dgm:prSet/>
      <dgm:spPr/>
      <dgm:t>
        <a:bodyPr/>
        <a:lstStyle/>
        <a:p>
          <a:endParaRPr lang="en-US"/>
        </a:p>
      </dgm:t>
    </dgm:pt>
    <dgm:pt modelId="{38D48D31-7A51-4808-BAC2-0AE711B8A065}">
      <dgm:prSet/>
      <dgm:spPr/>
      <dgm:t>
        <a:bodyPr/>
        <a:lstStyle/>
        <a:p>
          <a:endParaRPr lang="en-US" b="0" i="0" u="none" strike="noStrike" baseline="0" dirty="0">
            <a:latin typeface="Cambria" panose="02040503050406030204" pitchFamily="18" charset="0"/>
            <a:ea typeface="Cambria" panose="02040503050406030204" pitchFamily="18" charset="0"/>
          </a:endParaRPr>
        </a:p>
      </dgm:t>
    </dgm:pt>
    <dgm:pt modelId="{8CF3AE7A-DBEE-4288-A0C9-544C5E0E576F}" type="parTrans" cxnId="{246C6793-55C6-49A0-AF4F-4072F6D46F34}">
      <dgm:prSet/>
      <dgm:spPr/>
      <dgm:t>
        <a:bodyPr/>
        <a:lstStyle/>
        <a:p>
          <a:endParaRPr lang="en-US"/>
        </a:p>
      </dgm:t>
    </dgm:pt>
    <dgm:pt modelId="{793D14D2-0104-411C-A5BA-5E64BF86F186}" type="sibTrans" cxnId="{246C6793-55C6-49A0-AF4F-4072F6D46F34}">
      <dgm:prSet/>
      <dgm:spPr/>
      <dgm:t>
        <a:bodyPr/>
        <a:lstStyle/>
        <a:p>
          <a:endParaRPr lang="en-US"/>
        </a:p>
      </dgm:t>
    </dgm:pt>
    <dgm:pt modelId="{E14AC5DC-2C8E-4FE2-B5F5-DE37863C6CDE}" type="pres">
      <dgm:prSet presAssocID="{B62F5816-A254-4377-B886-6ACBBA0C49A2}" presName="compositeShape" presStyleCnt="0">
        <dgm:presLayoutVars>
          <dgm:chMax val="2"/>
          <dgm:dir/>
          <dgm:resizeHandles val="exact"/>
        </dgm:presLayoutVars>
      </dgm:prSet>
      <dgm:spPr/>
    </dgm:pt>
    <dgm:pt modelId="{A54AE73C-9969-4FB5-BE48-9A450B517365}" type="pres">
      <dgm:prSet presAssocID="{BA8D874C-4501-41B0-93E4-56D0AF8B58A5}" presName="upArrow" presStyleLbl="node1" presStyleIdx="0" presStyleCnt="2" custScaleX="45373" custScaleY="76971"/>
      <dgm:spPr>
        <a:solidFill>
          <a:srgbClr val="92D050"/>
        </a:solidFill>
      </dgm:spPr>
    </dgm:pt>
    <dgm:pt modelId="{BAE29B1B-B316-4F88-8378-2ED0CE765454}" type="pres">
      <dgm:prSet presAssocID="{BA8D874C-4501-41B0-93E4-56D0AF8B58A5}" presName="upArrowText" presStyleLbl="revTx" presStyleIdx="0" presStyleCnt="2" custScaleX="132051">
        <dgm:presLayoutVars>
          <dgm:chMax val="0"/>
          <dgm:bulletEnabled val="1"/>
        </dgm:presLayoutVars>
      </dgm:prSet>
      <dgm:spPr/>
    </dgm:pt>
    <dgm:pt modelId="{2FE12A8E-6C58-4CE8-9EEB-C28CA3E761D3}" type="pres">
      <dgm:prSet presAssocID="{9C9E50F8-5EFA-44D0-9187-613E7CD9F07F}" presName="downArrow" presStyleLbl="node1" presStyleIdx="1" presStyleCnt="2" custScaleX="45388" custScaleY="87900"/>
      <dgm:spPr>
        <a:solidFill>
          <a:srgbClr val="C00000"/>
        </a:solidFill>
      </dgm:spPr>
    </dgm:pt>
    <dgm:pt modelId="{4E6CD511-E45B-4DEB-8FE9-6554C45D6212}" type="pres">
      <dgm:prSet presAssocID="{9C9E50F8-5EFA-44D0-9187-613E7CD9F07F}" presName="downArrowText" presStyleLbl="revTx" presStyleIdx="1" presStyleCnt="2">
        <dgm:presLayoutVars>
          <dgm:chMax val="0"/>
          <dgm:bulletEnabled val="1"/>
        </dgm:presLayoutVars>
      </dgm:prSet>
      <dgm:spPr/>
    </dgm:pt>
  </dgm:ptLst>
  <dgm:cxnLst>
    <dgm:cxn modelId="{E834EC07-1C71-4C3C-B476-B7EDBD484212}" type="presOf" srcId="{9C9E50F8-5EFA-44D0-9187-613E7CD9F07F}" destId="{4E6CD511-E45B-4DEB-8FE9-6554C45D6212}" srcOrd="0" destOrd="0" presId="urn:microsoft.com/office/officeart/2005/8/layout/arrow4"/>
    <dgm:cxn modelId="{0540940A-8A83-45C3-97EF-54F6C4142D59}" type="presOf" srcId="{B62F5816-A254-4377-B886-6ACBBA0C49A2}" destId="{E14AC5DC-2C8E-4FE2-B5F5-DE37863C6CDE}" srcOrd="0" destOrd="0" presId="urn:microsoft.com/office/officeart/2005/8/layout/arrow4"/>
    <dgm:cxn modelId="{68C3942F-1F71-4701-8893-B1EA5682F653}" srcId="{B62F5816-A254-4377-B886-6ACBBA0C49A2}" destId="{BA8D874C-4501-41B0-93E4-56D0AF8B58A5}" srcOrd="0" destOrd="0" parTransId="{D76DDC43-3FB4-421A-AB24-26429DC40D48}" sibTransId="{48C4E826-A1BC-42B0-860E-78B261AA39DE}"/>
    <dgm:cxn modelId="{948AEA33-0DCC-4E03-AE3E-DDFF28268C65}" srcId="{B62F5816-A254-4377-B886-6ACBBA0C49A2}" destId="{D30B2D7A-56E0-431B-9833-62F385C275D4}" srcOrd="2" destOrd="0" parTransId="{F5663871-0C48-4D0E-B15B-6B7026CD01A8}" sibTransId="{8C995AD4-333E-4A7D-9F9A-78C09C8690A5}"/>
    <dgm:cxn modelId="{246C6793-55C6-49A0-AF4F-4072F6D46F34}" srcId="{B62F5816-A254-4377-B886-6ACBBA0C49A2}" destId="{38D48D31-7A51-4808-BAC2-0AE711B8A065}" srcOrd="3" destOrd="0" parTransId="{8CF3AE7A-DBEE-4288-A0C9-544C5E0E576F}" sibTransId="{793D14D2-0104-411C-A5BA-5E64BF86F186}"/>
    <dgm:cxn modelId="{3A6F31AB-9614-4340-A1F6-D3892981D7CC}" srcId="{B62F5816-A254-4377-B886-6ACBBA0C49A2}" destId="{9C9E50F8-5EFA-44D0-9187-613E7CD9F07F}" srcOrd="1" destOrd="0" parTransId="{233C4B56-CD60-4CE9-86EE-76DD17BAE485}" sibTransId="{F64D2EB6-EF3C-4064-9C0A-F232F3A909CA}"/>
    <dgm:cxn modelId="{3D7628D5-BCF9-436F-B307-85AC22FDBBCA}" type="presOf" srcId="{BA8D874C-4501-41B0-93E4-56D0AF8B58A5}" destId="{BAE29B1B-B316-4F88-8378-2ED0CE765454}" srcOrd="0" destOrd="0" presId="urn:microsoft.com/office/officeart/2005/8/layout/arrow4"/>
    <dgm:cxn modelId="{44B21819-2035-49C7-BC4D-3BD952F22233}" type="presParOf" srcId="{E14AC5DC-2C8E-4FE2-B5F5-DE37863C6CDE}" destId="{A54AE73C-9969-4FB5-BE48-9A450B517365}" srcOrd="0" destOrd="0" presId="urn:microsoft.com/office/officeart/2005/8/layout/arrow4"/>
    <dgm:cxn modelId="{E51F29DE-49C1-4C70-A244-14C93AC85BBA}" type="presParOf" srcId="{E14AC5DC-2C8E-4FE2-B5F5-DE37863C6CDE}" destId="{BAE29B1B-B316-4F88-8378-2ED0CE765454}" srcOrd="1" destOrd="0" presId="urn:microsoft.com/office/officeart/2005/8/layout/arrow4"/>
    <dgm:cxn modelId="{0F38BF5A-4D71-4CB1-8DAC-43DFFF740E5A}" type="presParOf" srcId="{E14AC5DC-2C8E-4FE2-B5F5-DE37863C6CDE}" destId="{2FE12A8E-6C58-4CE8-9EEB-C28CA3E761D3}" srcOrd="2" destOrd="0" presId="urn:microsoft.com/office/officeart/2005/8/layout/arrow4"/>
    <dgm:cxn modelId="{83AB658C-FC7B-471E-ABF2-15E7F53E603E}" type="presParOf" srcId="{E14AC5DC-2C8E-4FE2-B5F5-DE37863C6CDE}" destId="{4E6CD511-E45B-4DEB-8FE9-6554C45D6212}"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CF7EF9D-A8CD-4A47-A853-FBECB9F2C238}" type="doc">
      <dgm:prSet loTypeId="urn:microsoft.com/office/officeart/2005/8/layout/radial5" loCatId="relationship" qsTypeId="urn:microsoft.com/office/officeart/2005/8/quickstyle/3d3" qsCatId="3D" csTypeId="urn:microsoft.com/office/officeart/2005/8/colors/colorful2" csCatId="colorful" phldr="1"/>
      <dgm:spPr/>
      <dgm:t>
        <a:bodyPr/>
        <a:lstStyle/>
        <a:p>
          <a:endParaRPr lang="en-US"/>
        </a:p>
      </dgm:t>
    </dgm:pt>
    <dgm:pt modelId="{468548DF-5664-44B7-996C-EC9413E80BF2}">
      <dgm:prSet phldrT="[Metin]"/>
      <dgm:spPr>
        <a:solidFill>
          <a:srgbClr val="92D050"/>
        </a:solidFill>
      </dgm:spPr>
      <dgm:t>
        <a:bodyPr/>
        <a:lstStyle/>
        <a:p>
          <a:r>
            <a:rPr lang="tr-TR" dirty="0"/>
            <a:t>Akdeniz Diyeti</a:t>
          </a:r>
          <a:endParaRPr lang="en-US" dirty="0"/>
        </a:p>
      </dgm:t>
    </dgm:pt>
    <dgm:pt modelId="{A8007E8A-BF0E-487D-8760-F256158D9317}" type="parTrans" cxnId="{0DB38ECC-2EE7-4B70-B573-D93D3958C2DA}">
      <dgm:prSet/>
      <dgm:spPr/>
      <dgm:t>
        <a:bodyPr/>
        <a:lstStyle/>
        <a:p>
          <a:endParaRPr lang="en-US"/>
        </a:p>
      </dgm:t>
    </dgm:pt>
    <dgm:pt modelId="{BEFA605A-94D4-47EA-BBAF-79C492EDD751}" type="sibTrans" cxnId="{0DB38ECC-2EE7-4B70-B573-D93D3958C2DA}">
      <dgm:prSet/>
      <dgm:spPr/>
      <dgm:t>
        <a:bodyPr/>
        <a:lstStyle/>
        <a:p>
          <a:endParaRPr lang="en-US"/>
        </a:p>
      </dgm:t>
    </dgm:pt>
    <dgm:pt modelId="{73408800-3E5C-4FFC-8820-3FB1BE4236C0}">
      <dgm:prSet phldrT="[Metin]"/>
      <dgm:spPr/>
      <dgm:t>
        <a:bodyPr/>
        <a:lstStyle/>
        <a:p>
          <a:r>
            <a:rPr lang="tr-TR" dirty="0"/>
            <a:t>Sağlık</a:t>
          </a:r>
          <a:endParaRPr lang="en-US" dirty="0"/>
        </a:p>
      </dgm:t>
    </dgm:pt>
    <dgm:pt modelId="{6942A22B-7571-45DB-9404-C2935ED84C56}" type="parTrans" cxnId="{390DD133-4E24-4899-BA8E-A857EBE7E181}">
      <dgm:prSet/>
      <dgm:spPr/>
      <dgm:t>
        <a:bodyPr/>
        <a:lstStyle/>
        <a:p>
          <a:endParaRPr lang="en-US"/>
        </a:p>
      </dgm:t>
    </dgm:pt>
    <dgm:pt modelId="{39338DAF-75FD-464F-B687-F7017686F64E}" type="sibTrans" cxnId="{390DD133-4E24-4899-BA8E-A857EBE7E181}">
      <dgm:prSet/>
      <dgm:spPr/>
      <dgm:t>
        <a:bodyPr/>
        <a:lstStyle/>
        <a:p>
          <a:endParaRPr lang="en-US"/>
        </a:p>
      </dgm:t>
    </dgm:pt>
    <dgm:pt modelId="{6BED8579-84E2-497A-BA59-8DC69167D5C7}">
      <dgm:prSet phldrT="[Metin]"/>
      <dgm:spPr/>
      <dgm:t>
        <a:bodyPr/>
        <a:lstStyle/>
        <a:p>
          <a:r>
            <a:rPr lang="tr-TR" dirty="0"/>
            <a:t>Biyoçeşitlilik</a:t>
          </a:r>
          <a:endParaRPr lang="en-US" dirty="0"/>
        </a:p>
      </dgm:t>
    </dgm:pt>
    <dgm:pt modelId="{9166370C-CEF2-4FA1-8D86-B305F2ADEB06}" type="parTrans" cxnId="{0D1E1C3A-E45B-4E1C-B364-172EB2EECC7E}">
      <dgm:prSet/>
      <dgm:spPr/>
      <dgm:t>
        <a:bodyPr/>
        <a:lstStyle/>
        <a:p>
          <a:endParaRPr lang="en-US"/>
        </a:p>
      </dgm:t>
    </dgm:pt>
    <dgm:pt modelId="{04348D3C-569A-458D-BBAF-10BE2039CFB8}" type="sibTrans" cxnId="{0D1E1C3A-E45B-4E1C-B364-172EB2EECC7E}">
      <dgm:prSet/>
      <dgm:spPr/>
      <dgm:t>
        <a:bodyPr/>
        <a:lstStyle/>
        <a:p>
          <a:endParaRPr lang="en-US"/>
        </a:p>
      </dgm:t>
    </dgm:pt>
    <dgm:pt modelId="{978879CD-8F18-49B0-88DE-523EC1BB177A}">
      <dgm:prSet phldrT="[Metin]"/>
      <dgm:spPr/>
      <dgm:t>
        <a:bodyPr/>
        <a:lstStyle/>
        <a:p>
          <a:r>
            <a:rPr lang="tr-TR" dirty="0"/>
            <a:t>Doğal Kaynaklar</a:t>
          </a:r>
          <a:endParaRPr lang="en-US" dirty="0"/>
        </a:p>
      </dgm:t>
    </dgm:pt>
    <dgm:pt modelId="{F8DD4C7B-6FB3-4F89-BD1E-837D37A950BD}" type="parTrans" cxnId="{68DEEDE6-F173-405C-A9D0-822BEEFC1198}">
      <dgm:prSet/>
      <dgm:spPr/>
      <dgm:t>
        <a:bodyPr/>
        <a:lstStyle/>
        <a:p>
          <a:endParaRPr lang="en-US"/>
        </a:p>
      </dgm:t>
    </dgm:pt>
    <dgm:pt modelId="{FC4BF638-8953-4281-8D9F-B9B8EC09D4B2}" type="sibTrans" cxnId="{68DEEDE6-F173-405C-A9D0-822BEEFC1198}">
      <dgm:prSet/>
      <dgm:spPr/>
      <dgm:t>
        <a:bodyPr/>
        <a:lstStyle/>
        <a:p>
          <a:endParaRPr lang="en-US"/>
        </a:p>
      </dgm:t>
    </dgm:pt>
    <dgm:pt modelId="{64BB1C33-0B47-4EE2-92F2-5C9744A6B6CD}">
      <dgm:prSet phldrT="[Metin]"/>
      <dgm:spPr/>
      <dgm:t>
        <a:bodyPr/>
        <a:lstStyle/>
        <a:p>
          <a:r>
            <a:rPr lang="tr-TR" dirty="0"/>
            <a:t>Gıda israfı</a:t>
          </a:r>
          <a:endParaRPr lang="en-US" dirty="0"/>
        </a:p>
      </dgm:t>
    </dgm:pt>
    <dgm:pt modelId="{3B176EB5-E941-4E8D-BECF-BF007A244AB4}" type="parTrans" cxnId="{1EA91CDB-32C2-49F6-A3C1-D97368EB0A0D}">
      <dgm:prSet/>
      <dgm:spPr/>
      <dgm:t>
        <a:bodyPr/>
        <a:lstStyle/>
        <a:p>
          <a:endParaRPr lang="en-US"/>
        </a:p>
      </dgm:t>
    </dgm:pt>
    <dgm:pt modelId="{99821D81-7D84-4A8A-8DE3-D5AC91958A30}" type="sibTrans" cxnId="{1EA91CDB-32C2-49F6-A3C1-D97368EB0A0D}">
      <dgm:prSet/>
      <dgm:spPr/>
      <dgm:t>
        <a:bodyPr/>
        <a:lstStyle/>
        <a:p>
          <a:endParaRPr lang="en-US"/>
        </a:p>
      </dgm:t>
    </dgm:pt>
    <dgm:pt modelId="{0D462A36-6F60-43CF-9AEC-2AAED5822675}">
      <dgm:prSet/>
      <dgm:spPr/>
      <dgm:t>
        <a:bodyPr/>
        <a:lstStyle/>
        <a:p>
          <a:r>
            <a:rPr lang="tr-TR" dirty="0"/>
            <a:t>Kültürel Miras</a:t>
          </a:r>
          <a:endParaRPr lang="en-US" dirty="0"/>
        </a:p>
      </dgm:t>
    </dgm:pt>
    <dgm:pt modelId="{EBB889EE-EA31-4E05-A8B6-81AE014265F2}" type="parTrans" cxnId="{F9062F10-181B-4EE7-A8EA-E5D3F13B782E}">
      <dgm:prSet/>
      <dgm:spPr/>
      <dgm:t>
        <a:bodyPr/>
        <a:lstStyle/>
        <a:p>
          <a:endParaRPr lang="en-US"/>
        </a:p>
      </dgm:t>
    </dgm:pt>
    <dgm:pt modelId="{4D728B3E-3CB1-4361-B329-28ED6742D380}" type="sibTrans" cxnId="{F9062F10-181B-4EE7-A8EA-E5D3F13B782E}">
      <dgm:prSet/>
      <dgm:spPr/>
      <dgm:t>
        <a:bodyPr/>
        <a:lstStyle/>
        <a:p>
          <a:endParaRPr lang="en-US"/>
        </a:p>
      </dgm:t>
    </dgm:pt>
    <dgm:pt modelId="{F8A90B84-3E8E-4F5D-A5AA-DF8524DE73D2}">
      <dgm:prSet/>
      <dgm:spPr/>
      <dgm:t>
        <a:bodyPr/>
        <a:lstStyle/>
        <a:p>
          <a:r>
            <a:rPr lang="tr-TR" dirty="0"/>
            <a:t>Yerel Ekonomi</a:t>
          </a:r>
          <a:endParaRPr lang="en-US" dirty="0"/>
        </a:p>
      </dgm:t>
    </dgm:pt>
    <dgm:pt modelId="{6AB92B85-352B-4DC2-A622-F2708BC3C806}" type="parTrans" cxnId="{4DF5461B-4DDA-409A-8CCC-0B1552AC776C}">
      <dgm:prSet/>
      <dgm:spPr/>
      <dgm:t>
        <a:bodyPr/>
        <a:lstStyle/>
        <a:p>
          <a:endParaRPr lang="en-US"/>
        </a:p>
      </dgm:t>
    </dgm:pt>
    <dgm:pt modelId="{2229B98A-C075-4D0D-9D6F-AC9C4F100395}" type="sibTrans" cxnId="{4DF5461B-4DDA-409A-8CCC-0B1552AC776C}">
      <dgm:prSet/>
      <dgm:spPr/>
      <dgm:t>
        <a:bodyPr/>
        <a:lstStyle/>
        <a:p>
          <a:endParaRPr lang="en-US"/>
        </a:p>
      </dgm:t>
    </dgm:pt>
    <dgm:pt modelId="{3D4FBB40-DC74-401E-8663-194DF7777A57}">
      <dgm:prSet/>
      <dgm:spPr/>
      <dgm:t>
        <a:bodyPr/>
        <a:lstStyle/>
        <a:p>
          <a:r>
            <a:rPr lang="tr-TR" dirty="0"/>
            <a:t>İklim</a:t>
          </a:r>
          <a:endParaRPr lang="en-US" dirty="0"/>
        </a:p>
      </dgm:t>
    </dgm:pt>
    <dgm:pt modelId="{0133D9B3-456E-47BE-A4E6-047BF7EFA0BD}" type="parTrans" cxnId="{C02D6017-A193-4B74-A86D-927F97942DB8}">
      <dgm:prSet/>
      <dgm:spPr/>
      <dgm:t>
        <a:bodyPr/>
        <a:lstStyle/>
        <a:p>
          <a:endParaRPr lang="en-US"/>
        </a:p>
      </dgm:t>
    </dgm:pt>
    <dgm:pt modelId="{FC2F2D51-2F97-420F-A6CF-A98A7D15621C}" type="sibTrans" cxnId="{C02D6017-A193-4B74-A86D-927F97942DB8}">
      <dgm:prSet/>
      <dgm:spPr/>
      <dgm:t>
        <a:bodyPr/>
        <a:lstStyle/>
        <a:p>
          <a:endParaRPr lang="en-US"/>
        </a:p>
      </dgm:t>
    </dgm:pt>
    <dgm:pt modelId="{626C0492-55EE-4C4C-B672-040AB2C76C66}" type="pres">
      <dgm:prSet presAssocID="{CCF7EF9D-A8CD-4A47-A853-FBECB9F2C238}" presName="Name0" presStyleCnt="0">
        <dgm:presLayoutVars>
          <dgm:chMax val="1"/>
          <dgm:dir/>
          <dgm:animLvl val="ctr"/>
          <dgm:resizeHandles val="exact"/>
        </dgm:presLayoutVars>
      </dgm:prSet>
      <dgm:spPr/>
    </dgm:pt>
    <dgm:pt modelId="{5208C284-3D6D-4603-87F3-4CEE0C93DEBC}" type="pres">
      <dgm:prSet presAssocID="{468548DF-5664-44B7-996C-EC9413E80BF2}" presName="centerShape" presStyleLbl="node0" presStyleIdx="0" presStyleCnt="1"/>
      <dgm:spPr/>
    </dgm:pt>
    <dgm:pt modelId="{D795226F-6119-4471-9826-C5951835EA1F}" type="pres">
      <dgm:prSet presAssocID="{6942A22B-7571-45DB-9404-C2935ED84C56}" presName="parTrans" presStyleLbl="sibTrans2D1" presStyleIdx="0" presStyleCnt="7"/>
      <dgm:spPr/>
    </dgm:pt>
    <dgm:pt modelId="{4965E1C3-C96C-4E8E-AD22-C3B8714324D3}" type="pres">
      <dgm:prSet presAssocID="{6942A22B-7571-45DB-9404-C2935ED84C56}" presName="connectorText" presStyleLbl="sibTrans2D1" presStyleIdx="0" presStyleCnt="7"/>
      <dgm:spPr/>
    </dgm:pt>
    <dgm:pt modelId="{B45683E1-2AD4-46B6-8385-3C96A8B8343E}" type="pres">
      <dgm:prSet presAssocID="{73408800-3E5C-4FFC-8820-3FB1BE4236C0}" presName="node" presStyleLbl="node1" presStyleIdx="0" presStyleCnt="7">
        <dgm:presLayoutVars>
          <dgm:bulletEnabled val="1"/>
        </dgm:presLayoutVars>
      </dgm:prSet>
      <dgm:spPr/>
    </dgm:pt>
    <dgm:pt modelId="{8CB4D179-A2F2-45BD-9572-B0608592CA53}" type="pres">
      <dgm:prSet presAssocID="{9166370C-CEF2-4FA1-8D86-B305F2ADEB06}" presName="parTrans" presStyleLbl="sibTrans2D1" presStyleIdx="1" presStyleCnt="7"/>
      <dgm:spPr/>
    </dgm:pt>
    <dgm:pt modelId="{935A5E24-7B85-4EBF-B9B7-B1320F9FF210}" type="pres">
      <dgm:prSet presAssocID="{9166370C-CEF2-4FA1-8D86-B305F2ADEB06}" presName="connectorText" presStyleLbl="sibTrans2D1" presStyleIdx="1" presStyleCnt="7"/>
      <dgm:spPr/>
    </dgm:pt>
    <dgm:pt modelId="{231CD725-5861-4C79-9F2E-7763B4DAD7A7}" type="pres">
      <dgm:prSet presAssocID="{6BED8579-84E2-497A-BA59-8DC69167D5C7}" presName="node" presStyleLbl="node1" presStyleIdx="1" presStyleCnt="7">
        <dgm:presLayoutVars>
          <dgm:bulletEnabled val="1"/>
        </dgm:presLayoutVars>
      </dgm:prSet>
      <dgm:spPr/>
    </dgm:pt>
    <dgm:pt modelId="{76807C5A-3E88-43FD-A07E-FF70C04B34E1}" type="pres">
      <dgm:prSet presAssocID="{F8DD4C7B-6FB3-4F89-BD1E-837D37A950BD}" presName="parTrans" presStyleLbl="sibTrans2D1" presStyleIdx="2" presStyleCnt="7"/>
      <dgm:spPr/>
    </dgm:pt>
    <dgm:pt modelId="{2A4E47C5-D552-4C33-9FFF-E59CD55F2079}" type="pres">
      <dgm:prSet presAssocID="{F8DD4C7B-6FB3-4F89-BD1E-837D37A950BD}" presName="connectorText" presStyleLbl="sibTrans2D1" presStyleIdx="2" presStyleCnt="7"/>
      <dgm:spPr/>
    </dgm:pt>
    <dgm:pt modelId="{49229181-1145-4562-98CA-B6BA442B10F4}" type="pres">
      <dgm:prSet presAssocID="{978879CD-8F18-49B0-88DE-523EC1BB177A}" presName="node" presStyleLbl="node1" presStyleIdx="2" presStyleCnt="7">
        <dgm:presLayoutVars>
          <dgm:bulletEnabled val="1"/>
        </dgm:presLayoutVars>
      </dgm:prSet>
      <dgm:spPr/>
    </dgm:pt>
    <dgm:pt modelId="{8844E93E-8C32-45F0-A6A4-2CA4E365149A}" type="pres">
      <dgm:prSet presAssocID="{0133D9B3-456E-47BE-A4E6-047BF7EFA0BD}" presName="parTrans" presStyleLbl="sibTrans2D1" presStyleIdx="3" presStyleCnt="7"/>
      <dgm:spPr/>
    </dgm:pt>
    <dgm:pt modelId="{3329F6A4-A02A-458B-80B3-9F9E99876962}" type="pres">
      <dgm:prSet presAssocID="{0133D9B3-456E-47BE-A4E6-047BF7EFA0BD}" presName="connectorText" presStyleLbl="sibTrans2D1" presStyleIdx="3" presStyleCnt="7"/>
      <dgm:spPr/>
    </dgm:pt>
    <dgm:pt modelId="{22A3ACB2-52A9-4A03-9716-D0F0A8C9C94C}" type="pres">
      <dgm:prSet presAssocID="{3D4FBB40-DC74-401E-8663-194DF7777A57}" presName="node" presStyleLbl="node1" presStyleIdx="3" presStyleCnt="7">
        <dgm:presLayoutVars>
          <dgm:bulletEnabled val="1"/>
        </dgm:presLayoutVars>
      </dgm:prSet>
      <dgm:spPr/>
    </dgm:pt>
    <dgm:pt modelId="{85B96371-5498-4EAE-8933-A68B0EA4476B}" type="pres">
      <dgm:prSet presAssocID="{6AB92B85-352B-4DC2-A622-F2708BC3C806}" presName="parTrans" presStyleLbl="sibTrans2D1" presStyleIdx="4" presStyleCnt="7"/>
      <dgm:spPr/>
    </dgm:pt>
    <dgm:pt modelId="{265D8756-B540-488B-ACC8-666DF801EC9C}" type="pres">
      <dgm:prSet presAssocID="{6AB92B85-352B-4DC2-A622-F2708BC3C806}" presName="connectorText" presStyleLbl="sibTrans2D1" presStyleIdx="4" presStyleCnt="7"/>
      <dgm:spPr/>
    </dgm:pt>
    <dgm:pt modelId="{B6A3042A-E6B3-4BFB-90DB-948F3A25B0BE}" type="pres">
      <dgm:prSet presAssocID="{F8A90B84-3E8E-4F5D-A5AA-DF8524DE73D2}" presName="node" presStyleLbl="node1" presStyleIdx="4" presStyleCnt="7">
        <dgm:presLayoutVars>
          <dgm:bulletEnabled val="1"/>
        </dgm:presLayoutVars>
      </dgm:prSet>
      <dgm:spPr/>
    </dgm:pt>
    <dgm:pt modelId="{F4CA3B99-94F9-4627-A3E4-050BDDF8831D}" type="pres">
      <dgm:prSet presAssocID="{3B176EB5-E941-4E8D-BECF-BF007A244AB4}" presName="parTrans" presStyleLbl="sibTrans2D1" presStyleIdx="5" presStyleCnt="7"/>
      <dgm:spPr/>
    </dgm:pt>
    <dgm:pt modelId="{0915CC0D-2A5C-4DC3-B592-22DC4AACB0CC}" type="pres">
      <dgm:prSet presAssocID="{3B176EB5-E941-4E8D-BECF-BF007A244AB4}" presName="connectorText" presStyleLbl="sibTrans2D1" presStyleIdx="5" presStyleCnt="7"/>
      <dgm:spPr/>
    </dgm:pt>
    <dgm:pt modelId="{E4DE94EB-76E1-4785-AF7D-DF65E10B2200}" type="pres">
      <dgm:prSet presAssocID="{64BB1C33-0B47-4EE2-92F2-5C9744A6B6CD}" presName="node" presStyleLbl="node1" presStyleIdx="5" presStyleCnt="7">
        <dgm:presLayoutVars>
          <dgm:bulletEnabled val="1"/>
        </dgm:presLayoutVars>
      </dgm:prSet>
      <dgm:spPr/>
    </dgm:pt>
    <dgm:pt modelId="{F8602432-CBA1-4D3F-8BB6-4DF915E7CB7A}" type="pres">
      <dgm:prSet presAssocID="{EBB889EE-EA31-4E05-A8B6-81AE014265F2}" presName="parTrans" presStyleLbl="sibTrans2D1" presStyleIdx="6" presStyleCnt="7"/>
      <dgm:spPr/>
    </dgm:pt>
    <dgm:pt modelId="{283C3E1E-0B21-43EB-B82D-9B5839549EC6}" type="pres">
      <dgm:prSet presAssocID="{EBB889EE-EA31-4E05-A8B6-81AE014265F2}" presName="connectorText" presStyleLbl="sibTrans2D1" presStyleIdx="6" presStyleCnt="7"/>
      <dgm:spPr/>
    </dgm:pt>
    <dgm:pt modelId="{B965B6DF-D2D6-44FA-9BE8-9F12EF820569}" type="pres">
      <dgm:prSet presAssocID="{0D462A36-6F60-43CF-9AEC-2AAED5822675}" presName="node" presStyleLbl="node1" presStyleIdx="6" presStyleCnt="7">
        <dgm:presLayoutVars>
          <dgm:bulletEnabled val="1"/>
        </dgm:presLayoutVars>
      </dgm:prSet>
      <dgm:spPr/>
    </dgm:pt>
  </dgm:ptLst>
  <dgm:cxnLst>
    <dgm:cxn modelId="{1307DF01-2D06-F64B-9157-917333FF4BE0}" type="presOf" srcId="{73408800-3E5C-4FFC-8820-3FB1BE4236C0}" destId="{B45683E1-2AD4-46B6-8385-3C96A8B8343E}" srcOrd="0" destOrd="0" presId="urn:microsoft.com/office/officeart/2005/8/layout/radial5"/>
    <dgm:cxn modelId="{C52AC50E-895D-E44C-B2DF-5A23E87C0814}" type="presOf" srcId="{64BB1C33-0B47-4EE2-92F2-5C9744A6B6CD}" destId="{E4DE94EB-76E1-4785-AF7D-DF65E10B2200}" srcOrd="0" destOrd="0" presId="urn:microsoft.com/office/officeart/2005/8/layout/radial5"/>
    <dgm:cxn modelId="{F9062F10-181B-4EE7-A8EA-E5D3F13B782E}" srcId="{468548DF-5664-44B7-996C-EC9413E80BF2}" destId="{0D462A36-6F60-43CF-9AEC-2AAED5822675}" srcOrd="6" destOrd="0" parTransId="{EBB889EE-EA31-4E05-A8B6-81AE014265F2}" sibTransId="{4D728B3E-3CB1-4361-B329-28ED6742D380}"/>
    <dgm:cxn modelId="{FC713F11-20C6-FD40-9976-FB02B95AC43D}" type="presOf" srcId="{F8DD4C7B-6FB3-4F89-BD1E-837D37A950BD}" destId="{2A4E47C5-D552-4C33-9FFF-E59CD55F2079}" srcOrd="1" destOrd="0" presId="urn:microsoft.com/office/officeart/2005/8/layout/radial5"/>
    <dgm:cxn modelId="{C02D6017-A193-4B74-A86D-927F97942DB8}" srcId="{468548DF-5664-44B7-996C-EC9413E80BF2}" destId="{3D4FBB40-DC74-401E-8663-194DF7777A57}" srcOrd="3" destOrd="0" parTransId="{0133D9B3-456E-47BE-A4E6-047BF7EFA0BD}" sibTransId="{FC2F2D51-2F97-420F-A6CF-A98A7D15621C}"/>
    <dgm:cxn modelId="{4DF5461B-4DDA-409A-8CCC-0B1552AC776C}" srcId="{468548DF-5664-44B7-996C-EC9413E80BF2}" destId="{F8A90B84-3E8E-4F5D-A5AA-DF8524DE73D2}" srcOrd="4" destOrd="0" parTransId="{6AB92B85-352B-4DC2-A622-F2708BC3C806}" sibTransId="{2229B98A-C075-4D0D-9D6F-AC9C4F100395}"/>
    <dgm:cxn modelId="{10A25A1F-A36A-E049-93BA-0781E225494E}" type="presOf" srcId="{F8A90B84-3E8E-4F5D-A5AA-DF8524DE73D2}" destId="{B6A3042A-E6B3-4BFB-90DB-948F3A25B0BE}" srcOrd="0" destOrd="0" presId="urn:microsoft.com/office/officeart/2005/8/layout/radial5"/>
    <dgm:cxn modelId="{89472029-ABB0-4E41-844F-D2C7EA18F39B}" type="presOf" srcId="{0D462A36-6F60-43CF-9AEC-2AAED5822675}" destId="{B965B6DF-D2D6-44FA-9BE8-9F12EF820569}" srcOrd="0" destOrd="0" presId="urn:microsoft.com/office/officeart/2005/8/layout/radial5"/>
    <dgm:cxn modelId="{7642932B-6B62-F544-B876-56855D65C91E}" type="presOf" srcId="{CCF7EF9D-A8CD-4A47-A853-FBECB9F2C238}" destId="{626C0492-55EE-4C4C-B672-040AB2C76C66}" srcOrd="0" destOrd="0" presId="urn:microsoft.com/office/officeart/2005/8/layout/radial5"/>
    <dgm:cxn modelId="{5ED5F12B-D6A8-A041-A579-7766C95BDF01}" type="presOf" srcId="{3B176EB5-E941-4E8D-BECF-BF007A244AB4}" destId="{F4CA3B99-94F9-4627-A3E4-050BDDF8831D}" srcOrd="0" destOrd="0" presId="urn:microsoft.com/office/officeart/2005/8/layout/radial5"/>
    <dgm:cxn modelId="{8191212E-1A18-7A42-AC4C-D35DE6D2A896}" type="presOf" srcId="{9166370C-CEF2-4FA1-8D86-B305F2ADEB06}" destId="{935A5E24-7B85-4EBF-B9B7-B1320F9FF210}" srcOrd="1" destOrd="0" presId="urn:microsoft.com/office/officeart/2005/8/layout/radial5"/>
    <dgm:cxn modelId="{390DD133-4E24-4899-BA8E-A857EBE7E181}" srcId="{468548DF-5664-44B7-996C-EC9413E80BF2}" destId="{73408800-3E5C-4FFC-8820-3FB1BE4236C0}" srcOrd="0" destOrd="0" parTransId="{6942A22B-7571-45DB-9404-C2935ED84C56}" sibTransId="{39338DAF-75FD-464F-B687-F7017686F64E}"/>
    <dgm:cxn modelId="{FD535C38-9BF8-0740-91C2-7C061436972D}" type="presOf" srcId="{3D4FBB40-DC74-401E-8663-194DF7777A57}" destId="{22A3ACB2-52A9-4A03-9716-D0F0A8C9C94C}" srcOrd="0" destOrd="0" presId="urn:microsoft.com/office/officeart/2005/8/layout/radial5"/>
    <dgm:cxn modelId="{604C9038-2859-444B-B14D-4869EFB2F811}" type="presOf" srcId="{6BED8579-84E2-497A-BA59-8DC69167D5C7}" destId="{231CD725-5861-4C79-9F2E-7763B4DAD7A7}" srcOrd="0" destOrd="0" presId="urn:microsoft.com/office/officeart/2005/8/layout/radial5"/>
    <dgm:cxn modelId="{0D1E1C3A-E45B-4E1C-B364-172EB2EECC7E}" srcId="{468548DF-5664-44B7-996C-EC9413E80BF2}" destId="{6BED8579-84E2-497A-BA59-8DC69167D5C7}" srcOrd="1" destOrd="0" parTransId="{9166370C-CEF2-4FA1-8D86-B305F2ADEB06}" sibTransId="{04348D3C-569A-458D-BBAF-10BE2039CFB8}"/>
    <dgm:cxn modelId="{5414663A-B264-AE47-9AA2-5C9B50BED76F}" type="presOf" srcId="{6AB92B85-352B-4DC2-A622-F2708BC3C806}" destId="{85B96371-5498-4EAE-8933-A68B0EA4476B}" srcOrd="0" destOrd="0" presId="urn:microsoft.com/office/officeart/2005/8/layout/radial5"/>
    <dgm:cxn modelId="{9BC65C5F-98A3-B54E-AF61-EE003F1DABA9}" type="presOf" srcId="{6942A22B-7571-45DB-9404-C2935ED84C56}" destId="{4965E1C3-C96C-4E8E-AD22-C3B8714324D3}" srcOrd="1" destOrd="0" presId="urn:microsoft.com/office/officeart/2005/8/layout/radial5"/>
    <dgm:cxn modelId="{254DD24C-1217-B143-B74C-494ADA464D1F}" type="presOf" srcId="{6942A22B-7571-45DB-9404-C2935ED84C56}" destId="{D795226F-6119-4471-9826-C5951835EA1F}" srcOrd="0" destOrd="0" presId="urn:microsoft.com/office/officeart/2005/8/layout/radial5"/>
    <dgm:cxn modelId="{1FFA9871-93D8-2D4C-A173-54393CADC102}" type="presOf" srcId="{468548DF-5664-44B7-996C-EC9413E80BF2}" destId="{5208C284-3D6D-4603-87F3-4CEE0C93DEBC}" srcOrd="0" destOrd="0" presId="urn:microsoft.com/office/officeart/2005/8/layout/radial5"/>
    <dgm:cxn modelId="{2D0CA874-A1D9-2B41-A593-501F0A4FF424}" type="presOf" srcId="{6AB92B85-352B-4DC2-A622-F2708BC3C806}" destId="{265D8756-B540-488B-ACC8-666DF801EC9C}" srcOrd="1" destOrd="0" presId="urn:microsoft.com/office/officeart/2005/8/layout/radial5"/>
    <dgm:cxn modelId="{7610D455-3271-154A-98B8-2D775C53166D}" type="presOf" srcId="{EBB889EE-EA31-4E05-A8B6-81AE014265F2}" destId="{283C3E1E-0B21-43EB-B82D-9B5839549EC6}" srcOrd="1" destOrd="0" presId="urn:microsoft.com/office/officeart/2005/8/layout/radial5"/>
    <dgm:cxn modelId="{19B11690-9D39-2343-85ED-3D823D079C3C}" type="presOf" srcId="{978879CD-8F18-49B0-88DE-523EC1BB177A}" destId="{49229181-1145-4562-98CA-B6BA442B10F4}" srcOrd="0" destOrd="0" presId="urn:microsoft.com/office/officeart/2005/8/layout/radial5"/>
    <dgm:cxn modelId="{B3188A90-043B-684D-8BC7-9C7AA6478D7C}" type="presOf" srcId="{0133D9B3-456E-47BE-A4E6-047BF7EFA0BD}" destId="{8844E93E-8C32-45F0-A6A4-2CA4E365149A}" srcOrd="0" destOrd="0" presId="urn:microsoft.com/office/officeart/2005/8/layout/radial5"/>
    <dgm:cxn modelId="{125CBBB1-CB42-D84E-8484-75AF68C05681}" type="presOf" srcId="{0133D9B3-456E-47BE-A4E6-047BF7EFA0BD}" destId="{3329F6A4-A02A-458B-80B3-9F9E99876962}" srcOrd="1" destOrd="0" presId="urn:microsoft.com/office/officeart/2005/8/layout/radial5"/>
    <dgm:cxn modelId="{51D275C6-D356-4541-94C7-E6AAFA348625}" type="presOf" srcId="{3B176EB5-E941-4E8D-BECF-BF007A244AB4}" destId="{0915CC0D-2A5C-4DC3-B592-22DC4AACB0CC}" srcOrd="1" destOrd="0" presId="urn:microsoft.com/office/officeart/2005/8/layout/radial5"/>
    <dgm:cxn modelId="{0DB38ECC-2EE7-4B70-B573-D93D3958C2DA}" srcId="{CCF7EF9D-A8CD-4A47-A853-FBECB9F2C238}" destId="{468548DF-5664-44B7-996C-EC9413E80BF2}" srcOrd="0" destOrd="0" parTransId="{A8007E8A-BF0E-487D-8760-F256158D9317}" sibTransId="{BEFA605A-94D4-47EA-BBAF-79C492EDD751}"/>
    <dgm:cxn modelId="{DC8AB7DA-8B63-2249-9E66-94BD92AACD7F}" type="presOf" srcId="{9166370C-CEF2-4FA1-8D86-B305F2ADEB06}" destId="{8CB4D179-A2F2-45BD-9572-B0608592CA53}" srcOrd="0" destOrd="0" presId="urn:microsoft.com/office/officeart/2005/8/layout/radial5"/>
    <dgm:cxn modelId="{1EA91CDB-32C2-49F6-A3C1-D97368EB0A0D}" srcId="{468548DF-5664-44B7-996C-EC9413E80BF2}" destId="{64BB1C33-0B47-4EE2-92F2-5C9744A6B6CD}" srcOrd="5" destOrd="0" parTransId="{3B176EB5-E941-4E8D-BECF-BF007A244AB4}" sibTransId="{99821D81-7D84-4A8A-8DE3-D5AC91958A30}"/>
    <dgm:cxn modelId="{68DEEDE6-F173-405C-A9D0-822BEEFC1198}" srcId="{468548DF-5664-44B7-996C-EC9413E80BF2}" destId="{978879CD-8F18-49B0-88DE-523EC1BB177A}" srcOrd="2" destOrd="0" parTransId="{F8DD4C7B-6FB3-4F89-BD1E-837D37A950BD}" sibTransId="{FC4BF638-8953-4281-8D9F-B9B8EC09D4B2}"/>
    <dgm:cxn modelId="{0855D6EB-70A6-8A43-9628-3B9B135C6333}" type="presOf" srcId="{EBB889EE-EA31-4E05-A8B6-81AE014265F2}" destId="{F8602432-CBA1-4D3F-8BB6-4DF915E7CB7A}" srcOrd="0" destOrd="0" presId="urn:microsoft.com/office/officeart/2005/8/layout/radial5"/>
    <dgm:cxn modelId="{D71BBCF9-D600-454E-A9C7-E8C133465344}" type="presOf" srcId="{F8DD4C7B-6FB3-4F89-BD1E-837D37A950BD}" destId="{76807C5A-3E88-43FD-A07E-FF70C04B34E1}" srcOrd="0" destOrd="0" presId="urn:microsoft.com/office/officeart/2005/8/layout/radial5"/>
    <dgm:cxn modelId="{4335117D-AFA5-DB4F-9E46-5136AE3964DD}" type="presParOf" srcId="{626C0492-55EE-4C4C-B672-040AB2C76C66}" destId="{5208C284-3D6D-4603-87F3-4CEE0C93DEBC}" srcOrd="0" destOrd="0" presId="urn:microsoft.com/office/officeart/2005/8/layout/radial5"/>
    <dgm:cxn modelId="{0F18A391-837E-4742-BF3B-F86C2EF3776A}" type="presParOf" srcId="{626C0492-55EE-4C4C-B672-040AB2C76C66}" destId="{D795226F-6119-4471-9826-C5951835EA1F}" srcOrd="1" destOrd="0" presId="urn:microsoft.com/office/officeart/2005/8/layout/radial5"/>
    <dgm:cxn modelId="{1A9AE883-0CF7-494E-A9B3-87824ECA65D0}" type="presParOf" srcId="{D795226F-6119-4471-9826-C5951835EA1F}" destId="{4965E1C3-C96C-4E8E-AD22-C3B8714324D3}" srcOrd="0" destOrd="0" presId="urn:microsoft.com/office/officeart/2005/8/layout/radial5"/>
    <dgm:cxn modelId="{2ADC68DE-FEF8-2F49-97ED-1C30327068F0}" type="presParOf" srcId="{626C0492-55EE-4C4C-B672-040AB2C76C66}" destId="{B45683E1-2AD4-46B6-8385-3C96A8B8343E}" srcOrd="2" destOrd="0" presId="urn:microsoft.com/office/officeart/2005/8/layout/radial5"/>
    <dgm:cxn modelId="{CA2A44B7-2946-5C49-A4FB-79066771EB42}" type="presParOf" srcId="{626C0492-55EE-4C4C-B672-040AB2C76C66}" destId="{8CB4D179-A2F2-45BD-9572-B0608592CA53}" srcOrd="3" destOrd="0" presId="urn:microsoft.com/office/officeart/2005/8/layout/radial5"/>
    <dgm:cxn modelId="{891C49C5-E0CC-9546-A300-86EDC5EEFF11}" type="presParOf" srcId="{8CB4D179-A2F2-45BD-9572-B0608592CA53}" destId="{935A5E24-7B85-4EBF-B9B7-B1320F9FF210}" srcOrd="0" destOrd="0" presId="urn:microsoft.com/office/officeart/2005/8/layout/radial5"/>
    <dgm:cxn modelId="{3381EB33-35A9-694A-9170-824727DD5D96}" type="presParOf" srcId="{626C0492-55EE-4C4C-B672-040AB2C76C66}" destId="{231CD725-5861-4C79-9F2E-7763B4DAD7A7}" srcOrd="4" destOrd="0" presId="urn:microsoft.com/office/officeart/2005/8/layout/radial5"/>
    <dgm:cxn modelId="{F159161A-B624-3045-AD7D-3172E008FA74}" type="presParOf" srcId="{626C0492-55EE-4C4C-B672-040AB2C76C66}" destId="{76807C5A-3E88-43FD-A07E-FF70C04B34E1}" srcOrd="5" destOrd="0" presId="urn:microsoft.com/office/officeart/2005/8/layout/radial5"/>
    <dgm:cxn modelId="{C6734A72-366B-8940-B79C-6197FEE906CB}" type="presParOf" srcId="{76807C5A-3E88-43FD-A07E-FF70C04B34E1}" destId="{2A4E47C5-D552-4C33-9FFF-E59CD55F2079}" srcOrd="0" destOrd="0" presId="urn:microsoft.com/office/officeart/2005/8/layout/radial5"/>
    <dgm:cxn modelId="{18AD5759-C413-F341-86B4-ECF07AB24F73}" type="presParOf" srcId="{626C0492-55EE-4C4C-B672-040AB2C76C66}" destId="{49229181-1145-4562-98CA-B6BA442B10F4}" srcOrd="6" destOrd="0" presId="urn:microsoft.com/office/officeart/2005/8/layout/radial5"/>
    <dgm:cxn modelId="{BE728774-4727-E741-AB73-875C38E74CC0}" type="presParOf" srcId="{626C0492-55EE-4C4C-B672-040AB2C76C66}" destId="{8844E93E-8C32-45F0-A6A4-2CA4E365149A}" srcOrd="7" destOrd="0" presId="urn:microsoft.com/office/officeart/2005/8/layout/radial5"/>
    <dgm:cxn modelId="{F10B1319-480A-D14C-9CE4-469871EE65B8}" type="presParOf" srcId="{8844E93E-8C32-45F0-A6A4-2CA4E365149A}" destId="{3329F6A4-A02A-458B-80B3-9F9E99876962}" srcOrd="0" destOrd="0" presId="urn:microsoft.com/office/officeart/2005/8/layout/radial5"/>
    <dgm:cxn modelId="{F90B4731-726D-2440-A718-3ECB668E2A0D}" type="presParOf" srcId="{626C0492-55EE-4C4C-B672-040AB2C76C66}" destId="{22A3ACB2-52A9-4A03-9716-D0F0A8C9C94C}" srcOrd="8" destOrd="0" presId="urn:microsoft.com/office/officeart/2005/8/layout/radial5"/>
    <dgm:cxn modelId="{15BCA417-5C37-224C-8BF6-78FE0425D2BB}" type="presParOf" srcId="{626C0492-55EE-4C4C-B672-040AB2C76C66}" destId="{85B96371-5498-4EAE-8933-A68B0EA4476B}" srcOrd="9" destOrd="0" presId="urn:microsoft.com/office/officeart/2005/8/layout/radial5"/>
    <dgm:cxn modelId="{51CDF4F0-DC31-A84D-9EE3-CA6FBE43DBF0}" type="presParOf" srcId="{85B96371-5498-4EAE-8933-A68B0EA4476B}" destId="{265D8756-B540-488B-ACC8-666DF801EC9C}" srcOrd="0" destOrd="0" presId="urn:microsoft.com/office/officeart/2005/8/layout/radial5"/>
    <dgm:cxn modelId="{BD9925F6-0F3C-CD42-BB48-04A12A42E41A}" type="presParOf" srcId="{626C0492-55EE-4C4C-B672-040AB2C76C66}" destId="{B6A3042A-E6B3-4BFB-90DB-948F3A25B0BE}" srcOrd="10" destOrd="0" presId="urn:microsoft.com/office/officeart/2005/8/layout/radial5"/>
    <dgm:cxn modelId="{50376A36-2BAC-1B47-B81F-3DCF4D0FD05B}" type="presParOf" srcId="{626C0492-55EE-4C4C-B672-040AB2C76C66}" destId="{F4CA3B99-94F9-4627-A3E4-050BDDF8831D}" srcOrd="11" destOrd="0" presId="urn:microsoft.com/office/officeart/2005/8/layout/radial5"/>
    <dgm:cxn modelId="{37D743A9-7413-594C-91FA-ECD21A82B8BA}" type="presParOf" srcId="{F4CA3B99-94F9-4627-A3E4-050BDDF8831D}" destId="{0915CC0D-2A5C-4DC3-B592-22DC4AACB0CC}" srcOrd="0" destOrd="0" presId="urn:microsoft.com/office/officeart/2005/8/layout/radial5"/>
    <dgm:cxn modelId="{79244129-D0E1-0445-A689-18CD970386F5}" type="presParOf" srcId="{626C0492-55EE-4C4C-B672-040AB2C76C66}" destId="{E4DE94EB-76E1-4785-AF7D-DF65E10B2200}" srcOrd="12" destOrd="0" presId="urn:microsoft.com/office/officeart/2005/8/layout/radial5"/>
    <dgm:cxn modelId="{CBEAA219-1D13-DF49-A680-408C014FE6F5}" type="presParOf" srcId="{626C0492-55EE-4C4C-B672-040AB2C76C66}" destId="{F8602432-CBA1-4D3F-8BB6-4DF915E7CB7A}" srcOrd="13" destOrd="0" presId="urn:microsoft.com/office/officeart/2005/8/layout/radial5"/>
    <dgm:cxn modelId="{D6553D3E-022D-F94E-B312-822B0AFEFE25}" type="presParOf" srcId="{F8602432-CBA1-4D3F-8BB6-4DF915E7CB7A}" destId="{283C3E1E-0B21-43EB-B82D-9B5839549EC6}" srcOrd="0" destOrd="0" presId="urn:microsoft.com/office/officeart/2005/8/layout/radial5"/>
    <dgm:cxn modelId="{07AE6B7D-78B4-614C-BD7A-C391C36B583A}" type="presParOf" srcId="{626C0492-55EE-4C4C-B672-040AB2C76C66}" destId="{B965B6DF-D2D6-44FA-9BE8-9F12EF820569}"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7485C8-74F9-4734-A7C1-83AC4C4AB6E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65B80FC-6F9B-4153-B883-90681468EAD0}">
      <dgm:prSet phldrT="[Metin]" custT="1"/>
      <dgm:spPr/>
      <dgm:t>
        <a:bodyPr/>
        <a:lstStyle/>
        <a:p>
          <a:pPr algn="l"/>
          <a:r>
            <a:rPr lang="en-US" sz="2400" b="1" i="1" u="none" strike="noStrike" baseline="0" dirty="0">
              <a:solidFill>
                <a:srgbClr val="92D050"/>
              </a:solidFill>
              <a:latin typeface="Cambria" panose="02040503050406030204" pitchFamily="18" charset="0"/>
              <a:ea typeface="Cambria" panose="02040503050406030204" pitchFamily="18" charset="0"/>
            </a:rPr>
            <a:t>Probiyotik</a:t>
          </a:r>
          <a:r>
            <a:rPr lang="en-US" sz="2000" b="1"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Yeterli</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miktarda</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alındığında</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konağın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sağlığına</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yarar</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sağlayan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canlı</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mikroorganizmalar</a:t>
          </a:r>
          <a:endParaRPr lang="en-US" sz="2000" dirty="0"/>
        </a:p>
      </dgm:t>
    </dgm:pt>
    <dgm:pt modelId="{0719AECB-AB07-4055-83F6-9C3C4D153D67}" type="parTrans" cxnId="{8C8C4AA8-8785-4F86-A8F6-C378B41EBD26}">
      <dgm:prSet/>
      <dgm:spPr/>
      <dgm:t>
        <a:bodyPr/>
        <a:lstStyle/>
        <a:p>
          <a:pPr algn="l"/>
          <a:endParaRPr lang="en-US"/>
        </a:p>
      </dgm:t>
    </dgm:pt>
    <dgm:pt modelId="{E88F4FBE-8789-44AE-AF84-4FD306626F7F}" type="sibTrans" cxnId="{8C8C4AA8-8785-4F86-A8F6-C378B41EBD26}">
      <dgm:prSet/>
      <dgm:spPr/>
      <dgm:t>
        <a:bodyPr/>
        <a:lstStyle/>
        <a:p>
          <a:pPr algn="l"/>
          <a:endParaRPr lang="en-US"/>
        </a:p>
      </dgm:t>
    </dgm:pt>
    <dgm:pt modelId="{B760193E-E35E-43D6-AB34-4D0A7BDAD9E0}">
      <dgm:prSet phldrT="[Metin]"/>
      <dgm:spPr/>
      <dgm:t>
        <a:bodyPr/>
        <a:lstStyle/>
        <a:p>
          <a:pPr algn="l"/>
          <a:r>
            <a:rPr lang="en-US" b="1" i="1" u="none" strike="noStrike" baseline="0" dirty="0">
              <a:solidFill>
                <a:srgbClr val="92D050"/>
              </a:solidFill>
              <a:latin typeface="Cambria" panose="02040503050406030204" pitchFamily="18" charset="0"/>
              <a:ea typeface="Cambria" panose="02040503050406030204" pitchFamily="18" charset="0"/>
            </a:rPr>
            <a:t>Prebiyotik: </a:t>
          </a:r>
          <a:r>
            <a:rPr lang="en-US" b="0" i="0" u="none" strike="noStrike" baseline="0" dirty="0">
              <a:latin typeface="Cambria" panose="02040503050406030204" pitchFamily="18" charset="0"/>
              <a:ea typeface="Cambria" panose="02040503050406030204" pitchFamily="18" charset="0"/>
            </a:rPr>
            <a:t>Konak </a:t>
          </a:r>
          <a:r>
            <a:rPr lang="en-US" b="0" i="0" u="none" strike="noStrike" baseline="0" dirty="0" err="1">
              <a:latin typeface="Cambria" panose="02040503050406030204" pitchFamily="18" charset="0"/>
              <a:ea typeface="Cambria" panose="02040503050406030204" pitchFamily="18" charset="0"/>
            </a:rPr>
            <a:t>mikroorganizmaları</a:t>
          </a:r>
          <a:r>
            <a:rPr lang="tr-TR" b="0" i="0" u="none" strike="noStrike" baseline="0" dirty="0" err="1">
              <a:latin typeface="Cambria" panose="02040503050406030204" pitchFamily="18" charset="0"/>
              <a:ea typeface="Cambria" panose="02040503050406030204" pitchFamily="18" charset="0"/>
            </a:rPr>
            <a:t>nın</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seçici</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kullan</a:t>
          </a:r>
          <a:r>
            <a:rPr lang="tr-TR" b="0" i="0" u="none" strike="noStrike" baseline="0" dirty="0" err="1">
              <a:latin typeface="Cambria" panose="02040503050406030204" pitchFamily="18" charset="0"/>
              <a:ea typeface="Cambria" panose="02040503050406030204" pitchFamily="18" charset="0"/>
            </a:rPr>
            <a:t>dığı</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sağlığı</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geliştiren</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yararlı</a:t>
          </a:r>
          <a:r>
            <a:rPr lang="tr-TR"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substrat</a:t>
          </a:r>
          <a:endParaRPr lang="en-US" dirty="0"/>
        </a:p>
      </dgm:t>
    </dgm:pt>
    <dgm:pt modelId="{4C10807A-DB7B-4CC0-B6B2-1B460513E412}" type="parTrans" cxnId="{0A835BB1-4FA4-419D-8444-7F9A8E3961EF}">
      <dgm:prSet/>
      <dgm:spPr/>
      <dgm:t>
        <a:bodyPr/>
        <a:lstStyle/>
        <a:p>
          <a:pPr algn="l"/>
          <a:endParaRPr lang="en-US"/>
        </a:p>
      </dgm:t>
    </dgm:pt>
    <dgm:pt modelId="{B77FDA14-F4E6-496A-9B66-B4F7D0455D8B}" type="sibTrans" cxnId="{0A835BB1-4FA4-419D-8444-7F9A8E3961EF}">
      <dgm:prSet/>
      <dgm:spPr/>
      <dgm:t>
        <a:bodyPr/>
        <a:lstStyle/>
        <a:p>
          <a:pPr algn="l"/>
          <a:endParaRPr lang="en-US"/>
        </a:p>
      </dgm:t>
    </dgm:pt>
    <dgm:pt modelId="{155FA5DE-7FB3-4739-97FC-10ED3BD9C502}">
      <dgm:prSet phldrT="[Metin]" custT="1"/>
      <dgm:spPr/>
      <dgm:t>
        <a:bodyPr/>
        <a:lstStyle/>
        <a:p>
          <a:pPr algn="l"/>
          <a:r>
            <a:rPr lang="en-US" sz="2400" b="1" i="1" u="none" strike="noStrike" baseline="0" dirty="0">
              <a:solidFill>
                <a:srgbClr val="92D050"/>
              </a:solidFill>
              <a:latin typeface="Cambria" panose="02040503050406030204" pitchFamily="18" charset="0"/>
              <a:ea typeface="Cambria" panose="02040503050406030204" pitchFamily="18" charset="0"/>
            </a:rPr>
            <a:t>Sinbiyotik</a:t>
          </a:r>
          <a:r>
            <a:rPr lang="en-US" sz="2400" b="1" i="0" u="none" strike="noStrike" baseline="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Konak </a:t>
          </a:r>
          <a:r>
            <a:rPr lang="en-US" sz="2000" b="0" i="0" u="none" strike="noStrike" baseline="0" dirty="0" err="1">
              <a:latin typeface="Cambria" panose="02040503050406030204" pitchFamily="18" charset="0"/>
              <a:ea typeface="Cambria" panose="02040503050406030204" pitchFamily="18" charset="0"/>
            </a:rPr>
            <a:t>sağlığını</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geliştiren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canlı</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mikroorganizmalar</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ile</a:t>
          </a:r>
          <a:r>
            <a:rPr lang="en-US" sz="2000" b="0" i="0" u="none" strike="noStrike" baseline="0" dirty="0">
              <a:latin typeface="Cambria" panose="02040503050406030204" pitchFamily="18" charset="0"/>
              <a:ea typeface="Cambria" panose="02040503050406030204" pitchFamily="18" charset="0"/>
            </a:rPr>
            <a:t> konak </a:t>
          </a:r>
          <a:r>
            <a:rPr lang="en-US" sz="2000" b="0" i="0" u="none" strike="noStrike" baseline="0" dirty="0" err="1">
              <a:latin typeface="Cambria" panose="02040503050406030204" pitchFamily="18" charset="0"/>
              <a:ea typeface="Cambria" panose="02040503050406030204" pitchFamily="18" charset="0"/>
            </a:rPr>
            <a:t>mikroorganizmalar</a:t>
          </a:r>
          <a:r>
            <a:rPr lang="tr-TR" sz="2000" b="0" i="0" u="none" strike="noStrike" baseline="0" dirty="0" err="1">
              <a:latin typeface="Cambria" panose="02040503050406030204" pitchFamily="18" charset="0"/>
              <a:ea typeface="Cambria" panose="02040503050406030204" pitchFamily="18" charset="0"/>
            </a:rPr>
            <a:t>ının</a:t>
          </a:r>
          <a:r>
            <a:rPr lang="tr-TR"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seçici</a:t>
          </a:r>
          <a:r>
            <a:rPr lang="en-US" sz="2000" b="0" i="0" u="none" strike="noStrike" baseline="0" dirty="0">
              <a:latin typeface="Cambria" panose="02040503050406030204" pitchFamily="18" charset="0"/>
              <a:ea typeface="Cambria" panose="02040503050406030204" pitchFamily="18" charset="0"/>
            </a:rPr>
            <a:t> </a:t>
          </a:r>
          <a:r>
            <a:rPr lang="tr-TR" sz="2000" b="0" i="0" u="none" strike="noStrike" baseline="0" dirty="0">
              <a:latin typeface="Cambria" panose="02040503050406030204" pitchFamily="18" charset="0"/>
              <a:ea typeface="Cambria" panose="02040503050406030204" pitchFamily="18" charset="0"/>
            </a:rPr>
            <a:t>kullandığı</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substrat</a:t>
          </a:r>
          <a:r>
            <a:rPr lang="en-US" sz="2000" b="0" i="0" u="none" strike="noStrike" baseline="0" dirty="0">
              <a:latin typeface="Cambria" panose="02040503050406030204" pitchFamily="18" charset="0"/>
              <a:ea typeface="Cambria" panose="02040503050406030204" pitchFamily="18" charset="0"/>
            </a:rPr>
            <a:t>(lar)</a:t>
          </a:r>
          <a:r>
            <a:rPr lang="en-US" sz="2000" b="0" i="0" u="none" strike="noStrike" baseline="0" dirty="0" err="1">
              <a:latin typeface="Cambria" panose="02040503050406030204" pitchFamily="18" charset="0"/>
              <a:ea typeface="Cambria" panose="02040503050406030204" pitchFamily="18" charset="0"/>
            </a:rPr>
            <a:t>ın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karışımı</a:t>
          </a:r>
          <a:endParaRPr lang="en-US" sz="2000" dirty="0"/>
        </a:p>
      </dgm:t>
    </dgm:pt>
    <dgm:pt modelId="{E79C59A2-5B9A-429D-851E-CB0463AC9B4A}" type="parTrans" cxnId="{3BB95FF3-212D-4273-949C-8064FF7F2838}">
      <dgm:prSet/>
      <dgm:spPr/>
      <dgm:t>
        <a:bodyPr/>
        <a:lstStyle/>
        <a:p>
          <a:pPr algn="l"/>
          <a:endParaRPr lang="en-US"/>
        </a:p>
      </dgm:t>
    </dgm:pt>
    <dgm:pt modelId="{97604493-4DA2-4F8C-A8D8-ECD23CC6ABE8}" type="sibTrans" cxnId="{3BB95FF3-212D-4273-949C-8064FF7F2838}">
      <dgm:prSet/>
      <dgm:spPr/>
      <dgm:t>
        <a:bodyPr/>
        <a:lstStyle/>
        <a:p>
          <a:pPr algn="l"/>
          <a:endParaRPr lang="en-US"/>
        </a:p>
      </dgm:t>
    </dgm:pt>
    <dgm:pt modelId="{B85C8D73-F0D4-4392-A2BB-D25E28C9B518}">
      <dgm:prSet custT="1"/>
      <dgm:spPr/>
      <dgm:t>
        <a:bodyPr/>
        <a:lstStyle/>
        <a:p>
          <a:pPr algn="l"/>
          <a:r>
            <a:rPr lang="en-US" sz="2400" b="1" i="1" u="none" strike="noStrike" baseline="0" dirty="0">
              <a:solidFill>
                <a:srgbClr val="92D050"/>
              </a:solidFill>
              <a:latin typeface="Cambria" panose="02040503050406030204" pitchFamily="18" charset="0"/>
              <a:ea typeface="Cambria" panose="02040503050406030204" pitchFamily="18" charset="0"/>
            </a:rPr>
            <a:t>Postbiyotik: </a:t>
          </a:r>
          <a:r>
            <a:rPr lang="en-US" sz="2000" b="0" i="0" u="none" strike="noStrike" baseline="0" dirty="0">
              <a:latin typeface="Cambria" panose="02040503050406030204" pitchFamily="18" charset="0"/>
              <a:ea typeface="Cambria" panose="02040503050406030204" pitchFamily="18" charset="0"/>
            </a:rPr>
            <a:t>Konak </a:t>
          </a:r>
          <a:r>
            <a:rPr lang="en-US" sz="2000" b="0" i="0" u="none" strike="noStrike" baseline="0" dirty="0" err="1">
              <a:latin typeface="Cambria" panose="02040503050406030204" pitchFamily="18" charset="0"/>
              <a:ea typeface="Cambria" panose="02040503050406030204" pitchFamily="18" charset="0"/>
            </a:rPr>
            <a:t>sağlığına</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yararlı</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olan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cansız</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mikroorganizmalar</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ve</a:t>
          </a:r>
          <a:r>
            <a:rPr lang="en-US" sz="2000" b="0" i="0" u="none" strike="noStrike" baseline="0" dirty="0">
              <a:latin typeface="Cambria" panose="02040503050406030204" pitchFamily="18" charset="0"/>
              <a:ea typeface="Cambria" panose="02040503050406030204" pitchFamily="18" charset="0"/>
            </a:rPr>
            <a:t>/veya </a:t>
          </a:r>
          <a:r>
            <a:rPr lang="en-US" sz="2000" b="0" i="0" u="none" strike="noStrike" baseline="0" dirty="0" err="1">
              <a:latin typeface="Cambria" panose="02040503050406030204" pitchFamily="18" charset="0"/>
              <a:ea typeface="Cambria" panose="02040503050406030204" pitchFamily="18" charset="0"/>
            </a:rPr>
            <a:t>onların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bileşenleri</a:t>
          </a:r>
          <a:endParaRPr lang="en-US" sz="2000" b="0" i="0" u="none" strike="noStrike" baseline="0" dirty="0">
            <a:latin typeface="Cambria" panose="02040503050406030204" pitchFamily="18" charset="0"/>
            <a:ea typeface="Cambria" panose="02040503050406030204" pitchFamily="18" charset="0"/>
          </a:endParaRPr>
        </a:p>
      </dgm:t>
    </dgm:pt>
    <dgm:pt modelId="{3EFC716C-3221-4BF3-A130-7533A8C75661}" type="parTrans" cxnId="{35EC96DF-127F-48AC-BF1B-54CAB7B0736F}">
      <dgm:prSet/>
      <dgm:spPr/>
      <dgm:t>
        <a:bodyPr/>
        <a:lstStyle/>
        <a:p>
          <a:pPr algn="l"/>
          <a:endParaRPr lang="en-US"/>
        </a:p>
      </dgm:t>
    </dgm:pt>
    <dgm:pt modelId="{5D40AD17-4212-42F5-A814-2063D94851E8}" type="sibTrans" cxnId="{35EC96DF-127F-48AC-BF1B-54CAB7B0736F}">
      <dgm:prSet/>
      <dgm:spPr/>
      <dgm:t>
        <a:bodyPr/>
        <a:lstStyle/>
        <a:p>
          <a:pPr algn="l"/>
          <a:endParaRPr lang="en-US"/>
        </a:p>
      </dgm:t>
    </dgm:pt>
    <dgm:pt modelId="{34AF1DB9-5567-47F6-921F-561C409A8574}">
      <dgm:prSet custT="1"/>
      <dgm:spPr/>
      <dgm:t>
        <a:bodyPr/>
        <a:lstStyle/>
        <a:p>
          <a:pPr algn="l"/>
          <a:r>
            <a:rPr lang="en-US" sz="2400" b="1" i="1" u="none" strike="noStrike" baseline="0" dirty="0">
              <a:solidFill>
                <a:srgbClr val="92D050"/>
              </a:solidFill>
              <a:latin typeface="Cambria" panose="02040503050406030204" pitchFamily="18" charset="0"/>
              <a:ea typeface="Cambria" panose="02040503050406030204" pitchFamily="18" charset="0"/>
            </a:rPr>
            <a:t>Probiyotik fermente besinler: </a:t>
          </a:r>
          <a:r>
            <a:rPr lang="en-US" sz="1800" b="0" i="0" u="none" strike="noStrike" baseline="0" dirty="0" err="1">
              <a:latin typeface="Cambria" panose="02040503050406030204" pitchFamily="18" charset="0"/>
              <a:ea typeface="Cambria" panose="02040503050406030204" pitchFamily="18" charset="0"/>
            </a:rPr>
            <a:t>Suşa</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özgü</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kanıtları</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olan</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probiyotik</a:t>
          </a:r>
          <a:r>
            <a:rPr lang="en-US" sz="1800" b="0" i="0" u="none" strike="noStrike" baseline="0" dirty="0">
              <a:latin typeface="Cambria" panose="02040503050406030204" pitchFamily="18" charset="0"/>
              <a:ea typeface="Cambria" panose="02040503050406030204" pitchFamily="18" charset="0"/>
            </a:rPr>
            <a:t>(</a:t>
          </a:r>
          <a:r>
            <a:rPr lang="en-US" sz="1800" b="0" i="0" u="none" strike="noStrike" baseline="0" dirty="0" err="1">
              <a:latin typeface="Cambria" panose="02040503050406030204" pitchFamily="18" charset="0"/>
              <a:ea typeface="Cambria" panose="02040503050406030204" pitchFamily="18" charset="0"/>
            </a:rPr>
            <a:t>ler</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içeren</a:t>
          </a:r>
          <a:r>
            <a:rPr lang="en-US" sz="1800" b="0" i="0" u="none" strike="noStrike" baseline="0" dirty="0">
              <a:latin typeface="Cambria" panose="02040503050406030204" pitchFamily="18" charset="0"/>
              <a:ea typeface="Cambria" panose="02040503050406030204" pitchFamily="18" charset="0"/>
            </a:rPr>
            <a:t> fermente besinler</a:t>
          </a:r>
          <a:r>
            <a:rPr lang="tr-TR" sz="1800" b="0" i="0" u="none" strike="noStrike" baseline="0" dirty="0">
              <a:latin typeface="Cambria" panose="02040503050406030204" pitchFamily="18" charset="0"/>
              <a:ea typeface="Cambria" panose="02040503050406030204" pitchFamily="18" charset="0"/>
            </a:rPr>
            <a:t> </a:t>
          </a:r>
          <a:r>
            <a:rPr lang="en-US" sz="1800" b="0" i="0" u="none" strike="noStrike" baseline="0" dirty="0">
              <a:latin typeface="Cambria" panose="02040503050406030204" pitchFamily="18" charset="0"/>
              <a:ea typeface="Cambria" panose="02040503050406030204" pitchFamily="18" charset="0"/>
            </a:rPr>
            <a:t>veya </a:t>
          </a:r>
          <a:r>
            <a:rPr lang="en-US" sz="1800" b="0" i="0" u="none" strike="noStrike" baseline="0" dirty="0" err="1">
              <a:latin typeface="Cambria" panose="02040503050406030204" pitchFamily="18" charset="0"/>
              <a:ea typeface="Cambria" panose="02040503050406030204" pitchFamily="18" charset="0"/>
            </a:rPr>
            <a:t>suşa</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özgü</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kanıtları</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olmayan</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probiyotik</a:t>
          </a:r>
          <a:r>
            <a:rPr lang="en-US" sz="1800" b="0" i="0" u="none" strike="noStrike" baseline="0" dirty="0">
              <a:latin typeface="Cambria" panose="02040503050406030204" pitchFamily="18" charset="0"/>
              <a:ea typeface="Cambria" panose="02040503050406030204" pitchFamily="18" charset="0"/>
            </a:rPr>
            <a:t>(</a:t>
          </a:r>
          <a:r>
            <a:rPr lang="en-US" sz="1800" b="0" i="0" u="none" strike="noStrike" baseline="0" dirty="0" err="1">
              <a:latin typeface="Cambria" panose="02040503050406030204" pitchFamily="18" charset="0"/>
              <a:ea typeface="Cambria" panose="02040503050406030204" pitchFamily="18" charset="0"/>
            </a:rPr>
            <a:t>ler</a:t>
          </a:r>
          <a:r>
            <a:rPr lang="en-US" sz="1800" b="0" i="0" u="none" strike="noStrike" baseline="0" dirty="0">
              <a:latin typeface="Cambria" panose="02040503050406030204" pitchFamily="18" charset="0"/>
              <a:ea typeface="Cambria" panose="02040503050406030204" pitchFamily="18" charset="0"/>
            </a:rPr>
            <a:t>) </a:t>
          </a:r>
          <a:r>
            <a:rPr lang="en-US" sz="1800" b="0" i="0" u="none" strike="noStrike" baseline="0" dirty="0" err="1">
              <a:latin typeface="Cambria" panose="02040503050406030204" pitchFamily="18" charset="0"/>
              <a:ea typeface="Cambria" panose="02040503050406030204" pitchFamily="18" charset="0"/>
            </a:rPr>
            <a:t>içeren</a:t>
          </a:r>
          <a:r>
            <a:rPr lang="en-US" sz="1800" b="0" i="0" u="none" strike="noStrike" baseline="0" dirty="0">
              <a:latin typeface="Cambria" panose="02040503050406030204" pitchFamily="18" charset="0"/>
              <a:ea typeface="Cambria" panose="02040503050406030204" pitchFamily="18" charset="0"/>
            </a:rPr>
            <a:t> fermente besinler</a:t>
          </a:r>
        </a:p>
      </dgm:t>
    </dgm:pt>
    <dgm:pt modelId="{047DE696-DE69-4863-8591-28D179F5DC5C}" type="parTrans" cxnId="{37D71291-DB44-4B29-9FA1-073EADECDA6B}">
      <dgm:prSet/>
      <dgm:spPr/>
      <dgm:t>
        <a:bodyPr/>
        <a:lstStyle/>
        <a:p>
          <a:pPr algn="l"/>
          <a:endParaRPr lang="en-US"/>
        </a:p>
      </dgm:t>
    </dgm:pt>
    <dgm:pt modelId="{0B8001B4-F876-48AB-B1C7-F71DA0C26EC2}" type="sibTrans" cxnId="{37D71291-DB44-4B29-9FA1-073EADECDA6B}">
      <dgm:prSet/>
      <dgm:spPr/>
      <dgm:t>
        <a:bodyPr/>
        <a:lstStyle/>
        <a:p>
          <a:pPr algn="l"/>
          <a:endParaRPr lang="en-US"/>
        </a:p>
      </dgm:t>
    </dgm:pt>
    <dgm:pt modelId="{286D9AD5-FBF7-4A67-88FB-61BC4CA05989}">
      <dgm:prSet custT="1"/>
      <dgm:spPr/>
      <dgm:t>
        <a:bodyPr/>
        <a:lstStyle/>
        <a:p>
          <a:pPr algn="l"/>
          <a:r>
            <a:rPr lang="en-US" sz="2400" b="1" i="1" u="none" strike="noStrike" baseline="0" dirty="0">
              <a:solidFill>
                <a:srgbClr val="92D050"/>
              </a:solidFill>
              <a:latin typeface="Cambria" panose="02040503050406030204" pitchFamily="18" charset="0"/>
              <a:ea typeface="Cambria" panose="02040503050406030204" pitchFamily="18" charset="0"/>
            </a:rPr>
            <a:t>Fermente besinler: </a:t>
          </a:r>
          <a:r>
            <a:rPr lang="en-US" sz="2000" b="0" i="0" u="none" strike="noStrike" baseline="0" dirty="0" err="1">
              <a:latin typeface="Cambria" panose="02040503050406030204" pitchFamily="18" charset="0"/>
              <a:ea typeface="Cambria" panose="02040503050406030204" pitchFamily="18" charset="0"/>
            </a:rPr>
            <a:t>İstenilen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kontrollü</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mikrobiyal</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büyüme</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ve</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besin</a:t>
          </a:r>
          <a:r>
            <a:rPr lang="en-US" sz="2000" b="0" i="0" u="none" strike="noStrike" baseline="0" dirty="0">
              <a:latin typeface="Cambria" panose="02040503050406030204" pitchFamily="18" charset="0"/>
              <a:ea typeface="Cambria" panose="02040503050406030204" pitchFamily="18" charset="0"/>
            </a:rPr>
            <a:t> bileşenlerinin </a:t>
          </a:r>
          <a:r>
            <a:rPr lang="en-US" sz="2000" b="0" i="0" u="none" strike="noStrike" baseline="0" dirty="0" err="1">
              <a:latin typeface="Cambria" panose="02040503050406030204" pitchFamily="18" charset="0"/>
              <a:ea typeface="Cambria" panose="02040503050406030204" pitchFamily="18" charset="0"/>
            </a:rPr>
            <a:t>enzimatik</a:t>
          </a:r>
          <a:r>
            <a:rPr lang="tr-TR" sz="2000" b="0" i="0" u="none" strike="noStrike" baseline="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dönüşümleri yoluyla üretilen besinler</a:t>
          </a:r>
          <a:endParaRPr lang="en-US" sz="2000" dirty="0"/>
        </a:p>
      </dgm:t>
    </dgm:pt>
    <dgm:pt modelId="{80A9F079-4947-499E-B211-643F60825C25}" type="parTrans" cxnId="{F56258F1-BDCF-4489-8F2D-E468341295E6}">
      <dgm:prSet/>
      <dgm:spPr/>
      <dgm:t>
        <a:bodyPr/>
        <a:lstStyle/>
        <a:p>
          <a:pPr algn="l"/>
          <a:endParaRPr lang="en-US"/>
        </a:p>
      </dgm:t>
    </dgm:pt>
    <dgm:pt modelId="{37B16B5C-2A8E-4644-BA69-6D4DBF37352F}" type="sibTrans" cxnId="{F56258F1-BDCF-4489-8F2D-E468341295E6}">
      <dgm:prSet/>
      <dgm:spPr/>
      <dgm:t>
        <a:bodyPr/>
        <a:lstStyle/>
        <a:p>
          <a:pPr algn="l"/>
          <a:endParaRPr lang="en-US"/>
        </a:p>
      </dgm:t>
    </dgm:pt>
    <dgm:pt modelId="{F7E1A007-BA6B-4EB6-9FBA-28C477926C3B}">
      <dgm:prSet/>
      <dgm:spPr/>
      <dgm:t>
        <a:bodyPr/>
        <a:lstStyle/>
        <a:p>
          <a:pPr algn="l"/>
          <a:endParaRPr lang="en-US" dirty="0">
            <a:latin typeface="Cambria" panose="02040503050406030204" pitchFamily="18" charset="0"/>
            <a:ea typeface="Cambria" panose="02040503050406030204" pitchFamily="18" charset="0"/>
          </a:endParaRPr>
        </a:p>
      </dgm:t>
    </dgm:pt>
    <dgm:pt modelId="{D3585784-6753-4329-9055-18626A0FF4EB}" type="parTrans" cxnId="{42EB56B9-A886-4A52-9414-ED37AAB0511B}">
      <dgm:prSet/>
      <dgm:spPr/>
      <dgm:t>
        <a:bodyPr/>
        <a:lstStyle/>
        <a:p>
          <a:pPr algn="l"/>
          <a:endParaRPr lang="en-US"/>
        </a:p>
      </dgm:t>
    </dgm:pt>
    <dgm:pt modelId="{14E215B1-B9FB-4C70-B53A-798E9A185D46}" type="sibTrans" cxnId="{42EB56B9-A886-4A52-9414-ED37AAB0511B}">
      <dgm:prSet/>
      <dgm:spPr/>
      <dgm:t>
        <a:bodyPr/>
        <a:lstStyle/>
        <a:p>
          <a:pPr algn="l"/>
          <a:endParaRPr lang="en-US"/>
        </a:p>
      </dgm:t>
    </dgm:pt>
    <dgm:pt modelId="{CC30DF85-6B41-4B6A-A817-E8A016746B21}" type="pres">
      <dgm:prSet presAssocID="{5D7485C8-74F9-4734-A7C1-83AC4C4AB6E3}" presName="vert0" presStyleCnt="0">
        <dgm:presLayoutVars>
          <dgm:dir/>
          <dgm:animOne val="branch"/>
          <dgm:animLvl val="lvl"/>
        </dgm:presLayoutVars>
      </dgm:prSet>
      <dgm:spPr/>
    </dgm:pt>
    <dgm:pt modelId="{E3FF0FA7-D4C6-42AB-81B7-33C69C818575}" type="pres">
      <dgm:prSet presAssocID="{665B80FC-6F9B-4153-B883-90681468EAD0}" presName="thickLine" presStyleLbl="alignNode1" presStyleIdx="0" presStyleCnt="7"/>
      <dgm:spPr/>
    </dgm:pt>
    <dgm:pt modelId="{47A5F1EE-D4DF-4A0D-AF0F-7C6990130FFA}" type="pres">
      <dgm:prSet presAssocID="{665B80FC-6F9B-4153-B883-90681468EAD0}" presName="horz1" presStyleCnt="0"/>
      <dgm:spPr/>
    </dgm:pt>
    <dgm:pt modelId="{B072AA67-56AB-47FF-96C3-C31EB832EBB9}" type="pres">
      <dgm:prSet presAssocID="{665B80FC-6F9B-4153-B883-90681468EAD0}" presName="tx1" presStyleLbl="revTx" presStyleIdx="0" presStyleCnt="7" custScaleY="118140"/>
      <dgm:spPr/>
    </dgm:pt>
    <dgm:pt modelId="{B245E5CD-E3B3-4013-B018-0BCFA0B7ACCA}" type="pres">
      <dgm:prSet presAssocID="{665B80FC-6F9B-4153-B883-90681468EAD0}" presName="vert1" presStyleCnt="0"/>
      <dgm:spPr/>
    </dgm:pt>
    <dgm:pt modelId="{221C491A-9FB7-41C3-9EF0-8FD4A3D88B3F}" type="pres">
      <dgm:prSet presAssocID="{B760193E-E35E-43D6-AB34-4D0A7BDAD9E0}" presName="thickLine" presStyleLbl="alignNode1" presStyleIdx="1" presStyleCnt="7"/>
      <dgm:spPr/>
    </dgm:pt>
    <dgm:pt modelId="{907A5848-FC0D-4C8C-8214-8DC06D4570AE}" type="pres">
      <dgm:prSet presAssocID="{B760193E-E35E-43D6-AB34-4D0A7BDAD9E0}" presName="horz1" presStyleCnt="0"/>
      <dgm:spPr/>
    </dgm:pt>
    <dgm:pt modelId="{E0C950B4-DEEB-485B-B6F9-8C48171C16C8}" type="pres">
      <dgm:prSet presAssocID="{B760193E-E35E-43D6-AB34-4D0A7BDAD9E0}" presName="tx1" presStyleLbl="revTx" presStyleIdx="1" presStyleCnt="7"/>
      <dgm:spPr/>
    </dgm:pt>
    <dgm:pt modelId="{E0A6000B-AADF-41BD-A7D8-C65350D94765}" type="pres">
      <dgm:prSet presAssocID="{B760193E-E35E-43D6-AB34-4D0A7BDAD9E0}" presName="vert1" presStyleCnt="0"/>
      <dgm:spPr/>
    </dgm:pt>
    <dgm:pt modelId="{2660C1B1-9668-47D5-BC5E-6347E5DEDBA8}" type="pres">
      <dgm:prSet presAssocID="{155FA5DE-7FB3-4739-97FC-10ED3BD9C502}" presName="thickLine" presStyleLbl="alignNode1" presStyleIdx="2" presStyleCnt="7"/>
      <dgm:spPr/>
    </dgm:pt>
    <dgm:pt modelId="{8A8C32A0-54FD-4ED7-9FC1-6E7ACDE709EA}" type="pres">
      <dgm:prSet presAssocID="{155FA5DE-7FB3-4739-97FC-10ED3BD9C502}" presName="horz1" presStyleCnt="0"/>
      <dgm:spPr/>
    </dgm:pt>
    <dgm:pt modelId="{A7016768-A542-441D-AA0D-C5A64AF8A27A}" type="pres">
      <dgm:prSet presAssocID="{155FA5DE-7FB3-4739-97FC-10ED3BD9C502}" presName="tx1" presStyleLbl="revTx" presStyleIdx="2" presStyleCnt="7"/>
      <dgm:spPr/>
    </dgm:pt>
    <dgm:pt modelId="{8863CD45-D4CD-4FDA-A939-A531D470CB12}" type="pres">
      <dgm:prSet presAssocID="{155FA5DE-7FB3-4739-97FC-10ED3BD9C502}" presName="vert1" presStyleCnt="0"/>
      <dgm:spPr/>
    </dgm:pt>
    <dgm:pt modelId="{6F9DF74B-A6C8-4BC6-AF77-B5291C910B71}" type="pres">
      <dgm:prSet presAssocID="{B85C8D73-F0D4-4392-A2BB-D25E28C9B518}" presName="thickLine" presStyleLbl="alignNode1" presStyleIdx="3" presStyleCnt="7"/>
      <dgm:spPr/>
    </dgm:pt>
    <dgm:pt modelId="{F1B2CEED-B561-4DD8-9050-70F1E91FA6EC}" type="pres">
      <dgm:prSet presAssocID="{B85C8D73-F0D4-4392-A2BB-D25E28C9B518}" presName="horz1" presStyleCnt="0"/>
      <dgm:spPr/>
    </dgm:pt>
    <dgm:pt modelId="{C275B923-EED0-49A0-A61B-6809C999B1DA}" type="pres">
      <dgm:prSet presAssocID="{B85C8D73-F0D4-4392-A2BB-D25E28C9B518}" presName="tx1" presStyleLbl="revTx" presStyleIdx="3" presStyleCnt="7"/>
      <dgm:spPr/>
    </dgm:pt>
    <dgm:pt modelId="{3BC4DED2-CD43-4612-BC86-F2B8D5CF7E46}" type="pres">
      <dgm:prSet presAssocID="{B85C8D73-F0D4-4392-A2BB-D25E28C9B518}" presName="vert1" presStyleCnt="0"/>
      <dgm:spPr/>
    </dgm:pt>
    <dgm:pt modelId="{6828F595-FDFB-49AC-8C8D-3D99AE2BBEAB}" type="pres">
      <dgm:prSet presAssocID="{286D9AD5-FBF7-4A67-88FB-61BC4CA05989}" presName="thickLine" presStyleLbl="alignNode1" presStyleIdx="4" presStyleCnt="7"/>
      <dgm:spPr/>
    </dgm:pt>
    <dgm:pt modelId="{19A62F5C-1203-4FB4-B8C2-2FAF7D9DEEDC}" type="pres">
      <dgm:prSet presAssocID="{286D9AD5-FBF7-4A67-88FB-61BC4CA05989}" presName="horz1" presStyleCnt="0"/>
      <dgm:spPr/>
    </dgm:pt>
    <dgm:pt modelId="{31F1527D-D789-4269-90BD-CCA27CA28296}" type="pres">
      <dgm:prSet presAssocID="{286D9AD5-FBF7-4A67-88FB-61BC4CA05989}" presName="tx1" presStyleLbl="revTx" presStyleIdx="4" presStyleCnt="7"/>
      <dgm:spPr/>
    </dgm:pt>
    <dgm:pt modelId="{5C661412-E8AE-4A70-8A01-2FA421BE5ED8}" type="pres">
      <dgm:prSet presAssocID="{286D9AD5-FBF7-4A67-88FB-61BC4CA05989}" presName="vert1" presStyleCnt="0"/>
      <dgm:spPr/>
    </dgm:pt>
    <dgm:pt modelId="{DCB721D4-88FE-4F5D-91B4-2E0B54FF645F}" type="pres">
      <dgm:prSet presAssocID="{34AF1DB9-5567-47F6-921F-561C409A8574}" presName="thickLine" presStyleLbl="alignNode1" presStyleIdx="5" presStyleCnt="7"/>
      <dgm:spPr/>
    </dgm:pt>
    <dgm:pt modelId="{B078F276-C048-452C-939C-D341E16E38EB}" type="pres">
      <dgm:prSet presAssocID="{34AF1DB9-5567-47F6-921F-561C409A8574}" presName="horz1" presStyleCnt="0"/>
      <dgm:spPr/>
    </dgm:pt>
    <dgm:pt modelId="{8C360C1F-3E0F-48D5-B960-AE363D053D49}" type="pres">
      <dgm:prSet presAssocID="{34AF1DB9-5567-47F6-921F-561C409A8574}" presName="tx1" presStyleLbl="revTx" presStyleIdx="5" presStyleCnt="7" custScaleY="99232"/>
      <dgm:spPr/>
    </dgm:pt>
    <dgm:pt modelId="{AC6E9BAC-DFE2-44AF-A78F-B94DE4F337E3}" type="pres">
      <dgm:prSet presAssocID="{34AF1DB9-5567-47F6-921F-561C409A8574}" presName="vert1" presStyleCnt="0"/>
      <dgm:spPr/>
    </dgm:pt>
    <dgm:pt modelId="{39688F1C-22E9-4464-ACE4-FB06B0EAA8B6}" type="pres">
      <dgm:prSet presAssocID="{F7E1A007-BA6B-4EB6-9FBA-28C477926C3B}" presName="thickLine" presStyleLbl="alignNode1" presStyleIdx="6" presStyleCnt="7"/>
      <dgm:spPr/>
    </dgm:pt>
    <dgm:pt modelId="{E40EF2C3-CA31-43E0-809D-DF8E6C4313CE}" type="pres">
      <dgm:prSet presAssocID="{F7E1A007-BA6B-4EB6-9FBA-28C477926C3B}" presName="horz1" presStyleCnt="0"/>
      <dgm:spPr/>
    </dgm:pt>
    <dgm:pt modelId="{9B1FEA3C-5EEE-4A12-93D0-D0E10DAFA1A7}" type="pres">
      <dgm:prSet presAssocID="{F7E1A007-BA6B-4EB6-9FBA-28C477926C3B}" presName="tx1" presStyleLbl="revTx" presStyleIdx="6" presStyleCnt="7"/>
      <dgm:spPr/>
    </dgm:pt>
    <dgm:pt modelId="{A62C93D2-E556-4D6F-ACFA-4590C8ACAD54}" type="pres">
      <dgm:prSet presAssocID="{F7E1A007-BA6B-4EB6-9FBA-28C477926C3B}" presName="vert1" presStyleCnt="0"/>
      <dgm:spPr/>
    </dgm:pt>
  </dgm:ptLst>
  <dgm:cxnLst>
    <dgm:cxn modelId="{D1EC020A-119E-4896-9CF5-48C1570FC0FF}" type="presOf" srcId="{665B80FC-6F9B-4153-B883-90681468EAD0}" destId="{B072AA67-56AB-47FF-96C3-C31EB832EBB9}" srcOrd="0" destOrd="0" presId="urn:microsoft.com/office/officeart/2008/layout/LinedList"/>
    <dgm:cxn modelId="{52F12510-09A9-42B1-912C-A7CC298D108B}" type="presOf" srcId="{34AF1DB9-5567-47F6-921F-561C409A8574}" destId="{8C360C1F-3E0F-48D5-B960-AE363D053D49}" srcOrd="0" destOrd="0" presId="urn:microsoft.com/office/officeart/2008/layout/LinedList"/>
    <dgm:cxn modelId="{DCFA8A38-F134-43E2-B190-E78603FF651E}" type="presOf" srcId="{F7E1A007-BA6B-4EB6-9FBA-28C477926C3B}" destId="{9B1FEA3C-5EEE-4A12-93D0-D0E10DAFA1A7}" srcOrd="0" destOrd="0" presId="urn:microsoft.com/office/officeart/2008/layout/LinedList"/>
    <dgm:cxn modelId="{9FB1A84D-72C6-42A0-8304-F6B73C8DF2DA}" type="presOf" srcId="{B760193E-E35E-43D6-AB34-4D0A7BDAD9E0}" destId="{E0C950B4-DEEB-485B-B6F9-8C48171C16C8}" srcOrd="0" destOrd="0" presId="urn:microsoft.com/office/officeart/2008/layout/LinedList"/>
    <dgm:cxn modelId="{2E2E1772-ECED-44C3-ACB0-F3ED443C4E8E}" type="presOf" srcId="{B85C8D73-F0D4-4392-A2BB-D25E28C9B518}" destId="{C275B923-EED0-49A0-A61B-6809C999B1DA}" srcOrd="0" destOrd="0" presId="urn:microsoft.com/office/officeart/2008/layout/LinedList"/>
    <dgm:cxn modelId="{CA8ED989-6439-4BE2-825B-45051597F9DF}" type="presOf" srcId="{286D9AD5-FBF7-4A67-88FB-61BC4CA05989}" destId="{31F1527D-D789-4269-90BD-CCA27CA28296}" srcOrd="0" destOrd="0" presId="urn:microsoft.com/office/officeart/2008/layout/LinedList"/>
    <dgm:cxn modelId="{B592898D-78DD-48EB-B388-980754543D6D}" type="presOf" srcId="{5D7485C8-74F9-4734-A7C1-83AC4C4AB6E3}" destId="{CC30DF85-6B41-4B6A-A817-E8A016746B21}" srcOrd="0" destOrd="0" presId="urn:microsoft.com/office/officeart/2008/layout/LinedList"/>
    <dgm:cxn modelId="{37D71291-DB44-4B29-9FA1-073EADECDA6B}" srcId="{5D7485C8-74F9-4734-A7C1-83AC4C4AB6E3}" destId="{34AF1DB9-5567-47F6-921F-561C409A8574}" srcOrd="5" destOrd="0" parTransId="{047DE696-DE69-4863-8591-28D179F5DC5C}" sibTransId="{0B8001B4-F876-48AB-B1C7-F71DA0C26EC2}"/>
    <dgm:cxn modelId="{8C8C4AA8-8785-4F86-A8F6-C378B41EBD26}" srcId="{5D7485C8-74F9-4734-A7C1-83AC4C4AB6E3}" destId="{665B80FC-6F9B-4153-B883-90681468EAD0}" srcOrd="0" destOrd="0" parTransId="{0719AECB-AB07-4055-83F6-9C3C4D153D67}" sibTransId="{E88F4FBE-8789-44AE-AF84-4FD306626F7F}"/>
    <dgm:cxn modelId="{0A835BB1-4FA4-419D-8444-7F9A8E3961EF}" srcId="{5D7485C8-74F9-4734-A7C1-83AC4C4AB6E3}" destId="{B760193E-E35E-43D6-AB34-4D0A7BDAD9E0}" srcOrd="1" destOrd="0" parTransId="{4C10807A-DB7B-4CC0-B6B2-1B460513E412}" sibTransId="{B77FDA14-F4E6-496A-9B66-B4F7D0455D8B}"/>
    <dgm:cxn modelId="{42EB56B9-A886-4A52-9414-ED37AAB0511B}" srcId="{5D7485C8-74F9-4734-A7C1-83AC4C4AB6E3}" destId="{F7E1A007-BA6B-4EB6-9FBA-28C477926C3B}" srcOrd="6" destOrd="0" parTransId="{D3585784-6753-4329-9055-18626A0FF4EB}" sibTransId="{14E215B1-B9FB-4C70-B53A-798E9A185D46}"/>
    <dgm:cxn modelId="{35EC96DF-127F-48AC-BF1B-54CAB7B0736F}" srcId="{5D7485C8-74F9-4734-A7C1-83AC4C4AB6E3}" destId="{B85C8D73-F0D4-4392-A2BB-D25E28C9B518}" srcOrd="3" destOrd="0" parTransId="{3EFC716C-3221-4BF3-A130-7533A8C75661}" sibTransId="{5D40AD17-4212-42F5-A814-2063D94851E8}"/>
    <dgm:cxn modelId="{F56258F1-BDCF-4489-8F2D-E468341295E6}" srcId="{5D7485C8-74F9-4734-A7C1-83AC4C4AB6E3}" destId="{286D9AD5-FBF7-4A67-88FB-61BC4CA05989}" srcOrd="4" destOrd="0" parTransId="{80A9F079-4947-499E-B211-643F60825C25}" sibTransId="{37B16B5C-2A8E-4644-BA69-6D4DBF37352F}"/>
    <dgm:cxn modelId="{3BB95FF3-212D-4273-949C-8064FF7F2838}" srcId="{5D7485C8-74F9-4734-A7C1-83AC4C4AB6E3}" destId="{155FA5DE-7FB3-4739-97FC-10ED3BD9C502}" srcOrd="2" destOrd="0" parTransId="{E79C59A2-5B9A-429D-851E-CB0463AC9B4A}" sibTransId="{97604493-4DA2-4F8C-A8D8-ECD23CC6ABE8}"/>
    <dgm:cxn modelId="{6677F2F9-1E1B-4DB2-8706-BBF0A2799573}" type="presOf" srcId="{155FA5DE-7FB3-4739-97FC-10ED3BD9C502}" destId="{A7016768-A542-441D-AA0D-C5A64AF8A27A}" srcOrd="0" destOrd="0" presId="urn:microsoft.com/office/officeart/2008/layout/LinedList"/>
    <dgm:cxn modelId="{0D240CCF-6689-454B-94F0-1FB81480B969}" type="presParOf" srcId="{CC30DF85-6B41-4B6A-A817-E8A016746B21}" destId="{E3FF0FA7-D4C6-42AB-81B7-33C69C818575}" srcOrd="0" destOrd="0" presId="urn:microsoft.com/office/officeart/2008/layout/LinedList"/>
    <dgm:cxn modelId="{8C58ACDB-C456-47C3-82A5-1A3D41D08763}" type="presParOf" srcId="{CC30DF85-6B41-4B6A-A817-E8A016746B21}" destId="{47A5F1EE-D4DF-4A0D-AF0F-7C6990130FFA}" srcOrd="1" destOrd="0" presId="urn:microsoft.com/office/officeart/2008/layout/LinedList"/>
    <dgm:cxn modelId="{EBB1CF80-D21F-4495-820C-AFBF509F70BA}" type="presParOf" srcId="{47A5F1EE-D4DF-4A0D-AF0F-7C6990130FFA}" destId="{B072AA67-56AB-47FF-96C3-C31EB832EBB9}" srcOrd="0" destOrd="0" presId="urn:microsoft.com/office/officeart/2008/layout/LinedList"/>
    <dgm:cxn modelId="{F636C196-CBEE-44C7-BE42-174AE35ABA85}" type="presParOf" srcId="{47A5F1EE-D4DF-4A0D-AF0F-7C6990130FFA}" destId="{B245E5CD-E3B3-4013-B018-0BCFA0B7ACCA}" srcOrd="1" destOrd="0" presId="urn:microsoft.com/office/officeart/2008/layout/LinedList"/>
    <dgm:cxn modelId="{251D1447-06F0-414D-9924-BD8C46CD3238}" type="presParOf" srcId="{CC30DF85-6B41-4B6A-A817-E8A016746B21}" destId="{221C491A-9FB7-41C3-9EF0-8FD4A3D88B3F}" srcOrd="2" destOrd="0" presId="urn:microsoft.com/office/officeart/2008/layout/LinedList"/>
    <dgm:cxn modelId="{B8B0264A-802E-49FC-990E-E25CA768828A}" type="presParOf" srcId="{CC30DF85-6B41-4B6A-A817-E8A016746B21}" destId="{907A5848-FC0D-4C8C-8214-8DC06D4570AE}" srcOrd="3" destOrd="0" presId="urn:microsoft.com/office/officeart/2008/layout/LinedList"/>
    <dgm:cxn modelId="{C8516FF8-1489-44B1-932E-1A8DB51821ED}" type="presParOf" srcId="{907A5848-FC0D-4C8C-8214-8DC06D4570AE}" destId="{E0C950B4-DEEB-485B-B6F9-8C48171C16C8}" srcOrd="0" destOrd="0" presId="urn:microsoft.com/office/officeart/2008/layout/LinedList"/>
    <dgm:cxn modelId="{467A898C-6824-4ED1-B9C8-8B2B4BE9AB6E}" type="presParOf" srcId="{907A5848-FC0D-4C8C-8214-8DC06D4570AE}" destId="{E0A6000B-AADF-41BD-A7D8-C65350D94765}" srcOrd="1" destOrd="0" presId="urn:microsoft.com/office/officeart/2008/layout/LinedList"/>
    <dgm:cxn modelId="{A567D5DC-0F03-4599-984D-99034F7C4CFB}" type="presParOf" srcId="{CC30DF85-6B41-4B6A-A817-E8A016746B21}" destId="{2660C1B1-9668-47D5-BC5E-6347E5DEDBA8}" srcOrd="4" destOrd="0" presId="urn:microsoft.com/office/officeart/2008/layout/LinedList"/>
    <dgm:cxn modelId="{A70E52C5-C214-4E2F-8B76-92B7F57DF20D}" type="presParOf" srcId="{CC30DF85-6B41-4B6A-A817-E8A016746B21}" destId="{8A8C32A0-54FD-4ED7-9FC1-6E7ACDE709EA}" srcOrd="5" destOrd="0" presId="urn:microsoft.com/office/officeart/2008/layout/LinedList"/>
    <dgm:cxn modelId="{FCB71EB5-73CE-41E9-ABFD-B51DC5E0D8D2}" type="presParOf" srcId="{8A8C32A0-54FD-4ED7-9FC1-6E7ACDE709EA}" destId="{A7016768-A542-441D-AA0D-C5A64AF8A27A}" srcOrd="0" destOrd="0" presId="urn:microsoft.com/office/officeart/2008/layout/LinedList"/>
    <dgm:cxn modelId="{0639DE2A-C0CA-4E93-867C-DBD583768F0C}" type="presParOf" srcId="{8A8C32A0-54FD-4ED7-9FC1-6E7ACDE709EA}" destId="{8863CD45-D4CD-4FDA-A939-A531D470CB12}" srcOrd="1" destOrd="0" presId="urn:microsoft.com/office/officeart/2008/layout/LinedList"/>
    <dgm:cxn modelId="{AF621538-5C94-45B9-B2A7-C03326CCD79C}" type="presParOf" srcId="{CC30DF85-6B41-4B6A-A817-E8A016746B21}" destId="{6F9DF74B-A6C8-4BC6-AF77-B5291C910B71}" srcOrd="6" destOrd="0" presId="urn:microsoft.com/office/officeart/2008/layout/LinedList"/>
    <dgm:cxn modelId="{B7F6C842-DCB7-4FD9-8CAF-34B448199771}" type="presParOf" srcId="{CC30DF85-6B41-4B6A-A817-E8A016746B21}" destId="{F1B2CEED-B561-4DD8-9050-70F1E91FA6EC}" srcOrd="7" destOrd="0" presId="urn:microsoft.com/office/officeart/2008/layout/LinedList"/>
    <dgm:cxn modelId="{9EFBFDF3-A1A3-4474-AC49-65FDBC132468}" type="presParOf" srcId="{F1B2CEED-B561-4DD8-9050-70F1E91FA6EC}" destId="{C275B923-EED0-49A0-A61B-6809C999B1DA}" srcOrd="0" destOrd="0" presId="urn:microsoft.com/office/officeart/2008/layout/LinedList"/>
    <dgm:cxn modelId="{12169CBB-3B5C-45BD-9155-39518D0A41F9}" type="presParOf" srcId="{F1B2CEED-B561-4DD8-9050-70F1E91FA6EC}" destId="{3BC4DED2-CD43-4612-BC86-F2B8D5CF7E46}" srcOrd="1" destOrd="0" presId="urn:microsoft.com/office/officeart/2008/layout/LinedList"/>
    <dgm:cxn modelId="{A5A4915A-E701-43FF-8996-C782AC34112F}" type="presParOf" srcId="{CC30DF85-6B41-4B6A-A817-E8A016746B21}" destId="{6828F595-FDFB-49AC-8C8D-3D99AE2BBEAB}" srcOrd="8" destOrd="0" presId="urn:microsoft.com/office/officeart/2008/layout/LinedList"/>
    <dgm:cxn modelId="{2592EAFB-ADB2-41AB-B0F6-44E7B370DBE4}" type="presParOf" srcId="{CC30DF85-6B41-4B6A-A817-E8A016746B21}" destId="{19A62F5C-1203-4FB4-B8C2-2FAF7D9DEEDC}" srcOrd="9" destOrd="0" presId="urn:microsoft.com/office/officeart/2008/layout/LinedList"/>
    <dgm:cxn modelId="{EEA268CA-4248-43CD-9E1F-882B770944A7}" type="presParOf" srcId="{19A62F5C-1203-4FB4-B8C2-2FAF7D9DEEDC}" destId="{31F1527D-D789-4269-90BD-CCA27CA28296}" srcOrd="0" destOrd="0" presId="urn:microsoft.com/office/officeart/2008/layout/LinedList"/>
    <dgm:cxn modelId="{4F8F321E-F79C-4909-A94D-E17890515D37}" type="presParOf" srcId="{19A62F5C-1203-4FB4-B8C2-2FAF7D9DEEDC}" destId="{5C661412-E8AE-4A70-8A01-2FA421BE5ED8}" srcOrd="1" destOrd="0" presId="urn:microsoft.com/office/officeart/2008/layout/LinedList"/>
    <dgm:cxn modelId="{0A385FAE-7695-4F24-B2CE-EDEC760B7218}" type="presParOf" srcId="{CC30DF85-6B41-4B6A-A817-E8A016746B21}" destId="{DCB721D4-88FE-4F5D-91B4-2E0B54FF645F}" srcOrd="10" destOrd="0" presId="urn:microsoft.com/office/officeart/2008/layout/LinedList"/>
    <dgm:cxn modelId="{1D1B7000-F036-47E2-B7A8-D4172B2A0F5B}" type="presParOf" srcId="{CC30DF85-6B41-4B6A-A817-E8A016746B21}" destId="{B078F276-C048-452C-939C-D341E16E38EB}" srcOrd="11" destOrd="0" presId="urn:microsoft.com/office/officeart/2008/layout/LinedList"/>
    <dgm:cxn modelId="{28849C5D-64DF-48A7-AC43-C2173628BBAB}" type="presParOf" srcId="{B078F276-C048-452C-939C-D341E16E38EB}" destId="{8C360C1F-3E0F-48D5-B960-AE363D053D49}" srcOrd="0" destOrd="0" presId="urn:microsoft.com/office/officeart/2008/layout/LinedList"/>
    <dgm:cxn modelId="{7A51F6C4-E450-4CD5-8815-3C52F3059828}" type="presParOf" srcId="{B078F276-C048-452C-939C-D341E16E38EB}" destId="{AC6E9BAC-DFE2-44AF-A78F-B94DE4F337E3}" srcOrd="1" destOrd="0" presId="urn:microsoft.com/office/officeart/2008/layout/LinedList"/>
    <dgm:cxn modelId="{C100FAC4-33DF-4E75-BCF8-09A8D1BCF0B0}" type="presParOf" srcId="{CC30DF85-6B41-4B6A-A817-E8A016746B21}" destId="{39688F1C-22E9-4464-ACE4-FB06B0EAA8B6}" srcOrd="12" destOrd="0" presId="urn:microsoft.com/office/officeart/2008/layout/LinedList"/>
    <dgm:cxn modelId="{BF38D6E0-FBA2-44A3-A83B-78145ACF6100}" type="presParOf" srcId="{CC30DF85-6B41-4B6A-A817-E8A016746B21}" destId="{E40EF2C3-CA31-43E0-809D-DF8E6C4313CE}" srcOrd="13" destOrd="0" presId="urn:microsoft.com/office/officeart/2008/layout/LinedList"/>
    <dgm:cxn modelId="{A3CDAD6A-0A76-4109-BE55-0B7581037996}" type="presParOf" srcId="{E40EF2C3-CA31-43E0-809D-DF8E6C4313CE}" destId="{9B1FEA3C-5EEE-4A12-93D0-D0E10DAFA1A7}" srcOrd="0" destOrd="0" presId="urn:microsoft.com/office/officeart/2008/layout/LinedList"/>
    <dgm:cxn modelId="{BA5F3168-B600-42E7-B0C0-72168A7F5560}" type="presParOf" srcId="{E40EF2C3-CA31-43E0-809D-DF8E6C4313CE}" destId="{A62C93D2-E556-4D6F-ACFA-4590C8ACAD5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815B6-280E-47D0-9224-E1FD9A33C55D}"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n-US"/>
        </a:p>
      </dgm:t>
    </dgm:pt>
    <dgm:pt modelId="{11197DF2-71DF-4F8D-9BBF-0D68E02FCD9F}">
      <dgm:prSet custT="1"/>
      <dgm:spPr/>
      <dgm:t>
        <a:bodyPr/>
        <a:lstStyle/>
        <a:p>
          <a:r>
            <a:rPr lang="en-US" sz="1800" b="1" i="0" baseline="0" dirty="0">
              <a:solidFill>
                <a:schemeClr val="tx1"/>
              </a:solidFill>
              <a:latin typeface="Cambria" panose="02040503050406030204" pitchFamily="18" charset="0"/>
              <a:ea typeface="Cambria" panose="02040503050406030204" pitchFamily="18" charset="0"/>
            </a:rPr>
            <a:t>Ham </a:t>
          </a:r>
          <a:r>
            <a:rPr lang="en-US" sz="1800" b="1" i="0" baseline="0" dirty="0" err="1">
              <a:solidFill>
                <a:schemeClr val="tx1"/>
              </a:solidFill>
              <a:latin typeface="Cambria" panose="02040503050406030204" pitchFamily="18" charset="0"/>
              <a:ea typeface="Cambria" panose="02040503050406030204" pitchFamily="18" charset="0"/>
            </a:rPr>
            <a:t>madde</a:t>
          </a:r>
          <a:r>
            <a:rPr lang="en-US" sz="1800" b="1" i="0" baseline="0" dirty="0">
              <a:solidFill>
                <a:schemeClr val="tx1"/>
              </a:solidFill>
              <a:latin typeface="Cambria" panose="02040503050406030204" pitchFamily="18" charset="0"/>
              <a:ea typeface="Cambria" panose="02040503050406030204" pitchFamily="18" charset="0"/>
            </a:rPr>
            <a:t> </a:t>
          </a:r>
          <a:r>
            <a:rPr lang="en-US" sz="1800" b="1" i="0" baseline="0" dirty="0" err="1">
              <a:solidFill>
                <a:schemeClr val="tx1"/>
              </a:solidFill>
              <a:latin typeface="Cambria" panose="02040503050406030204" pitchFamily="18" charset="0"/>
              <a:ea typeface="Cambria" panose="02040503050406030204" pitchFamily="18" charset="0"/>
            </a:rPr>
            <a:t>besinin</a:t>
          </a:r>
          <a:r>
            <a:rPr lang="en-US" sz="1800" b="1" i="0" baseline="0" dirty="0">
              <a:solidFill>
                <a:schemeClr val="tx1"/>
              </a:solidFill>
              <a:latin typeface="Cambria" panose="02040503050406030204" pitchFamily="18" charset="0"/>
              <a:ea typeface="Cambria" panose="02040503050406030204" pitchFamily="18" charset="0"/>
            </a:rPr>
            <a:t> </a:t>
          </a:r>
          <a:r>
            <a:rPr lang="en-US" sz="1800" b="1" i="0" baseline="0" dirty="0" err="1">
              <a:solidFill>
                <a:schemeClr val="tx1"/>
              </a:solidFill>
              <a:latin typeface="Cambria" panose="02040503050406030204" pitchFamily="18" charset="0"/>
              <a:ea typeface="Cambria" panose="02040503050406030204" pitchFamily="18" charset="0"/>
            </a:rPr>
            <a:t>özellikleri</a:t>
          </a:r>
          <a:endParaRPr lang="en-US" sz="1800" b="1" dirty="0">
            <a:solidFill>
              <a:schemeClr val="tx1"/>
            </a:solidFill>
            <a:latin typeface="Cambria" panose="02040503050406030204" pitchFamily="18" charset="0"/>
            <a:ea typeface="Cambria" panose="02040503050406030204" pitchFamily="18" charset="0"/>
          </a:endParaRPr>
        </a:p>
      </dgm:t>
    </dgm:pt>
    <dgm:pt modelId="{BDB8E6A2-8CB2-4B3A-889F-9865374DE5BA}" type="parTrans" cxnId="{08F0761A-6D76-4C83-BC0E-614450CEE94C}">
      <dgm:prSet/>
      <dgm:spPr/>
      <dgm:t>
        <a:bodyPr/>
        <a:lstStyle/>
        <a:p>
          <a:endParaRPr lang="en-US" sz="1800"/>
        </a:p>
      </dgm:t>
    </dgm:pt>
    <dgm:pt modelId="{094E5BE7-73A1-4E49-82F9-875974E7BDA1}" type="sibTrans" cxnId="{08F0761A-6D76-4C83-BC0E-614450CEE94C}">
      <dgm:prSet/>
      <dgm:spPr/>
      <dgm:t>
        <a:bodyPr/>
        <a:lstStyle/>
        <a:p>
          <a:endParaRPr lang="en-US" sz="1800"/>
        </a:p>
      </dgm:t>
    </dgm:pt>
    <dgm:pt modelId="{57F7C8B1-6D95-490C-9E9D-6691E96E74D5}">
      <dgm:prSet custT="1"/>
      <dgm:spPr/>
      <dgm:t>
        <a:bodyPr/>
        <a:lstStyle/>
        <a:p>
          <a:r>
            <a:rPr lang="tr-TR" sz="1600" b="1" i="0" baseline="0" dirty="0">
              <a:solidFill>
                <a:schemeClr val="tx1"/>
              </a:solidFill>
              <a:latin typeface="Cambria" panose="02040503050406030204" pitchFamily="18" charset="0"/>
              <a:ea typeface="Cambria" panose="02040503050406030204" pitchFamily="18" charset="0"/>
            </a:rPr>
            <a:t>M</a:t>
          </a:r>
          <a:r>
            <a:rPr lang="en-US" sz="1600" b="1" i="0" baseline="0" dirty="0" err="1">
              <a:solidFill>
                <a:schemeClr val="tx1"/>
              </a:solidFill>
              <a:latin typeface="Cambria" panose="02040503050406030204" pitchFamily="18" charset="0"/>
              <a:ea typeface="Cambria" panose="02040503050406030204" pitchFamily="18" charset="0"/>
            </a:rPr>
            <a:t>ikroorganiz</a:t>
          </a:r>
          <a:r>
            <a:rPr lang="tr-TR" sz="1600" b="1" i="0" baseline="0" dirty="0" err="1">
              <a:solidFill>
                <a:schemeClr val="tx1"/>
              </a:solidFill>
              <a:latin typeface="Cambria" panose="02040503050406030204" pitchFamily="18" charset="0"/>
              <a:ea typeface="Cambria" panose="02040503050406030204" pitchFamily="18" charset="0"/>
            </a:rPr>
            <a:t>ma</a:t>
          </a:r>
          <a:r>
            <a:rPr lang="en-US" sz="1600" b="1" i="0" baseline="0" dirty="0">
              <a:solidFill>
                <a:schemeClr val="tx1"/>
              </a:solidFill>
              <a:latin typeface="Cambria" panose="02040503050406030204" pitchFamily="18" charset="0"/>
              <a:ea typeface="Cambria" panose="02040503050406030204" pitchFamily="18" charset="0"/>
            </a:rPr>
            <a:t> </a:t>
          </a:r>
          <a:r>
            <a:rPr lang="en-US" sz="1600" b="1" i="0" baseline="0" dirty="0" err="1">
              <a:solidFill>
                <a:schemeClr val="tx1"/>
              </a:solidFill>
              <a:latin typeface="Cambria" panose="02040503050406030204" pitchFamily="18" charset="0"/>
              <a:ea typeface="Cambria" panose="02040503050406030204" pitchFamily="18" charset="0"/>
            </a:rPr>
            <a:t>türü,sayısı</a:t>
          </a:r>
          <a:r>
            <a:rPr lang="en-US" sz="1600" b="1" i="0" baseline="0" dirty="0">
              <a:solidFill>
                <a:schemeClr val="tx1"/>
              </a:solidFill>
              <a:latin typeface="Cambria" panose="02040503050406030204" pitchFamily="18" charset="0"/>
              <a:ea typeface="Cambria" panose="02040503050406030204" pitchFamily="18" charset="0"/>
            </a:rPr>
            <a:t>,</a:t>
          </a:r>
          <a:r>
            <a:rPr lang="tr-TR" sz="1600" b="1" i="0" baseline="0" dirty="0">
              <a:solidFill>
                <a:schemeClr val="tx1"/>
              </a:solidFill>
              <a:latin typeface="Cambria" panose="02040503050406030204" pitchFamily="18" charset="0"/>
              <a:ea typeface="Cambria" panose="02040503050406030204" pitchFamily="18" charset="0"/>
            </a:rPr>
            <a:t> </a:t>
          </a:r>
          <a:r>
            <a:rPr lang="en-US" sz="1600" b="1" i="0" baseline="0" dirty="0" err="1">
              <a:solidFill>
                <a:schemeClr val="tx1"/>
              </a:solidFill>
              <a:latin typeface="Cambria" panose="02040503050406030204" pitchFamily="18" charset="0"/>
              <a:ea typeface="Cambria" panose="02040503050406030204" pitchFamily="18" charset="0"/>
            </a:rPr>
            <a:t>kombinasyonu</a:t>
          </a:r>
          <a:endParaRPr lang="en-US" sz="1600" b="1" dirty="0">
            <a:solidFill>
              <a:schemeClr val="tx1"/>
            </a:solidFill>
            <a:latin typeface="Cambria" panose="02040503050406030204" pitchFamily="18" charset="0"/>
            <a:ea typeface="Cambria" panose="02040503050406030204" pitchFamily="18" charset="0"/>
          </a:endParaRPr>
        </a:p>
      </dgm:t>
    </dgm:pt>
    <dgm:pt modelId="{00F80951-26B1-4949-B4D1-37B6D5D8F7C7}" type="parTrans" cxnId="{D576F7B7-2626-4FED-A006-50F54CC58304}">
      <dgm:prSet/>
      <dgm:spPr/>
      <dgm:t>
        <a:bodyPr/>
        <a:lstStyle/>
        <a:p>
          <a:endParaRPr lang="en-US" sz="1800"/>
        </a:p>
      </dgm:t>
    </dgm:pt>
    <dgm:pt modelId="{73AFD9E9-3AF7-42D7-9505-8C1651C17F71}" type="sibTrans" cxnId="{D576F7B7-2626-4FED-A006-50F54CC58304}">
      <dgm:prSet/>
      <dgm:spPr/>
      <dgm:t>
        <a:bodyPr/>
        <a:lstStyle/>
        <a:p>
          <a:endParaRPr lang="en-US" sz="1800"/>
        </a:p>
      </dgm:t>
    </dgm:pt>
    <dgm:pt modelId="{8E15A844-D705-4A61-A9E1-49C1CAA17AC7}">
      <dgm:prSet custT="1"/>
      <dgm:spPr/>
      <dgm:t>
        <a:bodyPr/>
        <a:lstStyle/>
        <a:p>
          <a:r>
            <a:rPr lang="en-US" sz="1800" b="1" i="0" baseline="0" dirty="0">
              <a:solidFill>
                <a:schemeClr val="tx1"/>
              </a:solidFill>
              <a:latin typeface="Cambria" panose="02040503050406030204" pitchFamily="18" charset="0"/>
              <a:ea typeface="Cambria" panose="02040503050406030204" pitchFamily="18" charset="0"/>
            </a:rPr>
            <a:t>Fermantasyon </a:t>
          </a:r>
          <a:r>
            <a:rPr lang="en-US" sz="1800" b="1" i="0" baseline="0" dirty="0" err="1">
              <a:solidFill>
                <a:schemeClr val="tx1"/>
              </a:solidFill>
              <a:latin typeface="Cambria" panose="02040503050406030204" pitchFamily="18" charset="0"/>
              <a:ea typeface="Cambria" panose="02040503050406030204" pitchFamily="18" charset="0"/>
            </a:rPr>
            <a:t>yöntemi</a:t>
          </a:r>
          <a:endParaRPr lang="en-US" sz="1800" b="1" dirty="0">
            <a:solidFill>
              <a:schemeClr val="tx1"/>
            </a:solidFill>
            <a:latin typeface="Cambria" panose="02040503050406030204" pitchFamily="18" charset="0"/>
            <a:ea typeface="Cambria" panose="02040503050406030204" pitchFamily="18" charset="0"/>
          </a:endParaRPr>
        </a:p>
      </dgm:t>
    </dgm:pt>
    <dgm:pt modelId="{578799B1-1A4D-4DC3-B775-2D136B321E99}" type="parTrans" cxnId="{6A9113C9-1EFE-4DEF-A789-9FFA43D54323}">
      <dgm:prSet/>
      <dgm:spPr/>
      <dgm:t>
        <a:bodyPr/>
        <a:lstStyle/>
        <a:p>
          <a:endParaRPr lang="en-US" sz="1800"/>
        </a:p>
      </dgm:t>
    </dgm:pt>
    <dgm:pt modelId="{BB9D1562-DE25-4789-851A-10356F8EC808}" type="sibTrans" cxnId="{6A9113C9-1EFE-4DEF-A789-9FFA43D54323}">
      <dgm:prSet/>
      <dgm:spPr/>
      <dgm:t>
        <a:bodyPr/>
        <a:lstStyle/>
        <a:p>
          <a:endParaRPr lang="en-US" sz="1800"/>
        </a:p>
      </dgm:t>
    </dgm:pt>
    <dgm:pt modelId="{03AD5FEC-81CB-4A93-B914-A66BEB4AF0EE}">
      <dgm:prSet custT="1"/>
      <dgm:spPr/>
      <dgm:t>
        <a:bodyPr/>
        <a:lstStyle/>
        <a:p>
          <a:endParaRPr lang="tr-TR" sz="1800" b="1" i="0" baseline="0" dirty="0">
            <a:solidFill>
              <a:schemeClr val="tx1"/>
            </a:solidFill>
            <a:latin typeface="Cambria" panose="02040503050406030204" pitchFamily="18" charset="0"/>
            <a:ea typeface="Cambria" panose="02040503050406030204" pitchFamily="18" charset="0"/>
          </a:endParaRPr>
        </a:p>
        <a:p>
          <a:endParaRPr lang="tr-TR" sz="1800" b="1" i="0" baseline="0" dirty="0">
            <a:solidFill>
              <a:schemeClr val="tx1"/>
            </a:solidFill>
            <a:latin typeface="Cambria" panose="02040503050406030204" pitchFamily="18" charset="0"/>
            <a:ea typeface="Cambria" panose="02040503050406030204" pitchFamily="18" charset="0"/>
          </a:endParaRPr>
        </a:p>
        <a:p>
          <a:r>
            <a:rPr lang="en-US" sz="1800" b="1" i="0" baseline="0" dirty="0" err="1">
              <a:solidFill>
                <a:schemeClr val="tx1"/>
              </a:solidFill>
              <a:latin typeface="Cambria" panose="02040503050406030204" pitchFamily="18" charset="0"/>
              <a:ea typeface="Cambria" panose="02040503050406030204" pitchFamily="18" charset="0"/>
            </a:rPr>
            <a:t>Fermantasyon</a:t>
          </a:r>
          <a:r>
            <a:rPr lang="en-US" sz="1800" b="1" i="0" baseline="0" dirty="0">
              <a:solidFill>
                <a:schemeClr val="tx1"/>
              </a:solidFill>
              <a:latin typeface="Cambria" panose="02040503050406030204" pitchFamily="18" charset="0"/>
              <a:ea typeface="Cambria" panose="02040503050406030204" pitchFamily="18" charset="0"/>
            </a:rPr>
            <a:t> </a:t>
          </a:r>
          <a:r>
            <a:rPr lang="en-US" sz="1800" b="1" i="0" baseline="0" dirty="0" err="1">
              <a:solidFill>
                <a:schemeClr val="tx1"/>
              </a:solidFill>
              <a:latin typeface="Cambria" panose="02040503050406030204" pitchFamily="18" charset="0"/>
              <a:ea typeface="Cambria" panose="02040503050406030204" pitchFamily="18" charset="0"/>
            </a:rPr>
            <a:t>koşulları</a:t>
          </a:r>
          <a:endParaRPr lang="tr-TR" sz="1800" b="1" i="0" baseline="0" dirty="0">
            <a:solidFill>
              <a:schemeClr val="tx1"/>
            </a:solidFill>
            <a:latin typeface="Cambria" panose="02040503050406030204" pitchFamily="18" charset="0"/>
            <a:ea typeface="Cambria" panose="02040503050406030204" pitchFamily="18" charset="0"/>
          </a:endParaRPr>
        </a:p>
        <a:p>
          <a:r>
            <a:rPr lang="en-US" sz="1800" b="1" i="0" baseline="0" dirty="0">
              <a:solidFill>
                <a:schemeClr val="tx1"/>
              </a:solidFill>
              <a:latin typeface="Cambria" panose="02040503050406030204" pitchFamily="18" charset="0"/>
              <a:ea typeface="Cambria" panose="02040503050406030204" pitchFamily="18" charset="0"/>
            </a:rPr>
            <a:t> </a:t>
          </a:r>
          <a:r>
            <a:rPr lang="en-US" sz="1400" b="1" i="0" baseline="0" dirty="0">
              <a:solidFill>
                <a:schemeClr val="tx1"/>
              </a:solidFill>
              <a:latin typeface="Cambria" panose="02040503050406030204" pitchFamily="18" charset="0"/>
              <a:ea typeface="Cambria" panose="02040503050406030204" pitchFamily="18" charset="0"/>
            </a:rPr>
            <a:t>(</a:t>
          </a:r>
          <a:r>
            <a:rPr lang="en-US" sz="1400" b="1" i="0" baseline="0" dirty="0" err="1">
              <a:solidFill>
                <a:schemeClr val="tx1"/>
              </a:solidFill>
              <a:latin typeface="Cambria" panose="02040503050406030204" pitchFamily="18" charset="0"/>
              <a:ea typeface="Cambria" panose="02040503050406030204" pitchFamily="18" charset="0"/>
            </a:rPr>
            <a:t>sıcaklık</a:t>
          </a:r>
          <a:r>
            <a:rPr lang="en-US" sz="1400" b="1" i="0" baseline="0" dirty="0">
              <a:solidFill>
                <a:schemeClr val="tx1"/>
              </a:solidFill>
              <a:latin typeface="Cambria" panose="02040503050406030204" pitchFamily="18" charset="0"/>
              <a:ea typeface="Cambria" panose="02040503050406030204" pitchFamily="18" charset="0"/>
            </a:rPr>
            <a:t>, pH,</a:t>
          </a:r>
          <a:r>
            <a:rPr lang="tr-TR" sz="1400" b="1" dirty="0">
              <a:solidFill>
                <a:schemeClr val="tx1"/>
              </a:solidFill>
              <a:latin typeface="Cambria" panose="02040503050406030204" pitchFamily="18" charset="0"/>
              <a:ea typeface="Cambria" panose="02040503050406030204" pitchFamily="18" charset="0"/>
            </a:rPr>
            <a:t>N</a:t>
          </a:r>
          <a:r>
            <a:rPr lang="en-US" sz="1400" b="1" i="0" baseline="0" dirty="0" err="1">
              <a:solidFill>
                <a:schemeClr val="tx1"/>
              </a:solidFill>
              <a:latin typeface="Cambria" panose="02040503050406030204" pitchFamily="18" charset="0"/>
              <a:ea typeface="Cambria" panose="02040503050406030204" pitchFamily="18" charset="0"/>
            </a:rPr>
            <a:t>em</a:t>
          </a:r>
          <a:r>
            <a:rPr lang="en-US" sz="1400" b="1" i="0" baseline="0" dirty="0">
              <a:solidFill>
                <a:schemeClr val="tx1"/>
              </a:solidFill>
              <a:latin typeface="Cambria" panose="02040503050406030204" pitchFamily="18" charset="0"/>
              <a:ea typeface="Cambria" panose="02040503050406030204" pitchFamily="18" charset="0"/>
            </a:rPr>
            <a:t>, </a:t>
          </a:r>
          <a:r>
            <a:rPr lang="en-US" sz="1400" b="1" i="0" baseline="0" dirty="0" err="1">
              <a:solidFill>
                <a:schemeClr val="tx1"/>
              </a:solidFill>
              <a:latin typeface="Cambria" panose="02040503050406030204" pitchFamily="18" charset="0"/>
              <a:ea typeface="Cambria" panose="02040503050406030204" pitchFamily="18" charset="0"/>
            </a:rPr>
            <a:t>oksijen</a:t>
          </a:r>
          <a:r>
            <a:rPr lang="tr-TR" sz="1400" b="1" i="0" baseline="0" dirty="0">
              <a:solidFill>
                <a:schemeClr val="tx1"/>
              </a:solidFill>
              <a:latin typeface="Cambria" panose="02040503050406030204" pitchFamily="18" charset="0"/>
              <a:ea typeface="Cambria" panose="02040503050406030204" pitchFamily="18" charset="0"/>
            </a:rPr>
            <a:t> </a:t>
          </a:r>
          <a:r>
            <a:rPr lang="en-US" sz="1400" b="1" i="0" baseline="0" dirty="0">
              <a:solidFill>
                <a:schemeClr val="tx1"/>
              </a:solidFill>
              <a:latin typeface="Cambria" panose="02040503050406030204" pitchFamily="18" charset="0"/>
              <a:ea typeface="Cambria" panose="02040503050406030204" pitchFamily="18" charset="0"/>
            </a:rPr>
            <a:t>vb.)</a:t>
          </a:r>
          <a:endParaRPr lang="en-US" sz="1800" b="1" dirty="0">
            <a:solidFill>
              <a:schemeClr val="tx1"/>
            </a:solidFill>
            <a:latin typeface="Cambria" panose="02040503050406030204" pitchFamily="18" charset="0"/>
            <a:ea typeface="Cambria" panose="02040503050406030204" pitchFamily="18" charset="0"/>
          </a:endParaRPr>
        </a:p>
      </dgm:t>
    </dgm:pt>
    <dgm:pt modelId="{991A7AA8-D1A7-4333-9C71-5A248ECFC85B}" type="parTrans" cxnId="{28E37874-778A-400F-B491-E1A07FD51306}">
      <dgm:prSet/>
      <dgm:spPr/>
      <dgm:t>
        <a:bodyPr/>
        <a:lstStyle/>
        <a:p>
          <a:endParaRPr lang="en-US" sz="1800"/>
        </a:p>
      </dgm:t>
    </dgm:pt>
    <dgm:pt modelId="{9BB11E7B-619F-4534-869A-0493C9059B41}" type="sibTrans" cxnId="{28E37874-778A-400F-B491-E1A07FD51306}">
      <dgm:prSet/>
      <dgm:spPr/>
      <dgm:t>
        <a:bodyPr/>
        <a:lstStyle/>
        <a:p>
          <a:endParaRPr lang="en-US" sz="1800"/>
        </a:p>
      </dgm:t>
    </dgm:pt>
    <dgm:pt modelId="{23EBF11B-B96C-4460-BA5F-7DD07C348AA5}">
      <dgm:prSet custT="1"/>
      <dgm:spPr/>
      <dgm:t>
        <a:bodyPr/>
        <a:lstStyle/>
        <a:p>
          <a:r>
            <a:rPr lang="en-US" sz="1800" b="1" i="0" baseline="0" dirty="0">
              <a:solidFill>
                <a:schemeClr val="tx1"/>
              </a:solidFill>
              <a:latin typeface="Cambria" panose="02040503050406030204" pitchFamily="18" charset="0"/>
              <a:ea typeface="Cambria" panose="02040503050406030204" pitchFamily="18" charset="0"/>
            </a:rPr>
            <a:t>Fermantasyon </a:t>
          </a:r>
          <a:r>
            <a:rPr lang="en-US" sz="1800" b="1" i="0" baseline="0" dirty="0" err="1">
              <a:solidFill>
                <a:schemeClr val="tx1"/>
              </a:solidFill>
              <a:latin typeface="Cambria" panose="02040503050406030204" pitchFamily="18" charset="0"/>
              <a:ea typeface="Cambria" panose="02040503050406030204" pitchFamily="18" charset="0"/>
            </a:rPr>
            <a:t>süresi</a:t>
          </a:r>
          <a:endParaRPr lang="en-US" sz="1800" b="1" dirty="0">
            <a:solidFill>
              <a:schemeClr val="tx1"/>
            </a:solidFill>
            <a:latin typeface="Cambria" panose="02040503050406030204" pitchFamily="18" charset="0"/>
            <a:ea typeface="Cambria" panose="02040503050406030204" pitchFamily="18" charset="0"/>
          </a:endParaRPr>
        </a:p>
      </dgm:t>
    </dgm:pt>
    <dgm:pt modelId="{3C997701-95A8-450B-A2E8-C14D75928343}" type="parTrans" cxnId="{25537FC6-6641-4EE0-9621-26ABDB9897DE}">
      <dgm:prSet/>
      <dgm:spPr/>
      <dgm:t>
        <a:bodyPr/>
        <a:lstStyle/>
        <a:p>
          <a:endParaRPr lang="en-US" sz="1800"/>
        </a:p>
      </dgm:t>
    </dgm:pt>
    <dgm:pt modelId="{FA382937-8289-463B-82DF-D184AC1CD3AF}" type="sibTrans" cxnId="{25537FC6-6641-4EE0-9621-26ABDB9897DE}">
      <dgm:prSet/>
      <dgm:spPr/>
      <dgm:t>
        <a:bodyPr/>
        <a:lstStyle/>
        <a:p>
          <a:endParaRPr lang="en-US" sz="1800"/>
        </a:p>
      </dgm:t>
    </dgm:pt>
    <dgm:pt modelId="{08B6EC6E-BCF7-4A3C-820B-BC913AC13A92}" type="pres">
      <dgm:prSet presAssocID="{729815B6-280E-47D0-9224-E1FD9A33C55D}" presName="Name0" presStyleCnt="0">
        <dgm:presLayoutVars>
          <dgm:dir/>
          <dgm:resizeHandles val="exact"/>
        </dgm:presLayoutVars>
      </dgm:prSet>
      <dgm:spPr/>
    </dgm:pt>
    <dgm:pt modelId="{9E75C537-8D7E-4F05-8AEA-80B66BEF29D6}" type="pres">
      <dgm:prSet presAssocID="{11197DF2-71DF-4F8D-9BBF-0D68E02FCD9F}" presName="Name5" presStyleLbl="vennNode1" presStyleIdx="0" presStyleCnt="5">
        <dgm:presLayoutVars>
          <dgm:bulletEnabled val="1"/>
        </dgm:presLayoutVars>
      </dgm:prSet>
      <dgm:spPr/>
    </dgm:pt>
    <dgm:pt modelId="{C81199F7-9664-4C5A-8423-57975FB63EE7}" type="pres">
      <dgm:prSet presAssocID="{094E5BE7-73A1-4E49-82F9-875974E7BDA1}" presName="space" presStyleCnt="0"/>
      <dgm:spPr/>
    </dgm:pt>
    <dgm:pt modelId="{E73D6B17-469E-4213-976F-04390A42911D}" type="pres">
      <dgm:prSet presAssocID="{57F7C8B1-6D95-490C-9E9D-6691E96E74D5}" presName="Name5" presStyleLbl="vennNode1" presStyleIdx="1" presStyleCnt="5">
        <dgm:presLayoutVars>
          <dgm:bulletEnabled val="1"/>
        </dgm:presLayoutVars>
      </dgm:prSet>
      <dgm:spPr/>
    </dgm:pt>
    <dgm:pt modelId="{7479CDA8-74E1-44A0-B5CB-486C96CF3085}" type="pres">
      <dgm:prSet presAssocID="{73AFD9E9-3AF7-42D7-9505-8C1651C17F71}" presName="space" presStyleCnt="0"/>
      <dgm:spPr/>
    </dgm:pt>
    <dgm:pt modelId="{E5B71461-89DA-4111-BDAB-E25C4905B42C}" type="pres">
      <dgm:prSet presAssocID="{8E15A844-D705-4A61-A9E1-49C1CAA17AC7}" presName="Name5" presStyleLbl="vennNode1" presStyleIdx="2" presStyleCnt="5">
        <dgm:presLayoutVars>
          <dgm:bulletEnabled val="1"/>
        </dgm:presLayoutVars>
      </dgm:prSet>
      <dgm:spPr/>
    </dgm:pt>
    <dgm:pt modelId="{921BEE31-98AA-419B-9D99-76758BF721CA}" type="pres">
      <dgm:prSet presAssocID="{BB9D1562-DE25-4789-851A-10356F8EC808}" presName="space" presStyleCnt="0"/>
      <dgm:spPr/>
    </dgm:pt>
    <dgm:pt modelId="{0A4BB19A-D2E1-4ADD-9F05-AFA4EC39E990}" type="pres">
      <dgm:prSet presAssocID="{03AD5FEC-81CB-4A93-B914-A66BEB4AF0EE}" presName="Name5" presStyleLbl="vennNode1" presStyleIdx="3" presStyleCnt="5">
        <dgm:presLayoutVars>
          <dgm:bulletEnabled val="1"/>
        </dgm:presLayoutVars>
      </dgm:prSet>
      <dgm:spPr/>
    </dgm:pt>
    <dgm:pt modelId="{294D7302-3325-4C09-90FE-09A591EA705C}" type="pres">
      <dgm:prSet presAssocID="{9BB11E7B-619F-4534-869A-0493C9059B41}" presName="space" presStyleCnt="0"/>
      <dgm:spPr/>
    </dgm:pt>
    <dgm:pt modelId="{B5FA597F-6A87-4688-A9B4-F4B64DBEDD8F}" type="pres">
      <dgm:prSet presAssocID="{23EBF11B-B96C-4460-BA5F-7DD07C348AA5}" presName="Name5" presStyleLbl="vennNode1" presStyleIdx="4" presStyleCnt="5">
        <dgm:presLayoutVars>
          <dgm:bulletEnabled val="1"/>
        </dgm:presLayoutVars>
      </dgm:prSet>
      <dgm:spPr/>
    </dgm:pt>
  </dgm:ptLst>
  <dgm:cxnLst>
    <dgm:cxn modelId="{4795830B-FC25-4B6B-83B2-514F0075EC07}" type="presOf" srcId="{729815B6-280E-47D0-9224-E1FD9A33C55D}" destId="{08B6EC6E-BCF7-4A3C-820B-BC913AC13A92}" srcOrd="0" destOrd="0" presId="urn:microsoft.com/office/officeart/2005/8/layout/venn3"/>
    <dgm:cxn modelId="{08F0761A-6D76-4C83-BC0E-614450CEE94C}" srcId="{729815B6-280E-47D0-9224-E1FD9A33C55D}" destId="{11197DF2-71DF-4F8D-9BBF-0D68E02FCD9F}" srcOrd="0" destOrd="0" parTransId="{BDB8E6A2-8CB2-4B3A-889F-9865374DE5BA}" sibTransId="{094E5BE7-73A1-4E49-82F9-875974E7BDA1}"/>
    <dgm:cxn modelId="{2AA14239-A5EC-4E9E-9416-5134D859B023}" type="presOf" srcId="{03AD5FEC-81CB-4A93-B914-A66BEB4AF0EE}" destId="{0A4BB19A-D2E1-4ADD-9F05-AFA4EC39E990}" srcOrd="0" destOrd="0" presId="urn:microsoft.com/office/officeart/2005/8/layout/venn3"/>
    <dgm:cxn modelId="{73F81F4F-B3B7-451B-91AD-8CF0C637FD44}" type="presOf" srcId="{23EBF11B-B96C-4460-BA5F-7DD07C348AA5}" destId="{B5FA597F-6A87-4688-A9B4-F4B64DBEDD8F}" srcOrd="0" destOrd="0" presId="urn:microsoft.com/office/officeart/2005/8/layout/venn3"/>
    <dgm:cxn modelId="{28E37874-778A-400F-B491-E1A07FD51306}" srcId="{729815B6-280E-47D0-9224-E1FD9A33C55D}" destId="{03AD5FEC-81CB-4A93-B914-A66BEB4AF0EE}" srcOrd="3" destOrd="0" parTransId="{991A7AA8-D1A7-4333-9C71-5A248ECFC85B}" sibTransId="{9BB11E7B-619F-4534-869A-0493C9059B41}"/>
    <dgm:cxn modelId="{07DAAB7D-D93E-4F2D-BEE1-A7A346935D71}" type="presOf" srcId="{11197DF2-71DF-4F8D-9BBF-0D68E02FCD9F}" destId="{9E75C537-8D7E-4F05-8AEA-80B66BEF29D6}" srcOrd="0" destOrd="0" presId="urn:microsoft.com/office/officeart/2005/8/layout/venn3"/>
    <dgm:cxn modelId="{C7DEB97E-55A4-4437-8F8B-67ECB036A63E}" type="presOf" srcId="{57F7C8B1-6D95-490C-9E9D-6691E96E74D5}" destId="{E73D6B17-469E-4213-976F-04390A42911D}" srcOrd="0" destOrd="0" presId="urn:microsoft.com/office/officeart/2005/8/layout/venn3"/>
    <dgm:cxn modelId="{D576F7B7-2626-4FED-A006-50F54CC58304}" srcId="{729815B6-280E-47D0-9224-E1FD9A33C55D}" destId="{57F7C8B1-6D95-490C-9E9D-6691E96E74D5}" srcOrd="1" destOrd="0" parTransId="{00F80951-26B1-4949-B4D1-37B6D5D8F7C7}" sibTransId="{73AFD9E9-3AF7-42D7-9505-8C1651C17F71}"/>
    <dgm:cxn modelId="{25537FC6-6641-4EE0-9621-26ABDB9897DE}" srcId="{729815B6-280E-47D0-9224-E1FD9A33C55D}" destId="{23EBF11B-B96C-4460-BA5F-7DD07C348AA5}" srcOrd="4" destOrd="0" parTransId="{3C997701-95A8-450B-A2E8-C14D75928343}" sibTransId="{FA382937-8289-463B-82DF-D184AC1CD3AF}"/>
    <dgm:cxn modelId="{6A9113C9-1EFE-4DEF-A789-9FFA43D54323}" srcId="{729815B6-280E-47D0-9224-E1FD9A33C55D}" destId="{8E15A844-D705-4A61-A9E1-49C1CAA17AC7}" srcOrd="2" destOrd="0" parTransId="{578799B1-1A4D-4DC3-B775-2D136B321E99}" sibTransId="{BB9D1562-DE25-4789-851A-10356F8EC808}"/>
    <dgm:cxn modelId="{5FCBBBDE-26B5-4091-A334-1B8030268E89}" type="presOf" srcId="{8E15A844-D705-4A61-A9E1-49C1CAA17AC7}" destId="{E5B71461-89DA-4111-BDAB-E25C4905B42C}" srcOrd="0" destOrd="0" presId="urn:microsoft.com/office/officeart/2005/8/layout/venn3"/>
    <dgm:cxn modelId="{8FD38455-A8F9-416E-AF94-EEF0E5E09831}" type="presParOf" srcId="{08B6EC6E-BCF7-4A3C-820B-BC913AC13A92}" destId="{9E75C537-8D7E-4F05-8AEA-80B66BEF29D6}" srcOrd="0" destOrd="0" presId="urn:microsoft.com/office/officeart/2005/8/layout/venn3"/>
    <dgm:cxn modelId="{12DED20D-53EB-48E4-A871-B0F300512259}" type="presParOf" srcId="{08B6EC6E-BCF7-4A3C-820B-BC913AC13A92}" destId="{C81199F7-9664-4C5A-8423-57975FB63EE7}" srcOrd="1" destOrd="0" presId="urn:microsoft.com/office/officeart/2005/8/layout/venn3"/>
    <dgm:cxn modelId="{12AF6645-526E-4A07-BFFB-14CC5AD411CE}" type="presParOf" srcId="{08B6EC6E-BCF7-4A3C-820B-BC913AC13A92}" destId="{E73D6B17-469E-4213-976F-04390A42911D}" srcOrd="2" destOrd="0" presId="urn:microsoft.com/office/officeart/2005/8/layout/venn3"/>
    <dgm:cxn modelId="{FC4420F7-D8BE-4D1C-9DDA-8A715D631F74}" type="presParOf" srcId="{08B6EC6E-BCF7-4A3C-820B-BC913AC13A92}" destId="{7479CDA8-74E1-44A0-B5CB-486C96CF3085}" srcOrd="3" destOrd="0" presId="urn:microsoft.com/office/officeart/2005/8/layout/venn3"/>
    <dgm:cxn modelId="{B491B34E-A61B-4BF9-AFB5-CF92B1602578}" type="presParOf" srcId="{08B6EC6E-BCF7-4A3C-820B-BC913AC13A92}" destId="{E5B71461-89DA-4111-BDAB-E25C4905B42C}" srcOrd="4" destOrd="0" presId="urn:microsoft.com/office/officeart/2005/8/layout/venn3"/>
    <dgm:cxn modelId="{D9DADF35-C228-4731-87AC-B63C8F5E9240}" type="presParOf" srcId="{08B6EC6E-BCF7-4A3C-820B-BC913AC13A92}" destId="{921BEE31-98AA-419B-9D99-76758BF721CA}" srcOrd="5" destOrd="0" presId="urn:microsoft.com/office/officeart/2005/8/layout/venn3"/>
    <dgm:cxn modelId="{CFB467F3-F964-4AC4-A9DB-929924FB3916}" type="presParOf" srcId="{08B6EC6E-BCF7-4A3C-820B-BC913AC13A92}" destId="{0A4BB19A-D2E1-4ADD-9F05-AFA4EC39E990}" srcOrd="6" destOrd="0" presId="urn:microsoft.com/office/officeart/2005/8/layout/venn3"/>
    <dgm:cxn modelId="{FD64FF12-8A85-40DD-A40D-8AE34BD3D20C}" type="presParOf" srcId="{08B6EC6E-BCF7-4A3C-820B-BC913AC13A92}" destId="{294D7302-3325-4C09-90FE-09A591EA705C}" srcOrd="7" destOrd="0" presId="urn:microsoft.com/office/officeart/2005/8/layout/venn3"/>
    <dgm:cxn modelId="{C554F02C-7E12-4DAA-A1F1-B6BDE6986649}" type="presParOf" srcId="{08B6EC6E-BCF7-4A3C-820B-BC913AC13A92}" destId="{B5FA597F-6A87-4688-A9B4-F4B64DBEDD8F}" srcOrd="8" destOrd="0" presId="urn:microsoft.com/office/officeart/2005/8/layout/venn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4ADE1A-DA29-41CD-9986-D29FED753FF2}"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CD8FDED9-969B-46E9-B611-46FB00880D82}">
      <dgm:prSet phldrT="[Metin]" custT="1"/>
      <dgm:spPr/>
      <dgm:t>
        <a:bodyPr/>
        <a:lstStyle/>
        <a:p>
          <a:r>
            <a:rPr lang="tr-TR" sz="2400" b="1" i="1" dirty="0">
              <a:solidFill>
                <a:srgbClr val="92D050"/>
              </a:solidFill>
              <a:latin typeface="Cambria" panose="02040503050406030204" pitchFamily="18" charset="0"/>
              <a:ea typeface="Cambria" panose="02040503050406030204" pitchFamily="18" charset="0"/>
            </a:rPr>
            <a:t>Laktik Asit Bakterileri</a:t>
          </a:r>
          <a:endParaRPr lang="en-US" sz="2400" b="1" i="1" dirty="0">
            <a:solidFill>
              <a:srgbClr val="92D050"/>
            </a:solidFill>
            <a:latin typeface="Cambria" panose="02040503050406030204" pitchFamily="18" charset="0"/>
            <a:ea typeface="Cambria" panose="02040503050406030204" pitchFamily="18" charset="0"/>
          </a:endParaRPr>
        </a:p>
      </dgm:t>
    </dgm:pt>
    <dgm:pt modelId="{0731E850-4CA5-4E76-9523-C57AE07D21E9}" type="parTrans" cxnId="{6A6E752D-3D62-4CBB-9C10-86480523A3ED}">
      <dgm:prSet/>
      <dgm:spPr/>
      <dgm:t>
        <a:bodyPr/>
        <a:lstStyle/>
        <a:p>
          <a:endParaRPr lang="en-US">
            <a:latin typeface="Cambria" panose="02040503050406030204" pitchFamily="18" charset="0"/>
            <a:ea typeface="Cambria" panose="02040503050406030204" pitchFamily="18" charset="0"/>
          </a:endParaRPr>
        </a:p>
      </dgm:t>
    </dgm:pt>
    <dgm:pt modelId="{D6FFED27-4B6E-49B7-BB19-6C7A2329483B}" type="sibTrans" cxnId="{6A6E752D-3D62-4CBB-9C10-86480523A3ED}">
      <dgm:prSet/>
      <dgm:spPr/>
      <dgm:t>
        <a:bodyPr/>
        <a:lstStyle/>
        <a:p>
          <a:endParaRPr lang="en-US">
            <a:latin typeface="Cambria" panose="02040503050406030204" pitchFamily="18" charset="0"/>
            <a:ea typeface="Cambria" panose="02040503050406030204" pitchFamily="18" charset="0"/>
          </a:endParaRPr>
        </a:p>
      </dgm:t>
    </dgm:pt>
    <dgm:pt modelId="{1085D2CF-71DB-4086-8F49-95F3CD1B1B70}">
      <dgm:prSet phldrT="[Metin]" custT="1"/>
      <dgm:spPr/>
      <dgm:t>
        <a:bodyPr/>
        <a:lstStyle/>
        <a:p>
          <a:r>
            <a:rPr lang="tr-TR" sz="2400" b="1" i="1" dirty="0">
              <a:solidFill>
                <a:srgbClr val="92D050"/>
              </a:solidFill>
              <a:latin typeface="Cambria" panose="02040503050406030204" pitchFamily="18" charset="0"/>
              <a:ea typeface="Cambria" panose="02040503050406030204" pitchFamily="18" charset="0"/>
            </a:rPr>
            <a:t>Asetik Asit Bakterileri</a:t>
          </a:r>
          <a:endParaRPr lang="en-US" sz="2400" b="1" i="1" dirty="0">
            <a:solidFill>
              <a:srgbClr val="92D050"/>
            </a:solidFill>
            <a:latin typeface="Cambria" panose="02040503050406030204" pitchFamily="18" charset="0"/>
            <a:ea typeface="Cambria" panose="02040503050406030204" pitchFamily="18" charset="0"/>
          </a:endParaRPr>
        </a:p>
      </dgm:t>
    </dgm:pt>
    <dgm:pt modelId="{A388AE9C-56B7-45FF-8C18-15C3E8664CFC}" type="parTrans" cxnId="{9171ABFF-6B85-4335-9EC7-0BB031F8EEC1}">
      <dgm:prSet/>
      <dgm:spPr/>
      <dgm:t>
        <a:bodyPr/>
        <a:lstStyle/>
        <a:p>
          <a:endParaRPr lang="en-US">
            <a:latin typeface="Cambria" panose="02040503050406030204" pitchFamily="18" charset="0"/>
            <a:ea typeface="Cambria" panose="02040503050406030204" pitchFamily="18" charset="0"/>
          </a:endParaRPr>
        </a:p>
      </dgm:t>
    </dgm:pt>
    <dgm:pt modelId="{4F01A5E8-03EC-4562-A526-42407C84199D}" type="sibTrans" cxnId="{9171ABFF-6B85-4335-9EC7-0BB031F8EEC1}">
      <dgm:prSet/>
      <dgm:spPr/>
      <dgm:t>
        <a:bodyPr/>
        <a:lstStyle/>
        <a:p>
          <a:endParaRPr lang="en-US">
            <a:latin typeface="Cambria" panose="02040503050406030204" pitchFamily="18" charset="0"/>
            <a:ea typeface="Cambria" panose="02040503050406030204" pitchFamily="18" charset="0"/>
          </a:endParaRPr>
        </a:p>
      </dgm:t>
    </dgm:pt>
    <dgm:pt modelId="{79E95E1F-7A40-43DE-B9DA-F2813EF3669E}">
      <dgm:prSet phldrT="[Metin]"/>
      <dgm:spPr/>
      <dgm:t>
        <a:bodyPr/>
        <a:lstStyle/>
        <a:p>
          <a:r>
            <a:rPr lang="tr-TR" sz="2200" b="0" i="0" u="none" strike="noStrike" baseline="0" dirty="0">
              <a:latin typeface="Cambria" panose="02040503050406030204" pitchFamily="18" charset="0"/>
              <a:ea typeface="Cambria" panose="02040503050406030204" pitchFamily="18" charset="0"/>
            </a:rPr>
            <a:t>S</a:t>
          </a:r>
          <a:r>
            <a:rPr lang="en-US" sz="2200" b="0" i="0" u="none" strike="noStrike" baseline="0" dirty="0" err="1">
              <a:latin typeface="Cambria" panose="02040503050406030204" pitchFamily="18" charset="0"/>
              <a:ea typeface="Cambria" panose="02040503050406030204" pitchFamily="18" charset="0"/>
            </a:rPr>
            <a:t>irke</a:t>
          </a:r>
          <a:r>
            <a:rPr lang="en-US" sz="2200" b="0" i="0" u="none" strike="noStrike" baseline="0" dirty="0">
              <a:latin typeface="Cambria" panose="02040503050406030204" pitchFamily="18" charset="0"/>
              <a:ea typeface="Cambria" panose="02040503050406030204" pitchFamily="18" charset="0"/>
            </a:rPr>
            <a:t> </a:t>
          </a:r>
          <a:endParaRPr lang="en-US" sz="2200" dirty="0">
            <a:latin typeface="Cambria" panose="02040503050406030204" pitchFamily="18" charset="0"/>
            <a:ea typeface="Cambria" panose="02040503050406030204" pitchFamily="18" charset="0"/>
          </a:endParaRPr>
        </a:p>
      </dgm:t>
    </dgm:pt>
    <dgm:pt modelId="{7BA7E6ED-3868-4391-B387-CA88DB5F9EC3}" type="parTrans" cxnId="{62BC9539-3B7D-4F93-9137-8169B660385B}">
      <dgm:prSet/>
      <dgm:spPr/>
      <dgm:t>
        <a:bodyPr/>
        <a:lstStyle/>
        <a:p>
          <a:endParaRPr lang="en-US">
            <a:latin typeface="Cambria" panose="02040503050406030204" pitchFamily="18" charset="0"/>
            <a:ea typeface="Cambria" panose="02040503050406030204" pitchFamily="18" charset="0"/>
          </a:endParaRPr>
        </a:p>
      </dgm:t>
    </dgm:pt>
    <dgm:pt modelId="{C4B6DD70-38C1-41FF-8D0C-6581EF63E9AD}" type="sibTrans" cxnId="{62BC9539-3B7D-4F93-9137-8169B660385B}">
      <dgm:prSet/>
      <dgm:spPr/>
      <dgm:t>
        <a:bodyPr/>
        <a:lstStyle/>
        <a:p>
          <a:endParaRPr lang="en-US">
            <a:latin typeface="Cambria" panose="02040503050406030204" pitchFamily="18" charset="0"/>
            <a:ea typeface="Cambria" panose="02040503050406030204" pitchFamily="18" charset="0"/>
          </a:endParaRPr>
        </a:p>
      </dgm:t>
    </dgm:pt>
    <dgm:pt modelId="{1AD28AE0-2C4D-4341-839D-FF603826EC35}">
      <dgm:prSet custT="1"/>
      <dgm:spPr/>
      <dgm:t>
        <a:bodyPr/>
        <a:lstStyle/>
        <a:p>
          <a:r>
            <a:rPr lang="tr-TR" sz="2400" b="1" i="1" dirty="0">
              <a:solidFill>
                <a:srgbClr val="92D050"/>
              </a:solidFill>
              <a:latin typeface="Cambria" panose="02040503050406030204" pitchFamily="18" charset="0"/>
              <a:ea typeface="Cambria" panose="02040503050406030204" pitchFamily="18" charset="0"/>
            </a:rPr>
            <a:t>Propiyonik Asit Bakterileri</a:t>
          </a:r>
          <a:endParaRPr lang="en-US" sz="2400" b="1" i="1" dirty="0">
            <a:solidFill>
              <a:srgbClr val="92D050"/>
            </a:solidFill>
            <a:latin typeface="Cambria" panose="02040503050406030204" pitchFamily="18" charset="0"/>
            <a:ea typeface="Cambria" panose="02040503050406030204" pitchFamily="18" charset="0"/>
          </a:endParaRPr>
        </a:p>
      </dgm:t>
    </dgm:pt>
    <dgm:pt modelId="{E9E4F379-0D4E-44EB-A969-F3D5F2B84F4B}" type="parTrans" cxnId="{B5805FAD-462C-43E3-9EC1-BC43615E72E6}">
      <dgm:prSet/>
      <dgm:spPr/>
      <dgm:t>
        <a:bodyPr/>
        <a:lstStyle/>
        <a:p>
          <a:endParaRPr lang="en-US">
            <a:latin typeface="Cambria" panose="02040503050406030204" pitchFamily="18" charset="0"/>
            <a:ea typeface="Cambria" panose="02040503050406030204" pitchFamily="18" charset="0"/>
          </a:endParaRPr>
        </a:p>
      </dgm:t>
    </dgm:pt>
    <dgm:pt modelId="{8A734682-3425-42EC-9960-143273E29586}" type="sibTrans" cxnId="{B5805FAD-462C-43E3-9EC1-BC43615E72E6}">
      <dgm:prSet/>
      <dgm:spPr/>
      <dgm:t>
        <a:bodyPr/>
        <a:lstStyle/>
        <a:p>
          <a:endParaRPr lang="en-US">
            <a:latin typeface="Cambria" panose="02040503050406030204" pitchFamily="18" charset="0"/>
            <a:ea typeface="Cambria" panose="02040503050406030204" pitchFamily="18" charset="0"/>
          </a:endParaRPr>
        </a:p>
      </dgm:t>
    </dgm:pt>
    <dgm:pt modelId="{49A0B92D-E3B6-4E82-B7DD-AE756119D364}">
      <dgm:prSet/>
      <dgm:spPr/>
      <dgm:t>
        <a:bodyPr/>
        <a:lstStyle/>
        <a:p>
          <a:r>
            <a:rPr lang="en-US" b="1" i="1" u="none" strike="noStrike" baseline="0" dirty="0">
              <a:solidFill>
                <a:srgbClr val="92D050"/>
              </a:solidFill>
              <a:latin typeface="Cambria" panose="02040503050406030204" pitchFamily="18" charset="0"/>
              <a:ea typeface="Cambria" panose="02040503050406030204" pitchFamily="18" charset="0"/>
            </a:rPr>
            <a:t>Saccharomyces </a:t>
          </a:r>
          <a:r>
            <a:rPr lang="en-US" b="1" i="1" u="none" strike="noStrike" baseline="0" dirty="0" err="1">
              <a:solidFill>
                <a:srgbClr val="92D050"/>
              </a:solidFill>
              <a:latin typeface="Cambria" panose="02040503050406030204" pitchFamily="18" charset="0"/>
              <a:ea typeface="Cambria" panose="02040503050406030204" pitchFamily="18" charset="0"/>
            </a:rPr>
            <a:t>cinsi</a:t>
          </a:r>
          <a:r>
            <a:rPr lang="en-US" b="1" i="1" u="none" strike="noStrike" baseline="0" dirty="0">
              <a:solidFill>
                <a:srgbClr val="92D050"/>
              </a:solidFill>
              <a:latin typeface="Cambria" panose="02040503050406030204" pitchFamily="18" charset="0"/>
              <a:ea typeface="Cambria" panose="02040503050406030204" pitchFamily="18" charset="0"/>
            </a:rPr>
            <a:t> </a:t>
          </a:r>
          <a:r>
            <a:rPr lang="en-US" b="1" i="1" u="none" strike="noStrike" baseline="0" dirty="0" err="1">
              <a:solidFill>
                <a:srgbClr val="92D050"/>
              </a:solidFill>
              <a:latin typeface="Cambria" panose="02040503050406030204" pitchFamily="18" charset="0"/>
              <a:ea typeface="Cambria" panose="02040503050406030204" pitchFamily="18" charset="0"/>
            </a:rPr>
            <a:t>mayalar</a:t>
          </a:r>
          <a:r>
            <a:rPr lang="tr-TR" b="1" i="1" dirty="0">
              <a:solidFill>
                <a:srgbClr val="92D050"/>
              </a:solidFill>
              <a:latin typeface="Cambria" panose="02040503050406030204" pitchFamily="18" charset="0"/>
              <a:ea typeface="Cambria" panose="02040503050406030204" pitchFamily="18" charset="0"/>
            </a:rPr>
            <a:t> </a:t>
          </a:r>
          <a:endParaRPr lang="en-US" b="1" i="1" dirty="0">
            <a:solidFill>
              <a:srgbClr val="92D050"/>
            </a:solidFill>
            <a:latin typeface="Cambria" panose="02040503050406030204" pitchFamily="18" charset="0"/>
            <a:ea typeface="Cambria" panose="02040503050406030204" pitchFamily="18" charset="0"/>
          </a:endParaRPr>
        </a:p>
      </dgm:t>
    </dgm:pt>
    <dgm:pt modelId="{5670596F-B92E-439D-A648-BAEE1C7CFBB2}" type="parTrans" cxnId="{D5F03C72-883B-40C5-BEA7-E673A29CB911}">
      <dgm:prSet/>
      <dgm:spPr/>
      <dgm:t>
        <a:bodyPr/>
        <a:lstStyle/>
        <a:p>
          <a:endParaRPr lang="en-US">
            <a:latin typeface="Cambria" panose="02040503050406030204" pitchFamily="18" charset="0"/>
            <a:ea typeface="Cambria" panose="02040503050406030204" pitchFamily="18" charset="0"/>
          </a:endParaRPr>
        </a:p>
      </dgm:t>
    </dgm:pt>
    <dgm:pt modelId="{D7FBC307-0C0E-4D3F-99A8-6EB16FDF8199}" type="sibTrans" cxnId="{D5F03C72-883B-40C5-BEA7-E673A29CB911}">
      <dgm:prSet/>
      <dgm:spPr/>
      <dgm:t>
        <a:bodyPr/>
        <a:lstStyle/>
        <a:p>
          <a:endParaRPr lang="en-US">
            <a:latin typeface="Cambria" panose="02040503050406030204" pitchFamily="18" charset="0"/>
            <a:ea typeface="Cambria" panose="02040503050406030204" pitchFamily="18" charset="0"/>
          </a:endParaRPr>
        </a:p>
      </dgm:t>
    </dgm:pt>
    <dgm:pt modelId="{B85F7316-241F-4620-8299-1452ED9FBE85}">
      <dgm:prSet/>
      <dgm:spPr/>
      <dgm:t>
        <a:bodyPr/>
        <a:lstStyle/>
        <a:p>
          <a:r>
            <a:rPr lang="en-US" b="1" i="1" u="none" strike="noStrike" baseline="0" dirty="0">
              <a:solidFill>
                <a:srgbClr val="92D050"/>
              </a:solidFill>
              <a:latin typeface="Cambria" panose="02040503050406030204" pitchFamily="18" charset="0"/>
              <a:ea typeface="Cambria" panose="02040503050406030204" pitchFamily="18" charset="0"/>
            </a:rPr>
            <a:t>Penicillium, Aspergillus </a:t>
          </a:r>
          <a:r>
            <a:rPr lang="en-US" b="1" i="1" u="none" strike="noStrike" baseline="0" dirty="0" err="1">
              <a:solidFill>
                <a:srgbClr val="92D050"/>
              </a:solidFill>
              <a:latin typeface="Cambria" panose="02040503050406030204" pitchFamily="18" charset="0"/>
              <a:ea typeface="Cambria" panose="02040503050406030204" pitchFamily="18" charset="0"/>
            </a:rPr>
            <a:t>ve</a:t>
          </a:r>
          <a:r>
            <a:rPr lang="tr-TR" b="1" i="1" dirty="0">
              <a:solidFill>
                <a:srgbClr val="92D050"/>
              </a:solidFill>
              <a:latin typeface="Cambria" panose="02040503050406030204" pitchFamily="18" charset="0"/>
              <a:ea typeface="Cambria" panose="02040503050406030204" pitchFamily="18" charset="0"/>
            </a:rPr>
            <a:t> </a:t>
          </a:r>
          <a:r>
            <a:rPr lang="en-US" b="1" i="1" u="none" strike="noStrike" baseline="0" dirty="0">
              <a:solidFill>
                <a:srgbClr val="92D050"/>
              </a:solidFill>
              <a:latin typeface="Cambria" panose="02040503050406030204" pitchFamily="18" charset="0"/>
              <a:ea typeface="Cambria" panose="02040503050406030204" pitchFamily="18" charset="0"/>
            </a:rPr>
            <a:t>Rhizopus </a:t>
          </a:r>
          <a:r>
            <a:rPr lang="en-US" b="1" i="1" u="none" strike="noStrike" baseline="0" dirty="0" err="1">
              <a:solidFill>
                <a:srgbClr val="92D050"/>
              </a:solidFill>
              <a:latin typeface="Cambria" panose="02040503050406030204" pitchFamily="18" charset="0"/>
              <a:ea typeface="Cambria" panose="02040503050406030204" pitchFamily="18" charset="0"/>
            </a:rPr>
            <a:t>türleri</a:t>
          </a:r>
          <a:r>
            <a:rPr lang="en-US" b="1" i="1" u="none" strike="noStrike" baseline="0" dirty="0">
              <a:solidFill>
                <a:srgbClr val="92D050"/>
              </a:solidFill>
              <a:latin typeface="Cambria" panose="02040503050406030204" pitchFamily="18" charset="0"/>
              <a:ea typeface="Cambria" panose="02040503050406030204" pitchFamily="18" charset="0"/>
            </a:rPr>
            <a:t> </a:t>
          </a:r>
          <a:endParaRPr lang="en-US" b="1" i="1" dirty="0">
            <a:solidFill>
              <a:srgbClr val="92D050"/>
            </a:solidFill>
            <a:latin typeface="Cambria" panose="02040503050406030204" pitchFamily="18" charset="0"/>
            <a:ea typeface="Cambria" panose="02040503050406030204" pitchFamily="18" charset="0"/>
          </a:endParaRPr>
        </a:p>
      </dgm:t>
    </dgm:pt>
    <dgm:pt modelId="{23A1EC2F-6BFA-4800-9277-4E5E4D06A414}" type="parTrans" cxnId="{F134BA83-1D6C-4E10-A131-109D6C551D51}">
      <dgm:prSet/>
      <dgm:spPr/>
      <dgm:t>
        <a:bodyPr/>
        <a:lstStyle/>
        <a:p>
          <a:endParaRPr lang="en-US">
            <a:latin typeface="Cambria" panose="02040503050406030204" pitchFamily="18" charset="0"/>
            <a:ea typeface="Cambria" panose="02040503050406030204" pitchFamily="18" charset="0"/>
          </a:endParaRPr>
        </a:p>
      </dgm:t>
    </dgm:pt>
    <dgm:pt modelId="{5C29F37A-904A-4A5F-A97F-2E22E6FC6ED4}" type="sibTrans" cxnId="{F134BA83-1D6C-4E10-A131-109D6C551D51}">
      <dgm:prSet/>
      <dgm:spPr/>
      <dgm:t>
        <a:bodyPr/>
        <a:lstStyle/>
        <a:p>
          <a:endParaRPr lang="en-US">
            <a:latin typeface="Cambria" panose="02040503050406030204" pitchFamily="18" charset="0"/>
            <a:ea typeface="Cambria" panose="02040503050406030204" pitchFamily="18" charset="0"/>
          </a:endParaRPr>
        </a:p>
      </dgm:t>
    </dgm:pt>
    <dgm:pt modelId="{DE1D0DDC-24F1-4956-BAC9-EBC43D6C4AD5}">
      <dgm:prSet/>
      <dgm:spPr/>
      <dgm:t>
        <a:bodyPr/>
        <a:lstStyle/>
        <a:p>
          <a:r>
            <a:rPr lang="en-US" sz="2200" b="0" i="0" u="none" strike="noStrike" baseline="0" dirty="0">
              <a:latin typeface="Cambria" panose="02040503050406030204" pitchFamily="18" charset="0"/>
              <a:ea typeface="Cambria" panose="02040503050406030204" pitchFamily="18" charset="0"/>
            </a:rPr>
            <a:t>Kakao</a:t>
          </a:r>
          <a:r>
            <a:rPr lang="tr-TR" sz="2200" b="0" i="0" u="none" strike="noStrike" baseline="0" dirty="0">
              <a:latin typeface="Cambria" panose="02040503050406030204" pitchFamily="18" charset="0"/>
              <a:ea typeface="Cambria" panose="02040503050406030204" pitchFamily="18" charset="0"/>
            </a:rPr>
            <a:t> ürünleri</a:t>
          </a:r>
          <a:endParaRPr lang="en-US" sz="2200" dirty="0">
            <a:latin typeface="Cambria" panose="02040503050406030204" pitchFamily="18" charset="0"/>
            <a:ea typeface="Cambria" panose="02040503050406030204" pitchFamily="18" charset="0"/>
          </a:endParaRPr>
        </a:p>
      </dgm:t>
    </dgm:pt>
    <dgm:pt modelId="{01219162-D853-40AE-8D76-D2A7AB55850A}" type="parTrans" cxnId="{4CE1667F-3865-41E3-B471-9207FBFA5BF4}">
      <dgm:prSet/>
      <dgm:spPr/>
      <dgm:t>
        <a:bodyPr/>
        <a:lstStyle/>
        <a:p>
          <a:endParaRPr lang="en-US">
            <a:latin typeface="Cambria" panose="02040503050406030204" pitchFamily="18" charset="0"/>
            <a:ea typeface="Cambria" panose="02040503050406030204" pitchFamily="18" charset="0"/>
          </a:endParaRPr>
        </a:p>
      </dgm:t>
    </dgm:pt>
    <dgm:pt modelId="{92395A49-BC92-4E1B-A0ED-9D2A08CAAA56}" type="sibTrans" cxnId="{4CE1667F-3865-41E3-B471-9207FBFA5BF4}">
      <dgm:prSet/>
      <dgm:spPr/>
      <dgm:t>
        <a:bodyPr/>
        <a:lstStyle/>
        <a:p>
          <a:endParaRPr lang="en-US">
            <a:latin typeface="Cambria" panose="02040503050406030204" pitchFamily="18" charset="0"/>
            <a:ea typeface="Cambria" panose="02040503050406030204" pitchFamily="18" charset="0"/>
          </a:endParaRPr>
        </a:p>
      </dgm:t>
    </dgm:pt>
    <dgm:pt modelId="{3F574D63-F964-414A-822A-FA57A8A05B8E}">
      <dgm:prSet/>
      <dgm:spPr/>
      <dgm:t>
        <a:bodyPr/>
        <a:lstStyle/>
        <a:p>
          <a:r>
            <a:rPr lang="tr-TR" sz="2200" b="0" i="0" u="none" strike="noStrike" baseline="0" dirty="0">
              <a:latin typeface="Cambria" panose="02040503050406030204" pitchFamily="18" charset="0"/>
              <a:ea typeface="Cambria" panose="02040503050406030204" pitchFamily="18" charset="0"/>
            </a:rPr>
            <a:t>B</a:t>
          </a:r>
          <a:r>
            <a:rPr lang="en-US" sz="2200" b="0" i="0" u="none" strike="noStrike" baseline="0" dirty="0" err="1">
              <a:latin typeface="Cambria" panose="02040503050406030204" pitchFamily="18" charset="0"/>
              <a:ea typeface="Cambria" panose="02040503050406030204" pitchFamily="18" charset="0"/>
            </a:rPr>
            <a:t>azı</a:t>
          </a:r>
          <a:r>
            <a:rPr lang="en-US" sz="2200" b="0" i="0" u="none" strike="noStrike" baseline="0" dirty="0">
              <a:latin typeface="Cambria" panose="02040503050406030204" pitchFamily="18" charset="0"/>
              <a:ea typeface="Cambria" panose="02040503050406030204" pitchFamily="18" charset="0"/>
            </a:rPr>
            <a:t> </a:t>
          </a:r>
          <a:r>
            <a:rPr lang="en-US" sz="2200" b="0" i="0" u="none" strike="noStrike" baseline="0" dirty="0" err="1">
              <a:latin typeface="Cambria" panose="02040503050406030204" pitchFamily="18" charset="0"/>
              <a:ea typeface="Cambria" panose="02040503050406030204" pitchFamily="18" charset="0"/>
            </a:rPr>
            <a:t>peynirlerin</a:t>
          </a:r>
          <a:r>
            <a:rPr lang="en-US" sz="2200" b="0" i="0" u="none" strike="noStrike" baseline="0" dirty="0">
              <a:latin typeface="Cambria" panose="02040503050406030204" pitchFamily="18" charset="0"/>
              <a:ea typeface="Cambria" panose="02040503050406030204" pitchFamily="18" charset="0"/>
            </a:rPr>
            <a:t> </a:t>
          </a:r>
          <a:r>
            <a:rPr lang="en-US" sz="2200" b="0" i="0" u="none" strike="noStrike" baseline="0" dirty="0" err="1">
              <a:latin typeface="Cambria" panose="02040503050406030204" pitchFamily="18" charset="0"/>
              <a:ea typeface="Cambria" panose="02040503050406030204" pitchFamily="18" charset="0"/>
            </a:rPr>
            <a:t>üretimi</a:t>
          </a:r>
          <a:endParaRPr lang="en-US" sz="2200" dirty="0">
            <a:latin typeface="Cambria" panose="02040503050406030204" pitchFamily="18" charset="0"/>
            <a:ea typeface="Cambria" panose="02040503050406030204" pitchFamily="18" charset="0"/>
          </a:endParaRPr>
        </a:p>
      </dgm:t>
    </dgm:pt>
    <dgm:pt modelId="{A4779F3D-AC29-40B4-85E7-CC4BD7DB965A}" type="parTrans" cxnId="{4C28E83C-FEB2-4444-B089-CEB3846C15D9}">
      <dgm:prSet/>
      <dgm:spPr/>
      <dgm:t>
        <a:bodyPr/>
        <a:lstStyle/>
        <a:p>
          <a:endParaRPr lang="en-US">
            <a:latin typeface="Cambria" panose="02040503050406030204" pitchFamily="18" charset="0"/>
            <a:ea typeface="Cambria" panose="02040503050406030204" pitchFamily="18" charset="0"/>
          </a:endParaRPr>
        </a:p>
      </dgm:t>
    </dgm:pt>
    <dgm:pt modelId="{EDD937C9-A9D4-40E8-8BD8-CAFAB725CACB}" type="sibTrans" cxnId="{4C28E83C-FEB2-4444-B089-CEB3846C15D9}">
      <dgm:prSet/>
      <dgm:spPr/>
      <dgm:t>
        <a:bodyPr/>
        <a:lstStyle/>
        <a:p>
          <a:endParaRPr lang="en-US">
            <a:latin typeface="Cambria" panose="02040503050406030204" pitchFamily="18" charset="0"/>
            <a:ea typeface="Cambria" panose="02040503050406030204" pitchFamily="18" charset="0"/>
          </a:endParaRPr>
        </a:p>
      </dgm:t>
    </dgm:pt>
    <dgm:pt modelId="{83062E15-409F-4E7D-94E7-0C6461BCE9AC}">
      <dgm:prSet/>
      <dgm:spPr/>
      <dgm:t>
        <a:bodyPr/>
        <a:lstStyle/>
        <a:p>
          <a:r>
            <a:rPr lang="tr-TR" b="0" i="0" u="none" strike="noStrike" baseline="0" dirty="0">
              <a:latin typeface="Cambria" panose="02040503050406030204" pitchFamily="18" charset="0"/>
              <a:ea typeface="Cambria" panose="02040503050406030204" pitchFamily="18" charset="0"/>
            </a:rPr>
            <a:t>E</a:t>
          </a:r>
          <a:r>
            <a:rPr lang="en-US" b="0" i="0" u="none" strike="noStrike" baseline="0" dirty="0" err="1">
              <a:latin typeface="Cambria" panose="02040503050406030204" pitchFamily="18" charset="0"/>
              <a:ea typeface="Cambria" panose="02040503050406030204" pitchFamily="18" charset="0"/>
            </a:rPr>
            <a:t>kmek</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alkollü</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içecekler</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bira</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şarap</a:t>
          </a:r>
          <a:r>
            <a:rPr lang="en-US" b="0" i="0" u="none" strike="noStrike" baseline="0" dirty="0">
              <a:latin typeface="Cambria" panose="02040503050406030204" pitchFamily="18" charset="0"/>
              <a:ea typeface="Cambria" panose="02040503050406030204" pitchFamily="18" charset="0"/>
            </a:rPr>
            <a:t> vb.)</a:t>
          </a:r>
          <a:endParaRPr lang="en-US" dirty="0">
            <a:latin typeface="Cambria" panose="02040503050406030204" pitchFamily="18" charset="0"/>
            <a:ea typeface="Cambria" panose="02040503050406030204" pitchFamily="18" charset="0"/>
          </a:endParaRPr>
        </a:p>
      </dgm:t>
    </dgm:pt>
    <dgm:pt modelId="{1ECAF4E7-83B8-4F17-854A-BFC8997F38D6}" type="parTrans" cxnId="{FD8DDD62-1DEA-4262-BF9A-A4A93FE8D8C3}">
      <dgm:prSet/>
      <dgm:spPr/>
      <dgm:t>
        <a:bodyPr/>
        <a:lstStyle/>
        <a:p>
          <a:endParaRPr lang="en-US">
            <a:latin typeface="Cambria" panose="02040503050406030204" pitchFamily="18" charset="0"/>
            <a:ea typeface="Cambria" panose="02040503050406030204" pitchFamily="18" charset="0"/>
          </a:endParaRPr>
        </a:p>
      </dgm:t>
    </dgm:pt>
    <dgm:pt modelId="{3C9E7934-A1E3-4BBE-A75E-4C5AD1E8FC71}" type="sibTrans" cxnId="{FD8DDD62-1DEA-4262-BF9A-A4A93FE8D8C3}">
      <dgm:prSet/>
      <dgm:spPr/>
      <dgm:t>
        <a:bodyPr/>
        <a:lstStyle/>
        <a:p>
          <a:endParaRPr lang="en-US">
            <a:latin typeface="Cambria" panose="02040503050406030204" pitchFamily="18" charset="0"/>
            <a:ea typeface="Cambria" panose="02040503050406030204" pitchFamily="18" charset="0"/>
          </a:endParaRPr>
        </a:p>
      </dgm:t>
    </dgm:pt>
    <dgm:pt modelId="{02DED8C8-51DC-40DD-8415-282FA8A378C3}">
      <dgm:prSet/>
      <dgm:spPr/>
      <dgm:t>
        <a:bodyPr/>
        <a:lstStyle/>
        <a:p>
          <a:r>
            <a:rPr lang="tr-TR" b="0" i="0" u="none" strike="noStrike" baseline="0" dirty="0">
              <a:latin typeface="Cambria" panose="02040503050406030204" pitchFamily="18" charset="0"/>
              <a:ea typeface="Cambria" panose="02040503050406030204" pitchFamily="18" charset="0"/>
            </a:rPr>
            <a:t>F</a:t>
          </a:r>
          <a:r>
            <a:rPr lang="en-US" b="0" i="0" u="none" strike="noStrike" baseline="0" dirty="0" err="1">
              <a:latin typeface="Cambria" panose="02040503050406030204" pitchFamily="18" charset="0"/>
              <a:ea typeface="Cambria" panose="02040503050406030204" pitchFamily="18" charset="0"/>
            </a:rPr>
            <a:t>ermente</a:t>
          </a:r>
          <a:r>
            <a:rPr lang="en-US" b="0" i="0" u="none" strike="noStrike" baseline="0" dirty="0">
              <a:latin typeface="Cambria" panose="02040503050406030204" pitchFamily="18" charset="0"/>
              <a:ea typeface="Cambria" panose="02040503050406030204" pitchFamily="18" charset="0"/>
            </a:rPr>
            <a:t> süt, et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soya</a:t>
          </a:r>
          <a:r>
            <a:rPr lang="tr-TR"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ürünleri</a:t>
          </a:r>
          <a:endParaRPr lang="en-US" dirty="0">
            <a:latin typeface="Cambria" panose="02040503050406030204" pitchFamily="18" charset="0"/>
            <a:ea typeface="Cambria" panose="02040503050406030204" pitchFamily="18" charset="0"/>
          </a:endParaRPr>
        </a:p>
      </dgm:t>
    </dgm:pt>
    <dgm:pt modelId="{DA524A19-183B-43B1-B19A-B43E373080FA}" type="parTrans" cxnId="{8A55C98A-8727-4F6A-B360-6FE936321CB8}">
      <dgm:prSet/>
      <dgm:spPr/>
      <dgm:t>
        <a:bodyPr/>
        <a:lstStyle/>
        <a:p>
          <a:endParaRPr lang="en-US">
            <a:latin typeface="Cambria" panose="02040503050406030204" pitchFamily="18" charset="0"/>
            <a:ea typeface="Cambria" panose="02040503050406030204" pitchFamily="18" charset="0"/>
          </a:endParaRPr>
        </a:p>
      </dgm:t>
    </dgm:pt>
    <dgm:pt modelId="{F6A78CE8-3BB9-4FE2-85AD-C6C08505E0AB}" type="sibTrans" cxnId="{8A55C98A-8727-4F6A-B360-6FE936321CB8}">
      <dgm:prSet/>
      <dgm:spPr/>
      <dgm:t>
        <a:bodyPr/>
        <a:lstStyle/>
        <a:p>
          <a:endParaRPr lang="en-US">
            <a:latin typeface="Cambria" panose="02040503050406030204" pitchFamily="18" charset="0"/>
            <a:ea typeface="Cambria" panose="02040503050406030204" pitchFamily="18" charset="0"/>
          </a:endParaRPr>
        </a:p>
      </dgm:t>
    </dgm:pt>
    <dgm:pt modelId="{7528B65A-3DE7-4733-B618-2D5B16BA1C68}">
      <dgm:prSet/>
      <dgm:spPr/>
      <dgm:t>
        <a:bodyPr/>
        <a:lstStyle/>
        <a:p>
          <a:r>
            <a:rPr lang="tr-TR" sz="2200" b="0" i="0" u="none" strike="noStrike" baseline="0" dirty="0">
              <a:latin typeface="Cambria" panose="02040503050406030204" pitchFamily="18" charset="0"/>
              <a:ea typeface="Cambria" panose="02040503050406030204" pitchFamily="18" charset="0"/>
            </a:rPr>
            <a:t>Fermente s</a:t>
          </a:r>
          <a:r>
            <a:rPr lang="en-US" sz="2200" b="0" i="0" u="none" strike="noStrike" baseline="0" dirty="0" err="1">
              <a:latin typeface="Cambria" panose="02040503050406030204" pitchFamily="18" charset="0"/>
              <a:ea typeface="Cambria" panose="02040503050406030204" pitchFamily="18" charset="0"/>
            </a:rPr>
            <a:t>üt</a:t>
          </a:r>
          <a:r>
            <a:rPr lang="en-US" sz="2200" b="0" i="0" u="none" strike="noStrike" baseline="0" dirty="0">
              <a:latin typeface="Cambria" panose="02040503050406030204" pitchFamily="18" charset="0"/>
              <a:ea typeface="Cambria" panose="02040503050406030204" pitchFamily="18" charset="0"/>
            </a:rPr>
            <a:t>, et, </a:t>
          </a:r>
          <a:r>
            <a:rPr lang="en-US" sz="2200" b="0" i="0" u="none" strike="noStrike" baseline="0" dirty="0" err="1">
              <a:latin typeface="Cambria" panose="02040503050406030204" pitchFamily="18" charset="0"/>
              <a:ea typeface="Cambria" panose="02040503050406030204" pitchFamily="18" charset="0"/>
            </a:rPr>
            <a:t>tahıl</a:t>
          </a:r>
          <a:r>
            <a:rPr lang="en-US" sz="2200" b="0" i="0" u="none" strike="noStrike" baseline="0" dirty="0">
              <a:latin typeface="Cambria" panose="02040503050406030204" pitchFamily="18" charset="0"/>
              <a:ea typeface="Cambria" panose="02040503050406030204" pitchFamily="18" charset="0"/>
            </a:rPr>
            <a:t> </a:t>
          </a:r>
          <a:r>
            <a:rPr lang="en-US" sz="2200" b="0" i="0" u="none" strike="noStrike" baseline="0" dirty="0" err="1">
              <a:latin typeface="Cambria" panose="02040503050406030204" pitchFamily="18" charset="0"/>
              <a:ea typeface="Cambria" panose="02040503050406030204" pitchFamily="18" charset="0"/>
            </a:rPr>
            <a:t>ve</a:t>
          </a:r>
          <a:r>
            <a:rPr lang="en-US" sz="2200" b="0" i="0" u="none" strike="noStrike" baseline="0" dirty="0">
              <a:latin typeface="Cambria" panose="02040503050406030204" pitchFamily="18" charset="0"/>
              <a:ea typeface="Cambria" panose="02040503050406030204" pitchFamily="18" charset="0"/>
            </a:rPr>
            <a:t> </a:t>
          </a:r>
          <a:r>
            <a:rPr lang="en-US" sz="2200" b="0" i="0" u="none" strike="noStrike" baseline="0" dirty="0" err="1">
              <a:latin typeface="Cambria" panose="02040503050406030204" pitchFamily="18" charset="0"/>
              <a:ea typeface="Cambria" panose="02040503050406030204" pitchFamily="18" charset="0"/>
            </a:rPr>
            <a:t>sebze</a:t>
          </a:r>
          <a:r>
            <a:rPr lang="tr-TR" sz="2200" b="0" i="0" u="none" strike="noStrike" baseline="0" dirty="0">
              <a:latin typeface="Cambria" panose="02040503050406030204" pitchFamily="18" charset="0"/>
              <a:ea typeface="Cambria" panose="02040503050406030204" pitchFamily="18" charset="0"/>
            </a:rPr>
            <a:t> ürünleri</a:t>
          </a:r>
          <a:endParaRPr lang="en-US" sz="2200" dirty="0">
            <a:latin typeface="Cambria" panose="02040503050406030204" pitchFamily="18" charset="0"/>
            <a:ea typeface="Cambria" panose="02040503050406030204" pitchFamily="18" charset="0"/>
          </a:endParaRPr>
        </a:p>
      </dgm:t>
    </dgm:pt>
    <dgm:pt modelId="{ED19A1CE-6B5E-4189-ADBF-C0B7B5F4277F}" type="parTrans" cxnId="{7E4487D2-6123-453E-A2D8-7D915365D15D}">
      <dgm:prSet/>
      <dgm:spPr/>
      <dgm:t>
        <a:bodyPr/>
        <a:lstStyle/>
        <a:p>
          <a:endParaRPr lang="en-US">
            <a:latin typeface="Cambria" panose="02040503050406030204" pitchFamily="18" charset="0"/>
            <a:ea typeface="Cambria" panose="02040503050406030204" pitchFamily="18" charset="0"/>
          </a:endParaRPr>
        </a:p>
      </dgm:t>
    </dgm:pt>
    <dgm:pt modelId="{23A86953-A2A6-4124-A5CC-A4BB5363CD28}" type="sibTrans" cxnId="{7E4487D2-6123-453E-A2D8-7D915365D15D}">
      <dgm:prSet/>
      <dgm:spPr/>
      <dgm:t>
        <a:bodyPr/>
        <a:lstStyle/>
        <a:p>
          <a:endParaRPr lang="en-US">
            <a:latin typeface="Cambria" panose="02040503050406030204" pitchFamily="18" charset="0"/>
            <a:ea typeface="Cambria" panose="02040503050406030204" pitchFamily="18" charset="0"/>
          </a:endParaRPr>
        </a:p>
      </dgm:t>
    </dgm:pt>
    <dgm:pt modelId="{0876F8C1-DEE1-42BD-8192-269804A4C69F}" type="pres">
      <dgm:prSet presAssocID="{BA4ADE1A-DA29-41CD-9986-D29FED753FF2}" presName="diagram" presStyleCnt="0">
        <dgm:presLayoutVars>
          <dgm:dir/>
          <dgm:resizeHandles val="exact"/>
        </dgm:presLayoutVars>
      </dgm:prSet>
      <dgm:spPr/>
    </dgm:pt>
    <dgm:pt modelId="{3F2C8582-BA2E-4940-86B0-DB4944652965}" type="pres">
      <dgm:prSet presAssocID="{CD8FDED9-969B-46E9-B611-46FB00880D82}" presName="node" presStyleLbl="node1" presStyleIdx="0" presStyleCnt="5">
        <dgm:presLayoutVars>
          <dgm:bulletEnabled val="1"/>
        </dgm:presLayoutVars>
      </dgm:prSet>
      <dgm:spPr/>
    </dgm:pt>
    <dgm:pt modelId="{2DECA8B3-B272-4196-B418-DE754132CD71}" type="pres">
      <dgm:prSet presAssocID="{D6FFED27-4B6E-49B7-BB19-6C7A2329483B}" presName="sibTrans" presStyleCnt="0"/>
      <dgm:spPr/>
    </dgm:pt>
    <dgm:pt modelId="{270F7AF1-1A84-4C12-B5BA-124651A2CDC7}" type="pres">
      <dgm:prSet presAssocID="{1085D2CF-71DB-4086-8F49-95F3CD1B1B70}" presName="node" presStyleLbl="node1" presStyleIdx="1" presStyleCnt="5">
        <dgm:presLayoutVars>
          <dgm:bulletEnabled val="1"/>
        </dgm:presLayoutVars>
      </dgm:prSet>
      <dgm:spPr/>
    </dgm:pt>
    <dgm:pt modelId="{1AEB8BCF-5823-43C8-BBCA-5B8146B6095C}" type="pres">
      <dgm:prSet presAssocID="{4F01A5E8-03EC-4562-A526-42407C84199D}" presName="sibTrans" presStyleCnt="0"/>
      <dgm:spPr/>
    </dgm:pt>
    <dgm:pt modelId="{0C1EEF5C-88FB-41CE-8C39-453BABF46527}" type="pres">
      <dgm:prSet presAssocID="{1AD28AE0-2C4D-4341-839D-FF603826EC35}" presName="node" presStyleLbl="node1" presStyleIdx="2" presStyleCnt="5">
        <dgm:presLayoutVars>
          <dgm:bulletEnabled val="1"/>
        </dgm:presLayoutVars>
      </dgm:prSet>
      <dgm:spPr/>
    </dgm:pt>
    <dgm:pt modelId="{609AF1C3-7487-40E0-9E4C-59B7F2DA936D}" type="pres">
      <dgm:prSet presAssocID="{8A734682-3425-42EC-9960-143273E29586}" presName="sibTrans" presStyleCnt="0"/>
      <dgm:spPr/>
    </dgm:pt>
    <dgm:pt modelId="{6D8A826E-18CF-4D8C-A755-C7932C22AF31}" type="pres">
      <dgm:prSet presAssocID="{49A0B92D-E3B6-4E82-B7DD-AE756119D364}" presName="node" presStyleLbl="node1" presStyleIdx="3" presStyleCnt="5">
        <dgm:presLayoutVars>
          <dgm:bulletEnabled val="1"/>
        </dgm:presLayoutVars>
      </dgm:prSet>
      <dgm:spPr/>
    </dgm:pt>
    <dgm:pt modelId="{8F8103AD-56E5-43D3-A379-A7A887878BE8}" type="pres">
      <dgm:prSet presAssocID="{D7FBC307-0C0E-4D3F-99A8-6EB16FDF8199}" presName="sibTrans" presStyleCnt="0"/>
      <dgm:spPr/>
    </dgm:pt>
    <dgm:pt modelId="{9B5B779D-8D28-4461-872D-D62E3B8D5374}" type="pres">
      <dgm:prSet presAssocID="{B85F7316-241F-4620-8299-1452ED9FBE85}" presName="node" presStyleLbl="node1" presStyleIdx="4" presStyleCnt="5">
        <dgm:presLayoutVars>
          <dgm:bulletEnabled val="1"/>
        </dgm:presLayoutVars>
      </dgm:prSet>
      <dgm:spPr/>
    </dgm:pt>
  </dgm:ptLst>
  <dgm:cxnLst>
    <dgm:cxn modelId="{4F943711-1246-4375-9E8A-CC11D25435FF}" type="presOf" srcId="{BA4ADE1A-DA29-41CD-9986-D29FED753FF2}" destId="{0876F8C1-DEE1-42BD-8192-269804A4C69F}" srcOrd="0" destOrd="0" presId="urn:microsoft.com/office/officeart/2005/8/layout/default"/>
    <dgm:cxn modelId="{FF75BD18-F5BF-4147-9016-42B7BFC5E1C1}" type="presOf" srcId="{B85F7316-241F-4620-8299-1452ED9FBE85}" destId="{9B5B779D-8D28-4461-872D-D62E3B8D5374}" srcOrd="0" destOrd="0" presId="urn:microsoft.com/office/officeart/2005/8/layout/default"/>
    <dgm:cxn modelId="{D1F3721F-F8FA-4D2C-B17A-8473DF9D9964}" type="presOf" srcId="{1AD28AE0-2C4D-4341-839D-FF603826EC35}" destId="{0C1EEF5C-88FB-41CE-8C39-453BABF46527}" srcOrd="0" destOrd="0" presId="urn:microsoft.com/office/officeart/2005/8/layout/default"/>
    <dgm:cxn modelId="{40779120-175F-4C4D-B13C-790ADE211380}" type="presOf" srcId="{49A0B92D-E3B6-4E82-B7DD-AE756119D364}" destId="{6D8A826E-18CF-4D8C-A755-C7932C22AF31}" srcOrd="0" destOrd="0" presId="urn:microsoft.com/office/officeart/2005/8/layout/default"/>
    <dgm:cxn modelId="{6A6E752D-3D62-4CBB-9C10-86480523A3ED}" srcId="{BA4ADE1A-DA29-41CD-9986-D29FED753FF2}" destId="{CD8FDED9-969B-46E9-B611-46FB00880D82}" srcOrd="0" destOrd="0" parTransId="{0731E850-4CA5-4E76-9523-C57AE07D21E9}" sibTransId="{D6FFED27-4B6E-49B7-BB19-6C7A2329483B}"/>
    <dgm:cxn modelId="{62BC9539-3B7D-4F93-9137-8169B660385B}" srcId="{1085D2CF-71DB-4086-8F49-95F3CD1B1B70}" destId="{79E95E1F-7A40-43DE-B9DA-F2813EF3669E}" srcOrd="0" destOrd="0" parTransId="{7BA7E6ED-3868-4391-B387-CA88DB5F9EC3}" sibTransId="{C4B6DD70-38C1-41FF-8D0C-6581EF63E9AD}"/>
    <dgm:cxn modelId="{4C28E83C-FEB2-4444-B089-CEB3846C15D9}" srcId="{1AD28AE0-2C4D-4341-839D-FF603826EC35}" destId="{3F574D63-F964-414A-822A-FA57A8A05B8E}" srcOrd="0" destOrd="0" parTransId="{A4779F3D-AC29-40B4-85E7-CC4BD7DB965A}" sibTransId="{EDD937C9-A9D4-40E8-8BD8-CAFAB725CACB}"/>
    <dgm:cxn modelId="{FD8DDD62-1DEA-4262-BF9A-A4A93FE8D8C3}" srcId="{49A0B92D-E3B6-4E82-B7DD-AE756119D364}" destId="{83062E15-409F-4E7D-94E7-0C6461BCE9AC}" srcOrd="0" destOrd="0" parTransId="{1ECAF4E7-83B8-4F17-854A-BFC8997F38D6}" sibTransId="{3C9E7934-A1E3-4BBE-A75E-4C5AD1E8FC71}"/>
    <dgm:cxn modelId="{21E7336D-43EE-4FF1-837E-53A5C1F56336}" type="presOf" srcId="{3F574D63-F964-414A-822A-FA57A8A05B8E}" destId="{0C1EEF5C-88FB-41CE-8C39-453BABF46527}" srcOrd="0" destOrd="1" presId="urn:microsoft.com/office/officeart/2005/8/layout/default"/>
    <dgm:cxn modelId="{F15C574F-925F-49A4-9467-B3261F08C5CC}" type="presOf" srcId="{1085D2CF-71DB-4086-8F49-95F3CD1B1B70}" destId="{270F7AF1-1A84-4C12-B5BA-124651A2CDC7}" srcOrd="0" destOrd="0" presId="urn:microsoft.com/office/officeart/2005/8/layout/default"/>
    <dgm:cxn modelId="{69F2FF51-95D6-4997-B5C4-60AE326E79AC}" type="presOf" srcId="{02DED8C8-51DC-40DD-8415-282FA8A378C3}" destId="{9B5B779D-8D28-4461-872D-D62E3B8D5374}" srcOrd="0" destOrd="1" presId="urn:microsoft.com/office/officeart/2005/8/layout/default"/>
    <dgm:cxn modelId="{D5F03C72-883B-40C5-BEA7-E673A29CB911}" srcId="{BA4ADE1A-DA29-41CD-9986-D29FED753FF2}" destId="{49A0B92D-E3B6-4E82-B7DD-AE756119D364}" srcOrd="3" destOrd="0" parTransId="{5670596F-B92E-439D-A648-BAEE1C7CFBB2}" sibTransId="{D7FBC307-0C0E-4D3F-99A8-6EB16FDF8199}"/>
    <dgm:cxn modelId="{9DFAE07D-3044-4CDE-9876-35D44443B2F9}" type="presOf" srcId="{CD8FDED9-969B-46E9-B611-46FB00880D82}" destId="{3F2C8582-BA2E-4940-86B0-DB4944652965}" srcOrd="0" destOrd="0" presId="urn:microsoft.com/office/officeart/2005/8/layout/default"/>
    <dgm:cxn modelId="{4CE1667F-3865-41E3-B471-9207FBFA5BF4}" srcId="{1085D2CF-71DB-4086-8F49-95F3CD1B1B70}" destId="{DE1D0DDC-24F1-4956-BAC9-EBC43D6C4AD5}" srcOrd="1" destOrd="0" parTransId="{01219162-D853-40AE-8D76-D2A7AB55850A}" sibTransId="{92395A49-BC92-4E1B-A0ED-9D2A08CAAA56}"/>
    <dgm:cxn modelId="{9F42587F-8D24-4909-A3B1-DCCEBFB167EC}" type="presOf" srcId="{DE1D0DDC-24F1-4956-BAC9-EBC43D6C4AD5}" destId="{270F7AF1-1A84-4C12-B5BA-124651A2CDC7}" srcOrd="0" destOrd="2" presId="urn:microsoft.com/office/officeart/2005/8/layout/default"/>
    <dgm:cxn modelId="{F134BA83-1D6C-4E10-A131-109D6C551D51}" srcId="{BA4ADE1A-DA29-41CD-9986-D29FED753FF2}" destId="{B85F7316-241F-4620-8299-1452ED9FBE85}" srcOrd="4" destOrd="0" parTransId="{23A1EC2F-6BFA-4800-9277-4E5E4D06A414}" sibTransId="{5C29F37A-904A-4A5F-A97F-2E22E6FC6ED4}"/>
    <dgm:cxn modelId="{8A55C98A-8727-4F6A-B360-6FE936321CB8}" srcId="{B85F7316-241F-4620-8299-1452ED9FBE85}" destId="{02DED8C8-51DC-40DD-8415-282FA8A378C3}" srcOrd="0" destOrd="0" parTransId="{DA524A19-183B-43B1-B19A-B43E373080FA}" sibTransId="{F6A78CE8-3BB9-4FE2-85AD-C6C08505E0AB}"/>
    <dgm:cxn modelId="{95181994-D673-4E86-ACB7-B0F3E69EF013}" type="presOf" srcId="{79E95E1F-7A40-43DE-B9DA-F2813EF3669E}" destId="{270F7AF1-1A84-4C12-B5BA-124651A2CDC7}" srcOrd="0" destOrd="1" presId="urn:microsoft.com/office/officeart/2005/8/layout/default"/>
    <dgm:cxn modelId="{049A0D9E-2DFC-431D-9B10-2CB235E07942}" type="presOf" srcId="{83062E15-409F-4E7D-94E7-0C6461BCE9AC}" destId="{6D8A826E-18CF-4D8C-A755-C7932C22AF31}" srcOrd="0" destOrd="1" presId="urn:microsoft.com/office/officeart/2005/8/layout/default"/>
    <dgm:cxn modelId="{B5805FAD-462C-43E3-9EC1-BC43615E72E6}" srcId="{BA4ADE1A-DA29-41CD-9986-D29FED753FF2}" destId="{1AD28AE0-2C4D-4341-839D-FF603826EC35}" srcOrd="2" destOrd="0" parTransId="{E9E4F379-0D4E-44EB-A969-F3D5F2B84F4B}" sibTransId="{8A734682-3425-42EC-9960-143273E29586}"/>
    <dgm:cxn modelId="{7E4487D2-6123-453E-A2D8-7D915365D15D}" srcId="{CD8FDED9-969B-46E9-B611-46FB00880D82}" destId="{7528B65A-3DE7-4733-B618-2D5B16BA1C68}" srcOrd="0" destOrd="0" parTransId="{ED19A1CE-6B5E-4189-ADBF-C0B7B5F4277F}" sibTransId="{23A86953-A2A6-4124-A5CC-A4BB5363CD28}"/>
    <dgm:cxn modelId="{9C6207EE-714D-4C88-B07A-D744B8153238}" type="presOf" srcId="{7528B65A-3DE7-4733-B618-2D5B16BA1C68}" destId="{3F2C8582-BA2E-4940-86B0-DB4944652965}" srcOrd="0" destOrd="1" presId="urn:microsoft.com/office/officeart/2005/8/layout/default"/>
    <dgm:cxn modelId="{9171ABFF-6B85-4335-9EC7-0BB031F8EEC1}" srcId="{BA4ADE1A-DA29-41CD-9986-D29FED753FF2}" destId="{1085D2CF-71DB-4086-8F49-95F3CD1B1B70}" srcOrd="1" destOrd="0" parTransId="{A388AE9C-56B7-45FF-8C18-15C3E8664CFC}" sibTransId="{4F01A5E8-03EC-4562-A526-42407C84199D}"/>
    <dgm:cxn modelId="{84BFA3F1-796D-4A5D-B4DA-428976489CCA}" type="presParOf" srcId="{0876F8C1-DEE1-42BD-8192-269804A4C69F}" destId="{3F2C8582-BA2E-4940-86B0-DB4944652965}" srcOrd="0" destOrd="0" presId="urn:microsoft.com/office/officeart/2005/8/layout/default"/>
    <dgm:cxn modelId="{37E11C5C-1302-4DA4-9AD8-D2C63ACBC3ED}" type="presParOf" srcId="{0876F8C1-DEE1-42BD-8192-269804A4C69F}" destId="{2DECA8B3-B272-4196-B418-DE754132CD71}" srcOrd="1" destOrd="0" presId="urn:microsoft.com/office/officeart/2005/8/layout/default"/>
    <dgm:cxn modelId="{88AEE83D-648B-4749-BCA8-8E688D6E852E}" type="presParOf" srcId="{0876F8C1-DEE1-42BD-8192-269804A4C69F}" destId="{270F7AF1-1A84-4C12-B5BA-124651A2CDC7}" srcOrd="2" destOrd="0" presId="urn:microsoft.com/office/officeart/2005/8/layout/default"/>
    <dgm:cxn modelId="{90147884-AEBB-4201-87E6-32EF85DBE7AC}" type="presParOf" srcId="{0876F8C1-DEE1-42BD-8192-269804A4C69F}" destId="{1AEB8BCF-5823-43C8-BBCA-5B8146B6095C}" srcOrd="3" destOrd="0" presId="urn:microsoft.com/office/officeart/2005/8/layout/default"/>
    <dgm:cxn modelId="{CFBA8D7B-DBCF-4AC5-BC8E-EF015AE503AA}" type="presParOf" srcId="{0876F8C1-DEE1-42BD-8192-269804A4C69F}" destId="{0C1EEF5C-88FB-41CE-8C39-453BABF46527}" srcOrd="4" destOrd="0" presId="urn:microsoft.com/office/officeart/2005/8/layout/default"/>
    <dgm:cxn modelId="{5CB5973E-5E24-4354-930F-33E98344AE1A}" type="presParOf" srcId="{0876F8C1-DEE1-42BD-8192-269804A4C69F}" destId="{609AF1C3-7487-40E0-9E4C-59B7F2DA936D}" srcOrd="5" destOrd="0" presId="urn:microsoft.com/office/officeart/2005/8/layout/default"/>
    <dgm:cxn modelId="{7521795B-AF05-46FA-8418-2B118449AB3F}" type="presParOf" srcId="{0876F8C1-DEE1-42BD-8192-269804A4C69F}" destId="{6D8A826E-18CF-4D8C-A755-C7932C22AF31}" srcOrd="6" destOrd="0" presId="urn:microsoft.com/office/officeart/2005/8/layout/default"/>
    <dgm:cxn modelId="{3699E835-00D6-4305-9F88-DC0AD13F02CD}" type="presParOf" srcId="{0876F8C1-DEE1-42BD-8192-269804A4C69F}" destId="{8F8103AD-56E5-43D3-A379-A7A887878BE8}" srcOrd="7" destOrd="0" presId="urn:microsoft.com/office/officeart/2005/8/layout/default"/>
    <dgm:cxn modelId="{69D21B48-8630-404B-B690-078B1383A508}" type="presParOf" srcId="{0876F8C1-DEE1-42BD-8192-269804A4C69F}" destId="{9B5B779D-8D28-4461-872D-D62E3B8D537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0F5345-7E0D-4417-8708-155F609E29C4}" type="doc">
      <dgm:prSet loTypeId="urn:microsoft.com/office/officeart/2005/8/layout/arrow4" loCatId="relationship" qsTypeId="urn:microsoft.com/office/officeart/2005/8/quickstyle/simple1" qsCatId="simple" csTypeId="urn:microsoft.com/office/officeart/2005/8/colors/accent2_5" csCatId="accent2" phldr="1"/>
      <dgm:spPr/>
      <dgm:t>
        <a:bodyPr/>
        <a:lstStyle/>
        <a:p>
          <a:endParaRPr lang="en-US"/>
        </a:p>
      </dgm:t>
    </dgm:pt>
    <dgm:pt modelId="{5C29E8C9-647B-4D3E-8C94-CE1961376912}">
      <dgm:prSet phldrT="[Metin]"/>
      <dgm:spPr/>
      <dgm:t>
        <a:bodyPr/>
        <a:lstStyle/>
        <a:p>
          <a:r>
            <a:rPr lang="tr-TR" dirty="0">
              <a:latin typeface="Cambria" panose="02040503050406030204" pitchFamily="18" charset="0"/>
              <a:ea typeface="Cambria" panose="02040503050406030204" pitchFamily="18" charset="0"/>
            </a:rPr>
            <a:t>Raf ömrü</a:t>
          </a:r>
        </a:p>
        <a:p>
          <a:r>
            <a:rPr lang="tr-TR" dirty="0">
              <a:latin typeface="Cambria" panose="02040503050406030204" pitchFamily="18" charset="0"/>
              <a:ea typeface="Cambria" panose="02040503050406030204" pitchFamily="18" charset="0"/>
            </a:rPr>
            <a:t>Sindirilebilirlik</a:t>
          </a:r>
        </a:p>
        <a:p>
          <a:r>
            <a:rPr lang="tr-TR" dirty="0">
              <a:latin typeface="Cambria" panose="02040503050406030204" pitchFamily="18" charset="0"/>
              <a:ea typeface="Cambria" panose="02040503050406030204" pitchFamily="18" charset="0"/>
            </a:rPr>
            <a:t>Duyusal Özellikler</a:t>
          </a:r>
        </a:p>
        <a:p>
          <a:r>
            <a:rPr lang="tr-TR" dirty="0">
              <a:latin typeface="Cambria" panose="02040503050406030204" pitchFamily="18" charset="0"/>
              <a:ea typeface="Cambria" panose="02040503050406030204" pitchFamily="18" charset="0"/>
            </a:rPr>
            <a:t>Bazı besin öğelerinden biyoyararlanım</a:t>
          </a:r>
        </a:p>
        <a:p>
          <a:r>
            <a:rPr lang="tr-TR" dirty="0">
              <a:latin typeface="Cambria" panose="02040503050406030204" pitchFamily="18" charset="0"/>
              <a:ea typeface="Cambria" panose="02040503050406030204" pitchFamily="18" charset="0"/>
            </a:rPr>
            <a:t>Biyoaktif bileşenler</a:t>
          </a:r>
          <a:endParaRPr lang="en-US" dirty="0">
            <a:latin typeface="Cambria" panose="02040503050406030204" pitchFamily="18" charset="0"/>
            <a:ea typeface="Cambria" panose="02040503050406030204" pitchFamily="18" charset="0"/>
          </a:endParaRPr>
        </a:p>
      </dgm:t>
    </dgm:pt>
    <dgm:pt modelId="{F8BC31A8-C28C-410D-8F83-72A7A7C8DFB0}" type="parTrans" cxnId="{B100B897-B107-461E-85E7-B5D816FB15F6}">
      <dgm:prSet/>
      <dgm:spPr/>
      <dgm:t>
        <a:bodyPr/>
        <a:lstStyle/>
        <a:p>
          <a:endParaRPr lang="en-US">
            <a:latin typeface="Cambria" panose="02040503050406030204" pitchFamily="18" charset="0"/>
            <a:ea typeface="Cambria" panose="02040503050406030204" pitchFamily="18" charset="0"/>
          </a:endParaRPr>
        </a:p>
      </dgm:t>
    </dgm:pt>
    <dgm:pt modelId="{85856432-9B54-4254-9876-C9E6D1CD675C}" type="sibTrans" cxnId="{B100B897-B107-461E-85E7-B5D816FB15F6}">
      <dgm:prSet/>
      <dgm:spPr/>
      <dgm:t>
        <a:bodyPr/>
        <a:lstStyle/>
        <a:p>
          <a:endParaRPr lang="en-US">
            <a:latin typeface="Cambria" panose="02040503050406030204" pitchFamily="18" charset="0"/>
            <a:ea typeface="Cambria" panose="02040503050406030204" pitchFamily="18" charset="0"/>
          </a:endParaRPr>
        </a:p>
      </dgm:t>
    </dgm:pt>
    <dgm:pt modelId="{6192740E-DFDB-4014-B435-36283387012B}">
      <dgm:prSet phldrT="[Metin]"/>
      <dgm:spPr/>
      <dgm:t>
        <a:bodyPr/>
        <a:lstStyle/>
        <a:p>
          <a:r>
            <a:rPr lang="tr-TR" dirty="0">
              <a:latin typeface="Cambria" panose="02040503050406030204" pitchFamily="18" charset="0"/>
              <a:ea typeface="Cambria" panose="02040503050406030204" pitchFamily="18" charset="0"/>
            </a:rPr>
            <a:t>Anti-</a:t>
          </a:r>
          <a:r>
            <a:rPr lang="tr-TR" dirty="0" err="1">
              <a:latin typeface="Cambria" panose="02040503050406030204" pitchFamily="18" charset="0"/>
              <a:ea typeface="Cambria" panose="02040503050406030204" pitchFamily="18" charset="0"/>
            </a:rPr>
            <a:t>nütrisyonel</a:t>
          </a:r>
          <a:r>
            <a:rPr lang="tr-TR" dirty="0">
              <a:latin typeface="Cambria" panose="02040503050406030204" pitchFamily="18" charset="0"/>
              <a:ea typeface="Cambria" panose="02040503050406030204" pitchFamily="18" charset="0"/>
            </a:rPr>
            <a:t> bileşenler</a:t>
          </a:r>
        </a:p>
        <a:p>
          <a:r>
            <a:rPr lang="tr-TR" dirty="0">
              <a:latin typeface="Cambria" panose="02040503050406030204" pitchFamily="18" charset="0"/>
              <a:ea typeface="Cambria" panose="02040503050406030204" pitchFamily="18" charset="0"/>
            </a:rPr>
            <a:t>Besin alerjenleri</a:t>
          </a:r>
        </a:p>
        <a:p>
          <a:r>
            <a:rPr lang="tr-TR" dirty="0">
              <a:latin typeface="Cambria" panose="02040503050406030204" pitchFamily="18" charset="0"/>
              <a:ea typeface="Cambria" panose="02040503050406030204" pitchFamily="18" charset="0"/>
            </a:rPr>
            <a:t>Toksik etkide olabilecek maddeler</a:t>
          </a:r>
          <a:endParaRPr lang="en-US" dirty="0">
            <a:latin typeface="Cambria" panose="02040503050406030204" pitchFamily="18" charset="0"/>
            <a:ea typeface="Cambria" panose="02040503050406030204" pitchFamily="18" charset="0"/>
          </a:endParaRPr>
        </a:p>
      </dgm:t>
    </dgm:pt>
    <dgm:pt modelId="{ED25BBF5-5701-4AC2-9052-EEE1FFD4333E}" type="parTrans" cxnId="{D447A36B-C4DE-44C1-B723-975A2160266B}">
      <dgm:prSet/>
      <dgm:spPr/>
      <dgm:t>
        <a:bodyPr/>
        <a:lstStyle/>
        <a:p>
          <a:endParaRPr lang="en-US">
            <a:latin typeface="Cambria" panose="02040503050406030204" pitchFamily="18" charset="0"/>
            <a:ea typeface="Cambria" panose="02040503050406030204" pitchFamily="18" charset="0"/>
          </a:endParaRPr>
        </a:p>
      </dgm:t>
    </dgm:pt>
    <dgm:pt modelId="{D1BFF56E-0258-40F8-BE76-188269756E69}" type="sibTrans" cxnId="{D447A36B-C4DE-44C1-B723-975A2160266B}">
      <dgm:prSet/>
      <dgm:spPr/>
      <dgm:t>
        <a:bodyPr/>
        <a:lstStyle/>
        <a:p>
          <a:endParaRPr lang="en-US">
            <a:latin typeface="Cambria" panose="02040503050406030204" pitchFamily="18" charset="0"/>
            <a:ea typeface="Cambria" panose="02040503050406030204" pitchFamily="18" charset="0"/>
          </a:endParaRPr>
        </a:p>
      </dgm:t>
    </dgm:pt>
    <dgm:pt modelId="{CD97CE5D-D862-491C-8269-A6AB5C0A269C}" type="pres">
      <dgm:prSet presAssocID="{E20F5345-7E0D-4417-8708-155F609E29C4}" presName="compositeShape" presStyleCnt="0">
        <dgm:presLayoutVars>
          <dgm:chMax val="2"/>
          <dgm:dir/>
          <dgm:resizeHandles val="exact"/>
        </dgm:presLayoutVars>
      </dgm:prSet>
      <dgm:spPr/>
    </dgm:pt>
    <dgm:pt modelId="{13BCC9CE-3DC1-46FB-81FD-7028C7AE0EBE}" type="pres">
      <dgm:prSet presAssocID="{5C29E8C9-647B-4D3E-8C94-CE1961376912}" presName="upArrow" presStyleLbl="node1" presStyleIdx="0" presStyleCnt="2" custScaleX="60468" custScaleY="89852"/>
      <dgm:spPr>
        <a:solidFill>
          <a:srgbClr val="92D050">
            <a:alpha val="90000"/>
          </a:srgbClr>
        </a:solidFill>
      </dgm:spPr>
    </dgm:pt>
    <dgm:pt modelId="{B2B93417-0423-43EA-B609-3F335A81EAA7}" type="pres">
      <dgm:prSet presAssocID="{5C29E8C9-647B-4D3E-8C94-CE1961376912}" presName="upArrowText" presStyleLbl="revTx" presStyleIdx="0" presStyleCnt="2" custScaleX="121584">
        <dgm:presLayoutVars>
          <dgm:chMax val="0"/>
          <dgm:bulletEnabled val="1"/>
        </dgm:presLayoutVars>
      </dgm:prSet>
      <dgm:spPr/>
    </dgm:pt>
    <dgm:pt modelId="{364AC9A9-2A69-4596-9D39-2925531CBF11}" type="pres">
      <dgm:prSet presAssocID="{6192740E-DFDB-4014-B435-36283387012B}" presName="downArrow" presStyleLbl="node1" presStyleIdx="1" presStyleCnt="2" custScaleX="64223" custScaleY="99597"/>
      <dgm:spPr>
        <a:solidFill>
          <a:srgbClr val="C00000"/>
        </a:solidFill>
        <a:ln>
          <a:noFill/>
        </a:ln>
      </dgm:spPr>
    </dgm:pt>
    <dgm:pt modelId="{D7A6DE89-6AF5-4720-ADFB-6162EF2A165B}" type="pres">
      <dgm:prSet presAssocID="{6192740E-DFDB-4014-B435-36283387012B}" presName="downArrowText" presStyleLbl="revTx" presStyleIdx="1" presStyleCnt="2" custLinFactNeighborX="-4314" custLinFactNeighborY="0">
        <dgm:presLayoutVars>
          <dgm:chMax val="0"/>
          <dgm:bulletEnabled val="1"/>
        </dgm:presLayoutVars>
      </dgm:prSet>
      <dgm:spPr/>
    </dgm:pt>
  </dgm:ptLst>
  <dgm:cxnLst>
    <dgm:cxn modelId="{C23C1529-E228-4F9C-A155-A8EEB9831104}" type="presOf" srcId="{E20F5345-7E0D-4417-8708-155F609E29C4}" destId="{CD97CE5D-D862-491C-8269-A6AB5C0A269C}" srcOrd="0" destOrd="0" presId="urn:microsoft.com/office/officeart/2005/8/layout/arrow4"/>
    <dgm:cxn modelId="{D447A36B-C4DE-44C1-B723-975A2160266B}" srcId="{E20F5345-7E0D-4417-8708-155F609E29C4}" destId="{6192740E-DFDB-4014-B435-36283387012B}" srcOrd="1" destOrd="0" parTransId="{ED25BBF5-5701-4AC2-9052-EEE1FFD4333E}" sibTransId="{D1BFF56E-0258-40F8-BE76-188269756E69}"/>
    <dgm:cxn modelId="{B100B897-B107-461E-85E7-B5D816FB15F6}" srcId="{E20F5345-7E0D-4417-8708-155F609E29C4}" destId="{5C29E8C9-647B-4D3E-8C94-CE1961376912}" srcOrd="0" destOrd="0" parTransId="{F8BC31A8-C28C-410D-8F83-72A7A7C8DFB0}" sibTransId="{85856432-9B54-4254-9876-C9E6D1CD675C}"/>
    <dgm:cxn modelId="{7B8A69BF-4B0E-41BC-885B-81511235F201}" type="presOf" srcId="{6192740E-DFDB-4014-B435-36283387012B}" destId="{D7A6DE89-6AF5-4720-ADFB-6162EF2A165B}" srcOrd="0" destOrd="0" presId="urn:microsoft.com/office/officeart/2005/8/layout/arrow4"/>
    <dgm:cxn modelId="{D95667CE-EAB8-428D-8543-D9071194B428}" type="presOf" srcId="{5C29E8C9-647B-4D3E-8C94-CE1961376912}" destId="{B2B93417-0423-43EA-B609-3F335A81EAA7}" srcOrd="0" destOrd="0" presId="urn:microsoft.com/office/officeart/2005/8/layout/arrow4"/>
    <dgm:cxn modelId="{44BC23CE-B8EF-4E42-9242-F300A6F70A03}" type="presParOf" srcId="{CD97CE5D-D862-491C-8269-A6AB5C0A269C}" destId="{13BCC9CE-3DC1-46FB-81FD-7028C7AE0EBE}" srcOrd="0" destOrd="0" presId="urn:microsoft.com/office/officeart/2005/8/layout/arrow4"/>
    <dgm:cxn modelId="{458D7AF6-207B-4B07-92FE-13B91B541FCD}" type="presParOf" srcId="{CD97CE5D-D862-491C-8269-A6AB5C0A269C}" destId="{B2B93417-0423-43EA-B609-3F335A81EAA7}" srcOrd="1" destOrd="0" presId="urn:microsoft.com/office/officeart/2005/8/layout/arrow4"/>
    <dgm:cxn modelId="{8C028F25-E7B2-4ABC-9070-60A8F0517105}" type="presParOf" srcId="{CD97CE5D-D862-491C-8269-A6AB5C0A269C}" destId="{364AC9A9-2A69-4596-9D39-2925531CBF11}" srcOrd="2" destOrd="0" presId="urn:microsoft.com/office/officeart/2005/8/layout/arrow4"/>
    <dgm:cxn modelId="{CC08F2EE-A578-4D97-89B2-48FD6F6AD663}" type="presParOf" srcId="{CD97CE5D-D862-491C-8269-A6AB5C0A269C}" destId="{D7A6DE89-6AF5-4720-ADFB-6162EF2A165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699726-E6D2-4FC7-89A0-A2026EA85F74}" type="doc">
      <dgm:prSet loTypeId="urn:microsoft.com/office/officeart/2008/layout/HorizontalMultiLevelHierarchy" loCatId="hierarchy" qsTypeId="urn:microsoft.com/office/officeart/2005/8/quickstyle/simple1" qsCatId="simple" csTypeId="urn:microsoft.com/office/officeart/2005/8/colors/accent3_1" csCatId="accent3" phldr="1"/>
      <dgm:spPr/>
      <dgm:t>
        <a:bodyPr/>
        <a:lstStyle/>
        <a:p>
          <a:endParaRPr lang="en-US"/>
        </a:p>
      </dgm:t>
    </dgm:pt>
    <dgm:pt modelId="{D66C4E5E-EC59-46E4-BF8E-C726AC387361}">
      <dgm:prSet phldrT="[Metin]"/>
      <dgm:spPr/>
      <dgm:t>
        <a:bodyPr/>
        <a:lstStyle/>
        <a:p>
          <a:r>
            <a:rPr lang="tr-TR" dirty="0">
              <a:latin typeface="Cambria" panose="02040503050406030204" pitchFamily="18" charset="0"/>
              <a:ea typeface="Cambria" panose="02040503050406030204" pitchFamily="18" charset="0"/>
            </a:rPr>
            <a:t>Takviye Edici Gıdalarda Bulunabilecek Etken Madde Limitleri  </a:t>
          </a:r>
          <a:endParaRPr lang="en-US" dirty="0">
            <a:latin typeface="Cambria" panose="02040503050406030204" pitchFamily="18" charset="0"/>
            <a:ea typeface="Cambria" panose="02040503050406030204" pitchFamily="18" charset="0"/>
          </a:endParaRPr>
        </a:p>
      </dgm:t>
    </dgm:pt>
    <dgm:pt modelId="{C5E58865-F372-482F-B7A5-8BBCB37098D2}" type="parTrans" cxnId="{72DDAC4E-47CF-41C2-9541-590CB55100ED}">
      <dgm:prSet/>
      <dgm:spPr/>
      <dgm:t>
        <a:bodyPr/>
        <a:lstStyle/>
        <a:p>
          <a:endParaRPr lang="en-US">
            <a:latin typeface="Cambria" panose="02040503050406030204" pitchFamily="18" charset="0"/>
            <a:ea typeface="Cambria" panose="02040503050406030204" pitchFamily="18" charset="0"/>
          </a:endParaRPr>
        </a:p>
      </dgm:t>
    </dgm:pt>
    <dgm:pt modelId="{6CEAD59D-E44C-4938-B0F9-A9535507CDC4}" type="sibTrans" cxnId="{72DDAC4E-47CF-41C2-9541-590CB55100ED}">
      <dgm:prSet/>
      <dgm:spPr/>
      <dgm:t>
        <a:bodyPr/>
        <a:lstStyle/>
        <a:p>
          <a:endParaRPr lang="en-US">
            <a:latin typeface="Cambria" panose="02040503050406030204" pitchFamily="18" charset="0"/>
            <a:ea typeface="Cambria" panose="02040503050406030204" pitchFamily="18" charset="0"/>
          </a:endParaRPr>
        </a:p>
      </dgm:t>
    </dgm:pt>
    <dgm:pt modelId="{A160D749-81F6-4BFF-9D8D-F849069B8B35}">
      <dgm:prSet phldrT="[Metin]"/>
      <dgm:spPr/>
      <dgm:t>
        <a:bodyPr/>
        <a:lstStyle/>
        <a:p>
          <a:r>
            <a:rPr lang="tr-TR" dirty="0">
              <a:latin typeface="Cambria" panose="02040503050406030204" pitchFamily="18" charset="0"/>
              <a:ea typeface="Cambria" panose="02040503050406030204" pitchFamily="18" charset="0"/>
            </a:rPr>
            <a:t>4-10 Yaş</a:t>
          </a:r>
          <a:endParaRPr lang="en-US" dirty="0">
            <a:latin typeface="Cambria" panose="02040503050406030204" pitchFamily="18" charset="0"/>
            <a:ea typeface="Cambria" panose="02040503050406030204" pitchFamily="18" charset="0"/>
          </a:endParaRPr>
        </a:p>
      </dgm:t>
    </dgm:pt>
    <dgm:pt modelId="{6B05CD9A-0176-4CA5-90F2-6818F161C1C3}" type="parTrans" cxnId="{B79C8EFE-EF6C-4EE3-B530-5D87009787EE}">
      <dgm:prSet/>
      <dgm:spPr/>
      <dgm:t>
        <a:bodyPr/>
        <a:lstStyle/>
        <a:p>
          <a:endParaRPr lang="en-US">
            <a:latin typeface="Cambria" panose="02040503050406030204" pitchFamily="18" charset="0"/>
            <a:ea typeface="Cambria" panose="02040503050406030204" pitchFamily="18" charset="0"/>
          </a:endParaRPr>
        </a:p>
      </dgm:t>
    </dgm:pt>
    <dgm:pt modelId="{663EC480-3C08-4326-AC49-D33CFC5C864E}" type="sibTrans" cxnId="{B79C8EFE-EF6C-4EE3-B530-5D87009787EE}">
      <dgm:prSet/>
      <dgm:spPr/>
      <dgm:t>
        <a:bodyPr/>
        <a:lstStyle/>
        <a:p>
          <a:endParaRPr lang="en-US">
            <a:latin typeface="Cambria" panose="02040503050406030204" pitchFamily="18" charset="0"/>
            <a:ea typeface="Cambria" panose="02040503050406030204" pitchFamily="18" charset="0"/>
          </a:endParaRPr>
        </a:p>
      </dgm:t>
    </dgm:pt>
    <dgm:pt modelId="{E8BB2DB5-2DD4-4D3E-A7C5-82499807EFAE}">
      <dgm:prSet phldrT="[Metin]"/>
      <dgm:spPr/>
      <dgm:t>
        <a:bodyPr/>
        <a:lstStyle/>
        <a:p>
          <a:r>
            <a:rPr lang="tr-TR" dirty="0">
              <a:latin typeface="Cambria" panose="02040503050406030204" pitchFamily="18" charset="0"/>
              <a:ea typeface="Cambria" panose="02040503050406030204" pitchFamily="18" charset="0"/>
            </a:rPr>
            <a:t>11 Yaş ve Üzeri</a:t>
          </a:r>
          <a:endParaRPr lang="en-US" dirty="0">
            <a:latin typeface="Cambria" panose="02040503050406030204" pitchFamily="18" charset="0"/>
            <a:ea typeface="Cambria" panose="02040503050406030204" pitchFamily="18" charset="0"/>
          </a:endParaRPr>
        </a:p>
      </dgm:t>
    </dgm:pt>
    <dgm:pt modelId="{7D3D9A34-3FD5-4CD6-98B0-57C615DB5036}" type="parTrans" cxnId="{1A9BD448-5960-448B-B4A8-94FC8D1F1FA2}">
      <dgm:prSet/>
      <dgm:spPr/>
      <dgm:t>
        <a:bodyPr/>
        <a:lstStyle/>
        <a:p>
          <a:endParaRPr lang="en-US">
            <a:latin typeface="Cambria" panose="02040503050406030204" pitchFamily="18" charset="0"/>
            <a:ea typeface="Cambria" panose="02040503050406030204" pitchFamily="18" charset="0"/>
          </a:endParaRPr>
        </a:p>
      </dgm:t>
    </dgm:pt>
    <dgm:pt modelId="{4825148E-9D38-4D66-AE5E-FD1E432146F8}" type="sibTrans" cxnId="{1A9BD448-5960-448B-B4A8-94FC8D1F1FA2}">
      <dgm:prSet/>
      <dgm:spPr/>
      <dgm:t>
        <a:bodyPr/>
        <a:lstStyle/>
        <a:p>
          <a:endParaRPr lang="en-US">
            <a:latin typeface="Cambria" panose="02040503050406030204" pitchFamily="18" charset="0"/>
            <a:ea typeface="Cambria" panose="02040503050406030204" pitchFamily="18" charset="0"/>
          </a:endParaRPr>
        </a:p>
      </dgm:t>
    </dgm:pt>
    <dgm:pt modelId="{CDDFA1CA-A695-433E-9C97-2C6541B54844}" type="pres">
      <dgm:prSet presAssocID="{59699726-E6D2-4FC7-89A0-A2026EA85F74}" presName="Name0" presStyleCnt="0">
        <dgm:presLayoutVars>
          <dgm:chPref val="1"/>
          <dgm:dir/>
          <dgm:animOne val="branch"/>
          <dgm:animLvl val="lvl"/>
          <dgm:resizeHandles val="exact"/>
        </dgm:presLayoutVars>
      </dgm:prSet>
      <dgm:spPr/>
    </dgm:pt>
    <dgm:pt modelId="{C5C3DF21-ACC7-4B38-B712-020CF68522CF}" type="pres">
      <dgm:prSet presAssocID="{D66C4E5E-EC59-46E4-BF8E-C726AC387361}" presName="root1" presStyleCnt="0"/>
      <dgm:spPr/>
    </dgm:pt>
    <dgm:pt modelId="{3790E8AA-8B9B-4AAF-B878-1852851F9244}" type="pres">
      <dgm:prSet presAssocID="{D66C4E5E-EC59-46E4-BF8E-C726AC387361}" presName="LevelOneTextNode" presStyleLbl="node0" presStyleIdx="0" presStyleCnt="1">
        <dgm:presLayoutVars>
          <dgm:chPref val="3"/>
        </dgm:presLayoutVars>
      </dgm:prSet>
      <dgm:spPr/>
    </dgm:pt>
    <dgm:pt modelId="{3B84CC00-B603-4AA8-BD2A-03CE67AB1003}" type="pres">
      <dgm:prSet presAssocID="{D66C4E5E-EC59-46E4-BF8E-C726AC387361}" presName="level2hierChild" presStyleCnt="0"/>
      <dgm:spPr/>
    </dgm:pt>
    <dgm:pt modelId="{E99FC5C5-B306-4CC6-895B-E0623084F4F4}" type="pres">
      <dgm:prSet presAssocID="{6B05CD9A-0176-4CA5-90F2-6818F161C1C3}" presName="conn2-1" presStyleLbl="parChTrans1D2" presStyleIdx="0" presStyleCnt="2"/>
      <dgm:spPr/>
    </dgm:pt>
    <dgm:pt modelId="{BBDC446B-B7F3-4196-8B37-247B65CCA31C}" type="pres">
      <dgm:prSet presAssocID="{6B05CD9A-0176-4CA5-90F2-6818F161C1C3}" presName="connTx" presStyleLbl="parChTrans1D2" presStyleIdx="0" presStyleCnt="2"/>
      <dgm:spPr/>
    </dgm:pt>
    <dgm:pt modelId="{566B04E6-91B3-45D9-8807-114BE6677136}" type="pres">
      <dgm:prSet presAssocID="{A160D749-81F6-4BFF-9D8D-F849069B8B35}" presName="root2" presStyleCnt="0"/>
      <dgm:spPr/>
    </dgm:pt>
    <dgm:pt modelId="{CA7D014B-9CBC-4ECC-8FF0-84B2183C9614}" type="pres">
      <dgm:prSet presAssocID="{A160D749-81F6-4BFF-9D8D-F849069B8B35}" presName="LevelTwoTextNode" presStyleLbl="node2" presStyleIdx="0" presStyleCnt="2">
        <dgm:presLayoutVars>
          <dgm:chPref val="3"/>
        </dgm:presLayoutVars>
      </dgm:prSet>
      <dgm:spPr/>
    </dgm:pt>
    <dgm:pt modelId="{870C7479-76E7-457F-9C8F-9DC36210D664}" type="pres">
      <dgm:prSet presAssocID="{A160D749-81F6-4BFF-9D8D-F849069B8B35}" presName="level3hierChild" presStyleCnt="0"/>
      <dgm:spPr/>
    </dgm:pt>
    <dgm:pt modelId="{888BCEFF-EFEC-4386-9152-FFA39FAE8E31}" type="pres">
      <dgm:prSet presAssocID="{7D3D9A34-3FD5-4CD6-98B0-57C615DB5036}" presName="conn2-1" presStyleLbl="parChTrans1D2" presStyleIdx="1" presStyleCnt="2"/>
      <dgm:spPr/>
    </dgm:pt>
    <dgm:pt modelId="{BCA23EAA-26C2-4AFB-9F4B-9688869495CE}" type="pres">
      <dgm:prSet presAssocID="{7D3D9A34-3FD5-4CD6-98B0-57C615DB5036}" presName="connTx" presStyleLbl="parChTrans1D2" presStyleIdx="1" presStyleCnt="2"/>
      <dgm:spPr/>
    </dgm:pt>
    <dgm:pt modelId="{A95C2850-89B7-4440-AC51-2B048635230D}" type="pres">
      <dgm:prSet presAssocID="{E8BB2DB5-2DD4-4D3E-A7C5-82499807EFAE}" presName="root2" presStyleCnt="0"/>
      <dgm:spPr/>
    </dgm:pt>
    <dgm:pt modelId="{68F29452-832A-44D8-BDE9-C8FEE4F59241}" type="pres">
      <dgm:prSet presAssocID="{E8BB2DB5-2DD4-4D3E-A7C5-82499807EFAE}" presName="LevelTwoTextNode" presStyleLbl="node2" presStyleIdx="1" presStyleCnt="2">
        <dgm:presLayoutVars>
          <dgm:chPref val="3"/>
        </dgm:presLayoutVars>
      </dgm:prSet>
      <dgm:spPr/>
    </dgm:pt>
    <dgm:pt modelId="{FFA6922D-5A70-4627-B3DD-4FBCFE8B302A}" type="pres">
      <dgm:prSet presAssocID="{E8BB2DB5-2DD4-4D3E-A7C5-82499807EFAE}" presName="level3hierChild" presStyleCnt="0"/>
      <dgm:spPr/>
    </dgm:pt>
  </dgm:ptLst>
  <dgm:cxnLst>
    <dgm:cxn modelId="{5CCCBF06-2617-44E3-B49E-D12683857581}" type="presOf" srcId="{7D3D9A34-3FD5-4CD6-98B0-57C615DB5036}" destId="{888BCEFF-EFEC-4386-9152-FFA39FAE8E31}" srcOrd="0" destOrd="0" presId="urn:microsoft.com/office/officeart/2008/layout/HorizontalMultiLevelHierarchy"/>
    <dgm:cxn modelId="{99820834-B719-467E-B9A2-F790FB52C6C0}" type="presOf" srcId="{D66C4E5E-EC59-46E4-BF8E-C726AC387361}" destId="{3790E8AA-8B9B-4AAF-B878-1852851F9244}" srcOrd="0" destOrd="0" presId="urn:microsoft.com/office/officeart/2008/layout/HorizontalMultiLevelHierarchy"/>
    <dgm:cxn modelId="{B5DB6347-E733-4F7D-AC86-8AEB1C0BAA43}" type="presOf" srcId="{59699726-E6D2-4FC7-89A0-A2026EA85F74}" destId="{CDDFA1CA-A695-433E-9C97-2C6541B54844}" srcOrd="0" destOrd="0" presId="urn:microsoft.com/office/officeart/2008/layout/HorizontalMultiLevelHierarchy"/>
    <dgm:cxn modelId="{1A9BD448-5960-448B-B4A8-94FC8D1F1FA2}" srcId="{D66C4E5E-EC59-46E4-BF8E-C726AC387361}" destId="{E8BB2DB5-2DD4-4D3E-A7C5-82499807EFAE}" srcOrd="1" destOrd="0" parTransId="{7D3D9A34-3FD5-4CD6-98B0-57C615DB5036}" sibTransId="{4825148E-9D38-4D66-AE5E-FD1E432146F8}"/>
    <dgm:cxn modelId="{72DDAC4E-47CF-41C2-9541-590CB55100ED}" srcId="{59699726-E6D2-4FC7-89A0-A2026EA85F74}" destId="{D66C4E5E-EC59-46E4-BF8E-C726AC387361}" srcOrd="0" destOrd="0" parTransId="{C5E58865-F372-482F-B7A5-8BBCB37098D2}" sibTransId="{6CEAD59D-E44C-4938-B0F9-A9535507CDC4}"/>
    <dgm:cxn modelId="{29CF257F-A2B6-445C-BCCB-EBAA5C7C8F6A}" type="presOf" srcId="{A160D749-81F6-4BFF-9D8D-F849069B8B35}" destId="{CA7D014B-9CBC-4ECC-8FF0-84B2183C9614}" srcOrd="0" destOrd="0" presId="urn:microsoft.com/office/officeart/2008/layout/HorizontalMultiLevelHierarchy"/>
    <dgm:cxn modelId="{ADB9B78F-0330-41EE-925E-80D648AF45C7}" type="presOf" srcId="{6B05CD9A-0176-4CA5-90F2-6818F161C1C3}" destId="{E99FC5C5-B306-4CC6-895B-E0623084F4F4}" srcOrd="0" destOrd="0" presId="urn:microsoft.com/office/officeart/2008/layout/HorizontalMultiLevelHierarchy"/>
    <dgm:cxn modelId="{07647A90-09C1-4092-A4DF-B160547A9969}" type="presOf" srcId="{6B05CD9A-0176-4CA5-90F2-6818F161C1C3}" destId="{BBDC446B-B7F3-4196-8B37-247B65CCA31C}" srcOrd="1" destOrd="0" presId="urn:microsoft.com/office/officeart/2008/layout/HorizontalMultiLevelHierarchy"/>
    <dgm:cxn modelId="{3BC9D7BB-958C-4211-A428-324F39A1A78D}" type="presOf" srcId="{E8BB2DB5-2DD4-4D3E-A7C5-82499807EFAE}" destId="{68F29452-832A-44D8-BDE9-C8FEE4F59241}" srcOrd="0" destOrd="0" presId="urn:microsoft.com/office/officeart/2008/layout/HorizontalMultiLevelHierarchy"/>
    <dgm:cxn modelId="{2A58AEDF-CBB8-4DC0-8964-517872527683}" type="presOf" srcId="{7D3D9A34-3FD5-4CD6-98B0-57C615DB5036}" destId="{BCA23EAA-26C2-4AFB-9F4B-9688869495CE}" srcOrd="1" destOrd="0" presId="urn:microsoft.com/office/officeart/2008/layout/HorizontalMultiLevelHierarchy"/>
    <dgm:cxn modelId="{B79C8EFE-EF6C-4EE3-B530-5D87009787EE}" srcId="{D66C4E5E-EC59-46E4-BF8E-C726AC387361}" destId="{A160D749-81F6-4BFF-9D8D-F849069B8B35}" srcOrd="0" destOrd="0" parTransId="{6B05CD9A-0176-4CA5-90F2-6818F161C1C3}" sibTransId="{663EC480-3C08-4326-AC49-D33CFC5C864E}"/>
    <dgm:cxn modelId="{6E5B1175-A6A1-4966-B90F-FFE123039A65}" type="presParOf" srcId="{CDDFA1CA-A695-433E-9C97-2C6541B54844}" destId="{C5C3DF21-ACC7-4B38-B712-020CF68522CF}" srcOrd="0" destOrd="0" presId="urn:microsoft.com/office/officeart/2008/layout/HorizontalMultiLevelHierarchy"/>
    <dgm:cxn modelId="{3BAC1536-3297-44FE-849E-09B9CBBABD6F}" type="presParOf" srcId="{C5C3DF21-ACC7-4B38-B712-020CF68522CF}" destId="{3790E8AA-8B9B-4AAF-B878-1852851F9244}" srcOrd="0" destOrd="0" presId="urn:microsoft.com/office/officeart/2008/layout/HorizontalMultiLevelHierarchy"/>
    <dgm:cxn modelId="{BCABD37D-0C81-429F-8BBD-F9A6C1B10A32}" type="presParOf" srcId="{C5C3DF21-ACC7-4B38-B712-020CF68522CF}" destId="{3B84CC00-B603-4AA8-BD2A-03CE67AB1003}" srcOrd="1" destOrd="0" presId="urn:microsoft.com/office/officeart/2008/layout/HorizontalMultiLevelHierarchy"/>
    <dgm:cxn modelId="{756B32F1-57A0-41DC-A2BA-ACCFDEF2C0FA}" type="presParOf" srcId="{3B84CC00-B603-4AA8-BD2A-03CE67AB1003}" destId="{E99FC5C5-B306-4CC6-895B-E0623084F4F4}" srcOrd="0" destOrd="0" presId="urn:microsoft.com/office/officeart/2008/layout/HorizontalMultiLevelHierarchy"/>
    <dgm:cxn modelId="{4ED45049-DF53-4FA5-B793-55B631668372}" type="presParOf" srcId="{E99FC5C5-B306-4CC6-895B-E0623084F4F4}" destId="{BBDC446B-B7F3-4196-8B37-247B65CCA31C}" srcOrd="0" destOrd="0" presId="urn:microsoft.com/office/officeart/2008/layout/HorizontalMultiLevelHierarchy"/>
    <dgm:cxn modelId="{687A82B7-E710-4132-AB30-04B1514307C1}" type="presParOf" srcId="{3B84CC00-B603-4AA8-BD2A-03CE67AB1003}" destId="{566B04E6-91B3-45D9-8807-114BE6677136}" srcOrd="1" destOrd="0" presId="urn:microsoft.com/office/officeart/2008/layout/HorizontalMultiLevelHierarchy"/>
    <dgm:cxn modelId="{8165AD45-24B4-49D2-867E-61F42C57C04F}" type="presParOf" srcId="{566B04E6-91B3-45D9-8807-114BE6677136}" destId="{CA7D014B-9CBC-4ECC-8FF0-84B2183C9614}" srcOrd="0" destOrd="0" presId="urn:microsoft.com/office/officeart/2008/layout/HorizontalMultiLevelHierarchy"/>
    <dgm:cxn modelId="{EC6E2C29-12F2-46AC-B077-4EDB8F189207}" type="presParOf" srcId="{566B04E6-91B3-45D9-8807-114BE6677136}" destId="{870C7479-76E7-457F-9C8F-9DC36210D664}" srcOrd="1" destOrd="0" presId="urn:microsoft.com/office/officeart/2008/layout/HorizontalMultiLevelHierarchy"/>
    <dgm:cxn modelId="{02F9B68A-DC8E-4681-B763-B9DA68C6E55D}" type="presParOf" srcId="{3B84CC00-B603-4AA8-BD2A-03CE67AB1003}" destId="{888BCEFF-EFEC-4386-9152-FFA39FAE8E31}" srcOrd="2" destOrd="0" presId="urn:microsoft.com/office/officeart/2008/layout/HorizontalMultiLevelHierarchy"/>
    <dgm:cxn modelId="{AFABB318-7FAA-484A-AD55-7CDB2BB0F9DA}" type="presParOf" srcId="{888BCEFF-EFEC-4386-9152-FFA39FAE8E31}" destId="{BCA23EAA-26C2-4AFB-9F4B-9688869495CE}" srcOrd="0" destOrd="0" presId="urn:microsoft.com/office/officeart/2008/layout/HorizontalMultiLevelHierarchy"/>
    <dgm:cxn modelId="{D0719AA9-850B-4CE6-84E8-52F4DBC6B30D}" type="presParOf" srcId="{3B84CC00-B603-4AA8-BD2A-03CE67AB1003}" destId="{A95C2850-89B7-4440-AC51-2B048635230D}" srcOrd="3" destOrd="0" presId="urn:microsoft.com/office/officeart/2008/layout/HorizontalMultiLevelHierarchy"/>
    <dgm:cxn modelId="{8C75BFE3-F388-4A09-9491-F37D86FE94A4}" type="presParOf" srcId="{A95C2850-89B7-4440-AC51-2B048635230D}" destId="{68F29452-832A-44D8-BDE9-C8FEE4F59241}" srcOrd="0" destOrd="0" presId="urn:microsoft.com/office/officeart/2008/layout/HorizontalMultiLevelHierarchy"/>
    <dgm:cxn modelId="{52EE8AB8-BB43-4364-BBD7-43353B8476EC}" type="presParOf" srcId="{A95C2850-89B7-4440-AC51-2B048635230D}" destId="{FFA6922D-5A70-4627-B3DD-4FBCFE8B302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DC0A7C-BE56-4A0F-9980-76D7A5BF10EE}" type="doc">
      <dgm:prSet loTypeId="urn:microsoft.com/office/officeart/2005/8/layout/hList1" loCatId="picture" qsTypeId="urn:microsoft.com/office/officeart/2005/8/quickstyle/simple5" qsCatId="simple" csTypeId="urn:microsoft.com/office/officeart/2005/8/colors/accent0_1" csCatId="mainScheme" phldr="1"/>
      <dgm:spPr/>
      <dgm:t>
        <a:bodyPr/>
        <a:lstStyle/>
        <a:p>
          <a:endParaRPr lang="en-US"/>
        </a:p>
      </dgm:t>
    </dgm:pt>
    <dgm:pt modelId="{EECADAC7-3FD6-4879-801C-3D5C3DF04A64}">
      <dgm:prSet custT="1"/>
      <dgm:spPr/>
      <dgm:t>
        <a:bodyPr/>
        <a:lstStyle/>
        <a:p>
          <a:r>
            <a:rPr lang="en-US" sz="2400" b="1" i="0" baseline="0" dirty="0" err="1">
              <a:latin typeface="Cambria" panose="02040503050406030204" pitchFamily="18" charset="0"/>
              <a:ea typeface="Cambria" panose="02040503050406030204" pitchFamily="18" charset="0"/>
            </a:rPr>
            <a:t>Besin</a:t>
          </a:r>
          <a:r>
            <a:rPr lang="en-US" sz="2400" b="1" i="0" baseline="0" dirty="0">
              <a:latin typeface="Cambria" panose="02040503050406030204" pitchFamily="18" charset="0"/>
              <a:ea typeface="Cambria" panose="02040503050406030204" pitchFamily="18" charset="0"/>
            </a:rPr>
            <a:t> </a:t>
          </a:r>
          <a:r>
            <a:rPr lang="en-US" sz="2400" b="1" i="0" baseline="0" dirty="0" err="1">
              <a:latin typeface="Cambria" panose="02040503050406030204" pitchFamily="18" charset="0"/>
              <a:ea typeface="Cambria" panose="02040503050406030204" pitchFamily="18" charset="0"/>
            </a:rPr>
            <a:t>ögeleri</a:t>
          </a:r>
          <a:r>
            <a:rPr lang="en-US" sz="2400" b="1" i="0" baseline="0" dirty="0">
              <a:latin typeface="Cambria" panose="02040503050406030204" pitchFamily="18" charset="0"/>
              <a:ea typeface="Cambria" panose="02040503050406030204" pitchFamily="18" charset="0"/>
            </a:rPr>
            <a:t>        </a:t>
          </a:r>
        </a:p>
        <a:p>
          <a:r>
            <a:rPr lang="en-US" sz="2000" b="1" i="0" baseline="0" dirty="0">
              <a:latin typeface="Cambria" panose="02040503050406030204" pitchFamily="18" charset="0"/>
              <a:ea typeface="Cambria" panose="02040503050406030204" pitchFamily="18" charset="0"/>
            </a:rPr>
            <a:t>(</a:t>
          </a:r>
          <a:r>
            <a:rPr lang="en-US" sz="2000" b="1" i="0" baseline="0" dirty="0" err="1">
              <a:latin typeface="Cambria" panose="02040503050406030204" pitchFamily="18" charset="0"/>
              <a:ea typeface="Cambria" panose="02040503050406030204" pitchFamily="18" charset="0"/>
            </a:rPr>
            <a:t>vitaminler</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ve</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mineraller</a:t>
          </a:r>
          <a:r>
            <a:rPr lang="en-US" sz="2000" b="1" i="0" baseline="0" dirty="0">
              <a:latin typeface="Cambria" panose="02040503050406030204" pitchFamily="18" charset="0"/>
              <a:ea typeface="Cambria" panose="02040503050406030204" pitchFamily="18" charset="0"/>
            </a:rPr>
            <a:t>)</a:t>
          </a:r>
        </a:p>
      </dgm:t>
    </dgm:pt>
    <dgm:pt modelId="{FB79DD04-838F-45AA-AD80-C9AB78B9A822}" type="parTrans" cxnId="{4E007DDC-63E3-4A13-A90F-11D8C74E4417}">
      <dgm:prSet/>
      <dgm:spPr/>
      <dgm:t>
        <a:bodyPr/>
        <a:lstStyle/>
        <a:p>
          <a:endParaRPr lang="en-US" sz="2400" b="0" i="0">
            <a:latin typeface="Cambria" panose="02040503050406030204" pitchFamily="18" charset="0"/>
            <a:ea typeface="Cambria" panose="02040503050406030204" pitchFamily="18" charset="0"/>
          </a:endParaRPr>
        </a:p>
      </dgm:t>
    </dgm:pt>
    <dgm:pt modelId="{A0DCE279-F273-465A-A39F-050AAA709230}" type="sibTrans" cxnId="{4E007DDC-63E3-4A13-A90F-11D8C74E4417}">
      <dgm:prSet/>
      <dgm:spPr/>
      <dgm:t>
        <a:bodyPr/>
        <a:lstStyle/>
        <a:p>
          <a:endParaRPr lang="en-US" sz="2400" b="0" i="0">
            <a:latin typeface="Cambria" panose="02040503050406030204" pitchFamily="18" charset="0"/>
            <a:ea typeface="Cambria" panose="02040503050406030204" pitchFamily="18" charset="0"/>
          </a:endParaRPr>
        </a:p>
      </dgm:t>
    </dgm:pt>
    <dgm:pt modelId="{9D2389AE-065A-44FF-AEC3-B5150A0B42F1}">
      <dgm:prSet custT="1"/>
      <dgm:spPr/>
      <dgm:t>
        <a:bodyPr/>
        <a:lstStyle/>
        <a:p>
          <a:r>
            <a:rPr lang="en-US" sz="2400" b="1" i="0" baseline="0" dirty="0" err="1">
              <a:latin typeface="Cambria" panose="02040503050406030204" pitchFamily="18" charset="0"/>
              <a:ea typeface="Cambria" panose="02040503050406030204" pitchFamily="18" charset="0"/>
            </a:rPr>
            <a:t>Botanikler</a:t>
          </a:r>
          <a:r>
            <a:rPr lang="en-US" sz="2400" b="1" i="0" baseline="0" dirty="0">
              <a:latin typeface="Cambria" panose="02040503050406030204" pitchFamily="18" charset="0"/>
              <a:ea typeface="Cambria" panose="02040503050406030204" pitchFamily="18" charset="0"/>
            </a:rPr>
            <a:t>                </a:t>
          </a:r>
        </a:p>
        <a:p>
          <a:r>
            <a:rPr lang="en-US" sz="2000" b="1" i="0" baseline="0" dirty="0">
              <a:latin typeface="Cambria" panose="02040503050406030204" pitchFamily="18" charset="0"/>
              <a:ea typeface="Cambria" panose="02040503050406030204" pitchFamily="18" charset="0"/>
            </a:rPr>
            <a:t>(</a:t>
          </a:r>
          <a:r>
            <a:rPr lang="en-US" sz="2000" b="1" i="0" baseline="0" dirty="0" err="1">
              <a:latin typeface="Cambria" panose="02040503050406030204" pitchFamily="18" charset="0"/>
              <a:ea typeface="Cambria" panose="02040503050406030204" pitchFamily="18" charset="0"/>
            </a:rPr>
            <a:t>bitkiler</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otlar</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mantar</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alg</a:t>
          </a:r>
          <a:r>
            <a:rPr lang="tr-TR" sz="2000" b="1" i="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ve</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bunların</a:t>
          </a:r>
          <a:r>
            <a:rPr lang="en-US" sz="2000" b="1" i="0" baseline="0" dirty="0">
              <a:latin typeface="Cambria" panose="02040503050406030204" pitchFamily="18" charset="0"/>
              <a:ea typeface="Cambria" panose="02040503050406030204" pitchFamily="18" charset="0"/>
            </a:rPr>
            <a:t> </a:t>
          </a:r>
          <a:r>
            <a:rPr lang="en-US" sz="2000" b="1" i="0" baseline="0" dirty="0" err="1">
              <a:latin typeface="Cambria" panose="02040503050406030204" pitchFamily="18" charset="0"/>
              <a:ea typeface="Cambria" panose="02040503050406030204" pitchFamily="18" charset="0"/>
            </a:rPr>
            <a:t>ekstraktlar</a:t>
          </a:r>
          <a:r>
            <a:rPr lang="en-US" sz="2000" b="1" i="0" baseline="0" dirty="0">
              <a:latin typeface="Cambria" panose="02040503050406030204" pitchFamily="18" charset="0"/>
              <a:ea typeface="Cambria" panose="02040503050406030204" pitchFamily="18" charset="0"/>
            </a:rPr>
            <a:t>)</a:t>
          </a:r>
          <a:endParaRPr lang="en-US" sz="2000" b="1" i="0" dirty="0">
            <a:latin typeface="Cambria" panose="02040503050406030204" pitchFamily="18" charset="0"/>
            <a:ea typeface="Cambria" panose="02040503050406030204" pitchFamily="18" charset="0"/>
          </a:endParaRPr>
        </a:p>
      </dgm:t>
    </dgm:pt>
    <dgm:pt modelId="{30C5B2EE-6FBF-4731-A9B5-3E0C0BDA4CB0}" type="parTrans" cxnId="{5D552B93-376A-4907-9B60-25984159EA08}">
      <dgm:prSet/>
      <dgm:spPr/>
      <dgm:t>
        <a:bodyPr/>
        <a:lstStyle/>
        <a:p>
          <a:endParaRPr lang="en-US" sz="2400" b="0" i="0">
            <a:latin typeface="Cambria" panose="02040503050406030204" pitchFamily="18" charset="0"/>
            <a:ea typeface="Cambria" panose="02040503050406030204" pitchFamily="18" charset="0"/>
          </a:endParaRPr>
        </a:p>
      </dgm:t>
    </dgm:pt>
    <dgm:pt modelId="{99A9667F-4EF6-48FC-8053-6F328B96D09E}" type="sibTrans" cxnId="{5D552B93-376A-4907-9B60-25984159EA08}">
      <dgm:prSet/>
      <dgm:spPr/>
      <dgm:t>
        <a:bodyPr/>
        <a:lstStyle/>
        <a:p>
          <a:endParaRPr lang="en-US" sz="2400" b="0" i="0">
            <a:latin typeface="Cambria" panose="02040503050406030204" pitchFamily="18" charset="0"/>
            <a:ea typeface="Cambria" panose="02040503050406030204" pitchFamily="18" charset="0"/>
          </a:endParaRPr>
        </a:p>
      </dgm:t>
    </dgm:pt>
    <dgm:pt modelId="{63638E0B-556C-4EE1-A19E-8AC93512A4DD}">
      <dgm:prSet custT="1"/>
      <dgm:spPr/>
      <dgm:t>
        <a:bodyPr/>
        <a:lstStyle/>
        <a:p>
          <a:r>
            <a:rPr lang="en-US" sz="2400" b="1" i="0" baseline="0" dirty="0">
              <a:latin typeface="Cambria" panose="02040503050406030204" pitchFamily="18" charset="0"/>
              <a:ea typeface="Cambria" panose="02040503050406030204" pitchFamily="18" charset="0"/>
            </a:rPr>
            <a:t>Vita</a:t>
          </a:r>
          <a:r>
            <a:rPr lang="tr-TR" sz="2400" b="1" i="0" baseline="0" dirty="0" err="1">
              <a:latin typeface="Cambria" panose="02040503050406030204" pitchFamily="18" charset="0"/>
              <a:ea typeface="Cambria" panose="02040503050406030204" pitchFamily="18" charset="0"/>
            </a:rPr>
            <a:t>min</a:t>
          </a:r>
          <a:r>
            <a:rPr lang="tr-TR" sz="2400" b="1" i="0" baseline="0" dirty="0">
              <a:latin typeface="Cambria" panose="02040503050406030204" pitchFamily="18" charset="0"/>
              <a:ea typeface="Cambria" panose="02040503050406030204" pitchFamily="18" charset="0"/>
            </a:rPr>
            <a:t>,</a:t>
          </a:r>
          <a:r>
            <a:rPr lang="en-US" sz="2400" b="1" i="0" baseline="0" dirty="0">
              <a:latin typeface="Cambria" panose="02040503050406030204" pitchFamily="18" charset="0"/>
              <a:ea typeface="Cambria" panose="02040503050406030204" pitchFamily="18" charset="0"/>
            </a:rPr>
            <a:t> mineral</a:t>
          </a:r>
          <a:r>
            <a:rPr lang="tr-TR" sz="2400" b="1" i="0" baseline="0" dirty="0">
              <a:latin typeface="Cambria" panose="02040503050406030204" pitchFamily="18" charset="0"/>
              <a:ea typeface="Cambria" panose="02040503050406030204" pitchFamily="18" charset="0"/>
            </a:rPr>
            <a:t>, b</a:t>
          </a:r>
          <a:r>
            <a:rPr lang="en-US" sz="2400" b="1" i="0" baseline="0" dirty="0" err="1">
              <a:latin typeface="Cambria" panose="02040503050406030204" pitchFamily="18" charset="0"/>
              <a:ea typeface="Cambria" panose="02040503050406030204" pitchFamily="18" charset="0"/>
            </a:rPr>
            <a:t>otanikler</a:t>
          </a:r>
          <a:r>
            <a:rPr lang="en-US" sz="2400" b="1" i="0" baseline="0" dirty="0">
              <a:latin typeface="Cambria" panose="02040503050406030204" pitchFamily="18" charset="0"/>
              <a:ea typeface="Cambria" panose="02040503050406030204" pitchFamily="18" charset="0"/>
            </a:rPr>
            <a:t> </a:t>
          </a:r>
          <a:r>
            <a:rPr lang="en-US" sz="2400" b="1" i="0" baseline="0" dirty="0" err="1">
              <a:latin typeface="Cambria" panose="02040503050406030204" pitchFamily="18" charset="0"/>
              <a:ea typeface="Cambria" panose="02040503050406030204" pitchFamily="18" charset="0"/>
            </a:rPr>
            <a:t>dışında</a:t>
          </a:r>
          <a:r>
            <a:rPr lang="tr-TR" sz="2400" b="1" i="0" baseline="0" dirty="0">
              <a:latin typeface="Cambria" panose="02040503050406030204" pitchFamily="18" charset="0"/>
              <a:ea typeface="Cambria" panose="02040503050406030204" pitchFamily="18" charset="0"/>
            </a:rPr>
            <a:t>ki </a:t>
          </a:r>
          <a:r>
            <a:rPr lang="en-US" sz="2400" b="1" i="0" baseline="0" dirty="0" err="1">
              <a:latin typeface="Cambria" panose="02040503050406030204" pitchFamily="18" charset="0"/>
              <a:ea typeface="Cambria" panose="02040503050406030204" pitchFamily="18" charset="0"/>
            </a:rPr>
            <a:t>diğer</a:t>
          </a:r>
          <a:r>
            <a:rPr lang="en-US" sz="2400" b="1" i="0" baseline="0" dirty="0">
              <a:latin typeface="Cambria" panose="02040503050406030204" pitchFamily="18" charset="0"/>
              <a:ea typeface="Cambria" panose="02040503050406030204" pitchFamily="18" charset="0"/>
            </a:rPr>
            <a:t> </a:t>
          </a:r>
          <a:r>
            <a:rPr lang="en-US" sz="2400" b="1" i="0" baseline="0" dirty="0" err="1">
              <a:latin typeface="Cambria" panose="02040503050406030204" pitchFamily="18" charset="0"/>
              <a:ea typeface="Cambria" panose="02040503050406030204" pitchFamily="18" charset="0"/>
            </a:rPr>
            <a:t>etken</a:t>
          </a:r>
          <a:r>
            <a:rPr lang="en-US" sz="2400" b="1" i="0" baseline="0" dirty="0">
              <a:latin typeface="Cambria" panose="02040503050406030204" pitchFamily="18" charset="0"/>
              <a:ea typeface="Cambria" panose="02040503050406030204" pitchFamily="18" charset="0"/>
            </a:rPr>
            <a:t> </a:t>
          </a:r>
          <a:r>
            <a:rPr lang="en-US" sz="2400" b="1" i="0" baseline="0" dirty="0" err="1">
              <a:latin typeface="Cambria" panose="02040503050406030204" pitchFamily="18" charset="0"/>
              <a:ea typeface="Cambria" panose="02040503050406030204" pitchFamily="18" charset="0"/>
            </a:rPr>
            <a:t>maddeler</a:t>
          </a:r>
          <a:endParaRPr lang="en-US" sz="2400" b="1" i="0" dirty="0">
            <a:latin typeface="Cambria" panose="02040503050406030204" pitchFamily="18" charset="0"/>
            <a:ea typeface="Cambria" panose="02040503050406030204" pitchFamily="18" charset="0"/>
          </a:endParaRPr>
        </a:p>
      </dgm:t>
    </dgm:pt>
    <dgm:pt modelId="{5B76C428-1B72-4119-9544-57B411F987C5}" type="parTrans" cxnId="{1484892D-4FB1-4C0C-A28B-F8D5CFC90096}">
      <dgm:prSet/>
      <dgm:spPr/>
      <dgm:t>
        <a:bodyPr/>
        <a:lstStyle/>
        <a:p>
          <a:endParaRPr lang="en-US" sz="2400" b="0" i="0">
            <a:latin typeface="Cambria" panose="02040503050406030204" pitchFamily="18" charset="0"/>
            <a:ea typeface="Cambria" panose="02040503050406030204" pitchFamily="18" charset="0"/>
          </a:endParaRPr>
        </a:p>
      </dgm:t>
    </dgm:pt>
    <dgm:pt modelId="{633E343A-4F78-4ED9-B214-6568530236AA}" type="sibTrans" cxnId="{1484892D-4FB1-4C0C-A28B-F8D5CFC90096}">
      <dgm:prSet/>
      <dgm:spPr/>
      <dgm:t>
        <a:bodyPr/>
        <a:lstStyle/>
        <a:p>
          <a:endParaRPr lang="en-US" sz="2400" b="0" i="0">
            <a:latin typeface="Cambria" panose="02040503050406030204" pitchFamily="18" charset="0"/>
            <a:ea typeface="Cambria" panose="02040503050406030204" pitchFamily="18" charset="0"/>
          </a:endParaRPr>
        </a:p>
      </dgm:t>
    </dgm:pt>
    <dgm:pt modelId="{86C40FEE-5B97-472D-942B-7700AA5B2A14}">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Günlük alınması gereken beslenme referans değerinin en az %15’ini karşılaması</a:t>
          </a:r>
        </a:p>
      </dgm:t>
    </dgm:pt>
    <dgm:pt modelId="{CAC86270-34F1-4557-BC3F-6E96D8E7C279}" type="parTrans" cxnId="{E675AF09-3204-4DAD-92E7-5068BE31D35A}">
      <dgm:prSet/>
      <dgm:spPr/>
      <dgm:t>
        <a:bodyPr/>
        <a:lstStyle/>
        <a:p>
          <a:endParaRPr lang="en-US" sz="2400" b="0" i="0">
            <a:latin typeface="Cambria" panose="02040503050406030204" pitchFamily="18" charset="0"/>
            <a:ea typeface="Cambria" panose="02040503050406030204" pitchFamily="18" charset="0"/>
          </a:endParaRPr>
        </a:p>
      </dgm:t>
    </dgm:pt>
    <dgm:pt modelId="{4384062C-3C50-4DA0-8FAE-FB9B03D22468}" type="sibTrans" cxnId="{E675AF09-3204-4DAD-92E7-5068BE31D35A}">
      <dgm:prSet/>
      <dgm:spPr/>
      <dgm:t>
        <a:bodyPr/>
        <a:lstStyle/>
        <a:p>
          <a:endParaRPr lang="en-US" sz="2400" b="0" i="0">
            <a:latin typeface="Cambria" panose="02040503050406030204" pitchFamily="18" charset="0"/>
            <a:ea typeface="Cambria" panose="02040503050406030204" pitchFamily="18" charset="0"/>
          </a:endParaRPr>
        </a:p>
      </dgm:t>
    </dgm:pt>
    <dgm:pt modelId="{67CC3E0C-87CA-4C04-BA1E-91880843B8F8}">
      <dgm:prSet custT="1"/>
      <dgm:spPr/>
      <dgm:t>
        <a:bodyPr/>
        <a:lstStyle/>
        <a:p>
          <a:pPr>
            <a:buFont typeface="Wingdings" panose="05000000000000000000" pitchFamily="2" charset="2"/>
            <a:buNone/>
          </a:pPr>
          <a:r>
            <a:rPr lang="tr-TR" sz="1800" b="0" i="0" noProof="0" dirty="0">
              <a:latin typeface="Cambria"/>
              <a:ea typeface="Cambria" panose="02040503050406030204" pitchFamily="18" charset="0"/>
              <a:cs typeface="Cambria"/>
            </a:rPr>
            <a:t>Tarım ve Orman Bakanlığı tarafından belirlenen ‘Bitki Listesi’</a:t>
          </a:r>
        </a:p>
      </dgm:t>
    </dgm:pt>
    <dgm:pt modelId="{08D10603-BF7A-4DC1-9553-0033A07A9314}" type="parTrans" cxnId="{94E980FB-80D3-46A2-ABCE-32789F40EAD5}">
      <dgm:prSet/>
      <dgm:spPr/>
      <dgm:t>
        <a:bodyPr/>
        <a:lstStyle/>
        <a:p>
          <a:endParaRPr lang="en-US" sz="2400" b="0" i="0">
            <a:latin typeface="Cambria" panose="02040503050406030204" pitchFamily="18" charset="0"/>
            <a:ea typeface="Cambria" panose="02040503050406030204" pitchFamily="18" charset="0"/>
          </a:endParaRPr>
        </a:p>
      </dgm:t>
    </dgm:pt>
    <dgm:pt modelId="{E4832787-2AB4-4488-A927-3F3645CBC344}" type="sibTrans" cxnId="{94E980FB-80D3-46A2-ABCE-32789F40EAD5}">
      <dgm:prSet/>
      <dgm:spPr/>
      <dgm:t>
        <a:bodyPr/>
        <a:lstStyle/>
        <a:p>
          <a:endParaRPr lang="en-US" sz="2400" b="0" i="0">
            <a:latin typeface="Cambria" panose="02040503050406030204" pitchFamily="18" charset="0"/>
            <a:ea typeface="Cambria" panose="02040503050406030204" pitchFamily="18" charset="0"/>
          </a:endParaRPr>
        </a:p>
      </dgm:t>
    </dgm:pt>
    <dgm:pt modelId="{D2F6F052-8300-4C3B-A7D6-237CC64AD1B6}">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Besleyici veya fizyolojik etkisi olan diğer etken maddeler için risk analizi Takviye Edici Gıda Komisyonu tarafından yapılır. </a:t>
          </a:r>
        </a:p>
      </dgm:t>
    </dgm:pt>
    <dgm:pt modelId="{A38C5121-5EF1-4E18-B45C-624215A70EF6}" type="parTrans" cxnId="{EC5F9687-4DBD-4278-B3BE-F96DDFBC4494}">
      <dgm:prSet/>
      <dgm:spPr/>
      <dgm:t>
        <a:bodyPr/>
        <a:lstStyle/>
        <a:p>
          <a:endParaRPr lang="en-US" sz="2400" b="0" i="0">
            <a:latin typeface="Cambria" panose="02040503050406030204" pitchFamily="18" charset="0"/>
            <a:ea typeface="Cambria" panose="02040503050406030204" pitchFamily="18" charset="0"/>
          </a:endParaRPr>
        </a:p>
      </dgm:t>
    </dgm:pt>
    <dgm:pt modelId="{82FA20D0-C3F5-4E54-A67A-E18557C41EC8}" type="sibTrans" cxnId="{EC5F9687-4DBD-4278-B3BE-F96DDFBC4494}">
      <dgm:prSet/>
      <dgm:spPr/>
      <dgm:t>
        <a:bodyPr/>
        <a:lstStyle/>
        <a:p>
          <a:endParaRPr lang="en-US" sz="2400" b="0" i="0">
            <a:latin typeface="Cambria" panose="02040503050406030204" pitchFamily="18" charset="0"/>
            <a:ea typeface="Cambria" panose="02040503050406030204" pitchFamily="18" charset="0"/>
          </a:endParaRPr>
        </a:p>
      </dgm:t>
    </dgm:pt>
    <dgm:pt modelId="{021D2E6C-8838-4E55-AA39-8B3C116C4C59}">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Günlük alım maksimum limitin üzerinde olmamalıdır.</a:t>
          </a:r>
        </a:p>
      </dgm:t>
    </dgm:pt>
    <dgm:pt modelId="{E6BFCC9B-FAA3-4221-ABBB-950721476FF8}" type="parTrans" cxnId="{6EDB3310-071B-413B-A9AB-97D674338DCB}">
      <dgm:prSet/>
      <dgm:spPr/>
      <dgm:t>
        <a:bodyPr/>
        <a:lstStyle/>
        <a:p>
          <a:endParaRPr lang="en-US" sz="2400" b="0" i="0">
            <a:latin typeface="Cambria" panose="02040503050406030204" pitchFamily="18" charset="0"/>
            <a:ea typeface="Cambria" panose="02040503050406030204" pitchFamily="18" charset="0"/>
          </a:endParaRPr>
        </a:p>
      </dgm:t>
    </dgm:pt>
    <dgm:pt modelId="{BC552417-4F9E-4B77-A46D-16BA560B2206}" type="sibTrans" cxnId="{6EDB3310-071B-413B-A9AB-97D674338DCB}">
      <dgm:prSet/>
      <dgm:spPr/>
      <dgm:t>
        <a:bodyPr/>
        <a:lstStyle/>
        <a:p>
          <a:endParaRPr lang="en-US" sz="2400" b="0" i="0">
            <a:latin typeface="Cambria" panose="02040503050406030204" pitchFamily="18" charset="0"/>
            <a:ea typeface="Cambria" panose="02040503050406030204" pitchFamily="18" charset="0"/>
          </a:endParaRPr>
        </a:p>
      </dgm:t>
    </dgm:pt>
    <dgm:pt modelId="{4F7AE045-61A9-488F-85AD-8C1ADABA6AD3}">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 4-10 yaş grubu için bu değerin yarısı alınmaktadır.</a:t>
          </a:r>
        </a:p>
      </dgm:t>
    </dgm:pt>
    <dgm:pt modelId="{4C8273B4-0BD3-4DA8-AB3F-D6EC0D703A4E}" type="parTrans" cxnId="{959A8F1F-DD3D-408D-9AC4-695D35749B68}">
      <dgm:prSet/>
      <dgm:spPr/>
      <dgm:t>
        <a:bodyPr/>
        <a:lstStyle/>
        <a:p>
          <a:endParaRPr lang="en-US" sz="2400" b="0" i="0">
            <a:latin typeface="Cambria" panose="02040503050406030204" pitchFamily="18" charset="0"/>
            <a:ea typeface="Cambria" panose="02040503050406030204" pitchFamily="18" charset="0"/>
          </a:endParaRPr>
        </a:p>
      </dgm:t>
    </dgm:pt>
    <dgm:pt modelId="{4318DC13-118D-4C2C-9930-7085FAB480B2}" type="sibTrans" cxnId="{959A8F1F-DD3D-408D-9AC4-695D35749B68}">
      <dgm:prSet/>
      <dgm:spPr/>
      <dgm:t>
        <a:bodyPr/>
        <a:lstStyle/>
        <a:p>
          <a:endParaRPr lang="en-US" sz="2400" b="0" i="0">
            <a:latin typeface="Cambria" panose="02040503050406030204" pitchFamily="18" charset="0"/>
            <a:ea typeface="Cambria" panose="02040503050406030204" pitchFamily="18" charset="0"/>
          </a:endParaRPr>
        </a:p>
      </dgm:t>
    </dgm:pt>
    <dgm:pt modelId="{39BF410D-5F49-4BD1-9DDB-D32DF59F3EF9}">
      <dgm:prSet custT="1"/>
      <dgm:spPr/>
      <dgm:t>
        <a:bodyPr/>
        <a:lstStyle/>
        <a:p>
          <a:pPr>
            <a:buFont typeface="Wingdings" panose="05000000000000000000" pitchFamily="2" charset="2"/>
            <a:buChar char="§"/>
          </a:pPr>
          <a:endParaRPr lang="tr-TR" sz="1800" b="0" i="0" noProof="0">
            <a:latin typeface="Cambria" panose="02040503050406030204" pitchFamily="18" charset="0"/>
            <a:ea typeface="Cambria" panose="02040503050406030204" pitchFamily="18" charset="0"/>
          </a:endParaRPr>
        </a:p>
      </dgm:t>
    </dgm:pt>
    <dgm:pt modelId="{2C27D506-DEBC-4EB4-A10B-481218CF4AD5}" type="parTrans" cxnId="{6F5CBFA2-002E-4E6C-A5BB-130A541EABC1}">
      <dgm:prSet/>
      <dgm:spPr/>
      <dgm:t>
        <a:bodyPr/>
        <a:lstStyle/>
        <a:p>
          <a:endParaRPr lang="en-US" sz="2400" b="0" i="0">
            <a:latin typeface="Cambria" panose="02040503050406030204" pitchFamily="18" charset="0"/>
            <a:ea typeface="Cambria" panose="02040503050406030204" pitchFamily="18" charset="0"/>
          </a:endParaRPr>
        </a:p>
      </dgm:t>
    </dgm:pt>
    <dgm:pt modelId="{0CC9F0F8-E2A8-4F69-9296-A48E87B462BF}" type="sibTrans" cxnId="{6F5CBFA2-002E-4E6C-A5BB-130A541EABC1}">
      <dgm:prSet/>
      <dgm:spPr/>
      <dgm:t>
        <a:bodyPr/>
        <a:lstStyle/>
        <a:p>
          <a:endParaRPr lang="en-US" sz="2400" b="0" i="0">
            <a:latin typeface="Cambria" panose="02040503050406030204" pitchFamily="18" charset="0"/>
            <a:ea typeface="Cambria" panose="02040503050406030204" pitchFamily="18" charset="0"/>
          </a:endParaRPr>
        </a:p>
      </dgm:t>
    </dgm:pt>
    <dgm:pt modelId="{6AF4C0D8-B7FF-4B2B-BE06-1DEA1FC59A3F}">
      <dgm:prSet custT="1"/>
      <dgm:spPr/>
      <dgm:t>
        <a:bodyPr/>
        <a:lstStyle/>
        <a:p>
          <a:pPr>
            <a:buFont typeface="Wingdings" panose="05000000000000000000" pitchFamily="2" charset="2"/>
            <a:buChar char="§"/>
          </a:pPr>
          <a:endParaRPr lang="tr-TR" sz="1800" b="0" i="0" noProof="0">
            <a:latin typeface="Cambria" panose="02040503050406030204" pitchFamily="18" charset="0"/>
            <a:ea typeface="Cambria" panose="02040503050406030204" pitchFamily="18" charset="0"/>
          </a:endParaRPr>
        </a:p>
      </dgm:t>
    </dgm:pt>
    <dgm:pt modelId="{5F0234F4-1F81-4D2B-B530-D6ED9404D7EF}" type="parTrans" cxnId="{10392479-ED4C-41F1-A56E-8A060617B47B}">
      <dgm:prSet/>
      <dgm:spPr/>
      <dgm:t>
        <a:bodyPr/>
        <a:lstStyle/>
        <a:p>
          <a:endParaRPr lang="en-US" sz="2400" b="0" i="0">
            <a:latin typeface="Cambria" panose="02040503050406030204" pitchFamily="18" charset="0"/>
            <a:ea typeface="Cambria" panose="02040503050406030204" pitchFamily="18" charset="0"/>
          </a:endParaRPr>
        </a:p>
      </dgm:t>
    </dgm:pt>
    <dgm:pt modelId="{81DACCE8-3357-44CE-A0F7-22848A88DD6C}" type="sibTrans" cxnId="{10392479-ED4C-41F1-A56E-8A060617B47B}">
      <dgm:prSet/>
      <dgm:spPr/>
      <dgm:t>
        <a:bodyPr/>
        <a:lstStyle/>
        <a:p>
          <a:endParaRPr lang="en-US" sz="2400" b="0" i="0">
            <a:latin typeface="Cambria" panose="02040503050406030204" pitchFamily="18" charset="0"/>
            <a:ea typeface="Cambria" panose="02040503050406030204" pitchFamily="18" charset="0"/>
          </a:endParaRPr>
        </a:p>
      </dgm:t>
    </dgm:pt>
    <dgm:pt modelId="{024BD18C-C595-8B43-BF83-87D1C67C5A61}">
      <dgm:prSet custT="1"/>
      <dgm:spPr/>
      <dgm:t>
        <a:bodyPr/>
        <a:lstStyle/>
        <a:p>
          <a:pPr>
            <a:buFont typeface="Wingdings" panose="05000000000000000000" pitchFamily="2" charset="2"/>
            <a:buChar char="§"/>
          </a:pPr>
          <a:endParaRPr lang="tr-TR" sz="1800" b="0" i="0" noProof="0" dirty="0">
            <a:latin typeface="Cambria" panose="02040503050406030204" pitchFamily="18" charset="0"/>
            <a:ea typeface="Cambria" panose="02040503050406030204" pitchFamily="18" charset="0"/>
          </a:endParaRPr>
        </a:p>
      </dgm:t>
    </dgm:pt>
    <dgm:pt modelId="{4A7FC11F-0E0A-7746-87FD-4E27438C8F1F}" type="parTrans" cxnId="{37102ED4-F88A-174C-924F-568BABAB8978}">
      <dgm:prSet/>
      <dgm:spPr/>
      <dgm:t>
        <a:bodyPr/>
        <a:lstStyle/>
        <a:p>
          <a:endParaRPr lang="en-US"/>
        </a:p>
      </dgm:t>
    </dgm:pt>
    <dgm:pt modelId="{04D0C335-D349-7D41-9AA5-FED55C9892F2}" type="sibTrans" cxnId="{37102ED4-F88A-174C-924F-568BABAB8978}">
      <dgm:prSet/>
      <dgm:spPr/>
      <dgm:t>
        <a:bodyPr/>
        <a:lstStyle/>
        <a:p>
          <a:endParaRPr lang="en-US"/>
        </a:p>
      </dgm:t>
    </dgm:pt>
    <dgm:pt modelId="{92892AC1-AB7C-AC4E-8564-C9C24739D856}">
      <dgm:prSet custT="1"/>
      <dgm:spPr/>
      <dgm:t>
        <a:bodyPr/>
        <a:lstStyle/>
        <a:p>
          <a:pPr>
            <a:buFont typeface="Wingdings" panose="05000000000000000000" pitchFamily="2" charset="2"/>
            <a:buChar char="§"/>
          </a:pPr>
          <a:r>
            <a:rPr lang="tr-TR" sz="1800" b="0" i="0" noProof="0" dirty="0">
              <a:latin typeface="Cambria"/>
              <a:ea typeface="Cambria" panose="02040503050406030204" pitchFamily="18" charset="0"/>
              <a:cs typeface="Cambria"/>
            </a:rPr>
            <a:t>Bitkinin kendisi, çayı , macunu vb. takviye edici gıda olarak değerlendirilmez. </a:t>
          </a:r>
        </a:p>
      </dgm:t>
    </dgm:pt>
    <dgm:pt modelId="{B322FAC0-1D24-9641-BB23-128187D9F712}" type="parTrans" cxnId="{58DB1663-AC82-5449-84FA-31C27D764196}">
      <dgm:prSet/>
      <dgm:spPr/>
    </dgm:pt>
    <dgm:pt modelId="{673A52BB-ECFA-1C4D-A30E-CFD21D07074A}" type="sibTrans" cxnId="{58DB1663-AC82-5449-84FA-31C27D764196}">
      <dgm:prSet/>
      <dgm:spPr/>
    </dgm:pt>
    <dgm:pt modelId="{DFDEC69A-9F29-A440-A67F-28EB65FEA1DD}">
      <dgm:prSet custT="1"/>
      <dgm:spPr/>
      <dgm:t>
        <a:bodyPr/>
        <a:lstStyle/>
        <a:p>
          <a:pPr>
            <a:buFont typeface="Wingdings" panose="05000000000000000000" pitchFamily="2" charset="2"/>
            <a:buChar char="§"/>
          </a:pPr>
          <a:r>
            <a:rPr lang="tr-TR" sz="1800" b="0" i="0" noProof="0" dirty="0">
              <a:latin typeface="Cambria"/>
              <a:ea typeface="Cambria" panose="02040503050406030204" pitchFamily="18" charset="0"/>
              <a:cs typeface="Cambria"/>
            </a:rPr>
            <a:t>Latince </a:t>
          </a:r>
          <a:r>
            <a:rPr lang="en-US" sz="1800" dirty="0" err="1">
              <a:latin typeface="Cambria"/>
              <a:cs typeface="Cambria"/>
            </a:rPr>
            <a:t>adı</a:t>
          </a:r>
          <a:r>
            <a:rPr lang="en-US" sz="1800" dirty="0">
              <a:latin typeface="Cambria"/>
              <a:cs typeface="Cambria"/>
            </a:rPr>
            <a:t>, </a:t>
          </a:r>
          <a:r>
            <a:rPr lang="en-US" sz="1800" dirty="0" err="1">
              <a:latin typeface="Cambria"/>
              <a:cs typeface="Cambria"/>
            </a:rPr>
            <a:t>Türkçe</a:t>
          </a:r>
          <a:r>
            <a:rPr lang="en-US" sz="1800" dirty="0">
              <a:latin typeface="Cambria"/>
              <a:cs typeface="Cambria"/>
            </a:rPr>
            <a:t>/</a:t>
          </a:r>
          <a:r>
            <a:rPr lang="en-US" sz="1800" dirty="0" err="1">
              <a:latin typeface="Cambria"/>
              <a:cs typeface="Cambria"/>
            </a:rPr>
            <a:t>İngilizce</a:t>
          </a:r>
          <a:r>
            <a:rPr lang="en-US" sz="1800" dirty="0">
              <a:latin typeface="Cambria"/>
              <a:cs typeface="Cambria"/>
            </a:rPr>
            <a:t> </a:t>
          </a:r>
          <a:r>
            <a:rPr lang="en-US" sz="1800" dirty="0" err="1">
              <a:latin typeface="Cambria"/>
              <a:cs typeface="Cambria"/>
            </a:rPr>
            <a:t>ismi</a:t>
          </a:r>
          <a:r>
            <a:rPr lang="en-US" sz="1800" dirty="0">
              <a:latin typeface="Cambria"/>
              <a:cs typeface="Cambria"/>
            </a:rPr>
            <a:t>, </a:t>
          </a:r>
          <a:r>
            <a:rPr lang="en-US" sz="1800" dirty="0" err="1">
              <a:latin typeface="Cambria"/>
              <a:cs typeface="Cambria"/>
            </a:rPr>
            <a:t>bitki</a:t>
          </a:r>
          <a:r>
            <a:rPr lang="en-US" sz="1800" dirty="0">
              <a:latin typeface="Cambria"/>
              <a:cs typeface="Cambria"/>
            </a:rPr>
            <a:t> </a:t>
          </a:r>
          <a:r>
            <a:rPr lang="en-US" sz="1800" dirty="0" err="1">
              <a:latin typeface="Cambria"/>
              <a:cs typeface="Cambria"/>
            </a:rPr>
            <a:t>kısmı</a:t>
          </a:r>
          <a:r>
            <a:rPr lang="en-US" sz="1800" dirty="0">
              <a:latin typeface="Cambria"/>
              <a:cs typeface="Cambria"/>
            </a:rPr>
            <a:t>, </a:t>
          </a:r>
          <a:r>
            <a:rPr lang="en-US" sz="1800" dirty="0" err="1">
              <a:latin typeface="Cambria"/>
              <a:cs typeface="Cambria"/>
            </a:rPr>
            <a:t>kullanım</a:t>
          </a:r>
          <a:r>
            <a:rPr lang="en-US" sz="1800" dirty="0">
              <a:latin typeface="Cambria"/>
              <a:cs typeface="Cambria"/>
            </a:rPr>
            <a:t> </a:t>
          </a:r>
          <a:r>
            <a:rPr lang="en-US" sz="1800" dirty="0" err="1">
              <a:latin typeface="Cambria"/>
              <a:cs typeface="Cambria"/>
            </a:rPr>
            <a:t>izni</a:t>
          </a:r>
          <a:r>
            <a:rPr lang="en-US" sz="1800" dirty="0">
              <a:latin typeface="Cambria"/>
              <a:cs typeface="Cambria"/>
            </a:rPr>
            <a:t> (</a:t>
          </a:r>
          <a:r>
            <a:rPr lang="en-US" sz="1800" dirty="0" err="1">
              <a:latin typeface="Cambria"/>
              <a:cs typeface="Cambria"/>
            </a:rPr>
            <a:t>pozitif</a:t>
          </a:r>
          <a:r>
            <a:rPr lang="en-US" sz="1800" dirty="0">
              <a:latin typeface="Cambria"/>
              <a:cs typeface="Cambria"/>
            </a:rPr>
            <a:t> (P), </a:t>
          </a:r>
          <a:r>
            <a:rPr lang="en-US" sz="1800" dirty="0" err="1">
              <a:latin typeface="Cambria"/>
              <a:cs typeface="Cambria"/>
            </a:rPr>
            <a:t>negatif</a:t>
          </a:r>
          <a:r>
            <a:rPr lang="en-US" sz="1800" dirty="0">
              <a:latin typeface="Cambria"/>
              <a:cs typeface="Cambria"/>
            </a:rPr>
            <a:t> (N), </a:t>
          </a:r>
          <a:r>
            <a:rPr lang="en-US" sz="1800" dirty="0" err="1">
              <a:latin typeface="Cambria"/>
              <a:cs typeface="Cambria"/>
            </a:rPr>
            <a:t>veya</a:t>
          </a:r>
          <a:r>
            <a:rPr lang="en-US" sz="1800" dirty="0">
              <a:latin typeface="Cambria"/>
              <a:cs typeface="Cambria"/>
            </a:rPr>
            <a:t> </a:t>
          </a:r>
          <a:r>
            <a:rPr lang="en-US" sz="1800" dirty="0" err="1">
              <a:latin typeface="Cambria"/>
              <a:cs typeface="Cambria"/>
            </a:rPr>
            <a:t>kısmi</a:t>
          </a:r>
          <a:r>
            <a:rPr lang="en-US" sz="1800" dirty="0">
              <a:latin typeface="Cambria"/>
              <a:cs typeface="Cambria"/>
            </a:rPr>
            <a:t> </a:t>
          </a:r>
          <a:r>
            <a:rPr lang="en-US" sz="1800" dirty="0" err="1">
              <a:latin typeface="Cambria"/>
              <a:cs typeface="Cambria"/>
            </a:rPr>
            <a:t>pozitif</a:t>
          </a:r>
          <a:r>
            <a:rPr lang="en-US" sz="1800" dirty="0">
              <a:latin typeface="Cambria"/>
              <a:cs typeface="Cambria"/>
            </a:rPr>
            <a:t>) </a:t>
          </a:r>
          <a:r>
            <a:rPr lang="en-US" sz="1800" dirty="0" err="1">
              <a:latin typeface="Cambria"/>
              <a:cs typeface="Cambria"/>
            </a:rPr>
            <a:t>belirtilir</a:t>
          </a:r>
          <a:r>
            <a:rPr lang="en-US" sz="1800" dirty="0">
              <a:latin typeface="Cambria"/>
              <a:cs typeface="Cambria"/>
            </a:rPr>
            <a:t>.</a:t>
          </a:r>
          <a:endParaRPr lang="tr-TR" sz="1800" b="0" i="0" noProof="0" dirty="0">
            <a:latin typeface="Cambria"/>
            <a:ea typeface="Cambria" panose="02040503050406030204" pitchFamily="18" charset="0"/>
            <a:cs typeface="Cambria"/>
          </a:endParaRPr>
        </a:p>
      </dgm:t>
    </dgm:pt>
    <dgm:pt modelId="{447A7DB5-4795-9245-B6CB-1CA447790B47}" type="parTrans" cxnId="{352A262F-1F54-D74E-8445-51FFEDF4889C}">
      <dgm:prSet/>
      <dgm:spPr/>
    </dgm:pt>
    <dgm:pt modelId="{43E4A073-4105-FE4B-8002-1A7918DAA4B3}" type="sibTrans" cxnId="{352A262F-1F54-D74E-8445-51FFEDF4889C}">
      <dgm:prSet/>
      <dgm:spPr/>
    </dgm:pt>
    <dgm:pt modelId="{FED848FB-75E3-A64A-B1FE-54D3224F4B0B}">
      <dgm:prSet custT="1"/>
      <dgm:spPr/>
      <dgm:t>
        <a:bodyPr/>
        <a:lstStyle/>
        <a:p>
          <a:pPr>
            <a:buFont typeface="Wingdings" panose="05000000000000000000" pitchFamily="2" charset="2"/>
            <a:buNone/>
          </a:pPr>
          <a:endParaRPr lang="tr-TR" sz="1800" b="0" i="0" noProof="0" dirty="0">
            <a:latin typeface="Cambria"/>
            <a:ea typeface="Cambria" panose="02040503050406030204" pitchFamily="18" charset="0"/>
            <a:cs typeface="Cambria"/>
          </a:endParaRPr>
        </a:p>
      </dgm:t>
    </dgm:pt>
    <dgm:pt modelId="{A37D5497-289A-784D-8B99-CB1C3A99FA6C}" type="parTrans" cxnId="{C226843B-7762-C64E-A039-B42B660222FB}">
      <dgm:prSet/>
      <dgm:spPr/>
    </dgm:pt>
    <dgm:pt modelId="{EDBD8902-0378-2142-9D9B-E57177340A9F}" type="sibTrans" cxnId="{C226843B-7762-C64E-A039-B42B660222FB}">
      <dgm:prSet/>
      <dgm:spPr/>
    </dgm:pt>
    <dgm:pt modelId="{721DE415-6250-2948-8D44-8E42609CC9EA}">
      <dgm:prSet custT="1"/>
      <dgm:spPr/>
      <dgm:t>
        <a:bodyPr/>
        <a:lstStyle/>
        <a:p>
          <a:pPr>
            <a:buFont typeface="Wingdings" panose="05000000000000000000" pitchFamily="2" charset="2"/>
            <a:buChar char="§"/>
          </a:pPr>
          <a:r>
            <a:rPr lang="tr-TR" sz="1800" b="0" i="0" noProof="0" dirty="0">
              <a:latin typeface="Cambria"/>
              <a:ea typeface="Cambria" panose="02040503050406030204" pitchFamily="18" charset="0"/>
              <a:cs typeface="Cambria"/>
            </a:rPr>
            <a:t>Doğal olması zararlı olma riskini ortadan kaldırmaz.</a:t>
          </a:r>
        </a:p>
      </dgm:t>
    </dgm:pt>
    <dgm:pt modelId="{E410B691-6690-2F4C-8743-F76D19C12EC7}" type="parTrans" cxnId="{416F146E-8825-5C45-8915-DEA7E79E5D4D}">
      <dgm:prSet/>
      <dgm:spPr/>
    </dgm:pt>
    <dgm:pt modelId="{17520587-DC32-7545-88C0-37C2BAC0CE43}" type="sibTrans" cxnId="{416F146E-8825-5C45-8915-DEA7E79E5D4D}">
      <dgm:prSet/>
      <dgm:spPr/>
    </dgm:pt>
    <dgm:pt modelId="{F55DDD33-8641-2640-9749-4F0E64748701}">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Gıda Güvenliği Bilgi Sistemi ‘Takviye Edici Gıdalar Kısıtlı Maddeler Listesi’ yayınlanır.</a:t>
          </a:r>
        </a:p>
      </dgm:t>
    </dgm:pt>
    <dgm:pt modelId="{F3B7AA60-5BCA-0846-851E-83E6F800E49A}" type="parTrans" cxnId="{9C11DD01-A6A5-514F-8F96-0130F3747A29}">
      <dgm:prSet/>
      <dgm:spPr/>
    </dgm:pt>
    <dgm:pt modelId="{37CFA7D3-D946-274A-94D0-6D157F3A7271}" type="sibTrans" cxnId="{9C11DD01-A6A5-514F-8F96-0130F3747A29}">
      <dgm:prSet/>
      <dgm:spPr/>
    </dgm:pt>
    <dgm:pt modelId="{25314E85-9B08-C448-836C-A4BAFCA06D3B}">
      <dgm:prSet custT="1"/>
      <dgm:spPr/>
      <dgm:t>
        <a:bodyPr/>
        <a:lstStyle/>
        <a:p>
          <a:pPr>
            <a:buFont typeface="Wingdings" panose="05000000000000000000" pitchFamily="2" charset="2"/>
            <a:buChar char="§"/>
          </a:pPr>
          <a:r>
            <a:rPr lang="tr-TR" sz="1800" b="0" i="0" noProof="0" dirty="0">
              <a:latin typeface="Cambria" panose="02040503050406030204" pitchFamily="18" charset="0"/>
              <a:ea typeface="Cambria" panose="02040503050406030204" pitchFamily="18" charset="0"/>
            </a:rPr>
            <a:t>Minimum/maksimum limitler ve izin verilmeyen etken maddeler listelenir </a:t>
          </a:r>
        </a:p>
      </dgm:t>
    </dgm:pt>
    <dgm:pt modelId="{9DC97074-0A00-F343-A587-0F1AF1061064}" type="parTrans" cxnId="{8C21E47E-DEA3-0E4B-B01C-82F2F6D7D249}">
      <dgm:prSet/>
      <dgm:spPr/>
    </dgm:pt>
    <dgm:pt modelId="{BEE44009-B0B6-4F47-AB21-7251479C8DD4}" type="sibTrans" cxnId="{8C21E47E-DEA3-0E4B-B01C-82F2F6D7D249}">
      <dgm:prSet/>
      <dgm:spPr/>
    </dgm:pt>
    <dgm:pt modelId="{39F40E81-923B-A548-B2BC-682BCDD9C91C}">
      <dgm:prSet custT="1"/>
      <dgm:spPr/>
      <dgm:t>
        <a:bodyPr/>
        <a:lstStyle/>
        <a:p>
          <a:pPr>
            <a:buFont typeface="Wingdings" panose="05000000000000000000" pitchFamily="2" charset="2"/>
            <a:buChar char="§"/>
          </a:pPr>
          <a:endParaRPr lang="tr-TR" sz="1800" b="0" i="0" noProof="0" dirty="0">
            <a:latin typeface="Cambria" panose="02040503050406030204" pitchFamily="18" charset="0"/>
            <a:ea typeface="Cambria" panose="02040503050406030204" pitchFamily="18" charset="0"/>
          </a:endParaRPr>
        </a:p>
      </dgm:t>
    </dgm:pt>
    <dgm:pt modelId="{244E4402-F646-6845-89BD-118E038E7FE7}" type="parTrans" cxnId="{77E0F266-C8FF-E54C-87AB-5A3F86DD888D}">
      <dgm:prSet/>
      <dgm:spPr/>
    </dgm:pt>
    <dgm:pt modelId="{FE7E450B-D645-5C45-87C1-18893E06E817}" type="sibTrans" cxnId="{77E0F266-C8FF-E54C-87AB-5A3F86DD888D}">
      <dgm:prSet/>
      <dgm:spPr/>
    </dgm:pt>
    <dgm:pt modelId="{7E498DF8-39B7-A64E-91F9-2B44F34B7650}">
      <dgm:prSet custT="1"/>
      <dgm:spPr/>
      <dgm:t>
        <a:bodyPr/>
        <a:lstStyle/>
        <a:p>
          <a:pPr>
            <a:buFont typeface="Wingdings" panose="05000000000000000000" pitchFamily="2" charset="2"/>
            <a:buChar char="§"/>
          </a:pPr>
          <a:endParaRPr lang="tr-TR" sz="1800" b="0" i="0" noProof="0" dirty="0">
            <a:latin typeface="Cambria" panose="02040503050406030204" pitchFamily="18" charset="0"/>
            <a:ea typeface="Cambria" panose="02040503050406030204" pitchFamily="18" charset="0"/>
          </a:endParaRPr>
        </a:p>
      </dgm:t>
    </dgm:pt>
    <dgm:pt modelId="{571E90F6-C2EF-5E44-90FE-3D5968E311CD}" type="parTrans" cxnId="{9B498C4C-7E4D-EB43-9537-70EC16816BE7}">
      <dgm:prSet/>
      <dgm:spPr/>
    </dgm:pt>
    <dgm:pt modelId="{F0EFF533-62C9-4240-A354-D3AC1ED71CB6}" type="sibTrans" cxnId="{9B498C4C-7E4D-EB43-9537-70EC16816BE7}">
      <dgm:prSet/>
      <dgm:spPr/>
    </dgm:pt>
    <dgm:pt modelId="{6BFC8F91-27A5-4240-8F16-080C37834B0D}" type="pres">
      <dgm:prSet presAssocID="{8CDC0A7C-BE56-4A0F-9980-76D7A5BF10EE}" presName="Name0" presStyleCnt="0">
        <dgm:presLayoutVars>
          <dgm:dir/>
          <dgm:animLvl val="lvl"/>
          <dgm:resizeHandles val="exact"/>
        </dgm:presLayoutVars>
      </dgm:prSet>
      <dgm:spPr/>
    </dgm:pt>
    <dgm:pt modelId="{5ABF59ED-F69A-3C4C-92BC-F0F1079AFFEB}" type="pres">
      <dgm:prSet presAssocID="{EECADAC7-3FD6-4879-801C-3D5C3DF04A64}" presName="composite" presStyleCnt="0"/>
      <dgm:spPr/>
    </dgm:pt>
    <dgm:pt modelId="{BD9694B9-C376-D74F-A1A1-53CC62ED113A}" type="pres">
      <dgm:prSet presAssocID="{EECADAC7-3FD6-4879-801C-3D5C3DF04A64}" presName="parTx" presStyleLbl="alignNode1" presStyleIdx="0" presStyleCnt="3">
        <dgm:presLayoutVars>
          <dgm:chMax val="0"/>
          <dgm:chPref val="0"/>
          <dgm:bulletEnabled val="1"/>
        </dgm:presLayoutVars>
      </dgm:prSet>
      <dgm:spPr/>
    </dgm:pt>
    <dgm:pt modelId="{D383F6F9-3BDD-D545-92C5-B08AAD627A01}" type="pres">
      <dgm:prSet presAssocID="{EECADAC7-3FD6-4879-801C-3D5C3DF04A64}" presName="desTx" presStyleLbl="alignAccFollowNode1" presStyleIdx="0" presStyleCnt="3">
        <dgm:presLayoutVars>
          <dgm:bulletEnabled val="1"/>
        </dgm:presLayoutVars>
      </dgm:prSet>
      <dgm:spPr/>
    </dgm:pt>
    <dgm:pt modelId="{98E3C2DF-219C-8C47-84A2-D3A93AD54B79}" type="pres">
      <dgm:prSet presAssocID="{A0DCE279-F273-465A-A39F-050AAA709230}" presName="space" presStyleCnt="0"/>
      <dgm:spPr/>
    </dgm:pt>
    <dgm:pt modelId="{37C6B97B-2CE2-5C4D-B491-64C751FB09C9}" type="pres">
      <dgm:prSet presAssocID="{9D2389AE-065A-44FF-AEC3-B5150A0B42F1}" presName="composite" presStyleCnt="0"/>
      <dgm:spPr/>
    </dgm:pt>
    <dgm:pt modelId="{BEEABAA2-614C-554A-AB45-B551131EACB8}" type="pres">
      <dgm:prSet presAssocID="{9D2389AE-065A-44FF-AEC3-B5150A0B42F1}" presName="parTx" presStyleLbl="alignNode1" presStyleIdx="1" presStyleCnt="3">
        <dgm:presLayoutVars>
          <dgm:chMax val="0"/>
          <dgm:chPref val="0"/>
          <dgm:bulletEnabled val="1"/>
        </dgm:presLayoutVars>
      </dgm:prSet>
      <dgm:spPr/>
    </dgm:pt>
    <dgm:pt modelId="{473555CF-C032-754B-97DE-D06EEB101022}" type="pres">
      <dgm:prSet presAssocID="{9D2389AE-065A-44FF-AEC3-B5150A0B42F1}" presName="desTx" presStyleLbl="alignAccFollowNode1" presStyleIdx="1" presStyleCnt="3">
        <dgm:presLayoutVars>
          <dgm:bulletEnabled val="1"/>
        </dgm:presLayoutVars>
      </dgm:prSet>
      <dgm:spPr/>
    </dgm:pt>
    <dgm:pt modelId="{569FFE06-FED5-164D-8A1D-642B59DCD52D}" type="pres">
      <dgm:prSet presAssocID="{99A9667F-4EF6-48FC-8053-6F328B96D09E}" presName="space" presStyleCnt="0"/>
      <dgm:spPr/>
    </dgm:pt>
    <dgm:pt modelId="{8C47CFCF-041F-8443-9A44-FCB211288682}" type="pres">
      <dgm:prSet presAssocID="{63638E0B-556C-4EE1-A19E-8AC93512A4DD}" presName="composite" presStyleCnt="0"/>
      <dgm:spPr/>
    </dgm:pt>
    <dgm:pt modelId="{3FFC8045-9021-AF4B-8277-43B4CA8852E0}" type="pres">
      <dgm:prSet presAssocID="{63638E0B-556C-4EE1-A19E-8AC93512A4DD}" presName="parTx" presStyleLbl="alignNode1" presStyleIdx="2" presStyleCnt="3">
        <dgm:presLayoutVars>
          <dgm:chMax val="0"/>
          <dgm:chPref val="0"/>
          <dgm:bulletEnabled val="1"/>
        </dgm:presLayoutVars>
      </dgm:prSet>
      <dgm:spPr/>
    </dgm:pt>
    <dgm:pt modelId="{CF45F6AF-1580-C148-9FE1-E3775B8385D2}" type="pres">
      <dgm:prSet presAssocID="{63638E0B-556C-4EE1-A19E-8AC93512A4DD}" presName="desTx" presStyleLbl="alignAccFollowNode1" presStyleIdx="2" presStyleCnt="3">
        <dgm:presLayoutVars>
          <dgm:bulletEnabled val="1"/>
        </dgm:presLayoutVars>
      </dgm:prSet>
      <dgm:spPr/>
    </dgm:pt>
  </dgm:ptLst>
  <dgm:cxnLst>
    <dgm:cxn modelId="{9C11DD01-A6A5-514F-8F96-0130F3747A29}" srcId="{63638E0B-556C-4EE1-A19E-8AC93512A4DD}" destId="{F55DDD33-8641-2640-9749-4F0E64748701}" srcOrd="2" destOrd="0" parTransId="{F3B7AA60-5BCA-0846-851E-83E6F800E49A}" sibTransId="{37CFA7D3-D946-274A-94D0-6D157F3A7271}"/>
    <dgm:cxn modelId="{E675AF09-3204-4DAD-92E7-5068BE31D35A}" srcId="{EECADAC7-3FD6-4879-801C-3D5C3DF04A64}" destId="{86C40FEE-5B97-472D-942B-7700AA5B2A14}" srcOrd="0" destOrd="0" parTransId="{CAC86270-34F1-4557-BC3F-6E96D8E7C279}" sibTransId="{4384062C-3C50-4DA0-8FAE-FB9B03D22468}"/>
    <dgm:cxn modelId="{6EDB3310-071B-413B-A9AB-97D674338DCB}" srcId="{EECADAC7-3FD6-4879-801C-3D5C3DF04A64}" destId="{021D2E6C-8838-4E55-AA39-8B3C116C4C59}" srcOrd="4" destOrd="0" parTransId="{E6BFCC9B-FAA3-4221-ABBB-950721476FF8}" sibTransId="{BC552417-4F9E-4B77-A46D-16BA560B2206}"/>
    <dgm:cxn modelId="{51F1A916-33AF-B043-854A-7BDAE189AD80}" type="presOf" srcId="{25314E85-9B08-C448-836C-A4BAFCA06D3B}" destId="{CF45F6AF-1580-C148-9FE1-E3775B8385D2}" srcOrd="0" destOrd="4" presId="urn:microsoft.com/office/officeart/2005/8/layout/hList1"/>
    <dgm:cxn modelId="{3202C91B-B784-ED42-A4F0-CFFA814D91ED}" type="presOf" srcId="{D2F6F052-8300-4C3B-A7D6-237CC64AD1B6}" destId="{CF45F6AF-1580-C148-9FE1-E3775B8385D2}" srcOrd="0" destOrd="0" presId="urn:microsoft.com/office/officeart/2005/8/layout/hList1"/>
    <dgm:cxn modelId="{959A8F1F-DD3D-408D-9AC4-695D35749B68}" srcId="{EECADAC7-3FD6-4879-801C-3D5C3DF04A64}" destId="{4F7AE045-61A9-488F-85AD-8C1ADABA6AD3}" srcOrd="2" destOrd="0" parTransId="{4C8273B4-0BD3-4DA8-AB3F-D6EC0D703A4E}" sibTransId="{4318DC13-118D-4C2C-9930-7085FAB480B2}"/>
    <dgm:cxn modelId="{1484892D-4FB1-4C0C-A28B-F8D5CFC90096}" srcId="{8CDC0A7C-BE56-4A0F-9980-76D7A5BF10EE}" destId="{63638E0B-556C-4EE1-A19E-8AC93512A4DD}" srcOrd="2" destOrd="0" parTransId="{5B76C428-1B72-4119-9544-57B411F987C5}" sibTransId="{633E343A-4F78-4ED9-B214-6568530236AA}"/>
    <dgm:cxn modelId="{352A262F-1F54-D74E-8445-51FFEDF4889C}" srcId="{9D2389AE-065A-44FF-AEC3-B5150A0B42F1}" destId="{DFDEC69A-9F29-A440-A67F-28EB65FEA1DD}" srcOrd="1" destOrd="0" parTransId="{447A7DB5-4795-9245-B6CB-1CA447790B47}" sibTransId="{43E4A073-4105-FE4B-8002-1A7918DAA4B3}"/>
    <dgm:cxn modelId="{E7C1B030-4CA3-BA4E-9A65-EF4F4FC5FC7C}" type="presOf" srcId="{DFDEC69A-9F29-A440-A67F-28EB65FEA1DD}" destId="{473555CF-C032-754B-97DE-D06EEB101022}" srcOrd="0" destOrd="1" presId="urn:microsoft.com/office/officeart/2005/8/layout/hList1"/>
    <dgm:cxn modelId="{2BD73936-4510-1942-A74E-C7FAE46C00DA}" type="presOf" srcId="{67CC3E0C-87CA-4C04-BA1E-91880843B8F8}" destId="{473555CF-C032-754B-97DE-D06EEB101022}" srcOrd="0" destOrd="0" presId="urn:microsoft.com/office/officeart/2005/8/layout/hList1"/>
    <dgm:cxn modelId="{9D430F3A-C18F-DD43-80F0-F4351DEB3F27}" type="presOf" srcId="{63638E0B-556C-4EE1-A19E-8AC93512A4DD}" destId="{3FFC8045-9021-AF4B-8277-43B4CA8852E0}" srcOrd="0" destOrd="0" presId="urn:microsoft.com/office/officeart/2005/8/layout/hList1"/>
    <dgm:cxn modelId="{C226843B-7762-C64E-A039-B42B660222FB}" srcId="{9D2389AE-065A-44FF-AEC3-B5150A0B42F1}" destId="{FED848FB-75E3-A64A-B1FE-54D3224F4B0B}" srcOrd="2" destOrd="0" parTransId="{A37D5497-289A-784D-8B99-CB1C3A99FA6C}" sibTransId="{EDBD8902-0378-2142-9D9B-E57177340A9F}"/>
    <dgm:cxn modelId="{4FD3BC60-FE92-2C40-BB73-CA9BFB32FB17}" type="presOf" srcId="{024BD18C-C595-8B43-BF83-87D1C67C5A61}" destId="{D383F6F9-3BDD-D545-92C5-B08AAD627A01}" srcOrd="0" destOrd="5" presId="urn:microsoft.com/office/officeart/2005/8/layout/hList1"/>
    <dgm:cxn modelId="{58DB1663-AC82-5449-84FA-31C27D764196}" srcId="{9D2389AE-065A-44FF-AEC3-B5150A0B42F1}" destId="{92892AC1-AB7C-AC4E-8564-C9C24739D856}" srcOrd="3" destOrd="0" parTransId="{B322FAC0-1D24-9641-BB23-128187D9F712}" sibTransId="{673A52BB-ECFA-1C4D-A30E-CFD21D07074A}"/>
    <dgm:cxn modelId="{13717643-074B-9549-AB9F-E182B86A27F0}" type="presOf" srcId="{721DE415-6250-2948-8D44-8E42609CC9EA}" destId="{473555CF-C032-754B-97DE-D06EEB101022}" srcOrd="0" destOrd="4" presId="urn:microsoft.com/office/officeart/2005/8/layout/hList1"/>
    <dgm:cxn modelId="{77E0F266-C8FF-E54C-87AB-5A3F86DD888D}" srcId="{63638E0B-556C-4EE1-A19E-8AC93512A4DD}" destId="{39F40E81-923B-A548-B2BC-682BCDD9C91C}" srcOrd="1" destOrd="0" parTransId="{244E4402-F646-6845-89BD-118E038E7FE7}" sibTransId="{FE7E450B-D645-5C45-87C1-18893E06E817}"/>
    <dgm:cxn modelId="{8D30756A-6ED5-6047-ABF9-31286CC13EE4}" type="presOf" srcId="{6AF4C0D8-B7FF-4B2B-BE06-1DEA1FC59A3F}" destId="{D383F6F9-3BDD-D545-92C5-B08AAD627A01}" srcOrd="0" destOrd="1" presId="urn:microsoft.com/office/officeart/2005/8/layout/hList1"/>
    <dgm:cxn modelId="{9B498C4C-7E4D-EB43-9537-70EC16816BE7}" srcId="{63638E0B-556C-4EE1-A19E-8AC93512A4DD}" destId="{7E498DF8-39B7-A64E-91F9-2B44F34B7650}" srcOrd="3" destOrd="0" parTransId="{571E90F6-C2EF-5E44-90FE-3D5968E311CD}" sibTransId="{F0EFF533-62C9-4240-A354-D3AC1ED71CB6}"/>
    <dgm:cxn modelId="{416F146E-8825-5C45-8915-DEA7E79E5D4D}" srcId="{9D2389AE-065A-44FF-AEC3-B5150A0B42F1}" destId="{721DE415-6250-2948-8D44-8E42609CC9EA}" srcOrd="4" destOrd="0" parTransId="{E410B691-6690-2F4C-8743-F76D19C12EC7}" sibTransId="{17520587-DC32-7545-88C0-37C2BAC0CE43}"/>
    <dgm:cxn modelId="{E3EBD44F-A8E0-7A4B-9059-B0271B865E8B}" type="presOf" srcId="{9D2389AE-065A-44FF-AEC3-B5150A0B42F1}" destId="{BEEABAA2-614C-554A-AB45-B551131EACB8}" srcOrd="0" destOrd="0" presId="urn:microsoft.com/office/officeart/2005/8/layout/hList1"/>
    <dgm:cxn modelId="{10392479-ED4C-41F1-A56E-8A060617B47B}" srcId="{EECADAC7-3FD6-4879-801C-3D5C3DF04A64}" destId="{6AF4C0D8-B7FF-4B2B-BE06-1DEA1FC59A3F}" srcOrd="1" destOrd="0" parTransId="{5F0234F4-1F81-4D2B-B530-D6ED9404D7EF}" sibTransId="{81DACCE8-3357-44CE-A0F7-22848A88DD6C}"/>
    <dgm:cxn modelId="{8C21E47E-DEA3-0E4B-B01C-82F2F6D7D249}" srcId="{63638E0B-556C-4EE1-A19E-8AC93512A4DD}" destId="{25314E85-9B08-C448-836C-A4BAFCA06D3B}" srcOrd="4" destOrd="0" parTransId="{9DC97074-0A00-F343-A587-0F1AF1061064}" sibTransId="{BEE44009-B0B6-4F47-AB21-7251479C8DD4}"/>
    <dgm:cxn modelId="{71C12081-2B5D-9C44-B4F8-75AA38BFBB4B}" type="presOf" srcId="{FED848FB-75E3-A64A-B1FE-54D3224F4B0B}" destId="{473555CF-C032-754B-97DE-D06EEB101022}" srcOrd="0" destOrd="2" presId="urn:microsoft.com/office/officeart/2005/8/layout/hList1"/>
    <dgm:cxn modelId="{EC5F9687-4DBD-4278-B3BE-F96DDFBC4494}" srcId="{63638E0B-556C-4EE1-A19E-8AC93512A4DD}" destId="{D2F6F052-8300-4C3B-A7D6-237CC64AD1B6}" srcOrd="0" destOrd="0" parTransId="{A38C5121-5EF1-4E18-B45C-624215A70EF6}" sibTransId="{82FA20D0-C3F5-4E54-A67A-E18557C41EC8}"/>
    <dgm:cxn modelId="{0B2C5290-3732-414C-8677-8FF05C8D8703}" type="presOf" srcId="{92892AC1-AB7C-AC4E-8564-C9C24739D856}" destId="{473555CF-C032-754B-97DE-D06EEB101022}" srcOrd="0" destOrd="3" presId="urn:microsoft.com/office/officeart/2005/8/layout/hList1"/>
    <dgm:cxn modelId="{5D552B93-376A-4907-9B60-25984159EA08}" srcId="{8CDC0A7C-BE56-4A0F-9980-76D7A5BF10EE}" destId="{9D2389AE-065A-44FF-AEC3-B5150A0B42F1}" srcOrd="1" destOrd="0" parTransId="{30C5B2EE-6FBF-4731-A9B5-3E0C0BDA4CB0}" sibTransId="{99A9667F-4EF6-48FC-8053-6F328B96D09E}"/>
    <dgm:cxn modelId="{A300BC9A-05BA-7648-A6A2-E160F99081A9}" type="presOf" srcId="{39F40E81-923B-A548-B2BC-682BCDD9C91C}" destId="{CF45F6AF-1580-C148-9FE1-E3775B8385D2}" srcOrd="0" destOrd="1" presId="urn:microsoft.com/office/officeart/2005/8/layout/hList1"/>
    <dgm:cxn modelId="{6F5CBFA2-002E-4E6C-A5BB-130A541EABC1}" srcId="{EECADAC7-3FD6-4879-801C-3D5C3DF04A64}" destId="{39BF410D-5F49-4BD1-9DDB-D32DF59F3EF9}" srcOrd="3" destOrd="0" parTransId="{2C27D506-DEBC-4EB4-A10B-481218CF4AD5}" sibTransId="{0CC9F0F8-E2A8-4F69-9296-A48E87B462BF}"/>
    <dgm:cxn modelId="{AA8507A8-E4EA-7C4D-BFB3-82E986E6CA36}" type="presOf" srcId="{F55DDD33-8641-2640-9749-4F0E64748701}" destId="{CF45F6AF-1580-C148-9FE1-E3775B8385D2}" srcOrd="0" destOrd="2" presId="urn:microsoft.com/office/officeart/2005/8/layout/hList1"/>
    <dgm:cxn modelId="{C53874B7-158C-FE4A-B5C2-0C3384AA875D}" type="presOf" srcId="{8CDC0A7C-BE56-4A0F-9980-76D7A5BF10EE}" destId="{6BFC8F91-27A5-4240-8F16-080C37834B0D}" srcOrd="0" destOrd="0" presId="urn:microsoft.com/office/officeart/2005/8/layout/hList1"/>
    <dgm:cxn modelId="{5F2F9ABF-D9E1-8E4D-99A0-2AD50D37A45E}" type="presOf" srcId="{EECADAC7-3FD6-4879-801C-3D5C3DF04A64}" destId="{BD9694B9-C376-D74F-A1A1-53CC62ED113A}" srcOrd="0" destOrd="0" presId="urn:microsoft.com/office/officeart/2005/8/layout/hList1"/>
    <dgm:cxn modelId="{9A83A8C2-DD23-2F4D-BEF3-47968EBE1646}" type="presOf" srcId="{4F7AE045-61A9-488F-85AD-8C1ADABA6AD3}" destId="{D383F6F9-3BDD-D545-92C5-B08AAD627A01}" srcOrd="0" destOrd="2" presId="urn:microsoft.com/office/officeart/2005/8/layout/hList1"/>
    <dgm:cxn modelId="{37102ED4-F88A-174C-924F-568BABAB8978}" srcId="{EECADAC7-3FD6-4879-801C-3D5C3DF04A64}" destId="{024BD18C-C595-8B43-BF83-87D1C67C5A61}" srcOrd="5" destOrd="0" parTransId="{4A7FC11F-0E0A-7746-87FD-4E27438C8F1F}" sibTransId="{04D0C335-D349-7D41-9AA5-FED55C9892F2}"/>
    <dgm:cxn modelId="{4E007DDC-63E3-4A13-A90F-11D8C74E4417}" srcId="{8CDC0A7C-BE56-4A0F-9980-76D7A5BF10EE}" destId="{EECADAC7-3FD6-4879-801C-3D5C3DF04A64}" srcOrd="0" destOrd="0" parTransId="{FB79DD04-838F-45AA-AD80-C9AB78B9A822}" sibTransId="{A0DCE279-F273-465A-A39F-050AAA709230}"/>
    <dgm:cxn modelId="{C34BEAE6-7FC7-754F-AD8A-8402D5996284}" type="presOf" srcId="{39BF410D-5F49-4BD1-9DDB-D32DF59F3EF9}" destId="{D383F6F9-3BDD-D545-92C5-B08AAD627A01}" srcOrd="0" destOrd="3" presId="urn:microsoft.com/office/officeart/2005/8/layout/hList1"/>
    <dgm:cxn modelId="{BBE25AED-C00D-AB43-9B71-33152EEE574C}" type="presOf" srcId="{021D2E6C-8838-4E55-AA39-8B3C116C4C59}" destId="{D383F6F9-3BDD-D545-92C5-B08AAD627A01}" srcOrd="0" destOrd="4" presId="urn:microsoft.com/office/officeart/2005/8/layout/hList1"/>
    <dgm:cxn modelId="{6C6D42F8-676F-BE4B-9ED7-248B75DBF9FB}" type="presOf" srcId="{7E498DF8-39B7-A64E-91F9-2B44F34B7650}" destId="{CF45F6AF-1580-C148-9FE1-E3775B8385D2}" srcOrd="0" destOrd="3" presId="urn:microsoft.com/office/officeart/2005/8/layout/hList1"/>
    <dgm:cxn modelId="{B3956AFA-D1DD-954B-AF19-17D519C08D11}" type="presOf" srcId="{86C40FEE-5B97-472D-942B-7700AA5B2A14}" destId="{D383F6F9-3BDD-D545-92C5-B08AAD627A01}" srcOrd="0" destOrd="0" presId="urn:microsoft.com/office/officeart/2005/8/layout/hList1"/>
    <dgm:cxn modelId="{94E980FB-80D3-46A2-ABCE-32789F40EAD5}" srcId="{9D2389AE-065A-44FF-AEC3-B5150A0B42F1}" destId="{67CC3E0C-87CA-4C04-BA1E-91880843B8F8}" srcOrd="0" destOrd="0" parTransId="{08D10603-BF7A-4DC1-9553-0033A07A9314}" sibTransId="{E4832787-2AB4-4488-A927-3F3645CBC344}"/>
    <dgm:cxn modelId="{C1A2843C-959A-204E-A21D-88308EE3A696}" type="presParOf" srcId="{6BFC8F91-27A5-4240-8F16-080C37834B0D}" destId="{5ABF59ED-F69A-3C4C-92BC-F0F1079AFFEB}" srcOrd="0" destOrd="0" presId="urn:microsoft.com/office/officeart/2005/8/layout/hList1"/>
    <dgm:cxn modelId="{4A2291FC-2E13-9141-9B8F-19A811BBA3B8}" type="presParOf" srcId="{5ABF59ED-F69A-3C4C-92BC-F0F1079AFFEB}" destId="{BD9694B9-C376-D74F-A1A1-53CC62ED113A}" srcOrd="0" destOrd="0" presId="urn:microsoft.com/office/officeart/2005/8/layout/hList1"/>
    <dgm:cxn modelId="{F023E7B0-7638-9647-AD36-87B8FF7A90CA}" type="presParOf" srcId="{5ABF59ED-F69A-3C4C-92BC-F0F1079AFFEB}" destId="{D383F6F9-3BDD-D545-92C5-B08AAD627A01}" srcOrd="1" destOrd="0" presId="urn:microsoft.com/office/officeart/2005/8/layout/hList1"/>
    <dgm:cxn modelId="{A1E7E28D-4C36-CD4D-B3EA-2F9F28C52ECC}" type="presParOf" srcId="{6BFC8F91-27A5-4240-8F16-080C37834B0D}" destId="{98E3C2DF-219C-8C47-84A2-D3A93AD54B79}" srcOrd="1" destOrd="0" presId="urn:microsoft.com/office/officeart/2005/8/layout/hList1"/>
    <dgm:cxn modelId="{AF1CEB97-740D-8042-9DD4-C5D9738FE19D}" type="presParOf" srcId="{6BFC8F91-27A5-4240-8F16-080C37834B0D}" destId="{37C6B97B-2CE2-5C4D-B491-64C751FB09C9}" srcOrd="2" destOrd="0" presId="urn:microsoft.com/office/officeart/2005/8/layout/hList1"/>
    <dgm:cxn modelId="{99E1F3FF-BD40-D74A-9162-B8B7D490AA00}" type="presParOf" srcId="{37C6B97B-2CE2-5C4D-B491-64C751FB09C9}" destId="{BEEABAA2-614C-554A-AB45-B551131EACB8}" srcOrd="0" destOrd="0" presId="urn:microsoft.com/office/officeart/2005/8/layout/hList1"/>
    <dgm:cxn modelId="{173CA3A5-E251-8B4A-904B-F696C32F4C66}" type="presParOf" srcId="{37C6B97B-2CE2-5C4D-B491-64C751FB09C9}" destId="{473555CF-C032-754B-97DE-D06EEB101022}" srcOrd="1" destOrd="0" presId="urn:microsoft.com/office/officeart/2005/8/layout/hList1"/>
    <dgm:cxn modelId="{F779B9A3-F8E2-8147-B563-5A6EA867DBF5}" type="presParOf" srcId="{6BFC8F91-27A5-4240-8F16-080C37834B0D}" destId="{569FFE06-FED5-164D-8A1D-642B59DCD52D}" srcOrd="3" destOrd="0" presId="urn:microsoft.com/office/officeart/2005/8/layout/hList1"/>
    <dgm:cxn modelId="{D7531986-0615-804D-A8A0-14896CAC6724}" type="presParOf" srcId="{6BFC8F91-27A5-4240-8F16-080C37834B0D}" destId="{8C47CFCF-041F-8443-9A44-FCB211288682}" srcOrd="4" destOrd="0" presId="urn:microsoft.com/office/officeart/2005/8/layout/hList1"/>
    <dgm:cxn modelId="{56F15B01-E879-1947-BD9C-9B252E9C171E}" type="presParOf" srcId="{8C47CFCF-041F-8443-9A44-FCB211288682}" destId="{3FFC8045-9021-AF4B-8277-43B4CA8852E0}" srcOrd="0" destOrd="0" presId="urn:microsoft.com/office/officeart/2005/8/layout/hList1"/>
    <dgm:cxn modelId="{497343DC-B2FD-A843-8E1E-E4C42DEF605E}" type="presParOf" srcId="{8C47CFCF-041F-8443-9A44-FCB211288682}" destId="{CF45F6AF-1580-C148-9FE1-E3775B8385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AC0E7C-C12F-440D-8608-565B7155D007}"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n-US"/>
        </a:p>
      </dgm:t>
    </dgm:pt>
    <dgm:pt modelId="{A47F1C58-8E1F-44AA-8A7E-BAFA5870BA33}">
      <dgm:prSet/>
      <dgm:spPr/>
      <dgm:t>
        <a:bodyPr/>
        <a:lstStyle/>
        <a:p>
          <a:r>
            <a:rPr lang="en-US" b="1" i="0" baseline="0" dirty="0" err="1">
              <a:latin typeface="Cambria" panose="02040503050406030204" pitchFamily="18" charset="0"/>
              <a:ea typeface="Cambria" panose="02040503050406030204" pitchFamily="18" charset="0"/>
            </a:rPr>
            <a:t>Pekmez</a:t>
          </a:r>
          <a:r>
            <a:rPr lang="en-US" b="1" i="0" baseline="0" dirty="0"/>
            <a:t> </a:t>
          </a:r>
          <a:endParaRPr lang="en-US" dirty="0"/>
        </a:p>
      </dgm:t>
    </dgm:pt>
    <dgm:pt modelId="{0D6F27B2-09D9-4728-93E9-B46DD4C6D6A2}" type="parTrans" cxnId="{D90EC84E-EDA5-42F7-A9C3-A920F8778997}">
      <dgm:prSet/>
      <dgm:spPr/>
      <dgm:t>
        <a:bodyPr/>
        <a:lstStyle/>
        <a:p>
          <a:endParaRPr lang="en-US"/>
        </a:p>
      </dgm:t>
    </dgm:pt>
    <dgm:pt modelId="{D0BD5D4D-B026-4681-AB0B-5C966CA8C95D}" type="sibTrans" cxnId="{D90EC84E-EDA5-42F7-A9C3-A920F8778997}">
      <dgm:prSet/>
      <dgm:spPr/>
      <dgm:t>
        <a:bodyPr/>
        <a:lstStyle/>
        <a:p>
          <a:endParaRPr lang="en-US"/>
        </a:p>
      </dgm:t>
    </dgm:pt>
    <dgm:pt modelId="{912D678D-4FCE-486E-A936-86642FB0FA90}">
      <dgm:prSet/>
      <dgm:spPr/>
      <dgm:t>
        <a:bodyPr/>
        <a:lstStyle/>
        <a:p>
          <a:r>
            <a:rPr lang="en-US" b="1" i="0" baseline="0" dirty="0">
              <a:latin typeface="Cambria" panose="02040503050406030204" pitchFamily="18" charset="0"/>
              <a:ea typeface="Cambria" panose="02040503050406030204" pitchFamily="18" charset="0"/>
            </a:rPr>
            <a:t>Tarha</a:t>
          </a:r>
          <a:r>
            <a:rPr lang="tr-TR" b="1" i="0" baseline="0" dirty="0">
              <a:latin typeface="Cambria" panose="02040503050406030204" pitchFamily="18" charset="0"/>
              <a:ea typeface="Cambria" panose="02040503050406030204" pitchFamily="18" charset="0"/>
            </a:rPr>
            <a:t>n</a:t>
          </a:r>
          <a:r>
            <a:rPr lang="en-US" b="1" i="0" baseline="0" dirty="0">
              <a:latin typeface="Cambria" panose="02040503050406030204" pitchFamily="18" charset="0"/>
              <a:ea typeface="Cambria" panose="02040503050406030204" pitchFamily="18" charset="0"/>
            </a:rPr>
            <a:t>a</a:t>
          </a:r>
          <a:endParaRPr lang="en-US" dirty="0">
            <a:latin typeface="Cambria" panose="02040503050406030204" pitchFamily="18" charset="0"/>
            <a:ea typeface="Cambria" panose="02040503050406030204" pitchFamily="18" charset="0"/>
          </a:endParaRPr>
        </a:p>
      </dgm:t>
    </dgm:pt>
    <dgm:pt modelId="{DF21FD49-4BE6-4ED7-A757-E31379603CA2}" type="parTrans" cxnId="{D0BDE09A-A127-4B17-98F8-4EED2CF4F6D2}">
      <dgm:prSet/>
      <dgm:spPr/>
      <dgm:t>
        <a:bodyPr/>
        <a:lstStyle/>
        <a:p>
          <a:endParaRPr lang="en-US"/>
        </a:p>
      </dgm:t>
    </dgm:pt>
    <dgm:pt modelId="{A544DAFB-8374-4EAF-8FE9-DA27C2B2FF4E}" type="sibTrans" cxnId="{D0BDE09A-A127-4B17-98F8-4EED2CF4F6D2}">
      <dgm:prSet/>
      <dgm:spPr/>
      <dgm:t>
        <a:bodyPr/>
        <a:lstStyle/>
        <a:p>
          <a:endParaRPr lang="en-US"/>
        </a:p>
      </dgm:t>
    </dgm:pt>
    <dgm:pt modelId="{7AA655E1-312A-45F9-9193-8B55D8AFF3D9}">
      <dgm:prSet/>
      <dgm:spPr/>
      <dgm:t>
        <a:bodyPr/>
        <a:lstStyle/>
        <a:p>
          <a:r>
            <a:rPr lang="tr-TR" b="1" dirty="0">
              <a:latin typeface="Cambria" panose="02040503050406030204" pitchFamily="18" charset="0"/>
              <a:ea typeface="Cambria" panose="02040503050406030204" pitchFamily="18" charset="0"/>
            </a:rPr>
            <a:t>Boza</a:t>
          </a:r>
          <a:endParaRPr lang="en-US" b="1" dirty="0">
            <a:latin typeface="Cambria" panose="02040503050406030204" pitchFamily="18" charset="0"/>
            <a:ea typeface="Cambria" panose="02040503050406030204" pitchFamily="18" charset="0"/>
          </a:endParaRPr>
        </a:p>
      </dgm:t>
    </dgm:pt>
    <dgm:pt modelId="{F551BD44-4AF8-4637-9827-D5B887E4D59B}" type="parTrans" cxnId="{D52FBAF4-02D6-426A-82D4-1CA24A58E8DA}">
      <dgm:prSet/>
      <dgm:spPr/>
      <dgm:t>
        <a:bodyPr/>
        <a:lstStyle/>
        <a:p>
          <a:endParaRPr lang="en-US"/>
        </a:p>
      </dgm:t>
    </dgm:pt>
    <dgm:pt modelId="{31044A30-7DD3-4B0E-A036-2F96BD33E420}" type="sibTrans" cxnId="{D52FBAF4-02D6-426A-82D4-1CA24A58E8DA}">
      <dgm:prSet/>
      <dgm:spPr/>
      <dgm:t>
        <a:bodyPr/>
        <a:lstStyle/>
        <a:p>
          <a:endParaRPr lang="en-US"/>
        </a:p>
      </dgm:t>
    </dgm:pt>
    <dgm:pt modelId="{F908630D-4C3E-4E11-ACB7-690F697A168E}">
      <dgm:prSet/>
      <dgm:spPr/>
      <dgm:t>
        <a:bodyPr/>
        <a:lstStyle/>
        <a:p>
          <a:r>
            <a:rPr lang="tr-TR" b="1" dirty="0">
              <a:latin typeface="Cambria" panose="02040503050406030204" pitchFamily="18" charset="0"/>
              <a:ea typeface="Cambria" panose="02040503050406030204" pitchFamily="18" charset="0"/>
            </a:rPr>
            <a:t>Şalgam</a:t>
          </a:r>
          <a:endParaRPr lang="en-US" b="1" dirty="0">
            <a:latin typeface="Cambria" panose="02040503050406030204" pitchFamily="18" charset="0"/>
            <a:ea typeface="Cambria" panose="02040503050406030204" pitchFamily="18" charset="0"/>
          </a:endParaRPr>
        </a:p>
      </dgm:t>
    </dgm:pt>
    <dgm:pt modelId="{901662A2-60BD-4290-9183-90BCD9E61522}" type="parTrans" cxnId="{55DA2B79-4436-42AF-AC1D-BA3B8467C196}">
      <dgm:prSet/>
      <dgm:spPr/>
      <dgm:t>
        <a:bodyPr/>
        <a:lstStyle/>
        <a:p>
          <a:endParaRPr lang="en-US"/>
        </a:p>
      </dgm:t>
    </dgm:pt>
    <dgm:pt modelId="{25C44F2D-CDB5-4818-BF31-523C1953805D}" type="sibTrans" cxnId="{55DA2B79-4436-42AF-AC1D-BA3B8467C196}">
      <dgm:prSet/>
      <dgm:spPr/>
      <dgm:t>
        <a:bodyPr/>
        <a:lstStyle/>
        <a:p>
          <a:endParaRPr lang="en-US"/>
        </a:p>
      </dgm:t>
    </dgm:pt>
    <dgm:pt modelId="{0547F83F-0BEA-4F61-93EE-BD2B9CBFF6AB}">
      <dgm:prSet/>
      <dgm:spPr/>
      <dgm:t>
        <a:bodyPr/>
        <a:lstStyle/>
        <a:p>
          <a:r>
            <a:rPr lang="tr-TR" b="1" i="0" baseline="0" dirty="0">
              <a:latin typeface="Cambria" panose="02040503050406030204" pitchFamily="18" charset="0"/>
              <a:ea typeface="Cambria" panose="02040503050406030204" pitchFamily="18" charset="0"/>
            </a:rPr>
            <a:t>Şıra</a:t>
          </a:r>
          <a:endParaRPr lang="en-US" dirty="0">
            <a:latin typeface="Cambria" panose="02040503050406030204" pitchFamily="18" charset="0"/>
            <a:ea typeface="Cambria" panose="02040503050406030204" pitchFamily="18" charset="0"/>
          </a:endParaRPr>
        </a:p>
      </dgm:t>
    </dgm:pt>
    <dgm:pt modelId="{57698C99-AF6E-4546-87A4-A3AC04488E98}" type="parTrans" cxnId="{19075FC8-33CA-4537-A28D-AAFE8B1E39AE}">
      <dgm:prSet/>
      <dgm:spPr/>
      <dgm:t>
        <a:bodyPr/>
        <a:lstStyle/>
        <a:p>
          <a:endParaRPr lang="en-US"/>
        </a:p>
      </dgm:t>
    </dgm:pt>
    <dgm:pt modelId="{E463DBFF-1141-4D6E-9AFD-C6CABA10FAD3}" type="sibTrans" cxnId="{19075FC8-33CA-4537-A28D-AAFE8B1E39AE}">
      <dgm:prSet/>
      <dgm:spPr/>
      <dgm:t>
        <a:bodyPr/>
        <a:lstStyle/>
        <a:p>
          <a:endParaRPr lang="en-US"/>
        </a:p>
      </dgm:t>
    </dgm:pt>
    <dgm:pt modelId="{6706EF14-F9C8-4C48-8373-47945F455C5F}" type="pres">
      <dgm:prSet presAssocID="{C8AC0E7C-C12F-440D-8608-565B7155D007}" presName="Name0" presStyleCnt="0">
        <dgm:presLayoutVars>
          <dgm:chMax/>
          <dgm:chPref/>
          <dgm:dir/>
        </dgm:presLayoutVars>
      </dgm:prSet>
      <dgm:spPr/>
    </dgm:pt>
    <dgm:pt modelId="{DE3DF6AD-A0F4-4C64-B16E-0446474DA2E2}" type="pres">
      <dgm:prSet presAssocID="{A47F1C58-8E1F-44AA-8A7E-BAFA5870BA33}" presName="composite" presStyleCnt="0">
        <dgm:presLayoutVars>
          <dgm:chMax val="1"/>
          <dgm:chPref val="1"/>
        </dgm:presLayoutVars>
      </dgm:prSet>
      <dgm:spPr/>
    </dgm:pt>
    <dgm:pt modelId="{F14E2339-7AAB-4963-BBF4-77E7693BB2EE}" type="pres">
      <dgm:prSet presAssocID="{A47F1C58-8E1F-44AA-8A7E-BAFA5870BA33}" presName="Accent" presStyleLbl="trAlignAcc1" presStyleIdx="0" presStyleCnt="5">
        <dgm:presLayoutVars>
          <dgm:chMax val="0"/>
          <dgm:chPref val="0"/>
        </dgm:presLayoutVars>
      </dgm:prSet>
      <dgm:spPr/>
    </dgm:pt>
    <dgm:pt modelId="{21E49882-D173-4324-BD75-06D21E476FA9}" type="pres">
      <dgm:prSet presAssocID="{A47F1C58-8E1F-44AA-8A7E-BAFA5870BA33}" presName="Image" presStyleLbl="alignImgPlace1" presStyleIdx="0" presStyleCnt="5">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EC2F492-9738-4E24-A016-E4EEC2571AB4}" type="pres">
      <dgm:prSet presAssocID="{A47F1C58-8E1F-44AA-8A7E-BAFA5870BA33}" presName="ChildComposite" presStyleCnt="0"/>
      <dgm:spPr/>
    </dgm:pt>
    <dgm:pt modelId="{DAC2BC64-5BEE-441F-9384-017638A142F1}" type="pres">
      <dgm:prSet presAssocID="{A47F1C58-8E1F-44AA-8A7E-BAFA5870BA33}" presName="Child" presStyleLbl="node1" presStyleIdx="0" presStyleCnt="0">
        <dgm:presLayoutVars>
          <dgm:chMax val="0"/>
          <dgm:chPref val="0"/>
          <dgm:bulletEnabled val="1"/>
        </dgm:presLayoutVars>
      </dgm:prSet>
      <dgm:spPr/>
    </dgm:pt>
    <dgm:pt modelId="{6F4C7D53-9252-4900-B381-6AF69ABDDE98}" type="pres">
      <dgm:prSet presAssocID="{A47F1C58-8E1F-44AA-8A7E-BAFA5870BA33}" presName="Parent" presStyleLbl="revTx" presStyleIdx="0" presStyleCnt="5">
        <dgm:presLayoutVars>
          <dgm:chMax val="1"/>
          <dgm:chPref val="0"/>
          <dgm:bulletEnabled val="1"/>
        </dgm:presLayoutVars>
      </dgm:prSet>
      <dgm:spPr/>
    </dgm:pt>
    <dgm:pt modelId="{D0F5A707-7FD3-42F7-87C2-22054B0F2559}" type="pres">
      <dgm:prSet presAssocID="{D0BD5D4D-B026-4681-AB0B-5C966CA8C95D}" presName="sibTrans" presStyleCnt="0"/>
      <dgm:spPr/>
    </dgm:pt>
    <dgm:pt modelId="{A3DE5141-7119-4A98-A1B9-0BCEEE64D104}" type="pres">
      <dgm:prSet presAssocID="{912D678D-4FCE-486E-A936-86642FB0FA90}" presName="composite" presStyleCnt="0">
        <dgm:presLayoutVars>
          <dgm:chMax val="1"/>
          <dgm:chPref val="1"/>
        </dgm:presLayoutVars>
      </dgm:prSet>
      <dgm:spPr/>
    </dgm:pt>
    <dgm:pt modelId="{418A3214-5219-4F7B-BB6A-E04B04A8B19C}" type="pres">
      <dgm:prSet presAssocID="{912D678D-4FCE-486E-A936-86642FB0FA90}" presName="Accent" presStyleLbl="trAlignAcc1" presStyleIdx="1" presStyleCnt="5">
        <dgm:presLayoutVars>
          <dgm:chMax val="0"/>
          <dgm:chPref val="0"/>
        </dgm:presLayoutVars>
      </dgm:prSet>
      <dgm:spPr/>
    </dgm:pt>
    <dgm:pt modelId="{DAEDD0F7-FD7F-4177-8131-F2D9F339719C}" type="pres">
      <dgm:prSet presAssocID="{912D678D-4FCE-486E-A936-86642FB0FA90}" presName="Image" presStyleLbl="alignImgPlace1" presStyleIdx="1" presStyleCnt="5">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CCB8D21-BD20-42EB-9655-44ECB47D7C79}" type="pres">
      <dgm:prSet presAssocID="{912D678D-4FCE-486E-A936-86642FB0FA90}" presName="ChildComposite" presStyleCnt="0"/>
      <dgm:spPr/>
    </dgm:pt>
    <dgm:pt modelId="{F5DF8E5C-081F-4A4E-8F82-70309BD56772}" type="pres">
      <dgm:prSet presAssocID="{912D678D-4FCE-486E-A936-86642FB0FA90}" presName="Child" presStyleLbl="node1" presStyleIdx="0" presStyleCnt="0">
        <dgm:presLayoutVars>
          <dgm:chMax val="0"/>
          <dgm:chPref val="0"/>
          <dgm:bulletEnabled val="1"/>
        </dgm:presLayoutVars>
      </dgm:prSet>
      <dgm:spPr/>
    </dgm:pt>
    <dgm:pt modelId="{C508CA88-71C5-4F70-8C8A-83635F5B1EEE}" type="pres">
      <dgm:prSet presAssocID="{912D678D-4FCE-486E-A936-86642FB0FA90}" presName="Parent" presStyleLbl="revTx" presStyleIdx="1" presStyleCnt="5">
        <dgm:presLayoutVars>
          <dgm:chMax val="1"/>
          <dgm:chPref val="0"/>
          <dgm:bulletEnabled val="1"/>
        </dgm:presLayoutVars>
      </dgm:prSet>
      <dgm:spPr/>
    </dgm:pt>
    <dgm:pt modelId="{5BEA77D3-BC00-4F86-B529-9B8BAC8517F5}" type="pres">
      <dgm:prSet presAssocID="{A544DAFB-8374-4EAF-8FE9-DA27C2B2FF4E}" presName="sibTrans" presStyleCnt="0"/>
      <dgm:spPr/>
    </dgm:pt>
    <dgm:pt modelId="{347D8E95-67B3-42FD-A6FB-165F4E6A93D7}" type="pres">
      <dgm:prSet presAssocID="{F908630D-4C3E-4E11-ACB7-690F697A168E}" presName="composite" presStyleCnt="0">
        <dgm:presLayoutVars>
          <dgm:chMax val="1"/>
          <dgm:chPref val="1"/>
        </dgm:presLayoutVars>
      </dgm:prSet>
      <dgm:spPr/>
    </dgm:pt>
    <dgm:pt modelId="{98068EEF-660D-4B0B-92FF-4272886E2233}" type="pres">
      <dgm:prSet presAssocID="{F908630D-4C3E-4E11-ACB7-690F697A168E}" presName="Accent" presStyleLbl="trAlignAcc1" presStyleIdx="2" presStyleCnt="5">
        <dgm:presLayoutVars>
          <dgm:chMax val="0"/>
          <dgm:chPref val="0"/>
        </dgm:presLayoutVars>
      </dgm:prSet>
      <dgm:spPr/>
    </dgm:pt>
    <dgm:pt modelId="{104F3A44-081C-414B-B126-ADD5BEB9A854}" type="pres">
      <dgm:prSet presAssocID="{F908630D-4C3E-4E11-ACB7-690F697A168E}" presName="Image" presStyleLbl="alignImgPlace1" presStyleIdx="2" presStyleCnt="5">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pt>
    <dgm:pt modelId="{75962D94-9CC4-4A39-95F1-E988CB31FE89}" type="pres">
      <dgm:prSet presAssocID="{F908630D-4C3E-4E11-ACB7-690F697A168E}" presName="ChildComposite" presStyleCnt="0"/>
      <dgm:spPr/>
    </dgm:pt>
    <dgm:pt modelId="{43714A9D-5B39-4682-A3E7-E94A19483A67}" type="pres">
      <dgm:prSet presAssocID="{F908630D-4C3E-4E11-ACB7-690F697A168E}" presName="Child" presStyleLbl="node1" presStyleIdx="0" presStyleCnt="0">
        <dgm:presLayoutVars>
          <dgm:chMax val="0"/>
          <dgm:chPref val="0"/>
          <dgm:bulletEnabled val="1"/>
        </dgm:presLayoutVars>
      </dgm:prSet>
      <dgm:spPr/>
    </dgm:pt>
    <dgm:pt modelId="{A00EA140-B354-4618-897F-D6A9A7A71F67}" type="pres">
      <dgm:prSet presAssocID="{F908630D-4C3E-4E11-ACB7-690F697A168E}" presName="Parent" presStyleLbl="revTx" presStyleIdx="2" presStyleCnt="5">
        <dgm:presLayoutVars>
          <dgm:chMax val="1"/>
          <dgm:chPref val="0"/>
          <dgm:bulletEnabled val="1"/>
        </dgm:presLayoutVars>
      </dgm:prSet>
      <dgm:spPr/>
    </dgm:pt>
    <dgm:pt modelId="{5E658675-7F02-489B-8F03-12D8A042BCF6}" type="pres">
      <dgm:prSet presAssocID="{25C44F2D-CDB5-4818-BF31-523C1953805D}" presName="sibTrans" presStyleCnt="0"/>
      <dgm:spPr/>
    </dgm:pt>
    <dgm:pt modelId="{5799D2E6-C62E-40BD-91D9-8D1F3659445F}" type="pres">
      <dgm:prSet presAssocID="{0547F83F-0BEA-4F61-93EE-BD2B9CBFF6AB}" presName="composite" presStyleCnt="0">
        <dgm:presLayoutVars>
          <dgm:chMax val="1"/>
          <dgm:chPref val="1"/>
        </dgm:presLayoutVars>
      </dgm:prSet>
      <dgm:spPr/>
    </dgm:pt>
    <dgm:pt modelId="{064FE1B2-7447-49EF-896A-3353F7A71C57}" type="pres">
      <dgm:prSet presAssocID="{0547F83F-0BEA-4F61-93EE-BD2B9CBFF6AB}" presName="Accent" presStyleLbl="trAlignAcc1" presStyleIdx="3" presStyleCnt="5">
        <dgm:presLayoutVars>
          <dgm:chMax val="0"/>
          <dgm:chPref val="0"/>
        </dgm:presLayoutVars>
      </dgm:prSet>
      <dgm:spPr/>
    </dgm:pt>
    <dgm:pt modelId="{FA7C7987-FC56-4EC9-AB06-F6B5129F241E}" type="pres">
      <dgm:prSet presAssocID="{0547F83F-0BEA-4F61-93EE-BD2B9CBFF6AB}" presName="Image" presStyleLbl="alignImgPlace1" presStyleIdx="3" presStyleCnt="5">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46000" r="-46000"/>
          </a:stretch>
        </a:blipFill>
      </dgm:spPr>
    </dgm:pt>
    <dgm:pt modelId="{D5A7E7FE-A6CB-4A95-8CB7-D8EC95638F81}" type="pres">
      <dgm:prSet presAssocID="{0547F83F-0BEA-4F61-93EE-BD2B9CBFF6AB}" presName="ChildComposite" presStyleCnt="0"/>
      <dgm:spPr/>
    </dgm:pt>
    <dgm:pt modelId="{365B2050-AA9E-4F8B-8A52-AB09C52E62B2}" type="pres">
      <dgm:prSet presAssocID="{0547F83F-0BEA-4F61-93EE-BD2B9CBFF6AB}" presName="Child" presStyleLbl="node1" presStyleIdx="0" presStyleCnt="0">
        <dgm:presLayoutVars>
          <dgm:chMax val="0"/>
          <dgm:chPref val="0"/>
          <dgm:bulletEnabled val="1"/>
        </dgm:presLayoutVars>
      </dgm:prSet>
      <dgm:spPr/>
    </dgm:pt>
    <dgm:pt modelId="{DA56844A-231D-4D6A-A9E8-91B9222F2CDE}" type="pres">
      <dgm:prSet presAssocID="{0547F83F-0BEA-4F61-93EE-BD2B9CBFF6AB}" presName="Parent" presStyleLbl="revTx" presStyleIdx="3" presStyleCnt="5">
        <dgm:presLayoutVars>
          <dgm:chMax val="1"/>
          <dgm:chPref val="0"/>
          <dgm:bulletEnabled val="1"/>
        </dgm:presLayoutVars>
      </dgm:prSet>
      <dgm:spPr/>
    </dgm:pt>
    <dgm:pt modelId="{939F7B80-6645-482B-90D7-F7C00278E6D7}" type="pres">
      <dgm:prSet presAssocID="{E463DBFF-1141-4D6E-9AFD-C6CABA10FAD3}" presName="sibTrans" presStyleCnt="0"/>
      <dgm:spPr/>
    </dgm:pt>
    <dgm:pt modelId="{EC49BAC2-25DD-40E7-9A62-0252207C5EA4}" type="pres">
      <dgm:prSet presAssocID="{7AA655E1-312A-45F9-9193-8B55D8AFF3D9}" presName="composite" presStyleCnt="0">
        <dgm:presLayoutVars>
          <dgm:chMax val="1"/>
          <dgm:chPref val="1"/>
        </dgm:presLayoutVars>
      </dgm:prSet>
      <dgm:spPr/>
    </dgm:pt>
    <dgm:pt modelId="{CE65542B-2B51-4BD1-85F4-C88FE355D126}" type="pres">
      <dgm:prSet presAssocID="{7AA655E1-312A-45F9-9193-8B55D8AFF3D9}" presName="Accent" presStyleLbl="trAlignAcc1" presStyleIdx="4" presStyleCnt="5">
        <dgm:presLayoutVars>
          <dgm:chMax val="0"/>
          <dgm:chPref val="0"/>
        </dgm:presLayoutVars>
      </dgm:prSet>
      <dgm:spPr/>
    </dgm:pt>
    <dgm:pt modelId="{78F9B4F8-77CA-4D4C-ACC6-654EC9F632C1}" type="pres">
      <dgm:prSet presAssocID="{7AA655E1-312A-45F9-9193-8B55D8AFF3D9}" presName="Image" presStyleLbl="alignImgPlace1" presStyleIdx="4" presStyleCnt="5">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3CCE697D-8F13-4EFA-8111-A550AD5440E0}" type="pres">
      <dgm:prSet presAssocID="{7AA655E1-312A-45F9-9193-8B55D8AFF3D9}" presName="ChildComposite" presStyleCnt="0"/>
      <dgm:spPr/>
    </dgm:pt>
    <dgm:pt modelId="{6D2ED8E8-65F8-4BCF-BAF5-ADCDE869D50B}" type="pres">
      <dgm:prSet presAssocID="{7AA655E1-312A-45F9-9193-8B55D8AFF3D9}" presName="Child" presStyleLbl="node1" presStyleIdx="0" presStyleCnt="0">
        <dgm:presLayoutVars>
          <dgm:chMax val="0"/>
          <dgm:chPref val="0"/>
          <dgm:bulletEnabled val="1"/>
        </dgm:presLayoutVars>
      </dgm:prSet>
      <dgm:spPr/>
    </dgm:pt>
    <dgm:pt modelId="{F6D68AD9-62F6-423D-BF83-E1840F3FFB3C}" type="pres">
      <dgm:prSet presAssocID="{7AA655E1-312A-45F9-9193-8B55D8AFF3D9}" presName="Parent" presStyleLbl="revTx" presStyleIdx="4" presStyleCnt="5">
        <dgm:presLayoutVars>
          <dgm:chMax val="1"/>
          <dgm:chPref val="0"/>
          <dgm:bulletEnabled val="1"/>
        </dgm:presLayoutVars>
      </dgm:prSet>
      <dgm:spPr/>
    </dgm:pt>
  </dgm:ptLst>
  <dgm:cxnLst>
    <dgm:cxn modelId="{08B73715-2C4A-46D9-B370-405014CF04D2}" type="presOf" srcId="{A47F1C58-8E1F-44AA-8A7E-BAFA5870BA33}" destId="{6F4C7D53-9252-4900-B381-6AF69ABDDE98}" srcOrd="0" destOrd="0" presId="urn:microsoft.com/office/officeart/2008/layout/CaptionedPictures"/>
    <dgm:cxn modelId="{6C3D3A2B-EB7B-4D6B-9C2D-65A948B0FD0D}" type="presOf" srcId="{0547F83F-0BEA-4F61-93EE-BD2B9CBFF6AB}" destId="{DA56844A-231D-4D6A-A9E8-91B9222F2CDE}" srcOrd="0" destOrd="0" presId="urn:microsoft.com/office/officeart/2008/layout/CaptionedPictures"/>
    <dgm:cxn modelId="{7516934E-B900-4F18-9052-0BB4C82E6540}" type="presOf" srcId="{7AA655E1-312A-45F9-9193-8B55D8AFF3D9}" destId="{F6D68AD9-62F6-423D-BF83-E1840F3FFB3C}" srcOrd="0" destOrd="0" presId="urn:microsoft.com/office/officeart/2008/layout/CaptionedPictures"/>
    <dgm:cxn modelId="{D90EC84E-EDA5-42F7-A9C3-A920F8778997}" srcId="{C8AC0E7C-C12F-440D-8608-565B7155D007}" destId="{A47F1C58-8E1F-44AA-8A7E-BAFA5870BA33}" srcOrd="0" destOrd="0" parTransId="{0D6F27B2-09D9-4728-93E9-B46DD4C6D6A2}" sibTransId="{D0BD5D4D-B026-4681-AB0B-5C966CA8C95D}"/>
    <dgm:cxn modelId="{55DA2B79-4436-42AF-AC1D-BA3B8467C196}" srcId="{C8AC0E7C-C12F-440D-8608-565B7155D007}" destId="{F908630D-4C3E-4E11-ACB7-690F697A168E}" srcOrd="2" destOrd="0" parTransId="{901662A2-60BD-4290-9183-90BCD9E61522}" sibTransId="{25C44F2D-CDB5-4818-BF31-523C1953805D}"/>
    <dgm:cxn modelId="{D0BDE09A-A127-4B17-98F8-4EED2CF4F6D2}" srcId="{C8AC0E7C-C12F-440D-8608-565B7155D007}" destId="{912D678D-4FCE-486E-A936-86642FB0FA90}" srcOrd="1" destOrd="0" parTransId="{DF21FD49-4BE6-4ED7-A757-E31379603CA2}" sibTransId="{A544DAFB-8374-4EAF-8FE9-DA27C2B2FF4E}"/>
    <dgm:cxn modelId="{09FC289D-AD33-4CB1-8C49-2717A43B3BE9}" type="presOf" srcId="{C8AC0E7C-C12F-440D-8608-565B7155D007}" destId="{6706EF14-F9C8-4C48-8373-47945F455C5F}" srcOrd="0" destOrd="0" presId="urn:microsoft.com/office/officeart/2008/layout/CaptionedPictures"/>
    <dgm:cxn modelId="{19075FC8-33CA-4537-A28D-AAFE8B1E39AE}" srcId="{C8AC0E7C-C12F-440D-8608-565B7155D007}" destId="{0547F83F-0BEA-4F61-93EE-BD2B9CBFF6AB}" srcOrd="3" destOrd="0" parTransId="{57698C99-AF6E-4546-87A4-A3AC04488E98}" sibTransId="{E463DBFF-1141-4D6E-9AFD-C6CABA10FAD3}"/>
    <dgm:cxn modelId="{3E89CAE8-6E5F-48BF-B659-AC0A406145AD}" type="presOf" srcId="{F908630D-4C3E-4E11-ACB7-690F697A168E}" destId="{A00EA140-B354-4618-897F-D6A9A7A71F67}" srcOrd="0" destOrd="0" presId="urn:microsoft.com/office/officeart/2008/layout/CaptionedPictures"/>
    <dgm:cxn modelId="{D52FBAF4-02D6-426A-82D4-1CA24A58E8DA}" srcId="{C8AC0E7C-C12F-440D-8608-565B7155D007}" destId="{7AA655E1-312A-45F9-9193-8B55D8AFF3D9}" srcOrd="4" destOrd="0" parTransId="{F551BD44-4AF8-4637-9827-D5B887E4D59B}" sibTransId="{31044A30-7DD3-4B0E-A036-2F96BD33E420}"/>
    <dgm:cxn modelId="{DB6554FB-14AC-458C-90B5-A3B5AA3EBB56}" type="presOf" srcId="{912D678D-4FCE-486E-A936-86642FB0FA90}" destId="{C508CA88-71C5-4F70-8C8A-83635F5B1EEE}" srcOrd="0" destOrd="0" presId="urn:microsoft.com/office/officeart/2008/layout/CaptionedPictures"/>
    <dgm:cxn modelId="{548CEF4F-9754-4891-B75F-B976B5405BBF}" type="presParOf" srcId="{6706EF14-F9C8-4C48-8373-47945F455C5F}" destId="{DE3DF6AD-A0F4-4C64-B16E-0446474DA2E2}" srcOrd="0" destOrd="0" presId="urn:microsoft.com/office/officeart/2008/layout/CaptionedPictures"/>
    <dgm:cxn modelId="{7C8B4192-A1F7-4362-905E-158A10ACAB3A}" type="presParOf" srcId="{DE3DF6AD-A0F4-4C64-B16E-0446474DA2E2}" destId="{F14E2339-7AAB-4963-BBF4-77E7693BB2EE}" srcOrd="0" destOrd="0" presId="urn:microsoft.com/office/officeart/2008/layout/CaptionedPictures"/>
    <dgm:cxn modelId="{83596AB9-1802-4DB5-A553-37190FF3035A}" type="presParOf" srcId="{DE3DF6AD-A0F4-4C64-B16E-0446474DA2E2}" destId="{21E49882-D173-4324-BD75-06D21E476FA9}" srcOrd="1" destOrd="0" presId="urn:microsoft.com/office/officeart/2008/layout/CaptionedPictures"/>
    <dgm:cxn modelId="{4D08F1BF-51D8-4538-AE10-ACEB0535E30A}" type="presParOf" srcId="{DE3DF6AD-A0F4-4C64-B16E-0446474DA2E2}" destId="{2EC2F492-9738-4E24-A016-E4EEC2571AB4}" srcOrd="2" destOrd="0" presId="urn:microsoft.com/office/officeart/2008/layout/CaptionedPictures"/>
    <dgm:cxn modelId="{2DC6EBD9-D330-402F-9CA8-7A42314E8E6F}" type="presParOf" srcId="{2EC2F492-9738-4E24-A016-E4EEC2571AB4}" destId="{DAC2BC64-5BEE-441F-9384-017638A142F1}" srcOrd="0" destOrd="0" presId="urn:microsoft.com/office/officeart/2008/layout/CaptionedPictures"/>
    <dgm:cxn modelId="{8A1D6BDF-A905-4616-8033-539733557BD5}" type="presParOf" srcId="{2EC2F492-9738-4E24-A016-E4EEC2571AB4}" destId="{6F4C7D53-9252-4900-B381-6AF69ABDDE98}" srcOrd="1" destOrd="0" presId="urn:microsoft.com/office/officeart/2008/layout/CaptionedPictures"/>
    <dgm:cxn modelId="{E032FC8E-C059-4CD8-8232-52B1B0691F63}" type="presParOf" srcId="{6706EF14-F9C8-4C48-8373-47945F455C5F}" destId="{D0F5A707-7FD3-42F7-87C2-22054B0F2559}" srcOrd="1" destOrd="0" presId="urn:microsoft.com/office/officeart/2008/layout/CaptionedPictures"/>
    <dgm:cxn modelId="{3AC00498-F8D4-484A-9C44-EB8115D79764}" type="presParOf" srcId="{6706EF14-F9C8-4C48-8373-47945F455C5F}" destId="{A3DE5141-7119-4A98-A1B9-0BCEEE64D104}" srcOrd="2" destOrd="0" presId="urn:microsoft.com/office/officeart/2008/layout/CaptionedPictures"/>
    <dgm:cxn modelId="{72001FDC-D6AB-4968-83C7-5BBEF62EB019}" type="presParOf" srcId="{A3DE5141-7119-4A98-A1B9-0BCEEE64D104}" destId="{418A3214-5219-4F7B-BB6A-E04B04A8B19C}" srcOrd="0" destOrd="0" presId="urn:microsoft.com/office/officeart/2008/layout/CaptionedPictures"/>
    <dgm:cxn modelId="{7C341438-8C66-4303-B035-A55EAB1CDC9A}" type="presParOf" srcId="{A3DE5141-7119-4A98-A1B9-0BCEEE64D104}" destId="{DAEDD0F7-FD7F-4177-8131-F2D9F339719C}" srcOrd="1" destOrd="0" presId="urn:microsoft.com/office/officeart/2008/layout/CaptionedPictures"/>
    <dgm:cxn modelId="{E820585F-7D14-448C-98D8-9783A656A782}" type="presParOf" srcId="{A3DE5141-7119-4A98-A1B9-0BCEEE64D104}" destId="{6CCB8D21-BD20-42EB-9655-44ECB47D7C79}" srcOrd="2" destOrd="0" presId="urn:microsoft.com/office/officeart/2008/layout/CaptionedPictures"/>
    <dgm:cxn modelId="{E1782231-4B01-468F-A829-017A9F90BE40}" type="presParOf" srcId="{6CCB8D21-BD20-42EB-9655-44ECB47D7C79}" destId="{F5DF8E5C-081F-4A4E-8F82-70309BD56772}" srcOrd="0" destOrd="0" presId="urn:microsoft.com/office/officeart/2008/layout/CaptionedPictures"/>
    <dgm:cxn modelId="{BEEE9DFA-DDF2-4C76-B40C-ED80B30A28E5}" type="presParOf" srcId="{6CCB8D21-BD20-42EB-9655-44ECB47D7C79}" destId="{C508CA88-71C5-4F70-8C8A-83635F5B1EEE}" srcOrd="1" destOrd="0" presId="urn:microsoft.com/office/officeart/2008/layout/CaptionedPictures"/>
    <dgm:cxn modelId="{A525C91D-7E21-4ED6-85A7-332C7CE280FB}" type="presParOf" srcId="{6706EF14-F9C8-4C48-8373-47945F455C5F}" destId="{5BEA77D3-BC00-4F86-B529-9B8BAC8517F5}" srcOrd="3" destOrd="0" presId="urn:microsoft.com/office/officeart/2008/layout/CaptionedPictures"/>
    <dgm:cxn modelId="{AAEDB04C-EE00-4016-965E-E5F2C789AD27}" type="presParOf" srcId="{6706EF14-F9C8-4C48-8373-47945F455C5F}" destId="{347D8E95-67B3-42FD-A6FB-165F4E6A93D7}" srcOrd="4" destOrd="0" presId="urn:microsoft.com/office/officeart/2008/layout/CaptionedPictures"/>
    <dgm:cxn modelId="{0078642E-CD4E-4B3B-B03D-A2D036F216C2}" type="presParOf" srcId="{347D8E95-67B3-42FD-A6FB-165F4E6A93D7}" destId="{98068EEF-660D-4B0B-92FF-4272886E2233}" srcOrd="0" destOrd="0" presId="urn:microsoft.com/office/officeart/2008/layout/CaptionedPictures"/>
    <dgm:cxn modelId="{3A50926F-5200-4A4E-B97A-F5102C6C16BB}" type="presParOf" srcId="{347D8E95-67B3-42FD-A6FB-165F4E6A93D7}" destId="{104F3A44-081C-414B-B126-ADD5BEB9A854}" srcOrd="1" destOrd="0" presId="urn:microsoft.com/office/officeart/2008/layout/CaptionedPictures"/>
    <dgm:cxn modelId="{977A3600-7F0F-4FD5-9FB2-5FEF05686024}" type="presParOf" srcId="{347D8E95-67B3-42FD-A6FB-165F4E6A93D7}" destId="{75962D94-9CC4-4A39-95F1-E988CB31FE89}" srcOrd="2" destOrd="0" presId="urn:microsoft.com/office/officeart/2008/layout/CaptionedPictures"/>
    <dgm:cxn modelId="{0C552FEF-B05A-406E-A4B1-51B9B7023097}" type="presParOf" srcId="{75962D94-9CC4-4A39-95F1-E988CB31FE89}" destId="{43714A9D-5B39-4682-A3E7-E94A19483A67}" srcOrd="0" destOrd="0" presId="urn:microsoft.com/office/officeart/2008/layout/CaptionedPictures"/>
    <dgm:cxn modelId="{6356834C-CE21-4258-A0BA-672860E0862A}" type="presParOf" srcId="{75962D94-9CC4-4A39-95F1-E988CB31FE89}" destId="{A00EA140-B354-4618-897F-D6A9A7A71F67}" srcOrd="1" destOrd="0" presId="urn:microsoft.com/office/officeart/2008/layout/CaptionedPictures"/>
    <dgm:cxn modelId="{0EA2E024-4B78-4534-92A7-2A9D47E1BC7D}" type="presParOf" srcId="{6706EF14-F9C8-4C48-8373-47945F455C5F}" destId="{5E658675-7F02-489B-8F03-12D8A042BCF6}" srcOrd="5" destOrd="0" presId="urn:microsoft.com/office/officeart/2008/layout/CaptionedPictures"/>
    <dgm:cxn modelId="{BBC46CF4-92EF-4F37-9001-918ED7FA3A1A}" type="presParOf" srcId="{6706EF14-F9C8-4C48-8373-47945F455C5F}" destId="{5799D2E6-C62E-40BD-91D9-8D1F3659445F}" srcOrd="6" destOrd="0" presId="urn:microsoft.com/office/officeart/2008/layout/CaptionedPictures"/>
    <dgm:cxn modelId="{C9C789B9-787C-4A86-BE79-22683C7CE09A}" type="presParOf" srcId="{5799D2E6-C62E-40BD-91D9-8D1F3659445F}" destId="{064FE1B2-7447-49EF-896A-3353F7A71C57}" srcOrd="0" destOrd="0" presId="urn:microsoft.com/office/officeart/2008/layout/CaptionedPictures"/>
    <dgm:cxn modelId="{9C478B48-1579-4D89-AFB8-3CB90352EECD}" type="presParOf" srcId="{5799D2E6-C62E-40BD-91D9-8D1F3659445F}" destId="{FA7C7987-FC56-4EC9-AB06-F6B5129F241E}" srcOrd="1" destOrd="0" presId="urn:microsoft.com/office/officeart/2008/layout/CaptionedPictures"/>
    <dgm:cxn modelId="{3E5CD71E-D786-4979-8984-0FE9422DCD28}" type="presParOf" srcId="{5799D2E6-C62E-40BD-91D9-8D1F3659445F}" destId="{D5A7E7FE-A6CB-4A95-8CB7-D8EC95638F81}" srcOrd="2" destOrd="0" presId="urn:microsoft.com/office/officeart/2008/layout/CaptionedPictures"/>
    <dgm:cxn modelId="{4F4D55D6-1076-4CBA-932E-098CA9C4D360}" type="presParOf" srcId="{D5A7E7FE-A6CB-4A95-8CB7-D8EC95638F81}" destId="{365B2050-AA9E-4F8B-8A52-AB09C52E62B2}" srcOrd="0" destOrd="0" presId="urn:microsoft.com/office/officeart/2008/layout/CaptionedPictures"/>
    <dgm:cxn modelId="{2D46EF11-5F27-4071-8C8F-52D4DFEBF479}" type="presParOf" srcId="{D5A7E7FE-A6CB-4A95-8CB7-D8EC95638F81}" destId="{DA56844A-231D-4D6A-A9E8-91B9222F2CDE}" srcOrd="1" destOrd="0" presId="urn:microsoft.com/office/officeart/2008/layout/CaptionedPictures"/>
    <dgm:cxn modelId="{8E524974-B1C4-4E37-A407-355179A88A9A}" type="presParOf" srcId="{6706EF14-F9C8-4C48-8373-47945F455C5F}" destId="{939F7B80-6645-482B-90D7-F7C00278E6D7}" srcOrd="7" destOrd="0" presId="urn:microsoft.com/office/officeart/2008/layout/CaptionedPictures"/>
    <dgm:cxn modelId="{660C0E3C-00FF-4F30-A372-B465F45E6DF6}" type="presParOf" srcId="{6706EF14-F9C8-4C48-8373-47945F455C5F}" destId="{EC49BAC2-25DD-40E7-9A62-0252207C5EA4}" srcOrd="8" destOrd="0" presId="urn:microsoft.com/office/officeart/2008/layout/CaptionedPictures"/>
    <dgm:cxn modelId="{2568AED5-2C80-49B8-8C4F-0BCC5618CD90}" type="presParOf" srcId="{EC49BAC2-25DD-40E7-9A62-0252207C5EA4}" destId="{CE65542B-2B51-4BD1-85F4-C88FE355D126}" srcOrd="0" destOrd="0" presId="urn:microsoft.com/office/officeart/2008/layout/CaptionedPictures"/>
    <dgm:cxn modelId="{CCD05CA5-FCA1-4DB9-86F3-C98D172053B5}" type="presParOf" srcId="{EC49BAC2-25DD-40E7-9A62-0252207C5EA4}" destId="{78F9B4F8-77CA-4D4C-ACC6-654EC9F632C1}" srcOrd="1" destOrd="0" presId="urn:microsoft.com/office/officeart/2008/layout/CaptionedPictures"/>
    <dgm:cxn modelId="{65B6A90F-FF89-434E-A2FA-31AA71E56FAB}" type="presParOf" srcId="{EC49BAC2-25DD-40E7-9A62-0252207C5EA4}" destId="{3CCE697D-8F13-4EFA-8111-A550AD5440E0}" srcOrd="2" destOrd="0" presId="urn:microsoft.com/office/officeart/2008/layout/CaptionedPictures"/>
    <dgm:cxn modelId="{B97DA36E-4B18-45AD-A9D1-CB346CC59356}" type="presParOf" srcId="{3CCE697D-8F13-4EFA-8111-A550AD5440E0}" destId="{6D2ED8E8-65F8-4BCF-BAF5-ADCDE869D50B}" srcOrd="0" destOrd="0" presId="urn:microsoft.com/office/officeart/2008/layout/CaptionedPictures"/>
    <dgm:cxn modelId="{68F2D5CF-7AB1-42E5-9DF6-D5C5099589CE}" type="presParOf" srcId="{3CCE697D-8F13-4EFA-8111-A550AD5440E0}" destId="{F6D68AD9-62F6-423D-BF83-E1840F3FFB3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BB164D-A80D-43FE-B710-633D57EF9423}" type="doc">
      <dgm:prSet loTypeId="urn:microsoft.com/office/officeart/2005/8/layout/process4" loCatId="list" qsTypeId="urn:microsoft.com/office/officeart/2005/8/quickstyle/simple1" qsCatId="simple" csTypeId="urn:microsoft.com/office/officeart/2005/8/colors/accent2_1" csCatId="accent2" phldr="1"/>
      <dgm:spPr/>
      <dgm:t>
        <a:bodyPr/>
        <a:lstStyle/>
        <a:p>
          <a:endParaRPr lang="en-US"/>
        </a:p>
      </dgm:t>
    </dgm:pt>
    <dgm:pt modelId="{0715E491-3347-42D6-8B3E-D324B548EA59}">
      <dgm:prSet phldrT="[Metin]" custT="1"/>
      <dgm:spPr/>
      <dgm:t>
        <a:bodyPr/>
        <a:lstStyle/>
        <a:p>
          <a:r>
            <a:rPr lang="en-US" sz="2000" b="0" i="0" u="none" strike="noStrike" baseline="0" dirty="0" err="1">
              <a:latin typeface="Cambria" panose="02040503050406030204" pitchFamily="18" charset="0"/>
              <a:ea typeface="Cambria" panose="02040503050406030204" pitchFamily="18" charset="0"/>
            </a:rPr>
            <a:t>Buğday</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unu</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irmik</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yoğurt</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tuz</a:t>
          </a:r>
          <a:r>
            <a:rPr lang="en-US" sz="2000" b="0" i="0" u="none" strike="noStrike" baseline="0" dirty="0">
              <a:latin typeface="Cambria" panose="02040503050406030204" pitchFamily="18" charset="0"/>
              <a:ea typeface="Cambria" panose="02040503050406030204" pitchFamily="18" charset="0"/>
            </a:rPr>
            <a:t>, ekmek </a:t>
          </a:r>
          <a:r>
            <a:rPr lang="en-US" sz="2000" b="0" i="0" u="none" strike="noStrike" baseline="0" dirty="0" err="1">
              <a:latin typeface="Cambria" panose="02040503050406030204" pitchFamily="18" charset="0"/>
              <a:ea typeface="Cambria" panose="02040503050406030204" pitchFamily="18" charset="0"/>
            </a:rPr>
            <a:t>mayası</a:t>
          </a:r>
          <a:r>
            <a:rPr lang="en-US" sz="2000" b="0" i="0" u="none" strike="noStrike" baseline="0" dirty="0">
              <a:latin typeface="Cambria" panose="02040503050406030204" pitchFamily="18" charset="0"/>
              <a:ea typeface="Cambria" panose="02040503050406030204" pitchFamily="18" charset="0"/>
            </a:rPr>
            <a:t>,</a:t>
          </a:r>
          <a:r>
            <a:rPr lang="tr-TR"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kuru</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baklagil</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nohut</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mercimek</a:t>
          </a:r>
          <a:r>
            <a:rPr lang="en-US" sz="2000" b="0" i="0" u="none" strike="noStrike" baseline="0" dirty="0">
              <a:latin typeface="Cambria" panose="02040503050406030204" pitchFamily="18" charset="0"/>
              <a:ea typeface="Cambria" panose="02040503050406030204" pitchFamily="18" charset="0"/>
            </a:rPr>
            <a:t>)</a:t>
          </a:r>
          <a:r>
            <a:rPr lang="tr-TR" sz="2000" b="0" i="0" u="none" strike="noStrike" baseline="0" dirty="0">
              <a:latin typeface="Cambria" panose="02040503050406030204" pitchFamily="18" charset="0"/>
              <a:ea typeface="Cambria" panose="02040503050406030204" pitchFamily="18" charset="0"/>
            </a:rPr>
            <a:t>,</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sebze</a:t>
          </a:r>
          <a:r>
            <a:rPr lang="tr-TR" sz="2000" b="0" i="0" u="none" strike="noStrike" baseline="0" dirty="0" err="1">
              <a:latin typeface="Cambria" panose="02040503050406030204" pitchFamily="18" charset="0"/>
              <a:ea typeface="Cambria" panose="02040503050406030204" pitchFamily="18" charset="0"/>
            </a:rPr>
            <a:t>ler</a:t>
          </a:r>
          <a:r>
            <a:rPr lang="tr-TR" sz="2000" b="0" i="0" u="none" strike="noStrike" baseline="0" dirty="0">
              <a:latin typeface="Cambria" panose="02040503050406030204" pitchFamily="18" charset="0"/>
              <a:ea typeface="Cambria" panose="02040503050406030204" pitchFamily="18" charset="0"/>
            </a:rPr>
            <a:t> (biber, soğan, domates)</a:t>
          </a:r>
          <a:r>
            <a:rPr lang="tr-TR" sz="200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ile</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baharatların</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karıştırılıp</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yoğrulması</a:t>
          </a:r>
          <a:endParaRPr lang="en-US" sz="2000" dirty="0">
            <a:latin typeface="Cambria" panose="02040503050406030204" pitchFamily="18" charset="0"/>
            <a:ea typeface="Cambria" panose="02040503050406030204" pitchFamily="18" charset="0"/>
          </a:endParaRPr>
        </a:p>
      </dgm:t>
    </dgm:pt>
    <dgm:pt modelId="{AB816027-0165-4C56-BFBC-24D95CD279C9}" type="parTrans" cxnId="{8CE0271A-1668-4150-A45B-4CFB20C35A51}">
      <dgm:prSet/>
      <dgm:spPr/>
      <dgm:t>
        <a:bodyPr/>
        <a:lstStyle/>
        <a:p>
          <a:endParaRPr lang="en-US" sz="2000">
            <a:latin typeface="Cambria" panose="02040503050406030204" pitchFamily="18" charset="0"/>
            <a:ea typeface="Cambria" panose="02040503050406030204" pitchFamily="18" charset="0"/>
          </a:endParaRPr>
        </a:p>
      </dgm:t>
    </dgm:pt>
    <dgm:pt modelId="{B7D5DE64-1E0E-4486-AEB5-016E0E668CCB}" type="sibTrans" cxnId="{8CE0271A-1668-4150-A45B-4CFB20C35A51}">
      <dgm:prSet/>
      <dgm:spPr/>
      <dgm:t>
        <a:bodyPr/>
        <a:lstStyle/>
        <a:p>
          <a:endParaRPr lang="en-US" sz="2000">
            <a:latin typeface="Cambria" panose="02040503050406030204" pitchFamily="18" charset="0"/>
            <a:ea typeface="Cambria" panose="02040503050406030204" pitchFamily="18" charset="0"/>
          </a:endParaRPr>
        </a:p>
      </dgm:t>
    </dgm:pt>
    <dgm:pt modelId="{4D6EBA25-8B1E-4F6C-BCCE-D8FBB2C23DE8}">
      <dgm:prSet phldrT="[Metin]" custT="1"/>
      <dgm:spPr/>
      <dgm:t>
        <a:bodyPr/>
        <a:lstStyle/>
        <a:p>
          <a:r>
            <a:rPr lang="en-US" sz="2000" b="0" i="0" u="none" strike="noStrike" baseline="0" dirty="0">
              <a:latin typeface="Cambria" panose="02040503050406030204" pitchFamily="18" charset="0"/>
              <a:ea typeface="Cambria" panose="02040503050406030204" pitchFamily="18" charset="0"/>
            </a:rPr>
            <a:t>1-7</a:t>
          </a:r>
          <a:r>
            <a:rPr lang="tr-TR"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günlük</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fermantasyon</a:t>
          </a:r>
          <a:r>
            <a:rPr lang="en-US" sz="2000" b="0" i="0" u="none" strike="noStrike" baseline="0"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dgm:t>
    </dgm:pt>
    <dgm:pt modelId="{FCA2AEE4-1242-4D23-A218-41FA5950C7B8}" type="parTrans" cxnId="{6EAB7D19-1D7E-4F8C-A339-F2A499ECEB45}">
      <dgm:prSet/>
      <dgm:spPr/>
      <dgm:t>
        <a:bodyPr/>
        <a:lstStyle/>
        <a:p>
          <a:endParaRPr lang="en-US" sz="2000">
            <a:latin typeface="Cambria" panose="02040503050406030204" pitchFamily="18" charset="0"/>
            <a:ea typeface="Cambria" panose="02040503050406030204" pitchFamily="18" charset="0"/>
          </a:endParaRPr>
        </a:p>
      </dgm:t>
    </dgm:pt>
    <dgm:pt modelId="{04AF8C35-892A-4DCB-8E9D-AE511DC1944A}" type="sibTrans" cxnId="{6EAB7D19-1D7E-4F8C-A339-F2A499ECEB45}">
      <dgm:prSet/>
      <dgm:spPr/>
      <dgm:t>
        <a:bodyPr/>
        <a:lstStyle/>
        <a:p>
          <a:endParaRPr lang="en-US" sz="2000">
            <a:latin typeface="Cambria" panose="02040503050406030204" pitchFamily="18" charset="0"/>
            <a:ea typeface="Cambria" panose="02040503050406030204" pitchFamily="18" charset="0"/>
          </a:endParaRPr>
        </a:p>
      </dgm:t>
    </dgm:pt>
    <dgm:pt modelId="{DECA1AAE-7165-48AD-8C0E-14C69AF5A933}">
      <dgm:prSet phldrT="[Metin]" custT="1"/>
      <dgm:spPr/>
      <dgm:t>
        <a:bodyPr/>
        <a:lstStyle/>
        <a:p>
          <a:r>
            <a:rPr lang="tr-TR" sz="2000" b="0" i="0" u="none" strike="noStrike" baseline="0" dirty="0" err="1">
              <a:latin typeface="Cambria" panose="02040503050406030204" pitchFamily="18" charset="0"/>
              <a:ea typeface="Cambria" panose="02040503050406030204" pitchFamily="18" charset="0"/>
            </a:rPr>
            <a:t>Fı</a:t>
          </a:r>
          <a:r>
            <a:rPr lang="en-US" sz="2000" b="0" i="0" u="none" strike="noStrike" baseline="0" dirty="0" err="1">
              <a:latin typeface="Cambria" panose="02040503050406030204" pitchFamily="18" charset="0"/>
              <a:ea typeface="Cambria" panose="02040503050406030204" pitchFamily="18" charset="0"/>
            </a:rPr>
            <a:t>rında</a:t>
          </a:r>
          <a:r>
            <a:rPr lang="tr-TR" sz="200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veya </a:t>
          </a:r>
          <a:r>
            <a:rPr lang="en-US" sz="2000" b="0" i="0" u="none" strike="noStrike" baseline="0" dirty="0" err="1">
              <a:latin typeface="Cambria" panose="02040503050406030204" pitchFamily="18" charset="0"/>
              <a:ea typeface="Cambria" panose="02040503050406030204" pitchFamily="18" charset="0"/>
            </a:rPr>
            <a:t>güneşte</a:t>
          </a:r>
          <a:r>
            <a:rPr lang="en-US" sz="2000" b="0" i="0" u="none" strike="noStrike" baseline="0" dirty="0">
              <a:latin typeface="Cambria" panose="02040503050406030204" pitchFamily="18" charset="0"/>
              <a:ea typeface="Cambria" panose="02040503050406030204" pitchFamily="18" charset="0"/>
            </a:rPr>
            <a:t> </a:t>
          </a:r>
          <a:r>
            <a:rPr lang="en-US" sz="2000" b="0" i="0" u="none" strike="noStrike" baseline="0" dirty="0" err="1">
              <a:latin typeface="Cambria" panose="02040503050406030204" pitchFamily="18" charset="0"/>
              <a:ea typeface="Cambria" panose="02040503050406030204" pitchFamily="18" charset="0"/>
            </a:rPr>
            <a:t>kurutulma</a:t>
          </a:r>
          <a:endParaRPr lang="en-US" sz="2000" dirty="0">
            <a:latin typeface="Cambria" panose="02040503050406030204" pitchFamily="18" charset="0"/>
            <a:ea typeface="Cambria" panose="02040503050406030204" pitchFamily="18" charset="0"/>
          </a:endParaRPr>
        </a:p>
      </dgm:t>
    </dgm:pt>
    <dgm:pt modelId="{DD91A737-1540-4586-8D65-0F7F7CCE8E99}" type="parTrans" cxnId="{9333CDDF-4FBE-4B31-BA36-8EDCEF1C93F8}">
      <dgm:prSet/>
      <dgm:spPr/>
      <dgm:t>
        <a:bodyPr/>
        <a:lstStyle/>
        <a:p>
          <a:endParaRPr lang="en-US" sz="2000">
            <a:latin typeface="Cambria" panose="02040503050406030204" pitchFamily="18" charset="0"/>
            <a:ea typeface="Cambria" panose="02040503050406030204" pitchFamily="18" charset="0"/>
          </a:endParaRPr>
        </a:p>
      </dgm:t>
    </dgm:pt>
    <dgm:pt modelId="{B2BC1872-408C-4CD7-AF50-C8A6A9A2FD37}" type="sibTrans" cxnId="{9333CDDF-4FBE-4B31-BA36-8EDCEF1C93F8}">
      <dgm:prSet/>
      <dgm:spPr/>
      <dgm:t>
        <a:bodyPr/>
        <a:lstStyle/>
        <a:p>
          <a:endParaRPr lang="en-US" sz="2000">
            <a:latin typeface="Cambria" panose="02040503050406030204" pitchFamily="18" charset="0"/>
            <a:ea typeface="Cambria" panose="02040503050406030204" pitchFamily="18" charset="0"/>
          </a:endParaRPr>
        </a:p>
      </dgm:t>
    </dgm:pt>
    <dgm:pt modelId="{D410B5F8-AB41-479A-930B-EF5344079633}" type="pres">
      <dgm:prSet presAssocID="{67BB164D-A80D-43FE-B710-633D57EF9423}" presName="Name0" presStyleCnt="0">
        <dgm:presLayoutVars>
          <dgm:dir/>
          <dgm:animLvl val="lvl"/>
          <dgm:resizeHandles val="exact"/>
        </dgm:presLayoutVars>
      </dgm:prSet>
      <dgm:spPr/>
    </dgm:pt>
    <dgm:pt modelId="{57F71244-EA1A-4F4F-869D-830CE396139D}" type="pres">
      <dgm:prSet presAssocID="{DECA1AAE-7165-48AD-8C0E-14C69AF5A933}" presName="boxAndChildren" presStyleCnt="0"/>
      <dgm:spPr/>
    </dgm:pt>
    <dgm:pt modelId="{F8525E98-E10B-47D1-B0A6-5FCE74493311}" type="pres">
      <dgm:prSet presAssocID="{DECA1AAE-7165-48AD-8C0E-14C69AF5A933}" presName="parentTextBox" presStyleLbl="node1" presStyleIdx="0" presStyleCnt="3"/>
      <dgm:spPr/>
    </dgm:pt>
    <dgm:pt modelId="{045CDE42-1F65-4B68-97A6-126E5DB691E4}" type="pres">
      <dgm:prSet presAssocID="{04AF8C35-892A-4DCB-8E9D-AE511DC1944A}" presName="sp" presStyleCnt="0"/>
      <dgm:spPr/>
    </dgm:pt>
    <dgm:pt modelId="{ACEB0DE5-6C95-4BE1-AFB0-286211EFDFF9}" type="pres">
      <dgm:prSet presAssocID="{4D6EBA25-8B1E-4F6C-BCCE-D8FBB2C23DE8}" presName="arrowAndChildren" presStyleCnt="0"/>
      <dgm:spPr/>
    </dgm:pt>
    <dgm:pt modelId="{3C27E1EB-A3B0-4F37-B197-D261876B9B09}" type="pres">
      <dgm:prSet presAssocID="{4D6EBA25-8B1E-4F6C-BCCE-D8FBB2C23DE8}" presName="parentTextArrow" presStyleLbl="node1" presStyleIdx="1" presStyleCnt="3"/>
      <dgm:spPr/>
    </dgm:pt>
    <dgm:pt modelId="{B61B92E5-7200-492A-B2C3-E99B4AD587C2}" type="pres">
      <dgm:prSet presAssocID="{B7D5DE64-1E0E-4486-AEB5-016E0E668CCB}" presName="sp" presStyleCnt="0"/>
      <dgm:spPr/>
    </dgm:pt>
    <dgm:pt modelId="{58BC1C5B-2B08-40C0-AE62-460B9114EC0A}" type="pres">
      <dgm:prSet presAssocID="{0715E491-3347-42D6-8B3E-D324B548EA59}" presName="arrowAndChildren" presStyleCnt="0"/>
      <dgm:spPr/>
    </dgm:pt>
    <dgm:pt modelId="{7753B7F8-900B-49C9-B9AA-12184857415E}" type="pres">
      <dgm:prSet presAssocID="{0715E491-3347-42D6-8B3E-D324B548EA59}" presName="parentTextArrow" presStyleLbl="node1" presStyleIdx="2" presStyleCnt="3" custLinFactNeighborX="89330" custLinFactNeighborY="-25722"/>
      <dgm:spPr/>
    </dgm:pt>
  </dgm:ptLst>
  <dgm:cxnLst>
    <dgm:cxn modelId="{A15D8D15-ACEE-4974-8543-765E40FBC5E9}" type="presOf" srcId="{4D6EBA25-8B1E-4F6C-BCCE-D8FBB2C23DE8}" destId="{3C27E1EB-A3B0-4F37-B197-D261876B9B09}" srcOrd="0" destOrd="0" presId="urn:microsoft.com/office/officeart/2005/8/layout/process4"/>
    <dgm:cxn modelId="{6EAB7D19-1D7E-4F8C-A339-F2A499ECEB45}" srcId="{67BB164D-A80D-43FE-B710-633D57EF9423}" destId="{4D6EBA25-8B1E-4F6C-BCCE-D8FBB2C23DE8}" srcOrd="1" destOrd="0" parTransId="{FCA2AEE4-1242-4D23-A218-41FA5950C7B8}" sibTransId="{04AF8C35-892A-4DCB-8E9D-AE511DC1944A}"/>
    <dgm:cxn modelId="{8CE0271A-1668-4150-A45B-4CFB20C35A51}" srcId="{67BB164D-A80D-43FE-B710-633D57EF9423}" destId="{0715E491-3347-42D6-8B3E-D324B548EA59}" srcOrd="0" destOrd="0" parTransId="{AB816027-0165-4C56-BFBC-24D95CD279C9}" sibTransId="{B7D5DE64-1E0E-4486-AEB5-016E0E668CCB}"/>
    <dgm:cxn modelId="{890E2D70-B0E7-44F3-9F1C-49651D400E9C}" type="presOf" srcId="{DECA1AAE-7165-48AD-8C0E-14C69AF5A933}" destId="{F8525E98-E10B-47D1-B0A6-5FCE74493311}" srcOrd="0" destOrd="0" presId="urn:microsoft.com/office/officeart/2005/8/layout/process4"/>
    <dgm:cxn modelId="{DAD2C3C8-CC24-4D33-A90C-84F61DDC2184}" type="presOf" srcId="{0715E491-3347-42D6-8B3E-D324B548EA59}" destId="{7753B7F8-900B-49C9-B9AA-12184857415E}" srcOrd="0" destOrd="0" presId="urn:microsoft.com/office/officeart/2005/8/layout/process4"/>
    <dgm:cxn modelId="{9333CDDF-4FBE-4B31-BA36-8EDCEF1C93F8}" srcId="{67BB164D-A80D-43FE-B710-633D57EF9423}" destId="{DECA1AAE-7165-48AD-8C0E-14C69AF5A933}" srcOrd="2" destOrd="0" parTransId="{DD91A737-1540-4586-8D65-0F7F7CCE8E99}" sibTransId="{B2BC1872-408C-4CD7-AF50-C8A6A9A2FD37}"/>
    <dgm:cxn modelId="{3A72A9F5-0ABC-441A-8A3F-1998A4A58579}" type="presOf" srcId="{67BB164D-A80D-43FE-B710-633D57EF9423}" destId="{D410B5F8-AB41-479A-930B-EF5344079633}" srcOrd="0" destOrd="0" presId="urn:microsoft.com/office/officeart/2005/8/layout/process4"/>
    <dgm:cxn modelId="{574B6F3B-83FF-4444-A06C-3E742C626834}" type="presParOf" srcId="{D410B5F8-AB41-479A-930B-EF5344079633}" destId="{57F71244-EA1A-4F4F-869D-830CE396139D}" srcOrd="0" destOrd="0" presId="urn:microsoft.com/office/officeart/2005/8/layout/process4"/>
    <dgm:cxn modelId="{16B490DB-16A0-4312-97C8-6A219F542735}" type="presParOf" srcId="{57F71244-EA1A-4F4F-869D-830CE396139D}" destId="{F8525E98-E10B-47D1-B0A6-5FCE74493311}" srcOrd="0" destOrd="0" presId="urn:microsoft.com/office/officeart/2005/8/layout/process4"/>
    <dgm:cxn modelId="{47278F79-162F-4066-8625-7BE2A63F48A2}" type="presParOf" srcId="{D410B5F8-AB41-479A-930B-EF5344079633}" destId="{045CDE42-1F65-4B68-97A6-126E5DB691E4}" srcOrd="1" destOrd="0" presId="urn:microsoft.com/office/officeart/2005/8/layout/process4"/>
    <dgm:cxn modelId="{01F8CA55-20E5-4CC3-96D6-2F20860FD746}" type="presParOf" srcId="{D410B5F8-AB41-479A-930B-EF5344079633}" destId="{ACEB0DE5-6C95-4BE1-AFB0-286211EFDFF9}" srcOrd="2" destOrd="0" presId="urn:microsoft.com/office/officeart/2005/8/layout/process4"/>
    <dgm:cxn modelId="{0E65B634-8DA1-46E6-B5DD-D582A87A0C0E}" type="presParOf" srcId="{ACEB0DE5-6C95-4BE1-AFB0-286211EFDFF9}" destId="{3C27E1EB-A3B0-4F37-B197-D261876B9B09}" srcOrd="0" destOrd="0" presId="urn:microsoft.com/office/officeart/2005/8/layout/process4"/>
    <dgm:cxn modelId="{DB7A1AFF-4770-4911-8904-35BD8CBC481D}" type="presParOf" srcId="{D410B5F8-AB41-479A-930B-EF5344079633}" destId="{B61B92E5-7200-492A-B2C3-E99B4AD587C2}" srcOrd="3" destOrd="0" presId="urn:microsoft.com/office/officeart/2005/8/layout/process4"/>
    <dgm:cxn modelId="{EF6ADD74-25E1-4946-9DF2-491F379CB683}" type="presParOf" srcId="{D410B5F8-AB41-479A-930B-EF5344079633}" destId="{58BC1C5B-2B08-40C0-AE62-460B9114EC0A}" srcOrd="4" destOrd="0" presId="urn:microsoft.com/office/officeart/2005/8/layout/process4"/>
    <dgm:cxn modelId="{E989134F-6D63-4A93-9097-E4AE539421D8}" type="presParOf" srcId="{58BC1C5B-2B08-40C0-AE62-460B9114EC0A}" destId="{7753B7F8-900B-49C9-B9AA-12184857415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1F5A0-E679-481D-95F0-318088299BE8}">
      <dsp:nvSpPr>
        <dsp:cNvPr id="0" name=""/>
        <dsp:cNvSpPr/>
      </dsp:nvSpPr>
      <dsp:spPr>
        <a:xfrm>
          <a:off x="221225" y="1066"/>
          <a:ext cx="3022104" cy="181326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a:latin typeface="Cambria" panose="02040503050406030204" pitchFamily="18" charset="0"/>
              <a:ea typeface="Cambria" panose="02040503050406030204" pitchFamily="18" charset="0"/>
            </a:rPr>
            <a:t>Probiyotik</a:t>
          </a:r>
          <a:endParaRPr lang="en-US" sz="3600" kern="1200" dirty="0">
            <a:latin typeface="Cambria" panose="02040503050406030204" pitchFamily="18" charset="0"/>
            <a:ea typeface="Cambria" panose="02040503050406030204" pitchFamily="18" charset="0"/>
          </a:endParaRPr>
        </a:p>
      </dsp:txBody>
      <dsp:txXfrm>
        <a:off x="221225" y="1066"/>
        <a:ext cx="3022104" cy="1813262"/>
      </dsp:txXfrm>
    </dsp:sp>
    <dsp:sp modelId="{67EA56DE-004D-43EB-9B24-A19FB4BB6041}">
      <dsp:nvSpPr>
        <dsp:cNvPr id="0" name=""/>
        <dsp:cNvSpPr/>
      </dsp:nvSpPr>
      <dsp:spPr>
        <a:xfrm>
          <a:off x="3545541" y="1066"/>
          <a:ext cx="3022104" cy="181326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a:latin typeface="Cambria" panose="02040503050406030204" pitchFamily="18" charset="0"/>
              <a:ea typeface="Cambria" panose="02040503050406030204" pitchFamily="18" charset="0"/>
            </a:rPr>
            <a:t>Prebiyotik</a:t>
          </a:r>
          <a:endParaRPr lang="en-US" sz="3600" kern="1200" dirty="0">
            <a:latin typeface="Cambria" panose="02040503050406030204" pitchFamily="18" charset="0"/>
            <a:ea typeface="Cambria" panose="02040503050406030204" pitchFamily="18" charset="0"/>
          </a:endParaRPr>
        </a:p>
      </dsp:txBody>
      <dsp:txXfrm>
        <a:off x="3545541" y="1066"/>
        <a:ext cx="3022104" cy="1813262"/>
      </dsp:txXfrm>
    </dsp:sp>
    <dsp:sp modelId="{0A6C6199-C329-43DD-9E7F-1CBE96C82197}">
      <dsp:nvSpPr>
        <dsp:cNvPr id="0" name=""/>
        <dsp:cNvSpPr/>
      </dsp:nvSpPr>
      <dsp:spPr>
        <a:xfrm>
          <a:off x="6869856" y="1066"/>
          <a:ext cx="3022104" cy="181326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err="1">
              <a:latin typeface="Cambria" panose="02040503050406030204" pitchFamily="18" charset="0"/>
              <a:ea typeface="Cambria" panose="02040503050406030204" pitchFamily="18" charset="0"/>
            </a:rPr>
            <a:t>Sinbiyotik</a:t>
          </a:r>
          <a:endParaRPr lang="en-US" sz="3600" kern="1200" dirty="0">
            <a:latin typeface="Cambria" panose="02040503050406030204" pitchFamily="18" charset="0"/>
            <a:ea typeface="Cambria" panose="02040503050406030204" pitchFamily="18" charset="0"/>
          </a:endParaRPr>
        </a:p>
      </dsp:txBody>
      <dsp:txXfrm>
        <a:off x="6869856" y="1066"/>
        <a:ext cx="3022104" cy="1813262"/>
      </dsp:txXfrm>
    </dsp:sp>
    <dsp:sp modelId="{61EB843E-29E7-4664-BE1C-696371559AB5}">
      <dsp:nvSpPr>
        <dsp:cNvPr id="0" name=""/>
        <dsp:cNvSpPr/>
      </dsp:nvSpPr>
      <dsp:spPr>
        <a:xfrm>
          <a:off x="221225" y="2116539"/>
          <a:ext cx="3022104" cy="181326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err="1">
              <a:latin typeface="Cambria" panose="02040503050406030204" pitchFamily="18" charset="0"/>
              <a:ea typeface="Cambria" panose="02040503050406030204" pitchFamily="18" charset="0"/>
            </a:rPr>
            <a:t>Postbiyotik</a:t>
          </a:r>
          <a:endParaRPr lang="en-US" sz="3600" kern="1200" dirty="0">
            <a:latin typeface="Cambria" panose="02040503050406030204" pitchFamily="18" charset="0"/>
            <a:ea typeface="Cambria" panose="02040503050406030204" pitchFamily="18" charset="0"/>
          </a:endParaRPr>
        </a:p>
      </dsp:txBody>
      <dsp:txXfrm>
        <a:off x="221225" y="2116539"/>
        <a:ext cx="3022104" cy="1813262"/>
      </dsp:txXfrm>
    </dsp:sp>
    <dsp:sp modelId="{D7186551-3115-4044-AA78-53626AD2A8C9}">
      <dsp:nvSpPr>
        <dsp:cNvPr id="0" name=""/>
        <dsp:cNvSpPr/>
      </dsp:nvSpPr>
      <dsp:spPr>
        <a:xfrm>
          <a:off x="3545541" y="2116539"/>
          <a:ext cx="3022104" cy="181326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a:latin typeface="Cambria" panose="02040503050406030204" pitchFamily="18" charset="0"/>
              <a:ea typeface="Cambria" panose="02040503050406030204" pitchFamily="18" charset="0"/>
            </a:rPr>
            <a:t>Fermente Besin</a:t>
          </a:r>
          <a:endParaRPr lang="en-US" sz="3600" kern="1200" dirty="0">
            <a:latin typeface="Cambria" panose="02040503050406030204" pitchFamily="18" charset="0"/>
            <a:ea typeface="Cambria" panose="02040503050406030204" pitchFamily="18" charset="0"/>
          </a:endParaRPr>
        </a:p>
      </dsp:txBody>
      <dsp:txXfrm>
        <a:off x="3545541" y="2116539"/>
        <a:ext cx="3022104" cy="1813262"/>
      </dsp:txXfrm>
    </dsp:sp>
    <dsp:sp modelId="{8E26CC95-22AF-42A9-87FD-2F07FD6C2BBF}">
      <dsp:nvSpPr>
        <dsp:cNvPr id="0" name=""/>
        <dsp:cNvSpPr/>
      </dsp:nvSpPr>
      <dsp:spPr>
        <a:xfrm>
          <a:off x="6869856" y="2116539"/>
          <a:ext cx="3022104" cy="181326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dirty="0">
              <a:latin typeface="Cambria" panose="02040503050406030204" pitchFamily="18" charset="0"/>
              <a:ea typeface="Cambria" panose="02040503050406030204" pitchFamily="18" charset="0"/>
            </a:rPr>
            <a:t>Probiyotik Fermente Besin</a:t>
          </a:r>
          <a:endParaRPr lang="en-US" sz="3600" kern="1200" dirty="0">
            <a:latin typeface="Cambria" panose="02040503050406030204" pitchFamily="18" charset="0"/>
            <a:ea typeface="Cambria" panose="02040503050406030204" pitchFamily="18" charset="0"/>
          </a:endParaRPr>
        </a:p>
      </dsp:txBody>
      <dsp:txXfrm>
        <a:off x="6869856" y="2116539"/>
        <a:ext cx="3022104" cy="18132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70FF5-64F9-4CCD-A48E-714D7F56B743}">
      <dsp:nvSpPr>
        <dsp:cNvPr id="0" name=""/>
        <dsp:cNvSpPr/>
      </dsp:nvSpPr>
      <dsp:spPr>
        <a:xfrm>
          <a:off x="3521" y="27700"/>
          <a:ext cx="3432995" cy="6336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tr-TR" sz="2200" kern="1200" dirty="0"/>
            <a:t>1</a:t>
          </a:r>
          <a:endParaRPr lang="en-US" sz="2200" kern="1200" dirty="0"/>
        </a:p>
      </dsp:txBody>
      <dsp:txXfrm>
        <a:off x="3521" y="27700"/>
        <a:ext cx="3432995" cy="633600"/>
      </dsp:txXfrm>
    </dsp:sp>
    <dsp:sp modelId="{CC36A277-51D8-4A8E-8AA8-E315B9A9C9EA}">
      <dsp:nvSpPr>
        <dsp:cNvPr id="0" name=""/>
        <dsp:cNvSpPr/>
      </dsp:nvSpPr>
      <dsp:spPr>
        <a:xfrm>
          <a:off x="3521" y="661300"/>
          <a:ext cx="3432995" cy="3091213"/>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b="0" i="0" kern="1200" baseline="0" dirty="0">
              <a:latin typeface="Cambria" panose="02040503050406030204" pitchFamily="18" charset="0"/>
              <a:ea typeface="Cambria" panose="02040503050406030204" pitchFamily="18" charset="0"/>
            </a:rPr>
            <a:t>Güvenli olmalı</a:t>
          </a:r>
          <a:endParaRPr lang="en-US" sz="2800" b="0" kern="1200" dirty="0">
            <a:latin typeface="Cambria" panose="02040503050406030204" pitchFamily="18" charset="0"/>
            <a:ea typeface="Cambria" panose="02040503050406030204" pitchFamily="18" charset="0"/>
          </a:endParaRPr>
        </a:p>
      </dsp:txBody>
      <dsp:txXfrm>
        <a:off x="3521" y="661300"/>
        <a:ext cx="3432995" cy="3091213"/>
      </dsp:txXfrm>
    </dsp:sp>
    <dsp:sp modelId="{53E1F612-8D80-4D24-839F-B2CE213C021B}">
      <dsp:nvSpPr>
        <dsp:cNvPr id="0" name=""/>
        <dsp:cNvSpPr/>
      </dsp:nvSpPr>
      <dsp:spPr>
        <a:xfrm>
          <a:off x="3917135" y="27700"/>
          <a:ext cx="3432995" cy="63360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tr-TR" sz="2200" kern="1200" dirty="0"/>
            <a:t>2</a:t>
          </a:r>
          <a:endParaRPr lang="en-US" sz="2200" kern="1200" dirty="0"/>
        </a:p>
      </dsp:txBody>
      <dsp:txXfrm>
        <a:off x="3917135" y="27700"/>
        <a:ext cx="3432995" cy="633600"/>
      </dsp:txXfrm>
    </dsp:sp>
    <dsp:sp modelId="{C703D384-96F0-42AA-8D25-25CEC46BFD78}">
      <dsp:nvSpPr>
        <dsp:cNvPr id="0" name=""/>
        <dsp:cNvSpPr/>
      </dsp:nvSpPr>
      <dsp:spPr>
        <a:xfrm>
          <a:off x="3917135" y="661300"/>
          <a:ext cx="3432995" cy="3091213"/>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b="0" i="0" kern="1200" baseline="0" dirty="0">
              <a:latin typeface="Cambria" panose="02040503050406030204" pitchFamily="18" charset="0"/>
              <a:ea typeface="Cambria" panose="02040503050406030204" pitchFamily="18" charset="0"/>
            </a:rPr>
            <a:t>Tüketicinin beslenme durumunu </a:t>
          </a:r>
          <a:r>
            <a:rPr lang="en-US" sz="2800" b="0" i="0" kern="1200" baseline="0" dirty="0" err="1">
              <a:latin typeface="Cambria" panose="02040503050406030204" pitchFamily="18" charset="0"/>
              <a:ea typeface="Cambria" panose="02040503050406030204" pitchFamily="18" charset="0"/>
            </a:rPr>
            <a:t>olumsuz</a:t>
          </a:r>
          <a:r>
            <a:rPr lang="tr-TR" sz="2800" b="0" i="0" kern="1200" baseline="0" dirty="0">
              <a:latin typeface="Cambria" panose="02040503050406030204" pitchFamily="18" charset="0"/>
              <a:ea typeface="Cambria" panose="02040503050406030204" pitchFamily="18" charset="0"/>
            </a:rPr>
            <a:t> etkilememeli</a:t>
          </a:r>
          <a:endParaRPr lang="en-US" sz="2800" b="0" kern="1200" dirty="0">
            <a:latin typeface="Cambria" panose="02040503050406030204" pitchFamily="18" charset="0"/>
            <a:ea typeface="Cambria" panose="02040503050406030204" pitchFamily="18" charset="0"/>
          </a:endParaRPr>
        </a:p>
      </dsp:txBody>
      <dsp:txXfrm>
        <a:off x="3917135" y="661300"/>
        <a:ext cx="3432995" cy="3091213"/>
      </dsp:txXfrm>
    </dsp:sp>
    <dsp:sp modelId="{B01C64A3-D0E8-4560-8771-650EDC6F749F}">
      <dsp:nvSpPr>
        <dsp:cNvPr id="0" name=""/>
        <dsp:cNvSpPr/>
      </dsp:nvSpPr>
      <dsp:spPr>
        <a:xfrm>
          <a:off x="7830750" y="27700"/>
          <a:ext cx="3432995" cy="633600"/>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tr-TR" sz="2200" kern="1200" dirty="0"/>
            <a:t>3</a:t>
          </a:r>
          <a:endParaRPr lang="en-US" sz="2200" kern="1200" dirty="0"/>
        </a:p>
      </dsp:txBody>
      <dsp:txXfrm>
        <a:off x="7830750" y="27700"/>
        <a:ext cx="3432995" cy="633600"/>
      </dsp:txXfrm>
    </dsp:sp>
    <dsp:sp modelId="{10476AB5-A27A-4B21-9272-DBF25E769E8E}">
      <dsp:nvSpPr>
        <dsp:cNvPr id="0" name=""/>
        <dsp:cNvSpPr/>
      </dsp:nvSpPr>
      <dsp:spPr>
        <a:xfrm>
          <a:off x="7830750" y="661300"/>
          <a:ext cx="3432995" cy="3091213"/>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b="0" i="0" kern="1200" baseline="0" dirty="0">
              <a:latin typeface="Cambria" panose="02040503050406030204" pitchFamily="18" charset="0"/>
              <a:ea typeface="Cambria" panose="02040503050406030204" pitchFamily="18" charset="0"/>
            </a:rPr>
            <a:t>İ</a:t>
          </a:r>
          <a:r>
            <a:rPr lang="en-US" sz="2800" b="0" i="0" kern="1200" baseline="0" dirty="0" err="1">
              <a:latin typeface="Cambria" panose="02040503050406030204" pitchFamily="18" charset="0"/>
              <a:ea typeface="Cambria" panose="02040503050406030204" pitchFamily="18" charset="0"/>
            </a:rPr>
            <a:t>çeriği</a:t>
          </a:r>
          <a:r>
            <a:rPr lang="en-US" sz="2800" b="0" i="0" kern="1200" baseline="0" dirty="0">
              <a:latin typeface="Cambria" panose="02040503050406030204" pitchFamily="18" charset="0"/>
              <a:ea typeface="Cambria" panose="02040503050406030204" pitchFamily="18" charset="0"/>
            </a:rPr>
            <a:t> veya</a:t>
          </a:r>
          <a:r>
            <a:rPr lang="tr-TR" sz="2800" b="0" i="0" kern="1200" baseline="0" dirty="0">
              <a:latin typeface="Cambria" panose="02040503050406030204" pitchFamily="18" charset="0"/>
              <a:ea typeface="Cambria" panose="02040503050406030204" pitchFamily="18" charset="0"/>
            </a:rPr>
            <a:t> üretimde</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kullanılan</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teknolojiye</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ilişkin</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bilginin</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besin</a:t>
          </a:r>
          <a:r>
            <a:rPr lang="en-US" sz="2800" b="0" i="0" kern="1200" baseline="0" dirty="0">
              <a:latin typeface="Cambria" panose="02040503050406030204" pitchFamily="18" charset="0"/>
              <a:ea typeface="Cambria" panose="02040503050406030204" pitchFamily="18" charset="0"/>
            </a:rPr>
            <a:t> </a:t>
          </a:r>
          <a:r>
            <a:rPr lang="en-US" sz="2800" b="0" i="0" kern="1200" baseline="0" dirty="0" err="1">
              <a:latin typeface="Cambria" panose="02040503050406030204" pitchFamily="18" charset="0"/>
              <a:ea typeface="Cambria" panose="02040503050406030204" pitchFamily="18" charset="0"/>
            </a:rPr>
            <a:t>etiketinde</a:t>
          </a:r>
          <a:r>
            <a:rPr lang="tr-TR" sz="2800" b="0" i="0" kern="1200" baseline="0" dirty="0">
              <a:latin typeface="Cambria" panose="02040503050406030204" pitchFamily="18" charset="0"/>
              <a:ea typeface="Cambria" panose="02040503050406030204" pitchFamily="18" charset="0"/>
            </a:rPr>
            <a:t> sunulmalı</a:t>
          </a:r>
          <a:endParaRPr lang="en-US" sz="2800" b="0" kern="1200" dirty="0">
            <a:latin typeface="Cambria" panose="02040503050406030204" pitchFamily="18" charset="0"/>
            <a:ea typeface="Cambria" panose="02040503050406030204" pitchFamily="18" charset="0"/>
          </a:endParaRPr>
        </a:p>
      </dsp:txBody>
      <dsp:txXfrm>
        <a:off x="7830750" y="661300"/>
        <a:ext cx="3432995" cy="30912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BCC93-5D4B-4E4B-98D2-C918F8EFD5E4}">
      <dsp:nvSpPr>
        <dsp:cNvPr id="0" name=""/>
        <dsp:cNvSpPr/>
      </dsp:nvSpPr>
      <dsp:spPr>
        <a:xfrm>
          <a:off x="225752" y="902875"/>
          <a:ext cx="5339650" cy="166864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022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baseline="0" dirty="0" err="1">
              <a:latin typeface="Cambria" panose="02040503050406030204" pitchFamily="18" charset="0"/>
              <a:ea typeface="Cambria" panose="02040503050406030204" pitchFamily="18" charset="0"/>
            </a:rPr>
            <a:t>Farklı</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toplumlardan</a:t>
          </a:r>
          <a:r>
            <a:rPr lang="en-US" sz="1800" b="1" i="1" kern="1200" baseline="0" dirty="0">
              <a:latin typeface="Cambria" panose="02040503050406030204" pitchFamily="18" charset="0"/>
              <a:ea typeface="Cambria" panose="02040503050406030204" pitchFamily="18" charset="0"/>
            </a:rPr>
            <a:t> transfer </a:t>
          </a:r>
          <a:r>
            <a:rPr lang="en-US" sz="1800" b="1" i="1" kern="1200" baseline="0" dirty="0" err="1">
              <a:latin typeface="Cambria" panose="02040503050406030204" pitchFamily="18" charset="0"/>
              <a:ea typeface="Cambria" panose="02040503050406030204" pitchFamily="18" charset="0"/>
            </a:rPr>
            <a:t>edilen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ve</a:t>
          </a:r>
          <a:r>
            <a:rPr lang="en-US" sz="1800" b="1" i="1" kern="1200" baseline="0" dirty="0">
              <a:latin typeface="Cambria" panose="02040503050406030204" pitchFamily="18" charset="0"/>
              <a:ea typeface="Cambria" panose="02040503050406030204" pitchFamily="18" charset="0"/>
            </a:rPr>
            <a:t> o</a:t>
          </a:r>
          <a:r>
            <a:rPr lang="tr-TR"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toplum</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için</a:t>
          </a:r>
          <a:r>
            <a:rPr lang="en-US" sz="1800" b="1" i="1" kern="1200" baseline="0" dirty="0">
              <a:latin typeface="Cambria" panose="02040503050406030204" pitchFamily="18" charset="0"/>
              <a:ea typeface="Cambria" panose="02040503050406030204" pitchFamily="18" charset="0"/>
            </a:rPr>
            <a:t> yeni </a:t>
          </a:r>
          <a:r>
            <a:rPr lang="en-US" sz="1800" b="1" i="1" kern="1200" baseline="0" dirty="0" err="1">
              <a:latin typeface="Cambria" panose="02040503050406030204" pitchFamily="18" charset="0"/>
              <a:ea typeface="Cambria" panose="02040503050406030204" pitchFamily="18" charset="0"/>
            </a:rPr>
            <a:t>olan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geleneksel</a:t>
          </a:r>
          <a:r>
            <a:rPr lang="en-US" sz="1800" b="1" i="1" kern="1200" baseline="0" dirty="0">
              <a:latin typeface="Cambria" panose="02040503050406030204" pitchFamily="18" charset="0"/>
              <a:ea typeface="Cambria" panose="02040503050406030204" pitchFamily="18" charset="0"/>
            </a:rPr>
            <a:t> besinler</a:t>
          </a:r>
          <a:r>
            <a:rPr lang="tr-TR" sz="1800" b="1" i="1" kern="1200" baseline="0" dirty="0">
              <a:latin typeface="Cambria" panose="02040503050406030204" pitchFamily="18" charset="0"/>
              <a:ea typeface="Cambria" panose="02040503050406030204" pitchFamily="18" charset="0"/>
            </a:rPr>
            <a:t> </a:t>
          </a:r>
        </a:p>
        <a:p>
          <a:pPr marL="0" lvl="0" indent="0" algn="l" defTabSz="800100">
            <a:lnSpc>
              <a:spcPct val="90000"/>
            </a:lnSpc>
            <a:spcBef>
              <a:spcPct val="0"/>
            </a:spcBef>
            <a:spcAft>
              <a:spcPct val="35000"/>
            </a:spcAft>
            <a:buNone/>
          </a:pPr>
          <a:endParaRPr lang="tr-TR" sz="1600" b="0" i="0" kern="1200" baseline="0" dirty="0">
            <a:latin typeface="Cambria" panose="02040503050406030204" pitchFamily="18" charset="0"/>
            <a:ea typeface="Cambria" panose="02040503050406030204" pitchFamily="18" charset="0"/>
          </a:endParaRPr>
        </a:p>
        <a:p>
          <a:pPr marL="0" lvl="0" indent="0" algn="l" defTabSz="800100">
            <a:lnSpc>
              <a:spcPct val="90000"/>
            </a:lnSpc>
            <a:spcBef>
              <a:spcPct val="0"/>
            </a:spcBef>
            <a:spcAft>
              <a:spcPct val="35000"/>
            </a:spcAft>
            <a:buNone/>
          </a:pPr>
          <a:r>
            <a:rPr lang="tr-TR" sz="1600" b="0" i="0" kern="1200" baseline="0" dirty="0">
              <a:latin typeface="Cambria" panose="02040503050406030204" pitchFamily="18" charset="0"/>
              <a:ea typeface="Cambria" panose="02040503050406030204" pitchFamily="18" charset="0"/>
            </a:rPr>
            <a:t>ÖR: </a:t>
          </a:r>
          <a:r>
            <a:rPr lang="en-US" sz="1600" b="0" i="0" kern="1200" baseline="0" dirty="0">
              <a:latin typeface="Cambria" panose="02040503050406030204" pitchFamily="18" charset="0"/>
              <a:ea typeface="Cambria" panose="02040503050406030204" pitchFamily="18" charset="0"/>
            </a:rPr>
            <a:t>chia </a:t>
          </a:r>
          <a:r>
            <a:rPr lang="en-US" sz="1600" b="0" i="0" kern="1200" baseline="0" dirty="0" err="1">
              <a:latin typeface="Cambria" panose="02040503050406030204" pitchFamily="18" charset="0"/>
              <a:ea typeface="Cambria" panose="02040503050406030204" pitchFamily="18" charset="0"/>
            </a:rPr>
            <a:t>tohumu</a:t>
          </a:r>
          <a:r>
            <a:rPr lang="en-US" sz="1600" b="0" i="0" kern="1200" baseline="0" dirty="0">
              <a:latin typeface="Cambria" panose="02040503050406030204" pitchFamily="18" charset="0"/>
              <a:ea typeface="Cambria" panose="02040503050406030204" pitchFamily="18" charset="0"/>
            </a:rPr>
            <a:t>, kino</a:t>
          </a:r>
          <a:r>
            <a:rPr lang="tr-TR" sz="1600" b="0" i="0" kern="1200" baseline="0" dirty="0">
              <a:latin typeface="Cambria" panose="02040503050406030204" pitchFamily="18" charset="0"/>
              <a:ea typeface="Cambria" panose="02040503050406030204" pitchFamily="18" charset="0"/>
            </a:rPr>
            <a:t>a</a:t>
          </a:r>
          <a:r>
            <a:rPr lang="en-US" sz="1600" b="0" i="0" kern="1200" baseline="0" dirty="0">
              <a:latin typeface="Cambria" panose="02040503050406030204" pitchFamily="18" charset="0"/>
              <a:ea typeface="Cambria" panose="02040503050406030204" pitchFamily="18" charset="0"/>
            </a:rPr>
            <a:t>,</a:t>
          </a:r>
          <a:r>
            <a:rPr lang="tr-TR"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amarant</a:t>
          </a:r>
          <a:r>
            <a:rPr lang="en-US" sz="1600" b="0" i="0" kern="1200" baseline="0" dirty="0">
              <a:latin typeface="Cambria" panose="02040503050406030204" pitchFamily="18" charset="0"/>
              <a:ea typeface="Cambria" panose="02040503050406030204" pitchFamily="18" charset="0"/>
            </a:rPr>
            <a:t>, </a:t>
          </a:r>
          <a:endParaRPr lang="en-US" sz="1600" kern="1200" dirty="0">
            <a:latin typeface="Cambria" panose="02040503050406030204" pitchFamily="18" charset="0"/>
            <a:ea typeface="Cambria" panose="02040503050406030204" pitchFamily="18" charset="0"/>
          </a:endParaRPr>
        </a:p>
      </dsp:txBody>
      <dsp:txXfrm>
        <a:off x="225752" y="902875"/>
        <a:ext cx="5339650" cy="1668640"/>
      </dsp:txXfrm>
    </dsp:sp>
    <dsp:sp modelId="{E57D009D-33CB-4323-8DB3-3E916796E988}">
      <dsp:nvSpPr>
        <dsp:cNvPr id="0" name=""/>
        <dsp:cNvSpPr/>
      </dsp:nvSpPr>
      <dsp:spPr>
        <a:xfrm>
          <a:off x="3266" y="661849"/>
          <a:ext cx="1168048" cy="17520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1B6AB-4859-41FE-B2BD-2BE73B7135B3}">
      <dsp:nvSpPr>
        <dsp:cNvPr id="0" name=""/>
        <dsp:cNvSpPr/>
      </dsp:nvSpPr>
      <dsp:spPr>
        <a:xfrm>
          <a:off x="6048337" y="902875"/>
          <a:ext cx="5339650" cy="166864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022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baseline="0" dirty="0">
              <a:latin typeface="Cambria" panose="02040503050406030204" pitchFamily="18" charset="0"/>
              <a:ea typeface="Cambria" panose="02040503050406030204" pitchFamily="18" charset="0"/>
            </a:rPr>
            <a:t>Yeni </a:t>
          </a:r>
          <a:r>
            <a:rPr lang="en-US" sz="1800" b="1" i="1" kern="1200" baseline="0" dirty="0" err="1">
              <a:latin typeface="Cambria" panose="02040503050406030204" pitchFamily="18" charset="0"/>
              <a:ea typeface="Cambria" panose="02040503050406030204" pitchFamily="18" charset="0"/>
            </a:rPr>
            <a:t>kaynaklardan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elde</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edilen</a:t>
          </a:r>
          <a:r>
            <a:rPr lang="en-US" sz="1800" b="1" i="1" kern="1200" baseline="0" dirty="0">
              <a:latin typeface="Cambria" panose="02040503050406030204" pitchFamily="18" charset="0"/>
              <a:ea typeface="Cambria" panose="02040503050406030204" pitchFamily="18" charset="0"/>
            </a:rPr>
            <a:t> besinler veya</a:t>
          </a:r>
          <a:r>
            <a:rPr lang="tr-TR" sz="1800" b="1" i="1" kern="120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besin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bileşenleri</a:t>
          </a:r>
          <a:endParaRPr lang="tr-TR" sz="1800" b="1" i="1" kern="1200" baseline="0" dirty="0">
            <a:latin typeface="Cambria" panose="02040503050406030204" pitchFamily="18" charset="0"/>
            <a:ea typeface="Cambria" panose="02040503050406030204" pitchFamily="18" charset="0"/>
          </a:endParaRPr>
        </a:p>
        <a:p>
          <a:pPr marL="0" lvl="0" indent="0" algn="l" defTabSz="800100">
            <a:lnSpc>
              <a:spcPct val="90000"/>
            </a:lnSpc>
            <a:spcBef>
              <a:spcPct val="0"/>
            </a:spcBef>
            <a:spcAft>
              <a:spcPct val="35000"/>
            </a:spcAft>
            <a:buNone/>
          </a:pPr>
          <a:r>
            <a:rPr lang="tr-TR" sz="1600" b="0" i="0" kern="1200" baseline="0" dirty="0">
              <a:latin typeface="Cambria" panose="02040503050406030204" pitchFamily="18" charset="0"/>
              <a:ea typeface="Cambria" panose="02040503050406030204" pitchFamily="18" charset="0"/>
            </a:rPr>
            <a:t>Ör:</a:t>
          </a:r>
          <a:r>
            <a:rPr lang="en-US" sz="1600" b="0" i="0" kern="1200" baseline="0" dirty="0">
              <a:latin typeface="Cambria" panose="02040503050406030204" pitchFamily="18" charset="0"/>
              <a:ea typeface="Cambria" panose="02040503050406030204" pitchFamily="18" charset="0"/>
            </a:rPr>
            <a:t>Omega-3 </a:t>
          </a:r>
          <a:r>
            <a:rPr lang="en-US" sz="1600" b="0" i="0" kern="1200" baseline="0" dirty="0" err="1">
              <a:latin typeface="Cambria" panose="02040503050406030204" pitchFamily="18" charset="0"/>
              <a:ea typeface="Cambria" panose="02040503050406030204" pitchFamily="18" charset="0"/>
            </a:rPr>
            <a:t>kaynağı</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olarak</a:t>
          </a:r>
          <a:r>
            <a:rPr lang="en-US" sz="1600" b="0" i="0" kern="1200" baseline="0" dirty="0">
              <a:latin typeface="Cambria" panose="02040503050406030204" pitchFamily="18" charset="0"/>
              <a:ea typeface="Cambria" panose="02040503050406030204" pitchFamily="18" charset="0"/>
            </a:rPr>
            <a:t> krill,</a:t>
          </a:r>
          <a:r>
            <a:rPr lang="tr-TR"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çam</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ağacından</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elde</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edilen</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bitkisel</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sterollerle</a:t>
          </a:r>
          <a:r>
            <a:rPr lang="tr-TR"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zenginleştirilmiş</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fonksiyonel</a:t>
          </a:r>
          <a:r>
            <a:rPr lang="en-US" sz="1600" b="0" i="0" kern="1200" baseline="0" dirty="0">
              <a:latin typeface="Cambria" panose="02040503050406030204" pitchFamily="18" charset="0"/>
              <a:ea typeface="Cambria" panose="02040503050406030204" pitchFamily="18" charset="0"/>
            </a:rPr>
            <a:t> margarin</a:t>
          </a:r>
          <a:endParaRPr lang="en-US" sz="1600" kern="1200" dirty="0"/>
        </a:p>
      </dsp:txBody>
      <dsp:txXfrm>
        <a:off x="6048337" y="902875"/>
        <a:ext cx="5339650" cy="1668640"/>
      </dsp:txXfrm>
    </dsp:sp>
    <dsp:sp modelId="{9FC9AE85-1C11-42F5-AFF2-BD675ED483C2}">
      <dsp:nvSpPr>
        <dsp:cNvPr id="0" name=""/>
        <dsp:cNvSpPr/>
      </dsp:nvSpPr>
      <dsp:spPr>
        <a:xfrm>
          <a:off x="5825852" y="661849"/>
          <a:ext cx="1168048" cy="175207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10F209-EC7D-48ED-815F-C448829E240A}">
      <dsp:nvSpPr>
        <dsp:cNvPr id="0" name=""/>
        <dsp:cNvSpPr/>
      </dsp:nvSpPr>
      <dsp:spPr>
        <a:xfrm>
          <a:off x="225752" y="3003509"/>
          <a:ext cx="5339650" cy="166864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022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baseline="0" dirty="0" err="1">
              <a:latin typeface="Cambria" panose="02040503050406030204" pitchFamily="18" charset="0"/>
              <a:ea typeface="Cambria" panose="02040503050406030204" pitchFamily="18" charset="0"/>
            </a:rPr>
            <a:t>Besin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üretim</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süreçlerinde</a:t>
          </a:r>
          <a:r>
            <a:rPr lang="en-US" sz="1800" b="1" i="1" kern="1200" baseline="0" dirty="0">
              <a:latin typeface="Cambria" panose="02040503050406030204" pitchFamily="18" charset="0"/>
              <a:ea typeface="Cambria" panose="02040503050406030204" pitchFamily="18" charset="0"/>
            </a:rPr>
            <a:t> yeni </a:t>
          </a:r>
          <a:r>
            <a:rPr lang="en-US" sz="1800" b="1" i="1" kern="1200" baseline="0" dirty="0" err="1">
              <a:latin typeface="Cambria" panose="02040503050406030204" pitchFamily="18" charset="0"/>
              <a:ea typeface="Cambria" panose="02040503050406030204" pitchFamily="18" charset="0"/>
            </a:rPr>
            <a:t>kullanılmaya</a:t>
          </a:r>
          <a:r>
            <a:rPr lang="tr-TR" sz="1800" b="1" i="1" kern="120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başlanan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besin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bileşenleri</a:t>
          </a:r>
          <a:endParaRPr lang="tr-TR" sz="1800" b="1" i="1" kern="1200" baseline="0" dirty="0">
            <a:latin typeface="Cambria" panose="02040503050406030204" pitchFamily="18" charset="0"/>
            <a:ea typeface="Cambria" panose="02040503050406030204" pitchFamily="18" charset="0"/>
          </a:endParaRPr>
        </a:p>
        <a:p>
          <a:pPr marL="0" lvl="0" indent="0" algn="l" defTabSz="800100">
            <a:lnSpc>
              <a:spcPct val="90000"/>
            </a:lnSpc>
            <a:spcBef>
              <a:spcPct val="0"/>
            </a:spcBef>
            <a:spcAft>
              <a:spcPct val="35000"/>
            </a:spcAft>
            <a:buNone/>
          </a:pPr>
          <a:r>
            <a:rPr lang="tr-TR" sz="1600" b="0" i="0" kern="1200" baseline="0" dirty="0">
              <a:latin typeface="Cambria" panose="02040503050406030204" pitchFamily="18" charset="0"/>
              <a:ea typeface="Cambria" panose="02040503050406030204" pitchFamily="18" charset="0"/>
            </a:rPr>
            <a:t>Ör: Renklendirici olarak beta-karoten kullanımı Emülgatör olarak </a:t>
          </a:r>
          <a:r>
            <a:rPr lang="tr-TR" sz="1600" b="0" i="0" kern="1200" baseline="0" dirty="0" err="1">
              <a:latin typeface="Cambria" panose="02040503050406030204" pitchFamily="18" charset="0"/>
              <a:ea typeface="Cambria" panose="02040503050406030204" pitchFamily="18" charset="0"/>
            </a:rPr>
            <a:t>lesitin</a:t>
          </a:r>
          <a:r>
            <a:rPr lang="tr-TR" sz="1600" b="0" i="0" kern="1200" baseline="0" dirty="0">
              <a:latin typeface="Cambria" panose="02040503050406030204" pitchFamily="18" charset="0"/>
              <a:ea typeface="Cambria" panose="02040503050406030204" pitchFamily="18" charset="0"/>
            </a:rPr>
            <a:t>, </a:t>
          </a:r>
          <a:r>
            <a:rPr lang="en-US" sz="1600" b="0" i="0" kern="1200" baseline="0" dirty="0">
              <a:latin typeface="Cambria" panose="02040503050406030204" pitchFamily="18" charset="0"/>
              <a:ea typeface="Cambria" panose="02040503050406030204" pitchFamily="18" charset="0"/>
            </a:rPr>
            <a:t>aroma </a:t>
          </a:r>
          <a:r>
            <a:rPr lang="en-US" sz="1600" b="0" i="0" kern="1200" baseline="0" dirty="0" err="1">
              <a:latin typeface="Cambria" panose="02040503050406030204" pitchFamily="18" charset="0"/>
              <a:ea typeface="Cambria" panose="02040503050406030204" pitchFamily="18" charset="0"/>
            </a:rPr>
            <a:t>vericiler</a:t>
          </a:r>
          <a:r>
            <a:rPr lang="en-US" sz="1600" b="0" i="0" kern="1200" baseline="0" dirty="0">
              <a:latin typeface="Cambria" panose="02040503050406030204" pitchFamily="18" charset="0"/>
              <a:ea typeface="Cambria" panose="02040503050406030204" pitchFamily="18" charset="0"/>
            </a:rPr>
            <a:t> </a:t>
          </a:r>
          <a:endParaRPr lang="en-US" sz="1600" kern="1200" dirty="0"/>
        </a:p>
      </dsp:txBody>
      <dsp:txXfrm>
        <a:off x="225752" y="3003509"/>
        <a:ext cx="5339650" cy="1668640"/>
      </dsp:txXfrm>
    </dsp:sp>
    <dsp:sp modelId="{8CF59968-4539-4D24-B9C4-59E6C608BA16}">
      <dsp:nvSpPr>
        <dsp:cNvPr id="0" name=""/>
        <dsp:cNvSpPr/>
      </dsp:nvSpPr>
      <dsp:spPr>
        <a:xfrm>
          <a:off x="3266" y="2762483"/>
          <a:ext cx="1168048" cy="175207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22FF4-3D83-4982-9CBC-A6386E4867F7}">
      <dsp:nvSpPr>
        <dsp:cNvPr id="0" name=""/>
        <dsp:cNvSpPr/>
      </dsp:nvSpPr>
      <dsp:spPr>
        <a:xfrm>
          <a:off x="6048337" y="3003509"/>
          <a:ext cx="5339650" cy="166864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022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baseline="0" dirty="0">
              <a:latin typeface="Cambria" panose="02040503050406030204" pitchFamily="18" charset="0"/>
              <a:ea typeface="Cambria" panose="02040503050406030204" pitchFamily="18" charset="0"/>
            </a:rPr>
            <a:t>Yenilikçi </a:t>
          </a:r>
          <a:r>
            <a:rPr lang="en-US" sz="1800" b="1" i="1" kern="1200" baseline="0" dirty="0" err="1">
              <a:latin typeface="Cambria" panose="02040503050406030204" pitchFamily="18" charset="0"/>
              <a:ea typeface="Cambria" panose="02040503050406030204" pitchFamily="18" charset="0"/>
            </a:rPr>
            <a:t>besin</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üretim</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teknoloji</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ve</a:t>
          </a:r>
          <a:r>
            <a:rPr lang="en-US" sz="1800" b="1" i="1" kern="1200" baseline="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sistemleri</a:t>
          </a:r>
          <a:r>
            <a:rPr lang="tr-TR" sz="1800" b="1" i="1" kern="1200" dirty="0">
              <a:latin typeface="Cambria" panose="02040503050406030204" pitchFamily="18" charset="0"/>
              <a:ea typeface="Cambria" panose="02040503050406030204" pitchFamily="18" charset="0"/>
            </a:rPr>
            <a:t> </a:t>
          </a:r>
          <a:r>
            <a:rPr lang="en-US" sz="1800" b="1" i="1" kern="1200" baseline="0" dirty="0" err="1">
              <a:latin typeface="Cambria" panose="02040503050406030204" pitchFamily="18" charset="0"/>
              <a:ea typeface="Cambria" panose="02040503050406030204" pitchFamily="18" charset="0"/>
            </a:rPr>
            <a:t>ile</a:t>
          </a:r>
          <a:r>
            <a:rPr lang="en-US" sz="1800" b="1" i="1" kern="1200" baseline="0" dirty="0">
              <a:latin typeface="Cambria" panose="02040503050406030204" pitchFamily="18" charset="0"/>
              <a:ea typeface="Cambria" panose="02040503050406030204" pitchFamily="18" charset="0"/>
            </a:rPr>
            <a:t> üretilen besinler</a:t>
          </a:r>
          <a:endParaRPr lang="tr-TR" sz="1800" b="1" i="1" kern="1200" baseline="0" dirty="0">
            <a:latin typeface="Cambria" panose="02040503050406030204" pitchFamily="18" charset="0"/>
            <a:ea typeface="Cambria" panose="02040503050406030204" pitchFamily="18" charset="0"/>
          </a:endParaRPr>
        </a:p>
        <a:p>
          <a:pPr marL="0" lvl="0" indent="0" algn="l" defTabSz="800100">
            <a:lnSpc>
              <a:spcPct val="90000"/>
            </a:lnSpc>
            <a:spcBef>
              <a:spcPct val="0"/>
            </a:spcBef>
            <a:spcAft>
              <a:spcPct val="35000"/>
            </a:spcAft>
            <a:buNone/>
          </a:pPr>
          <a:r>
            <a:rPr lang="tr-TR" sz="1600" b="0" i="0" kern="1200" baseline="0" dirty="0">
              <a:latin typeface="Cambria" panose="02040503050406030204" pitchFamily="18" charset="0"/>
              <a:ea typeface="Cambria" panose="02040503050406030204" pitchFamily="18" charset="0"/>
            </a:rPr>
            <a:t>Ör:</a:t>
          </a:r>
          <a:r>
            <a:rPr lang="en-US" sz="1600" b="0" i="0" kern="1200" baseline="0" dirty="0" err="1">
              <a:latin typeface="Cambria" panose="02040503050406030204" pitchFamily="18" charset="0"/>
              <a:ea typeface="Cambria" panose="02040503050406030204" pitchFamily="18" charset="0"/>
            </a:rPr>
            <a:t>ultraviyol</a:t>
          </a:r>
          <a:r>
            <a:rPr lang="tr-TR" sz="1600" b="0" i="0" kern="1200" baseline="0" dirty="0">
              <a:latin typeface="Cambria" panose="02040503050406030204" pitchFamily="18" charset="0"/>
              <a:ea typeface="Cambria" panose="02040503050406030204" pitchFamily="18" charset="0"/>
            </a:rPr>
            <a:t>e</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ile</a:t>
          </a:r>
          <a:r>
            <a:rPr lang="en-US" sz="1600" b="0" i="0" kern="1200" baseline="0" dirty="0">
              <a:latin typeface="Cambria" panose="02040503050406030204" pitchFamily="18" charset="0"/>
              <a:ea typeface="Cambria" panose="02040503050406030204" pitchFamily="18" charset="0"/>
            </a:rPr>
            <a:t> D </a:t>
          </a:r>
          <a:r>
            <a:rPr lang="en-US" sz="1600" b="0" i="0" kern="1200" baseline="0" dirty="0" err="1">
              <a:latin typeface="Cambria" panose="02040503050406030204" pitchFamily="18" charset="0"/>
              <a:ea typeface="Cambria" panose="02040503050406030204" pitchFamily="18" charset="0"/>
            </a:rPr>
            <a:t>vitamini</a:t>
          </a:r>
          <a:r>
            <a:rPr lang="tr-TR"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zenginleştirilen</a:t>
          </a:r>
          <a:r>
            <a:rPr lang="en-US" sz="1600" b="0" i="0" kern="1200" baseline="0" dirty="0">
              <a:latin typeface="Cambria" panose="02040503050406030204" pitchFamily="18" charset="0"/>
              <a:ea typeface="Cambria" panose="02040503050406030204" pitchFamily="18" charset="0"/>
            </a:rPr>
            <a:t> süt,</a:t>
          </a:r>
          <a:r>
            <a:rPr lang="tr-TR" sz="1600" b="0" i="0" kern="1200" baseline="0" dirty="0">
              <a:latin typeface="Cambria" panose="02040503050406030204" pitchFamily="18" charset="0"/>
              <a:ea typeface="Cambria" panose="02040503050406030204" pitchFamily="18" charset="0"/>
            </a:rPr>
            <a:t> </a:t>
          </a:r>
        </a:p>
        <a:p>
          <a:pPr marL="0" lvl="0" indent="0" algn="l" defTabSz="800100">
            <a:lnSpc>
              <a:spcPct val="90000"/>
            </a:lnSpc>
            <a:spcBef>
              <a:spcPct val="0"/>
            </a:spcBef>
            <a:spcAft>
              <a:spcPct val="35000"/>
            </a:spcAft>
            <a:buNone/>
          </a:pPr>
          <a:r>
            <a:rPr lang="tr-TR" sz="1600" b="0" i="0" kern="1200" baseline="0" dirty="0">
              <a:latin typeface="Cambria" panose="02040503050406030204" pitchFamily="18" charset="0"/>
              <a:ea typeface="Cambria" panose="02040503050406030204" pitchFamily="18" charset="0"/>
            </a:rPr>
            <a:t>N</a:t>
          </a:r>
          <a:r>
            <a:rPr lang="en-US" sz="1600" b="0" i="0" kern="1200" baseline="0" dirty="0" err="1">
              <a:latin typeface="Cambria" panose="02040503050406030204" pitchFamily="18" charset="0"/>
              <a:ea typeface="Cambria" panose="02040503050406030204" pitchFamily="18" charset="0"/>
            </a:rPr>
            <a:t>anokapsülasyon</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kullanılarak</a:t>
          </a:r>
          <a:r>
            <a:rPr lang="en-US" sz="1600" b="0" i="0" kern="1200" baseline="0" dirty="0">
              <a:latin typeface="Cambria" panose="02040503050406030204" pitchFamily="18" charset="0"/>
              <a:ea typeface="Cambria" panose="02040503050406030204" pitchFamily="18" charset="0"/>
            </a:rPr>
            <a:t> üretilen </a:t>
          </a:r>
          <a:r>
            <a:rPr lang="en-US" sz="1600" b="0" i="0" kern="1200" baseline="0" dirty="0" err="1">
              <a:latin typeface="Cambria" panose="02040503050406030204" pitchFamily="18" charset="0"/>
              <a:ea typeface="Cambria" panose="02040503050406030204" pitchFamily="18" charset="0"/>
            </a:rPr>
            <a:t>probiyotik</a:t>
          </a:r>
          <a:r>
            <a:rPr lang="tr-TR"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portakal</a:t>
          </a:r>
          <a:r>
            <a:rPr lang="en-US" sz="1600" b="0" i="0" kern="1200" baseline="0" dirty="0">
              <a:latin typeface="Cambria" panose="02040503050406030204" pitchFamily="18" charset="0"/>
              <a:ea typeface="Cambria" panose="02040503050406030204" pitchFamily="18" charset="0"/>
            </a:rPr>
            <a:t> </a:t>
          </a:r>
          <a:r>
            <a:rPr lang="en-US" sz="1600" b="0" i="0" kern="1200" baseline="0" dirty="0" err="1">
              <a:latin typeface="Cambria" panose="02040503050406030204" pitchFamily="18" charset="0"/>
              <a:ea typeface="Cambria" panose="02040503050406030204" pitchFamily="18" charset="0"/>
            </a:rPr>
            <a:t>suyu</a:t>
          </a:r>
          <a:r>
            <a:rPr lang="en-US" sz="1600" b="0" i="0" kern="1200" baseline="0" dirty="0">
              <a:latin typeface="Cambria" panose="02040503050406030204" pitchFamily="18" charset="0"/>
              <a:ea typeface="Cambria" panose="02040503050406030204" pitchFamily="18" charset="0"/>
            </a:rPr>
            <a:t> </a:t>
          </a:r>
          <a:endParaRPr lang="en-US" sz="1600" kern="1200" dirty="0"/>
        </a:p>
      </dsp:txBody>
      <dsp:txXfrm>
        <a:off x="6048337" y="3003509"/>
        <a:ext cx="5339650" cy="1668640"/>
      </dsp:txXfrm>
    </dsp:sp>
    <dsp:sp modelId="{39BE610F-1910-4D22-99C6-FE35F9B414B3}">
      <dsp:nvSpPr>
        <dsp:cNvPr id="0" name=""/>
        <dsp:cNvSpPr/>
      </dsp:nvSpPr>
      <dsp:spPr>
        <a:xfrm>
          <a:off x="5825852" y="2762483"/>
          <a:ext cx="1168048" cy="175207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9CD85-4DBF-6B4E-9E56-04222C9A0D6D}">
      <dsp:nvSpPr>
        <dsp:cNvPr id="0" name=""/>
        <dsp:cNvSpPr/>
      </dsp:nvSpPr>
      <dsp:spPr>
        <a:xfrm>
          <a:off x="0" y="624"/>
          <a:ext cx="11494167"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78ADF-A370-0041-8414-44DC01DA69B2}">
      <dsp:nvSpPr>
        <dsp:cNvPr id="0" name=""/>
        <dsp:cNvSpPr/>
      </dsp:nvSpPr>
      <dsp:spPr>
        <a:xfrm>
          <a:off x="0" y="624"/>
          <a:ext cx="11494167" cy="102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b="0" i="0" kern="1200" dirty="0">
              <a:solidFill>
                <a:srgbClr val="000000"/>
              </a:solidFill>
              <a:latin typeface="Cambria"/>
              <a:ea typeface="Cambria" panose="02040503050406030204" pitchFamily="18" charset="0"/>
              <a:cs typeface="Cambria"/>
            </a:rPr>
            <a:t>N</a:t>
          </a:r>
          <a:r>
            <a:rPr lang="en-US" sz="1700" b="0" i="0" u="none" strike="noStrike" kern="1200" baseline="0" dirty="0" err="1">
              <a:solidFill>
                <a:srgbClr val="000000"/>
              </a:solidFill>
              <a:latin typeface="Cambria"/>
              <a:ea typeface="Cambria" panose="02040503050406030204" pitchFamily="18" charset="0"/>
              <a:cs typeface="Cambria"/>
            </a:rPr>
            <a:t>işasta</a:t>
          </a:r>
          <a:r>
            <a:rPr lang="tr-TR" sz="1700" b="0" i="0" u="none" strike="noStrike" kern="1200" baseline="0" dirty="0">
              <a:solidFill>
                <a:srgbClr val="000000"/>
              </a:solidFill>
              <a:latin typeface="Cambria"/>
              <a:ea typeface="Cambria" panose="02040503050406030204" pitchFamily="18" charset="0"/>
              <a:cs typeface="Cambria"/>
            </a:rPr>
            <a:t>  ve Diyet Posası kaynağı</a:t>
          </a:r>
        </a:p>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En yüksek</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amiloz</a:t>
          </a:r>
          <a:r>
            <a:rPr lang="en-US" sz="1700" b="0" i="0" u="none" strike="noStrike" kern="1200" baseline="0" dirty="0">
              <a:solidFill>
                <a:srgbClr val="000000"/>
              </a:solidFill>
              <a:latin typeface="Cambria"/>
              <a:ea typeface="Cambria" panose="02040503050406030204" pitchFamily="18" charset="0"/>
              <a:cs typeface="Cambria"/>
            </a:rPr>
            <a:t> </a:t>
          </a:r>
          <a:r>
            <a:rPr lang="tr-TR" sz="1700" b="0" i="0" u="none" strike="noStrike" kern="1200" baseline="0" dirty="0">
              <a:solidFill>
                <a:srgbClr val="000000"/>
              </a:solidFill>
              <a:latin typeface="Cambria"/>
              <a:ea typeface="Cambria" panose="02040503050406030204" pitchFamily="18" charset="0"/>
              <a:cs typeface="Cambria"/>
            </a:rPr>
            <a:t> ve </a:t>
          </a:r>
          <a:r>
            <a:rPr lang="en-US" sz="1700" b="0" i="0" u="none" strike="noStrike" kern="1200" baseline="0" dirty="0" err="1">
              <a:solidFill>
                <a:srgbClr val="000000"/>
              </a:solidFill>
              <a:latin typeface="Cambria"/>
              <a:ea typeface="Cambria" panose="02040503050406030204" pitchFamily="18" charset="0"/>
              <a:cs typeface="Cambria"/>
            </a:rPr>
            <a:t>dirençli</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nişasta</a:t>
          </a:r>
          <a:r>
            <a:rPr lang="tr-TR" sz="1700" b="0" i="0" u="none" strike="noStrike" kern="1200" baseline="0" dirty="0">
              <a:solidFill>
                <a:srgbClr val="000000"/>
              </a:solidFill>
              <a:latin typeface="Cambria"/>
              <a:ea typeface="Cambria" panose="02040503050406030204" pitchFamily="18" charset="0"/>
              <a:cs typeface="Cambria"/>
            </a:rPr>
            <a:t> - karabuğday</a:t>
          </a:r>
          <a:endParaRPr lang="en-US" sz="1700" b="0" i="0" u="none" strike="noStrike" kern="1200" baseline="0" dirty="0">
            <a:solidFill>
              <a:srgbClr val="000000"/>
            </a:solidFill>
            <a:latin typeface="Cambria"/>
            <a:ea typeface="Cambria" panose="02040503050406030204" pitchFamily="18" charset="0"/>
            <a:cs typeface="Cambria"/>
          </a:endParaRPr>
        </a:p>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En yüksek</a:t>
          </a:r>
          <a:r>
            <a:rPr lang="tr-TR" sz="1700" b="0" i="0" kern="120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lif</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içeriğ</a:t>
          </a:r>
          <a:r>
            <a:rPr lang="tr-TR" sz="1700" b="0" i="0" u="none" strike="noStrike" kern="1200" baseline="0" dirty="0">
              <a:solidFill>
                <a:srgbClr val="000000"/>
              </a:solidFill>
              <a:latin typeface="Cambria"/>
              <a:ea typeface="Cambria" panose="02040503050406030204" pitchFamily="18" charset="0"/>
              <a:cs typeface="Cambria"/>
            </a:rPr>
            <a:t>i - karabuğday</a:t>
          </a:r>
        </a:p>
      </dsp:txBody>
      <dsp:txXfrm>
        <a:off x="0" y="624"/>
        <a:ext cx="11494167" cy="1022401"/>
      </dsp:txXfrm>
    </dsp:sp>
    <dsp:sp modelId="{9A8B402D-C535-D141-B347-9C9F4C662CCD}">
      <dsp:nvSpPr>
        <dsp:cNvPr id="0" name=""/>
        <dsp:cNvSpPr/>
      </dsp:nvSpPr>
      <dsp:spPr>
        <a:xfrm>
          <a:off x="0" y="1023025"/>
          <a:ext cx="11494167"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A0FE9-AE48-DD4D-89E7-37E62001D79D}">
      <dsp:nvSpPr>
        <dsp:cNvPr id="0" name=""/>
        <dsp:cNvSpPr/>
      </dsp:nvSpPr>
      <dsp:spPr>
        <a:xfrm>
          <a:off x="0" y="1023025"/>
          <a:ext cx="11494167" cy="102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b="0" i="0" u="none" strike="noStrike" kern="1200" baseline="0" dirty="0" err="1">
              <a:solidFill>
                <a:srgbClr val="000000"/>
              </a:solidFill>
              <a:latin typeface="Cambria"/>
              <a:ea typeface="Cambria" panose="02040503050406030204" pitchFamily="18" charset="0"/>
              <a:cs typeface="Cambria"/>
            </a:rPr>
            <a:t>Li</a:t>
          </a:r>
          <a:r>
            <a:rPr lang="en-US" sz="1700" b="0" i="0" u="none" strike="noStrike" kern="1200" baseline="0" dirty="0">
              <a:solidFill>
                <a:srgbClr val="000000"/>
              </a:solidFill>
              <a:latin typeface="Cambria"/>
              <a:ea typeface="Cambria" panose="02040503050406030204" pitchFamily="18" charset="0"/>
              <a:cs typeface="Cambria"/>
            </a:rPr>
            <a:t>zin, </a:t>
          </a:r>
          <a:r>
            <a:rPr lang="en-US" sz="1700" b="0" i="0" u="none" strike="noStrike" kern="1200" baseline="0" dirty="0" err="1">
              <a:solidFill>
                <a:srgbClr val="000000"/>
              </a:solidFill>
              <a:latin typeface="Cambria"/>
              <a:ea typeface="Cambria" panose="02040503050406030204" pitchFamily="18" charset="0"/>
              <a:cs typeface="Cambria"/>
            </a:rPr>
            <a:t>metiyonin</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ve</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sistein</a:t>
          </a:r>
          <a:r>
            <a:rPr lang="tr-TR" sz="1700" b="0" i="0" u="none" strike="noStrike" kern="1200" baseline="0" dirty="0">
              <a:solidFill>
                <a:srgbClr val="000000"/>
              </a:solidFill>
              <a:latin typeface="Cambria"/>
              <a:ea typeface="Cambria" panose="02040503050406030204" pitchFamily="18" charset="0"/>
              <a:cs typeface="Cambria"/>
            </a:rPr>
            <a:t> kaynağı</a:t>
          </a:r>
        </a:p>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Yüksek </a:t>
          </a:r>
          <a:r>
            <a:rPr lang="en-US" sz="1700" b="0" i="0" u="none" strike="noStrike" kern="1200" baseline="0" dirty="0">
              <a:solidFill>
                <a:srgbClr val="000000"/>
              </a:solidFill>
              <a:latin typeface="Cambria"/>
              <a:ea typeface="Cambria" panose="02040503050406030204" pitchFamily="18" charset="0"/>
              <a:cs typeface="Cambria"/>
            </a:rPr>
            <a:t>protein </a:t>
          </a:r>
          <a:r>
            <a:rPr lang="en-US" sz="1700" b="0" i="0" u="none" strike="noStrike" kern="1200" baseline="0" dirty="0" err="1">
              <a:solidFill>
                <a:srgbClr val="000000"/>
              </a:solidFill>
              <a:latin typeface="Cambria"/>
              <a:ea typeface="Cambria" panose="02040503050406030204" pitchFamily="18" charset="0"/>
              <a:cs typeface="Cambria"/>
            </a:rPr>
            <a:t>sindirilebilirliği</a:t>
          </a:r>
          <a:r>
            <a:rPr lang="en-US" sz="1700" b="0" i="0" u="none" strike="noStrike" kern="1200" baseline="0" dirty="0">
              <a:solidFill>
                <a:srgbClr val="000000"/>
              </a:solidFill>
              <a:latin typeface="Cambria"/>
              <a:ea typeface="Cambria" panose="02040503050406030204" pitchFamily="18" charset="0"/>
              <a:cs typeface="Cambria"/>
            </a:rPr>
            <a:t> </a:t>
          </a:r>
          <a:endParaRPr lang="tr-TR" sz="1700" b="0" i="0" u="none" strike="noStrike" kern="1200" baseline="0" dirty="0">
            <a:solidFill>
              <a:srgbClr val="000000"/>
            </a:solidFill>
            <a:latin typeface="Cambria"/>
            <a:ea typeface="Cambria" panose="02040503050406030204" pitchFamily="18" charset="0"/>
            <a:cs typeface="Cambria"/>
          </a:endParaRPr>
        </a:p>
      </dsp:txBody>
      <dsp:txXfrm>
        <a:off x="0" y="1023025"/>
        <a:ext cx="11494167" cy="1022401"/>
      </dsp:txXfrm>
    </dsp:sp>
    <dsp:sp modelId="{659C362B-5C03-924D-8F7F-F8F624049B87}">
      <dsp:nvSpPr>
        <dsp:cNvPr id="0" name=""/>
        <dsp:cNvSpPr/>
      </dsp:nvSpPr>
      <dsp:spPr>
        <a:xfrm>
          <a:off x="0" y="2045426"/>
          <a:ext cx="11494167"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C4DA3-BF44-9F43-9BD9-6B23C7746F6D}">
      <dsp:nvSpPr>
        <dsp:cNvPr id="0" name=""/>
        <dsp:cNvSpPr/>
      </dsp:nvSpPr>
      <dsp:spPr>
        <a:xfrm>
          <a:off x="0" y="2045426"/>
          <a:ext cx="11494167" cy="102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B</a:t>
          </a:r>
          <a:r>
            <a:rPr lang="en-US" sz="1700" b="0" i="0" u="none" strike="noStrike" kern="1200" baseline="0" dirty="0" err="1">
              <a:solidFill>
                <a:srgbClr val="000000"/>
              </a:solidFill>
              <a:latin typeface="Cambria"/>
              <a:ea typeface="Cambria" panose="02040503050406030204" pitchFamily="18" charset="0"/>
              <a:cs typeface="Cambria"/>
            </a:rPr>
            <a:t>uğday</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pirinç</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gibi</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yaygın</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tahıllara</a:t>
          </a:r>
          <a:r>
            <a:rPr lang="tr-TR" sz="1700" b="0" i="0" kern="1200" dirty="0">
              <a:solidFill>
                <a:srgbClr val="000000"/>
              </a:solidFill>
              <a:latin typeface="Cambria"/>
              <a:ea typeface="Cambria" panose="02040503050406030204" pitchFamily="18" charset="0"/>
              <a:cs typeface="Cambria"/>
            </a:rPr>
            <a:t> </a:t>
          </a:r>
          <a:r>
            <a:rPr lang="nn-NO" sz="1700" b="0" i="0" u="none" strike="noStrike" kern="1200" baseline="0" dirty="0" err="1">
              <a:solidFill>
                <a:srgbClr val="000000"/>
              </a:solidFill>
              <a:latin typeface="Cambria"/>
              <a:ea typeface="Cambria" panose="02040503050406030204" pitchFamily="18" charset="0"/>
              <a:cs typeface="Cambria"/>
            </a:rPr>
            <a:t>göre</a:t>
          </a:r>
          <a:r>
            <a:rPr lang="tr-TR" sz="1700" b="0" i="0" u="none" strike="noStrike" kern="1200" baseline="0" dirty="0">
              <a:solidFill>
                <a:srgbClr val="000000"/>
              </a:solidFill>
              <a:latin typeface="Cambria"/>
              <a:ea typeface="Cambria" panose="02040503050406030204" pitchFamily="18" charset="0"/>
              <a:cs typeface="Cambria"/>
            </a:rPr>
            <a:t> zengin </a:t>
          </a:r>
          <a:r>
            <a:rPr lang="en-US" sz="1700" b="0" i="0" u="none" strike="noStrike" kern="1200" baseline="0" dirty="0">
              <a:solidFill>
                <a:srgbClr val="000000"/>
              </a:solidFill>
              <a:latin typeface="Cambria"/>
              <a:ea typeface="Cambria" panose="02040503050406030204" pitchFamily="18" charset="0"/>
              <a:cs typeface="Cambria"/>
            </a:rPr>
            <a:t>lipit </a:t>
          </a:r>
          <a:r>
            <a:rPr lang="en-US" sz="1700" b="0" i="0" u="none" strike="noStrike" kern="1200" baseline="0" dirty="0" err="1">
              <a:solidFill>
                <a:srgbClr val="000000"/>
              </a:solidFill>
              <a:latin typeface="Cambria"/>
              <a:ea typeface="Cambria" panose="02040503050406030204" pitchFamily="18" charset="0"/>
              <a:cs typeface="Cambria"/>
            </a:rPr>
            <a:t>içerikleri</a:t>
          </a:r>
          <a:endParaRPr lang="tr-TR" sz="1700" b="0" i="0" u="none" strike="noStrike" kern="1200" baseline="0" dirty="0">
            <a:solidFill>
              <a:srgbClr val="000000"/>
            </a:solidFill>
            <a:latin typeface="Cambria"/>
            <a:ea typeface="Cambria" panose="02040503050406030204" pitchFamily="18" charset="0"/>
            <a:cs typeface="Cambria"/>
          </a:endParaRPr>
        </a:p>
        <a:p>
          <a:pPr marL="0" lvl="0" indent="0" algn="l" defTabSz="755650">
            <a:lnSpc>
              <a:spcPct val="90000"/>
            </a:lnSpc>
            <a:spcBef>
              <a:spcPct val="0"/>
            </a:spcBef>
            <a:spcAft>
              <a:spcPct val="35000"/>
            </a:spcAft>
            <a:buNone/>
          </a:pPr>
          <a:r>
            <a:rPr lang="en-US" sz="1700" b="0" i="0" u="none" strike="noStrike" kern="1200" baseline="0" dirty="0">
              <a:solidFill>
                <a:srgbClr val="000000"/>
              </a:solidFill>
              <a:latin typeface="Cambria"/>
              <a:ea typeface="Cambria" panose="02040503050406030204" pitchFamily="18" charset="0"/>
              <a:cs typeface="Cambria"/>
            </a:rPr>
            <a:t>Yükse</a:t>
          </a:r>
          <a:r>
            <a:rPr lang="tr-TR" sz="1700" b="0" i="0" u="none" strike="noStrike" kern="1200" baseline="0" dirty="0">
              <a:solidFill>
                <a:srgbClr val="000000"/>
              </a:solidFill>
              <a:latin typeface="Cambria"/>
              <a:ea typeface="Cambria" panose="02040503050406030204" pitchFamily="18" charset="0"/>
              <a:cs typeface="Cambria"/>
            </a:rPr>
            <a:t>k </a:t>
          </a:r>
          <a:r>
            <a:rPr lang="en-US" sz="1700" b="0" i="0" u="none" strike="noStrike" kern="1200" baseline="0" dirty="0" err="1">
              <a:solidFill>
                <a:srgbClr val="000000"/>
              </a:solidFill>
              <a:latin typeface="Cambria"/>
              <a:ea typeface="Cambria" panose="02040503050406030204" pitchFamily="18" charset="0"/>
              <a:cs typeface="Cambria"/>
            </a:rPr>
            <a:t>linoleik</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asit</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ve</a:t>
          </a:r>
          <a:r>
            <a:rPr lang="en-US" sz="1700" b="0" i="0" u="none" strike="noStrike" kern="1200" baseline="0" dirty="0">
              <a:solidFill>
                <a:srgbClr val="000000"/>
              </a:solidFill>
              <a:latin typeface="Cambria"/>
              <a:ea typeface="Cambria" panose="02040503050406030204" pitchFamily="18" charset="0"/>
              <a:cs typeface="Cambria"/>
            </a:rPr>
            <a:t> alfa-linolenic</a:t>
          </a:r>
          <a:r>
            <a:rPr lang="tr-TR" sz="1700" b="0" i="0" kern="120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asit</a:t>
          </a:r>
          <a:r>
            <a:rPr lang="tr-TR" sz="1700" b="0" i="0" kern="120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oleik</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asi</a:t>
          </a:r>
          <a:r>
            <a:rPr lang="tr-TR" sz="1700" b="0" i="0" u="none" strike="noStrike" kern="1200" baseline="0" dirty="0">
              <a:solidFill>
                <a:srgbClr val="000000"/>
              </a:solidFill>
              <a:latin typeface="Cambria"/>
              <a:ea typeface="Cambria" panose="02040503050406030204" pitchFamily="18" charset="0"/>
              <a:cs typeface="Cambria"/>
            </a:rPr>
            <a:t>t</a:t>
          </a:r>
          <a:endParaRPr lang="en-US" sz="1700" b="0" i="0" kern="1200" dirty="0">
            <a:solidFill>
              <a:srgbClr val="000000"/>
            </a:solidFill>
            <a:latin typeface="Cambria"/>
            <a:ea typeface="Cambria" panose="02040503050406030204" pitchFamily="18" charset="0"/>
            <a:cs typeface="Cambria"/>
          </a:endParaRPr>
        </a:p>
      </dsp:txBody>
      <dsp:txXfrm>
        <a:off x="0" y="2045426"/>
        <a:ext cx="11494167" cy="1022401"/>
      </dsp:txXfrm>
    </dsp:sp>
    <dsp:sp modelId="{265C3793-595C-DB48-B30D-05913B1FDB20}">
      <dsp:nvSpPr>
        <dsp:cNvPr id="0" name=""/>
        <dsp:cNvSpPr/>
      </dsp:nvSpPr>
      <dsp:spPr>
        <a:xfrm>
          <a:off x="0" y="3067827"/>
          <a:ext cx="11494167"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4002E-497E-0E4D-ABCF-949977D34D49}">
      <dsp:nvSpPr>
        <dsp:cNvPr id="0" name=""/>
        <dsp:cNvSpPr/>
      </dsp:nvSpPr>
      <dsp:spPr>
        <a:xfrm>
          <a:off x="0" y="3067827"/>
          <a:ext cx="11494167" cy="102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Yüksek </a:t>
          </a:r>
          <a:r>
            <a:rPr lang="en-US" sz="1700" b="0" i="0" u="none" strike="noStrike" kern="1200" baseline="0" dirty="0">
              <a:solidFill>
                <a:srgbClr val="000000"/>
              </a:solidFill>
              <a:latin typeface="Cambria"/>
              <a:ea typeface="Cambria" panose="02040503050406030204" pitchFamily="18" charset="0"/>
              <a:cs typeface="Cambria"/>
            </a:rPr>
            <a:t>B6, riboflavin </a:t>
          </a:r>
          <a:r>
            <a:rPr lang="en-US" sz="1700" b="0" i="0" u="none" strike="noStrike" kern="1200" baseline="0" dirty="0" err="1">
              <a:solidFill>
                <a:srgbClr val="000000"/>
              </a:solidFill>
              <a:latin typeface="Cambria"/>
              <a:ea typeface="Cambria" panose="02040503050406030204" pitchFamily="18" charset="0"/>
              <a:cs typeface="Cambria"/>
            </a:rPr>
            <a:t>ve</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folat</a:t>
          </a:r>
          <a:endParaRPr lang="tr-TR" sz="1700" b="0" i="0" u="none" strike="noStrike" kern="1200" baseline="0" dirty="0">
            <a:solidFill>
              <a:srgbClr val="000000"/>
            </a:solidFill>
            <a:latin typeface="Cambria"/>
            <a:ea typeface="Cambria" panose="02040503050406030204" pitchFamily="18" charset="0"/>
            <a:cs typeface="Cambria"/>
          </a:endParaRPr>
        </a:p>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Çinko, selenyum, demir buğday ve pirince göre daha yüksek</a:t>
          </a:r>
        </a:p>
        <a:p>
          <a:pPr marL="0" lvl="0" indent="0" algn="l" defTabSz="755650">
            <a:lnSpc>
              <a:spcPct val="90000"/>
            </a:lnSpc>
            <a:spcBef>
              <a:spcPct val="0"/>
            </a:spcBef>
            <a:spcAft>
              <a:spcPct val="35000"/>
            </a:spcAft>
            <a:buNone/>
          </a:pPr>
          <a:endParaRPr lang="en-US" sz="1700" b="0" i="0" kern="1200" dirty="0">
            <a:solidFill>
              <a:srgbClr val="000000"/>
            </a:solidFill>
            <a:latin typeface="Cambria"/>
            <a:ea typeface="Cambria" panose="02040503050406030204" pitchFamily="18" charset="0"/>
            <a:cs typeface="Cambria"/>
          </a:endParaRPr>
        </a:p>
      </dsp:txBody>
      <dsp:txXfrm>
        <a:off x="0" y="3067827"/>
        <a:ext cx="11494167" cy="1022401"/>
      </dsp:txXfrm>
    </dsp:sp>
    <dsp:sp modelId="{75A2680A-FC66-374B-9EC3-C456C1D0F0B8}">
      <dsp:nvSpPr>
        <dsp:cNvPr id="0" name=""/>
        <dsp:cNvSpPr/>
      </dsp:nvSpPr>
      <dsp:spPr>
        <a:xfrm>
          <a:off x="0" y="4090228"/>
          <a:ext cx="11494167"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B3764B-5E9B-474A-BB07-C5E43ECF65F8}">
      <dsp:nvSpPr>
        <dsp:cNvPr id="0" name=""/>
        <dsp:cNvSpPr/>
      </dsp:nvSpPr>
      <dsp:spPr>
        <a:xfrm>
          <a:off x="0" y="4090228"/>
          <a:ext cx="11494167" cy="102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F</a:t>
          </a:r>
          <a:r>
            <a:rPr lang="en-US" sz="1700" b="0" i="0" u="none" strike="noStrike" kern="1200" baseline="0" dirty="0" err="1">
              <a:solidFill>
                <a:srgbClr val="000000"/>
              </a:solidFill>
              <a:latin typeface="Cambria"/>
              <a:ea typeface="Cambria" panose="02040503050406030204" pitchFamily="18" charset="0"/>
              <a:cs typeface="Cambria"/>
            </a:rPr>
            <a:t>enolik</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asitler</a:t>
          </a:r>
          <a:r>
            <a:rPr lang="tr-TR"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flavonoidler</a:t>
          </a:r>
          <a:r>
            <a:rPr lang="tr-TR"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ve</a:t>
          </a:r>
          <a:r>
            <a:rPr lang="en-US" sz="1700" b="0" i="0" u="none" strike="noStrike" kern="1200" baseline="0" dirty="0">
              <a:solidFill>
                <a:srgbClr val="000000"/>
              </a:solidFill>
              <a:latin typeface="Cambria"/>
              <a:ea typeface="Cambria" panose="02040503050406030204" pitchFamily="18" charset="0"/>
              <a:cs typeface="Cambria"/>
            </a:rPr>
            <a:t> </a:t>
          </a:r>
          <a:r>
            <a:rPr lang="en-US" sz="1700" b="0" i="0" u="none" strike="noStrike" kern="1200" baseline="0" dirty="0" err="1">
              <a:solidFill>
                <a:srgbClr val="000000"/>
              </a:solidFill>
              <a:latin typeface="Cambria"/>
              <a:ea typeface="Cambria" panose="02040503050406030204" pitchFamily="18" charset="0"/>
              <a:cs typeface="Cambria"/>
            </a:rPr>
            <a:t>fitosteroller</a:t>
          </a:r>
          <a:endParaRPr lang="tr-TR" sz="1700" b="0" i="0" u="none" strike="noStrike" kern="1200" baseline="0" dirty="0">
            <a:solidFill>
              <a:srgbClr val="000000"/>
            </a:solidFill>
            <a:latin typeface="Cambria"/>
            <a:ea typeface="Cambria" panose="02040503050406030204" pitchFamily="18" charset="0"/>
            <a:cs typeface="Cambria"/>
          </a:endParaRPr>
        </a:p>
        <a:p>
          <a:pPr marL="0" lvl="0" indent="0" algn="l" defTabSz="755650">
            <a:lnSpc>
              <a:spcPct val="90000"/>
            </a:lnSpc>
            <a:spcBef>
              <a:spcPct val="0"/>
            </a:spcBef>
            <a:spcAft>
              <a:spcPct val="35000"/>
            </a:spcAft>
            <a:buNone/>
          </a:pPr>
          <a:r>
            <a:rPr lang="tr-TR" sz="1700" b="0" i="0" u="none" strike="noStrike" kern="1200" baseline="0" dirty="0">
              <a:solidFill>
                <a:srgbClr val="000000"/>
              </a:solidFill>
              <a:latin typeface="Cambria"/>
              <a:ea typeface="Cambria" panose="02040503050406030204" pitchFamily="18" charset="0"/>
              <a:cs typeface="Cambria"/>
            </a:rPr>
            <a:t>En yüksek fenolik bileşen -k</a:t>
          </a:r>
          <a:r>
            <a:rPr lang="en-US" sz="1700" b="0" i="0" u="none" strike="noStrike" kern="1200" baseline="0" dirty="0" err="1">
              <a:solidFill>
                <a:srgbClr val="000000"/>
              </a:solidFill>
              <a:latin typeface="Cambria"/>
              <a:ea typeface="Cambria" panose="02040503050406030204" pitchFamily="18" charset="0"/>
              <a:cs typeface="Cambria"/>
            </a:rPr>
            <a:t>arabuğday</a:t>
          </a:r>
          <a:endParaRPr lang="en-US" sz="1700" b="0" i="0" kern="1200" dirty="0">
            <a:solidFill>
              <a:srgbClr val="000000"/>
            </a:solidFill>
            <a:latin typeface="Cambria"/>
            <a:ea typeface="Cambria" panose="02040503050406030204" pitchFamily="18" charset="0"/>
            <a:cs typeface="Cambria"/>
          </a:endParaRPr>
        </a:p>
      </dsp:txBody>
      <dsp:txXfrm>
        <a:off x="0" y="4090228"/>
        <a:ext cx="11494167" cy="10224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D9FC7-5752-F647-BC78-9A29573FE3F5}">
      <dsp:nvSpPr>
        <dsp:cNvPr id="0" name=""/>
        <dsp:cNvSpPr/>
      </dsp:nvSpPr>
      <dsp:spPr>
        <a:xfrm>
          <a:off x="2522240" y="1100"/>
          <a:ext cx="965464" cy="965464"/>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Üretim</a:t>
          </a:r>
        </a:p>
      </dsp:txBody>
      <dsp:txXfrm>
        <a:off x="2663629" y="142489"/>
        <a:ext cx="682686" cy="682686"/>
      </dsp:txXfrm>
    </dsp:sp>
    <dsp:sp modelId="{4A47DE54-1FA9-154D-AEF1-25ED570A8163}">
      <dsp:nvSpPr>
        <dsp:cNvPr id="0" name=""/>
        <dsp:cNvSpPr/>
      </dsp:nvSpPr>
      <dsp:spPr>
        <a:xfrm rot="1200000">
          <a:off x="3550686" y="566101"/>
          <a:ext cx="255882" cy="325844"/>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a:off x="3553001" y="618142"/>
        <a:ext cx="179117" cy="195506"/>
      </dsp:txXfrm>
    </dsp:sp>
    <dsp:sp modelId="{18DA8687-8894-BF44-B951-65E164BA4AA1}">
      <dsp:nvSpPr>
        <dsp:cNvPr id="0" name=""/>
        <dsp:cNvSpPr/>
      </dsp:nvSpPr>
      <dsp:spPr>
        <a:xfrm>
          <a:off x="3883161" y="496435"/>
          <a:ext cx="965464" cy="965464"/>
        </a:xfrm>
        <a:prstGeom prst="ellipse">
          <a:avLst/>
        </a:prstGeom>
        <a:gradFill rotWithShape="0">
          <a:gsLst>
            <a:gs pos="0">
              <a:schemeClr val="accent1">
                <a:shade val="80000"/>
                <a:hueOff val="43660"/>
                <a:satOff val="-782"/>
                <a:lumOff val="3323"/>
                <a:alphaOff val="0"/>
                <a:satMod val="103000"/>
                <a:lumMod val="102000"/>
                <a:tint val="94000"/>
              </a:schemeClr>
            </a:gs>
            <a:gs pos="50000">
              <a:schemeClr val="accent1">
                <a:shade val="80000"/>
                <a:hueOff val="43660"/>
                <a:satOff val="-782"/>
                <a:lumOff val="3323"/>
                <a:alphaOff val="0"/>
                <a:satMod val="110000"/>
                <a:lumMod val="100000"/>
                <a:shade val="100000"/>
              </a:schemeClr>
            </a:gs>
            <a:gs pos="100000">
              <a:schemeClr val="accent1">
                <a:shade val="80000"/>
                <a:hueOff val="43660"/>
                <a:satOff val="-782"/>
                <a:lumOff val="332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Toplanma</a:t>
          </a:r>
        </a:p>
      </dsp:txBody>
      <dsp:txXfrm>
        <a:off x="4024550" y="637824"/>
        <a:ext cx="682686" cy="682686"/>
      </dsp:txXfrm>
    </dsp:sp>
    <dsp:sp modelId="{10DD6B42-1627-DB40-8EE9-853304FBDE86}">
      <dsp:nvSpPr>
        <dsp:cNvPr id="0" name=""/>
        <dsp:cNvSpPr/>
      </dsp:nvSpPr>
      <dsp:spPr>
        <a:xfrm rot="3600000">
          <a:off x="4596397" y="1437089"/>
          <a:ext cx="255882" cy="325844"/>
        </a:xfrm>
        <a:prstGeom prst="rightArrow">
          <a:avLst>
            <a:gd name="adj1" fmla="val 60000"/>
            <a:gd name="adj2" fmla="val 50000"/>
          </a:avLst>
        </a:prstGeom>
        <a:solidFill>
          <a:schemeClr val="accent1">
            <a:shade val="90000"/>
            <a:hueOff val="43653"/>
            <a:satOff val="-748"/>
            <a:lumOff val="299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a:off x="4615588" y="1469018"/>
        <a:ext cx="179117" cy="195506"/>
      </dsp:txXfrm>
    </dsp:sp>
    <dsp:sp modelId="{9B265159-CBD9-D040-8474-E3B4A74FBCBC}">
      <dsp:nvSpPr>
        <dsp:cNvPr id="0" name=""/>
        <dsp:cNvSpPr/>
      </dsp:nvSpPr>
      <dsp:spPr>
        <a:xfrm>
          <a:off x="4607292" y="1750667"/>
          <a:ext cx="965464" cy="965464"/>
        </a:xfrm>
        <a:prstGeom prst="ellipse">
          <a:avLst/>
        </a:prstGeom>
        <a:gradFill rotWithShape="0">
          <a:gsLst>
            <a:gs pos="0">
              <a:schemeClr val="accent1">
                <a:shade val="80000"/>
                <a:hueOff val="87321"/>
                <a:satOff val="-1564"/>
                <a:lumOff val="6646"/>
                <a:alphaOff val="0"/>
                <a:satMod val="103000"/>
                <a:lumMod val="102000"/>
                <a:tint val="94000"/>
              </a:schemeClr>
            </a:gs>
            <a:gs pos="50000">
              <a:schemeClr val="accent1">
                <a:shade val="80000"/>
                <a:hueOff val="87321"/>
                <a:satOff val="-1564"/>
                <a:lumOff val="6646"/>
                <a:alphaOff val="0"/>
                <a:satMod val="110000"/>
                <a:lumMod val="100000"/>
                <a:shade val="100000"/>
              </a:schemeClr>
            </a:gs>
            <a:gs pos="100000">
              <a:schemeClr val="accent1">
                <a:shade val="80000"/>
                <a:hueOff val="87321"/>
                <a:satOff val="-1564"/>
                <a:lumOff val="664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İşlenme </a:t>
          </a:r>
        </a:p>
      </dsp:txBody>
      <dsp:txXfrm>
        <a:off x="4748681" y="1892056"/>
        <a:ext cx="682686" cy="682686"/>
      </dsp:txXfrm>
    </dsp:sp>
    <dsp:sp modelId="{0F9D9BFC-C83B-E545-8F14-3A9880B562A5}">
      <dsp:nvSpPr>
        <dsp:cNvPr id="0" name=""/>
        <dsp:cNvSpPr/>
      </dsp:nvSpPr>
      <dsp:spPr>
        <a:xfrm rot="6000000">
          <a:off x="4837597" y="2776475"/>
          <a:ext cx="255882" cy="325844"/>
        </a:xfrm>
        <a:prstGeom prst="rightArrow">
          <a:avLst>
            <a:gd name="adj1" fmla="val 60000"/>
            <a:gd name="adj2" fmla="val 50000"/>
          </a:avLst>
        </a:prstGeom>
        <a:solidFill>
          <a:schemeClr val="accent1">
            <a:shade val="90000"/>
            <a:hueOff val="87306"/>
            <a:satOff val="-1495"/>
            <a:lumOff val="599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rot="10800000">
        <a:off x="4882645" y="2803845"/>
        <a:ext cx="179117" cy="195506"/>
      </dsp:txXfrm>
    </dsp:sp>
    <dsp:sp modelId="{6F8AF00A-6088-BF47-8C26-B5E8028AFB3B}">
      <dsp:nvSpPr>
        <dsp:cNvPr id="0" name=""/>
        <dsp:cNvSpPr/>
      </dsp:nvSpPr>
      <dsp:spPr>
        <a:xfrm>
          <a:off x="4355804" y="3176927"/>
          <a:ext cx="965464" cy="965464"/>
        </a:xfrm>
        <a:prstGeom prst="ellipse">
          <a:avLst/>
        </a:prstGeom>
        <a:gradFill rotWithShape="0">
          <a:gsLst>
            <a:gs pos="0">
              <a:schemeClr val="accent1">
                <a:shade val="80000"/>
                <a:hueOff val="130981"/>
                <a:satOff val="-2346"/>
                <a:lumOff val="9969"/>
                <a:alphaOff val="0"/>
                <a:satMod val="103000"/>
                <a:lumMod val="102000"/>
                <a:tint val="94000"/>
              </a:schemeClr>
            </a:gs>
            <a:gs pos="50000">
              <a:schemeClr val="accent1">
                <a:shade val="80000"/>
                <a:hueOff val="130981"/>
                <a:satOff val="-2346"/>
                <a:lumOff val="9969"/>
                <a:alphaOff val="0"/>
                <a:satMod val="110000"/>
                <a:lumMod val="100000"/>
                <a:shade val="100000"/>
              </a:schemeClr>
            </a:gs>
            <a:gs pos="100000">
              <a:schemeClr val="accent1">
                <a:shade val="80000"/>
                <a:hueOff val="130981"/>
                <a:satOff val="-2346"/>
                <a:lumOff val="99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Paketlenme </a:t>
          </a:r>
        </a:p>
      </dsp:txBody>
      <dsp:txXfrm>
        <a:off x="4497193" y="3318316"/>
        <a:ext cx="682686" cy="682686"/>
      </dsp:txXfrm>
    </dsp:sp>
    <dsp:sp modelId="{81BAF45F-FA0F-514D-92B7-3C4FAB6D6D86}">
      <dsp:nvSpPr>
        <dsp:cNvPr id="0" name=""/>
        <dsp:cNvSpPr/>
      </dsp:nvSpPr>
      <dsp:spPr>
        <a:xfrm rot="8400000">
          <a:off x="4161426" y="3957545"/>
          <a:ext cx="255882" cy="325844"/>
        </a:xfrm>
        <a:prstGeom prst="rightArrow">
          <a:avLst>
            <a:gd name="adj1" fmla="val 60000"/>
            <a:gd name="adj2" fmla="val 50000"/>
          </a:avLst>
        </a:prstGeom>
        <a:solidFill>
          <a:schemeClr val="accent1">
            <a:shade val="90000"/>
            <a:hueOff val="130959"/>
            <a:satOff val="-2243"/>
            <a:lumOff val="898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rot="10800000">
        <a:off x="4229211" y="3998042"/>
        <a:ext cx="179117" cy="195506"/>
      </dsp:txXfrm>
    </dsp:sp>
    <dsp:sp modelId="{29609805-6192-714D-9F81-06B154913951}">
      <dsp:nvSpPr>
        <dsp:cNvPr id="0" name=""/>
        <dsp:cNvSpPr/>
      </dsp:nvSpPr>
      <dsp:spPr>
        <a:xfrm>
          <a:off x="3246371" y="4107852"/>
          <a:ext cx="965464" cy="965464"/>
        </a:xfrm>
        <a:prstGeom prst="ellipse">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Dağıtım</a:t>
          </a:r>
        </a:p>
      </dsp:txBody>
      <dsp:txXfrm>
        <a:off x="3387760" y="4249241"/>
        <a:ext cx="682686" cy="682686"/>
      </dsp:txXfrm>
    </dsp:sp>
    <dsp:sp modelId="{3E997918-62EC-894B-9EE1-94B89BFD388D}">
      <dsp:nvSpPr>
        <dsp:cNvPr id="0" name=""/>
        <dsp:cNvSpPr/>
      </dsp:nvSpPr>
      <dsp:spPr>
        <a:xfrm rot="10800000">
          <a:off x="2884273" y="4427662"/>
          <a:ext cx="255882" cy="325844"/>
        </a:xfrm>
        <a:prstGeom prst="rightArrow">
          <a:avLst>
            <a:gd name="adj1" fmla="val 60000"/>
            <a:gd name="adj2" fmla="val 50000"/>
          </a:avLst>
        </a:prstGeom>
        <a:solidFill>
          <a:schemeClr val="accent1">
            <a:shade val="90000"/>
            <a:hueOff val="174613"/>
            <a:satOff val="-2991"/>
            <a:lumOff val="1198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rot="10800000">
        <a:off x="2961038" y="4492831"/>
        <a:ext cx="179117" cy="195506"/>
      </dsp:txXfrm>
    </dsp:sp>
    <dsp:sp modelId="{E94F2C82-9A8B-674D-9CD1-32239AF55CF3}">
      <dsp:nvSpPr>
        <dsp:cNvPr id="0" name=""/>
        <dsp:cNvSpPr/>
      </dsp:nvSpPr>
      <dsp:spPr>
        <a:xfrm>
          <a:off x="1798108" y="4107852"/>
          <a:ext cx="965464" cy="965464"/>
        </a:xfrm>
        <a:prstGeom prst="ellipse">
          <a:avLst/>
        </a:prstGeom>
        <a:gradFill rotWithShape="0">
          <a:gsLst>
            <a:gs pos="0">
              <a:schemeClr val="accent1">
                <a:shade val="80000"/>
                <a:hueOff val="218302"/>
                <a:satOff val="-3910"/>
                <a:lumOff val="16616"/>
                <a:alphaOff val="0"/>
                <a:satMod val="103000"/>
                <a:lumMod val="102000"/>
                <a:tint val="94000"/>
              </a:schemeClr>
            </a:gs>
            <a:gs pos="50000">
              <a:schemeClr val="accent1">
                <a:shade val="80000"/>
                <a:hueOff val="218302"/>
                <a:satOff val="-3910"/>
                <a:lumOff val="16616"/>
                <a:alphaOff val="0"/>
                <a:satMod val="110000"/>
                <a:lumMod val="100000"/>
                <a:shade val="100000"/>
              </a:schemeClr>
            </a:gs>
            <a:gs pos="100000">
              <a:schemeClr val="accent1">
                <a:shade val="80000"/>
                <a:hueOff val="218302"/>
                <a:satOff val="-3910"/>
                <a:lumOff val="1661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Pazarlanma</a:t>
          </a:r>
        </a:p>
      </dsp:txBody>
      <dsp:txXfrm>
        <a:off x="1939497" y="4249241"/>
        <a:ext cx="682686" cy="682686"/>
      </dsp:txXfrm>
    </dsp:sp>
    <dsp:sp modelId="{6BAFF492-36F1-8C47-8482-336D0652BF8C}">
      <dsp:nvSpPr>
        <dsp:cNvPr id="0" name=""/>
        <dsp:cNvSpPr/>
      </dsp:nvSpPr>
      <dsp:spPr>
        <a:xfrm rot="13200000">
          <a:off x="1603730" y="3966855"/>
          <a:ext cx="255882" cy="325844"/>
        </a:xfrm>
        <a:prstGeom prst="rightArrow">
          <a:avLst>
            <a:gd name="adj1" fmla="val 60000"/>
            <a:gd name="adj2" fmla="val 50000"/>
          </a:avLst>
        </a:prstGeom>
        <a:solidFill>
          <a:schemeClr val="accent1">
            <a:shade val="90000"/>
            <a:hueOff val="218266"/>
            <a:satOff val="-3738"/>
            <a:lumOff val="1497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rot="10800000">
        <a:off x="1671515" y="4056696"/>
        <a:ext cx="179117" cy="195506"/>
      </dsp:txXfrm>
    </dsp:sp>
    <dsp:sp modelId="{984DA798-ABCF-1D48-865C-FDD7F431C188}">
      <dsp:nvSpPr>
        <dsp:cNvPr id="0" name=""/>
        <dsp:cNvSpPr/>
      </dsp:nvSpPr>
      <dsp:spPr>
        <a:xfrm>
          <a:off x="688675" y="3176927"/>
          <a:ext cx="965464" cy="965464"/>
        </a:xfrm>
        <a:prstGeom prst="ellipse">
          <a:avLst/>
        </a:prstGeom>
        <a:gradFill rotWithShape="0">
          <a:gsLst>
            <a:gs pos="0">
              <a:schemeClr val="accent1">
                <a:shade val="80000"/>
                <a:hueOff val="261962"/>
                <a:satOff val="-4692"/>
                <a:lumOff val="19939"/>
                <a:alphaOff val="0"/>
                <a:satMod val="103000"/>
                <a:lumMod val="102000"/>
                <a:tint val="94000"/>
              </a:schemeClr>
            </a:gs>
            <a:gs pos="50000">
              <a:schemeClr val="accent1">
                <a:shade val="80000"/>
                <a:hueOff val="261962"/>
                <a:satOff val="-4692"/>
                <a:lumOff val="19939"/>
                <a:alphaOff val="0"/>
                <a:satMod val="110000"/>
                <a:lumMod val="100000"/>
                <a:shade val="100000"/>
              </a:schemeClr>
            </a:gs>
            <a:gs pos="100000">
              <a:schemeClr val="accent1">
                <a:shade val="80000"/>
                <a:hueOff val="261962"/>
                <a:satOff val="-4692"/>
                <a:lumOff val="1993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Hazırlanma</a:t>
          </a:r>
        </a:p>
      </dsp:txBody>
      <dsp:txXfrm>
        <a:off x="830064" y="3318316"/>
        <a:ext cx="682686" cy="682686"/>
      </dsp:txXfrm>
    </dsp:sp>
    <dsp:sp modelId="{613EE17A-9D1E-6345-AEE7-937A61679A84}">
      <dsp:nvSpPr>
        <dsp:cNvPr id="0" name=""/>
        <dsp:cNvSpPr/>
      </dsp:nvSpPr>
      <dsp:spPr>
        <a:xfrm rot="15600000">
          <a:off x="918979" y="2790739"/>
          <a:ext cx="255882" cy="325844"/>
        </a:xfrm>
        <a:prstGeom prst="rightArrow">
          <a:avLst>
            <a:gd name="adj1" fmla="val 60000"/>
            <a:gd name="adj2" fmla="val 50000"/>
          </a:avLst>
        </a:prstGeom>
        <a:solidFill>
          <a:schemeClr val="accent1">
            <a:shade val="90000"/>
            <a:hueOff val="261919"/>
            <a:satOff val="-4486"/>
            <a:lumOff val="1797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rot="10800000">
        <a:off x="964027" y="2893707"/>
        <a:ext cx="179117" cy="195506"/>
      </dsp:txXfrm>
    </dsp:sp>
    <dsp:sp modelId="{03A267E2-4AE7-C941-86E0-EF8A5EEE8D7C}">
      <dsp:nvSpPr>
        <dsp:cNvPr id="0" name=""/>
        <dsp:cNvSpPr/>
      </dsp:nvSpPr>
      <dsp:spPr>
        <a:xfrm>
          <a:off x="437187" y="1750667"/>
          <a:ext cx="965464" cy="965464"/>
        </a:xfrm>
        <a:prstGeom prst="ellipse">
          <a:avLst/>
        </a:prstGeom>
        <a:gradFill rotWithShape="0">
          <a:gsLst>
            <a:gs pos="0">
              <a:schemeClr val="accent1">
                <a:shade val="80000"/>
                <a:hueOff val="305622"/>
                <a:satOff val="-5474"/>
                <a:lumOff val="23262"/>
                <a:alphaOff val="0"/>
                <a:satMod val="103000"/>
                <a:lumMod val="102000"/>
                <a:tint val="94000"/>
              </a:schemeClr>
            </a:gs>
            <a:gs pos="50000">
              <a:schemeClr val="accent1">
                <a:shade val="80000"/>
                <a:hueOff val="305622"/>
                <a:satOff val="-5474"/>
                <a:lumOff val="23262"/>
                <a:alphaOff val="0"/>
                <a:satMod val="110000"/>
                <a:lumMod val="100000"/>
                <a:shade val="100000"/>
              </a:schemeClr>
            </a:gs>
            <a:gs pos="100000">
              <a:schemeClr val="accent1">
                <a:shade val="80000"/>
                <a:hueOff val="305622"/>
                <a:satOff val="-5474"/>
                <a:lumOff val="2326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Tüketim</a:t>
          </a:r>
        </a:p>
      </dsp:txBody>
      <dsp:txXfrm>
        <a:off x="578576" y="1892056"/>
        <a:ext cx="682686" cy="682686"/>
      </dsp:txXfrm>
    </dsp:sp>
    <dsp:sp modelId="{69A7D937-6040-794B-A06E-BD26D3B9708E}">
      <dsp:nvSpPr>
        <dsp:cNvPr id="0" name=""/>
        <dsp:cNvSpPr/>
      </dsp:nvSpPr>
      <dsp:spPr>
        <a:xfrm rot="18000000">
          <a:off x="1150422" y="1449633"/>
          <a:ext cx="255882" cy="325844"/>
        </a:xfrm>
        <a:prstGeom prst="rightArrow">
          <a:avLst>
            <a:gd name="adj1" fmla="val 60000"/>
            <a:gd name="adj2" fmla="val 50000"/>
          </a:avLst>
        </a:prstGeom>
        <a:solidFill>
          <a:schemeClr val="accent1">
            <a:shade val="90000"/>
            <a:hueOff val="305572"/>
            <a:satOff val="-5233"/>
            <a:lumOff val="2096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a:off x="1169613" y="1548042"/>
        <a:ext cx="179117" cy="195506"/>
      </dsp:txXfrm>
    </dsp:sp>
    <dsp:sp modelId="{2FFD944D-4AE2-8242-82A2-7B7CB5C4AB19}">
      <dsp:nvSpPr>
        <dsp:cNvPr id="0" name=""/>
        <dsp:cNvSpPr/>
      </dsp:nvSpPr>
      <dsp:spPr>
        <a:xfrm>
          <a:off x="1161318" y="496435"/>
          <a:ext cx="965464" cy="965464"/>
        </a:xfrm>
        <a:prstGeom prst="ellipse">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tr-TR" sz="1000" kern="1200">
              <a:solidFill>
                <a:srgbClr val="000000"/>
              </a:solidFill>
              <a:latin typeface="Cambria"/>
              <a:cs typeface="Cambria"/>
            </a:rPr>
            <a:t>Atım-Kayıp</a:t>
          </a:r>
        </a:p>
      </dsp:txBody>
      <dsp:txXfrm>
        <a:off x="1302707" y="637824"/>
        <a:ext cx="682686" cy="682686"/>
      </dsp:txXfrm>
    </dsp:sp>
    <dsp:sp modelId="{EFD82FC8-61DB-054A-8814-D2F8E6A7501B}">
      <dsp:nvSpPr>
        <dsp:cNvPr id="0" name=""/>
        <dsp:cNvSpPr/>
      </dsp:nvSpPr>
      <dsp:spPr>
        <a:xfrm rot="20400000">
          <a:off x="2189765" y="571055"/>
          <a:ext cx="255882" cy="325844"/>
        </a:xfrm>
        <a:prstGeom prst="rightArrow">
          <a:avLst>
            <a:gd name="adj1" fmla="val 60000"/>
            <a:gd name="adj2" fmla="val 50000"/>
          </a:avLst>
        </a:prstGeom>
        <a:solidFill>
          <a:schemeClr val="accent1">
            <a:shade val="90000"/>
            <a:hueOff val="349225"/>
            <a:satOff val="-5981"/>
            <a:lumOff val="2396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0000"/>
            </a:solidFill>
            <a:latin typeface="Cambria"/>
            <a:cs typeface="Cambria"/>
          </a:endParaRPr>
        </a:p>
      </dsp:txBody>
      <dsp:txXfrm>
        <a:off x="2192080" y="649352"/>
        <a:ext cx="179117" cy="1955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C0A1E-9697-45D7-A6F6-8532AE1965F5}">
      <dsp:nvSpPr>
        <dsp:cNvPr id="0" name=""/>
        <dsp:cNvSpPr/>
      </dsp:nvSpPr>
      <dsp:spPr>
        <a:xfrm>
          <a:off x="5562976" y="3579612"/>
          <a:ext cx="3293303" cy="16845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tr-TR" sz="2000" kern="1200" dirty="0">
              <a:latin typeface="Cambria" panose="02040503050406030204" pitchFamily="18" charset="0"/>
              <a:ea typeface="Cambria" panose="02040503050406030204" pitchFamily="18" charset="0"/>
            </a:rPr>
            <a:t>Erişilebilirlik</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Font typeface="Wingdings" panose="05000000000000000000" pitchFamily="2" charset="2"/>
            <a:buChar char="§"/>
          </a:pPr>
          <a:r>
            <a:rPr lang="tr-TR" sz="2000" kern="1200" dirty="0">
              <a:latin typeface="Cambria" panose="02040503050406030204" pitchFamily="18" charset="0"/>
              <a:ea typeface="Cambria" panose="02040503050406030204" pitchFamily="18" charset="0"/>
            </a:rPr>
            <a:t>Besin İsrafı</a:t>
          </a:r>
          <a:endParaRPr lang="en-US" sz="2000" kern="1200" dirty="0">
            <a:latin typeface="Cambria" panose="02040503050406030204" pitchFamily="18" charset="0"/>
            <a:ea typeface="Cambria" panose="02040503050406030204" pitchFamily="18" charset="0"/>
          </a:endParaRPr>
        </a:p>
      </dsp:txBody>
      <dsp:txXfrm>
        <a:off x="6587970" y="4037746"/>
        <a:ext cx="2231306" cy="1189386"/>
      </dsp:txXfrm>
    </dsp:sp>
    <dsp:sp modelId="{F534D059-1A73-4BFD-B514-8E4C42741E33}">
      <dsp:nvSpPr>
        <dsp:cNvPr id="0" name=""/>
        <dsp:cNvSpPr/>
      </dsp:nvSpPr>
      <dsp:spPr>
        <a:xfrm>
          <a:off x="1337245" y="3579612"/>
          <a:ext cx="3258977" cy="16845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Bulaşıcı Olmayan Hastalıklar</a:t>
          </a: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Bulaşıcı Hastalıklar</a:t>
          </a:r>
          <a:endParaRPr lang="en-US" sz="1800" kern="1200" dirty="0">
            <a:latin typeface="Cambria" panose="02040503050406030204" pitchFamily="18" charset="0"/>
            <a:ea typeface="Cambria" panose="02040503050406030204" pitchFamily="18" charset="0"/>
          </a:endParaRPr>
        </a:p>
      </dsp:txBody>
      <dsp:txXfrm>
        <a:off x="1374248" y="4037746"/>
        <a:ext cx="2207278" cy="1189386"/>
      </dsp:txXfrm>
    </dsp:sp>
    <dsp:sp modelId="{FAB765D8-0DF4-4589-A2D4-A847F6AD5427}">
      <dsp:nvSpPr>
        <dsp:cNvPr id="0" name=""/>
        <dsp:cNvSpPr/>
      </dsp:nvSpPr>
      <dsp:spPr>
        <a:xfrm>
          <a:off x="5562976" y="0"/>
          <a:ext cx="3293303" cy="16845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Eşitlik</a:t>
          </a: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Refah</a:t>
          </a: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Gelecek Nesiller</a:t>
          </a:r>
          <a:endParaRPr lang="en-US" sz="1800" kern="1200" dirty="0">
            <a:latin typeface="Cambria" panose="02040503050406030204" pitchFamily="18" charset="0"/>
            <a:ea typeface="Cambria" panose="02040503050406030204" pitchFamily="18" charset="0"/>
          </a:endParaRPr>
        </a:p>
      </dsp:txBody>
      <dsp:txXfrm>
        <a:off x="6587970" y="37003"/>
        <a:ext cx="2231306" cy="1189386"/>
      </dsp:txXfrm>
    </dsp:sp>
    <dsp:sp modelId="{0BC42D4C-BCB2-4AC2-936C-1B45522B4610}">
      <dsp:nvSpPr>
        <dsp:cNvPr id="0" name=""/>
        <dsp:cNvSpPr/>
      </dsp:nvSpPr>
      <dsp:spPr>
        <a:xfrm>
          <a:off x="1320082" y="0"/>
          <a:ext cx="3293303" cy="16845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Çevresel Ayak İzleri</a:t>
          </a: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kern="1200" dirty="0">
              <a:latin typeface="Cambria" panose="02040503050406030204" pitchFamily="18" charset="0"/>
              <a:ea typeface="Cambria" panose="02040503050406030204" pitchFamily="18" charset="0"/>
            </a:rPr>
            <a:t>Gezegen Sağlığı</a:t>
          </a:r>
          <a:endParaRPr lang="en-US" sz="1800" kern="1200" dirty="0">
            <a:latin typeface="Cambria" panose="02040503050406030204" pitchFamily="18" charset="0"/>
            <a:ea typeface="Cambria" panose="02040503050406030204" pitchFamily="18" charset="0"/>
          </a:endParaRPr>
        </a:p>
      </dsp:txBody>
      <dsp:txXfrm>
        <a:off x="1357085" y="37003"/>
        <a:ext cx="2231306" cy="1189386"/>
      </dsp:txXfrm>
    </dsp:sp>
    <dsp:sp modelId="{31DD690E-F451-47B5-9271-8F1B787BD83B}">
      <dsp:nvSpPr>
        <dsp:cNvPr id="0" name=""/>
        <dsp:cNvSpPr/>
      </dsp:nvSpPr>
      <dsp:spPr>
        <a:xfrm>
          <a:off x="2756169" y="300055"/>
          <a:ext cx="2279370" cy="2279370"/>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tr-TR" sz="3200" kern="1200" dirty="0">
              <a:latin typeface="Cambria" panose="02040503050406030204" pitchFamily="18" charset="0"/>
              <a:ea typeface="Cambria" panose="02040503050406030204" pitchFamily="18" charset="0"/>
            </a:rPr>
            <a:t>Çevre</a:t>
          </a:r>
          <a:endParaRPr lang="en-US" sz="3200" kern="1200" dirty="0">
            <a:latin typeface="Cambria" panose="02040503050406030204" pitchFamily="18" charset="0"/>
            <a:ea typeface="Cambria" panose="02040503050406030204" pitchFamily="18" charset="0"/>
          </a:endParaRPr>
        </a:p>
      </dsp:txBody>
      <dsp:txXfrm>
        <a:off x="3423781" y="967667"/>
        <a:ext cx="1611758" cy="1611758"/>
      </dsp:txXfrm>
    </dsp:sp>
    <dsp:sp modelId="{B7F7802F-EC6B-410C-8D85-1D1C9702A878}">
      <dsp:nvSpPr>
        <dsp:cNvPr id="0" name=""/>
        <dsp:cNvSpPr/>
      </dsp:nvSpPr>
      <dsp:spPr>
        <a:xfrm rot="5400000">
          <a:off x="5140822" y="300055"/>
          <a:ext cx="2279370" cy="2279370"/>
        </a:xfrm>
        <a:prstGeom prst="pieWedg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b="0" kern="1200" dirty="0">
              <a:latin typeface="Cambria" panose="02040503050406030204" pitchFamily="18" charset="0"/>
              <a:ea typeface="Cambria" panose="02040503050406030204" pitchFamily="18" charset="0"/>
            </a:rPr>
            <a:t>Toplum</a:t>
          </a:r>
          <a:endParaRPr lang="en-US" sz="2400" b="0" kern="1200" dirty="0">
            <a:latin typeface="Cambria" panose="02040503050406030204" pitchFamily="18" charset="0"/>
            <a:ea typeface="Cambria" panose="02040503050406030204" pitchFamily="18" charset="0"/>
          </a:endParaRPr>
        </a:p>
      </dsp:txBody>
      <dsp:txXfrm rot="-5400000">
        <a:off x="5140822" y="967667"/>
        <a:ext cx="1611758" cy="1611758"/>
      </dsp:txXfrm>
    </dsp:sp>
    <dsp:sp modelId="{57349EAD-B4F9-4259-A1B1-1D128A32717E}">
      <dsp:nvSpPr>
        <dsp:cNvPr id="0" name=""/>
        <dsp:cNvSpPr/>
      </dsp:nvSpPr>
      <dsp:spPr>
        <a:xfrm rot="10800000">
          <a:off x="5140822" y="2684709"/>
          <a:ext cx="2279370" cy="2279370"/>
        </a:xfrm>
        <a:prstGeom prst="pieWedg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b="0" kern="1200" dirty="0">
              <a:latin typeface="Cambria" panose="02040503050406030204" pitchFamily="18" charset="0"/>
              <a:ea typeface="Cambria" panose="02040503050406030204" pitchFamily="18" charset="0"/>
            </a:rPr>
            <a:t>Ekonomi</a:t>
          </a:r>
          <a:endParaRPr lang="en-US" sz="2400" b="0" kern="1200" dirty="0">
            <a:latin typeface="Cambria" panose="02040503050406030204" pitchFamily="18" charset="0"/>
            <a:ea typeface="Cambria" panose="02040503050406030204" pitchFamily="18" charset="0"/>
          </a:endParaRPr>
        </a:p>
      </dsp:txBody>
      <dsp:txXfrm rot="10800000">
        <a:off x="5140822" y="2684709"/>
        <a:ext cx="1611758" cy="1611758"/>
      </dsp:txXfrm>
    </dsp:sp>
    <dsp:sp modelId="{B74D780D-285C-4696-8261-EE650D506011}">
      <dsp:nvSpPr>
        <dsp:cNvPr id="0" name=""/>
        <dsp:cNvSpPr/>
      </dsp:nvSpPr>
      <dsp:spPr>
        <a:xfrm rot="16200000">
          <a:off x="2756169" y="2684709"/>
          <a:ext cx="2279370" cy="2279370"/>
        </a:xfrm>
        <a:prstGeom prst="pieWedg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Cambria" panose="02040503050406030204" pitchFamily="18" charset="0"/>
              <a:ea typeface="Cambria" panose="02040503050406030204" pitchFamily="18" charset="0"/>
            </a:rPr>
            <a:t>Sağlık</a:t>
          </a:r>
          <a:endParaRPr lang="en-US" sz="2800" kern="1200" dirty="0">
            <a:latin typeface="Cambria" panose="02040503050406030204" pitchFamily="18" charset="0"/>
            <a:ea typeface="Cambria" panose="02040503050406030204" pitchFamily="18" charset="0"/>
          </a:endParaRPr>
        </a:p>
      </dsp:txBody>
      <dsp:txXfrm rot="5400000">
        <a:off x="3423781" y="2684709"/>
        <a:ext cx="1611758" cy="1611758"/>
      </dsp:txXfrm>
    </dsp:sp>
    <dsp:sp modelId="{A737473E-D6B0-4178-A4F2-8801686B06BE}">
      <dsp:nvSpPr>
        <dsp:cNvPr id="0" name=""/>
        <dsp:cNvSpPr/>
      </dsp:nvSpPr>
      <dsp:spPr>
        <a:xfrm>
          <a:off x="4694687" y="2158295"/>
          <a:ext cx="786988" cy="684337"/>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559BA-1BB8-4EC3-BA00-3A676603F4AC}">
      <dsp:nvSpPr>
        <dsp:cNvPr id="0" name=""/>
        <dsp:cNvSpPr/>
      </dsp:nvSpPr>
      <dsp:spPr>
        <a:xfrm rot="10800000">
          <a:off x="4694687" y="2421502"/>
          <a:ext cx="786988" cy="684337"/>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AE73C-9969-4FB5-BE48-9A450B517365}">
      <dsp:nvSpPr>
        <dsp:cNvPr id="0" name=""/>
        <dsp:cNvSpPr/>
      </dsp:nvSpPr>
      <dsp:spPr>
        <a:xfrm>
          <a:off x="809905" y="264199"/>
          <a:ext cx="1388105" cy="1766092"/>
        </a:xfrm>
        <a:prstGeom prst="upArrow">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29B1B-B316-4F88-8378-2ED0CE765454}">
      <dsp:nvSpPr>
        <dsp:cNvPr id="0" name=""/>
        <dsp:cNvSpPr/>
      </dsp:nvSpPr>
      <dsp:spPr>
        <a:xfrm>
          <a:off x="2117095" y="0"/>
          <a:ext cx="8308466" cy="229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tr-TR" sz="2400" b="0" i="0" u="none" strike="noStrike" kern="1200" baseline="0" dirty="0">
              <a:latin typeface="Cambria" panose="02040503050406030204" pitchFamily="18" charset="0"/>
              <a:ea typeface="Cambria" panose="02040503050406030204" pitchFamily="18" charset="0"/>
            </a:rPr>
            <a:t>S</a:t>
          </a:r>
          <a:r>
            <a:rPr lang="en-US" sz="2400" b="0" i="0" u="none" strike="noStrike" kern="1200" baseline="0" dirty="0" err="1">
              <a:latin typeface="Cambria" panose="02040503050406030204" pitchFamily="18" charset="0"/>
              <a:ea typeface="Cambria" panose="02040503050406030204" pitchFamily="18" charset="0"/>
            </a:rPr>
            <a:t>ebze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ve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meyve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tü</a:t>
          </a:r>
          <a:r>
            <a:rPr lang="tr-TR" sz="2400" b="0" i="0" u="none" strike="noStrike" kern="1200" baseline="0" dirty="0">
              <a:latin typeface="Cambria" panose="02040503050406030204" pitchFamily="18" charset="0"/>
              <a:ea typeface="Cambria" panose="02040503050406030204" pitchFamily="18" charset="0"/>
            </a:rPr>
            <a:t>ketimi</a:t>
          </a:r>
        </a:p>
        <a:p>
          <a:pPr marL="0" lvl="0" indent="0" algn="l" defTabSz="1066800">
            <a:lnSpc>
              <a:spcPct val="90000"/>
            </a:lnSpc>
            <a:spcBef>
              <a:spcPct val="0"/>
            </a:spcBef>
            <a:spcAft>
              <a:spcPct val="35000"/>
            </a:spcAft>
            <a:buFont typeface="Wingdings" panose="05000000000000000000" pitchFamily="2" charset="2"/>
            <a:buNone/>
          </a:pPr>
          <a:r>
            <a:rPr lang="en-US" sz="2400" b="0" i="0" u="none" strike="noStrike" kern="1200" baseline="0" dirty="0">
              <a:latin typeface="Cambria" panose="02040503050406030204" pitchFamily="18" charset="0"/>
              <a:ea typeface="Cambria" panose="02040503050406030204" pitchFamily="18" charset="0"/>
            </a:rPr>
            <a:t>Baklagiller, </a:t>
          </a:r>
          <a:r>
            <a:rPr lang="en-US" sz="2400" b="0" i="0" u="none" strike="noStrike" kern="1200" baseline="0" dirty="0" err="1">
              <a:latin typeface="Cambria" panose="02040503050406030204" pitchFamily="18" charset="0"/>
              <a:ea typeface="Cambria" panose="02040503050406030204" pitchFamily="18" charset="0"/>
            </a:rPr>
            <a:t>sert</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kabuklu</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yemişler</a:t>
          </a:r>
          <a:r>
            <a:rPr lang="en-US" sz="2400" b="0" i="0" u="none" strike="noStrike" kern="1200" baseline="0" dirty="0">
              <a:latin typeface="Cambria" panose="02040503050406030204" pitchFamily="18" charset="0"/>
              <a:ea typeface="Cambria" panose="02040503050406030204" pitchFamily="18" charset="0"/>
            </a:rPr>
            <a:t>, tam </a:t>
          </a:r>
          <a:r>
            <a:rPr lang="en-US" sz="2400" b="0" i="0" u="none" strike="noStrike" kern="1200" baseline="0" dirty="0" err="1">
              <a:latin typeface="Cambria" panose="02040503050406030204" pitchFamily="18" charset="0"/>
              <a:ea typeface="Cambria" panose="02040503050406030204" pitchFamily="18" charset="0"/>
            </a:rPr>
            <a:t>tahıllar</a:t>
          </a:r>
          <a:r>
            <a:rPr lang="tr-TR" sz="2400" kern="120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gibi</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bitkisel</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kaynaklı</a:t>
          </a:r>
          <a:r>
            <a:rPr lang="en-US" sz="2400" b="0" i="0" u="none" strike="noStrike" kern="1200" baseline="0" dirty="0">
              <a:latin typeface="Cambria" panose="02040503050406030204" pitchFamily="18" charset="0"/>
              <a:ea typeface="Cambria" panose="02040503050406030204" pitchFamily="18" charset="0"/>
            </a:rPr>
            <a:t> besinler</a:t>
          </a:r>
          <a:endParaRPr lang="tr-TR" sz="2400" b="0" i="0" u="none" strike="noStrike" kern="1200" baseline="0" dirty="0">
            <a:latin typeface="Cambria" panose="02040503050406030204" pitchFamily="18" charset="0"/>
            <a:ea typeface="Cambria" panose="02040503050406030204" pitchFamily="18" charset="0"/>
          </a:endParaRPr>
        </a:p>
        <a:p>
          <a:pPr marL="0" lvl="0" indent="0" algn="l" defTabSz="1066800">
            <a:lnSpc>
              <a:spcPct val="90000"/>
            </a:lnSpc>
            <a:spcBef>
              <a:spcPct val="0"/>
            </a:spcBef>
            <a:spcAft>
              <a:spcPct val="35000"/>
            </a:spcAft>
            <a:buFont typeface="Wingdings" panose="05000000000000000000" pitchFamily="2" charset="2"/>
            <a:buNone/>
          </a:pPr>
          <a:r>
            <a:rPr lang="en-US" sz="2400" b="0" i="0" u="none" strike="noStrike" kern="1200" baseline="0" dirty="0" err="1">
              <a:latin typeface="Cambria" panose="02040503050406030204" pitchFamily="18" charset="0"/>
              <a:ea typeface="Cambria" panose="02040503050406030204" pitchFamily="18" charset="0"/>
            </a:rPr>
            <a:t>Yerel</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ve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mevsimide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gıdalar</a:t>
          </a:r>
          <a:endParaRPr lang="en-US" sz="2400" kern="1200" dirty="0"/>
        </a:p>
      </dsp:txBody>
      <dsp:txXfrm>
        <a:off x="2117095" y="0"/>
        <a:ext cx="8308466" cy="2294490"/>
      </dsp:txXfrm>
    </dsp:sp>
    <dsp:sp modelId="{2FE12A8E-6C58-4CE8-9EEB-C28CA3E761D3}">
      <dsp:nvSpPr>
        <dsp:cNvPr id="0" name=""/>
        <dsp:cNvSpPr/>
      </dsp:nvSpPr>
      <dsp:spPr>
        <a:xfrm>
          <a:off x="1727472" y="2624514"/>
          <a:ext cx="1388564" cy="2016857"/>
        </a:xfrm>
        <a:prstGeom prst="down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6CD511-E45B-4DEB-8FE9-6554C45D6212}">
      <dsp:nvSpPr>
        <dsp:cNvPr id="0" name=""/>
        <dsp:cNvSpPr/>
      </dsp:nvSpPr>
      <dsp:spPr>
        <a:xfrm>
          <a:off x="4043194" y="2485698"/>
          <a:ext cx="6291862" cy="229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b="0" i="0" u="none" strike="noStrike" kern="1200" baseline="0" dirty="0">
              <a:latin typeface="Cambria" panose="02040503050406030204" pitchFamily="18" charset="0"/>
              <a:ea typeface="Cambria" panose="02040503050406030204" pitchFamily="18" charset="0"/>
            </a:rPr>
            <a:t>Et </a:t>
          </a:r>
          <a:r>
            <a:rPr lang="en-US" sz="2400" b="0" i="0" u="none" strike="noStrike" kern="1200" baseline="0" dirty="0" err="1">
              <a:latin typeface="Cambria" panose="02040503050406030204" pitchFamily="18" charset="0"/>
              <a:ea typeface="Cambria" panose="02040503050406030204" pitchFamily="18" charset="0"/>
            </a:rPr>
            <a:t>tüketimi</a:t>
          </a:r>
          <a:r>
            <a:rPr lang="en-US" sz="2400" b="0" i="0" u="none" strike="noStrike" kern="1200" baseline="0" dirty="0">
              <a:latin typeface="Cambria" panose="02040503050406030204" pitchFamily="18" charset="0"/>
              <a:ea typeface="Cambria" panose="02040503050406030204" pitchFamily="18" charset="0"/>
            </a:rPr>
            <a:t>(</a:t>
          </a:r>
          <a:r>
            <a:rPr lang="en-US" sz="2400" b="0" i="0" u="none" strike="noStrike" kern="1200" baseline="0" dirty="0" err="1">
              <a:latin typeface="Cambria" panose="02040503050406030204" pitchFamily="18" charset="0"/>
              <a:ea typeface="Cambria" panose="02040503050406030204" pitchFamily="18" charset="0"/>
            </a:rPr>
            <a:t>özellikle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kırmızı</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ve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işlenmiş</a:t>
          </a:r>
          <a:r>
            <a:rPr lang="en-US" sz="2400" b="0" i="0" u="none" strike="noStrike" kern="1200" baseline="0" dirty="0">
              <a:latin typeface="Cambria" panose="02040503050406030204" pitchFamily="18" charset="0"/>
              <a:ea typeface="Cambria" panose="02040503050406030204" pitchFamily="18" charset="0"/>
            </a:rPr>
            <a:t> et)</a:t>
          </a:r>
          <a:endParaRPr lang="tr-TR" sz="2400" b="0" i="0" u="none" strike="noStrike" kern="1200" baseline="0" dirty="0">
            <a:latin typeface="Cambria" panose="02040503050406030204" pitchFamily="18" charset="0"/>
            <a:ea typeface="Cambria" panose="02040503050406030204" pitchFamily="18" charset="0"/>
          </a:endParaRPr>
        </a:p>
        <a:p>
          <a:pPr marL="0" lvl="0" indent="0" algn="l" defTabSz="1066800">
            <a:lnSpc>
              <a:spcPct val="90000"/>
            </a:lnSpc>
            <a:spcBef>
              <a:spcPct val="0"/>
            </a:spcBef>
            <a:spcAft>
              <a:spcPct val="35000"/>
            </a:spcAft>
            <a:buFont typeface="Wingdings" panose="05000000000000000000" pitchFamily="2" charset="2"/>
            <a:buNone/>
          </a:pPr>
          <a:r>
            <a:rPr lang="en-US" sz="2400" b="0" i="0" u="none" strike="noStrike" kern="1200" baseline="0" dirty="0" err="1">
              <a:latin typeface="Cambria" panose="02040503050406030204" pitchFamily="18" charset="0"/>
              <a:ea typeface="Cambria" panose="02040503050406030204" pitchFamily="18" charset="0"/>
            </a:rPr>
            <a:t>İşlenmiş</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ve</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paketlenmiş</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gıda</a:t>
          </a:r>
          <a:r>
            <a:rPr lang="en-US" sz="2400" b="0" i="0" u="none" strike="noStrike" kern="1200" baseline="0" dirty="0">
              <a:latin typeface="Cambria" panose="02040503050406030204" pitchFamily="18" charset="0"/>
              <a:ea typeface="Cambria" panose="02040503050406030204" pitchFamily="18" charset="0"/>
            </a:rPr>
            <a:t> </a:t>
          </a:r>
          <a:endParaRPr lang="tr-TR" sz="2400" b="0" i="0" u="none" strike="noStrike" kern="1200" baseline="0" dirty="0">
            <a:latin typeface="Cambria" panose="02040503050406030204" pitchFamily="18" charset="0"/>
            <a:ea typeface="Cambria" panose="02040503050406030204" pitchFamily="18" charset="0"/>
          </a:endParaRPr>
        </a:p>
        <a:p>
          <a:pPr marL="0" lvl="0" indent="0" algn="l" defTabSz="1066800">
            <a:lnSpc>
              <a:spcPct val="90000"/>
            </a:lnSpc>
            <a:spcBef>
              <a:spcPct val="0"/>
            </a:spcBef>
            <a:spcAft>
              <a:spcPct val="35000"/>
            </a:spcAft>
            <a:buFont typeface="Wingdings" panose="05000000000000000000" pitchFamily="2" charset="2"/>
            <a:buNone/>
          </a:pPr>
          <a:r>
            <a:rPr lang="en-US" sz="2400" b="0" i="0" u="none" strike="noStrike" kern="1200" baseline="0" dirty="0" err="1">
              <a:latin typeface="Cambria" panose="02040503050406030204" pitchFamily="18" charset="0"/>
              <a:ea typeface="Cambria" panose="02040503050406030204" pitchFamily="18" charset="0"/>
            </a:rPr>
            <a:t>Besin</a:t>
          </a:r>
          <a:r>
            <a:rPr lang="en-US" sz="2400" b="0" i="0" u="none" strike="noStrike" kern="1200" baseline="0" dirty="0">
              <a:latin typeface="Cambria" panose="02040503050406030204" pitchFamily="18" charset="0"/>
              <a:ea typeface="Cambria" panose="02040503050406030204" pitchFamily="18" charset="0"/>
            </a:rPr>
            <a:t> </a:t>
          </a:r>
          <a:r>
            <a:rPr lang="en-US" sz="2400" b="0" i="0" u="none" strike="noStrike" kern="1200" baseline="0" dirty="0" err="1">
              <a:latin typeface="Cambria" panose="02040503050406030204" pitchFamily="18" charset="0"/>
              <a:ea typeface="Cambria" panose="02040503050406030204" pitchFamily="18" charset="0"/>
            </a:rPr>
            <a:t>atığı</a:t>
          </a:r>
          <a:endParaRPr lang="tr-TR" sz="2400" b="0" i="0" u="none" strike="noStrike" kern="1200" baseline="0" dirty="0">
            <a:latin typeface="Cambria" panose="02040503050406030204" pitchFamily="18" charset="0"/>
            <a:ea typeface="Cambria" panose="02040503050406030204" pitchFamily="18" charset="0"/>
          </a:endParaRPr>
        </a:p>
        <a:p>
          <a:pPr marL="0" lvl="0" indent="0" algn="l" defTabSz="1066800">
            <a:lnSpc>
              <a:spcPct val="90000"/>
            </a:lnSpc>
            <a:spcBef>
              <a:spcPct val="0"/>
            </a:spcBef>
            <a:spcAft>
              <a:spcPct val="35000"/>
            </a:spcAft>
            <a:buFont typeface="Wingdings" panose="05000000000000000000" pitchFamily="2" charset="2"/>
            <a:buNone/>
          </a:pPr>
          <a:endParaRPr lang="en-US" sz="2400" kern="1200" dirty="0"/>
        </a:p>
      </dsp:txBody>
      <dsp:txXfrm>
        <a:off x="4043194" y="2485698"/>
        <a:ext cx="6291862" cy="22944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8C284-3D6D-4603-87F3-4CEE0C93DEBC}">
      <dsp:nvSpPr>
        <dsp:cNvPr id="0" name=""/>
        <dsp:cNvSpPr/>
      </dsp:nvSpPr>
      <dsp:spPr>
        <a:xfrm>
          <a:off x="2781658" y="2081571"/>
          <a:ext cx="1047353" cy="1047353"/>
        </a:xfrm>
        <a:prstGeom prst="ellipse">
          <a:avLst/>
        </a:prstGeom>
        <a:solidFill>
          <a:srgbClr val="92D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Akdeniz Diyeti</a:t>
          </a:r>
          <a:endParaRPr lang="en-US" sz="1700" kern="1200" dirty="0"/>
        </a:p>
      </dsp:txBody>
      <dsp:txXfrm>
        <a:off x="2935039" y="2234952"/>
        <a:ext cx="740591" cy="740591"/>
      </dsp:txXfrm>
    </dsp:sp>
    <dsp:sp modelId="{D795226F-6119-4471-9826-C5951835EA1F}">
      <dsp:nvSpPr>
        <dsp:cNvPr id="0" name=""/>
        <dsp:cNvSpPr/>
      </dsp:nvSpPr>
      <dsp:spPr>
        <a:xfrm rot="16200000">
          <a:off x="3101534" y="1530527"/>
          <a:ext cx="407601" cy="356100"/>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54949" y="1655162"/>
        <a:ext cx="300771" cy="213660"/>
      </dsp:txXfrm>
    </dsp:sp>
    <dsp:sp modelId="{B45683E1-2AD4-46B6-8385-3C96A8B8343E}">
      <dsp:nvSpPr>
        <dsp:cNvPr id="0" name=""/>
        <dsp:cNvSpPr/>
      </dsp:nvSpPr>
      <dsp:spPr>
        <a:xfrm>
          <a:off x="2650739" y="3319"/>
          <a:ext cx="1309192" cy="130919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Sağlık</a:t>
          </a:r>
          <a:endParaRPr lang="en-US" sz="1400" kern="1200" dirty="0"/>
        </a:p>
      </dsp:txBody>
      <dsp:txXfrm>
        <a:off x="2842466" y="195046"/>
        <a:ext cx="925738" cy="925738"/>
      </dsp:txXfrm>
    </dsp:sp>
    <dsp:sp modelId="{8CB4D179-A2F2-45BD-9572-B0608592CA53}">
      <dsp:nvSpPr>
        <dsp:cNvPr id="0" name=""/>
        <dsp:cNvSpPr/>
      </dsp:nvSpPr>
      <dsp:spPr>
        <a:xfrm rot="19285714">
          <a:off x="3802580" y="1868133"/>
          <a:ext cx="407601" cy="356100"/>
        </a:xfrm>
        <a:prstGeom prst="rightArrow">
          <a:avLst>
            <a:gd name="adj1" fmla="val 60000"/>
            <a:gd name="adj2" fmla="val 50000"/>
          </a:avLst>
        </a:prstGeom>
        <a:solidFill>
          <a:schemeClr val="accent2">
            <a:hueOff val="-242561"/>
            <a:satOff val="-13988"/>
            <a:lumOff val="143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14233" y="1972657"/>
        <a:ext cx="300771" cy="213660"/>
      </dsp:txXfrm>
    </dsp:sp>
    <dsp:sp modelId="{231CD725-5861-4C79-9F2E-7763B4DAD7A7}">
      <dsp:nvSpPr>
        <dsp:cNvPr id="0" name=""/>
        <dsp:cNvSpPr/>
      </dsp:nvSpPr>
      <dsp:spPr>
        <a:xfrm>
          <a:off x="4173225" y="736510"/>
          <a:ext cx="1309192" cy="1309192"/>
        </a:xfrm>
        <a:prstGeom prst="ellipse">
          <a:avLst/>
        </a:prstGeom>
        <a:solidFill>
          <a:schemeClr val="accent2">
            <a:hueOff val="-242561"/>
            <a:satOff val="-13988"/>
            <a:lumOff val="14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Biyoçeşitlilik</a:t>
          </a:r>
          <a:endParaRPr lang="en-US" sz="1400" kern="1200" dirty="0"/>
        </a:p>
      </dsp:txBody>
      <dsp:txXfrm>
        <a:off x="4364952" y="928237"/>
        <a:ext cx="925738" cy="925738"/>
      </dsp:txXfrm>
    </dsp:sp>
    <dsp:sp modelId="{76807C5A-3E88-43FD-A07E-FF70C04B34E1}">
      <dsp:nvSpPr>
        <dsp:cNvPr id="0" name=""/>
        <dsp:cNvSpPr/>
      </dsp:nvSpPr>
      <dsp:spPr>
        <a:xfrm rot="771429">
          <a:off x="3975724" y="2626726"/>
          <a:ext cx="407601" cy="356100"/>
        </a:xfrm>
        <a:prstGeom prst="rightArrow">
          <a:avLst>
            <a:gd name="adj1" fmla="val 60000"/>
            <a:gd name="adj2" fmla="val 50000"/>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7063" y="2686060"/>
        <a:ext cx="300771" cy="213660"/>
      </dsp:txXfrm>
    </dsp:sp>
    <dsp:sp modelId="{49229181-1145-4562-98CA-B6BA442B10F4}">
      <dsp:nvSpPr>
        <dsp:cNvPr id="0" name=""/>
        <dsp:cNvSpPr/>
      </dsp:nvSpPr>
      <dsp:spPr>
        <a:xfrm>
          <a:off x="4549248" y="2383974"/>
          <a:ext cx="1309192" cy="1309192"/>
        </a:xfrm>
        <a:prstGeom prst="ellipse">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Doğal Kaynaklar</a:t>
          </a:r>
          <a:endParaRPr lang="en-US" sz="1400" kern="1200" dirty="0"/>
        </a:p>
      </dsp:txBody>
      <dsp:txXfrm>
        <a:off x="4740975" y="2575701"/>
        <a:ext cx="925738" cy="925738"/>
      </dsp:txXfrm>
    </dsp:sp>
    <dsp:sp modelId="{8844E93E-8C32-45F0-A6A4-2CA4E365149A}">
      <dsp:nvSpPr>
        <dsp:cNvPr id="0" name=""/>
        <dsp:cNvSpPr/>
      </dsp:nvSpPr>
      <dsp:spPr>
        <a:xfrm rot="3857143">
          <a:off x="3490585" y="3235070"/>
          <a:ext cx="407601" cy="356100"/>
        </a:xfrm>
        <a:prstGeom prst="rightArrow">
          <a:avLst>
            <a:gd name="adj1" fmla="val 60000"/>
            <a:gd name="adj2" fmla="val 50000"/>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20824" y="3258165"/>
        <a:ext cx="300771" cy="213660"/>
      </dsp:txXfrm>
    </dsp:sp>
    <dsp:sp modelId="{22A3ACB2-52A9-4A03-9716-D0F0A8C9C94C}">
      <dsp:nvSpPr>
        <dsp:cNvPr id="0" name=""/>
        <dsp:cNvSpPr/>
      </dsp:nvSpPr>
      <dsp:spPr>
        <a:xfrm>
          <a:off x="3495655" y="3705138"/>
          <a:ext cx="1309192" cy="1309192"/>
        </a:xfrm>
        <a:prstGeom prst="ellipse">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İklim</a:t>
          </a:r>
          <a:endParaRPr lang="en-US" sz="1400" kern="1200" dirty="0"/>
        </a:p>
      </dsp:txBody>
      <dsp:txXfrm>
        <a:off x="3687382" y="3896865"/>
        <a:ext cx="925738" cy="925738"/>
      </dsp:txXfrm>
    </dsp:sp>
    <dsp:sp modelId="{85B96371-5498-4EAE-8933-A68B0EA4476B}">
      <dsp:nvSpPr>
        <dsp:cNvPr id="0" name=""/>
        <dsp:cNvSpPr/>
      </dsp:nvSpPr>
      <dsp:spPr>
        <a:xfrm rot="6942857">
          <a:off x="2712483" y="3235070"/>
          <a:ext cx="407601" cy="356100"/>
        </a:xfrm>
        <a:prstGeom prst="rightArrow">
          <a:avLst>
            <a:gd name="adj1" fmla="val 60000"/>
            <a:gd name="adj2" fmla="val 50000"/>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789074" y="3258165"/>
        <a:ext cx="300771" cy="213660"/>
      </dsp:txXfrm>
    </dsp:sp>
    <dsp:sp modelId="{B6A3042A-E6B3-4BFB-90DB-948F3A25B0BE}">
      <dsp:nvSpPr>
        <dsp:cNvPr id="0" name=""/>
        <dsp:cNvSpPr/>
      </dsp:nvSpPr>
      <dsp:spPr>
        <a:xfrm>
          <a:off x="1805823" y="3705138"/>
          <a:ext cx="1309192" cy="1309192"/>
        </a:xfrm>
        <a:prstGeom prst="ellipse">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Yerel Ekonomi</a:t>
          </a:r>
          <a:endParaRPr lang="en-US" sz="1400" kern="1200" dirty="0"/>
        </a:p>
      </dsp:txBody>
      <dsp:txXfrm>
        <a:off x="1997550" y="3896865"/>
        <a:ext cx="925738" cy="925738"/>
      </dsp:txXfrm>
    </dsp:sp>
    <dsp:sp modelId="{F4CA3B99-94F9-4627-A3E4-050BDDF8831D}">
      <dsp:nvSpPr>
        <dsp:cNvPr id="0" name=""/>
        <dsp:cNvSpPr/>
      </dsp:nvSpPr>
      <dsp:spPr>
        <a:xfrm rot="10028571">
          <a:off x="2227345" y="2626726"/>
          <a:ext cx="407601" cy="356100"/>
        </a:xfrm>
        <a:prstGeom prst="rightArrow">
          <a:avLst>
            <a:gd name="adj1" fmla="val 60000"/>
            <a:gd name="adj2" fmla="val 50000"/>
          </a:avLst>
        </a:prstGeom>
        <a:solidFill>
          <a:schemeClr val="accent2">
            <a:hueOff val="-1212803"/>
            <a:satOff val="-69940"/>
            <a:lumOff val="719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332836" y="2686060"/>
        <a:ext cx="300771" cy="213660"/>
      </dsp:txXfrm>
    </dsp:sp>
    <dsp:sp modelId="{E4DE94EB-76E1-4785-AF7D-DF65E10B2200}">
      <dsp:nvSpPr>
        <dsp:cNvPr id="0" name=""/>
        <dsp:cNvSpPr/>
      </dsp:nvSpPr>
      <dsp:spPr>
        <a:xfrm>
          <a:off x="752230" y="2383974"/>
          <a:ext cx="1309192" cy="1309192"/>
        </a:xfrm>
        <a:prstGeom prst="ellipse">
          <a:avLst/>
        </a:prstGeom>
        <a:solidFill>
          <a:schemeClr val="accent2">
            <a:hueOff val="-1212803"/>
            <a:satOff val="-69940"/>
            <a:lumOff val="71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Gıda israfı</a:t>
          </a:r>
          <a:endParaRPr lang="en-US" sz="1400" kern="1200" dirty="0"/>
        </a:p>
      </dsp:txBody>
      <dsp:txXfrm>
        <a:off x="943957" y="2575701"/>
        <a:ext cx="925738" cy="925738"/>
      </dsp:txXfrm>
    </dsp:sp>
    <dsp:sp modelId="{F8602432-CBA1-4D3F-8BB6-4DF915E7CB7A}">
      <dsp:nvSpPr>
        <dsp:cNvPr id="0" name=""/>
        <dsp:cNvSpPr/>
      </dsp:nvSpPr>
      <dsp:spPr>
        <a:xfrm rot="13114286">
          <a:off x="2400489" y="1868133"/>
          <a:ext cx="407601" cy="356100"/>
        </a:xfrm>
        <a:prstGeom prst="rightArrow">
          <a:avLst>
            <a:gd name="adj1" fmla="val 60000"/>
            <a:gd name="adj2" fmla="val 50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495666" y="1972657"/>
        <a:ext cx="300771" cy="213660"/>
      </dsp:txXfrm>
    </dsp:sp>
    <dsp:sp modelId="{B965B6DF-D2D6-44FA-9BE8-9F12EF820569}">
      <dsp:nvSpPr>
        <dsp:cNvPr id="0" name=""/>
        <dsp:cNvSpPr/>
      </dsp:nvSpPr>
      <dsp:spPr>
        <a:xfrm>
          <a:off x="1128253" y="736510"/>
          <a:ext cx="1309192" cy="1309192"/>
        </a:xfrm>
        <a:prstGeom prst="ellipse">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Kültürel Miras</a:t>
          </a:r>
          <a:endParaRPr lang="en-US" sz="1400" kern="1200" dirty="0"/>
        </a:p>
      </dsp:txBody>
      <dsp:txXfrm>
        <a:off x="1319980" y="928237"/>
        <a:ext cx="925738" cy="925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F0FA7-D4C6-42AB-81B7-33C69C818575}">
      <dsp:nvSpPr>
        <dsp:cNvPr id="0" name=""/>
        <dsp:cNvSpPr/>
      </dsp:nvSpPr>
      <dsp:spPr>
        <a:xfrm>
          <a:off x="0" y="4536"/>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2AA67-56AB-47FF-96C3-C31EB832EBB9}">
      <dsp:nvSpPr>
        <dsp:cNvPr id="0" name=""/>
        <dsp:cNvSpPr/>
      </dsp:nvSpPr>
      <dsp:spPr>
        <a:xfrm>
          <a:off x="0" y="4536"/>
          <a:ext cx="11025085" cy="87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none" strike="noStrike" kern="1200" baseline="0" dirty="0">
              <a:solidFill>
                <a:srgbClr val="92D050"/>
              </a:solidFill>
              <a:latin typeface="Cambria" panose="02040503050406030204" pitchFamily="18" charset="0"/>
              <a:ea typeface="Cambria" panose="02040503050406030204" pitchFamily="18" charset="0"/>
            </a:rPr>
            <a:t>Probiyotik</a:t>
          </a:r>
          <a:r>
            <a:rPr lang="en-US" sz="2000" b="1"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Yeterli</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miktarda</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alındığında</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konağın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sağlığına</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yarar</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sağlayan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canlı</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mikroorganizmalar</a:t>
          </a:r>
          <a:endParaRPr lang="en-US" sz="2000" kern="1200" dirty="0"/>
        </a:p>
      </dsp:txBody>
      <dsp:txXfrm>
        <a:off x="0" y="4536"/>
        <a:ext cx="11025085" cy="875445"/>
      </dsp:txXfrm>
    </dsp:sp>
    <dsp:sp modelId="{221C491A-9FB7-41C3-9EF0-8FD4A3D88B3F}">
      <dsp:nvSpPr>
        <dsp:cNvPr id="0" name=""/>
        <dsp:cNvSpPr/>
      </dsp:nvSpPr>
      <dsp:spPr>
        <a:xfrm>
          <a:off x="0" y="879981"/>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950B4-DEEB-485B-B6F9-8C48171C16C8}">
      <dsp:nvSpPr>
        <dsp:cNvPr id="0" name=""/>
        <dsp:cNvSpPr/>
      </dsp:nvSpPr>
      <dsp:spPr>
        <a:xfrm>
          <a:off x="0" y="879981"/>
          <a:ext cx="11035863" cy="74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u="none" strike="noStrike" kern="1200" baseline="0" dirty="0">
              <a:solidFill>
                <a:srgbClr val="92D050"/>
              </a:solidFill>
              <a:latin typeface="Cambria" panose="02040503050406030204" pitchFamily="18" charset="0"/>
              <a:ea typeface="Cambria" panose="02040503050406030204" pitchFamily="18" charset="0"/>
            </a:rPr>
            <a:t>Prebiyotik: </a:t>
          </a:r>
          <a:r>
            <a:rPr lang="en-US" sz="2100" b="0" i="0" u="none" strike="noStrike" kern="1200" baseline="0" dirty="0">
              <a:latin typeface="Cambria" panose="02040503050406030204" pitchFamily="18" charset="0"/>
              <a:ea typeface="Cambria" panose="02040503050406030204" pitchFamily="18" charset="0"/>
            </a:rPr>
            <a:t>Konak </a:t>
          </a:r>
          <a:r>
            <a:rPr lang="en-US" sz="2100" b="0" i="0" u="none" strike="noStrike" kern="1200" baseline="0" dirty="0" err="1">
              <a:latin typeface="Cambria" panose="02040503050406030204" pitchFamily="18" charset="0"/>
              <a:ea typeface="Cambria" panose="02040503050406030204" pitchFamily="18" charset="0"/>
            </a:rPr>
            <a:t>mikroorganizmaları</a:t>
          </a:r>
          <a:r>
            <a:rPr lang="tr-TR" sz="2100" b="0" i="0" u="none" strike="noStrike" kern="1200" baseline="0" dirty="0" err="1">
              <a:latin typeface="Cambria" panose="02040503050406030204" pitchFamily="18" charset="0"/>
              <a:ea typeface="Cambria" panose="02040503050406030204" pitchFamily="18" charset="0"/>
            </a:rPr>
            <a:t>nın</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seçici</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kullan</a:t>
          </a:r>
          <a:r>
            <a:rPr lang="tr-TR" sz="2100" b="0" i="0" u="none" strike="noStrike" kern="1200" baseline="0" dirty="0" err="1">
              <a:latin typeface="Cambria" panose="02040503050406030204" pitchFamily="18" charset="0"/>
              <a:ea typeface="Cambria" panose="02040503050406030204" pitchFamily="18" charset="0"/>
            </a:rPr>
            <a:t>dığı</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sağlığı</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geliştiren</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yararlı</a:t>
          </a:r>
          <a:r>
            <a:rPr lang="tr-TR"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substrat</a:t>
          </a:r>
          <a:endParaRPr lang="en-US" sz="2100" kern="1200" dirty="0"/>
        </a:p>
      </dsp:txBody>
      <dsp:txXfrm>
        <a:off x="0" y="879981"/>
        <a:ext cx="11035863" cy="741023"/>
      </dsp:txXfrm>
    </dsp:sp>
    <dsp:sp modelId="{2660C1B1-9668-47D5-BC5E-6347E5DEDBA8}">
      <dsp:nvSpPr>
        <dsp:cNvPr id="0" name=""/>
        <dsp:cNvSpPr/>
      </dsp:nvSpPr>
      <dsp:spPr>
        <a:xfrm>
          <a:off x="0" y="1621005"/>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16768-A542-441D-AA0D-C5A64AF8A27A}">
      <dsp:nvSpPr>
        <dsp:cNvPr id="0" name=""/>
        <dsp:cNvSpPr/>
      </dsp:nvSpPr>
      <dsp:spPr>
        <a:xfrm>
          <a:off x="0" y="1621005"/>
          <a:ext cx="11035863" cy="74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none" strike="noStrike" kern="1200" baseline="0" dirty="0">
              <a:solidFill>
                <a:srgbClr val="92D050"/>
              </a:solidFill>
              <a:latin typeface="Cambria" panose="02040503050406030204" pitchFamily="18" charset="0"/>
              <a:ea typeface="Cambria" panose="02040503050406030204" pitchFamily="18" charset="0"/>
            </a:rPr>
            <a:t>Sinbiyotik</a:t>
          </a:r>
          <a:r>
            <a:rPr lang="en-US" sz="2400" b="1"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a:latin typeface="Cambria" panose="02040503050406030204" pitchFamily="18" charset="0"/>
              <a:ea typeface="Cambria" panose="02040503050406030204" pitchFamily="18" charset="0"/>
            </a:rPr>
            <a:t>Konak </a:t>
          </a:r>
          <a:r>
            <a:rPr lang="en-US" sz="2000" b="0" i="0" u="none" strike="noStrike" kern="1200" baseline="0" dirty="0" err="1">
              <a:latin typeface="Cambria" panose="02040503050406030204" pitchFamily="18" charset="0"/>
              <a:ea typeface="Cambria" panose="02040503050406030204" pitchFamily="18" charset="0"/>
            </a:rPr>
            <a:t>sağlığını</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geliştiren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canlı</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mikroorganizmalar</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ile</a:t>
          </a:r>
          <a:r>
            <a:rPr lang="en-US" sz="2000" b="0" i="0" u="none" strike="noStrike" kern="1200" baseline="0" dirty="0">
              <a:latin typeface="Cambria" panose="02040503050406030204" pitchFamily="18" charset="0"/>
              <a:ea typeface="Cambria" panose="02040503050406030204" pitchFamily="18" charset="0"/>
            </a:rPr>
            <a:t> konak </a:t>
          </a:r>
          <a:r>
            <a:rPr lang="en-US" sz="2000" b="0" i="0" u="none" strike="noStrike" kern="1200" baseline="0" dirty="0" err="1">
              <a:latin typeface="Cambria" panose="02040503050406030204" pitchFamily="18" charset="0"/>
              <a:ea typeface="Cambria" panose="02040503050406030204" pitchFamily="18" charset="0"/>
            </a:rPr>
            <a:t>mikroorganizmalar</a:t>
          </a:r>
          <a:r>
            <a:rPr lang="tr-TR" sz="2000" b="0" i="0" u="none" strike="noStrike" kern="1200" baseline="0" dirty="0" err="1">
              <a:latin typeface="Cambria" panose="02040503050406030204" pitchFamily="18" charset="0"/>
              <a:ea typeface="Cambria" panose="02040503050406030204" pitchFamily="18" charset="0"/>
            </a:rPr>
            <a:t>ının</a:t>
          </a:r>
          <a:r>
            <a:rPr lang="tr-TR"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seçici</a:t>
          </a:r>
          <a:r>
            <a:rPr lang="en-US" sz="2000" b="0" i="0" u="none" strike="noStrike" kern="1200" baseline="0" dirty="0">
              <a:latin typeface="Cambria" panose="02040503050406030204" pitchFamily="18" charset="0"/>
              <a:ea typeface="Cambria" panose="02040503050406030204" pitchFamily="18" charset="0"/>
            </a:rPr>
            <a:t> </a:t>
          </a:r>
          <a:r>
            <a:rPr lang="tr-TR" sz="2000" b="0" i="0" u="none" strike="noStrike" kern="1200" baseline="0" dirty="0">
              <a:latin typeface="Cambria" panose="02040503050406030204" pitchFamily="18" charset="0"/>
              <a:ea typeface="Cambria" panose="02040503050406030204" pitchFamily="18" charset="0"/>
            </a:rPr>
            <a:t>kullandığı</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substrat</a:t>
          </a:r>
          <a:r>
            <a:rPr lang="en-US" sz="2000" b="0" i="0" u="none" strike="noStrike" kern="1200" baseline="0" dirty="0">
              <a:latin typeface="Cambria" panose="02040503050406030204" pitchFamily="18" charset="0"/>
              <a:ea typeface="Cambria" panose="02040503050406030204" pitchFamily="18" charset="0"/>
            </a:rPr>
            <a:t>(lar)</a:t>
          </a:r>
          <a:r>
            <a:rPr lang="en-US" sz="2000" b="0" i="0" u="none" strike="noStrike" kern="1200" baseline="0" dirty="0" err="1">
              <a:latin typeface="Cambria" panose="02040503050406030204" pitchFamily="18" charset="0"/>
              <a:ea typeface="Cambria" panose="02040503050406030204" pitchFamily="18" charset="0"/>
            </a:rPr>
            <a:t>ın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karışımı</a:t>
          </a:r>
          <a:endParaRPr lang="en-US" sz="2000" kern="1200" dirty="0"/>
        </a:p>
      </dsp:txBody>
      <dsp:txXfrm>
        <a:off x="0" y="1621005"/>
        <a:ext cx="11035863" cy="741023"/>
      </dsp:txXfrm>
    </dsp:sp>
    <dsp:sp modelId="{6F9DF74B-A6C8-4BC6-AF77-B5291C910B71}">
      <dsp:nvSpPr>
        <dsp:cNvPr id="0" name=""/>
        <dsp:cNvSpPr/>
      </dsp:nvSpPr>
      <dsp:spPr>
        <a:xfrm>
          <a:off x="0" y="2362028"/>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5B923-EED0-49A0-A61B-6809C999B1DA}">
      <dsp:nvSpPr>
        <dsp:cNvPr id="0" name=""/>
        <dsp:cNvSpPr/>
      </dsp:nvSpPr>
      <dsp:spPr>
        <a:xfrm>
          <a:off x="0" y="2362028"/>
          <a:ext cx="11035863" cy="74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none" strike="noStrike" kern="1200" baseline="0" dirty="0">
              <a:solidFill>
                <a:srgbClr val="92D050"/>
              </a:solidFill>
              <a:latin typeface="Cambria" panose="02040503050406030204" pitchFamily="18" charset="0"/>
              <a:ea typeface="Cambria" panose="02040503050406030204" pitchFamily="18" charset="0"/>
            </a:rPr>
            <a:t>Postbiyotik: </a:t>
          </a:r>
          <a:r>
            <a:rPr lang="en-US" sz="2000" b="0" i="0" u="none" strike="noStrike" kern="1200" baseline="0" dirty="0">
              <a:latin typeface="Cambria" panose="02040503050406030204" pitchFamily="18" charset="0"/>
              <a:ea typeface="Cambria" panose="02040503050406030204" pitchFamily="18" charset="0"/>
            </a:rPr>
            <a:t>Konak </a:t>
          </a:r>
          <a:r>
            <a:rPr lang="en-US" sz="2000" b="0" i="0" u="none" strike="noStrike" kern="1200" baseline="0" dirty="0" err="1">
              <a:latin typeface="Cambria" panose="02040503050406030204" pitchFamily="18" charset="0"/>
              <a:ea typeface="Cambria" panose="02040503050406030204" pitchFamily="18" charset="0"/>
            </a:rPr>
            <a:t>sağlığına</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yararlı</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olan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cansız</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mikroorganizmalar</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ve</a:t>
          </a:r>
          <a:r>
            <a:rPr lang="en-US" sz="2000" b="0" i="0" u="none" strike="noStrike" kern="1200" baseline="0" dirty="0">
              <a:latin typeface="Cambria" panose="02040503050406030204" pitchFamily="18" charset="0"/>
              <a:ea typeface="Cambria" panose="02040503050406030204" pitchFamily="18" charset="0"/>
            </a:rPr>
            <a:t>/veya </a:t>
          </a:r>
          <a:r>
            <a:rPr lang="en-US" sz="2000" b="0" i="0" u="none" strike="noStrike" kern="1200" baseline="0" dirty="0" err="1">
              <a:latin typeface="Cambria" panose="02040503050406030204" pitchFamily="18" charset="0"/>
              <a:ea typeface="Cambria" panose="02040503050406030204" pitchFamily="18" charset="0"/>
            </a:rPr>
            <a:t>onların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bileşenleri</a:t>
          </a:r>
          <a:endParaRPr lang="en-US" sz="2000" b="0" i="0" u="none" strike="noStrike" kern="1200" baseline="0" dirty="0">
            <a:latin typeface="Cambria" panose="02040503050406030204" pitchFamily="18" charset="0"/>
            <a:ea typeface="Cambria" panose="02040503050406030204" pitchFamily="18" charset="0"/>
          </a:endParaRPr>
        </a:p>
      </dsp:txBody>
      <dsp:txXfrm>
        <a:off x="0" y="2362028"/>
        <a:ext cx="11035863" cy="741023"/>
      </dsp:txXfrm>
    </dsp:sp>
    <dsp:sp modelId="{6828F595-FDFB-49AC-8C8D-3D99AE2BBEAB}">
      <dsp:nvSpPr>
        <dsp:cNvPr id="0" name=""/>
        <dsp:cNvSpPr/>
      </dsp:nvSpPr>
      <dsp:spPr>
        <a:xfrm>
          <a:off x="0" y="3103052"/>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1527D-D789-4269-90BD-CCA27CA28296}">
      <dsp:nvSpPr>
        <dsp:cNvPr id="0" name=""/>
        <dsp:cNvSpPr/>
      </dsp:nvSpPr>
      <dsp:spPr>
        <a:xfrm>
          <a:off x="0" y="3103052"/>
          <a:ext cx="11035863" cy="74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none" strike="noStrike" kern="1200" baseline="0" dirty="0">
              <a:solidFill>
                <a:srgbClr val="92D050"/>
              </a:solidFill>
              <a:latin typeface="Cambria" panose="02040503050406030204" pitchFamily="18" charset="0"/>
              <a:ea typeface="Cambria" panose="02040503050406030204" pitchFamily="18" charset="0"/>
            </a:rPr>
            <a:t>Fermente besinler: </a:t>
          </a:r>
          <a:r>
            <a:rPr lang="en-US" sz="2000" b="0" i="0" u="none" strike="noStrike" kern="1200" baseline="0" dirty="0" err="1">
              <a:latin typeface="Cambria" panose="02040503050406030204" pitchFamily="18" charset="0"/>
              <a:ea typeface="Cambria" panose="02040503050406030204" pitchFamily="18" charset="0"/>
            </a:rPr>
            <a:t>İstenilen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kontrollü</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mikrobiyal</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büyüme</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ve</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besin</a:t>
          </a:r>
          <a:r>
            <a:rPr lang="en-US" sz="2000" b="0" i="0" u="none" strike="noStrike" kern="1200" baseline="0" dirty="0">
              <a:latin typeface="Cambria" panose="02040503050406030204" pitchFamily="18" charset="0"/>
              <a:ea typeface="Cambria" panose="02040503050406030204" pitchFamily="18" charset="0"/>
            </a:rPr>
            <a:t> bileşenlerinin </a:t>
          </a:r>
          <a:r>
            <a:rPr lang="en-US" sz="2000" b="0" i="0" u="none" strike="noStrike" kern="1200" baseline="0" dirty="0" err="1">
              <a:latin typeface="Cambria" panose="02040503050406030204" pitchFamily="18" charset="0"/>
              <a:ea typeface="Cambria" panose="02040503050406030204" pitchFamily="18" charset="0"/>
            </a:rPr>
            <a:t>enzimatik</a:t>
          </a:r>
          <a:r>
            <a:rPr lang="tr-TR"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a:latin typeface="Cambria" panose="02040503050406030204" pitchFamily="18" charset="0"/>
              <a:ea typeface="Cambria" panose="02040503050406030204" pitchFamily="18" charset="0"/>
            </a:rPr>
            <a:t>dönüşümleri yoluyla üretilen besinler</a:t>
          </a:r>
          <a:endParaRPr lang="en-US" sz="2000" kern="1200" dirty="0"/>
        </a:p>
      </dsp:txBody>
      <dsp:txXfrm>
        <a:off x="0" y="3103052"/>
        <a:ext cx="11035863" cy="741023"/>
      </dsp:txXfrm>
    </dsp:sp>
    <dsp:sp modelId="{DCB721D4-88FE-4F5D-91B4-2E0B54FF645F}">
      <dsp:nvSpPr>
        <dsp:cNvPr id="0" name=""/>
        <dsp:cNvSpPr/>
      </dsp:nvSpPr>
      <dsp:spPr>
        <a:xfrm>
          <a:off x="0" y="3844075"/>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60C1F-3E0F-48D5-B960-AE363D053D49}">
      <dsp:nvSpPr>
        <dsp:cNvPr id="0" name=""/>
        <dsp:cNvSpPr/>
      </dsp:nvSpPr>
      <dsp:spPr>
        <a:xfrm>
          <a:off x="0" y="3844075"/>
          <a:ext cx="11035863" cy="735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u="none" strike="noStrike" kern="1200" baseline="0" dirty="0">
              <a:solidFill>
                <a:srgbClr val="92D050"/>
              </a:solidFill>
              <a:latin typeface="Cambria" panose="02040503050406030204" pitchFamily="18" charset="0"/>
              <a:ea typeface="Cambria" panose="02040503050406030204" pitchFamily="18" charset="0"/>
            </a:rPr>
            <a:t>Probiyotik fermente besinler: </a:t>
          </a:r>
          <a:r>
            <a:rPr lang="en-US" sz="1800" b="0" i="0" u="none" strike="noStrike" kern="1200" baseline="0" dirty="0" err="1">
              <a:latin typeface="Cambria" panose="02040503050406030204" pitchFamily="18" charset="0"/>
              <a:ea typeface="Cambria" panose="02040503050406030204" pitchFamily="18" charset="0"/>
            </a:rPr>
            <a:t>Suşa</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özgü</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kanıtları</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olan</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probiyotik</a:t>
          </a:r>
          <a:r>
            <a:rPr lang="en-US" sz="1800" b="0" i="0" u="none" strike="noStrike" kern="1200" baseline="0" dirty="0">
              <a:latin typeface="Cambria" panose="02040503050406030204" pitchFamily="18" charset="0"/>
              <a:ea typeface="Cambria" panose="02040503050406030204" pitchFamily="18" charset="0"/>
            </a:rPr>
            <a:t>(</a:t>
          </a:r>
          <a:r>
            <a:rPr lang="en-US" sz="1800" b="0" i="0" u="none" strike="noStrike" kern="1200" baseline="0" dirty="0" err="1">
              <a:latin typeface="Cambria" panose="02040503050406030204" pitchFamily="18" charset="0"/>
              <a:ea typeface="Cambria" panose="02040503050406030204" pitchFamily="18" charset="0"/>
            </a:rPr>
            <a:t>ler</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içeren</a:t>
          </a:r>
          <a:r>
            <a:rPr lang="en-US" sz="1800" b="0" i="0" u="none" strike="noStrike" kern="1200" baseline="0" dirty="0">
              <a:latin typeface="Cambria" panose="02040503050406030204" pitchFamily="18" charset="0"/>
              <a:ea typeface="Cambria" panose="02040503050406030204" pitchFamily="18" charset="0"/>
            </a:rPr>
            <a:t> fermente besinler</a:t>
          </a:r>
          <a:r>
            <a:rPr lang="tr-TR"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a:latin typeface="Cambria" panose="02040503050406030204" pitchFamily="18" charset="0"/>
              <a:ea typeface="Cambria" panose="02040503050406030204" pitchFamily="18" charset="0"/>
            </a:rPr>
            <a:t>veya </a:t>
          </a:r>
          <a:r>
            <a:rPr lang="en-US" sz="1800" b="0" i="0" u="none" strike="noStrike" kern="1200" baseline="0" dirty="0" err="1">
              <a:latin typeface="Cambria" panose="02040503050406030204" pitchFamily="18" charset="0"/>
              <a:ea typeface="Cambria" panose="02040503050406030204" pitchFamily="18" charset="0"/>
            </a:rPr>
            <a:t>suşa</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özgü</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kanıtları</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olmayan</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probiyotik</a:t>
          </a:r>
          <a:r>
            <a:rPr lang="en-US" sz="1800" b="0" i="0" u="none" strike="noStrike" kern="1200" baseline="0" dirty="0">
              <a:latin typeface="Cambria" panose="02040503050406030204" pitchFamily="18" charset="0"/>
              <a:ea typeface="Cambria" panose="02040503050406030204" pitchFamily="18" charset="0"/>
            </a:rPr>
            <a:t>(</a:t>
          </a:r>
          <a:r>
            <a:rPr lang="en-US" sz="1800" b="0" i="0" u="none" strike="noStrike" kern="1200" baseline="0" dirty="0" err="1">
              <a:latin typeface="Cambria" panose="02040503050406030204" pitchFamily="18" charset="0"/>
              <a:ea typeface="Cambria" panose="02040503050406030204" pitchFamily="18" charset="0"/>
            </a:rPr>
            <a:t>ler</a:t>
          </a:r>
          <a:r>
            <a:rPr lang="en-US" sz="1800" b="0" i="0" u="none" strike="noStrike" kern="1200" baseline="0" dirty="0">
              <a:latin typeface="Cambria" panose="02040503050406030204" pitchFamily="18" charset="0"/>
              <a:ea typeface="Cambria" panose="02040503050406030204" pitchFamily="18" charset="0"/>
            </a:rPr>
            <a:t>) </a:t>
          </a:r>
          <a:r>
            <a:rPr lang="en-US" sz="1800" b="0" i="0" u="none" strike="noStrike" kern="1200" baseline="0" dirty="0" err="1">
              <a:latin typeface="Cambria" panose="02040503050406030204" pitchFamily="18" charset="0"/>
              <a:ea typeface="Cambria" panose="02040503050406030204" pitchFamily="18" charset="0"/>
            </a:rPr>
            <a:t>içeren</a:t>
          </a:r>
          <a:r>
            <a:rPr lang="en-US" sz="1800" b="0" i="0" u="none" strike="noStrike" kern="1200" baseline="0" dirty="0">
              <a:latin typeface="Cambria" panose="02040503050406030204" pitchFamily="18" charset="0"/>
              <a:ea typeface="Cambria" panose="02040503050406030204" pitchFamily="18" charset="0"/>
            </a:rPr>
            <a:t> fermente besinler</a:t>
          </a:r>
        </a:p>
      </dsp:txBody>
      <dsp:txXfrm>
        <a:off x="0" y="3844075"/>
        <a:ext cx="11035863" cy="735332"/>
      </dsp:txXfrm>
    </dsp:sp>
    <dsp:sp modelId="{39688F1C-22E9-4464-ACE4-FB06B0EAA8B6}">
      <dsp:nvSpPr>
        <dsp:cNvPr id="0" name=""/>
        <dsp:cNvSpPr/>
      </dsp:nvSpPr>
      <dsp:spPr>
        <a:xfrm>
          <a:off x="0" y="4579407"/>
          <a:ext cx="11035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FEA3C-5EEE-4A12-93D0-D0E10DAFA1A7}">
      <dsp:nvSpPr>
        <dsp:cNvPr id="0" name=""/>
        <dsp:cNvSpPr/>
      </dsp:nvSpPr>
      <dsp:spPr>
        <a:xfrm>
          <a:off x="0" y="4579407"/>
          <a:ext cx="11035863" cy="74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latin typeface="Cambria" panose="02040503050406030204" pitchFamily="18" charset="0"/>
            <a:ea typeface="Cambria" panose="02040503050406030204" pitchFamily="18" charset="0"/>
          </a:endParaRPr>
        </a:p>
      </dsp:txBody>
      <dsp:txXfrm>
        <a:off x="0" y="4579407"/>
        <a:ext cx="11035863" cy="741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5C537-8D7E-4F05-8AEA-80B66BEF29D6}">
      <dsp:nvSpPr>
        <dsp:cNvPr id="0" name=""/>
        <dsp:cNvSpPr/>
      </dsp:nvSpPr>
      <dsp:spPr>
        <a:xfrm>
          <a:off x="1462" y="1014061"/>
          <a:ext cx="2851360" cy="2851360"/>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6920" tIns="22860" rIns="156920" bIns="2286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solidFill>
                <a:schemeClr val="tx1"/>
              </a:solidFill>
              <a:latin typeface="Cambria" panose="02040503050406030204" pitchFamily="18" charset="0"/>
              <a:ea typeface="Cambria" panose="02040503050406030204" pitchFamily="18" charset="0"/>
            </a:rPr>
            <a:t>Ham </a:t>
          </a:r>
          <a:r>
            <a:rPr lang="en-US" sz="1800" b="1" i="0" kern="1200" baseline="0" dirty="0" err="1">
              <a:solidFill>
                <a:schemeClr val="tx1"/>
              </a:solidFill>
              <a:latin typeface="Cambria" panose="02040503050406030204" pitchFamily="18" charset="0"/>
              <a:ea typeface="Cambria" panose="02040503050406030204" pitchFamily="18" charset="0"/>
            </a:rPr>
            <a:t>madde</a:t>
          </a:r>
          <a:r>
            <a:rPr lang="en-US" sz="1800" b="1" i="0" kern="1200" baseline="0" dirty="0">
              <a:solidFill>
                <a:schemeClr val="tx1"/>
              </a:solidFill>
              <a:latin typeface="Cambria" panose="02040503050406030204" pitchFamily="18" charset="0"/>
              <a:ea typeface="Cambria" panose="02040503050406030204" pitchFamily="18" charset="0"/>
            </a:rPr>
            <a:t> </a:t>
          </a:r>
          <a:r>
            <a:rPr lang="en-US" sz="1800" b="1" i="0" kern="1200" baseline="0" dirty="0" err="1">
              <a:solidFill>
                <a:schemeClr val="tx1"/>
              </a:solidFill>
              <a:latin typeface="Cambria" panose="02040503050406030204" pitchFamily="18" charset="0"/>
              <a:ea typeface="Cambria" panose="02040503050406030204" pitchFamily="18" charset="0"/>
            </a:rPr>
            <a:t>besinin</a:t>
          </a:r>
          <a:r>
            <a:rPr lang="en-US" sz="1800" b="1" i="0" kern="1200" baseline="0" dirty="0">
              <a:solidFill>
                <a:schemeClr val="tx1"/>
              </a:solidFill>
              <a:latin typeface="Cambria" panose="02040503050406030204" pitchFamily="18" charset="0"/>
              <a:ea typeface="Cambria" panose="02040503050406030204" pitchFamily="18" charset="0"/>
            </a:rPr>
            <a:t> </a:t>
          </a:r>
          <a:r>
            <a:rPr lang="en-US" sz="1800" b="1" i="0" kern="1200" baseline="0" dirty="0" err="1">
              <a:solidFill>
                <a:schemeClr val="tx1"/>
              </a:solidFill>
              <a:latin typeface="Cambria" panose="02040503050406030204" pitchFamily="18" charset="0"/>
              <a:ea typeface="Cambria" panose="02040503050406030204" pitchFamily="18" charset="0"/>
            </a:rPr>
            <a:t>özellikleri</a:t>
          </a:r>
          <a:endParaRPr lang="en-US" sz="1800" b="1" kern="1200" dirty="0">
            <a:solidFill>
              <a:schemeClr val="tx1"/>
            </a:solidFill>
            <a:latin typeface="Cambria" panose="02040503050406030204" pitchFamily="18" charset="0"/>
            <a:ea typeface="Cambria" panose="02040503050406030204" pitchFamily="18" charset="0"/>
          </a:endParaRPr>
        </a:p>
      </dsp:txBody>
      <dsp:txXfrm>
        <a:off x="419034" y="1431633"/>
        <a:ext cx="2016216" cy="2016216"/>
      </dsp:txXfrm>
    </dsp:sp>
    <dsp:sp modelId="{E73D6B17-469E-4213-976F-04390A42911D}">
      <dsp:nvSpPr>
        <dsp:cNvPr id="0" name=""/>
        <dsp:cNvSpPr/>
      </dsp:nvSpPr>
      <dsp:spPr>
        <a:xfrm>
          <a:off x="2282550" y="1014061"/>
          <a:ext cx="2851360" cy="2851360"/>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6920" tIns="20320" rIns="156920" bIns="20320" numCol="1" spcCol="1270" anchor="ctr" anchorCtr="0">
          <a:noAutofit/>
        </a:bodyPr>
        <a:lstStyle/>
        <a:p>
          <a:pPr marL="0" lvl="0" indent="0" algn="ctr" defTabSz="711200">
            <a:lnSpc>
              <a:spcPct val="90000"/>
            </a:lnSpc>
            <a:spcBef>
              <a:spcPct val="0"/>
            </a:spcBef>
            <a:spcAft>
              <a:spcPct val="35000"/>
            </a:spcAft>
            <a:buNone/>
          </a:pPr>
          <a:r>
            <a:rPr lang="tr-TR" sz="1600" b="1" i="0" kern="1200" baseline="0" dirty="0">
              <a:solidFill>
                <a:schemeClr val="tx1"/>
              </a:solidFill>
              <a:latin typeface="Cambria" panose="02040503050406030204" pitchFamily="18" charset="0"/>
              <a:ea typeface="Cambria" panose="02040503050406030204" pitchFamily="18" charset="0"/>
            </a:rPr>
            <a:t>M</a:t>
          </a:r>
          <a:r>
            <a:rPr lang="en-US" sz="1600" b="1" i="0" kern="1200" baseline="0" dirty="0" err="1">
              <a:solidFill>
                <a:schemeClr val="tx1"/>
              </a:solidFill>
              <a:latin typeface="Cambria" panose="02040503050406030204" pitchFamily="18" charset="0"/>
              <a:ea typeface="Cambria" panose="02040503050406030204" pitchFamily="18" charset="0"/>
            </a:rPr>
            <a:t>ikroorganiz</a:t>
          </a:r>
          <a:r>
            <a:rPr lang="tr-TR" sz="1600" b="1" i="0" kern="1200" baseline="0" dirty="0" err="1">
              <a:solidFill>
                <a:schemeClr val="tx1"/>
              </a:solidFill>
              <a:latin typeface="Cambria" panose="02040503050406030204" pitchFamily="18" charset="0"/>
              <a:ea typeface="Cambria" panose="02040503050406030204" pitchFamily="18" charset="0"/>
            </a:rPr>
            <a:t>ma</a:t>
          </a:r>
          <a:r>
            <a:rPr lang="en-US" sz="1600" b="1" i="0" kern="1200" baseline="0" dirty="0">
              <a:solidFill>
                <a:schemeClr val="tx1"/>
              </a:solidFill>
              <a:latin typeface="Cambria" panose="02040503050406030204" pitchFamily="18" charset="0"/>
              <a:ea typeface="Cambria" panose="02040503050406030204" pitchFamily="18" charset="0"/>
            </a:rPr>
            <a:t> </a:t>
          </a:r>
          <a:r>
            <a:rPr lang="en-US" sz="1600" b="1" i="0" kern="1200" baseline="0" dirty="0" err="1">
              <a:solidFill>
                <a:schemeClr val="tx1"/>
              </a:solidFill>
              <a:latin typeface="Cambria" panose="02040503050406030204" pitchFamily="18" charset="0"/>
              <a:ea typeface="Cambria" panose="02040503050406030204" pitchFamily="18" charset="0"/>
            </a:rPr>
            <a:t>türü,sayısı</a:t>
          </a:r>
          <a:r>
            <a:rPr lang="en-US" sz="1600" b="1" i="0" kern="1200" baseline="0" dirty="0">
              <a:solidFill>
                <a:schemeClr val="tx1"/>
              </a:solidFill>
              <a:latin typeface="Cambria" panose="02040503050406030204" pitchFamily="18" charset="0"/>
              <a:ea typeface="Cambria" panose="02040503050406030204" pitchFamily="18" charset="0"/>
            </a:rPr>
            <a:t>,</a:t>
          </a:r>
          <a:r>
            <a:rPr lang="tr-TR" sz="1600" b="1" i="0" kern="1200" baseline="0" dirty="0">
              <a:solidFill>
                <a:schemeClr val="tx1"/>
              </a:solidFill>
              <a:latin typeface="Cambria" panose="02040503050406030204" pitchFamily="18" charset="0"/>
              <a:ea typeface="Cambria" panose="02040503050406030204" pitchFamily="18" charset="0"/>
            </a:rPr>
            <a:t> </a:t>
          </a:r>
          <a:r>
            <a:rPr lang="en-US" sz="1600" b="1" i="0" kern="1200" baseline="0" dirty="0" err="1">
              <a:solidFill>
                <a:schemeClr val="tx1"/>
              </a:solidFill>
              <a:latin typeface="Cambria" panose="02040503050406030204" pitchFamily="18" charset="0"/>
              <a:ea typeface="Cambria" panose="02040503050406030204" pitchFamily="18" charset="0"/>
            </a:rPr>
            <a:t>kombinasyonu</a:t>
          </a:r>
          <a:endParaRPr lang="en-US" sz="1600" b="1" kern="1200" dirty="0">
            <a:solidFill>
              <a:schemeClr val="tx1"/>
            </a:solidFill>
            <a:latin typeface="Cambria" panose="02040503050406030204" pitchFamily="18" charset="0"/>
            <a:ea typeface="Cambria" panose="02040503050406030204" pitchFamily="18" charset="0"/>
          </a:endParaRPr>
        </a:p>
      </dsp:txBody>
      <dsp:txXfrm>
        <a:off x="2700122" y="1431633"/>
        <a:ext cx="2016216" cy="2016216"/>
      </dsp:txXfrm>
    </dsp:sp>
    <dsp:sp modelId="{E5B71461-89DA-4111-BDAB-E25C4905B42C}">
      <dsp:nvSpPr>
        <dsp:cNvPr id="0" name=""/>
        <dsp:cNvSpPr/>
      </dsp:nvSpPr>
      <dsp:spPr>
        <a:xfrm>
          <a:off x="4563639" y="1014061"/>
          <a:ext cx="2851360" cy="2851360"/>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6920" tIns="22860" rIns="156920" bIns="2286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solidFill>
                <a:schemeClr val="tx1"/>
              </a:solidFill>
              <a:latin typeface="Cambria" panose="02040503050406030204" pitchFamily="18" charset="0"/>
              <a:ea typeface="Cambria" panose="02040503050406030204" pitchFamily="18" charset="0"/>
            </a:rPr>
            <a:t>Fermantasyon </a:t>
          </a:r>
          <a:r>
            <a:rPr lang="en-US" sz="1800" b="1" i="0" kern="1200" baseline="0" dirty="0" err="1">
              <a:solidFill>
                <a:schemeClr val="tx1"/>
              </a:solidFill>
              <a:latin typeface="Cambria" panose="02040503050406030204" pitchFamily="18" charset="0"/>
              <a:ea typeface="Cambria" panose="02040503050406030204" pitchFamily="18" charset="0"/>
            </a:rPr>
            <a:t>yöntemi</a:t>
          </a:r>
          <a:endParaRPr lang="en-US" sz="1800" b="1" kern="1200" dirty="0">
            <a:solidFill>
              <a:schemeClr val="tx1"/>
            </a:solidFill>
            <a:latin typeface="Cambria" panose="02040503050406030204" pitchFamily="18" charset="0"/>
            <a:ea typeface="Cambria" panose="02040503050406030204" pitchFamily="18" charset="0"/>
          </a:endParaRPr>
        </a:p>
      </dsp:txBody>
      <dsp:txXfrm>
        <a:off x="4981211" y="1431633"/>
        <a:ext cx="2016216" cy="2016216"/>
      </dsp:txXfrm>
    </dsp:sp>
    <dsp:sp modelId="{0A4BB19A-D2E1-4ADD-9F05-AFA4EC39E990}">
      <dsp:nvSpPr>
        <dsp:cNvPr id="0" name=""/>
        <dsp:cNvSpPr/>
      </dsp:nvSpPr>
      <dsp:spPr>
        <a:xfrm>
          <a:off x="6844728" y="1014061"/>
          <a:ext cx="2851360" cy="2851360"/>
        </a:xfrm>
        <a:prstGeom prst="ellipse">
          <a:avLst/>
        </a:prstGeom>
        <a:solidFill>
          <a:schemeClr val="accent5">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6920" tIns="22860" rIns="156920" bIns="22860" numCol="1" spcCol="1270" anchor="ctr" anchorCtr="0">
          <a:noAutofit/>
        </a:bodyPr>
        <a:lstStyle/>
        <a:p>
          <a:pPr marL="0" lvl="0" indent="0" algn="ctr" defTabSz="800100">
            <a:lnSpc>
              <a:spcPct val="90000"/>
            </a:lnSpc>
            <a:spcBef>
              <a:spcPct val="0"/>
            </a:spcBef>
            <a:spcAft>
              <a:spcPct val="35000"/>
            </a:spcAft>
            <a:buNone/>
          </a:pPr>
          <a:endParaRPr lang="tr-TR" sz="1800" b="1" i="0" kern="1200" baseline="0" dirty="0">
            <a:solidFill>
              <a:schemeClr val="tx1"/>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endParaRPr lang="tr-TR" sz="1800" b="1" i="0" kern="1200" baseline="0" dirty="0">
            <a:solidFill>
              <a:schemeClr val="tx1"/>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r>
            <a:rPr lang="en-US" sz="1800" b="1" i="0" kern="1200" baseline="0" dirty="0" err="1">
              <a:solidFill>
                <a:schemeClr val="tx1"/>
              </a:solidFill>
              <a:latin typeface="Cambria" panose="02040503050406030204" pitchFamily="18" charset="0"/>
              <a:ea typeface="Cambria" panose="02040503050406030204" pitchFamily="18" charset="0"/>
            </a:rPr>
            <a:t>Fermantasyon</a:t>
          </a:r>
          <a:r>
            <a:rPr lang="en-US" sz="1800" b="1" i="0" kern="1200" baseline="0" dirty="0">
              <a:solidFill>
                <a:schemeClr val="tx1"/>
              </a:solidFill>
              <a:latin typeface="Cambria" panose="02040503050406030204" pitchFamily="18" charset="0"/>
              <a:ea typeface="Cambria" panose="02040503050406030204" pitchFamily="18" charset="0"/>
            </a:rPr>
            <a:t> </a:t>
          </a:r>
          <a:r>
            <a:rPr lang="en-US" sz="1800" b="1" i="0" kern="1200" baseline="0" dirty="0" err="1">
              <a:solidFill>
                <a:schemeClr val="tx1"/>
              </a:solidFill>
              <a:latin typeface="Cambria" panose="02040503050406030204" pitchFamily="18" charset="0"/>
              <a:ea typeface="Cambria" panose="02040503050406030204" pitchFamily="18" charset="0"/>
            </a:rPr>
            <a:t>koşulları</a:t>
          </a:r>
          <a:endParaRPr lang="tr-TR" sz="1800" b="1" i="0" kern="1200" baseline="0" dirty="0">
            <a:solidFill>
              <a:schemeClr val="tx1"/>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r>
            <a:rPr lang="en-US" sz="1800" b="1" i="0" kern="1200" baseline="0" dirty="0">
              <a:solidFill>
                <a:schemeClr val="tx1"/>
              </a:solidFill>
              <a:latin typeface="Cambria" panose="02040503050406030204" pitchFamily="18" charset="0"/>
              <a:ea typeface="Cambria" panose="02040503050406030204" pitchFamily="18" charset="0"/>
            </a:rPr>
            <a:t> </a:t>
          </a:r>
          <a:r>
            <a:rPr lang="en-US" sz="1400" b="1" i="0" kern="1200" baseline="0" dirty="0">
              <a:solidFill>
                <a:schemeClr val="tx1"/>
              </a:solidFill>
              <a:latin typeface="Cambria" panose="02040503050406030204" pitchFamily="18" charset="0"/>
              <a:ea typeface="Cambria" panose="02040503050406030204" pitchFamily="18" charset="0"/>
            </a:rPr>
            <a:t>(</a:t>
          </a:r>
          <a:r>
            <a:rPr lang="en-US" sz="1400" b="1" i="0" kern="1200" baseline="0" dirty="0" err="1">
              <a:solidFill>
                <a:schemeClr val="tx1"/>
              </a:solidFill>
              <a:latin typeface="Cambria" panose="02040503050406030204" pitchFamily="18" charset="0"/>
              <a:ea typeface="Cambria" panose="02040503050406030204" pitchFamily="18" charset="0"/>
            </a:rPr>
            <a:t>sıcaklık</a:t>
          </a:r>
          <a:r>
            <a:rPr lang="en-US" sz="1400" b="1" i="0" kern="1200" baseline="0" dirty="0">
              <a:solidFill>
                <a:schemeClr val="tx1"/>
              </a:solidFill>
              <a:latin typeface="Cambria" panose="02040503050406030204" pitchFamily="18" charset="0"/>
              <a:ea typeface="Cambria" panose="02040503050406030204" pitchFamily="18" charset="0"/>
            </a:rPr>
            <a:t>, pH,</a:t>
          </a:r>
          <a:r>
            <a:rPr lang="tr-TR" sz="1400" b="1" kern="1200" dirty="0">
              <a:solidFill>
                <a:schemeClr val="tx1"/>
              </a:solidFill>
              <a:latin typeface="Cambria" panose="02040503050406030204" pitchFamily="18" charset="0"/>
              <a:ea typeface="Cambria" panose="02040503050406030204" pitchFamily="18" charset="0"/>
            </a:rPr>
            <a:t>N</a:t>
          </a:r>
          <a:r>
            <a:rPr lang="en-US" sz="1400" b="1" i="0" kern="1200" baseline="0" dirty="0" err="1">
              <a:solidFill>
                <a:schemeClr val="tx1"/>
              </a:solidFill>
              <a:latin typeface="Cambria" panose="02040503050406030204" pitchFamily="18" charset="0"/>
              <a:ea typeface="Cambria" panose="02040503050406030204" pitchFamily="18" charset="0"/>
            </a:rPr>
            <a:t>em</a:t>
          </a:r>
          <a:r>
            <a:rPr lang="en-US" sz="1400" b="1" i="0" kern="1200" baseline="0" dirty="0">
              <a:solidFill>
                <a:schemeClr val="tx1"/>
              </a:solidFill>
              <a:latin typeface="Cambria" panose="02040503050406030204" pitchFamily="18" charset="0"/>
              <a:ea typeface="Cambria" panose="02040503050406030204" pitchFamily="18" charset="0"/>
            </a:rPr>
            <a:t>, </a:t>
          </a:r>
          <a:r>
            <a:rPr lang="en-US" sz="1400" b="1" i="0" kern="1200" baseline="0" dirty="0" err="1">
              <a:solidFill>
                <a:schemeClr val="tx1"/>
              </a:solidFill>
              <a:latin typeface="Cambria" panose="02040503050406030204" pitchFamily="18" charset="0"/>
              <a:ea typeface="Cambria" panose="02040503050406030204" pitchFamily="18" charset="0"/>
            </a:rPr>
            <a:t>oksijen</a:t>
          </a:r>
          <a:r>
            <a:rPr lang="tr-TR" sz="1400" b="1" i="0" kern="1200" baseline="0" dirty="0">
              <a:solidFill>
                <a:schemeClr val="tx1"/>
              </a:solidFill>
              <a:latin typeface="Cambria" panose="02040503050406030204" pitchFamily="18" charset="0"/>
              <a:ea typeface="Cambria" panose="02040503050406030204" pitchFamily="18" charset="0"/>
            </a:rPr>
            <a:t> </a:t>
          </a:r>
          <a:r>
            <a:rPr lang="en-US" sz="1400" b="1" i="0" kern="1200" baseline="0" dirty="0">
              <a:solidFill>
                <a:schemeClr val="tx1"/>
              </a:solidFill>
              <a:latin typeface="Cambria" panose="02040503050406030204" pitchFamily="18" charset="0"/>
              <a:ea typeface="Cambria" panose="02040503050406030204" pitchFamily="18" charset="0"/>
            </a:rPr>
            <a:t>vb.)</a:t>
          </a:r>
          <a:endParaRPr lang="en-US" sz="1800" b="1" kern="1200" dirty="0">
            <a:solidFill>
              <a:schemeClr val="tx1"/>
            </a:solidFill>
            <a:latin typeface="Cambria" panose="02040503050406030204" pitchFamily="18" charset="0"/>
            <a:ea typeface="Cambria" panose="02040503050406030204" pitchFamily="18" charset="0"/>
          </a:endParaRPr>
        </a:p>
      </dsp:txBody>
      <dsp:txXfrm>
        <a:off x="7262300" y="1431633"/>
        <a:ext cx="2016216" cy="2016216"/>
      </dsp:txXfrm>
    </dsp:sp>
    <dsp:sp modelId="{B5FA597F-6A87-4688-A9B4-F4B64DBEDD8F}">
      <dsp:nvSpPr>
        <dsp:cNvPr id="0" name=""/>
        <dsp:cNvSpPr/>
      </dsp:nvSpPr>
      <dsp:spPr>
        <a:xfrm>
          <a:off x="9125816" y="1014061"/>
          <a:ext cx="2851360" cy="2851360"/>
        </a:xfrm>
        <a:prstGeom prst="ellipse">
          <a:avLst/>
        </a:prstGeom>
        <a:solidFill>
          <a:schemeClr val="accent6">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6920" tIns="22860" rIns="156920" bIns="2286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solidFill>
                <a:schemeClr val="tx1"/>
              </a:solidFill>
              <a:latin typeface="Cambria" panose="02040503050406030204" pitchFamily="18" charset="0"/>
              <a:ea typeface="Cambria" panose="02040503050406030204" pitchFamily="18" charset="0"/>
            </a:rPr>
            <a:t>Fermantasyon </a:t>
          </a:r>
          <a:r>
            <a:rPr lang="en-US" sz="1800" b="1" i="0" kern="1200" baseline="0" dirty="0" err="1">
              <a:solidFill>
                <a:schemeClr val="tx1"/>
              </a:solidFill>
              <a:latin typeface="Cambria" panose="02040503050406030204" pitchFamily="18" charset="0"/>
              <a:ea typeface="Cambria" panose="02040503050406030204" pitchFamily="18" charset="0"/>
            </a:rPr>
            <a:t>süresi</a:t>
          </a:r>
          <a:endParaRPr lang="en-US" sz="1800" b="1" kern="1200" dirty="0">
            <a:solidFill>
              <a:schemeClr val="tx1"/>
            </a:solidFill>
            <a:latin typeface="Cambria" panose="02040503050406030204" pitchFamily="18" charset="0"/>
            <a:ea typeface="Cambria" panose="02040503050406030204" pitchFamily="18" charset="0"/>
          </a:endParaRPr>
        </a:p>
      </dsp:txBody>
      <dsp:txXfrm>
        <a:off x="9543388" y="1431633"/>
        <a:ext cx="2016216" cy="2016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C8582-BA2E-4940-86B0-DB4944652965}">
      <dsp:nvSpPr>
        <dsp:cNvPr id="0" name=""/>
        <dsp:cNvSpPr/>
      </dsp:nvSpPr>
      <dsp:spPr>
        <a:xfrm>
          <a:off x="0" y="203200"/>
          <a:ext cx="3517680" cy="211060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1" kern="1200" dirty="0">
              <a:solidFill>
                <a:srgbClr val="92D050"/>
              </a:solidFill>
              <a:latin typeface="Cambria" panose="02040503050406030204" pitchFamily="18" charset="0"/>
              <a:ea typeface="Cambria" panose="02040503050406030204" pitchFamily="18" charset="0"/>
            </a:rPr>
            <a:t>Laktik Asit Bakterileri</a:t>
          </a:r>
          <a:endParaRPr lang="en-US" sz="2400" b="1" i="1" kern="1200" dirty="0">
            <a:solidFill>
              <a:srgbClr val="92D050"/>
            </a:solidFill>
            <a:latin typeface="Cambria" panose="02040503050406030204" pitchFamily="18" charset="0"/>
            <a:ea typeface="Cambria" panose="02040503050406030204" pitchFamily="18" charset="0"/>
          </a:endParaRPr>
        </a:p>
        <a:p>
          <a:pPr marL="228600" lvl="1" indent="-228600" algn="l" defTabSz="977900">
            <a:lnSpc>
              <a:spcPct val="90000"/>
            </a:lnSpc>
            <a:spcBef>
              <a:spcPct val="0"/>
            </a:spcBef>
            <a:spcAft>
              <a:spcPct val="15000"/>
            </a:spcAft>
            <a:buChar char="•"/>
          </a:pPr>
          <a:r>
            <a:rPr lang="tr-TR" sz="2200" b="0" i="0" u="none" strike="noStrike" kern="1200" baseline="0" dirty="0">
              <a:latin typeface="Cambria" panose="02040503050406030204" pitchFamily="18" charset="0"/>
              <a:ea typeface="Cambria" panose="02040503050406030204" pitchFamily="18" charset="0"/>
            </a:rPr>
            <a:t>Fermente s</a:t>
          </a:r>
          <a:r>
            <a:rPr lang="en-US" sz="2200" b="0" i="0" u="none" strike="noStrike" kern="1200" baseline="0" dirty="0" err="1">
              <a:latin typeface="Cambria" panose="02040503050406030204" pitchFamily="18" charset="0"/>
              <a:ea typeface="Cambria" panose="02040503050406030204" pitchFamily="18" charset="0"/>
            </a:rPr>
            <a:t>üt</a:t>
          </a:r>
          <a:r>
            <a:rPr lang="en-US" sz="2200" b="0" i="0" u="none" strike="noStrike" kern="1200" baseline="0" dirty="0">
              <a:latin typeface="Cambria" panose="02040503050406030204" pitchFamily="18" charset="0"/>
              <a:ea typeface="Cambria" panose="02040503050406030204" pitchFamily="18" charset="0"/>
            </a:rPr>
            <a:t>, et, </a:t>
          </a:r>
          <a:r>
            <a:rPr lang="en-US" sz="2200" b="0" i="0" u="none" strike="noStrike" kern="1200" baseline="0" dirty="0" err="1">
              <a:latin typeface="Cambria" panose="02040503050406030204" pitchFamily="18" charset="0"/>
              <a:ea typeface="Cambria" panose="02040503050406030204" pitchFamily="18" charset="0"/>
            </a:rPr>
            <a:t>tahıl</a:t>
          </a:r>
          <a:r>
            <a:rPr lang="en-US" sz="2200" b="0" i="0" u="none" strike="noStrike" kern="1200" baseline="0" dirty="0">
              <a:latin typeface="Cambria" panose="02040503050406030204" pitchFamily="18" charset="0"/>
              <a:ea typeface="Cambria" panose="02040503050406030204" pitchFamily="18" charset="0"/>
            </a:rPr>
            <a:t> </a:t>
          </a:r>
          <a:r>
            <a:rPr lang="en-US" sz="2200" b="0" i="0" u="none" strike="noStrike" kern="1200" baseline="0" dirty="0" err="1">
              <a:latin typeface="Cambria" panose="02040503050406030204" pitchFamily="18" charset="0"/>
              <a:ea typeface="Cambria" panose="02040503050406030204" pitchFamily="18" charset="0"/>
            </a:rPr>
            <a:t>ve</a:t>
          </a:r>
          <a:r>
            <a:rPr lang="en-US" sz="2200" b="0" i="0" u="none" strike="noStrike" kern="1200" baseline="0" dirty="0">
              <a:latin typeface="Cambria" panose="02040503050406030204" pitchFamily="18" charset="0"/>
              <a:ea typeface="Cambria" panose="02040503050406030204" pitchFamily="18" charset="0"/>
            </a:rPr>
            <a:t> </a:t>
          </a:r>
          <a:r>
            <a:rPr lang="en-US" sz="2200" b="0" i="0" u="none" strike="noStrike" kern="1200" baseline="0" dirty="0" err="1">
              <a:latin typeface="Cambria" panose="02040503050406030204" pitchFamily="18" charset="0"/>
              <a:ea typeface="Cambria" panose="02040503050406030204" pitchFamily="18" charset="0"/>
            </a:rPr>
            <a:t>sebze</a:t>
          </a:r>
          <a:r>
            <a:rPr lang="tr-TR" sz="2200" b="0" i="0" u="none" strike="noStrike" kern="1200" baseline="0" dirty="0">
              <a:latin typeface="Cambria" panose="02040503050406030204" pitchFamily="18" charset="0"/>
              <a:ea typeface="Cambria" panose="02040503050406030204" pitchFamily="18" charset="0"/>
            </a:rPr>
            <a:t> ürünleri</a:t>
          </a:r>
          <a:endParaRPr lang="en-US" sz="2200" kern="1200" dirty="0">
            <a:latin typeface="Cambria" panose="02040503050406030204" pitchFamily="18" charset="0"/>
            <a:ea typeface="Cambria" panose="02040503050406030204" pitchFamily="18" charset="0"/>
          </a:endParaRPr>
        </a:p>
      </dsp:txBody>
      <dsp:txXfrm>
        <a:off x="0" y="203200"/>
        <a:ext cx="3517680" cy="2110608"/>
      </dsp:txXfrm>
    </dsp:sp>
    <dsp:sp modelId="{270F7AF1-1A84-4C12-B5BA-124651A2CDC7}">
      <dsp:nvSpPr>
        <dsp:cNvPr id="0" name=""/>
        <dsp:cNvSpPr/>
      </dsp:nvSpPr>
      <dsp:spPr>
        <a:xfrm>
          <a:off x="3869449" y="203200"/>
          <a:ext cx="3517680" cy="211060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1" kern="1200" dirty="0">
              <a:solidFill>
                <a:srgbClr val="92D050"/>
              </a:solidFill>
              <a:latin typeface="Cambria" panose="02040503050406030204" pitchFamily="18" charset="0"/>
              <a:ea typeface="Cambria" panose="02040503050406030204" pitchFamily="18" charset="0"/>
            </a:rPr>
            <a:t>Asetik Asit Bakterileri</a:t>
          </a:r>
          <a:endParaRPr lang="en-US" sz="2400" b="1" i="1" kern="1200" dirty="0">
            <a:solidFill>
              <a:srgbClr val="92D050"/>
            </a:solidFill>
            <a:latin typeface="Cambria" panose="02040503050406030204" pitchFamily="18" charset="0"/>
            <a:ea typeface="Cambria" panose="02040503050406030204" pitchFamily="18" charset="0"/>
          </a:endParaRPr>
        </a:p>
        <a:p>
          <a:pPr marL="228600" lvl="1" indent="-228600" algn="l" defTabSz="977900">
            <a:lnSpc>
              <a:spcPct val="90000"/>
            </a:lnSpc>
            <a:spcBef>
              <a:spcPct val="0"/>
            </a:spcBef>
            <a:spcAft>
              <a:spcPct val="15000"/>
            </a:spcAft>
            <a:buChar char="•"/>
          </a:pPr>
          <a:r>
            <a:rPr lang="tr-TR" sz="2200" b="0" i="0" u="none" strike="noStrike" kern="1200" baseline="0" dirty="0">
              <a:latin typeface="Cambria" panose="02040503050406030204" pitchFamily="18" charset="0"/>
              <a:ea typeface="Cambria" panose="02040503050406030204" pitchFamily="18" charset="0"/>
            </a:rPr>
            <a:t>S</a:t>
          </a:r>
          <a:r>
            <a:rPr lang="en-US" sz="2200" b="0" i="0" u="none" strike="noStrike" kern="1200" baseline="0" dirty="0" err="1">
              <a:latin typeface="Cambria" panose="02040503050406030204" pitchFamily="18" charset="0"/>
              <a:ea typeface="Cambria" panose="02040503050406030204" pitchFamily="18" charset="0"/>
            </a:rPr>
            <a:t>irke</a:t>
          </a:r>
          <a:r>
            <a:rPr lang="en-US" sz="2200" b="0" i="0" u="none" strike="noStrike" kern="1200" baseline="0" dirty="0">
              <a:latin typeface="Cambria" panose="02040503050406030204" pitchFamily="18" charset="0"/>
              <a:ea typeface="Cambria" panose="02040503050406030204" pitchFamily="18" charset="0"/>
            </a:rPr>
            <a:t> </a:t>
          </a:r>
          <a:endParaRPr lang="en-US" sz="2200" kern="1200" dirty="0">
            <a:latin typeface="Cambria" panose="02040503050406030204" pitchFamily="18" charset="0"/>
            <a:ea typeface="Cambria" panose="02040503050406030204" pitchFamily="18" charset="0"/>
          </a:endParaRPr>
        </a:p>
        <a:p>
          <a:pPr marL="228600" lvl="1" indent="-228600" algn="l" defTabSz="977900">
            <a:lnSpc>
              <a:spcPct val="90000"/>
            </a:lnSpc>
            <a:spcBef>
              <a:spcPct val="0"/>
            </a:spcBef>
            <a:spcAft>
              <a:spcPct val="15000"/>
            </a:spcAft>
            <a:buChar char="•"/>
          </a:pPr>
          <a:r>
            <a:rPr lang="en-US" sz="2200" b="0" i="0" u="none" strike="noStrike" kern="1200" baseline="0" dirty="0">
              <a:latin typeface="Cambria" panose="02040503050406030204" pitchFamily="18" charset="0"/>
              <a:ea typeface="Cambria" panose="02040503050406030204" pitchFamily="18" charset="0"/>
            </a:rPr>
            <a:t>Kakao</a:t>
          </a:r>
          <a:r>
            <a:rPr lang="tr-TR" sz="2200" b="0" i="0" u="none" strike="noStrike" kern="1200" baseline="0" dirty="0">
              <a:latin typeface="Cambria" panose="02040503050406030204" pitchFamily="18" charset="0"/>
              <a:ea typeface="Cambria" panose="02040503050406030204" pitchFamily="18" charset="0"/>
            </a:rPr>
            <a:t> ürünleri</a:t>
          </a:r>
          <a:endParaRPr lang="en-US" sz="2200" kern="1200" dirty="0">
            <a:latin typeface="Cambria" panose="02040503050406030204" pitchFamily="18" charset="0"/>
            <a:ea typeface="Cambria" panose="02040503050406030204" pitchFamily="18" charset="0"/>
          </a:endParaRPr>
        </a:p>
      </dsp:txBody>
      <dsp:txXfrm>
        <a:off x="3869449" y="203200"/>
        <a:ext cx="3517680" cy="2110608"/>
      </dsp:txXfrm>
    </dsp:sp>
    <dsp:sp modelId="{0C1EEF5C-88FB-41CE-8C39-453BABF46527}">
      <dsp:nvSpPr>
        <dsp:cNvPr id="0" name=""/>
        <dsp:cNvSpPr/>
      </dsp:nvSpPr>
      <dsp:spPr>
        <a:xfrm>
          <a:off x="7738898" y="203200"/>
          <a:ext cx="3517680" cy="211060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1" kern="1200" dirty="0">
              <a:solidFill>
                <a:srgbClr val="92D050"/>
              </a:solidFill>
              <a:latin typeface="Cambria" panose="02040503050406030204" pitchFamily="18" charset="0"/>
              <a:ea typeface="Cambria" panose="02040503050406030204" pitchFamily="18" charset="0"/>
            </a:rPr>
            <a:t>Propiyonik Asit Bakterileri</a:t>
          </a:r>
          <a:endParaRPr lang="en-US" sz="2400" b="1" i="1" kern="1200" dirty="0">
            <a:solidFill>
              <a:srgbClr val="92D050"/>
            </a:solidFill>
            <a:latin typeface="Cambria" panose="02040503050406030204" pitchFamily="18" charset="0"/>
            <a:ea typeface="Cambria" panose="02040503050406030204" pitchFamily="18" charset="0"/>
          </a:endParaRPr>
        </a:p>
        <a:p>
          <a:pPr marL="228600" lvl="1" indent="-228600" algn="l" defTabSz="977900">
            <a:lnSpc>
              <a:spcPct val="90000"/>
            </a:lnSpc>
            <a:spcBef>
              <a:spcPct val="0"/>
            </a:spcBef>
            <a:spcAft>
              <a:spcPct val="15000"/>
            </a:spcAft>
            <a:buChar char="•"/>
          </a:pPr>
          <a:r>
            <a:rPr lang="tr-TR" sz="2200" b="0" i="0" u="none" strike="noStrike" kern="1200" baseline="0" dirty="0">
              <a:latin typeface="Cambria" panose="02040503050406030204" pitchFamily="18" charset="0"/>
              <a:ea typeface="Cambria" panose="02040503050406030204" pitchFamily="18" charset="0"/>
            </a:rPr>
            <a:t>B</a:t>
          </a:r>
          <a:r>
            <a:rPr lang="en-US" sz="2200" b="0" i="0" u="none" strike="noStrike" kern="1200" baseline="0" dirty="0" err="1">
              <a:latin typeface="Cambria" panose="02040503050406030204" pitchFamily="18" charset="0"/>
              <a:ea typeface="Cambria" panose="02040503050406030204" pitchFamily="18" charset="0"/>
            </a:rPr>
            <a:t>azı</a:t>
          </a:r>
          <a:r>
            <a:rPr lang="en-US" sz="2200" b="0" i="0" u="none" strike="noStrike" kern="1200" baseline="0" dirty="0">
              <a:latin typeface="Cambria" panose="02040503050406030204" pitchFamily="18" charset="0"/>
              <a:ea typeface="Cambria" panose="02040503050406030204" pitchFamily="18" charset="0"/>
            </a:rPr>
            <a:t> </a:t>
          </a:r>
          <a:r>
            <a:rPr lang="en-US" sz="2200" b="0" i="0" u="none" strike="noStrike" kern="1200" baseline="0" dirty="0" err="1">
              <a:latin typeface="Cambria" panose="02040503050406030204" pitchFamily="18" charset="0"/>
              <a:ea typeface="Cambria" panose="02040503050406030204" pitchFamily="18" charset="0"/>
            </a:rPr>
            <a:t>peynirlerin</a:t>
          </a:r>
          <a:r>
            <a:rPr lang="en-US" sz="2200" b="0" i="0" u="none" strike="noStrike" kern="1200" baseline="0" dirty="0">
              <a:latin typeface="Cambria" panose="02040503050406030204" pitchFamily="18" charset="0"/>
              <a:ea typeface="Cambria" panose="02040503050406030204" pitchFamily="18" charset="0"/>
            </a:rPr>
            <a:t> </a:t>
          </a:r>
          <a:r>
            <a:rPr lang="en-US" sz="2200" b="0" i="0" u="none" strike="noStrike" kern="1200" baseline="0" dirty="0" err="1">
              <a:latin typeface="Cambria" panose="02040503050406030204" pitchFamily="18" charset="0"/>
              <a:ea typeface="Cambria" panose="02040503050406030204" pitchFamily="18" charset="0"/>
            </a:rPr>
            <a:t>üretimi</a:t>
          </a:r>
          <a:endParaRPr lang="en-US" sz="2200" kern="1200" dirty="0">
            <a:latin typeface="Cambria" panose="02040503050406030204" pitchFamily="18" charset="0"/>
            <a:ea typeface="Cambria" panose="02040503050406030204" pitchFamily="18" charset="0"/>
          </a:endParaRPr>
        </a:p>
      </dsp:txBody>
      <dsp:txXfrm>
        <a:off x="7738898" y="203200"/>
        <a:ext cx="3517680" cy="2110608"/>
      </dsp:txXfrm>
    </dsp:sp>
    <dsp:sp modelId="{6D8A826E-18CF-4D8C-A755-C7932C22AF31}">
      <dsp:nvSpPr>
        <dsp:cNvPr id="0" name=""/>
        <dsp:cNvSpPr/>
      </dsp:nvSpPr>
      <dsp:spPr>
        <a:xfrm>
          <a:off x="1934724" y="2665577"/>
          <a:ext cx="3517680" cy="211060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i="1" u="none" strike="noStrike" kern="1200" baseline="0" dirty="0">
              <a:solidFill>
                <a:srgbClr val="92D050"/>
              </a:solidFill>
              <a:latin typeface="Cambria" panose="02040503050406030204" pitchFamily="18" charset="0"/>
              <a:ea typeface="Cambria" panose="02040503050406030204" pitchFamily="18" charset="0"/>
            </a:rPr>
            <a:t>Saccharomyces </a:t>
          </a:r>
          <a:r>
            <a:rPr lang="en-US" sz="2700" b="1" i="1" u="none" strike="noStrike" kern="1200" baseline="0" dirty="0" err="1">
              <a:solidFill>
                <a:srgbClr val="92D050"/>
              </a:solidFill>
              <a:latin typeface="Cambria" panose="02040503050406030204" pitchFamily="18" charset="0"/>
              <a:ea typeface="Cambria" panose="02040503050406030204" pitchFamily="18" charset="0"/>
            </a:rPr>
            <a:t>cinsi</a:t>
          </a:r>
          <a:r>
            <a:rPr lang="en-US" sz="2700" b="1" i="1" u="none" strike="noStrike" kern="1200" baseline="0" dirty="0">
              <a:solidFill>
                <a:srgbClr val="92D050"/>
              </a:solidFill>
              <a:latin typeface="Cambria" panose="02040503050406030204" pitchFamily="18" charset="0"/>
              <a:ea typeface="Cambria" panose="02040503050406030204" pitchFamily="18" charset="0"/>
            </a:rPr>
            <a:t> </a:t>
          </a:r>
          <a:r>
            <a:rPr lang="en-US" sz="2700" b="1" i="1" u="none" strike="noStrike" kern="1200" baseline="0" dirty="0" err="1">
              <a:solidFill>
                <a:srgbClr val="92D050"/>
              </a:solidFill>
              <a:latin typeface="Cambria" panose="02040503050406030204" pitchFamily="18" charset="0"/>
              <a:ea typeface="Cambria" panose="02040503050406030204" pitchFamily="18" charset="0"/>
            </a:rPr>
            <a:t>mayalar</a:t>
          </a:r>
          <a:r>
            <a:rPr lang="tr-TR" sz="2700" b="1" i="1" kern="1200" dirty="0">
              <a:solidFill>
                <a:srgbClr val="92D050"/>
              </a:solidFill>
              <a:latin typeface="Cambria" panose="02040503050406030204" pitchFamily="18" charset="0"/>
              <a:ea typeface="Cambria" panose="02040503050406030204" pitchFamily="18" charset="0"/>
            </a:rPr>
            <a:t> </a:t>
          </a:r>
          <a:endParaRPr lang="en-US" sz="2700" b="1" i="1" kern="1200" dirty="0">
            <a:solidFill>
              <a:srgbClr val="92D050"/>
            </a:solidFill>
            <a:latin typeface="Cambria" panose="02040503050406030204" pitchFamily="18" charset="0"/>
            <a:ea typeface="Cambria" panose="02040503050406030204" pitchFamily="18" charset="0"/>
          </a:endParaRPr>
        </a:p>
        <a:p>
          <a:pPr marL="228600" lvl="1" indent="-228600" algn="l" defTabSz="933450">
            <a:lnSpc>
              <a:spcPct val="90000"/>
            </a:lnSpc>
            <a:spcBef>
              <a:spcPct val="0"/>
            </a:spcBef>
            <a:spcAft>
              <a:spcPct val="15000"/>
            </a:spcAft>
            <a:buChar char="•"/>
          </a:pPr>
          <a:r>
            <a:rPr lang="tr-TR" sz="2100" b="0" i="0" u="none" strike="noStrike" kern="1200" baseline="0" dirty="0">
              <a:latin typeface="Cambria" panose="02040503050406030204" pitchFamily="18" charset="0"/>
              <a:ea typeface="Cambria" panose="02040503050406030204" pitchFamily="18" charset="0"/>
            </a:rPr>
            <a:t>E</a:t>
          </a:r>
          <a:r>
            <a:rPr lang="en-US" sz="2100" b="0" i="0" u="none" strike="noStrike" kern="1200" baseline="0" dirty="0" err="1">
              <a:latin typeface="Cambria" panose="02040503050406030204" pitchFamily="18" charset="0"/>
              <a:ea typeface="Cambria" panose="02040503050406030204" pitchFamily="18" charset="0"/>
            </a:rPr>
            <a:t>kmek</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ve</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alkollü</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içecekler</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bira</a:t>
          </a:r>
          <a:r>
            <a:rPr lang="en-US"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şarap</a:t>
          </a:r>
          <a:r>
            <a:rPr lang="en-US" sz="2100" b="0" i="0" u="none" strike="noStrike" kern="1200" baseline="0" dirty="0">
              <a:latin typeface="Cambria" panose="02040503050406030204" pitchFamily="18" charset="0"/>
              <a:ea typeface="Cambria" panose="02040503050406030204" pitchFamily="18" charset="0"/>
            </a:rPr>
            <a:t> vb.)</a:t>
          </a:r>
          <a:endParaRPr lang="en-US" sz="2100" kern="1200" dirty="0">
            <a:latin typeface="Cambria" panose="02040503050406030204" pitchFamily="18" charset="0"/>
            <a:ea typeface="Cambria" panose="02040503050406030204" pitchFamily="18" charset="0"/>
          </a:endParaRPr>
        </a:p>
      </dsp:txBody>
      <dsp:txXfrm>
        <a:off x="1934724" y="2665577"/>
        <a:ext cx="3517680" cy="2110608"/>
      </dsp:txXfrm>
    </dsp:sp>
    <dsp:sp modelId="{9B5B779D-8D28-4461-872D-D62E3B8D5374}">
      <dsp:nvSpPr>
        <dsp:cNvPr id="0" name=""/>
        <dsp:cNvSpPr/>
      </dsp:nvSpPr>
      <dsp:spPr>
        <a:xfrm>
          <a:off x="5804173" y="2665577"/>
          <a:ext cx="3517680" cy="2110608"/>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i="1" u="none" strike="noStrike" kern="1200" baseline="0" dirty="0">
              <a:solidFill>
                <a:srgbClr val="92D050"/>
              </a:solidFill>
              <a:latin typeface="Cambria" panose="02040503050406030204" pitchFamily="18" charset="0"/>
              <a:ea typeface="Cambria" panose="02040503050406030204" pitchFamily="18" charset="0"/>
            </a:rPr>
            <a:t>Penicillium, Aspergillus </a:t>
          </a:r>
          <a:r>
            <a:rPr lang="en-US" sz="2700" b="1" i="1" u="none" strike="noStrike" kern="1200" baseline="0" dirty="0" err="1">
              <a:solidFill>
                <a:srgbClr val="92D050"/>
              </a:solidFill>
              <a:latin typeface="Cambria" panose="02040503050406030204" pitchFamily="18" charset="0"/>
              <a:ea typeface="Cambria" panose="02040503050406030204" pitchFamily="18" charset="0"/>
            </a:rPr>
            <a:t>ve</a:t>
          </a:r>
          <a:r>
            <a:rPr lang="tr-TR" sz="2700" b="1" i="1" kern="1200" dirty="0">
              <a:solidFill>
                <a:srgbClr val="92D050"/>
              </a:solidFill>
              <a:latin typeface="Cambria" panose="02040503050406030204" pitchFamily="18" charset="0"/>
              <a:ea typeface="Cambria" panose="02040503050406030204" pitchFamily="18" charset="0"/>
            </a:rPr>
            <a:t> </a:t>
          </a:r>
          <a:r>
            <a:rPr lang="en-US" sz="2700" b="1" i="1" u="none" strike="noStrike" kern="1200" baseline="0" dirty="0">
              <a:solidFill>
                <a:srgbClr val="92D050"/>
              </a:solidFill>
              <a:latin typeface="Cambria" panose="02040503050406030204" pitchFamily="18" charset="0"/>
              <a:ea typeface="Cambria" panose="02040503050406030204" pitchFamily="18" charset="0"/>
            </a:rPr>
            <a:t>Rhizopus </a:t>
          </a:r>
          <a:r>
            <a:rPr lang="en-US" sz="2700" b="1" i="1" u="none" strike="noStrike" kern="1200" baseline="0" dirty="0" err="1">
              <a:solidFill>
                <a:srgbClr val="92D050"/>
              </a:solidFill>
              <a:latin typeface="Cambria" panose="02040503050406030204" pitchFamily="18" charset="0"/>
              <a:ea typeface="Cambria" panose="02040503050406030204" pitchFamily="18" charset="0"/>
            </a:rPr>
            <a:t>türleri</a:t>
          </a:r>
          <a:r>
            <a:rPr lang="en-US" sz="2700" b="1" i="1" u="none" strike="noStrike" kern="1200" baseline="0" dirty="0">
              <a:solidFill>
                <a:srgbClr val="92D050"/>
              </a:solidFill>
              <a:latin typeface="Cambria" panose="02040503050406030204" pitchFamily="18" charset="0"/>
              <a:ea typeface="Cambria" panose="02040503050406030204" pitchFamily="18" charset="0"/>
            </a:rPr>
            <a:t> </a:t>
          </a:r>
          <a:endParaRPr lang="en-US" sz="2700" b="1" i="1" kern="1200" dirty="0">
            <a:solidFill>
              <a:srgbClr val="92D050"/>
            </a:solidFill>
            <a:latin typeface="Cambria" panose="02040503050406030204" pitchFamily="18" charset="0"/>
            <a:ea typeface="Cambria" panose="02040503050406030204" pitchFamily="18" charset="0"/>
          </a:endParaRPr>
        </a:p>
        <a:p>
          <a:pPr marL="228600" lvl="1" indent="-228600" algn="l" defTabSz="933450">
            <a:lnSpc>
              <a:spcPct val="90000"/>
            </a:lnSpc>
            <a:spcBef>
              <a:spcPct val="0"/>
            </a:spcBef>
            <a:spcAft>
              <a:spcPct val="15000"/>
            </a:spcAft>
            <a:buChar char="•"/>
          </a:pPr>
          <a:r>
            <a:rPr lang="tr-TR" sz="2100" b="0" i="0" u="none" strike="noStrike" kern="1200" baseline="0" dirty="0">
              <a:latin typeface="Cambria" panose="02040503050406030204" pitchFamily="18" charset="0"/>
              <a:ea typeface="Cambria" panose="02040503050406030204" pitchFamily="18" charset="0"/>
            </a:rPr>
            <a:t>F</a:t>
          </a:r>
          <a:r>
            <a:rPr lang="en-US" sz="2100" b="0" i="0" u="none" strike="noStrike" kern="1200" baseline="0" dirty="0" err="1">
              <a:latin typeface="Cambria" panose="02040503050406030204" pitchFamily="18" charset="0"/>
              <a:ea typeface="Cambria" panose="02040503050406030204" pitchFamily="18" charset="0"/>
            </a:rPr>
            <a:t>ermente</a:t>
          </a:r>
          <a:r>
            <a:rPr lang="en-US" sz="2100" b="0" i="0" u="none" strike="noStrike" kern="1200" baseline="0" dirty="0">
              <a:latin typeface="Cambria" panose="02040503050406030204" pitchFamily="18" charset="0"/>
              <a:ea typeface="Cambria" panose="02040503050406030204" pitchFamily="18" charset="0"/>
            </a:rPr>
            <a:t> süt, et </a:t>
          </a:r>
          <a:r>
            <a:rPr lang="en-US" sz="2100" b="0" i="0" u="none" strike="noStrike" kern="1200" baseline="0" dirty="0" err="1">
              <a:latin typeface="Cambria" panose="02040503050406030204" pitchFamily="18" charset="0"/>
              <a:ea typeface="Cambria" panose="02040503050406030204" pitchFamily="18" charset="0"/>
            </a:rPr>
            <a:t>ve</a:t>
          </a:r>
          <a:r>
            <a:rPr lang="en-US" sz="2100" b="0" i="0" u="none" strike="noStrike" kern="1200" baseline="0" dirty="0">
              <a:latin typeface="Cambria" panose="02040503050406030204" pitchFamily="18" charset="0"/>
              <a:ea typeface="Cambria" panose="02040503050406030204" pitchFamily="18" charset="0"/>
            </a:rPr>
            <a:t> soya</a:t>
          </a:r>
          <a:r>
            <a:rPr lang="tr-TR" sz="2100" b="0" i="0" u="none" strike="noStrike" kern="1200" baseline="0" dirty="0">
              <a:latin typeface="Cambria" panose="02040503050406030204" pitchFamily="18" charset="0"/>
              <a:ea typeface="Cambria" panose="02040503050406030204" pitchFamily="18" charset="0"/>
            </a:rPr>
            <a:t> </a:t>
          </a:r>
          <a:r>
            <a:rPr lang="en-US" sz="2100" b="0" i="0" u="none" strike="noStrike" kern="1200" baseline="0" dirty="0" err="1">
              <a:latin typeface="Cambria" panose="02040503050406030204" pitchFamily="18" charset="0"/>
              <a:ea typeface="Cambria" panose="02040503050406030204" pitchFamily="18" charset="0"/>
            </a:rPr>
            <a:t>ürünleri</a:t>
          </a:r>
          <a:endParaRPr lang="en-US" sz="2100" kern="1200" dirty="0">
            <a:latin typeface="Cambria" panose="02040503050406030204" pitchFamily="18" charset="0"/>
            <a:ea typeface="Cambria" panose="02040503050406030204" pitchFamily="18" charset="0"/>
          </a:endParaRPr>
        </a:p>
      </dsp:txBody>
      <dsp:txXfrm>
        <a:off x="5804173" y="2665577"/>
        <a:ext cx="3517680" cy="2110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CC9CE-3DC1-46FB-81FD-7028C7AE0EBE}">
      <dsp:nvSpPr>
        <dsp:cNvPr id="0" name=""/>
        <dsp:cNvSpPr/>
      </dsp:nvSpPr>
      <dsp:spPr>
        <a:xfrm>
          <a:off x="290153" y="131972"/>
          <a:ext cx="1745828" cy="2337014"/>
        </a:xfrm>
        <a:prstGeom prst="upArrow">
          <a:avLst/>
        </a:prstGeom>
        <a:solidFill>
          <a:srgbClr val="92D05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93417-0423-43EA-B609-3F335A81EAA7}">
      <dsp:nvSpPr>
        <dsp:cNvPr id="0" name=""/>
        <dsp:cNvSpPr/>
      </dsp:nvSpPr>
      <dsp:spPr>
        <a:xfrm>
          <a:off x="2164528" y="0"/>
          <a:ext cx="5956983" cy="26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Raf ömrü</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Sindirilebilirlik</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Duyusal Özellikler</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Bazı besin öğelerinden biyoyararlanım</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Biyoaktif bileşenler</a:t>
          </a:r>
          <a:endParaRPr lang="en-US" sz="2600" kern="1200" dirty="0">
            <a:latin typeface="Cambria" panose="02040503050406030204" pitchFamily="18" charset="0"/>
            <a:ea typeface="Cambria" panose="02040503050406030204" pitchFamily="18" charset="0"/>
          </a:endParaRPr>
        </a:p>
      </dsp:txBody>
      <dsp:txXfrm>
        <a:off x="2164528" y="0"/>
        <a:ext cx="5956983" cy="2600960"/>
      </dsp:txXfrm>
    </dsp:sp>
    <dsp:sp modelId="{364AC9A9-2A69-4596-9D39-2925531CBF11}">
      <dsp:nvSpPr>
        <dsp:cNvPr id="0" name=""/>
        <dsp:cNvSpPr/>
      </dsp:nvSpPr>
      <dsp:spPr>
        <a:xfrm>
          <a:off x="1102104" y="2822947"/>
          <a:ext cx="1854242" cy="2590478"/>
        </a:xfrm>
        <a:prstGeom prst="downArrow">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6DE89-6AF5-4720-ADFB-6162EF2A165B}">
      <dsp:nvSpPr>
        <dsp:cNvPr id="0" name=""/>
        <dsp:cNvSpPr/>
      </dsp:nvSpPr>
      <dsp:spPr>
        <a:xfrm>
          <a:off x="3348074" y="2817706"/>
          <a:ext cx="4899479" cy="26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Anti-</a:t>
          </a:r>
          <a:r>
            <a:rPr lang="tr-TR" sz="2600" kern="1200" dirty="0" err="1">
              <a:latin typeface="Cambria" panose="02040503050406030204" pitchFamily="18" charset="0"/>
              <a:ea typeface="Cambria" panose="02040503050406030204" pitchFamily="18" charset="0"/>
            </a:rPr>
            <a:t>nütrisyonel</a:t>
          </a:r>
          <a:r>
            <a:rPr lang="tr-TR" sz="2600" kern="1200" dirty="0">
              <a:latin typeface="Cambria" panose="02040503050406030204" pitchFamily="18" charset="0"/>
              <a:ea typeface="Cambria" panose="02040503050406030204" pitchFamily="18" charset="0"/>
            </a:rPr>
            <a:t> bileşenler</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Besin alerjenleri</a:t>
          </a:r>
        </a:p>
        <a:p>
          <a:pPr marL="0" lvl="0" indent="0" algn="l"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Toksik etkide olabilecek maddeler</a:t>
          </a:r>
          <a:endParaRPr lang="en-US" sz="2600" kern="1200" dirty="0">
            <a:latin typeface="Cambria" panose="02040503050406030204" pitchFamily="18" charset="0"/>
            <a:ea typeface="Cambria" panose="02040503050406030204" pitchFamily="18" charset="0"/>
          </a:endParaRPr>
        </a:p>
      </dsp:txBody>
      <dsp:txXfrm>
        <a:off x="3348074" y="2817706"/>
        <a:ext cx="4899479" cy="2600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BCEFF-EFEC-4386-9152-FFA39FAE8E31}">
      <dsp:nvSpPr>
        <dsp:cNvPr id="0" name=""/>
        <dsp:cNvSpPr/>
      </dsp:nvSpPr>
      <dsp:spPr>
        <a:xfrm>
          <a:off x="1315851" y="2649878"/>
          <a:ext cx="660561" cy="629346"/>
        </a:xfrm>
        <a:custGeom>
          <a:avLst/>
          <a:gdLst/>
          <a:ahLst/>
          <a:cxnLst/>
          <a:rect l="0" t="0" r="0" b="0"/>
          <a:pathLst>
            <a:path>
              <a:moveTo>
                <a:pt x="0" y="0"/>
              </a:moveTo>
              <a:lnTo>
                <a:pt x="330280" y="0"/>
              </a:lnTo>
              <a:lnTo>
                <a:pt x="330280" y="629346"/>
              </a:lnTo>
              <a:lnTo>
                <a:pt x="660561" y="629346"/>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mbria" panose="02040503050406030204" pitchFamily="18" charset="0"/>
            <a:ea typeface="Cambria" panose="02040503050406030204" pitchFamily="18" charset="0"/>
          </a:endParaRPr>
        </a:p>
      </dsp:txBody>
      <dsp:txXfrm>
        <a:off x="1623322" y="2941742"/>
        <a:ext cx="45618" cy="45618"/>
      </dsp:txXfrm>
    </dsp:sp>
    <dsp:sp modelId="{E99FC5C5-B306-4CC6-895B-E0623084F4F4}">
      <dsp:nvSpPr>
        <dsp:cNvPr id="0" name=""/>
        <dsp:cNvSpPr/>
      </dsp:nvSpPr>
      <dsp:spPr>
        <a:xfrm>
          <a:off x="1315851" y="2020532"/>
          <a:ext cx="660561" cy="629346"/>
        </a:xfrm>
        <a:custGeom>
          <a:avLst/>
          <a:gdLst/>
          <a:ahLst/>
          <a:cxnLst/>
          <a:rect l="0" t="0" r="0" b="0"/>
          <a:pathLst>
            <a:path>
              <a:moveTo>
                <a:pt x="0" y="629346"/>
              </a:moveTo>
              <a:lnTo>
                <a:pt x="330280" y="629346"/>
              </a:lnTo>
              <a:lnTo>
                <a:pt x="330280" y="0"/>
              </a:lnTo>
              <a:lnTo>
                <a:pt x="660561"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mbria" panose="02040503050406030204" pitchFamily="18" charset="0"/>
            <a:ea typeface="Cambria" panose="02040503050406030204" pitchFamily="18" charset="0"/>
          </a:endParaRPr>
        </a:p>
      </dsp:txBody>
      <dsp:txXfrm>
        <a:off x="1623322" y="2312396"/>
        <a:ext cx="45618" cy="45618"/>
      </dsp:txXfrm>
    </dsp:sp>
    <dsp:sp modelId="{3790E8AA-8B9B-4AAF-B878-1852851F9244}">
      <dsp:nvSpPr>
        <dsp:cNvPr id="0" name=""/>
        <dsp:cNvSpPr/>
      </dsp:nvSpPr>
      <dsp:spPr>
        <a:xfrm rot="16200000">
          <a:off x="-1837504" y="2146401"/>
          <a:ext cx="5299757" cy="100695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Takviye Edici Gıdalarda Bulunabilecek Etken Madde Limitleri  </a:t>
          </a:r>
          <a:endParaRPr lang="en-US" sz="2600" kern="1200" dirty="0">
            <a:latin typeface="Cambria" panose="02040503050406030204" pitchFamily="18" charset="0"/>
            <a:ea typeface="Cambria" panose="02040503050406030204" pitchFamily="18" charset="0"/>
          </a:endParaRPr>
        </a:p>
      </dsp:txBody>
      <dsp:txXfrm>
        <a:off x="-1837504" y="2146401"/>
        <a:ext cx="5299757" cy="1006953"/>
      </dsp:txXfrm>
    </dsp:sp>
    <dsp:sp modelId="{CA7D014B-9CBC-4ECC-8FF0-84B2183C9614}">
      <dsp:nvSpPr>
        <dsp:cNvPr id="0" name=""/>
        <dsp:cNvSpPr/>
      </dsp:nvSpPr>
      <dsp:spPr>
        <a:xfrm>
          <a:off x="1976412" y="1517055"/>
          <a:ext cx="3302808" cy="100695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4-10 Yaş</a:t>
          </a:r>
          <a:endParaRPr lang="en-US" sz="2600" kern="1200" dirty="0">
            <a:latin typeface="Cambria" panose="02040503050406030204" pitchFamily="18" charset="0"/>
            <a:ea typeface="Cambria" panose="02040503050406030204" pitchFamily="18" charset="0"/>
          </a:endParaRPr>
        </a:p>
      </dsp:txBody>
      <dsp:txXfrm>
        <a:off x="1976412" y="1517055"/>
        <a:ext cx="3302808" cy="1006953"/>
      </dsp:txXfrm>
    </dsp:sp>
    <dsp:sp modelId="{68F29452-832A-44D8-BDE9-C8FEE4F59241}">
      <dsp:nvSpPr>
        <dsp:cNvPr id="0" name=""/>
        <dsp:cNvSpPr/>
      </dsp:nvSpPr>
      <dsp:spPr>
        <a:xfrm>
          <a:off x="1976412" y="2775747"/>
          <a:ext cx="3302808" cy="100695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ambria" panose="02040503050406030204" pitchFamily="18" charset="0"/>
              <a:ea typeface="Cambria" panose="02040503050406030204" pitchFamily="18" charset="0"/>
            </a:rPr>
            <a:t>11 Yaş ve Üzeri</a:t>
          </a:r>
          <a:endParaRPr lang="en-US" sz="2600" kern="1200" dirty="0">
            <a:latin typeface="Cambria" panose="02040503050406030204" pitchFamily="18" charset="0"/>
            <a:ea typeface="Cambria" panose="02040503050406030204" pitchFamily="18" charset="0"/>
          </a:endParaRPr>
        </a:p>
      </dsp:txBody>
      <dsp:txXfrm>
        <a:off x="1976412" y="2775747"/>
        <a:ext cx="3302808" cy="10069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694B9-C376-D74F-A1A1-53CC62ED113A}">
      <dsp:nvSpPr>
        <dsp:cNvPr id="0" name=""/>
        <dsp:cNvSpPr/>
      </dsp:nvSpPr>
      <dsp:spPr>
        <a:xfrm>
          <a:off x="3776" y="366071"/>
          <a:ext cx="3682245" cy="14728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err="1">
              <a:latin typeface="Cambria" panose="02040503050406030204" pitchFamily="18" charset="0"/>
              <a:ea typeface="Cambria" panose="02040503050406030204" pitchFamily="18" charset="0"/>
            </a:rPr>
            <a:t>Besin</a:t>
          </a:r>
          <a:r>
            <a:rPr lang="en-US" sz="2400" b="1" i="0" kern="1200" baseline="0" dirty="0">
              <a:latin typeface="Cambria" panose="02040503050406030204" pitchFamily="18" charset="0"/>
              <a:ea typeface="Cambria" panose="02040503050406030204" pitchFamily="18" charset="0"/>
            </a:rPr>
            <a:t> </a:t>
          </a:r>
          <a:r>
            <a:rPr lang="en-US" sz="2400" b="1" i="0" kern="1200" baseline="0" dirty="0" err="1">
              <a:latin typeface="Cambria" panose="02040503050406030204" pitchFamily="18" charset="0"/>
              <a:ea typeface="Cambria" panose="02040503050406030204" pitchFamily="18" charset="0"/>
            </a:rPr>
            <a:t>ögeleri</a:t>
          </a:r>
          <a:r>
            <a:rPr lang="en-US" sz="2400" b="1" i="0" kern="1200" baseline="0" dirty="0">
              <a:latin typeface="Cambria" panose="02040503050406030204" pitchFamily="18" charset="0"/>
              <a:ea typeface="Cambria" panose="02040503050406030204" pitchFamily="18" charset="0"/>
            </a:rPr>
            <a:t>        </a:t>
          </a:r>
        </a:p>
        <a:p>
          <a:pPr marL="0" lvl="0" indent="0" algn="ctr" defTabSz="1066800">
            <a:lnSpc>
              <a:spcPct val="90000"/>
            </a:lnSpc>
            <a:spcBef>
              <a:spcPct val="0"/>
            </a:spcBef>
            <a:spcAft>
              <a:spcPct val="35000"/>
            </a:spcAft>
            <a:buNone/>
          </a:pPr>
          <a:r>
            <a:rPr lang="en-US" sz="2000" b="1" i="0" kern="1200" baseline="0" dirty="0">
              <a:latin typeface="Cambria" panose="02040503050406030204" pitchFamily="18" charset="0"/>
              <a:ea typeface="Cambria" panose="02040503050406030204" pitchFamily="18" charset="0"/>
            </a:rPr>
            <a:t>(</a:t>
          </a:r>
          <a:r>
            <a:rPr lang="en-US" sz="2000" b="1" i="0" kern="1200" baseline="0" dirty="0" err="1">
              <a:latin typeface="Cambria" panose="02040503050406030204" pitchFamily="18" charset="0"/>
              <a:ea typeface="Cambria" panose="02040503050406030204" pitchFamily="18" charset="0"/>
            </a:rPr>
            <a:t>vitaminler</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ve</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mineraller</a:t>
          </a:r>
          <a:r>
            <a:rPr lang="en-US" sz="2000" b="1" i="0" kern="1200" baseline="0" dirty="0">
              <a:latin typeface="Cambria" panose="02040503050406030204" pitchFamily="18" charset="0"/>
              <a:ea typeface="Cambria" panose="02040503050406030204" pitchFamily="18" charset="0"/>
            </a:rPr>
            <a:t>)</a:t>
          </a:r>
        </a:p>
      </dsp:txBody>
      <dsp:txXfrm>
        <a:off x="3776" y="366071"/>
        <a:ext cx="3682245" cy="1472898"/>
      </dsp:txXfrm>
    </dsp:sp>
    <dsp:sp modelId="{D383F6F9-3BDD-D545-92C5-B08AAD627A01}">
      <dsp:nvSpPr>
        <dsp:cNvPr id="0" name=""/>
        <dsp:cNvSpPr/>
      </dsp:nvSpPr>
      <dsp:spPr>
        <a:xfrm>
          <a:off x="3776" y="1838969"/>
          <a:ext cx="3682245" cy="3634015"/>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Günlük alınması gereken beslenme referans değerinin en az %15’ini karşılaması</a:t>
          </a:r>
        </a:p>
        <a:p>
          <a:pPr marL="171450" lvl="1" indent="-171450" algn="l" defTabSz="800100">
            <a:lnSpc>
              <a:spcPct val="90000"/>
            </a:lnSpc>
            <a:spcBef>
              <a:spcPct val="0"/>
            </a:spcBef>
            <a:spcAft>
              <a:spcPct val="15000"/>
            </a:spcAft>
            <a:buFont typeface="Wingdings" panose="05000000000000000000" pitchFamily="2" charset="2"/>
            <a:buChar char="§"/>
          </a:pPr>
          <a:endParaRPr lang="tr-TR" sz="1800" b="0" i="0" kern="1200" noProof="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 4-10 yaş grubu için bu değerin yarısı alınmaktadır.</a:t>
          </a:r>
        </a:p>
        <a:p>
          <a:pPr marL="171450" lvl="1" indent="-171450" algn="l" defTabSz="800100">
            <a:lnSpc>
              <a:spcPct val="90000"/>
            </a:lnSpc>
            <a:spcBef>
              <a:spcPct val="0"/>
            </a:spcBef>
            <a:spcAft>
              <a:spcPct val="15000"/>
            </a:spcAft>
            <a:buFont typeface="Wingdings" panose="05000000000000000000" pitchFamily="2" charset="2"/>
            <a:buChar char="§"/>
          </a:pPr>
          <a:endParaRPr lang="tr-TR" sz="1800" b="0" i="0" kern="1200" noProof="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Günlük alım maksimum limitin üzerinde olmamalıdır.</a:t>
          </a:r>
        </a:p>
        <a:p>
          <a:pPr marL="171450" lvl="1" indent="-171450" algn="l" defTabSz="800100">
            <a:lnSpc>
              <a:spcPct val="90000"/>
            </a:lnSpc>
            <a:spcBef>
              <a:spcPct val="0"/>
            </a:spcBef>
            <a:spcAft>
              <a:spcPct val="15000"/>
            </a:spcAft>
            <a:buFont typeface="Wingdings" panose="05000000000000000000" pitchFamily="2" charset="2"/>
            <a:buChar char="§"/>
          </a:pPr>
          <a:endParaRPr lang="tr-TR" sz="1800" b="0" i="0" kern="1200" noProof="0" dirty="0">
            <a:latin typeface="Cambria" panose="02040503050406030204" pitchFamily="18" charset="0"/>
            <a:ea typeface="Cambria" panose="02040503050406030204" pitchFamily="18" charset="0"/>
          </a:endParaRPr>
        </a:p>
      </dsp:txBody>
      <dsp:txXfrm>
        <a:off x="3776" y="1838969"/>
        <a:ext cx="3682245" cy="3634015"/>
      </dsp:txXfrm>
    </dsp:sp>
    <dsp:sp modelId="{BEEABAA2-614C-554A-AB45-B551131EACB8}">
      <dsp:nvSpPr>
        <dsp:cNvPr id="0" name=""/>
        <dsp:cNvSpPr/>
      </dsp:nvSpPr>
      <dsp:spPr>
        <a:xfrm>
          <a:off x="4201537" y="366071"/>
          <a:ext cx="3682245" cy="14728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err="1">
              <a:latin typeface="Cambria" panose="02040503050406030204" pitchFamily="18" charset="0"/>
              <a:ea typeface="Cambria" panose="02040503050406030204" pitchFamily="18" charset="0"/>
            </a:rPr>
            <a:t>Botanikler</a:t>
          </a:r>
          <a:r>
            <a:rPr lang="en-US" sz="2400" b="1" i="0" kern="1200" baseline="0" dirty="0">
              <a:latin typeface="Cambria" panose="02040503050406030204" pitchFamily="18" charset="0"/>
              <a:ea typeface="Cambria" panose="02040503050406030204" pitchFamily="18" charset="0"/>
            </a:rPr>
            <a:t>                </a:t>
          </a:r>
        </a:p>
        <a:p>
          <a:pPr marL="0" lvl="0" indent="0" algn="ctr" defTabSz="1066800">
            <a:lnSpc>
              <a:spcPct val="90000"/>
            </a:lnSpc>
            <a:spcBef>
              <a:spcPct val="0"/>
            </a:spcBef>
            <a:spcAft>
              <a:spcPct val="35000"/>
            </a:spcAft>
            <a:buNone/>
          </a:pPr>
          <a:r>
            <a:rPr lang="en-US" sz="2000" b="1" i="0" kern="1200" baseline="0" dirty="0">
              <a:latin typeface="Cambria" panose="02040503050406030204" pitchFamily="18" charset="0"/>
              <a:ea typeface="Cambria" panose="02040503050406030204" pitchFamily="18" charset="0"/>
            </a:rPr>
            <a:t>(</a:t>
          </a:r>
          <a:r>
            <a:rPr lang="en-US" sz="2000" b="1" i="0" kern="1200" baseline="0" dirty="0" err="1">
              <a:latin typeface="Cambria" panose="02040503050406030204" pitchFamily="18" charset="0"/>
              <a:ea typeface="Cambria" panose="02040503050406030204" pitchFamily="18" charset="0"/>
            </a:rPr>
            <a:t>bitkiler</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otlar</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mantar</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alg</a:t>
          </a:r>
          <a:r>
            <a:rPr lang="tr-TR" sz="2000" b="1" i="0" kern="120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ve</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bunların</a:t>
          </a:r>
          <a:r>
            <a:rPr lang="en-US" sz="2000" b="1" i="0" kern="1200" baseline="0" dirty="0">
              <a:latin typeface="Cambria" panose="02040503050406030204" pitchFamily="18" charset="0"/>
              <a:ea typeface="Cambria" panose="02040503050406030204" pitchFamily="18" charset="0"/>
            </a:rPr>
            <a:t> </a:t>
          </a:r>
          <a:r>
            <a:rPr lang="en-US" sz="2000" b="1" i="0" kern="1200" baseline="0" dirty="0" err="1">
              <a:latin typeface="Cambria" panose="02040503050406030204" pitchFamily="18" charset="0"/>
              <a:ea typeface="Cambria" panose="02040503050406030204" pitchFamily="18" charset="0"/>
            </a:rPr>
            <a:t>ekstraktlar</a:t>
          </a:r>
          <a:r>
            <a:rPr lang="en-US" sz="2000" b="1" i="0" kern="1200" baseline="0" dirty="0">
              <a:latin typeface="Cambria" panose="02040503050406030204" pitchFamily="18" charset="0"/>
              <a:ea typeface="Cambria" panose="02040503050406030204" pitchFamily="18" charset="0"/>
            </a:rPr>
            <a:t>)</a:t>
          </a:r>
          <a:endParaRPr lang="en-US" sz="2000" b="1" i="0" kern="1200" dirty="0">
            <a:latin typeface="Cambria" panose="02040503050406030204" pitchFamily="18" charset="0"/>
            <a:ea typeface="Cambria" panose="02040503050406030204" pitchFamily="18" charset="0"/>
          </a:endParaRPr>
        </a:p>
      </dsp:txBody>
      <dsp:txXfrm>
        <a:off x="4201537" y="366071"/>
        <a:ext cx="3682245" cy="1472898"/>
      </dsp:txXfrm>
    </dsp:sp>
    <dsp:sp modelId="{473555CF-C032-754B-97DE-D06EEB101022}">
      <dsp:nvSpPr>
        <dsp:cNvPr id="0" name=""/>
        <dsp:cNvSpPr/>
      </dsp:nvSpPr>
      <dsp:spPr>
        <a:xfrm>
          <a:off x="4201537" y="1838969"/>
          <a:ext cx="3682245" cy="3634015"/>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None/>
          </a:pPr>
          <a:r>
            <a:rPr lang="tr-TR" sz="1800" b="0" i="0" kern="1200" noProof="0" dirty="0">
              <a:latin typeface="Cambria"/>
              <a:ea typeface="Cambria" panose="02040503050406030204" pitchFamily="18" charset="0"/>
              <a:cs typeface="Cambria"/>
            </a:rPr>
            <a:t>Tarım ve Orman Bakanlığı tarafından belirlenen ‘Bitki Listesi’</a:t>
          </a: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a:ea typeface="Cambria" panose="02040503050406030204" pitchFamily="18" charset="0"/>
              <a:cs typeface="Cambria"/>
            </a:rPr>
            <a:t>Latince </a:t>
          </a:r>
          <a:r>
            <a:rPr lang="en-US" sz="1800" kern="1200" dirty="0" err="1">
              <a:latin typeface="Cambria"/>
              <a:cs typeface="Cambria"/>
            </a:rPr>
            <a:t>adı</a:t>
          </a:r>
          <a:r>
            <a:rPr lang="en-US" sz="1800" kern="1200" dirty="0">
              <a:latin typeface="Cambria"/>
              <a:cs typeface="Cambria"/>
            </a:rPr>
            <a:t>, </a:t>
          </a:r>
          <a:r>
            <a:rPr lang="en-US" sz="1800" kern="1200" dirty="0" err="1">
              <a:latin typeface="Cambria"/>
              <a:cs typeface="Cambria"/>
            </a:rPr>
            <a:t>Türkçe</a:t>
          </a:r>
          <a:r>
            <a:rPr lang="en-US" sz="1800" kern="1200" dirty="0">
              <a:latin typeface="Cambria"/>
              <a:cs typeface="Cambria"/>
            </a:rPr>
            <a:t>/</a:t>
          </a:r>
          <a:r>
            <a:rPr lang="en-US" sz="1800" kern="1200" dirty="0" err="1">
              <a:latin typeface="Cambria"/>
              <a:cs typeface="Cambria"/>
            </a:rPr>
            <a:t>İngilizce</a:t>
          </a:r>
          <a:r>
            <a:rPr lang="en-US" sz="1800" kern="1200" dirty="0">
              <a:latin typeface="Cambria"/>
              <a:cs typeface="Cambria"/>
            </a:rPr>
            <a:t> </a:t>
          </a:r>
          <a:r>
            <a:rPr lang="en-US" sz="1800" kern="1200" dirty="0" err="1">
              <a:latin typeface="Cambria"/>
              <a:cs typeface="Cambria"/>
            </a:rPr>
            <a:t>ismi</a:t>
          </a:r>
          <a:r>
            <a:rPr lang="en-US" sz="1800" kern="1200" dirty="0">
              <a:latin typeface="Cambria"/>
              <a:cs typeface="Cambria"/>
            </a:rPr>
            <a:t>, </a:t>
          </a:r>
          <a:r>
            <a:rPr lang="en-US" sz="1800" kern="1200" dirty="0" err="1">
              <a:latin typeface="Cambria"/>
              <a:cs typeface="Cambria"/>
            </a:rPr>
            <a:t>bitki</a:t>
          </a:r>
          <a:r>
            <a:rPr lang="en-US" sz="1800" kern="1200" dirty="0">
              <a:latin typeface="Cambria"/>
              <a:cs typeface="Cambria"/>
            </a:rPr>
            <a:t> </a:t>
          </a:r>
          <a:r>
            <a:rPr lang="en-US" sz="1800" kern="1200" dirty="0" err="1">
              <a:latin typeface="Cambria"/>
              <a:cs typeface="Cambria"/>
            </a:rPr>
            <a:t>kısmı</a:t>
          </a:r>
          <a:r>
            <a:rPr lang="en-US" sz="1800" kern="1200" dirty="0">
              <a:latin typeface="Cambria"/>
              <a:cs typeface="Cambria"/>
            </a:rPr>
            <a:t>, </a:t>
          </a:r>
          <a:r>
            <a:rPr lang="en-US" sz="1800" kern="1200" dirty="0" err="1">
              <a:latin typeface="Cambria"/>
              <a:cs typeface="Cambria"/>
            </a:rPr>
            <a:t>kullanım</a:t>
          </a:r>
          <a:r>
            <a:rPr lang="en-US" sz="1800" kern="1200" dirty="0">
              <a:latin typeface="Cambria"/>
              <a:cs typeface="Cambria"/>
            </a:rPr>
            <a:t> </a:t>
          </a:r>
          <a:r>
            <a:rPr lang="en-US" sz="1800" kern="1200" dirty="0" err="1">
              <a:latin typeface="Cambria"/>
              <a:cs typeface="Cambria"/>
            </a:rPr>
            <a:t>izni</a:t>
          </a:r>
          <a:r>
            <a:rPr lang="en-US" sz="1800" kern="1200" dirty="0">
              <a:latin typeface="Cambria"/>
              <a:cs typeface="Cambria"/>
            </a:rPr>
            <a:t> (</a:t>
          </a:r>
          <a:r>
            <a:rPr lang="en-US" sz="1800" kern="1200" dirty="0" err="1">
              <a:latin typeface="Cambria"/>
              <a:cs typeface="Cambria"/>
            </a:rPr>
            <a:t>pozitif</a:t>
          </a:r>
          <a:r>
            <a:rPr lang="en-US" sz="1800" kern="1200" dirty="0">
              <a:latin typeface="Cambria"/>
              <a:cs typeface="Cambria"/>
            </a:rPr>
            <a:t> (P), </a:t>
          </a:r>
          <a:r>
            <a:rPr lang="en-US" sz="1800" kern="1200" dirty="0" err="1">
              <a:latin typeface="Cambria"/>
              <a:cs typeface="Cambria"/>
            </a:rPr>
            <a:t>negatif</a:t>
          </a:r>
          <a:r>
            <a:rPr lang="en-US" sz="1800" kern="1200" dirty="0">
              <a:latin typeface="Cambria"/>
              <a:cs typeface="Cambria"/>
            </a:rPr>
            <a:t> (N), </a:t>
          </a:r>
          <a:r>
            <a:rPr lang="en-US" sz="1800" kern="1200" dirty="0" err="1">
              <a:latin typeface="Cambria"/>
              <a:cs typeface="Cambria"/>
            </a:rPr>
            <a:t>veya</a:t>
          </a:r>
          <a:r>
            <a:rPr lang="en-US" sz="1800" kern="1200" dirty="0">
              <a:latin typeface="Cambria"/>
              <a:cs typeface="Cambria"/>
            </a:rPr>
            <a:t> </a:t>
          </a:r>
          <a:r>
            <a:rPr lang="en-US" sz="1800" kern="1200" dirty="0" err="1">
              <a:latin typeface="Cambria"/>
              <a:cs typeface="Cambria"/>
            </a:rPr>
            <a:t>kısmi</a:t>
          </a:r>
          <a:r>
            <a:rPr lang="en-US" sz="1800" kern="1200" dirty="0">
              <a:latin typeface="Cambria"/>
              <a:cs typeface="Cambria"/>
            </a:rPr>
            <a:t> </a:t>
          </a:r>
          <a:r>
            <a:rPr lang="en-US" sz="1800" kern="1200" dirty="0" err="1">
              <a:latin typeface="Cambria"/>
              <a:cs typeface="Cambria"/>
            </a:rPr>
            <a:t>pozitif</a:t>
          </a:r>
          <a:r>
            <a:rPr lang="en-US" sz="1800" kern="1200" dirty="0">
              <a:latin typeface="Cambria"/>
              <a:cs typeface="Cambria"/>
            </a:rPr>
            <a:t>) </a:t>
          </a:r>
          <a:r>
            <a:rPr lang="en-US" sz="1800" kern="1200" dirty="0" err="1">
              <a:latin typeface="Cambria"/>
              <a:cs typeface="Cambria"/>
            </a:rPr>
            <a:t>belirtilir</a:t>
          </a:r>
          <a:r>
            <a:rPr lang="en-US" sz="1800" kern="1200" dirty="0">
              <a:latin typeface="Cambria"/>
              <a:cs typeface="Cambria"/>
            </a:rPr>
            <a:t>.</a:t>
          </a:r>
          <a:endParaRPr lang="tr-TR" sz="1800" b="0" i="0" kern="1200" noProof="0" dirty="0">
            <a:latin typeface="Cambria"/>
            <a:ea typeface="Cambria" panose="02040503050406030204" pitchFamily="18" charset="0"/>
            <a:cs typeface="Cambria"/>
          </a:endParaRPr>
        </a:p>
        <a:p>
          <a:pPr marL="171450" lvl="1" indent="-171450" algn="l" defTabSz="800100">
            <a:lnSpc>
              <a:spcPct val="90000"/>
            </a:lnSpc>
            <a:spcBef>
              <a:spcPct val="0"/>
            </a:spcBef>
            <a:spcAft>
              <a:spcPct val="15000"/>
            </a:spcAft>
            <a:buFont typeface="Wingdings" panose="05000000000000000000" pitchFamily="2" charset="2"/>
            <a:buNone/>
          </a:pPr>
          <a:endParaRPr lang="tr-TR" sz="1800" b="0" i="0" kern="1200" noProof="0" dirty="0">
            <a:latin typeface="Cambria"/>
            <a:ea typeface="Cambria" panose="02040503050406030204" pitchFamily="18" charset="0"/>
            <a:cs typeface="Cambria"/>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a:ea typeface="Cambria" panose="02040503050406030204" pitchFamily="18" charset="0"/>
              <a:cs typeface="Cambria"/>
            </a:rPr>
            <a:t>Bitkinin kendisi, çayı , macunu vb. takviye edici gıda olarak değerlendirilmez. </a:t>
          </a: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a:ea typeface="Cambria" panose="02040503050406030204" pitchFamily="18" charset="0"/>
              <a:cs typeface="Cambria"/>
            </a:rPr>
            <a:t>Doğal olması zararlı olma riskini ortadan kaldırmaz.</a:t>
          </a:r>
        </a:p>
      </dsp:txBody>
      <dsp:txXfrm>
        <a:off x="4201537" y="1838969"/>
        <a:ext cx="3682245" cy="3634015"/>
      </dsp:txXfrm>
    </dsp:sp>
    <dsp:sp modelId="{3FFC8045-9021-AF4B-8277-43B4CA8852E0}">
      <dsp:nvSpPr>
        <dsp:cNvPr id="0" name=""/>
        <dsp:cNvSpPr/>
      </dsp:nvSpPr>
      <dsp:spPr>
        <a:xfrm>
          <a:off x="8399297" y="366071"/>
          <a:ext cx="3682245" cy="147289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latin typeface="Cambria" panose="02040503050406030204" pitchFamily="18" charset="0"/>
              <a:ea typeface="Cambria" panose="02040503050406030204" pitchFamily="18" charset="0"/>
            </a:rPr>
            <a:t>Vita</a:t>
          </a:r>
          <a:r>
            <a:rPr lang="tr-TR" sz="2400" b="1" i="0" kern="1200" baseline="0" dirty="0" err="1">
              <a:latin typeface="Cambria" panose="02040503050406030204" pitchFamily="18" charset="0"/>
              <a:ea typeface="Cambria" panose="02040503050406030204" pitchFamily="18" charset="0"/>
            </a:rPr>
            <a:t>min</a:t>
          </a:r>
          <a:r>
            <a:rPr lang="tr-TR" sz="2400" b="1" i="0" kern="1200" baseline="0" dirty="0">
              <a:latin typeface="Cambria" panose="02040503050406030204" pitchFamily="18" charset="0"/>
              <a:ea typeface="Cambria" panose="02040503050406030204" pitchFamily="18" charset="0"/>
            </a:rPr>
            <a:t>,</a:t>
          </a:r>
          <a:r>
            <a:rPr lang="en-US" sz="2400" b="1" i="0" kern="1200" baseline="0" dirty="0">
              <a:latin typeface="Cambria" panose="02040503050406030204" pitchFamily="18" charset="0"/>
              <a:ea typeface="Cambria" panose="02040503050406030204" pitchFamily="18" charset="0"/>
            </a:rPr>
            <a:t> mineral</a:t>
          </a:r>
          <a:r>
            <a:rPr lang="tr-TR" sz="2400" b="1" i="0" kern="1200" baseline="0" dirty="0">
              <a:latin typeface="Cambria" panose="02040503050406030204" pitchFamily="18" charset="0"/>
              <a:ea typeface="Cambria" panose="02040503050406030204" pitchFamily="18" charset="0"/>
            </a:rPr>
            <a:t>, b</a:t>
          </a:r>
          <a:r>
            <a:rPr lang="en-US" sz="2400" b="1" i="0" kern="1200" baseline="0" dirty="0" err="1">
              <a:latin typeface="Cambria" panose="02040503050406030204" pitchFamily="18" charset="0"/>
              <a:ea typeface="Cambria" panose="02040503050406030204" pitchFamily="18" charset="0"/>
            </a:rPr>
            <a:t>otanikler</a:t>
          </a:r>
          <a:r>
            <a:rPr lang="en-US" sz="2400" b="1" i="0" kern="1200" baseline="0" dirty="0">
              <a:latin typeface="Cambria" panose="02040503050406030204" pitchFamily="18" charset="0"/>
              <a:ea typeface="Cambria" panose="02040503050406030204" pitchFamily="18" charset="0"/>
            </a:rPr>
            <a:t> </a:t>
          </a:r>
          <a:r>
            <a:rPr lang="en-US" sz="2400" b="1" i="0" kern="1200" baseline="0" dirty="0" err="1">
              <a:latin typeface="Cambria" panose="02040503050406030204" pitchFamily="18" charset="0"/>
              <a:ea typeface="Cambria" panose="02040503050406030204" pitchFamily="18" charset="0"/>
            </a:rPr>
            <a:t>dışında</a:t>
          </a:r>
          <a:r>
            <a:rPr lang="tr-TR" sz="2400" b="1" i="0" kern="1200" baseline="0" dirty="0">
              <a:latin typeface="Cambria" panose="02040503050406030204" pitchFamily="18" charset="0"/>
              <a:ea typeface="Cambria" panose="02040503050406030204" pitchFamily="18" charset="0"/>
            </a:rPr>
            <a:t>ki </a:t>
          </a:r>
          <a:r>
            <a:rPr lang="en-US" sz="2400" b="1" i="0" kern="1200" baseline="0" dirty="0" err="1">
              <a:latin typeface="Cambria" panose="02040503050406030204" pitchFamily="18" charset="0"/>
              <a:ea typeface="Cambria" panose="02040503050406030204" pitchFamily="18" charset="0"/>
            </a:rPr>
            <a:t>diğer</a:t>
          </a:r>
          <a:r>
            <a:rPr lang="en-US" sz="2400" b="1" i="0" kern="1200" baseline="0" dirty="0">
              <a:latin typeface="Cambria" panose="02040503050406030204" pitchFamily="18" charset="0"/>
              <a:ea typeface="Cambria" panose="02040503050406030204" pitchFamily="18" charset="0"/>
            </a:rPr>
            <a:t> </a:t>
          </a:r>
          <a:r>
            <a:rPr lang="en-US" sz="2400" b="1" i="0" kern="1200" baseline="0" dirty="0" err="1">
              <a:latin typeface="Cambria" panose="02040503050406030204" pitchFamily="18" charset="0"/>
              <a:ea typeface="Cambria" panose="02040503050406030204" pitchFamily="18" charset="0"/>
            </a:rPr>
            <a:t>etken</a:t>
          </a:r>
          <a:r>
            <a:rPr lang="en-US" sz="2400" b="1" i="0" kern="1200" baseline="0" dirty="0">
              <a:latin typeface="Cambria" panose="02040503050406030204" pitchFamily="18" charset="0"/>
              <a:ea typeface="Cambria" panose="02040503050406030204" pitchFamily="18" charset="0"/>
            </a:rPr>
            <a:t> </a:t>
          </a:r>
          <a:r>
            <a:rPr lang="en-US" sz="2400" b="1" i="0" kern="1200" baseline="0" dirty="0" err="1">
              <a:latin typeface="Cambria" panose="02040503050406030204" pitchFamily="18" charset="0"/>
              <a:ea typeface="Cambria" panose="02040503050406030204" pitchFamily="18" charset="0"/>
            </a:rPr>
            <a:t>maddeler</a:t>
          </a:r>
          <a:endParaRPr lang="en-US" sz="2400" b="1" i="0" kern="1200" dirty="0">
            <a:latin typeface="Cambria" panose="02040503050406030204" pitchFamily="18" charset="0"/>
            <a:ea typeface="Cambria" panose="02040503050406030204" pitchFamily="18" charset="0"/>
          </a:endParaRPr>
        </a:p>
      </dsp:txBody>
      <dsp:txXfrm>
        <a:off x="8399297" y="366071"/>
        <a:ext cx="3682245" cy="1472898"/>
      </dsp:txXfrm>
    </dsp:sp>
    <dsp:sp modelId="{CF45F6AF-1580-C148-9FE1-E3775B8385D2}">
      <dsp:nvSpPr>
        <dsp:cNvPr id="0" name=""/>
        <dsp:cNvSpPr/>
      </dsp:nvSpPr>
      <dsp:spPr>
        <a:xfrm>
          <a:off x="8399297" y="1838969"/>
          <a:ext cx="3682245" cy="3634015"/>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Besleyici veya fizyolojik etkisi olan diğer etken maddeler için risk analizi Takviye Edici Gıda Komisyonu tarafından yapılır. </a:t>
          </a:r>
        </a:p>
        <a:p>
          <a:pPr marL="171450" lvl="1" indent="-171450" algn="l" defTabSz="800100">
            <a:lnSpc>
              <a:spcPct val="90000"/>
            </a:lnSpc>
            <a:spcBef>
              <a:spcPct val="0"/>
            </a:spcBef>
            <a:spcAft>
              <a:spcPct val="15000"/>
            </a:spcAft>
            <a:buFont typeface="Wingdings" panose="05000000000000000000" pitchFamily="2" charset="2"/>
            <a:buChar char="§"/>
          </a:pPr>
          <a:endParaRPr lang="tr-TR" sz="1800" b="0" i="0" kern="1200" noProof="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Gıda Güvenliği Bilgi Sistemi ‘Takviye Edici Gıdalar Kısıtlı Maddeler Listesi’ yayınlanır.</a:t>
          </a:r>
        </a:p>
        <a:p>
          <a:pPr marL="171450" lvl="1" indent="-171450" algn="l" defTabSz="800100">
            <a:lnSpc>
              <a:spcPct val="90000"/>
            </a:lnSpc>
            <a:spcBef>
              <a:spcPct val="0"/>
            </a:spcBef>
            <a:spcAft>
              <a:spcPct val="15000"/>
            </a:spcAft>
            <a:buFont typeface="Wingdings" panose="05000000000000000000" pitchFamily="2" charset="2"/>
            <a:buChar char="§"/>
          </a:pPr>
          <a:endParaRPr lang="tr-TR" sz="1800" b="0" i="0" kern="1200" noProof="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tr-TR" sz="1800" b="0" i="0" kern="1200" noProof="0" dirty="0">
              <a:latin typeface="Cambria" panose="02040503050406030204" pitchFamily="18" charset="0"/>
              <a:ea typeface="Cambria" panose="02040503050406030204" pitchFamily="18" charset="0"/>
            </a:rPr>
            <a:t>Minimum/maksimum limitler ve izin verilmeyen etken maddeler listelenir </a:t>
          </a:r>
        </a:p>
      </dsp:txBody>
      <dsp:txXfrm>
        <a:off x="8399297" y="1838969"/>
        <a:ext cx="3682245" cy="36340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2339-7AAB-4963-BBF4-77E7693BB2EE}">
      <dsp:nvSpPr>
        <dsp:cNvPr id="0" name=""/>
        <dsp:cNvSpPr/>
      </dsp:nvSpPr>
      <dsp:spPr>
        <a:xfrm>
          <a:off x="1145127" y="110075"/>
          <a:ext cx="1996598" cy="234893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E49882-D173-4324-BD75-06D21E476FA9}">
      <dsp:nvSpPr>
        <dsp:cNvPr id="0" name=""/>
        <dsp:cNvSpPr/>
      </dsp:nvSpPr>
      <dsp:spPr>
        <a:xfrm>
          <a:off x="1244957" y="204032"/>
          <a:ext cx="1796938" cy="15268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4C7D53-9252-4900-B381-6AF69ABDDE98}">
      <dsp:nvSpPr>
        <dsp:cNvPr id="0" name=""/>
        <dsp:cNvSpPr/>
      </dsp:nvSpPr>
      <dsp:spPr>
        <a:xfrm>
          <a:off x="1244957" y="1730843"/>
          <a:ext cx="1796938" cy="6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err="1">
              <a:latin typeface="Cambria" panose="02040503050406030204" pitchFamily="18" charset="0"/>
              <a:ea typeface="Cambria" panose="02040503050406030204" pitchFamily="18" charset="0"/>
            </a:rPr>
            <a:t>Pekmez</a:t>
          </a:r>
          <a:r>
            <a:rPr lang="en-US" sz="2900" b="1" i="0" kern="1200" baseline="0" dirty="0"/>
            <a:t> </a:t>
          </a:r>
          <a:endParaRPr lang="en-US" sz="2900" kern="1200" dirty="0"/>
        </a:p>
      </dsp:txBody>
      <dsp:txXfrm>
        <a:off x="1244957" y="1730843"/>
        <a:ext cx="1796938" cy="634213"/>
      </dsp:txXfrm>
    </dsp:sp>
    <dsp:sp modelId="{418A3214-5219-4F7B-BB6A-E04B04A8B19C}">
      <dsp:nvSpPr>
        <dsp:cNvPr id="0" name=""/>
        <dsp:cNvSpPr/>
      </dsp:nvSpPr>
      <dsp:spPr>
        <a:xfrm>
          <a:off x="3560180" y="110075"/>
          <a:ext cx="1996598" cy="234893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AEDD0F7-FD7F-4177-8131-F2D9F339719C}">
      <dsp:nvSpPr>
        <dsp:cNvPr id="0" name=""/>
        <dsp:cNvSpPr/>
      </dsp:nvSpPr>
      <dsp:spPr>
        <a:xfrm>
          <a:off x="3660010" y="204032"/>
          <a:ext cx="1796938" cy="15268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8CA88-71C5-4F70-8C8A-83635F5B1EEE}">
      <dsp:nvSpPr>
        <dsp:cNvPr id="0" name=""/>
        <dsp:cNvSpPr/>
      </dsp:nvSpPr>
      <dsp:spPr>
        <a:xfrm>
          <a:off x="3660010" y="1730843"/>
          <a:ext cx="1796938" cy="6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a:latin typeface="Cambria" panose="02040503050406030204" pitchFamily="18" charset="0"/>
              <a:ea typeface="Cambria" panose="02040503050406030204" pitchFamily="18" charset="0"/>
            </a:rPr>
            <a:t>Tarha</a:t>
          </a:r>
          <a:r>
            <a:rPr lang="tr-TR" sz="2900" b="1" i="0" kern="1200" baseline="0" dirty="0">
              <a:latin typeface="Cambria" panose="02040503050406030204" pitchFamily="18" charset="0"/>
              <a:ea typeface="Cambria" panose="02040503050406030204" pitchFamily="18" charset="0"/>
            </a:rPr>
            <a:t>n</a:t>
          </a:r>
          <a:r>
            <a:rPr lang="en-US" sz="2900" b="1" i="0" kern="1200" baseline="0" dirty="0">
              <a:latin typeface="Cambria" panose="02040503050406030204" pitchFamily="18" charset="0"/>
              <a:ea typeface="Cambria" panose="02040503050406030204" pitchFamily="18" charset="0"/>
            </a:rPr>
            <a:t>a</a:t>
          </a:r>
          <a:endParaRPr lang="en-US" sz="2900" kern="1200" dirty="0">
            <a:latin typeface="Cambria" panose="02040503050406030204" pitchFamily="18" charset="0"/>
            <a:ea typeface="Cambria" panose="02040503050406030204" pitchFamily="18" charset="0"/>
          </a:endParaRPr>
        </a:p>
      </dsp:txBody>
      <dsp:txXfrm>
        <a:off x="3660010" y="1730843"/>
        <a:ext cx="1796938" cy="634213"/>
      </dsp:txXfrm>
    </dsp:sp>
    <dsp:sp modelId="{98068EEF-660D-4B0B-92FF-4272886E2233}">
      <dsp:nvSpPr>
        <dsp:cNvPr id="0" name=""/>
        <dsp:cNvSpPr/>
      </dsp:nvSpPr>
      <dsp:spPr>
        <a:xfrm>
          <a:off x="5975233" y="110075"/>
          <a:ext cx="1996598" cy="234893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04F3A44-081C-414B-B126-ADD5BEB9A854}">
      <dsp:nvSpPr>
        <dsp:cNvPr id="0" name=""/>
        <dsp:cNvSpPr/>
      </dsp:nvSpPr>
      <dsp:spPr>
        <a:xfrm>
          <a:off x="6075063" y="204032"/>
          <a:ext cx="1796938" cy="15268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EA140-B354-4618-897F-D6A9A7A71F67}">
      <dsp:nvSpPr>
        <dsp:cNvPr id="0" name=""/>
        <dsp:cNvSpPr/>
      </dsp:nvSpPr>
      <dsp:spPr>
        <a:xfrm>
          <a:off x="6075063" y="1730843"/>
          <a:ext cx="1796938" cy="6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b="1" kern="1200" dirty="0">
              <a:latin typeface="Cambria" panose="02040503050406030204" pitchFamily="18" charset="0"/>
              <a:ea typeface="Cambria" panose="02040503050406030204" pitchFamily="18" charset="0"/>
            </a:rPr>
            <a:t>Şalgam</a:t>
          </a:r>
          <a:endParaRPr lang="en-US" sz="2900" b="1" kern="1200" dirty="0">
            <a:latin typeface="Cambria" panose="02040503050406030204" pitchFamily="18" charset="0"/>
            <a:ea typeface="Cambria" panose="02040503050406030204" pitchFamily="18" charset="0"/>
          </a:endParaRPr>
        </a:p>
      </dsp:txBody>
      <dsp:txXfrm>
        <a:off x="6075063" y="1730843"/>
        <a:ext cx="1796938" cy="634213"/>
      </dsp:txXfrm>
    </dsp:sp>
    <dsp:sp modelId="{064FE1B2-7447-49EF-896A-3353F7A71C57}">
      <dsp:nvSpPr>
        <dsp:cNvPr id="0" name=""/>
        <dsp:cNvSpPr/>
      </dsp:nvSpPr>
      <dsp:spPr>
        <a:xfrm>
          <a:off x="2352654" y="2658674"/>
          <a:ext cx="1996598" cy="234893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A7C7987-FC56-4EC9-AB06-F6B5129F241E}">
      <dsp:nvSpPr>
        <dsp:cNvPr id="0" name=""/>
        <dsp:cNvSpPr/>
      </dsp:nvSpPr>
      <dsp:spPr>
        <a:xfrm>
          <a:off x="2452484" y="2752632"/>
          <a:ext cx="1796938" cy="152681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56844A-231D-4D6A-A9E8-91B9222F2CDE}">
      <dsp:nvSpPr>
        <dsp:cNvPr id="0" name=""/>
        <dsp:cNvSpPr/>
      </dsp:nvSpPr>
      <dsp:spPr>
        <a:xfrm>
          <a:off x="2452484" y="4279443"/>
          <a:ext cx="1796938" cy="6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b="1" i="0" kern="1200" baseline="0" dirty="0">
              <a:latin typeface="Cambria" panose="02040503050406030204" pitchFamily="18" charset="0"/>
              <a:ea typeface="Cambria" panose="02040503050406030204" pitchFamily="18" charset="0"/>
            </a:rPr>
            <a:t>Şıra</a:t>
          </a:r>
          <a:endParaRPr lang="en-US" sz="2900" kern="1200" dirty="0">
            <a:latin typeface="Cambria" panose="02040503050406030204" pitchFamily="18" charset="0"/>
            <a:ea typeface="Cambria" panose="02040503050406030204" pitchFamily="18" charset="0"/>
          </a:endParaRPr>
        </a:p>
      </dsp:txBody>
      <dsp:txXfrm>
        <a:off x="2452484" y="4279443"/>
        <a:ext cx="1796938" cy="634213"/>
      </dsp:txXfrm>
    </dsp:sp>
    <dsp:sp modelId="{CE65542B-2B51-4BD1-85F4-C88FE355D126}">
      <dsp:nvSpPr>
        <dsp:cNvPr id="0" name=""/>
        <dsp:cNvSpPr/>
      </dsp:nvSpPr>
      <dsp:spPr>
        <a:xfrm>
          <a:off x="4767707" y="2658674"/>
          <a:ext cx="1996598" cy="234893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8F9B4F8-77CA-4D4C-ACC6-654EC9F632C1}">
      <dsp:nvSpPr>
        <dsp:cNvPr id="0" name=""/>
        <dsp:cNvSpPr/>
      </dsp:nvSpPr>
      <dsp:spPr>
        <a:xfrm>
          <a:off x="4867537" y="2752632"/>
          <a:ext cx="1796938" cy="152681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68AD9-62F6-423D-BF83-E1840F3FFB3C}">
      <dsp:nvSpPr>
        <dsp:cNvPr id="0" name=""/>
        <dsp:cNvSpPr/>
      </dsp:nvSpPr>
      <dsp:spPr>
        <a:xfrm>
          <a:off x="4867537" y="4279443"/>
          <a:ext cx="1796938" cy="634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r-TR" sz="2900" b="1" kern="1200" dirty="0">
              <a:latin typeface="Cambria" panose="02040503050406030204" pitchFamily="18" charset="0"/>
              <a:ea typeface="Cambria" panose="02040503050406030204" pitchFamily="18" charset="0"/>
            </a:rPr>
            <a:t>Boza</a:t>
          </a:r>
          <a:endParaRPr lang="en-US" sz="2900" b="1" kern="1200" dirty="0">
            <a:latin typeface="Cambria" panose="02040503050406030204" pitchFamily="18" charset="0"/>
            <a:ea typeface="Cambria" panose="02040503050406030204" pitchFamily="18" charset="0"/>
          </a:endParaRPr>
        </a:p>
      </dsp:txBody>
      <dsp:txXfrm>
        <a:off x="4867537" y="4279443"/>
        <a:ext cx="1796938" cy="6342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25E98-E10B-47D1-B0A6-5FCE74493311}">
      <dsp:nvSpPr>
        <dsp:cNvPr id="0" name=""/>
        <dsp:cNvSpPr/>
      </dsp:nvSpPr>
      <dsp:spPr>
        <a:xfrm>
          <a:off x="0" y="4075810"/>
          <a:ext cx="5795652" cy="133777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0" i="0" u="none" strike="noStrike" kern="1200" baseline="0" dirty="0" err="1">
              <a:latin typeface="Cambria" panose="02040503050406030204" pitchFamily="18" charset="0"/>
              <a:ea typeface="Cambria" panose="02040503050406030204" pitchFamily="18" charset="0"/>
            </a:rPr>
            <a:t>Fı</a:t>
          </a:r>
          <a:r>
            <a:rPr lang="en-US" sz="2000" b="0" i="0" u="none" strike="noStrike" kern="1200" baseline="0" dirty="0" err="1">
              <a:latin typeface="Cambria" panose="02040503050406030204" pitchFamily="18" charset="0"/>
              <a:ea typeface="Cambria" panose="02040503050406030204" pitchFamily="18" charset="0"/>
            </a:rPr>
            <a:t>rında</a:t>
          </a:r>
          <a:r>
            <a:rPr lang="tr-TR" sz="2000" kern="1200" dirty="0">
              <a:latin typeface="Cambria" panose="02040503050406030204" pitchFamily="18" charset="0"/>
              <a:ea typeface="Cambria" panose="02040503050406030204" pitchFamily="18" charset="0"/>
            </a:rPr>
            <a:t> </a:t>
          </a:r>
          <a:r>
            <a:rPr lang="en-US" sz="2000" b="0" i="0" u="none" strike="noStrike" kern="1200" baseline="0" dirty="0">
              <a:latin typeface="Cambria" panose="02040503050406030204" pitchFamily="18" charset="0"/>
              <a:ea typeface="Cambria" panose="02040503050406030204" pitchFamily="18" charset="0"/>
            </a:rPr>
            <a:t>veya </a:t>
          </a:r>
          <a:r>
            <a:rPr lang="en-US" sz="2000" b="0" i="0" u="none" strike="noStrike" kern="1200" baseline="0" dirty="0" err="1">
              <a:latin typeface="Cambria" panose="02040503050406030204" pitchFamily="18" charset="0"/>
              <a:ea typeface="Cambria" panose="02040503050406030204" pitchFamily="18" charset="0"/>
            </a:rPr>
            <a:t>güneşte</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kurutulma</a:t>
          </a:r>
          <a:endParaRPr lang="en-US" sz="2000" kern="1200" dirty="0">
            <a:latin typeface="Cambria" panose="02040503050406030204" pitchFamily="18" charset="0"/>
            <a:ea typeface="Cambria" panose="02040503050406030204" pitchFamily="18" charset="0"/>
          </a:endParaRPr>
        </a:p>
      </dsp:txBody>
      <dsp:txXfrm>
        <a:off x="0" y="4075810"/>
        <a:ext cx="5795652" cy="1337772"/>
      </dsp:txXfrm>
    </dsp:sp>
    <dsp:sp modelId="{3C27E1EB-A3B0-4F37-B197-D261876B9B09}">
      <dsp:nvSpPr>
        <dsp:cNvPr id="0" name=""/>
        <dsp:cNvSpPr/>
      </dsp:nvSpPr>
      <dsp:spPr>
        <a:xfrm rot="10800000">
          <a:off x="0" y="2038383"/>
          <a:ext cx="5795652" cy="2057493"/>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baseline="0" dirty="0">
              <a:latin typeface="Cambria" panose="02040503050406030204" pitchFamily="18" charset="0"/>
              <a:ea typeface="Cambria" panose="02040503050406030204" pitchFamily="18" charset="0"/>
            </a:rPr>
            <a:t>1-7</a:t>
          </a:r>
          <a:r>
            <a:rPr lang="tr-TR"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günlük</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fermantasyon</a:t>
          </a:r>
          <a:r>
            <a:rPr lang="en-US" sz="2000" b="0" i="0" u="none" strike="noStrike" kern="1200" baseline="0" dirty="0">
              <a:latin typeface="Cambria" panose="02040503050406030204" pitchFamily="18" charset="0"/>
              <a:ea typeface="Cambria" panose="02040503050406030204" pitchFamily="18" charset="0"/>
            </a:rPr>
            <a:t> </a:t>
          </a:r>
          <a:endParaRPr lang="en-US" sz="2000" kern="1200" dirty="0">
            <a:latin typeface="Cambria" panose="02040503050406030204" pitchFamily="18" charset="0"/>
            <a:ea typeface="Cambria" panose="02040503050406030204" pitchFamily="18" charset="0"/>
          </a:endParaRPr>
        </a:p>
      </dsp:txBody>
      <dsp:txXfrm rot="10800000">
        <a:off x="0" y="2038383"/>
        <a:ext cx="5795652" cy="1336897"/>
      </dsp:txXfrm>
    </dsp:sp>
    <dsp:sp modelId="{7753B7F8-900B-49C9-B9AA-12184857415E}">
      <dsp:nvSpPr>
        <dsp:cNvPr id="0" name=""/>
        <dsp:cNvSpPr/>
      </dsp:nvSpPr>
      <dsp:spPr>
        <a:xfrm rot="10800000">
          <a:off x="0" y="0"/>
          <a:ext cx="5795652" cy="2057493"/>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baseline="0" dirty="0" err="1">
              <a:latin typeface="Cambria" panose="02040503050406030204" pitchFamily="18" charset="0"/>
              <a:ea typeface="Cambria" panose="02040503050406030204" pitchFamily="18" charset="0"/>
            </a:rPr>
            <a:t>Buğday</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unu</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irmik</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yoğurt</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tuz</a:t>
          </a:r>
          <a:r>
            <a:rPr lang="en-US" sz="2000" b="0" i="0" u="none" strike="noStrike" kern="1200" baseline="0" dirty="0">
              <a:latin typeface="Cambria" panose="02040503050406030204" pitchFamily="18" charset="0"/>
              <a:ea typeface="Cambria" panose="02040503050406030204" pitchFamily="18" charset="0"/>
            </a:rPr>
            <a:t>, ekmek </a:t>
          </a:r>
          <a:r>
            <a:rPr lang="en-US" sz="2000" b="0" i="0" u="none" strike="noStrike" kern="1200" baseline="0" dirty="0" err="1">
              <a:latin typeface="Cambria" panose="02040503050406030204" pitchFamily="18" charset="0"/>
              <a:ea typeface="Cambria" panose="02040503050406030204" pitchFamily="18" charset="0"/>
            </a:rPr>
            <a:t>mayası</a:t>
          </a:r>
          <a:r>
            <a:rPr lang="en-US" sz="2000" b="0" i="0" u="none" strike="noStrike" kern="1200" baseline="0" dirty="0">
              <a:latin typeface="Cambria" panose="02040503050406030204" pitchFamily="18" charset="0"/>
              <a:ea typeface="Cambria" panose="02040503050406030204" pitchFamily="18" charset="0"/>
            </a:rPr>
            <a:t>,</a:t>
          </a:r>
          <a:r>
            <a:rPr lang="tr-TR"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kuru</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baklagil</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nohut</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mercimek</a:t>
          </a:r>
          <a:r>
            <a:rPr lang="en-US" sz="2000" b="0" i="0" u="none" strike="noStrike" kern="1200" baseline="0" dirty="0">
              <a:latin typeface="Cambria" panose="02040503050406030204" pitchFamily="18" charset="0"/>
              <a:ea typeface="Cambria" panose="02040503050406030204" pitchFamily="18" charset="0"/>
            </a:rPr>
            <a:t>)</a:t>
          </a:r>
          <a:r>
            <a:rPr lang="tr-TR" sz="2000" b="0" i="0" u="none" strike="noStrike" kern="1200" baseline="0" dirty="0">
              <a:latin typeface="Cambria" panose="02040503050406030204" pitchFamily="18" charset="0"/>
              <a:ea typeface="Cambria" panose="02040503050406030204" pitchFamily="18" charset="0"/>
            </a:rPr>
            <a:t>,</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sebze</a:t>
          </a:r>
          <a:r>
            <a:rPr lang="tr-TR" sz="2000" b="0" i="0" u="none" strike="noStrike" kern="1200" baseline="0" dirty="0" err="1">
              <a:latin typeface="Cambria" panose="02040503050406030204" pitchFamily="18" charset="0"/>
              <a:ea typeface="Cambria" panose="02040503050406030204" pitchFamily="18" charset="0"/>
            </a:rPr>
            <a:t>ler</a:t>
          </a:r>
          <a:r>
            <a:rPr lang="tr-TR" sz="2000" b="0" i="0" u="none" strike="noStrike" kern="1200" baseline="0" dirty="0">
              <a:latin typeface="Cambria" panose="02040503050406030204" pitchFamily="18" charset="0"/>
              <a:ea typeface="Cambria" panose="02040503050406030204" pitchFamily="18" charset="0"/>
            </a:rPr>
            <a:t> (biber, soğan, domates)</a:t>
          </a:r>
          <a:r>
            <a:rPr lang="tr-TR" sz="2000" kern="120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ile</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baharatların</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karıştırılıp</a:t>
          </a:r>
          <a:r>
            <a:rPr lang="en-US" sz="2000" b="0" i="0" u="none" strike="noStrike" kern="1200" baseline="0" dirty="0">
              <a:latin typeface="Cambria" panose="02040503050406030204" pitchFamily="18" charset="0"/>
              <a:ea typeface="Cambria" panose="02040503050406030204" pitchFamily="18" charset="0"/>
            </a:rPr>
            <a:t> </a:t>
          </a:r>
          <a:r>
            <a:rPr lang="en-US" sz="2000" b="0" i="0" u="none" strike="noStrike" kern="1200" baseline="0" dirty="0" err="1">
              <a:latin typeface="Cambria" panose="02040503050406030204" pitchFamily="18" charset="0"/>
              <a:ea typeface="Cambria" panose="02040503050406030204" pitchFamily="18" charset="0"/>
            </a:rPr>
            <a:t>yoğrulması</a:t>
          </a:r>
          <a:endParaRPr lang="en-US" sz="2000" kern="1200" dirty="0">
            <a:latin typeface="Cambria" panose="02040503050406030204" pitchFamily="18" charset="0"/>
            <a:ea typeface="Cambria" panose="02040503050406030204" pitchFamily="18" charset="0"/>
          </a:endParaRPr>
        </a:p>
      </dsp:txBody>
      <dsp:txXfrm rot="10800000">
        <a:off x="0" y="0"/>
        <a:ext cx="5795652" cy="13368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7123F-7C78-4379-B64F-E181C20A81E0}" type="datetimeFigureOut">
              <a:rPr lang="en-US" smtClean="0"/>
              <a:t>1/30/2025</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E0C20-6550-4997-BF2F-C21CAC829B4F}" type="slidenum">
              <a:rPr lang="en-US" smtClean="0"/>
              <a:t>‹#›</a:t>
            </a:fld>
            <a:endParaRPr lang="en-US"/>
          </a:p>
        </p:txBody>
      </p:sp>
    </p:spTree>
    <p:extLst>
      <p:ext uri="{BB962C8B-B14F-4D97-AF65-F5344CB8AC3E}">
        <p14:creationId xmlns:p14="http://schemas.microsoft.com/office/powerpoint/2010/main" val="2924977018"/>
      </p:ext>
    </p:extLst>
  </p:cSld>
  <p:clrMap bg1="lt1" tx1="dk1" bg2="lt2" tx2="dk2" accent1="accent1" accent2="accent2" accent3="accent3" accent4="accent4" accent5="accent5" accent6="accent6" hlink="hlink" folHlink="folHlink"/>
  <p:notesStyle>
    <a:lvl1pPr marL="0" algn="l" defTabSz="914252" rtl="0" eaLnBrk="1" latinLnBrk="0" hangingPunct="1">
      <a:defRPr sz="1200" kern="1200">
        <a:solidFill>
          <a:schemeClr val="tx1"/>
        </a:solidFill>
        <a:latin typeface="+mn-lt"/>
        <a:ea typeface="+mn-ea"/>
        <a:cs typeface="+mn-cs"/>
      </a:defRPr>
    </a:lvl1pPr>
    <a:lvl2pPr marL="457128" algn="l" defTabSz="914252" rtl="0" eaLnBrk="1" latinLnBrk="0" hangingPunct="1">
      <a:defRPr sz="1200" kern="1200">
        <a:solidFill>
          <a:schemeClr val="tx1"/>
        </a:solidFill>
        <a:latin typeface="+mn-lt"/>
        <a:ea typeface="+mn-ea"/>
        <a:cs typeface="+mn-cs"/>
      </a:defRPr>
    </a:lvl2pPr>
    <a:lvl3pPr marL="914252" algn="l" defTabSz="914252" rtl="0" eaLnBrk="1" latinLnBrk="0" hangingPunct="1">
      <a:defRPr sz="1200" kern="1200">
        <a:solidFill>
          <a:schemeClr val="tx1"/>
        </a:solidFill>
        <a:latin typeface="+mn-lt"/>
        <a:ea typeface="+mn-ea"/>
        <a:cs typeface="+mn-cs"/>
      </a:defRPr>
    </a:lvl3pPr>
    <a:lvl4pPr marL="1371380" algn="l" defTabSz="914252" rtl="0" eaLnBrk="1" latinLnBrk="0" hangingPunct="1">
      <a:defRPr sz="1200" kern="1200">
        <a:solidFill>
          <a:schemeClr val="tx1"/>
        </a:solidFill>
        <a:latin typeface="+mn-lt"/>
        <a:ea typeface="+mn-ea"/>
        <a:cs typeface="+mn-cs"/>
      </a:defRPr>
    </a:lvl4pPr>
    <a:lvl5pPr marL="1828508" algn="l" defTabSz="914252" rtl="0" eaLnBrk="1" latinLnBrk="0" hangingPunct="1">
      <a:defRPr sz="1200" kern="1200">
        <a:solidFill>
          <a:schemeClr val="tx1"/>
        </a:solidFill>
        <a:latin typeface="+mn-lt"/>
        <a:ea typeface="+mn-ea"/>
        <a:cs typeface="+mn-cs"/>
      </a:defRPr>
    </a:lvl5pPr>
    <a:lvl6pPr marL="2285635" algn="l" defTabSz="914252" rtl="0" eaLnBrk="1" latinLnBrk="0" hangingPunct="1">
      <a:defRPr sz="1200" kern="1200">
        <a:solidFill>
          <a:schemeClr val="tx1"/>
        </a:solidFill>
        <a:latin typeface="+mn-lt"/>
        <a:ea typeface="+mn-ea"/>
        <a:cs typeface="+mn-cs"/>
      </a:defRPr>
    </a:lvl6pPr>
    <a:lvl7pPr marL="2742761" algn="l" defTabSz="914252" rtl="0" eaLnBrk="1" latinLnBrk="0" hangingPunct="1">
      <a:defRPr sz="1200" kern="1200">
        <a:solidFill>
          <a:schemeClr val="tx1"/>
        </a:solidFill>
        <a:latin typeface="+mn-lt"/>
        <a:ea typeface="+mn-ea"/>
        <a:cs typeface="+mn-cs"/>
      </a:defRPr>
    </a:lvl7pPr>
    <a:lvl8pPr marL="3199887" algn="l" defTabSz="914252" rtl="0" eaLnBrk="1" latinLnBrk="0" hangingPunct="1">
      <a:defRPr sz="1200" kern="1200">
        <a:solidFill>
          <a:schemeClr val="tx1"/>
        </a:solidFill>
        <a:latin typeface="+mn-lt"/>
        <a:ea typeface="+mn-ea"/>
        <a:cs typeface="+mn-cs"/>
      </a:defRPr>
    </a:lvl8pPr>
    <a:lvl9pPr marL="3657015" algn="l" defTabSz="9142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who.int/initiatives/food-systems-for-health/the-coalition-of-action-on-healthy-diets-from-sustainable-food-systems-for-children-and-all" TargetMode="External"/><Relationship Id="rId4" Type="http://schemas.openxmlformats.org/officeDocument/2006/relationships/hyperlink" Target="https://www.un.org/nutritio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381000" y="685800"/>
            <a:ext cx="6096000" cy="34290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atin typeface="Times New Roman" charset="0"/>
                <a:ea typeface="MS PGothic" charset="0"/>
              </a:rPr>
              <a:t>Microbes live on and within us , mostly in a mutually beneficial relationship. It has been estimated that 90- 95% of these microbes are found in our gut, especially the colon. </a:t>
            </a:r>
          </a:p>
          <a:p>
            <a:r>
              <a:rPr lang="en-GB">
                <a:latin typeface="Times New Roman" charset="0"/>
                <a:ea typeface="MS PGothic" charset="0"/>
              </a:rPr>
              <a:t> </a:t>
            </a:r>
          </a:p>
          <a:p>
            <a:r>
              <a:rPr lang="en-GB">
                <a:latin typeface="Times New Roman" charset="0"/>
                <a:ea typeface="MS PGothic" charset="0"/>
              </a:rPr>
              <a:t>Our stomachs and small intestines are more sparsely colonized. While scientists do not know what constitutes the ideal gut microbiota, they agree these microbes - and their activities - are important for our health.</a:t>
            </a:r>
          </a:p>
          <a:p>
            <a:r>
              <a:rPr lang="en-GB">
                <a:latin typeface="Times New Roman" charset="0"/>
                <a:ea typeface="MS PGothic" charset="0"/>
              </a:rPr>
              <a:t> </a:t>
            </a:r>
          </a:p>
          <a:p>
            <a:r>
              <a:rPr lang="en-GB">
                <a:latin typeface="Times New Roman" charset="0"/>
                <a:ea typeface="MS PGothic" charset="0"/>
              </a:rPr>
              <a:t> </a:t>
            </a:r>
          </a:p>
          <a:p>
            <a:r>
              <a:rPr lang="en-GB">
                <a:latin typeface="Times New Roman" charset="0"/>
                <a:ea typeface="MS PGothic" charset="0"/>
              </a:rPr>
              <a:t>What happens if they are disturbed? </a:t>
            </a:r>
          </a:p>
          <a:p>
            <a:r>
              <a:rPr lang="en-GB">
                <a:latin typeface="Times New Roman" charset="0"/>
                <a:ea typeface="MS PGothic" charset="0"/>
              </a:rPr>
              <a:t>If disturbed, opportunistic pathogens and negative activities of gut microbes can increase. An abnormal microbiota is associated with the following conditions, although it is not clear if abnormal microbiota causes or is a consequence of these conditions. </a:t>
            </a:r>
          </a:p>
          <a:p>
            <a:r>
              <a:rPr lang="en-GB">
                <a:latin typeface="Times New Roman" charset="0"/>
                <a:ea typeface="MS PGothic" charset="0"/>
              </a:rPr>
              <a:t> </a:t>
            </a:r>
          </a:p>
          <a:p>
            <a:r>
              <a:rPr lang="en-GB">
                <a:latin typeface="Times New Roman" charset="0"/>
                <a:ea typeface="MS PGothic" charset="0"/>
              </a:rPr>
              <a:t>An active area of research asks if microbiota can be improved leading to improved health. </a:t>
            </a:r>
          </a:p>
          <a:p>
            <a:r>
              <a:rPr lang="en-GB">
                <a:latin typeface="Times New Roman" charset="0"/>
                <a:ea typeface="MS PGothic" charset="0"/>
              </a:rPr>
              <a:t>• Antibiotic-associated diarrhea </a:t>
            </a:r>
          </a:p>
          <a:p>
            <a:r>
              <a:rPr lang="en-GB">
                <a:latin typeface="Times New Roman" charset="0"/>
                <a:ea typeface="MS PGothic" charset="0"/>
              </a:rPr>
              <a:t>• C. difficile infection </a:t>
            </a:r>
          </a:p>
          <a:p>
            <a:r>
              <a:rPr lang="en-GB">
                <a:latin typeface="Times New Roman" charset="0"/>
                <a:ea typeface="MS PGothic" charset="0"/>
              </a:rPr>
              <a:t>• Diabetes </a:t>
            </a:r>
          </a:p>
          <a:p>
            <a:r>
              <a:rPr lang="en-GB">
                <a:latin typeface="Times New Roman" charset="0"/>
                <a:ea typeface="MS PGothic" charset="0"/>
              </a:rPr>
              <a:t>• Metabolic syndrome and obesity </a:t>
            </a:r>
          </a:p>
          <a:p>
            <a:r>
              <a:rPr lang="en-GB">
                <a:latin typeface="Times New Roman" charset="0"/>
                <a:ea typeface="MS PGothic" charset="0"/>
              </a:rPr>
              <a:t>• Allergies </a:t>
            </a:r>
          </a:p>
          <a:p>
            <a:r>
              <a:rPr lang="en-GB">
                <a:latin typeface="Times New Roman" charset="0"/>
                <a:ea typeface="MS PGothic" charset="0"/>
              </a:rPr>
              <a:t>• Inflammatory bowel disease </a:t>
            </a:r>
          </a:p>
          <a:p>
            <a:r>
              <a:rPr lang="en-GB">
                <a:latin typeface="Times New Roman" charset="0"/>
                <a:ea typeface="MS PGothic" charset="0"/>
              </a:rPr>
              <a:t>• Irritable bowel syndrome </a:t>
            </a:r>
          </a:p>
          <a:p>
            <a:r>
              <a:rPr lang="en-GB">
                <a:latin typeface="Times New Roman" charset="0"/>
                <a:ea typeface="MS PGothic" charset="0"/>
              </a:rPr>
              <a:t>• Auto-immune diseases </a:t>
            </a:r>
          </a:p>
          <a:p>
            <a:r>
              <a:rPr lang="en-GB">
                <a:latin typeface="Times New Roman" charset="0"/>
                <a:ea typeface="MS PGothic" charset="0"/>
              </a:rPr>
              <a:t>• Colon cancer </a:t>
            </a:r>
          </a:p>
          <a:p>
            <a:r>
              <a:rPr lang="en-GB">
                <a:latin typeface="Times New Roman" charset="0"/>
                <a:ea typeface="MS PGothic" charset="0"/>
              </a:rPr>
              <a:t>• Depression and anxiety</a:t>
            </a:r>
          </a:p>
          <a:p>
            <a:endParaRPr lang="en-US">
              <a:latin typeface="Times New Roman"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19</a:t>
            </a:fld>
            <a:endParaRPr lang="en-US"/>
          </a:p>
        </p:txBody>
      </p:sp>
    </p:spTree>
    <p:extLst>
      <p:ext uri="{BB962C8B-B14F-4D97-AF65-F5344CB8AC3E}">
        <p14:creationId xmlns:p14="http://schemas.microsoft.com/office/powerpoint/2010/main" val="159221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tr-TR" sz="1800" b="0" i="0" u="none" strike="noStrike" baseline="0" dirty="0">
                <a:latin typeface="Dax-Regular"/>
              </a:rPr>
              <a:t>Besin destekleri </a:t>
            </a:r>
            <a:r>
              <a:rPr lang="en-US" sz="1800" b="0" i="0" u="none" strike="noStrike" baseline="0" dirty="0" err="1">
                <a:latin typeface="Dax-Regular"/>
              </a:rPr>
              <a:t>Türk</a:t>
            </a:r>
            <a:r>
              <a:rPr lang="tr-TR" sz="1800" b="0" i="0" u="none" strike="noStrike" baseline="0" dirty="0">
                <a:latin typeface="Dax-Regular"/>
              </a:rPr>
              <a:t> </a:t>
            </a:r>
            <a:r>
              <a:rPr lang="en-US" sz="1800" b="0" i="0" u="none" strike="noStrike" baseline="0" dirty="0">
                <a:latin typeface="Dax-Regular"/>
              </a:rPr>
              <a:t>Gıda </a:t>
            </a:r>
            <a:r>
              <a:rPr lang="en-US" sz="1800" b="0" i="0" u="none" strike="noStrike" baseline="0" dirty="0" err="1">
                <a:latin typeface="Dax-Regular"/>
              </a:rPr>
              <a:t>Kodeksi</a:t>
            </a:r>
            <a:r>
              <a:rPr lang="en-US" sz="1800" b="0" i="0" u="none" strike="noStrike" baseline="0" dirty="0">
                <a:latin typeface="Dax-Regular"/>
              </a:rPr>
              <a:t> Takviye </a:t>
            </a:r>
            <a:r>
              <a:rPr lang="en-US" sz="1800" b="0" i="0" u="none" strike="noStrike" baseline="0" dirty="0" err="1">
                <a:latin typeface="Dax-Regular"/>
              </a:rPr>
              <a:t>Edici</a:t>
            </a:r>
            <a:r>
              <a:rPr lang="en-US" sz="1800" b="0" i="0" u="none" strike="noStrike" baseline="0" dirty="0">
                <a:latin typeface="Dax-Regular"/>
              </a:rPr>
              <a:t> </a:t>
            </a:r>
            <a:r>
              <a:rPr lang="en-US" sz="1800" b="0" i="0" u="none" strike="noStrike" baseline="0" dirty="0" err="1">
                <a:latin typeface="Dax-Regular"/>
              </a:rPr>
              <a:t>Gıdalar</a:t>
            </a:r>
            <a:r>
              <a:rPr lang="en-US" sz="1800" b="0" i="0" u="none" strike="noStrike" baseline="0" dirty="0">
                <a:latin typeface="Dax-Regular"/>
              </a:rPr>
              <a:t> </a:t>
            </a:r>
            <a:r>
              <a:rPr lang="en-US" sz="1800" b="0" i="0" u="none" strike="noStrike" baseline="0" dirty="0" err="1">
                <a:latin typeface="Dax-Regular"/>
              </a:rPr>
              <a:t>Tebliği</a:t>
            </a:r>
            <a:r>
              <a:rPr lang="tr-TR" sz="1800" b="0" i="0" u="none" strike="noStrike" baseline="0" dirty="0">
                <a:latin typeface="Dax-Regular"/>
              </a:rPr>
              <a:t> kapsamında değerlendirilmektedir.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23</a:t>
            </a:fld>
            <a:endParaRPr lang="en-US"/>
          </a:p>
        </p:txBody>
      </p:sp>
    </p:spTree>
    <p:extLst>
      <p:ext uri="{BB962C8B-B14F-4D97-AF65-F5344CB8AC3E}">
        <p14:creationId xmlns:p14="http://schemas.microsoft.com/office/powerpoint/2010/main" val="97013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Bu</a:t>
            </a:r>
            <a:r>
              <a:rPr lang="tr-TR" sz="1800" b="0" i="0" u="none" strike="noStrike" baseline="0" dirty="0">
                <a:latin typeface="Dax-Regular"/>
              </a:rPr>
              <a:t> </a:t>
            </a:r>
            <a:r>
              <a:rPr lang="nn-NO" sz="1800" b="0" i="0" u="none" strike="noStrike" baseline="0" dirty="0">
                <a:latin typeface="Dax-Regular"/>
              </a:rPr>
              <a:t>etken maddelerin maksimum miktarları ve</a:t>
            </a:r>
            <a:r>
              <a:rPr lang="tr-TR" sz="1800" b="0" i="0" u="none" strike="noStrike" baseline="0" dirty="0">
                <a:latin typeface="Dax-Regular"/>
              </a:rPr>
              <a:t> </a:t>
            </a:r>
            <a:r>
              <a:rPr lang="en-US" sz="1800" b="0" i="0" u="none" strike="noStrike" baseline="0" dirty="0" err="1">
                <a:latin typeface="Dax-Regular"/>
              </a:rPr>
              <a:t>takviye</a:t>
            </a:r>
            <a:r>
              <a:rPr lang="en-US" sz="1800" b="0" i="0" u="none" strike="noStrike" baseline="0" dirty="0">
                <a:latin typeface="Dax-Regular"/>
              </a:rPr>
              <a:t> </a:t>
            </a:r>
            <a:r>
              <a:rPr lang="en-US" sz="1800" b="0" i="0" u="none" strike="noStrike" baseline="0" dirty="0" err="1">
                <a:latin typeface="Dax-Regular"/>
              </a:rPr>
              <a:t>edici</a:t>
            </a:r>
            <a:r>
              <a:rPr lang="en-US" sz="1800" b="0" i="0" u="none" strike="noStrike" baseline="0" dirty="0">
                <a:latin typeface="Dax-Regular"/>
              </a:rPr>
              <a:t> </a:t>
            </a:r>
            <a:r>
              <a:rPr lang="en-US" sz="1800" b="0" i="0" u="none" strike="noStrike" baseline="0" dirty="0" err="1">
                <a:latin typeface="Dax-Regular"/>
              </a:rPr>
              <a:t>gıdalarda</a:t>
            </a:r>
            <a:r>
              <a:rPr lang="en-US" sz="1800" b="0" i="0" u="none" strike="noStrike" baseline="0" dirty="0">
                <a:latin typeface="Dax-Regular"/>
              </a:rPr>
              <a:t> </a:t>
            </a:r>
            <a:r>
              <a:rPr lang="en-US" sz="1800" b="0" i="0" u="none" strike="noStrike" baseline="0" dirty="0" err="1">
                <a:latin typeface="Dax-Regular"/>
              </a:rPr>
              <a:t>kullanımı</a:t>
            </a:r>
            <a:r>
              <a:rPr lang="en-US" sz="1800" b="0" i="0" u="none" strike="noStrike" baseline="0" dirty="0">
                <a:latin typeface="Dax-Regular"/>
              </a:rPr>
              <a:t> </a:t>
            </a:r>
            <a:r>
              <a:rPr lang="en-US" sz="1800" b="0" i="0" u="none" strike="noStrike" baseline="0" dirty="0" err="1">
                <a:latin typeface="Dax-Regular"/>
              </a:rPr>
              <a:t>kısıtlı</a:t>
            </a:r>
            <a:r>
              <a:rPr lang="en-US" sz="1800" b="0" i="0" u="none" strike="noStrike" baseline="0" dirty="0">
                <a:latin typeface="Dax-Regular"/>
              </a:rPr>
              <a:t> veya</a:t>
            </a:r>
          </a:p>
          <a:p>
            <a:pPr algn="l"/>
            <a:r>
              <a:rPr lang="en-US" sz="1800" b="0" i="0" u="none" strike="noStrike" baseline="0" dirty="0" err="1">
                <a:latin typeface="Dax-Regular"/>
              </a:rPr>
              <a:t>yasak</a:t>
            </a:r>
            <a:r>
              <a:rPr lang="en-US"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a:t>
            </a:r>
            <a:r>
              <a:rPr lang="en-US" sz="1800" b="1" i="0" u="none" strike="noStrike" baseline="0" dirty="0" err="1">
                <a:latin typeface="Dax-Regular"/>
              </a:rPr>
              <a:t>bileşenler</a:t>
            </a:r>
            <a:r>
              <a:rPr lang="en-US" sz="1800" b="1" i="0" u="none" strike="noStrike" baseline="0" dirty="0">
                <a:latin typeface="Dax-Regular"/>
              </a:rPr>
              <a:t> Tarım </a:t>
            </a:r>
            <a:r>
              <a:rPr lang="en-US" sz="1800" b="1" i="0" u="none" strike="noStrike" baseline="0" dirty="0" err="1">
                <a:latin typeface="Dax-Regular"/>
              </a:rPr>
              <a:t>ve</a:t>
            </a:r>
            <a:r>
              <a:rPr lang="en-US" sz="1800" b="1" i="0" u="none" strike="noStrike" baseline="0" dirty="0">
                <a:latin typeface="Dax-Regular"/>
              </a:rPr>
              <a:t> Orman </a:t>
            </a:r>
            <a:r>
              <a:rPr lang="en-US" sz="1800" b="1" i="0" u="none" strike="noStrike" baseline="0" dirty="0" err="1">
                <a:latin typeface="Dax-Regular"/>
              </a:rPr>
              <a:t>Bakanlığı</a:t>
            </a:r>
            <a:r>
              <a:rPr lang="tr-TR" sz="1800" b="1" i="0" u="none" strike="noStrike" baseline="0" dirty="0">
                <a:latin typeface="Dax-Regular"/>
              </a:rPr>
              <a:t> </a:t>
            </a:r>
            <a:r>
              <a:rPr lang="en-US" sz="1800" b="1" i="0" u="none" strike="noStrike" baseline="0" dirty="0" err="1">
                <a:latin typeface="Dax-Regular"/>
              </a:rPr>
              <a:t>tarafından</a:t>
            </a:r>
            <a:r>
              <a:rPr lang="en-US" sz="1800" b="0" i="0" u="none" strike="noStrike" baseline="0" dirty="0">
                <a:latin typeface="Dax-Regular"/>
              </a:rPr>
              <a:t> </a:t>
            </a:r>
            <a:r>
              <a:rPr lang="en-US" sz="1800" b="0" i="0" u="none" strike="noStrike" baseline="0" dirty="0" err="1">
                <a:latin typeface="Dax-Regular"/>
              </a:rPr>
              <a:t>mevzuat</a:t>
            </a:r>
            <a:r>
              <a:rPr lang="en-US" sz="1800" b="0" i="0" u="none" strike="noStrike" baseline="0" dirty="0">
                <a:latin typeface="Dax-Regular"/>
              </a:rPr>
              <a:t> </a:t>
            </a:r>
            <a:r>
              <a:rPr lang="en-US" sz="1800" b="0" i="0" u="none" strike="noStrike" baseline="0" dirty="0" err="1">
                <a:latin typeface="Dax-Regular"/>
              </a:rPr>
              <a:t>kapsamında</a:t>
            </a:r>
            <a:r>
              <a:rPr lang="en-US" sz="1800" b="0" i="0" u="none" strike="noStrike" baseline="0" dirty="0">
                <a:latin typeface="Dax-Regular"/>
              </a:rPr>
              <a:t> </a:t>
            </a:r>
            <a:r>
              <a:rPr lang="en-US" sz="1800" b="0" i="0" u="none" strike="noStrike" baseline="0" dirty="0" err="1">
                <a:latin typeface="Dax-Regular"/>
              </a:rPr>
              <a:t>belirlenmektedir</a:t>
            </a:r>
            <a:r>
              <a:rPr lang="en-US" sz="1800" b="0" i="0" u="none" strike="noStrike" baseline="0" dirty="0">
                <a:latin typeface="Dax-Regular"/>
              </a:rPr>
              <a:t>.</a:t>
            </a:r>
            <a:endParaRPr lang="tr-TR" sz="1800" b="0" i="0" u="none" strike="noStrike" baseline="0" dirty="0">
              <a:latin typeface="Dax-Regular"/>
            </a:endParaRPr>
          </a:p>
          <a:p>
            <a:pPr algn="l"/>
            <a:endParaRPr lang="en-US" sz="1800" b="0" i="0" u="none" strike="noStrike" baseline="0" dirty="0">
              <a:latin typeface="Dax-Regular"/>
            </a:endParaRPr>
          </a:p>
          <a:p>
            <a:pPr algn="l"/>
            <a:r>
              <a:rPr lang="en-US" sz="1800" b="0" i="0" u="none" strike="noStrike" baseline="0" dirty="0">
                <a:latin typeface="Dax-Regular"/>
              </a:rPr>
              <a:t>Takviye </a:t>
            </a:r>
            <a:r>
              <a:rPr lang="en-US" sz="1800" b="0" i="0" u="none" strike="noStrike" baseline="0" dirty="0" err="1">
                <a:latin typeface="Dax-Regular"/>
              </a:rPr>
              <a:t>edici</a:t>
            </a:r>
            <a:r>
              <a:rPr lang="en-US" sz="1800" b="0" i="0" u="none" strike="noStrike" baseline="0" dirty="0">
                <a:latin typeface="Dax-Regular"/>
              </a:rPr>
              <a:t> </a:t>
            </a:r>
            <a:r>
              <a:rPr lang="en-US" sz="1800" b="0" i="0" u="none" strike="noStrike" baseline="0" dirty="0" err="1">
                <a:latin typeface="Dax-Regular"/>
              </a:rPr>
              <a:t>gıdaların</a:t>
            </a:r>
            <a:r>
              <a:rPr lang="en-US" sz="1800" b="0" i="0" u="none" strike="noStrike" baseline="0" dirty="0">
                <a:latin typeface="Dax-Regular"/>
              </a:rPr>
              <a:t> </a:t>
            </a:r>
            <a:r>
              <a:rPr lang="en-US" sz="1800" b="0" i="0" u="none" strike="noStrike" baseline="0" dirty="0" err="1">
                <a:latin typeface="Dax-Regular"/>
              </a:rPr>
              <a:t>bileşiminde</a:t>
            </a:r>
            <a:r>
              <a:rPr lang="en-US" sz="1800" b="0" i="0" u="none" strike="noStrike" baseline="0" dirty="0">
                <a:latin typeface="Dax-Regular"/>
              </a:rPr>
              <a:t> </a:t>
            </a:r>
            <a:r>
              <a:rPr lang="en-US" sz="1800" b="0" i="0" u="none" strike="noStrike" baseline="0" dirty="0" err="1">
                <a:latin typeface="Dax-Regular"/>
              </a:rPr>
              <a:t>yer</a:t>
            </a:r>
            <a:r>
              <a:rPr lang="en-US" sz="1800" b="0" i="0" u="none" strike="noStrike" baseline="0" dirty="0">
                <a:latin typeface="Dax-Regular"/>
              </a:rPr>
              <a:t> </a:t>
            </a:r>
            <a:r>
              <a:rPr lang="en-US" sz="1800" b="0" i="0" u="none" strike="noStrike" baseline="0" dirty="0" err="1">
                <a:latin typeface="Dax-Regular"/>
              </a:rPr>
              <a:t>alabilecek</a:t>
            </a:r>
            <a:r>
              <a:rPr lang="tr-TR" sz="1800" b="0" i="0" u="none" strike="noStrike" baseline="0" dirty="0">
                <a:latin typeface="Dax-Regular"/>
              </a:rPr>
              <a:t> </a:t>
            </a:r>
            <a:r>
              <a:rPr lang="en-US" sz="1800" b="0" i="0" u="none" strike="noStrike" baseline="0" dirty="0" err="1">
                <a:latin typeface="Dax-Regular"/>
              </a:rPr>
              <a:t>etken</a:t>
            </a:r>
            <a:r>
              <a:rPr lang="en-US" sz="1800" b="0" i="0" u="none" strike="noStrike" baseline="0" dirty="0">
                <a:latin typeface="Dax-Regular"/>
              </a:rPr>
              <a:t> </a:t>
            </a:r>
            <a:r>
              <a:rPr lang="en-US" sz="1800" b="0" i="0" u="none" strike="noStrike" baseline="0" dirty="0" err="1">
                <a:latin typeface="Dax-Regular"/>
              </a:rPr>
              <a:t>maddeler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maddelerin</a:t>
            </a:r>
            <a:r>
              <a:rPr lang="en-US" sz="1800" b="0" i="0" u="none" strike="noStrike" baseline="0" dirty="0">
                <a:latin typeface="Dax-Regular"/>
              </a:rPr>
              <a:t> </a:t>
            </a:r>
            <a:r>
              <a:rPr lang="en-US" sz="1800" b="0" i="0" u="none" strike="noStrike" baseline="0" dirty="0" err="1">
                <a:latin typeface="Dax-Regular"/>
              </a:rPr>
              <a:t>limitleri</a:t>
            </a:r>
            <a:endParaRPr lang="en-US" sz="1800" b="0" i="0" u="none" strike="noStrike" baseline="0" dirty="0">
              <a:latin typeface="Dax-Regular"/>
            </a:endParaRPr>
          </a:p>
          <a:p>
            <a:pPr algn="l"/>
            <a:r>
              <a:rPr lang="en-US" sz="1800" b="0" i="0" u="none" strike="noStrike" baseline="0" dirty="0">
                <a:latin typeface="Dax-Regular"/>
              </a:rPr>
              <a:t>4-10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11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üzerindeki</a:t>
            </a:r>
            <a:r>
              <a:rPr lang="en-US" sz="1800" b="0" i="0" u="none" strike="noStrike" baseline="0" dirty="0">
                <a:latin typeface="Dax-Regular"/>
              </a:rPr>
              <a:t> </a:t>
            </a:r>
            <a:r>
              <a:rPr lang="en-US" sz="1800" b="0" i="0" u="none" strike="noStrike" baseline="0" dirty="0" err="1">
                <a:latin typeface="Dax-Regular"/>
              </a:rPr>
              <a:t>kullanıcı</a:t>
            </a:r>
            <a:r>
              <a:rPr lang="en-US" sz="1800" b="0" i="0" u="none" strike="noStrike" baseline="0" dirty="0">
                <a:latin typeface="Dax-Regular"/>
              </a:rPr>
              <a:t> </a:t>
            </a:r>
            <a:r>
              <a:rPr lang="en-US" sz="1800" b="0" i="0" u="none" strike="noStrike" baseline="0" dirty="0" err="1">
                <a:latin typeface="Dax-Regular"/>
              </a:rPr>
              <a:t>grubu</a:t>
            </a:r>
            <a:r>
              <a:rPr lang="tr-TR"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ayrı</a:t>
            </a:r>
            <a:r>
              <a:rPr lang="en-US" sz="1800" b="0" i="0" u="none" strike="noStrike" baseline="0" dirty="0">
                <a:latin typeface="Dax-Regular"/>
              </a:rPr>
              <a:t> </a:t>
            </a:r>
            <a:r>
              <a:rPr lang="en-US" sz="1800" b="0" i="0" u="none" strike="noStrike" baseline="0" dirty="0" err="1">
                <a:latin typeface="Dax-Regular"/>
              </a:rPr>
              <a:t>ayrı</a:t>
            </a:r>
            <a:r>
              <a:rPr lang="en-US" sz="1800" b="0" i="0" u="none" strike="noStrike" baseline="0" dirty="0">
                <a:latin typeface="Dax-Regular"/>
              </a:rPr>
              <a:t> </a:t>
            </a:r>
            <a:r>
              <a:rPr lang="en-US" sz="1800" b="0" i="0" u="none" strike="noStrike" baseline="0" dirty="0" err="1">
                <a:latin typeface="Dax-Regular"/>
              </a:rPr>
              <a:t>değerlendirilmektedir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24</a:t>
            </a:fld>
            <a:endParaRPr lang="en-US"/>
          </a:p>
        </p:txBody>
      </p:sp>
    </p:spTree>
    <p:extLst>
      <p:ext uri="{BB962C8B-B14F-4D97-AF65-F5344CB8AC3E}">
        <p14:creationId xmlns:p14="http://schemas.microsoft.com/office/powerpoint/2010/main" val="219928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Besin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ögeleri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vitaminler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bulunabilecek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vitaminler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bunların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formları</a:t>
            </a:r>
            <a:r>
              <a:rPr lang="en-US" sz="120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maksimum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limitleri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Kodeksi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Tebliği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düzenlenmiştir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vitamin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belirtilebilmesi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alınması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beslenme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referans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değerinin</a:t>
            </a:r>
            <a:r>
              <a:rPr lang="en-US" sz="1200" kern="1200" dirty="0">
                <a:solidFill>
                  <a:schemeClr val="tx1"/>
                </a:solidFill>
                <a:effectLst/>
                <a:latin typeface="+mn-lt"/>
                <a:ea typeface="+mn-ea"/>
                <a:cs typeface="+mn-cs"/>
              </a:rPr>
              <a:t> en </a:t>
            </a:r>
            <a:r>
              <a:rPr lang="en-US" sz="1200" kern="1200" dirty="0" err="1">
                <a:solidFill>
                  <a:schemeClr val="tx1"/>
                </a:solidFill>
                <a:effectLst/>
                <a:latin typeface="+mn-lt"/>
                <a:ea typeface="+mn-ea"/>
                <a:cs typeface="+mn-cs"/>
              </a:rPr>
              <a:t>az</a:t>
            </a:r>
            <a:r>
              <a:rPr lang="en-US" sz="1200" kern="1200" dirty="0">
                <a:solidFill>
                  <a:schemeClr val="tx1"/>
                </a:solidFill>
                <a:effectLst/>
                <a:latin typeface="+mn-lt"/>
                <a:ea typeface="+mn-ea"/>
                <a:cs typeface="+mn-cs"/>
              </a:rPr>
              <a:t> %15’ini </a:t>
            </a:r>
            <a:r>
              <a:rPr lang="en-US" sz="1200" kern="1200" dirty="0" err="1">
                <a:solidFill>
                  <a:schemeClr val="tx1"/>
                </a:solidFill>
                <a:effectLst/>
                <a:latin typeface="+mn-lt"/>
                <a:ea typeface="+mn-ea"/>
                <a:cs typeface="+mn-cs"/>
              </a:rPr>
              <a:t>karşılaması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gerekmektedir</a:t>
            </a:r>
            <a:r>
              <a:rPr lang="en-US" sz="120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yarısı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alınmaktadır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vitamin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alımları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belirlenmis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maksimum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limitlerin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olmamalıdır</a:t>
            </a:r>
            <a:r>
              <a:rPr lang="en-US" sz="1200" kern="1200" dirty="0">
                <a:solidFill>
                  <a:schemeClr val="tx1"/>
                </a:solidFill>
                <a:effectLst/>
                <a:latin typeface="+mn-lt"/>
                <a:ea typeface="+mn-ea"/>
                <a:cs typeface="+mn-cs"/>
              </a:rPr>
              <a:t>. </a:t>
            </a:r>
          </a:p>
          <a:p>
            <a:endParaRPr lang="en-US" dirty="0"/>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Botanikler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otlar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bunların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ekstraktlar</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bileşiminde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alacak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botanikler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belirlenen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Listesi”ne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değerlendirme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listesinde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botaniklerin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latince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Türkçe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İngilizce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kısmı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gövde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çiçek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rizom</a:t>
            </a:r>
            <a:r>
              <a:rPr lang="en-US" sz="1200" kern="1200" dirty="0">
                <a:solidFill>
                  <a:schemeClr val="tx1"/>
                </a:solidFill>
                <a:effectLst/>
                <a:latin typeface="+mn-lt"/>
                <a:ea typeface="+mn-ea"/>
                <a:cs typeface="+mn-cs"/>
              </a:rPr>
              <a:t> vb.)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pozitif</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negatif</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kısmi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pozitif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belirtilir</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Botaniklerin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tablet, </a:t>
            </a:r>
            <a:r>
              <a:rPr lang="en-US" sz="1200" kern="1200" dirty="0" err="1">
                <a:solidFill>
                  <a:schemeClr val="tx1"/>
                </a:solidFill>
                <a:effectLst/>
                <a:latin typeface="+mn-lt"/>
                <a:ea typeface="+mn-ea"/>
                <a:cs typeface="+mn-cs"/>
              </a:rPr>
              <a:t>kapsül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satışa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sunulmaktadır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doğrudan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kendisi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macun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değerlendirilmemektedir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Hangi</a:t>
            </a:r>
            <a:r>
              <a:rPr lang="en-US" sz="1200" kern="1200" dirty="0">
                <a:solidFill>
                  <a:schemeClr val="tx1"/>
                </a:solidFill>
                <a:effectLst/>
                <a:latin typeface="+mn-lt"/>
                <a:ea typeface="+mn-ea"/>
                <a:cs typeface="+mn-cs"/>
              </a:rPr>
              <a:t> tip </a:t>
            </a:r>
            <a:r>
              <a:rPr lang="en-US" sz="1200" kern="1200" dirty="0" err="1">
                <a:solidFill>
                  <a:schemeClr val="tx1"/>
                </a:solidFill>
                <a:effectLst/>
                <a:latin typeface="+mn-lt"/>
                <a:ea typeface="+mn-ea"/>
                <a:cs typeface="+mn-cs"/>
              </a:rPr>
              <a:t>bitkisel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kullanılırsa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kullanılsın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doğal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nedenle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tamamen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zararsız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oldukları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yanılgısına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düşülmemelidir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Bitkiler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çeşitli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kimyasal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bileşikler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içermekte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vücut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bileşikler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aracılığıyla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göstermektedir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nedenle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yararlı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gösterirken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bazıları</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vücutta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zararlı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oluşturabilmektedir</a:t>
            </a:r>
            <a:r>
              <a:rPr lang="en-US" sz="1200" kern="1200" dirty="0">
                <a:solidFill>
                  <a:schemeClr val="tx1"/>
                </a:solidFill>
                <a:effectLst/>
                <a:latin typeface="+mn-lt"/>
                <a:ea typeface="+mn-ea"/>
                <a:cs typeface="+mn-cs"/>
              </a:rPr>
              <a:t>. </a:t>
            </a:r>
            <a:endParaRPr lang="en-US" dirty="0"/>
          </a:p>
          <a:p>
            <a:pPr algn="l"/>
            <a:endParaRPr lang="en-US" dirty="0"/>
          </a:p>
          <a:p>
            <a:r>
              <a:rPr lang="en-US" sz="1200" kern="1200" dirty="0">
                <a:solidFill>
                  <a:schemeClr val="tx1"/>
                </a:solidFill>
                <a:effectLst/>
                <a:latin typeface="+mn-lt"/>
                <a:ea typeface="+mn-ea"/>
                <a:cs typeface="+mn-cs"/>
              </a:rPr>
              <a:t>3. Vitamin, mineral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botanikler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dışındaki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maddeler</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Vitaminler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botanikler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dışında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alabilecek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besleyici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fizyolojik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Komisyonu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risk </a:t>
            </a:r>
            <a:r>
              <a:rPr lang="en-US" sz="1200" kern="1200" dirty="0" err="1">
                <a:solidFill>
                  <a:schemeClr val="tx1"/>
                </a:solidFill>
                <a:effectLst/>
                <a:latin typeface="+mn-lt"/>
                <a:ea typeface="+mn-ea"/>
                <a:cs typeface="+mn-cs"/>
              </a:rPr>
              <a:t>değerlendirmesi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Güvenliği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Kısıtlı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Listesi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yayınlanır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Listede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maddelerin</a:t>
            </a:r>
            <a:r>
              <a:rPr lang="en-US" sz="1200" kern="1200" dirty="0">
                <a:solidFill>
                  <a:schemeClr val="tx1"/>
                </a:solidFill>
                <a:effectLst/>
                <a:latin typeface="+mn-lt"/>
                <a:ea typeface="+mn-ea"/>
                <a:cs typeface="+mn-cs"/>
              </a:rPr>
              <a:t> minimum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maksimum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limitleri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olduğu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verilmeyen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maddeler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almaktadır</a:t>
            </a:r>
            <a:r>
              <a:rPr lang="en-US" sz="1200" kern="1200" dirty="0">
                <a:solidFill>
                  <a:schemeClr val="tx1"/>
                </a:solidFill>
                <a:effectLst/>
                <a:latin typeface="+mn-lt"/>
                <a:ea typeface="+mn-ea"/>
                <a:cs typeface="+mn-cs"/>
              </a:rPr>
              <a:t>. </a:t>
            </a:r>
            <a:endParaRPr lang="en-US" dirty="0"/>
          </a:p>
          <a:p>
            <a:pPr algn="l"/>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25</a:t>
            </a:fld>
            <a:endParaRPr lang="en-US"/>
          </a:p>
        </p:txBody>
      </p:sp>
    </p:spTree>
    <p:extLst>
      <p:ext uri="{BB962C8B-B14F-4D97-AF65-F5344CB8AC3E}">
        <p14:creationId xmlns:p14="http://schemas.microsoft.com/office/powerpoint/2010/main" val="856689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1" i="0" u="none" strike="noStrike" baseline="0" dirty="0" err="1">
                <a:latin typeface="Dax-Regular"/>
              </a:rPr>
              <a:t>Bebek</a:t>
            </a:r>
            <a:r>
              <a:rPr lang="en-US" sz="1800" b="1" i="0" u="none" strike="noStrike" baseline="0" dirty="0">
                <a:latin typeface="Dax-Regular"/>
              </a:rPr>
              <a:t> </a:t>
            </a:r>
            <a:r>
              <a:rPr lang="en-US" sz="1800" b="1" i="0" u="none" strike="noStrike" baseline="0" dirty="0" err="1">
                <a:latin typeface="Dax-Regular"/>
              </a:rPr>
              <a:t>ve</a:t>
            </a:r>
            <a:r>
              <a:rPr lang="en-US" sz="1800" b="1" i="0" u="none" strike="noStrike" baseline="0" dirty="0">
                <a:latin typeface="Dax-Regular"/>
              </a:rPr>
              <a:t> </a:t>
            </a:r>
            <a:r>
              <a:rPr lang="en-US" sz="1800" b="1" i="0" u="none" strike="noStrike" baseline="0" dirty="0" err="1">
                <a:latin typeface="Dax-Regular"/>
              </a:rPr>
              <a:t>çocuklar</a:t>
            </a:r>
            <a:r>
              <a:rPr lang="en-US" sz="1800" b="1" i="0" u="none" strike="noStrike" baseline="0" dirty="0">
                <a:latin typeface="Dax-Regular"/>
              </a:rPr>
              <a:t> </a:t>
            </a:r>
            <a:r>
              <a:rPr lang="en-US" sz="1800" b="0" i="0" u="none" strike="noStrike" baseline="0" dirty="0">
                <a:latin typeface="Dax-Regular"/>
              </a:rPr>
              <a:t>(0-2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takviye</a:t>
            </a:r>
            <a:r>
              <a:rPr lang="tr-TR" sz="1800" b="0" i="0" u="none" strike="noStrike" baseline="0" dirty="0">
                <a:latin typeface="Dax-Regular"/>
              </a:rPr>
              <a:t> </a:t>
            </a:r>
            <a:r>
              <a:rPr lang="en-US" sz="1800" b="0" i="0" u="none" strike="noStrike" baseline="0" dirty="0" err="1">
                <a:latin typeface="Dax-Regular"/>
              </a:rPr>
              <a:t>edici</a:t>
            </a:r>
            <a:r>
              <a:rPr lang="en-US" sz="1800" b="0" i="0" u="none" strike="noStrike" baseline="0" dirty="0">
                <a:latin typeface="Dax-Regular"/>
              </a:rPr>
              <a:t> gıda </a:t>
            </a:r>
            <a:r>
              <a:rPr lang="en-US" sz="1800" b="0" i="0" u="none" strike="noStrike" baseline="0" dirty="0" err="1">
                <a:latin typeface="Dax-Regular"/>
              </a:rPr>
              <a:t>onayı</a:t>
            </a:r>
            <a:r>
              <a:rPr lang="en-US" sz="1800" b="0" i="0" u="none" strike="noStrike" baseline="0" dirty="0">
                <a:latin typeface="Dax-Regular"/>
              </a:rPr>
              <a:t> </a:t>
            </a:r>
            <a:r>
              <a:rPr lang="en-US" sz="1800" b="0" i="0" u="none" strike="noStrike" baseline="0" dirty="0" err="1">
                <a:latin typeface="Dax-Regular"/>
              </a:rPr>
              <a:t>düzenlenmemekte</a:t>
            </a:r>
            <a:r>
              <a:rPr lang="en-US" sz="1800" b="0" i="0" u="none" strike="noStrike" baseline="0" dirty="0">
                <a:latin typeface="Dax-Regular"/>
              </a:rPr>
              <a:t> </a:t>
            </a:r>
            <a:r>
              <a:rPr lang="tr-TR" sz="1800" b="0" i="0" u="none" strike="noStrike" baseline="0" dirty="0">
                <a:latin typeface="Dax-Regular"/>
              </a:rPr>
              <a:t>,</a:t>
            </a:r>
            <a:r>
              <a:rPr lang="en-US" sz="1800" b="0" i="0" u="none" strike="noStrike" baseline="0" dirty="0" err="1">
                <a:latin typeface="Dax-Regular"/>
              </a:rPr>
              <a:t>hekim</a:t>
            </a:r>
            <a:r>
              <a:rPr lang="en-US" sz="1800" b="0" i="0" u="none" strike="noStrike" baseline="0" dirty="0">
                <a:latin typeface="Dax-Regular"/>
              </a:rPr>
              <a:t> </a:t>
            </a:r>
            <a:r>
              <a:rPr lang="en-US" sz="1800" b="0" i="0" u="none" strike="noStrike" baseline="0" dirty="0" err="1">
                <a:latin typeface="Dax-Regular"/>
              </a:rPr>
              <a:t>önerisi</a:t>
            </a:r>
            <a:r>
              <a:rPr lang="en-US" sz="1800" b="0" i="0" u="none" strike="noStrike" baseline="0" dirty="0">
                <a:latin typeface="Dax-Regular"/>
              </a:rPr>
              <a:t> </a:t>
            </a:r>
            <a:r>
              <a:rPr lang="en-US" sz="1800" b="0" i="0" u="none" strike="noStrike" baseline="0" dirty="0" err="1">
                <a:latin typeface="Dax-Regular"/>
              </a:rPr>
              <a:t>doğrultusunda</a:t>
            </a:r>
            <a:r>
              <a:rPr lang="en-US" sz="1800" b="0" i="0" u="none" strike="noStrike" baseline="0" dirty="0">
                <a:latin typeface="Dax-Regular"/>
              </a:rPr>
              <a:t> </a:t>
            </a:r>
            <a:r>
              <a:rPr lang="en-US" sz="1800" b="0" i="0" u="none" strike="noStrike" baseline="0" dirty="0" err="1">
                <a:latin typeface="Dax-Regular"/>
              </a:rPr>
              <a:t>kullanılabilen</a:t>
            </a:r>
            <a:r>
              <a:rPr lang="tr-TR" sz="1800" b="0" i="0" u="none" strike="noStrike" baseline="0" dirty="0">
                <a:latin typeface="Dax-Regular"/>
              </a:rPr>
              <a:t> </a:t>
            </a:r>
            <a:r>
              <a:rPr lang="en-US" sz="1800" b="0" i="0" u="none" strike="noStrike" baseline="0" dirty="0">
                <a:latin typeface="Dax-Regular"/>
              </a:rPr>
              <a:t>Sağlık </a:t>
            </a:r>
            <a:r>
              <a:rPr lang="en-US" sz="1800" b="0" i="0" u="none" strike="noStrike" baseline="0" dirty="0" err="1">
                <a:latin typeface="Dax-Regular"/>
              </a:rPr>
              <a:t>Bakanlığı</a:t>
            </a:r>
            <a:r>
              <a:rPr lang="en-US" sz="1800" b="0" i="0" u="none" strike="noStrike" baseline="0" dirty="0">
                <a:latin typeface="Dax-Regular"/>
              </a:rPr>
              <a:t> </a:t>
            </a:r>
            <a:r>
              <a:rPr lang="en-US" sz="1800" b="0" i="0" u="none" strike="noStrike" baseline="0" dirty="0" err="1">
                <a:latin typeface="Dax-Regular"/>
              </a:rPr>
              <a:t>tarafından</a:t>
            </a:r>
            <a:r>
              <a:rPr lang="en-US" sz="1800" b="0" i="0" u="none" strike="noStrike" baseline="0" dirty="0">
                <a:latin typeface="Dax-Regular"/>
              </a:rPr>
              <a:t> </a:t>
            </a:r>
            <a:r>
              <a:rPr lang="en-US" sz="1800" b="0" i="0" u="none" strike="noStrike" baseline="0" dirty="0" err="1">
                <a:latin typeface="Dax-Regular"/>
              </a:rPr>
              <a:t>onaylanmış</a:t>
            </a:r>
            <a:r>
              <a:rPr lang="en-US" sz="1800" b="0" i="0" u="none" strike="noStrike" baseline="0" dirty="0">
                <a:latin typeface="Dax-Regular"/>
              </a:rPr>
              <a:t> </a:t>
            </a:r>
            <a:r>
              <a:rPr lang="en-US" sz="1800" b="0" i="0" u="none" strike="noStrike" baseline="0" dirty="0" err="1">
                <a:latin typeface="Dax-Regular"/>
              </a:rPr>
              <a:t>ürünler</a:t>
            </a:r>
            <a:r>
              <a:rPr lang="tr-TR" sz="1800" b="0" i="0" u="none" strike="noStrike" baseline="0" dirty="0">
                <a:latin typeface="Dax-Regular"/>
              </a:rPr>
              <a:t> </a:t>
            </a:r>
            <a:r>
              <a:rPr lang="en-US" sz="1800" b="0" i="0" u="none" strike="noStrike" baseline="0" dirty="0" err="1">
                <a:latin typeface="Dax-Regular"/>
              </a:rPr>
              <a:t>mevcuttur</a:t>
            </a:r>
            <a:r>
              <a:rPr lang="en-US" sz="1800" b="0" i="0" u="none" strike="noStrike" baseline="0" dirty="0">
                <a:latin typeface="Dax-Regular"/>
              </a:rPr>
              <a:t>.</a:t>
            </a:r>
            <a:r>
              <a:rPr lang="tr-TR" sz="1800" b="0" i="0" u="none" strike="noStrike" baseline="0" dirty="0">
                <a:latin typeface="Dax-Regular"/>
              </a:rPr>
              <a:t> </a:t>
            </a:r>
            <a:r>
              <a:rPr lang="tr-TR" sz="1800" b="0" i="0" u="none" strike="noStrike" baseline="0" dirty="0" err="1">
                <a:latin typeface="Dax-Regular"/>
              </a:rPr>
              <a:t>Etiketleriinde</a:t>
            </a:r>
            <a:r>
              <a:rPr lang="tr-TR" sz="1800" b="0" i="0" u="none" strike="noStrike" baseline="0" dirty="0">
                <a:latin typeface="Dax-Regular"/>
              </a:rPr>
              <a:t> yer alan </a:t>
            </a:r>
            <a:r>
              <a:rPr lang="en-US" sz="1800" b="0" i="0" u="none" strike="noStrike" baseline="0" dirty="0">
                <a:latin typeface="Dax-Regular"/>
              </a:rPr>
              <a:t>2-4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çocukların</a:t>
            </a:r>
            <a:r>
              <a:rPr lang="en-US" sz="1800" b="0" i="0" u="none" strike="noStrike" baseline="0" dirty="0">
                <a:latin typeface="Dax-Regular"/>
              </a:rPr>
              <a:t> </a:t>
            </a:r>
            <a:r>
              <a:rPr lang="en-US" sz="1800" b="0" i="0" u="none" strike="noStrike" baseline="0" dirty="0" err="1">
                <a:latin typeface="Dax-Regular"/>
              </a:rPr>
              <a:t>kullanımına</a:t>
            </a:r>
            <a:r>
              <a:rPr lang="tr-TR" sz="1800" b="0" i="0" u="none" strike="noStrike" baseline="0" dirty="0">
                <a:latin typeface="Dax-Regular"/>
              </a:rPr>
              <a:t> </a:t>
            </a:r>
            <a:r>
              <a:rPr lang="en-US" sz="1800" b="0" i="0" u="none" strike="noStrike" baseline="0" dirty="0" err="1">
                <a:latin typeface="Dax-Regular"/>
              </a:rPr>
              <a:t>uygundur</a:t>
            </a:r>
            <a:r>
              <a:rPr lang="en-US" sz="1800" b="0" i="0" u="none" strike="noStrike" baseline="0" dirty="0">
                <a:latin typeface="Dax-Regular"/>
              </a:rPr>
              <a:t>” veya “4-10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çocukların</a:t>
            </a:r>
            <a:r>
              <a:rPr lang="tr-TR" sz="1800" b="0" i="0" u="none" strike="noStrike" baseline="0" dirty="0">
                <a:latin typeface="Dax-Regular"/>
              </a:rPr>
              <a:t> </a:t>
            </a:r>
            <a:r>
              <a:rPr lang="en-US" sz="1800" b="0" i="0" u="none" strike="noStrike" baseline="0" dirty="0" err="1">
                <a:latin typeface="Dax-Regular"/>
              </a:rPr>
              <a:t>kullanımına</a:t>
            </a:r>
            <a:r>
              <a:rPr lang="en-US" sz="1800" b="0" i="0" u="none" strike="noStrike" baseline="0" dirty="0">
                <a:latin typeface="Dax-Regular"/>
              </a:rPr>
              <a:t> </a:t>
            </a:r>
            <a:r>
              <a:rPr lang="en-US" sz="1800" b="0" i="0" u="none" strike="noStrike" baseline="0" dirty="0" err="1">
                <a:latin typeface="Dax-Regular"/>
              </a:rPr>
              <a:t>uygundur</a:t>
            </a:r>
            <a:r>
              <a:rPr lang="tr-TR" sz="1800" b="0" i="0" u="none" strike="noStrike" baseline="0" dirty="0">
                <a:latin typeface="Dax-Regular"/>
              </a:rPr>
              <a:t> ifadeleri aranmalıdır.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latin typeface="Cambria" panose="02040503050406030204" pitchFamily="18" charset="0"/>
                <a:ea typeface="Cambria" panose="02040503050406030204" pitchFamily="18" charset="0"/>
              </a:rPr>
              <a:t>Adolösanlar: Artan gereksinim sebebiyle </a:t>
            </a:r>
            <a:r>
              <a:rPr lang="en-US" sz="1800" b="0" i="0" u="none" strike="noStrike" baseline="0" dirty="0" err="1">
                <a:latin typeface="Dax-Regular"/>
              </a:rPr>
              <a:t>Diyet</a:t>
            </a:r>
            <a:r>
              <a:rPr lang="en-US" sz="1800" b="0" i="0" u="none" strike="noStrike" baseline="0" dirty="0">
                <a:latin typeface="Dax-Regular"/>
              </a:rPr>
              <a:t> </a:t>
            </a:r>
            <a:r>
              <a:rPr lang="en-US" sz="1800" b="0" i="0" u="none" strike="noStrike" baseline="0" dirty="0" err="1">
                <a:latin typeface="Dax-Regular"/>
              </a:rPr>
              <a:t>kalitesi</a:t>
            </a:r>
            <a:r>
              <a:rPr lang="tr-TR" sz="1800" b="0" i="0" u="none" strike="noStrike" baseline="0" dirty="0">
                <a:latin typeface="Dax-Regular"/>
              </a:rPr>
              <a:t> </a:t>
            </a:r>
            <a:r>
              <a:rPr lang="fi-FI" sz="1800" b="0" i="0" u="none" strike="noStrike" baseline="0" dirty="0">
                <a:latin typeface="Dax-Regular"/>
              </a:rPr>
              <a:t>iyi olmayan, vitamin ve mineral gereksinimlerini</a:t>
            </a:r>
            <a:r>
              <a:rPr lang="tr-TR" sz="1800" b="0" i="0" u="none" strike="noStrike" baseline="0" dirty="0">
                <a:latin typeface="Dax-Regular"/>
              </a:rPr>
              <a:t> </a:t>
            </a:r>
            <a:r>
              <a:rPr lang="en-US" sz="1800" b="0" i="0" u="none" strike="noStrike" baseline="0" dirty="0" err="1">
                <a:latin typeface="Dax-Regular"/>
              </a:rPr>
              <a:t>karşılayamayan</a:t>
            </a:r>
            <a:r>
              <a:rPr lang="en-US" sz="1800" b="0" i="0" u="none" strike="noStrike" baseline="0" dirty="0">
                <a:latin typeface="Dax-Regular"/>
              </a:rPr>
              <a:t> </a:t>
            </a:r>
            <a:r>
              <a:rPr lang="en-US" sz="1800" b="0" i="0" u="none" strike="noStrike" baseline="0" dirty="0" err="1">
                <a:latin typeface="Dax-Regular"/>
              </a:rPr>
              <a:t>adölesanlarda</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destekleri</a:t>
            </a:r>
            <a:r>
              <a:rPr lang="tr-TR" sz="1800" b="0" i="0" u="none" strike="noStrike" baseline="0" dirty="0">
                <a:latin typeface="Dax-Regular"/>
              </a:rPr>
              <a:t> </a:t>
            </a:r>
            <a:r>
              <a:rPr lang="en-US" sz="1800" b="0" i="0" u="none" strike="noStrike" baseline="0" dirty="0" err="1">
                <a:latin typeface="Dax-Regular"/>
              </a:rPr>
              <a:t>yararlı</a:t>
            </a:r>
            <a:r>
              <a:rPr lang="en-US" sz="1800" b="0" i="0" u="none" strike="noStrike" baseline="0" dirty="0">
                <a:latin typeface="Dax-Regular"/>
              </a:rPr>
              <a:t> </a:t>
            </a:r>
            <a:r>
              <a:rPr lang="en-US" sz="1800" b="0" i="0" u="none" strike="noStrike" baseline="0" dirty="0" err="1">
                <a:latin typeface="Dax-Regular"/>
              </a:rPr>
              <a:t>olabilir</a:t>
            </a:r>
            <a:r>
              <a:rPr lang="en-US" sz="1800" b="0" i="0" u="none" strike="noStrike" baseline="0" dirty="0">
                <a:latin typeface="Dax-Regular"/>
              </a:rPr>
              <a:t>.</a:t>
            </a:r>
            <a:r>
              <a:rPr lang="tr-TR" sz="1800" b="0" i="0" u="none" strike="noStrike" baseline="0" dirty="0">
                <a:latin typeface="Dax-Regular"/>
              </a:rPr>
              <a:t> Ör: </a:t>
            </a:r>
            <a:r>
              <a:rPr lang="tr-TR" sz="1800" b="0" i="0" u="none" strike="noStrike" baseline="0" dirty="0" err="1">
                <a:latin typeface="Dax-Regular"/>
              </a:rPr>
              <a:t>Adolösan</a:t>
            </a:r>
            <a:r>
              <a:rPr lang="tr-TR" sz="1800" b="0" i="0" u="none" strike="noStrike" baseline="0" dirty="0">
                <a:latin typeface="Dax-Regular"/>
              </a:rPr>
              <a:t> çağ kız bireylerde demir eksikliği</a:t>
            </a:r>
          </a:p>
          <a:p>
            <a:pPr algn="l"/>
            <a:r>
              <a:rPr lang="tr-TR" sz="1800" b="1" i="0" u="none" strike="noStrike" baseline="0" dirty="0">
                <a:latin typeface="Dax-Regular"/>
              </a:rPr>
              <a:t>Gebe ve </a:t>
            </a:r>
            <a:r>
              <a:rPr lang="tr-TR" sz="1800" b="1" i="0" u="none" strike="noStrike" baseline="0" dirty="0" err="1">
                <a:latin typeface="Dax-Regular"/>
              </a:rPr>
              <a:t>Emizren</a:t>
            </a:r>
            <a:r>
              <a:rPr lang="tr-TR" sz="1800" b="1" i="0" u="none" strike="noStrike" baseline="0" dirty="0">
                <a:latin typeface="Dax-Regular"/>
              </a:rPr>
              <a:t> bireyler: </a:t>
            </a:r>
            <a:r>
              <a:rPr lang="en-US" sz="1800" b="0" i="0" u="none" strike="noStrike" baseline="0" dirty="0">
                <a:latin typeface="Dax-Regular"/>
              </a:rPr>
              <a:t>Besin </a:t>
            </a:r>
            <a:r>
              <a:rPr lang="en-US" sz="1800" b="0" i="0" u="none" strike="noStrike" baseline="0" dirty="0" err="1">
                <a:latin typeface="Dax-Regular"/>
              </a:rPr>
              <a:t>desteklerinin</a:t>
            </a:r>
            <a:r>
              <a:rPr lang="tr-TR" sz="1800" b="0" i="0" u="none" strike="noStrike" baseline="0" dirty="0">
                <a:latin typeface="Dax-Regular"/>
              </a:rPr>
              <a:t> </a:t>
            </a:r>
            <a:r>
              <a:rPr lang="en-US" sz="1800" b="0" i="0" u="none" strike="noStrike" baseline="0" dirty="0" err="1">
                <a:latin typeface="Dax-Regular"/>
              </a:rPr>
              <a:t>bilinçsiz</a:t>
            </a:r>
            <a:r>
              <a:rPr lang="en-US" sz="1800" b="0" i="0" u="none" strike="noStrike" baseline="0" dirty="0">
                <a:latin typeface="Dax-Regular"/>
              </a:rPr>
              <a:t> </a:t>
            </a:r>
            <a:r>
              <a:rPr lang="en-US" sz="1800" b="0" i="0" u="none" strike="noStrike" baseline="0" dirty="0" err="1">
                <a:latin typeface="Dax-Regular"/>
              </a:rPr>
              <a:t>kullanımı</a:t>
            </a:r>
            <a:r>
              <a:rPr lang="en-US" sz="1800" b="0" i="0" u="none" strike="noStrike" baseline="0" dirty="0">
                <a:latin typeface="Dax-Regular"/>
              </a:rPr>
              <a:t> hem </a:t>
            </a:r>
            <a:r>
              <a:rPr lang="en-US" sz="1800" b="0" i="0" u="none" strike="noStrike" baseline="0" dirty="0" err="1">
                <a:latin typeface="Dax-Regular"/>
              </a:rPr>
              <a:t>anneye</a:t>
            </a:r>
            <a:r>
              <a:rPr lang="en-US" sz="1800" b="0" i="0" u="none" strike="noStrike" baseline="0" dirty="0">
                <a:latin typeface="Dax-Regular"/>
              </a:rPr>
              <a:t> hem de </a:t>
            </a:r>
            <a:r>
              <a:rPr lang="en-US" sz="1800" b="0" i="0" u="none" strike="noStrike" baseline="0" dirty="0" err="1">
                <a:latin typeface="Dax-Regular"/>
              </a:rPr>
              <a:t>bebeğe</a:t>
            </a:r>
            <a:endParaRPr lang="en-US" sz="1800" b="0" i="0" u="none" strike="noStrike" baseline="0" dirty="0">
              <a:latin typeface="Dax-Regular"/>
            </a:endParaRPr>
          </a:p>
          <a:p>
            <a:pPr algn="l"/>
            <a:r>
              <a:rPr lang="en-US" sz="1800" b="0" i="0" u="none" strike="noStrike" baseline="0" dirty="0" err="1">
                <a:latin typeface="Dax-Regular"/>
              </a:rPr>
              <a:t>zarar</a:t>
            </a:r>
            <a:r>
              <a:rPr lang="en-US" sz="1800" b="0" i="0" u="none" strike="noStrike" baseline="0" dirty="0">
                <a:latin typeface="Dax-Regular"/>
              </a:rPr>
              <a:t> </a:t>
            </a:r>
            <a:r>
              <a:rPr lang="en-US" sz="1800" b="0" i="0" u="none" strike="noStrike" baseline="0" dirty="0" err="1">
                <a:latin typeface="Dax-Regular"/>
              </a:rPr>
              <a:t>verebilmektedir</a:t>
            </a:r>
            <a:r>
              <a:rPr lang="en-US" sz="1800" b="0" i="0" u="none" strike="noStrike" baseline="0" dirty="0">
                <a:latin typeface="Dax-Regular"/>
              </a:rPr>
              <a:t>. </a:t>
            </a:r>
            <a:r>
              <a:rPr lang="en-US" sz="1800" b="0" i="0" u="none" strike="noStrike" baseline="0" dirty="0" err="1">
                <a:latin typeface="Dax-Regular"/>
              </a:rPr>
              <a:t>Örneğin</a:t>
            </a:r>
            <a:r>
              <a:rPr lang="en-US" sz="1800" b="0" i="0" u="none" strike="noStrike" baseline="0" dirty="0">
                <a:latin typeface="Dax-Regular"/>
              </a:rPr>
              <a:t> </a:t>
            </a:r>
            <a:r>
              <a:rPr lang="en-US" sz="1800" b="0" i="0" u="none" strike="noStrike" baseline="0" dirty="0" err="1">
                <a:latin typeface="Dax-Regular"/>
              </a:rPr>
              <a:t>gebelikte</a:t>
            </a:r>
            <a:r>
              <a:rPr lang="en-US" sz="1800" b="0" i="0" u="none" strike="noStrike" baseline="0" dirty="0">
                <a:latin typeface="Dax-Regular"/>
              </a:rPr>
              <a:t> yüksek</a:t>
            </a:r>
            <a:r>
              <a:rPr lang="tr-TR" sz="1800" b="0" i="0" u="none" strike="noStrike" baseline="0" dirty="0">
                <a:latin typeface="Dax-Regular"/>
              </a:rPr>
              <a:t> </a:t>
            </a:r>
            <a:r>
              <a:rPr lang="en-US" sz="1800" b="0" i="0" u="none" strike="noStrike" baseline="0" dirty="0" err="1">
                <a:latin typeface="Dax-Regular"/>
              </a:rPr>
              <a:t>miktarda</a:t>
            </a:r>
            <a:r>
              <a:rPr lang="en-US" sz="1800" b="0" i="0" u="none" strike="noStrike" baseline="0" dirty="0">
                <a:latin typeface="Dax-Regular"/>
              </a:rPr>
              <a:t> A </a:t>
            </a:r>
            <a:r>
              <a:rPr lang="en-US" sz="1800" b="0" i="0" u="none" strike="noStrike" baseline="0" dirty="0" err="1">
                <a:latin typeface="Dax-Regular"/>
              </a:rPr>
              <a:t>vitamini</a:t>
            </a:r>
            <a:r>
              <a:rPr lang="en-US" sz="1800" b="0" i="0" u="none" strike="noStrike" baseline="0" dirty="0">
                <a:latin typeface="Dax-Regular"/>
              </a:rPr>
              <a:t> </a:t>
            </a:r>
            <a:r>
              <a:rPr lang="en-US" sz="1800" b="0" i="0" u="none" strike="noStrike" baseline="0" dirty="0" err="1">
                <a:latin typeface="Dax-Regular"/>
              </a:rPr>
              <a:t>alımı</a:t>
            </a:r>
            <a:r>
              <a:rPr lang="en-US" sz="1800" b="0" i="0" u="none" strike="noStrike" baseline="0" dirty="0">
                <a:latin typeface="Dax-Regular"/>
              </a:rPr>
              <a:t> </a:t>
            </a:r>
            <a:r>
              <a:rPr lang="tr-TR" sz="1800" b="0" i="0" u="none" strike="noStrike" baseline="0" dirty="0">
                <a:latin typeface="Dax-Regular"/>
              </a:rPr>
              <a:t>k</a:t>
            </a:r>
            <a:r>
              <a:rPr lang="en-US" sz="1800" b="0" i="0" u="none" strike="noStrike" baseline="0" dirty="0">
                <a:latin typeface="Dax-Regular"/>
              </a:rPr>
              <a:t>alp, </a:t>
            </a:r>
            <a:r>
              <a:rPr lang="en-US" sz="1800" b="0" i="0" u="none" strike="noStrike" baseline="0" dirty="0" err="1">
                <a:latin typeface="Dax-Regular"/>
              </a:rPr>
              <a:t>merkezi</a:t>
            </a:r>
            <a:r>
              <a:rPr lang="en-US" sz="1800" b="0" i="0" u="none" strike="noStrike" baseline="0" dirty="0">
                <a:latin typeface="Dax-Regular"/>
              </a:rPr>
              <a:t> </a:t>
            </a:r>
            <a:r>
              <a:rPr lang="en-US" sz="1800" b="0" i="0" u="none" strike="noStrike" baseline="0" dirty="0" err="1">
                <a:latin typeface="Dax-Regular"/>
              </a:rPr>
              <a:t>sinir</a:t>
            </a:r>
            <a:r>
              <a:rPr lang="tr-TR" sz="1800" b="0" i="0" u="none" strike="noStrike" baseline="0" dirty="0">
                <a:latin typeface="Dax-Regular"/>
              </a:rPr>
              <a:t> </a:t>
            </a:r>
            <a:r>
              <a:rPr lang="en-US" sz="1800" b="0" i="0" u="none" strike="noStrike" baseline="0" dirty="0" err="1">
                <a:latin typeface="Dax-Regular"/>
              </a:rPr>
              <a:t>sistem</a:t>
            </a:r>
            <a:r>
              <a:rPr lang="tr-TR" sz="1800" b="0" i="0" u="none" strike="noStrike" baseline="0" dirty="0">
                <a:latin typeface="Dax-Regular"/>
              </a:rPr>
              <a:t>inde anomaliler</a:t>
            </a:r>
          </a:p>
          <a:p>
            <a:pPr algn="l"/>
            <a:r>
              <a:rPr lang="tr-TR" sz="1800" b="1" i="0" u="none" strike="noStrike" baseline="0" dirty="0">
                <a:latin typeface="Dax-Regular"/>
              </a:rPr>
              <a:t>Yaşlı bireyler: </a:t>
            </a:r>
            <a:r>
              <a:rPr lang="tr-TR" sz="1800" b="0" i="0" u="none" strike="noStrike" baseline="0" dirty="0">
                <a:latin typeface="Dax-Regular"/>
              </a:rPr>
              <a:t>fizyolojik değişiklikler, fonksiyon kaybı, yetersiz alım ve artan gereksinim vardır. Ör: </a:t>
            </a:r>
            <a:r>
              <a:rPr lang="en-US" sz="1800" b="0" i="0" u="none" strike="noStrike" baseline="0" dirty="0" err="1">
                <a:latin typeface="Dax-Regular"/>
              </a:rPr>
              <a:t>yaşlanma</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a:t>
            </a:r>
            <a:r>
              <a:rPr lang="en-US" sz="1800" b="0" i="0" u="none" strike="noStrike" baseline="0" dirty="0" err="1">
                <a:latin typeface="Dax-Regular"/>
              </a:rPr>
              <a:t>deriden</a:t>
            </a:r>
            <a:r>
              <a:rPr lang="en-US" sz="1800" b="0" i="0" u="none" strike="noStrike" baseline="0" dirty="0">
                <a:latin typeface="Dax-Regular"/>
              </a:rPr>
              <a:t> D </a:t>
            </a:r>
            <a:r>
              <a:rPr lang="en-US" sz="1800" b="0" i="0" u="none" strike="noStrike" baseline="0" dirty="0" err="1">
                <a:latin typeface="Dax-Regular"/>
              </a:rPr>
              <a:t>vitamini</a:t>
            </a:r>
            <a:endParaRPr lang="en-US" sz="1800" b="0" i="0" u="none" strike="noStrike" baseline="0" dirty="0">
              <a:latin typeface="Dax-Regular"/>
            </a:endParaRPr>
          </a:p>
          <a:p>
            <a:pPr algn="l"/>
            <a:r>
              <a:rPr lang="en-US" sz="1800" b="0" i="0" u="none" strike="noStrike" baseline="0" dirty="0" err="1">
                <a:latin typeface="Dax-Regular"/>
              </a:rPr>
              <a:t>sentezi</a:t>
            </a:r>
            <a:r>
              <a:rPr lang="en-US" sz="1800" b="0" i="0" u="none" strike="noStrike" baseline="0" dirty="0">
                <a:latin typeface="Dax-Regular"/>
              </a:rPr>
              <a:t> </a:t>
            </a:r>
            <a:r>
              <a:rPr lang="en-US" sz="1800" b="0" i="0" u="none" strike="noStrike" baseline="0" dirty="0" err="1">
                <a:latin typeface="Dax-Regular"/>
              </a:rPr>
              <a:t>azalmakta</a:t>
            </a:r>
            <a:r>
              <a:rPr lang="tr-TR" sz="1800" b="0" i="0" u="none" strike="noStrike" baseline="0" dirty="0">
                <a:latin typeface="Dax-Regular"/>
              </a:rPr>
              <a:t>, </a:t>
            </a:r>
            <a:r>
              <a:rPr lang="en-US" sz="1800" b="0" i="0" u="none" strike="noStrike" baseline="0" dirty="0" err="1">
                <a:latin typeface="Dax-Regular"/>
              </a:rPr>
              <a:t>Ayrıca</a:t>
            </a:r>
            <a:r>
              <a:rPr lang="en-US" sz="1800" b="0" i="0" u="none" strike="noStrike" baseline="0" dirty="0">
                <a:latin typeface="Dax-Regular"/>
              </a:rPr>
              <a:t> </a:t>
            </a:r>
            <a:r>
              <a:rPr lang="en-US" sz="1800" b="0" i="0" u="none" strike="noStrike" baseline="0" dirty="0" err="1">
                <a:latin typeface="Dax-Regular"/>
              </a:rPr>
              <a:t>gastrik</a:t>
            </a:r>
            <a:r>
              <a:rPr lang="en-US" sz="1800" b="0" i="0" u="none" strike="noStrike" baseline="0" dirty="0">
                <a:latin typeface="Dax-Regular"/>
              </a:rPr>
              <a:t> </a:t>
            </a:r>
            <a:r>
              <a:rPr lang="en-US" sz="1800" b="0" i="0" u="none" strike="noStrike" baseline="0" dirty="0" err="1">
                <a:latin typeface="Dax-Regular"/>
              </a:rPr>
              <a:t>atrofi</a:t>
            </a:r>
            <a:r>
              <a:rPr lang="en-US" sz="1800" b="0" i="0" u="none" strike="noStrike" baseline="0" dirty="0">
                <a:latin typeface="Dax-Regular"/>
              </a:rPr>
              <a:t> </a:t>
            </a:r>
            <a:r>
              <a:rPr lang="en-US" sz="1800" b="0" i="0" u="none" strike="noStrike" baseline="0" dirty="0" err="1">
                <a:latin typeface="Dax-Regular"/>
              </a:rPr>
              <a:t>ve</a:t>
            </a:r>
            <a:r>
              <a:rPr lang="tr-TR" sz="1800" b="0" i="0" u="none" strike="noStrike" baseline="0" dirty="0">
                <a:latin typeface="Dax-Regular"/>
              </a:rPr>
              <a:t> </a:t>
            </a:r>
            <a:r>
              <a:rPr lang="en-US" sz="1800" b="0" i="0" u="none" strike="noStrike" baseline="0" dirty="0" err="1">
                <a:latin typeface="Dax-Regular"/>
              </a:rPr>
              <a:t>besinlerle</a:t>
            </a:r>
            <a:r>
              <a:rPr lang="en-US" sz="1800" b="0" i="0" u="none" strike="noStrike" baseline="0" dirty="0">
                <a:latin typeface="Dax-Regular"/>
              </a:rPr>
              <a:t> </a:t>
            </a:r>
            <a:r>
              <a:rPr lang="en-US" sz="1800" b="0" i="0" u="none" strike="noStrike" baseline="0" dirty="0" err="1">
                <a:latin typeface="Dax-Regular"/>
              </a:rPr>
              <a:t>yetersiz</a:t>
            </a:r>
            <a:r>
              <a:rPr lang="en-US" sz="1800" b="0" i="0" u="none" strike="noStrike" baseline="0" dirty="0">
                <a:latin typeface="Dax-Regular"/>
              </a:rPr>
              <a:t> </a:t>
            </a:r>
            <a:r>
              <a:rPr lang="en-US" sz="1800" b="0" i="0" u="none" strike="noStrike" baseline="0" dirty="0" err="1">
                <a:latin typeface="Dax-Regular"/>
              </a:rPr>
              <a:t>alım</a:t>
            </a:r>
            <a:r>
              <a:rPr lang="en-US" sz="1800" b="0" i="0" u="none" strike="noStrike" baseline="0" dirty="0">
                <a:latin typeface="Dax-Regular"/>
              </a:rPr>
              <a:t> </a:t>
            </a:r>
            <a:r>
              <a:rPr lang="en-US" sz="1800" b="0" i="0" u="none" strike="noStrike" baseline="0" dirty="0" err="1">
                <a:latin typeface="Dax-Regular"/>
              </a:rPr>
              <a:t>nedeniyle</a:t>
            </a:r>
            <a:r>
              <a:rPr lang="en-US" sz="1800" b="0" i="0" u="none" strike="noStrike" baseline="0" dirty="0">
                <a:latin typeface="Dax-Regular"/>
              </a:rPr>
              <a:t> B12 </a:t>
            </a:r>
            <a:r>
              <a:rPr lang="en-US" sz="1800" b="0" i="0" u="none" strike="noStrike" baseline="0" dirty="0" err="1">
                <a:latin typeface="Dax-Regular"/>
              </a:rPr>
              <a:t>vitamininin</a:t>
            </a:r>
            <a:r>
              <a:rPr lang="tr-TR" sz="1800" b="0" i="0" u="none" strike="noStrike" baseline="0" dirty="0">
                <a:latin typeface="Dax-Regular"/>
              </a:rPr>
              <a:t> </a:t>
            </a:r>
            <a:r>
              <a:rPr lang="en-US" sz="1800" b="0" i="0" u="none" strike="noStrike" baseline="0" dirty="0" err="1">
                <a:latin typeface="Dax-Regular"/>
              </a:rPr>
              <a:t>eksikliğine</a:t>
            </a:r>
            <a:r>
              <a:rPr lang="en-US" sz="1800" b="0" i="0" u="none" strike="noStrike" baseline="0" dirty="0">
                <a:latin typeface="Dax-Regular"/>
              </a:rPr>
              <a:t> de </a:t>
            </a:r>
            <a:r>
              <a:rPr lang="en-US" sz="1800" b="0" i="0" u="none" strike="noStrike" baseline="0" dirty="0" err="1">
                <a:latin typeface="Dax-Regular"/>
              </a:rPr>
              <a:t>sıkça</a:t>
            </a:r>
            <a:r>
              <a:rPr lang="en-US" sz="1800" b="0" i="0" u="none" strike="noStrike" baseline="0" dirty="0">
                <a:latin typeface="Dax-Regular"/>
              </a:rPr>
              <a:t> </a:t>
            </a:r>
            <a:r>
              <a:rPr lang="en-US" sz="1800" b="0" i="0" u="none" strike="noStrike" baseline="0" dirty="0" err="1">
                <a:latin typeface="Dax-Regular"/>
              </a:rPr>
              <a:t>rastlanmaktadır</a:t>
            </a:r>
            <a:r>
              <a:rPr lang="en-US" sz="1800" b="0" i="0" u="none" strike="noStrike" baseline="0" dirty="0">
                <a:latin typeface="Dax-Regular"/>
              </a:rPr>
              <a:t>.</a:t>
            </a:r>
            <a:endParaRPr lang="tr-TR" sz="1800" b="0" i="0" u="none" strike="noStrike" baseline="0" dirty="0">
              <a:latin typeface="Dax-Regular"/>
            </a:endParaRPr>
          </a:p>
          <a:p>
            <a:pPr algn="l"/>
            <a:r>
              <a:rPr lang="tr-TR" sz="1800" b="1" i="0" u="none" strike="noStrike" baseline="0" dirty="0" err="1">
                <a:latin typeface="Dax-Regular"/>
              </a:rPr>
              <a:t>Vejataryenler</a:t>
            </a:r>
            <a:r>
              <a:rPr lang="tr-TR" sz="1800" b="1" i="0" u="none" strike="noStrike" baseline="0" dirty="0">
                <a:latin typeface="Dax-Regular"/>
              </a:rPr>
              <a:t>: </a:t>
            </a:r>
            <a:r>
              <a:rPr lang="tr-TR" sz="1800" b="0" i="0" u="none" strike="noStrike" baseline="0" dirty="0">
                <a:latin typeface="Dax-Regular"/>
              </a:rPr>
              <a:t>B12 ve demir eksikliği ile özellikle veganlarda </a:t>
            </a:r>
            <a:r>
              <a:rPr lang="en-US" sz="1800" b="0" i="0" u="none" strike="noStrike" baseline="0" dirty="0" err="1">
                <a:latin typeface="Dax-Regular"/>
              </a:rPr>
              <a:t>bitkisel</a:t>
            </a:r>
            <a:r>
              <a:rPr lang="en-US" sz="1800" b="0" i="0" u="none" strike="noStrike" baseline="0" dirty="0">
                <a:latin typeface="Dax-Regular"/>
              </a:rPr>
              <a:t> </a:t>
            </a:r>
            <a:r>
              <a:rPr lang="en-US" sz="1800" b="0" i="0" u="none" strike="noStrike" baseline="0" dirty="0" err="1">
                <a:latin typeface="Dax-Regular"/>
              </a:rPr>
              <a:t>kaynaklı</a:t>
            </a:r>
            <a:r>
              <a:rPr lang="en-US" sz="1800" b="0" i="0" u="none" strike="noStrike" baseline="0" dirty="0">
                <a:latin typeface="Dax-Regular"/>
              </a:rPr>
              <a:t> </a:t>
            </a:r>
            <a:r>
              <a:rPr lang="en-US" sz="1800" b="0" i="0" u="none" strike="noStrike" baseline="0" dirty="0" err="1">
                <a:latin typeface="Dax-Regular"/>
              </a:rPr>
              <a:t>besinlerde</a:t>
            </a:r>
            <a:r>
              <a:rPr lang="en-US" sz="1800" b="0" i="0" u="none" strike="noStrike" baseline="0" dirty="0">
                <a:latin typeface="Dax-Regular"/>
              </a:rPr>
              <a:t> </a:t>
            </a:r>
            <a:r>
              <a:rPr lang="en-US" sz="1800" b="0" i="0" u="none" strike="noStrike" baseline="0" dirty="0" err="1">
                <a:latin typeface="Dax-Regular"/>
              </a:rPr>
              <a:t>kalsiyum</a:t>
            </a:r>
            <a:r>
              <a:rPr lang="tr-TR" sz="1800" b="0" i="0" u="none" strike="noStrike" baseline="0" dirty="0">
                <a:latin typeface="Dax-Regular"/>
              </a:rPr>
              <a:t> </a:t>
            </a:r>
            <a:r>
              <a:rPr lang="en-US" sz="1800" b="0" i="0" u="none" strike="noStrike" baseline="0" dirty="0" err="1">
                <a:latin typeface="Dax-Regular"/>
              </a:rPr>
              <a:t>biyoyararlılığının</a:t>
            </a:r>
            <a:r>
              <a:rPr lang="en-US" sz="1800" b="0" i="0" u="none" strike="noStrike" baseline="0" dirty="0">
                <a:latin typeface="Dax-Regular"/>
              </a:rPr>
              <a:t> </a:t>
            </a:r>
            <a:r>
              <a:rPr lang="en-US" sz="1800" b="0" i="0" u="none" strike="noStrike" baseline="0" dirty="0" err="1">
                <a:latin typeface="Dax-Regular"/>
              </a:rPr>
              <a:t>düşük</a:t>
            </a:r>
            <a:r>
              <a:rPr lang="en-US" sz="1800" b="0" i="0" u="none" strike="noStrike" baseline="0" dirty="0">
                <a:latin typeface="Dax-Regular"/>
              </a:rPr>
              <a:t> </a:t>
            </a:r>
            <a:r>
              <a:rPr lang="en-US" sz="1800" b="0" i="0" u="none" strike="noStrike" baseline="0" dirty="0" err="1">
                <a:latin typeface="Dax-Regular"/>
              </a:rPr>
              <a:t>olması</a:t>
            </a:r>
            <a:r>
              <a:rPr lang="en-US" sz="1800" b="0" i="0" u="none" strike="noStrike" baseline="0" dirty="0">
                <a:latin typeface="Dax-Regular"/>
              </a:rPr>
              <a:t> </a:t>
            </a:r>
            <a:r>
              <a:rPr lang="en-US" sz="1800" b="0" i="0" u="none" strike="noStrike" baseline="0" dirty="0" err="1">
                <a:latin typeface="Dax-Regular"/>
              </a:rPr>
              <a:t>nedeniyle</a:t>
            </a:r>
            <a:r>
              <a:rPr lang="tr-TR" sz="1800" b="0" i="0" u="none" strike="noStrike" baseline="0" dirty="0">
                <a:latin typeface="Dax-Regular"/>
              </a:rPr>
              <a:t> </a:t>
            </a:r>
            <a:r>
              <a:rPr lang="en-US" sz="1800" b="0" i="0" u="none" strike="noStrike" baseline="0" dirty="0" err="1">
                <a:latin typeface="Dax-Regular"/>
              </a:rPr>
              <a:t>kalsiyumun</a:t>
            </a:r>
            <a:r>
              <a:rPr lang="en-US" sz="1800" b="0" i="0" u="none" strike="noStrike" baseline="0" dirty="0">
                <a:latin typeface="Dax-Regular"/>
              </a:rPr>
              <a:t> </a:t>
            </a:r>
            <a:r>
              <a:rPr lang="en-US" sz="1800" b="0" i="0" u="none" strike="noStrike" baseline="0" dirty="0" err="1">
                <a:latin typeface="Dax-Regular"/>
              </a:rPr>
              <a:t>vücut</a:t>
            </a:r>
            <a:r>
              <a:rPr lang="en-US" sz="1800" b="0" i="0" u="none" strike="noStrike" baseline="0" dirty="0">
                <a:latin typeface="Dax-Regular"/>
              </a:rPr>
              <a:t> </a:t>
            </a:r>
            <a:r>
              <a:rPr lang="en-US" sz="1800" b="0" i="0" u="none" strike="noStrike" baseline="0" dirty="0" err="1">
                <a:latin typeface="Dax-Regular"/>
              </a:rPr>
              <a:t>tarafından</a:t>
            </a:r>
            <a:r>
              <a:rPr lang="en-US" sz="1800" b="0" i="0" u="none" strike="noStrike" baseline="0" dirty="0">
                <a:latin typeface="Dax-Regular"/>
              </a:rPr>
              <a:t> </a:t>
            </a:r>
            <a:r>
              <a:rPr lang="en-US" sz="1800" b="0" i="0" u="none" strike="noStrike" baseline="0" dirty="0" err="1">
                <a:latin typeface="Dax-Regular"/>
              </a:rPr>
              <a:t>kullanımı</a:t>
            </a:r>
            <a:r>
              <a:rPr lang="en-US" sz="1800" b="0" i="0" u="none" strike="noStrike" baseline="0" dirty="0">
                <a:latin typeface="Dax-Regular"/>
              </a:rPr>
              <a:t> </a:t>
            </a:r>
            <a:r>
              <a:rPr lang="en-US" sz="1800" b="0" i="0" u="none" strike="noStrike" baseline="0" dirty="0" err="1">
                <a:latin typeface="Dax-Regular"/>
              </a:rPr>
              <a:t>sınırlı</a:t>
            </a:r>
            <a:r>
              <a:rPr lang="tr-TR" sz="1800" b="0" i="0" u="none" strike="noStrike" baseline="0" dirty="0">
                <a:latin typeface="Dax-Regular"/>
              </a:rPr>
              <a:t> </a:t>
            </a:r>
            <a:r>
              <a:rPr lang="en-US" sz="1800" b="0" i="0" u="none" strike="noStrike" baseline="0" dirty="0" err="1">
                <a:latin typeface="Dax-Regular"/>
              </a:rPr>
              <a:t>olabilmektedir</a:t>
            </a:r>
            <a:r>
              <a:rPr lang="tr-TR" sz="1800" b="0" i="0" u="none" strike="noStrike" baseline="0" dirty="0">
                <a:latin typeface="Dax-Regular"/>
              </a:rPr>
              <a:t> (Tartışmalı konu)</a:t>
            </a:r>
            <a:r>
              <a:rPr lang="en-US" sz="1800" b="0" i="0" u="none" strike="noStrike" baseline="0" dirty="0">
                <a:latin typeface="Dax-Regular"/>
              </a:rPr>
              <a:t>.</a:t>
            </a:r>
            <a:r>
              <a:rPr lang="tr-TR" sz="1800" b="0" i="0" u="none" strike="noStrike" baseline="0" dirty="0">
                <a:latin typeface="Dax-Regular"/>
              </a:rPr>
              <a:t> </a:t>
            </a:r>
            <a:r>
              <a:rPr lang="tr-TR" sz="1800" b="1" i="0" u="none" strike="noStrike" baseline="0" dirty="0">
                <a:latin typeface="Dax-Regular"/>
              </a:rPr>
              <a:t>Beslenme uzmanları </a:t>
            </a:r>
            <a:r>
              <a:rPr lang="en-US" sz="1800" b="1" i="0" u="none" strike="noStrike" baseline="0" dirty="0" err="1">
                <a:latin typeface="Dax-Regular"/>
              </a:rPr>
              <a:t>Vejetaryen</a:t>
            </a:r>
            <a:r>
              <a:rPr lang="tr-TR" sz="1800" b="1" i="0" u="none" strike="noStrike" baseline="0" dirty="0">
                <a:latin typeface="Dax-Regular"/>
              </a:rPr>
              <a:t> </a:t>
            </a:r>
            <a:r>
              <a:rPr lang="en-US" sz="1800" b="1" i="0" u="none" strike="noStrike" baseline="0" dirty="0" err="1">
                <a:latin typeface="Dax-Regular"/>
              </a:rPr>
              <a:t>gebelerin</a:t>
            </a:r>
            <a:r>
              <a:rPr lang="en-US" sz="1800" b="1" i="0" u="none" strike="noStrike" baseline="0" dirty="0">
                <a:latin typeface="Dax-Regular"/>
              </a:rPr>
              <a:t> </a:t>
            </a:r>
            <a:r>
              <a:rPr lang="en-US" sz="1800" b="1" i="0" u="none" strike="noStrike" baseline="0" dirty="0" err="1">
                <a:latin typeface="Dax-Regular"/>
              </a:rPr>
              <a:t>diyetleri</a:t>
            </a:r>
            <a:r>
              <a:rPr lang="tr-TR" sz="1800" b="1" i="0" u="none" strike="noStrike" baseline="0" dirty="0" err="1">
                <a:latin typeface="Dax-Regular"/>
              </a:rPr>
              <a:t>ni</a:t>
            </a:r>
            <a:r>
              <a:rPr lang="en-US" sz="1800" b="1" i="0" u="none" strike="noStrike" baseline="0" dirty="0">
                <a:latin typeface="Dax-Regular"/>
              </a:rPr>
              <a:t> B12 </a:t>
            </a:r>
            <a:r>
              <a:rPr lang="en-US" sz="1800" b="1" i="0" u="none" strike="noStrike" baseline="0" dirty="0" err="1">
                <a:latin typeface="Dax-Regular"/>
              </a:rPr>
              <a:t>vitamini</a:t>
            </a:r>
            <a:r>
              <a:rPr lang="en-US" sz="1800" b="1" i="0" u="none" strike="noStrike" baseline="0" dirty="0">
                <a:latin typeface="Dax-Regular"/>
              </a:rPr>
              <a:t>,</a:t>
            </a:r>
            <a:r>
              <a:rPr lang="tr-TR" sz="1800" b="1" i="0" u="none" strike="noStrike" baseline="0" dirty="0">
                <a:latin typeface="Dax-Regular"/>
              </a:rPr>
              <a:t> </a:t>
            </a:r>
            <a:r>
              <a:rPr lang="en-US" sz="1800" b="1" i="0" u="none" strike="noStrike" baseline="0" dirty="0" err="1">
                <a:latin typeface="Dax-Regular"/>
              </a:rPr>
              <a:t>kalsiyum</a:t>
            </a:r>
            <a:r>
              <a:rPr lang="en-US" sz="1800" b="1" i="0" u="none" strike="noStrike" baseline="0" dirty="0">
                <a:latin typeface="Dax-Regular"/>
              </a:rPr>
              <a:t>, çinko, </a:t>
            </a:r>
            <a:r>
              <a:rPr lang="en-US" sz="1800" b="1" i="0" u="none" strike="noStrike" baseline="0" dirty="0" err="1">
                <a:latin typeface="Dax-Regular"/>
              </a:rPr>
              <a:t>kolin</a:t>
            </a:r>
            <a:r>
              <a:rPr lang="en-US" sz="1800" b="1" i="0" u="none" strike="noStrike" baseline="0" dirty="0">
                <a:latin typeface="Dax-Regular"/>
              </a:rPr>
              <a:t> </a:t>
            </a:r>
            <a:r>
              <a:rPr lang="en-US" sz="1800" b="1" i="0" u="none" strike="noStrike" baseline="0" dirty="0" err="1">
                <a:latin typeface="Dax-Regular"/>
              </a:rPr>
              <a:t>ve</a:t>
            </a:r>
            <a:r>
              <a:rPr lang="en-US" sz="1800" b="1" i="0" u="none" strike="noStrike" baseline="0" dirty="0">
                <a:latin typeface="Dax-Regular"/>
              </a:rPr>
              <a:t> omega-3 </a:t>
            </a:r>
            <a:r>
              <a:rPr lang="en-US" sz="1800" b="1" i="0" u="none" strike="noStrike" baseline="0" dirty="0" err="1">
                <a:latin typeface="Dax-Regular"/>
              </a:rPr>
              <a:t>yağ</a:t>
            </a:r>
            <a:r>
              <a:rPr lang="en-US" sz="1800" b="1" i="0" u="none" strike="noStrike" baseline="0" dirty="0">
                <a:latin typeface="Dax-Regular"/>
              </a:rPr>
              <a:t> </a:t>
            </a:r>
            <a:r>
              <a:rPr lang="en-US" sz="1800" b="1" i="0" u="none" strike="noStrike" baseline="0" dirty="0" err="1">
                <a:latin typeface="Dax-Regular"/>
              </a:rPr>
              <a:t>asitleri</a:t>
            </a:r>
            <a:r>
              <a:rPr lang="en-US" sz="1800" b="1" i="0" u="none" strike="noStrike" baseline="0" dirty="0">
                <a:latin typeface="Dax-Regular"/>
              </a:rPr>
              <a:t> </a:t>
            </a:r>
            <a:r>
              <a:rPr lang="en-US" sz="1800" b="1" i="0" u="none" strike="noStrike" baseline="0" dirty="0" err="1">
                <a:latin typeface="Dax-Regular"/>
              </a:rPr>
              <a:t>olaneikosapentaenoik</a:t>
            </a:r>
            <a:r>
              <a:rPr lang="en-US" sz="1800" b="1" i="0" u="none" strike="noStrike" baseline="0" dirty="0">
                <a:latin typeface="Dax-Regular"/>
              </a:rPr>
              <a:t> </a:t>
            </a:r>
            <a:r>
              <a:rPr lang="en-US" sz="1800" b="1" i="0" u="none" strike="noStrike" baseline="0" dirty="0" err="1">
                <a:latin typeface="Dax-Regular"/>
              </a:rPr>
              <a:t>asit</a:t>
            </a:r>
            <a:r>
              <a:rPr lang="en-US" sz="1800" b="1" i="0" u="none" strike="noStrike" baseline="0" dirty="0">
                <a:latin typeface="Dax-Regular"/>
              </a:rPr>
              <a:t> (EPA) </a:t>
            </a:r>
            <a:r>
              <a:rPr lang="en-US" sz="1800" b="1" i="0" u="none" strike="noStrike" baseline="0" dirty="0" err="1">
                <a:latin typeface="Dax-Regular"/>
              </a:rPr>
              <a:t>ve</a:t>
            </a:r>
            <a:r>
              <a:rPr lang="en-US" sz="1800" b="1" i="0" u="none" strike="noStrike" baseline="0" dirty="0">
                <a:latin typeface="Dax-Regular"/>
              </a:rPr>
              <a:t> </a:t>
            </a:r>
            <a:r>
              <a:rPr lang="en-US" sz="1800" b="1" i="0" u="none" strike="noStrike" baseline="0" dirty="0" err="1">
                <a:latin typeface="Dax-Regular"/>
              </a:rPr>
              <a:t>dokosaheksaenoik</a:t>
            </a:r>
            <a:r>
              <a:rPr lang="tr-TR" sz="1800" b="1" i="0" u="none" strike="noStrike" baseline="0" dirty="0">
                <a:latin typeface="Dax-Regular"/>
              </a:rPr>
              <a:t> </a:t>
            </a:r>
            <a:r>
              <a:rPr lang="en-US" sz="1800" b="1" i="0" u="none" strike="noStrike" baseline="0" dirty="0" err="1">
                <a:latin typeface="Dax-Regular"/>
              </a:rPr>
              <a:t>asit</a:t>
            </a:r>
            <a:r>
              <a:rPr lang="en-US" sz="1800" b="1" i="0" u="none" strike="noStrike" baseline="0" dirty="0">
                <a:latin typeface="Dax-Regular"/>
              </a:rPr>
              <a:t> (DHA) </a:t>
            </a:r>
            <a:r>
              <a:rPr lang="tr-TR" sz="1800" b="1" i="0" u="none" strike="noStrike" baseline="0" dirty="0">
                <a:latin typeface="Dax-Regular"/>
              </a:rPr>
              <a:t>alımı </a:t>
            </a:r>
            <a:r>
              <a:rPr lang="en-US" sz="1800" b="1" i="0" u="none" strike="noStrike" baseline="0" dirty="0" err="1">
                <a:latin typeface="Dax-Regular"/>
              </a:rPr>
              <a:t>açısından</a:t>
            </a:r>
            <a:r>
              <a:rPr lang="en-US" sz="1800" b="1" i="0" u="none" strike="noStrike" baseline="0" dirty="0">
                <a:latin typeface="Dax-Regular"/>
              </a:rPr>
              <a:t> </a:t>
            </a:r>
            <a:r>
              <a:rPr lang="en-US" sz="1800" b="1" i="0" u="none" strike="noStrike" baseline="0" dirty="0" err="1">
                <a:latin typeface="Dax-Regular"/>
              </a:rPr>
              <a:t>değerlendirilmelidir</a:t>
            </a:r>
            <a:endParaRPr lang="tr-TR" sz="1800" b="1" i="0" u="none" strike="noStrike" baseline="0" dirty="0">
              <a:latin typeface="Dax-Regular"/>
            </a:endParaRPr>
          </a:p>
          <a:p>
            <a:pPr algn="l"/>
            <a:r>
              <a:rPr lang="tr-TR" sz="1800" b="1" i="0" u="none" strike="noStrike" baseline="0" dirty="0">
                <a:latin typeface="Dax-Regular"/>
              </a:rPr>
              <a:t>Kronik hastalık: </a:t>
            </a:r>
            <a:r>
              <a:rPr lang="tr-TR" sz="1800" b="0" i="0" u="none" strike="noStrike" baseline="0" dirty="0">
                <a:latin typeface="Dax-Regular"/>
              </a:rPr>
              <a:t>Hekim gözetimi,  besin –ilaç etkileşimleri unutulmamalı. </a:t>
            </a:r>
            <a:r>
              <a:rPr lang="en-US" sz="1800" b="0" i="0" u="none" strike="noStrike" baseline="0" dirty="0" err="1">
                <a:latin typeface="Dax-Regular"/>
              </a:rPr>
              <a:t>Örneğin</a:t>
            </a:r>
            <a:r>
              <a:rPr lang="en-US" sz="1800" b="0" i="0" u="none" strike="noStrike" baseline="0" dirty="0">
                <a:latin typeface="Dax-Regular"/>
              </a:rPr>
              <a:t>, </a:t>
            </a:r>
            <a:r>
              <a:rPr lang="tr-TR" sz="1800" b="0" i="0" u="none" strike="noStrike" baseline="0" dirty="0">
                <a:latin typeface="Dax-Regular"/>
              </a:rPr>
              <a:t> K </a:t>
            </a:r>
            <a:r>
              <a:rPr lang="tr-TR" sz="1800" b="0" i="0" u="none" strike="noStrike" baseline="0" dirty="0" err="1">
                <a:latin typeface="Dax-Regular"/>
              </a:rPr>
              <a:t>vit</a:t>
            </a:r>
            <a:r>
              <a:rPr lang="tr-TR" sz="1800" b="0" i="0" u="none" strike="noStrike" baseline="0" dirty="0">
                <a:latin typeface="Dax-Regular"/>
              </a:rPr>
              <a:t>- </a:t>
            </a:r>
            <a:r>
              <a:rPr lang="tr-TR" sz="1800" b="0" i="0" u="none" strike="noStrike" baseline="0" dirty="0" err="1">
                <a:latin typeface="Dax-Regular"/>
              </a:rPr>
              <a:t>Varfarin</a:t>
            </a:r>
            <a:r>
              <a:rPr lang="tr-TR" sz="1800" b="0" i="0" u="none" strike="noStrike" baseline="0" dirty="0">
                <a:latin typeface="Dax-Regular"/>
              </a:rPr>
              <a:t>; </a:t>
            </a:r>
            <a:r>
              <a:rPr lang="nb-NO" sz="1800" b="0" i="0" u="none" strike="noStrike" baseline="0" dirty="0">
                <a:latin typeface="Dax-Regular"/>
              </a:rPr>
              <a:t>sarı kantaron Hypericum perforatum</a:t>
            </a:r>
            <a:r>
              <a:rPr lang="tr-TR" sz="1800" b="0" i="0" u="none" strike="noStrike" baseline="0" dirty="0">
                <a:latin typeface="Dax-Regular"/>
              </a:rPr>
              <a:t> </a:t>
            </a:r>
            <a:r>
              <a:rPr lang="en-US" sz="1800" b="0" i="0" u="none" strike="noStrike" baseline="0" dirty="0">
                <a:latin typeface="Dax-Regular"/>
              </a:rPr>
              <a:t>L. </a:t>
            </a:r>
            <a:r>
              <a:rPr lang="en-US" sz="1800" b="0" i="0" u="none" strike="noStrike" baseline="0" dirty="0" err="1">
                <a:latin typeface="Dax-Regular"/>
              </a:rPr>
              <a:t>bitkisi</a:t>
            </a:r>
            <a:r>
              <a:rPr lang="en-US" sz="1800" b="0" i="0" u="none" strike="noStrike" baseline="0" dirty="0">
                <a:latin typeface="Dax-Regular"/>
              </a:rPr>
              <a:t> </a:t>
            </a:r>
            <a:r>
              <a:rPr lang="en-US" sz="1800" b="0" i="0" u="none" strike="noStrike" baseline="0" dirty="0" err="1">
                <a:latin typeface="Dax-Regular"/>
              </a:rPr>
              <a:t>doğum</a:t>
            </a:r>
            <a:r>
              <a:rPr lang="en-US" sz="1800" b="0" i="0" u="none" strike="noStrike" baseline="0" dirty="0">
                <a:latin typeface="Dax-Regular"/>
              </a:rPr>
              <a:t> </a:t>
            </a:r>
            <a:r>
              <a:rPr lang="en-US" sz="1800" b="0" i="0" u="none" strike="noStrike" baseline="0" dirty="0" err="1">
                <a:latin typeface="Dax-Regular"/>
              </a:rPr>
              <a:t>kontrol</a:t>
            </a:r>
            <a:r>
              <a:rPr lang="en-US" sz="1800" b="0" i="0" u="none" strike="noStrike" baseline="0" dirty="0">
                <a:latin typeface="Dax-Regular"/>
              </a:rPr>
              <a:t> </a:t>
            </a:r>
            <a:r>
              <a:rPr lang="en-US" sz="1800" b="0" i="0" u="none" strike="noStrike" baseline="0" dirty="0" err="1">
                <a:latin typeface="Dax-Regular"/>
              </a:rPr>
              <a:t>ilaçları</a:t>
            </a:r>
            <a:r>
              <a:rPr lang="en-US" sz="1800" b="0" i="0" u="none" strike="noStrike" baseline="0" dirty="0">
                <a:latin typeface="Dax-Regular"/>
              </a:rPr>
              <a:t>, </a:t>
            </a:r>
            <a:r>
              <a:rPr lang="en-US" sz="1800" b="0" i="0" u="none" strike="noStrike" baseline="0" dirty="0" err="1">
                <a:latin typeface="Dax-Regular"/>
              </a:rPr>
              <a:t>anestezik</a:t>
            </a:r>
            <a:r>
              <a:rPr lang="en-US"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astımda</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 </a:t>
            </a:r>
            <a:r>
              <a:rPr lang="en-US" sz="1800" b="0" i="0" u="none" strike="noStrike" baseline="0" dirty="0" err="1">
                <a:latin typeface="Dax-Regular"/>
              </a:rPr>
              <a:t>bağışıklık</a:t>
            </a:r>
            <a:r>
              <a:rPr lang="en-US" sz="1800" b="0" i="0" u="none" strike="noStrike" baseline="0" dirty="0">
                <a:latin typeface="Dax-Regular"/>
              </a:rPr>
              <a:t> </a:t>
            </a:r>
            <a:r>
              <a:rPr lang="en-US" sz="1800" b="0" i="0" u="none" strike="noStrike" baseline="0" dirty="0" err="1">
                <a:latin typeface="Dax-Regular"/>
              </a:rPr>
              <a:t>baskılayıcı</a:t>
            </a:r>
            <a:r>
              <a:rPr lang="tr-TR"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 </a:t>
            </a:r>
            <a:r>
              <a:rPr lang="en-US" sz="1800" b="0" i="0" u="none" strike="noStrike" baseline="0" dirty="0" err="1">
                <a:latin typeface="Dax-Regular"/>
              </a:rPr>
              <a:t>depresyon</a:t>
            </a:r>
            <a:r>
              <a:rPr lang="en-US" sz="1800" b="0" i="0" u="none" strike="noStrike" baseline="0" dirty="0">
                <a:latin typeface="Dax-Regular"/>
              </a:rPr>
              <a:t>, </a:t>
            </a:r>
            <a:r>
              <a:rPr lang="en-US" sz="1800" b="0" i="0" u="none" strike="noStrike" baseline="0" dirty="0" err="1">
                <a:latin typeface="Dax-Regular"/>
              </a:rPr>
              <a:t>diyabet</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kalp</a:t>
            </a:r>
            <a:r>
              <a:rPr lang="tr-TR" sz="1800" b="0" i="0" u="none" strike="noStrike" baseline="0" dirty="0">
                <a:latin typeface="Dax-Regular"/>
              </a:rPr>
              <a:t> </a:t>
            </a:r>
            <a:r>
              <a:rPr lang="en-US" sz="1800" b="0" i="0" u="none" strike="noStrike" baseline="0" dirty="0">
                <a:latin typeface="Dax-Regular"/>
              </a:rPr>
              <a:t>damar </a:t>
            </a:r>
            <a:r>
              <a:rPr lang="en-US" sz="1800" b="0" i="0" u="none" strike="noStrike" baseline="0" dirty="0" err="1">
                <a:latin typeface="Dax-Regular"/>
              </a:rPr>
              <a:t>hastalıklarında</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bazı </a:t>
            </a:r>
            <a:r>
              <a:rPr lang="en-US" sz="1800" b="0" i="0" u="none" strike="noStrike" baseline="0" dirty="0" err="1">
                <a:latin typeface="Dax-Regular"/>
              </a:rPr>
              <a:t>ilaçlarla</a:t>
            </a:r>
            <a:r>
              <a:rPr lang="tr-TR" sz="1800" b="0" i="0" u="none" strike="noStrike" baseline="0" dirty="0">
                <a:latin typeface="Dax-Regular"/>
              </a:rPr>
              <a:t> </a:t>
            </a:r>
            <a:r>
              <a:rPr lang="en-US" sz="1800" b="0" i="0" u="none" strike="noStrike" baseline="0" dirty="0" err="1">
                <a:latin typeface="Dax-Regular"/>
              </a:rPr>
              <a:t>etkileşime</a:t>
            </a:r>
            <a:r>
              <a:rPr lang="en-US" sz="1800" b="0" i="0" u="none" strike="noStrike" baseline="0" dirty="0">
                <a:latin typeface="Dax-Regular"/>
              </a:rPr>
              <a:t> </a:t>
            </a:r>
            <a:r>
              <a:rPr lang="en-US" sz="1800" b="0" i="0" u="none" strike="noStrike" baseline="0" dirty="0" err="1">
                <a:latin typeface="Dax-Regular"/>
              </a:rPr>
              <a:t>girmektedir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28</a:t>
            </a:fld>
            <a:endParaRPr lang="en-US"/>
          </a:p>
        </p:txBody>
      </p:sp>
    </p:spTree>
    <p:extLst>
      <p:ext uri="{BB962C8B-B14F-4D97-AF65-F5344CB8AC3E}">
        <p14:creationId xmlns:p14="http://schemas.microsoft.com/office/powerpoint/2010/main" val="195242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1" i="0" u="none" strike="noStrike" baseline="0" dirty="0" err="1">
                <a:latin typeface="Dax-Regular"/>
              </a:rPr>
              <a:t>Bebek</a:t>
            </a:r>
            <a:r>
              <a:rPr lang="en-US" sz="1800" b="1" i="0" u="none" strike="noStrike" baseline="0" dirty="0">
                <a:latin typeface="Dax-Regular"/>
              </a:rPr>
              <a:t> </a:t>
            </a:r>
            <a:r>
              <a:rPr lang="en-US" sz="1800" b="1" i="0" u="none" strike="noStrike" baseline="0" dirty="0" err="1">
                <a:latin typeface="Dax-Regular"/>
              </a:rPr>
              <a:t>ve</a:t>
            </a:r>
            <a:r>
              <a:rPr lang="en-US" sz="1800" b="1" i="0" u="none" strike="noStrike" baseline="0" dirty="0">
                <a:latin typeface="Dax-Regular"/>
              </a:rPr>
              <a:t> </a:t>
            </a:r>
            <a:r>
              <a:rPr lang="en-US" sz="1800" b="1" i="0" u="none" strike="noStrike" baseline="0" dirty="0" err="1">
                <a:latin typeface="Dax-Regular"/>
              </a:rPr>
              <a:t>çocuklar</a:t>
            </a:r>
            <a:r>
              <a:rPr lang="en-US" sz="1800" b="1" i="0" u="none" strike="noStrike" baseline="0" dirty="0">
                <a:latin typeface="Dax-Regular"/>
              </a:rPr>
              <a:t> </a:t>
            </a:r>
            <a:r>
              <a:rPr lang="en-US" sz="1800" b="0" i="0" u="none" strike="noStrike" baseline="0" dirty="0">
                <a:latin typeface="Dax-Regular"/>
              </a:rPr>
              <a:t>(0-2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takviye</a:t>
            </a:r>
            <a:r>
              <a:rPr lang="tr-TR" sz="1800" b="0" i="0" u="none" strike="noStrike" baseline="0" dirty="0">
                <a:latin typeface="Dax-Regular"/>
              </a:rPr>
              <a:t> </a:t>
            </a:r>
            <a:r>
              <a:rPr lang="en-US" sz="1800" b="0" i="0" u="none" strike="noStrike" baseline="0" dirty="0" err="1">
                <a:latin typeface="Dax-Regular"/>
              </a:rPr>
              <a:t>edici</a:t>
            </a:r>
            <a:r>
              <a:rPr lang="en-US" sz="1800" b="0" i="0" u="none" strike="noStrike" baseline="0" dirty="0">
                <a:latin typeface="Dax-Regular"/>
              </a:rPr>
              <a:t> gıda </a:t>
            </a:r>
            <a:r>
              <a:rPr lang="en-US" sz="1800" b="0" i="0" u="none" strike="noStrike" baseline="0" dirty="0" err="1">
                <a:latin typeface="Dax-Regular"/>
              </a:rPr>
              <a:t>onayı</a:t>
            </a:r>
            <a:r>
              <a:rPr lang="en-US" sz="1800" b="0" i="0" u="none" strike="noStrike" baseline="0" dirty="0">
                <a:latin typeface="Dax-Regular"/>
              </a:rPr>
              <a:t> </a:t>
            </a:r>
            <a:r>
              <a:rPr lang="en-US" sz="1800" b="0" i="0" u="none" strike="noStrike" baseline="0" dirty="0" err="1">
                <a:latin typeface="Dax-Regular"/>
              </a:rPr>
              <a:t>düzenlenmemekte</a:t>
            </a:r>
            <a:r>
              <a:rPr lang="en-US" sz="1800" b="0" i="0" u="none" strike="noStrike" baseline="0" dirty="0">
                <a:latin typeface="Dax-Regular"/>
              </a:rPr>
              <a:t> </a:t>
            </a:r>
            <a:r>
              <a:rPr lang="tr-TR" sz="1800" b="0" i="0" u="none" strike="noStrike" baseline="0" dirty="0">
                <a:latin typeface="Dax-Regular"/>
              </a:rPr>
              <a:t>,</a:t>
            </a:r>
            <a:r>
              <a:rPr lang="en-US" sz="1800" b="0" i="0" u="none" strike="noStrike" baseline="0" dirty="0" err="1">
                <a:latin typeface="Dax-Regular"/>
              </a:rPr>
              <a:t>hekim</a:t>
            </a:r>
            <a:r>
              <a:rPr lang="en-US" sz="1800" b="0" i="0" u="none" strike="noStrike" baseline="0" dirty="0">
                <a:latin typeface="Dax-Regular"/>
              </a:rPr>
              <a:t> </a:t>
            </a:r>
            <a:r>
              <a:rPr lang="en-US" sz="1800" b="0" i="0" u="none" strike="noStrike" baseline="0" dirty="0" err="1">
                <a:latin typeface="Dax-Regular"/>
              </a:rPr>
              <a:t>önerisi</a:t>
            </a:r>
            <a:r>
              <a:rPr lang="en-US" sz="1800" b="0" i="0" u="none" strike="noStrike" baseline="0" dirty="0">
                <a:latin typeface="Dax-Regular"/>
              </a:rPr>
              <a:t> </a:t>
            </a:r>
            <a:r>
              <a:rPr lang="en-US" sz="1800" b="0" i="0" u="none" strike="noStrike" baseline="0" dirty="0" err="1">
                <a:latin typeface="Dax-Regular"/>
              </a:rPr>
              <a:t>doğrultusunda</a:t>
            </a:r>
            <a:r>
              <a:rPr lang="en-US" sz="1800" b="0" i="0" u="none" strike="noStrike" baseline="0" dirty="0">
                <a:latin typeface="Dax-Regular"/>
              </a:rPr>
              <a:t> </a:t>
            </a:r>
            <a:r>
              <a:rPr lang="en-US" sz="1800" b="0" i="0" u="none" strike="noStrike" baseline="0" dirty="0" err="1">
                <a:latin typeface="Dax-Regular"/>
              </a:rPr>
              <a:t>kullanılabilen</a:t>
            </a:r>
            <a:r>
              <a:rPr lang="tr-TR" sz="1800" b="0" i="0" u="none" strike="noStrike" baseline="0" dirty="0">
                <a:latin typeface="Dax-Regular"/>
              </a:rPr>
              <a:t> </a:t>
            </a:r>
            <a:r>
              <a:rPr lang="en-US" sz="1800" b="0" i="0" u="none" strike="noStrike" baseline="0" dirty="0">
                <a:latin typeface="Dax-Regular"/>
              </a:rPr>
              <a:t>Sağlık </a:t>
            </a:r>
            <a:r>
              <a:rPr lang="en-US" sz="1800" b="0" i="0" u="none" strike="noStrike" baseline="0" dirty="0" err="1">
                <a:latin typeface="Dax-Regular"/>
              </a:rPr>
              <a:t>Bakanlığı</a:t>
            </a:r>
            <a:r>
              <a:rPr lang="en-US" sz="1800" b="0" i="0" u="none" strike="noStrike" baseline="0" dirty="0">
                <a:latin typeface="Dax-Regular"/>
              </a:rPr>
              <a:t> </a:t>
            </a:r>
            <a:r>
              <a:rPr lang="en-US" sz="1800" b="0" i="0" u="none" strike="noStrike" baseline="0" dirty="0" err="1">
                <a:latin typeface="Dax-Regular"/>
              </a:rPr>
              <a:t>tarafından</a:t>
            </a:r>
            <a:r>
              <a:rPr lang="en-US" sz="1800" b="0" i="0" u="none" strike="noStrike" baseline="0" dirty="0">
                <a:latin typeface="Dax-Regular"/>
              </a:rPr>
              <a:t> </a:t>
            </a:r>
            <a:r>
              <a:rPr lang="en-US" sz="1800" b="0" i="0" u="none" strike="noStrike" baseline="0" dirty="0" err="1">
                <a:latin typeface="Dax-Regular"/>
              </a:rPr>
              <a:t>onaylanmış</a:t>
            </a:r>
            <a:r>
              <a:rPr lang="en-US" sz="1800" b="0" i="0" u="none" strike="noStrike" baseline="0" dirty="0">
                <a:latin typeface="Dax-Regular"/>
              </a:rPr>
              <a:t> </a:t>
            </a:r>
            <a:r>
              <a:rPr lang="en-US" sz="1800" b="0" i="0" u="none" strike="noStrike" baseline="0" dirty="0" err="1">
                <a:latin typeface="Dax-Regular"/>
              </a:rPr>
              <a:t>ürünler</a:t>
            </a:r>
            <a:r>
              <a:rPr lang="tr-TR" sz="1800" b="0" i="0" u="none" strike="noStrike" baseline="0" dirty="0">
                <a:latin typeface="Dax-Regular"/>
              </a:rPr>
              <a:t> </a:t>
            </a:r>
            <a:r>
              <a:rPr lang="en-US" sz="1800" b="0" i="0" u="none" strike="noStrike" baseline="0" dirty="0" err="1">
                <a:latin typeface="Dax-Regular"/>
              </a:rPr>
              <a:t>mevcuttur</a:t>
            </a:r>
            <a:r>
              <a:rPr lang="en-US" sz="1800" b="0" i="0" u="none" strike="noStrike" baseline="0" dirty="0">
                <a:latin typeface="Dax-Regular"/>
              </a:rPr>
              <a:t>.</a:t>
            </a:r>
            <a:r>
              <a:rPr lang="tr-TR" sz="1800" b="0" i="0" u="none" strike="noStrike" baseline="0" dirty="0">
                <a:latin typeface="Dax-Regular"/>
              </a:rPr>
              <a:t> </a:t>
            </a:r>
            <a:r>
              <a:rPr lang="tr-TR" sz="1800" b="0" i="0" u="none" strike="noStrike" baseline="0" dirty="0" err="1">
                <a:latin typeface="Dax-Regular"/>
              </a:rPr>
              <a:t>Etiketleriinde</a:t>
            </a:r>
            <a:r>
              <a:rPr lang="tr-TR" sz="1800" b="0" i="0" u="none" strike="noStrike" baseline="0" dirty="0">
                <a:latin typeface="Dax-Regular"/>
              </a:rPr>
              <a:t> yer alan </a:t>
            </a:r>
            <a:r>
              <a:rPr lang="en-US" sz="1800" b="0" i="0" u="none" strike="noStrike" baseline="0" dirty="0">
                <a:latin typeface="Dax-Regular"/>
              </a:rPr>
              <a:t>2-4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çocukların</a:t>
            </a:r>
            <a:r>
              <a:rPr lang="en-US" sz="1800" b="0" i="0" u="none" strike="noStrike" baseline="0" dirty="0">
                <a:latin typeface="Dax-Regular"/>
              </a:rPr>
              <a:t> </a:t>
            </a:r>
            <a:r>
              <a:rPr lang="en-US" sz="1800" b="0" i="0" u="none" strike="noStrike" baseline="0" dirty="0" err="1">
                <a:latin typeface="Dax-Regular"/>
              </a:rPr>
              <a:t>kullanımına</a:t>
            </a:r>
            <a:r>
              <a:rPr lang="tr-TR" sz="1800" b="0" i="0" u="none" strike="noStrike" baseline="0" dirty="0">
                <a:latin typeface="Dax-Regular"/>
              </a:rPr>
              <a:t> </a:t>
            </a:r>
            <a:r>
              <a:rPr lang="en-US" sz="1800" b="0" i="0" u="none" strike="noStrike" baseline="0" dirty="0" err="1">
                <a:latin typeface="Dax-Regular"/>
              </a:rPr>
              <a:t>uygundur</a:t>
            </a:r>
            <a:r>
              <a:rPr lang="en-US" sz="1800" b="0" i="0" u="none" strike="noStrike" baseline="0" dirty="0">
                <a:latin typeface="Dax-Regular"/>
              </a:rPr>
              <a:t>” veya “4-10 </a:t>
            </a:r>
            <a:r>
              <a:rPr lang="en-US" sz="1800" b="0" i="0" u="none" strike="noStrike" baseline="0" dirty="0" err="1">
                <a:latin typeface="Dax-Regular"/>
              </a:rPr>
              <a:t>yaş</a:t>
            </a:r>
            <a:r>
              <a:rPr lang="en-US" sz="1800" b="0" i="0" u="none" strike="noStrike" baseline="0" dirty="0">
                <a:latin typeface="Dax-Regular"/>
              </a:rPr>
              <a:t> </a:t>
            </a:r>
            <a:r>
              <a:rPr lang="en-US" sz="1800" b="0" i="0" u="none" strike="noStrike" baseline="0" dirty="0" err="1">
                <a:latin typeface="Dax-Regular"/>
              </a:rPr>
              <a:t>grubu</a:t>
            </a:r>
            <a:r>
              <a:rPr lang="en-US" sz="1800" b="0" i="0" u="none" strike="noStrike" baseline="0" dirty="0">
                <a:latin typeface="Dax-Regular"/>
              </a:rPr>
              <a:t> </a:t>
            </a:r>
            <a:r>
              <a:rPr lang="en-US" sz="1800" b="0" i="0" u="none" strike="noStrike" baseline="0" dirty="0" err="1">
                <a:latin typeface="Dax-Regular"/>
              </a:rPr>
              <a:t>çocukların</a:t>
            </a:r>
            <a:r>
              <a:rPr lang="tr-TR" sz="1800" b="0" i="0" u="none" strike="noStrike" baseline="0" dirty="0">
                <a:latin typeface="Dax-Regular"/>
              </a:rPr>
              <a:t> </a:t>
            </a:r>
            <a:r>
              <a:rPr lang="en-US" sz="1800" b="0" i="0" u="none" strike="noStrike" baseline="0" dirty="0" err="1">
                <a:latin typeface="Dax-Regular"/>
              </a:rPr>
              <a:t>kullanımına</a:t>
            </a:r>
            <a:r>
              <a:rPr lang="en-US" sz="1800" b="0" i="0" u="none" strike="noStrike" baseline="0" dirty="0">
                <a:latin typeface="Dax-Regular"/>
              </a:rPr>
              <a:t> </a:t>
            </a:r>
            <a:r>
              <a:rPr lang="en-US" sz="1800" b="0" i="0" u="none" strike="noStrike" baseline="0" dirty="0" err="1">
                <a:latin typeface="Dax-Regular"/>
              </a:rPr>
              <a:t>uygundur</a:t>
            </a:r>
            <a:r>
              <a:rPr lang="tr-TR" sz="1800" b="0" i="0" u="none" strike="noStrike" baseline="0" dirty="0">
                <a:latin typeface="Dax-Regular"/>
              </a:rPr>
              <a:t> ifadeleri aranmalıdır.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latin typeface="Cambria" panose="02040503050406030204" pitchFamily="18" charset="0"/>
                <a:ea typeface="Cambria" panose="02040503050406030204" pitchFamily="18" charset="0"/>
              </a:rPr>
              <a:t>Adolösanlar: Artan gereksinim sebebiyle </a:t>
            </a:r>
            <a:r>
              <a:rPr lang="en-US" sz="1800" b="0" i="0" u="none" strike="noStrike" baseline="0" dirty="0" err="1">
                <a:latin typeface="Dax-Regular"/>
              </a:rPr>
              <a:t>Diyet</a:t>
            </a:r>
            <a:r>
              <a:rPr lang="en-US" sz="1800" b="0" i="0" u="none" strike="noStrike" baseline="0" dirty="0">
                <a:latin typeface="Dax-Regular"/>
              </a:rPr>
              <a:t> </a:t>
            </a:r>
            <a:r>
              <a:rPr lang="en-US" sz="1800" b="0" i="0" u="none" strike="noStrike" baseline="0" dirty="0" err="1">
                <a:latin typeface="Dax-Regular"/>
              </a:rPr>
              <a:t>kalitesi</a:t>
            </a:r>
            <a:r>
              <a:rPr lang="tr-TR" sz="1800" b="0" i="0" u="none" strike="noStrike" baseline="0" dirty="0">
                <a:latin typeface="Dax-Regular"/>
              </a:rPr>
              <a:t> </a:t>
            </a:r>
            <a:r>
              <a:rPr lang="fi-FI" sz="1800" b="0" i="0" u="none" strike="noStrike" baseline="0" dirty="0">
                <a:latin typeface="Dax-Regular"/>
              </a:rPr>
              <a:t>iyi olmayan, vitamin ve mineral gereksinimlerini</a:t>
            </a:r>
            <a:r>
              <a:rPr lang="tr-TR" sz="1800" b="0" i="0" u="none" strike="noStrike" baseline="0" dirty="0">
                <a:latin typeface="Dax-Regular"/>
              </a:rPr>
              <a:t> </a:t>
            </a:r>
            <a:r>
              <a:rPr lang="en-US" sz="1800" b="0" i="0" u="none" strike="noStrike" baseline="0" dirty="0" err="1">
                <a:latin typeface="Dax-Regular"/>
              </a:rPr>
              <a:t>karşılayamayan</a:t>
            </a:r>
            <a:r>
              <a:rPr lang="en-US" sz="1800" b="0" i="0" u="none" strike="noStrike" baseline="0" dirty="0">
                <a:latin typeface="Dax-Regular"/>
              </a:rPr>
              <a:t> </a:t>
            </a:r>
            <a:r>
              <a:rPr lang="en-US" sz="1800" b="0" i="0" u="none" strike="noStrike" baseline="0" dirty="0" err="1">
                <a:latin typeface="Dax-Regular"/>
              </a:rPr>
              <a:t>adölesanlarda</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destekleri</a:t>
            </a:r>
            <a:r>
              <a:rPr lang="tr-TR" sz="1800" b="0" i="0" u="none" strike="noStrike" baseline="0" dirty="0">
                <a:latin typeface="Dax-Regular"/>
              </a:rPr>
              <a:t> </a:t>
            </a:r>
            <a:r>
              <a:rPr lang="en-US" sz="1800" b="0" i="0" u="none" strike="noStrike" baseline="0" dirty="0" err="1">
                <a:latin typeface="Dax-Regular"/>
              </a:rPr>
              <a:t>yararlı</a:t>
            </a:r>
            <a:r>
              <a:rPr lang="en-US" sz="1800" b="0" i="0" u="none" strike="noStrike" baseline="0" dirty="0">
                <a:latin typeface="Dax-Regular"/>
              </a:rPr>
              <a:t> </a:t>
            </a:r>
            <a:r>
              <a:rPr lang="en-US" sz="1800" b="0" i="0" u="none" strike="noStrike" baseline="0" dirty="0" err="1">
                <a:latin typeface="Dax-Regular"/>
              </a:rPr>
              <a:t>olabilir</a:t>
            </a:r>
            <a:r>
              <a:rPr lang="en-US" sz="1800" b="0" i="0" u="none" strike="noStrike" baseline="0" dirty="0">
                <a:latin typeface="Dax-Regular"/>
              </a:rPr>
              <a:t>.</a:t>
            </a:r>
            <a:r>
              <a:rPr lang="tr-TR" sz="1800" b="0" i="0" u="none" strike="noStrike" baseline="0" dirty="0">
                <a:latin typeface="Dax-Regular"/>
              </a:rPr>
              <a:t> Ör: </a:t>
            </a:r>
            <a:r>
              <a:rPr lang="tr-TR" sz="1800" b="0" i="0" u="none" strike="noStrike" baseline="0" dirty="0" err="1">
                <a:latin typeface="Dax-Regular"/>
              </a:rPr>
              <a:t>Adolösan</a:t>
            </a:r>
            <a:r>
              <a:rPr lang="tr-TR" sz="1800" b="0" i="0" u="none" strike="noStrike" baseline="0" dirty="0">
                <a:latin typeface="Dax-Regular"/>
              </a:rPr>
              <a:t> çağ kız bireylerde demir eksikliği</a:t>
            </a:r>
          </a:p>
          <a:p>
            <a:pPr algn="l"/>
            <a:r>
              <a:rPr lang="tr-TR" sz="1800" b="1" i="0" u="none" strike="noStrike" baseline="0" dirty="0">
                <a:latin typeface="Dax-Regular"/>
              </a:rPr>
              <a:t>Gebe ve </a:t>
            </a:r>
            <a:r>
              <a:rPr lang="tr-TR" sz="1800" b="1" i="0" u="none" strike="noStrike" baseline="0" dirty="0" err="1">
                <a:latin typeface="Dax-Regular"/>
              </a:rPr>
              <a:t>Emizren</a:t>
            </a:r>
            <a:r>
              <a:rPr lang="tr-TR" sz="1800" b="1" i="0" u="none" strike="noStrike" baseline="0" dirty="0">
                <a:latin typeface="Dax-Regular"/>
              </a:rPr>
              <a:t> bireyler: </a:t>
            </a:r>
            <a:r>
              <a:rPr lang="en-US" sz="1800" b="0" i="0" u="none" strike="noStrike" baseline="0" dirty="0">
                <a:latin typeface="Dax-Regular"/>
              </a:rPr>
              <a:t>Besin </a:t>
            </a:r>
            <a:r>
              <a:rPr lang="en-US" sz="1800" b="0" i="0" u="none" strike="noStrike" baseline="0" dirty="0" err="1">
                <a:latin typeface="Dax-Regular"/>
              </a:rPr>
              <a:t>desteklerinin</a:t>
            </a:r>
            <a:r>
              <a:rPr lang="tr-TR" sz="1800" b="0" i="0" u="none" strike="noStrike" baseline="0" dirty="0">
                <a:latin typeface="Dax-Regular"/>
              </a:rPr>
              <a:t> </a:t>
            </a:r>
            <a:r>
              <a:rPr lang="en-US" sz="1800" b="0" i="0" u="none" strike="noStrike" baseline="0" dirty="0" err="1">
                <a:latin typeface="Dax-Regular"/>
              </a:rPr>
              <a:t>bilinçsiz</a:t>
            </a:r>
            <a:r>
              <a:rPr lang="en-US" sz="1800" b="0" i="0" u="none" strike="noStrike" baseline="0" dirty="0">
                <a:latin typeface="Dax-Regular"/>
              </a:rPr>
              <a:t> </a:t>
            </a:r>
            <a:r>
              <a:rPr lang="en-US" sz="1800" b="0" i="0" u="none" strike="noStrike" baseline="0" dirty="0" err="1">
                <a:latin typeface="Dax-Regular"/>
              </a:rPr>
              <a:t>kullanımı</a:t>
            </a:r>
            <a:r>
              <a:rPr lang="en-US" sz="1800" b="0" i="0" u="none" strike="noStrike" baseline="0" dirty="0">
                <a:latin typeface="Dax-Regular"/>
              </a:rPr>
              <a:t> hem </a:t>
            </a:r>
            <a:r>
              <a:rPr lang="en-US" sz="1800" b="0" i="0" u="none" strike="noStrike" baseline="0" dirty="0" err="1">
                <a:latin typeface="Dax-Regular"/>
              </a:rPr>
              <a:t>anneye</a:t>
            </a:r>
            <a:r>
              <a:rPr lang="en-US" sz="1800" b="0" i="0" u="none" strike="noStrike" baseline="0" dirty="0">
                <a:latin typeface="Dax-Regular"/>
              </a:rPr>
              <a:t> hem de </a:t>
            </a:r>
            <a:r>
              <a:rPr lang="en-US" sz="1800" b="0" i="0" u="none" strike="noStrike" baseline="0" dirty="0" err="1">
                <a:latin typeface="Dax-Regular"/>
              </a:rPr>
              <a:t>bebeğe</a:t>
            </a:r>
            <a:endParaRPr lang="en-US" sz="1800" b="0" i="0" u="none" strike="noStrike" baseline="0" dirty="0">
              <a:latin typeface="Dax-Regular"/>
            </a:endParaRPr>
          </a:p>
          <a:p>
            <a:pPr algn="l"/>
            <a:r>
              <a:rPr lang="en-US" sz="1800" b="0" i="0" u="none" strike="noStrike" baseline="0" dirty="0" err="1">
                <a:latin typeface="Dax-Regular"/>
              </a:rPr>
              <a:t>zarar</a:t>
            </a:r>
            <a:r>
              <a:rPr lang="en-US" sz="1800" b="0" i="0" u="none" strike="noStrike" baseline="0" dirty="0">
                <a:latin typeface="Dax-Regular"/>
              </a:rPr>
              <a:t> </a:t>
            </a:r>
            <a:r>
              <a:rPr lang="en-US" sz="1800" b="0" i="0" u="none" strike="noStrike" baseline="0" dirty="0" err="1">
                <a:latin typeface="Dax-Regular"/>
              </a:rPr>
              <a:t>verebilmektedir</a:t>
            </a:r>
            <a:r>
              <a:rPr lang="en-US" sz="1800" b="0" i="0" u="none" strike="noStrike" baseline="0" dirty="0">
                <a:latin typeface="Dax-Regular"/>
              </a:rPr>
              <a:t>. </a:t>
            </a:r>
            <a:r>
              <a:rPr lang="en-US" sz="1800" b="0" i="0" u="none" strike="noStrike" baseline="0" dirty="0" err="1">
                <a:latin typeface="Dax-Regular"/>
              </a:rPr>
              <a:t>Örneğin</a:t>
            </a:r>
            <a:r>
              <a:rPr lang="en-US" sz="1800" b="0" i="0" u="none" strike="noStrike" baseline="0" dirty="0">
                <a:latin typeface="Dax-Regular"/>
              </a:rPr>
              <a:t> </a:t>
            </a:r>
            <a:r>
              <a:rPr lang="en-US" sz="1800" b="0" i="0" u="none" strike="noStrike" baseline="0" dirty="0" err="1">
                <a:latin typeface="Dax-Regular"/>
              </a:rPr>
              <a:t>gebelikte</a:t>
            </a:r>
            <a:r>
              <a:rPr lang="en-US" sz="1800" b="0" i="0" u="none" strike="noStrike" baseline="0" dirty="0">
                <a:latin typeface="Dax-Regular"/>
              </a:rPr>
              <a:t> yüksek</a:t>
            </a:r>
            <a:r>
              <a:rPr lang="tr-TR" sz="1800" b="0" i="0" u="none" strike="noStrike" baseline="0" dirty="0">
                <a:latin typeface="Dax-Regular"/>
              </a:rPr>
              <a:t> </a:t>
            </a:r>
            <a:r>
              <a:rPr lang="en-US" sz="1800" b="0" i="0" u="none" strike="noStrike" baseline="0" dirty="0" err="1">
                <a:latin typeface="Dax-Regular"/>
              </a:rPr>
              <a:t>miktarda</a:t>
            </a:r>
            <a:r>
              <a:rPr lang="en-US" sz="1800" b="0" i="0" u="none" strike="noStrike" baseline="0" dirty="0">
                <a:latin typeface="Dax-Regular"/>
              </a:rPr>
              <a:t> A </a:t>
            </a:r>
            <a:r>
              <a:rPr lang="en-US" sz="1800" b="0" i="0" u="none" strike="noStrike" baseline="0" dirty="0" err="1">
                <a:latin typeface="Dax-Regular"/>
              </a:rPr>
              <a:t>vitamini</a:t>
            </a:r>
            <a:r>
              <a:rPr lang="en-US" sz="1800" b="0" i="0" u="none" strike="noStrike" baseline="0" dirty="0">
                <a:latin typeface="Dax-Regular"/>
              </a:rPr>
              <a:t> </a:t>
            </a:r>
            <a:r>
              <a:rPr lang="en-US" sz="1800" b="0" i="0" u="none" strike="noStrike" baseline="0" dirty="0" err="1">
                <a:latin typeface="Dax-Regular"/>
              </a:rPr>
              <a:t>alımı</a:t>
            </a:r>
            <a:r>
              <a:rPr lang="en-US" sz="1800" b="0" i="0" u="none" strike="noStrike" baseline="0" dirty="0">
                <a:latin typeface="Dax-Regular"/>
              </a:rPr>
              <a:t> </a:t>
            </a:r>
            <a:r>
              <a:rPr lang="tr-TR" sz="1800" b="0" i="0" u="none" strike="noStrike" baseline="0" dirty="0">
                <a:latin typeface="Dax-Regular"/>
              </a:rPr>
              <a:t>k</a:t>
            </a:r>
            <a:r>
              <a:rPr lang="en-US" sz="1800" b="0" i="0" u="none" strike="noStrike" baseline="0" dirty="0">
                <a:latin typeface="Dax-Regular"/>
              </a:rPr>
              <a:t>alp, </a:t>
            </a:r>
            <a:r>
              <a:rPr lang="en-US" sz="1800" b="0" i="0" u="none" strike="noStrike" baseline="0" dirty="0" err="1">
                <a:latin typeface="Dax-Regular"/>
              </a:rPr>
              <a:t>merkezi</a:t>
            </a:r>
            <a:r>
              <a:rPr lang="en-US" sz="1800" b="0" i="0" u="none" strike="noStrike" baseline="0" dirty="0">
                <a:latin typeface="Dax-Regular"/>
              </a:rPr>
              <a:t> </a:t>
            </a:r>
            <a:r>
              <a:rPr lang="en-US" sz="1800" b="0" i="0" u="none" strike="noStrike" baseline="0" dirty="0" err="1">
                <a:latin typeface="Dax-Regular"/>
              </a:rPr>
              <a:t>sinir</a:t>
            </a:r>
            <a:r>
              <a:rPr lang="tr-TR" sz="1800" b="0" i="0" u="none" strike="noStrike" baseline="0" dirty="0">
                <a:latin typeface="Dax-Regular"/>
              </a:rPr>
              <a:t> </a:t>
            </a:r>
            <a:r>
              <a:rPr lang="en-US" sz="1800" b="0" i="0" u="none" strike="noStrike" baseline="0" dirty="0" err="1">
                <a:latin typeface="Dax-Regular"/>
              </a:rPr>
              <a:t>sistem</a:t>
            </a:r>
            <a:r>
              <a:rPr lang="tr-TR" sz="1800" b="0" i="0" u="none" strike="noStrike" baseline="0" dirty="0">
                <a:latin typeface="Dax-Regular"/>
              </a:rPr>
              <a:t>inde anomaliler</a:t>
            </a:r>
          </a:p>
          <a:p>
            <a:pPr algn="l"/>
            <a:r>
              <a:rPr lang="tr-TR" sz="1800" b="1" i="0" u="none" strike="noStrike" baseline="0" dirty="0">
                <a:latin typeface="Dax-Regular"/>
              </a:rPr>
              <a:t>Yaşlı bireyler: </a:t>
            </a:r>
            <a:r>
              <a:rPr lang="tr-TR" sz="1800" b="0" i="0" u="none" strike="noStrike" baseline="0" dirty="0">
                <a:latin typeface="Dax-Regular"/>
              </a:rPr>
              <a:t>fizyolojik değişiklikler, fonksiyon kaybı, yetersiz alım ve artan gereksinim vardır. Ör: </a:t>
            </a:r>
            <a:r>
              <a:rPr lang="en-US" sz="1800" b="0" i="0" u="none" strike="noStrike" baseline="0" dirty="0" err="1">
                <a:latin typeface="Dax-Regular"/>
              </a:rPr>
              <a:t>yaşlanma</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a:t>
            </a:r>
            <a:r>
              <a:rPr lang="en-US" sz="1800" b="0" i="0" u="none" strike="noStrike" baseline="0" dirty="0" err="1">
                <a:latin typeface="Dax-Regular"/>
              </a:rPr>
              <a:t>deriden</a:t>
            </a:r>
            <a:r>
              <a:rPr lang="en-US" sz="1800" b="0" i="0" u="none" strike="noStrike" baseline="0" dirty="0">
                <a:latin typeface="Dax-Regular"/>
              </a:rPr>
              <a:t> D </a:t>
            </a:r>
            <a:r>
              <a:rPr lang="en-US" sz="1800" b="0" i="0" u="none" strike="noStrike" baseline="0" dirty="0" err="1">
                <a:latin typeface="Dax-Regular"/>
              </a:rPr>
              <a:t>vitamini</a:t>
            </a:r>
            <a:endParaRPr lang="en-US" sz="1800" b="0" i="0" u="none" strike="noStrike" baseline="0" dirty="0">
              <a:latin typeface="Dax-Regular"/>
            </a:endParaRPr>
          </a:p>
          <a:p>
            <a:pPr algn="l"/>
            <a:r>
              <a:rPr lang="en-US" sz="1800" b="0" i="0" u="none" strike="noStrike" baseline="0" dirty="0" err="1">
                <a:latin typeface="Dax-Regular"/>
              </a:rPr>
              <a:t>sentezi</a:t>
            </a:r>
            <a:r>
              <a:rPr lang="en-US" sz="1800" b="0" i="0" u="none" strike="noStrike" baseline="0" dirty="0">
                <a:latin typeface="Dax-Regular"/>
              </a:rPr>
              <a:t> </a:t>
            </a:r>
            <a:r>
              <a:rPr lang="en-US" sz="1800" b="0" i="0" u="none" strike="noStrike" baseline="0" dirty="0" err="1">
                <a:latin typeface="Dax-Regular"/>
              </a:rPr>
              <a:t>azalmakta</a:t>
            </a:r>
            <a:r>
              <a:rPr lang="tr-TR" sz="1800" b="0" i="0" u="none" strike="noStrike" baseline="0" dirty="0">
                <a:latin typeface="Dax-Regular"/>
              </a:rPr>
              <a:t>, </a:t>
            </a:r>
            <a:r>
              <a:rPr lang="en-US" sz="1800" b="0" i="0" u="none" strike="noStrike" baseline="0" dirty="0" err="1">
                <a:latin typeface="Dax-Regular"/>
              </a:rPr>
              <a:t>Ayrıca</a:t>
            </a:r>
            <a:r>
              <a:rPr lang="en-US" sz="1800" b="0" i="0" u="none" strike="noStrike" baseline="0" dirty="0">
                <a:latin typeface="Dax-Regular"/>
              </a:rPr>
              <a:t> </a:t>
            </a:r>
            <a:r>
              <a:rPr lang="en-US" sz="1800" b="0" i="0" u="none" strike="noStrike" baseline="0" dirty="0" err="1">
                <a:latin typeface="Dax-Regular"/>
              </a:rPr>
              <a:t>gastrik</a:t>
            </a:r>
            <a:r>
              <a:rPr lang="en-US" sz="1800" b="0" i="0" u="none" strike="noStrike" baseline="0" dirty="0">
                <a:latin typeface="Dax-Regular"/>
              </a:rPr>
              <a:t> </a:t>
            </a:r>
            <a:r>
              <a:rPr lang="en-US" sz="1800" b="0" i="0" u="none" strike="noStrike" baseline="0" dirty="0" err="1">
                <a:latin typeface="Dax-Regular"/>
              </a:rPr>
              <a:t>atrofi</a:t>
            </a:r>
            <a:r>
              <a:rPr lang="en-US" sz="1800" b="0" i="0" u="none" strike="noStrike" baseline="0" dirty="0">
                <a:latin typeface="Dax-Regular"/>
              </a:rPr>
              <a:t> </a:t>
            </a:r>
            <a:r>
              <a:rPr lang="en-US" sz="1800" b="0" i="0" u="none" strike="noStrike" baseline="0" dirty="0" err="1">
                <a:latin typeface="Dax-Regular"/>
              </a:rPr>
              <a:t>ve</a:t>
            </a:r>
            <a:r>
              <a:rPr lang="tr-TR" sz="1800" b="0" i="0" u="none" strike="noStrike" baseline="0" dirty="0">
                <a:latin typeface="Dax-Regular"/>
              </a:rPr>
              <a:t> </a:t>
            </a:r>
            <a:r>
              <a:rPr lang="en-US" sz="1800" b="0" i="0" u="none" strike="noStrike" baseline="0" dirty="0" err="1">
                <a:latin typeface="Dax-Regular"/>
              </a:rPr>
              <a:t>besinlerle</a:t>
            </a:r>
            <a:r>
              <a:rPr lang="en-US" sz="1800" b="0" i="0" u="none" strike="noStrike" baseline="0" dirty="0">
                <a:latin typeface="Dax-Regular"/>
              </a:rPr>
              <a:t> </a:t>
            </a:r>
            <a:r>
              <a:rPr lang="en-US" sz="1800" b="0" i="0" u="none" strike="noStrike" baseline="0" dirty="0" err="1">
                <a:latin typeface="Dax-Regular"/>
              </a:rPr>
              <a:t>yetersiz</a:t>
            </a:r>
            <a:r>
              <a:rPr lang="en-US" sz="1800" b="0" i="0" u="none" strike="noStrike" baseline="0" dirty="0">
                <a:latin typeface="Dax-Regular"/>
              </a:rPr>
              <a:t> </a:t>
            </a:r>
            <a:r>
              <a:rPr lang="en-US" sz="1800" b="0" i="0" u="none" strike="noStrike" baseline="0" dirty="0" err="1">
                <a:latin typeface="Dax-Regular"/>
              </a:rPr>
              <a:t>alım</a:t>
            </a:r>
            <a:r>
              <a:rPr lang="en-US" sz="1800" b="0" i="0" u="none" strike="noStrike" baseline="0" dirty="0">
                <a:latin typeface="Dax-Regular"/>
              </a:rPr>
              <a:t> </a:t>
            </a:r>
            <a:r>
              <a:rPr lang="en-US" sz="1800" b="0" i="0" u="none" strike="noStrike" baseline="0" dirty="0" err="1">
                <a:latin typeface="Dax-Regular"/>
              </a:rPr>
              <a:t>nedeniyle</a:t>
            </a:r>
            <a:r>
              <a:rPr lang="en-US" sz="1800" b="0" i="0" u="none" strike="noStrike" baseline="0" dirty="0">
                <a:latin typeface="Dax-Regular"/>
              </a:rPr>
              <a:t> B12 </a:t>
            </a:r>
            <a:r>
              <a:rPr lang="en-US" sz="1800" b="0" i="0" u="none" strike="noStrike" baseline="0" dirty="0" err="1">
                <a:latin typeface="Dax-Regular"/>
              </a:rPr>
              <a:t>vitamininin</a:t>
            </a:r>
            <a:r>
              <a:rPr lang="tr-TR" sz="1800" b="0" i="0" u="none" strike="noStrike" baseline="0" dirty="0">
                <a:latin typeface="Dax-Regular"/>
              </a:rPr>
              <a:t> </a:t>
            </a:r>
            <a:r>
              <a:rPr lang="en-US" sz="1800" b="0" i="0" u="none" strike="noStrike" baseline="0" dirty="0" err="1">
                <a:latin typeface="Dax-Regular"/>
              </a:rPr>
              <a:t>eksikliğine</a:t>
            </a:r>
            <a:r>
              <a:rPr lang="en-US" sz="1800" b="0" i="0" u="none" strike="noStrike" baseline="0" dirty="0">
                <a:latin typeface="Dax-Regular"/>
              </a:rPr>
              <a:t> de </a:t>
            </a:r>
            <a:r>
              <a:rPr lang="en-US" sz="1800" b="0" i="0" u="none" strike="noStrike" baseline="0" dirty="0" err="1">
                <a:latin typeface="Dax-Regular"/>
              </a:rPr>
              <a:t>sıkça</a:t>
            </a:r>
            <a:r>
              <a:rPr lang="en-US" sz="1800" b="0" i="0" u="none" strike="noStrike" baseline="0" dirty="0">
                <a:latin typeface="Dax-Regular"/>
              </a:rPr>
              <a:t> </a:t>
            </a:r>
            <a:r>
              <a:rPr lang="en-US" sz="1800" b="0" i="0" u="none" strike="noStrike" baseline="0" dirty="0" err="1">
                <a:latin typeface="Dax-Regular"/>
              </a:rPr>
              <a:t>rastlanmaktadır</a:t>
            </a:r>
            <a:r>
              <a:rPr lang="en-US" sz="1800" b="0" i="0" u="none" strike="noStrike" baseline="0" dirty="0">
                <a:latin typeface="Dax-Regular"/>
              </a:rPr>
              <a:t>.</a:t>
            </a:r>
            <a:endParaRPr lang="tr-TR" sz="1800" b="0" i="0" u="none" strike="noStrike" baseline="0" dirty="0">
              <a:latin typeface="Dax-Regular"/>
            </a:endParaRPr>
          </a:p>
          <a:p>
            <a:pPr algn="l"/>
            <a:r>
              <a:rPr lang="tr-TR" sz="1800" b="1" i="0" u="none" strike="noStrike" baseline="0" dirty="0" err="1">
                <a:latin typeface="Dax-Regular"/>
              </a:rPr>
              <a:t>Vejataryenler</a:t>
            </a:r>
            <a:r>
              <a:rPr lang="tr-TR" sz="1800" b="1" i="0" u="none" strike="noStrike" baseline="0" dirty="0">
                <a:latin typeface="Dax-Regular"/>
              </a:rPr>
              <a:t>: </a:t>
            </a:r>
            <a:r>
              <a:rPr lang="tr-TR" sz="1800" b="0" i="0" u="none" strike="noStrike" baseline="0" dirty="0">
                <a:latin typeface="Dax-Regular"/>
              </a:rPr>
              <a:t>B12 ve demir eksikliği ile özellikle veganlarda </a:t>
            </a:r>
            <a:r>
              <a:rPr lang="en-US" sz="1800" b="0" i="0" u="none" strike="noStrike" baseline="0" dirty="0" err="1">
                <a:latin typeface="Dax-Regular"/>
              </a:rPr>
              <a:t>bitkisel</a:t>
            </a:r>
            <a:r>
              <a:rPr lang="en-US" sz="1800" b="0" i="0" u="none" strike="noStrike" baseline="0" dirty="0">
                <a:latin typeface="Dax-Regular"/>
              </a:rPr>
              <a:t> </a:t>
            </a:r>
            <a:r>
              <a:rPr lang="en-US" sz="1800" b="0" i="0" u="none" strike="noStrike" baseline="0" dirty="0" err="1">
                <a:latin typeface="Dax-Regular"/>
              </a:rPr>
              <a:t>kaynaklı</a:t>
            </a:r>
            <a:r>
              <a:rPr lang="en-US" sz="1800" b="0" i="0" u="none" strike="noStrike" baseline="0" dirty="0">
                <a:latin typeface="Dax-Regular"/>
              </a:rPr>
              <a:t> </a:t>
            </a:r>
            <a:r>
              <a:rPr lang="en-US" sz="1800" b="0" i="0" u="none" strike="noStrike" baseline="0" dirty="0" err="1">
                <a:latin typeface="Dax-Regular"/>
              </a:rPr>
              <a:t>besinlerde</a:t>
            </a:r>
            <a:r>
              <a:rPr lang="en-US" sz="1800" b="0" i="0" u="none" strike="noStrike" baseline="0" dirty="0">
                <a:latin typeface="Dax-Regular"/>
              </a:rPr>
              <a:t> </a:t>
            </a:r>
            <a:r>
              <a:rPr lang="en-US" sz="1800" b="0" i="0" u="none" strike="noStrike" baseline="0" dirty="0" err="1">
                <a:latin typeface="Dax-Regular"/>
              </a:rPr>
              <a:t>kalsiyum</a:t>
            </a:r>
            <a:r>
              <a:rPr lang="tr-TR" sz="1800" b="0" i="0" u="none" strike="noStrike" baseline="0" dirty="0">
                <a:latin typeface="Dax-Regular"/>
              </a:rPr>
              <a:t> </a:t>
            </a:r>
            <a:r>
              <a:rPr lang="en-US" sz="1800" b="0" i="0" u="none" strike="noStrike" baseline="0" dirty="0" err="1">
                <a:latin typeface="Dax-Regular"/>
              </a:rPr>
              <a:t>biyoyararlılığının</a:t>
            </a:r>
            <a:r>
              <a:rPr lang="en-US" sz="1800" b="0" i="0" u="none" strike="noStrike" baseline="0" dirty="0">
                <a:latin typeface="Dax-Regular"/>
              </a:rPr>
              <a:t> </a:t>
            </a:r>
            <a:r>
              <a:rPr lang="en-US" sz="1800" b="0" i="0" u="none" strike="noStrike" baseline="0" dirty="0" err="1">
                <a:latin typeface="Dax-Regular"/>
              </a:rPr>
              <a:t>düşük</a:t>
            </a:r>
            <a:r>
              <a:rPr lang="en-US" sz="1800" b="0" i="0" u="none" strike="noStrike" baseline="0" dirty="0">
                <a:latin typeface="Dax-Regular"/>
              </a:rPr>
              <a:t> </a:t>
            </a:r>
            <a:r>
              <a:rPr lang="en-US" sz="1800" b="0" i="0" u="none" strike="noStrike" baseline="0" dirty="0" err="1">
                <a:latin typeface="Dax-Regular"/>
              </a:rPr>
              <a:t>olması</a:t>
            </a:r>
            <a:r>
              <a:rPr lang="en-US" sz="1800" b="0" i="0" u="none" strike="noStrike" baseline="0" dirty="0">
                <a:latin typeface="Dax-Regular"/>
              </a:rPr>
              <a:t> </a:t>
            </a:r>
            <a:r>
              <a:rPr lang="en-US" sz="1800" b="0" i="0" u="none" strike="noStrike" baseline="0" dirty="0" err="1">
                <a:latin typeface="Dax-Regular"/>
              </a:rPr>
              <a:t>nedeniyle</a:t>
            </a:r>
            <a:r>
              <a:rPr lang="tr-TR" sz="1800" b="0" i="0" u="none" strike="noStrike" baseline="0" dirty="0">
                <a:latin typeface="Dax-Regular"/>
              </a:rPr>
              <a:t> </a:t>
            </a:r>
            <a:r>
              <a:rPr lang="en-US" sz="1800" b="0" i="0" u="none" strike="noStrike" baseline="0" dirty="0" err="1">
                <a:latin typeface="Dax-Regular"/>
              </a:rPr>
              <a:t>kalsiyumun</a:t>
            </a:r>
            <a:r>
              <a:rPr lang="en-US" sz="1800" b="0" i="0" u="none" strike="noStrike" baseline="0" dirty="0">
                <a:latin typeface="Dax-Regular"/>
              </a:rPr>
              <a:t> </a:t>
            </a:r>
            <a:r>
              <a:rPr lang="en-US" sz="1800" b="0" i="0" u="none" strike="noStrike" baseline="0" dirty="0" err="1">
                <a:latin typeface="Dax-Regular"/>
              </a:rPr>
              <a:t>vücut</a:t>
            </a:r>
            <a:r>
              <a:rPr lang="en-US" sz="1800" b="0" i="0" u="none" strike="noStrike" baseline="0" dirty="0">
                <a:latin typeface="Dax-Regular"/>
              </a:rPr>
              <a:t> </a:t>
            </a:r>
            <a:r>
              <a:rPr lang="en-US" sz="1800" b="0" i="0" u="none" strike="noStrike" baseline="0" dirty="0" err="1">
                <a:latin typeface="Dax-Regular"/>
              </a:rPr>
              <a:t>tarafından</a:t>
            </a:r>
            <a:r>
              <a:rPr lang="en-US" sz="1800" b="0" i="0" u="none" strike="noStrike" baseline="0" dirty="0">
                <a:latin typeface="Dax-Regular"/>
              </a:rPr>
              <a:t> </a:t>
            </a:r>
            <a:r>
              <a:rPr lang="en-US" sz="1800" b="0" i="0" u="none" strike="noStrike" baseline="0" dirty="0" err="1">
                <a:latin typeface="Dax-Regular"/>
              </a:rPr>
              <a:t>kullanımı</a:t>
            </a:r>
            <a:r>
              <a:rPr lang="en-US" sz="1800" b="0" i="0" u="none" strike="noStrike" baseline="0" dirty="0">
                <a:latin typeface="Dax-Regular"/>
              </a:rPr>
              <a:t> </a:t>
            </a:r>
            <a:r>
              <a:rPr lang="en-US" sz="1800" b="0" i="0" u="none" strike="noStrike" baseline="0" dirty="0" err="1">
                <a:latin typeface="Dax-Regular"/>
              </a:rPr>
              <a:t>sınırlı</a:t>
            </a:r>
            <a:r>
              <a:rPr lang="tr-TR" sz="1800" b="0" i="0" u="none" strike="noStrike" baseline="0" dirty="0">
                <a:latin typeface="Dax-Regular"/>
              </a:rPr>
              <a:t> </a:t>
            </a:r>
            <a:r>
              <a:rPr lang="en-US" sz="1800" b="0" i="0" u="none" strike="noStrike" baseline="0" dirty="0" err="1">
                <a:latin typeface="Dax-Regular"/>
              </a:rPr>
              <a:t>olabilmektedir</a:t>
            </a:r>
            <a:r>
              <a:rPr lang="tr-TR" sz="1800" b="0" i="0" u="none" strike="noStrike" baseline="0" dirty="0">
                <a:latin typeface="Dax-Regular"/>
              </a:rPr>
              <a:t> (Tartışmalı konu)</a:t>
            </a:r>
            <a:r>
              <a:rPr lang="en-US" sz="1800" b="0" i="0" u="none" strike="noStrike" baseline="0" dirty="0">
                <a:latin typeface="Dax-Regular"/>
              </a:rPr>
              <a:t>.</a:t>
            </a:r>
            <a:r>
              <a:rPr lang="tr-TR" sz="1800" b="0" i="0" u="none" strike="noStrike" baseline="0" dirty="0">
                <a:latin typeface="Dax-Regular"/>
              </a:rPr>
              <a:t> </a:t>
            </a:r>
            <a:r>
              <a:rPr lang="tr-TR" sz="1800" b="1" i="0" u="none" strike="noStrike" baseline="0" dirty="0">
                <a:latin typeface="Dax-Regular"/>
              </a:rPr>
              <a:t>Beslenme uzmanları </a:t>
            </a:r>
            <a:r>
              <a:rPr lang="en-US" sz="1800" b="1" i="0" u="none" strike="noStrike" baseline="0" dirty="0" err="1">
                <a:latin typeface="Dax-Regular"/>
              </a:rPr>
              <a:t>Vejetaryen</a:t>
            </a:r>
            <a:r>
              <a:rPr lang="tr-TR" sz="1800" b="1" i="0" u="none" strike="noStrike" baseline="0" dirty="0">
                <a:latin typeface="Dax-Regular"/>
              </a:rPr>
              <a:t> </a:t>
            </a:r>
            <a:r>
              <a:rPr lang="en-US" sz="1800" b="1" i="0" u="none" strike="noStrike" baseline="0" dirty="0" err="1">
                <a:latin typeface="Dax-Regular"/>
              </a:rPr>
              <a:t>gebelerin</a:t>
            </a:r>
            <a:r>
              <a:rPr lang="en-US" sz="1800" b="1" i="0" u="none" strike="noStrike" baseline="0" dirty="0">
                <a:latin typeface="Dax-Regular"/>
              </a:rPr>
              <a:t> </a:t>
            </a:r>
            <a:r>
              <a:rPr lang="en-US" sz="1800" b="1" i="0" u="none" strike="noStrike" baseline="0" dirty="0" err="1">
                <a:latin typeface="Dax-Regular"/>
              </a:rPr>
              <a:t>diyetleri</a:t>
            </a:r>
            <a:r>
              <a:rPr lang="tr-TR" sz="1800" b="1" i="0" u="none" strike="noStrike" baseline="0" dirty="0" err="1">
                <a:latin typeface="Dax-Regular"/>
              </a:rPr>
              <a:t>ni</a:t>
            </a:r>
            <a:r>
              <a:rPr lang="en-US" sz="1800" b="1" i="0" u="none" strike="noStrike" baseline="0" dirty="0">
                <a:latin typeface="Dax-Regular"/>
              </a:rPr>
              <a:t> B12 </a:t>
            </a:r>
            <a:r>
              <a:rPr lang="en-US" sz="1800" b="1" i="0" u="none" strike="noStrike" baseline="0" dirty="0" err="1">
                <a:latin typeface="Dax-Regular"/>
              </a:rPr>
              <a:t>vitamini</a:t>
            </a:r>
            <a:r>
              <a:rPr lang="en-US" sz="1800" b="1" i="0" u="none" strike="noStrike" baseline="0" dirty="0">
                <a:latin typeface="Dax-Regular"/>
              </a:rPr>
              <a:t>,</a:t>
            </a:r>
            <a:r>
              <a:rPr lang="tr-TR" sz="1800" b="1" i="0" u="none" strike="noStrike" baseline="0" dirty="0">
                <a:latin typeface="Dax-Regular"/>
              </a:rPr>
              <a:t> </a:t>
            </a:r>
            <a:r>
              <a:rPr lang="en-US" sz="1800" b="1" i="0" u="none" strike="noStrike" baseline="0" dirty="0" err="1">
                <a:latin typeface="Dax-Regular"/>
              </a:rPr>
              <a:t>kalsiyum</a:t>
            </a:r>
            <a:r>
              <a:rPr lang="en-US" sz="1800" b="1" i="0" u="none" strike="noStrike" baseline="0" dirty="0">
                <a:latin typeface="Dax-Regular"/>
              </a:rPr>
              <a:t>, çinko, </a:t>
            </a:r>
            <a:r>
              <a:rPr lang="en-US" sz="1800" b="1" i="0" u="none" strike="noStrike" baseline="0" dirty="0" err="1">
                <a:latin typeface="Dax-Regular"/>
              </a:rPr>
              <a:t>kolin</a:t>
            </a:r>
            <a:r>
              <a:rPr lang="en-US" sz="1800" b="1" i="0" u="none" strike="noStrike" baseline="0" dirty="0">
                <a:latin typeface="Dax-Regular"/>
              </a:rPr>
              <a:t> </a:t>
            </a:r>
            <a:r>
              <a:rPr lang="en-US" sz="1800" b="1" i="0" u="none" strike="noStrike" baseline="0" dirty="0" err="1">
                <a:latin typeface="Dax-Regular"/>
              </a:rPr>
              <a:t>ve</a:t>
            </a:r>
            <a:r>
              <a:rPr lang="en-US" sz="1800" b="1" i="0" u="none" strike="noStrike" baseline="0" dirty="0">
                <a:latin typeface="Dax-Regular"/>
              </a:rPr>
              <a:t> omega-3 </a:t>
            </a:r>
            <a:r>
              <a:rPr lang="en-US" sz="1800" b="1" i="0" u="none" strike="noStrike" baseline="0" dirty="0" err="1">
                <a:latin typeface="Dax-Regular"/>
              </a:rPr>
              <a:t>yağ</a:t>
            </a:r>
            <a:r>
              <a:rPr lang="en-US" sz="1800" b="1" i="0" u="none" strike="noStrike" baseline="0" dirty="0">
                <a:latin typeface="Dax-Regular"/>
              </a:rPr>
              <a:t> </a:t>
            </a:r>
            <a:r>
              <a:rPr lang="en-US" sz="1800" b="1" i="0" u="none" strike="noStrike" baseline="0" dirty="0" err="1">
                <a:latin typeface="Dax-Regular"/>
              </a:rPr>
              <a:t>asitleri</a:t>
            </a:r>
            <a:r>
              <a:rPr lang="en-US" sz="1800" b="1" i="0" u="none" strike="noStrike" baseline="0" dirty="0">
                <a:latin typeface="Dax-Regular"/>
              </a:rPr>
              <a:t> </a:t>
            </a:r>
            <a:r>
              <a:rPr lang="en-US" sz="1800" b="1" i="0" u="none" strike="noStrike" baseline="0" dirty="0" err="1">
                <a:latin typeface="Dax-Regular"/>
              </a:rPr>
              <a:t>olaneikosapentaenoik</a:t>
            </a:r>
            <a:r>
              <a:rPr lang="en-US" sz="1800" b="1" i="0" u="none" strike="noStrike" baseline="0" dirty="0">
                <a:latin typeface="Dax-Regular"/>
              </a:rPr>
              <a:t> </a:t>
            </a:r>
            <a:r>
              <a:rPr lang="en-US" sz="1800" b="1" i="0" u="none" strike="noStrike" baseline="0" dirty="0" err="1">
                <a:latin typeface="Dax-Regular"/>
              </a:rPr>
              <a:t>asit</a:t>
            </a:r>
            <a:r>
              <a:rPr lang="en-US" sz="1800" b="1" i="0" u="none" strike="noStrike" baseline="0" dirty="0">
                <a:latin typeface="Dax-Regular"/>
              </a:rPr>
              <a:t> (EPA) </a:t>
            </a:r>
            <a:r>
              <a:rPr lang="en-US" sz="1800" b="1" i="0" u="none" strike="noStrike" baseline="0" dirty="0" err="1">
                <a:latin typeface="Dax-Regular"/>
              </a:rPr>
              <a:t>ve</a:t>
            </a:r>
            <a:r>
              <a:rPr lang="en-US" sz="1800" b="1" i="0" u="none" strike="noStrike" baseline="0" dirty="0">
                <a:latin typeface="Dax-Regular"/>
              </a:rPr>
              <a:t> </a:t>
            </a:r>
            <a:r>
              <a:rPr lang="en-US" sz="1800" b="1" i="0" u="none" strike="noStrike" baseline="0" dirty="0" err="1">
                <a:latin typeface="Dax-Regular"/>
              </a:rPr>
              <a:t>dokosaheksaenoik</a:t>
            </a:r>
            <a:r>
              <a:rPr lang="tr-TR" sz="1800" b="1" i="0" u="none" strike="noStrike" baseline="0" dirty="0">
                <a:latin typeface="Dax-Regular"/>
              </a:rPr>
              <a:t> </a:t>
            </a:r>
            <a:r>
              <a:rPr lang="en-US" sz="1800" b="1" i="0" u="none" strike="noStrike" baseline="0" dirty="0" err="1">
                <a:latin typeface="Dax-Regular"/>
              </a:rPr>
              <a:t>asit</a:t>
            </a:r>
            <a:r>
              <a:rPr lang="en-US" sz="1800" b="1" i="0" u="none" strike="noStrike" baseline="0" dirty="0">
                <a:latin typeface="Dax-Regular"/>
              </a:rPr>
              <a:t> (DHA) </a:t>
            </a:r>
            <a:r>
              <a:rPr lang="tr-TR" sz="1800" b="1" i="0" u="none" strike="noStrike" baseline="0" dirty="0">
                <a:latin typeface="Dax-Regular"/>
              </a:rPr>
              <a:t>alımı </a:t>
            </a:r>
            <a:r>
              <a:rPr lang="en-US" sz="1800" b="1" i="0" u="none" strike="noStrike" baseline="0" dirty="0" err="1">
                <a:latin typeface="Dax-Regular"/>
              </a:rPr>
              <a:t>açısından</a:t>
            </a:r>
            <a:r>
              <a:rPr lang="en-US" sz="1800" b="1" i="0" u="none" strike="noStrike" baseline="0" dirty="0">
                <a:latin typeface="Dax-Regular"/>
              </a:rPr>
              <a:t> </a:t>
            </a:r>
            <a:r>
              <a:rPr lang="en-US" sz="1800" b="1" i="0" u="none" strike="noStrike" baseline="0" dirty="0" err="1">
                <a:latin typeface="Dax-Regular"/>
              </a:rPr>
              <a:t>değerlendirilmelidir</a:t>
            </a:r>
            <a:endParaRPr lang="tr-TR" sz="1800" b="1" i="0" u="none" strike="noStrike" baseline="0" dirty="0">
              <a:latin typeface="Dax-Regular"/>
            </a:endParaRPr>
          </a:p>
          <a:p>
            <a:pPr algn="l"/>
            <a:r>
              <a:rPr lang="tr-TR" sz="1800" b="1" i="0" u="none" strike="noStrike" baseline="0" dirty="0">
                <a:latin typeface="Dax-Regular"/>
              </a:rPr>
              <a:t>Kronik hastalık: </a:t>
            </a:r>
            <a:r>
              <a:rPr lang="tr-TR" sz="1800" b="0" i="0" u="none" strike="noStrike" baseline="0" dirty="0">
                <a:latin typeface="Dax-Regular"/>
              </a:rPr>
              <a:t>Hekim gözetimi,  besin –ilaç etkileşimleri unutulmamalı. </a:t>
            </a:r>
            <a:r>
              <a:rPr lang="en-US" sz="1800" b="0" i="0" u="none" strike="noStrike" baseline="0" dirty="0" err="1">
                <a:latin typeface="Dax-Regular"/>
              </a:rPr>
              <a:t>Örneğin</a:t>
            </a:r>
            <a:r>
              <a:rPr lang="en-US" sz="1800" b="0" i="0" u="none" strike="noStrike" baseline="0" dirty="0">
                <a:latin typeface="Dax-Regular"/>
              </a:rPr>
              <a:t>, </a:t>
            </a:r>
            <a:r>
              <a:rPr lang="tr-TR" sz="1800" b="0" i="0" u="none" strike="noStrike" baseline="0" dirty="0">
                <a:latin typeface="Dax-Regular"/>
              </a:rPr>
              <a:t> K </a:t>
            </a:r>
            <a:r>
              <a:rPr lang="tr-TR" sz="1800" b="0" i="0" u="none" strike="noStrike" baseline="0" dirty="0" err="1">
                <a:latin typeface="Dax-Regular"/>
              </a:rPr>
              <a:t>vit</a:t>
            </a:r>
            <a:r>
              <a:rPr lang="tr-TR" sz="1800" b="0" i="0" u="none" strike="noStrike" baseline="0" dirty="0">
                <a:latin typeface="Dax-Regular"/>
              </a:rPr>
              <a:t>- </a:t>
            </a:r>
            <a:r>
              <a:rPr lang="tr-TR" sz="1800" b="0" i="0" u="none" strike="noStrike" baseline="0" dirty="0" err="1">
                <a:latin typeface="Dax-Regular"/>
              </a:rPr>
              <a:t>Varfarin</a:t>
            </a:r>
            <a:r>
              <a:rPr lang="tr-TR" sz="1800" b="0" i="0" u="none" strike="noStrike" baseline="0" dirty="0">
                <a:latin typeface="Dax-Regular"/>
              </a:rPr>
              <a:t>; </a:t>
            </a:r>
            <a:r>
              <a:rPr lang="nb-NO" sz="1800" b="0" i="0" u="none" strike="noStrike" baseline="0" dirty="0">
                <a:latin typeface="Dax-Regular"/>
              </a:rPr>
              <a:t>sarı kantaron Hypericum perforatum</a:t>
            </a:r>
            <a:r>
              <a:rPr lang="tr-TR" sz="1800" b="0" i="0" u="none" strike="noStrike" baseline="0" dirty="0">
                <a:latin typeface="Dax-Regular"/>
              </a:rPr>
              <a:t> </a:t>
            </a:r>
            <a:r>
              <a:rPr lang="en-US" sz="1800" b="0" i="0" u="none" strike="noStrike" baseline="0" dirty="0">
                <a:latin typeface="Dax-Regular"/>
              </a:rPr>
              <a:t>L. </a:t>
            </a:r>
            <a:r>
              <a:rPr lang="en-US" sz="1800" b="0" i="0" u="none" strike="noStrike" baseline="0" dirty="0" err="1">
                <a:latin typeface="Dax-Regular"/>
              </a:rPr>
              <a:t>bitkisi</a:t>
            </a:r>
            <a:r>
              <a:rPr lang="en-US" sz="1800" b="0" i="0" u="none" strike="noStrike" baseline="0" dirty="0">
                <a:latin typeface="Dax-Regular"/>
              </a:rPr>
              <a:t> </a:t>
            </a:r>
            <a:r>
              <a:rPr lang="en-US" sz="1800" b="0" i="0" u="none" strike="noStrike" baseline="0" dirty="0" err="1">
                <a:latin typeface="Dax-Regular"/>
              </a:rPr>
              <a:t>doğum</a:t>
            </a:r>
            <a:r>
              <a:rPr lang="en-US" sz="1800" b="0" i="0" u="none" strike="noStrike" baseline="0" dirty="0">
                <a:latin typeface="Dax-Regular"/>
              </a:rPr>
              <a:t> </a:t>
            </a:r>
            <a:r>
              <a:rPr lang="en-US" sz="1800" b="0" i="0" u="none" strike="noStrike" baseline="0" dirty="0" err="1">
                <a:latin typeface="Dax-Regular"/>
              </a:rPr>
              <a:t>kontrol</a:t>
            </a:r>
            <a:r>
              <a:rPr lang="en-US" sz="1800" b="0" i="0" u="none" strike="noStrike" baseline="0" dirty="0">
                <a:latin typeface="Dax-Regular"/>
              </a:rPr>
              <a:t> </a:t>
            </a:r>
            <a:r>
              <a:rPr lang="en-US" sz="1800" b="0" i="0" u="none" strike="noStrike" baseline="0" dirty="0" err="1">
                <a:latin typeface="Dax-Regular"/>
              </a:rPr>
              <a:t>ilaçları</a:t>
            </a:r>
            <a:r>
              <a:rPr lang="en-US" sz="1800" b="0" i="0" u="none" strike="noStrike" baseline="0" dirty="0">
                <a:latin typeface="Dax-Regular"/>
              </a:rPr>
              <a:t>, </a:t>
            </a:r>
            <a:r>
              <a:rPr lang="en-US" sz="1800" b="0" i="0" u="none" strike="noStrike" baseline="0" dirty="0" err="1">
                <a:latin typeface="Dax-Regular"/>
              </a:rPr>
              <a:t>anestezik</a:t>
            </a:r>
            <a:r>
              <a:rPr lang="en-US"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astımda</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 </a:t>
            </a:r>
            <a:r>
              <a:rPr lang="en-US" sz="1800" b="0" i="0" u="none" strike="noStrike" baseline="0" dirty="0" err="1">
                <a:latin typeface="Dax-Regular"/>
              </a:rPr>
              <a:t>bağışıklık</a:t>
            </a:r>
            <a:r>
              <a:rPr lang="en-US" sz="1800" b="0" i="0" u="none" strike="noStrike" baseline="0" dirty="0">
                <a:latin typeface="Dax-Regular"/>
              </a:rPr>
              <a:t> </a:t>
            </a:r>
            <a:r>
              <a:rPr lang="en-US" sz="1800" b="0" i="0" u="none" strike="noStrike" baseline="0" dirty="0" err="1">
                <a:latin typeface="Dax-Regular"/>
              </a:rPr>
              <a:t>baskılayıcı</a:t>
            </a:r>
            <a:r>
              <a:rPr lang="tr-TR" sz="1800" b="0" i="0" u="none" strike="noStrike" baseline="0" dirty="0">
                <a:latin typeface="Dax-Regular"/>
              </a:rPr>
              <a:t> </a:t>
            </a:r>
            <a:r>
              <a:rPr lang="en-US" sz="1800" b="0" i="0" u="none" strike="noStrike" baseline="0" dirty="0" err="1">
                <a:latin typeface="Dax-Regular"/>
              </a:rPr>
              <a:t>ilaçlar</a:t>
            </a:r>
            <a:r>
              <a:rPr lang="en-US" sz="1800" b="0" i="0" u="none" strike="noStrike" baseline="0" dirty="0">
                <a:latin typeface="Dax-Regular"/>
              </a:rPr>
              <a:t> </a:t>
            </a:r>
            <a:r>
              <a:rPr lang="en-US" sz="1800" b="0" i="0" u="none" strike="noStrike" baseline="0" dirty="0" err="1">
                <a:latin typeface="Dax-Regular"/>
              </a:rPr>
              <a:t>depresyon</a:t>
            </a:r>
            <a:r>
              <a:rPr lang="en-US" sz="1800" b="0" i="0" u="none" strike="noStrike" baseline="0" dirty="0">
                <a:latin typeface="Dax-Regular"/>
              </a:rPr>
              <a:t>, </a:t>
            </a:r>
            <a:r>
              <a:rPr lang="en-US" sz="1800" b="0" i="0" u="none" strike="noStrike" baseline="0" dirty="0" err="1">
                <a:latin typeface="Dax-Regular"/>
              </a:rPr>
              <a:t>diyabet</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kalp</a:t>
            </a:r>
            <a:r>
              <a:rPr lang="tr-TR" sz="1800" b="0" i="0" u="none" strike="noStrike" baseline="0" dirty="0">
                <a:latin typeface="Dax-Regular"/>
              </a:rPr>
              <a:t> </a:t>
            </a:r>
            <a:r>
              <a:rPr lang="en-US" sz="1800" b="0" i="0" u="none" strike="noStrike" baseline="0" dirty="0">
                <a:latin typeface="Dax-Regular"/>
              </a:rPr>
              <a:t>damar </a:t>
            </a:r>
            <a:r>
              <a:rPr lang="en-US" sz="1800" b="0" i="0" u="none" strike="noStrike" baseline="0" dirty="0" err="1">
                <a:latin typeface="Dax-Regular"/>
              </a:rPr>
              <a:t>hastalıklarında</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bazı </a:t>
            </a:r>
            <a:r>
              <a:rPr lang="en-US" sz="1800" b="0" i="0" u="none" strike="noStrike" baseline="0" dirty="0" err="1">
                <a:latin typeface="Dax-Regular"/>
              </a:rPr>
              <a:t>ilaçlarla</a:t>
            </a:r>
            <a:r>
              <a:rPr lang="tr-TR" sz="1800" b="0" i="0" u="none" strike="noStrike" baseline="0" dirty="0">
                <a:latin typeface="Dax-Regular"/>
              </a:rPr>
              <a:t> </a:t>
            </a:r>
            <a:r>
              <a:rPr lang="en-US" sz="1800" b="0" i="0" u="none" strike="noStrike" baseline="0" dirty="0" err="1">
                <a:latin typeface="Dax-Regular"/>
              </a:rPr>
              <a:t>etkileşime</a:t>
            </a:r>
            <a:r>
              <a:rPr lang="en-US" sz="1800" b="0" i="0" u="none" strike="noStrike" baseline="0" dirty="0">
                <a:latin typeface="Dax-Regular"/>
              </a:rPr>
              <a:t> </a:t>
            </a:r>
            <a:r>
              <a:rPr lang="en-US" sz="1800" b="0" i="0" u="none" strike="noStrike" baseline="0" dirty="0" err="1">
                <a:latin typeface="Dax-Regular"/>
              </a:rPr>
              <a:t>girmektedir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29</a:t>
            </a:fld>
            <a:endParaRPr lang="en-US"/>
          </a:p>
        </p:txBody>
      </p:sp>
    </p:spTree>
    <p:extLst>
      <p:ext uri="{BB962C8B-B14F-4D97-AF65-F5344CB8AC3E}">
        <p14:creationId xmlns:p14="http://schemas.microsoft.com/office/powerpoint/2010/main" val="195242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err="1">
                <a:solidFill>
                  <a:schemeClr val="tx1"/>
                </a:solidFill>
                <a:effectLst/>
                <a:latin typeface="+mn-lt"/>
                <a:ea typeface="+mn-ea"/>
                <a:cs typeface="+mn-cs"/>
              </a:rPr>
              <a:t>Bebekler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Bebek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t>
            </a:r>
            <a:r>
              <a:rPr lang="en-US" sz="1200" kern="1200" dirty="0">
                <a:solidFill>
                  <a:schemeClr val="tx1"/>
                </a:solidFill>
                <a:effectLst/>
                <a:latin typeface="+mn-lt"/>
                <a:ea typeface="+mn-ea"/>
                <a:cs typeface="+mn-cs"/>
              </a:rPr>
              <a:t> (0-2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düzenlenmemekte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satışına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verilmemektedir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sadece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hekim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önerisi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doğrultusunda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kullanılabilen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onaylanmıs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mevcuttur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bebekleri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yetersizliklerinin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olumsuz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korumaya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yönelik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yürütülen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mevcuttur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Tablo</a:t>
            </a:r>
            <a:r>
              <a:rPr lang="en-US" sz="1200" kern="1200" dirty="0">
                <a:solidFill>
                  <a:schemeClr val="tx1"/>
                </a:solidFill>
                <a:effectLst/>
                <a:latin typeface="+mn-lt"/>
                <a:ea typeface="+mn-ea"/>
                <a:cs typeface="+mn-cs"/>
              </a:rPr>
              <a:t> 9.2.). </a:t>
            </a:r>
          </a:p>
          <a:p>
            <a:endParaRPr lang="en-US" dirty="0"/>
          </a:p>
          <a:p>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2-4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piyasada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bulunabilmektedir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etiketinde</a:t>
            </a:r>
            <a:r>
              <a:rPr lang="en-US" sz="1200" kern="1200" dirty="0">
                <a:solidFill>
                  <a:schemeClr val="tx1"/>
                </a:solidFill>
                <a:effectLst/>
                <a:latin typeface="+mn-lt"/>
                <a:ea typeface="+mn-ea"/>
                <a:cs typeface="+mn-cs"/>
              </a:rPr>
              <a:t> “2-4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uygundur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uygundur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almaktadır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gruplarındaki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çocuğuna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vermek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ebeveynler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bilgisini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büyük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yetişkinler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küçük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verilmemesine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dikkat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etmelidir</a:t>
            </a:r>
            <a:r>
              <a:rPr lang="en-US" sz="1200" kern="1200" dirty="0">
                <a:solidFill>
                  <a:schemeClr val="tx1"/>
                </a:solidFill>
                <a:effectLst/>
                <a:latin typeface="+mn-lt"/>
                <a:ea typeface="+mn-ea"/>
                <a:cs typeface="+mn-cs"/>
              </a:rPr>
              <a:t>. </a:t>
            </a:r>
            <a:endParaRPr lang="en-US" dirty="0"/>
          </a:p>
          <a:p>
            <a:pPr algn="l"/>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30</a:t>
            </a:fld>
            <a:endParaRPr lang="en-US"/>
          </a:p>
        </p:txBody>
      </p:sp>
    </p:spTree>
    <p:extLst>
      <p:ext uri="{BB962C8B-B14F-4D97-AF65-F5344CB8AC3E}">
        <p14:creationId xmlns:p14="http://schemas.microsoft.com/office/powerpoint/2010/main" val="195242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kern="1200" noProof="0" dirty="0" err="1">
                <a:solidFill>
                  <a:schemeClr val="tx1"/>
                </a:solidFill>
                <a:effectLst/>
                <a:latin typeface="+mn-lt"/>
                <a:ea typeface="+mn-ea"/>
                <a:cs typeface="+mn-cs"/>
              </a:rPr>
              <a:t>Adölesanlar</a:t>
            </a:r>
            <a:r>
              <a:rPr lang="tr-TR" sz="1200" kern="1200" noProof="0" dirty="0">
                <a:solidFill>
                  <a:schemeClr val="tx1"/>
                </a:solidFill>
                <a:effectLst/>
                <a:latin typeface="+mn-lt"/>
                <a:ea typeface="+mn-ea"/>
                <a:cs typeface="+mn-cs"/>
              </a:rPr>
              <a:t>: </a:t>
            </a:r>
            <a:endParaRPr lang="tr-TR" noProof="0" dirty="0"/>
          </a:p>
          <a:p>
            <a:r>
              <a:rPr lang="tr-TR" sz="1200" kern="1200" noProof="0" dirty="0" err="1">
                <a:solidFill>
                  <a:schemeClr val="tx1"/>
                </a:solidFill>
                <a:effectLst/>
                <a:latin typeface="+mn-lt"/>
                <a:ea typeface="+mn-ea"/>
                <a:cs typeface="+mn-cs"/>
              </a:rPr>
              <a:t>Adölesan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a:t>
            </a:r>
            <a:r>
              <a:rPr lang="tr-TR" sz="1200" kern="1200" noProof="0" dirty="0">
                <a:solidFill>
                  <a:schemeClr val="tx1"/>
                </a:solidFill>
                <a:effectLst/>
                <a:latin typeface="+mn-lt"/>
                <a:ea typeface="+mn-ea"/>
                <a:cs typeface="+mn-cs"/>
              </a:rPr>
              <a:t> hızlı </a:t>
            </a:r>
            <a:r>
              <a:rPr lang="tr-TR" sz="1200" kern="1200" noProof="0" dirty="0" err="1">
                <a:solidFill>
                  <a:schemeClr val="tx1"/>
                </a:solidFill>
                <a:effectLst/>
                <a:latin typeface="+mn-lt"/>
                <a:ea typeface="+mn-ea"/>
                <a:cs typeface="+mn-cs"/>
              </a:rPr>
              <a:t>büyüme</a:t>
            </a:r>
            <a:r>
              <a:rPr lang="tr-TR" sz="1200" kern="1200" noProof="0" dirty="0">
                <a:solidFill>
                  <a:schemeClr val="tx1"/>
                </a:solidFill>
                <a:effectLst/>
                <a:latin typeface="+mn-lt"/>
                <a:ea typeface="+mn-ea"/>
                <a:cs typeface="+mn-cs"/>
              </a:rPr>
              <a:t> ve </a:t>
            </a:r>
            <a:r>
              <a:rPr lang="tr-TR" sz="1200" kern="1200" noProof="0" dirty="0" err="1">
                <a:solidFill>
                  <a:schemeClr val="tx1"/>
                </a:solidFill>
                <a:effectLst/>
                <a:latin typeface="+mn-lt"/>
                <a:ea typeface="+mn-ea"/>
                <a:cs typeface="+mn-cs"/>
              </a:rPr>
              <a:t>gelişmenin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olduğu</a:t>
            </a:r>
            <a:r>
              <a:rPr lang="tr-TR" sz="1200" kern="1200" noProof="0" dirty="0">
                <a:solidFill>
                  <a:schemeClr val="tx1"/>
                </a:solidFill>
                <a:effectLst/>
                <a:latin typeface="+mn-lt"/>
                <a:ea typeface="+mn-ea"/>
                <a:cs typeface="+mn-cs"/>
              </a:rPr>
              <a:t>, bu nedenle enerji ve besin </a:t>
            </a:r>
            <a:r>
              <a:rPr lang="tr-TR" sz="1200" kern="1200" noProof="0" dirty="0" err="1">
                <a:solidFill>
                  <a:schemeClr val="tx1"/>
                </a:solidFill>
                <a:effectLst/>
                <a:latin typeface="+mn-lt"/>
                <a:ea typeface="+mn-ea"/>
                <a:cs typeface="+mn-cs"/>
              </a:rPr>
              <a:t>ögesi</a:t>
            </a:r>
            <a:r>
              <a:rPr lang="tr-TR" sz="1200" kern="1200" noProof="0" dirty="0">
                <a:solidFill>
                  <a:schemeClr val="tx1"/>
                </a:solidFill>
                <a:effectLst/>
                <a:latin typeface="+mn-lt"/>
                <a:ea typeface="+mn-ea"/>
                <a:cs typeface="+mn-cs"/>
              </a:rPr>
              <a:t> gereksinimlerinin </a:t>
            </a:r>
            <a:r>
              <a:rPr lang="tr-TR" sz="1200" kern="1200" noProof="0" dirty="0" err="1">
                <a:solidFill>
                  <a:schemeClr val="tx1"/>
                </a:solidFill>
                <a:effectLst/>
                <a:latin typeface="+mn-lt"/>
                <a:ea typeface="+mn-ea"/>
                <a:cs typeface="+mn-cs"/>
              </a:rPr>
              <a:t>arttığı</a:t>
            </a:r>
            <a:r>
              <a:rPr lang="tr-TR" sz="1200" kern="1200" noProof="0" dirty="0">
                <a:solidFill>
                  <a:schemeClr val="tx1"/>
                </a:solidFill>
                <a:effectLst/>
                <a:latin typeface="+mn-lt"/>
                <a:ea typeface="+mn-ea"/>
                <a:cs typeface="+mn-cs"/>
              </a:rPr>
              <a:t> bir </a:t>
            </a:r>
            <a:r>
              <a:rPr lang="tr-TR" sz="1200" kern="1200" noProof="0" dirty="0" err="1">
                <a:solidFill>
                  <a:schemeClr val="tx1"/>
                </a:solidFill>
                <a:effectLst/>
                <a:latin typeface="+mn-lt"/>
                <a:ea typeface="+mn-ea"/>
                <a:cs typeface="+mn-cs"/>
              </a:rPr>
              <a:t>dönemdir</a:t>
            </a:r>
            <a:r>
              <a:rPr lang="tr-TR" sz="1200" kern="1200" noProof="0" dirty="0">
                <a:solidFill>
                  <a:schemeClr val="tx1"/>
                </a:solidFill>
                <a:effectLst/>
                <a:latin typeface="+mn-lt"/>
                <a:ea typeface="+mn-ea"/>
                <a:cs typeface="+mn-cs"/>
              </a:rPr>
              <a:t>. Artan bu </a:t>
            </a:r>
            <a:r>
              <a:rPr lang="tr-TR" sz="1200" kern="1200" noProof="0" dirty="0" err="1">
                <a:solidFill>
                  <a:schemeClr val="tx1"/>
                </a:solidFill>
                <a:effectLst/>
                <a:latin typeface="+mn-lt"/>
                <a:ea typeface="+mn-ea"/>
                <a:cs typeface="+mn-cs"/>
              </a:rPr>
              <a:t>ihtiyaçların</a:t>
            </a:r>
            <a:r>
              <a:rPr lang="tr-TR" sz="1200" kern="1200" noProof="0" dirty="0">
                <a:solidFill>
                  <a:schemeClr val="tx1"/>
                </a:solidFill>
                <a:effectLst/>
                <a:latin typeface="+mn-lt"/>
                <a:ea typeface="+mn-ea"/>
                <a:cs typeface="+mn-cs"/>
              </a:rPr>
              <a:t> yeterli ve dengeli beslenme ile </a:t>
            </a:r>
            <a:r>
              <a:rPr lang="tr-TR" sz="1200" kern="1200" noProof="0" dirty="0" err="1">
                <a:solidFill>
                  <a:schemeClr val="tx1"/>
                </a:solidFill>
                <a:effectLst/>
                <a:latin typeface="+mn-lt"/>
                <a:ea typeface="+mn-ea"/>
                <a:cs typeface="+mn-cs"/>
              </a:rPr>
              <a:t>karşılanarak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büyümenin</a:t>
            </a:r>
            <a:r>
              <a:rPr lang="tr-TR" sz="1200" kern="1200" noProof="0" dirty="0">
                <a:solidFill>
                  <a:schemeClr val="tx1"/>
                </a:solidFill>
                <a:effectLst/>
                <a:latin typeface="+mn-lt"/>
                <a:ea typeface="+mn-ea"/>
                <a:cs typeface="+mn-cs"/>
              </a:rPr>
              <a:t> optimum </a:t>
            </a:r>
            <a:r>
              <a:rPr lang="tr-TR" sz="1200" kern="1200" noProof="0" dirty="0" err="1">
                <a:solidFill>
                  <a:schemeClr val="tx1"/>
                </a:solidFill>
                <a:effectLst/>
                <a:latin typeface="+mn-lt"/>
                <a:ea typeface="+mn-ea"/>
                <a:cs typeface="+mn-cs"/>
              </a:rPr>
              <a:t>şekilde</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sürdürülmesine</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özen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gösterilmelidir</a:t>
            </a:r>
            <a:r>
              <a:rPr lang="tr-TR" sz="1200" kern="1200" noProof="0" dirty="0">
                <a:solidFill>
                  <a:schemeClr val="tx1"/>
                </a:solidFill>
                <a:effectLst/>
                <a:latin typeface="+mn-lt"/>
                <a:ea typeface="+mn-ea"/>
                <a:cs typeface="+mn-cs"/>
              </a:rPr>
              <a:t>. Diyet kalitesi iyi olmayan, vitamin ve mineral gereksinimlerini </a:t>
            </a:r>
            <a:r>
              <a:rPr lang="tr-TR" sz="1200" kern="1200" noProof="0" dirty="0" err="1">
                <a:solidFill>
                  <a:schemeClr val="tx1"/>
                </a:solidFill>
                <a:effectLst/>
                <a:latin typeface="+mn-lt"/>
                <a:ea typeface="+mn-ea"/>
                <a:cs typeface="+mn-cs"/>
              </a:rPr>
              <a:t>karşılayamayan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adölesanlarda</a:t>
            </a:r>
            <a:r>
              <a:rPr lang="tr-TR" sz="1200" kern="1200" noProof="0" dirty="0">
                <a:solidFill>
                  <a:schemeClr val="tx1"/>
                </a:solidFill>
                <a:effectLst/>
                <a:latin typeface="+mn-lt"/>
                <a:ea typeface="+mn-ea"/>
                <a:cs typeface="+mn-cs"/>
              </a:rPr>
              <a:t> besin destekleri yararlı olabilir. </a:t>
            </a:r>
            <a:r>
              <a:rPr lang="tr-TR" sz="1200" kern="1200" noProof="0" dirty="0" err="1">
                <a:solidFill>
                  <a:schemeClr val="tx1"/>
                </a:solidFill>
                <a:effectLst/>
                <a:latin typeface="+mn-lt"/>
                <a:ea typeface="+mn-ea"/>
                <a:cs typeface="+mn-cs"/>
              </a:rPr>
              <a:t>Adölesan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dönemde</a:t>
            </a:r>
            <a:r>
              <a:rPr lang="tr-TR" sz="1200" kern="1200" noProof="0" dirty="0">
                <a:solidFill>
                  <a:schemeClr val="tx1"/>
                </a:solidFill>
                <a:effectLst/>
                <a:latin typeface="+mn-lt"/>
                <a:ea typeface="+mn-ea"/>
                <a:cs typeface="+mn-cs"/>
              </a:rPr>
              <a:t> kemik </a:t>
            </a:r>
            <a:r>
              <a:rPr lang="tr-TR" sz="1200" kern="1200" noProof="0" dirty="0" err="1">
                <a:solidFill>
                  <a:schemeClr val="tx1"/>
                </a:solidFill>
                <a:effectLst/>
                <a:latin typeface="+mn-lt"/>
                <a:ea typeface="+mn-ea"/>
                <a:cs typeface="+mn-cs"/>
              </a:rPr>
              <a:t>kütlesindeki</a:t>
            </a:r>
            <a:r>
              <a:rPr lang="tr-TR" sz="1200" kern="1200" noProof="0" dirty="0">
                <a:solidFill>
                  <a:schemeClr val="tx1"/>
                </a:solidFill>
                <a:effectLst/>
                <a:latin typeface="+mn-lt"/>
                <a:ea typeface="+mn-ea"/>
                <a:cs typeface="+mn-cs"/>
              </a:rPr>
              <a:t> birikim </a:t>
            </a:r>
            <a:r>
              <a:rPr lang="tr-TR" sz="1200" kern="1200" noProof="0" dirty="0" err="1">
                <a:solidFill>
                  <a:schemeClr val="tx1"/>
                </a:solidFill>
                <a:effectLst/>
                <a:latin typeface="+mn-lt"/>
                <a:ea typeface="+mn-ea"/>
                <a:cs typeface="+mn-cs"/>
              </a:rPr>
              <a:t>yoğun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olduğu</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için</a:t>
            </a:r>
            <a:r>
              <a:rPr lang="tr-TR" sz="1200" kern="1200" noProof="0" dirty="0">
                <a:solidFill>
                  <a:schemeClr val="tx1"/>
                </a:solidFill>
                <a:effectLst/>
                <a:latin typeface="+mn-lt"/>
                <a:ea typeface="+mn-ea"/>
                <a:cs typeface="+mn-cs"/>
              </a:rPr>
              <a:t> yeterli kalsiyum ve D vitamini alımına dikkat edilmelidir. </a:t>
            </a:r>
            <a:r>
              <a:rPr lang="tr-TR" sz="1200" kern="1200" noProof="0" dirty="0" err="1">
                <a:solidFill>
                  <a:schemeClr val="tx1"/>
                </a:solidFill>
                <a:effectLst/>
                <a:latin typeface="+mn-lt"/>
                <a:ea typeface="+mn-ea"/>
                <a:cs typeface="+mn-cs"/>
              </a:rPr>
              <a:t>Günes</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ışığından</a:t>
            </a:r>
            <a:r>
              <a:rPr lang="tr-TR" sz="1200" kern="1200" noProof="0" dirty="0">
                <a:solidFill>
                  <a:schemeClr val="tx1"/>
                </a:solidFill>
                <a:effectLst/>
                <a:latin typeface="+mn-lt"/>
                <a:ea typeface="+mn-ea"/>
                <a:cs typeface="+mn-cs"/>
              </a:rPr>
              <a:t> yeterince yararlanamayan ve D vitamini </a:t>
            </a:r>
            <a:r>
              <a:rPr lang="tr-TR" sz="1200" kern="1200" noProof="0" dirty="0" err="1">
                <a:solidFill>
                  <a:schemeClr val="tx1"/>
                </a:solidFill>
                <a:effectLst/>
                <a:latin typeface="+mn-lt"/>
                <a:ea typeface="+mn-ea"/>
                <a:cs typeface="+mn-cs"/>
              </a:rPr>
              <a:t>düzeyleri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düşük</a:t>
            </a:r>
            <a:r>
              <a:rPr lang="tr-TR" sz="1200" kern="1200" noProof="0" dirty="0">
                <a:solidFill>
                  <a:schemeClr val="tx1"/>
                </a:solidFill>
                <a:effectLst/>
                <a:latin typeface="+mn-lt"/>
                <a:ea typeface="+mn-ea"/>
                <a:cs typeface="+mn-cs"/>
              </a:rPr>
              <a:t> olan </a:t>
            </a:r>
            <a:r>
              <a:rPr lang="tr-TR" sz="1200" kern="1200" noProof="0" dirty="0" err="1">
                <a:solidFill>
                  <a:schemeClr val="tx1"/>
                </a:solidFill>
                <a:effectLst/>
                <a:latin typeface="+mn-lt"/>
                <a:ea typeface="+mn-ea"/>
                <a:cs typeface="+mn-cs"/>
              </a:rPr>
              <a:t>adölesanlarda</a:t>
            </a:r>
            <a:r>
              <a:rPr lang="tr-TR" sz="1200" kern="1200" noProof="0" dirty="0">
                <a:solidFill>
                  <a:schemeClr val="tx1"/>
                </a:solidFill>
                <a:effectLst/>
                <a:latin typeface="+mn-lt"/>
                <a:ea typeface="+mn-ea"/>
                <a:cs typeface="+mn-cs"/>
              </a:rPr>
              <a:t> D vitamini </a:t>
            </a:r>
            <a:r>
              <a:rPr lang="tr-TR" sz="1200" kern="1200" noProof="0" dirty="0" err="1">
                <a:solidFill>
                  <a:schemeClr val="tx1"/>
                </a:solidFill>
                <a:effectLst/>
                <a:latin typeface="+mn-lt"/>
                <a:ea typeface="+mn-ea"/>
                <a:cs typeface="+mn-cs"/>
              </a:rPr>
              <a:t>desteği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düşünülebilir</a:t>
            </a:r>
            <a:r>
              <a:rPr lang="tr-TR" sz="1200" kern="1200" noProof="0" dirty="0">
                <a:solidFill>
                  <a:schemeClr val="tx1"/>
                </a:solidFill>
                <a:effectLst/>
                <a:latin typeface="+mn-lt"/>
                <a:ea typeface="+mn-ea"/>
                <a:cs typeface="+mn-cs"/>
              </a:rPr>
              <a:t>. Ayrıca </a:t>
            </a:r>
            <a:r>
              <a:rPr lang="tr-TR" sz="1200" kern="1200" noProof="0" dirty="0" err="1">
                <a:solidFill>
                  <a:schemeClr val="tx1"/>
                </a:solidFill>
                <a:effectLst/>
                <a:latin typeface="+mn-lt"/>
                <a:ea typeface="+mn-ea"/>
                <a:cs typeface="+mn-cs"/>
              </a:rPr>
              <a:t>özellikle</a:t>
            </a:r>
            <a:r>
              <a:rPr lang="tr-TR" sz="1200" kern="1200" noProof="0" dirty="0">
                <a:solidFill>
                  <a:schemeClr val="tx1"/>
                </a:solidFill>
                <a:effectLst/>
                <a:latin typeface="+mn-lt"/>
                <a:ea typeface="+mn-ea"/>
                <a:cs typeface="+mn-cs"/>
              </a:rPr>
              <a:t> kızlarda </a:t>
            </a:r>
            <a:r>
              <a:rPr lang="tr-TR" sz="1200" kern="1200" noProof="0" dirty="0" err="1">
                <a:solidFill>
                  <a:schemeClr val="tx1"/>
                </a:solidFill>
                <a:effectLst/>
                <a:latin typeface="+mn-lt"/>
                <a:ea typeface="+mn-ea"/>
                <a:cs typeface="+mn-cs"/>
              </a:rPr>
              <a:t>menstruasyonun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başlaması</a:t>
            </a:r>
            <a:r>
              <a:rPr lang="tr-TR" sz="1200" kern="1200" noProof="0" dirty="0">
                <a:solidFill>
                  <a:schemeClr val="tx1"/>
                </a:solidFill>
                <a:effectLst/>
                <a:latin typeface="+mn-lt"/>
                <a:ea typeface="+mn-ea"/>
                <a:cs typeface="+mn-cs"/>
              </a:rPr>
              <a:t> ile demir gereksinimi artmaktadır. Bu yaş </a:t>
            </a:r>
            <a:r>
              <a:rPr lang="tr-TR" sz="1200" kern="1200" noProof="0" dirty="0" err="1">
                <a:solidFill>
                  <a:schemeClr val="tx1"/>
                </a:solidFill>
                <a:effectLst/>
                <a:latin typeface="+mn-lt"/>
                <a:ea typeface="+mn-ea"/>
                <a:cs typeface="+mn-cs"/>
              </a:rPr>
              <a:t>dönemindeki</a:t>
            </a:r>
            <a:r>
              <a:rPr lang="tr-TR" sz="1200" kern="1200" noProof="0" dirty="0">
                <a:solidFill>
                  <a:schemeClr val="tx1"/>
                </a:solidFill>
                <a:effectLst/>
                <a:latin typeface="+mn-lt"/>
                <a:ea typeface="+mn-ea"/>
                <a:cs typeface="+mn-cs"/>
              </a:rPr>
              <a:t> kızlar demir </a:t>
            </a:r>
            <a:r>
              <a:rPr lang="tr-TR" sz="1200" kern="1200" noProof="0" dirty="0" err="1">
                <a:solidFill>
                  <a:schemeClr val="tx1"/>
                </a:solidFill>
                <a:effectLst/>
                <a:latin typeface="+mn-lt"/>
                <a:ea typeface="+mn-ea"/>
                <a:cs typeface="+mn-cs"/>
              </a:rPr>
              <a:t>eksikliği</a:t>
            </a:r>
            <a:r>
              <a:rPr lang="tr-TR" sz="1200" kern="1200" noProof="0" dirty="0">
                <a:solidFill>
                  <a:schemeClr val="tx1"/>
                </a:solidFill>
                <a:effectLst/>
                <a:latin typeface="+mn-lt"/>
                <a:ea typeface="+mn-ea"/>
                <a:cs typeface="+mn-cs"/>
              </a:rPr>
              <a:t> ve demir </a:t>
            </a:r>
            <a:r>
              <a:rPr lang="tr-TR" sz="1200" kern="1200" noProof="0" dirty="0" err="1">
                <a:solidFill>
                  <a:schemeClr val="tx1"/>
                </a:solidFill>
                <a:effectLst/>
                <a:latin typeface="+mn-lt"/>
                <a:ea typeface="+mn-ea"/>
                <a:cs typeface="+mn-cs"/>
              </a:rPr>
              <a:t>eksikliği</a:t>
            </a:r>
            <a:r>
              <a:rPr lang="tr-TR" sz="1200" kern="1200" noProof="0" dirty="0">
                <a:solidFill>
                  <a:schemeClr val="tx1"/>
                </a:solidFill>
                <a:effectLst/>
                <a:latin typeface="+mn-lt"/>
                <a:ea typeface="+mn-ea"/>
                <a:cs typeface="+mn-cs"/>
              </a:rPr>
              <a:t> anemisi </a:t>
            </a:r>
            <a:r>
              <a:rPr lang="tr-TR" sz="1200" kern="1200" noProof="0" dirty="0" err="1">
                <a:solidFill>
                  <a:schemeClr val="tx1"/>
                </a:solidFill>
                <a:effectLst/>
                <a:latin typeface="+mn-lt"/>
                <a:ea typeface="+mn-ea"/>
                <a:cs typeface="+mn-cs"/>
              </a:rPr>
              <a:t>açısından</a:t>
            </a:r>
            <a:r>
              <a:rPr lang="tr-TR" sz="1200" kern="1200" noProof="0" dirty="0">
                <a:solidFill>
                  <a:schemeClr val="tx1"/>
                </a:solidFill>
                <a:effectLst/>
                <a:latin typeface="+mn-lt"/>
                <a:ea typeface="+mn-ea"/>
                <a:cs typeface="+mn-cs"/>
              </a:rPr>
              <a:t> yakından izlenmeli ve gerekli durumlarda demir </a:t>
            </a:r>
            <a:r>
              <a:rPr lang="tr-TR" sz="1200" kern="1200" noProof="0" dirty="0" err="1">
                <a:solidFill>
                  <a:schemeClr val="tx1"/>
                </a:solidFill>
                <a:effectLst/>
                <a:latin typeface="+mn-lt"/>
                <a:ea typeface="+mn-ea"/>
                <a:cs typeface="+mn-cs"/>
              </a:rPr>
              <a:t>desteği</a:t>
            </a:r>
            <a:r>
              <a:rPr lang="tr-TR" sz="1200" kern="1200" noProof="0" dirty="0">
                <a:solidFill>
                  <a:schemeClr val="tx1"/>
                </a:solidFill>
                <a:effectLst/>
                <a:latin typeface="+mn-lt"/>
                <a:ea typeface="+mn-ea"/>
                <a:cs typeface="+mn-cs"/>
              </a:rPr>
              <a:t> verilmelidir. </a:t>
            </a:r>
          </a:p>
          <a:p>
            <a:endParaRPr lang="tr-TR" sz="1200" kern="1200" noProof="0" dirty="0">
              <a:solidFill>
                <a:schemeClr val="tx1"/>
              </a:solidFill>
              <a:effectLst/>
              <a:latin typeface="+mn-lt"/>
              <a:ea typeface="+mn-ea"/>
              <a:cs typeface="+mn-cs"/>
            </a:endParaRPr>
          </a:p>
          <a:p>
            <a:r>
              <a:rPr lang="tr-TR" sz="1200" kern="1200" noProof="0" dirty="0">
                <a:solidFill>
                  <a:schemeClr val="tx1"/>
                </a:solidFill>
                <a:effectLst/>
                <a:latin typeface="+mn-lt"/>
                <a:ea typeface="+mn-ea"/>
                <a:cs typeface="+mn-cs"/>
              </a:rPr>
              <a:t>Gebe ve emziren kadınlar: </a:t>
            </a:r>
            <a:endParaRPr lang="tr-TR" noProof="0" dirty="0"/>
          </a:p>
          <a:p>
            <a:r>
              <a:rPr lang="tr-TR" sz="1200" kern="1200" noProof="0" dirty="0">
                <a:solidFill>
                  <a:schemeClr val="tx1"/>
                </a:solidFill>
                <a:effectLst/>
                <a:latin typeface="+mn-lt"/>
                <a:ea typeface="+mn-ea"/>
                <a:cs typeface="+mn-cs"/>
              </a:rPr>
              <a:t>Gebelik ve emziklilik hem anne hem de bebek </a:t>
            </a:r>
            <a:r>
              <a:rPr lang="tr-TR" sz="1200" kern="1200" noProof="0" dirty="0" err="1">
                <a:solidFill>
                  <a:schemeClr val="tx1"/>
                </a:solidFill>
                <a:effectLst/>
                <a:latin typeface="+mn-lt"/>
                <a:ea typeface="+mn-ea"/>
                <a:cs typeface="+mn-cs"/>
              </a:rPr>
              <a:t>sağlığı</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açısından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önemli</a:t>
            </a:r>
            <a:r>
              <a:rPr lang="tr-TR" sz="1200" kern="1200" noProof="0" dirty="0">
                <a:solidFill>
                  <a:schemeClr val="tx1"/>
                </a:solidFill>
                <a:effectLst/>
                <a:latin typeface="+mn-lt"/>
                <a:ea typeface="+mn-ea"/>
                <a:cs typeface="+mn-cs"/>
              </a:rPr>
              <a:t> olan </a:t>
            </a:r>
            <a:r>
              <a:rPr lang="tr-TR" sz="1200" kern="1200" noProof="0" dirty="0" err="1">
                <a:solidFill>
                  <a:schemeClr val="tx1"/>
                </a:solidFill>
                <a:effectLst/>
                <a:latin typeface="+mn-lt"/>
                <a:ea typeface="+mn-ea"/>
                <a:cs typeface="+mn-cs"/>
              </a:rPr>
              <a:t>özel</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dönemlerdir</a:t>
            </a:r>
            <a:r>
              <a:rPr lang="tr-TR" sz="1200" kern="1200" noProof="0" dirty="0">
                <a:solidFill>
                  <a:schemeClr val="tx1"/>
                </a:solidFill>
                <a:effectLst/>
                <a:latin typeface="+mn-lt"/>
                <a:ea typeface="+mn-ea"/>
                <a:cs typeface="+mn-cs"/>
              </a:rPr>
              <a:t>. Bu </a:t>
            </a:r>
            <a:r>
              <a:rPr lang="tr-TR" sz="1200" kern="1200" noProof="0" dirty="0" err="1">
                <a:solidFill>
                  <a:schemeClr val="tx1"/>
                </a:solidFill>
                <a:effectLst/>
                <a:latin typeface="+mn-lt"/>
                <a:ea typeface="+mn-ea"/>
                <a:cs typeface="+mn-cs"/>
              </a:rPr>
              <a:t>dönemlerde</a:t>
            </a:r>
            <a:r>
              <a:rPr lang="tr-TR" sz="1200" kern="1200" noProof="0" dirty="0">
                <a:solidFill>
                  <a:schemeClr val="tx1"/>
                </a:solidFill>
                <a:effectLst/>
                <a:latin typeface="+mn-lt"/>
                <a:ea typeface="+mn-ea"/>
                <a:cs typeface="+mn-cs"/>
              </a:rPr>
              <a:t> annenin, enerji ve besin </a:t>
            </a:r>
            <a:r>
              <a:rPr lang="tr-TR" sz="1200" kern="1200" noProof="0" dirty="0" err="1">
                <a:solidFill>
                  <a:schemeClr val="tx1"/>
                </a:solidFill>
                <a:effectLst/>
                <a:latin typeface="+mn-lt"/>
                <a:ea typeface="+mn-ea"/>
                <a:cs typeface="+mn-cs"/>
              </a:rPr>
              <a:t>ögesi</a:t>
            </a:r>
            <a:r>
              <a:rPr lang="tr-TR" sz="1200" kern="1200" noProof="0" dirty="0">
                <a:solidFill>
                  <a:schemeClr val="tx1"/>
                </a:solidFill>
                <a:effectLst/>
                <a:latin typeface="+mn-lt"/>
                <a:ea typeface="+mn-ea"/>
                <a:cs typeface="+mn-cs"/>
              </a:rPr>
              <a:t> gereksinimleri artar. Gebelik ve emziklilik </a:t>
            </a:r>
            <a:r>
              <a:rPr lang="tr-TR" sz="1200" kern="1200" noProof="0" dirty="0" err="1">
                <a:solidFill>
                  <a:schemeClr val="tx1"/>
                </a:solidFill>
                <a:effectLst/>
                <a:latin typeface="+mn-lt"/>
                <a:ea typeface="+mn-ea"/>
                <a:cs typeface="+mn-cs"/>
              </a:rPr>
              <a:t>dönemindeki</a:t>
            </a:r>
            <a:r>
              <a:rPr lang="tr-TR" sz="1200" kern="1200" noProof="0" dirty="0">
                <a:solidFill>
                  <a:schemeClr val="tx1"/>
                </a:solidFill>
                <a:effectLst/>
                <a:latin typeface="+mn-lt"/>
                <a:ea typeface="+mn-ea"/>
                <a:cs typeface="+mn-cs"/>
              </a:rPr>
              <a:t> besin </a:t>
            </a:r>
            <a:r>
              <a:rPr lang="tr-TR" sz="1200" kern="1200" noProof="0" dirty="0" err="1">
                <a:solidFill>
                  <a:schemeClr val="tx1"/>
                </a:solidFill>
                <a:effectLst/>
                <a:latin typeface="+mn-lt"/>
                <a:ea typeface="+mn-ea"/>
                <a:cs typeface="+mn-cs"/>
              </a:rPr>
              <a:t>ögesi</a:t>
            </a:r>
            <a:r>
              <a:rPr lang="tr-TR" sz="1200" kern="1200" noProof="0" dirty="0">
                <a:solidFill>
                  <a:schemeClr val="tx1"/>
                </a:solidFill>
                <a:effectLst/>
                <a:latin typeface="+mn-lt"/>
                <a:ea typeface="+mn-ea"/>
                <a:cs typeface="+mn-cs"/>
              </a:rPr>
              <a:t> yetersizlikleri anne ve bebek </a:t>
            </a:r>
            <a:r>
              <a:rPr lang="tr-TR" sz="1200" kern="1200" noProof="0" dirty="0" err="1">
                <a:solidFill>
                  <a:schemeClr val="tx1"/>
                </a:solidFill>
                <a:effectLst/>
                <a:latin typeface="+mn-lt"/>
                <a:ea typeface="+mn-ea"/>
                <a:cs typeface="+mn-cs"/>
              </a:rPr>
              <a:t>sağlığını</a:t>
            </a:r>
            <a:r>
              <a:rPr lang="tr-TR" sz="1200" kern="1200" noProof="0" dirty="0">
                <a:solidFill>
                  <a:schemeClr val="tx1"/>
                </a:solidFill>
                <a:effectLst/>
                <a:latin typeface="+mn-lt"/>
                <a:ea typeface="+mn-ea"/>
                <a:cs typeface="+mn-cs"/>
              </a:rPr>
              <a:t> etkileyebilir. Bu nedenle, </a:t>
            </a:r>
            <a:r>
              <a:rPr lang="tr-TR" sz="1200" kern="1200" noProof="0" dirty="0" err="1">
                <a:solidFill>
                  <a:schemeClr val="tx1"/>
                </a:solidFill>
                <a:effectLst/>
                <a:latin typeface="+mn-lt"/>
                <a:ea typeface="+mn-ea"/>
                <a:cs typeface="+mn-cs"/>
              </a:rPr>
              <a:t>ülkemizde</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Sağlık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Bakanlığı</a:t>
            </a:r>
            <a:r>
              <a:rPr lang="tr-TR" sz="1200" kern="1200" noProof="0" dirty="0">
                <a:solidFill>
                  <a:schemeClr val="tx1"/>
                </a:solidFill>
                <a:effectLst/>
                <a:latin typeface="+mn-lt"/>
                <a:ea typeface="+mn-ea"/>
                <a:cs typeface="+mn-cs"/>
              </a:rPr>
              <a:t> tarafından gebe ve emzikli kadınlara </a:t>
            </a:r>
            <a:r>
              <a:rPr lang="tr-TR" sz="1200" kern="1200" noProof="0" dirty="0" err="1">
                <a:solidFill>
                  <a:schemeClr val="tx1"/>
                </a:solidFill>
                <a:effectLst/>
                <a:latin typeface="+mn-lt"/>
                <a:ea typeface="+mn-ea"/>
                <a:cs typeface="+mn-cs"/>
              </a:rPr>
              <a:t>yönelik</a:t>
            </a:r>
            <a:r>
              <a:rPr lang="tr-TR" sz="1200" kern="1200" noProof="0" dirty="0">
                <a:solidFill>
                  <a:schemeClr val="tx1"/>
                </a:solidFill>
                <a:effectLst/>
                <a:latin typeface="+mn-lt"/>
                <a:ea typeface="+mn-ea"/>
                <a:cs typeface="+mn-cs"/>
              </a:rPr>
              <a:t> ulusal </a:t>
            </a:r>
            <a:r>
              <a:rPr lang="tr-TR" sz="1200" kern="1200" noProof="0" dirty="0" err="1">
                <a:solidFill>
                  <a:schemeClr val="tx1"/>
                </a:solidFill>
                <a:effectLst/>
                <a:latin typeface="+mn-lt"/>
                <a:ea typeface="+mn-ea"/>
                <a:cs typeface="+mn-cs"/>
              </a:rPr>
              <a:t>çapta</a:t>
            </a:r>
            <a:r>
              <a:rPr lang="tr-TR" sz="1200" kern="1200" noProof="0" dirty="0">
                <a:solidFill>
                  <a:schemeClr val="tx1"/>
                </a:solidFill>
                <a:effectLst/>
                <a:latin typeface="+mn-lt"/>
                <a:ea typeface="+mn-ea"/>
                <a:cs typeface="+mn-cs"/>
              </a:rPr>
              <a:t> demir ve D vitamini destek programları </a:t>
            </a:r>
            <a:r>
              <a:rPr lang="tr-TR" sz="1200" kern="1200" noProof="0" dirty="0" err="1">
                <a:solidFill>
                  <a:schemeClr val="tx1"/>
                </a:solidFill>
                <a:effectLst/>
                <a:latin typeface="+mn-lt"/>
                <a:ea typeface="+mn-ea"/>
                <a:cs typeface="+mn-cs"/>
              </a:rPr>
              <a:t>yürütülmektedir</a:t>
            </a:r>
            <a:r>
              <a:rPr lang="tr-TR" sz="1200" kern="1200" noProof="0" dirty="0">
                <a:solidFill>
                  <a:schemeClr val="tx1"/>
                </a:solidFill>
                <a:effectLst/>
                <a:latin typeface="+mn-lt"/>
                <a:ea typeface="+mn-ea"/>
                <a:cs typeface="+mn-cs"/>
              </a:rPr>
              <a:t> (Tablo 9.2.). Bunun </a:t>
            </a:r>
            <a:r>
              <a:rPr lang="tr-TR" sz="1200" kern="1200" noProof="0" dirty="0" err="1">
                <a:solidFill>
                  <a:schemeClr val="tx1"/>
                </a:solidFill>
                <a:effectLst/>
                <a:latin typeface="+mn-lt"/>
                <a:ea typeface="+mn-ea"/>
                <a:cs typeface="+mn-cs"/>
              </a:rPr>
              <a:t>dışında</a:t>
            </a:r>
            <a:r>
              <a:rPr lang="tr-TR" sz="1200" kern="1200" noProof="0" dirty="0">
                <a:solidFill>
                  <a:schemeClr val="tx1"/>
                </a:solidFill>
                <a:effectLst/>
                <a:latin typeface="+mn-lt"/>
                <a:ea typeface="+mn-ea"/>
                <a:cs typeface="+mn-cs"/>
              </a:rPr>
              <a:t> gebelik planlayan her kadının gebelik </a:t>
            </a:r>
            <a:r>
              <a:rPr lang="tr-TR" sz="1200" kern="1200" noProof="0" dirty="0" err="1">
                <a:solidFill>
                  <a:schemeClr val="tx1"/>
                </a:solidFill>
                <a:effectLst/>
                <a:latin typeface="+mn-lt"/>
                <a:ea typeface="+mn-ea"/>
                <a:cs typeface="+mn-cs"/>
              </a:rPr>
              <a:t>öncesi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dönemden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başlayarak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gebeliğin</a:t>
            </a:r>
            <a:r>
              <a:rPr lang="tr-TR" sz="1200" kern="1200" noProof="0" dirty="0">
                <a:solidFill>
                  <a:schemeClr val="tx1"/>
                </a:solidFill>
                <a:effectLst/>
                <a:latin typeface="+mn-lt"/>
                <a:ea typeface="+mn-ea"/>
                <a:cs typeface="+mn-cs"/>
              </a:rPr>
              <a:t> 12. haftasına kadar diyete ilave olarak 400 mc/</a:t>
            </a:r>
            <a:r>
              <a:rPr lang="tr-TR" sz="1200" kern="1200" noProof="0" dirty="0" err="1">
                <a:solidFill>
                  <a:schemeClr val="tx1"/>
                </a:solidFill>
                <a:effectLst/>
                <a:latin typeface="+mn-lt"/>
                <a:ea typeface="+mn-ea"/>
                <a:cs typeface="+mn-cs"/>
              </a:rPr>
              <a:t>gün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folik</a:t>
            </a:r>
            <a:r>
              <a:rPr lang="tr-TR" sz="1200" kern="1200" noProof="0" dirty="0">
                <a:solidFill>
                  <a:schemeClr val="tx1"/>
                </a:solidFill>
                <a:effectLst/>
                <a:latin typeface="+mn-lt"/>
                <a:ea typeface="+mn-ea"/>
                <a:cs typeface="+mn-cs"/>
              </a:rPr>
              <a:t> asit </a:t>
            </a:r>
            <a:r>
              <a:rPr lang="tr-TR" sz="1200" kern="1200" noProof="0" dirty="0" err="1">
                <a:solidFill>
                  <a:schemeClr val="tx1"/>
                </a:solidFill>
                <a:effectLst/>
                <a:latin typeface="+mn-lt"/>
                <a:ea typeface="+mn-ea"/>
                <a:cs typeface="+mn-cs"/>
              </a:rPr>
              <a:t>desteği</a:t>
            </a:r>
            <a:r>
              <a:rPr lang="tr-TR" sz="1200" kern="1200" noProof="0" dirty="0">
                <a:solidFill>
                  <a:schemeClr val="tx1"/>
                </a:solidFill>
                <a:effectLst/>
                <a:latin typeface="+mn-lt"/>
                <a:ea typeface="+mn-ea"/>
                <a:cs typeface="+mn-cs"/>
              </a:rPr>
              <a:t> alması </a:t>
            </a:r>
            <a:r>
              <a:rPr lang="tr-TR" sz="1200" kern="1200" noProof="0" dirty="0" err="1">
                <a:solidFill>
                  <a:schemeClr val="tx1"/>
                </a:solidFill>
                <a:effectLst/>
                <a:latin typeface="+mn-lt"/>
                <a:ea typeface="+mn-ea"/>
                <a:cs typeface="+mn-cs"/>
              </a:rPr>
              <a:t>önerilmektedir</a:t>
            </a:r>
            <a:r>
              <a:rPr lang="tr-TR" sz="1200" kern="1200" noProof="0" dirty="0">
                <a:solidFill>
                  <a:schemeClr val="tx1"/>
                </a:solidFill>
                <a:effectLst/>
                <a:latin typeface="+mn-lt"/>
                <a:ea typeface="+mn-ea"/>
                <a:cs typeface="+mn-cs"/>
              </a:rPr>
              <a:t>. </a:t>
            </a:r>
          </a:p>
          <a:p>
            <a:endParaRPr lang="tr-TR" noProof="0" dirty="0"/>
          </a:p>
          <a:p>
            <a:r>
              <a:rPr lang="tr-TR" sz="1200" kern="1200" noProof="0" dirty="0">
                <a:solidFill>
                  <a:schemeClr val="tx1"/>
                </a:solidFill>
                <a:effectLst/>
                <a:latin typeface="+mn-lt"/>
                <a:ea typeface="+mn-ea"/>
                <a:cs typeface="+mn-cs"/>
              </a:rPr>
              <a:t>Vitamin ve mineral alımları yetersiz olan kadınlarda </a:t>
            </a:r>
            <a:r>
              <a:rPr lang="tr-TR" sz="1200" kern="1200" noProof="0" dirty="0" err="1">
                <a:solidFill>
                  <a:schemeClr val="tx1"/>
                </a:solidFill>
                <a:effectLst/>
                <a:latin typeface="+mn-lt"/>
                <a:ea typeface="+mn-ea"/>
                <a:cs typeface="+mn-cs"/>
              </a:rPr>
              <a:t>multivitamin</a:t>
            </a:r>
            <a:r>
              <a:rPr lang="tr-TR" sz="1200" kern="1200" noProof="0" dirty="0">
                <a:solidFill>
                  <a:schemeClr val="tx1"/>
                </a:solidFill>
                <a:effectLst/>
                <a:latin typeface="+mn-lt"/>
                <a:ea typeface="+mn-ea"/>
                <a:cs typeface="+mn-cs"/>
              </a:rPr>
              <a:t> - mineral destekleri de yararlı olabilir. Ancak, gebelik ve emziklilik </a:t>
            </a:r>
            <a:endParaRPr lang="tr-TR" noProof="0" dirty="0"/>
          </a:p>
          <a:p>
            <a:r>
              <a:rPr lang="tr-TR" sz="1200" kern="1200" noProof="0" dirty="0" err="1">
                <a:solidFill>
                  <a:schemeClr val="tx1"/>
                </a:solidFill>
                <a:effectLst/>
                <a:latin typeface="+mn-lt"/>
                <a:ea typeface="+mn-ea"/>
                <a:cs typeface="+mn-cs"/>
              </a:rPr>
              <a:t>döneminde</a:t>
            </a:r>
            <a:r>
              <a:rPr lang="tr-TR" sz="1200" kern="1200" noProof="0" dirty="0">
                <a:solidFill>
                  <a:schemeClr val="tx1"/>
                </a:solidFill>
                <a:effectLst/>
                <a:latin typeface="+mn-lt"/>
                <a:ea typeface="+mn-ea"/>
                <a:cs typeface="+mn-cs"/>
              </a:rPr>
              <a:t> takviye edici gıdalar mutlaka doktor </a:t>
            </a:r>
            <a:r>
              <a:rPr lang="tr-TR" sz="1200" kern="1200" noProof="0" dirty="0" err="1">
                <a:solidFill>
                  <a:schemeClr val="tx1"/>
                </a:solidFill>
                <a:effectLst/>
                <a:latin typeface="+mn-lt"/>
                <a:ea typeface="+mn-ea"/>
                <a:cs typeface="+mn-cs"/>
              </a:rPr>
              <a:t>gözetiminde</a:t>
            </a:r>
            <a:r>
              <a:rPr lang="tr-TR" sz="1200" kern="1200" noProof="0" dirty="0">
                <a:solidFill>
                  <a:schemeClr val="tx1"/>
                </a:solidFill>
                <a:effectLst/>
                <a:latin typeface="+mn-lt"/>
                <a:ea typeface="+mn-ea"/>
                <a:cs typeface="+mn-cs"/>
              </a:rPr>
              <a:t> kullanılmalıdır. Besin desteklerinin </a:t>
            </a:r>
            <a:r>
              <a:rPr lang="tr-TR" sz="1200" kern="1200" noProof="0" dirty="0" err="1">
                <a:solidFill>
                  <a:schemeClr val="tx1"/>
                </a:solidFill>
                <a:effectLst/>
                <a:latin typeface="+mn-lt"/>
                <a:ea typeface="+mn-ea"/>
                <a:cs typeface="+mn-cs"/>
              </a:rPr>
              <a:t>bilinçsiz</a:t>
            </a:r>
            <a:r>
              <a:rPr lang="tr-TR" sz="1200" kern="1200" noProof="0" dirty="0">
                <a:solidFill>
                  <a:schemeClr val="tx1"/>
                </a:solidFill>
                <a:effectLst/>
                <a:latin typeface="+mn-lt"/>
                <a:ea typeface="+mn-ea"/>
                <a:cs typeface="+mn-cs"/>
              </a:rPr>
              <a:t> kullanımı hem anneye hem de </a:t>
            </a:r>
            <a:r>
              <a:rPr lang="tr-TR" sz="1200" kern="1200" noProof="0" dirty="0" err="1">
                <a:solidFill>
                  <a:schemeClr val="tx1"/>
                </a:solidFill>
                <a:effectLst/>
                <a:latin typeface="+mn-lt"/>
                <a:ea typeface="+mn-ea"/>
                <a:cs typeface="+mn-cs"/>
              </a:rPr>
              <a:t>bebeğe</a:t>
            </a:r>
            <a:r>
              <a:rPr lang="tr-TR" sz="1200" kern="1200" noProof="0" dirty="0">
                <a:solidFill>
                  <a:schemeClr val="tx1"/>
                </a:solidFill>
                <a:effectLst/>
                <a:latin typeface="+mn-lt"/>
                <a:ea typeface="+mn-ea"/>
                <a:cs typeface="+mn-cs"/>
              </a:rPr>
              <a:t> zarar verebilmektedir. </a:t>
            </a:r>
            <a:r>
              <a:rPr lang="tr-TR" sz="1200" kern="1200" noProof="0" dirty="0" err="1">
                <a:solidFill>
                  <a:schemeClr val="tx1"/>
                </a:solidFill>
                <a:effectLst/>
                <a:latin typeface="+mn-lt"/>
                <a:ea typeface="+mn-ea"/>
                <a:cs typeface="+mn-cs"/>
              </a:rPr>
              <a:t>Örneğin</a:t>
            </a:r>
            <a:r>
              <a:rPr lang="tr-TR" sz="1200" kern="1200" noProof="0" dirty="0">
                <a:solidFill>
                  <a:schemeClr val="tx1"/>
                </a:solidFill>
                <a:effectLst/>
                <a:latin typeface="+mn-lt"/>
                <a:ea typeface="+mn-ea"/>
                <a:cs typeface="+mn-cs"/>
              </a:rPr>
              <a:t> gebelikte </a:t>
            </a:r>
            <a:r>
              <a:rPr lang="tr-TR" sz="1200" kern="1200" noProof="0" dirty="0" err="1">
                <a:solidFill>
                  <a:schemeClr val="tx1"/>
                </a:solidFill>
                <a:effectLst/>
                <a:latin typeface="+mn-lt"/>
                <a:ea typeface="+mn-ea"/>
                <a:cs typeface="+mn-cs"/>
              </a:rPr>
              <a:t>yüksek</a:t>
            </a:r>
            <a:r>
              <a:rPr lang="tr-TR" sz="1200" kern="1200" noProof="0" dirty="0">
                <a:solidFill>
                  <a:schemeClr val="tx1"/>
                </a:solidFill>
                <a:effectLst/>
                <a:latin typeface="+mn-lt"/>
                <a:ea typeface="+mn-ea"/>
                <a:cs typeface="+mn-cs"/>
              </a:rPr>
              <a:t> miktarda A vitamini alımı bebekte yapısal bozukluklara neden olarak kalp, merkezi sinir sistemi ve idrar yolunda anomali </a:t>
            </a:r>
            <a:r>
              <a:rPr lang="tr-TR" sz="1200" kern="1200" noProof="0" dirty="0" err="1">
                <a:solidFill>
                  <a:schemeClr val="tx1"/>
                </a:solidFill>
                <a:effectLst/>
                <a:latin typeface="+mn-lt"/>
                <a:ea typeface="+mn-ea"/>
                <a:cs typeface="+mn-cs"/>
              </a:rPr>
              <a:t>oluşma</a:t>
            </a:r>
            <a:r>
              <a:rPr lang="tr-TR" sz="1200" kern="1200" noProof="0" dirty="0">
                <a:solidFill>
                  <a:schemeClr val="tx1"/>
                </a:solidFill>
                <a:effectLst/>
                <a:latin typeface="+mn-lt"/>
                <a:ea typeface="+mn-ea"/>
                <a:cs typeface="+mn-cs"/>
              </a:rPr>
              <a:t> riskini arttırabilmektedir. Besin </a:t>
            </a:r>
            <a:r>
              <a:rPr lang="tr-TR" sz="1200" kern="1200" noProof="0" dirty="0" err="1">
                <a:solidFill>
                  <a:schemeClr val="tx1"/>
                </a:solidFill>
                <a:effectLst/>
                <a:latin typeface="+mn-lt"/>
                <a:ea typeface="+mn-ea"/>
                <a:cs typeface="+mn-cs"/>
              </a:rPr>
              <a:t>ögesi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dışındaki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bileşenleri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içeren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diğer</a:t>
            </a:r>
            <a:r>
              <a:rPr lang="tr-TR" sz="1200" kern="1200" noProof="0" dirty="0">
                <a:solidFill>
                  <a:schemeClr val="tx1"/>
                </a:solidFill>
                <a:effectLst/>
                <a:latin typeface="+mn-lt"/>
                <a:ea typeface="+mn-ea"/>
                <a:cs typeface="+mn-cs"/>
              </a:rPr>
              <a:t> besin desteklerinin de anne ve bebek </a:t>
            </a:r>
            <a:r>
              <a:rPr lang="tr-TR" sz="1200" kern="1200" noProof="0" dirty="0" err="1">
                <a:solidFill>
                  <a:schemeClr val="tx1"/>
                </a:solidFill>
                <a:effectLst/>
                <a:latin typeface="+mn-lt"/>
                <a:ea typeface="+mn-ea"/>
                <a:cs typeface="+mn-cs"/>
              </a:rPr>
              <a:t>sağlığı</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üzerine</a:t>
            </a:r>
            <a:r>
              <a:rPr lang="tr-TR" sz="1200" kern="1200" noProof="0" dirty="0">
                <a:solidFill>
                  <a:schemeClr val="tx1"/>
                </a:solidFill>
                <a:effectLst/>
                <a:latin typeface="+mn-lt"/>
                <a:ea typeface="+mn-ea"/>
                <a:cs typeface="+mn-cs"/>
              </a:rPr>
              <a:t> istenmeyen etkileri olabilmektedir. Bu nedenle, gebelik ve emziklilik </a:t>
            </a:r>
            <a:r>
              <a:rPr lang="tr-TR" sz="1200" kern="1200" noProof="0" dirty="0" err="1">
                <a:solidFill>
                  <a:schemeClr val="tx1"/>
                </a:solidFill>
                <a:effectLst/>
                <a:latin typeface="+mn-lt"/>
                <a:ea typeface="+mn-ea"/>
                <a:cs typeface="+mn-cs"/>
              </a:rPr>
              <a:t>dönemi</a:t>
            </a:r>
            <a:r>
              <a:rPr lang="tr-TR" sz="1200" kern="1200" noProof="0" dirty="0">
                <a:solidFill>
                  <a:schemeClr val="tx1"/>
                </a:solidFill>
                <a:effectLst/>
                <a:latin typeface="+mn-lt"/>
                <a:ea typeface="+mn-ea"/>
                <a:cs typeface="+mn-cs"/>
              </a:rPr>
              <a:t> boyunca takviye edici gıda kullanımı mutlaka hekim </a:t>
            </a:r>
            <a:r>
              <a:rPr lang="tr-TR" sz="1200" kern="1200" noProof="0" dirty="0" err="1">
                <a:solidFill>
                  <a:schemeClr val="tx1"/>
                </a:solidFill>
                <a:effectLst/>
                <a:latin typeface="+mn-lt"/>
                <a:ea typeface="+mn-ea"/>
                <a:cs typeface="+mn-cs"/>
              </a:rPr>
              <a:t>rehberliğinde</a:t>
            </a:r>
            <a:r>
              <a:rPr lang="tr-TR" sz="1200" kern="1200" noProof="0" dirty="0">
                <a:solidFill>
                  <a:schemeClr val="tx1"/>
                </a:solidFill>
                <a:effectLst/>
                <a:latin typeface="+mn-lt"/>
                <a:ea typeface="+mn-ea"/>
                <a:cs typeface="+mn-cs"/>
              </a:rPr>
              <a:t> olmalıdır. </a:t>
            </a:r>
            <a:endParaRPr lang="tr-TR" noProof="0" dirty="0"/>
          </a:p>
          <a:p>
            <a:endParaRPr lang="tr-TR" noProof="0" dirty="0"/>
          </a:p>
          <a:p>
            <a:endParaRPr lang="tr-TR" noProof="0" dirty="0"/>
          </a:p>
          <a:p>
            <a:r>
              <a:rPr lang="tr-TR" sz="1200" kern="1200" noProof="0" dirty="0" err="1">
                <a:solidFill>
                  <a:schemeClr val="tx1"/>
                </a:solidFill>
                <a:effectLst/>
                <a:latin typeface="+mn-lt"/>
                <a:ea typeface="+mn-ea"/>
                <a:cs typeface="+mn-cs"/>
              </a:rPr>
              <a:t>Yaşlılar</a:t>
            </a:r>
            <a:r>
              <a:rPr lang="tr-TR" sz="1200" kern="1200" noProof="0" dirty="0">
                <a:solidFill>
                  <a:schemeClr val="tx1"/>
                </a:solidFill>
                <a:effectLst/>
                <a:latin typeface="+mn-lt"/>
                <a:ea typeface="+mn-ea"/>
                <a:cs typeface="+mn-cs"/>
              </a:rPr>
              <a:t>: </a:t>
            </a:r>
            <a:endParaRPr lang="tr-TR" noProof="0" dirty="0"/>
          </a:p>
          <a:p>
            <a:r>
              <a:rPr lang="tr-TR" sz="1200" kern="1200" noProof="0" dirty="0" err="1">
                <a:solidFill>
                  <a:schemeClr val="tx1"/>
                </a:solidFill>
                <a:effectLst/>
                <a:latin typeface="+mn-lt"/>
                <a:ea typeface="+mn-ea"/>
                <a:cs typeface="+mn-cs"/>
              </a:rPr>
              <a:t>Yaşlılık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döneminde</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vücutta</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oluşan</a:t>
            </a:r>
            <a:r>
              <a:rPr lang="tr-TR" sz="1200" kern="1200" noProof="0" dirty="0">
                <a:solidFill>
                  <a:schemeClr val="tx1"/>
                </a:solidFill>
                <a:effectLst/>
                <a:latin typeface="+mn-lt"/>
                <a:ea typeface="+mn-ea"/>
                <a:cs typeface="+mn-cs"/>
              </a:rPr>
              <a:t> fizyolojik </a:t>
            </a:r>
            <a:r>
              <a:rPr lang="tr-TR" sz="1200" kern="1200" noProof="0" dirty="0" err="1">
                <a:solidFill>
                  <a:schemeClr val="tx1"/>
                </a:solidFill>
                <a:effectLst/>
                <a:latin typeface="+mn-lt"/>
                <a:ea typeface="+mn-ea"/>
                <a:cs typeface="+mn-cs"/>
              </a:rPr>
              <a:t>değişiklikler</a:t>
            </a:r>
            <a:r>
              <a:rPr lang="tr-TR" sz="1200" kern="1200" noProof="0" dirty="0">
                <a:solidFill>
                  <a:schemeClr val="tx1"/>
                </a:solidFill>
                <a:effectLst/>
                <a:latin typeface="+mn-lt"/>
                <a:ea typeface="+mn-ea"/>
                <a:cs typeface="+mn-cs"/>
              </a:rPr>
              <a:t> beslenme durumunu da etkilemektedir. </a:t>
            </a:r>
            <a:r>
              <a:rPr lang="tr-TR" sz="1200" kern="1200" noProof="0" dirty="0" err="1">
                <a:solidFill>
                  <a:schemeClr val="tx1"/>
                </a:solidFill>
                <a:effectLst/>
                <a:latin typeface="+mn-lt"/>
                <a:ea typeface="+mn-ea"/>
                <a:cs typeface="+mn-cs"/>
              </a:rPr>
              <a:t>Yaşlanmayla</a:t>
            </a:r>
            <a:r>
              <a:rPr lang="tr-TR" sz="1200" kern="1200" noProof="0" dirty="0">
                <a:solidFill>
                  <a:schemeClr val="tx1"/>
                </a:solidFill>
                <a:effectLst/>
                <a:latin typeface="+mn-lt"/>
                <a:ea typeface="+mn-ea"/>
                <a:cs typeface="+mn-cs"/>
              </a:rPr>
              <a:t> birlikte </a:t>
            </a:r>
            <a:r>
              <a:rPr lang="tr-TR" sz="1200" kern="1200" noProof="0" dirty="0" err="1">
                <a:solidFill>
                  <a:schemeClr val="tx1"/>
                </a:solidFill>
                <a:effectLst/>
                <a:latin typeface="+mn-lt"/>
                <a:ea typeface="+mn-ea"/>
                <a:cs typeface="+mn-cs"/>
              </a:rPr>
              <a:t>iştahsızlık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çiğneme-yutma</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güçlükleri</a:t>
            </a:r>
            <a:r>
              <a:rPr lang="tr-TR" sz="1200" kern="1200" noProof="0" dirty="0">
                <a:solidFill>
                  <a:schemeClr val="tx1"/>
                </a:solidFill>
                <a:effectLst/>
                <a:latin typeface="+mn-lt"/>
                <a:ea typeface="+mn-ea"/>
                <a:cs typeface="+mn-cs"/>
              </a:rPr>
              <a:t> gibi sorunlar besin </a:t>
            </a:r>
            <a:r>
              <a:rPr lang="tr-TR" sz="1200" kern="1200" noProof="0" dirty="0" err="1">
                <a:solidFill>
                  <a:schemeClr val="tx1"/>
                </a:solidFill>
                <a:effectLst/>
                <a:latin typeface="+mn-lt"/>
                <a:ea typeface="+mn-ea"/>
                <a:cs typeface="+mn-cs"/>
              </a:rPr>
              <a:t>ögelerinin</a:t>
            </a:r>
            <a:r>
              <a:rPr lang="tr-TR" sz="1200" kern="1200" noProof="0" dirty="0">
                <a:solidFill>
                  <a:schemeClr val="tx1"/>
                </a:solidFill>
                <a:effectLst/>
                <a:latin typeface="+mn-lt"/>
                <a:ea typeface="+mn-ea"/>
                <a:cs typeface="+mn-cs"/>
              </a:rPr>
              <a:t> yetersiz alımına neden olabilmekte, </a:t>
            </a:r>
            <a:r>
              <a:rPr lang="tr-TR" sz="1200" kern="1200" noProof="0" dirty="0" err="1">
                <a:solidFill>
                  <a:schemeClr val="tx1"/>
                </a:solidFill>
                <a:effectLst/>
                <a:latin typeface="+mn-lt"/>
                <a:ea typeface="+mn-ea"/>
                <a:cs typeface="+mn-cs"/>
              </a:rPr>
              <a:t>yaşlılığa</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bağlı</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gelişen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sağlık</a:t>
            </a:r>
            <a:r>
              <a:rPr lang="tr-TR" sz="1200" kern="1200" noProof="0" dirty="0">
                <a:solidFill>
                  <a:schemeClr val="tx1"/>
                </a:solidFill>
                <a:effectLst/>
                <a:latin typeface="+mn-lt"/>
                <a:ea typeface="+mn-ea"/>
                <a:cs typeface="+mn-cs"/>
              </a:rPr>
              <a:t> problemleri besin </a:t>
            </a:r>
            <a:r>
              <a:rPr lang="tr-TR" sz="1200" kern="1200" noProof="0" dirty="0" err="1">
                <a:solidFill>
                  <a:schemeClr val="tx1"/>
                </a:solidFill>
                <a:effectLst/>
                <a:latin typeface="+mn-lt"/>
                <a:ea typeface="+mn-ea"/>
                <a:cs typeface="+mn-cs"/>
              </a:rPr>
              <a:t>ögelerinin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vücutta</a:t>
            </a:r>
            <a:r>
              <a:rPr lang="tr-TR" sz="1200" kern="1200" noProof="0" dirty="0">
                <a:solidFill>
                  <a:schemeClr val="tx1"/>
                </a:solidFill>
                <a:effectLst/>
                <a:latin typeface="+mn-lt"/>
                <a:ea typeface="+mn-ea"/>
                <a:cs typeface="+mn-cs"/>
              </a:rPr>
              <a:t> kullanımını etkileyebilmektedir. </a:t>
            </a:r>
            <a:r>
              <a:rPr lang="tr-TR" sz="1200" kern="1200" noProof="0" dirty="0" err="1">
                <a:solidFill>
                  <a:schemeClr val="tx1"/>
                </a:solidFill>
                <a:effectLst/>
                <a:latin typeface="+mn-lt"/>
                <a:ea typeface="+mn-ea"/>
                <a:cs typeface="+mn-cs"/>
              </a:rPr>
              <a:t>Tüm</a:t>
            </a:r>
            <a:r>
              <a:rPr lang="tr-TR" sz="1200" kern="1200" noProof="0" dirty="0">
                <a:solidFill>
                  <a:schemeClr val="tx1"/>
                </a:solidFill>
                <a:effectLst/>
                <a:latin typeface="+mn-lt"/>
                <a:ea typeface="+mn-ea"/>
                <a:cs typeface="+mn-cs"/>
              </a:rPr>
              <a:t> bunların sonucunda besin </a:t>
            </a:r>
            <a:r>
              <a:rPr lang="tr-TR" sz="1200" kern="1200" noProof="0" dirty="0" err="1">
                <a:solidFill>
                  <a:schemeClr val="tx1"/>
                </a:solidFill>
                <a:effectLst/>
                <a:latin typeface="+mn-lt"/>
                <a:ea typeface="+mn-ea"/>
                <a:cs typeface="+mn-cs"/>
              </a:rPr>
              <a:t>ögesi</a:t>
            </a:r>
            <a:r>
              <a:rPr lang="tr-TR" sz="1200" kern="1200" noProof="0" dirty="0">
                <a:solidFill>
                  <a:schemeClr val="tx1"/>
                </a:solidFill>
                <a:effectLst/>
                <a:latin typeface="+mn-lt"/>
                <a:ea typeface="+mn-ea"/>
                <a:cs typeface="+mn-cs"/>
              </a:rPr>
              <a:t> yetersizlikleri ortaya </a:t>
            </a:r>
            <a:r>
              <a:rPr lang="tr-TR" sz="1200" kern="1200" noProof="0" dirty="0" err="1">
                <a:solidFill>
                  <a:schemeClr val="tx1"/>
                </a:solidFill>
                <a:effectLst/>
                <a:latin typeface="+mn-lt"/>
                <a:ea typeface="+mn-ea"/>
                <a:cs typeface="+mn-cs"/>
              </a:rPr>
              <a:t>çıkabilmektedir</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Yaşlılık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döneminde</a:t>
            </a:r>
            <a:r>
              <a:rPr lang="tr-TR" sz="1200" kern="1200" noProof="0" dirty="0">
                <a:solidFill>
                  <a:schemeClr val="tx1"/>
                </a:solidFill>
                <a:effectLst/>
                <a:latin typeface="+mn-lt"/>
                <a:ea typeface="+mn-ea"/>
                <a:cs typeface="+mn-cs"/>
              </a:rPr>
              <a:t> kemik kaybının </a:t>
            </a:r>
            <a:r>
              <a:rPr lang="tr-TR" sz="1200" kern="1200" noProof="0" dirty="0" err="1">
                <a:solidFill>
                  <a:schemeClr val="tx1"/>
                </a:solidFill>
                <a:effectLst/>
                <a:latin typeface="+mn-lt"/>
                <a:ea typeface="+mn-ea"/>
                <a:cs typeface="+mn-cs"/>
              </a:rPr>
              <a:t>önlenmesi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için</a:t>
            </a:r>
            <a:r>
              <a:rPr lang="tr-TR" sz="1200" kern="1200" noProof="0" dirty="0">
                <a:solidFill>
                  <a:schemeClr val="tx1"/>
                </a:solidFill>
                <a:effectLst/>
                <a:latin typeface="+mn-lt"/>
                <a:ea typeface="+mn-ea"/>
                <a:cs typeface="+mn-cs"/>
              </a:rPr>
              <a:t> kalsiyum ve D vitamini gereksinimlerinin </a:t>
            </a:r>
            <a:r>
              <a:rPr lang="tr-TR" sz="1200" kern="1200" noProof="0" dirty="0" err="1">
                <a:solidFill>
                  <a:schemeClr val="tx1"/>
                </a:solidFill>
                <a:effectLst/>
                <a:latin typeface="+mn-lt"/>
                <a:ea typeface="+mn-ea"/>
                <a:cs typeface="+mn-cs"/>
              </a:rPr>
              <a:t>karşılanması</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önemlidir</a:t>
            </a:r>
            <a:r>
              <a:rPr lang="tr-TR" sz="1200" kern="1200" noProof="0" dirty="0">
                <a:solidFill>
                  <a:schemeClr val="tx1"/>
                </a:solidFill>
                <a:effectLst/>
                <a:latin typeface="+mn-lt"/>
                <a:ea typeface="+mn-ea"/>
                <a:cs typeface="+mn-cs"/>
              </a:rPr>
              <a:t>. Buna </a:t>
            </a:r>
            <a:r>
              <a:rPr lang="tr-TR" sz="1200" kern="1200" noProof="0" dirty="0" err="1">
                <a:solidFill>
                  <a:schemeClr val="tx1"/>
                </a:solidFill>
                <a:effectLst/>
                <a:latin typeface="+mn-lt"/>
                <a:ea typeface="+mn-ea"/>
                <a:cs typeface="+mn-cs"/>
              </a:rPr>
              <a:t>karşın</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yaşlanma</a:t>
            </a:r>
            <a:r>
              <a:rPr lang="tr-TR" sz="1200" kern="1200" noProof="0" dirty="0">
                <a:solidFill>
                  <a:schemeClr val="tx1"/>
                </a:solidFill>
                <a:effectLst/>
                <a:latin typeface="+mn-lt"/>
                <a:ea typeface="+mn-ea"/>
                <a:cs typeface="+mn-cs"/>
              </a:rPr>
              <a:t> ile deriden D vitamini sentezi azalmakta ve sıklıkla D vitamini </a:t>
            </a:r>
            <a:r>
              <a:rPr lang="tr-TR" sz="1200" kern="1200" noProof="0" dirty="0" err="1">
                <a:solidFill>
                  <a:schemeClr val="tx1"/>
                </a:solidFill>
                <a:effectLst/>
                <a:latin typeface="+mn-lt"/>
                <a:ea typeface="+mn-ea"/>
                <a:cs typeface="+mn-cs"/>
              </a:rPr>
              <a:t>eksikliği</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görülmektedir</a:t>
            </a:r>
            <a:r>
              <a:rPr lang="tr-TR" sz="1200" kern="1200" noProof="0" dirty="0">
                <a:solidFill>
                  <a:schemeClr val="tx1"/>
                </a:solidFill>
                <a:effectLst/>
                <a:latin typeface="+mn-lt"/>
                <a:ea typeface="+mn-ea"/>
                <a:cs typeface="+mn-cs"/>
              </a:rPr>
              <a:t>. Ayrıca bu </a:t>
            </a:r>
            <a:r>
              <a:rPr lang="tr-TR" sz="1200" kern="1200" noProof="0" dirty="0" err="1">
                <a:solidFill>
                  <a:schemeClr val="tx1"/>
                </a:solidFill>
                <a:effectLst/>
                <a:latin typeface="+mn-lt"/>
                <a:ea typeface="+mn-ea"/>
                <a:cs typeface="+mn-cs"/>
              </a:rPr>
              <a:t>dönemde</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gastrik</a:t>
            </a:r>
            <a:r>
              <a:rPr lang="tr-TR" sz="1200" kern="1200" noProof="0" dirty="0">
                <a:solidFill>
                  <a:schemeClr val="tx1"/>
                </a:solidFill>
                <a:effectLst/>
                <a:latin typeface="+mn-lt"/>
                <a:ea typeface="+mn-ea"/>
                <a:cs typeface="+mn-cs"/>
              </a:rPr>
              <a:t> </a:t>
            </a:r>
            <a:r>
              <a:rPr lang="tr-TR" sz="1200" kern="1200" noProof="0" dirty="0" err="1">
                <a:solidFill>
                  <a:schemeClr val="tx1"/>
                </a:solidFill>
                <a:effectLst/>
                <a:latin typeface="+mn-lt"/>
                <a:ea typeface="+mn-ea"/>
                <a:cs typeface="+mn-cs"/>
              </a:rPr>
              <a:t>atrofi</a:t>
            </a:r>
            <a:r>
              <a:rPr lang="tr-TR" sz="1200" kern="1200" noProof="0" dirty="0">
                <a:solidFill>
                  <a:schemeClr val="tx1"/>
                </a:solidFill>
                <a:effectLst/>
                <a:latin typeface="+mn-lt"/>
                <a:ea typeface="+mn-ea"/>
                <a:cs typeface="+mn-cs"/>
              </a:rPr>
              <a:t> ve besinlerle yetersiz alım nedeniyle B12 vitamininin </a:t>
            </a:r>
            <a:r>
              <a:rPr lang="tr-TR" sz="1200" kern="1200" noProof="0" dirty="0" err="1">
                <a:solidFill>
                  <a:schemeClr val="tx1"/>
                </a:solidFill>
                <a:effectLst/>
                <a:latin typeface="+mn-lt"/>
                <a:ea typeface="+mn-ea"/>
                <a:cs typeface="+mn-cs"/>
              </a:rPr>
              <a:t>eksikliğine</a:t>
            </a:r>
            <a:r>
              <a:rPr lang="tr-TR" sz="1200" kern="1200" noProof="0" dirty="0">
                <a:solidFill>
                  <a:schemeClr val="tx1"/>
                </a:solidFill>
                <a:effectLst/>
                <a:latin typeface="+mn-lt"/>
                <a:ea typeface="+mn-ea"/>
                <a:cs typeface="+mn-cs"/>
              </a:rPr>
              <a:t> de </a:t>
            </a:r>
            <a:r>
              <a:rPr lang="tr-TR" sz="1200" kern="1200" noProof="0" dirty="0" err="1">
                <a:solidFill>
                  <a:schemeClr val="tx1"/>
                </a:solidFill>
                <a:effectLst/>
                <a:latin typeface="+mn-lt"/>
                <a:ea typeface="+mn-ea"/>
                <a:cs typeface="+mn-cs"/>
              </a:rPr>
              <a:t>sıkça</a:t>
            </a:r>
            <a:r>
              <a:rPr lang="tr-TR" sz="1200" kern="1200" noProof="0" dirty="0">
                <a:solidFill>
                  <a:schemeClr val="tx1"/>
                </a:solidFill>
                <a:effectLst/>
                <a:latin typeface="+mn-lt"/>
                <a:ea typeface="+mn-ea"/>
                <a:cs typeface="+mn-cs"/>
              </a:rPr>
              <a:t> rastlanmaktadır. Bu nedenle </a:t>
            </a:r>
            <a:r>
              <a:rPr lang="tr-TR" sz="1200" kern="1200" noProof="0" dirty="0" err="1">
                <a:solidFill>
                  <a:schemeClr val="tx1"/>
                </a:solidFill>
                <a:effectLst/>
                <a:latin typeface="+mn-lt"/>
                <a:ea typeface="+mn-ea"/>
                <a:cs typeface="+mn-cs"/>
              </a:rPr>
              <a:t>yaşlı</a:t>
            </a:r>
            <a:r>
              <a:rPr lang="tr-TR" sz="1200" kern="1200" noProof="0" dirty="0">
                <a:solidFill>
                  <a:schemeClr val="tx1"/>
                </a:solidFill>
                <a:effectLst/>
                <a:latin typeface="+mn-lt"/>
                <a:ea typeface="+mn-ea"/>
                <a:cs typeface="+mn-cs"/>
              </a:rPr>
              <a:t> bireylerde vitamin ve mineral alımlarının desteklenmesine </a:t>
            </a:r>
            <a:r>
              <a:rPr lang="tr-TR" sz="1200" kern="1200" noProof="0" dirty="0" err="1">
                <a:solidFill>
                  <a:schemeClr val="tx1"/>
                </a:solidFill>
                <a:effectLst/>
                <a:latin typeface="+mn-lt"/>
                <a:ea typeface="+mn-ea"/>
                <a:cs typeface="+mn-cs"/>
              </a:rPr>
              <a:t>ihtiyac</a:t>
            </a:r>
            <a:r>
              <a:rPr lang="tr-TR" sz="1200" kern="1200" noProof="0" dirty="0">
                <a:solidFill>
                  <a:schemeClr val="tx1"/>
                </a:solidFill>
                <a:effectLst/>
                <a:latin typeface="+mn-lt"/>
                <a:ea typeface="+mn-ea"/>
                <a:cs typeface="+mn-cs"/>
              </a:rPr>
              <a:t>̧ duyulabilmektedir. </a:t>
            </a:r>
            <a:endParaRPr lang="tr-TR" noProof="0" dirty="0"/>
          </a:p>
          <a:p>
            <a:endParaRPr lang="tr-TR" noProof="0" dirty="0"/>
          </a:p>
          <a:p>
            <a:pPr algn="l"/>
            <a:endParaRPr lang="tr-TR" noProof="0"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31</a:t>
            </a:fld>
            <a:endParaRPr lang="en-US"/>
          </a:p>
        </p:txBody>
      </p:sp>
    </p:spTree>
    <p:extLst>
      <p:ext uri="{BB962C8B-B14F-4D97-AF65-F5344CB8AC3E}">
        <p14:creationId xmlns:p14="http://schemas.microsoft.com/office/powerpoint/2010/main" val="195242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err="1">
                <a:solidFill>
                  <a:schemeClr val="tx1"/>
                </a:solidFill>
                <a:effectLst/>
                <a:latin typeface="+mn-lt"/>
                <a:ea typeface="+mn-ea"/>
                <a:cs typeface="+mn-cs"/>
              </a:rPr>
              <a:t>Vejetaryenler</a:t>
            </a:r>
            <a:r>
              <a:rPr lang="en-US" sz="1200" kern="1200" dirty="0">
                <a:solidFill>
                  <a:schemeClr val="tx1"/>
                </a:solidFill>
                <a:effectLst/>
                <a:latin typeface="+mn-lt"/>
                <a:ea typeface="+mn-ea"/>
                <a:cs typeface="+mn-cs"/>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Vejetaryen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beslenmeyi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benimseyen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diyetlerinden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hayvansal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kaynaklı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çıkarır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Vejetaryen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sınırlanan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çeşitlilik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gösterir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Vejetaryenlerde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hayvansal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kaynaklı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B12 </a:t>
            </a:r>
            <a:r>
              <a:rPr lang="en-US" sz="1200" kern="1200" dirty="0" err="1">
                <a:solidFill>
                  <a:schemeClr val="tx1"/>
                </a:solidFill>
                <a:effectLst/>
                <a:latin typeface="+mn-lt"/>
                <a:ea typeface="+mn-ea"/>
                <a:cs typeface="+mn-cs"/>
              </a:rPr>
              <a:t>vitamini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eksikliği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görülebilmektedir</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süt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yumurta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hiçbir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hayvansal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kaynaklı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tüketilmediği</a:t>
            </a:r>
            <a:r>
              <a:rPr lang="en-US" sz="1200" kern="1200" dirty="0">
                <a:solidFill>
                  <a:schemeClr val="tx1"/>
                </a:solidFill>
                <a:effectLst/>
                <a:latin typeface="+mn-lt"/>
                <a:ea typeface="+mn-ea"/>
                <a:cs typeface="+mn-cs"/>
              </a:rPr>
              <a:t> vegan </a:t>
            </a:r>
            <a:r>
              <a:rPr lang="en-US" sz="1200" kern="1200" dirty="0" err="1">
                <a:solidFill>
                  <a:schemeClr val="tx1"/>
                </a:solidFill>
                <a:effectLst/>
                <a:latin typeface="+mn-lt"/>
                <a:ea typeface="+mn-ea"/>
                <a:cs typeface="+mn-cs"/>
              </a:rPr>
              <a:t>beslenmeyi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benimsemis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olanlarda</a:t>
            </a:r>
            <a:r>
              <a:rPr lang="en-US" sz="1200" kern="1200" dirty="0">
                <a:solidFill>
                  <a:schemeClr val="tx1"/>
                </a:solidFill>
                <a:effectLst/>
                <a:latin typeface="+mn-lt"/>
                <a:ea typeface="+mn-ea"/>
                <a:cs typeface="+mn-cs"/>
              </a:rPr>
              <a:t> B12 </a:t>
            </a:r>
            <a:r>
              <a:rPr lang="en-US" sz="1200" kern="1200" dirty="0" err="1">
                <a:solidFill>
                  <a:schemeClr val="tx1"/>
                </a:solidFill>
                <a:effectLst/>
                <a:latin typeface="+mn-lt"/>
                <a:ea typeface="+mn-ea"/>
                <a:cs typeface="+mn-cs"/>
              </a:rPr>
              <a:t>vitamini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desteğine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ihtiyac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duyulmaktadır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Veganlarda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alımı</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önerilen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referans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değerlerinin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bitkisel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kaynaklı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biyoyararlılığının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nedeniyle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vücut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sınırlı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olabilmektedir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açıdan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miktarlarda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takviyesine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ihtiyac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duyulabilmektedir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kısıtlı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uygulayan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vejetaryen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çinko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durumunun</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izlenmesi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desteklenmesi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önerilmektedir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Vejetaryenliği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benimsemis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gebeler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gebelere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verilen</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vitamini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desteğini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kullanmalıdır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Bunun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sıra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vejetaryen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gebelerin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diyetleri</a:t>
            </a:r>
            <a:r>
              <a:rPr lang="en-US" sz="1200" kern="1200" dirty="0">
                <a:solidFill>
                  <a:schemeClr val="tx1"/>
                </a:solidFill>
                <a:effectLst/>
                <a:latin typeface="+mn-lt"/>
                <a:ea typeface="+mn-ea"/>
                <a:cs typeface="+mn-cs"/>
              </a:rPr>
              <a:t> B12 </a:t>
            </a:r>
            <a:r>
              <a:rPr lang="en-US" sz="1200" kern="1200" dirty="0" err="1">
                <a:solidFill>
                  <a:schemeClr val="tx1"/>
                </a:solidFill>
                <a:effectLst/>
                <a:latin typeface="+mn-lt"/>
                <a:ea typeface="+mn-ea"/>
                <a:cs typeface="+mn-cs"/>
              </a:rPr>
              <a:t>vitamini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kalsiyum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çinko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omega-3 </a:t>
            </a:r>
            <a:r>
              <a:rPr lang="en-US" sz="1200" kern="1200" dirty="0" err="1">
                <a:solidFill>
                  <a:schemeClr val="tx1"/>
                </a:solidFill>
                <a:effectLst/>
                <a:latin typeface="+mn-lt"/>
                <a:ea typeface="+mn-ea"/>
                <a:cs typeface="+mn-cs"/>
              </a:rPr>
              <a:t>yag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asitleri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eikosapentaenoik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asit</a:t>
            </a:r>
            <a:r>
              <a:rPr lang="en-US" sz="1200" kern="1200" dirty="0">
                <a:solidFill>
                  <a:schemeClr val="tx1"/>
                </a:solidFill>
                <a:effectLst/>
                <a:latin typeface="+mn-lt"/>
                <a:ea typeface="+mn-ea"/>
                <a:cs typeface="+mn-cs"/>
              </a:rPr>
              <a:t> (EPA)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dokosaheksaenoik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asit</a:t>
            </a:r>
            <a:r>
              <a:rPr lang="en-US" sz="1200" kern="1200" dirty="0">
                <a:solidFill>
                  <a:schemeClr val="tx1"/>
                </a:solidFill>
                <a:effectLst/>
                <a:latin typeface="+mn-lt"/>
                <a:ea typeface="+mn-ea"/>
                <a:cs typeface="+mn-cs"/>
              </a:rPr>
              <a:t> (DHA) </a:t>
            </a:r>
            <a:r>
              <a:rPr lang="en-US" sz="1200" kern="1200" dirty="0" err="1">
                <a:solidFill>
                  <a:schemeClr val="tx1"/>
                </a:solidFill>
                <a:effectLst/>
                <a:latin typeface="+mn-lt"/>
                <a:ea typeface="+mn-ea"/>
                <a:cs typeface="+mn-cs"/>
              </a:rPr>
              <a:t>açısından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değerlendirilmelidir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hekim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önerisi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doğrultusunda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kullanılmalıdır</a:t>
            </a:r>
            <a:r>
              <a:rPr lang="en-US" sz="1200" kern="1200" dirty="0">
                <a:solidFill>
                  <a:schemeClr val="tx1"/>
                </a:solidFill>
                <a:effectLst/>
                <a:latin typeface="+mn-lt"/>
                <a:ea typeface="+mn-ea"/>
                <a:cs typeface="+mn-cs"/>
              </a:rPr>
              <a:t>. </a:t>
            </a:r>
            <a:endParaRPr lang="en-US" dirty="0"/>
          </a:p>
          <a:p>
            <a:endParaRPr lang="en-US" dirty="0"/>
          </a:p>
          <a:p>
            <a:pPr algn="l"/>
            <a:endParaRPr lang="tr-TR" noProof="0" dirty="0"/>
          </a:p>
          <a:p>
            <a:r>
              <a:rPr lang="tr-TR" sz="1200" kern="1200" dirty="0">
                <a:solidFill>
                  <a:schemeClr val="tx1"/>
                </a:solidFill>
                <a:effectLst/>
                <a:latin typeface="+mn-lt"/>
                <a:ea typeface="+mn-ea"/>
                <a:cs typeface="+mn-cs"/>
              </a:rPr>
              <a:t>Kronik </a:t>
            </a:r>
            <a:r>
              <a:rPr lang="tr-TR" sz="1200" kern="1200" dirty="0" err="1">
                <a:solidFill>
                  <a:schemeClr val="tx1"/>
                </a:solidFill>
                <a:effectLst/>
                <a:latin typeface="+mn-lt"/>
                <a:ea typeface="+mn-ea"/>
                <a:cs typeface="+mn-cs"/>
              </a:rPr>
              <a:t>hastalığı</a:t>
            </a:r>
            <a:r>
              <a:rPr lang="tr-TR" sz="1200" kern="1200" dirty="0">
                <a:solidFill>
                  <a:schemeClr val="tx1"/>
                </a:solidFill>
                <a:effectLst/>
                <a:latin typeface="+mn-lt"/>
                <a:ea typeface="+mn-ea"/>
                <a:cs typeface="+mn-cs"/>
              </a:rPr>
              <a:t> olanlar ve </a:t>
            </a:r>
            <a:r>
              <a:rPr lang="tr-TR" sz="1200" kern="1200" dirty="0" err="1">
                <a:solidFill>
                  <a:schemeClr val="tx1"/>
                </a:solidFill>
                <a:effectLst/>
                <a:latin typeface="+mn-lt"/>
                <a:ea typeface="+mn-ea"/>
                <a:cs typeface="+mn-cs"/>
              </a:rPr>
              <a:t>ilac</a:t>
            </a:r>
            <a:r>
              <a:rPr lang="tr-TR" sz="1200" kern="1200" dirty="0">
                <a:solidFill>
                  <a:schemeClr val="tx1"/>
                </a:solidFill>
                <a:effectLst/>
                <a:latin typeface="+mn-lt"/>
                <a:ea typeface="+mn-ea"/>
                <a:cs typeface="+mn-cs"/>
              </a:rPr>
              <a:t>̧ kullananlar: </a:t>
            </a:r>
            <a:endParaRPr lang="tr-TR" dirty="0"/>
          </a:p>
          <a:p>
            <a:r>
              <a:rPr lang="tr-TR" sz="1200" kern="1200" dirty="0">
                <a:solidFill>
                  <a:schemeClr val="tx1"/>
                </a:solidFill>
                <a:effectLst/>
                <a:latin typeface="+mn-lt"/>
                <a:ea typeface="+mn-ea"/>
                <a:cs typeface="+mn-cs"/>
              </a:rPr>
              <a:t>Bazı hastalıklar veya bazı </a:t>
            </a:r>
            <a:r>
              <a:rPr lang="tr-TR" sz="1200" kern="1200" dirty="0" err="1">
                <a:solidFill>
                  <a:schemeClr val="tx1"/>
                </a:solidFill>
                <a:effectLst/>
                <a:latin typeface="+mn-lt"/>
                <a:ea typeface="+mn-ea"/>
                <a:cs typeface="+mn-cs"/>
              </a:rPr>
              <a:t>ilaçlar</a:t>
            </a:r>
            <a:r>
              <a:rPr lang="tr-TR" sz="1200" kern="1200" dirty="0">
                <a:solidFill>
                  <a:schemeClr val="tx1"/>
                </a:solidFill>
                <a:effectLst/>
                <a:latin typeface="+mn-lt"/>
                <a:ea typeface="+mn-ea"/>
                <a:cs typeface="+mn-cs"/>
              </a:rPr>
              <a:t> besin </a:t>
            </a:r>
            <a:r>
              <a:rPr lang="tr-TR" sz="1200" kern="1200" dirty="0" err="1">
                <a:solidFill>
                  <a:schemeClr val="tx1"/>
                </a:solidFill>
                <a:effectLst/>
                <a:latin typeface="+mn-lt"/>
                <a:ea typeface="+mn-ea"/>
                <a:cs typeface="+mn-cs"/>
              </a:rPr>
              <a:t>ögesi</a:t>
            </a:r>
            <a:r>
              <a:rPr lang="tr-TR" sz="1200" kern="1200" dirty="0">
                <a:solidFill>
                  <a:schemeClr val="tx1"/>
                </a:solidFill>
                <a:effectLst/>
                <a:latin typeface="+mn-lt"/>
                <a:ea typeface="+mn-ea"/>
                <a:cs typeface="+mn-cs"/>
              </a:rPr>
              <a:t> emilimini veya metabolizmasını etkileyebilir. </a:t>
            </a:r>
            <a:r>
              <a:rPr lang="tr-TR" sz="1200" kern="1200" dirty="0" err="1">
                <a:solidFill>
                  <a:schemeClr val="tx1"/>
                </a:solidFill>
                <a:effectLst/>
                <a:latin typeface="+mn-lt"/>
                <a:ea typeface="+mn-ea"/>
                <a:cs typeface="+mn-cs"/>
              </a:rPr>
              <a:t>Örneğin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gastroözofajiyal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reflu</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hastalığında</a:t>
            </a:r>
            <a:r>
              <a:rPr lang="tr-TR" sz="1200" kern="1200" dirty="0">
                <a:solidFill>
                  <a:schemeClr val="tx1"/>
                </a:solidFill>
                <a:effectLst/>
                <a:latin typeface="+mn-lt"/>
                <a:ea typeface="+mn-ea"/>
                <a:cs typeface="+mn-cs"/>
              </a:rPr>
              <a:t> kullanılan proton pompa </a:t>
            </a:r>
            <a:r>
              <a:rPr lang="tr-TR" sz="1200" kern="1200" dirty="0" err="1">
                <a:solidFill>
                  <a:schemeClr val="tx1"/>
                </a:solidFill>
                <a:effectLst/>
                <a:latin typeface="+mn-lt"/>
                <a:ea typeface="+mn-ea"/>
                <a:cs typeface="+mn-cs"/>
              </a:rPr>
              <a:t>inhibitörleri</a:t>
            </a:r>
            <a:r>
              <a:rPr lang="tr-TR" sz="1200" kern="1200" dirty="0">
                <a:solidFill>
                  <a:schemeClr val="tx1"/>
                </a:solidFill>
                <a:effectLst/>
                <a:latin typeface="+mn-lt"/>
                <a:ea typeface="+mn-ea"/>
                <a:cs typeface="+mn-cs"/>
              </a:rPr>
              <a:t> B12 vitamini emilimini etkileyebilir. </a:t>
            </a:r>
            <a:r>
              <a:rPr lang="tr-TR" sz="1200" kern="1200" dirty="0" err="1">
                <a:solidFill>
                  <a:schemeClr val="tx1"/>
                </a:solidFill>
                <a:effectLst/>
                <a:latin typeface="+mn-lt"/>
                <a:ea typeface="+mn-ea"/>
                <a:cs typeface="+mn-cs"/>
              </a:rPr>
              <a:t>Kortikosteroidler</a:t>
            </a:r>
            <a:r>
              <a:rPr lang="tr-TR" sz="1200" kern="1200" dirty="0">
                <a:solidFill>
                  <a:schemeClr val="tx1"/>
                </a:solidFill>
                <a:effectLst/>
                <a:latin typeface="+mn-lt"/>
                <a:ea typeface="+mn-ea"/>
                <a:cs typeface="+mn-cs"/>
              </a:rPr>
              <a:t>, kalsiyum ve D vitamini metabolizmasını bozabilir. Ayrıca hastalık nedeniyle </a:t>
            </a:r>
            <a:r>
              <a:rPr lang="tr-TR" sz="1200" kern="1200" dirty="0" err="1">
                <a:solidFill>
                  <a:schemeClr val="tx1"/>
                </a:solidFill>
                <a:effectLst/>
                <a:latin typeface="+mn-lt"/>
                <a:ea typeface="+mn-ea"/>
                <a:cs typeface="+mn-cs"/>
              </a:rPr>
              <a:t>iştahsızlık</a:t>
            </a:r>
            <a:r>
              <a:rPr lang="tr-TR" sz="1200" kern="1200" dirty="0">
                <a:solidFill>
                  <a:schemeClr val="tx1"/>
                </a:solidFill>
                <a:effectLst/>
                <a:latin typeface="+mn-lt"/>
                <a:ea typeface="+mn-ea"/>
                <a:cs typeface="+mn-cs"/>
              </a:rPr>
              <a:t> sorunu </a:t>
            </a:r>
            <a:r>
              <a:rPr lang="tr-TR" sz="1200" kern="1200" dirty="0" err="1">
                <a:solidFill>
                  <a:schemeClr val="tx1"/>
                </a:solidFill>
                <a:effectLst/>
                <a:latin typeface="+mn-lt"/>
                <a:ea typeface="+mn-ea"/>
                <a:cs typeface="+mn-cs"/>
              </a:rPr>
              <a:t>yaşayan</a:t>
            </a:r>
            <a:r>
              <a:rPr lang="tr-TR" sz="1200" kern="1200" dirty="0">
                <a:solidFill>
                  <a:schemeClr val="tx1"/>
                </a:solidFill>
                <a:effectLst/>
                <a:latin typeface="+mn-lt"/>
                <a:ea typeface="+mn-ea"/>
                <a:cs typeface="+mn-cs"/>
              </a:rPr>
              <a:t> veya besin alerjisi gibi hastalıklara </a:t>
            </a:r>
            <a:r>
              <a:rPr lang="tr-TR" sz="1200" kern="1200" dirty="0" err="1">
                <a:solidFill>
                  <a:schemeClr val="tx1"/>
                </a:solidFill>
                <a:effectLst/>
                <a:latin typeface="+mn-lt"/>
                <a:ea typeface="+mn-ea"/>
                <a:cs typeface="+mn-cs"/>
              </a:rPr>
              <a:t>bağlı</a:t>
            </a:r>
            <a:r>
              <a:rPr lang="tr-TR" sz="1200" kern="1200" dirty="0">
                <a:solidFill>
                  <a:schemeClr val="tx1"/>
                </a:solidFill>
                <a:effectLst/>
                <a:latin typeface="+mn-lt"/>
                <a:ea typeface="+mn-ea"/>
                <a:cs typeface="+mn-cs"/>
              </a:rPr>
              <a:t> olarak kısıtlı diyet uygulayan bireylerde de enerji ve besin </a:t>
            </a:r>
            <a:r>
              <a:rPr lang="tr-TR" sz="1200" kern="1200" dirty="0" err="1">
                <a:solidFill>
                  <a:schemeClr val="tx1"/>
                </a:solidFill>
                <a:effectLst/>
                <a:latin typeface="+mn-lt"/>
                <a:ea typeface="+mn-ea"/>
                <a:cs typeface="+mn-cs"/>
              </a:rPr>
              <a:t>ögesi</a:t>
            </a:r>
            <a:r>
              <a:rPr lang="tr-TR" sz="1200" kern="1200" dirty="0">
                <a:solidFill>
                  <a:schemeClr val="tx1"/>
                </a:solidFill>
                <a:effectLst/>
                <a:latin typeface="+mn-lt"/>
                <a:ea typeface="+mn-ea"/>
                <a:cs typeface="+mn-cs"/>
              </a:rPr>
              <a:t> gereksinimleri </a:t>
            </a:r>
            <a:r>
              <a:rPr lang="tr-TR" sz="1200" kern="1200" dirty="0" err="1">
                <a:solidFill>
                  <a:schemeClr val="tx1"/>
                </a:solidFill>
                <a:effectLst/>
                <a:latin typeface="+mn-lt"/>
                <a:ea typeface="+mn-ea"/>
                <a:cs typeface="+mn-cs"/>
              </a:rPr>
              <a:t>karşılanamayabilir</a:t>
            </a:r>
            <a:r>
              <a:rPr lang="tr-TR" sz="1200" kern="1200" dirty="0">
                <a:solidFill>
                  <a:schemeClr val="tx1"/>
                </a:solidFill>
                <a:effectLst/>
                <a:latin typeface="+mn-lt"/>
                <a:ea typeface="+mn-ea"/>
                <a:cs typeface="+mn-cs"/>
              </a:rPr>
              <a:t>. Bu gibi durumlarda uygun vitamin-mineral takviyesinin yapılması gerekebilir. Ancak kronik </a:t>
            </a:r>
            <a:r>
              <a:rPr lang="tr-TR" sz="1200" kern="1200" dirty="0" err="1">
                <a:solidFill>
                  <a:schemeClr val="tx1"/>
                </a:solidFill>
                <a:effectLst/>
                <a:latin typeface="+mn-lt"/>
                <a:ea typeface="+mn-ea"/>
                <a:cs typeface="+mn-cs"/>
              </a:rPr>
              <a:t>hastalığı</a:t>
            </a:r>
            <a:r>
              <a:rPr lang="tr-TR" sz="1200" kern="1200" dirty="0">
                <a:solidFill>
                  <a:schemeClr val="tx1"/>
                </a:solidFill>
                <a:effectLst/>
                <a:latin typeface="+mn-lt"/>
                <a:ea typeface="+mn-ea"/>
                <a:cs typeface="+mn-cs"/>
              </a:rPr>
              <a:t> olan ve </a:t>
            </a:r>
            <a:r>
              <a:rPr lang="tr-TR" sz="1200" kern="1200" dirty="0" err="1">
                <a:solidFill>
                  <a:schemeClr val="tx1"/>
                </a:solidFill>
                <a:effectLst/>
                <a:latin typeface="+mn-lt"/>
                <a:ea typeface="+mn-ea"/>
                <a:cs typeface="+mn-cs"/>
              </a:rPr>
              <a:t>ilac</a:t>
            </a:r>
            <a:r>
              <a:rPr lang="tr-TR" sz="1200" kern="1200" dirty="0">
                <a:solidFill>
                  <a:schemeClr val="tx1"/>
                </a:solidFill>
                <a:effectLst/>
                <a:latin typeface="+mn-lt"/>
                <a:ea typeface="+mn-ea"/>
                <a:cs typeface="+mn-cs"/>
              </a:rPr>
              <a:t>̧ kullanan bireylerin takviye edici gıdaları mutlaka hekim </a:t>
            </a:r>
            <a:r>
              <a:rPr lang="tr-TR" sz="1200" kern="1200" dirty="0" err="1">
                <a:solidFill>
                  <a:schemeClr val="tx1"/>
                </a:solidFill>
                <a:effectLst/>
                <a:latin typeface="+mn-lt"/>
                <a:ea typeface="+mn-ea"/>
                <a:cs typeface="+mn-cs"/>
              </a:rPr>
              <a:t>gözetiminde</a:t>
            </a:r>
            <a:r>
              <a:rPr lang="tr-TR" sz="1200" kern="1200" dirty="0">
                <a:solidFill>
                  <a:schemeClr val="tx1"/>
                </a:solidFill>
                <a:effectLst/>
                <a:latin typeface="+mn-lt"/>
                <a:ea typeface="+mn-ea"/>
                <a:cs typeface="+mn-cs"/>
              </a:rPr>
              <a:t> kullanması gerekmektedir. </a:t>
            </a:r>
            <a:r>
              <a:rPr lang="tr-TR" sz="1200" kern="1200" dirty="0" err="1">
                <a:solidFill>
                  <a:schemeClr val="tx1"/>
                </a:solidFill>
                <a:effectLst/>
                <a:latin typeface="+mn-lt"/>
                <a:ea typeface="+mn-ea"/>
                <a:cs typeface="+mn-cs"/>
              </a:rPr>
              <a:t>Çünku</a:t>
            </a:r>
            <a:r>
              <a:rPr lang="tr-TR" sz="1200" kern="1200" dirty="0">
                <a:solidFill>
                  <a:schemeClr val="tx1"/>
                </a:solidFill>
                <a:effectLst/>
                <a:latin typeface="+mn-lt"/>
                <a:ea typeface="+mn-ea"/>
                <a:cs typeface="+mn-cs"/>
              </a:rPr>
              <a:t>̈ hekim </a:t>
            </a:r>
            <a:r>
              <a:rPr lang="tr-TR" sz="1200" kern="1200" dirty="0" err="1">
                <a:solidFill>
                  <a:schemeClr val="tx1"/>
                </a:solidFill>
                <a:effectLst/>
                <a:latin typeface="+mn-lt"/>
                <a:ea typeface="+mn-ea"/>
                <a:cs typeface="+mn-cs"/>
              </a:rPr>
              <a:t>önerisi</a:t>
            </a:r>
            <a:r>
              <a:rPr lang="tr-TR" sz="1200" kern="1200" dirty="0">
                <a:solidFill>
                  <a:schemeClr val="tx1"/>
                </a:solidFill>
                <a:effectLst/>
                <a:latin typeface="+mn-lt"/>
                <a:ea typeface="+mn-ea"/>
                <a:cs typeface="+mn-cs"/>
              </a:rPr>
              <a:t> olmaksızın kullanılan </a:t>
            </a:r>
            <a:r>
              <a:rPr lang="tr-TR" sz="1200" kern="1200" dirty="0" err="1">
                <a:solidFill>
                  <a:schemeClr val="tx1"/>
                </a:solidFill>
                <a:effectLst/>
                <a:latin typeface="+mn-lt"/>
                <a:ea typeface="+mn-ea"/>
                <a:cs typeface="+mn-cs"/>
              </a:rPr>
              <a:t>ürünler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hastalığın</a:t>
            </a:r>
            <a:r>
              <a:rPr lang="tr-TR" sz="1200" kern="1200" dirty="0">
                <a:solidFill>
                  <a:schemeClr val="tx1"/>
                </a:solidFill>
                <a:effectLst/>
                <a:latin typeface="+mn-lt"/>
                <a:ea typeface="+mn-ea"/>
                <a:cs typeface="+mn-cs"/>
              </a:rPr>
              <a:t> seyrini olumsuz etkileyebilir veya </a:t>
            </a:r>
            <a:r>
              <a:rPr lang="tr-TR" sz="1200" kern="1200" dirty="0" err="1">
                <a:solidFill>
                  <a:schemeClr val="tx1"/>
                </a:solidFill>
                <a:effectLst/>
                <a:latin typeface="+mn-lt"/>
                <a:ea typeface="+mn-ea"/>
                <a:cs typeface="+mn-cs"/>
              </a:rPr>
              <a:t>ilac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etkileşimlerine</a:t>
            </a:r>
            <a:r>
              <a:rPr lang="tr-TR" sz="1200" kern="1200" dirty="0">
                <a:solidFill>
                  <a:schemeClr val="tx1"/>
                </a:solidFill>
                <a:effectLst/>
                <a:latin typeface="+mn-lt"/>
                <a:ea typeface="+mn-ea"/>
                <a:cs typeface="+mn-cs"/>
              </a:rPr>
              <a:t> neden olabilir. </a:t>
            </a:r>
            <a:r>
              <a:rPr lang="tr-TR" sz="1200" kern="1200" dirty="0" err="1">
                <a:solidFill>
                  <a:schemeClr val="tx1"/>
                </a:solidFill>
                <a:effectLst/>
                <a:latin typeface="+mn-lt"/>
                <a:ea typeface="+mn-ea"/>
                <a:cs typeface="+mn-cs"/>
              </a:rPr>
              <a:t>Örneğin</a:t>
            </a:r>
            <a:r>
              <a:rPr lang="tr-TR" sz="1200" kern="1200" dirty="0">
                <a:solidFill>
                  <a:schemeClr val="tx1"/>
                </a:solidFill>
                <a:effectLst/>
                <a:latin typeface="+mn-lt"/>
                <a:ea typeface="+mn-ea"/>
                <a:cs typeface="+mn-cs"/>
              </a:rPr>
              <a:t> K vitamini, </a:t>
            </a:r>
            <a:r>
              <a:rPr lang="tr-TR" sz="1200" kern="1200" dirty="0" err="1">
                <a:solidFill>
                  <a:schemeClr val="tx1"/>
                </a:solidFill>
                <a:effectLst/>
                <a:latin typeface="+mn-lt"/>
                <a:ea typeface="+mn-ea"/>
                <a:cs typeface="+mn-cs"/>
              </a:rPr>
              <a:t>yüksek</a:t>
            </a:r>
            <a:r>
              <a:rPr lang="tr-TR" sz="1200" kern="1200" dirty="0">
                <a:solidFill>
                  <a:schemeClr val="tx1"/>
                </a:solidFill>
                <a:effectLst/>
                <a:latin typeface="+mn-lt"/>
                <a:ea typeface="+mn-ea"/>
                <a:cs typeface="+mn-cs"/>
              </a:rPr>
              <a:t> doz E vitamini veya </a:t>
            </a:r>
            <a:r>
              <a:rPr lang="tr-TR" sz="1200" kern="1200" dirty="0" err="1">
                <a:solidFill>
                  <a:schemeClr val="tx1"/>
                </a:solidFill>
                <a:effectLst/>
                <a:latin typeface="+mn-lt"/>
                <a:ea typeface="+mn-ea"/>
                <a:cs typeface="+mn-cs"/>
              </a:rPr>
              <a:t>glukozamin</a:t>
            </a:r>
            <a:r>
              <a:rPr lang="tr-TR" sz="1200" kern="1200" dirty="0">
                <a:solidFill>
                  <a:schemeClr val="tx1"/>
                </a:solidFill>
                <a:effectLst/>
                <a:latin typeface="+mn-lt"/>
                <a:ea typeface="+mn-ea"/>
                <a:cs typeface="+mn-cs"/>
              </a:rPr>
              <a:t> gibi besin destekleri </a:t>
            </a:r>
            <a:r>
              <a:rPr lang="tr-TR" sz="1200" kern="1200" dirty="0" err="1">
                <a:solidFill>
                  <a:schemeClr val="tx1"/>
                </a:solidFill>
                <a:effectLst/>
                <a:latin typeface="+mn-lt"/>
                <a:ea typeface="+mn-ea"/>
                <a:cs typeface="+mn-cs"/>
              </a:rPr>
              <a:t>varfarin</a:t>
            </a:r>
            <a:r>
              <a:rPr lang="tr-TR" sz="1200" kern="1200" dirty="0">
                <a:solidFill>
                  <a:schemeClr val="tx1"/>
                </a:solidFill>
                <a:effectLst/>
                <a:latin typeface="+mn-lt"/>
                <a:ea typeface="+mn-ea"/>
                <a:cs typeface="+mn-cs"/>
              </a:rPr>
              <a:t> gibi </a:t>
            </a:r>
            <a:r>
              <a:rPr lang="tr-TR" sz="1200" kern="1200" dirty="0" err="1">
                <a:solidFill>
                  <a:schemeClr val="tx1"/>
                </a:solidFill>
                <a:effectLst/>
                <a:latin typeface="+mn-lt"/>
                <a:ea typeface="+mn-ea"/>
                <a:cs typeface="+mn-cs"/>
              </a:rPr>
              <a:t>antikoagülan</a:t>
            </a:r>
            <a:r>
              <a:rPr lang="tr-TR" sz="1200" kern="1200" dirty="0">
                <a:solidFill>
                  <a:schemeClr val="tx1"/>
                </a:solidFill>
                <a:effectLst/>
                <a:latin typeface="+mn-lt"/>
                <a:ea typeface="+mn-ea"/>
                <a:cs typeface="+mn-cs"/>
              </a:rPr>
              <a:t> (kan sulandırıcı) </a:t>
            </a:r>
            <a:r>
              <a:rPr lang="tr-TR" sz="1200" kern="1200" dirty="0" err="1">
                <a:solidFill>
                  <a:schemeClr val="tx1"/>
                </a:solidFill>
                <a:effectLst/>
                <a:latin typeface="+mn-lt"/>
                <a:ea typeface="+mn-ea"/>
                <a:cs typeface="+mn-cs"/>
              </a:rPr>
              <a:t>ilaçlarla</a:t>
            </a:r>
            <a:r>
              <a:rPr lang="tr-TR" sz="1200" kern="1200" dirty="0">
                <a:solidFill>
                  <a:schemeClr val="tx1"/>
                </a:solidFill>
                <a:effectLst/>
                <a:latin typeface="+mn-lt"/>
                <a:ea typeface="+mn-ea"/>
                <a:cs typeface="+mn-cs"/>
              </a:rPr>
              <a:t>; kalsiyum, </a:t>
            </a:r>
            <a:r>
              <a:rPr lang="tr-TR" sz="1200" kern="1200" dirty="0" err="1">
                <a:solidFill>
                  <a:schemeClr val="tx1"/>
                </a:solidFill>
                <a:effectLst/>
                <a:latin typeface="+mn-lt"/>
                <a:ea typeface="+mn-ea"/>
                <a:cs typeface="+mn-cs"/>
              </a:rPr>
              <a:t>tetrasiklin</a:t>
            </a:r>
            <a:r>
              <a:rPr lang="tr-TR" sz="1200" kern="1200" dirty="0">
                <a:solidFill>
                  <a:schemeClr val="tx1"/>
                </a:solidFill>
                <a:effectLst/>
                <a:latin typeface="+mn-lt"/>
                <a:ea typeface="+mn-ea"/>
                <a:cs typeface="+mn-cs"/>
              </a:rPr>
              <a:t> grubu antibiyotikler ve tiroksinle; demir, </a:t>
            </a:r>
            <a:r>
              <a:rPr lang="tr-TR" sz="1200" kern="1200" dirty="0" err="1">
                <a:solidFill>
                  <a:schemeClr val="tx1"/>
                </a:solidFill>
                <a:effectLst/>
                <a:latin typeface="+mn-lt"/>
                <a:ea typeface="+mn-ea"/>
                <a:cs typeface="+mn-cs"/>
              </a:rPr>
              <a:t>tetrasiklin</a:t>
            </a:r>
            <a:r>
              <a:rPr lang="tr-TR" sz="1200" kern="1200" dirty="0">
                <a:solidFill>
                  <a:schemeClr val="tx1"/>
                </a:solidFill>
                <a:effectLst/>
                <a:latin typeface="+mn-lt"/>
                <a:ea typeface="+mn-ea"/>
                <a:cs typeface="+mn-cs"/>
              </a:rPr>
              <a:t> grubu antibiyotikler, </a:t>
            </a:r>
            <a:r>
              <a:rPr lang="tr-TR" sz="1200" kern="1200" dirty="0" err="1">
                <a:solidFill>
                  <a:schemeClr val="tx1"/>
                </a:solidFill>
                <a:effectLst/>
                <a:latin typeface="+mn-lt"/>
                <a:ea typeface="+mn-ea"/>
                <a:cs typeface="+mn-cs"/>
              </a:rPr>
              <a:t>kaptopril</a:t>
            </a:r>
            <a:r>
              <a:rPr lang="tr-TR" sz="1200" kern="1200" dirty="0">
                <a:solidFill>
                  <a:schemeClr val="tx1"/>
                </a:solidFill>
                <a:effectLst/>
                <a:latin typeface="+mn-lt"/>
                <a:ea typeface="+mn-ea"/>
                <a:cs typeface="+mn-cs"/>
              </a:rPr>
              <a:t>, L-</a:t>
            </a:r>
            <a:r>
              <a:rPr lang="tr-TR" sz="1200" kern="1200" dirty="0" err="1">
                <a:solidFill>
                  <a:schemeClr val="tx1"/>
                </a:solidFill>
                <a:effectLst/>
                <a:latin typeface="+mn-lt"/>
                <a:ea typeface="+mn-ea"/>
                <a:cs typeface="+mn-cs"/>
              </a:rPr>
              <a:t>dopa</a:t>
            </a:r>
            <a:r>
              <a:rPr lang="tr-TR" sz="1200" kern="1200" dirty="0">
                <a:solidFill>
                  <a:schemeClr val="tx1"/>
                </a:solidFill>
                <a:effectLst/>
                <a:latin typeface="+mn-lt"/>
                <a:ea typeface="+mn-ea"/>
                <a:cs typeface="+mn-cs"/>
              </a:rPr>
              <a:t> gibi </a:t>
            </a:r>
            <a:r>
              <a:rPr lang="tr-TR" sz="1200" kern="1200" dirty="0" err="1">
                <a:solidFill>
                  <a:schemeClr val="tx1"/>
                </a:solidFill>
                <a:effectLst/>
                <a:latin typeface="+mn-lt"/>
                <a:ea typeface="+mn-ea"/>
                <a:cs typeface="+mn-cs"/>
              </a:rPr>
              <a:t>birçok</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ilac</a:t>
            </a:r>
            <a:r>
              <a:rPr lang="tr-TR" sz="1200" kern="1200" dirty="0">
                <a:solidFill>
                  <a:schemeClr val="tx1"/>
                </a:solidFill>
                <a:effectLst/>
                <a:latin typeface="+mn-lt"/>
                <a:ea typeface="+mn-ea"/>
                <a:cs typeface="+mn-cs"/>
              </a:rPr>
              <a:t>̧ ile </a:t>
            </a:r>
            <a:r>
              <a:rPr lang="tr-TR" sz="1200" kern="1200" dirty="0" err="1">
                <a:solidFill>
                  <a:schemeClr val="tx1"/>
                </a:solidFill>
                <a:effectLst/>
                <a:latin typeface="+mn-lt"/>
                <a:ea typeface="+mn-ea"/>
                <a:cs typeface="+mn-cs"/>
              </a:rPr>
              <a:t>etkileşime</a:t>
            </a:r>
            <a:r>
              <a:rPr lang="tr-TR" sz="1200" kern="1200" dirty="0">
                <a:solidFill>
                  <a:schemeClr val="tx1"/>
                </a:solidFill>
                <a:effectLst/>
                <a:latin typeface="+mn-lt"/>
                <a:ea typeface="+mn-ea"/>
                <a:cs typeface="+mn-cs"/>
              </a:rPr>
              <a:t> girebilmektedir. Bitkisel </a:t>
            </a:r>
            <a:r>
              <a:rPr lang="tr-TR" sz="1200" kern="1200" dirty="0" err="1">
                <a:solidFill>
                  <a:schemeClr val="tx1"/>
                </a:solidFill>
                <a:effectLst/>
                <a:latin typeface="+mn-lt"/>
                <a:ea typeface="+mn-ea"/>
                <a:cs typeface="+mn-cs"/>
              </a:rPr>
              <a:t>ürünlere</a:t>
            </a:r>
            <a:r>
              <a:rPr lang="tr-TR" sz="1200" kern="1200" dirty="0">
                <a:solidFill>
                  <a:schemeClr val="tx1"/>
                </a:solidFill>
                <a:effectLst/>
                <a:latin typeface="+mn-lt"/>
                <a:ea typeface="+mn-ea"/>
                <a:cs typeface="+mn-cs"/>
              </a:rPr>
              <a:t> de </a:t>
            </a:r>
            <a:r>
              <a:rPr lang="tr-TR" sz="1200" kern="1200" dirty="0" err="1">
                <a:solidFill>
                  <a:schemeClr val="tx1"/>
                </a:solidFill>
                <a:effectLst/>
                <a:latin typeface="+mn-lt"/>
                <a:ea typeface="+mn-ea"/>
                <a:cs typeface="+mn-cs"/>
              </a:rPr>
              <a:t>ilac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etkileşimleri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açısından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özellikle</a:t>
            </a:r>
            <a:r>
              <a:rPr lang="tr-TR" sz="1200" kern="1200" dirty="0">
                <a:solidFill>
                  <a:schemeClr val="tx1"/>
                </a:solidFill>
                <a:effectLst/>
                <a:latin typeface="+mn-lt"/>
                <a:ea typeface="+mn-ea"/>
                <a:cs typeface="+mn-cs"/>
              </a:rPr>
              <a:t> dikkat edilmelidir. </a:t>
            </a:r>
            <a:r>
              <a:rPr lang="tr-TR" sz="1200" kern="1200" dirty="0" err="1">
                <a:solidFill>
                  <a:schemeClr val="tx1"/>
                </a:solidFill>
                <a:effectLst/>
                <a:latin typeface="+mn-lt"/>
                <a:ea typeface="+mn-ea"/>
                <a:cs typeface="+mn-cs"/>
              </a:rPr>
              <a:t>Örneğin</a:t>
            </a:r>
            <a:r>
              <a:rPr lang="tr-TR" sz="1200" kern="1200" dirty="0">
                <a:solidFill>
                  <a:schemeClr val="tx1"/>
                </a:solidFill>
                <a:effectLst/>
                <a:latin typeface="+mn-lt"/>
                <a:ea typeface="+mn-ea"/>
                <a:cs typeface="+mn-cs"/>
              </a:rPr>
              <a:t>, halk arasında sarı kantaron olarak bilinen </a:t>
            </a:r>
            <a:r>
              <a:rPr lang="tr-TR" sz="1200" kern="1200" dirty="0" err="1">
                <a:solidFill>
                  <a:schemeClr val="tx1"/>
                </a:solidFill>
                <a:effectLst/>
                <a:latin typeface="+mn-lt"/>
                <a:ea typeface="+mn-ea"/>
                <a:cs typeface="+mn-cs"/>
              </a:rPr>
              <a:t>Hypericum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perforatum</a:t>
            </a:r>
            <a:r>
              <a:rPr lang="tr-TR" sz="1200" kern="1200" dirty="0">
                <a:solidFill>
                  <a:schemeClr val="tx1"/>
                </a:solidFill>
                <a:effectLst/>
                <a:latin typeface="+mn-lt"/>
                <a:ea typeface="+mn-ea"/>
                <a:cs typeface="+mn-cs"/>
              </a:rPr>
              <a:t> L. bitkisi </a:t>
            </a:r>
            <a:r>
              <a:rPr lang="tr-TR" sz="1200" kern="1200" dirty="0" err="1">
                <a:solidFill>
                  <a:schemeClr val="tx1"/>
                </a:solidFill>
                <a:effectLst/>
                <a:latin typeface="+mn-lt"/>
                <a:ea typeface="+mn-ea"/>
                <a:cs typeface="+mn-cs"/>
              </a:rPr>
              <a:t>doğum</a:t>
            </a:r>
            <a:r>
              <a:rPr lang="tr-TR" sz="1200" kern="1200" dirty="0">
                <a:solidFill>
                  <a:schemeClr val="tx1"/>
                </a:solidFill>
                <a:effectLst/>
                <a:latin typeface="+mn-lt"/>
                <a:ea typeface="+mn-ea"/>
                <a:cs typeface="+mn-cs"/>
              </a:rPr>
              <a:t> kontrol </a:t>
            </a:r>
            <a:r>
              <a:rPr lang="tr-TR" sz="1200" kern="1200" dirty="0" err="1">
                <a:solidFill>
                  <a:schemeClr val="tx1"/>
                </a:solidFill>
                <a:effectLst/>
                <a:latin typeface="+mn-lt"/>
                <a:ea typeface="+mn-ea"/>
                <a:cs typeface="+mn-cs"/>
              </a:rPr>
              <a:t>ilaçları</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anestezik</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ilaçlar</a:t>
            </a:r>
            <a:r>
              <a:rPr lang="tr-TR" sz="1200" kern="1200" dirty="0">
                <a:solidFill>
                  <a:schemeClr val="tx1"/>
                </a:solidFill>
                <a:effectLst/>
                <a:latin typeface="+mn-lt"/>
                <a:ea typeface="+mn-ea"/>
                <a:cs typeface="+mn-cs"/>
              </a:rPr>
              <a:t>, kronik </a:t>
            </a:r>
            <a:r>
              <a:rPr lang="tr-TR" sz="1200" kern="1200" dirty="0" err="1">
                <a:solidFill>
                  <a:schemeClr val="tx1"/>
                </a:solidFill>
                <a:effectLst/>
                <a:latin typeface="+mn-lt"/>
                <a:ea typeface="+mn-ea"/>
                <a:cs typeface="+mn-cs"/>
              </a:rPr>
              <a:t>obstrüktif</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akciğer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hastalığı</a:t>
            </a:r>
            <a:r>
              <a:rPr lang="tr-TR" sz="1200" kern="1200" dirty="0">
                <a:solidFill>
                  <a:schemeClr val="tx1"/>
                </a:solidFill>
                <a:effectLst/>
                <a:latin typeface="+mn-lt"/>
                <a:ea typeface="+mn-ea"/>
                <a:cs typeface="+mn-cs"/>
              </a:rPr>
              <a:t> (KOAH) ve astımda kullanılan </a:t>
            </a:r>
            <a:r>
              <a:rPr lang="tr-TR" sz="1200" kern="1200" dirty="0" err="1">
                <a:solidFill>
                  <a:schemeClr val="tx1"/>
                </a:solidFill>
                <a:effectLst/>
                <a:latin typeface="+mn-lt"/>
                <a:ea typeface="+mn-ea"/>
                <a:cs typeface="+mn-cs"/>
              </a:rPr>
              <a:t>ilaçlar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bağışıklık</a:t>
            </a:r>
            <a:r>
              <a:rPr lang="tr-TR" sz="1200" kern="1200" dirty="0">
                <a:solidFill>
                  <a:schemeClr val="tx1"/>
                </a:solidFill>
                <a:effectLst/>
                <a:latin typeface="+mn-lt"/>
                <a:ea typeface="+mn-ea"/>
                <a:cs typeface="+mn-cs"/>
              </a:rPr>
              <a:t> baskılayıcı </a:t>
            </a:r>
            <a:r>
              <a:rPr lang="tr-TR" sz="1200" kern="1200" dirty="0" err="1">
                <a:solidFill>
                  <a:schemeClr val="tx1"/>
                </a:solidFill>
                <a:effectLst/>
                <a:latin typeface="+mn-lt"/>
                <a:ea typeface="+mn-ea"/>
                <a:cs typeface="+mn-cs"/>
              </a:rPr>
              <a:t>ilaçlar</a:t>
            </a:r>
            <a:r>
              <a:rPr lang="tr-TR" sz="1200" kern="1200" dirty="0">
                <a:solidFill>
                  <a:schemeClr val="tx1"/>
                </a:solidFill>
                <a:effectLst/>
                <a:latin typeface="+mn-lt"/>
                <a:ea typeface="+mn-ea"/>
                <a:cs typeface="+mn-cs"/>
              </a:rPr>
              <a:t>, AIDS </a:t>
            </a:r>
            <a:r>
              <a:rPr lang="tr-TR" sz="1200" kern="1200" dirty="0" err="1">
                <a:solidFill>
                  <a:schemeClr val="tx1"/>
                </a:solidFill>
                <a:effectLst/>
                <a:latin typeface="+mn-lt"/>
                <a:ea typeface="+mn-ea"/>
                <a:cs typeface="+mn-cs"/>
              </a:rPr>
              <a:t>ilaçları</a:t>
            </a:r>
            <a:r>
              <a:rPr lang="tr-TR" sz="1200" kern="1200" dirty="0">
                <a:solidFill>
                  <a:schemeClr val="tx1"/>
                </a:solidFill>
                <a:effectLst/>
                <a:latin typeface="+mn-lt"/>
                <a:ea typeface="+mn-ea"/>
                <a:cs typeface="+mn-cs"/>
              </a:rPr>
              <a:t>, depresyon, diyabet ve kalp damar hastalıklarında kullanılan bazı </a:t>
            </a:r>
            <a:r>
              <a:rPr lang="tr-TR" sz="1200" kern="1200" dirty="0" err="1">
                <a:solidFill>
                  <a:schemeClr val="tx1"/>
                </a:solidFill>
                <a:effectLst/>
                <a:latin typeface="+mn-lt"/>
                <a:ea typeface="+mn-ea"/>
                <a:cs typeface="+mn-cs"/>
              </a:rPr>
              <a:t>ilaçlarla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etkileşime</a:t>
            </a:r>
            <a:r>
              <a:rPr lang="tr-TR" sz="1200" kern="1200" dirty="0">
                <a:solidFill>
                  <a:schemeClr val="tx1"/>
                </a:solidFill>
                <a:effectLst/>
                <a:latin typeface="+mn-lt"/>
                <a:ea typeface="+mn-ea"/>
                <a:cs typeface="+mn-cs"/>
              </a:rPr>
              <a:t> girmektedir. Ayrıca birden fazla takviye edici gıda kullanımı durumunda </a:t>
            </a:r>
            <a:r>
              <a:rPr lang="tr-TR" sz="1200" kern="1200" dirty="0" err="1">
                <a:solidFill>
                  <a:schemeClr val="tx1"/>
                </a:solidFill>
                <a:effectLst/>
                <a:latin typeface="+mn-lt"/>
                <a:ea typeface="+mn-ea"/>
                <a:cs typeface="+mn-cs"/>
              </a:rPr>
              <a:t>ürünlerin</a:t>
            </a:r>
            <a:r>
              <a:rPr lang="tr-TR" sz="1200" kern="1200" dirty="0">
                <a:solidFill>
                  <a:schemeClr val="tx1"/>
                </a:solidFill>
                <a:effectLst/>
                <a:latin typeface="+mn-lt"/>
                <a:ea typeface="+mn-ea"/>
                <a:cs typeface="+mn-cs"/>
              </a:rPr>
              <a:t> birbirleriyle de </a:t>
            </a:r>
            <a:r>
              <a:rPr lang="tr-TR" sz="1200" kern="1200" dirty="0" err="1">
                <a:solidFill>
                  <a:schemeClr val="tx1"/>
                </a:solidFill>
                <a:effectLst/>
                <a:latin typeface="+mn-lt"/>
                <a:ea typeface="+mn-ea"/>
                <a:cs typeface="+mn-cs"/>
              </a:rPr>
              <a:t>etkileşime</a:t>
            </a:r>
            <a:r>
              <a:rPr lang="tr-TR" sz="1200" kern="1200" dirty="0">
                <a:solidFill>
                  <a:schemeClr val="tx1"/>
                </a:solidFill>
                <a:effectLst/>
                <a:latin typeface="+mn-lt"/>
                <a:ea typeface="+mn-ea"/>
                <a:cs typeface="+mn-cs"/>
              </a:rPr>
              <a:t> girerek </a:t>
            </a:r>
            <a:r>
              <a:rPr lang="tr-TR" sz="1200" kern="1200" dirty="0" err="1">
                <a:solidFill>
                  <a:schemeClr val="tx1"/>
                </a:solidFill>
                <a:effectLst/>
                <a:latin typeface="+mn-lt"/>
                <a:ea typeface="+mn-ea"/>
                <a:cs typeface="+mn-cs"/>
              </a:rPr>
              <a:t>sağlık</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üzerine</a:t>
            </a:r>
            <a:r>
              <a:rPr lang="tr-TR" sz="1200" kern="1200" dirty="0">
                <a:solidFill>
                  <a:schemeClr val="tx1"/>
                </a:solidFill>
                <a:effectLst/>
                <a:latin typeface="+mn-lt"/>
                <a:ea typeface="+mn-ea"/>
                <a:cs typeface="+mn-cs"/>
              </a:rPr>
              <a:t> olumsuz etkiler </a:t>
            </a:r>
            <a:r>
              <a:rPr lang="tr-TR" sz="1200" kern="1200" dirty="0" err="1">
                <a:solidFill>
                  <a:schemeClr val="tx1"/>
                </a:solidFill>
                <a:effectLst/>
                <a:latin typeface="+mn-lt"/>
                <a:ea typeface="+mn-ea"/>
                <a:cs typeface="+mn-cs"/>
              </a:rPr>
              <a:t>gösterebileceği</a:t>
            </a:r>
            <a:r>
              <a:rPr lang="tr-TR" sz="1200" kern="1200" dirty="0">
                <a:solidFill>
                  <a:schemeClr val="tx1"/>
                </a:solidFill>
                <a:effectLst/>
                <a:latin typeface="+mn-lt"/>
                <a:ea typeface="+mn-ea"/>
                <a:cs typeface="+mn-cs"/>
              </a:rPr>
              <a:t> bilinmelidir. </a:t>
            </a:r>
            <a:endParaRPr lang="tr-TR" dirty="0"/>
          </a:p>
          <a:p>
            <a:pPr algn="l"/>
            <a:endParaRPr lang="tr-TR" noProof="0"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32</a:t>
            </a:fld>
            <a:endParaRPr lang="en-US"/>
          </a:p>
        </p:txBody>
      </p:sp>
    </p:spTree>
    <p:extLst>
      <p:ext uri="{BB962C8B-B14F-4D97-AF65-F5344CB8AC3E}">
        <p14:creationId xmlns:p14="http://schemas.microsoft.com/office/powerpoint/2010/main" val="195242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kullanırken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fizyolojik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durumlarına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araştırmalı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ihtiyac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beslenme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uzmanlarına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hekimlere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danışarak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seçimi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yapmalıdır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Örneğin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menopoz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sonrası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kadınlarda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yetişkin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erkeklerde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genellikle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önerilmemektedir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bireylerin</a:t>
            </a:r>
            <a:r>
              <a:rPr lang="en-US" sz="1200" kern="1200" dirty="0">
                <a:solidFill>
                  <a:schemeClr val="tx1"/>
                </a:solidFill>
                <a:effectLst/>
                <a:latin typeface="+mn-lt"/>
                <a:ea typeface="+mn-ea"/>
                <a:cs typeface="+mn-cs"/>
              </a:rPr>
              <a:t> β-</a:t>
            </a:r>
            <a:r>
              <a:rPr lang="en-US" sz="1200" kern="1200" dirty="0" err="1">
                <a:solidFill>
                  <a:schemeClr val="tx1"/>
                </a:solidFill>
                <a:effectLst/>
                <a:latin typeface="+mn-lt"/>
                <a:ea typeface="+mn-ea"/>
                <a:cs typeface="+mn-cs"/>
              </a:rPr>
              <a:t>karoten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kaçınması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tavsiye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edilmektedir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Gebelik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emziklilik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dönemindeki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kronik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hastalığı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olanlar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kullanmadan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doktorlarına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danışmalıdır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kullanmadan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incelenerek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kullanılacak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olmadığı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edilmelidir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etiketinde</a:t>
            </a:r>
            <a:r>
              <a:rPr lang="en-US" sz="1200" kern="1200" dirty="0">
                <a:solidFill>
                  <a:schemeClr val="tx1"/>
                </a:solidFill>
                <a:effectLst/>
                <a:latin typeface="+mn-lt"/>
                <a:ea typeface="+mn-ea"/>
                <a:cs typeface="+mn-cs"/>
              </a:rPr>
              <a:t> “2-4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uygundur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çocukların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uygundur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sadece</a:t>
            </a:r>
            <a:r>
              <a:rPr lang="en-US" sz="1200" kern="1200" dirty="0">
                <a:solidFill>
                  <a:schemeClr val="tx1"/>
                </a:solidFill>
                <a:effectLst/>
                <a:latin typeface="+mn-lt"/>
                <a:ea typeface="+mn-ea"/>
                <a:cs typeface="+mn-cs"/>
              </a:rPr>
              <a:t> 18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uygundur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etiketinde</a:t>
            </a:r>
            <a:r>
              <a:rPr lang="en-US" sz="1200" kern="1200" dirty="0">
                <a:solidFill>
                  <a:schemeClr val="tx1"/>
                </a:solidFill>
                <a:effectLst/>
                <a:latin typeface="+mn-lt"/>
                <a:ea typeface="+mn-ea"/>
                <a:cs typeface="+mn-cs"/>
              </a:rPr>
              <a:t> “18 </a:t>
            </a:r>
            <a:r>
              <a:rPr lang="en-US" sz="1200" kern="1200" dirty="0" err="1">
                <a:solidFill>
                  <a:schemeClr val="tx1"/>
                </a:solidFill>
                <a:effectLst/>
                <a:latin typeface="+mn-lt"/>
                <a:ea typeface="+mn-ea"/>
                <a:cs typeface="+mn-cs"/>
              </a:rPr>
              <a:t>yas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kullanılmaz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ifadesinin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zorunludur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kadınlar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erkekler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yaşlılık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dönemindeki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spesifik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gruplarına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yönelik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üretilebilmekte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bildirimi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incelenerek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grubuna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ilişkin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uyarılara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ulaşılabilir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5. Vitamin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mineral </a:t>
            </a:r>
            <a:r>
              <a:rPr lang="en-US" sz="1200" kern="1200" dirty="0" err="1">
                <a:solidFill>
                  <a:schemeClr val="tx1"/>
                </a:solidFill>
                <a:effectLst/>
                <a:latin typeface="+mn-lt"/>
                <a:ea typeface="+mn-ea"/>
                <a:cs typeface="+mn-cs"/>
              </a:rPr>
              <a:t>içeren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a:t>
            </a:r>
            <a:r>
              <a:rPr lang="en-US" sz="1200" kern="1200" dirty="0">
                <a:solidFill>
                  <a:schemeClr val="tx1"/>
                </a:solidFill>
                <a:effectLst/>
                <a:latin typeface="+mn-lt"/>
                <a:ea typeface="+mn-ea"/>
                <a:cs typeface="+mn-cs"/>
              </a:rPr>
              <a:t> satın </a:t>
            </a:r>
            <a:r>
              <a:rPr lang="en-US" sz="1200" kern="1200" dirty="0" err="1">
                <a:solidFill>
                  <a:schemeClr val="tx1"/>
                </a:solidFill>
                <a:effectLst/>
                <a:latin typeface="+mn-lt"/>
                <a:ea typeface="+mn-ea"/>
                <a:cs typeface="+mn-cs"/>
              </a:rPr>
              <a:t>alınırken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diyetle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alınan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miktarları</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göz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önünde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bulundurularak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seçim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yapılmalıdır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vitamin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minerallerin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gereksinmeyi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karşılama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yüzdesi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incelenmeli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gereksinimleri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miktarda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kaçınılmalıdır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herhangi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toksisite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yaşanmaması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tavsiye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süresi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porsiyon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miktarı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aşılmamalıdır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etiketlerinde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alerjen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bileşenlere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muhafaza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koşullarına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ilişkin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uyarılar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Benzer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şekilde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takviyelerde</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gıdanın</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aydan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fazla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durumunda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doktora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danışılmalıdır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özel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uyarılar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alabilmektedir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uyarılara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dikkat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edilerek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bilinçli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kullanılmasına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özen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gösterilmelidir</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işyerlerinde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uygulamaları</a:t>
            </a:r>
            <a:r>
              <a:rPr lang="en-US" sz="1200" kern="1200" dirty="0">
                <a:solidFill>
                  <a:schemeClr val="tx1"/>
                </a:solidFill>
                <a:effectLst/>
                <a:latin typeface="+mn-lt"/>
                <a:ea typeface="+mn-ea"/>
                <a:cs typeface="+mn-cs"/>
              </a:rPr>
              <a:t> (GMP)”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tehlike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analizi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noktaları</a:t>
            </a:r>
            <a:r>
              <a:rPr lang="en-US" sz="1200" kern="1200" dirty="0">
                <a:solidFill>
                  <a:schemeClr val="tx1"/>
                </a:solidFill>
                <a:effectLst/>
                <a:latin typeface="+mn-lt"/>
                <a:ea typeface="+mn-ea"/>
                <a:cs typeface="+mn-cs"/>
              </a:rPr>
              <a:t> (HACCP)” </a:t>
            </a:r>
            <a:r>
              <a:rPr lang="en-US" sz="1200" kern="1200" dirty="0" err="1">
                <a:solidFill>
                  <a:schemeClr val="tx1"/>
                </a:solidFill>
                <a:effectLst/>
                <a:latin typeface="+mn-lt"/>
                <a:ea typeface="+mn-ea"/>
                <a:cs typeface="+mn-cs"/>
              </a:rPr>
              <a:t>uygulanma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zorunluluğu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olmakla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birlikte</a:t>
            </a:r>
            <a:r>
              <a:rPr lang="en-US" sz="1200" kern="1200" dirty="0">
                <a:solidFill>
                  <a:schemeClr val="tx1"/>
                </a:solidFill>
                <a:effectLst/>
                <a:latin typeface="+mn-lt"/>
                <a:ea typeface="+mn-ea"/>
                <a:cs typeface="+mn-cs"/>
              </a:rPr>
              <a:t> her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kalitede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değildir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Bakanlıktan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almamıs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başta</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üzerinden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çeşitli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kanallardan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pazarlanabilmektedir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onaylı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listesi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Güvenliği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kaydedilmektedir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Tüketiciler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onayını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güvenliği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edebilir</a:t>
            </a:r>
            <a:r>
              <a:rPr lang="en-US" sz="1200" kern="1200" dirty="0">
                <a:solidFill>
                  <a:schemeClr val="tx1"/>
                </a:solidFill>
                <a:effectLst/>
                <a:latin typeface="+mn-lt"/>
                <a:ea typeface="+mn-ea"/>
                <a:cs typeface="+mn-cs"/>
              </a:rPr>
              <a:t>. </a:t>
            </a:r>
            <a:endParaRPr lang="en-US" dirty="0"/>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33</a:t>
            </a:fld>
            <a:endParaRPr lang="en-US"/>
          </a:p>
        </p:txBody>
      </p:sp>
    </p:spTree>
    <p:extLst>
      <p:ext uri="{BB962C8B-B14F-4D97-AF65-F5344CB8AC3E}">
        <p14:creationId xmlns:p14="http://schemas.microsoft.com/office/powerpoint/2010/main" val="181493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Canlı</a:t>
            </a:r>
            <a:r>
              <a:rPr lang="en-US" sz="1800" b="0" i="0" u="none" strike="noStrike" baseline="0" dirty="0">
                <a:latin typeface="Dax-Regular"/>
              </a:rPr>
              <a:t> </a:t>
            </a:r>
            <a:r>
              <a:rPr lang="en-US" sz="1800" b="0" i="0" u="none" strike="noStrike" baseline="0" dirty="0" err="1">
                <a:latin typeface="Dax-Regular"/>
              </a:rPr>
              <a:t>mikroorganizma</a:t>
            </a:r>
            <a:r>
              <a:rPr lang="en-US" sz="1800" b="0" i="0" u="none" strike="noStrike" baseline="0" dirty="0">
                <a:latin typeface="Dax-Regular"/>
              </a:rPr>
              <a:t> </a:t>
            </a:r>
            <a:r>
              <a:rPr lang="en-US" sz="1800" b="0" i="0" u="none" strike="noStrike" baseline="0" dirty="0" err="1">
                <a:latin typeface="Dax-Regular"/>
              </a:rPr>
              <a:t>içermeyen</a:t>
            </a:r>
            <a:r>
              <a:rPr lang="tr-TR" sz="1800" b="0" i="0" u="none" strike="noStrike" baseline="0" dirty="0">
                <a:latin typeface="Dax-Regular"/>
              </a:rPr>
              <a:t> f</a:t>
            </a:r>
            <a:r>
              <a:rPr lang="en-US" sz="1800" b="0" i="0" u="none" strike="noStrike" baseline="0" dirty="0" err="1">
                <a:latin typeface="Dax-Regular"/>
              </a:rPr>
              <a:t>ermente</a:t>
            </a:r>
            <a:r>
              <a:rPr lang="en-US" sz="1800" b="0" i="0" u="none" strike="noStrike" baseline="0" dirty="0">
                <a:latin typeface="Dax-Regular"/>
              </a:rPr>
              <a:t> besinler</a:t>
            </a:r>
            <a:r>
              <a:rPr lang="tr-TR" sz="1800" b="0" i="0" u="none" strike="noStrike" baseline="0" dirty="0">
                <a:latin typeface="Dax-Regular"/>
              </a:rPr>
              <a:t>: </a:t>
            </a:r>
            <a:r>
              <a:rPr lang="en-US" sz="1800" b="0" i="0" u="none" strike="noStrike" baseline="0" dirty="0" err="1">
                <a:latin typeface="Dax-Regular"/>
              </a:rPr>
              <a:t>üretim</a:t>
            </a:r>
            <a:r>
              <a:rPr lang="en-US" sz="1800" b="0" i="0" u="none" strike="noStrike" baseline="0" dirty="0">
                <a:latin typeface="Dax-Regular"/>
              </a:rPr>
              <a:t> </a:t>
            </a:r>
            <a:r>
              <a:rPr lang="en-US" sz="1800" b="0" i="0" u="none" strike="noStrike" baseline="0" dirty="0" err="1">
                <a:latin typeface="Dax-Regular"/>
              </a:rPr>
              <a:t>aşamasında</a:t>
            </a:r>
            <a:r>
              <a:rPr lang="tr-TR"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a:t>
            </a:r>
            <a:r>
              <a:rPr lang="en-US" sz="1800" b="0" i="0" u="none" strike="noStrike" baseline="0" dirty="0" err="1">
                <a:latin typeface="Dax-Regular"/>
              </a:rPr>
              <a:t>canlı</a:t>
            </a:r>
            <a:r>
              <a:rPr lang="en-US" sz="1800" b="0" i="0" u="none" strike="noStrike" baseline="0" dirty="0">
                <a:latin typeface="Dax-Regular"/>
              </a:rPr>
              <a:t> </a:t>
            </a:r>
            <a:r>
              <a:rPr lang="en-US" sz="1800" b="0" i="0" u="none" strike="noStrike" baseline="0" dirty="0" err="1">
                <a:latin typeface="Dax-Regular"/>
              </a:rPr>
              <a:t>mikroorganizmaların</a:t>
            </a:r>
            <a:r>
              <a:rPr lang="en-US" sz="1800" b="0" i="0" u="none" strike="noStrike" baseline="0" dirty="0">
                <a:latin typeface="Dax-Regular"/>
              </a:rPr>
              <a:t> </a:t>
            </a:r>
            <a:r>
              <a:rPr lang="en-US" sz="1800" b="0" i="0" u="none" strike="noStrike" baseline="0" dirty="0" err="1">
                <a:latin typeface="Dax-Regular"/>
              </a:rPr>
              <a:t>tüketim</a:t>
            </a:r>
            <a:r>
              <a:rPr lang="tr-TR" sz="1800" b="0" i="0" u="none" strike="noStrike" baseline="0" dirty="0">
                <a:latin typeface="Dax-Regular"/>
              </a:rPr>
              <a:t> </a:t>
            </a:r>
            <a:r>
              <a:rPr lang="en-US" sz="1800" b="0" i="0" u="none" strike="noStrike" baseline="0" dirty="0" err="1">
                <a:latin typeface="Dax-Regular"/>
              </a:rPr>
              <a:t>aşamasında</a:t>
            </a:r>
            <a:r>
              <a:rPr lang="en-US" sz="1800" b="0" i="0" u="none" strike="noStrike" baseline="0" dirty="0">
                <a:latin typeface="Dax-Regular"/>
              </a:rPr>
              <a:t> </a:t>
            </a:r>
            <a:r>
              <a:rPr lang="en-US" sz="1800" b="0" i="0" u="none" strike="noStrike" baseline="0" dirty="0" err="1">
                <a:latin typeface="Dax-Regular"/>
              </a:rPr>
              <a:t>canlılığını</a:t>
            </a:r>
            <a:r>
              <a:rPr lang="en-US" sz="1800" b="0" i="0" u="none" strike="noStrike" baseline="0" dirty="0">
                <a:latin typeface="Dax-Regular"/>
              </a:rPr>
              <a:t> </a:t>
            </a:r>
            <a:r>
              <a:rPr lang="en-US" sz="1800" b="0" i="0" u="none" strike="noStrike" baseline="0" dirty="0" err="1">
                <a:latin typeface="Dax-Regular"/>
              </a:rPr>
              <a:t>kaybettiği</a:t>
            </a:r>
            <a:r>
              <a:rPr lang="en-US" sz="1800" b="0" i="0" u="none" strike="noStrike" baseline="0" dirty="0">
                <a:latin typeface="Dax-Regular"/>
              </a:rPr>
              <a:t> fermente</a:t>
            </a:r>
            <a:r>
              <a:rPr lang="tr-TR" sz="1800" b="0" i="0" u="none" strike="noStrike" baseline="0" dirty="0">
                <a:latin typeface="Dax-Regular"/>
              </a:rPr>
              <a:t> </a:t>
            </a:r>
            <a:r>
              <a:rPr lang="en-US" sz="1800" b="0" i="0" u="none" strike="noStrike" baseline="0" dirty="0" err="1">
                <a:latin typeface="Dax-Regular"/>
              </a:rPr>
              <a:t>besinlerdir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9</a:t>
            </a:fld>
            <a:endParaRPr lang="en-US"/>
          </a:p>
        </p:txBody>
      </p:sp>
    </p:spTree>
    <p:extLst>
      <p:ext uri="{BB962C8B-B14F-4D97-AF65-F5344CB8AC3E}">
        <p14:creationId xmlns:p14="http://schemas.microsoft.com/office/powerpoint/2010/main" val="1081289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35</a:t>
            </a:fld>
            <a:endParaRPr lang="en-US"/>
          </a:p>
        </p:txBody>
      </p:sp>
    </p:spTree>
    <p:extLst>
      <p:ext uri="{BB962C8B-B14F-4D97-AF65-F5344CB8AC3E}">
        <p14:creationId xmlns:p14="http://schemas.microsoft.com/office/powerpoint/2010/main" val="337572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sunumunda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reklamında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hastalığı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önleme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tedavi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iyileştirme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özelliğine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sahip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olduğunu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alamaz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Sadece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Türkiye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Tıbbi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Cihaz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Kurumu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beyanları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kullanılabilir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nedenle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beyanlar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dışında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hastalıkların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tedavisine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yönelik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yapılmaması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gerekmektedir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Buna </a:t>
            </a:r>
            <a:r>
              <a:rPr lang="en-US" sz="1200" kern="1200" dirty="0" err="1">
                <a:solidFill>
                  <a:schemeClr val="tx1"/>
                </a:solidFill>
                <a:effectLst/>
                <a:latin typeface="+mn-lt"/>
                <a:ea typeface="+mn-ea"/>
                <a:cs typeface="+mn-cs"/>
              </a:rPr>
              <a:t>karşın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beslenme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ihtiyacının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karşılamasına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amacıyla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üretilen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ithal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ürünler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amaçlarından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şekillerde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pazarlanabilmektedir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Yazılı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görsel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medyada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sitelerinde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tüketiciyi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yanıltıcı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ifadelerle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tanıtılarak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endikasyon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belirterek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satışa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sunulabilmektedir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takviye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gıdaların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vücut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ağırlık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kaybı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artışı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olduğu</a:t>
            </a:r>
            <a:r>
              <a:rPr lang="en-US" sz="1200" kern="1200" dirty="0">
                <a:solidFill>
                  <a:schemeClr val="tx1"/>
                </a:solidFill>
                <a:effectLst/>
                <a:latin typeface="+mn-lt"/>
                <a:ea typeface="+mn-ea"/>
                <a:cs typeface="+mn-cs"/>
              </a:rPr>
              <a:t>, boy </a:t>
            </a:r>
            <a:r>
              <a:rPr lang="en-US" sz="1200" kern="1200" dirty="0" err="1">
                <a:solidFill>
                  <a:schemeClr val="tx1"/>
                </a:solidFill>
                <a:effectLst/>
                <a:latin typeface="+mn-lt"/>
                <a:ea typeface="+mn-ea"/>
                <a:cs typeface="+mn-cs"/>
              </a:rPr>
              <a:t>uzamasına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yardımcı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olduğu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cinsel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performansı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arttırdığı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sigarayı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bırakmayı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sağladığı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imalarla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satışa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sunulması</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yasal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düzenlemelere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aykırıdır</a:t>
            </a:r>
            <a:r>
              <a:rPr lang="en-US" sz="1200" kern="1200" dirty="0">
                <a:solidFill>
                  <a:schemeClr val="tx1"/>
                </a:solidFill>
                <a:effectLst/>
                <a:latin typeface="+mn-lt"/>
                <a:ea typeface="+mn-ea"/>
                <a:cs typeface="+mn-cs"/>
              </a:rPr>
              <a:t>. Buna </a:t>
            </a:r>
            <a:r>
              <a:rPr lang="en-US" sz="1200" kern="1200" dirty="0" err="1">
                <a:solidFill>
                  <a:schemeClr val="tx1"/>
                </a:solidFill>
                <a:effectLst/>
                <a:latin typeface="+mn-lt"/>
                <a:ea typeface="+mn-ea"/>
                <a:cs typeface="+mn-cs"/>
              </a:rPr>
              <a:t>karşın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medyada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özellikle</a:t>
            </a:r>
            <a:r>
              <a:rPr lang="en-US" sz="1200" kern="1200" dirty="0">
                <a:solidFill>
                  <a:schemeClr val="tx1"/>
                </a:solidFill>
                <a:effectLst/>
                <a:latin typeface="+mn-lt"/>
                <a:ea typeface="+mn-ea"/>
                <a:cs typeface="+mn-cs"/>
              </a:rPr>
              <a:t> de internet </a:t>
            </a:r>
            <a:r>
              <a:rPr lang="en-US" sz="1200" kern="1200" dirty="0" err="1">
                <a:solidFill>
                  <a:schemeClr val="tx1"/>
                </a:solidFill>
                <a:effectLst/>
                <a:latin typeface="+mn-lt"/>
                <a:ea typeface="+mn-ea"/>
                <a:cs typeface="+mn-cs"/>
              </a:rPr>
              <a:t>ortamında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yanıltıcı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reklam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tanıtımlar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karşılaşılabilmektedir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 </a:t>
            </a:r>
            <a:r>
              <a:rPr lang="en-US" sz="1200" kern="1200" dirty="0" err="1">
                <a:solidFill>
                  <a:schemeClr val="tx1"/>
                </a:solidFill>
                <a:effectLst/>
                <a:latin typeface="+mn-lt"/>
                <a:ea typeface="+mn-ea"/>
                <a:cs typeface="+mn-cs"/>
              </a:rPr>
              <a:t>gibi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yanıltıcı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beyanların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ticari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reklâm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yoluyla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gerçekleşmesi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hâlinde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yapılacak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işlemlere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ilave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6502 </a:t>
            </a:r>
            <a:r>
              <a:rPr lang="en-US" sz="1200" kern="1200" dirty="0" err="1">
                <a:solidFill>
                  <a:schemeClr val="tx1"/>
                </a:solidFill>
                <a:effectLst/>
                <a:latin typeface="+mn-lt"/>
                <a:ea typeface="+mn-ea"/>
                <a:cs typeface="+mn-cs"/>
              </a:rPr>
              <a:t>sayılı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Tüketicinin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Korunması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Hakkında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hükümleri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kapsamında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değerlendirilmek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Ticaret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Bakanlığına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bildirimde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bulunulmaktadır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Ayrıca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yayıncı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mecra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yayın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televizyon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yayınları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Radyo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Televizyon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Kurulu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gerekli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işlemler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yapılmaktadır</a:t>
            </a:r>
            <a:r>
              <a:rPr lang="en-US" sz="1200" kern="1200" dirty="0">
                <a:solidFill>
                  <a:schemeClr val="tx1"/>
                </a:solidFill>
                <a:effectLst/>
                <a:latin typeface="+mn-lt"/>
                <a:ea typeface="+mn-ea"/>
                <a:cs typeface="+mn-cs"/>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lgn="l"/>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36</a:t>
            </a:fld>
            <a:endParaRPr lang="en-US"/>
          </a:p>
        </p:txBody>
      </p:sp>
    </p:spTree>
    <p:extLst>
      <p:ext uri="{BB962C8B-B14F-4D97-AF65-F5344CB8AC3E}">
        <p14:creationId xmlns:p14="http://schemas.microsoft.com/office/powerpoint/2010/main" val="337572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7E0C20-6550-4997-BF2F-C21CAC829B4F}" type="slidenum">
              <a:rPr lang="en-US" smtClean="0"/>
              <a:t>38</a:t>
            </a:fld>
            <a:endParaRPr lang="en-US"/>
          </a:p>
        </p:txBody>
      </p:sp>
    </p:spTree>
    <p:extLst>
      <p:ext uri="{BB962C8B-B14F-4D97-AF65-F5344CB8AC3E}">
        <p14:creationId xmlns:p14="http://schemas.microsoft.com/office/powerpoint/2010/main" val="3005803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Dünya</a:t>
            </a:r>
            <a:r>
              <a:rPr lang="en-US" sz="1800" b="0" i="0" u="none" strike="noStrike" baseline="0" dirty="0">
                <a:latin typeface="Dax-Regular"/>
              </a:rPr>
              <a:t> Sağlık </a:t>
            </a:r>
            <a:r>
              <a:rPr lang="en-US" sz="1800" b="0" i="0" u="none" strike="noStrike" baseline="0" dirty="0" err="1">
                <a:latin typeface="Dax-Regular"/>
              </a:rPr>
              <a:t>Örgütü</a:t>
            </a:r>
            <a:r>
              <a:rPr lang="en-US" sz="1800" b="0" i="0" u="none" strike="noStrike" baseline="0" dirty="0">
                <a:latin typeface="Dax-Regular"/>
              </a:rPr>
              <a:t> (DSÖ) </a:t>
            </a:r>
            <a:r>
              <a:rPr lang="en-US" sz="1800" b="0" i="0" u="none" strike="noStrike" baseline="0" dirty="0" err="1">
                <a:latin typeface="Dax-Regular"/>
              </a:rPr>
              <a:t>beslenmede</a:t>
            </a:r>
            <a:r>
              <a:rPr lang="tr-TR" sz="1800" b="0" i="0" u="none" strike="noStrike" baseline="0" dirty="0">
                <a:latin typeface="Dax-Regular"/>
              </a:rPr>
              <a:t> </a:t>
            </a:r>
            <a:r>
              <a:rPr lang="nl-NL" sz="1800" b="0" i="0" u="none" strike="noStrike" baseline="0" dirty="0">
                <a:latin typeface="Dax-Regular"/>
              </a:rPr>
              <a:t>eklenmiş şekerden gelen enerjinin günlük</a:t>
            </a:r>
          </a:p>
          <a:p>
            <a:pPr algn="l"/>
            <a:r>
              <a:rPr lang="en-US" sz="1800" b="0" i="0" u="none" strike="noStrike" baseline="0" dirty="0" err="1">
                <a:latin typeface="Dax-Regular"/>
              </a:rPr>
              <a:t>alınan</a:t>
            </a:r>
            <a:r>
              <a:rPr lang="en-US" sz="1800" b="0" i="0" u="none" strike="noStrike" baseline="0" dirty="0">
                <a:latin typeface="Dax-Regular"/>
              </a:rPr>
              <a:t> </a:t>
            </a:r>
            <a:r>
              <a:rPr lang="en-US" sz="1800" b="0" i="0" u="none" strike="noStrike" baseline="0" dirty="0" err="1">
                <a:latin typeface="Dax-Regular"/>
              </a:rPr>
              <a:t>toplam</a:t>
            </a:r>
            <a:r>
              <a:rPr lang="en-US" sz="1800" b="0" i="0" u="none" strike="noStrike" baseline="0" dirty="0">
                <a:latin typeface="Dax-Regular"/>
              </a:rPr>
              <a:t> </a:t>
            </a:r>
            <a:r>
              <a:rPr lang="en-US" sz="1800" b="0" i="0" u="none" strike="noStrike" baseline="0" dirty="0" err="1">
                <a:latin typeface="Dax-Regular"/>
              </a:rPr>
              <a:t>enerjinin</a:t>
            </a:r>
            <a:r>
              <a:rPr lang="en-US" sz="1800" b="0" i="0" u="none" strike="noStrike" baseline="0" dirty="0">
                <a:latin typeface="Dax-Regular"/>
              </a:rPr>
              <a:t> %10’unu </a:t>
            </a:r>
            <a:r>
              <a:rPr lang="en-US" sz="1800" b="0" i="0" u="none" strike="noStrike" baseline="0" dirty="0" err="1">
                <a:latin typeface="Dax-Regular"/>
              </a:rPr>
              <a:t>geçmemesini</a:t>
            </a:r>
            <a:r>
              <a:rPr lang="en-US" sz="1800" b="0" i="0" u="none" strike="noStrike" baseline="0" dirty="0">
                <a:latin typeface="Dax-Regular"/>
              </a:rPr>
              <a:t>,</a:t>
            </a:r>
            <a:r>
              <a:rPr lang="tr-TR" sz="1800" b="0" i="0" u="none" strike="noStrike" baseline="0" dirty="0">
                <a:latin typeface="Dax-Regular"/>
              </a:rPr>
              <a:t> </a:t>
            </a:r>
            <a:r>
              <a:rPr lang="it-IT" sz="1800" b="0" i="0" u="none" strike="noStrike" baseline="0" dirty="0">
                <a:latin typeface="Dax-Regular"/>
              </a:rPr>
              <a:t>mümkünse %5’in altında olması gerektiğini</a:t>
            </a:r>
            <a:r>
              <a:rPr lang="tr-TR" sz="1800" b="0" i="0" u="none" strike="noStrike" baseline="0" dirty="0">
                <a:latin typeface="Dax-Regular"/>
              </a:rPr>
              <a:t> </a:t>
            </a:r>
            <a:r>
              <a:rPr lang="en-US" sz="1800" b="0" i="0" u="none" strike="noStrike" baseline="0" dirty="0" err="1">
                <a:latin typeface="Dax-Regular"/>
              </a:rPr>
              <a:t>bildirmiştir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39</a:t>
            </a:fld>
            <a:endParaRPr lang="en-US"/>
          </a:p>
        </p:txBody>
      </p:sp>
    </p:spTree>
    <p:extLst>
      <p:ext uri="{BB962C8B-B14F-4D97-AF65-F5344CB8AC3E}">
        <p14:creationId xmlns:p14="http://schemas.microsoft.com/office/powerpoint/2010/main" val="2961831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Dünya</a:t>
            </a:r>
            <a:r>
              <a:rPr lang="en-US" sz="1800" b="0" i="0" u="none" strike="noStrike" baseline="0" dirty="0">
                <a:latin typeface="Dax-Regular"/>
              </a:rPr>
              <a:t> Sağlık </a:t>
            </a:r>
            <a:r>
              <a:rPr lang="en-US" sz="1800" b="0" i="0" u="none" strike="noStrike" baseline="0" dirty="0" err="1">
                <a:latin typeface="Dax-Regular"/>
              </a:rPr>
              <a:t>Örgütü</a:t>
            </a:r>
            <a:r>
              <a:rPr lang="en-US" sz="1800" b="0" i="0" u="none" strike="noStrike" baseline="0" dirty="0">
                <a:latin typeface="Dax-Regular"/>
              </a:rPr>
              <a:t> (DSÖ) </a:t>
            </a:r>
            <a:r>
              <a:rPr lang="en-US" sz="1800" b="0" i="0" u="none" strike="noStrike" baseline="0" dirty="0" err="1">
                <a:latin typeface="Dax-Regular"/>
              </a:rPr>
              <a:t>beslenmede</a:t>
            </a:r>
            <a:r>
              <a:rPr lang="tr-TR" sz="1800" b="0" i="0" u="none" strike="noStrike" baseline="0" dirty="0">
                <a:latin typeface="Dax-Regular"/>
              </a:rPr>
              <a:t> </a:t>
            </a:r>
            <a:r>
              <a:rPr lang="nl-NL" sz="1800" b="0" i="0" u="none" strike="noStrike" baseline="0" dirty="0">
                <a:latin typeface="Dax-Regular"/>
              </a:rPr>
              <a:t>eklenmiş şekerden gelen enerjinin günlük</a:t>
            </a:r>
          </a:p>
          <a:p>
            <a:pPr algn="l"/>
            <a:r>
              <a:rPr lang="en-US" sz="1800" b="0" i="0" u="none" strike="noStrike" baseline="0" dirty="0" err="1">
                <a:latin typeface="Dax-Regular"/>
              </a:rPr>
              <a:t>alınan</a:t>
            </a:r>
            <a:r>
              <a:rPr lang="en-US" sz="1800" b="0" i="0" u="none" strike="noStrike" baseline="0" dirty="0">
                <a:latin typeface="Dax-Regular"/>
              </a:rPr>
              <a:t> </a:t>
            </a:r>
            <a:r>
              <a:rPr lang="en-US" sz="1800" b="0" i="0" u="none" strike="noStrike" baseline="0" dirty="0" err="1">
                <a:latin typeface="Dax-Regular"/>
              </a:rPr>
              <a:t>toplam</a:t>
            </a:r>
            <a:r>
              <a:rPr lang="en-US" sz="1800" b="0" i="0" u="none" strike="noStrike" baseline="0" dirty="0">
                <a:latin typeface="Dax-Regular"/>
              </a:rPr>
              <a:t> </a:t>
            </a:r>
            <a:r>
              <a:rPr lang="en-US" sz="1800" b="0" i="0" u="none" strike="noStrike" baseline="0" dirty="0" err="1">
                <a:latin typeface="Dax-Regular"/>
              </a:rPr>
              <a:t>enerjinin</a:t>
            </a:r>
            <a:r>
              <a:rPr lang="en-US" sz="1800" b="0" i="0" u="none" strike="noStrike" baseline="0" dirty="0">
                <a:latin typeface="Dax-Regular"/>
              </a:rPr>
              <a:t> %10’unu </a:t>
            </a:r>
            <a:r>
              <a:rPr lang="en-US" sz="1800" b="0" i="0" u="none" strike="noStrike" baseline="0" dirty="0" err="1">
                <a:latin typeface="Dax-Regular"/>
              </a:rPr>
              <a:t>geçmemesini</a:t>
            </a:r>
            <a:r>
              <a:rPr lang="en-US" sz="1800" b="0" i="0" u="none" strike="noStrike" baseline="0" dirty="0">
                <a:latin typeface="Dax-Regular"/>
              </a:rPr>
              <a:t>,</a:t>
            </a:r>
            <a:r>
              <a:rPr lang="tr-TR" sz="1800" b="0" i="0" u="none" strike="noStrike" baseline="0" dirty="0">
                <a:latin typeface="Dax-Regular"/>
              </a:rPr>
              <a:t> </a:t>
            </a:r>
            <a:r>
              <a:rPr lang="it-IT" sz="1800" b="0" i="0" u="none" strike="noStrike" baseline="0" dirty="0">
                <a:latin typeface="Dax-Regular"/>
              </a:rPr>
              <a:t>mümkünse %5’in altında olması gerektiğini</a:t>
            </a:r>
            <a:r>
              <a:rPr lang="tr-TR" sz="1800" b="0" i="0" u="none" strike="noStrike" baseline="0" dirty="0">
                <a:latin typeface="Dax-Regular"/>
              </a:rPr>
              <a:t> </a:t>
            </a:r>
            <a:r>
              <a:rPr lang="en-US" sz="1800" b="0" i="0" u="none" strike="noStrike" baseline="0" dirty="0" err="1">
                <a:latin typeface="Dax-Regular"/>
              </a:rPr>
              <a:t>bildirmiştir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40</a:t>
            </a:fld>
            <a:endParaRPr lang="en-US"/>
          </a:p>
        </p:txBody>
      </p:sp>
    </p:spTree>
    <p:extLst>
      <p:ext uri="{BB962C8B-B14F-4D97-AF65-F5344CB8AC3E}">
        <p14:creationId xmlns:p14="http://schemas.microsoft.com/office/powerpoint/2010/main" val="2961831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i="0" u="none" strike="noStrike" baseline="0" dirty="0">
                <a:latin typeface="Cambria" panose="02040503050406030204" pitchFamily="18" charset="0"/>
                <a:ea typeface="Cambria" panose="02040503050406030204" pitchFamily="18" charset="0"/>
              </a:rPr>
              <a:t>Geleneksel besinler </a:t>
            </a:r>
            <a:r>
              <a:rPr lang="tr-TR" b="1" i="0" u="none" strike="noStrike" baseline="0" dirty="0" err="1">
                <a:latin typeface="Cambria" panose="02040503050406030204" pitchFamily="18" charset="0"/>
                <a:ea typeface="Cambria" panose="02040503050406030204" pitchFamily="18" charset="0"/>
              </a:rPr>
              <a:t>türk</a:t>
            </a:r>
            <a:r>
              <a:rPr lang="tr-TR" b="1" i="0" u="none" strike="noStrike" baseline="0" dirty="0">
                <a:latin typeface="Cambria" panose="02040503050406030204" pitchFamily="18" charset="0"/>
                <a:ea typeface="Cambria" panose="02040503050406030204" pitchFamily="18" charset="0"/>
              </a:rPr>
              <a:t> mutfak kültürünün bir parçasıdır. Sağlık açısından değerlendirildiğinde olumlu ve tüketim miktarına bağlı bazı olumsuz yönleri/riskleri vardır.</a:t>
            </a:r>
          </a:p>
          <a:p>
            <a:pPr algn="l"/>
            <a:r>
              <a:rPr lang="en-US" sz="1200" b="1" i="0" u="none" strike="noStrike" baseline="0" dirty="0" err="1">
                <a:latin typeface="Dax-Regular"/>
              </a:rPr>
              <a:t>Şekerli</a:t>
            </a:r>
            <a:r>
              <a:rPr lang="en-US" sz="1200" b="1" i="0" u="none" strike="noStrike" baseline="0" dirty="0">
                <a:latin typeface="Dax-Regular"/>
              </a:rPr>
              <a:t> besinler, </a:t>
            </a:r>
            <a:r>
              <a:rPr lang="en-US" sz="1200" b="1" i="0" u="none" strike="noStrike" baseline="0" dirty="0" err="1">
                <a:latin typeface="Dax-Regular"/>
              </a:rPr>
              <a:t>uygun</a:t>
            </a:r>
            <a:r>
              <a:rPr lang="en-US" sz="1200" b="1" i="0" u="none" strike="noStrike" baseline="0" dirty="0">
                <a:latin typeface="Dax-Regular"/>
              </a:rPr>
              <a:t> </a:t>
            </a:r>
            <a:r>
              <a:rPr lang="en-US" sz="1200" b="1" i="0" u="none" strike="noStrike" baseline="0" dirty="0" err="1">
                <a:latin typeface="Dax-Regular"/>
              </a:rPr>
              <a:t>olmayan</a:t>
            </a:r>
            <a:r>
              <a:rPr lang="en-US" sz="1200" b="1" i="0" u="none" strike="noStrike" baseline="0" dirty="0">
                <a:latin typeface="Dax-Regular"/>
              </a:rPr>
              <a:t> </a:t>
            </a:r>
            <a:r>
              <a:rPr lang="en-US" sz="1200" b="1" i="0" u="none" strike="noStrike" baseline="0" dirty="0" err="1">
                <a:latin typeface="Dax-Regular"/>
              </a:rPr>
              <a:t>sıcaklıklarda</a:t>
            </a:r>
            <a:r>
              <a:rPr lang="tr-TR" sz="1200" b="1" i="0" u="none" strike="noStrike" baseline="0" dirty="0">
                <a:latin typeface="Dax-Regular"/>
              </a:rPr>
              <a:t> </a:t>
            </a:r>
            <a:r>
              <a:rPr lang="en-US" sz="1200" b="1" i="0" u="none" strike="noStrike" baseline="0" dirty="0" err="1">
                <a:latin typeface="Dax-Regular"/>
              </a:rPr>
              <a:t>saklanır</a:t>
            </a:r>
            <a:r>
              <a:rPr lang="en-US" sz="1200" b="1" i="0" u="none" strike="noStrike" baseline="0" dirty="0">
                <a:latin typeface="Dax-Regular"/>
              </a:rPr>
              <a:t> veya </a:t>
            </a:r>
            <a:r>
              <a:rPr lang="en-US" sz="1200" b="1" i="0" u="none" strike="noStrike" baseline="0" dirty="0" err="1">
                <a:latin typeface="Dax-Regular"/>
              </a:rPr>
              <a:t>üretim</a:t>
            </a:r>
            <a:r>
              <a:rPr lang="en-US" sz="1200" b="1" i="0" u="none" strike="noStrike" baseline="0" dirty="0">
                <a:latin typeface="Dax-Regular"/>
              </a:rPr>
              <a:t> </a:t>
            </a:r>
            <a:r>
              <a:rPr lang="en-US" sz="1200" b="1" i="0" u="none" strike="noStrike" baseline="0" dirty="0" err="1">
                <a:latin typeface="Dax-Regular"/>
              </a:rPr>
              <a:t>sırasında</a:t>
            </a:r>
            <a:r>
              <a:rPr lang="en-US" sz="1200" b="1" i="0" u="none" strike="noStrike" baseline="0" dirty="0">
                <a:latin typeface="Dax-Regular"/>
              </a:rPr>
              <a:t> </a:t>
            </a:r>
            <a:r>
              <a:rPr lang="en-US" sz="1200" b="1" i="0" u="none" strike="noStrike" baseline="0" dirty="0" err="1">
                <a:latin typeface="Dax-Regular"/>
              </a:rPr>
              <a:t>çok</a:t>
            </a:r>
            <a:r>
              <a:rPr lang="en-US" sz="1200" b="1" i="0" u="none" strike="noStrike" baseline="0" dirty="0">
                <a:latin typeface="Dax-Regular"/>
              </a:rPr>
              <a:t> </a:t>
            </a:r>
            <a:r>
              <a:rPr lang="en-US" sz="1200" b="1" i="0" u="none" strike="noStrike" baseline="0" dirty="0" err="1">
                <a:latin typeface="Dax-Regular"/>
              </a:rPr>
              <a:t>yüksek</a:t>
            </a:r>
            <a:r>
              <a:rPr lang="tr-TR" sz="1200" b="1" i="0" u="none" strike="noStrike" baseline="0" dirty="0">
                <a:latin typeface="Dax-Regular"/>
              </a:rPr>
              <a:t> </a:t>
            </a:r>
            <a:r>
              <a:rPr lang="en-US" sz="1200" b="1" i="0" u="none" strike="noStrike" baseline="0" dirty="0" err="1">
                <a:latin typeface="Dax-Regular"/>
              </a:rPr>
              <a:t>ısıl</a:t>
            </a:r>
            <a:r>
              <a:rPr lang="en-US" sz="1200" b="1" i="0" u="none" strike="noStrike" baseline="0" dirty="0">
                <a:latin typeface="Dax-Regular"/>
              </a:rPr>
              <a:t> </a:t>
            </a:r>
            <a:r>
              <a:rPr lang="en-US" sz="1200" b="1" i="0" u="none" strike="noStrike" baseline="0" dirty="0" err="1">
                <a:latin typeface="Dax-Regular"/>
              </a:rPr>
              <a:t>işleme</a:t>
            </a:r>
            <a:r>
              <a:rPr lang="en-US" sz="1200" b="1" i="0" u="none" strike="noStrike" baseline="0" dirty="0">
                <a:latin typeface="Dax-Regular"/>
              </a:rPr>
              <a:t> </a:t>
            </a:r>
            <a:r>
              <a:rPr lang="en-US" sz="1200" b="1" i="0" u="none" strike="noStrike" baseline="0" dirty="0" err="1">
                <a:latin typeface="Dax-Regular"/>
              </a:rPr>
              <a:t>maruz</a:t>
            </a:r>
            <a:r>
              <a:rPr lang="en-US" sz="1200" b="1" i="0" u="none" strike="noStrike" baseline="0" dirty="0">
                <a:latin typeface="Dax-Regular"/>
              </a:rPr>
              <a:t> </a:t>
            </a:r>
            <a:r>
              <a:rPr lang="en-US" sz="1200" b="1" i="0" u="none" strike="noStrike" baseline="0" dirty="0" err="1">
                <a:latin typeface="Dax-Regular"/>
              </a:rPr>
              <a:t>kalırsa</a:t>
            </a:r>
            <a:r>
              <a:rPr lang="en-US" sz="1200" b="1" i="0" u="none" strike="noStrike" baseline="0" dirty="0">
                <a:latin typeface="Dax-Regular"/>
              </a:rPr>
              <a:t>, </a:t>
            </a:r>
            <a:r>
              <a:rPr lang="en-US" sz="1200" b="1" i="0" u="none" strike="noStrike" baseline="0" dirty="0" err="1">
                <a:latin typeface="Dax-Regular"/>
              </a:rPr>
              <a:t>toksik</a:t>
            </a:r>
            <a:r>
              <a:rPr lang="en-US" sz="1200" b="1" i="0" u="none" strike="noStrike" baseline="0" dirty="0">
                <a:latin typeface="Dax-Regular"/>
              </a:rPr>
              <a:t> </a:t>
            </a:r>
            <a:r>
              <a:rPr lang="en-US" sz="1200" b="1" i="0" u="none" strike="noStrike" baseline="0" dirty="0" err="1">
                <a:latin typeface="Dax-Regular"/>
              </a:rPr>
              <a:t>ve</a:t>
            </a:r>
            <a:r>
              <a:rPr lang="en-US" sz="1200" b="1" i="0" u="none" strike="noStrike" baseline="0" dirty="0">
                <a:latin typeface="Dax-Regular"/>
              </a:rPr>
              <a:t> </a:t>
            </a:r>
            <a:r>
              <a:rPr lang="en-US" sz="1200" b="1" i="0" u="none" strike="noStrike" baseline="0" dirty="0" err="1">
                <a:latin typeface="Dax-Regular"/>
              </a:rPr>
              <a:t>sağlığazararlı</a:t>
            </a:r>
            <a:r>
              <a:rPr lang="en-US" sz="1200" b="1" i="0" u="none" strike="noStrike" baseline="0" dirty="0">
                <a:latin typeface="Dax-Regular"/>
              </a:rPr>
              <a:t> </a:t>
            </a:r>
            <a:r>
              <a:rPr lang="tr-TR" sz="1200" b="1" i="0" u="none" strike="noStrike" baseline="0" dirty="0">
                <a:latin typeface="Dax-Regular"/>
              </a:rPr>
              <a:t>HMF: </a:t>
            </a:r>
            <a:r>
              <a:rPr lang="en-US" b="1" i="0" u="none" strike="noStrike" baseline="0" dirty="0" err="1">
                <a:latin typeface="Dax-Regular"/>
              </a:rPr>
              <a:t>Özellikle</a:t>
            </a:r>
            <a:r>
              <a:rPr lang="tr-TR" b="1" i="0" u="none" strike="noStrike" baseline="0" dirty="0">
                <a:latin typeface="Dax-Regular"/>
              </a:rPr>
              <a:t> </a:t>
            </a:r>
            <a:r>
              <a:rPr lang="en-US" sz="1800" b="1" i="0" u="none" strike="noStrike" baseline="0" dirty="0" err="1">
                <a:latin typeface="Dax-Regular"/>
              </a:rPr>
              <a:t>evde</a:t>
            </a:r>
            <a:r>
              <a:rPr lang="en-US" sz="1800" b="1" i="0" u="none" strike="noStrike" baseline="0" dirty="0">
                <a:latin typeface="Dax-Regular"/>
              </a:rPr>
              <a:t> </a:t>
            </a:r>
            <a:r>
              <a:rPr lang="en-US" sz="1800" b="1" i="0" u="none" strike="noStrike" baseline="0" dirty="0" err="1">
                <a:latin typeface="Dax-Regular"/>
              </a:rPr>
              <a:t>yapılan</a:t>
            </a:r>
            <a:r>
              <a:rPr lang="en-US" sz="1800" b="1" i="0" u="none" strike="noStrike" baseline="0" dirty="0">
                <a:latin typeface="Dax-Regular"/>
              </a:rPr>
              <a:t> </a:t>
            </a:r>
            <a:r>
              <a:rPr lang="en-US" sz="1800" b="1" i="0" u="none" strike="noStrike" baseline="0" dirty="0" err="1">
                <a:latin typeface="Dax-Regular"/>
              </a:rPr>
              <a:t>tatlılara</a:t>
            </a:r>
            <a:r>
              <a:rPr lang="en-US" sz="1800" b="1" i="0" u="none" strike="noStrike" baseline="0" dirty="0">
                <a:latin typeface="Dax-Regular"/>
              </a:rPr>
              <a:t> vb. </a:t>
            </a:r>
            <a:r>
              <a:rPr lang="en-US" sz="1800" b="1" i="0" u="none" strike="noStrike" baseline="0" dirty="0" err="1">
                <a:latin typeface="Dax-Regular"/>
              </a:rPr>
              <a:t>çeşitli</a:t>
            </a:r>
            <a:r>
              <a:rPr lang="en-US" sz="1800" b="1" i="0" u="none" strike="noStrike" baseline="0" dirty="0">
                <a:latin typeface="Dax-Regular"/>
              </a:rPr>
              <a:t> </a:t>
            </a:r>
            <a:r>
              <a:rPr lang="en-US" sz="1800" b="1" i="0" u="none" strike="noStrike" baseline="0" dirty="0" err="1">
                <a:latin typeface="Dax-Regular"/>
              </a:rPr>
              <a:t>tariflere</a:t>
            </a:r>
            <a:r>
              <a:rPr lang="en-US" sz="1800" b="1" i="0" u="none" strike="noStrike" baseline="0" dirty="0">
                <a:latin typeface="Dax-Regular"/>
              </a:rPr>
              <a:t> </a:t>
            </a:r>
            <a:r>
              <a:rPr lang="en-US" sz="1800" b="1" i="0" u="none" strike="noStrike" baseline="0" dirty="0" err="1">
                <a:latin typeface="Dax-Regular"/>
              </a:rPr>
              <a:t>pekmez</a:t>
            </a:r>
            <a:r>
              <a:rPr lang="tr-TR" sz="1800" b="1" i="0" u="none" strike="noStrike" baseline="0" dirty="0">
                <a:latin typeface="Dax-Regular"/>
              </a:rPr>
              <a:t> </a:t>
            </a:r>
            <a:r>
              <a:rPr lang="en-US" sz="1800" b="1" i="0" u="none" strike="noStrike" baseline="0" dirty="0" err="1">
                <a:latin typeface="Dax-Regular"/>
              </a:rPr>
              <a:t>eklenip,ısıl</a:t>
            </a:r>
            <a:r>
              <a:rPr lang="en-US" sz="1800" b="1" i="0" u="none" strike="noStrike" baseline="0" dirty="0">
                <a:latin typeface="Dax-Regular"/>
              </a:rPr>
              <a:t> </a:t>
            </a:r>
            <a:r>
              <a:rPr lang="en-US" sz="1800" b="1" i="0" u="none" strike="noStrike" baseline="0" dirty="0" err="1">
                <a:latin typeface="Dax-Regular"/>
              </a:rPr>
              <a:t>işlem</a:t>
            </a:r>
            <a:r>
              <a:rPr lang="en-US" sz="1800" b="1" i="0" u="none" strike="noStrike" baseline="0" dirty="0">
                <a:latin typeface="Dax-Regular"/>
              </a:rPr>
              <a:t> </a:t>
            </a:r>
            <a:r>
              <a:rPr lang="en-US" sz="1800" b="1" i="0" u="none" strike="noStrike" baseline="0" dirty="0" err="1">
                <a:latin typeface="Dax-Regular"/>
              </a:rPr>
              <a:t>uygulanması</a:t>
            </a:r>
            <a:r>
              <a:rPr lang="en-US" sz="1800" b="1" i="0" u="none" strike="noStrike" baseline="0" dirty="0">
                <a:latin typeface="Dax-Regular"/>
              </a:rPr>
              <a:t> HMF </a:t>
            </a:r>
            <a:r>
              <a:rPr lang="en-US" sz="1800" b="1" i="0" u="none" strike="noStrike" baseline="0" dirty="0" err="1">
                <a:latin typeface="Dax-Regular"/>
              </a:rPr>
              <a:t>miktarının</a:t>
            </a:r>
            <a:r>
              <a:rPr lang="tr-TR" sz="1800" b="1" i="0" u="none" strike="noStrike" baseline="0" dirty="0">
                <a:latin typeface="Dax-Regular"/>
              </a:rPr>
              <a:t> </a:t>
            </a:r>
            <a:r>
              <a:rPr lang="en-US" sz="1800" b="1" i="0" u="none" strike="noStrike" baseline="0" dirty="0" err="1">
                <a:latin typeface="Dax-Regular"/>
              </a:rPr>
              <a:t>artmasına</a:t>
            </a:r>
            <a:r>
              <a:rPr lang="en-US" sz="1800" b="1" i="0" u="none" strike="noStrike" baseline="0" dirty="0">
                <a:latin typeface="Dax-Regular"/>
              </a:rPr>
              <a:t> </a:t>
            </a:r>
            <a:r>
              <a:rPr lang="en-US" sz="1800" b="1" i="0" u="none" strike="noStrike" baseline="0" dirty="0" err="1">
                <a:latin typeface="Dax-Regular"/>
              </a:rPr>
              <a:t>ve</a:t>
            </a:r>
            <a:r>
              <a:rPr lang="en-US" sz="1800" b="1" i="0" u="none" strike="noStrike" baseline="0" dirty="0">
                <a:latin typeface="Dax-Regular"/>
              </a:rPr>
              <a:t> </a:t>
            </a:r>
            <a:r>
              <a:rPr lang="en-US" sz="1800" b="1" i="0" u="none" strike="noStrike" baseline="0" dirty="0" err="1">
                <a:latin typeface="Dax-Regular"/>
              </a:rPr>
              <a:t>güvenli</a:t>
            </a:r>
            <a:r>
              <a:rPr lang="en-US" sz="1800" b="1" i="0" u="none" strike="noStrike" baseline="0" dirty="0">
                <a:latin typeface="Dax-Regular"/>
              </a:rPr>
              <a:t> </a:t>
            </a:r>
            <a:r>
              <a:rPr lang="en-US" sz="1800" b="1" i="0" u="none" strike="noStrike" baseline="0" dirty="0" err="1">
                <a:latin typeface="Dax-Regular"/>
              </a:rPr>
              <a:t>sınırın</a:t>
            </a:r>
            <a:r>
              <a:rPr lang="en-US" sz="1800" b="1" i="0" u="none" strike="noStrike" baseline="0" dirty="0">
                <a:latin typeface="Dax-Regular"/>
              </a:rPr>
              <a:t> </a:t>
            </a:r>
            <a:r>
              <a:rPr lang="en-US" sz="1800" b="1" i="0" u="none" strike="noStrike" baseline="0" dirty="0" err="1">
                <a:latin typeface="Dax-Regular"/>
              </a:rPr>
              <a:t>aşılmasına</a:t>
            </a:r>
            <a:r>
              <a:rPr lang="en-US" sz="1800" b="1" i="0" u="none" strike="noStrike" baseline="0" dirty="0">
                <a:latin typeface="Dax-Regular"/>
              </a:rPr>
              <a:t> </a:t>
            </a:r>
            <a:r>
              <a:rPr lang="en-US" sz="1800" b="1" i="0" u="none" strike="noStrike" baseline="0" dirty="0" err="1">
                <a:latin typeface="Dax-Regular"/>
              </a:rPr>
              <a:t>sebep</a:t>
            </a:r>
            <a:endParaRPr lang="en-US" sz="1800" b="1" i="0" u="none" strike="noStrike" baseline="0" dirty="0">
              <a:latin typeface="Dax-Regular"/>
            </a:endParaRPr>
          </a:p>
          <a:p>
            <a:pPr algn="l"/>
            <a:r>
              <a:rPr lang="en-US" sz="1800" b="1" i="0" u="none" strike="noStrike" baseline="0" dirty="0" err="1">
                <a:latin typeface="Dax-Regular"/>
              </a:rPr>
              <a:t>olabilmektedir</a:t>
            </a:r>
            <a:r>
              <a:rPr lang="en-US" sz="1800" b="1" i="0" u="none" strike="noStrike" baseline="0" dirty="0">
                <a:latin typeface="Dax-Regular"/>
              </a:rPr>
              <a:t>.</a:t>
            </a:r>
            <a:r>
              <a:rPr lang="tr-TR" sz="1800" b="1" i="0" u="none" strike="noStrike" baseline="0" dirty="0">
                <a:latin typeface="Dax-Regular"/>
              </a:rPr>
              <a:t> </a:t>
            </a:r>
            <a:endParaRPr lang="tr-TR" b="1" i="0" u="none" strike="noStrike"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baseline="0" dirty="0">
                <a:latin typeface="Cambria" panose="02040503050406030204" pitchFamily="18" charset="0"/>
                <a:ea typeface="Cambria" panose="02040503050406030204" pitchFamily="18" charset="0"/>
              </a:rPr>
              <a:t>T</a:t>
            </a:r>
            <a:r>
              <a:rPr lang="tr-TR" b="1" i="0" u="none" strike="noStrike" baseline="0" dirty="0">
                <a:latin typeface="Cambria" panose="02040503050406030204" pitchFamily="18" charset="0"/>
                <a:ea typeface="Cambria" panose="02040503050406030204" pitchFamily="18" charset="0"/>
              </a:rPr>
              <a:t>GK </a:t>
            </a:r>
            <a:r>
              <a:rPr lang="en-US" b="1" i="0" u="none" strike="noStrike" baseline="0" dirty="0" err="1">
                <a:latin typeface="Cambria" panose="02040503050406030204" pitchFamily="18" charset="0"/>
                <a:ea typeface="Cambria" panose="02040503050406030204" pitchFamily="18" charset="0"/>
              </a:rPr>
              <a:t>Üzüm</a:t>
            </a:r>
            <a:r>
              <a:rPr lang="tr-TR" b="1"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Pekmezi</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Tebliği</a:t>
            </a:r>
            <a:r>
              <a:rPr lang="en-US" b="1" i="0" u="none" strike="noStrike" baseline="0" dirty="0">
                <a:latin typeface="Cambria" panose="02040503050406030204" pitchFamily="18" charset="0"/>
                <a:ea typeface="Cambria" panose="02040503050406030204" pitchFamily="18" charset="0"/>
              </a:rPr>
              <a:t> (2017)’ne </a:t>
            </a:r>
            <a:r>
              <a:rPr lang="en-US" b="1" i="0" u="none" strike="noStrike" baseline="0" dirty="0" err="1">
                <a:latin typeface="Cambria" panose="02040503050406030204" pitchFamily="18" charset="0"/>
                <a:ea typeface="Cambria" panose="02040503050406030204" pitchFamily="18" charset="0"/>
              </a:rPr>
              <a:t>göre</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sıvı</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pekmezde</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en</a:t>
            </a:r>
            <a:r>
              <a:rPr lang="tr-TR" b="1"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fazla</a:t>
            </a:r>
            <a:r>
              <a:rPr lang="en-US" b="1" i="0" u="none" strike="noStrike" baseline="0" dirty="0">
                <a:latin typeface="Cambria" panose="02040503050406030204" pitchFamily="18" charset="0"/>
                <a:ea typeface="Cambria" panose="02040503050406030204" pitchFamily="18" charset="0"/>
              </a:rPr>
              <a:t> 75 mg/kg, </a:t>
            </a:r>
            <a:r>
              <a:rPr lang="en-US" b="1" i="0" u="none" strike="noStrike" baseline="0" dirty="0" err="1">
                <a:latin typeface="Cambria" panose="02040503050406030204" pitchFamily="18" charset="0"/>
                <a:ea typeface="Cambria" panose="02040503050406030204" pitchFamily="18" charset="0"/>
              </a:rPr>
              <a:t>katı</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pekmezde</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ise</a:t>
            </a:r>
            <a:r>
              <a:rPr lang="en-US" b="1" i="0" u="none" strike="noStrike" baseline="0" dirty="0">
                <a:latin typeface="Cambria" panose="02040503050406030204" pitchFamily="18" charset="0"/>
                <a:ea typeface="Cambria" panose="02040503050406030204" pitchFamily="18" charset="0"/>
              </a:rPr>
              <a:t> 100 mg/</a:t>
            </a:r>
            <a:r>
              <a:rPr lang="en-US" b="1" i="0" u="none" strike="noStrike" baseline="0" dirty="0" err="1">
                <a:latin typeface="Cambria" panose="02040503050406030204" pitchFamily="18" charset="0"/>
                <a:ea typeface="Cambria" panose="02040503050406030204" pitchFamily="18" charset="0"/>
              </a:rPr>
              <a:t>kg’a</a:t>
            </a:r>
            <a:r>
              <a:rPr lang="tr-TR" b="1"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kadar</a:t>
            </a:r>
            <a:r>
              <a:rPr lang="en-US" b="1" i="0" u="none" strike="noStrike" baseline="0" dirty="0">
                <a:latin typeface="Cambria" panose="02040503050406030204" pitchFamily="18" charset="0"/>
                <a:ea typeface="Cambria" panose="02040503050406030204" pitchFamily="18" charset="0"/>
              </a:rPr>
              <a:t> HMF </a:t>
            </a:r>
            <a:r>
              <a:rPr lang="en-US" b="1" i="0" u="none" strike="noStrike" baseline="0" dirty="0" err="1">
                <a:latin typeface="Cambria" panose="02040503050406030204" pitchFamily="18" charset="0"/>
                <a:ea typeface="Cambria" panose="02040503050406030204" pitchFamily="18" charset="0"/>
              </a:rPr>
              <a:t>miktarına</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izin</a:t>
            </a:r>
            <a:r>
              <a:rPr lang="en-US" b="1" i="0" u="none" strike="noStrike" baseline="0" dirty="0">
                <a:latin typeface="Cambria" panose="02040503050406030204" pitchFamily="18" charset="0"/>
                <a:ea typeface="Cambria" panose="02040503050406030204" pitchFamily="18" charset="0"/>
              </a:rPr>
              <a:t> </a:t>
            </a:r>
            <a:r>
              <a:rPr lang="en-US" b="1" i="0" u="none" strike="noStrike" baseline="0" dirty="0" err="1">
                <a:latin typeface="Cambria" panose="02040503050406030204" pitchFamily="18" charset="0"/>
                <a:ea typeface="Cambria" panose="02040503050406030204" pitchFamily="18" charset="0"/>
              </a:rPr>
              <a:t>verilmektedir</a:t>
            </a:r>
            <a:r>
              <a:rPr lang="tr-TR" b="1" i="0" u="none" strike="noStrike" baseline="0" dirty="0">
                <a:latin typeface="Cambria" panose="02040503050406030204" pitchFamily="18" charset="0"/>
                <a:ea typeface="Cambria" panose="02040503050406030204" pitchFamily="18" charset="0"/>
              </a:rPr>
              <a:t>.</a:t>
            </a:r>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41</a:t>
            </a:fld>
            <a:endParaRPr lang="en-US"/>
          </a:p>
        </p:txBody>
      </p:sp>
    </p:spTree>
    <p:extLst>
      <p:ext uri="{BB962C8B-B14F-4D97-AF65-F5344CB8AC3E}">
        <p14:creationId xmlns:p14="http://schemas.microsoft.com/office/powerpoint/2010/main" val="41305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2B2E7-FA72-4CAF-A9ED-D83D91F6895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395CF6C-31EE-1BD0-A242-A0B5F31597A0}"/>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B412D27E-0A4F-233E-5FC8-1C0005BBC691}"/>
              </a:ext>
            </a:extLst>
          </p:cNvPr>
          <p:cNvSpPr>
            <a:spLocks noGrp="1"/>
          </p:cNvSpPr>
          <p:nvPr>
            <p:ph type="body" idx="1"/>
          </p:nvPr>
        </p:nvSpPr>
        <p:spPr/>
        <p:txBody>
          <a:bodyPr/>
          <a:lstStyle/>
          <a:p>
            <a:r>
              <a:rPr lang="tr-TR" dirty="0"/>
              <a:t>Tarhana </a:t>
            </a:r>
            <a:r>
              <a:rPr lang="tr-TR" dirty="0" err="1"/>
              <a:t>lizin</a:t>
            </a:r>
            <a:r>
              <a:rPr lang="tr-TR" dirty="0"/>
              <a:t> ve </a:t>
            </a:r>
            <a:r>
              <a:rPr lang="tr-TR" dirty="0" err="1"/>
              <a:t>treonin</a:t>
            </a:r>
            <a:r>
              <a:rPr lang="tr-TR" dirty="0"/>
              <a:t> </a:t>
            </a:r>
            <a:r>
              <a:rPr lang="tr-TR" dirty="0" err="1"/>
              <a:t>aa’leri</a:t>
            </a:r>
            <a:r>
              <a:rPr lang="tr-TR" dirty="0"/>
              <a:t> içerir.</a:t>
            </a:r>
            <a:endParaRPr lang="en-US" dirty="0"/>
          </a:p>
        </p:txBody>
      </p:sp>
      <p:sp>
        <p:nvSpPr>
          <p:cNvPr id="4" name="Slayt Numarası Yer Tutucusu 3">
            <a:extLst>
              <a:ext uri="{FF2B5EF4-FFF2-40B4-BE49-F238E27FC236}">
                <a16:creationId xmlns:a16="http://schemas.microsoft.com/office/drawing/2014/main" id="{780A9B69-C627-8A9A-6617-A4FBA9697B2F}"/>
              </a:ext>
            </a:extLst>
          </p:cNvPr>
          <p:cNvSpPr>
            <a:spLocks noGrp="1"/>
          </p:cNvSpPr>
          <p:nvPr>
            <p:ph type="sldNum" sz="quarter" idx="5"/>
          </p:nvPr>
        </p:nvSpPr>
        <p:spPr/>
        <p:txBody>
          <a:bodyPr/>
          <a:lstStyle/>
          <a:p>
            <a:fld id="{E47E0C20-6550-4997-BF2F-C21CAC829B4F}" type="slidenum">
              <a:rPr lang="en-US" smtClean="0"/>
              <a:t>42</a:t>
            </a:fld>
            <a:endParaRPr lang="en-US"/>
          </a:p>
        </p:txBody>
      </p:sp>
    </p:spTree>
    <p:extLst>
      <p:ext uri="{BB962C8B-B14F-4D97-AF65-F5344CB8AC3E}">
        <p14:creationId xmlns:p14="http://schemas.microsoft.com/office/powerpoint/2010/main" val="3899890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2B2E7-FA72-4CAF-A9ED-D83D91F6895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395CF6C-31EE-1BD0-A242-A0B5F31597A0}"/>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B412D27E-0A4F-233E-5FC8-1C0005BBC691}"/>
              </a:ext>
            </a:extLst>
          </p:cNvPr>
          <p:cNvSpPr>
            <a:spLocks noGrp="1"/>
          </p:cNvSpPr>
          <p:nvPr>
            <p:ph type="body" idx="1"/>
          </p:nvPr>
        </p:nvSpPr>
        <p:spPr/>
        <p:txBody>
          <a:bodyPr/>
          <a:lstStyle/>
          <a:p>
            <a:r>
              <a:rPr lang="tr-TR" dirty="0"/>
              <a:t>Tarhana </a:t>
            </a:r>
            <a:r>
              <a:rPr lang="tr-TR" dirty="0" err="1"/>
              <a:t>lizin</a:t>
            </a:r>
            <a:r>
              <a:rPr lang="tr-TR" dirty="0"/>
              <a:t> ve </a:t>
            </a:r>
            <a:r>
              <a:rPr lang="tr-TR" dirty="0" err="1"/>
              <a:t>treonin</a:t>
            </a:r>
            <a:r>
              <a:rPr lang="tr-TR" dirty="0"/>
              <a:t> </a:t>
            </a:r>
            <a:r>
              <a:rPr lang="tr-TR" dirty="0" err="1"/>
              <a:t>aa’leri</a:t>
            </a:r>
            <a:r>
              <a:rPr lang="tr-TR" dirty="0"/>
              <a:t> içerir.</a:t>
            </a:r>
            <a:endParaRPr lang="en-US" dirty="0"/>
          </a:p>
        </p:txBody>
      </p:sp>
      <p:sp>
        <p:nvSpPr>
          <p:cNvPr id="4" name="Slayt Numarası Yer Tutucusu 3">
            <a:extLst>
              <a:ext uri="{FF2B5EF4-FFF2-40B4-BE49-F238E27FC236}">
                <a16:creationId xmlns:a16="http://schemas.microsoft.com/office/drawing/2014/main" id="{780A9B69-C627-8A9A-6617-A4FBA9697B2F}"/>
              </a:ext>
            </a:extLst>
          </p:cNvPr>
          <p:cNvSpPr>
            <a:spLocks noGrp="1"/>
          </p:cNvSpPr>
          <p:nvPr>
            <p:ph type="sldNum" sz="quarter" idx="5"/>
          </p:nvPr>
        </p:nvSpPr>
        <p:spPr/>
        <p:txBody>
          <a:bodyPr/>
          <a:lstStyle/>
          <a:p>
            <a:fld id="{E47E0C20-6550-4997-BF2F-C21CAC829B4F}" type="slidenum">
              <a:rPr lang="en-US" smtClean="0"/>
              <a:t>43</a:t>
            </a:fld>
            <a:endParaRPr lang="en-US"/>
          </a:p>
        </p:txBody>
      </p:sp>
    </p:spTree>
    <p:extLst>
      <p:ext uri="{BB962C8B-B14F-4D97-AF65-F5344CB8AC3E}">
        <p14:creationId xmlns:p14="http://schemas.microsoft.com/office/powerpoint/2010/main" val="389989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AED2-DA81-947C-FF41-A6FA237F599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DC12C15-B105-AF7A-BCA6-66FBA01FAE84}"/>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96D6504F-7B39-BA6E-BFDB-752BC30037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baseline="0" dirty="0">
                <a:latin typeface="Cambria" panose="02040503050406030204" pitchFamily="18" charset="0"/>
                <a:ea typeface="Cambria" panose="02040503050406030204" pitchFamily="18" charset="0"/>
              </a:rPr>
              <a:t>Tuz içeriği: </a:t>
            </a:r>
            <a:r>
              <a:rPr lang="en-US" sz="1200" b="0" i="0" u="none" strike="noStrike" baseline="0" dirty="0" err="1">
                <a:latin typeface="Cambria" panose="02040503050406030204" pitchFamily="18" charset="0"/>
                <a:ea typeface="Cambria" panose="02040503050406030204" pitchFamily="18" charset="0"/>
              </a:rPr>
              <a:t>Tarhanaların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tuz</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içeriği</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birbirinden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farklılık</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gösterebilir</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Çocukların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ve</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hipertansiyon</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hastalarının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beslenmesinde</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tuz</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içeriği</a:t>
            </a:r>
            <a:r>
              <a:rPr lang="en-US" sz="1200" b="0" i="0" u="none" strike="noStrike" baseline="0" dirty="0">
                <a:latin typeface="Cambria" panose="02040503050406030204" pitchFamily="18" charset="0"/>
                <a:ea typeface="Cambria" panose="02040503050406030204" pitchFamily="18" charset="0"/>
              </a:rPr>
              <a:t> yüksek</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tarhanalardan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kaçınılmalıdır</a:t>
            </a:r>
            <a:r>
              <a:rPr lang="en-US" sz="1200" b="0" i="0" u="none" strike="noStrike" baseline="0" dirty="0">
                <a:latin typeface="Cambria" panose="02040503050406030204" pitchFamily="18" charset="0"/>
                <a:ea typeface="Cambria" panose="02040503050406030204" pitchFamily="18" charset="0"/>
              </a:rPr>
              <a:t>.</a:t>
            </a:r>
            <a:endParaRPr lang="tr-TR"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latin typeface="Cambria" panose="02040503050406030204" pitchFamily="18" charset="0"/>
                <a:ea typeface="Cambria" panose="02040503050406030204" pitchFamily="18" charset="0"/>
              </a:rPr>
              <a:t>Aflatoksini</a:t>
            </a:r>
            <a:r>
              <a:rPr lang="tr-TR" dirty="0">
                <a:latin typeface="Cambria" panose="02040503050406030204" pitchFamily="18" charset="0"/>
                <a:ea typeface="Cambria" panose="02040503050406030204" pitchFamily="18" charset="0"/>
              </a:rPr>
              <a:t> önlemek için ,</a:t>
            </a:r>
            <a:r>
              <a:rPr lang="en-US" b="0" i="0" u="none" strike="noStrike" baseline="0" dirty="0" err="1">
                <a:latin typeface="Cambria" panose="02040503050406030204" pitchFamily="18" charset="0"/>
                <a:ea typeface="Cambria" panose="02040503050406030204" pitchFamily="18" charset="0"/>
              </a:rPr>
              <a:t>uygun</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nem</a:t>
            </a:r>
            <a:r>
              <a:rPr lang="tr-TR" dirty="0">
                <a:latin typeface="Cambria" panose="02040503050406030204" pitchFamily="18" charset="0"/>
                <a:ea typeface="Cambria" panose="02040503050406030204" pitchFamily="18" charset="0"/>
              </a:rPr>
              <a:t> </a:t>
            </a:r>
            <a:r>
              <a:rPr lang="es-ES" b="0" i="0" u="none" strike="noStrike" baseline="0" dirty="0">
                <a:latin typeface="Cambria" panose="02040503050406030204" pitchFamily="18" charset="0"/>
                <a:ea typeface="Cambria" panose="02040503050406030204" pitchFamily="18" charset="0"/>
              </a:rPr>
              <a:t>ve sıcaklıklarda (pH: 3.5 - 4.5 ve nem %10’dan</a:t>
            </a:r>
            <a:r>
              <a:rPr lang="tr-TR"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daha</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az</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hijyenik</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koşullarda</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üreti</a:t>
            </a:r>
            <a:r>
              <a:rPr lang="tr-TR" b="0" i="0" u="none" strike="noStrike" baseline="0" dirty="0">
                <a:latin typeface="Cambria" panose="02040503050406030204" pitchFamily="18" charset="0"/>
                <a:ea typeface="Cambria" panose="02040503050406030204" pitchFamily="18" charset="0"/>
              </a:rPr>
              <a:t>m ve muhafaza </a:t>
            </a:r>
            <a:endParaRPr lang="en-US" b="0" i="0" u="none" strike="noStrike" baseline="0" dirty="0">
              <a:latin typeface="Cambria" panose="02040503050406030204" pitchFamily="18" charset="0"/>
              <a:ea typeface="Cambria" panose="02040503050406030204" pitchFamily="18" charset="0"/>
            </a:endParaRPr>
          </a:p>
          <a:p>
            <a:endParaRPr lang="en-US" dirty="0"/>
          </a:p>
        </p:txBody>
      </p:sp>
      <p:sp>
        <p:nvSpPr>
          <p:cNvPr id="4" name="Slayt Numarası Yer Tutucusu 3">
            <a:extLst>
              <a:ext uri="{FF2B5EF4-FFF2-40B4-BE49-F238E27FC236}">
                <a16:creationId xmlns:a16="http://schemas.microsoft.com/office/drawing/2014/main" id="{6BE9D25C-EFB4-7F30-A500-B25041445037}"/>
              </a:ext>
            </a:extLst>
          </p:cNvPr>
          <p:cNvSpPr>
            <a:spLocks noGrp="1"/>
          </p:cNvSpPr>
          <p:nvPr>
            <p:ph type="sldNum" sz="quarter" idx="5"/>
          </p:nvPr>
        </p:nvSpPr>
        <p:spPr/>
        <p:txBody>
          <a:bodyPr/>
          <a:lstStyle/>
          <a:p>
            <a:fld id="{E47E0C20-6550-4997-BF2F-C21CAC829B4F}" type="slidenum">
              <a:rPr lang="en-US" smtClean="0"/>
              <a:t>44</a:t>
            </a:fld>
            <a:endParaRPr lang="en-US"/>
          </a:p>
        </p:txBody>
      </p:sp>
    </p:spTree>
    <p:extLst>
      <p:ext uri="{BB962C8B-B14F-4D97-AF65-F5344CB8AC3E}">
        <p14:creationId xmlns:p14="http://schemas.microsoft.com/office/powerpoint/2010/main" val="3903907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Lahanagiller</a:t>
            </a:r>
            <a:r>
              <a:rPr lang="tr-TR" sz="1800" b="0" i="0" u="none" strike="noStrike" baseline="0" dirty="0">
                <a:latin typeface="Dax-Regular"/>
              </a:rPr>
              <a:t> </a:t>
            </a:r>
            <a:r>
              <a:rPr lang="en-US" sz="1800" b="0" i="0" u="none" strike="noStrike" baseline="0" dirty="0">
                <a:latin typeface="Dax-Regular"/>
              </a:rPr>
              <a:t>(Brassicaceae) </a:t>
            </a:r>
            <a:r>
              <a:rPr lang="en-US" sz="1800" b="0" i="0" u="none" strike="noStrike" baseline="0" dirty="0" err="1">
                <a:latin typeface="Dax-Regular"/>
              </a:rPr>
              <a:t>familyasında</a:t>
            </a:r>
            <a:r>
              <a:rPr lang="en-US" sz="1800" b="0" i="0" u="none" strike="noStrike" baseline="0" dirty="0">
                <a:latin typeface="Dax-Regular"/>
              </a:rPr>
              <a:t> </a:t>
            </a:r>
            <a:r>
              <a:rPr lang="en-US" sz="1800" b="0" i="0" u="none" strike="noStrike" baseline="0" dirty="0" err="1">
                <a:latin typeface="Dax-Regular"/>
              </a:rPr>
              <a:t>bulunan</a:t>
            </a:r>
            <a:r>
              <a:rPr lang="en-US" sz="1800" b="0" i="0" u="none" strike="noStrike" baseline="0" dirty="0">
                <a:latin typeface="Dax-Regular"/>
              </a:rPr>
              <a:t> “</a:t>
            </a:r>
            <a:r>
              <a:rPr lang="en-US" sz="1800" b="0" i="0" u="none" strike="noStrike" baseline="0" dirty="0" err="1">
                <a:latin typeface="Dax-Regular"/>
              </a:rPr>
              <a:t>şalgam</a:t>
            </a:r>
            <a:r>
              <a:rPr lang="tr-TR" sz="1800" b="0" i="0" u="none" strike="noStrike" baseline="0" dirty="0">
                <a:latin typeface="Dax-Regular"/>
              </a:rPr>
              <a:t> </a:t>
            </a:r>
            <a:r>
              <a:rPr lang="en-US" sz="1800" b="0" i="0" u="none" strike="noStrike" baseline="0" dirty="0" err="1">
                <a:latin typeface="Dax-Regular"/>
              </a:rPr>
              <a:t>sebzesi</a:t>
            </a:r>
            <a:r>
              <a:rPr lang="en-US" sz="1800" b="0" i="0" u="none" strike="noStrike" baseline="0" dirty="0">
                <a:latin typeface="Dax-Regular"/>
              </a:rPr>
              <a:t> (Brassica campestris subsp. </a:t>
            </a:r>
            <a:r>
              <a:rPr lang="en-US" sz="1800" b="0" i="0" u="none" strike="noStrike" baseline="0" dirty="0" err="1">
                <a:latin typeface="Dax-Regular"/>
              </a:rPr>
              <a:t>rapa</a:t>
            </a:r>
            <a:r>
              <a:rPr lang="en-US" sz="1800" b="0" i="0" u="none" strike="noStrike" baseline="0" dirty="0">
                <a:latin typeface="Dax-Regular"/>
              </a:rPr>
              <a:t>)”; son</a:t>
            </a:r>
            <a:r>
              <a:rPr lang="tr-TR" sz="1800" b="0" i="0" u="none" strike="noStrike" baseline="0" dirty="0">
                <a:latin typeface="Dax-Regular"/>
              </a:rPr>
              <a:t> </a:t>
            </a:r>
            <a:r>
              <a:rPr lang="en-US" sz="1800" b="0" i="0" u="none" strike="noStrike" baseline="0" dirty="0" err="1">
                <a:latin typeface="Dax-Regular"/>
              </a:rPr>
              <a:t>dönemde</a:t>
            </a:r>
            <a:r>
              <a:rPr lang="en-US" sz="1800" b="0" i="0" u="none" strike="noStrike" baseline="0" dirty="0">
                <a:latin typeface="Dax-Regular"/>
              </a:rPr>
              <a:t> </a:t>
            </a:r>
            <a:r>
              <a:rPr lang="en-US" sz="1800" b="0" i="0" u="none" strike="noStrike" baseline="0" dirty="0" err="1">
                <a:latin typeface="Dax-Regular"/>
              </a:rPr>
              <a:t>maliyet</a:t>
            </a:r>
            <a:r>
              <a:rPr lang="en-US" sz="1800" b="0" i="0" u="none" strike="noStrike" baseline="0" dirty="0">
                <a:latin typeface="Dax-Regular"/>
              </a:rPr>
              <a:t> </a:t>
            </a:r>
            <a:r>
              <a:rPr lang="en-US" sz="1800" b="0" i="0" u="none" strike="noStrike" baseline="0" dirty="0" err="1">
                <a:latin typeface="Dax-Regular"/>
              </a:rPr>
              <a:t>kontrolü</a:t>
            </a:r>
            <a:r>
              <a:rPr lang="en-US" sz="1800" b="0" i="0" u="none" strike="noStrike" baseline="0" dirty="0">
                <a:latin typeface="Dax-Regular"/>
              </a:rPr>
              <a:t> </a:t>
            </a:r>
            <a:r>
              <a:rPr lang="en-US" sz="1800" b="0" i="0" u="none" strike="noStrike" baseline="0" dirty="0" err="1">
                <a:latin typeface="Dax-Regular"/>
              </a:rPr>
              <a:t>amacıyla</a:t>
            </a:r>
            <a:r>
              <a:rPr lang="en-US" sz="1800" b="0" i="0" u="none" strike="noStrike" baseline="0" dirty="0">
                <a:latin typeface="Dax-Regular"/>
              </a:rPr>
              <a:t> </a:t>
            </a:r>
            <a:r>
              <a:rPr lang="en-US" sz="1800" b="0" i="0" u="none" strike="noStrike" baseline="0" dirty="0" err="1">
                <a:latin typeface="Dax-Regular"/>
              </a:rPr>
              <a:t>işletmelerce</a:t>
            </a:r>
            <a:r>
              <a:rPr lang="tr-TR" sz="1800" b="0" i="0" u="none" strike="noStrike" baseline="0" dirty="0">
                <a:latin typeface="Dax-Regular"/>
              </a:rPr>
              <a:t> </a:t>
            </a:r>
            <a:r>
              <a:rPr lang="en-US" sz="1800" b="0" i="0" u="none" strike="noStrike" baseline="0" dirty="0" err="1">
                <a:latin typeface="Dax-Regular"/>
              </a:rPr>
              <a:t>ürün</a:t>
            </a:r>
            <a:r>
              <a:rPr lang="en-US" sz="1800" b="0" i="0" u="none" strike="noStrike" baseline="0" dirty="0">
                <a:latin typeface="Dax-Regular"/>
              </a:rPr>
              <a:t> </a:t>
            </a:r>
            <a:r>
              <a:rPr lang="en-US" sz="1800" b="0" i="0" u="none" strike="noStrike" baseline="0" dirty="0" err="1">
                <a:latin typeface="Dax-Regular"/>
              </a:rPr>
              <a:t>formülasyonundan</a:t>
            </a:r>
            <a:r>
              <a:rPr lang="en-US" sz="1800" b="0" i="0" u="none" strike="noStrike" baseline="0" dirty="0">
                <a:latin typeface="Dax-Regular"/>
              </a:rPr>
              <a:t> </a:t>
            </a:r>
            <a:r>
              <a:rPr lang="en-US" sz="1800" b="0" i="0" u="none" strike="noStrike" baseline="0" dirty="0" err="1">
                <a:latin typeface="Dax-Regular"/>
              </a:rPr>
              <a:t>çıkarılmaya</a:t>
            </a:r>
            <a:r>
              <a:rPr lang="en-US" sz="1800" b="0" i="0" u="none" strike="noStrike" baseline="0" dirty="0">
                <a:latin typeface="Dax-Regular"/>
              </a:rPr>
              <a:t> </a:t>
            </a:r>
            <a:r>
              <a:rPr lang="en-US" sz="1800" b="0" i="0" u="none" strike="noStrike" baseline="0" dirty="0" err="1">
                <a:latin typeface="Dax-Regular"/>
              </a:rPr>
              <a:t>başlanmıştır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45</a:t>
            </a:fld>
            <a:endParaRPr lang="en-US"/>
          </a:p>
        </p:txBody>
      </p:sp>
    </p:spTree>
    <p:extLst>
      <p:ext uri="{BB962C8B-B14F-4D97-AF65-F5344CB8AC3E}">
        <p14:creationId xmlns:p14="http://schemas.microsoft.com/office/powerpoint/2010/main" val="62016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Zaman </a:t>
            </a:r>
            <a:r>
              <a:rPr lang="en-US" sz="1800" b="0" i="0" u="none" strike="noStrike" baseline="0" dirty="0" err="1">
                <a:latin typeface="Dax-Regular"/>
              </a:rPr>
              <a:t>zaman</a:t>
            </a:r>
            <a:r>
              <a:rPr lang="en-US" sz="1800" b="0" i="0" u="none" strike="noStrike" baseline="0" dirty="0">
                <a:latin typeface="Dax-Regular"/>
              </a:rPr>
              <a:t> hem </a:t>
            </a:r>
            <a:r>
              <a:rPr lang="en-US" sz="1800" b="0" i="0" u="none" strike="noStrike" baseline="0" dirty="0" err="1">
                <a:latin typeface="Dax-Regular"/>
              </a:rPr>
              <a:t>üreticiler</a:t>
            </a:r>
            <a:r>
              <a:rPr lang="tr-TR" sz="1800" b="0" i="0" u="none" strike="noStrike" baseline="0" dirty="0">
                <a:latin typeface="Dax-Regular"/>
              </a:rPr>
              <a:t> </a:t>
            </a:r>
            <a:r>
              <a:rPr lang="en-US" sz="1800" b="0" i="0" u="none" strike="noStrike" baseline="0" dirty="0">
                <a:latin typeface="Dax-Regular"/>
              </a:rPr>
              <a:t>hem de </a:t>
            </a:r>
            <a:r>
              <a:rPr lang="en-US" sz="1800" b="0" i="0" u="none" strike="noStrike" baseline="0" dirty="0" err="1">
                <a:latin typeface="Dax-Regular"/>
              </a:rPr>
              <a:t>tüketiciler</a:t>
            </a:r>
            <a:r>
              <a:rPr lang="en-US" sz="1800" b="0" i="0" u="none" strike="noStrike" baseline="0" dirty="0">
                <a:latin typeface="Dax-Regular"/>
              </a:rPr>
              <a:t>, </a:t>
            </a:r>
            <a:r>
              <a:rPr lang="en-US" sz="1800" b="0" i="0" u="none" strike="noStrike" baseline="0" dirty="0" err="1">
                <a:latin typeface="Dax-Regular"/>
              </a:rPr>
              <a:t>probiyotik</a:t>
            </a:r>
            <a:r>
              <a:rPr lang="en-US" sz="1800" b="0" i="0" u="none" strike="noStrike" baseline="0" dirty="0">
                <a:latin typeface="Dax-Regular"/>
              </a:rPr>
              <a:t>, fermente </a:t>
            </a:r>
            <a:r>
              <a:rPr lang="en-US" sz="1800" b="0" i="0" u="none" strike="noStrike" baseline="0" dirty="0" err="1">
                <a:latin typeface="Dax-Regular"/>
              </a:rPr>
              <a:t>besin</a:t>
            </a:r>
            <a:r>
              <a:rPr lang="tr-TR"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/veya </a:t>
            </a:r>
            <a:r>
              <a:rPr lang="en-US" sz="1800" b="0" i="0" u="none" strike="noStrike" baseline="0" dirty="0" err="1">
                <a:latin typeface="Dax-Regular"/>
              </a:rPr>
              <a:t>probiyotik</a:t>
            </a:r>
            <a:r>
              <a:rPr lang="en-US" sz="1800" b="0" i="0" u="none" strike="noStrike" baseline="0" dirty="0">
                <a:latin typeface="Dax-Regular"/>
              </a:rPr>
              <a:t> fermente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kavramlarını</a:t>
            </a:r>
            <a:r>
              <a:rPr lang="tr-TR" sz="1800" b="0" i="0" u="none" strike="noStrike" baseline="0" dirty="0">
                <a:latin typeface="Dax-Regular"/>
              </a:rPr>
              <a:t> </a:t>
            </a:r>
            <a:r>
              <a:rPr lang="en-US" sz="1800" b="0" i="0" u="none" strike="noStrike" baseline="0" dirty="0" err="1">
                <a:latin typeface="Dax-Regular"/>
              </a:rPr>
              <a:t>birbiri</a:t>
            </a:r>
            <a:r>
              <a:rPr lang="en-US" sz="1800" b="0" i="0" u="none" strike="noStrike" baseline="0" dirty="0">
                <a:latin typeface="Dax-Regular"/>
              </a:rPr>
              <a:t> </a:t>
            </a:r>
            <a:r>
              <a:rPr lang="en-US" sz="1800" b="0" i="0" u="none" strike="noStrike" baseline="0" dirty="0" err="1">
                <a:latin typeface="Dax-Regular"/>
              </a:rPr>
              <a:t>yerine</a:t>
            </a:r>
            <a:r>
              <a:rPr lang="en-US" sz="1800" b="0" i="0" u="none" strike="noStrike" baseline="0" dirty="0">
                <a:latin typeface="Dax-Regular"/>
              </a:rPr>
              <a:t> </a:t>
            </a:r>
            <a:r>
              <a:rPr lang="en-US" sz="1800" b="0" i="0" u="none" strike="noStrike" baseline="0" dirty="0" err="1">
                <a:latin typeface="Dax-Regular"/>
              </a:rPr>
              <a:t>kullanmakta</a:t>
            </a:r>
            <a:r>
              <a:rPr lang="en-US" sz="1800" b="0" i="0" u="none" strike="noStrike" baseline="0" dirty="0">
                <a:latin typeface="Dax-Regular"/>
              </a:rPr>
              <a:t>; </a:t>
            </a:r>
            <a:r>
              <a:rPr lang="en-US" sz="1800" b="0" i="0" u="none" strike="noStrike" baseline="0" dirty="0" err="1">
                <a:latin typeface="Dax-Regular"/>
              </a:rPr>
              <a:t>hatta</a:t>
            </a:r>
            <a:r>
              <a:rPr lang="en-US" sz="1800" b="0" i="0" u="none" strike="noStrike" baseline="0" dirty="0">
                <a:latin typeface="Dax-Regular"/>
              </a:rPr>
              <a:t> her </a:t>
            </a:r>
            <a:r>
              <a:rPr lang="en-US" sz="1800" b="0" i="0" u="none" strike="noStrike" baseline="0" dirty="0" err="1">
                <a:latin typeface="Dax-Regular"/>
              </a:rPr>
              <a:t>birinden</a:t>
            </a:r>
            <a:endParaRPr lang="en-US" sz="1800" b="0" i="0" u="none" strike="noStrike" baseline="0" dirty="0">
              <a:latin typeface="Dax-Regular"/>
            </a:endParaRPr>
          </a:p>
          <a:p>
            <a:pPr algn="l"/>
            <a:r>
              <a:rPr lang="en-US" sz="1800" b="0" i="0" u="none" strike="noStrike" baseline="0" dirty="0" err="1">
                <a:latin typeface="Dax-Regular"/>
              </a:rPr>
              <a:t>aynı</a:t>
            </a:r>
            <a:r>
              <a:rPr lang="en-US" sz="1800" b="0" i="0" u="none" strike="noStrike" baseline="0" dirty="0">
                <a:latin typeface="Dax-Regular"/>
              </a:rPr>
              <a:t> </a:t>
            </a:r>
            <a:r>
              <a:rPr lang="en-US" sz="1800" b="0" i="0" u="none" strike="noStrike" baseline="0" dirty="0" err="1">
                <a:latin typeface="Dax-Regular"/>
              </a:rPr>
              <a:t>sağlık</a:t>
            </a:r>
            <a:r>
              <a:rPr lang="en-US" sz="1800" b="0" i="0" u="none" strike="noStrike" baseline="0" dirty="0">
                <a:latin typeface="Dax-Regular"/>
              </a:rPr>
              <a:t> </a:t>
            </a:r>
            <a:r>
              <a:rPr lang="en-US" sz="1800" b="0" i="0" u="none" strike="noStrike" baseline="0" dirty="0" err="1">
                <a:latin typeface="Dax-Regular"/>
              </a:rPr>
              <a:t>etkisini</a:t>
            </a:r>
            <a:r>
              <a:rPr lang="en-US" sz="1800" b="0" i="0" u="none" strike="noStrike" baseline="0" dirty="0">
                <a:latin typeface="Dax-Regular"/>
              </a:rPr>
              <a:t> </a:t>
            </a:r>
            <a:r>
              <a:rPr lang="en-US" sz="1800" b="0" i="0" u="none" strike="noStrike" baseline="0" dirty="0" err="1">
                <a:latin typeface="Dax-Regular"/>
              </a:rPr>
              <a:t>beklemektedirler</a:t>
            </a:r>
            <a:r>
              <a:rPr lang="en-US" sz="1800" b="0" i="0" u="none" strike="noStrike" baseline="0" dirty="0">
                <a:latin typeface="Dax-Regular"/>
              </a:rPr>
              <a:t>. </a:t>
            </a:r>
            <a:r>
              <a:rPr lang="en-US" sz="1800" b="0" i="0" u="none" strike="noStrike" baseline="0" dirty="0" err="1">
                <a:latin typeface="Dax-Regular"/>
              </a:rPr>
              <a:t>Oysaki</a:t>
            </a:r>
            <a:r>
              <a:rPr lang="tr-TR" sz="1800" b="0" i="0" u="none" strike="noStrike" baseline="0" dirty="0">
                <a:latin typeface="Dax-Regular"/>
              </a:rPr>
              <a:t>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kavramlar</a:t>
            </a:r>
            <a:r>
              <a:rPr lang="en-US" sz="1800" b="0" i="0" u="none" strike="noStrike" baseline="0" dirty="0">
                <a:latin typeface="Dax-Regular"/>
              </a:rPr>
              <a:t> </a:t>
            </a:r>
            <a:r>
              <a:rPr lang="en-US" sz="1800" b="0" i="0" u="none" strike="noStrike" baseline="0" dirty="0" err="1">
                <a:latin typeface="Dax-Regular"/>
              </a:rPr>
              <a:t>uluslararası</a:t>
            </a:r>
            <a:r>
              <a:rPr lang="en-US" sz="1800" b="0" i="0" u="none" strike="noStrike" baseline="0" dirty="0">
                <a:latin typeface="Dax-Regular"/>
              </a:rPr>
              <a:t> </a:t>
            </a:r>
            <a:r>
              <a:rPr lang="en-US" sz="1800" b="0" i="0" u="none" strike="noStrike" baseline="0" dirty="0" err="1">
                <a:latin typeface="Dax-Regular"/>
              </a:rPr>
              <a:t>otoriterler</a:t>
            </a:r>
            <a:r>
              <a:rPr lang="en-US" sz="1800" b="0" i="0" u="none" strike="noStrike" baseline="0" dirty="0">
                <a:latin typeface="Dax-Regular"/>
              </a:rPr>
              <a:t> </a:t>
            </a:r>
            <a:r>
              <a:rPr lang="en-US" sz="1800" b="0" i="0" u="none" strike="noStrike" baseline="0" dirty="0" err="1">
                <a:latin typeface="Dax-Regular"/>
              </a:rPr>
              <a:t>tarafından</a:t>
            </a:r>
            <a:r>
              <a:rPr lang="tr-TR" sz="1800" b="0" i="0" u="none" strike="noStrike" baseline="0" dirty="0">
                <a:latin typeface="Dax-Regular"/>
              </a:rPr>
              <a:t> </a:t>
            </a:r>
            <a:r>
              <a:rPr lang="en-US" sz="1800" b="0" i="0" u="none" strike="noStrike" baseline="0" dirty="0" err="1">
                <a:latin typeface="Dax-Regular"/>
              </a:rPr>
              <a:t>ayrı</a:t>
            </a:r>
            <a:r>
              <a:rPr lang="en-US" sz="1800" b="0" i="0" u="none" strike="noStrike" baseline="0" dirty="0">
                <a:latin typeface="Dax-Regular"/>
              </a:rPr>
              <a:t> </a:t>
            </a:r>
            <a:r>
              <a:rPr lang="en-US" sz="1800" b="0" i="0" u="none" strike="noStrike" baseline="0" dirty="0" err="1">
                <a:latin typeface="Dax-Regular"/>
              </a:rPr>
              <a:t>ayrı</a:t>
            </a:r>
            <a:r>
              <a:rPr lang="en-US" sz="1800" b="0" i="0" u="none" strike="noStrike" baseline="0" dirty="0">
                <a:latin typeface="Dax-Regular"/>
              </a:rPr>
              <a:t> </a:t>
            </a:r>
            <a:r>
              <a:rPr lang="en-US" sz="1800" b="0" i="0" u="none" strike="noStrike" baseline="0" dirty="0" err="1">
                <a:latin typeface="Dax-Regular"/>
              </a:rPr>
              <a:t>tanımlanmış</a:t>
            </a:r>
            <a:r>
              <a:rPr lang="en-US" sz="1800" b="0" i="0" u="none" strike="noStrike" baseline="0" dirty="0">
                <a:latin typeface="Dax-Regular"/>
              </a:rPr>
              <a:t>, </a:t>
            </a:r>
            <a:r>
              <a:rPr lang="en-US" sz="1800" b="0" i="0" u="none" strike="noStrike" baseline="0" dirty="0" err="1">
                <a:latin typeface="Dax-Regular"/>
              </a:rPr>
              <a:t>benzerlik</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farklılıkları</a:t>
            </a:r>
            <a:r>
              <a:rPr lang="tr-TR" sz="1800" b="0" i="0" u="none" strike="noStrike" baseline="0" dirty="0">
                <a:latin typeface="Dax-Regular"/>
              </a:rPr>
              <a:t> </a:t>
            </a:r>
            <a:r>
              <a:rPr lang="en-US" sz="1800" b="0" i="0" u="none" strike="noStrike" baseline="0" dirty="0" err="1">
                <a:latin typeface="Dax-Regular"/>
              </a:rPr>
              <a:t>açıklanmıştır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10</a:t>
            </a:fld>
            <a:endParaRPr lang="en-US"/>
          </a:p>
        </p:txBody>
      </p:sp>
    </p:spTree>
    <p:extLst>
      <p:ext uri="{BB962C8B-B14F-4D97-AF65-F5344CB8AC3E}">
        <p14:creationId xmlns:p14="http://schemas.microsoft.com/office/powerpoint/2010/main" val="1024460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Lahanagiller</a:t>
            </a:r>
            <a:r>
              <a:rPr lang="tr-TR" sz="1800" b="0" i="0" u="none" strike="noStrike" baseline="0" dirty="0">
                <a:latin typeface="Dax-Regular"/>
              </a:rPr>
              <a:t> </a:t>
            </a:r>
            <a:r>
              <a:rPr lang="en-US" sz="1800" b="0" i="0" u="none" strike="noStrike" baseline="0" dirty="0">
                <a:latin typeface="Dax-Regular"/>
              </a:rPr>
              <a:t>(Brassicaceae) </a:t>
            </a:r>
            <a:r>
              <a:rPr lang="en-US" sz="1800" b="0" i="0" u="none" strike="noStrike" baseline="0" dirty="0" err="1">
                <a:latin typeface="Dax-Regular"/>
              </a:rPr>
              <a:t>familyasında</a:t>
            </a:r>
            <a:r>
              <a:rPr lang="en-US" sz="1800" b="0" i="0" u="none" strike="noStrike" baseline="0" dirty="0">
                <a:latin typeface="Dax-Regular"/>
              </a:rPr>
              <a:t> </a:t>
            </a:r>
            <a:r>
              <a:rPr lang="en-US" sz="1800" b="0" i="0" u="none" strike="noStrike" baseline="0" dirty="0" err="1">
                <a:latin typeface="Dax-Regular"/>
              </a:rPr>
              <a:t>bulunan</a:t>
            </a:r>
            <a:r>
              <a:rPr lang="en-US" sz="1800" b="0" i="0" u="none" strike="noStrike" baseline="0" dirty="0">
                <a:latin typeface="Dax-Regular"/>
              </a:rPr>
              <a:t> “</a:t>
            </a:r>
            <a:r>
              <a:rPr lang="en-US" sz="1800" b="0" i="0" u="none" strike="noStrike" baseline="0" dirty="0" err="1">
                <a:latin typeface="Dax-Regular"/>
              </a:rPr>
              <a:t>şalgam</a:t>
            </a:r>
            <a:r>
              <a:rPr lang="tr-TR" sz="1800" b="0" i="0" u="none" strike="noStrike" baseline="0" dirty="0">
                <a:latin typeface="Dax-Regular"/>
              </a:rPr>
              <a:t> </a:t>
            </a:r>
            <a:r>
              <a:rPr lang="en-US" sz="1800" b="0" i="0" u="none" strike="noStrike" baseline="0" dirty="0" err="1">
                <a:latin typeface="Dax-Regular"/>
              </a:rPr>
              <a:t>sebzesi</a:t>
            </a:r>
            <a:r>
              <a:rPr lang="en-US" sz="1800" b="0" i="0" u="none" strike="noStrike" baseline="0" dirty="0">
                <a:latin typeface="Dax-Regular"/>
              </a:rPr>
              <a:t> (Brassica campestris subsp. </a:t>
            </a:r>
            <a:r>
              <a:rPr lang="en-US" sz="1800" b="0" i="0" u="none" strike="noStrike" baseline="0" dirty="0" err="1">
                <a:latin typeface="Dax-Regular"/>
              </a:rPr>
              <a:t>rapa</a:t>
            </a:r>
            <a:r>
              <a:rPr lang="en-US" sz="1800" b="0" i="0" u="none" strike="noStrike" baseline="0" dirty="0">
                <a:latin typeface="Dax-Regular"/>
              </a:rPr>
              <a:t>)”; son</a:t>
            </a:r>
            <a:r>
              <a:rPr lang="tr-TR" sz="1800" b="0" i="0" u="none" strike="noStrike" baseline="0" dirty="0">
                <a:latin typeface="Dax-Regular"/>
              </a:rPr>
              <a:t> </a:t>
            </a:r>
            <a:r>
              <a:rPr lang="en-US" sz="1800" b="0" i="0" u="none" strike="noStrike" baseline="0" dirty="0" err="1">
                <a:latin typeface="Dax-Regular"/>
              </a:rPr>
              <a:t>dönemde</a:t>
            </a:r>
            <a:r>
              <a:rPr lang="en-US" sz="1800" b="0" i="0" u="none" strike="noStrike" baseline="0" dirty="0">
                <a:latin typeface="Dax-Regular"/>
              </a:rPr>
              <a:t> </a:t>
            </a:r>
            <a:r>
              <a:rPr lang="en-US" sz="1800" b="0" i="0" u="none" strike="noStrike" baseline="0" dirty="0" err="1">
                <a:latin typeface="Dax-Regular"/>
              </a:rPr>
              <a:t>maliyet</a:t>
            </a:r>
            <a:r>
              <a:rPr lang="en-US" sz="1800" b="0" i="0" u="none" strike="noStrike" baseline="0" dirty="0">
                <a:latin typeface="Dax-Regular"/>
              </a:rPr>
              <a:t> </a:t>
            </a:r>
            <a:r>
              <a:rPr lang="en-US" sz="1800" b="0" i="0" u="none" strike="noStrike" baseline="0" dirty="0" err="1">
                <a:latin typeface="Dax-Regular"/>
              </a:rPr>
              <a:t>kontrolü</a:t>
            </a:r>
            <a:r>
              <a:rPr lang="en-US" sz="1800" b="0" i="0" u="none" strike="noStrike" baseline="0" dirty="0">
                <a:latin typeface="Dax-Regular"/>
              </a:rPr>
              <a:t> </a:t>
            </a:r>
            <a:r>
              <a:rPr lang="en-US" sz="1800" b="0" i="0" u="none" strike="noStrike" baseline="0" dirty="0" err="1">
                <a:latin typeface="Dax-Regular"/>
              </a:rPr>
              <a:t>amacıyla</a:t>
            </a:r>
            <a:r>
              <a:rPr lang="en-US" sz="1800" b="0" i="0" u="none" strike="noStrike" baseline="0" dirty="0">
                <a:latin typeface="Dax-Regular"/>
              </a:rPr>
              <a:t> </a:t>
            </a:r>
            <a:r>
              <a:rPr lang="en-US" sz="1800" b="0" i="0" u="none" strike="noStrike" baseline="0" dirty="0" err="1">
                <a:latin typeface="Dax-Regular"/>
              </a:rPr>
              <a:t>işletmelerce</a:t>
            </a:r>
            <a:r>
              <a:rPr lang="tr-TR" sz="1800" b="0" i="0" u="none" strike="noStrike" baseline="0" dirty="0">
                <a:latin typeface="Dax-Regular"/>
              </a:rPr>
              <a:t> </a:t>
            </a:r>
            <a:r>
              <a:rPr lang="en-US" sz="1800" b="0" i="0" u="none" strike="noStrike" baseline="0" dirty="0" err="1">
                <a:latin typeface="Dax-Regular"/>
              </a:rPr>
              <a:t>ürün</a:t>
            </a:r>
            <a:r>
              <a:rPr lang="en-US" sz="1800" b="0" i="0" u="none" strike="noStrike" baseline="0" dirty="0">
                <a:latin typeface="Dax-Regular"/>
              </a:rPr>
              <a:t> </a:t>
            </a:r>
            <a:r>
              <a:rPr lang="en-US" sz="1800" b="0" i="0" u="none" strike="noStrike" baseline="0" dirty="0" err="1">
                <a:latin typeface="Dax-Regular"/>
              </a:rPr>
              <a:t>formülasyonundan</a:t>
            </a:r>
            <a:r>
              <a:rPr lang="en-US" sz="1800" b="0" i="0" u="none" strike="noStrike" baseline="0" dirty="0">
                <a:latin typeface="Dax-Regular"/>
              </a:rPr>
              <a:t> </a:t>
            </a:r>
            <a:r>
              <a:rPr lang="en-US" sz="1800" b="0" i="0" u="none" strike="noStrike" baseline="0" dirty="0" err="1">
                <a:latin typeface="Dax-Regular"/>
              </a:rPr>
              <a:t>çıkarılmaya</a:t>
            </a:r>
            <a:r>
              <a:rPr lang="en-US" sz="1800" b="0" i="0" u="none" strike="noStrike" baseline="0" dirty="0">
                <a:latin typeface="Dax-Regular"/>
              </a:rPr>
              <a:t> </a:t>
            </a:r>
            <a:r>
              <a:rPr lang="en-US" sz="1800" b="0" i="0" u="none" strike="noStrike" baseline="0" dirty="0" err="1">
                <a:latin typeface="Dax-Regular"/>
              </a:rPr>
              <a:t>başlanmıştır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46</a:t>
            </a:fld>
            <a:endParaRPr lang="en-US"/>
          </a:p>
        </p:txBody>
      </p:sp>
    </p:spTree>
    <p:extLst>
      <p:ext uri="{BB962C8B-B14F-4D97-AF65-F5344CB8AC3E}">
        <p14:creationId xmlns:p14="http://schemas.microsoft.com/office/powerpoint/2010/main" val="620160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Lahanagiller</a:t>
            </a:r>
            <a:r>
              <a:rPr lang="tr-TR" sz="1800" b="0" i="0" u="none" strike="noStrike" baseline="0" dirty="0">
                <a:latin typeface="Dax-Regular"/>
              </a:rPr>
              <a:t> </a:t>
            </a:r>
            <a:r>
              <a:rPr lang="en-US" sz="1800" b="0" i="0" u="none" strike="noStrike" baseline="0" dirty="0">
                <a:latin typeface="Dax-Regular"/>
              </a:rPr>
              <a:t>(Brassicaceae) </a:t>
            </a:r>
            <a:r>
              <a:rPr lang="en-US" sz="1800" b="0" i="0" u="none" strike="noStrike" baseline="0" dirty="0" err="1">
                <a:latin typeface="Dax-Regular"/>
              </a:rPr>
              <a:t>familyasında</a:t>
            </a:r>
            <a:r>
              <a:rPr lang="en-US" sz="1800" b="0" i="0" u="none" strike="noStrike" baseline="0" dirty="0">
                <a:latin typeface="Dax-Regular"/>
              </a:rPr>
              <a:t> </a:t>
            </a:r>
            <a:r>
              <a:rPr lang="en-US" sz="1800" b="0" i="0" u="none" strike="noStrike" baseline="0" dirty="0" err="1">
                <a:latin typeface="Dax-Regular"/>
              </a:rPr>
              <a:t>bulunan</a:t>
            </a:r>
            <a:r>
              <a:rPr lang="en-US" sz="1800" b="0" i="0" u="none" strike="noStrike" baseline="0" dirty="0">
                <a:latin typeface="Dax-Regular"/>
              </a:rPr>
              <a:t> “</a:t>
            </a:r>
            <a:r>
              <a:rPr lang="en-US" sz="1800" b="0" i="0" u="none" strike="noStrike" baseline="0" dirty="0" err="1">
                <a:latin typeface="Dax-Regular"/>
              </a:rPr>
              <a:t>şalgam</a:t>
            </a:r>
            <a:r>
              <a:rPr lang="tr-TR" sz="1800" b="0" i="0" u="none" strike="noStrike" baseline="0" dirty="0">
                <a:latin typeface="Dax-Regular"/>
              </a:rPr>
              <a:t> </a:t>
            </a:r>
            <a:r>
              <a:rPr lang="en-US" sz="1800" b="0" i="0" u="none" strike="noStrike" baseline="0" dirty="0" err="1">
                <a:latin typeface="Dax-Regular"/>
              </a:rPr>
              <a:t>sebzesi</a:t>
            </a:r>
            <a:r>
              <a:rPr lang="en-US" sz="1800" b="0" i="0" u="none" strike="noStrike" baseline="0" dirty="0">
                <a:latin typeface="Dax-Regular"/>
              </a:rPr>
              <a:t> (Brassica campestris subsp. </a:t>
            </a:r>
            <a:r>
              <a:rPr lang="en-US" sz="1800" b="0" i="0" u="none" strike="noStrike" baseline="0" dirty="0" err="1">
                <a:latin typeface="Dax-Regular"/>
              </a:rPr>
              <a:t>rapa</a:t>
            </a:r>
            <a:r>
              <a:rPr lang="en-US" sz="1800" b="0" i="0" u="none" strike="noStrike" baseline="0" dirty="0">
                <a:latin typeface="Dax-Regular"/>
              </a:rPr>
              <a:t>)”; son</a:t>
            </a:r>
            <a:r>
              <a:rPr lang="tr-TR" sz="1800" b="0" i="0" u="none" strike="noStrike" baseline="0" dirty="0">
                <a:latin typeface="Dax-Regular"/>
              </a:rPr>
              <a:t> </a:t>
            </a:r>
            <a:r>
              <a:rPr lang="en-US" sz="1800" b="0" i="0" u="none" strike="noStrike" baseline="0" dirty="0" err="1">
                <a:latin typeface="Dax-Regular"/>
              </a:rPr>
              <a:t>dönemde</a:t>
            </a:r>
            <a:r>
              <a:rPr lang="en-US" sz="1800" b="0" i="0" u="none" strike="noStrike" baseline="0" dirty="0">
                <a:latin typeface="Dax-Regular"/>
              </a:rPr>
              <a:t> </a:t>
            </a:r>
            <a:r>
              <a:rPr lang="en-US" sz="1800" b="0" i="0" u="none" strike="noStrike" baseline="0" dirty="0" err="1">
                <a:latin typeface="Dax-Regular"/>
              </a:rPr>
              <a:t>maliyet</a:t>
            </a:r>
            <a:r>
              <a:rPr lang="en-US" sz="1800" b="0" i="0" u="none" strike="noStrike" baseline="0" dirty="0">
                <a:latin typeface="Dax-Regular"/>
              </a:rPr>
              <a:t> </a:t>
            </a:r>
            <a:r>
              <a:rPr lang="en-US" sz="1800" b="0" i="0" u="none" strike="noStrike" baseline="0" dirty="0" err="1">
                <a:latin typeface="Dax-Regular"/>
              </a:rPr>
              <a:t>kontrolü</a:t>
            </a:r>
            <a:r>
              <a:rPr lang="en-US" sz="1800" b="0" i="0" u="none" strike="noStrike" baseline="0" dirty="0">
                <a:latin typeface="Dax-Regular"/>
              </a:rPr>
              <a:t> </a:t>
            </a:r>
            <a:r>
              <a:rPr lang="en-US" sz="1800" b="0" i="0" u="none" strike="noStrike" baseline="0" dirty="0" err="1">
                <a:latin typeface="Dax-Regular"/>
              </a:rPr>
              <a:t>amacıyla</a:t>
            </a:r>
            <a:r>
              <a:rPr lang="en-US" sz="1800" b="0" i="0" u="none" strike="noStrike" baseline="0" dirty="0">
                <a:latin typeface="Dax-Regular"/>
              </a:rPr>
              <a:t> </a:t>
            </a:r>
            <a:r>
              <a:rPr lang="en-US" sz="1800" b="0" i="0" u="none" strike="noStrike" baseline="0" dirty="0" err="1">
                <a:latin typeface="Dax-Regular"/>
              </a:rPr>
              <a:t>işletmelerce</a:t>
            </a:r>
            <a:r>
              <a:rPr lang="tr-TR" sz="1800" b="0" i="0" u="none" strike="noStrike" baseline="0" dirty="0">
                <a:latin typeface="Dax-Regular"/>
              </a:rPr>
              <a:t> </a:t>
            </a:r>
            <a:r>
              <a:rPr lang="en-US" sz="1800" b="0" i="0" u="none" strike="noStrike" baseline="0" dirty="0" err="1">
                <a:latin typeface="Dax-Regular"/>
              </a:rPr>
              <a:t>ürün</a:t>
            </a:r>
            <a:r>
              <a:rPr lang="en-US" sz="1800" b="0" i="0" u="none" strike="noStrike" baseline="0" dirty="0">
                <a:latin typeface="Dax-Regular"/>
              </a:rPr>
              <a:t> </a:t>
            </a:r>
            <a:r>
              <a:rPr lang="en-US" sz="1800" b="0" i="0" u="none" strike="noStrike" baseline="0" dirty="0" err="1">
                <a:latin typeface="Dax-Regular"/>
              </a:rPr>
              <a:t>formülasyonundan</a:t>
            </a:r>
            <a:r>
              <a:rPr lang="en-US" sz="1800" b="0" i="0" u="none" strike="noStrike" baseline="0" dirty="0">
                <a:latin typeface="Dax-Regular"/>
              </a:rPr>
              <a:t> </a:t>
            </a:r>
            <a:r>
              <a:rPr lang="en-US" sz="1800" b="0" i="0" u="none" strike="noStrike" baseline="0" dirty="0" err="1">
                <a:latin typeface="Dax-Regular"/>
              </a:rPr>
              <a:t>çıkarılmaya</a:t>
            </a:r>
            <a:r>
              <a:rPr lang="en-US" sz="1800" b="0" i="0" u="none" strike="noStrike" baseline="0" dirty="0">
                <a:latin typeface="Dax-Regular"/>
              </a:rPr>
              <a:t> </a:t>
            </a:r>
            <a:r>
              <a:rPr lang="en-US" sz="1800" b="0" i="0" u="none" strike="noStrike" baseline="0" dirty="0" err="1">
                <a:latin typeface="Dax-Regular"/>
              </a:rPr>
              <a:t>başlanmıştır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47</a:t>
            </a:fld>
            <a:endParaRPr lang="en-US"/>
          </a:p>
        </p:txBody>
      </p:sp>
    </p:spTree>
    <p:extLst>
      <p:ext uri="{BB962C8B-B14F-4D97-AF65-F5344CB8AC3E}">
        <p14:creationId xmlns:p14="http://schemas.microsoft.com/office/powerpoint/2010/main" val="62016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dirty="0" err="1">
                <a:latin typeface="Cambria"/>
                <a:cs typeface="Cambria"/>
              </a:rPr>
              <a:t>Şıra</a:t>
            </a:r>
            <a:r>
              <a:rPr lang="tr-TR" sz="1200" dirty="0">
                <a:latin typeface="Cambria"/>
                <a:cs typeface="Cambria"/>
              </a:rPr>
              <a:t>, sıklıkla üzümden (kara üzüm) “kısmen fermente </a:t>
            </a:r>
            <a:r>
              <a:rPr lang="tr-TR" sz="1200" dirty="0" err="1">
                <a:latin typeface="Cambria"/>
                <a:cs typeface="Cambria"/>
              </a:rPr>
              <a:t>edilmis</a:t>
            </a:r>
            <a:r>
              <a:rPr lang="tr-TR" sz="1200">
                <a:latin typeface="Cambria"/>
                <a:cs typeface="Cambria"/>
              </a:rPr>
              <a:t>̧” alkolsüz üzüm suyu olarak da bilinmektedir. </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48</a:t>
            </a:fld>
            <a:endParaRPr lang="en-US"/>
          </a:p>
        </p:txBody>
      </p:sp>
    </p:spTree>
    <p:extLst>
      <p:ext uri="{BB962C8B-B14F-4D97-AF65-F5344CB8AC3E}">
        <p14:creationId xmlns:p14="http://schemas.microsoft.com/office/powerpoint/2010/main" val="1384872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49</a:t>
            </a:fld>
            <a:endParaRPr lang="en-US"/>
          </a:p>
        </p:txBody>
      </p:sp>
    </p:spTree>
    <p:extLst>
      <p:ext uri="{BB962C8B-B14F-4D97-AF65-F5344CB8AC3E}">
        <p14:creationId xmlns:p14="http://schemas.microsoft.com/office/powerpoint/2010/main" val="1384872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bozanın</a:t>
            </a:r>
            <a:r>
              <a:rPr lang="en-US" sz="1800" b="0" i="0" u="none" strike="noStrike" baseline="0" dirty="0">
                <a:latin typeface="Dax-Regular"/>
              </a:rPr>
              <a:t> </a:t>
            </a:r>
            <a:r>
              <a:rPr lang="en-US" sz="1800" b="0" i="0" u="none" strike="noStrike" baseline="0" dirty="0" err="1">
                <a:latin typeface="Dax-Regular"/>
              </a:rPr>
              <a:t>yapısında</a:t>
            </a:r>
            <a:r>
              <a:rPr lang="en-US" sz="1800" b="0" i="0" u="none" strike="noStrike" baseline="0" dirty="0">
                <a:latin typeface="Dax-Regular"/>
              </a:rPr>
              <a:t> </a:t>
            </a:r>
            <a:r>
              <a:rPr lang="en-US" sz="1800" b="0" i="0" u="none" strike="noStrike" baseline="0" dirty="0" err="1">
                <a:latin typeface="Dax-Regular"/>
              </a:rPr>
              <a:t>eser</a:t>
            </a:r>
            <a:r>
              <a:rPr lang="tr-TR" sz="1800" b="0" i="0" u="none" strike="noStrike" baseline="0" dirty="0">
                <a:latin typeface="Dax-Regular"/>
              </a:rPr>
              <a:t> </a:t>
            </a:r>
            <a:r>
              <a:rPr lang="en-US" sz="1800" b="0" i="0" u="none" strike="noStrike" baseline="0" dirty="0" err="1">
                <a:latin typeface="Dax-Regular"/>
              </a:rPr>
              <a:t>düzeyde</a:t>
            </a:r>
            <a:r>
              <a:rPr lang="en-US" sz="1800" b="0" i="0" u="none" strike="noStrike" baseline="0" dirty="0">
                <a:latin typeface="Dax-Regular"/>
              </a:rPr>
              <a:t> </a:t>
            </a:r>
            <a:r>
              <a:rPr lang="en-US" sz="1800" b="0" i="0" u="none" strike="noStrike" baseline="0" dirty="0" err="1">
                <a:latin typeface="Dax-Regular"/>
              </a:rPr>
              <a:t>etil</a:t>
            </a:r>
            <a:r>
              <a:rPr lang="en-US" sz="1800" b="0" i="0" u="none" strike="noStrike" baseline="0" dirty="0">
                <a:latin typeface="Dax-Regular"/>
              </a:rPr>
              <a:t> </a:t>
            </a:r>
            <a:r>
              <a:rPr lang="en-US" sz="1800" b="0" i="0" u="none" strike="noStrike" baseline="0" dirty="0" err="1">
                <a:latin typeface="Dax-Regular"/>
              </a:rPr>
              <a:t>alkol</a:t>
            </a:r>
            <a:r>
              <a:rPr lang="en-US" sz="1800" b="0" i="0" u="none" strike="noStrike" baseline="0" dirty="0">
                <a:latin typeface="Dax-Regular"/>
              </a:rPr>
              <a:t> (</a:t>
            </a:r>
            <a:r>
              <a:rPr lang="en-US" sz="1800" b="0" i="0" u="none" strike="noStrike" baseline="0" dirty="0" err="1">
                <a:latin typeface="Dax-Regular"/>
              </a:rPr>
              <a:t>ülkemizde</a:t>
            </a:r>
            <a:r>
              <a:rPr lang="en-US" sz="1800" b="0" i="0" u="none" strike="noStrike" baseline="0" dirty="0">
                <a:latin typeface="Dax-Regular"/>
              </a:rPr>
              <a:t> </a:t>
            </a:r>
            <a:r>
              <a:rPr lang="en-US" sz="1800" b="0" i="0" u="none" strike="noStrike" baseline="0" dirty="0" err="1">
                <a:latin typeface="Dax-Regular"/>
              </a:rPr>
              <a:t>en</a:t>
            </a:r>
            <a:r>
              <a:rPr lang="en-US" sz="1800" b="0" i="0" u="none" strike="noStrike" baseline="0" dirty="0">
                <a:latin typeface="Dax-Regular"/>
              </a:rPr>
              <a:t> </a:t>
            </a:r>
            <a:r>
              <a:rPr lang="en-US" sz="1800" b="0" i="0" u="none" strike="noStrike" baseline="0" dirty="0" err="1">
                <a:latin typeface="Dax-Regular"/>
              </a:rPr>
              <a:t>çok</a:t>
            </a:r>
            <a:r>
              <a:rPr lang="tr-TR" sz="1800" b="0" i="0" u="none" strike="noStrike" baseline="0" dirty="0">
                <a:latin typeface="Dax-Regular"/>
              </a:rPr>
              <a:t> </a:t>
            </a:r>
            <a:r>
              <a:rPr lang="es-ES" sz="1800" b="0" i="0" u="none" strike="noStrike" baseline="0" dirty="0">
                <a:latin typeface="Dax-Regular"/>
              </a:rPr>
              <a:t>%0.6 ancak yurtdışında %6.0’ya kadar)</a:t>
            </a:r>
            <a:r>
              <a:rPr lang="tr-TR" sz="1800" b="0" i="0" u="none" strike="noStrike" baseline="0" dirty="0">
                <a:latin typeface="Dax-Regular"/>
              </a:rPr>
              <a:t> bulunur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50</a:t>
            </a:fld>
            <a:endParaRPr lang="en-US"/>
          </a:p>
        </p:txBody>
      </p:sp>
    </p:spTree>
    <p:extLst>
      <p:ext uri="{BB962C8B-B14F-4D97-AF65-F5344CB8AC3E}">
        <p14:creationId xmlns:p14="http://schemas.microsoft.com/office/powerpoint/2010/main" val="3370251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dirty="0"/>
              <a:t>üretimde </a:t>
            </a:r>
            <a:r>
              <a:rPr lang="en-US" dirty="0" err="1"/>
              <a:t>standart</a:t>
            </a:r>
            <a:r>
              <a:rPr lang="en-US" dirty="0"/>
              <a:t> </a:t>
            </a:r>
            <a:r>
              <a:rPr lang="en-US" dirty="0" err="1"/>
              <a:t>bir</a:t>
            </a:r>
            <a:r>
              <a:rPr lang="en-US" dirty="0"/>
              <a:t> </a:t>
            </a:r>
            <a:r>
              <a:rPr lang="en-US" dirty="0" err="1"/>
              <a:t>formülün</a:t>
            </a:r>
            <a:r>
              <a:rPr lang="en-US" dirty="0"/>
              <a:t> </a:t>
            </a:r>
            <a:r>
              <a:rPr lang="en-US" dirty="0" err="1"/>
              <a:t>kullanılmaması</a:t>
            </a:r>
            <a:r>
              <a:rPr lang="en-US" dirty="0"/>
              <a:t> </a:t>
            </a:r>
            <a:r>
              <a:rPr lang="en-US" dirty="0" err="1"/>
              <a:t>ve</a:t>
            </a:r>
            <a:r>
              <a:rPr lang="tr-TR" dirty="0"/>
              <a:t> </a:t>
            </a:r>
            <a:r>
              <a:rPr lang="en-US" dirty="0" err="1"/>
              <a:t>fermantasyon</a:t>
            </a:r>
            <a:r>
              <a:rPr lang="en-US" dirty="0"/>
              <a:t> </a:t>
            </a:r>
            <a:r>
              <a:rPr lang="en-US" dirty="0" err="1"/>
              <a:t>sürecinin</a:t>
            </a:r>
            <a:r>
              <a:rPr lang="en-US" dirty="0"/>
              <a:t> </a:t>
            </a:r>
            <a:r>
              <a:rPr lang="en-US" dirty="0" err="1"/>
              <a:t>kontrol</a:t>
            </a:r>
            <a:r>
              <a:rPr lang="en-US" dirty="0"/>
              <a:t> </a:t>
            </a:r>
            <a:r>
              <a:rPr lang="en-US" dirty="0" err="1"/>
              <a:t>edilememesi</a:t>
            </a:r>
            <a:r>
              <a:rPr lang="en-US" dirty="0"/>
              <a:t> </a:t>
            </a:r>
            <a:r>
              <a:rPr lang="en-US" dirty="0" err="1"/>
              <a:t>bu</a:t>
            </a:r>
            <a:r>
              <a:rPr lang="tr-TR" dirty="0"/>
              <a:t> </a:t>
            </a:r>
            <a:r>
              <a:rPr lang="en-US" dirty="0" err="1"/>
              <a:t>etkiyi</a:t>
            </a:r>
            <a:r>
              <a:rPr lang="en-US" dirty="0"/>
              <a:t> </a:t>
            </a:r>
            <a:r>
              <a:rPr lang="en-US" dirty="0" err="1"/>
              <a:t>değiştirebilmektedir</a:t>
            </a:r>
            <a:r>
              <a:rPr lang="en-US" dirty="0"/>
              <a:t>.</a:t>
            </a:r>
          </a:p>
        </p:txBody>
      </p:sp>
      <p:sp>
        <p:nvSpPr>
          <p:cNvPr id="4" name="Slayt Numarası Yer Tutucusu 3"/>
          <p:cNvSpPr>
            <a:spLocks noGrp="1"/>
          </p:cNvSpPr>
          <p:nvPr>
            <p:ph type="sldNum" sz="quarter" idx="5"/>
          </p:nvPr>
        </p:nvSpPr>
        <p:spPr/>
        <p:txBody>
          <a:bodyPr/>
          <a:lstStyle/>
          <a:p>
            <a:fld id="{E47E0C20-6550-4997-BF2F-C21CAC829B4F}" type="slidenum">
              <a:rPr lang="en-US" smtClean="0"/>
              <a:t>51</a:t>
            </a:fld>
            <a:endParaRPr lang="en-US"/>
          </a:p>
        </p:txBody>
      </p:sp>
    </p:spTree>
    <p:extLst>
      <p:ext uri="{BB962C8B-B14F-4D97-AF65-F5344CB8AC3E}">
        <p14:creationId xmlns:p14="http://schemas.microsoft.com/office/powerpoint/2010/main" val="3388330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Avrupa </a:t>
            </a:r>
            <a:r>
              <a:rPr lang="en-US" sz="1800" b="0" i="0" u="none" strike="noStrike" baseline="0" dirty="0" err="1">
                <a:latin typeface="Dax-Regular"/>
              </a:rPr>
              <a:t>toplumlarının</a:t>
            </a:r>
            <a:r>
              <a:rPr lang="en-US" sz="1800" b="0" i="0" u="none" strike="noStrike" baseline="0" dirty="0">
                <a:latin typeface="Dax-Regular"/>
              </a:rPr>
              <a:t> </a:t>
            </a:r>
            <a:r>
              <a:rPr lang="en-US" sz="1800" b="0" i="0" u="none" strike="noStrike" baseline="0" dirty="0" err="1">
                <a:latin typeface="Dax-Regular"/>
              </a:rPr>
              <a:t>diyetlerinin</a:t>
            </a:r>
            <a:r>
              <a:rPr lang="en-US" sz="1800" b="0" i="0" u="none" strike="noStrike" baseline="0" dirty="0">
                <a:latin typeface="Dax-Regular"/>
              </a:rPr>
              <a:t> </a:t>
            </a:r>
            <a:r>
              <a:rPr lang="en-US" sz="1800" b="0" i="0" u="none" strike="noStrike" baseline="0" dirty="0" err="1">
                <a:latin typeface="Dax-Regular"/>
              </a:rPr>
              <a:t>temel</a:t>
            </a:r>
            <a:r>
              <a:rPr lang="en-US" sz="1800" b="0" i="0" u="none" strike="noStrike" baseline="0" dirty="0">
                <a:latin typeface="Dax-Regular"/>
              </a:rPr>
              <a:t> </a:t>
            </a:r>
            <a:r>
              <a:rPr lang="en-US" sz="1800" b="0" i="0" u="none" strike="noStrike" baseline="0" dirty="0" err="1">
                <a:latin typeface="Dax-Regular"/>
              </a:rPr>
              <a:t>bileşenleri</a:t>
            </a:r>
            <a:r>
              <a:rPr lang="tr-TR"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a:t>
            </a:r>
            <a:r>
              <a:rPr lang="en-US" sz="1800" b="0" i="0" u="none" strike="noStrike" baseline="0" dirty="0" err="1">
                <a:latin typeface="Dax-Regular"/>
              </a:rPr>
              <a:t>patates</a:t>
            </a:r>
            <a:r>
              <a:rPr lang="en-US" sz="1800" b="0" i="0" u="none" strike="noStrike" baseline="0" dirty="0">
                <a:latin typeface="Dax-Regular"/>
              </a:rPr>
              <a:t>, </a:t>
            </a:r>
            <a:r>
              <a:rPr lang="en-US" sz="1800" b="0" i="0" u="none" strike="noStrike" baseline="0" dirty="0" err="1">
                <a:latin typeface="Dax-Regular"/>
              </a:rPr>
              <a:t>domates</a:t>
            </a:r>
            <a:r>
              <a:rPr lang="en-US" sz="1800" b="0" i="0" u="none" strike="noStrike" baseline="0" dirty="0">
                <a:latin typeface="Dax-Regular"/>
              </a:rPr>
              <a:t>, </a:t>
            </a:r>
            <a:r>
              <a:rPr lang="en-US" sz="1800" b="0" i="0" u="none" strike="noStrike" baseline="0" dirty="0" err="1">
                <a:latin typeface="Dax-Regular"/>
              </a:rPr>
              <a:t>muz</a:t>
            </a:r>
            <a:r>
              <a:rPr lang="en-US" sz="1800" b="0" i="0" u="none" strike="noStrike" baseline="0" dirty="0">
                <a:latin typeface="Dax-Regular"/>
              </a:rPr>
              <a:t>, </a:t>
            </a:r>
            <a:r>
              <a:rPr lang="en-US" sz="1800" b="0" i="0" u="none" strike="noStrike" baseline="0" dirty="0" err="1">
                <a:latin typeface="Dax-Regular"/>
              </a:rPr>
              <a:t>tropikal</a:t>
            </a:r>
            <a:r>
              <a:rPr lang="en-US" sz="1800" b="0" i="0" u="none" strike="noStrike" baseline="0" dirty="0">
                <a:latin typeface="Dax-Regular"/>
              </a:rPr>
              <a:t> </a:t>
            </a:r>
            <a:r>
              <a:rPr lang="en-US" sz="1800" b="0" i="0" u="none" strike="noStrike" baseline="0" dirty="0" err="1">
                <a:latin typeface="Dax-Regular"/>
              </a:rPr>
              <a:t>meyveler</a:t>
            </a:r>
            <a:r>
              <a:rPr lang="en-US" sz="1800" b="0" i="0" u="none" strike="noStrike" baseline="0" dirty="0">
                <a:latin typeface="Dax-Regular"/>
              </a:rPr>
              <a:t>,</a:t>
            </a:r>
          </a:p>
          <a:p>
            <a:pPr algn="l"/>
            <a:r>
              <a:rPr lang="en-US" sz="1800" b="0" i="0" u="none" strike="noStrike" baseline="0" dirty="0" err="1">
                <a:latin typeface="Dax-Regular"/>
              </a:rPr>
              <a:t>pirinç</a:t>
            </a:r>
            <a:r>
              <a:rPr lang="en-US" sz="1800" b="0" i="0" u="none" strike="noStrike" baseline="0" dirty="0">
                <a:latin typeface="Dax-Regular"/>
              </a:rPr>
              <a:t>, </a:t>
            </a:r>
            <a:r>
              <a:rPr lang="en-US" sz="1800" b="0" i="0" u="none" strike="noStrike" baseline="0" dirty="0" err="1">
                <a:latin typeface="Dax-Regular"/>
              </a:rPr>
              <a:t>mısır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bazı </a:t>
            </a:r>
            <a:r>
              <a:rPr lang="en-US" sz="1800" b="0" i="0" u="none" strike="noStrike" baseline="0" dirty="0" err="1">
                <a:latin typeface="Dax-Regular"/>
              </a:rPr>
              <a:t>baharatların</a:t>
            </a:r>
            <a:r>
              <a:rPr lang="en-US" sz="1800" b="0" i="0" u="none" strike="noStrike" baseline="0" dirty="0">
                <a:latin typeface="Dax-Regular"/>
              </a:rPr>
              <a:t>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toplumlarda</a:t>
            </a:r>
            <a:r>
              <a:rPr lang="tr-TR" sz="1800" b="0" i="0" u="none" strike="noStrike" baseline="0" dirty="0">
                <a:latin typeface="Dax-Regular"/>
              </a:rPr>
              <a:t> </a:t>
            </a:r>
            <a:r>
              <a:rPr lang="en-US" sz="1800" b="0" i="0" u="none" strike="noStrike" baseline="0" dirty="0" err="1">
                <a:latin typeface="Dax-Regular"/>
              </a:rPr>
              <a:t>daha</a:t>
            </a:r>
            <a:r>
              <a:rPr lang="en-US" sz="1800" b="0" i="0" u="none" strike="noStrike" baseline="0" dirty="0">
                <a:latin typeface="Dax-Regular"/>
              </a:rPr>
              <a:t> </a:t>
            </a:r>
            <a:r>
              <a:rPr lang="en-US" sz="1800" b="0" i="0" u="none" strike="noStrike" baseline="0" dirty="0" err="1">
                <a:latin typeface="Dax-Regular"/>
              </a:rPr>
              <a:t>önce</a:t>
            </a:r>
            <a:r>
              <a:rPr lang="en-US" sz="1800" b="0" i="0" u="none" strike="noStrike" baseline="0" dirty="0">
                <a:latin typeface="Dax-Regular"/>
              </a:rPr>
              <a:t> </a:t>
            </a:r>
            <a:r>
              <a:rPr lang="en-US" sz="1800" b="0" i="0" u="none" strike="noStrike" baseline="0" dirty="0" err="1">
                <a:latin typeface="Dax-Regular"/>
              </a:rPr>
              <a:t>bilinmediği</a:t>
            </a:r>
            <a:r>
              <a:rPr lang="en-US" sz="1800" b="0" i="0" u="none" strike="noStrike" baseline="0" dirty="0">
                <a:latin typeface="Dax-Regular"/>
              </a:rPr>
              <a:t>; </a:t>
            </a:r>
            <a:r>
              <a:rPr lang="en-US" sz="1800" b="0" i="0" u="none" strike="noStrike" baseline="0" dirty="0" err="1">
                <a:latin typeface="Dax-Regular"/>
              </a:rPr>
              <a:t>toplumların</a:t>
            </a:r>
            <a:r>
              <a:rPr lang="en-US" sz="1800" b="0" i="0" u="none" strike="noStrike" baseline="0" dirty="0">
                <a:latin typeface="Dax-Regular"/>
              </a:rPr>
              <a:t>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besinlerle</a:t>
            </a:r>
            <a:r>
              <a:rPr lang="tr-TR" sz="1800" b="0" i="0" u="none" strike="noStrike" baseline="0" dirty="0">
                <a:latin typeface="Dax-Regular"/>
              </a:rPr>
              <a:t> </a:t>
            </a:r>
            <a:r>
              <a:rPr lang="en-US" sz="1800" b="0" i="0" u="none" strike="noStrike" baseline="0" dirty="0">
                <a:latin typeface="Dax-Regular"/>
              </a:rPr>
              <a:t>‘yeni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olarak</a:t>
            </a:r>
            <a:r>
              <a:rPr lang="en-US" sz="1800" b="0" i="0" u="none" strike="noStrike" baseline="0" dirty="0">
                <a:latin typeface="Dax-Regular"/>
              </a:rPr>
              <a:t> </a:t>
            </a:r>
            <a:r>
              <a:rPr lang="en-US" sz="1800" b="0" i="0" u="none" strike="noStrike" baseline="0" dirty="0" err="1">
                <a:latin typeface="Dax-Regular"/>
              </a:rPr>
              <a:t>tanıştığı</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kabullenerek</a:t>
            </a:r>
            <a:endParaRPr lang="en-US" sz="1800" b="0" i="0" u="none" strike="noStrike" baseline="0" dirty="0">
              <a:latin typeface="Dax-Regular"/>
            </a:endParaRPr>
          </a:p>
          <a:p>
            <a:pPr algn="l"/>
            <a:r>
              <a:rPr lang="en-US" sz="1800" b="0" i="0" u="none" strike="noStrike" baseline="0" dirty="0" err="1">
                <a:latin typeface="Dax-Regular"/>
              </a:rPr>
              <a:t>diyetlerine</a:t>
            </a:r>
            <a:r>
              <a:rPr lang="en-US" sz="1800" b="0" i="0" u="none" strike="noStrike" baseline="0" dirty="0">
                <a:latin typeface="Dax-Regular"/>
              </a:rPr>
              <a:t> </a:t>
            </a:r>
            <a:r>
              <a:rPr lang="en-US" sz="1800" b="0" i="0" u="none" strike="noStrike" baseline="0" dirty="0" err="1">
                <a:latin typeface="Dax-Regular"/>
              </a:rPr>
              <a:t>ekledikleri</a:t>
            </a:r>
            <a:r>
              <a:rPr lang="en-US" sz="1800" b="0" i="0" u="none" strike="noStrike" baseline="0" dirty="0">
                <a:latin typeface="Dax-Regular"/>
              </a:rPr>
              <a:t> </a:t>
            </a:r>
            <a:r>
              <a:rPr lang="en-US" sz="1800" b="0" i="0" u="none" strike="noStrike" baseline="0" dirty="0" err="1">
                <a:latin typeface="Dax-Regular"/>
              </a:rPr>
              <a:t>görülmektedir</a:t>
            </a:r>
            <a:r>
              <a:rPr lang="en-US" sz="1800" b="0" i="0" u="none" strike="noStrike" baseline="0" dirty="0">
                <a:latin typeface="Dax-Regular"/>
              </a:rPr>
              <a:t>. Bu </a:t>
            </a:r>
            <a:r>
              <a:rPr lang="en-US" sz="1800" b="0" i="0" u="none" strike="noStrike" baseline="0" dirty="0" err="1">
                <a:latin typeface="Dax-Regular"/>
              </a:rPr>
              <a:t>nedenle</a:t>
            </a:r>
            <a:r>
              <a:rPr lang="tr-TR" sz="1800" b="0" i="0" u="none" strike="noStrike" baseline="0" dirty="0">
                <a:latin typeface="Dax-Regular"/>
              </a:rPr>
              <a:t> </a:t>
            </a:r>
            <a:r>
              <a:rPr lang="en-US" sz="1800" b="0" i="0" u="none" strike="noStrike" baseline="0" dirty="0">
                <a:latin typeface="Dax-Regular"/>
              </a:rPr>
              <a:t>yeni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kavramı</a:t>
            </a:r>
            <a:r>
              <a:rPr lang="en-US" sz="1800" b="0" i="0" u="none" strike="noStrike" baseline="0" dirty="0">
                <a:latin typeface="Dax-Regular"/>
              </a:rPr>
              <a:t> </a:t>
            </a:r>
            <a:r>
              <a:rPr lang="en-US" sz="1800" b="0" i="0" u="none" strike="noStrike" baseline="0" dirty="0" err="1">
                <a:latin typeface="Dax-Regular"/>
              </a:rPr>
              <a:t>aslında</a:t>
            </a:r>
            <a:r>
              <a:rPr lang="en-US" sz="1800" b="0" i="0" u="none" strike="noStrike" baseline="0" dirty="0">
                <a:latin typeface="Dax-Regular"/>
              </a:rPr>
              <a:t> yeni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kavram</a:t>
            </a:r>
            <a:r>
              <a:rPr lang="tr-TR" sz="1800" b="0" i="0" u="none" strike="noStrike" baseline="0" dirty="0">
                <a:latin typeface="Dax-Regular"/>
              </a:rPr>
              <a:t>   </a:t>
            </a:r>
            <a:r>
              <a:rPr lang="en-US" sz="1800" b="0" i="0" u="none" strike="noStrike" baseline="0" dirty="0" err="1">
                <a:latin typeface="Dax-Regular"/>
              </a:rPr>
              <a:t>değildir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52</a:t>
            </a:fld>
            <a:endParaRPr lang="en-US"/>
          </a:p>
        </p:txBody>
      </p:sp>
    </p:spTree>
    <p:extLst>
      <p:ext uri="{BB962C8B-B14F-4D97-AF65-F5344CB8AC3E}">
        <p14:creationId xmlns:p14="http://schemas.microsoft.com/office/powerpoint/2010/main" val="1600181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Avrupa’da</a:t>
            </a:r>
            <a:r>
              <a:rPr lang="en-US" sz="1800" b="0" i="0" u="none" strike="noStrike" baseline="0" dirty="0">
                <a:latin typeface="Dax-Regular"/>
              </a:rPr>
              <a:t> yeni besinler, </a:t>
            </a:r>
            <a:r>
              <a:rPr lang="en-US" sz="1800" b="0" i="0" u="none" strike="noStrike" baseline="0" dirty="0" err="1">
                <a:latin typeface="Dax-Regular"/>
              </a:rPr>
              <a:t>Avrupa</a:t>
            </a:r>
            <a:r>
              <a:rPr lang="tr-TR" sz="1800" b="0" i="0" u="none" strike="noStrike" baseline="0" dirty="0">
                <a:latin typeface="Dax-Regular"/>
              </a:rPr>
              <a:t> </a:t>
            </a:r>
            <a:r>
              <a:rPr lang="en-US" sz="1800" b="0" i="0" u="none" strike="noStrike" baseline="0" dirty="0" err="1">
                <a:latin typeface="Dax-Regular"/>
              </a:rPr>
              <a:t>Komisyonu</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Avrupa Gıda </a:t>
            </a:r>
            <a:r>
              <a:rPr lang="en-US" sz="1800" b="0" i="0" u="none" strike="noStrike" baseline="0" dirty="0" err="1">
                <a:latin typeface="Dax-Regular"/>
              </a:rPr>
              <a:t>Güvenliği</a:t>
            </a:r>
            <a:r>
              <a:rPr lang="en-US" sz="1800" b="0" i="0" u="none" strike="noStrike" baseline="0" dirty="0">
                <a:latin typeface="Dax-Regular"/>
              </a:rPr>
              <a:t> </a:t>
            </a:r>
            <a:r>
              <a:rPr lang="en-US" sz="1800" b="0" i="0" u="none" strike="noStrike" baseline="0" dirty="0" err="1">
                <a:latin typeface="Dax-Regular"/>
              </a:rPr>
              <a:t>Otoritesi</a:t>
            </a:r>
            <a:r>
              <a:rPr lang="tr-TR" sz="1800" b="0" i="0" u="none" strike="noStrike" baseline="0" dirty="0">
                <a:latin typeface="Dax-Regular"/>
              </a:rPr>
              <a:t> </a:t>
            </a:r>
            <a:r>
              <a:rPr lang="en-US" sz="1800" b="0" i="0" u="none" strike="noStrike" baseline="0" dirty="0">
                <a:latin typeface="Dax-Regular"/>
              </a:rPr>
              <a:t>(European Food Safety Authority, EFSA) </a:t>
            </a:r>
            <a:r>
              <a:rPr lang="en-US" sz="1800" b="0" i="0" u="none" strike="noStrike" baseline="0" dirty="0" err="1">
                <a:latin typeface="Dax-Regular"/>
              </a:rPr>
              <a:t>tarafındanyürütülen</a:t>
            </a:r>
            <a:r>
              <a:rPr lang="en-US" sz="1800" b="0" i="0" u="none" strike="noStrike" baseline="0" dirty="0">
                <a:latin typeface="Dax-Regular"/>
              </a:rPr>
              <a:t> </a:t>
            </a:r>
            <a:r>
              <a:rPr lang="en-US" sz="1800" b="0" i="0" u="none" strike="noStrike" baseline="0" dirty="0" err="1">
                <a:latin typeface="Dax-Regular"/>
              </a:rPr>
              <a:t>başvuru</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güvenlik</a:t>
            </a:r>
            <a:r>
              <a:rPr lang="en-US" sz="1800" b="0" i="0" u="none" strike="noStrike" baseline="0" dirty="0">
                <a:latin typeface="Dax-Regular"/>
              </a:rPr>
              <a:t> </a:t>
            </a:r>
            <a:r>
              <a:rPr lang="en-US" sz="1800" b="0" i="0" u="none" strike="noStrike" baseline="0" dirty="0" err="1">
                <a:latin typeface="Dax-Regular"/>
              </a:rPr>
              <a:t>değerlendirmesi</a:t>
            </a:r>
            <a:r>
              <a:rPr lang="tr-TR" sz="1800" b="0" i="0" u="none" strike="noStrike" baseline="0" dirty="0">
                <a:latin typeface="Dax-Regular"/>
              </a:rPr>
              <a:t> </a:t>
            </a:r>
            <a:r>
              <a:rPr lang="en-US" sz="1800" b="0" i="0" u="none" strike="noStrike" baseline="0" dirty="0" err="1">
                <a:latin typeface="Dax-Regular"/>
              </a:rPr>
              <a:t>süreçlerini</a:t>
            </a:r>
            <a:r>
              <a:rPr lang="en-US" sz="1800" b="0" i="0" u="none" strike="noStrike" baseline="0" dirty="0">
                <a:latin typeface="Dax-Regular"/>
              </a:rPr>
              <a:t> </a:t>
            </a:r>
            <a:r>
              <a:rPr lang="en-US" sz="1800" b="0" i="0" u="none" strike="noStrike" baseline="0" dirty="0" err="1">
                <a:latin typeface="Dax-Regular"/>
              </a:rPr>
              <a:t>içeren</a:t>
            </a:r>
            <a:r>
              <a:rPr lang="en-US" sz="1800" b="0" i="0" u="none" strike="noStrike" baseline="0" dirty="0">
                <a:latin typeface="Dax-Regular"/>
              </a:rPr>
              <a:t> Avrupa </a:t>
            </a:r>
            <a:r>
              <a:rPr lang="en-US" sz="1800" b="0" i="0" u="none" strike="noStrike" baseline="0" dirty="0" err="1">
                <a:latin typeface="Dax-Regular"/>
              </a:rPr>
              <a:t>Birliği</a:t>
            </a:r>
            <a:r>
              <a:rPr lang="en-US" sz="1800" b="0" i="0" u="none" strike="noStrike" baseline="0" dirty="0">
                <a:latin typeface="Dax-Regular"/>
              </a:rPr>
              <a:t> Yeni </a:t>
            </a:r>
            <a:r>
              <a:rPr lang="en-US" sz="1800" b="0" i="0" u="none" strike="noStrike" baseline="0" dirty="0" err="1">
                <a:latin typeface="Dax-Regular"/>
              </a:rPr>
              <a:t>Besin</a:t>
            </a:r>
            <a:r>
              <a:rPr lang="tr-TR" sz="1800" b="0" i="0" u="none" strike="noStrike" baseline="0" dirty="0">
                <a:latin typeface="Dax-Regular"/>
              </a:rPr>
              <a:t> </a:t>
            </a:r>
            <a:r>
              <a:rPr lang="en-US" sz="1800" b="0" i="0" u="none" strike="noStrike" baseline="0" dirty="0" err="1">
                <a:latin typeface="Dax-Regular"/>
              </a:rPr>
              <a:t>Düzenleme</a:t>
            </a:r>
            <a:r>
              <a:rPr lang="en-US" sz="1800" b="0" i="0" u="none" strike="noStrike" baseline="0" dirty="0">
                <a:latin typeface="Dax-Regular"/>
              </a:rPr>
              <a:t> </a:t>
            </a:r>
            <a:r>
              <a:rPr lang="en-US" sz="1800" b="0" i="0" u="none" strike="noStrike" baseline="0" dirty="0" err="1">
                <a:latin typeface="Dax-Regular"/>
              </a:rPr>
              <a:t>Programı</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a:t>
            </a:r>
            <a:r>
              <a:rPr lang="en-US" sz="1800" b="0" i="0" u="none" strike="noStrike" baseline="0" dirty="0" err="1">
                <a:latin typeface="Dax-Regular"/>
              </a:rPr>
              <a:t>ruhsatlandırılmaktadır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53</a:t>
            </a:fld>
            <a:endParaRPr lang="en-US"/>
          </a:p>
        </p:txBody>
      </p:sp>
    </p:spTree>
    <p:extLst>
      <p:ext uri="{BB962C8B-B14F-4D97-AF65-F5344CB8AC3E}">
        <p14:creationId xmlns:p14="http://schemas.microsoft.com/office/powerpoint/2010/main" val="205201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yeni </a:t>
            </a:r>
            <a:r>
              <a:rPr lang="en-US" sz="1800" b="0" i="0" u="none" strike="noStrike" baseline="0" dirty="0" err="1">
                <a:latin typeface="Dax-Regular"/>
              </a:rPr>
              <a:t>nesil</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kavramı</a:t>
            </a:r>
            <a:r>
              <a:rPr lang="en-US" sz="1800" b="0" i="0" u="none" strike="noStrike" baseline="0" dirty="0">
                <a:latin typeface="Dax-Regular"/>
              </a:rPr>
              <a:t> ilk </a:t>
            </a:r>
            <a:r>
              <a:rPr lang="en-US" sz="1800" b="0" i="0" u="none" strike="noStrike" baseline="0" dirty="0" err="1">
                <a:latin typeface="Dax-Regular"/>
              </a:rPr>
              <a:t>kez</a:t>
            </a:r>
            <a:r>
              <a:rPr lang="en-US" sz="1800" b="0" i="0" u="none" strike="noStrike" baseline="0" dirty="0">
                <a:latin typeface="Dax-Regular"/>
              </a:rPr>
              <a:t> 1997 </a:t>
            </a:r>
            <a:r>
              <a:rPr lang="en-US" sz="1800" b="0" i="0" u="none" strike="noStrike" baseline="0" dirty="0" err="1">
                <a:latin typeface="Dax-Regular"/>
              </a:rPr>
              <a:t>yılında</a:t>
            </a:r>
            <a:r>
              <a:rPr lang="tr-TR" sz="1800" b="0" i="0" u="none" strike="noStrike" baseline="0" dirty="0">
                <a:latin typeface="Dax-Regular"/>
              </a:rPr>
              <a:t> </a:t>
            </a:r>
            <a:r>
              <a:rPr lang="en-US" sz="1800" b="0" i="0" u="none" strike="noStrike" baseline="0" dirty="0" err="1">
                <a:latin typeface="Dax-Regular"/>
              </a:rPr>
              <a:t>yürürlüğe</a:t>
            </a:r>
            <a:r>
              <a:rPr lang="en-US" sz="1800" b="0" i="0" u="none" strike="noStrike" baseline="0" dirty="0">
                <a:latin typeface="Dax-Regular"/>
              </a:rPr>
              <a:t> </a:t>
            </a:r>
            <a:r>
              <a:rPr lang="en-US" sz="1800" b="0" i="0" u="none" strike="noStrike" baseline="0" dirty="0" err="1">
                <a:latin typeface="Dax-Regular"/>
              </a:rPr>
              <a:t>giren</a:t>
            </a:r>
            <a:r>
              <a:rPr lang="en-US" sz="1800" b="0" i="0" u="none" strike="noStrike" baseline="0" dirty="0">
                <a:latin typeface="Dax-Regular"/>
              </a:rPr>
              <a:t> </a:t>
            </a:r>
            <a:r>
              <a:rPr lang="en-US" sz="1800" b="0" i="0" u="none" strike="noStrike" baseline="0" dirty="0" err="1">
                <a:latin typeface="Dax-Regular"/>
              </a:rPr>
              <a:t>yönetmelik</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a:t>
            </a:r>
            <a:r>
              <a:rPr lang="en-US" sz="1800" b="0" i="0" u="none" strike="noStrike" baseline="0" dirty="0" err="1">
                <a:latin typeface="Dax-Regular"/>
              </a:rPr>
              <a:t>resmi</a:t>
            </a:r>
            <a:r>
              <a:rPr lang="en-US" sz="1800" b="0" i="0" u="none" strike="noStrike" baseline="0" dirty="0">
                <a:latin typeface="Dax-Regular"/>
              </a:rPr>
              <a:t> </a:t>
            </a:r>
            <a:r>
              <a:rPr lang="en-US" sz="1800" b="0" i="0" u="none" strike="noStrike" baseline="0" dirty="0" err="1">
                <a:latin typeface="Dax-Regular"/>
              </a:rPr>
              <a:t>olarak</a:t>
            </a:r>
            <a:endParaRPr lang="en-US" sz="1800" b="0" i="0" u="none" strike="noStrike" baseline="0" dirty="0">
              <a:latin typeface="Dax-Regular"/>
            </a:endParaRPr>
          </a:p>
          <a:p>
            <a:pPr algn="l"/>
            <a:r>
              <a:rPr lang="en-US" sz="1800" b="0" i="0" u="none" strike="noStrike" baseline="0" dirty="0" err="1">
                <a:latin typeface="Dax-Regular"/>
              </a:rPr>
              <a:t>tanımlanmıştır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54</a:t>
            </a:fld>
            <a:endParaRPr lang="en-US"/>
          </a:p>
        </p:txBody>
      </p:sp>
    </p:spTree>
    <p:extLst>
      <p:ext uri="{BB962C8B-B14F-4D97-AF65-F5344CB8AC3E}">
        <p14:creationId xmlns:p14="http://schemas.microsoft.com/office/powerpoint/2010/main" val="2811847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Yeni besin kataloğu EU komisyonu tarafından oluşturulmuştur ayrıca başta besin güvenliği açısından komisyon tarafından düzenlemelere  tabiidir.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55</a:t>
            </a:fld>
            <a:endParaRPr lang="en-US"/>
          </a:p>
        </p:txBody>
      </p:sp>
    </p:spTree>
    <p:extLst>
      <p:ext uri="{BB962C8B-B14F-4D97-AF65-F5344CB8AC3E}">
        <p14:creationId xmlns:p14="http://schemas.microsoft.com/office/powerpoint/2010/main" val="122847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873F-9221-AE18-4880-E568CC661BB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ADC0FD8-B685-61E4-3E8A-EF4908A6EAF3}"/>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3A08E50A-3BF7-F0CD-6750-7F5B440ABB07}"/>
              </a:ext>
            </a:extLst>
          </p:cNvPr>
          <p:cNvSpPr>
            <a:spLocks noGrp="1"/>
          </p:cNvSpPr>
          <p:nvPr>
            <p:ph type="body" idx="1"/>
          </p:nvPr>
        </p:nvSpPr>
        <p:spPr/>
        <p:txBody>
          <a:bodyPr/>
          <a:lstStyle/>
          <a:p>
            <a:pPr algn="l"/>
            <a:r>
              <a:rPr lang="tr-TR" sz="1200" b="1" i="0" u="none" strike="noStrike" baseline="0" dirty="0">
                <a:latin typeface="Dax-Regular"/>
              </a:rPr>
              <a:t>Beslenmede güncel konular arasında popülerliği artan bu kavramları Diyetisyenler ayırt etmeli ve sağlık hizmetlerinde farkını, kaynaklarını, yararlarını ve olası risklerini topluma aktarmalıdır.</a:t>
            </a:r>
          </a:p>
          <a:p>
            <a:pPr algn="l"/>
            <a:r>
              <a:rPr lang="en-US" sz="1200" b="0" i="0" u="none" strike="noStrike" baseline="0" dirty="0">
                <a:latin typeface="Dax-Regular"/>
              </a:rPr>
              <a:t>Zaman </a:t>
            </a:r>
            <a:r>
              <a:rPr lang="en-US" sz="1200" b="0" i="0" u="none" strike="noStrike" baseline="0" dirty="0" err="1">
                <a:latin typeface="Dax-Regular"/>
              </a:rPr>
              <a:t>zaman</a:t>
            </a:r>
            <a:r>
              <a:rPr lang="en-US" sz="1200" b="0" i="0" u="none" strike="noStrike" baseline="0" dirty="0">
                <a:latin typeface="Dax-Regular"/>
              </a:rPr>
              <a:t> hem </a:t>
            </a:r>
            <a:r>
              <a:rPr lang="en-US" sz="1200" b="0" i="0" u="none" strike="noStrike" baseline="0" dirty="0" err="1">
                <a:latin typeface="Dax-Regular"/>
              </a:rPr>
              <a:t>üreticiler</a:t>
            </a:r>
            <a:r>
              <a:rPr lang="tr-TR" sz="1200" b="0" i="0" u="none" strike="noStrike" baseline="0" dirty="0">
                <a:latin typeface="Dax-Regular"/>
              </a:rPr>
              <a:t> </a:t>
            </a:r>
            <a:r>
              <a:rPr lang="en-US" sz="1200" b="0" i="0" u="none" strike="noStrike" baseline="0" dirty="0">
                <a:latin typeface="Dax-Regular"/>
              </a:rPr>
              <a:t>hem de </a:t>
            </a:r>
            <a:r>
              <a:rPr lang="en-US" sz="1200" b="0" i="0" u="none" strike="noStrike" baseline="0" dirty="0" err="1">
                <a:latin typeface="Dax-Regular"/>
              </a:rPr>
              <a:t>tüketiciler</a:t>
            </a:r>
            <a:r>
              <a:rPr lang="en-US" sz="1200" b="0" i="0" u="none" strike="noStrike" baseline="0" dirty="0">
                <a:latin typeface="Dax-Regular"/>
              </a:rPr>
              <a:t>, </a:t>
            </a:r>
            <a:r>
              <a:rPr lang="en-US" sz="1200" b="0" i="0" u="none" strike="noStrike" baseline="0" dirty="0" err="1">
                <a:latin typeface="Dax-Regular"/>
              </a:rPr>
              <a:t>probiyotik</a:t>
            </a:r>
            <a:r>
              <a:rPr lang="en-US" sz="1200" b="0" i="0" u="none" strike="noStrike" baseline="0" dirty="0">
                <a:latin typeface="Dax-Regular"/>
              </a:rPr>
              <a:t>, fermente </a:t>
            </a:r>
            <a:r>
              <a:rPr lang="en-US" sz="1200" b="0" i="0" u="none" strike="noStrike" baseline="0" dirty="0" err="1">
                <a:latin typeface="Dax-Regular"/>
              </a:rPr>
              <a:t>besin</a:t>
            </a:r>
            <a:r>
              <a:rPr lang="tr-TR"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/veya </a:t>
            </a:r>
            <a:r>
              <a:rPr lang="en-US" sz="1200" b="0" i="0" u="none" strike="noStrike" baseline="0" dirty="0" err="1">
                <a:latin typeface="Dax-Regular"/>
              </a:rPr>
              <a:t>probiyotik</a:t>
            </a:r>
            <a:r>
              <a:rPr lang="en-US" sz="1200" b="0" i="0" u="none" strike="noStrike" baseline="0" dirty="0">
                <a:latin typeface="Dax-Regular"/>
              </a:rPr>
              <a:t> fermente </a:t>
            </a:r>
            <a:r>
              <a:rPr lang="en-US" sz="1200" b="0" i="0" u="none" strike="noStrike" baseline="0" dirty="0" err="1">
                <a:latin typeface="Dax-Regular"/>
              </a:rPr>
              <a:t>besin</a:t>
            </a:r>
            <a:r>
              <a:rPr lang="en-US" sz="1200" b="0" i="0" u="none" strike="noStrike" baseline="0" dirty="0">
                <a:latin typeface="Dax-Regular"/>
              </a:rPr>
              <a:t> </a:t>
            </a:r>
            <a:r>
              <a:rPr lang="en-US" sz="1200" b="0" i="0" u="none" strike="noStrike" baseline="0" dirty="0" err="1">
                <a:latin typeface="Dax-Regular"/>
              </a:rPr>
              <a:t>kavramlarını</a:t>
            </a:r>
            <a:r>
              <a:rPr lang="tr-TR" sz="1200" b="0" i="0" u="none" strike="noStrike" baseline="0" dirty="0">
                <a:latin typeface="Dax-Regular"/>
              </a:rPr>
              <a:t> </a:t>
            </a:r>
            <a:r>
              <a:rPr lang="en-US" sz="1200" b="0" i="0" u="none" strike="noStrike" baseline="0" dirty="0" err="1">
                <a:latin typeface="Dax-Regular"/>
              </a:rPr>
              <a:t>birbiri</a:t>
            </a:r>
            <a:r>
              <a:rPr lang="en-US" sz="1200" b="0" i="0" u="none" strike="noStrike" baseline="0" dirty="0">
                <a:latin typeface="Dax-Regular"/>
              </a:rPr>
              <a:t> </a:t>
            </a:r>
            <a:r>
              <a:rPr lang="en-US" sz="1200" b="0" i="0" u="none" strike="noStrike" baseline="0" dirty="0" err="1">
                <a:latin typeface="Dax-Regular"/>
              </a:rPr>
              <a:t>yerine</a:t>
            </a:r>
            <a:r>
              <a:rPr lang="en-US" sz="1200" b="0" i="0" u="none" strike="noStrike" baseline="0" dirty="0">
                <a:latin typeface="Dax-Regular"/>
              </a:rPr>
              <a:t> </a:t>
            </a:r>
            <a:r>
              <a:rPr lang="en-US" sz="1200" b="0" i="0" u="none" strike="noStrike" baseline="0" dirty="0" err="1">
                <a:latin typeface="Dax-Regular"/>
              </a:rPr>
              <a:t>kullanmakta</a:t>
            </a:r>
            <a:r>
              <a:rPr lang="en-US" sz="1200" b="0" i="0" u="none" strike="noStrike" baseline="0" dirty="0">
                <a:latin typeface="Dax-Regular"/>
              </a:rPr>
              <a:t>; </a:t>
            </a:r>
            <a:r>
              <a:rPr lang="en-US" sz="1200" b="0" i="0" u="none" strike="noStrike" baseline="0" dirty="0" err="1">
                <a:latin typeface="Dax-Regular"/>
              </a:rPr>
              <a:t>hatta</a:t>
            </a:r>
            <a:r>
              <a:rPr lang="en-US" sz="1200" b="0" i="0" u="none" strike="noStrike" baseline="0" dirty="0">
                <a:latin typeface="Dax-Regular"/>
              </a:rPr>
              <a:t> her </a:t>
            </a:r>
            <a:r>
              <a:rPr lang="en-US" sz="1200" b="0" i="0" u="none" strike="noStrike" baseline="0" dirty="0" err="1">
                <a:latin typeface="Dax-Regular"/>
              </a:rPr>
              <a:t>birinden</a:t>
            </a:r>
            <a:endParaRPr lang="en-US" sz="1200" b="0" i="0" u="none" strike="noStrike" baseline="0" dirty="0">
              <a:latin typeface="Dax-Regular"/>
            </a:endParaRPr>
          </a:p>
          <a:p>
            <a:pPr algn="l"/>
            <a:r>
              <a:rPr lang="en-US" sz="1200" b="0" i="0" u="none" strike="noStrike" baseline="0" dirty="0" err="1">
                <a:latin typeface="Dax-Regular"/>
              </a:rPr>
              <a:t>aynı</a:t>
            </a:r>
            <a:r>
              <a:rPr lang="en-US" sz="1200" b="0" i="0" u="none" strike="noStrike" baseline="0" dirty="0">
                <a:latin typeface="Dax-Regular"/>
              </a:rPr>
              <a:t> </a:t>
            </a:r>
            <a:r>
              <a:rPr lang="en-US" sz="1200" b="0" i="0" u="none" strike="noStrike" baseline="0" dirty="0" err="1">
                <a:latin typeface="Dax-Regular"/>
              </a:rPr>
              <a:t>sağlık</a:t>
            </a:r>
            <a:r>
              <a:rPr lang="en-US" sz="1200" b="0" i="0" u="none" strike="noStrike" baseline="0" dirty="0">
                <a:latin typeface="Dax-Regular"/>
              </a:rPr>
              <a:t> </a:t>
            </a:r>
            <a:r>
              <a:rPr lang="en-US" sz="1200" b="0" i="0" u="none" strike="noStrike" baseline="0" dirty="0" err="1">
                <a:latin typeface="Dax-Regular"/>
              </a:rPr>
              <a:t>etkisini</a:t>
            </a:r>
            <a:r>
              <a:rPr lang="en-US" sz="1200" b="0" i="0" u="none" strike="noStrike" baseline="0" dirty="0">
                <a:latin typeface="Dax-Regular"/>
              </a:rPr>
              <a:t> </a:t>
            </a:r>
            <a:r>
              <a:rPr lang="en-US" sz="1200" b="0" i="0" u="none" strike="noStrike" baseline="0" dirty="0" err="1">
                <a:latin typeface="Dax-Regular"/>
              </a:rPr>
              <a:t>beklemektedirler</a:t>
            </a:r>
            <a:r>
              <a:rPr lang="en-US" sz="1200" b="0" i="0" u="none" strike="noStrike" baseline="0" dirty="0">
                <a:latin typeface="Dax-Regular"/>
              </a:rPr>
              <a:t>. </a:t>
            </a:r>
            <a:endParaRPr lang="en-US" dirty="0"/>
          </a:p>
        </p:txBody>
      </p:sp>
      <p:sp>
        <p:nvSpPr>
          <p:cNvPr id="4" name="Slayt Numarası Yer Tutucusu 3">
            <a:extLst>
              <a:ext uri="{FF2B5EF4-FFF2-40B4-BE49-F238E27FC236}">
                <a16:creationId xmlns:a16="http://schemas.microsoft.com/office/drawing/2014/main" id="{30A55F4C-D447-C466-0F22-F94EE416449F}"/>
              </a:ext>
            </a:extLst>
          </p:cNvPr>
          <p:cNvSpPr>
            <a:spLocks noGrp="1"/>
          </p:cNvSpPr>
          <p:nvPr>
            <p:ph type="sldNum" sz="quarter" idx="5"/>
          </p:nvPr>
        </p:nvSpPr>
        <p:spPr/>
        <p:txBody>
          <a:bodyPr/>
          <a:lstStyle/>
          <a:p>
            <a:fld id="{E47E0C20-6550-4997-BF2F-C21CAC829B4F}" type="slidenum">
              <a:rPr lang="en-US" smtClean="0"/>
              <a:t>11</a:t>
            </a:fld>
            <a:endParaRPr lang="en-US"/>
          </a:p>
        </p:txBody>
      </p:sp>
    </p:spTree>
    <p:extLst>
      <p:ext uri="{BB962C8B-B14F-4D97-AF65-F5344CB8AC3E}">
        <p14:creationId xmlns:p14="http://schemas.microsoft.com/office/powerpoint/2010/main" val="4046640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200" b="0" i="0" u="none" strike="noStrike" baseline="0" dirty="0" err="1">
                <a:latin typeface="Cambria" panose="02040503050406030204" pitchFamily="18" charset="0"/>
                <a:ea typeface="Cambria" panose="02040503050406030204" pitchFamily="18" charset="0"/>
              </a:rPr>
              <a:t>Avrupa</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Komisyonu</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tarafından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hazırlanan</a:t>
            </a:r>
            <a:r>
              <a:rPr lang="en-US" sz="1200" b="0" i="0" u="none" strike="noStrike" baseline="0" dirty="0">
                <a:latin typeface="Cambria" panose="02040503050406030204" pitchFamily="18" charset="0"/>
                <a:ea typeface="Cambria" panose="02040503050406030204" pitchFamily="18" charset="0"/>
              </a:rPr>
              <a:t> ‘Yeni</a:t>
            </a:r>
            <a:r>
              <a:rPr lang="tr-TR"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Besin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Kataloğu</a:t>
            </a:r>
            <a:r>
              <a:rPr lang="tr-TR" sz="1200" b="0" i="0" u="none" strike="noStrike" baseline="0" dirty="0" err="1">
                <a:latin typeface="Cambria" panose="02040503050406030204" pitchFamily="18" charset="0"/>
                <a:ea typeface="Cambria" panose="02040503050406030204" pitchFamily="18" charset="0"/>
              </a:rPr>
              <a:t>nda</a:t>
            </a:r>
            <a:r>
              <a:rPr lang="tr-TR" sz="1200" b="0" i="0" u="none" strike="noStrike" baseline="0" dirty="0">
                <a:latin typeface="Cambria" panose="02040503050406030204" pitchFamily="18" charset="0"/>
                <a:ea typeface="Cambria" panose="02040503050406030204" pitchFamily="18" charset="0"/>
              </a:rPr>
              <a:t> yer alırlar.</a:t>
            </a:r>
            <a:endParaRPr lang="tr-TR" dirty="0"/>
          </a:p>
          <a:p>
            <a:pPr algn="l"/>
            <a:r>
              <a:rPr lang="tr-TR" dirty="0"/>
              <a:t>Güvenli olması: </a:t>
            </a:r>
            <a:r>
              <a:rPr lang="en-US" sz="1200" b="1" i="0" u="none" strike="noStrike" baseline="0" dirty="0">
                <a:latin typeface="DaxBold"/>
              </a:rPr>
              <a:t>Yeni </a:t>
            </a:r>
            <a:r>
              <a:rPr lang="en-US" sz="1200" b="1" i="0" u="none" strike="noStrike" baseline="0" dirty="0" err="1">
                <a:latin typeface="DaxBold"/>
              </a:rPr>
              <a:t>besinin</a:t>
            </a:r>
            <a:r>
              <a:rPr lang="en-US" sz="1200" b="1" i="0" u="none" strike="noStrike" baseline="0" dirty="0">
                <a:latin typeface="DaxBold"/>
              </a:rPr>
              <a:t> her </a:t>
            </a:r>
            <a:r>
              <a:rPr lang="en-US" sz="1200" b="1" i="0" u="none" strike="noStrike" baseline="0" dirty="0" err="1">
                <a:latin typeface="DaxBold"/>
              </a:rPr>
              <a:t>şeyden</a:t>
            </a:r>
            <a:r>
              <a:rPr lang="tr-TR" sz="1200" b="1" i="0" u="none" strike="noStrike" baseline="0" dirty="0">
                <a:latin typeface="DaxBold"/>
              </a:rPr>
              <a:t> </a:t>
            </a:r>
            <a:r>
              <a:rPr lang="en-US" sz="1200" b="1" i="0" u="none" strike="noStrike" baseline="0" dirty="0" err="1">
                <a:latin typeface="DaxBold"/>
              </a:rPr>
              <a:t>önce</a:t>
            </a:r>
            <a:r>
              <a:rPr lang="en-US" sz="1200" b="1" i="0" u="none" strike="noStrike" baseline="0" dirty="0">
                <a:latin typeface="DaxBold"/>
              </a:rPr>
              <a:t> </a:t>
            </a:r>
            <a:r>
              <a:rPr lang="en-US" sz="1200" b="1" i="0" u="none" strike="noStrike" baseline="0" dirty="0" err="1">
                <a:latin typeface="DaxBold"/>
              </a:rPr>
              <a:t>tüketiciye</a:t>
            </a:r>
            <a:r>
              <a:rPr lang="en-US" sz="1200" b="1" i="0" u="none" strike="noStrike" baseline="0" dirty="0">
                <a:latin typeface="DaxBold"/>
              </a:rPr>
              <a:t> </a:t>
            </a:r>
            <a:r>
              <a:rPr lang="en-US" sz="1200" b="1" i="0" u="none" strike="noStrike" baseline="0" dirty="0" err="1">
                <a:latin typeface="DaxBold"/>
              </a:rPr>
              <a:t>zarar</a:t>
            </a:r>
            <a:r>
              <a:rPr lang="en-US" sz="1200" b="1" i="0" u="none" strike="noStrike" baseline="0" dirty="0">
                <a:latin typeface="DaxBold"/>
              </a:rPr>
              <a:t> </a:t>
            </a:r>
            <a:r>
              <a:rPr lang="en-US" sz="1200" b="1" i="0" u="none" strike="noStrike" baseline="0" dirty="0" err="1">
                <a:latin typeface="DaxBold"/>
              </a:rPr>
              <a:t>vermediği</a:t>
            </a:r>
            <a:r>
              <a:rPr lang="en-US" sz="1200" b="1" i="0" u="none" strike="noStrike" baseline="0" dirty="0">
                <a:latin typeface="DaxBold"/>
              </a:rPr>
              <a:t> </a:t>
            </a:r>
            <a:r>
              <a:rPr lang="en-US" sz="1200" b="1" i="0" u="none" strike="noStrike" baseline="0" dirty="0" err="1">
                <a:latin typeface="DaxBold"/>
              </a:rPr>
              <a:t>gösterilmiş</a:t>
            </a:r>
            <a:r>
              <a:rPr lang="tr-TR" sz="1200" b="1" i="0" u="none" strike="noStrike" baseline="0" dirty="0">
                <a:latin typeface="DaxBold"/>
              </a:rPr>
              <a:t> </a:t>
            </a:r>
            <a:r>
              <a:rPr lang="en-US" sz="1200" b="1" i="0" u="none" strike="noStrike" baseline="0" dirty="0" err="1">
                <a:latin typeface="DaxBold"/>
              </a:rPr>
              <a:t>olmalıdır</a:t>
            </a:r>
            <a:r>
              <a:rPr lang="en-US" sz="1200" b="1" i="0" u="none" strike="noStrike" baseline="0" dirty="0">
                <a:latin typeface="DaxBold"/>
              </a:rPr>
              <a:t>. </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56</a:t>
            </a:fld>
            <a:endParaRPr lang="en-US"/>
          </a:p>
        </p:txBody>
      </p:sp>
    </p:spTree>
    <p:extLst>
      <p:ext uri="{BB962C8B-B14F-4D97-AF65-F5344CB8AC3E}">
        <p14:creationId xmlns:p14="http://schemas.microsoft.com/office/powerpoint/2010/main" val="3011413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F1A9-3A10-03F8-3BA0-55D2C4510F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EA8C781-A77C-A037-655C-C5C623A0CCDC}"/>
              </a:ext>
            </a:extLst>
          </p:cNvPr>
          <p:cNvSpPr>
            <a:spLocks noGrp="1" noRot="1" noChangeAspect="1"/>
          </p:cNvSpPr>
          <p:nvPr>
            <p:ph type="sldImg"/>
          </p:nvPr>
        </p:nvSpPr>
        <p:spPr>
          <a:xfrm>
            <a:off x="685800" y="1143000"/>
            <a:ext cx="5486400" cy="3086100"/>
          </a:xfrm>
        </p:spPr>
      </p:sp>
      <p:sp>
        <p:nvSpPr>
          <p:cNvPr id="3" name="Not Yer Tutucusu 2">
            <a:extLst>
              <a:ext uri="{FF2B5EF4-FFF2-40B4-BE49-F238E27FC236}">
                <a16:creationId xmlns:a16="http://schemas.microsoft.com/office/drawing/2014/main" id="{BD4907E1-5B1F-6956-A686-4BB56777C2CA}"/>
              </a:ext>
            </a:extLst>
          </p:cNvPr>
          <p:cNvSpPr>
            <a:spLocks noGrp="1"/>
          </p:cNvSpPr>
          <p:nvPr>
            <p:ph type="body" idx="1"/>
          </p:nvPr>
        </p:nvSpPr>
        <p:spPr/>
        <p:txBody>
          <a:bodyPr/>
          <a:lstStyle/>
          <a:p>
            <a:pPr algn="l"/>
            <a:r>
              <a:rPr lang="tr-TR" sz="1000" b="0" i="0" u="none" strike="noStrike" baseline="0" dirty="0">
                <a:latin typeface="Dax-Regular"/>
              </a:rPr>
              <a:t>. </a:t>
            </a:r>
            <a:r>
              <a:rPr lang="en-US" sz="1800" b="0" i="0" u="none" strike="noStrike" baseline="0" dirty="0">
                <a:latin typeface="Dax-Regular"/>
              </a:rPr>
              <a:t>Saponinler, </a:t>
            </a:r>
            <a:r>
              <a:rPr lang="en-US" sz="1800" b="0" i="0" u="none" strike="noStrike" baseline="0" dirty="0" err="1">
                <a:latin typeface="Dax-Regular"/>
              </a:rPr>
              <a:t>fitik</a:t>
            </a:r>
            <a:r>
              <a:rPr lang="en-US" sz="1800" b="0" i="0" u="none" strike="noStrike" baseline="0" dirty="0">
                <a:latin typeface="Dax-Regular"/>
              </a:rPr>
              <a:t> </a:t>
            </a:r>
            <a:r>
              <a:rPr lang="en-US" sz="1800" b="0" i="0" u="none" strike="noStrike" baseline="0" dirty="0" err="1">
                <a:latin typeface="Dax-Regular"/>
              </a:rPr>
              <a:t>asit</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tanenler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proteaz</a:t>
            </a:r>
            <a:r>
              <a:rPr lang="en-US" sz="1800" b="0" i="0" u="none" strike="noStrike" baseline="0" dirty="0">
                <a:latin typeface="Dax-Regular"/>
              </a:rPr>
              <a:t> </a:t>
            </a:r>
            <a:r>
              <a:rPr lang="en-US" sz="1800" b="0" i="0" u="none" strike="noStrike" baseline="0" dirty="0" err="1">
                <a:latin typeface="Dax-Regular"/>
              </a:rPr>
              <a:t>inhibitörleri</a:t>
            </a:r>
            <a:r>
              <a:rPr lang="en-US" sz="1800" b="0" i="0" u="none" strike="noStrike" baseline="0" dirty="0">
                <a:latin typeface="Dax-Regular"/>
              </a:rPr>
              <a:t> </a:t>
            </a:r>
            <a:r>
              <a:rPr lang="en-US" sz="1800" b="0" i="0" u="none" strike="noStrike" baseline="0" dirty="0" err="1">
                <a:latin typeface="Dax-Regular"/>
              </a:rPr>
              <a:t>tüm</a:t>
            </a:r>
            <a:r>
              <a:rPr lang="en-US" sz="1800" b="0" i="0" u="none" strike="noStrike" baseline="0" dirty="0">
                <a:latin typeface="Dax-Regular"/>
              </a:rPr>
              <a:t> tam </a:t>
            </a:r>
            <a:r>
              <a:rPr lang="en-US" sz="1800" b="0" i="0" u="none" strike="noStrike" baseline="0" dirty="0" err="1">
                <a:latin typeface="Dax-Regular"/>
              </a:rPr>
              <a:t>tahıllarda</a:t>
            </a:r>
            <a:r>
              <a:rPr lang="tr-TR" sz="1800" b="0" i="0" u="none" strike="noStrike" baseline="0" dirty="0">
                <a:latin typeface="Dax-Regular"/>
              </a:rPr>
              <a:t> </a:t>
            </a:r>
            <a:r>
              <a:rPr lang="en-US" sz="1800" b="0" i="0" u="none" strike="noStrike" baseline="0" dirty="0" err="1">
                <a:latin typeface="Dax-Regular"/>
              </a:rPr>
              <a:t>olduğu</a:t>
            </a:r>
            <a:r>
              <a:rPr lang="en-US" sz="1800" b="0" i="0" u="none" strike="noStrike" baseline="0" dirty="0">
                <a:latin typeface="Dax-Regular"/>
              </a:rPr>
              <a:t> </a:t>
            </a:r>
            <a:r>
              <a:rPr lang="en-US" sz="1800" b="0" i="0" u="none" strike="noStrike" baseline="0" dirty="0" err="1">
                <a:latin typeface="Dax-Regular"/>
              </a:rPr>
              <a:t>gibi</a:t>
            </a:r>
            <a:r>
              <a:rPr lang="en-US" sz="1800" b="0" i="0" u="none" strike="noStrike" baseline="0" dirty="0">
                <a:latin typeface="Dax-Regular"/>
              </a:rPr>
              <a:t> pseudo-</a:t>
            </a:r>
            <a:r>
              <a:rPr lang="en-US" sz="1800" b="0" i="0" u="none" strike="noStrike" baseline="0" dirty="0" err="1">
                <a:latin typeface="Dax-Regular"/>
              </a:rPr>
              <a:t>tahıllarda</a:t>
            </a:r>
            <a:r>
              <a:rPr lang="en-US" sz="1800" b="0" i="0" u="none" strike="noStrike" baseline="0" dirty="0">
                <a:latin typeface="Dax-Regular"/>
              </a:rPr>
              <a:t> da </a:t>
            </a:r>
            <a:r>
              <a:rPr lang="en-US" sz="1800" b="0" i="0" u="none" strike="noStrike" baseline="0" dirty="0" err="1">
                <a:latin typeface="Dax-Regular"/>
              </a:rPr>
              <a:t>bulun</a:t>
            </a:r>
            <a:r>
              <a:rPr lang="tr-TR" sz="1800" b="0" i="0" u="none" strike="noStrike" baseline="0" dirty="0">
                <a:latin typeface="Dax-Regular"/>
              </a:rPr>
              <a:t>ur</a:t>
            </a:r>
            <a:r>
              <a:rPr lang="en-US" sz="1800" b="0" i="0" u="none" strike="noStrike" baseline="0" dirty="0">
                <a:latin typeface="Dax-Regular"/>
              </a:rPr>
              <a:t>, </a:t>
            </a:r>
            <a:r>
              <a:rPr lang="en-US" sz="1800" b="0" i="0" u="none" strike="noStrike" baseline="0" dirty="0" err="1">
                <a:latin typeface="Dax-Regular"/>
              </a:rPr>
              <a:t>yüksek</a:t>
            </a:r>
            <a:endParaRPr lang="en-US" sz="1800" b="0" i="0" u="none" strike="noStrike" baseline="0" dirty="0">
              <a:latin typeface="Dax-Regular"/>
            </a:endParaRPr>
          </a:p>
          <a:p>
            <a:pPr algn="l"/>
            <a:r>
              <a:rPr lang="en-US" sz="1800" b="0" i="0" u="none" strike="noStrike" baseline="0" dirty="0" err="1">
                <a:latin typeface="Dax-Regular"/>
              </a:rPr>
              <a:t>miktarda</a:t>
            </a:r>
            <a:r>
              <a:rPr lang="en-US" sz="1800" b="0" i="0" u="none" strike="noStrike" baseline="0" dirty="0">
                <a:latin typeface="Dax-Regular"/>
              </a:rPr>
              <a:t> </a:t>
            </a:r>
            <a:r>
              <a:rPr lang="en-US" sz="1800" b="0" i="0" u="none" strike="noStrike" baseline="0" dirty="0" err="1">
                <a:latin typeface="Dax-Regular"/>
              </a:rPr>
              <a:t>tüketildiklerinde</a:t>
            </a:r>
            <a:r>
              <a:rPr lang="en-US" sz="1800" b="0" i="0" u="none" strike="noStrike" baseline="0" dirty="0">
                <a:latin typeface="Dax-Regular"/>
              </a:rPr>
              <a:t> </a:t>
            </a:r>
            <a:r>
              <a:rPr lang="en-US" sz="1800" b="0" i="0" u="none" strike="noStrike" baseline="0" dirty="0" err="1">
                <a:latin typeface="Dax-Regular"/>
              </a:rPr>
              <a:t>çeşitli</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ögelerinin</a:t>
            </a:r>
            <a:r>
              <a:rPr lang="tr-TR" sz="1800" b="0" i="0" u="none" strike="noStrike" baseline="0" dirty="0">
                <a:latin typeface="Dax-Regular"/>
              </a:rPr>
              <a:t> </a:t>
            </a:r>
            <a:r>
              <a:rPr lang="en-US" sz="1800" b="0" i="0" u="none" strike="noStrike" baseline="0" dirty="0" err="1">
                <a:latin typeface="Dax-Regular"/>
              </a:rPr>
              <a:t>biyoyararlılığını</a:t>
            </a:r>
            <a:r>
              <a:rPr lang="en-US" sz="1800" b="0" i="0" u="none" strike="noStrike" baseline="0" dirty="0">
                <a:latin typeface="Dax-Regular"/>
              </a:rPr>
              <a:t> </a:t>
            </a:r>
            <a:r>
              <a:rPr lang="en-US" sz="1800" b="0" i="0" u="none" strike="noStrike" baseline="0" dirty="0" err="1">
                <a:latin typeface="Dax-Regular"/>
              </a:rPr>
              <a:t>azalt</a:t>
            </a:r>
            <a:r>
              <a:rPr lang="tr-TR" sz="1800" b="0" i="0" u="none" strike="noStrike" baseline="0" dirty="0" err="1">
                <a:latin typeface="Dax-Regular"/>
              </a:rPr>
              <a:t>ır</a:t>
            </a:r>
            <a:r>
              <a:rPr lang="tr-TR" sz="1800" b="0" i="0" u="none" strike="noStrike" baseline="0" dirty="0">
                <a:latin typeface="Dax-Regular"/>
              </a:rPr>
              <a:t>. Vit veya mineral </a:t>
            </a:r>
            <a:r>
              <a:rPr lang="en-US" sz="1800" b="0" i="0" u="none" strike="noStrike" baseline="0" dirty="0" err="1">
                <a:latin typeface="Dax-Regular"/>
              </a:rPr>
              <a:t>iyoyararlanımlarını</a:t>
            </a:r>
            <a:r>
              <a:rPr lang="tr-TR" sz="1800" b="0" i="0" u="none" strike="noStrike" baseline="0" dirty="0">
                <a:latin typeface="Dax-Regular"/>
              </a:rPr>
              <a:t> </a:t>
            </a:r>
            <a:r>
              <a:rPr lang="en-US" sz="1800" b="0" i="0" u="none" strike="noStrike" baseline="0" dirty="0" err="1">
                <a:latin typeface="Dax-Regular"/>
              </a:rPr>
              <a:t>artırmak</a:t>
            </a:r>
            <a:r>
              <a:rPr lang="en-US" sz="1800" b="0" i="0" u="none" strike="noStrike" baseline="0" dirty="0">
                <a:latin typeface="Dax-Regular"/>
              </a:rPr>
              <a:t> </a:t>
            </a:r>
            <a:r>
              <a:rPr lang="en-US" sz="1800" b="0" i="0" u="none" strike="noStrike" baseline="0" dirty="0" err="1">
                <a:latin typeface="Dax-Regular"/>
              </a:rPr>
              <a:t>amacıyla</a:t>
            </a:r>
            <a:r>
              <a:rPr lang="en-US" sz="1800" b="0" i="0" u="none" strike="noStrike" baseline="0" dirty="0">
                <a:latin typeface="Dax-Regular"/>
              </a:rPr>
              <a:t>, </a:t>
            </a:r>
            <a:r>
              <a:rPr lang="en-US" sz="1800" b="0" i="0" u="none" strike="noStrike" baseline="0" dirty="0" err="1">
                <a:latin typeface="Dax-Regular"/>
              </a:rPr>
              <a:t>tüketilmeden</a:t>
            </a:r>
            <a:r>
              <a:rPr lang="en-US" sz="1800" b="0" i="0" u="none" strike="noStrike" baseline="0" dirty="0">
                <a:latin typeface="Dax-Regular"/>
              </a:rPr>
              <a:t> </a:t>
            </a:r>
            <a:r>
              <a:rPr lang="en-US" sz="1800" b="0" i="0" u="none" strike="noStrike" baseline="0" dirty="0" err="1">
                <a:latin typeface="Dax-Regular"/>
              </a:rPr>
              <a:t>önce</a:t>
            </a:r>
            <a:r>
              <a:rPr lang="en-US" sz="1800" b="0" i="0" u="none" strike="noStrike" baseline="0" dirty="0">
                <a:latin typeface="Dax-Regular"/>
              </a:rPr>
              <a:t> </a:t>
            </a:r>
            <a:r>
              <a:rPr lang="en-US" sz="1800" b="0" i="0" u="none" strike="noStrike" baseline="0" dirty="0" err="1">
                <a:latin typeface="Dax-Regular"/>
              </a:rPr>
              <a:t>ıslatma</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fermantasyon</a:t>
            </a:r>
            <a:r>
              <a:rPr lang="en-US" sz="1800" b="0" i="0" u="none" strike="noStrike" baseline="0" dirty="0">
                <a:latin typeface="Dax-Regular"/>
              </a:rPr>
              <a:t>, </a:t>
            </a:r>
            <a:r>
              <a:rPr lang="en-US" sz="1800" b="0" i="0" u="none" strike="noStrike" baseline="0" dirty="0" err="1">
                <a:latin typeface="Dax-Regular"/>
              </a:rPr>
              <a:t>çimlenme</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pişirme</a:t>
            </a:r>
            <a:r>
              <a:rPr lang="en-US" sz="1800" b="0" i="0" u="none" strike="noStrike" baseline="0" dirty="0">
                <a:latin typeface="Dax-Regular"/>
              </a:rPr>
              <a:t> </a:t>
            </a:r>
            <a:r>
              <a:rPr lang="en-US" sz="1800" b="0" i="0" u="none" strike="noStrike" baseline="0" dirty="0" err="1">
                <a:latin typeface="Dax-Regular"/>
              </a:rPr>
              <a:t>gibi</a:t>
            </a:r>
            <a:r>
              <a:rPr lang="en-US" sz="1800" b="0" i="0" u="none" strike="noStrike" baseline="0" dirty="0">
                <a:latin typeface="Dax-Regular"/>
              </a:rPr>
              <a:t> </a:t>
            </a:r>
            <a:r>
              <a:rPr lang="en-US" sz="1800" b="0" i="0" u="none" strike="noStrike" baseline="0" dirty="0" err="1">
                <a:latin typeface="Dax-Regular"/>
              </a:rPr>
              <a:t>işleme</a:t>
            </a:r>
            <a:endParaRPr lang="en-US" sz="1800" b="0" i="0" u="none" strike="noStrike" baseline="0" dirty="0">
              <a:latin typeface="Dax-Regular"/>
            </a:endParaRPr>
          </a:p>
          <a:p>
            <a:pPr algn="l"/>
            <a:r>
              <a:rPr lang="en-US" sz="1800" b="0" i="0" u="none" strike="noStrike" baseline="0" dirty="0" err="1">
                <a:latin typeface="Dax-Regular"/>
              </a:rPr>
              <a:t>yöntemlerinin</a:t>
            </a:r>
            <a:r>
              <a:rPr lang="en-US" sz="1800" b="0" i="0" u="none" strike="noStrike" baseline="0" dirty="0">
                <a:latin typeface="Dax-Regular"/>
              </a:rPr>
              <a:t> </a:t>
            </a:r>
            <a:r>
              <a:rPr lang="en-US" sz="1800" b="0" i="0" u="none" strike="noStrike" baseline="0" dirty="0" err="1">
                <a:latin typeface="Dax-Regular"/>
              </a:rPr>
              <a:t>kullanılması</a:t>
            </a:r>
            <a:r>
              <a:rPr lang="en-US" sz="1800" b="0" i="0" u="none" strike="noStrike" baseline="0" dirty="0">
                <a:latin typeface="Dax-Regular"/>
              </a:rPr>
              <a:t> </a:t>
            </a:r>
            <a:r>
              <a:rPr lang="en-US" sz="1800" b="0" i="0" u="none" strike="noStrike" baseline="0" dirty="0" err="1">
                <a:latin typeface="Dax-Regular"/>
              </a:rPr>
              <a:t>önerilmektedir</a:t>
            </a:r>
            <a:endParaRPr lang="tr-TR" sz="1800" b="0" i="0" u="none" strike="noStrike" baseline="0" dirty="0">
              <a:latin typeface="Dax-Regular"/>
            </a:endParaRPr>
          </a:p>
          <a:p>
            <a:pPr algn="l"/>
            <a:endParaRPr lang="tr-TR" sz="1800" b="0" i="0" u="none" strike="noStrike" baseline="0" dirty="0">
              <a:latin typeface="Dax-Regular"/>
            </a:endParaRPr>
          </a:p>
          <a:p>
            <a:pPr algn="l"/>
            <a:r>
              <a:rPr lang="en-US" sz="1800" b="0" i="0" u="none" strike="noStrike" baseline="0" dirty="0">
                <a:latin typeface="Dax-Regular"/>
              </a:rPr>
              <a:t>Amerikan </a:t>
            </a:r>
            <a:r>
              <a:rPr lang="en-US" sz="1800" b="0" i="0" u="none" strike="noStrike" baseline="0" dirty="0" err="1">
                <a:latin typeface="Dax-Regular"/>
              </a:rPr>
              <a:t>Ulusal</a:t>
            </a:r>
            <a:r>
              <a:rPr lang="en-US" sz="1800" b="0" i="0" u="none" strike="noStrike" baseline="0" dirty="0">
                <a:latin typeface="Dax-Regular"/>
              </a:rPr>
              <a:t> </a:t>
            </a:r>
            <a:r>
              <a:rPr lang="en-US" sz="1800" b="0" i="0" u="none" strike="noStrike" baseline="0" dirty="0" err="1">
                <a:latin typeface="Dax-Regular"/>
              </a:rPr>
              <a:t>Bilimler</a:t>
            </a:r>
            <a:endParaRPr lang="en-US" sz="1800" b="0" i="0" u="none" strike="noStrike" baseline="0" dirty="0">
              <a:latin typeface="Dax-Regular"/>
            </a:endParaRPr>
          </a:p>
          <a:p>
            <a:pPr algn="l"/>
            <a:r>
              <a:rPr lang="fi-FI" sz="1800" b="0" i="0" u="none" strike="noStrike" baseline="0" dirty="0">
                <a:latin typeface="Dax-Regular"/>
              </a:rPr>
              <a:t>Akademisi kinoa ve amarantı insanlar için en iyi</a:t>
            </a:r>
          </a:p>
          <a:p>
            <a:pPr algn="l"/>
            <a:r>
              <a:rPr lang="en-US" sz="1800" b="0" i="0" u="none" strike="noStrike" baseline="0" dirty="0" err="1">
                <a:latin typeface="Dax-Regular"/>
              </a:rPr>
              <a:t>bitkisel</a:t>
            </a:r>
            <a:r>
              <a:rPr lang="en-US" sz="1800" b="0" i="0" u="none" strike="noStrike" baseline="0" dirty="0">
                <a:latin typeface="Dax-Regular"/>
              </a:rPr>
              <a:t> besinler </a:t>
            </a:r>
            <a:r>
              <a:rPr lang="en-US" sz="1800" b="0" i="0" u="none" strike="noStrike" baseline="0" dirty="0" err="1">
                <a:latin typeface="Dax-Regular"/>
              </a:rPr>
              <a:t>olarak</a:t>
            </a:r>
            <a:r>
              <a:rPr lang="en-US" sz="1800" b="0" i="0" u="none" strike="noStrike" baseline="0" dirty="0">
                <a:latin typeface="Dax-Regular"/>
              </a:rPr>
              <a:t> </a:t>
            </a:r>
            <a:r>
              <a:rPr lang="en-US" sz="1800" b="0" i="0" u="none" strike="noStrike" baseline="0" dirty="0" err="1">
                <a:latin typeface="Dax-Regular"/>
              </a:rPr>
              <a:t>sınıflandırmakta</a:t>
            </a:r>
            <a:r>
              <a:rPr lang="en-US" sz="1800" b="0" i="0" u="none" strike="noStrike" baseline="0" dirty="0">
                <a:latin typeface="Dax-Regular"/>
              </a:rPr>
              <a:t>; </a:t>
            </a:r>
            <a:r>
              <a:rPr lang="en-US" sz="1800" b="0" i="0" u="none" strike="noStrike" baseline="0" dirty="0" err="1">
                <a:latin typeface="Dax-Regular"/>
              </a:rPr>
              <a:t>Ulusal</a:t>
            </a:r>
            <a:endParaRPr lang="en-US" sz="1800" b="0" i="0" u="none" strike="noStrike" baseline="0" dirty="0">
              <a:latin typeface="Dax-Regular"/>
            </a:endParaRPr>
          </a:p>
          <a:p>
            <a:pPr algn="l"/>
            <a:r>
              <a:rPr lang="en-US" sz="1800" b="0" i="0" u="none" strike="noStrike" baseline="0" dirty="0" err="1">
                <a:latin typeface="Dax-Regular"/>
              </a:rPr>
              <a:t>Havacılık</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Uzay</a:t>
            </a:r>
            <a:r>
              <a:rPr lang="en-US" sz="1800" b="0" i="0" u="none" strike="noStrike" baseline="0" dirty="0">
                <a:latin typeface="Dax-Regular"/>
              </a:rPr>
              <a:t> </a:t>
            </a:r>
            <a:r>
              <a:rPr lang="en-US" sz="1800" b="0" i="0" u="none" strike="noStrike" baseline="0" dirty="0" err="1">
                <a:latin typeface="Dax-Regular"/>
              </a:rPr>
              <a:t>Dairesi</a:t>
            </a:r>
            <a:r>
              <a:rPr lang="en-US" sz="1800" b="0" i="0" u="none" strike="noStrike" baseline="0" dirty="0">
                <a:latin typeface="Dax-Regular"/>
              </a:rPr>
              <a:t> (NASA)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besinleri</a:t>
            </a:r>
            <a:r>
              <a:rPr lang="en-US" sz="1800" b="0" i="0" u="none" strike="noStrike" baseline="0" dirty="0">
                <a:latin typeface="Dax-Regular"/>
              </a:rPr>
              <a:t> </a:t>
            </a:r>
            <a:r>
              <a:rPr lang="en-US" sz="1800" b="0" i="0" u="none" strike="noStrike" baseline="0" dirty="0" err="1">
                <a:latin typeface="Dax-Regular"/>
              </a:rPr>
              <a:t>uzay</a:t>
            </a:r>
            <a:endParaRPr lang="en-US" sz="1800" b="0" i="0" u="none" strike="noStrike" baseline="0" dirty="0">
              <a:latin typeface="Dax-Regular"/>
            </a:endParaRPr>
          </a:p>
          <a:p>
            <a:pPr algn="l"/>
            <a:r>
              <a:rPr lang="en-US" sz="1800" b="0" i="0" u="none" strike="noStrike" baseline="0" dirty="0" err="1">
                <a:latin typeface="Dax-Regular"/>
              </a:rPr>
              <a:t>seyahatlerinde</a:t>
            </a:r>
            <a:r>
              <a:rPr lang="en-US" sz="1800" b="0" i="0" u="none" strike="noStrike" baseline="0" dirty="0">
                <a:latin typeface="Dax-Regular"/>
              </a:rPr>
              <a:t> </a:t>
            </a:r>
            <a:r>
              <a:rPr lang="en-US" sz="1800" b="0" i="0" u="none" strike="noStrike" baseline="0" dirty="0" err="1">
                <a:latin typeface="Dax-Regular"/>
              </a:rPr>
              <a:t>astronot</a:t>
            </a:r>
            <a:r>
              <a:rPr lang="en-US" sz="1800" b="0" i="0" u="none" strike="noStrike" baseline="0" dirty="0">
                <a:latin typeface="Dax-Regular"/>
              </a:rPr>
              <a:t> </a:t>
            </a:r>
            <a:r>
              <a:rPr lang="en-US" sz="1800" b="0" i="0" u="none" strike="noStrike" baseline="0" dirty="0" err="1">
                <a:latin typeface="Dax-Regular"/>
              </a:rPr>
              <a:t>diyetinin</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parçası</a:t>
            </a:r>
            <a:endParaRPr lang="en-US" dirty="0"/>
          </a:p>
        </p:txBody>
      </p:sp>
      <p:sp>
        <p:nvSpPr>
          <p:cNvPr id="4" name="Slayt Numarası Yer Tutucusu 3">
            <a:extLst>
              <a:ext uri="{FF2B5EF4-FFF2-40B4-BE49-F238E27FC236}">
                <a16:creationId xmlns:a16="http://schemas.microsoft.com/office/drawing/2014/main" id="{16AA81CA-182C-2791-781C-189A180839CF}"/>
              </a:ext>
            </a:extLst>
          </p:cNvPr>
          <p:cNvSpPr>
            <a:spLocks noGrp="1"/>
          </p:cNvSpPr>
          <p:nvPr>
            <p:ph type="sldNum" sz="quarter" idx="5"/>
          </p:nvPr>
        </p:nvSpPr>
        <p:spPr/>
        <p:txBody>
          <a:bodyPr/>
          <a:lstStyle/>
          <a:p>
            <a:fld id="{E47E0C20-6550-4997-BF2F-C21CAC829B4F}" type="slidenum">
              <a:rPr lang="en-US" smtClean="0"/>
              <a:t>59</a:t>
            </a:fld>
            <a:endParaRPr lang="en-US"/>
          </a:p>
        </p:txBody>
      </p:sp>
    </p:spTree>
    <p:extLst>
      <p:ext uri="{BB962C8B-B14F-4D97-AF65-F5344CB8AC3E}">
        <p14:creationId xmlns:p14="http://schemas.microsoft.com/office/powerpoint/2010/main" val="3928213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60</a:t>
            </a:fld>
            <a:endParaRPr lang="en-US"/>
          </a:p>
        </p:txBody>
      </p:sp>
    </p:spTree>
    <p:extLst>
      <p:ext uri="{BB962C8B-B14F-4D97-AF65-F5344CB8AC3E}">
        <p14:creationId xmlns:p14="http://schemas.microsoft.com/office/powerpoint/2010/main" val="1910574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800" dirty="0"/>
              <a:t>1-2. </a:t>
            </a:r>
            <a:r>
              <a:rPr lang="en-US" sz="1800" dirty="0"/>
              <a:t>çözünür </a:t>
            </a:r>
            <a:r>
              <a:rPr lang="en-US" sz="1800" dirty="0" err="1"/>
              <a:t>lif</a:t>
            </a:r>
            <a:r>
              <a:rPr lang="en-US" sz="1800" dirty="0"/>
              <a:t> </a:t>
            </a:r>
            <a:r>
              <a:rPr lang="en-US" sz="1800" dirty="0" err="1"/>
              <a:t>içeriklerinin</a:t>
            </a:r>
            <a:r>
              <a:rPr lang="en-US" sz="1800" dirty="0"/>
              <a:t> </a:t>
            </a:r>
            <a:r>
              <a:rPr lang="en-US" sz="1800" dirty="0" err="1"/>
              <a:t>zengin</a:t>
            </a:r>
            <a:r>
              <a:rPr lang="en-US" sz="1800" dirty="0"/>
              <a:t> </a:t>
            </a:r>
            <a:r>
              <a:rPr lang="en-US" sz="1800" dirty="0" err="1"/>
              <a:t>olması</a:t>
            </a:r>
            <a:r>
              <a:rPr lang="tr-TR" sz="1800" dirty="0"/>
              <a:t> glisemik kontrol ve lipid met. </a:t>
            </a:r>
            <a:r>
              <a:rPr lang="tr-TR" sz="1800" dirty="0" err="1"/>
              <a:t>Ile</a:t>
            </a:r>
            <a:r>
              <a:rPr lang="tr-TR" sz="1800" dirty="0"/>
              <a:t> </a:t>
            </a:r>
            <a:r>
              <a:rPr lang="en-US" sz="1800" dirty="0" err="1"/>
              <a:t>fitosteroller</a:t>
            </a:r>
            <a:r>
              <a:rPr lang="en-US" sz="1800" dirty="0"/>
              <a:t> </a:t>
            </a:r>
            <a:r>
              <a:rPr lang="en-US" sz="1800" dirty="0" err="1"/>
              <a:t>kolesterol</a:t>
            </a:r>
            <a:r>
              <a:rPr lang="en-US" sz="1800" dirty="0"/>
              <a:t> </a:t>
            </a:r>
            <a:r>
              <a:rPr lang="en-US" sz="1800" dirty="0" err="1"/>
              <a:t>metabolizmasında</a:t>
            </a:r>
            <a:endParaRPr lang="tr-TR" sz="1800" dirty="0"/>
          </a:p>
          <a:p>
            <a:r>
              <a:rPr lang="tr-TR" sz="1800" dirty="0"/>
              <a:t>3-4 dirençli nişasta ve fermente olabilen diyet posası ile prebiyotik etki aracılığında mikrobiyota ve intestinal </a:t>
            </a:r>
            <a:r>
              <a:rPr lang="tr-TR" sz="1800" dirty="0" err="1"/>
              <a:t>motilitenin</a:t>
            </a:r>
            <a:r>
              <a:rPr lang="tr-TR" sz="1800" dirty="0"/>
              <a:t> düzenlenmesi</a:t>
            </a:r>
          </a:p>
          <a:p>
            <a:r>
              <a:rPr lang="tr-TR" sz="1800" dirty="0"/>
              <a:t>5- Diyet posası, Biyoaktif bileşenler ile açlık-tokluk hormonları regülasyonu ve vücut ağırlığı dengesi</a:t>
            </a:r>
            <a:endParaRPr lang="en-US" sz="1800" dirty="0"/>
          </a:p>
          <a:p>
            <a:pPr algn="l"/>
            <a:r>
              <a:rPr lang="tr-TR" sz="1800" b="0" i="0" u="none" strike="noStrike" baseline="0" dirty="0">
                <a:latin typeface="Dax-Regular"/>
              </a:rPr>
              <a:t>6- Flavonoidler Fenolik asit ve </a:t>
            </a:r>
            <a:r>
              <a:rPr lang="tr-TR" sz="1800" b="0" i="0" u="none" strike="noStrike" baseline="0" dirty="0" err="1">
                <a:latin typeface="Dax-Regular"/>
              </a:rPr>
              <a:t>lignanlar</a:t>
            </a:r>
            <a:r>
              <a:rPr lang="tr-TR" sz="1800" b="0" i="0" u="none" strike="noStrike" baseline="0" dirty="0">
                <a:latin typeface="Dax-Regular"/>
              </a:rPr>
              <a:t> ile oksidatif stres azaltılması ve ilişkili kronik has. Önlenmesi</a:t>
            </a:r>
          </a:p>
          <a:p>
            <a:pPr algn="l"/>
            <a:r>
              <a:rPr lang="tr-TR" sz="1800" b="0" i="0" u="none" strike="noStrike" baseline="0" dirty="0">
                <a:latin typeface="Dax-Regular"/>
              </a:rPr>
              <a:t>7,8,9 Kaliteli makro ve mikro besin öğesi içeriği ile besin öğesi yetersizliklerinin önlenmesi, risk grupları için besleyici besin kaynağı</a:t>
            </a:r>
          </a:p>
          <a:p>
            <a:pPr algn="l"/>
            <a:endParaRPr lang="tr-TR" sz="1800" b="0" i="0" u="none" strike="noStrike" baseline="0" dirty="0">
              <a:latin typeface="Dax-Regular"/>
            </a:endParaRPr>
          </a:p>
          <a:p>
            <a:pPr algn="l"/>
            <a:r>
              <a:rPr lang="en-US" sz="1800" b="0" i="0" u="none" strike="noStrike" baseline="0" dirty="0" err="1">
                <a:latin typeface="Dax-Regular"/>
              </a:rPr>
              <a:t>Glutensiz</a:t>
            </a:r>
            <a:r>
              <a:rPr lang="en-US" sz="1800" b="0" i="0" u="none" strike="noStrike" baseline="0" dirty="0">
                <a:latin typeface="Dax-Regular"/>
              </a:rPr>
              <a:t> </a:t>
            </a:r>
            <a:r>
              <a:rPr lang="en-US" sz="1800" b="0" i="0" u="none" strike="noStrike" baseline="0" dirty="0" err="1">
                <a:latin typeface="Dax-Regular"/>
              </a:rPr>
              <a:t>ürünler</a:t>
            </a:r>
            <a:r>
              <a:rPr lang="tr-TR" sz="1800" b="0" i="0" u="none" strike="noStrike" baseline="0" dirty="0">
                <a:latin typeface="Dax-Regular"/>
              </a:rPr>
              <a:t> </a:t>
            </a:r>
            <a:r>
              <a:rPr lang="it-IT" sz="1800" b="0" i="0" u="none" strike="noStrike" baseline="0" dirty="0">
                <a:latin typeface="Dax-Regular"/>
              </a:rPr>
              <a:t>genellikle rafine glutensiz un veya nişasta ile</a:t>
            </a:r>
            <a:r>
              <a:rPr lang="tr-TR" sz="1800" b="0" i="0" u="none" strike="noStrike" baseline="0" dirty="0">
                <a:latin typeface="Dax-Regular"/>
              </a:rPr>
              <a:t> </a:t>
            </a:r>
            <a:r>
              <a:rPr lang="en-US" sz="1800" b="0" i="0" u="none" strike="noStrike" baseline="0" dirty="0" err="1">
                <a:latin typeface="Dax-Regular"/>
              </a:rPr>
              <a:t>yapıldığından</a:t>
            </a:r>
            <a:r>
              <a:rPr lang="en-US" sz="1800" b="0" i="0" u="none" strike="noStrike" baseline="0" dirty="0">
                <a:latin typeface="Dax-Regular"/>
              </a:rPr>
              <a:t>, B </a:t>
            </a:r>
            <a:r>
              <a:rPr lang="en-US" sz="1800" b="0" i="0" u="none" strike="noStrike" baseline="0" dirty="0" err="1">
                <a:latin typeface="Dax-Regular"/>
              </a:rPr>
              <a:t>grubu</a:t>
            </a:r>
            <a:r>
              <a:rPr lang="en-US" sz="1800" b="0" i="0" u="none" strike="noStrike" baseline="0" dirty="0">
                <a:latin typeface="Dax-Regular"/>
              </a:rPr>
              <a:t> vitaminler, </a:t>
            </a:r>
            <a:r>
              <a:rPr lang="en-US" sz="1800" b="0" i="0" u="none" strike="noStrike" baseline="0" dirty="0" err="1">
                <a:latin typeface="Dax-Regular"/>
              </a:rPr>
              <a:t>kalsiyum,magnezyum</a:t>
            </a:r>
            <a:r>
              <a:rPr lang="en-US" sz="1800" b="0" i="0" u="none" strike="noStrike" baseline="0" dirty="0">
                <a:latin typeface="Dax-Regular"/>
              </a:rPr>
              <a:t>, </a:t>
            </a:r>
            <a:r>
              <a:rPr lang="en-US" sz="1800" b="0" i="0" u="none" strike="noStrike" baseline="0" dirty="0" err="1">
                <a:latin typeface="Dax-Regular"/>
              </a:rPr>
              <a:t>demir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lif</a:t>
            </a:r>
            <a:r>
              <a:rPr lang="en-US" sz="1800" b="0" i="0" u="none" strike="noStrike" baseline="0" dirty="0">
                <a:latin typeface="Dax-Regular"/>
              </a:rPr>
              <a:t> </a:t>
            </a:r>
            <a:r>
              <a:rPr lang="en-US" sz="1800" b="0" i="0" u="none" strike="noStrike" baseline="0" dirty="0" err="1">
                <a:latin typeface="Dax-Regular"/>
              </a:rPr>
              <a:t>içerikleri</a:t>
            </a:r>
            <a:r>
              <a:rPr lang="en-US" sz="1800" b="0" i="0" u="none" strike="noStrike" baseline="0" dirty="0">
                <a:latin typeface="Dax-Regular"/>
              </a:rPr>
              <a:t> </a:t>
            </a:r>
            <a:r>
              <a:rPr lang="en-US" sz="1800" b="0" i="0" u="none" strike="noStrike" baseline="0" dirty="0" err="1">
                <a:latin typeface="Dax-Regular"/>
              </a:rPr>
              <a:t>oldukça</a:t>
            </a:r>
            <a:r>
              <a:rPr lang="tr-TR" sz="1800" b="0" i="0" u="none" strike="noStrike" baseline="0" dirty="0">
                <a:latin typeface="Dax-Regular"/>
              </a:rPr>
              <a:t> </a:t>
            </a:r>
            <a:r>
              <a:rPr lang="en-US" sz="1800" b="0" i="0" u="none" strike="noStrike" baseline="0" dirty="0" err="1">
                <a:latin typeface="Dax-Regular"/>
              </a:rPr>
              <a:t>düşüktür</a:t>
            </a:r>
            <a:r>
              <a:rPr lang="en-US" sz="1800" b="0" i="0" u="none" strike="noStrike" baseline="0" dirty="0">
                <a:latin typeface="Dax-Regular"/>
              </a:rPr>
              <a:t>. </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61</a:t>
            </a:fld>
            <a:endParaRPr lang="en-US"/>
          </a:p>
        </p:txBody>
      </p:sp>
    </p:spTree>
    <p:extLst>
      <p:ext uri="{BB962C8B-B14F-4D97-AF65-F5344CB8AC3E}">
        <p14:creationId xmlns:p14="http://schemas.microsoft.com/office/powerpoint/2010/main" val="4001673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İklim</a:t>
            </a:r>
            <a:r>
              <a:rPr lang="en-US" sz="1800" b="0" i="0" u="none" strike="noStrike" baseline="0" dirty="0">
                <a:latin typeface="Dax-Regular"/>
              </a:rPr>
              <a:t> </a:t>
            </a:r>
            <a:r>
              <a:rPr lang="en-US" sz="1800" b="0" i="0" u="none" strike="noStrike" baseline="0" dirty="0" err="1">
                <a:latin typeface="Dax-Regular"/>
              </a:rPr>
              <a:t>değişikliği</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sistemleri</a:t>
            </a:r>
            <a:r>
              <a:rPr lang="tr-TR"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güvencesi</a:t>
            </a:r>
            <a:r>
              <a:rPr lang="en-US" sz="1800" b="0" i="0" u="none" strike="noStrike" baseline="0" dirty="0">
                <a:latin typeface="Dax-Regular"/>
              </a:rPr>
              <a:t> </a:t>
            </a:r>
            <a:r>
              <a:rPr lang="en-US" sz="1800" b="0" i="0" u="none" strike="noStrike" baseline="0" dirty="0" err="1">
                <a:latin typeface="Dax-Regular"/>
              </a:rPr>
              <a:t>birbiriyle</a:t>
            </a:r>
            <a:r>
              <a:rPr lang="en-US" sz="1800" b="0" i="0" u="none" strike="noStrike" baseline="0" dirty="0">
                <a:latin typeface="Dax-Regular"/>
              </a:rPr>
              <a:t> </a:t>
            </a:r>
            <a:r>
              <a:rPr lang="en-US" sz="1800" b="0" i="0" u="none" strike="noStrike" baseline="0" dirty="0" err="1">
                <a:latin typeface="Dax-Regular"/>
              </a:rPr>
              <a:t>güçlü</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şekilde</a:t>
            </a:r>
            <a:endParaRPr lang="en-US" sz="1800" b="0" i="0" u="none" strike="noStrike" baseline="0" dirty="0">
              <a:latin typeface="Dax-Regular"/>
            </a:endParaRPr>
          </a:p>
          <a:p>
            <a:pPr algn="l"/>
            <a:r>
              <a:rPr lang="en-US" sz="1800" b="0" i="0" u="none" strike="noStrike" baseline="0" dirty="0" err="1">
                <a:latin typeface="Dax-Regular"/>
              </a:rPr>
              <a:t>bağlantılıdır</a:t>
            </a:r>
            <a:r>
              <a:rPr lang="en-US" sz="1800" b="0" i="0" u="none" strike="noStrike" baseline="0" dirty="0">
                <a:latin typeface="Dax-Regular"/>
              </a:rPr>
              <a:t>. </a:t>
            </a:r>
            <a:r>
              <a:rPr lang="en-US" sz="1800" b="0" i="0" u="none" strike="noStrike" baseline="0" dirty="0" err="1">
                <a:latin typeface="Dax-Regular"/>
              </a:rPr>
              <a:t>Tükettiğimiz</a:t>
            </a:r>
            <a:r>
              <a:rPr lang="en-US" sz="1800" b="0" i="0" u="none" strike="noStrike" baseline="0" dirty="0">
                <a:latin typeface="Dax-Regular"/>
              </a:rPr>
              <a:t> besinler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bu</a:t>
            </a:r>
            <a:r>
              <a:rPr lang="tr-TR" sz="1800" b="0" i="0" u="none" strike="noStrike" baseline="0" dirty="0">
                <a:latin typeface="Dax-Regular"/>
              </a:rPr>
              <a:t> </a:t>
            </a:r>
            <a:r>
              <a:rPr lang="en-US" sz="1800" b="0" i="0" u="none" strike="noStrike" baseline="0" dirty="0" err="1">
                <a:latin typeface="Dax-Regular"/>
              </a:rPr>
              <a:t>besinlerin</a:t>
            </a:r>
            <a:r>
              <a:rPr lang="en-US" sz="1800" b="0" i="0" u="none" strike="noStrike" baseline="0" dirty="0">
                <a:latin typeface="Dax-Regular"/>
              </a:rPr>
              <a:t> </a:t>
            </a:r>
            <a:r>
              <a:rPr lang="en-US" sz="1800" b="0" i="0" u="none" strike="noStrike" baseline="0" dirty="0" err="1">
                <a:latin typeface="Dax-Regular"/>
              </a:rPr>
              <a:t>üretim</a:t>
            </a:r>
            <a:r>
              <a:rPr lang="en-US" sz="1800" b="0" i="0" u="none" strike="noStrike" baseline="0" dirty="0">
                <a:latin typeface="Dax-Regular"/>
              </a:rPr>
              <a:t> </a:t>
            </a:r>
            <a:r>
              <a:rPr lang="en-US" sz="1800" b="0" i="0" u="none" strike="noStrike" baseline="0" dirty="0" err="1">
                <a:latin typeface="Dax-Regular"/>
              </a:rPr>
              <a:t>yöntemleri</a:t>
            </a:r>
            <a:r>
              <a:rPr lang="en-US" sz="1800" b="0" i="0" u="none" strike="noStrike" baseline="0" dirty="0">
                <a:latin typeface="Dax-Regular"/>
              </a:rPr>
              <a:t> </a:t>
            </a:r>
            <a:r>
              <a:rPr lang="en-US" sz="1800" b="0" i="0" u="none" strike="noStrike" baseline="0" dirty="0" err="1">
                <a:latin typeface="Dax-Regular"/>
              </a:rPr>
              <a:t>insan</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gezegen</a:t>
            </a:r>
            <a:r>
              <a:rPr lang="tr-TR" sz="1800" b="0" i="0" u="none" strike="noStrike" baseline="0" dirty="0">
                <a:latin typeface="Dax-Regular"/>
              </a:rPr>
              <a:t> </a:t>
            </a:r>
            <a:r>
              <a:rPr lang="en-US" sz="1800" b="0" i="0" u="none" strike="noStrike" baseline="0" dirty="0" err="1">
                <a:latin typeface="Dax-Regular"/>
              </a:rPr>
              <a:t>sağlığını</a:t>
            </a:r>
            <a:r>
              <a:rPr lang="en-US" sz="1800" b="0" i="0" u="none" strike="noStrike" baseline="0" dirty="0">
                <a:latin typeface="Dax-Regular"/>
              </a:rPr>
              <a:t> </a:t>
            </a:r>
            <a:r>
              <a:rPr lang="en-US" sz="1800" b="0" i="0" u="none" strike="noStrike" baseline="0" dirty="0" err="1">
                <a:latin typeface="Dax-Regular"/>
              </a:rPr>
              <a:t>belirleyen</a:t>
            </a:r>
            <a:r>
              <a:rPr lang="en-US" sz="1800" b="0" i="0" u="none" strike="noStrike" baseline="0" dirty="0">
                <a:latin typeface="Dax-Regular"/>
              </a:rPr>
              <a:t> </a:t>
            </a:r>
            <a:r>
              <a:rPr lang="en-US" sz="1800" b="0" i="0" u="none" strike="noStrike" baseline="0" dirty="0" err="1">
                <a:latin typeface="Dax-Regular"/>
              </a:rPr>
              <a:t>en</a:t>
            </a:r>
            <a:r>
              <a:rPr lang="en-US" sz="1800" b="0" i="0" u="none" strike="noStrike" baseline="0" dirty="0">
                <a:latin typeface="Dax-Regular"/>
              </a:rPr>
              <a:t> </a:t>
            </a:r>
            <a:r>
              <a:rPr lang="en-US" sz="1800" b="0" i="0" u="none" strike="noStrike" baseline="0" dirty="0" err="1">
                <a:latin typeface="Dax-Regular"/>
              </a:rPr>
              <a:t>kritik</a:t>
            </a:r>
            <a:r>
              <a:rPr lang="en-US" sz="1800" b="0" i="0" u="none" strike="noStrike" baseline="0" dirty="0">
                <a:latin typeface="Dax-Regular"/>
              </a:rPr>
              <a:t> </a:t>
            </a:r>
            <a:r>
              <a:rPr lang="en-US" sz="1800" b="0" i="0" u="none" strike="noStrike" baseline="0" dirty="0" err="1">
                <a:latin typeface="Dax-Regular"/>
              </a:rPr>
              <a:t>süreçlerden</a:t>
            </a:r>
            <a:r>
              <a:rPr lang="en-US" sz="1800" b="0" i="0" u="none" strike="noStrike" baseline="0" dirty="0">
                <a:latin typeface="Dax-Regular"/>
              </a:rPr>
              <a:t> </a:t>
            </a:r>
            <a:r>
              <a:rPr lang="en-US" sz="1800" b="0" i="0" u="none" strike="noStrike" baseline="0" dirty="0" err="1">
                <a:latin typeface="Dax-Regular"/>
              </a:rPr>
              <a:t>birisidir</a:t>
            </a:r>
            <a:r>
              <a:rPr lang="en-US" sz="1800" b="0" i="0" u="none" strike="noStrike" baseline="0" dirty="0">
                <a:latin typeface="Dax-Regular"/>
              </a:rPr>
              <a:t>.</a:t>
            </a:r>
          </a:p>
          <a:p>
            <a:pPr algn="l"/>
            <a:r>
              <a:rPr lang="en-US" sz="1800" b="0" i="0" u="none" strike="noStrike" baseline="0" dirty="0" err="1">
                <a:latin typeface="Dax-Regular"/>
              </a:rPr>
              <a:t>Günümüzde</a:t>
            </a:r>
            <a:r>
              <a:rPr lang="en-US" sz="1800" b="0" i="0" u="none" strike="noStrike" baseline="0" dirty="0">
                <a:latin typeface="Dax-Regular"/>
              </a:rPr>
              <a:t>, </a:t>
            </a:r>
            <a:r>
              <a:rPr lang="en-US" sz="1800" b="0" i="0" u="none" strike="noStrike" baseline="0" dirty="0" err="1">
                <a:latin typeface="Dax-Regular"/>
              </a:rPr>
              <a:t>besinlerin</a:t>
            </a:r>
            <a:r>
              <a:rPr lang="en-US" sz="1800" b="0" i="0" u="none" strike="noStrike" baseline="0" dirty="0">
                <a:latin typeface="Dax-Regular"/>
              </a:rPr>
              <a:t> </a:t>
            </a:r>
            <a:r>
              <a:rPr lang="en-US" sz="1800" b="0" i="0" u="none" strike="noStrike" baseline="0" dirty="0" err="1">
                <a:latin typeface="Dax-Regular"/>
              </a:rPr>
              <a:t>üretimi</a:t>
            </a:r>
            <a:r>
              <a:rPr lang="en-US"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kullanılan</a:t>
            </a:r>
            <a:endParaRPr lang="en-US" sz="1800" b="0" i="0" u="none" strike="noStrike" baseline="0" dirty="0">
              <a:latin typeface="Dax-Regular"/>
            </a:endParaRPr>
          </a:p>
          <a:p>
            <a:pPr algn="l"/>
            <a:r>
              <a:rPr lang="en-US" sz="1800" b="0" i="0" u="none" strike="noStrike" baseline="0" dirty="0" err="1">
                <a:latin typeface="Dax-Regular"/>
              </a:rPr>
              <a:t>yöntemler</a:t>
            </a:r>
            <a:r>
              <a:rPr lang="en-US" sz="1800" b="0" i="0" u="none" strike="noStrike" baseline="0" dirty="0">
                <a:latin typeface="Dax-Regular"/>
              </a:rPr>
              <a:t> sera </a:t>
            </a:r>
            <a:r>
              <a:rPr lang="en-US" sz="1800" b="0" i="0" u="none" strike="noStrike" baseline="0" dirty="0" err="1">
                <a:latin typeface="Dax-Regular"/>
              </a:rPr>
              <a:t>gazı</a:t>
            </a:r>
            <a:r>
              <a:rPr lang="en-US" sz="1800" b="0" i="0" u="none" strike="noStrike" baseline="0" dirty="0">
                <a:latin typeface="Dax-Regular"/>
              </a:rPr>
              <a:t> </a:t>
            </a:r>
            <a:r>
              <a:rPr lang="en-US" sz="1800" b="0" i="0" u="none" strike="noStrike" baseline="0" dirty="0" err="1">
                <a:latin typeface="Dax-Regular"/>
              </a:rPr>
              <a:t>emisyonlarının</a:t>
            </a:r>
            <a:r>
              <a:rPr lang="en-US" sz="1800" b="0" i="0" u="none" strike="noStrike" baseline="0" dirty="0">
                <a:latin typeface="Dax-Regular"/>
              </a:rPr>
              <a:t> </a:t>
            </a:r>
            <a:r>
              <a:rPr lang="en-US" sz="1800" b="0" i="0" u="none" strike="noStrike" baseline="0" dirty="0" err="1">
                <a:latin typeface="Dax-Regular"/>
              </a:rPr>
              <a:t>artışına</a:t>
            </a:r>
            <a:r>
              <a:rPr lang="en-US" sz="1800" b="0" i="0" u="none" strike="noStrike" baseline="0" dirty="0">
                <a:latin typeface="Dax-Regular"/>
              </a:rPr>
              <a:t> </a:t>
            </a:r>
            <a:r>
              <a:rPr lang="en-US" sz="1800" b="0" i="0" u="none" strike="noStrike" baseline="0" dirty="0" err="1">
                <a:latin typeface="Dax-Regular"/>
              </a:rPr>
              <a:t>neden</a:t>
            </a:r>
            <a:endParaRPr lang="en-US" sz="1800" b="0" i="0" u="none" strike="noStrike" baseline="0" dirty="0">
              <a:latin typeface="Dax-Regular"/>
            </a:endParaRPr>
          </a:p>
          <a:p>
            <a:pPr algn="l"/>
            <a:r>
              <a:rPr lang="nn-NO" sz="1800" b="0" i="0" u="none" strike="noStrike" baseline="0" dirty="0">
                <a:latin typeface="Dax-Regular"/>
              </a:rPr>
              <a:t>olarak küresel ısınmaya yani iklim krizine neden</a:t>
            </a:r>
          </a:p>
          <a:p>
            <a:pPr algn="l"/>
            <a:r>
              <a:rPr lang="en-US" sz="1800" b="0" i="0" u="none" strike="noStrike" baseline="0" dirty="0" err="1">
                <a:latin typeface="Dax-Regular"/>
              </a:rPr>
              <a:t>olurken</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yandan</a:t>
            </a:r>
            <a:r>
              <a:rPr lang="en-US" sz="1800" b="0" i="0" u="none" strike="noStrike" baseline="0" dirty="0">
                <a:latin typeface="Dax-Regular"/>
              </a:rPr>
              <a:t> da </a:t>
            </a:r>
            <a:r>
              <a:rPr lang="en-US" sz="1800" b="0" i="0" u="none" strike="noStrike" baseline="0" dirty="0" err="1">
                <a:latin typeface="Dax-Regular"/>
              </a:rPr>
              <a:t>tarımsal</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üretimi</a:t>
            </a:r>
            <a:r>
              <a:rPr lang="en-US" sz="1800" b="0" i="0" u="none" strike="noStrike" baseline="0" dirty="0">
                <a:latin typeface="Dax-Regular"/>
              </a:rPr>
              <a:t>,</a:t>
            </a:r>
          </a:p>
          <a:p>
            <a:pPr algn="l"/>
            <a:r>
              <a:rPr lang="en-US" sz="1800" b="0" i="0" u="none" strike="noStrike" baseline="0" dirty="0" err="1">
                <a:latin typeface="Dax-Regular"/>
              </a:rPr>
              <a:t>iklim</a:t>
            </a:r>
            <a:r>
              <a:rPr lang="en-US" sz="1800" b="0" i="0" u="none" strike="noStrike" baseline="0" dirty="0">
                <a:latin typeface="Dax-Regular"/>
              </a:rPr>
              <a:t> </a:t>
            </a:r>
            <a:r>
              <a:rPr lang="en-US" sz="1800" b="0" i="0" u="none" strike="noStrike" baseline="0" dirty="0" err="1">
                <a:latin typeface="Dax-Regular"/>
              </a:rPr>
              <a:t>değişikliğinin</a:t>
            </a:r>
            <a:r>
              <a:rPr lang="en-US" sz="1800" b="0" i="0" u="none" strike="noStrike" baseline="0" dirty="0">
                <a:latin typeface="Dax-Regular"/>
              </a:rPr>
              <a:t> </a:t>
            </a:r>
            <a:r>
              <a:rPr lang="en-US" sz="1800" b="0" i="0" u="none" strike="noStrike" baseline="0" dirty="0" err="1">
                <a:latin typeface="Dax-Regular"/>
              </a:rPr>
              <a:t>etkilerine</a:t>
            </a:r>
            <a:r>
              <a:rPr lang="en-US" sz="1800" b="0" i="0" u="none" strike="noStrike" baseline="0" dirty="0">
                <a:latin typeface="Dax-Regular"/>
              </a:rPr>
              <a:t> </a:t>
            </a:r>
            <a:r>
              <a:rPr lang="en-US" sz="1800" b="0" i="0" u="none" strike="noStrike" baseline="0" dirty="0" err="1">
                <a:latin typeface="Dax-Regular"/>
              </a:rPr>
              <a:t>karşı</a:t>
            </a:r>
            <a:r>
              <a:rPr lang="en-US" sz="1800" b="0" i="0" u="none" strike="noStrike" baseline="0" dirty="0">
                <a:latin typeface="Dax-Regular"/>
              </a:rPr>
              <a:t> </a:t>
            </a:r>
            <a:r>
              <a:rPr lang="en-US" sz="1800" b="0" i="0" u="none" strike="noStrike" baseline="0" dirty="0" err="1">
                <a:latin typeface="Dax-Regular"/>
              </a:rPr>
              <a:t>en</a:t>
            </a:r>
            <a:r>
              <a:rPr lang="en-US" sz="1800" b="0" i="0" u="none" strike="noStrike" baseline="0" dirty="0">
                <a:latin typeface="Dax-Regular"/>
              </a:rPr>
              <a:t> </a:t>
            </a:r>
            <a:r>
              <a:rPr lang="en-US" sz="1800" b="0" i="0" u="none" strike="noStrike" baseline="0" dirty="0" err="1">
                <a:latin typeface="Dax-Regular"/>
              </a:rPr>
              <a:t>savunmasız</a:t>
            </a:r>
            <a:endParaRPr lang="en-US" sz="1800" b="0" i="0" u="none" strike="noStrike" baseline="0" dirty="0">
              <a:latin typeface="Dax-Regular"/>
            </a:endParaRPr>
          </a:p>
          <a:p>
            <a:pPr algn="l"/>
            <a:r>
              <a:rPr lang="en-US" sz="1800" b="0" i="0" u="none" strike="noStrike" baseline="0" dirty="0" err="1">
                <a:latin typeface="Dax-Regular"/>
              </a:rPr>
              <a:t>sistemlerin</a:t>
            </a:r>
            <a:r>
              <a:rPr lang="en-US" sz="1800" b="0" i="0" u="none" strike="noStrike" baseline="0" dirty="0">
                <a:latin typeface="Dax-Regular"/>
              </a:rPr>
              <a:t> </a:t>
            </a:r>
            <a:r>
              <a:rPr lang="en-US" sz="1800" b="0" i="0" u="none" strike="noStrike" baseline="0" dirty="0" err="1">
                <a:latin typeface="Dax-Regular"/>
              </a:rPr>
              <a:t>başında</a:t>
            </a:r>
            <a:r>
              <a:rPr lang="en-US" sz="1800" b="0" i="0" u="none" strike="noStrike" baseline="0" dirty="0">
                <a:latin typeface="Dax-Regular"/>
              </a:rPr>
              <a:t> </a:t>
            </a:r>
            <a:r>
              <a:rPr lang="en-US" sz="1800" b="0" i="0" u="none" strike="noStrike" baseline="0" dirty="0" err="1">
                <a:latin typeface="Dax-Regular"/>
              </a:rPr>
              <a:t>gelmektedir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62</a:t>
            </a:fld>
            <a:endParaRPr lang="en-US"/>
          </a:p>
        </p:txBody>
      </p:sp>
    </p:spTree>
    <p:extLst>
      <p:ext uri="{BB962C8B-B14F-4D97-AF65-F5344CB8AC3E}">
        <p14:creationId xmlns:p14="http://schemas.microsoft.com/office/powerpoint/2010/main" val="2428828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2C099-315D-493A-9B13-DC99703C3A59}" type="slidenum">
              <a:rPr lang="tr-TR" smtClean="0"/>
              <a:t>64</a:t>
            </a:fld>
            <a:endParaRPr lang="tr-TR"/>
          </a:p>
        </p:txBody>
      </p:sp>
    </p:spTree>
    <p:extLst>
      <p:ext uri="{BB962C8B-B14F-4D97-AF65-F5344CB8AC3E}">
        <p14:creationId xmlns:p14="http://schemas.microsoft.com/office/powerpoint/2010/main" val="1273210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Luis A Moreno, </a:t>
            </a:r>
            <a:r>
              <a:rPr lang="en-GB" sz="900" kern="1200" dirty="0" err="1">
                <a:solidFill>
                  <a:schemeClr val="tx1"/>
                </a:solidFill>
                <a:effectLst/>
                <a:latin typeface="+mn-lt"/>
                <a:ea typeface="+mn-ea"/>
                <a:cs typeface="+mn-cs"/>
              </a:rPr>
              <a:t>Rosan</a:t>
            </a:r>
            <a:r>
              <a:rPr lang="en-GB" sz="900" kern="1200" dirty="0">
                <a:solidFill>
                  <a:schemeClr val="tx1"/>
                </a:solidFill>
                <a:effectLst/>
                <a:latin typeface="+mn-lt"/>
                <a:ea typeface="+mn-ea"/>
                <a:cs typeface="+mn-cs"/>
              </a:rPr>
              <a:t> Meyer, Sharon M Donovan, Olivier </a:t>
            </a:r>
            <a:r>
              <a:rPr lang="en-GB" sz="900" kern="1200" dirty="0" err="1">
                <a:solidFill>
                  <a:schemeClr val="tx1"/>
                </a:solidFill>
                <a:effectLst/>
                <a:latin typeface="+mn-lt"/>
                <a:ea typeface="+mn-ea"/>
                <a:cs typeface="+mn-cs"/>
              </a:rPr>
              <a:t>Goulet</a:t>
            </a:r>
            <a:r>
              <a:rPr lang="en-GB" sz="900" kern="1200" dirty="0">
                <a:solidFill>
                  <a:schemeClr val="tx1"/>
                </a:solidFill>
                <a:effectLst/>
                <a:latin typeface="+mn-lt"/>
                <a:ea typeface="+mn-ea"/>
                <a:cs typeface="+mn-cs"/>
              </a:rPr>
              <a:t>, Jess Haines, </a:t>
            </a:r>
            <a:r>
              <a:rPr lang="en-GB" sz="900" kern="1200" dirty="0" err="1">
                <a:solidFill>
                  <a:schemeClr val="tx1"/>
                </a:solidFill>
                <a:effectLst/>
                <a:latin typeface="+mn-lt"/>
                <a:ea typeface="+mn-ea"/>
                <a:cs typeface="+mn-cs"/>
              </a:rPr>
              <a:t>Frans</a:t>
            </a:r>
            <a:r>
              <a:rPr lang="en-GB" sz="900" kern="1200" dirty="0">
                <a:solidFill>
                  <a:schemeClr val="tx1"/>
                </a:solidFill>
                <a:effectLst/>
                <a:latin typeface="+mn-lt"/>
                <a:ea typeface="+mn-ea"/>
                <a:cs typeface="+mn-cs"/>
              </a:rPr>
              <a:t> J </a:t>
            </a:r>
            <a:r>
              <a:rPr lang="en-GB" sz="900" kern="1200" dirty="0" err="1">
                <a:solidFill>
                  <a:schemeClr val="tx1"/>
                </a:solidFill>
                <a:effectLst/>
                <a:latin typeface="+mn-lt"/>
                <a:ea typeface="+mn-ea"/>
                <a:cs typeface="+mn-cs"/>
              </a:rPr>
              <a:t>Kok</a:t>
            </a:r>
            <a:r>
              <a:rPr lang="en-GB" sz="900" kern="1200" dirty="0">
                <a:solidFill>
                  <a:schemeClr val="tx1"/>
                </a:solidFill>
                <a:effectLst/>
                <a:latin typeface="+mn-lt"/>
                <a:ea typeface="+mn-ea"/>
                <a:cs typeface="+mn-cs"/>
              </a:rPr>
              <a:t>, Pieter </a:t>
            </a:r>
            <a:r>
              <a:rPr lang="en-GB" sz="900" kern="1200" dirty="0" err="1">
                <a:solidFill>
                  <a:schemeClr val="tx1"/>
                </a:solidFill>
                <a:effectLst/>
                <a:latin typeface="+mn-lt"/>
                <a:ea typeface="+mn-ea"/>
                <a:cs typeface="+mn-cs"/>
              </a:rPr>
              <a:t>van‘t</a:t>
            </a:r>
            <a:r>
              <a:rPr lang="en-GB" sz="900" kern="1200" dirty="0">
                <a:solidFill>
                  <a:schemeClr val="tx1"/>
                </a:solidFill>
                <a:effectLst/>
                <a:latin typeface="+mn-lt"/>
                <a:ea typeface="+mn-ea"/>
                <a:cs typeface="+mn-cs"/>
              </a:rPr>
              <a:t> Veer, Perspective: Striking a Balance between Planetary and Human Health: Is There a Path Forward?, Advances in Nutrition, 2022;13(2);355–375.</a:t>
            </a:r>
          </a:p>
          <a:p>
            <a:endParaRPr lang="en-US" dirty="0"/>
          </a:p>
          <a:p>
            <a:endParaRPr lang="en-US" dirty="0"/>
          </a:p>
          <a:p>
            <a:r>
              <a:rPr lang="en-US" dirty="0"/>
              <a:t>https://</a:t>
            </a:r>
            <a:r>
              <a:rPr lang="en-US" dirty="0" err="1"/>
              <a:t>www.who.int</a:t>
            </a:r>
            <a:r>
              <a:rPr lang="en-US" dirty="0"/>
              <a:t>/initiatives/food-systems-for-health</a:t>
            </a:r>
          </a:p>
          <a:p>
            <a:r>
              <a:rPr lang="en-GB" sz="900" kern="1200" dirty="0">
                <a:solidFill>
                  <a:schemeClr val="tx1"/>
                </a:solidFill>
                <a:effectLst/>
                <a:latin typeface="+mn-lt"/>
                <a:ea typeface="+mn-ea"/>
                <a:cs typeface="+mn-cs"/>
              </a:rPr>
              <a:t>A food system includes all the elements (environment, people, inputs, processes, infrastructures, institutions, etc.) and activities that relate to the production, processing, distribution, preparation and consumption of food, and the outputs of these activities, such as socio-economic and environmental outcomes.</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At the root of many of the world’s most pressing threats to human, animal and planetary health, are unhealthy, inequitable and unsustainable food systems. Around 11 million deaths annually are caused by unhealthy diets. Our diets have become the leading contributor to global environmental degradation, affecting land, water and oceans, biodiversity, our climate and our air quality.</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Food systems may also affect health by facilitating the spread of common bacteria and germs from animals to humans and between human populations. The use of antibiotics in livestock breeding and aquaculture contributes to drug-resistant microbes that threaten human health</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We need to transform food systems to:</a:t>
            </a:r>
          </a:p>
          <a:p>
            <a:pPr lvl="0"/>
            <a:r>
              <a:rPr lang="en-GB" sz="900" kern="1200" dirty="0">
                <a:solidFill>
                  <a:schemeClr val="tx1"/>
                </a:solidFill>
                <a:effectLst/>
                <a:latin typeface="+mn-lt"/>
                <a:ea typeface="+mn-ea"/>
                <a:cs typeface="+mn-cs"/>
              </a:rPr>
              <a:t>lower the cost of nutritious foods for consumers,</a:t>
            </a:r>
          </a:p>
          <a:p>
            <a:pPr lvl="0"/>
            <a:r>
              <a:rPr lang="en-GB" sz="900" kern="1200" dirty="0">
                <a:solidFill>
                  <a:schemeClr val="tx1"/>
                </a:solidFill>
                <a:effectLst/>
                <a:latin typeface="+mn-lt"/>
                <a:ea typeface="+mn-ea"/>
                <a:cs typeface="+mn-cs"/>
              </a:rPr>
              <a:t>increase the availability and affordability of healthy diets,</a:t>
            </a:r>
          </a:p>
          <a:p>
            <a:pPr lvl="0"/>
            <a:r>
              <a:rPr lang="en-GB" sz="900" kern="1200" dirty="0">
                <a:solidFill>
                  <a:schemeClr val="tx1"/>
                </a:solidFill>
                <a:effectLst/>
                <a:latin typeface="+mn-lt"/>
                <a:ea typeface="+mn-ea"/>
                <a:cs typeface="+mn-cs"/>
              </a:rPr>
              <a:t>ensure a fair price for the producer, while reflecting the true costs on environment, health and livelihoods</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Achieving this could: help prevent the double burden of malnutrition (the co-existence of </a:t>
            </a:r>
            <a:r>
              <a:rPr lang="en-GB" sz="900" kern="1200" dirty="0" err="1">
                <a:solidFill>
                  <a:schemeClr val="tx1"/>
                </a:solidFill>
                <a:effectLst/>
                <a:latin typeface="+mn-lt"/>
                <a:ea typeface="+mn-ea"/>
                <a:cs typeface="+mn-cs"/>
              </a:rPr>
              <a:t>undernutrition</a:t>
            </a:r>
            <a:r>
              <a:rPr lang="en-GB" sz="900" kern="1200" dirty="0">
                <a:solidFill>
                  <a:schemeClr val="tx1"/>
                </a:solidFill>
                <a:effectLst/>
                <a:latin typeface="+mn-lt"/>
                <a:ea typeface="+mn-ea"/>
                <a:cs typeface="+mn-cs"/>
              </a:rPr>
              <a:t> along with overweight and obesity, or diet-related </a:t>
            </a:r>
            <a:r>
              <a:rPr lang="en-GB" sz="900" kern="1200" dirty="0" err="1">
                <a:solidFill>
                  <a:schemeClr val="tx1"/>
                </a:solidFill>
                <a:effectLst/>
                <a:latin typeface="+mn-lt"/>
                <a:ea typeface="+mn-ea"/>
                <a:cs typeface="+mn-cs"/>
              </a:rPr>
              <a:t>noncommunicable</a:t>
            </a:r>
            <a:r>
              <a:rPr lang="en-GB" sz="900" kern="1200" dirty="0">
                <a:solidFill>
                  <a:schemeClr val="tx1"/>
                </a:solidFill>
                <a:effectLst/>
                <a:latin typeface="+mn-lt"/>
                <a:ea typeface="+mn-ea"/>
                <a:cs typeface="+mn-cs"/>
              </a:rPr>
              <a:t> diseases e.g. diabetes, within individuals, households and populations); lower health costs related to unhealthy diets; lower food waste and the social costs of greenhouse gas emissions; and  advance progress on all </a:t>
            </a:r>
            <a:r>
              <a:rPr lang="en-GB" sz="900" kern="1200" dirty="0">
                <a:solidFill>
                  <a:schemeClr val="tx1"/>
                </a:solidFill>
                <a:effectLst/>
                <a:latin typeface="+mn-lt"/>
                <a:ea typeface="+mn-ea"/>
                <a:cs typeface="+mn-cs"/>
                <a:hlinkClick r:id="rId3"/>
              </a:rPr>
              <a:t>17 UN Sustainable Development Goals</a:t>
            </a:r>
            <a:r>
              <a:rPr lang="en-GB" sz="900" kern="1200" dirty="0">
                <a:solidFill>
                  <a:schemeClr val="tx1"/>
                </a:solidFill>
                <a:effectLst/>
                <a:latin typeface="+mn-lt"/>
                <a:ea typeface="+mn-ea"/>
                <a:cs typeface="+mn-cs"/>
              </a:rPr>
              <a:t> in this </a:t>
            </a:r>
            <a:r>
              <a:rPr lang="en-GB" sz="900" kern="1200" dirty="0">
                <a:solidFill>
                  <a:schemeClr val="tx1"/>
                </a:solidFill>
                <a:effectLst/>
                <a:latin typeface="+mn-lt"/>
                <a:ea typeface="+mn-ea"/>
                <a:cs typeface="+mn-cs"/>
                <a:hlinkClick r:id="rId4"/>
              </a:rPr>
              <a:t>Decade of Action on Nutrition (2016-2025)</a:t>
            </a:r>
            <a:r>
              <a:rPr lang="en-GB" sz="900" kern="1200" dirty="0">
                <a:solidFill>
                  <a:schemeClr val="tx1"/>
                </a:solidFill>
                <a:effectLst/>
                <a:latin typeface="+mn-lt"/>
                <a:ea typeface="+mn-ea"/>
                <a:cs typeface="+mn-cs"/>
              </a:rPr>
              <a:t>.  WHO is working to advance food systems transformation for health through the priority policy actions detailed below, as well as through the outcomes of the UN Food Systems Summit including</a:t>
            </a:r>
            <a:r>
              <a:rPr lang="en-GB" sz="900" kern="1200" dirty="0">
                <a:solidFill>
                  <a:schemeClr val="tx1"/>
                </a:solidFill>
                <a:effectLst/>
                <a:latin typeface="+mn-lt"/>
                <a:ea typeface="+mn-ea"/>
                <a:cs typeface="+mn-cs"/>
                <a:hlinkClick r:id="rId5"/>
              </a:rPr>
              <a:t> the Coalition of Action for Healthy Diets from Sustainable Food Systems for Children and All (HDSFS)</a:t>
            </a:r>
            <a:r>
              <a:rPr lang="en-GB" sz="900" kern="1200" dirty="0">
                <a:solidFill>
                  <a:schemeClr val="tx1"/>
                </a:solidFill>
                <a:effectLst/>
                <a:latin typeface="+mn-lt"/>
                <a:ea typeface="+mn-ea"/>
                <a:cs typeface="+mn-cs"/>
              </a:rPr>
              <a:t>.</a:t>
            </a:r>
          </a:p>
          <a:p>
            <a:r>
              <a:rPr lang="en-GB" sz="900" kern="1200" dirty="0">
                <a:solidFill>
                  <a:schemeClr val="tx1"/>
                </a:solidFill>
                <a:effectLst/>
                <a:latin typeface="+mn-lt"/>
                <a:ea typeface="+mn-ea"/>
                <a:cs typeface="+mn-cs"/>
              </a:rPr>
              <a:t> </a:t>
            </a:r>
          </a:p>
          <a:p>
            <a:endParaRPr lang="en-US" dirty="0"/>
          </a:p>
          <a:p>
            <a:r>
              <a:rPr lang="en-GB" dirty="0"/>
              <a:t>From farm to fork to waste, each stage has environmental impacts – farming and manufacturing processes and the way we eat and dispose of food are damaging the planet.</a:t>
            </a:r>
          </a:p>
          <a:p>
            <a:endParaRPr lang="en-GB" dirty="0"/>
          </a:p>
          <a:p>
            <a:r>
              <a:rPr lang="en-US" dirty="0"/>
              <a:t>Taking into consideration farming, production, distribution, delivery through to waste, our current food system:  </a:t>
            </a:r>
          </a:p>
          <a:p>
            <a:pPr marL="171450" indent="-171450">
              <a:buFont typeface="Arial" panose="020B0604020202020204" pitchFamily="34" charset="0"/>
              <a:buChar char="•"/>
            </a:pPr>
            <a:r>
              <a:rPr lang="en-US" dirty="0"/>
              <a:t>Contributes 18-25% of total greenhouse gas (GHG) emissions in the UK and 20-30% of GHG emissions globally - contributing significantly to global warming.</a:t>
            </a:r>
          </a:p>
          <a:p>
            <a:pPr marL="171450" indent="-171450">
              <a:buFont typeface="Arial" panose="020B0604020202020204" pitchFamily="34" charset="0"/>
              <a:buChar char="•"/>
            </a:pPr>
            <a:r>
              <a:rPr lang="en-US" dirty="0"/>
              <a:t>Is a leading cause of deforestation, biodiversity loss and soil and water pollution around the world</a:t>
            </a:r>
          </a:p>
          <a:p>
            <a:pPr marL="171450" indent="-171450">
              <a:buFont typeface="Arial" panose="020B0604020202020204" pitchFamily="34" charset="0"/>
              <a:buChar char="•"/>
            </a:pPr>
            <a:r>
              <a:rPr lang="en-US" dirty="0"/>
              <a:t>Accounts for 70% of all human water use. </a:t>
            </a:r>
          </a:p>
          <a:p>
            <a:pPr marL="171450" indent="-171450">
              <a:buFont typeface="Arial" panose="020B0604020202020204" pitchFamily="34" charset="0"/>
              <a:buChar char="•"/>
            </a:pPr>
            <a:r>
              <a:rPr lang="en-US" dirty="0"/>
              <a:t>10 million </a:t>
            </a:r>
            <a:r>
              <a:rPr lang="en-GB" noProof="0" dirty="0"/>
              <a:t>tonnes</a:t>
            </a:r>
            <a:r>
              <a:rPr lang="en-US" dirty="0"/>
              <a:t> of all food produced is spoiled or wasted in the UK every year with the majority (71%) occurring in the home. Most of this is avoidable and represents a waste of land, water and other inputs and produces ‘unnecessary’ potent GHG emissions. </a:t>
            </a:r>
          </a:p>
          <a:p>
            <a:pPr marL="171450" indent="-171450">
              <a:buFont typeface="Arial" panose="020B0604020202020204" pitchFamily="34" charset="0"/>
              <a:buChar char="•"/>
            </a:pPr>
            <a:r>
              <a:rPr lang="en-US" dirty="0"/>
              <a:t>Over fishing and poor fishing practices have impacted on fishing stocks with 85% of fisheries now fully exploited and / or over fished, the marine vertebrae population has been halved and the marine ecosystem has been damaged. Fish stocks around the UK are particularly vulnerable. </a:t>
            </a:r>
          </a:p>
          <a:p>
            <a:pPr marL="171450" indent="-171450">
              <a:buFont typeface="Arial" panose="020B0604020202020204" pitchFamily="34" charset="0"/>
              <a:buChar char="•"/>
            </a:pPr>
            <a:r>
              <a:rPr lang="en-US" dirty="0"/>
              <a:t>Agriculture and livestock farming are by far the biggest contributors to GHG emissions, deforestation, biodiversity loss, soil pollution as well as land and water 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a:t>
            </a:r>
            <a:r>
              <a:rPr lang="en-US" baseline="0" dirty="0"/>
              <a:t> food choices we are recommending will have a direct impact on sustainability. It can no longer be simply about the impact of food on health outcomes, but we have to consider the environment.  This may seem daunting but it would be irresponsible to ignore the issue. As the experts in dietary intervention and ability to translate dietary science into context of different population groups, the BDA strongly feels we should be leading this topic. We need to ensure that any sustainable advice around food choices will also be beneficial to overall health outcomes and meet the nutritional – especially micronutrient – needs of the population. </a:t>
            </a:r>
          </a:p>
          <a:p>
            <a:pPr marL="0" indent="0">
              <a:buFont typeface="Arial" panose="020B0604020202020204" pitchFamily="34" charset="0"/>
              <a:buNone/>
            </a:pPr>
            <a:endParaRPr lang="en-US" baseline="0" dirty="0"/>
          </a:p>
          <a:p>
            <a:r>
              <a:rPr lang="en-US" dirty="0"/>
              <a:t>As the population grows – estimated growth</a:t>
            </a:r>
            <a:r>
              <a:rPr lang="en-US" baseline="0" dirty="0"/>
              <a:t> from current 7 billion to 9-10 billion by 2050, the demand for food will grow, that means more food needs to be grown and produced which means more </a:t>
            </a:r>
            <a:r>
              <a:rPr lang="en-US" baseline="0" dirty="0" err="1"/>
              <a:t>GHGe</a:t>
            </a:r>
            <a:r>
              <a:rPr lang="en-US" baseline="0" dirty="0"/>
              <a:t>, more depletion of the planets natural resources.  </a:t>
            </a:r>
          </a:p>
          <a:p>
            <a:endParaRPr lang="en-US" baseline="0" dirty="0"/>
          </a:p>
          <a:p>
            <a:pPr marL="0" indent="0">
              <a:buFont typeface="Arial" panose="020B0604020202020204" pitchFamily="34" charset="0"/>
              <a:buNone/>
            </a:pPr>
            <a:r>
              <a:rPr lang="en-US" b="1" baseline="0" dirty="0"/>
              <a:t>Specific impacts</a:t>
            </a:r>
          </a:p>
          <a:p>
            <a:pPr marL="0" indent="0">
              <a:buFont typeface="Arial" panose="020B0604020202020204" pitchFamily="34" charset="0"/>
              <a:buNone/>
            </a:pPr>
            <a:r>
              <a:rPr lang="en-GB" b="0" baseline="0" dirty="0"/>
              <a:t>Although </a:t>
            </a:r>
            <a:r>
              <a:rPr lang="en-GB" b="0" baseline="0" dirty="0" err="1"/>
              <a:t>GHGe</a:t>
            </a:r>
            <a:r>
              <a:rPr lang="en-GB" b="0" baseline="0" dirty="0"/>
              <a:t> are the focus of most headlines, it is all other environmental factors are just as important for the security of food production. For example: </a:t>
            </a:r>
            <a:endParaRPr lang="en-US" b="1" baseline="0" dirty="0"/>
          </a:p>
          <a:p>
            <a:pPr marL="0" indent="0">
              <a:buFont typeface="Arial" panose="020B0604020202020204" pitchFamily="34" charset="0"/>
              <a:buNone/>
            </a:pPr>
            <a:endParaRPr lang="en-US" b="1" baseline="0" dirty="0"/>
          </a:p>
          <a:p>
            <a:r>
              <a:rPr lang="en-GB" dirty="0"/>
              <a:t>DEGRADATION</a:t>
            </a:r>
            <a:r>
              <a:rPr lang="en-GB" baseline="0" dirty="0"/>
              <a:t> OF SOIL: </a:t>
            </a:r>
            <a:r>
              <a:rPr lang="en-US" b="0" i="0" u="none" strike="noStrike" baseline="0" dirty="0">
                <a:solidFill>
                  <a:srgbClr val="000000"/>
                </a:solidFill>
                <a:latin typeface="Gotham-Light"/>
              </a:rPr>
              <a:t>suitable soil is essential for agriculture and production of adequate food.  As the climate changes, and as precipitation patterns alter, the quality of soil will degrade making conditions for growing crops difficult. for growing crops is likely to change. Drought can lead to dry exposed soils, and extreme flooding can lead to waterlogging, causing </a:t>
            </a:r>
            <a:r>
              <a:rPr lang="en-GB" b="0" i="0" u="none" strike="noStrike" baseline="0" dirty="0">
                <a:solidFill>
                  <a:srgbClr val="000000"/>
                </a:solidFill>
                <a:latin typeface="Gotham-Light"/>
              </a:rPr>
              <a:t>anaerobic inhospitable soils.</a:t>
            </a:r>
          </a:p>
          <a:p>
            <a:endParaRPr lang="en-GB" b="0" i="0" u="none" strike="noStrike" baseline="0" dirty="0">
              <a:solidFill>
                <a:srgbClr val="000000"/>
              </a:solidFill>
              <a:latin typeface="Gotham-Light"/>
            </a:endParaRPr>
          </a:p>
          <a:p>
            <a:r>
              <a:rPr lang="en-US" dirty="0"/>
              <a:t>WATER SUPPLY for irrigation</a:t>
            </a:r>
            <a:r>
              <a:rPr lang="en-US" baseline="0" dirty="0"/>
              <a:t> is needed to support crop growth, this is impacted by rainfall, soil drainage, infrastructure and competing demands from non-agriculture.</a:t>
            </a:r>
            <a:endParaRPr lang="en-US" dirty="0"/>
          </a:p>
          <a:p>
            <a:r>
              <a:rPr lang="en-US" dirty="0"/>
              <a:t>Global warming’s impact on</a:t>
            </a:r>
            <a:r>
              <a:rPr lang="en-US" baseline="0" dirty="0"/>
              <a:t> extreme flooding and droughts will </a:t>
            </a:r>
            <a:r>
              <a:rPr lang="en-US" dirty="0"/>
              <a:t>impact on precipitation, soil moisture, run-off and evaporation.  It is estimated that currently dry lands are</a:t>
            </a:r>
            <a:r>
              <a:rPr lang="en-US" baseline="0" dirty="0"/>
              <a:t> set to get dryer and wet lands are set to get wetter. </a:t>
            </a:r>
            <a:r>
              <a:rPr lang="en-US" dirty="0"/>
              <a:t>Both drought and flooding are likely to have negative impacts.  In</a:t>
            </a:r>
            <a:r>
              <a:rPr lang="en-US" baseline="0" dirty="0"/>
              <a:t> some countries e.g. UK the increase in precipitation may increase food production – however, this will only be for the short term.</a:t>
            </a:r>
          </a:p>
          <a:p>
            <a:endParaRPr lang="en-US" baseline="0" dirty="0"/>
          </a:p>
          <a:p>
            <a:r>
              <a:rPr lang="en-US" dirty="0"/>
              <a:t>ECOSYSTEM / BIODIVERSITY - insects and other invertebrates are needed for pollination, pest control and soil quality (e.g.</a:t>
            </a:r>
            <a:r>
              <a:rPr lang="en-US" baseline="0" dirty="0"/>
              <a:t> aeration, breakdown of organic matter).  Changes in temperature, season patterns and rainfall have consequences for insects and vertebrae which provide a vital agriculture ecosystem.</a:t>
            </a:r>
          </a:p>
          <a:p>
            <a:pPr marL="0" indent="0">
              <a:buFont typeface="Arial" panose="020B0604020202020204" pitchFamily="34" charset="0"/>
              <a:buNone/>
            </a:pPr>
            <a:endParaRPr lang="en-US" baseline="0" dirty="0"/>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0CC2C099-315D-493A-9B13-DC99703C3A59}" type="slidenum">
              <a:rPr lang="tr-TR" smtClean="0"/>
              <a:t>66</a:t>
            </a:fld>
            <a:endParaRPr lang="tr-TR"/>
          </a:p>
        </p:txBody>
      </p:sp>
    </p:spTree>
    <p:extLst>
      <p:ext uri="{BB962C8B-B14F-4D97-AF65-F5344CB8AC3E}">
        <p14:creationId xmlns:p14="http://schemas.microsoft.com/office/powerpoint/2010/main" val="1702232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Therefore, under the auspices of the UN Decade of Action on Nutrition, FAO and WHO jointly organized an international expert consultation on sustainable healthy diets.</a:t>
            </a:r>
            <a:r>
              <a:rPr lang="en-US" sz="900" b="0" kern="1200" baseline="0" dirty="0">
                <a:solidFill>
                  <a:schemeClr val="tx1"/>
                </a:solidFill>
                <a:effectLst/>
                <a:latin typeface="+mn-lt"/>
                <a:ea typeface="+mn-ea"/>
                <a:cs typeface="+mn-cs"/>
              </a:rPr>
              <a:t>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baseline="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The consultation was held from 1 to 3 July, 2019 at the FAO headquarters in Rome, Italy.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Prior to the consultation, FAO and WHO commissioned five background papers covering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err="1">
                <a:solidFill>
                  <a:schemeClr val="tx1"/>
                </a:solidFill>
                <a:effectLst/>
                <a:latin typeface="+mn-lt"/>
                <a:ea typeface="+mn-ea"/>
                <a:cs typeface="+mn-cs"/>
              </a:rPr>
              <a:t>i</a:t>
            </a:r>
            <a:r>
              <a:rPr lang="en-US" sz="900" b="0" kern="1200" dirty="0">
                <a:solidFill>
                  <a:schemeClr val="tx1"/>
                </a:solidFill>
                <a:effectLst/>
                <a:latin typeface="+mn-lt"/>
                <a:ea typeface="+mn-ea"/>
                <a:cs typeface="+mn-cs"/>
              </a:rPr>
              <a:t>) the elements and definitions of healthy </a:t>
            </a:r>
            <a:r>
              <a:rPr lang="en-US" sz="900" b="0" kern="1200">
                <a:solidFill>
                  <a:schemeClr val="tx1"/>
                </a:solidFill>
                <a:effectLst/>
                <a:latin typeface="+mn-lt"/>
                <a:ea typeface="+mn-ea"/>
                <a:cs typeface="+mn-cs"/>
              </a:rPr>
              <a:t>diets; ii</a:t>
            </a:r>
            <a:r>
              <a:rPr lang="en-US" sz="900" b="0" kern="1200" dirty="0">
                <a:solidFill>
                  <a:schemeClr val="tx1"/>
                </a:solidFill>
                <a:effectLst/>
                <a:latin typeface="+mn-lt"/>
                <a:ea typeface="+mn-ea"/>
                <a:cs typeface="+mn-cs"/>
              </a:rPr>
              <a:t>) the role of healthy diets in environmentally sustainable food systems; iii) the role of culture, economics and food environment in shaping choices for sustainable diets; iv) territorial diets; and v) food safety implications of Sustainable Healthy Diets. </a:t>
            </a:r>
            <a:endParaRPr lang="en-US" dirty="0"/>
          </a:p>
          <a:p>
            <a:endParaRPr lang="en-US" dirty="0"/>
          </a:p>
        </p:txBody>
      </p:sp>
      <p:sp>
        <p:nvSpPr>
          <p:cNvPr id="4" name="Slide Number Placeholder 3"/>
          <p:cNvSpPr>
            <a:spLocks noGrp="1"/>
          </p:cNvSpPr>
          <p:nvPr>
            <p:ph type="sldNum" sz="quarter" idx="10"/>
          </p:nvPr>
        </p:nvSpPr>
        <p:spPr/>
        <p:txBody>
          <a:bodyPr/>
          <a:lstStyle/>
          <a:p>
            <a:fld id="{0CC2C099-315D-493A-9B13-DC99703C3A59}" type="slidenum">
              <a:rPr lang="tr-TR" smtClean="0"/>
              <a:t>67</a:t>
            </a:fld>
            <a:endParaRPr lang="tr-TR"/>
          </a:p>
        </p:txBody>
      </p:sp>
    </p:spTree>
    <p:extLst>
      <p:ext uri="{BB962C8B-B14F-4D97-AF65-F5344CB8AC3E}">
        <p14:creationId xmlns:p14="http://schemas.microsoft.com/office/powerpoint/2010/main" val="4162255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Therefore, under the auspices of the UN Decade of Action on Nutrition, FAO and WHO jointly organized an international expert consultation on sustainable healthy diets.</a:t>
            </a:r>
            <a:r>
              <a:rPr lang="en-US" sz="900" b="0" kern="1200" baseline="0" dirty="0">
                <a:solidFill>
                  <a:schemeClr val="tx1"/>
                </a:solidFill>
                <a:effectLst/>
                <a:latin typeface="+mn-lt"/>
                <a:ea typeface="+mn-ea"/>
                <a:cs typeface="+mn-cs"/>
              </a:rPr>
              <a:t>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baseline="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The consultation was held from 1 to 3 July, 2019 at the FAO headquarters in Rome, Italy.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effectLst/>
                <a:latin typeface="+mn-lt"/>
                <a:ea typeface="+mn-ea"/>
                <a:cs typeface="+mn-cs"/>
              </a:rPr>
              <a:t>Prior to the consultation, FAO and WHO commissioned five background papers covering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b="0" kern="1200" dirty="0" err="1">
                <a:solidFill>
                  <a:schemeClr val="tx1"/>
                </a:solidFill>
                <a:effectLst/>
                <a:latin typeface="+mn-lt"/>
                <a:ea typeface="+mn-ea"/>
                <a:cs typeface="+mn-cs"/>
              </a:rPr>
              <a:t>i</a:t>
            </a:r>
            <a:r>
              <a:rPr lang="en-US" sz="900" b="0" kern="1200" dirty="0">
                <a:solidFill>
                  <a:schemeClr val="tx1"/>
                </a:solidFill>
                <a:effectLst/>
                <a:latin typeface="+mn-lt"/>
                <a:ea typeface="+mn-ea"/>
                <a:cs typeface="+mn-cs"/>
              </a:rPr>
              <a:t>) the elements and definitions of healthy </a:t>
            </a:r>
            <a:r>
              <a:rPr lang="en-US" sz="900" b="0" kern="1200">
                <a:solidFill>
                  <a:schemeClr val="tx1"/>
                </a:solidFill>
                <a:effectLst/>
                <a:latin typeface="+mn-lt"/>
                <a:ea typeface="+mn-ea"/>
                <a:cs typeface="+mn-cs"/>
              </a:rPr>
              <a:t>diets; ii</a:t>
            </a:r>
            <a:r>
              <a:rPr lang="en-US" sz="900" b="0" kern="1200" dirty="0">
                <a:solidFill>
                  <a:schemeClr val="tx1"/>
                </a:solidFill>
                <a:effectLst/>
                <a:latin typeface="+mn-lt"/>
                <a:ea typeface="+mn-ea"/>
                <a:cs typeface="+mn-cs"/>
              </a:rPr>
              <a:t>) the role of healthy diets in environmentally sustainable food systems; iii) the role of culture, economics and food environment in shaping choices for sustainable diets; iv) territorial diets; and v) food safety implications of Sustainable Healthy Diets. </a:t>
            </a:r>
            <a:endParaRPr lang="en-US" dirty="0"/>
          </a:p>
          <a:p>
            <a:endParaRPr lang="en-US" dirty="0"/>
          </a:p>
        </p:txBody>
      </p:sp>
      <p:sp>
        <p:nvSpPr>
          <p:cNvPr id="4" name="Slide Number Placeholder 3"/>
          <p:cNvSpPr>
            <a:spLocks noGrp="1"/>
          </p:cNvSpPr>
          <p:nvPr>
            <p:ph type="sldNum" sz="quarter" idx="10"/>
          </p:nvPr>
        </p:nvSpPr>
        <p:spPr/>
        <p:txBody>
          <a:bodyPr/>
          <a:lstStyle/>
          <a:p>
            <a:fld id="{0CC2C099-315D-493A-9B13-DC99703C3A59}" type="slidenum">
              <a:rPr lang="tr-TR" smtClean="0"/>
              <a:t>68</a:t>
            </a:fld>
            <a:endParaRPr lang="tr-TR"/>
          </a:p>
        </p:txBody>
      </p:sp>
    </p:spTree>
    <p:extLst>
      <p:ext uri="{BB962C8B-B14F-4D97-AF65-F5344CB8AC3E}">
        <p14:creationId xmlns:p14="http://schemas.microsoft.com/office/powerpoint/2010/main" val="4162255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İklim değişikliği besin sistemlerini, besin sistemlerindeki üretim ve tüketim faaliyetleri iklim değişikliği etkilemektedir. Bu etkileşim gezegenin ve gelecek nesillerin devamlılığında belirleyicidir. Sürdürülebilir sağlıklı beslenme 4 ana boyutu ile sağlıklı bir gezegen ve sağlıklı nesiller hedefler.</a:t>
            </a:r>
          </a:p>
          <a:p>
            <a:endParaRPr lang="tr-TR" dirty="0"/>
          </a:p>
          <a:p>
            <a:pPr algn="l"/>
            <a:endParaRPr lang="tr-TR" dirty="0"/>
          </a:p>
          <a:p>
            <a:pPr algn="l"/>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üretimi</a:t>
            </a:r>
            <a:r>
              <a:rPr lang="en-US" sz="1800" b="0" i="0" u="none" strike="noStrike" baseline="0" dirty="0">
                <a:latin typeface="Dax-Regular"/>
              </a:rPr>
              <a:t>, </a:t>
            </a:r>
            <a:r>
              <a:rPr lang="en-US" sz="1800" b="0" i="0" u="none" strike="noStrike" baseline="0" dirty="0" err="1">
                <a:latin typeface="Dax-Regular"/>
              </a:rPr>
              <a:t>suyun</a:t>
            </a:r>
            <a:r>
              <a:rPr lang="en-US" sz="1800" b="0" i="0" u="none" strike="noStrike" baseline="0" dirty="0">
                <a:latin typeface="Dax-Regular"/>
              </a:rPr>
              <a:t> </a:t>
            </a:r>
            <a:r>
              <a:rPr lang="en-US" sz="1800" b="0" i="0" u="none" strike="noStrike" baseline="0" dirty="0" err="1">
                <a:latin typeface="Dax-Regular"/>
              </a:rPr>
              <a:t>kullanımında</a:t>
            </a:r>
            <a:r>
              <a:rPr lang="en-US" sz="1800" b="0" i="0" u="none" strike="noStrike" baseline="0" dirty="0">
                <a:latin typeface="Dax-Regular"/>
              </a:rPr>
              <a:t> </a:t>
            </a:r>
            <a:r>
              <a:rPr lang="en-US" sz="1800" b="0" i="0" u="none" strike="noStrike" baseline="0" dirty="0" err="1">
                <a:latin typeface="Dax-Regular"/>
              </a:rPr>
              <a:t>önemli</a:t>
            </a:r>
            <a:endParaRPr lang="en-US" sz="1800" b="0" i="0" u="none" strike="noStrike" baseline="0" dirty="0">
              <a:latin typeface="Dax-Regular"/>
            </a:endParaRPr>
          </a:p>
          <a:p>
            <a:pPr algn="l"/>
            <a:r>
              <a:rPr lang="en-US" sz="1800" b="0" i="0" u="none" strike="noStrike" baseline="0" dirty="0" err="1">
                <a:latin typeface="Dax-Regular"/>
              </a:rPr>
              <a:t>bir</a:t>
            </a:r>
            <a:r>
              <a:rPr lang="en-US" sz="1800" b="0" i="0" u="none" strike="noStrike" baseline="0" dirty="0">
                <a:latin typeface="Dax-Regular"/>
              </a:rPr>
              <a:t> paya </a:t>
            </a:r>
            <a:r>
              <a:rPr lang="en-US" sz="1800" b="0" i="0" u="none" strike="noStrike" baseline="0" dirty="0" err="1">
                <a:latin typeface="Dax-Regular"/>
              </a:rPr>
              <a:t>sahiptir</a:t>
            </a:r>
            <a:r>
              <a:rPr lang="en-US" sz="1800" b="0" i="0" u="none" strike="noStrike" baseline="0" dirty="0">
                <a:latin typeface="Dax-Regular"/>
              </a:rPr>
              <a:t>. </a:t>
            </a:r>
            <a:r>
              <a:rPr lang="en-US" sz="1800" b="0" i="0" u="none" strike="noStrike" baseline="0" dirty="0" err="1">
                <a:latin typeface="Dax-Regular"/>
              </a:rPr>
              <a:t>Küresel</a:t>
            </a:r>
            <a:r>
              <a:rPr lang="en-US" sz="1800" b="0" i="0" u="none" strike="noStrike" baseline="0" dirty="0">
                <a:latin typeface="Dax-Regular"/>
              </a:rPr>
              <a:t> </a:t>
            </a:r>
            <a:r>
              <a:rPr lang="en-US" sz="1800" b="0" i="0" u="none" strike="noStrike" baseline="0" dirty="0" err="1">
                <a:latin typeface="Dax-Regular"/>
              </a:rPr>
              <a:t>düzeyde</a:t>
            </a:r>
            <a:r>
              <a:rPr lang="en-US" sz="1800" b="0" i="0" u="none" strike="noStrike" baseline="0" dirty="0">
                <a:latin typeface="Dax-Regular"/>
              </a:rPr>
              <a:t> </a:t>
            </a:r>
            <a:r>
              <a:rPr lang="en-US" sz="1800" b="0" i="0" u="none" strike="noStrike" baseline="0" dirty="0" err="1">
                <a:latin typeface="Dax-Regular"/>
              </a:rPr>
              <a:t>tüm</a:t>
            </a:r>
            <a:r>
              <a:rPr lang="en-US" sz="1800" b="0" i="0" u="none" strike="noStrike" baseline="0" dirty="0">
                <a:latin typeface="Dax-Regular"/>
              </a:rPr>
              <a:t> </a:t>
            </a:r>
            <a:r>
              <a:rPr lang="en-US" sz="1800" b="0" i="0" u="none" strike="noStrike" baseline="0" dirty="0" err="1">
                <a:latin typeface="Dax-Regular"/>
              </a:rPr>
              <a:t>kullanılan</a:t>
            </a:r>
            <a:endParaRPr lang="en-US" sz="1800" b="0" i="0" u="none" strike="noStrike" baseline="0" dirty="0">
              <a:latin typeface="Dax-Regular"/>
            </a:endParaRPr>
          </a:p>
          <a:p>
            <a:pPr algn="l"/>
            <a:r>
              <a:rPr lang="en-US" sz="1800" b="0" i="0" u="none" strike="noStrike" baseline="0" dirty="0" err="1">
                <a:latin typeface="Dax-Regular"/>
              </a:rPr>
              <a:t>suyun</a:t>
            </a:r>
            <a:r>
              <a:rPr lang="en-US" sz="1800" b="0" i="0" u="none" strike="noStrike" baseline="0" dirty="0">
                <a:latin typeface="Dax-Regular"/>
              </a:rPr>
              <a:t> %92’si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üretimi</a:t>
            </a:r>
            <a:r>
              <a:rPr lang="en-US"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kullanılmaktadır</a:t>
            </a:r>
            <a:r>
              <a:rPr lang="en-US" sz="1800" b="0" i="0" u="none" strike="noStrike" baseline="0" dirty="0">
                <a:latin typeface="Dax-Regular"/>
              </a:rPr>
              <a:t>.</a:t>
            </a:r>
          </a:p>
          <a:p>
            <a:pPr algn="l"/>
            <a:r>
              <a:rPr lang="en-US" sz="1800" b="0" i="0" u="none" strike="noStrike" baseline="0" dirty="0" err="1">
                <a:latin typeface="Dax-Regular"/>
              </a:rPr>
              <a:t>Tarımda</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a:t>
            </a:r>
            <a:r>
              <a:rPr lang="en-US" sz="1800" b="0" i="0" u="none" strike="noStrike" baseline="0" dirty="0" err="1">
                <a:latin typeface="Dax-Regular"/>
              </a:rPr>
              <a:t>suyun</a:t>
            </a:r>
            <a:r>
              <a:rPr lang="en-US" sz="1800" b="0" i="0" u="none" strike="noStrike" baseline="0" dirty="0">
                <a:latin typeface="Dax-Regular"/>
              </a:rPr>
              <a:t> </a:t>
            </a:r>
            <a:r>
              <a:rPr lang="en-US" sz="1800" b="0" i="0" u="none" strike="noStrike" baseline="0" dirty="0" err="1">
                <a:latin typeface="Dax-Regular"/>
              </a:rPr>
              <a:t>üçte</a:t>
            </a:r>
            <a:r>
              <a:rPr lang="en-US" sz="1800" b="0" i="0" u="none" strike="noStrike" baseline="0" dirty="0">
                <a:latin typeface="Dax-Regular"/>
              </a:rPr>
              <a:t> </a:t>
            </a:r>
            <a:r>
              <a:rPr lang="en-US" sz="1800" b="0" i="0" u="none" strike="noStrike" baseline="0" dirty="0" err="1">
                <a:latin typeface="Dax-Regular"/>
              </a:rPr>
              <a:t>biri</a:t>
            </a:r>
            <a:r>
              <a:rPr lang="en-US" sz="1800" b="0" i="0" u="none" strike="noStrike" baseline="0" dirty="0">
                <a:latin typeface="Dax-Regular"/>
              </a:rPr>
              <a:t> (%30),</a:t>
            </a:r>
          </a:p>
          <a:p>
            <a:pPr algn="l"/>
            <a:r>
              <a:rPr lang="en-US" sz="1800" b="0" i="0" u="none" strike="noStrike" baseline="0" dirty="0" err="1">
                <a:latin typeface="Dax-Regular"/>
              </a:rPr>
              <a:t>doğrudan</a:t>
            </a:r>
            <a:r>
              <a:rPr lang="en-US" sz="1800" b="0" i="0" u="none" strike="noStrike" baseline="0" dirty="0">
                <a:latin typeface="Dax-Regular"/>
              </a:rPr>
              <a:t> veya </a:t>
            </a:r>
            <a:r>
              <a:rPr lang="en-US" sz="1800" b="0" i="0" u="none" strike="noStrike" baseline="0" dirty="0" err="1">
                <a:latin typeface="Dax-Regular"/>
              </a:rPr>
              <a:t>dolaylı</a:t>
            </a:r>
            <a:r>
              <a:rPr lang="en-US" sz="1800" b="0" i="0" u="none" strike="noStrike" baseline="0" dirty="0">
                <a:latin typeface="Dax-Regular"/>
              </a:rPr>
              <a:t> </a:t>
            </a:r>
            <a:r>
              <a:rPr lang="en-US" sz="1800" b="0" i="0" u="none" strike="noStrike" baseline="0" dirty="0" err="1">
                <a:latin typeface="Dax-Regular"/>
              </a:rPr>
              <a:t>olarak</a:t>
            </a:r>
            <a:r>
              <a:rPr lang="en-US" sz="1800" b="0" i="0" u="none" strike="noStrike" baseline="0" dirty="0">
                <a:latin typeface="Dax-Regular"/>
              </a:rPr>
              <a:t> </a:t>
            </a:r>
            <a:r>
              <a:rPr lang="en-US" sz="1800" b="0" i="0" u="none" strike="noStrike" baseline="0" dirty="0" err="1">
                <a:latin typeface="Dax-Regular"/>
              </a:rPr>
              <a:t>hayvansal</a:t>
            </a:r>
            <a:r>
              <a:rPr lang="en-US" sz="1800" b="0" i="0" u="none" strike="noStrike" baseline="0" dirty="0">
                <a:latin typeface="Dax-Regular"/>
              </a:rPr>
              <a:t> </a:t>
            </a:r>
            <a:r>
              <a:rPr lang="en-US" sz="1800" b="0" i="0" u="none" strike="noStrike" baseline="0" dirty="0" err="1">
                <a:latin typeface="Dax-Regular"/>
              </a:rPr>
              <a:t>üretim</a:t>
            </a:r>
            <a:endParaRPr lang="en-US" sz="1800" b="0" i="0" u="none" strike="noStrike" baseline="0" dirty="0">
              <a:latin typeface="Dax-Regular"/>
            </a:endParaRPr>
          </a:p>
          <a:p>
            <a:pPr algn="l"/>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kullanılmaktadır</a:t>
            </a:r>
            <a:r>
              <a:rPr lang="en-US" sz="1800" b="0" i="0" u="none" strike="noStrike" baseline="0" dirty="0">
                <a:latin typeface="Dax-Regular"/>
              </a:rPr>
              <a:t>. </a:t>
            </a:r>
            <a:r>
              <a:rPr lang="en-US" sz="1800" b="0" i="0" u="none" strike="noStrike" baseline="0" dirty="0" err="1">
                <a:latin typeface="Dax-Regular"/>
              </a:rPr>
              <a:t>Özellikle</a:t>
            </a:r>
            <a:r>
              <a:rPr lang="en-US" sz="1800" b="0" i="0" u="none" strike="noStrike" baseline="0" dirty="0">
                <a:latin typeface="Dax-Regular"/>
              </a:rPr>
              <a:t> </a:t>
            </a:r>
            <a:r>
              <a:rPr lang="en-US" sz="1800" b="0" i="0" u="none" strike="noStrike" baseline="0" dirty="0" err="1">
                <a:latin typeface="Dax-Regular"/>
              </a:rPr>
              <a:t>hayvansal</a:t>
            </a:r>
            <a:r>
              <a:rPr lang="en-US" sz="1800" b="0" i="0" u="none" strike="noStrike" baseline="0" dirty="0">
                <a:latin typeface="Dax-Regular"/>
              </a:rPr>
              <a:t> </a:t>
            </a:r>
            <a:r>
              <a:rPr lang="en-US" sz="1800" b="0" i="0" u="none" strike="noStrike" baseline="0" dirty="0" err="1">
                <a:latin typeface="Dax-Regular"/>
              </a:rPr>
              <a:t>ürünler</a:t>
            </a:r>
            <a:endParaRPr lang="en-US" sz="1800" b="0" i="0" u="none" strike="noStrike" baseline="0" dirty="0">
              <a:latin typeface="Dax-Regular"/>
            </a:endParaRPr>
          </a:p>
          <a:p>
            <a:pPr algn="l"/>
            <a:r>
              <a:rPr lang="en-US" sz="1800" b="0" i="0" u="none" strike="noStrike" baseline="0" dirty="0" err="1">
                <a:latin typeface="Dax-Regular"/>
              </a:rPr>
              <a:t>bitkisel</a:t>
            </a:r>
            <a:r>
              <a:rPr lang="en-US" sz="1800" b="0" i="0" u="none" strike="noStrike" baseline="0" dirty="0">
                <a:latin typeface="Dax-Regular"/>
              </a:rPr>
              <a:t> </a:t>
            </a:r>
            <a:r>
              <a:rPr lang="en-US" sz="1800" b="0" i="0" u="none" strike="noStrike" baseline="0" dirty="0" err="1">
                <a:latin typeface="Dax-Regular"/>
              </a:rPr>
              <a:t>kaynaklı</a:t>
            </a:r>
            <a:r>
              <a:rPr lang="en-US" sz="1800" b="0" i="0" u="none" strike="noStrike" baseline="0" dirty="0">
                <a:latin typeface="Dax-Regular"/>
              </a:rPr>
              <a:t> </a:t>
            </a:r>
            <a:r>
              <a:rPr lang="en-US" sz="1800" b="0" i="0" u="none" strike="noStrike" baseline="0" dirty="0" err="1">
                <a:latin typeface="Dax-Regular"/>
              </a:rPr>
              <a:t>ürünlere</a:t>
            </a:r>
            <a:r>
              <a:rPr lang="en-US" sz="1800" b="0" i="0" u="none" strike="noStrike" baseline="0" dirty="0">
                <a:latin typeface="Dax-Regular"/>
              </a:rPr>
              <a:t> </a:t>
            </a:r>
            <a:r>
              <a:rPr lang="en-US" sz="1800" b="0" i="0" u="none" strike="noStrike" baseline="0" dirty="0" err="1">
                <a:latin typeface="Dax-Regular"/>
              </a:rPr>
              <a:t>kıyasla</a:t>
            </a:r>
            <a:r>
              <a:rPr lang="en-US" sz="1800" b="0" i="0" u="none" strike="noStrike" baseline="0" dirty="0">
                <a:latin typeface="Dax-Regular"/>
              </a:rPr>
              <a:t> </a:t>
            </a:r>
            <a:r>
              <a:rPr lang="en-US" sz="1800" b="0" i="0" u="none" strike="noStrike" baseline="0" dirty="0" err="1">
                <a:latin typeface="Dax-Regular"/>
              </a:rPr>
              <a:t>enerji</a:t>
            </a:r>
            <a:r>
              <a:rPr lang="en-US" sz="1800" b="0" i="0" u="none" strike="noStrike" baseline="0" dirty="0">
                <a:latin typeface="Dax-Regular"/>
              </a:rPr>
              <a:t> </a:t>
            </a:r>
            <a:r>
              <a:rPr lang="en-US" sz="1800" b="0" i="0" u="none" strike="noStrike" baseline="0" dirty="0" err="1">
                <a:latin typeface="Dax-Regular"/>
              </a:rPr>
              <a:t>birimi</a:t>
            </a:r>
            <a:endParaRPr lang="en-US" sz="1800" b="0" i="0" u="none" strike="noStrike" baseline="0" dirty="0">
              <a:latin typeface="Dax-Regular"/>
            </a:endParaRPr>
          </a:p>
          <a:p>
            <a:pPr algn="l"/>
            <a:r>
              <a:rPr lang="en-US" sz="1800" b="0" i="0" u="none" strike="noStrike" baseline="0" dirty="0" err="1">
                <a:latin typeface="Dax-Regular"/>
              </a:rPr>
              <a:t>başına</a:t>
            </a:r>
            <a:r>
              <a:rPr lang="en-US" sz="1800" b="0" i="0" u="none" strike="noStrike" baseline="0" dirty="0">
                <a:latin typeface="Dax-Regular"/>
              </a:rPr>
              <a:t> </a:t>
            </a:r>
            <a:r>
              <a:rPr lang="en-US" sz="1800" b="0" i="0" u="none" strike="noStrike" baseline="0" dirty="0" err="1">
                <a:latin typeface="Dax-Regular"/>
              </a:rPr>
              <a:t>daha</a:t>
            </a:r>
            <a:r>
              <a:rPr lang="en-US" sz="1800" b="0" i="0" u="none" strike="noStrike" baseline="0" dirty="0">
                <a:latin typeface="Dax-Regular"/>
              </a:rPr>
              <a:t> </a:t>
            </a:r>
            <a:r>
              <a:rPr lang="en-US" sz="1800" b="0" i="0" u="none" strike="noStrike" baseline="0" dirty="0" err="1">
                <a:latin typeface="Dax-Regular"/>
              </a:rPr>
              <a:t>fazla</a:t>
            </a:r>
            <a:r>
              <a:rPr lang="en-US" sz="1800" b="0" i="0" u="none" strike="noStrike" baseline="0" dirty="0">
                <a:latin typeface="Dax-Regular"/>
              </a:rPr>
              <a:t> suya </a:t>
            </a:r>
            <a:r>
              <a:rPr lang="en-US" sz="1800" b="0" i="0" u="none" strike="noStrike" baseline="0" dirty="0" err="1">
                <a:latin typeface="Dax-Regular"/>
              </a:rPr>
              <a:t>gereksinim</a:t>
            </a:r>
            <a:r>
              <a:rPr lang="en-US" sz="1800" b="0" i="0" u="none" strike="noStrike" baseline="0" dirty="0">
                <a:latin typeface="Dax-Regular"/>
              </a:rPr>
              <a:t> </a:t>
            </a:r>
            <a:r>
              <a:rPr lang="en-US" sz="1800" b="0" i="0" u="none" strike="noStrike" baseline="0" dirty="0" err="1">
                <a:latin typeface="Dax-Regular"/>
              </a:rPr>
              <a:t>duymaktadır</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69</a:t>
            </a:fld>
            <a:endParaRPr lang="en-US"/>
          </a:p>
        </p:txBody>
      </p:sp>
    </p:spTree>
    <p:extLst>
      <p:ext uri="{BB962C8B-B14F-4D97-AF65-F5344CB8AC3E}">
        <p14:creationId xmlns:p14="http://schemas.microsoft.com/office/powerpoint/2010/main" val="169357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dirty="0"/>
              <a:t>Fermente besinler üretim tekniğine göre probiyotik mikroorganizma içerebilir. Ancak bunların düzeyi, taksonomik sınıfı, genom düzeyi her fermente besin için gerekli değildir, probiyotik ifadeli fermente besinin içerdiği probiyotik mikroorganizma için gereklidir. </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12</a:t>
            </a:fld>
            <a:endParaRPr lang="en-US"/>
          </a:p>
        </p:txBody>
      </p:sp>
    </p:spTree>
    <p:extLst>
      <p:ext uri="{BB962C8B-B14F-4D97-AF65-F5344CB8AC3E}">
        <p14:creationId xmlns:p14="http://schemas.microsoft.com/office/powerpoint/2010/main" val="717150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Aspects</a:t>
            </a:r>
          </a:p>
          <a:p>
            <a:endParaRPr lang="en-US" dirty="0"/>
          </a:p>
          <a:p>
            <a:pPr marL="228600" indent="-228600">
              <a:buAutoNum type="arabicPeriod"/>
            </a:pPr>
            <a:r>
              <a:rPr lang="en-US" sz="900" kern="1200" dirty="0">
                <a:solidFill>
                  <a:schemeClr val="tx1"/>
                </a:solidFill>
                <a:effectLst/>
                <a:latin typeface="+mn-lt"/>
                <a:ea typeface="+mn-ea"/>
                <a:cs typeface="+mn-cs"/>
              </a:rPr>
              <a:t>...start early in life with early initiation of breastfeeding, exclusive breastfeeding until six months of age, and continued breastfeeding until two years and beyond, combined with appropriate complementary feeding. </a:t>
            </a:r>
          </a:p>
          <a:p>
            <a:pPr marL="0" indent="0">
              <a:buNone/>
            </a:pPr>
            <a:endParaRPr lang="en-US" dirty="0"/>
          </a:p>
          <a:p>
            <a:r>
              <a:rPr lang="en-US" dirty="0"/>
              <a:t>2. are based on a great variety of unprocessed or minimally processed foods, balanced across food groups, while restricting highly processed food and drink products</a:t>
            </a:r>
          </a:p>
          <a:p>
            <a:endParaRPr lang="en-US" dirty="0"/>
          </a:p>
          <a:p>
            <a:r>
              <a:rPr lang="en-US" dirty="0"/>
              <a:t>3. </a:t>
            </a:r>
            <a:r>
              <a:rPr lang="en-US" sz="900" kern="1200" dirty="0">
                <a:solidFill>
                  <a:schemeClr val="tx1"/>
                </a:solidFill>
                <a:effectLst/>
                <a:latin typeface="+mn-lt"/>
                <a:ea typeface="+mn-ea"/>
                <a:cs typeface="+mn-cs"/>
              </a:rPr>
              <a:t>... include </a:t>
            </a:r>
            <a:r>
              <a:rPr lang="en-US" sz="900" kern="1200" dirty="0" err="1">
                <a:solidFill>
                  <a:schemeClr val="tx1"/>
                </a:solidFill>
                <a:effectLst/>
                <a:latin typeface="+mn-lt"/>
                <a:ea typeface="+mn-ea"/>
                <a:cs typeface="+mn-cs"/>
              </a:rPr>
              <a:t>wholegrains</a:t>
            </a:r>
            <a:r>
              <a:rPr lang="en-US" sz="900" kern="1200" dirty="0">
                <a:solidFill>
                  <a:schemeClr val="tx1"/>
                </a:solidFill>
                <a:effectLst/>
                <a:latin typeface="+mn-lt"/>
                <a:ea typeface="+mn-ea"/>
                <a:cs typeface="+mn-cs"/>
              </a:rPr>
              <a:t>, legumes, nuts and an abundance and variety of fruits and vegetables. </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4. can include moderate amounts of eggs, dairy, poultry and fish; and small amounts of red meat. </a:t>
            </a:r>
          </a:p>
          <a:p>
            <a:endParaRPr lang="en-US" sz="90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5. ... include safe and clean drinking water as the fluid of choice. </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6. ... are adequate (</a:t>
            </a:r>
            <a:r>
              <a:rPr lang="en-US" sz="900" kern="1200" dirty="0" err="1">
                <a:solidFill>
                  <a:schemeClr val="tx1"/>
                </a:solidFill>
                <a:effectLst/>
                <a:latin typeface="+mn-lt"/>
                <a:ea typeface="+mn-ea"/>
                <a:cs typeface="+mn-cs"/>
              </a:rPr>
              <a:t>i.e.reaching</a:t>
            </a:r>
            <a:r>
              <a:rPr lang="en-US" sz="900" kern="1200" dirty="0">
                <a:solidFill>
                  <a:schemeClr val="tx1"/>
                </a:solidFill>
                <a:effectLst/>
                <a:latin typeface="+mn-lt"/>
                <a:ea typeface="+mn-ea"/>
                <a:cs typeface="+mn-cs"/>
              </a:rPr>
              <a:t> but not exceeding needs) in energy and nutrients for growth and development, and to meet the needs for an active and healthy life across the lifecycle. </a:t>
            </a:r>
          </a:p>
          <a:p>
            <a:endParaRPr lang="en-US" sz="900" kern="1200" dirty="0">
              <a:solidFill>
                <a:schemeClr val="tx1"/>
              </a:solidFill>
              <a:effectLst/>
              <a:latin typeface="+mn-lt"/>
              <a:ea typeface="+mn-ea"/>
              <a:cs typeface="+mn-cs"/>
            </a:endParaRPr>
          </a:p>
          <a:p>
            <a:pPr marL="0" marR="0" indent="0" algn="l" defTabSz="713232"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7. ... are consistent with WHO guidelines to reduce the risk of diet- related NCDs, and ensure health and wellbeing for the general population.</a:t>
            </a:r>
          </a:p>
          <a:p>
            <a:pPr marL="0" marR="0" indent="0" algn="l" defTabSz="713232"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8.</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 contain minimal levels, or none if possible, of pathogens, toxins and other agents that can cause foodborne disease. </a:t>
            </a:r>
            <a:endParaRPr lang="en-US" dirty="0"/>
          </a:p>
          <a:p>
            <a:pPr marL="0" marR="0" indent="0" algn="l" defTabSz="713232"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indent="0" algn="l" defTabSz="713232" rtl="0" eaLnBrk="1" fontAlgn="auto" latinLnBrk="0" hangingPunct="1">
              <a:lnSpc>
                <a:spcPct val="100000"/>
              </a:lnSpc>
              <a:spcBef>
                <a:spcPts val="0"/>
              </a:spcBef>
              <a:spcAft>
                <a:spcPts val="0"/>
              </a:spcAft>
              <a:buClrTx/>
              <a:buSzTx/>
              <a:buFontTx/>
              <a:buNone/>
              <a:tabLst/>
              <a:defRPr/>
            </a:pPr>
            <a:r>
              <a:rPr lang="en-US" sz="900" kern="1200" dirty="0" err="1">
                <a:solidFill>
                  <a:schemeClr val="tx1"/>
                </a:solidFill>
                <a:effectLst/>
                <a:latin typeface="+mn-lt"/>
                <a:ea typeface="+mn-ea"/>
                <a:cs typeface="+mn-cs"/>
              </a:rPr>
              <a:t>Sağlıklı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beslenme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için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uygun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enerji</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alım</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miktarı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bellidir</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Bitkisel</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besine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dayalı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besin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çeşitliliğini</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içeren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hayvansal</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kaynaklı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besinlerin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az</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doymus</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yağlar</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yerine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doymamıs</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yağların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tüketildiği</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ayrıca</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rafine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tahılların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aşırı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işlenmis</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besinlerin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ve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eklenmis</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şekerin</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az</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tüketildiği</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bir</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beslenme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örüntüsu</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sağlıklı</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beslenme</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olarak</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tanımlanmaktadır</a:t>
            </a:r>
            <a:r>
              <a:rPr lang="en-US" sz="900" kern="1200" dirty="0">
                <a:solidFill>
                  <a:schemeClr val="tx1"/>
                </a:solidFill>
                <a:effectLst/>
                <a:latin typeface="+mn-lt"/>
                <a:ea typeface="+mn-ea"/>
                <a:cs typeface="+mn-cs"/>
              </a:rPr>
              <a:t>. </a:t>
            </a:r>
            <a:endParaRPr lang="en-US" dirty="0"/>
          </a:p>
          <a:p>
            <a:pPr marL="0" marR="0" indent="0" algn="l" defTabSz="713232"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CC2C099-315D-493A-9B13-DC99703C3A59}" type="slidenum">
              <a:rPr lang="tr-TR" smtClean="0"/>
              <a:t>70</a:t>
            </a:fld>
            <a:endParaRPr lang="tr-TR"/>
          </a:p>
        </p:txBody>
      </p:sp>
    </p:spTree>
    <p:extLst>
      <p:ext uri="{BB962C8B-B14F-4D97-AF65-F5344CB8AC3E}">
        <p14:creationId xmlns:p14="http://schemas.microsoft.com/office/powerpoint/2010/main" val="1827673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Dax-Regular"/>
              </a:rPr>
              <a:t>Besinlerin </a:t>
            </a:r>
            <a:r>
              <a:rPr lang="en-US" sz="1200" b="0" i="0" u="none" strike="noStrike" baseline="0" dirty="0" err="1">
                <a:latin typeface="Dax-Regular"/>
              </a:rPr>
              <a:t>üretiminde</a:t>
            </a:r>
            <a:r>
              <a:rPr lang="en-US" sz="1200" b="0" i="0" u="none" strike="noStrike" baseline="0" dirty="0">
                <a:latin typeface="Dax-Regular"/>
              </a:rPr>
              <a:t> </a:t>
            </a:r>
            <a:r>
              <a:rPr lang="en-US" sz="1200" b="0" i="0" u="none" strike="noStrike" baseline="0" dirty="0" err="1">
                <a:latin typeface="Dax-Regular"/>
              </a:rPr>
              <a:t>kullanılan</a:t>
            </a:r>
            <a:r>
              <a:rPr lang="en-US" sz="1200" b="0" i="0" u="none" strike="noStrike" baseline="0" dirty="0">
                <a:latin typeface="Dax-Regular"/>
              </a:rPr>
              <a:t> </a:t>
            </a:r>
            <a:r>
              <a:rPr lang="en-US" sz="1200" b="0" i="0" u="none" strike="noStrike" baseline="0" dirty="0" err="1">
                <a:latin typeface="Dax-Regular"/>
              </a:rPr>
              <a:t>tarımsal</a:t>
            </a:r>
            <a:r>
              <a:rPr lang="tr-TR" sz="1200" b="0" i="0" u="none" strike="noStrike" baseline="0" dirty="0">
                <a:latin typeface="Dax-Regular"/>
              </a:rPr>
              <a:t> </a:t>
            </a:r>
            <a:r>
              <a:rPr lang="en-US" sz="1200" b="0" i="0" u="none" strike="noStrike" baseline="0" dirty="0" err="1">
                <a:latin typeface="Dax-Regular"/>
              </a:rPr>
              <a:t>yöntemler</a:t>
            </a:r>
            <a:r>
              <a:rPr lang="en-US" sz="1200" b="0" i="0" u="none" strike="noStrike" baseline="0" dirty="0">
                <a:latin typeface="Dax-Regular"/>
              </a:rPr>
              <a:t>, </a:t>
            </a:r>
            <a:r>
              <a:rPr lang="en-US" sz="1200" b="0" i="0" u="none" strike="noStrike" baseline="0" dirty="0" err="1">
                <a:latin typeface="Dax-Regular"/>
              </a:rPr>
              <a:t>küresel</a:t>
            </a:r>
            <a:r>
              <a:rPr lang="en-US" sz="1200" b="0" i="0" u="none" strike="noStrike" baseline="0" dirty="0">
                <a:latin typeface="Dax-Regular"/>
              </a:rPr>
              <a:t> </a:t>
            </a:r>
            <a:r>
              <a:rPr lang="en-US" sz="1200" b="0" i="0" u="none" strike="noStrike" baseline="0" dirty="0" err="1">
                <a:latin typeface="Dax-Regular"/>
              </a:rPr>
              <a:t>ısınmaya</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sonucunda</a:t>
            </a:r>
            <a:r>
              <a:rPr lang="tr-TR" sz="1200" b="0" i="0" u="none" strike="noStrike" baseline="0" dirty="0">
                <a:latin typeface="Dax-Regular"/>
              </a:rPr>
              <a:t> </a:t>
            </a:r>
            <a:r>
              <a:rPr lang="en-US" sz="1200" b="0" i="0" u="none" strike="noStrike" baseline="0" dirty="0" err="1">
                <a:latin typeface="Dax-Regular"/>
              </a:rPr>
              <a:t>ortaya</a:t>
            </a:r>
            <a:r>
              <a:rPr lang="en-US" sz="1200" b="0" i="0" u="none" strike="noStrike" baseline="0" dirty="0">
                <a:latin typeface="Dax-Regular"/>
              </a:rPr>
              <a:t> </a:t>
            </a:r>
            <a:r>
              <a:rPr lang="en-US" sz="1200" b="0" i="0" u="none" strike="noStrike" baseline="0" dirty="0" err="1">
                <a:latin typeface="Dax-Regular"/>
              </a:rPr>
              <a:t>çıkan</a:t>
            </a:r>
            <a:r>
              <a:rPr lang="en-US" sz="1200" b="0" i="0" u="none" strike="noStrike" baseline="0" dirty="0">
                <a:latin typeface="Dax-Regular"/>
              </a:rPr>
              <a:t> </a:t>
            </a:r>
            <a:r>
              <a:rPr lang="en-US" sz="1200" b="0" i="0" u="none" strike="noStrike" baseline="0" dirty="0" err="1">
                <a:latin typeface="Dax-Regular"/>
              </a:rPr>
              <a:t>iklim</a:t>
            </a:r>
            <a:r>
              <a:rPr lang="en-US" sz="1200" b="0" i="0" u="none" strike="noStrike" baseline="0" dirty="0">
                <a:latin typeface="Dax-Regular"/>
              </a:rPr>
              <a:t> </a:t>
            </a:r>
            <a:r>
              <a:rPr lang="en-US" sz="1200" b="0" i="0" u="none" strike="noStrike" baseline="0" dirty="0" err="1">
                <a:latin typeface="Dax-Regular"/>
              </a:rPr>
              <a:t>değişikliğine</a:t>
            </a:r>
            <a:r>
              <a:rPr lang="en-US" sz="1200" b="0" i="0" u="none" strike="noStrike" baseline="0" dirty="0">
                <a:latin typeface="Dax-Regular"/>
              </a:rPr>
              <a:t> </a:t>
            </a:r>
            <a:r>
              <a:rPr lang="en-US" sz="1200" b="0" i="0" u="none" strike="noStrike" baseline="0" dirty="0" err="1">
                <a:latin typeface="Dax-Regular"/>
              </a:rPr>
              <a:t>neden</a:t>
            </a:r>
            <a:r>
              <a:rPr lang="en-US" sz="1200" b="0" i="0" u="none" strike="noStrike" baseline="0" dirty="0">
                <a:latin typeface="Dax-Regular"/>
              </a:rPr>
              <a:t> </a:t>
            </a:r>
            <a:r>
              <a:rPr lang="en-US" sz="1200" b="0" i="0" u="none" strike="noStrike" baseline="0" dirty="0" err="1">
                <a:latin typeface="Dax-Regular"/>
              </a:rPr>
              <a:t>olan</a:t>
            </a:r>
            <a:r>
              <a:rPr lang="tr-TR" sz="1200" b="0" i="0" u="none" strike="noStrike" baseline="0" dirty="0">
                <a:latin typeface="Dax-Regular"/>
              </a:rPr>
              <a:t> </a:t>
            </a:r>
            <a:r>
              <a:rPr lang="en-US" sz="1200" b="0" i="0" u="none" strike="noStrike" baseline="0" dirty="0">
                <a:latin typeface="Dax-Regular"/>
              </a:rPr>
              <a:t>sera </a:t>
            </a:r>
            <a:r>
              <a:rPr lang="en-US" sz="1200" b="0" i="0" u="none" strike="noStrike" baseline="0" dirty="0" err="1">
                <a:latin typeface="Dax-Regular"/>
              </a:rPr>
              <a:t>gazı</a:t>
            </a:r>
            <a:r>
              <a:rPr lang="en-US" sz="1200" b="0" i="0" u="none" strike="noStrike" baseline="0" dirty="0">
                <a:latin typeface="Dax-Regular"/>
              </a:rPr>
              <a:t> </a:t>
            </a:r>
            <a:r>
              <a:rPr lang="en-US" sz="1200" b="0" i="0" u="none" strike="noStrike" baseline="0" dirty="0" err="1">
                <a:latin typeface="Dax-Regular"/>
              </a:rPr>
              <a:t>emisyonlarının</a:t>
            </a:r>
            <a:r>
              <a:rPr lang="en-US" sz="1200" b="0" i="0" u="none" strike="noStrike" baseline="0" dirty="0">
                <a:latin typeface="Dax-Regular"/>
              </a:rPr>
              <a:t> %30’undan, </a:t>
            </a:r>
            <a:r>
              <a:rPr lang="en-US" sz="1200" b="0" i="0" u="none" strike="noStrike" baseline="0" dirty="0" err="1">
                <a:latin typeface="Dax-Regular"/>
              </a:rPr>
              <a:t>küresel</a:t>
            </a:r>
            <a:r>
              <a:rPr lang="tr-TR" sz="1200" b="0" i="0" u="none" strike="noStrike" baseline="0" dirty="0">
                <a:latin typeface="Dax-Regular"/>
              </a:rPr>
              <a:t> </a:t>
            </a:r>
            <a:r>
              <a:rPr lang="es-ES" sz="1200" b="0" i="0" u="none" strike="noStrike" baseline="0" dirty="0">
                <a:latin typeface="Dax-Regular"/>
              </a:rPr>
              <a:t>ormansızlaşmanın %80’inden ve temiz su</a:t>
            </a:r>
            <a:r>
              <a:rPr lang="en-US" sz="1200" b="0" i="0" u="none" strike="noStrike" baseline="0" dirty="0" err="1">
                <a:latin typeface="Dax-Regular"/>
              </a:rPr>
              <a:t>kaynaklarının</a:t>
            </a:r>
            <a:r>
              <a:rPr lang="en-US" sz="1200" b="0" i="0" u="none" strike="noStrike" baseline="0" dirty="0">
                <a:latin typeface="Dax-Regular"/>
              </a:rPr>
              <a:t> </a:t>
            </a:r>
            <a:r>
              <a:rPr lang="en-US" sz="1200" b="0" i="0" u="none" strike="noStrike" baseline="0" dirty="0" err="1">
                <a:latin typeface="Dax-Regular"/>
              </a:rPr>
              <a:t>kullanımının</a:t>
            </a:r>
            <a:r>
              <a:rPr lang="en-US" sz="1200" b="0" i="0" u="none" strike="noStrike" baseline="0" dirty="0">
                <a:latin typeface="Dax-Regular"/>
              </a:rPr>
              <a:t> da %70’inden</a:t>
            </a:r>
            <a:r>
              <a:rPr lang="tr-TR" sz="1200" b="0" i="0" u="none" strike="noStrike" baseline="0" dirty="0">
                <a:latin typeface="Dax-Regular"/>
              </a:rPr>
              <a:t> </a:t>
            </a:r>
            <a:r>
              <a:rPr lang="en-US" sz="1200" b="0" i="0" u="none" strike="noStrike" baseline="0" dirty="0" err="1">
                <a:latin typeface="Dax-Regular"/>
              </a:rPr>
              <a:t>sorumludur</a:t>
            </a:r>
            <a:r>
              <a:rPr lang="en-US" sz="1200" b="0" i="0" u="none" strike="noStrike" baseline="0" dirty="0">
                <a:latin typeface="Dax-Regular"/>
              </a:rPr>
              <a:t> </a:t>
            </a:r>
            <a:r>
              <a:rPr lang="en-US" sz="1200" b="0" i="0" u="none" strike="noStrike" baseline="0" dirty="0" err="1">
                <a:latin typeface="Dax-Regular"/>
              </a:rPr>
              <a:t>Ayrıca</a:t>
            </a:r>
            <a:r>
              <a:rPr lang="en-US" sz="1200" b="0" i="0" u="none" strike="noStrike" baseline="0" dirty="0">
                <a:latin typeface="Dax-Regular"/>
              </a:rPr>
              <a:t> </a:t>
            </a:r>
            <a:r>
              <a:rPr lang="en-US" sz="1200" b="0" i="0" u="none" strike="noStrike" baseline="0" dirty="0" err="1">
                <a:latin typeface="Dax-Regular"/>
              </a:rPr>
              <a:t>iklim</a:t>
            </a:r>
            <a:r>
              <a:rPr lang="en-US" sz="1200" b="0" i="0" u="none" strike="noStrike" baseline="0" dirty="0">
                <a:latin typeface="Dax-Regular"/>
              </a:rPr>
              <a:t> </a:t>
            </a:r>
            <a:r>
              <a:rPr lang="en-US" sz="1200" b="0" i="0" u="none" strike="noStrike" baseline="0" dirty="0" err="1">
                <a:latin typeface="Dax-Regular"/>
              </a:rPr>
              <a:t>değişimine</a:t>
            </a:r>
            <a:r>
              <a:rPr lang="en-US" sz="1200" b="0" i="0" u="none" strike="noStrike" baseline="0" dirty="0">
                <a:latin typeface="Dax-Regular"/>
              </a:rPr>
              <a:t> </a:t>
            </a:r>
            <a:r>
              <a:rPr lang="en-US" sz="1200" b="0" i="0" u="none" strike="noStrike" baseline="0" dirty="0" err="1">
                <a:latin typeface="Dax-Regular"/>
              </a:rPr>
              <a:t>bu</a:t>
            </a:r>
            <a:r>
              <a:rPr lang="en-US" sz="1200" b="0" i="0" u="none" strike="noStrike" baseline="0" dirty="0">
                <a:latin typeface="Dax-Regular"/>
              </a:rPr>
              <a:t> </a:t>
            </a:r>
            <a:r>
              <a:rPr lang="en-US" sz="1200" b="0" i="0" u="none" strike="noStrike" baseline="0" dirty="0" err="1">
                <a:latin typeface="Dax-Regular"/>
              </a:rPr>
              <a:t>kadar</a:t>
            </a:r>
            <a:r>
              <a:rPr lang="tr-TR" sz="1200" b="0" i="0" u="none" strike="noStrike" baseline="0" dirty="0">
                <a:latin typeface="Dax-Regular"/>
              </a:rPr>
              <a:t> </a:t>
            </a:r>
            <a:r>
              <a:rPr lang="en-US" sz="1200" b="0" i="0" u="none" strike="noStrike" baseline="0" dirty="0" err="1">
                <a:latin typeface="Dax-Regular"/>
              </a:rPr>
              <a:t>büyük</a:t>
            </a:r>
            <a:r>
              <a:rPr lang="en-US" sz="1200" b="0" i="0" u="none" strike="noStrike" baseline="0" dirty="0">
                <a:latin typeface="Dax-Regular"/>
              </a:rPr>
              <a:t> </a:t>
            </a:r>
            <a:r>
              <a:rPr lang="en-US" sz="1200" b="0" i="0" u="none" strike="noStrike" baseline="0" dirty="0" err="1">
                <a:latin typeface="Dax-Regular"/>
              </a:rPr>
              <a:t>etkisi</a:t>
            </a:r>
            <a:r>
              <a:rPr lang="en-US" sz="1200" b="0" i="0" u="none" strike="noStrike" baseline="0" dirty="0">
                <a:latin typeface="Dax-Regular"/>
              </a:rPr>
              <a:t> </a:t>
            </a:r>
            <a:r>
              <a:rPr lang="en-US" sz="1200" b="0" i="0" u="none" strike="noStrike" baseline="0" dirty="0" err="1">
                <a:latin typeface="Dax-Regular"/>
              </a:rPr>
              <a:t>olan</a:t>
            </a:r>
            <a:r>
              <a:rPr lang="en-US" sz="1200" b="0" i="0" u="none" strike="noStrike" baseline="0" dirty="0">
                <a:latin typeface="Dax-Regular"/>
              </a:rPr>
              <a:t> </a:t>
            </a:r>
            <a:r>
              <a:rPr lang="en-US" sz="1200" b="0" i="0" u="none" strike="noStrike" baseline="0" dirty="0" err="1">
                <a:latin typeface="Dax-Regular"/>
              </a:rPr>
              <a:t>besinlerin</a:t>
            </a:r>
            <a:r>
              <a:rPr lang="en-US" sz="1200" b="0" i="0" u="none" strike="noStrike" baseline="0" dirty="0">
                <a:latin typeface="Dax-Regular"/>
              </a:rPr>
              <a:t> </a:t>
            </a:r>
            <a:r>
              <a:rPr lang="en-US" sz="1200" b="0" i="0" u="none" strike="noStrike" baseline="0" dirty="0" err="1">
                <a:latin typeface="Dax-Regular"/>
              </a:rPr>
              <a:t>yaklaşık</a:t>
            </a:r>
            <a:r>
              <a:rPr lang="en-US" sz="1200" b="0" i="0" u="none" strike="noStrike" baseline="0" dirty="0">
                <a:latin typeface="Dax-Regular"/>
              </a:rPr>
              <a:t> %40’ı</a:t>
            </a:r>
            <a:r>
              <a:rPr lang="tr-TR" sz="1200" b="0" i="0" u="none" strike="noStrike" baseline="0" dirty="0">
                <a:latin typeface="Dax-Regular"/>
              </a:rPr>
              <a:t> </a:t>
            </a:r>
            <a:r>
              <a:rPr lang="en-US" sz="1200" b="0" i="0" u="none" strike="noStrike" baseline="0" dirty="0" err="1">
                <a:latin typeface="Dax-Regular"/>
              </a:rPr>
              <a:t>üretiminden</a:t>
            </a:r>
            <a:r>
              <a:rPr lang="en-US" sz="1200" b="0" i="0" u="none" strike="noStrike" baseline="0" dirty="0">
                <a:latin typeface="Dax-Regular"/>
              </a:rPr>
              <a:t> </a:t>
            </a:r>
            <a:r>
              <a:rPr lang="en-US" sz="1200" b="0" i="0" u="none" strike="noStrike" baseline="0" dirty="0" err="1">
                <a:latin typeface="Dax-Regular"/>
              </a:rPr>
              <a:t>tüketimine</a:t>
            </a:r>
            <a:r>
              <a:rPr lang="en-US" sz="1200" b="0" i="0" u="none" strike="noStrike" baseline="0" dirty="0">
                <a:latin typeface="Dax-Regular"/>
              </a:rPr>
              <a:t> </a:t>
            </a:r>
            <a:r>
              <a:rPr lang="en-US" sz="1200" b="0" i="0" u="none" strike="noStrike" baseline="0" dirty="0" err="1">
                <a:latin typeface="Dax-Regular"/>
              </a:rPr>
              <a:t>kadar</a:t>
            </a:r>
            <a:r>
              <a:rPr lang="en-US" sz="1200" b="0" i="0" u="none" strike="noStrike" baseline="0" dirty="0">
                <a:latin typeface="Dax-Regular"/>
              </a:rPr>
              <a:t> </a:t>
            </a:r>
            <a:r>
              <a:rPr lang="en-US" sz="1200" b="0" i="0" u="none" strike="noStrike" baseline="0" dirty="0" err="1">
                <a:latin typeface="Dax-Regular"/>
              </a:rPr>
              <a:t>olan</a:t>
            </a:r>
            <a:r>
              <a:rPr lang="en-US" sz="1200" b="0" i="0" u="none" strike="noStrike" baseline="0" dirty="0">
                <a:latin typeface="Dax-Regular"/>
              </a:rPr>
              <a:t> </a:t>
            </a:r>
            <a:r>
              <a:rPr lang="en-US" sz="1200" b="0" i="0" u="none" strike="noStrike" baseline="0" dirty="0" err="1">
                <a:latin typeface="Dax-Regular"/>
              </a:rPr>
              <a:t>süreçte</a:t>
            </a:r>
            <a:r>
              <a:rPr lang="en-US" sz="1200" b="0" i="0" u="none" strike="noStrike" baseline="0" dirty="0">
                <a:latin typeface="Dax-Regular"/>
              </a:rPr>
              <a:t> </a:t>
            </a:r>
            <a:r>
              <a:rPr lang="en-US" sz="1200" b="0" i="0" u="none" strike="noStrike" baseline="0" dirty="0" err="1">
                <a:latin typeface="Dax-Regular"/>
              </a:rPr>
              <a:t>çeşitli</a:t>
            </a:r>
            <a:r>
              <a:rPr lang="tr-TR" sz="1200" b="0" i="0" u="none" strike="noStrike" baseline="0" dirty="0">
                <a:latin typeface="Dax-Regular"/>
              </a:rPr>
              <a:t> </a:t>
            </a:r>
            <a:r>
              <a:rPr lang="en-US" sz="1200" b="0" i="0" u="none" strike="noStrike" baseline="0" dirty="0" err="1">
                <a:latin typeface="Dax-Regular"/>
              </a:rPr>
              <a:t>nedenlerle</a:t>
            </a:r>
            <a:r>
              <a:rPr lang="en-US" sz="1200" b="0" i="0" u="none" strike="noStrike" baseline="0" dirty="0">
                <a:latin typeface="Dax-Regular"/>
              </a:rPr>
              <a:t> </a:t>
            </a:r>
            <a:r>
              <a:rPr lang="en-US" sz="1200" b="0" i="0" u="none" strike="noStrike" baseline="0" dirty="0" err="1">
                <a:latin typeface="Dax-Regular"/>
              </a:rPr>
              <a:t>israf</a:t>
            </a:r>
            <a:r>
              <a:rPr lang="en-US" sz="1200" b="0" i="0" u="none" strike="noStrike" baseline="0" dirty="0">
                <a:latin typeface="Dax-Regular"/>
              </a:rPr>
              <a:t> </a:t>
            </a:r>
            <a:r>
              <a:rPr lang="en-US" sz="1200" b="0" i="0" u="none" strike="noStrike" baseline="0" dirty="0" err="1">
                <a:latin typeface="Dax-Regular"/>
              </a:rPr>
              <a:t>olmaktadır</a:t>
            </a:r>
            <a:r>
              <a:rPr lang="en-US" sz="1200" b="0" i="0" u="none" strike="noStrike" baseline="0" dirty="0">
                <a:latin typeface="Dax-Regular"/>
              </a:rPr>
              <a:t>.</a:t>
            </a:r>
            <a:endParaRPr lang="tr-TR" sz="1200" b="0" i="0" u="none" strike="noStrike" baseline="0" dirty="0">
              <a:latin typeface="Dax-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baseline="0" dirty="0">
                <a:latin typeface="Dax-Regular"/>
              </a:rPr>
              <a:t>Çevreye etkisi en fazla olan çevresel ayak izlerini en fazla arttıran grup kırmızı et iken, en az meyve ve sebzelerdir</a:t>
            </a:r>
            <a:endParaRPr lang="en-US" b="1" dirty="0"/>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71</a:t>
            </a:fld>
            <a:endParaRPr lang="en-US"/>
          </a:p>
        </p:txBody>
      </p:sp>
    </p:spTree>
    <p:extLst>
      <p:ext uri="{BB962C8B-B14F-4D97-AF65-F5344CB8AC3E}">
        <p14:creationId xmlns:p14="http://schemas.microsoft.com/office/powerpoint/2010/main" val="221244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73</a:t>
            </a:fld>
            <a:endParaRPr lang="en-US"/>
          </a:p>
        </p:txBody>
      </p:sp>
    </p:spTree>
    <p:extLst>
      <p:ext uri="{BB962C8B-B14F-4D97-AF65-F5344CB8AC3E}">
        <p14:creationId xmlns:p14="http://schemas.microsoft.com/office/powerpoint/2010/main" val="2930029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Gerek</a:t>
            </a:r>
            <a:r>
              <a:rPr lang="en-US" sz="1800" b="0" i="0" u="none" strike="noStrike" baseline="0" dirty="0">
                <a:latin typeface="Dax-Regular"/>
              </a:rPr>
              <a:t> </a:t>
            </a:r>
            <a:r>
              <a:rPr lang="en-US" sz="1800" b="0" i="0" u="none" strike="noStrike" baseline="0" dirty="0" err="1">
                <a:latin typeface="Dax-Regular"/>
              </a:rPr>
              <a:t>beslenmeehberlerinin</a:t>
            </a:r>
            <a:r>
              <a:rPr lang="en-US" sz="1800" b="0" i="0" u="none" strike="noStrike" baseline="0" dirty="0">
                <a:latin typeface="Dax-Regular"/>
              </a:rPr>
              <a:t> </a:t>
            </a:r>
            <a:r>
              <a:rPr lang="en-US" sz="1800" b="0" i="0" u="none" strike="noStrike" baseline="0" dirty="0" err="1">
                <a:latin typeface="Dax-Regular"/>
              </a:rPr>
              <a:t>gerekse</a:t>
            </a:r>
            <a:r>
              <a:rPr lang="en-US" sz="1800" b="0" i="0" u="none" strike="noStrike" baseline="0" dirty="0">
                <a:latin typeface="Dax-Regular"/>
              </a:rPr>
              <a:t> </a:t>
            </a:r>
            <a:r>
              <a:rPr lang="en-US" sz="1800" b="0" i="0" u="none" strike="noStrike" baseline="0" dirty="0" err="1">
                <a:latin typeface="Dax-Regular"/>
              </a:rPr>
              <a:t>geliştirilen</a:t>
            </a:r>
            <a:r>
              <a:rPr lang="en-US" sz="1800" b="0" i="0" u="none" strike="noStrike" baseline="0" dirty="0">
                <a:latin typeface="Dax-Regular"/>
              </a:rPr>
              <a:t> </a:t>
            </a:r>
            <a:r>
              <a:rPr lang="en-US" sz="1800" b="0" i="0" u="none" strike="noStrike" baseline="0" dirty="0" err="1">
                <a:latin typeface="Dax-Regular"/>
              </a:rPr>
              <a:t>sürdürülebilir</a:t>
            </a:r>
            <a:r>
              <a:rPr lang="tr-TR" sz="1800" b="0" i="0" u="none" strike="noStrike" baseline="0" dirty="0">
                <a:latin typeface="Dax-Regular"/>
              </a:rPr>
              <a:t> </a:t>
            </a:r>
            <a:r>
              <a:rPr lang="en-US" sz="1800" b="0" i="0" u="none" strike="noStrike" baseline="0" dirty="0" err="1">
                <a:latin typeface="Dax-Regular"/>
              </a:rPr>
              <a:t>beslenme</a:t>
            </a:r>
            <a:r>
              <a:rPr lang="en-US" sz="1800" b="0" i="0" u="none" strike="noStrike" baseline="0" dirty="0">
                <a:latin typeface="Dax-Regular"/>
              </a:rPr>
              <a:t> </a:t>
            </a:r>
            <a:r>
              <a:rPr lang="en-US" sz="1800" b="0" i="0" u="none" strike="noStrike" baseline="0" dirty="0" err="1">
                <a:latin typeface="Dax-Regular"/>
              </a:rPr>
              <a:t>modellerinin</a:t>
            </a:r>
            <a:r>
              <a:rPr lang="en-US" sz="1800" b="0" i="0" u="none" strike="noStrike" baseline="0" dirty="0">
                <a:latin typeface="Dax-Regular"/>
              </a:rPr>
              <a:t> </a:t>
            </a:r>
            <a:r>
              <a:rPr lang="en-US" sz="1800" b="0" i="0" u="none" strike="noStrike" baseline="0" dirty="0" err="1">
                <a:latin typeface="Dax-Regular"/>
              </a:rPr>
              <a:t>sürdürülebilirlik</a:t>
            </a:r>
            <a:r>
              <a:rPr lang="en-US" sz="1800" b="0" i="0" u="none" strike="noStrike" baseline="0" dirty="0">
                <a:latin typeface="Dax-Regular"/>
              </a:rPr>
              <a:t> </a:t>
            </a:r>
            <a:r>
              <a:rPr lang="en-US" sz="1800" b="0" i="0" u="none" strike="noStrike" baseline="0" dirty="0" err="1">
                <a:latin typeface="Dax-Regular"/>
              </a:rPr>
              <a:t>odağında</a:t>
            </a:r>
            <a:r>
              <a:rPr lang="tr-TR" sz="1800" b="0" i="0" u="none" strike="noStrike" baseline="0" dirty="0">
                <a:latin typeface="Dax-Regular"/>
              </a:rPr>
              <a:t> </a:t>
            </a:r>
            <a:r>
              <a:rPr lang="en-US" sz="1800" b="0" i="0" u="none" strike="noStrike" baseline="0" dirty="0" err="1">
                <a:latin typeface="Dax-Regular"/>
              </a:rPr>
              <a:t>birleştiği</a:t>
            </a:r>
            <a:r>
              <a:rPr lang="en-US" sz="1800" b="0" i="0" u="none" strike="noStrike" baseline="0" dirty="0">
                <a:latin typeface="Dax-Regular"/>
              </a:rPr>
              <a:t> </a:t>
            </a:r>
            <a:r>
              <a:rPr lang="en-US" sz="1800" b="0" i="0" u="none" strike="noStrike" baseline="0" dirty="0" err="1">
                <a:latin typeface="Dax-Regular"/>
              </a:rPr>
              <a:t>öneriler</a:t>
            </a:r>
            <a:r>
              <a:rPr lang="en-US" sz="1800" b="0" i="0" u="none" strike="noStrike" baseline="0" dirty="0">
                <a:latin typeface="Dax-Regular"/>
              </a:rPr>
              <a:t> </a:t>
            </a:r>
            <a:r>
              <a:rPr lang="en-US" sz="1800" b="0" i="0" u="none" strike="noStrike" baseline="0" dirty="0" err="1">
                <a:latin typeface="Dax-Regular"/>
              </a:rPr>
              <a:t>şöyle</a:t>
            </a:r>
            <a:r>
              <a:rPr lang="en-US" sz="1800" b="0" i="0" u="none" strike="noStrike" baseline="0" dirty="0">
                <a:latin typeface="Dax-Regular"/>
              </a:rPr>
              <a:t> </a:t>
            </a:r>
            <a:r>
              <a:rPr lang="en-US" sz="1800" b="0" i="0" u="none" strike="noStrike" baseline="0" dirty="0" err="1">
                <a:latin typeface="Dax-Regular"/>
              </a:rPr>
              <a:t>özetlenebilir</a:t>
            </a:r>
            <a:r>
              <a:rPr lang="en-US" sz="1800" b="0" i="0" u="none" strike="noStrike" baseline="0" dirty="0">
                <a:latin typeface="Dax-Regular"/>
              </a:rPr>
              <a:t>:</a:t>
            </a:r>
            <a:endParaRPr lang="tr-TR" sz="1800" b="0" i="0" u="none" strike="noStrike" baseline="0" dirty="0">
              <a:latin typeface="Dax-Regular"/>
            </a:endParaRPr>
          </a:p>
          <a:p>
            <a:pPr algn="l"/>
            <a:endParaRPr lang="tr-TR" sz="1800" b="0" i="0" u="none" strike="noStrike" baseline="0" dirty="0">
              <a:latin typeface="Dax-Regular"/>
            </a:endParaRPr>
          </a:p>
        </p:txBody>
      </p:sp>
      <p:sp>
        <p:nvSpPr>
          <p:cNvPr id="4" name="Slayt Numarası Yer Tutucusu 3"/>
          <p:cNvSpPr>
            <a:spLocks noGrp="1"/>
          </p:cNvSpPr>
          <p:nvPr>
            <p:ph type="sldNum" sz="quarter" idx="5"/>
          </p:nvPr>
        </p:nvSpPr>
        <p:spPr/>
        <p:txBody>
          <a:bodyPr/>
          <a:lstStyle/>
          <a:p>
            <a:fld id="{E47E0C20-6550-4997-BF2F-C21CAC829B4F}" type="slidenum">
              <a:rPr lang="en-US" smtClean="0"/>
              <a:t>74</a:t>
            </a:fld>
            <a:endParaRPr lang="en-US"/>
          </a:p>
        </p:txBody>
      </p:sp>
    </p:spTree>
    <p:extLst>
      <p:ext uri="{BB962C8B-B14F-4D97-AF65-F5344CB8AC3E}">
        <p14:creationId xmlns:p14="http://schemas.microsoft.com/office/powerpoint/2010/main" val="873731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Bir Akdeniz </a:t>
            </a:r>
            <a:r>
              <a:rPr lang="en-US" sz="1800" b="0" i="0" u="none" strike="noStrike" baseline="0" dirty="0" err="1">
                <a:latin typeface="Dax-Regular"/>
              </a:rPr>
              <a:t>ülkesi</a:t>
            </a:r>
            <a:r>
              <a:rPr lang="en-US"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Türkiye </a:t>
            </a:r>
            <a:r>
              <a:rPr lang="en-US" sz="1800" b="0" i="0" u="none" strike="noStrike" baseline="0" dirty="0" err="1">
                <a:latin typeface="Dax-Regular"/>
              </a:rPr>
              <a:t>için</a:t>
            </a:r>
            <a:r>
              <a:rPr lang="en-US" sz="1800" b="0" i="0" u="none" strike="noStrike" baseline="0" dirty="0">
                <a:latin typeface="Dax-Regular"/>
              </a:rPr>
              <a:t> Akdeniz</a:t>
            </a:r>
            <a:r>
              <a:rPr lang="tr-TR" sz="1800" b="0" i="0" u="none" strike="noStrike" baseline="0" dirty="0">
                <a:latin typeface="Dax-Regular"/>
              </a:rPr>
              <a:t> </a:t>
            </a:r>
            <a:r>
              <a:rPr lang="en-US" sz="1800" b="0" i="0" u="none" strike="noStrike" baseline="0" dirty="0" err="1">
                <a:latin typeface="Dax-Regular"/>
              </a:rPr>
              <a:t>Diyeti</a:t>
            </a:r>
            <a:r>
              <a:rPr lang="en-US" sz="1800" b="0" i="0" u="none" strike="noStrike" baseline="0" dirty="0">
                <a:latin typeface="Dax-Regular"/>
              </a:rPr>
              <a:t> </a:t>
            </a:r>
            <a:r>
              <a:rPr lang="tr-TR" sz="1200" b="0" i="0" u="none" strike="noStrike" baseline="0" dirty="0">
                <a:latin typeface="Dax-Regular"/>
              </a:rPr>
              <a:t>Sürdürülebilir beslenmenin tüm bileşenlerini içerir.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baseline="0" dirty="0">
              <a:latin typeface="Dax-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Dax-Regular"/>
              </a:rPr>
              <a:t>Akdeniz </a:t>
            </a:r>
            <a:r>
              <a:rPr lang="en-US" sz="1200" b="0" i="0" u="none" strike="noStrike" baseline="0" dirty="0" err="1">
                <a:latin typeface="Dax-Regular"/>
              </a:rPr>
              <a:t>Diyeti</a:t>
            </a:r>
            <a:r>
              <a:rPr lang="en-US" sz="1200" b="0" i="0" u="none" strike="noStrike" baseline="0" dirty="0">
                <a:latin typeface="Dax-Regular"/>
              </a:rPr>
              <a:t> </a:t>
            </a:r>
            <a:r>
              <a:rPr lang="en-US" sz="1200" b="0" i="0" u="none" strike="noStrike" baseline="0" dirty="0" err="1">
                <a:latin typeface="Dax-Regular"/>
              </a:rPr>
              <a:t>sağlığı</a:t>
            </a:r>
            <a:r>
              <a:rPr lang="en-US" sz="1200" b="0" i="0" u="none" strike="noStrike" baseline="0" dirty="0">
                <a:latin typeface="Dax-Regular"/>
              </a:rPr>
              <a:t> </a:t>
            </a:r>
            <a:r>
              <a:rPr lang="en-US" sz="1200" b="0" i="0" u="none" strike="noStrike" baseline="0" dirty="0" err="1">
                <a:latin typeface="Dax-Regular"/>
              </a:rPr>
              <a:t>koruyucu</a:t>
            </a:r>
            <a:r>
              <a:rPr lang="tr-TR" sz="1200" dirty="0">
                <a:latin typeface="Dax-Regular"/>
              </a:rPr>
              <a:t> </a:t>
            </a:r>
            <a:r>
              <a:rPr lang="en-US" sz="1200" b="0" i="0" u="none" strike="noStrike" baseline="0" dirty="0" err="1">
                <a:latin typeface="Dax-Regular"/>
              </a:rPr>
              <a:t>etkisi</a:t>
            </a:r>
            <a:r>
              <a:rPr lang="en-US" sz="1200" b="0" i="0" u="none" strike="noStrike" baseline="0" dirty="0">
                <a:latin typeface="Dax-Regular"/>
              </a:rPr>
              <a:t>, </a:t>
            </a:r>
            <a:r>
              <a:rPr lang="en-US" sz="1200" b="0" i="0" u="none" strike="noStrike" baseline="0" dirty="0" err="1">
                <a:latin typeface="Dax-Regular"/>
              </a:rPr>
              <a:t>biyoçeşitliliğin</a:t>
            </a:r>
            <a:r>
              <a:rPr lang="en-US" sz="1200" b="0" i="0" u="none" strike="noStrike" baseline="0" dirty="0">
                <a:latin typeface="Dax-Regular"/>
              </a:rPr>
              <a:t> </a:t>
            </a:r>
            <a:r>
              <a:rPr lang="en-US" sz="1200" b="0" i="0" u="none" strike="noStrike" baseline="0" dirty="0" err="1">
                <a:latin typeface="Dax-Regular"/>
              </a:rPr>
              <a:t>teşviki</a:t>
            </a:r>
            <a:r>
              <a:rPr lang="en-US" sz="1200" b="0" i="0" u="none" strike="noStrike" baseline="0" dirty="0">
                <a:latin typeface="Dax-Regular"/>
              </a:rPr>
              <a:t>, </a:t>
            </a:r>
            <a:r>
              <a:rPr lang="en-US" sz="1200" b="0" i="0" u="none" strike="noStrike" baseline="0" dirty="0" err="1">
                <a:latin typeface="Dax-Regular"/>
              </a:rPr>
              <a:t>doğal</a:t>
            </a:r>
            <a:r>
              <a:rPr lang="en-US" sz="1200" b="0" i="0" u="none" strike="noStrike" baseline="0" dirty="0">
                <a:latin typeface="Dax-Regular"/>
              </a:rPr>
              <a:t> </a:t>
            </a:r>
            <a:r>
              <a:rPr lang="en-US" sz="1200" b="0" i="0" u="none" strike="noStrike" baseline="0" dirty="0" err="1">
                <a:latin typeface="Dax-Regular"/>
              </a:rPr>
              <a:t>kaynaklar</a:t>
            </a:r>
            <a:r>
              <a:rPr lang="tr-TR" sz="1200" dirty="0">
                <a:latin typeface="Dax-Regular"/>
              </a:rPr>
              <a:t> </a:t>
            </a:r>
            <a:r>
              <a:rPr lang="en-US" sz="1200" b="0" i="0" u="none" strike="noStrike" baseline="0" dirty="0" err="1">
                <a:latin typeface="Dax-Regular"/>
              </a:rPr>
              <a:t>üzerindeki</a:t>
            </a:r>
            <a:r>
              <a:rPr lang="en-US" sz="1200" b="0" i="0" u="none" strike="noStrike" baseline="0" dirty="0">
                <a:latin typeface="Dax-Regular"/>
              </a:rPr>
              <a:t> </a:t>
            </a:r>
            <a:r>
              <a:rPr lang="en-US" sz="1200" b="0" i="0" u="none" strike="noStrike" baseline="0" dirty="0" err="1">
                <a:latin typeface="Dax-Regular"/>
              </a:rPr>
              <a:t>baskının</a:t>
            </a:r>
            <a:r>
              <a:rPr lang="en-US" sz="1200" b="0" i="0" u="none" strike="noStrike" baseline="0" dirty="0">
                <a:latin typeface="Dax-Regular"/>
              </a:rPr>
              <a:t> </a:t>
            </a:r>
            <a:r>
              <a:rPr lang="en-US" sz="1200" b="0" i="0" u="none" strike="noStrike" baseline="0" dirty="0" err="1">
                <a:latin typeface="Dax-Regular"/>
              </a:rPr>
              <a:t>azaltılması</a:t>
            </a:r>
            <a:r>
              <a:rPr lang="en-US" sz="1200" b="0" i="0" u="none" strike="noStrike" baseline="0" dirty="0">
                <a:latin typeface="Dax-Regular"/>
              </a:rPr>
              <a:t>, </a:t>
            </a:r>
            <a:r>
              <a:rPr lang="en-US" sz="1200" b="0" i="0" u="none" strike="noStrike" baseline="0" dirty="0" err="1">
                <a:latin typeface="Dax-Regular"/>
              </a:rPr>
              <a:t>iklim</a:t>
            </a:r>
            <a:r>
              <a:rPr lang="en-US" sz="1200" b="0" i="0" u="none" strike="noStrike" baseline="0" dirty="0">
                <a:latin typeface="Dax-Regular"/>
              </a:rPr>
              <a:t> </a:t>
            </a:r>
            <a:r>
              <a:rPr lang="en-US" sz="1200" b="0" i="0" u="none" strike="noStrike" baseline="0" dirty="0" err="1">
                <a:latin typeface="Dax-Regular"/>
              </a:rPr>
              <a:t>değişikliğini</a:t>
            </a:r>
            <a:r>
              <a:rPr lang="tr-TR" sz="1200" dirty="0">
                <a:latin typeface="Dax-Regular"/>
              </a:rPr>
              <a:t> </a:t>
            </a:r>
            <a:r>
              <a:rPr lang="en-US" sz="1200" b="0" i="0" u="none" strike="noStrike" baseline="0" dirty="0" err="1">
                <a:latin typeface="Dax-Regular"/>
              </a:rPr>
              <a:t>yatıştırıcı</a:t>
            </a:r>
            <a:r>
              <a:rPr lang="en-US" sz="1200" b="0" i="0" u="none" strike="noStrike" baseline="0" dirty="0">
                <a:latin typeface="Dax-Regular"/>
              </a:rPr>
              <a:t> </a:t>
            </a:r>
            <a:r>
              <a:rPr lang="en-US" sz="1200" b="0" i="0" u="none" strike="noStrike" baseline="0" dirty="0" err="1">
                <a:latin typeface="Dax-Regular"/>
              </a:rPr>
              <a:t>etkisi</a:t>
            </a:r>
            <a:r>
              <a:rPr lang="en-US" sz="1200" b="0" i="0" u="none" strike="noStrike" baseline="0" dirty="0">
                <a:latin typeface="Dax-Regular"/>
              </a:rPr>
              <a:t>, </a:t>
            </a:r>
            <a:r>
              <a:rPr lang="en-US" sz="1200" b="0" i="0" u="none" strike="noStrike" baseline="0" dirty="0" err="1">
                <a:latin typeface="Dax-Regular"/>
              </a:rPr>
              <a:t>yerel</a:t>
            </a:r>
            <a:r>
              <a:rPr lang="en-US" sz="1200" b="0" i="0" u="none" strike="noStrike" baseline="0" dirty="0">
                <a:latin typeface="Dax-Regular"/>
              </a:rPr>
              <a:t> </a:t>
            </a:r>
            <a:r>
              <a:rPr lang="en-US" sz="1200" b="0" i="0" u="none" strike="noStrike" baseline="0" dirty="0" err="1">
                <a:latin typeface="Dax-Regular"/>
              </a:rPr>
              <a:t>ekonominin</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bölgesel</a:t>
            </a:r>
            <a:r>
              <a:rPr lang="tr-TR" sz="1200" dirty="0">
                <a:latin typeface="Dax-Regular"/>
              </a:rPr>
              <a:t> </a:t>
            </a:r>
            <a:r>
              <a:rPr lang="en-US" sz="1200" b="0" i="0" u="none" strike="noStrike" baseline="0" dirty="0" err="1">
                <a:latin typeface="Dax-Regular"/>
              </a:rPr>
              <a:t>kalkınmanın</a:t>
            </a:r>
            <a:r>
              <a:rPr lang="en-US" sz="1200" b="0" i="0" u="none" strike="noStrike" baseline="0" dirty="0">
                <a:latin typeface="Dax-Regular"/>
              </a:rPr>
              <a:t> </a:t>
            </a:r>
            <a:r>
              <a:rPr lang="en-US" sz="1200" b="0" i="0" u="none" strike="noStrike" baseline="0" dirty="0" err="1">
                <a:latin typeface="Dax-Regular"/>
              </a:rPr>
              <a:t>desteklenmesi</a:t>
            </a:r>
            <a:r>
              <a:rPr lang="en-US" sz="1200" b="0" i="0" u="none" strike="noStrike" baseline="0" dirty="0">
                <a:latin typeface="Dax-Regular"/>
              </a:rPr>
              <a:t>, gıda </a:t>
            </a:r>
            <a:r>
              <a:rPr lang="en-US" sz="1200" b="0" i="0" u="none" strike="noStrike" baseline="0" dirty="0" err="1">
                <a:latin typeface="Dax-Regular"/>
              </a:rPr>
              <a:t>kaybı</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atığının</a:t>
            </a:r>
            <a:r>
              <a:rPr lang="tr-TR" sz="1200" dirty="0">
                <a:latin typeface="Dax-Regular"/>
              </a:rPr>
              <a:t> </a:t>
            </a:r>
            <a:r>
              <a:rPr lang="en-US" sz="1200" b="0" i="0" u="none" strike="noStrike" baseline="0" dirty="0" err="1">
                <a:latin typeface="Dax-Regular"/>
              </a:rPr>
              <a:t>azaltılması</a:t>
            </a:r>
            <a:r>
              <a:rPr lang="en-US" sz="1200" b="0" i="0" u="none" strike="noStrike" baseline="0" dirty="0">
                <a:latin typeface="Dax-Regular"/>
              </a:rPr>
              <a:t>, </a:t>
            </a:r>
            <a:r>
              <a:rPr lang="en-US" sz="1200" b="0" i="0" u="none" strike="noStrike" baseline="0" dirty="0" err="1">
                <a:latin typeface="Dax-Regular"/>
              </a:rPr>
              <a:t>sosyal</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kültürel</a:t>
            </a:r>
            <a:r>
              <a:rPr lang="en-US" sz="1200" b="0" i="0" u="none" strike="noStrike" baseline="0" dirty="0">
                <a:latin typeface="Dax-Regular"/>
              </a:rPr>
              <a:t> </a:t>
            </a:r>
            <a:r>
              <a:rPr lang="en-US" sz="1200" b="0" i="0" u="none" strike="noStrike" baseline="0" dirty="0" err="1">
                <a:latin typeface="Dax-Regular"/>
              </a:rPr>
              <a:t>olarak</a:t>
            </a:r>
            <a:r>
              <a:rPr lang="en-US" sz="1200" b="0" i="0" u="none" strike="noStrike" baseline="0" dirty="0">
                <a:latin typeface="Dax-Regular"/>
              </a:rPr>
              <a:t> </a:t>
            </a:r>
            <a:r>
              <a:rPr lang="en-US" sz="1200" b="0" i="0" u="none" strike="noStrike" baseline="0" dirty="0" err="1">
                <a:latin typeface="Dax-Regular"/>
              </a:rPr>
              <a:t>gıdanın</a:t>
            </a:r>
            <a:r>
              <a:rPr lang="tr-TR" sz="1200" dirty="0">
                <a:latin typeface="Dax-Regular"/>
              </a:rPr>
              <a:t> </a:t>
            </a:r>
            <a:r>
              <a:rPr lang="en-US" sz="1200" b="0" i="0" u="none" strike="noStrike" baseline="0" dirty="0" err="1">
                <a:latin typeface="Dax-Regular"/>
              </a:rPr>
              <a:t>hak</a:t>
            </a:r>
            <a:r>
              <a:rPr lang="en-US" sz="1200" b="0" i="0" u="none" strike="noStrike" baseline="0" dirty="0">
                <a:latin typeface="Dax-Regular"/>
              </a:rPr>
              <a:t> </a:t>
            </a:r>
            <a:r>
              <a:rPr lang="en-US" sz="1200" b="0" i="0" u="none" strike="noStrike" baseline="0" dirty="0" err="1">
                <a:latin typeface="Dax-Regular"/>
              </a:rPr>
              <a:t>ettiği</a:t>
            </a:r>
            <a:r>
              <a:rPr lang="en-US" sz="1200" b="0" i="0" u="none" strike="noStrike" baseline="0" dirty="0">
                <a:latin typeface="Dax-Regular"/>
              </a:rPr>
              <a:t> </a:t>
            </a:r>
            <a:r>
              <a:rPr lang="en-US" sz="1200" b="0" i="0" u="none" strike="noStrike" baseline="0" dirty="0" err="1">
                <a:latin typeface="Dax-Regular"/>
              </a:rPr>
              <a:t>değeri</a:t>
            </a:r>
            <a:r>
              <a:rPr lang="en-US" sz="1200" b="0" i="0" u="none" strike="noStrike" baseline="0" dirty="0">
                <a:latin typeface="Dax-Regular"/>
              </a:rPr>
              <a:t> </a:t>
            </a:r>
            <a:r>
              <a:rPr lang="en-US" sz="1200" b="0" i="0" u="none" strike="noStrike" baseline="0" dirty="0" err="1">
                <a:latin typeface="Dax-Regular"/>
              </a:rPr>
              <a:t>sağlaması</a:t>
            </a:r>
            <a:r>
              <a:rPr lang="en-US" sz="1200" b="0" i="0" u="none" strike="noStrike" baseline="0" dirty="0">
                <a:latin typeface="Dax-Regular"/>
              </a:rPr>
              <a:t>, </a:t>
            </a:r>
            <a:r>
              <a:rPr lang="en-US" sz="1200" b="0" i="0" u="none" strike="noStrike" baseline="0" dirty="0" err="1">
                <a:latin typeface="Dax-Regular"/>
              </a:rPr>
              <a:t>sosyal</a:t>
            </a:r>
            <a:r>
              <a:rPr lang="en-US" sz="1200" b="0" i="0" u="none" strike="noStrike" baseline="0" dirty="0">
                <a:latin typeface="Dax-Regular"/>
              </a:rPr>
              <a:t> </a:t>
            </a:r>
            <a:r>
              <a:rPr lang="en-US" sz="1200" b="0" i="0" u="none" strike="noStrike" baseline="0" dirty="0" err="1">
                <a:latin typeface="Dax-Regular"/>
              </a:rPr>
              <a:t>içerme</a:t>
            </a:r>
            <a:r>
              <a:rPr lang="en-US" sz="1200" b="0" i="0" u="none" strike="noStrike" baseline="0" dirty="0">
                <a:latin typeface="Dax-Regular"/>
              </a:rPr>
              <a:t> </a:t>
            </a:r>
            <a:r>
              <a:rPr lang="en-US" sz="1200" b="0" i="0" u="none" strike="noStrike" baseline="0" dirty="0" err="1">
                <a:latin typeface="Dax-Regular"/>
              </a:rPr>
              <a:t>ve</a:t>
            </a:r>
            <a:r>
              <a:rPr lang="tr-TR" sz="1200" dirty="0">
                <a:latin typeface="Dax-Regular"/>
              </a:rPr>
              <a:t> </a:t>
            </a:r>
            <a:r>
              <a:rPr lang="en-US" sz="1200" b="0" i="0" u="none" strike="noStrike" baseline="0" dirty="0" err="1">
                <a:latin typeface="Dax-Regular"/>
              </a:rPr>
              <a:t>tüketicilerin</a:t>
            </a:r>
            <a:r>
              <a:rPr lang="en-US" sz="1200" b="0" i="0" u="none" strike="noStrike" baseline="0" dirty="0">
                <a:latin typeface="Dax-Regular"/>
              </a:rPr>
              <a:t> </a:t>
            </a:r>
            <a:r>
              <a:rPr lang="en-US" sz="1200" b="0" i="0" u="none" strike="noStrike" baseline="0" dirty="0" err="1">
                <a:latin typeface="Dax-Regular"/>
              </a:rPr>
              <a:t>güçlendirilmesi</a:t>
            </a:r>
            <a:r>
              <a:rPr lang="en-US" sz="1200" b="0" i="0" u="none" strike="noStrike" baseline="0" dirty="0">
                <a:latin typeface="Dax-Regular"/>
              </a:rPr>
              <a:t> </a:t>
            </a:r>
            <a:r>
              <a:rPr lang="en-US" sz="1200" b="0" i="0" u="none" strike="noStrike" baseline="0" dirty="0" err="1">
                <a:latin typeface="Dax-Regular"/>
              </a:rPr>
              <a:t>gibi</a:t>
            </a:r>
            <a:r>
              <a:rPr lang="en-US" sz="1200" b="0" i="0" u="none" strike="noStrike" baseline="0" dirty="0">
                <a:latin typeface="Dax-Regular"/>
              </a:rPr>
              <a:t> </a:t>
            </a:r>
            <a:r>
              <a:rPr lang="en-US" sz="1200" b="0" i="0" u="none" strike="noStrike" baseline="0" dirty="0" err="1">
                <a:latin typeface="Dax-Regular"/>
              </a:rPr>
              <a:t>çok</a:t>
            </a:r>
            <a:r>
              <a:rPr lang="en-US" sz="1200" b="0" i="0" u="none" strike="noStrike" baseline="0" dirty="0">
                <a:latin typeface="Dax-Regular"/>
              </a:rPr>
              <a:t> </a:t>
            </a:r>
            <a:r>
              <a:rPr lang="en-US" sz="1200" b="0" i="0" u="none" strike="noStrike" baseline="0" dirty="0" err="1">
                <a:latin typeface="Dax-Regular"/>
              </a:rPr>
              <a:t>boyutlu</a:t>
            </a:r>
            <a:r>
              <a:rPr lang="tr-TR" sz="1200" dirty="0">
                <a:latin typeface="Dax-Regular"/>
              </a:rPr>
              <a:t> </a:t>
            </a:r>
            <a:r>
              <a:rPr lang="en-US" sz="1200" b="0" i="0" u="none" strike="noStrike" baseline="0" dirty="0" err="1">
                <a:latin typeface="Dax-Regular"/>
              </a:rPr>
              <a:t>faydaları</a:t>
            </a:r>
            <a:r>
              <a:rPr lang="en-US" sz="1200" b="0" i="0" u="none" strike="noStrike" baseline="0" dirty="0">
                <a:latin typeface="Dax-Regular"/>
              </a:rPr>
              <a:t> </a:t>
            </a:r>
            <a:r>
              <a:rPr lang="en-US" sz="1200" b="0" i="0" u="none" strike="noStrike" baseline="0" dirty="0" err="1">
                <a:latin typeface="Dax-Regular"/>
              </a:rPr>
              <a:t>ile</a:t>
            </a:r>
            <a:r>
              <a:rPr lang="en-US" sz="1200" b="0" i="0" u="none" strike="noStrike" baseline="0" dirty="0">
                <a:latin typeface="Dax-Regular"/>
              </a:rPr>
              <a:t> </a:t>
            </a:r>
            <a:r>
              <a:rPr lang="en-US" sz="1200" b="0" i="0" u="none" strike="noStrike" baseline="0" dirty="0" err="1">
                <a:latin typeface="Dax-Regular"/>
              </a:rPr>
              <a:t>insanlık</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gezegen</a:t>
            </a:r>
            <a:r>
              <a:rPr lang="en-US" sz="1200" b="0" i="0" u="none" strike="noStrike" baseline="0" dirty="0">
                <a:latin typeface="Dax-Regular"/>
              </a:rPr>
              <a:t> </a:t>
            </a:r>
            <a:r>
              <a:rPr lang="en-US" sz="1200" b="0" i="0" u="none" strike="noStrike" baseline="0" dirty="0" err="1">
                <a:latin typeface="Dax-Regular"/>
              </a:rPr>
              <a:t>için</a:t>
            </a:r>
            <a:r>
              <a:rPr lang="en-US" sz="1200" b="0" i="0" u="none" strike="noStrike" baseline="0" dirty="0">
                <a:latin typeface="Dax-Regular"/>
              </a:rPr>
              <a:t> </a:t>
            </a:r>
            <a:r>
              <a:rPr lang="en-US" sz="1200" b="0" i="0" u="none" strike="noStrike" baseline="0" dirty="0" err="1">
                <a:latin typeface="Dax-Regular"/>
              </a:rPr>
              <a:t>bir</a:t>
            </a:r>
            <a:r>
              <a:rPr lang="en-US" sz="1200" b="0" i="0" u="none" strike="noStrike" baseline="0" dirty="0">
                <a:latin typeface="Dax-Regular"/>
              </a:rPr>
              <a:t> </a:t>
            </a:r>
            <a:r>
              <a:rPr lang="en-US" sz="1200" b="0" i="0" u="none" strike="noStrike" baseline="0" dirty="0" err="1">
                <a:latin typeface="Dax-Regular"/>
              </a:rPr>
              <a:t>kazan</a:t>
            </a:r>
            <a:r>
              <a:rPr lang="tr-TR" sz="1200" dirty="0">
                <a:latin typeface="Dax-Regular"/>
              </a:rPr>
              <a:t> </a:t>
            </a:r>
            <a:r>
              <a:rPr lang="en-US" sz="1200" b="0" i="0" u="none" strike="noStrike" baseline="0" dirty="0" err="1">
                <a:latin typeface="Dax-Regular"/>
              </a:rPr>
              <a:t>kazan</a:t>
            </a:r>
            <a:r>
              <a:rPr lang="en-US" sz="1200" b="0" i="0" u="none" strike="noStrike" baseline="0" dirty="0">
                <a:latin typeface="Dax-Regular"/>
              </a:rPr>
              <a:t> </a:t>
            </a:r>
            <a:r>
              <a:rPr lang="en-US" sz="1200" b="0" i="0" u="none" strike="noStrike" baseline="0" dirty="0" err="1">
                <a:latin typeface="Dax-Regular"/>
              </a:rPr>
              <a:t>ilişkisi</a:t>
            </a:r>
            <a:r>
              <a:rPr lang="en-US" sz="1200" b="0" i="0" u="none" strike="noStrike" baseline="0" dirty="0">
                <a:latin typeface="Dax-Regular"/>
              </a:rPr>
              <a:t> </a:t>
            </a:r>
            <a:r>
              <a:rPr lang="en-US" sz="1200" b="0" i="0" u="none" strike="noStrike" baseline="0" dirty="0" err="1">
                <a:latin typeface="Dax-Regular"/>
              </a:rPr>
              <a:t>ortaya</a:t>
            </a:r>
            <a:r>
              <a:rPr lang="en-US" sz="1200" b="0" i="0" u="none" strike="noStrike" baseline="0" dirty="0">
                <a:latin typeface="Dax-Regular"/>
              </a:rPr>
              <a:t> </a:t>
            </a:r>
            <a:r>
              <a:rPr lang="en-US" sz="1200" b="0" i="0" u="none" strike="noStrike" baseline="0" dirty="0" err="1">
                <a:latin typeface="Dax-Regular"/>
              </a:rPr>
              <a:t>koymaktadır</a:t>
            </a:r>
            <a:endParaRPr lang="tr-TR" sz="1200" b="0" i="0" u="none" strike="noStrike" baseline="0" dirty="0">
              <a:latin typeface="Dax-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baseline="0" dirty="0">
              <a:latin typeface="Dax-Regular"/>
            </a:endParaRPr>
          </a:p>
          <a:p>
            <a:r>
              <a:rPr lang="tr-TR" sz="1200" dirty="0">
                <a:latin typeface="Cambria" panose="02040503050406030204" pitchFamily="18" charset="0"/>
                <a:ea typeface="Cambria" panose="02040503050406030204" pitchFamily="18" charset="0"/>
              </a:rPr>
              <a:t>Temel yağ zeytinyağı</a:t>
            </a:r>
          </a:p>
          <a:p>
            <a:endParaRPr lang="tr-TR" sz="120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Ilımlı </a:t>
            </a:r>
            <a:r>
              <a:rPr lang="en-US" sz="1200" b="0" i="0" u="none" strike="noStrike" baseline="0" dirty="0">
                <a:latin typeface="Cambria" panose="02040503050406030204" pitchFamily="18" charset="0"/>
                <a:ea typeface="Cambria" panose="02040503050406030204" pitchFamily="18" charset="0"/>
              </a:rPr>
              <a:t>süt </a:t>
            </a:r>
            <a:r>
              <a:rPr lang="en-US" sz="1200" b="0" i="0" u="none" strike="noStrike" baseline="0" dirty="0" err="1">
                <a:latin typeface="Cambria" panose="02040503050406030204" pitchFamily="18" charset="0"/>
                <a:ea typeface="Cambria" panose="02040503050406030204" pitchFamily="18" charset="0"/>
              </a:rPr>
              <a:t>ve</a:t>
            </a:r>
            <a:r>
              <a:rPr lang="en-US" sz="1200" b="0" i="0" u="none" strike="noStrike" baseline="0" dirty="0">
                <a:latin typeface="Cambria" panose="02040503050406030204" pitchFamily="18" charset="0"/>
                <a:ea typeface="Cambria" panose="02040503050406030204" pitchFamily="18" charset="0"/>
              </a:rPr>
              <a:t> süt </a:t>
            </a:r>
            <a:r>
              <a:rPr lang="en-US" sz="1200" b="0" i="0" u="none" strike="noStrike" baseline="0" dirty="0" err="1">
                <a:latin typeface="Cambria" panose="02040503050406030204" pitchFamily="18" charset="0"/>
                <a:ea typeface="Cambria" panose="02040503050406030204" pitchFamily="18" charset="0"/>
              </a:rPr>
              <a:t>ürünleri</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yumurta</a:t>
            </a:r>
            <a:r>
              <a:rPr lang="en-US" sz="1200" b="0" i="0" u="none" strike="noStrike" baseline="0" dirty="0">
                <a:latin typeface="Cambria" panose="02040503050406030204" pitchFamily="18" charset="0"/>
                <a:ea typeface="Cambria" panose="02040503050406030204" pitchFamily="18" charset="0"/>
              </a:rPr>
              <a:t>,</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balık</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ve</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beyaz</a:t>
            </a:r>
            <a:r>
              <a:rPr lang="en-US" sz="1200" b="0" i="0" u="none" strike="noStrike" baseline="0" dirty="0">
                <a:latin typeface="Cambria" panose="02040503050406030204" pitchFamily="18" charset="0"/>
                <a:ea typeface="Cambria" panose="02040503050406030204" pitchFamily="18" charset="0"/>
              </a:rPr>
              <a:t> et</a:t>
            </a:r>
            <a:r>
              <a:rPr lang="tr-TR" sz="1200" b="0" i="0" u="none" strike="noStrike" baseline="0" dirty="0">
                <a:latin typeface="Cambria" panose="02040503050406030204" pitchFamily="18" charset="0"/>
                <a:ea typeface="Cambria" panose="02040503050406030204" pitchFamily="18" charset="0"/>
              </a:rPr>
              <a:t> tüketimi</a:t>
            </a:r>
          </a:p>
          <a:p>
            <a:pPr algn="l">
              <a:buFont typeface="Wingdings" panose="05000000000000000000" pitchFamily="2" charset="2"/>
              <a:buChar char="§"/>
            </a:pPr>
            <a:endParaRPr lang="tr-TR" sz="1200" b="0" i="0" u="none" strike="noStrike" baseline="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Meyve, sebze, </a:t>
            </a:r>
            <a:r>
              <a:rPr lang="tr-TR" sz="1200" dirty="0" err="1">
                <a:latin typeface="Cambria" panose="02040503050406030204" pitchFamily="18" charset="0"/>
                <a:ea typeface="Cambria" panose="02040503050406030204" pitchFamily="18" charset="0"/>
              </a:rPr>
              <a:t>kurubaklagil</a:t>
            </a:r>
            <a:r>
              <a:rPr lang="tr-TR" sz="1200" dirty="0">
                <a:latin typeface="Cambria" panose="02040503050406030204" pitchFamily="18" charset="0"/>
                <a:ea typeface="Cambria" panose="02040503050406030204" pitchFamily="18" charset="0"/>
              </a:rPr>
              <a:t>, tam tahıl gibi bitkisel kaynakların tüketimi teşviki,</a:t>
            </a:r>
          </a:p>
          <a:p>
            <a:pPr algn="l">
              <a:buFont typeface="Wingdings" panose="05000000000000000000" pitchFamily="2" charset="2"/>
              <a:buChar char="§"/>
            </a:pPr>
            <a:endParaRPr lang="tr-TR" sz="120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B</a:t>
            </a:r>
            <a:r>
              <a:rPr lang="en-US" sz="1200" b="0" i="0" u="none" strike="noStrike" baseline="0" dirty="0" err="1">
                <a:latin typeface="Cambria" panose="02040503050406030204" pitchFamily="18" charset="0"/>
                <a:ea typeface="Cambria" panose="02040503050406030204" pitchFamily="18" charset="0"/>
              </a:rPr>
              <a:t>iyoçeşitliliğin</a:t>
            </a:r>
            <a:r>
              <a:rPr lang="tr-TR" sz="1200" dirty="0">
                <a:latin typeface="Cambria" panose="02040503050406030204" pitchFamily="18" charset="0"/>
                <a:ea typeface="Cambria" panose="02040503050406030204" pitchFamily="18" charset="0"/>
              </a:rPr>
              <a:t> korunması,</a:t>
            </a:r>
          </a:p>
          <a:p>
            <a:pPr algn="l">
              <a:buFont typeface="Wingdings" panose="05000000000000000000" pitchFamily="2" charset="2"/>
              <a:buChar char="§"/>
            </a:pPr>
            <a:endParaRPr lang="tr-TR" sz="1200" b="0" i="0" u="none" strike="noStrike" baseline="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D</a:t>
            </a:r>
            <a:r>
              <a:rPr lang="en-US" sz="1200" b="0" i="0" u="none" strike="noStrike" baseline="0" dirty="0" err="1">
                <a:latin typeface="Cambria" panose="02040503050406030204" pitchFamily="18" charset="0"/>
                <a:ea typeface="Cambria" panose="02040503050406030204" pitchFamily="18" charset="0"/>
              </a:rPr>
              <a:t>oğal</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kaynaklar</a:t>
            </a:r>
            <a:r>
              <a:rPr lang="tr-TR" sz="1200" b="0" i="0" u="none" strike="noStrike" baseline="0" dirty="0" err="1">
                <a:latin typeface="Cambria" panose="02040503050406030204" pitchFamily="18" charset="0"/>
                <a:ea typeface="Cambria" panose="02040503050406030204" pitchFamily="18" charset="0"/>
              </a:rPr>
              <a:t>ın</a:t>
            </a:r>
            <a:r>
              <a:rPr lang="tr-TR" sz="1200" b="0" i="0" u="none" strike="noStrike" baseline="0" dirty="0">
                <a:latin typeface="Cambria" panose="02040503050406030204" pitchFamily="18" charset="0"/>
                <a:ea typeface="Cambria" panose="02040503050406030204" pitchFamily="18" charset="0"/>
              </a:rPr>
              <a:t> sınırlı kullanımı, </a:t>
            </a:r>
          </a:p>
          <a:p>
            <a:pPr algn="l">
              <a:buFont typeface="Wingdings" panose="05000000000000000000" pitchFamily="2" charset="2"/>
              <a:buChar char="§"/>
            </a:pPr>
            <a:endParaRPr lang="tr-TR" sz="1200" b="0" i="0" u="none" strike="noStrike" baseline="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Y</a:t>
            </a:r>
            <a:r>
              <a:rPr lang="en-US" sz="1200" b="0" i="0" u="none" strike="noStrike" baseline="0" dirty="0" err="1">
                <a:latin typeface="Cambria" panose="02040503050406030204" pitchFamily="18" charset="0"/>
                <a:ea typeface="Cambria" panose="02040503050406030204" pitchFamily="18" charset="0"/>
              </a:rPr>
              <a:t>erel</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ekonominin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ve</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bölgesel</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kalkınmanın</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desteklenmesi</a:t>
            </a:r>
            <a:r>
              <a:rPr lang="en-US" sz="1200" b="0" i="0" u="none" strike="noStrike" baseline="0" dirty="0">
                <a:latin typeface="Cambria" panose="02040503050406030204" pitchFamily="18" charset="0"/>
                <a:ea typeface="Cambria" panose="02040503050406030204" pitchFamily="18" charset="0"/>
              </a:rPr>
              <a:t>,</a:t>
            </a:r>
            <a:endParaRPr lang="tr-TR" sz="1200" b="0" i="0" u="none" strike="noStrike" baseline="0" dirty="0">
              <a:latin typeface="Cambria" panose="02040503050406030204" pitchFamily="18" charset="0"/>
              <a:ea typeface="Cambria" panose="02040503050406030204" pitchFamily="18" charset="0"/>
            </a:endParaRPr>
          </a:p>
          <a:p>
            <a:pPr algn="l">
              <a:buFont typeface="Wingdings" panose="05000000000000000000" pitchFamily="2" charset="2"/>
              <a:buChar char="§"/>
            </a:pPr>
            <a:endParaRPr lang="tr-TR" sz="1200" b="0" i="0" u="none" strike="noStrike" baseline="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1200" dirty="0">
                <a:latin typeface="Cambria" panose="02040503050406030204" pitchFamily="18" charset="0"/>
                <a:ea typeface="Cambria" panose="02040503050406030204" pitchFamily="18" charset="0"/>
              </a:rPr>
              <a:t>G</a:t>
            </a:r>
            <a:r>
              <a:rPr lang="en-US" sz="1200" b="0" i="0" u="none" strike="noStrike" baseline="0" dirty="0" err="1">
                <a:latin typeface="Cambria" panose="02040503050406030204" pitchFamily="18" charset="0"/>
                <a:ea typeface="Cambria" panose="02040503050406030204" pitchFamily="18" charset="0"/>
              </a:rPr>
              <a:t>ıda</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kaybı</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ve</a:t>
            </a:r>
            <a:r>
              <a:rPr lang="en-US" sz="1200" b="0" i="0" u="none" strike="noStrike" baseline="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atığının</a:t>
            </a:r>
            <a:r>
              <a:rPr lang="tr-TR" sz="1200" dirty="0">
                <a:latin typeface="Cambria" panose="02040503050406030204" pitchFamily="18" charset="0"/>
                <a:ea typeface="Cambria" panose="02040503050406030204" pitchFamily="18" charset="0"/>
              </a:rPr>
              <a:t> </a:t>
            </a:r>
            <a:r>
              <a:rPr lang="en-US" sz="1200" b="0" i="0" u="none" strike="noStrike" baseline="0" dirty="0" err="1">
                <a:latin typeface="Cambria" panose="02040503050406030204" pitchFamily="18" charset="0"/>
                <a:ea typeface="Cambria" panose="02040503050406030204" pitchFamily="18" charset="0"/>
              </a:rPr>
              <a:t>azaltılması</a:t>
            </a:r>
            <a:r>
              <a:rPr lang="en-US" sz="1200" b="0" i="0" u="none" strike="noStrike" baseline="0" dirty="0">
                <a:latin typeface="Cambria" panose="02040503050406030204" pitchFamily="18" charset="0"/>
                <a:ea typeface="Cambria" panose="02040503050406030204" pitchFamily="18" charset="0"/>
              </a:rPr>
              <a:t>, </a:t>
            </a:r>
            <a:endParaRPr lang="tr-TR" sz="1200" b="0" i="0" u="none" strike="noStrike"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75</a:t>
            </a:fld>
            <a:endParaRPr lang="en-US"/>
          </a:p>
        </p:txBody>
      </p:sp>
    </p:spTree>
    <p:extLst>
      <p:ext uri="{BB962C8B-B14F-4D97-AF65-F5344CB8AC3E}">
        <p14:creationId xmlns:p14="http://schemas.microsoft.com/office/powerpoint/2010/main" val="3414601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Gıda</a:t>
            </a:r>
            <a:r>
              <a:rPr lang="en-US" sz="1800" b="0" i="0" u="none" strike="noStrike" baseline="0" dirty="0">
                <a:latin typeface="Dax-Regular"/>
              </a:rPr>
              <a:t> </a:t>
            </a:r>
            <a:r>
              <a:rPr lang="en-US" sz="1800" b="0" i="0" u="none" strike="noStrike" baseline="0" dirty="0" err="1">
                <a:latin typeface="Dax-Regular"/>
              </a:rPr>
              <a:t>sistemi</a:t>
            </a:r>
            <a:r>
              <a:rPr lang="en-US" sz="1800" b="0" i="0" u="none" strike="noStrike" baseline="0" dirty="0">
                <a:latin typeface="Dax-Regular"/>
              </a:rPr>
              <a:t> </a:t>
            </a:r>
            <a:r>
              <a:rPr lang="en-US" sz="1800" b="0" i="0" u="none" strike="noStrike" baseline="0" dirty="0" err="1">
                <a:latin typeface="Dax-Regular"/>
              </a:rPr>
              <a:t>ise</a:t>
            </a:r>
            <a:r>
              <a:rPr lang="tr-TR" sz="1800" b="0" i="0" u="none" strike="noStrike" baseline="0" dirty="0">
                <a:latin typeface="Dax-Regular"/>
              </a:rPr>
              <a:t> </a:t>
            </a:r>
            <a:r>
              <a:rPr lang="en-US" sz="1800" b="0" i="0" u="none" strike="noStrike" baseline="0" dirty="0" err="1">
                <a:latin typeface="Dax-Regular"/>
              </a:rPr>
              <a:t>tarımsal</a:t>
            </a:r>
            <a:r>
              <a:rPr lang="en-US" sz="1800" b="0" i="0" u="none" strike="noStrike" baseline="0" dirty="0">
                <a:latin typeface="Dax-Regular"/>
              </a:rPr>
              <a:t> </a:t>
            </a:r>
            <a:r>
              <a:rPr lang="en-US" sz="1800" b="0" i="0" u="none" strike="noStrike" baseline="0" dirty="0" err="1">
                <a:latin typeface="Dax-Regular"/>
              </a:rPr>
              <a:t>üretimin</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parçasıdır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besinlerin</a:t>
            </a:r>
            <a:endParaRPr lang="en-US" sz="1800" b="0" i="0" u="none" strike="noStrike" baseline="0" dirty="0">
              <a:latin typeface="Dax-Regular"/>
            </a:endParaRPr>
          </a:p>
          <a:p>
            <a:pPr algn="l"/>
            <a:r>
              <a:rPr lang="en-US" sz="1800" b="0" i="0" u="none" strike="noStrike" baseline="0" dirty="0" err="1">
                <a:latin typeface="Dax-Regular"/>
              </a:rPr>
              <a:t>tarladan</a:t>
            </a:r>
            <a:r>
              <a:rPr lang="en-US" sz="1800" b="0" i="0" u="none" strike="noStrike" baseline="0" dirty="0">
                <a:latin typeface="Dax-Regular"/>
              </a:rPr>
              <a:t> </a:t>
            </a:r>
            <a:r>
              <a:rPr lang="en-US" sz="1800" b="0" i="0" u="none" strike="noStrike" baseline="0" dirty="0" err="1">
                <a:latin typeface="Dax-Regular"/>
              </a:rPr>
              <a:t>sofraya</a:t>
            </a:r>
            <a:r>
              <a:rPr lang="en-US" sz="1800" b="0" i="0" u="none" strike="noStrike" baseline="0" dirty="0">
                <a:latin typeface="Dax-Regular"/>
              </a:rPr>
              <a:t> </a:t>
            </a:r>
            <a:r>
              <a:rPr lang="en-US" sz="1800" b="0" i="0" u="none" strike="noStrike" baseline="0" dirty="0" err="1">
                <a:latin typeface="Dax-Regular"/>
              </a:rPr>
              <a:t>kadar</a:t>
            </a:r>
            <a:r>
              <a:rPr lang="en-US"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a:t>
            </a:r>
            <a:r>
              <a:rPr lang="en-US" sz="1800" b="0" i="0" u="none" strike="noStrike" baseline="0" dirty="0" err="1">
                <a:latin typeface="Dax-Regular"/>
              </a:rPr>
              <a:t>aşamalarının</a:t>
            </a:r>
            <a:r>
              <a:rPr lang="en-US" sz="1800" b="0" i="0" u="none" strike="noStrike" baseline="0" dirty="0">
                <a:latin typeface="Dax-Regular"/>
              </a:rPr>
              <a:t> </a:t>
            </a:r>
            <a:r>
              <a:rPr lang="en-US" sz="1800" b="0" i="0" u="none" strike="noStrike" baseline="0" dirty="0" err="1">
                <a:latin typeface="Dax-Regular"/>
              </a:rPr>
              <a:t>tümünü</a:t>
            </a:r>
            <a:r>
              <a:rPr lang="tr-TR" sz="1800" b="0" i="0" u="none" strike="noStrike" baseline="0" dirty="0">
                <a:latin typeface="Dax-Regular"/>
              </a:rPr>
              <a:t> </a:t>
            </a:r>
            <a:r>
              <a:rPr lang="en-US" sz="1800" b="0" i="0" u="none" strike="noStrike" baseline="0" dirty="0">
                <a:latin typeface="Dax-Regular"/>
              </a:rPr>
              <a:t>(</a:t>
            </a:r>
            <a:r>
              <a:rPr lang="en-US" sz="1800" b="0" i="0" u="none" strike="noStrike" baseline="0" dirty="0" err="1">
                <a:latin typeface="Dax-Regular"/>
              </a:rPr>
              <a:t>birincil</a:t>
            </a:r>
            <a:r>
              <a:rPr lang="en-US" sz="1800" b="0" i="0" u="none" strike="noStrike" baseline="0" dirty="0">
                <a:latin typeface="Dax-Regular"/>
              </a:rPr>
              <a:t> </a:t>
            </a:r>
            <a:r>
              <a:rPr lang="en-US" sz="1800" b="0" i="0" u="none" strike="noStrike" baseline="0" dirty="0" err="1">
                <a:latin typeface="Dax-Regular"/>
              </a:rPr>
              <a:t>üretim</a:t>
            </a:r>
            <a:r>
              <a:rPr lang="en-US" sz="1800" b="0" i="0" u="none" strike="noStrike" baseline="0" dirty="0">
                <a:latin typeface="Dax-Regular"/>
              </a:rPr>
              <a:t>, </a:t>
            </a:r>
            <a:r>
              <a:rPr lang="en-US" sz="1800" b="0" i="0" u="none" strike="noStrike" baseline="0" dirty="0" err="1">
                <a:latin typeface="Dax-Regular"/>
              </a:rPr>
              <a:t>ürün</a:t>
            </a:r>
            <a:r>
              <a:rPr lang="en-US" sz="1800" b="0" i="0" u="none" strike="noStrike" baseline="0" dirty="0">
                <a:latin typeface="Dax-Regular"/>
              </a:rPr>
              <a:t> </a:t>
            </a:r>
            <a:r>
              <a:rPr lang="en-US" sz="1800" b="0" i="0" u="none" strike="noStrike" baseline="0" dirty="0" err="1">
                <a:latin typeface="Dax-Regular"/>
              </a:rPr>
              <a:t>işleme</a:t>
            </a:r>
            <a:r>
              <a:rPr lang="en-US" sz="1800" b="0" i="0" u="none" strike="noStrike" baseline="0" dirty="0">
                <a:latin typeface="Dax-Regular"/>
              </a:rPr>
              <a:t>, </a:t>
            </a:r>
            <a:r>
              <a:rPr lang="en-US" sz="1800" b="0" i="0" u="none" strike="noStrike" baseline="0" dirty="0" err="1">
                <a:latin typeface="Dax-Regular"/>
              </a:rPr>
              <a:t>nakliye</a:t>
            </a:r>
            <a:r>
              <a:rPr lang="en-US" sz="1800" b="0" i="0" u="none" strike="noStrike" baseline="0" dirty="0">
                <a:latin typeface="Dax-Regular"/>
              </a:rPr>
              <a:t>, </a:t>
            </a:r>
            <a:r>
              <a:rPr lang="en-US" sz="1800" b="0" i="0" u="none" strike="noStrike" baseline="0" dirty="0" err="1">
                <a:latin typeface="Dax-Regular"/>
              </a:rPr>
              <a:t>pazarlama</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tüketim</a:t>
            </a:r>
            <a:r>
              <a:rPr lang="en-US" sz="1800" b="0" i="0" u="none" strike="noStrike" baseline="0" dirty="0">
                <a:latin typeface="Dax-Regular"/>
              </a:rPr>
              <a:t>, </a:t>
            </a:r>
            <a:r>
              <a:rPr lang="en-US" sz="1800" b="0" i="0" u="none" strike="noStrike" baseline="0" dirty="0" err="1">
                <a:latin typeface="Dax-Regular"/>
              </a:rPr>
              <a:t>geri</a:t>
            </a:r>
            <a:r>
              <a:rPr lang="en-US" sz="1800" b="0" i="0" u="none" strike="noStrike" baseline="0" dirty="0">
                <a:latin typeface="Dax-Regular"/>
              </a:rPr>
              <a:t> </a:t>
            </a:r>
            <a:r>
              <a:rPr lang="en-US" sz="1800" b="0" i="0" u="none" strike="noStrike" baseline="0" dirty="0" err="1">
                <a:latin typeface="Dax-Regular"/>
              </a:rPr>
              <a:t>dönüşüm</a:t>
            </a:r>
            <a:r>
              <a:rPr lang="en-US" sz="1800" b="0" i="0" u="none" strike="noStrike" baseline="0" dirty="0">
                <a:latin typeface="Dax-Regular"/>
              </a:rPr>
              <a:t>) </a:t>
            </a:r>
            <a:r>
              <a:rPr lang="en-US" sz="1800" b="0" i="0" u="none" strike="noStrike" baseline="0" dirty="0" err="1">
                <a:latin typeface="Dax-Regular"/>
              </a:rPr>
              <a:t>kapsar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76</a:t>
            </a:fld>
            <a:endParaRPr lang="en-US"/>
          </a:p>
        </p:txBody>
      </p:sp>
    </p:spTree>
    <p:extLst>
      <p:ext uri="{BB962C8B-B14F-4D97-AF65-F5344CB8AC3E}">
        <p14:creationId xmlns:p14="http://schemas.microsoft.com/office/powerpoint/2010/main" val="1620674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Gıda</a:t>
            </a:r>
            <a:r>
              <a:rPr lang="en-US" sz="1800" b="0" i="0" u="none" strike="noStrike" baseline="0" dirty="0">
                <a:latin typeface="Dax-Regular"/>
              </a:rPr>
              <a:t> </a:t>
            </a:r>
            <a:r>
              <a:rPr lang="en-US" sz="1800" b="0" i="0" u="none" strike="noStrike" baseline="0" dirty="0" err="1">
                <a:latin typeface="Dax-Regular"/>
              </a:rPr>
              <a:t>sistemi</a:t>
            </a:r>
            <a:r>
              <a:rPr lang="en-US" sz="1800" b="0" i="0" u="none" strike="noStrike" baseline="0" dirty="0">
                <a:latin typeface="Dax-Regular"/>
              </a:rPr>
              <a:t> </a:t>
            </a:r>
            <a:r>
              <a:rPr lang="en-US" sz="1800" b="0" i="0" u="none" strike="noStrike" baseline="0" dirty="0" err="1">
                <a:latin typeface="Dax-Regular"/>
              </a:rPr>
              <a:t>ise</a:t>
            </a:r>
            <a:r>
              <a:rPr lang="tr-TR" sz="1800" b="0" i="0" u="none" strike="noStrike" baseline="0" dirty="0">
                <a:latin typeface="Dax-Regular"/>
              </a:rPr>
              <a:t> </a:t>
            </a:r>
            <a:r>
              <a:rPr lang="en-US" sz="1800" b="0" i="0" u="none" strike="noStrike" baseline="0" dirty="0" err="1">
                <a:latin typeface="Dax-Regular"/>
              </a:rPr>
              <a:t>tarımsal</a:t>
            </a:r>
            <a:r>
              <a:rPr lang="en-US" sz="1800" b="0" i="0" u="none" strike="noStrike" baseline="0" dirty="0">
                <a:latin typeface="Dax-Regular"/>
              </a:rPr>
              <a:t> </a:t>
            </a:r>
            <a:r>
              <a:rPr lang="en-US" sz="1800" b="0" i="0" u="none" strike="noStrike" baseline="0" dirty="0" err="1">
                <a:latin typeface="Dax-Regular"/>
              </a:rPr>
              <a:t>üretimin</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parçasıdır</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besinlerin</a:t>
            </a:r>
            <a:endParaRPr lang="en-US" sz="1800" b="0" i="0" u="none" strike="noStrike" baseline="0" dirty="0">
              <a:latin typeface="Dax-Regular"/>
            </a:endParaRPr>
          </a:p>
          <a:p>
            <a:pPr algn="l"/>
            <a:r>
              <a:rPr lang="en-US" sz="1800" b="0" i="0" u="none" strike="noStrike" baseline="0" dirty="0" err="1">
                <a:latin typeface="Dax-Regular"/>
              </a:rPr>
              <a:t>tarladan</a:t>
            </a:r>
            <a:r>
              <a:rPr lang="en-US" sz="1800" b="0" i="0" u="none" strike="noStrike" baseline="0" dirty="0">
                <a:latin typeface="Dax-Regular"/>
              </a:rPr>
              <a:t> </a:t>
            </a:r>
            <a:r>
              <a:rPr lang="en-US" sz="1800" b="0" i="0" u="none" strike="noStrike" baseline="0" dirty="0" err="1">
                <a:latin typeface="Dax-Regular"/>
              </a:rPr>
              <a:t>sofraya</a:t>
            </a:r>
            <a:r>
              <a:rPr lang="en-US" sz="1800" b="0" i="0" u="none" strike="noStrike" baseline="0" dirty="0">
                <a:latin typeface="Dax-Regular"/>
              </a:rPr>
              <a:t> </a:t>
            </a:r>
            <a:r>
              <a:rPr lang="en-US" sz="1800" b="0" i="0" u="none" strike="noStrike" baseline="0" dirty="0" err="1">
                <a:latin typeface="Dax-Regular"/>
              </a:rPr>
              <a:t>kadar</a:t>
            </a:r>
            <a:r>
              <a:rPr lang="en-US"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a:t>
            </a:r>
            <a:r>
              <a:rPr lang="en-US" sz="1800" b="0" i="0" u="none" strike="noStrike" baseline="0" dirty="0" err="1">
                <a:latin typeface="Dax-Regular"/>
              </a:rPr>
              <a:t>aşamalarının</a:t>
            </a:r>
            <a:r>
              <a:rPr lang="en-US" sz="1800" b="0" i="0" u="none" strike="noStrike" baseline="0" dirty="0">
                <a:latin typeface="Dax-Regular"/>
              </a:rPr>
              <a:t> </a:t>
            </a:r>
            <a:r>
              <a:rPr lang="en-US" sz="1800" b="0" i="0" u="none" strike="noStrike" baseline="0" dirty="0" err="1">
                <a:latin typeface="Dax-Regular"/>
              </a:rPr>
              <a:t>tümünü</a:t>
            </a:r>
            <a:r>
              <a:rPr lang="tr-TR" sz="1800" b="0" i="0" u="none" strike="noStrike" baseline="0" dirty="0">
                <a:latin typeface="Dax-Regular"/>
              </a:rPr>
              <a:t> </a:t>
            </a:r>
            <a:r>
              <a:rPr lang="en-US" sz="1800" b="0" i="0" u="none" strike="noStrike" baseline="0" dirty="0">
                <a:latin typeface="Dax-Regular"/>
              </a:rPr>
              <a:t>(</a:t>
            </a:r>
            <a:r>
              <a:rPr lang="en-US" sz="1800" b="0" i="0" u="none" strike="noStrike" baseline="0" dirty="0" err="1">
                <a:latin typeface="Dax-Regular"/>
              </a:rPr>
              <a:t>birincil</a:t>
            </a:r>
            <a:r>
              <a:rPr lang="en-US" sz="1800" b="0" i="0" u="none" strike="noStrike" baseline="0" dirty="0">
                <a:latin typeface="Dax-Regular"/>
              </a:rPr>
              <a:t> </a:t>
            </a:r>
            <a:r>
              <a:rPr lang="en-US" sz="1800" b="0" i="0" u="none" strike="noStrike" baseline="0" dirty="0" err="1">
                <a:latin typeface="Dax-Regular"/>
              </a:rPr>
              <a:t>üretim</a:t>
            </a:r>
            <a:r>
              <a:rPr lang="en-US" sz="1800" b="0" i="0" u="none" strike="noStrike" baseline="0" dirty="0">
                <a:latin typeface="Dax-Regular"/>
              </a:rPr>
              <a:t>, </a:t>
            </a:r>
            <a:r>
              <a:rPr lang="en-US" sz="1800" b="0" i="0" u="none" strike="noStrike" baseline="0" dirty="0" err="1">
                <a:latin typeface="Dax-Regular"/>
              </a:rPr>
              <a:t>ürün</a:t>
            </a:r>
            <a:r>
              <a:rPr lang="en-US" sz="1800" b="0" i="0" u="none" strike="noStrike" baseline="0" dirty="0">
                <a:latin typeface="Dax-Regular"/>
              </a:rPr>
              <a:t> </a:t>
            </a:r>
            <a:r>
              <a:rPr lang="en-US" sz="1800" b="0" i="0" u="none" strike="noStrike" baseline="0" dirty="0" err="1">
                <a:latin typeface="Dax-Regular"/>
              </a:rPr>
              <a:t>işleme</a:t>
            </a:r>
            <a:r>
              <a:rPr lang="en-US" sz="1800" b="0" i="0" u="none" strike="noStrike" baseline="0" dirty="0">
                <a:latin typeface="Dax-Regular"/>
              </a:rPr>
              <a:t>, </a:t>
            </a:r>
            <a:r>
              <a:rPr lang="en-US" sz="1800" b="0" i="0" u="none" strike="noStrike" baseline="0" dirty="0" err="1">
                <a:latin typeface="Dax-Regular"/>
              </a:rPr>
              <a:t>nakliye</a:t>
            </a:r>
            <a:r>
              <a:rPr lang="en-US" sz="1800" b="0" i="0" u="none" strike="noStrike" baseline="0" dirty="0">
                <a:latin typeface="Dax-Regular"/>
              </a:rPr>
              <a:t>, </a:t>
            </a:r>
            <a:r>
              <a:rPr lang="en-US" sz="1800" b="0" i="0" u="none" strike="noStrike" baseline="0" dirty="0" err="1">
                <a:latin typeface="Dax-Regular"/>
              </a:rPr>
              <a:t>pazarlama</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tüketim</a:t>
            </a:r>
            <a:r>
              <a:rPr lang="en-US" sz="1800" b="0" i="0" u="none" strike="noStrike" baseline="0" dirty="0">
                <a:latin typeface="Dax-Regular"/>
              </a:rPr>
              <a:t>, </a:t>
            </a:r>
            <a:r>
              <a:rPr lang="en-US" sz="1800" b="0" i="0" u="none" strike="noStrike" baseline="0" dirty="0" err="1">
                <a:latin typeface="Dax-Regular"/>
              </a:rPr>
              <a:t>geri</a:t>
            </a:r>
            <a:r>
              <a:rPr lang="en-US" sz="1800" b="0" i="0" u="none" strike="noStrike" baseline="0" dirty="0">
                <a:latin typeface="Dax-Regular"/>
              </a:rPr>
              <a:t> </a:t>
            </a:r>
            <a:r>
              <a:rPr lang="en-US" sz="1800" b="0" i="0" u="none" strike="noStrike" baseline="0" dirty="0" err="1">
                <a:latin typeface="Dax-Regular"/>
              </a:rPr>
              <a:t>dönüşüm</a:t>
            </a:r>
            <a:r>
              <a:rPr lang="en-US" sz="1800" b="0" i="0" u="none" strike="noStrike" baseline="0" dirty="0">
                <a:latin typeface="Dax-Regular"/>
              </a:rPr>
              <a:t>) </a:t>
            </a:r>
            <a:r>
              <a:rPr lang="en-US" sz="1800" b="0" i="0" u="none" strike="noStrike" baseline="0" dirty="0" err="1">
                <a:latin typeface="Dax-Regular"/>
              </a:rPr>
              <a:t>kapsar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77</a:t>
            </a:fld>
            <a:endParaRPr lang="en-US"/>
          </a:p>
        </p:txBody>
      </p:sp>
    </p:spTree>
    <p:extLst>
      <p:ext uri="{BB962C8B-B14F-4D97-AF65-F5344CB8AC3E}">
        <p14:creationId xmlns:p14="http://schemas.microsoft.com/office/powerpoint/2010/main" val="1620674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indent="0">
              <a:buNone/>
            </a:pPr>
            <a:r>
              <a:rPr lang="tr-TR" sz="1200" b="0" i="0" u="none" strike="noStrike" baseline="0" dirty="0">
                <a:latin typeface="Dax-Regular"/>
              </a:rPr>
              <a:t>Türk mutfak kültürü,</a:t>
            </a:r>
          </a:p>
          <a:p>
            <a:pPr>
              <a:buFont typeface="Wingdings" panose="05000000000000000000" pitchFamily="2" charset="2"/>
              <a:buChar char="§"/>
            </a:pPr>
            <a:r>
              <a:rPr lang="en-US" sz="1200" b="0" i="0" u="none" strike="noStrike" baseline="0" dirty="0" err="1">
                <a:latin typeface="Dax-Regular"/>
              </a:rPr>
              <a:t>Çevresel</a:t>
            </a:r>
            <a:r>
              <a:rPr lang="en-US" sz="1200" b="0" i="0" u="none" strike="noStrike" baseline="0" dirty="0">
                <a:latin typeface="Dax-Regular"/>
              </a:rPr>
              <a:t> </a:t>
            </a:r>
            <a:r>
              <a:rPr lang="en-US" sz="1200" b="0" i="0" u="none" strike="noStrike" baseline="0" dirty="0" err="1">
                <a:latin typeface="Dax-Regular"/>
              </a:rPr>
              <a:t>etkisi</a:t>
            </a:r>
            <a:r>
              <a:rPr lang="en-US" sz="1200" b="0" i="0" u="none" strike="noStrike" baseline="0" dirty="0">
                <a:latin typeface="Dax-Regular"/>
              </a:rPr>
              <a:t> </a:t>
            </a:r>
            <a:r>
              <a:rPr lang="en-US" sz="1200" b="0" i="0" u="none" strike="noStrike" baseline="0" dirty="0" err="1">
                <a:latin typeface="Dax-Regular"/>
              </a:rPr>
              <a:t>daha</a:t>
            </a:r>
            <a:r>
              <a:rPr lang="en-US" sz="1200" b="0" i="0" u="none" strike="noStrike" baseline="0" dirty="0">
                <a:latin typeface="Dax-Regular"/>
              </a:rPr>
              <a:t> </a:t>
            </a:r>
            <a:r>
              <a:rPr lang="en-US" sz="1200" b="0" i="0" u="none" strike="noStrike" baseline="0" dirty="0" err="1">
                <a:latin typeface="Dax-Regular"/>
              </a:rPr>
              <a:t>düşük</a:t>
            </a:r>
            <a:r>
              <a:rPr lang="tr-TR" sz="1200" b="0" i="0" u="none" strike="noStrike" baseline="0" dirty="0">
                <a:latin typeface="Dax-Regular"/>
              </a:rPr>
              <a:t> </a:t>
            </a:r>
            <a:r>
              <a:rPr lang="en-US" sz="1200" b="0" i="0" u="none" strike="noStrike" baseline="0" dirty="0" err="1">
                <a:latin typeface="Dax-Regular"/>
              </a:rPr>
              <a:t>olan</a:t>
            </a:r>
            <a:r>
              <a:rPr lang="en-US" sz="1200" b="0" i="0" u="none" strike="noStrike" baseline="0" dirty="0">
                <a:latin typeface="Dax-Regular"/>
              </a:rPr>
              <a:t> </a:t>
            </a:r>
            <a:r>
              <a:rPr lang="en-US" sz="1200" b="0" i="0" u="none" strike="noStrike" baseline="0" dirty="0" err="1">
                <a:latin typeface="Dax-Regular"/>
              </a:rPr>
              <a:t>küçükbaş</a:t>
            </a:r>
            <a:r>
              <a:rPr lang="en-US" sz="1200" b="0" i="0" u="none" strike="noStrike" baseline="0" dirty="0">
                <a:latin typeface="Dax-Regular"/>
              </a:rPr>
              <a:t> </a:t>
            </a:r>
            <a:r>
              <a:rPr lang="en-US" sz="1200" b="0" i="0" u="none" strike="noStrike" baseline="0" dirty="0" err="1">
                <a:latin typeface="Dax-Regular"/>
              </a:rPr>
              <a:t>hayvanlar</a:t>
            </a:r>
            <a:r>
              <a:rPr lang="en-US" sz="1200" b="0" i="0" u="none" strike="noStrike" baseline="0" dirty="0">
                <a:latin typeface="Dax-Regular"/>
              </a:rPr>
              <a:t>, </a:t>
            </a:r>
            <a:endParaRPr lang="tr-TR" sz="1200" b="0" i="0" u="none" strike="noStrike" baseline="0" dirty="0">
              <a:latin typeface="Dax-Regular"/>
            </a:endParaRPr>
          </a:p>
          <a:p>
            <a:pPr algn="l">
              <a:buFont typeface="Wingdings" panose="05000000000000000000" pitchFamily="2" charset="2"/>
              <a:buChar char="§"/>
            </a:pPr>
            <a:r>
              <a:rPr lang="tr-TR" sz="1200" b="0" i="0" u="none" strike="noStrike" baseline="0" dirty="0">
                <a:latin typeface="Dax-Regular"/>
              </a:rPr>
              <a:t>Ç</a:t>
            </a:r>
            <a:r>
              <a:rPr lang="en-US" sz="1200" b="0" i="0" u="none" strike="noStrike" baseline="0" dirty="0" err="1">
                <a:latin typeface="Dax-Regular"/>
              </a:rPr>
              <a:t>eşitli</a:t>
            </a:r>
            <a:r>
              <a:rPr lang="en-US" sz="1200" b="0" i="0" u="none" strike="noStrike" baseline="0" dirty="0">
                <a:latin typeface="Dax-Regular"/>
              </a:rPr>
              <a:t> </a:t>
            </a:r>
            <a:r>
              <a:rPr lang="en-US" sz="1200" b="0" i="0" u="none" strike="noStrike" baseline="0" dirty="0" err="1">
                <a:latin typeface="Dax-Regular"/>
              </a:rPr>
              <a:t>saklama</a:t>
            </a:r>
            <a:r>
              <a:rPr lang="en-US" sz="1200" b="0" i="0" u="none" strike="noStrike" baseline="0" dirty="0">
                <a:latin typeface="Dax-Regular"/>
              </a:rPr>
              <a:t> </a:t>
            </a:r>
            <a:r>
              <a:rPr lang="en-US" sz="1200" b="0" i="0" u="none" strike="noStrike" baseline="0" dirty="0" err="1">
                <a:latin typeface="Dax-Regular"/>
              </a:rPr>
              <a:t>yöntemleri</a:t>
            </a:r>
            <a:r>
              <a:rPr lang="en-US" sz="1200" b="0" i="0" u="none" strike="noStrike" baseline="0" dirty="0">
                <a:latin typeface="Dax-Regular"/>
              </a:rPr>
              <a:t> </a:t>
            </a:r>
            <a:r>
              <a:rPr lang="en-US" sz="1200" b="0" i="0" u="none" strike="noStrike" baseline="0" dirty="0" err="1">
                <a:latin typeface="Dax-Regular"/>
              </a:rPr>
              <a:t>ile</a:t>
            </a:r>
            <a:r>
              <a:rPr lang="en-US" sz="1200" b="0" i="0" u="none" strike="noStrike" baseline="0" dirty="0">
                <a:latin typeface="Dax-Regular"/>
              </a:rPr>
              <a:t> </a:t>
            </a:r>
            <a:r>
              <a:rPr lang="en-US" sz="1200" b="0" i="0" u="none" strike="noStrike" baseline="0" dirty="0" err="1">
                <a:latin typeface="Dax-Regular"/>
              </a:rPr>
              <a:t>kurubaklagiller</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tahıllarla</a:t>
            </a:r>
            <a:endParaRPr lang="en-US" sz="1200" b="0" i="0" u="none" strike="noStrike" baseline="0" dirty="0">
              <a:latin typeface="Dax-Regular"/>
            </a:endParaRPr>
          </a:p>
          <a:p>
            <a:pPr algn="l">
              <a:buFont typeface="Wingdings" panose="05000000000000000000" pitchFamily="2" charset="2"/>
              <a:buChar char="§"/>
            </a:pPr>
            <a:r>
              <a:rPr lang="en-US" sz="1200" b="0" i="0" u="none" strike="noStrike" baseline="0" dirty="0" err="1">
                <a:latin typeface="Dax-Regular"/>
              </a:rPr>
              <a:t>Bölgede</a:t>
            </a:r>
            <a:r>
              <a:rPr lang="en-US" sz="1200" b="0" i="0" u="none" strike="noStrike" baseline="0" dirty="0">
                <a:latin typeface="Dax-Regular"/>
              </a:rPr>
              <a:t> </a:t>
            </a:r>
            <a:r>
              <a:rPr lang="en-US" sz="1200" b="0" i="0" u="none" strike="noStrike" baseline="0" dirty="0" err="1">
                <a:latin typeface="Dax-Regular"/>
              </a:rPr>
              <a:t>yetişen</a:t>
            </a:r>
            <a:r>
              <a:rPr lang="en-US" sz="1200" b="0" i="0" u="none" strike="noStrike" baseline="0" dirty="0">
                <a:latin typeface="Dax-Regular"/>
              </a:rPr>
              <a:t> </a:t>
            </a:r>
            <a:r>
              <a:rPr lang="en-US" sz="1200" b="0" i="0" u="none" strike="noStrike" baseline="0" dirty="0" err="1">
                <a:latin typeface="Dax-Regular"/>
              </a:rPr>
              <a:t>yerel</a:t>
            </a:r>
            <a:r>
              <a:rPr lang="en-US" sz="1200" b="0" i="0" u="none" strike="noStrike" baseline="0" dirty="0">
                <a:latin typeface="Dax-Regular"/>
              </a:rPr>
              <a:t> </a:t>
            </a:r>
            <a:r>
              <a:rPr lang="en-US" sz="1200" b="0" i="0" u="none" strike="noStrike" baseline="0" dirty="0" err="1">
                <a:latin typeface="Dax-Regular"/>
              </a:rPr>
              <a:t>ürünlere</a:t>
            </a:r>
            <a:r>
              <a:rPr lang="en-US" sz="1200" b="0" i="0" u="none" strike="noStrike" baseline="0" dirty="0">
                <a:latin typeface="Dax-Regular"/>
              </a:rPr>
              <a:t> </a:t>
            </a:r>
            <a:r>
              <a:rPr lang="tr-TR" sz="1200" b="0" i="0" u="none" strike="noStrike" baseline="0" dirty="0">
                <a:latin typeface="Dax-Regular"/>
              </a:rPr>
              <a:t>öncelikli </a:t>
            </a:r>
            <a:r>
              <a:rPr lang="en-US" sz="1200" b="0" i="0" u="none" strike="noStrike" baseline="0" dirty="0" err="1">
                <a:latin typeface="Dax-Regular"/>
              </a:rPr>
              <a:t>yer</a:t>
            </a:r>
            <a:r>
              <a:rPr lang="en-US" sz="1200" b="0" i="0" u="none" strike="noStrike" baseline="0" dirty="0">
                <a:latin typeface="Dax-Regular"/>
              </a:rPr>
              <a:t> </a:t>
            </a:r>
            <a:r>
              <a:rPr lang="en-US" sz="1200" b="0" i="0" u="none" strike="noStrike" baseline="0" dirty="0" err="1">
                <a:latin typeface="Dax-Regular"/>
              </a:rPr>
              <a:t>ver</a:t>
            </a:r>
            <a:r>
              <a:rPr lang="tr-TR" sz="1200" b="0" i="0" u="none" strike="noStrike" baseline="0" dirty="0" err="1">
                <a:latin typeface="Dax-Regular"/>
              </a:rPr>
              <a:t>mesi</a:t>
            </a:r>
            <a:r>
              <a:rPr lang="en-US" sz="1200" b="0" i="0" u="none" strike="noStrike" baseline="0" dirty="0">
                <a:latin typeface="Dax-Regular"/>
              </a:rPr>
              <a:t> </a:t>
            </a:r>
            <a:r>
              <a:rPr lang="tr-TR" sz="1200" b="0" i="0" u="none" strike="noStrike" baseline="0" dirty="0">
                <a:latin typeface="Dax-Regular"/>
              </a:rPr>
              <a:t>ile sürdürülebilir bir mutfağa sahiptir.</a:t>
            </a:r>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78</a:t>
            </a:fld>
            <a:endParaRPr lang="en-US"/>
          </a:p>
        </p:txBody>
      </p:sp>
    </p:spTree>
    <p:extLst>
      <p:ext uri="{BB962C8B-B14F-4D97-AF65-F5344CB8AC3E}">
        <p14:creationId xmlns:p14="http://schemas.microsoft.com/office/powerpoint/2010/main" val="1269092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79</a:t>
            </a:fld>
            <a:endParaRPr lang="en-US"/>
          </a:p>
        </p:txBody>
      </p:sp>
    </p:spTree>
    <p:extLst>
      <p:ext uri="{BB962C8B-B14F-4D97-AF65-F5344CB8AC3E}">
        <p14:creationId xmlns:p14="http://schemas.microsoft.com/office/powerpoint/2010/main" val="2898546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Güvenilir</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kaynakları</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ör</a:t>
            </a:r>
            <a:r>
              <a:rPr lang="en-US" sz="1800" kern="100" dirty="0">
                <a:effectLst/>
                <a:latin typeface="Times New Roman" panose="02020603050405020304" pitchFamily="18" charset="0"/>
                <a:ea typeface="Calibri" panose="020F0502020204030204" pitchFamily="34" charset="0"/>
              </a:rPr>
              <a:t>. WHO, FAO, </a:t>
            </a:r>
            <a:r>
              <a:rPr lang="en-US" sz="1800" kern="100" dirty="0" err="1">
                <a:effectLst/>
                <a:latin typeface="Times New Roman" panose="02020603050405020304" pitchFamily="18" charset="0"/>
                <a:ea typeface="Calibri" panose="020F0502020204030204" pitchFamily="34" charset="0"/>
              </a:rPr>
              <a:t>Sağlık</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Bakanlığı</a:t>
            </a:r>
            <a:r>
              <a:rPr lang="en-US" sz="1800" kern="100" dirty="0">
                <a:effectLst/>
                <a:latin typeface="Times New Roman" panose="02020603050405020304" pitchFamily="18" charset="0"/>
                <a:ea typeface="Calibri" panose="020F0502020204030204" pitchFamily="34" charset="0"/>
              </a:rPr>
              <a:t>, TÜBİTAK) </a:t>
            </a:r>
            <a:endParaRPr lang="tr-TR" sz="1800" kern="100" dirty="0">
              <a:effectLst/>
              <a:latin typeface="Times New Roman" panose="02020603050405020304" pitchFamily="18" charset="0"/>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Güncel</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beslenme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rehberlerini</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ve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araştırmaları</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oku</a:t>
            </a:r>
            <a:r>
              <a:rPr lang="tr-TR" sz="1800" kern="100" dirty="0" err="1">
                <a:effectLst/>
                <a:latin typeface="Times New Roman" panose="02020603050405020304" pitchFamily="18" charset="0"/>
                <a:ea typeface="Calibri" panose="020F0502020204030204" pitchFamily="34" charset="0"/>
              </a:rPr>
              <a:t>mak</a:t>
            </a:r>
            <a:endParaRPr lang="tr-TR" sz="1800" kern="100" dirty="0">
              <a:effectLst/>
              <a:latin typeface="Times New Roman" panose="02020603050405020304" pitchFamily="18" charset="0"/>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Bilimsel</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verilerle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desteklenmeyen</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diyet</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trendlerinden</a:t>
            </a:r>
            <a:r>
              <a:rPr lang="en-US" sz="1800" kern="100" dirty="0">
                <a:effectLst/>
                <a:latin typeface="Times New Roman" panose="02020603050405020304" pitchFamily="18" charset="0"/>
                <a:ea typeface="Calibri" panose="020F0502020204030204" pitchFamily="34" charset="0"/>
              </a:rPr>
              <a:t> </a:t>
            </a:r>
            <a:r>
              <a:rPr lang="tr-TR" sz="1800" kern="100" dirty="0">
                <a:effectLst/>
                <a:latin typeface="Times New Roman" panose="02020603050405020304" pitchFamily="18" charset="0"/>
                <a:ea typeface="Calibri" panose="020F0502020204030204" pitchFamily="34" charset="0"/>
              </a:rPr>
              <a:t>kaçınma</a:t>
            </a:r>
          </a:p>
          <a:p>
            <a:pPr marL="342900" marR="0" lvl="0" indent="-342900">
              <a:lnSpc>
                <a:spcPct val="107000"/>
              </a:lnSpc>
              <a:spcAft>
                <a:spcPts val="800"/>
              </a:spcAft>
              <a:buSzPts val="1000"/>
              <a:buFont typeface="Symbol" panose="05050102010706020507" pitchFamily="18" charset="2"/>
              <a:buChar char=""/>
              <a:tabLst>
                <a:tab pos="457200" algn="l"/>
              </a:tabLst>
            </a:pPr>
            <a:r>
              <a:rPr lang="tr-TR" sz="2800" dirty="0"/>
              <a:t>s</a:t>
            </a:r>
            <a:r>
              <a:rPr lang="en-US" sz="2800" dirty="0" err="1"/>
              <a:t>osyal</a:t>
            </a:r>
            <a:r>
              <a:rPr lang="en-US" sz="2800" dirty="0"/>
              <a:t> </a:t>
            </a:r>
            <a:r>
              <a:rPr lang="en-US" sz="2800" dirty="0" err="1"/>
              <a:t>medya</a:t>
            </a:r>
            <a:r>
              <a:rPr lang="en-US" sz="2800" dirty="0"/>
              <a:t> </a:t>
            </a:r>
            <a:r>
              <a:rPr lang="en-US" sz="2800" dirty="0" err="1"/>
              <a:t>platformlarını</a:t>
            </a:r>
            <a:r>
              <a:rPr lang="en-US" sz="2800" dirty="0"/>
              <a:t> </a:t>
            </a:r>
            <a:r>
              <a:rPr lang="en-US" sz="2800" dirty="0" err="1"/>
              <a:t>aktif</a:t>
            </a:r>
            <a:r>
              <a:rPr lang="en-US" sz="2800" dirty="0"/>
              <a:t> </a:t>
            </a:r>
            <a:r>
              <a:rPr lang="en-US" sz="2800" dirty="0" err="1"/>
              <a:t>şekilde</a:t>
            </a:r>
            <a:r>
              <a:rPr lang="en-US" sz="2800" dirty="0"/>
              <a:t> </a:t>
            </a:r>
            <a:r>
              <a:rPr lang="en-US" sz="2800" dirty="0" err="1"/>
              <a:t>kullanarak</a:t>
            </a:r>
            <a:r>
              <a:rPr lang="en-US" sz="2800" dirty="0"/>
              <a:t> </a:t>
            </a:r>
            <a:r>
              <a:rPr lang="en-US" sz="2800" dirty="0" err="1"/>
              <a:t>geniş</a:t>
            </a:r>
            <a:r>
              <a:rPr lang="en-US" sz="2800" dirty="0"/>
              <a:t> </a:t>
            </a:r>
            <a:r>
              <a:rPr lang="en-US" sz="2800" dirty="0" err="1"/>
              <a:t>kitlelere</a:t>
            </a:r>
            <a:r>
              <a:rPr lang="tr-TR" sz="2800" dirty="0"/>
              <a:t> doğru </a:t>
            </a:r>
            <a:r>
              <a:rPr lang="tr-TR" sz="2800" dirty="0" err="1"/>
              <a:t>bilGİ</a:t>
            </a:r>
            <a:endParaRPr lang="tr-TR" sz="1800" kern="100" dirty="0">
              <a:effectLst/>
              <a:latin typeface="Times New Roman" panose="02020603050405020304" pitchFamily="18" charset="0"/>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Bölgenizdeki</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beslenme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alışkanlıklarını</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ve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kültürel</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özellikleri</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analiz</a:t>
            </a:r>
            <a:r>
              <a:rPr lang="tr-TR" sz="1800" kern="100" dirty="0">
                <a:effectLst/>
                <a:latin typeface="Times New Roman" panose="02020603050405020304" pitchFamily="18" charset="0"/>
                <a:ea typeface="Calibri" panose="020F0502020204030204" pitchFamily="34" charset="0"/>
              </a:rPr>
              <a:t>İ</a:t>
            </a:r>
            <a:endParaRPr lang="en-US" sz="1800" kern="100" dirty="0">
              <a:effectLst/>
              <a:latin typeface="Times New Roman" panose="02020603050405020304" pitchFamily="18" charset="0"/>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Kronik</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hastalıkların</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obezite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diyabet</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hipertansiyon</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yaygınlığına</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göre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bilgilendirme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stratejileri</a:t>
            </a:r>
            <a:endParaRPr lang="en-US" sz="1800" kern="100" dirty="0">
              <a:effectLst/>
              <a:latin typeface="Times New Roman" panose="02020603050405020304" pitchFamily="18" charset="0"/>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err="1">
                <a:effectLst/>
                <a:latin typeface="Times New Roman" panose="02020603050405020304" pitchFamily="18" charset="0"/>
                <a:ea typeface="Calibri" panose="020F0502020204030204" pitchFamily="34" charset="0"/>
              </a:rPr>
              <a:t>Ekonomik</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durumları</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göz</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önünde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bulundurarak</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pratik</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ve</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erişilebilir</a:t>
            </a:r>
            <a:r>
              <a:rPr lang="en-US" sz="1800" kern="100" dirty="0">
                <a:effectLst/>
                <a:latin typeface="Times New Roman" panose="02020603050405020304" pitchFamily="18" charset="0"/>
                <a:ea typeface="Calibri" panose="020F0502020204030204" pitchFamily="34" charset="0"/>
              </a:rPr>
              <a:t> </a:t>
            </a:r>
            <a:r>
              <a:rPr lang="en-US" sz="1800" kern="100" dirty="0" err="1">
                <a:effectLst/>
                <a:latin typeface="Times New Roman" panose="02020603050405020304" pitchFamily="18" charset="0"/>
                <a:ea typeface="Calibri" panose="020F0502020204030204" pitchFamily="34" charset="0"/>
              </a:rPr>
              <a:t>öneriler</a:t>
            </a:r>
            <a:r>
              <a:rPr lang="en-US" sz="1800" kern="100" dirty="0">
                <a:effectLst/>
                <a:latin typeface="Times New Roman" panose="02020603050405020304" pitchFamily="18" charset="0"/>
                <a:ea typeface="Calibri" panose="020F0502020204030204" pitchFamily="34" charset="0"/>
              </a:rPr>
              <a:t> </a:t>
            </a:r>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80</a:t>
            </a:fld>
            <a:endParaRPr lang="en-US"/>
          </a:p>
        </p:txBody>
      </p:sp>
    </p:spTree>
    <p:extLst>
      <p:ext uri="{BB962C8B-B14F-4D97-AF65-F5344CB8AC3E}">
        <p14:creationId xmlns:p14="http://schemas.microsoft.com/office/powerpoint/2010/main" val="178462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err="1">
                <a:latin typeface="Dax-Regular"/>
              </a:rPr>
              <a:t>Özetle</a:t>
            </a:r>
            <a:r>
              <a:rPr lang="en-US" sz="1800" b="0" i="0" u="none" strike="noStrike" baseline="0" dirty="0">
                <a:latin typeface="Dax-Regular"/>
              </a:rPr>
              <a:t>, </a:t>
            </a:r>
            <a:r>
              <a:rPr lang="en-US" sz="1800" b="0" i="0" u="none" strike="noStrike" baseline="0" dirty="0" err="1">
                <a:latin typeface="Dax-Regular"/>
              </a:rPr>
              <a:t>fermantasyon</a:t>
            </a:r>
            <a:r>
              <a:rPr lang="en-US" sz="1800" b="0" i="0" u="none" strike="noStrike" baseline="0" dirty="0">
                <a:latin typeface="Dax-Regular"/>
              </a:rPr>
              <a:t> </a:t>
            </a:r>
            <a:r>
              <a:rPr lang="en-US" sz="1800" b="0" i="0" u="none" strike="noStrike" baseline="0" dirty="0" err="1">
                <a:latin typeface="Dax-Regular"/>
              </a:rPr>
              <a:t>pek</a:t>
            </a:r>
            <a:r>
              <a:rPr lang="en-US" sz="1800" b="0" i="0" u="none" strike="noStrike" baseline="0" dirty="0">
                <a:latin typeface="Dax-Regular"/>
              </a:rPr>
              <a:t> </a:t>
            </a:r>
            <a:r>
              <a:rPr lang="en-US" sz="1800" b="0" i="0" u="none" strike="noStrike" baseline="0" dirty="0" err="1">
                <a:latin typeface="Dax-Regular"/>
              </a:rPr>
              <a:t>çok</a:t>
            </a:r>
            <a:r>
              <a:rPr lang="en-US" sz="1800" b="0" i="0" u="none" strike="noStrike" baseline="0" dirty="0">
                <a:latin typeface="Dax-Regular"/>
              </a:rPr>
              <a:t> </a:t>
            </a:r>
            <a:r>
              <a:rPr lang="en-US" sz="1800" b="0" i="0" u="none" strike="noStrike" baseline="0" dirty="0" err="1">
                <a:latin typeface="Dax-Regular"/>
              </a:rPr>
              <a:t>faktörden</a:t>
            </a:r>
            <a:r>
              <a:rPr lang="tr-TR" sz="1800" b="0" i="0" u="none" strike="noStrike" baseline="0" dirty="0">
                <a:latin typeface="Dax-Regular"/>
              </a:rPr>
              <a:t> </a:t>
            </a:r>
            <a:r>
              <a:rPr lang="en-US" sz="1800" b="0" i="0" u="none" strike="noStrike" baseline="0" dirty="0" err="1">
                <a:latin typeface="Dax-Regular"/>
              </a:rPr>
              <a:t>etkilenen</a:t>
            </a:r>
            <a:r>
              <a:rPr lang="en-US" sz="1800" b="0" i="0" u="none" strike="noStrike" baseline="0" dirty="0">
                <a:latin typeface="Dax-Regular"/>
              </a:rPr>
              <a:t> </a:t>
            </a:r>
            <a:r>
              <a:rPr lang="en-US" sz="1800" b="0" i="0" u="none" strike="noStrike" baseline="0" dirty="0" err="1">
                <a:latin typeface="Dax-Regular"/>
              </a:rPr>
              <a:t>dinamik</a:t>
            </a:r>
            <a:r>
              <a:rPr lang="en-US" sz="1800" b="0" i="0" u="none" strike="noStrike" baseline="0" dirty="0">
                <a:latin typeface="Dax-Regular"/>
              </a:rPr>
              <a:t> </a:t>
            </a:r>
            <a:r>
              <a:rPr lang="en-US" sz="1800" b="0" i="0" u="none" strike="noStrike" baseline="0" dirty="0" err="1">
                <a:latin typeface="Dax-Regular"/>
              </a:rPr>
              <a:t>bir</a:t>
            </a:r>
            <a:r>
              <a:rPr lang="en-US" sz="1800" b="0" i="0" u="none" strike="noStrike" baseline="0" dirty="0">
                <a:latin typeface="Dax-Regular"/>
              </a:rPr>
              <a:t> </a:t>
            </a:r>
            <a:r>
              <a:rPr lang="en-US" sz="1800" b="0" i="0" u="none" strike="noStrike" baseline="0" dirty="0" err="1">
                <a:latin typeface="Dax-Regular"/>
              </a:rPr>
              <a:t>süreçtir</a:t>
            </a:r>
            <a:r>
              <a:rPr lang="en-US" sz="1800" b="0" i="0" u="none" strike="noStrike" baseline="0" dirty="0">
                <a:latin typeface="Dax-Regular"/>
              </a:rPr>
              <a:t>. </a:t>
            </a:r>
            <a:r>
              <a:rPr lang="en-US" sz="1800" b="0" i="0" u="none" strike="noStrike" baseline="0" dirty="0" err="1">
                <a:latin typeface="Dax-Regular"/>
              </a:rPr>
              <a:t>Başarılı</a:t>
            </a:r>
            <a:r>
              <a:rPr lang="en-US" sz="1800" b="0" i="0" u="none" strike="noStrike" baseline="0" dirty="0">
                <a:latin typeface="Dax-Regular"/>
              </a:rPr>
              <a:t> </a:t>
            </a:r>
            <a:r>
              <a:rPr lang="en-US" sz="1800" b="0" i="0" u="none" strike="noStrike" baseline="0" dirty="0" err="1">
                <a:latin typeface="Dax-Regular"/>
              </a:rPr>
              <a:t>bir</a:t>
            </a:r>
            <a:r>
              <a:rPr lang="tr-TR" sz="1800" b="0" i="0" u="none" strike="noStrike" baseline="0" dirty="0">
                <a:latin typeface="Dax-Regular"/>
              </a:rPr>
              <a:t> </a:t>
            </a:r>
            <a:r>
              <a:rPr lang="en-US" sz="1800" b="0" i="0" u="none" strike="noStrike" baseline="0" dirty="0" err="1">
                <a:latin typeface="Dax-Regular"/>
              </a:rPr>
              <a:t>fermantasyon</a:t>
            </a:r>
            <a:r>
              <a:rPr lang="en-US" sz="1800" b="0" i="0" u="none" strike="noStrike" baseline="0" dirty="0">
                <a:latin typeface="Dax-Regular"/>
              </a:rPr>
              <a:t> </a:t>
            </a:r>
            <a:r>
              <a:rPr lang="en-US" sz="1800" b="0" i="0" u="none" strike="noStrike" baseline="0" dirty="0" err="1">
                <a:latin typeface="Dax-Regular"/>
              </a:rPr>
              <a:t>için</a:t>
            </a:r>
            <a:r>
              <a:rPr lang="en-US" sz="1800" b="0" i="0" u="none" strike="noStrike" baseline="0" dirty="0">
                <a:latin typeface="Dax-Regular"/>
              </a:rPr>
              <a:t> </a:t>
            </a:r>
            <a:r>
              <a:rPr lang="en-US" sz="1800" b="0" i="0" u="none" strike="noStrike" baseline="0" dirty="0" err="1">
                <a:latin typeface="Dax-Regular"/>
              </a:rPr>
              <a:t>üretilmek</a:t>
            </a:r>
            <a:r>
              <a:rPr lang="en-US" sz="1800" b="0" i="0" u="none" strike="noStrike" baseline="0" dirty="0">
                <a:latin typeface="Dax-Regular"/>
              </a:rPr>
              <a:t> </a:t>
            </a:r>
            <a:r>
              <a:rPr lang="en-US" sz="1800" b="0" i="0" u="none" strike="noStrike" baseline="0" dirty="0" err="1">
                <a:latin typeface="Dax-Regular"/>
              </a:rPr>
              <a:t>istenilen</a:t>
            </a:r>
            <a:r>
              <a:rPr lang="en-US" sz="1800" b="0" i="0" u="none" strike="noStrike" baseline="0" dirty="0">
                <a:latin typeface="Dax-Regular"/>
              </a:rPr>
              <a:t> </a:t>
            </a:r>
            <a:r>
              <a:rPr lang="en-US" sz="1800" b="0" i="0" u="none" strike="noStrike" baseline="0" dirty="0" err="1">
                <a:latin typeface="Dax-Regular"/>
              </a:rPr>
              <a:t>besinin</a:t>
            </a:r>
            <a:r>
              <a:rPr lang="tr-TR" sz="1800" b="0" i="0" u="none" strike="noStrike" baseline="0" dirty="0">
                <a:latin typeface="Dax-Regular"/>
              </a:rPr>
              <a:t> </a:t>
            </a:r>
            <a:r>
              <a:rPr lang="en-US" sz="1800" b="0" i="0" u="none" strike="noStrike" baseline="0" dirty="0" err="1">
                <a:latin typeface="Dax-Regular"/>
              </a:rPr>
              <a:t>özelliklerine</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kullanılan</a:t>
            </a:r>
            <a:r>
              <a:rPr lang="en-US" sz="1800" b="0" i="0" u="none" strike="noStrike" baseline="0" dirty="0">
                <a:latin typeface="Dax-Regular"/>
              </a:rPr>
              <a:t> </a:t>
            </a:r>
            <a:r>
              <a:rPr lang="en-US" sz="1800" b="0" i="0" u="none" strike="noStrike" baseline="0" dirty="0" err="1">
                <a:latin typeface="Dax-Regular"/>
              </a:rPr>
              <a:t>mikrobiyal</a:t>
            </a:r>
            <a:r>
              <a:rPr lang="en-US" sz="1800" b="0" i="0" u="none" strike="noStrike" baseline="0" dirty="0">
                <a:latin typeface="Dax-Regular"/>
              </a:rPr>
              <a:t> </a:t>
            </a:r>
            <a:r>
              <a:rPr lang="en-US" sz="1800" b="0" i="0" u="none" strike="noStrike" baseline="0" dirty="0" err="1">
                <a:latin typeface="Dax-Regular"/>
              </a:rPr>
              <a:t>kültürün</a:t>
            </a:r>
            <a:r>
              <a:rPr lang="tr-TR" sz="1800" b="0" i="0" u="none" strike="noStrike" baseline="0" dirty="0">
                <a:latin typeface="Dax-Regular"/>
              </a:rPr>
              <a:t> </a:t>
            </a:r>
            <a:r>
              <a:rPr lang="en-US" sz="1800" b="0" i="0" u="none" strike="noStrike" baseline="0" dirty="0" err="1">
                <a:latin typeface="Dax-Regular"/>
              </a:rPr>
              <a:t>gereksinimlerine</a:t>
            </a:r>
            <a:r>
              <a:rPr lang="en-US" sz="1800" b="0" i="0" u="none" strike="noStrike" baseline="0" dirty="0">
                <a:latin typeface="Dax-Regular"/>
              </a:rPr>
              <a:t> </a:t>
            </a:r>
            <a:r>
              <a:rPr lang="en-US" sz="1800" b="0" i="0" u="none" strike="noStrike" baseline="0" dirty="0" err="1">
                <a:latin typeface="Dax-Regular"/>
              </a:rPr>
              <a:t>göre</a:t>
            </a:r>
            <a:r>
              <a:rPr lang="en-US" sz="1800" b="0" i="0" u="none" strike="noStrike" baseline="0" dirty="0">
                <a:latin typeface="Dax-Regular"/>
              </a:rPr>
              <a:t> </a:t>
            </a:r>
            <a:r>
              <a:rPr lang="en-US" sz="1800" b="0" i="0" u="none" strike="noStrike" baseline="0" dirty="0" err="1">
                <a:latin typeface="Dax-Regular"/>
              </a:rPr>
              <a:t>fermantasyon</a:t>
            </a:r>
            <a:r>
              <a:rPr lang="en-US" sz="1800" b="0" i="0" u="none" strike="noStrike" baseline="0" dirty="0">
                <a:latin typeface="Dax-Regular"/>
              </a:rPr>
              <a:t> </a:t>
            </a:r>
            <a:r>
              <a:rPr lang="en-US" sz="1800" b="0" i="0" u="none" strike="noStrike" baseline="0" dirty="0" err="1">
                <a:latin typeface="Dax-Regular"/>
              </a:rPr>
              <a:t>koşulları</a:t>
            </a:r>
            <a:r>
              <a:rPr lang="tr-TR" sz="1800" b="0" i="0" u="none" strike="noStrike" baseline="0" dirty="0">
                <a:latin typeface="Dax-Regular"/>
              </a:rPr>
              <a:t> </a:t>
            </a:r>
            <a:r>
              <a:rPr lang="en-US" sz="1800" b="0" i="0" u="none" strike="noStrike" baseline="0" dirty="0" err="1">
                <a:latin typeface="Dax-Regular"/>
              </a:rPr>
              <a:t>sağlanmalıdır</a:t>
            </a:r>
            <a:r>
              <a:rPr lang="en-US" sz="1800" b="0" i="0" u="none" strike="noStrike" baseline="0" dirty="0">
                <a:latin typeface="Dax-Regular"/>
              </a:rPr>
              <a:t>. </a:t>
            </a:r>
            <a:r>
              <a:rPr lang="en-US" sz="1800" b="0" i="0" u="none" strike="noStrike" baseline="0" dirty="0" err="1">
                <a:latin typeface="Dax-Regular"/>
              </a:rPr>
              <a:t>Fermantasyonun</a:t>
            </a:r>
            <a:r>
              <a:rPr lang="en-US" sz="1800" b="0" i="0" u="none" strike="noStrike" baseline="0" dirty="0">
                <a:latin typeface="Dax-Regular"/>
              </a:rPr>
              <a:t> </a:t>
            </a:r>
            <a:r>
              <a:rPr lang="en-US" sz="1800" b="0" i="0" u="none" strike="noStrike" baseline="0" dirty="0" err="1">
                <a:latin typeface="Dax-Regular"/>
              </a:rPr>
              <a:t>kontrollü</a:t>
            </a:r>
            <a:r>
              <a:rPr lang="en-US" sz="1800" b="0" i="0" u="none" strike="noStrike" baseline="0" dirty="0">
                <a:latin typeface="Dax-Regular"/>
              </a:rPr>
              <a:t> </a:t>
            </a:r>
            <a:r>
              <a:rPr lang="en-US" sz="1800" b="0" i="0" u="none" strike="noStrike" baseline="0" dirty="0" err="1">
                <a:latin typeface="Dax-Regular"/>
              </a:rPr>
              <a:t>koşullar</a:t>
            </a:r>
            <a:r>
              <a:rPr lang="tr-TR" sz="1800" b="0" i="0" u="none" strike="noStrike" baseline="0" dirty="0">
                <a:latin typeface="Dax-Regular"/>
              </a:rPr>
              <a:t> </a:t>
            </a:r>
            <a:r>
              <a:rPr lang="en-US" sz="1800" b="0" i="0" u="none" strike="noStrike" baseline="0" dirty="0" err="1">
                <a:latin typeface="Dax-Regular"/>
              </a:rPr>
              <a:t>altında</a:t>
            </a:r>
            <a:r>
              <a:rPr lang="en-US" sz="1800" b="0" i="0" u="none" strike="noStrike" baseline="0" dirty="0">
                <a:latin typeface="Dax-Regular"/>
              </a:rPr>
              <a:t> </a:t>
            </a:r>
            <a:r>
              <a:rPr lang="en-US" sz="1800" b="0" i="0" u="none" strike="noStrike" baseline="0" dirty="0" err="1">
                <a:latin typeface="Dax-Regular"/>
              </a:rPr>
              <a:t>gerçekleştirilmesi</a:t>
            </a:r>
            <a:r>
              <a:rPr lang="en-US" sz="1800" b="0" i="0" u="none" strike="noStrike" baseline="0" dirty="0">
                <a:latin typeface="Dax-Regular"/>
              </a:rPr>
              <a:t> </a:t>
            </a:r>
            <a:r>
              <a:rPr lang="tr-TR" sz="1800" b="0" i="0" u="none" strike="noStrike" baseline="0" dirty="0">
                <a:latin typeface="Dax-Regular"/>
              </a:rPr>
              <a:t>ve güvenli </a:t>
            </a:r>
            <a:r>
              <a:rPr lang="en-US" sz="1800" b="0" i="0" u="none" strike="noStrike" baseline="0" dirty="0">
                <a:latin typeface="Dax-Regular"/>
              </a:rPr>
              <a:t>son </a:t>
            </a:r>
            <a:r>
              <a:rPr lang="en-US" sz="1800" b="0" i="0" u="none" strike="noStrike" baseline="0" dirty="0" err="1">
                <a:latin typeface="Dax-Regular"/>
              </a:rPr>
              <a:t>ürünün</a:t>
            </a:r>
            <a:r>
              <a:rPr lang="en-US" sz="1800" b="0" i="0" u="none" strike="noStrike" baseline="0" dirty="0">
                <a:latin typeface="Dax-Regular"/>
              </a:rPr>
              <a:t> </a:t>
            </a:r>
            <a:r>
              <a:rPr lang="en-US" sz="1800" b="0" i="0" u="none" strike="noStrike" baseline="0" dirty="0" err="1">
                <a:latin typeface="Dax-Regular"/>
              </a:rPr>
              <a:t>kalitesi</a:t>
            </a:r>
            <a:r>
              <a:rPr lang="en-US" sz="1800" b="0" i="0" u="none" strike="noStrike" baseline="0" dirty="0">
                <a:latin typeface="Dax-Regular"/>
              </a:rPr>
              <a:t> </a:t>
            </a:r>
            <a:r>
              <a:rPr lang="en-US" sz="1800" b="0" i="0" u="none" strike="noStrike" baseline="0" dirty="0" err="1">
                <a:latin typeface="Dax-Regular"/>
              </a:rPr>
              <a:t>ve</a:t>
            </a:r>
            <a:endParaRPr lang="en-US" sz="1800" b="0" i="0" u="none" strike="noStrike" baseline="0" dirty="0">
              <a:latin typeface="Dax-Regular"/>
            </a:endParaRPr>
          </a:p>
          <a:p>
            <a:pPr algn="l"/>
            <a:r>
              <a:rPr lang="en-US" sz="1800" b="0" i="0" u="none" strike="noStrike" baseline="0" dirty="0" err="1">
                <a:latin typeface="Dax-Regular"/>
              </a:rPr>
              <a:t>standardizasyonu</a:t>
            </a:r>
            <a:r>
              <a:rPr lang="en-US" sz="1800" b="0" i="0" u="none" strike="noStrike" baseline="0" dirty="0">
                <a:latin typeface="Dax-Regular"/>
              </a:rPr>
              <a:t> </a:t>
            </a:r>
            <a:r>
              <a:rPr lang="en-US" sz="1800" b="0" i="0" u="none" strike="noStrike" baseline="0" dirty="0" err="1">
                <a:latin typeface="Dax-Regular"/>
              </a:rPr>
              <a:t>açısından</a:t>
            </a:r>
            <a:r>
              <a:rPr lang="en-US" sz="1800" b="0" i="0" u="none" strike="noStrike" baseline="0" dirty="0">
                <a:latin typeface="Dax-Regular"/>
              </a:rPr>
              <a:t> </a:t>
            </a:r>
            <a:r>
              <a:rPr lang="en-US" sz="1800" b="0" i="0" u="none" strike="noStrike" baseline="0" dirty="0" err="1">
                <a:latin typeface="Dax-Regular"/>
              </a:rPr>
              <a:t>önemlidir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13</a:t>
            </a:fld>
            <a:endParaRPr lang="en-US"/>
          </a:p>
        </p:txBody>
      </p:sp>
    </p:spTree>
    <p:extLst>
      <p:ext uri="{BB962C8B-B14F-4D97-AF65-F5344CB8AC3E}">
        <p14:creationId xmlns:p14="http://schemas.microsoft.com/office/powerpoint/2010/main" val="302203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dirty="0"/>
              <a:t>fermantasyonun </a:t>
            </a:r>
            <a:r>
              <a:rPr lang="en-US" dirty="0" err="1"/>
              <a:t>insan</a:t>
            </a:r>
            <a:r>
              <a:rPr lang="en-US" dirty="0"/>
              <a:t> </a:t>
            </a:r>
            <a:r>
              <a:rPr lang="en-US" dirty="0" err="1"/>
              <a:t>sağlığını</a:t>
            </a:r>
            <a:r>
              <a:rPr lang="tr-TR" dirty="0"/>
              <a:t> </a:t>
            </a:r>
            <a:r>
              <a:rPr lang="en-US" dirty="0" err="1"/>
              <a:t>geliştirme</a:t>
            </a:r>
            <a:r>
              <a:rPr lang="en-US" dirty="0"/>
              <a:t> </a:t>
            </a:r>
            <a:r>
              <a:rPr lang="en-US" dirty="0" err="1"/>
              <a:t>potansiyeli</a:t>
            </a:r>
            <a:r>
              <a:rPr lang="tr-TR" dirty="0"/>
              <a:t> fermentasyon sürecinde besindeki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değişimler</a:t>
            </a:r>
            <a:r>
              <a:rPr lang="en-US" sz="1800" b="0" i="0" u="none" strike="noStrike" baseline="0" dirty="0">
                <a:latin typeface="Dax-Regular"/>
              </a:rPr>
              <a:t> fermente </a:t>
            </a:r>
            <a:r>
              <a:rPr lang="en-US" sz="1800" b="0" i="0" u="none" strike="noStrike" baseline="0" dirty="0" err="1">
                <a:latin typeface="Dax-Regular"/>
              </a:rPr>
              <a:t>edilen</a:t>
            </a:r>
            <a:r>
              <a:rPr lang="en-US" sz="1800" b="0" i="0" u="none" strike="noStrike" baseline="0" dirty="0">
                <a:latin typeface="Dax-Regular"/>
              </a:rPr>
              <a:t> </a:t>
            </a:r>
            <a:r>
              <a:rPr lang="en-US" sz="1800" b="0" i="0" u="none" strike="noStrike" baseline="0" dirty="0" err="1">
                <a:latin typeface="Dax-Regular"/>
              </a:rPr>
              <a:t>besinin</a:t>
            </a:r>
            <a:r>
              <a:rPr lang="en-US" sz="1800" b="0" i="0" u="none" strike="noStrike" baseline="0" dirty="0">
                <a:latin typeface="Dax-Regular"/>
              </a:rPr>
              <a:t> </a:t>
            </a:r>
            <a:r>
              <a:rPr lang="en-US" sz="1800" b="0" i="0" u="none" strike="noStrike" baseline="0" dirty="0" err="1">
                <a:latin typeface="Dax-Regular"/>
              </a:rPr>
              <a:t>besin</a:t>
            </a:r>
            <a:r>
              <a:rPr lang="tr-TR" sz="1800" b="0" i="0" u="none" strike="noStrike" baseline="0" dirty="0">
                <a:latin typeface="Dax-Regular"/>
              </a:rPr>
              <a:t> </a:t>
            </a:r>
            <a:r>
              <a:rPr lang="en-US" sz="1800" b="0" i="0" u="none" strike="noStrike" baseline="0" dirty="0" err="1">
                <a:latin typeface="Dax-Regular"/>
              </a:rPr>
              <a:t>kalitesini</a:t>
            </a:r>
            <a:r>
              <a:rPr lang="en-US" sz="1800" b="0" i="0" u="none" strike="noStrike" baseline="0" dirty="0">
                <a:latin typeface="Dax-Regular"/>
              </a:rPr>
              <a:t> </a:t>
            </a:r>
            <a:r>
              <a:rPr lang="en-US" sz="1800" b="0" i="0" u="none" strike="noStrike" baseline="0" dirty="0" err="1">
                <a:latin typeface="Dax-Regular"/>
              </a:rPr>
              <a:t>geliştirse</a:t>
            </a:r>
            <a:r>
              <a:rPr lang="en-US" sz="1800" b="0" i="0" u="none" strike="noStrike" baseline="0" dirty="0">
                <a:latin typeface="Dax-Regular"/>
              </a:rPr>
              <a:t> de, son </a:t>
            </a:r>
            <a:r>
              <a:rPr lang="en-US" sz="1800" b="0" i="0" u="none" strike="noStrike" baseline="0" dirty="0" err="1">
                <a:latin typeface="Dax-Regular"/>
              </a:rPr>
              <a:t>ürünün</a:t>
            </a:r>
            <a:r>
              <a:rPr lang="en-US"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ögesi</a:t>
            </a:r>
            <a:r>
              <a:rPr lang="tr-TR" sz="1800" b="0" i="0" u="none" strike="noStrike" baseline="0" dirty="0">
                <a:latin typeface="Dax-Regular"/>
              </a:rPr>
              <a:t> </a:t>
            </a:r>
            <a:r>
              <a:rPr lang="en-US" sz="1800" b="0" i="0" u="none" strike="noStrike" baseline="0" dirty="0" err="1">
                <a:latin typeface="Dax-Regular"/>
              </a:rPr>
              <a:t>profilinin</a:t>
            </a:r>
            <a:r>
              <a:rPr lang="en-US" sz="1800" b="0" i="0" u="none" strike="noStrike" baseline="0" dirty="0">
                <a:latin typeface="Dax-Regular"/>
              </a:rPr>
              <a:t> </a:t>
            </a:r>
            <a:r>
              <a:rPr lang="en-US" sz="1800" b="0" i="0" u="none" strike="noStrike" baseline="0" dirty="0" err="1">
                <a:latin typeface="Dax-Regular"/>
              </a:rPr>
              <a:t>sağlıklı</a:t>
            </a:r>
            <a:r>
              <a:rPr lang="en-US" sz="1800" b="0" i="0" u="none" strike="noStrike" baseline="0" dirty="0">
                <a:latin typeface="Dax-Regular"/>
              </a:rPr>
              <a:t> </a:t>
            </a:r>
            <a:r>
              <a:rPr lang="en-US" sz="1800" b="0" i="0" u="none" strike="noStrike" baseline="0" dirty="0" err="1">
                <a:latin typeface="Dax-Regular"/>
              </a:rPr>
              <a:t>beslenme</a:t>
            </a:r>
            <a:r>
              <a:rPr lang="en-US" sz="1800" b="0" i="0" u="none" strike="noStrike" baseline="0" dirty="0">
                <a:latin typeface="Dax-Regular"/>
              </a:rPr>
              <a:t> </a:t>
            </a:r>
            <a:r>
              <a:rPr lang="en-US" sz="1800" b="0" i="0" u="none" strike="noStrike" baseline="0" dirty="0" err="1">
                <a:latin typeface="Dax-Regular"/>
              </a:rPr>
              <a:t>önerileri</a:t>
            </a:r>
            <a:r>
              <a:rPr lang="en-US" sz="1800" b="0" i="0" u="none" strike="noStrike" baseline="0" dirty="0">
                <a:latin typeface="Dax-Regular"/>
              </a:rPr>
              <a:t> </a:t>
            </a:r>
            <a:r>
              <a:rPr lang="en-US" sz="1800" b="0" i="0" u="none" strike="noStrike" baseline="0" dirty="0" err="1">
                <a:latin typeface="Dax-Regular"/>
              </a:rPr>
              <a:t>çerçevesinde</a:t>
            </a:r>
            <a:r>
              <a:rPr lang="tr-TR" sz="1800" b="0" i="0" u="none" strike="noStrike" baseline="0" dirty="0">
                <a:latin typeface="Dax-Regular"/>
              </a:rPr>
              <a:t> </a:t>
            </a:r>
            <a:r>
              <a:rPr lang="en-US" sz="1800" b="0" i="0" u="none" strike="noStrike" baseline="0" dirty="0" err="1">
                <a:latin typeface="Dax-Regular"/>
              </a:rPr>
              <a:t>değerlendirilmesi</a:t>
            </a:r>
            <a:r>
              <a:rPr lang="en-US" sz="1800" b="0" i="0" u="none" strike="noStrike" baseline="0" dirty="0">
                <a:latin typeface="Dax-Regular"/>
              </a:rPr>
              <a:t> </a:t>
            </a:r>
            <a:r>
              <a:rPr lang="en-US" sz="1800" b="0" i="0" u="none" strike="noStrike" baseline="0" dirty="0" err="1">
                <a:latin typeface="Dax-Regular"/>
              </a:rPr>
              <a:t>büyük</a:t>
            </a:r>
            <a:r>
              <a:rPr lang="en-US" sz="1800" b="0" i="0" u="none" strike="noStrike" baseline="0" dirty="0">
                <a:latin typeface="Dax-Regular"/>
              </a:rPr>
              <a:t> </a:t>
            </a:r>
            <a:r>
              <a:rPr lang="en-US" sz="1800" b="0" i="0" u="none" strike="noStrike" baseline="0" dirty="0" err="1">
                <a:latin typeface="Dax-Regular"/>
              </a:rPr>
              <a:t>önem</a:t>
            </a:r>
            <a:r>
              <a:rPr lang="en-US" sz="1800" b="0" i="0" u="none" strike="noStrike" baseline="0" dirty="0">
                <a:latin typeface="Dax-Regular"/>
              </a:rPr>
              <a:t> </a:t>
            </a:r>
            <a:r>
              <a:rPr lang="en-US" sz="1800" b="0" i="0" u="none" strike="noStrike" baseline="0" dirty="0" err="1">
                <a:latin typeface="Dax-Regular"/>
              </a:rPr>
              <a:t>taşımaktadır</a:t>
            </a:r>
            <a:r>
              <a:rPr lang="en-US" sz="1800" b="0" i="0" u="none" strike="noStrike" baseline="0" dirty="0">
                <a:latin typeface="Dax-Regular"/>
              </a:rPr>
              <a:t>.</a:t>
            </a:r>
            <a:r>
              <a:rPr lang="tr-TR" sz="1800" b="0" i="0" u="none" strike="noStrike" baseline="0" dirty="0">
                <a:latin typeface="Dax-Regular"/>
              </a:rPr>
              <a:t> </a:t>
            </a:r>
            <a:r>
              <a:rPr lang="en-US" sz="1800" b="1" i="0" u="none" strike="noStrike" baseline="0" dirty="0" err="1">
                <a:latin typeface="Dax-Regular"/>
              </a:rPr>
              <a:t>Örneğin</a:t>
            </a:r>
            <a:r>
              <a:rPr lang="en-US" sz="1800" b="1" i="0" u="none" strike="noStrike" baseline="0" dirty="0">
                <a:latin typeface="Dax-Regular"/>
              </a:rPr>
              <a:t> </a:t>
            </a:r>
            <a:r>
              <a:rPr lang="en-US" sz="1800" b="1" i="0" u="none" strike="noStrike" baseline="0" dirty="0" err="1">
                <a:latin typeface="Dax-Regular"/>
              </a:rPr>
              <a:t>fermantasyonla</a:t>
            </a:r>
            <a:r>
              <a:rPr lang="en-US" sz="1800" b="1" i="0" u="none" strike="noStrike" baseline="0" dirty="0">
                <a:latin typeface="Dax-Regular"/>
              </a:rPr>
              <a:t> </a:t>
            </a:r>
            <a:r>
              <a:rPr lang="en-US" sz="1800" b="1" i="0" u="none" strike="noStrike" baseline="0" dirty="0" err="1">
                <a:latin typeface="Dax-Regular"/>
              </a:rPr>
              <a:t>elde</a:t>
            </a:r>
            <a:r>
              <a:rPr lang="en-US" sz="1800" b="1" i="0" u="none" strike="noStrike" baseline="0" dirty="0">
                <a:latin typeface="Dax-Regular"/>
              </a:rPr>
              <a:t> </a:t>
            </a:r>
            <a:r>
              <a:rPr lang="en-US" sz="1800" b="1" i="0" u="none" strike="noStrike" baseline="0" dirty="0" err="1">
                <a:latin typeface="Dax-Regular"/>
              </a:rPr>
              <a:t>edilen</a:t>
            </a:r>
            <a:r>
              <a:rPr lang="en-US" sz="1800" b="1" i="0" u="none" strike="noStrike" baseline="0" dirty="0">
                <a:latin typeface="Dax-Regular"/>
              </a:rPr>
              <a:t> </a:t>
            </a:r>
            <a:r>
              <a:rPr lang="en-US" sz="1800" b="1" i="0" u="none" strike="noStrike" baseline="0" dirty="0" err="1">
                <a:latin typeface="Dax-Regular"/>
              </a:rPr>
              <a:t>bir</a:t>
            </a:r>
            <a:r>
              <a:rPr lang="en-US" sz="1800" b="1" i="0" u="none" strike="noStrike" baseline="0" dirty="0">
                <a:latin typeface="Dax-Regular"/>
              </a:rPr>
              <a:t> son</a:t>
            </a:r>
          </a:p>
          <a:p>
            <a:pPr algn="l"/>
            <a:r>
              <a:rPr lang="en-US" sz="1800" b="1" i="0" u="none" strike="noStrike" baseline="0" dirty="0" err="1">
                <a:latin typeface="Dax-Regular"/>
              </a:rPr>
              <a:t>ürünün</a:t>
            </a:r>
            <a:r>
              <a:rPr lang="en-US" sz="1800" b="1" i="0" u="none" strike="noStrike" baseline="0" dirty="0">
                <a:latin typeface="Dax-Regular"/>
              </a:rPr>
              <a:t> </a:t>
            </a:r>
            <a:r>
              <a:rPr lang="en-US" sz="1800" b="1" i="0" u="none" strike="noStrike" baseline="0" dirty="0" err="1">
                <a:latin typeface="Dax-Regular"/>
              </a:rPr>
              <a:t>toplam</a:t>
            </a:r>
            <a:r>
              <a:rPr lang="en-US" sz="1800" b="1" i="0" u="none" strike="noStrike" baseline="0" dirty="0">
                <a:latin typeface="Dax-Regular"/>
              </a:rPr>
              <a:t> </a:t>
            </a:r>
            <a:r>
              <a:rPr lang="en-US" sz="1800" b="1" i="0" u="none" strike="noStrike" baseline="0" dirty="0" err="1">
                <a:latin typeface="Dax-Regular"/>
              </a:rPr>
              <a:t>yağ</a:t>
            </a:r>
            <a:r>
              <a:rPr lang="en-US" sz="1800" b="1" i="0" u="none" strike="noStrike" baseline="0" dirty="0">
                <a:latin typeface="Dax-Regular"/>
              </a:rPr>
              <a:t>, </a:t>
            </a:r>
            <a:r>
              <a:rPr lang="en-US" sz="1800" b="1" i="0" u="none" strike="noStrike" baseline="0" dirty="0" err="1">
                <a:latin typeface="Dax-Regular"/>
              </a:rPr>
              <a:t>doymuş</a:t>
            </a:r>
            <a:r>
              <a:rPr lang="en-US" sz="1800" b="1" i="0" u="none" strike="noStrike" baseline="0" dirty="0">
                <a:latin typeface="Dax-Regular"/>
              </a:rPr>
              <a:t> </a:t>
            </a:r>
            <a:r>
              <a:rPr lang="en-US" sz="1800" b="1" i="0" u="none" strike="noStrike" baseline="0" dirty="0" err="1">
                <a:latin typeface="Dax-Regular"/>
              </a:rPr>
              <a:t>yağ</a:t>
            </a:r>
            <a:r>
              <a:rPr lang="en-US" sz="1800" b="1" i="0" u="none" strike="noStrike" baseline="0" dirty="0">
                <a:latin typeface="Dax-Regular"/>
              </a:rPr>
              <a:t>, trans </a:t>
            </a:r>
            <a:r>
              <a:rPr lang="en-US" sz="1800" b="1" i="0" u="none" strike="noStrike" baseline="0" dirty="0" err="1">
                <a:latin typeface="Dax-Regular"/>
              </a:rPr>
              <a:t>yağ</a:t>
            </a:r>
            <a:r>
              <a:rPr lang="en-US" sz="1800" b="1" i="0" u="none" strike="noStrike" baseline="0" dirty="0">
                <a:latin typeface="Dax-Regular"/>
              </a:rPr>
              <a:t> </a:t>
            </a:r>
            <a:r>
              <a:rPr lang="en-US" sz="1800" b="1" i="0" u="none" strike="noStrike" baseline="0" dirty="0" err="1">
                <a:latin typeface="Dax-Regular"/>
              </a:rPr>
              <a:t>asidi</a:t>
            </a:r>
            <a:r>
              <a:rPr lang="en-US" sz="1800" b="1" i="0" u="none" strike="noStrike" baseline="0" dirty="0">
                <a:latin typeface="Dax-Regular"/>
              </a:rPr>
              <a:t>,</a:t>
            </a:r>
            <a:r>
              <a:rPr lang="tr-TR" sz="1800" b="1" i="0" u="none" strike="noStrike" baseline="0" dirty="0">
                <a:latin typeface="Dax-Regular"/>
              </a:rPr>
              <a:t> </a:t>
            </a:r>
            <a:r>
              <a:rPr lang="en-US" sz="1800" b="1" i="0" u="none" strike="noStrike" baseline="0" dirty="0" err="1">
                <a:latin typeface="Dax-Regular"/>
              </a:rPr>
              <a:t>şeker</a:t>
            </a:r>
            <a:r>
              <a:rPr lang="en-US" sz="1800" b="1" i="0" u="none" strike="noStrike" baseline="0" dirty="0">
                <a:latin typeface="Dax-Regular"/>
              </a:rPr>
              <a:t>, </a:t>
            </a:r>
            <a:r>
              <a:rPr lang="en-US" sz="1800" b="1" i="0" u="none" strike="noStrike" baseline="0" dirty="0" err="1">
                <a:latin typeface="Dax-Regular"/>
              </a:rPr>
              <a:t>sodyum</a:t>
            </a:r>
            <a:r>
              <a:rPr lang="en-US" sz="1800" b="1" i="0" u="none" strike="noStrike" baseline="0" dirty="0">
                <a:latin typeface="Dax-Regular"/>
              </a:rPr>
              <a:t> vb. sınırlandırılması </a:t>
            </a:r>
            <a:r>
              <a:rPr lang="en-US" sz="1800" b="1" i="0" u="none" strike="noStrike" baseline="0" dirty="0" err="1">
                <a:latin typeface="Dax-Regular"/>
              </a:rPr>
              <a:t>gereken</a:t>
            </a:r>
            <a:r>
              <a:rPr lang="en-US" sz="1800" b="1" i="0" u="none" strike="noStrike" baseline="0" dirty="0">
                <a:latin typeface="Dax-Regular"/>
              </a:rPr>
              <a:t> </a:t>
            </a:r>
            <a:r>
              <a:rPr lang="en-US" sz="1800" b="1" i="0" u="none" strike="noStrike" baseline="0" dirty="0" err="1">
                <a:latin typeface="Dax-Regular"/>
              </a:rPr>
              <a:t>besin</a:t>
            </a:r>
            <a:r>
              <a:rPr lang="tr-TR" sz="1800" b="1" i="0" u="none" strike="noStrike" baseline="0" dirty="0">
                <a:latin typeface="Dax-Regular"/>
              </a:rPr>
              <a:t> </a:t>
            </a:r>
            <a:r>
              <a:rPr lang="en-US" sz="1800" b="1" i="0" u="none" strike="noStrike" baseline="0" dirty="0" err="1">
                <a:latin typeface="Dax-Regular"/>
              </a:rPr>
              <a:t>ögeleri</a:t>
            </a:r>
            <a:r>
              <a:rPr lang="en-US" sz="1800" b="1" i="0" u="none" strike="noStrike" baseline="0" dirty="0">
                <a:latin typeface="Dax-Regular"/>
              </a:rPr>
              <a:t> </a:t>
            </a:r>
            <a:r>
              <a:rPr lang="en-US" sz="1800" b="1" i="0" u="none" strike="noStrike" baseline="0" dirty="0" err="1">
                <a:latin typeface="Dax-Regular"/>
              </a:rPr>
              <a:t>açısından</a:t>
            </a:r>
            <a:r>
              <a:rPr lang="en-US" sz="1800" b="1" i="0" u="none" strike="noStrike" baseline="0" dirty="0">
                <a:latin typeface="Dax-Regular"/>
              </a:rPr>
              <a:t> </a:t>
            </a:r>
            <a:r>
              <a:rPr lang="en-US" sz="1800" b="1" i="0" u="none" strike="noStrike" baseline="0" dirty="0" err="1">
                <a:latin typeface="Dax-Regular"/>
              </a:rPr>
              <a:t>zengin</a:t>
            </a:r>
            <a:r>
              <a:rPr lang="en-US" sz="1800" b="1" i="0" u="none" strike="noStrike" baseline="0" dirty="0">
                <a:latin typeface="Dax-Regular"/>
              </a:rPr>
              <a:t> </a:t>
            </a:r>
            <a:r>
              <a:rPr lang="en-US" sz="1800" b="1" i="0" u="none" strike="noStrike" baseline="0" dirty="0" err="1">
                <a:latin typeface="Dax-Regular"/>
              </a:rPr>
              <a:t>olması</a:t>
            </a:r>
            <a:r>
              <a:rPr lang="en-US" sz="1800" b="1" i="0" u="none" strike="noStrike" baseline="0" dirty="0">
                <a:latin typeface="Dax-Regular"/>
              </a:rPr>
              <a:t> </a:t>
            </a:r>
            <a:r>
              <a:rPr lang="en-US" sz="1800" b="1" i="0" u="none" strike="noStrike" baseline="0" dirty="0" err="1">
                <a:latin typeface="Dax-Regular"/>
              </a:rPr>
              <a:t>bu</a:t>
            </a:r>
            <a:r>
              <a:rPr lang="en-US" sz="1800" b="1" i="0" u="none" strike="noStrike" baseline="0" dirty="0">
                <a:latin typeface="Dax-Regular"/>
              </a:rPr>
              <a:t> fermente</a:t>
            </a:r>
          </a:p>
          <a:p>
            <a:pPr algn="l"/>
            <a:r>
              <a:rPr lang="nn-NO" sz="1800" b="1" i="0" u="none" strike="noStrike" baseline="0" dirty="0">
                <a:latin typeface="Dax-Regular"/>
              </a:rPr>
              <a:t>besinin günlük diyetin rutin bir bileşeni olarak</a:t>
            </a:r>
            <a:r>
              <a:rPr lang="tr-TR" sz="1800" b="1" i="0" u="none" strike="noStrike" baseline="0" dirty="0">
                <a:latin typeface="Dax-Regular"/>
              </a:rPr>
              <a:t> </a:t>
            </a:r>
            <a:r>
              <a:rPr lang="en-US" sz="1800" b="1" i="0" u="none" strike="noStrike" baseline="0" dirty="0" err="1">
                <a:latin typeface="Dax-Regular"/>
              </a:rPr>
              <a:t>önerilmesini</a:t>
            </a:r>
            <a:r>
              <a:rPr lang="en-US" sz="1800" b="1" i="0" u="none" strike="noStrike" baseline="0" dirty="0">
                <a:latin typeface="Dax-Regular"/>
              </a:rPr>
              <a:t> </a:t>
            </a:r>
            <a:r>
              <a:rPr lang="en-US" sz="1800" b="1" i="0" u="none" strike="noStrike" baseline="0" dirty="0" err="1">
                <a:latin typeface="Dax-Regular"/>
              </a:rPr>
              <a:t>engellemektedir</a:t>
            </a:r>
            <a:r>
              <a:rPr lang="en-US" sz="1800" b="1" i="0" u="none" strike="noStrike" baseline="0" dirty="0">
                <a:latin typeface="Dax-Regular"/>
              </a:rPr>
              <a:t>.</a:t>
            </a:r>
            <a:endParaRPr lang="en-US" b="1"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15</a:t>
            </a:fld>
            <a:endParaRPr lang="en-US"/>
          </a:p>
        </p:txBody>
      </p:sp>
    </p:spTree>
    <p:extLst>
      <p:ext uri="{BB962C8B-B14F-4D97-AF65-F5344CB8AC3E}">
        <p14:creationId xmlns:p14="http://schemas.microsoft.com/office/powerpoint/2010/main" val="89932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Dax-Regular"/>
              </a:rPr>
              <a:t>Fermente</a:t>
            </a:r>
            <a:r>
              <a:rPr lang="tr-TR" sz="1800" b="0" i="0" u="none" strike="noStrike" baseline="0" dirty="0">
                <a:latin typeface="Dax-Regular"/>
              </a:rPr>
              <a:t> </a:t>
            </a:r>
            <a:r>
              <a:rPr lang="en-US" sz="1800" b="0" i="0" u="none" strike="noStrike" baseline="0" dirty="0" err="1">
                <a:latin typeface="Dax-Regular"/>
              </a:rPr>
              <a:t>besinlerin</a:t>
            </a:r>
            <a:r>
              <a:rPr lang="en-US" sz="1800" b="0" i="0" u="none" strike="noStrike" baseline="0" dirty="0">
                <a:latin typeface="Dax-Regular"/>
              </a:rPr>
              <a:t> </a:t>
            </a:r>
            <a:r>
              <a:rPr lang="en-US" sz="1800" b="0" i="0" u="none" strike="noStrike" baseline="0" dirty="0" err="1">
                <a:latin typeface="Dax-Regular"/>
              </a:rPr>
              <a:t>bu</a:t>
            </a:r>
            <a:r>
              <a:rPr lang="en-US" sz="1800" b="0" i="0" u="none" strike="noStrike" baseline="0" dirty="0">
                <a:latin typeface="Dax-Regular"/>
              </a:rPr>
              <a:t> </a:t>
            </a:r>
            <a:r>
              <a:rPr lang="en-US" sz="1800" b="0" i="0" u="none" strike="noStrike" baseline="0" dirty="0" err="1">
                <a:latin typeface="Dax-Regular"/>
              </a:rPr>
              <a:t>aktivite</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etkinlikleri</a:t>
            </a:r>
            <a:r>
              <a:rPr lang="en-US" sz="1800" b="0" i="0" u="none" strike="noStrike" baseline="0" dirty="0">
                <a:latin typeface="Dax-Regular"/>
              </a:rPr>
              <a:t>, fermente</a:t>
            </a:r>
            <a:r>
              <a:rPr lang="tr-TR" sz="1800" b="0" i="0" u="none" strike="noStrike" baseline="0" dirty="0">
                <a:latin typeface="Dax-Regular"/>
              </a:rPr>
              <a:t> </a:t>
            </a:r>
            <a:r>
              <a:rPr lang="en-US" sz="1800" b="0" i="0" u="none" strike="noStrike" baseline="0" dirty="0" err="1">
                <a:latin typeface="Dax-Regular"/>
              </a:rPr>
              <a:t>besin</a:t>
            </a:r>
            <a:r>
              <a:rPr lang="en-US" sz="1800" b="0" i="0" u="none" strike="noStrike" baseline="0" dirty="0">
                <a:latin typeface="Dax-Regular"/>
              </a:rPr>
              <a:t> </a:t>
            </a:r>
            <a:r>
              <a:rPr lang="en-US" sz="1800" b="0" i="0" u="none" strike="noStrike" baseline="0" dirty="0" err="1">
                <a:latin typeface="Dax-Regular"/>
              </a:rPr>
              <a:t>tüketiminin</a:t>
            </a:r>
            <a:r>
              <a:rPr lang="en-US" sz="1800" b="0" i="0" u="none" strike="noStrike" baseline="0" dirty="0">
                <a:latin typeface="Dax-Regular"/>
              </a:rPr>
              <a:t> </a:t>
            </a:r>
            <a:r>
              <a:rPr lang="en-US" sz="1800" b="0" i="0" u="none" strike="noStrike" baseline="0" dirty="0" err="1">
                <a:latin typeface="Dax-Regular"/>
              </a:rPr>
              <a:t>kardiyovasküler</a:t>
            </a:r>
            <a:r>
              <a:rPr lang="en-US" sz="1800" b="0" i="0" u="none" strike="noStrike" baseline="0" dirty="0">
                <a:latin typeface="Dax-Regular"/>
              </a:rPr>
              <a:t> </a:t>
            </a:r>
            <a:r>
              <a:rPr lang="en-US" sz="1800" b="0" i="0" u="none" strike="noStrike" baseline="0" dirty="0" err="1">
                <a:latin typeface="Dax-Regular"/>
              </a:rPr>
              <a:t>hastalıklar</a:t>
            </a:r>
            <a:r>
              <a:rPr lang="en-US" sz="1800" b="0" i="0" u="none" strike="noStrike" baseline="0" dirty="0">
                <a:latin typeface="Dax-Regular"/>
              </a:rPr>
              <a:t>,</a:t>
            </a:r>
            <a:r>
              <a:rPr lang="tr-TR" sz="1800" b="0" i="0" u="none" strike="noStrike" baseline="0" dirty="0">
                <a:latin typeface="Dax-Regular"/>
              </a:rPr>
              <a:t> </a:t>
            </a:r>
            <a:r>
              <a:rPr lang="en-US" sz="1800" b="0" i="0" u="none" strike="noStrike" baseline="0" dirty="0" err="1">
                <a:latin typeface="Dax-Regular"/>
              </a:rPr>
              <a:t>diyabet</a:t>
            </a:r>
            <a:r>
              <a:rPr lang="en-US" sz="1800" b="0" i="0" u="none" strike="noStrike" baseline="0" dirty="0">
                <a:latin typeface="Dax-Regular"/>
              </a:rPr>
              <a:t>, </a:t>
            </a:r>
            <a:r>
              <a:rPr lang="en-US" sz="1800" b="0" i="0" u="none" strike="noStrike" baseline="0" dirty="0" err="1">
                <a:latin typeface="Dax-Regular"/>
              </a:rPr>
              <a:t>obezite</a:t>
            </a:r>
            <a:r>
              <a:rPr lang="en-US" sz="1800" b="0" i="0" u="none" strike="noStrike" baseline="0" dirty="0">
                <a:latin typeface="Dax-Regular"/>
              </a:rPr>
              <a:t>, </a:t>
            </a:r>
            <a:r>
              <a:rPr lang="en-US" sz="1800" b="0" i="0" u="none" strike="noStrike" baseline="0" dirty="0" err="1">
                <a:latin typeface="Dax-Regular"/>
              </a:rPr>
              <a:t>inme</a:t>
            </a:r>
            <a:r>
              <a:rPr lang="en-US" sz="1800" b="0" i="0" u="none" strike="noStrike" baseline="0" dirty="0">
                <a:latin typeface="Dax-Regular"/>
              </a:rPr>
              <a:t> vb. </a:t>
            </a:r>
            <a:r>
              <a:rPr lang="en-US" sz="1800" b="0" i="0" u="none" strike="noStrike" baseline="0" dirty="0" err="1">
                <a:latin typeface="Dax-Regular"/>
              </a:rPr>
              <a:t>hastalık</a:t>
            </a:r>
            <a:r>
              <a:rPr lang="en-US" sz="1800" b="0" i="0" u="none" strike="noStrike" baseline="0" dirty="0">
                <a:latin typeface="Dax-Regular"/>
              </a:rPr>
              <a:t> </a:t>
            </a:r>
            <a:r>
              <a:rPr lang="en-US" sz="1800" b="0" i="0" u="none" strike="noStrike" baseline="0" dirty="0" err="1">
                <a:latin typeface="Dax-Regular"/>
              </a:rPr>
              <a:t>risklerinde</a:t>
            </a:r>
            <a:endParaRPr lang="en-US" sz="1800" b="0" i="0" u="none" strike="noStrike" baseline="0" dirty="0">
              <a:latin typeface="Dax-Regular"/>
            </a:endParaRPr>
          </a:p>
          <a:p>
            <a:pPr algn="l"/>
            <a:r>
              <a:rPr lang="en-US" sz="1800" b="0" i="0" u="none" strike="noStrike" baseline="0" dirty="0" err="1">
                <a:latin typeface="Dax-Regular"/>
              </a:rPr>
              <a:t>azalma</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a:t>
            </a:r>
            <a:r>
              <a:rPr lang="en-US" sz="1800" b="0" i="0" u="none" strike="noStrike" baseline="0" dirty="0" err="1">
                <a:latin typeface="Dax-Regular"/>
              </a:rPr>
              <a:t>ilişkilendirildiği</a:t>
            </a:r>
            <a:r>
              <a:rPr lang="en-US" sz="1800" b="0" i="0" u="none" strike="noStrike" baseline="0" dirty="0">
                <a:latin typeface="Dax-Regular"/>
              </a:rPr>
              <a:t> bazı </a:t>
            </a:r>
            <a:r>
              <a:rPr lang="en-US" sz="1800" b="0" i="0" u="none" strike="noStrike" baseline="0" dirty="0" err="1">
                <a:latin typeface="Dax-Regular"/>
              </a:rPr>
              <a:t>epidemiyolojik</a:t>
            </a:r>
            <a:r>
              <a:rPr lang="tr-TR" sz="1800" b="0" i="0" u="none" strike="noStrike" baseline="0" dirty="0">
                <a:latin typeface="Dax-Regular"/>
              </a:rPr>
              <a:t> </a:t>
            </a:r>
            <a:r>
              <a:rPr lang="en-US" sz="1800" b="0" i="0" u="none" strike="noStrike" baseline="0" dirty="0" err="1">
                <a:latin typeface="Dax-Regular"/>
              </a:rPr>
              <a:t>çalışma</a:t>
            </a:r>
            <a:r>
              <a:rPr lang="en-US" sz="1800" b="0" i="0" u="none" strike="noStrike" baseline="0" dirty="0">
                <a:latin typeface="Dax-Regular"/>
              </a:rPr>
              <a:t> </a:t>
            </a:r>
            <a:r>
              <a:rPr lang="en-US" sz="1800" b="0" i="0" u="none" strike="noStrike" baseline="0" dirty="0" err="1">
                <a:latin typeface="Dax-Regular"/>
              </a:rPr>
              <a:t>sonuçları</a:t>
            </a:r>
            <a:r>
              <a:rPr lang="en-US" sz="1800" b="0" i="0" u="none" strike="noStrike" baseline="0" dirty="0">
                <a:latin typeface="Dax-Regular"/>
              </a:rPr>
              <a:t> </a:t>
            </a:r>
            <a:r>
              <a:rPr lang="en-US" sz="1800" b="0" i="0" u="none" strike="noStrike" baseline="0" dirty="0" err="1">
                <a:latin typeface="Dax-Regular"/>
              </a:rPr>
              <a:t>ile</a:t>
            </a:r>
            <a:r>
              <a:rPr lang="en-US" sz="1800" b="0" i="0" u="none" strike="noStrike" baseline="0" dirty="0">
                <a:latin typeface="Dax-Regular"/>
              </a:rPr>
              <a:t> de </a:t>
            </a:r>
            <a:r>
              <a:rPr lang="en-US" sz="1800" b="0" i="0" u="none" strike="noStrike" baseline="0" dirty="0" err="1">
                <a:latin typeface="Dax-Regular"/>
              </a:rPr>
              <a:t>desteklenmektedir</a:t>
            </a:r>
            <a:endParaRPr lang="tr-TR" sz="1800" b="0" i="0" u="none" strike="noStrike" baseline="0" dirty="0">
              <a:latin typeface="Dax-Regular"/>
            </a:endParaRPr>
          </a:p>
          <a:p>
            <a:pPr algn="l"/>
            <a:endParaRPr lang="tr-TR" sz="1800" b="0" i="0" u="none" strike="noStrike" baseline="0" dirty="0">
              <a:latin typeface="Dax-Regular"/>
            </a:endParaRPr>
          </a:p>
          <a:p>
            <a:pPr algn="l"/>
            <a:r>
              <a:rPr lang="en-US" sz="1800" b="0" i="0" u="none" strike="noStrike" baseline="0" dirty="0" err="1">
                <a:latin typeface="Dax-Regular"/>
              </a:rPr>
              <a:t>Benzer</a:t>
            </a:r>
            <a:r>
              <a:rPr lang="tr-TR" sz="1800" b="0" i="0" u="none" strike="noStrike" baseline="0" dirty="0">
                <a:latin typeface="Dax-Regular"/>
              </a:rPr>
              <a:t> </a:t>
            </a:r>
            <a:r>
              <a:rPr lang="en-US" sz="1800" b="0" i="0" u="none" strike="noStrike" baseline="0" dirty="0" err="1">
                <a:latin typeface="Dax-Regular"/>
              </a:rPr>
              <a:t>şekilde</a:t>
            </a:r>
            <a:r>
              <a:rPr lang="en-US" sz="1800" b="0" i="0" u="none" strike="noStrike" baseline="0" dirty="0">
                <a:latin typeface="Dax-Regular"/>
              </a:rPr>
              <a:t> </a:t>
            </a:r>
            <a:r>
              <a:rPr lang="en-US" sz="1800" b="0" i="0" u="none" strike="noStrike" baseline="0" dirty="0" err="1">
                <a:latin typeface="Dax-Regular"/>
              </a:rPr>
              <a:t>yoğurt</a:t>
            </a:r>
            <a:r>
              <a:rPr lang="en-US" sz="1800" b="0" i="0" u="none" strike="noStrike" baseline="0" dirty="0">
                <a:latin typeface="Dax-Regular"/>
              </a:rPr>
              <a:t>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kefirin</a:t>
            </a:r>
            <a:r>
              <a:rPr lang="en-US" sz="1800" b="0" i="0" u="none" strike="noStrike" baseline="0" dirty="0">
                <a:latin typeface="Dax-Regular"/>
              </a:rPr>
              <a:t> </a:t>
            </a:r>
            <a:r>
              <a:rPr lang="en-US" sz="1800" b="0" i="0" u="none" strike="noStrike" baseline="0" dirty="0" err="1">
                <a:latin typeface="Dax-Regular"/>
              </a:rPr>
              <a:t>laktoz</a:t>
            </a:r>
            <a:r>
              <a:rPr lang="en-US" sz="1800" b="0" i="0" u="none" strike="noStrike" baseline="0" dirty="0">
                <a:latin typeface="Dax-Regular"/>
              </a:rPr>
              <a:t> </a:t>
            </a:r>
            <a:r>
              <a:rPr lang="en-US" sz="1800" b="0" i="0" u="none" strike="noStrike" baseline="0" dirty="0" err="1">
                <a:latin typeface="Dax-Regular"/>
              </a:rPr>
              <a:t>intoleransı</a:t>
            </a:r>
            <a:r>
              <a:rPr lang="en-US" sz="1800" b="0" i="0" u="none" strike="noStrike" baseline="0" dirty="0">
                <a:latin typeface="Dax-Regular"/>
              </a:rPr>
              <a:t> </a:t>
            </a:r>
            <a:r>
              <a:rPr lang="en-US" sz="1800" b="0" i="0" u="none" strike="noStrike" baseline="0" dirty="0" err="1">
                <a:latin typeface="Dax-Regular"/>
              </a:rPr>
              <a:t>olan</a:t>
            </a:r>
            <a:r>
              <a:rPr lang="tr-TR" sz="1800" b="0" i="0" u="none" strike="noStrike" baseline="0" dirty="0">
                <a:latin typeface="Dax-Regular"/>
              </a:rPr>
              <a:t> </a:t>
            </a:r>
            <a:r>
              <a:rPr lang="en-US" sz="1800" b="0" i="0" u="none" strike="noStrike" baseline="0" dirty="0" err="1">
                <a:latin typeface="Dax-Regular"/>
              </a:rPr>
              <a:t>bireylerde</a:t>
            </a:r>
            <a:r>
              <a:rPr lang="en-US" sz="1800" b="0" i="0" u="none" strike="noStrike" baseline="0" dirty="0">
                <a:latin typeface="Dax-Regular"/>
              </a:rPr>
              <a:t>; </a:t>
            </a:r>
            <a:r>
              <a:rPr lang="en-US" sz="1800" b="0" i="0" u="none" strike="noStrike" baseline="0" dirty="0" err="1">
                <a:latin typeface="Dax-Regular"/>
              </a:rPr>
              <a:t>ekşi</a:t>
            </a:r>
            <a:r>
              <a:rPr lang="en-US" sz="1800" b="0" i="0" u="none" strike="noStrike" baseline="0" dirty="0">
                <a:latin typeface="Dax-Regular"/>
              </a:rPr>
              <a:t> maya </a:t>
            </a:r>
            <a:r>
              <a:rPr lang="en-US" sz="1800" b="0" i="0" u="none" strike="noStrike" baseline="0" dirty="0" err="1">
                <a:latin typeface="Dax-Regular"/>
              </a:rPr>
              <a:t>ekmeğin</a:t>
            </a:r>
            <a:r>
              <a:rPr lang="en-US" sz="1800" b="0" i="0" u="none" strike="noStrike" baseline="0" dirty="0">
                <a:latin typeface="Dax-Regular"/>
              </a:rPr>
              <a:t> </a:t>
            </a:r>
            <a:r>
              <a:rPr lang="en-US" sz="1800" b="0" i="0" u="none" strike="noStrike" baseline="0" dirty="0" err="1">
                <a:latin typeface="Dax-Regular"/>
              </a:rPr>
              <a:t>irritabl</a:t>
            </a:r>
            <a:r>
              <a:rPr lang="en-US" sz="1800" b="0" i="0" u="none" strike="noStrike" baseline="0" dirty="0">
                <a:latin typeface="Dax-Regular"/>
              </a:rPr>
              <a:t> </a:t>
            </a:r>
            <a:r>
              <a:rPr lang="en-US" sz="1800" b="0" i="0" u="none" strike="noStrike" baseline="0" dirty="0" err="1">
                <a:latin typeface="Dax-Regular"/>
              </a:rPr>
              <a:t>bağırsak</a:t>
            </a:r>
            <a:r>
              <a:rPr lang="tr-TR" sz="1800" b="0" i="0" u="none" strike="noStrike" baseline="0" dirty="0">
                <a:latin typeface="Dax-Regular"/>
              </a:rPr>
              <a:t> </a:t>
            </a:r>
            <a:r>
              <a:rPr lang="en-US" sz="1800" b="0" i="0" u="none" strike="noStrike" baseline="0" dirty="0" err="1">
                <a:latin typeface="Dax-Regular"/>
              </a:rPr>
              <a:t>sendromu</a:t>
            </a:r>
            <a:r>
              <a:rPr lang="en-US" sz="1800" b="0" i="0" u="none" strike="noStrike" baseline="0" dirty="0">
                <a:latin typeface="Dax-Regular"/>
              </a:rPr>
              <a:t> </a:t>
            </a:r>
            <a:r>
              <a:rPr lang="en-US" sz="1800" b="0" i="0" u="none" strike="noStrike" baseline="0" dirty="0" err="1">
                <a:latin typeface="Dax-Regular"/>
              </a:rPr>
              <a:t>olan</a:t>
            </a:r>
            <a:r>
              <a:rPr lang="en-US" sz="1800" b="0" i="0" u="none" strike="noStrike" baseline="0" dirty="0">
                <a:latin typeface="Dax-Regular"/>
              </a:rPr>
              <a:t> </a:t>
            </a:r>
            <a:r>
              <a:rPr lang="en-US" sz="1800" b="0" i="0" u="none" strike="noStrike" baseline="0" dirty="0" err="1">
                <a:latin typeface="Dax-Regular"/>
              </a:rPr>
              <a:t>bireylerde</a:t>
            </a:r>
            <a:r>
              <a:rPr lang="en-US" sz="1800" b="0" i="0" u="none" strike="noStrike" baseline="0" dirty="0">
                <a:latin typeface="Dax-Regular"/>
              </a:rPr>
              <a:t> </a:t>
            </a:r>
            <a:r>
              <a:rPr lang="en-US" sz="1800" b="0" i="0" u="none" strike="noStrike" baseline="0" dirty="0" err="1">
                <a:latin typeface="Dax-Regular"/>
              </a:rPr>
              <a:t>aynı</a:t>
            </a:r>
            <a:r>
              <a:rPr lang="en-US" sz="1800" b="0" i="0" u="none" strike="noStrike" baseline="0" dirty="0">
                <a:latin typeface="Dax-Regular"/>
              </a:rPr>
              <a:t> </a:t>
            </a:r>
            <a:r>
              <a:rPr lang="en-US" sz="1800" b="0" i="0" u="none" strike="noStrike" baseline="0" dirty="0" err="1">
                <a:latin typeface="Dax-Regular"/>
              </a:rPr>
              <a:t>grupta</a:t>
            </a:r>
            <a:r>
              <a:rPr lang="en-US" sz="1800" b="0" i="0" u="none" strike="noStrike" baseline="0" dirty="0">
                <a:latin typeface="Dax-Regular"/>
              </a:rPr>
              <a:t> </a:t>
            </a:r>
            <a:r>
              <a:rPr lang="en-US" sz="1800" b="0" i="0" u="none" strike="noStrike" baseline="0" dirty="0" err="1">
                <a:latin typeface="Dax-Regular"/>
              </a:rPr>
              <a:t>yer</a:t>
            </a:r>
            <a:r>
              <a:rPr lang="en-US" sz="1800" b="0" i="0" u="none" strike="noStrike" baseline="0" dirty="0">
                <a:latin typeface="Dax-Regular"/>
              </a:rPr>
              <a:t> </a:t>
            </a:r>
            <a:r>
              <a:rPr lang="en-US" sz="1800" b="0" i="0" u="none" strike="noStrike" baseline="0" dirty="0" err="1">
                <a:latin typeface="Dax-Regular"/>
              </a:rPr>
              <a:t>alan</a:t>
            </a:r>
            <a:r>
              <a:rPr lang="tr-TR" sz="1800" b="0" i="0" u="none" strike="noStrike" baseline="0" dirty="0">
                <a:latin typeface="Dax-Regular"/>
              </a:rPr>
              <a:t> </a:t>
            </a:r>
            <a:r>
              <a:rPr lang="en-US" sz="1800" b="0" i="0" u="none" strike="noStrike" baseline="0" dirty="0">
                <a:latin typeface="Dax-Regular"/>
              </a:rPr>
              <a:t>fermente </a:t>
            </a:r>
            <a:r>
              <a:rPr lang="en-US" sz="1800" b="0" i="0" u="none" strike="noStrike" baseline="0" dirty="0" err="1">
                <a:latin typeface="Dax-Regular"/>
              </a:rPr>
              <a:t>olmayan</a:t>
            </a:r>
            <a:r>
              <a:rPr lang="en-US" sz="1800" b="0" i="0" u="none" strike="noStrike" baseline="0" dirty="0">
                <a:latin typeface="Dax-Regular"/>
              </a:rPr>
              <a:t> </a:t>
            </a:r>
            <a:r>
              <a:rPr lang="en-US" sz="1800" b="0" i="0" u="none" strike="noStrike" baseline="0" dirty="0" err="1">
                <a:latin typeface="Dax-Regular"/>
              </a:rPr>
              <a:t>besinlere</a:t>
            </a:r>
            <a:r>
              <a:rPr lang="en-US" sz="1800" b="0" i="0" u="none" strike="noStrike" baseline="0" dirty="0">
                <a:latin typeface="Dax-Regular"/>
              </a:rPr>
              <a:t> </a:t>
            </a:r>
            <a:r>
              <a:rPr lang="en-US" sz="1800" b="0" i="0" u="none" strike="noStrike" baseline="0" dirty="0" err="1">
                <a:latin typeface="Dax-Regular"/>
              </a:rPr>
              <a:t>göre</a:t>
            </a:r>
            <a:r>
              <a:rPr lang="en-US" sz="1800" b="0" i="0" u="none" strike="noStrike" baseline="0" dirty="0">
                <a:latin typeface="Dax-Regular"/>
              </a:rPr>
              <a:t> </a:t>
            </a:r>
            <a:r>
              <a:rPr lang="en-US" sz="1800" b="0" i="0" u="none" strike="noStrike" baseline="0" dirty="0" err="1">
                <a:latin typeface="Dax-Regular"/>
              </a:rPr>
              <a:t>daha</a:t>
            </a:r>
            <a:r>
              <a:rPr lang="en-US" sz="1800" b="0" i="0" u="none" strike="noStrike" baseline="0" dirty="0">
                <a:latin typeface="Dax-Regular"/>
              </a:rPr>
              <a:t> iyi </a:t>
            </a:r>
            <a:r>
              <a:rPr lang="en-US" sz="1800" b="0" i="0" u="none" strike="noStrike" baseline="0" dirty="0" err="1">
                <a:latin typeface="Dax-Regular"/>
              </a:rPr>
              <a:t>tolere</a:t>
            </a:r>
            <a:r>
              <a:rPr lang="tr-TR" sz="1800" b="0" i="0" u="none" strike="noStrike" baseline="0" dirty="0">
                <a:latin typeface="Dax-Regular"/>
              </a:rPr>
              <a:t> </a:t>
            </a:r>
            <a:r>
              <a:rPr lang="en-US" sz="1800" b="0" i="0" u="none" strike="noStrike" baseline="0" dirty="0" err="1">
                <a:latin typeface="Dax-Regular"/>
              </a:rPr>
              <a:t>edilebildiği</a:t>
            </a:r>
            <a:r>
              <a:rPr lang="en-US" sz="1800" b="0" i="0" u="none" strike="noStrike" baseline="0" dirty="0">
                <a:latin typeface="Dax-Regular"/>
              </a:rPr>
              <a:t> </a:t>
            </a:r>
            <a:r>
              <a:rPr lang="en-US" sz="1800" b="0" i="0" u="none" strike="noStrike" baseline="0" dirty="0" err="1">
                <a:latin typeface="Dax-Regular"/>
              </a:rPr>
              <a:t>bildirilmiştir</a:t>
            </a:r>
            <a:r>
              <a:rPr lang="en-US" sz="1800" b="0" i="0" u="none" strike="noStrike" baseline="0" dirty="0">
                <a:latin typeface="Dax-Regular"/>
              </a:rPr>
              <a:t>. </a:t>
            </a:r>
            <a:r>
              <a:rPr lang="en-US" sz="1800" b="0" i="0" u="none" strike="noStrike" baseline="0" dirty="0" err="1">
                <a:latin typeface="Dax-Regular"/>
              </a:rPr>
              <a:t>Ayrıca</a:t>
            </a:r>
            <a:r>
              <a:rPr lang="en-US" sz="1800" b="0" i="0" u="none" strike="noStrike" baseline="0" dirty="0">
                <a:latin typeface="Dax-Regular"/>
              </a:rPr>
              <a:t> </a:t>
            </a:r>
            <a:r>
              <a:rPr lang="en-US" sz="1800" b="0" i="0" u="none" strike="noStrike" baseline="0" dirty="0" err="1">
                <a:latin typeface="Dax-Regular"/>
              </a:rPr>
              <a:t>ekşi</a:t>
            </a:r>
            <a:r>
              <a:rPr lang="en-US" sz="1800" b="0" i="0" u="none" strike="noStrike" baseline="0" dirty="0">
                <a:latin typeface="Dax-Regular"/>
              </a:rPr>
              <a:t> </a:t>
            </a:r>
            <a:r>
              <a:rPr lang="en-US" sz="1800" b="0" i="0" u="none" strike="noStrike" baseline="0" dirty="0" err="1">
                <a:latin typeface="Dax-Regular"/>
              </a:rPr>
              <a:t>mayalı</a:t>
            </a:r>
            <a:r>
              <a:rPr lang="tr-TR" sz="1800" b="0" i="0" u="none" strike="noStrike" baseline="0" dirty="0">
                <a:latin typeface="Dax-Regular"/>
              </a:rPr>
              <a:t> </a:t>
            </a:r>
            <a:r>
              <a:rPr lang="en-US" sz="1800" b="0" i="0" u="none" strike="noStrike" baseline="0" dirty="0" err="1">
                <a:latin typeface="Dax-Regular"/>
              </a:rPr>
              <a:t>ekmekte</a:t>
            </a:r>
            <a:r>
              <a:rPr lang="en-US" sz="1800" b="0" i="0" u="none" strike="noStrike" baseline="0" dirty="0">
                <a:latin typeface="Dax-Regular"/>
              </a:rPr>
              <a:t> </a:t>
            </a:r>
            <a:r>
              <a:rPr lang="en-US" sz="1800" b="0" i="0" u="none" strike="noStrike" baseline="0" dirty="0" err="1">
                <a:latin typeface="Dax-Regular"/>
              </a:rPr>
              <a:t>azalan</a:t>
            </a:r>
            <a:r>
              <a:rPr lang="en-US" sz="1800" b="0" i="0" u="none" strike="noStrike" baseline="0" dirty="0">
                <a:latin typeface="Dax-Regular"/>
              </a:rPr>
              <a:t> mono </a:t>
            </a:r>
            <a:r>
              <a:rPr lang="en-US" sz="1800" b="0" i="0" u="none" strike="noStrike" baseline="0" dirty="0" err="1">
                <a:latin typeface="Dax-Regular"/>
              </a:rPr>
              <a:t>ve</a:t>
            </a:r>
            <a:r>
              <a:rPr lang="en-US" sz="1800" b="0" i="0" u="none" strike="noStrike" baseline="0" dirty="0">
                <a:latin typeface="Dax-Regular"/>
              </a:rPr>
              <a:t> </a:t>
            </a:r>
            <a:r>
              <a:rPr lang="en-US" sz="1800" b="0" i="0" u="none" strike="noStrike" baseline="0" dirty="0" err="1">
                <a:latin typeface="Dax-Regular"/>
              </a:rPr>
              <a:t>disakkarit</a:t>
            </a:r>
            <a:r>
              <a:rPr lang="en-US" sz="1800" b="0" i="0" u="none" strike="noStrike" baseline="0" dirty="0">
                <a:latin typeface="Dax-Regular"/>
              </a:rPr>
              <a:t> </a:t>
            </a:r>
            <a:r>
              <a:rPr lang="en-US" sz="1800" b="0" i="0" u="none" strike="noStrike" baseline="0" dirty="0" err="1">
                <a:latin typeface="Dax-Regular"/>
              </a:rPr>
              <a:t>miktarına</a:t>
            </a:r>
            <a:r>
              <a:rPr lang="tr-TR" sz="1800" b="0" i="0" u="none" strike="noStrike" baseline="0" dirty="0">
                <a:latin typeface="Dax-Regular"/>
              </a:rPr>
              <a:t> </a:t>
            </a:r>
            <a:r>
              <a:rPr lang="en-US" sz="1800" b="0" i="0" u="none" strike="noStrike" baseline="0" dirty="0" err="1">
                <a:latin typeface="Dax-Regular"/>
              </a:rPr>
              <a:t>bağlı</a:t>
            </a:r>
            <a:r>
              <a:rPr lang="en-US" sz="1800" b="0" i="0" u="none" strike="noStrike" baseline="0" dirty="0">
                <a:latin typeface="Dax-Regular"/>
              </a:rPr>
              <a:t> </a:t>
            </a:r>
            <a:r>
              <a:rPr lang="en-US" sz="1800" b="0" i="0" u="none" strike="noStrike" baseline="0" dirty="0" err="1">
                <a:latin typeface="Dax-Regular"/>
              </a:rPr>
              <a:t>olarak</a:t>
            </a:r>
            <a:r>
              <a:rPr lang="en-US" sz="1800" b="0" i="0" u="none" strike="noStrike" baseline="0" dirty="0">
                <a:latin typeface="Dax-Regular"/>
              </a:rPr>
              <a:t>, </a:t>
            </a:r>
            <a:r>
              <a:rPr lang="en-US" sz="1800" b="0" i="0" u="none" strike="noStrike" baseline="0" dirty="0" err="1">
                <a:latin typeface="Dax-Regular"/>
              </a:rPr>
              <a:t>glisemik</a:t>
            </a:r>
            <a:r>
              <a:rPr lang="en-US" sz="1800" b="0" i="0" u="none" strike="noStrike" baseline="0" dirty="0">
                <a:latin typeface="Dax-Regular"/>
              </a:rPr>
              <a:t> </a:t>
            </a:r>
            <a:r>
              <a:rPr lang="en-US" sz="1800" b="0" i="0" u="none" strike="noStrike" baseline="0" dirty="0" err="1">
                <a:latin typeface="Dax-Regular"/>
              </a:rPr>
              <a:t>indeksinin</a:t>
            </a:r>
            <a:r>
              <a:rPr lang="en-US" sz="1800" b="0" i="0" u="none" strike="noStrike" baseline="0" dirty="0">
                <a:latin typeface="Dax-Regular"/>
              </a:rPr>
              <a:t> </a:t>
            </a:r>
            <a:r>
              <a:rPr lang="en-US" sz="1800" b="0" i="0" u="none" strike="noStrike" baseline="0" dirty="0" err="1">
                <a:latin typeface="Dax-Regular"/>
              </a:rPr>
              <a:t>diğer</a:t>
            </a:r>
            <a:r>
              <a:rPr lang="en-US" sz="1800" b="0" i="0" u="none" strike="noStrike" baseline="0" dirty="0">
                <a:latin typeface="Dax-Regular"/>
              </a:rPr>
              <a:t> </a:t>
            </a:r>
            <a:r>
              <a:rPr lang="en-US" sz="1800" b="0" i="0" u="none" strike="noStrike" baseline="0" dirty="0" err="1">
                <a:latin typeface="Dax-Regular"/>
              </a:rPr>
              <a:t>ekmeklere</a:t>
            </a:r>
            <a:r>
              <a:rPr lang="tr-TR" sz="1800" b="0" i="0" u="none" strike="noStrike" baseline="0" dirty="0">
                <a:latin typeface="Dax-Regular"/>
              </a:rPr>
              <a:t> </a:t>
            </a:r>
            <a:r>
              <a:rPr lang="en-US" sz="1800" b="0" i="0" u="none" strike="noStrike" baseline="0" dirty="0" err="1">
                <a:latin typeface="Dax-Regular"/>
              </a:rPr>
              <a:t>göre</a:t>
            </a:r>
            <a:r>
              <a:rPr lang="en-US" sz="1800" b="0" i="0" u="none" strike="noStrike" baseline="0" dirty="0">
                <a:latin typeface="Dax-Regular"/>
              </a:rPr>
              <a:t> </a:t>
            </a:r>
            <a:r>
              <a:rPr lang="en-US" sz="1800" b="0" i="0" u="none" strike="noStrike" baseline="0" dirty="0" err="1">
                <a:latin typeface="Dax-Regular"/>
              </a:rPr>
              <a:t>daha</a:t>
            </a:r>
            <a:r>
              <a:rPr lang="en-US" sz="1800" b="0" i="0" u="none" strike="noStrike" baseline="0" dirty="0">
                <a:latin typeface="Dax-Regular"/>
              </a:rPr>
              <a:t> </a:t>
            </a:r>
            <a:r>
              <a:rPr lang="en-US" sz="1800" b="0" i="0" u="none" strike="noStrike" baseline="0" dirty="0" err="1">
                <a:latin typeface="Dax-Regular"/>
              </a:rPr>
              <a:t>düşük</a:t>
            </a:r>
            <a:r>
              <a:rPr lang="en-US" sz="1800" b="0" i="0" u="none" strike="noStrike" baseline="0" dirty="0">
                <a:latin typeface="Dax-Regular"/>
              </a:rPr>
              <a:t> </a:t>
            </a:r>
            <a:r>
              <a:rPr lang="en-US" sz="1800" b="0" i="0" u="none" strike="noStrike" baseline="0" dirty="0" err="1">
                <a:latin typeface="Dax-Regular"/>
              </a:rPr>
              <a:t>olduğu</a:t>
            </a:r>
            <a:r>
              <a:rPr lang="en-US" sz="1800" b="0" i="0" u="none" strike="noStrike" baseline="0" dirty="0">
                <a:latin typeface="Dax-Regular"/>
              </a:rPr>
              <a:t> </a:t>
            </a:r>
            <a:r>
              <a:rPr lang="en-US" sz="1800" b="0" i="0" u="none" strike="noStrike" baseline="0" dirty="0" err="1">
                <a:latin typeface="Dax-Regular"/>
              </a:rPr>
              <a:t>gösterilmiştir</a:t>
            </a:r>
            <a:r>
              <a:rPr lang="en-US" sz="1800" b="0" i="0" u="none" strike="noStrike" baseline="0" dirty="0">
                <a:latin typeface="Dax-Regular"/>
              </a:rPr>
              <a:t>.</a:t>
            </a:r>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17</a:t>
            </a:fld>
            <a:endParaRPr lang="en-US"/>
          </a:p>
        </p:txBody>
      </p:sp>
    </p:spTree>
    <p:extLst>
      <p:ext uri="{BB962C8B-B14F-4D97-AF65-F5344CB8AC3E}">
        <p14:creationId xmlns:p14="http://schemas.microsoft.com/office/powerpoint/2010/main" val="59165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Dax-Regular"/>
              </a:rPr>
              <a:t>fermente </a:t>
            </a:r>
            <a:r>
              <a:rPr lang="en-US" sz="1200" b="0" i="0" u="none" strike="noStrike" baseline="0" dirty="0" err="1">
                <a:latin typeface="Dax-Regular"/>
              </a:rPr>
              <a:t>besinlerin</a:t>
            </a:r>
            <a:r>
              <a:rPr lang="en-US" sz="1200" b="0" i="0" u="none" strike="noStrike" baseline="0" dirty="0">
                <a:latin typeface="Dax-Regular"/>
              </a:rPr>
              <a:t> </a:t>
            </a:r>
            <a:r>
              <a:rPr lang="en-US" sz="1200" b="0" i="0" u="none" strike="noStrike" baseline="0" dirty="0" err="1">
                <a:latin typeface="Dax-Regular"/>
              </a:rPr>
              <a:t>sağlık</a:t>
            </a:r>
            <a:r>
              <a:rPr lang="en-US" sz="1200" b="0" i="0" u="none" strike="noStrike" baseline="0" dirty="0">
                <a:latin typeface="Dax-Regular"/>
              </a:rPr>
              <a:t> </a:t>
            </a:r>
            <a:r>
              <a:rPr lang="en-US" sz="1200" b="0" i="0" u="none" strike="noStrike" baseline="0" dirty="0" err="1">
                <a:latin typeface="Dax-Regular"/>
              </a:rPr>
              <a:t>üzerine</a:t>
            </a:r>
            <a:r>
              <a:rPr lang="en-US" sz="1200" b="0" i="0" u="none" strike="noStrike" baseline="0" dirty="0">
                <a:latin typeface="Dax-Regular"/>
              </a:rPr>
              <a:t> </a:t>
            </a:r>
            <a:r>
              <a:rPr lang="en-US" sz="1200" b="0" i="0" u="none" strike="noStrike" baseline="0" dirty="0" err="1">
                <a:latin typeface="Dax-Regular"/>
              </a:rPr>
              <a:t>etkilerini</a:t>
            </a:r>
            <a:r>
              <a:rPr lang="tr-TR" sz="1200" dirty="0">
                <a:latin typeface="Dax-Regular"/>
              </a:rPr>
              <a:t> </a:t>
            </a:r>
            <a:r>
              <a:rPr lang="en-US" sz="1200" b="0" i="0" u="none" strike="noStrike" baseline="0" dirty="0" err="1">
                <a:latin typeface="Dax-Regular"/>
              </a:rPr>
              <a:t>araştıran</a:t>
            </a:r>
            <a:r>
              <a:rPr lang="en-US" sz="1200" b="0" i="0" u="none" strike="noStrike" baseline="0" dirty="0">
                <a:latin typeface="Dax-Regular"/>
              </a:rPr>
              <a:t> ran</a:t>
            </a:r>
            <a:r>
              <a:rPr lang="tr-TR" sz="1200" b="0" i="0" u="none" strike="noStrike" baseline="0" dirty="0" err="1">
                <a:latin typeface="Dax-Regular"/>
              </a:rPr>
              <a:t>domize</a:t>
            </a:r>
            <a:r>
              <a:rPr lang="tr-TR" sz="1200" b="0" i="0" u="none" strike="noStrike" baseline="0" dirty="0">
                <a:latin typeface="Dax-Regular"/>
              </a:rPr>
              <a:t> kontrollü çalışmalar henüz yetersizdir </a:t>
            </a:r>
            <a:r>
              <a:rPr lang="en-US" sz="1200" b="0" i="0" u="none" strike="noStrike" baseline="0" dirty="0" err="1">
                <a:latin typeface="Dax-Regular"/>
              </a:rPr>
              <a:t>Mevcut</a:t>
            </a:r>
            <a:r>
              <a:rPr lang="en-US" sz="1200" b="0" i="0" u="none" strike="noStrike" baseline="0" dirty="0">
                <a:latin typeface="Dax-Regular"/>
              </a:rPr>
              <a:t> </a:t>
            </a:r>
            <a:r>
              <a:rPr lang="en-US" sz="1200" b="0" i="0" u="none" strike="noStrike" baseline="0" dirty="0" err="1">
                <a:latin typeface="Dax-Regular"/>
              </a:rPr>
              <a:t>çalışmalardan</a:t>
            </a:r>
            <a:r>
              <a:rPr lang="en-US" sz="1200" b="0" i="0" u="none" strike="noStrike" baseline="0" dirty="0">
                <a:latin typeface="Dax-Regular"/>
              </a:rPr>
              <a:t> </a:t>
            </a:r>
            <a:r>
              <a:rPr lang="en-US" sz="1200" b="0" i="0" u="none" strike="noStrike" baseline="0" dirty="0" err="1">
                <a:latin typeface="Dax-Regular"/>
              </a:rPr>
              <a:t>elde</a:t>
            </a:r>
            <a:r>
              <a:rPr lang="tr-TR" sz="1200" dirty="0">
                <a:latin typeface="Dax-Regular"/>
              </a:rPr>
              <a:t> </a:t>
            </a:r>
            <a:r>
              <a:rPr lang="en-US" sz="1200" b="0" i="0" u="none" strike="noStrike" baseline="0" dirty="0" err="1">
                <a:latin typeface="Dax-Regular"/>
              </a:rPr>
              <a:t>edilen</a:t>
            </a:r>
            <a:r>
              <a:rPr lang="en-US" sz="1200" b="0" i="0" u="none" strike="noStrike" baseline="0" dirty="0">
                <a:latin typeface="Dax-Regular"/>
              </a:rPr>
              <a:t> </a:t>
            </a:r>
            <a:r>
              <a:rPr lang="en-US" sz="1200" b="0" i="0" u="none" strike="noStrike" baseline="0" dirty="0" err="1">
                <a:latin typeface="Dax-Regular"/>
              </a:rPr>
              <a:t>sonuçlar</a:t>
            </a:r>
            <a:r>
              <a:rPr lang="en-US" sz="1200" b="0" i="0" u="none" strike="noStrike" baseline="0" dirty="0">
                <a:latin typeface="Dax-Regular"/>
              </a:rPr>
              <a:t>, bazı fermente </a:t>
            </a:r>
            <a:r>
              <a:rPr lang="en-US" sz="1200" b="0" i="0" u="none" strike="noStrike" baseline="0" dirty="0" err="1">
                <a:latin typeface="Dax-Regular"/>
              </a:rPr>
              <a:t>besinlerin</a:t>
            </a:r>
            <a:r>
              <a:rPr lang="en-US" sz="1200" b="0" i="0" u="none" strike="noStrike" baseline="0" dirty="0">
                <a:latin typeface="Dax-Regular"/>
              </a:rPr>
              <a:t> </a:t>
            </a:r>
            <a:r>
              <a:rPr lang="en-US" sz="1200" b="0" i="0" u="none" strike="noStrike" baseline="0" dirty="0" err="1">
                <a:latin typeface="Dax-Regular"/>
              </a:rPr>
              <a:t>bağırsak</a:t>
            </a:r>
            <a:r>
              <a:rPr lang="tr-TR" sz="1200" dirty="0">
                <a:latin typeface="Dax-Regular"/>
              </a:rPr>
              <a:t> </a:t>
            </a:r>
            <a:r>
              <a:rPr lang="en-US" sz="1200" b="0" i="0" u="none" strike="noStrike" baseline="0" dirty="0" err="1">
                <a:latin typeface="Dax-Regular"/>
              </a:rPr>
              <a:t>mikrobiyotasını</a:t>
            </a:r>
            <a:r>
              <a:rPr lang="en-US" sz="1200" b="0" i="0" u="none" strike="noStrike" baseline="0" dirty="0">
                <a:latin typeface="Dax-Regular"/>
              </a:rPr>
              <a:t> </a:t>
            </a:r>
            <a:r>
              <a:rPr lang="en-US" sz="1200" b="0" i="0" u="none" strike="noStrike" baseline="0" dirty="0" err="1">
                <a:latin typeface="Dax-Regular"/>
              </a:rPr>
              <a:t>değiştirebileceğini</a:t>
            </a:r>
            <a:r>
              <a:rPr lang="en-US" sz="1200" b="0" i="0" u="none" strike="noStrike" baseline="0" dirty="0">
                <a:latin typeface="Dax-Regular"/>
              </a:rPr>
              <a:t> </a:t>
            </a:r>
            <a:r>
              <a:rPr lang="en-US" sz="1200" b="0" i="0" u="none" strike="noStrike" baseline="0" dirty="0" err="1">
                <a:latin typeface="Dax-Regular"/>
              </a:rPr>
              <a:t>göstermiştir</a:t>
            </a:r>
            <a:r>
              <a:rPr lang="en-US" sz="1200" b="0" i="0" u="none" strike="noStrike" baseline="0" dirty="0">
                <a:latin typeface="Dax-Regular"/>
              </a:rPr>
              <a:t>,</a:t>
            </a:r>
            <a:r>
              <a:rPr lang="tr-TR" sz="1200" b="0" i="0" u="none" strike="noStrike" baseline="0" dirty="0">
                <a:latin typeface="Dax-Regular"/>
              </a:rPr>
              <a:t> </a:t>
            </a:r>
            <a:r>
              <a:rPr lang="en-US" sz="1200" b="0" i="0" u="none" strike="noStrike" baseline="0" dirty="0" err="1">
                <a:latin typeface="Dax-Regular"/>
              </a:rPr>
              <a:t>ancak</a:t>
            </a:r>
            <a:r>
              <a:rPr lang="en-US" sz="1200" b="0" i="0" u="none" strike="noStrike" baseline="0" dirty="0">
                <a:latin typeface="Dax-Regular"/>
              </a:rPr>
              <a:t> </a:t>
            </a:r>
            <a:r>
              <a:rPr lang="en-US" sz="1200" b="0" i="0" u="none" strike="noStrike" baseline="0" dirty="0" err="1">
                <a:latin typeface="Dax-Regular"/>
              </a:rPr>
              <a:t>bu</a:t>
            </a:r>
            <a:r>
              <a:rPr lang="en-US" sz="1200" b="0" i="0" u="none" strike="noStrike" baseline="0" dirty="0">
                <a:latin typeface="Dax-Regular"/>
              </a:rPr>
              <a:t> </a:t>
            </a:r>
            <a:r>
              <a:rPr lang="en-US" sz="1200" b="0" i="0" u="none" strike="noStrike" baseline="0" dirty="0" err="1">
                <a:latin typeface="Dax-Regular"/>
              </a:rPr>
              <a:t>değişimin</a:t>
            </a:r>
            <a:r>
              <a:rPr lang="en-US" sz="1200" b="0" i="0" u="none" strike="noStrike" baseline="0" dirty="0">
                <a:latin typeface="Dax-Regular"/>
              </a:rPr>
              <a:t> </a:t>
            </a:r>
            <a:r>
              <a:rPr lang="en-US" sz="1200" b="0" i="0" u="none" strike="noStrike" baseline="0" dirty="0" err="1">
                <a:latin typeface="Dax-Regular"/>
              </a:rPr>
              <a:t>tek</a:t>
            </a:r>
            <a:r>
              <a:rPr lang="en-US" sz="1200" b="0" i="0" u="none" strike="noStrike" baseline="0" dirty="0">
                <a:latin typeface="Dax-Regular"/>
              </a:rPr>
              <a:t> </a:t>
            </a:r>
            <a:r>
              <a:rPr lang="en-US" sz="1200" b="0" i="0" u="none" strike="noStrike" baseline="0" dirty="0" err="1">
                <a:latin typeface="Dax-Regular"/>
              </a:rPr>
              <a:t>başına</a:t>
            </a:r>
            <a:r>
              <a:rPr lang="en-US" sz="1200" b="0" i="0" u="none" strike="noStrike" baseline="0" dirty="0">
                <a:latin typeface="Dax-Regular"/>
              </a:rPr>
              <a:t> </a:t>
            </a:r>
            <a:r>
              <a:rPr lang="en-US" sz="1200" b="0" i="0" u="none" strike="noStrike" baseline="0" dirty="0" err="1">
                <a:latin typeface="Dax-Regular"/>
              </a:rPr>
              <a:t>sağlık</a:t>
            </a:r>
            <a:r>
              <a:rPr lang="en-US" sz="1200" b="0" i="0" u="none" strike="noStrike" baseline="0" dirty="0">
                <a:latin typeface="Dax-Regular"/>
              </a:rPr>
              <a:t> </a:t>
            </a:r>
            <a:r>
              <a:rPr lang="en-US" sz="1200" b="0" i="0" u="none" strike="noStrike" baseline="0" dirty="0" err="1">
                <a:latin typeface="Dax-Regular"/>
              </a:rPr>
              <a:t>üzerine</a:t>
            </a:r>
            <a:r>
              <a:rPr lang="tr-TR" sz="1200" dirty="0">
                <a:latin typeface="Dax-Regular"/>
              </a:rPr>
              <a:t> </a:t>
            </a:r>
            <a:r>
              <a:rPr lang="en-US" sz="1200" b="0" i="0" u="none" strike="noStrike" baseline="0" dirty="0" err="1">
                <a:latin typeface="Dax-Regular"/>
              </a:rPr>
              <a:t>etkisinin</a:t>
            </a:r>
            <a:r>
              <a:rPr lang="en-US" sz="1200" b="0" i="0" u="none" strike="noStrike" baseline="0" dirty="0">
                <a:latin typeface="Dax-Regular"/>
              </a:rPr>
              <a:t> </a:t>
            </a:r>
            <a:r>
              <a:rPr lang="en-US" sz="1200" b="0" i="0" u="none" strike="noStrike" baseline="0" dirty="0" err="1">
                <a:latin typeface="Dax-Regular"/>
              </a:rPr>
              <a:t>büyüklüğü</a:t>
            </a:r>
            <a:r>
              <a:rPr lang="en-US" sz="1200" b="0" i="0" u="none" strike="noStrike" baseline="0" dirty="0">
                <a:latin typeface="Dax-Regular"/>
              </a:rPr>
              <a:t> </a:t>
            </a:r>
            <a:r>
              <a:rPr lang="en-US" sz="1200" b="0" i="0" u="none" strike="noStrike" baseline="0" dirty="0" err="1">
                <a:latin typeface="Dax-Regular"/>
              </a:rPr>
              <a:t>ve</a:t>
            </a:r>
            <a:r>
              <a:rPr lang="en-US" sz="1200" b="0" i="0" u="none" strike="noStrike" baseline="0" dirty="0">
                <a:latin typeface="Dax-Regular"/>
              </a:rPr>
              <a:t> </a:t>
            </a:r>
            <a:r>
              <a:rPr lang="en-US" sz="1200" b="0" i="0" u="none" strike="noStrike" baseline="0" dirty="0" err="1">
                <a:latin typeface="Dax-Regular"/>
              </a:rPr>
              <a:t>öneminin</a:t>
            </a:r>
            <a:r>
              <a:rPr lang="en-US" sz="1200" b="0" i="0" u="none" strike="noStrike" baseline="0" dirty="0">
                <a:latin typeface="Dax-Regular"/>
              </a:rPr>
              <a:t> </a:t>
            </a:r>
            <a:r>
              <a:rPr lang="en-US" sz="1200" b="0" i="0" u="none" strike="noStrike" baseline="0" dirty="0" err="1">
                <a:latin typeface="Dax-Regular"/>
              </a:rPr>
              <a:t>tartışmalı</a:t>
            </a:r>
            <a:r>
              <a:rPr lang="en-US" sz="1200" b="0" i="0" u="none" strike="noStrike" baseline="0" dirty="0">
                <a:latin typeface="Dax-Regular"/>
              </a:rPr>
              <a:t> </a:t>
            </a:r>
            <a:r>
              <a:rPr lang="en-US" sz="1200" b="0" i="0" u="none" strike="noStrike" baseline="0" dirty="0" err="1">
                <a:latin typeface="Dax-Regular"/>
              </a:rPr>
              <a:t>olduğu</a:t>
            </a:r>
            <a:endParaRPr lang="en-US" dirty="0"/>
          </a:p>
          <a:p>
            <a:endParaRPr lang="en-US" dirty="0"/>
          </a:p>
        </p:txBody>
      </p:sp>
      <p:sp>
        <p:nvSpPr>
          <p:cNvPr id="4" name="Slayt Numarası Yer Tutucusu 3"/>
          <p:cNvSpPr>
            <a:spLocks noGrp="1"/>
          </p:cNvSpPr>
          <p:nvPr>
            <p:ph type="sldNum" sz="quarter" idx="5"/>
          </p:nvPr>
        </p:nvSpPr>
        <p:spPr/>
        <p:txBody>
          <a:bodyPr/>
          <a:lstStyle/>
          <a:p>
            <a:fld id="{E47E0C20-6550-4997-BF2F-C21CAC829B4F}" type="slidenum">
              <a:rPr lang="en-US" smtClean="0"/>
              <a:t>18</a:t>
            </a:fld>
            <a:endParaRPr lang="en-US"/>
          </a:p>
        </p:txBody>
      </p:sp>
    </p:spTree>
    <p:extLst>
      <p:ext uri="{BB962C8B-B14F-4D97-AF65-F5344CB8AC3E}">
        <p14:creationId xmlns:p14="http://schemas.microsoft.com/office/powerpoint/2010/main" val="321238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C46076-5155-CC46-15C3-3019058EBA6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33589924-A8F7-7E58-CD6B-DC64DC053910}"/>
              </a:ext>
            </a:extLst>
          </p:cNvPr>
          <p:cNvSpPr>
            <a:spLocks noGrp="1"/>
          </p:cNvSpPr>
          <p:nvPr>
            <p:ph type="subTitle" idx="1"/>
          </p:nvPr>
        </p:nvSpPr>
        <p:spPr>
          <a:xfrm>
            <a:off x="1524000" y="3602038"/>
            <a:ext cx="9144000" cy="1655762"/>
          </a:xfrm>
        </p:spPr>
        <p:txBody>
          <a:bodyPr/>
          <a:lstStyle>
            <a:lvl1pPr marL="0" indent="0" algn="ctr">
              <a:buNone/>
              <a:defRPr sz="2400"/>
            </a:lvl1pPr>
            <a:lvl2pPr marL="457128" indent="0" algn="ctr">
              <a:buNone/>
              <a:defRPr sz="2100"/>
            </a:lvl2pPr>
            <a:lvl3pPr marL="914252" indent="0" algn="ctr">
              <a:buNone/>
              <a:defRPr sz="1800"/>
            </a:lvl3pPr>
            <a:lvl4pPr marL="1371380" indent="0" algn="ctr">
              <a:buNone/>
              <a:defRPr sz="1500"/>
            </a:lvl4pPr>
            <a:lvl5pPr marL="1828508" indent="0" algn="ctr">
              <a:buNone/>
              <a:defRPr sz="1500"/>
            </a:lvl5pPr>
            <a:lvl6pPr marL="2285635" indent="0" algn="ctr">
              <a:buNone/>
              <a:defRPr sz="1500"/>
            </a:lvl6pPr>
            <a:lvl7pPr marL="2742761" indent="0" algn="ctr">
              <a:buNone/>
              <a:defRPr sz="1500"/>
            </a:lvl7pPr>
            <a:lvl8pPr marL="3199887" indent="0" algn="ctr">
              <a:buNone/>
              <a:defRPr sz="1500"/>
            </a:lvl8pPr>
            <a:lvl9pPr marL="3657015" indent="0" algn="ctr">
              <a:buNone/>
              <a:defRPr sz="15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61E44CC4-5B83-2274-B4B4-1779689B1591}"/>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0E662DC6-741D-8855-6965-BAD7D791A96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4CF1751-FDE8-B886-4A2A-5BB419043BA6}"/>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106663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43D2AD-26A5-7974-EAC9-25B834B969CE}"/>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2ABA0DF1-0341-1C9C-CB02-80E2B5D79A71}"/>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F54BC07-70D7-4F65-E9D5-91E658C5C99B}"/>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A5FA2BFA-BFD0-8154-7B12-8E96D761362B}"/>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3888F345-7609-BE0F-C07E-7711698EBE0F}"/>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239978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6F333A-A5DB-42AE-54A3-77B257D95881}"/>
              </a:ext>
            </a:extLst>
          </p:cNvPr>
          <p:cNvSpPr>
            <a:spLocks noGrp="1"/>
          </p:cNvSpPr>
          <p:nvPr>
            <p:ph type="title" orient="vert"/>
          </p:nvPr>
        </p:nvSpPr>
        <p:spPr>
          <a:xfrm>
            <a:off x="8724902"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2470AC04-64AC-FB00-06CF-BF853901CE6E}"/>
              </a:ext>
            </a:extLst>
          </p:cNvPr>
          <p:cNvSpPr>
            <a:spLocks noGrp="1"/>
          </p:cNvSpPr>
          <p:nvPr>
            <p:ph type="body" orient="vert" idx="1"/>
          </p:nvPr>
        </p:nvSpPr>
        <p:spPr>
          <a:xfrm>
            <a:off x="838203"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9DAD1AB-5044-68E5-D5C5-33299867D6FF}"/>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3AD47F49-E476-4B0E-6D3F-54C4455B097F}"/>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8B3DF0D-CA03-728D-9F20-D371125D141F}"/>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239685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623F30-5357-A6DE-B760-B9FC75E0ABE2}"/>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1C5D28FF-AD0D-617A-DEB7-A4529C60D24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00A7A9F-1240-A83C-890E-3A577646B8B1}"/>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47154AAA-4A76-C0C6-C3D5-93736150EC9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572A9D16-F078-3993-721D-2A5F9E771481}"/>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135545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2DBE36-E806-090B-ADE2-B64BAD04C4D3}"/>
              </a:ext>
            </a:extLst>
          </p:cNvPr>
          <p:cNvSpPr>
            <a:spLocks noGrp="1"/>
          </p:cNvSpPr>
          <p:nvPr>
            <p:ph type="title"/>
          </p:nvPr>
        </p:nvSpPr>
        <p:spPr>
          <a:xfrm>
            <a:off x="831851" y="1709743"/>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4AC65CE0-93F9-2307-647E-BA207F73041A}"/>
              </a:ext>
            </a:extLst>
          </p:cNvPr>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128" indent="0">
              <a:buNone/>
              <a:defRPr sz="2100">
                <a:solidFill>
                  <a:schemeClr val="tx1">
                    <a:tint val="75000"/>
                  </a:schemeClr>
                </a:solidFill>
              </a:defRPr>
            </a:lvl2pPr>
            <a:lvl3pPr marL="914252" indent="0">
              <a:buNone/>
              <a:defRPr sz="1800">
                <a:solidFill>
                  <a:schemeClr val="tx1">
                    <a:tint val="75000"/>
                  </a:schemeClr>
                </a:solidFill>
              </a:defRPr>
            </a:lvl3pPr>
            <a:lvl4pPr marL="1371380" indent="0">
              <a:buNone/>
              <a:defRPr sz="1500">
                <a:solidFill>
                  <a:schemeClr val="tx1">
                    <a:tint val="75000"/>
                  </a:schemeClr>
                </a:solidFill>
              </a:defRPr>
            </a:lvl4pPr>
            <a:lvl5pPr marL="1828508" indent="0">
              <a:buNone/>
              <a:defRPr sz="1500">
                <a:solidFill>
                  <a:schemeClr val="tx1">
                    <a:tint val="75000"/>
                  </a:schemeClr>
                </a:solidFill>
              </a:defRPr>
            </a:lvl5pPr>
            <a:lvl6pPr marL="2285635" indent="0">
              <a:buNone/>
              <a:defRPr sz="1500">
                <a:solidFill>
                  <a:schemeClr val="tx1">
                    <a:tint val="75000"/>
                  </a:schemeClr>
                </a:solidFill>
              </a:defRPr>
            </a:lvl6pPr>
            <a:lvl7pPr marL="2742761" indent="0">
              <a:buNone/>
              <a:defRPr sz="1500">
                <a:solidFill>
                  <a:schemeClr val="tx1">
                    <a:tint val="75000"/>
                  </a:schemeClr>
                </a:solidFill>
              </a:defRPr>
            </a:lvl7pPr>
            <a:lvl8pPr marL="3199887" indent="0">
              <a:buNone/>
              <a:defRPr sz="1500">
                <a:solidFill>
                  <a:schemeClr val="tx1">
                    <a:tint val="75000"/>
                  </a:schemeClr>
                </a:solidFill>
              </a:defRPr>
            </a:lvl8pPr>
            <a:lvl9pPr marL="3657015" indent="0">
              <a:buNone/>
              <a:defRPr sz="15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D0B2E1-B3F9-E1CF-E3DE-05C334A41585}"/>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B760D3B8-8F51-3D49-BEA8-4A496A6DC460}"/>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989AD0EC-5695-8897-53D6-C6F0EE6AEE3D}"/>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3142633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775566-0672-BC83-0E11-7F13DE7CA4AD}"/>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2FBC855-D62B-98A4-BD60-CE220544E89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BBDA842A-5561-4155-144B-2F57FF2CCD5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105D6463-4140-B258-8C7A-FA23294DBF1C}"/>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6" name="Alt Bilgi Yer Tutucusu 5">
            <a:extLst>
              <a:ext uri="{FF2B5EF4-FFF2-40B4-BE49-F238E27FC236}">
                <a16:creationId xmlns:a16="http://schemas.microsoft.com/office/drawing/2014/main" id="{07ABFCB9-2AA5-1847-8E13-616865B0307E}"/>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05066EBE-44DD-F937-C691-AC841D6FD795}"/>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67348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FC9BDE-1359-C5D3-9307-AB169A895B2F}"/>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5EF980B8-B734-A5CE-BA5A-011AB616599E}"/>
              </a:ext>
            </a:extLst>
          </p:cNvPr>
          <p:cNvSpPr>
            <a:spLocks noGrp="1"/>
          </p:cNvSpPr>
          <p:nvPr>
            <p:ph type="body" idx="1"/>
          </p:nvPr>
        </p:nvSpPr>
        <p:spPr>
          <a:xfrm>
            <a:off x="839789" y="1681163"/>
            <a:ext cx="5157787" cy="823912"/>
          </a:xfrm>
        </p:spPr>
        <p:txBody>
          <a:bodyPr anchor="b"/>
          <a:lstStyle>
            <a:lvl1pPr marL="0" indent="0">
              <a:buNone/>
              <a:defRPr sz="2400" b="1"/>
            </a:lvl1pPr>
            <a:lvl2pPr marL="457128" indent="0">
              <a:buNone/>
              <a:defRPr sz="2100" b="1"/>
            </a:lvl2pPr>
            <a:lvl3pPr marL="914252" indent="0">
              <a:buNone/>
              <a:defRPr sz="1800" b="1"/>
            </a:lvl3pPr>
            <a:lvl4pPr marL="1371380" indent="0">
              <a:buNone/>
              <a:defRPr sz="1500" b="1"/>
            </a:lvl4pPr>
            <a:lvl5pPr marL="1828508" indent="0">
              <a:buNone/>
              <a:defRPr sz="1500" b="1"/>
            </a:lvl5pPr>
            <a:lvl6pPr marL="2285635" indent="0">
              <a:buNone/>
              <a:defRPr sz="1500" b="1"/>
            </a:lvl6pPr>
            <a:lvl7pPr marL="2742761" indent="0">
              <a:buNone/>
              <a:defRPr sz="1500" b="1"/>
            </a:lvl7pPr>
            <a:lvl8pPr marL="3199887" indent="0">
              <a:buNone/>
              <a:defRPr sz="1500" b="1"/>
            </a:lvl8pPr>
            <a:lvl9pPr marL="3657015" indent="0">
              <a:buNone/>
              <a:defRPr sz="15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793800D-8780-3D75-C692-2561C4B36C9A}"/>
              </a:ext>
            </a:extLst>
          </p:cNvPr>
          <p:cNvSpPr>
            <a:spLocks noGrp="1"/>
          </p:cNvSpPr>
          <p:nvPr>
            <p:ph sz="half" idx="2"/>
          </p:nvPr>
        </p:nvSpPr>
        <p:spPr>
          <a:xfrm>
            <a:off x="839789" y="2505076"/>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513F63A9-2FF6-FDE8-6B44-F263CBE0B251}"/>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28" indent="0">
              <a:buNone/>
              <a:defRPr sz="2100" b="1"/>
            </a:lvl2pPr>
            <a:lvl3pPr marL="914252" indent="0">
              <a:buNone/>
              <a:defRPr sz="1800" b="1"/>
            </a:lvl3pPr>
            <a:lvl4pPr marL="1371380" indent="0">
              <a:buNone/>
              <a:defRPr sz="1500" b="1"/>
            </a:lvl4pPr>
            <a:lvl5pPr marL="1828508" indent="0">
              <a:buNone/>
              <a:defRPr sz="1500" b="1"/>
            </a:lvl5pPr>
            <a:lvl6pPr marL="2285635" indent="0">
              <a:buNone/>
              <a:defRPr sz="1500" b="1"/>
            </a:lvl6pPr>
            <a:lvl7pPr marL="2742761" indent="0">
              <a:buNone/>
              <a:defRPr sz="1500" b="1"/>
            </a:lvl7pPr>
            <a:lvl8pPr marL="3199887" indent="0">
              <a:buNone/>
              <a:defRPr sz="1500" b="1"/>
            </a:lvl8pPr>
            <a:lvl9pPr marL="3657015" indent="0">
              <a:buNone/>
              <a:defRPr sz="15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FE6684D-CBF4-E814-934D-6824BDDE88A7}"/>
              </a:ext>
            </a:extLst>
          </p:cNvPr>
          <p:cNvSpPr>
            <a:spLocks noGrp="1"/>
          </p:cNvSpPr>
          <p:nvPr>
            <p:ph sz="quarter" idx="4"/>
          </p:nvPr>
        </p:nvSpPr>
        <p:spPr>
          <a:xfrm>
            <a:off x="6172203" y="2505076"/>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0461B791-847D-EA19-083A-574FA094F99B}"/>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8" name="Alt Bilgi Yer Tutucusu 7">
            <a:extLst>
              <a:ext uri="{FF2B5EF4-FFF2-40B4-BE49-F238E27FC236}">
                <a16:creationId xmlns:a16="http://schemas.microsoft.com/office/drawing/2014/main" id="{EFC6361B-7628-80E8-A3C6-48FB9FB168FE}"/>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00F3B89E-3504-AFAA-0AAC-F54F26848C6C}"/>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399532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5B8324-F3FB-A38A-BAFA-9682417C125D}"/>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27EDC60-A4E1-B703-A467-0F2B0A54A9B1}"/>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4" name="Alt Bilgi Yer Tutucusu 3">
            <a:extLst>
              <a:ext uri="{FF2B5EF4-FFF2-40B4-BE49-F238E27FC236}">
                <a16:creationId xmlns:a16="http://schemas.microsoft.com/office/drawing/2014/main" id="{14A93D9C-824C-9140-49B6-CC5A5340A4B5}"/>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9A556204-9539-DF56-B3CD-C2DE4F318A50}"/>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124314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63DA883-08F0-9B2A-6266-401EB9457C7B}"/>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3" name="Alt Bilgi Yer Tutucusu 2">
            <a:extLst>
              <a:ext uri="{FF2B5EF4-FFF2-40B4-BE49-F238E27FC236}">
                <a16:creationId xmlns:a16="http://schemas.microsoft.com/office/drawing/2014/main" id="{C5C35419-8D0D-FC51-8724-2D8F6A4FCA01}"/>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D8CD2D73-10FA-68B5-C100-535A22250F1B}"/>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210287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C1AE07-E6AD-5F63-B1DE-3BC02968790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84230C8D-F442-B354-12AC-62CACFD2B94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C8E9543D-E9D7-02DA-15CF-50BEA080F4FD}"/>
              </a:ext>
            </a:extLst>
          </p:cNvPr>
          <p:cNvSpPr>
            <a:spLocks noGrp="1"/>
          </p:cNvSpPr>
          <p:nvPr>
            <p:ph type="body" sz="half" idx="2"/>
          </p:nvPr>
        </p:nvSpPr>
        <p:spPr>
          <a:xfrm>
            <a:off x="839788" y="2057400"/>
            <a:ext cx="3932237" cy="3811588"/>
          </a:xfrm>
        </p:spPr>
        <p:txBody>
          <a:bodyPr/>
          <a:lstStyle>
            <a:lvl1pPr marL="0" indent="0">
              <a:buNone/>
              <a:defRPr sz="1500"/>
            </a:lvl1pPr>
            <a:lvl2pPr marL="457128" indent="0">
              <a:buNone/>
              <a:defRPr sz="1400"/>
            </a:lvl2pPr>
            <a:lvl3pPr marL="914252" indent="0">
              <a:buNone/>
              <a:defRPr sz="1200"/>
            </a:lvl3pPr>
            <a:lvl4pPr marL="1371380" indent="0">
              <a:buNone/>
              <a:defRPr sz="1000"/>
            </a:lvl4pPr>
            <a:lvl5pPr marL="1828508" indent="0">
              <a:buNone/>
              <a:defRPr sz="1000"/>
            </a:lvl5pPr>
            <a:lvl6pPr marL="2285635" indent="0">
              <a:buNone/>
              <a:defRPr sz="1000"/>
            </a:lvl6pPr>
            <a:lvl7pPr marL="2742761" indent="0">
              <a:buNone/>
              <a:defRPr sz="1000"/>
            </a:lvl7pPr>
            <a:lvl8pPr marL="3199887" indent="0">
              <a:buNone/>
              <a:defRPr sz="1000"/>
            </a:lvl8pPr>
            <a:lvl9pPr marL="3657015"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C58474E-2264-2E9E-C3F6-1048DA1CF3DD}"/>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6" name="Alt Bilgi Yer Tutucusu 5">
            <a:extLst>
              <a:ext uri="{FF2B5EF4-FFF2-40B4-BE49-F238E27FC236}">
                <a16:creationId xmlns:a16="http://schemas.microsoft.com/office/drawing/2014/main" id="{8C304637-5300-0C29-1B5E-C0A8262371C0}"/>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8F0FCC9C-DD5B-A227-ABAC-CF01553AFBED}"/>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333803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727563-A25C-108E-CE12-3019FDE39C0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BF0553C1-8D11-1F7A-DEB7-6CC7004FCED8}"/>
              </a:ext>
            </a:extLst>
          </p:cNvPr>
          <p:cNvSpPr>
            <a:spLocks noGrp="1"/>
          </p:cNvSpPr>
          <p:nvPr>
            <p:ph type="pic" idx="1"/>
          </p:nvPr>
        </p:nvSpPr>
        <p:spPr>
          <a:xfrm>
            <a:off x="5183188" y="987427"/>
            <a:ext cx="6172200" cy="4873625"/>
          </a:xfrm>
        </p:spPr>
        <p:txBody>
          <a:bodyPr/>
          <a:lstStyle>
            <a:lvl1pPr marL="0" indent="0">
              <a:buNone/>
              <a:defRPr sz="3200"/>
            </a:lvl1pPr>
            <a:lvl2pPr marL="457128" indent="0">
              <a:buNone/>
              <a:defRPr sz="2800"/>
            </a:lvl2pPr>
            <a:lvl3pPr marL="914252" indent="0">
              <a:buNone/>
              <a:defRPr sz="2400"/>
            </a:lvl3pPr>
            <a:lvl4pPr marL="1371380" indent="0">
              <a:buNone/>
              <a:defRPr sz="2100"/>
            </a:lvl4pPr>
            <a:lvl5pPr marL="1828508" indent="0">
              <a:buNone/>
              <a:defRPr sz="2100"/>
            </a:lvl5pPr>
            <a:lvl6pPr marL="2285635" indent="0">
              <a:buNone/>
              <a:defRPr sz="2100"/>
            </a:lvl6pPr>
            <a:lvl7pPr marL="2742761" indent="0">
              <a:buNone/>
              <a:defRPr sz="2100"/>
            </a:lvl7pPr>
            <a:lvl8pPr marL="3199887" indent="0">
              <a:buNone/>
              <a:defRPr sz="2100"/>
            </a:lvl8pPr>
            <a:lvl9pPr marL="3657015" indent="0">
              <a:buNone/>
              <a:defRPr sz="2100"/>
            </a:lvl9pPr>
          </a:lstStyle>
          <a:p>
            <a:endParaRPr lang="en-US"/>
          </a:p>
        </p:txBody>
      </p:sp>
      <p:sp>
        <p:nvSpPr>
          <p:cNvPr id="4" name="Metin Yer Tutucusu 3">
            <a:extLst>
              <a:ext uri="{FF2B5EF4-FFF2-40B4-BE49-F238E27FC236}">
                <a16:creationId xmlns:a16="http://schemas.microsoft.com/office/drawing/2014/main" id="{622566D8-67AF-FA7F-DE85-1815EA9F017E}"/>
              </a:ext>
            </a:extLst>
          </p:cNvPr>
          <p:cNvSpPr>
            <a:spLocks noGrp="1"/>
          </p:cNvSpPr>
          <p:nvPr>
            <p:ph type="body" sz="half" idx="2"/>
          </p:nvPr>
        </p:nvSpPr>
        <p:spPr>
          <a:xfrm>
            <a:off x="839788" y="2057400"/>
            <a:ext cx="3932237" cy="3811588"/>
          </a:xfrm>
        </p:spPr>
        <p:txBody>
          <a:bodyPr/>
          <a:lstStyle>
            <a:lvl1pPr marL="0" indent="0">
              <a:buNone/>
              <a:defRPr sz="1500"/>
            </a:lvl1pPr>
            <a:lvl2pPr marL="457128" indent="0">
              <a:buNone/>
              <a:defRPr sz="1400"/>
            </a:lvl2pPr>
            <a:lvl3pPr marL="914252" indent="0">
              <a:buNone/>
              <a:defRPr sz="1200"/>
            </a:lvl3pPr>
            <a:lvl4pPr marL="1371380" indent="0">
              <a:buNone/>
              <a:defRPr sz="1000"/>
            </a:lvl4pPr>
            <a:lvl5pPr marL="1828508" indent="0">
              <a:buNone/>
              <a:defRPr sz="1000"/>
            </a:lvl5pPr>
            <a:lvl6pPr marL="2285635" indent="0">
              <a:buNone/>
              <a:defRPr sz="1000"/>
            </a:lvl6pPr>
            <a:lvl7pPr marL="2742761" indent="0">
              <a:buNone/>
              <a:defRPr sz="1000"/>
            </a:lvl7pPr>
            <a:lvl8pPr marL="3199887" indent="0">
              <a:buNone/>
              <a:defRPr sz="1000"/>
            </a:lvl8pPr>
            <a:lvl9pPr marL="3657015"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A96B5B1-6489-C1CC-1588-29E7C184B661}"/>
              </a:ext>
            </a:extLst>
          </p:cNvPr>
          <p:cNvSpPr>
            <a:spLocks noGrp="1"/>
          </p:cNvSpPr>
          <p:nvPr>
            <p:ph type="dt" sz="half" idx="10"/>
          </p:nvPr>
        </p:nvSpPr>
        <p:spPr/>
        <p:txBody>
          <a:bodyPr/>
          <a:lstStyle/>
          <a:p>
            <a:fld id="{DF64C902-9416-4196-8F3D-CE934FE64322}" type="datetimeFigureOut">
              <a:rPr lang="en-US" smtClean="0"/>
              <a:t>1/30/2025</a:t>
            </a:fld>
            <a:endParaRPr lang="en-US"/>
          </a:p>
        </p:txBody>
      </p:sp>
      <p:sp>
        <p:nvSpPr>
          <p:cNvPr id="6" name="Alt Bilgi Yer Tutucusu 5">
            <a:extLst>
              <a:ext uri="{FF2B5EF4-FFF2-40B4-BE49-F238E27FC236}">
                <a16:creationId xmlns:a16="http://schemas.microsoft.com/office/drawing/2014/main" id="{A160E5C8-0119-7B12-AC1C-97153E7AD936}"/>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D167CB2B-1E36-6FB6-EA2B-08D1817D4B6A}"/>
              </a:ext>
            </a:extLst>
          </p:cNvPr>
          <p:cNvSpPr>
            <a:spLocks noGrp="1"/>
          </p:cNvSpPr>
          <p:nvPr>
            <p:ph type="sldNum" sz="quarter" idx="12"/>
          </p:nvPr>
        </p:nvSpPr>
        <p:spPr/>
        <p:txBody>
          <a:bodyPr/>
          <a:lstStyle/>
          <a:p>
            <a:fld id="{59520E8B-94D9-4046-AD69-D84399D9223C}" type="slidenum">
              <a:rPr lang="en-US" smtClean="0"/>
              <a:t>‹#›</a:t>
            </a:fld>
            <a:endParaRPr lang="en-US"/>
          </a:p>
        </p:txBody>
      </p:sp>
    </p:spTree>
    <p:extLst>
      <p:ext uri="{BB962C8B-B14F-4D97-AF65-F5344CB8AC3E}">
        <p14:creationId xmlns:p14="http://schemas.microsoft.com/office/powerpoint/2010/main" val="126869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59AB9EA-721E-B53E-83A0-D024E13C9CDA}"/>
              </a:ext>
            </a:extLst>
          </p:cNvPr>
          <p:cNvSpPr>
            <a:spLocks noGrp="1"/>
          </p:cNvSpPr>
          <p:nvPr>
            <p:ph type="title"/>
          </p:nvPr>
        </p:nvSpPr>
        <p:spPr>
          <a:xfrm>
            <a:off x="838200" y="365125"/>
            <a:ext cx="10515600" cy="1325563"/>
          </a:xfrm>
          <a:prstGeom prst="rect">
            <a:avLst/>
          </a:prstGeom>
        </p:spPr>
        <p:txBody>
          <a:bodyPr vert="horz" lIns="91425" tIns="45714" rIns="91425" bIns="45714"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23B47216-EFA4-7B38-65A7-4BF2D86869CB}"/>
              </a:ext>
            </a:extLst>
          </p:cNvPr>
          <p:cNvSpPr>
            <a:spLocks noGrp="1"/>
          </p:cNvSpPr>
          <p:nvPr>
            <p:ph type="body" idx="1"/>
          </p:nvPr>
        </p:nvSpPr>
        <p:spPr>
          <a:xfrm>
            <a:off x="838200" y="1825625"/>
            <a:ext cx="10515600" cy="4351338"/>
          </a:xfrm>
          <a:prstGeom prst="rect">
            <a:avLst/>
          </a:prstGeom>
        </p:spPr>
        <p:txBody>
          <a:bodyPr vert="horz" lIns="91425" tIns="45714" rIns="91425" bIns="45714"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D2CDD88-A731-D8B2-68B0-7B4B8557576D}"/>
              </a:ext>
            </a:extLst>
          </p:cNvPr>
          <p:cNvSpPr>
            <a:spLocks noGrp="1"/>
          </p:cNvSpPr>
          <p:nvPr>
            <p:ph type="dt" sz="half" idx="2"/>
          </p:nvPr>
        </p:nvSpPr>
        <p:spPr>
          <a:xfrm>
            <a:off x="838200" y="6356355"/>
            <a:ext cx="2743200" cy="365125"/>
          </a:xfrm>
          <a:prstGeom prst="rect">
            <a:avLst/>
          </a:prstGeom>
        </p:spPr>
        <p:txBody>
          <a:bodyPr vert="horz" lIns="91425" tIns="45714" rIns="91425" bIns="45714" rtlCol="0" anchor="ctr"/>
          <a:lstStyle>
            <a:lvl1pPr algn="l">
              <a:defRPr sz="1200">
                <a:solidFill>
                  <a:schemeClr val="tx1">
                    <a:tint val="75000"/>
                  </a:schemeClr>
                </a:solidFill>
              </a:defRPr>
            </a:lvl1pPr>
          </a:lstStyle>
          <a:p>
            <a:fld id="{DF64C902-9416-4196-8F3D-CE934FE64322}" type="datetimeFigureOut">
              <a:rPr lang="en-US" smtClean="0"/>
              <a:t>1/30/2025</a:t>
            </a:fld>
            <a:endParaRPr lang="en-US"/>
          </a:p>
        </p:txBody>
      </p:sp>
      <p:sp>
        <p:nvSpPr>
          <p:cNvPr id="5" name="Alt Bilgi Yer Tutucusu 4">
            <a:extLst>
              <a:ext uri="{FF2B5EF4-FFF2-40B4-BE49-F238E27FC236}">
                <a16:creationId xmlns:a16="http://schemas.microsoft.com/office/drawing/2014/main" id="{ACF43B27-569B-AB02-EF9F-A2E234AE12F1}"/>
              </a:ext>
            </a:extLst>
          </p:cNvPr>
          <p:cNvSpPr>
            <a:spLocks noGrp="1"/>
          </p:cNvSpPr>
          <p:nvPr>
            <p:ph type="ftr" sz="quarter" idx="3"/>
          </p:nvPr>
        </p:nvSpPr>
        <p:spPr>
          <a:xfrm>
            <a:off x="4038600" y="6356355"/>
            <a:ext cx="4114800" cy="365125"/>
          </a:xfrm>
          <a:prstGeom prst="rect">
            <a:avLst/>
          </a:prstGeom>
        </p:spPr>
        <p:txBody>
          <a:bodyPr vert="horz" lIns="91425" tIns="45714" rIns="91425" bIns="45714"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D9128E6F-F002-7EFA-BF00-A95A17CB1654}"/>
              </a:ext>
            </a:extLst>
          </p:cNvPr>
          <p:cNvSpPr>
            <a:spLocks noGrp="1"/>
          </p:cNvSpPr>
          <p:nvPr>
            <p:ph type="sldNum" sz="quarter" idx="4"/>
          </p:nvPr>
        </p:nvSpPr>
        <p:spPr>
          <a:xfrm>
            <a:off x="8610600" y="6356355"/>
            <a:ext cx="2743200" cy="365125"/>
          </a:xfrm>
          <a:prstGeom prst="rect">
            <a:avLst/>
          </a:prstGeom>
        </p:spPr>
        <p:txBody>
          <a:bodyPr vert="horz" lIns="91425" tIns="45714" rIns="91425" bIns="45714" rtlCol="0" anchor="ctr"/>
          <a:lstStyle>
            <a:lvl1pPr algn="r">
              <a:defRPr sz="1200">
                <a:solidFill>
                  <a:schemeClr val="tx1">
                    <a:tint val="75000"/>
                  </a:schemeClr>
                </a:solidFill>
              </a:defRPr>
            </a:lvl1pPr>
          </a:lstStyle>
          <a:p>
            <a:fld id="{59520E8B-94D9-4046-AD69-D84399D9223C}" type="slidenum">
              <a:rPr lang="en-US" smtClean="0"/>
              <a:t>‹#›</a:t>
            </a:fld>
            <a:endParaRPr lang="en-US"/>
          </a:p>
        </p:txBody>
      </p:sp>
    </p:spTree>
    <p:extLst>
      <p:ext uri="{BB962C8B-B14F-4D97-AF65-F5344CB8AC3E}">
        <p14:creationId xmlns:p14="http://schemas.microsoft.com/office/powerpoint/2010/main" val="77754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25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2" indent="-228564" algn="l" defTabSz="91425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6" indent="-228564" algn="l" defTabSz="914252"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944"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2"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7"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1"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4" algn="l" defTabSz="91425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2" rtl="0" eaLnBrk="1" latinLnBrk="0" hangingPunct="1">
        <a:defRPr sz="1800" kern="1200">
          <a:solidFill>
            <a:schemeClr val="tx1"/>
          </a:solidFill>
          <a:latin typeface="+mn-lt"/>
          <a:ea typeface="+mn-ea"/>
          <a:cs typeface="+mn-cs"/>
        </a:defRPr>
      </a:lvl1pPr>
      <a:lvl2pPr marL="457128" algn="l" defTabSz="914252" rtl="0" eaLnBrk="1" latinLnBrk="0" hangingPunct="1">
        <a:defRPr sz="1800" kern="1200">
          <a:solidFill>
            <a:schemeClr val="tx1"/>
          </a:solidFill>
          <a:latin typeface="+mn-lt"/>
          <a:ea typeface="+mn-ea"/>
          <a:cs typeface="+mn-cs"/>
        </a:defRPr>
      </a:lvl2pPr>
      <a:lvl3pPr marL="914252" algn="l" defTabSz="914252" rtl="0" eaLnBrk="1" latinLnBrk="0" hangingPunct="1">
        <a:defRPr sz="1800" kern="1200">
          <a:solidFill>
            <a:schemeClr val="tx1"/>
          </a:solidFill>
          <a:latin typeface="+mn-lt"/>
          <a:ea typeface="+mn-ea"/>
          <a:cs typeface="+mn-cs"/>
        </a:defRPr>
      </a:lvl3pPr>
      <a:lvl4pPr marL="1371380" algn="l" defTabSz="914252" rtl="0" eaLnBrk="1" latinLnBrk="0" hangingPunct="1">
        <a:defRPr sz="1800" kern="1200">
          <a:solidFill>
            <a:schemeClr val="tx1"/>
          </a:solidFill>
          <a:latin typeface="+mn-lt"/>
          <a:ea typeface="+mn-ea"/>
          <a:cs typeface="+mn-cs"/>
        </a:defRPr>
      </a:lvl4pPr>
      <a:lvl5pPr marL="1828508" algn="l" defTabSz="914252" rtl="0" eaLnBrk="1" latinLnBrk="0" hangingPunct="1">
        <a:defRPr sz="1800" kern="1200">
          <a:solidFill>
            <a:schemeClr val="tx1"/>
          </a:solidFill>
          <a:latin typeface="+mn-lt"/>
          <a:ea typeface="+mn-ea"/>
          <a:cs typeface="+mn-cs"/>
        </a:defRPr>
      </a:lvl5pPr>
      <a:lvl6pPr marL="2285635" algn="l" defTabSz="914252" rtl="0" eaLnBrk="1" latinLnBrk="0" hangingPunct="1">
        <a:defRPr sz="1800" kern="1200">
          <a:solidFill>
            <a:schemeClr val="tx1"/>
          </a:solidFill>
          <a:latin typeface="+mn-lt"/>
          <a:ea typeface="+mn-ea"/>
          <a:cs typeface="+mn-cs"/>
        </a:defRPr>
      </a:lvl6pPr>
      <a:lvl7pPr marL="2742761" algn="l" defTabSz="914252" rtl="0" eaLnBrk="1" latinLnBrk="0" hangingPunct="1">
        <a:defRPr sz="1800" kern="1200">
          <a:solidFill>
            <a:schemeClr val="tx1"/>
          </a:solidFill>
          <a:latin typeface="+mn-lt"/>
          <a:ea typeface="+mn-ea"/>
          <a:cs typeface="+mn-cs"/>
        </a:defRPr>
      </a:lvl7pPr>
      <a:lvl8pPr marL="3199887" algn="l" defTabSz="914252" rtl="0" eaLnBrk="1" latinLnBrk="0" hangingPunct="1">
        <a:defRPr sz="1800" kern="1200">
          <a:solidFill>
            <a:schemeClr val="tx1"/>
          </a:solidFill>
          <a:latin typeface="+mn-lt"/>
          <a:ea typeface="+mn-ea"/>
          <a:cs typeface="+mn-cs"/>
        </a:defRPr>
      </a:lvl8pPr>
      <a:lvl9pPr marL="3657015" algn="l" defTabSz="9142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attachmentresearch.org/dietary-supplements-the-basic-things-to-know/"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cookist.com/6-fermented-foods-that-improve-digestion-and-help-to-reduce-stomach-swell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1.glb"/><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vizem.net/norvec/yasam/kultur/mutfak/"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bvlk.de/news/novel-food-neuartige-lebensmittel.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eur-lex.europa.eu/eli/reg_impl/2017/2470/oj" TargetMode="External"/><Relationship Id="rId5" Type="http://schemas.openxmlformats.org/officeDocument/2006/relationships/hyperlink" Target="https://ec.europa.eu/food/food-feed-portal/screen/novel-food-catalogue/search" TargetMode="Externa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newfoodmagazine.com/article/151698/foundation-earth-to-give-consumers-power-to-build-a-more-sustainable-food-industry/"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microsoft.com/office/2007/relationships/hdphoto" Target="../media/hdphoto7.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mailto:zbtuncer@hacettepe.edu.t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EC1C18-E45A-B217-9AB0-7129E245118E}"/>
              </a:ext>
            </a:extLst>
          </p:cNvPr>
          <p:cNvSpPr>
            <a:spLocks noGrp="1"/>
          </p:cNvSpPr>
          <p:nvPr>
            <p:ph type="ctrTitle"/>
          </p:nvPr>
        </p:nvSpPr>
        <p:spPr>
          <a:xfrm>
            <a:off x="6" y="2219319"/>
            <a:ext cx="12191999" cy="2387600"/>
          </a:xfrm>
        </p:spPr>
        <p:txBody>
          <a:bodyPr>
            <a:noAutofit/>
          </a:bodyPr>
          <a:lstStyle/>
          <a:p>
            <a:pPr eaLnBrk="0" fontAlgn="base" hangingPunct="0">
              <a:lnSpc>
                <a:spcPct val="100000"/>
              </a:lnSpc>
              <a:spcAft>
                <a:spcPct val="0"/>
              </a:spcAft>
            </a:pPr>
            <a:r>
              <a:rPr lang="tr-TR" altLang="en-US" sz="2400" b="1" dirty="0">
                <a:latin typeface="Cambria" panose="02040503050406030204" pitchFamily="18" charset="0"/>
                <a:ea typeface="Cambria" panose="02040503050406030204" pitchFamily="18" charset="0"/>
                <a:cs typeface="Times New Roman" panose="02020603050405020304" pitchFamily="18" charset="0"/>
              </a:rPr>
              <a:t>BİRİNCİ BASAMAK SAĞLIK KURUMLARINDAKİ DİYETİSYENLER İÇİN</a:t>
            </a:r>
            <a:br>
              <a:rPr lang="en-US" altLang="en-US" sz="2400" b="1" dirty="0">
                <a:latin typeface="Cambria" panose="02040503050406030204" pitchFamily="18" charset="0"/>
                <a:ea typeface="Cambria" panose="02040503050406030204" pitchFamily="18" charset="0"/>
              </a:rPr>
            </a:br>
            <a:r>
              <a:rPr lang="tr-TR" altLang="en-US" sz="2400" b="1" dirty="0">
                <a:latin typeface="Cambria" panose="02040503050406030204" pitchFamily="18" charset="0"/>
                <a:ea typeface="Cambria" panose="02040503050406030204" pitchFamily="18" charset="0"/>
                <a:cs typeface="Times New Roman" panose="02020603050405020304" pitchFamily="18" charset="0"/>
              </a:rPr>
              <a:t>BESLENME DANIŞMANLIĞI EĞİTİMİ</a:t>
            </a:r>
            <a:br>
              <a:rPr lang="tr-TR" altLang="en-US" sz="2400" b="1" dirty="0">
                <a:latin typeface="Cambria" panose="02040503050406030204" pitchFamily="18" charset="0"/>
                <a:ea typeface="Cambria" panose="02040503050406030204" pitchFamily="18" charset="0"/>
                <a:cs typeface="Times New Roman" panose="02020603050405020304" pitchFamily="18" charset="0"/>
              </a:rPr>
            </a:br>
            <a:br>
              <a:rPr lang="tr-TR" altLang="en-US" sz="2400" b="1" dirty="0">
                <a:latin typeface="Cambria" panose="02040503050406030204" pitchFamily="18" charset="0"/>
                <a:ea typeface="Cambria" panose="02040503050406030204" pitchFamily="18" charset="0"/>
                <a:cs typeface="Times New Roman" panose="02020603050405020304" pitchFamily="18" charset="0"/>
              </a:rPr>
            </a:br>
            <a:r>
              <a:rPr lang="tr-TR" sz="3600" b="1" dirty="0">
                <a:latin typeface="Times New Roman" panose="02020603050405020304" pitchFamily="18" charset="0"/>
                <a:ea typeface="Calibri" panose="020F0502020204030204" pitchFamily="34" charset="0"/>
                <a:cs typeface="Times New Roman" panose="02020603050405020304" pitchFamily="18" charset="0"/>
              </a:rPr>
              <a:t>BESLENMEDE GÜNCEL KONULAR</a:t>
            </a:r>
            <a:br>
              <a:rPr lang="tr-TR" sz="3600" b="1" dirty="0">
                <a:latin typeface="Times New Roman" panose="02020603050405020304" pitchFamily="18" charset="0"/>
                <a:ea typeface="Calibri" panose="020F0502020204030204" pitchFamily="34" charset="0"/>
                <a:cs typeface="Times New Roman" panose="02020603050405020304" pitchFamily="18" charset="0"/>
              </a:rPr>
            </a:br>
            <a:br>
              <a:rPr lang="tr-TR" sz="2100" b="1" dirty="0">
                <a:latin typeface="Cambria" panose="02040503050406030204" pitchFamily="18" charset="0"/>
                <a:ea typeface="Cambria" panose="02040503050406030204" pitchFamily="18" charset="0"/>
              </a:rPr>
            </a:br>
            <a:r>
              <a:rPr lang="tr-TR" sz="2100" b="1" dirty="0">
                <a:latin typeface="Cambria" panose="02040503050406030204" pitchFamily="18" charset="0"/>
                <a:ea typeface="Cambria" panose="02040503050406030204" pitchFamily="18" charset="0"/>
              </a:rPr>
              <a:t>ANKARA </a:t>
            </a:r>
            <a:r>
              <a:rPr lang="mr-IN" sz="2100" b="1" dirty="0">
                <a:latin typeface="Cambria" panose="02040503050406030204" pitchFamily="18" charset="0"/>
                <a:ea typeface="Cambria" panose="02040503050406030204" pitchFamily="18" charset="0"/>
              </a:rPr>
              <a:t>–</a:t>
            </a:r>
            <a:r>
              <a:rPr lang="tr-TR" sz="2100" b="1" dirty="0">
                <a:latin typeface="Cambria" panose="02040503050406030204" pitchFamily="18" charset="0"/>
                <a:ea typeface="Cambria" panose="02040503050406030204" pitchFamily="18" charset="0"/>
              </a:rPr>
              <a:t> 2025</a:t>
            </a:r>
            <a:endParaRPr lang="en-US" sz="2100" b="1" dirty="0"/>
          </a:p>
        </p:txBody>
      </p:sp>
      <p:sp>
        <p:nvSpPr>
          <p:cNvPr id="3" name="Alt Başlık 2">
            <a:extLst>
              <a:ext uri="{FF2B5EF4-FFF2-40B4-BE49-F238E27FC236}">
                <a16:creationId xmlns:a16="http://schemas.microsoft.com/office/drawing/2014/main" id="{C035FC24-6C4D-1086-D663-7BF7315E67E5}"/>
              </a:ext>
            </a:extLst>
          </p:cNvPr>
          <p:cNvSpPr>
            <a:spLocks noGrp="1"/>
          </p:cNvSpPr>
          <p:nvPr>
            <p:ph type="subTitle" idx="1"/>
          </p:nvPr>
        </p:nvSpPr>
        <p:spPr>
          <a:xfrm>
            <a:off x="1524000" y="5325630"/>
            <a:ext cx="9144000" cy="1485900"/>
          </a:xfrm>
        </p:spPr>
        <p:txBody>
          <a:bodyPr>
            <a:normAutofit lnSpcReduction="10000"/>
          </a:bodyPr>
          <a:lstStyle/>
          <a:p>
            <a:r>
              <a:rPr lang="tr-TR" sz="2600" b="1" dirty="0">
                <a:latin typeface="Cambria" panose="02040503050406030204" pitchFamily="18" charset="0"/>
                <a:ea typeface="Cambria" panose="02040503050406030204" pitchFamily="18" charset="0"/>
              </a:rPr>
              <a:t>Prof. Dr. Zehra BÜYÜKTUNCER DEMİREL</a:t>
            </a:r>
          </a:p>
          <a:p>
            <a:r>
              <a:rPr lang="tr-TR" sz="1800" b="1" dirty="0">
                <a:latin typeface="Cambria" panose="02040503050406030204" pitchFamily="18" charset="0"/>
                <a:ea typeface="Cambria" panose="02040503050406030204" pitchFamily="18" charset="0"/>
              </a:rPr>
              <a:t>Hacettepe Üniversitesi </a:t>
            </a:r>
          </a:p>
          <a:p>
            <a:r>
              <a:rPr lang="tr-TR" sz="1800" b="1" dirty="0">
                <a:latin typeface="Cambria" panose="02040503050406030204" pitchFamily="18" charset="0"/>
                <a:ea typeface="Cambria" panose="02040503050406030204" pitchFamily="18" charset="0"/>
              </a:rPr>
              <a:t>Sağlık Bilimleri Fakültesi</a:t>
            </a:r>
          </a:p>
          <a:p>
            <a:r>
              <a:rPr lang="tr-TR" sz="1800" b="1" dirty="0">
                <a:latin typeface="Cambria" panose="02040503050406030204" pitchFamily="18" charset="0"/>
                <a:ea typeface="Cambria" panose="02040503050406030204" pitchFamily="18" charset="0"/>
              </a:rPr>
              <a:t>Beslenme ve Diyetetik Bölümü</a:t>
            </a:r>
          </a:p>
        </p:txBody>
      </p:sp>
      <p:sp>
        <p:nvSpPr>
          <p:cNvPr id="4" name="Rectangle 2">
            <a:extLst>
              <a:ext uri="{FF2B5EF4-FFF2-40B4-BE49-F238E27FC236}">
                <a16:creationId xmlns:a16="http://schemas.microsoft.com/office/drawing/2014/main" id="{C91D9CEE-4A3F-8D98-CC0E-2B5DB109F43D}"/>
              </a:ext>
            </a:extLst>
          </p:cNvPr>
          <p:cNvSpPr>
            <a:spLocks noChangeArrowheads="1"/>
          </p:cNvSpPr>
          <p:nvPr/>
        </p:nvSpPr>
        <p:spPr bwMode="auto">
          <a:xfrm>
            <a:off x="2" y="43941"/>
            <a:ext cx="184636" cy="369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25" tIns="45714" rIns="91425" bIns="45714" numCol="1" anchor="ctr" anchorCtr="0" compatLnSpc="1">
            <a:prstTxWarp prst="textNoShape">
              <a:avLst/>
            </a:prstTxWarp>
            <a:spAutoFit/>
          </a:bodyPr>
          <a:lstStyle/>
          <a:p>
            <a:endParaRPr lang="en-US"/>
          </a:p>
        </p:txBody>
      </p:sp>
      <p:pic>
        <p:nvPicPr>
          <p:cNvPr id="2049" name="Resim 1">
            <a:extLst>
              <a:ext uri="{FF2B5EF4-FFF2-40B4-BE49-F238E27FC236}">
                <a16:creationId xmlns:a16="http://schemas.microsoft.com/office/drawing/2014/main" id="{8097CC26-CA5B-6C05-B458-B1FC3A34F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78264"/>
            <a:ext cx="1768097" cy="177650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0C95C8D-D0B7-5577-E33E-152802C0D685}"/>
              </a:ext>
            </a:extLst>
          </p:cNvPr>
          <p:cNvSpPr>
            <a:spLocks noChangeArrowheads="1"/>
          </p:cNvSpPr>
          <p:nvPr/>
        </p:nvSpPr>
        <p:spPr bwMode="auto">
          <a:xfrm>
            <a:off x="1145473" y="52295"/>
            <a:ext cx="10215563" cy="15696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25" tIns="45714" rIns="91425" bIns="45714" numCol="1" anchor="ctr" anchorCtr="0" compatLnSpc="1">
            <a:prstTxWarp prst="textNoShape">
              <a:avLst/>
            </a:prstTxWarp>
            <a:spAutoFit/>
          </a:bodyPr>
          <a:lstStyle/>
          <a:p>
            <a:pPr algn="ctr" eaLnBrk="0" fontAlgn="base" hangingPunct="0">
              <a:spcBef>
                <a:spcPct val="0"/>
              </a:spcBef>
              <a:spcAft>
                <a:spcPct val="0"/>
              </a:spcAft>
            </a:pPr>
            <a:r>
              <a:rPr lang="tr-TR" alt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T.C.</a:t>
            </a:r>
            <a:endParaRPr lang="en-US" altLang="en-US" sz="2400" dirty="0">
              <a:solidFill>
                <a:srgbClr val="C00000"/>
              </a:solidFill>
              <a:latin typeface="Cambria" panose="02040503050406030204" pitchFamily="18" charset="0"/>
              <a:ea typeface="Cambria" panose="02040503050406030204" pitchFamily="18" charset="0"/>
            </a:endParaRPr>
          </a:p>
          <a:p>
            <a:pPr algn="ctr" eaLnBrk="0" fontAlgn="base" hangingPunct="0">
              <a:spcBef>
                <a:spcPct val="0"/>
              </a:spcBef>
              <a:spcAft>
                <a:spcPct val="0"/>
              </a:spcAft>
            </a:pPr>
            <a:r>
              <a:rPr lang="tr-TR" alt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SAĞLIK BAKANLIĞI</a:t>
            </a:r>
            <a:endParaRPr lang="en-US" altLang="en-US" sz="2400" dirty="0">
              <a:solidFill>
                <a:srgbClr val="C00000"/>
              </a:solidFill>
              <a:latin typeface="Cambria" panose="02040503050406030204" pitchFamily="18" charset="0"/>
              <a:ea typeface="Cambria" panose="02040503050406030204" pitchFamily="18" charset="0"/>
            </a:endParaRPr>
          </a:p>
          <a:p>
            <a:pPr algn="ctr" eaLnBrk="0" fontAlgn="base" hangingPunct="0">
              <a:spcBef>
                <a:spcPct val="0"/>
              </a:spcBef>
              <a:spcAft>
                <a:spcPct val="0"/>
              </a:spcAft>
            </a:pPr>
            <a:r>
              <a:rPr lang="tr-TR" alt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Halk Sağlığı Genel Müdürlüğü</a:t>
            </a:r>
            <a:endParaRPr lang="en-US" altLang="en-US" sz="2400" dirty="0">
              <a:solidFill>
                <a:srgbClr val="C00000"/>
              </a:solidFill>
              <a:latin typeface="Cambria" panose="02040503050406030204" pitchFamily="18" charset="0"/>
              <a:ea typeface="Cambria" panose="02040503050406030204" pitchFamily="18" charset="0"/>
            </a:endParaRPr>
          </a:p>
          <a:p>
            <a:pPr algn="ctr" eaLnBrk="0" fontAlgn="base" hangingPunct="0">
              <a:spcBef>
                <a:spcPct val="0"/>
              </a:spcBef>
              <a:spcAft>
                <a:spcPct val="0"/>
              </a:spcAft>
            </a:pPr>
            <a:r>
              <a:rPr lang="tr-TR" alt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Sağlıklı Beslenme ve Hareketli Hayat Daire Başkanlığı</a:t>
            </a:r>
            <a:endParaRPr lang="en-US" altLang="en-US" sz="2400" dirty="0">
              <a:solidFill>
                <a:srgbClr val="C00000"/>
              </a:solidFill>
              <a:latin typeface="Cambria" panose="02040503050406030204" pitchFamily="18" charset="0"/>
              <a:ea typeface="Cambria" panose="02040503050406030204" pitchFamily="18" charset="0"/>
            </a:endParaRPr>
          </a:p>
        </p:txBody>
      </p:sp>
      <p:pic>
        <p:nvPicPr>
          <p:cNvPr id="1026" name="Picture 2" descr="Hacettepe Üniversitesi İletişim Fakültesi">
            <a:extLst>
              <a:ext uri="{FF2B5EF4-FFF2-40B4-BE49-F238E27FC236}">
                <a16:creationId xmlns:a16="http://schemas.microsoft.com/office/drawing/2014/main" id="{99C9FDD2-5F03-9F7D-87CC-FAFE28081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127" y="5428884"/>
            <a:ext cx="580260" cy="8719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971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53F58ED3-1550-5CA0-9F43-337950BFF173}"/>
              </a:ext>
            </a:extLst>
          </p:cNvPr>
          <p:cNvSpPr>
            <a:spLocks noGrp="1"/>
          </p:cNvSpPr>
          <p:nvPr>
            <p:ph type="title"/>
          </p:nvPr>
        </p:nvSpPr>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Fermente Besin İlişkili Kavramlar</a:t>
            </a:r>
            <a:endParaRPr lang="en-US" sz="4000" b="1" dirty="0">
              <a:solidFill>
                <a:srgbClr val="C00000"/>
              </a:solidFill>
              <a:latin typeface="Cambria" panose="02040503050406030204" pitchFamily="18" charset="0"/>
              <a:ea typeface="Cambria" panose="02040503050406030204" pitchFamily="18" charset="0"/>
            </a:endParaRPr>
          </a:p>
        </p:txBody>
      </p:sp>
      <p:graphicFrame>
        <p:nvGraphicFramePr>
          <p:cNvPr id="11" name="Diyagram 10">
            <a:extLst>
              <a:ext uri="{FF2B5EF4-FFF2-40B4-BE49-F238E27FC236}">
                <a16:creationId xmlns:a16="http://schemas.microsoft.com/office/drawing/2014/main" id="{F57EC48B-B27B-96A7-87C2-0212176BA5F0}"/>
              </a:ext>
            </a:extLst>
          </p:cNvPr>
          <p:cNvGraphicFramePr/>
          <p:nvPr>
            <p:extLst>
              <p:ext uri="{D42A27DB-BD31-4B8C-83A1-F6EECF244321}">
                <p14:modId xmlns:p14="http://schemas.microsoft.com/office/powerpoint/2010/main" val="2399342491"/>
              </p:ext>
            </p:extLst>
          </p:nvPr>
        </p:nvGraphicFramePr>
        <p:xfrm>
          <a:off x="1039409" y="1981201"/>
          <a:ext cx="10113187" cy="3930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365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6EBB-B5BD-A463-5CFF-5E0918275423}"/>
            </a:ext>
          </a:extLst>
        </p:cNvPr>
        <p:cNvGrpSpPr/>
        <p:nvPr/>
      </p:nvGrpSpPr>
      <p:grpSpPr>
        <a:xfrm>
          <a:off x="0" y="0"/>
          <a:ext cx="0" cy="0"/>
          <a:chOff x="0" y="0"/>
          <a:chExt cx="0" cy="0"/>
        </a:xfrm>
      </p:grpSpPr>
      <p:graphicFrame>
        <p:nvGraphicFramePr>
          <p:cNvPr id="2" name="İçerik Yer Tutucusu 1">
            <a:extLst>
              <a:ext uri="{FF2B5EF4-FFF2-40B4-BE49-F238E27FC236}">
                <a16:creationId xmlns:a16="http://schemas.microsoft.com/office/drawing/2014/main" id="{904325C3-B62E-2E5B-C884-48566E2AC3A4}"/>
              </a:ext>
            </a:extLst>
          </p:cNvPr>
          <p:cNvGraphicFramePr>
            <a:graphicFrameLocks noGrp="1"/>
          </p:cNvGraphicFramePr>
          <p:nvPr>
            <p:ph idx="1"/>
            <p:extLst>
              <p:ext uri="{D42A27DB-BD31-4B8C-83A1-F6EECF244321}">
                <p14:modId xmlns:p14="http://schemas.microsoft.com/office/powerpoint/2010/main" val="1611240265"/>
              </p:ext>
            </p:extLst>
          </p:nvPr>
        </p:nvGraphicFramePr>
        <p:xfrm>
          <a:off x="578074" y="1533035"/>
          <a:ext cx="11035863" cy="5324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6">
            <a:extLst>
              <a:ext uri="{FF2B5EF4-FFF2-40B4-BE49-F238E27FC236}">
                <a16:creationId xmlns:a16="http://schemas.microsoft.com/office/drawing/2014/main" id="{7609773B-9167-707C-2359-F12669352D35}"/>
              </a:ext>
            </a:extLst>
          </p:cNvPr>
          <p:cNvSpPr>
            <a:spLocks noGrp="1"/>
          </p:cNvSpPr>
          <p:nvPr>
            <p:ph type="title"/>
          </p:nvPr>
        </p:nvSpPr>
        <p:spPr>
          <a:xfrm>
            <a:off x="838200" y="365125"/>
            <a:ext cx="10515600" cy="1325563"/>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Fermente Besin İlişkili Kavramlar</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395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3016-86A7-ADB8-C4AC-7E9EE1FA24C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E837F1C-9939-26C3-AE47-F71324263782}"/>
              </a:ext>
            </a:extLst>
          </p:cNvPr>
          <p:cNvSpPr>
            <a:spLocks noGrp="1"/>
          </p:cNvSpPr>
          <p:nvPr>
            <p:ph type="title"/>
          </p:nvPr>
        </p:nvSpPr>
        <p:spPr>
          <a:xfrm>
            <a:off x="113073" y="1323774"/>
            <a:ext cx="4545507" cy="1325563"/>
          </a:xfr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pPr algn="ctr"/>
            <a:r>
              <a:rPr lang="tr-TR" dirty="0">
                <a:latin typeface="Cambria" panose="02040503050406030204" pitchFamily="18" charset="0"/>
                <a:ea typeface="Cambria" panose="02040503050406030204" pitchFamily="18" charset="0"/>
              </a:rPr>
              <a:t>Her fermente besin probiyotik midir?</a:t>
            </a:r>
            <a:endParaRPr lang="en-US" dirty="0">
              <a:latin typeface="Cambria" panose="02040503050406030204" pitchFamily="18" charset="0"/>
              <a:ea typeface="Cambria" panose="02040503050406030204" pitchFamily="18" charset="0"/>
            </a:endParaRPr>
          </a:p>
        </p:txBody>
      </p:sp>
      <p:pic>
        <p:nvPicPr>
          <p:cNvPr id="4" name="İçerik Yer Tutucusu 4">
            <a:extLst>
              <a:ext uri="{FF2B5EF4-FFF2-40B4-BE49-F238E27FC236}">
                <a16:creationId xmlns:a16="http://schemas.microsoft.com/office/drawing/2014/main" id="{56BC53C1-E0FE-29A7-A1B5-1F6BB1D825C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1595" t="-1513" r="1666"/>
          <a:stretch/>
        </p:blipFill>
        <p:spPr>
          <a:xfrm>
            <a:off x="5515901" y="3"/>
            <a:ext cx="6563033" cy="6792008"/>
          </a:xfrm>
          <a:prstGeom prst="rect">
            <a:avLst/>
          </a:prstGeom>
        </p:spPr>
      </p:pic>
      <p:pic>
        <p:nvPicPr>
          <p:cNvPr id="5" name="Resim 4">
            <a:extLst>
              <a:ext uri="{FF2B5EF4-FFF2-40B4-BE49-F238E27FC236}">
                <a16:creationId xmlns:a16="http://schemas.microsoft.com/office/drawing/2014/main" id="{56FF5CB5-1A3B-3D98-0136-27C9A3D6C44C}"/>
              </a:ext>
            </a:extLst>
          </p:cNvPr>
          <p:cNvPicPr>
            <a:picLocks noChangeAspect="1"/>
          </p:cNvPicPr>
          <p:nvPr/>
        </p:nvPicPr>
        <p:blipFill>
          <a:blip r:embed="rId5"/>
          <a:stretch>
            <a:fillRect/>
          </a:stretch>
        </p:blipFill>
        <p:spPr>
          <a:xfrm>
            <a:off x="2453640" y="3052917"/>
            <a:ext cx="2058277" cy="2867768"/>
          </a:xfrm>
          <a:prstGeom prst="rect">
            <a:avLst/>
          </a:prstGeom>
          <a:ln>
            <a:solidFill>
              <a:schemeClr val="accent2">
                <a:lumMod val="20000"/>
                <a:lumOff val="80000"/>
              </a:schemeClr>
            </a:solidFill>
          </a:ln>
        </p:spPr>
      </p:pic>
      <p:sp>
        <p:nvSpPr>
          <p:cNvPr id="6" name="Dikdörtgen: Köşeleri Yuvarlatılmış 5">
            <a:extLst>
              <a:ext uri="{FF2B5EF4-FFF2-40B4-BE49-F238E27FC236}">
                <a16:creationId xmlns:a16="http://schemas.microsoft.com/office/drawing/2014/main" id="{C7ED55D0-7878-93D8-796D-ABD2AE8B959A}"/>
              </a:ext>
            </a:extLst>
          </p:cNvPr>
          <p:cNvSpPr/>
          <p:nvPr/>
        </p:nvSpPr>
        <p:spPr>
          <a:xfrm>
            <a:off x="5515901" y="3052917"/>
            <a:ext cx="6563033" cy="120936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
        <p:nvSpPr>
          <p:cNvPr id="7" name="Ok: Sağ 6">
            <a:extLst>
              <a:ext uri="{FF2B5EF4-FFF2-40B4-BE49-F238E27FC236}">
                <a16:creationId xmlns:a16="http://schemas.microsoft.com/office/drawing/2014/main" id="{B610F284-1668-4760-0291-2DE69E9B76CF}"/>
              </a:ext>
            </a:extLst>
          </p:cNvPr>
          <p:cNvSpPr/>
          <p:nvPr/>
        </p:nvSpPr>
        <p:spPr>
          <a:xfrm>
            <a:off x="4253001" y="3841955"/>
            <a:ext cx="811161" cy="840658"/>
          </a:xfrm>
          <a:prstGeom prst="rightArrow">
            <a:avLst/>
          </a:prstGeom>
          <a:solidFill>
            <a:schemeClr val="accent2">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Tree>
    <p:extLst>
      <p:ext uri="{BB962C8B-B14F-4D97-AF65-F5344CB8AC3E}">
        <p14:creationId xmlns:p14="http://schemas.microsoft.com/office/powerpoint/2010/main" val="352908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F2B4F2-5DCC-C0EF-A475-B10B23EE8912}"/>
              </a:ext>
            </a:extLst>
          </p:cNvPr>
          <p:cNvSpPr>
            <a:spLocks noGrp="1"/>
          </p:cNvSpPr>
          <p:nvPr>
            <p:ph type="title"/>
          </p:nvPr>
        </p:nvSpPr>
        <p:spPr>
          <a:xfrm>
            <a:off x="838205" y="365125"/>
            <a:ext cx="10822857" cy="1325563"/>
          </a:xfrm>
        </p:spPr>
        <p:txBody>
          <a:bodyPr>
            <a:normAutofit/>
          </a:bodyPr>
          <a:lstStyle/>
          <a:p>
            <a:pPr algn="ctr"/>
            <a:r>
              <a:rPr lang="en-US" sz="3600" b="1" dirty="0">
                <a:solidFill>
                  <a:srgbClr val="C00000"/>
                </a:solidFill>
                <a:latin typeface="Cambria" panose="02040503050406030204" pitchFamily="18" charset="0"/>
                <a:ea typeface="Cambria" panose="02040503050406030204" pitchFamily="18" charset="0"/>
              </a:rPr>
              <a:t>Fermantasyon </a:t>
            </a:r>
            <a:r>
              <a:rPr lang="en-US" sz="3600" b="1" dirty="0" err="1">
                <a:solidFill>
                  <a:srgbClr val="C00000"/>
                </a:solidFill>
                <a:latin typeface="Cambria" panose="02040503050406030204" pitchFamily="18" charset="0"/>
                <a:ea typeface="Cambria" panose="02040503050406030204" pitchFamily="18" charset="0"/>
              </a:rPr>
              <a:t>süreci</a:t>
            </a:r>
            <a:r>
              <a:rPr lang="tr-TR" sz="3600" b="1" dirty="0" err="1">
                <a:solidFill>
                  <a:srgbClr val="C00000"/>
                </a:solidFill>
                <a:latin typeface="Cambria" panose="02040503050406030204" pitchFamily="18" charset="0"/>
                <a:ea typeface="Cambria" panose="02040503050406030204" pitchFamily="18" charset="0"/>
              </a:rPr>
              <a:t>ni</a:t>
            </a:r>
            <a:r>
              <a:rPr lang="tr-TR" sz="3600" b="1" dirty="0">
                <a:solidFill>
                  <a:srgbClr val="C00000"/>
                </a:solidFill>
                <a:latin typeface="Cambria" panose="02040503050406030204" pitchFamily="18" charset="0"/>
                <a:ea typeface="Cambria" panose="02040503050406030204" pitchFamily="18" charset="0"/>
              </a:rPr>
              <a:t> ve </a:t>
            </a:r>
            <a:r>
              <a:rPr lang="en-US" sz="3600" b="1" dirty="0">
                <a:solidFill>
                  <a:srgbClr val="C00000"/>
                </a:solidFill>
                <a:latin typeface="Cambria" panose="02040503050406030204" pitchFamily="18" charset="0"/>
                <a:ea typeface="Cambria" panose="02040503050406030204" pitchFamily="18" charset="0"/>
              </a:rPr>
              <a:t>Fermente </a:t>
            </a:r>
            <a:r>
              <a:rPr lang="en-US" sz="3600" b="1" dirty="0" err="1">
                <a:solidFill>
                  <a:srgbClr val="C00000"/>
                </a:solidFill>
                <a:latin typeface="Cambria" panose="02040503050406030204" pitchFamily="18" charset="0"/>
                <a:ea typeface="Cambria" panose="02040503050406030204" pitchFamily="18" charset="0"/>
              </a:rPr>
              <a:t>Besinin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Kompozisyonun</a:t>
            </a:r>
            <a:r>
              <a:rPr lang="tr-TR"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Etkileyen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Etmenler</a:t>
            </a:r>
            <a:endParaRPr lang="en-US" sz="3600" dirty="0">
              <a:solidFill>
                <a:srgbClr val="C00000"/>
              </a:solidFill>
              <a:latin typeface="Cambria" panose="02040503050406030204" pitchFamily="18" charset="0"/>
              <a:ea typeface="Cambria" panose="02040503050406030204" pitchFamily="18" charset="0"/>
            </a:endParaRPr>
          </a:p>
        </p:txBody>
      </p:sp>
      <p:graphicFrame>
        <p:nvGraphicFramePr>
          <p:cNvPr id="24" name="İçerik Yer Tutucusu 23">
            <a:extLst>
              <a:ext uri="{FF2B5EF4-FFF2-40B4-BE49-F238E27FC236}">
                <a16:creationId xmlns:a16="http://schemas.microsoft.com/office/drawing/2014/main" id="{4DB5E240-08D1-18C5-8089-91F113F1F592}"/>
              </a:ext>
            </a:extLst>
          </p:cNvPr>
          <p:cNvGraphicFramePr>
            <a:graphicFrameLocks noGrp="1"/>
          </p:cNvGraphicFramePr>
          <p:nvPr>
            <p:ph idx="1"/>
            <p:extLst>
              <p:ext uri="{D42A27DB-BD31-4B8C-83A1-F6EECF244321}">
                <p14:modId xmlns:p14="http://schemas.microsoft.com/office/powerpoint/2010/main" val="2833560532"/>
              </p:ext>
            </p:extLst>
          </p:nvPr>
        </p:nvGraphicFramePr>
        <p:xfrm>
          <a:off x="106680" y="1642923"/>
          <a:ext cx="11978640" cy="4879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73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9B0C79-B662-53E6-D3A4-5B0522B0A5D6}"/>
              </a:ext>
            </a:extLst>
          </p:cNvPr>
          <p:cNvSpPr>
            <a:spLocks noGrp="1"/>
          </p:cNvSpPr>
          <p:nvPr>
            <p:ph type="title"/>
          </p:nvPr>
        </p:nvSpPr>
        <p:spPr>
          <a:xfrm>
            <a:off x="315314" y="173423"/>
            <a:ext cx="11729545" cy="1186192"/>
          </a:xfrm>
        </p:spPr>
        <p:txBody>
          <a:bodyPr>
            <a:normAutofit/>
          </a:bodyPr>
          <a:lstStyle/>
          <a:p>
            <a:pPr algn="ctr"/>
            <a:r>
              <a:rPr lang="tr-TR" sz="3600" b="1" dirty="0">
                <a:solidFill>
                  <a:srgbClr val="C00000"/>
                </a:solidFill>
                <a:latin typeface="Cambria" panose="02040503050406030204" pitchFamily="18" charset="0"/>
                <a:ea typeface="Cambria" panose="02040503050406030204" pitchFamily="18" charset="0"/>
              </a:rPr>
              <a:t>Fermentasyonda Sık Kullanılan Mikroorganizmalar</a:t>
            </a:r>
            <a:endParaRPr lang="en-US" sz="3600" b="1" dirty="0">
              <a:solidFill>
                <a:srgbClr val="C00000"/>
              </a:solidFill>
              <a:latin typeface="Cambria" panose="02040503050406030204" pitchFamily="18" charset="0"/>
              <a:ea typeface="Cambria" panose="02040503050406030204" pitchFamily="18" charset="0"/>
            </a:endParaRPr>
          </a:p>
        </p:txBody>
      </p:sp>
      <p:graphicFrame>
        <p:nvGraphicFramePr>
          <p:cNvPr id="5" name="İçerik Yer Tutucusu 4">
            <a:extLst>
              <a:ext uri="{FF2B5EF4-FFF2-40B4-BE49-F238E27FC236}">
                <a16:creationId xmlns:a16="http://schemas.microsoft.com/office/drawing/2014/main" id="{84572BDA-DDE6-E57D-0EA2-0D3464FAE32C}"/>
              </a:ext>
            </a:extLst>
          </p:cNvPr>
          <p:cNvGraphicFramePr>
            <a:graphicFrameLocks noGrp="1"/>
          </p:cNvGraphicFramePr>
          <p:nvPr>
            <p:ph idx="1"/>
            <p:extLst>
              <p:ext uri="{D42A27DB-BD31-4B8C-83A1-F6EECF244321}">
                <p14:modId xmlns:p14="http://schemas.microsoft.com/office/powerpoint/2010/main" val="86283745"/>
              </p:ext>
            </p:extLst>
          </p:nvPr>
        </p:nvGraphicFramePr>
        <p:xfrm>
          <a:off x="467713" y="1481959"/>
          <a:ext cx="11256579" cy="4979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735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D183D16-EE1B-83D7-3303-8F98B7719B26}"/>
              </a:ext>
            </a:extLst>
          </p:cNvPr>
          <p:cNvSpPr>
            <a:spLocks noGrp="1"/>
          </p:cNvSpPr>
          <p:nvPr>
            <p:ph idx="1"/>
          </p:nvPr>
        </p:nvSpPr>
        <p:spPr>
          <a:xfrm>
            <a:off x="430588" y="1540432"/>
            <a:ext cx="11330829" cy="4929546"/>
          </a:xfrm>
          <a:ln w="38100">
            <a:noFill/>
          </a:ln>
        </p:spPr>
        <p:txBody>
          <a:bodyPr>
            <a:normAutofit/>
          </a:bodyPr>
          <a:lstStyle/>
          <a:p>
            <a:pPr algn="l">
              <a:buFont typeface="Wingdings" panose="05000000000000000000" pitchFamily="2" charset="2"/>
              <a:buChar char="§"/>
            </a:pPr>
            <a:r>
              <a:rPr lang="en-US" sz="2400" dirty="0" err="1">
                <a:solidFill>
                  <a:srgbClr val="000000"/>
                </a:solidFill>
                <a:latin typeface="Cambria" panose="02040503050406030204" pitchFamily="18" charset="0"/>
                <a:ea typeface="Cambria" panose="02040503050406030204" pitchFamily="18" charset="0"/>
              </a:rPr>
              <a:t>Besinin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sindirilebilirliğinin</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artması</a:t>
            </a:r>
            <a:r>
              <a:rPr lang="tr-TR" sz="2400" dirty="0">
                <a:solidFill>
                  <a:srgbClr val="000000"/>
                </a:solidFill>
                <a:latin typeface="Cambria" panose="02040503050406030204" pitchFamily="18" charset="0"/>
                <a:ea typeface="Cambria" panose="02040503050406030204" pitchFamily="18" charset="0"/>
              </a:rPr>
              <a:t>,</a:t>
            </a:r>
          </a:p>
          <a:p>
            <a:pPr algn="l">
              <a:buFont typeface="Wingdings" panose="05000000000000000000" pitchFamily="2" charset="2"/>
              <a:buChar char="§"/>
            </a:pPr>
            <a:endParaRPr lang="tr-TR" sz="2400" dirty="0">
              <a:solidFill>
                <a:srgbClr val="000000"/>
              </a:solidFill>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2400" dirty="0">
                <a:solidFill>
                  <a:srgbClr val="000000"/>
                </a:solidFill>
                <a:latin typeface="Cambria" panose="02040503050406030204" pitchFamily="18" charset="0"/>
                <a:ea typeface="Cambria" panose="02040503050406030204" pitchFamily="18" charset="0"/>
              </a:rPr>
              <a:t>A</a:t>
            </a:r>
            <a:r>
              <a:rPr lang="en-US" sz="2400" dirty="0" err="1">
                <a:solidFill>
                  <a:srgbClr val="000000"/>
                </a:solidFill>
                <a:latin typeface="Cambria" panose="02040503050406030204" pitchFamily="18" charset="0"/>
                <a:ea typeface="Cambria" panose="02040503050406030204" pitchFamily="18" charset="0"/>
              </a:rPr>
              <a:t>nti-nutrisyonel</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faktörler</a:t>
            </a:r>
            <a:r>
              <a:rPr lang="tr-TR" sz="2400" dirty="0">
                <a:solidFill>
                  <a:srgbClr val="000000"/>
                </a:solidFill>
                <a:latin typeface="Cambria" panose="02040503050406030204" pitchFamily="18" charset="0"/>
                <a:ea typeface="Cambria" panose="02040503050406030204" pitchFamily="18" charset="0"/>
              </a:rPr>
              <a:t>in (t</a:t>
            </a:r>
            <a:r>
              <a:rPr lang="en-US" sz="2400" dirty="0" err="1">
                <a:solidFill>
                  <a:srgbClr val="000000"/>
                </a:solidFill>
                <a:latin typeface="Cambria" panose="02040503050406030204" pitchFamily="18" charset="0"/>
                <a:ea typeface="Cambria" panose="02040503050406030204" pitchFamily="18" charset="0"/>
              </a:rPr>
              <a:t>annin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fitat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proteaz</a:t>
            </a:r>
            <a:r>
              <a:rPr lang="en-US" sz="2400" dirty="0">
                <a:solidFill>
                  <a:srgbClr val="000000"/>
                </a:solidFill>
                <a:latin typeface="Cambria" panose="02040503050406030204" pitchFamily="18" charset="0"/>
                <a:ea typeface="Cambria" panose="02040503050406030204" pitchFamily="18" charset="0"/>
              </a:rPr>
              <a:t> </a:t>
            </a:r>
            <a:r>
              <a:rPr lang="tr-TR" sz="2400" dirty="0">
                <a:solidFill>
                  <a:srgbClr val="000000"/>
                </a:solidFill>
                <a:latin typeface="Cambria" panose="02040503050406030204" pitchFamily="18" charset="0"/>
                <a:ea typeface="Cambria" panose="02040503050406030204" pitchFamily="18" charset="0"/>
              </a:rPr>
              <a:t>v</a:t>
            </a:r>
            <a:r>
              <a:rPr lang="en-US" sz="2400" dirty="0">
                <a:solidFill>
                  <a:srgbClr val="000000"/>
                </a:solidFill>
                <a:latin typeface="Cambria" panose="02040503050406030204" pitchFamily="18" charset="0"/>
                <a:ea typeface="Cambria" panose="02040503050406030204" pitchFamily="18" charset="0"/>
              </a:rPr>
              <a:t>e </a:t>
            </a:r>
            <a:r>
              <a:rPr lang="en-US" sz="2400" dirty="0" err="1">
                <a:solidFill>
                  <a:srgbClr val="000000"/>
                </a:solidFill>
                <a:latin typeface="Cambria" panose="02040503050406030204" pitchFamily="18" charset="0"/>
                <a:ea typeface="Cambria" panose="02040503050406030204" pitchFamily="18" charset="0"/>
              </a:rPr>
              <a:t>amilaz</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inhibitörleri</a:t>
            </a:r>
            <a:r>
              <a:rPr lang="tr-TR" sz="2400" dirty="0">
                <a:solidFill>
                  <a:srgbClr val="000000"/>
                </a:solidFill>
                <a:latin typeface="Cambria" panose="02040503050406030204" pitchFamily="18" charset="0"/>
                <a:ea typeface="Cambria" panose="02040503050406030204" pitchFamily="18" charset="0"/>
              </a:rPr>
              <a:t> </a:t>
            </a:r>
            <a:r>
              <a:rPr lang="tr-TR" sz="2400" dirty="0" err="1">
                <a:solidFill>
                  <a:srgbClr val="000000"/>
                </a:solidFill>
                <a:latin typeface="Cambria" panose="02040503050406030204" pitchFamily="18" charset="0"/>
                <a:ea typeface="Cambria" panose="02040503050406030204" pitchFamily="18" charset="0"/>
              </a:rPr>
              <a:t>vb</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etkisizleştirilmesi</a:t>
            </a:r>
            <a:r>
              <a:rPr lang="tr-TR" sz="2400" dirty="0">
                <a:solidFill>
                  <a:srgbClr val="000000"/>
                </a:solidFill>
                <a:latin typeface="Cambria" panose="02040503050406030204" pitchFamily="18" charset="0"/>
                <a:ea typeface="Cambria" panose="02040503050406030204" pitchFamily="18" charset="0"/>
              </a:rPr>
              <a:t>,</a:t>
            </a:r>
          </a:p>
          <a:p>
            <a:pPr algn="l">
              <a:buFont typeface="Wingdings" panose="05000000000000000000" pitchFamily="2" charset="2"/>
              <a:buChar char="§"/>
            </a:pPr>
            <a:endParaRPr lang="tr-TR" sz="2400" dirty="0">
              <a:solidFill>
                <a:srgbClr val="000000"/>
              </a:solidFill>
              <a:latin typeface="Cambria" panose="02040503050406030204" pitchFamily="18" charset="0"/>
              <a:ea typeface="Cambria" panose="02040503050406030204" pitchFamily="18" charset="0"/>
            </a:endParaRPr>
          </a:p>
          <a:p>
            <a:pPr algn="l">
              <a:buFont typeface="Wingdings" panose="05000000000000000000" pitchFamily="2" charset="2"/>
              <a:buChar char="§"/>
            </a:pPr>
            <a:r>
              <a:rPr lang="en-US" sz="2400" dirty="0" err="1">
                <a:solidFill>
                  <a:srgbClr val="000000"/>
                </a:solidFill>
                <a:latin typeface="Cambria" panose="02040503050406030204" pitchFamily="18" charset="0"/>
                <a:ea typeface="Cambria" panose="02040503050406030204" pitchFamily="18" charset="0"/>
              </a:rPr>
              <a:t>Besinlerdeki</a:t>
            </a:r>
            <a:r>
              <a:rPr lang="en-US" sz="2400" dirty="0">
                <a:solidFill>
                  <a:srgbClr val="000000"/>
                </a:solidFill>
                <a:latin typeface="Cambria" panose="02040503050406030204" pitchFamily="18" charset="0"/>
                <a:ea typeface="Cambria" panose="02040503050406030204" pitchFamily="18" charset="0"/>
              </a:rPr>
              <a:t> </a:t>
            </a:r>
            <a:r>
              <a:rPr lang="tr-TR" sz="2400" dirty="0">
                <a:solidFill>
                  <a:srgbClr val="000000"/>
                </a:solidFill>
                <a:latin typeface="Cambria" panose="02040503050406030204" pitchFamily="18" charset="0"/>
                <a:ea typeface="Cambria" panose="02040503050406030204" pitchFamily="18" charset="0"/>
              </a:rPr>
              <a:t>a</a:t>
            </a:r>
            <a:r>
              <a:rPr lang="en-US" sz="2400" dirty="0" err="1">
                <a:solidFill>
                  <a:srgbClr val="000000"/>
                </a:solidFill>
                <a:latin typeface="Cambria" panose="02040503050406030204" pitchFamily="18" charset="0"/>
                <a:ea typeface="Cambria" panose="02040503050406030204" pitchFamily="18" charset="0"/>
              </a:rPr>
              <a:t>lerjen</a:t>
            </a:r>
            <a:r>
              <a:rPr lang="tr-TR" sz="2400" dirty="0">
                <a:solidFill>
                  <a:srgbClr val="000000"/>
                </a:solidFill>
                <a:latin typeface="Cambria" panose="02040503050406030204" pitchFamily="18" charset="0"/>
                <a:ea typeface="Cambria" panose="02040503050406030204" pitchFamily="18" charset="0"/>
              </a:rPr>
              <a:t> nitelikteki bileşenleri a</a:t>
            </a:r>
            <a:r>
              <a:rPr lang="en-US" sz="2400" dirty="0" err="1">
                <a:solidFill>
                  <a:srgbClr val="000000"/>
                </a:solidFill>
                <a:latin typeface="Cambria" panose="02040503050406030204" pitchFamily="18" charset="0"/>
                <a:ea typeface="Cambria" panose="02040503050406030204" pitchFamily="18" charset="0"/>
              </a:rPr>
              <a:t>zalması</a:t>
            </a:r>
            <a:r>
              <a:rPr lang="tr-TR" sz="2400" dirty="0">
                <a:solidFill>
                  <a:srgbClr val="000000"/>
                </a:solidFill>
                <a:latin typeface="Cambria" panose="02040503050406030204" pitchFamily="18" charset="0"/>
                <a:ea typeface="Cambria" panose="02040503050406030204" pitchFamily="18" charset="0"/>
              </a:rPr>
              <a:t>,</a:t>
            </a:r>
          </a:p>
          <a:p>
            <a:pPr algn="l">
              <a:buFont typeface="Wingdings" panose="05000000000000000000" pitchFamily="2" charset="2"/>
              <a:buChar char="§"/>
            </a:pPr>
            <a:endParaRPr lang="tr-TR" sz="2400" dirty="0">
              <a:solidFill>
                <a:srgbClr val="000000"/>
              </a:solidFill>
              <a:latin typeface="Cambria" panose="02040503050406030204" pitchFamily="18" charset="0"/>
              <a:ea typeface="Cambria" panose="02040503050406030204" pitchFamily="18" charset="0"/>
            </a:endParaRPr>
          </a:p>
          <a:p>
            <a:pPr algn="l">
              <a:buFont typeface="Wingdings" panose="05000000000000000000" pitchFamily="2" charset="2"/>
              <a:buChar char="§"/>
            </a:pPr>
            <a:r>
              <a:rPr lang="en-US" sz="2400" dirty="0" err="1">
                <a:solidFill>
                  <a:srgbClr val="000000"/>
                </a:solidFill>
                <a:latin typeface="Cambria" panose="02040503050406030204" pitchFamily="18" charset="0"/>
                <a:ea typeface="Cambria" panose="02040503050406030204" pitchFamily="18" charset="0"/>
              </a:rPr>
              <a:t>Protei</a:t>
            </a:r>
            <a:r>
              <a:rPr lang="tr-TR" sz="2400" dirty="0">
                <a:solidFill>
                  <a:srgbClr val="000000"/>
                </a:solidFill>
                <a:latin typeface="Cambria" panose="02040503050406030204" pitchFamily="18" charset="0"/>
                <a:ea typeface="Cambria" panose="02040503050406030204" pitchFamily="18" charset="0"/>
              </a:rPr>
              <a:t>n</a:t>
            </a:r>
            <a:r>
              <a:rPr lang="en-US" sz="2400" dirty="0">
                <a:solidFill>
                  <a:srgbClr val="000000"/>
                </a:solidFill>
                <a:latin typeface="Cambria" panose="02040503050406030204" pitchFamily="18" charset="0"/>
                <a:ea typeface="Cambria" panose="02040503050406030204" pitchFamily="18" charset="0"/>
              </a:rPr>
              <a:t>,</a:t>
            </a:r>
            <a:r>
              <a:rPr lang="en-US" sz="2400" dirty="0" err="1">
                <a:solidFill>
                  <a:srgbClr val="000000"/>
                </a:solidFill>
                <a:latin typeface="Cambria" panose="02040503050406030204" pitchFamily="18" charset="0"/>
                <a:ea typeface="Cambria" panose="02040503050406030204" pitchFamily="18" charset="0"/>
              </a:rPr>
              <a:t>kalsiyum</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demir</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manganez</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magnezyum</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gibi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besin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ögeler</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ile</a:t>
            </a:r>
            <a:r>
              <a:rPr lang="tr-TR" sz="2400" dirty="0">
                <a:solidFill>
                  <a:srgbClr val="000000"/>
                </a:solidFill>
                <a:latin typeface="Cambria" panose="02040503050406030204" pitchFamily="18" charset="0"/>
                <a:ea typeface="Cambria" panose="02040503050406030204" pitchFamily="18" charset="0"/>
              </a:rPr>
              <a:t> f</a:t>
            </a:r>
            <a:r>
              <a:rPr lang="en-US" sz="2400" dirty="0" err="1">
                <a:solidFill>
                  <a:srgbClr val="000000"/>
                </a:solidFill>
                <a:latin typeface="Cambria" panose="02040503050406030204" pitchFamily="18" charset="0"/>
                <a:ea typeface="Cambria" panose="02040503050406030204" pitchFamily="18" charset="0"/>
              </a:rPr>
              <a:t>itokimyasalların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biyoaktivitelerinin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ve</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biyoyararlılıklarının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artm</a:t>
            </a:r>
            <a:r>
              <a:rPr lang="tr-TR" sz="2400" dirty="0">
                <a:solidFill>
                  <a:srgbClr val="000000"/>
                </a:solidFill>
                <a:latin typeface="Cambria" panose="02040503050406030204" pitchFamily="18" charset="0"/>
                <a:ea typeface="Cambria" panose="02040503050406030204" pitchFamily="18" charset="0"/>
              </a:rPr>
              <a:t>ası,</a:t>
            </a:r>
          </a:p>
          <a:p>
            <a:pPr algn="l">
              <a:buFont typeface="Wingdings" panose="05000000000000000000" pitchFamily="2" charset="2"/>
              <a:buChar char="§"/>
            </a:pPr>
            <a:endParaRPr lang="tr-TR" sz="2400" dirty="0">
              <a:solidFill>
                <a:srgbClr val="000000"/>
              </a:solidFill>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2400" dirty="0">
                <a:solidFill>
                  <a:srgbClr val="000000"/>
                </a:solidFill>
                <a:latin typeface="Cambria" panose="02040503050406030204" pitchFamily="18" charset="0"/>
                <a:ea typeface="Cambria" panose="02040503050406030204" pitchFamily="18" charset="0"/>
              </a:rPr>
              <a:t>F</a:t>
            </a:r>
            <a:r>
              <a:rPr lang="fi-FI" sz="2400" dirty="0">
                <a:solidFill>
                  <a:srgbClr val="000000"/>
                </a:solidFill>
                <a:latin typeface="Cambria" panose="02040503050406030204" pitchFamily="18" charset="0"/>
                <a:ea typeface="Cambria" panose="02040503050406030204" pitchFamily="18" charset="0"/>
              </a:rPr>
              <a:t>olat, </a:t>
            </a:r>
            <a:r>
              <a:rPr lang="tr-TR" sz="2400" dirty="0">
                <a:solidFill>
                  <a:srgbClr val="000000"/>
                </a:solidFill>
                <a:latin typeface="Cambria" panose="02040503050406030204" pitchFamily="18" charset="0"/>
                <a:ea typeface="Cambria" panose="02040503050406030204" pitchFamily="18" charset="0"/>
              </a:rPr>
              <a:t>B</a:t>
            </a:r>
            <a:r>
              <a:rPr lang="fi-FI" sz="2400" baseline="-25000" dirty="0">
                <a:solidFill>
                  <a:srgbClr val="000000"/>
                </a:solidFill>
                <a:latin typeface="Cambria" panose="02040503050406030204" pitchFamily="18" charset="0"/>
                <a:ea typeface="Cambria" panose="02040503050406030204" pitchFamily="18" charset="0"/>
              </a:rPr>
              <a:t>12</a:t>
            </a:r>
            <a:r>
              <a:rPr lang="fi-FI" sz="2400" dirty="0">
                <a:solidFill>
                  <a:srgbClr val="000000"/>
                </a:solidFill>
                <a:latin typeface="Cambria" panose="02040503050406030204" pitchFamily="18" charset="0"/>
                <a:ea typeface="Cambria" panose="02040503050406030204" pitchFamily="18" charset="0"/>
              </a:rPr>
              <a:t>, </a:t>
            </a:r>
            <a:r>
              <a:rPr lang="tr-TR" sz="2400" dirty="0">
                <a:solidFill>
                  <a:srgbClr val="000000"/>
                </a:solidFill>
                <a:latin typeface="Cambria" panose="02040503050406030204" pitchFamily="18" charset="0"/>
                <a:ea typeface="Cambria" panose="02040503050406030204" pitchFamily="18" charset="0"/>
              </a:rPr>
              <a:t>B</a:t>
            </a:r>
            <a:r>
              <a:rPr lang="fi-FI" sz="2400" baseline="-25000" dirty="0">
                <a:solidFill>
                  <a:srgbClr val="000000"/>
                </a:solidFill>
                <a:latin typeface="Cambria" panose="02040503050406030204" pitchFamily="18" charset="0"/>
                <a:ea typeface="Cambria" panose="02040503050406030204" pitchFamily="18" charset="0"/>
              </a:rPr>
              <a:t>2</a:t>
            </a:r>
            <a:r>
              <a:rPr lang="fi-FI" sz="2400" dirty="0">
                <a:solidFill>
                  <a:srgbClr val="000000"/>
                </a:solidFill>
                <a:latin typeface="Cambria" panose="02040503050406030204" pitchFamily="18" charset="0"/>
                <a:ea typeface="Cambria" panose="02040503050406030204" pitchFamily="18" charset="0"/>
              </a:rPr>
              <a:t> ve </a:t>
            </a:r>
            <a:r>
              <a:rPr lang="tr-TR" sz="2400" dirty="0">
                <a:solidFill>
                  <a:srgbClr val="000000"/>
                </a:solidFill>
                <a:latin typeface="Cambria" panose="02040503050406030204" pitchFamily="18" charset="0"/>
                <a:ea typeface="Cambria" panose="02040503050406030204" pitchFamily="18" charset="0"/>
              </a:rPr>
              <a:t>K</a:t>
            </a:r>
            <a:r>
              <a:rPr lang="fi-FI" sz="2400" baseline="-25000" dirty="0">
                <a:solidFill>
                  <a:srgbClr val="000000"/>
                </a:solidFill>
                <a:latin typeface="Cambria" panose="02040503050406030204" pitchFamily="18" charset="0"/>
                <a:ea typeface="Cambria" panose="02040503050406030204" pitchFamily="18" charset="0"/>
              </a:rPr>
              <a:t>2</a:t>
            </a:r>
            <a:r>
              <a:rPr lang="fi-FI" sz="2400" dirty="0">
                <a:solidFill>
                  <a:srgbClr val="000000"/>
                </a:solidFill>
                <a:latin typeface="Cambria" panose="02040503050406030204" pitchFamily="18" charset="0"/>
                <a:ea typeface="Cambria" panose="02040503050406030204" pitchFamily="18" charset="0"/>
              </a:rPr>
              <a:t> gibi</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vitaminlerin</a:t>
            </a:r>
            <a:r>
              <a:rPr lang="en-US" sz="2400" dirty="0">
                <a:solidFill>
                  <a:srgbClr val="000000"/>
                </a:solidFill>
                <a:latin typeface="Cambria" panose="02040503050406030204" pitchFamily="18" charset="0"/>
                <a:ea typeface="Cambria" panose="02040503050406030204" pitchFamily="18" charset="0"/>
              </a:rPr>
              <a:t> </a:t>
            </a:r>
            <a:r>
              <a:rPr lang="tr-TR" sz="2400" dirty="0">
                <a:solidFill>
                  <a:srgbClr val="000000"/>
                </a:solidFill>
                <a:latin typeface="Cambria" panose="02040503050406030204" pitchFamily="18" charset="0"/>
                <a:ea typeface="Cambria" panose="02040503050406030204" pitchFamily="18" charset="0"/>
              </a:rPr>
              <a:t>artışı</a:t>
            </a:r>
            <a:endParaRPr lang="en-US" sz="3600" dirty="0">
              <a:latin typeface="Cambria" panose="02040503050406030204" pitchFamily="18" charset="0"/>
              <a:ea typeface="Cambria" panose="02040503050406030204" pitchFamily="18" charset="0"/>
            </a:endParaRPr>
          </a:p>
        </p:txBody>
      </p:sp>
      <p:sp>
        <p:nvSpPr>
          <p:cNvPr id="7" name="Başlık 1">
            <a:extLst>
              <a:ext uri="{FF2B5EF4-FFF2-40B4-BE49-F238E27FC236}">
                <a16:creationId xmlns:a16="http://schemas.microsoft.com/office/drawing/2014/main" id="{B4698BA3-CA98-397D-14F0-228B70D2EA34}"/>
              </a:ext>
            </a:extLst>
          </p:cNvPr>
          <p:cNvSpPr txBox="1">
            <a:spLocks/>
          </p:cNvSpPr>
          <p:nvPr/>
        </p:nvSpPr>
        <p:spPr>
          <a:xfrm>
            <a:off x="123837" y="267612"/>
            <a:ext cx="11637579" cy="1325563"/>
          </a:xfrm>
          <a:prstGeom prst="rect">
            <a:avLst/>
          </a:prstGeom>
        </p:spPr>
        <p:txBody>
          <a:bodyPr vert="horz" lIns="91425" tIns="45714" rIns="91425"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C00000"/>
                </a:solidFill>
                <a:latin typeface="Cambria" panose="02040503050406030204" pitchFamily="18" charset="0"/>
                <a:ea typeface="Cambria" panose="02040503050406030204" pitchFamily="18" charset="0"/>
              </a:rPr>
              <a:t>Fermantasyon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Sürecinde</a:t>
            </a:r>
            <a:r>
              <a:rPr lang="tr-TR"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Gerçekleşen</a:t>
            </a:r>
            <a:r>
              <a:rPr lang="en-US" sz="4000" b="1" dirty="0">
                <a:solidFill>
                  <a:srgbClr val="C00000"/>
                </a:solidFill>
                <a:latin typeface="Cambria" panose="02040503050406030204" pitchFamily="18" charset="0"/>
                <a:ea typeface="Cambria" panose="02040503050406030204" pitchFamily="18" charset="0"/>
              </a:rPr>
              <a:t> </a:t>
            </a:r>
            <a:endParaRPr lang="tr-TR" sz="4000" b="1" dirty="0">
              <a:solidFill>
                <a:srgbClr val="C00000"/>
              </a:solidFill>
              <a:latin typeface="Cambria" panose="02040503050406030204" pitchFamily="18" charset="0"/>
              <a:ea typeface="Cambria" panose="02040503050406030204" pitchFamily="18" charset="0"/>
            </a:endParaRPr>
          </a:p>
          <a:p>
            <a:pPr algn="ctr"/>
            <a:r>
              <a:rPr lang="en-US" sz="4000" b="1" dirty="0">
                <a:solidFill>
                  <a:srgbClr val="C00000"/>
                </a:solidFill>
                <a:latin typeface="Cambria" panose="02040503050406030204" pitchFamily="18" charset="0"/>
                <a:ea typeface="Cambria" panose="02040503050406030204" pitchFamily="18" charset="0"/>
              </a:rPr>
              <a:t>Bazı</a:t>
            </a:r>
            <a:r>
              <a:rPr lang="tr-TR"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Değişiklikler</a:t>
            </a:r>
            <a:br>
              <a:rPr lang="tr-TR" sz="4000" b="1" dirty="0">
                <a:latin typeface="Cambria" panose="02040503050406030204" pitchFamily="18" charset="0"/>
                <a:ea typeface="Cambria" panose="02040503050406030204" pitchFamily="18" charset="0"/>
                <a:cs typeface="Times New Roman" panose="02020603050405020304" pitchFamily="18" charset="0"/>
              </a:rPr>
            </a:br>
            <a:endParaRPr lang="en-US" sz="4000" dirty="0"/>
          </a:p>
        </p:txBody>
      </p:sp>
    </p:spTree>
    <p:extLst>
      <p:ext uri="{BB962C8B-B14F-4D97-AF65-F5344CB8AC3E}">
        <p14:creationId xmlns:p14="http://schemas.microsoft.com/office/powerpoint/2010/main" val="243502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8F320D-F228-11F5-7F33-119015010165}"/>
              </a:ext>
            </a:extLst>
          </p:cNvPr>
          <p:cNvSpPr>
            <a:spLocks noGrp="1"/>
          </p:cNvSpPr>
          <p:nvPr>
            <p:ph type="title"/>
          </p:nvPr>
        </p:nvSpPr>
        <p:spPr>
          <a:xfrm>
            <a:off x="838200" y="113772"/>
            <a:ext cx="10515600" cy="1325563"/>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Fermentasyonun Besine Katkıları</a:t>
            </a:r>
            <a:endParaRPr lang="en-US" sz="4000" b="1" dirty="0">
              <a:solidFill>
                <a:srgbClr val="C00000"/>
              </a:solidFill>
              <a:latin typeface="Cambria" panose="02040503050406030204" pitchFamily="18" charset="0"/>
              <a:ea typeface="Cambria" panose="02040503050406030204" pitchFamily="18" charset="0"/>
            </a:endParaRPr>
          </a:p>
        </p:txBody>
      </p:sp>
      <p:graphicFrame>
        <p:nvGraphicFramePr>
          <p:cNvPr id="3" name="Diyagram 2">
            <a:extLst>
              <a:ext uri="{FF2B5EF4-FFF2-40B4-BE49-F238E27FC236}">
                <a16:creationId xmlns:a16="http://schemas.microsoft.com/office/drawing/2014/main" id="{3A06C1EA-C63E-7C9F-178E-27BB84900019}"/>
              </a:ext>
            </a:extLst>
          </p:cNvPr>
          <p:cNvGraphicFramePr/>
          <p:nvPr>
            <p:extLst>
              <p:ext uri="{D42A27DB-BD31-4B8C-83A1-F6EECF244321}">
                <p14:modId xmlns:p14="http://schemas.microsoft.com/office/powerpoint/2010/main" val="1261935862"/>
              </p:ext>
            </p:extLst>
          </p:nvPr>
        </p:nvGraphicFramePr>
        <p:xfrm>
          <a:off x="1601606" y="1325563"/>
          <a:ext cx="87490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130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9A1B70-125A-D8B4-13CC-0221442E6601}"/>
              </a:ext>
            </a:extLst>
          </p:cNvPr>
          <p:cNvSpPr>
            <a:spLocks noGrp="1"/>
          </p:cNvSpPr>
          <p:nvPr>
            <p:ph type="title"/>
          </p:nvPr>
        </p:nvSpPr>
        <p:spPr>
          <a:xfrm>
            <a:off x="674598" y="30480"/>
            <a:ext cx="11105927" cy="1325563"/>
          </a:xfrm>
        </p:spPr>
        <p:txBody>
          <a:bodyPr>
            <a:normAutofit/>
          </a:bodyPr>
          <a:lstStyle/>
          <a:p>
            <a:pPr algn="ctr"/>
            <a:r>
              <a:rPr lang="tr-TR" sz="3200" b="1" dirty="0">
                <a:solidFill>
                  <a:srgbClr val="C00000"/>
                </a:solidFill>
                <a:latin typeface="Cambria" panose="02040503050406030204" pitchFamily="18" charset="0"/>
                <a:ea typeface="Cambria" panose="02040503050406030204" pitchFamily="18" charset="0"/>
              </a:rPr>
              <a:t>Fermente Besinlerin Sağlık Üzerine Olası Etkileri</a:t>
            </a:r>
            <a:endParaRPr lang="en-US" sz="32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BE34D101-D708-233C-5391-64EDCF2A3691}"/>
              </a:ext>
            </a:extLst>
          </p:cNvPr>
          <p:cNvSpPr>
            <a:spLocks noGrp="1"/>
          </p:cNvSpPr>
          <p:nvPr>
            <p:ph idx="1"/>
          </p:nvPr>
        </p:nvSpPr>
        <p:spPr>
          <a:xfrm>
            <a:off x="674595" y="1605960"/>
            <a:ext cx="10842812" cy="4618378"/>
          </a:xfrm>
        </p:spPr>
        <p:txBody>
          <a:bodyPr>
            <a:noAutofit/>
          </a:bodyPr>
          <a:lstStyle/>
          <a:p>
            <a:pPr>
              <a:lnSpc>
                <a:spcPct val="100000"/>
              </a:lnSpc>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İntestinal mikrobiyota modülasyonu ve </a:t>
            </a:r>
            <a:r>
              <a:rPr lang="tr-TR" dirty="0">
                <a:latin typeface="Cambria" panose="02040503050406030204" pitchFamily="18" charset="0"/>
                <a:ea typeface="Cambria" panose="02040503050406030204" pitchFamily="18" charset="0"/>
              </a:rPr>
              <a:t>a</a:t>
            </a:r>
            <a:r>
              <a:rPr lang="en-US" b="0" i="0" u="none" strike="noStrike" baseline="0" dirty="0" err="1">
                <a:latin typeface="Cambria" panose="02040503050406030204" pitchFamily="18" charset="0"/>
                <a:ea typeface="Cambria" panose="02040503050406030204" pitchFamily="18" charset="0"/>
              </a:rPr>
              <a:t>nti-mikrobiyal</a:t>
            </a:r>
            <a:r>
              <a:rPr lang="tr-TR" b="0" i="0" u="none" strike="noStrike" baseline="0" dirty="0">
                <a:latin typeface="Cambria" panose="02040503050406030204" pitchFamily="18" charset="0"/>
                <a:ea typeface="Cambria" panose="02040503050406030204" pitchFamily="18" charset="0"/>
              </a:rPr>
              <a:t> etki</a:t>
            </a:r>
          </a:p>
          <a:p>
            <a:pPr algn="l">
              <a:lnSpc>
                <a:spcPct val="100000"/>
              </a:lnSpc>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Kan kolesterol düzeylerinin regülasyonu</a:t>
            </a:r>
          </a:p>
          <a:p>
            <a:pPr>
              <a:lnSpc>
                <a:spcPct val="100000"/>
              </a:lnSpc>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Kan basıncının düzenlenmesi</a:t>
            </a:r>
          </a:p>
          <a:p>
            <a:pPr algn="l">
              <a:lnSpc>
                <a:spcPct val="100000"/>
              </a:lnSpc>
              <a:buFont typeface="Wingdings" panose="05000000000000000000" pitchFamily="2" charset="2"/>
              <a:buChar char="§"/>
            </a:pPr>
            <a:r>
              <a:rPr lang="tr-TR" b="0" i="0" u="none" strike="noStrike" baseline="0" dirty="0" err="1">
                <a:latin typeface="Cambria" panose="02040503050406030204" pitchFamily="18" charset="0"/>
                <a:ea typeface="Cambria" panose="02040503050406030204" pitchFamily="18" charset="0"/>
              </a:rPr>
              <a:t>İmmun</a:t>
            </a:r>
            <a:r>
              <a:rPr lang="tr-TR" b="0" i="0" u="none" strike="noStrike" baseline="0" dirty="0">
                <a:latin typeface="Cambria" panose="02040503050406030204" pitchFamily="18" charset="0"/>
                <a:ea typeface="Cambria" panose="02040503050406030204" pitchFamily="18" charset="0"/>
              </a:rPr>
              <a:t> modülasyon ve inflamasyonun bas</a:t>
            </a:r>
            <a:r>
              <a:rPr lang="tr-TR" dirty="0">
                <a:latin typeface="Cambria" panose="02040503050406030204" pitchFamily="18" charset="0"/>
                <a:ea typeface="Cambria" panose="02040503050406030204" pitchFamily="18" charset="0"/>
              </a:rPr>
              <a:t>kılanması</a:t>
            </a:r>
          </a:p>
          <a:p>
            <a:pPr algn="l">
              <a:lnSpc>
                <a:spcPct val="100000"/>
              </a:lnSpc>
              <a:buFont typeface="Wingdings" panose="05000000000000000000" pitchFamily="2" charset="2"/>
              <a:buChar char="§"/>
            </a:pPr>
            <a:r>
              <a:rPr lang="en-US" b="0" i="0" u="none" strike="noStrike" baseline="0" dirty="0">
                <a:latin typeface="Cambria" panose="02040503050406030204" pitchFamily="18" charset="0"/>
                <a:ea typeface="Cambria" panose="02040503050406030204" pitchFamily="18" charset="0"/>
              </a:rPr>
              <a:t>Glisemik </a:t>
            </a:r>
            <a:r>
              <a:rPr lang="tr-TR" dirty="0">
                <a:latin typeface="Cambria" panose="02040503050406030204" pitchFamily="18" charset="0"/>
                <a:ea typeface="Cambria" panose="02040503050406030204" pitchFamily="18" charset="0"/>
              </a:rPr>
              <a:t>y</a:t>
            </a:r>
            <a:r>
              <a:rPr lang="en-US" b="0" i="0" u="none" strike="noStrike" baseline="0" dirty="0" err="1">
                <a:latin typeface="Cambria" panose="02040503050406030204" pitchFamily="18" charset="0"/>
                <a:ea typeface="Cambria" panose="02040503050406030204" pitchFamily="18" charset="0"/>
              </a:rPr>
              <a:t>anıt</a:t>
            </a:r>
            <a:r>
              <a:rPr lang="tr-TR" b="0" i="0" u="none" strike="noStrike" dirty="0">
                <a:latin typeface="Cambria" panose="02040503050406030204" pitchFamily="18" charset="0"/>
                <a:ea typeface="Cambria" panose="02040503050406030204" pitchFamily="18" charset="0"/>
              </a:rPr>
              <a:t> </a:t>
            </a:r>
            <a:r>
              <a:rPr lang="tr-TR" b="0" i="0" u="none" strike="noStrike" baseline="0" dirty="0">
                <a:latin typeface="Cambria" panose="02040503050406030204" pitchFamily="18" charset="0"/>
                <a:ea typeface="Cambria" panose="02040503050406030204" pitchFamily="18" charset="0"/>
              </a:rPr>
              <a:t>v</a:t>
            </a:r>
            <a:r>
              <a:rPr lang="en-US" b="0" i="0" u="none" strike="noStrike" baseline="0" dirty="0">
                <a:latin typeface="Cambria" panose="02040503050406030204" pitchFamily="18" charset="0"/>
                <a:ea typeface="Cambria" panose="02040503050406030204" pitchFamily="18" charset="0"/>
              </a:rPr>
              <a:t>e</a:t>
            </a:r>
            <a:r>
              <a:rPr lang="tr-TR" b="0" i="0" u="none" strike="noStrike" baseline="0" dirty="0">
                <a:latin typeface="Cambria" panose="02040503050406030204" pitchFamily="18" charset="0"/>
                <a:ea typeface="Cambria" panose="02040503050406030204" pitchFamily="18" charset="0"/>
              </a:rPr>
              <a:t> </a:t>
            </a:r>
            <a:r>
              <a:rPr lang="tr-TR" dirty="0">
                <a:latin typeface="Cambria" panose="02040503050406030204" pitchFamily="18" charset="0"/>
                <a:ea typeface="Cambria" panose="02040503050406030204" pitchFamily="18" charset="0"/>
              </a:rPr>
              <a:t>iş</a:t>
            </a:r>
            <a:r>
              <a:rPr lang="en-US" b="0" i="0" u="none" strike="noStrike" baseline="0" dirty="0" err="1">
                <a:latin typeface="Cambria" panose="02040503050406030204" pitchFamily="18" charset="0"/>
                <a:ea typeface="Cambria" panose="02040503050406030204" pitchFamily="18" charset="0"/>
              </a:rPr>
              <a:t>tah</a:t>
            </a:r>
            <a:r>
              <a:rPr lang="en-US" b="0" i="0" u="none" strike="noStrike" baseline="0" dirty="0">
                <a:latin typeface="Cambria" panose="02040503050406030204" pitchFamily="18" charset="0"/>
                <a:ea typeface="Cambria" panose="02040503050406030204" pitchFamily="18" charset="0"/>
              </a:rPr>
              <a:t> </a:t>
            </a:r>
            <a:r>
              <a:rPr lang="tr-TR" dirty="0">
                <a:latin typeface="Cambria" panose="02040503050406030204" pitchFamily="18" charset="0"/>
                <a:ea typeface="Cambria" panose="02040503050406030204" pitchFamily="18" charset="0"/>
              </a:rPr>
              <a:t>k</a:t>
            </a:r>
            <a:r>
              <a:rPr lang="en-US" b="0" i="0" u="none" strike="noStrike" baseline="0" dirty="0" err="1">
                <a:latin typeface="Cambria" panose="02040503050406030204" pitchFamily="18" charset="0"/>
                <a:ea typeface="Cambria" panose="02040503050406030204" pitchFamily="18" charset="0"/>
              </a:rPr>
              <a:t>ontrolü</a:t>
            </a:r>
            <a:endParaRPr lang="tr-TR" b="0" i="0" u="none" strike="noStrike" baseline="0" dirty="0">
              <a:latin typeface="Cambria" panose="02040503050406030204" pitchFamily="18" charset="0"/>
              <a:ea typeface="Cambria" panose="02040503050406030204" pitchFamily="18" charset="0"/>
            </a:endParaRPr>
          </a:p>
          <a:p>
            <a:pPr algn="l">
              <a:lnSpc>
                <a:spcPct val="100000"/>
              </a:lnSpc>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Kemik</a:t>
            </a:r>
            <a:r>
              <a:rPr lang="tr-TR" b="0" i="0" u="none" strike="noStrike" baseline="0" dirty="0">
                <a:latin typeface="Cambria" panose="02040503050406030204" pitchFamily="18" charset="0"/>
                <a:ea typeface="Cambria" panose="02040503050406030204" pitchFamily="18" charset="0"/>
              </a:rPr>
              <a:t> </a:t>
            </a:r>
            <a:r>
              <a:rPr lang="tr-TR" dirty="0">
                <a:latin typeface="Cambria" panose="02040503050406030204" pitchFamily="18" charset="0"/>
                <a:ea typeface="Cambria" panose="02040503050406030204" pitchFamily="18" charset="0"/>
              </a:rPr>
              <a:t>s</a:t>
            </a:r>
            <a:r>
              <a:rPr lang="en-US" b="0" i="0" u="none" strike="noStrike" baseline="0" dirty="0" err="1">
                <a:latin typeface="Cambria" panose="02040503050406030204" pitchFamily="18" charset="0"/>
                <a:ea typeface="Cambria" panose="02040503050406030204" pitchFamily="18" charset="0"/>
              </a:rPr>
              <a:t>ağlığını</a:t>
            </a:r>
            <a:r>
              <a:rPr lang="tr-TR" b="0" i="0" u="none" strike="noStrike" baseline="0" dirty="0">
                <a:latin typeface="Cambria" panose="02040503050406030204" pitchFamily="18" charset="0"/>
                <a:ea typeface="Cambria" panose="02040503050406030204" pitchFamily="18" charset="0"/>
              </a:rPr>
              <a:t>n</a:t>
            </a:r>
            <a:r>
              <a:rPr lang="tr-TR" dirty="0">
                <a:latin typeface="Cambria" panose="02040503050406030204" pitchFamily="18" charset="0"/>
                <a:ea typeface="Cambria" panose="02040503050406030204" pitchFamily="18" charset="0"/>
              </a:rPr>
              <a:t> korunması</a:t>
            </a:r>
          </a:p>
          <a:p>
            <a:pPr algn="l">
              <a:lnSpc>
                <a:spcPct val="100000"/>
              </a:lnSpc>
              <a:buFont typeface="Wingdings" panose="05000000000000000000" pitchFamily="2" charset="2"/>
              <a:buChar char="§"/>
            </a:pPr>
            <a:r>
              <a:rPr lang="tr-TR" dirty="0">
                <a:latin typeface="Cambria" panose="02040503050406030204" pitchFamily="18" charset="0"/>
                <a:ea typeface="Cambria" panose="02040503050406030204" pitchFamily="18" charset="0"/>
              </a:rPr>
              <a:t>K</a:t>
            </a:r>
            <a:r>
              <a:rPr lang="en-US" b="0" i="0" u="none" strike="noStrike" baseline="0" dirty="0" err="1">
                <a:latin typeface="Cambria" panose="02040503050406030204" pitchFamily="18" charset="0"/>
                <a:ea typeface="Cambria" panose="02040503050406030204" pitchFamily="18" charset="0"/>
              </a:rPr>
              <a:t>onstipasyon</a:t>
            </a:r>
            <a:r>
              <a:rPr lang="tr-TR" dirty="0">
                <a:latin typeface="Cambria" panose="02040503050406030204" pitchFamily="18" charset="0"/>
                <a:ea typeface="Cambria" panose="02040503050406030204" pitchFamily="18" charset="0"/>
              </a:rPr>
              <a:t>un önlenmesi</a:t>
            </a:r>
          </a:p>
          <a:p>
            <a:pPr>
              <a:lnSpc>
                <a:spcPct val="100000"/>
              </a:lnSpc>
              <a:buFont typeface="Wingdings" panose="05000000000000000000" pitchFamily="2" charset="2"/>
              <a:buChar char="§"/>
            </a:pPr>
            <a:r>
              <a:rPr lang="en-US" b="0" i="0" u="none" strike="noStrike" baseline="0" dirty="0">
                <a:latin typeface="Cambria" panose="02040503050406030204" pitchFamily="18" charset="0"/>
                <a:ea typeface="Cambria" panose="02040503050406030204" pitchFamily="18" charset="0"/>
              </a:rPr>
              <a:t>Anti</a:t>
            </a:r>
            <a:r>
              <a:rPr lang="tr-TR" b="0" i="0" u="none" strike="noStrike" baseline="0" dirty="0">
                <a:latin typeface="Cambria" panose="02040503050406030204" pitchFamily="18" charset="0"/>
                <a:ea typeface="Cambria" panose="02040503050406030204" pitchFamily="18" charset="0"/>
              </a:rPr>
              <a:t>-</a:t>
            </a:r>
            <a:r>
              <a:rPr lang="en-US" b="0" i="0" u="none" strike="noStrike" baseline="0" dirty="0" err="1">
                <a:latin typeface="Cambria" panose="02040503050406030204" pitchFamily="18" charset="0"/>
                <a:ea typeface="Cambria" panose="02040503050406030204" pitchFamily="18" charset="0"/>
              </a:rPr>
              <a:t>oksidan</a:t>
            </a:r>
            <a:r>
              <a:rPr lang="tr-TR" dirty="0">
                <a:latin typeface="Cambria" panose="02040503050406030204" pitchFamily="18" charset="0"/>
                <a:ea typeface="Cambria" panose="02040503050406030204" pitchFamily="18" charset="0"/>
              </a:rPr>
              <a:t> etki</a:t>
            </a:r>
            <a:endParaRPr lang="tr-TR" b="0" i="0" u="none" strike="noStrike" baseline="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77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C8BBC41-47CF-A65E-C3FC-92A3B57A512A}"/>
              </a:ext>
            </a:extLst>
          </p:cNvPr>
          <p:cNvSpPr>
            <a:spLocks noGrp="1"/>
          </p:cNvSpPr>
          <p:nvPr>
            <p:ph idx="1"/>
          </p:nvPr>
        </p:nvSpPr>
        <p:spPr>
          <a:xfrm>
            <a:off x="838200" y="1114740"/>
            <a:ext cx="10515600" cy="5400949"/>
          </a:xfrm>
        </p:spPr>
        <p:txBody>
          <a:bodyPr>
            <a:normAutofit/>
          </a:bodyPr>
          <a:lstStyle/>
          <a:p>
            <a:pPr marL="0" indent="0">
              <a:buNone/>
            </a:pPr>
            <a:endParaRPr lang="tr-TR" dirty="0">
              <a:latin typeface="Cambria"/>
              <a:cs typeface="Cambria"/>
            </a:endParaRPr>
          </a:p>
          <a:p>
            <a:pPr>
              <a:buFont typeface="Wingdings" panose="05000000000000000000" pitchFamily="2" charset="2"/>
              <a:buChar char="§"/>
            </a:pPr>
            <a:r>
              <a:rPr lang="tr-TR" dirty="0">
                <a:latin typeface="Cambria"/>
                <a:ea typeface="Cambria" panose="02040503050406030204" pitchFamily="18" charset="0"/>
                <a:cs typeface="Cambria"/>
              </a:rPr>
              <a:t>Besin güvenliği sağlanmış,</a:t>
            </a:r>
          </a:p>
          <a:p>
            <a:pPr algn="ctr">
              <a:buFont typeface="Wingdings" panose="05000000000000000000" pitchFamily="2" charset="2"/>
              <a:buChar char="§"/>
            </a:pPr>
            <a:endParaRPr lang="tr-TR" dirty="0">
              <a:latin typeface="Cambria"/>
              <a:ea typeface="Cambria" panose="02040503050406030204" pitchFamily="18" charset="0"/>
              <a:cs typeface="Cambria"/>
            </a:endParaRPr>
          </a:p>
          <a:p>
            <a:pPr>
              <a:buFont typeface="Wingdings" panose="05000000000000000000" pitchFamily="2" charset="2"/>
              <a:buChar char="§"/>
            </a:pPr>
            <a:r>
              <a:rPr lang="tr-TR" dirty="0">
                <a:latin typeface="Cambria"/>
                <a:ea typeface="Cambria" panose="02040503050406030204" pitchFamily="18" charset="0"/>
                <a:cs typeface="Cambria"/>
              </a:rPr>
              <a:t>Sağlıklı makro ve </a:t>
            </a:r>
            <a:r>
              <a:rPr lang="tr-TR" dirty="0" err="1">
                <a:latin typeface="Cambria"/>
                <a:ea typeface="Cambria" panose="02040503050406030204" pitchFamily="18" charset="0"/>
                <a:cs typeface="Cambria"/>
              </a:rPr>
              <a:t>mikrobesin</a:t>
            </a:r>
            <a:r>
              <a:rPr lang="tr-TR" dirty="0">
                <a:latin typeface="Cambria"/>
                <a:ea typeface="Cambria" panose="02040503050406030204" pitchFamily="18" charset="0"/>
                <a:cs typeface="Cambria"/>
              </a:rPr>
              <a:t> öğesi örüntüsüne sahip,</a:t>
            </a:r>
          </a:p>
          <a:p>
            <a:pPr algn="ctr">
              <a:buFont typeface="Wingdings" panose="05000000000000000000" pitchFamily="2" charset="2"/>
              <a:buChar char="§"/>
            </a:pPr>
            <a:endParaRPr lang="tr-TR" dirty="0">
              <a:latin typeface="Cambria"/>
              <a:ea typeface="Cambria" panose="02040503050406030204" pitchFamily="18" charset="0"/>
              <a:cs typeface="Cambria"/>
            </a:endParaRPr>
          </a:p>
          <a:p>
            <a:pPr>
              <a:buFont typeface="Wingdings" panose="05000000000000000000" pitchFamily="2" charset="2"/>
              <a:buChar char="§"/>
            </a:pPr>
            <a:r>
              <a:rPr lang="tr-TR" u="none" strike="noStrike" baseline="0" dirty="0">
                <a:latin typeface="Cambria"/>
                <a:ea typeface="Cambria" panose="02040503050406030204" pitchFamily="18" charset="0"/>
                <a:cs typeface="Cambria"/>
              </a:rPr>
              <a:t>Bireye özgü değerlendirmede s</a:t>
            </a:r>
            <a:r>
              <a:rPr lang="en-US" u="none" strike="noStrike" baseline="0" dirty="0" err="1">
                <a:latin typeface="Cambria"/>
                <a:ea typeface="Cambria" panose="02040503050406030204" pitchFamily="18" charset="0"/>
                <a:cs typeface="Cambria"/>
              </a:rPr>
              <a:t>ınırlandırılması</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gereken</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bir</a:t>
            </a:r>
            <a:r>
              <a:rPr lang="tr-TR"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besin</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ögesi</a:t>
            </a:r>
            <a:r>
              <a:rPr lang="en-US" u="none" strike="noStrike" baseline="0" dirty="0">
                <a:latin typeface="Cambria"/>
                <a:ea typeface="Cambria" panose="02040503050406030204" pitchFamily="18" charset="0"/>
                <a:cs typeface="Cambria"/>
              </a:rPr>
              <a:t>/</a:t>
            </a:r>
            <a:r>
              <a:rPr lang="en-US" u="none" strike="noStrike" baseline="0" dirty="0" err="1">
                <a:latin typeface="Cambria"/>
                <a:ea typeface="Cambria" panose="02040503050406030204" pitchFamily="18" charset="0"/>
                <a:cs typeface="Cambria"/>
              </a:rPr>
              <a:t>bileşenini</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toplam</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yağ</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doymuş</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yağ</a:t>
            </a:r>
            <a:r>
              <a:rPr lang="en-US" u="none" strike="noStrike" baseline="0" dirty="0">
                <a:latin typeface="Cambria"/>
                <a:ea typeface="Cambria" panose="02040503050406030204" pitchFamily="18" charset="0"/>
                <a:cs typeface="Cambria"/>
              </a:rPr>
              <a:t>,</a:t>
            </a:r>
            <a:r>
              <a:rPr lang="tr-TR"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şeker</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sodyum</a:t>
            </a:r>
            <a:r>
              <a:rPr lang="en-US" u="none" strike="noStrike" baseline="0" dirty="0">
                <a:latin typeface="Cambria"/>
                <a:ea typeface="Cambria" panose="02040503050406030204" pitchFamily="18" charset="0"/>
                <a:cs typeface="Cambria"/>
              </a:rPr>
              <a:t> vb. </a:t>
            </a:r>
            <a:r>
              <a:rPr lang="en-US" u="none" strike="noStrike" baseline="0" dirty="0" err="1">
                <a:latin typeface="Cambria"/>
                <a:ea typeface="Cambria" panose="02040503050406030204" pitchFamily="18" charset="0"/>
                <a:cs typeface="Cambria"/>
              </a:rPr>
              <a:t>gibi</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içerm</a:t>
            </a:r>
            <a:r>
              <a:rPr lang="tr-TR" u="none" strike="noStrike" baseline="0" dirty="0" err="1">
                <a:latin typeface="Cambria"/>
                <a:ea typeface="Cambria" panose="02040503050406030204" pitchFamily="18" charset="0"/>
                <a:cs typeface="Cambria"/>
              </a:rPr>
              <a:t>eyen</a:t>
            </a:r>
            <a:r>
              <a:rPr lang="tr-TR" dirty="0">
                <a:latin typeface="Cambria"/>
                <a:ea typeface="Cambria" panose="02040503050406030204" pitchFamily="18" charset="0"/>
                <a:cs typeface="Cambria"/>
              </a:rPr>
              <a:t> </a:t>
            </a:r>
            <a:r>
              <a:rPr lang="tr-TR" u="none" strike="noStrike" baseline="0" dirty="0">
                <a:latin typeface="Cambria"/>
                <a:ea typeface="Cambria" panose="02040503050406030204" pitchFamily="18" charset="0"/>
                <a:cs typeface="Cambria"/>
              </a:rPr>
              <a:t>fermente besin tüketimi</a:t>
            </a:r>
          </a:p>
          <a:p>
            <a:pPr algn="ctr">
              <a:buFont typeface="Wingdings" panose="05000000000000000000" pitchFamily="2" charset="2"/>
              <a:buChar char="§"/>
            </a:pPr>
            <a:endParaRPr lang="tr-TR" dirty="0">
              <a:latin typeface="Cambria"/>
              <a:ea typeface="Cambria" panose="02040503050406030204" pitchFamily="18" charset="0"/>
              <a:cs typeface="Cambria"/>
            </a:endParaRPr>
          </a:p>
          <a:p>
            <a:pPr marL="0" indent="0" algn="r">
              <a:buNone/>
            </a:pPr>
            <a:r>
              <a:rPr lang="tr-TR" dirty="0">
                <a:latin typeface="Cambria"/>
                <a:ea typeface="Cambria" panose="02040503050406030204" pitchFamily="18" charset="0"/>
                <a:cs typeface="Cambria"/>
              </a:rPr>
              <a:t>y</a:t>
            </a:r>
            <a:r>
              <a:rPr lang="en-US" u="none" strike="noStrike" baseline="0" dirty="0" err="1">
                <a:latin typeface="Cambria"/>
                <a:ea typeface="Cambria" panose="02040503050406030204" pitchFamily="18" charset="0"/>
                <a:cs typeface="Cambria"/>
              </a:rPr>
              <a:t>eterli</a:t>
            </a:r>
            <a:r>
              <a:rPr lang="tr-TR"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ve</a:t>
            </a:r>
            <a:r>
              <a:rPr lang="en-US" u="none" strike="noStrike" baseline="0" dirty="0">
                <a:latin typeface="Cambria"/>
                <a:ea typeface="Cambria" panose="02040503050406030204" pitchFamily="18" charset="0"/>
                <a:cs typeface="Cambria"/>
              </a:rPr>
              <a:t> dengeli </a:t>
            </a:r>
            <a:r>
              <a:rPr lang="en-US" u="none" strike="noStrike" baseline="0" dirty="0" err="1">
                <a:latin typeface="Cambria"/>
                <a:ea typeface="Cambria" panose="02040503050406030204" pitchFamily="18" charset="0"/>
                <a:cs typeface="Cambria"/>
              </a:rPr>
              <a:t>diyetin</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bir</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bileşeni</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olarak</a:t>
            </a:r>
            <a:r>
              <a:rPr lang="en-US" u="none" strike="noStrike" baseline="0" dirty="0">
                <a:latin typeface="Cambria"/>
                <a:ea typeface="Cambria" panose="02040503050406030204" pitchFamily="18" charset="0"/>
                <a:cs typeface="Cambria"/>
              </a:rPr>
              <a:t> </a:t>
            </a:r>
            <a:r>
              <a:rPr lang="tr-TR" u="none" strike="noStrike" baseline="0" dirty="0">
                <a:latin typeface="Cambria"/>
                <a:ea typeface="Cambria" panose="02040503050406030204" pitchFamily="18" charset="0"/>
                <a:cs typeface="Cambria"/>
              </a:rPr>
              <a:t>önerilebilir ve beslenmede </a:t>
            </a:r>
            <a:r>
              <a:rPr lang="en-US" u="none" strike="noStrike" baseline="0" dirty="0" err="1">
                <a:latin typeface="Cambria"/>
                <a:ea typeface="Cambria" panose="02040503050406030204" pitchFamily="18" charset="0"/>
                <a:cs typeface="Cambria"/>
              </a:rPr>
              <a:t>çeşitlilik</a:t>
            </a:r>
            <a:r>
              <a:rPr lang="en-US" u="none" strike="noStrike" baseline="0" dirty="0">
                <a:latin typeface="Cambria"/>
                <a:ea typeface="Cambria" panose="02040503050406030204" pitchFamily="18" charset="0"/>
                <a:cs typeface="Cambria"/>
              </a:rPr>
              <a:t> </a:t>
            </a:r>
            <a:r>
              <a:rPr lang="en-US" u="none" strike="noStrike" baseline="0" dirty="0" err="1">
                <a:latin typeface="Cambria"/>
                <a:ea typeface="Cambria" panose="02040503050406030204" pitchFamily="18" charset="0"/>
                <a:cs typeface="Cambria"/>
              </a:rPr>
              <a:t>sağlanabilir</a:t>
            </a:r>
            <a:r>
              <a:rPr lang="en-US" u="none" strike="noStrike" baseline="0" dirty="0">
                <a:latin typeface="Cambria"/>
                <a:ea typeface="Cambria" panose="02040503050406030204" pitchFamily="18" charset="0"/>
                <a:cs typeface="Cambria"/>
              </a:rPr>
              <a:t>.</a:t>
            </a:r>
            <a:endParaRPr lang="en-US" dirty="0">
              <a:latin typeface="Cambria"/>
              <a:ea typeface="Cambria" panose="02040503050406030204" pitchFamily="18" charset="0"/>
              <a:cs typeface="Cambria"/>
            </a:endParaRPr>
          </a:p>
        </p:txBody>
      </p:sp>
      <p:sp>
        <p:nvSpPr>
          <p:cNvPr id="4" name="Başlık 1">
            <a:extLst>
              <a:ext uri="{FF2B5EF4-FFF2-40B4-BE49-F238E27FC236}">
                <a16:creationId xmlns:a16="http://schemas.microsoft.com/office/drawing/2014/main" id="{5AE01D4E-55C7-F452-D2A9-B5682B67500D}"/>
              </a:ext>
            </a:extLst>
          </p:cNvPr>
          <p:cNvSpPr txBox="1">
            <a:spLocks/>
          </p:cNvSpPr>
          <p:nvPr/>
        </p:nvSpPr>
        <p:spPr>
          <a:xfrm>
            <a:off x="721011" y="12408"/>
            <a:ext cx="10515600" cy="1096963"/>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dirty="0">
                <a:solidFill>
                  <a:srgbClr val="C00000"/>
                </a:solidFill>
                <a:latin typeface="Cambria" panose="02040503050406030204" pitchFamily="18" charset="0"/>
                <a:ea typeface="Cambria" panose="02040503050406030204" pitchFamily="18" charset="0"/>
              </a:rPr>
              <a:t>Fermente Besinlerin Sağlık Üzerine Olası Etkileri</a:t>
            </a:r>
          </a:p>
        </p:txBody>
      </p:sp>
    </p:spTree>
    <p:extLst>
      <p:ext uri="{BB962C8B-B14F-4D97-AF65-F5344CB8AC3E}">
        <p14:creationId xmlns:p14="http://schemas.microsoft.com/office/powerpoint/2010/main" val="312930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7342E87-2E08-191D-854C-B097EA1F6A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61460" y="1208316"/>
            <a:ext cx="8376557" cy="4956403"/>
          </a:xfrm>
          <a:prstGeom prst="rect">
            <a:avLst/>
          </a:prstGeom>
          <a:ln>
            <a:noFill/>
          </a:ln>
          <a:effectLst>
            <a:softEdge rad="112500"/>
          </a:effectLst>
        </p:spPr>
      </p:pic>
      <p:sp>
        <p:nvSpPr>
          <p:cNvPr id="7" name="Başlık 1">
            <a:extLst>
              <a:ext uri="{FF2B5EF4-FFF2-40B4-BE49-F238E27FC236}">
                <a16:creationId xmlns:a16="http://schemas.microsoft.com/office/drawing/2014/main" id="{26B050B4-7E71-BAA3-0CDD-11E7012E33E4}"/>
              </a:ext>
            </a:extLst>
          </p:cNvPr>
          <p:cNvSpPr txBox="1">
            <a:spLocks/>
          </p:cNvSpPr>
          <p:nvPr/>
        </p:nvSpPr>
        <p:spPr>
          <a:xfrm>
            <a:off x="1861460" y="3016254"/>
            <a:ext cx="8376557" cy="1325563"/>
          </a:xfrm>
          <a:prstGeom prst="rect">
            <a:avLst/>
          </a:prstGeom>
          <a:solidFill>
            <a:schemeClr val="bg1"/>
          </a:solidFill>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dirty="0">
                <a:solidFill>
                  <a:srgbClr val="C00000"/>
                </a:solidFill>
                <a:latin typeface="Cambria" panose="02040503050406030204" pitchFamily="18" charset="0"/>
                <a:ea typeface="Cambria" panose="02040503050406030204" pitchFamily="18" charset="0"/>
              </a:rPr>
              <a:t>2. BESİN DESTEKLERİ</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09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23EF70-3256-EAB1-892A-835233F49DF4}"/>
              </a:ext>
            </a:extLst>
          </p:cNvPr>
          <p:cNvSpPr>
            <a:spLocks noGrp="1"/>
          </p:cNvSpPr>
          <p:nvPr>
            <p:ph type="title"/>
          </p:nvPr>
        </p:nvSpPr>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Sunum İçeriği</a:t>
            </a:r>
            <a:endParaRPr lang="en-US" sz="40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CCE074BF-E839-D817-BD3C-B6FF50138375}"/>
              </a:ext>
            </a:extLst>
          </p:cNvPr>
          <p:cNvSpPr>
            <a:spLocks noGrp="1"/>
          </p:cNvSpPr>
          <p:nvPr>
            <p:ph idx="1"/>
          </p:nvPr>
        </p:nvSpPr>
        <p:spPr/>
        <p:txBody>
          <a:bodyPr>
            <a:normAutofit fontScale="85000" lnSpcReduction="20000"/>
          </a:bodyPr>
          <a:lstStyle/>
          <a:p>
            <a:pPr marL="514268" indent="-514268">
              <a:buClr>
                <a:srgbClr val="C00000"/>
              </a:buClr>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Fermente Besinler</a:t>
            </a:r>
          </a:p>
          <a:p>
            <a:pPr marL="514268" indent="-514268">
              <a:buClr>
                <a:srgbClr val="C00000"/>
              </a:buClr>
              <a:buFont typeface="+mj-lt"/>
              <a:buAutoNum type="arabicPeriod"/>
            </a:pPr>
            <a:endParaRPr lang="tr-TR" b="1" dirty="0">
              <a:latin typeface="Cambria" panose="02040503050406030204" pitchFamily="18" charset="0"/>
              <a:ea typeface="Cambria" panose="02040503050406030204" pitchFamily="18" charset="0"/>
              <a:cs typeface="Times New Roman" panose="02020603050405020304" pitchFamily="18" charset="0"/>
            </a:endParaRPr>
          </a:p>
          <a:p>
            <a:pPr marL="514268" indent="-514268">
              <a:buClr>
                <a:srgbClr val="C00000"/>
              </a:buClr>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Besin Destekleri</a:t>
            </a:r>
          </a:p>
          <a:p>
            <a:pPr marL="514268" indent="-514268">
              <a:buClr>
                <a:srgbClr val="C00000"/>
              </a:buClr>
              <a:buFont typeface="+mj-lt"/>
              <a:buAutoNum type="arabicPeriod"/>
            </a:pPr>
            <a:endParaRPr lang="tr-TR" b="1" dirty="0">
              <a:latin typeface="Cambria" panose="02040503050406030204" pitchFamily="18" charset="0"/>
              <a:ea typeface="Cambria" panose="02040503050406030204" pitchFamily="18" charset="0"/>
              <a:cs typeface="Times New Roman" panose="02020603050405020304" pitchFamily="18" charset="0"/>
            </a:endParaRPr>
          </a:p>
          <a:p>
            <a:pPr marL="514268" indent="-514268">
              <a:buClr>
                <a:srgbClr val="C00000"/>
              </a:buClr>
              <a:buSzPct val="100000"/>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Geleneksel Besinler</a:t>
            </a:r>
          </a:p>
          <a:p>
            <a:pPr marL="514268" indent="-514268">
              <a:buClr>
                <a:srgbClr val="C00000"/>
              </a:buClr>
              <a:buSzPct val="100000"/>
              <a:buFont typeface="+mj-lt"/>
              <a:buAutoNum type="arabicPeriod"/>
            </a:pPr>
            <a:endParaRPr lang="tr-TR" b="1" dirty="0">
              <a:latin typeface="Cambria" panose="02040503050406030204" pitchFamily="18" charset="0"/>
              <a:ea typeface="Cambria" panose="02040503050406030204" pitchFamily="18" charset="0"/>
              <a:cs typeface="Times New Roman" panose="02020603050405020304" pitchFamily="18" charset="0"/>
            </a:endParaRPr>
          </a:p>
          <a:p>
            <a:pPr marL="514268" indent="-514268">
              <a:buClr>
                <a:srgbClr val="C00000"/>
              </a:buClr>
              <a:buSzPct val="100000"/>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Yeni Besinler ve </a:t>
            </a:r>
            <a:r>
              <a:rPr lang="tr-TR" b="1" dirty="0" err="1">
                <a:latin typeface="Cambria" panose="02040503050406030204" pitchFamily="18" charset="0"/>
                <a:ea typeface="Cambria" panose="02040503050406030204" pitchFamily="18" charset="0"/>
                <a:cs typeface="Times New Roman" panose="02020603050405020304" pitchFamily="18" charset="0"/>
              </a:rPr>
              <a:t>Pseudo</a:t>
            </a:r>
            <a:r>
              <a:rPr lang="tr-TR" b="1" dirty="0">
                <a:latin typeface="Cambria" panose="02040503050406030204" pitchFamily="18" charset="0"/>
                <a:ea typeface="Cambria" panose="02040503050406030204" pitchFamily="18" charset="0"/>
                <a:cs typeface="Times New Roman" panose="02020603050405020304" pitchFamily="18" charset="0"/>
              </a:rPr>
              <a:t>-Tahıllar</a:t>
            </a:r>
          </a:p>
          <a:p>
            <a:pPr marL="514268" indent="-514268">
              <a:buClr>
                <a:srgbClr val="C00000"/>
              </a:buClr>
              <a:buSzPct val="100000"/>
              <a:buFont typeface="+mj-lt"/>
              <a:buAutoNum type="arabicPeriod"/>
            </a:pPr>
            <a:endParaRPr lang="tr-TR" b="1" dirty="0">
              <a:latin typeface="Cambria" panose="02040503050406030204" pitchFamily="18" charset="0"/>
              <a:ea typeface="Cambria" panose="02040503050406030204" pitchFamily="18" charset="0"/>
              <a:cs typeface="Times New Roman" panose="02020603050405020304" pitchFamily="18" charset="0"/>
            </a:endParaRPr>
          </a:p>
          <a:p>
            <a:pPr marL="514268" indent="-514268">
              <a:buClr>
                <a:srgbClr val="C00000"/>
              </a:buClr>
              <a:buSzPct val="100000"/>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Sürdürülebilir Beslenme</a:t>
            </a:r>
          </a:p>
          <a:p>
            <a:pPr marL="514268" indent="-514268">
              <a:buClr>
                <a:srgbClr val="C00000"/>
              </a:buClr>
              <a:buSzPct val="100000"/>
              <a:buFont typeface="+mj-lt"/>
              <a:buAutoNum type="arabicPeriod"/>
            </a:pPr>
            <a:endParaRPr lang="tr-TR" b="1" dirty="0">
              <a:latin typeface="Cambria" panose="02040503050406030204" pitchFamily="18" charset="0"/>
              <a:ea typeface="Cambria" panose="02040503050406030204" pitchFamily="18" charset="0"/>
              <a:cs typeface="Times New Roman" panose="02020603050405020304" pitchFamily="18" charset="0"/>
            </a:endParaRPr>
          </a:p>
          <a:p>
            <a:pPr marL="514268" indent="-514268">
              <a:buClr>
                <a:srgbClr val="C00000"/>
              </a:buClr>
              <a:buSzPct val="100000"/>
              <a:buFont typeface="+mj-lt"/>
              <a:buAutoNum type="arabicPeriod"/>
            </a:pPr>
            <a:r>
              <a:rPr lang="tr-TR" b="1" dirty="0">
                <a:latin typeface="Cambria" panose="02040503050406030204" pitchFamily="18" charset="0"/>
                <a:ea typeface="Cambria" panose="02040503050406030204" pitchFamily="18" charset="0"/>
                <a:cs typeface="Times New Roman" panose="02020603050405020304" pitchFamily="18" charset="0"/>
              </a:rPr>
              <a:t>Sonuç ve Öneriler</a:t>
            </a:r>
            <a:endParaRPr lang="en-US" dirty="0">
              <a:latin typeface="Cambria" panose="02040503050406030204" pitchFamily="18" charset="0"/>
              <a:ea typeface="Cambria" panose="02040503050406030204" pitchFamily="18" charset="0"/>
            </a:endParaRPr>
          </a:p>
          <a:p>
            <a:endParaRPr lang="en-US" dirty="0"/>
          </a:p>
        </p:txBody>
      </p:sp>
      <p:pic>
        <p:nvPicPr>
          <p:cNvPr id="4" name="Resim 3">
            <a:extLst>
              <a:ext uri="{FF2B5EF4-FFF2-40B4-BE49-F238E27FC236}">
                <a16:creationId xmlns:a16="http://schemas.microsoft.com/office/drawing/2014/main" id="{180AE74F-97DD-B4C3-A2E9-60C2235648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203751" y="1947299"/>
            <a:ext cx="3035749" cy="4229665"/>
          </a:xfrm>
          <a:prstGeom prst="rect">
            <a:avLst/>
          </a:prstGeom>
          <a:solidFill>
            <a:schemeClr val="accent2">
              <a:lumMod val="20000"/>
              <a:lumOff val="80000"/>
            </a:schemeClr>
          </a:solidFill>
          <a:ln w="19050">
            <a:solidFill>
              <a:schemeClr val="accent2">
                <a:lumMod val="60000"/>
                <a:lumOff val="4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53761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6FC50E-42E5-449D-02DC-D5DE80AC8A6D}"/>
              </a:ext>
            </a:extLst>
          </p:cNvPr>
          <p:cNvSpPr>
            <a:spLocks noGrp="1"/>
          </p:cNvSpPr>
          <p:nvPr>
            <p:ph type="title"/>
          </p:nvPr>
        </p:nvSpPr>
        <p:spPr>
          <a:xfrm>
            <a:off x="838200" y="365125"/>
            <a:ext cx="10515600" cy="844243"/>
          </a:xfrm>
        </p:spPr>
        <p:txBody>
          <a:bodyPr/>
          <a:lstStyle/>
          <a:p>
            <a:pPr algn="ctr"/>
            <a:r>
              <a:rPr lang="tr-TR" b="1" dirty="0">
                <a:solidFill>
                  <a:srgbClr val="C00000"/>
                </a:solidFill>
                <a:latin typeface="Cambria" panose="02040503050406030204" pitchFamily="18" charset="0"/>
                <a:ea typeface="Cambria" panose="02040503050406030204" pitchFamily="18" charset="0"/>
              </a:rPr>
              <a:t>2. BESİN DESTEKLERİ</a:t>
            </a:r>
            <a:endParaRPr lang="en-US" dirty="0"/>
          </a:p>
        </p:txBody>
      </p:sp>
      <p:sp>
        <p:nvSpPr>
          <p:cNvPr id="8" name="Metin kutusu 7">
            <a:extLst>
              <a:ext uri="{FF2B5EF4-FFF2-40B4-BE49-F238E27FC236}">
                <a16:creationId xmlns:a16="http://schemas.microsoft.com/office/drawing/2014/main" id="{DB149ACB-469E-9AF5-1F42-A02C83F6A619}"/>
              </a:ext>
            </a:extLst>
          </p:cNvPr>
          <p:cNvSpPr txBox="1"/>
          <p:nvPr/>
        </p:nvSpPr>
        <p:spPr>
          <a:xfrm>
            <a:off x="2152668" y="1896960"/>
            <a:ext cx="7929253" cy="3288067"/>
          </a:xfrm>
          <a:prstGeom prst="rect">
            <a:avLst/>
          </a:prstGeom>
          <a:noFill/>
          <a:ln w="38100">
            <a:noFill/>
          </a:ln>
        </p:spPr>
        <p:txBody>
          <a:bodyPr wrap="square" lIns="91425" tIns="45714" rIns="91425" bIns="45714">
            <a:spAutoFit/>
          </a:bodyPr>
          <a:lstStyle/>
          <a:p>
            <a:pPr algn="ctr">
              <a:lnSpc>
                <a:spcPct val="150000"/>
              </a:lnSpc>
            </a:pPr>
            <a:r>
              <a:rPr lang="en-US" sz="2800" b="1" dirty="0">
                <a:latin typeface="Cambria" panose="02040503050406030204" pitchFamily="18" charset="0"/>
                <a:ea typeface="Cambria" panose="02040503050406030204" pitchFamily="18" charset="0"/>
              </a:rPr>
              <a:t>Besin </a:t>
            </a:r>
            <a:r>
              <a:rPr lang="en-US" sz="2800" b="1" dirty="0" err="1">
                <a:latin typeface="Cambria" panose="02040503050406030204" pitchFamily="18" charset="0"/>
                <a:ea typeface="Cambria" panose="02040503050406030204" pitchFamily="18" charset="0"/>
              </a:rPr>
              <a:t>Destekleri</a:t>
            </a:r>
            <a:r>
              <a:rPr lang="tr-TR" sz="2800" b="1" dirty="0">
                <a:latin typeface="Cambria" panose="02040503050406030204" pitchFamily="18" charset="0"/>
                <a:ea typeface="Cambria" panose="02040503050406030204" pitchFamily="18" charset="0"/>
              </a:rPr>
              <a:t> </a:t>
            </a:r>
          </a:p>
          <a:p>
            <a:pPr algn="ctr">
              <a:lnSpc>
                <a:spcPct val="150000"/>
              </a:lnSpc>
            </a:pPr>
            <a:r>
              <a:rPr lang="en-US" sz="2800" b="1" dirty="0" err="1">
                <a:latin typeface="Cambria" panose="02040503050406030204" pitchFamily="18" charset="0"/>
                <a:ea typeface="Cambria" panose="02040503050406030204" pitchFamily="18" charset="0"/>
              </a:rPr>
              <a:t>Nutrasötikler</a:t>
            </a:r>
            <a:r>
              <a:rPr lang="tr-TR" sz="2800" b="1" dirty="0">
                <a:latin typeface="Cambria" panose="02040503050406030204" pitchFamily="18" charset="0"/>
                <a:ea typeface="Cambria" panose="02040503050406030204" pitchFamily="18" charset="0"/>
              </a:rPr>
              <a:t> </a:t>
            </a:r>
          </a:p>
          <a:p>
            <a:pPr algn="ctr">
              <a:lnSpc>
                <a:spcPct val="150000"/>
              </a:lnSpc>
            </a:pPr>
            <a:r>
              <a:rPr lang="en-US" sz="2800" b="1" dirty="0" err="1">
                <a:latin typeface="Cambria" panose="02040503050406030204" pitchFamily="18" charset="0"/>
                <a:ea typeface="Cambria" panose="02040503050406030204" pitchFamily="18" charset="0"/>
              </a:rPr>
              <a:t>Gıda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Takviyesi</a:t>
            </a:r>
            <a:r>
              <a:rPr lang="tr-TR" sz="2800" b="1" dirty="0">
                <a:latin typeface="Cambria" panose="02040503050406030204" pitchFamily="18" charset="0"/>
                <a:ea typeface="Cambria" panose="02040503050406030204" pitchFamily="18" charset="0"/>
              </a:rPr>
              <a:t> </a:t>
            </a:r>
          </a:p>
          <a:p>
            <a:pPr algn="ctr">
              <a:lnSpc>
                <a:spcPct val="150000"/>
              </a:lnSpc>
            </a:pPr>
            <a:r>
              <a:rPr lang="en-US" sz="2800" b="1" dirty="0" err="1">
                <a:latin typeface="Cambria" panose="02040503050406030204" pitchFamily="18" charset="0"/>
                <a:ea typeface="Cambria" panose="02040503050406030204" pitchFamily="18" charset="0"/>
              </a:rPr>
              <a:t>Diyet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Takviyesi</a:t>
            </a:r>
            <a:r>
              <a:rPr lang="en-US" sz="2800" b="1" dirty="0">
                <a:latin typeface="Cambria" panose="02040503050406030204" pitchFamily="18" charset="0"/>
                <a:ea typeface="Cambria" panose="02040503050406030204" pitchFamily="18" charset="0"/>
              </a:rPr>
              <a:t> </a:t>
            </a:r>
            <a:endParaRPr lang="tr-TR" sz="2800" b="1" dirty="0">
              <a:latin typeface="Cambria" panose="02040503050406030204" pitchFamily="18" charset="0"/>
              <a:ea typeface="Cambria" panose="02040503050406030204" pitchFamily="18" charset="0"/>
            </a:endParaRPr>
          </a:p>
          <a:p>
            <a:pPr algn="ctr">
              <a:lnSpc>
                <a:spcPct val="150000"/>
              </a:lnSpc>
            </a:pPr>
            <a:r>
              <a:rPr lang="en-US" sz="2800" b="1" dirty="0" err="1">
                <a:latin typeface="Cambria" panose="02040503050406030204" pitchFamily="18" charset="0"/>
                <a:ea typeface="Cambria" panose="02040503050406030204" pitchFamily="18" charset="0"/>
              </a:rPr>
              <a:t>Takviye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Edici</a:t>
            </a:r>
            <a:r>
              <a:rPr lang="en-US" sz="2800" b="1" dirty="0">
                <a:latin typeface="Cambria" panose="02040503050406030204" pitchFamily="18" charset="0"/>
                <a:ea typeface="Cambria" panose="02040503050406030204" pitchFamily="18" charset="0"/>
              </a:rPr>
              <a:t> Gıda</a:t>
            </a:r>
          </a:p>
        </p:txBody>
      </p:sp>
    </p:spTree>
    <p:extLst>
      <p:ext uri="{BB962C8B-B14F-4D97-AF65-F5344CB8AC3E}">
        <p14:creationId xmlns:p14="http://schemas.microsoft.com/office/powerpoint/2010/main" val="28403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6FC50E-42E5-449D-02DC-D5DE80AC8A6D}"/>
              </a:ext>
            </a:extLst>
          </p:cNvPr>
          <p:cNvSpPr>
            <a:spLocks noGrp="1"/>
          </p:cNvSpPr>
          <p:nvPr>
            <p:ph type="title"/>
          </p:nvPr>
        </p:nvSpPr>
        <p:spPr>
          <a:xfrm>
            <a:off x="838200" y="365125"/>
            <a:ext cx="10515600" cy="844243"/>
          </a:xfrm>
        </p:spPr>
        <p:txBody>
          <a:bodyPr/>
          <a:lstStyle/>
          <a:p>
            <a:pPr algn="ctr"/>
            <a:r>
              <a:rPr lang="tr-TR" b="1" dirty="0">
                <a:solidFill>
                  <a:srgbClr val="C00000"/>
                </a:solidFill>
                <a:latin typeface="Cambria" panose="02040503050406030204" pitchFamily="18" charset="0"/>
                <a:ea typeface="Cambria" panose="02040503050406030204" pitchFamily="18" charset="0"/>
              </a:rPr>
              <a:t>2. BESİN DESTEKLERİ</a:t>
            </a:r>
            <a:endParaRPr lang="en-US" dirty="0"/>
          </a:p>
        </p:txBody>
      </p:sp>
      <p:sp>
        <p:nvSpPr>
          <p:cNvPr id="4" name="Metin kutusu 3">
            <a:extLst>
              <a:ext uri="{FF2B5EF4-FFF2-40B4-BE49-F238E27FC236}">
                <a16:creationId xmlns:a16="http://schemas.microsoft.com/office/drawing/2014/main" id="{0056654B-1542-9B03-7F4D-8C433D9A1B8C}"/>
              </a:ext>
            </a:extLst>
          </p:cNvPr>
          <p:cNvSpPr txBox="1"/>
          <p:nvPr/>
        </p:nvSpPr>
        <p:spPr>
          <a:xfrm>
            <a:off x="241864" y="1632310"/>
            <a:ext cx="11826240" cy="3816418"/>
          </a:xfrm>
          <a:prstGeom prst="rect">
            <a:avLst/>
          </a:prstGeom>
          <a:noFill/>
        </p:spPr>
        <p:txBody>
          <a:bodyPr wrap="square" lIns="91425" tIns="45714" rIns="91425" bIns="45714">
            <a:spAutoFit/>
          </a:bodyPr>
          <a:lstStyle/>
          <a:p>
            <a:pPr algn="l">
              <a:lnSpc>
                <a:spcPct val="150000"/>
              </a:lnSpc>
            </a:pPr>
            <a:r>
              <a:rPr lang="tr-TR" sz="2800" dirty="0">
                <a:latin typeface="Cambria" panose="02040503050406030204" pitchFamily="18" charset="0"/>
                <a:ea typeface="Cambria" panose="02040503050406030204" pitchFamily="18" charset="0"/>
              </a:rPr>
              <a:t>Besin Destekleri;</a:t>
            </a:r>
          </a:p>
          <a:p>
            <a:pPr marL="742832" lvl="1" indent="-285704">
              <a:lnSpc>
                <a:spcPct val="150000"/>
              </a:lnSpc>
              <a:buFont typeface="Wingdings" panose="05000000000000000000" pitchFamily="2" charset="2"/>
              <a:buChar char="§"/>
            </a:pPr>
            <a:r>
              <a:rPr lang="tr-TR" sz="2800" dirty="0">
                <a:latin typeface="Cambria" panose="02040503050406030204" pitchFamily="18" charset="0"/>
                <a:ea typeface="Cambria" panose="02040503050406030204" pitchFamily="18" charset="0"/>
              </a:rPr>
              <a:t>yeterli ve dengeli beslenmeye katkı sağlamak, </a:t>
            </a:r>
          </a:p>
          <a:p>
            <a:pPr marL="742832" lvl="1" indent="-285704">
              <a:buFont typeface="Wingdings" panose="05000000000000000000" pitchFamily="2" charset="2"/>
              <a:buChar char="§"/>
            </a:pPr>
            <a:r>
              <a:rPr lang="tr-TR" sz="2800" dirty="0">
                <a:latin typeface="Cambria" panose="02040503050406030204" pitchFamily="18" charset="0"/>
                <a:ea typeface="Cambria" panose="02040503050406030204" pitchFamily="18" charset="0"/>
              </a:rPr>
              <a:t>ihtiyaç durumunda besin ögesi gereksinimlerini karşılamak ,</a:t>
            </a:r>
          </a:p>
          <a:p>
            <a:pPr marL="742832" lvl="1" indent="-285704">
              <a:buFont typeface="Wingdings" panose="05000000000000000000" pitchFamily="2" charset="2"/>
              <a:buChar char="§"/>
            </a:pPr>
            <a:r>
              <a:rPr lang="tr-TR" sz="2800" dirty="0">
                <a:latin typeface="Cambria" panose="02040503050406030204" pitchFamily="18" charset="0"/>
                <a:ea typeface="Cambria" panose="02040503050406030204" pitchFamily="18" charset="0"/>
              </a:rPr>
              <a:t>fizyolojik fonksiyonların sürdürülmesine destek olmak  </a:t>
            </a:r>
          </a:p>
          <a:p>
            <a:pPr lvl="1"/>
            <a:endParaRPr lang="tr-TR" sz="2800" dirty="0">
              <a:latin typeface="Cambria" panose="02040503050406030204" pitchFamily="18" charset="0"/>
              <a:ea typeface="Cambria" panose="02040503050406030204" pitchFamily="18" charset="0"/>
            </a:endParaRPr>
          </a:p>
          <a:p>
            <a:pPr lvl="1"/>
            <a:r>
              <a:rPr lang="tr-TR" sz="2800" dirty="0">
                <a:latin typeface="Cambria" panose="02040503050406030204" pitchFamily="18" charset="0"/>
                <a:ea typeface="Cambria" panose="02040503050406030204" pitchFamily="18" charset="0"/>
              </a:rPr>
              <a:t>amacıyla hazırlanmış kapsül, tablet, damla gibi </a:t>
            </a:r>
            <a:r>
              <a:rPr lang="tr-TR" sz="2800" b="1" dirty="0">
                <a:latin typeface="Cambria" panose="02040503050406030204" pitchFamily="18" charset="0"/>
                <a:ea typeface="Cambria" panose="02040503050406030204" pitchFamily="18" charset="0"/>
              </a:rPr>
              <a:t>besin dışındaki formlar </a:t>
            </a:r>
            <a:r>
              <a:rPr lang="tr-TR" sz="2800" dirty="0">
                <a:latin typeface="Cambria" panose="02040503050406030204" pitchFamily="18" charset="0"/>
                <a:ea typeface="Cambria" panose="02040503050406030204" pitchFamily="18" charset="0"/>
              </a:rPr>
              <a:t>sunulan ürünlerdir.</a:t>
            </a:r>
          </a:p>
          <a:p>
            <a:pPr algn="l"/>
            <a:endParaRPr lang="tr-TR" dirty="0">
              <a:latin typeface="Dax-Regular"/>
            </a:endParaRPr>
          </a:p>
        </p:txBody>
      </p:sp>
    </p:spTree>
    <p:extLst>
      <p:ext uri="{BB962C8B-B14F-4D97-AF65-F5344CB8AC3E}">
        <p14:creationId xmlns:p14="http://schemas.microsoft.com/office/powerpoint/2010/main" val="405100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1732"/>
          <a:stretch/>
        </p:blipFill>
        <p:spPr>
          <a:xfrm>
            <a:off x="104165" y="141751"/>
            <a:ext cx="5201075" cy="6352553"/>
          </a:xfrm>
          <a:prstGeom prst="rect">
            <a:avLst/>
          </a:prstGeom>
        </p:spPr>
      </p:pic>
      <p:sp>
        <p:nvSpPr>
          <p:cNvPr id="3" name="Rectangle 2"/>
          <p:cNvSpPr/>
          <p:nvPr/>
        </p:nvSpPr>
        <p:spPr>
          <a:xfrm>
            <a:off x="3048000" y="6536893"/>
            <a:ext cx="9144000" cy="307764"/>
          </a:xfrm>
          <a:prstGeom prst="rect">
            <a:avLst/>
          </a:prstGeom>
        </p:spPr>
        <p:txBody>
          <a:bodyPr wrap="square" lIns="91425" tIns="45714" rIns="91425" bIns="45714">
            <a:spAutoFit/>
          </a:bodyPr>
          <a:lstStyle/>
          <a:p>
            <a:pPr algn="r"/>
            <a:r>
              <a:rPr lang="en-US" sz="1400" i="1" dirty="0">
                <a:latin typeface="Cambria"/>
                <a:cs typeface="Cambria"/>
              </a:rPr>
              <a:t>https://</a:t>
            </a:r>
            <a:r>
              <a:rPr lang="en-US" sz="1400" i="1" dirty="0" err="1">
                <a:latin typeface="Cambria"/>
                <a:cs typeface="Cambria"/>
              </a:rPr>
              <a:t>www.resmigazete.gov.tr</a:t>
            </a:r>
            <a:r>
              <a:rPr lang="en-US" sz="1400" i="1" dirty="0">
                <a:latin typeface="Cambria"/>
                <a:cs typeface="Cambria"/>
              </a:rPr>
              <a:t>/</a:t>
            </a:r>
            <a:r>
              <a:rPr lang="en-US" sz="1400" i="1" dirty="0" err="1">
                <a:latin typeface="Cambria"/>
                <a:cs typeface="Cambria"/>
              </a:rPr>
              <a:t>eskiler</a:t>
            </a:r>
            <a:r>
              <a:rPr lang="en-US" sz="1400" i="1" dirty="0">
                <a:latin typeface="Cambria"/>
                <a:cs typeface="Cambria"/>
              </a:rPr>
              <a:t>/2013/08/20130816-16.htm</a:t>
            </a:r>
          </a:p>
        </p:txBody>
      </p:sp>
      <p:sp>
        <p:nvSpPr>
          <p:cNvPr id="4" name="TextBox 3"/>
          <p:cNvSpPr txBox="1"/>
          <p:nvPr/>
        </p:nvSpPr>
        <p:spPr>
          <a:xfrm>
            <a:off x="5488116" y="755530"/>
            <a:ext cx="6543125" cy="5262967"/>
          </a:xfrm>
          <a:prstGeom prst="rect">
            <a:avLst/>
          </a:prstGeom>
          <a:noFill/>
        </p:spPr>
        <p:txBody>
          <a:bodyPr wrap="square" lIns="91425" tIns="45714" rIns="91425" bIns="45714" rtlCol="0">
            <a:spAutoFit/>
          </a:bodyPr>
          <a:lstStyle/>
          <a:p>
            <a:pPr algn="just"/>
            <a:r>
              <a:rPr lang="tr-TR" sz="2400" i="1" dirty="0">
                <a:latin typeface="Cambria"/>
                <a:cs typeface="Cambria"/>
              </a:rPr>
              <a:t>Takviye Edici Gıdalar; </a:t>
            </a:r>
          </a:p>
          <a:p>
            <a:pPr algn="just"/>
            <a:r>
              <a:rPr lang="tr-TR" sz="2400" i="1" dirty="0">
                <a:latin typeface="Cambria"/>
                <a:cs typeface="Cambria"/>
              </a:rPr>
              <a:t>‘Normal beslenmeyi takviye etmek amacıyla vitamin, mineral, protein, karbonhidrat, lif, yağ asidi, amino asit gibi besin ögelerinin veya bunların </a:t>
            </a:r>
            <a:r>
              <a:rPr lang="tr-TR" sz="2400" i="1" dirty="0" err="1">
                <a:latin typeface="Cambria"/>
                <a:cs typeface="Cambria"/>
              </a:rPr>
              <a:t>dış̧ında</a:t>
            </a:r>
            <a:r>
              <a:rPr lang="tr-TR" sz="2400" i="1" dirty="0">
                <a:latin typeface="Cambria"/>
                <a:cs typeface="Cambria"/>
              </a:rPr>
              <a:t> besleyici veya fizyolojik etkileri bulunan bitki, bitkisel ve hayvansal kaynaklı maddeler, </a:t>
            </a:r>
            <a:r>
              <a:rPr lang="tr-TR" sz="2400" i="1" dirty="0" err="1">
                <a:latin typeface="Cambria"/>
                <a:cs typeface="Cambria"/>
              </a:rPr>
              <a:t>biyoaktif</a:t>
            </a:r>
            <a:r>
              <a:rPr lang="tr-TR" sz="2400" i="1" dirty="0">
                <a:latin typeface="Cambria"/>
                <a:cs typeface="Cambria"/>
              </a:rPr>
              <a:t> maddeler ve benzeri maddelerin konsantre veya </a:t>
            </a:r>
            <a:r>
              <a:rPr lang="tr-TR" sz="2400" i="1" dirty="0" err="1">
                <a:latin typeface="Cambria"/>
                <a:cs typeface="Cambria"/>
              </a:rPr>
              <a:t>ekstraktlarının</a:t>
            </a:r>
            <a:r>
              <a:rPr lang="tr-TR" sz="2400" i="1" dirty="0">
                <a:latin typeface="Cambria"/>
                <a:cs typeface="Cambria"/>
              </a:rPr>
              <a:t> tek başına veya karışımlarının kapsül, tablet, pastil, tek kullanımlık toz paket, sıvı ampul, </a:t>
            </a:r>
            <a:r>
              <a:rPr lang="tr-TR" sz="2400" i="1" dirty="0" err="1">
                <a:latin typeface="Cambria"/>
                <a:cs typeface="Cambria"/>
              </a:rPr>
              <a:t>damlalıklı</a:t>
            </a:r>
            <a:r>
              <a:rPr lang="tr-TR" sz="2400" i="1" dirty="0">
                <a:latin typeface="Cambria"/>
                <a:cs typeface="Cambria"/>
              </a:rPr>
              <a:t> </a:t>
            </a:r>
            <a:r>
              <a:rPr lang="tr-TR" sz="2400" i="1" dirty="0" err="1">
                <a:latin typeface="Cambria"/>
                <a:cs typeface="Cambria"/>
              </a:rPr>
              <a:t>ş̧işe</a:t>
            </a:r>
            <a:r>
              <a:rPr lang="tr-TR" sz="2400" i="1" dirty="0">
                <a:latin typeface="Cambria"/>
                <a:cs typeface="Cambria"/>
              </a:rPr>
              <a:t> ve diğer benzeri sıvı veya toz formlarda hazırlanarak günlük alım dozu belirlenmiş ürünler’</a:t>
            </a:r>
          </a:p>
          <a:p>
            <a:pPr algn="just"/>
            <a:endParaRPr lang="tr-TR" sz="2400" i="1" dirty="0">
              <a:latin typeface="Cambria"/>
              <a:cs typeface="Cambria"/>
            </a:endParaRPr>
          </a:p>
        </p:txBody>
      </p:sp>
    </p:spTree>
    <p:extLst>
      <p:ext uri="{BB962C8B-B14F-4D97-AF65-F5344CB8AC3E}">
        <p14:creationId xmlns:p14="http://schemas.microsoft.com/office/powerpoint/2010/main" val="2329665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2A9B-FF95-1B09-0E71-5F0BF1BB796F}"/>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EAC470FD-2845-48A2-B3D6-A9E64A057DC0}"/>
              </a:ext>
            </a:extLst>
          </p:cNvPr>
          <p:cNvPicPr>
            <a:picLocks noChangeAspect="1"/>
          </p:cNvPicPr>
          <p:nvPr/>
        </p:nvPicPr>
        <p:blipFill>
          <a:blip r:embed="rId3"/>
          <a:stretch>
            <a:fillRect/>
          </a:stretch>
        </p:blipFill>
        <p:spPr>
          <a:xfrm>
            <a:off x="27976" y="208690"/>
            <a:ext cx="12164024" cy="6389862"/>
          </a:xfrm>
          <a:prstGeom prst="rect">
            <a:avLst/>
          </a:prstGeom>
        </p:spPr>
      </p:pic>
      <p:sp>
        <p:nvSpPr>
          <p:cNvPr id="6" name="Dikdörtgen: Köşeleri Yuvarlatılmış 5">
            <a:extLst>
              <a:ext uri="{FF2B5EF4-FFF2-40B4-BE49-F238E27FC236}">
                <a16:creationId xmlns:a16="http://schemas.microsoft.com/office/drawing/2014/main" id="{E08B66C6-F9E0-E32E-5288-735D2C39AFFA}"/>
              </a:ext>
            </a:extLst>
          </p:cNvPr>
          <p:cNvSpPr/>
          <p:nvPr/>
        </p:nvSpPr>
        <p:spPr>
          <a:xfrm>
            <a:off x="0" y="5356318"/>
            <a:ext cx="12192000" cy="105012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
        <p:nvSpPr>
          <p:cNvPr id="7" name="Rectangle 6"/>
          <p:cNvSpPr/>
          <p:nvPr/>
        </p:nvSpPr>
        <p:spPr>
          <a:xfrm>
            <a:off x="3048000" y="6536893"/>
            <a:ext cx="9144000" cy="307764"/>
          </a:xfrm>
          <a:prstGeom prst="rect">
            <a:avLst/>
          </a:prstGeom>
        </p:spPr>
        <p:txBody>
          <a:bodyPr wrap="square" lIns="91425" tIns="45714" rIns="91425" bIns="45714">
            <a:spAutoFit/>
          </a:bodyPr>
          <a:lstStyle/>
          <a:p>
            <a:pPr algn="r"/>
            <a:r>
              <a:rPr lang="en-US" sz="1400" i="1" dirty="0">
                <a:latin typeface="Cambria"/>
                <a:cs typeface="Cambria"/>
              </a:rPr>
              <a:t>https://</a:t>
            </a:r>
            <a:r>
              <a:rPr lang="en-US" sz="1400" i="1" dirty="0" err="1">
                <a:latin typeface="Cambria"/>
                <a:cs typeface="Cambria"/>
              </a:rPr>
              <a:t>www.resmigazete.gov.tr</a:t>
            </a:r>
            <a:r>
              <a:rPr lang="en-US" sz="1400" i="1" dirty="0">
                <a:latin typeface="Cambria"/>
                <a:cs typeface="Cambria"/>
              </a:rPr>
              <a:t>/</a:t>
            </a:r>
            <a:r>
              <a:rPr lang="en-US" sz="1400" i="1" dirty="0" err="1">
                <a:latin typeface="Cambria"/>
                <a:cs typeface="Cambria"/>
              </a:rPr>
              <a:t>eskiler</a:t>
            </a:r>
            <a:r>
              <a:rPr lang="en-US" sz="1400" i="1" dirty="0">
                <a:latin typeface="Cambria"/>
                <a:cs typeface="Cambria"/>
              </a:rPr>
              <a:t>/2013/08/20130816-16.htm</a:t>
            </a:r>
          </a:p>
        </p:txBody>
      </p:sp>
    </p:spTree>
    <p:extLst>
      <p:ext uri="{BB962C8B-B14F-4D97-AF65-F5344CB8AC3E}">
        <p14:creationId xmlns:p14="http://schemas.microsoft.com/office/powerpoint/2010/main" val="406896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10E439-81D1-D57A-D68A-DCD2A989F5C8}"/>
              </a:ext>
            </a:extLst>
          </p:cNvPr>
          <p:cNvSpPr>
            <a:spLocks noGrp="1"/>
          </p:cNvSpPr>
          <p:nvPr>
            <p:ph type="title"/>
          </p:nvPr>
        </p:nvSpPr>
        <p:spPr>
          <a:xfrm>
            <a:off x="899655" y="222251"/>
            <a:ext cx="10454148" cy="799998"/>
          </a:xfrm>
        </p:spPr>
        <p:txBody>
          <a:bodyPr/>
          <a:lstStyle/>
          <a:p>
            <a:pPr algn="ctr"/>
            <a:r>
              <a:rPr lang="tr-TR" b="1" dirty="0">
                <a:solidFill>
                  <a:srgbClr val="C00000"/>
                </a:solidFill>
                <a:latin typeface="Cambria" panose="02040503050406030204" pitchFamily="18" charset="0"/>
                <a:ea typeface="Cambria" panose="02040503050406030204" pitchFamily="18" charset="0"/>
              </a:rPr>
              <a:t>BESİN DESTEKLERİ</a:t>
            </a:r>
            <a:endParaRPr lang="en-US" dirty="0"/>
          </a:p>
        </p:txBody>
      </p:sp>
      <p:sp>
        <p:nvSpPr>
          <p:cNvPr id="3" name="İçerik Yer Tutucusu 2">
            <a:extLst>
              <a:ext uri="{FF2B5EF4-FFF2-40B4-BE49-F238E27FC236}">
                <a16:creationId xmlns:a16="http://schemas.microsoft.com/office/drawing/2014/main" id="{98156624-856F-5307-7EC7-3C28741ED064}"/>
              </a:ext>
            </a:extLst>
          </p:cNvPr>
          <p:cNvSpPr>
            <a:spLocks noGrp="1"/>
          </p:cNvSpPr>
          <p:nvPr>
            <p:ph idx="1"/>
          </p:nvPr>
        </p:nvSpPr>
        <p:spPr>
          <a:xfrm>
            <a:off x="7057574" y="3118552"/>
            <a:ext cx="4951556" cy="1461014"/>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tr-TR" sz="2400">
                <a:latin typeface="Cambria" panose="02040503050406030204" pitchFamily="18" charset="0"/>
                <a:ea typeface="Cambria" panose="02040503050406030204" pitchFamily="18" charset="0"/>
              </a:rPr>
              <a:t> 2-4 yaş grubuna yönelik olarak takviye edici gıda ürünün içeriği ve uygunluğu Takviye Edici Gıda Komisyonu tarafından incelenmesi </a:t>
            </a:r>
          </a:p>
        </p:txBody>
      </p:sp>
      <p:graphicFrame>
        <p:nvGraphicFramePr>
          <p:cNvPr id="7" name="Diyagram 6">
            <a:extLst>
              <a:ext uri="{FF2B5EF4-FFF2-40B4-BE49-F238E27FC236}">
                <a16:creationId xmlns:a16="http://schemas.microsoft.com/office/drawing/2014/main" id="{A1BFF237-9DBE-45D1-921F-977F323995F0}"/>
              </a:ext>
            </a:extLst>
          </p:cNvPr>
          <p:cNvGraphicFramePr/>
          <p:nvPr>
            <p:extLst>
              <p:ext uri="{D42A27DB-BD31-4B8C-83A1-F6EECF244321}">
                <p14:modId xmlns:p14="http://schemas.microsoft.com/office/powerpoint/2010/main" val="3009166051"/>
              </p:ext>
            </p:extLst>
          </p:nvPr>
        </p:nvGraphicFramePr>
        <p:xfrm>
          <a:off x="363796" y="1193119"/>
          <a:ext cx="5588119" cy="5299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tı İşareti 7">
            <a:extLst>
              <a:ext uri="{FF2B5EF4-FFF2-40B4-BE49-F238E27FC236}">
                <a16:creationId xmlns:a16="http://schemas.microsoft.com/office/drawing/2014/main" id="{B7CCF857-9C9D-117C-57DA-FE055DE499EE}"/>
              </a:ext>
            </a:extLst>
          </p:cNvPr>
          <p:cNvSpPr/>
          <p:nvPr/>
        </p:nvSpPr>
        <p:spPr>
          <a:xfrm>
            <a:off x="5789135" y="3211612"/>
            <a:ext cx="1209367" cy="1316190"/>
          </a:xfrm>
          <a:prstGeom prst="mathPlu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92D050"/>
              </a:solidFill>
            </a:endParaRPr>
          </a:p>
        </p:txBody>
      </p:sp>
    </p:spTree>
    <p:extLst>
      <p:ext uri="{BB962C8B-B14F-4D97-AF65-F5344CB8AC3E}">
        <p14:creationId xmlns:p14="http://schemas.microsoft.com/office/powerpoint/2010/main" val="120542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a:extLst>
              <a:ext uri="{FF2B5EF4-FFF2-40B4-BE49-F238E27FC236}">
                <a16:creationId xmlns:a16="http://schemas.microsoft.com/office/drawing/2014/main" id="{55F80B7D-9801-2BB6-6686-210A00CFF35A}"/>
              </a:ext>
            </a:extLst>
          </p:cNvPr>
          <p:cNvGraphicFramePr>
            <a:graphicFrameLocks noGrp="1"/>
          </p:cNvGraphicFramePr>
          <p:nvPr>
            <p:ph idx="1"/>
            <p:extLst>
              <p:ext uri="{D42A27DB-BD31-4B8C-83A1-F6EECF244321}">
                <p14:modId xmlns:p14="http://schemas.microsoft.com/office/powerpoint/2010/main" val="2435864745"/>
              </p:ext>
            </p:extLst>
          </p:nvPr>
        </p:nvGraphicFramePr>
        <p:xfrm>
          <a:off x="106680" y="893076"/>
          <a:ext cx="12085320" cy="5839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3">
            <a:extLst>
              <a:ext uri="{FF2B5EF4-FFF2-40B4-BE49-F238E27FC236}">
                <a16:creationId xmlns:a16="http://schemas.microsoft.com/office/drawing/2014/main" id="{160029B9-B3EF-94AF-6F96-B20041B61CC6}"/>
              </a:ext>
            </a:extLst>
          </p:cNvPr>
          <p:cNvSpPr>
            <a:spLocks noGrp="1"/>
          </p:cNvSpPr>
          <p:nvPr>
            <p:ph type="title"/>
          </p:nvPr>
        </p:nvSpPr>
        <p:spPr>
          <a:xfrm>
            <a:off x="777245" y="0"/>
            <a:ext cx="11064241" cy="1065886"/>
          </a:xfrm>
        </p:spPr>
        <p:txBody>
          <a:bodyPr>
            <a:normAutofit fontScale="90000"/>
          </a:bodyPr>
          <a:lstStyle/>
          <a:p>
            <a:r>
              <a:rPr lang="tr-TR" b="1" dirty="0">
                <a:solidFill>
                  <a:srgbClr val="C00000"/>
                </a:solidFill>
                <a:latin typeface="Cambria" panose="02040503050406030204" pitchFamily="18" charset="0"/>
                <a:ea typeface="Cambria" panose="02040503050406030204" pitchFamily="18" charset="0"/>
              </a:rPr>
              <a:t>Etken Maddelerine Göre Takviye Edici Gıdalar</a:t>
            </a:r>
            <a:endParaRPr lang="en-US" b="1" dirty="0"/>
          </a:p>
        </p:txBody>
      </p:sp>
      <p:sp>
        <p:nvSpPr>
          <p:cNvPr id="11" name="Metin kutusu 10">
            <a:extLst>
              <a:ext uri="{FF2B5EF4-FFF2-40B4-BE49-F238E27FC236}">
                <a16:creationId xmlns:a16="http://schemas.microsoft.com/office/drawing/2014/main" id="{3D64C770-F3F8-A58E-7DC5-D2B285724E04}"/>
              </a:ext>
            </a:extLst>
          </p:cNvPr>
          <p:cNvSpPr txBox="1"/>
          <p:nvPr/>
        </p:nvSpPr>
        <p:spPr>
          <a:xfrm>
            <a:off x="6080513" y="6379636"/>
            <a:ext cx="6098459" cy="461653"/>
          </a:xfrm>
          <a:prstGeom prst="rect">
            <a:avLst/>
          </a:prstGeom>
          <a:noFill/>
        </p:spPr>
        <p:txBody>
          <a:bodyPr wrap="square" lIns="91425" tIns="45714" rIns="91425" bIns="45714">
            <a:spAutoFit/>
          </a:bodyPr>
          <a:lstStyle/>
          <a:p>
            <a:pPr algn="r"/>
            <a:r>
              <a:rPr lang="en-US" sz="1200" i="1" dirty="0">
                <a:latin typeface="Cambria"/>
                <a:cs typeface="Cambria"/>
              </a:rPr>
              <a:t>https://</a:t>
            </a:r>
            <a:r>
              <a:rPr lang="en-US" sz="1200" i="1" dirty="0" err="1">
                <a:latin typeface="Cambria"/>
                <a:cs typeface="Cambria"/>
              </a:rPr>
              <a:t>www.resmigazete.gov.tr</a:t>
            </a:r>
            <a:r>
              <a:rPr lang="en-US" sz="1200" i="1" dirty="0">
                <a:latin typeface="Cambria"/>
                <a:cs typeface="Cambria"/>
              </a:rPr>
              <a:t>/</a:t>
            </a:r>
            <a:r>
              <a:rPr lang="en-US" sz="1200" i="1" dirty="0" err="1">
                <a:latin typeface="Cambria"/>
                <a:cs typeface="Cambria"/>
              </a:rPr>
              <a:t>eskiler</a:t>
            </a:r>
            <a:r>
              <a:rPr lang="en-US" sz="1200" i="1" dirty="0">
                <a:latin typeface="Cambria"/>
                <a:cs typeface="Cambria"/>
              </a:rPr>
              <a:t>/2013/08/20130816-16.htm</a:t>
            </a:r>
          </a:p>
          <a:p>
            <a:pPr algn="r"/>
            <a:r>
              <a:rPr lang="en-US" sz="1200" i="1" dirty="0"/>
              <a:t>https://www.tarimorman.gov.tr/konu/957/bitki-listesi</a:t>
            </a:r>
          </a:p>
        </p:txBody>
      </p:sp>
    </p:spTree>
    <p:extLst>
      <p:ext uri="{BB962C8B-B14F-4D97-AF65-F5344CB8AC3E}">
        <p14:creationId xmlns:p14="http://schemas.microsoft.com/office/powerpoint/2010/main" val="335749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160029B9-B3EF-94AF-6F96-B20041B61CC6}"/>
              </a:ext>
            </a:extLst>
          </p:cNvPr>
          <p:cNvSpPr txBox="1">
            <a:spLocks/>
          </p:cNvSpPr>
          <p:nvPr/>
        </p:nvSpPr>
        <p:spPr>
          <a:xfrm>
            <a:off x="777245" y="79375"/>
            <a:ext cx="11064241" cy="1065886"/>
          </a:xfrm>
          <a:prstGeom prst="rect">
            <a:avLst/>
          </a:prstGeom>
        </p:spPr>
        <p:txBody>
          <a:bodyPr lIns="91425" tIns="45714" rIns="91425" bIns="45714">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rgbClr val="C00000"/>
                </a:solidFill>
                <a:latin typeface="Cambria" panose="02040503050406030204" pitchFamily="18" charset="0"/>
                <a:ea typeface="Cambria" panose="02040503050406030204" pitchFamily="18" charset="0"/>
              </a:rPr>
              <a:t>Etken Maddelerine Göre Takviye Edici Gıdalar</a:t>
            </a:r>
            <a:endParaRPr lang="en-US" b="1" dirty="0"/>
          </a:p>
        </p:txBody>
      </p:sp>
      <p:pic>
        <p:nvPicPr>
          <p:cNvPr id="3" name="Picture 2"/>
          <p:cNvPicPr>
            <a:picLocks noChangeAspect="1"/>
          </p:cNvPicPr>
          <p:nvPr/>
        </p:nvPicPr>
        <p:blipFill>
          <a:blip r:embed="rId2"/>
          <a:stretch>
            <a:fillRect/>
          </a:stretch>
        </p:blipFill>
        <p:spPr>
          <a:xfrm>
            <a:off x="1327157" y="872405"/>
            <a:ext cx="9340849" cy="5509348"/>
          </a:xfrm>
          <a:prstGeom prst="rect">
            <a:avLst/>
          </a:prstGeom>
        </p:spPr>
      </p:pic>
      <p:sp>
        <p:nvSpPr>
          <p:cNvPr id="4" name="Rectangle 3"/>
          <p:cNvSpPr/>
          <p:nvPr/>
        </p:nvSpPr>
        <p:spPr>
          <a:xfrm>
            <a:off x="-127000" y="6560920"/>
            <a:ext cx="12334875" cy="307764"/>
          </a:xfrm>
          <a:prstGeom prst="rect">
            <a:avLst/>
          </a:prstGeom>
        </p:spPr>
        <p:txBody>
          <a:bodyPr wrap="square" lIns="91425" tIns="45714" rIns="91425" bIns="45714">
            <a:spAutoFit/>
          </a:bodyPr>
          <a:lstStyle/>
          <a:p>
            <a:pPr algn="r"/>
            <a:r>
              <a:rPr lang="en-US" sz="1400" i="1" dirty="0">
                <a:latin typeface="Cambria"/>
                <a:cs typeface="Cambria"/>
              </a:rPr>
              <a:t>https://</a:t>
            </a:r>
            <a:r>
              <a:rPr lang="en-US" sz="1400" i="1" dirty="0" err="1">
                <a:latin typeface="Cambria"/>
                <a:cs typeface="Cambria"/>
              </a:rPr>
              <a:t>www.tarimorman.gov.tr</a:t>
            </a:r>
            <a:r>
              <a:rPr lang="en-US" sz="1400" i="1" dirty="0">
                <a:latin typeface="Cambria"/>
                <a:cs typeface="Cambria"/>
              </a:rPr>
              <a:t>/GKGM/</a:t>
            </a:r>
            <a:r>
              <a:rPr lang="en-US" sz="1400" i="1" dirty="0" err="1">
                <a:latin typeface="Cambria"/>
                <a:cs typeface="Cambria"/>
              </a:rPr>
              <a:t>Belgeler</a:t>
            </a:r>
            <a:r>
              <a:rPr lang="en-US" sz="1400" i="1" dirty="0">
                <a:latin typeface="Cambria"/>
                <a:cs typeface="Cambria"/>
              </a:rPr>
              <a:t>/</a:t>
            </a:r>
            <a:r>
              <a:rPr lang="en-US" sz="1400" i="1" dirty="0" err="1">
                <a:latin typeface="Cambria"/>
                <a:cs typeface="Cambria"/>
              </a:rPr>
              <a:t>DB_Gida_Isletmeleri</a:t>
            </a:r>
            <a:r>
              <a:rPr lang="en-US" sz="1400" i="1" dirty="0">
                <a:latin typeface="Cambria"/>
                <a:cs typeface="Cambria"/>
              </a:rPr>
              <a:t>/</a:t>
            </a:r>
            <a:r>
              <a:rPr lang="en-US" sz="1400" i="1" dirty="0" err="1">
                <a:latin typeface="Cambria"/>
                <a:cs typeface="Cambria"/>
              </a:rPr>
              <a:t>Takviye_Edici_Gidalar_Kisitli_Maddeler_Listesi.pdf</a:t>
            </a:r>
            <a:endParaRPr lang="en-US" sz="1400" i="1" dirty="0">
              <a:latin typeface="Cambria"/>
              <a:cs typeface="Cambria"/>
            </a:endParaRPr>
          </a:p>
        </p:txBody>
      </p:sp>
    </p:spTree>
    <p:extLst>
      <p:ext uri="{BB962C8B-B14F-4D97-AF65-F5344CB8AC3E}">
        <p14:creationId xmlns:p14="http://schemas.microsoft.com/office/powerpoint/2010/main" val="149655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160029B9-B3EF-94AF-6F96-B20041B61CC6}"/>
              </a:ext>
            </a:extLst>
          </p:cNvPr>
          <p:cNvSpPr txBox="1">
            <a:spLocks/>
          </p:cNvSpPr>
          <p:nvPr/>
        </p:nvSpPr>
        <p:spPr>
          <a:xfrm>
            <a:off x="0" y="227831"/>
            <a:ext cx="12192000" cy="1065886"/>
          </a:xfrm>
          <a:prstGeom prst="rect">
            <a:avLst/>
          </a:prstGeom>
        </p:spPr>
        <p:txBody>
          <a:bodyPr lIns="91425" tIns="45714" rIns="91425" bIns="45714">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dirty="0">
                <a:solidFill>
                  <a:srgbClr val="C00000"/>
                </a:solidFill>
                <a:latin typeface="Cambria" panose="02040503050406030204" pitchFamily="18" charset="0"/>
                <a:ea typeface="Cambria" panose="02040503050406030204" pitchFamily="18" charset="0"/>
              </a:rPr>
              <a:t>Türkiye’de Takviye Edici Gıda Kullanımı</a:t>
            </a:r>
            <a:endParaRPr lang="en-US" b="1" dirty="0"/>
          </a:p>
        </p:txBody>
      </p:sp>
      <p:sp>
        <p:nvSpPr>
          <p:cNvPr id="3" name="Rectangle 2"/>
          <p:cNvSpPr/>
          <p:nvPr/>
        </p:nvSpPr>
        <p:spPr>
          <a:xfrm>
            <a:off x="334200" y="1520754"/>
            <a:ext cx="11506893" cy="4580729"/>
          </a:xfrm>
          <a:prstGeom prst="rect">
            <a:avLst/>
          </a:prstGeom>
        </p:spPr>
        <p:txBody>
          <a:bodyPr wrap="square" lIns="91425" tIns="45714" rIns="91425" bIns="45714">
            <a:spAutoFit/>
          </a:bodyPr>
          <a:lstStyle/>
          <a:p>
            <a:pPr marL="457128" indent="-457128">
              <a:lnSpc>
                <a:spcPct val="150000"/>
              </a:lnSpc>
              <a:buFont typeface="Wingdings" charset="2"/>
              <a:buChar char="§"/>
            </a:pPr>
            <a:r>
              <a:rPr lang="tr-TR" sz="2800" dirty="0">
                <a:latin typeface="Cambria"/>
                <a:cs typeface="Cambria"/>
              </a:rPr>
              <a:t>Türkiye’de takviye edici gıda olarak en çok vitamin ve mineraller kullanılmaktadır. </a:t>
            </a:r>
          </a:p>
          <a:p>
            <a:pPr marL="457128" indent="-457128">
              <a:lnSpc>
                <a:spcPct val="150000"/>
              </a:lnSpc>
              <a:buFont typeface="Wingdings" charset="2"/>
              <a:buChar char="§"/>
            </a:pPr>
            <a:endParaRPr lang="tr-TR" sz="2800" dirty="0">
              <a:latin typeface="Cambria"/>
              <a:cs typeface="Cambria"/>
            </a:endParaRPr>
          </a:p>
          <a:p>
            <a:pPr marL="457128" indent="-457128">
              <a:lnSpc>
                <a:spcPct val="150000"/>
              </a:lnSpc>
              <a:buFont typeface="Wingdings" charset="2"/>
              <a:buChar char="§"/>
            </a:pPr>
            <a:r>
              <a:rPr lang="tr-TR" sz="2800" dirty="0">
                <a:latin typeface="Cambria"/>
                <a:cs typeface="Cambria"/>
              </a:rPr>
              <a:t>Türkiye Beslenme ve </a:t>
            </a:r>
            <a:r>
              <a:rPr lang="tr-TR" sz="2800" dirty="0" err="1">
                <a:latin typeface="Cambria"/>
                <a:cs typeface="Cambria"/>
              </a:rPr>
              <a:t>Sağlık</a:t>
            </a:r>
            <a:r>
              <a:rPr lang="tr-TR" sz="2800" dirty="0">
                <a:latin typeface="Cambria"/>
                <a:cs typeface="Cambria"/>
              </a:rPr>
              <a:t> </a:t>
            </a:r>
            <a:r>
              <a:rPr lang="tr-TR" sz="2800" dirty="0" err="1">
                <a:latin typeface="Cambria"/>
                <a:cs typeface="Cambria"/>
              </a:rPr>
              <a:t>Araştırması</a:t>
            </a:r>
            <a:r>
              <a:rPr lang="tr-TR" sz="2800" dirty="0">
                <a:latin typeface="Cambria"/>
                <a:cs typeface="Cambria"/>
              </a:rPr>
              <a:t> (TBSA) </a:t>
            </a:r>
            <a:r>
              <a:rPr lang="mr-IN" sz="2800" dirty="0">
                <a:latin typeface="Cambria"/>
                <a:cs typeface="Cambria"/>
              </a:rPr>
              <a:t>–</a:t>
            </a:r>
            <a:r>
              <a:rPr lang="tr-TR" sz="2800" dirty="0">
                <a:latin typeface="Cambria"/>
                <a:cs typeface="Cambria"/>
              </a:rPr>
              <a:t> 2017; </a:t>
            </a:r>
          </a:p>
          <a:p>
            <a:pPr marL="914252" lvl="1" indent="-457128">
              <a:lnSpc>
                <a:spcPct val="150000"/>
              </a:lnSpc>
              <a:buFont typeface="Wingdings" charset="2"/>
              <a:buChar char="§"/>
            </a:pPr>
            <a:r>
              <a:rPr lang="tr-TR" sz="2800" dirty="0">
                <a:latin typeface="Cambria"/>
                <a:cs typeface="Cambria"/>
              </a:rPr>
              <a:t>15 yaş ve üzeri bireylerin %9.9’u takviye edici gıda kullanmaktadır</a:t>
            </a:r>
          </a:p>
          <a:p>
            <a:pPr marL="1371380" lvl="2" indent="-457128">
              <a:lnSpc>
                <a:spcPct val="150000"/>
              </a:lnSpc>
              <a:buFont typeface="Wingdings" charset="2"/>
              <a:buChar char="§"/>
            </a:pPr>
            <a:r>
              <a:rPr lang="tr-TR" sz="2800" dirty="0">
                <a:latin typeface="Cambria"/>
                <a:cs typeface="Cambria"/>
              </a:rPr>
              <a:t>Erkek: %6.3</a:t>
            </a:r>
          </a:p>
          <a:p>
            <a:pPr marL="1371380" lvl="2" indent="-457128">
              <a:lnSpc>
                <a:spcPct val="150000"/>
              </a:lnSpc>
              <a:buFont typeface="Wingdings" charset="2"/>
              <a:buChar char="§"/>
            </a:pPr>
            <a:r>
              <a:rPr lang="tr-TR" sz="2800" dirty="0">
                <a:latin typeface="Cambria"/>
                <a:cs typeface="Cambria"/>
              </a:rPr>
              <a:t>Kadın: %13.4</a:t>
            </a:r>
          </a:p>
        </p:txBody>
      </p:sp>
    </p:spTree>
    <p:extLst>
      <p:ext uri="{BB962C8B-B14F-4D97-AF65-F5344CB8AC3E}">
        <p14:creationId xmlns:p14="http://schemas.microsoft.com/office/powerpoint/2010/main" val="2818324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2">
            <a:extLst>
              <a:ext uri="{FF2B5EF4-FFF2-40B4-BE49-F238E27FC236}">
                <a16:creationId xmlns:a16="http://schemas.microsoft.com/office/drawing/2014/main" id="{2CFD0AC9-9AD1-4D93-1494-2EFBC7016713}"/>
              </a:ext>
            </a:extLst>
          </p:cNvPr>
          <p:cNvSpPr txBox="1">
            <a:spLocks/>
          </p:cNvSpPr>
          <p:nvPr/>
        </p:nvSpPr>
        <p:spPr>
          <a:xfrm>
            <a:off x="-137650" y="251719"/>
            <a:ext cx="12329652" cy="600152"/>
          </a:xfrm>
          <a:prstGeom prst="rect">
            <a:avLst/>
          </a:prstGeom>
          <a:noFill/>
        </p:spPr>
        <p:txBody>
          <a:bodyPr vert="horz" wrap="square" lIns="91425" tIns="45714" rIns="91425" bIns="45714"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Takviye Edici Gıdalara İhtiyaç Duyulabilen Durumlar</a:t>
            </a:r>
            <a:endParaRPr lang="en-US" sz="3600" dirty="0"/>
          </a:p>
        </p:txBody>
      </p:sp>
      <p:pic>
        <p:nvPicPr>
          <p:cNvPr id="6" name="Picture 5"/>
          <p:cNvPicPr>
            <a:picLocks noChangeAspect="1"/>
          </p:cNvPicPr>
          <p:nvPr/>
        </p:nvPicPr>
        <p:blipFill rotWithShape="1">
          <a:blip r:embed="rId3"/>
          <a:srcRect l="9123" t="15840" r="9151" b="3015"/>
          <a:stretch/>
        </p:blipFill>
        <p:spPr>
          <a:xfrm>
            <a:off x="1069440" y="1673563"/>
            <a:ext cx="4048877" cy="4025089"/>
          </a:xfrm>
          <a:prstGeom prst="ellipse">
            <a:avLst/>
          </a:prstGeom>
        </p:spPr>
      </p:pic>
      <p:pic>
        <p:nvPicPr>
          <p:cNvPr id="10" name="Picture 9"/>
          <p:cNvPicPr>
            <a:picLocks noChangeAspect="1"/>
          </p:cNvPicPr>
          <p:nvPr/>
        </p:nvPicPr>
        <p:blipFill>
          <a:blip r:embed="rId4"/>
          <a:stretch>
            <a:fillRect/>
          </a:stretch>
        </p:blipFill>
        <p:spPr>
          <a:xfrm>
            <a:off x="7340448" y="1903694"/>
            <a:ext cx="4440069" cy="3733895"/>
          </a:xfrm>
          <a:prstGeom prst="ellipse">
            <a:avLst/>
          </a:prstGeom>
        </p:spPr>
      </p:pic>
      <p:sp>
        <p:nvSpPr>
          <p:cNvPr id="11" name="TextBox 10"/>
          <p:cNvSpPr txBox="1"/>
          <p:nvPr/>
        </p:nvSpPr>
        <p:spPr>
          <a:xfrm>
            <a:off x="5547710" y="1721275"/>
            <a:ext cx="1462029" cy="3170086"/>
          </a:xfrm>
          <a:prstGeom prst="rect">
            <a:avLst/>
          </a:prstGeom>
          <a:noFill/>
        </p:spPr>
        <p:txBody>
          <a:bodyPr wrap="none" lIns="91425" tIns="45714" rIns="91425" bIns="45714" rtlCol="0">
            <a:spAutoFit/>
          </a:bodyPr>
          <a:lstStyle/>
          <a:p>
            <a:r>
              <a:rPr lang="en-US" sz="20000" dirty="0"/>
              <a:t>&gt;</a:t>
            </a:r>
          </a:p>
        </p:txBody>
      </p:sp>
    </p:spTree>
    <p:extLst>
      <p:ext uri="{BB962C8B-B14F-4D97-AF65-F5344CB8AC3E}">
        <p14:creationId xmlns:p14="http://schemas.microsoft.com/office/powerpoint/2010/main" val="2928148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07ACE2F-DC4E-A491-DD1F-4ECF289CEAE4}"/>
              </a:ext>
            </a:extLst>
          </p:cNvPr>
          <p:cNvSpPr>
            <a:spLocks noGrp="1"/>
          </p:cNvSpPr>
          <p:nvPr>
            <p:ph idx="1"/>
          </p:nvPr>
        </p:nvSpPr>
        <p:spPr>
          <a:xfrm>
            <a:off x="250651" y="1298349"/>
            <a:ext cx="11757540" cy="5041285"/>
          </a:xfrm>
        </p:spPr>
        <p:txBody>
          <a:bodyPr>
            <a:noAutofit/>
          </a:bodyPr>
          <a:lstStyle/>
          <a:p>
            <a:pPr algn="l">
              <a:lnSpc>
                <a:spcPct val="130000"/>
              </a:lnSpc>
              <a:buFont typeface="Wingdings" panose="05000000000000000000" pitchFamily="2" charset="2"/>
              <a:buChar char="§"/>
            </a:pPr>
            <a:r>
              <a:rPr lang="tr-TR" sz="2400" dirty="0">
                <a:latin typeface="Cambria"/>
                <a:ea typeface="Cambria" panose="02040503050406030204" pitchFamily="18" charset="0"/>
                <a:cs typeface="Cambria"/>
              </a:rPr>
              <a:t>Gereksinmenin karşılanamadığı durumlarda</a:t>
            </a:r>
          </a:p>
          <a:p>
            <a:pPr lvl="1">
              <a:lnSpc>
                <a:spcPct val="130000"/>
              </a:lnSpc>
              <a:buFont typeface="Wingdings" panose="05000000000000000000" pitchFamily="2" charset="2"/>
              <a:buChar char="§"/>
            </a:pPr>
            <a:r>
              <a:rPr lang="tr-TR" sz="1500" dirty="0" err="1">
                <a:latin typeface="Cambria"/>
                <a:cs typeface="Cambria"/>
              </a:rPr>
              <a:t>Düşük</a:t>
            </a:r>
            <a:r>
              <a:rPr lang="tr-TR" sz="1500" dirty="0">
                <a:latin typeface="Cambria"/>
                <a:cs typeface="Cambria"/>
              </a:rPr>
              <a:t> enerjili diyet uygulayan, diyetlerinden bir veya birden fazla besin grubunu </a:t>
            </a:r>
            <a:r>
              <a:rPr lang="tr-TR" sz="1500" dirty="0" err="1">
                <a:latin typeface="Cambria"/>
                <a:cs typeface="Cambria"/>
              </a:rPr>
              <a:t>çıkaran</a:t>
            </a:r>
            <a:r>
              <a:rPr lang="tr-TR" sz="1500" dirty="0">
                <a:latin typeface="Cambria"/>
                <a:cs typeface="Cambria"/>
              </a:rPr>
              <a:t>, </a:t>
            </a:r>
            <a:r>
              <a:rPr lang="tr-TR" sz="1500" dirty="0" err="1">
                <a:latin typeface="Cambria"/>
                <a:cs typeface="Cambria"/>
              </a:rPr>
              <a:t>iştahsızlık</a:t>
            </a:r>
            <a:r>
              <a:rPr lang="tr-TR" sz="1500" dirty="0">
                <a:latin typeface="Cambria"/>
                <a:cs typeface="Cambria"/>
              </a:rPr>
              <a:t>, hastalık veya sosyoekonomik nedenlerle yeterli besin tüketemeyen ya da yeterli enerji almasına </a:t>
            </a:r>
            <a:r>
              <a:rPr lang="tr-TR" sz="1500" dirty="0" err="1">
                <a:latin typeface="Cambria"/>
                <a:cs typeface="Cambria"/>
              </a:rPr>
              <a:t>rağmen</a:t>
            </a:r>
            <a:r>
              <a:rPr lang="tr-TR" sz="1500" dirty="0">
                <a:latin typeface="Cambria"/>
                <a:cs typeface="Cambria"/>
              </a:rPr>
              <a:t> dengeli beslenemeyen bireyler</a:t>
            </a:r>
            <a:endParaRPr lang="en-US" sz="2100" dirty="0">
              <a:latin typeface="Cambria"/>
              <a:ea typeface="Cambria" panose="02040503050406030204" pitchFamily="18" charset="0"/>
              <a:cs typeface="Cambria"/>
            </a:endParaRPr>
          </a:p>
          <a:p>
            <a:pPr>
              <a:lnSpc>
                <a:spcPct val="130000"/>
              </a:lnSpc>
              <a:buFont typeface="Wingdings" panose="05000000000000000000" pitchFamily="2" charset="2"/>
              <a:buChar char="§"/>
            </a:pPr>
            <a:r>
              <a:rPr lang="tr-TR" sz="2400" dirty="0">
                <a:latin typeface="Cambria"/>
                <a:ea typeface="Cambria" panose="02040503050406030204" pitchFamily="18" charset="0"/>
                <a:cs typeface="Cambria"/>
              </a:rPr>
              <a:t>Bebekler ve Çocuklar</a:t>
            </a:r>
          </a:p>
          <a:p>
            <a:pPr>
              <a:lnSpc>
                <a:spcPct val="130000"/>
              </a:lnSpc>
              <a:buFont typeface="Wingdings" panose="05000000000000000000" pitchFamily="2" charset="2"/>
              <a:buChar char="§"/>
            </a:pPr>
            <a:r>
              <a:rPr lang="tr-TR" sz="2400" dirty="0">
                <a:latin typeface="Cambria"/>
                <a:ea typeface="Cambria" panose="02040503050406030204" pitchFamily="18" charset="0"/>
                <a:cs typeface="Cambria"/>
              </a:rPr>
              <a:t>Adolösanlar</a:t>
            </a:r>
          </a:p>
          <a:p>
            <a:pPr>
              <a:lnSpc>
                <a:spcPct val="130000"/>
              </a:lnSpc>
              <a:buFont typeface="Wingdings" panose="05000000000000000000" pitchFamily="2" charset="2"/>
              <a:buChar char="§"/>
            </a:pPr>
            <a:r>
              <a:rPr lang="tr-TR" sz="2400" dirty="0">
                <a:latin typeface="Cambria"/>
                <a:ea typeface="Cambria" panose="02040503050406030204" pitchFamily="18" charset="0"/>
                <a:cs typeface="Cambria"/>
              </a:rPr>
              <a:t>Gebe ve Emziren Bireyler</a:t>
            </a:r>
          </a:p>
          <a:p>
            <a:pPr>
              <a:lnSpc>
                <a:spcPct val="130000"/>
              </a:lnSpc>
              <a:buFont typeface="Wingdings" panose="05000000000000000000" pitchFamily="2" charset="2"/>
              <a:buChar char="§"/>
            </a:pPr>
            <a:r>
              <a:rPr lang="tr-TR" sz="2400" dirty="0">
                <a:latin typeface="Cambria"/>
                <a:ea typeface="Cambria" panose="02040503050406030204" pitchFamily="18" charset="0"/>
                <a:cs typeface="Cambria"/>
              </a:rPr>
              <a:t>Yaşlı Bireyler</a:t>
            </a:r>
          </a:p>
          <a:p>
            <a:pPr>
              <a:lnSpc>
                <a:spcPct val="130000"/>
              </a:lnSpc>
              <a:buFont typeface="Wingdings" panose="05000000000000000000" pitchFamily="2" charset="2"/>
              <a:buChar char="§"/>
            </a:pPr>
            <a:r>
              <a:rPr lang="tr-TR" sz="2400" dirty="0" err="1">
                <a:latin typeface="Cambria"/>
                <a:ea typeface="Cambria" panose="02040503050406030204" pitchFamily="18" charset="0"/>
                <a:cs typeface="Cambria"/>
              </a:rPr>
              <a:t>Vejataryenler</a:t>
            </a:r>
            <a:endParaRPr lang="tr-TR" sz="2400" dirty="0">
              <a:latin typeface="Cambria"/>
              <a:ea typeface="Cambria" panose="02040503050406030204" pitchFamily="18" charset="0"/>
              <a:cs typeface="Cambria"/>
            </a:endParaRPr>
          </a:p>
          <a:p>
            <a:pPr>
              <a:lnSpc>
                <a:spcPct val="130000"/>
              </a:lnSpc>
              <a:buFont typeface="Wingdings" panose="05000000000000000000" pitchFamily="2" charset="2"/>
              <a:buChar char="§"/>
            </a:pPr>
            <a:r>
              <a:rPr lang="tr-TR" sz="2400" dirty="0">
                <a:latin typeface="Cambria"/>
                <a:ea typeface="Cambria" panose="02040503050406030204" pitchFamily="18" charset="0"/>
                <a:cs typeface="Cambria"/>
              </a:rPr>
              <a:t>Kronik Hastalığı Olanlar ve İlaç Kullananlar</a:t>
            </a:r>
            <a:endParaRPr lang="en-US" b="0" i="0" u="none" strike="noStrike" baseline="0" dirty="0">
              <a:latin typeface="Cambria"/>
              <a:ea typeface="Cambria" panose="02040503050406030204" pitchFamily="18" charset="0"/>
              <a:cs typeface="Cambria"/>
            </a:endParaRPr>
          </a:p>
        </p:txBody>
      </p:sp>
      <p:sp>
        <p:nvSpPr>
          <p:cNvPr id="7" name="Başlık 2">
            <a:extLst>
              <a:ext uri="{FF2B5EF4-FFF2-40B4-BE49-F238E27FC236}">
                <a16:creationId xmlns:a16="http://schemas.microsoft.com/office/drawing/2014/main" id="{2CFD0AC9-9AD1-4D93-1494-2EFBC7016713}"/>
              </a:ext>
            </a:extLst>
          </p:cNvPr>
          <p:cNvSpPr txBox="1">
            <a:spLocks/>
          </p:cNvSpPr>
          <p:nvPr/>
        </p:nvSpPr>
        <p:spPr>
          <a:xfrm>
            <a:off x="-137650" y="251719"/>
            <a:ext cx="12329652" cy="600152"/>
          </a:xfrm>
          <a:prstGeom prst="rect">
            <a:avLst/>
          </a:prstGeom>
          <a:noFill/>
        </p:spPr>
        <p:txBody>
          <a:bodyPr vert="horz" wrap="square" lIns="91425" tIns="45714" rIns="91425" bIns="45714"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Takviye Edici Gıdalara İhtiyaç Duyulabilen Durumlar</a:t>
            </a:r>
            <a:endParaRPr lang="en-US" sz="3600" dirty="0"/>
          </a:p>
        </p:txBody>
      </p:sp>
    </p:spTree>
    <p:extLst>
      <p:ext uri="{BB962C8B-B14F-4D97-AF65-F5344CB8AC3E}">
        <p14:creationId xmlns:p14="http://schemas.microsoft.com/office/powerpoint/2010/main" val="22863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EE1AD9AC-D699-1606-5564-4BA2A3727064}"/>
              </a:ext>
            </a:extLst>
          </p:cNvPr>
          <p:cNvPicPr>
            <a:picLocks noChangeAspect="1"/>
          </p:cNvPicPr>
          <p:nvPr/>
        </p:nvPicPr>
        <p:blipFill>
          <a:blip r:embed="rId2">
            <a:extLst>
              <a:ext uri="{BEBA8EAE-BF5A-486C-A8C5-ECC9F3942E4B}">
                <a14:imgProps xmlns:a14="http://schemas.microsoft.com/office/drawing/2010/main">
                  <a14:imgLayer r:embed="rId3">
                    <a14:imgEffect>
                      <a14:saturation sat="154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66541" y="1151425"/>
            <a:ext cx="7638432" cy="5091046"/>
          </a:xfrm>
          <a:prstGeom prst="rect">
            <a:avLst/>
          </a:prstGeom>
          <a:ln>
            <a:noFill/>
          </a:ln>
          <a:effectLst>
            <a:softEdge rad="112500"/>
          </a:effectLst>
        </p:spPr>
      </p:pic>
      <p:sp>
        <p:nvSpPr>
          <p:cNvPr id="12" name="Başlık 1">
            <a:extLst>
              <a:ext uri="{FF2B5EF4-FFF2-40B4-BE49-F238E27FC236}">
                <a16:creationId xmlns:a16="http://schemas.microsoft.com/office/drawing/2014/main" id="{EBB4C5F8-3ACE-1B13-28A8-B9047A5CAFB8}"/>
              </a:ext>
            </a:extLst>
          </p:cNvPr>
          <p:cNvSpPr txBox="1">
            <a:spLocks/>
          </p:cNvSpPr>
          <p:nvPr/>
        </p:nvSpPr>
        <p:spPr>
          <a:xfrm>
            <a:off x="2587027" y="3066823"/>
            <a:ext cx="6368144" cy="1026206"/>
          </a:xfrm>
          <a:prstGeom prst="rect">
            <a:avLst/>
          </a:prstGeom>
          <a:solidFill>
            <a:schemeClr val="bg1"/>
          </a:solidFill>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dirty="0">
                <a:solidFill>
                  <a:srgbClr val="C00000"/>
                </a:solidFill>
                <a:latin typeface="Cambria" panose="02040503050406030204" pitchFamily="18" charset="0"/>
                <a:ea typeface="Cambria" panose="02040503050406030204" pitchFamily="18" charset="0"/>
              </a:rPr>
              <a:t>1. FERMENTE BESİNLER</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31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07ACE2F-DC4E-A491-DD1F-4ECF289CEAE4}"/>
              </a:ext>
            </a:extLst>
          </p:cNvPr>
          <p:cNvSpPr>
            <a:spLocks noGrp="1"/>
          </p:cNvSpPr>
          <p:nvPr>
            <p:ph idx="1"/>
          </p:nvPr>
        </p:nvSpPr>
        <p:spPr>
          <a:xfrm>
            <a:off x="217236" y="913969"/>
            <a:ext cx="11813937" cy="1910282"/>
          </a:xfrm>
        </p:spPr>
        <p:txBody>
          <a:bodyPr>
            <a:noAutofit/>
          </a:bodyPr>
          <a:lstStyle/>
          <a:p>
            <a:pPr>
              <a:lnSpc>
                <a:spcPct val="100000"/>
              </a:lnSpc>
              <a:buFont typeface="Wingdings" panose="05000000000000000000" pitchFamily="2" charset="2"/>
              <a:buChar char="§"/>
            </a:pPr>
            <a:r>
              <a:rPr lang="tr-TR" sz="2400" b="1" dirty="0">
                <a:latin typeface="Cambria"/>
                <a:ea typeface="Cambria" panose="02040503050406030204" pitchFamily="18" charset="0"/>
                <a:cs typeface="Cambria"/>
              </a:rPr>
              <a:t>Bebekler ve Çocuklar</a:t>
            </a:r>
          </a:p>
          <a:p>
            <a:pPr lvl="1">
              <a:lnSpc>
                <a:spcPct val="100000"/>
              </a:lnSpc>
              <a:buFont typeface="Wingdings" panose="05000000000000000000" pitchFamily="2" charset="2"/>
              <a:buChar char="§"/>
            </a:pPr>
            <a:r>
              <a:rPr lang="tr-TR" sz="2100" b="1" dirty="0">
                <a:latin typeface="Cambria"/>
                <a:ea typeface="Cambria" panose="02040503050406030204" pitchFamily="18" charset="0"/>
                <a:cs typeface="Cambria"/>
              </a:rPr>
              <a:t>0-2 yaş grubu: </a:t>
            </a:r>
          </a:p>
          <a:p>
            <a:pPr lvl="2">
              <a:lnSpc>
                <a:spcPct val="100000"/>
              </a:lnSpc>
              <a:buFont typeface="Wingdings" panose="05000000000000000000" pitchFamily="2" charset="2"/>
              <a:buChar char="§"/>
            </a:pPr>
            <a:r>
              <a:rPr lang="tr-TR" sz="1800" dirty="0">
                <a:latin typeface="Cambria"/>
                <a:ea typeface="Cambria" panose="02040503050406030204" pitchFamily="18" charset="0"/>
                <a:cs typeface="Cambria"/>
              </a:rPr>
              <a:t>TEG onayı düzenlenmemekte, üretim ve satışına izin verilmemektedir.</a:t>
            </a:r>
          </a:p>
          <a:p>
            <a:pPr lvl="2">
              <a:lnSpc>
                <a:spcPct val="100000"/>
              </a:lnSpc>
              <a:buFont typeface="Wingdings" panose="05000000000000000000" pitchFamily="2" charset="2"/>
              <a:buChar char="§"/>
            </a:pPr>
            <a:r>
              <a:rPr lang="tr-TR" sz="1800" dirty="0">
                <a:latin typeface="Cambria"/>
                <a:ea typeface="Cambria" panose="02040503050406030204" pitchFamily="18" charset="0"/>
                <a:cs typeface="Cambria"/>
              </a:rPr>
              <a:t>Hekim önerisi doğrultusunda kullanılan Sağlık Bakanlığı onaylı ürünler mevcuttur. </a:t>
            </a:r>
          </a:p>
          <a:p>
            <a:pPr lvl="2">
              <a:lnSpc>
                <a:spcPct val="100000"/>
              </a:lnSpc>
              <a:buFont typeface="Wingdings" panose="05000000000000000000" pitchFamily="2" charset="2"/>
              <a:buChar char="§"/>
            </a:pPr>
            <a:r>
              <a:rPr lang="tr-TR" sz="1800" dirty="0">
                <a:latin typeface="Cambria"/>
                <a:ea typeface="Cambria" panose="02040503050406030204" pitchFamily="18" charset="0"/>
                <a:cs typeface="Cambria"/>
              </a:rPr>
              <a:t>Sağlık Bakanlığı tarafından yürütülen ulusal çapta programlar bulunmaktadır.</a:t>
            </a:r>
          </a:p>
        </p:txBody>
      </p:sp>
      <p:sp>
        <p:nvSpPr>
          <p:cNvPr id="7" name="Başlık 2">
            <a:extLst>
              <a:ext uri="{FF2B5EF4-FFF2-40B4-BE49-F238E27FC236}">
                <a16:creationId xmlns:a16="http://schemas.microsoft.com/office/drawing/2014/main" id="{2CFD0AC9-9AD1-4D93-1494-2EFBC7016713}"/>
              </a:ext>
            </a:extLst>
          </p:cNvPr>
          <p:cNvSpPr txBox="1">
            <a:spLocks/>
          </p:cNvSpPr>
          <p:nvPr/>
        </p:nvSpPr>
        <p:spPr>
          <a:xfrm>
            <a:off x="-137650" y="251719"/>
            <a:ext cx="12329652" cy="600152"/>
          </a:xfrm>
          <a:prstGeom prst="rect">
            <a:avLst/>
          </a:prstGeom>
          <a:noFill/>
        </p:spPr>
        <p:txBody>
          <a:bodyPr vert="horz" wrap="square" lIns="91425" tIns="45714" rIns="91425" bIns="45714"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Takviye Edici Gıdalara İhtiyaç Duyulabilen Durumlar</a:t>
            </a:r>
            <a:endParaRPr lang="en-US" sz="3600" dirty="0"/>
          </a:p>
        </p:txBody>
      </p:sp>
      <p:pic>
        <p:nvPicPr>
          <p:cNvPr id="5" name="İçerik Yer Tutucusu 4">
            <a:extLst>
              <a:ext uri="{FF2B5EF4-FFF2-40B4-BE49-F238E27FC236}">
                <a16:creationId xmlns:a16="http://schemas.microsoft.com/office/drawing/2014/main" id="{A5311631-884E-BA19-FA24-FCAE561DB4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tretch>
            <a:fillRect/>
          </a:stretch>
        </p:blipFill>
        <p:spPr>
          <a:xfrm>
            <a:off x="1473355" y="2842009"/>
            <a:ext cx="6012703" cy="2127589"/>
          </a:xfrm>
          <a:prstGeom prst="rect">
            <a:avLst/>
          </a:prstGeom>
        </p:spPr>
      </p:pic>
      <p:sp>
        <p:nvSpPr>
          <p:cNvPr id="6" name="İçerik Yer Tutucusu 2">
            <a:extLst>
              <a:ext uri="{FF2B5EF4-FFF2-40B4-BE49-F238E27FC236}">
                <a16:creationId xmlns:a16="http://schemas.microsoft.com/office/drawing/2014/main" id="{607ACE2F-DC4E-A491-DD1F-4ECF289CEAE4}"/>
              </a:ext>
            </a:extLst>
          </p:cNvPr>
          <p:cNvSpPr txBox="1">
            <a:spLocks/>
          </p:cNvSpPr>
          <p:nvPr/>
        </p:nvSpPr>
        <p:spPr>
          <a:xfrm>
            <a:off x="219245" y="5264139"/>
            <a:ext cx="11813937" cy="1589606"/>
          </a:xfrm>
          <a:prstGeom prst="rect">
            <a:avLst/>
          </a:prstGeom>
        </p:spPr>
        <p:txBody>
          <a:bodyPr vert="horz" lIns="91425" tIns="45714" rIns="91425"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Font typeface="Wingdings" panose="05000000000000000000" pitchFamily="2" charset="2"/>
              <a:buChar char="§"/>
            </a:pPr>
            <a:r>
              <a:rPr lang="tr-TR" sz="2100" b="1" dirty="0">
                <a:latin typeface="Cambria"/>
                <a:ea typeface="Cambria" panose="02040503050406030204" pitchFamily="18" charset="0"/>
                <a:cs typeface="Cambria"/>
              </a:rPr>
              <a:t>2-4 yaş ve 4-10 yaş grubu:</a:t>
            </a:r>
          </a:p>
          <a:p>
            <a:pPr lvl="2">
              <a:lnSpc>
                <a:spcPct val="100000"/>
              </a:lnSpc>
              <a:buFont typeface="Wingdings" panose="05000000000000000000" pitchFamily="2" charset="2"/>
              <a:buChar char="§"/>
            </a:pPr>
            <a:r>
              <a:rPr lang="tr-TR" sz="1800" dirty="0">
                <a:latin typeface="Cambria"/>
                <a:ea typeface="Cambria" panose="02040503050406030204" pitchFamily="18" charset="0"/>
                <a:cs typeface="Cambria"/>
              </a:rPr>
              <a:t>Bu yaş grubu için ürünlerin etiketinde </a:t>
            </a:r>
            <a:r>
              <a:rPr lang="tr-TR" sz="1800" dirty="0">
                <a:latin typeface="Cambria"/>
                <a:cs typeface="Cambria"/>
              </a:rPr>
              <a:t>“2-4 yaş grubu </a:t>
            </a:r>
            <a:r>
              <a:rPr lang="tr-TR" sz="1800" dirty="0" err="1">
                <a:latin typeface="Cambria"/>
                <a:cs typeface="Cambria"/>
              </a:rPr>
              <a:t>çocukların</a:t>
            </a:r>
            <a:r>
              <a:rPr lang="tr-TR" sz="1800" dirty="0">
                <a:latin typeface="Cambria"/>
                <a:cs typeface="Cambria"/>
              </a:rPr>
              <a:t> kullanımına uygundur” veya “4-10 yaş grubu </a:t>
            </a:r>
            <a:r>
              <a:rPr lang="tr-TR" sz="1800" dirty="0" err="1">
                <a:latin typeface="Cambria"/>
                <a:cs typeface="Cambria"/>
              </a:rPr>
              <a:t>çocukların</a:t>
            </a:r>
            <a:r>
              <a:rPr lang="tr-TR" sz="1800" dirty="0">
                <a:latin typeface="Cambria"/>
                <a:cs typeface="Cambria"/>
              </a:rPr>
              <a:t> kullanımına uygundur” ifadesi yer almaktadır. </a:t>
            </a:r>
          </a:p>
          <a:p>
            <a:pPr lvl="2">
              <a:lnSpc>
                <a:spcPct val="100000"/>
              </a:lnSpc>
              <a:buFont typeface="Wingdings" panose="05000000000000000000" pitchFamily="2" charset="2"/>
              <a:buChar char="§"/>
            </a:pPr>
            <a:r>
              <a:rPr lang="tr-TR" sz="1800" dirty="0">
                <a:latin typeface="Cambria"/>
                <a:cs typeface="Cambria"/>
              </a:rPr>
              <a:t>Etiket bilgisinin kontrol edilmesi önem taşımaktadır. </a:t>
            </a:r>
          </a:p>
          <a:p>
            <a:pPr lvl="2">
              <a:lnSpc>
                <a:spcPct val="100000"/>
              </a:lnSpc>
              <a:buFont typeface="Wingdings" panose="05000000000000000000" pitchFamily="2" charset="2"/>
              <a:buChar char="§"/>
            </a:pPr>
            <a:endParaRPr lang="tr-TR" sz="1500" b="1" dirty="0">
              <a:latin typeface="Cambria"/>
              <a:ea typeface="Cambria" panose="02040503050406030204" pitchFamily="18" charset="0"/>
              <a:cs typeface="Cambria"/>
            </a:endParaRPr>
          </a:p>
        </p:txBody>
      </p:sp>
    </p:spTree>
    <p:extLst>
      <p:ext uri="{BB962C8B-B14F-4D97-AF65-F5344CB8AC3E}">
        <p14:creationId xmlns:p14="http://schemas.microsoft.com/office/powerpoint/2010/main" val="25606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07ACE2F-DC4E-A491-DD1F-4ECF289CEAE4}"/>
              </a:ext>
            </a:extLst>
          </p:cNvPr>
          <p:cNvSpPr>
            <a:spLocks noGrp="1"/>
          </p:cNvSpPr>
          <p:nvPr>
            <p:ph idx="1"/>
          </p:nvPr>
        </p:nvSpPr>
        <p:spPr>
          <a:xfrm>
            <a:off x="217234" y="1164648"/>
            <a:ext cx="12098007" cy="1642891"/>
          </a:xfrm>
        </p:spPr>
        <p:txBody>
          <a:bodyPr>
            <a:noAutofit/>
          </a:bodyPr>
          <a:lstStyle/>
          <a:p>
            <a:pPr>
              <a:lnSpc>
                <a:spcPct val="100000"/>
              </a:lnSpc>
              <a:buFont typeface="Wingdings" panose="05000000000000000000" pitchFamily="2" charset="2"/>
              <a:buChar char="§"/>
            </a:pPr>
            <a:r>
              <a:rPr lang="tr-TR" sz="2400" dirty="0" err="1">
                <a:latin typeface="Cambria"/>
                <a:ea typeface="Cambria" panose="02040503050406030204" pitchFamily="18" charset="0"/>
                <a:cs typeface="Cambria"/>
              </a:rPr>
              <a:t>Adölesanlar</a:t>
            </a:r>
            <a:endParaRPr lang="tr-TR" sz="2400" dirty="0">
              <a:latin typeface="Cambria"/>
              <a:ea typeface="Cambria" panose="02040503050406030204" pitchFamily="18" charset="0"/>
              <a:cs typeface="Cambria"/>
            </a:endParaRPr>
          </a:p>
          <a:p>
            <a:pPr lvl="1">
              <a:lnSpc>
                <a:spcPct val="100000"/>
              </a:lnSpc>
              <a:buFont typeface="Wingdings" panose="05000000000000000000" pitchFamily="2" charset="2"/>
              <a:buChar char="§"/>
            </a:pPr>
            <a:r>
              <a:rPr lang="tr-TR" sz="1800" dirty="0">
                <a:latin typeface="Cambria"/>
                <a:cs typeface="Cambria"/>
              </a:rPr>
              <a:t>Hızlı büyüme ve gelişmenin olmasına bağlı olarak gereksinmelerin arttığı bir dönemdir.</a:t>
            </a:r>
          </a:p>
          <a:p>
            <a:pPr lvl="1">
              <a:lnSpc>
                <a:spcPct val="100000"/>
              </a:lnSpc>
              <a:buFont typeface="Wingdings" panose="05000000000000000000" pitchFamily="2" charset="2"/>
              <a:buChar char="§"/>
            </a:pPr>
            <a:r>
              <a:rPr lang="tr-TR" sz="1800" dirty="0">
                <a:latin typeface="Cambria"/>
                <a:cs typeface="Cambria"/>
              </a:rPr>
              <a:t>Diyet kalitesi iyi olmayan, vitamin ve mineral gereksinimlerini karşılayamayanlar için TEG düşünülebilir. </a:t>
            </a:r>
          </a:p>
          <a:p>
            <a:pPr lvl="1">
              <a:lnSpc>
                <a:spcPct val="100000"/>
              </a:lnSpc>
              <a:buFont typeface="Wingdings" panose="05000000000000000000" pitchFamily="2" charset="2"/>
              <a:buChar char="§"/>
            </a:pPr>
            <a:r>
              <a:rPr lang="tr-TR" sz="1800" dirty="0">
                <a:latin typeface="Cambria"/>
                <a:cs typeface="Cambria"/>
              </a:rPr>
              <a:t>Kalsiyum, D vitamini ve demir (kızlarda) takviyeleri</a:t>
            </a:r>
            <a:r>
              <a:rPr lang="tr-TR" sz="1800" dirty="0">
                <a:latin typeface="Cambria"/>
                <a:ea typeface="Cambria" panose="02040503050406030204" pitchFamily="18" charset="0"/>
                <a:cs typeface="Cambria"/>
              </a:rPr>
              <a:t> öne çıkmaktadır.</a:t>
            </a:r>
            <a:endParaRPr lang="tr-TR" sz="1800" dirty="0">
              <a:latin typeface="Cambria"/>
              <a:cs typeface="Cambria"/>
            </a:endParaRPr>
          </a:p>
        </p:txBody>
      </p:sp>
      <p:sp>
        <p:nvSpPr>
          <p:cNvPr id="7" name="Başlık 2">
            <a:extLst>
              <a:ext uri="{FF2B5EF4-FFF2-40B4-BE49-F238E27FC236}">
                <a16:creationId xmlns:a16="http://schemas.microsoft.com/office/drawing/2014/main" id="{2CFD0AC9-9AD1-4D93-1494-2EFBC7016713}"/>
              </a:ext>
            </a:extLst>
          </p:cNvPr>
          <p:cNvSpPr txBox="1">
            <a:spLocks/>
          </p:cNvSpPr>
          <p:nvPr/>
        </p:nvSpPr>
        <p:spPr>
          <a:xfrm>
            <a:off x="-137650" y="251719"/>
            <a:ext cx="12329652" cy="600152"/>
          </a:xfrm>
          <a:prstGeom prst="rect">
            <a:avLst/>
          </a:prstGeom>
          <a:noFill/>
        </p:spPr>
        <p:txBody>
          <a:bodyPr vert="horz" wrap="square" lIns="91425" tIns="45714" rIns="91425" bIns="45714"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Takviye Edici Gıdalara İhtiyaç Duyulabilen Durumlar</a:t>
            </a:r>
            <a:endParaRPr lang="en-US" sz="3600" dirty="0"/>
          </a:p>
        </p:txBody>
      </p:sp>
      <p:sp>
        <p:nvSpPr>
          <p:cNvPr id="6" name="İçerik Yer Tutucusu 2">
            <a:extLst>
              <a:ext uri="{FF2B5EF4-FFF2-40B4-BE49-F238E27FC236}">
                <a16:creationId xmlns:a16="http://schemas.microsoft.com/office/drawing/2014/main" id="{607ACE2F-DC4E-A491-DD1F-4ECF289CEAE4}"/>
              </a:ext>
            </a:extLst>
          </p:cNvPr>
          <p:cNvSpPr txBox="1">
            <a:spLocks/>
          </p:cNvSpPr>
          <p:nvPr/>
        </p:nvSpPr>
        <p:spPr>
          <a:xfrm>
            <a:off x="202533" y="3071808"/>
            <a:ext cx="11644827" cy="1642891"/>
          </a:xfrm>
          <a:prstGeom prst="rect">
            <a:avLst/>
          </a:prstGeom>
        </p:spPr>
        <p:txBody>
          <a:bodyPr vert="horz" lIns="91425" tIns="45714" rIns="91425"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tr-TR" sz="2400" dirty="0">
                <a:latin typeface="Cambria"/>
                <a:ea typeface="Cambria" panose="02040503050406030204" pitchFamily="18" charset="0"/>
                <a:cs typeface="Cambria"/>
              </a:rPr>
              <a:t>Gebe ve Emzirenler</a:t>
            </a:r>
          </a:p>
          <a:p>
            <a:pPr lvl="1">
              <a:lnSpc>
                <a:spcPct val="100000"/>
              </a:lnSpc>
              <a:buFont typeface="Wingdings" panose="05000000000000000000" pitchFamily="2" charset="2"/>
              <a:buChar char="§"/>
            </a:pPr>
            <a:r>
              <a:rPr lang="tr-TR" sz="1800" dirty="0">
                <a:latin typeface="Cambria"/>
                <a:cs typeface="Cambria"/>
              </a:rPr>
              <a:t>Gereksinmelerin arttığı bir dönemdir.</a:t>
            </a:r>
          </a:p>
          <a:p>
            <a:pPr lvl="1">
              <a:lnSpc>
                <a:spcPct val="100000"/>
              </a:lnSpc>
              <a:buFont typeface="Wingdings" panose="05000000000000000000" pitchFamily="2" charset="2"/>
              <a:buChar char="§"/>
            </a:pPr>
            <a:r>
              <a:rPr lang="tr-TR" sz="1800" dirty="0">
                <a:latin typeface="Cambria"/>
                <a:cs typeface="Cambria"/>
              </a:rPr>
              <a:t>Demir, D vitamini, </a:t>
            </a:r>
            <a:r>
              <a:rPr lang="tr-TR" sz="1800" dirty="0" err="1">
                <a:latin typeface="Cambria"/>
                <a:cs typeface="Cambria"/>
              </a:rPr>
              <a:t>folik</a:t>
            </a:r>
            <a:r>
              <a:rPr lang="tr-TR" sz="1800" dirty="0">
                <a:latin typeface="Cambria"/>
                <a:cs typeface="Cambria"/>
              </a:rPr>
              <a:t> asit takviyeleri mevcut, ayrıca ek olarak hekim önerisi ile </a:t>
            </a:r>
            <a:r>
              <a:rPr lang="tr-TR" sz="1800" dirty="0" err="1">
                <a:latin typeface="Cambria"/>
                <a:cs typeface="Cambria"/>
              </a:rPr>
              <a:t>multivitamin</a:t>
            </a:r>
            <a:r>
              <a:rPr lang="tr-TR" sz="1800" dirty="0">
                <a:latin typeface="Cambria"/>
                <a:cs typeface="Cambria"/>
              </a:rPr>
              <a:t> ve mineral takviyesi değerlendirilir.</a:t>
            </a:r>
          </a:p>
        </p:txBody>
      </p:sp>
      <p:sp>
        <p:nvSpPr>
          <p:cNvPr id="8" name="İçerik Yer Tutucusu 2">
            <a:extLst>
              <a:ext uri="{FF2B5EF4-FFF2-40B4-BE49-F238E27FC236}">
                <a16:creationId xmlns:a16="http://schemas.microsoft.com/office/drawing/2014/main" id="{607ACE2F-DC4E-A491-DD1F-4ECF289CEAE4}"/>
              </a:ext>
            </a:extLst>
          </p:cNvPr>
          <p:cNvSpPr txBox="1">
            <a:spLocks/>
          </p:cNvSpPr>
          <p:nvPr/>
        </p:nvSpPr>
        <p:spPr>
          <a:xfrm>
            <a:off x="204546" y="4895412"/>
            <a:ext cx="11659527" cy="1642891"/>
          </a:xfrm>
          <a:prstGeom prst="rect">
            <a:avLst/>
          </a:prstGeom>
        </p:spPr>
        <p:txBody>
          <a:bodyPr vert="horz" lIns="91425" tIns="45714" rIns="91425"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tr-TR" sz="2400" dirty="0">
                <a:latin typeface="Cambria"/>
                <a:ea typeface="Cambria" panose="02040503050406030204" pitchFamily="18" charset="0"/>
                <a:cs typeface="Cambria"/>
              </a:rPr>
              <a:t>Yaşlılar</a:t>
            </a:r>
          </a:p>
          <a:p>
            <a:pPr lvl="1">
              <a:lnSpc>
                <a:spcPct val="100000"/>
              </a:lnSpc>
              <a:buFont typeface="Wingdings" panose="05000000000000000000" pitchFamily="2" charset="2"/>
              <a:buChar char="§"/>
            </a:pPr>
            <a:r>
              <a:rPr lang="tr-TR" sz="1800" dirty="0">
                <a:latin typeface="Cambria"/>
                <a:cs typeface="Cambria"/>
              </a:rPr>
              <a:t>Fizyolojik değişikliklere bağlı olarak beslenme durumu değişmektedir. </a:t>
            </a:r>
          </a:p>
          <a:p>
            <a:pPr lvl="1">
              <a:lnSpc>
                <a:spcPct val="100000"/>
              </a:lnSpc>
              <a:buFont typeface="Wingdings" panose="05000000000000000000" pitchFamily="2" charset="2"/>
              <a:buChar char="§"/>
            </a:pPr>
            <a:r>
              <a:rPr lang="tr-TR" sz="1800" dirty="0">
                <a:latin typeface="Cambria"/>
                <a:cs typeface="Cambria"/>
              </a:rPr>
              <a:t>İştahsızlık, çiğneme-yutma güçlükleri gibi sorunlar ile gelişen sağlık sorunları besin ögesi alımı ve </a:t>
            </a:r>
            <a:r>
              <a:rPr lang="tr-TR" sz="1800" dirty="0" err="1">
                <a:latin typeface="Cambria"/>
                <a:cs typeface="Cambria"/>
              </a:rPr>
              <a:t>biyoyararlılığı</a:t>
            </a:r>
            <a:r>
              <a:rPr lang="tr-TR" sz="1800" dirty="0">
                <a:latin typeface="Cambria"/>
                <a:cs typeface="Cambria"/>
              </a:rPr>
              <a:t> etkilemektedir. </a:t>
            </a:r>
          </a:p>
          <a:p>
            <a:pPr lvl="1">
              <a:lnSpc>
                <a:spcPct val="100000"/>
              </a:lnSpc>
              <a:buFont typeface="Wingdings" panose="05000000000000000000" pitchFamily="2" charset="2"/>
              <a:buChar char="§"/>
            </a:pPr>
            <a:r>
              <a:rPr lang="tr-TR" sz="1800" dirty="0">
                <a:latin typeface="Cambria"/>
                <a:cs typeface="Cambria"/>
              </a:rPr>
              <a:t>Kalsiyum, D vitamini, B12 vitamini takviyeleri öne çıkmaktadır.. </a:t>
            </a:r>
          </a:p>
        </p:txBody>
      </p:sp>
    </p:spTree>
    <p:extLst>
      <p:ext uri="{BB962C8B-B14F-4D97-AF65-F5344CB8AC3E}">
        <p14:creationId xmlns:p14="http://schemas.microsoft.com/office/powerpoint/2010/main" val="37862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07ACE2F-DC4E-A491-DD1F-4ECF289CEAE4}"/>
              </a:ext>
            </a:extLst>
          </p:cNvPr>
          <p:cNvSpPr>
            <a:spLocks noGrp="1"/>
          </p:cNvSpPr>
          <p:nvPr>
            <p:ph idx="1"/>
          </p:nvPr>
        </p:nvSpPr>
        <p:spPr>
          <a:xfrm>
            <a:off x="217234" y="1281633"/>
            <a:ext cx="12098007" cy="1124834"/>
          </a:xfrm>
        </p:spPr>
        <p:txBody>
          <a:bodyPr>
            <a:noAutofit/>
          </a:bodyPr>
          <a:lstStyle/>
          <a:p>
            <a:pPr>
              <a:lnSpc>
                <a:spcPct val="100000"/>
              </a:lnSpc>
              <a:buFont typeface="Wingdings" panose="05000000000000000000" pitchFamily="2" charset="2"/>
              <a:buChar char="§"/>
            </a:pPr>
            <a:r>
              <a:rPr lang="tr-TR" sz="2400" dirty="0">
                <a:latin typeface="Cambria"/>
                <a:ea typeface="Cambria" panose="02040503050406030204" pitchFamily="18" charset="0"/>
                <a:cs typeface="Cambria"/>
              </a:rPr>
              <a:t>Vejetaryenler</a:t>
            </a:r>
          </a:p>
          <a:p>
            <a:pPr lvl="1">
              <a:lnSpc>
                <a:spcPct val="100000"/>
              </a:lnSpc>
              <a:buFont typeface="Wingdings" panose="05000000000000000000" pitchFamily="2" charset="2"/>
              <a:buChar char="§"/>
            </a:pPr>
            <a:r>
              <a:rPr lang="tr-TR" sz="1800" dirty="0">
                <a:latin typeface="Cambria"/>
                <a:cs typeface="Cambria"/>
              </a:rPr>
              <a:t>B12 vitamini, kalsiyum ve demir takviyesi değerlendirilmelidir.</a:t>
            </a:r>
          </a:p>
        </p:txBody>
      </p:sp>
      <p:sp>
        <p:nvSpPr>
          <p:cNvPr id="7" name="Başlık 2">
            <a:extLst>
              <a:ext uri="{FF2B5EF4-FFF2-40B4-BE49-F238E27FC236}">
                <a16:creationId xmlns:a16="http://schemas.microsoft.com/office/drawing/2014/main" id="{2CFD0AC9-9AD1-4D93-1494-2EFBC7016713}"/>
              </a:ext>
            </a:extLst>
          </p:cNvPr>
          <p:cNvSpPr txBox="1">
            <a:spLocks/>
          </p:cNvSpPr>
          <p:nvPr/>
        </p:nvSpPr>
        <p:spPr>
          <a:xfrm>
            <a:off x="-137650" y="251719"/>
            <a:ext cx="12329652" cy="600152"/>
          </a:xfrm>
          <a:prstGeom prst="rect">
            <a:avLst/>
          </a:prstGeom>
          <a:noFill/>
        </p:spPr>
        <p:txBody>
          <a:bodyPr vert="horz" wrap="square" lIns="91425" tIns="45714" rIns="91425" bIns="45714"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Takviye Edici Gıdalara İhtiyaç Duyulabilen Durumlar</a:t>
            </a:r>
            <a:endParaRPr lang="en-US" sz="3600" dirty="0"/>
          </a:p>
        </p:txBody>
      </p:sp>
      <p:sp>
        <p:nvSpPr>
          <p:cNvPr id="8" name="İçerik Yer Tutucusu 2">
            <a:extLst>
              <a:ext uri="{FF2B5EF4-FFF2-40B4-BE49-F238E27FC236}">
                <a16:creationId xmlns:a16="http://schemas.microsoft.com/office/drawing/2014/main" id="{607ACE2F-DC4E-A491-DD1F-4ECF289CEAE4}"/>
              </a:ext>
            </a:extLst>
          </p:cNvPr>
          <p:cNvSpPr txBox="1">
            <a:spLocks/>
          </p:cNvSpPr>
          <p:nvPr/>
        </p:nvSpPr>
        <p:spPr>
          <a:xfrm>
            <a:off x="187835" y="3107285"/>
            <a:ext cx="11659527" cy="2908883"/>
          </a:xfrm>
          <a:prstGeom prst="rect">
            <a:avLst/>
          </a:prstGeom>
        </p:spPr>
        <p:txBody>
          <a:bodyPr vert="horz" lIns="91425" tIns="45714" rIns="91425"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tr-TR" sz="2400" dirty="0">
                <a:latin typeface="Cambria"/>
                <a:ea typeface="Cambria" panose="02040503050406030204" pitchFamily="18" charset="0"/>
                <a:cs typeface="Cambria"/>
              </a:rPr>
              <a:t>Kronik Hastalığı Olanlar ve İlaç Kullananlar</a:t>
            </a:r>
          </a:p>
          <a:p>
            <a:pPr lvl="1">
              <a:lnSpc>
                <a:spcPct val="100000"/>
              </a:lnSpc>
              <a:buFont typeface="Wingdings" panose="05000000000000000000" pitchFamily="2" charset="2"/>
              <a:buChar char="§"/>
            </a:pPr>
            <a:r>
              <a:rPr lang="tr-TR" sz="1800" dirty="0">
                <a:latin typeface="Cambria"/>
                <a:cs typeface="Cambria"/>
              </a:rPr>
              <a:t>Bazı hastalıklar ilaçlar besin ögesi emilimini veya metabolizmasını etkileyebilir. </a:t>
            </a:r>
          </a:p>
          <a:p>
            <a:pPr lvl="2">
              <a:lnSpc>
                <a:spcPct val="100000"/>
              </a:lnSpc>
              <a:buFont typeface="Wingdings" panose="05000000000000000000" pitchFamily="2" charset="2"/>
              <a:buChar char="§"/>
            </a:pPr>
            <a:r>
              <a:rPr lang="tr-TR" sz="1400" dirty="0">
                <a:latin typeface="Cambria"/>
                <a:cs typeface="Cambria"/>
              </a:rPr>
              <a:t>Proton pompa </a:t>
            </a:r>
            <a:r>
              <a:rPr lang="tr-TR" sz="1400" dirty="0" err="1">
                <a:latin typeface="Cambria"/>
                <a:cs typeface="Cambria"/>
              </a:rPr>
              <a:t>inhibitörleri</a:t>
            </a:r>
            <a:r>
              <a:rPr lang="tr-TR" sz="1400" dirty="0">
                <a:latin typeface="Cambria"/>
                <a:cs typeface="Cambria"/>
              </a:rPr>
              <a:t> - B12 vitamini emilimi </a:t>
            </a:r>
          </a:p>
          <a:p>
            <a:pPr lvl="2">
              <a:lnSpc>
                <a:spcPct val="100000"/>
              </a:lnSpc>
              <a:buFont typeface="Wingdings" panose="05000000000000000000" pitchFamily="2" charset="2"/>
              <a:buChar char="§"/>
            </a:pPr>
            <a:r>
              <a:rPr lang="tr-TR" sz="1400" dirty="0" err="1">
                <a:latin typeface="Cambria"/>
                <a:cs typeface="Cambria"/>
              </a:rPr>
              <a:t>Kortikosteroidler</a:t>
            </a:r>
            <a:r>
              <a:rPr lang="tr-TR" sz="1400" dirty="0">
                <a:latin typeface="Cambria"/>
                <a:cs typeface="Cambria"/>
              </a:rPr>
              <a:t> - kalsiyum ve D vitamini metabolizması </a:t>
            </a:r>
          </a:p>
          <a:p>
            <a:pPr lvl="1">
              <a:lnSpc>
                <a:spcPct val="100000"/>
              </a:lnSpc>
              <a:buFont typeface="Wingdings" panose="05000000000000000000" pitchFamily="2" charset="2"/>
              <a:buChar char="§"/>
            </a:pPr>
            <a:r>
              <a:rPr lang="tr-TR" sz="1800" dirty="0">
                <a:latin typeface="Cambria"/>
                <a:cs typeface="Cambria"/>
              </a:rPr>
              <a:t>Hastalık nedeniyle yaşanan iştahsızlık vb. sorunlar ile uygulanan kısıtlı tıbbi beslenme tedavileri gereksinmenin karşılanamamasına neden olabilir. TEG gerekebilir.</a:t>
            </a:r>
          </a:p>
          <a:p>
            <a:pPr lvl="1">
              <a:lnSpc>
                <a:spcPct val="100000"/>
              </a:lnSpc>
              <a:buFont typeface="Wingdings" panose="05000000000000000000" pitchFamily="2" charset="2"/>
              <a:buChar char="§"/>
            </a:pPr>
            <a:r>
              <a:rPr lang="tr-TR" sz="1800" dirty="0">
                <a:latin typeface="Cambria"/>
                <a:cs typeface="Cambria"/>
              </a:rPr>
              <a:t>Kronik hastalığı olan ve ilaç kullanan bireylerin takviye edici gıdalar hekim gözetiminde kullanılmalıdır.</a:t>
            </a:r>
          </a:p>
          <a:p>
            <a:pPr lvl="2">
              <a:lnSpc>
                <a:spcPct val="100000"/>
              </a:lnSpc>
              <a:buFont typeface="Wingdings" panose="05000000000000000000" pitchFamily="2" charset="2"/>
              <a:buChar char="§"/>
            </a:pPr>
            <a:r>
              <a:rPr lang="tr-TR" sz="1400" dirty="0">
                <a:latin typeface="Cambria"/>
                <a:cs typeface="Cambria"/>
              </a:rPr>
              <a:t>Besin - takviye edici gıda - ilaç etkileşimleri göz önünde bulundurulmalıdır. </a:t>
            </a:r>
          </a:p>
        </p:txBody>
      </p:sp>
    </p:spTree>
    <p:extLst>
      <p:ext uri="{BB962C8B-B14F-4D97-AF65-F5344CB8AC3E}">
        <p14:creationId xmlns:p14="http://schemas.microsoft.com/office/powerpoint/2010/main" val="99025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53228E-60D6-0F10-56CD-DB56C7A2B2DB}"/>
              </a:ext>
            </a:extLst>
          </p:cNvPr>
          <p:cNvSpPr>
            <a:spLocks noGrp="1"/>
          </p:cNvSpPr>
          <p:nvPr>
            <p:ph type="title"/>
          </p:nvPr>
        </p:nvSpPr>
        <p:spPr>
          <a:xfrm>
            <a:off x="16629" y="0"/>
            <a:ext cx="12175371" cy="1234440"/>
          </a:xfrm>
        </p:spPr>
        <p:txBody>
          <a:bodyPr>
            <a:normAutofit/>
          </a:bodyPr>
          <a:lstStyle/>
          <a:p>
            <a:pPr algn="ctr"/>
            <a:r>
              <a:rPr lang="en-US" sz="2900" b="1" dirty="0">
                <a:solidFill>
                  <a:srgbClr val="C00000"/>
                </a:solidFill>
                <a:latin typeface="Cambria" panose="02040503050406030204" pitchFamily="18" charset="0"/>
                <a:ea typeface="Cambria" panose="02040503050406030204" pitchFamily="18" charset="0"/>
              </a:rPr>
              <a:t>Takviye </a:t>
            </a:r>
            <a:r>
              <a:rPr lang="en-US" sz="2900" b="1" dirty="0" err="1">
                <a:solidFill>
                  <a:srgbClr val="C00000"/>
                </a:solidFill>
                <a:latin typeface="Cambria" panose="02040503050406030204" pitchFamily="18" charset="0"/>
                <a:ea typeface="Cambria" panose="02040503050406030204" pitchFamily="18" charset="0"/>
              </a:rPr>
              <a:t>Edici</a:t>
            </a:r>
            <a:r>
              <a:rPr lang="en-US" sz="2900" b="1" dirty="0">
                <a:solidFill>
                  <a:srgbClr val="C00000"/>
                </a:solidFill>
                <a:latin typeface="Cambria" panose="02040503050406030204" pitchFamily="18" charset="0"/>
                <a:ea typeface="Cambria" panose="02040503050406030204" pitchFamily="18" charset="0"/>
              </a:rPr>
              <a:t> Gıda </a:t>
            </a:r>
            <a:r>
              <a:rPr lang="en-US" sz="2900" b="1" dirty="0" err="1">
                <a:solidFill>
                  <a:srgbClr val="C00000"/>
                </a:solidFill>
                <a:latin typeface="Cambria" panose="02040503050406030204" pitchFamily="18" charset="0"/>
                <a:ea typeface="Cambria" panose="02040503050406030204" pitchFamily="18" charset="0"/>
              </a:rPr>
              <a:t>Kullanı</a:t>
            </a:r>
            <a:r>
              <a:rPr lang="tr-TR" sz="2900" b="1" dirty="0" err="1">
                <a:solidFill>
                  <a:srgbClr val="C00000"/>
                </a:solidFill>
                <a:latin typeface="Cambria" panose="02040503050406030204" pitchFamily="18" charset="0"/>
                <a:ea typeface="Cambria" panose="02040503050406030204" pitchFamily="18" charset="0"/>
              </a:rPr>
              <a:t>mında</a:t>
            </a:r>
            <a:r>
              <a:rPr lang="tr-TR" sz="2900" b="1" dirty="0">
                <a:solidFill>
                  <a:srgbClr val="C00000"/>
                </a:solidFill>
                <a:latin typeface="Cambria" panose="02040503050406030204" pitchFamily="18" charset="0"/>
                <a:ea typeface="Cambria" panose="02040503050406030204" pitchFamily="18" charset="0"/>
              </a:rPr>
              <a:t> </a:t>
            </a:r>
            <a:r>
              <a:rPr lang="en-US" sz="2900" b="1" dirty="0" err="1">
                <a:solidFill>
                  <a:srgbClr val="C00000"/>
                </a:solidFill>
                <a:latin typeface="Cambria" panose="02040503050406030204" pitchFamily="18" charset="0"/>
                <a:ea typeface="Cambria" panose="02040503050406030204" pitchFamily="18" charset="0"/>
              </a:rPr>
              <a:t>Dikkat</a:t>
            </a:r>
            <a:r>
              <a:rPr lang="en-US" sz="2900" b="1" dirty="0">
                <a:solidFill>
                  <a:srgbClr val="C00000"/>
                </a:solidFill>
                <a:latin typeface="Cambria" panose="02040503050406030204" pitchFamily="18" charset="0"/>
                <a:ea typeface="Cambria" panose="02040503050406030204" pitchFamily="18" charset="0"/>
              </a:rPr>
              <a:t> E</a:t>
            </a:r>
            <a:r>
              <a:rPr lang="tr-TR" sz="2900" b="1" dirty="0">
                <a:solidFill>
                  <a:srgbClr val="C00000"/>
                </a:solidFill>
                <a:latin typeface="Cambria" panose="02040503050406030204" pitchFamily="18" charset="0"/>
                <a:ea typeface="Cambria" panose="02040503050406030204" pitchFamily="18" charset="0"/>
              </a:rPr>
              <a:t>dilmesi </a:t>
            </a:r>
            <a:r>
              <a:rPr lang="en-US" sz="2900" b="1" dirty="0" err="1">
                <a:solidFill>
                  <a:srgbClr val="C00000"/>
                </a:solidFill>
                <a:latin typeface="Cambria" panose="02040503050406030204" pitchFamily="18" charset="0"/>
                <a:ea typeface="Cambria" panose="02040503050406030204" pitchFamily="18" charset="0"/>
              </a:rPr>
              <a:t>Gereken</a:t>
            </a:r>
            <a:r>
              <a:rPr lang="tr-TR" sz="2900" b="1" dirty="0">
                <a:solidFill>
                  <a:srgbClr val="C00000"/>
                </a:solidFill>
                <a:latin typeface="Cambria" panose="02040503050406030204" pitchFamily="18" charset="0"/>
                <a:ea typeface="Cambria" panose="02040503050406030204" pitchFamily="18" charset="0"/>
              </a:rPr>
              <a:t> Hususlar</a:t>
            </a:r>
            <a:endParaRPr lang="en-US" sz="2900"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1EACDCDC-7CEF-83EE-9FD6-D7576F2AA69D}"/>
              </a:ext>
            </a:extLst>
          </p:cNvPr>
          <p:cNvSpPr>
            <a:spLocks noGrp="1"/>
          </p:cNvSpPr>
          <p:nvPr>
            <p:ph idx="1"/>
          </p:nvPr>
        </p:nvSpPr>
        <p:spPr>
          <a:xfrm>
            <a:off x="133685" y="1137229"/>
            <a:ext cx="11991481" cy="5653925"/>
          </a:xfrm>
        </p:spPr>
        <p:txBody>
          <a:bodyPr>
            <a:normAutofit fontScale="92500"/>
          </a:bodyPr>
          <a:lstStyle/>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Bireyin kendi fizyolojik ve sağlık durumuna göre uygun ürünü, beslenme uzmanı veya hekime danışarak seçim yapması</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Gebe, emziren, kronik hastalığı olanlarda doktora danışılması</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Vitamin ve </a:t>
            </a:r>
            <a:r>
              <a:rPr lang="tr-TR" sz="2100" dirty="0" err="1">
                <a:latin typeface="Cambria" panose="02040503050406030204" pitchFamily="18" charset="0"/>
                <a:ea typeface="Cambria" panose="02040503050406030204" pitchFamily="18" charset="0"/>
              </a:rPr>
              <a:t>mimeral</a:t>
            </a:r>
            <a:r>
              <a:rPr lang="tr-TR" sz="2100" dirty="0">
                <a:latin typeface="Cambria" panose="02040503050406030204" pitchFamily="18" charset="0"/>
                <a:ea typeface="Cambria" panose="02040503050406030204" pitchFamily="18" charset="0"/>
              </a:rPr>
              <a:t> içeren takviyeler için diyetle alınan miktarlarında da göz önünde bulundurulması,</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Etikette yer alan yaş grubuna özel uyarıların kontrol edilmesi</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Etiket yer alan cinsiyete veya fizyolojik duruma özel uyarıların kontrol edilmesi</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Etikette yer alan alerjen içeriği ile kullanım ve muhafaza koşullarına ilişkin uyarıların kontrol edilmesi</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Etikette yer alan tavsiye edilen kullanım süresi ve günlük porsiyon miktarına ilişkin uyarıların kontrol edilmesi</a:t>
            </a:r>
          </a:p>
          <a:p>
            <a:pPr marL="350782" indent="-350782">
              <a:lnSpc>
                <a:spcPct val="130000"/>
              </a:lnSpc>
              <a:buFont typeface="+mj-lt"/>
              <a:buAutoNum type="arabicPeriod"/>
            </a:pPr>
            <a:r>
              <a:rPr lang="tr-TR" sz="2100" dirty="0">
                <a:latin typeface="Cambria" panose="02040503050406030204" pitchFamily="18" charset="0"/>
                <a:ea typeface="Cambria" panose="02040503050406030204" pitchFamily="18" charset="0"/>
              </a:rPr>
              <a:t>İyi Üretim Uygulamaları (GMP) ve Tehlike Analiz ve Kritik Kontrol Noktaları (HACCP) açısından, ürünün  Tarım ve Orman Bakanlığı Gıda Güvenliği Bilgi Sistemi kaydının sorgulanması</a:t>
            </a:r>
          </a:p>
          <a:p>
            <a:pPr marL="350782" indent="-350782">
              <a:lnSpc>
                <a:spcPct val="130000"/>
              </a:lnSpc>
              <a:buFont typeface="+mj-lt"/>
              <a:buAutoNum type="arabicPeriod"/>
            </a:pPr>
            <a:endParaRPr lang="tr-TR" sz="2100" dirty="0"/>
          </a:p>
        </p:txBody>
      </p:sp>
    </p:spTree>
    <p:extLst>
      <p:ext uri="{BB962C8B-B14F-4D97-AF65-F5344CB8AC3E}">
        <p14:creationId xmlns:p14="http://schemas.microsoft.com/office/powerpoint/2010/main" val="5833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C4E125-343C-0B59-860D-EF978094C837}"/>
              </a:ext>
            </a:extLst>
          </p:cNvPr>
          <p:cNvSpPr>
            <a:spLocks noGrp="1"/>
          </p:cNvSpPr>
          <p:nvPr>
            <p:ph type="title"/>
          </p:nvPr>
        </p:nvSpPr>
        <p:spPr>
          <a:xfrm>
            <a:off x="5" y="18816"/>
            <a:ext cx="12061039" cy="1325563"/>
          </a:xfrm>
        </p:spPr>
        <p:txBody>
          <a:bodyPr>
            <a:normAutofit/>
          </a:bodyPr>
          <a:lstStyle/>
          <a:p>
            <a:pPr algn="ctr"/>
            <a:r>
              <a:rPr lang="tr-TR" sz="2900" b="1" dirty="0">
                <a:solidFill>
                  <a:srgbClr val="C00000"/>
                </a:solidFill>
                <a:latin typeface="Cambria" panose="02040503050406030204" pitchFamily="18" charset="0"/>
                <a:ea typeface="Cambria" panose="02040503050406030204" pitchFamily="18" charset="0"/>
              </a:rPr>
              <a:t>Takviye Edici Gıda Kullanımında Dikkat Edilmesi Gereken Hususlar</a:t>
            </a:r>
            <a:endParaRPr lang="tr-TR" sz="2900" dirty="0">
              <a:solidFill>
                <a:srgbClr val="C00000"/>
              </a:solidFill>
              <a:latin typeface="Cambria" panose="02040503050406030204" pitchFamily="18" charset="0"/>
              <a:ea typeface="Cambria" panose="02040503050406030204" pitchFamily="18" charset="0"/>
            </a:endParaRPr>
          </a:p>
        </p:txBody>
      </p:sp>
      <p:sp>
        <p:nvSpPr>
          <p:cNvPr id="12" name="İçerik Yer Tutucusu 11">
            <a:extLst>
              <a:ext uri="{FF2B5EF4-FFF2-40B4-BE49-F238E27FC236}">
                <a16:creationId xmlns:a16="http://schemas.microsoft.com/office/drawing/2014/main" id="{CC9A92E2-1B42-ABE2-E96A-9356CD6891CC}"/>
              </a:ext>
            </a:extLst>
          </p:cNvPr>
          <p:cNvSpPr>
            <a:spLocks noGrp="1"/>
          </p:cNvSpPr>
          <p:nvPr>
            <p:ph sz="quarter" idx="4"/>
          </p:nvPr>
        </p:nvSpPr>
        <p:spPr>
          <a:xfrm>
            <a:off x="6096005" y="2261605"/>
            <a:ext cx="5888839" cy="3975913"/>
          </a:xfrm>
          <a:ln>
            <a:solidFill>
              <a:schemeClr val="bg1">
                <a:lumMod val="75000"/>
              </a:schemeClr>
            </a:solidFill>
          </a:ln>
        </p:spPr>
        <p:txBody>
          <a:bodyPr>
            <a:normAutofit fontScale="92500"/>
          </a:bodyPr>
          <a:lstStyle/>
          <a:p>
            <a:pPr marL="0" indent="0" algn="ctr">
              <a:buNone/>
            </a:pPr>
            <a:r>
              <a:rPr lang="tr-TR" b="1" i="0" baseline="0" dirty="0">
                <a:solidFill>
                  <a:srgbClr val="92D050"/>
                </a:solidFill>
                <a:latin typeface="Cambria" panose="02040503050406030204" pitchFamily="18" charset="0"/>
                <a:ea typeface="Cambria" panose="02040503050406030204" pitchFamily="18" charset="0"/>
              </a:rPr>
              <a:t>Zorunlu İfadeler</a:t>
            </a:r>
          </a:p>
          <a:p>
            <a:pPr>
              <a:lnSpc>
                <a:spcPct val="150000"/>
              </a:lnSpc>
              <a:spcBef>
                <a:spcPts val="0"/>
              </a:spcBef>
              <a:buFont typeface="Wingdings" panose="05000000000000000000" pitchFamily="2" charset="2"/>
              <a:buChar char="§"/>
            </a:pPr>
            <a:r>
              <a:rPr lang="en-US" sz="2100"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Tavsiye</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edilen</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günlük</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porsiyonu</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aşmayın</a:t>
            </a:r>
            <a:r>
              <a:rPr lang="tr-TR" sz="2100" i="1" dirty="0">
                <a:latin typeface="Cambria" panose="02040503050406030204" pitchFamily="18" charset="0"/>
                <a:ea typeface="Cambria" panose="02040503050406030204" pitchFamily="18" charset="0"/>
              </a:rPr>
              <a:t>.</a:t>
            </a:r>
            <a:r>
              <a:rPr lang="en-US" sz="2100" i="1" dirty="0">
                <a:latin typeface="Cambria" panose="02040503050406030204" pitchFamily="18" charset="0"/>
                <a:ea typeface="Cambria" panose="02040503050406030204" pitchFamily="18" charset="0"/>
              </a:rPr>
              <a:t> “</a:t>
            </a:r>
            <a:endParaRPr lang="tr-TR" sz="2100" i="1" dirty="0">
              <a:latin typeface="Cambria" panose="02040503050406030204" pitchFamily="18" charset="0"/>
              <a:ea typeface="Cambria" panose="02040503050406030204" pitchFamily="18" charset="0"/>
            </a:endParaRPr>
          </a:p>
          <a:p>
            <a:pPr>
              <a:lnSpc>
                <a:spcPct val="150000"/>
              </a:lnSpc>
              <a:spcBef>
                <a:spcPts val="0"/>
              </a:spcBef>
              <a:buFont typeface="Wingdings" panose="05000000000000000000" pitchFamily="2" charset="2"/>
              <a:buChar char="§"/>
            </a:pPr>
            <a:r>
              <a:rPr lang="tr-TR" sz="2100" i="1" dirty="0">
                <a:latin typeface="Cambria" panose="02040503050406030204" pitchFamily="18" charset="0"/>
                <a:ea typeface="Cambria" panose="02040503050406030204" pitchFamily="18" charset="0"/>
              </a:rPr>
              <a:t>“ T</a:t>
            </a:r>
            <a:r>
              <a:rPr lang="en-US" sz="2100" i="1" dirty="0" err="1">
                <a:latin typeface="Cambria" panose="02040503050406030204" pitchFamily="18" charset="0"/>
                <a:ea typeface="Cambria" panose="02040503050406030204" pitchFamily="18" charset="0"/>
              </a:rPr>
              <a:t>akviye</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edici</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gıdalar</a:t>
            </a:r>
            <a:r>
              <a:rPr lang="en-US" sz="2100" i="1" dirty="0">
                <a:latin typeface="Cambria" panose="02040503050406030204" pitchFamily="18" charset="0"/>
                <a:ea typeface="Cambria" panose="02040503050406030204" pitchFamily="18" charset="0"/>
              </a:rPr>
              <a:t> normal</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beslenmenin</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yerine</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geçemez</a:t>
            </a:r>
            <a:r>
              <a:rPr lang="en-US" sz="2100" i="1" dirty="0">
                <a:latin typeface="Cambria" panose="02040503050406030204" pitchFamily="18" charset="0"/>
                <a:ea typeface="Cambria" panose="02040503050406030204" pitchFamily="18" charset="0"/>
              </a:rPr>
              <a:t>.”</a:t>
            </a:r>
            <a:endParaRPr lang="tr-TR" sz="2100" i="1" dirty="0">
              <a:latin typeface="Cambria" panose="02040503050406030204" pitchFamily="18" charset="0"/>
              <a:ea typeface="Cambria" panose="02040503050406030204" pitchFamily="18" charset="0"/>
            </a:endParaRPr>
          </a:p>
          <a:p>
            <a:pPr>
              <a:lnSpc>
                <a:spcPct val="150000"/>
              </a:lnSpc>
              <a:spcBef>
                <a:spcPts val="0"/>
              </a:spcBef>
              <a:buFont typeface="Wingdings" panose="05000000000000000000" pitchFamily="2" charset="2"/>
              <a:buChar char="§"/>
            </a:pP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Çocukların</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ulaşamayacağı</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yerde</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saklayın</a:t>
            </a:r>
            <a:r>
              <a:rPr lang="en-US" sz="2100" i="1" dirty="0">
                <a:latin typeface="Cambria" panose="02040503050406030204" pitchFamily="18" charset="0"/>
                <a:ea typeface="Cambria" panose="02040503050406030204" pitchFamily="18" charset="0"/>
              </a:rPr>
              <a:t>.”</a:t>
            </a:r>
          </a:p>
          <a:p>
            <a:pPr>
              <a:lnSpc>
                <a:spcPct val="150000"/>
              </a:lnSpc>
              <a:spcBef>
                <a:spcPts val="0"/>
              </a:spcBef>
              <a:buFont typeface="Wingdings" panose="05000000000000000000" pitchFamily="2" charset="2"/>
              <a:buChar char="§"/>
            </a:pPr>
            <a:r>
              <a:rPr lang="en-US" sz="2100" i="1" dirty="0">
                <a:latin typeface="Cambria" panose="02040503050406030204" pitchFamily="18" charset="0"/>
                <a:ea typeface="Cambria" panose="02040503050406030204" pitchFamily="18" charset="0"/>
              </a:rPr>
              <a:t>“</a:t>
            </a:r>
            <a:r>
              <a:rPr lang="en-US" sz="2100" i="1" dirty="0" err="1">
                <a:latin typeface="Cambria" panose="02040503050406030204" pitchFamily="18" charset="0"/>
                <a:ea typeface="Cambria" panose="02040503050406030204" pitchFamily="18" charset="0"/>
              </a:rPr>
              <a:t>İlaç</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değildir</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Hastalıkların</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önlenmesi</a:t>
            </a:r>
            <a:r>
              <a:rPr lang="tr-TR" sz="2100" i="1" dirty="0">
                <a:latin typeface="Cambria" panose="02040503050406030204" pitchFamily="18" charset="0"/>
                <a:ea typeface="Cambria" panose="02040503050406030204" pitchFamily="18" charset="0"/>
              </a:rPr>
              <a:t> </a:t>
            </a:r>
            <a:r>
              <a:rPr lang="en-US" sz="2100" i="1" dirty="0">
                <a:latin typeface="Cambria" panose="02040503050406030204" pitchFamily="18" charset="0"/>
                <a:ea typeface="Cambria" panose="02040503050406030204" pitchFamily="18" charset="0"/>
              </a:rPr>
              <a:t>veya </a:t>
            </a:r>
            <a:r>
              <a:rPr lang="en-US" sz="2100" i="1" dirty="0" err="1">
                <a:latin typeface="Cambria" panose="02040503050406030204" pitchFamily="18" charset="0"/>
                <a:ea typeface="Cambria" panose="02040503050406030204" pitchFamily="18" charset="0"/>
              </a:rPr>
              <a:t>tedavi</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edilmesi</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amacıyla</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kullanılmaz</a:t>
            </a:r>
            <a:r>
              <a:rPr lang="en-US" sz="2100" i="1" dirty="0">
                <a:latin typeface="Cambria" panose="02040503050406030204" pitchFamily="18" charset="0"/>
                <a:ea typeface="Cambria" panose="02040503050406030204" pitchFamily="18" charset="0"/>
              </a:rPr>
              <a:t>.”</a:t>
            </a:r>
            <a:endParaRPr lang="tr-TR" sz="2100" i="1" dirty="0">
              <a:latin typeface="Cambria" panose="02040503050406030204" pitchFamily="18" charset="0"/>
              <a:ea typeface="Cambria" panose="02040503050406030204" pitchFamily="18" charset="0"/>
            </a:endParaRPr>
          </a:p>
          <a:p>
            <a:pPr>
              <a:lnSpc>
                <a:spcPct val="150000"/>
              </a:lnSpc>
              <a:spcBef>
                <a:spcPts val="0"/>
              </a:spcBef>
              <a:buFont typeface="Wingdings" panose="05000000000000000000" pitchFamily="2" charset="2"/>
              <a:buChar char="§"/>
            </a:pPr>
            <a:r>
              <a:rPr lang="en-US" sz="2100" i="1" dirty="0">
                <a:latin typeface="Cambria" panose="02040503050406030204" pitchFamily="18" charset="0"/>
                <a:ea typeface="Cambria" panose="02040503050406030204" pitchFamily="18" charset="0"/>
              </a:rPr>
              <a:t>“</a:t>
            </a:r>
            <a:r>
              <a:rPr lang="en-US" sz="2100" i="1" dirty="0" err="1">
                <a:latin typeface="Cambria" panose="02040503050406030204" pitchFamily="18" charset="0"/>
                <a:ea typeface="Cambria" panose="02040503050406030204" pitchFamily="18" charset="0"/>
              </a:rPr>
              <a:t>Hamilelik</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ve</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emzirme</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dönemi</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hastalık</a:t>
            </a:r>
            <a:r>
              <a:rPr lang="en-US" sz="2100" i="1" dirty="0">
                <a:latin typeface="Cambria" panose="02040503050406030204" pitchFamily="18" charset="0"/>
                <a:ea typeface="Cambria" panose="02040503050406030204" pitchFamily="18" charset="0"/>
              </a:rPr>
              <a:t> veya </a:t>
            </a:r>
            <a:r>
              <a:rPr lang="en-US" sz="2100" i="1" dirty="0" err="1">
                <a:latin typeface="Cambria" panose="02040503050406030204" pitchFamily="18" charset="0"/>
                <a:ea typeface="Cambria" panose="02040503050406030204" pitchFamily="18" charset="0"/>
              </a:rPr>
              <a:t>ilaç</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kullanılması</a:t>
            </a:r>
            <a:r>
              <a:rPr lang="tr-TR"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durumlarında</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doktorunuza</a:t>
            </a:r>
            <a:r>
              <a:rPr lang="en-US" sz="2100" i="1" dirty="0">
                <a:latin typeface="Cambria" panose="02040503050406030204" pitchFamily="18" charset="0"/>
                <a:ea typeface="Cambria" panose="02040503050406030204" pitchFamily="18" charset="0"/>
              </a:rPr>
              <a:t> </a:t>
            </a:r>
            <a:r>
              <a:rPr lang="en-US" sz="2100" i="1" dirty="0" err="1">
                <a:latin typeface="Cambria" panose="02040503050406030204" pitchFamily="18" charset="0"/>
                <a:ea typeface="Cambria" panose="02040503050406030204" pitchFamily="18" charset="0"/>
              </a:rPr>
              <a:t>danışın</a:t>
            </a:r>
            <a:r>
              <a:rPr lang="en-US" sz="2100" dirty="0">
                <a:latin typeface="Cambria" panose="02040503050406030204" pitchFamily="18" charset="0"/>
                <a:ea typeface="Cambria" panose="02040503050406030204" pitchFamily="18" charset="0"/>
              </a:rPr>
              <a:t>.”</a:t>
            </a: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endParaRPr lang="en-US" dirty="0"/>
          </a:p>
          <a:p>
            <a:endParaRPr lang="en-US" dirty="0"/>
          </a:p>
        </p:txBody>
      </p:sp>
      <mc:AlternateContent xmlns:mc="http://schemas.openxmlformats.org/markup-compatibility/2006" xmlns:am3d="http://schemas.microsoft.com/office/drawing/2017/model3d">
        <mc:Choice Requires="am3d">
          <p:graphicFrame>
            <p:nvGraphicFramePr>
              <p:cNvPr id="5" name="3B Model 4" descr="Clear pill bottle">
                <a:extLst>
                  <a:ext uri="{FF2B5EF4-FFF2-40B4-BE49-F238E27FC236}">
                    <a16:creationId xmlns:a16="http://schemas.microsoft.com/office/drawing/2014/main" id="{F5AE8874-F28A-CF09-241A-7A6BEA8D4545}"/>
                  </a:ext>
                </a:extLst>
              </p:cNvPr>
              <p:cNvGraphicFramePr>
                <a:graphicFrameLocks noChangeAspect="1"/>
              </p:cNvGraphicFramePr>
              <p:nvPr>
                <p:extLst>
                  <p:ext uri="{D42A27DB-BD31-4B8C-83A1-F6EECF244321}">
                    <p14:modId xmlns:p14="http://schemas.microsoft.com/office/powerpoint/2010/main" val="4117207380"/>
                  </p:ext>
                </p:extLst>
              </p:nvPr>
            </p:nvGraphicFramePr>
            <p:xfrm>
              <a:off x="24639" y="2261600"/>
              <a:ext cx="1780952" cy="3809686"/>
            </p:xfrm>
            <a:graphic>
              <a:graphicData uri="http://schemas.microsoft.com/office/drawing/2017/model3d">
                <am3d:model3d r:embed="rId2">
                  <am3d:spPr>
                    <a:xfrm>
                      <a:off x="0" y="0"/>
                      <a:ext cx="1780952" cy="3809686"/>
                    </a:xfrm>
                    <a:prstGeom prst="rect">
                      <a:avLst/>
                    </a:prstGeom>
                  </am3d:spPr>
                  <am3d:camera>
                    <am3d:pos x="0" y="0" z="56597618"/>
                    <am3d:up dx="0" dy="36000000" dz="0"/>
                    <am3d:lookAt x="0" y="0" z="0"/>
                    <am3d:perspective fov="2700000"/>
                  </am3d:camera>
                  <am3d:trans>
                    <am3d:meterPerModelUnit n="18760342" d="1000000"/>
                    <am3d:preTrans dx="-5726" dy="-17976269" dz="3516"/>
                    <am3d:scale>
                      <am3d:sx n="1000000" d="1000000"/>
                      <am3d:sy n="1000000" d="1000000"/>
                      <am3d:sz n="1000000" d="1000000"/>
                    </am3d:scale>
                    <am3d:rot ax="1489698" ay="1404359" az="624848"/>
                    <am3d:postTrans dx="0" dy="0" dz="0"/>
                  </am3d:trans>
                  <am3d:raster rName="Office3DRenderer" rVer="16.0.8326">
                    <am3d:blip r:embed="rId3"/>
                  </am3d:raster>
                  <am3d:objViewport viewportSz="43016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B Model 4" descr="Clear pill bottle">
                <a:extLst>
                  <a:ext uri="{FF2B5EF4-FFF2-40B4-BE49-F238E27FC236}">
                    <a16:creationId xmlns="" xmlns:a16="http://schemas.microsoft.com/office/drawing/2014/main" id="{F5AE8874-F28A-CF09-241A-7A6BEA8D4545}"/>
                  </a:ext>
                </a:extLst>
              </p:cNvPr>
              <p:cNvPicPr>
                <a:picLocks noGrp="1" noRot="1" noChangeAspect="1" noMove="1" noResize="1" noEditPoints="1" noAdjustHandles="1" noChangeArrowheads="1" noChangeShapeType="1" noCrop="1"/>
              </p:cNvPicPr>
              <p:nvPr/>
            </p:nvPicPr>
            <p:blipFill>
              <a:blip r:embed="rId4"/>
              <a:stretch>
                <a:fillRect/>
              </a:stretch>
            </p:blipFill>
            <p:spPr>
              <a:xfrm>
                <a:off x="24639" y="2261600"/>
                <a:ext cx="1780952" cy="3809686"/>
              </a:xfrm>
              <a:prstGeom prst="rect">
                <a:avLst/>
              </a:prstGeom>
            </p:spPr>
          </p:pic>
        </mc:Fallback>
      </mc:AlternateContent>
      <p:sp>
        <p:nvSpPr>
          <p:cNvPr id="9" name="Metin kutusu 8">
            <a:extLst>
              <a:ext uri="{FF2B5EF4-FFF2-40B4-BE49-F238E27FC236}">
                <a16:creationId xmlns:a16="http://schemas.microsoft.com/office/drawing/2014/main" id="{E12EBD02-7C22-FAB7-01B3-2A5333D05E09}"/>
              </a:ext>
            </a:extLst>
          </p:cNvPr>
          <p:cNvSpPr txBox="1"/>
          <p:nvPr/>
        </p:nvSpPr>
        <p:spPr>
          <a:xfrm>
            <a:off x="50746" y="1476807"/>
            <a:ext cx="12061039" cy="430875"/>
          </a:xfrm>
          <a:prstGeom prst="rect">
            <a:avLst/>
          </a:prstGeom>
          <a:noFill/>
        </p:spPr>
        <p:txBody>
          <a:bodyPr wrap="square" lIns="91425" tIns="45714" rIns="91425" bIns="45714">
            <a:spAutoFit/>
          </a:bodyPr>
          <a:lstStyle/>
          <a:p>
            <a:pPr lvl="1" algn="ctr"/>
            <a:r>
              <a:rPr lang="tr-TR" sz="2200" b="1" dirty="0">
                <a:solidFill>
                  <a:srgbClr val="C00000"/>
                </a:solidFill>
                <a:latin typeface="Cambria" panose="02040503050406030204" pitchFamily="18" charset="0"/>
                <a:ea typeface="Cambria" panose="02040503050406030204" pitchFamily="18" charset="0"/>
              </a:rPr>
              <a:t>Güvenilir Besin Destekleri  için Etiket/Ambalajındaki Zorunlu Bilgiler ve İfadeler</a:t>
            </a:r>
          </a:p>
        </p:txBody>
      </p:sp>
      <p:sp>
        <p:nvSpPr>
          <p:cNvPr id="18" name="İçerik Yer Tutucusu 2">
            <a:extLst>
              <a:ext uri="{FF2B5EF4-FFF2-40B4-BE49-F238E27FC236}">
                <a16:creationId xmlns:a16="http://schemas.microsoft.com/office/drawing/2014/main" id="{1A16C299-D6A0-B523-2644-C349A600C87F}"/>
              </a:ext>
              <a:ext uri="{C183D7F6-B498-43B3-948B-1728B52AA6E4}">
                <adec:decorative xmlns:adec="http://schemas.microsoft.com/office/drawing/2017/decorative" val="0"/>
              </a:ext>
            </a:extLst>
          </p:cNvPr>
          <p:cNvSpPr>
            <a:spLocks noGrp="1"/>
          </p:cNvSpPr>
          <p:nvPr>
            <p:ph sz="half" idx="2"/>
          </p:nvPr>
        </p:nvSpPr>
        <p:spPr>
          <a:xfrm>
            <a:off x="1097643" y="2261602"/>
            <a:ext cx="4815839" cy="3975912"/>
          </a:xfrm>
          <a:ln>
            <a:solidFill>
              <a:schemeClr val="bg2">
                <a:lumMod val="90000"/>
              </a:schemeClr>
            </a:solidFill>
          </a:ln>
        </p:spPr>
        <p:txBody>
          <a:bodyPr>
            <a:normAutofit/>
          </a:bodyPr>
          <a:lstStyle/>
          <a:p>
            <a:pPr marL="457128" lvl="1" indent="0">
              <a:buNone/>
            </a:pPr>
            <a:r>
              <a:rPr lang="tr-TR" sz="2600" dirty="0">
                <a:latin typeface="Cambria" panose="02040503050406030204" pitchFamily="18" charset="0"/>
                <a:ea typeface="Cambria" panose="02040503050406030204" pitchFamily="18" charset="0"/>
              </a:rPr>
              <a:t>      </a:t>
            </a:r>
            <a:r>
              <a:rPr lang="tr-TR" sz="2600" b="1" dirty="0">
                <a:solidFill>
                  <a:srgbClr val="92D050"/>
                </a:solidFill>
                <a:latin typeface="Cambria" panose="02040503050406030204" pitchFamily="18" charset="0"/>
                <a:ea typeface="Cambria" panose="02040503050406030204" pitchFamily="18" charset="0"/>
              </a:rPr>
              <a:t>Zorunlu Bilgiler</a:t>
            </a:r>
          </a:p>
          <a:p>
            <a:pPr marL="457128" lvl="1" indent="0">
              <a:buNone/>
            </a:pPr>
            <a:endParaRPr lang="tr-TR" sz="2600" b="1" dirty="0">
              <a:solidFill>
                <a:srgbClr val="92D050"/>
              </a:solidFill>
              <a:latin typeface="Cambria" panose="02040503050406030204" pitchFamily="18" charset="0"/>
              <a:ea typeface="Cambria" panose="02040503050406030204" pitchFamily="18" charset="0"/>
            </a:endParaRPr>
          </a:p>
          <a:p>
            <a:pPr lvl="1">
              <a:buFont typeface="Wingdings" panose="05000000000000000000" pitchFamily="2" charset="2"/>
              <a:buChar char="§"/>
            </a:pPr>
            <a:endParaRPr lang="tr-TR" sz="1500"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en-US" sz="2100" dirty="0">
                <a:latin typeface="Cambria" panose="02040503050406030204" pitchFamily="18" charset="0"/>
                <a:ea typeface="Cambria" panose="02040503050406030204" pitchFamily="18" charset="0"/>
              </a:rPr>
              <a:t>Besin </a:t>
            </a:r>
            <a:r>
              <a:rPr lang="en-US" sz="2100" dirty="0" err="1">
                <a:latin typeface="Cambria" panose="02040503050406030204" pitchFamily="18" charset="0"/>
                <a:ea typeface="Cambria" panose="02040503050406030204" pitchFamily="18" charset="0"/>
              </a:rPr>
              <a:t>ögesi</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botanik</a:t>
            </a:r>
            <a:r>
              <a:rPr lang="en-US" sz="2100" dirty="0">
                <a:latin typeface="Cambria" panose="02040503050406030204" pitchFamily="18" charset="0"/>
                <a:ea typeface="Cambria" panose="02040503050406030204" pitchFamily="18" charset="0"/>
              </a:rPr>
              <a:t> </a:t>
            </a:r>
            <a:r>
              <a:rPr lang="tr-TR" sz="2100" dirty="0">
                <a:latin typeface="Cambria" panose="02040503050406030204" pitchFamily="18" charset="0"/>
                <a:ea typeface="Cambria" panose="02040503050406030204" pitchFamily="18" charset="0"/>
              </a:rPr>
              <a:t>vb. gibi </a:t>
            </a:r>
            <a:r>
              <a:rPr lang="en-US" sz="2100" dirty="0" err="1">
                <a:latin typeface="Cambria" panose="02040503050406030204" pitchFamily="18" charset="0"/>
                <a:ea typeface="Cambria" panose="02040503050406030204" pitchFamily="18" charset="0"/>
              </a:rPr>
              <a:t>ürünü</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karakterize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eden</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isim</a:t>
            </a:r>
            <a:endParaRPr lang="tr-TR" sz="2100" dirty="0">
              <a:latin typeface="Cambria" panose="02040503050406030204" pitchFamily="18" charset="0"/>
              <a:ea typeface="Cambria" panose="02040503050406030204" pitchFamily="18" charset="0"/>
            </a:endParaRPr>
          </a:p>
          <a:p>
            <a:pPr lvl="0">
              <a:buFont typeface="Wingdings" panose="05000000000000000000" pitchFamily="2" charset="2"/>
              <a:buChar char="§"/>
            </a:pPr>
            <a:endParaRPr lang="en-US" sz="2100"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en-US" sz="2100" dirty="0">
                <a:latin typeface="Cambria" panose="02040503050406030204" pitchFamily="18" charset="0"/>
                <a:ea typeface="Cambria" panose="02040503050406030204" pitchFamily="18" charset="0"/>
              </a:rPr>
              <a:t>Takviye </a:t>
            </a:r>
            <a:r>
              <a:rPr lang="en-US" sz="2100" dirty="0" err="1">
                <a:latin typeface="Cambria" panose="02040503050406030204" pitchFamily="18" charset="0"/>
                <a:ea typeface="Cambria" panose="02040503050406030204" pitchFamily="18" charset="0"/>
              </a:rPr>
              <a:t>edici</a:t>
            </a:r>
            <a:r>
              <a:rPr lang="en-US" sz="2100" dirty="0">
                <a:latin typeface="Cambria" panose="02040503050406030204" pitchFamily="18" charset="0"/>
                <a:ea typeface="Cambria" panose="02040503050406030204" pitchFamily="18" charset="0"/>
              </a:rPr>
              <a:t> gıda </a:t>
            </a:r>
            <a:r>
              <a:rPr lang="en-US" sz="2100" dirty="0" err="1">
                <a:latin typeface="Cambria" panose="02040503050406030204" pitchFamily="18" charset="0"/>
                <a:ea typeface="Cambria" panose="02040503050406030204" pitchFamily="18" charset="0"/>
              </a:rPr>
              <a:t>onay</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numarası</a:t>
            </a:r>
            <a:endParaRPr lang="en-US" sz="2100" dirty="0">
              <a:latin typeface="Cambria" panose="02040503050406030204" pitchFamily="18" charset="0"/>
              <a:ea typeface="Cambria" panose="02040503050406030204" pitchFamily="18" charset="0"/>
            </a:endParaRPr>
          </a:p>
          <a:p>
            <a:pPr lvl="0">
              <a:buFont typeface="Wingdings" panose="05000000000000000000" pitchFamily="2" charset="2"/>
              <a:buChar char="§"/>
            </a:pPr>
            <a:endParaRPr lang="en-US" sz="2100"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tr-TR" sz="2100" dirty="0">
                <a:latin typeface="Cambria" panose="02040503050406030204" pitchFamily="18" charset="0"/>
                <a:ea typeface="Cambria" panose="02040503050406030204" pitchFamily="18" charset="0"/>
              </a:rPr>
              <a:t>T</a:t>
            </a:r>
            <a:r>
              <a:rPr lang="en-US" sz="2100" dirty="0" err="1">
                <a:latin typeface="Cambria" panose="02040503050406030204" pitchFamily="18" charset="0"/>
                <a:ea typeface="Cambria" panose="02040503050406030204" pitchFamily="18" charset="0"/>
              </a:rPr>
              <a:t>avsiye</a:t>
            </a:r>
            <a:r>
              <a:rPr lang="tr-TR"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edilen</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günlük</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porsiyon</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miktarı</a:t>
            </a:r>
            <a:endParaRPr lang="en-US" sz="2100" dirty="0">
              <a:latin typeface="Cambria" panose="02040503050406030204" pitchFamily="18" charset="0"/>
              <a:ea typeface="Cambria" panose="02040503050406030204" pitchFamily="18" charset="0"/>
            </a:endParaRPr>
          </a:p>
          <a:p>
            <a:pPr lvl="1"/>
            <a:endParaRPr lang="en-US" sz="1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402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E75F042-CA8D-801C-70C4-E2DED6F67EB8}"/>
              </a:ext>
            </a:extLst>
          </p:cNvPr>
          <p:cNvSpPr txBox="1">
            <a:spLocks/>
          </p:cNvSpPr>
          <p:nvPr/>
        </p:nvSpPr>
        <p:spPr>
          <a:xfrm>
            <a:off x="0" y="9897"/>
            <a:ext cx="12252960" cy="1047404"/>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900" b="1" dirty="0">
                <a:solidFill>
                  <a:srgbClr val="C00000"/>
                </a:solidFill>
                <a:latin typeface="Cambria" panose="02040503050406030204" pitchFamily="18" charset="0"/>
                <a:ea typeface="Cambria" panose="02040503050406030204" pitchFamily="18" charset="0"/>
              </a:rPr>
              <a:t>Takviye Edici Gıdaların Denetimi</a:t>
            </a:r>
            <a:endParaRPr lang="tr-TR" sz="2900"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116969" y="1088322"/>
            <a:ext cx="11974771" cy="5632298"/>
          </a:xfrm>
          <a:prstGeom prst="rect">
            <a:avLst/>
          </a:prstGeom>
        </p:spPr>
        <p:txBody>
          <a:bodyPr wrap="square" lIns="91425" tIns="45714" rIns="91425" bIns="45714">
            <a:spAutoFit/>
          </a:bodyPr>
          <a:lstStyle/>
          <a:p>
            <a:pPr marL="342844" indent="-342844">
              <a:buFont typeface="Wingdings" charset="2"/>
              <a:buChar char="§"/>
            </a:pPr>
            <a:r>
              <a:rPr lang="tr-TR" sz="2400" dirty="0">
                <a:latin typeface="Cambria"/>
                <a:cs typeface="Cambria"/>
              </a:rPr>
              <a:t>Denetim ve resmi kontroller Tarım ve Orman Bakanlığı tarafından yürütülmektedir. </a:t>
            </a:r>
          </a:p>
          <a:p>
            <a:r>
              <a:rPr lang="tr-TR" sz="2400" dirty="0">
                <a:latin typeface="Cambria"/>
                <a:cs typeface="Cambria"/>
              </a:rPr>
              <a:t>   </a:t>
            </a:r>
            <a:r>
              <a:rPr lang="tr-TR" dirty="0">
                <a:latin typeface="Cambria"/>
                <a:cs typeface="Cambria"/>
              </a:rPr>
              <a:t>  (üretim, piyasaya arz ve tüketiciye ulaşana kadar her aşamada kontrol)</a:t>
            </a:r>
          </a:p>
          <a:p>
            <a:pPr marL="342844" indent="-342844">
              <a:buFont typeface="Wingdings" charset="2"/>
              <a:buChar char="§"/>
            </a:pPr>
            <a:endParaRPr lang="tr-TR" sz="2400" dirty="0">
              <a:latin typeface="Cambria"/>
              <a:cs typeface="Cambria"/>
            </a:endParaRPr>
          </a:p>
          <a:p>
            <a:pPr marL="342844" indent="-342844">
              <a:buFont typeface="Wingdings" charset="2"/>
              <a:buChar char="§"/>
            </a:pPr>
            <a:r>
              <a:rPr lang="tr-TR" sz="2400" dirty="0">
                <a:latin typeface="Cambria"/>
                <a:cs typeface="Cambria"/>
              </a:rPr>
              <a:t>Resmi kontrol görevlileri tarafından takviye edici gıdaların satış ve üretim yerlerinde ve fiili ithalat aşamasında yürürlükteki mevzuat çerçevesinde risk esasına göre denetimler yapılmakta ve gerektiğinde ürünlerden numune alınmaktadır.</a:t>
            </a:r>
          </a:p>
          <a:p>
            <a:pPr marL="342844" indent="-342844">
              <a:buFont typeface="Wingdings" charset="2"/>
              <a:buChar char="§"/>
            </a:pPr>
            <a:endParaRPr lang="tr-TR" sz="2400" dirty="0">
              <a:latin typeface="Cambria"/>
              <a:cs typeface="Cambria"/>
            </a:endParaRPr>
          </a:p>
          <a:p>
            <a:pPr marL="342844" indent="-342844">
              <a:buFont typeface="Wingdings" charset="2"/>
              <a:buChar char="§"/>
            </a:pPr>
            <a:r>
              <a:rPr lang="tr-TR" sz="2400" dirty="0">
                <a:latin typeface="Cambria"/>
                <a:cs typeface="Cambria"/>
              </a:rPr>
              <a:t>Yapılan denetim ve kontrollerde ürünlerde olumsuzluk tespit edilmesi halinde mevzuat çerçevesinde idari para cezası, Cumhuriyet </a:t>
            </a:r>
            <a:r>
              <a:rPr lang="tr-TR" sz="2400" dirty="0" err="1">
                <a:latin typeface="Cambria"/>
                <a:cs typeface="Cambria"/>
              </a:rPr>
              <a:t>Başsavcılığı’na</a:t>
            </a:r>
            <a:r>
              <a:rPr lang="tr-TR" sz="2400" dirty="0">
                <a:latin typeface="Cambria"/>
                <a:cs typeface="Cambria"/>
              </a:rPr>
              <a:t> suç duyurusu ve ürünlerin piyasadan toplatılması gibi idari işlemler uygulanmaktadır.</a:t>
            </a:r>
          </a:p>
          <a:p>
            <a:pPr marL="342844" indent="-342844">
              <a:buFont typeface="Wingdings" charset="2"/>
              <a:buChar char="§"/>
            </a:pPr>
            <a:endParaRPr lang="tr-TR" sz="2400" dirty="0">
              <a:latin typeface="Cambria"/>
              <a:cs typeface="Cambria"/>
            </a:endParaRPr>
          </a:p>
          <a:p>
            <a:pPr marL="342844" indent="-342844">
              <a:buFont typeface="Wingdings" charset="2"/>
              <a:buChar char="§"/>
            </a:pPr>
            <a:r>
              <a:rPr lang="tr-TR" sz="2400" dirty="0">
                <a:latin typeface="Cambria"/>
                <a:cs typeface="Cambria"/>
              </a:rPr>
              <a:t>Takviye edici gıdalar ilaç değildir. Yapılan denetimlerde ilaç etken maddesi tespiti halinde mevzuat kapsamında gerekli idari </a:t>
            </a:r>
            <a:r>
              <a:rPr lang="tr-TR" sz="2400" dirty="0" err="1">
                <a:latin typeface="Cambria"/>
                <a:cs typeface="Cambria"/>
              </a:rPr>
              <a:t>işlemler</a:t>
            </a:r>
            <a:r>
              <a:rPr lang="tr-TR" sz="2400" dirty="0">
                <a:latin typeface="Cambria"/>
                <a:cs typeface="Cambria"/>
              </a:rPr>
              <a:t> yapılmaktadır. </a:t>
            </a:r>
          </a:p>
          <a:p>
            <a:endParaRPr lang="tr-TR" sz="2400" dirty="0">
              <a:latin typeface="Cambria"/>
              <a:cs typeface="Cambria"/>
            </a:endParaRPr>
          </a:p>
          <a:p>
            <a:pPr marL="342844" indent="-342844">
              <a:buFont typeface="Wingdings" charset="2"/>
              <a:buChar char="§"/>
            </a:pPr>
            <a:r>
              <a:rPr lang="tr-TR" sz="2400" dirty="0">
                <a:latin typeface="Cambria"/>
                <a:cs typeface="Cambria"/>
              </a:rPr>
              <a:t>İlaç etken maddesi bulunan ürünler kamuoyu duyurusu yapılarak </a:t>
            </a:r>
            <a:r>
              <a:rPr lang="tr-TR" sz="2400" dirty="0" err="1">
                <a:latin typeface="Cambria"/>
                <a:cs typeface="Cambria"/>
              </a:rPr>
              <a:t>ifşa</a:t>
            </a:r>
            <a:r>
              <a:rPr lang="tr-TR" sz="2400" dirty="0">
                <a:latin typeface="Cambria"/>
                <a:cs typeface="Cambria"/>
              </a:rPr>
              <a:t> edilmektedir.</a:t>
            </a:r>
          </a:p>
        </p:txBody>
      </p:sp>
    </p:spTree>
    <p:extLst>
      <p:ext uri="{BB962C8B-B14F-4D97-AF65-F5344CB8AC3E}">
        <p14:creationId xmlns:p14="http://schemas.microsoft.com/office/powerpoint/2010/main" val="1963037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E75F042-CA8D-801C-70C4-E2DED6F67EB8}"/>
              </a:ext>
            </a:extLst>
          </p:cNvPr>
          <p:cNvSpPr txBox="1">
            <a:spLocks/>
          </p:cNvSpPr>
          <p:nvPr/>
        </p:nvSpPr>
        <p:spPr>
          <a:xfrm>
            <a:off x="0" y="9897"/>
            <a:ext cx="12252960" cy="1047404"/>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900" b="1" dirty="0">
                <a:solidFill>
                  <a:srgbClr val="C00000"/>
                </a:solidFill>
                <a:latin typeface="Cambria" panose="02040503050406030204" pitchFamily="18" charset="0"/>
                <a:ea typeface="Cambria" panose="02040503050406030204" pitchFamily="18" charset="0"/>
              </a:rPr>
              <a:t>Takviye Edici Gıdaların Denetimi</a:t>
            </a:r>
            <a:endParaRPr lang="tr-TR" sz="2900" dirty="0">
              <a:solidFill>
                <a:srgbClr val="C0000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261451" y="1507313"/>
            <a:ext cx="4428031" cy="3222059"/>
          </a:xfrm>
          <a:prstGeom prst="rect">
            <a:avLst/>
          </a:prstGeom>
        </p:spPr>
      </p:pic>
      <p:sp>
        <p:nvSpPr>
          <p:cNvPr id="11" name="Rectangle 10"/>
          <p:cNvSpPr/>
          <p:nvPr/>
        </p:nvSpPr>
        <p:spPr>
          <a:xfrm>
            <a:off x="4912730" y="1171879"/>
            <a:ext cx="7179015" cy="5700269"/>
          </a:xfrm>
          <a:prstGeom prst="rect">
            <a:avLst/>
          </a:prstGeom>
        </p:spPr>
        <p:txBody>
          <a:bodyPr wrap="square" lIns="91425" tIns="45714" rIns="91425" bIns="45714">
            <a:spAutoFit/>
          </a:bodyPr>
          <a:lstStyle/>
          <a:p>
            <a:pPr marL="342844" indent="-342844">
              <a:buFont typeface="Wingdings" charset="2"/>
              <a:buChar char="§"/>
            </a:pPr>
            <a:r>
              <a:rPr lang="tr-TR" sz="2400" dirty="0">
                <a:latin typeface="Cambria"/>
                <a:cs typeface="Cambria"/>
              </a:rPr>
              <a:t>Etiket, sunum ve reklamda hastalığı tedavi etmeye yönelik bir ifade kullanılamaz.</a:t>
            </a:r>
          </a:p>
          <a:p>
            <a:pPr marL="342844" indent="-342844">
              <a:buFont typeface="Wingdings" charset="2"/>
              <a:buChar char="§"/>
            </a:pPr>
            <a:endParaRPr lang="tr-TR" sz="2400" dirty="0">
              <a:latin typeface="Cambria"/>
              <a:cs typeface="Cambria"/>
            </a:endParaRPr>
          </a:p>
          <a:p>
            <a:pPr marL="342844" indent="-342844">
              <a:buFont typeface="Wingdings" charset="2"/>
              <a:buChar char="§"/>
            </a:pPr>
            <a:r>
              <a:rPr lang="tr-TR" sz="2400" dirty="0">
                <a:latin typeface="Cambria"/>
                <a:cs typeface="Cambria"/>
              </a:rPr>
              <a:t>SB TİTCK izin verilen sağlık beyanları kullanılabilir. Denetim ve resmi kontroller Tarım ve Orman Bakanlığı tarafından yürütülmektedir. </a:t>
            </a:r>
          </a:p>
          <a:p>
            <a:r>
              <a:rPr lang="tr-TR" sz="2400" dirty="0">
                <a:latin typeface="Cambria"/>
                <a:cs typeface="Cambria"/>
              </a:rPr>
              <a:t>   </a:t>
            </a:r>
            <a:r>
              <a:rPr lang="tr-TR" dirty="0">
                <a:latin typeface="Cambria"/>
                <a:cs typeface="Cambria"/>
              </a:rPr>
              <a:t>  </a:t>
            </a:r>
            <a:endParaRPr lang="tr-TR" sz="2400" dirty="0">
              <a:latin typeface="Cambria"/>
              <a:cs typeface="Cambria"/>
            </a:endParaRPr>
          </a:p>
          <a:p>
            <a:pPr marL="342844" indent="-342844">
              <a:buFont typeface="Wingdings" charset="2"/>
              <a:buChar char="§"/>
            </a:pPr>
            <a:r>
              <a:rPr lang="tr-TR" sz="2400" dirty="0">
                <a:latin typeface="Cambria"/>
                <a:cs typeface="Cambria"/>
              </a:rPr>
              <a:t>Tüketiciyi yanıltan reklam ve tanıtımlar yapılabilmektedir.</a:t>
            </a:r>
          </a:p>
          <a:p>
            <a:pPr marL="342844" indent="-342844">
              <a:buFont typeface="Wingdings" charset="2"/>
              <a:buChar char="§"/>
            </a:pPr>
            <a:endParaRPr lang="tr-TR" sz="2400" dirty="0">
              <a:latin typeface="Cambria"/>
              <a:cs typeface="Cambria"/>
            </a:endParaRPr>
          </a:p>
          <a:p>
            <a:pPr marL="342844" indent="-342844">
              <a:buFont typeface="Wingdings" charset="2"/>
              <a:buChar char="§"/>
            </a:pPr>
            <a:r>
              <a:rPr lang="tr-TR" sz="2400" dirty="0">
                <a:latin typeface="Cambria"/>
                <a:cs typeface="Cambria"/>
              </a:rPr>
              <a:t>‘Tüketicinin Korunması Hakkında Kanun’ kapsamında sorumluluk;</a:t>
            </a:r>
          </a:p>
          <a:p>
            <a:pPr marL="799972" lvl="1" indent="-342844">
              <a:buFont typeface="Wingdings" charset="2"/>
              <a:buChar char="§"/>
            </a:pPr>
            <a:r>
              <a:rPr lang="tr-TR" sz="2400" dirty="0">
                <a:latin typeface="Cambria"/>
                <a:cs typeface="Cambria"/>
              </a:rPr>
              <a:t>Tarım ve Orman Bakanlığı </a:t>
            </a:r>
          </a:p>
          <a:p>
            <a:pPr marL="799972" lvl="1" indent="-342844">
              <a:buFont typeface="Wingdings" charset="2"/>
              <a:buChar char="§"/>
            </a:pPr>
            <a:r>
              <a:rPr lang="tr-TR" sz="2400" dirty="0">
                <a:latin typeface="Cambria"/>
                <a:cs typeface="Cambria"/>
              </a:rPr>
              <a:t>Ticaret Bakanlığı </a:t>
            </a:r>
          </a:p>
          <a:p>
            <a:pPr marL="799972" lvl="1" indent="-342844">
              <a:buFont typeface="Wingdings" charset="2"/>
              <a:buChar char="§"/>
            </a:pPr>
            <a:r>
              <a:rPr lang="tr-TR" sz="2400" dirty="0">
                <a:latin typeface="Cambria"/>
                <a:cs typeface="Cambria"/>
              </a:rPr>
              <a:t>Radyo Televizyon Üst Kurulu</a:t>
            </a:r>
          </a:p>
        </p:txBody>
      </p:sp>
    </p:spTree>
    <p:extLst>
      <p:ext uri="{BB962C8B-B14F-4D97-AF65-F5344CB8AC3E}">
        <p14:creationId xmlns:p14="http://schemas.microsoft.com/office/powerpoint/2010/main" val="99993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767A891-3CC8-F6BB-DA51-3FF656FEF0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19305" y="843480"/>
            <a:ext cx="8011887" cy="5428054"/>
          </a:xfrm>
          <a:prstGeom prst="rect">
            <a:avLst/>
          </a:prstGeom>
        </p:spPr>
      </p:pic>
      <p:sp>
        <p:nvSpPr>
          <p:cNvPr id="5" name="Başlık 1">
            <a:extLst>
              <a:ext uri="{FF2B5EF4-FFF2-40B4-BE49-F238E27FC236}">
                <a16:creationId xmlns:a16="http://schemas.microsoft.com/office/drawing/2014/main" id="{74DA5750-5102-9AEB-B1E6-18B644EE213A}"/>
              </a:ext>
            </a:extLst>
          </p:cNvPr>
          <p:cNvSpPr txBox="1">
            <a:spLocks/>
          </p:cNvSpPr>
          <p:nvPr/>
        </p:nvSpPr>
        <p:spPr>
          <a:xfrm>
            <a:off x="1842842" y="3758856"/>
            <a:ext cx="8011887" cy="1325563"/>
          </a:xfrm>
          <a:prstGeom prst="rect">
            <a:avLst/>
          </a:prstGeom>
          <a:solidFill>
            <a:schemeClr val="bg1"/>
          </a:solidFill>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dirty="0">
                <a:solidFill>
                  <a:srgbClr val="C00000"/>
                </a:solidFill>
                <a:latin typeface="Cambria" panose="02040503050406030204" pitchFamily="18" charset="0"/>
                <a:ea typeface="Cambria" panose="02040503050406030204" pitchFamily="18" charset="0"/>
              </a:rPr>
              <a:t>3. GELENEKSEL BESİNLER</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814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2EA769-BC5C-BCF7-9542-8D67443A8E60}"/>
              </a:ext>
            </a:extLst>
          </p:cNvPr>
          <p:cNvSpPr>
            <a:spLocks noGrp="1"/>
          </p:cNvSpPr>
          <p:nvPr>
            <p:ph type="title"/>
          </p:nvPr>
        </p:nvSpPr>
        <p:spPr>
          <a:xfrm>
            <a:off x="838200" y="0"/>
            <a:ext cx="10515600" cy="1325563"/>
          </a:xfrm>
        </p:spPr>
        <p:txBody>
          <a:bodyPr/>
          <a:lstStyle/>
          <a:p>
            <a:pPr algn="ctr"/>
            <a:r>
              <a:rPr lang="tr-TR" b="1" dirty="0">
                <a:solidFill>
                  <a:srgbClr val="C00000"/>
                </a:solidFill>
                <a:latin typeface="Cambria" panose="02040503050406030204" pitchFamily="18" charset="0"/>
                <a:ea typeface="Cambria" panose="02040503050406030204" pitchFamily="18" charset="0"/>
              </a:rPr>
              <a:t>3. GELENEKSEL BESİNLER</a:t>
            </a:r>
            <a:endParaRPr lang="en-US" b="1" dirty="0">
              <a:solidFill>
                <a:srgbClr val="C00000"/>
              </a:solidFill>
              <a:latin typeface="Cambria" panose="02040503050406030204" pitchFamily="18" charset="0"/>
              <a:ea typeface="Cambria" panose="02040503050406030204" pitchFamily="18" charset="0"/>
            </a:endParaRPr>
          </a:p>
        </p:txBody>
      </p:sp>
      <p:graphicFrame>
        <p:nvGraphicFramePr>
          <p:cNvPr id="5" name="İçerik Yer Tutucusu 4">
            <a:extLst>
              <a:ext uri="{FF2B5EF4-FFF2-40B4-BE49-F238E27FC236}">
                <a16:creationId xmlns:a16="http://schemas.microsoft.com/office/drawing/2014/main" id="{25FA5B7F-054E-7DFF-D4FF-DCE99550D937}"/>
              </a:ext>
            </a:extLst>
          </p:cNvPr>
          <p:cNvGraphicFramePr>
            <a:graphicFrameLocks noGrp="1"/>
          </p:cNvGraphicFramePr>
          <p:nvPr>
            <p:ph idx="1"/>
            <p:extLst>
              <p:ext uri="{D42A27DB-BD31-4B8C-83A1-F6EECF244321}">
                <p14:modId xmlns:p14="http://schemas.microsoft.com/office/powerpoint/2010/main" val="3199131"/>
              </p:ext>
            </p:extLst>
          </p:nvPr>
        </p:nvGraphicFramePr>
        <p:xfrm>
          <a:off x="2840859" y="1515457"/>
          <a:ext cx="9116960" cy="5117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etin kutusu 3">
            <a:extLst>
              <a:ext uri="{FF2B5EF4-FFF2-40B4-BE49-F238E27FC236}">
                <a16:creationId xmlns:a16="http://schemas.microsoft.com/office/drawing/2014/main" id="{9573F7E2-AA28-C71E-584D-194EE7A2B1E1}"/>
              </a:ext>
            </a:extLst>
          </p:cNvPr>
          <p:cNvSpPr txBox="1"/>
          <p:nvPr/>
        </p:nvSpPr>
        <p:spPr>
          <a:xfrm>
            <a:off x="234188" y="2382980"/>
            <a:ext cx="3303497" cy="2831532"/>
          </a:xfrm>
          <a:prstGeom prst="rect">
            <a:avLst/>
          </a:prstGeom>
          <a:noFill/>
          <a:ln>
            <a:solidFill>
              <a:schemeClr val="tx1">
                <a:lumMod val="50000"/>
                <a:lumOff val="50000"/>
              </a:schemeClr>
            </a:solidFill>
          </a:ln>
        </p:spPr>
        <p:txBody>
          <a:bodyPr wrap="square" lIns="91425" tIns="45714" rIns="91425" bIns="45714">
            <a:spAutoFit/>
          </a:bodyPr>
          <a:lstStyle/>
          <a:p>
            <a:pPr algn="ctr">
              <a:lnSpc>
                <a:spcPct val="150000"/>
              </a:lnSpc>
            </a:pPr>
            <a:r>
              <a:rPr lang="tr-TR" sz="2400" dirty="0">
                <a:latin typeface="Cambria" panose="02040503050406030204" pitchFamily="18" charset="0"/>
                <a:ea typeface="Cambria" panose="02040503050406030204" pitchFamily="18" charset="0"/>
              </a:rPr>
              <a:t>G</a:t>
            </a:r>
            <a:r>
              <a:rPr lang="en-US" sz="2400" dirty="0" err="1">
                <a:latin typeface="Cambria" panose="02040503050406030204" pitchFamily="18" charset="0"/>
                <a:ea typeface="Cambria" panose="02040503050406030204" pitchFamily="18" charset="0"/>
              </a:rPr>
              <a:t>eleneksel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hammadde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yöntemlerle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elde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edilen</a:t>
            </a:r>
            <a:r>
              <a:rPr lang="en-US" sz="2400" dirty="0">
                <a:latin typeface="Cambria" panose="02040503050406030204" pitchFamily="18" charset="0"/>
                <a:ea typeface="Cambria" panose="02040503050406030204" pitchFamily="18" charset="0"/>
              </a:rPr>
              <a:t> veya geleneksel </a:t>
            </a:r>
            <a:r>
              <a:rPr lang="en-US" sz="2400" dirty="0" err="1">
                <a:latin typeface="Cambria" panose="02040503050406030204" pitchFamily="18" charset="0"/>
                <a:ea typeface="Cambria" panose="02040503050406030204" pitchFamily="18" charset="0"/>
              </a:rPr>
              <a:t>bileşime</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sahip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olan</a:t>
            </a:r>
            <a:r>
              <a:rPr lang="en-US" sz="2400" dirty="0">
                <a:latin typeface="Cambria" panose="02040503050406030204" pitchFamily="18" charset="0"/>
                <a:ea typeface="Cambria" panose="02040503050406030204" pitchFamily="18" charset="0"/>
              </a:rPr>
              <a:t> besinler</a:t>
            </a:r>
            <a:r>
              <a:rPr lang="tr-TR" sz="2400" dirty="0" err="1">
                <a:latin typeface="Cambria" panose="02040503050406030204" pitchFamily="18" charset="0"/>
                <a:ea typeface="Cambria" panose="02040503050406030204" pitchFamily="18" charset="0"/>
              </a:rPr>
              <a:t>dir</a:t>
            </a:r>
            <a:r>
              <a:rPr lang="tr-TR"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8" name="Ok: Sağ 7">
            <a:extLst>
              <a:ext uri="{FF2B5EF4-FFF2-40B4-BE49-F238E27FC236}">
                <a16:creationId xmlns:a16="http://schemas.microsoft.com/office/drawing/2014/main" id="{62989EEE-910A-34AD-8B0D-0C0AF9CD4390}"/>
              </a:ext>
            </a:extLst>
          </p:cNvPr>
          <p:cNvSpPr/>
          <p:nvPr/>
        </p:nvSpPr>
        <p:spPr>
          <a:xfrm>
            <a:off x="3225841" y="4469196"/>
            <a:ext cx="1094283" cy="707560"/>
          </a:xfrm>
          <a:prstGeom prst="rightArrow">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Tree>
    <p:extLst>
      <p:ext uri="{BB962C8B-B14F-4D97-AF65-F5344CB8AC3E}">
        <p14:creationId xmlns:p14="http://schemas.microsoft.com/office/powerpoint/2010/main" val="17848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C1A9E61-1DE2-432C-BC6A-DD02A88B40A8}"/>
              </a:ext>
            </a:extLst>
          </p:cNvPr>
          <p:cNvSpPr>
            <a:spLocks noGrp="1"/>
          </p:cNvSpPr>
          <p:nvPr>
            <p:ph idx="1"/>
          </p:nvPr>
        </p:nvSpPr>
        <p:spPr>
          <a:xfrm>
            <a:off x="217234" y="5915908"/>
            <a:ext cx="11847359" cy="769825"/>
          </a:xfrm>
        </p:spPr>
        <p:txBody>
          <a:bodyPr>
            <a:normAutofit fontScale="92500"/>
          </a:bodyPr>
          <a:lstStyle/>
          <a:p>
            <a:pPr marL="0" indent="0" algn="ctr">
              <a:buNone/>
            </a:pPr>
            <a:r>
              <a:rPr lang="tr-TR" dirty="0">
                <a:latin typeface="Cambria" panose="02040503050406030204" pitchFamily="18" charset="0"/>
                <a:ea typeface="Cambria" panose="02040503050406030204" pitchFamily="18" charset="0"/>
              </a:rPr>
              <a:t>Üzüm, dut, keçiboynuzu (harnup), karpuz, incir, kavun, kayısı, erik, elma, andız</a:t>
            </a:r>
            <a:endParaRPr lang="tr-TR" dirty="0"/>
          </a:p>
          <a:p>
            <a:pPr marL="0" indent="0" algn="ctr">
              <a:buNone/>
            </a:pPr>
            <a:endParaRPr lang="en-US" dirty="0"/>
          </a:p>
        </p:txBody>
      </p:sp>
      <p:sp>
        <p:nvSpPr>
          <p:cNvPr id="4" name="Başlık 1">
            <a:extLst>
              <a:ext uri="{FF2B5EF4-FFF2-40B4-BE49-F238E27FC236}">
                <a16:creationId xmlns:a16="http://schemas.microsoft.com/office/drawing/2014/main" id="{B5EE2AF9-D5EA-AA6D-77CE-4BFDCBA60742}"/>
              </a:ext>
            </a:extLst>
          </p:cNvPr>
          <p:cNvSpPr>
            <a:spLocks noGrp="1"/>
          </p:cNvSpPr>
          <p:nvPr>
            <p:ph type="title"/>
          </p:nvPr>
        </p:nvSpPr>
        <p:spPr>
          <a:xfrm>
            <a:off x="985068" y="260084"/>
            <a:ext cx="10515600" cy="684301"/>
          </a:xfrm>
        </p:spPr>
        <p:txBody>
          <a:bodyPr>
            <a:normAutofit fontScale="90000"/>
          </a:bodyPr>
          <a:lstStyle/>
          <a:p>
            <a:pPr algn="ctr"/>
            <a:r>
              <a:rPr lang="tr-TR" b="1" dirty="0">
                <a:solidFill>
                  <a:srgbClr val="C00000"/>
                </a:solidFill>
                <a:latin typeface="Cambria" panose="02040503050406030204" pitchFamily="18" charset="0"/>
                <a:ea typeface="Cambria" panose="02040503050406030204" pitchFamily="18" charset="0"/>
              </a:rPr>
              <a:t>3. Geleneksel Besinler: Pekmez</a:t>
            </a:r>
            <a:endParaRPr lang="en-US" b="1" dirty="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334200" y="1537457"/>
            <a:ext cx="5347184" cy="3416308"/>
          </a:xfrm>
          <a:prstGeom prst="rect">
            <a:avLst/>
          </a:prstGeom>
          <a:noFill/>
        </p:spPr>
        <p:txBody>
          <a:bodyPr wrap="square" lIns="91425" tIns="45714" rIns="91425" bIns="45714" rtlCol="0">
            <a:spAutoFit/>
          </a:bodyPr>
          <a:lstStyle/>
          <a:p>
            <a:pPr algn="just"/>
            <a:r>
              <a:rPr lang="tr-TR" sz="2400" b="1" dirty="0">
                <a:latin typeface="Cambria"/>
                <a:cs typeface="Cambria"/>
              </a:rPr>
              <a:t>Türk </a:t>
            </a:r>
            <a:r>
              <a:rPr lang="tr-TR" sz="2400" b="1" dirty="0" err="1">
                <a:latin typeface="Cambria"/>
                <a:cs typeface="Cambria"/>
              </a:rPr>
              <a:t>Standardları</a:t>
            </a:r>
            <a:r>
              <a:rPr lang="tr-TR" sz="2400" b="1" dirty="0">
                <a:latin typeface="Cambria"/>
                <a:cs typeface="Cambria"/>
              </a:rPr>
              <a:t> </a:t>
            </a:r>
            <a:r>
              <a:rPr lang="tr-TR" sz="2400" b="1" dirty="0" err="1">
                <a:latin typeface="Cambria"/>
                <a:cs typeface="Cambria"/>
              </a:rPr>
              <a:t>Enstitüsü</a:t>
            </a:r>
            <a:r>
              <a:rPr lang="tr-TR" sz="2400" b="1" dirty="0">
                <a:latin typeface="Cambria"/>
                <a:cs typeface="Cambria"/>
              </a:rPr>
              <a:t> (TSE)</a:t>
            </a:r>
            <a:r>
              <a:rPr lang="tr-TR" sz="2400" dirty="0">
                <a:latin typeface="Cambria"/>
                <a:cs typeface="Cambria"/>
              </a:rPr>
              <a:t>’ne göre pekmez;</a:t>
            </a:r>
            <a:r>
              <a:rPr lang="tr-TR" sz="2400" b="1" dirty="0">
                <a:latin typeface="Cambria"/>
                <a:cs typeface="Cambria"/>
              </a:rPr>
              <a:t> </a:t>
            </a:r>
          </a:p>
          <a:p>
            <a:pPr algn="just"/>
            <a:r>
              <a:rPr lang="tr-TR" sz="2400" dirty="0">
                <a:latin typeface="Cambria"/>
                <a:cs typeface="Cambria"/>
              </a:rPr>
              <a:t>fermente </a:t>
            </a:r>
            <a:r>
              <a:rPr lang="tr-TR" sz="2400" dirty="0" err="1">
                <a:latin typeface="Cambria"/>
                <a:cs typeface="Cambria"/>
              </a:rPr>
              <a:t>olmamıs</a:t>
            </a:r>
            <a:r>
              <a:rPr lang="tr-TR" sz="2400" dirty="0">
                <a:latin typeface="Cambria"/>
                <a:cs typeface="Cambria"/>
              </a:rPr>
              <a:t>̧ taze </a:t>
            </a:r>
            <a:r>
              <a:rPr lang="tr-TR" sz="2400" dirty="0" err="1">
                <a:latin typeface="Cambria"/>
                <a:cs typeface="Cambria"/>
              </a:rPr>
              <a:t>üzüm</a:t>
            </a:r>
            <a:r>
              <a:rPr lang="tr-TR" sz="2400" dirty="0">
                <a:latin typeface="Cambria"/>
                <a:cs typeface="Cambria"/>
              </a:rPr>
              <a:t> veya kuru </a:t>
            </a:r>
            <a:r>
              <a:rPr lang="tr-TR" sz="2400" dirty="0" err="1">
                <a:latin typeface="Cambria"/>
                <a:cs typeface="Cambria"/>
              </a:rPr>
              <a:t>üzüm</a:t>
            </a:r>
            <a:r>
              <a:rPr lang="tr-TR" sz="2400" dirty="0">
                <a:latin typeface="Cambria"/>
                <a:cs typeface="Cambria"/>
              </a:rPr>
              <a:t> </a:t>
            </a:r>
            <a:r>
              <a:rPr lang="tr-TR" sz="2400" dirty="0" err="1">
                <a:latin typeface="Cambria"/>
                <a:cs typeface="Cambria"/>
              </a:rPr>
              <a:t>özütünün</a:t>
            </a:r>
            <a:r>
              <a:rPr lang="tr-TR" sz="2400" dirty="0">
                <a:latin typeface="Cambria"/>
                <a:cs typeface="Cambria"/>
              </a:rPr>
              <a:t>, </a:t>
            </a:r>
            <a:r>
              <a:rPr lang="tr-TR" sz="2400" dirty="0" err="1">
                <a:latin typeface="Cambria"/>
                <a:cs typeface="Cambria"/>
              </a:rPr>
              <a:t>asitliğinin</a:t>
            </a:r>
            <a:r>
              <a:rPr lang="tr-TR" sz="2400" dirty="0">
                <a:latin typeface="Cambria"/>
                <a:cs typeface="Cambria"/>
              </a:rPr>
              <a:t> uygun </a:t>
            </a:r>
            <a:r>
              <a:rPr lang="tr-TR" sz="2400" dirty="0" err="1">
                <a:latin typeface="Cambria"/>
                <a:cs typeface="Cambria"/>
              </a:rPr>
              <a:t>yöntemlerle</a:t>
            </a:r>
            <a:r>
              <a:rPr lang="tr-TR" sz="2400" dirty="0">
                <a:latin typeface="Cambria"/>
                <a:cs typeface="Cambria"/>
              </a:rPr>
              <a:t> azaltılmasından sonra </a:t>
            </a:r>
            <a:r>
              <a:rPr lang="tr-TR" sz="2400" dirty="0" err="1">
                <a:latin typeface="Cambria"/>
                <a:cs typeface="Cambria"/>
              </a:rPr>
              <a:t>tekniğine</a:t>
            </a:r>
            <a:r>
              <a:rPr lang="tr-TR" sz="2400" dirty="0">
                <a:latin typeface="Cambria"/>
                <a:cs typeface="Cambria"/>
              </a:rPr>
              <a:t> uygun olarak vakum altında veya geleneksel </a:t>
            </a:r>
            <a:r>
              <a:rPr lang="tr-TR" sz="2400" dirty="0" err="1">
                <a:latin typeface="Cambria"/>
                <a:cs typeface="Cambria"/>
              </a:rPr>
              <a:t>şekilde</a:t>
            </a:r>
            <a:r>
              <a:rPr lang="tr-TR" sz="2400" dirty="0">
                <a:latin typeface="Cambria"/>
                <a:cs typeface="Cambria"/>
              </a:rPr>
              <a:t> </a:t>
            </a:r>
            <a:r>
              <a:rPr lang="tr-TR" sz="2400" dirty="0" err="1">
                <a:latin typeface="Cambria"/>
                <a:cs typeface="Cambria"/>
              </a:rPr>
              <a:t>koyulaştırılması</a:t>
            </a:r>
            <a:r>
              <a:rPr lang="tr-TR" sz="2400" dirty="0">
                <a:latin typeface="Cambria"/>
                <a:cs typeface="Cambria"/>
              </a:rPr>
              <a:t> ile elde edilen kıvamlı bir </a:t>
            </a:r>
            <a:r>
              <a:rPr lang="tr-TR" sz="2400" dirty="0" err="1">
                <a:latin typeface="Cambria"/>
                <a:cs typeface="Cambria"/>
              </a:rPr>
              <a:t>ürün</a:t>
            </a:r>
            <a:r>
              <a:rPr lang="tr-TR" sz="2400" dirty="0">
                <a:latin typeface="Cambria"/>
                <a:cs typeface="Cambria"/>
              </a:rPr>
              <a:t> olarak </a:t>
            </a:r>
            <a:r>
              <a:rPr lang="tr-TR" sz="2400" dirty="0" err="1">
                <a:latin typeface="Cambria"/>
                <a:cs typeface="Cambria"/>
              </a:rPr>
              <a:t>tanımlamıştır</a:t>
            </a:r>
            <a:r>
              <a:rPr lang="tr-TR" sz="2400" dirty="0">
                <a:latin typeface="Cambria"/>
                <a:cs typeface="Cambria"/>
              </a:rPr>
              <a:t>. </a:t>
            </a:r>
          </a:p>
        </p:txBody>
      </p:sp>
      <p:sp>
        <p:nvSpPr>
          <p:cNvPr id="7" name="TextBox 6"/>
          <p:cNvSpPr txBox="1"/>
          <p:nvPr/>
        </p:nvSpPr>
        <p:spPr>
          <a:xfrm>
            <a:off x="6452058" y="1573330"/>
            <a:ext cx="5345175" cy="2677644"/>
          </a:xfrm>
          <a:prstGeom prst="rect">
            <a:avLst/>
          </a:prstGeom>
          <a:noFill/>
        </p:spPr>
        <p:txBody>
          <a:bodyPr wrap="square" lIns="91425" tIns="45714" rIns="91425" bIns="45714" rtlCol="0">
            <a:spAutoFit/>
          </a:bodyPr>
          <a:lstStyle/>
          <a:p>
            <a:pPr algn="just"/>
            <a:r>
              <a:rPr lang="tr-TR" sz="2400" b="1" dirty="0" err="1">
                <a:latin typeface="Cambria"/>
                <a:cs typeface="Cambria"/>
              </a:rPr>
              <a:t>Türk</a:t>
            </a:r>
            <a:r>
              <a:rPr lang="tr-TR" sz="2400" b="1" dirty="0">
                <a:latin typeface="Cambria"/>
                <a:cs typeface="Cambria"/>
              </a:rPr>
              <a:t> Gıda Kodeksi </a:t>
            </a:r>
            <a:r>
              <a:rPr lang="tr-TR" sz="2400" b="1" dirty="0" err="1">
                <a:latin typeface="Cambria"/>
                <a:cs typeface="Cambria"/>
              </a:rPr>
              <a:t>Üzüm</a:t>
            </a:r>
            <a:r>
              <a:rPr lang="tr-TR" sz="2400" b="1" dirty="0">
                <a:latin typeface="Cambria"/>
                <a:cs typeface="Cambria"/>
              </a:rPr>
              <a:t> Pekmezi </a:t>
            </a:r>
            <a:r>
              <a:rPr lang="tr-TR" sz="2400" b="1" dirty="0" err="1">
                <a:latin typeface="Cambria"/>
                <a:cs typeface="Cambria"/>
              </a:rPr>
              <a:t>Tebliği</a:t>
            </a:r>
            <a:r>
              <a:rPr lang="tr-TR" sz="2400" b="1" dirty="0">
                <a:latin typeface="Cambria"/>
                <a:cs typeface="Cambria"/>
              </a:rPr>
              <a:t> (2017)</a:t>
            </a:r>
            <a:r>
              <a:rPr lang="tr-TR" sz="2400" dirty="0">
                <a:latin typeface="Cambria"/>
                <a:cs typeface="Cambria"/>
              </a:rPr>
              <a:t>’ne </a:t>
            </a:r>
            <a:r>
              <a:rPr lang="tr-TR" sz="2400" dirty="0" err="1">
                <a:latin typeface="Cambria"/>
                <a:cs typeface="Cambria"/>
              </a:rPr>
              <a:t>göre</a:t>
            </a:r>
            <a:r>
              <a:rPr lang="tr-TR" sz="2400" dirty="0">
                <a:latin typeface="Cambria"/>
                <a:cs typeface="Cambria"/>
              </a:rPr>
              <a:t> </a:t>
            </a:r>
            <a:r>
              <a:rPr lang="tr-TR" sz="2400" dirty="0" err="1">
                <a:latin typeface="Cambria"/>
                <a:cs typeface="Cambria"/>
              </a:rPr>
              <a:t>üzüm</a:t>
            </a:r>
            <a:r>
              <a:rPr lang="tr-TR" sz="2400" dirty="0">
                <a:latin typeface="Cambria"/>
                <a:cs typeface="Cambria"/>
              </a:rPr>
              <a:t> pekmezi; tat durumuna </a:t>
            </a:r>
            <a:r>
              <a:rPr lang="tr-TR" sz="2400" dirty="0" err="1">
                <a:latin typeface="Cambria"/>
                <a:cs typeface="Cambria"/>
              </a:rPr>
              <a:t>göre</a:t>
            </a:r>
            <a:r>
              <a:rPr lang="tr-TR" sz="2400" dirty="0">
                <a:latin typeface="Cambria"/>
                <a:cs typeface="Cambria"/>
              </a:rPr>
              <a:t> tatlı ve </a:t>
            </a:r>
            <a:r>
              <a:rPr lang="tr-TR" sz="2400" dirty="0" err="1">
                <a:latin typeface="Cambria"/>
                <a:cs typeface="Cambria"/>
              </a:rPr>
              <a:t>ekşi</a:t>
            </a:r>
            <a:r>
              <a:rPr lang="tr-TR" sz="2400" dirty="0">
                <a:latin typeface="Cambria"/>
                <a:cs typeface="Cambria"/>
              </a:rPr>
              <a:t> pekmez olarak iki gruba, kıvamına </a:t>
            </a:r>
            <a:r>
              <a:rPr lang="tr-TR" sz="2400" dirty="0" err="1">
                <a:latin typeface="Cambria"/>
                <a:cs typeface="Cambria"/>
              </a:rPr>
              <a:t>göre</a:t>
            </a:r>
            <a:r>
              <a:rPr lang="tr-TR" sz="2400" dirty="0">
                <a:latin typeface="Cambria"/>
                <a:cs typeface="Cambria"/>
              </a:rPr>
              <a:t> sıvı ve katı pekmez olarak iki sınıfa ayrılmaktadır. </a:t>
            </a:r>
          </a:p>
          <a:p>
            <a:pPr algn="just"/>
            <a:endParaRPr lang="tr-TR" sz="2400" dirty="0">
              <a:latin typeface="Cambria"/>
              <a:cs typeface="Cambria"/>
            </a:endParaRPr>
          </a:p>
        </p:txBody>
      </p:sp>
    </p:spTree>
    <p:extLst>
      <p:ext uri="{BB962C8B-B14F-4D97-AF65-F5344CB8AC3E}">
        <p14:creationId xmlns:p14="http://schemas.microsoft.com/office/powerpoint/2010/main" val="30522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5100" y="0"/>
            <a:ext cx="9312279" cy="6858000"/>
          </a:xfrm>
          <a:prstGeom prst="rect">
            <a:avLst/>
          </a:prstGeom>
        </p:spPr>
      </p:pic>
    </p:spTree>
    <p:extLst>
      <p:ext uri="{BB962C8B-B14F-4D97-AF65-F5344CB8AC3E}">
        <p14:creationId xmlns:p14="http://schemas.microsoft.com/office/powerpoint/2010/main" val="207395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C1A9E61-1DE2-432C-BC6A-DD02A88B40A8}"/>
              </a:ext>
            </a:extLst>
          </p:cNvPr>
          <p:cNvSpPr>
            <a:spLocks noGrp="1"/>
          </p:cNvSpPr>
          <p:nvPr>
            <p:ph idx="1"/>
          </p:nvPr>
        </p:nvSpPr>
        <p:spPr>
          <a:xfrm>
            <a:off x="217234" y="1505163"/>
            <a:ext cx="6333073" cy="4528798"/>
          </a:xfrm>
        </p:spPr>
        <p:txBody>
          <a:bodyPr>
            <a:normAutofit/>
          </a:bodyPr>
          <a:lstStyle/>
          <a:p>
            <a:pPr>
              <a:buFont typeface="Wingdings" panose="05000000000000000000" pitchFamily="2" charset="2"/>
              <a:buChar char="§"/>
            </a:pPr>
            <a:r>
              <a:rPr lang="tr-TR" dirty="0">
                <a:latin typeface="Cambria"/>
                <a:ea typeface="Cambria" panose="02040503050406030204" pitchFamily="18" charset="0"/>
                <a:cs typeface="Cambria"/>
              </a:rPr>
              <a:t>Pekmezin besin değeri elde edildiği meyveye, üretim şartlarına ve işleme tekniklerine göre değişebilmektedir.</a:t>
            </a:r>
          </a:p>
          <a:p>
            <a:pPr marL="0" indent="0">
              <a:buNone/>
            </a:pPr>
            <a:endParaRPr lang="tr-TR" dirty="0">
              <a:latin typeface="Cambria"/>
              <a:ea typeface="Cambria" panose="02040503050406030204" pitchFamily="18" charset="0"/>
              <a:cs typeface="Cambria"/>
            </a:endParaRPr>
          </a:p>
          <a:p>
            <a:pPr>
              <a:buFont typeface="Wingdings" panose="05000000000000000000" pitchFamily="2" charset="2"/>
              <a:buChar char="§"/>
            </a:pPr>
            <a:r>
              <a:rPr lang="tr-TR" dirty="0">
                <a:latin typeface="Cambria"/>
                <a:cs typeface="Cambria"/>
              </a:rPr>
              <a:t>Pekmezdeki temel karbonhidratlar, glikoz ve </a:t>
            </a:r>
            <a:r>
              <a:rPr lang="tr-TR" dirty="0" err="1">
                <a:latin typeface="Cambria"/>
                <a:cs typeface="Cambria"/>
              </a:rPr>
              <a:t>fruktozdur</a:t>
            </a:r>
            <a:r>
              <a:rPr lang="tr-TR" dirty="0">
                <a:latin typeface="Cambria"/>
                <a:cs typeface="Cambria"/>
              </a:rPr>
              <a:t>. </a:t>
            </a:r>
          </a:p>
          <a:p>
            <a:pPr>
              <a:buFont typeface="Wingdings" panose="05000000000000000000" pitchFamily="2" charset="2"/>
              <a:buChar char="§"/>
            </a:pPr>
            <a:endParaRPr lang="tr-TR" dirty="0">
              <a:latin typeface="Cambria"/>
              <a:cs typeface="Cambria"/>
            </a:endParaRPr>
          </a:p>
          <a:p>
            <a:pPr>
              <a:buFont typeface="Wingdings" panose="05000000000000000000" pitchFamily="2" charset="2"/>
              <a:buChar char="§"/>
            </a:pPr>
            <a:r>
              <a:rPr lang="tr-TR" dirty="0">
                <a:latin typeface="Cambria"/>
                <a:cs typeface="Cambria"/>
              </a:rPr>
              <a:t>Pekmez kalsiyum, demir, potasyum ve magnezyum minerallerinden zengindir. </a:t>
            </a:r>
            <a:endParaRPr lang="tr-TR" dirty="0">
              <a:latin typeface="Cambria"/>
              <a:ea typeface="Cambria" panose="02040503050406030204" pitchFamily="18" charset="0"/>
              <a:cs typeface="Cambria"/>
            </a:endParaRPr>
          </a:p>
          <a:p>
            <a:pPr>
              <a:buFont typeface="Wingdings" panose="05000000000000000000" pitchFamily="2" charset="2"/>
              <a:buChar char="§"/>
            </a:pPr>
            <a:endParaRPr lang="tr-TR" dirty="0">
              <a:latin typeface="Cambria"/>
              <a:cs typeface="Cambria"/>
            </a:endParaRPr>
          </a:p>
          <a:p>
            <a:pPr marL="0" indent="0">
              <a:buNone/>
            </a:pPr>
            <a:endParaRPr lang="en-US" dirty="0">
              <a:latin typeface="Cambria"/>
              <a:cs typeface="Cambria"/>
            </a:endParaRPr>
          </a:p>
        </p:txBody>
      </p:sp>
      <p:pic>
        <p:nvPicPr>
          <p:cNvPr id="5" name="Resim 4">
            <a:extLst>
              <a:ext uri="{FF2B5EF4-FFF2-40B4-BE49-F238E27FC236}">
                <a16:creationId xmlns:a16="http://schemas.microsoft.com/office/drawing/2014/main" id="{5777A38B-1F76-6700-72EC-1FD5ADDA1528}"/>
              </a:ext>
            </a:extLst>
          </p:cNvPr>
          <p:cNvPicPr>
            <a:picLocks noChangeAspect="1"/>
          </p:cNvPicPr>
          <p:nvPr/>
        </p:nvPicPr>
        <p:blipFill>
          <a:blip r:embed="rId3"/>
          <a:stretch>
            <a:fillRect/>
          </a:stretch>
        </p:blipFill>
        <p:spPr>
          <a:xfrm>
            <a:off x="6795019" y="1337298"/>
            <a:ext cx="5001968" cy="5260627"/>
          </a:xfrm>
          <a:prstGeom prst="rect">
            <a:avLst/>
          </a:prstGeom>
        </p:spPr>
      </p:pic>
      <p:sp>
        <p:nvSpPr>
          <p:cNvPr id="4" name="Başlık 1">
            <a:extLst>
              <a:ext uri="{FF2B5EF4-FFF2-40B4-BE49-F238E27FC236}">
                <a16:creationId xmlns:a16="http://schemas.microsoft.com/office/drawing/2014/main" id="{B5EE2AF9-D5EA-AA6D-77CE-4BFDCBA60742}"/>
              </a:ext>
            </a:extLst>
          </p:cNvPr>
          <p:cNvSpPr>
            <a:spLocks noGrp="1"/>
          </p:cNvSpPr>
          <p:nvPr>
            <p:ph type="title"/>
          </p:nvPr>
        </p:nvSpPr>
        <p:spPr>
          <a:xfrm>
            <a:off x="985068" y="260084"/>
            <a:ext cx="10515600" cy="684301"/>
          </a:xfrm>
        </p:spPr>
        <p:txBody>
          <a:bodyPr>
            <a:normAutofit fontScale="90000"/>
          </a:bodyPr>
          <a:lstStyle/>
          <a:p>
            <a:pPr algn="ctr"/>
            <a:r>
              <a:rPr lang="tr-TR" b="1" dirty="0">
                <a:solidFill>
                  <a:srgbClr val="C00000"/>
                </a:solidFill>
                <a:latin typeface="Cambria" panose="02040503050406030204" pitchFamily="18" charset="0"/>
                <a:ea typeface="Cambria" panose="02040503050406030204" pitchFamily="18" charset="0"/>
              </a:rPr>
              <a:t>3. Geleneksel Besinler: Pekmez</a:t>
            </a:r>
            <a:endParaRPr lang="en-US" b="1" dirty="0">
              <a:solidFill>
                <a:srgbClr val="C00000"/>
              </a:solidFill>
              <a:latin typeface="Cambria" panose="02040503050406030204" pitchFamily="18" charset="0"/>
              <a:ea typeface="Cambria" panose="02040503050406030204" pitchFamily="18" charset="0"/>
            </a:endParaRPr>
          </a:p>
        </p:txBody>
      </p:sp>
      <p:sp>
        <p:nvSpPr>
          <p:cNvPr id="2" name="Dikdörtgen: Köşeleri Yuvarlatılmış 1">
            <a:extLst>
              <a:ext uri="{FF2B5EF4-FFF2-40B4-BE49-F238E27FC236}">
                <a16:creationId xmlns:a16="http://schemas.microsoft.com/office/drawing/2014/main" id="{BBF00429-42FB-086E-BB7B-8D1F4569F781}"/>
              </a:ext>
            </a:extLst>
          </p:cNvPr>
          <p:cNvSpPr/>
          <p:nvPr/>
        </p:nvSpPr>
        <p:spPr>
          <a:xfrm>
            <a:off x="6795023" y="3518945"/>
            <a:ext cx="4848343" cy="111401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Tree>
    <p:extLst>
      <p:ext uri="{BB962C8B-B14F-4D97-AF65-F5344CB8AC3E}">
        <p14:creationId xmlns:p14="http://schemas.microsoft.com/office/powerpoint/2010/main" val="1574635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01EF1FFE-F61D-591E-BFE1-CDE74A22FBFB}"/>
              </a:ext>
            </a:extLst>
          </p:cNvPr>
          <p:cNvSpPr>
            <a:spLocks noGrp="1"/>
          </p:cNvSpPr>
          <p:nvPr>
            <p:ph sz="half" idx="2"/>
          </p:nvPr>
        </p:nvSpPr>
        <p:spPr>
          <a:xfrm>
            <a:off x="839789" y="1669475"/>
            <a:ext cx="5157787" cy="3684588"/>
          </a:xfrm>
          <a:ln>
            <a:solidFill>
              <a:schemeClr val="tx1"/>
            </a:solidFill>
          </a:ln>
        </p:spPr>
        <p:txBody>
          <a:bodyPr>
            <a:normAutofit fontScale="70000" lnSpcReduction="20000"/>
          </a:bodyPr>
          <a:lstStyle/>
          <a:p>
            <a:pPr lvl="0">
              <a:buFont typeface="Wingdings" panose="05000000000000000000" pitchFamily="2" charset="2"/>
              <a:buChar char="§"/>
            </a:pPr>
            <a:r>
              <a:rPr lang="tr-TR" dirty="0">
                <a:latin typeface="Cambria" panose="02040503050406030204" pitchFamily="18" charset="0"/>
                <a:ea typeface="Cambria" panose="02040503050406030204" pitchFamily="18" charset="0"/>
              </a:rPr>
              <a:t>G</a:t>
            </a:r>
            <a:r>
              <a:rPr lang="en-US" b="0" i="0" u="none" strike="noStrike" baseline="0" dirty="0" err="1">
                <a:latin typeface="Cambria" panose="02040503050406030204" pitchFamily="18" charset="0"/>
                <a:ea typeface="Cambria" panose="02040503050406030204" pitchFamily="18" charset="0"/>
              </a:rPr>
              <a:t>likoz</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ve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fruktoz</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içeriğiyle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sporcular</a:t>
            </a:r>
            <a:r>
              <a:rPr lang="en-US" b="0" i="0" u="none" strike="noStrike" baseline="0" dirty="0">
                <a:latin typeface="Cambria" panose="02040503050406030204" pitchFamily="18" charset="0"/>
                <a:ea typeface="Cambria" panose="02040503050406030204" pitchFamily="18" charset="0"/>
              </a:rPr>
              <a:t>,</a:t>
            </a:r>
            <a:r>
              <a:rPr lang="tr-TR"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işçiler</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gibi</a:t>
            </a:r>
            <a:r>
              <a:rPr lang="en-US" b="0" i="0" u="none" strike="noStrike" baseline="0" dirty="0">
                <a:latin typeface="Cambria" panose="02040503050406030204" pitchFamily="18" charset="0"/>
                <a:ea typeface="Cambria" panose="02040503050406030204" pitchFamily="18" charset="0"/>
              </a:rPr>
              <a:t> enerji </a:t>
            </a:r>
            <a:r>
              <a:rPr lang="en-US" b="0" i="0" u="none" strike="noStrike" baseline="0" dirty="0" err="1">
                <a:latin typeface="Cambria" panose="02040503050406030204" pitchFamily="18" charset="0"/>
                <a:ea typeface="Cambria" panose="02040503050406030204" pitchFamily="18" charset="0"/>
              </a:rPr>
              <a:t>ihtiyacı</a:t>
            </a:r>
            <a:r>
              <a:rPr lang="en-US" b="0" i="0" u="none" strike="noStrike" baseline="0" dirty="0">
                <a:latin typeface="Cambria" panose="02040503050406030204" pitchFamily="18" charset="0"/>
                <a:ea typeface="Cambria" panose="02040503050406030204" pitchFamily="18" charset="0"/>
              </a:rPr>
              <a:t> yüksek </a:t>
            </a:r>
            <a:r>
              <a:rPr lang="en-US" b="0" i="0" u="none" strike="noStrike" baseline="0" dirty="0" err="1">
                <a:latin typeface="Cambria" panose="02040503050406030204" pitchFamily="18" charset="0"/>
                <a:ea typeface="Cambria" panose="02040503050406030204" pitchFamily="18" charset="0"/>
              </a:rPr>
              <a:t>olan</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gruplar</a:t>
            </a:r>
            <a:r>
              <a:rPr lang="tr-TR" b="0" i="0" u="none" strike="noStrike" baseline="0" dirty="0">
                <a:latin typeface="Cambria" panose="02040503050406030204" pitchFamily="18" charset="0"/>
                <a:ea typeface="Cambria" panose="02040503050406030204" pitchFamily="18" charset="0"/>
              </a:rPr>
              <a:t> </a:t>
            </a:r>
          </a:p>
          <a:p>
            <a:pPr lvl="0">
              <a:buFont typeface="Wingdings" panose="05000000000000000000" pitchFamily="2" charset="2"/>
              <a:buChar char="§"/>
            </a:pPr>
            <a:endParaRPr lang="tr-TR" b="0" i="0" u="none" strike="noStrike" baseline="0"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Büyüme</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çağındaki</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çocuklar</a:t>
            </a:r>
            <a:endParaRPr lang="en-US" b="0" i="0" u="none" strike="noStrike" baseline="0" dirty="0">
              <a:latin typeface="Cambria" panose="02040503050406030204" pitchFamily="18" charset="0"/>
              <a:ea typeface="Cambria" panose="02040503050406030204" pitchFamily="18" charset="0"/>
            </a:endParaRPr>
          </a:p>
          <a:p>
            <a:pPr lvl="0">
              <a:buFont typeface="Wingdings" panose="05000000000000000000" pitchFamily="2" charset="2"/>
              <a:buChar char="§"/>
            </a:pPr>
            <a:endParaRPr lang="en-US"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en-US" b="0" i="0" u="none" strike="noStrike" baseline="0" dirty="0" err="1">
                <a:latin typeface="Cambria" panose="02040503050406030204" pitchFamily="18" charset="0"/>
                <a:ea typeface="Cambria" panose="02040503050406030204" pitchFamily="18" charset="0"/>
              </a:rPr>
              <a:t>Kalsiyum</a:t>
            </a:r>
            <a:r>
              <a:rPr lang="tr-TR" dirty="0">
                <a:latin typeface="Cambria" panose="02040503050406030204" pitchFamily="18" charset="0"/>
                <a:ea typeface="Cambria" panose="02040503050406030204" pitchFamily="18" charset="0"/>
              </a:rPr>
              <a:t> ile kemik sağlığı</a:t>
            </a:r>
          </a:p>
          <a:p>
            <a:pPr lvl="0">
              <a:buFont typeface="Wingdings" panose="05000000000000000000" pitchFamily="2" charset="2"/>
              <a:buChar char="§"/>
            </a:pPr>
            <a:endParaRPr lang="tr-TR"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tr-TR" dirty="0">
                <a:latin typeface="Cambria" panose="02040503050406030204" pitchFamily="18" charset="0"/>
                <a:ea typeface="Cambria" panose="02040503050406030204" pitchFamily="18" charset="0"/>
              </a:rPr>
              <a:t> D</a:t>
            </a:r>
            <a:r>
              <a:rPr lang="en-US" b="0" i="0" u="none" strike="noStrike" baseline="0" dirty="0" err="1">
                <a:latin typeface="Cambria" panose="02040503050406030204" pitchFamily="18" charset="0"/>
                <a:ea typeface="Cambria" panose="02040503050406030204" pitchFamily="18" charset="0"/>
              </a:rPr>
              <a:t>emi</a:t>
            </a:r>
            <a:r>
              <a:rPr lang="tr-TR" b="0" i="0" u="none" strike="noStrike" baseline="0" dirty="0">
                <a:latin typeface="Cambria" panose="02040503050406030204" pitchFamily="18" charset="0"/>
                <a:ea typeface="Cambria" panose="02040503050406030204" pitchFamily="18" charset="0"/>
              </a:rPr>
              <a:t>r alımına katkı </a:t>
            </a:r>
            <a:r>
              <a:rPr lang="mr-IN" b="0" i="0" u="none" strike="noStrike" baseline="0" dirty="0">
                <a:latin typeface="Cambria" panose="02040503050406030204" pitchFamily="18" charset="0"/>
                <a:ea typeface="Cambria" panose="02040503050406030204" pitchFamily="18" charset="0"/>
              </a:rPr>
              <a:t>–</a:t>
            </a:r>
            <a:r>
              <a:rPr lang="tr-TR" b="0" i="0" u="none" strike="noStrike" baseline="0" dirty="0">
                <a:latin typeface="Cambria" panose="02040503050406030204" pitchFamily="18" charset="0"/>
                <a:ea typeface="Cambria" panose="02040503050406030204" pitchFamily="18" charset="0"/>
              </a:rPr>
              <a:t> Demir eksikliği anemisi olanlarda </a:t>
            </a:r>
          </a:p>
          <a:p>
            <a:pPr lvl="0">
              <a:buFont typeface="Wingdings" panose="05000000000000000000" pitchFamily="2" charset="2"/>
              <a:buChar char="§"/>
            </a:pPr>
            <a:endParaRPr lang="tr-TR" b="0" i="0" u="none" strike="noStrike" baseline="0" dirty="0">
              <a:latin typeface="Cambria" panose="02040503050406030204" pitchFamily="18" charset="0"/>
              <a:ea typeface="Cambria" panose="02040503050406030204" pitchFamily="18" charset="0"/>
            </a:endParaRPr>
          </a:p>
          <a:p>
            <a:pPr lvl="0">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P</a:t>
            </a:r>
            <a:r>
              <a:rPr lang="en-US" b="0" i="0" u="none" strike="noStrike" baseline="0" dirty="0" err="1">
                <a:latin typeface="Cambria" panose="02040503050406030204" pitchFamily="18" charset="0"/>
                <a:ea typeface="Cambria" panose="02040503050406030204" pitchFamily="18" charset="0"/>
              </a:rPr>
              <a:t>otasyum</a:t>
            </a:r>
            <a:r>
              <a:rPr lang="en-US" b="0" i="0" u="none" strike="noStrike" baseline="0" dirty="0">
                <a:latin typeface="Cambria" panose="02040503050406030204" pitchFamily="18" charset="0"/>
                <a:ea typeface="Cambria" panose="02040503050406030204" pitchFamily="18" charset="0"/>
              </a:rPr>
              <a:t> </a:t>
            </a:r>
            <a:r>
              <a:rPr lang="tr-TR" b="0" i="0" u="none" strike="noStrike" baseline="0" dirty="0">
                <a:latin typeface="Cambria" panose="02040503050406030204" pitchFamily="18" charset="0"/>
                <a:ea typeface="Cambria" panose="02040503050406030204" pitchFamily="18" charset="0"/>
              </a:rPr>
              <a:t>ile kan basıncı düzenlenmesi</a:t>
            </a:r>
            <a:endParaRPr lang="en-US" dirty="0"/>
          </a:p>
          <a:p>
            <a:endParaRPr lang="en-US" dirty="0"/>
          </a:p>
        </p:txBody>
      </p:sp>
      <p:sp>
        <p:nvSpPr>
          <p:cNvPr id="8" name="İçerik Yer Tutucusu 7">
            <a:extLst>
              <a:ext uri="{FF2B5EF4-FFF2-40B4-BE49-F238E27FC236}">
                <a16:creationId xmlns:a16="http://schemas.microsoft.com/office/drawing/2014/main" id="{BC3F3918-BBD1-65FF-E44C-4D6BBF2534AA}"/>
              </a:ext>
            </a:extLst>
          </p:cNvPr>
          <p:cNvSpPr>
            <a:spLocks noGrp="1"/>
          </p:cNvSpPr>
          <p:nvPr>
            <p:ph sz="quarter" idx="4"/>
          </p:nvPr>
        </p:nvSpPr>
        <p:spPr>
          <a:xfrm>
            <a:off x="6172203" y="1669475"/>
            <a:ext cx="5183188" cy="3684588"/>
          </a:xfrm>
          <a:ln>
            <a:solidFill>
              <a:schemeClr val="tx1"/>
            </a:solidFill>
          </a:ln>
        </p:spPr>
        <p:txBody>
          <a:bodyPr>
            <a:normAutofit/>
          </a:bodyPr>
          <a:lstStyle/>
          <a:p>
            <a:pPr lvl="0">
              <a:buClr>
                <a:schemeClr val="tx1"/>
              </a:buClr>
              <a:buFont typeface="Wingdings" panose="05000000000000000000" pitchFamily="2" charset="2"/>
              <a:buChar char="§"/>
            </a:pPr>
            <a:r>
              <a:rPr lang="tr-TR" sz="2100" dirty="0">
                <a:latin typeface="Cambria"/>
                <a:ea typeface="Cambria" panose="02040503050406030204" pitchFamily="18" charset="0"/>
                <a:cs typeface="Cambria"/>
              </a:rPr>
              <a:t>Yüksek </a:t>
            </a:r>
            <a:r>
              <a:rPr lang="en-US" sz="2100" dirty="0" err="1">
                <a:latin typeface="Cambria"/>
                <a:ea typeface="Cambria" panose="02040503050406030204" pitchFamily="18" charset="0"/>
                <a:cs typeface="Cambria"/>
              </a:rPr>
              <a:t>glisemik</a:t>
            </a:r>
            <a:r>
              <a:rPr lang="en-US" sz="2100" dirty="0">
                <a:latin typeface="Cambria"/>
                <a:ea typeface="Cambria" panose="02040503050406030204" pitchFamily="18" charset="0"/>
                <a:cs typeface="Cambria"/>
              </a:rPr>
              <a:t> </a:t>
            </a:r>
            <a:r>
              <a:rPr lang="en-US" sz="2100" dirty="0" err="1">
                <a:latin typeface="Cambria"/>
                <a:ea typeface="Cambria" panose="02040503050406030204" pitchFamily="18" charset="0"/>
                <a:cs typeface="Cambria"/>
              </a:rPr>
              <a:t>indeks</a:t>
            </a:r>
            <a:endParaRPr lang="tr-TR" sz="2100" dirty="0">
              <a:latin typeface="Cambria"/>
              <a:ea typeface="Cambria" panose="02040503050406030204" pitchFamily="18" charset="0"/>
              <a:cs typeface="Cambria"/>
            </a:endParaRPr>
          </a:p>
          <a:p>
            <a:pPr marL="0" indent="0">
              <a:buClr>
                <a:srgbClr val="FF0000"/>
              </a:buClr>
              <a:buNone/>
            </a:pPr>
            <a:endParaRPr lang="tr-TR" sz="2100" dirty="0">
              <a:latin typeface="Cambria"/>
              <a:ea typeface="Cambria" panose="02040503050406030204" pitchFamily="18" charset="0"/>
              <a:cs typeface="Cambria"/>
            </a:endParaRPr>
          </a:p>
          <a:p>
            <a:pPr lvl="0">
              <a:buFont typeface="Wingdings" panose="05000000000000000000" pitchFamily="2" charset="2"/>
              <a:buChar char="§"/>
            </a:pPr>
            <a:r>
              <a:rPr lang="tr-TR" sz="2100" dirty="0">
                <a:latin typeface="Cambria"/>
                <a:ea typeface="Cambria" panose="02040503050406030204" pitchFamily="18" charset="0"/>
                <a:cs typeface="Cambria"/>
              </a:rPr>
              <a:t>Diyare</a:t>
            </a:r>
          </a:p>
          <a:p>
            <a:pPr lvl="1">
              <a:buFont typeface="Wingdings" panose="05000000000000000000" pitchFamily="2" charset="2"/>
              <a:buChar char="§"/>
            </a:pPr>
            <a:r>
              <a:rPr lang="tr-TR" sz="2100" dirty="0">
                <a:latin typeface="Cambria"/>
                <a:ea typeface="Cambria" panose="02040503050406030204" pitchFamily="18" charset="0"/>
                <a:cs typeface="Cambria"/>
              </a:rPr>
              <a:t>Aşırı miktarda tüketim durumda</a:t>
            </a:r>
          </a:p>
          <a:p>
            <a:pPr marL="457128" lvl="1" indent="0">
              <a:buNone/>
            </a:pPr>
            <a:endParaRPr lang="tr-TR" sz="2100" dirty="0">
              <a:latin typeface="Cambria"/>
              <a:ea typeface="Cambria" panose="02040503050406030204" pitchFamily="18" charset="0"/>
              <a:cs typeface="Cambria"/>
            </a:endParaRPr>
          </a:p>
          <a:p>
            <a:pPr lvl="1">
              <a:buFont typeface="Wingdings" panose="05000000000000000000" pitchFamily="2" charset="2"/>
              <a:buChar char="§"/>
            </a:pPr>
            <a:endParaRPr lang="en-US" sz="2100" dirty="0">
              <a:latin typeface="Cambria"/>
              <a:ea typeface="Cambria" panose="02040503050406030204" pitchFamily="18" charset="0"/>
              <a:cs typeface="Cambria"/>
            </a:endParaRPr>
          </a:p>
          <a:p>
            <a:pPr lvl="0">
              <a:buFont typeface="Wingdings" panose="05000000000000000000" pitchFamily="2" charset="2"/>
              <a:buChar char="§"/>
            </a:pPr>
            <a:r>
              <a:rPr lang="en-US" sz="2100" dirty="0" err="1">
                <a:latin typeface="Cambria"/>
                <a:ea typeface="Cambria" panose="02040503050406030204" pitchFamily="18" charset="0"/>
                <a:cs typeface="Cambria"/>
              </a:rPr>
              <a:t>Hidroksimetil</a:t>
            </a:r>
            <a:r>
              <a:rPr lang="en-US" sz="2100" dirty="0">
                <a:latin typeface="Cambria"/>
                <a:ea typeface="Cambria" panose="02040503050406030204" pitchFamily="18" charset="0"/>
                <a:cs typeface="Cambria"/>
              </a:rPr>
              <a:t> Furfural (HMF) </a:t>
            </a:r>
            <a:r>
              <a:rPr lang="tr-TR" sz="2100" dirty="0">
                <a:latin typeface="Cambria"/>
                <a:ea typeface="Cambria" panose="02040503050406030204" pitchFamily="18" charset="0"/>
                <a:cs typeface="Cambria"/>
              </a:rPr>
              <a:t>içeriği</a:t>
            </a:r>
          </a:p>
          <a:p>
            <a:pPr lvl="1">
              <a:buFont typeface="Wingdings" panose="05000000000000000000" pitchFamily="2" charset="2"/>
              <a:buChar char="§"/>
            </a:pPr>
            <a:r>
              <a:rPr lang="tr-TR" sz="1500" dirty="0">
                <a:latin typeface="Cambria"/>
                <a:cs typeface="Cambria"/>
              </a:rPr>
              <a:t>Sıvı pekmezde en fazla 75 mg/kg, katı pekmezde ise 100 mg/kg’a kadar HMF miktarına izin verilmektedir.</a:t>
            </a:r>
          </a:p>
          <a:p>
            <a:pPr lvl="1">
              <a:buFont typeface="Wingdings" panose="05000000000000000000" pitchFamily="2" charset="2"/>
              <a:buChar char="§"/>
            </a:pPr>
            <a:r>
              <a:rPr lang="tr-TR" sz="1500" dirty="0">
                <a:latin typeface="Cambria"/>
                <a:cs typeface="Cambria"/>
              </a:rPr>
              <a:t>Isıl işleme dikkat edilmesi </a:t>
            </a:r>
          </a:p>
          <a:p>
            <a:pPr lvl="1">
              <a:buFont typeface="Wingdings" panose="05000000000000000000" pitchFamily="2" charset="2"/>
              <a:buChar char="§"/>
            </a:pPr>
            <a:endParaRPr lang="tr-TR" sz="1500" dirty="0">
              <a:latin typeface="Cambria"/>
              <a:ea typeface="Cambria" panose="02040503050406030204" pitchFamily="18" charset="0"/>
              <a:cs typeface="Cambria"/>
            </a:endParaRPr>
          </a:p>
          <a:p>
            <a:endParaRPr lang="en-US" sz="2100" dirty="0">
              <a:latin typeface="Cambria"/>
              <a:cs typeface="Cambria"/>
            </a:endParaRPr>
          </a:p>
        </p:txBody>
      </p:sp>
      <p:sp>
        <p:nvSpPr>
          <p:cNvPr id="10" name="Artı 9">
            <a:extLst>
              <a:ext uri="{FF2B5EF4-FFF2-40B4-BE49-F238E27FC236}">
                <a16:creationId xmlns:a16="http://schemas.microsoft.com/office/drawing/2014/main" id="{BCBB6A5B-D953-AAD5-EE68-682B772D56EE}"/>
              </a:ext>
            </a:extLst>
          </p:cNvPr>
          <p:cNvSpPr/>
          <p:nvPr/>
        </p:nvSpPr>
        <p:spPr>
          <a:xfrm>
            <a:off x="18467" y="786582"/>
            <a:ext cx="1354916" cy="1325563"/>
          </a:xfrm>
          <a:prstGeom prst="plus">
            <a:avLst>
              <a:gd name="adj" fmla="val 32810"/>
            </a:avLst>
          </a:prstGeom>
          <a:solidFill>
            <a:srgbClr val="92D05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
        <p:nvSpPr>
          <p:cNvPr id="11" name="Dikdörtgen 10">
            <a:extLst>
              <a:ext uri="{FF2B5EF4-FFF2-40B4-BE49-F238E27FC236}">
                <a16:creationId xmlns:a16="http://schemas.microsoft.com/office/drawing/2014/main" id="{2E69F486-0076-870C-C91A-6073527EF95E}"/>
              </a:ext>
            </a:extLst>
          </p:cNvPr>
          <p:cNvSpPr/>
          <p:nvPr/>
        </p:nvSpPr>
        <p:spPr>
          <a:xfrm>
            <a:off x="10423679" y="1437321"/>
            <a:ext cx="1354916" cy="464317"/>
          </a:xfrm>
          <a:prstGeom prst="rect">
            <a:avLst/>
          </a:prstGeom>
          <a:solidFill>
            <a:srgbClr val="C0000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
        <p:nvSpPr>
          <p:cNvPr id="12" name="Başlık 1">
            <a:extLst>
              <a:ext uri="{FF2B5EF4-FFF2-40B4-BE49-F238E27FC236}">
                <a16:creationId xmlns:a16="http://schemas.microsoft.com/office/drawing/2014/main" id="{B96F61D0-35AE-24DD-7077-4D4594FB7FBF}"/>
              </a:ext>
            </a:extLst>
          </p:cNvPr>
          <p:cNvSpPr>
            <a:spLocks noGrp="1"/>
          </p:cNvSpPr>
          <p:nvPr>
            <p:ph type="title"/>
          </p:nvPr>
        </p:nvSpPr>
        <p:spPr>
          <a:xfrm>
            <a:off x="839788" y="14173"/>
            <a:ext cx="10515600" cy="1325563"/>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3. Geleneksel Besinler: Pekmez</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TextBox 1"/>
          <p:cNvSpPr txBox="1"/>
          <p:nvPr/>
        </p:nvSpPr>
        <p:spPr>
          <a:xfrm>
            <a:off x="768657" y="5824793"/>
            <a:ext cx="10627531" cy="1384982"/>
          </a:xfrm>
          <a:prstGeom prst="rect">
            <a:avLst/>
          </a:prstGeom>
          <a:noFill/>
        </p:spPr>
        <p:txBody>
          <a:bodyPr wrap="square" lIns="91425" tIns="45714" rIns="91425" bIns="45714" rtlCol="0">
            <a:spAutoFit/>
          </a:bodyPr>
          <a:lstStyle/>
          <a:p>
            <a:r>
              <a:rPr lang="en-US" sz="2100" dirty="0" err="1">
                <a:latin typeface="Cambria"/>
                <a:cs typeface="Cambria"/>
              </a:rPr>
              <a:t>Dünya</a:t>
            </a:r>
            <a:r>
              <a:rPr lang="en-US" sz="2100" dirty="0">
                <a:latin typeface="Cambria"/>
                <a:cs typeface="Cambria"/>
              </a:rPr>
              <a:t> </a:t>
            </a:r>
            <a:r>
              <a:rPr lang="en-US" sz="2100" dirty="0" err="1">
                <a:latin typeface="Cambria"/>
                <a:cs typeface="Cambria"/>
              </a:rPr>
              <a:t>Sağlık</a:t>
            </a:r>
            <a:r>
              <a:rPr lang="en-US" sz="2100" dirty="0">
                <a:latin typeface="Cambria"/>
                <a:cs typeface="Cambria"/>
              </a:rPr>
              <a:t> </a:t>
            </a:r>
            <a:r>
              <a:rPr lang="en-US" sz="2100" dirty="0" err="1">
                <a:latin typeface="Cambria"/>
                <a:cs typeface="Cambria"/>
              </a:rPr>
              <a:t>Örgütu</a:t>
            </a:r>
            <a:r>
              <a:rPr lang="en-US" sz="2100" dirty="0">
                <a:latin typeface="Cambria"/>
                <a:cs typeface="Cambria"/>
              </a:rPr>
              <a:t>̈ (DSÖ) </a:t>
            </a:r>
            <a:r>
              <a:rPr lang="en-US" sz="2100" dirty="0" err="1">
                <a:latin typeface="Cambria"/>
                <a:cs typeface="Cambria"/>
              </a:rPr>
              <a:t>beslenmede</a:t>
            </a:r>
            <a:r>
              <a:rPr lang="en-US" sz="2100" dirty="0">
                <a:latin typeface="Cambria"/>
                <a:cs typeface="Cambria"/>
              </a:rPr>
              <a:t> </a:t>
            </a:r>
            <a:r>
              <a:rPr lang="en-US" sz="2100" dirty="0" err="1">
                <a:latin typeface="Cambria"/>
                <a:cs typeface="Cambria"/>
              </a:rPr>
              <a:t>eklenmis</a:t>
            </a:r>
            <a:r>
              <a:rPr lang="en-US" sz="2100" dirty="0">
                <a:latin typeface="Cambria"/>
                <a:cs typeface="Cambria"/>
              </a:rPr>
              <a:t>̧ </a:t>
            </a:r>
            <a:r>
              <a:rPr lang="en-US" sz="2100" dirty="0" err="1">
                <a:latin typeface="Cambria"/>
                <a:cs typeface="Cambria"/>
              </a:rPr>
              <a:t>şekerden</a:t>
            </a:r>
            <a:r>
              <a:rPr lang="en-US" sz="2100" dirty="0">
                <a:latin typeface="Cambria"/>
                <a:cs typeface="Cambria"/>
              </a:rPr>
              <a:t> </a:t>
            </a:r>
            <a:r>
              <a:rPr lang="en-US" sz="2100" dirty="0" err="1">
                <a:latin typeface="Cambria"/>
                <a:cs typeface="Cambria"/>
              </a:rPr>
              <a:t>gelen</a:t>
            </a:r>
            <a:r>
              <a:rPr lang="en-US" sz="2100" dirty="0">
                <a:latin typeface="Cambria"/>
                <a:cs typeface="Cambria"/>
              </a:rPr>
              <a:t> </a:t>
            </a:r>
            <a:r>
              <a:rPr lang="en-US" sz="2100" dirty="0" err="1">
                <a:latin typeface="Cambria"/>
                <a:cs typeface="Cambria"/>
              </a:rPr>
              <a:t>enerjinin</a:t>
            </a:r>
            <a:r>
              <a:rPr lang="en-US" sz="2100" dirty="0">
                <a:latin typeface="Cambria"/>
                <a:cs typeface="Cambria"/>
              </a:rPr>
              <a:t> </a:t>
            </a:r>
            <a:r>
              <a:rPr lang="en-US" sz="2100" dirty="0" err="1">
                <a:latin typeface="Cambria"/>
                <a:cs typeface="Cambria"/>
              </a:rPr>
              <a:t>günlük</a:t>
            </a:r>
            <a:r>
              <a:rPr lang="en-US" sz="2100" dirty="0">
                <a:latin typeface="Cambria"/>
                <a:cs typeface="Cambria"/>
              </a:rPr>
              <a:t> </a:t>
            </a:r>
            <a:r>
              <a:rPr lang="en-US" sz="2100" dirty="0" err="1">
                <a:latin typeface="Cambria"/>
                <a:cs typeface="Cambria"/>
              </a:rPr>
              <a:t>alınan</a:t>
            </a:r>
            <a:r>
              <a:rPr lang="en-US" sz="2100" dirty="0">
                <a:latin typeface="Cambria"/>
                <a:cs typeface="Cambria"/>
              </a:rPr>
              <a:t> </a:t>
            </a:r>
            <a:r>
              <a:rPr lang="en-US" sz="2100" dirty="0" err="1">
                <a:latin typeface="Cambria"/>
                <a:cs typeface="Cambria"/>
              </a:rPr>
              <a:t>toplam</a:t>
            </a:r>
            <a:r>
              <a:rPr lang="en-US" sz="2100" dirty="0">
                <a:latin typeface="Cambria"/>
                <a:cs typeface="Cambria"/>
              </a:rPr>
              <a:t> </a:t>
            </a:r>
            <a:r>
              <a:rPr lang="en-US" sz="2100" dirty="0" err="1">
                <a:latin typeface="Cambria"/>
                <a:cs typeface="Cambria"/>
              </a:rPr>
              <a:t>enerjinin</a:t>
            </a:r>
            <a:r>
              <a:rPr lang="en-US" sz="2100" dirty="0">
                <a:latin typeface="Cambria"/>
                <a:cs typeface="Cambria"/>
              </a:rPr>
              <a:t> %10’unu </a:t>
            </a:r>
            <a:r>
              <a:rPr lang="en-US" sz="2100" dirty="0" err="1">
                <a:latin typeface="Cambria"/>
                <a:cs typeface="Cambria"/>
              </a:rPr>
              <a:t>geçmemesini</a:t>
            </a:r>
            <a:r>
              <a:rPr lang="en-US" sz="2100" dirty="0">
                <a:latin typeface="Cambria"/>
                <a:cs typeface="Cambria"/>
              </a:rPr>
              <a:t>, </a:t>
            </a:r>
            <a:r>
              <a:rPr lang="en-US" sz="2100" dirty="0" err="1">
                <a:latin typeface="Cambria"/>
                <a:cs typeface="Cambria"/>
              </a:rPr>
              <a:t>mümkünse</a:t>
            </a:r>
            <a:r>
              <a:rPr lang="en-US" sz="2100" dirty="0">
                <a:latin typeface="Cambria"/>
                <a:cs typeface="Cambria"/>
              </a:rPr>
              <a:t> %5’in </a:t>
            </a:r>
            <a:r>
              <a:rPr lang="en-US" sz="2100" dirty="0" err="1">
                <a:latin typeface="Cambria"/>
                <a:cs typeface="Cambria"/>
              </a:rPr>
              <a:t>altında</a:t>
            </a:r>
            <a:r>
              <a:rPr lang="en-US" sz="2100" dirty="0">
                <a:latin typeface="Cambria"/>
                <a:cs typeface="Cambria"/>
              </a:rPr>
              <a:t> </a:t>
            </a:r>
            <a:r>
              <a:rPr lang="en-US" sz="2100" dirty="0" err="1">
                <a:latin typeface="Cambria"/>
                <a:cs typeface="Cambria"/>
              </a:rPr>
              <a:t>olması</a:t>
            </a:r>
            <a:r>
              <a:rPr lang="en-US" sz="2100" dirty="0">
                <a:latin typeface="Cambria"/>
                <a:cs typeface="Cambria"/>
              </a:rPr>
              <a:t> </a:t>
            </a:r>
            <a:r>
              <a:rPr lang="en-US" sz="2100" dirty="0" err="1">
                <a:latin typeface="Cambria"/>
                <a:cs typeface="Cambria"/>
              </a:rPr>
              <a:t>gerektiğini</a:t>
            </a:r>
            <a:r>
              <a:rPr lang="en-US" sz="2100" dirty="0">
                <a:latin typeface="Cambria"/>
                <a:cs typeface="Cambria"/>
              </a:rPr>
              <a:t> </a:t>
            </a:r>
            <a:r>
              <a:rPr lang="en-US" sz="2100" dirty="0" err="1">
                <a:latin typeface="Cambria"/>
                <a:cs typeface="Cambria"/>
              </a:rPr>
              <a:t>bildirmiştir</a:t>
            </a:r>
            <a:r>
              <a:rPr lang="en-US" sz="2100" dirty="0">
                <a:latin typeface="Cambria"/>
                <a:cs typeface="Cambria"/>
              </a:rPr>
              <a:t>. </a:t>
            </a:r>
          </a:p>
          <a:p>
            <a:endParaRPr lang="en-US" sz="2100" dirty="0">
              <a:latin typeface="Cambria"/>
              <a:cs typeface="Cambria"/>
            </a:endParaRPr>
          </a:p>
        </p:txBody>
      </p:sp>
    </p:spTree>
    <p:extLst>
      <p:ext uri="{BB962C8B-B14F-4D97-AF65-F5344CB8AC3E}">
        <p14:creationId xmlns:p14="http://schemas.microsoft.com/office/powerpoint/2010/main" val="18370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DE86-2696-9621-E84B-E4D06EBA67C1}"/>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FA7E48DC-16B6-E817-D461-50869099981A}"/>
              </a:ext>
            </a:extLst>
          </p:cNvPr>
          <p:cNvSpPr>
            <a:spLocks noGrp="1"/>
          </p:cNvSpPr>
          <p:nvPr>
            <p:ph type="title"/>
          </p:nvPr>
        </p:nvSpPr>
        <p:spPr>
          <a:xfrm>
            <a:off x="838200" y="365125"/>
            <a:ext cx="10515600" cy="870118"/>
          </a:xfrm>
        </p:spPr>
        <p:txBody>
          <a:bodyPr>
            <a:normAutofit fontScale="90000"/>
          </a:bodyPr>
          <a:lstStyle/>
          <a:p>
            <a:pPr algn="ctr"/>
            <a:r>
              <a:rPr lang="tr-TR" b="1" dirty="0">
                <a:solidFill>
                  <a:srgbClr val="C00000"/>
                </a:solidFill>
                <a:latin typeface="Cambria" panose="02040503050406030204" pitchFamily="18" charset="0"/>
                <a:ea typeface="Cambria" panose="02040503050406030204" pitchFamily="18" charset="0"/>
              </a:rPr>
              <a:t>3. Geleneksel Besinler: </a:t>
            </a:r>
            <a:r>
              <a:rPr lang="tr-TR" sz="4000" b="1" dirty="0">
                <a:solidFill>
                  <a:srgbClr val="C00000"/>
                </a:solidFill>
                <a:latin typeface="Cambria" panose="02040503050406030204" pitchFamily="18" charset="0"/>
                <a:ea typeface="Cambria" panose="02040503050406030204" pitchFamily="18" charset="0"/>
              </a:rPr>
              <a:t>Tarhana</a:t>
            </a:r>
            <a:br>
              <a:rPr lang="tr-TR" sz="4000" b="1" dirty="0">
                <a:solidFill>
                  <a:srgbClr val="C00000"/>
                </a:solidFill>
                <a:latin typeface="Cambria" panose="02040503050406030204" pitchFamily="18" charset="0"/>
                <a:ea typeface="Cambria" panose="02040503050406030204" pitchFamily="18" charset="0"/>
              </a:rPr>
            </a:br>
            <a:endParaRPr lang="en-US" b="1" dirty="0">
              <a:solidFill>
                <a:srgbClr val="C00000"/>
              </a:solidFill>
              <a:latin typeface="Cambria" panose="02040503050406030204" pitchFamily="18" charset="0"/>
              <a:ea typeface="Cambria" panose="02040503050406030204" pitchFamily="18" charset="0"/>
            </a:endParaRPr>
          </a:p>
        </p:txBody>
      </p:sp>
      <p:graphicFrame>
        <p:nvGraphicFramePr>
          <p:cNvPr id="16" name="Diyagram 15">
            <a:extLst>
              <a:ext uri="{FF2B5EF4-FFF2-40B4-BE49-F238E27FC236}">
                <a16:creationId xmlns:a16="http://schemas.microsoft.com/office/drawing/2014/main" id="{B203AFF8-B1E8-881E-2526-DBADF81F203E}"/>
              </a:ext>
            </a:extLst>
          </p:cNvPr>
          <p:cNvGraphicFramePr/>
          <p:nvPr>
            <p:extLst>
              <p:ext uri="{D42A27DB-BD31-4B8C-83A1-F6EECF244321}">
                <p14:modId xmlns:p14="http://schemas.microsoft.com/office/powerpoint/2010/main" val="3374352452"/>
              </p:ext>
            </p:extLst>
          </p:nvPr>
        </p:nvGraphicFramePr>
        <p:xfrm>
          <a:off x="504000" y="1169811"/>
          <a:ext cx="5795653" cy="5414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533593" y="1169806"/>
            <a:ext cx="5347184" cy="5262967"/>
          </a:xfrm>
          <a:prstGeom prst="rect">
            <a:avLst/>
          </a:prstGeom>
          <a:noFill/>
        </p:spPr>
        <p:txBody>
          <a:bodyPr wrap="square" lIns="91425" tIns="45714" rIns="91425" bIns="45714" rtlCol="0">
            <a:spAutoFit/>
          </a:bodyPr>
          <a:lstStyle/>
          <a:p>
            <a:pPr marL="342844" indent="-342844" algn="just">
              <a:buFont typeface="Wingdings" charset="2"/>
              <a:buChar char="§"/>
            </a:pPr>
            <a:r>
              <a:rPr lang="tr-TR" sz="2400" dirty="0">
                <a:latin typeface="Cambria"/>
                <a:cs typeface="Cambria"/>
              </a:rPr>
              <a:t>Farklı bölgelerde 50’den fazla farklı tarhana türü</a:t>
            </a:r>
          </a:p>
          <a:p>
            <a:pPr marL="342844" indent="-342844" algn="just">
              <a:buFont typeface="Wingdings" charset="2"/>
              <a:buChar char="§"/>
            </a:pPr>
            <a:endParaRPr lang="tr-TR" sz="2400" dirty="0">
              <a:latin typeface="Cambria"/>
              <a:cs typeface="Cambria"/>
            </a:endParaRPr>
          </a:p>
          <a:p>
            <a:pPr marL="342844" indent="-342844" algn="just">
              <a:buFont typeface="Wingdings" charset="2"/>
              <a:buChar char="§"/>
            </a:pPr>
            <a:endParaRPr lang="tr-TR" sz="2400" dirty="0">
              <a:latin typeface="Cambria"/>
              <a:cs typeface="Cambria"/>
            </a:endParaRPr>
          </a:p>
          <a:p>
            <a:pPr marL="342844" indent="-342844" algn="just">
              <a:buFont typeface="Wingdings" charset="2"/>
              <a:buChar char="§"/>
            </a:pPr>
            <a:r>
              <a:rPr lang="tr-TR" sz="2400" dirty="0">
                <a:latin typeface="Cambria"/>
                <a:cs typeface="Cambria"/>
              </a:rPr>
              <a:t>Türk </a:t>
            </a:r>
            <a:r>
              <a:rPr lang="tr-TR" sz="2400" dirty="0" err="1">
                <a:latin typeface="Cambria"/>
                <a:cs typeface="Cambria"/>
              </a:rPr>
              <a:t>Standardları</a:t>
            </a:r>
            <a:r>
              <a:rPr lang="tr-TR" sz="2400" dirty="0">
                <a:latin typeface="Cambria"/>
                <a:cs typeface="Cambria"/>
              </a:rPr>
              <a:t> </a:t>
            </a:r>
            <a:r>
              <a:rPr lang="tr-TR" sz="2400" dirty="0" err="1">
                <a:latin typeface="Cambria"/>
                <a:cs typeface="Cambria"/>
              </a:rPr>
              <a:t>Enstitüsü</a:t>
            </a:r>
            <a:r>
              <a:rPr lang="tr-TR" sz="2400" dirty="0">
                <a:latin typeface="Cambria"/>
                <a:cs typeface="Cambria"/>
              </a:rPr>
              <a:t> (TSE)</a:t>
            </a:r>
          </a:p>
          <a:p>
            <a:pPr marL="799972" lvl="1" indent="-342844" algn="just">
              <a:buFont typeface="Wingdings" charset="2"/>
              <a:buChar char="§"/>
            </a:pPr>
            <a:r>
              <a:rPr lang="tr-TR" sz="2400" dirty="0">
                <a:latin typeface="Cambria"/>
                <a:cs typeface="Cambria"/>
              </a:rPr>
              <a:t>Un tarhanası</a:t>
            </a:r>
          </a:p>
          <a:p>
            <a:pPr marL="799972" lvl="1" indent="-342844" algn="just">
              <a:buFont typeface="Wingdings" charset="2"/>
              <a:buChar char="§"/>
            </a:pPr>
            <a:r>
              <a:rPr lang="tr-TR" sz="2400" dirty="0">
                <a:latin typeface="Cambria"/>
                <a:cs typeface="Cambria"/>
              </a:rPr>
              <a:t>Göce tarhanası</a:t>
            </a:r>
          </a:p>
          <a:p>
            <a:pPr marL="799972" lvl="1" indent="-342844" algn="just">
              <a:buFont typeface="Wingdings" charset="2"/>
              <a:buChar char="§"/>
            </a:pPr>
            <a:r>
              <a:rPr lang="tr-TR" sz="2400" dirty="0">
                <a:latin typeface="Cambria"/>
                <a:cs typeface="Cambria"/>
              </a:rPr>
              <a:t>İrmik tarhanası</a:t>
            </a:r>
          </a:p>
          <a:p>
            <a:pPr marL="799972" lvl="1" indent="-342844" algn="just">
              <a:buFont typeface="Wingdings" charset="2"/>
              <a:buChar char="§"/>
            </a:pPr>
            <a:r>
              <a:rPr lang="tr-TR" sz="2400" dirty="0">
                <a:latin typeface="Cambria"/>
                <a:cs typeface="Cambria"/>
              </a:rPr>
              <a:t>Karışık tarhana</a:t>
            </a:r>
          </a:p>
          <a:p>
            <a:pPr lvl="1" algn="just"/>
            <a:endParaRPr lang="tr-TR" sz="2400" dirty="0">
              <a:latin typeface="Cambria"/>
              <a:cs typeface="Cambria"/>
            </a:endParaRPr>
          </a:p>
          <a:p>
            <a:pPr marL="342844" indent="-342844" algn="just">
              <a:buFont typeface="Wingdings" charset="2"/>
              <a:buChar char="§"/>
            </a:pPr>
            <a:r>
              <a:rPr lang="tr-TR" sz="2400" dirty="0">
                <a:latin typeface="Cambria"/>
                <a:cs typeface="Cambria"/>
              </a:rPr>
              <a:t>Ege tarhanası, Maraş tarhanası, tatlı tarhana, göçmen tarhanası ...</a:t>
            </a:r>
          </a:p>
          <a:p>
            <a:pPr algn="just"/>
            <a:endParaRPr lang="tr-TR" sz="2400" dirty="0">
              <a:latin typeface="Cambria"/>
              <a:cs typeface="Cambria"/>
            </a:endParaRPr>
          </a:p>
          <a:p>
            <a:pPr algn="just"/>
            <a:r>
              <a:rPr lang="tr-TR" sz="2400" dirty="0">
                <a:latin typeface="Cambria"/>
                <a:cs typeface="Cambria"/>
              </a:rPr>
              <a:t> </a:t>
            </a:r>
          </a:p>
        </p:txBody>
      </p:sp>
    </p:spTree>
    <p:extLst>
      <p:ext uri="{BB962C8B-B14F-4D97-AF65-F5344CB8AC3E}">
        <p14:creationId xmlns:p14="http://schemas.microsoft.com/office/powerpoint/2010/main" val="712330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DE86-2696-9621-E84B-E4D06EBA67C1}"/>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FA7E48DC-16B6-E817-D461-50869099981A}"/>
              </a:ext>
            </a:extLst>
          </p:cNvPr>
          <p:cNvSpPr>
            <a:spLocks noGrp="1"/>
          </p:cNvSpPr>
          <p:nvPr>
            <p:ph type="title"/>
          </p:nvPr>
        </p:nvSpPr>
        <p:spPr>
          <a:xfrm>
            <a:off x="838200" y="365125"/>
            <a:ext cx="10515600" cy="870118"/>
          </a:xfrm>
        </p:spPr>
        <p:txBody>
          <a:bodyPr>
            <a:normAutofit fontScale="90000"/>
          </a:bodyPr>
          <a:lstStyle/>
          <a:p>
            <a:pPr algn="ctr"/>
            <a:r>
              <a:rPr lang="tr-TR" b="1" dirty="0">
                <a:solidFill>
                  <a:srgbClr val="C00000"/>
                </a:solidFill>
                <a:latin typeface="Cambria" panose="02040503050406030204" pitchFamily="18" charset="0"/>
                <a:ea typeface="Cambria" panose="02040503050406030204" pitchFamily="18" charset="0"/>
              </a:rPr>
              <a:t>3. Geleneksel Besinler: </a:t>
            </a:r>
            <a:r>
              <a:rPr lang="tr-TR" sz="4000" b="1" dirty="0">
                <a:solidFill>
                  <a:srgbClr val="C00000"/>
                </a:solidFill>
                <a:latin typeface="Cambria" panose="02040503050406030204" pitchFamily="18" charset="0"/>
                <a:ea typeface="Cambria" panose="02040503050406030204" pitchFamily="18" charset="0"/>
              </a:rPr>
              <a:t>Tarhana</a:t>
            </a:r>
            <a:br>
              <a:rPr lang="tr-TR" sz="4000" b="1" dirty="0">
                <a:solidFill>
                  <a:srgbClr val="C00000"/>
                </a:solidFill>
                <a:latin typeface="Cambria" panose="02040503050406030204" pitchFamily="18" charset="0"/>
                <a:ea typeface="Cambria" panose="02040503050406030204" pitchFamily="18" charset="0"/>
              </a:rPr>
            </a:br>
            <a:endParaRPr lang="en-US" b="1" dirty="0">
              <a:solidFill>
                <a:srgbClr val="C00000"/>
              </a:solidFill>
              <a:latin typeface="Cambria" panose="02040503050406030204" pitchFamily="18" charset="0"/>
              <a:ea typeface="Cambria" panose="02040503050406030204" pitchFamily="18" charset="0"/>
            </a:endParaRPr>
          </a:p>
        </p:txBody>
      </p:sp>
      <p:pic>
        <p:nvPicPr>
          <p:cNvPr id="15" name="İçerik Yer Tutucusu 14">
            <a:extLst>
              <a:ext uri="{FF2B5EF4-FFF2-40B4-BE49-F238E27FC236}">
                <a16:creationId xmlns:a16="http://schemas.microsoft.com/office/drawing/2014/main" id="{F9C114A2-01D5-47B2-647B-9821654D1FAF}"/>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49889" y="1572130"/>
            <a:ext cx="5145505" cy="4351338"/>
          </a:xfrm>
        </p:spPr>
      </p:pic>
      <p:sp>
        <p:nvSpPr>
          <p:cNvPr id="2" name="Dikdörtgen: Köşeleri Yuvarlatılmış 1">
            <a:extLst>
              <a:ext uri="{FF2B5EF4-FFF2-40B4-BE49-F238E27FC236}">
                <a16:creationId xmlns:a16="http://schemas.microsoft.com/office/drawing/2014/main" id="{A40CD179-CB15-0AE4-9D87-D0310E93E901}"/>
              </a:ext>
            </a:extLst>
          </p:cNvPr>
          <p:cNvSpPr/>
          <p:nvPr/>
        </p:nvSpPr>
        <p:spPr>
          <a:xfrm>
            <a:off x="6800018" y="4797861"/>
            <a:ext cx="4848343" cy="59710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
        <p:nvSpPr>
          <p:cNvPr id="6" name="TextBox 5"/>
          <p:cNvSpPr txBox="1"/>
          <p:nvPr/>
        </p:nvSpPr>
        <p:spPr>
          <a:xfrm>
            <a:off x="217229" y="1637722"/>
            <a:ext cx="5597835" cy="3785640"/>
          </a:xfrm>
          <a:prstGeom prst="rect">
            <a:avLst/>
          </a:prstGeom>
          <a:noFill/>
        </p:spPr>
        <p:txBody>
          <a:bodyPr wrap="square" lIns="91425" tIns="45714" rIns="91425" bIns="45714" rtlCol="0">
            <a:spAutoFit/>
          </a:bodyPr>
          <a:lstStyle/>
          <a:p>
            <a:pPr marL="342844" indent="-342844" algn="just">
              <a:buFont typeface="Wingdings" charset="2"/>
              <a:buChar char="§"/>
            </a:pPr>
            <a:r>
              <a:rPr lang="tr-TR" sz="2400" dirty="0">
                <a:latin typeface="Cambria"/>
                <a:cs typeface="Cambria"/>
              </a:rPr>
              <a:t>Tarhananın besin ögesi içeriği reçetesine ve hazırlama yöntemlerine göre değişmektedir.</a:t>
            </a:r>
          </a:p>
          <a:p>
            <a:pPr marL="342844" indent="-342844" algn="just">
              <a:buFont typeface="Wingdings" charset="2"/>
              <a:buChar char="§"/>
            </a:pPr>
            <a:endParaRPr lang="tr-TR" sz="2400" dirty="0">
              <a:latin typeface="Cambria"/>
              <a:cs typeface="Cambria"/>
            </a:endParaRPr>
          </a:p>
          <a:p>
            <a:pPr marL="342844" indent="-342844" algn="just">
              <a:buFont typeface="Wingdings" charset="2"/>
              <a:buChar char="§"/>
            </a:pPr>
            <a:r>
              <a:rPr lang="tr-TR" sz="2400" dirty="0">
                <a:latin typeface="Cambria"/>
                <a:cs typeface="Cambria"/>
              </a:rPr>
              <a:t>İyi kalite protein kaynağı</a:t>
            </a:r>
          </a:p>
          <a:p>
            <a:pPr algn="just"/>
            <a:endParaRPr lang="tr-TR" sz="2400" dirty="0">
              <a:latin typeface="Cambria"/>
              <a:cs typeface="Cambria"/>
            </a:endParaRPr>
          </a:p>
          <a:p>
            <a:pPr marL="342844" indent="-342844" algn="just">
              <a:buFont typeface="Wingdings" charset="2"/>
              <a:buChar char="§"/>
            </a:pPr>
            <a:r>
              <a:rPr lang="tr-TR" sz="2400" dirty="0">
                <a:latin typeface="Cambria"/>
                <a:cs typeface="Cambria"/>
              </a:rPr>
              <a:t>A ve B grubu vitaminler, kalsiyum, demir, sodyum, potasyum, magnezyum, </a:t>
            </a:r>
            <a:r>
              <a:rPr lang="tr-TR" sz="2400" dirty="0" err="1">
                <a:latin typeface="Cambria"/>
                <a:cs typeface="Cambria"/>
              </a:rPr>
              <a:t>çinko</a:t>
            </a:r>
            <a:r>
              <a:rPr lang="tr-TR" sz="2400" dirty="0">
                <a:latin typeface="Cambria"/>
                <a:cs typeface="Cambria"/>
              </a:rPr>
              <a:t>, bakır minerallerinden zengin</a:t>
            </a:r>
          </a:p>
        </p:txBody>
      </p:sp>
    </p:spTree>
    <p:extLst>
      <p:ext uri="{BB962C8B-B14F-4D97-AF65-F5344CB8AC3E}">
        <p14:creationId xmlns:p14="http://schemas.microsoft.com/office/powerpoint/2010/main" val="3494304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56CB-2D5B-4528-F122-97FEEDB5615E}"/>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B7B47FB9-716C-776C-9E0E-D5B8744C8E0C}"/>
              </a:ext>
            </a:extLst>
          </p:cNvPr>
          <p:cNvSpPr>
            <a:spLocks noGrp="1"/>
          </p:cNvSpPr>
          <p:nvPr>
            <p:ph type="title"/>
          </p:nvPr>
        </p:nvSpPr>
        <p:spPr/>
        <p:txBody>
          <a:bodyPr>
            <a:normAutofit/>
          </a:bodyPr>
          <a:lstStyle/>
          <a:p>
            <a:pPr algn="ctr"/>
            <a:r>
              <a:rPr lang="tr-TR" b="1" dirty="0">
                <a:solidFill>
                  <a:srgbClr val="C00000"/>
                </a:solidFill>
                <a:latin typeface="Cambria" panose="02040503050406030204" pitchFamily="18" charset="0"/>
                <a:ea typeface="Cambria" panose="02040503050406030204" pitchFamily="18" charset="0"/>
              </a:rPr>
              <a:t>3. Geleneksel Besinler: </a:t>
            </a:r>
            <a:r>
              <a:rPr lang="tr-TR" sz="4000" b="1" dirty="0">
                <a:solidFill>
                  <a:srgbClr val="C00000"/>
                </a:solidFill>
                <a:latin typeface="Cambria" panose="02040503050406030204" pitchFamily="18" charset="0"/>
                <a:ea typeface="Cambria" panose="02040503050406030204" pitchFamily="18" charset="0"/>
              </a:rPr>
              <a:t>Tarhana</a:t>
            </a:r>
            <a:br>
              <a:rPr lang="tr-TR" sz="4000" b="1" dirty="0">
                <a:solidFill>
                  <a:srgbClr val="C00000"/>
                </a:solidFill>
                <a:latin typeface="Cambria" panose="02040503050406030204" pitchFamily="18" charset="0"/>
                <a:ea typeface="Cambria" panose="02040503050406030204" pitchFamily="18" charset="0"/>
              </a:rPr>
            </a:br>
            <a:endParaRPr lang="en-US" b="1" dirty="0">
              <a:solidFill>
                <a:srgbClr val="C00000"/>
              </a:solidFill>
              <a:latin typeface="Cambria" panose="02040503050406030204" pitchFamily="18" charset="0"/>
              <a:ea typeface="Cambria" panose="02040503050406030204" pitchFamily="18" charset="0"/>
            </a:endParaRPr>
          </a:p>
        </p:txBody>
      </p:sp>
      <p:sp>
        <p:nvSpPr>
          <p:cNvPr id="6" name="İçerik Yer Tutucusu 5">
            <a:extLst>
              <a:ext uri="{FF2B5EF4-FFF2-40B4-BE49-F238E27FC236}">
                <a16:creationId xmlns:a16="http://schemas.microsoft.com/office/drawing/2014/main" id="{559B89ED-1744-BF28-482D-ABC53B36C154}"/>
              </a:ext>
            </a:extLst>
          </p:cNvPr>
          <p:cNvSpPr>
            <a:spLocks noGrp="1"/>
          </p:cNvSpPr>
          <p:nvPr>
            <p:ph sz="half" idx="1"/>
          </p:nvPr>
        </p:nvSpPr>
        <p:spPr>
          <a:xfrm>
            <a:off x="838200" y="2141537"/>
            <a:ext cx="5181600" cy="4351338"/>
          </a:xfrm>
          <a:ln>
            <a:solidFill>
              <a:schemeClr val="tx1"/>
            </a:solidFill>
          </a:ln>
        </p:spPr>
        <p:txBody>
          <a:bodyPr>
            <a:normAutofit lnSpcReduction="10000"/>
          </a:bodyPr>
          <a:lstStyle/>
          <a:p>
            <a:pPr lvl="1">
              <a:buFont typeface="Wingdings" panose="05000000000000000000" pitchFamily="2" charset="2"/>
              <a:buChar char="§"/>
            </a:pPr>
            <a:r>
              <a:rPr lang="tr-TR" dirty="0">
                <a:latin typeface="Cambria" panose="02040503050406030204" pitchFamily="18" charset="0"/>
                <a:ea typeface="Cambria" panose="02040503050406030204" pitchFamily="18" charset="0"/>
              </a:rPr>
              <a:t>Besleyici, sindirimi kolay, b</a:t>
            </a:r>
            <a:r>
              <a:rPr lang="sv-SE" b="0" i="0" u="none" strike="noStrike" baseline="0" dirty="0" err="1">
                <a:latin typeface="Cambria" panose="02040503050406030204" pitchFamily="18" charset="0"/>
                <a:ea typeface="Cambria" panose="02040503050406030204" pitchFamily="18" charset="0"/>
              </a:rPr>
              <a:t>ağırsak</a:t>
            </a:r>
            <a:r>
              <a:rPr lang="tr-TR" b="0" i="0" u="none" strike="noStrike" baseline="0" dirty="0">
                <a:latin typeface="Cambria" panose="02040503050406030204" pitchFamily="18" charset="0"/>
                <a:ea typeface="Cambria" panose="02040503050406030204" pitchFamily="18" charset="0"/>
              </a:rPr>
              <a:t> mikrobiyotasını</a:t>
            </a:r>
            <a:r>
              <a:rPr lang="en-US" b="0" i="0" u="none" strike="noStrike" baseline="0" dirty="0">
                <a:latin typeface="Cambria" panose="02040503050406030204" pitchFamily="18" charset="0"/>
                <a:ea typeface="Cambria" panose="02040503050406030204" pitchFamily="18" charset="0"/>
              </a:rPr>
              <a:t> </a:t>
            </a:r>
            <a:r>
              <a:rPr lang="en-US" b="0" i="0" u="none" strike="noStrike" baseline="0" dirty="0" err="1">
                <a:latin typeface="Cambria" panose="02040503050406030204" pitchFamily="18" charset="0"/>
                <a:ea typeface="Cambria" panose="02040503050406030204" pitchFamily="18" charset="0"/>
              </a:rPr>
              <a:t>düzenle</a:t>
            </a:r>
            <a:r>
              <a:rPr lang="tr-TR" dirty="0">
                <a:latin typeface="Cambria" panose="02040503050406030204" pitchFamily="18" charset="0"/>
                <a:ea typeface="Cambria" panose="02040503050406030204" pitchFamily="18" charset="0"/>
              </a:rPr>
              <a:t>me potansiyeline sahip</a:t>
            </a:r>
          </a:p>
          <a:p>
            <a:pPr lvl="1">
              <a:buFont typeface="Wingdings" panose="05000000000000000000" pitchFamily="2" charset="2"/>
              <a:buChar char="§"/>
            </a:pPr>
            <a:endParaRPr lang="tr-TR" dirty="0">
              <a:latin typeface="Cambria" panose="02040503050406030204" pitchFamily="18" charset="0"/>
              <a:ea typeface="Cambria" panose="02040503050406030204" pitchFamily="18" charset="0"/>
            </a:endParaRPr>
          </a:p>
          <a:p>
            <a:pPr lvl="1">
              <a:buFont typeface="Wingdings" panose="05000000000000000000" pitchFamily="2" charset="2"/>
              <a:buChar char="§"/>
            </a:pPr>
            <a:endParaRPr lang="tr-TR" dirty="0">
              <a:latin typeface="Cambria" panose="02040503050406030204" pitchFamily="18" charset="0"/>
              <a:ea typeface="Cambria" panose="02040503050406030204" pitchFamily="18" charset="0"/>
            </a:endParaRPr>
          </a:p>
          <a:p>
            <a:pPr lvl="1">
              <a:buFont typeface="Wingdings" panose="05000000000000000000" pitchFamily="2" charset="2"/>
              <a:buChar char="§"/>
            </a:pPr>
            <a:r>
              <a:rPr lang="tr-TR" dirty="0">
                <a:latin typeface="Cambria" panose="02040503050406030204" pitchFamily="18" charset="0"/>
                <a:ea typeface="Cambria" panose="02040503050406030204" pitchFamily="18" charset="0"/>
              </a:rPr>
              <a:t>D</a:t>
            </a:r>
            <a:r>
              <a:rPr lang="fi-FI" b="0" i="0" u="none" strike="noStrike" baseline="0" dirty="0">
                <a:latin typeface="Cambria" panose="02040503050406030204" pitchFamily="18" charset="0"/>
                <a:ea typeface="Cambria" panose="02040503050406030204" pitchFamily="18" charset="0"/>
              </a:rPr>
              <a:t>üşük glisemik indeks ve posa</a:t>
            </a:r>
            <a:r>
              <a:rPr lang="tr-TR" b="0" i="0" u="none" strike="noStrike" baseline="0" dirty="0">
                <a:latin typeface="Cambria" panose="02040503050406030204" pitchFamily="18" charset="0"/>
                <a:ea typeface="Cambria" panose="02040503050406030204" pitchFamily="18" charset="0"/>
              </a:rPr>
              <a:t> </a:t>
            </a:r>
            <a:r>
              <a:rPr lang="da-DK" b="0" i="0" u="none" strike="noStrike" baseline="0" dirty="0">
                <a:latin typeface="Cambria" panose="02040503050406030204" pitchFamily="18" charset="0"/>
                <a:ea typeface="Cambria" panose="02040503050406030204" pitchFamily="18" charset="0"/>
              </a:rPr>
              <a:t>içeriğiyle</a:t>
            </a:r>
            <a:r>
              <a:rPr lang="tr-TR" b="0" i="0" u="none" strike="noStrike" baseline="0" dirty="0">
                <a:latin typeface="Cambria" panose="02040503050406030204" pitchFamily="18" charset="0"/>
                <a:ea typeface="Cambria" panose="02040503050406030204" pitchFamily="18" charset="0"/>
              </a:rPr>
              <a:t> kan glikoz</a:t>
            </a:r>
            <a:r>
              <a:rPr lang="da-DK" b="0" i="0" u="none" strike="noStrike" baseline="0" dirty="0">
                <a:latin typeface="Cambria" panose="02040503050406030204" pitchFamily="18" charset="0"/>
                <a:ea typeface="Cambria" panose="02040503050406030204" pitchFamily="18" charset="0"/>
              </a:rPr>
              <a:t> ve kolesterol </a:t>
            </a:r>
            <a:r>
              <a:rPr lang="tr-TR" b="0" i="0" u="none" strike="noStrike" baseline="0" dirty="0">
                <a:latin typeface="Cambria" panose="02040503050406030204" pitchFamily="18" charset="0"/>
                <a:ea typeface="Cambria" panose="02040503050406030204" pitchFamily="18" charset="0"/>
              </a:rPr>
              <a:t>düzeylerinin</a:t>
            </a:r>
            <a:r>
              <a:rPr lang="tr-TR" b="0" i="0" u="none" strike="noStrike" dirty="0">
                <a:latin typeface="Cambria" panose="02040503050406030204" pitchFamily="18" charset="0"/>
                <a:ea typeface="Cambria" panose="02040503050406030204" pitchFamily="18" charset="0"/>
              </a:rPr>
              <a:t> düzenleme potansiyeline sahip</a:t>
            </a:r>
            <a:endParaRPr lang="tr-TR" dirty="0">
              <a:latin typeface="Cambria" panose="02040503050406030204" pitchFamily="18" charset="0"/>
              <a:ea typeface="Cambria" panose="02040503050406030204" pitchFamily="18" charset="0"/>
            </a:endParaRPr>
          </a:p>
          <a:p>
            <a:pPr marL="457128" lvl="1" indent="0">
              <a:buNone/>
            </a:pPr>
            <a:endParaRPr lang="tr-TR" b="0" i="0" u="none" strike="noStrike" baseline="0" dirty="0">
              <a:latin typeface="Cambria" panose="02040503050406030204" pitchFamily="18" charset="0"/>
              <a:ea typeface="Cambria" panose="02040503050406030204" pitchFamily="18" charset="0"/>
            </a:endParaRPr>
          </a:p>
          <a:p>
            <a:pPr lvl="1">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Vücut ağırlığı yönetiminde yardımcı olma potansiyeline</a:t>
            </a:r>
            <a:r>
              <a:rPr lang="tr-TR" b="0" i="0" u="none" strike="noStrike" dirty="0">
                <a:latin typeface="Cambria" panose="02040503050406030204" pitchFamily="18" charset="0"/>
                <a:ea typeface="Cambria" panose="02040503050406030204" pitchFamily="18" charset="0"/>
              </a:rPr>
              <a:t> sahip</a:t>
            </a:r>
            <a:endParaRPr lang="tr-TR" b="0" i="0" u="none" strike="noStrike" baseline="0" dirty="0">
              <a:latin typeface="Cambria" panose="02040503050406030204" pitchFamily="18" charset="0"/>
              <a:ea typeface="Cambria" panose="02040503050406030204" pitchFamily="18" charset="0"/>
            </a:endParaRPr>
          </a:p>
          <a:p>
            <a:endParaRPr lang="en-US" dirty="0"/>
          </a:p>
        </p:txBody>
      </p:sp>
      <p:sp>
        <p:nvSpPr>
          <p:cNvPr id="7" name="İçerik Yer Tutucusu 6">
            <a:extLst>
              <a:ext uri="{FF2B5EF4-FFF2-40B4-BE49-F238E27FC236}">
                <a16:creationId xmlns:a16="http://schemas.microsoft.com/office/drawing/2014/main" id="{65442771-B851-8B1F-A668-BCAD0BC73543}"/>
              </a:ext>
            </a:extLst>
          </p:cNvPr>
          <p:cNvSpPr>
            <a:spLocks noGrp="1"/>
          </p:cNvSpPr>
          <p:nvPr>
            <p:ph sz="half" idx="2"/>
          </p:nvPr>
        </p:nvSpPr>
        <p:spPr>
          <a:xfrm>
            <a:off x="6596998" y="2141537"/>
            <a:ext cx="4985407" cy="4351338"/>
          </a:xfrm>
          <a:ln>
            <a:solidFill>
              <a:schemeClr val="tx1"/>
            </a:solidFill>
          </a:ln>
        </p:spPr>
        <p:txBody>
          <a:bodyPr>
            <a:normAutofit lnSpcReduction="10000"/>
          </a:bodyPr>
          <a:lstStyle/>
          <a:p>
            <a:pPr lvl="1">
              <a:buFont typeface="Wingdings" panose="05000000000000000000" pitchFamily="2" charset="2"/>
              <a:buChar char="§"/>
            </a:pPr>
            <a:endParaRPr lang="tr-TR" b="0" i="0" u="none" strike="noStrike" baseline="0" dirty="0">
              <a:latin typeface="Cambria" panose="02040503050406030204" pitchFamily="18" charset="0"/>
              <a:ea typeface="Cambria" panose="02040503050406030204" pitchFamily="18" charset="0"/>
            </a:endParaRPr>
          </a:p>
          <a:p>
            <a:pPr lvl="1">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Tuz içeriği</a:t>
            </a:r>
          </a:p>
          <a:p>
            <a:pPr lvl="2">
              <a:buFont typeface="Wingdings" panose="05000000000000000000" pitchFamily="2" charset="2"/>
              <a:buChar char="§"/>
            </a:pPr>
            <a:r>
              <a:rPr lang="tr-TR" dirty="0">
                <a:latin typeface="Cambria" panose="02040503050406030204" pitchFamily="18" charset="0"/>
                <a:ea typeface="Cambria" panose="02040503050406030204" pitchFamily="18" charset="0"/>
              </a:rPr>
              <a:t>Özellikle çocuklar ve hipertansiyon hastaları için riskli</a:t>
            </a:r>
            <a:endParaRPr lang="tr-TR" b="0" i="0" u="none" strike="noStrike" baseline="0" dirty="0">
              <a:latin typeface="Cambria" panose="02040503050406030204" pitchFamily="18" charset="0"/>
              <a:ea typeface="Cambria" panose="02040503050406030204" pitchFamily="18" charset="0"/>
            </a:endParaRPr>
          </a:p>
          <a:p>
            <a:pPr marL="457128" lvl="1" indent="0">
              <a:buNone/>
            </a:pPr>
            <a:endParaRPr lang="tr-TR" dirty="0">
              <a:latin typeface="Cambria" panose="02040503050406030204" pitchFamily="18" charset="0"/>
              <a:ea typeface="Cambria" panose="02040503050406030204" pitchFamily="18" charset="0"/>
            </a:endParaRPr>
          </a:p>
          <a:p>
            <a:pPr lvl="1">
              <a:buFont typeface="Wingdings" panose="05000000000000000000" pitchFamily="2" charset="2"/>
              <a:buChar char="§"/>
            </a:pPr>
            <a:endParaRPr lang="tr-TR" dirty="0">
              <a:latin typeface="Cambria" panose="02040503050406030204" pitchFamily="18" charset="0"/>
              <a:ea typeface="Cambria" panose="02040503050406030204" pitchFamily="18" charset="0"/>
            </a:endParaRPr>
          </a:p>
          <a:p>
            <a:pPr lvl="1">
              <a:buFont typeface="Wingdings" panose="05000000000000000000" pitchFamily="2" charset="2"/>
              <a:buChar char="§"/>
            </a:pPr>
            <a:r>
              <a:rPr lang="tr-TR" dirty="0" err="1">
                <a:latin typeface="Cambria" panose="02040503050406030204" pitchFamily="18" charset="0"/>
                <a:ea typeface="Cambria" panose="02040503050406030204" pitchFamily="18" charset="0"/>
              </a:rPr>
              <a:t>Aflatoksin</a:t>
            </a:r>
            <a:r>
              <a:rPr lang="tr-TR" dirty="0">
                <a:latin typeface="Cambria" panose="02040503050406030204" pitchFamily="18" charset="0"/>
                <a:ea typeface="Cambria" panose="02040503050406030204" pitchFamily="18" charset="0"/>
              </a:rPr>
              <a:t> riski</a:t>
            </a:r>
          </a:p>
          <a:p>
            <a:pPr lvl="2">
              <a:buFont typeface="Wingdings" panose="05000000000000000000" pitchFamily="2" charset="2"/>
              <a:buChar char="§"/>
            </a:pPr>
            <a:r>
              <a:rPr lang="tr-TR" b="0" i="0" u="none" strike="noStrike" baseline="0" dirty="0">
                <a:latin typeface="Cambria" panose="02040503050406030204" pitchFamily="18" charset="0"/>
                <a:ea typeface="Cambria" panose="02040503050406030204" pitchFamily="18" charset="0"/>
              </a:rPr>
              <a:t>Uygun olmayan koşullarda</a:t>
            </a:r>
            <a:r>
              <a:rPr lang="tr-TR" b="0" i="0" u="none" strike="noStrike" dirty="0">
                <a:latin typeface="Cambria" panose="02040503050406030204" pitchFamily="18" charset="0"/>
                <a:ea typeface="Cambria" panose="02040503050406030204" pitchFamily="18" charset="0"/>
              </a:rPr>
              <a:t> ve uzun süreli depolama</a:t>
            </a:r>
          </a:p>
          <a:p>
            <a:pPr lvl="2">
              <a:buFont typeface="Wingdings" panose="05000000000000000000" pitchFamily="2" charset="2"/>
              <a:buChar char="§"/>
            </a:pPr>
            <a:r>
              <a:rPr lang="tr-TR" baseline="0" dirty="0">
                <a:latin typeface="Cambria" panose="02040503050406030204" pitchFamily="18" charset="0"/>
                <a:ea typeface="Cambria" panose="02040503050406030204" pitchFamily="18" charset="0"/>
              </a:rPr>
              <a:t>Depolama ortamında pH:3.5-4.5 ve nem &lt; %10 olmalı</a:t>
            </a:r>
            <a:endParaRPr lang="en-US" b="0" i="0" u="none" strike="noStrike" baseline="0" dirty="0">
              <a:latin typeface="Cambria" panose="02040503050406030204" pitchFamily="18" charset="0"/>
              <a:ea typeface="Cambria" panose="02040503050406030204" pitchFamily="18" charset="0"/>
            </a:endParaRPr>
          </a:p>
        </p:txBody>
      </p:sp>
      <p:sp>
        <p:nvSpPr>
          <p:cNvPr id="8" name="Artı 7">
            <a:extLst>
              <a:ext uri="{FF2B5EF4-FFF2-40B4-BE49-F238E27FC236}">
                <a16:creationId xmlns:a16="http://schemas.microsoft.com/office/drawing/2014/main" id="{7BDA9DB6-B6A9-3E24-A680-DBAAA5A66B5D}"/>
              </a:ext>
            </a:extLst>
          </p:cNvPr>
          <p:cNvSpPr/>
          <p:nvPr/>
        </p:nvSpPr>
        <p:spPr>
          <a:xfrm>
            <a:off x="3" y="1478755"/>
            <a:ext cx="1354916" cy="1325563"/>
          </a:xfrm>
          <a:prstGeom prst="plus">
            <a:avLst>
              <a:gd name="adj" fmla="val 32810"/>
            </a:avLst>
          </a:prstGeom>
          <a:solidFill>
            <a:srgbClr val="92D05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
        <p:nvSpPr>
          <p:cNvPr id="9" name="Dikdörtgen 8">
            <a:extLst>
              <a:ext uri="{FF2B5EF4-FFF2-40B4-BE49-F238E27FC236}">
                <a16:creationId xmlns:a16="http://schemas.microsoft.com/office/drawing/2014/main" id="{9A169736-DF69-057B-237F-DC5360524948}"/>
              </a:ext>
            </a:extLst>
          </p:cNvPr>
          <p:cNvSpPr/>
          <p:nvPr/>
        </p:nvSpPr>
        <p:spPr>
          <a:xfrm>
            <a:off x="10676343" y="1909382"/>
            <a:ext cx="1354916" cy="464317"/>
          </a:xfrm>
          <a:prstGeom prst="rect">
            <a:avLst/>
          </a:prstGeom>
          <a:solidFill>
            <a:srgbClr val="C0000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Tree>
    <p:extLst>
      <p:ext uri="{BB962C8B-B14F-4D97-AF65-F5344CB8AC3E}">
        <p14:creationId xmlns:p14="http://schemas.microsoft.com/office/powerpoint/2010/main" val="251948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FEE2-D295-32D2-1E24-4E8EFD515D1A}"/>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35515A29-4D57-F0EF-020D-8F5ED679798D}"/>
              </a:ext>
            </a:extLst>
          </p:cNvPr>
          <p:cNvSpPr txBox="1">
            <a:spLocks/>
          </p:cNvSpPr>
          <p:nvPr/>
        </p:nvSpPr>
        <p:spPr>
          <a:xfrm>
            <a:off x="762000" y="177006"/>
            <a:ext cx="10515600" cy="1325563"/>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3. Geleneksel Besinler: Şalgam Suyu</a:t>
            </a:r>
            <a:endParaRPr lang="en-US" sz="36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324279" y="1417117"/>
            <a:ext cx="6459964" cy="4511992"/>
          </a:xfrm>
          <a:prstGeom prst="rect">
            <a:avLst/>
          </a:prstGeom>
        </p:spPr>
        <p:txBody>
          <a:bodyPr wrap="square" lIns="91425" tIns="45714" rIns="91425" bIns="45714">
            <a:spAutoFit/>
          </a:bodyPr>
          <a:lstStyle/>
          <a:p>
            <a:pPr algn="just">
              <a:lnSpc>
                <a:spcPct val="120000"/>
              </a:lnSpc>
            </a:pPr>
            <a:r>
              <a:rPr lang="tr-TR" sz="2400" b="1" dirty="0">
                <a:latin typeface="Cambria"/>
                <a:cs typeface="Cambria"/>
              </a:rPr>
              <a:t>Türk </a:t>
            </a:r>
            <a:r>
              <a:rPr lang="tr-TR" sz="2400" b="1" dirty="0" err="1">
                <a:latin typeface="Cambria"/>
                <a:cs typeface="Cambria"/>
              </a:rPr>
              <a:t>Standardları</a:t>
            </a:r>
            <a:r>
              <a:rPr lang="tr-TR" sz="2400" b="1" dirty="0">
                <a:latin typeface="Cambria"/>
                <a:cs typeface="Cambria"/>
              </a:rPr>
              <a:t> Enstitüsü (TSE) TS 1114</a:t>
            </a:r>
            <a:r>
              <a:rPr lang="tr-TR" sz="2400" dirty="0">
                <a:latin typeface="Cambria"/>
                <a:cs typeface="Cambria"/>
              </a:rPr>
              <a:t>;</a:t>
            </a:r>
          </a:p>
          <a:p>
            <a:pPr algn="just">
              <a:lnSpc>
                <a:spcPct val="120000"/>
              </a:lnSpc>
            </a:pPr>
            <a:r>
              <a:rPr lang="tr-TR" sz="2400" dirty="0" err="1">
                <a:latin typeface="Cambria"/>
                <a:cs typeface="Cambria"/>
              </a:rPr>
              <a:t>şalgam</a:t>
            </a:r>
            <a:r>
              <a:rPr lang="tr-TR" sz="2400" dirty="0">
                <a:latin typeface="Cambria"/>
                <a:cs typeface="Cambria"/>
              </a:rPr>
              <a:t> suyu; bulgur unu, </a:t>
            </a:r>
            <a:r>
              <a:rPr lang="tr-TR" sz="2400" dirty="0" err="1">
                <a:latin typeface="Cambria"/>
                <a:cs typeface="Cambria"/>
              </a:rPr>
              <a:t>ekşi</a:t>
            </a:r>
            <a:r>
              <a:rPr lang="tr-TR" sz="2400" dirty="0">
                <a:latin typeface="Cambria"/>
                <a:cs typeface="Cambria"/>
              </a:rPr>
              <a:t> hamur, içilebilir su ve yemeklik tuzun </a:t>
            </a:r>
            <a:r>
              <a:rPr lang="tr-TR" sz="2400" dirty="0" err="1">
                <a:latin typeface="Cambria"/>
                <a:cs typeface="Cambria"/>
              </a:rPr>
              <a:t>karıştırılıp</a:t>
            </a:r>
            <a:r>
              <a:rPr lang="tr-TR" sz="2400" dirty="0">
                <a:latin typeface="Cambria"/>
                <a:cs typeface="Cambria"/>
              </a:rPr>
              <a:t> laktik asit </a:t>
            </a:r>
            <a:r>
              <a:rPr lang="tr-TR" sz="2400" dirty="0" err="1">
                <a:latin typeface="Cambria"/>
                <a:cs typeface="Cambria"/>
              </a:rPr>
              <a:t>fermentasyonuna</a:t>
            </a:r>
            <a:r>
              <a:rPr lang="tr-TR" sz="2400" dirty="0">
                <a:latin typeface="Cambria"/>
                <a:cs typeface="Cambria"/>
              </a:rPr>
              <a:t> tabi tutulduktan sonra elde edilen özütün, </a:t>
            </a:r>
            <a:r>
              <a:rPr lang="tr-TR" sz="2400" dirty="0" err="1">
                <a:latin typeface="Cambria"/>
                <a:cs typeface="Cambria"/>
              </a:rPr>
              <a:t>şalgam</a:t>
            </a:r>
            <a:r>
              <a:rPr lang="tr-TR" sz="2400" dirty="0">
                <a:latin typeface="Cambria"/>
                <a:cs typeface="Cambria"/>
              </a:rPr>
              <a:t> (</a:t>
            </a:r>
            <a:r>
              <a:rPr lang="tr-TR" sz="2400" dirty="0" err="1">
                <a:latin typeface="Cambria"/>
                <a:cs typeface="Cambria"/>
              </a:rPr>
              <a:t>Brassica</a:t>
            </a:r>
            <a:r>
              <a:rPr lang="tr-TR" sz="2400" dirty="0">
                <a:latin typeface="Cambria"/>
                <a:cs typeface="Cambria"/>
              </a:rPr>
              <a:t> </a:t>
            </a:r>
            <a:r>
              <a:rPr lang="tr-TR" sz="2400" dirty="0" err="1">
                <a:latin typeface="Cambria"/>
                <a:cs typeface="Cambria"/>
              </a:rPr>
              <a:t>rapa</a:t>
            </a:r>
            <a:r>
              <a:rPr lang="tr-TR" sz="2400" dirty="0">
                <a:latin typeface="Cambria"/>
                <a:cs typeface="Cambria"/>
              </a:rPr>
              <a:t>), mor havuç (</a:t>
            </a:r>
            <a:r>
              <a:rPr lang="tr-TR" sz="2400" dirty="0" err="1">
                <a:latin typeface="Cambria"/>
                <a:cs typeface="Cambria"/>
              </a:rPr>
              <a:t>Daucus</a:t>
            </a:r>
            <a:r>
              <a:rPr lang="tr-TR" sz="2400" dirty="0">
                <a:latin typeface="Cambria"/>
                <a:cs typeface="Cambria"/>
              </a:rPr>
              <a:t> </a:t>
            </a:r>
            <a:r>
              <a:rPr lang="tr-TR" sz="2400" dirty="0" err="1">
                <a:latin typeface="Cambria"/>
                <a:cs typeface="Cambria"/>
              </a:rPr>
              <a:t>carota</a:t>
            </a:r>
            <a:r>
              <a:rPr lang="tr-TR" sz="2400" dirty="0">
                <a:latin typeface="Cambria"/>
                <a:cs typeface="Cambria"/>
              </a:rPr>
              <a:t>), ve istenirse acı toz biber ilave edilerek hazırlanan </a:t>
            </a:r>
            <a:r>
              <a:rPr lang="tr-TR" sz="2400" dirty="0" err="1">
                <a:latin typeface="Cambria"/>
                <a:cs typeface="Cambria"/>
              </a:rPr>
              <a:t>karışımın</a:t>
            </a:r>
            <a:r>
              <a:rPr lang="tr-TR" sz="2400" dirty="0">
                <a:latin typeface="Cambria"/>
                <a:cs typeface="Cambria"/>
              </a:rPr>
              <a:t> tekrar laktik asit </a:t>
            </a:r>
            <a:r>
              <a:rPr lang="tr-TR" sz="2400" dirty="0" err="1">
                <a:latin typeface="Cambria"/>
                <a:cs typeface="Cambria"/>
              </a:rPr>
              <a:t>fermentasyonuna</a:t>
            </a:r>
            <a:r>
              <a:rPr lang="tr-TR" sz="2400" dirty="0">
                <a:latin typeface="Cambria"/>
                <a:cs typeface="Cambria"/>
              </a:rPr>
              <a:t> tâbi tutulması ile elde edilen ve </a:t>
            </a:r>
            <a:r>
              <a:rPr lang="tr-TR" sz="2400" dirty="0" err="1">
                <a:latin typeface="Cambria"/>
                <a:cs typeface="Cambria"/>
              </a:rPr>
              <a:t>istendiğinde</a:t>
            </a:r>
            <a:r>
              <a:rPr lang="tr-TR" sz="2400" dirty="0">
                <a:latin typeface="Cambria"/>
                <a:cs typeface="Cambria"/>
              </a:rPr>
              <a:t> ısıl </a:t>
            </a:r>
            <a:r>
              <a:rPr lang="tr-TR" sz="2400" dirty="0" err="1">
                <a:latin typeface="Cambria"/>
                <a:cs typeface="Cambria"/>
              </a:rPr>
              <a:t>işlem</a:t>
            </a:r>
            <a:r>
              <a:rPr lang="tr-TR" sz="2400" dirty="0">
                <a:latin typeface="Cambria"/>
                <a:cs typeface="Cambria"/>
              </a:rPr>
              <a:t> ile dayanıklı hale getirilen ürün olarak tanımlanmaktadır.</a:t>
            </a:r>
          </a:p>
        </p:txBody>
      </p:sp>
      <p:pic>
        <p:nvPicPr>
          <p:cNvPr id="8" name="Picture 7"/>
          <p:cNvPicPr>
            <a:picLocks noChangeAspect="1"/>
          </p:cNvPicPr>
          <p:nvPr/>
        </p:nvPicPr>
        <p:blipFill>
          <a:blip r:embed="rId3"/>
          <a:stretch>
            <a:fillRect/>
          </a:stretch>
        </p:blipFill>
        <p:spPr>
          <a:xfrm>
            <a:off x="7200799" y="2126911"/>
            <a:ext cx="4488400" cy="2986826"/>
          </a:xfrm>
          <a:prstGeom prst="rect">
            <a:avLst/>
          </a:prstGeom>
          <a:ln>
            <a:noFill/>
          </a:ln>
          <a:effectLst>
            <a:softEdge rad="112500"/>
          </a:effectLst>
        </p:spPr>
      </p:pic>
      <p:sp>
        <p:nvSpPr>
          <p:cNvPr id="9" name="Rectangle 8"/>
          <p:cNvSpPr/>
          <p:nvPr/>
        </p:nvSpPr>
        <p:spPr>
          <a:xfrm>
            <a:off x="424152" y="6260971"/>
            <a:ext cx="11306237" cy="461653"/>
          </a:xfrm>
          <a:prstGeom prst="rect">
            <a:avLst/>
          </a:prstGeom>
        </p:spPr>
        <p:txBody>
          <a:bodyPr wrap="square" lIns="91425" tIns="45714" rIns="91425" bIns="45714">
            <a:spAutoFit/>
          </a:bodyPr>
          <a:lstStyle/>
          <a:p>
            <a:pPr algn="ctr"/>
            <a:r>
              <a:rPr lang="en-US" sz="2400" dirty="0">
                <a:latin typeface="Cambria"/>
                <a:cs typeface="Cambria"/>
              </a:rPr>
              <a:t>Adana, </a:t>
            </a:r>
            <a:r>
              <a:rPr lang="en-US" sz="2400" dirty="0" err="1">
                <a:latin typeface="Cambria"/>
                <a:cs typeface="Cambria"/>
              </a:rPr>
              <a:t>Osmaniye</a:t>
            </a:r>
            <a:r>
              <a:rPr lang="en-US" sz="2400" dirty="0">
                <a:latin typeface="Cambria"/>
                <a:cs typeface="Cambria"/>
              </a:rPr>
              <a:t>, </a:t>
            </a:r>
            <a:r>
              <a:rPr lang="en-US" sz="2400" dirty="0" err="1">
                <a:latin typeface="Cambria"/>
                <a:cs typeface="Cambria"/>
              </a:rPr>
              <a:t>Hatay</a:t>
            </a:r>
            <a:r>
              <a:rPr lang="en-US" sz="2400" dirty="0">
                <a:latin typeface="Cambria"/>
                <a:cs typeface="Cambria"/>
              </a:rPr>
              <a:t>, Mersin, </a:t>
            </a:r>
            <a:r>
              <a:rPr lang="en-US" sz="2400" dirty="0" err="1">
                <a:latin typeface="Cambria"/>
                <a:cs typeface="Cambria"/>
              </a:rPr>
              <a:t>Kahramanmaras</a:t>
            </a:r>
            <a:r>
              <a:rPr lang="en-US" sz="2400" dirty="0">
                <a:latin typeface="Cambria"/>
                <a:cs typeface="Cambria"/>
              </a:rPr>
              <a:t>̧ </a:t>
            </a:r>
            <a:r>
              <a:rPr lang="en-US" sz="2400" dirty="0" err="1">
                <a:latin typeface="Cambria"/>
                <a:cs typeface="Cambria"/>
              </a:rPr>
              <a:t>ve</a:t>
            </a:r>
            <a:r>
              <a:rPr lang="en-US" sz="2400" dirty="0">
                <a:latin typeface="Cambria"/>
                <a:cs typeface="Cambria"/>
              </a:rPr>
              <a:t> </a:t>
            </a:r>
            <a:r>
              <a:rPr lang="en-US" sz="2400" dirty="0" err="1">
                <a:latin typeface="Cambria"/>
                <a:cs typeface="Cambria"/>
              </a:rPr>
              <a:t>çevresi</a:t>
            </a:r>
            <a:endParaRPr lang="en-US" sz="2400" dirty="0">
              <a:latin typeface="Cambria"/>
              <a:cs typeface="Cambria"/>
            </a:endParaRPr>
          </a:p>
        </p:txBody>
      </p:sp>
    </p:spTree>
    <p:extLst>
      <p:ext uri="{BB962C8B-B14F-4D97-AF65-F5344CB8AC3E}">
        <p14:creationId xmlns:p14="http://schemas.microsoft.com/office/powerpoint/2010/main" val="1645255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FEE2-D295-32D2-1E24-4E8EFD515D1A}"/>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35515A29-4D57-F0EF-020D-8F5ED679798D}"/>
              </a:ext>
            </a:extLst>
          </p:cNvPr>
          <p:cNvSpPr txBox="1">
            <a:spLocks/>
          </p:cNvSpPr>
          <p:nvPr/>
        </p:nvSpPr>
        <p:spPr>
          <a:xfrm>
            <a:off x="762000" y="177006"/>
            <a:ext cx="10515600" cy="1325563"/>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3. Geleneksel Besinler: Şalgam Suyu</a:t>
            </a:r>
            <a:endParaRPr lang="en-US" sz="36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334203" y="1339830"/>
            <a:ext cx="11446319" cy="3477863"/>
          </a:xfrm>
          <a:prstGeom prst="rect">
            <a:avLst/>
          </a:prstGeom>
        </p:spPr>
        <p:txBody>
          <a:bodyPr wrap="square" lIns="91425" tIns="45714" rIns="91425" bIns="45714">
            <a:spAutoFit/>
          </a:bodyPr>
          <a:lstStyle/>
          <a:p>
            <a:pPr marL="342844" indent="-342844">
              <a:buFont typeface="Wingdings" charset="2"/>
              <a:buChar char="§"/>
            </a:pPr>
            <a:r>
              <a:rPr lang="tr-TR" sz="2200" dirty="0" err="1">
                <a:latin typeface="Cambria"/>
                <a:cs typeface="Cambria"/>
              </a:rPr>
              <a:t>Şalgam</a:t>
            </a:r>
            <a:r>
              <a:rPr lang="tr-TR" sz="2200" dirty="0">
                <a:latin typeface="Cambria"/>
                <a:cs typeface="Cambria"/>
              </a:rPr>
              <a:t> suyunun yapımında ham madde olarak kullanılanlar;</a:t>
            </a:r>
          </a:p>
          <a:p>
            <a:pPr marL="1257100" lvl="2" indent="-342844">
              <a:buFont typeface="Wingdings" charset="2"/>
              <a:buChar char="§"/>
            </a:pPr>
            <a:r>
              <a:rPr lang="tr-TR" sz="2200" dirty="0">
                <a:latin typeface="Cambria"/>
                <a:cs typeface="Cambria"/>
              </a:rPr>
              <a:t>bulgur unu (setik)</a:t>
            </a:r>
          </a:p>
          <a:p>
            <a:pPr marL="1257100" lvl="2" indent="-342844">
              <a:buFont typeface="Wingdings" charset="2"/>
              <a:buChar char="§"/>
            </a:pPr>
            <a:r>
              <a:rPr lang="tr-TR" sz="2200" dirty="0" err="1">
                <a:latin typeface="Cambria"/>
                <a:cs typeface="Cambria"/>
              </a:rPr>
              <a:t>ekşi</a:t>
            </a:r>
            <a:r>
              <a:rPr lang="tr-TR" sz="2200" dirty="0">
                <a:latin typeface="Cambria"/>
                <a:cs typeface="Cambria"/>
              </a:rPr>
              <a:t> hamur (maya) </a:t>
            </a:r>
          </a:p>
          <a:p>
            <a:pPr marL="1257100" lvl="2" indent="-342844">
              <a:buFont typeface="Wingdings" charset="2"/>
              <a:buChar char="§"/>
            </a:pPr>
            <a:r>
              <a:rPr lang="tr-TR" sz="2200" dirty="0">
                <a:latin typeface="Cambria"/>
                <a:cs typeface="Cambria"/>
              </a:rPr>
              <a:t>su</a:t>
            </a:r>
          </a:p>
          <a:p>
            <a:pPr marL="1257100" lvl="2" indent="-342844">
              <a:buFont typeface="Wingdings" charset="2"/>
              <a:buChar char="§"/>
            </a:pPr>
            <a:r>
              <a:rPr lang="tr-TR" sz="2200" dirty="0">
                <a:latin typeface="Cambria"/>
                <a:cs typeface="Cambria"/>
              </a:rPr>
              <a:t>tuz (kaya tuzu)</a:t>
            </a:r>
          </a:p>
          <a:p>
            <a:pPr marL="1257100" lvl="2" indent="-342844">
              <a:buFont typeface="Wingdings" charset="2"/>
              <a:buChar char="§"/>
            </a:pPr>
            <a:r>
              <a:rPr lang="tr-TR" sz="2200" dirty="0">
                <a:latin typeface="Cambria"/>
                <a:cs typeface="Cambria"/>
              </a:rPr>
              <a:t>mor havuç (</a:t>
            </a:r>
            <a:r>
              <a:rPr lang="tr-TR" sz="2200" dirty="0" err="1">
                <a:latin typeface="Cambria"/>
                <a:cs typeface="Cambria"/>
              </a:rPr>
              <a:t>Daucus</a:t>
            </a:r>
            <a:r>
              <a:rPr lang="tr-TR" sz="2200" dirty="0">
                <a:latin typeface="Cambria"/>
                <a:cs typeface="Cambria"/>
              </a:rPr>
              <a:t> </a:t>
            </a:r>
            <a:r>
              <a:rPr lang="tr-TR" sz="2200" dirty="0" err="1">
                <a:latin typeface="Cambria"/>
                <a:cs typeface="Cambria"/>
              </a:rPr>
              <a:t>carota</a:t>
            </a:r>
            <a:r>
              <a:rPr lang="tr-TR" sz="2200" dirty="0">
                <a:latin typeface="Cambria"/>
                <a:cs typeface="Cambria"/>
              </a:rPr>
              <a:t> </a:t>
            </a:r>
            <a:r>
              <a:rPr lang="tr-TR" sz="2200" dirty="0" err="1">
                <a:latin typeface="Cambria"/>
                <a:cs typeface="Cambria"/>
              </a:rPr>
              <a:t>spp</a:t>
            </a:r>
            <a:r>
              <a:rPr lang="tr-TR" sz="2200" dirty="0">
                <a:latin typeface="Cambria"/>
                <a:cs typeface="Cambria"/>
              </a:rPr>
              <a:t>. </a:t>
            </a:r>
            <a:r>
              <a:rPr lang="tr-TR" sz="2200" dirty="0" err="1">
                <a:latin typeface="Cambria"/>
                <a:cs typeface="Cambria"/>
              </a:rPr>
              <a:t>Sativus</a:t>
            </a:r>
            <a:r>
              <a:rPr lang="tr-TR" sz="2200" dirty="0">
                <a:latin typeface="Cambria"/>
                <a:cs typeface="Cambria"/>
              </a:rPr>
              <a:t> var. </a:t>
            </a:r>
            <a:r>
              <a:rPr lang="tr-TR" sz="2200" dirty="0" err="1">
                <a:latin typeface="Cambria"/>
                <a:cs typeface="Cambria"/>
              </a:rPr>
              <a:t>atrorubens</a:t>
            </a:r>
            <a:r>
              <a:rPr lang="tr-TR" sz="2200" dirty="0">
                <a:latin typeface="Cambria"/>
                <a:cs typeface="Cambria"/>
              </a:rPr>
              <a:t> </a:t>
            </a:r>
            <a:r>
              <a:rPr lang="tr-TR" sz="2200" dirty="0" err="1">
                <a:latin typeface="Cambria"/>
                <a:cs typeface="Cambria"/>
              </a:rPr>
              <a:t>alef</a:t>
            </a:r>
            <a:r>
              <a:rPr lang="tr-TR" sz="2200" dirty="0">
                <a:latin typeface="Cambria"/>
                <a:cs typeface="Cambria"/>
              </a:rPr>
              <a:t>.) ve/veya </a:t>
            </a:r>
            <a:r>
              <a:rPr lang="tr-TR" sz="2200" dirty="0" err="1">
                <a:latin typeface="Cambria"/>
                <a:cs typeface="Cambria"/>
              </a:rPr>
              <a:t>şalgam</a:t>
            </a:r>
            <a:r>
              <a:rPr lang="tr-TR" sz="2200" dirty="0">
                <a:latin typeface="Cambria"/>
                <a:cs typeface="Cambria"/>
              </a:rPr>
              <a:t> (</a:t>
            </a:r>
            <a:r>
              <a:rPr lang="tr-TR" sz="2200" dirty="0" err="1">
                <a:latin typeface="Cambria"/>
                <a:cs typeface="Cambria"/>
              </a:rPr>
              <a:t>Brassica</a:t>
            </a:r>
            <a:r>
              <a:rPr lang="tr-TR" sz="2200" dirty="0">
                <a:latin typeface="Cambria"/>
                <a:cs typeface="Cambria"/>
              </a:rPr>
              <a:t> </a:t>
            </a:r>
            <a:r>
              <a:rPr lang="tr-TR" sz="2200" dirty="0" err="1">
                <a:latin typeface="Cambria"/>
                <a:cs typeface="Cambria"/>
              </a:rPr>
              <a:t>campestris</a:t>
            </a:r>
            <a:r>
              <a:rPr lang="tr-TR" sz="2200" dirty="0">
                <a:latin typeface="Cambria"/>
                <a:cs typeface="Cambria"/>
              </a:rPr>
              <a:t> </a:t>
            </a:r>
            <a:r>
              <a:rPr lang="tr-TR" sz="2200" dirty="0" err="1">
                <a:latin typeface="Cambria"/>
                <a:cs typeface="Cambria"/>
              </a:rPr>
              <a:t>subsp</a:t>
            </a:r>
            <a:r>
              <a:rPr lang="tr-TR" sz="2200" dirty="0">
                <a:latin typeface="Cambria"/>
                <a:cs typeface="Cambria"/>
              </a:rPr>
              <a:t>. </a:t>
            </a:r>
            <a:r>
              <a:rPr lang="tr-TR" sz="2200" dirty="0" err="1">
                <a:latin typeface="Cambria"/>
                <a:cs typeface="Cambria"/>
              </a:rPr>
              <a:t>Rapa</a:t>
            </a:r>
            <a:r>
              <a:rPr lang="tr-TR" sz="2200" dirty="0">
                <a:latin typeface="Cambria"/>
                <a:cs typeface="Cambria"/>
              </a:rPr>
              <a:t>)</a:t>
            </a:r>
          </a:p>
          <a:p>
            <a:pPr marL="1257100" lvl="2" indent="-342844">
              <a:buFont typeface="Wingdings" charset="2"/>
              <a:buChar char="§"/>
            </a:pPr>
            <a:endParaRPr lang="tr-TR" sz="2200" dirty="0">
              <a:latin typeface="Cambria"/>
              <a:cs typeface="Cambria"/>
            </a:endParaRPr>
          </a:p>
          <a:p>
            <a:pPr marL="342844" lvl="2" indent="-342844">
              <a:buFont typeface="Wingdings" charset="2"/>
              <a:buChar char="§"/>
            </a:pPr>
            <a:r>
              <a:rPr lang="tr-TR" sz="2200" dirty="0">
                <a:latin typeface="Cambria"/>
                <a:cs typeface="Cambria"/>
              </a:rPr>
              <a:t>Laktik asit bakteri fermantasyonu</a:t>
            </a:r>
          </a:p>
          <a:p>
            <a:pPr marL="1257100" lvl="2" indent="-342844">
              <a:buFont typeface="Wingdings" charset="2"/>
              <a:buChar char="§"/>
            </a:pPr>
            <a:endParaRPr lang="tr-TR" sz="2200" dirty="0">
              <a:latin typeface="Cambria"/>
              <a:cs typeface="Cambria"/>
            </a:endParaRPr>
          </a:p>
        </p:txBody>
      </p:sp>
      <p:sp>
        <p:nvSpPr>
          <p:cNvPr id="8" name="Rectangle 7"/>
          <p:cNvSpPr/>
          <p:nvPr/>
        </p:nvSpPr>
        <p:spPr>
          <a:xfrm>
            <a:off x="302794" y="4600599"/>
            <a:ext cx="11446319" cy="2123646"/>
          </a:xfrm>
          <a:prstGeom prst="rect">
            <a:avLst/>
          </a:prstGeom>
        </p:spPr>
        <p:txBody>
          <a:bodyPr wrap="square" lIns="91425" tIns="45714" rIns="91425" bIns="45714">
            <a:spAutoFit/>
          </a:bodyPr>
          <a:lstStyle/>
          <a:p>
            <a:pPr marL="342844" indent="-342844">
              <a:buFont typeface="Wingdings" charset="2"/>
              <a:buChar char="§"/>
            </a:pPr>
            <a:r>
              <a:rPr lang="tr-TR" sz="2200" dirty="0">
                <a:latin typeface="Cambria"/>
                <a:cs typeface="Cambria"/>
              </a:rPr>
              <a:t>Evsel ve bazı endüstriyel tarifelerde </a:t>
            </a:r>
            <a:r>
              <a:rPr lang="tr-TR" sz="2200" dirty="0" err="1">
                <a:latin typeface="Cambria"/>
                <a:cs typeface="Cambria"/>
              </a:rPr>
              <a:t>şalgam</a:t>
            </a:r>
            <a:r>
              <a:rPr lang="tr-TR" sz="2200" dirty="0">
                <a:latin typeface="Cambria"/>
                <a:cs typeface="Cambria"/>
              </a:rPr>
              <a:t> suyunun içerisine kırmızı pancar, süs biberi, limon tuzu, sarımsak gibi </a:t>
            </a:r>
            <a:r>
              <a:rPr lang="tr-TR" sz="2200" dirty="0" err="1">
                <a:latin typeface="Cambria"/>
                <a:cs typeface="Cambria"/>
              </a:rPr>
              <a:t>diğer</a:t>
            </a:r>
            <a:r>
              <a:rPr lang="tr-TR" sz="2200" dirty="0">
                <a:latin typeface="Cambria"/>
                <a:cs typeface="Cambria"/>
              </a:rPr>
              <a:t> </a:t>
            </a:r>
            <a:r>
              <a:rPr lang="tr-TR" sz="2200" dirty="0" err="1">
                <a:latin typeface="Cambria"/>
                <a:cs typeface="Cambria"/>
              </a:rPr>
              <a:t>bileşenler</a:t>
            </a:r>
            <a:r>
              <a:rPr lang="tr-TR" sz="2200" dirty="0">
                <a:latin typeface="Cambria"/>
                <a:cs typeface="Cambria"/>
              </a:rPr>
              <a:t> de ilave edilebilmektedir. </a:t>
            </a:r>
          </a:p>
          <a:p>
            <a:pPr marL="342844" indent="-342844">
              <a:buFont typeface="Wingdings" charset="2"/>
              <a:buChar char="§"/>
            </a:pPr>
            <a:endParaRPr lang="tr-TR" sz="2200" dirty="0">
              <a:latin typeface="Cambria"/>
              <a:cs typeface="Cambria"/>
            </a:endParaRPr>
          </a:p>
          <a:p>
            <a:pPr marL="342844" indent="-342844">
              <a:buFont typeface="Wingdings" charset="2"/>
              <a:buChar char="§"/>
            </a:pPr>
            <a:r>
              <a:rPr lang="tr-TR" sz="2200" dirty="0" err="1">
                <a:latin typeface="Cambria"/>
                <a:cs typeface="Cambria"/>
              </a:rPr>
              <a:t>İçeceğe</a:t>
            </a:r>
            <a:r>
              <a:rPr lang="tr-TR" sz="2200" dirty="0">
                <a:latin typeface="Cambria"/>
                <a:cs typeface="Cambria"/>
              </a:rPr>
              <a:t> adını veren; </a:t>
            </a:r>
            <a:r>
              <a:rPr lang="tr-TR" sz="2200" dirty="0" err="1">
                <a:latin typeface="Cambria"/>
                <a:cs typeface="Cambria"/>
              </a:rPr>
              <a:t>Lahanagiller</a:t>
            </a:r>
            <a:r>
              <a:rPr lang="tr-TR" sz="2200" dirty="0">
                <a:latin typeface="Cambria"/>
                <a:cs typeface="Cambria"/>
              </a:rPr>
              <a:t> (</a:t>
            </a:r>
            <a:r>
              <a:rPr lang="tr-TR" sz="2200" dirty="0" err="1">
                <a:latin typeface="Cambria"/>
                <a:cs typeface="Cambria"/>
              </a:rPr>
              <a:t>Brassicaceae</a:t>
            </a:r>
            <a:r>
              <a:rPr lang="tr-TR" sz="2200" dirty="0">
                <a:latin typeface="Cambria"/>
                <a:cs typeface="Cambria"/>
              </a:rPr>
              <a:t>) familyasında bulunan “</a:t>
            </a:r>
            <a:r>
              <a:rPr lang="tr-TR" sz="2200" dirty="0" err="1">
                <a:latin typeface="Cambria"/>
                <a:cs typeface="Cambria"/>
              </a:rPr>
              <a:t>şalgam</a:t>
            </a:r>
            <a:r>
              <a:rPr lang="tr-TR" sz="2200" dirty="0">
                <a:latin typeface="Cambria"/>
                <a:cs typeface="Cambria"/>
              </a:rPr>
              <a:t> sebzesi (</a:t>
            </a:r>
            <a:r>
              <a:rPr lang="tr-TR" sz="2200" dirty="0" err="1">
                <a:latin typeface="Cambria"/>
                <a:cs typeface="Cambria"/>
              </a:rPr>
              <a:t>Brassica</a:t>
            </a:r>
            <a:r>
              <a:rPr lang="tr-TR" sz="2200" dirty="0">
                <a:latin typeface="Cambria"/>
                <a:cs typeface="Cambria"/>
              </a:rPr>
              <a:t> </a:t>
            </a:r>
            <a:r>
              <a:rPr lang="tr-TR" sz="2200" dirty="0" err="1">
                <a:latin typeface="Cambria"/>
                <a:cs typeface="Cambria"/>
              </a:rPr>
              <a:t>campestris</a:t>
            </a:r>
            <a:r>
              <a:rPr lang="tr-TR" sz="2200" dirty="0">
                <a:latin typeface="Cambria"/>
                <a:cs typeface="Cambria"/>
              </a:rPr>
              <a:t> </a:t>
            </a:r>
            <a:r>
              <a:rPr lang="tr-TR" sz="2200" dirty="0" err="1">
                <a:latin typeface="Cambria"/>
                <a:cs typeface="Cambria"/>
              </a:rPr>
              <a:t>subsp</a:t>
            </a:r>
            <a:r>
              <a:rPr lang="tr-TR" sz="2200" dirty="0">
                <a:latin typeface="Cambria"/>
                <a:cs typeface="Cambria"/>
              </a:rPr>
              <a:t>. </a:t>
            </a:r>
            <a:r>
              <a:rPr lang="tr-TR" sz="2200" dirty="0" err="1">
                <a:latin typeface="Cambria"/>
                <a:cs typeface="Cambria"/>
              </a:rPr>
              <a:t>rapa</a:t>
            </a:r>
            <a:r>
              <a:rPr lang="tr-TR" sz="2200" dirty="0">
                <a:latin typeface="Cambria"/>
                <a:cs typeface="Cambria"/>
              </a:rPr>
              <a:t>)”; son dönemde maliyet kontrolü amacıyla </a:t>
            </a:r>
            <a:r>
              <a:rPr lang="tr-TR" sz="2200" dirty="0" err="1">
                <a:latin typeface="Cambria"/>
                <a:cs typeface="Cambria"/>
              </a:rPr>
              <a:t>işletmelerce</a:t>
            </a:r>
            <a:r>
              <a:rPr lang="tr-TR" sz="2200" dirty="0">
                <a:latin typeface="Cambria"/>
                <a:cs typeface="Cambria"/>
              </a:rPr>
              <a:t> ürün </a:t>
            </a:r>
            <a:r>
              <a:rPr lang="tr-TR" sz="2200" dirty="0" err="1">
                <a:latin typeface="Cambria"/>
                <a:cs typeface="Cambria"/>
              </a:rPr>
              <a:t>formülasyonundan</a:t>
            </a:r>
            <a:r>
              <a:rPr lang="tr-TR" sz="2200" dirty="0">
                <a:latin typeface="Cambria"/>
                <a:cs typeface="Cambria"/>
              </a:rPr>
              <a:t> çıkarılmaya </a:t>
            </a:r>
            <a:r>
              <a:rPr lang="tr-TR" sz="2200" dirty="0" err="1">
                <a:latin typeface="Cambria"/>
                <a:cs typeface="Cambria"/>
              </a:rPr>
              <a:t>başlanmıştır</a:t>
            </a:r>
            <a:r>
              <a:rPr lang="tr-TR" sz="2200" dirty="0">
                <a:latin typeface="Cambria"/>
                <a:cs typeface="Cambria"/>
              </a:rPr>
              <a:t>.</a:t>
            </a:r>
          </a:p>
        </p:txBody>
      </p:sp>
    </p:spTree>
    <p:extLst>
      <p:ext uri="{BB962C8B-B14F-4D97-AF65-F5344CB8AC3E}">
        <p14:creationId xmlns:p14="http://schemas.microsoft.com/office/powerpoint/2010/main" val="5754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FEE2-D295-32D2-1E24-4E8EFD515D1A}"/>
            </a:ext>
          </a:extLst>
        </p:cNvPr>
        <p:cNvGrpSpPr/>
        <p:nvPr/>
      </p:nvGrpSpPr>
      <p:grpSpPr>
        <a:xfrm>
          <a:off x="0" y="0"/>
          <a:ext cx="0" cy="0"/>
          <a:chOff x="0" y="0"/>
          <a:chExt cx="0" cy="0"/>
        </a:xfrm>
      </p:grpSpPr>
      <p:sp>
        <p:nvSpPr>
          <p:cNvPr id="5" name="İçerik Yer Tutucusu 4">
            <a:extLst>
              <a:ext uri="{FF2B5EF4-FFF2-40B4-BE49-F238E27FC236}">
                <a16:creationId xmlns:a16="http://schemas.microsoft.com/office/drawing/2014/main" id="{E149B317-FBFB-5E5A-D3CC-627937B61F0F}"/>
              </a:ext>
            </a:extLst>
          </p:cNvPr>
          <p:cNvSpPr>
            <a:spLocks noGrp="1"/>
          </p:cNvSpPr>
          <p:nvPr>
            <p:ph sz="half" idx="2"/>
          </p:nvPr>
        </p:nvSpPr>
        <p:spPr>
          <a:xfrm>
            <a:off x="284071" y="1385585"/>
            <a:ext cx="11529868" cy="5048356"/>
          </a:xfrm>
          <a:ln>
            <a:noFill/>
          </a:ln>
        </p:spPr>
        <p:txBody>
          <a:bodyPr>
            <a:noAutofit/>
          </a:bodyPr>
          <a:lstStyle/>
          <a:p>
            <a:pPr>
              <a:buFont typeface="Wingdings" panose="05000000000000000000" pitchFamily="2" charset="2"/>
              <a:buChar char="§"/>
            </a:pPr>
            <a:r>
              <a:rPr lang="tr-TR" sz="2100" dirty="0" err="1">
                <a:latin typeface="Cambria"/>
                <a:cs typeface="Cambria"/>
              </a:rPr>
              <a:t>Şalgam</a:t>
            </a:r>
            <a:r>
              <a:rPr lang="tr-TR" sz="2100" dirty="0">
                <a:latin typeface="Cambria"/>
                <a:cs typeface="Cambria"/>
              </a:rPr>
              <a:t> suyunun besin </a:t>
            </a:r>
            <a:r>
              <a:rPr lang="tr-TR" sz="2100" dirty="0" err="1">
                <a:latin typeface="Cambria"/>
                <a:cs typeface="Cambria"/>
              </a:rPr>
              <a:t>değeri</a:t>
            </a:r>
            <a:r>
              <a:rPr lang="tr-TR" sz="2100" dirty="0">
                <a:latin typeface="Cambria"/>
                <a:cs typeface="Cambria"/>
              </a:rPr>
              <a:t> tarifeye ve kullanılan ham maddelere </a:t>
            </a:r>
            <a:r>
              <a:rPr lang="tr-TR" sz="2100" dirty="0" err="1">
                <a:latin typeface="Cambria"/>
                <a:cs typeface="Cambria"/>
              </a:rPr>
              <a:t>bağlı</a:t>
            </a:r>
            <a:r>
              <a:rPr lang="tr-TR" sz="2100" dirty="0">
                <a:latin typeface="Cambria"/>
                <a:cs typeface="Cambria"/>
              </a:rPr>
              <a:t> olarak </a:t>
            </a:r>
            <a:r>
              <a:rPr lang="tr-TR" sz="2100" dirty="0" err="1">
                <a:latin typeface="Cambria"/>
                <a:cs typeface="Cambria"/>
              </a:rPr>
              <a:t>değişiklik</a:t>
            </a:r>
            <a:r>
              <a:rPr lang="tr-TR" sz="2100" dirty="0">
                <a:latin typeface="Cambria"/>
                <a:cs typeface="Cambria"/>
              </a:rPr>
              <a:t> </a:t>
            </a:r>
            <a:r>
              <a:rPr lang="tr-TR" sz="2100" dirty="0" err="1">
                <a:latin typeface="Cambria"/>
                <a:cs typeface="Cambria"/>
              </a:rPr>
              <a:t>göstermektedir</a:t>
            </a:r>
            <a:r>
              <a:rPr lang="tr-TR" sz="2100" dirty="0">
                <a:latin typeface="Cambria"/>
                <a:cs typeface="Cambria"/>
              </a:rPr>
              <a:t>. </a:t>
            </a:r>
          </a:p>
          <a:p>
            <a:pPr>
              <a:buFont typeface="Wingdings" panose="05000000000000000000" pitchFamily="2" charset="2"/>
              <a:buChar char="§"/>
            </a:pPr>
            <a:r>
              <a:rPr lang="tr-TR" sz="2100" dirty="0" err="1">
                <a:latin typeface="Cambria"/>
                <a:cs typeface="Cambria"/>
              </a:rPr>
              <a:t>Endüstriyel</a:t>
            </a:r>
            <a:r>
              <a:rPr lang="tr-TR" sz="2100" dirty="0">
                <a:latin typeface="Cambria"/>
                <a:cs typeface="Cambria"/>
              </a:rPr>
              <a:t> </a:t>
            </a:r>
            <a:r>
              <a:rPr lang="tr-TR" sz="2100" dirty="0" err="1">
                <a:latin typeface="Cambria"/>
                <a:cs typeface="Cambria"/>
              </a:rPr>
              <a:t>şalgam</a:t>
            </a:r>
            <a:r>
              <a:rPr lang="tr-TR" sz="2100" dirty="0">
                <a:latin typeface="Cambria"/>
                <a:cs typeface="Cambria"/>
              </a:rPr>
              <a:t> sularında (şekersiz);</a:t>
            </a:r>
          </a:p>
          <a:p>
            <a:pPr lvl="1">
              <a:buFont typeface="Wingdings" panose="05000000000000000000" pitchFamily="2" charset="2"/>
              <a:buChar char="§"/>
            </a:pPr>
            <a:r>
              <a:rPr lang="tr-TR" sz="2100" dirty="0">
                <a:latin typeface="Cambria"/>
                <a:cs typeface="Cambria"/>
              </a:rPr>
              <a:t>Enerji: 3.0-5.0 </a:t>
            </a:r>
            <a:r>
              <a:rPr lang="tr-TR" sz="2100" dirty="0" err="1">
                <a:latin typeface="Cambria"/>
                <a:cs typeface="Cambria"/>
              </a:rPr>
              <a:t>kkal</a:t>
            </a:r>
            <a:r>
              <a:rPr lang="tr-TR" sz="2100" dirty="0">
                <a:latin typeface="Cambria"/>
                <a:cs typeface="Cambria"/>
              </a:rPr>
              <a:t>/100 </a:t>
            </a:r>
            <a:r>
              <a:rPr lang="tr-TR" sz="2100" dirty="0" err="1">
                <a:latin typeface="Cambria"/>
                <a:cs typeface="Cambria"/>
              </a:rPr>
              <a:t>mL</a:t>
            </a:r>
            <a:r>
              <a:rPr lang="tr-TR" sz="2100" dirty="0">
                <a:latin typeface="Cambria"/>
                <a:cs typeface="Cambria"/>
              </a:rPr>
              <a:t> enerji, </a:t>
            </a:r>
          </a:p>
          <a:p>
            <a:pPr lvl="1">
              <a:buFont typeface="Wingdings" panose="05000000000000000000" pitchFamily="2" charset="2"/>
              <a:buChar char="§"/>
            </a:pPr>
            <a:r>
              <a:rPr lang="tr-TR" sz="2100" dirty="0">
                <a:latin typeface="Cambria"/>
                <a:cs typeface="Cambria"/>
              </a:rPr>
              <a:t>Karbonhidrat: 0.2-1.0 g /100 </a:t>
            </a:r>
            <a:r>
              <a:rPr lang="tr-TR" sz="2100" dirty="0" err="1">
                <a:latin typeface="Cambria"/>
                <a:cs typeface="Cambria"/>
              </a:rPr>
              <a:t>mL</a:t>
            </a:r>
            <a:r>
              <a:rPr lang="tr-TR" sz="2100" dirty="0">
                <a:latin typeface="Cambria"/>
                <a:cs typeface="Cambria"/>
              </a:rPr>
              <a:t> karbonhidrat,</a:t>
            </a:r>
          </a:p>
          <a:p>
            <a:pPr lvl="1">
              <a:buFont typeface="Wingdings" panose="05000000000000000000" pitchFamily="2" charset="2"/>
              <a:buChar char="§"/>
            </a:pPr>
            <a:r>
              <a:rPr lang="tr-TR" sz="2100" dirty="0">
                <a:latin typeface="Cambria"/>
                <a:cs typeface="Cambria"/>
              </a:rPr>
              <a:t>Posa: ~0.1 g/100 </a:t>
            </a:r>
            <a:r>
              <a:rPr lang="tr-TR" sz="2100" dirty="0" err="1">
                <a:latin typeface="Cambria"/>
                <a:cs typeface="Cambria"/>
              </a:rPr>
              <a:t>mL</a:t>
            </a:r>
            <a:endParaRPr lang="tr-TR" sz="2100" dirty="0">
              <a:latin typeface="Cambria"/>
              <a:cs typeface="Cambria"/>
            </a:endParaRPr>
          </a:p>
          <a:p>
            <a:pPr lvl="1">
              <a:buFont typeface="Wingdings" panose="05000000000000000000" pitchFamily="2" charset="2"/>
              <a:buChar char="§"/>
            </a:pPr>
            <a:r>
              <a:rPr lang="tr-TR" sz="2100" dirty="0">
                <a:latin typeface="Cambria"/>
                <a:cs typeface="Cambria"/>
              </a:rPr>
              <a:t>Protein: 0.2-0.5 g/100 </a:t>
            </a:r>
            <a:r>
              <a:rPr lang="tr-TR" sz="2100" dirty="0" err="1">
                <a:latin typeface="Cambria"/>
                <a:cs typeface="Cambria"/>
              </a:rPr>
              <a:t>mL</a:t>
            </a:r>
            <a:r>
              <a:rPr lang="tr-TR" sz="2100" dirty="0">
                <a:latin typeface="Cambria"/>
                <a:cs typeface="Cambria"/>
              </a:rPr>
              <a:t> </a:t>
            </a:r>
          </a:p>
          <a:p>
            <a:pPr lvl="1">
              <a:buFont typeface="Wingdings" panose="05000000000000000000" pitchFamily="2" charset="2"/>
              <a:buChar char="§"/>
            </a:pPr>
            <a:r>
              <a:rPr lang="tr-TR" sz="2100" dirty="0">
                <a:latin typeface="Cambria"/>
                <a:cs typeface="Cambria"/>
              </a:rPr>
              <a:t>Yağ: ~0.1 g </a:t>
            </a:r>
            <a:r>
              <a:rPr lang="tr-TR" sz="2100" dirty="0" err="1">
                <a:latin typeface="Cambria"/>
                <a:cs typeface="Cambria"/>
              </a:rPr>
              <a:t>yag</a:t>
            </a:r>
            <a:r>
              <a:rPr lang="tr-TR" sz="2100" dirty="0">
                <a:latin typeface="Cambria"/>
                <a:cs typeface="Cambria"/>
              </a:rPr>
              <a:t>̆/100 </a:t>
            </a:r>
            <a:r>
              <a:rPr lang="tr-TR" sz="2100" dirty="0" err="1">
                <a:latin typeface="Cambria"/>
                <a:cs typeface="Cambria"/>
              </a:rPr>
              <a:t>mL</a:t>
            </a:r>
            <a:endParaRPr lang="tr-TR" sz="2100" dirty="0">
              <a:latin typeface="Cambria"/>
              <a:cs typeface="Cambria"/>
            </a:endParaRPr>
          </a:p>
          <a:p>
            <a:pPr lvl="1">
              <a:buFont typeface="Wingdings" panose="05000000000000000000" pitchFamily="2" charset="2"/>
              <a:buChar char="§"/>
            </a:pPr>
            <a:r>
              <a:rPr lang="tr-TR" sz="2100" dirty="0">
                <a:latin typeface="Cambria"/>
                <a:cs typeface="Cambria"/>
              </a:rPr>
              <a:t>Sodyum: 0.4-0.8 g sodyum/100 </a:t>
            </a:r>
            <a:r>
              <a:rPr lang="tr-TR" sz="2100" dirty="0" err="1">
                <a:latin typeface="Cambria"/>
                <a:cs typeface="Cambria"/>
              </a:rPr>
              <a:t>mL</a:t>
            </a:r>
            <a:r>
              <a:rPr lang="tr-TR" sz="2100" dirty="0">
                <a:latin typeface="Cambria"/>
                <a:cs typeface="Cambria"/>
              </a:rPr>
              <a:t> - </a:t>
            </a:r>
            <a:r>
              <a:rPr lang="en-US" sz="2100" dirty="0" err="1">
                <a:latin typeface="Cambria"/>
                <a:cs typeface="Cambria"/>
              </a:rPr>
              <a:t>Tuz</a:t>
            </a:r>
            <a:r>
              <a:rPr lang="en-US" sz="2100" dirty="0">
                <a:latin typeface="Cambria"/>
                <a:cs typeface="Cambria"/>
              </a:rPr>
              <a:t> </a:t>
            </a:r>
            <a:r>
              <a:rPr lang="en-US" sz="2100" dirty="0" err="1">
                <a:latin typeface="Cambria"/>
                <a:cs typeface="Cambria"/>
              </a:rPr>
              <a:t>içeriğine</a:t>
            </a:r>
            <a:r>
              <a:rPr lang="en-US" sz="2100" dirty="0">
                <a:latin typeface="Cambria"/>
                <a:cs typeface="Cambria"/>
              </a:rPr>
              <a:t> </a:t>
            </a:r>
            <a:r>
              <a:rPr lang="en-US" sz="2100" dirty="0" err="1">
                <a:latin typeface="Cambria"/>
                <a:cs typeface="Cambria"/>
              </a:rPr>
              <a:t>dikkat</a:t>
            </a:r>
            <a:r>
              <a:rPr lang="en-US" sz="2100" dirty="0">
                <a:latin typeface="Cambria"/>
                <a:cs typeface="Cambria"/>
              </a:rPr>
              <a:t> </a:t>
            </a:r>
            <a:r>
              <a:rPr lang="en-US" sz="2100" dirty="0" err="1">
                <a:latin typeface="Cambria"/>
                <a:cs typeface="Cambria"/>
              </a:rPr>
              <a:t>edilmeli</a:t>
            </a:r>
            <a:r>
              <a:rPr lang="en-US" sz="2100" dirty="0">
                <a:latin typeface="Cambria"/>
                <a:cs typeface="Cambria"/>
              </a:rPr>
              <a:t> !!</a:t>
            </a:r>
          </a:p>
          <a:p>
            <a:pPr marL="457128" lvl="1" indent="0">
              <a:buNone/>
            </a:pPr>
            <a:endParaRPr lang="tr-TR" sz="2100" dirty="0">
              <a:latin typeface="Cambria"/>
              <a:cs typeface="Cambria"/>
            </a:endParaRPr>
          </a:p>
          <a:p>
            <a:pPr marL="266657" lvl="1" indent="-266657">
              <a:buFont typeface="Wingdings" panose="05000000000000000000" pitchFamily="2" charset="2"/>
              <a:buChar char="§"/>
            </a:pPr>
            <a:r>
              <a:rPr lang="tr-TR" sz="2100" dirty="0" err="1">
                <a:latin typeface="Cambria"/>
                <a:cs typeface="Cambria"/>
              </a:rPr>
              <a:t>Şalgam</a:t>
            </a:r>
            <a:r>
              <a:rPr lang="tr-TR" sz="2100" dirty="0">
                <a:latin typeface="Cambria"/>
                <a:cs typeface="Cambria"/>
              </a:rPr>
              <a:t> suyu </a:t>
            </a:r>
            <a:r>
              <a:rPr lang="tr-TR" sz="2100" dirty="0" err="1">
                <a:latin typeface="Cambria"/>
                <a:cs typeface="Cambria"/>
              </a:rPr>
              <a:t>özellikle</a:t>
            </a:r>
            <a:r>
              <a:rPr lang="tr-TR" sz="2100" dirty="0">
                <a:latin typeface="Cambria"/>
                <a:cs typeface="Cambria"/>
              </a:rPr>
              <a:t> mor </a:t>
            </a:r>
            <a:r>
              <a:rPr lang="tr-TR" sz="2100" dirty="0" err="1">
                <a:latin typeface="Cambria"/>
                <a:cs typeface="Cambria"/>
              </a:rPr>
              <a:t>havuc</a:t>
            </a:r>
            <a:r>
              <a:rPr lang="tr-TR" sz="2100" dirty="0">
                <a:latin typeface="Cambria"/>
                <a:cs typeface="Cambria"/>
              </a:rPr>
              <a:t>̧ ve/veya </a:t>
            </a:r>
            <a:r>
              <a:rPr lang="tr-TR" sz="2100" dirty="0" err="1">
                <a:latin typeface="Cambria"/>
                <a:cs typeface="Cambria"/>
              </a:rPr>
              <a:t>şalgam</a:t>
            </a:r>
            <a:r>
              <a:rPr lang="tr-TR" sz="2100" dirty="0">
                <a:latin typeface="Cambria"/>
                <a:cs typeface="Cambria"/>
              </a:rPr>
              <a:t> </a:t>
            </a:r>
            <a:r>
              <a:rPr lang="tr-TR" sz="2100" dirty="0" err="1">
                <a:latin typeface="Cambria"/>
                <a:cs typeface="Cambria"/>
              </a:rPr>
              <a:t>içeriği</a:t>
            </a:r>
            <a:r>
              <a:rPr lang="tr-TR" sz="2100" dirty="0">
                <a:latin typeface="Cambria"/>
                <a:cs typeface="Cambria"/>
              </a:rPr>
              <a:t> nedeniyle; β-</a:t>
            </a:r>
            <a:r>
              <a:rPr lang="tr-TR" sz="2100" dirty="0" err="1">
                <a:latin typeface="Cambria"/>
                <a:cs typeface="Cambria"/>
              </a:rPr>
              <a:t>karoten</a:t>
            </a:r>
            <a:r>
              <a:rPr lang="tr-TR" sz="2100" dirty="0">
                <a:latin typeface="Cambria"/>
                <a:cs typeface="Cambria"/>
              </a:rPr>
              <a:t> (</a:t>
            </a:r>
            <a:r>
              <a:rPr lang="tr-TR" sz="2100" dirty="0" err="1">
                <a:latin typeface="Cambria"/>
                <a:cs typeface="Cambria"/>
              </a:rPr>
              <a:t>pro</a:t>
            </a:r>
            <a:r>
              <a:rPr lang="tr-TR" sz="2100" dirty="0">
                <a:latin typeface="Cambria"/>
                <a:cs typeface="Cambria"/>
              </a:rPr>
              <a:t>- vitamin A), B grubu vitaminleri, C vitamini gibi vitaminler ile potasyum </a:t>
            </a:r>
            <a:r>
              <a:rPr lang="tr-TR" sz="2100" dirty="0" err="1">
                <a:latin typeface="Cambria"/>
                <a:cs typeface="Cambria"/>
              </a:rPr>
              <a:t>başta</a:t>
            </a:r>
            <a:r>
              <a:rPr lang="tr-TR" sz="2100" dirty="0">
                <a:latin typeface="Cambria"/>
                <a:cs typeface="Cambria"/>
              </a:rPr>
              <a:t> olmak </a:t>
            </a:r>
            <a:r>
              <a:rPr lang="tr-TR" sz="2100" dirty="0" err="1">
                <a:latin typeface="Cambria"/>
                <a:cs typeface="Cambria"/>
              </a:rPr>
              <a:t>üzere</a:t>
            </a:r>
            <a:r>
              <a:rPr lang="tr-TR" sz="2100" dirty="0">
                <a:latin typeface="Cambria"/>
                <a:cs typeface="Cambria"/>
              </a:rPr>
              <a:t> bazı minerallerin </a:t>
            </a:r>
            <a:r>
              <a:rPr lang="tr-TR" sz="2100" dirty="0" err="1">
                <a:latin typeface="Cambria"/>
                <a:cs typeface="Cambria"/>
              </a:rPr>
              <a:t>önemli</a:t>
            </a:r>
            <a:r>
              <a:rPr lang="tr-TR" sz="2100" dirty="0">
                <a:latin typeface="Cambria"/>
                <a:cs typeface="Cambria"/>
              </a:rPr>
              <a:t> </a:t>
            </a:r>
            <a:r>
              <a:rPr lang="tr-TR" sz="2100" dirty="0" err="1">
                <a:latin typeface="Cambria"/>
                <a:cs typeface="Cambria"/>
              </a:rPr>
              <a:t>kaynağıdır</a:t>
            </a:r>
            <a:r>
              <a:rPr lang="tr-TR" sz="2100" dirty="0">
                <a:latin typeface="Cambria"/>
                <a:cs typeface="Cambria"/>
              </a:rPr>
              <a:t>. </a:t>
            </a:r>
          </a:p>
          <a:p>
            <a:pPr marL="266657" lvl="1" indent="-266657">
              <a:buFont typeface="Wingdings" panose="05000000000000000000" pitchFamily="2" charset="2"/>
              <a:buChar char="§"/>
            </a:pPr>
            <a:r>
              <a:rPr lang="tr-TR" sz="2100" dirty="0">
                <a:latin typeface="Cambria"/>
                <a:cs typeface="Cambria"/>
              </a:rPr>
              <a:t>Mor </a:t>
            </a:r>
            <a:r>
              <a:rPr lang="tr-TR" sz="2100" dirty="0" err="1">
                <a:latin typeface="Cambria"/>
                <a:cs typeface="Cambria"/>
              </a:rPr>
              <a:t>havuc</a:t>
            </a:r>
            <a:r>
              <a:rPr lang="tr-TR" sz="2100" dirty="0">
                <a:latin typeface="Cambria"/>
                <a:cs typeface="Cambria"/>
              </a:rPr>
              <a:t>̧ suda </a:t>
            </a:r>
            <a:r>
              <a:rPr lang="tr-TR" sz="2100" dirty="0" err="1">
                <a:latin typeface="Cambria"/>
                <a:cs typeface="Cambria"/>
              </a:rPr>
              <a:t>çözünebilen</a:t>
            </a:r>
            <a:r>
              <a:rPr lang="tr-TR" sz="2100" dirty="0">
                <a:latin typeface="Cambria"/>
                <a:cs typeface="Cambria"/>
              </a:rPr>
              <a:t> </a:t>
            </a:r>
            <a:r>
              <a:rPr lang="tr-TR" sz="2100" dirty="0" err="1">
                <a:latin typeface="Cambria"/>
                <a:cs typeface="Cambria"/>
              </a:rPr>
              <a:t>doğal</a:t>
            </a:r>
            <a:r>
              <a:rPr lang="tr-TR" sz="2100" dirty="0">
                <a:latin typeface="Cambria"/>
                <a:cs typeface="Cambria"/>
              </a:rPr>
              <a:t> renk verici madde olan ve aynı zamanda antioksidan etkisi ile tanınan </a:t>
            </a:r>
            <a:r>
              <a:rPr lang="tr-TR" sz="2100" dirty="0" err="1">
                <a:latin typeface="Cambria"/>
                <a:cs typeface="Cambria"/>
              </a:rPr>
              <a:t>antosiyaninin</a:t>
            </a:r>
            <a:r>
              <a:rPr lang="tr-TR" sz="2100" dirty="0">
                <a:latin typeface="Cambria"/>
                <a:cs typeface="Cambria"/>
              </a:rPr>
              <a:t> (1750 mg/kg) zengin bir </a:t>
            </a:r>
            <a:r>
              <a:rPr lang="tr-TR" sz="2100" dirty="0" err="1">
                <a:latin typeface="Cambria"/>
                <a:cs typeface="Cambria"/>
              </a:rPr>
              <a:t>kaynağı</a:t>
            </a:r>
            <a:r>
              <a:rPr lang="tr-TR" sz="2100" dirty="0">
                <a:latin typeface="Cambria"/>
                <a:cs typeface="Cambria"/>
              </a:rPr>
              <a:t> olarak bilinmektedir. </a:t>
            </a:r>
            <a:endParaRPr lang="tr-TR" sz="2100" dirty="0">
              <a:latin typeface="Cambria"/>
              <a:ea typeface="Cambria" panose="02040503050406030204" pitchFamily="18" charset="0"/>
              <a:cs typeface="Cambria"/>
            </a:endParaRPr>
          </a:p>
        </p:txBody>
      </p:sp>
      <p:sp>
        <p:nvSpPr>
          <p:cNvPr id="4" name="Başlık 1">
            <a:extLst>
              <a:ext uri="{FF2B5EF4-FFF2-40B4-BE49-F238E27FC236}">
                <a16:creationId xmlns:a16="http://schemas.microsoft.com/office/drawing/2014/main" id="{35515A29-4D57-F0EF-020D-8F5ED679798D}"/>
              </a:ext>
            </a:extLst>
          </p:cNvPr>
          <p:cNvSpPr txBox="1">
            <a:spLocks/>
          </p:cNvSpPr>
          <p:nvPr/>
        </p:nvSpPr>
        <p:spPr>
          <a:xfrm>
            <a:off x="762000" y="177006"/>
            <a:ext cx="10515600" cy="1325563"/>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solidFill>
                  <a:srgbClr val="C00000"/>
                </a:solidFill>
                <a:latin typeface="Cambria" panose="02040503050406030204" pitchFamily="18" charset="0"/>
                <a:ea typeface="Cambria" panose="02040503050406030204" pitchFamily="18" charset="0"/>
              </a:rPr>
              <a:t>3. Geleneksel Besinler: Şalgam Suyu</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2644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909D-A94E-6B5A-5887-1131655FFCD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ECE14CD-5B81-2A22-6172-FC0D6EC4987D}"/>
              </a:ext>
            </a:extLst>
          </p:cNvPr>
          <p:cNvSpPr>
            <a:spLocks noGrp="1"/>
          </p:cNvSpPr>
          <p:nvPr>
            <p:ph type="title"/>
          </p:nvPr>
        </p:nvSpPr>
        <p:spPr>
          <a:xfrm>
            <a:off x="838200" y="365126"/>
            <a:ext cx="10515600" cy="757822"/>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3. Geleneksel Besinler: Şıra</a:t>
            </a:r>
            <a:endParaRPr lang="en-US" sz="40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140470" y="1374925"/>
            <a:ext cx="7696503" cy="5367611"/>
          </a:xfrm>
          <a:prstGeom prst="rect">
            <a:avLst/>
          </a:prstGeom>
        </p:spPr>
        <p:txBody>
          <a:bodyPr wrap="square" lIns="91425" tIns="45714" rIns="91425" bIns="45714">
            <a:spAutoFit/>
          </a:bodyPr>
          <a:lstStyle/>
          <a:p>
            <a:pPr algn="just">
              <a:lnSpc>
                <a:spcPct val="110000"/>
              </a:lnSpc>
            </a:pPr>
            <a:r>
              <a:rPr lang="tr-TR" sz="2400" dirty="0">
                <a:latin typeface="Cambria"/>
                <a:cs typeface="Cambria"/>
              </a:rPr>
              <a:t>Türk Gıda Kodeksi </a:t>
            </a:r>
            <a:r>
              <a:rPr lang="tr-TR" sz="2400" dirty="0" err="1">
                <a:latin typeface="Cambria"/>
                <a:cs typeface="Cambria"/>
              </a:rPr>
              <a:t>Şarap</a:t>
            </a:r>
            <a:r>
              <a:rPr lang="tr-TR" sz="2400" dirty="0">
                <a:latin typeface="Cambria"/>
                <a:cs typeface="Cambria"/>
              </a:rPr>
              <a:t> </a:t>
            </a:r>
            <a:r>
              <a:rPr lang="tr-TR" sz="2400" dirty="0" err="1">
                <a:latin typeface="Cambria"/>
                <a:cs typeface="Cambria"/>
              </a:rPr>
              <a:t>Tebliği’nde</a:t>
            </a:r>
            <a:r>
              <a:rPr lang="tr-TR" sz="2400" dirty="0">
                <a:latin typeface="Cambria"/>
                <a:cs typeface="Cambria"/>
              </a:rPr>
              <a:t>;</a:t>
            </a:r>
          </a:p>
          <a:p>
            <a:pPr algn="just">
              <a:lnSpc>
                <a:spcPct val="110000"/>
              </a:lnSpc>
            </a:pPr>
            <a:r>
              <a:rPr lang="tr-TR" sz="2400" dirty="0">
                <a:latin typeface="Cambria"/>
                <a:cs typeface="Cambria"/>
              </a:rPr>
              <a:t>üzüm </a:t>
            </a:r>
            <a:r>
              <a:rPr lang="tr-TR" sz="2400" dirty="0" err="1">
                <a:latin typeface="Cambria"/>
                <a:cs typeface="Cambria"/>
              </a:rPr>
              <a:t>şırası</a:t>
            </a:r>
            <a:r>
              <a:rPr lang="tr-TR" sz="2400" dirty="0">
                <a:latin typeface="Cambria"/>
                <a:cs typeface="Cambria"/>
              </a:rPr>
              <a:t> yaş üzümden </a:t>
            </a:r>
            <a:r>
              <a:rPr lang="tr-TR" sz="2400" dirty="0" err="1">
                <a:latin typeface="Cambria"/>
                <a:cs typeface="Cambria"/>
              </a:rPr>
              <a:t>doğal</a:t>
            </a:r>
            <a:r>
              <a:rPr lang="tr-TR" sz="2400" dirty="0">
                <a:latin typeface="Cambria"/>
                <a:cs typeface="Cambria"/>
              </a:rPr>
              <a:t> ya da fiziksel </a:t>
            </a:r>
            <a:r>
              <a:rPr lang="tr-TR" sz="2400" dirty="0" err="1">
                <a:latin typeface="Cambria"/>
                <a:cs typeface="Cambria"/>
              </a:rPr>
              <a:t>işlemlerle</a:t>
            </a:r>
            <a:r>
              <a:rPr lang="tr-TR" sz="2400" dirty="0">
                <a:latin typeface="Cambria"/>
                <a:cs typeface="Cambria"/>
              </a:rPr>
              <a:t> elde edilen, </a:t>
            </a:r>
            <a:r>
              <a:rPr lang="tr-TR" sz="2400" dirty="0" err="1">
                <a:latin typeface="Cambria"/>
                <a:cs typeface="Cambria"/>
              </a:rPr>
              <a:t>hacmen</a:t>
            </a:r>
            <a:r>
              <a:rPr lang="tr-TR" sz="2400" dirty="0">
                <a:latin typeface="Cambria"/>
                <a:cs typeface="Cambria"/>
              </a:rPr>
              <a:t> gerçek alkol miktarı %1.0’i geçmeyen ürün olarak tanımlanmaktadır. </a:t>
            </a:r>
          </a:p>
          <a:p>
            <a:pPr algn="just">
              <a:lnSpc>
                <a:spcPct val="110000"/>
              </a:lnSpc>
            </a:pPr>
            <a:endParaRPr lang="tr-TR" sz="2400" dirty="0">
              <a:latin typeface="Cambria"/>
              <a:cs typeface="Cambria"/>
            </a:endParaRPr>
          </a:p>
          <a:p>
            <a:pPr algn="just">
              <a:lnSpc>
                <a:spcPct val="110000"/>
              </a:lnSpc>
            </a:pPr>
            <a:r>
              <a:rPr lang="tr-TR" sz="2400" dirty="0" err="1">
                <a:latin typeface="Cambria"/>
                <a:cs typeface="Cambria"/>
              </a:rPr>
              <a:t>Şıra</a:t>
            </a:r>
            <a:r>
              <a:rPr lang="tr-TR" sz="2400" dirty="0">
                <a:latin typeface="Cambria"/>
                <a:cs typeface="Cambria"/>
              </a:rPr>
              <a:t>; şaraptan farklı olarak kısmi fermantasyon ile üretilir. </a:t>
            </a:r>
          </a:p>
          <a:p>
            <a:pPr algn="just">
              <a:lnSpc>
                <a:spcPct val="110000"/>
              </a:lnSpc>
            </a:pPr>
            <a:endParaRPr lang="tr-TR" sz="2400" dirty="0">
              <a:latin typeface="Cambria"/>
              <a:cs typeface="Cambria"/>
            </a:endParaRPr>
          </a:p>
          <a:p>
            <a:pPr algn="just">
              <a:lnSpc>
                <a:spcPct val="110000"/>
              </a:lnSpc>
            </a:pPr>
            <a:r>
              <a:rPr lang="tr-TR" sz="2400" dirty="0">
                <a:latin typeface="Cambria"/>
                <a:ea typeface="Cambria" panose="02040503050406030204" pitchFamily="18" charset="0"/>
                <a:cs typeface="Cambria"/>
              </a:rPr>
              <a:t>Ş</a:t>
            </a:r>
            <a:r>
              <a:rPr lang="en-US" sz="2400" dirty="0" err="1">
                <a:latin typeface="Cambria"/>
                <a:ea typeface="Cambria" panose="02040503050406030204" pitchFamily="18" charset="0"/>
                <a:cs typeface="Cambria"/>
              </a:rPr>
              <a:t>eker</a:t>
            </a:r>
            <a:r>
              <a:rPr lang="en-US" sz="2400" dirty="0">
                <a:latin typeface="Cambria"/>
                <a:ea typeface="Cambria" panose="02040503050406030204" pitchFamily="18" charset="0"/>
                <a:cs typeface="Cambria"/>
              </a:rPr>
              <a:t>,</a:t>
            </a:r>
            <a:r>
              <a:rPr lang="tr-TR"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tarçın</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karanfil</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gibi</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lezzet</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verici</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maddeler</a:t>
            </a:r>
            <a:r>
              <a:rPr lang="en-US" sz="2400" dirty="0">
                <a:latin typeface="Cambria"/>
                <a:ea typeface="Cambria" panose="02040503050406030204" pitchFamily="18" charset="0"/>
                <a:cs typeface="Cambria"/>
              </a:rPr>
              <a:t> de </a:t>
            </a:r>
            <a:r>
              <a:rPr lang="en-US" sz="2400" dirty="0" err="1">
                <a:latin typeface="Cambria"/>
                <a:ea typeface="Cambria" panose="02040503050406030204" pitchFamily="18" charset="0"/>
                <a:cs typeface="Cambria"/>
              </a:rPr>
              <a:t>ilave</a:t>
            </a:r>
            <a:r>
              <a:rPr lang="tr-TR"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edilebilmektedir</a:t>
            </a:r>
            <a:r>
              <a:rPr lang="en-US" sz="2400" dirty="0">
                <a:latin typeface="Cambria"/>
                <a:ea typeface="Cambria" panose="02040503050406030204" pitchFamily="18" charset="0"/>
                <a:cs typeface="Cambria"/>
              </a:rPr>
              <a:t>.</a:t>
            </a:r>
          </a:p>
          <a:p>
            <a:pPr algn="just">
              <a:lnSpc>
                <a:spcPct val="110000"/>
              </a:lnSpc>
            </a:pPr>
            <a:endParaRPr lang="en-US" sz="2400" dirty="0">
              <a:latin typeface="Cambria"/>
              <a:ea typeface="Cambria" panose="02040503050406030204" pitchFamily="18" charset="0"/>
              <a:cs typeface="Cambria"/>
            </a:endParaRPr>
          </a:p>
          <a:p>
            <a:pPr algn="just">
              <a:lnSpc>
                <a:spcPct val="110000"/>
              </a:lnSpc>
            </a:pPr>
            <a:r>
              <a:rPr lang="tr-TR" sz="2400" dirty="0">
                <a:latin typeface="Cambria"/>
                <a:cs typeface="Cambria"/>
              </a:rPr>
              <a:t>Türk Mutfak kültüründe özellikle et yemeklerinin yanında tüketilmektedir. </a:t>
            </a:r>
          </a:p>
        </p:txBody>
      </p:sp>
      <p:pic>
        <p:nvPicPr>
          <p:cNvPr id="11" name="Picture 10"/>
          <p:cNvPicPr>
            <a:picLocks noChangeAspect="1"/>
          </p:cNvPicPr>
          <p:nvPr/>
        </p:nvPicPr>
        <p:blipFill>
          <a:blip r:embed="rId3"/>
          <a:stretch>
            <a:fillRect/>
          </a:stretch>
        </p:blipFill>
        <p:spPr>
          <a:xfrm>
            <a:off x="7853679" y="2423176"/>
            <a:ext cx="4157776" cy="2771850"/>
          </a:xfrm>
          <a:prstGeom prst="rect">
            <a:avLst/>
          </a:prstGeom>
          <a:ln>
            <a:noFill/>
          </a:ln>
          <a:effectLst>
            <a:softEdge rad="112500"/>
          </a:effectLst>
        </p:spPr>
      </p:pic>
    </p:spTree>
    <p:extLst>
      <p:ext uri="{BB962C8B-B14F-4D97-AF65-F5344CB8AC3E}">
        <p14:creationId xmlns:p14="http://schemas.microsoft.com/office/powerpoint/2010/main" val="2207254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909D-A94E-6B5A-5887-1131655FFCD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ECE14CD-5B81-2A22-6172-FC0D6EC4987D}"/>
              </a:ext>
            </a:extLst>
          </p:cNvPr>
          <p:cNvSpPr>
            <a:spLocks noGrp="1"/>
          </p:cNvSpPr>
          <p:nvPr>
            <p:ph type="title"/>
          </p:nvPr>
        </p:nvSpPr>
        <p:spPr>
          <a:xfrm>
            <a:off x="838200" y="365126"/>
            <a:ext cx="10515600" cy="757822"/>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3. Geleneksel Besinler: Şıra</a:t>
            </a:r>
            <a:endParaRPr lang="en-US" sz="40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938C85D6-31BE-D9AB-1078-3BCC26C89E24}"/>
              </a:ext>
            </a:extLst>
          </p:cNvPr>
          <p:cNvSpPr>
            <a:spLocks noGrp="1"/>
          </p:cNvSpPr>
          <p:nvPr>
            <p:ph sz="half" idx="1"/>
          </p:nvPr>
        </p:nvSpPr>
        <p:spPr>
          <a:xfrm>
            <a:off x="1138983" y="2469114"/>
            <a:ext cx="4551948" cy="2466391"/>
          </a:xfrm>
          <a:ln>
            <a:solidFill>
              <a:schemeClr val="tx1"/>
            </a:solidFill>
          </a:ln>
        </p:spPr>
        <p:txBody>
          <a:bodyPr>
            <a:normAutofit/>
          </a:bodyPr>
          <a:lstStyle/>
          <a:p>
            <a:pPr algn="l">
              <a:buFont typeface="Wingdings" panose="05000000000000000000" pitchFamily="2" charset="2"/>
              <a:buChar char="§"/>
            </a:pPr>
            <a:r>
              <a:rPr lang="tr-TR" sz="2400" dirty="0">
                <a:latin typeface="Cambria"/>
                <a:ea typeface="Cambria" panose="02040503050406030204" pitchFamily="18" charset="0"/>
                <a:cs typeface="Cambria"/>
              </a:rPr>
              <a:t>F</a:t>
            </a:r>
            <a:r>
              <a:rPr lang="en-US" sz="2400" dirty="0" err="1">
                <a:latin typeface="Cambria"/>
                <a:ea typeface="Cambria" panose="02040503050406030204" pitchFamily="18" charset="0"/>
                <a:cs typeface="Cambria"/>
              </a:rPr>
              <a:t>enoller</a:t>
            </a:r>
            <a:r>
              <a:rPr lang="en-US" sz="2400" dirty="0">
                <a:latin typeface="Cambria"/>
                <a:ea typeface="Cambria" panose="02040503050406030204" pitchFamily="18" charset="0"/>
                <a:cs typeface="Cambria"/>
              </a:rPr>
              <a:t>, fenolik </a:t>
            </a:r>
            <a:r>
              <a:rPr lang="en-US" sz="2400" dirty="0" err="1">
                <a:latin typeface="Cambria"/>
                <a:ea typeface="Cambria" panose="02040503050406030204" pitchFamily="18" charset="0"/>
                <a:cs typeface="Cambria"/>
              </a:rPr>
              <a:t>asitler</a:t>
            </a:r>
            <a:r>
              <a:rPr lang="en-US" sz="2400" dirty="0">
                <a:latin typeface="Cambria"/>
                <a:ea typeface="Cambria" panose="02040503050406030204" pitchFamily="18" charset="0"/>
                <a:cs typeface="Cambria"/>
              </a:rPr>
              <a:t>,</a:t>
            </a:r>
            <a:r>
              <a:rPr lang="tr-TR" sz="2400" dirty="0">
                <a:latin typeface="Cambria"/>
                <a:ea typeface="Cambria" panose="02040503050406030204" pitchFamily="18" charset="0"/>
                <a:cs typeface="Cambria"/>
              </a:rPr>
              <a:t> </a:t>
            </a:r>
            <a:r>
              <a:rPr lang="en-US" sz="2400" dirty="0">
                <a:latin typeface="Cambria"/>
                <a:ea typeface="Cambria" panose="02040503050406030204" pitchFamily="18" charset="0"/>
                <a:cs typeface="Cambria"/>
              </a:rPr>
              <a:t>flavonoid</a:t>
            </a:r>
            <a:r>
              <a:rPr lang="tr-TR" sz="2400" dirty="0" err="1">
                <a:latin typeface="Cambria"/>
                <a:ea typeface="Cambria" panose="02040503050406030204" pitchFamily="18" charset="0"/>
                <a:cs typeface="Cambria"/>
              </a:rPr>
              <a:t>ler</a:t>
            </a:r>
            <a:r>
              <a:rPr lang="tr-TR" sz="2400" dirty="0">
                <a:latin typeface="Cambria"/>
                <a:ea typeface="Cambria" panose="02040503050406030204" pitchFamily="18" charset="0"/>
                <a:cs typeface="Cambria"/>
              </a:rPr>
              <a:t>,</a:t>
            </a:r>
          </a:p>
          <a:p>
            <a:pPr algn="l">
              <a:buFont typeface="Wingdings" panose="05000000000000000000" pitchFamily="2" charset="2"/>
              <a:buChar char="§"/>
            </a:pPr>
            <a:endParaRPr lang="tr-TR" sz="2400" dirty="0">
              <a:latin typeface="Cambria"/>
              <a:ea typeface="Cambria" panose="02040503050406030204" pitchFamily="18" charset="0"/>
              <a:cs typeface="Cambria"/>
            </a:endParaRPr>
          </a:p>
          <a:p>
            <a:pPr algn="l">
              <a:buFont typeface="Wingdings" panose="05000000000000000000" pitchFamily="2" charset="2"/>
              <a:buChar char="§"/>
            </a:pPr>
            <a:r>
              <a:rPr lang="tr-TR" sz="2400" dirty="0" err="1">
                <a:latin typeface="Cambria"/>
                <a:ea typeface="Cambria" panose="02040503050406030204" pitchFamily="18" charset="0"/>
                <a:cs typeface="Cambria"/>
              </a:rPr>
              <a:t>Stilben</a:t>
            </a:r>
            <a:r>
              <a:rPr lang="tr-TR" sz="2400" dirty="0">
                <a:latin typeface="Cambria"/>
                <a:ea typeface="Cambria" panose="02040503050406030204" pitchFamily="18" charset="0"/>
                <a:cs typeface="Cambria"/>
              </a:rPr>
              <a:t> türü olan </a:t>
            </a:r>
            <a:r>
              <a:rPr lang="tr-TR" sz="2400" dirty="0" err="1">
                <a:latin typeface="Cambria"/>
                <a:ea typeface="Cambria" panose="02040503050406030204" pitchFamily="18" charset="0"/>
                <a:cs typeface="Cambria"/>
              </a:rPr>
              <a:t>resveratrol</a:t>
            </a:r>
            <a:r>
              <a:rPr lang="tr-TR" sz="2400" dirty="0">
                <a:latin typeface="Cambria"/>
                <a:ea typeface="Cambria" panose="02040503050406030204" pitchFamily="18" charset="0"/>
                <a:cs typeface="Cambria"/>
              </a:rPr>
              <a:t> içeriği ile </a:t>
            </a:r>
            <a:r>
              <a:rPr lang="en-US" sz="2400" dirty="0">
                <a:latin typeface="Cambria"/>
                <a:ea typeface="Cambria" panose="02040503050406030204" pitchFamily="18" charset="0"/>
                <a:cs typeface="Cambria"/>
              </a:rPr>
              <a:t>anti</a:t>
            </a:r>
            <a:r>
              <a:rPr lang="tr-TR" sz="2400" dirty="0">
                <a:latin typeface="Cambria"/>
                <a:ea typeface="Cambria" panose="02040503050406030204" pitchFamily="18" charset="0"/>
                <a:cs typeface="Cambria"/>
              </a:rPr>
              <a:t>-i</a:t>
            </a:r>
            <a:r>
              <a:rPr lang="en-US" sz="2400" dirty="0" err="1">
                <a:latin typeface="Cambria"/>
                <a:ea typeface="Cambria" panose="02040503050406030204" pitchFamily="18" charset="0"/>
                <a:cs typeface="Cambria"/>
              </a:rPr>
              <a:t>nflamatuvar</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ve</a:t>
            </a:r>
            <a:r>
              <a:rPr lang="tr-TR" sz="2400" dirty="0">
                <a:latin typeface="Cambria"/>
                <a:ea typeface="Cambria" panose="02040503050406030204" pitchFamily="18" charset="0"/>
                <a:cs typeface="Cambria"/>
              </a:rPr>
              <a:t> </a:t>
            </a:r>
            <a:r>
              <a:rPr lang="en-US" sz="2400" dirty="0">
                <a:latin typeface="Cambria"/>
                <a:ea typeface="Cambria" panose="02040503050406030204" pitchFamily="18" charset="0"/>
                <a:cs typeface="Cambria"/>
              </a:rPr>
              <a:t>anti</a:t>
            </a:r>
            <a:r>
              <a:rPr lang="tr-TR" sz="2400" dirty="0">
                <a:latin typeface="Cambria"/>
                <a:ea typeface="Cambria" panose="02040503050406030204" pitchFamily="18" charset="0"/>
                <a:cs typeface="Cambria"/>
              </a:rPr>
              <a:t>-k</a:t>
            </a:r>
            <a:r>
              <a:rPr lang="en-US" sz="2400" dirty="0">
                <a:latin typeface="Cambria"/>
                <a:ea typeface="Cambria" panose="02040503050406030204" pitchFamily="18" charset="0"/>
                <a:cs typeface="Cambria"/>
              </a:rPr>
              <a:t>a</a:t>
            </a:r>
            <a:r>
              <a:rPr lang="tr-TR" sz="2400" dirty="0" err="1">
                <a:latin typeface="Cambria"/>
                <a:ea typeface="Cambria" panose="02040503050406030204" pitchFamily="18" charset="0"/>
                <a:cs typeface="Cambria"/>
              </a:rPr>
              <a:t>rsinojenik</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aktivite</a:t>
            </a:r>
            <a:endParaRPr lang="tr-TR" sz="2400" dirty="0">
              <a:latin typeface="Cambria"/>
              <a:ea typeface="Cambria" panose="02040503050406030204" pitchFamily="18" charset="0"/>
              <a:cs typeface="Cambria"/>
            </a:endParaRPr>
          </a:p>
        </p:txBody>
      </p:sp>
      <p:sp>
        <p:nvSpPr>
          <p:cNvPr id="4" name="İçerik Yer Tutucusu 3">
            <a:extLst>
              <a:ext uri="{FF2B5EF4-FFF2-40B4-BE49-F238E27FC236}">
                <a16:creationId xmlns:a16="http://schemas.microsoft.com/office/drawing/2014/main" id="{EC40565A-F087-63A3-700F-3A082290A5E6}"/>
              </a:ext>
            </a:extLst>
          </p:cNvPr>
          <p:cNvSpPr>
            <a:spLocks noGrp="1"/>
          </p:cNvSpPr>
          <p:nvPr>
            <p:ph sz="half" idx="2"/>
          </p:nvPr>
        </p:nvSpPr>
        <p:spPr>
          <a:xfrm>
            <a:off x="6396785" y="2469112"/>
            <a:ext cx="4716375" cy="2466824"/>
          </a:xfrm>
          <a:ln>
            <a:solidFill>
              <a:schemeClr val="tx1"/>
            </a:solidFill>
          </a:ln>
        </p:spPr>
        <p:txBody>
          <a:bodyPr/>
          <a:lstStyle/>
          <a:p>
            <a:pPr algn="l"/>
            <a:endParaRPr lang="tr-TR" sz="2400" dirty="0">
              <a:latin typeface="Cambria"/>
              <a:cs typeface="Cambria"/>
            </a:endParaRPr>
          </a:p>
          <a:p>
            <a:pPr algn="l">
              <a:buFont typeface="Wingdings" panose="05000000000000000000" pitchFamily="2" charset="2"/>
              <a:buChar char="§"/>
            </a:pPr>
            <a:r>
              <a:rPr lang="tr-TR" sz="2400" dirty="0">
                <a:latin typeface="Cambria"/>
                <a:ea typeface="Cambria" panose="02040503050406030204" pitchFamily="18" charset="0"/>
                <a:cs typeface="Cambria"/>
              </a:rPr>
              <a:t>Y</a:t>
            </a:r>
            <a:r>
              <a:rPr lang="en-US" sz="2400" dirty="0" err="1">
                <a:latin typeface="Cambria"/>
                <a:ea typeface="Cambria" panose="02040503050406030204" pitchFamily="18" charset="0"/>
                <a:cs typeface="Cambria"/>
              </a:rPr>
              <a:t>üksek</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fruktoz</a:t>
            </a:r>
            <a:r>
              <a:rPr lang="en-US" sz="2400" dirty="0">
                <a:latin typeface="Cambria"/>
                <a:ea typeface="Cambria" panose="02040503050406030204" pitchFamily="18" charset="0"/>
                <a:cs typeface="Cambria"/>
              </a:rPr>
              <a:t> </a:t>
            </a:r>
            <a:r>
              <a:rPr lang="en-US" sz="2400" dirty="0" err="1">
                <a:latin typeface="Cambria"/>
                <a:ea typeface="Cambria" panose="02040503050406030204" pitchFamily="18" charset="0"/>
                <a:cs typeface="Cambria"/>
              </a:rPr>
              <a:t>içeriği</a:t>
            </a:r>
            <a:endParaRPr lang="en-US" sz="2400" dirty="0">
              <a:latin typeface="Cambria"/>
              <a:ea typeface="Cambria" panose="02040503050406030204" pitchFamily="18" charset="0"/>
              <a:cs typeface="Cambria"/>
            </a:endParaRPr>
          </a:p>
        </p:txBody>
      </p:sp>
      <p:sp>
        <p:nvSpPr>
          <p:cNvPr id="5" name="Artı 4">
            <a:extLst>
              <a:ext uri="{FF2B5EF4-FFF2-40B4-BE49-F238E27FC236}">
                <a16:creationId xmlns:a16="http://schemas.microsoft.com/office/drawing/2014/main" id="{F54FA16B-8C02-6FE2-B762-1A8868145D26}"/>
              </a:ext>
            </a:extLst>
          </p:cNvPr>
          <p:cNvSpPr/>
          <p:nvPr/>
        </p:nvSpPr>
        <p:spPr>
          <a:xfrm>
            <a:off x="300783" y="1517922"/>
            <a:ext cx="1354916" cy="1325563"/>
          </a:xfrm>
          <a:prstGeom prst="plus">
            <a:avLst>
              <a:gd name="adj" fmla="val 32810"/>
            </a:avLst>
          </a:prstGeom>
          <a:solidFill>
            <a:srgbClr val="92D05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sz="2400" dirty="0">
              <a:latin typeface="Cambria"/>
              <a:cs typeface="Cambria"/>
            </a:endParaRPr>
          </a:p>
        </p:txBody>
      </p:sp>
      <p:sp>
        <p:nvSpPr>
          <p:cNvPr id="6" name="Dikdörtgen 5">
            <a:extLst>
              <a:ext uri="{FF2B5EF4-FFF2-40B4-BE49-F238E27FC236}">
                <a16:creationId xmlns:a16="http://schemas.microsoft.com/office/drawing/2014/main" id="{343DDE88-28FD-2027-E4E6-76BB281695DA}"/>
              </a:ext>
            </a:extLst>
          </p:cNvPr>
          <p:cNvSpPr/>
          <p:nvPr/>
        </p:nvSpPr>
        <p:spPr>
          <a:xfrm>
            <a:off x="10299666" y="2092044"/>
            <a:ext cx="1354916" cy="464317"/>
          </a:xfrm>
          <a:prstGeom prst="rect">
            <a:avLst/>
          </a:prstGeom>
          <a:solidFill>
            <a:srgbClr val="C0000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sz="2400" dirty="0">
              <a:latin typeface="Cambria"/>
              <a:cs typeface="Cambria"/>
            </a:endParaRPr>
          </a:p>
        </p:txBody>
      </p:sp>
    </p:spTree>
    <p:extLst>
      <p:ext uri="{BB962C8B-B14F-4D97-AF65-F5344CB8AC3E}">
        <p14:creationId xmlns:p14="http://schemas.microsoft.com/office/powerpoint/2010/main" val="168900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7" y="1"/>
            <a:ext cx="2777067"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6104" y="103192"/>
            <a:ext cx="8570149" cy="627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535308" y="0"/>
            <a:ext cx="6743231" cy="1125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5" tIns="45714" rIns="91425" bIns="45714" anchor="ctr"/>
          <a:lstStyle/>
          <a:p>
            <a:pPr algn="ctr">
              <a:defRPr/>
            </a:pPr>
            <a:r>
              <a:rPr lang="en-US" sz="3600" b="1" dirty="0" err="1">
                <a:solidFill>
                  <a:srgbClr val="800000"/>
                </a:solidFill>
                <a:latin typeface="+mj-lt"/>
                <a:cs typeface="Cambria"/>
              </a:rPr>
              <a:t>Mikrobiyom</a:t>
            </a:r>
            <a:r>
              <a:rPr lang="en-US" sz="3600" b="1" dirty="0">
                <a:solidFill>
                  <a:srgbClr val="800000"/>
                </a:solidFill>
                <a:latin typeface="+mj-lt"/>
                <a:cs typeface="Cambria"/>
              </a:rPr>
              <a:t> </a:t>
            </a:r>
            <a:r>
              <a:rPr lang="mr-IN" sz="3600" b="1" dirty="0">
                <a:solidFill>
                  <a:srgbClr val="800000"/>
                </a:solidFill>
                <a:latin typeface="+mj-lt"/>
                <a:cs typeface="Cambria"/>
              </a:rPr>
              <a:t>–</a:t>
            </a:r>
            <a:r>
              <a:rPr lang="en-US" sz="3600" b="1" dirty="0">
                <a:solidFill>
                  <a:srgbClr val="800000"/>
                </a:solidFill>
                <a:latin typeface="+mj-lt"/>
                <a:cs typeface="Cambria"/>
              </a:rPr>
              <a:t> </a:t>
            </a:r>
            <a:r>
              <a:rPr lang="en-US" sz="3600" b="1" dirty="0" err="1">
                <a:solidFill>
                  <a:srgbClr val="800000"/>
                </a:solidFill>
                <a:latin typeface="+mj-lt"/>
                <a:cs typeface="Cambria"/>
              </a:rPr>
              <a:t>Sağlık</a:t>
            </a:r>
            <a:r>
              <a:rPr lang="en-US" sz="3600" b="1" dirty="0">
                <a:solidFill>
                  <a:srgbClr val="800000"/>
                </a:solidFill>
                <a:latin typeface="+mj-lt"/>
                <a:cs typeface="Cambria"/>
              </a:rPr>
              <a:t> </a:t>
            </a:r>
            <a:r>
              <a:rPr lang="mr-IN" sz="3600" b="1" dirty="0">
                <a:solidFill>
                  <a:srgbClr val="800000"/>
                </a:solidFill>
                <a:latin typeface="+mj-lt"/>
                <a:cs typeface="Cambria"/>
              </a:rPr>
              <a:t>–</a:t>
            </a:r>
            <a:r>
              <a:rPr lang="en-US" sz="3600" b="1" dirty="0">
                <a:solidFill>
                  <a:srgbClr val="800000"/>
                </a:solidFill>
                <a:latin typeface="+mj-lt"/>
                <a:cs typeface="Cambria"/>
              </a:rPr>
              <a:t> </a:t>
            </a:r>
            <a:r>
              <a:rPr lang="en-US" sz="3600" b="1" dirty="0" err="1">
                <a:solidFill>
                  <a:srgbClr val="800000"/>
                </a:solidFill>
                <a:latin typeface="+mj-lt"/>
                <a:cs typeface="Cambria"/>
              </a:rPr>
              <a:t>Hastalık</a:t>
            </a:r>
            <a:endParaRPr lang="en-US" sz="3600" b="1" dirty="0">
              <a:solidFill>
                <a:srgbClr val="800000"/>
              </a:solidFill>
              <a:latin typeface="+mj-lt"/>
              <a:cs typeface="Cambria"/>
            </a:endParaRPr>
          </a:p>
        </p:txBody>
      </p:sp>
      <p:pic>
        <p:nvPicPr>
          <p:cNvPr id="1843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300" y="1700214"/>
            <a:ext cx="3512725"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269" y="4279900"/>
            <a:ext cx="3520251"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796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D4661B9-D1FA-ABBC-AFBB-343D58226BAA}"/>
              </a:ext>
            </a:extLst>
          </p:cNvPr>
          <p:cNvSpPr>
            <a:spLocks noGrp="1"/>
          </p:cNvSpPr>
          <p:nvPr>
            <p:ph idx="1"/>
          </p:nvPr>
        </p:nvSpPr>
        <p:spPr>
          <a:xfrm>
            <a:off x="231691" y="1129893"/>
            <a:ext cx="6352032" cy="4184372"/>
          </a:xfrm>
        </p:spPr>
        <p:txBody>
          <a:bodyPr>
            <a:noAutofit/>
          </a:bodyPr>
          <a:lstStyle/>
          <a:p>
            <a:pPr marL="0" indent="0" algn="just">
              <a:lnSpc>
                <a:spcPct val="130000"/>
              </a:lnSpc>
              <a:buNone/>
            </a:pPr>
            <a:r>
              <a:rPr lang="tr-TR" sz="2400" b="1" dirty="0" err="1">
                <a:latin typeface="Cambria"/>
                <a:cs typeface="Cambria"/>
              </a:rPr>
              <a:t>Türk</a:t>
            </a:r>
            <a:r>
              <a:rPr lang="tr-TR" sz="2400" b="1" dirty="0">
                <a:latin typeface="Cambria"/>
                <a:cs typeface="Cambria"/>
              </a:rPr>
              <a:t> </a:t>
            </a:r>
            <a:r>
              <a:rPr lang="tr-TR" sz="2400" b="1" dirty="0" err="1">
                <a:latin typeface="Cambria"/>
                <a:cs typeface="Cambria"/>
              </a:rPr>
              <a:t>Standardları</a:t>
            </a:r>
            <a:r>
              <a:rPr lang="tr-TR" sz="2400" b="1" dirty="0">
                <a:latin typeface="Cambria"/>
                <a:cs typeface="Cambria"/>
              </a:rPr>
              <a:t> Enstitüsü (TSE)’ne göre; </a:t>
            </a:r>
            <a:r>
              <a:rPr lang="tr-TR" sz="2400" dirty="0">
                <a:latin typeface="Cambria"/>
                <a:cs typeface="Cambria"/>
              </a:rPr>
              <a:t>boza yabancı maddelerinden </a:t>
            </a:r>
            <a:r>
              <a:rPr lang="tr-TR" sz="2400" dirty="0" err="1">
                <a:latin typeface="Cambria"/>
                <a:cs typeface="Cambria"/>
              </a:rPr>
              <a:t>temizlenmis</a:t>
            </a:r>
            <a:r>
              <a:rPr lang="tr-TR" sz="2400" dirty="0">
                <a:latin typeface="Cambria"/>
                <a:cs typeface="Cambria"/>
              </a:rPr>
              <a:t>̧ darı, </a:t>
            </a:r>
            <a:r>
              <a:rPr lang="tr-TR" sz="2400" dirty="0" err="1">
                <a:latin typeface="Cambria"/>
                <a:cs typeface="Cambria"/>
              </a:rPr>
              <a:t>pirinc</a:t>
            </a:r>
            <a:r>
              <a:rPr lang="tr-TR" sz="2400" dirty="0">
                <a:latin typeface="Cambria"/>
                <a:cs typeface="Cambria"/>
              </a:rPr>
              <a:t>̧, </a:t>
            </a:r>
            <a:r>
              <a:rPr lang="tr-TR" sz="2400" dirty="0" err="1">
                <a:latin typeface="Cambria"/>
                <a:cs typeface="Cambria"/>
              </a:rPr>
              <a:t>buğday</a:t>
            </a:r>
            <a:r>
              <a:rPr lang="tr-TR" sz="2400" dirty="0">
                <a:latin typeface="Cambria"/>
                <a:cs typeface="Cambria"/>
              </a:rPr>
              <a:t>, mısır vb. hububatın kırma veya unlarından biri veya </a:t>
            </a:r>
            <a:r>
              <a:rPr lang="tr-TR" sz="2400" dirty="0" err="1">
                <a:latin typeface="Cambria"/>
                <a:cs typeface="Cambria"/>
              </a:rPr>
              <a:t>birkaçına</a:t>
            </a:r>
            <a:r>
              <a:rPr lang="tr-TR" sz="2400" dirty="0">
                <a:latin typeface="Cambria"/>
                <a:cs typeface="Cambria"/>
              </a:rPr>
              <a:t> </a:t>
            </a:r>
            <a:r>
              <a:rPr lang="tr-TR" sz="2400" dirty="0" err="1">
                <a:latin typeface="Cambria"/>
                <a:cs typeface="Cambria"/>
              </a:rPr>
              <a:t>içme</a:t>
            </a:r>
            <a:r>
              <a:rPr lang="tr-TR" sz="2400" dirty="0">
                <a:latin typeface="Cambria"/>
                <a:cs typeface="Cambria"/>
              </a:rPr>
              <a:t> suyu katılarak, </a:t>
            </a:r>
            <a:r>
              <a:rPr lang="tr-TR" sz="2400" dirty="0" err="1">
                <a:latin typeface="Cambria"/>
                <a:cs typeface="Cambria"/>
              </a:rPr>
              <a:t>pişirilmesi</a:t>
            </a:r>
            <a:r>
              <a:rPr lang="tr-TR" sz="2400" dirty="0">
                <a:latin typeface="Cambria"/>
                <a:cs typeface="Cambria"/>
              </a:rPr>
              <a:t> ve beyaz </a:t>
            </a:r>
            <a:r>
              <a:rPr lang="tr-TR" sz="2400" dirty="0" err="1">
                <a:latin typeface="Cambria"/>
                <a:cs typeface="Cambria"/>
              </a:rPr>
              <a:t>şeker</a:t>
            </a:r>
            <a:r>
              <a:rPr lang="tr-TR" sz="2400" dirty="0">
                <a:latin typeface="Cambria"/>
                <a:cs typeface="Cambria"/>
              </a:rPr>
              <a:t> ilave edilerek, </a:t>
            </a:r>
            <a:r>
              <a:rPr lang="tr-TR" sz="2400" dirty="0" err="1">
                <a:latin typeface="Cambria"/>
                <a:cs typeface="Cambria"/>
              </a:rPr>
              <a:t>tekniğine</a:t>
            </a:r>
            <a:r>
              <a:rPr lang="tr-TR" sz="2400" dirty="0">
                <a:latin typeface="Cambria"/>
                <a:cs typeface="Cambria"/>
              </a:rPr>
              <a:t> uygun olarak alkol ve laktik asit fermantasyonlarına tabi tutulması ile hazırlanan mamul olarak tanımlamaktadır. </a:t>
            </a:r>
          </a:p>
        </p:txBody>
      </p:sp>
      <p:pic>
        <p:nvPicPr>
          <p:cNvPr id="5" name="Resim 4">
            <a:extLst>
              <a:ext uri="{FF2B5EF4-FFF2-40B4-BE49-F238E27FC236}">
                <a16:creationId xmlns:a16="http://schemas.microsoft.com/office/drawing/2014/main" id="{8598176C-4FD3-1517-DD99-A6F441FF17E7}"/>
              </a:ext>
            </a:extLst>
          </p:cNvPr>
          <p:cNvPicPr>
            <a:picLocks noChangeAspect="1"/>
          </p:cNvPicPr>
          <p:nvPr/>
        </p:nvPicPr>
        <p:blipFill>
          <a:blip r:embed="rId3"/>
          <a:srcRect r="8649"/>
          <a:stretch/>
        </p:blipFill>
        <p:spPr>
          <a:xfrm>
            <a:off x="6585398" y="1512654"/>
            <a:ext cx="5207767" cy="5151086"/>
          </a:xfrm>
          <a:prstGeom prst="rect">
            <a:avLst/>
          </a:prstGeom>
        </p:spPr>
      </p:pic>
      <p:sp>
        <p:nvSpPr>
          <p:cNvPr id="6" name="Başlık 1">
            <a:extLst>
              <a:ext uri="{FF2B5EF4-FFF2-40B4-BE49-F238E27FC236}">
                <a16:creationId xmlns:a16="http://schemas.microsoft.com/office/drawing/2014/main" id="{1763758D-D48F-B888-8511-A366E4C4C9DF}"/>
              </a:ext>
            </a:extLst>
          </p:cNvPr>
          <p:cNvSpPr txBox="1">
            <a:spLocks/>
          </p:cNvSpPr>
          <p:nvPr/>
        </p:nvSpPr>
        <p:spPr>
          <a:xfrm>
            <a:off x="838200" y="194261"/>
            <a:ext cx="10515600" cy="757822"/>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3. Geleneksel Besinler: Boza</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Dikdörtgen: Köşeleri Yuvarlatılmış 1">
            <a:extLst>
              <a:ext uri="{FF2B5EF4-FFF2-40B4-BE49-F238E27FC236}">
                <a16:creationId xmlns:a16="http://schemas.microsoft.com/office/drawing/2014/main" id="{DC099B4D-736D-14BE-880C-2C87B9297502}"/>
              </a:ext>
            </a:extLst>
          </p:cNvPr>
          <p:cNvSpPr/>
          <p:nvPr/>
        </p:nvSpPr>
        <p:spPr>
          <a:xfrm>
            <a:off x="6944822" y="3581400"/>
            <a:ext cx="4530903" cy="74676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
        <p:nvSpPr>
          <p:cNvPr id="7" name="İçerik Yer Tutucusu 2">
            <a:extLst>
              <a:ext uri="{FF2B5EF4-FFF2-40B4-BE49-F238E27FC236}">
                <a16:creationId xmlns:a16="http://schemas.microsoft.com/office/drawing/2014/main" id="{0D4661B9-D1FA-ABBC-AFBB-343D58226BAA}"/>
              </a:ext>
            </a:extLst>
          </p:cNvPr>
          <p:cNvSpPr txBox="1">
            <a:spLocks/>
          </p:cNvSpPr>
          <p:nvPr/>
        </p:nvSpPr>
        <p:spPr>
          <a:xfrm>
            <a:off x="233700" y="5314272"/>
            <a:ext cx="6352032" cy="1338943"/>
          </a:xfrm>
          <a:prstGeom prst="rect">
            <a:avLst/>
          </a:prstGeom>
        </p:spPr>
        <p:txBody>
          <a:bodyPr vert="horz" lIns="91425" tIns="45714" rIns="91425"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None/>
            </a:pPr>
            <a:r>
              <a:rPr lang="tr-TR" sz="2400" dirty="0">
                <a:latin typeface="Cambria"/>
                <a:cs typeface="Cambria"/>
              </a:rPr>
              <a:t>Laktik asit bakterileri ve maya fermantasyonu sonucu elde edilir.</a:t>
            </a:r>
          </a:p>
        </p:txBody>
      </p:sp>
    </p:spTree>
    <p:extLst>
      <p:ext uri="{BB962C8B-B14F-4D97-AF65-F5344CB8AC3E}">
        <p14:creationId xmlns:p14="http://schemas.microsoft.com/office/powerpoint/2010/main" val="28654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513D-24D6-AD41-191B-E8F1BAA6554F}"/>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9BF17B4-D48A-A452-CC76-3D49FA550FE0}"/>
              </a:ext>
            </a:extLst>
          </p:cNvPr>
          <p:cNvSpPr>
            <a:spLocks noGrp="1"/>
          </p:cNvSpPr>
          <p:nvPr>
            <p:ph sz="half" idx="1"/>
          </p:nvPr>
        </p:nvSpPr>
        <p:spPr>
          <a:xfrm>
            <a:off x="825365" y="2028471"/>
            <a:ext cx="5270635" cy="4585690"/>
          </a:xfrm>
          <a:ln>
            <a:solidFill>
              <a:schemeClr val="tx1"/>
            </a:solidFill>
          </a:ln>
        </p:spPr>
        <p:txBody>
          <a:bodyPr>
            <a:normAutofit fontScale="40000" lnSpcReduction="20000"/>
          </a:bodyPr>
          <a:lstStyle/>
          <a:p>
            <a:pPr>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tr-TR" sz="6000" dirty="0">
                <a:latin typeface="Cambria" panose="02040503050406030204" pitchFamily="18" charset="0"/>
                <a:ea typeface="Cambria" panose="02040503050406030204" pitchFamily="18" charset="0"/>
              </a:rPr>
              <a:t>T</a:t>
            </a:r>
            <a:r>
              <a:rPr lang="en-US" sz="6000" dirty="0" err="1">
                <a:latin typeface="Cambria" panose="02040503050406030204" pitchFamily="18" charset="0"/>
                <a:ea typeface="Cambria" panose="02040503050406030204" pitchFamily="18" charset="0"/>
              </a:rPr>
              <a:t>ahıl</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bazlı</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olması</a:t>
            </a:r>
            <a:r>
              <a:rPr lang="en-US" sz="6000" dirty="0">
                <a:latin typeface="Cambria" panose="02040503050406030204" pitchFamily="18" charset="0"/>
                <a:ea typeface="Cambria" panose="02040503050406030204" pitchFamily="18" charset="0"/>
              </a:rPr>
              <a:t> </a:t>
            </a:r>
            <a:r>
              <a:rPr lang="tr-TR" sz="6000" dirty="0">
                <a:latin typeface="Cambria" panose="02040503050406030204" pitchFamily="18" charset="0"/>
                <a:ea typeface="Cambria" panose="02040503050406030204" pitchFamily="18" charset="0"/>
              </a:rPr>
              <a:t>nedeniyle </a:t>
            </a:r>
            <a:r>
              <a:rPr lang="en-US" sz="6000" dirty="0">
                <a:latin typeface="Cambria" panose="02040503050406030204" pitchFamily="18" charset="0"/>
                <a:ea typeface="Cambria" panose="02040503050406030204" pitchFamily="18" charset="0"/>
              </a:rPr>
              <a:t>B </a:t>
            </a:r>
            <a:r>
              <a:rPr lang="tr-TR" sz="6000" dirty="0">
                <a:latin typeface="Cambria" panose="02040503050406030204" pitchFamily="18" charset="0"/>
                <a:ea typeface="Cambria" panose="02040503050406030204" pitchFamily="18" charset="0"/>
              </a:rPr>
              <a:t>g</a:t>
            </a:r>
            <a:r>
              <a:rPr lang="en-US" sz="6000" dirty="0" err="1">
                <a:latin typeface="Cambria" panose="02040503050406030204" pitchFamily="18" charset="0"/>
                <a:ea typeface="Cambria" panose="02040503050406030204" pitchFamily="18" charset="0"/>
              </a:rPr>
              <a:t>ubu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vitaminlerinin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kaynağı</a:t>
            </a:r>
            <a:r>
              <a:rPr lang="en-US" sz="6000" dirty="0">
                <a:latin typeface="Cambria" panose="02040503050406030204" pitchFamily="18" charset="0"/>
                <a:ea typeface="Cambria" panose="02040503050406030204" pitchFamily="18" charset="0"/>
              </a:rPr>
              <a:t> </a:t>
            </a: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el-GR" sz="6000" dirty="0">
                <a:latin typeface="Cambria" panose="02040503050406030204" pitchFamily="18" charset="0"/>
                <a:ea typeface="Cambria" panose="02040503050406030204" pitchFamily="18" charset="0"/>
              </a:rPr>
              <a:t>β-</a:t>
            </a:r>
            <a:r>
              <a:rPr lang="en-US" sz="6000" dirty="0" err="1">
                <a:latin typeface="Cambria" panose="02040503050406030204" pitchFamily="18" charset="0"/>
                <a:ea typeface="Cambria" panose="02040503050406030204" pitchFamily="18" charset="0"/>
              </a:rPr>
              <a:t>glukan</a:t>
            </a:r>
            <a:r>
              <a:rPr lang="tr-TR" sz="6000" dirty="0">
                <a:latin typeface="Cambria" panose="02040503050406030204" pitchFamily="18" charset="0"/>
                <a:ea typeface="Cambria" panose="02040503050406030204" pitchFamily="18" charset="0"/>
              </a:rPr>
              <a:t> ile </a:t>
            </a:r>
            <a:r>
              <a:rPr lang="en-US" sz="5000" dirty="0">
                <a:latin typeface="Cambria" panose="02040503050406030204" pitchFamily="18" charset="0"/>
                <a:ea typeface="Cambria" panose="02040503050406030204" pitchFamily="18" charset="0"/>
              </a:rPr>
              <a:t>(</a:t>
            </a:r>
            <a:r>
              <a:rPr lang="en-US" sz="5000" dirty="0" err="1">
                <a:latin typeface="Cambria" panose="02040503050406030204" pitchFamily="18" charset="0"/>
                <a:ea typeface="Cambria" panose="02040503050406030204" pitchFamily="18" charset="0"/>
              </a:rPr>
              <a:t>arpa</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yulaf</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bazlı</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formülasyonlarda</a:t>
            </a:r>
            <a:r>
              <a:rPr lang="en-US" sz="5000" dirty="0">
                <a:latin typeface="Cambria" panose="02040503050406030204" pitchFamily="18" charset="0"/>
                <a:ea typeface="Cambria" panose="02040503050406030204" pitchFamily="18" charset="0"/>
              </a:rPr>
              <a:t>) </a:t>
            </a:r>
            <a:r>
              <a:rPr lang="tr-TR" sz="5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bağışıklık</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sistemini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destekleyici</a:t>
            </a: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6000" dirty="0">
                <a:latin typeface="Cambria" panose="02040503050406030204" pitchFamily="18" charset="0"/>
                <a:ea typeface="Cambria" panose="02040503050406030204" pitchFamily="18" charset="0"/>
              </a:rPr>
              <a:t>D</a:t>
            </a:r>
            <a:r>
              <a:rPr lang="en-US" sz="6000" dirty="0" err="1">
                <a:latin typeface="Cambria" panose="02040503050406030204" pitchFamily="18" charset="0"/>
                <a:ea typeface="Cambria" panose="02040503050406030204" pitchFamily="18" charset="0"/>
              </a:rPr>
              <a:t>üşük</a:t>
            </a:r>
            <a:r>
              <a:rPr lang="tr-TR" sz="6000" dirty="0">
                <a:latin typeface="Cambria" panose="02040503050406030204" pitchFamily="18" charset="0"/>
                <a:ea typeface="Cambria" panose="02040503050406030204" pitchFamily="18" charset="0"/>
              </a:rPr>
              <a:t> </a:t>
            </a:r>
            <a:r>
              <a:rPr lang="en-US" sz="6000" dirty="0">
                <a:latin typeface="Cambria" panose="02040503050406030204" pitchFamily="18" charset="0"/>
                <a:ea typeface="Cambria" panose="02040503050406030204" pitchFamily="18" charset="0"/>
              </a:rPr>
              <a:t>pH </a:t>
            </a:r>
            <a:r>
              <a:rPr lang="en-US" sz="6000" dirty="0" err="1">
                <a:latin typeface="Cambria" panose="02040503050406030204" pitchFamily="18" charset="0"/>
                <a:ea typeface="Cambria" panose="02040503050406030204" pitchFamily="18" charset="0"/>
              </a:rPr>
              <a:t>ve</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fermantasyon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sırasında</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meydana</a:t>
            </a:r>
            <a:r>
              <a:rPr lang="tr-TR"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gelen</a:t>
            </a:r>
            <a:r>
              <a:rPr lang="en-US" sz="6000" dirty="0">
                <a:latin typeface="Cambria" panose="02040503050406030204" pitchFamily="18" charset="0"/>
                <a:ea typeface="Cambria" panose="02040503050406030204" pitchFamily="18" charset="0"/>
              </a:rPr>
              <a:t> bazı </a:t>
            </a:r>
            <a:r>
              <a:rPr lang="en-US" sz="6000" dirty="0" err="1">
                <a:latin typeface="Cambria" panose="02040503050406030204" pitchFamily="18" charset="0"/>
                <a:ea typeface="Cambria" panose="02040503050406030204" pitchFamily="18" charset="0"/>
              </a:rPr>
              <a:t>ürünleri</a:t>
            </a:r>
            <a:r>
              <a:rPr lang="en-US" sz="6000" dirty="0">
                <a:latin typeface="Cambria" panose="02040503050406030204" pitchFamily="18" charset="0"/>
                <a:ea typeface="Cambria" panose="02040503050406030204" pitchFamily="18" charset="0"/>
              </a:rPr>
              <a:t> il</a:t>
            </a:r>
            <a:r>
              <a:rPr lang="tr-TR" sz="6000" dirty="0">
                <a:latin typeface="Cambria" panose="02040503050406030204" pitchFamily="18" charset="0"/>
                <a:ea typeface="Cambria" panose="02040503050406030204" pitchFamily="18" charset="0"/>
              </a:rPr>
              <a:t>e</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patojen</a:t>
            </a:r>
            <a:r>
              <a:rPr lang="tr-TR"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bakterileri</a:t>
            </a:r>
            <a:r>
              <a:rPr lang="tr-TR" sz="6000" dirty="0">
                <a:latin typeface="Cambria" panose="02040503050406030204" pitchFamily="18" charset="0"/>
                <a:ea typeface="Cambria" panose="02040503050406030204" pitchFamily="18" charset="0"/>
              </a:rPr>
              <a:t>n </a:t>
            </a:r>
            <a:r>
              <a:rPr lang="tr-TR" sz="6000" dirty="0" err="1">
                <a:latin typeface="Cambria" panose="02040503050406030204" pitchFamily="18" charset="0"/>
                <a:ea typeface="Cambria" panose="02040503050406030204" pitchFamily="18" charset="0"/>
              </a:rPr>
              <a:t>inhibiasyonu</a:t>
            </a:r>
            <a:endParaRPr lang="tr-TR" sz="6000" dirty="0">
              <a:latin typeface="Cambria" panose="02040503050406030204" pitchFamily="18" charset="0"/>
              <a:ea typeface="Cambria" panose="02040503050406030204" pitchFamily="18" charset="0"/>
            </a:endParaRPr>
          </a:p>
          <a:p>
            <a:pPr algn="l">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lgn="l">
              <a:buFont typeface="Wingdings" panose="05000000000000000000" pitchFamily="2" charset="2"/>
              <a:buChar char="§"/>
            </a:pPr>
            <a:r>
              <a:rPr lang="tr-TR" sz="6000" dirty="0" err="1">
                <a:latin typeface="Cambria" panose="02040503050406030204" pitchFamily="18" charset="0"/>
                <a:ea typeface="Cambria" panose="02040503050406030204" pitchFamily="18" charset="0"/>
              </a:rPr>
              <a:t>Formulasyona</a:t>
            </a:r>
            <a:r>
              <a:rPr lang="tr-TR" sz="6000" dirty="0">
                <a:latin typeface="Cambria" panose="02040503050406030204" pitchFamily="18" charset="0"/>
                <a:ea typeface="Cambria" panose="02040503050406030204" pitchFamily="18" charset="0"/>
              </a:rPr>
              <a:t> bağlı</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probiyotik</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etki</a:t>
            </a:r>
            <a:r>
              <a:rPr lang="en-US" sz="6000" dirty="0">
                <a:latin typeface="Cambria" panose="02040503050406030204" pitchFamily="18" charset="0"/>
                <a:ea typeface="Cambria" panose="02040503050406030204" pitchFamily="18" charset="0"/>
              </a:rPr>
              <a:t> ?</a:t>
            </a:r>
          </a:p>
          <a:p>
            <a:pPr algn="l"/>
            <a:endParaRPr lang="tr-TR" sz="2400" dirty="0">
              <a:latin typeface="Cambria" panose="02040503050406030204" pitchFamily="18" charset="0"/>
              <a:ea typeface="Cambria" panose="02040503050406030204" pitchFamily="18" charset="0"/>
            </a:endParaRPr>
          </a:p>
        </p:txBody>
      </p:sp>
      <p:sp>
        <p:nvSpPr>
          <p:cNvPr id="4" name="İçerik Yer Tutucusu 3">
            <a:extLst>
              <a:ext uri="{FF2B5EF4-FFF2-40B4-BE49-F238E27FC236}">
                <a16:creationId xmlns:a16="http://schemas.microsoft.com/office/drawing/2014/main" id="{5B3C6D02-3025-873B-A5F4-A8E32B4DC57D}"/>
              </a:ext>
            </a:extLst>
          </p:cNvPr>
          <p:cNvSpPr>
            <a:spLocks noGrp="1"/>
          </p:cNvSpPr>
          <p:nvPr>
            <p:ph sz="half" idx="2"/>
          </p:nvPr>
        </p:nvSpPr>
        <p:spPr>
          <a:xfrm>
            <a:off x="6461760" y="2028471"/>
            <a:ext cx="5181600" cy="4585690"/>
          </a:xfrm>
          <a:ln>
            <a:solidFill>
              <a:schemeClr val="tx1"/>
            </a:solidFill>
          </a:ln>
        </p:spPr>
        <p:txBody>
          <a:bodyPr>
            <a:normAutofit fontScale="40000" lnSpcReduction="20000"/>
          </a:bodyPr>
          <a:lstStyle/>
          <a:p>
            <a:pPr>
              <a:buFont typeface="Wingdings" panose="05000000000000000000" pitchFamily="2" charset="2"/>
              <a:buChar char="§"/>
            </a:pPr>
            <a:endParaRPr lang="tr-TR" sz="6000" dirty="0">
              <a:latin typeface="Dax-Regular"/>
            </a:endParaRPr>
          </a:p>
          <a:p>
            <a:pPr>
              <a:buFont typeface="Wingdings" panose="05000000000000000000" pitchFamily="2" charset="2"/>
              <a:buChar char="§"/>
            </a:pPr>
            <a:r>
              <a:rPr lang="tr-TR" sz="6000" dirty="0">
                <a:latin typeface="Cambria" panose="02040503050406030204" pitchFamily="18" charset="0"/>
                <a:ea typeface="Cambria" panose="02040503050406030204" pitchFamily="18" charset="0"/>
              </a:rPr>
              <a:t>Yüksek </a:t>
            </a:r>
            <a:r>
              <a:rPr lang="en-US" sz="6000" dirty="0">
                <a:latin typeface="Cambria" panose="02040503050406030204" pitchFamily="18" charset="0"/>
                <a:ea typeface="Cambria" panose="02040503050406030204" pitchFamily="18" charset="0"/>
              </a:rPr>
              <a:t>enerji </a:t>
            </a:r>
            <a:r>
              <a:rPr lang="en-US" sz="6000" dirty="0" err="1">
                <a:latin typeface="Cambria" panose="02040503050406030204" pitchFamily="18" charset="0"/>
                <a:ea typeface="Cambria" panose="02040503050406030204" pitchFamily="18" charset="0"/>
              </a:rPr>
              <a:t>ve</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karbonhidrat</a:t>
            </a:r>
            <a:r>
              <a:rPr lang="tr-TR"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içeriği</a:t>
            </a:r>
            <a:r>
              <a:rPr lang="tr-TR" sz="6000" dirty="0">
                <a:latin typeface="Cambria" panose="02040503050406030204" pitchFamily="18" charset="0"/>
                <a:ea typeface="Cambria" panose="02040503050406030204" pitchFamily="18" charset="0"/>
              </a:rPr>
              <a:t> </a:t>
            </a:r>
          </a:p>
          <a:p>
            <a:pPr>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tr-TR" sz="6000" dirty="0">
                <a:latin typeface="Cambria" panose="02040503050406030204" pitchFamily="18" charset="0"/>
                <a:ea typeface="Cambria" panose="02040503050406030204" pitchFamily="18" charset="0"/>
              </a:rPr>
              <a:t>Yüksek şeker içeriği</a:t>
            </a:r>
          </a:p>
          <a:p>
            <a:pPr>
              <a:buFont typeface="Wingdings" panose="05000000000000000000" pitchFamily="2" charset="2"/>
              <a:buChar char="§"/>
            </a:pP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tr-TR" sz="6000" dirty="0">
                <a:latin typeface="Cambria" panose="02040503050406030204" pitchFamily="18" charset="0"/>
                <a:ea typeface="Cambria" panose="02040503050406030204" pitchFamily="18" charset="0"/>
              </a:rPr>
              <a:t>Saklama koşulları </a:t>
            </a:r>
          </a:p>
          <a:p>
            <a:pPr lvl="1">
              <a:buFont typeface="Wingdings" panose="05000000000000000000" pitchFamily="2" charset="2"/>
              <a:buChar char="§"/>
            </a:pPr>
            <a:r>
              <a:rPr lang="tr-TR" sz="5000" dirty="0">
                <a:latin typeface="Cambria" panose="02040503050406030204" pitchFamily="18" charset="0"/>
                <a:ea typeface="Cambria" panose="02040503050406030204" pitchFamily="18" charset="0"/>
              </a:rPr>
              <a:t>B</a:t>
            </a:r>
            <a:r>
              <a:rPr lang="en-US" sz="5000" dirty="0" err="1">
                <a:latin typeface="Cambria" panose="02040503050406030204" pitchFamily="18" charset="0"/>
                <a:ea typeface="Cambria" panose="02040503050406030204" pitchFamily="18" charset="0"/>
              </a:rPr>
              <a:t>uzdolabı</a:t>
            </a:r>
            <a:r>
              <a:rPr lang="tr-TR" sz="5000" dirty="0" err="1">
                <a:latin typeface="Cambria" panose="02040503050406030204" pitchFamily="18" charset="0"/>
                <a:ea typeface="Cambria" panose="02040503050406030204" pitchFamily="18" charset="0"/>
              </a:rPr>
              <a:t>nda</a:t>
            </a:r>
            <a:r>
              <a:rPr lang="en-US" sz="5000" dirty="0">
                <a:latin typeface="Cambria" panose="02040503050406030204" pitchFamily="18" charset="0"/>
                <a:ea typeface="Cambria" panose="02040503050406030204" pitchFamily="18" charset="0"/>
              </a:rPr>
              <a:t>(+4 0C’ de)</a:t>
            </a:r>
            <a:r>
              <a:rPr lang="tr-TR" sz="5000" dirty="0">
                <a:latin typeface="Cambria" panose="02040503050406030204" pitchFamily="18" charset="0"/>
                <a:ea typeface="Cambria" panose="02040503050406030204" pitchFamily="18" charset="0"/>
              </a:rPr>
              <a:t> </a:t>
            </a:r>
            <a:r>
              <a:rPr lang="tr-TR" sz="5000" dirty="0" err="1">
                <a:latin typeface="Cambria" panose="02040503050406030204" pitchFamily="18" charset="0"/>
                <a:ea typeface="Cambria" panose="02040503050406030204" pitchFamily="18" charset="0"/>
              </a:rPr>
              <a:t>max</a:t>
            </a:r>
            <a:r>
              <a:rPr lang="en-US" sz="5000" dirty="0">
                <a:latin typeface="Cambria" panose="02040503050406030204" pitchFamily="18" charset="0"/>
                <a:ea typeface="Cambria" panose="02040503050406030204" pitchFamily="18" charset="0"/>
              </a:rPr>
              <a:t> 1-2 </a:t>
            </a:r>
            <a:r>
              <a:rPr lang="en-US" sz="5000" dirty="0" err="1">
                <a:latin typeface="Cambria" panose="02040503050406030204" pitchFamily="18" charset="0"/>
                <a:ea typeface="Cambria" panose="02040503050406030204" pitchFamily="18" charset="0"/>
              </a:rPr>
              <a:t>hafta</a:t>
            </a:r>
            <a:endParaRPr lang="tr-TR" sz="5000" dirty="0">
              <a:latin typeface="Cambria" panose="02040503050406030204" pitchFamily="18" charset="0"/>
              <a:ea typeface="Cambria" panose="02040503050406030204" pitchFamily="18" charset="0"/>
            </a:endParaRPr>
          </a:p>
          <a:p>
            <a:pPr marL="457128" lvl="1" indent="0">
              <a:buNone/>
            </a:pPr>
            <a:r>
              <a:rPr lang="en-US" sz="5000" dirty="0">
                <a:latin typeface="Cambria" panose="02040503050406030204" pitchFamily="18" charset="0"/>
                <a:ea typeface="Cambria" panose="02040503050406030204" pitchFamily="18" charset="0"/>
              </a:rPr>
              <a:t> </a:t>
            </a:r>
            <a:endParaRPr lang="tr-TR" sz="6000" dirty="0">
              <a:latin typeface="Cambria" panose="02040503050406030204" pitchFamily="18" charset="0"/>
              <a:ea typeface="Cambria" panose="02040503050406030204" pitchFamily="18" charset="0"/>
            </a:endParaRPr>
          </a:p>
          <a:p>
            <a:pPr>
              <a:buFont typeface="Wingdings" panose="05000000000000000000" pitchFamily="2" charset="2"/>
              <a:buChar char="§"/>
            </a:pPr>
            <a:r>
              <a:rPr lang="tr-TR" sz="6000" dirty="0">
                <a:latin typeface="Cambria" panose="02040503050406030204" pitchFamily="18" charset="0"/>
                <a:ea typeface="Cambria" panose="02040503050406030204" pitchFamily="18" charset="0"/>
              </a:rPr>
              <a:t>Aşırı tüketimi </a:t>
            </a:r>
            <a:r>
              <a:rPr lang="tr-TR" sz="6000" dirty="0" err="1">
                <a:latin typeface="Cambria" panose="02040503050406030204" pitchFamily="18" charset="0"/>
                <a:ea typeface="Cambria" panose="02040503050406030204" pitchFamily="18" charset="0"/>
              </a:rPr>
              <a:t>diyare</a:t>
            </a:r>
            <a:r>
              <a:rPr lang="tr-TR" sz="6000" dirty="0">
                <a:latin typeface="Cambria" panose="02040503050406030204" pitchFamily="18" charset="0"/>
                <a:ea typeface="Cambria" panose="02040503050406030204" pitchFamily="18" charset="0"/>
              </a:rPr>
              <a:t>, gaz, şişkinlik </a:t>
            </a:r>
            <a:r>
              <a:rPr lang="en-US" sz="6000" dirty="0" err="1">
                <a:latin typeface="Cambria" panose="02040503050406030204" pitchFamily="18" charset="0"/>
                <a:ea typeface="Cambria" panose="02040503050406030204" pitchFamily="18" charset="0"/>
              </a:rPr>
              <a:t>gibi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sindirim</a:t>
            </a:r>
            <a:r>
              <a:rPr lang="tr-TR" sz="6000" dirty="0">
                <a:latin typeface="Cambria" panose="02040503050406030204" pitchFamily="18" charset="0"/>
                <a:ea typeface="Cambria" panose="02040503050406030204" pitchFamily="18" charset="0"/>
              </a:rPr>
              <a:t> sorunlarına neden olabilir</a:t>
            </a:r>
            <a:endParaRPr lang="en-US" dirty="0">
              <a:latin typeface="Dax-Regular"/>
            </a:endParaRPr>
          </a:p>
          <a:p>
            <a:endParaRPr lang="en-US" dirty="0">
              <a:latin typeface="Dax-Regular"/>
            </a:endParaRPr>
          </a:p>
          <a:p>
            <a:pPr algn="l"/>
            <a:endParaRPr lang="tr-TR" dirty="0">
              <a:latin typeface="Dax-Regular"/>
            </a:endParaRPr>
          </a:p>
        </p:txBody>
      </p:sp>
      <p:sp>
        <p:nvSpPr>
          <p:cNvPr id="5" name="Başlık 1">
            <a:extLst>
              <a:ext uri="{FF2B5EF4-FFF2-40B4-BE49-F238E27FC236}">
                <a16:creationId xmlns:a16="http://schemas.microsoft.com/office/drawing/2014/main" id="{6E8947D9-E647-6DB2-D49B-97B6FB0BC2D2}"/>
              </a:ext>
            </a:extLst>
          </p:cNvPr>
          <p:cNvSpPr txBox="1">
            <a:spLocks/>
          </p:cNvSpPr>
          <p:nvPr/>
        </p:nvSpPr>
        <p:spPr>
          <a:xfrm>
            <a:off x="1021080" y="466328"/>
            <a:ext cx="10515600" cy="757822"/>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3. Geleneksel Besinler: Boza</a:t>
            </a:r>
            <a:endParaRPr lang="en-US" sz="4000" b="1" dirty="0">
              <a:solidFill>
                <a:srgbClr val="C00000"/>
              </a:solidFill>
              <a:latin typeface="Cambria" panose="02040503050406030204" pitchFamily="18" charset="0"/>
              <a:ea typeface="Cambria" panose="02040503050406030204" pitchFamily="18" charset="0"/>
            </a:endParaRPr>
          </a:p>
        </p:txBody>
      </p:sp>
      <p:sp>
        <p:nvSpPr>
          <p:cNvPr id="10" name="Artı 9">
            <a:extLst>
              <a:ext uri="{FF2B5EF4-FFF2-40B4-BE49-F238E27FC236}">
                <a16:creationId xmlns:a16="http://schemas.microsoft.com/office/drawing/2014/main" id="{08E197C4-8EF5-9048-E5C5-642840DC504E}"/>
              </a:ext>
            </a:extLst>
          </p:cNvPr>
          <p:cNvSpPr/>
          <p:nvPr/>
        </p:nvSpPr>
        <p:spPr>
          <a:xfrm>
            <a:off x="-22138" y="1164744"/>
            <a:ext cx="1354916" cy="1325563"/>
          </a:xfrm>
          <a:prstGeom prst="plus">
            <a:avLst>
              <a:gd name="adj" fmla="val 32810"/>
            </a:avLst>
          </a:prstGeom>
          <a:solidFill>
            <a:srgbClr val="92D05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
        <p:nvSpPr>
          <p:cNvPr id="11" name="Dikdörtgen 10">
            <a:extLst>
              <a:ext uri="{FF2B5EF4-FFF2-40B4-BE49-F238E27FC236}">
                <a16:creationId xmlns:a16="http://schemas.microsoft.com/office/drawing/2014/main" id="{375A217F-6F27-500D-33FA-332C89285ABA}"/>
              </a:ext>
            </a:extLst>
          </p:cNvPr>
          <p:cNvSpPr/>
          <p:nvPr/>
        </p:nvSpPr>
        <p:spPr>
          <a:xfrm>
            <a:off x="10806607" y="1595368"/>
            <a:ext cx="1354916" cy="464317"/>
          </a:xfrm>
          <a:prstGeom prst="rect">
            <a:avLst/>
          </a:prstGeom>
          <a:solidFill>
            <a:srgbClr val="C00000"/>
          </a:solidFill>
          <a:scene3d>
            <a:camera prst="orthographicFront"/>
            <a:lightRig rig="flat" dir="t"/>
          </a:scene3d>
          <a:sp3d prstMaterial="plastic">
            <a:bevelT w="120900" h="88900"/>
            <a:bevelB w="88900" h="31750" prst="angle"/>
          </a:sp3d>
        </p:spPr>
        <p:style>
          <a:lnRef idx="1">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lIns="91425" tIns="45714" rIns="91425" bIns="45714"/>
          <a:lstStyle/>
          <a:p>
            <a:endParaRPr lang="en-US" dirty="0"/>
          </a:p>
        </p:txBody>
      </p:sp>
    </p:spTree>
    <p:extLst>
      <p:ext uri="{BB962C8B-B14F-4D97-AF65-F5344CB8AC3E}">
        <p14:creationId xmlns:p14="http://schemas.microsoft.com/office/powerpoint/2010/main" val="1000364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E8D20C71-F2EF-C7A3-CF5B-9B99515367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22619" y="1177363"/>
            <a:ext cx="8654143" cy="4867955"/>
          </a:xfrm>
          <a:prstGeom prst="rect">
            <a:avLst/>
          </a:prstGeom>
        </p:spPr>
      </p:pic>
      <p:sp>
        <p:nvSpPr>
          <p:cNvPr id="13" name="Başlık 1">
            <a:extLst>
              <a:ext uri="{FF2B5EF4-FFF2-40B4-BE49-F238E27FC236}">
                <a16:creationId xmlns:a16="http://schemas.microsoft.com/office/drawing/2014/main" id="{61627137-2606-FEC1-DC79-F8EE036272AC}"/>
              </a:ext>
            </a:extLst>
          </p:cNvPr>
          <p:cNvSpPr txBox="1">
            <a:spLocks/>
          </p:cNvSpPr>
          <p:nvPr/>
        </p:nvSpPr>
        <p:spPr>
          <a:xfrm>
            <a:off x="1322619" y="3429000"/>
            <a:ext cx="8654143" cy="1325563"/>
          </a:xfrm>
          <a:prstGeom prst="rect">
            <a:avLst/>
          </a:prstGeom>
          <a:solidFill>
            <a:schemeClr val="bg1"/>
          </a:solidFill>
        </p:spPr>
        <p:txBody>
          <a:bodyPr vert="horz" lIns="91425" tIns="45714" rIns="91425" bIns="45714"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4200" b="1" dirty="0">
              <a:solidFill>
                <a:srgbClr val="C00000"/>
              </a:solidFill>
              <a:latin typeface="Cambria" panose="02040503050406030204" pitchFamily="18" charset="0"/>
              <a:ea typeface="Cambria" panose="02040503050406030204" pitchFamily="18" charset="0"/>
            </a:endParaRPr>
          </a:p>
          <a:p>
            <a:r>
              <a:rPr lang="tr-TR" sz="4200" b="1" dirty="0">
                <a:solidFill>
                  <a:srgbClr val="C00000"/>
                </a:solidFill>
                <a:latin typeface="Cambria" panose="02040503050406030204" pitchFamily="18" charset="0"/>
                <a:ea typeface="Cambria" panose="02040503050406030204" pitchFamily="18" charset="0"/>
              </a:rPr>
              <a:t>4. YENİ BESİNLER VE PSEUDOTAHILLAR</a:t>
            </a:r>
            <a:br>
              <a:rPr lang="en-US" b="1" dirty="0">
                <a:solidFill>
                  <a:srgbClr val="C00000"/>
                </a:solidFill>
                <a:latin typeface="Cambria" panose="02040503050406030204" pitchFamily="18" charset="0"/>
                <a:ea typeface="Cambria" panose="02040503050406030204" pitchFamily="18" charset="0"/>
              </a:rPr>
            </a:br>
            <a:endParaRPr lang="en-US" dirty="0"/>
          </a:p>
        </p:txBody>
      </p:sp>
    </p:spTree>
    <p:extLst>
      <p:ext uri="{BB962C8B-B14F-4D97-AF65-F5344CB8AC3E}">
        <p14:creationId xmlns:p14="http://schemas.microsoft.com/office/powerpoint/2010/main" val="1264933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C28982-AB2A-531A-9D58-A633A7AC1557}"/>
              </a:ext>
            </a:extLst>
          </p:cNvPr>
          <p:cNvSpPr>
            <a:spLocks noGrp="1"/>
          </p:cNvSpPr>
          <p:nvPr>
            <p:ph type="title"/>
          </p:nvPr>
        </p:nvSpPr>
        <p:spPr>
          <a:xfrm>
            <a:off x="838200" y="164582"/>
            <a:ext cx="10515600" cy="962230"/>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Yeni Besin Tanımı</a:t>
            </a:r>
            <a:endParaRPr lang="en-US" sz="4000" dirty="0"/>
          </a:p>
        </p:txBody>
      </p:sp>
      <p:sp>
        <p:nvSpPr>
          <p:cNvPr id="3" name="İçerik Yer Tutucusu 2">
            <a:extLst>
              <a:ext uri="{FF2B5EF4-FFF2-40B4-BE49-F238E27FC236}">
                <a16:creationId xmlns:a16="http://schemas.microsoft.com/office/drawing/2014/main" id="{24673851-F638-D4AF-789F-FD5D3DF09AC4}"/>
              </a:ext>
            </a:extLst>
          </p:cNvPr>
          <p:cNvSpPr>
            <a:spLocks noGrp="1"/>
          </p:cNvSpPr>
          <p:nvPr>
            <p:ph idx="1"/>
          </p:nvPr>
        </p:nvSpPr>
        <p:spPr>
          <a:xfrm>
            <a:off x="167103" y="1391608"/>
            <a:ext cx="11807671" cy="1917282"/>
          </a:xfrm>
          <a:noFill/>
          <a:ln/>
          <a:effectLst/>
        </p:spPr>
        <p:style>
          <a:lnRef idx="0">
            <a:schemeClr val="accent3"/>
          </a:lnRef>
          <a:fillRef idx="3">
            <a:schemeClr val="accent3"/>
          </a:fillRef>
          <a:effectRef idx="3">
            <a:schemeClr val="accent3"/>
          </a:effectRef>
          <a:fontRef idx="minor">
            <a:schemeClr val="lt1"/>
          </a:fontRef>
        </p:style>
        <p:txBody>
          <a:bodyPr>
            <a:normAutofit/>
          </a:bodyPr>
          <a:lstStyle/>
          <a:p>
            <a:pPr marL="0" indent="0" algn="ctr">
              <a:lnSpc>
                <a:spcPct val="120000"/>
              </a:lnSpc>
              <a:spcBef>
                <a:spcPts val="0"/>
              </a:spcBef>
              <a:buNone/>
            </a:pPr>
            <a:r>
              <a:rPr lang="tr-TR">
                <a:solidFill>
                  <a:srgbClr val="000000"/>
                </a:solidFill>
                <a:latin typeface="Cambria" panose="02040503050406030204" pitchFamily="18" charset="0"/>
                <a:ea typeface="Cambria" panose="02040503050406030204" pitchFamily="18" charset="0"/>
              </a:rPr>
              <a:t>Yeni besin; besin üretim süreçlerinde yeni kullanılmaya başlanan besin bileşenleri veya yenilikçi besin üretim teknoloji ve sistemler </a:t>
            </a:r>
          </a:p>
          <a:p>
            <a:pPr marL="0" indent="0" algn="ctr">
              <a:lnSpc>
                <a:spcPct val="120000"/>
              </a:lnSpc>
              <a:spcBef>
                <a:spcPts val="0"/>
              </a:spcBef>
              <a:buNone/>
            </a:pPr>
            <a:r>
              <a:rPr lang="tr-TR">
                <a:solidFill>
                  <a:srgbClr val="000000"/>
                </a:solidFill>
                <a:latin typeface="Cambria" panose="02040503050406030204" pitchFamily="18" charset="0"/>
                <a:ea typeface="Cambria" panose="02040503050406030204" pitchFamily="18" charset="0"/>
              </a:rPr>
              <a:t>ile üretilen besinlerdir.</a:t>
            </a:r>
          </a:p>
        </p:txBody>
      </p:sp>
      <p:pic>
        <p:nvPicPr>
          <p:cNvPr id="4" name="Picture 3"/>
          <p:cNvPicPr>
            <a:picLocks noChangeAspect="1"/>
          </p:cNvPicPr>
          <p:nvPr/>
        </p:nvPicPr>
        <p:blipFill>
          <a:blip r:embed="rId3"/>
          <a:stretch>
            <a:fillRect/>
          </a:stretch>
        </p:blipFill>
        <p:spPr>
          <a:xfrm>
            <a:off x="952500" y="3392438"/>
            <a:ext cx="4971759" cy="3315154"/>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6466758" y="3605268"/>
            <a:ext cx="5429743" cy="2344042"/>
          </a:xfrm>
          <a:prstGeom prst="rect">
            <a:avLst/>
          </a:prstGeom>
        </p:spPr>
      </p:pic>
    </p:spTree>
    <p:extLst>
      <p:ext uri="{BB962C8B-B14F-4D97-AF65-F5344CB8AC3E}">
        <p14:creationId xmlns:p14="http://schemas.microsoft.com/office/powerpoint/2010/main" val="37671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8770FB-0A80-D327-14F2-0CD3EB34CE06}"/>
              </a:ext>
            </a:extLst>
          </p:cNvPr>
          <p:cNvSpPr>
            <a:spLocks noGrp="1"/>
          </p:cNvSpPr>
          <p:nvPr>
            <p:ph type="title"/>
          </p:nvPr>
        </p:nvSpPr>
        <p:spPr>
          <a:xfrm>
            <a:off x="838200" y="180019"/>
            <a:ext cx="10515600" cy="989134"/>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Yeni Besin Kavramının Yaygınlaşması</a:t>
            </a:r>
            <a:endParaRPr lang="en-US" sz="40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D094E1C7-F946-CD91-2F3F-8E8D61540CAB}"/>
              </a:ext>
            </a:extLst>
          </p:cNvPr>
          <p:cNvSpPr>
            <a:spLocks noGrp="1"/>
          </p:cNvSpPr>
          <p:nvPr>
            <p:ph idx="1"/>
          </p:nvPr>
        </p:nvSpPr>
        <p:spPr>
          <a:xfrm>
            <a:off x="417754" y="1276971"/>
            <a:ext cx="11086441" cy="5072480"/>
          </a:xfrm>
        </p:spPr>
        <p:txBody>
          <a:bodyPr>
            <a:noAutofit/>
          </a:bodyPr>
          <a:lstStyle/>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Küreselleşme</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Toplumlarda etnik çeşitliliğin artması</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Artan dünya nüfusunun besin taleplerini karşılayabilmek </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Alternatif yeni kaynakların arayışı</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Sürdürülebilirlik ile ilgili kaygılar</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Tüketim alışkanlıklarındaki değişimler</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Etik kaygılar</a:t>
            </a:r>
          </a:p>
          <a:p>
            <a:pPr algn="l">
              <a:lnSpc>
                <a:spcPct val="150000"/>
              </a:lnSpc>
              <a:buFont typeface="Wingdings" panose="05000000000000000000" pitchFamily="2" charset="2"/>
              <a:buChar char="§"/>
            </a:pPr>
            <a:r>
              <a:rPr lang="tr-TR" sz="2400">
                <a:latin typeface="Cambria" panose="02040503050406030204" pitchFamily="18" charset="0"/>
                <a:ea typeface="Cambria" panose="02040503050406030204" pitchFamily="18" charset="0"/>
              </a:rPr>
              <a:t>Sağlıklı beslenme algısının çok gelişmesi</a:t>
            </a:r>
          </a:p>
        </p:txBody>
      </p:sp>
      <p:pic>
        <p:nvPicPr>
          <p:cNvPr id="4" name="Picture 4" descr="Change Is Coming&quot; Images – Browse 542 Stock Photos, Vectors, and Video |  Adobe Stock">
            <a:extLst>
              <a:ext uri="{FF2B5EF4-FFF2-40B4-BE49-F238E27FC236}">
                <a16:creationId xmlns:a16="http://schemas.microsoft.com/office/drawing/2014/main" id="{C0639B82-9036-CF22-BDEB-469A5DE7F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621" y="3429000"/>
            <a:ext cx="3105151" cy="1476376"/>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118155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6F253D1-A2A3-95FA-838B-DFD04A2DF7DA}"/>
              </a:ext>
            </a:extLst>
          </p:cNvPr>
          <p:cNvPicPr>
            <a:picLocks noGrp="1" noChangeAspect="1"/>
          </p:cNvPicPr>
          <p:nvPr>
            <p:ph idx="1"/>
          </p:nvPr>
        </p:nvPicPr>
        <p:blipFill>
          <a:blip r:embed="rId3"/>
          <a:stretch>
            <a:fillRect/>
          </a:stretch>
        </p:blipFill>
        <p:spPr>
          <a:xfrm>
            <a:off x="7343677" y="2637275"/>
            <a:ext cx="4816192" cy="3210796"/>
          </a:xfrm>
        </p:spPr>
      </p:pic>
      <p:pic>
        <p:nvPicPr>
          <p:cNvPr id="7" name="Resim 6">
            <a:extLst>
              <a:ext uri="{FF2B5EF4-FFF2-40B4-BE49-F238E27FC236}">
                <a16:creationId xmlns:a16="http://schemas.microsoft.com/office/drawing/2014/main" id="{0B80E852-F1E5-D90C-76B2-2BDF3B15FB0E}"/>
              </a:ext>
            </a:extLst>
          </p:cNvPr>
          <p:cNvPicPr>
            <a:picLocks noChangeAspect="1"/>
          </p:cNvPicPr>
          <p:nvPr/>
        </p:nvPicPr>
        <p:blipFill>
          <a:blip r:embed="rId4"/>
          <a:stretch>
            <a:fillRect/>
          </a:stretch>
        </p:blipFill>
        <p:spPr>
          <a:xfrm>
            <a:off x="205314" y="1487844"/>
            <a:ext cx="7067047" cy="4182388"/>
          </a:xfrm>
          <a:prstGeom prst="rect">
            <a:avLst/>
          </a:prstGeom>
        </p:spPr>
      </p:pic>
      <p:sp>
        <p:nvSpPr>
          <p:cNvPr id="9" name="Metin kutusu 8">
            <a:extLst>
              <a:ext uri="{FF2B5EF4-FFF2-40B4-BE49-F238E27FC236}">
                <a16:creationId xmlns:a16="http://schemas.microsoft.com/office/drawing/2014/main" id="{5FC4187C-E98D-7B7A-4B5E-6C581D0B6E0B}"/>
              </a:ext>
            </a:extLst>
          </p:cNvPr>
          <p:cNvSpPr txBox="1"/>
          <p:nvPr/>
        </p:nvSpPr>
        <p:spPr>
          <a:xfrm>
            <a:off x="6096000" y="6321318"/>
            <a:ext cx="6096000" cy="523208"/>
          </a:xfrm>
          <a:prstGeom prst="rect">
            <a:avLst/>
          </a:prstGeom>
          <a:noFill/>
        </p:spPr>
        <p:txBody>
          <a:bodyPr wrap="square" lIns="91425" tIns="45714" rIns="91425" bIns="45714">
            <a:spAutoFit/>
          </a:bodyPr>
          <a:lstStyle/>
          <a:p>
            <a:r>
              <a:rPr lang="en-US" sz="1400" i="1" dirty="0">
                <a:hlinkClick r:id="rId5"/>
              </a:rPr>
              <a:t>https://ec.europa.eu/food/food-feed-portal/screen/novel-food-catalogue/search</a:t>
            </a:r>
            <a:endParaRPr lang="tr-TR" sz="1400" i="1" dirty="0"/>
          </a:p>
          <a:p>
            <a:endParaRPr lang="en-US" sz="1400" i="1" dirty="0"/>
          </a:p>
        </p:txBody>
      </p:sp>
      <p:sp>
        <p:nvSpPr>
          <p:cNvPr id="13" name="Metin kutusu 12">
            <a:extLst>
              <a:ext uri="{FF2B5EF4-FFF2-40B4-BE49-F238E27FC236}">
                <a16:creationId xmlns:a16="http://schemas.microsoft.com/office/drawing/2014/main" id="{17682C45-FB0F-26CE-2952-E0612863B4B8}"/>
              </a:ext>
            </a:extLst>
          </p:cNvPr>
          <p:cNvSpPr txBox="1"/>
          <p:nvPr/>
        </p:nvSpPr>
        <p:spPr>
          <a:xfrm>
            <a:off x="7331331" y="6505986"/>
            <a:ext cx="6096000" cy="323153"/>
          </a:xfrm>
          <a:prstGeom prst="rect">
            <a:avLst/>
          </a:prstGeom>
          <a:noFill/>
        </p:spPr>
        <p:txBody>
          <a:bodyPr wrap="square" lIns="91425" tIns="45714" rIns="91425" bIns="45714">
            <a:spAutoFit/>
          </a:bodyPr>
          <a:lstStyle/>
          <a:p>
            <a:r>
              <a:rPr lang="en-US" sz="1500" i="1" dirty="0">
                <a:hlinkClick r:id="rId6"/>
              </a:rPr>
              <a:t>https://eur-lex.europa.eu/eli/reg_impl/2017/2470/oj</a:t>
            </a:r>
            <a:r>
              <a:rPr lang="tr-TR" sz="1500" i="1" dirty="0"/>
              <a:t> </a:t>
            </a:r>
            <a:endParaRPr lang="en-US" sz="1500" i="1" dirty="0"/>
          </a:p>
        </p:txBody>
      </p:sp>
      <p:sp>
        <p:nvSpPr>
          <p:cNvPr id="3" name="Başlık 1">
            <a:extLst>
              <a:ext uri="{FF2B5EF4-FFF2-40B4-BE49-F238E27FC236}">
                <a16:creationId xmlns:a16="http://schemas.microsoft.com/office/drawing/2014/main" id="{15E14EB6-3ED1-9978-CB86-3B2164C2905B}"/>
              </a:ext>
            </a:extLst>
          </p:cNvPr>
          <p:cNvSpPr>
            <a:spLocks noGrp="1"/>
          </p:cNvSpPr>
          <p:nvPr>
            <p:ph type="title"/>
          </p:nvPr>
        </p:nvSpPr>
        <p:spPr>
          <a:xfrm>
            <a:off x="1763485" y="365129"/>
            <a:ext cx="9590315" cy="517036"/>
          </a:xfrm>
        </p:spPr>
        <p:txBody>
          <a:bodyPr>
            <a:normAutofit fontScale="90000"/>
          </a:bodyPr>
          <a:lstStyle/>
          <a:p>
            <a:pPr algn="ctr"/>
            <a:r>
              <a:rPr lang="tr-TR" b="1" dirty="0">
                <a:solidFill>
                  <a:srgbClr val="C00000"/>
                </a:solidFill>
                <a:latin typeface="Cambria" panose="02040503050406030204" pitchFamily="18" charset="0"/>
                <a:ea typeface="Cambria" panose="02040503050406030204" pitchFamily="18" charset="0"/>
              </a:rPr>
              <a:t>4</a:t>
            </a:r>
            <a:r>
              <a:rPr lang="tr-TR" sz="4000" b="1" dirty="0">
                <a:solidFill>
                  <a:srgbClr val="C00000"/>
                </a:solidFill>
                <a:latin typeface="Cambria" panose="02040503050406030204" pitchFamily="18" charset="0"/>
                <a:ea typeface="Cambria" panose="02040503050406030204" pitchFamily="18" charset="0"/>
              </a:rPr>
              <a:t>. Yeni Besinler ve </a:t>
            </a:r>
            <a:r>
              <a:rPr lang="tr-TR" sz="4000" b="1" dirty="0" err="1">
                <a:solidFill>
                  <a:srgbClr val="C00000"/>
                </a:solidFill>
                <a:latin typeface="Cambria" panose="02040503050406030204" pitchFamily="18" charset="0"/>
                <a:ea typeface="Cambria" panose="02040503050406030204" pitchFamily="18" charset="0"/>
              </a:rPr>
              <a:t>Pseudotahıllar</a:t>
            </a:r>
            <a:endParaRPr lang="en-US" dirty="0"/>
          </a:p>
        </p:txBody>
      </p:sp>
      <p:sp>
        <p:nvSpPr>
          <p:cNvPr id="2" name="Dikdörtgen: Köşeleri Yuvarlatılmış 1">
            <a:extLst>
              <a:ext uri="{FF2B5EF4-FFF2-40B4-BE49-F238E27FC236}">
                <a16:creationId xmlns:a16="http://schemas.microsoft.com/office/drawing/2014/main" id="{25BFA368-063C-8FC0-2A4F-C4685B42E8C8}"/>
              </a:ext>
            </a:extLst>
          </p:cNvPr>
          <p:cNvSpPr/>
          <p:nvPr/>
        </p:nvSpPr>
        <p:spPr>
          <a:xfrm>
            <a:off x="7455793" y="3048692"/>
            <a:ext cx="4530903" cy="792071"/>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
        <p:nvSpPr>
          <p:cNvPr id="8" name="Dikdörtgen: Köşeleri Yuvarlatılmış 7">
            <a:extLst>
              <a:ext uri="{FF2B5EF4-FFF2-40B4-BE49-F238E27FC236}">
                <a16:creationId xmlns:a16="http://schemas.microsoft.com/office/drawing/2014/main" id="{6E987D02-1DA8-1C50-2600-CC57B20DE3E7}"/>
              </a:ext>
            </a:extLst>
          </p:cNvPr>
          <p:cNvSpPr/>
          <p:nvPr/>
        </p:nvSpPr>
        <p:spPr>
          <a:xfrm>
            <a:off x="205312" y="4170245"/>
            <a:ext cx="7067045" cy="162095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solidFill>
                <a:srgbClr val="C00000"/>
              </a:solidFill>
            </a:endParaRPr>
          </a:p>
        </p:txBody>
      </p:sp>
      <p:sp>
        <p:nvSpPr>
          <p:cNvPr id="10" name="Metin kutusu 6">
            <a:extLst>
              <a:ext uri="{FF2B5EF4-FFF2-40B4-BE49-F238E27FC236}">
                <a16:creationId xmlns:a16="http://schemas.microsoft.com/office/drawing/2014/main" id="{7E97771C-0E5C-BD79-3089-AEF686D7229F}"/>
              </a:ext>
            </a:extLst>
          </p:cNvPr>
          <p:cNvSpPr txBox="1"/>
          <p:nvPr/>
        </p:nvSpPr>
        <p:spPr>
          <a:xfrm>
            <a:off x="7931286" y="1353376"/>
            <a:ext cx="4090737" cy="1200316"/>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wrap="square" lIns="91425" tIns="45714" rIns="91425" bIns="45714">
            <a:spAutoFit/>
          </a:bodyPr>
          <a:lstStyle/>
          <a:p>
            <a:pPr algn="ctr"/>
            <a:r>
              <a:rPr lang="en-US" b="1" dirty="0">
                <a:solidFill>
                  <a:schemeClr val="tx1"/>
                </a:solidFill>
                <a:latin typeface="Cambria" panose="02040503050406030204" pitchFamily="18" charset="0"/>
                <a:ea typeface="Cambria" panose="02040503050406030204" pitchFamily="18" charset="0"/>
              </a:rPr>
              <a:t>Avrupa </a:t>
            </a:r>
            <a:r>
              <a:rPr lang="en-US" b="1" dirty="0" err="1">
                <a:solidFill>
                  <a:schemeClr val="tx1"/>
                </a:solidFill>
                <a:latin typeface="Cambria" panose="02040503050406030204" pitchFamily="18" charset="0"/>
                <a:ea typeface="Cambria" panose="02040503050406030204" pitchFamily="18" charset="0"/>
              </a:rPr>
              <a:t>Birliği</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Mevzuatına</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göre</a:t>
            </a:r>
            <a:endParaRPr lang="en-US" b="1" dirty="0">
              <a:solidFill>
                <a:schemeClr val="tx1"/>
              </a:solidFill>
              <a:latin typeface="Cambria" panose="02040503050406030204" pitchFamily="18" charset="0"/>
              <a:ea typeface="Cambria" panose="02040503050406030204" pitchFamily="18" charset="0"/>
            </a:endParaRPr>
          </a:p>
          <a:p>
            <a:pPr algn="ctr"/>
            <a:r>
              <a:rPr lang="tr-TR" b="1" dirty="0">
                <a:solidFill>
                  <a:schemeClr val="tx1"/>
                </a:solidFill>
                <a:latin typeface="Cambria" panose="02040503050406030204" pitchFamily="18" charset="0"/>
                <a:ea typeface="Cambria" panose="02040503050406030204" pitchFamily="18" charset="0"/>
              </a:rPr>
              <a:t> </a:t>
            </a:r>
            <a:r>
              <a:rPr lang="en-US" b="1" dirty="0">
                <a:solidFill>
                  <a:schemeClr val="tx1"/>
                </a:solidFill>
                <a:latin typeface="Cambria" panose="02040503050406030204" pitchFamily="18" charset="0"/>
                <a:ea typeface="Cambria" panose="02040503050406030204" pitchFamily="18" charset="0"/>
              </a:rPr>
              <a:t>15 </a:t>
            </a:r>
            <a:r>
              <a:rPr lang="en-US" b="1" dirty="0" err="1">
                <a:solidFill>
                  <a:schemeClr val="tx1"/>
                </a:solidFill>
                <a:latin typeface="Cambria" panose="02040503050406030204" pitchFamily="18" charset="0"/>
                <a:ea typeface="Cambria" panose="02040503050406030204" pitchFamily="18" charset="0"/>
              </a:rPr>
              <a:t>Mayıs</a:t>
            </a:r>
            <a:r>
              <a:rPr lang="en-US" b="1" dirty="0">
                <a:solidFill>
                  <a:schemeClr val="tx1"/>
                </a:solidFill>
                <a:latin typeface="Cambria" panose="02040503050406030204" pitchFamily="18" charset="0"/>
                <a:ea typeface="Cambria" panose="02040503050406030204" pitchFamily="18" charset="0"/>
              </a:rPr>
              <a:t> 1997</a:t>
            </a:r>
            <a:r>
              <a:rPr lang="tr-TR"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tarihinden</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önce</a:t>
            </a:r>
            <a:r>
              <a:rPr lang="en-US" b="1" dirty="0">
                <a:solidFill>
                  <a:schemeClr val="tx1"/>
                </a:solidFill>
                <a:latin typeface="Cambria" panose="02040503050406030204" pitchFamily="18" charset="0"/>
                <a:ea typeface="Cambria" panose="02040503050406030204" pitchFamily="18" charset="0"/>
              </a:rPr>
              <a:t> Avrupa </a:t>
            </a:r>
            <a:r>
              <a:rPr lang="en-US" b="1" dirty="0" err="1">
                <a:solidFill>
                  <a:schemeClr val="tx1"/>
                </a:solidFill>
                <a:latin typeface="Cambria" panose="02040503050406030204" pitchFamily="18" charset="0"/>
                <a:ea typeface="Cambria" panose="02040503050406030204" pitchFamily="18" charset="0"/>
              </a:rPr>
              <a:t>Birliği</a:t>
            </a:r>
            <a:r>
              <a:rPr lang="tr-TR"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ülkelerinde</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önemli</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oranda</a:t>
            </a:r>
            <a:r>
              <a:rPr lang="tr-TR"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tüketilmeyen</a:t>
            </a:r>
            <a:r>
              <a:rPr lang="en-US" b="1" dirty="0">
                <a:solidFill>
                  <a:schemeClr val="tx1"/>
                </a:solidFill>
                <a:latin typeface="Cambria" panose="02040503050406030204" pitchFamily="18" charset="0"/>
                <a:ea typeface="Cambria" panose="02040503050406030204" pitchFamily="18" charset="0"/>
              </a:rPr>
              <a:t> besinler</a:t>
            </a:r>
          </a:p>
        </p:txBody>
      </p:sp>
    </p:spTree>
    <p:extLst>
      <p:ext uri="{BB962C8B-B14F-4D97-AF65-F5344CB8AC3E}">
        <p14:creationId xmlns:p14="http://schemas.microsoft.com/office/powerpoint/2010/main" val="30978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DC65A5B-1100-DB0E-E157-08853A1461BD}"/>
              </a:ext>
            </a:extLst>
          </p:cNvPr>
          <p:cNvSpPr>
            <a:spLocks noGrp="1"/>
          </p:cNvSpPr>
          <p:nvPr>
            <p:ph type="title"/>
          </p:nvPr>
        </p:nvSpPr>
        <p:spPr>
          <a:xfrm>
            <a:off x="385012" y="287388"/>
            <a:ext cx="10968789" cy="1325563"/>
          </a:xfrm>
        </p:spPr>
        <p:txBody>
          <a:bodyPr>
            <a:normAutofit fontScale="90000"/>
          </a:bodyPr>
          <a:lstStyle/>
          <a:p>
            <a:pPr algn="ctr"/>
            <a:r>
              <a:rPr lang="tr-TR" sz="4000" b="1" dirty="0">
                <a:solidFill>
                  <a:srgbClr val="C00000"/>
                </a:solidFill>
                <a:latin typeface="Cambria" panose="02040503050406030204" pitchFamily="18" charset="0"/>
                <a:ea typeface="Cambria" panose="02040503050406030204" pitchFamily="18" charset="0"/>
              </a:rPr>
              <a:t>Y</a:t>
            </a:r>
            <a:r>
              <a:rPr lang="en-US" sz="4000" b="1" dirty="0" err="1">
                <a:solidFill>
                  <a:srgbClr val="C00000"/>
                </a:solidFill>
                <a:latin typeface="Cambria" panose="02040503050406030204" pitchFamily="18" charset="0"/>
                <a:ea typeface="Cambria" panose="02040503050406030204" pitchFamily="18" charset="0"/>
              </a:rPr>
              <a:t>eni</a:t>
            </a:r>
            <a:r>
              <a:rPr lang="en-US" sz="4000" b="1" dirty="0">
                <a:solidFill>
                  <a:srgbClr val="C00000"/>
                </a:solidFill>
                <a:latin typeface="Cambria" panose="02040503050406030204" pitchFamily="18" charset="0"/>
                <a:ea typeface="Cambria" panose="02040503050406030204" pitchFamily="18" charset="0"/>
              </a:rPr>
              <a:t> Besinlerin</a:t>
            </a:r>
            <a:r>
              <a:rPr lang="tr-TR"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Karşılaması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Gereken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Üç</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Temel</a:t>
            </a:r>
            <a:r>
              <a:rPr lang="en-US" sz="4000" b="1" dirty="0">
                <a:solidFill>
                  <a:srgbClr val="C00000"/>
                </a:solidFill>
                <a:latin typeface="Cambria" panose="02040503050406030204" pitchFamily="18" charset="0"/>
                <a:ea typeface="Cambria" panose="02040503050406030204" pitchFamily="18" charset="0"/>
              </a:rPr>
              <a:t> </a:t>
            </a:r>
            <a:r>
              <a:rPr lang="tr-TR" sz="4000" b="1" dirty="0">
                <a:solidFill>
                  <a:srgbClr val="C00000"/>
                </a:solidFill>
                <a:latin typeface="Cambria" panose="02040503050406030204" pitchFamily="18" charset="0"/>
                <a:ea typeface="Cambria" panose="02040503050406030204" pitchFamily="18" charset="0"/>
              </a:rPr>
              <a:t>İ</a:t>
            </a:r>
            <a:r>
              <a:rPr lang="en-US" sz="4000" b="1" dirty="0" err="1">
                <a:solidFill>
                  <a:srgbClr val="C00000"/>
                </a:solidFill>
                <a:latin typeface="Cambria" panose="02040503050406030204" pitchFamily="18" charset="0"/>
                <a:ea typeface="Cambria" panose="02040503050406030204" pitchFamily="18" charset="0"/>
              </a:rPr>
              <a:t>lke</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graphicFrame>
        <p:nvGraphicFramePr>
          <p:cNvPr id="6" name="Diyagram 5">
            <a:extLst>
              <a:ext uri="{FF2B5EF4-FFF2-40B4-BE49-F238E27FC236}">
                <a16:creationId xmlns:a16="http://schemas.microsoft.com/office/drawing/2014/main" id="{9718280C-089E-910E-C92D-81ECAEAA7BC2}"/>
              </a:ext>
            </a:extLst>
          </p:cNvPr>
          <p:cNvGraphicFramePr/>
          <p:nvPr>
            <p:extLst>
              <p:ext uri="{D42A27DB-BD31-4B8C-83A1-F6EECF244321}">
                <p14:modId xmlns:p14="http://schemas.microsoft.com/office/powerpoint/2010/main" val="1886130962"/>
              </p:ext>
            </p:extLst>
          </p:nvPr>
        </p:nvGraphicFramePr>
        <p:xfrm>
          <a:off x="285029" y="2138651"/>
          <a:ext cx="11267267" cy="3780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105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BF67F3-4EEB-9D39-64EE-AF517453722B}"/>
              </a:ext>
            </a:extLst>
          </p:cNvPr>
          <p:cNvSpPr>
            <a:spLocks noGrp="1"/>
          </p:cNvSpPr>
          <p:nvPr>
            <p:ph type="title"/>
          </p:nvPr>
        </p:nvSpPr>
        <p:spPr>
          <a:xfrm>
            <a:off x="771360" y="147876"/>
            <a:ext cx="10515600" cy="1325563"/>
          </a:xfrm>
        </p:spPr>
        <p:txBody>
          <a:bodyPr/>
          <a:lstStyle/>
          <a:p>
            <a:pPr algn="ctr"/>
            <a:r>
              <a:rPr lang="tr-TR" b="1" dirty="0">
                <a:solidFill>
                  <a:srgbClr val="C00000"/>
                </a:solidFill>
                <a:latin typeface="Cambria" panose="02040503050406030204" pitchFamily="18" charset="0"/>
                <a:ea typeface="Cambria" panose="02040503050406030204" pitchFamily="18" charset="0"/>
              </a:rPr>
              <a:t>Yeni Besin Kategorileri</a:t>
            </a:r>
            <a:endParaRPr lang="en-US" b="1" dirty="0">
              <a:solidFill>
                <a:srgbClr val="C00000"/>
              </a:solidFill>
              <a:latin typeface="Cambria" panose="02040503050406030204" pitchFamily="18" charset="0"/>
              <a:ea typeface="Cambria" panose="02040503050406030204" pitchFamily="18" charset="0"/>
            </a:endParaRPr>
          </a:p>
        </p:txBody>
      </p:sp>
      <p:graphicFrame>
        <p:nvGraphicFramePr>
          <p:cNvPr id="6" name="İçerik Yer Tutucusu 5">
            <a:extLst>
              <a:ext uri="{FF2B5EF4-FFF2-40B4-BE49-F238E27FC236}">
                <a16:creationId xmlns:a16="http://schemas.microsoft.com/office/drawing/2014/main" id="{7AFB300B-020B-7507-C848-CEC96C392677}"/>
              </a:ext>
            </a:extLst>
          </p:cNvPr>
          <p:cNvGraphicFramePr>
            <a:graphicFrameLocks noGrp="1"/>
          </p:cNvGraphicFramePr>
          <p:nvPr>
            <p:ph idx="1"/>
            <p:extLst>
              <p:ext uri="{D42A27DB-BD31-4B8C-83A1-F6EECF244321}">
                <p14:modId xmlns:p14="http://schemas.microsoft.com/office/powerpoint/2010/main" val="2468227279"/>
              </p:ext>
            </p:extLst>
          </p:nvPr>
        </p:nvGraphicFramePr>
        <p:xfrm>
          <a:off x="371965" y="1524000"/>
          <a:ext cx="11391255"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ikdörtgen 2">
            <a:extLst>
              <a:ext uri="{FF2B5EF4-FFF2-40B4-BE49-F238E27FC236}">
                <a16:creationId xmlns:a16="http://schemas.microsoft.com/office/drawing/2014/main" id="{CBDC282B-602A-65CF-CE37-29B7C31A13C0}"/>
              </a:ext>
            </a:extLst>
          </p:cNvPr>
          <p:cNvSpPr/>
          <p:nvPr/>
        </p:nvSpPr>
        <p:spPr>
          <a:xfrm>
            <a:off x="6416846" y="4347412"/>
            <a:ext cx="737937" cy="3529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a:p>
        </p:txBody>
      </p:sp>
    </p:spTree>
    <p:extLst>
      <p:ext uri="{BB962C8B-B14F-4D97-AF65-F5344CB8AC3E}">
        <p14:creationId xmlns:p14="http://schemas.microsoft.com/office/powerpoint/2010/main" val="2643623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894B656-0F0F-023B-7A5B-BBB28623F349}"/>
              </a:ext>
            </a:extLst>
          </p:cNvPr>
          <p:cNvSpPr>
            <a:spLocks noGrp="1"/>
          </p:cNvSpPr>
          <p:nvPr>
            <p:ph idx="1"/>
          </p:nvPr>
        </p:nvSpPr>
        <p:spPr>
          <a:xfrm>
            <a:off x="170229" y="1137165"/>
            <a:ext cx="11639227" cy="5362414"/>
          </a:xfrm>
        </p:spPr>
        <p:txBody>
          <a:bodyPr>
            <a:noAutofit/>
          </a:bodyPr>
          <a:lstStyle/>
          <a:p>
            <a:pPr>
              <a:lnSpc>
                <a:spcPct val="100000"/>
              </a:lnSpc>
              <a:spcBef>
                <a:spcPts val="0"/>
              </a:spcBef>
              <a:buFont typeface="Wingdings" panose="05000000000000000000" pitchFamily="2" charset="2"/>
              <a:buChar char="§"/>
            </a:pPr>
            <a:r>
              <a:rPr lang="tr-TR" sz="2400" dirty="0" err="1">
                <a:solidFill>
                  <a:srgbClr val="000000"/>
                </a:solidFill>
                <a:latin typeface="Cambria" panose="02040503050406030204" pitchFamily="18" charset="0"/>
                <a:ea typeface="Cambria" panose="02040503050406030204" pitchFamily="18" charset="0"/>
              </a:rPr>
              <a:t>Pseudotahıllar</a:t>
            </a:r>
            <a:r>
              <a:rPr lang="tr-TR" sz="2400" dirty="0">
                <a:solidFill>
                  <a:srgbClr val="000000"/>
                </a:solidFill>
                <a:latin typeface="Cambria" panose="02040503050406030204" pitchFamily="18" charset="0"/>
                <a:ea typeface="Cambria" panose="02040503050406030204" pitchFamily="18" charset="0"/>
              </a:rPr>
              <a:t>; ç</a:t>
            </a:r>
            <a:r>
              <a:rPr lang="en-US" sz="2400" dirty="0" err="1">
                <a:solidFill>
                  <a:srgbClr val="000000"/>
                </a:solidFill>
                <a:latin typeface="Cambria" panose="02040503050406030204" pitchFamily="18" charset="0"/>
                <a:ea typeface="Cambria" panose="02040503050406030204" pitchFamily="18" charset="0"/>
              </a:rPr>
              <a:t>ift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çenekliler</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sınıfı</a:t>
            </a:r>
            <a:r>
              <a:rPr lang="tr-TR" sz="2400" dirty="0" err="1">
                <a:solidFill>
                  <a:srgbClr val="000000"/>
                </a:solidFill>
                <a:latin typeface="Cambria" panose="02040503050406030204" pitchFamily="18" charset="0"/>
                <a:ea typeface="Cambria" panose="02040503050406030204" pitchFamily="18" charset="0"/>
              </a:rPr>
              <a:t>ndan</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ot</a:t>
            </a:r>
            <a:r>
              <a:rPr lang="en-US" sz="2400" dirty="0">
                <a:solidFill>
                  <a:srgbClr val="000000"/>
                </a:solidFill>
                <a:latin typeface="Cambria" panose="02040503050406030204" pitchFamily="18" charset="0"/>
                <a:ea typeface="Cambria" panose="02040503050406030204" pitchFamily="18" charset="0"/>
              </a:rPr>
              <a:t> veya tahıl</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olmayan</a:t>
            </a:r>
            <a:r>
              <a:rPr lang="en-US" sz="2400" dirty="0">
                <a:solidFill>
                  <a:srgbClr val="000000"/>
                </a:solidFill>
                <a:latin typeface="Cambria" panose="02040503050406030204" pitchFamily="18" charset="0"/>
                <a:ea typeface="Cambria" panose="02040503050406030204" pitchFamily="18" charset="0"/>
              </a:rPr>
              <a:t> bitki</a:t>
            </a:r>
            <a:r>
              <a:rPr lang="tr-TR" sz="2400" dirty="0" err="1">
                <a:solidFill>
                  <a:srgbClr val="000000"/>
                </a:solidFill>
                <a:latin typeface="Cambria" panose="02040503050406030204" pitchFamily="18" charset="0"/>
                <a:ea typeface="Cambria" panose="02040503050406030204" pitchFamily="18" charset="0"/>
              </a:rPr>
              <a:t>lerin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meyveleri</a:t>
            </a:r>
            <a:r>
              <a:rPr lang="en-US" sz="2400" dirty="0">
                <a:solidFill>
                  <a:srgbClr val="000000"/>
                </a:solidFill>
                <a:latin typeface="Cambria" panose="02040503050406030204" pitchFamily="18" charset="0"/>
                <a:ea typeface="Cambria" panose="02040503050406030204" pitchFamily="18" charset="0"/>
              </a:rPr>
              <a:t> veya </a:t>
            </a:r>
            <a:r>
              <a:rPr lang="en-US" sz="2400" dirty="0" err="1">
                <a:solidFill>
                  <a:srgbClr val="000000"/>
                </a:solidFill>
                <a:latin typeface="Cambria" panose="02040503050406030204" pitchFamily="18" charset="0"/>
                <a:ea typeface="Cambria" panose="02040503050406030204" pitchFamily="18" charset="0"/>
              </a:rPr>
              <a:t>tohumları</a:t>
            </a:r>
            <a:endParaRPr lang="tr-TR" sz="2400" dirty="0">
              <a:solidFill>
                <a:srgbClr val="000000"/>
              </a:solidFill>
              <a:latin typeface="Cambria" panose="02040503050406030204" pitchFamily="18" charset="0"/>
              <a:ea typeface="Cambria" panose="02040503050406030204" pitchFamily="18" charset="0"/>
            </a:endParaRPr>
          </a:p>
          <a:p>
            <a:pPr lvl="2">
              <a:lnSpc>
                <a:spcPct val="100000"/>
              </a:lnSpc>
              <a:spcBef>
                <a:spcPts val="0"/>
              </a:spcBef>
              <a:buFont typeface="Wingdings" panose="05000000000000000000" pitchFamily="2" charset="2"/>
              <a:buChar char="§"/>
            </a:pPr>
            <a:r>
              <a:rPr lang="en-US" u="none" strike="noStrike" baseline="0" dirty="0" err="1">
                <a:solidFill>
                  <a:srgbClr val="000000"/>
                </a:solidFill>
                <a:latin typeface="Cambria" panose="02040503050406030204" pitchFamily="18" charset="0"/>
                <a:ea typeface="Cambria" panose="02040503050406030204" pitchFamily="18" charset="0"/>
              </a:rPr>
              <a:t>Kinoa</a:t>
            </a:r>
            <a:r>
              <a:rPr lang="tr-TR" dirty="0">
                <a:solidFill>
                  <a:srgbClr val="000000"/>
                </a:solidFill>
                <a:latin typeface="Cambria" panose="02040503050406030204" pitchFamily="18" charset="0"/>
                <a:ea typeface="Cambria" panose="02040503050406030204" pitchFamily="18" charset="0"/>
              </a:rPr>
              <a:t> </a:t>
            </a:r>
            <a:r>
              <a:rPr lang="en-US" u="none" strike="noStrike" baseline="0" dirty="0">
                <a:solidFill>
                  <a:srgbClr val="000000"/>
                </a:solidFill>
                <a:latin typeface="Cambria" panose="02040503050406030204" pitchFamily="18" charset="0"/>
                <a:ea typeface="Cambria" panose="02040503050406030204" pitchFamily="18" charset="0"/>
              </a:rPr>
              <a:t>(Chenopodium quinoa), </a:t>
            </a:r>
            <a:r>
              <a:rPr lang="en-US" u="none" strike="noStrike" baseline="0" dirty="0" err="1">
                <a:solidFill>
                  <a:srgbClr val="000000"/>
                </a:solidFill>
                <a:latin typeface="Cambria" panose="02040503050406030204" pitchFamily="18" charset="0"/>
                <a:ea typeface="Cambria" panose="02040503050406030204" pitchFamily="18" charset="0"/>
              </a:rPr>
              <a:t>amarant</a:t>
            </a:r>
            <a:r>
              <a:rPr lang="en-US" u="none" strike="noStrike" baseline="0" dirty="0">
                <a:solidFill>
                  <a:srgbClr val="000000"/>
                </a:solidFill>
                <a:latin typeface="Cambria" panose="02040503050406030204" pitchFamily="18" charset="0"/>
                <a:ea typeface="Cambria" panose="02040503050406030204" pitchFamily="18" charset="0"/>
              </a:rPr>
              <a:t> (Amaranthus</a:t>
            </a:r>
            <a:r>
              <a:rPr lang="tr-TR"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a:solidFill>
                  <a:srgbClr val="000000"/>
                </a:solidFill>
                <a:latin typeface="Cambria" panose="02040503050406030204" pitchFamily="18" charset="0"/>
                <a:ea typeface="Cambria" panose="02040503050406030204" pitchFamily="18" charset="0"/>
              </a:rPr>
              <a:t>spp.), </a:t>
            </a:r>
            <a:r>
              <a:rPr lang="en-US" u="none" strike="noStrike" baseline="0" dirty="0" err="1">
                <a:solidFill>
                  <a:srgbClr val="000000"/>
                </a:solidFill>
                <a:latin typeface="Cambria" panose="02040503050406030204" pitchFamily="18" charset="0"/>
                <a:ea typeface="Cambria" panose="02040503050406030204" pitchFamily="18" charset="0"/>
              </a:rPr>
              <a:t>karabuğday</a:t>
            </a:r>
            <a:r>
              <a:rPr lang="en-US" u="none" strike="noStrike" baseline="0" dirty="0">
                <a:solidFill>
                  <a:srgbClr val="000000"/>
                </a:solidFill>
                <a:latin typeface="Cambria" panose="02040503050406030204" pitchFamily="18" charset="0"/>
                <a:ea typeface="Cambria" panose="02040503050406030204" pitchFamily="18" charset="0"/>
              </a:rPr>
              <a:t> (Fagopyrum spp.).</a:t>
            </a:r>
            <a:endParaRPr lang="tr-TR" u="none" strike="noStrike" baseline="0" dirty="0">
              <a:solidFill>
                <a:srgbClr val="000000"/>
              </a:solidFill>
              <a:latin typeface="Cambria" panose="02040503050406030204" pitchFamily="18" charset="0"/>
              <a:ea typeface="Cambria" panose="02040503050406030204" pitchFamily="18" charset="0"/>
            </a:endParaRPr>
          </a:p>
          <a:p>
            <a:pPr marL="0" indent="0">
              <a:lnSpc>
                <a:spcPct val="100000"/>
              </a:lnSpc>
              <a:spcBef>
                <a:spcPts val="0"/>
              </a:spcBef>
              <a:buNone/>
            </a:pPr>
            <a:endParaRPr lang="tr-TR" sz="24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r>
              <a:rPr lang="en-US" sz="2400" dirty="0" err="1">
                <a:solidFill>
                  <a:srgbClr val="000000"/>
                </a:solidFill>
                <a:latin typeface="Cambria" panose="02040503050406030204" pitchFamily="18" charset="0"/>
                <a:ea typeface="Cambria" panose="02040503050406030204" pitchFamily="18" charset="0"/>
              </a:rPr>
              <a:t>Tahıl</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benzerleri</a:t>
            </a:r>
            <a:endParaRPr lang="tr-TR" sz="2400" dirty="0">
              <a:solidFill>
                <a:srgbClr val="000000"/>
              </a:solidFill>
              <a:latin typeface="Cambria" panose="02040503050406030204" pitchFamily="18" charset="0"/>
              <a:ea typeface="Cambria" panose="02040503050406030204" pitchFamily="18" charset="0"/>
            </a:endParaRPr>
          </a:p>
          <a:p>
            <a:pPr lvl="1">
              <a:lnSpc>
                <a:spcPct val="100000"/>
              </a:lnSpc>
              <a:spcBef>
                <a:spcPts val="0"/>
              </a:spcBef>
              <a:buFont typeface="Wingdings" panose="05000000000000000000" pitchFamily="2" charset="2"/>
              <a:buChar char="§"/>
            </a:pPr>
            <a:r>
              <a:rPr lang="tr-TR" u="none" strike="noStrike" baseline="0" dirty="0">
                <a:solidFill>
                  <a:srgbClr val="000000"/>
                </a:solidFill>
                <a:latin typeface="Cambria" panose="02040503050406030204" pitchFamily="18" charset="0"/>
                <a:ea typeface="Cambria" panose="02040503050406030204" pitchFamily="18" charset="0"/>
              </a:rPr>
              <a:t> </a:t>
            </a:r>
            <a:r>
              <a:rPr lang="tr-TR" dirty="0">
                <a:solidFill>
                  <a:srgbClr val="000000"/>
                </a:solidFill>
                <a:latin typeface="Cambria" panose="02040503050406030204" pitchFamily="18" charset="0"/>
                <a:ea typeface="Cambria" panose="02040503050406030204" pitchFamily="18" charset="0"/>
              </a:rPr>
              <a:t>B</a:t>
            </a:r>
            <a:r>
              <a:rPr lang="tr-TR" u="none" strike="noStrike" baseline="0" dirty="0">
                <a:solidFill>
                  <a:srgbClr val="000000"/>
                </a:solidFill>
                <a:latin typeface="Cambria" panose="02040503050406030204" pitchFamily="18" charset="0"/>
                <a:ea typeface="Cambria" panose="02040503050406030204" pitchFamily="18" charset="0"/>
              </a:rPr>
              <a:t>enzer </a:t>
            </a:r>
            <a:r>
              <a:rPr lang="en-US" u="none" strike="noStrike" baseline="0" dirty="0" err="1">
                <a:solidFill>
                  <a:srgbClr val="000000"/>
                </a:solidFill>
                <a:latin typeface="Cambria" panose="02040503050406030204" pitchFamily="18" charset="0"/>
                <a:ea typeface="Cambria" panose="02040503050406030204" pitchFamily="18" charset="0"/>
              </a:rPr>
              <a:t>nişasta</a:t>
            </a:r>
            <a:r>
              <a:rPr lang="en-US"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içeriği</a:t>
            </a:r>
            <a:r>
              <a:rPr lang="en-US" u="none" strike="noStrike" baseline="0" dirty="0">
                <a:solidFill>
                  <a:srgbClr val="000000"/>
                </a:solidFill>
                <a:latin typeface="Cambria" panose="02040503050406030204" pitchFamily="18" charset="0"/>
                <a:ea typeface="Cambria" panose="02040503050406030204" pitchFamily="18" charset="0"/>
              </a:rPr>
              <a:t>,</a:t>
            </a:r>
            <a:r>
              <a:rPr lang="tr-TR"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görünüm</a:t>
            </a:r>
            <a:r>
              <a:rPr lang="en-US"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lezzet</a:t>
            </a:r>
            <a:r>
              <a:rPr lang="en-US"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ve</a:t>
            </a:r>
            <a:r>
              <a:rPr lang="en-US"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işlevsel</a:t>
            </a:r>
            <a:r>
              <a:rPr lang="en-US" u="none" strike="noStrike" baseline="0" dirty="0">
                <a:solidFill>
                  <a:srgbClr val="000000"/>
                </a:solidFill>
                <a:latin typeface="Cambria" panose="02040503050406030204" pitchFamily="18" charset="0"/>
                <a:ea typeface="Cambria" panose="02040503050406030204" pitchFamily="18" charset="0"/>
              </a:rPr>
              <a:t> </a:t>
            </a:r>
            <a:r>
              <a:rPr lang="en-US" u="none" strike="noStrike" baseline="0" dirty="0" err="1">
                <a:solidFill>
                  <a:srgbClr val="000000"/>
                </a:solidFill>
                <a:latin typeface="Cambria" panose="02040503050406030204" pitchFamily="18" charset="0"/>
                <a:ea typeface="Cambria" panose="02040503050406030204" pitchFamily="18" charset="0"/>
              </a:rPr>
              <a:t>özellikler</a:t>
            </a:r>
            <a:endParaRPr lang="tr-TR" dirty="0">
              <a:solidFill>
                <a:srgbClr val="000000"/>
              </a:solidFill>
              <a:latin typeface="Cambria" panose="02040503050406030204" pitchFamily="18" charset="0"/>
              <a:ea typeface="Cambria" panose="02040503050406030204" pitchFamily="18" charset="0"/>
            </a:endParaRPr>
          </a:p>
          <a:p>
            <a:pPr marL="457128" lvl="1" indent="0">
              <a:lnSpc>
                <a:spcPct val="100000"/>
              </a:lnSpc>
              <a:spcBef>
                <a:spcPts val="0"/>
              </a:spcBef>
              <a:buNone/>
            </a:pPr>
            <a:endParaRPr lang="tr-TR" u="none" strike="noStrike" baseline="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r>
              <a:rPr lang="tr-TR" sz="2400" dirty="0">
                <a:solidFill>
                  <a:srgbClr val="000000"/>
                </a:solidFill>
                <a:latin typeface="Cambria" panose="02040503050406030204" pitchFamily="18" charset="0"/>
                <a:ea typeface="Cambria" panose="02040503050406030204" pitchFamily="18" charset="0"/>
              </a:rPr>
              <a:t>De</a:t>
            </a:r>
            <a:r>
              <a:rPr lang="en-US" sz="2400" dirty="0" err="1">
                <a:solidFill>
                  <a:srgbClr val="000000"/>
                </a:solidFill>
                <a:latin typeface="Cambria" panose="02040503050406030204" pitchFamily="18" charset="0"/>
                <a:ea typeface="Cambria" panose="02040503050406030204" pitchFamily="18" charset="0"/>
              </a:rPr>
              <a:t>ngeli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ve</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sağlıklı</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besin</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ögesi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örüntü</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profilleri</a:t>
            </a:r>
            <a:endParaRPr lang="en-US" sz="2400" dirty="0">
              <a:solidFill>
                <a:srgbClr val="000000"/>
              </a:solidFill>
              <a:latin typeface="Cambria" panose="02040503050406030204" pitchFamily="18" charset="0"/>
              <a:ea typeface="Cambria" panose="02040503050406030204" pitchFamily="18" charset="0"/>
            </a:endParaRPr>
          </a:p>
          <a:p>
            <a:pPr marL="0" indent="0">
              <a:lnSpc>
                <a:spcPct val="100000"/>
              </a:lnSpc>
              <a:spcBef>
                <a:spcPts val="0"/>
              </a:spcBef>
              <a:buNone/>
            </a:pPr>
            <a:endParaRPr lang="en-US" sz="24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r>
              <a:rPr lang="en-US" sz="2400" dirty="0" err="1">
                <a:solidFill>
                  <a:srgbClr val="000000"/>
                </a:solidFill>
                <a:latin typeface="Cambria" panose="02040503050406030204" pitchFamily="18" charset="0"/>
                <a:ea typeface="Cambria" panose="02040503050406030204" pitchFamily="18" charset="0"/>
              </a:rPr>
              <a:t>Zengin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biyoaktif</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bileşen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içeriği</a:t>
            </a:r>
            <a:endParaRPr lang="en-US" sz="24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endParaRPr lang="en-US" sz="24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r>
              <a:rPr lang="en-US" sz="2400" dirty="0">
                <a:solidFill>
                  <a:srgbClr val="000000"/>
                </a:solidFill>
                <a:latin typeface="Cambria" panose="02040503050406030204" pitchFamily="18" charset="0"/>
                <a:ea typeface="Cambria" panose="02040503050406030204" pitchFamily="18" charset="0"/>
              </a:rPr>
              <a:t>Gluten </a:t>
            </a:r>
            <a:r>
              <a:rPr lang="en-US" sz="2400" dirty="0" err="1">
                <a:solidFill>
                  <a:srgbClr val="000000"/>
                </a:solidFill>
                <a:latin typeface="Cambria" panose="02040503050406030204" pitchFamily="18" charset="0"/>
                <a:ea typeface="Cambria" panose="02040503050406030204" pitchFamily="18" charset="0"/>
              </a:rPr>
              <a:t>içermemeleri</a:t>
            </a:r>
            <a:endParaRPr lang="tr-TR" sz="2400" dirty="0">
              <a:solidFill>
                <a:srgbClr val="000000"/>
              </a:solidFill>
              <a:latin typeface="Cambria" panose="02040503050406030204" pitchFamily="18" charset="0"/>
              <a:ea typeface="Cambria" panose="02040503050406030204" pitchFamily="18" charset="0"/>
            </a:endParaRPr>
          </a:p>
          <a:p>
            <a:pPr marL="0" indent="0">
              <a:lnSpc>
                <a:spcPct val="100000"/>
              </a:lnSpc>
              <a:spcBef>
                <a:spcPts val="0"/>
              </a:spcBef>
              <a:buNone/>
            </a:pPr>
            <a:endParaRPr lang="tr-TR" sz="24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r>
              <a:rPr lang="tr-TR" sz="2400" dirty="0" err="1">
                <a:solidFill>
                  <a:srgbClr val="000000"/>
                </a:solidFill>
                <a:latin typeface="Cambria" panose="02040503050406030204" pitchFamily="18" charset="0"/>
                <a:ea typeface="Cambria" panose="02040503050406030204" pitchFamily="18" charset="0"/>
              </a:rPr>
              <a:t>Sü</a:t>
            </a:r>
            <a:r>
              <a:rPr lang="en-US" sz="2400" dirty="0" err="1">
                <a:solidFill>
                  <a:srgbClr val="000000"/>
                </a:solidFill>
                <a:latin typeface="Cambria" panose="02040503050406030204" pitchFamily="18" charset="0"/>
                <a:ea typeface="Cambria" panose="02040503050406030204" pitchFamily="18" charset="0"/>
              </a:rPr>
              <a:t>rdürülebilir</a:t>
            </a:r>
            <a:r>
              <a:rPr lang="tr-TR"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tarım</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ilkeleri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ile</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uyuml</a:t>
            </a:r>
            <a:r>
              <a:rPr lang="tr-TR" sz="2400" dirty="0">
                <a:solidFill>
                  <a:srgbClr val="000000"/>
                </a:solidFill>
                <a:latin typeface="Cambria" panose="02040503050406030204" pitchFamily="18" charset="0"/>
                <a:ea typeface="Cambria" panose="02040503050406030204" pitchFamily="18" charset="0"/>
              </a:rPr>
              <a:t>u</a:t>
            </a:r>
          </a:p>
          <a:p>
            <a:pPr lvl="1">
              <a:lnSpc>
                <a:spcPct val="100000"/>
              </a:lnSpc>
              <a:spcBef>
                <a:spcPts val="0"/>
              </a:spcBef>
              <a:buFont typeface="Wingdings" panose="05000000000000000000" pitchFamily="2" charset="2"/>
              <a:buChar char="§"/>
            </a:pPr>
            <a:r>
              <a:rPr lang="tr-TR" sz="2100" dirty="0">
                <a:latin typeface="Cambria" panose="02040503050406030204" pitchFamily="18" charset="0"/>
                <a:ea typeface="Cambria" panose="02040503050406030204" pitchFamily="18" charset="0"/>
              </a:rPr>
              <a:t>K</a:t>
            </a:r>
            <a:r>
              <a:rPr lang="en-US" sz="2100" dirty="0" err="1">
                <a:latin typeface="Cambria" panose="02040503050406030204" pitchFamily="18" charset="0"/>
                <a:ea typeface="Cambria" panose="02040503050406030204" pitchFamily="18" charset="0"/>
              </a:rPr>
              <a:t>uraklık</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tuzluluk</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ve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aşırı</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sıcak</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hava</a:t>
            </a:r>
            <a:r>
              <a:rPr lang="en-US" sz="2100" dirty="0">
                <a:latin typeface="Cambria" panose="02040503050406030204" pitchFamily="18" charset="0"/>
                <a:ea typeface="Cambria" panose="02040503050406030204" pitchFamily="18" charset="0"/>
              </a:rPr>
              <a:t> vb.</a:t>
            </a:r>
            <a:r>
              <a:rPr lang="tr-TR"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gibi</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zorlu</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iklim</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koşullarına</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dayanıklılık</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özellikleri</a:t>
            </a:r>
            <a:endParaRPr lang="tr-TR" sz="2100" dirty="0">
              <a:latin typeface="Cambria" panose="02040503050406030204" pitchFamily="18" charset="0"/>
              <a:ea typeface="Cambria" panose="02040503050406030204" pitchFamily="18" charset="0"/>
            </a:endParaRPr>
          </a:p>
          <a:p>
            <a:pPr marL="457128" lvl="1" indent="0">
              <a:lnSpc>
                <a:spcPct val="100000"/>
              </a:lnSpc>
              <a:spcBef>
                <a:spcPts val="0"/>
              </a:spcBef>
              <a:buNone/>
            </a:pPr>
            <a:endParaRPr lang="tr-TR" sz="2100" dirty="0">
              <a:solidFill>
                <a:srgbClr val="000000"/>
              </a:solidFill>
              <a:latin typeface="Cambria" panose="02040503050406030204" pitchFamily="18" charset="0"/>
              <a:ea typeface="Cambria" panose="02040503050406030204" pitchFamily="18" charset="0"/>
            </a:endParaRPr>
          </a:p>
          <a:p>
            <a:pPr>
              <a:lnSpc>
                <a:spcPct val="100000"/>
              </a:lnSpc>
              <a:spcBef>
                <a:spcPts val="0"/>
              </a:spcBef>
              <a:buFont typeface="Wingdings" panose="05000000000000000000" pitchFamily="2" charset="2"/>
              <a:buChar char="§"/>
            </a:pPr>
            <a:endParaRPr lang="tr-TR" sz="2400" dirty="0">
              <a:solidFill>
                <a:srgbClr val="000000"/>
              </a:solidFill>
              <a:latin typeface="Dax-Regular"/>
            </a:endParaRPr>
          </a:p>
          <a:p>
            <a:pPr marL="0" indent="0">
              <a:lnSpc>
                <a:spcPct val="100000"/>
              </a:lnSpc>
              <a:spcBef>
                <a:spcPts val="0"/>
              </a:spcBef>
              <a:buNone/>
            </a:pPr>
            <a:endParaRPr lang="en-US" sz="2400" dirty="0">
              <a:solidFill>
                <a:srgbClr val="000000"/>
              </a:solidFill>
              <a:latin typeface="Dax-Regular"/>
            </a:endParaRPr>
          </a:p>
        </p:txBody>
      </p:sp>
      <p:sp>
        <p:nvSpPr>
          <p:cNvPr id="4" name="Başlık 1">
            <a:extLst>
              <a:ext uri="{FF2B5EF4-FFF2-40B4-BE49-F238E27FC236}">
                <a16:creationId xmlns:a16="http://schemas.microsoft.com/office/drawing/2014/main" id="{C32EDB09-FD76-D649-8867-933D0CA60F8F}"/>
              </a:ext>
            </a:extLst>
          </p:cNvPr>
          <p:cNvSpPr>
            <a:spLocks noGrp="1"/>
          </p:cNvSpPr>
          <p:nvPr>
            <p:ph type="title"/>
          </p:nvPr>
        </p:nvSpPr>
        <p:spPr>
          <a:xfrm>
            <a:off x="821491" y="97739"/>
            <a:ext cx="10515600" cy="750754"/>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4. Yeni Besinler: </a:t>
            </a:r>
            <a:r>
              <a:rPr lang="tr-TR" sz="4000" b="1" dirty="0" err="1">
                <a:solidFill>
                  <a:srgbClr val="C00000"/>
                </a:solidFill>
                <a:latin typeface="Cambria" panose="02040503050406030204" pitchFamily="18" charset="0"/>
                <a:ea typeface="Cambria" panose="02040503050406030204" pitchFamily="18" charset="0"/>
              </a:rPr>
              <a:t>Pseudotahıllar</a:t>
            </a:r>
            <a:endParaRPr lang="en-US" sz="4000" dirty="0">
              <a:solidFill>
                <a:srgbClr val="C00000"/>
              </a:solidFill>
            </a:endParaRPr>
          </a:p>
        </p:txBody>
      </p:sp>
      <p:pic>
        <p:nvPicPr>
          <p:cNvPr id="2" name="Picture 1"/>
          <p:cNvPicPr>
            <a:picLocks noChangeAspect="1"/>
          </p:cNvPicPr>
          <p:nvPr/>
        </p:nvPicPr>
        <p:blipFill>
          <a:blip r:embed="rId2"/>
          <a:stretch>
            <a:fillRect/>
          </a:stretch>
        </p:blipFill>
        <p:spPr>
          <a:xfrm>
            <a:off x="8939830" y="3659831"/>
            <a:ext cx="3252175" cy="2001736"/>
          </a:xfrm>
          <a:prstGeom prst="ellipse">
            <a:avLst/>
          </a:prstGeom>
          <a:ln>
            <a:noFill/>
          </a:ln>
          <a:effectLst>
            <a:softEdge rad="112500"/>
          </a:effectLst>
        </p:spPr>
      </p:pic>
    </p:spTree>
    <p:extLst>
      <p:ext uri="{BB962C8B-B14F-4D97-AF65-F5344CB8AC3E}">
        <p14:creationId xmlns:p14="http://schemas.microsoft.com/office/powerpoint/2010/main" val="1911291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BA7B-2EBE-B58C-083E-A8E81981C2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AD61BE9-DF7C-1B2A-F90A-A333FFC51B7C}"/>
              </a:ext>
            </a:extLst>
          </p:cNvPr>
          <p:cNvSpPr>
            <a:spLocks noGrp="1"/>
          </p:cNvSpPr>
          <p:nvPr>
            <p:ph type="title"/>
          </p:nvPr>
        </p:nvSpPr>
        <p:spPr>
          <a:xfrm>
            <a:off x="838200" y="47598"/>
            <a:ext cx="10515600" cy="1062622"/>
          </a:xfrm>
        </p:spPr>
        <p:txBody>
          <a:bodyPr>
            <a:normAutofit/>
          </a:bodyPr>
          <a:lstStyle/>
          <a:p>
            <a:pPr algn="ctr"/>
            <a:r>
              <a:rPr lang="tr-TR" sz="4000" b="1" dirty="0" err="1">
                <a:solidFill>
                  <a:srgbClr val="C00000"/>
                </a:solidFill>
                <a:latin typeface="Cambria" panose="02040503050406030204" pitchFamily="18" charset="0"/>
                <a:ea typeface="Cambria" panose="02040503050406030204" pitchFamily="18" charset="0"/>
              </a:rPr>
              <a:t>Psödotahıllar</a:t>
            </a:r>
            <a:r>
              <a:rPr lang="tr-TR" sz="4000" b="1" dirty="0">
                <a:solidFill>
                  <a:srgbClr val="C00000"/>
                </a:solidFill>
                <a:latin typeface="Cambria" panose="02040503050406030204" pitchFamily="18" charset="0"/>
                <a:ea typeface="Cambria" panose="02040503050406030204" pitchFamily="18" charset="0"/>
              </a:rPr>
              <a:t>: Besin Bileşenleri</a:t>
            </a:r>
            <a:endParaRPr lang="en-US" sz="4000" dirty="0"/>
          </a:p>
        </p:txBody>
      </p:sp>
      <p:graphicFrame>
        <p:nvGraphicFramePr>
          <p:cNvPr id="10" name="İçerik Yer Tutucusu 9">
            <a:extLst>
              <a:ext uri="{FF2B5EF4-FFF2-40B4-BE49-F238E27FC236}">
                <a16:creationId xmlns:a16="http://schemas.microsoft.com/office/drawing/2014/main" id="{B187621B-F86E-A0D7-B1CE-F5992649C271}"/>
              </a:ext>
            </a:extLst>
          </p:cNvPr>
          <p:cNvGraphicFramePr>
            <a:graphicFrameLocks noGrp="1"/>
          </p:cNvGraphicFramePr>
          <p:nvPr>
            <p:ph idx="1"/>
            <p:extLst>
              <p:ext uri="{D42A27DB-BD31-4B8C-83A1-F6EECF244321}">
                <p14:modId xmlns:p14="http://schemas.microsoft.com/office/powerpoint/2010/main" val="2298395086"/>
              </p:ext>
            </p:extLst>
          </p:nvPr>
        </p:nvGraphicFramePr>
        <p:xfrm>
          <a:off x="457200" y="1423060"/>
          <a:ext cx="11494168" cy="5113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7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4773" y="6558933"/>
            <a:ext cx="8337264" cy="307760"/>
          </a:xfrm>
          <a:prstGeom prst="rect">
            <a:avLst/>
          </a:prstGeom>
          <a:noFill/>
        </p:spPr>
        <p:txBody>
          <a:bodyPr wrap="none" lIns="91422" tIns="45712" rIns="91422" bIns="45712" rtlCol="0">
            <a:spAutoFit/>
          </a:bodyPr>
          <a:lstStyle/>
          <a:p>
            <a:pPr algn="r"/>
            <a:r>
              <a:rPr lang="en-GB" sz="1400" i="1" dirty="0">
                <a:latin typeface="Cambria"/>
                <a:cs typeface="Cambria"/>
              </a:rPr>
              <a:t>Pop et al., The Role of Alternative and Innovative Food Ingredients and Products in Consumer Wellness, 2019. </a:t>
            </a:r>
          </a:p>
        </p:txBody>
      </p:sp>
      <p:sp>
        <p:nvSpPr>
          <p:cNvPr id="4" name="Rectangle 3"/>
          <p:cNvSpPr/>
          <p:nvPr/>
        </p:nvSpPr>
        <p:spPr>
          <a:xfrm>
            <a:off x="165933" y="121185"/>
            <a:ext cx="11929257" cy="692481"/>
          </a:xfrm>
          <a:prstGeom prst="rect">
            <a:avLst/>
          </a:prstGeom>
        </p:spPr>
        <p:txBody>
          <a:bodyPr wrap="square" lIns="91422" tIns="45712" rIns="91422" bIns="45712">
            <a:spAutoFit/>
          </a:bodyPr>
          <a:lstStyle/>
          <a:p>
            <a:pPr algn="ctr">
              <a:lnSpc>
                <a:spcPct val="110000"/>
              </a:lnSpc>
            </a:pPr>
            <a:r>
              <a:rPr lang="tr-TR" sz="3600" b="1" dirty="0">
                <a:solidFill>
                  <a:srgbClr val="800000"/>
                </a:solidFill>
                <a:latin typeface="Cambria"/>
                <a:cs typeface="Cambria"/>
              </a:rPr>
              <a:t>﻿Bağırsak </a:t>
            </a:r>
            <a:r>
              <a:rPr lang="tr-TR" sz="3600" b="1" dirty="0" err="1">
                <a:solidFill>
                  <a:srgbClr val="800000"/>
                </a:solidFill>
                <a:latin typeface="Cambria"/>
                <a:cs typeface="Cambria"/>
              </a:rPr>
              <a:t>Mikrobiyotasını</a:t>
            </a:r>
            <a:r>
              <a:rPr lang="tr-TR" sz="3600" b="1" dirty="0">
                <a:solidFill>
                  <a:srgbClr val="800000"/>
                </a:solidFill>
                <a:latin typeface="Cambria"/>
                <a:cs typeface="Cambria"/>
              </a:rPr>
              <a:t> Etkileyen Etmenler</a:t>
            </a:r>
          </a:p>
        </p:txBody>
      </p:sp>
      <p:grpSp>
        <p:nvGrpSpPr>
          <p:cNvPr id="14" name="Group 13"/>
          <p:cNvGrpSpPr/>
          <p:nvPr/>
        </p:nvGrpSpPr>
        <p:grpSpPr>
          <a:xfrm>
            <a:off x="1340486" y="1132404"/>
            <a:ext cx="9612500" cy="5165491"/>
            <a:chOff x="190370" y="1213556"/>
            <a:chExt cx="8897683" cy="5246505"/>
          </a:xfrm>
        </p:grpSpPr>
        <p:pic>
          <p:nvPicPr>
            <p:cNvPr id="2" name="Picture 1"/>
            <p:cNvPicPr>
              <a:picLocks noChangeAspect="1"/>
            </p:cNvPicPr>
            <p:nvPr/>
          </p:nvPicPr>
          <p:blipFill rotWithShape="1">
            <a:blip r:embed="rId2"/>
            <a:srcRect t="5096"/>
            <a:stretch/>
          </p:blipFill>
          <p:spPr>
            <a:xfrm>
              <a:off x="599593" y="1213556"/>
              <a:ext cx="7994074" cy="5105894"/>
            </a:xfrm>
            <a:prstGeom prst="rect">
              <a:avLst/>
            </a:prstGeom>
          </p:spPr>
        </p:pic>
        <p:sp>
          <p:nvSpPr>
            <p:cNvPr id="5" name="Rectangle 4"/>
            <p:cNvSpPr/>
            <p:nvPr/>
          </p:nvSpPr>
          <p:spPr>
            <a:xfrm>
              <a:off x="1100666" y="3118555"/>
              <a:ext cx="79022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Diyet</a:t>
              </a:r>
              <a:endParaRPr lang="en-US" sz="1500" b="1" dirty="0">
                <a:solidFill>
                  <a:srgbClr val="10253F"/>
                </a:solidFill>
                <a:latin typeface="Cambria"/>
                <a:cs typeface="Cambria"/>
              </a:endParaRPr>
            </a:p>
          </p:txBody>
        </p:sp>
        <p:sp>
          <p:nvSpPr>
            <p:cNvPr id="6" name="Rectangle 5"/>
            <p:cNvSpPr/>
            <p:nvPr/>
          </p:nvSpPr>
          <p:spPr>
            <a:xfrm>
              <a:off x="190370" y="5387622"/>
              <a:ext cx="188396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Fiziksel</a:t>
              </a:r>
              <a:r>
                <a:rPr lang="en-US" sz="1500" b="1" dirty="0">
                  <a:solidFill>
                    <a:srgbClr val="10253F"/>
                  </a:solidFill>
                  <a:latin typeface="Cambria"/>
                  <a:cs typeface="Cambria"/>
                </a:rPr>
                <a:t> </a:t>
              </a:r>
              <a:r>
                <a:rPr lang="en-US" sz="1500" b="1" dirty="0" err="1">
                  <a:solidFill>
                    <a:srgbClr val="10253F"/>
                  </a:solidFill>
                  <a:latin typeface="Cambria"/>
                  <a:cs typeface="Cambria"/>
                </a:rPr>
                <a:t>aktivite</a:t>
              </a:r>
              <a:endParaRPr lang="en-US" sz="1500" b="1" dirty="0">
                <a:solidFill>
                  <a:srgbClr val="10253F"/>
                </a:solidFill>
                <a:latin typeface="Cambria"/>
                <a:cs typeface="Cambria"/>
              </a:endParaRPr>
            </a:p>
          </p:txBody>
        </p:sp>
        <p:sp>
          <p:nvSpPr>
            <p:cNvPr id="7" name="Rectangle 6"/>
            <p:cNvSpPr/>
            <p:nvPr/>
          </p:nvSpPr>
          <p:spPr>
            <a:xfrm>
              <a:off x="1538110" y="5737576"/>
              <a:ext cx="238194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Konağın</a:t>
              </a:r>
              <a:r>
                <a:rPr lang="en-US" sz="1500" b="1" dirty="0">
                  <a:solidFill>
                    <a:srgbClr val="10253F"/>
                  </a:solidFill>
                  <a:latin typeface="Cambria"/>
                  <a:cs typeface="Cambria"/>
                </a:rPr>
                <a:t> </a:t>
              </a:r>
              <a:r>
                <a:rPr lang="en-US" sz="1500" b="1" dirty="0" err="1">
                  <a:solidFill>
                    <a:srgbClr val="10253F"/>
                  </a:solidFill>
                  <a:latin typeface="Cambria"/>
                  <a:cs typeface="Cambria"/>
                </a:rPr>
                <a:t>genetiği</a:t>
              </a:r>
              <a:endParaRPr lang="en-US" sz="1500" b="1" dirty="0">
                <a:solidFill>
                  <a:srgbClr val="10253F"/>
                </a:solidFill>
                <a:latin typeface="Cambria"/>
                <a:cs typeface="Cambria"/>
              </a:endParaRPr>
            </a:p>
          </p:txBody>
        </p:sp>
        <p:sp>
          <p:nvSpPr>
            <p:cNvPr id="8" name="Rectangle 7"/>
            <p:cNvSpPr/>
            <p:nvPr/>
          </p:nvSpPr>
          <p:spPr>
            <a:xfrm>
              <a:off x="3793054" y="6110108"/>
              <a:ext cx="238194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Yaşam</a:t>
              </a:r>
              <a:r>
                <a:rPr lang="en-US" sz="1500" b="1" dirty="0">
                  <a:solidFill>
                    <a:srgbClr val="10253F"/>
                  </a:solidFill>
                  <a:latin typeface="Cambria"/>
                  <a:cs typeface="Cambria"/>
                </a:rPr>
                <a:t> </a:t>
              </a:r>
              <a:r>
                <a:rPr lang="en-US" sz="1500" b="1" dirty="0" err="1">
                  <a:solidFill>
                    <a:srgbClr val="10253F"/>
                  </a:solidFill>
                  <a:latin typeface="Cambria"/>
                  <a:cs typeface="Cambria"/>
                </a:rPr>
                <a:t>döngüsü</a:t>
              </a:r>
              <a:endParaRPr lang="en-US" sz="1500" b="1" dirty="0">
                <a:solidFill>
                  <a:srgbClr val="10253F"/>
                </a:solidFill>
                <a:latin typeface="Cambria"/>
                <a:cs typeface="Cambria"/>
              </a:endParaRPr>
            </a:p>
          </p:txBody>
        </p:sp>
        <p:sp>
          <p:nvSpPr>
            <p:cNvPr id="9" name="Rectangle 8"/>
            <p:cNvSpPr/>
            <p:nvPr/>
          </p:nvSpPr>
          <p:spPr>
            <a:xfrm>
              <a:off x="6335891" y="6135505"/>
              <a:ext cx="186828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Doğum</a:t>
              </a:r>
              <a:r>
                <a:rPr lang="en-US" sz="1500" b="1" dirty="0">
                  <a:solidFill>
                    <a:srgbClr val="10253F"/>
                  </a:solidFill>
                  <a:latin typeface="Cambria"/>
                  <a:cs typeface="Cambria"/>
                </a:rPr>
                <a:t> </a:t>
              </a:r>
              <a:r>
                <a:rPr lang="en-US" sz="1500" b="1" dirty="0" err="1">
                  <a:solidFill>
                    <a:srgbClr val="10253F"/>
                  </a:solidFill>
                  <a:latin typeface="Cambria"/>
                  <a:cs typeface="Cambria"/>
                </a:rPr>
                <a:t>şekli</a:t>
              </a:r>
              <a:endParaRPr lang="en-US" sz="1500" b="1" dirty="0">
                <a:solidFill>
                  <a:srgbClr val="10253F"/>
                </a:solidFill>
                <a:latin typeface="Cambria"/>
                <a:cs typeface="Cambria"/>
              </a:endParaRPr>
            </a:p>
          </p:txBody>
        </p:sp>
        <p:sp>
          <p:nvSpPr>
            <p:cNvPr id="10" name="Rectangle 9"/>
            <p:cNvSpPr/>
            <p:nvPr/>
          </p:nvSpPr>
          <p:spPr>
            <a:xfrm>
              <a:off x="7535320" y="4538127"/>
              <a:ext cx="155273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Gebelik</a:t>
              </a:r>
              <a:endParaRPr lang="en-US" sz="1500" b="1" dirty="0">
                <a:solidFill>
                  <a:srgbClr val="10253F"/>
                </a:solidFill>
                <a:latin typeface="Cambria"/>
                <a:cs typeface="Cambria"/>
              </a:endParaRPr>
            </a:p>
          </p:txBody>
        </p:sp>
        <p:sp>
          <p:nvSpPr>
            <p:cNvPr id="11" name="Rectangle 10"/>
            <p:cNvSpPr/>
            <p:nvPr/>
          </p:nvSpPr>
          <p:spPr>
            <a:xfrm>
              <a:off x="6265336" y="2576683"/>
              <a:ext cx="186828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Stres</a:t>
              </a:r>
              <a:endParaRPr lang="en-US" sz="1500" b="1" dirty="0">
                <a:solidFill>
                  <a:srgbClr val="10253F"/>
                </a:solidFill>
                <a:latin typeface="Cambria"/>
                <a:cs typeface="Cambria"/>
              </a:endParaRPr>
            </a:p>
          </p:txBody>
        </p:sp>
        <p:sp>
          <p:nvSpPr>
            <p:cNvPr id="12" name="Rectangle 11"/>
            <p:cNvSpPr/>
            <p:nvPr/>
          </p:nvSpPr>
          <p:spPr>
            <a:xfrm>
              <a:off x="4453498" y="2534350"/>
              <a:ext cx="1721500" cy="42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Coğrafi</a:t>
              </a:r>
              <a:r>
                <a:rPr lang="en-US" sz="1500" b="1" dirty="0">
                  <a:solidFill>
                    <a:srgbClr val="10253F"/>
                  </a:solidFill>
                  <a:latin typeface="Cambria"/>
                  <a:cs typeface="Cambria"/>
                </a:rPr>
                <a:t> </a:t>
              </a:r>
              <a:r>
                <a:rPr lang="en-US" sz="1500" b="1" dirty="0" err="1">
                  <a:solidFill>
                    <a:srgbClr val="10253F"/>
                  </a:solidFill>
                  <a:latin typeface="Cambria"/>
                  <a:cs typeface="Cambria"/>
                </a:rPr>
                <a:t>Bölge</a:t>
              </a:r>
              <a:endParaRPr lang="en-US" sz="1500" b="1" dirty="0">
                <a:solidFill>
                  <a:srgbClr val="10253F"/>
                </a:solidFill>
                <a:latin typeface="Cambria"/>
                <a:cs typeface="Cambria"/>
              </a:endParaRPr>
            </a:p>
          </p:txBody>
        </p:sp>
        <p:sp>
          <p:nvSpPr>
            <p:cNvPr id="13" name="Rectangle 12"/>
            <p:cNvSpPr/>
            <p:nvPr/>
          </p:nvSpPr>
          <p:spPr>
            <a:xfrm>
              <a:off x="2367847" y="2534350"/>
              <a:ext cx="1868283" cy="324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err="1">
                  <a:solidFill>
                    <a:srgbClr val="10253F"/>
                  </a:solidFill>
                  <a:latin typeface="Cambria"/>
                  <a:cs typeface="Cambria"/>
                </a:rPr>
                <a:t>İlaç</a:t>
              </a:r>
              <a:r>
                <a:rPr lang="en-US" sz="1500" b="1" dirty="0">
                  <a:solidFill>
                    <a:srgbClr val="10253F"/>
                  </a:solidFill>
                  <a:latin typeface="Cambria"/>
                  <a:cs typeface="Cambria"/>
                </a:rPr>
                <a:t> </a:t>
              </a:r>
              <a:r>
                <a:rPr lang="en-US" sz="1500" b="1" dirty="0" err="1">
                  <a:solidFill>
                    <a:srgbClr val="10253F"/>
                  </a:solidFill>
                  <a:latin typeface="Cambria"/>
                  <a:cs typeface="Cambria"/>
                </a:rPr>
                <a:t>kullanımı</a:t>
              </a:r>
              <a:endParaRPr lang="en-US" sz="1500" b="1" dirty="0">
                <a:solidFill>
                  <a:srgbClr val="10253F"/>
                </a:solidFill>
                <a:latin typeface="Cambria"/>
                <a:cs typeface="Cambria"/>
              </a:endParaRPr>
            </a:p>
          </p:txBody>
        </p:sp>
      </p:grpSp>
    </p:spTree>
    <p:extLst>
      <p:ext uri="{BB962C8B-B14F-4D97-AF65-F5344CB8AC3E}">
        <p14:creationId xmlns:p14="http://schemas.microsoft.com/office/powerpoint/2010/main" val="654819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6FB8-015D-DA35-0593-94631FF9AA23}"/>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89E5E04A-39C0-9A5A-2E02-59E2B5597D47}"/>
              </a:ext>
            </a:extLst>
          </p:cNvPr>
          <p:cNvPicPr>
            <a:picLocks noChangeAspect="1"/>
          </p:cNvPicPr>
          <p:nvPr/>
        </p:nvPicPr>
        <p:blipFill>
          <a:blip r:embed="rId3"/>
          <a:stretch>
            <a:fillRect/>
          </a:stretch>
        </p:blipFill>
        <p:spPr>
          <a:xfrm>
            <a:off x="553604" y="1186521"/>
            <a:ext cx="11016669" cy="5544176"/>
          </a:xfrm>
          <a:prstGeom prst="rect">
            <a:avLst/>
          </a:prstGeom>
        </p:spPr>
      </p:pic>
      <p:sp>
        <p:nvSpPr>
          <p:cNvPr id="3" name="Başlık 1">
            <a:extLst>
              <a:ext uri="{FF2B5EF4-FFF2-40B4-BE49-F238E27FC236}">
                <a16:creationId xmlns:a16="http://schemas.microsoft.com/office/drawing/2014/main" id="{A48FEEB8-A503-0492-56C5-A9F2B917278B}"/>
              </a:ext>
            </a:extLst>
          </p:cNvPr>
          <p:cNvSpPr txBox="1">
            <a:spLocks/>
          </p:cNvSpPr>
          <p:nvPr/>
        </p:nvSpPr>
        <p:spPr>
          <a:xfrm>
            <a:off x="838200" y="69442"/>
            <a:ext cx="10515600" cy="1117081"/>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err="1">
                <a:solidFill>
                  <a:srgbClr val="C00000"/>
                </a:solidFill>
                <a:latin typeface="Cambria" panose="02040503050406030204" pitchFamily="18" charset="0"/>
                <a:ea typeface="Cambria" panose="02040503050406030204" pitchFamily="18" charset="0"/>
              </a:rPr>
              <a:t>Pseudotahılların</a:t>
            </a:r>
            <a:r>
              <a:rPr lang="tr-TR" sz="4000" b="1" dirty="0">
                <a:solidFill>
                  <a:srgbClr val="C00000"/>
                </a:solidFill>
                <a:latin typeface="Cambria" panose="02040503050406030204" pitchFamily="18" charset="0"/>
                <a:ea typeface="Cambria" panose="02040503050406030204" pitchFamily="18" charset="0"/>
              </a:rPr>
              <a:t> Sağlık Etkileri</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85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F9C6ED-8D84-2B86-52D9-2917DF41298C}"/>
              </a:ext>
            </a:extLst>
          </p:cNvPr>
          <p:cNvSpPr>
            <a:spLocks noGrp="1"/>
          </p:cNvSpPr>
          <p:nvPr>
            <p:ph type="title"/>
          </p:nvPr>
        </p:nvSpPr>
        <p:spPr>
          <a:xfrm>
            <a:off x="838200" y="97350"/>
            <a:ext cx="10515600" cy="1325563"/>
          </a:xfrm>
        </p:spPr>
        <p:txBody>
          <a:bodyPr>
            <a:normAutofit/>
          </a:bodyPr>
          <a:lstStyle/>
          <a:p>
            <a:pPr algn="ctr"/>
            <a:r>
              <a:rPr lang="tr-TR" sz="4000" b="1" dirty="0" err="1">
                <a:solidFill>
                  <a:srgbClr val="C00000"/>
                </a:solidFill>
                <a:latin typeface="Cambria" panose="02040503050406030204" pitchFamily="18" charset="0"/>
                <a:ea typeface="Cambria" panose="02040503050406030204" pitchFamily="18" charset="0"/>
              </a:rPr>
              <a:t>Pseudotahılların</a:t>
            </a:r>
            <a:r>
              <a:rPr lang="tr-TR" sz="4000" b="1" dirty="0">
                <a:solidFill>
                  <a:srgbClr val="C00000"/>
                </a:solidFill>
                <a:latin typeface="Cambria" panose="02040503050406030204" pitchFamily="18" charset="0"/>
                <a:ea typeface="Cambria" panose="02040503050406030204" pitchFamily="18" charset="0"/>
              </a:rPr>
              <a:t> Sağlık Etkileri</a:t>
            </a:r>
            <a:endParaRPr lang="en-US" sz="40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B3BE6340-FE8E-07A1-C937-083EFDA4F5B8}"/>
              </a:ext>
            </a:extLst>
          </p:cNvPr>
          <p:cNvSpPr>
            <a:spLocks noGrp="1"/>
          </p:cNvSpPr>
          <p:nvPr>
            <p:ph idx="1"/>
          </p:nvPr>
        </p:nvSpPr>
        <p:spPr>
          <a:xfrm>
            <a:off x="420961" y="1385029"/>
            <a:ext cx="10793361" cy="5220929"/>
          </a:xfrm>
        </p:spPr>
        <p:txBody>
          <a:bodyPr>
            <a:normAutofit fontScale="92500" lnSpcReduction="20000"/>
          </a:bodyPr>
          <a:lstStyle/>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G</a:t>
            </a:r>
            <a:r>
              <a:rPr lang="nb-NO" sz="2400" dirty="0">
                <a:latin typeface="Cambria" panose="02040503050406030204" pitchFamily="18" charset="0"/>
                <a:ea typeface="Cambria" panose="02040503050406030204" pitchFamily="18" charset="0"/>
              </a:rPr>
              <a:t>lisemik kontrol ve lipid profilini</a:t>
            </a:r>
            <a:r>
              <a:rPr lang="tr-TR" sz="2400" dirty="0">
                <a:latin typeface="Cambria" panose="02040503050406030204" pitchFamily="18" charset="0"/>
                <a:ea typeface="Cambria" panose="02040503050406030204" pitchFamily="18" charset="0"/>
              </a:rPr>
              <a:t> d</a:t>
            </a:r>
            <a:r>
              <a:rPr lang="en-US" sz="2400" dirty="0" err="1">
                <a:latin typeface="Cambria" panose="02040503050406030204" pitchFamily="18" charset="0"/>
                <a:ea typeface="Cambria" panose="02040503050406030204" pitchFamily="18" charset="0"/>
              </a:rPr>
              <a:t>üzenleyici</a:t>
            </a:r>
            <a:endParaRPr lang="tr-TR" sz="2400" dirty="0">
              <a:latin typeface="Cambria" panose="02040503050406030204" pitchFamily="18" charset="0"/>
              <a:ea typeface="Cambria" panose="02040503050406030204" pitchFamily="18" charset="0"/>
            </a:endParaRP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T</a:t>
            </a:r>
            <a:r>
              <a:rPr lang="en-US" sz="2400" dirty="0" err="1">
                <a:latin typeface="Cambria" panose="02040503050406030204" pitchFamily="18" charset="0"/>
                <a:ea typeface="Cambria" panose="02040503050406030204" pitchFamily="18" charset="0"/>
              </a:rPr>
              <a:t>otal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a:t>
            </a:r>
            <a:r>
              <a:rPr lang="en-US" sz="2400" dirty="0">
                <a:latin typeface="Cambria" panose="02040503050406030204" pitchFamily="18" charset="0"/>
                <a:ea typeface="Cambria" panose="02040503050406030204" pitchFamily="18" charset="0"/>
              </a:rPr>
              <a:t> LDL </a:t>
            </a:r>
            <a:r>
              <a:rPr lang="en-US" sz="2400" dirty="0" err="1">
                <a:latin typeface="Cambria" panose="02040503050406030204" pitchFamily="18" charset="0"/>
                <a:ea typeface="Cambria" panose="02040503050406030204" pitchFamily="18" charset="0"/>
              </a:rPr>
              <a:t>kolesterol</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düzeylerini</a:t>
            </a:r>
            <a:r>
              <a:rPr lang="tr-TR" sz="2400" dirty="0">
                <a:latin typeface="Cambria" panose="02040503050406030204" pitchFamily="18" charset="0"/>
                <a:ea typeface="Cambria" panose="02040503050406030204" pitchFamily="18" charset="0"/>
              </a:rPr>
              <a:t>n regülasyonu</a:t>
            </a: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B</a:t>
            </a:r>
            <a:r>
              <a:rPr lang="en-US" sz="2400" dirty="0" err="1">
                <a:latin typeface="Cambria" panose="02040503050406030204" pitchFamily="18" charset="0"/>
                <a:ea typeface="Cambria" panose="02040503050406030204" pitchFamily="18" charset="0"/>
              </a:rPr>
              <a:t>ağırsak</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mikrobiyo</a:t>
            </a:r>
            <a:r>
              <a:rPr lang="tr-TR" sz="2400" dirty="0">
                <a:latin typeface="Cambria" panose="02040503050406030204" pitchFamily="18" charset="0"/>
                <a:ea typeface="Cambria" panose="02040503050406030204" pitchFamily="18" charset="0"/>
              </a:rPr>
              <a:t>tasını düzenleme</a:t>
            </a: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K</a:t>
            </a:r>
            <a:r>
              <a:rPr lang="en-US" sz="2400" dirty="0" err="1">
                <a:latin typeface="Cambria" panose="02040503050406030204" pitchFamily="18" charset="0"/>
                <a:ea typeface="Cambria" panose="02040503050406030204" pitchFamily="18" charset="0"/>
              </a:rPr>
              <a:t>onstipasyonun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önlenmesi</a:t>
            </a:r>
            <a:endParaRPr lang="tr-TR" sz="2400" dirty="0">
              <a:latin typeface="Cambria" panose="02040503050406030204" pitchFamily="18" charset="0"/>
              <a:ea typeface="Cambria" panose="02040503050406030204" pitchFamily="18" charset="0"/>
            </a:endParaRP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Vücut ağırlığı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yönetimi</a:t>
            </a:r>
            <a:endParaRPr lang="tr-TR" sz="2400" dirty="0">
              <a:latin typeface="Cambria" panose="02040503050406030204" pitchFamily="18" charset="0"/>
              <a:ea typeface="Cambria" panose="02040503050406030204" pitchFamily="18" charset="0"/>
            </a:endParaRP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O</a:t>
            </a:r>
            <a:r>
              <a:rPr lang="en-US" sz="2400" dirty="0" err="1">
                <a:latin typeface="Cambria" panose="02040503050406030204" pitchFamily="18" charset="0"/>
                <a:ea typeface="Cambria" panose="02040503050406030204" pitchFamily="18" charset="0"/>
              </a:rPr>
              <a:t>ksidatif</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stresin</a:t>
            </a:r>
            <a:r>
              <a:rPr lang="en-US" sz="2400" dirty="0">
                <a:latin typeface="Cambria" panose="02040503050406030204" pitchFamily="18" charset="0"/>
                <a:ea typeface="Cambria" panose="02040503050406030204" pitchFamily="18" charset="0"/>
              </a:rPr>
              <a:t> </a:t>
            </a:r>
            <a:r>
              <a:rPr lang="tr-TR" sz="2400" dirty="0">
                <a:latin typeface="Cambria" panose="02040503050406030204" pitchFamily="18" charset="0"/>
                <a:ea typeface="Cambria" panose="02040503050406030204" pitchFamily="18" charset="0"/>
              </a:rPr>
              <a:t>azaltılması</a:t>
            </a: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G</a:t>
            </a:r>
            <a:r>
              <a:rPr lang="en-US" sz="2400" dirty="0" err="1">
                <a:latin typeface="Cambria" panose="02040503050406030204" pitchFamily="18" charset="0"/>
                <a:ea typeface="Cambria" panose="02040503050406030204" pitchFamily="18" charset="0"/>
              </a:rPr>
              <a:t>izli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açlık</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tablosu</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gelişiminin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önlen</a:t>
            </a:r>
            <a:r>
              <a:rPr lang="tr-TR" sz="2400" dirty="0" err="1">
                <a:latin typeface="Cambria" panose="02040503050406030204" pitchFamily="18" charset="0"/>
                <a:ea typeface="Cambria" panose="02040503050406030204" pitchFamily="18" charset="0"/>
              </a:rPr>
              <a:t>mesi</a:t>
            </a:r>
            <a:endParaRPr lang="tr-TR" sz="2400" dirty="0">
              <a:latin typeface="Cambria" panose="02040503050406030204" pitchFamily="18" charset="0"/>
              <a:ea typeface="Cambria" panose="02040503050406030204" pitchFamily="18" charset="0"/>
            </a:endParaRP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Vegan ve vejetaryenler için bitkisel </a:t>
            </a:r>
            <a:r>
              <a:rPr lang="fi-FI" sz="2400" dirty="0">
                <a:latin typeface="Cambria" panose="02040503050406030204" pitchFamily="18" charset="0"/>
                <a:ea typeface="Cambria" panose="02040503050406030204" pitchFamily="18" charset="0"/>
              </a:rPr>
              <a:t>protein ve</a:t>
            </a:r>
            <a:r>
              <a:rPr lang="tr-TR" sz="2400" dirty="0">
                <a:latin typeface="Cambria" panose="02040503050406030204" pitchFamily="18" charset="0"/>
                <a:ea typeface="Cambria" panose="02040503050406030204" pitchFamily="18" charset="0"/>
              </a:rPr>
              <a:t> kalsiyum kaynağı</a:t>
            </a:r>
          </a:p>
          <a:p>
            <a:pPr>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Glutensiz beslenenler için alternatif kaliteli besin kaynağı</a:t>
            </a:r>
          </a:p>
          <a:p>
            <a:pPr algn="l"/>
            <a:endParaRPr lang="en-US" dirty="0"/>
          </a:p>
        </p:txBody>
      </p:sp>
      <p:pic>
        <p:nvPicPr>
          <p:cNvPr id="1026" name="Picture 2" descr="Organic Buckwheat Groats">
            <a:extLst>
              <a:ext uri="{FF2B5EF4-FFF2-40B4-BE49-F238E27FC236}">
                <a16:creationId xmlns:a16="http://schemas.microsoft.com/office/drawing/2014/main" id="{1735A92D-86C8-D1E3-56A5-B391CCF7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516" y="2400463"/>
            <a:ext cx="1622325" cy="16223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Organic Red Quinoa">
            <a:extLst>
              <a:ext uri="{FF2B5EF4-FFF2-40B4-BE49-F238E27FC236}">
                <a16:creationId xmlns:a16="http://schemas.microsoft.com/office/drawing/2014/main" id="{3B84D2CD-F7BB-94D1-E857-09488A60C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431" y="2437416"/>
            <a:ext cx="1585372" cy="158537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Amaranth Grain - Gluten-free - Allergy Friendly Foods - Gerbs">
            <a:extLst>
              <a:ext uri="{FF2B5EF4-FFF2-40B4-BE49-F238E27FC236}">
                <a16:creationId xmlns:a16="http://schemas.microsoft.com/office/drawing/2014/main" id="{DAAD59E3-4349-97E3-6C37-EA9BB168A4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211"/>
          <a:stretch/>
        </p:blipFill>
        <p:spPr bwMode="auto">
          <a:xfrm>
            <a:off x="9022685" y="4059741"/>
            <a:ext cx="1491491" cy="13304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548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4A90B4A-7704-6F41-A431-E338EEA335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36919" y="997044"/>
            <a:ext cx="9031823" cy="5419093"/>
          </a:xfrm>
          <a:prstGeom prst="rect">
            <a:avLst/>
          </a:prstGeom>
          <a:ln>
            <a:noFill/>
          </a:ln>
          <a:effectLst>
            <a:softEdge rad="112500"/>
          </a:effectLst>
        </p:spPr>
      </p:pic>
      <p:sp>
        <p:nvSpPr>
          <p:cNvPr id="9" name="Başlık 1">
            <a:extLst>
              <a:ext uri="{FF2B5EF4-FFF2-40B4-BE49-F238E27FC236}">
                <a16:creationId xmlns:a16="http://schemas.microsoft.com/office/drawing/2014/main" id="{75603E52-FC6E-78EF-EE12-1420721B8135}"/>
              </a:ext>
            </a:extLst>
          </p:cNvPr>
          <p:cNvSpPr txBox="1">
            <a:spLocks/>
          </p:cNvSpPr>
          <p:nvPr/>
        </p:nvSpPr>
        <p:spPr>
          <a:xfrm>
            <a:off x="1436919" y="3075029"/>
            <a:ext cx="9031823" cy="1263112"/>
          </a:xfrm>
          <a:prstGeom prst="rect">
            <a:avLst/>
          </a:prstGeom>
          <a:solidFill>
            <a:schemeClr val="bg1"/>
          </a:solidFill>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7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Light" panose="020F0302020204030204" pitchFamily="34" charset="0"/>
              </a:rPr>
              <a:t>5. SÜRDÜRÜLEBİLİR BESLENME</a:t>
            </a:r>
            <a:endParaRPr lang="en-US" sz="47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875201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819" y="350933"/>
            <a:ext cx="10945020" cy="3539419"/>
          </a:xfrm>
          <a:prstGeom prst="rect">
            <a:avLst/>
          </a:prstGeom>
        </p:spPr>
        <p:txBody>
          <a:bodyPr wrap="square" lIns="91425" tIns="45714" rIns="91425" bIns="45714">
            <a:spAutoFit/>
          </a:bodyPr>
          <a:lstStyle/>
          <a:p>
            <a:pPr algn="ctr"/>
            <a:r>
              <a:rPr lang="tr-TR" sz="2800" dirty="0">
                <a:latin typeface="Cambria"/>
                <a:cs typeface="Cambria"/>
              </a:rPr>
              <a:t>Sürdürülebilirlik, </a:t>
            </a:r>
          </a:p>
          <a:p>
            <a:pPr algn="ctr"/>
            <a:r>
              <a:rPr lang="tr-TR" sz="2800" dirty="0">
                <a:latin typeface="Cambria"/>
                <a:cs typeface="Cambria"/>
              </a:rPr>
              <a:t>ekolojiden çevreye, beslenmeden tarıma, temiz hava ve sudan </a:t>
            </a:r>
            <a:r>
              <a:rPr lang="tr-TR" sz="2800" dirty="0" err="1">
                <a:latin typeface="Cambria"/>
                <a:cs typeface="Cambria"/>
              </a:rPr>
              <a:t>erişilebilir</a:t>
            </a:r>
            <a:r>
              <a:rPr lang="tr-TR" sz="2800" dirty="0">
                <a:latin typeface="Cambria"/>
                <a:cs typeface="Cambria"/>
              </a:rPr>
              <a:t> </a:t>
            </a:r>
            <a:r>
              <a:rPr lang="tr-TR" sz="2800" dirty="0" err="1">
                <a:latin typeface="Cambria"/>
                <a:cs typeface="Cambria"/>
              </a:rPr>
              <a:t>doğal</a:t>
            </a:r>
            <a:r>
              <a:rPr lang="tr-TR" sz="2800" dirty="0">
                <a:latin typeface="Cambria"/>
                <a:cs typeface="Cambria"/>
              </a:rPr>
              <a:t> kaynaklara, iş </a:t>
            </a:r>
            <a:r>
              <a:rPr lang="tr-TR" sz="2800" dirty="0" err="1">
                <a:latin typeface="Cambria"/>
                <a:cs typeface="Cambria"/>
              </a:rPr>
              <a:t>yaşamından</a:t>
            </a:r>
            <a:r>
              <a:rPr lang="tr-TR" sz="2800" dirty="0">
                <a:latin typeface="Cambria"/>
                <a:cs typeface="Cambria"/>
              </a:rPr>
              <a:t> teknolojiye kadar pek çok disiplini içinde barındıran bir kavramdır. </a:t>
            </a:r>
          </a:p>
          <a:p>
            <a:pPr algn="ctr"/>
            <a:endParaRPr lang="tr-TR" sz="2800" dirty="0">
              <a:latin typeface="Cambria"/>
              <a:cs typeface="Cambria"/>
            </a:endParaRPr>
          </a:p>
          <a:p>
            <a:pPr algn="ctr"/>
            <a:r>
              <a:rPr lang="tr-TR" sz="2800" dirty="0">
                <a:latin typeface="Cambria"/>
                <a:cs typeface="Cambria"/>
              </a:rPr>
              <a:t>Çevreyle uyum içinde </a:t>
            </a:r>
            <a:r>
              <a:rPr lang="tr-TR" sz="2800" dirty="0" err="1">
                <a:latin typeface="Cambria"/>
                <a:cs typeface="Cambria"/>
              </a:rPr>
              <a:t>yaşama</a:t>
            </a:r>
            <a:r>
              <a:rPr lang="tr-TR" sz="2800" dirty="0">
                <a:latin typeface="Cambria"/>
                <a:cs typeface="Cambria"/>
              </a:rPr>
              <a:t>, </a:t>
            </a:r>
            <a:r>
              <a:rPr lang="tr-TR" sz="2800" dirty="0" err="1">
                <a:latin typeface="Cambria"/>
                <a:cs typeface="Cambria"/>
              </a:rPr>
              <a:t>doğal</a:t>
            </a:r>
            <a:r>
              <a:rPr lang="tr-TR" sz="2800" dirty="0">
                <a:latin typeface="Cambria"/>
                <a:cs typeface="Cambria"/>
              </a:rPr>
              <a:t> denge ve kaynakları koruma, </a:t>
            </a:r>
            <a:r>
              <a:rPr lang="tr-TR" sz="2800" dirty="0" err="1">
                <a:latin typeface="Cambria"/>
                <a:cs typeface="Cambria"/>
              </a:rPr>
              <a:t>doğadan</a:t>
            </a:r>
            <a:r>
              <a:rPr lang="tr-TR" sz="2800" dirty="0">
                <a:latin typeface="Cambria"/>
                <a:cs typeface="Cambria"/>
              </a:rPr>
              <a:t> </a:t>
            </a:r>
            <a:r>
              <a:rPr lang="tr-TR" sz="2800" dirty="0" err="1">
                <a:latin typeface="Cambria"/>
                <a:cs typeface="Cambria"/>
              </a:rPr>
              <a:t>aldığımızı</a:t>
            </a:r>
            <a:r>
              <a:rPr lang="tr-TR" sz="2800" dirty="0">
                <a:latin typeface="Cambria"/>
                <a:cs typeface="Cambria"/>
              </a:rPr>
              <a:t> yerine koyabilme ve gelecek nesillere daha </a:t>
            </a:r>
            <a:r>
              <a:rPr lang="tr-TR" sz="2800" dirty="0" err="1">
                <a:latin typeface="Cambria"/>
                <a:cs typeface="Cambria"/>
              </a:rPr>
              <a:t>yaşanabilir</a:t>
            </a:r>
            <a:r>
              <a:rPr lang="tr-TR" sz="2800" dirty="0">
                <a:latin typeface="Cambria"/>
                <a:cs typeface="Cambria"/>
              </a:rPr>
              <a:t> bir dünya bırakma </a:t>
            </a:r>
            <a:r>
              <a:rPr lang="tr-TR" sz="2800" dirty="0" err="1">
                <a:latin typeface="Cambria"/>
                <a:cs typeface="Cambria"/>
              </a:rPr>
              <a:t>öğretisini</a:t>
            </a:r>
            <a:r>
              <a:rPr lang="tr-TR" sz="2800" dirty="0">
                <a:latin typeface="Cambria"/>
                <a:cs typeface="Cambria"/>
              </a:rPr>
              <a:t> benimsemektedir.</a:t>
            </a:r>
          </a:p>
        </p:txBody>
      </p:sp>
      <p:pic>
        <p:nvPicPr>
          <p:cNvPr id="3" name="Picture 2"/>
          <p:cNvPicPr>
            <a:picLocks noChangeAspect="1"/>
          </p:cNvPicPr>
          <p:nvPr/>
        </p:nvPicPr>
        <p:blipFill>
          <a:blip r:embed="rId2"/>
          <a:stretch>
            <a:fillRect/>
          </a:stretch>
        </p:blipFill>
        <p:spPr>
          <a:xfrm>
            <a:off x="3122795" y="4177887"/>
            <a:ext cx="5371240" cy="2596556"/>
          </a:xfrm>
          <a:prstGeom prst="rect">
            <a:avLst/>
          </a:prstGeom>
          <a:ln>
            <a:noFill/>
          </a:ln>
          <a:effectLst>
            <a:softEdge rad="112500"/>
          </a:effectLst>
        </p:spPr>
      </p:pic>
    </p:spTree>
    <p:extLst>
      <p:ext uri="{BB962C8B-B14F-4D97-AF65-F5344CB8AC3E}">
        <p14:creationId xmlns:p14="http://schemas.microsoft.com/office/powerpoint/2010/main" val="3928596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 y="0"/>
            <a:ext cx="5926916" cy="6858000"/>
          </a:xfrm>
          <a:prstGeom prst="rect">
            <a:avLst/>
          </a:prstGeom>
        </p:spPr>
      </p:pic>
      <p:sp>
        <p:nvSpPr>
          <p:cNvPr id="3" name="Rectangle 2"/>
          <p:cNvSpPr/>
          <p:nvPr/>
        </p:nvSpPr>
        <p:spPr>
          <a:xfrm>
            <a:off x="5988870" y="99437"/>
            <a:ext cx="6422551" cy="6716065"/>
          </a:xfrm>
          <a:prstGeom prst="rect">
            <a:avLst/>
          </a:prstGeom>
        </p:spPr>
        <p:txBody>
          <a:bodyPr wrap="square" lIns="117216" tIns="58608" rIns="117216" bIns="58608">
            <a:spAutoFit/>
          </a:bodyPr>
          <a:lstStyle/>
          <a:p>
            <a:pPr marL="439562" indent="-439562">
              <a:lnSpc>
                <a:spcPct val="120000"/>
              </a:lnSpc>
              <a:buFont typeface="Wingdings" charset="2"/>
              <a:buChar char="§"/>
            </a:pPr>
            <a:r>
              <a:rPr lang="tr-TR" sz="2600" dirty="0">
                <a:latin typeface="Cambria"/>
                <a:cs typeface="Cambria"/>
              </a:rPr>
              <a:t>İklim değişikliği</a:t>
            </a:r>
          </a:p>
          <a:p>
            <a:pPr marL="439562" indent="-439562">
              <a:lnSpc>
                <a:spcPct val="120000"/>
              </a:lnSpc>
              <a:buFont typeface="Wingdings" charset="2"/>
              <a:buChar char="§"/>
            </a:pPr>
            <a:r>
              <a:rPr lang="tr-TR" sz="2600" dirty="0">
                <a:latin typeface="Cambria"/>
                <a:cs typeface="Cambria"/>
              </a:rPr>
              <a:t>Çevre </a:t>
            </a:r>
            <a:r>
              <a:rPr lang="tr-TR" sz="2600" dirty="0" err="1">
                <a:latin typeface="Cambria"/>
                <a:cs typeface="Cambria"/>
              </a:rPr>
              <a:t>degredasyonu</a:t>
            </a:r>
            <a:endParaRPr lang="tr-TR" sz="2600" dirty="0">
              <a:latin typeface="Cambria"/>
              <a:cs typeface="Cambria"/>
            </a:endParaRPr>
          </a:p>
          <a:p>
            <a:pPr marL="896708" lvl="1" indent="-439562">
              <a:lnSpc>
                <a:spcPct val="120000"/>
              </a:lnSpc>
              <a:buFont typeface="Wingdings" charset="2"/>
              <a:buChar char="§"/>
            </a:pPr>
            <a:r>
              <a:rPr lang="tr-TR" dirty="0">
                <a:latin typeface="Cambria"/>
                <a:cs typeface="Cambria"/>
              </a:rPr>
              <a:t>Çölleşme, Ormansızlaşma, Arazi bozunumu, Su kullanımı ve </a:t>
            </a:r>
            <a:r>
              <a:rPr lang="tr-TR" dirty="0" err="1">
                <a:latin typeface="Cambria"/>
                <a:cs typeface="Cambria"/>
              </a:rPr>
              <a:t>ötrofikasyonu</a:t>
            </a:r>
            <a:r>
              <a:rPr lang="tr-TR" dirty="0">
                <a:latin typeface="Cambria"/>
                <a:cs typeface="Cambria"/>
              </a:rPr>
              <a:t>, Sürdürülebilir arazi yönetimi, Sera gazı salınımı </a:t>
            </a:r>
          </a:p>
          <a:p>
            <a:pPr marL="439562" indent="-439562">
              <a:lnSpc>
                <a:spcPct val="120000"/>
              </a:lnSpc>
              <a:buFont typeface="Wingdings" charset="2"/>
              <a:buChar char="§"/>
            </a:pPr>
            <a:r>
              <a:rPr lang="tr-TR" sz="2600" dirty="0" err="1">
                <a:latin typeface="Cambria"/>
                <a:cs typeface="Cambria"/>
              </a:rPr>
              <a:t>Biyoçeşitlilik</a:t>
            </a:r>
            <a:r>
              <a:rPr lang="tr-TR" sz="2600" dirty="0">
                <a:latin typeface="Cambria"/>
                <a:cs typeface="Cambria"/>
              </a:rPr>
              <a:t> kaybı </a:t>
            </a:r>
          </a:p>
          <a:p>
            <a:pPr marL="896708" lvl="1" indent="-439562">
              <a:lnSpc>
                <a:spcPct val="120000"/>
              </a:lnSpc>
              <a:buFont typeface="Wingdings" charset="2"/>
              <a:buChar char="§"/>
            </a:pPr>
            <a:r>
              <a:rPr lang="tr-TR" dirty="0">
                <a:latin typeface="Cambria"/>
                <a:cs typeface="Cambria"/>
              </a:rPr>
              <a:t>Bitkisel, hayvansal (</a:t>
            </a:r>
            <a:r>
              <a:rPr lang="tr-TR" dirty="0" err="1">
                <a:latin typeface="Cambria"/>
                <a:cs typeface="Cambria"/>
              </a:rPr>
              <a:t>kara&amp;su</a:t>
            </a:r>
            <a:r>
              <a:rPr lang="tr-TR" dirty="0">
                <a:latin typeface="Cambria"/>
                <a:cs typeface="Cambria"/>
              </a:rPr>
              <a:t>)</a:t>
            </a:r>
          </a:p>
          <a:p>
            <a:pPr marL="439562" indent="-439562">
              <a:lnSpc>
                <a:spcPct val="120000"/>
              </a:lnSpc>
              <a:buFont typeface="Wingdings" charset="2"/>
              <a:buChar char="§"/>
            </a:pPr>
            <a:r>
              <a:rPr lang="tr-TR" sz="2600" dirty="0">
                <a:latin typeface="Cambria"/>
                <a:cs typeface="Cambria"/>
              </a:rPr>
              <a:t>Doğal kaynaklara erişimin güçleşmesi </a:t>
            </a:r>
          </a:p>
          <a:p>
            <a:pPr marL="439562" indent="-439562">
              <a:lnSpc>
                <a:spcPct val="120000"/>
              </a:lnSpc>
              <a:buFont typeface="Wingdings" charset="2"/>
              <a:buChar char="§"/>
            </a:pPr>
            <a:r>
              <a:rPr lang="tr-TR" sz="2600" dirty="0">
                <a:latin typeface="Cambria"/>
                <a:cs typeface="Cambria"/>
              </a:rPr>
              <a:t>Nüfus artışı ve göç</a:t>
            </a:r>
          </a:p>
          <a:p>
            <a:pPr marL="439562" indent="-439562">
              <a:lnSpc>
                <a:spcPct val="120000"/>
              </a:lnSpc>
              <a:buFont typeface="Wingdings" charset="2"/>
              <a:buChar char="§"/>
            </a:pPr>
            <a:r>
              <a:rPr lang="tr-TR" sz="2600" dirty="0">
                <a:latin typeface="Cambria"/>
                <a:cs typeface="Cambria"/>
              </a:rPr>
              <a:t>Kentleşme</a:t>
            </a:r>
          </a:p>
          <a:p>
            <a:pPr marL="439562" indent="-439562">
              <a:lnSpc>
                <a:spcPct val="120000"/>
              </a:lnSpc>
              <a:buFont typeface="Wingdings" charset="2"/>
              <a:buChar char="§"/>
            </a:pPr>
            <a:r>
              <a:rPr lang="tr-TR" sz="2600" dirty="0">
                <a:latin typeface="Cambria"/>
                <a:cs typeface="Cambria"/>
              </a:rPr>
              <a:t>Gelir artışı ve dağılımı</a:t>
            </a:r>
          </a:p>
          <a:p>
            <a:pPr marL="439562" indent="-439562">
              <a:lnSpc>
                <a:spcPct val="120000"/>
              </a:lnSpc>
              <a:buFont typeface="Wingdings" charset="2"/>
              <a:buChar char="§"/>
            </a:pPr>
            <a:r>
              <a:rPr lang="tr-TR" sz="2600" dirty="0">
                <a:latin typeface="Cambria"/>
                <a:cs typeface="Cambria"/>
              </a:rPr>
              <a:t>Küreselleşme ve Ticaret</a:t>
            </a:r>
          </a:p>
          <a:p>
            <a:pPr marL="439562" indent="-439562">
              <a:lnSpc>
                <a:spcPct val="120000"/>
              </a:lnSpc>
              <a:buFont typeface="Wingdings" charset="2"/>
              <a:buChar char="§"/>
            </a:pPr>
            <a:r>
              <a:rPr lang="tr-TR" sz="2600" dirty="0">
                <a:latin typeface="Cambria"/>
                <a:cs typeface="Cambria"/>
              </a:rPr>
              <a:t>Gıda üretiminde yoğunlaşma ve homojenleşme </a:t>
            </a:r>
          </a:p>
          <a:p>
            <a:pPr marL="439562" indent="-439562">
              <a:lnSpc>
                <a:spcPct val="120000"/>
              </a:lnSpc>
              <a:buFont typeface="Wingdings" charset="2"/>
              <a:buChar char="§"/>
            </a:pPr>
            <a:r>
              <a:rPr lang="tr-TR" sz="2600" dirty="0">
                <a:latin typeface="Cambria"/>
                <a:cs typeface="Cambria"/>
              </a:rPr>
              <a:t>Sosyokültürel bağlam</a:t>
            </a:r>
          </a:p>
        </p:txBody>
      </p:sp>
      <p:sp>
        <p:nvSpPr>
          <p:cNvPr id="4" name="Rectangle 3"/>
          <p:cNvSpPr/>
          <p:nvPr/>
        </p:nvSpPr>
        <p:spPr>
          <a:xfrm>
            <a:off x="4" y="6082406"/>
            <a:ext cx="5947569" cy="826247"/>
          </a:xfrm>
          <a:prstGeom prst="rect">
            <a:avLst/>
          </a:prstGeom>
          <a:solidFill>
            <a:schemeClr val="accent2">
              <a:lumMod val="20000"/>
              <a:lumOff val="80000"/>
            </a:schemeClr>
          </a:solidFill>
        </p:spPr>
        <p:txBody>
          <a:bodyPr wrap="square" lIns="117216" tIns="58608" rIns="117216" bIns="58608">
            <a:spAutoFit/>
          </a:bodyPr>
          <a:lstStyle/>
          <a:p>
            <a:pPr algn="ctr"/>
            <a:r>
              <a:rPr lang="tr-TR" sz="2300" dirty="0">
                <a:latin typeface="Cambria"/>
                <a:cs typeface="Cambria"/>
              </a:rPr>
              <a:t>&gt; 820 milyon insan açlık sınırında</a:t>
            </a:r>
          </a:p>
          <a:p>
            <a:pPr algn="ctr"/>
            <a:r>
              <a:rPr lang="tr-TR" sz="2300" dirty="0">
                <a:latin typeface="Cambria"/>
                <a:cs typeface="Cambria"/>
              </a:rPr>
              <a:t>&gt; 1.3 milyar insan gıda </a:t>
            </a:r>
            <a:r>
              <a:rPr lang="tr-TR" sz="2300" dirty="0" err="1">
                <a:latin typeface="Cambria"/>
                <a:cs typeface="Cambria"/>
              </a:rPr>
              <a:t>güvencesizliği</a:t>
            </a:r>
            <a:endParaRPr lang="tr-TR" sz="2300" dirty="0">
              <a:latin typeface="Cambria"/>
              <a:cs typeface="Cambria"/>
            </a:endParaRPr>
          </a:p>
        </p:txBody>
      </p:sp>
    </p:spTree>
    <p:extLst>
      <p:ext uri="{BB962C8B-B14F-4D97-AF65-F5344CB8AC3E}">
        <p14:creationId xmlns:p14="http://schemas.microsoft.com/office/powerpoint/2010/main" val="9777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94601" y="1589650"/>
            <a:ext cx="3810000" cy="3429000"/>
          </a:xfrm>
          <a:prstGeom prst="rect">
            <a:avLst/>
          </a:prstGeom>
        </p:spPr>
      </p:pic>
      <p:grpSp>
        <p:nvGrpSpPr>
          <p:cNvPr id="16" name="Group 15"/>
          <p:cNvGrpSpPr/>
          <p:nvPr/>
        </p:nvGrpSpPr>
        <p:grpSpPr>
          <a:xfrm>
            <a:off x="-148853" y="1004836"/>
            <a:ext cx="6009945" cy="5074418"/>
            <a:chOff x="-111641" y="837363"/>
            <a:chExt cx="4507459" cy="4228682"/>
          </a:xfrm>
        </p:grpSpPr>
        <p:graphicFrame>
          <p:nvGraphicFramePr>
            <p:cNvPr id="4" name="Diagram 3"/>
            <p:cNvGraphicFramePr/>
            <p:nvPr>
              <p:extLst>
                <p:ext uri="{D42A27DB-BD31-4B8C-83A1-F6EECF244321}">
                  <p14:modId xmlns:p14="http://schemas.microsoft.com/office/powerpoint/2010/main" val="2421754384"/>
                </p:ext>
              </p:extLst>
            </p:nvPr>
          </p:nvGraphicFramePr>
          <p:xfrm>
            <a:off x="-111641" y="837363"/>
            <a:ext cx="4507459" cy="4228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060577" y="1981759"/>
              <a:ext cx="2037427" cy="160494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600" b="1" dirty="0">
                  <a:solidFill>
                    <a:schemeClr val="tx1"/>
                  </a:solidFill>
                  <a:latin typeface="Cambria"/>
                  <a:cs typeface="Cambria"/>
                </a:rPr>
                <a:t>Besin Sistemleri</a:t>
              </a:r>
            </a:p>
          </p:txBody>
        </p:sp>
      </p:grpSp>
      <p:sp>
        <p:nvSpPr>
          <p:cNvPr id="6" name="Right Arrow 5"/>
          <p:cNvSpPr/>
          <p:nvPr/>
        </p:nvSpPr>
        <p:spPr>
          <a:xfrm>
            <a:off x="6065769" y="3098242"/>
            <a:ext cx="1879271" cy="401934"/>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lIns="117211" tIns="58605" rIns="117211" bIns="58605" rtlCol="0" anchor="ctr"/>
          <a:lstStyle/>
          <a:p>
            <a:pPr algn="ctr"/>
            <a:endParaRPr lang="en-US"/>
          </a:p>
        </p:txBody>
      </p:sp>
      <p:sp>
        <p:nvSpPr>
          <p:cNvPr id="14" name="TextBox 13"/>
          <p:cNvSpPr txBox="1"/>
          <p:nvPr/>
        </p:nvSpPr>
        <p:spPr>
          <a:xfrm>
            <a:off x="8564327" y="5188766"/>
            <a:ext cx="3484124" cy="1087851"/>
          </a:xfrm>
          <a:prstGeom prst="rect">
            <a:avLst/>
          </a:prstGeom>
          <a:noFill/>
        </p:spPr>
        <p:txBody>
          <a:bodyPr wrap="square" lIns="117211" tIns="58605" rIns="117211" bIns="58605" rtlCol="0">
            <a:spAutoFit/>
          </a:bodyPr>
          <a:lstStyle/>
          <a:p>
            <a:pPr algn="ctr"/>
            <a:r>
              <a:rPr lang="tr-TR" sz="2100" b="1" dirty="0">
                <a:solidFill>
                  <a:srgbClr val="FF0000"/>
                </a:solidFill>
                <a:latin typeface="Cambria"/>
                <a:cs typeface="Cambria"/>
              </a:rPr>
              <a:t>Çevresel bozulma ve doğal kaynak kaybının önde gelen nedeni !!!</a:t>
            </a:r>
          </a:p>
        </p:txBody>
      </p:sp>
      <p:sp>
        <p:nvSpPr>
          <p:cNvPr id="15" name="Rectangle 14"/>
          <p:cNvSpPr/>
          <p:nvPr/>
        </p:nvSpPr>
        <p:spPr>
          <a:xfrm>
            <a:off x="6398034" y="6382586"/>
            <a:ext cx="5803227" cy="549242"/>
          </a:xfrm>
          <a:prstGeom prst="rect">
            <a:avLst/>
          </a:prstGeom>
        </p:spPr>
        <p:txBody>
          <a:bodyPr wrap="none" lIns="117211" tIns="58605" rIns="117211" bIns="58605">
            <a:spAutoFit/>
          </a:bodyPr>
          <a:lstStyle/>
          <a:p>
            <a:pPr algn="r"/>
            <a:r>
              <a:rPr lang="en-US" sz="1400" i="1" dirty="0">
                <a:latin typeface="Cambria"/>
                <a:cs typeface="Cambria"/>
              </a:rPr>
              <a:t>FAO and WHO. 2019. Sustainable healthy diets – Guiding principles. Rome.</a:t>
            </a:r>
          </a:p>
          <a:p>
            <a:pPr algn="r"/>
            <a:r>
              <a:rPr lang="it-IT" sz="1400" i="1" dirty="0" err="1">
                <a:latin typeface="Cambria"/>
                <a:cs typeface="Cambria"/>
              </a:rPr>
              <a:t>Willett</a:t>
            </a:r>
            <a:r>
              <a:rPr lang="it-IT" sz="1400" i="1" dirty="0">
                <a:latin typeface="Cambria"/>
                <a:cs typeface="Cambria"/>
              </a:rPr>
              <a:t> et al., Lancet 2019;393(10170):447-492. </a:t>
            </a:r>
            <a:endParaRPr lang="en-US" sz="1400" i="1" dirty="0">
              <a:latin typeface="Cambria"/>
              <a:cs typeface="Cambria"/>
            </a:endParaRPr>
          </a:p>
        </p:txBody>
      </p:sp>
      <p:sp>
        <p:nvSpPr>
          <p:cNvPr id="10"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Besin Sistemlerinin Dünyaya Etkileri</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839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2339"/>
          <a:stretch/>
        </p:blipFill>
        <p:spPr>
          <a:xfrm>
            <a:off x="186072" y="944966"/>
            <a:ext cx="11796609" cy="5615951"/>
          </a:xfrm>
          <a:prstGeom prst="rect">
            <a:avLst/>
          </a:prstGeom>
        </p:spPr>
      </p:pic>
      <p:sp>
        <p:nvSpPr>
          <p:cNvPr id="4" name="Rectangle 3"/>
          <p:cNvSpPr/>
          <p:nvPr/>
        </p:nvSpPr>
        <p:spPr>
          <a:xfrm>
            <a:off x="0" y="6543110"/>
            <a:ext cx="12192000" cy="349187"/>
          </a:xfrm>
          <a:prstGeom prst="rect">
            <a:avLst/>
          </a:prstGeom>
        </p:spPr>
        <p:txBody>
          <a:bodyPr wrap="square" lIns="117211" tIns="58605" rIns="117211" bIns="58605">
            <a:spAutoFit/>
          </a:bodyPr>
          <a:lstStyle/>
          <a:p>
            <a:pPr algn="r">
              <a:defRPr/>
            </a:pPr>
            <a:r>
              <a:rPr lang="en-GB" sz="1500" i="1" dirty="0">
                <a:latin typeface="Cambria"/>
                <a:cs typeface="Cambria"/>
              </a:rPr>
              <a:t>Moreno et al. Advances in Nutrition, 2022;13(2);355–375.</a:t>
            </a:r>
          </a:p>
        </p:txBody>
      </p:sp>
      <p:sp>
        <p:nvSpPr>
          <p:cNvPr id="6"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Besin Sistemlerinin Dünyaya Etkileri</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9585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6344" y="1086475"/>
            <a:ext cx="4105373" cy="528946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261" y="6506899"/>
            <a:ext cx="5402068" cy="318419"/>
          </a:xfrm>
          <a:prstGeom prst="rect">
            <a:avLst/>
          </a:prstGeom>
        </p:spPr>
        <p:txBody>
          <a:bodyPr wrap="none" lIns="117221" tIns="58610" rIns="117221" bIns="58610">
            <a:spAutoFit/>
          </a:bodyPr>
          <a:lstStyle/>
          <a:p>
            <a:r>
              <a:rPr lang="en-US" sz="1300" i="1" dirty="0">
                <a:latin typeface="Cambria"/>
                <a:cs typeface="Cambria"/>
              </a:rPr>
              <a:t>FAO and WHO. 2019. Sustainable healthy diets – Guiding principles. Rome.</a:t>
            </a:r>
          </a:p>
        </p:txBody>
      </p:sp>
      <p:sp>
        <p:nvSpPr>
          <p:cNvPr id="7" name="Rectangle 6"/>
          <p:cNvSpPr/>
          <p:nvPr/>
        </p:nvSpPr>
        <p:spPr>
          <a:xfrm>
            <a:off x="5147824" y="1521864"/>
            <a:ext cx="6615457" cy="4409663"/>
          </a:xfrm>
          <a:prstGeom prst="rect">
            <a:avLst/>
          </a:prstGeom>
        </p:spPr>
        <p:txBody>
          <a:bodyPr wrap="square" lIns="91432" tIns="45717" rIns="91432" bIns="45717">
            <a:spAutoFit/>
          </a:bodyPr>
          <a:lstStyle/>
          <a:p>
            <a:pPr algn="just">
              <a:lnSpc>
                <a:spcPct val="130000"/>
              </a:lnSpc>
            </a:pPr>
            <a:r>
              <a:rPr lang="tr-TR" sz="3100" i="1" dirty="0">
                <a:latin typeface="Cambria"/>
                <a:cs typeface="Cambria"/>
              </a:rPr>
              <a:t>‘Sürdürülebilir sağlıklı beslenme, çevresel etkisi düşük, erişilebilir, uygun fiyatlı, güvenli, adil, kültürel olarak kabul edilebilir ve bireylerin sağlığını ve refahını tüm boyutları ile destekleyen beslenme modelidir.’</a:t>
            </a:r>
          </a:p>
          <a:p>
            <a:pPr algn="just">
              <a:lnSpc>
                <a:spcPct val="130000"/>
              </a:lnSpc>
            </a:pPr>
            <a:endParaRPr lang="tr-TR" sz="3100" i="1" dirty="0">
              <a:latin typeface="Cambria"/>
              <a:cs typeface="Cambria"/>
            </a:endParaRPr>
          </a:p>
        </p:txBody>
      </p:sp>
      <p:sp>
        <p:nvSpPr>
          <p:cNvPr id="8"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Sürdürülebilir Sağlıklı Beslenme</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551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162" y="1079382"/>
            <a:ext cx="3903092" cy="527681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261" y="6581241"/>
            <a:ext cx="5402068" cy="318419"/>
          </a:xfrm>
          <a:prstGeom prst="rect">
            <a:avLst/>
          </a:prstGeom>
        </p:spPr>
        <p:txBody>
          <a:bodyPr wrap="none" lIns="117221" tIns="58610" rIns="117221" bIns="58610">
            <a:spAutoFit/>
          </a:bodyPr>
          <a:lstStyle/>
          <a:p>
            <a:r>
              <a:rPr lang="en-US" sz="1300" i="1" dirty="0">
                <a:latin typeface="Cambria"/>
                <a:cs typeface="Cambria"/>
              </a:rPr>
              <a:t>FAO and WHO. 2019. Sustainable healthy diets – Guiding principles. Rome.</a:t>
            </a:r>
          </a:p>
        </p:txBody>
      </p:sp>
      <p:sp>
        <p:nvSpPr>
          <p:cNvPr id="5" name="Rectangle 4"/>
          <p:cNvSpPr/>
          <p:nvPr/>
        </p:nvSpPr>
        <p:spPr>
          <a:xfrm>
            <a:off x="4567071" y="987754"/>
            <a:ext cx="7447387" cy="5583246"/>
          </a:xfrm>
          <a:prstGeom prst="rect">
            <a:avLst/>
          </a:prstGeom>
        </p:spPr>
        <p:txBody>
          <a:bodyPr wrap="square" lIns="117221" tIns="58610" rIns="117221" bIns="58610">
            <a:spAutoFit/>
          </a:bodyPr>
          <a:lstStyle/>
          <a:p>
            <a:pPr>
              <a:lnSpc>
                <a:spcPct val="114000"/>
              </a:lnSpc>
            </a:pPr>
            <a:r>
              <a:rPr lang="tr-TR" sz="2400" dirty="0">
                <a:latin typeface="Cambria"/>
                <a:cs typeface="Cambria"/>
              </a:rPr>
              <a:t>Sürdürülebilir Sağlıklı Diyetlerin Amaçları; </a:t>
            </a:r>
          </a:p>
          <a:p>
            <a:pPr marL="439580" indent="-439580">
              <a:lnSpc>
                <a:spcPct val="114000"/>
              </a:lnSpc>
              <a:buFont typeface="Wingdings" charset="2"/>
              <a:buChar char="§"/>
            </a:pPr>
            <a:r>
              <a:rPr lang="tr-TR" sz="2400" dirty="0">
                <a:latin typeface="Cambria"/>
                <a:cs typeface="Cambria"/>
              </a:rPr>
              <a:t>tüm bireylerin optimal büyüme ve gelişimini sağlamak;</a:t>
            </a:r>
          </a:p>
          <a:p>
            <a:pPr marL="439580" indent="-439580">
              <a:lnSpc>
                <a:spcPct val="114000"/>
              </a:lnSpc>
              <a:buFont typeface="Wingdings" charset="2"/>
              <a:buChar char="§"/>
            </a:pPr>
            <a:r>
              <a:rPr lang="tr-TR" sz="2400" dirty="0">
                <a:latin typeface="Cambria"/>
                <a:cs typeface="Cambria"/>
              </a:rPr>
              <a:t>mevcut ve gelecek nesiller için tüm yaşam aşamalarında işlevselliği ve fiziksel, zihinsel ve sosyal refahı desteklemek; </a:t>
            </a:r>
          </a:p>
          <a:p>
            <a:pPr marL="439580" indent="-439580">
              <a:lnSpc>
                <a:spcPct val="114000"/>
              </a:lnSpc>
              <a:buFont typeface="Wingdings" charset="2"/>
              <a:buChar char="§"/>
            </a:pPr>
            <a:r>
              <a:rPr lang="tr-TR" sz="2400" dirty="0">
                <a:latin typeface="Cambria"/>
                <a:cs typeface="Cambria"/>
              </a:rPr>
              <a:t>her türlü </a:t>
            </a:r>
            <a:r>
              <a:rPr lang="tr-TR" sz="2400" dirty="0" err="1">
                <a:latin typeface="Cambria"/>
                <a:cs typeface="Cambria"/>
              </a:rPr>
              <a:t>malnütrisyonun</a:t>
            </a:r>
            <a:r>
              <a:rPr lang="tr-TR" sz="2400" dirty="0">
                <a:latin typeface="Cambria"/>
                <a:cs typeface="Cambria"/>
              </a:rPr>
              <a:t> (yani yetersiz beslenme, mikro besin eksikliği, aşırı kilo ve </a:t>
            </a:r>
            <a:r>
              <a:rPr lang="tr-TR" sz="2400" dirty="0" err="1">
                <a:latin typeface="Cambria"/>
                <a:cs typeface="Cambria"/>
              </a:rPr>
              <a:t>obezite</a:t>
            </a:r>
            <a:r>
              <a:rPr lang="tr-TR" sz="2400" dirty="0">
                <a:latin typeface="Cambria"/>
                <a:cs typeface="Cambria"/>
              </a:rPr>
              <a:t>) önlenmesine katkıda bulunmak; </a:t>
            </a:r>
          </a:p>
          <a:p>
            <a:pPr marL="439580" indent="-439580">
              <a:lnSpc>
                <a:spcPct val="114000"/>
              </a:lnSpc>
              <a:buFont typeface="Wingdings" charset="2"/>
              <a:buChar char="§"/>
            </a:pPr>
            <a:r>
              <a:rPr lang="tr-TR" sz="2400" dirty="0">
                <a:latin typeface="Cambria"/>
                <a:cs typeface="Cambria"/>
              </a:rPr>
              <a:t>diyetle ilgili bulaşıcı olmayan hastalık riskini azaltmak;</a:t>
            </a:r>
          </a:p>
          <a:p>
            <a:pPr marL="439580" indent="-439580">
              <a:lnSpc>
                <a:spcPct val="114000"/>
              </a:lnSpc>
              <a:buFont typeface="Wingdings" charset="2"/>
              <a:buChar char="§"/>
            </a:pPr>
            <a:r>
              <a:rPr lang="tr-TR" sz="2400" dirty="0">
                <a:latin typeface="Cambria"/>
                <a:cs typeface="Cambria"/>
              </a:rPr>
              <a:t>biyolojik çeşitliliği korumak;</a:t>
            </a:r>
          </a:p>
          <a:p>
            <a:pPr marL="439580" indent="-439580">
              <a:lnSpc>
                <a:spcPct val="114000"/>
              </a:lnSpc>
              <a:buFont typeface="Wingdings" charset="2"/>
              <a:buChar char="§"/>
            </a:pPr>
            <a:r>
              <a:rPr lang="tr-TR" sz="2400" dirty="0">
                <a:latin typeface="Cambria"/>
                <a:cs typeface="Cambria"/>
              </a:rPr>
              <a:t>gezegenin sağlığının korumaktır.                 </a:t>
            </a:r>
          </a:p>
        </p:txBody>
      </p:sp>
      <p:sp>
        <p:nvSpPr>
          <p:cNvPr id="7"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Sürdürülebilir Sağlıklı Beslenme</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2065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4C0C25C0-B563-C238-6A0E-54368AAB1ABC}"/>
              </a:ext>
            </a:extLst>
          </p:cNvPr>
          <p:cNvGraphicFramePr/>
          <p:nvPr>
            <p:extLst>
              <p:ext uri="{D42A27DB-BD31-4B8C-83A1-F6EECF244321}">
                <p14:modId xmlns:p14="http://schemas.microsoft.com/office/powerpoint/2010/main" val="2833474899"/>
              </p:ext>
            </p:extLst>
          </p:nvPr>
        </p:nvGraphicFramePr>
        <p:xfrm>
          <a:off x="1169696" y="1270075"/>
          <a:ext cx="10176363" cy="5264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Sürdürülebilir Sağlıklı Beslenme</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356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5" y="2740025"/>
            <a:ext cx="12192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a:srcRect l="13742" r="18714" b="39961"/>
          <a:stretch/>
        </p:blipFill>
        <p:spPr>
          <a:xfrm>
            <a:off x="2709339" y="1149694"/>
            <a:ext cx="1457156" cy="1457156"/>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68828" y="1230917"/>
            <a:ext cx="1321493" cy="1442776"/>
          </a:xfrm>
          <a:prstGeom prst="rect">
            <a:avLst/>
          </a:prstGeom>
          <a:ln>
            <a:noFill/>
          </a:ln>
          <a:effectLst>
            <a:softEdge rad="112500"/>
          </a:effectLst>
        </p:spPr>
      </p:pic>
      <p:pic>
        <p:nvPicPr>
          <p:cNvPr id="11" name="Picture 10"/>
          <p:cNvPicPr>
            <a:picLocks noChangeAspect="1"/>
          </p:cNvPicPr>
          <p:nvPr/>
        </p:nvPicPr>
        <p:blipFill rotWithShape="1">
          <a:blip r:embed="rId5"/>
          <a:srcRect l="31306" t="1425" r="30649" b="49708"/>
          <a:stretch/>
        </p:blipFill>
        <p:spPr>
          <a:xfrm>
            <a:off x="4433895" y="1666348"/>
            <a:ext cx="1217271" cy="1233913"/>
          </a:xfrm>
          <a:prstGeom prst="rect">
            <a:avLst/>
          </a:prstGeom>
          <a:ln>
            <a:noFill/>
          </a:ln>
          <a:effectLst>
            <a:softEdge rad="112500"/>
          </a:effectLst>
        </p:spPr>
      </p:pic>
      <p:sp>
        <p:nvSpPr>
          <p:cNvPr id="21509" name="Rectangle 11"/>
          <p:cNvSpPr>
            <a:spLocks noChangeArrowheads="1"/>
          </p:cNvSpPr>
          <p:nvPr/>
        </p:nvSpPr>
        <p:spPr bwMode="auto">
          <a:xfrm>
            <a:off x="5151502" y="6550027"/>
            <a:ext cx="7029215" cy="307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4" rIns="91425" bIns="45714">
            <a:spAutoFit/>
          </a:bodyPr>
          <a:lstStyle/>
          <a:p>
            <a:pPr algn="r"/>
            <a:r>
              <a:rPr lang="en-US" sz="1400" b="1" i="1">
                <a:solidFill>
                  <a:srgbClr val="10253F"/>
                </a:solidFill>
              </a:rPr>
              <a:t>O’Toole et al. Nature Microbiology 2017; 2:17057</a:t>
            </a:r>
          </a:p>
        </p:txBody>
      </p:sp>
      <p:pic>
        <p:nvPicPr>
          <p:cNvPr id="14" name="Picture 13"/>
          <p:cNvPicPr>
            <a:picLocks noChangeAspect="1"/>
          </p:cNvPicPr>
          <p:nvPr/>
        </p:nvPicPr>
        <p:blipFill rotWithShape="1">
          <a:blip r:embed="rId6"/>
          <a:srcRect l="37338" r="22615" b="51391"/>
          <a:stretch/>
        </p:blipFill>
        <p:spPr>
          <a:xfrm>
            <a:off x="1336847" y="1679716"/>
            <a:ext cx="1331532" cy="1260649"/>
          </a:xfrm>
          <a:prstGeom prst="rect">
            <a:avLst/>
          </a:prstGeom>
          <a:ln>
            <a:noFill/>
          </a:ln>
          <a:effectLst>
            <a:softEdge rad="112500"/>
          </a:effectLst>
        </p:spPr>
      </p:pic>
      <p:pic>
        <p:nvPicPr>
          <p:cNvPr id="16" name="Picture 15"/>
          <p:cNvPicPr>
            <a:picLocks noChangeAspect="1"/>
          </p:cNvPicPr>
          <p:nvPr/>
        </p:nvPicPr>
        <p:blipFill rotWithShape="1">
          <a:blip r:embed="rId7"/>
          <a:srcRect l="8647" r="10794" b="15605"/>
          <a:stretch/>
        </p:blipFill>
        <p:spPr>
          <a:xfrm>
            <a:off x="6185121" y="1346201"/>
            <a:ext cx="1223635" cy="1260649"/>
          </a:xfrm>
          <a:prstGeom prst="rect">
            <a:avLst/>
          </a:prstGeom>
          <a:ln>
            <a:noFill/>
          </a:ln>
          <a:effectLst>
            <a:softEdge rad="112500"/>
          </a:effectLst>
        </p:spPr>
      </p:pic>
      <p:pic>
        <p:nvPicPr>
          <p:cNvPr id="2" name="Picture 1"/>
          <p:cNvPicPr>
            <a:picLocks noChangeAspect="1"/>
          </p:cNvPicPr>
          <p:nvPr/>
        </p:nvPicPr>
        <p:blipFill rotWithShape="1">
          <a:blip r:embed="rId8"/>
          <a:srcRect l="60767" t="24493" r="31489" b="61013"/>
          <a:stretch/>
        </p:blipFill>
        <p:spPr>
          <a:xfrm>
            <a:off x="7823393" y="1626020"/>
            <a:ext cx="1197379" cy="1260649"/>
          </a:xfrm>
          <a:prstGeom prst="rect">
            <a:avLst/>
          </a:prstGeom>
          <a:ln>
            <a:noFill/>
          </a:ln>
          <a:effectLst>
            <a:softEdge rad="112500"/>
          </a:effectLst>
        </p:spPr>
      </p:pic>
      <p:pic>
        <p:nvPicPr>
          <p:cNvPr id="3" name="Picture 2"/>
          <p:cNvPicPr>
            <a:picLocks noChangeAspect="1"/>
          </p:cNvPicPr>
          <p:nvPr/>
        </p:nvPicPr>
        <p:blipFill rotWithShape="1">
          <a:blip r:embed="rId9"/>
          <a:srcRect l="20943" t="11048" r="42826" b="50787"/>
          <a:stretch/>
        </p:blipFill>
        <p:spPr>
          <a:xfrm>
            <a:off x="3301215" y="5363117"/>
            <a:ext cx="1177943" cy="1269887"/>
          </a:xfrm>
          <a:prstGeom prst="rect">
            <a:avLst/>
          </a:prstGeom>
          <a:ln>
            <a:noFill/>
          </a:ln>
          <a:effectLst>
            <a:softEdge rad="112500"/>
          </a:effectLst>
        </p:spPr>
      </p:pic>
      <p:pic>
        <p:nvPicPr>
          <p:cNvPr id="21514"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14925" y="5830891"/>
            <a:ext cx="4327407" cy="56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p:cNvCxnSpPr>
            <a:endCxn id="21514" idx="0"/>
          </p:cNvCxnSpPr>
          <p:nvPr/>
        </p:nvCxnSpPr>
        <p:spPr>
          <a:xfrm>
            <a:off x="9486436" y="5362581"/>
            <a:ext cx="92193" cy="468313"/>
          </a:xfrm>
          <a:prstGeom prst="line">
            <a:avLst/>
          </a:prstGeom>
          <a:ln w="12700" cmpd="sng">
            <a:prstDash val="sysDash"/>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0784653" y="2960691"/>
            <a:ext cx="1424283" cy="684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4" rIns="91425" bIns="45714" anchor="ctr"/>
          <a:lstStyle/>
          <a:p>
            <a:pPr algn="ctr">
              <a:defRPr/>
            </a:pPr>
            <a:endParaRPr lang="en-US"/>
          </a:p>
        </p:txBody>
      </p:sp>
      <p:pic>
        <p:nvPicPr>
          <p:cNvPr id="21517" name="Picture 2" descr="Image result for International Scientific Association for Probiotics and Prebiotics"/>
          <p:cNvPicPr>
            <a:picLocks noChangeAspect="1" noChangeArrowheads="1"/>
          </p:cNvPicPr>
          <p:nvPr/>
        </p:nvPicPr>
        <p:blipFill>
          <a:blip r:embed="rId11">
            <a:extLst>
              <a:ext uri="{28A0092B-C50C-407E-A947-70E740481C1C}">
                <a14:useLocalDpi xmlns:a14="http://schemas.microsoft.com/office/drawing/2010/main" val="0"/>
              </a:ext>
            </a:extLst>
          </a:blip>
          <a:srcRect r="70084"/>
          <a:stretch>
            <a:fillRect/>
          </a:stretch>
        </p:blipFill>
        <p:spPr bwMode="auto">
          <a:xfrm>
            <a:off x="10767720" y="2825752"/>
            <a:ext cx="1087496"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9"/>
          <p:cNvSpPr/>
          <p:nvPr/>
        </p:nvSpPr>
        <p:spPr>
          <a:xfrm>
            <a:off x="10833573" y="2632079"/>
            <a:ext cx="906875" cy="13176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25" tIns="45714" rIns="91425" bIns="45714" anchor="ctr"/>
          <a:lstStyle/>
          <a:p>
            <a:pPr algn="ctr">
              <a:defRPr/>
            </a:pPr>
            <a:r>
              <a:rPr lang="en-US" sz="1200" b="1" dirty="0">
                <a:solidFill>
                  <a:schemeClr val="tx1"/>
                </a:solidFill>
              </a:rPr>
              <a:t>2014</a:t>
            </a:r>
          </a:p>
        </p:txBody>
      </p:sp>
    </p:spTree>
    <p:extLst>
      <p:ext uri="{BB962C8B-B14F-4D97-AF65-F5344CB8AC3E}">
        <p14:creationId xmlns:p14="http://schemas.microsoft.com/office/powerpoint/2010/main" val="32239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6510" y="1190896"/>
            <a:ext cx="3545665" cy="479359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9261" y="6581240"/>
            <a:ext cx="5402078" cy="318426"/>
          </a:xfrm>
          <a:prstGeom prst="rect">
            <a:avLst/>
          </a:prstGeom>
        </p:spPr>
        <p:txBody>
          <a:bodyPr wrap="none" lIns="117226" tIns="58613" rIns="117226" bIns="58613">
            <a:spAutoFit/>
          </a:bodyPr>
          <a:lstStyle/>
          <a:p>
            <a:r>
              <a:rPr lang="en-US" sz="1300" i="1" dirty="0">
                <a:latin typeface="Cambria"/>
                <a:cs typeface="Cambria"/>
              </a:rPr>
              <a:t>FAO and WHO. 2019. Sustainable healthy diets – Guiding principles. Rome.</a:t>
            </a:r>
          </a:p>
        </p:txBody>
      </p:sp>
      <p:sp>
        <p:nvSpPr>
          <p:cNvPr id="5" name="Rectangle 4"/>
          <p:cNvSpPr/>
          <p:nvPr/>
        </p:nvSpPr>
        <p:spPr>
          <a:xfrm>
            <a:off x="3853432" y="997505"/>
            <a:ext cx="8276616" cy="5698873"/>
          </a:xfrm>
          <a:prstGeom prst="rect">
            <a:avLst/>
          </a:prstGeom>
        </p:spPr>
        <p:txBody>
          <a:bodyPr wrap="square" lIns="117226" tIns="58613" rIns="117226" bIns="58613">
            <a:spAutoFit/>
          </a:bodyPr>
          <a:lstStyle/>
          <a:p>
            <a:pPr marL="439598" indent="-439598">
              <a:lnSpc>
                <a:spcPct val="110000"/>
              </a:lnSpc>
              <a:buClr>
                <a:srgbClr val="800000"/>
              </a:buClr>
              <a:buFont typeface="Wingdings" charset="2"/>
              <a:buChar char="§"/>
            </a:pPr>
            <a:r>
              <a:rPr lang="tr-TR" sz="2200" dirty="0">
                <a:latin typeface="Cambria"/>
                <a:cs typeface="Cambria"/>
              </a:rPr>
              <a:t>Anne sütü</a:t>
            </a:r>
          </a:p>
          <a:p>
            <a:pPr marL="439598" indent="-439598">
              <a:lnSpc>
                <a:spcPct val="110000"/>
              </a:lnSpc>
              <a:buClr>
                <a:srgbClr val="800000"/>
              </a:buClr>
              <a:buFont typeface="Wingdings" charset="2"/>
              <a:buChar char="§"/>
            </a:pPr>
            <a:r>
              <a:rPr lang="tr-TR" sz="2200" dirty="0">
                <a:latin typeface="Cambria"/>
                <a:cs typeface="Cambria"/>
              </a:rPr>
              <a:t>İşlenmemiş veya az işlenmiş besin ağırlıklı </a:t>
            </a:r>
          </a:p>
          <a:p>
            <a:pPr marL="439598" indent="-439598">
              <a:lnSpc>
                <a:spcPct val="110000"/>
              </a:lnSpc>
              <a:buClr>
                <a:srgbClr val="800000"/>
              </a:buClr>
              <a:buFont typeface="Wingdings" charset="2"/>
              <a:buChar char="§"/>
            </a:pPr>
            <a:r>
              <a:rPr lang="tr-TR" sz="2200" dirty="0">
                <a:latin typeface="Cambria"/>
                <a:cs typeface="Cambria"/>
              </a:rPr>
              <a:t>Besin grupları açısından yeterli, dengeli ve çeşitli </a:t>
            </a:r>
          </a:p>
          <a:p>
            <a:pPr marL="896780" lvl="1" indent="-439598">
              <a:lnSpc>
                <a:spcPct val="110000"/>
              </a:lnSpc>
              <a:buClr>
                <a:srgbClr val="800000"/>
              </a:buClr>
              <a:buFont typeface="Wingdings" charset="2"/>
              <a:buChar char="§"/>
            </a:pPr>
            <a:r>
              <a:rPr lang="tr-TR" sz="2200" dirty="0">
                <a:latin typeface="Cambria"/>
                <a:cs typeface="Cambria"/>
              </a:rPr>
              <a:t>Bitkisel besin </a:t>
            </a:r>
            <a:r>
              <a:rPr lang="tr-TR" sz="2200" dirty="0">
                <a:latin typeface="Wingdings"/>
                <a:ea typeface="Wingdings"/>
                <a:cs typeface="Wingdings"/>
                <a:sym typeface="Wingdings"/>
              </a:rPr>
              <a:t></a:t>
            </a:r>
            <a:r>
              <a:rPr lang="tr-TR" sz="2200" dirty="0">
                <a:latin typeface="Cambria"/>
                <a:cs typeface="Cambria"/>
              </a:rPr>
              <a:t> Hayvansal besin </a:t>
            </a:r>
            <a:r>
              <a:rPr lang="tr-TR" sz="2200" dirty="0">
                <a:latin typeface="Wingdings"/>
                <a:ea typeface="Wingdings"/>
                <a:cs typeface="Wingdings"/>
                <a:sym typeface="Wingdings"/>
              </a:rPr>
              <a:t></a:t>
            </a:r>
            <a:r>
              <a:rPr lang="tr-TR" sz="2200" dirty="0">
                <a:latin typeface="Cambria"/>
                <a:cs typeface="Cambria"/>
              </a:rPr>
              <a:t> </a:t>
            </a:r>
          </a:p>
          <a:p>
            <a:pPr marL="896780" lvl="1" indent="-439598">
              <a:lnSpc>
                <a:spcPct val="110000"/>
              </a:lnSpc>
              <a:buClr>
                <a:srgbClr val="800000"/>
              </a:buClr>
              <a:buFont typeface="Wingdings" charset="2"/>
              <a:buChar char="§"/>
            </a:pPr>
            <a:r>
              <a:rPr lang="tr-TR" sz="2200" dirty="0">
                <a:latin typeface="Cambria"/>
                <a:cs typeface="Cambria"/>
              </a:rPr>
              <a:t>Tam tahıl, </a:t>
            </a:r>
            <a:r>
              <a:rPr lang="tr-TR" sz="2200" dirty="0" err="1">
                <a:latin typeface="Cambria"/>
                <a:cs typeface="Cambria"/>
              </a:rPr>
              <a:t>kurubaklagil</a:t>
            </a:r>
            <a:r>
              <a:rPr lang="tr-TR" sz="2200" dirty="0">
                <a:latin typeface="Cambria"/>
                <a:cs typeface="Cambria"/>
              </a:rPr>
              <a:t> ve yağlı tohumdan zengin</a:t>
            </a:r>
          </a:p>
          <a:p>
            <a:pPr marL="896780" lvl="1" indent="-439598">
              <a:lnSpc>
                <a:spcPct val="110000"/>
              </a:lnSpc>
              <a:buClr>
                <a:srgbClr val="800000"/>
              </a:buClr>
              <a:buFont typeface="Wingdings" charset="2"/>
              <a:buChar char="§"/>
            </a:pPr>
            <a:r>
              <a:rPr lang="tr-TR" sz="2200" dirty="0">
                <a:latin typeface="Cambria"/>
                <a:cs typeface="Cambria"/>
              </a:rPr>
              <a:t>Sebze ve meyveden çok zengin olan</a:t>
            </a:r>
          </a:p>
          <a:p>
            <a:pPr marL="896780" lvl="1" indent="-439598">
              <a:lnSpc>
                <a:spcPct val="110000"/>
              </a:lnSpc>
              <a:buClr>
                <a:srgbClr val="800000"/>
              </a:buClr>
              <a:buFont typeface="Wingdings" charset="2"/>
              <a:buChar char="§"/>
            </a:pPr>
            <a:r>
              <a:rPr lang="tr-TR" sz="2200" dirty="0">
                <a:latin typeface="Cambria"/>
                <a:cs typeface="Cambria"/>
              </a:rPr>
              <a:t>Az miktarda yumurta, kümes hayvanları, balık</a:t>
            </a:r>
          </a:p>
          <a:p>
            <a:pPr marL="896780" lvl="1" indent="-439598">
              <a:lnSpc>
                <a:spcPct val="110000"/>
              </a:lnSpc>
              <a:buClr>
                <a:srgbClr val="800000"/>
              </a:buClr>
              <a:buFont typeface="Wingdings" charset="2"/>
              <a:buChar char="§"/>
            </a:pPr>
            <a:r>
              <a:rPr lang="tr-TR" sz="2200" dirty="0">
                <a:latin typeface="Cambria"/>
                <a:cs typeface="Cambria"/>
              </a:rPr>
              <a:t>Çok az miktarda kırmızı et içeren</a:t>
            </a:r>
          </a:p>
          <a:p>
            <a:pPr marL="896780" lvl="1" indent="-439598">
              <a:lnSpc>
                <a:spcPct val="110000"/>
              </a:lnSpc>
              <a:buClr>
                <a:srgbClr val="800000"/>
              </a:buClr>
              <a:buFont typeface="Wingdings" charset="2"/>
              <a:buChar char="§"/>
            </a:pPr>
            <a:r>
              <a:rPr lang="tr-TR" sz="2200" dirty="0">
                <a:latin typeface="Cambria"/>
                <a:cs typeface="Cambria"/>
              </a:rPr>
              <a:t> İşlenmiş et ürünü içermeyen</a:t>
            </a:r>
          </a:p>
          <a:p>
            <a:pPr marL="439598" indent="-439598">
              <a:lnSpc>
                <a:spcPct val="110000"/>
              </a:lnSpc>
              <a:buClr>
                <a:srgbClr val="800000"/>
              </a:buClr>
              <a:buFont typeface="Wingdings" charset="2"/>
              <a:buChar char="§"/>
            </a:pPr>
            <a:r>
              <a:rPr lang="tr-TR" sz="2200" dirty="0">
                <a:latin typeface="Cambria"/>
                <a:cs typeface="Cambria"/>
              </a:rPr>
              <a:t>İçecek tercihi temiz içme suyu</a:t>
            </a:r>
          </a:p>
          <a:p>
            <a:pPr marL="439598" indent="-439598">
              <a:lnSpc>
                <a:spcPct val="110000"/>
              </a:lnSpc>
              <a:buClr>
                <a:srgbClr val="800000"/>
              </a:buClr>
              <a:buFont typeface="Wingdings" charset="2"/>
              <a:buChar char="§"/>
            </a:pPr>
            <a:r>
              <a:rPr lang="tr-TR" sz="2200" dirty="0">
                <a:latin typeface="Cambria"/>
                <a:cs typeface="Cambria"/>
              </a:rPr>
              <a:t>Gereksinmeyi karşılayan ama aşmayan miktarda enerji ve besin ögesi alımı</a:t>
            </a:r>
          </a:p>
          <a:p>
            <a:pPr marL="439598" indent="-439598">
              <a:lnSpc>
                <a:spcPct val="110000"/>
              </a:lnSpc>
              <a:buClr>
                <a:srgbClr val="800000"/>
              </a:buClr>
              <a:buFont typeface="Wingdings" charset="2"/>
              <a:buChar char="§"/>
            </a:pPr>
            <a:r>
              <a:rPr lang="tr-TR" sz="2200" dirty="0">
                <a:latin typeface="Cambria"/>
                <a:cs typeface="Cambria"/>
              </a:rPr>
              <a:t>WHO beslenme rehberleri ile uyumlu beslenme</a:t>
            </a:r>
          </a:p>
          <a:p>
            <a:pPr marL="439598" indent="-439598">
              <a:lnSpc>
                <a:spcPct val="110000"/>
              </a:lnSpc>
              <a:buClr>
                <a:srgbClr val="800000"/>
              </a:buClr>
              <a:buFont typeface="Wingdings" charset="2"/>
              <a:buChar char="§"/>
            </a:pPr>
            <a:r>
              <a:rPr lang="tr-TR" sz="2200" dirty="0">
                <a:latin typeface="Cambria"/>
                <a:cs typeface="Cambria"/>
              </a:rPr>
              <a:t>Besin kaynaklı patojen, toksin veya diğer ajanlara hiç / minimal </a:t>
            </a:r>
            <a:r>
              <a:rPr lang="tr-TR" sz="2200" dirty="0" err="1">
                <a:latin typeface="Cambria"/>
                <a:cs typeface="Cambria"/>
              </a:rPr>
              <a:t>maruziyet</a:t>
            </a:r>
            <a:endParaRPr lang="tr-TR" sz="2200" dirty="0">
              <a:latin typeface="Cambria"/>
              <a:cs typeface="Cambria"/>
            </a:endParaRPr>
          </a:p>
        </p:txBody>
      </p:sp>
      <p:sp>
        <p:nvSpPr>
          <p:cNvPr id="6" name="Başlık 1">
            <a:extLst>
              <a:ext uri="{FF2B5EF4-FFF2-40B4-BE49-F238E27FC236}">
                <a16:creationId xmlns:a16="http://schemas.microsoft.com/office/drawing/2014/main" id="{A48FEEB8-A503-0492-56C5-A9F2B917278B}"/>
              </a:ext>
            </a:extLst>
          </p:cNvPr>
          <p:cNvSpPr txBox="1">
            <a:spLocks/>
          </p:cNvSpPr>
          <p:nvPr/>
        </p:nvSpPr>
        <p:spPr>
          <a:xfrm>
            <a:off x="1088849" y="1"/>
            <a:ext cx="10515600" cy="935846"/>
          </a:xfrm>
          <a:prstGeom prst="rect">
            <a:avLst/>
          </a:prstGeom>
        </p:spPr>
        <p:txBody>
          <a:bodyPr vert="horz" lIns="91425" tIns="45714" rIns="91425"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rPr>
              <a:t>Sürdürülebilir Sağlıklı Beslenme</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6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6C0FD12F-13FA-E835-7963-A90419A80925}"/>
              </a:ext>
            </a:extLst>
          </p:cNvPr>
          <p:cNvPicPr>
            <a:picLocks noGrp="1" noChangeAspect="1"/>
          </p:cNvPicPr>
          <p:nvPr>
            <p:ph idx="1"/>
          </p:nvPr>
        </p:nvPicPr>
        <p:blipFill>
          <a:blip r:embed="rId3"/>
          <a:stretch>
            <a:fillRect/>
          </a:stretch>
        </p:blipFill>
        <p:spPr>
          <a:xfrm>
            <a:off x="3943550" y="-322400"/>
            <a:ext cx="8269652" cy="7216891"/>
          </a:xfrm>
          <a:prstGeom prst="rect">
            <a:avLst/>
          </a:prstGeom>
        </p:spPr>
      </p:pic>
      <p:sp>
        <p:nvSpPr>
          <p:cNvPr id="2" name="Başlık 1">
            <a:extLst>
              <a:ext uri="{FF2B5EF4-FFF2-40B4-BE49-F238E27FC236}">
                <a16:creationId xmlns:a16="http://schemas.microsoft.com/office/drawing/2014/main" id="{DF8D1E50-8F96-10AC-33EE-0BB822F2FA91}"/>
              </a:ext>
            </a:extLst>
          </p:cNvPr>
          <p:cNvSpPr>
            <a:spLocks noGrp="1"/>
          </p:cNvSpPr>
          <p:nvPr>
            <p:ph type="title"/>
          </p:nvPr>
        </p:nvSpPr>
        <p:spPr>
          <a:xfrm>
            <a:off x="142859" y="132924"/>
            <a:ext cx="4953001" cy="2982460"/>
          </a:xfrm>
        </p:spPr>
        <p:txBody>
          <a:bodyPr>
            <a:normAutofit/>
          </a:bodyPr>
          <a:lstStyle/>
          <a:p>
            <a:r>
              <a:rPr lang="tr-TR" b="1" dirty="0">
                <a:solidFill>
                  <a:srgbClr val="C00000"/>
                </a:solidFill>
                <a:latin typeface="Cambria" panose="02040503050406030204" pitchFamily="18" charset="0"/>
                <a:ea typeface="Cambria" panose="02040503050406030204" pitchFamily="18" charset="0"/>
              </a:rPr>
              <a:t>Besinlerin Çevresel Etkileri</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218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58702" y="0"/>
            <a:ext cx="8933558" cy="6858000"/>
          </a:xfrm>
          <a:prstGeom prst="rect">
            <a:avLst/>
          </a:prstGeom>
        </p:spPr>
      </p:pic>
      <p:sp>
        <p:nvSpPr>
          <p:cNvPr id="2" name="Başlık 1">
            <a:extLst>
              <a:ext uri="{FF2B5EF4-FFF2-40B4-BE49-F238E27FC236}">
                <a16:creationId xmlns:a16="http://schemas.microsoft.com/office/drawing/2014/main" id="{DF8D1E50-8F96-10AC-33EE-0BB822F2FA91}"/>
              </a:ext>
            </a:extLst>
          </p:cNvPr>
          <p:cNvSpPr txBox="1">
            <a:spLocks/>
          </p:cNvSpPr>
          <p:nvPr/>
        </p:nvSpPr>
        <p:spPr>
          <a:xfrm>
            <a:off x="142860" y="132924"/>
            <a:ext cx="3917660" cy="2006154"/>
          </a:xfrm>
          <a:prstGeom prst="rect">
            <a:avLst/>
          </a:prstGeom>
        </p:spPr>
        <p:txBody>
          <a:bodyPr>
            <a:normAutofit/>
          </a:bodyPr>
          <a:lstStyle>
            <a:lvl1pPr algn="l" defTabSz="91425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dirty="0">
                <a:solidFill>
                  <a:srgbClr val="C00000"/>
                </a:solidFill>
                <a:latin typeface="Cambria" panose="02040503050406030204" pitchFamily="18" charset="0"/>
                <a:ea typeface="Cambria" panose="02040503050406030204" pitchFamily="18" charset="0"/>
              </a:rPr>
              <a:t>Besin Gruplarına Yönelik Sürdürülebilir Beslenme Önerileri</a:t>
            </a:r>
            <a:endParaRPr lang="en-US"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231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4819E853-5DDE-4656-701A-49796BA09FA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078716" y="0"/>
            <a:ext cx="4845269" cy="6812524"/>
          </a:xfrm>
        </p:spPr>
      </p:pic>
      <p:pic>
        <p:nvPicPr>
          <p:cNvPr id="6" name="Resim 5">
            <a:extLst>
              <a:ext uri="{FF2B5EF4-FFF2-40B4-BE49-F238E27FC236}">
                <a16:creationId xmlns:a16="http://schemas.microsoft.com/office/drawing/2014/main" id="{78EA7137-BBC8-AB8B-8E4E-211550DCF912}"/>
              </a:ext>
            </a:extLst>
          </p:cNvPr>
          <p:cNvPicPr>
            <a:picLocks noChangeAspect="1"/>
          </p:cNvPicPr>
          <p:nvPr/>
        </p:nvPicPr>
        <p:blipFill>
          <a:blip r:embed="rId5"/>
          <a:stretch>
            <a:fillRect/>
          </a:stretch>
        </p:blipFill>
        <p:spPr>
          <a:xfrm>
            <a:off x="4611421" y="355866"/>
            <a:ext cx="1831521" cy="2551831"/>
          </a:xfrm>
          <a:prstGeom prst="rect">
            <a:avLst/>
          </a:prstGeom>
          <a:solidFill>
            <a:schemeClr val="accent2">
              <a:lumMod val="20000"/>
              <a:lumOff val="80000"/>
            </a:schemeClr>
          </a:solidFill>
          <a:ln w="19050">
            <a:solidFill>
              <a:schemeClr val="accent2">
                <a:lumMod val="60000"/>
                <a:lumOff val="4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Dikdörtgen: Köşeleri Yuvarlatılmış 6">
            <a:extLst>
              <a:ext uri="{FF2B5EF4-FFF2-40B4-BE49-F238E27FC236}">
                <a16:creationId xmlns:a16="http://schemas.microsoft.com/office/drawing/2014/main" id="{D2A7E1F1-E3CB-8BB5-7D43-212E8F33E51C}"/>
              </a:ext>
            </a:extLst>
          </p:cNvPr>
          <p:cNvSpPr/>
          <p:nvPr/>
        </p:nvSpPr>
        <p:spPr>
          <a:xfrm>
            <a:off x="7693577" y="662157"/>
            <a:ext cx="4120055" cy="59908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
        <p:nvSpPr>
          <p:cNvPr id="8" name="Dikdörtgen: Köşeleri Yuvarlatılmış 7">
            <a:extLst>
              <a:ext uri="{FF2B5EF4-FFF2-40B4-BE49-F238E27FC236}">
                <a16:creationId xmlns:a16="http://schemas.microsoft.com/office/drawing/2014/main" id="{9DEBE3A8-1D14-5000-04CE-BF7734636363}"/>
              </a:ext>
            </a:extLst>
          </p:cNvPr>
          <p:cNvSpPr/>
          <p:nvPr/>
        </p:nvSpPr>
        <p:spPr>
          <a:xfrm>
            <a:off x="7078720" y="5703646"/>
            <a:ext cx="4845269" cy="1154358"/>
          </a:xfrm>
          <a:prstGeom prst="roundRect">
            <a:avLst>
              <a:gd name="adj" fmla="val 25000"/>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
        <p:nvSpPr>
          <p:cNvPr id="9" name="Metin kutusu 8">
            <a:extLst>
              <a:ext uri="{FF2B5EF4-FFF2-40B4-BE49-F238E27FC236}">
                <a16:creationId xmlns:a16="http://schemas.microsoft.com/office/drawing/2014/main" id="{EB0019CC-67CE-DFC5-EDCE-443818737920}"/>
              </a:ext>
            </a:extLst>
          </p:cNvPr>
          <p:cNvSpPr txBox="1"/>
          <p:nvPr/>
        </p:nvSpPr>
        <p:spPr>
          <a:xfrm>
            <a:off x="110359" y="3253370"/>
            <a:ext cx="7693572" cy="1754314"/>
          </a:xfrm>
          <a:prstGeom prst="rect">
            <a:avLst/>
          </a:prstGeom>
          <a:noFill/>
          <a:ln>
            <a:solidFill>
              <a:schemeClr val="accent2">
                <a:lumMod val="60000"/>
                <a:lumOff val="40000"/>
              </a:schemeClr>
            </a:solidFill>
          </a:ln>
        </p:spPr>
        <p:txBody>
          <a:bodyPr wrap="square" lIns="91425" tIns="45714" rIns="91425" bIns="45714" rtlCol="0">
            <a:spAutoFit/>
          </a:bodyPr>
          <a:lstStyle/>
          <a:p>
            <a:r>
              <a:rPr lang="tr-TR" sz="2100" dirty="0">
                <a:latin typeface="Cambria" panose="02040503050406030204" pitchFamily="18" charset="0"/>
                <a:ea typeface="Cambria" panose="02040503050406030204" pitchFamily="18" charset="0"/>
              </a:rPr>
              <a:t>Kasım Ayı Meyve- Sebzeleri</a:t>
            </a:r>
          </a:p>
          <a:p>
            <a:endParaRPr lang="tr-TR" sz="2100" dirty="0">
              <a:latin typeface="Cambria" panose="02040503050406030204" pitchFamily="18" charset="0"/>
              <a:ea typeface="Cambria" panose="02040503050406030204" pitchFamily="18" charset="0"/>
            </a:endParaRPr>
          </a:p>
          <a:p>
            <a:pPr marL="285704" indent="-285704">
              <a:buFont typeface="Wingdings" panose="05000000000000000000" pitchFamily="2" charset="2"/>
              <a:buChar char="§"/>
            </a:pPr>
            <a:r>
              <a:rPr lang="tr-TR" sz="2100" dirty="0">
                <a:latin typeface="Cambria" panose="02040503050406030204" pitchFamily="18" charset="0"/>
                <a:ea typeface="Cambria" panose="02040503050406030204" pitchFamily="18" charset="0"/>
              </a:rPr>
              <a:t>Sebze: Lahana, kereviz, havuç, karnabahar, ıspanak, pırasa</a:t>
            </a:r>
          </a:p>
          <a:p>
            <a:pPr marL="285704" indent="-285704">
              <a:buFont typeface="Wingdings" panose="05000000000000000000" pitchFamily="2" charset="2"/>
              <a:buChar char="§"/>
            </a:pPr>
            <a:r>
              <a:rPr lang="tr-TR" sz="2100" dirty="0">
                <a:latin typeface="Cambria" panose="02040503050406030204" pitchFamily="18" charset="0"/>
                <a:ea typeface="Cambria" panose="02040503050406030204" pitchFamily="18" charset="0"/>
              </a:rPr>
              <a:t>Meyve: Üzüm, elma, muz, mandalina, nar, armut, greyfurt</a:t>
            </a:r>
          </a:p>
          <a:p>
            <a:r>
              <a:rPr lang="tr-TR"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10" name="Metin kutusu 9">
            <a:extLst>
              <a:ext uri="{FF2B5EF4-FFF2-40B4-BE49-F238E27FC236}">
                <a16:creationId xmlns:a16="http://schemas.microsoft.com/office/drawing/2014/main" id="{3AD93E85-67DF-02CF-2116-345B820B53F3}"/>
              </a:ext>
            </a:extLst>
          </p:cNvPr>
          <p:cNvSpPr txBox="1"/>
          <p:nvPr/>
        </p:nvSpPr>
        <p:spPr>
          <a:xfrm>
            <a:off x="268020" y="4961734"/>
            <a:ext cx="6362697" cy="1569648"/>
          </a:xfrm>
          <a:prstGeom prst="rect">
            <a:avLst/>
          </a:prstGeom>
          <a:noFill/>
        </p:spPr>
        <p:txBody>
          <a:bodyPr wrap="square" lIns="91425" tIns="45714" rIns="91425" bIns="45714" rtlCol="0">
            <a:spAutoFit/>
          </a:bodyPr>
          <a:lstStyle/>
          <a:p>
            <a:pPr algn="ctr"/>
            <a:r>
              <a:rPr lang="tr-TR" sz="2400" b="1" i="1" dirty="0">
                <a:solidFill>
                  <a:srgbClr val="92D050"/>
                </a:solidFill>
                <a:latin typeface="Cambria" panose="02040503050406030204" pitchFamily="18" charset="0"/>
                <a:ea typeface="Cambria" panose="02040503050406030204" pitchFamily="18" charset="0"/>
              </a:rPr>
              <a:t>Mevsim meyve-sebzeleri sürdürülebilir besin sistemlerinin ekonomik, çevre, sağlık, sosyal boyutuna uygun olup beslenmede yer verilebilir. </a:t>
            </a:r>
            <a:endParaRPr lang="en-US" sz="2400" b="1" i="1" dirty="0">
              <a:solidFill>
                <a:srgbClr val="92D050"/>
              </a:solidFill>
              <a:latin typeface="Cambria" panose="02040503050406030204" pitchFamily="18" charset="0"/>
              <a:ea typeface="Cambria" panose="02040503050406030204" pitchFamily="18" charset="0"/>
            </a:endParaRPr>
          </a:p>
        </p:txBody>
      </p:sp>
      <p:sp>
        <p:nvSpPr>
          <p:cNvPr id="11" name="Başlık 1">
            <a:extLst>
              <a:ext uri="{FF2B5EF4-FFF2-40B4-BE49-F238E27FC236}">
                <a16:creationId xmlns:a16="http://schemas.microsoft.com/office/drawing/2014/main" id="{63839F63-5DA2-C67A-B809-7CF27747C5A5}"/>
              </a:ext>
            </a:extLst>
          </p:cNvPr>
          <p:cNvSpPr>
            <a:spLocks noGrp="1"/>
          </p:cNvSpPr>
          <p:nvPr>
            <p:ph type="title"/>
          </p:nvPr>
        </p:nvSpPr>
        <p:spPr>
          <a:xfrm>
            <a:off x="268015" y="154134"/>
            <a:ext cx="4275084" cy="1325563"/>
          </a:xfrm>
        </p:spPr>
        <p:txBody>
          <a:bodyPr>
            <a:normAutofit fontScale="90000"/>
          </a:bodyPr>
          <a:lstStyle/>
          <a:p>
            <a:r>
              <a:rPr lang="en-US" sz="3200" b="1" dirty="0">
                <a:solidFill>
                  <a:srgbClr val="C00000"/>
                </a:solidFill>
                <a:latin typeface="Cambria" panose="02040503050406030204" pitchFamily="18" charset="0"/>
                <a:ea typeface="Cambria" panose="02040503050406030204" pitchFamily="18" charset="0"/>
              </a:rPr>
              <a:t>Besin </a:t>
            </a:r>
            <a:r>
              <a:rPr lang="en-US" sz="3200" b="1" dirty="0" err="1">
                <a:solidFill>
                  <a:srgbClr val="C00000"/>
                </a:solidFill>
                <a:latin typeface="Cambria" panose="02040503050406030204" pitchFamily="18" charset="0"/>
                <a:ea typeface="Cambria" panose="02040503050406030204" pitchFamily="18" charset="0"/>
              </a:rPr>
              <a:t>Gruplarına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Yönelik</a:t>
            </a:r>
            <a:r>
              <a:rPr lang="tr-TR"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Sürdürülebilir</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Beslenme</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Önerileri</a:t>
            </a:r>
            <a:endParaRPr lang="en-US" sz="3200" b="1" dirty="0">
              <a:solidFill>
                <a:srgbClr val="C00000"/>
              </a:solidFill>
              <a:latin typeface="Cambria" panose="02040503050406030204" pitchFamily="18" charset="0"/>
              <a:ea typeface="Cambria" panose="02040503050406030204" pitchFamily="18" charset="0"/>
            </a:endParaRPr>
          </a:p>
        </p:txBody>
      </p:sp>
      <p:sp>
        <p:nvSpPr>
          <p:cNvPr id="12" name="Ok: Sağ 11">
            <a:extLst>
              <a:ext uri="{FF2B5EF4-FFF2-40B4-BE49-F238E27FC236}">
                <a16:creationId xmlns:a16="http://schemas.microsoft.com/office/drawing/2014/main" id="{BF573233-4DE2-E6F8-BF48-E6E35603313E}"/>
              </a:ext>
            </a:extLst>
          </p:cNvPr>
          <p:cNvSpPr/>
          <p:nvPr/>
        </p:nvSpPr>
        <p:spPr>
          <a:xfrm>
            <a:off x="6313107" y="1472698"/>
            <a:ext cx="1083223" cy="1154358"/>
          </a:xfrm>
          <a:prstGeom prst="rightArrow">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91425" tIns="45714" rIns="91425" bIns="45714" rtlCol="0" anchor="ctr"/>
          <a:lstStyle/>
          <a:p>
            <a:pPr algn="ctr"/>
            <a:endParaRPr lang="en-US" dirty="0"/>
          </a:p>
        </p:txBody>
      </p:sp>
    </p:spTree>
    <p:extLst>
      <p:ext uri="{BB962C8B-B14F-4D97-AF65-F5344CB8AC3E}">
        <p14:creationId xmlns:p14="http://schemas.microsoft.com/office/powerpoint/2010/main" val="3254421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189D0C-A4A7-63EE-1373-E7B2246C6330}"/>
              </a:ext>
            </a:extLst>
          </p:cNvPr>
          <p:cNvSpPr>
            <a:spLocks noGrp="1"/>
          </p:cNvSpPr>
          <p:nvPr>
            <p:ph type="title"/>
          </p:nvPr>
        </p:nvSpPr>
        <p:spPr>
          <a:xfrm>
            <a:off x="349045" y="234498"/>
            <a:ext cx="11493915" cy="1325563"/>
          </a:xfrm>
        </p:spPr>
        <p:txBody>
          <a:bodyPr>
            <a:normAutofit/>
          </a:bodyPr>
          <a:lstStyle/>
          <a:p>
            <a:pPr algn="ctr"/>
            <a:r>
              <a:rPr lang="en-US" sz="4000" b="1" dirty="0" err="1">
                <a:solidFill>
                  <a:srgbClr val="C00000"/>
                </a:solidFill>
                <a:latin typeface="Cambria" panose="02040503050406030204" pitchFamily="18" charset="0"/>
                <a:ea typeface="Cambria" panose="02040503050406030204" pitchFamily="18" charset="0"/>
              </a:rPr>
              <a:t>Sürdürüleb</a:t>
            </a:r>
            <a:r>
              <a:rPr lang="tr-TR" sz="4000" b="1" dirty="0" err="1">
                <a:solidFill>
                  <a:srgbClr val="C00000"/>
                </a:solidFill>
                <a:latin typeface="Cambria" panose="02040503050406030204" pitchFamily="18" charset="0"/>
                <a:ea typeface="Cambria" panose="02040503050406030204" pitchFamily="18" charset="0"/>
              </a:rPr>
              <a:t>ilirlik</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Odağ</a:t>
            </a:r>
            <a:r>
              <a:rPr lang="tr-TR" sz="4000" b="1" dirty="0">
                <a:solidFill>
                  <a:srgbClr val="C00000"/>
                </a:solidFill>
                <a:latin typeface="Cambria" panose="02040503050406030204" pitchFamily="18" charset="0"/>
                <a:ea typeface="Cambria" panose="02040503050406030204" pitchFamily="18" charset="0"/>
              </a:rPr>
              <a:t>ı</a:t>
            </a:r>
            <a:r>
              <a:rPr lang="en-US" sz="4000" b="1" dirty="0" err="1">
                <a:solidFill>
                  <a:srgbClr val="C00000"/>
                </a:solidFill>
                <a:latin typeface="Cambria" panose="02040503050406030204" pitchFamily="18" charset="0"/>
                <a:ea typeface="Cambria" panose="02040503050406030204" pitchFamily="18" charset="0"/>
              </a:rPr>
              <a:t>nda</a:t>
            </a:r>
            <a:r>
              <a:rPr lang="tr-TR" sz="4000" b="1" dirty="0">
                <a:solidFill>
                  <a:srgbClr val="C00000"/>
                </a:solidFill>
                <a:latin typeface="Cambria" panose="02040503050406030204" pitchFamily="18" charset="0"/>
                <a:ea typeface="Cambria" panose="02040503050406030204" pitchFamily="18" charset="0"/>
              </a:rPr>
              <a:t> Beslenme </a:t>
            </a:r>
            <a:r>
              <a:rPr lang="en-US" sz="4000" b="1" dirty="0" err="1">
                <a:solidFill>
                  <a:srgbClr val="C00000"/>
                </a:solidFill>
                <a:latin typeface="Cambria" panose="02040503050406030204" pitchFamily="18" charset="0"/>
                <a:ea typeface="Cambria" panose="02040503050406030204" pitchFamily="18" charset="0"/>
              </a:rPr>
              <a:t>Öner</a:t>
            </a:r>
            <a:r>
              <a:rPr lang="tr-TR" sz="4000" b="1" dirty="0">
                <a:solidFill>
                  <a:srgbClr val="C00000"/>
                </a:solidFill>
                <a:latin typeface="Cambria" panose="02040503050406030204" pitchFamily="18" charset="0"/>
                <a:ea typeface="Cambria" panose="02040503050406030204" pitchFamily="18" charset="0"/>
              </a:rPr>
              <a:t>i</a:t>
            </a:r>
            <a:r>
              <a:rPr lang="en-US" sz="4000" b="1" dirty="0" err="1">
                <a:solidFill>
                  <a:srgbClr val="C00000"/>
                </a:solidFill>
                <a:latin typeface="Cambria" panose="02040503050406030204" pitchFamily="18" charset="0"/>
                <a:ea typeface="Cambria" panose="02040503050406030204" pitchFamily="18" charset="0"/>
              </a:rPr>
              <a:t>ler</a:t>
            </a:r>
            <a:r>
              <a:rPr lang="tr-TR" sz="4000" b="1" dirty="0">
                <a:solidFill>
                  <a:srgbClr val="C00000"/>
                </a:solidFill>
                <a:latin typeface="Cambria" panose="02040503050406030204" pitchFamily="18" charset="0"/>
                <a:ea typeface="Cambria" panose="02040503050406030204" pitchFamily="18" charset="0"/>
              </a:rPr>
              <a:t>i</a:t>
            </a:r>
            <a:endParaRPr lang="en-US" sz="4000" b="1" dirty="0">
              <a:solidFill>
                <a:srgbClr val="C00000"/>
              </a:solidFill>
              <a:latin typeface="Cambria" panose="02040503050406030204" pitchFamily="18" charset="0"/>
              <a:ea typeface="Cambria" panose="02040503050406030204" pitchFamily="18" charset="0"/>
            </a:endParaRPr>
          </a:p>
        </p:txBody>
      </p:sp>
      <p:graphicFrame>
        <p:nvGraphicFramePr>
          <p:cNvPr id="5" name="Diyagram 4">
            <a:extLst>
              <a:ext uri="{FF2B5EF4-FFF2-40B4-BE49-F238E27FC236}">
                <a16:creationId xmlns:a16="http://schemas.microsoft.com/office/drawing/2014/main" id="{E2FB9FE2-1F21-D424-EBCB-9F1FF825A505}"/>
              </a:ext>
            </a:extLst>
          </p:cNvPr>
          <p:cNvGraphicFramePr/>
          <p:nvPr>
            <p:extLst>
              <p:ext uri="{D42A27DB-BD31-4B8C-83A1-F6EECF244321}">
                <p14:modId xmlns:p14="http://schemas.microsoft.com/office/powerpoint/2010/main" val="2287960853"/>
              </p:ext>
            </p:extLst>
          </p:nvPr>
        </p:nvGraphicFramePr>
        <p:xfrm>
          <a:off x="216303" y="1690693"/>
          <a:ext cx="11235468" cy="478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449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A83D71-9312-4B38-4E9A-8503F8C04242}"/>
              </a:ext>
            </a:extLst>
          </p:cNvPr>
          <p:cNvSpPr>
            <a:spLocks noGrp="1"/>
          </p:cNvSpPr>
          <p:nvPr>
            <p:ph type="title"/>
          </p:nvPr>
        </p:nvSpPr>
        <p:spPr>
          <a:xfrm>
            <a:off x="673511" y="60325"/>
            <a:ext cx="11353800" cy="892233"/>
          </a:xfrm>
        </p:spPr>
        <p:txBody>
          <a:bodyPr>
            <a:normAutofit/>
          </a:bodyPr>
          <a:lstStyle/>
          <a:p>
            <a:r>
              <a:rPr lang="tr-TR" sz="3600" b="1" dirty="0">
                <a:solidFill>
                  <a:srgbClr val="C00000"/>
                </a:solidFill>
                <a:latin typeface="Cambria" panose="02040503050406030204" pitchFamily="18" charset="0"/>
                <a:ea typeface="Cambria" panose="02040503050406030204" pitchFamily="18" charset="0"/>
                <a:cs typeface="Calibri Light" panose="020F0302020204030204" pitchFamily="34" charset="0"/>
              </a:rPr>
              <a:t>Sürdürülebilir Beslenme: Akdeniz Diyet Modeli</a:t>
            </a:r>
            <a:endParaRPr lang="en-US" sz="3600" b="1" dirty="0">
              <a:solidFill>
                <a:srgbClr val="C00000"/>
              </a:solidFill>
            </a:endParaRPr>
          </a:p>
        </p:txBody>
      </p:sp>
      <p:graphicFrame>
        <p:nvGraphicFramePr>
          <p:cNvPr id="5" name="Diyagram 4">
            <a:extLst>
              <a:ext uri="{FF2B5EF4-FFF2-40B4-BE49-F238E27FC236}">
                <a16:creationId xmlns:a16="http://schemas.microsoft.com/office/drawing/2014/main" id="{44FB6730-754F-0CEA-7A30-4A38720FBA80}"/>
              </a:ext>
            </a:extLst>
          </p:cNvPr>
          <p:cNvGraphicFramePr/>
          <p:nvPr>
            <p:extLst>
              <p:ext uri="{D42A27DB-BD31-4B8C-83A1-F6EECF244321}">
                <p14:modId xmlns:p14="http://schemas.microsoft.com/office/powerpoint/2010/main" val="1995239916"/>
              </p:ext>
            </p:extLst>
          </p:nvPr>
        </p:nvGraphicFramePr>
        <p:xfrm>
          <a:off x="5427402" y="1110346"/>
          <a:ext cx="6610671" cy="501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Resim 5">
            <a:extLst>
              <a:ext uri="{FF2B5EF4-FFF2-40B4-BE49-F238E27FC236}">
                <a16:creationId xmlns:a16="http://schemas.microsoft.com/office/drawing/2014/main" id="{D73465B4-4D2E-818E-2E29-272637CD899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1910" t="2256"/>
          <a:stretch/>
        </p:blipFill>
        <p:spPr>
          <a:xfrm>
            <a:off x="673516" y="1612292"/>
            <a:ext cx="5168185" cy="4289300"/>
          </a:xfrm>
          <a:prstGeom prst="rect">
            <a:avLst/>
          </a:prstGeom>
        </p:spPr>
      </p:pic>
      <p:sp>
        <p:nvSpPr>
          <p:cNvPr id="3" name="Metin kutusu 2">
            <a:extLst>
              <a:ext uri="{FF2B5EF4-FFF2-40B4-BE49-F238E27FC236}">
                <a16:creationId xmlns:a16="http://schemas.microsoft.com/office/drawing/2014/main" id="{503D22A2-9A01-1C3F-F146-39FE1146EC3D}"/>
              </a:ext>
            </a:extLst>
          </p:cNvPr>
          <p:cNvSpPr txBox="1"/>
          <p:nvPr/>
        </p:nvSpPr>
        <p:spPr>
          <a:xfrm>
            <a:off x="8305800" y="6428343"/>
            <a:ext cx="6096000" cy="369320"/>
          </a:xfrm>
          <a:prstGeom prst="rect">
            <a:avLst/>
          </a:prstGeom>
          <a:noFill/>
        </p:spPr>
        <p:txBody>
          <a:bodyPr wrap="square" lIns="91425" tIns="45714" rIns="91425" bIns="45714">
            <a:spAutoFit/>
          </a:bodyPr>
          <a:lstStyle/>
          <a:p>
            <a:r>
              <a:rPr lang="en-US" i="1" dirty="0">
                <a:solidFill>
                  <a:srgbClr val="000000"/>
                </a:solidFill>
                <a:latin typeface="Akrobat"/>
              </a:rPr>
              <a:t>Fundación </a:t>
            </a:r>
            <a:r>
              <a:rPr lang="en-US" i="1" dirty="0" err="1">
                <a:solidFill>
                  <a:srgbClr val="000000"/>
                </a:solidFill>
                <a:latin typeface="Akrobat"/>
              </a:rPr>
              <a:t>Dieta</a:t>
            </a:r>
            <a:r>
              <a:rPr lang="en-US" i="1" dirty="0">
                <a:solidFill>
                  <a:srgbClr val="000000"/>
                </a:solidFill>
                <a:latin typeface="Akrobat"/>
              </a:rPr>
              <a:t> </a:t>
            </a:r>
            <a:r>
              <a:rPr lang="en-US" i="1" dirty="0" err="1">
                <a:solidFill>
                  <a:srgbClr val="000000"/>
                </a:solidFill>
                <a:latin typeface="Akrobat"/>
              </a:rPr>
              <a:t>Mediterránea</a:t>
            </a:r>
            <a:r>
              <a:rPr lang="en-US" i="1" dirty="0">
                <a:solidFill>
                  <a:srgbClr val="000000"/>
                </a:solidFill>
                <a:latin typeface="Akrobat"/>
              </a:rPr>
              <a:t>, 2010 </a:t>
            </a:r>
            <a:endParaRPr lang="en-US" i="1" dirty="0"/>
          </a:p>
        </p:txBody>
      </p:sp>
    </p:spTree>
    <p:extLst>
      <p:ext uri="{BB962C8B-B14F-4D97-AF65-F5344CB8AC3E}">
        <p14:creationId xmlns:p14="http://schemas.microsoft.com/office/powerpoint/2010/main" val="3417711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C610AE-C6A8-3FA4-40A0-0B4A2C0FD29C}"/>
              </a:ext>
            </a:extLst>
          </p:cNvPr>
          <p:cNvSpPr>
            <a:spLocks noGrp="1"/>
          </p:cNvSpPr>
          <p:nvPr>
            <p:ph type="title"/>
          </p:nvPr>
        </p:nvSpPr>
        <p:spPr>
          <a:xfrm>
            <a:off x="167100" y="16701"/>
            <a:ext cx="11830647" cy="1186520"/>
          </a:xfrm>
        </p:spPr>
        <p:txBody>
          <a:bodyPr>
            <a:normAutofit fontScale="90000"/>
          </a:bodyPr>
          <a:lstStyle/>
          <a:p>
            <a:pPr algn="ctr">
              <a:lnSpc>
                <a:spcPct val="110000"/>
              </a:lnSpc>
            </a:pPr>
            <a:r>
              <a:rPr lang="tr-TR" sz="4000" b="1" dirty="0">
                <a:solidFill>
                  <a:srgbClr val="C00000"/>
                </a:solidFill>
                <a:latin typeface="Cambria" panose="02040503050406030204" pitchFamily="18" charset="0"/>
                <a:ea typeface="Cambria" panose="02040503050406030204" pitchFamily="18" charset="0"/>
              </a:rPr>
              <a:t>Sürdürülebilir Beslenme İçin Sürdürülebilir Tarım</a:t>
            </a:r>
            <a:endParaRPr lang="en-US" sz="40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417749" y="1704586"/>
            <a:ext cx="11312639" cy="4401205"/>
          </a:xfrm>
          <a:prstGeom prst="rect">
            <a:avLst/>
          </a:prstGeom>
        </p:spPr>
        <p:txBody>
          <a:bodyPr wrap="square">
            <a:spAutoFit/>
          </a:bodyPr>
          <a:lstStyle/>
          <a:p>
            <a:pPr algn="ctr"/>
            <a:r>
              <a:rPr lang="tr-TR" sz="2800" dirty="0">
                <a:latin typeface="Cambria"/>
                <a:cs typeface="Cambria"/>
              </a:rPr>
              <a:t>Sürdürülebilir tarım uygulamaları ya da </a:t>
            </a:r>
            <a:r>
              <a:rPr lang="tr-TR" sz="2800" dirty="0" err="1">
                <a:latin typeface="Cambria"/>
                <a:cs typeface="Cambria"/>
              </a:rPr>
              <a:t>agroekolojik</a:t>
            </a:r>
            <a:r>
              <a:rPr lang="tr-TR" sz="2800" dirty="0">
                <a:latin typeface="Cambria"/>
                <a:cs typeface="Cambria"/>
              </a:rPr>
              <a:t> tarım ise hem çevresel sorunlara, hem de </a:t>
            </a:r>
            <a:r>
              <a:rPr lang="tr-TR" sz="2800" dirty="0" err="1">
                <a:latin typeface="Cambria"/>
                <a:cs typeface="Cambria"/>
              </a:rPr>
              <a:t>işsizlik</a:t>
            </a:r>
            <a:r>
              <a:rPr lang="tr-TR" sz="2800" dirty="0">
                <a:latin typeface="Cambria"/>
                <a:cs typeface="Cambria"/>
              </a:rPr>
              <a:t> ve yoksulluk gibi sosyoekonomik sorunlara </a:t>
            </a:r>
            <a:r>
              <a:rPr lang="tr-TR" sz="2800" dirty="0" err="1">
                <a:latin typeface="Cambria"/>
                <a:cs typeface="Cambria"/>
              </a:rPr>
              <a:t>düşük</a:t>
            </a:r>
            <a:r>
              <a:rPr lang="tr-TR" sz="2800" dirty="0">
                <a:latin typeface="Cambria"/>
                <a:cs typeface="Cambria"/>
              </a:rPr>
              <a:t> bütçelerle etkin çözümler sunan uygulamalardır.</a:t>
            </a:r>
          </a:p>
          <a:p>
            <a:pPr algn="ctr"/>
            <a:endParaRPr lang="tr-TR" sz="2800" dirty="0">
              <a:latin typeface="Cambria"/>
              <a:cs typeface="Cambria"/>
            </a:endParaRPr>
          </a:p>
          <a:p>
            <a:pPr algn="ctr"/>
            <a:r>
              <a:rPr lang="tr-TR" sz="2800" dirty="0" err="1">
                <a:latin typeface="Cambria"/>
                <a:cs typeface="Cambria"/>
              </a:rPr>
              <a:t>Agroekoloji</a:t>
            </a:r>
            <a:r>
              <a:rPr lang="tr-TR" sz="2800" dirty="0">
                <a:latin typeface="Cambria"/>
                <a:cs typeface="Cambria"/>
              </a:rPr>
              <a:t>, gıda üretim, tedarik ve tüketim süreçlerinin ekolojik açıdan duyarlı, ekonomik açıdan uygulanabilir ve sosyal açıdan adil olacak biçimde dengelenmesini hedefleyen bir ilkeler ve uygulamalar bütünüdür ve en önemli </a:t>
            </a:r>
            <a:r>
              <a:rPr lang="tr-TR" sz="2800" dirty="0" err="1">
                <a:latin typeface="Cambria"/>
                <a:cs typeface="Cambria"/>
              </a:rPr>
              <a:t>bileşenlerinden</a:t>
            </a:r>
            <a:r>
              <a:rPr lang="tr-TR" sz="2800" dirty="0">
                <a:latin typeface="Cambria"/>
                <a:cs typeface="Cambria"/>
              </a:rPr>
              <a:t> biri “aile </a:t>
            </a:r>
            <a:r>
              <a:rPr lang="tr-TR" sz="2800" dirty="0" err="1">
                <a:latin typeface="Cambria"/>
                <a:cs typeface="Cambria"/>
              </a:rPr>
              <a:t>çiftçiliği”dir</a:t>
            </a:r>
            <a:r>
              <a:rPr lang="tr-TR" sz="2800" dirty="0">
                <a:latin typeface="Cambria"/>
                <a:cs typeface="Cambria"/>
              </a:rPr>
              <a:t>. Aile </a:t>
            </a:r>
            <a:r>
              <a:rPr lang="tr-TR" sz="2800" dirty="0" err="1">
                <a:latin typeface="Cambria"/>
                <a:cs typeface="Cambria"/>
              </a:rPr>
              <a:t>çiftçiliği</a:t>
            </a:r>
            <a:r>
              <a:rPr lang="tr-TR" sz="2800" dirty="0">
                <a:latin typeface="Cambria"/>
                <a:cs typeface="Cambria"/>
              </a:rPr>
              <a:t> (‘küçük ölçekli çiftçilik’, daha </a:t>
            </a:r>
            <a:r>
              <a:rPr lang="tr-TR" sz="2800" dirty="0" err="1">
                <a:latin typeface="Cambria"/>
                <a:cs typeface="Cambria"/>
              </a:rPr>
              <a:t>doğru</a:t>
            </a:r>
            <a:r>
              <a:rPr lang="tr-TR" sz="2800" dirty="0">
                <a:latin typeface="Cambria"/>
                <a:cs typeface="Cambria"/>
              </a:rPr>
              <a:t> bir deyimle ‘insan ölçekli çiftçilik’) bütün dünyada gıda sistemlerinin en temel </a:t>
            </a:r>
            <a:r>
              <a:rPr lang="tr-TR" sz="2800" dirty="0" err="1">
                <a:latin typeface="Cambria"/>
                <a:cs typeface="Cambria"/>
              </a:rPr>
              <a:t>bileşenidir</a:t>
            </a:r>
            <a:r>
              <a:rPr lang="tr-TR" sz="2800" dirty="0">
                <a:latin typeface="Cambria"/>
                <a:cs typeface="Cambria"/>
              </a:rPr>
              <a:t>. </a:t>
            </a:r>
          </a:p>
        </p:txBody>
      </p:sp>
    </p:spTree>
    <p:extLst>
      <p:ext uri="{BB962C8B-B14F-4D97-AF65-F5344CB8AC3E}">
        <p14:creationId xmlns:p14="http://schemas.microsoft.com/office/powerpoint/2010/main" val="536669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C610AE-C6A8-3FA4-40A0-0B4A2C0FD29C}"/>
              </a:ext>
            </a:extLst>
          </p:cNvPr>
          <p:cNvSpPr>
            <a:spLocks noGrp="1"/>
          </p:cNvSpPr>
          <p:nvPr>
            <p:ph type="title"/>
          </p:nvPr>
        </p:nvSpPr>
        <p:spPr>
          <a:xfrm>
            <a:off x="167100" y="16701"/>
            <a:ext cx="11830647" cy="1186520"/>
          </a:xfrm>
        </p:spPr>
        <p:txBody>
          <a:bodyPr>
            <a:normAutofit fontScale="90000"/>
          </a:bodyPr>
          <a:lstStyle/>
          <a:p>
            <a:pPr algn="ctr">
              <a:lnSpc>
                <a:spcPct val="110000"/>
              </a:lnSpc>
            </a:pPr>
            <a:r>
              <a:rPr lang="tr-TR" sz="4000" b="1" dirty="0">
                <a:solidFill>
                  <a:srgbClr val="C00000"/>
                </a:solidFill>
                <a:latin typeface="Cambria" panose="02040503050406030204" pitchFamily="18" charset="0"/>
                <a:ea typeface="Cambria" panose="02040503050406030204" pitchFamily="18" charset="0"/>
              </a:rPr>
              <a:t>Sürdürülebilir Beslenme İçin Sürdürülebilir Tarım</a:t>
            </a:r>
            <a:endParaRPr lang="en-US" sz="4000" b="1" dirty="0">
              <a:solidFill>
                <a:srgbClr val="C00000"/>
              </a:solidFill>
              <a:latin typeface="Cambria" panose="02040503050406030204" pitchFamily="18" charset="0"/>
              <a:ea typeface="Cambria" panose="02040503050406030204" pitchFamily="18" charset="0"/>
            </a:endParaRPr>
          </a:p>
        </p:txBody>
      </p:sp>
      <p:sp>
        <p:nvSpPr>
          <p:cNvPr id="4" name="İçerik Yer Tutucusu 2">
            <a:extLst>
              <a:ext uri="{FF2B5EF4-FFF2-40B4-BE49-F238E27FC236}">
                <a16:creationId xmlns:a16="http://schemas.microsoft.com/office/drawing/2014/main" id="{3F2BD14B-970A-F30B-EA05-BCB904E8DE0F}"/>
              </a:ext>
            </a:extLst>
          </p:cNvPr>
          <p:cNvSpPr>
            <a:spLocks noGrp="1"/>
          </p:cNvSpPr>
          <p:nvPr>
            <p:ph idx="1"/>
          </p:nvPr>
        </p:nvSpPr>
        <p:spPr>
          <a:xfrm>
            <a:off x="165378" y="2629667"/>
            <a:ext cx="7932683" cy="4228333"/>
          </a:xfrm>
        </p:spPr>
        <p:txBody>
          <a:bodyPr>
            <a:normAutofit/>
          </a:bodyPr>
          <a:lstStyle/>
          <a:p>
            <a:pPr algn="l">
              <a:lnSpc>
                <a:spcPct val="150000"/>
              </a:lnSpc>
              <a:buFont typeface="Wingdings" panose="05000000000000000000" pitchFamily="2" charset="2"/>
              <a:buChar char="§"/>
            </a:pPr>
            <a:r>
              <a:rPr lang="en-US" sz="2400" dirty="0">
                <a:latin typeface="Cambria" panose="02040503050406030204" pitchFamily="18" charset="0"/>
                <a:ea typeface="Cambria" panose="02040503050406030204" pitchFamily="18" charset="0"/>
              </a:rPr>
              <a:t>530 </a:t>
            </a:r>
            <a:r>
              <a:rPr lang="en-US" sz="2400" dirty="0" err="1">
                <a:latin typeface="Cambria" panose="02040503050406030204" pitchFamily="18" charset="0"/>
                <a:ea typeface="Cambria" panose="02040503050406030204" pitchFamily="18" charset="0"/>
              </a:rPr>
              <a:t>milyon</a:t>
            </a:r>
            <a:r>
              <a:rPr lang="en-US" sz="2400" dirty="0">
                <a:latin typeface="Cambria" panose="02040503050406030204" pitchFamily="18" charset="0"/>
                <a:ea typeface="Cambria" panose="02040503050406030204" pitchFamily="18" charset="0"/>
              </a:rPr>
              <a:t> </a:t>
            </a:r>
            <a:r>
              <a:rPr lang="tr-TR" sz="2400" dirty="0">
                <a:latin typeface="Cambria" panose="02040503050406030204" pitchFamily="18" charset="0"/>
                <a:ea typeface="Cambria" panose="02040503050406030204" pitchFamily="18" charset="0"/>
              </a:rPr>
              <a:t>bireyi </a:t>
            </a:r>
            <a:r>
              <a:rPr lang="en-US" sz="2400" dirty="0" err="1">
                <a:latin typeface="Cambria" panose="02040503050406030204" pitchFamily="18" charset="0"/>
                <a:ea typeface="Cambria" panose="02040503050406030204" pitchFamily="18" charset="0"/>
              </a:rPr>
              <a:t>sürdürülebilir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şekilde</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besleyebilir</a:t>
            </a:r>
            <a:r>
              <a:rPr lang="en-US" sz="2400" dirty="0">
                <a:latin typeface="Cambria" panose="02040503050406030204" pitchFamily="18" charset="0"/>
                <a:ea typeface="Cambria" panose="02040503050406030204" pitchFamily="18" charset="0"/>
              </a:rPr>
              <a:t>, </a:t>
            </a:r>
            <a:endParaRPr lang="tr-TR" sz="24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en-US" sz="2400" dirty="0" err="1">
                <a:latin typeface="Cambria" panose="02040503050406030204" pitchFamily="18" charset="0"/>
                <a:ea typeface="Cambria" panose="02040503050406030204" pitchFamily="18" charset="0"/>
              </a:rPr>
              <a:t>Avrupa’nın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küresel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ekolojik</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ayak</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izini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düşürür</a:t>
            </a:r>
            <a:r>
              <a:rPr lang="en-US" sz="2400" dirty="0">
                <a:latin typeface="Cambria" panose="02040503050406030204" pitchFamily="18" charset="0"/>
                <a:ea typeface="Cambria" panose="02040503050406030204" pitchFamily="18" charset="0"/>
              </a:rPr>
              <a:t>,</a:t>
            </a:r>
            <a:endParaRPr lang="tr-TR" sz="24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T</a:t>
            </a:r>
            <a:r>
              <a:rPr lang="en-US" sz="2400" dirty="0" err="1">
                <a:latin typeface="Cambria" panose="02040503050406030204" pitchFamily="18" charset="0"/>
                <a:ea typeface="Cambria" panose="02040503050406030204" pitchFamily="18" charset="0"/>
              </a:rPr>
              <a:t>arımsal</a:t>
            </a:r>
            <a:r>
              <a:rPr lang="en-US" sz="2400" dirty="0">
                <a:latin typeface="Cambria" panose="02040503050406030204" pitchFamily="18" charset="0"/>
                <a:ea typeface="Cambria" panose="02040503050406030204" pitchFamily="18" charset="0"/>
              </a:rPr>
              <a:t> sera </a:t>
            </a:r>
            <a:r>
              <a:rPr lang="en-US" sz="2400" dirty="0" err="1">
                <a:latin typeface="Cambria" panose="02040503050406030204" pitchFamily="18" charset="0"/>
                <a:ea typeface="Cambria" panose="02040503050406030204" pitchFamily="18" charset="0"/>
              </a:rPr>
              <a:t>gazı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emisyonlarını</a:t>
            </a:r>
            <a:r>
              <a:rPr lang="tr-TR"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%40 </a:t>
            </a:r>
            <a:r>
              <a:rPr lang="en-US" sz="2400" dirty="0" err="1">
                <a:latin typeface="Cambria" panose="02040503050406030204" pitchFamily="18" charset="0"/>
                <a:ea typeface="Cambria" panose="02040503050406030204" pitchFamily="18" charset="0"/>
              </a:rPr>
              <a:t>azaltır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biyoçeşitliliğin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onarımına</a:t>
            </a:r>
            <a:endParaRPr lang="tr-TR" sz="24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D</a:t>
            </a:r>
            <a:r>
              <a:rPr lang="en-US" sz="2400" dirty="0" err="1">
                <a:latin typeface="Cambria" panose="02040503050406030204" pitchFamily="18" charset="0"/>
                <a:ea typeface="Cambria" panose="02040503050406030204" pitchFamily="18" charset="0"/>
              </a:rPr>
              <a:t>oğal</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kaynakların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korunmasına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katkı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verebilir</a:t>
            </a:r>
            <a:r>
              <a:rPr lang="en-US" sz="24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5" name="Resim 5">
            <a:extLst>
              <a:ext uri="{FF2B5EF4-FFF2-40B4-BE49-F238E27FC236}">
                <a16:creationId xmlns:a16="http://schemas.microsoft.com/office/drawing/2014/main" id="{BD7C8A76-FE3B-A393-0D5E-40727F303626}"/>
              </a:ext>
            </a:extLst>
          </p:cNvPr>
          <p:cNvPicPr>
            <a:picLocks noChangeAspect="1"/>
          </p:cNvPicPr>
          <p:nvPr/>
        </p:nvPicPr>
        <p:blipFill>
          <a:blip r:embed="rId3"/>
          <a:srcRect r="9231" b="59338"/>
          <a:stretch/>
        </p:blipFill>
        <p:spPr>
          <a:xfrm>
            <a:off x="8244967" y="3235087"/>
            <a:ext cx="3947033" cy="2562250"/>
          </a:xfrm>
          <a:prstGeom prst="rect">
            <a:avLst/>
          </a:prstGeom>
          <a:ln>
            <a:solidFill>
              <a:schemeClr val="bg1">
                <a:lumMod val="50000"/>
              </a:schemeClr>
            </a:solidFill>
          </a:ln>
        </p:spPr>
      </p:pic>
      <p:sp>
        <p:nvSpPr>
          <p:cNvPr id="6" name="Metin kutusu 7">
            <a:extLst>
              <a:ext uri="{FF2B5EF4-FFF2-40B4-BE49-F238E27FC236}">
                <a16:creationId xmlns:a16="http://schemas.microsoft.com/office/drawing/2014/main" id="{13B2B7A5-B408-2B01-13C1-91AC7AC1CE99}"/>
              </a:ext>
            </a:extLst>
          </p:cNvPr>
          <p:cNvSpPr txBox="1"/>
          <p:nvPr/>
        </p:nvSpPr>
        <p:spPr>
          <a:xfrm>
            <a:off x="350909" y="1294008"/>
            <a:ext cx="11261669" cy="1107983"/>
          </a:xfrm>
          <a:prstGeom prst="rect">
            <a:avLst/>
          </a:prstGeom>
          <a:noFill/>
        </p:spPr>
        <p:txBody>
          <a:bodyPr wrap="square" lIns="91425" tIns="45714" rIns="91425" bIns="45714">
            <a:spAutoFit/>
          </a:bodyPr>
          <a:lstStyle/>
          <a:p>
            <a:r>
              <a:rPr lang="en-US" sz="2400" b="1" i="1" dirty="0">
                <a:solidFill>
                  <a:srgbClr val="92D050"/>
                </a:solidFill>
                <a:latin typeface="Cambria" panose="02040503050406030204" pitchFamily="18" charset="0"/>
                <a:ea typeface="Cambria" panose="02040503050406030204" pitchFamily="18" charset="0"/>
              </a:rPr>
              <a:t>Ten Years for Agroecology in</a:t>
            </a:r>
            <a:r>
              <a:rPr lang="tr-TR" sz="2400" b="1" i="1" dirty="0">
                <a:solidFill>
                  <a:srgbClr val="92D050"/>
                </a:solidFill>
                <a:latin typeface="Cambria" panose="02040503050406030204" pitchFamily="18" charset="0"/>
                <a:ea typeface="Cambria" panose="02040503050406030204" pitchFamily="18" charset="0"/>
              </a:rPr>
              <a:t> </a:t>
            </a:r>
            <a:r>
              <a:rPr lang="en-US" sz="2400" b="1" i="1" dirty="0">
                <a:solidFill>
                  <a:srgbClr val="92D050"/>
                </a:solidFill>
                <a:latin typeface="Cambria" panose="02040503050406030204" pitchFamily="18" charset="0"/>
                <a:ea typeface="Cambria" panose="02040503050406030204" pitchFamily="18" charset="0"/>
              </a:rPr>
              <a:t>Europe </a:t>
            </a:r>
            <a:r>
              <a:rPr lang="en-US" sz="2400" dirty="0" err="1">
                <a:latin typeface="Cambria" panose="02040503050406030204" pitchFamily="18" charset="0"/>
                <a:ea typeface="Cambria" panose="02040503050406030204" pitchFamily="18" charset="0"/>
              </a:rPr>
              <a:t>çalışmasın</a:t>
            </a:r>
            <a:r>
              <a:rPr lang="tr-TR" sz="2400" dirty="0">
                <a:latin typeface="Cambria" panose="02040503050406030204" pitchFamily="18" charset="0"/>
                <a:ea typeface="Cambria" panose="02040503050406030204" pitchFamily="18" charset="0"/>
              </a:rPr>
              <a:t>a </a:t>
            </a:r>
            <a:r>
              <a:rPr lang="en-US" sz="2400" dirty="0" err="1">
                <a:latin typeface="Cambria" panose="02040503050406030204" pitchFamily="18" charset="0"/>
                <a:ea typeface="Cambria" panose="02040503050406030204" pitchFamily="18" charset="0"/>
              </a:rPr>
              <a:t>göre</a:t>
            </a:r>
            <a:r>
              <a:rPr lang="en-US" sz="2400" dirty="0">
                <a:latin typeface="Cambria" panose="02040503050406030204" pitchFamily="18" charset="0"/>
                <a:ea typeface="Cambria" panose="02040503050406030204" pitchFamily="18" charset="0"/>
              </a:rPr>
              <a:t> 2050 </a:t>
            </a:r>
            <a:r>
              <a:rPr lang="en-US" sz="2400" dirty="0" err="1">
                <a:latin typeface="Cambria" panose="02040503050406030204" pitchFamily="18" charset="0"/>
                <a:ea typeface="Cambria" panose="02040503050406030204" pitchFamily="18" charset="0"/>
              </a:rPr>
              <a:t>yılında</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agroekolojik</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uygulamalara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geçmiş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Avrupa</a:t>
            </a:r>
            <a:r>
              <a:rPr lang="tr-TR" sz="2400" dirty="0">
                <a:latin typeface="Cambria" panose="02040503050406030204" pitchFamily="18" charset="0"/>
                <a:ea typeface="Cambria" panose="02040503050406030204" pitchFamily="18" charset="0"/>
              </a:rPr>
              <a:t>,</a:t>
            </a:r>
          </a:p>
          <a:p>
            <a:endParaRPr lang="tr-TR" dirty="0">
              <a:latin typeface="Cambria" panose="02040503050406030204" pitchFamily="18" charset="0"/>
              <a:ea typeface="Cambria" panose="02040503050406030204" pitchFamily="18" charset="0"/>
            </a:endParaRPr>
          </a:p>
        </p:txBody>
      </p:sp>
      <p:sp>
        <p:nvSpPr>
          <p:cNvPr id="8" name="Metin kutusu 9">
            <a:extLst>
              <a:ext uri="{FF2B5EF4-FFF2-40B4-BE49-F238E27FC236}">
                <a16:creationId xmlns:a16="http://schemas.microsoft.com/office/drawing/2014/main" id="{C4D78D69-8BFA-86D6-D6CC-339BEB6C0732}"/>
              </a:ext>
            </a:extLst>
          </p:cNvPr>
          <p:cNvSpPr txBox="1"/>
          <p:nvPr/>
        </p:nvSpPr>
        <p:spPr>
          <a:xfrm>
            <a:off x="7535917" y="6354378"/>
            <a:ext cx="4656083" cy="461653"/>
          </a:xfrm>
          <a:prstGeom prst="rect">
            <a:avLst/>
          </a:prstGeom>
          <a:noFill/>
        </p:spPr>
        <p:txBody>
          <a:bodyPr wrap="square" lIns="91425" tIns="45714" rIns="91425" bIns="45714">
            <a:spAutoFit/>
          </a:bodyPr>
          <a:lstStyle/>
          <a:p>
            <a:pPr algn="r"/>
            <a:r>
              <a:rPr lang="en-US" sz="1200" i="1" dirty="0">
                <a:solidFill>
                  <a:srgbClr val="222222"/>
                </a:solidFill>
                <a:latin typeface="Arial" panose="020B0604020202020204" pitchFamily="34" charset="0"/>
              </a:rPr>
              <a:t> Ten Years For Agroecology (TYFA) modelling exercise, </a:t>
            </a:r>
            <a:endParaRPr lang="tr-TR" sz="1200" i="1" dirty="0">
              <a:solidFill>
                <a:srgbClr val="222222"/>
              </a:solidFill>
              <a:latin typeface="Arial" panose="020B0604020202020204" pitchFamily="34" charset="0"/>
            </a:endParaRPr>
          </a:p>
          <a:p>
            <a:pPr algn="r"/>
            <a:r>
              <a:rPr lang="en-US" sz="1200" i="1" dirty="0" err="1">
                <a:solidFill>
                  <a:srgbClr val="222222"/>
                </a:solidFill>
                <a:latin typeface="Arial" panose="020B0604020202020204" pitchFamily="34" charset="0"/>
              </a:rPr>
              <a:t>Iddri-AScA</a:t>
            </a:r>
            <a:r>
              <a:rPr lang="en-US" sz="1200" i="1" dirty="0">
                <a:solidFill>
                  <a:srgbClr val="222222"/>
                </a:solidFill>
                <a:latin typeface="Arial" panose="020B0604020202020204" pitchFamily="34" charset="0"/>
              </a:rPr>
              <a:t>, Study</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9</a:t>
            </a:r>
            <a:r>
              <a:rPr lang="en-US" sz="1200" dirty="0">
                <a:solidFill>
                  <a:srgbClr val="222222"/>
                </a:solidFill>
                <a:latin typeface="Arial" panose="020B0604020202020204" pitchFamily="34" charset="0"/>
              </a:rPr>
              <a:t>, 18.</a:t>
            </a:r>
            <a:endParaRPr lang="en-US" sz="1200" dirty="0"/>
          </a:p>
        </p:txBody>
      </p:sp>
    </p:spTree>
    <p:extLst>
      <p:ext uri="{BB962C8B-B14F-4D97-AF65-F5344CB8AC3E}">
        <p14:creationId xmlns:p14="http://schemas.microsoft.com/office/powerpoint/2010/main" val="2813684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4A8EA0-0038-2797-EB83-F73D0A278B4F}"/>
              </a:ext>
            </a:extLst>
          </p:cNvPr>
          <p:cNvSpPr>
            <a:spLocks noGrp="1"/>
          </p:cNvSpPr>
          <p:nvPr>
            <p:ph type="title"/>
          </p:nvPr>
        </p:nvSpPr>
        <p:spPr>
          <a:xfrm>
            <a:off x="631937" y="96494"/>
            <a:ext cx="10928131" cy="1325563"/>
          </a:xfrm>
        </p:spPr>
        <p:txBody>
          <a:bodyPr>
            <a:normAutofit/>
          </a:bodyPr>
          <a:lstStyle/>
          <a:p>
            <a:pPr algn="ctr"/>
            <a:r>
              <a:rPr lang="tr-TR" sz="4000" b="1" dirty="0">
                <a:solidFill>
                  <a:srgbClr val="C00000"/>
                </a:solidFill>
                <a:latin typeface="Cambria" panose="02040503050406030204" pitchFamily="18" charset="0"/>
                <a:ea typeface="Cambria" panose="02040503050406030204" pitchFamily="18" charset="0"/>
              </a:rPr>
              <a:t>Türk Mutfak Kültürünün Korunması</a:t>
            </a:r>
            <a:endParaRPr lang="en-US" sz="4000"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E74D21D1-DA89-77AA-3BC1-888F13368790}"/>
              </a:ext>
            </a:extLst>
          </p:cNvPr>
          <p:cNvSpPr>
            <a:spLocks noGrp="1"/>
          </p:cNvSpPr>
          <p:nvPr>
            <p:ph idx="1"/>
          </p:nvPr>
        </p:nvSpPr>
        <p:spPr>
          <a:xfrm>
            <a:off x="631933" y="1555751"/>
            <a:ext cx="10721867" cy="1534290"/>
          </a:xfrm>
        </p:spPr>
        <p:txBody>
          <a:bodyPr>
            <a:normAutofit/>
          </a:bodyPr>
          <a:lstStyle/>
          <a:p>
            <a:pPr algn="l">
              <a:buFont typeface="Wingdings" panose="05000000000000000000" pitchFamily="2" charset="2"/>
              <a:buChar char="§"/>
            </a:pPr>
            <a:endParaRPr lang="tr-TR" sz="1800" dirty="0">
              <a:latin typeface="Dax-Regular"/>
            </a:endParaRPr>
          </a:p>
          <a:p>
            <a:pPr marL="0" indent="0">
              <a:buNone/>
            </a:pPr>
            <a:endParaRPr lang="en-US" sz="1800" dirty="0">
              <a:latin typeface="Dax-Regular"/>
            </a:endParaRPr>
          </a:p>
        </p:txBody>
      </p:sp>
      <p:sp>
        <p:nvSpPr>
          <p:cNvPr id="5" name="Metin kutusu 4">
            <a:extLst>
              <a:ext uri="{FF2B5EF4-FFF2-40B4-BE49-F238E27FC236}">
                <a16:creationId xmlns:a16="http://schemas.microsoft.com/office/drawing/2014/main" id="{5302E445-7F32-9914-1859-BFD7FAF9F801}"/>
              </a:ext>
            </a:extLst>
          </p:cNvPr>
          <p:cNvSpPr txBox="1"/>
          <p:nvPr/>
        </p:nvSpPr>
        <p:spPr>
          <a:xfrm>
            <a:off x="735069" y="1555751"/>
            <a:ext cx="10928131" cy="4739746"/>
          </a:xfrm>
          <a:prstGeom prst="rect">
            <a:avLst/>
          </a:prstGeom>
          <a:noFill/>
        </p:spPr>
        <p:txBody>
          <a:bodyPr wrap="square" lIns="91425" tIns="45714" rIns="91425" bIns="45714">
            <a:spAutoFit/>
          </a:bodyPr>
          <a:lstStyle/>
          <a:p>
            <a:pPr algn="ctr"/>
            <a:r>
              <a:rPr lang="tr-TR" sz="2800" b="1" dirty="0">
                <a:latin typeface="Cambria" panose="02040503050406030204" pitchFamily="18" charset="0"/>
                <a:ea typeface="Cambria" panose="02040503050406030204" pitchFamily="18" charset="0"/>
              </a:rPr>
              <a:t>Türk Mutfağından Sürdürülebilir Besin Örnekleri </a:t>
            </a:r>
          </a:p>
          <a:p>
            <a:pPr algn="l"/>
            <a:endParaRPr lang="tr-TR" sz="2400" dirty="0">
              <a:latin typeface="Cambria" panose="02040503050406030204" pitchFamily="18" charset="0"/>
              <a:ea typeface="Cambria" panose="02040503050406030204" pitchFamily="18" charset="0"/>
            </a:endParaRPr>
          </a:p>
          <a:p>
            <a:pPr marL="285704" indent="-285704">
              <a:lnSpc>
                <a:spcPct val="150000"/>
              </a:lnSpc>
              <a:buFont typeface="Wingdings" panose="05000000000000000000" pitchFamily="2" charset="2"/>
              <a:buChar char="§"/>
            </a:pPr>
            <a:r>
              <a:rPr lang="en-US" sz="2400" dirty="0" err="1">
                <a:latin typeface="Cambria" panose="02040503050406030204" pitchFamily="18" charset="0"/>
                <a:ea typeface="Cambria" panose="02040503050406030204" pitchFamily="18" charset="0"/>
              </a:rPr>
              <a:t>Yöreye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özgü</a:t>
            </a:r>
            <a:r>
              <a:rPr lang="en-US" sz="2400" dirty="0">
                <a:latin typeface="Cambria" panose="02040503050406030204" pitchFamily="18" charset="0"/>
                <a:ea typeface="Cambria" panose="02040503050406030204" pitchFamily="18" charset="0"/>
              </a:rPr>
              <a:t> </a:t>
            </a:r>
            <a:r>
              <a:rPr lang="en-US" sz="2400" b="1" i="1" dirty="0" err="1">
                <a:solidFill>
                  <a:srgbClr val="92D050"/>
                </a:solidFill>
                <a:latin typeface="Cambria" panose="02040503050406030204" pitchFamily="18" charset="0"/>
                <a:ea typeface="Cambria" panose="02040503050406030204" pitchFamily="18" charset="0"/>
              </a:rPr>
              <a:t>hardaliye</a:t>
            </a:r>
            <a:r>
              <a:rPr lang="en-US" sz="2400" b="1" i="1" dirty="0">
                <a:solidFill>
                  <a:srgbClr val="92D050"/>
                </a:solidFill>
                <a:latin typeface="Cambria" panose="02040503050406030204" pitchFamily="18" charset="0"/>
                <a:ea typeface="Cambria" panose="02040503050406030204" pitchFamily="18" charset="0"/>
              </a:rPr>
              <a:t>, </a:t>
            </a:r>
            <a:r>
              <a:rPr lang="en-US" sz="2400" b="1" i="1" dirty="0" err="1">
                <a:solidFill>
                  <a:srgbClr val="92D050"/>
                </a:solidFill>
                <a:latin typeface="Cambria" panose="02040503050406030204" pitchFamily="18" charset="0"/>
                <a:ea typeface="Cambria" panose="02040503050406030204" pitchFamily="18" charset="0"/>
              </a:rPr>
              <a:t>şalgam</a:t>
            </a:r>
            <a:r>
              <a:rPr lang="en-US" sz="2400" b="1" i="1" dirty="0">
                <a:solidFill>
                  <a:srgbClr val="92D050"/>
                </a:solidFill>
                <a:latin typeface="Cambria" panose="02040503050406030204" pitchFamily="18" charset="0"/>
                <a:ea typeface="Cambria" panose="02040503050406030204" pitchFamily="18" charset="0"/>
              </a:rPr>
              <a:t>, boza, </a:t>
            </a:r>
            <a:r>
              <a:rPr lang="en-US" sz="2400" b="1" i="1" dirty="0" err="1">
                <a:solidFill>
                  <a:srgbClr val="92D050"/>
                </a:solidFill>
                <a:latin typeface="Cambria" panose="02040503050406030204" pitchFamily="18" charset="0"/>
                <a:ea typeface="Cambria" panose="02040503050406030204" pitchFamily="18" charset="0"/>
              </a:rPr>
              <a:t>şıra</a:t>
            </a:r>
            <a:r>
              <a:rPr lang="en-US" sz="2400" b="1" i="1" dirty="0">
                <a:solidFill>
                  <a:srgbClr val="92D050"/>
                </a:solidFill>
                <a:latin typeface="Cambria" panose="02040503050406030204" pitchFamily="18" charset="0"/>
                <a:ea typeface="Cambria" panose="02040503050406030204" pitchFamily="18" charset="0"/>
              </a:rPr>
              <a:t>, </a:t>
            </a:r>
            <a:r>
              <a:rPr lang="en-US" sz="2400" b="1" i="1" dirty="0" err="1">
                <a:solidFill>
                  <a:srgbClr val="92D050"/>
                </a:solidFill>
                <a:latin typeface="Cambria" panose="02040503050406030204" pitchFamily="18" charset="0"/>
                <a:ea typeface="Cambria" panose="02040503050406030204" pitchFamily="18" charset="0"/>
              </a:rPr>
              <a:t>ayran</a:t>
            </a:r>
            <a:r>
              <a:rPr lang="en-US" sz="2400" b="1" i="1" dirty="0">
                <a:solidFill>
                  <a:srgbClr val="92D050"/>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gibi</a:t>
            </a:r>
            <a:r>
              <a:rPr lang="en-US" sz="2400" dirty="0">
                <a:latin typeface="Cambria" panose="02040503050406030204" pitchFamily="18" charset="0"/>
                <a:ea typeface="Cambria" panose="02040503050406030204" pitchFamily="18" charset="0"/>
              </a:rPr>
              <a:t> fermente </a:t>
            </a:r>
            <a:r>
              <a:rPr lang="en-US" sz="2400" dirty="0" err="1">
                <a:latin typeface="Cambria" panose="02040503050406030204" pitchFamily="18" charset="0"/>
                <a:ea typeface="Cambria" panose="02040503050406030204" pitchFamily="18" charset="0"/>
              </a:rPr>
              <a:t>içecekler</a:t>
            </a:r>
            <a:r>
              <a:rPr lang="en-US" sz="2400" dirty="0">
                <a:latin typeface="Cambria" panose="02040503050406030204" pitchFamily="18" charset="0"/>
                <a:ea typeface="Cambria" panose="02040503050406030204" pitchFamily="18" charset="0"/>
              </a:rPr>
              <a:t>,</a:t>
            </a:r>
          </a:p>
          <a:p>
            <a:pPr marL="285704" indent="-285704">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E</a:t>
            </a:r>
            <a:r>
              <a:rPr lang="en-US" sz="2400" dirty="0" err="1">
                <a:latin typeface="Cambria" panose="02040503050406030204" pitchFamily="18" charset="0"/>
                <a:ea typeface="Cambria" panose="02040503050406030204" pitchFamily="18" charset="0"/>
              </a:rPr>
              <a:t>vdeki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kalan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tahılların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değerlendirildiği</a:t>
            </a:r>
            <a:r>
              <a:rPr lang="en-US" sz="2400" dirty="0">
                <a:latin typeface="Cambria" panose="02040503050406030204" pitchFamily="18" charset="0"/>
                <a:ea typeface="Cambria" panose="02040503050406030204" pitchFamily="18" charset="0"/>
              </a:rPr>
              <a:t> </a:t>
            </a:r>
            <a:r>
              <a:rPr lang="en-US" sz="2400" b="1" i="1" dirty="0" err="1">
                <a:solidFill>
                  <a:srgbClr val="92D050"/>
                </a:solidFill>
                <a:latin typeface="Cambria" panose="02040503050406030204" pitchFamily="18" charset="0"/>
                <a:ea typeface="Cambria" panose="02040503050406030204" pitchFamily="18" charset="0"/>
              </a:rPr>
              <a:t>aşure</a:t>
            </a:r>
            <a:r>
              <a:rPr lang="en-US" sz="2400" b="1" i="1" dirty="0">
                <a:solidFill>
                  <a:srgbClr val="92D050"/>
                </a:solidFill>
                <a:latin typeface="Cambria" panose="02040503050406030204" pitchFamily="18" charset="0"/>
                <a:ea typeface="Cambria" panose="02040503050406030204" pitchFamily="18" charset="0"/>
              </a:rPr>
              <a:t>,</a:t>
            </a:r>
          </a:p>
          <a:p>
            <a:pPr marL="285704" indent="-285704">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M</a:t>
            </a:r>
            <a:r>
              <a:rPr lang="en-US" sz="2400" dirty="0" err="1">
                <a:latin typeface="Cambria" panose="02040503050406030204" pitchFamily="18" charset="0"/>
                <a:ea typeface="Cambria" panose="02040503050406030204" pitchFamily="18" charset="0"/>
              </a:rPr>
              <a:t>ayalanmış</a:t>
            </a:r>
            <a:r>
              <a:rPr lang="en-US" sz="2400" dirty="0">
                <a:latin typeface="Cambria" panose="02040503050406030204" pitchFamily="18" charset="0"/>
                <a:ea typeface="Cambria" panose="02040503050406030204" pitchFamily="18" charset="0"/>
              </a:rPr>
              <a:t> </a:t>
            </a:r>
            <a:r>
              <a:rPr lang="tr-TR" sz="2400" b="1" dirty="0">
                <a:solidFill>
                  <a:srgbClr val="92D050"/>
                </a:solidFill>
                <a:latin typeface="Cambria" panose="02040503050406030204" pitchFamily="18" charset="0"/>
                <a:ea typeface="Cambria" panose="02040503050406030204" pitchFamily="18" charset="0"/>
              </a:rPr>
              <a:t>farklı tahıllardan </a:t>
            </a:r>
            <a:r>
              <a:rPr lang="en-US" sz="2400" b="1" dirty="0">
                <a:solidFill>
                  <a:srgbClr val="92D050"/>
                </a:solidFill>
                <a:latin typeface="Cambria" panose="02040503050406030204" pitchFamily="18" charset="0"/>
                <a:ea typeface="Cambria" panose="02040503050406030204" pitchFamily="18" charset="0"/>
              </a:rPr>
              <a:t>ekmek </a:t>
            </a:r>
            <a:r>
              <a:rPr lang="tr-TR" sz="2400" b="1" dirty="0">
                <a:solidFill>
                  <a:srgbClr val="92D050"/>
                </a:solidFill>
                <a:latin typeface="Cambria" panose="02040503050406030204" pitchFamily="18" charset="0"/>
                <a:ea typeface="Cambria" panose="02040503050406030204" pitchFamily="18" charset="0"/>
              </a:rPr>
              <a:t>ve b</a:t>
            </a:r>
            <a:r>
              <a:rPr lang="en-US" sz="2400" b="1" dirty="0" err="1">
                <a:solidFill>
                  <a:srgbClr val="92D050"/>
                </a:solidFill>
                <a:latin typeface="Cambria" panose="02040503050406030204" pitchFamily="18" charset="0"/>
                <a:ea typeface="Cambria" panose="02040503050406030204" pitchFamily="18" charset="0"/>
              </a:rPr>
              <a:t>örekler</a:t>
            </a:r>
            <a:endParaRPr lang="tr-TR" sz="2400" b="1" dirty="0">
              <a:solidFill>
                <a:srgbClr val="92D050"/>
              </a:solidFill>
              <a:latin typeface="Cambria" panose="02040503050406030204" pitchFamily="18" charset="0"/>
              <a:ea typeface="Cambria" panose="02040503050406030204" pitchFamily="18" charset="0"/>
            </a:endParaRPr>
          </a:p>
          <a:p>
            <a:pPr marL="285704" indent="-285704">
              <a:lnSpc>
                <a:spcPct val="150000"/>
              </a:lnSpc>
              <a:buClr>
                <a:schemeClr val="tx1"/>
              </a:buClr>
              <a:buFont typeface="Wingdings" panose="05000000000000000000" pitchFamily="2" charset="2"/>
              <a:buChar char="§"/>
            </a:pPr>
            <a:r>
              <a:rPr lang="tr-TR" sz="2400" b="1" i="1" dirty="0">
                <a:solidFill>
                  <a:srgbClr val="92D050"/>
                </a:solidFill>
                <a:latin typeface="Cambria" panose="02040503050406030204" pitchFamily="18" charset="0"/>
                <a:ea typeface="Cambria" panose="02040503050406030204" pitchFamily="18" charset="0"/>
              </a:rPr>
              <a:t>B</a:t>
            </a:r>
            <a:r>
              <a:rPr lang="en-US" sz="2400" b="1" i="1" dirty="0" err="1">
                <a:solidFill>
                  <a:srgbClr val="92D050"/>
                </a:solidFill>
                <a:latin typeface="Cambria" panose="02040503050406030204" pitchFamily="18" charset="0"/>
                <a:ea typeface="Cambria" panose="02040503050406030204" pitchFamily="18" charset="0"/>
              </a:rPr>
              <a:t>ulgur</a:t>
            </a:r>
            <a:r>
              <a:rPr lang="en-US" sz="2400" b="1" i="1" dirty="0">
                <a:solidFill>
                  <a:srgbClr val="92D050"/>
                </a:solidFill>
                <a:latin typeface="Cambria" panose="02040503050406030204" pitchFamily="18" charset="0"/>
                <a:ea typeface="Cambria" panose="02040503050406030204" pitchFamily="18" charset="0"/>
              </a:rPr>
              <a:t>, </a:t>
            </a:r>
            <a:r>
              <a:rPr lang="en-US" sz="2400" b="1" i="1" dirty="0" err="1">
                <a:solidFill>
                  <a:srgbClr val="92D050"/>
                </a:solidFill>
                <a:latin typeface="Cambria" panose="02040503050406030204" pitchFamily="18" charset="0"/>
                <a:ea typeface="Cambria" panose="02040503050406030204" pitchFamily="18" charset="0"/>
              </a:rPr>
              <a:t>peksimet</a:t>
            </a:r>
            <a:endParaRPr lang="tr-TR" sz="2400" b="1" i="1" dirty="0">
              <a:solidFill>
                <a:srgbClr val="92D050"/>
              </a:solidFill>
              <a:latin typeface="Cambria" panose="02040503050406030204" pitchFamily="18" charset="0"/>
              <a:ea typeface="Cambria" panose="02040503050406030204" pitchFamily="18" charset="0"/>
            </a:endParaRPr>
          </a:p>
          <a:p>
            <a:pPr marL="285704" indent="-285704">
              <a:lnSpc>
                <a:spcPct val="150000"/>
              </a:lnSpc>
              <a:buClr>
                <a:schemeClr val="tx1"/>
              </a:buClr>
              <a:buFont typeface="Wingdings" panose="05000000000000000000" pitchFamily="2" charset="2"/>
              <a:buChar char="§"/>
            </a:pPr>
            <a:r>
              <a:rPr lang="tr-TR" sz="2400" b="1" i="1" dirty="0">
                <a:solidFill>
                  <a:srgbClr val="92D050"/>
                </a:solidFill>
                <a:latin typeface="Cambria" panose="02040503050406030204" pitchFamily="18" charset="0"/>
                <a:ea typeface="Cambria" panose="02040503050406030204" pitchFamily="18" charset="0"/>
              </a:rPr>
              <a:t>Y</a:t>
            </a:r>
            <a:r>
              <a:rPr lang="en-US" sz="2400" b="1" i="1" dirty="0" err="1">
                <a:solidFill>
                  <a:srgbClr val="92D050"/>
                </a:solidFill>
                <a:latin typeface="Cambria" panose="02040503050406030204" pitchFamily="18" charset="0"/>
                <a:ea typeface="Cambria" panose="02040503050406030204" pitchFamily="18" charset="0"/>
              </a:rPr>
              <a:t>oğurt</a:t>
            </a:r>
            <a:endParaRPr lang="tr-TR" sz="2400" b="1" i="1" dirty="0">
              <a:solidFill>
                <a:srgbClr val="92D050"/>
              </a:solidFill>
              <a:latin typeface="Cambria" panose="02040503050406030204" pitchFamily="18" charset="0"/>
              <a:ea typeface="Cambria" panose="02040503050406030204" pitchFamily="18" charset="0"/>
            </a:endParaRPr>
          </a:p>
          <a:p>
            <a:pPr marL="285704" indent="-285704">
              <a:lnSpc>
                <a:spcPct val="150000"/>
              </a:lnSpc>
              <a:buClr>
                <a:schemeClr val="tx1"/>
              </a:buClr>
              <a:buFont typeface="Wingdings" panose="05000000000000000000" pitchFamily="2" charset="2"/>
              <a:buChar char="§"/>
            </a:pPr>
            <a:r>
              <a:rPr lang="tr-TR" sz="2400" b="1" i="1" dirty="0">
                <a:solidFill>
                  <a:srgbClr val="92D050"/>
                </a:solidFill>
                <a:latin typeface="Cambria" panose="02040503050406030204" pitchFamily="18" charset="0"/>
                <a:ea typeface="Cambria" panose="02040503050406030204" pitchFamily="18" charset="0"/>
              </a:rPr>
              <a:t>P</a:t>
            </a:r>
            <a:r>
              <a:rPr lang="en-US" sz="2400" b="1" i="1" dirty="0" err="1">
                <a:solidFill>
                  <a:srgbClr val="92D050"/>
                </a:solidFill>
                <a:latin typeface="Cambria" panose="02040503050406030204" pitchFamily="18" charset="0"/>
                <a:ea typeface="Cambria" panose="02040503050406030204" pitchFamily="18" charset="0"/>
              </a:rPr>
              <a:t>estil</a:t>
            </a:r>
            <a:endParaRPr lang="tr-TR" sz="2400" b="1" i="1" dirty="0">
              <a:solidFill>
                <a:srgbClr val="92D050"/>
              </a:solidFill>
              <a:latin typeface="Cambria" panose="02040503050406030204" pitchFamily="18" charset="0"/>
              <a:ea typeface="Cambria" panose="02040503050406030204" pitchFamily="18" charset="0"/>
            </a:endParaRPr>
          </a:p>
          <a:p>
            <a:pPr marL="285704" indent="-285704">
              <a:lnSpc>
                <a:spcPct val="150000"/>
              </a:lnSpc>
              <a:buFont typeface="Wingdings" panose="05000000000000000000" pitchFamily="2" charset="2"/>
              <a:buChar char="§"/>
            </a:pPr>
            <a:r>
              <a:rPr lang="tr-TR" sz="2400" dirty="0">
                <a:latin typeface="Cambria" panose="02040503050406030204" pitchFamily="18" charset="0"/>
                <a:ea typeface="Cambria" panose="02040503050406030204" pitchFamily="18" charset="0"/>
              </a:rPr>
              <a:t>D</a:t>
            </a:r>
            <a:r>
              <a:rPr lang="en-US" sz="2400" dirty="0" err="1">
                <a:latin typeface="Cambria" panose="02040503050406030204" pitchFamily="18" charset="0"/>
                <a:ea typeface="Cambria" panose="02040503050406030204" pitchFamily="18" charset="0"/>
              </a:rPr>
              <a:t>ünya</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tarihinin</a:t>
            </a:r>
            <a:r>
              <a:rPr lang="en-US" sz="2400" dirty="0">
                <a:latin typeface="Cambria" panose="02040503050406030204" pitchFamily="18" charset="0"/>
                <a:ea typeface="Cambria" panose="02040503050406030204" pitchFamily="18" charset="0"/>
              </a:rPr>
              <a:t> ilk </a:t>
            </a:r>
            <a:r>
              <a:rPr lang="en-US" sz="2400" dirty="0" err="1">
                <a:latin typeface="Cambria" panose="02040503050406030204" pitchFamily="18" charset="0"/>
                <a:ea typeface="Cambria" panose="02040503050406030204" pitchFamily="18" charset="0"/>
              </a:rPr>
              <a:t>hazır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çorbası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olarak</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bilinen</a:t>
            </a:r>
            <a:r>
              <a:rPr lang="en-US" sz="2400" dirty="0">
                <a:latin typeface="Cambria" panose="02040503050406030204" pitchFamily="18" charset="0"/>
                <a:ea typeface="Cambria" panose="02040503050406030204" pitchFamily="18" charset="0"/>
              </a:rPr>
              <a:t> </a:t>
            </a:r>
            <a:r>
              <a:rPr lang="en-US" sz="2400" b="1" i="1" dirty="0">
                <a:solidFill>
                  <a:srgbClr val="92D050"/>
                </a:solidFill>
                <a:latin typeface="Cambria" panose="02040503050406030204" pitchFamily="18" charset="0"/>
                <a:ea typeface="Cambria" panose="02040503050406030204" pitchFamily="18" charset="0"/>
              </a:rPr>
              <a:t>tarhana</a:t>
            </a:r>
            <a:endParaRPr lang="en-US" sz="2100" b="1" i="1" dirty="0">
              <a:solidFill>
                <a:srgbClr val="92D050"/>
              </a:solidFill>
              <a:latin typeface="Cambria" panose="02040503050406030204" pitchFamily="18" charset="0"/>
              <a:ea typeface="Cambria" panose="02040503050406030204" pitchFamily="18" charset="0"/>
            </a:endParaRPr>
          </a:p>
        </p:txBody>
      </p:sp>
      <p:pic>
        <p:nvPicPr>
          <p:cNvPr id="1026" name="Picture 2" descr="Hardaliye Tarifi: Hardaliye Nasıl Yapılır? | Lezzet">
            <a:extLst>
              <a:ext uri="{FF2B5EF4-FFF2-40B4-BE49-F238E27FC236}">
                <a16:creationId xmlns:a16="http://schemas.microsoft.com/office/drawing/2014/main" id="{54DE8314-B397-4520-FEE9-823FAFC38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586"/>
          <a:stretch/>
        </p:blipFill>
        <p:spPr bwMode="auto">
          <a:xfrm>
            <a:off x="9121105" y="3090041"/>
            <a:ext cx="1729107" cy="153429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Aşure Tarifi - Nasıl Yapılır? Püf Noktaları Nelerdir?">
            <a:extLst>
              <a:ext uri="{FF2B5EF4-FFF2-40B4-BE49-F238E27FC236}">
                <a16:creationId xmlns:a16="http://schemas.microsoft.com/office/drawing/2014/main" id="{03E8605E-C88C-DE20-97B8-429B3037B2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6" r="22846"/>
          <a:stretch/>
        </p:blipFill>
        <p:spPr bwMode="auto">
          <a:xfrm>
            <a:off x="9971188" y="4256381"/>
            <a:ext cx="1588877" cy="17430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Sade Pestil Paket | Yeşil Mandıra Trabzon">
            <a:extLst>
              <a:ext uri="{FF2B5EF4-FFF2-40B4-BE49-F238E27FC236}">
                <a16:creationId xmlns:a16="http://schemas.microsoft.com/office/drawing/2014/main" id="{0009A5C3-5CAF-8471-5D2B-0E1A4343B7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563" b="12820"/>
          <a:stretch/>
        </p:blipFill>
        <p:spPr bwMode="auto">
          <a:xfrm>
            <a:off x="8421071" y="4624331"/>
            <a:ext cx="1564591" cy="11663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6924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E91C4D-233B-59CD-6B23-FE2C0058F3BA}"/>
              </a:ext>
            </a:extLst>
          </p:cNvPr>
          <p:cNvSpPr>
            <a:spLocks noGrp="1"/>
          </p:cNvSpPr>
          <p:nvPr>
            <p:ph type="title"/>
          </p:nvPr>
        </p:nvSpPr>
        <p:spPr>
          <a:xfrm>
            <a:off x="838199" y="4"/>
            <a:ext cx="10515600" cy="943897"/>
          </a:xfrm>
        </p:spPr>
        <p:txBody>
          <a:bodyPr>
            <a:normAutofit/>
          </a:bodyPr>
          <a:lstStyle/>
          <a:p>
            <a:pPr algn="ctr"/>
            <a:r>
              <a:rPr lang="tr-TR" sz="3600" b="1" dirty="0">
                <a:solidFill>
                  <a:srgbClr val="C00000"/>
                </a:solidFill>
                <a:latin typeface="Cambria" panose="02040503050406030204" pitchFamily="18" charset="0"/>
                <a:ea typeface="Cambria" panose="02040503050406030204" pitchFamily="18" charset="0"/>
              </a:rPr>
              <a:t>Sürdürülebilir Alışveriş Önerileri</a:t>
            </a:r>
            <a:endParaRPr lang="en-US" sz="3600" b="1" dirty="0">
              <a:solidFill>
                <a:srgbClr val="C00000"/>
              </a:solidFill>
              <a:latin typeface="Cambria" panose="02040503050406030204" pitchFamily="18" charset="0"/>
              <a:ea typeface="Cambria" panose="02040503050406030204" pitchFamily="18" charset="0"/>
            </a:endParaRPr>
          </a:p>
        </p:txBody>
      </p:sp>
      <p:sp>
        <p:nvSpPr>
          <p:cNvPr id="7" name="İçerik Yer Tutucusu 6">
            <a:extLst>
              <a:ext uri="{FF2B5EF4-FFF2-40B4-BE49-F238E27FC236}">
                <a16:creationId xmlns:a16="http://schemas.microsoft.com/office/drawing/2014/main" id="{FF70515D-5171-1AB9-D721-7B4F3614D034}"/>
              </a:ext>
            </a:extLst>
          </p:cNvPr>
          <p:cNvSpPr>
            <a:spLocks noGrp="1"/>
          </p:cNvSpPr>
          <p:nvPr>
            <p:ph idx="1"/>
          </p:nvPr>
        </p:nvSpPr>
        <p:spPr>
          <a:xfrm>
            <a:off x="183989" y="1320212"/>
            <a:ext cx="12131039" cy="5537792"/>
          </a:xfrm>
        </p:spPr>
        <p:txBody>
          <a:bodyPr>
            <a:normAutofit fontScale="92500" lnSpcReduction="10000"/>
          </a:bodyPr>
          <a:lstStyle/>
          <a:p>
            <a:pPr marL="0" indent="0">
              <a:buNone/>
            </a:pPr>
            <a:r>
              <a:rPr lang="tr-TR" dirty="0">
                <a:latin typeface="Cambria" panose="02040503050406030204" pitchFamily="18" charset="0"/>
                <a:ea typeface="Cambria" panose="02040503050406030204" pitchFamily="18" charset="0"/>
              </a:rPr>
              <a:t>Toplum beslenmesinde birincil görev üstlenen diyetisyenler;</a:t>
            </a:r>
            <a:endParaRPr lang="tr-TR" sz="3500" dirty="0">
              <a:latin typeface="Cambria" panose="02040503050406030204" pitchFamily="18" charset="0"/>
              <a:ea typeface="Cambria" panose="02040503050406030204" pitchFamily="18" charset="0"/>
            </a:endParaRP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Besin etiketi okunmayı, ekolojik, organik </a:t>
            </a:r>
            <a:r>
              <a:rPr lang="tr-TR" sz="2200" dirty="0" err="1">
                <a:latin typeface="Cambria" panose="02040503050406030204" pitchFamily="18" charset="0"/>
                <a:ea typeface="Cambria" panose="02040503050406030204" pitchFamily="18" charset="0"/>
              </a:rPr>
              <a:t>vb</a:t>
            </a:r>
            <a:r>
              <a:rPr lang="tr-TR" sz="2200" dirty="0">
                <a:latin typeface="Cambria" panose="02040503050406030204" pitchFamily="18" charset="0"/>
                <a:ea typeface="Cambria" panose="02040503050406030204" pitchFamily="18" charset="0"/>
              </a:rPr>
              <a:t> ifadeler hakkında bilgi edinmeyi,</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Hayvansal protein yerine bitkisel protein tüketimini,</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Mevsim meyve-sebzeleri tüketimini,</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İşlenmiş ürün tüketiminin azaltılmasını,</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Gıda israfının azaltılmasını,</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Geleneksel, coğrafi işaretli ürünlerin tüketimini,</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Plastik vb. çevresel etkileri yüksek ambalaj tüketiminin azaltılmasını,</a:t>
            </a:r>
          </a:p>
          <a:p>
            <a:pPr lvl="1">
              <a:lnSpc>
                <a:spcPct val="150000"/>
              </a:lnSpc>
              <a:buFont typeface="Wingdings" panose="05000000000000000000" pitchFamily="2" charset="2"/>
              <a:buChar char="§"/>
            </a:pPr>
            <a:r>
              <a:rPr lang="tr-TR" sz="2200" dirty="0">
                <a:latin typeface="Cambria" panose="02040503050406030204" pitchFamily="18" charset="0"/>
                <a:ea typeface="Cambria" panose="02040503050406030204" pitchFamily="18" charset="0"/>
              </a:rPr>
              <a:t>Geri dönüştürülebilir logosu taşıyan ürünlerin tercihini,</a:t>
            </a:r>
          </a:p>
          <a:p>
            <a:pPr lvl="1">
              <a:buFont typeface="Wingdings" panose="05000000000000000000" pitchFamily="2" charset="2"/>
              <a:buChar char="§"/>
            </a:pPr>
            <a:endParaRPr lang="tr-TR" sz="2200" dirty="0">
              <a:latin typeface="Cambria" panose="02040503050406030204" pitchFamily="18" charset="0"/>
              <a:ea typeface="Cambria" panose="02040503050406030204" pitchFamily="18" charset="0"/>
            </a:endParaRPr>
          </a:p>
          <a:p>
            <a:pPr lvl="1">
              <a:buFont typeface="Wingdings" panose="05000000000000000000" pitchFamily="2" charset="2"/>
              <a:buChar char="§"/>
            </a:pPr>
            <a:endParaRPr lang="tr-TR" sz="2200" dirty="0">
              <a:latin typeface="Cambria" panose="02040503050406030204" pitchFamily="18" charset="0"/>
              <a:ea typeface="Cambria" panose="02040503050406030204" pitchFamily="18" charset="0"/>
            </a:endParaRPr>
          </a:p>
          <a:p>
            <a:pPr marL="3657015" lvl="8" indent="0">
              <a:buNone/>
            </a:pPr>
            <a:r>
              <a:rPr lang="tr-TR" sz="3500" dirty="0">
                <a:latin typeface="Cambria" panose="02040503050406030204" pitchFamily="18" charset="0"/>
                <a:ea typeface="Cambria" panose="02040503050406030204" pitchFamily="18" charset="0"/>
              </a:rPr>
              <a:t>				teşvik etmelidir.</a:t>
            </a:r>
          </a:p>
          <a:p>
            <a:endParaRPr lang="tr-TR" sz="3500" dirty="0">
              <a:latin typeface="Cambria" panose="02040503050406030204" pitchFamily="18" charset="0"/>
              <a:ea typeface="Cambria" panose="02040503050406030204" pitchFamily="18" charset="0"/>
            </a:endParaRPr>
          </a:p>
          <a:p>
            <a:endParaRPr lang="tr-TR" sz="3500" dirty="0">
              <a:latin typeface="Cambria" panose="02040503050406030204" pitchFamily="18" charset="0"/>
              <a:ea typeface="Cambria" panose="02040503050406030204" pitchFamily="18" charset="0"/>
            </a:endParaRPr>
          </a:p>
          <a:p>
            <a:endParaRPr lang="tr-TR" dirty="0"/>
          </a:p>
          <a:p>
            <a:endParaRPr lang="en-US" dirty="0"/>
          </a:p>
        </p:txBody>
      </p:sp>
      <p:pic>
        <p:nvPicPr>
          <p:cNvPr id="9" name="Resim 8">
            <a:extLst>
              <a:ext uri="{FF2B5EF4-FFF2-40B4-BE49-F238E27FC236}">
                <a16:creationId xmlns:a16="http://schemas.microsoft.com/office/drawing/2014/main" id="{546E4552-DC69-EAA0-8EFE-66CC422D00F4}"/>
              </a:ext>
            </a:extLst>
          </p:cNvPr>
          <p:cNvPicPr>
            <a:picLocks noChangeAspect="1"/>
          </p:cNvPicPr>
          <p:nvPr/>
        </p:nvPicPr>
        <p:blipFill>
          <a:blip r:embed="rId3"/>
          <a:stretch>
            <a:fillRect/>
          </a:stretch>
        </p:blipFill>
        <p:spPr>
          <a:xfrm>
            <a:off x="10254063" y="3078480"/>
            <a:ext cx="1753956" cy="2560320"/>
          </a:xfrm>
          <a:prstGeom prst="rect">
            <a:avLst/>
          </a:prstGeom>
        </p:spPr>
      </p:pic>
      <p:pic>
        <p:nvPicPr>
          <p:cNvPr id="3" name="Resim 2">
            <a:extLst>
              <a:ext uri="{FF2B5EF4-FFF2-40B4-BE49-F238E27FC236}">
                <a16:creationId xmlns:a16="http://schemas.microsoft.com/office/drawing/2014/main" id="{53394E01-EE1F-49EC-A9F6-1995B2AD9C3B}"/>
              </a:ext>
            </a:extLst>
          </p:cNvPr>
          <p:cNvPicPr>
            <a:picLocks noChangeAspect="1"/>
          </p:cNvPicPr>
          <p:nvPr/>
        </p:nvPicPr>
        <p:blipFill>
          <a:blip r:embed="rId4"/>
          <a:stretch>
            <a:fillRect/>
          </a:stretch>
        </p:blipFill>
        <p:spPr>
          <a:xfrm>
            <a:off x="9451335" y="2409192"/>
            <a:ext cx="1679704" cy="2340307"/>
          </a:xfrm>
          <a:prstGeom prst="rect">
            <a:avLst/>
          </a:prstGeom>
          <a:solidFill>
            <a:schemeClr val="accent2">
              <a:lumMod val="20000"/>
              <a:lumOff val="80000"/>
            </a:schemeClr>
          </a:solidFill>
          <a:ln w="19050">
            <a:solidFill>
              <a:schemeClr val="accent2">
                <a:lumMod val="60000"/>
                <a:lumOff val="40000"/>
              </a:schemeClr>
            </a:solidFill>
          </a:ln>
          <a:effectLst/>
        </p:spPr>
      </p:pic>
    </p:spTree>
    <p:extLst>
      <p:ext uri="{BB962C8B-B14F-4D97-AF65-F5344CB8AC3E}">
        <p14:creationId xmlns:p14="http://schemas.microsoft.com/office/powerpoint/2010/main" val="749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13" y="968532"/>
            <a:ext cx="5190944" cy="5839813"/>
          </a:xfrm>
          <a:prstGeom prst="rect">
            <a:avLst/>
          </a:prstGeom>
        </p:spPr>
      </p:pic>
      <p:pic>
        <p:nvPicPr>
          <p:cNvPr id="4" name="Picture 3"/>
          <p:cNvPicPr>
            <a:picLocks noChangeAspect="1"/>
          </p:cNvPicPr>
          <p:nvPr/>
        </p:nvPicPr>
        <p:blipFill>
          <a:blip r:embed="rId3"/>
          <a:stretch>
            <a:fillRect/>
          </a:stretch>
        </p:blipFill>
        <p:spPr>
          <a:xfrm>
            <a:off x="5507464" y="2150703"/>
            <a:ext cx="6526269" cy="3387530"/>
          </a:xfrm>
          <a:prstGeom prst="rect">
            <a:avLst/>
          </a:prstGeom>
        </p:spPr>
      </p:pic>
      <p:sp>
        <p:nvSpPr>
          <p:cNvPr id="5" name="Başlık 1">
            <a:extLst>
              <a:ext uri="{FF2B5EF4-FFF2-40B4-BE49-F238E27FC236}">
                <a16:creationId xmlns:a16="http://schemas.microsoft.com/office/drawing/2014/main" id="{841B2975-F165-621E-7F6C-4F1E24C958AD}"/>
              </a:ext>
            </a:extLst>
          </p:cNvPr>
          <p:cNvSpPr txBox="1">
            <a:spLocks/>
          </p:cNvSpPr>
          <p:nvPr/>
        </p:nvSpPr>
        <p:spPr>
          <a:xfrm>
            <a:off x="914400" y="83565"/>
            <a:ext cx="10515600" cy="823912"/>
          </a:xfrm>
          <a:prstGeom prst="rect">
            <a:avLst/>
          </a:prstGeom>
        </p:spPr>
        <p:txBody>
          <a:bodyPr>
            <a:noAutofit/>
          </a:bodyPr>
          <a:lstStyle>
            <a:lvl1pPr algn="l" defTabSz="91425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Fermente Besinler</a:t>
            </a:r>
            <a:br>
              <a:rPr lang="tr-TR" sz="4000" b="1" dirty="0">
                <a:latin typeface="Cambria" panose="02040503050406030204" pitchFamily="18" charset="0"/>
                <a:ea typeface="Cambria" panose="02040503050406030204" pitchFamily="18" charset="0"/>
                <a:cs typeface="Times New Roman" panose="02020603050405020304" pitchFamily="18" charset="0"/>
              </a:rPr>
            </a:br>
            <a:endParaRPr lang="en-US" sz="4000" dirty="0"/>
          </a:p>
        </p:txBody>
      </p:sp>
    </p:spTree>
    <p:extLst>
      <p:ext uri="{BB962C8B-B14F-4D97-AF65-F5344CB8AC3E}">
        <p14:creationId xmlns:p14="http://schemas.microsoft.com/office/powerpoint/2010/main" val="1213276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6EFB22-35A4-C5BA-1F4A-58FD07270B6E}"/>
              </a:ext>
            </a:extLst>
          </p:cNvPr>
          <p:cNvSpPr>
            <a:spLocks noGrp="1"/>
          </p:cNvSpPr>
          <p:nvPr>
            <p:ph type="title"/>
          </p:nvPr>
        </p:nvSpPr>
        <p:spPr>
          <a:xfrm>
            <a:off x="838200" y="290200"/>
            <a:ext cx="10515600" cy="716915"/>
          </a:xfrm>
        </p:spPr>
        <p:txBody>
          <a:bodyPr/>
          <a:lstStyle/>
          <a:p>
            <a:pPr algn="ctr"/>
            <a:r>
              <a:rPr lang="tr-TR" b="1" dirty="0">
                <a:solidFill>
                  <a:srgbClr val="C00000"/>
                </a:solidFill>
                <a:latin typeface="Cambria" panose="02040503050406030204" pitchFamily="18" charset="0"/>
                <a:ea typeface="Cambria" panose="02040503050406030204" pitchFamily="18" charset="0"/>
              </a:rPr>
              <a:t>SONUÇ VE ÖNERİLER</a:t>
            </a:r>
            <a:endParaRPr lang="en-US" b="1" dirty="0">
              <a:solidFill>
                <a:srgbClr val="C00000"/>
              </a:solidFill>
              <a:latin typeface="Cambria" panose="02040503050406030204" pitchFamily="18" charset="0"/>
              <a:ea typeface="Cambria" panose="02040503050406030204" pitchFamily="18" charset="0"/>
            </a:endParaRPr>
          </a:p>
        </p:txBody>
      </p:sp>
      <p:sp>
        <p:nvSpPr>
          <p:cNvPr id="3" name="İçerik Yer Tutucusu 2">
            <a:extLst>
              <a:ext uri="{FF2B5EF4-FFF2-40B4-BE49-F238E27FC236}">
                <a16:creationId xmlns:a16="http://schemas.microsoft.com/office/drawing/2014/main" id="{72B87BD4-8E25-80A9-BC35-30D80309F187}"/>
              </a:ext>
            </a:extLst>
          </p:cNvPr>
          <p:cNvSpPr>
            <a:spLocks noGrp="1"/>
          </p:cNvSpPr>
          <p:nvPr>
            <p:ph idx="1"/>
          </p:nvPr>
        </p:nvSpPr>
        <p:spPr>
          <a:xfrm>
            <a:off x="116043" y="1113274"/>
            <a:ext cx="12009117" cy="5694590"/>
          </a:xfrm>
        </p:spPr>
        <p:txBody>
          <a:bodyPr>
            <a:normAutofit lnSpcReduction="10000"/>
          </a:bodyPr>
          <a:lstStyle/>
          <a:p>
            <a:pPr marL="0" indent="0">
              <a:lnSpc>
                <a:spcPct val="130000"/>
              </a:lnSpc>
              <a:spcBef>
                <a:spcPts val="0"/>
              </a:spcBef>
              <a:buNone/>
            </a:pPr>
            <a:r>
              <a:rPr lang="tr-TR" sz="2300" dirty="0">
                <a:latin typeface="Cambria" panose="02040503050406030204" pitchFamily="18" charset="0"/>
                <a:ea typeface="Cambria" panose="02040503050406030204" pitchFamily="18" charset="0"/>
              </a:rPr>
              <a:t>Birinci basamak sağlık hizmetlerindeki diyetisyenlerin sorumlukları;</a:t>
            </a:r>
          </a:p>
          <a:p>
            <a:pPr marL="0" indent="0">
              <a:lnSpc>
                <a:spcPct val="130000"/>
              </a:lnSpc>
              <a:spcBef>
                <a:spcPts val="0"/>
              </a:spcBef>
              <a:buNone/>
            </a:pPr>
            <a:endParaRPr lang="tr-TR" sz="2300" dirty="0">
              <a:latin typeface="Cambria" panose="02040503050406030204" pitchFamily="18" charset="0"/>
              <a:ea typeface="Cambria" panose="02040503050406030204" pitchFamily="18" charset="0"/>
            </a:endParaRPr>
          </a:p>
          <a:p>
            <a:pPr lvl="1">
              <a:lnSpc>
                <a:spcPct val="130000"/>
              </a:lnSpc>
              <a:spcBef>
                <a:spcPts val="0"/>
              </a:spcBef>
              <a:buFont typeface="Wingdings" panose="05000000000000000000" pitchFamily="2" charset="2"/>
              <a:buChar char="§"/>
            </a:pPr>
            <a:r>
              <a:rPr lang="tr-TR" dirty="0">
                <a:latin typeface="Cambria" panose="02040503050406030204" pitchFamily="18" charset="0"/>
                <a:ea typeface="Cambria" panose="02040503050406030204" pitchFamily="18" charset="0"/>
              </a:rPr>
              <a:t>Güncel ve tartışmalı konular hakkında </a:t>
            </a:r>
            <a:r>
              <a:rPr lang="tr-TR" kern="100" dirty="0">
                <a:latin typeface="Cambria" panose="02040503050406030204" pitchFamily="18" charset="0"/>
                <a:ea typeface="Cambria" panose="02040503050406030204" pitchFamily="18" charset="0"/>
              </a:rPr>
              <a:t>b</a:t>
            </a:r>
            <a:r>
              <a:rPr lang="en-US" kern="100" dirty="0" err="1">
                <a:effectLst/>
                <a:latin typeface="Cambria" panose="02040503050406030204" pitchFamily="18" charset="0"/>
                <a:ea typeface="Cambria" panose="02040503050406030204" pitchFamily="18" charset="0"/>
              </a:rPr>
              <a:t>ilimsel</a:t>
            </a:r>
            <a:r>
              <a:rPr lang="en-US" kern="100" dirty="0">
                <a:effectLst/>
                <a:latin typeface="Cambria" panose="02040503050406030204" pitchFamily="18" charset="0"/>
                <a:ea typeface="Cambria" panose="02040503050406030204" pitchFamily="18" charset="0"/>
              </a:rPr>
              <a:t> </a:t>
            </a:r>
            <a:r>
              <a:rPr lang="en-US" kern="100" dirty="0" err="1">
                <a:effectLst/>
                <a:latin typeface="Cambria" panose="02040503050406030204" pitchFamily="18" charset="0"/>
                <a:ea typeface="Cambria" panose="02040503050406030204" pitchFamily="18" charset="0"/>
              </a:rPr>
              <a:t>ve</a:t>
            </a:r>
            <a:r>
              <a:rPr lang="en-US" kern="100" dirty="0">
                <a:effectLst/>
                <a:latin typeface="Cambria" panose="02040503050406030204" pitchFamily="18" charset="0"/>
                <a:ea typeface="Cambria" panose="02040503050406030204" pitchFamily="18" charset="0"/>
              </a:rPr>
              <a:t> </a:t>
            </a:r>
            <a:r>
              <a:rPr lang="tr-TR" kern="100" dirty="0">
                <a:latin typeface="Cambria" panose="02040503050406030204" pitchFamily="18" charset="0"/>
                <a:ea typeface="Cambria" panose="02040503050406030204" pitchFamily="18" charset="0"/>
              </a:rPr>
              <a:t>g</a:t>
            </a:r>
            <a:r>
              <a:rPr lang="en-US" kern="100" dirty="0" err="1">
                <a:effectLst/>
                <a:latin typeface="Cambria" panose="02040503050406030204" pitchFamily="18" charset="0"/>
                <a:ea typeface="Cambria" panose="02040503050406030204" pitchFamily="18" charset="0"/>
              </a:rPr>
              <a:t>üncel</a:t>
            </a:r>
            <a:r>
              <a:rPr lang="tr-TR" kern="100" dirty="0">
                <a:latin typeface="Cambria" panose="02040503050406030204" pitchFamily="18" charset="0"/>
                <a:ea typeface="Cambria" panose="02040503050406030204" pitchFamily="18" charset="0"/>
              </a:rPr>
              <a:t> bilgiyi takip ederek topluma doğru ve güvenilir bilgiyi vermek,</a:t>
            </a:r>
          </a:p>
          <a:p>
            <a:pPr lvl="1">
              <a:lnSpc>
                <a:spcPct val="130000"/>
              </a:lnSpc>
              <a:spcBef>
                <a:spcPts val="0"/>
              </a:spcBef>
              <a:buFont typeface="Wingdings" panose="05000000000000000000" pitchFamily="2" charset="2"/>
              <a:buChar char="§"/>
            </a:pPr>
            <a:r>
              <a:rPr lang="tr-TR" kern="100" dirty="0">
                <a:latin typeface="Cambria" panose="02040503050406030204" pitchFamily="18" charset="0"/>
                <a:ea typeface="Cambria" panose="02040503050406030204" pitchFamily="18" charset="0"/>
              </a:rPr>
              <a:t>Yerel, geleneksel ve sağlıklı besin alternatifleri hakkında bilgileri öncelikli sunmak,</a:t>
            </a:r>
          </a:p>
          <a:p>
            <a:pPr lvl="1">
              <a:lnSpc>
                <a:spcPct val="130000"/>
              </a:lnSpc>
              <a:spcBef>
                <a:spcPts val="0"/>
              </a:spcBef>
              <a:buFont typeface="Wingdings" panose="05000000000000000000" pitchFamily="2" charset="2"/>
              <a:buChar char="§"/>
            </a:pPr>
            <a:r>
              <a:rPr lang="tr-TR" kern="100" dirty="0">
                <a:effectLst/>
                <a:latin typeface="Cambria" panose="02040503050406030204" pitchFamily="18" charset="0"/>
                <a:ea typeface="Cambria" panose="02040503050406030204" pitchFamily="18" charset="0"/>
              </a:rPr>
              <a:t>T</a:t>
            </a:r>
            <a:r>
              <a:rPr lang="en-US" kern="100" dirty="0" err="1">
                <a:effectLst/>
                <a:latin typeface="Cambria" panose="02040503050406030204" pitchFamily="18" charset="0"/>
                <a:ea typeface="Cambria" panose="02040503050406030204" pitchFamily="18" charset="0"/>
              </a:rPr>
              <a:t>oplumun</a:t>
            </a:r>
            <a:r>
              <a:rPr lang="en-US" kern="100" dirty="0">
                <a:effectLst/>
                <a:latin typeface="Cambria" panose="02040503050406030204" pitchFamily="18" charset="0"/>
                <a:ea typeface="Cambria" panose="02040503050406030204" pitchFamily="18" charset="0"/>
              </a:rPr>
              <a:t> </a:t>
            </a:r>
            <a:r>
              <a:rPr lang="en-US" kern="100" dirty="0" err="1">
                <a:latin typeface="Cambria" panose="02040503050406030204" pitchFamily="18" charset="0"/>
                <a:ea typeface="Cambria" panose="02040503050406030204" pitchFamily="18" charset="0"/>
              </a:rPr>
              <a:t>ih</a:t>
            </a:r>
            <a:r>
              <a:rPr lang="en-US" kern="100" dirty="0" err="1">
                <a:effectLst/>
                <a:latin typeface="Cambria" panose="02040503050406030204" pitchFamily="18" charset="0"/>
                <a:ea typeface="Cambria" panose="02040503050406030204" pitchFamily="18" charset="0"/>
              </a:rPr>
              <a:t>tiyaçlarını</a:t>
            </a:r>
            <a:r>
              <a:rPr lang="tr-TR" kern="100" dirty="0">
                <a:latin typeface="Cambria" panose="02040503050406030204" pitchFamily="18" charset="0"/>
                <a:ea typeface="Cambria" panose="02040503050406030204" pitchFamily="18" charset="0"/>
              </a:rPr>
              <a:t>, taleplerini anlayarak erişilebilir ve sürdürülebilir öneriler vermek,</a:t>
            </a:r>
          </a:p>
          <a:p>
            <a:pPr lvl="1">
              <a:lnSpc>
                <a:spcPct val="130000"/>
              </a:lnSpc>
              <a:spcBef>
                <a:spcPts val="0"/>
              </a:spcBef>
              <a:buFont typeface="Wingdings" panose="05000000000000000000" pitchFamily="2" charset="2"/>
              <a:buChar char="§"/>
            </a:pPr>
            <a:r>
              <a:rPr lang="tr-TR" dirty="0">
                <a:latin typeface="Cambria" panose="02040503050406030204" pitchFamily="18" charset="0"/>
                <a:ea typeface="Cambria" panose="02040503050406030204" pitchFamily="18" charset="0"/>
              </a:rPr>
              <a:t>Sağlıklı beslenmeyi </a:t>
            </a:r>
            <a:r>
              <a:rPr lang="en-US" dirty="0" err="1">
                <a:latin typeface="Cambria" panose="02040503050406030204" pitchFamily="18" charset="0"/>
                <a:ea typeface="Cambria" panose="02040503050406030204" pitchFamily="18" charset="0"/>
              </a:rPr>
              <a:t>teşvik</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eden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ulusal</a:t>
            </a:r>
            <a:r>
              <a:rPr lang="en-US" dirty="0">
                <a:latin typeface="Cambria" panose="02040503050406030204" pitchFamily="18" charset="0"/>
                <a:ea typeface="Cambria" panose="02040503050406030204" pitchFamily="18" charset="0"/>
              </a:rPr>
              <a:t> veya </a:t>
            </a:r>
            <a:r>
              <a:rPr lang="en-US" dirty="0" err="1">
                <a:latin typeface="Cambria" panose="02040503050406030204" pitchFamily="18" charset="0"/>
                <a:ea typeface="Cambria" panose="02040503050406030204" pitchFamily="18" charset="0"/>
              </a:rPr>
              <a:t>yerel</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projelerde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aktif</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rol</a:t>
            </a:r>
            <a:r>
              <a:rPr lang="en-US" dirty="0">
                <a:latin typeface="Cambria" panose="02040503050406030204" pitchFamily="18" charset="0"/>
                <a:ea typeface="Cambria" panose="02040503050406030204" pitchFamily="18" charset="0"/>
              </a:rPr>
              <a:t> al</a:t>
            </a:r>
            <a:r>
              <a:rPr lang="tr-TR" dirty="0" err="1">
                <a:latin typeface="Cambria" panose="02040503050406030204" pitchFamily="18" charset="0"/>
                <a:ea typeface="Cambria" panose="02040503050406030204" pitchFamily="18" charset="0"/>
              </a:rPr>
              <a:t>mak</a:t>
            </a:r>
            <a:r>
              <a:rPr lang="tr-TR" dirty="0">
                <a:latin typeface="Cambria" panose="02040503050406030204" pitchFamily="18" charset="0"/>
                <a:ea typeface="Cambria" panose="02040503050406030204" pitchFamily="18" charset="0"/>
              </a:rPr>
              <a:t>,</a:t>
            </a:r>
            <a:endParaRPr lang="tr-TR" kern="100" dirty="0">
              <a:latin typeface="Cambria" panose="02040503050406030204" pitchFamily="18" charset="0"/>
              <a:ea typeface="Cambria" panose="02040503050406030204" pitchFamily="18" charset="0"/>
            </a:endParaRPr>
          </a:p>
          <a:p>
            <a:pPr lvl="1">
              <a:lnSpc>
                <a:spcPct val="130000"/>
              </a:lnSpc>
              <a:spcBef>
                <a:spcPts val="0"/>
              </a:spcBef>
              <a:buFont typeface="Wingdings" panose="05000000000000000000" pitchFamily="2" charset="2"/>
              <a:buChar char="§"/>
            </a:pPr>
            <a:r>
              <a:rPr lang="tr-TR" kern="100" dirty="0">
                <a:effectLst/>
                <a:latin typeface="Cambria" panose="02040503050406030204" pitchFamily="18" charset="0"/>
                <a:ea typeface="Cambria" panose="02040503050406030204" pitchFamily="18" charset="0"/>
              </a:rPr>
              <a:t>Güncel konular hakkında </a:t>
            </a:r>
            <a:r>
              <a:rPr lang="tr-TR" kern="100" dirty="0">
                <a:latin typeface="Cambria" panose="02040503050406030204" pitchFamily="18" charset="0"/>
                <a:ea typeface="Cambria" panose="02040503050406030204" pitchFamily="18" charset="0"/>
              </a:rPr>
              <a:t>e</a:t>
            </a:r>
            <a:r>
              <a:rPr lang="en-US" kern="100" dirty="0" err="1">
                <a:effectLst/>
                <a:latin typeface="Cambria" panose="02040503050406030204" pitchFamily="18" charset="0"/>
                <a:ea typeface="Cambria" panose="02040503050406030204" pitchFamily="18" charset="0"/>
              </a:rPr>
              <a:t>tkin</a:t>
            </a:r>
            <a:r>
              <a:rPr lang="en-US" kern="100" dirty="0">
                <a:effectLst/>
                <a:latin typeface="Cambria" panose="02040503050406030204" pitchFamily="18" charset="0"/>
                <a:ea typeface="Cambria" panose="02040503050406030204" pitchFamily="18" charset="0"/>
              </a:rPr>
              <a:t> </a:t>
            </a:r>
            <a:r>
              <a:rPr lang="tr-TR" kern="100" dirty="0">
                <a:latin typeface="Cambria" panose="02040503050406030204" pitchFamily="18" charset="0"/>
                <a:ea typeface="Cambria" panose="02040503050406030204" pitchFamily="18" charset="0"/>
              </a:rPr>
              <a:t>i</a:t>
            </a:r>
            <a:r>
              <a:rPr lang="en-US" kern="100" dirty="0" err="1">
                <a:effectLst/>
                <a:latin typeface="Cambria" panose="02040503050406030204" pitchFamily="18" charset="0"/>
                <a:ea typeface="Cambria" panose="02040503050406030204" pitchFamily="18" charset="0"/>
              </a:rPr>
              <a:t>letişim</a:t>
            </a:r>
            <a:r>
              <a:rPr lang="en-US" kern="100" dirty="0">
                <a:effectLst/>
                <a:latin typeface="Cambria" panose="02040503050406030204" pitchFamily="18" charset="0"/>
                <a:ea typeface="Cambria" panose="02040503050406030204" pitchFamily="18" charset="0"/>
              </a:rPr>
              <a:t> </a:t>
            </a:r>
            <a:r>
              <a:rPr lang="en-US" kern="100" dirty="0" err="1">
                <a:effectLst/>
                <a:latin typeface="Cambria" panose="02040503050406030204" pitchFamily="18" charset="0"/>
                <a:ea typeface="Cambria" panose="02040503050406030204" pitchFamily="18" charset="0"/>
              </a:rPr>
              <a:t>ve</a:t>
            </a:r>
            <a:r>
              <a:rPr lang="en-US" kern="100" dirty="0">
                <a:effectLst/>
                <a:latin typeface="Cambria" panose="02040503050406030204" pitchFamily="18" charset="0"/>
                <a:ea typeface="Cambria" panose="02040503050406030204" pitchFamily="18" charset="0"/>
              </a:rPr>
              <a:t> </a:t>
            </a:r>
            <a:r>
              <a:rPr lang="tr-TR" kern="100" dirty="0">
                <a:latin typeface="Cambria" panose="02040503050406030204" pitchFamily="18" charset="0"/>
                <a:ea typeface="Cambria" panose="02040503050406030204" pitchFamily="18" charset="0"/>
              </a:rPr>
              <a:t>e</a:t>
            </a:r>
            <a:r>
              <a:rPr lang="en-US" kern="100" dirty="0" err="1">
                <a:effectLst/>
                <a:latin typeface="Cambria" panose="02040503050406030204" pitchFamily="18" charset="0"/>
                <a:ea typeface="Cambria" panose="02040503050406030204" pitchFamily="18" charset="0"/>
              </a:rPr>
              <a:t>ğitim</a:t>
            </a:r>
            <a:r>
              <a:rPr lang="en-US" kern="100" dirty="0">
                <a:effectLst/>
                <a:latin typeface="Cambria" panose="02040503050406030204" pitchFamily="18" charset="0"/>
                <a:ea typeface="Cambria" panose="02040503050406030204" pitchFamily="18" charset="0"/>
              </a:rPr>
              <a:t> </a:t>
            </a:r>
            <a:r>
              <a:rPr lang="tr-TR" kern="100" dirty="0">
                <a:latin typeface="Cambria" panose="02040503050406030204" pitchFamily="18" charset="0"/>
                <a:ea typeface="Cambria" panose="02040503050406030204" pitchFamily="18" charset="0"/>
              </a:rPr>
              <a:t>y</a:t>
            </a:r>
            <a:r>
              <a:rPr lang="en-US" kern="100" dirty="0" err="1">
                <a:effectLst/>
                <a:latin typeface="Cambria" panose="02040503050406030204" pitchFamily="18" charset="0"/>
                <a:ea typeface="Cambria" panose="02040503050406030204" pitchFamily="18" charset="0"/>
              </a:rPr>
              <a:t>öntemleri</a:t>
            </a:r>
            <a:r>
              <a:rPr lang="tr-TR" kern="100" dirty="0" err="1">
                <a:latin typeface="Cambria" panose="02040503050406030204" pitchFamily="18" charset="0"/>
                <a:ea typeface="Cambria" panose="02040503050406030204" pitchFamily="18" charset="0"/>
              </a:rPr>
              <a:t>ni</a:t>
            </a:r>
            <a:r>
              <a:rPr lang="tr-TR" kern="100" dirty="0">
                <a:latin typeface="Cambria" panose="02040503050406030204" pitchFamily="18" charset="0"/>
                <a:ea typeface="Cambria" panose="02040503050406030204" pitchFamily="18" charset="0"/>
              </a:rPr>
              <a:t> etik çerçevede aktif k</a:t>
            </a:r>
            <a:r>
              <a:rPr lang="en-US" kern="100" dirty="0" err="1">
                <a:effectLst/>
                <a:latin typeface="Cambria" panose="02040503050406030204" pitchFamily="18" charset="0"/>
                <a:ea typeface="Cambria" panose="02040503050406030204" pitchFamily="18" charset="0"/>
              </a:rPr>
              <a:t>ullanmak</a:t>
            </a:r>
            <a:r>
              <a:rPr lang="tr-TR" kern="100" dirty="0">
                <a:effectLst/>
                <a:latin typeface="Cambria" panose="02040503050406030204" pitchFamily="18" charset="0"/>
                <a:ea typeface="Cambria" panose="02040503050406030204" pitchFamily="18" charset="0"/>
              </a:rPr>
              <a:t>,</a:t>
            </a:r>
          </a:p>
          <a:p>
            <a:pPr lvl="1">
              <a:lnSpc>
                <a:spcPct val="130000"/>
              </a:lnSpc>
              <a:spcBef>
                <a:spcPts val="0"/>
              </a:spcBef>
              <a:buFont typeface="Wingdings" panose="05000000000000000000" pitchFamily="2" charset="2"/>
              <a:buChar char="§"/>
            </a:pPr>
            <a:r>
              <a:rPr lang="tr-TR" kern="100" dirty="0">
                <a:effectLst/>
                <a:latin typeface="Cambria" panose="02040503050406030204" pitchFamily="18" charset="0"/>
                <a:ea typeface="Cambria" panose="02040503050406030204" pitchFamily="18" charset="0"/>
              </a:rPr>
              <a:t>Besin endüstrisinde yeni, geleneksel, sürdürülebilir sağlıklı besin formülasyonları gel</a:t>
            </a:r>
            <a:r>
              <a:rPr lang="tr-TR" kern="100" dirty="0">
                <a:latin typeface="Cambria" panose="02040503050406030204" pitchFamily="18" charset="0"/>
                <a:ea typeface="Cambria" panose="02040503050406030204" pitchFamily="18" charset="0"/>
              </a:rPr>
              <a:t>işimine katkıda bulunmak    	</a:t>
            </a:r>
            <a:r>
              <a:rPr lang="tr-TR" sz="1900" kern="1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844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708A03A-62E0-FD0A-A017-ACB85D01B7B9}"/>
              </a:ext>
            </a:extLst>
          </p:cNvPr>
          <p:cNvSpPr>
            <a:spLocks noGrp="1"/>
          </p:cNvSpPr>
          <p:nvPr>
            <p:ph idx="1"/>
          </p:nvPr>
        </p:nvSpPr>
        <p:spPr>
          <a:xfrm>
            <a:off x="1194661" y="4082429"/>
            <a:ext cx="10515600" cy="1940464"/>
          </a:xfrm>
        </p:spPr>
        <p:txBody>
          <a:bodyPr>
            <a:normAutofit/>
          </a:bodyPr>
          <a:lstStyle/>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rPr>
              <a:t>Prof. Dr. Zehra BÜYÜKTUNCER DEMİREL</a:t>
            </a:r>
          </a:p>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rPr>
              <a:t>Hacettepe Üniversitesi</a:t>
            </a:r>
          </a:p>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rPr>
              <a:t>Sağlık </a:t>
            </a:r>
            <a:r>
              <a:rPr lang="tr-TR" sz="1800" b="1" i="1" dirty="0" err="1">
                <a:latin typeface="Cambria" panose="02040503050406030204" pitchFamily="18" charset="0"/>
                <a:ea typeface="Cambria" panose="02040503050406030204" pitchFamily="18" charset="0"/>
              </a:rPr>
              <a:t>Biimleri</a:t>
            </a:r>
            <a:r>
              <a:rPr lang="tr-TR" sz="1800" b="1" i="1" dirty="0">
                <a:latin typeface="Cambria" panose="02040503050406030204" pitchFamily="18" charset="0"/>
                <a:ea typeface="Cambria" panose="02040503050406030204" pitchFamily="18" charset="0"/>
              </a:rPr>
              <a:t> Fakültesi</a:t>
            </a:r>
          </a:p>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rPr>
              <a:t>Beslenme ve Diyetetik Bölümü</a:t>
            </a:r>
          </a:p>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hlinkClick r:id="rId2"/>
              </a:rPr>
              <a:t>zbtuncer@hacettepe.edu.tr</a:t>
            </a:r>
            <a:endParaRPr lang="tr-TR" sz="1800" b="1" i="1" dirty="0">
              <a:latin typeface="Cambria" panose="02040503050406030204" pitchFamily="18" charset="0"/>
              <a:ea typeface="Cambria" panose="02040503050406030204" pitchFamily="18" charset="0"/>
            </a:endParaRPr>
          </a:p>
          <a:p>
            <a:pPr marL="0" indent="0" algn="r">
              <a:lnSpc>
                <a:spcPct val="100000"/>
              </a:lnSpc>
              <a:spcBef>
                <a:spcPts val="0"/>
              </a:spcBef>
              <a:buNone/>
            </a:pPr>
            <a:r>
              <a:rPr lang="tr-TR" sz="1800" b="1" i="1" dirty="0">
                <a:latin typeface="Cambria" panose="02040503050406030204" pitchFamily="18" charset="0"/>
                <a:ea typeface="Cambria" panose="02040503050406030204" pitchFamily="18" charset="0"/>
              </a:rPr>
              <a:t>0312 305 10 94 - 124</a:t>
            </a:r>
            <a:endParaRPr lang="en-US" sz="18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25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1B2975-F165-621E-7F6C-4F1E24C958AD}"/>
              </a:ext>
            </a:extLst>
          </p:cNvPr>
          <p:cNvSpPr>
            <a:spLocks noGrp="1"/>
          </p:cNvSpPr>
          <p:nvPr>
            <p:ph type="title"/>
          </p:nvPr>
        </p:nvSpPr>
        <p:spPr>
          <a:xfrm>
            <a:off x="914400" y="5"/>
            <a:ext cx="10515600" cy="823912"/>
          </a:xfrm>
        </p:spPr>
        <p:txBody>
          <a:bodyPr>
            <a:normAutofit fontScale="90000"/>
          </a:bodyPr>
          <a:lstStyle/>
          <a:p>
            <a:pPr algn="ctr"/>
            <a:br>
              <a:rPr lang="tr-TR" b="1" dirty="0">
                <a:solidFill>
                  <a:srgbClr val="C00000"/>
                </a:solidFill>
                <a:latin typeface="Cambria" panose="02040503050406030204" pitchFamily="18" charset="0"/>
                <a:ea typeface="Cambria" panose="02040503050406030204" pitchFamily="18" charset="0"/>
                <a:cs typeface="Times New Roman" panose="02020603050405020304" pitchFamily="18" charset="0"/>
              </a:rPr>
            </a:br>
            <a:r>
              <a:rPr lang="tr-TR"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Fermente Besinler</a:t>
            </a:r>
            <a:br>
              <a:rPr lang="tr-TR" b="1" dirty="0">
                <a:latin typeface="Cambria" panose="02040503050406030204" pitchFamily="18" charset="0"/>
                <a:ea typeface="Cambria" panose="02040503050406030204" pitchFamily="18" charset="0"/>
                <a:cs typeface="Times New Roman" panose="02020603050405020304" pitchFamily="18" charset="0"/>
              </a:rPr>
            </a:br>
            <a:endParaRPr lang="en-US" dirty="0"/>
          </a:p>
        </p:txBody>
      </p:sp>
      <p:sp>
        <p:nvSpPr>
          <p:cNvPr id="8" name="Metin Yer Tutucusu 7">
            <a:extLst>
              <a:ext uri="{FF2B5EF4-FFF2-40B4-BE49-F238E27FC236}">
                <a16:creationId xmlns:a16="http://schemas.microsoft.com/office/drawing/2014/main" id="{BEF3811C-BFEF-A720-0EE3-884B5E582EC0}"/>
              </a:ext>
            </a:extLst>
          </p:cNvPr>
          <p:cNvSpPr>
            <a:spLocks noGrp="1"/>
          </p:cNvSpPr>
          <p:nvPr>
            <p:ph type="body" idx="1"/>
          </p:nvPr>
        </p:nvSpPr>
        <p:spPr>
          <a:xfrm>
            <a:off x="264497" y="2082670"/>
            <a:ext cx="5157787" cy="823912"/>
          </a:xfrm>
        </p:spPr>
        <p:txBody>
          <a:bodyPr/>
          <a:lstStyle/>
          <a:p>
            <a:pPr algn="ctr"/>
            <a:r>
              <a:rPr lang="tr-TR" i="1" dirty="0">
                <a:solidFill>
                  <a:srgbClr val="92D050"/>
                </a:solidFill>
              </a:rPr>
              <a:t>Canlı </a:t>
            </a:r>
            <a:r>
              <a:rPr lang="tr-TR" i="1" dirty="0">
                <a:solidFill>
                  <a:srgbClr val="92D050"/>
                </a:solidFill>
                <a:latin typeface="Cambria" panose="02040503050406030204" pitchFamily="18" charset="0"/>
                <a:ea typeface="Cambria" panose="02040503050406030204" pitchFamily="18" charset="0"/>
              </a:rPr>
              <a:t>Mikroorganizma</a:t>
            </a:r>
            <a:r>
              <a:rPr lang="tr-TR" i="1" dirty="0">
                <a:solidFill>
                  <a:srgbClr val="92D050"/>
                </a:solidFill>
              </a:rPr>
              <a:t> İçerebilen </a:t>
            </a:r>
            <a:endParaRPr lang="en-US" i="1" dirty="0">
              <a:solidFill>
                <a:srgbClr val="92D050"/>
              </a:solidFill>
            </a:endParaRPr>
          </a:p>
        </p:txBody>
      </p:sp>
      <p:sp>
        <p:nvSpPr>
          <p:cNvPr id="9" name="İçerik Yer Tutucusu 8">
            <a:extLst>
              <a:ext uri="{FF2B5EF4-FFF2-40B4-BE49-F238E27FC236}">
                <a16:creationId xmlns:a16="http://schemas.microsoft.com/office/drawing/2014/main" id="{2E19D56B-FF1B-34C5-527B-1BF171607629}"/>
              </a:ext>
            </a:extLst>
          </p:cNvPr>
          <p:cNvSpPr>
            <a:spLocks noGrp="1"/>
          </p:cNvSpPr>
          <p:nvPr>
            <p:ph sz="half" idx="2"/>
          </p:nvPr>
        </p:nvSpPr>
        <p:spPr>
          <a:xfrm>
            <a:off x="489635" y="3062548"/>
            <a:ext cx="5386367" cy="3684588"/>
          </a:xfrm>
        </p:spPr>
        <p:txBody>
          <a:bodyPr>
            <a:normAutofit/>
          </a:bodyPr>
          <a:lstStyle/>
          <a:p>
            <a:pPr algn="l">
              <a:lnSpc>
                <a:spcPct val="15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Y</a:t>
            </a:r>
            <a:r>
              <a:rPr lang="en-US" sz="2100" dirty="0" err="1">
                <a:latin typeface="Cambria" panose="02040503050406030204" pitchFamily="18" charset="0"/>
                <a:ea typeface="Cambria" panose="02040503050406030204" pitchFamily="18" charset="0"/>
              </a:rPr>
              <a:t>oğurt</a:t>
            </a:r>
            <a:r>
              <a:rPr lang="en-US" sz="2100" dirty="0">
                <a:latin typeface="Cambria" panose="02040503050406030204" pitchFamily="18" charset="0"/>
                <a:ea typeface="Cambria" panose="02040503050406030204" pitchFamily="18" charset="0"/>
              </a:rPr>
              <a:t>, kefir,</a:t>
            </a:r>
            <a:r>
              <a:rPr lang="tr-TR" sz="2100" dirty="0">
                <a:latin typeface="Cambria" panose="02040503050406030204" pitchFamily="18" charset="0"/>
                <a:ea typeface="Cambria" panose="02040503050406030204" pitchFamily="18" charset="0"/>
              </a:rPr>
              <a:t> </a:t>
            </a:r>
            <a:r>
              <a:rPr lang="en-US" sz="2100" dirty="0">
                <a:latin typeface="Cambria" panose="02040503050406030204" pitchFamily="18" charset="0"/>
                <a:ea typeface="Cambria" panose="02040503050406030204" pitchFamily="18" charset="0"/>
              </a:rPr>
              <a:t>bazı </a:t>
            </a:r>
            <a:r>
              <a:rPr lang="en-US" sz="2100" dirty="0" err="1">
                <a:latin typeface="Cambria" panose="02040503050406030204" pitchFamily="18" charset="0"/>
                <a:ea typeface="Cambria" panose="02040503050406030204" pitchFamily="18" charset="0"/>
              </a:rPr>
              <a:t>peynir</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türleri</a:t>
            </a:r>
            <a:endParaRPr lang="tr-TR" sz="21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M</a:t>
            </a:r>
            <a:r>
              <a:rPr lang="en-US" sz="2100" dirty="0">
                <a:latin typeface="Cambria" panose="02040503050406030204" pitchFamily="18" charset="0"/>
                <a:ea typeface="Cambria" panose="02040503050406030204" pitchFamily="18" charset="0"/>
              </a:rPr>
              <a:t>iso, natto, tempeh, </a:t>
            </a:r>
            <a:r>
              <a:rPr lang="en-US" sz="2100" dirty="0" err="1">
                <a:latin typeface="Cambria" panose="02040503050406030204" pitchFamily="18" charset="0"/>
                <a:ea typeface="Cambria" panose="02040503050406030204" pitchFamily="18" charset="0"/>
              </a:rPr>
              <a:t>ısıl</a:t>
            </a:r>
            <a:r>
              <a:rPr lang="tr-TR"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işlem</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görmeyen</a:t>
            </a:r>
            <a:r>
              <a:rPr lang="en-US" sz="2100" dirty="0">
                <a:latin typeface="Cambria" panose="02040503050406030204" pitchFamily="18" charset="0"/>
                <a:ea typeface="Cambria" panose="02040503050406030204" pitchFamily="18" charset="0"/>
              </a:rPr>
              <a:t> fermente </a:t>
            </a:r>
            <a:r>
              <a:rPr lang="en-US" sz="2100" dirty="0" err="1">
                <a:latin typeface="Cambria" panose="02040503050406030204" pitchFamily="18" charset="0"/>
                <a:ea typeface="Cambria" panose="02040503050406030204" pitchFamily="18" charset="0"/>
              </a:rPr>
              <a:t>sebzeler</a:t>
            </a:r>
            <a:endParaRPr lang="tr-TR" sz="21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S</a:t>
            </a:r>
            <a:r>
              <a:rPr lang="en-US" sz="2100" dirty="0" err="1">
                <a:latin typeface="Cambria" panose="02040503050406030204" pitchFamily="18" charset="0"/>
                <a:ea typeface="Cambria" panose="02040503050406030204" pitchFamily="18" charset="0"/>
              </a:rPr>
              <a:t>alam</a:t>
            </a:r>
            <a:r>
              <a:rPr lang="tr-TR" sz="2100" dirty="0">
                <a:latin typeface="Cambria" panose="02040503050406030204" pitchFamily="18" charset="0"/>
                <a:ea typeface="Cambria" panose="02040503050406030204" pitchFamily="18" charset="0"/>
              </a:rPr>
              <a:t>,</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sucuk</a:t>
            </a:r>
            <a:r>
              <a:rPr lang="en-US" sz="2100" dirty="0">
                <a:latin typeface="Cambria" panose="02040503050406030204" pitchFamily="18" charset="0"/>
                <a:ea typeface="Cambria" panose="02040503050406030204" pitchFamily="18" charset="0"/>
              </a:rPr>
              <a:t> vb. </a:t>
            </a:r>
            <a:r>
              <a:rPr lang="en-US" sz="2100" dirty="0" err="1">
                <a:latin typeface="Cambria" panose="02040503050406030204" pitchFamily="18" charset="0"/>
                <a:ea typeface="Cambria" panose="02040503050406030204" pitchFamily="18" charset="0"/>
              </a:rPr>
              <a:t>gibi</a:t>
            </a:r>
            <a:r>
              <a:rPr lang="en-US" sz="2100" dirty="0">
                <a:latin typeface="Cambria" panose="02040503050406030204" pitchFamily="18" charset="0"/>
                <a:ea typeface="Cambria" panose="02040503050406030204" pitchFamily="18" charset="0"/>
              </a:rPr>
              <a:t> fermente </a:t>
            </a:r>
            <a:r>
              <a:rPr lang="en-US" sz="2100" dirty="0" err="1">
                <a:latin typeface="Cambria" panose="02040503050406030204" pitchFamily="18" charset="0"/>
                <a:ea typeface="Cambria" panose="02040503050406030204" pitchFamily="18" charset="0"/>
              </a:rPr>
              <a:t>etler</a:t>
            </a:r>
            <a:r>
              <a:rPr lang="en-US" sz="2100" dirty="0">
                <a:latin typeface="Cambria" panose="02040503050406030204" pitchFamily="18" charset="0"/>
                <a:ea typeface="Cambria" panose="02040503050406030204" pitchFamily="18" charset="0"/>
              </a:rPr>
              <a:t> </a:t>
            </a:r>
            <a:endParaRPr lang="tr-TR" sz="21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B</a:t>
            </a:r>
            <a:r>
              <a:rPr lang="en-US" sz="2100" dirty="0" err="1">
                <a:latin typeface="Cambria" panose="02040503050406030204" pitchFamily="18" charset="0"/>
                <a:ea typeface="Cambria" panose="02040503050406030204" pitchFamily="18" charset="0"/>
              </a:rPr>
              <a:t>oza</a:t>
            </a:r>
            <a:r>
              <a:rPr lang="en-US" sz="2100" dirty="0">
                <a:latin typeface="Cambria" panose="02040503050406030204" pitchFamily="18" charset="0"/>
                <a:ea typeface="Cambria" panose="02040503050406030204" pitchFamily="18" charset="0"/>
              </a:rPr>
              <a:t> vb. </a:t>
            </a:r>
            <a:r>
              <a:rPr lang="en-US" sz="2100" dirty="0" err="1">
                <a:latin typeface="Cambria" panose="02040503050406030204" pitchFamily="18" charset="0"/>
                <a:ea typeface="Cambria" panose="02040503050406030204" pitchFamily="18" charset="0"/>
              </a:rPr>
              <a:t>gibi</a:t>
            </a:r>
            <a:r>
              <a:rPr lang="tr-TR" sz="2100" dirty="0">
                <a:latin typeface="Cambria" panose="02040503050406030204" pitchFamily="18" charset="0"/>
                <a:ea typeface="Cambria" panose="02040503050406030204" pitchFamily="18" charset="0"/>
              </a:rPr>
              <a:t> </a:t>
            </a:r>
            <a:r>
              <a:rPr lang="en-US" sz="2100" dirty="0">
                <a:latin typeface="Cambria" panose="02040503050406030204" pitchFamily="18" charset="0"/>
                <a:ea typeface="Cambria" panose="02040503050406030204" pitchFamily="18" charset="0"/>
              </a:rPr>
              <a:t>fermente </a:t>
            </a:r>
            <a:r>
              <a:rPr lang="en-US" sz="2100" dirty="0" err="1">
                <a:latin typeface="Cambria" panose="02040503050406030204" pitchFamily="18" charset="0"/>
                <a:ea typeface="Cambria" panose="02040503050406030204" pitchFamily="18" charset="0"/>
              </a:rPr>
              <a:t>tahıllar</a:t>
            </a:r>
            <a:r>
              <a:rPr lang="en-US" sz="2100" dirty="0">
                <a:latin typeface="Cambria" panose="02040503050406030204" pitchFamily="18" charset="0"/>
                <a:ea typeface="Cambria" panose="02040503050406030204" pitchFamily="18" charset="0"/>
              </a:rPr>
              <a:t> </a:t>
            </a:r>
            <a:endParaRPr lang="tr-TR" sz="2100" dirty="0">
              <a:latin typeface="Cambria" panose="02040503050406030204" pitchFamily="18" charset="0"/>
              <a:ea typeface="Cambria" panose="02040503050406030204" pitchFamily="18" charset="0"/>
            </a:endParaRPr>
          </a:p>
          <a:p>
            <a:pPr algn="l">
              <a:lnSpc>
                <a:spcPct val="150000"/>
              </a:lnSpc>
              <a:buFont typeface="Wingdings" panose="05000000000000000000" pitchFamily="2" charset="2"/>
              <a:buChar char="§"/>
            </a:pPr>
            <a:r>
              <a:rPr lang="tr-TR" sz="2100" dirty="0" err="1">
                <a:latin typeface="Cambria" panose="02040503050406030204" pitchFamily="18" charset="0"/>
                <a:ea typeface="Cambria" panose="02040503050406030204" pitchFamily="18" charset="0"/>
              </a:rPr>
              <a:t>Ba</a:t>
            </a:r>
            <a:r>
              <a:rPr lang="en-US" sz="2100" dirty="0" err="1">
                <a:latin typeface="Cambria" panose="02040503050406030204" pitchFamily="18" charset="0"/>
                <a:ea typeface="Cambria" panose="02040503050406030204" pitchFamily="18" charset="0"/>
              </a:rPr>
              <a:t>zı</a:t>
            </a:r>
            <a:r>
              <a:rPr lang="en-US" sz="2100" dirty="0">
                <a:latin typeface="Cambria" panose="02040503050406030204" pitchFamily="18" charset="0"/>
                <a:ea typeface="Cambria" panose="02040503050406030204" pitchFamily="18" charset="0"/>
              </a:rPr>
              <a:t> kombu</a:t>
            </a:r>
            <a:r>
              <a:rPr lang="tr-TR" sz="2100" dirty="0">
                <a:latin typeface="Cambria" panose="02040503050406030204" pitchFamily="18" charset="0"/>
                <a:ea typeface="Cambria" panose="02040503050406030204" pitchFamily="18" charset="0"/>
              </a:rPr>
              <a:t> çayı</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ve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biralar</a:t>
            </a:r>
            <a:endParaRPr lang="en-US" sz="2100" dirty="0">
              <a:latin typeface="Cambria" panose="02040503050406030204" pitchFamily="18" charset="0"/>
              <a:ea typeface="Cambria" panose="02040503050406030204" pitchFamily="18" charset="0"/>
            </a:endParaRPr>
          </a:p>
        </p:txBody>
      </p:sp>
      <p:sp>
        <p:nvSpPr>
          <p:cNvPr id="10" name="Metin Yer Tutucusu 9">
            <a:extLst>
              <a:ext uri="{FF2B5EF4-FFF2-40B4-BE49-F238E27FC236}">
                <a16:creationId xmlns:a16="http://schemas.microsoft.com/office/drawing/2014/main" id="{62A4F4DE-F53D-9677-B434-97EC6E2D74AE}"/>
              </a:ext>
            </a:extLst>
          </p:cNvPr>
          <p:cNvSpPr>
            <a:spLocks noGrp="1"/>
          </p:cNvSpPr>
          <p:nvPr>
            <p:ph type="body" sz="quarter" idx="3"/>
          </p:nvPr>
        </p:nvSpPr>
        <p:spPr>
          <a:xfrm>
            <a:off x="5875999" y="2108555"/>
            <a:ext cx="5183188" cy="823912"/>
          </a:xfrm>
        </p:spPr>
        <p:txBody>
          <a:bodyPr/>
          <a:lstStyle/>
          <a:p>
            <a:pPr algn="ctr"/>
            <a:r>
              <a:rPr lang="tr-TR" i="1" dirty="0">
                <a:solidFill>
                  <a:srgbClr val="92D050"/>
                </a:solidFill>
                <a:latin typeface="Cambria" panose="02040503050406030204" pitchFamily="18" charset="0"/>
                <a:ea typeface="Cambria" panose="02040503050406030204" pitchFamily="18" charset="0"/>
              </a:rPr>
              <a:t>Canlı Mikroorganizma İçermeyen</a:t>
            </a:r>
            <a:endParaRPr lang="en-US" i="1" dirty="0">
              <a:solidFill>
                <a:srgbClr val="92D050"/>
              </a:solidFill>
              <a:latin typeface="Cambria" panose="02040503050406030204" pitchFamily="18" charset="0"/>
              <a:ea typeface="Cambria" panose="02040503050406030204" pitchFamily="18" charset="0"/>
            </a:endParaRPr>
          </a:p>
        </p:txBody>
      </p:sp>
      <p:sp>
        <p:nvSpPr>
          <p:cNvPr id="11" name="İçerik Yer Tutucusu 10">
            <a:extLst>
              <a:ext uri="{FF2B5EF4-FFF2-40B4-BE49-F238E27FC236}">
                <a16:creationId xmlns:a16="http://schemas.microsoft.com/office/drawing/2014/main" id="{4510B6A8-40C7-E34C-1847-0501810D8EF6}"/>
              </a:ext>
            </a:extLst>
          </p:cNvPr>
          <p:cNvSpPr>
            <a:spLocks noGrp="1"/>
          </p:cNvSpPr>
          <p:nvPr>
            <p:ph sz="quarter" idx="4"/>
          </p:nvPr>
        </p:nvSpPr>
        <p:spPr>
          <a:xfrm>
            <a:off x="6246815" y="2919812"/>
            <a:ext cx="5183188" cy="3684588"/>
          </a:xfrm>
        </p:spPr>
        <p:txBody>
          <a:bodyPr>
            <a:normAutofit/>
          </a:bodyPr>
          <a:lstStyle/>
          <a:p>
            <a:pPr algn="l">
              <a:lnSpc>
                <a:spcPct val="17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Ekşi mayalı e</a:t>
            </a:r>
            <a:r>
              <a:rPr lang="en-US" sz="2100" dirty="0" err="1">
                <a:latin typeface="Cambria" panose="02040503050406030204" pitchFamily="18" charset="0"/>
                <a:ea typeface="Cambria" panose="02040503050406030204" pitchFamily="18" charset="0"/>
              </a:rPr>
              <a:t>kmek</a:t>
            </a:r>
            <a:r>
              <a:rPr lang="en-US" sz="2100" dirty="0">
                <a:latin typeface="Cambria" panose="02040503050406030204" pitchFamily="18" charset="0"/>
                <a:ea typeface="Cambria" panose="02040503050406030204" pitchFamily="18" charset="0"/>
              </a:rPr>
              <a:t>,</a:t>
            </a:r>
            <a:endParaRPr lang="tr-TR" sz="2100" dirty="0">
              <a:latin typeface="Cambria" panose="02040503050406030204" pitchFamily="18" charset="0"/>
              <a:ea typeface="Cambria" panose="02040503050406030204" pitchFamily="18" charset="0"/>
            </a:endParaRPr>
          </a:p>
          <a:p>
            <a:pPr algn="l">
              <a:lnSpc>
                <a:spcPct val="17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I</a:t>
            </a:r>
            <a:r>
              <a:rPr lang="en-US" sz="2100" dirty="0" err="1">
                <a:latin typeface="Cambria" panose="02040503050406030204" pitchFamily="18" charset="0"/>
                <a:ea typeface="Cambria" panose="02040503050406030204" pitchFamily="18" charset="0"/>
              </a:rPr>
              <a:t>sıl</a:t>
            </a:r>
            <a:r>
              <a:rPr lang="tr-TR"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işlem</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gören</a:t>
            </a:r>
            <a:r>
              <a:rPr lang="en-US" sz="2100" dirty="0">
                <a:latin typeface="Cambria" panose="02040503050406030204" pitchFamily="18" charset="0"/>
                <a:ea typeface="Cambria" panose="02040503050406030204" pitchFamily="18" charset="0"/>
              </a:rPr>
              <a:t> veya </a:t>
            </a:r>
            <a:r>
              <a:rPr lang="en-US" sz="2100" dirty="0" err="1">
                <a:latin typeface="Cambria" panose="02040503050406030204" pitchFamily="18" charset="0"/>
                <a:ea typeface="Cambria" panose="02040503050406030204" pitchFamily="18" charset="0"/>
              </a:rPr>
              <a:t>pastörize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sebzeler</a:t>
            </a:r>
            <a:endParaRPr lang="en-US" sz="2100" dirty="0">
              <a:latin typeface="Cambria" panose="02040503050406030204" pitchFamily="18" charset="0"/>
              <a:ea typeface="Cambria" panose="02040503050406030204" pitchFamily="18" charset="0"/>
            </a:endParaRPr>
          </a:p>
          <a:p>
            <a:pPr algn="l">
              <a:lnSpc>
                <a:spcPct val="17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S</a:t>
            </a:r>
            <a:r>
              <a:rPr lang="en-US" sz="2100" dirty="0" err="1">
                <a:latin typeface="Cambria" panose="02040503050406030204" pitchFamily="18" charset="0"/>
                <a:ea typeface="Cambria" panose="02040503050406030204" pitchFamily="18" charset="0"/>
              </a:rPr>
              <a:t>irke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şarap</a:t>
            </a:r>
            <a:r>
              <a:rPr lang="en-US" sz="2100" dirty="0">
                <a:latin typeface="Cambria" panose="02040503050406030204" pitchFamily="18" charset="0"/>
                <a:ea typeface="Cambria" panose="02040503050406030204" pitchFamily="18" charset="0"/>
              </a:rPr>
              <a:t>, bazı kombu</a:t>
            </a:r>
            <a:r>
              <a:rPr lang="tr-TR" sz="2100" dirty="0">
                <a:latin typeface="Cambria" panose="02040503050406030204" pitchFamily="18" charset="0"/>
                <a:ea typeface="Cambria" panose="02040503050406030204" pitchFamily="18" charset="0"/>
              </a:rPr>
              <a:t> çayı </a:t>
            </a:r>
            <a:r>
              <a:rPr lang="en-US" sz="2100" dirty="0" err="1">
                <a:latin typeface="Cambria" panose="02040503050406030204" pitchFamily="18" charset="0"/>
                <a:ea typeface="Cambria" panose="02040503050406030204" pitchFamily="18" charset="0"/>
              </a:rPr>
              <a:t>ve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biralar</a:t>
            </a:r>
            <a:endParaRPr lang="tr-TR" sz="2100" dirty="0">
              <a:latin typeface="Cambria" panose="02040503050406030204" pitchFamily="18" charset="0"/>
              <a:ea typeface="Cambria" panose="02040503050406030204" pitchFamily="18" charset="0"/>
            </a:endParaRPr>
          </a:p>
          <a:p>
            <a:pPr algn="l">
              <a:lnSpc>
                <a:spcPct val="17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D</a:t>
            </a:r>
            <a:r>
              <a:rPr lang="en-US" sz="2100" dirty="0" err="1">
                <a:latin typeface="Cambria" panose="02040503050406030204" pitchFamily="18" charset="0"/>
                <a:ea typeface="Cambria" panose="02040503050406030204" pitchFamily="18" charset="0"/>
              </a:rPr>
              <a:t>istile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alkollü</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içecekler</a:t>
            </a:r>
            <a:endParaRPr lang="tr-TR" sz="2100" dirty="0">
              <a:latin typeface="Cambria" panose="02040503050406030204" pitchFamily="18" charset="0"/>
              <a:ea typeface="Cambria" panose="02040503050406030204" pitchFamily="18" charset="0"/>
            </a:endParaRPr>
          </a:p>
          <a:p>
            <a:pPr algn="l">
              <a:lnSpc>
                <a:spcPct val="170000"/>
              </a:lnSpc>
              <a:buFont typeface="Wingdings" panose="05000000000000000000" pitchFamily="2" charset="2"/>
              <a:buChar char="§"/>
            </a:pPr>
            <a:r>
              <a:rPr lang="tr-TR" sz="2100" dirty="0">
                <a:latin typeface="Cambria" panose="02040503050406030204" pitchFamily="18" charset="0"/>
                <a:ea typeface="Cambria" panose="02040503050406030204" pitchFamily="18" charset="0"/>
              </a:rPr>
              <a:t>K</a:t>
            </a:r>
            <a:r>
              <a:rPr lang="en-US" sz="2100" dirty="0" err="1">
                <a:latin typeface="Cambria" panose="02040503050406030204" pitchFamily="18" charset="0"/>
                <a:ea typeface="Cambria" panose="02040503050406030204" pitchFamily="18" charset="0"/>
              </a:rPr>
              <a:t>avrulmuş</a:t>
            </a:r>
            <a:r>
              <a:rPr lang="tr-TR"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kahve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ve</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kakao</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taneleri</a:t>
            </a:r>
            <a:endParaRPr lang="en-US" sz="3200" dirty="0">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C79A9218-9193-6F6A-03E1-782DCAF2F812}"/>
              </a:ext>
            </a:extLst>
          </p:cNvPr>
          <p:cNvSpPr txBox="1"/>
          <p:nvPr/>
        </p:nvSpPr>
        <p:spPr>
          <a:xfrm>
            <a:off x="618197" y="820306"/>
            <a:ext cx="10515600" cy="1384982"/>
          </a:xfrm>
          <a:prstGeom prst="rect">
            <a:avLst/>
          </a:prstGeom>
          <a:noFill/>
          <a:ln w="28575">
            <a:solidFill>
              <a:srgbClr val="C00000"/>
            </a:solidFill>
          </a:ln>
        </p:spPr>
        <p:txBody>
          <a:bodyPr wrap="square" lIns="91425" tIns="45714" rIns="91425" bIns="45714">
            <a:spAutoFit/>
          </a:bodyPr>
          <a:lstStyle/>
          <a:p>
            <a:pPr algn="ctr"/>
            <a:endParaRPr lang="tr-TR" dirty="0">
              <a:latin typeface="Cambria" panose="02040503050406030204" pitchFamily="18" charset="0"/>
              <a:ea typeface="Cambria" panose="02040503050406030204" pitchFamily="18" charset="0"/>
            </a:endParaRPr>
          </a:p>
          <a:p>
            <a:pPr algn="ctr"/>
            <a:r>
              <a:rPr lang="tr-TR" sz="2400" dirty="0">
                <a:latin typeface="Cambria" panose="02040503050406030204" pitchFamily="18" charset="0"/>
                <a:ea typeface="Cambria" panose="02040503050406030204" pitchFamily="18" charset="0"/>
              </a:rPr>
              <a:t>İ</a:t>
            </a:r>
            <a:r>
              <a:rPr lang="en-US" sz="2400" dirty="0" err="1">
                <a:latin typeface="Cambria" panose="02040503050406030204" pitchFamily="18" charset="0"/>
                <a:ea typeface="Cambria" panose="02040503050406030204" pitchFamily="18" charset="0"/>
              </a:rPr>
              <a:t>stenilen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kontrollü</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mikrobiyal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büyüme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besin</a:t>
            </a:r>
            <a:r>
              <a:rPr lang="en-US" sz="2400" dirty="0">
                <a:latin typeface="Cambria" panose="02040503050406030204" pitchFamily="18" charset="0"/>
                <a:ea typeface="Cambria" panose="02040503050406030204" pitchFamily="18" charset="0"/>
              </a:rPr>
              <a:t> bileşenlerinin</a:t>
            </a:r>
            <a:r>
              <a:rPr lang="tr-TR"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enzimatik</a:t>
            </a:r>
            <a:r>
              <a:rPr lang="en-US" sz="2400" dirty="0">
                <a:latin typeface="Cambria" panose="02040503050406030204" pitchFamily="18" charset="0"/>
                <a:ea typeface="Cambria" panose="02040503050406030204" pitchFamily="18" charset="0"/>
              </a:rPr>
              <a:t> dönüşümleri yoluyla üretilen besinler</a:t>
            </a:r>
            <a:endParaRPr lang="tr-TR" sz="2400" dirty="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93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chia</Template>
  <TotalTime>3570</TotalTime>
  <Words>11799</Words>
  <Application>Microsoft Office PowerPoint</Application>
  <PresentationFormat>Geniş ekran</PresentationFormat>
  <Paragraphs>973</Paragraphs>
  <Slides>81</Slides>
  <Notes>59</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81</vt:i4>
      </vt:variant>
    </vt:vector>
  </HeadingPairs>
  <TitlesOfParts>
    <vt:vector size="95" baseType="lpstr">
      <vt:lpstr>MS PGothic</vt:lpstr>
      <vt:lpstr>Akrobat</vt:lpstr>
      <vt:lpstr>Arial</vt:lpstr>
      <vt:lpstr>Calibri</vt:lpstr>
      <vt:lpstr>Calibri Light</vt:lpstr>
      <vt:lpstr>Cambria</vt:lpstr>
      <vt:lpstr>DaxBold</vt:lpstr>
      <vt:lpstr>Dax-Regular</vt:lpstr>
      <vt:lpstr>Gotham-Light</vt:lpstr>
      <vt:lpstr>Mangal</vt:lpstr>
      <vt:lpstr>Symbol</vt:lpstr>
      <vt:lpstr>Times New Roman</vt:lpstr>
      <vt:lpstr>Wingdings</vt:lpstr>
      <vt:lpstr>Office Teması</vt:lpstr>
      <vt:lpstr>BİRİNCİ BASAMAK SAĞLIK KURUMLARINDAKİ DİYETİSYENLER İÇİN BESLENME DANIŞMANLIĞI EĞİTİMİ  BESLENMEDE GÜNCEL KONULAR  ANKARA – 2025</vt:lpstr>
      <vt:lpstr>Sunum İçeriği</vt:lpstr>
      <vt:lpstr>PowerPoint Sunusu</vt:lpstr>
      <vt:lpstr>PowerPoint Sunusu</vt:lpstr>
      <vt:lpstr>PowerPoint Sunusu</vt:lpstr>
      <vt:lpstr>PowerPoint Sunusu</vt:lpstr>
      <vt:lpstr>PowerPoint Sunusu</vt:lpstr>
      <vt:lpstr>PowerPoint Sunusu</vt:lpstr>
      <vt:lpstr> 1. Fermente Besinler </vt:lpstr>
      <vt:lpstr>Fermente Besin İlişkili Kavramlar</vt:lpstr>
      <vt:lpstr>Fermente Besin İlişkili Kavramlar</vt:lpstr>
      <vt:lpstr>Her fermente besin probiyotik midir?</vt:lpstr>
      <vt:lpstr>Fermantasyon sürecini ve Fermente Besinin Kompozisyonun Etkileyen Etmenler</vt:lpstr>
      <vt:lpstr>Fermentasyonda Sık Kullanılan Mikroorganizmalar</vt:lpstr>
      <vt:lpstr>PowerPoint Sunusu</vt:lpstr>
      <vt:lpstr>Fermentasyonun Besine Katkıları</vt:lpstr>
      <vt:lpstr>Fermente Besinlerin Sağlık Üzerine Olası Etkileri</vt:lpstr>
      <vt:lpstr>PowerPoint Sunusu</vt:lpstr>
      <vt:lpstr>PowerPoint Sunusu</vt:lpstr>
      <vt:lpstr>2. BESİN DESTEKLERİ</vt:lpstr>
      <vt:lpstr>2. BESİN DESTEKLERİ</vt:lpstr>
      <vt:lpstr>PowerPoint Sunusu</vt:lpstr>
      <vt:lpstr>PowerPoint Sunusu</vt:lpstr>
      <vt:lpstr>BESİN DESTEKLERİ</vt:lpstr>
      <vt:lpstr>Etken Maddelerine Göre Takviye Edici Gıdalar</vt:lpstr>
      <vt:lpstr>PowerPoint Sunusu</vt:lpstr>
      <vt:lpstr>PowerPoint Sunusu</vt:lpstr>
      <vt:lpstr>PowerPoint Sunusu</vt:lpstr>
      <vt:lpstr>PowerPoint Sunusu</vt:lpstr>
      <vt:lpstr>PowerPoint Sunusu</vt:lpstr>
      <vt:lpstr>PowerPoint Sunusu</vt:lpstr>
      <vt:lpstr>PowerPoint Sunusu</vt:lpstr>
      <vt:lpstr>Takviye Edici Gıda Kullanımında Dikkat Edilmesi Gereken Hususlar</vt:lpstr>
      <vt:lpstr>Takviye Edici Gıda Kullanımında Dikkat Edilmesi Gereken Hususlar</vt:lpstr>
      <vt:lpstr>PowerPoint Sunusu</vt:lpstr>
      <vt:lpstr>PowerPoint Sunusu</vt:lpstr>
      <vt:lpstr>PowerPoint Sunusu</vt:lpstr>
      <vt:lpstr>3. GELENEKSEL BESİNLER</vt:lpstr>
      <vt:lpstr>3. Geleneksel Besinler: Pekmez</vt:lpstr>
      <vt:lpstr>3. Geleneksel Besinler: Pekmez</vt:lpstr>
      <vt:lpstr>3. Geleneksel Besinler: Pekmez</vt:lpstr>
      <vt:lpstr>3. Geleneksel Besinler: Tarhana </vt:lpstr>
      <vt:lpstr>3. Geleneksel Besinler: Tarhana </vt:lpstr>
      <vt:lpstr>3. Geleneksel Besinler: Tarhana </vt:lpstr>
      <vt:lpstr>PowerPoint Sunusu</vt:lpstr>
      <vt:lpstr>PowerPoint Sunusu</vt:lpstr>
      <vt:lpstr>PowerPoint Sunusu</vt:lpstr>
      <vt:lpstr>3. Geleneksel Besinler: Şıra</vt:lpstr>
      <vt:lpstr>3. Geleneksel Besinler: Şıra</vt:lpstr>
      <vt:lpstr>PowerPoint Sunusu</vt:lpstr>
      <vt:lpstr>PowerPoint Sunusu</vt:lpstr>
      <vt:lpstr>PowerPoint Sunusu</vt:lpstr>
      <vt:lpstr>Yeni Besin Tanımı</vt:lpstr>
      <vt:lpstr>Yeni Besin Kavramının Yaygınlaşması</vt:lpstr>
      <vt:lpstr>4. Yeni Besinler ve Pseudotahıllar</vt:lpstr>
      <vt:lpstr>Yeni Besinlerin  Karşılaması Gereken Üç Temel İlke </vt:lpstr>
      <vt:lpstr>Yeni Besin Kategorileri</vt:lpstr>
      <vt:lpstr>4. Yeni Besinler: Pseudotahıllar</vt:lpstr>
      <vt:lpstr>Psödotahıllar: Besin Bileşenleri</vt:lpstr>
      <vt:lpstr>PowerPoint Sunusu</vt:lpstr>
      <vt:lpstr>Pseudotahılların Sağlık Etkileri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Besinlerin Çevresel Etkileri</vt:lpstr>
      <vt:lpstr>PowerPoint Sunusu</vt:lpstr>
      <vt:lpstr>Besin Gruplarına Yönelik Sürdürülebilir Beslenme Önerileri</vt:lpstr>
      <vt:lpstr>Sürdürülebilirlik Odağında Beslenme Önerileri</vt:lpstr>
      <vt:lpstr>Sürdürülebilir Beslenme: Akdeniz Diyet Modeli</vt:lpstr>
      <vt:lpstr>Sürdürülebilir Beslenme İçin Sürdürülebilir Tarım</vt:lpstr>
      <vt:lpstr>Sürdürülebilir Beslenme İçin Sürdürülebilir Tarım</vt:lpstr>
      <vt:lpstr>Türk Mutfak Kültürünün Korunması</vt:lpstr>
      <vt:lpstr>Sürdürülebilir Alışveriş Önerileri</vt:lpstr>
      <vt:lpstr>SONUÇ VE ÖNERİLER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BİRİNCİ BASAMAK SAĞLIK KURUMLARINDAKİ DİYETİSYENLER İÇİN BESLENME DANIŞMANLIĞI EĞİTİMİ - BESLENMEDE GÜNCEL KONULAR</dc:title>
  <dc:creator>yeşim öztekin</dc:creator>
  <cp:lastModifiedBy>Fatma AYKUL</cp:lastModifiedBy>
  <cp:revision>96</cp:revision>
  <dcterms:created xsi:type="dcterms:W3CDTF">2024-11-20T09:26:30Z</dcterms:created>
  <dcterms:modified xsi:type="dcterms:W3CDTF">2025-01-30T12:48:36Z</dcterms:modified>
</cp:coreProperties>
</file>