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80" r:id="rId15"/>
    <p:sldId id="269" r:id="rId16"/>
    <p:sldId id="270" r:id="rId17"/>
    <p:sldId id="271" r:id="rId18"/>
    <p:sldId id="272" r:id="rId19"/>
    <p:sldId id="273" r:id="rId20"/>
    <p:sldId id="274" r:id="rId21"/>
    <p:sldId id="275" r:id="rId22"/>
    <p:sldId id="276" r:id="rId23"/>
    <p:sldId id="277" r:id="rId24"/>
    <p:sldId id="278" r:id="rId25"/>
    <p:sldId id="279" r:id="rId2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0B1368-5363-4563-A83D-2482BF71CE4B}" type="datetimeFigureOut">
              <a:rPr lang="tr-TR" smtClean="0"/>
              <a:t>25.11.2024</a:t>
            </a:fld>
            <a:endParaRPr lang="tr-T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B46444-8B04-4F98-AC6C-F68A4102656B}" type="slidenum">
              <a:rPr lang="tr-TR" smtClean="0"/>
              <a:t>‹#›</a:t>
            </a:fld>
            <a:endParaRPr lang="tr-TR"/>
          </a:p>
        </p:txBody>
      </p:sp>
    </p:spTree>
    <p:extLst>
      <p:ext uri="{BB962C8B-B14F-4D97-AF65-F5344CB8AC3E}">
        <p14:creationId xmlns:p14="http://schemas.microsoft.com/office/powerpoint/2010/main" val="23785404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a:p>
        </p:txBody>
      </p:sp>
      <p:sp>
        <p:nvSpPr>
          <p:cNvPr id="4" name="Slide Number Placeholder 3"/>
          <p:cNvSpPr>
            <a:spLocks noGrp="1"/>
          </p:cNvSpPr>
          <p:nvPr>
            <p:ph type="sldNum" sz="quarter" idx="10"/>
          </p:nvPr>
        </p:nvSpPr>
        <p:spPr/>
        <p:txBody>
          <a:bodyPr/>
          <a:lstStyle/>
          <a:p>
            <a:fld id="{84B46444-8B04-4F98-AC6C-F68A4102656B}" type="slidenum">
              <a:rPr lang="tr-TR" smtClean="0"/>
              <a:t>1</a:t>
            </a:fld>
            <a:endParaRPr lang="tr-TR"/>
          </a:p>
        </p:txBody>
      </p:sp>
    </p:spTree>
    <p:extLst>
      <p:ext uri="{BB962C8B-B14F-4D97-AF65-F5344CB8AC3E}">
        <p14:creationId xmlns:p14="http://schemas.microsoft.com/office/powerpoint/2010/main" val="2523402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8A66E91-C68F-46CB-9866-37E40D46ABD5}" type="datetime1">
              <a:rPr lang="tr-TR" smtClean="0"/>
              <a:t>25.11.2024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6985020-C95E-487B-888C-22F46A8FCEC9}"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5294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E6303F-CFA2-4AF2-9FDC-CE8E495A7CAE}" type="datetime1">
              <a:rPr lang="tr-TR" smtClean="0"/>
              <a:t>25.11.2024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6985020-C95E-487B-888C-22F46A8FCEC9}" type="slidenum">
              <a:rPr lang="tr-TR" smtClean="0"/>
              <a:t>‹#›</a:t>
            </a:fld>
            <a:endParaRPr lang="tr-TR"/>
          </a:p>
        </p:txBody>
      </p:sp>
    </p:spTree>
    <p:extLst>
      <p:ext uri="{BB962C8B-B14F-4D97-AF65-F5344CB8AC3E}">
        <p14:creationId xmlns:p14="http://schemas.microsoft.com/office/powerpoint/2010/main" val="5029869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FAA839-E689-472E-92E9-A00E409CC21F}" type="datetime1">
              <a:rPr lang="tr-TR" smtClean="0"/>
              <a:t>25.11.2024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6985020-C95E-487B-888C-22F46A8FCEC9}" type="slidenum">
              <a:rPr lang="tr-TR" smtClean="0"/>
              <a:t>‹#›</a:t>
            </a:fld>
            <a:endParaRPr lang="tr-TR"/>
          </a:p>
        </p:txBody>
      </p:sp>
    </p:spTree>
    <p:extLst>
      <p:ext uri="{BB962C8B-B14F-4D97-AF65-F5344CB8AC3E}">
        <p14:creationId xmlns:p14="http://schemas.microsoft.com/office/powerpoint/2010/main" val="2061310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B597ED-8D80-416F-A436-2CAED8C34B1B}" type="datetime1">
              <a:rPr lang="tr-TR" smtClean="0"/>
              <a:t>25.11.2024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6985020-C95E-487B-888C-22F46A8FCEC9}" type="slidenum">
              <a:rPr lang="tr-TR" smtClean="0"/>
              <a:t>‹#›</a:t>
            </a:fld>
            <a:endParaRPr lang="tr-TR"/>
          </a:p>
        </p:txBody>
      </p:sp>
    </p:spTree>
    <p:extLst>
      <p:ext uri="{BB962C8B-B14F-4D97-AF65-F5344CB8AC3E}">
        <p14:creationId xmlns:p14="http://schemas.microsoft.com/office/powerpoint/2010/main" val="2648411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58CFCE9-6D33-4FDA-9AE7-62FA93484E81}" type="datetime1">
              <a:rPr lang="tr-TR" smtClean="0"/>
              <a:t>25.11.2024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6985020-C95E-487B-888C-22F46A8FCEC9}"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5223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BDE6CD3-E8BB-4B44-95EE-69D0551331D8}" type="datetime1">
              <a:rPr lang="tr-TR" smtClean="0"/>
              <a:t>25.11.2024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6985020-C95E-487B-888C-22F46A8FCEC9}" type="slidenum">
              <a:rPr lang="tr-TR" smtClean="0"/>
              <a:t>‹#›</a:t>
            </a:fld>
            <a:endParaRPr lang="tr-TR"/>
          </a:p>
        </p:txBody>
      </p:sp>
    </p:spTree>
    <p:extLst>
      <p:ext uri="{BB962C8B-B14F-4D97-AF65-F5344CB8AC3E}">
        <p14:creationId xmlns:p14="http://schemas.microsoft.com/office/powerpoint/2010/main" val="3749919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DD8E11C-5C87-4E4C-86EF-9C3C286412EB}" type="datetime1">
              <a:rPr lang="tr-TR" smtClean="0"/>
              <a:t>25.11.2024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6985020-C95E-487B-888C-22F46A8FCEC9}" type="slidenum">
              <a:rPr lang="tr-TR" smtClean="0"/>
              <a:t>‹#›</a:t>
            </a:fld>
            <a:endParaRPr lang="tr-TR"/>
          </a:p>
        </p:txBody>
      </p:sp>
    </p:spTree>
    <p:extLst>
      <p:ext uri="{BB962C8B-B14F-4D97-AF65-F5344CB8AC3E}">
        <p14:creationId xmlns:p14="http://schemas.microsoft.com/office/powerpoint/2010/main" val="3654429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029C719-BA29-4AB0-8C47-09A810DBE467}" type="datetime1">
              <a:rPr lang="tr-TR" smtClean="0"/>
              <a:t>25.11.2024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6985020-C95E-487B-888C-22F46A8FCEC9}" type="slidenum">
              <a:rPr lang="tr-TR" smtClean="0"/>
              <a:t>‹#›</a:t>
            </a:fld>
            <a:endParaRPr lang="tr-TR"/>
          </a:p>
        </p:txBody>
      </p:sp>
    </p:spTree>
    <p:extLst>
      <p:ext uri="{BB962C8B-B14F-4D97-AF65-F5344CB8AC3E}">
        <p14:creationId xmlns:p14="http://schemas.microsoft.com/office/powerpoint/2010/main" val="3251308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CB27559-0938-4D0A-ABA8-7027C976FD8A}" type="datetime1">
              <a:rPr lang="tr-TR" smtClean="0"/>
              <a:t>25.11.2024</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16985020-C95E-487B-888C-22F46A8FCEC9}" type="slidenum">
              <a:rPr lang="tr-TR" smtClean="0"/>
              <a:t>‹#›</a:t>
            </a:fld>
            <a:endParaRPr lang="tr-TR"/>
          </a:p>
        </p:txBody>
      </p:sp>
    </p:spTree>
    <p:extLst>
      <p:ext uri="{BB962C8B-B14F-4D97-AF65-F5344CB8AC3E}">
        <p14:creationId xmlns:p14="http://schemas.microsoft.com/office/powerpoint/2010/main" val="1174640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0469BD4-E15D-4135-9874-E90C18952F9F}" type="datetime1">
              <a:rPr lang="tr-TR" smtClean="0"/>
              <a:t>25.11.2024</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6985020-C95E-487B-888C-22F46A8FCEC9}" type="slidenum">
              <a:rPr lang="tr-TR" smtClean="0"/>
              <a:t>‹#›</a:t>
            </a:fld>
            <a:endParaRPr lang="tr-TR"/>
          </a:p>
        </p:txBody>
      </p:sp>
    </p:spTree>
    <p:extLst>
      <p:ext uri="{BB962C8B-B14F-4D97-AF65-F5344CB8AC3E}">
        <p14:creationId xmlns:p14="http://schemas.microsoft.com/office/powerpoint/2010/main" val="1046570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CBB600A-2903-4AC3-AF4F-D3C85D4B90EA}" type="datetime1">
              <a:rPr lang="tr-TR" smtClean="0"/>
              <a:t>25.11.2024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6985020-C95E-487B-888C-22F46A8FCEC9}" type="slidenum">
              <a:rPr lang="tr-TR" smtClean="0"/>
              <a:t>‹#›</a:t>
            </a:fld>
            <a:endParaRPr lang="tr-TR"/>
          </a:p>
        </p:txBody>
      </p:sp>
    </p:spTree>
    <p:extLst>
      <p:ext uri="{BB962C8B-B14F-4D97-AF65-F5344CB8AC3E}">
        <p14:creationId xmlns:p14="http://schemas.microsoft.com/office/powerpoint/2010/main" val="3123374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D18DABA-BD5B-496C-8AAB-26A171FD6C4E}" type="datetime1">
              <a:rPr lang="tr-TR" smtClean="0"/>
              <a:t>25.11.2024</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6985020-C95E-487B-888C-22F46A8FCEC9}"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00387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tr-TR" sz="4000" dirty="0"/>
              <a:t>Ağırlık Yönetiminde Grup Eğitimi</a:t>
            </a:r>
            <a:br>
              <a:rPr lang="tr-TR" dirty="0"/>
            </a:br>
            <a:r>
              <a:rPr lang="tr-TR" sz="6000" dirty="0"/>
              <a:t>Psikiyatrik/Psikolojik Faktörler</a:t>
            </a:r>
          </a:p>
        </p:txBody>
      </p:sp>
      <p:sp>
        <p:nvSpPr>
          <p:cNvPr id="3" name="Subtitle 2"/>
          <p:cNvSpPr>
            <a:spLocks noGrp="1"/>
          </p:cNvSpPr>
          <p:nvPr>
            <p:ph type="subTitle" idx="1"/>
          </p:nvPr>
        </p:nvSpPr>
        <p:spPr/>
        <p:txBody>
          <a:bodyPr>
            <a:normAutofit fontScale="47500" lnSpcReduction="20000"/>
          </a:bodyPr>
          <a:lstStyle/>
          <a:p>
            <a:r>
              <a:rPr lang="tr-TR" dirty="0"/>
              <a:t>Dr. Berker Duman</a:t>
            </a:r>
          </a:p>
          <a:p>
            <a:r>
              <a:rPr lang="tr-TR" dirty="0"/>
              <a:t>Ankara ÜNİVERSİTESİ TIP FAKÜLTESİ </a:t>
            </a:r>
          </a:p>
          <a:p>
            <a:r>
              <a:rPr lang="tr-TR" dirty="0"/>
              <a:t>PSİKİYATRİ ad, Konsültasyon-liyezon psikiyatrisi bd</a:t>
            </a:r>
          </a:p>
          <a:p>
            <a:r>
              <a:rPr lang="tr-TR" dirty="0"/>
              <a:t>Ankara üniversitesi beyin araştırmaları araştırma uygulama merkezi (Aü-baum)</a:t>
            </a:r>
          </a:p>
        </p:txBody>
      </p:sp>
    </p:spTree>
    <p:extLst>
      <p:ext uri="{BB962C8B-B14F-4D97-AF65-F5344CB8AC3E}">
        <p14:creationId xmlns:p14="http://schemas.microsoft.com/office/powerpoint/2010/main" val="26460238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b="1" dirty="0"/>
              <a:t>Hastanın Motivasyonun Belirlenmesi</a:t>
            </a:r>
            <a:endParaRPr lang="tr-TR" dirty="0"/>
          </a:p>
          <a:p>
            <a:r>
              <a:rPr lang="tr-TR" dirty="0"/>
              <a:t>Her hasta değişime aynı düzeyde açık değildir. Bu tedavi motivasyonlarını ve katılımlarını önemli derecede etkiler. Bu nedenle uzmanın hastanın değişime yönelik beklentilerinin ne olduğunu tespit etmesi ve ona uygun müdahale biçimini planlaması büyük önem taşımaktadır. </a:t>
            </a:r>
          </a:p>
          <a:p>
            <a:r>
              <a:rPr lang="tr-TR" b="1" dirty="0"/>
              <a:t>Her hastaya aynı reçete olmaz!</a:t>
            </a:r>
          </a:p>
        </p:txBody>
      </p:sp>
      <p:sp>
        <p:nvSpPr>
          <p:cNvPr id="4" name="Slide Number Placeholder 3"/>
          <p:cNvSpPr>
            <a:spLocks noGrp="1"/>
          </p:cNvSpPr>
          <p:nvPr>
            <p:ph type="sldNum" sz="quarter" idx="12"/>
          </p:nvPr>
        </p:nvSpPr>
        <p:spPr/>
        <p:txBody>
          <a:bodyPr/>
          <a:lstStyle/>
          <a:p>
            <a:fld id="{16985020-C95E-487B-888C-22F46A8FCEC9}" type="slidenum">
              <a:rPr lang="tr-TR" smtClean="0"/>
              <a:t>10</a:t>
            </a:fld>
            <a:endParaRPr lang="tr-TR"/>
          </a:p>
        </p:txBody>
      </p:sp>
    </p:spTree>
    <p:extLst>
      <p:ext uri="{BB962C8B-B14F-4D97-AF65-F5344CB8AC3E}">
        <p14:creationId xmlns:p14="http://schemas.microsoft.com/office/powerpoint/2010/main" val="794447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694222"/>
            <a:ext cx="10058400" cy="1388444"/>
          </a:xfrm>
        </p:spPr>
        <p:txBody>
          <a:bodyPr/>
          <a:lstStyle/>
          <a:p>
            <a:r>
              <a:rPr lang="tr-TR" dirty="0"/>
              <a:t>Değişime hazır olma düzeyleri</a:t>
            </a:r>
          </a:p>
        </p:txBody>
      </p:sp>
      <p:pic>
        <p:nvPicPr>
          <p:cNvPr id="4" name="İçerik Yer Tutucusu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97280" y="694222"/>
            <a:ext cx="10164277" cy="5174766"/>
          </a:xfrm>
          <a:prstGeom prst="rect">
            <a:avLst/>
          </a:prstGeom>
          <a:noFill/>
          <a:ln>
            <a:noFill/>
          </a:ln>
          <a:extLst/>
        </p:spPr>
      </p:pic>
      <p:sp>
        <p:nvSpPr>
          <p:cNvPr id="5" name="Slide Number Placeholder 4"/>
          <p:cNvSpPr>
            <a:spLocks noGrp="1"/>
          </p:cNvSpPr>
          <p:nvPr>
            <p:ph type="sldNum" sz="quarter" idx="12"/>
          </p:nvPr>
        </p:nvSpPr>
        <p:spPr/>
        <p:txBody>
          <a:bodyPr/>
          <a:lstStyle/>
          <a:p>
            <a:fld id="{16985020-C95E-487B-888C-22F46A8FCEC9}" type="slidenum">
              <a:rPr lang="tr-TR" smtClean="0"/>
              <a:t>11</a:t>
            </a:fld>
            <a:endParaRPr lang="tr-TR"/>
          </a:p>
        </p:txBody>
      </p:sp>
    </p:spTree>
    <p:extLst>
      <p:ext uri="{BB962C8B-B14F-4D97-AF65-F5344CB8AC3E}">
        <p14:creationId xmlns:p14="http://schemas.microsoft.com/office/powerpoint/2010/main" val="10574665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b="1" i="1" dirty="0"/>
              <a:t>Kilo sorunu olan bireyler ile etkili iletişim ilkeleri:</a:t>
            </a:r>
            <a:endParaRPr lang="tr-TR" dirty="0"/>
          </a:p>
          <a:p>
            <a:r>
              <a:rPr lang="tr-TR" b="1" dirty="0"/>
              <a:t>1. Empatik iletişim kurunuz: </a:t>
            </a:r>
            <a:r>
              <a:rPr lang="tr-TR" dirty="0"/>
              <a:t>Hastalarınız anlaşıldıklarını hissettikleri zaman önerileriniz çok daha etkili olacaktır. Empati hastanızla uyum içinde olmanızı sağlayacaktır. Hastanıza konuya bakışını, duygularını anladığınızı göstermelisiniz. Empati, hastaların tedaviye uyumları kadar tanılarının daha güvenli olmasını da sağlar. Empatik iletişim aşağıdaki öğeleri içermelidir:</a:t>
            </a:r>
          </a:p>
          <a:p>
            <a:r>
              <a:rPr lang="tr-TR" b="1" dirty="0"/>
              <a:t>a. Aktif dinleme: </a:t>
            </a:r>
            <a:r>
              <a:rPr lang="tr-TR" dirty="0"/>
              <a:t>Hastanızın size ne söylediğine odaklanmayı sağlayan sizin sessiz kaldığınız bir süredir. Baş sallama, duyguları yansıtan yüz ifadesi, göz teması kurma gibi aktiviteleri yapmanız gerekir.</a:t>
            </a:r>
          </a:p>
          <a:p>
            <a:r>
              <a:rPr lang="tr-TR" b="1" dirty="0"/>
              <a:t>b. Hastalarınızın söylediklerini tekrar ederek doğru anlayıp anlamadığınızı test etme: </a:t>
            </a:r>
            <a:r>
              <a:rPr lang="tr-TR" dirty="0"/>
              <a:t>Örneğin </a:t>
            </a:r>
            <a:r>
              <a:rPr lang="en-US" dirty="0"/>
              <a:t>“</a:t>
            </a:r>
            <a:r>
              <a:rPr lang="tr-TR" dirty="0"/>
              <a:t>Şimdi bana doğum sonrası kilo almaya mı başladığınızı söylemek istiyorsunuz?</a:t>
            </a:r>
            <a:r>
              <a:rPr lang="en-US" dirty="0"/>
              <a:t>”</a:t>
            </a:r>
            <a:r>
              <a:rPr lang="tr-TR" dirty="0"/>
              <a:t> ya da </a:t>
            </a:r>
            <a:r>
              <a:rPr lang="en-US" dirty="0"/>
              <a:t>“</a:t>
            </a:r>
            <a:r>
              <a:rPr lang="tr-TR" dirty="0"/>
              <a:t>Bir başka deyişle son aylarda 7-8 kilo fazlanız olduğunu mu söylüyorsunuz?</a:t>
            </a:r>
            <a:r>
              <a:rPr lang="en-US" dirty="0"/>
              <a:t>”</a:t>
            </a:r>
            <a:r>
              <a:rPr lang="tr-TR" dirty="0"/>
              <a:t>.</a:t>
            </a:r>
          </a:p>
          <a:p>
            <a:endParaRPr lang="tr-TR" dirty="0"/>
          </a:p>
        </p:txBody>
      </p:sp>
      <p:sp>
        <p:nvSpPr>
          <p:cNvPr id="4" name="Slide Number Placeholder 3"/>
          <p:cNvSpPr>
            <a:spLocks noGrp="1"/>
          </p:cNvSpPr>
          <p:nvPr>
            <p:ph type="sldNum" sz="quarter" idx="12"/>
          </p:nvPr>
        </p:nvSpPr>
        <p:spPr/>
        <p:txBody>
          <a:bodyPr/>
          <a:lstStyle/>
          <a:p>
            <a:fld id="{16985020-C95E-487B-888C-22F46A8FCEC9}" type="slidenum">
              <a:rPr lang="tr-TR" smtClean="0"/>
              <a:t>12</a:t>
            </a:fld>
            <a:endParaRPr lang="tr-TR"/>
          </a:p>
        </p:txBody>
      </p:sp>
    </p:spTree>
    <p:extLst>
      <p:ext uri="{BB962C8B-B14F-4D97-AF65-F5344CB8AC3E}">
        <p14:creationId xmlns:p14="http://schemas.microsoft.com/office/powerpoint/2010/main" val="14401796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b="1" dirty="0"/>
              <a:t>c. Hastanızın duygularını yansıtma: </a:t>
            </a:r>
            <a:r>
              <a:rPr lang="tr-TR" dirty="0"/>
              <a:t>Örneğin </a:t>
            </a:r>
            <a:r>
              <a:rPr lang="en-US" dirty="0"/>
              <a:t>“</a:t>
            </a:r>
            <a:r>
              <a:rPr lang="tr-TR" dirty="0"/>
              <a:t>Anladığım kadarıyla kilo almanız sizi mutsuz ediyor ve endişelendiriyor</a:t>
            </a:r>
            <a:r>
              <a:rPr lang="en-US" dirty="0"/>
              <a:t>”</a:t>
            </a:r>
            <a:r>
              <a:rPr lang="tr-TR" dirty="0"/>
              <a:t>.</a:t>
            </a:r>
          </a:p>
          <a:p>
            <a:r>
              <a:rPr lang="tr-TR" b="1" dirty="0"/>
              <a:t>d. Hastalarınıza tedavinin en önemli ortağının kendileri olduğunu anlamalarını sağlama: </a:t>
            </a:r>
            <a:r>
              <a:rPr lang="tr-TR" dirty="0"/>
              <a:t>Örneğin </a:t>
            </a:r>
            <a:r>
              <a:rPr lang="en-US" dirty="0"/>
              <a:t>“</a:t>
            </a:r>
            <a:r>
              <a:rPr lang="tr-TR" dirty="0"/>
              <a:t>Bu anlattıklarım sizin de aklınıza yatıyor mu?</a:t>
            </a:r>
            <a:r>
              <a:rPr lang="en-US" dirty="0"/>
              <a:t>”</a:t>
            </a:r>
            <a:endParaRPr lang="tr-TR" dirty="0"/>
          </a:p>
          <a:p>
            <a:endParaRPr lang="tr-TR" dirty="0"/>
          </a:p>
        </p:txBody>
      </p:sp>
      <p:sp>
        <p:nvSpPr>
          <p:cNvPr id="4" name="Slide Number Placeholder 3"/>
          <p:cNvSpPr>
            <a:spLocks noGrp="1"/>
          </p:cNvSpPr>
          <p:nvPr>
            <p:ph type="sldNum" sz="quarter" idx="12"/>
          </p:nvPr>
        </p:nvSpPr>
        <p:spPr/>
        <p:txBody>
          <a:bodyPr/>
          <a:lstStyle/>
          <a:p>
            <a:fld id="{16985020-C95E-487B-888C-22F46A8FCEC9}" type="slidenum">
              <a:rPr lang="tr-TR" smtClean="0"/>
              <a:t>13</a:t>
            </a:fld>
            <a:endParaRPr lang="tr-TR"/>
          </a:p>
        </p:txBody>
      </p:sp>
    </p:spTree>
    <p:extLst>
      <p:ext uri="{BB962C8B-B14F-4D97-AF65-F5344CB8AC3E}">
        <p14:creationId xmlns:p14="http://schemas.microsoft.com/office/powerpoint/2010/main" val="24931513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b="1" dirty="0"/>
              <a:t>2. Hastayla olumlu bir işbirliği kurun: </a:t>
            </a:r>
            <a:r>
              <a:rPr lang="tr-TR" dirty="0"/>
              <a:t>Hastalarla olumlu bir işbirliği kurulması yaşam boyu sürecek olan davranış değişikliği gerektiren tüm hastalıklarda olduğu gibi kilo sorunu tedavisinde de gereklidir. </a:t>
            </a:r>
          </a:p>
          <a:p>
            <a:r>
              <a:rPr lang="tr-TR" dirty="0"/>
              <a:t>Olumlu bir işbirliği hastanın obezite ile ilişkili olarak durumunu tespit etmenizi, doğru tanı koymanızı, tedavi planı ve çözüm önerileri geliştirmenizi sağlar. </a:t>
            </a:r>
          </a:p>
          <a:p>
            <a:r>
              <a:rPr lang="tr-TR" dirty="0"/>
              <a:t>Hastalara sadece ne yapacaklarını öğütleyen bir yönteme göre olumlu bir etkileşim kurarak, yapılacakları birlikte kararlaştırmak tedavi başarısını iyileştirir.</a:t>
            </a:r>
          </a:p>
          <a:p>
            <a:endParaRPr lang="tr-TR" dirty="0"/>
          </a:p>
        </p:txBody>
      </p:sp>
      <p:sp>
        <p:nvSpPr>
          <p:cNvPr id="4" name="Slide Number Placeholder 3"/>
          <p:cNvSpPr>
            <a:spLocks noGrp="1"/>
          </p:cNvSpPr>
          <p:nvPr>
            <p:ph type="sldNum" sz="quarter" idx="12"/>
          </p:nvPr>
        </p:nvSpPr>
        <p:spPr/>
        <p:txBody>
          <a:bodyPr/>
          <a:lstStyle/>
          <a:p>
            <a:fld id="{16985020-C95E-487B-888C-22F46A8FCEC9}" type="slidenum">
              <a:rPr lang="tr-TR" smtClean="0"/>
              <a:t>14</a:t>
            </a:fld>
            <a:endParaRPr lang="tr-TR"/>
          </a:p>
        </p:txBody>
      </p:sp>
    </p:spTree>
    <p:extLst>
      <p:ext uri="{BB962C8B-B14F-4D97-AF65-F5344CB8AC3E}">
        <p14:creationId xmlns:p14="http://schemas.microsoft.com/office/powerpoint/2010/main" val="33670380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92500" lnSpcReduction="10000"/>
          </a:bodyPr>
          <a:lstStyle/>
          <a:p>
            <a:r>
              <a:rPr lang="tr-TR" b="1" dirty="0"/>
              <a:t>3. Sağlığı korumakla ilgili mesajlar verin: </a:t>
            </a:r>
            <a:r>
              <a:rPr lang="tr-TR" dirty="0"/>
              <a:t>Hastalarınıza sağlıklarını koruma ve hastalıklardan korunma yollarını anlatın. Hastalarınızın değer ve inanışlarını yansıtan mesajlar vermeniz daha kolay anlaşılmanızı ve kabul edilmenizi sağlar. Hastanızın, obezitenin sağlığına olumsuz etkisi olduğuna inanıyor olması mesajlarınızı kolayca kabul etmesini sağlar.</a:t>
            </a:r>
          </a:p>
          <a:p>
            <a:r>
              <a:rPr lang="tr-TR" dirty="0"/>
              <a:t>Hastalarınıza sağlıkla ilgili mesajlar verirken aşağıdaki kurallara uymaya gayret ediniz:</a:t>
            </a:r>
          </a:p>
          <a:p>
            <a:r>
              <a:rPr lang="tr-TR" dirty="0"/>
              <a:t>a. Kültürel değerleri, sağlıkçıların konuya yaklaşımlarını, hatalı bilgileri öğrenin ve bunlara karşı duyarlı olun.</a:t>
            </a:r>
          </a:p>
          <a:p>
            <a:r>
              <a:rPr lang="tr-TR" dirty="0"/>
              <a:t>b. Toplumunuzun kilo, beslenme ve hastalık davranışlarıyla ilgili olan alışkanlıklarını, kültürel değerlerini anlamaya çalışın.</a:t>
            </a:r>
          </a:p>
          <a:p>
            <a:r>
              <a:rPr lang="tr-TR" dirty="0"/>
              <a:t>c. </a:t>
            </a:r>
            <a:r>
              <a:rPr lang="tr-TR" b="1" dirty="0"/>
              <a:t>Hastalarınızın, verdiğiniz mesajları kabul edip etmediğini sıkça kontrol edin</a:t>
            </a:r>
            <a:r>
              <a:rPr lang="tr-TR" dirty="0"/>
              <a:t>. Hastalarınıza </a:t>
            </a:r>
            <a:r>
              <a:rPr lang="en-US" dirty="0"/>
              <a:t>“</a:t>
            </a:r>
            <a:r>
              <a:rPr lang="tr-TR" dirty="0"/>
              <a:t>ne dediğimi anladın mı?</a:t>
            </a:r>
            <a:r>
              <a:rPr lang="en-US" dirty="0"/>
              <a:t>”</a:t>
            </a:r>
            <a:r>
              <a:rPr lang="tr-TR" dirty="0"/>
              <a:t> yerine </a:t>
            </a:r>
            <a:r>
              <a:rPr lang="en-US" dirty="0"/>
              <a:t>“</a:t>
            </a:r>
            <a:r>
              <a:rPr lang="tr-TR" dirty="0"/>
              <a:t>ben size bazı konularda bilgi verdim, yeterince açık anlatıp anlatamadığımı kontrol etmek istiyorum. Siz neler anladığınızı bana söyleyebilir misiniz?</a:t>
            </a:r>
            <a:r>
              <a:rPr lang="en-US" dirty="0"/>
              <a:t>”</a:t>
            </a:r>
            <a:r>
              <a:rPr lang="tr-TR" dirty="0"/>
              <a:t> gibi bir yaklaşım çok daha etkili olacaktır.</a:t>
            </a:r>
          </a:p>
          <a:p>
            <a:endParaRPr lang="tr-TR" dirty="0"/>
          </a:p>
        </p:txBody>
      </p:sp>
      <p:sp>
        <p:nvSpPr>
          <p:cNvPr id="4" name="Slide Number Placeholder 3"/>
          <p:cNvSpPr>
            <a:spLocks noGrp="1"/>
          </p:cNvSpPr>
          <p:nvPr>
            <p:ph type="sldNum" sz="quarter" idx="12"/>
          </p:nvPr>
        </p:nvSpPr>
        <p:spPr/>
        <p:txBody>
          <a:bodyPr/>
          <a:lstStyle/>
          <a:p>
            <a:fld id="{16985020-C95E-487B-888C-22F46A8FCEC9}" type="slidenum">
              <a:rPr lang="tr-TR" smtClean="0"/>
              <a:t>15</a:t>
            </a:fld>
            <a:endParaRPr lang="tr-TR"/>
          </a:p>
        </p:txBody>
      </p:sp>
    </p:spTree>
    <p:extLst>
      <p:ext uri="{BB962C8B-B14F-4D97-AF65-F5344CB8AC3E}">
        <p14:creationId xmlns:p14="http://schemas.microsoft.com/office/powerpoint/2010/main" val="7654371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tr-TR" b="1" dirty="0"/>
              <a:t>4. Kilolu olmaya karşı geliştirilmiş önyargılara duyarlı olun: </a:t>
            </a:r>
            <a:r>
              <a:rPr lang="tr-TR" dirty="0"/>
              <a:t>Önyargılar işyerinde, okullarda olduğu gibi sağlık hizmetlerinin sunulduğu yerlerde de olagelmektedir. Önyargılı davranışlar hastaların tedaviye uyumlarını ve davranış değişikliği yapmadaki motivasyonlarını olumsuz yönde etkiler.</a:t>
            </a:r>
          </a:p>
          <a:p>
            <a:r>
              <a:rPr lang="tr-TR" dirty="0"/>
              <a:t>Önyargıları engellemek için aşağıdaki noktaları dikkate alın:</a:t>
            </a:r>
          </a:p>
          <a:p>
            <a:r>
              <a:rPr lang="tr-TR" dirty="0"/>
              <a:t>a. Obezitenin tembellik ya da iradesizlik ürünü olmadığını, kronik bir tıbbi durum olduğunu anlatın. Obezitenin sosyal, fiziksel ve psikolojik belirleyicilerinin olduğunu unutmayın. </a:t>
            </a:r>
            <a:r>
              <a:rPr lang="en-US" dirty="0"/>
              <a:t>“</a:t>
            </a:r>
            <a:r>
              <a:rPr lang="tr-TR" dirty="0"/>
              <a:t>Dizlerinizdeki ağrıların nedeni aşırı kilolarınız</a:t>
            </a:r>
            <a:r>
              <a:rPr lang="en-US" dirty="0"/>
              <a:t>”</a:t>
            </a:r>
            <a:r>
              <a:rPr lang="tr-TR" dirty="0"/>
              <a:t> gibi bir yaklaşımla kilo sorunu olan hastalarınızı; buna inansanız bile, diğer sağlık sorunları için suçlamayın.</a:t>
            </a:r>
          </a:p>
        </p:txBody>
      </p:sp>
      <p:sp>
        <p:nvSpPr>
          <p:cNvPr id="4" name="Slide Number Placeholder 3"/>
          <p:cNvSpPr>
            <a:spLocks noGrp="1"/>
          </p:cNvSpPr>
          <p:nvPr>
            <p:ph type="sldNum" sz="quarter" idx="12"/>
          </p:nvPr>
        </p:nvSpPr>
        <p:spPr/>
        <p:txBody>
          <a:bodyPr/>
          <a:lstStyle/>
          <a:p>
            <a:fld id="{16985020-C95E-487B-888C-22F46A8FCEC9}" type="slidenum">
              <a:rPr lang="tr-TR" smtClean="0"/>
              <a:t>16</a:t>
            </a:fld>
            <a:endParaRPr lang="tr-TR"/>
          </a:p>
        </p:txBody>
      </p:sp>
    </p:spTree>
    <p:extLst>
      <p:ext uri="{BB962C8B-B14F-4D97-AF65-F5344CB8AC3E}">
        <p14:creationId xmlns:p14="http://schemas.microsoft.com/office/powerpoint/2010/main" val="10249125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Kilo Sorununa Yaklaşım</a:t>
            </a:r>
          </a:p>
        </p:txBody>
      </p:sp>
      <p:sp>
        <p:nvSpPr>
          <p:cNvPr id="3" name="Content Placeholder 2"/>
          <p:cNvSpPr>
            <a:spLocks noGrp="1"/>
          </p:cNvSpPr>
          <p:nvPr>
            <p:ph idx="1"/>
          </p:nvPr>
        </p:nvSpPr>
        <p:spPr/>
        <p:txBody>
          <a:bodyPr/>
          <a:lstStyle/>
          <a:p>
            <a:r>
              <a:rPr lang="tr-TR" b="1" i="1" dirty="0"/>
              <a:t>Bilgilendirme:</a:t>
            </a:r>
            <a:r>
              <a:rPr lang="tr-TR" b="1" dirty="0"/>
              <a:t>	</a:t>
            </a:r>
            <a:r>
              <a:rPr lang="tr-TR" dirty="0"/>
              <a:t>Obezite tedavisinin ilk adımı olarak düşünülmelidir. Hastanın hazır oluş düzeyi göz önünde bulundurularak kilo kontrolü, sağlıklı beslenme ilkeleri ve fiziksel aktivite düzeyinin arttırılması ile ilgili kişinin anlayabileceği bir dille bilgi aktarılmalıdır. </a:t>
            </a:r>
          </a:p>
          <a:p>
            <a:r>
              <a:rPr lang="tr-TR" dirty="0"/>
              <a:t>Hastanın içinde bulunduğu sorun alanına göre fazla kilolu olma veya obezite kavramlarına yönelik bilgiler verilmelidir. Eşlik eden hastalıklar ve obeziteyle ilişkisi de ele alınmalıdır. </a:t>
            </a:r>
          </a:p>
          <a:p>
            <a:r>
              <a:rPr lang="tr-TR" dirty="0"/>
              <a:t>Tedavi süreci basamak basamak anlatılır. Bu sürecin doğal seyri, karşılaşılabilecek zorluklar ve başa çıkma yöntemleri karşılıklı gözden geçirilir. </a:t>
            </a:r>
          </a:p>
          <a:p>
            <a:r>
              <a:rPr lang="tr-TR" dirty="0"/>
              <a:t>Hastanın hedefleri açıkça sorulmalı, gerçekçi ve sağlıklı hedefler belirlenmeli ve tedavi amaçları ortak olmalıdır. </a:t>
            </a:r>
          </a:p>
          <a:p>
            <a:r>
              <a:rPr lang="tr-TR" b="1" dirty="0"/>
              <a:t>Umut verici ve kişiye özel bir yaklaşım benimsenmelidir. </a:t>
            </a:r>
          </a:p>
          <a:p>
            <a:endParaRPr lang="tr-TR" dirty="0"/>
          </a:p>
        </p:txBody>
      </p:sp>
      <p:sp>
        <p:nvSpPr>
          <p:cNvPr id="4" name="Slide Number Placeholder 3"/>
          <p:cNvSpPr>
            <a:spLocks noGrp="1"/>
          </p:cNvSpPr>
          <p:nvPr>
            <p:ph type="sldNum" sz="quarter" idx="12"/>
          </p:nvPr>
        </p:nvSpPr>
        <p:spPr/>
        <p:txBody>
          <a:bodyPr/>
          <a:lstStyle/>
          <a:p>
            <a:fld id="{16985020-C95E-487B-888C-22F46A8FCEC9}" type="slidenum">
              <a:rPr lang="tr-TR" smtClean="0"/>
              <a:t>17</a:t>
            </a:fld>
            <a:endParaRPr lang="tr-TR"/>
          </a:p>
        </p:txBody>
      </p:sp>
    </p:spTree>
    <p:extLst>
      <p:ext uri="{BB962C8B-B14F-4D97-AF65-F5344CB8AC3E}">
        <p14:creationId xmlns:p14="http://schemas.microsoft.com/office/powerpoint/2010/main" val="24012584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b="1" i="1" dirty="0"/>
              <a:t>Kayıt Tutma:</a:t>
            </a:r>
            <a:r>
              <a:rPr lang="tr-TR" dirty="0"/>
              <a:t> Kayıt tutmak tedavinin en önemli bileşenidir. </a:t>
            </a:r>
          </a:p>
          <a:p>
            <a:r>
              <a:rPr lang="tr-TR" dirty="0"/>
              <a:t>Kişilerden, gün boyunca yedikleri ve içtiklerini; miktarı, saati ve hangi ortamda tükettikleri bilgisi ile kaydetmeleri istenir. Bu form ile yapılan izleme sayesinde hem başvuran kişinin farkındalığı artar hem de hangi alanlarda davranış değişimi ile ilgili çalışılması gerektiği konusunda fikir sahibi olması sağlanır. </a:t>
            </a:r>
          </a:p>
          <a:p>
            <a:r>
              <a:rPr lang="tr-TR" dirty="0"/>
              <a:t>Aynı zamanda kayıtlar, sorun davranışlar hakkında bilgi vermenin ötesinde değişimi değerlendirebilmek için veri oluşturur. Hedeflenen kiloya ulaşıldığında, kilonun korunmasına yardımcı olur. Bu nedenlerle kayıt tutmanın önemi ayrıntılı şekilde kişiye aktarılmalı ve her görüşmede mutlaka kontrol edilmelidir. </a:t>
            </a:r>
          </a:p>
          <a:p>
            <a:endParaRPr lang="tr-TR" dirty="0"/>
          </a:p>
        </p:txBody>
      </p:sp>
      <p:sp>
        <p:nvSpPr>
          <p:cNvPr id="4" name="Slide Number Placeholder 3"/>
          <p:cNvSpPr>
            <a:spLocks noGrp="1"/>
          </p:cNvSpPr>
          <p:nvPr>
            <p:ph type="sldNum" sz="quarter" idx="12"/>
          </p:nvPr>
        </p:nvSpPr>
        <p:spPr/>
        <p:txBody>
          <a:bodyPr/>
          <a:lstStyle/>
          <a:p>
            <a:fld id="{16985020-C95E-487B-888C-22F46A8FCEC9}" type="slidenum">
              <a:rPr lang="tr-TR" smtClean="0"/>
              <a:t>18</a:t>
            </a:fld>
            <a:endParaRPr lang="tr-TR"/>
          </a:p>
        </p:txBody>
      </p:sp>
    </p:spTree>
    <p:extLst>
      <p:ext uri="{BB962C8B-B14F-4D97-AF65-F5344CB8AC3E}">
        <p14:creationId xmlns:p14="http://schemas.microsoft.com/office/powerpoint/2010/main" val="39559968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b="1" i="1" dirty="0"/>
              <a:t>Uyaran Kontrolü:</a:t>
            </a:r>
            <a:r>
              <a:rPr lang="tr-TR" dirty="0"/>
              <a:t> Sorun olan davranışa yol açan olaylar zincirini tanımlama ve zincirin erken aşamalarında müdahale için stratejiler geliştirme esasına dayanır. </a:t>
            </a:r>
          </a:p>
          <a:p>
            <a:r>
              <a:rPr lang="tr-TR" dirty="0"/>
              <a:t>Örneğin, buzdolabı karşısında ayaküstü atıştırmak yerine yiyecekleri oturarak sofrada ve önerilen zamanlarda yemek, tabağı tepeleme doldurmak yerine yeterli miktarda yemek koymak, yüksek kalorili yiyecekleri evde bulundurmamak, aç karnına yiyecek içecek alışverişine çıkmamak, alışveriş listesi yapmak gibi öneriler hastaya iletilebilir. </a:t>
            </a:r>
          </a:p>
          <a:p>
            <a:r>
              <a:rPr lang="tr-TR" dirty="0"/>
              <a:t>Uyaran kontrolünü sağlamak için kişide sorun davranışı başlatan ve sürdüren etkenler hastanın tuttuğu yeme kayıtlarından elde edilebilir; çözüm önerileri hastaya göre şekillendirilebilir. </a:t>
            </a:r>
          </a:p>
          <a:p>
            <a:endParaRPr lang="tr-TR" dirty="0"/>
          </a:p>
          <a:p>
            <a:endParaRPr lang="tr-TR" dirty="0"/>
          </a:p>
        </p:txBody>
      </p:sp>
      <p:sp>
        <p:nvSpPr>
          <p:cNvPr id="4" name="Slide Number Placeholder 3"/>
          <p:cNvSpPr>
            <a:spLocks noGrp="1"/>
          </p:cNvSpPr>
          <p:nvPr>
            <p:ph type="sldNum" sz="quarter" idx="12"/>
          </p:nvPr>
        </p:nvSpPr>
        <p:spPr/>
        <p:txBody>
          <a:bodyPr/>
          <a:lstStyle/>
          <a:p>
            <a:fld id="{16985020-C95E-487B-888C-22F46A8FCEC9}" type="slidenum">
              <a:rPr lang="tr-TR" smtClean="0"/>
              <a:t>19</a:t>
            </a:fld>
            <a:endParaRPr lang="tr-TR"/>
          </a:p>
        </p:txBody>
      </p:sp>
    </p:spTree>
    <p:extLst>
      <p:ext uri="{BB962C8B-B14F-4D97-AF65-F5344CB8AC3E}">
        <p14:creationId xmlns:p14="http://schemas.microsoft.com/office/powerpoint/2010/main" val="1377108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Özet- Ağırlık Düzenlenmesi Nörobilimi</a:t>
            </a:r>
          </a:p>
        </p:txBody>
      </p:sp>
      <p:sp>
        <p:nvSpPr>
          <p:cNvPr id="3" name="Content Placeholder 2"/>
          <p:cNvSpPr>
            <a:spLocks noGrp="1"/>
          </p:cNvSpPr>
          <p:nvPr>
            <p:ph idx="1"/>
          </p:nvPr>
        </p:nvSpPr>
        <p:spPr/>
        <p:txBody>
          <a:bodyPr/>
          <a:lstStyle/>
          <a:p>
            <a:r>
              <a:rPr lang="tr-TR" dirty="0"/>
              <a:t>- Enerji homeostazı: Gıda alımındaki zaman içerisindeki büyük değişimlere karşın enerji alımı ve enerji tüketiminin belli bir dengede olma hali</a:t>
            </a:r>
          </a:p>
          <a:p>
            <a:r>
              <a:rPr lang="tr-TR" dirty="0"/>
              <a:t>- Beden ve beyin işbirliği halinde beden ağırlığını belli bir noktada tutmaya çalışır</a:t>
            </a:r>
          </a:p>
          <a:p>
            <a:endParaRPr lang="tr-TR" dirty="0"/>
          </a:p>
          <a:p>
            <a:endParaRPr lang="tr-TR" dirty="0"/>
          </a:p>
        </p:txBody>
      </p:sp>
      <p:sp>
        <p:nvSpPr>
          <p:cNvPr id="4" name="Slide Number Placeholder 3"/>
          <p:cNvSpPr>
            <a:spLocks noGrp="1"/>
          </p:cNvSpPr>
          <p:nvPr>
            <p:ph type="sldNum" sz="quarter" idx="12"/>
          </p:nvPr>
        </p:nvSpPr>
        <p:spPr/>
        <p:txBody>
          <a:bodyPr/>
          <a:lstStyle/>
          <a:p>
            <a:fld id="{16985020-C95E-487B-888C-22F46A8FCEC9}" type="slidenum">
              <a:rPr lang="tr-TR" smtClean="0"/>
              <a:t>2</a:t>
            </a:fld>
            <a:endParaRPr lang="tr-TR"/>
          </a:p>
        </p:txBody>
      </p:sp>
    </p:spTree>
    <p:extLst>
      <p:ext uri="{BB962C8B-B14F-4D97-AF65-F5344CB8AC3E}">
        <p14:creationId xmlns:p14="http://schemas.microsoft.com/office/powerpoint/2010/main" val="5387127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b="1" i="1" dirty="0"/>
              <a:t>Davranış Değişikliği Önerileri:</a:t>
            </a:r>
            <a:r>
              <a:rPr lang="tr-TR" dirty="0"/>
              <a:t> Kilo kaybını engelleyen sorun davranışların, hedefe yönelik davranışlarla değiştirilmesi prensibine dayanır.</a:t>
            </a:r>
          </a:p>
          <a:p>
            <a:pPr fontAlgn="base"/>
            <a:r>
              <a:rPr lang="tr-TR" dirty="0"/>
              <a:t>Hem yeme alışkanlıklarının hem de fiziksel aktivite ile ilişkili davranışların değiştirilmesi esasına dayanır. Kişiler öğün atlamamaları, uzun süre aç kalmamaları, yemekleri oturarak sofra düzeni içinde yavaş bir şekilde her lokmanın tadına vararak yemeleri konularında bilgilendirilir ve davranış değişikliği için cesaretlendirilir. </a:t>
            </a:r>
          </a:p>
          <a:p>
            <a:pPr fontAlgn="base"/>
            <a:r>
              <a:rPr lang="tr-TR" dirty="0"/>
              <a:t>Benzer şekilde fiziksel aktivite düzeyini artırmak için pratik, günlük yaşama uygun, bireyin de uyum sağlayabileceği önerilerde (asansör yerine merdiven kullanmak, otobüsten bir durak önce inip yürümek, TV veya bilgisayar karşısında geçirilen süreyi kısaltmak) bulunulur.</a:t>
            </a:r>
          </a:p>
          <a:p>
            <a:endParaRPr lang="tr-TR" dirty="0"/>
          </a:p>
        </p:txBody>
      </p:sp>
      <p:sp>
        <p:nvSpPr>
          <p:cNvPr id="4" name="Slide Number Placeholder 3"/>
          <p:cNvSpPr>
            <a:spLocks noGrp="1"/>
          </p:cNvSpPr>
          <p:nvPr>
            <p:ph type="sldNum" sz="quarter" idx="12"/>
          </p:nvPr>
        </p:nvSpPr>
        <p:spPr/>
        <p:txBody>
          <a:bodyPr/>
          <a:lstStyle/>
          <a:p>
            <a:fld id="{16985020-C95E-487B-888C-22F46A8FCEC9}" type="slidenum">
              <a:rPr lang="tr-TR" smtClean="0"/>
              <a:t>20</a:t>
            </a:fld>
            <a:endParaRPr lang="tr-TR"/>
          </a:p>
        </p:txBody>
      </p:sp>
    </p:spTree>
    <p:extLst>
      <p:ext uri="{BB962C8B-B14F-4D97-AF65-F5344CB8AC3E}">
        <p14:creationId xmlns:p14="http://schemas.microsoft.com/office/powerpoint/2010/main" val="16993951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a:t>Davranış değişikliği önerileri hastanın yemek için duyduğu karşı konulması güç isteği frenlemesine yardımcı olacaktır. Örneğin yeme isteği geldiğinde yürüyüşe çıkmak bir alternatif davranış olabilir. Bir arkadaşını araması istenebilir.  </a:t>
            </a:r>
          </a:p>
          <a:p>
            <a:r>
              <a:rPr lang="tr-TR" b="1" dirty="0"/>
              <a:t>Hastanın günlük yaşamına uygun, alternatif davranış listesi, hasta ile birlikte oluşturulmalıdır</a:t>
            </a:r>
            <a:r>
              <a:rPr lang="tr-TR" dirty="0"/>
              <a:t>. Alternatif davranışlar, hastanın özgüveninin artmasına yardımcı olacaktır. Yapmaktan keyif aldığı aktiviteler, alternatif davranış listesinde yer alabilir ve hasta yeme isteği duyduğunda bu aktiviteleri yerine getirebilir.</a:t>
            </a:r>
          </a:p>
          <a:p>
            <a:endParaRPr lang="tr-TR" dirty="0"/>
          </a:p>
        </p:txBody>
      </p:sp>
      <p:sp>
        <p:nvSpPr>
          <p:cNvPr id="4" name="Slide Number Placeholder 3"/>
          <p:cNvSpPr>
            <a:spLocks noGrp="1"/>
          </p:cNvSpPr>
          <p:nvPr>
            <p:ph type="sldNum" sz="quarter" idx="12"/>
          </p:nvPr>
        </p:nvSpPr>
        <p:spPr/>
        <p:txBody>
          <a:bodyPr/>
          <a:lstStyle/>
          <a:p>
            <a:fld id="{16985020-C95E-487B-888C-22F46A8FCEC9}" type="slidenum">
              <a:rPr lang="tr-TR" smtClean="0"/>
              <a:t>21</a:t>
            </a:fld>
            <a:endParaRPr lang="tr-TR"/>
          </a:p>
        </p:txBody>
      </p:sp>
    </p:spTree>
    <p:extLst>
      <p:ext uri="{BB962C8B-B14F-4D97-AF65-F5344CB8AC3E}">
        <p14:creationId xmlns:p14="http://schemas.microsoft.com/office/powerpoint/2010/main" val="12330618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b="1" i="1" dirty="0"/>
              <a:t>Ödül Mekanizmasının Kullanılması:</a:t>
            </a:r>
            <a:r>
              <a:rPr lang="tr-TR" dirty="0"/>
              <a:t> Hedefe yönelik davranışın ödül ile pekiştirilmesi sürecidir.</a:t>
            </a:r>
          </a:p>
          <a:p>
            <a:r>
              <a:rPr lang="tr-TR" dirty="0"/>
              <a:t>Bireylerde ödüllendirilecek davranışın kilo verme yerine diyet ve fiziksel aktivite programlarına uyum sürecindeki gayrete odaklanması gerekmektedir. </a:t>
            </a:r>
          </a:p>
          <a:p>
            <a:r>
              <a:rPr lang="tr-TR" dirty="0"/>
              <a:t>Örneğin; yapabildiği her yürüyüşten sonra istediği bir filmi izlemesini kararlaştırmak gibi. Ödüllendirilecek davranışların kolay ulaşılabilir hedefleri takip etmesi ve ödül olarak yiyeceklerin kullanılmaması önemlidir. Ödülün ne olacağı ve hangi davranışı takip edeceği hasta ile birlikte belirlenmelidir.</a:t>
            </a:r>
          </a:p>
          <a:p>
            <a:endParaRPr lang="tr-TR" dirty="0"/>
          </a:p>
          <a:p>
            <a:endParaRPr lang="tr-TR" dirty="0"/>
          </a:p>
        </p:txBody>
      </p:sp>
      <p:sp>
        <p:nvSpPr>
          <p:cNvPr id="4" name="Slide Number Placeholder 3"/>
          <p:cNvSpPr>
            <a:spLocks noGrp="1"/>
          </p:cNvSpPr>
          <p:nvPr>
            <p:ph type="sldNum" sz="quarter" idx="12"/>
          </p:nvPr>
        </p:nvSpPr>
        <p:spPr/>
        <p:txBody>
          <a:bodyPr/>
          <a:lstStyle/>
          <a:p>
            <a:fld id="{16985020-C95E-487B-888C-22F46A8FCEC9}" type="slidenum">
              <a:rPr lang="tr-TR" smtClean="0"/>
              <a:t>22</a:t>
            </a:fld>
            <a:endParaRPr lang="tr-TR"/>
          </a:p>
        </p:txBody>
      </p:sp>
    </p:spTree>
    <p:extLst>
      <p:ext uri="{BB962C8B-B14F-4D97-AF65-F5344CB8AC3E}">
        <p14:creationId xmlns:p14="http://schemas.microsoft.com/office/powerpoint/2010/main" val="9393526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b="1" i="1" dirty="0"/>
              <a:t>Düşünce Yanlılıkları ve Hatalarına Yönelik Öneriler:</a:t>
            </a:r>
            <a:r>
              <a:rPr lang="tr-TR" dirty="0"/>
              <a:t> Kilo kaybı için engelleyici bilgi ve inançların, gerçeğe uygun olanlarla değiştirilmesini hedefler. </a:t>
            </a:r>
          </a:p>
          <a:p>
            <a:r>
              <a:rPr lang="tr-TR" dirty="0"/>
              <a:t>Bazı düşünce biçimleri sorun davranışın sürmesine yol açar. Örneğin, ‘bu öğün çok kaçırdım, sonraki öğünde hiçbir şey yememeliyim’ gibi bir düşünce uygulanabilir ve sağlıklı olmadığından fark edilmeli ve gerçeğe uygun bilgilerle değiştirilmelidir. </a:t>
            </a:r>
          </a:p>
          <a:p>
            <a:r>
              <a:rPr lang="tr-TR" dirty="0"/>
              <a:t>Diyet ve fiziksel egzersizle ilgili katı ve idealleştirilmiş kurallar değişimi güçleştirir. Örneğin, ‘bu işyerinde çalıştığım sürece diyete başlayamam’, ‘mutlaka 6 öğün yemeliyim, 5 öğün yersem bütün çabam boşa gitmiş demektir’, ‘şimdiye kadar 3 kilo verdim en az 10 kilo vermeliydim’gibi hatalı inançlar kişinin motivasyonunu düşürür ve o zamana kadar elde ettiği gelişmeleri görmesini engeller. </a:t>
            </a:r>
          </a:p>
          <a:p>
            <a:r>
              <a:rPr lang="tr-TR" b="1" dirty="0"/>
              <a:t>Sağlıklı beslenme ve fiziksel aktiviteye başlamak için ideal yaşam koşullarının oluşmasını beklemek gerçekçi bir hedef ve inanç değildir.</a:t>
            </a:r>
          </a:p>
          <a:p>
            <a:endParaRPr lang="tr-TR" dirty="0"/>
          </a:p>
        </p:txBody>
      </p:sp>
      <p:sp>
        <p:nvSpPr>
          <p:cNvPr id="4" name="Slide Number Placeholder 3"/>
          <p:cNvSpPr>
            <a:spLocks noGrp="1"/>
          </p:cNvSpPr>
          <p:nvPr>
            <p:ph type="sldNum" sz="quarter" idx="12"/>
          </p:nvPr>
        </p:nvSpPr>
        <p:spPr/>
        <p:txBody>
          <a:bodyPr/>
          <a:lstStyle/>
          <a:p>
            <a:fld id="{16985020-C95E-487B-888C-22F46A8FCEC9}" type="slidenum">
              <a:rPr lang="tr-TR" smtClean="0"/>
              <a:t>23</a:t>
            </a:fld>
            <a:endParaRPr lang="tr-TR"/>
          </a:p>
        </p:txBody>
      </p:sp>
    </p:spTree>
    <p:extLst>
      <p:ext uri="{BB962C8B-B14F-4D97-AF65-F5344CB8AC3E}">
        <p14:creationId xmlns:p14="http://schemas.microsoft.com/office/powerpoint/2010/main" val="13182133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b="1" i="1" dirty="0"/>
              <a:t>Sosyal Destek:</a:t>
            </a:r>
            <a:r>
              <a:rPr lang="tr-TR" dirty="0"/>
              <a:t> Kilo kaybının sağlanması ve korunması için uyulacak diyet ve fiziksel aktivite programlarına uyum açısından aile ve yakın çevrenin desteğinin sağlanmasını hedefler. </a:t>
            </a:r>
          </a:p>
          <a:p>
            <a:r>
              <a:rPr lang="tr-TR" dirty="0"/>
              <a:t>Örneğin; ailenin beraber yürüyüşe çıkması, pişirilen yemeklerin sağlıklı öğünler olarak düzenlenmesi konusunda ailenin uyum göstermesi, kabul günlerindeki ikramların daha sağlıklı hazırlanması konusunda arkadaş grubuyla işbirliği yapılması gibi, kişinin günlük yaşantısına uygun önerilerde bulunulabilir.  </a:t>
            </a:r>
          </a:p>
          <a:p>
            <a:r>
              <a:rPr lang="tr-TR" dirty="0"/>
              <a:t>Aile üyelerinin motivasyonu düşürücü tutum ve davranışlarının varlığı tespit edilirse, aile üyeleriyle de bilgilendirici görüşmeler yapılmalıdır. </a:t>
            </a:r>
          </a:p>
          <a:p>
            <a:endParaRPr lang="tr-TR" dirty="0"/>
          </a:p>
        </p:txBody>
      </p:sp>
      <p:sp>
        <p:nvSpPr>
          <p:cNvPr id="4" name="Slide Number Placeholder 3"/>
          <p:cNvSpPr>
            <a:spLocks noGrp="1"/>
          </p:cNvSpPr>
          <p:nvPr>
            <p:ph type="sldNum" sz="quarter" idx="12"/>
          </p:nvPr>
        </p:nvSpPr>
        <p:spPr/>
        <p:txBody>
          <a:bodyPr/>
          <a:lstStyle/>
          <a:p>
            <a:fld id="{16985020-C95E-487B-888C-22F46A8FCEC9}" type="slidenum">
              <a:rPr lang="tr-TR" smtClean="0"/>
              <a:t>24</a:t>
            </a:fld>
            <a:endParaRPr lang="tr-TR"/>
          </a:p>
        </p:txBody>
      </p:sp>
    </p:spTree>
    <p:extLst>
      <p:ext uri="{BB962C8B-B14F-4D97-AF65-F5344CB8AC3E}">
        <p14:creationId xmlns:p14="http://schemas.microsoft.com/office/powerpoint/2010/main" val="5100736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295876"/>
            <a:ext cx="10058400" cy="1450757"/>
          </a:xfrm>
        </p:spPr>
        <p:txBody>
          <a:bodyPr>
            <a:normAutofit fontScale="90000"/>
          </a:bodyPr>
          <a:lstStyle/>
          <a:p>
            <a:r>
              <a:rPr lang="tr-TR" sz="7200" dirty="0"/>
              <a:t>Sorular&amp;Katkılar...</a:t>
            </a:r>
            <a:br>
              <a:rPr lang="tr-TR" sz="7200" dirty="0"/>
            </a:br>
            <a:r>
              <a:rPr lang="tr-TR" sz="7200" dirty="0"/>
              <a:t>					</a:t>
            </a:r>
            <a:r>
              <a:rPr lang="tr-TR" sz="4000" i="1" dirty="0"/>
              <a:t>dumanb@ankara.edu.tr</a:t>
            </a:r>
          </a:p>
        </p:txBody>
      </p:sp>
      <p:sp>
        <p:nvSpPr>
          <p:cNvPr id="3" name="Content Placeholder 2"/>
          <p:cNvSpPr>
            <a:spLocks noGrp="1"/>
          </p:cNvSpPr>
          <p:nvPr>
            <p:ph idx="1"/>
          </p:nvPr>
        </p:nvSpPr>
        <p:spPr>
          <a:xfrm>
            <a:off x="1097280" y="3746633"/>
            <a:ext cx="10058400" cy="4023360"/>
          </a:xfrm>
        </p:spPr>
        <p:txBody>
          <a:bodyPr/>
          <a:lstStyle/>
          <a:p>
            <a:endParaRPr lang="tr-TR" dirty="0"/>
          </a:p>
        </p:txBody>
      </p:sp>
      <p:sp>
        <p:nvSpPr>
          <p:cNvPr id="4" name="Slide Number Placeholder 3"/>
          <p:cNvSpPr>
            <a:spLocks noGrp="1"/>
          </p:cNvSpPr>
          <p:nvPr>
            <p:ph type="sldNum" sz="quarter" idx="12"/>
          </p:nvPr>
        </p:nvSpPr>
        <p:spPr/>
        <p:txBody>
          <a:bodyPr/>
          <a:lstStyle/>
          <a:p>
            <a:fld id="{16985020-C95E-487B-888C-22F46A8FCEC9}" type="slidenum">
              <a:rPr lang="tr-TR" smtClean="0"/>
              <a:t>25</a:t>
            </a:fld>
            <a:endParaRPr lang="tr-TR"/>
          </a:p>
        </p:txBody>
      </p:sp>
    </p:spTree>
    <p:extLst>
      <p:ext uri="{BB962C8B-B14F-4D97-AF65-F5344CB8AC3E}">
        <p14:creationId xmlns:p14="http://schemas.microsoft.com/office/powerpoint/2010/main" val="14212752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pPr marL="384048" lvl="2" indent="0">
              <a:buNone/>
            </a:pPr>
            <a:endParaRPr lang="tr-TR" dirty="0"/>
          </a:p>
          <a:p>
            <a:pPr marL="384048" lvl="2" indent="0">
              <a:buNone/>
            </a:pPr>
            <a:endParaRPr lang="tr-TR" dirty="0"/>
          </a:p>
          <a:p>
            <a:pPr marL="1517120" lvl="8" indent="0">
              <a:buNone/>
            </a:pPr>
            <a:r>
              <a:rPr lang="tr-TR" sz="2000" dirty="0"/>
              <a:t>Enerji deposu (yağ, glikojen)</a:t>
            </a:r>
          </a:p>
          <a:p>
            <a:pPr marL="384048" lvl="2" indent="0">
              <a:buNone/>
            </a:pPr>
            <a:endParaRPr lang="tr-TR" dirty="0"/>
          </a:p>
          <a:p>
            <a:pPr marL="1471400" lvl="8" indent="0">
              <a:buNone/>
            </a:pPr>
            <a:endParaRPr lang="tr-TR" dirty="0"/>
          </a:p>
          <a:p>
            <a:r>
              <a:rPr lang="tr-TR" dirty="0"/>
              <a:t>Enerji (besin)          Metabolizma 		Toplam enerji tüketimi	</a:t>
            </a:r>
          </a:p>
          <a:p>
            <a:pPr lvl="8"/>
            <a:endParaRPr lang="tr-TR" dirty="0"/>
          </a:p>
          <a:p>
            <a:pPr lvl="2"/>
            <a:endParaRPr lang="tr-TR" dirty="0"/>
          </a:p>
        </p:txBody>
      </p:sp>
      <p:sp>
        <p:nvSpPr>
          <p:cNvPr id="4" name="Rounded Rectangle 3"/>
          <p:cNvSpPr/>
          <p:nvPr/>
        </p:nvSpPr>
        <p:spPr>
          <a:xfrm>
            <a:off x="3013910" y="3116179"/>
            <a:ext cx="1780674" cy="8903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Metabolizma</a:t>
            </a:r>
          </a:p>
        </p:txBody>
      </p:sp>
      <p:sp>
        <p:nvSpPr>
          <p:cNvPr id="5" name="Rounded Rectangle 4"/>
          <p:cNvSpPr/>
          <p:nvPr/>
        </p:nvSpPr>
        <p:spPr>
          <a:xfrm>
            <a:off x="8677174" y="2683043"/>
            <a:ext cx="2478506" cy="176632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Adaptif Termogenez</a:t>
            </a:r>
          </a:p>
          <a:p>
            <a:pPr algn="ctr"/>
            <a:r>
              <a:rPr lang="tr-TR" dirty="0"/>
              <a:t>Fiziksel Aktivite</a:t>
            </a:r>
          </a:p>
          <a:p>
            <a:pPr algn="ctr"/>
            <a:r>
              <a:rPr lang="tr-TR" dirty="0">
                <a:solidFill>
                  <a:srgbClr val="0070C0"/>
                </a:solidFill>
              </a:rPr>
              <a:t>Zorunlu enerji tüketimi</a:t>
            </a:r>
          </a:p>
        </p:txBody>
      </p:sp>
      <p:sp>
        <p:nvSpPr>
          <p:cNvPr id="6" name="Left Arrow 5"/>
          <p:cNvSpPr/>
          <p:nvPr/>
        </p:nvSpPr>
        <p:spPr>
          <a:xfrm>
            <a:off x="8157411" y="3212432"/>
            <a:ext cx="433136" cy="709863"/>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Right Arrow 6"/>
          <p:cNvSpPr/>
          <p:nvPr/>
        </p:nvSpPr>
        <p:spPr>
          <a:xfrm>
            <a:off x="4896853" y="3212432"/>
            <a:ext cx="649705" cy="5173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Up Arrow 7"/>
          <p:cNvSpPr/>
          <p:nvPr/>
        </p:nvSpPr>
        <p:spPr>
          <a:xfrm>
            <a:off x="3729789" y="2683043"/>
            <a:ext cx="433137" cy="32476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Down Arrow 8"/>
          <p:cNvSpPr/>
          <p:nvPr/>
        </p:nvSpPr>
        <p:spPr>
          <a:xfrm>
            <a:off x="3308684" y="2683043"/>
            <a:ext cx="421105" cy="3247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Right Arrow 9"/>
          <p:cNvSpPr/>
          <p:nvPr/>
        </p:nvSpPr>
        <p:spPr>
          <a:xfrm>
            <a:off x="2586788" y="3284621"/>
            <a:ext cx="324853" cy="5534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 name="Slide Number Placeholder 10"/>
          <p:cNvSpPr>
            <a:spLocks noGrp="1"/>
          </p:cNvSpPr>
          <p:nvPr>
            <p:ph type="sldNum" sz="quarter" idx="12"/>
          </p:nvPr>
        </p:nvSpPr>
        <p:spPr/>
        <p:txBody>
          <a:bodyPr/>
          <a:lstStyle/>
          <a:p>
            <a:fld id="{16985020-C95E-487B-888C-22F46A8FCEC9}" type="slidenum">
              <a:rPr lang="tr-TR" smtClean="0"/>
              <a:t>3</a:t>
            </a:fld>
            <a:endParaRPr lang="tr-TR"/>
          </a:p>
        </p:txBody>
      </p:sp>
    </p:spTree>
    <p:extLst>
      <p:ext uri="{BB962C8B-B14F-4D97-AF65-F5344CB8AC3E}">
        <p14:creationId xmlns:p14="http://schemas.microsoft.com/office/powerpoint/2010/main" val="21560585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a:t>Vagus- OSS</a:t>
            </a:r>
            <a:br>
              <a:rPr lang="tr-TR" dirty="0"/>
            </a:br>
            <a:r>
              <a:rPr lang="tr-TR" dirty="0"/>
              <a:t>Glukoz- Yağ Asitleri- Amino asitler </a:t>
            </a:r>
            <a:br>
              <a:rPr lang="tr-TR" dirty="0"/>
            </a:br>
            <a:r>
              <a:rPr lang="tr-TR" dirty="0"/>
              <a:t>CCK- Ghrelin</a:t>
            </a:r>
          </a:p>
        </p:txBody>
      </p:sp>
      <p:pic>
        <p:nvPicPr>
          <p:cNvPr id="4" name="Content Placeholder 3"/>
          <p:cNvPicPr>
            <a:picLocks noGrp="1" noChangeAspect="1"/>
          </p:cNvPicPr>
          <p:nvPr>
            <p:ph idx="1"/>
          </p:nvPr>
        </p:nvPicPr>
        <p:blipFill>
          <a:blip r:embed="rId2"/>
          <a:stretch>
            <a:fillRect/>
          </a:stretch>
        </p:blipFill>
        <p:spPr>
          <a:xfrm>
            <a:off x="2502568" y="1990725"/>
            <a:ext cx="6220327" cy="3733800"/>
          </a:xfrm>
          <a:prstGeom prst="rect">
            <a:avLst/>
          </a:prstGeom>
        </p:spPr>
      </p:pic>
      <p:sp>
        <p:nvSpPr>
          <p:cNvPr id="5" name="Slide Number Placeholder 4"/>
          <p:cNvSpPr>
            <a:spLocks noGrp="1"/>
          </p:cNvSpPr>
          <p:nvPr>
            <p:ph type="sldNum" sz="quarter" idx="12"/>
          </p:nvPr>
        </p:nvSpPr>
        <p:spPr/>
        <p:txBody>
          <a:bodyPr/>
          <a:lstStyle/>
          <a:p>
            <a:fld id="{16985020-C95E-487B-888C-22F46A8FCEC9}" type="slidenum">
              <a:rPr lang="tr-TR" smtClean="0"/>
              <a:t>4</a:t>
            </a:fld>
            <a:endParaRPr lang="tr-TR"/>
          </a:p>
        </p:txBody>
      </p:sp>
    </p:spTree>
    <p:extLst>
      <p:ext uri="{BB962C8B-B14F-4D97-AF65-F5344CB8AC3E}">
        <p14:creationId xmlns:p14="http://schemas.microsoft.com/office/powerpoint/2010/main" val="41561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b="1" dirty="0"/>
              <a:t>Leptin</a:t>
            </a:r>
            <a:r>
              <a:rPr lang="tr-TR" dirty="0"/>
              <a:t>: Yağ hücrelerinde sentezlenir ve bedendeki toplam yağ oranını yansıtır</a:t>
            </a:r>
          </a:p>
          <a:p>
            <a:r>
              <a:rPr lang="tr-TR" dirty="0"/>
              <a:t>Sayıca en fazla leptin reseptörü: Hipotalamus arkuat nukleus</a:t>
            </a:r>
          </a:p>
          <a:p>
            <a:r>
              <a:rPr lang="tr-TR" b="1" dirty="0"/>
              <a:t>Hipotalamus</a:t>
            </a:r>
            <a:r>
              <a:rPr lang="tr-TR" dirty="0"/>
              <a:t> enerji metabolizmasının patronu</a:t>
            </a:r>
          </a:p>
          <a:p>
            <a:r>
              <a:rPr lang="tr-TR" b="1" dirty="0"/>
              <a:t>Arkuat nukleus</a:t>
            </a:r>
            <a:r>
              <a:rPr lang="tr-TR" dirty="0"/>
              <a:t>: 2 grup nöron dolaşımdaki leptin tarafından düzenlenir</a:t>
            </a:r>
          </a:p>
          <a:p>
            <a:r>
              <a:rPr lang="tr-TR" dirty="0"/>
              <a:t>- </a:t>
            </a:r>
            <a:r>
              <a:rPr lang="tr-TR" b="1" dirty="0"/>
              <a:t>POMC</a:t>
            </a:r>
            <a:r>
              <a:rPr lang="tr-TR" dirty="0"/>
              <a:t>: Yeme davranışını frenler</a:t>
            </a:r>
          </a:p>
          <a:p>
            <a:r>
              <a:rPr lang="tr-TR" dirty="0"/>
              <a:t>- </a:t>
            </a:r>
            <a:r>
              <a:rPr lang="tr-TR" b="1" dirty="0"/>
              <a:t>NPY</a:t>
            </a:r>
            <a:r>
              <a:rPr lang="tr-TR" dirty="0"/>
              <a:t>: Kalori alımını arttırır ve enerji tüketimini azaltır</a:t>
            </a:r>
          </a:p>
          <a:p>
            <a:r>
              <a:rPr lang="tr-TR" dirty="0"/>
              <a:t>* NPY nöronları, POMC nöronlarının etkilerini de bloke eder. POMC nöronlarının, NPY nöronları üzerinde doğrudan etkisi yoktur. Biyolojik olarak gaz pedalı, fren pedalından çok daha güçlüdür! </a:t>
            </a:r>
          </a:p>
        </p:txBody>
      </p:sp>
      <p:sp>
        <p:nvSpPr>
          <p:cNvPr id="4" name="Slide Number Placeholder 3"/>
          <p:cNvSpPr>
            <a:spLocks noGrp="1"/>
          </p:cNvSpPr>
          <p:nvPr>
            <p:ph type="sldNum" sz="quarter" idx="12"/>
          </p:nvPr>
        </p:nvSpPr>
        <p:spPr/>
        <p:txBody>
          <a:bodyPr/>
          <a:lstStyle/>
          <a:p>
            <a:fld id="{16985020-C95E-487B-888C-22F46A8FCEC9}" type="slidenum">
              <a:rPr lang="tr-TR" smtClean="0"/>
              <a:t>5</a:t>
            </a:fld>
            <a:endParaRPr lang="tr-TR"/>
          </a:p>
        </p:txBody>
      </p:sp>
    </p:spTree>
    <p:extLst>
      <p:ext uri="{BB962C8B-B14F-4D97-AF65-F5344CB8AC3E}">
        <p14:creationId xmlns:p14="http://schemas.microsoft.com/office/powerpoint/2010/main" val="2686513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19479"/>
            <a:ext cx="10058400" cy="1450757"/>
          </a:xfrm>
        </p:spPr>
        <p:txBody>
          <a:bodyPr>
            <a:normAutofit fontScale="90000"/>
          </a:bodyPr>
          <a:lstStyle/>
          <a:p>
            <a:r>
              <a:rPr lang="tr-TR" dirty="0"/>
              <a:t>Hipotalamus çekirdekleri</a:t>
            </a:r>
            <a:br>
              <a:rPr lang="tr-TR" dirty="0"/>
            </a:br>
            <a:r>
              <a:rPr lang="tr-TR" dirty="0"/>
              <a:t>PVN: Endokrin sistem, OSS</a:t>
            </a:r>
            <a:br>
              <a:rPr lang="tr-TR" dirty="0"/>
            </a:br>
            <a:r>
              <a:rPr lang="tr-TR" dirty="0"/>
              <a:t>LH: Serebral Korteks (Yemek arama davranışı)</a:t>
            </a:r>
          </a:p>
        </p:txBody>
      </p:sp>
      <p:pic>
        <p:nvPicPr>
          <p:cNvPr id="4" name="Content Placeholder 3"/>
          <p:cNvPicPr>
            <a:picLocks noGrp="1" noChangeAspect="1"/>
          </p:cNvPicPr>
          <p:nvPr>
            <p:ph idx="1"/>
          </p:nvPr>
        </p:nvPicPr>
        <p:blipFill>
          <a:blip r:embed="rId2"/>
          <a:stretch>
            <a:fillRect/>
          </a:stretch>
        </p:blipFill>
        <p:spPr>
          <a:xfrm>
            <a:off x="2177716" y="1768641"/>
            <a:ext cx="7676147" cy="4529641"/>
          </a:xfrm>
          <a:prstGeom prst="rect">
            <a:avLst/>
          </a:prstGeom>
        </p:spPr>
      </p:pic>
      <p:sp>
        <p:nvSpPr>
          <p:cNvPr id="5" name="Slide Number Placeholder 4"/>
          <p:cNvSpPr>
            <a:spLocks noGrp="1"/>
          </p:cNvSpPr>
          <p:nvPr>
            <p:ph type="sldNum" sz="quarter" idx="12"/>
          </p:nvPr>
        </p:nvSpPr>
        <p:spPr/>
        <p:txBody>
          <a:bodyPr/>
          <a:lstStyle/>
          <a:p>
            <a:fld id="{16985020-C95E-487B-888C-22F46A8FCEC9}" type="slidenum">
              <a:rPr lang="tr-TR" smtClean="0"/>
              <a:t>6</a:t>
            </a:fld>
            <a:endParaRPr lang="tr-TR"/>
          </a:p>
        </p:txBody>
      </p:sp>
    </p:spTree>
    <p:extLst>
      <p:ext uri="{BB962C8B-B14F-4D97-AF65-F5344CB8AC3E}">
        <p14:creationId xmlns:p14="http://schemas.microsoft.com/office/powerpoint/2010/main" val="38365824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b="1" dirty="0"/>
              <a:t>Beyin ödül devresi</a:t>
            </a:r>
          </a:p>
          <a:p>
            <a:r>
              <a:rPr lang="tr-TR" dirty="0"/>
              <a:t>Gıdalardan alınan ödülün adaptif değeri var, sağkalımı arttırıcı</a:t>
            </a:r>
          </a:p>
          <a:p>
            <a:r>
              <a:rPr lang="tr-TR" dirty="0"/>
              <a:t>- Dopamin </a:t>
            </a:r>
          </a:p>
          <a:p>
            <a:r>
              <a:rPr lang="tr-TR" dirty="0"/>
              <a:t>- Endojen opioidler</a:t>
            </a:r>
          </a:p>
          <a:p>
            <a:endParaRPr lang="tr-TR" dirty="0"/>
          </a:p>
          <a:p>
            <a:r>
              <a:rPr lang="tr-TR" b="1" dirty="0"/>
              <a:t>Stres</a:t>
            </a:r>
          </a:p>
          <a:p>
            <a:r>
              <a:rPr lang="tr-TR" dirty="0"/>
              <a:t>Stresli durumlarda yemek yeme davranışı rahatlatıcı olabilir</a:t>
            </a:r>
          </a:p>
          <a:p>
            <a:r>
              <a:rPr lang="tr-TR" dirty="0"/>
              <a:t>-HPA yolağı</a:t>
            </a:r>
          </a:p>
          <a:p>
            <a:endParaRPr lang="tr-TR" dirty="0"/>
          </a:p>
        </p:txBody>
      </p:sp>
      <p:sp>
        <p:nvSpPr>
          <p:cNvPr id="4" name="Slide Number Placeholder 3"/>
          <p:cNvSpPr>
            <a:spLocks noGrp="1"/>
          </p:cNvSpPr>
          <p:nvPr>
            <p:ph type="sldNum" sz="quarter" idx="12"/>
          </p:nvPr>
        </p:nvSpPr>
        <p:spPr/>
        <p:txBody>
          <a:bodyPr/>
          <a:lstStyle/>
          <a:p>
            <a:fld id="{16985020-C95E-487B-888C-22F46A8FCEC9}" type="slidenum">
              <a:rPr lang="tr-TR" smtClean="0"/>
              <a:t>7</a:t>
            </a:fld>
            <a:endParaRPr lang="tr-TR"/>
          </a:p>
        </p:txBody>
      </p:sp>
    </p:spTree>
    <p:extLst>
      <p:ext uri="{BB962C8B-B14F-4D97-AF65-F5344CB8AC3E}">
        <p14:creationId xmlns:p14="http://schemas.microsoft.com/office/powerpoint/2010/main" val="2078373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a:t>Beden ağırlığının düzenlenmesi oldukça karmaşık!</a:t>
            </a:r>
          </a:p>
          <a:p>
            <a:r>
              <a:rPr lang="tr-TR" dirty="0"/>
              <a:t>Peki, hastalarımızla karşı karşıya kaldığımızda bu entegrasyonu nasıl sağlayabiliriz?</a:t>
            </a:r>
          </a:p>
          <a:p>
            <a:pPr marL="0" indent="0">
              <a:buNone/>
            </a:pPr>
            <a:endParaRPr lang="tr-TR" dirty="0"/>
          </a:p>
        </p:txBody>
      </p:sp>
      <p:sp>
        <p:nvSpPr>
          <p:cNvPr id="4" name="Slide Number Placeholder 3"/>
          <p:cNvSpPr>
            <a:spLocks noGrp="1"/>
          </p:cNvSpPr>
          <p:nvPr>
            <p:ph type="sldNum" sz="quarter" idx="12"/>
          </p:nvPr>
        </p:nvSpPr>
        <p:spPr/>
        <p:txBody>
          <a:bodyPr/>
          <a:lstStyle/>
          <a:p>
            <a:fld id="{16985020-C95E-487B-888C-22F46A8FCEC9}" type="slidenum">
              <a:rPr lang="tr-TR" smtClean="0"/>
              <a:t>8</a:t>
            </a:fld>
            <a:endParaRPr lang="tr-TR"/>
          </a:p>
        </p:txBody>
      </p:sp>
    </p:spTree>
    <p:extLst>
      <p:ext uri="{BB962C8B-B14F-4D97-AF65-F5344CB8AC3E}">
        <p14:creationId xmlns:p14="http://schemas.microsoft.com/office/powerpoint/2010/main" val="20489595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a:t>Başarılı bir vücut ağırlığı kontrolü genellikle </a:t>
            </a:r>
            <a:r>
              <a:rPr lang="tr-TR" b="1" dirty="0"/>
              <a:t>uygun olmayan yeme alışkanlıklarının değiştirilmesi </a:t>
            </a:r>
            <a:r>
              <a:rPr lang="tr-TR" dirty="0"/>
              <a:t>ve </a:t>
            </a:r>
            <a:r>
              <a:rPr lang="tr-TR" b="1" dirty="0"/>
              <a:t>fiziksel aktivite düzeyinin artırılması </a:t>
            </a:r>
            <a:r>
              <a:rPr lang="tr-TR" dirty="0"/>
              <a:t>sırasında karşılaşılan engellerin aşılmasını gerektirir</a:t>
            </a:r>
          </a:p>
          <a:p>
            <a:r>
              <a:rPr lang="tr-TR" dirty="0"/>
              <a:t>Kilo sorunu için risk oluşturan, sorunun ortaya çıkışına ve sürdürülmesine yol açan </a:t>
            </a:r>
            <a:r>
              <a:rPr lang="tr-TR" b="1" dirty="0"/>
              <a:t>biyolojik, psikolojik, sosyal ve kültürel etkenler</a:t>
            </a:r>
            <a:r>
              <a:rPr lang="tr-TR" dirty="0"/>
              <a:t> bulunmaktadır. Sorun, bu faktörlerin etkileşimi ile ortaya çıkmakta ve sürmektedir. </a:t>
            </a:r>
          </a:p>
          <a:p>
            <a:r>
              <a:rPr lang="tr-TR" dirty="0"/>
              <a:t>Psikolojik, sosyal ve kültürel faktörler, çocukluk çağlarından itibaren kilo sorununun oluşumunda ve sürdürülmesinde rol oynamaktadırlar. </a:t>
            </a:r>
          </a:p>
          <a:p>
            <a:r>
              <a:rPr lang="tr-TR" dirty="0"/>
              <a:t>Çocukluk çağında edinilen </a:t>
            </a:r>
            <a:r>
              <a:rPr lang="tr-TR" b="1" dirty="0"/>
              <a:t>alışkanlıklar</a:t>
            </a:r>
            <a:r>
              <a:rPr lang="tr-TR" dirty="0"/>
              <a:t>, yetişkinlikte kilo kaybını engelleyen tutum ve davranışlar olarak karşımıza çıkmaktadır.</a:t>
            </a:r>
          </a:p>
          <a:p>
            <a:r>
              <a:rPr lang="tr-TR" dirty="0"/>
              <a:t> Kişilerin ekonomik koşulları, eğitim düzeyleri, yaşam alanları, çalıştıkları işler; yeme alışkanlıklarını, fiziksel aktivite düzeylerini ve sonuç olarak obeziteyi etkilemektedir. </a:t>
            </a:r>
          </a:p>
        </p:txBody>
      </p:sp>
      <p:sp>
        <p:nvSpPr>
          <p:cNvPr id="4" name="Slide Number Placeholder 3"/>
          <p:cNvSpPr>
            <a:spLocks noGrp="1"/>
          </p:cNvSpPr>
          <p:nvPr>
            <p:ph type="sldNum" sz="quarter" idx="12"/>
          </p:nvPr>
        </p:nvSpPr>
        <p:spPr/>
        <p:txBody>
          <a:bodyPr/>
          <a:lstStyle/>
          <a:p>
            <a:fld id="{16985020-C95E-487B-888C-22F46A8FCEC9}" type="slidenum">
              <a:rPr lang="tr-TR" smtClean="0"/>
              <a:t>9</a:t>
            </a:fld>
            <a:endParaRPr lang="tr-TR"/>
          </a:p>
        </p:txBody>
      </p:sp>
    </p:spTree>
    <p:extLst>
      <p:ext uri="{BB962C8B-B14F-4D97-AF65-F5344CB8AC3E}">
        <p14:creationId xmlns:p14="http://schemas.microsoft.com/office/powerpoint/2010/main" val="1894595956"/>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142</TotalTime>
  <Words>1726</Words>
  <Application>Microsoft Office PowerPoint</Application>
  <PresentationFormat>Geniş ekran</PresentationFormat>
  <Paragraphs>116</Paragraphs>
  <Slides>25</Slides>
  <Notes>1</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25</vt:i4>
      </vt:variant>
    </vt:vector>
  </HeadingPairs>
  <TitlesOfParts>
    <vt:vector size="28" baseType="lpstr">
      <vt:lpstr>Calibri</vt:lpstr>
      <vt:lpstr>Calibri Light</vt:lpstr>
      <vt:lpstr>Retrospect</vt:lpstr>
      <vt:lpstr>Ağırlık Yönetiminde Grup Eğitimi Psikiyatrik/Psikolojik Faktörler</vt:lpstr>
      <vt:lpstr>Özet- Ağırlık Düzenlenmesi Nörobilimi</vt:lpstr>
      <vt:lpstr>PowerPoint Sunusu</vt:lpstr>
      <vt:lpstr>Vagus- OSS Glukoz- Yağ Asitleri- Amino asitler  CCK- Ghrelin</vt:lpstr>
      <vt:lpstr>PowerPoint Sunusu</vt:lpstr>
      <vt:lpstr>Hipotalamus çekirdekleri PVN: Endokrin sistem, OSS LH: Serebral Korteks (Yemek arama davranışı)</vt:lpstr>
      <vt:lpstr>PowerPoint Sunusu</vt:lpstr>
      <vt:lpstr>PowerPoint Sunusu</vt:lpstr>
      <vt:lpstr>PowerPoint Sunusu</vt:lpstr>
      <vt:lpstr>PowerPoint Sunusu</vt:lpstr>
      <vt:lpstr>Değişime hazır olma düzeyleri</vt:lpstr>
      <vt:lpstr>PowerPoint Sunusu</vt:lpstr>
      <vt:lpstr>PowerPoint Sunusu</vt:lpstr>
      <vt:lpstr>PowerPoint Sunusu</vt:lpstr>
      <vt:lpstr>PowerPoint Sunusu</vt:lpstr>
      <vt:lpstr>PowerPoint Sunusu</vt:lpstr>
      <vt:lpstr>Kilo Sorununa Yaklaşım</vt:lpstr>
      <vt:lpstr>PowerPoint Sunusu</vt:lpstr>
      <vt:lpstr>PowerPoint Sunusu</vt:lpstr>
      <vt:lpstr>PowerPoint Sunusu</vt:lpstr>
      <vt:lpstr>PowerPoint Sunusu</vt:lpstr>
      <vt:lpstr>PowerPoint Sunusu</vt:lpstr>
      <vt:lpstr>PowerPoint Sunusu</vt:lpstr>
      <vt:lpstr>PowerPoint Sunusu</vt:lpstr>
      <vt:lpstr>Sorular&amp;Katkılar...      dumanb@ankara.edu.tr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Ağırlık Yönetiminde Grup Eğitimi Psikiyatrik/Psikolojik Faktörler</dc:title>
  <dc:creator>username</dc:creator>
  <cp:lastModifiedBy>Fatma AYKUL</cp:lastModifiedBy>
  <cp:revision>11</cp:revision>
  <dcterms:created xsi:type="dcterms:W3CDTF">2018-09-04T20:23:56Z</dcterms:created>
  <dcterms:modified xsi:type="dcterms:W3CDTF">2024-11-25T07:47:53Z</dcterms:modified>
</cp:coreProperties>
</file>