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2"/>
  </p:notesMasterIdLst>
  <p:handoutMasterIdLst>
    <p:handoutMasterId r:id="rId33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4" r:id="rId21"/>
    <p:sldId id="423" r:id="rId22"/>
    <p:sldId id="412" r:id="rId23"/>
    <p:sldId id="405" r:id="rId24"/>
    <p:sldId id="406" r:id="rId25"/>
    <p:sldId id="407" r:id="rId26"/>
    <p:sldId id="408" r:id="rId27"/>
    <p:sldId id="417" r:id="rId28"/>
    <p:sldId id="416" r:id="rId29"/>
    <p:sldId id="409" r:id="rId30"/>
    <p:sldId id="420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FF"/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72" d="100"/>
          <a:sy n="72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9753954305801"/>
          <c:y val="0.16710875331564987"/>
          <c:w val="0.83479789103690683"/>
          <c:h val="0.66843501326259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635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toplam!$A$7:$A$24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toplam!$B$7:$B$24</c:f>
              <c:numCache>
                <c:formatCode>#,##0</c:formatCode>
                <c:ptCount val="18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  <c:pt idx="14">
                  <c:v>11401</c:v>
                </c:pt>
                <c:pt idx="15">
                  <c:v>8925</c:v>
                </c:pt>
                <c:pt idx="16">
                  <c:v>9156</c:v>
                </c:pt>
                <c:pt idx="17">
                  <c:v>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7-4DA0-BA7D-79FE7EDB3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10912"/>
        <c:axId val="1"/>
      </c:barChart>
      <c:catAx>
        <c:axId val="863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tr-T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/>
                  <a:t>TB Hasta Sayısı</a:t>
                </a:r>
              </a:p>
            </c:rich>
          </c:tx>
          <c:layout>
            <c:manualLayout>
              <c:xMode val="edge"/>
              <c:yMode val="edge"/>
              <c:x val="3.8256926217556143E-2"/>
              <c:y val="0.2988057742782152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86310912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48" y="3212976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b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14152" y="1775931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62998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040" y="4022087"/>
            <a:ext cx="3960812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700213"/>
            <a:ext cx="8281168" cy="47529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Bu bir hastalık durumu değildir. Vücutta verem basilinin sessiz durduğu ve adeta hapsedildiği bir durumdur.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kişilerin;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 ilk 1-2 yıl içinde aktif</a:t>
            </a:r>
            <a:r>
              <a:rPr lang="tr-TR" altLang="tr-TR" sz="2400" b="0" dirty="0">
                <a:solidFill>
                  <a:srgbClr val="0070C0"/>
                </a:solidFill>
              </a:rPr>
              <a:t> verem hastası</a:t>
            </a:r>
            <a:r>
              <a:rPr lang="tr-TR" altLang="tr-TR" sz="2400" b="0" dirty="0"/>
              <a:t> olur,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%5’inde 2. yıldan sonra herhangi bir zamanda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Nasıl Oluşur?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27584" y="198884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şeker hastalığı,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755576" y="382885"/>
            <a:ext cx="6481068" cy="14169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AF220B"/>
                </a:solidFill>
                <a:latin typeface="+mj-lt"/>
                <a:cs typeface="Arial" charset="0"/>
              </a:rPr>
              <a:t>Tüberküloz Enfeksiyonunun Tüberküloz Hastalığına Dönüşmesini Kolaylaştıran Durumlar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199" y="2205038"/>
            <a:ext cx="4005263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Akciğerler       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Diğer Organlar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6624091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Hangi Organlarımızda</a:t>
            </a:r>
            <a:b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</a:b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Görülebilir?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83537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199" y="1548019"/>
            <a:ext cx="4862165" cy="493612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77909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Hastalığının Belirtileri Nelerdir?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5" y="1557563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1306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75468" y="2097087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 dirty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942272" y="836712"/>
            <a:ext cx="5259453" cy="8679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Hastalığında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Erken Tanı Nasıl Konulur?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37389"/>
            <a:ext cx="3024634" cy="24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833812"/>
            <a:ext cx="3412716" cy="22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772471" y="6165850"/>
            <a:ext cx="3833101" cy="33855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0" i="1" dirty="0">
                <a:solidFill>
                  <a:srgbClr val="0000FF"/>
                </a:solidFill>
              </a:rPr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Verem Hastalığının Tanısı Nasıl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043608" y="1903413"/>
            <a:ext cx="6624638" cy="1525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Balgamın mikroskopla incelenmesi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 kültürü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Akciğer </a:t>
            </a:r>
            <a:r>
              <a:rPr lang="tr-TR" altLang="tr-TR" sz="2200" b="0" dirty="0" err="1"/>
              <a:t>grafisi</a:t>
            </a:r>
            <a:endParaRPr lang="tr-TR" altLang="tr-TR" sz="2200" b="0" dirty="0"/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Balgamın diğer testleri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209010"/>
            <a:ext cx="2592288" cy="3435944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584325" y="1547465"/>
            <a:ext cx="597631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Akciğer tüberkülozunda radyolojik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185396"/>
            <a:ext cx="3065706" cy="34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12714" y="5805488"/>
            <a:ext cx="1909497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09767" y="5805488"/>
            <a:ext cx="1938608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043609" y="430145"/>
            <a:ext cx="6192688" cy="776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Tanısı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778572" y="1916832"/>
            <a:ext cx="5041900" cy="361849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8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Ülkemizde verem ilaçları Sağlık Bakanlığı tarafından </a:t>
            </a:r>
            <a:r>
              <a:rPr lang="tr-TR" altLang="tr-TR" sz="28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8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8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312368" cy="2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1115616" y="260648"/>
            <a:ext cx="6120978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 Tedavi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Edilebilir mi?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11560" y="219324"/>
            <a:ext cx="6840538" cy="107721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Tedavisi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Nasıl Yapılır?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384500" cy="19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611560" y="1556793"/>
            <a:ext cx="8064128" cy="25199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Dört veya beş ilaçla 6-9 ay süre ile tedavi verilmektedir.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düzenli kullanılması esastır.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bir gün bile aksatılmaması gereklidir.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591569" cy="19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hastalığı, verem mikrobunun solunum yolu ile alınmasıyla oluşan bulaşıcı  bir hastalıktır.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sık akciğerler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755576" y="692696"/>
            <a:ext cx="6480720" cy="12361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49120"/>
            <a:ext cx="3331855" cy="22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683568" y="464833"/>
            <a:ext cx="6696075" cy="7824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Doğrudan Gözetimli Tedavi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7" y="1628063"/>
            <a:ext cx="835342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400" dirty="0">
                <a:latin typeface="Arial" charset="0"/>
                <a:cs typeface="Arial" charset="0"/>
              </a:rPr>
              <a:t>tüberküloz hastalarının her doz ilacının her gün bir sağlık çalışanı veya eğitilmiş bir gönüllü tarafından hastaya verilmesi ve bu durumun kaydedilmesidir.</a:t>
            </a:r>
          </a:p>
          <a:p>
            <a:pPr eaLnBrk="1" hangingPunct="1"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436568"/>
            <a:ext cx="37433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  <a:latin typeface="Verdana" panose="020B0604030504040204" pitchFamily="34" charset="0"/>
              </a:rPr>
              <a:t>Doğrudan Gözetimli Tedavi paketi</a:t>
            </a:r>
            <a:endParaRPr lang="tr-TR" altLang="tr-TR" sz="1600" b="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69" y="4349120"/>
            <a:ext cx="1871811" cy="20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5BAE20-C4CC-43F5-B3B9-3D5128D2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4752528" cy="4430723"/>
          </a:xfrm>
        </p:spPr>
        <p:txBody>
          <a:bodyPr>
            <a:noAutofit/>
          </a:bodyPr>
          <a:lstStyle/>
          <a:p>
            <a:pPr marL="457200" lvl="0" indent="-4572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gün sağlık kuruluşuna gelemeyen hastanın ilacını içerken bir sağlık çalışanına görüntülü bağlanması,</a:t>
            </a:r>
          </a:p>
          <a:p>
            <a:pPr lvl="0">
              <a:spcAft>
                <a:spcPct val="0"/>
              </a:spcAft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ya da, </a:t>
            </a:r>
          </a:p>
          <a:p>
            <a:pPr marL="457200" lvl="0" indent="-4572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İlaç içtiğini video kaydı halinde sağlık çalışanına yollaması şeklinde uygulanan DGT </a:t>
            </a:r>
          </a:p>
          <a:p>
            <a:pPr lvl="0">
              <a:spcAft>
                <a:spcPct val="0"/>
              </a:spcAft>
            </a:pPr>
            <a:endParaRPr lang="tr-TR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r-TR" sz="24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Pandemide</a:t>
            </a:r>
            <a:r>
              <a:rPr lang="tr-TR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önerilen yöntem!</a:t>
            </a:r>
          </a:p>
          <a:p>
            <a:endParaRPr lang="tr-TR" sz="2400" b="0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DF8334A-8BEC-49DA-89F3-72033AE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6419056" cy="756320"/>
          </a:xfrm>
        </p:spPr>
        <p:txBody>
          <a:bodyPr>
            <a:normAutofit fontScale="90000"/>
          </a:bodyPr>
          <a:lstStyle/>
          <a:p>
            <a:r>
              <a:rPr lang="tr-TR" sz="3600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Video Gözetimli DGT</a:t>
            </a:r>
            <a:r>
              <a:rPr lang="tr-TR" sz="3600" b="1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(VGT)</a:t>
            </a:r>
            <a:endParaRPr lang="tr-TR" cap="none" dirty="0"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79C0B1-6AA3-4582-A6A2-848F9B0D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364088" y="1554797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0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1358349" y="260648"/>
            <a:ext cx="5833567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Dirençli Verem Hastalığı Nedir?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47700" y="1427548"/>
            <a:ext cx="7848600" cy="2462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Verem hastaları ilaçlarını düzenli olarak ve yeterli süre </a:t>
            </a:r>
          </a:p>
          <a:p>
            <a:pPr marL="357188"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2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</a:t>
            </a:r>
            <a:r>
              <a:rPr lang="tr-TR" altLang="tr-TR" sz="2200" dirty="0">
                <a:latin typeface="Arial" charset="0"/>
                <a:cs typeface="Arial" charset="0"/>
              </a:rPr>
              <a:t>,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     ölmektedir.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62691" y="6286725"/>
            <a:ext cx="26638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olmayan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64469" y="6117212"/>
            <a:ext cx="25495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</a:t>
            </a:r>
            <a:r>
              <a:rPr lang="tr-TR" altLang="tr-TR" sz="1400" b="0" dirty="0" err="1">
                <a:solidFill>
                  <a:srgbClr val="0000FF"/>
                </a:solidFill>
                <a:latin typeface="+mn-lt"/>
              </a:rPr>
              <a:t>ları</a:t>
            </a:r>
            <a:endParaRPr lang="es-ES" altLang="tr-TR" sz="14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5" y="3895323"/>
            <a:ext cx="1826599" cy="23419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889761"/>
            <a:ext cx="2287470" cy="2224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611560" y="116632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Verem Hastalarının Yakınları Ne Yapmalıdır?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05930" y="1844377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Hastanın yakınları, özellikle de aynı evde birlikte yaşayanlar mutlaka Verem Savaşı Dispanserlerine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9" y="1827247"/>
            <a:ext cx="3091578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1" y="3978937"/>
            <a:ext cx="1584474" cy="21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5237" y="6277898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</a:rPr>
              <a:t>Tüberkülin deri testi uygulanması</a:t>
            </a:r>
            <a:r>
              <a:rPr lang="tr-TR" altLang="tr-TR" sz="1600" b="0" dirty="0">
                <a:solidFill>
                  <a:srgbClr val="0000FF"/>
                </a:solidFill>
              </a:rPr>
              <a:t> ve okunuşu</a:t>
            </a:r>
            <a:r>
              <a:rPr lang="es-ES" altLang="tr-TR" sz="16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560579" y="176650"/>
            <a:ext cx="6768752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Verem Hastas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Temasl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lar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Taramas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 Nas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 Yap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r? </a:t>
            </a:r>
            <a:endParaRPr lang="tr-TR" alt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3779912" y="1752644"/>
            <a:ext cx="5040560" cy="4473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</a:t>
            </a:r>
            <a:r>
              <a:rPr lang="tr-TR" altLang="tr-TR" sz="2400" dirty="0">
                <a:cs typeface="Arial" charset="0"/>
              </a:rPr>
              <a:t> (TDT/</a:t>
            </a:r>
            <a:r>
              <a:rPr lang="es-ES" altLang="tr-TR" sz="2400" dirty="0">
                <a:cs typeface="Arial" charset="0"/>
              </a:rPr>
              <a:t>PPD) 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Ö</a:t>
            </a:r>
            <a:r>
              <a:rPr lang="es-ES" altLang="tr-TR" sz="2400" dirty="0">
                <a:cs typeface="Arial" charset="0"/>
              </a:rPr>
              <a:t>n kola yapılan bu test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48-72 saat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sonra</a:t>
            </a:r>
            <a:r>
              <a:rPr lang="tr-TR" altLang="tr-TR" sz="2400" dirty="0">
                <a:cs typeface="Arial" charset="0"/>
              </a:rPr>
              <a:t> d</a:t>
            </a:r>
            <a:r>
              <a:rPr lang="es-ES" altLang="tr-TR" sz="2400" dirty="0">
                <a:cs typeface="Arial" charset="0"/>
              </a:rPr>
              <a:t>eğerlendirilir</a:t>
            </a:r>
            <a:r>
              <a:rPr lang="tr-TR" altLang="tr-TR" sz="2400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5" y="2132856"/>
            <a:ext cx="3646964" cy="27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971600" y="188640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Nasıl Korunabiliriz?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100670" y="1772816"/>
            <a:ext cx="4968875" cy="404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En etkili yol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Verem aşısı (BCG) çocukları  verem hastalığından korur. 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Ülkemizde doğumdan sonra </a:t>
            </a: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3568" y="476672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19931" y="3140968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Mikrop çıkaran hasta ile aynı evdekiler, özellikle   çocuklar için </a:t>
            </a:r>
            <a:r>
              <a:rPr lang="tr-TR" altLang="tr-TR" sz="2800" b="0" dirty="0">
                <a:solidFill>
                  <a:srgbClr val="C00000"/>
                </a:solidFill>
              </a:rPr>
              <a:t>koruyucu tedavi </a:t>
            </a:r>
            <a:r>
              <a:rPr lang="tr-TR" altLang="tr-TR" sz="2800" b="0" dirty="0"/>
              <a:t>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tedavide tek ilaç (</a:t>
            </a:r>
            <a:r>
              <a:rPr lang="tr-TR" altLang="tr-TR" sz="2800" b="0" dirty="0" err="1"/>
              <a:t>İzoniyazid</a:t>
            </a:r>
            <a:r>
              <a:rPr lang="tr-TR" altLang="tr-TR" sz="2800" b="0" dirty="0"/>
              <a:t>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 süresi genellikle </a:t>
            </a:r>
            <a:r>
              <a:rPr lang="tr-TR" altLang="tr-TR" sz="2800" b="0" dirty="0">
                <a:solidFill>
                  <a:srgbClr val="C00000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420888"/>
            <a:ext cx="3266583" cy="2663627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441322" y="1412776"/>
            <a:ext cx="4904104" cy="4968552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Odanın güneş görmesi, ortamdaki basilleri öldürür.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Hastanın en azından balgamında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4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899567" y="476672"/>
            <a:ext cx="6408737" cy="7109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Evde Korunma Önlemleri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2080786"/>
            <a:ext cx="6256536" cy="4321174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>
                <a:solidFill>
                  <a:srgbClr val="FF0000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Hastaları Çevresindeki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İnsanları Hastalıktan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Nasıl Koruyabilir?</a:t>
            </a:r>
            <a:endParaRPr lang="tr-TR" altLang="tr-TR" sz="3200" b="1" cap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21163"/>
            <a:ext cx="2071687" cy="218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93" y="1989138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323528" y="1412875"/>
            <a:ext cx="795688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sabunla yıkayın!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içmeyin, yanınızda içilmesine izin vermeyin!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1187450" y="465088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dirty="0">
                <a:solidFill>
                  <a:srgbClr val="AF220B"/>
                </a:solidFill>
                <a:latin typeface="+mj-lt"/>
              </a:rPr>
            </a:br>
            <a:r>
              <a:rPr lang="tr-TR" sz="3200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187450" y="2420888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b="0" dirty="0"/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745232" y="1196752"/>
            <a:ext cx="7653536" cy="15269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HEDEFİMİZ </a:t>
            </a:r>
            <a:b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935732" y="1988840"/>
            <a:ext cx="7272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Dünyada her yıl yaklaşık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&gt;10 milyon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yaklaşık 1,3 milyon insan da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504031" y="1581150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Dünya nüfusunun dörtte biri (yaklaşık </a:t>
            </a:r>
            <a:r>
              <a:rPr lang="tr-TR" altLang="tr-TR" sz="2800" b="0"/>
              <a:t>2 milyar </a:t>
            </a:r>
            <a:r>
              <a:rPr lang="tr-TR" altLang="tr-TR" sz="2800" b="0" dirty="0"/>
              <a:t>insan) verem basili ile </a:t>
            </a:r>
            <a:r>
              <a:rPr lang="tr-TR" altLang="tr-TR" sz="2800" b="0" dirty="0" err="1"/>
              <a:t>enfektedir</a:t>
            </a:r>
            <a:r>
              <a:rPr lang="tr-TR" altLang="tr-TR" sz="2800" b="0" dirty="0"/>
              <a:t> (yani 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504030" y="3450907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Verem basili ile </a:t>
            </a:r>
            <a:r>
              <a:rPr lang="tr-TR" altLang="tr-TR" sz="2800" b="0" dirty="0" err="1"/>
              <a:t>enfekte</a:t>
            </a:r>
            <a:r>
              <a:rPr lang="tr-TR" altLang="tr-TR" sz="2800" b="0" dirty="0"/>
              <a:t> olanların %5-10’unun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611560" y="511175"/>
            <a:ext cx="669729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AF220B"/>
                </a:solidFill>
                <a:latin typeface="+mj-lt"/>
              </a:rPr>
              <a:t>Türkiye’de Verem, 2005-2022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46633F3B-5479-4CF8-828C-703E2A46A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75922"/>
              </p:ext>
            </p:extLst>
          </p:nvPr>
        </p:nvGraphicFramePr>
        <p:xfrm>
          <a:off x="611560" y="162880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2022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AB8063-CCEB-4951-BFD9-FD8A7049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24" y="2028419"/>
            <a:ext cx="3625261" cy="429601"/>
          </a:xfrm>
          <a:prstGeom prst="rect">
            <a:avLst/>
          </a:prstGeom>
          <a:solidFill>
            <a:srgbClr val="FBFD9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238" indent="-217238" algn="ctr">
              <a:buNone/>
            </a:pPr>
            <a:r>
              <a:rPr lang="tr-TR" altLang="tr-TR" sz="2400" dirty="0">
                <a:cs typeface="Times New Roman" panose="02020603050405020304" pitchFamily="18" charset="0"/>
              </a:rPr>
              <a:t>Toplam TB olgu sayısı: 9.851</a:t>
            </a:r>
          </a:p>
        </p:txBody>
      </p:sp>
      <p:graphicFrame>
        <p:nvGraphicFramePr>
          <p:cNvPr id="11" name="Group 31">
            <a:extLst>
              <a:ext uri="{FF2B5EF4-FFF2-40B4-BE49-F238E27FC236}">
                <a16:creationId xmlns:a16="http://schemas.microsoft.com/office/drawing/2014/main" id="{0770DF98-DD18-4873-9199-B7CF5BA56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59163"/>
              </p:ext>
            </p:extLst>
          </p:nvPr>
        </p:nvGraphicFramePr>
        <p:xfrm>
          <a:off x="683569" y="2843657"/>
          <a:ext cx="3600400" cy="1170687"/>
        </p:xfrm>
        <a:graphic>
          <a:graphicData uri="http://schemas.openxmlformats.org/drawingml/2006/table">
            <a:tbl>
              <a:tblPr/>
              <a:tblGrid>
                <a:gridCol w="210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olgu 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tedavi görmüş olgu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A0DB11FD-5CC1-405E-A8A2-940D1E45A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06315"/>
              </p:ext>
            </p:extLst>
          </p:nvPr>
        </p:nvGraphicFramePr>
        <p:xfrm>
          <a:off x="4873397" y="2843657"/>
          <a:ext cx="3356786" cy="1187428"/>
        </p:xfrm>
        <a:graphic>
          <a:graphicData uri="http://schemas.openxmlformats.org/drawingml/2006/table">
            <a:tbl>
              <a:tblPr/>
              <a:tblGrid>
                <a:gridCol w="134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6">
            <a:extLst>
              <a:ext uri="{FF2B5EF4-FFF2-40B4-BE49-F238E27FC236}">
                <a16:creationId xmlns:a16="http://schemas.microsoft.com/office/drawing/2014/main" id="{D0794EC7-D16E-4772-8E3E-E074AD72C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13685"/>
              </p:ext>
            </p:extLst>
          </p:nvPr>
        </p:nvGraphicFramePr>
        <p:xfrm>
          <a:off x="2172552" y="4750041"/>
          <a:ext cx="4222833" cy="1190225"/>
        </p:xfrm>
        <a:graphic>
          <a:graphicData uri="http://schemas.openxmlformats.org/drawingml/2006/table">
            <a:tbl>
              <a:tblPr/>
              <a:tblGrid>
                <a:gridCol w="251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tüberkülozu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tüberküloz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12542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cap="none" dirty="0">
                <a:solidFill>
                  <a:srgbClr val="AF220B"/>
                </a:solidFill>
                <a:cs typeface="Arial" charset="0"/>
              </a:rPr>
              <a:t>Verem Mikrobunun Özellikleri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7544" y="1809597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467544" y="1973263"/>
            <a:ext cx="8136904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cs typeface="Arial" panose="020B0604020202020204" pitchFamily="34" charset="0"/>
              </a:rPr>
              <a:t>Verem,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hastaların aksırma, öksürme ve  konuşmaları sırasında havaya yayılan mikropların 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800" dirty="0"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" b="1746"/>
          <a:stretch/>
        </p:blipFill>
        <p:spPr bwMode="auto">
          <a:xfrm>
            <a:off x="2843807" y="4221088"/>
            <a:ext cx="4118860" cy="2376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2065</TotalTime>
  <Words>1070</Words>
  <Application>Microsoft Office PowerPoint</Application>
  <PresentationFormat>Ekran Gösterisi (4:3)</PresentationFormat>
  <Paragraphs>192</Paragraphs>
  <Slides>30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4" baseType="lpstr">
      <vt:lpstr>돋움</vt:lpstr>
      <vt:lpstr>Arial</vt:lpstr>
      <vt:lpstr>Arial Black</vt:lpstr>
      <vt:lpstr>Arial Tur</vt:lpstr>
      <vt:lpstr>Calibri</vt:lpstr>
      <vt:lpstr>HY견고딕</vt:lpstr>
      <vt:lpstr>Perpetua</vt:lpstr>
      <vt:lpstr>Tahoma</vt:lpstr>
      <vt:lpstr>Times New Roman</vt:lpstr>
      <vt:lpstr>Verdana</vt:lpstr>
      <vt:lpstr>Wingdings</vt:lpstr>
      <vt:lpstr>Wingdings 2</vt:lpstr>
      <vt:lpstr>Temel</vt:lpstr>
      <vt:lpstr>Slide</vt:lpstr>
      <vt:lpstr>T.C. 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Mikrobunun Özellikleri</vt:lpstr>
      <vt:lpstr>PowerPoint Sunusu</vt:lpstr>
      <vt:lpstr>PowerPoint Sunusu</vt:lpstr>
      <vt:lpstr>PowerPoint Sunusu</vt:lpstr>
      <vt:lpstr>PowerPoint Sunusu</vt:lpstr>
      <vt:lpstr>PowerPoint Sunusu</vt:lpstr>
      <vt:lpstr>Verem Hastalığının Belirtileri Nelerdir?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Gözetimli DGT (VGT)</vt:lpstr>
      <vt:lpstr>PowerPoint Sunusu</vt:lpstr>
      <vt:lpstr>PowerPoint Sunusu</vt:lpstr>
      <vt:lpstr>PowerPoint Sunusu</vt:lpstr>
      <vt:lpstr>PowerPoint Sunusu</vt:lpstr>
      <vt:lpstr>PowerPoint Sunusu</vt:lpstr>
      <vt:lpstr>Evde Korunma Önlemleri</vt:lpstr>
      <vt:lpstr>Verem Hastaları Çevresindeki İnsanları Hastalıktan Nasıl Koruyabilir?</vt:lpstr>
      <vt:lpstr>PowerPoint Sunusu</vt:lpstr>
      <vt:lpstr>HEDEFİMİZ 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ASUS</cp:lastModifiedBy>
  <cp:revision>598</cp:revision>
  <cp:lastPrinted>2015-12-14T11:44:02Z</cp:lastPrinted>
  <dcterms:created xsi:type="dcterms:W3CDTF">2011-11-11T12:01:31Z</dcterms:created>
  <dcterms:modified xsi:type="dcterms:W3CDTF">2023-12-11T22:51:21Z</dcterms:modified>
</cp:coreProperties>
</file>