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82" r:id="rId3"/>
    <p:sldId id="257" r:id="rId4"/>
    <p:sldId id="258" r:id="rId5"/>
    <p:sldId id="259" r:id="rId6"/>
    <p:sldId id="261" r:id="rId7"/>
    <p:sldId id="287" r:id="rId8"/>
    <p:sldId id="262" r:id="rId9"/>
    <p:sldId id="263" r:id="rId10"/>
    <p:sldId id="288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706" r:id="rId21"/>
    <p:sldId id="274" r:id="rId22"/>
    <p:sldId id="275" r:id="rId23"/>
    <p:sldId id="276" r:id="rId24"/>
    <p:sldId id="277" r:id="rId25"/>
    <p:sldId id="298" r:id="rId26"/>
    <p:sldId id="295" r:id="rId27"/>
    <p:sldId id="278" r:id="rId28"/>
    <p:sldId id="279" r:id="rId29"/>
    <p:sldId id="291" r:id="rId30"/>
    <p:sldId id="293" r:id="rId31"/>
    <p:sldId id="280" r:id="rId32"/>
    <p:sldId id="299" r:id="rId33"/>
    <p:sldId id="301" r:id="rId34"/>
    <p:sldId id="294" r:id="rId35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CCFFFF"/>
    <a:srgbClr val="CCFFCC"/>
    <a:srgbClr val="FFCCCC"/>
    <a:srgbClr val="FF0000"/>
    <a:srgbClr val="8000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71FACB-266B-4F30-B46B-7C189335B6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58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2BFE6-EF19-4577-8028-685A28A746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92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73E20-9AD3-43BB-9951-4848FF99C9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246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CF107-F1C1-4EB0-81F4-18FC80703AA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1544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4A6BA-AC61-40A3-B0C1-D04A952D57F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6231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FA89D-C6AC-4923-B9D8-A3761DCFBE5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7357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CCC0-F7AA-45BF-9BBF-724F94A140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580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E7162-7B1F-4B5F-A2CD-D71E569F1FF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0645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E350-1189-44CD-89AB-09E154CC2BC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829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B3DC8-1E28-4F72-9F5A-10FC2B970B8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820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593AA-2DB0-48E7-8A49-49A2AD9F918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505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912A9-27B3-4506-84C9-CE1FBFEB825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216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96FDE-DF7A-41F3-B613-1F217AA439C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294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0E65F-3322-4144-B307-C20580F6D92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79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C798-FD6A-4A6B-9AF3-C41F16352B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00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biçemi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biçemlerini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AF3420-C42F-4368-8F0E-E74D26DF13B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2276872"/>
            <a:ext cx="6408738" cy="2089150"/>
          </a:xfrm>
        </p:spPr>
        <p:txBody>
          <a:bodyPr/>
          <a:lstStyle/>
          <a:p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HASTALIĞI</a:t>
            </a:r>
            <a:b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b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HAFTASI</a:t>
            </a:r>
            <a:endParaRPr lang="tr-TR" altLang="tr-TR" sz="3600" dirty="0">
              <a:solidFill>
                <a:srgbClr val="222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2051050" y="549275"/>
            <a:ext cx="5616575" cy="119062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Arial" panose="020B0604020202020204" pitchFamily="34" charset="0"/>
              </a:rPr>
              <a:t>T.C.</a:t>
            </a:r>
            <a:br>
              <a:rPr lang="tr-TR" altLang="tr-TR" sz="1800" b="1" dirty="0">
                <a:latin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</a:rPr>
              <a:t>Sağlık Bakanlığı</a:t>
            </a:r>
            <a:br>
              <a:rPr lang="tr-TR" altLang="tr-TR" sz="1800" b="1" dirty="0">
                <a:latin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</a:rPr>
              <a:t>Halk Sağlığı Genel Müdürlüğü</a:t>
            </a:r>
            <a:br>
              <a:rPr lang="tr-TR" altLang="tr-TR" sz="1800" b="1" dirty="0">
                <a:latin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</a:rPr>
              <a:t>Tüberküloz Dairesi Başkanlığı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5" y="3915699"/>
            <a:ext cx="1946920" cy="274857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F66E33B-E13A-4A25-A2B4-6CB53AECF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" y="29006"/>
            <a:ext cx="1988840" cy="19888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E04D03-12DC-4D24-BE05-4D1F4DA34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90" y="10345"/>
            <a:ext cx="1683310" cy="17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2261" y="260649"/>
            <a:ext cx="838676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dirty="0">
                <a:solidFill>
                  <a:srgbClr val="C00000"/>
                </a:solidFill>
                <a:latin typeface="Arial" pitchFamily="34" charset="0"/>
              </a:rPr>
              <a:t>Kimlerde Verem Hastalığına </a:t>
            </a:r>
          </a:p>
          <a:p>
            <a:pPr algn="ctr" eaLnBrk="1" hangingPunct="1">
              <a:defRPr/>
            </a:pPr>
            <a:r>
              <a:rPr lang="tr-TR" sz="3200" dirty="0">
                <a:solidFill>
                  <a:srgbClr val="C00000"/>
                </a:solidFill>
                <a:latin typeface="Arial" pitchFamily="34" charset="0"/>
              </a:rPr>
              <a:t>Yakalanma Riski Artar?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2262" y="1628800"/>
            <a:ext cx="8386763" cy="440120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u="sng" dirty="0">
                <a:latin typeface="Arial" panose="020B0604020202020204" pitchFamily="34" charset="0"/>
              </a:rPr>
              <a:t>Tedavi görmeyen verem hastası </a:t>
            </a:r>
            <a:r>
              <a:rPr lang="tr-TR" altLang="tr-TR" sz="2800" dirty="0">
                <a:latin typeface="Arial" panose="020B0604020202020204" pitchFamily="34" charset="0"/>
              </a:rPr>
              <a:t>ile aynı evde  yaşayanlar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5 yaşından küçükler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İdeal vücut ağırlığının %90’ından daha az kiloda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HIV/AIDS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Şeker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Vücut direncini azaltan diğer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Sigara, nargile vb. içenler 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İlaç ve alkol bağımlısı olanlar   </a:t>
            </a:r>
            <a:r>
              <a:rPr lang="tr-TR" altLang="tr-TR" sz="2800" dirty="0"/>
              <a:t>  </a:t>
            </a:r>
            <a:endParaRPr lang="tr-TR" altLang="tr-TR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093119"/>
            <a:ext cx="6629400" cy="2671762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 Belirtileri Nelerdir?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7630" y="1283345"/>
            <a:ext cx="4321175" cy="1151657"/>
          </a:xfrm>
          <a:solidFill>
            <a:srgbClr val="FFFFCC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ÖKSÜRÜK:</a:t>
            </a: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2-3 haftadan fazla süren ve inatçı öksürük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380884" y="4120987"/>
            <a:ext cx="4176713" cy="2293938"/>
          </a:xfrm>
          <a:prstGeom prst="rect">
            <a:avLst/>
          </a:prstGeom>
          <a:solidFill>
            <a:srgbClr val="CC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600" b="1" dirty="0">
                <a:latin typeface="Arial" panose="020B0604020202020204" pitchFamily="34" charset="0"/>
              </a:rPr>
              <a:t>BALGAM ÇIKARMA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600" b="1" dirty="0">
                <a:latin typeface="Arial" panose="020B0604020202020204" pitchFamily="34" charset="0"/>
              </a:rPr>
              <a:t>KAN TÜKÜRME:</a:t>
            </a:r>
            <a:r>
              <a:rPr lang="tr-TR" altLang="tr-TR" sz="2600" dirty="0">
                <a:latin typeface="Arial" panose="020B0604020202020204" pitchFamily="34" charset="0"/>
              </a:rPr>
              <a:t> Bazı durumlarda, özellikle teşhis ve tedavide geç kalınırsa görülür.</a:t>
            </a:r>
          </a:p>
        </p:txBody>
      </p:sp>
      <p:pic>
        <p:nvPicPr>
          <p:cNvPr id="17412" name="Picture 8" descr="hemoptiz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3789040"/>
            <a:ext cx="2736850" cy="2736850"/>
          </a:xfrm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3" name="Picture 4" descr="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78" y="1196752"/>
            <a:ext cx="2751137" cy="247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4A91FC5-CBFD-434C-A343-C25D3EDFC3D5}"/>
              </a:ext>
            </a:extLst>
          </p:cNvPr>
          <p:cNvSpPr txBox="1"/>
          <p:nvPr/>
        </p:nvSpPr>
        <p:spPr>
          <a:xfrm>
            <a:off x="1005493" y="332656"/>
            <a:ext cx="16658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Belirtiler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ateş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692150"/>
            <a:ext cx="3744912" cy="25923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13" descr="iştahsızlı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411538"/>
            <a:ext cx="3767137" cy="28257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450412" y="1124744"/>
            <a:ext cx="4103688" cy="422160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/>
              <a:t> </a:t>
            </a:r>
            <a:r>
              <a:rPr lang="tr-TR" altLang="tr-TR" sz="2600" dirty="0">
                <a:latin typeface="Arial" panose="020B0604020202020204" pitchFamily="34" charset="0"/>
              </a:rPr>
              <a:t>Ateş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Gece terlemesi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İştahsızlık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Kilo kaybı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Yorgunluk, halsizlik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Nefes darlığı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Göğüs ve sırt ağrısı</a:t>
            </a:r>
            <a:endParaRPr lang="tr-TR" altLang="tr-TR" sz="2800" dirty="0">
              <a:latin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E55AA85-7DA9-4D3E-8171-2032450C7C6A}"/>
              </a:ext>
            </a:extLst>
          </p:cNvPr>
          <p:cNvSpPr txBox="1"/>
          <p:nvPr/>
        </p:nvSpPr>
        <p:spPr>
          <a:xfrm>
            <a:off x="1005493" y="332656"/>
            <a:ext cx="16658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Belirtiler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28838"/>
            <a:ext cx="7772400" cy="2452687"/>
          </a:xfr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Hastalığı Tanısı Nasıl Konulur?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7" y="5013325"/>
            <a:ext cx="5329237" cy="1152525"/>
          </a:xfrm>
          <a:solidFill>
            <a:schemeClr val="bg1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r-TR" altLang="tr-TR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RÖNTGEN FİLMİ:</a:t>
            </a:r>
            <a:r>
              <a:rPr lang="tr-TR" altLang="tr-TR" sz="2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Veremli bir hastanın akciğer </a:t>
            </a:r>
            <a:r>
              <a:rPr lang="tr-TR" alt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grafisi</a:t>
            </a:r>
            <a:endParaRPr lang="tr-TR" alt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038600" y="304800"/>
            <a:ext cx="4800600" cy="3693319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tr-TR" altLang="tr-TR" sz="2600" b="1" u="sng" dirty="0">
                <a:latin typeface="Arial" panose="020B0604020202020204" pitchFamily="34" charset="0"/>
              </a:rPr>
              <a:t>BALGAM MUAYENESİ:</a:t>
            </a:r>
            <a:r>
              <a:rPr lang="tr-TR" altLang="tr-TR" sz="2600" dirty="0">
                <a:latin typeface="Arial" panose="020B0604020202020204" pitchFamily="34" charset="0"/>
              </a:rPr>
              <a:t> Verem tanısında en önemli yöntemdir. </a:t>
            </a:r>
          </a:p>
          <a:p>
            <a:pPr marL="457200" indent="-457200">
              <a:spcBef>
                <a:spcPct val="5000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Verem şüphesi olanlarda mutlaka yapılmalıdır.</a:t>
            </a:r>
          </a:p>
          <a:p>
            <a:pPr marL="457200" indent="-457200">
              <a:spcBef>
                <a:spcPct val="5000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Balgamında mikrop görülen hastalar çevrelerindeki kişilere hastalığı bulaştırır. </a:t>
            </a:r>
          </a:p>
        </p:txBody>
      </p:sp>
      <p:pic>
        <p:nvPicPr>
          <p:cNvPr id="20485" name="Picture 7" descr="Image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4114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2" descr="tuberculosis-c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70673"/>
            <a:ext cx="2808288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1920" y="1792870"/>
            <a:ext cx="4824412" cy="3529013"/>
          </a:xfr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r-TR" altLang="tr-TR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TÜBERKÜLİN DERİ TESTİ (TDT): </a:t>
            </a:r>
          </a:p>
          <a:p>
            <a:pPr>
              <a:buFontTx/>
              <a:buNone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	Kişinin verem mikrobu ile karşılaşıp karşılaşmadığını öğrenmemizi sağlar.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77332" y="3201777"/>
            <a:ext cx="3024187" cy="711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000" dirty="0">
                <a:latin typeface="Arial" panose="020B0604020202020204" pitchFamily="34" charset="0"/>
              </a:rPr>
              <a:t>Sol kola yapılan test 48-72 saat sonra ölçülür.</a:t>
            </a: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0" y="958154"/>
            <a:ext cx="30781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83" y="4140475"/>
            <a:ext cx="18319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2D150FF-BC5B-4E63-9275-641D16AF4742}"/>
              </a:ext>
            </a:extLst>
          </p:cNvPr>
          <p:cNvSpPr txBox="1"/>
          <p:nvPr/>
        </p:nvSpPr>
        <p:spPr>
          <a:xfrm>
            <a:off x="1233468" y="281769"/>
            <a:ext cx="63097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Tüberküloz enfeksiyonunun tanısı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905000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Hastalığı Nasıl Tedavi Edilir?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685800"/>
            <a:ext cx="4572000" cy="1600200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/>
              <a:t>		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551412" y="2579762"/>
            <a:ext cx="4267200" cy="1200329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İlaçlarını düzenli kullanan hastalar başkalarına hastalık bulaştırmaz.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0" y="4221088"/>
            <a:ext cx="4267200" cy="156966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tedavisinde kullanılan ilaçlar Sağlık Bakanlığı tarafından </a:t>
            </a:r>
            <a:r>
              <a:rPr lang="tr-TR" altLang="tr-TR" sz="2400" b="1" dirty="0">
                <a:latin typeface="Arial" panose="020B0604020202020204" pitchFamily="34" charset="0"/>
              </a:rPr>
              <a:t>ücretsiz </a:t>
            </a:r>
            <a:r>
              <a:rPr lang="tr-TR" altLang="tr-TR" sz="2400" dirty="0">
                <a:latin typeface="Arial" panose="020B0604020202020204" pitchFamily="34" charset="0"/>
              </a:rPr>
              <a:t>olarak verilir.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4572000" y="762000"/>
            <a:ext cx="4191000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hastalığı düzenli ilaç kullanmakla 6-9 ayda tamamen iyileşir.</a:t>
            </a:r>
          </a:p>
        </p:txBody>
      </p:sp>
      <p:pic>
        <p:nvPicPr>
          <p:cNvPr id="23558" name="Picture 10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886200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0" descr="IMG_0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3960812" cy="264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age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09600"/>
            <a:ext cx="36417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283968" y="1019238"/>
            <a:ext cx="4608512" cy="4819524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600" b="1" u="sng" dirty="0">
                <a:solidFill>
                  <a:srgbClr val="800000"/>
                </a:solidFill>
                <a:latin typeface="Arial" panose="020B0604020202020204" pitchFamily="34" charset="0"/>
              </a:rPr>
              <a:t>Doğrudan Gözetimli Tedavi (DGT):</a:t>
            </a:r>
            <a:r>
              <a:rPr lang="tr-TR" altLang="tr-TR" sz="2600" u="sng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Verem ilaçlarının her gün tercihen bir sağlık personeli eşliğinde içilmesidir.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Bu sayede ilaçların düzenli kullanımı sağlanır.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DB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Eğitim ve Farkındalık Haftası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Her yıl Ocak ayının ilk Pazar gününden itibaren başlayan hafta Verem Haftası’dır.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Haftasının amacı, toplumun verem (tüberküloz) hastalığı ve hastalıkla mücadele konusunda bilinçlendirilmesidir.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“78. Verem Eğitim ve Farkındalık Haftası”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05-11 Ocak 2025 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tarihleri arasındadır.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2C47A5F-F361-48F1-BC1F-2CB162D6C1AB}"/>
              </a:ext>
            </a:extLst>
          </p:cNvPr>
          <p:cNvSpPr txBox="1"/>
          <p:nvPr/>
        </p:nvSpPr>
        <p:spPr bwMode="auto">
          <a:xfrm>
            <a:off x="457200" y="261386"/>
            <a:ext cx="8229600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r>
              <a:rPr lang="tr-TR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Video Gözetimli DGT</a:t>
            </a:r>
            <a:r>
              <a:rPr lang="tr-TR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</a:rPr>
              <a:t> (VGT)</a:t>
            </a:r>
            <a:endParaRPr lang="tr-TR" sz="4000" b="1" dirty="0">
              <a:solidFill>
                <a:srgbClr val="C00000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1F00795-A873-4B6A-B357-03C20804F48A}"/>
              </a:ext>
            </a:extLst>
          </p:cNvPr>
          <p:cNvSpPr txBox="1"/>
          <p:nvPr/>
        </p:nvSpPr>
        <p:spPr bwMode="auto">
          <a:xfrm>
            <a:off x="457200" y="1340768"/>
            <a:ext cx="4834880" cy="4929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dirty="0">
                <a:effectLst/>
                <a:latin typeface="Arial" panose="020B0604020202020204" pitchFamily="34" charset="0"/>
              </a:rPr>
              <a:t>Her gün sağlık kuruluşuna gelemeyen hastanın ilacını içerken bir sağlık çalışanına görüntülü bağlanması, ya da,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</a:rPr>
              <a:t>İlaç içtiğini video kaydı halinde sağlık çalışanına yollaması şeklinde uygulanan DGT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D4B031-10AA-4D25-B9BB-F9B06DB81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r="24896" b="-2"/>
          <a:stretch/>
        </p:blipFill>
        <p:spPr>
          <a:xfrm>
            <a:off x="5590456" y="1412776"/>
            <a:ext cx="30963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13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133600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Tedavi Edilmezse Ne Olur?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746125"/>
            <a:ext cx="4343400" cy="1458913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tr-TR" altLang="tr-T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Çevresindekilere verem mikrobunu saçmaya devam eder.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427538" y="2420888"/>
            <a:ext cx="4267200" cy="2677656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Yetersiz tedavi görürse, hastalık mikropları ilaçlara karşı direnç kazanır ve daha sonra tedavi olma şansı kaybolabilir.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427538" y="5281613"/>
            <a:ext cx="4267200" cy="954107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Tedaviyi reddeden hasta için hayati tehlike vardır.</a:t>
            </a:r>
          </a:p>
        </p:txBody>
      </p:sp>
      <p:pic>
        <p:nvPicPr>
          <p:cNvPr id="26629" name="Picture 8" descr="oksur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rönt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3097212" cy="2736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345362" cy="1946275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Veremden Nasıl Korunabiliriz?</a:t>
            </a:r>
          </a:p>
        </p:txBody>
      </p:sp>
      <p:pic>
        <p:nvPicPr>
          <p:cNvPr id="27651" name="Picture 6" descr="B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74" y="3112535"/>
            <a:ext cx="2193271" cy="23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65" y="3112535"/>
            <a:ext cx="2392779" cy="23605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680819" y="1052736"/>
            <a:ext cx="4392166" cy="2597827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Çocukları veremden korumak için </a:t>
            </a:r>
            <a:r>
              <a:rPr lang="tr-TR" alt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doğumdan</a:t>
            </a:r>
            <a:r>
              <a:rPr lang="tr-TR" altLang="tr-TR" sz="2800" dirty="0">
                <a:latin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2 ay sonra verem aşısı (BCG) </a:t>
            </a:r>
            <a:r>
              <a:rPr lang="tr-TR" altLang="tr-TR" sz="2800" dirty="0">
                <a:latin typeface="Arial" panose="020B0604020202020204" pitchFamily="34" charset="0"/>
              </a:rPr>
              <a:t>uygulanır.</a:t>
            </a:r>
          </a:p>
        </p:txBody>
      </p:sp>
      <p:pic>
        <p:nvPicPr>
          <p:cNvPr id="28675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41162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FDE-DF7A-41F3-B613-1F217AA439C2}" type="slidenum">
              <a:rPr lang="tr-TR" altLang="tr-TR" smtClean="0"/>
              <a:pPr/>
              <a:t>25</a:t>
            </a:fld>
            <a:endParaRPr lang="tr-TR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15144"/>
          </a:xfrm>
        </p:spPr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Barış DADAŞ, 68. Verem Haftası, İlkokul Resim Dalı </a:t>
            </a:r>
            <a:b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Birincilik Ödülü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68760"/>
            <a:ext cx="70567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1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611560" y="908720"/>
            <a:ext cx="5256212" cy="259782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Toplumu korumanın en etkili yolu, bulaştırıcı verem hastalarının erkenden bulunması ve tedavi edilmesidir.</a:t>
            </a:r>
          </a:p>
        </p:txBody>
      </p:sp>
      <p:pic>
        <p:nvPicPr>
          <p:cNvPr id="29699" name="Picture 4" descr="+Âks+-r+-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5214"/>
            <a:ext cx="3240360" cy="2874106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354835" y="260648"/>
            <a:ext cx="4465637" cy="193899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hastalığına yakalananların aileleri ve yakınları Verem Savaşı Dispanserlerine davet edilerek muayene edilir.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356422" y="2382602"/>
            <a:ext cx="4464050" cy="850900"/>
          </a:xfrm>
          <a:prstGeom prst="rect">
            <a:avLst/>
          </a:prstGeom>
          <a:solidFill>
            <a:srgbClr val="FFCC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 olduğu tespit edilenler tedavi edilir. </a:t>
            </a:r>
          </a:p>
        </p:txBody>
      </p:sp>
      <p:pic>
        <p:nvPicPr>
          <p:cNvPr id="30724" name="Picture 6" descr="Image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1" y="620712"/>
            <a:ext cx="36893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356422" y="3444831"/>
            <a:ext cx="4464050" cy="15811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Bulaştırıcı hastaların yakın çevresindekilere hastalığa yakalanmalarını önlemek için koruyucu ilaç verilir.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356422" y="5237311"/>
            <a:ext cx="4464050" cy="1216025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Koruyucu ilaç tedavisinde 6 ay süre ile düzenli ilaç kullanımı gereklidir.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161256" y="321862"/>
            <a:ext cx="71262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Verem Hastasının Evinde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Nelere Dikkat Edilmeli?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221127" y="1556792"/>
            <a:ext cx="5472112" cy="452431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Verem hastalarının bulunduğu ortamları havalandırmak, bu ortamlara temiz hava sağlamak, havadaki bulaştırıcı tanecikleri azaltır, bulaşma olasılığını düşürür. 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tr-TR" altLang="tr-TR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Odanın güneş görmesi, ortamdaki verem mikroplarını öldürür.</a:t>
            </a:r>
          </a:p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endParaRPr lang="tr-TR" altLang="tr-TR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Hastanın bulaştırıcılığı kaybolana kadar ayrı bir odada kalması uygundur.</a:t>
            </a:r>
          </a:p>
        </p:txBody>
      </p:sp>
      <p:sp>
        <p:nvSpPr>
          <p:cNvPr id="31748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pic>
        <p:nvPicPr>
          <p:cNvPr id="31749" name="Picture 10" descr="g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87" y="1399605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 descr="cati-pencere-uygulamalar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94" y="4207892"/>
            <a:ext cx="30956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772400" cy="2209800"/>
          </a:xfr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(Tüberküloz) Hastalığı Nedir?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652" y="332656"/>
            <a:ext cx="8350696" cy="1143000"/>
          </a:xfrm>
        </p:spPr>
        <p:txBody>
          <a:bodyPr/>
          <a:lstStyle/>
          <a:p>
            <a:r>
              <a:rPr lang="tr-TR" altLang="ko-K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Hastaları Çevresindeki İnsanları Hastalıktan Nasıl Koruyabilir?</a:t>
            </a:r>
            <a:endParaRPr lang="tr-TR" altLang="tr-T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824536"/>
          </a:xfrm>
          <a:solidFill>
            <a:srgbClr val="FFFFCC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Aksırırken, öksürürken mutlaka ağzını mendille veya kollarıyla kapatmalıdır.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Öksürük ve aksırık sonrasında ellerini yıkamalıdır.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Bulaştırıcı dönemdeki hastalar kapalı ortamlarda, başka insanlarla birlikteyken maske kullanmalıdır.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Ortam sık sık havalandırılmalıdır.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İlaçlarını düzenli ve eksiksiz olarak kullanmalıdır.</a:t>
            </a: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78337D-6217-4111-90C3-86DD1F01FF0B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tr-TR" altLang="tr-TR" sz="140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356100" y="476672"/>
            <a:ext cx="4319588" cy="83185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Hastalıktan korkma,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geç kalmaktan kork!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356100" y="5517232"/>
            <a:ext cx="4319588" cy="8318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 iken ilaçlarını düzenli kullan!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356100" y="1556792"/>
            <a:ext cx="4319588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Sık sık ellerini yıka!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356100" y="3501008"/>
            <a:ext cx="4319588" cy="83099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Bulunduğun ortamı sık sık havalandır!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4356100" y="2309971"/>
            <a:ext cx="4319588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Sigara içme, yanında içilmesine izin verme!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4356100" y="4653136"/>
            <a:ext cx="4319588" cy="461665"/>
          </a:xfrm>
          <a:prstGeom prst="rect">
            <a:avLst/>
          </a:prstGeom>
          <a:solidFill>
            <a:srgbClr val="FFCC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Öksürüğünü kapa!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4" y="476673"/>
            <a:ext cx="3848361" cy="577172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1" y="1536770"/>
            <a:ext cx="4125590" cy="39084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12776"/>
            <a:ext cx="3736798" cy="39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0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3314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9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4663"/>
            <a:ext cx="3600400" cy="61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685800"/>
            <a:ext cx="3962400" cy="5410200"/>
          </a:xfr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mikrobunun insanlarda yaptığı bir hastalıktır. 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En sık akciğerler olmak üzere tüm organları tutabilir (Lenf bezleri, kemik, böbrek, beyin vb.).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Tedavi edilmezse hayatı tehdit edebilir.</a:t>
            </a:r>
          </a:p>
        </p:txBody>
      </p:sp>
      <p:pic>
        <p:nvPicPr>
          <p:cNvPr id="5123" name="Picture 4" descr="Image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6734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2112" y="1412874"/>
            <a:ext cx="4402138" cy="4752429"/>
          </a:xfr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Bugün dünya nüfusunun dörtte biri (yaklaşık 2 milyar kişi) vücudunda verem mikrobunu taşımaktadır.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endParaRPr lang="tr-TR" alt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Dünya genelinde her yıl yaklaşık &gt;10 milyon kişi verem hastalığına yakalanmakta ve yaklaşık 1,3 milyon insan veremden ölmektedir.</a:t>
            </a:r>
          </a:p>
        </p:txBody>
      </p:sp>
      <p:pic>
        <p:nvPicPr>
          <p:cNvPr id="6147" name="Picture 4" descr="Image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63688"/>
            <a:ext cx="338455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619250" y="404813"/>
            <a:ext cx="57912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Dünyada Verem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7775575" cy="1719263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Nasıl Bulaşır?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0" y="-17727613"/>
            <a:ext cx="9144000" cy="42313226"/>
            <a:chOff x="0" y="26654"/>
            <a:chExt cx="5760" cy="26654"/>
          </a:xfrm>
        </p:grpSpPr>
        <p:sp>
          <p:nvSpPr>
            <p:cNvPr id="11271" name="Rectangle 3"/>
            <p:cNvSpPr>
              <a:spLocks noChangeArrowheads="1"/>
            </p:cNvSpPr>
            <p:nvPr/>
          </p:nvSpPr>
          <p:spPr bwMode="auto">
            <a:xfrm>
              <a:off x="0" y="26654"/>
              <a:ext cx="5760" cy="2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1800">
                <a:latin typeface="Verdana" panose="020B0604030504040204" pitchFamily="34" charset="0"/>
              </a:endParaRPr>
            </a:p>
          </p:txBody>
        </p:sp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0" y="26654"/>
              <a:ext cx="54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000"/>
                <a:t>  </a:t>
              </a:r>
              <a:r>
                <a:rPr lang="tr-TR" altLang="tr-TR" sz="10900"/>
                <a:t> </a:t>
              </a:r>
              <a:r>
                <a:rPr lang="tr-TR" altLang="tr-TR" sz="1000"/>
                <a:t>                                                     </a:t>
              </a:r>
              <a:endParaRPr lang="tr-TR" altLang="tr-TR" sz="1400"/>
            </a:p>
            <a:p>
              <a:pPr>
                <a:spcBef>
                  <a:spcPct val="0"/>
                </a:spcBef>
                <a:buFontTx/>
                <a:buNone/>
              </a:pPr>
              <a:endParaRPr lang="tr-TR" altLang="tr-TR" sz="1000"/>
            </a:p>
          </p:txBody>
        </p:sp>
      </p:grpSp>
      <p:pic>
        <p:nvPicPr>
          <p:cNvPr id="11267" name="Picture 5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17681575"/>
            <a:ext cx="17145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863600" y="689644"/>
            <a:ext cx="7416800" cy="12464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500" dirty="0">
                <a:latin typeface="Arial" panose="020B0604020202020204" pitchFamily="34" charset="0"/>
              </a:rPr>
              <a:t>Verem aksırma, öksürme ve  konuşma sırasında havaya yayılan mikropların solunum yoluyla alınması ile bulaşır.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81" y="2132856"/>
            <a:ext cx="2960679" cy="40324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147055"/>
            <a:ext cx="2900782" cy="40182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611560" y="404664"/>
            <a:ext cx="792088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>
                <a:latin typeface="Arial" panose="020B0604020202020204" pitchFamily="34" charset="0"/>
              </a:rPr>
              <a:t>Verem mikrobu güneş görmeyen ve iyi havalanmayan yerlerde saatlerce havada kalabilir.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916832"/>
            <a:ext cx="3312368" cy="4612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3"/>
            <a:ext cx="317455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908720"/>
            <a:ext cx="4191000" cy="2448843"/>
          </a:xfrm>
          <a:solidFill>
            <a:srgbClr val="CCFFFF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mikrobu vücuda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girdikten sonra yıllarca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hastalık yapmadan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akciğerlerde bekleyebilir.</a:t>
            </a:r>
          </a:p>
        </p:txBody>
      </p:sp>
      <p:pic>
        <p:nvPicPr>
          <p:cNvPr id="14339" name="Picture 4" descr="Image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8231"/>
            <a:ext cx="34512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95800" y="3619020"/>
            <a:ext cx="4191000" cy="224676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>
                <a:latin typeface="Arial" panose="020B0604020202020204" pitchFamily="34" charset="0"/>
              </a:rPr>
              <a:t>Vücudunda verem mikrobu taşıyanların yaklaşık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%5-10</a:t>
            </a:r>
            <a:r>
              <a:rPr lang="tr-TR" sz="2800" dirty="0">
                <a:latin typeface="Arial" panose="020B0604020202020204" pitchFamily="34" charset="0"/>
              </a:rPr>
              <a:t>’u daha sonraki yıllarda verem hastası olur.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795</Words>
  <Application>Microsoft Office PowerPoint</Application>
  <PresentationFormat>Ekran Gösterisi (4:3)</PresentationFormat>
  <Paragraphs>103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Verdana</vt:lpstr>
      <vt:lpstr>Wingdings</vt:lpstr>
      <vt:lpstr>Varsayılan Tasarım</vt:lpstr>
      <vt:lpstr>VEREM HASTALIĞI ve VEREM HAFTASI</vt:lpstr>
      <vt:lpstr>Verem Eğitim ve Farkındalık Haftası</vt:lpstr>
      <vt:lpstr>Verem (Tüberküloz) Hastalığı Nedir?</vt:lpstr>
      <vt:lpstr>PowerPoint Sunusu</vt:lpstr>
      <vt:lpstr>PowerPoint Sunusu</vt:lpstr>
      <vt:lpstr>Verem Nasıl Bulaşır?</vt:lpstr>
      <vt:lpstr>PowerPoint Sunusu</vt:lpstr>
      <vt:lpstr>PowerPoint Sunusu</vt:lpstr>
      <vt:lpstr>PowerPoint Sunusu</vt:lpstr>
      <vt:lpstr>PowerPoint Sunusu</vt:lpstr>
      <vt:lpstr>Hastalık Belirtileri Nelerdir?</vt:lpstr>
      <vt:lpstr>PowerPoint Sunusu</vt:lpstr>
      <vt:lpstr>PowerPoint Sunusu</vt:lpstr>
      <vt:lpstr>Verem Hastalığı Tanısı Nasıl Konulur?</vt:lpstr>
      <vt:lpstr>PowerPoint Sunusu</vt:lpstr>
      <vt:lpstr>PowerPoint Sunusu</vt:lpstr>
      <vt:lpstr>Verem Hastalığı Nasıl Tedavi Edilir?</vt:lpstr>
      <vt:lpstr>PowerPoint Sunusu</vt:lpstr>
      <vt:lpstr>PowerPoint Sunusu</vt:lpstr>
      <vt:lpstr>PowerPoint Sunusu</vt:lpstr>
      <vt:lpstr>Verem Tedavi Edilmezse Ne Olur?</vt:lpstr>
      <vt:lpstr>PowerPoint Sunusu</vt:lpstr>
      <vt:lpstr>Veremden Nasıl Korunabiliriz?</vt:lpstr>
      <vt:lpstr>PowerPoint Sunusu</vt:lpstr>
      <vt:lpstr>PowerPoint Sunusu</vt:lpstr>
      <vt:lpstr>Barış DADAŞ, 68. Verem Haftası, İlkokul Resim Dalı  Birincilik Ödülü</vt:lpstr>
      <vt:lpstr>PowerPoint Sunusu</vt:lpstr>
      <vt:lpstr>PowerPoint Sunusu</vt:lpstr>
      <vt:lpstr>PowerPoint Sunusu</vt:lpstr>
      <vt:lpstr>Verem Hastaları Çevresindeki İnsanları Hastalıktan Nasıl Koruyabilir?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VEREM HASTALIĞI</dc:title>
  <dc:creator>AVSD</dc:creator>
  <cp:lastModifiedBy>Süleyman Murat MUTLU</cp:lastModifiedBy>
  <cp:revision>333</cp:revision>
  <dcterms:created xsi:type="dcterms:W3CDTF">2004-12-22T07:25:25Z</dcterms:created>
  <dcterms:modified xsi:type="dcterms:W3CDTF">2024-12-13T11:59:22Z</dcterms:modified>
</cp:coreProperties>
</file>