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71" r:id="rId2"/>
    <p:sldId id="304" r:id="rId3"/>
    <p:sldId id="272" r:id="rId4"/>
    <p:sldId id="327" r:id="rId5"/>
    <p:sldId id="305" r:id="rId6"/>
    <p:sldId id="323" r:id="rId7"/>
    <p:sldId id="280" r:id="rId8"/>
    <p:sldId id="279" r:id="rId9"/>
    <p:sldId id="338" r:id="rId10"/>
    <p:sldId id="307" r:id="rId11"/>
    <p:sldId id="274" r:id="rId12"/>
    <p:sldId id="275" r:id="rId13"/>
    <p:sldId id="287" r:id="rId14"/>
    <p:sldId id="334" r:id="rId15"/>
    <p:sldId id="283" r:id="rId16"/>
    <p:sldId id="308" r:id="rId17"/>
    <p:sldId id="277" r:id="rId18"/>
    <p:sldId id="278" r:id="rId19"/>
    <p:sldId id="284" r:id="rId20"/>
    <p:sldId id="290" r:id="rId21"/>
    <p:sldId id="292" r:id="rId22"/>
    <p:sldId id="289" r:id="rId23"/>
    <p:sldId id="312" r:id="rId24"/>
    <p:sldId id="291" r:id="rId25"/>
    <p:sldId id="293" r:id="rId26"/>
    <p:sldId id="294" r:id="rId27"/>
    <p:sldId id="332" r:id="rId28"/>
    <p:sldId id="295" r:id="rId29"/>
    <p:sldId id="297" r:id="rId30"/>
    <p:sldId id="298" r:id="rId31"/>
    <p:sldId id="296" r:id="rId32"/>
    <p:sldId id="299" r:id="rId33"/>
    <p:sldId id="300" r:id="rId34"/>
    <p:sldId id="266" r:id="rId35"/>
    <p:sldId id="313" r:id="rId36"/>
    <p:sldId id="321" r:id="rId37"/>
    <p:sldId id="315" r:id="rId38"/>
    <p:sldId id="316" r:id="rId39"/>
    <p:sldId id="318" r:id="rId40"/>
    <p:sldId id="310" r:id="rId41"/>
    <p:sldId id="317" r:id="rId42"/>
    <p:sldId id="320" r:id="rId43"/>
    <p:sldId id="324" r:id="rId44"/>
    <p:sldId id="260" r:id="rId45"/>
    <p:sldId id="261" r:id="rId46"/>
    <p:sldId id="302" r:id="rId47"/>
    <p:sldId id="257" r:id="rId48"/>
    <p:sldId id="325" r:id="rId49"/>
    <p:sldId id="336" r:id="rId50"/>
    <p:sldId id="328" r:id="rId51"/>
    <p:sldId id="337" r:id="rId52"/>
    <p:sldId id="333" r:id="rId5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BA5F"/>
    <a:srgbClr val="CE315C"/>
    <a:srgbClr val="CE9985"/>
    <a:srgbClr val="FDDCE2"/>
    <a:srgbClr val="FFC7B7"/>
    <a:srgbClr val="DD9F96"/>
    <a:srgbClr val="9D6F60"/>
    <a:srgbClr val="DAA0B1"/>
    <a:srgbClr val="9CC5B9"/>
    <a:srgbClr val="DA1E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668"/>
    <p:restoredTop sz="93056"/>
  </p:normalViewPr>
  <p:slideViewPr>
    <p:cSldViewPr snapToGrid="0" snapToObjects="1">
      <p:cViewPr varScale="1">
        <p:scale>
          <a:sx n="103" d="100"/>
          <a:sy n="103" d="100"/>
        </p:scale>
        <p:origin x="138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D1DE1F-36A3-4BD5-BB90-0040C5C8F021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82513E1-57E2-4CA1-A95F-E03641EAE1EA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  <a:latin typeface="Comic Sans MS" pitchFamily="66" charset="0"/>
            </a:rPr>
            <a:t>İNSÜLİN</a:t>
          </a:r>
          <a:endParaRPr lang="tr-TR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817BD0A1-98C7-432E-B57F-5CA2B74CB456}" type="parTrans" cxnId="{27E0D631-64A0-4992-B909-3B984A4B8259}">
      <dgm:prSet/>
      <dgm:spPr/>
      <dgm:t>
        <a:bodyPr/>
        <a:lstStyle/>
        <a:p>
          <a:endParaRPr lang="tr-TR"/>
        </a:p>
      </dgm:t>
    </dgm:pt>
    <dgm:pt modelId="{B2292108-3EB5-4765-8984-EC1F2EDF51F3}" type="sibTrans" cxnId="{27E0D631-64A0-4992-B909-3B984A4B8259}">
      <dgm:prSet/>
      <dgm:spPr/>
      <dgm:t>
        <a:bodyPr/>
        <a:lstStyle/>
        <a:p>
          <a:endParaRPr lang="tr-TR"/>
        </a:p>
      </dgm:t>
    </dgm:pt>
    <dgm:pt modelId="{94C3B0F0-423B-43C1-B867-6F689A449521}">
      <dgm:prSet phldrT="[Metin]" custT="1"/>
      <dgm:spPr/>
      <dgm:t>
        <a:bodyPr/>
        <a:lstStyle/>
        <a:p>
          <a:r>
            <a:rPr lang="tr-TR" sz="1600" b="1" dirty="0" smtClean="0">
              <a:solidFill>
                <a:schemeClr val="tx1"/>
              </a:solidFill>
              <a:latin typeface="Comic Sans MS" pitchFamily="66" charset="0"/>
            </a:rPr>
            <a:t>BESLENME</a:t>
          </a:r>
        </a:p>
        <a:p>
          <a:r>
            <a:rPr lang="tr-TR" sz="1600" b="1" dirty="0" smtClean="0">
              <a:solidFill>
                <a:schemeClr val="tx1"/>
              </a:solidFill>
              <a:latin typeface="Comic Sans MS" pitchFamily="66" charset="0"/>
            </a:rPr>
            <a:t>PLANI</a:t>
          </a:r>
          <a:endParaRPr lang="tr-TR" sz="1600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94907B2D-EC32-4177-8269-9FBCE78F266A}" type="parTrans" cxnId="{4FCCABE1-8ADD-4623-9800-FEAE82A85D8C}">
      <dgm:prSet/>
      <dgm:spPr/>
      <dgm:t>
        <a:bodyPr/>
        <a:lstStyle/>
        <a:p>
          <a:endParaRPr lang="tr-TR"/>
        </a:p>
      </dgm:t>
    </dgm:pt>
    <dgm:pt modelId="{57882CBC-A676-40C2-8B99-AB72D081A102}" type="sibTrans" cxnId="{4FCCABE1-8ADD-4623-9800-FEAE82A85D8C}">
      <dgm:prSet/>
      <dgm:spPr/>
      <dgm:t>
        <a:bodyPr/>
        <a:lstStyle/>
        <a:p>
          <a:endParaRPr lang="tr-TR"/>
        </a:p>
      </dgm:t>
    </dgm:pt>
    <dgm:pt modelId="{815A68FB-4403-4B57-930A-D6397BA2FAFF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  <a:latin typeface="Comic Sans MS" pitchFamily="66" charset="0"/>
            </a:rPr>
            <a:t>EGZERSİZ</a:t>
          </a:r>
          <a:endParaRPr lang="tr-TR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E0F6BDE5-2384-448B-99C7-8A9F6436405E}" type="parTrans" cxnId="{610F7604-6FE5-47DC-A593-A9422D257F3E}">
      <dgm:prSet/>
      <dgm:spPr/>
      <dgm:t>
        <a:bodyPr/>
        <a:lstStyle/>
        <a:p>
          <a:endParaRPr lang="tr-TR"/>
        </a:p>
      </dgm:t>
    </dgm:pt>
    <dgm:pt modelId="{0AC8C450-A219-4BF0-8984-7D558CBAB55A}" type="sibTrans" cxnId="{610F7604-6FE5-47DC-A593-A9422D257F3E}">
      <dgm:prSet/>
      <dgm:spPr/>
      <dgm:t>
        <a:bodyPr/>
        <a:lstStyle/>
        <a:p>
          <a:endParaRPr lang="tr-TR"/>
        </a:p>
      </dgm:t>
    </dgm:pt>
    <dgm:pt modelId="{3ABCF6FD-599F-4014-A141-1DC4E7520581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tr-TR" sz="1400" b="1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rPr>
            <a:t>Kendi Kendine Bakım Becerisi</a:t>
          </a:r>
          <a:endParaRPr lang="tr-TR" sz="1400" b="1" dirty="0">
            <a:solidFill>
              <a:schemeClr val="tx1"/>
            </a:solidFill>
            <a:latin typeface="Comic Sans MS" charset="-94"/>
            <a:ea typeface="Comic Sans MS" charset="-94"/>
            <a:cs typeface="Comic Sans MS" charset="-94"/>
          </a:endParaRPr>
        </a:p>
      </dgm:t>
    </dgm:pt>
    <dgm:pt modelId="{DA4F164D-7C37-4844-93FA-15134601280F}" type="parTrans" cxnId="{44208B5A-689F-49AA-A42D-CAE08BF346C9}">
      <dgm:prSet/>
      <dgm:spPr/>
      <dgm:t>
        <a:bodyPr/>
        <a:lstStyle/>
        <a:p>
          <a:endParaRPr lang="tr-TR"/>
        </a:p>
      </dgm:t>
    </dgm:pt>
    <dgm:pt modelId="{6FE618CB-FB2C-4B0E-8ADB-BA68C9018C1D}" type="sibTrans" cxnId="{44208B5A-689F-49AA-A42D-CAE08BF346C9}">
      <dgm:prSet/>
      <dgm:spPr/>
      <dgm:t>
        <a:bodyPr/>
        <a:lstStyle/>
        <a:p>
          <a:endParaRPr lang="tr-TR"/>
        </a:p>
      </dgm:t>
    </dgm:pt>
    <dgm:pt modelId="{1B93FC90-CDA4-4136-926F-8C841A122B18}" type="pres">
      <dgm:prSet presAssocID="{20D1DE1F-36A3-4BD5-BB90-0040C5C8F021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28E7CBA-5FCE-4284-9B28-A48908C4B980}" type="pres">
      <dgm:prSet presAssocID="{20D1DE1F-36A3-4BD5-BB90-0040C5C8F021}" presName="cycle" presStyleCnt="0"/>
      <dgm:spPr/>
    </dgm:pt>
    <dgm:pt modelId="{A36B3061-FF3A-4B9C-AC3C-FAA9F34E3A09}" type="pres">
      <dgm:prSet presAssocID="{20D1DE1F-36A3-4BD5-BB90-0040C5C8F021}" presName="centerShape" presStyleCnt="0"/>
      <dgm:spPr/>
    </dgm:pt>
    <dgm:pt modelId="{9FDA1661-08BF-4D96-BFE4-A9BCC198FD19}" type="pres">
      <dgm:prSet presAssocID="{20D1DE1F-36A3-4BD5-BB90-0040C5C8F021}" presName="connSite" presStyleLbl="node1" presStyleIdx="0" presStyleCnt="5"/>
      <dgm:spPr/>
    </dgm:pt>
    <dgm:pt modelId="{CF847622-BB50-4D65-ADBE-94C53EC5DEEE}" type="pres">
      <dgm:prSet presAssocID="{20D1DE1F-36A3-4BD5-BB90-0040C5C8F021}" presName="visible" presStyleLbl="node1" presStyleIdx="0" presStyleCnt="5" custLinFactNeighborX="-19374" custLinFactNeighborY="-6458"/>
      <dgm:spPr/>
    </dgm:pt>
    <dgm:pt modelId="{6E4AEFE6-4BE7-4BD6-B69C-806E4DD621AD}" type="pres">
      <dgm:prSet presAssocID="{817BD0A1-98C7-432E-B57F-5CA2B74CB456}" presName="Name25" presStyleLbl="parChTrans1D1" presStyleIdx="0" presStyleCnt="4"/>
      <dgm:spPr/>
      <dgm:t>
        <a:bodyPr/>
        <a:lstStyle/>
        <a:p>
          <a:endParaRPr lang="tr-TR"/>
        </a:p>
      </dgm:t>
    </dgm:pt>
    <dgm:pt modelId="{D5BD743C-E392-49F9-B122-0CC6B77DD2EB}" type="pres">
      <dgm:prSet presAssocID="{782513E1-57E2-4CA1-A95F-E03641EAE1EA}" presName="node" presStyleCnt="0"/>
      <dgm:spPr/>
    </dgm:pt>
    <dgm:pt modelId="{E1316EE3-BE35-4227-B274-F889A954BD32}" type="pres">
      <dgm:prSet presAssocID="{782513E1-57E2-4CA1-A95F-E03641EAE1EA}" presName="parentNode" presStyleLbl="node1" presStyleIdx="1" presStyleCnt="5" custScaleX="176014" custScaleY="133051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EE9E42-4BD4-4B47-8685-A26291AB7538}" type="pres">
      <dgm:prSet presAssocID="{782513E1-57E2-4CA1-A95F-E03641EAE1EA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54AD71B-2A5B-46C8-9A90-BC1841B575F9}" type="pres">
      <dgm:prSet presAssocID="{94907B2D-EC32-4177-8269-9FBCE78F266A}" presName="Name25" presStyleLbl="parChTrans1D1" presStyleIdx="1" presStyleCnt="4"/>
      <dgm:spPr/>
      <dgm:t>
        <a:bodyPr/>
        <a:lstStyle/>
        <a:p>
          <a:endParaRPr lang="tr-TR"/>
        </a:p>
      </dgm:t>
    </dgm:pt>
    <dgm:pt modelId="{6A398D74-F686-43DB-B8B4-6DBC4356E15B}" type="pres">
      <dgm:prSet presAssocID="{94C3B0F0-423B-43C1-B867-6F689A449521}" presName="node" presStyleCnt="0"/>
      <dgm:spPr/>
    </dgm:pt>
    <dgm:pt modelId="{357BD939-227E-40C4-A734-B2E965986C54}" type="pres">
      <dgm:prSet presAssocID="{94C3B0F0-423B-43C1-B867-6F689A449521}" presName="parentNode" presStyleLbl="node1" presStyleIdx="2" presStyleCnt="5" custScaleX="155125" custScaleY="135716" custLinFactNeighborX="15490" custLinFactNeighborY="1549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6D3F61C-B0C9-4CDC-87BD-628C5FA14FA8}" type="pres">
      <dgm:prSet presAssocID="{94C3B0F0-423B-43C1-B867-6F689A44952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F7FC565-EB13-4BA1-A2C5-02C5227B05B3}" type="pres">
      <dgm:prSet presAssocID="{E0F6BDE5-2384-448B-99C7-8A9F6436405E}" presName="Name25" presStyleLbl="parChTrans1D1" presStyleIdx="2" presStyleCnt="4"/>
      <dgm:spPr/>
      <dgm:t>
        <a:bodyPr/>
        <a:lstStyle/>
        <a:p>
          <a:endParaRPr lang="tr-TR"/>
        </a:p>
      </dgm:t>
    </dgm:pt>
    <dgm:pt modelId="{F0CCD5FC-275D-43A2-95C2-60252DB66236}" type="pres">
      <dgm:prSet presAssocID="{815A68FB-4403-4B57-930A-D6397BA2FAFF}" presName="node" presStyleCnt="0"/>
      <dgm:spPr/>
    </dgm:pt>
    <dgm:pt modelId="{7C2C7736-59E8-4042-86F6-1B8F90C04AB2}" type="pres">
      <dgm:prSet presAssocID="{815A68FB-4403-4B57-930A-D6397BA2FAFF}" presName="parentNode" presStyleLbl="node1" presStyleIdx="3" presStyleCnt="5" custScaleX="167283" custScaleY="124179" custLinFactNeighborX="-31157" custLinFactNeighborY="43372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65AAE5D-DF54-462F-8D5B-7D33CAD45CF0}" type="pres">
      <dgm:prSet presAssocID="{815A68FB-4403-4B57-930A-D6397BA2FAFF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15279F9-C163-4E48-8A50-C72263D002F2}" type="pres">
      <dgm:prSet presAssocID="{DA4F164D-7C37-4844-93FA-15134601280F}" presName="Name25" presStyleLbl="parChTrans1D1" presStyleIdx="3" presStyleCnt="4"/>
      <dgm:spPr/>
      <dgm:t>
        <a:bodyPr/>
        <a:lstStyle/>
        <a:p>
          <a:endParaRPr lang="tr-TR"/>
        </a:p>
      </dgm:t>
    </dgm:pt>
    <dgm:pt modelId="{3043A127-7348-4EB3-9D0C-4BCE49EFDB01}" type="pres">
      <dgm:prSet presAssocID="{3ABCF6FD-599F-4014-A141-1DC4E7520581}" presName="node" presStyleCnt="0"/>
      <dgm:spPr/>
    </dgm:pt>
    <dgm:pt modelId="{6342270D-E7FD-409E-BB65-8BF97012391E}" type="pres">
      <dgm:prSet presAssocID="{3ABCF6FD-599F-4014-A141-1DC4E7520581}" presName="parentNode" presStyleLbl="node1" presStyleIdx="4" presStyleCnt="5" custScaleX="172223" custScaleY="170631" custLinFactX="-16072" custLinFactY="-91241" custLinFactNeighborX="-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96362A2-CA59-43C4-BD14-9C5CDDC92E6E}" type="pres">
      <dgm:prSet presAssocID="{3ABCF6FD-599F-4014-A141-1DC4E7520581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BF316339-DA84-4D14-93A4-D8FCBC3067A0}" type="presOf" srcId="{94C3B0F0-423B-43C1-B867-6F689A449521}" destId="{357BD939-227E-40C4-A734-B2E965986C54}" srcOrd="0" destOrd="0" presId="urn:microsoft.com/office/officeart/2005/8/layout/radial2"/>
    <dgm:cxn modelId="{8F7866A9-5765-4D29-A525-1012D975E653}" type="presOf" srcId="{782513E1-57E2-4CA1-A95F-E03641EAE1EA}" destId="{E1316EE3-BE35-4227-B274-F889A954BD32}" srcOrd="0" destOrd="0" presId="urn:microsoft.com/office/officeart/2005/8/layout/radial2"/>
    <dgm:cxn modelId="{4FCCABE1-8ADD-4623-9800-FEAE82A85D8C}" srcId="{20D1DE1F-36A3-4BD5-BB90-0040C5C8F021}" destId="{94C3B0F0-423B-43C1-B867-6F689A449521}" srcOrd="1" destOrd="0" parTransId="{94907B2D-EC32-4177-8269-9FBCE78F266A}" sibTransId="{57882CBC-A676-40C2-8B99-AB72D081A102}"/>
    <dgm:cxn modelId="{86A67592-C0E2-4ECC-86C0-0DDB1F8B3B3B}" type="presOf" srcId="{DA4F164D-7C37-4844-93FA-15134601280F}" destId="{315279F9-C163-4E48-8A50-C72263D002F2}" srcOrd="0" destOrd="0" presId="urn:microsoft.com/office/officeart/2005/8/layout/radial2"/>
    <dgm:cxn modelId="{27E0D631-64A0-4992-B909-3B984A4B8259}" srcId="{20D1DE1F-36A3-4BD5-BB90-0040C5C8F021}" destId="{782513E1-57E2-4CA1-A95F-E03641EAE1EA}" srcOrd="0" destOrd="0" parTransId="{817BD0A1-98C7-432E-B57F-5CA2B74CB456}" sibTransId="{B2292108-3EB5-4765-8984-EC1F2EDF51F3}"/>
    <dgm:cxn modelId="{E3F071E0-C37B-4CF5-83B3-4FA00091990B}" type="presOf" srcId="{94907B2D-EC32-4177-8269-9FBCE78F266A}" destId="{254AD71B-2A5B-46C8-9A90-BC1841B575F9}" srcOrd="0" destOrd="0" presId="urn:microsoft.com/office/officeart/2005/8/layout/radial2"/>
    <dgm:cxn modelId="{C9CD16C3-E2B8-4CCF-8C84-9FAC0C1A80C6}" type="presOf" srcId="{815A68FB-4403-4B57-930A-D6397BA2FAFF}" destId="{7C2C7736-59E8-4042-86F6-1B8F90C04AB2}" srcOrd="0" destOrd="0" presId="urn:microsoft.com/office/officeart/2005/8/layout/radial2"/>
    <dgm:cxn modelId="{88CE1A63-ADC2-4239-B2A7-B1216EC7A75E}" type="presOf" srcId="{3ABCF6FD-599F-4014-A141-1DC4E7520581}" destId="{6342270D-E7FD-409E-BB65-8BF97012391E}" srcOrd="0" destOrd="0" presId="urn:microsoft.com/office/officeart/2005/8/layout/radial2"/>
    <dgm:cxn modelId="{F832F1B1-A9A0-47ED-A0F7-0D5E0DB41753}" type="presOf" srcId="{E0F6BDE5-2384-448B-99C7-8A9F6436405E}" destId="{2F7FC565-EB13-4BA1-A2C5-02C5227B05B3}" srcOrd="0" destOrd="0" presId="urn:microsoft.com/office/officeart/2005/8/layout/radial2"/>
    <dgm:cxn modelId="{44208B5A-689F-49AA-A42D-CAE08BF346C9}" srcId="{20D1DE1F-36A3-4BD5-BB90-0040C5C8F021}" destId="{3ABCF6FD-599F-4014-A141-1DC4E7520581}" srcOrd="3" destOrd="0" parTransId="{DA4F164D-7C37-4844-93FA-15134601280F}" sibTransId="{6FE618CB-FB2C-4B0E-8ADB-BA68C9018C1D}"/>
    <dgm:cxn modelId="{610F7604-6FE5-47DC-A593-A9422D257F3E}" srcId="{20D1DE1F-36A3-4BD5-BB90-0040C5C8F021}" destId="{815A68FB-4403-4B57-930A-D6397BA2FAFF}" srcOrd="2" destOrd="0" parTransId="{E0F6BDE5-2384-448B-99C7-8A9F6436405E}" sibTransId="{0AC8C450-A219-4BF0-8984-7D558CBAB55A}"/>
    <dgm:cxn modelId="{D015B6F8-9222-4BDC-9121-2A4FC438D53A}" type="presOf" srcId="{20D1DE1F-36A3-4BD5-BB90-0040C5C8F021}" destId="{1B93FC90-CDA4-4136-926F-8C841A122B18}" srcOrd="0" destOrd="0" presId="urn:microsoft.com/office/officeart/2005/8/layout/radial2"/>
    <dgm:cxn modelId="{CB6A5693-B359-42A9-9280-90A258BC7345}" type="presOf" srcId="{817BD0A1-98C7-432E-B57F-5CA2B74CB456}" destId="{6E4AEFE6-4BE7-4BD6-B69C-806E4DD621AD}" srcOrd="0" destOrd="0" presId="urn:microsoft.com/office/officeart/2005/8/layout/radial2"/>
    <dgm:cxn modelId="{F9C2F79B-2512-4156-B89D-A01B42ECD159}" type="presParOf" srcId="{1B93FC90-CDA4-4136-926F-8C841A122B18}" destId="{028E7CBA-5FCE-4284-9B28-A48908C4B980}" srcOrd="0" destOrd="0" presId="urn:microsoft.com/office/officeart/2005/8/layout/radial2"/>
    <dgm:cxn modelId="{652D75C6-EAB6-43ED-8CF1-BA96E1C740CC}" type="presParOf" srcId="{028E7CBA-5FCE-4284-9B28-A48908C4B980}" destId="{A36B3061-FF3A-4B9C-AC3C-FAA9F34E3A09}" srcOrd="0" destOrd="0" presId="urn:microsoft.com/office/officeart/2005/8/layout/radial2"/>
    <dgm:cxn modelId="{26D7D0FD-5535-4450-9134-87EAC1F25EB8}" type="presParOf" srcId="{A36B3061-FF3A-4B9C-AC3C-FAA9F34E3A09}" destId="{9FDA1661-08BF-4D96-BFE4-A9BCC198FD19}" srcOrd="0" destOrd="0" presId="urn:microsoft.com/office/officeart/2005/8/layout/radial2"/>
    <dgm:cxn modelId="{9AD7FCF6-8EB7-4CD5-94DD-D53221D77C5D}" type="presParOf" srcId="{A36B3061-FF3A-4B9C-AC3C-FAA9F34E3A09}" destId="{CF847622-BB50-4D65-ADBE-94C53EC5DEEE}" srcOrd="1" destOrd="0" presId="urn:microsoft.com/office/officeart/2005/8/layout/radial2"/>
    <dgm:cxn modelId="{44BF200B-9D6F-4281-9670-39FBC7A97B02}" type="presParOf" srcId="{028E7CBA-5FCE-4284-9B28-A48908C4B980}" destId="{6E4AEFE6-4BE7-4BD6-B69C-806E4DD621AD}" srcOrd="1" destOrd="0" presId="urn:microsoft.com/office/officeart/2005/8/layout/radial2"/>
    <dgm:cxn modelId="{B51E6AEC-284E-42B5-8F27-029C853DA81E}" type="presParOf" srcId="{028E7CBA-5FCE-4284-9B28-A48908C4B980}" destId="{D5BD743C-E392-49F9-B122-0CC6B77DD2EB}" srcOrd="2" destOrd="0" presId="urn:microsoft.com/office/officeart/2005/8/layout/radial2"/>
    <dgm:cxn modelId="{4E0B4E2F-FF65-4628-B532-23E840355037}" type="presParOf" srcId="{D5BD743C-E392-49F9-B122-0CC6B77DD2EB}" destId="{E1316EE3-BE35-4227-B274-F889A954BD32}" srcOrd="0" destOrd="0" presId="urn:microsoft.com/office/officeart/2005/8/layout/radial2"/>
    <dgm:cxn modelId="{58A6396B-850D-4EF2-9DEE-C6020D9218FE}" type="presParOf" srcId="{D5BD743C-E392-49F9-B122-0CC6B77DD2EB}" destId="{67EE9E42-4BD4-4B47-8685-A26291AB7538}" srcOrd="1" destOrd="0" presId="urn:microsoft.com/office/officeart/2005/8/layout/radial2"/>
    <dgm:cxn modelId="{B0B788D6-F92F-4FB4-93A8-751043EF7693}" type="presParOf" srcId="{028E7CBA-5FCE-4284-9B28-A48908C4B980}" destId="{254AD71B-2A5B-46C8-9A90-BC1841B575F9}" srcOrd="3" destOrd="0" presId="urn:microsoft.com/office/officeart/2005/8/layout/radial2"/>
    <dgm:cxn modelId="{03FC14A0-D361-49FF-908D-A30BE0BDB64B}" type="presParOf" srcId="{028E7CBA-5FCE-4284-9B28-A48908C4B980}" destId="{6A398D74-F686-43DB-B8B4-6DBC4356E15B}" srcOrd="4" destOrd="0" presId="urn:microsoft.com/office/officeart/2005/8/layout/radial2"/>
    <dgm:cxn modelId="{84F1C1D3-33D6-46F0-BF04-EF52C10B3D8B}" type="presParOf" srcId="{6A398D74-F686-43DB-B8B4-6DBC4356E15B}" destId="{357BD939-227E-40C4-A734-B2E965986C54}" srcOrd="0" destOrd="0" presId="urn:microsoft.com/office/officeart/2005/8/layout/radial2"/>
    <dgm:cxn modelId="{831F8C59-2300-4201-8155-15481F62051E}" type="presParOf" srcId="{6A398D74-F686-43DB-B8B4-6DBC4356E15B}" destId="{D6D3F61C-B0C9-4CDC-87BD-628C5FA14FA8}" srcOrd="1" destOrd="0" presId="urn:microsoft.com/office/officeart/2005/8/layout/radial2"/>
    <dgm:cxn modelId="{31C60D2E-F2CA-4E94-935B-86350F9449C4}" type="presParOf" srcId="{028E7CBA-5FCE-4284-9B28-A48908C4B980}" destId="{2F7FC565-EB13-4BA1-A2C5-02C5227B05B3}" srcOrd="5" destOrd="0" presId="urn:microsoft.com/office/officeart/2005/8/layout/radial2"/>
    <dgm:cxn modelId="{ECE92BF3-12E7-4A1A-8B4A-F12A7DBFEC4C}" type="presParOf" srcId="{028E7CBA-5FCE-4284-9B28-A48908C4B980}" destId="{F0CCD5FC-275D-43A2-95C2-60252DB66236}" srcOrd="6" destOrd="0" presId="urn:microsoft.com/office/officeart/2005/8/layout/radial2"/>
    <dgm:cxn modelId="{F2440059-4390-44B7-9684-A79DCB53724F}" type="presParOf" srcId="{F0CCD5FC-275D-43A2-95C2-60252DB66236}" destId="{7C2C7736-59E8-4042-86F6-1B8F90C04AB2}" srcOrd="0" destOrd="0" presId="urn:microsoft.com/office/officeart/2005/8/layout/radial2"/>
    <dgm:cxn modelId="{4D295121-3EE1-4002-B79A-ED884622E248}" type="presParOf" srcId="{F0CCD5FC-275D-43A2-95C2-60252DB66236}" destId="{A65AAE5D-DF54-462F-8D5B-7D33CAD45CF0}" srcOrd="1" destOrd="0" presId="urn:microsoft.com/office/officeart/2005/8/layout/radial2"/>
    <dgm:cxn modelId="{BE0AD538-8E7A-4206-807E-CB6C18AC8B63}" type="presParOf" srcId="{028E7CBA-5FCE-4284-9B28-A48908C4B980}" destId="{315279F9-C163-4E48-8A50-C72263D002F2}" srcOrd="7" destOrd="0" presId="urn:microsoft.com/office/officeart/2005/8/layout/radial2"/>
    <dgm:cxn modelId="{B0026247-0271-4AEB-B0B7-556EFDD747C8}" type="presParOf" srcId="{028E7CBA-5FCE-4284-9B28-A48908C4B980}" destId="{3043A127-7348-4EB3-9D0C-4BCE49EFDB01}" srcOrd="8" destOrd="0" presId="urn:microsoft.com/office/officeart/2005/8/layout/radial2"/>
    <dgm:cxn modelId="{B5851AAA-784B-4174-AE13-0B0E9496DBA4}" type="presParOf" srcId="{3043A127-7348-4EB3-9D0C-4BCE49EFDB01}" destId="{6342270D-E7FD-409E-BB65-8BF97012391E}" srcOrd="0" destOrd="0" presId="urn:microsoft.com/office/officeart/2005/8/layout/radial2"/>
    <dgm:cxn modelId="{5307DA28-5403-49A0-8B66-3F6ABC24E469}" type="presParOf" srcId="{3043A127-7348-4EB3-9D0C-4BCE49EFDB01}" destId="{996362A2-CA59-43C4-BD14-9C5CDDC92E6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5279F9-C163-4E48-8A50-C72263D002F2}">
      <dsp:nvSpPr>
        <dsp:cNvPr id="0" name=""/>
        <dsp:cNvSpPr/>
      </dsp:nvSpPr>
      <dsp:spPr>
        <a:xfrm rot="1850270">
          <a:off x="1972013" y="2142004"/>
          <a:ext cx="1217687" cy="36782"/>
        </a:xfrm>
        <a:custGeom>
          <a:avLst/>
          <a:gdLst/>
          <a:ahLst/>
          <a:cxnLst/>
          <a:rect l="0" t="0" r="0" b="0"/>
          <a:pathLst>
            <a:path>
              <a:moveTo>
                <a:pt x="0" y="18391"/>
              </a:moveTo>
              <a:lnTo>
                <a:pt x="1217687" y="183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FC565-EB13-4BA1-A2C5-02C5227B05B3}">
      <dsp:nvSpPr>
        <dsp:cNvPr id="0" name=""/>
        <dsp:cNvSpPr/>
      </dsp:nvSpPr>
      <dsp:spPr>
        <a:xfrm rot="2414648">
          <a:off x="3286959" y="2784609"/>
          <a:ext cx="166069" cy="36782"/>
        </a:xfrm>
        <a:custGeom>
          <a:avLst/>
          <a:gdLst/>
          <a:ahLst/>
          <a:cxnLst/>
          <a:rect l="0" t="0" r="0" b="0"/>
          <a:pathLst>
            <a:path>
              <a:moveTo>
                <a:pt x="0" y="18391"/>
              </a:moveTo>
              <a:lnTo>
                <a:pt x="166069" y="183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4AD71B-2A5B-46C8-9A90-BC1841B575F9}">
      <dsp:nvSpPr>
        <dsp:cNvPr id="0" name=""/>
        <dsp:cNvSpPr/>
      </dsp:nvSpPr>
      <dsp:spPr>
        <a:xfrm rot="20628219">
          <a:off x="3300012" y="1974888"/>
          <a:ext cx="332618" cy="36782"/>
        </a:xfrm>
        <a:custGeom>
          <a:avLst/>
          <a:gdLst/>
          <a:ahLst/>
          <a:cxnLst/>
          <a:rect l="0" t="0" r="0" b="0"/>
          <a:pathLst>
            <a:path>
              <a:moveTo>
                <a:pt x="0" y="18391"/>
              </a:moveTo>
              <a:lnTo>
                <a:pt x="332618" y="183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4AEFE6-4BE7-4BD6-B69C-806E4DD621AD}">
      <dsp:nvSpPr>
        <dsp:cNvPr id="0" name=""/>
        <dsp:cNvSpPr/>
      </dsp:nvSpPr>
      <dsp:spPr>
        <a:xfrm rot="17823552">
          <a:off x="2822831" y="1286858"/>
          <a:ext cx="654612" cy="36782"/>
        </a:xfrm>
        <a:custGeom>
          <a:avLst/>
          <a:gdLst/>
          <a:ahLst/>
          <a:cxnLst/>
          <a:rect l="0" t="0" r="0" b="0"/>
          <a:pathLst>
            <a:path>
              <a:moveTo>
                <a:pt x="0" y="18391"/>
              </a:moveTo>
              <a:lnTo>
                <a:pt x="654612" y="183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47622-BB50-4D65-ADBE-94C53EC5DEEE}">
      <dsp:nvSpPr>
        <dsp:cNvPr id="0" name=""/>
        <dsp:cNvSpPr/>
      </dsp:nvSpPr>
      <dsp:spPr>
        <a:xfrm>
          <a:off x="1444994" y="1214002"/>
          <a:ext cx="1783603" cy="17836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316EE3-BE35-4227-B274-F889A954BD32}">
      <dsp:nvSpPr>
        <dsp:cNvPr id="0" name=""/>
        <dsp:cNvSpPr/>
      </dsp:nvSpPr>
      <dsp:spPr>
        <a:xfrm>
          <a:off x="2736838" y="-270117"/>
          <a:ext cx="1757455" cy="1328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1"/>
              </a:solidFill>
              <a:latin typeface="Comic Sans MS" pitchFamily="66" charset="0"/>
            </a:rPr>
            <a:t>İNSÜLİN</a:t>
          </a:r>
          <a:endParaRPr lang="tr-TR" sz="1600" b="1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2994211" y="-75566"/>
        <a:ext cx="1242709" cy="939378"/>
      </dsp:txXfrm>
    </dsp:sp>
    <dsp:sp modelId="{357BD939-227E-40C4-A734-B2E965986C54}">
      <dsp:nvSpPr>
        <dsp:cNvPr id="0" name=""/>
        <dsp:cNvSpPr/>
      </dsp:nvSpPr>
      <dsp:spPr>
        <a:xfrm>
          <a:off x="3583751" y="991887"/>
          <a:ext cx="1660089" cy="14523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1"/>
              </a:solidFill>
              <a:latin typeface="Comic Sans MS" pitchFamily="66" charset="0"/>
            </a:rPr>
            <a:t>BESLENME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1"/>
              </a:solidFill>
              <a:latin typeface="Comic Sans MS" pitchFamily="66" charset="0"/>
            </a:rPr>
            <a:t>PLANI</a:t>
          </a:r>
          <a:endParaRPr lang="tr-TR" sz="1600" b="1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3826865" y="1204583"/>
        <a:ext cx="1173861" cy="1026989"/>
      </dsp:txXfrm>
    </dsp:sp>
    <dsp:sp modelId="{7C2C7736-59E8-4042-86F6-1B8F90C04AB2}">
      <dsp:nvSpPr>
        <dsp:cNvPr id="0" name=""/>
        <dsp:cNvSpPr/>
      </dsp:nvSpPr>
      <dsp:spPr>
        <a:xfrm>
          <a:off x="3148908" y="2702779"/>
          <a:ext cx="1670278" cy="12398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chemeClr val="tx1"/>
              </a:solidFill>
              <a:latin typeface="Comic Sans MS" pitchFamily="66" charset="0"/>
            </a:rPr>
            <a:t>EGZERSİZ</a:t>
          </a:r>
          <a:endParaRPr lang="tr-TR" sz="1400" b="1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3393515" y="2884358"/>
        <a:ext cx="1181064" cy="876738"/>
      </dsp:txXfrm>
    </dsp:sp>
    <dsp:sp modelId="{6342270D-E7FD-409E-BB65-8BF97012391E}">
      <dsp:nvSpPr>
        <dsp:cNvPr id="0" name=""/>
        <dsp:cNvSpPr/>
      </dsp:nvSpPr>
      <dsp:spPr>
        <a:xfrm>
          <a:off x="1392784" y="1088253"/>
          <a:ext cx="1843065" cy="18260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rPr>
            <a:t>Kendi Kendine Bakım Becerisi</a:t>
          </a:r>
          <a:endParaRPr lang="tr-TR" sz="1400" b="1" kern="1200" dirty="0">
            <a:solidFill>
              <a:schemeClr val="tx1"/>
            </a:solidFill>
            <a:latin typeface="Comic Sans MS" charset="-94"/>
            <a:ea typeface="Comic Sans MS" charset="-94"/>
            <a:cs typeface="Comic Sans MS" charset="-94"/>
          </a:endParaRPr>
        </a:p>
      </dsp:txBody>
      <dsp:txXfrm>
        <a:off x="1662695" y="1355669"/>
        <a:ext cx="1303243" cy="12911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A923B-FD62-F443-BD5D-722AF4C98EE7}" type="datetimeFigureOut">
              <a:rPr lang="tr-TR" smtClean="0"/>
              <a:pPr/>
              <a:t>11.06.2019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D0868-203D-D642-9C14-B7F4E4B61A9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796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FCA11-3CBC-4C26-B85B-9AC56D5627BF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325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5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tr-TR">
              <a:ea typeface="Geneva" charset="-94"/>
            </a:endParaRPr>
          </a:p>
        </p:txBody>
      </p:sp>
      <p:sp>
        <p:nvSpPr>
          <p:cNvPr id="5427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9pPr>
          </a:lstStyle>
          <a:p>
            <a:pPr eaLnBrk="1" hangingPunct="1"/>
            <a:fld id="{9C005C58-CABE-7345-AEA0-84E371128FE1}" type="slidenum">
              <a:rPr lang="tr-TR" altLang="tr-TR">
                <a:latin typeface="Calibri" charset="-94"/>
              </a:rPr>
              <a:pPr eaLnBrk="1" hangingPunct="1"/>
              <a:t>20</a:t>
            </a:fld>
            <a:endParaRPr lang="tr-TR" altLang="tr-TR">
              <a:latin typeface="Calibri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651996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D0868-203D-D642-9C14-B7F4E4B61A9C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4427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71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tr-TR">
              <a:ea typeface="Geneva" charset="-94"/>
            </a:endParaRPr>
          </a:p>
        </p:txBody>
      </p:sp>
      <p:sp>
        <p:nvSpPr>
          <p:cNvPr id="58372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9pPr>
          </a:lstStyle>
          <a:p>
            <a:pPr eaLnBrk="1" hangingPunct="1"/>
            <a:fld id="{DC8AA694-27EB-E147-87F3-4D9BE96C622A}" type="slidenum">
              <a:rPr lang="tr-TR" altLang="tr-TR">
                <a:latin typeface="Calibri" charset="-94"/>
              </a:rPr>
              <a:pPr eaLnBrk="1" hangingPunct="1"/>
              <a:t>29</a:t>
            </a:fld>
            <a:endParaRPr lang="tr-TR" altLang="tr-TR">
              <a:latin typeface="Calibri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00735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0486D-4BBB-4E29-80CF-57A3010BE32E}" type="slidenum">
              <a:rPr lang="tr-TR" smtClean="0"/>
              <a:pPr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2896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0486D-4BBB-4E29-80CF-57A3010BE32E}" type="slidenum">
              <a:rPr lang="tr-TR" smtClean="0"/>
              <a:pPr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024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EE2D6-6C9E-F740-84B8-937E85A268FB}" type="datetime1">
              <a:rPr lang="tr-TR" smtClean="0"/>
              <a:pPr/>
              <a:t>11.06.2019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CECC-29DD-AB45-B11D-7CEB4915B0D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784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A7A4-FB6F-334E-91A8-8C1A7183F2E7}" type="datetime1">
              <a:rPr lang="tr-TR" smtClean="0"/>
              <a:pPr/>
              <a:t>11.06.2019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CECC-29DD-AB45-B11D-7CEB4915B0D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588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04A2-D5B5-1E48-9B54-F158492FCFB0}" type="datetime1">
              <a:rPr lang="tr-TR" smtClean="0"/>
              <a:pPr/>
              <a:t>11.06.2019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CECC-29DD-AB45-B11D-7CEB4915B0D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0846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1F284E-35E6-D14F-A442-C37E0017AE0F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915572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AA8CC-2D47-6945-BE7D-BBFBC03DCA3B}" type="datetime1">
              <a:rPr lang="tr-TR" smtClean="0"/>
              <a:pPr/>
              <a:t>11.06.2019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CECC-29DD-AB45-B11D-7CEB4915B0D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9575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5DE88-56D0-CC46-862F-30E7B73AADD0}" type="datetime1">
              <a:rPr lang="tr-TR" smtClean="0"/>
              <a:pPr/>
              <a:t>11.06.2019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CECC-29DD-AB45-B11D-7CEB4915B0D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3530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4452-087B-8449-B078-5E123E429817}" type="datetime1">
              <a:rPr lang="tr-TR" smtClean="0"/>
              <a:pPr/>
              <a:t>11.06.2019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CECC-29DD-AB45-B11D-7CEB4915B0D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475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878D-D20B-5D45-9845-458D4B465B31}" type="datetime1">
              <a:rPr lang="tr-TR" smtClean="0"/>
              <a:pPr/>
              <a:t>11.06.2019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CECC-29DD-AB45-B11D-7CEB4915B0D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0717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8A4A-D37F-834B-BA95-2D704F88217B}" type="datetime1">
              <a:rPr lang="tr-TR" smtClean="0"/>
              <a:pPr/>
              <a:t>11.06.2019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CECC-29DD-AB45-B11D-7CEB4915B0D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4685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86F8-82B2-2C43-9C58-60A1FDC87506}" type="datetime1">
              <a:rPr lang="tr-TR" smtClean="0"/>
              <a:pPr/>
              <a:t>11.06.2019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CECC-29DD-AB45-B11D-7CEB4915B0D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46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72315-8151-3E43-8627-9F5F6B8D28AF}" type="datetime1">
              <a:rPr lang="tr-TR" smtClean="0"/>
              <a:pPr/>
              <a:t>11.06.2019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CECC-29DD-AB45-B11D-7CEB4915B0D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987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AC3E3-EFA7-234D-801D-9ED59BE66E10}" type="datetime1">
              <a:rPr lang="tr-TR" smtClean="0"/>
              <a:pPr/>
              <a:t>11.06.2019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CECC-29DD-AB45-B11D-7CEB4915B0D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0659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CCAC3-219A-7246-8D81-2C453A97D67F}" type="datetime1">
              <a:rPr lang="tr-TR" smtClean="0"/>
              <a:pPr/>
              <a:t>11.06.2019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DCECC-29DD-AB45-B11D-7CEB4915B0D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398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i55.tinypic.com/2ltlcb4.jpg" TargetMode="Externa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hyperlink" Target="https://dogm.meb.gov.tr/meb_iys_dosyalar/2013_02/27044427_dyabetlrencler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okulsagligi.meb.gov.tr/index.php?Git=PVideo&amp;sayfa=AnaSayf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717630" y="4965539"/>
            <a:ext cx="10776031" cy="1666756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Comic Sans MS" pitchFamily="66" charset="0"/>
              </a:rPr>
              <a:t/>
            </a:r>
            <a:br>
              <a:rPr lang="tr-TR" dirty="0" smtClean="0">
                <a:latin typeface="Comic Sans MS" pitchFamily="66" charset="0"/>
              </a:rPr>
            </a:br>
            <a:r>
              <a:rPr lang="tr-TR" sz="4400" b="1" dirty="0" smtClean="0">
                <a:solidFill>
                  <a:srgbClr val="C00000"/>
                </a:solidFill>
                <a:latin typeface="Comic Sans MS" pitchFamily="66" charset="0"/>
              </a:rPr>
              <a:t>ÇOCUKLUK ÇAĞI DİYABETİ </a:t>
            </a:r>
            <a:br>
              <a:rPr lang="tr-TR" sz="44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tr-TR" sz="44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tr-TR" sz="44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tr-TR" sz="4400" b="1" dirty="0" smtClean="0">
                <a:solidFill>
                  <a:srgbClr val="C00000"/>
                </a:solidFill>
                <a:latin typeface="Comic Sans MS" pitchFamily="66" charset="0"/>
              </a:rPr>
              <a:t>ÖĞRETMEN SUNUMU</a:t>
            </a:r>
            <a:endParaRPr lang="tr-TR" sz="4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" name="Picture 2" descr="C:\Documents and Settings\pc\Desktop\NURDAN-UPEK-2014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5848" y="1552023"/>
            <a:ext cx="4242127" cy="2897451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1689" y="1552023"/>
            <a:ext cx="4330271" cy="28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248" y="321641"/>
            <a:ext cx="38385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995" y="321641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52" y="457217"/>
            <a:ext cx="1087696" cy="79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3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TİP 1 DİYABET NASIL OLUŞUR?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</p:txBody>
      </p:sp>
      <p:sp>
        <p:nvSpPr>
          <p:cNvPr id="6" name="Yuvarlatılmış Dikdörtgen 5"/>
          <p:cNvSpPr/>
          <p:nvPr/>
        </p:nvSpPr>
        <p:spPr>
          <a:xfrm>
            <a:off x="1320800" y="2679700"/>
            <a:ext cx="9118600" cy="2362200"/>
          </a:xfrm>
          <a:prstGeom prst="roundRect">
            <a:avLst/>
          </a:prstGeom>
          <a:solidFill>
            <a:srgbClr val="D093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Mutlak insülin eksikliği sonucu, kandaki şekerin yükselmesiyle karakterize bir durumdur.</a:t>
            </a:r>
            <a:endParaRPr lang="tr-TR" sz="3600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08880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46100"/>
          </a:xfrm>
        </p:spPr>
        <p:txBody>
          <a:bodyPr>
            <a:normAutofit fontScale="90000"/>
          </a:bodyPr>
          <a:lstStyle/>
          <a:p>
            <a:r>
              <a:rPr lang="tr-TR" sz="4000" dirty="0" err="1" smtClean="0">
                <a:latin typeface="Comic Sans MS" charset="-94"/>
                <a:ea typeface="Comic Sans MS" charset="-94"/>
                <a:cs typeface="Comic Sans MS" charset="-94"/>
              </a:rPr>
              <a:t>Glukoz</a:t>
            </a:r>
            <a:r>
              <a:rPr lang="tr-TR" sz="4000" dirty="0" smtClean="0">
                <a:latin typeface="Comic Sans MS" charset="-94"/>
                <a:ea typeface="Comic Sans MS" charset="-94"/>
                <a:cs typeface="Comic Sans MS" charset="-94"/>
              </a:rPr>
              <a:t>(Şeker) Nedir?</a:t>
            </a:r>
            <a:endParaRPr lang="tr-TR" sz="40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pPr marL="0" indent="0">
              <a:buNone/>
            </a:pPr>
            <a:endParaRPr lang="tr-TR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 marL="0" indent="0">
              <a:buNone/>
            </a:pPr>
            <a:endParaRPr lang="tr-TR" altLang="tr-TR" dirty="0" smtClean="0"/>
          </a:p>
          <a:p>
            <a:pPr marL="0" indent="0">
              <a:buNone/>
            </a:pPr>
            <a:endParaRPr lang="tr-TR" altLang="tr-TR" dirty="0" smtClean="0"/>
          </a:p>
        </p:txBody>
      </p:sp>
      <p:sp>
        <p:nvSpPr>
          <p:cNvPr id="5" name="Yuvarlatılmış Dikdörtgen 4"/>
          <p:cNvSpPr/>
          <p:nvPr/>
        </p:nvSpPr>
        <p:spPr>
          <a:xfrm>
            <a:off x="1359689" y="1134484"/>
            <a:ext cx="8905875" cy="65722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Vücudumuzun enerji için şekere ihtiyacı vardır. </a:t>
            </a:r>
          </a:p>
        </p:txBody>
      </p:sp>
      <p:sp>
        <p:nvSpPr>
          <p:cNvPr id="6" name="Aşağı Ok 5"/>
          <p:cNvSpPr/>
          <p:nvPr/>
        </p:nvSpPr>
        <p:spPr>
          <a:xfrm>
            <a:off x="5650696" y="1845396"/>
            <a:ext cx="271460" cy="4489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varlatılmış Dikdörtgen 7"/>
          <p:cNvSpPr/>
          <p:nvPr/>
        </p:nvSpPr>
        <p:spPr>
          <a:xfrm>
            <a:off x="1359689" y="3939362"/>
            <a:ext cx="8905875" cy="8602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 algn="ctr"/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Kandaki 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şekerin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enerjiye 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dönüşmesi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için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hücre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içine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girmesi gerekir. </a:t>
            </a:r>
          </a:p>
          <a:p>
            <a:endParaRPr lang="tr-TR" sz="2000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1340638" y="2314079"/>
            <a:ext cx="8905875" cy="9985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Enerjinin 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büyük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bir 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bölümu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̈ 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yediğimiz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besinlerdeki 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şekerden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ve 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karaciğerde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depolanan 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şekerden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(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Glukozdan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) elde edilir. </a:t>
            </a:r>
          </a:p>
        </p:txBody>
      </p:sp>
      <p:sp>
        <p:nvSpPr>
          <p:cNvPr id="12" name="Yuvarlatılmış Dikdörtgen 11"/>
          <p:cNvSpPr/>
          <p:nvPr/>
        </p:nvSpPr>
        <p:spPr>
          <a:xfrm>
            <a:off x="1359689" y="5426354"/>
            <a:ext cx="8905875" cy="919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Şekerin hücre içine girmesi için, pankreastan salgılanan “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insülin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” hormonuna gereksinim vardır. </a:t>
            </a:r>
          </a:p>
        </p:txBody>
      </p:sp>
      <p:sp>
        <p:nvSpPr>
          <p:cNvPr id="13" name="Aşağı Ok 12"/>
          <p:cNvSpPr/>
          <p:nvPr/>
        </p:nvSpPr>
        <p:spPr>
          <a:xfrm>
            <a:off x="5650696" y="3346533"/>
            <a:ext cx="271460" cy="5589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Aşağı Ok 13"/>
          <p:cNvSpPr/>
          <p:nvPr/>
        </p:nvSpPr>
        <p:spPr>
          <a:xfrm>
            <a:off x="5657845" y="4799582"/>
            <a:ext cx="271460" cy="5730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Altbilgi Yer Tutucusu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48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4937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İnsülin Nedir?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</p:txBody>
      </p:sp>
      <p:pic>
        <p:nvPicPr>
          <p:cNvPr id="4" name="Content Placeholder 94" descr="İnsülin-Salgılanması_s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4111" y="3889747"/>
            <a:ext cx="3567112" cy="2790788"/>
          </a:xfrm>
          <a:prstGeom prst="rect">
            <a:avLst/>
          </a:prstGeom>
        </p:spPr>
      </p:pic>
      <p:sp>
        <p:nvSpPr>
          <p:cNvPr id="5" name="Yuvarlatılmış Dikdörtgen 4"/>
          <p:cNvSpPr/>
          <p:nvPr/>
        </p:nvSpPr>
        <p:spPr>
          <a:xfrm>
            <a:off x="611982" y="1295297"/>
            <a:ext cx="9901237" cy="114460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dirty="0" err="1">
                <a:latin typeface="Comic Sans MS" charset="-94"/>
                <a:ea typeface="Comic Sans MS" charset="-94"/>
                <a:cs typeface="Comic Sans MS" charset="-94"/>
              </a:rPr>
              <a:t>İ</a:t>
            </a:r>
            <a:r>
              <a:rPr lang="tr-TR" sz="2000" dirty="0" err="1" smtClean="0">
                <a:latin typeface="Comic Sans MS" charset="-94"/>
                <a:ea typeface="Comic Sans MS" charset="-94"/>
                <a:cs typeface="Comic Sans MS" charset="-94"/>
              </a:rPr>
              <a:t>̇nsülin</a:t>
            </a: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, pankreasın beta </a:t>
            </a:r>
            <a:r>
              <a:rPr lang="tr-TR" sz="2000" dirty="0" err="1" smtClean="0">
                <a:latin typeface="Comic Sans MS" charset="-94"/>
                <a:ea typeface="Comic Sans MS" charset="-94"/>
                <a:cs typeface="Comic Sans MS" charset="-94"/>
              </a:rPr>
              <a:t>hücreleri</a:t>
            </a: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 tarafından salgılanır ve </a:t>
            </a:r>
            <a:r>
              <a:rPr lang="tr-TR" sz="2000" dirty="0" err="1" smtClean="0">
                <a:latin typeface="Comic Sans MS" charset="-94"/>
                <a:ea typeface="Comic Sans MS" charset="-94"/>
                <a:cs typeface="Comic Sans MS" charset="-94"/>
              </a:rPr>
              <a:t>vücutta</a:t>
            </a: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 enerji dengesini kontrol eden en </a:t>
            </a:r>
            <a:r>
              <a:rPr lang="tr-TR" sz="2000" dirty="0" err="1" smtClean="0">
                <a:latin typeface="Comic Sans MS" charset="-94"/>
                <a:ea typeface="Comic Sans MS" charset="-94"/>
                <a:cs typeface="Comic Sans MS" charset="-94"/>
              </a:rPr>
              <a:t>önemli</a:t>
            </a: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 hormondur. </a:t>
            </a:r>
          </a:p>
        </p:txBody>
      </p:sp>
      <p:sp>
        <p:nvSpPr>
          <p:cNvPr id="6" name="TextBox 49"/>
          <p:cNvSpPr txBox="1">
            <a:spLocks noChangeArrowheads="1"/>
          </p:cNvSpPr>
          <p:nvPr/>
        </p:nvSpPr>
        <p:spPr bwMode="auto">
          <a:xfrm>
            <a:off x="9582150" y="5703238"/>
            <a:ext cx="2286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-94"/>
                <a:ea typeface="Geneva" charset="-94"/>
              </a:defRPr>
            </a:lvl9pPr>
          </a:lstStyle>
          <a:p>
            <a:pPr algn="r" eaLnBrk="1" hangingPunct="1"/>
            <a:r>
              <a:rPr lang="en-US" altLang="tr-TR" sz="1600" b="1" dirty="0" err="1">
                <a:latin typeface="Comic Sans MS" charset="-94"/>
                <a:ea typeface="Comic Sans MS" charset="-94"/>
                <a:cs typeface="Comic Sans MS" charset="-94"/>
              </a:rPr>
              <a:t>Pankreas</a:t>
            </a:r>
            <a:r>
              <a:rPr lang="en-US" altLang="tr-TR" sz="1600" b="1" dirty="0">
                <a:latin typeface="Comic Sans MS" charset="-94"/>
                <a:ea typeface="Comic Sans MS" charset="-94"/>
                <a:cs typeface="Comic Sans MS" charset="-94"/>
              </a:rPr>
              <a:t>, </a:t>
            </a:r>
            <a:r>
              <a:rPr lang="en-US" altLang="tr-TR" sz="1600" b="1" dirty="0" err="1">
                <a:latin typeface="Comic Sans MS" charset="-94"/>
                <a:ea typeface="Comic Sans MS" charset="-94"/>
                <a:cs typeface="Comic Sans MS" charset="-94"/>
              </a:rPr>
              <a:t>kandaki</a:t>
            </a:r>
            <a:r>
              <a:rPr lang="en-US" altLang="tr-TR" sz="1600" b="1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en-US" altLang="tr-TR" sz="1600" b="1" dirty="0" err="1" smtClean="0">
                <a:latin typeface="Comic Sans MS" charset="-94"/>
                <a:ea typeface="Comic Sans MS" charset="-94"/>
                <a:cs typeface="Comic Sans MS" charset="-94"/>
              </a:rPr>
              <a:t>glukoz</a:t>
            </a:r>
            <a:r>
              <a:rPr lang="en-US" altLang="tr-TR" sz="1600" b="1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en-US" altLang="tr-TR" sz="1600" b="1" dirty="0" err="1">
                <a:latin typeface="Comic Sans MS" charset="-94"/>
                <a:ea typeface="Comic Sans MS" charset="-94"/>
                <a:cs typeface="Comic Sans MS" charset="-94"/>
              </a:rPr>
              <a:t>düzeyine</a:t>
            </a:r>
            <a:r>
              <a:rPr lang="en-US" altLang="tr-TR" sz="1600" b="1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en-US" altLang="tr-TR" sz="1600" b="1" dirty="0" err="1">
                <a:latin typeface="Comic Sans MS" charset="-94"/>
                <a:ea typeface="Comic Sans MS" charset="-94"/>
                <a:cs typeface="Comic Sans MS" charset="-94"/>
              </a:rPr>
              <a:t>göre</a:t>
            </a:r>
            <a:r>
              <a:rPr lang="en-US" altLang="tr-TR" sz="1600" b="1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en-US" altLang="tr-TR" sz="1600" b="1" dirty="0" err="1">
                <a:latin typeface="Comic Sans MS" charset="-94"/>
                <a:ea typeface="Comic Sans MS" charset="-94"/>
                <a:cs typeface="Comic Sans MS" charset="-94"/>
              </a:rPr>
              <a:t>insülin</a:t>
            </a:r>
            <a:r>
              <a:rPr lang="en-US" altLang="tr-TR" sz="1600" b="1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en-US" altLang="tr-TR" sz="1600" b="1" dirty="0" err="1">
                <a:latin typeface="Comic Sans MS" charset="-94"/>
                <a:ea typeface="Comic Sans MS" charset="-94"/>
                <a:cs typeface="Comic Sans MS" charset="-94"/>
              </a:rPr>
              <a:t>salgılar</a:t>
            </a:r>
            <a:r>
              <a:rPr lang="en-US" altLang="tr-TR" sz="1600" b="1" dirty="0">
                <a:latin typeface="Comic Sans MS" charset="-94"/>
                <a:ea typeface="Comic Sans MS" charset="-94"/>
                <a:cs typeface="Comic Sans MS" charset="-94"/>
              </a:rPr>
              <a:t>.</a:t>
            </a:r>
          </a:p>
          <a:p>
            <a:pPr algn="r" eaLnBrk="1" hangingPunct="1"/>
            <a:endParaRPr lang="en-US" altLang="tr-TR" sz="1600" b="1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1233489" y="2745139"/>
            <a:ext cx="9086850" cy="11715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Görevi kanın 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içindeki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şekerin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hücre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içine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girmesini 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sağlamaktır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. Bu sayede 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şeker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yanarak enerjiye 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dönüşür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. </a:t>
            </a:r>
            <a:endParaRPr lang="tr-TR" sz="2000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2627710" y="4173552"/>
            <a:ext cx="5373292" cy="87642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smtClean="0">
                <a:latin typeface="Comic Sans MS" charset="-94"/>
                <a:ea typeface="Comic Sans MS" charset="-94"/>
                <a:cs typeface="Comic Sans MS" charset="-94"/>
              </a:rPr>
              <a:t>Temel </a:t>
            </a: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etkisi kan </a:t>
            </a:r>
            <a:r>
              <a:rPr lang="tr-TR" sz="2000" dirty="0" err="1" smtClean="0">
                <a:latin typeface="Comic Sans MS" charset="-94"/>
                <a:ea typeface="Comic Sans MS" charset="-94"/>
                <a:cs typeface="Comic Sans MS" charset="-94"/>
              </a:rPr>
              <a:t>şekerini</a:t>
            </a: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2000" dirty="0" err="1" smtClean="0">
                <a:latin typeface="Comic Sans MS" charset="-94"/>
                <a:ea typeface="Comic Sans MS" charset="-94"/>
                <a:cs typeface="Comic Sans MS" charset="-94"/>
              </a:rPr>
              <a:t>düşürmektir</a:t>
            </a: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. </a:t>
            </a:r>
            <a:endParaRPr lang="tr-TR" sz="20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9" name="Altbilgi Yer Tutucusu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615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598069" y="282456"/>
            <a:ext cx="6524626" cy="685800"/>
          </a:xfrm>
        </p:spPr>
        <p:txBody>
          <a:bodyPr>
            <a:normAutofit fontScale="90000"/>
          </a:bodyPr>
          <a:lstStyle/>
          <a:p>
            <a:r>
              <a:rPr lang="tr-TR" altLang="tr-TR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altLang="tr-TR" dirty="0">
                <a:latin typeface="Comic Sans MS" charset="-94"/>
                <a:ea typeface="Comic Sans MS" charset="-94"/>
                <a:cs typeface="Comic Sans MS" charset="-94"/>
              </a:rPr>
              <a:t>DİYABET</a:t>
            </a:r>
          </a:p>
        </p:txBody>
      </p:sp>
      <p:sp>
        <p:nvSpPr>
          <p:cNvPr id="1792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316664" y="1823384"/>
            <a:ext cx="3390900" cy="33813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 typeface="Lucida Grande" charset="-94"/>
              <a:buNone/>
            </a:pPr>
            <a:r>
              <a:rPr lang="tr-TR" alt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İnsülin eksikliğinde hücre</a:t>
            </a:r>
            <a:endParaRPr lang="tr-TR" altLang="tr-TR" sz="2000" dirty="0">
              <a:latin typeface="Comic Sans MS" charset="-94"/>
              <a:ea typeface="Comic Sans MS" charset="-94"/>
              <a:cs typeface="Comic Sans MS" charset="-94"/>
            </a:endParaRPr>
          </a:p>
          <a:p>
            <a:pPr marL="0" indent="0">
              <a:lnSpc>
                <a:spcPct val="80000"/>
              </a:lnSpc>
              <a:buNone/>
            </a:pPr>
            <a:endParaRPr lang="tr-TR" altLang="tr-TR" sz="20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179204" name="Freeform 1028"/>
          <p:cNvSpPr>
            <a:spLocks/>
          </p:cNvSpPr>
          <p:nvPr/>
        </p:nvSpPr>
        <p:spPr bwMode="auto">
          <a:xfrm>
            <a:off x="1992314" y="2573338"/>
            <a:ext cx="1082675" cy="3598862"/>
          </a:xfrm>
          <a:custGeom>
            <a:avLst/>
            <a:gdLst>
              <a:gd name="T0" fmla="*/ 681 w 682"/>
              <a:gd name="T1" fmla="*/ 2181 h 2267"/>
              <a:gd name="T2" fmla="*/ 545 w 682"/>
              <a:gd name="T3" fmla="*/ 2181 h 2267"/>
              <a:gd name="T4" fmla="*/ 318 w 682"/>
              <a:gd name="T5" fmla="*/ 2181 h 2267"/>
              <a:gd name="T6" fmla="*/ 135 w 682"/>
              <a:gd name="T7" fmla="*/ 2163 h 2267"/>
              <a:gd name="T8" fmla="*/ 0 w 682"/>
              <a:gd name="T9" fmla="*/ 2181 h 2267"/>
              <a:gd name="T10" fmla="*/ 0 w 682"/>
              <a:gd name="T11" fmla="*/ 49 h 2267"/>
              <a:gd name="T12" fmla="*/ 135 w 682"/>
              <a:gd name="T13" fmla="*/ 38 h 2267"/>
              <a:gd name="T14" fmla="*/ 273 w 682"/>
              <a:gd name="T15" fmla="*/ 49 h 2267"/>
              <a:gd name="T16" fmla="*/ 454 w 682"/>
              <a:gd name="T17" fmla="*/ 49 h 2267"/>
              <a:gd name="T18" fmla="*/ 682 w 682"/>
              <a:gd name="T19" fmla="*/ 48 h 2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82" h="2267">
                <a:moveTo>
                  <a:pt x="681" y="2181"/>
                </a:moveTo>
                <a:cubicBezTo>
                  <a:pt x="681" y="2181"/>
                  <a:pt x="616" y="2135"/>
                  <a:pt x="545" y="2181"/>
                </a:cubicBezTo>
                <a:cubicBezTo>
                  <a:pt x="545" y="2181"/>
                  <a:pt x="409" y="2267"/>
                  <a:pt x="318" y="2181"/>
                </a:cubicBezTo>
                <a:cubicBezTo>
                  <a:pt x="250" y="2178"/>
                  <a:pt x="220" y="2125"/>
                  <a:pt x="135" y="2163"/>
                </a:cubicBezTo>
                <a:cubicBezTo>
                  <a:pt x="50" y="2229"/>
                  <a:pt x="0" y="2181"/>
                  <a:pt x="0" y="2181"/>
                </a:cubicBezTo>
                <a:lnTo>
                  <a:pt x="0" y="49"/>
                </a:lnTo>
                <a:cubicBezTo>
                  <a:pt x="0" y="49"/>
                  <a:pt x="69" y="0"/>
                  <a:pt x="135" y="38"/>
                </a:cubicBezTo>
                <a:cubicBezTo>
                  <a:pt x="210" y="114"/>
                  <a:pt x="273" y="49"/>
                  <a:pt x="273" y="49"/>
                </a:cubicBezTo>
                <a:cubicBezTo>
                  <a:pt x="326" y="51"/>
                  <a:pt x="352" y="10"/>
                  <a:pt x="454" y="49"/>
                </a:cubicBezTo>
                <a:cubicBezTo>
                  <a:pt x="560" y="95"/>
                  <a:pt x="682" y="48"/>
                  <a:pt x="682" y="48"/>
                </a:cubicBezTo>
              </a:path>
            </a:pathLst>
          </a:custGeom>
          <a:noFill/>
          <a:ln w="38100" cmpd="sng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79205" name="Rectangle 1029" descr="Geniş yukarı köşegen"/>
          <p:cNvSpPr>
            <a:spLocks noChangeArrowheads="1"/>
          </p:cNvSpPr>
          <p:nvPr/>
        </p:nvSpPr>
        <p:spPr bwMode="auto">
          <a:xfrm>
            <a:off x="2857501" y="4808538"/>
            <a:ext cx="188913" cy="1212850"/>
          </a:xfrm>
          <a:prstGeom prst="rect">
            <a:avLst/>
          </a:prstGeom>
          <a:pattFill prst="wdUpDiag">
            <a:fgClr>
              <a:srgbClr val="A50021"/>
            </a:fgClr>
            <a:bgClr>
              <a:srgbClr val="FFDDFF"/>
            </a:bgClr>
          </a:pattFill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06" name="Freeform 1030" descr="Geniş yukarı köşegen"/>
          <p:cNvSpPr>
            <a:spLocks/>
          </p:cNvSpPr>
          <p:nvPr/>
        </p:nvSpPr>
        <p:spPr bwMode="auto">
          <a:xfrm>
            <a:off x="2871788" y="2649538"/>
            <a:ext cx="863600" cy="1657350"/>
          </a:xfrm>
          <a:custGeom>
            <a:avLst/>
            <a:gdLst>
              <a:gd name="T0" fmla="*/ 0 w 544"/>
              <a:gd name="T1" fmla="*/ 1 h 1044"/>
              <a:gd name="T2" fmla="*/ 0 w 544"/>
              <a:gd name="T3" fmla="*/ 772 h 1044"/>
              <a:gd name="T4" fmla="*/ 454 w 544"/>
              <a:gd name="T5" fmla="*/ 1044 h 1044"/>
              <a:gd name="T6" fmla="*/ 544 w 544"/>
              <a:gd name="T7" fmla="*/ 953 h 1044"/>
              <a:gd name="T8" fmla="*/ 120 w 544"/>
              <a:gd name="T9" fmla="*/ 689 h 1044"/>
              <a:gd name="T10" fmla="*/ 120 w 544"/>
              <a:gd name="T11" fmla="*/ 0 h 1044"/>
              <a:gd name="T12" fmla="*/ 0 w 544"/>
              <a:gd name="T13" fmla="*/ 1 h 1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4" h="1044">
                <a:moveTo>
                  <a:pt x="0" y="1"/>
                </a:moveTo>
                <a:lnTo>
                  <a:pt x="0" y="772"/>
                </a:lnTo>
                <a:lnTo>
                  <a:pt x="454" y="1044"/>
                </a:lnTo>
                <a:lnTo>
                  <a:pt x="544" y="953"/>
                </a:lnTo>
                <a:lnTo>
                  <a:pt x="120" y="689"/>
                </a:lnTo>
                <a:lnTo>
                  <a:pt x="120" y="0"/>
                </a:lnTo>
                <a:lnTo>
                  <a:pt x="0" y="1"/>
                </a:lnTo>
                <a:close/>
              </a:path>
            </a:pathLst>
          </a:custGeom>
          <a:pattFill prst="wdUpDiag">
            <a:fgClr>
              <a:srgbClr val="A50021"/>
            </a:fgClr>
            <a:bgClr>
              <a:srgbClr val="FFDDFF"/>
            </a:bgClr>
          </a:pattFill>
          <a:ln w="38100" cap="flat" cmpd="sng">
            <a:solidFill>
              <a:srgbClr val="A5002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07" name="Freeform 1031"/>
          <p:cNvSpPr>
            <a:spLocks/>
          </p:cNvSpPr>
          <p:nvPr/>
        </p:nvSpPr>
        <p:spPr bwMode="auto">
          <a:xfrm>
            <a:off x="3052763" y="2603500"/>
            <a:ext cx="2760662" cy="3492500"/>
          </a:xfrm>
          <a:custGeom>
            <a:avLst/>
            <a:gdLst>
              <a:gd name="T0" fmla="*/ 13 w 1739"/>
              <a:gd name="T1" fmla="*/ 302 h 2200"/>
              <a:gd name="T2" fmla="*/ 651 w 1739"/>
              <a:gd name="T3" fmla="*/ 30 h 2200"/>
              <a:gd name="T4" fmla="*/ 1337 w 1739"/>
              <a:gd name="T5" fmla="*/ 30 h 2200"/>
              <a:gd name="T6" fmla="*/ 1680 w 1739"/>
              <a:gd name="T7" fmla="*/ 347 h 2200"/>
              <a:gd name="T8" fmla="*/ 1680 w 1739"/>
              <a:gd name="T9" fmla="*/ 1753 h 2200"/>
              <a:gd name="T10" fmla="*/ 1290 w 1739"/>
              <a:gd name="T11" fmla="*/ 2087 h 2200"/>
              <a:gd name="T12" fmla="*/ 259 w 1739"/>
              <a:gd name="T13" fmla="*/ 2116 h 2200"/>
              <a:gd name="T14" fmla="*/ 0 w 1739"/>
              <a:gd name="T15" fmla="*/ 1910 h 2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39" h="2200">
                <a:moveTo>
                  <a:pt x="13" y="302"/>
                </a:moveTo>
                <a:cubicBezTo>
                  <a:pt x="13" y="302"/>
                  <a:pt x="198" y="38"/>
                  <a:pt x="651" y="30"/>
                </a:cubicBezTo>
                <a:cubicBezTo>
                  <a:pt x="984" y="0"/>
                  <a:pt x="1337" y="30"/>
                  <a:pt x="1337" y="30"/>
                </a:cubicBezTo>
                <a:cubicBezTo>
                  <a:pt x="1337" y="30"/>
                  <a:pt x="1627" y="85"/>
                  <a:pt x="1680" y="347"/>
                </a:cubicBezTo>
                <a:cubicBezTo>
                  <a:pt x="1739" y="1030"/>
                  <a:pt x="1680" y="1753"/>
                  <a:pt x="1680" y="1753"/>
                </a:cubicBezTo>
                <a:cubicBezTo>
                  <a:pt x="1615" y="2043"/>
                  <a:pt x="1527" y="2026"/>
                  <a:pt x="1290" y="2087"/>
                </a:cubicBezTo>
                <a:cubicBezTo>
                  <a:pt x="763" y="2167"/>
                  <a:pt x="678" y="2200"/>
                  <a:pt x="259" y="2116"/>
                </a:cubicBezTo>
                <a:cubicBezTo>
                  <a:pt x="14" y="1955"/>
                  <a:pt x="54" y="1953"/>
                  <a:pt x="0" y="1910"/>
                </a:cubicBezTo>
              </a:path>
            </a:pathLst>
          </a:custGeom>
          <a:noFill/>
          <a:ln w="38100" cmpd="sng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79208" name="Rectangle 1032"/>
          <p:cNvSpPr>
            <a:spLocks noChangeArrowheads="1"/>
          </p:cNvSpPr>
          <p:nvPr/>
        </p:nvSpPr>
        <p:spPr bwMode="auto">
          <a:xfrm>
            <a:off x="2135188" y="2794000"/>
            <a:ext cx="214312" cy="215900"/>
          </a:xfrm>
          <a:prstGeom prst="rect">
            <a:avLst/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09" name="Rectangle 1033"/>
          <p:cNvSpPr>
            <a:spLocks noChangeArrowheads="1"/>
          </p:cNvSpPr>
          <p:nvPr/>
        </p:nvSpPr>
        <p:spPr bwMode="auto">
          <a:xfrm>
            <a:off x="2424113" y="3082925"/>
            <a:ext cx="214312" cy="215900"/>
          </a:xfrm>
          <a:prstGeom prst="rect">
            <a:avLst/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10" name="Rectangle 1034"/>
          <p:cNvSpPr>
            <a:spLocks noChangeArrowheads="1"/>
          </p:cNvSpPr>
          <p:nvPr/>
        </p:nvSpPr>
        <p:spPr bwMode="auto">
          <a:xfrm>
            <a:off x="2135188" y="3514725"/>
            <a:ext cx="214312" cy="215900"/>
          </a:xfrm>
          <a:prstGeom prst="rect">
            <a:avLst/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11" name="Rectangle 1035"/>
          <p:cNvSpPr>
            <a:spLocks noChangeArrowheads="1"/>
          </p:cNvSpPr>
          <p:nvPr/>
        </p:nvSpPr>
        <p:spPr bwMode="auto">
          <a:xfrm>
            <a:off x="2208213" y="4162425"/>
            <a:ext cx="214312" cy="215900"/>
          </a:xfrm>
          <a:prstGeom prst="rect">
            <a:avLst/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12" name="Rectangle 1036"/>
          <p:cNvSpPr>
            <a:spLocks noChangeArrowheads="1"/>
          </p:cNvSpPr>
          <p:nvPr/>
        </p:nvSpPr>
        <p:spPr bwMode="auto">
          <a:xfrm>
            <a:off x="2351088" y="4810125"/>
            <a:ext cx="214312" cy="215900"/>
          </a:xfrm>
          <a:prstGeom prst="rect">
            <a:avLst/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13" name="Rectangle 1037"/>
          <p:cNvSpPr>
            <a:spLocks noChangeArrowheads="1"/>
          </p:cNvSpPr>
          <p:nvPr/>
        </p:nvSpPr>
        <p:spPr bwMode="auto">
          <a:xfrm>
            <a:off x="2135188" y="5243513"/>
            <a:ext cx="214312" cy="215900"/>
          </a:xfrm>
          <a:prstGeom prst="rect">
            <a:avLst/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14" name="Rectangle 1038"/>
          <p:cNvSpPr>
            <a:spLocks noChangeArrowheads="1"/>
          </p:cNvSpPr>
          <p:nvPr/>
        </p:nvSpPr>
        <p:spPr bwMode="auto">
          <a:xfrm>
            <a:off x="2424113" y="5602288"/>
            <a:ext cx="214312" cy="215900"/>
          </a:xfrm>
          <a:prstGeom prst="rect">
            <a:avLst/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15" name="Line 1039"/>
          <p:cNvSpPr>
            <a:spLocks noChangeShapeType="1"/>
          </p:cNvSpPr>
          <p:nvPr/>
        </p:nvSpPr>
        <p:spPr bwMode="auto">
          <a:xfrm>
            <a:off x="2640013" y="2435226"/>
            <a:ext cx="0" cy="1584325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79216" name="Text Box 1040"/>
          <p:cNvSpPr txBox="1">
            <a:spLocks noChangeArrowheads="1"/>
          </p:cNvSpPr>
          <p:nvPr/>
        </p:nvSpPr>
        <p:spPr bwMode="auto">
          <a:xfrm>
            <a:off x="1379363" y="1794269"/>
            <a:ext cx="26180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r-TR" alt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İnsülin varken hücre</a:t>
            </a:r>
            <a:endParaRPr lang="tr-TR" altLang="tr-TR" sz="20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179217" name="Text Box 1041"/>
          <p:cNvSpPr txBox="1">
            <a:spLocks noChangeArrowheads="1"/>
          </p:cNvSpPr>
          <p:nvPr/>
        </p:nvSpPr>
        <p:spPr bwMode="auto">
          <a:xfrm>
            <a:off x="1730376" y="6165851"/>
            <a:ext cx="1643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r-TR" altLang="tr-TR" sz="2000" b="1">
                <a:latin typeface="Tahoma" charset="0"/>
              </a:rPr>
              <a:t>Kan damarı</a:t>
            </a:r>
          </a:p>
        </p:txBody>
      </p:sp>
      <p:sp>
        <p:nvSpPr>
          <p:cNvPr id="179218" name="Text Box 1042"/>
          <p:cNvSpPr txBox="1">
            <a:spLocks noChangeArrowheads="1"/>
          </p:cNvSpPr>
          <p:nvPr/>
        </p:nvSpPr>
        <p:spPr bwMode="auto">
          <a:xfrm>
            <a:off x="3835400" y="6165851"/>
            <a:ext cx="933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r-TR" altLang="tr-TR" sz="2000" b="1">
                <a:latin typeface="Tahoma" charset="0"/>
              </a:rPr>
              <a:t>Hücre</a:t>
            </a:r>
          </a:p>
        </p:txBody>
      </p:sp>
      <p:sp>
        <p:nvSpPr>
          <p:cNvPr id="179219" name="Rectangle 1043"/>
          <p:cNvSpPr>
            <a:spLocks noChangeArrowheads="1"/>
          </p:cNvSpPr>
          <p:nvPr/>
        </p:nvSpPr>
        <p:spPr bwMode="auto">
          <a:xfrm>
            <a:off x="3130551" y="4437063"/>
            <a:ext cx="214313" cy="215900"/>
          </a:xfrm>
          <a:prstGeom prst="rect">
            <a:avLst/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20" name="Rectangle 1044"/>
          <p:cNvSpPr>
            <a:spLocks noChangeArrowheads="1"/>
          </p:cNvSpPr>
          <p:nvPr/>
        </p:nvSpPr>
        <p:spPr bwMode="auto">
          <a:xfrm>
            <a:off x="3490913" y="4840288"/>
            <a:ext cx="214312" cy="215900"/>
          </a:xfrm>
          <a:prstGeom prst="rect">
            <a:avLst/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21" name="Text Box 1045"/>
          <p:cNvSpPr txBox="1">
            <a:spLocks noChangeArrowheads="1"/>
          </p:cNvSpPr>
          <p:nvPr/>
        </p:nvSpPr>
        <p:spPr bwMode="auto">
          <a:xfrm>
            <a:off x="3260726" y="4546600"/>
            <a:ext cx="881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r-TR" altLang="tr-TR" sz="1600" b="1">
                <a:latin typeface="Tahoma" charset="0"/>
              </a:rPr>
              <a:t>Glukoz</a:t>
            </a:r>
          </a:p>
        </p:txBody>
      </p:sp>
      <p:sp>
        <p:nvSpPr>
          <p:cNvPr id="179222" name="Line 1046"/>
          <p:cNvSpPr>
            <a:spLocks noChangeShapeType="1"/>
          </p:cNvSpPr>
          <p:nvPr/>
        </p:nvSpPr>
        <p:spPr bwMode="auto">
          <a:xfrm>
            <a:off x="3792539" y="5086350"/>
            <a:ext cx="503237" cy="0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79223" name="Line 1047"/>
          <p:cNvSpPr>
            <a:spLocks noChangeShapeType="1"/>
          </p:cNvSpPr>
          <p:nvPr/>
        </p:nvSpPr>
        <p:spPr bwMode="auto">
          <a:xfrm flipV="1">
            <a:off x="3792539" y="4797425"/>
            <a:ext cx="503237" cy="215900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79224" name="Line 1048"/>
          <p:cNvSpPr>
            <a:spLocks noChangeShapeType="1"/>
          </p:cNvSpPr>
          <p:nvPr/>
        </p:nvSpPr>
        <p:spPr bwMode="auto">
          <a:xfrm>
            <a:off x="3792539" y="5186363"/>
            <a:ext cx="503237" cy="215900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79225" name="Text Box 1049"/>
          <p:cNvSpPr txBox="1">
            <a:spLocks noChangeArrowheads="1"/>
          </p:cNvSpPr>
          <p:nvPr/>
        </p:nvSpPr>
        <p:spPr bwMode="auto">
          <a:xfrm>
            <a:off x="4252914" y="4552950"/>
            <a:ext cx="784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 sz="1600" b="1">
                <a:latin typeface="Tahoma" charset="0"/>
              </a:rPr>
              <a:t>Enerji</a:t>
            </a:r>
          </a:p>
        </p:txBody>
      </p:sp>
      <p:sp>
        <p:nvSpPr>
          <p:cNvPr id="179226" name="Text Box 1050"/>
          <p:cNvSpPr txBox="1">
            <a:spLocks noChangeArrowheads="1"/>
          </p:cNvSpPr>
          <p:nvPr/>
        </p:nvSpPr>
        <p:spPr bwMode="auto">
          <a:xfrm>
            <a:off x="4252913" y="4913313"/>
            <a:ext cx="1536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 sz="1600" b="1">
                <a:latin typeface="Tahoma" charset="0"/>
              </a:rPr>
              <a:t>Karbonhidrat</a:t>
            </a:r>
          </a:p>
        </p:txBody>
      </p:sp>
      <p:sp>
        <p:nvSpPr>
          <p:cNvPr id="179227" name="Text Box 1051"/>
          <p:cNvSpPr txBox="1">
            <a:spLocks noChangeArrowheads="1"/>
          </p:cNvSpPr>
          <p:nvPr/>
        </p:nvSpPr>
        <p:spPr bwMode="auto">
          <a:xfrm>
            <a:off x="4252913" y="5272088"/>
            <a:ext cx="4429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 sz="1600" b="1">
                <a:latin typeface="Tahoma" charset="0"/>
              </a:rPr>
              <a:t>Su</a:t>
            </a:r>
          </a:p>
        </p:txBody>
      </p:sp>
      <p:sp>
        <p:nvSpPr>
          <p:cNvPr id="179228" name="Oval 1052"/>
          <p:cNvSpPr>
            <a:spLocks noChangeArrowheads="1"/>
          </p:cNvSpPr>
          <p:nvPr/>
        </p:nvSpPr>
        <p:spPr bwMode="auto">
          <a:xfrm>
            <a:off x="3114675" y="5257800"/>
            <a:ext cx="179388" cy="179388"/>
          </a:xfrm>
          <a:prstGeom prst="ellipse">
            <a:avLst/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29" name="Oval 1053"/>
          <p:cNvSpPr>
            <a:spLocks noChangeArrowheads="1"/>
          </p:cNvSpPr>
          <p:nvPr/>
        </p:nvSpPr>
        <p:spPr bwMode="auto">
          <a:xfrm>
            <a:off x="3216275" y="5516564"/>
            <a:ext cx="179388" cy="179387"/>
          </a:xfrm>
          <a:prstGeom prst="ellipse">
            <a:avLst/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30" name="Oval 1054"/>
          <p:cNvSpPr>
            <a:spLocks noChangeArrowheads="1"/>
          </p:cNvSpPr>
          <p:nvPr/>
        </p:nvSpPr>
        <p:spPr bwMode="auto">
          <a:xfrm>
            <a:off x="3432175" y="5719764"/>
            <a:ext cx="179388" cy="179387"/>
          </a:xfrm>
          <a:prstGeom prst="ellipse">
            <a:avLst/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31" name="Oval 1055"/>
          <p:cNvSpPr>
            <a:spLocks noChangeArrowheads="1"/>
          </p:cNvSpPr>
          <p:nvPr/>
        </p:nvSpPr>
        <p:spPr bwMode="auto">
          <a:xfrm>
            <a:off x="3735389" y="5776914"/>
            <a:ext cx="179387" cy="179387"/>
          </a:xfrm>
          <a:prstGeom prst="ellipse">
            <a:avLst/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32" name="Oval 1056"/>
          <p:cNvSpPr>
            <a:spLocks noChangeArrowheads="1"/>
          </p:cNvSpPr>
          <p:nvPr/>
        </p:nvSpPr>
        <p:spPr bwMode="auto">
          <a:xfrm>
            <a:off x="4065589" y="5776914"/>
            <a:ext cx="179387" cy="179387"/>
          </a:xfrm>
          <a:prstGeom prst="ellipse">
            <a:avLst/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33" name="Oval 1057"/>
          <p:cNvSpPr>
            <a:spLocks noChangeArrowheads="1"/>
          </p:cNvSpPr>
          <p:nvPr/>
        </p:nvSpPr>
        <p:spPr bwMode="auto">
          <a:xfrm>
            <a:off x="4397375" y="5748339"/>
            <a:ext cx="179388" cy="179387"/>
          </a:xfrm>
          <a:prstGeom prst="ellipse">
            <a:avLst/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34" name="Oval 1058"/>
          <p:cNvSpPr>
            <a:spLocks noChangeArrowheads="1"/>
          </p:cNvSpPr>
          <p:nvPr/>
        </p:nvSpPr>
        <p:spPr bwMode="auto">
          <a:xfrm>
            <a:off x="4741864" y="5676900"/>
            <a:ext cx="179387" cy="179388"/>
          </a:xfrm>
          <a:prstGeom prst="ellipse">
            <a:avLst/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pic>
        <p:nvPicPr>
          <p:cNvPr id="179235" name="Picture 1059" descr="anahtar-kelime-optimizasyon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t="26477" r="5650" b="26477"/>
          <a:stretch>
            <a:fillRect/>
          </a:stretch>
        </p:blipFill>
        <p:spPr bwMode="auto">
          <a:xfrm>
            <a:off x="2524126" y="4090988"/>
            <a:ext cx="669925" cy="36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36" name="Freeform 1060"/>
          <p:cNvSpPr>
            <a:spLocks/>
          </p:cNvSpPr>
          <p:nvPr/>
        </p:nvSpPr>
        <p:spPr bwMode="auto">
          <a:xfrm>
            <a:off x="6400801" y="2573338"/>
            <a:ext cx="1082675" cy="3598862"/>
          </a:xfrm>
          <a:custGeom>
            <a:avLst/>
            <a:gdLst>
              <a:gd name="T0" fmla="*/ 681 w 682"/>
              <a:gd name="T1" fmla="*/ 2181 h 2267"/>
              <a:gd name="T2" fmla="*/ 545 w 682"/>
              <a:gd name="T3" fmla="*/ 2181 h 2267"/>
              <a:gd name="T4" fmla="*/ 318 w 682"/>
              <a:gd name="T5" fmla="*/ 2181 h 2267"/>
              <a:gd name="T6" fmla="*/ 135 w 682"/>
              <a:gd name="T7" fmla="*/ 2163 h 2267"/>
              <a:gd name="T8" fmla="*/ 0 w 682"/>
              <a:gd name="T9" fmla="*/ 2181 h 2267"/>
              <a:gd name="T10" fmla="*/ 0 w 682"/>
              <a:gd name="T11" fmla="*/ 49 h 2267"/>
              <a:gd name="T12" fmla="*/ 135 w 682"/>
              <a:gd name="T13" fmla="*/ 38 h 2267"/>
              <a:gd name="T14" fmla="*/ 273 w 682"/>
              <a:gd name="T15" fmla="*/ 49 h 2267"/>
              <a:gd name="T16" fmla="*/ 454 w 682"/>
              <a:gd name="T17" fmla="*/ 49 h 2267"/>
              <a:gd name="T18" fmla="*/ 682 w 682"/>
              <a:gd name="T19" fmla="*/ 48 h 2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82" h="2267">
                <a:moveTo>
                  <a:pt x="681" y="2181"/>
                </a:moveTo>
                <a:cubicBezTo>
                  <a:pt x="681" y="2181"/>
                  <a:pt x="616" y="2135"/>
                  <a:pt x="545" y="2181"/>
                </a:cubicBezTo>
                <a:cubicBezTo>
                  <a:pt x="545" y="2181"/>
                  <a:pt x="409" y="2267"/>
                  <a:pt x="318" y="2181"/>
                </a:cubicBezTo>
                <a:cubicBezTo>
                  <a:pt x="250" y="2178"/>
                  <a:pt x="220" y="2125"/>
                  <a:pt x="135" y="2163"/>
                </a:cubicBezTo>
                <a:cubicBezTo>
                  <a:pt x="50" y="2229"/>
                  <a:pt x="0" y="2181"/>
                  <a:pt x="0" y="2181"/>
                </a:cubicBezTo>
                <a:lnTo>
                  <a:pt x="0" y="49"/>
                </a:lnTo>
                <a:cubicBezTo>
                  <a:pt x="0" y="49"/>
                  <a:pt x="69" y="0"/>
                  <a:pt x="135" y="38"/>
                </a:cubicBezTo>
                <a:cubicBezTo>
                  <a:pt x="210" y="114"/>
                  <a:pt x="273" y="49"/>
                  <a:pt x="273" y="49"/>
                </a:cubicBezTo>
                <a:cubicBezTo>
                  <a:pt x="326" y="51"/>
                  <a:pt x="352" y="10"/>
                  <a:pt x="454" y="49"/>
                </a:cubicBezTo>
                <a:cubicBezTo>
                  <a:pt x="560" y="95"/>
                  <a:pt x="682" y="48"/>
                  <a:pt x="682" y="48"/>
                </a:cubicBezTo>
              </a:path>
            </a:pathLst>
          </a:custGeom>
          <a:noFill/>
          <a:ln w="38100" cmpd="sng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79237" name="Rectangle 1061"/>
          <p:cNvSpPr>
            <a:spLocks noChangeArrowheads="1"/>
          </p:cNvSpPr>
          <p:nvPr/>
        </p:nvSpPr>
        <p:spPr bwMode="auto">
          <a:xfrm>
            <a:off x="7277101" y="2651125"/>
            <a:ext cx="187325" cy="3352800"/>
          </a:xfrm>
          <a:prstGeom prst="rect">
            <a:avLst/>
          </a:prstGeom>
          <a:solidFill>
            <a:srgbClr val="FFDDFF"/>
          </a:solidFill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38" name="Freeform 1062"/>
          <p:cNvSpPr>
            <a:spLocks/>
          </p:cNvSpPr>
          <p:nvPr/>
        </p:nvSpPr>
        <p:spPr bwMode="auto">
          <a:xfrm>
            <a:off x="7461251" y="2603500"/>
            <a:ext cx="2760663" cy="3492500"/>
          </a:xfrm>
          <a:custGeom>
            <a:avLst/>
            <a:gdLst>
              <a:gd name="T0" fmla="*/ 13 w 1739"/>
              <a:gd name="T1" fmla="*/ 302 h 2200"/>
              <a:gd name="T2" fmla="*/ 651 w 1739"/>
              <a:gd name="T3" fmla="*/ 30 h 2200"/>
              <a:gd name="T4" fmla="*/ 1337 w 1739"/>
              <a:gd name="T5" fmla="*/ 30 h 2200"/>
              <a:gd name="T6" fmla="*/ 1680 w 1739"/>
              <a:gd name="T7" fmla="*/ 347 h 2200"/>
              <a:gd name="T8" fmla="*/ 1680 w 1739"/>
              <a:gd name="T9" fmla="*/ 1753 h 2200"/>
              <a:gd name="T10" fmla="*/ 1290 w 1739"/>
              <a:gd name="T11" fmla="*/ 2087 h 2200"/>
              <a:gd name="T12" fmla="*/ 259 w 1739"/>
              <a:gd name="T13" fmla="*/ 2116 h 2200"/>
              <a:gd name="T14" fmla="*/ 0 w 1739"/>
              <a:gd name="T15" fmla="*/ 1910 h 2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39" h="2200">
                <a:moveTo>
                  <a:pt x="13" y="302"/>
                </a:moveTo>
                <a:cubicBezTo>
                  <a:pt x="13" y="302"/>
                  <a:pt x="198" y="38"/>
                  <a:pt x="651" y="30"/>
                </a:cubicBezTo>
                <a:cubicBezTo>
                  <a:pt x="984" y="0"/>
                  <a:pt x="1337" y="30"/>
                  <a:pt x="1337" y="30"/>
                </a:cubicBezTo>
                <a:cubicBezTo>
                  <a:pt x="1337" y="30"/>
                  <a:pt x="1627" y="85"/>
                  <a:pt x="1680" y="347"/>
                </a:cubicBezTo>
                <a:cubicBezTo>
                  <a:pt x="1739" y="1030"/>
                  <a:pt x="1680" y="1753"/>
                  <a:pt x="1680" y="1753"/>
                </a:cubicBezTo>
                <a:cubicBezTo>
                  <a:pt x="1615" y="2043"/>
                  <a:pt x="1527" y="2026"/>
                  <a:pt x="1290" y="2087"/>
                </a:cubicBezTo>
                <a:cubicBezTo>
                  <a:pt x="763" y="2167"/>
                  <a:pt x="678" y="2200"/>
                  <a:pt x="259" y="2116"/>
                </a:cubicBezTo>
                <a:cubicBezTo>
                  <a:pt x="14" y="1955"/>
                  <a:pt x="54" y="1953"/>
                  <a:pt x="0" y="1910"/>
                </a:cubicBezTo>
              </a:path>
            </a:pathLst>
          </a:custGeom>
          <a:noFill/>
          <a:ln w="38100" cmpd="sng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79239" name="Rectangle 1063"/>
          <p:cNvSpPr>
            <a:spLocks noChangeArrowheads="1"/>
          </p:cNvSpPr>
          <p:nvPr/>
        </p:nvSpPr>
        <p:spPr bwMode="auto">
          <a:xfrm>
            <a:off x="6543676" y="2794000"/>
            <a:ext cx="214313" cy="215900"/>
          </a:xfrm>
          <a:prstGeom prst="rect">
            <a:avLst/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40" name="Rectangle 1064"/>
          <p:cNvSpPr>
            <a:spLocks noChangeArrowheads="1"/>
          </p:cNvSpPr>
          <p:nvPr/>
        </p:nvSpPr>
        <p:spPr bwMode="auto">
          <a:xfrm>
            <a:off x="6832601" y="3082925"/>
            <a:ext cx="214313" cy="215900"/>
          </a:xfrm>
          <a:prstGeom prst="rect">
            <a:avLst/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41" name="Rectangle 1065"/>
          <p:cNvSpPr>
            <a:spLocks noChangeArrowheads="1"/>
          </p:cNvSpPr>
          <p:nvPr/>
        </p:nvSpPr>
        <p:spPr bwMode="auto">
          <a:xfrm>
            <a:off x="6543676" y="3514725"/>
            <a:ext cx="214313" cy="215900"/>
          </a:xfrm>
          <a:prstGeom prst="rect">
            <a:avLst/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42" name="Rectangle 1066"/>
          <p:cNvSpPr>
            <a:spLocks noChangeArrowheads="1"/>
          </p:cNvSpPr>
          <p:nvPr/>
        </p:nvSpPr>
        <p:spPr bwMode="auto">
          <a:xfrm>
            <a:off x="6616701" y="4162425"/>
            <a:ext cx="214313" cy="215900"/>
          </a:xfrm>
          <a:prstGeom prst="rect">
            <a:avLst/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43" name="Rectangle 1067"/>
          <p:cNvSpPr>
            <a:spLocks noChangeArrowheads="1"/>
          </p:cNvSpPr>
          <p:nvPr/>
        </p:nvSpPr>
        <p:spPr bwMode="auto">
          <a:xfrm>
            <a:off x="6959601" y="4581525"/>
            <a:ext cx="214313" cy="215900"/>
          </a:xfrm>
          <a:prstGeom prst="rect">
            <a:avLst/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44" name="Rectangle 1068"/>
          <p:cNvSpPr>
            <a:spLocks noChangeArrowheads="1"/>
          </p:cNvSpPr>
          <p:nvPr/>
        </p:nvSpPr>
        <p:spPr bwMode="auto">
          <a:xfrm>
            <a:off x="6527801" y="4868863"/>
            <a:ext cx="214313" cy="215900"/>
          </a:xfrm>
          <a:prstGeom prst="rect">
            <a:avLst/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45" name="Rectangle 1069"/>
          <p:cNvSpPr>
            <a:spLocks noChangeArrowheads="1"/>
          </p:cNvSpPr>
          <p:nvPr/>
        </p:nvSpPr>
        <p:spPr bwMode="auto">
          <a:xfrm>
            <a:off x="6888163" y="5157788"/>
            <a:ext cx="214312" cy="215900"/>
          </a:xfrm>
          <a:prstGeom prst="rect">
            <a:avLst/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46" name="Text Box 1070"/>
          <p:cNvSpPr txBox="1">
            <a:spLocks noChangeArrowheads="1"/>
          </p:cNvSpPr>
          <p:nvPr/>
        </p:nvSpPr>
        <p:spPr bwMode="auto">
          <a:xfrm>
            <a:off x="6138863" y="6165851"/>
            <a:ext cx="1643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r-TR" altLang="tr-TR" sz="2000" b="1">
                <a:latin typeface="Tahoma" charset="0"/>
              </a:rPr>
              <a:t>Kan damarı</a:t>
            </a:r>
          </a:p>
        </p:txBody>
      </p:sp>
      <p:sp>
        <p:nvSpPr>
          <p:cNvPr id="179247" name="Text Box 1071"/>
          <p:cNvSpPr txBox="1">
            <a:spLocks noChangeArrowheads="1"/>
          </p:cNvSpPr>
          <p:nvPr/>
        </p:nvSpPr>
        <p:spPr bwMode="auto">
          <a:xfrm>
            <a:off x="8243888" y="6165851"/>
            <a:ext cx="933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tr-TR" altLang="tr-TR" sz="2000" b="1">
                <a:latin typeface="Tahoma" charset="0"/>
              </a:rPr>
              <a:t>Hücre</a:t>
            </a:r>
          </a:p>
        </p:txBody>
      </p:sp>
      <p:sp>
        <p:nvSpPr>
          <p:cNvPr id="179248" name="Line 1072"/>
          <p:cNvSpPr>
            <a:spLocks noChangeShapeType="1"/>
          </p:cNvSpPr>
          <p:nvPr/>
        </p:nvSpPr>
        <p:spPr bwMode="auto">
          <a:xfrm>
            <a:off x="8486776" y="4337050"/>
            <a:ext cx="271463" cy="0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79249" name="Freeform 1073"/>
          <p:cNvSpPr>
            <a:spLocks/>
          </p:cNvSpPr>
          <p:nvPr/>
        </p:nvSpPr>
        <p:spPr bwMode="auto">
          <a:xfrm>
            <a:off x="7651751" y="4379913"/>
            <a:ext cx="360363" cy="215900"/>
          </a:xfrm>
          <a:custGeom>
            <a:avLst/>
            <a:gdLst>
              <a:gd name="T0" fmla="*/ 0 w 227"/>
              <a:gd name="T1" fmla="*/ 136 h 136"/>
              <a:gd name="T2" fmla="*/ 227 w 227"/>
              <a:gd name="T3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7" h="136">
                <a:moveTo>
                  <a:pt x="0" y="136"/>
                </a:moveTo>
                <a:cubicBezTo>
                  <a:pt x="0" y="136"/>
                  <a:pt x="52" y="38"/>
                  <a:pt x="227" y="0"/>
                </a:cubicBezTo>
              </a:path>
            </a:pathLst>
          </a:custGeom>
          <a:noFill/>
          <a:ln w="38100" cap="flat" cmpd="sng">
            <a:solidFill>
              <a:srgbClr val="660066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79250" name="Text Box 1074"/>
          <p:cNvSpPr txBox="1">
            <a:spLocks noChangeArrowheads="1"/>
          </p:cNvSpPr>
          <p:nvPr/>
        </p:nvSpPr>
        <p:spPr bwMode="auto">
          <a:xfrm>
            <a:off x="7939088" y="4157663"/>
            <a:ext cx="571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 sz="1600" b="1">
                <a:latin typeface="Tahoma" charset="0"/>
              </a:rPr>
              <a:t>Yağ</a:t>
            </a:r>
          </a:p>
        </p:txBody>
      </p:sp>
      <p:sp>
        <p:nvSpPr>
          <p:cNvPr id="179251" name="Text Box 1075"/>
          <p:cNvSpPr txBox="1">
            <a:spLocks noChangeArrowheads="1"/>
          </p:cNvSpPr>
          <p:nvPr/>
        </p:nvSpPr>
        <p:spPr bwMode="auto">
          <a:xfrm>
            <a:off x="8753476" y="4149726"/>
            <a:ext cx="10588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r-TR" altLang="tr-TR" sz="1600" b="1">
                <a:latin typeface="Tahoma" charset="0"/>
              </a:rPr>
              <a:t>Yağ a.</a:t>
            </a:r>
          </a:p>
          <a:p>
            <a:r>
              <a:rPr lang="tr-TR" altLang="tr-TR" sz="1600" b="1">
                <a:latin typeface="Tahoma" charset="0"/>
              </a:rPr>
              <a:t>Ketonlar</a:t>
            </a:r>
          </a:p>
        </p:txBody>
      </p:sp>
      <p:sp>
        <p:nvSpPr>
          <p:cNvPr id="179252" name="Oval 1076"/>
          <p:cNvSpPr>
            <a:spLocks noChangeArrowheads="1"/>
          </p:cNvSpPr>
          <p:nvPr/>
        </p:nvSpPr>
        <p:spPr bwMode="auto">
          <a:xfrm>
            <a:off x="7523164" y="5257800"/>
            <a:ext cx="179387" cy="179388"/>
          </a:xfrm>
          <a:prstGeom prst="ellipse">
            <a:avLst/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53" name="Oval 1077"/>
          <p:cNvSpPr>
            <a:spLocks noChangeArrowheads="1"/>
          </p:cNvSpPr>
          <p:nvPr/>
        </p:nvSpPr>
        <p:spPr bwMode="auto">
          <a:xfrm>
            <a:off x="7624764" y="5516564"/>
            <a:ext cx="179387" cy="179387"/>
          </a:xfrm>
          <a:prstGeom prst="ellipse">
            <a:avLst/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54" name="Oval 1078"/>
          <p:cNvSpPr>
            <a:spLocks noChangeArrowheads="1"/>
          </p:cNvSpPr>
          <p:nvPr/>
        </p:nvSpPr>
        <p:spPr bwMode="auto">
          <a:xfrm>
            <a:off x="7840664" y="5719764"/>
            <a:ext cx="179387" cy="179387"/>
          </a:xfrm>
          <a:prstGeom prst="ellipse">
            <a:avLst/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55" name="Oval 1079"/>
          <p:cNvSpPr>
            <a:spLocks noChangeArrowheads="1"/>
          </p:cNvSpPr>
          <p:nvPr/>
        </p:nvSpPr>
        <p:spPr bwMode="auto">
          <a:xfrm>
            <a:off x="8143875" y="5776914"/>
            <a:ext cx="179388" cy="179387"/>
          </a:xfrm>
          <a:prstGeom prst="ellipse">
            <a:avLst/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56" name="Oval 1080"/>
          <p:cNvSpPr>
            <a:spLocks noChangeArrowheads="1"/>
          </p:cNvSpPr>
          <p:nvPr/>
        </p:nvSpPr>
        <p:spPr bwMode="auto">
          <a:xfrm>
            <a:off x="8474075" y="5776914"/>
            <a:ext cx="179388" cy="179387"/>
          </a:xfrm>
          <a:prstGeom prst="ellipse">
            <a:avLst/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57" name="Oval 1081"/>
          <p:cNvSpPr>
            <a:spLocks noChangeArrowheads="1"/>
          </p:cNvSpPr>
          <p:nvPr/>
        </p:nvSpPr>
        <p:spPr bwMode="auto">
          <a:xfrm>
            <a:off x="8805864" y="5748339"/>
            <a:ext cx="179387" cy="179387"/>
          </a:xfrm>
          <a:prstGeom prst="ellipse">
            <a:avLst/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58" name="Oval 1082"/>
          <p:cNvSpPr>
            <a:spLocks noChangeArrowheads="1"/>
          </p:cNvSpPr>
          <p:nvPr/>
        </p:nvSpPr>
        <p:spPr bwMode="auto">
          <a:xfrm>
            <a:off x="9150350" y="5676900"/>
            <a:ext cx="179388" cy="179388"/>
          </a:xfrm>
          <a:prstGeom prst="ellipse">
            <a:avLst/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59" name="AutoShape 1083" descr="Geniş yukarı köşegen"/>
          <p:cNvSpPr>
            <a:spLocks noChangeArrowheads="1"/>
          </p:cNvSpPr>
          <p:nvPr/>
        </p:nvSpPr>
        <p:spPr bwMode="auto">
          <a:xfrm rot="5400000">
            <a:off x="7127082" y="4098132"/>
            <a:ext cx="487362" cy="187325"/>
          </a:xfrm>
          <a:prstGeom prst="parallelogram">
            <a:avLst>
              <a:gd name="adj" fmla="val 65042"/>
            </a:avLst>
          </a:prstGeom>
          <a:pattFill prst="wdUpDiag">
            <a:fgClr>
              <a:srgbClr val="A50021"/>
            </a:fgClr>
            <a:bgClr>
              <a:srgbClr val="FFDDFF"/>
            </a:bgClr>
          </a:pattFill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60" name="Rectangle 1084"/>
          <p:cNvSpPr>
            <a:spLocks noChangeArrowheads="1"/>
          </p:cNvSpPr>
          <p:nvPr/>
        </p:nvSpPr>
        <p:spPr bwMode="auto">
          <a:xfrm>
            <a:off x="6888163" y="3860800"/>
            <a:ext cx="214312" cy="215900"/>
          </a:xfrm>
          <a:prstGeom prst="rect">
            <a:avLst/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61" name="Rectangle 1085"/>
          <p:cNvSpPr>
            <a:spLocks noChangeArrowheads="1"/>
          </p:cNvSpPr>
          <p:nvPr/>
        </p:nvSpPr>
        <p:spPr bwMode="auto">
          <a:xfrm>
            <a:off x="6672263" y="5589588"/>
            <a:ext cx="214312" cy="215900"/>
          </a:xfrm>
          <a:prstGeom prst="rect">
            <a:avLst/>
          </a:prstGeom>
          <a:solidFill>
            <a:srgbClr val="A5002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62" name="Oval 1086"/>
          <p:cNvSpPr>
            <a:spLocks noChangeArrowheads="1"/>
          </p:cNvSpPr>
          <p:nvPr/>
        </p:nvSpPr>
        <p:spPr bwMode="auto">
          <a:xfrm>
            <a:off x="7523164" y="4941889"/>
            <a:ext cx="179387" cy="179387"/>
          </a:xfrm>
          <a:prstGeom prst="ellipse">
            <a:avLst/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79263" name="Oval 1087"/>
          <p:cNvSpPr>
            <a:spLocks noChangeArrowheads="1"/>
          </p:cNvSpPr>
          <p:nvPr/>
        </p:nvSpPr>
        <p:spPr bwMode="auto">
          <a:xfrm>
            <a:off x="7523164" y="4652964"/>
            <a:ext cx="179387" cy="179387"/>
          </a:xfrm>
          <a:prstGeom prst="ellipse">
            <a:avLst/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pic>
        <p:nvPicPr>
          <p:cNvPr id="179264" name="Picture 1088" descr="iy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2751138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65" name="Picture 1089" descr="kotu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273685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1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5103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Çocuklarda Tip 1 Diyabet </a:t>
            </a:r>
            <a:r>
              <a:rPr lang="tr-TR" dirty="0" smtClean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Bulguları-Kamu Spotu</a:t>
            </a:r>
            <a:endParaRPr lang="tr-TR" dirty="0"/>
          </a:p>
        </p:txBody>
      </p:sp>
      <p:pic>
        <p:nvPicPr>
          <p:cNvPr id="5" name="2017-04-12-VIDEO-00000074-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985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67317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Tip 1 Diyabet Belirti Ve Bulgular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183462"/>
            <a:ext cx="10515600" cy="4993501"/>
          </a:xfrm>
        </p:spPr>
        <p:txBody>
          <a:bodyPr>
            <a:normAutofit/>
          </a:bodyPr>
          <a:lstStyle/>
          <a:p>
            <a:pPr lvl="0">
              <a:buFont typeface="Wingdings" charset="2"/>
              <a:buChar char="ü"/>
            </a:pPr>
            <a:r>
              <a:rPr lang="tr-TR" sz="1800" dirty="0" smtClean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Sürekli </a:t>
            </a:r>
            <a:r>
              <a:rPr lang="tr-TR" sz="1800" dirty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susama hissi/ağız kuruluğu</a:t>
            </a:r>
          </a:p>
          <a:p>
            <a:pPr lvl="0">
              <a:buFont typeface="Wingdings" charset="2"/>
              <a:buChar char="ü"/>
            </a:pPr>
            <a:r>
              <a:rPr lang="tr-TR" sz="1800" dirty="0" smtClean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Her </a:t>
            </a:r>
            <a:r>
              <a:rPr lang="tr-TR" sz="1800" dirty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zamankinden çok su </a:t>
            </a:r>
            <a:r>
              <a:rPr lang="tr-TR" sz="1800" dirty="0" smtClean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içme</a:t>
            </a:r>
            <a:endParaRPr lang="tr-TR" sz="1800" dirty="0">
              <a:solidFill>
                <a:srgbClr val="FF0000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 lvl="0">
              <a:buFont typeface="Wingdings" charset="2"/>
              <a:buChar char="ü"/>
            </a:pPr>
            <a:r>
              <a:rPr lang="tr-TR" sz="1800" dirty="0" smtClean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Sık </a:t>
            </a:r>
            <a:r>
              <a:rPr lang="tr-TR" sz="1800" dirty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ve bol miktarda </a:t>
            </a:r>
            <a:r>
              <a:rPr lang="tr-TR" sz="1800" dirty="0" smtClean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idrar yapma</a:t>
            </a:r>
            <a:r>
              <a:rPr lang="tr-TR" sz="1800" dirty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sz="1800" dirty="0" smtClean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(gece </a:t>
            </a:r>
            <a:r>
              <a:rPr lang="tr-TR" sz="1800" dirty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altını </a:t>
            </a:r>
            <a:r>
              <a:rPr lang="tr-TR" sz="1800" dirty="0" smtClean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ıslatma)</a:t>
            </a:r>
            <a:endParaRPr lang="tr-TR" sz="1800" dirty="0">
              <a:solidFill>
                <a:srgbClr val="FF0000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>
              <a:buFont typeface="Wingdings" charset="2"/>
              <a:buChar char="ü"/>
            </a:pPr>
            <a:r>
              <a:rPr lang="tr-TR" sz="1800" dirty="0" smtClean="0">
                <a:latin typeface="Comic Sans MS" charset="-94"/>
                <a:ea typeface="Comic Sans MS" charset="-94"/>
                <a:cs typeface="Comic Sans MS" charset="-94"/>
              </a:rPr>
              <a:t>Çok </a:t>
            </a:r>
            <a:r>
              <a:rPr lang="tr-TR" sz="1800" dirty="0">
                <a:latin typeface="Comic Sans MS" charset="-94"/>
                <a:ea typeface="Comic Sans MS" charset="-94"/>
                <a:cs typeface="Comic Sans MS" charset="-94"/>
              </a:rPr>
              <a:t>yemek yemeğe rağmen kilo </a:t>
            </a:r>
            <a:r>
              <a:rPr lang="tr-TR" sz="1800" dirty="0" smtClean="0">
                <a:latin typeface="Comic Sans MS" charset="-94"/>
                <a:ea typeface="Comic Sans MS" charset="-94"/>
                <a:cs typeface="Comic Sans MS" charset="-94"/>
              </a:rPr>
              <a:t>kaybı</a:t>
            </a:r>
          </a:p>
          <a:p>
            <a:pPr lvl="0">
              <a:buFont typeface="Wingdings" charset="2"/>
              <a:buChar char="ü"/>
            </a:pPr>
            <a:r>
              <a:rPr lang="tr-TR" sz="1800" dirty="0">
                <a:latin typeface="Comic Sans MS" charset="-94"/>
                <a:ea typeface="Comic Sans MS" charset="-94"/>
                <a:cs typeface="Comic Sans MS" charset="-94"/>
              </a:rPr>
              <a:t>Hızlı ve derin solunum</a:t>
            </a:r>
          </a:p>
          <a:p>
            <a:pPr>
              <a:buFont typeface="Wingdings" charset="2"/>
              <a:buChar char="ü"/>
            </a:pPr>
            <a:r>
              <a:rPr lang="tr-TR" sz="1800" dirty="0" smtClean="0">
                <a:latin typeface="Comic Sans MS" charset="-94"/>
                <a:ea typeface="Comic Sans MS" charset="-94"/>
                <a:cs typeface="Comic Sans MS" charset="-94"/>
              </a:rPr>
              <a:t>Karın ağrısı, bulantı, kusma</a:t>
            </a:r>
          </a:p>
          <a:p>
            <a:pPr>
              <a:buFont typeface="Wingdings" charset="2"/>
              <a:buChar char="ü"/>
            </a:pPr>
            <a:r>
              <a:rPr lang="tr-TR" sz="1800" dirty="0">
                <a:latin typeface="Comic Sans MS" charset="-94"/>
                <a:ea typeface="Comic Sans MS" charset="-94"/>
                <a:cs typeface="Comic Sans MS" charset="-94"/>
              </a:rPr>
              <a:t>Ağızda çürümüş elma kokusu(Aseton/keton </a:t>
            </a:r>
            <a:r>
              <a:rPr lang="tr-TR" sz="1800" dirty="0" smtClean="0">
                <a:latin typeface="Comic Sans MS" charset="-94"/>
                <a:ea typeface="Comic Sans MS" charset="-94"/>
                <a:cs typeface="Comic Sans MS" charset="-94"/>
              </a:rPr>
              <a:t>kokusu)</a:t>
            </a:r>
          </a:p>
          <a:p>
            <a:pPr>
              <a:buFont typeface="Wingdings" charset="2"/>
              <a:buChar char="ü"/>
            </a:pPr>
            <a:r>
              <a:rPr lang="tr-TR" sz="1800" dirty="0" smtClean="0">
                <a:latin typeface="Comic Sans MS" charset="-94"/>
                <a:ea typeface="Comic Sans MS" charset="-94"/>
                <a:cs typeface="Comic Sans MS" charset="-94"/>
              </a:rPr>
              <a:t>Pişik </a:t>
            </a:r>
            <a:r>
              <a:rPr lang="tr-TR" sz="1800" dirty="0">
                <a:latin typeface="Comic Sans MS" charset="-94"/>
                <a:ea typeface="Comic Sans MS" charset="-94"/>
                <a:cs typeface="Comic Sans MS" charset="-94"/>
              </a:rPr>
              <a:t>yada </a:t>
            </a:r>
            <a:r>
              <a:rPr lang="tr-TR" sz="1800" dirty="0" smtClean="0">
                <a:latin typeface="Comic Sans MS" charset="-94"/>
                <a:ea typeface="Comic Sans MS" charset="-94"/>
                <a:cs typeface="Comic Sans MS" charset="-94"/>
              </a:rPr>
              <a:t>mantar</a:t>
            </a:r>
          </a:p>
          <a:p>
            <a:pPr>
              <a:buFont typeface="Wingdings" charset="2"/>
              <a:buChar char="ü"/>
            </a:pPr>
            <a:r>
              <a:rPr lang="tr-TR" sz="1800" dirty="0" smtClean="0">
                <a:latin typeface="Comic Sans MS" charset="-94"/>
                <a:ea typeface="Comic Sans MS" charset="-94"/>
                <a:cs typeface="Comic Sans MS" charset="-94"/>
              </a:rPr>
              <a:t>Kaşıntılı </a:t>
            </a:r>
            <a:r>
              <a:rPr lang="tr-TR" sz="1800" dirty="0">
                <a:latin typeface="Comic Sans MS" charset="-94"/>
                <a:ea typeface="Comic Sans MS" charset="-94"/>
                <a:cs typeface="Comic Sans MS" charset="-94"/>
              </a:rPr>
              <a:t>kuru </a:t>
            </a:r>
            <a:r>
              <a:rPr lang="tr-TR" sz="1800" dirty="0" smtClean="0">
                <a:latin typeface="Comic Sans MS" charset="-94"/>
                <a:ea typeface="Comic Sans MS" charset="-94"/>
                <a:cs typeface="Comic Sans MS" charset="-94"/>
              </a:rPr>
              <a:t>cilt</a:t>
            </a:r>
          </a:p>
          <a:p>
            <a:pPr>
              <a:buFont typeface="Wingdings" charset="2"/>
              <a:buChar char="ü"/>
            </a:pPr>
            <a:r>
              <a:rPr lang="tr-TR" sz="1800" dirty="0" smtClean="0">
                <a:latin typeface="Comic Sans MS" charset="-94"/>
                <a:ea typeface="Comic Sans MS" charset="-94"/>
                <a:cs typeface="Comic Sans MS" charset="-94"/>
              </a:rPr>
              <a:t>Halsizlik</a:t>
            </a:r>
            <a:r>
              <a:rPr lang="tr-TR" sz="1800" dirty="0">
                <a:latin typeface="Comic Sans MS" charset="-94"/>
                <a:ea typeface="Comic Sans MS" charset="-94"/>
                <a:cs typeface="Comic Sans MS" charset="-94"/>
              </a:rPr>
              <a:t>, </a:t>
            </a:r>
            <a:r>
              <a:rPr lang="tr-TR" sz="1800" dirty="0" smtClean="0">
                <a:latin typeface="Comic Sans MS" charset="-94"/>
                <a:ea typeface="Comic Sans MS" charset="-94"/>
                <a:cs typeface="Comic Sans MS" charset="-94"/>
              </a:rPr>
              <a:t>yorgunluk</a:t>
            </a:r>
          </a:p>
          <a:p>
            <a:pPr lvl="0">
              <a:buFont typeface="Wingdings" charset="2"/>
              <a:buChar char="ü"/>
            </a:pPr>
            <a:r>
              <a:rPr lang="tr-TR" sz="1800" dirty="0">
                <a:latin typeface="Comic Sans MS" charset="-94"/>
                <a:ea typeface="Comic Sans MS" charset="-94"/>
                <a:cs typeface="Comic Sans MS" charset="-94"/>
              </a:rPr>
              <a:t>Huzursuzluk ve davranış değişikliği görülmektedir.</a:t>
            </a:r>
          </a:p>
          <a:p>
            <a:pPr>
              <a:buFont typeface="Wingdings" charset="2"/>
              <a:buChar char="ü"/>
            </a:pPr>
            <a:endParaRPr lang="tr-TR" sz="2000" dirty="0">
              <a:latin typeface="Comic Sans MS" charset="-94"/>
              <a:ea typeface="Comic Sans MS" charset="-94"/>
              <a:cs typeface="Comic Sans MS" charset="-94"/>
            </a:endParaRPr>
          </a:p>
          <a:p>
            <a:pPr marL="0" lvl="0" indent="0">
              <a:buNone/>
            </a:pPr>
            <a:endParaRPr lang="tr-TR" sz="20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Kaynak:39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386" y="562749"/>
            <a:ext cx="2933700" cy="2768600"/>
          </a:xfrm>
          <a:prstGeom prst="rect">
            <a:avLst/>
          </a:prstGeom>
        </p:spPr>
      </p:pic>
      <p:sp>
        <p:nvSpPr>
          <p:cNvPr id="6" name="Yuvarlatılmış Dikdörtgen 5"/>
          <p:cNvSpPr/>
          <p:nvPr/>
        </p:nvSpPr>
        <p:spPr>
          <a:xfrm>
            <a:off x="1879921" y="5725942"/>
            <a:ext cx="8889999" cy="902041"/>
          </a:xfrm>
          <a:prstGeom prst="roundRect">
            <a:avLst/>
          </a:prstGeom>
          <a:solidFill>
            <a:srgbClr val="D093D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tr-TR" sz="28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Bu </a:t>
            </a:r>
            <a:r>
              <a:rPr lang="tr-TR" sz="280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belirtiler genelde bir </a:t>
            </a:r>
            <a:r>
              <a:rPr lang="tr-TR" sz="28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aydan kısa sürede oluşur.</a:t>
            </a:r>
          </a:p>
        </p:txBody>
      </p:sp>
    </p:spTree>
    <p:extLst>
      <p:ext uri="{BB962C8B-B14F-4D97-AF65-F5344CB8AC3E}">
        <p14:creationId xmlns:p14="http://schemas.microsoft.com/office/powerpoint/2010/main" val="81156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410369"/>
            <a:ext cx="10515600" cy="656432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Öğretmene Mesaj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3105150" y="5172074"/>
            <a:ext cx="5981700" cy="1193800"/>
          </a:xfrm>
          <a:prstGeom prst="roundRect">
            <a:avLst/>
          </a:prstGeom>
          <a:solidFill>
            <a:srgbClr val="D77B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TANI GECİKİRSE NE </a:t>
            </a:r>
            <a:r>
              <a:rPr lang="tr-TR" sz="24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OLUR ?</a:t>
            </a:r>
            <a:endParaRPr lang="tr-TR" sz="2400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6" name="Aşağı Ok Belirtme Çizgisi 5"/>
          <p:cNvSpPr/>
          <p:nvPr/>
        </p:nvSpPr>
        <p:spPr>
          <a:xfrm>
            <a:off x="2032000" y="1258888"/>
            <a:ext cx="8128000" cy="2500312"/>
          </a:xfrm>
          <a:prstGeom prst="downArrowCallout">
            <a:avLst>
              <a:gd name="adj1" fmla="val 31758"/>
              <a:gd name="adj2" fmla="val 25000"/>
              <a:gd name="adj3" fmla="val 25361"/>
              <a:gd name="adj4" fmla="val 64977"/>
            </a:avLst>
          </a:prstGeom>
          <a:solidFill>
            <a:srgbClr val="AB647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 algn="ctr"/>
            <a:endParaRPr lang="tr-TR" sz="2400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 algn="ctr"/>
            <a:r>
              <a:rPr lang="tr-TR" sz="24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Sınıfınızda </a:t>
            </a:r>
            <a:r>
              <a:rPr lang="tr-TR" sz="24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çok su </a:t>
            </a:r>
            <a:r>
              <a:rPr lang="tr-TR" sz="24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içip sık </a:t>
            </a:r>
            <a:r>
              <a:rPr lang="tr-TR" sz="24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idrara çıkan öğrencinizde </a:t>
            </a:r>
            <a:r>
              <a:rPr lang="tr-TR" sz="24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“DİYABET” </a:t>
            </a:r>
            <a:r>
              <a:rPr lang="tr-TR" sz="24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olasılığını aklınıza getirip sağlık merkezine </a:t>
            </a:r>
            <a:r>
              <a:rPr lang="tr-TR" sz="24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yönlendiriniz...</a:t>
            </a:r>
            <a:endParaRPr lang="tr-TR" sz="2400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endParaRPr lang="tr-TR" sz="2400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endParaRPr lang="tr-TR" sz="2000" dirty="0">
              <a:solidFill>
                <a:schemeClr val="tx1"/>
              </a:solidFill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2032000" y="3825877"/>
            <a:ext cx="8128000" cy="822323"/>
          </a:xfrm>
          <a:prstGeom prst="roundRect">
            <a:avLst/>
          </a:prstGeom>
          <a:solidFill>
            <a:srgbClr val="E785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Bu farkındalığınız çocuğun erken tanı almasını 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sağlayacaktır...</a:t>
            </a:r>
            <a:endParaRPr lang="tr-TR" sz="2000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8" name="Aşağı Ok 7"/>
          <p:cNvSpPr/>
          <p:nvPr/>
        </p:nvSpPr>
        <p:spPr>
          <a:xfrm>
            <a:off x="5899150" y="4691062"/>
            <a:ext cx="393700" cy="479424"/>
          </a:xfrm>
          <a:prstGeom prst="downArrow">
            <a:avLst/>
          </a:prstGeom>
          <a:solidFill>
            <a:srgbClr val="B8697F"/>
          </a:solidFill>
          <a:ln>
            <a:solidFill>
              <a:srgbClr val="AB64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6799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Peki Sonra...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Hücre şekeri bulamayıp aç kaldığı zaman enerjisini yağlardan sağlar </a:t>
            </a:r>
            <a:r>
              <a:rPr lang="tr-TR" sz="2400" dirty="0" smtClean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ve </a:t>
            </a:r>
          </a:p>
          <a:p>
            <a:pPr marL="0" indent="0" algn="ctr">
              <a:buNone/>
            </a:pP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      KETON oluşur. Keton varlığında nefes de farklı bir koku oluşur(çürümüş elma, aseton kokusu). </a:t>
            </a:r>
          </a:p>
        </p:txBody>
      </p:sp>
      <p:sp>
        <p:nvSpPr>
          <p:cNvPr id="5" name="Bulut 4"/>
          <p:cNvSpPr/>
          <p:nvPr/>
        </p:nvSpPr>
        <p:spPr>
          <a:xfrm>
            <a:off x="2435225" y="4048127"/>
            <a:ext cx="6991350" cy="2128836"/>
          </a:xfrm>
          <a:prstGeom prst="cloud">
            <a:avLst/>
          </a:prstGeom>
          <a:solidFill>
            <a:srgbClr val="D77B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ŞEKER KOMASI OLUR...</a:t>
            </a:r>
            <a:endParaRPr lang="tr-TR" sz="2800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486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Tip 1 Diyabetin Nedenleri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tr-TR" alt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Kesin kanıt olmamakla birlikte;</a:t>
            </a:r>
          </a:p>
          <a:p>
            <a:pPr>
              <a:spcAft>
                <a:spcPts val="600"/>
              </a:spcAft>
              <a:buFont typeface="Wingdings" charset="2"/>
              <a:buChar char="ü"/>
            </a:pPr>
            <a:r>
              <a:rPr lang="tr-TR" alt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Genetik yatkınlık</a:t>
            </a:r>
          </a:p>
          <a:p>
            <a:pPr>
              <a:spcAft>
                <a:spcPts val="600"/>
              </a:spcAft>
              <a:buFont typeface="Wingdings" charset="2"/>
              <a:buChar char="ü"/>
            </a:pPr>
            <a:r>
              <a:rPr lang="tr-TR" alt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altLang="tr-TR" sz="2000" dirty="0" err="1" smtClean="0">
                <a:latin typeface="Comic Sans MS" charset="-94"/>
                <a:ea typeface="Comic Sans MS" charset="-94"/>
                <a:cs typeface="Comic Sans MS" charset="-94"/>
              </a:rPr>
              <a:t>Otoimmunite</a:t>
            </a:r>
            <a:r>
              <a:rPr lang="tr-TR" alt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 (Vücudun kendi hücrelerine karşı savaş başlatması)</a:t>
            </a:r>
            <a:endParaRPr lang="tr-TR" altLang="tr-TR" sz="2000" dirty="0">
              <a:latin typeface="Comic Sans MS" charset="-94"/>
              <a:ea typeface="Comic Sans MS" charset="-94"/>
              <a:cs typeface="Comic Sans MS" charset="-94"/>
            </a:endParaRPr>
          </a:p>
          <a:p>
            <a:pPr>
              <a:spcAft>
                <a:spcPts val="600"/>
              </a:spcAft>
              <a:buFont typeface="Wingdings" charset="2"/>
              <a:buChar char="ü"/>
            </a:pPr>
            <a:r>
              <a:rPr lang="tr-TR" alt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 Bazı enfeksiyon hastalıkları</a:t>
            </a:r>
          </a:p>
          <a:p>
            <a:pPr>
              <a:spcAft>
                <a:spcPts val="600"/>
              </a:spcAft>
              <a:buFont typeface="Wingdings" charset="2"/>
              <a:buChar char="ü"/>
            </a:pPr>
            <a:r>
              <a:rPr lang="tr-TR" alt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Çevresel faktörler(katkılı yiyecekler, kimyasallar vb.) düşünülmektedir.</a:t>
            </a:r>
            <a:r>
              <a:rPr lang="tr-TR" sz="2000" dirty="0" smtClean="0"/>
              <a:t> </a:t>
            </a:r>
          </a:p>
          <a:p>
            <a:pPr>
              <a:spcAft>
                <a:spcPts val="600"/>
              </a:spcAft>
              <a:buFont typeface="Wingdings" charset="2"/>
              <a:buChar char="ü"/>
            </a:pPr>
            <a:endParaRPr lang="tr-TR" sz="2000" dirty="0"/>
          </a:p>
          <a:p>
            <a:pPr>
              <a:spcAft>
                <a:spcPts val="600"/>
              </a:spcAft>
              <a:buFont typeface="Wingdings" charset="2"/>
              <a:buChar char="ü"/>
            </a:pPr>
            <a:endParaRPr lang="tr-TR" altLang="tr-TR" sz="2000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pPr>
              <a:spcAft>
                <a:spcPts val="600"/>
              </a:spcAft>
              <a:buFont typeface="Wingdings" charset="2"/>
              <a:buChar char="ü"/>
            </a:pPr>
            <a:endParaRPr lang="tr-TR" altLang="tr-TR" sz="2000" dirty="0">
              <a:latin typeface="Comic Sans MS" charset="-94"/>
              <a:ea typeface="Comic Sans MS" charset="-94"/>
              <a:cs typeface="Comic Sans MS" charset="-94"/>
            </a:endParaRPr>
          </a:p>
          <a:p>
            <a:pPr>
              <a:spcAft>
                <a:spcPts val="600"/>
              </a:spcAft>
              <a:buFont typeface="Wingdings" charset="2"/>
              <a:buChar char="ü"/>
            </a:pPr>
            <a:endParaRPr lang="tr-TR" altLang="tr-TR" sz="2000" dirty="0" smtClean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5300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 smtClean="0">
                <a:latin typeface="Comic Sans MS" charset="-94"/>
                <a:ea typeface="Comic Sans MS" charset="-94"/>
                <a:cs typeface="Comic Sans MS" charset="-94"/>
              </a:rPr>
              <a:t>Temel Mesaj...</a:t>
            </a:r>
            <a:endParaRPr lang="tr-TR" sz="40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088" y="711996"/>
            <a:ext cx="4154412" cy="215106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985837" y="3667130"/>
            <a:ext cx="8910639" cy="1619246"/>
          </a:xfrm>
          <a:prstGeom prst="roundRect">
            <a:avLst/>
          </a:prstGeom>
          <a:solidFill>
            <a:srgbClr val="D093D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DİYABET </a:t>
            </a:r>
            <a:r>
              <a:rPr lang="tr-TR" sz="400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BULAŞICI DEĞİLDİR...</a:t>
            </a:r>
            <a:endParaRPr lang="tr-TR" sz="4000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3863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4389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>
                <a:effectLst/>
                <a:latin typeface="Comic Sans MS" pitchFamily="66" charset="0"/>
              </a:rPr>
              <a:t>Çocuklarda Diyabet </a:t>
            </a:r>
            <a:br>
              <a:rPr lang="tr-TR" dirty="0" smtClean="0">
                <a:effectLst/>
                <a:latin typeface="Comic Sans MS" pitchFamily="66" charset="0"/>
              </a:rPr>
            </a:br>
            <a:endParaRPr lang="tr-TR" dirty="0">
              <a:effectLst/>
              <a:latin typeface="Comic Sans MS" pitchFamily="66" charset="0"/>
            </a:endParaRP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9963931"/>
              </p:ext>
            </p:extLst>
          </p:nvPr>
        </p:nvGraphicFramePr>
        <p:xfrm>
          <a:off x="1416050" y="1794075"/>
          <a:ext cx="9359900" cy="301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9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4670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Sorunlar</a:t>
                      </a:r>
                      <a:endParaRPr lang="tr-TR" sz="2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C7B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Çözüm</a:t>
                      </a: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Önerileri</a:t>
                      </a:r>
                      <a:endParaRPr lang="tr-TR" sz="2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C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670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pitchFamily="66" charset="0"/>
                        </a:rPr>
                        <a:t>Diyabet tanısında gecikme </a:t>
                      </a:r>
                    </a:p>
                    <a:p>
                      <a:r>
                        <a:rPr lang="tr-TR" sz="2000" dirty="0" smtClean="0">
                          <a:latin typeface="Comic Sans MS" pitchFamily="66" charset="0"/>
                        </a:rPr>
                        <a:t>DKA başvuru (%50)</a:t>
                      </a:r>
                      <a:endParaRPr lang="tr-TR" sz="20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C7B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 err="1" smtClean="0">
                          <a:latin typeface="Comic Sans MS" pitchFamily="66" charset="0"/>
                        </a:rPr>
                        <a:t>Farkındalığın</a:t>
                      </a:r>
                      <a:r>
                        <a:rPr lang="tr-TR" sz="2000" dirty="0" smtClean="0">
                          <a:latin typeface="Comic Sans MS" pitchFamily="66" charset="0"/>
                        </a:rPr>
                        <a:t> arttırılması</a:t>
                      </a:r>
                      <a:endParaRPr lang="tr-TR" sz="20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C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670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pitchFamily="66" charset="0"/>
                        </a:rPr>
                        <a:t>Diyabetli çocukların okulda yaşadığı sorunlar</a:t>
                      </a:r>
                      <a:endParaRPr lang="tr-TR" sz="20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C7B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Comic Sans MS" pitchFamily="66" charset="0"/>
                        </a:rPr>
                        <a:t>Okullara ve</a:t>
                      </a:r>
                      <a:r>
                        <a:rPr lang="tr-TR" sz="2000" baseline="0" dirty="0" smtClean="0">
                          <a:latin typeface="Comic Sans MS" pitchFamily="66" charset="0"/>
                        </a:rPr>
                        <a:t> öğretmenlere </a:t>
                      </a:r>
                      <a:r>
                        <a:rPr lang="tr-TR" sz="2000" dirty="0" smtClean="0">
                          <a:latin typeface="Comic Sans MS" pitchFamily="66" charset="0"/>
                        </a:rPr>
                        <a:t>yönelik özel programlar</a:t>
                      </a:r>
                      <a:endParaRPr lang="tr-TR" sz="20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C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670">
                <a:tc>
                  <a:txBody>
                    <a:bodyPr/>
                    <a:lstStyle/>
                    <a:p>
                      <a:r>
                        <a:rPr lang="tr-TR" dirty="0" smtClean="0"/>
                        <a:t>………………………………………..</a:t>
                      </a:r>
                      <a:endParaRPr lang="tr-TR" dirty="0"/>
                    </a:p>
                  </a:txBody>
                  <a:tcPr>
                    <a:solidFill>
                      <a:srgbClr val="FFC7B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………………………………………..</a:t>
                      </a:r>
                      <a:endParaRPr lang="tr-TR" dirty="0"/>
                    </a:p>
                  </a:txBody>
                  <a:tcPr>
                    <a:solidFill>
                      <a:srgbClr val="FFC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5 Dikdörtgen"/>
          <p:cNvSpPr/>
          <p:nvPr/>
        </p:nvSpPr>
        <p:spPr>
          <a:xfrm>
            <a:off x="1261641" y="5471948"/>
            <a:ext cx="99426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“Okulda </a:t>
            </a:r>
            <a:r>
              <a:rPr lang="tr-TR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Diyabet </a:t>
            </a:r>
            <a:r>
              <a:rPr lang="tr-TR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Programı”</a:t>
            </a:r>
            <a:endParaRPr lang="tr-TR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6062639"/>
      </p:ext>
    </p:extLst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dirty="0">
                <a:latin typeface="Comic Sans MS" charset="-94"/>
                <a:ea typeface="Comic Sans MS" charset="-94"/>
                <a:cs typeface="Comic Sans MS" charset="-94"/>
              </a:rPr>
              <a:t>Diyabet Tedavisi</a:t>
            </a:r>
          </a:p>
        </p:txBody>
      </p:sp>
      <p:graphicFrame>
        <p:nvGraphicFramePr>
          <p:cNvPr id="6" name="5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2412362"/>
              </p:ext>
            </p:extLst>
          </p:nvPr>
        </p:nvGraphicFramePr>
        <p:xfrm>
          <a:off x="1447539" y="1976096"/>
          <a:ext cx="8728364" cy="4690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01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07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/>
            </a:r>
            <a:b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</a:b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Tip 1 Diyabet Tedavisinde Amaç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39368" y="1061641"/>
            <a:ext cx="10515600" cy="5119688"/>
          </a:xfrm>
        </p:spPr>
        <p:txBody>
          <a:bodyPr>
            <a:normAutofit/>
          </a:bodyPr>
          <a:lstStyle/>
          <a:p>
            <a:endParaRPr lang="tr-TR" sz="2000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endParaRPr lang="tr-TR" sz="2000" dirty="0">
              <a:latin typeface="Comic Sans MS" charset="-94"/>
              <a:ea typeface="Comic Sans MS" charset="-94"/>
              <a:cs typeface="Comic Sans MS" charset="-94"/>
            </a:endParaRPr>
          </a:p>
          <a:p>
            <a:pPr>
              <a:lnSpc>
                <a:spcPct val="200000"/>
              </a:lnSpc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Eksik </a:t>
            </a:r>
            <a:r>
              <a:rPr lang="tr-TR" sz="2000" dirty="0">
                <a:latin typeface="Comic Sans MS" charset="-94"/>
                <a:ea typeface="Comic Sans MS" charset="-94"/>
                <a:cs typeface="Comic Sans MS" charset="-94"/>
              </a:rPr>
              <a:t>olan insülini yerine </a:t>
            </a: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koyarak kan şekerini normalde tutmaya çalışmak</a:t>
            </a:r>
            <a:endParaRPr lang="tr-TR" sz="2000" dirty="0">
              <a:latin typeface="Comic Sans MS" charset="-94"/>
              <a:ea typeface="Comic Sans MS" charset="-94"/>
              <a:cs typeface="Comic Sans MS" charset="-94"/>
            </a:endParaRPr>
          </a:p>
          <a:p>
            <a:pPr>
              <a:lnSpc>
                <a:spcPct val="200000"/>
              </a:lnSpc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Büyüme </a:t>
            </a:r>
            <a:r>
              <a:rPr lang="tr-TR" sz="2000" dirty="0">
                <a:latin typeface="Comic Sans MS" charset="-94"/>
                <a:ea typeface="Comic Sans MS" charset="-94"/>
                <a:cs typeface="Comic Sans MS" charset="-94"/>
              </a:rPr>
              <a:t>ve gelişmenin normal süreçte devamını </a:t>
            </a: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sağlamak</a:t>
            </a:r>
            <a:endParaRPr lang="tr-TR" sz="2000" dirty="0">
              <a:latin typeface="Comic Sans MS" charset="-94"/>
              <a:ea typeface="Comic Sans MS" charset="-94"/>
              <a:cs typeface="Comic Sans MS" charset="-94"/>
            </a:endParaRPr>
          </a:p>
          <a:p>
            <a:pPr lvl="0">
              <a:lnSpc>
                <a:spcPct val="200000"/>
              </a:lnSpc>
            </a:pPr>
            <a:r>
              <a:rPr lang="tr-TR" sz="2000" dirty="0">
                <a:latin typeface="Comic Sans MS" charset="-94"/>
                <a:ea typeface="Comic Sans MS" charset="-94"/>
                <a:cs typeface="Comic Sans MS" charset="-94"/>
              </a:rPr>
              <a:t>Bedensel ve ruhsal iyilik halini sağlamak, devam </a:t>
            </a: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ettirmek</a:t>
            </a:r>
          </a:p>
          <a:p>
            <a:pPr lvl="0">
              <a:lnSpc>
                <a:spcPct val="200000"/>
              </a:lnSpc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Komplikasyonları önlemek</a:t>
            </a:r>
          </a:p>
          <a:p>
            <a:pPr lvl="0">
              <a:lnSpc>
                <a:spcPct val="200000"/>
              </a:lnSpc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Yaşam kalitesini arttırmaktır.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5993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575"/>
          </a:xfrm>
        </p:spPr>
        <p:txBody>
          <a:bodyPr>
            <a:normAutofit/>
          </a:bodyPr>
          <a:lstStyle/>
          <a:p>
            <a:r>
              <a:rPr lang="tr-TR" sz="4000" dirty="0" smtClean="0">
                <a:latin typeface="Comic Sans MS" charset="-94"/>
                <a:ea typeface="Comic Sans MS" charset="-94"/>
                <a:cs typeface="Comic Sans MS" charset="-94"/>
              </a:rPr>
              <a:t>İnsülin Tedavisi</a:t>
            </a:r>
            <a:endParaRPr lang="tr-TR" sz="40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3888" y="18303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sz="2400" u="sng" dirty="0" smtClean="0">
                <a:latin typeface="Comic Sans MS" charset="-94"/>
                <a:ea typeface="Comic Sans MS" charset="-94"/>
                <a:cs typeface="Comic Sans MS" charset="-94"/>
              </a:rPr>
              <a:t>Uygulama Araçları</a:t>
            </a:r>
          </a:p>
          <a:p>
            <a:pPr marL="0" indent="0">
              <a:buNone/>
            </a:pPr>
            <a:endParaRPr lang="tr-TR" sz="2400" u="sng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pPr marL="0" indent="0">
              <a:buNone/>
            </a:pP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İnsülin Enjektörü                                     İnsülin Kalemi</a:t>
            </a:r>
          </a:p>
          <a:p>
            <a:pPr marL="0" indent="0">
              <a:buNone/>
            </a:pPr>
            <a:endParaRPr lang="tr-TR" sz="2400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pPr marL="0" indent="0">
              <a:buNone/>
            </a:pPr>
            <a:endParaRPr lang="tr-TR" sz="2400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pPr marL="0" indent="0">
              <a:buNone/>
            </a:pPr>
            <a:r>
              <a:rPr 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İnsülin Pompası                            Buzdolabında Saklanır</a:t>
            </a:r>
            <a:endParaRPr lang="tr-TR" sz="24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Yuvarlatılmış Dikdörtgen 4"/>
          <p:cNvSpPr/>
          <p:nvPr/>
        </p:nvSpPr>
        <p:spPr>
          <a:xfrm rot="10800000" flipV="1">
            <a:off x="623888" y="1208087"/>
            <a:ext cx="9477372" cy="1338262"/>
          </a:xfrm>
          <a:prstGeom prst="roundRect">
            <a:avLst/>
          </a:prstGeom>
          <a:solidFill>
            <a:srgbClr val="DAA0B1"/>
          </a:solidFill>
          <a:ln>
            <a:solidFill>
              <a:srgbClr val="DAA0B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İnsülinTedavisin</a:t>
            </a:r>
            <a:r>
              <a:rPr lang="tr-TR" sz="28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de </a:t>
            </a:r>
            <a:r>
              <a:rPr lang="tr-TR" sz="28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A</a:t>
            </a:r>
            <a:r>
              <a:rPr lang="tr-TR" sz="28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maç; eksik olan insülin hormonunu gereği kadar yerine koymaktır.</a:t>
            </a:r>
            <a:endParaRPr lang="tr-TR" sz="2800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pic>
        <p:nvPicPr>
          <p:cNvPr id="7" name="Picture 5" descr="imagesCAQCSZQ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0570" y="3362325"/>
            <a:ext cx="1616059" cy="127793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7" y="2725735"/>
            <a:ext cx="1506221" cy="180746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70" y="4791880"/>
            <a:ext cx="1677037" cy="1385083"/>
          </a:xfrm>
          <a:prstGeom prst="rect">
            <a:avLst/>
          </a:prstGeom>
        </p:spPr>
      </p:pic>
      <p:pic>
        <p:nvPicPr>
          <p:cNvPr id="10" name="Picture 8" descr="ANd9GcRKqtxobPyWeAX0GT08seT1WaUd7v9zVncAOQNBfX7rufsrsiR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12" y="4833937"/>
            <a:ext cx="170497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76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smtClean="0">
                <a:latin typeface="Comic Sans MS" charset="-94"/>
                <a:ea typeface="Comic Sans MS" charset="-94"/>
                <a:cs typeface="Comic Sans MS" charset="-94"/>
              </a:rPr>
              <a:t>Okul Yönetimi Ve Öğretmene Mesaj</a:t>
            </a:r>
            <a:endParaRPr lang="tr-TR" sz="3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1765300" y="1728788"/>
            <a:ext cx="7340600" cy="1778000"/>
          </a:xfrm>
          <a:prstGeom prst="roundRect">
            <a:avLst/>
          </a:prstGeom>
          <a:solidFill>
            <a:srgbClr val="DAA0B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İnsülini saklamak için buzdolabı...</a:t>
            </a:r>
          </a:p>
          <a:p>
            <a:pPr algn="ctr"/>
            <a:r>
              <a:rPr lang="tr-TR" sz="32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Uygulamak için mekan...</a:t>
            </a:r>
            <a:endParaRPr lang="tr-TR" sz="3200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3863975"/>
            <a:ext cx="2857500" cy="2857500"/>
          </a:xfrm>
        </p:spPr>
      </p:pic>
    </p:spTree>
    <p:extLst>
      <p:ext uri="{BB962C8B-B14F-4D97-AF65-F5344CB8AC3E}">
        <p14:creationId xmlns:p14="http://schemas.microsoft.com/office/powerpoint/2010/main" val="109414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 dirty="0" smtClean="0">
                <a:latin typeface="Comic Sans MS" charset="-94"/>
                <a:ea typeface="Comic Sans MS" charset="-94"/>
                <a:cs typeface="Comic Sans MS" charset="-94"/>
              </a:rPr>
              <a:t>Beslenme Tedavisi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43025"/>
            <a:ext cx="10515600" cy="4833938"/>
          </a:xfrm>
        </p:spPr>
        <p:txBody>
          <a:bodyPr/>
          <a:lstStyle/>
          <a:p>
            <a:pPr marL="0" indent="0">
              <a:buNone/>
            </a:pP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3048000" y="2828836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Lucida Grande" charset="-94"/>
              <a:buNone/>
            </a:pPr>
            <a:r>
              <a:rPr lang="tr-TR" altLang="tr-TR" dirty="0" smtClean="0"/>
              <a:t>    </a:t>
            </a:r>
          </a:p>
          <a:p>
            <a:pPr>
              <a:buFont typeface="Lucida Grande" charset="-94"/>
              <a:buNone/>
            </a:pPr>
            <a:r>
              <a:rPr lang="tr-TR" altLang="tr-TR" dirty="0" smtClean="0"/>
              <a:t>   </a:t>
            </a:r>
          </a:p>
          <a:p>
            <a:pPr>
              <a:buFont typeface="Lucida Grande" charset="-94"/>
              <a:buNone/>
            </a:pPr>
            <a:endParaRPr lang="tr-TR" altLang="tr-TR" b="1" dirty="0">
              <a:solidFill>
                <a:srgbClr val="D93962"/>
              </a:solidFill>
            </a:endParaRPr>
          </a:p>
          <a:p>
            <a:pPr>
              <a:buFont typeface="Lucida Grande" charset="-94"/>
              <a:buNone/>
            </a:pPr>
            <a:endParaRPr lang="tr-TR" altLang="tr-TR" b="1" dirty="0" smtClean="0">
              <a:solidFill>
                <a:srgbClr val="D93962"/>
              </a:solidFill>
            </a:endParaRPr>
          </a:p>
          <a:p>
            <a:pPr>
              <a:buFont typeface="Lucida Grande" charset="-94"/>
              <a:buNone/>
            </a:pPr>
            <a:endParaRPr lang="tr-TR" altLang="tr-TR" b="1" dirty="0">
              <a:solidFill>
                <a:srgbClr val="D93962"/>
              </a:solidFill>
            </a:endParaRPr>
          </a:p>
          <a:p>
            <a:pPr>
              <a:buFont typeface="Lucida Grande" charset="-94"/>
              <a:buNone/>
            </a:pPr>
            <a:endParaRPr lang="tr-TR" altLang="tr-TR" b="1" dirty="0" smtClean="0">
              <a:solidFill>
                <a:srgbClr val="D93962"/>
              </a:solidFill>
            </a:endParaRPr>
          </a:p>
          <a:p>
            <a:pPr>
              <a:buFont typeface="Lucida Grande" charset="-94"/>
              <a:buNone/>
            </a:pPr>
            <a:endParaRPr lang="tr-TR" altLang="tr-TR" b="1" dirty="0">
              <a:solidFill>
                <a:srgbClr val="D93962"/>
              </a:solidFill>
            </a:endParaRPr>
          </a:p>
          <a:p>
            <a:pPr>
              <a:buFont typeface="Lucida Grande" charset="-94"/>
              <a:buNone/>
            </a:pPr>
            <a:endParaRPr lang="tr-TR" altLang="tr-TR" b="1" dirty="0" smtClean="0">
              <a:solidFill>
                <a:srgbClr val="D93962"/>
              </a:solidFill>
            </a:endParaRPr>
          </a:p>
          <a:p>
            <a:pPr>
              <a:buFont typeface="Lucida Grande" charset="-94"/>
              <a:buNone/>
            </a:pPr>
            <a:endParaRPr lang="tr-TR" altLang="tr-TR" b="1" dirty="0">
              <a:solidFill>
                <a:srgbClr val="D93962"/>
              </a:solidFill>
            </a:endParaRPr>
          </a:p>
        </p:txBody>
      </p:sp>
      <p:sp>
        <p:nvSpPr>
          <p:cNvPr id="7" name="Aşağı Ok Belirtme Çizgisi 6"/>
          <p:cNvSpPr/>
          <p:nvPr/>
        </p:nvSpPr>
        <p:spPr>
          <a:xfrm>
            <a:off x="1663303" y="1460037"/>
            <a:ext cx="8865393" cy="2378824"/>
          </a:xfrm>
          <a:prstGeom prst="downArrowCallout">
            <a:avLst/>
          </a:prstGeom>
          <a:solidFill>
            <a:srgbClr val="DAA0B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Lucida Grande" charset="-94"/>
              <a:buNone/>
            </a:pPr>
            <a:r>
              <a:rPr lang="tr-TR" altLang="tr-TR" sz="28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Çocuğun Sağlıklı Ve Dengeli Beslenmesini Sağlamak,</a:t>
            </a:r>
          </a:p>
          <a:p>
            <a:pPr algn="ctr">
              <a:buFont typeface="Lucida Grande" charset="-94"/>
              <a:buNone/>
            </a:pPr>
            <a:r>
              <a:rPr lang="tr-TR" altLang="tr-TR" sz="28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         Normal Gelişimini Devam Ettirmek. 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1663303" y="4288907"/>
            <a:ext cx="8865393" cy="1304639"/>
          </a:xfrm>
          <a:prstGeom prst="roundRect">
            <a:avLst/>
          </a:prstGeom>
          <a:solidFill>
            <a:srgbClr val="B3859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SAĞLIKLI BESLENME PLANI REJİM DEĞİLDİR...</a:t>
            </a:r>
            <a:endParaRPr lang="tr-TR" sz="2800" dirty="0">
              <a:solidFill>
                <a:srgbClr val="FF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07831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 smtClean="0">
                <a:latin typeface="Comic Sans MS" charset="-94"/>
                <a:ea typeface="Comic Sans MS" charset="-94"/>
                <a:cs typeface="Comic Sans MS" charset="-94"/>
              </a:rPr>
              <a:t>Beslenme</a:t>
            </a:r>
            <a:br>
              <a:rPr lang="tr-TR" sz="4000" dirty="0" smtClean="0">
                <a:latin typeface="Comic Sans MS" charset="-94"/>
                <a:ea typeface="Comic Sans MS" charset="-94"/>
                <a:cs typeface="Comic Sans MS" charset="-94"/>
              </a:rPr>
            </a:br>
            <a:endParaRPr lang="tr-TR" sz="40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Content Placeholder 22" descr="ada-pyrami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8038" y="130944"/>
            <a:ext cx="3942556" cy="3352833"/>
          </a:xfrm>
        </p:spPr>
      </p:pic>
      <p:sp>
        <p:nvSpPr>
          <p:cNvPr id="6" name="Metin kutusu 5"/>
          <p:cNvSpPr txBox="1"/>
          <p:nvPr/>
        </p:nvSpPr>
        <p:spPr>
          <a:xfrm>
            <a:off x="700088" y="1334304"/>
            <a:ext cx="59293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Çocuğun yaşına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Yaşam şekline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Cinsiyetine göre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Gerekirse 3 ana 3 ara öğün belirlenir</a:t>
            </a:r>
          </a:p>
          <a:p>
            <a:endParaRPr lang="tr-TR" sz="2000" dirty="0">
              <a:latin typeface="Comic Sans MS" charset="-94"/>
              <a:ea typeface="Comic Sans MS" charset="-94"/>
              <a:cs typeface="Comic Sans MS" charset="-94"/>
            </a:endParaRPr>
          </a:p>
          <a:p>
            <a:endParaRPr lang="tr-TR" sz="2000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endParaRPr lang="tr-TR" sz="2000" dirty="0">
              <a:latin typeface="Comic Sans MS" charset="-94"/>
              <a:ea typeface="Comic Sans MS" charset="-94"/>
              <a:cs typeface="Comic Sans MS" charset="-94"/>
            </a:endParaRPr>
          </a:p>
          <a:p>
            <a:endParaRPr lang="tr-TR" sz="2000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endParaRPr lang="tr-TR" sz="2000" dirty="0">
              <a:latin typeface="Comic Sans MS" charset="-94"/>
              <a:ea typeface="Comic Sans MS" charset="-94"/>
              <a:cs typeface="Comic Sans MS" charset="-94"/>
            </a:endParaRPr>
          </a:p>
          <a:p>
            <a:endParaRPr lang="tr-TR" sz="2000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endParaRPr lang="tr-TR" sz="2000" dirty="0">
              <a:latin typeface="Comic Sans MS" charset="-94"/>
              <a:ea typeface="Comic Sans MS" charset="-94"/>
              <a:cs typeface="Comic Sans MS" charset="-94"/>
            </a:endParaRPr>
          </a:p>
          <a:p>
            <a:endParaRPr lang="tr-TR" sz="2000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endParaRPr lang="tr-TR" sz="2000" dirty="0">
              <a:latin typeface="Comic Sans MS" charset="-94"/>
              <a:ea typeface="Comic Sans MS" charset="-94"/>
              <a:cs typeface="Comic Sans MS" charset="-94"/>
            </a:endParaRPr>
          </a:p>
          <a:p>
            <a:endParaRPr lang="tr-TR" sz="20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71488" y="4043701"/>
            <a:ext cx="10400506" cy="1691808"/>
          </a:xfrm>
          <a:prstGeom prst="roundRect">
            <a:avLst/>
          </a:prstGeom>
          <a:solidFill>
            <a:srgbClr val="D7907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Tip1 diyabetli çocukların beslenmesi; aynı yaş ve cinsteki normal çocuklar ile diyabetli çocukların aldıkları günlük besin ihtiyaçları aynıdır. Tip 1 diyabetli çocuklara verilen beslenme tedavisinde kalori kısıtlaması söz konusu değildir.</a:t>
            </a:r>
          </a:p>
        </p:txBody>
      </p:sp>
    </p:spTree>
    <p:extLst>
      <p:ext uri="{BB962C8B-B14F-4D97-AF65-F5344CB8AC3E}">
        <p14:creationId xmlns:p14="http://schemas.microsoft.com/office/powerpoint/2010/main" val="188114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2607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Egzersizde Tutumumuz...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14463"/>
            <a:ext cx="10515600" cy="47625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Diyabetli çocuk bazı tedbirler alarak </a:t>
            </a:r>
            <a:r>
              <a:rPr lang="tr-TR" sz="2000" b="1" dirty="0" smtClean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her türlü egzersiz/spor </a:t>
            </a: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yapabilir</a:t>
            </a:r>
            <a:endParaRPr lang="tr-TR" sz="2000" dirty="0">
              <a:latin typeface="Comic Sans MS" charset="-94"/>
              <a:ea typeface="Comic Sans MS" charset="-94"/>
              <a:cs typeface="Comic Sans MS" charset="-9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Beden eğitimi dersine aktif katılımını sağlayın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Okul aktivitelerinde aktif rol verin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Gerekli tedbirleri bilin</a:t>
            </a:r>
            <a:endParaRPr lang="tr-TR" sz="20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266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Comic Sans MS" charset="-94"/>
                <a:ea typeface="Comic Sans MS" charset="-94"/>
                <a:cs typeface="Comic Sans MS" charset="-94"/>
              </a:rPr>
              <a:t>Egzersizde Tutumumuz...</a:t>
            </a: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571500" y="1825625"/>
            <a:ext cx="11215688" cy="4351338"/>
          </a:xfrm>
          <a:prstGeom prst="roundRect">
            <a:avLst/>
          </a:prstGeom>
          <a:solidFill>
            <a:srgbClr val="DD9F9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Egzersiz öncesi, arasında ve sonrasında şeker ölçülür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Kan şekeri 100-250 arasında ise egzersiz yapılabilir.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Egzersiz öncesi gerekirse </a:t>
            </a:r>
            <a:r>
              <a:rPr lang="tr-TR" sz="2000" u="sng" dirty="0" smtClean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insülini azaltması 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konusunda destek olun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En büyük risk şeker düşmesidir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Ancak şeker yüksekliği de olabilir (Özellikle </a:t>
            </a:r>
            <a:r>
              <a:rPr lang="tr-TR" sz="20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ağırlık kaldırma gibi “anaerobik egzersizler sırasında ve rekabetin yoğun olduğu durumlarda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591246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/>
          </a:bodyPr>
          <a:lstStyle/>
          <a:p>
            <a:r>
              <a:rPr lang="tr-TR" sz="4000" dirty="0" smtClean="0">
                <a:latin typeface="Comic Sans MS" charset="-94"/>
                <a:ea typeface="Comic Sans MS" charset="-94"/>
                <a:cs typeface="Comic Sans MS" charset="-94"/>
              </a:rPr>
              <a:t>Egzersizde Tedbirler</a:t>
            </a:r>
            <a:endParaRPr lang="tr-TR" sz="40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328612" y="1662112"/>
            <a:ext cx="5743575" cy="2767013"/>
          </a:xfrm>
          <a:prstGeom prst="roundRect">
            <a:avLst/>
          </a:prstGeom>
          <a:solidFill>
            <a:srgbClr val="D7907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tr-TR" sz="2000" u="sng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Şeker Düşükse  (70 altı)</a:t>
            </a:r>
          </a:p>
          <a:p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Şeker veya şeker içeren hazır meyve suyu verin</a:t>
            </a:r>
          </a:p>
          <a:p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15 dakika sonra kontrol edin</a:t>
            </a:r>
          </a:p>
          <a:p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Güvenli aralıktaysa</a:t>
            </a:r>
          </a:p>
          <a:p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Ara öğünü verin</a:t>
            </a:r>
          </a:p>
        </p:txBody>
      </p:sp>
      <p:sp>
        <p:nvSpPr>
          <p:cNvPr id="6" name="İçerik Yer Tutucusu 4"/>
          <p:cNvSpPr txBox="1">
            <a:spLocks/>
          </p:cNvSpPr>
          <p:nvPr/>
        </p:nvSpPr>
        <p:spPr>
          <a:xfrm>
            <a:off x="5086350" y="3382962"/>
            <a:ext cx="6134100" cy="2973388"/>
          </a:xfrm>
          <a:prstGeom prst="roundRect">
            <a:avLst/>
          </a:prstGeom>
          <a:solidFill>
            <a:srgbClr val="FFE2B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tr-TR" sz="2000" u="sng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 marL="0" indent="0">
              <a:buFont typeface="Arial"/>
              <a:buNone/>
            </a:pPr>
            <a:r>
              <a:rPr lang="tr-TR" sz="2000" u="sng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Şeker Yüksekse (250 ve üzeri)</a:t>
            </a:r>
          </a:p>
          <a:p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Kan şekeri 250 altına gelene kadar egzersize ara verin</a:t>
            </a:r>
          </a:p>
          <a:p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Bol su tüketmesini destekleyin</a:t>
            </a:r>
          </a:p>
          <a:p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Öğrencinizin idrarda keton bakmasını sağlayın</a:t>
            </a:r>
          </a:p>
          <a:p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Pozitifse hastaneye ve ailesine haber verin.</a:t>
            </a:r>
          </a:p>
          <a:p>
            <a:endParaRPr lang="tr-TR" sz="2000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90952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Başlık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79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r-TR" altLang="tr-TR" dirty="0" smtClean="0">
                <a:latin typeface="Comic Sans MS" charset="-94"/>
                <a:ea typeface="Comic Sans MS" charset="-94"/>
                <a:cs typeface="Comic Sans MS" charset="-94"/>
              </a:rPr>
              <a:t>Kendi Kendine Bakım </a:t>
            </a:r>
            <a:r>
              <a:rPr lang="tr-TR" altLang="tr-TR" dirty="0"/>
              <a:t/>
            </a:r>
            <a:br>
              <a:rPr lang="tr-TR" altLang="tr-TR" dirty="0"/>
            </a:br>
            <a:endParaRPr lang="tr-TR" altLang="tr-TR" dirty="0"/>
          </a:p>
        </p:txBody>
      </p:sp>
      <p:sp>
        <p:nvSpPr>
          <p:cNvPr id="21507" name="2 İçerik Yer Tutucusu"/>
          <p:cNvSpPr>
            <a:spLocks noGrp="1"/>
          </p:cNvSpPr>
          <p:nvPr>
            <p:ph idx="1"/>
          </p:nvPr>
        </p:nvSpPr>
        <p:spPr>
          <a:xfrm>
            <a:off x="838200" y="1343025"/>
            <a:ext cx="10515600" cy="4833938"/>
          </a:xfrm>
        </p:spPr>
        <p:txBody>
          <a:bodyPr>
            <a:normAutofit/>
          </a:bodyPr>
          <a:lstStyle/>
          <a:p>
            <a:pPr eaLnBrk="1" hangingPunct="1"/>
            <a:r>
              <a:rPr lang="tr-TR" altLang="tr-TR" sz="2000" b="1" dirty="0" smtClean="0">
                <a:latin typeface="Comic Sans MS" charset="-94"/>
                <a:ea typeface="Comic Sans MS" charset="-94"/>
                <a:cs typeface="Comic Sans MS" charset="-94"/>
              </a:rPr>
              <a:t>Çocuk ortalama 8-10 yaş altı ise aile desteğine ihtiyacı vardır</a:t>
            </a:r>
            <a:endParaRPr lang="tr-TR" altLang="tr-TR" sz="2000" b="1" dirty="0">
              <a:latin typeface="Comic Sans MS" charset="-94"/>
              <a:ea typeface="Comic Sans MS" charset="-94"/>
              <a:cs typeface="Comic Sans MS" charset="-94"/>
            </a:endParaRPr>
          </a:p>
          <a:p>
            <a:r>
              <a:rPr lang="tr-TR" altLang="tr-TR" sz="2000" b="1" dirty="0">
                <a:latin typeface="Comic Sans MS" charset="-94"/>
                <a:ea typeface="Comic Sans MS" charset="-94"/>
                <a:cs typeface="Comic Sans MS" charset="-94"/>
              </a:rPr>
              <a:t>8-12 </a:t>
            </a:r>
            <a:r>
              <a:rPr lang="tr-TR" altLang="tr-TR" sz="2000" b="1" dirty="0" smtClean="0">
                <a:latin typeface="Comic Sans MS" charset="-94"/>
                <a:ea typeface="Comic Sans MS" charset="-94"/>
                <a:cs typeface="Comic Sans MS" charset="-94"/>
              </a:rPr>
              <a:t>yaş arası , </a:t>
            </a:r>
            <a:r>
              <a:rPr lang="tr-TR" altLang="tr-TR" sz="2000" b="1" dirty="0">
                <a:latin typeface="Comic Sans MS" charset="-94"/>
                <a:ea typeface="Comic Sans MS" charset="-94"/>
                <a:cs typeface="Comic Sans MS" charset="-94"/>
              </a:rPr>
              <a:t>kontrol </a:t>
            </a:r>
            <a:r>
              <a:rPr lang="tr-TR" altLang="tr-TR" sz="2000" b="1" dirty="0" smtClean="0">
                <a:latin typeface="Comic Sans MS" charset="-94"/>
                <a:ea typeface="Comic Sans MS" charset="-94"/>
                <a:cs typeface="Comic Sans MS" charset="-94"/>
              </a:rPr>
              <a:t>şartıyla şekeri ölçümü </a:t>
            </a:r>
            <a:r>
              <a:rPr lang="tr-TR" altLang="tr-TR" sz="2000" b="1" dirty="0">
                <a:latin typeface="Comic Sans MS" charset="-94"/>
                <a:ea typeface="Comic Sans MS" charset="-94"/>
                <a:cs typeface="Comic Sans MS" charset="-94"/>
              </a:rPr>
              <a:t>ve insülin </a:t>
            </a:r>
            <a:r>
              <a:rPr lang="tr-TR" altLang="tr-TR" sz="2000" b="1" dirty="0" smtClean="0">
                <a:latin typeface="Comic Sans MS" charset="-94"/>
                <a:ea typeface="Comic Sans MS" charset="-94"/>
                <a:cs typeface="Comic Sans MS" charset="-94"/>
              </a:rPr>
              <a:t>yapabilir.</a:t>
            </a:r>
          </a:p>
          <a:p>
            <a:pPr eaLnBrk="1" hangingPunct="1"/>
            <a:r>
              <a:rPr lang="tr-TR" altLang="tr-TR" sz="2000" b="1" dirty="0" smtClean="0">
                <a:latin typeface="Comic Sans MS" charset="-94"/>
                <a:ea typeface="Comic Sans MS" charset="-94"/>
                <a:cs typeface="Comic Sans MS" charset="-94"/>
              </a:rPr>
              <a:t>12 </a:t>
            </a:r>
            <a:r>
              <a:rPr lang="tr-TR" altLang="tr-TR" sz="2000" b="1" dirty="0">
                <a:latin typeface="Comic Sans MS" charset="-94"/>
                <a:ea typeface="Comic Sans MS" charset="-94"/>
                <a:cs typeface="Comic Sans MS" charset="-94"/>
              </a:rPr>
              <a:t>yaş ve üzeri </a:t>
            </a:r>
            <a:r>
              <a:rPr lang="tr-TR" altLang="tr-TR" sz="2000" b="1" dirty="0" smtClean="0">
                <a:latin typeface="Comic Sans MS" charset="-94"/>
                <a:ea typeface="Comic Sans MS" charset="-94"/>
                <a:cs typeface="Comic Sans MS" charset="-94"/>
              </a:rPr>
              <a:t>şeker düşmesi ve yükselmesini ve korunmayı bilmelidir.</a:t>
            </a:r>
            <a:endParaRPr lang="tr-TR" altLang="tr-TR" sz="2000" b="1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2" name="Yuvarlatılmış Dikdörtgen 1"/>
          <p:cNvSpPr/>
          <p:nvPr/>
        </p:nvSpPr>
        <p:spPr>
          <a:xfrm>
            <a:off x="838200" y="3543300"/>
            <a:ext cx="9786936" cy="295989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ct val="0"/>
              </a:spcAft>
            </a:pPr>
            <a:r>
              <a:rPr lang="tr-TR" altLang="tr-TR" sz="2000" b="1" u="sng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Riskleri</a:t>
            </a:r>
          </a:p>
          <a:p>
            <a:pPr>
              <a:spcAft>
                <a:spcPct val="0"/>
              </a:spcAft>
            </a:pPr>
            <a:r>
              <a:rPr lang="tr-TR" altLang="tr-TR" sz="20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K</a:t>
            </a:r>
            <a:r>
              <a:rPr lang="tr-TR" alt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an şekeri ölçme ve kaydetme, </a:t>
            </a:r>
          </a:p>
          <a:p>
            <a:pPr>
              <a:spcAft>
                <a:spcPct val="0"/>
              </a:spcAft>
            </a:pPr>
            <a:r>
              <a:rPr lang="tr-TR" altLang="tr-TR" sz="20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İ</a:t>
            </a:r>
            <a:r>
              <a:rPr lang="tr-TR" alt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nsülin yapma </a:t>
            </a:r>
          </a:p>
          <a:p>
            <a:pPr>
              <a:spcAft>
                <a:spcPct val="0"/>
              </a:spcAft>
            </a:pPr>
            <a:r>
              <a:rPr lang="tr-TR" alt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Öğün almayı </a:t>
            </a:r>
            <a:r>
              <a:rPr lang="tr-TR" altLang="tr-TR" sz="2000" b="1" dirty="0" smtClean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“UNUTABİLİR”</a:t>
            </a:r>
          </a:p>
          <a:p>
            <a:pPr>
              <a:spcAft>
                <a:spcPts val="1200"/>
              </a:spcAft>
            </a:pPr>
            <a:endParaRPr lang="tr-TR" altLang="tr-TR" sz="2000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 algn="ctr">
              <a:spcAft>
                <a:spcPts val="1200"/>
              </a:spcAft>
            </a:pPr>
            <a:r>
              <a:rPr lang="tr-TR" altLang="tr-TR" sz="2000" b="1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Ya da tam tersi fazla insülin yapılıp, şekerli gıdalar yemek istenebilir.</a:t>
            </a:r>
          </a:p>
          <a:p>
            <a:pPr algn="ctr">
              <a:spcAft>
                <a:spcPts val="1200"/>
              </a:spcAft>
            </a:pPr>
            <a:r>
              <a:rPr lang="tr-TR" altLang="tr-TR" sz="2000" b="1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Tüm bunlar diyabetli çocuğun hayatını tehdit eden sonuçlar doğurabilir.</a:t>
            </a:r>
            <a:endParaRPr lang="tr-TR" altLang="tr-TR" sz="2000" b="1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40193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8286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tr-TR" altLang="tr-TR" sz="3200">
                <a:latin typeface="Comic Sans MS" charset="-94"/>
                <a:ea typeface="Comic Sans MS" charset="-94"/>
                <a:cs typeface="Comic Sans MS" charset="-94"/>
              </a:rPr>
              <a:t>Programın </a:t>
            </a:r>
            <a:r>
              <a:rPr lang="tr-TR" altLang="tr-TR" sz="3200" smtClean="0">
                <a:latin typeface="Comic Sans MS" charset="-94"/>
                <a:ea typeface="Comic Sans MS" charset="-94"/>
                <a:cs typeface="Comic Sans MS" charset="-94"/>
              </a:rPr>
              <a:t>Amacı</a:t>
            </a:r>
            <a:r>
              <a:rPr lang="tr-TR" altLang="tr-TR" sz="3600" dirty="0" smtClean="0">
                <a:solidFill>
                  <a:sysClr val="windowText" lastClr="000000"/>
                </a:solidFill>
                <a:latin typeface="Comic Sans MS" charset="-94"/>
                <a:ea typeface="Comic Sans MS" charset="-94"/>
                <a:cs typeface="Comic Sans MS" charset="-94"/>
              </a:rPr>
              <a:t/>
            </a:r>
            <a:br>
              <a:rPr lang="tr-TR" altLang="tr-TR" sz="3600" dirty="0" smtClean="0">
                <a:solidFill>
                  <a:sysClr val="windowText" lastClr="000000"/>
                </a:solidFill>
                <a:latin typeface="Comic Sans MS" charset="-94"/>
                <a:ea typeface="Comic Sans MS" charset="-94"/>
                <a:cs typeface="Comic Sans MS" charset="-94"/>
              </a:rPr>
            </a:br>
            <a:endParaRPr lang="tr-TR" altLang="tr-TR" sz="33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İçerik Yer Tutucusu 3"/>
          <p:cNvSpPr txBox="1">
            <a:spLocks/>
          </p:cNvSpPr>
          <p:nvPr/>
        </p:nvSpPr>
        <p:spPr>
          <a:xfrm>
            <a:off x="838200" y="1747777"/>
            <a:ext cx="10782782" cy="4973698"/>
          </a:xfrm>
          <a:prstGeom prst="roundRect">
            <a:avLst/>
          </a:prstGeom>
          <a:solidFill>
            <a:srgbClr val="FDDCE2"/>
          </a:solidFill>
          <a:ln w="12700" cap="flat" cmpd="sng" algn="ctr">
            <a:solidFill>
              <a:srgbClr val="B38593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tr-TR" altLang="tr-TR" sz="2000" dirty="0" smtClean="0">
              <a:solidFill>
                <a:sysClr val="windowText" lastClr="000000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tr-TR" alt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Değerli Öğretmenler,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tr-TR" alt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Okulda </a:t>
            </a:r>
            <a:r>
              <a:rPr lang="tr-TR" sz="2000" dirty="0">
                <a:solidFill>
                  <a:schemeClr val="tx1"/>
                </a:solidFill>
                <a:latin typeface="Comic Sans MS" pitchFamily="66" charset="0"/>
              </a:rPr>
              <a:t>Diyabet </a:t>
            </a:r>
            <a:r>
              <a:rPr lang="tr-TR" sz="2000" dirty="0" smtClean="0">
                <a:solidFill>
                  <a:schemeClr val="tx1"/>
                </a:solidFill>
                <a:latin typeface="Comic Sans MS" pitchFamily="66" charset="0"/>
              </a:rPr>
              <a:t>Programı </a:t>
            </a:r>
            <a:r>
              <a:rPr lang="tr-TR" sz="2000" dirty="0">
                <a:solidFill>
                  <a:sysClr val="windowText" lastClr="000000"/>
                </a:solidFill>
                <a:latin typeface="Comic Sans MS" charset="-94"/>
                <a:ea typeface="Comic Sans MS" charset="-94"/>
                <a:cs typeface="Comic Sans MS" charset="-94"/>
              </a:rPr>
              <a:t>s</a:t>
            </a:r>
            <a:r>
              <a:rPr lang="tr-TR" altLang="tr-TR" sz="2000" dirty="0" smtClean="0">
                <a:solidFill>
                  <a:sysClr val="windowText" lastClr="000000"/>
                </a:solidFill>
                <a:latin typeface="Comic Sans MS" charset="-94"/>
                <a:ea typeface="Comic Sans MS" charset="-94"/>
                <a:cs typeface="Comic Sans MS" charset="-94"/>
              </a:rPr>
              <a:t>izler aracılığınızla “DİYABET” farkındalığı oluşturmak</a:t>
            </a:r>
          </a:p>
          <a:p>
            <a:pPr>
              <a:lnSpc>
                <a:spcPct val="150000"/>
              </a:lnSpc>
            </a:pPr>
            <a:endParaRPr lang="tr-TR" altLang="tr-TR" sz="2000" dirty="0" smtClean="0">
              <a:solidFill>
                <a:sysClr val="windowText" lastClr="000000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>
              <a:lnSpc>
                <a:spcPct val="150000"/>
              </a:lnSpc>
            </a:pPr>
            <a:r>
              <a:rPr lang="tr-TR" altLang="tr-TR" sz="2000" dirty="0" smtClean="0">
                <a:solidFill>
                  <a:sysClr val="windowText" lastClr="000000"/>
                </a:solidFill>
                <a:latin typeface="Comic Sans MS" charset="-94"/>
                <a:ea typeface="Comic Sans MS" charset="-94"/>
                <a:cs typeface="Comic Sans MS" charset="-94"/>
              </a:rPr>
              <a:t>Çocuğun  erken tanı almasını sağlamak</a:t>
            </a:r>
          </a:p>
          <a:p>
            <a:pPr>
              <a:lnSpc>
                <a:spcPct val="150000"/>
              </a:lnSpc>
            </a:pPr>
            <a:r>
              <a:rPr lang="tr-TR" altLang="tr-TR" sz="2000" dirty="0" smtClean="0">
                <a:solidFill>
                  <a:sysClr val="windowText" lastClr="000000"/>
                </a:solidFill>
                <a:latin typeface="Comic Sans MS" charset="-94"/>
                <a:ea typeface="Comic Sans MS" charset="-94"/>
                <a:cs typeface="Comic Sans MS" charset="-94"/>
              </a:rPr>
              <a:t>Şeker komasından korumak</a:t>
            </a:r>
          </a:p>
          <a:p>
            <a:pPr>
              <a:lnSpc>
                <a:spcPct val="150000"/>
              </a:lnSpc>
            </a:pPr>
            <a:r>
              <a:rPr lang="tr-TR" altLang="tr-TR" sz="2000" dirty="0" smtClean="0">
                <a:solidFill>
                  <a:sysClr val="windowText" lastClr="000000"/>
                </a:solidFill>
                <a:latin typeface="Comic Sans MS" charset="-94"/>
                <a:ea typeface="Comic Sans MS" charset="-94"/>
                <a:cs typeface="Comic Sans MS" charset="-94"/>
              </a:rPr>
              <a:t>Diyabetli çocuğa/gence diyabet bakımında desteğinizi arttırmak.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solidFill>
                  <a:schemeClr val="tx1"/>
                </a:solidFill>
                <a:latin typeface="Comic Sans MS" pitchFamily="66" charset="0"/>
              </a:rPr>
              <a:t>Okul çağındaki çocuklarda sağlıklı beslenme tutumu oluşturmak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sz="2000" dirty="0">
                <a:solidFill>
                  <a:schemeClr val="tx1"/>
                </a:solidFill>
                <a:latin typeface="Comic Sans MS" pitchFamily="66" charset="0"/>
              </a:rPr>
              <a:t>Ş</a:t>
            </a:r>
            <a:r>
              <a:rPr lang="tr-TR" sz="2000" dirty="0" smtClean="0">
                <a:solidFill>
                  <a:schemeClr val="tx1"/>
                </a:solidFill>
                <a:latin typeface="Comic Sans MS" pitchFamily="66" charset="0"/>
              </a:rPr>
              <a:t>işmanlık konusunda öğrencilerde farkındalık oluşturmayı amaçlamaktadır.</a:t>
            </a:r>
            <a:endParaRPr lang="tr-TR" altLang="tr-TR" sz="2400" dirty="0" smtClean="0">
              <a:solidFill>
                <a:sysClr val="windowText" lastClr="000000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>
              <a:lnSpc>
                <a:spcPct val="150000"/>
              </a:lnSpc>
            </a:pPr>
            <a:endParaRPr lang="tr-TR" altLang="tr-TR" b="1" dirty="0">
              <a:solidFill>
                <a:sysClr val="windowText" lastClr="00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9205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 dirty="0" smtClean="0">
                <a:latin typeface="Comic Sans MS" charset="-94"/>
                <a:ea typeface="Comic Sans MS" charset="-94"/>
                <a:cs typeface="Comic Sans MS" charset="-94"/>
              </a:rPr>
              <a:t>Temel Mesajlar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243013"/>
            <a:ext cx="10515600" cy="4933950"/>
          </a:xfrm>
        </p:spPr>
        <p:txBody>
          <a:bodyPr/>
          <a:lstStyle/>
          <a:p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İnsülin uygulaması</a:t>
            </a:r>
          </a:p>
          <a:p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Beslenme programı</a:t>
            </a:r>
          </a:p>
          <a:p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Egzersiz programı</a:t>
            </a:r>
          </a:p>
          <a:p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Kan şekeri ölçüm sıklığı</a:t>
            </a:r>
          </a:p>
          <a:p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Yaşı küçük çocuklarda aile desteğinin/katılımının önemsenmesi. </a:t>
            </a:r>
          </a:p>
          <a:p>
            <a:pPr marL="0" indent="0">
              <a:buNone/>
            </a:pPr>
            <a:endParaRPr lang="tr-TR" dirty="0" smtClean="0"/>
          </a:p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2357438" y="3671888"/>
            <a:ext cx="8529637" cy="229711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ÇOCUĞA ÖZGÜDÜR, DEĞİŞİKLİK GÖSTERE BİLİR.</a:t>
            </a:r>
          </a:p>
          <a:p>
            <a:pPr algn="ctr"/>
            <a:r>
              <a:rPr lang="tr-TR" sz="28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AİLEDEN ÖĞRETMENE MEKTUBU TALEP EDİNİZ...</a:t>
            </a:r>
            <a:endParaRPr lang="tr-TR" sz="2800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75778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71550"/>
          </a:xfrm>
        </p:spPr>
        <p:txBody>
          <a:bodyPr>
            <a:noAutofit/>
          </a:bodyPr>
          <a:lstStyle/>
          <a:p>
            <a:pPr algn="ctr"/>
            <a:r>
              <a:rPr lang="tr-TR" sz="3200" dirty="0" smtClean="0">
                <a:latin typeface="Comic Sans MS" charset="-94"/>
                <a:ea typeface="Comic Sans MS" charset="-94"/>
                <a:cs typeface="Comic Sans MS" charset="-94"/>
              </a:rPr>
              <a:t/>
            </a:r>
            <a:br>
              <a:rPr lang="tr-TR" sz="3200" dirty="0" smtClean="0">
                <a:latin typeface="Comic Sans MS" charset="-94"/>
                <a:ea typeface="Comic Sans MS" charset="-94"/>
                <a:cs typeface="Comic Sans MS" charset="-94"/>
              </a:rPr>
            </a:br>
            <a:r>
              <a:rPr lang="tr-TR" sz="3200" dirty="0" smtClean="0">
                <a:latin typeface="Comic Sans MS" charset="-94"/>
                <a:ea typeface="Comic Sans MS" charset="-94"/>
                <a:cs typeface="Comic Sans MS" charset="-94"/>
              </a:rPr>
              <a:t>OKULDA YÖNETİLMESİ GEREKEN ACİL DURUMLAR</a:t>
            </a:r>
            <a:br>
              <a:rPr lang="tr-TR" sz="3200" dirty="0" smtClean="0">
                <a:latin typeface="Comic Sans MS" charset="-94"/>
                <a:ea typeface="Comic Sans MS" charset="-94"/>
                <a:cs typeface="Comic Sans MS" charset="-94"/>
              </a:rPr>
            </a:br>
            <a:r>
              <a:rPr lang="tr-TR" sz="3200" dirty="0" smtClean="0">
                <a:latin typeface="Comic Sans MS" charset="-94"/>
                <a:ea typeface="Comic Sans MS" charset="-94"/>
                <a:cs typeface="Comic Sans MS" charset="-94"/>
              </a:rPr>
              <a:t/>
            </a:r>
            <a:br>
              <a:rPr lang="tr-TR" sz="3200" dirty="0" smtClean="0">
                <a:latin typeface="Comic Sans MS" charset="-94"/>
                <a:ea typeface="Comic Sans MS" charset="-94"/>
                <a:cs typeface="Comic Sans MS" charset="-94"/>
              </a:rPr>
            </a:br>
            <a:r>
              <a:rPr lang="tr-TR" sz="3200" dirty="0" smtClean="0">
                <a:latin typeface="Comic Sans MS" charset="-94"/>
                <a:ea typeface="Comic Sans MS" charset="-94"/>
                <a:cs typeface="Comic Sans MS" charset="-94"/>
              </a:rPr>
              <a:t>Şeker Düşüklüğü (Hipoglisemi)</a:t>
            </a:r>
            <a:endParaRPr lang="tr-TR" sz="32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6324600" y="3627437"/>
            <a:ext cx="5257800" cy="3094038"/>
          </a:xfrm>
          <a:prstGeom prst="roundRect">
            <a:avLst/>
          </a:prstGeom>
          <a:solidFill>
            <a:srgbClr val="FFD1A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tr-TR" alt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AĞIR BELİRTİLER</a:t>
            </a:r>
          </a:p>
          <a:p>
            <a:pPr marL="0" indent="0">
              <a:buNone/>
            </a:pPr>
            <a:r>
              <a:rPr lang="tr-TR" alt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Baş ağrısı</a:t>
            </a:r>
          </a:p>
          <a:p>
            <a:pPr marL="0" indent="0">
              <a:buNone/>
            </a:pPr>
            <a:r>
              <a:rPr lang="tr-TR" alt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Algılama güçlüğü</a:t>
            </a:r>
          </a:p>
          <a:p>
            <a:pPr marL="0" indent="0">
              <a:buNone/>
            </a:pPr>
            <a:r>
              <a:rPr lang="tr-TR" alt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Uykuya meyil</a:t>
            </a:r>
          </a:p>
          <a:p>
            <a:pPr marL="0" indent="0">
              <a:buNone/>
            </a:pPr>
            <a:r>
              <a:rPr lang="tr-TR" alt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Sinirlilik</a:t>
            </a:r>
          </a:p>
          <a:p>
            <a:pPr marL="0" indent="0">
              <a:buNone/>
            </a:pPr>
            <a:r>
              <a:rPr lang="tr-TR" alt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Ağız ve ellerde uyuşma</a:t>
            </a:r>
          </a:p>
          <a:p>
            <a:pPr marL="0" indent="0">
              <a:buNone/>
            </a:pPr>
            <a:r>
              <a:rPr lang="tr-TR" alt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Bilinç kaybı ve Havale</a:t>
            </a:r>
          </a:p>
        </p:txBody>
      </p:sp>
      <p:sp>
        <p:nvSpPr>
          <p:cNvPr id="6" name="İçerik Yer Tutucusu 4"/>
          <p:cNvSpPr txBox="1">
            <a:spLocks/>
          </p:cNvSpPr>
          <p:nvPr/>
        </p:nvSpPr>
        <p:spPr>
          <a:xfrm>
            <a:off x="990599" y="1921668"/>
            <a:ext cx="5105401" cy="3252788"/>
          </a:xfrm>
          <a:prstGeom prst="roundRect">
            <a:avLst/>
          </a:prstGeom>
          <a:solidFill>
            <a:srgbClr val="D7907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tr-TR" sz="1800" u="sng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 marL="0" indent="0">
              <a:buFont typeface="Arial"/>
              <a:buNone/>
            </a:pPr>
            <a:endParaRPr lang="tr-TR" sz="1800" u="sng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 marL="0" indent="0">
              <a:buFont typeface="Arial"/>
              <a:buNone/>
            </a:pPr>
            <a:r>
              <a:rPr lang="tr-TR" sz="1800" u="sng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HAFİF BELİRTİLERİ</a:t>
            </a:r>
          </a:p>
          <a:p>
            <a:r>
              <a:rPr lang="tr-TR" altLang="tr-TR" sz="18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Açlık hissi,</a:t>
            </a:r>
          </a:p>
          <a:p>
            <a:r>
              <a:rPr lang="tr-TR" altLang="tr-TR" sz="18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Ellerde ve ayaklarda titreme,</a:t>
            </a:r>
          </a:p>
          <a:p>
            <a:r>
              <a:rPr lang="tr-TR" altLang="tr-TR" sz="18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Renk solukluğu,</a:t>
            </a:r>
          </a:p>
          <a:p>
            <a:r>
              <a:rPr lang="tr-TR" altLang="tr-TR" sz="18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Soğuk terleme,</a:t>
            </a:r>
          </a:p>
          <a:p>
            <a:r>
              <a:rPr lang="tr-TR" altLang="tr-TR" sz="18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Göz bebeklerinde büyüme,</a:t>
            </a:r>
          </a:p>
          <a:p>
            <a:r>
              <a:rPr lang="tr-TR" altLang="tr-TR" sz="18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Kalpte çarpıntı hissi/taşikardi</a:t>
            </a:r>
          </a:p>
          <a:p>
            <a:pPr marL="0" indent="0">
              <a:buNone/>
            </a:pPr>
            <a:endParaRPr lang="tr-TR" altLang="tr-TR" sz="1800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 marL="0" indent="0">
              <a:buNone/>
            </a:pPr>
            <a:endParaRPr lang="tr-TR" altLang="tr-TR" sz="1800" dirty="0"/>
          </a:p>
        </p:txBody>
      </p:sp>
    </p:spTree>
    <p:extLst>
      <p:ext uri="{BB962C8B-B14F-4D97-AF65-F5344CB8AC3E}">
        <p14:creationId xmlns:p14="http://schemas.microsoft.com/office/powerpoint/2010/main" val="176655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0769"/>
          </a:xfrm>
        </p:spPr>
        <p:txBody>
          <a:bodyPr/>
          <a:lstStyle/>
          <a:p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Şeker Düşüklüğü Tedavisi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371476" y="2447925"/>
            <a:ext cx="5467350" cy="3381375"/>
          </a:xfrm>
          <a:prstGeom prst="roundRect">
            <a:avLst/>
          </a:prstGeom>
          <a:solidFill>
            <a:srgbClr val="D7907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>
              <a:buNone/>
            </a:pPr>
            <a:r>
              <a:rPr lang="tr-TR" sz="2000" u="sng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Şeker 70 altı ise</a:t>
            </a:r>
          </a:p>
          <a:p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Acil olarak 3-4 küp Şeker veya 100 ml. </a:t>
            </a:r>
            <a:r>
              <a:rPr lang="tr-TR" sz="2000" dirty="0" smtClean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meyve suyu verin</a:t>
            </a:r>
          </a:p>
          <a:p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15 dakika sonra kontrol edin ve gerekirse tekrar </a:t>
            </a:r>
            <a:r>
              <a:rPr lang="tr-TR" sz="2000" dirty="0" smtClean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şeker veya meyve suyu verin</a:t>
            </a:r>
          </a:p>
          <a:p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Güvenli </a:t>
            </a:r>
            <a:r>
              <a:rPr lang="tr-TR" sz="2000" dirty="0" smtClean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aralıktaysa(70 üstü)</a:t>
            </a:r>
          </a:p>
          <a:p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Ara öğünü verin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604839" y="1637506"/>
            <a:ext cx="5000624" cy="566737"/>
          </a:xfrm>
          <a:prstGeom prst="roundRect">
            <a:avLst/>
          </a:prstGeom>
          <a:solidFill>
            <a:srgbClr val="D7907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Bilinç Açıksa</a:t>
            </a:r>
            <a:endParaRPr lang="tr-TR" sz="2000" b="1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6867525" y="1690688"/>
            <a:ext cx="5000624" cy="566737"/>
          </a:xfrm>
          <a:prstGeom prst="roundRect">
            <a:avLst/>
          </a:prstGeom>
          <a:solidFill>
            <a:srgbClr val="D7907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Bilinç Kapalıysa</a:t>
            </a:r>
            <a:endParaRPr lang="tr-TR" sz="2000" b="1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9" name="İçerik Yer Tutucusu 4"/>
          <p:cNvSpPr txBox="1">
            <a:spLocks/>
          </p:cNvSpPr>
          <p:nvPr/>
        </p:nvSpPr>
        <p:spPr>
          <a:xfrm>
            <a:off x="6657976" y="2476500"/>
            <a:ext cx="5210174" cy="3352800"/>
          </a:xfrm>
          <a:prstGeom prst="roundRect">
            <a:avLst/>
          </a:prstGeom>
          <a:solidFill>
            <a:srgbClr val="D7907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Acil olarak rahat bir yere yatırın</a:t>
            </a:r>
          </a:p>
          <a:p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Nefes alması için yakasını açın</a:t>
            </a:r>
          </a:p>
          <a:p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Öğrenci velisinin size önceden verdiği Bayılma İğnesini( 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Glucagon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iğnesi) uygulayın.</a:t>
            </a:r>
          </a:p>
          <a:p>
            <a:pPr algn="ctr"/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AMBULANSA VE AİLEYE HABER VERİN </a:t>
            </a:r>
          </a:p>
        </p:txBody>
      </p:sp>
    </p:spTree>
    <p:extLst>
      <p:ext uri="{BB962C8B-B14F-4D97-AF65-F5344CB8AC3E}">
        <p14:creationId xmlns:p14="http://schemas.microsoft.com/office/powerpoint/2010/main" val="70966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47398"/>
          </a:xfrm>
        </p:spPr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BAYILMA İĞNESİ HAYAT KURTARIR,</a:t>
            </a:r>
            <a:br>
              <a:rPr lang="tr-TR" sz="4000" dirty="0" smtClean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</a:br>
            <a:r>
              <a:rPr lang="tr-TR" sz="4000" dirty="0" smtClean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YAPMAMAK RİSKLİDİR...</a:t>
            </a:r>
            <a:endParaRPr lang="tr-TR" sz="4000" dirty="0">
              <a:solidFill>
                <a:srgbClr val="FF0000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Picture 7" descr="GlucaG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1732" y="3277648"/>
            <a:ext cx="6108536" cy="307870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785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3 Yuvarlatılmış Dikdörtgen"/>
          <p:cNvSpPr/>
          <p:nvPr/>
        </p:nvSpPr>
        <p:spPr>
          <a:xfrm>
            <a:off x="1066800" y="1825625"/>
            <a:ext cx="10058399" cy="3371869"/>
          </a:xfrm>
          <a:prstGeom prst="roundRect">
            <a:avLst/>
          </a:prstGeom>
          <a:solidFill>
            <a:srgbClr val="DA1E01">
              <a:alpha val="72157"/>
            </a:srgbClr>
          </a:solidFill>
          <a:ln>
            <a:solidFill>
              <a:srgbClr val="F82F26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dirty="0">
                <a:solidFill>
                  <a:schemeClr val="tx1"/>
                </a:solidFill>
                <a:latin typeface="Comic Sans MS" pitchFamily="66" charset="0"/>
              </a:rPr>
              <a:t>ACİL </a:t>
            </a:r>
            <a:r>
              <a:rPr lang="tr-TR" sz="4000" dirty="0" smtClean="0">
                <a:solidFill>
                  <a:schemeClr val="tx1"/>
                </a:solidFill>
                <a:latin typeface="Comic Sans MS" pitchFamily="66" charset="0"/>
              </a:rPr>
              <a:t>HAREKET, </a:t>
            </a:r>
            <a:r>
              <a:rPr lang="tr-TR" sz="4000" dirty="0">
                <a:solidFill>
                  <a:schemeClr val="tx1"/>
                </a:solidFill>
                <a:latin typeface="Comic Sans MS" pitchFamily="66" charset="0"/>
              </a:rPr>
              <a:t>DAVRANIŞ GELİŞTİRME DURUMUDUR</a:t>
            </a:r>
          </a:p>
          <a:p>
            <a:pPr algn="ctr"/>
            <a:r>
              <a:rPr lang="tr-TR" sz="4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sz="4000" dirty="0" smtClean="0">
                <a:solidFill>
                  <a:schemeClr val="tx1"/>
                </a:solidFill>
                <a:latin typeface="Comic Sans MS" pitchFamily="66" charset="0"/>
              </a:rPr>
              <a:t>SADECE </a:t>
            </a:r>
            <a:r>
              <a:rPr lang="tr-TR" sz="4000" dirty="0">
                <a:solidFill>
                  <a:schemeClr val="tx1"/>
                </a:solidFill>
                <a:latin typeface="Comic Sans MS" pitchFamily="66" charset="0"/>
              </a:rPr>
              <a:t>AMBULANS ÇAĞIRMAK DEĞİLDİR...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545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Öğretmenlere Mesaj...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1562100" y="2781300"/>
            <a:ext cx="9029700" cy="2146300"/>
          </a:xfrm>
          <a:prstGeom prst="roundRect">
            <a:avLst/>
          </a:prstGeom>
          <a:solidFill>
            <a:srgbClr val="DAA0B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Şeker düşüklüğü çok hızlı gelişir, bu nedenle sınıf dolabınızda kesme şeker ve vişne suyu bulundurulması... </a:t>
            </a:r>
            <a:endParaRPr lang="tr-TR" sz="2800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813384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15926" y="308768"/>
            <a:ext cx="8075612" cy="1012826"/>
          </a:xfrm>
        </p:spPr>
        <p:txBody>
          <a:bodyPr/>
          <a:lstStyle/>
          <a:p>
            <a:r>
              <a:rPr lang="tr-TR" altLang="tr-TR" b="1" dirty="0">
                <a:latin typeface="Comic Sans MS" charset="-94"/>
                <a:ea typeface="Comic Sans MS" charset="-94"/>
                <a:cs typeface="Comic Sans MS" charset="-94"/>
              </a:rPr>
              <a:t>Ti</a:t>
            </a:r>
            <a:r>
              <a:rPr lang="tr-TR" altLang="tr-TR" sz="3600" b="1" dirty="0">
                <a:latin typeface="Comic Sans MS" charset="-94"/>
                <a:ea typeface="Comic Sans MS" charset="-94"/>
                <a:cs typeface="Comic Sans MS" charset="-94"/>
              </a:rPr>
              <a:t>p 2 Diyabet Tanımı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5927" y="1412875"/>
            <a:ext cx="10001250" cy="1517314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tr-TR" alt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Tip 2 Diyabet; </a:t>
            </a:r>
            <a:r>
              <a:rPr lang="tr-TR" altLang="tr-TR" sz="2400" dirty="0">
                <a:latin typeface="Comic Sans MS" charset="-94"/>
                <a:ea typeface="Comic Sans MS" charset="-94"/>
                <a:cs typeface="Comic Sans MS" charset="-94"/>
              </a:rPr>
              <a:t>insülin rezistansına bağlı artmış insülin ihtiyacını karşılamak için insülin </a:t>
            </a:r>
            <a:r>
              <a:rPr lang="tr-TR" altLang="tr-TR" sz="2400" dirty="0" smtClean="0">
                <a:latin typeface="Comic Sans MS" charset="-94"/>
                <a:ea typeface="Comic Sans MS" charset="-94"/>
                <a:cs typeface="Comic Sans MS" charset="-94"/>
              </a:rPr>
              <a:t>üretiminin </a:t>
            </a:r>
            <a:r>
              <a:rPr lang="tr-TR" altLang="tr-TR" sz="2400" dirty="0">
                <a:latin typeface="Comic Sans MS" charset="-94"/>
                <a:ea typeface="Comic Sans MS" charset="-94"/>
                <a:cs typeface="Comic Sans MS" charset="-94"/>
              </a:rPr>
              <a:t>yetersiz kalması sonucu ortaya çıkan </a:t>
            </a:r>
            <a:r>
              <a:rPr lang="tr-TR" altLang="tr-TR" sz="2400" dirty="0" err="1">
                <a:latin typeface="Comic Sans MS" charset="-94"/>
                <a:ea typeface="Comic Sans MS" charset="-94"/>
                <a:cs typeface="Comic Sans MS" charset="-94"/>
              </a:rPr>
              <a:t>metabolik</a:t>
            </a:r>
            <a:r>
              <a:rPr lang="tr-TR" altLang="tr-TR" sz="2400" dirty="0">
                <a:latin typeface="Comic Sans MS" charset="-94"/>
                <a:ea typeface="Comic Sans MS" charset="-94"/>
                <a:cs typeface="Comic Sans MS" charset="-94"/>
              </a:rPr>
              <a:t> bir olaydır. </a:t>
            </a:r>
          </a:p>
        </p:txBody>
      </p:sp>
      <p:pic>
        <p:nvPicPr>
          <p:cNvPr id="19460" name="Picture 4" descr="Tam boyutlu görseli göster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5775" y="3816350"/>
            <a:ext cx="3455988" cy="2522538"/>
          </a:xfrm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751764" y="4437064"/>
            <a:ext cx="28082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2400" dirty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ARTAN </a:t>
            </a:r>
          </a:p>
          <a:p>
            <a:pPr algn="ctr" eaLnBrk="1" hangingPunct="1">
              <a:spcBef>
                <a:spcPct val="50000"/>
              </a:spcBef>
            </a:pPr>
            <a:r>
              <a:rPr lang="tr-TR" altLang="tr-TR" sz="2400" dirty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İnsülin İhtiyacı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560514" y="4652964"/>
            <a:ext cx="35274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2400" dirty="0">
                <a:solidFill>
                  <a:srgbClr val="000000"/>
                </a:solidFill>
                <a:latin typeface="Comic Sans MS" charset="-94"/>
                <a:ea typeface="Comic Sans MS" charset="-94"/>
                <a:cs typeface="Comic Sans MS" charset="-94"/>
              </a:rPr>
              <a:t>AZALAN </a:t>
            </a:r>
          </a:p>
          <a:p>
            <a:pPr algn="ctr" eaLnBrk="1" hangingPunct="1">
              <a:spcBef>
                <a:spcPct val="50000"/>
              </a:spcBef>
            </a:pPr>
            <a:r>
              <a:rPr lang="tr-TR" altLang="tr-TR" sz="2400" dirty="0">
                <a:solidFill>
                  <a:srgbClr val="000000"/>
                </a:solidFill>
                <a:latin typeface="Comic Sans MS" charset="-94"/>
                <a:ea typeface="Comic Sans MS" charset="-94"/>
                <a:cs typeface="Comic Sans MS" charset="-94"/>
              </a:rPr>
              <a:t>İnsülin </a:t>
            </a:r>
            <a:r>
              <a:rPr lang="tr-TR" altLang="tr-TR" sz="2400" dirty="0" err="1">
                <a:solidFill>
                  <a:srgbClr val="000000"/>
                </a:solidFill>
                <a:latin typeface="Comic Sans MS" charset="-94"/>
                <a:ea typeface="Comic Sans MS" charset="-94"/>
                <a:cs typeface="Comic Sans MS" charset="-94"/>
              </a:rPr>
              <a:t>Sekresyonu</a:t>
            </a:r>
            <a:r>
              <a:rPr lang="tr-TR" altLang="tr-TR" sz="2400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513424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omic Sans MS" charset="-94"/>
                <a:ea typeface="Comic Sans MS" charset="-94"/>
                <a:cs typeface="Comic Sans MS" charset="-94"/>
              </a:rPr>
              <a:t>TİP 2 DİYABET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1746250" y="1825625"/>
            <a:ext cx="8699500" cy="3667126"/>
          </a:xfrm>
          <a:prstGeom prst="roundRect">
            <a:avLst/>
          </a:prstGeom>
          <a:solidFill>
            <a:srgbClr val="DAA0B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endParaRPr lang="tr-TR" sz="2000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Tip 2 diyabet oluşumunda en önemli risk </a:t>
            </a: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obezitedir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tr-TR" sz="20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A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ilede diyabet olması riski arttırır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Obeziteyle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mücadele Tip 2 diyabeti engelleyebilir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tr-TR" sz="20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B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elirtiler sinsi ve yıllar içerisinde ortaya çıkar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tr-TR" sz="2000" dirty="0" err="1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Rastlantsal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kan şekeri yüksekliği ile tanı alabilirler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tr-TR" sz="20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E</a:t>
            </a:r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n sık ergenlik döneminde görülür.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endParaRPr lang="tr-TR" sz="2400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7090037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Öğretmene Mesaj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195" y="1825625"/>
            <a:ext cx="5053610" cy="4351338"/>
          </a:xfr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838200" y="1852505"/>
            <a:ext cx="9005596" cy="414189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OBEZ ÖĞRENCİLERİNİZ ÖZELLİKLE  AİLEDE DİYABET HİKAYESİ VARSA SAĞLIK MERKEZİNE BAŞVURMALARI ÖNERİLE BİLİR</a:t>
            </a:r>
            <a:r>
              <a:rPr lang="tr-TR" sz="24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....</a:t>
            </a:r>
          </a:p>
          <a:p>
            <a:endParaRPr lang="tr-TR" sz="2400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 marL="342900" indent="-342900">
              <a:buFont typeface="Wingdings" charset="2"/>
              <a:buChar char="ü"/>
            </a:pPr>
            <a:endParaRPr lang="tr-TR" sz="2400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 marL="342900" indent="-342900" algn="ctr">
              <a:buFont typeface="Wingdings" charset="2"/>
              <a:buChar char="ü"/>
            </a:pPr>
            <a:r>
              <a:rPr lang="tr-TR" sz="24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Şeker ve insülin metabolizması ileri tetkiklerle değerlendirilmelidir.</a:t>
            </a:r>
            <a:endParaRPr lang="tr-TR" sz="2400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357" y="93814"/>
            <a:ext cx="2169695" cy="18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3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575"/>
          </a:xfrm>
        </p:spPr>
        <p:txBody>
          <a:bodyPr>
            <a:normAutofit/>
          </a:bodyPr>
          <a:lstStyle/>
          <a:p>
            <a:r>
              <a:rPr lang="tr-TR" sz="3600" dirty="0" smtClean="0">
                <a:latin typeface="Comic Sans MS" charset="-94"/>
                <a:ea typeface="Comic Sans MS" charset="-94"/>
                <a:cs typeface="Comic Sans MS" charset="-94"/>
              </a:rPr>
              <a:t>Tip 2 Diyabet Yönetimi</a:t>
            </a:r>
            <a:endParaRPr lang="tr-TR" sz="3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80343"/>
            <a:ext cx="10515600" cy="4696620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Tip 2 diyabet önlenebilir bir hastalıktır. </a:t>
            </a:r>
          </a:p>
          <a:p>
            <a:pPr>
              <a:buFont typeface="Wingdings" charset="2"/>
              <a:buChar char="ü"/>
            </a:pPr>
            <a:r>
              <a:rPr lang="tr-TR" sz="2000" dirty="0" err="1" smtClean="0">
                <a:latin typeface="Comic Sans MS" charset="-94"/>
                <a:ea typeface="Comic Sans MS" charset="-94"/>
                <a:cs typeface="Comic Sans MS" charset="-94"/>
              </a:rPr>
              <a:t>Obezite</a:t>
            </a: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 ile mücadele en önemli koruyucu faktördür</a:t>
            </a:r>
          </a:p>
          <a:p>
            <a:pPr>
              <a:buFont typeface="Wingdings" charset="2"/>
              <a:buChar char="ü"/>
            </a:pPr>
            <a:endParaRPr lang="tr-TR" sz="2000" u="sng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pPr marL="0" indent="0">
              <a:buNone/>
            </a:pPr>
            <a:r>
              <a:rPr lang="tr-TR" sz="2000" b="1" u="sng" dirty="0" smtClean="0">
                <a:latin typeface="Comic Sans MS" charset="-94"/>
                <a:ea typeface="Comic Sans MS" charset="-94"/>
                <a:cs typeface="Comic Sans MS" charset="-94"/>
              </a:rPr>
              <a:t>Tedavi</a:t>
            </a:r>
            <a:endParaRPr lang="tr-TR" sz="2000" b="1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pPr>
              <a:buFont typeface="Wingdings" charset="2"/>
              <a:buChar char="ü"/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Sağlıklı beslenme ve yaşam şekli</a:t>
            </a:r>
          </a:p>
          <a:p>
            <a:pPr>
              <a:buFont typeface="Wingdings" charset="2"/>
              <a:buChar char="ü"/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Şeker düşürücü ilaçlar</a:t>
            </a:r>
          </a:p>
          <a:p>
            <a:pPr>
              <a:buFont typeface="Wingdings" charset="2"/>
              <a:buChar char="ü"/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Gerekirse insülin</a:t>
            </a:r>
          </a:p>
          <a:p>
            <a:pPr>
              <a:buFont typeface="Wingdings" charset="2"/>
              <a:buChar char="ü"/>
            </a:pP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2108199" y="5180807"/>
            <a:ext cx="7975601" cy="7239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Hastalığın durumuna göre tedavi basamakları </a:t>
            </a:r>
            <a:r>
              <a:rPr lang="tr-TR" sz="200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değişebilir...</a:t>
            </a:r>
            <a:endParaRPr lang="tr-TR" sz="2000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606" y="577515"/>
            <a:ext cx="3552478" cy="247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23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 algn="ctr">
              <a:buNone/>
            </a:pPr>
            <a:r>
              <a:rPr lang="tr-TR" dirty="0"/>
              <a:t> </a:t>
            </a:r>
            <a:endParaRPr lang="tr-TR" dirty="0" smtClean="0"/>
          </a:p>
          <a:p>
            <a:pPr marL="0" indent="0" algn="ctr">
              <a:buNone/>
            </a:pP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Öğretmenlerin </a:t>
            </a:r>
          </a:p>
          <a:p>
            <a:pPr marL="0" indent="0">
              <a:buNone/>
            </a:pP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                                    Okul yönetiminin desteği</a:t>
            </a:r>
          </a:p>
          <a:p>
            <a:pPr marL="0" indent="0">
              <a:buNone/>
            </a:pP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  <a:p>
            <a:pPr marL="0" indent="0">
              <a:buNone/>
            </a:pP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                  </a:t>
            </a:r>
          </a:p>
          <a:p>
            <a:pPr marL="0" indent="0">
              <a:buNone/>
            </a:pPr>
            <a:r>
              <a:rPr lang="tr-TR" dirty="0">
                <a:latin typeface="Comic Sans MS" charset="-94"/>
                <a:ea typeface="Comic Sans MS" charset="-94"/>
                <a:cs typeface="Comic Sans MS" charset="-94"/>
              </a:rPr>
              <a:t> </a:t>
            </a: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                                      </a:t>
            </a: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şağı Ok 4"/>
          <p:cNvSpPr/>
          <p:nvPr/>
        </p:nvSpPr>
        <p:spPr>
          <a:xfrm>
            <a:off x="5602416" y="3865183"/>
            <a:ext cx="601614" cy="822564"/>
          </a:xfrm>
          <a:prstGeom prst="downArrow">
            <a:avLst/>
          </a:prstGeom>
          <a:solidFill>
            <a:srgbClr val="DD9F96"/>
          </a:solidFill>
          <a:ln>
            <a:solidFill>
              <a:srgbClr val="9D6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Aşağı Ok Belirtme Çizgisi 8"/>
          <p:cNvSpPr/>
          <p:nvPr/>
        </p:nvSpPr>
        <p:spPr>
          <a:xfrm>
            <a:off x="854597" y="471517"/>
            <a:ext cx="9980271" cy="1851950"/>
          </a:xfrm>
          <a:prstGeom prst="downArrowCallout">
            <a:avLst/>
          </a:prstGeom>
          <a:solidFill>
            <a:srgbClr val="DD9F9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Diyabetli çocuklar günün en aktif kısmını okulda geçirmektedirler.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4485324" y="4999230"/>
            <a:ext cx="2835797" cy="8449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rgbClr val="C00000"/>
                </a:solidFill>
                <a:latin typeface="Comic Sans MS" charset="-94"/>
                <a:ea typeface="Comic Sans MS" charset="-94"/>
                <a:cs typeface="Comic Sans MS" charset="-94"/>
              </a:rPr>
              <a:t>Önemli...</a:t>
            </a:r>
          </a:p>
        </p:txBody>
      </p:sp>
    </p:spTree>
    <p:extLst>
      <p:ext uri="{BB962C8B-B14F-4D97-AF65-F5344CB8AC3E}">
        <p14:creationId xmlns:p14="http://schemas.microsoft.com/office/powerpoint/2010/main" val="7143934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8613" y="365125"/>
            <a:ext cx="11025187" cy="1325563"/>
          </a:xfrm>
        </p:spPr>
        <p:txBody>
          <a:bodyPr>
            <a:normAutofit/>
          </a:bodyPr>
          <a:lstStyle/>
          <a:p>
            <a:pPr algn="ctr"/>
            <a:r>
              <a:rPr lang="tr-TR" sz="2800" dirty="0" smtClean="0">
                <a:latin typeface="Comic Sans MS" charset="-94"/>
                <a:ea typeface="Comic Sans MS" charset="-94"/>
                <a:cs typeface="Comic Sans MS" charset="-94"/>
              </a:rPr>
              <a:t>Şişmanlık ve Şişmanlığın Getirdiği Sorunlarla Nasıl Baş Edebiliriz?</a:t>
            </a:r>
            <a:endParaRPr lang="tr-TR" sz="28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Dengeli ve sağlık beslenmek</a:t>
            </a:r>
          </a:p>
          <a:p>
            <a:pPr marL="0" indent="0">
              <a:buNone/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Abur cubur ve hazır gıdalardan uzak durmak</a:t>
            </a:r>
          </a:p>
          <a:p>
            <a:pPr marL="0" indent="0">
              <a:buNone/>
            </a:pPr>
            <a:r>
              <a:rPr lang="tr-TR" sz="2000" dirty="0" err="1" smtClean="0">
                <a:latin typeface="Comic Sans MS" charset="-94"/>
                <a:ea typeface="Comic Sans MS" charset="-94"/>
                <a:cs typeface="Comic Sans MS" charset="-94"/>
              </a:rPr>
              <a:t>Bilgisaya</a:t>
            </a: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, tablet, telefonda geçen sürenin azaltılması(maksimum 2 saat)</a:t>
            </a:r>
          </a:p>
          <a:p>
            <a:pPr marL="0" indent="0">
              <a:buNone/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Ders, etüt ve kurslardan sonra aktiviteye ayrılan sürenin arttırılması.</a:t>
            </a:r>
          </a:p>
          <a:p>
            <a:pPr marL="0" indent="0">
              <a:buNone/>
            </a:pPr>
            <a:endParaRPr lang="tr-TR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pPr marL="0" indent="0">
              <a:buNone/>
            </a:pPr>
            <a:endParaRPr lang="tr-TR" dirty="0" smtClean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2506663" y="3995930"/>
            <a:ext cx="7658100" cy="1328738"/>
          </a:xfrm>
          <a:prstGeom prst="roundRect">
            <a:avLst/>
          </a:prstGeom>
          <a:solidFill>
            <a:srgbClr val="9CC5B9">
              <a:alpha val="52941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Gerekirse Profesyonel Destek</a:t>
            </a:r>
            <a:endParaRPr lang="tr-TR" sz="2800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6" name="Sol Yukarı Ok 5"/>
          <p:cNvSpPr/>
          <p:nvPr/>
        </p:nvSpPr>
        <p:spPr>
          <a:xfrm rot="5400000">
            <a:off x="1700405" y="4125699"/>
            <a:ext cx="809240" cy="549703"/>
          </a:xfrm>
          <a:prstGeom prst="leftUpArrow">
            <a:avLst/>
          </a:prstGeom>
          <a:solidFill>
            <a:srgbClr val="3C7170">
              <a:alpha val="67059"/>
            </a:srgbClr>
          </a:solidFill>
          <a:ln>
            <a:solidFill>
              <a:srgbClr val="3C71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48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 smtClean="0">
                <a:latin typeface="Comic Sans MS" charset="-94"/>
                <a:ea typeface="Comic Sans MS" charset="-94"/>
                <a:cs typeface="Comic Sans MS" charset="-94"/>
              </a:rPr>
              <a:t>Okul Yönetimi Ve Öğretmene Mesaj</a:t>
            </a:r>
            <a:endParaRPr lang="tr-TR" sz="40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Yuvarlatılmış Dikdörtgen 5"/>
          <p:cNvSpPr/>
          <p:nvPr/>
        </p:nvSpPr>
        <p:spPr>
          <a:xfrm>
            <a:off x="1270000" y="1433513"/>
            <a:ext cx="8623300" cy="2590006"/>
          </a:xfrm>
          <a:prstGeom prst="roundRect">
            <a:avLst/>
          </a:prstGeom>
          <a:solidFill>
            <a:srgbClr val="DD9F9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OKUL KANTİNLERİNDE SAĞLIKLI GIDALARIN BULUNDURUMASINI VE KANTİN GENELGESİNİN UYGULANMASI...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074" y="4089592"/>
            <a:ext cx="8241632" cy="220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813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Öğretmene Mesaj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838200" y="1897538"/>
            <a:ext cx="8420100" cy="30381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i="1" u="sng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ÖĞRENCİLER;</a:t>
            </a:r>
          </a:p>
          <a:p>
            <a:endParaRPr lang="tr-TR" sz="2400" i="1" u="sng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 marL="342900" indent="-342900">
              <a:buFont typeface="Wingdings" charset="2"/>
              <a:buChar char="ü"/>
            </a:pPr>
            <a:r>
              <a:rPr lang="tr-TR" sz="24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Sağlıklı Beslenme</a:t>
            </a:r>
          </a:p>
          <a:p>
            <a:pPr marL="342900" indent="-342900">
              <a:buFont typeface="Wingdings" charset="2"/>
              <a:buChar char="ü"/>
            </a:pPr>
            <a:r>
              <a:rPr lang="tr-TR" sz="24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Egzersiz</a:t>
            </a:r>
          </a:p>
          <a:p>
            <a:pPr marL="342900" indent="-342900">
              <a:buFont typeface="Wingdings" charset="2"/>
              <a:buChar char="ü"/>
            </a:pPr>
            <a:r>
              <a:rPr lang="tr-TR" sz="24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Spor Aktivitelere Teşvik Edilmeli.</a:t>
            </a:r>
          </a:p>
          <a:p>
            <a:pPr algn="ctr"/>
            <a:endParaRPr lang="tr-TR" sz="2400" b="1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 algn="ctr"/>
            <a:r>
              <a:rPr lang="tr-TR" sz="2400" b="1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BEDEN EĞİTİMİ ÖĞRETMENLERİ İLE İŞ BİRLİĞİ....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968" y="143202"/>
            <a:ext cx="2671010" cy="171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675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Başlık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7611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Kimler Diyabeti Bilmeli?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2881290" y="6429397"/>
            <a:ext cx="6929486" cy="292079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2" name="11 Yuvarlatılmış Dikdörtgen"/>
          <p:cNvSpPr/>
          <p:nvPr/>
        </p:nvSpPr>
        <p:spPr>
          <a:xfrm>
            <a:off x="1454552" y="2266947"/>
            <a:ext cx="9282896" cy="2938239"/>
          </a:xfrm>
          <a:prstGeom prst="roundRect">
            <a:avLst/>
          </a:prstGeom>
          <a:solidFill>
            <a:srgbClr val="CE9985">
              <a:alpha val="87843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tx1"/>
                </a:solidFill>
                <a:latin typeface="Comic Sans MS" pitchFamily="66" charset="0"/>
              </a:rPr>
              <a:t>OKUL YÖNETİMİ</a:t>
            </a:r>
          </a:p>
          <a:p>
            <a:pPr algn="ctr"/>
            <a:r>
              <a:rPr lang="tr-TR" sz="2800" dirty="0" smtClean="0">
                <a:solidFill>
                  <a:schemeClr val="tx1"/>
                </a:solidFill>
                <a:latin typeface="Comic Sans MS" pitchFamily="66" charset="0"/>
              </a:rPr>
              <a:t>ÖĞRETMENLER</a:t>
            </a:r>
          </a:p>
          <a:p>
            <a:pPr algn="ctr"/>
            <a:r>
              <a:rPr lang="tr-TR" sz="2800" dirty="0" smtClean="0">
                <a:solidFill>
                  <a:schemeClr val="tx1"/>
                </a:solidFill>
                <a:latin typeface="Comic Sans MS" pitchFamily="66" charset="0"/>
              </a:rPr>
              <a:t>SINIF ARKADAŞLARI</a:t>
            </a:r>
          </a:p>
          <a:p>
            <a:pPr algn="ctr"/>
            <a:r>
              <a:rPr lang="tr-TR" sz="2800" dirty="0" smtClean="0">
                <a:solidFill>
                  <a:schemeClr val="tx1"/>
                </a:solidFill>
                <a:latin typeface="Comic Sans MS" pitchFamily="66" charset="0"/>
              </a:rPr>
              <a:t>KANTİN/ YEMEKHANE GÖREVLİSİ</a:t>
            </a:r>
          </a:p>
          <a:p>
            <a:pPr algn="ctr"/>
            <a:r>
              <a:rPr lang="tr-TR" sz="2800" dirty="0" smtClean="0">
                <a:solidFill>
                  <a:schemeClr val="tx1"/>
                </a:solidFill>
                <a:latin typeface="Comic Sans MS" pitchFamily="66" charset="0"/>
              </a:rPr>
              <a:t>OKUL SERVİS ŞOFÖRÜ</a:t>
            </a:r>
            <a:endParaRPr lang="tr-TR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697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latin typeface="Comic Sans MS" pitchFamily="66" charset="0"/>
              </a:rPr>
              <a:t>Diyabetli Çocuk Okula Başlarken 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latin typeface="Comic Sans MS" pitchFamily="66" charset="0"/>
              </a:rPr>
              <a:t>Diyabetli öğrencinin öğretmeni olmaktan çekinmeyin</a:t>
            </a:r>
          </a:p>
          <a:p>
            <a:r>
              <a:rPr lang="tr-TR" dirty="0" smtClean="0">
                <a:latin typeface="Comic Sans MS" pitchFamily="66" charset="0"/>
              </a:rPr>
              <a:t>Diyabetli öğrencinizi tanıyın</a:t>
            </a:r>
          </a:p>
          <a:p>
            <a:r>
              <a:rPr lang="tr-TR" dirty="0" smtClean="0">
                <a:latin typeface="Comic Sans MS" pitchFamily="66" charset="0"/>
              </a:rPr>
              <a:t>Ona destek olun</a:t>
            </a:r>
          </a:p>
          <a:p>
            <a:r>
              <a:rPr lang="tr-TR" dirty="0" smtClean="0">
                <a:latin typeface="Comic Sans MS" pitchFamily="66" charset="0"/>
              </a:rPr>
              <a:t>Aile ve çocuğunda kaygı taşıdığını unutmayın</a:t>
            </a:r>
          </a:p>
          <a:p>
            <a:pPr marL="0" indent="0">
              <a:buNone/>
            </a:pPr>
            <a:endParaRPr lang="tr-TR" dirty="0" smtClean="0">
              <a:latin typeface="Comic Sans MS" pitchFamily="66" charset="0"/>
            </a:endParaRPr>
          </a:p>
          <a:p>
            <a:endParaRPr lang="tr-TR" dirty="0" smtClean="0">
              <a:latin typeface="Comic Sans MS" pitchFamily="66" charset="0"/>
            </a:endParaRPr>
          </a:p>
          <a:p>
            <a:endParaRPr lang="tr-TR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tr-TR" dirty="0" smtClean="0"/>
          </a:p>
          <a:p>
            <a:endParaRPr lang="tr-TR" dirty="0"/>
          </a:p>
        </p:txBody>
      </p:sp>
      <p:sp>
        <p:nvSpPr>
          <p:cNvPr id="6" name="5 Bükülü Ok"/>
          <p:cNvSpPr/>
          <p:nvPr/>
        </p:nvSpPr>
        <p:spPr>
          <a:xfrm rot="10800000">
            <a:off x="8936711" y="4387017"/>
            <a:ext cx="1928826" cy="1071570"/>
          </a:xfrm>
          <a:prstGeom prst="bentArrow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Yuvarlatılmış Dikdörtgen 6"/>
          <p:cNvSpPr/>
          <p:nvPr/>
        </p:nvSpPr>
        <p:spPr>
          <a:xfrm>
            <a:off x="1524000" y="4247317"/>
            <a:ext cx="7331242" cy="16287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GÜNÜN BÜYÜK VE AKTİF BÖLÜMÜ OKULDA GEÇMEKTEDİR.</a:t>
            </a:r>
            <a:endParaRPr lang="tr-TR" sz="2400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66579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Comic Sans MS" pitchFamily="66" charset="0"/>
              </a:rPr>
              <a:t>S</a:t>
            </a:r>
            <a:r>
              <a:rPr lang="tr-TR" dirty="0" smtClean="0">
                <a:latin typeface="Comic Sans MS" pitchFamily="66" charset="0"/>
              </a:rPr>
              <a:t>ınav Zamanı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45432" y="1737718"/>
            <a:ext cx="9708202" cy="4288420"/>
          </a:xfrm>
        </p:spPr>
        <p:txBody>
          <a:bodyPr/>
          <a:lstStyle/>
          <a:p>
            <a:r>
              <a:rPr lang="tr-TR" dirty="0" smtClean="0">
                <a:latin typeface="Comic Sans MS" pitchFamily="66" charset="0"/>
              </a:rPr>
              <a:t>Okul ve sınav kaygısı kan şekeri dengesini bozar</a:t>
            </a:r>
          </a:p>
          <a:p>
            <a:r>
              <a:rPr lang="tr-TR" dirty="0" smtClean="0">
                <a:latin typeface="Comic Sans MS" pitchFamily="66" charset="0"/>
              </a:rPr>
              <a:t>Ders ve sınav tekrarı </a:t>
            </a:r>
          </a:p>
          <a:p>
            <a:r>
              <a:rPr lang="tr-TR" dirty="0" smtClean="0">
                <a:latin typeface="Comic Sans MS" pitchFamily="66" charset="0"/>
              </a:rPr>
              <a:t>Sık hastane kontrolü  gerekebilir.</a:t>
            </a:r>
          </a:p>
        </p:txBody>
      </p:sp>
      <p:sp>
        <p:nvSpPr>
          <p:cNvPr id="4" name="3 Yuvarlatılmış Dikdörtgen"/>
          <p:cNvSpPr/>
          <p:nvPr/>
        </p:nvSpPr>
        <p:spPr>
          <a:xfrm>
            <a:off x="4038600" y="3382932"/>
            <a:ext cx="6878053" cy="2643206"/>
          </a:xfrm>
          <a:prstGeom prst="roundRect">
            <a:avLst/>
          </a:prstGeom>
          <a:solidFill>
            <a:srgbClr val="FBAA8D"/>
          </a:solidFill>
          <a:ln>
            <a:solidFill>
              <a:srgbClr val="FBAA8D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400" dirty="0"/>
          </a:p>
          <a:p>
            <a:endParaRPr lang="tr-TR" sz="2400" dirty="0"/>
          </a:p>
          <a:p>
            <a:endParaRPr lang="tr-TR" sz="2400" dirty="0"/>
          </a:p>
          <a:p>
            <a:r>
              <a:rPr lang="tr-TR" sz="24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Şeker ölçümü</a:t>
            </a:r>
          </a:p>
          <a:p>
            <a:r>
              <a:rPr lang="tr-TR" sz="24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Öğün</a:t>
            </a:r>
          </a:p>
          <a:p>
            <a:r>
              <a:rPr lang="tr-TR" sz="24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Ek insülin</a:t>
            </a:r>
          </a:p>
          <a:p>
            <a:r>
              <a:rPr lang="tr-TR" sz="24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Tuvalet ihtiyacı olabilir lütfen destek olunuz.</a:t>
            </a:r>
          </a:p>
          <a:p>
            <a:endParaRPr lang="tr-TR" sz="2400" dirty="0"/>
          </a:p>
          <a:p>
            <a:endParaRPr lang="tr-TR" sz="2400" dirty="0"/>
          </a:p>
          <a:p>
            <a:endParaRPr lang="tr-TR" sz="2400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403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5103"/>
          </a:xfrm>
        </p:spPr>
        <p:txBody>
          <a:bodyPr>
            <a:normAutofit fontScale="90000"/>
          </a:bodyPr>
          <a:lstStyle/>
          <a:p>
            <a:r>
              <a:rPr lang="tr-TR" sz="4000" dirty="0" smtClean="0">
                <a:latin typeface="Comic Sans MS" charset="-94"/>
                <a:ea typeface="Comic Sans MS" charset="-94"/>
                <a:cs typeface="Comic Sans MS" charset="-94"/>
              </a:rPr>
              <a:t> Egzersiz ve Sosyal Aktiviteler</a:t>
            </a:r>
            <a:endParaRPr lang="tr-TR" sz="40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266234"/>
            <a:ext cx="10515600" cy="4910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Değerli öğretmenimiz,</a:t>
            </a:r>
          </a:p>
          <a:p>
            <a:pPr marL="0" indent="0" algn="ctr">
              <a:buNone/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Öğrencinizin diyabet olması asla egzersiz yapmasına veya sosyal aktivitelere katılmasına engel değildir. Ancak bazı tedbirleri alması </a:t>
            </a:r>
            <a:r>
              <a:rPr lang="tr-TR" sz="2000" dirty="0">
                <a:latin typeface="Comic Sans MS" charset="-94"/>
                <a:ea typeface="Comic Sans MS" charset="-94"/>
                <a:cs typeface="Comic Sans MS" charset="-94"/>
              </a:rPr>
              <a:t>g</a:t>
            </a: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erekir.</a:t>
            </a:r>
          </a:p>
          <a:p>
            <a:pPr marL="0" indent="0">
              <a:buNone/>
            </a:pPr>
            <a:endParaRPr lang="tr-TR" sz="2000" u="sng" dirty="0">
              <a:latin typeface="Comic Sans MS" charset="-94"/>
              <a:ea typeface="Comic Sans MS" charset="-94"/>
              <a:cs typeface="Comic Sans MS" charset="-94"/>
            </a:endParaRPr>
          </a:p>
          <a:p>
            <a:pPr marL="0" indent="0">
              <a:buNone/>
            </a:pPr>
            <a:r>
              <a:rPr lang="tr-TR" sz="2000" u="sng" dirty="0" smtClean="0">
                <a:latin typeface="Comic Sans MS" charset="-94"/>
                <a:ea typeface="Comic Sans MS" charset="-94"/>
                <a:cs typeface="Comic Sans MS" charset="-94"/>
              </a:rPr>
              <a:t>Bu tedbirler</a:t>
            </a:r>
            <a:endParaRPr lang="tr-TR" sz="2000" u="sng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2916337" y="2852704"/>
            <a:ext cx="8560444" cy="270830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tr-TR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>
              <a:lnSpc>
                <a:spcPct val="150000"/>
              </a:lnSpc>
            </a:pPr>
            <a:endParaRPr lang="tr-TR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>
              <a:lnSpc>
                <a:spcPct val="150000"/>
              </a:lnSpc>
            </a:pPr>
            <a:endParaRPr lang="tr-TR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>
              <a:lnSpc>
                <a:spcPct val="150000"/>
              </a:lnSpc>
            </a:pPr>
            <a:endParaRPr lang="tr-TR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Egzersiz öncesi kan şekeri ölçmesi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Kan şekeri 100-250 arası olmalıdır(İdeal şeker ortalama 130-250 arası).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Gerekirse ara öğün alması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Egzersiz </a:t>
            </a:r>
            <a:r>
              <a:rPr lang="tr-TR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öncesi gerekirse </a:t>
            </a:r>
            <a:r>
              <a:rPr lang="tr-TR" u="sng" dirty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insülini azaltması </a:t>
            </a:r>
            <a:r>
              <a:rPr lang="tr-TR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konusunda destek </a:t>
            </a:r>
            <a:r>
              <a:rPr lang="tr-TR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olun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Egzersiz arası ve sonrası tekrar şeker ölçmesi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Gerek olursa aralarda dinlenmesi yeterli olacaktır.</a:t>
            </a:r>
          </a:p>
          <a:p>
            <a:pPr>
              <a:lnSpc>
                <a:spcPct val="150000"/>
              </a:lnSpc>
            </a:pPr>
            <a:endParaRPr lang="tr-TR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>
              <a:lnSpc>
                <a:spcPct val="150000"/>
              </a:lnSpc>
            </a:pPr>
            <a:endParaRPr lang="tr-TR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pPr>
              <a:lnSpc>
                <a:spcPct val="150000"/>
              </a:lnSpc>
            </a:pPr>
            <a:endParaRPr lang="tr-TR" dirty="0" smtClean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  <a:p>
            <a:r>
              <a:rPr lang="tr-TR" sz="24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 </a:t>
            </a:r>
            <a:endParaRPr lang="tr-TR" sz="2400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38200" y="5740399"/>
            <a:ext cx="10761562" cy="981075"/>
          </a:xfrm>
          <a:prstGeom prst="roundRect">
            <a:avLst/>
          </a:prstGeom>
          <a:solidFill>
            <a:srgbClr val="DAA0B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AİLE VE ÇOCUK MUTLAKA EGZERSİZDE DİYABET HAKKINDA EĞİTİM ALMIŞ OLMASI GEREKMEKTEDİR.</a:t>
            </a:r>
            <a:endParaRPr lang="tr-TR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7" name="Sağa Bükülü Ok 6"/>
          <p:cNvSpPr/>
          <p:nvPr/>
        </p:nvSpPr>
        <p:spPr>
          <a:xfrm>
            <a:off x="1747958" y="3238131"/>
            <a:ext cx="811191" cy="1216152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598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2454442"/>
            <a:ext cx="4301514" cy="2865270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dirty="0" smtClean="0">
                <a:latin typeface="Comic Sans MS" pitchFamily="66" charset="0"/>
              </a:rPr>
              <a:t>Okulda Diyabet Programı-Temel Mesajlar 1</a:t>
            </a:r>
            <a:br>
              <a:rPr lang="tr-TR" sz="3600" dirty="0" smtClean="0">
                <a:latin typeface="Comic Sans MS" pitchFamily="66" charset="0"/>
              </a:rPr>
            </a:br>
            <a:endParaRPr lang="tr-TR" sz="3600" dirty="0"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38200" y="1227221"/>
            <a:ext cx="10651958" cy="512912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tr-TR" sz="2000" dirty="0">
                <a:latin typeface="Comic Sans MS" pitchFamily="66" charset="0"/>
              </a:rPr>
              <a:t>Her çocuğun diyabeti </a:t>
            </a:r>
            <a:r>
              <a:rPr lang="tr-TR" sz="2000" dirty="0" smtClean="0">
                <a:latin typeface="Comic Sans MS" pitchFamily="66" charset="0"/>
              </a:rPr>
              <a:t>kendine özgün tedavi planı içerir, ÖĞRETMENE MEKTUP bu bilgileri kapsamaktadır. Aileden talep ediniz.</a:t>
            </a:r>
            <a:endParaRPr lang="tr-TR" sz="2000" dirty="0">
              <a:latin typeface="Comic Sans MS" pitchFamily="66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tr-TR" sz="2000" dirty="0">
                <a:latin typeface="Comic Sans MS" pitchFamily="66" charset="0"/>
              </a:rPr>
              <a:t>Diyabetli öğrencinin üzerine gereksiz dikkat </a:t>
            </a:r>
            <a:r>
              <a:rPr lang="tr-TR" sz="2000" dirty="0" smtClean="0">
                <a:latin typeface="Comic Sans MS" pitchFamily="66" charset="0"/>
              </a:rPr>
              <a:t>çekmeyin, diğer öğrencilerden farklı davranmayın</a:t>
            </a:r>
            <a:endParaRPr lang="tr-TR" sz="2000" dirty="0">
              <a:latin typeface="Comic Sans MS" pitchFamily="66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tr-TR" sz="2000" dirty="0" smtClean="0">
                <a:latin typeface="Comic Sans MS" pitchFamily="66" charset="0"/>
              </a:rPr>
              <a:t>Diyabetli </a:t>
            </a:r>
            <a:r>
              <a:rPr lang="tr-TR" sz="2000" dirty="0">
                <a:latin typeface="Comic Sans MS" pitchFamily="66" charset="0"/>
              </a:rPr>
              <a:t>öğrenciyi etiketlemeyin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tr-TR" sz="2000" dirty="0">
                <a:latin typeface="Comic Sans MS" pitchFamily="66" charset="0"/>
              </a:rPr>
              <a:t>Sempati değil empati </a:t>
            </a:r>
            <a:r>
              <a:rPr lang="tr-TR" sz="2000" dirty="0" smtClean="0">
                <a:latin typeface="Comic Sans MS" pitchFamily="66" charset="0"/>
              </a:rPr>
              <a:t>yapın</a:t>
            </a:r>
            <a:endParaRPr lang="tr-TR" sz="2000" dirty="0">
              <a:latin typeface="Comic Sans MS" pitchFamily="66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tr-TR" sz="2000" dirty="0" smtClean="0">
                <a:latin typeface="Comic Sans MS" pitchFamily="66" charset="0"/>
              </a:rPr>
              <a:t>Diyabete destek </a:t>
            </a:r>
            <a:r>
              <a:rPr lang="tr-TR" sz="2000" dirty="0">
                <a:latin typeface="Comic Sans MS" pitchFamily="66" charset="0"/>
              </a:rPr>
              <a:t>hazırlıklarının tamamlanması: </a:t>
            </a:r>
            <a:r>
              <a:rPr lang="tr-TR" sz="2000" dirty="0" smtClean="0">
                <a:latin typeface="Comic Sans MS" pitchFamily="66" charset="0"/>
              </a:rPr>
              <a:t>şeker/meyve suyu bulundurma, insülinin saklanma koşullarının sağlanması vb.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tr-TR" sz="2000" dirty="0"/>
          </a:p>
          <a:p>
            <a:endParaRPr lang="tr-TR" sz="2000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8935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2616881"/>
            <a:ext cx="4057650" cy="2702831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latin typeface="Comic Sans MS" pitchFamily="66" charset="0"/>
              </a:rPr>
              <a:t>Okulda Diyabet Programı-Temel </a:t>
            </a:r>
            <a:r>
              <a:rPr lang="tr-TR" dirty="0" smtClean="0">
                <a:latin typeface="Comic Sans MS" pitchFamily="66" charset="0"/>
              </a:rPr>
              <a:t>Mesajlar 2</a:t>
            </a:r>
            <a:r>
              <a:rPr lang="tr-TR" dirty="0">
                <a:latin typeface="Comic Sans MS" pitchFamily="66" charset="0"/>
              </a:rPr>
              <a:t/>
            </a:r>
            <a:br>
              <a:rPr lang="tr-TR" dirty="0">
                <a:latin typeface="Comic Sans MS" pitchFamily="66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09700"/>
            <a:ext cx="10515600" cy="4767263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dirty="0" smtClean="0">
                <a:latin typeface="Comic Sans MS" pitchFamily="66" charset="0"/>
              </a:rPr>
              <a:t>6. Öğrencinizin </a:t>
            </a:r>
            <a:r>
              <a:rPr lang="tr-TR" dirty="0">
                <a:latin typeface="Comic Sans MS" pitchFamily="66" charset="0"/>
              </a:rPr>
              <a:t>şeker ölçümü, beslenme ve insülin uygulamasını göze çarpmayan  nazik hatırlatmalar yapın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dirty="0" smtClean="0">
                <a:latin typeface="Comic Sans MS" pitchFamily="66" charset="0"/>
              </a:rPr>
              <a:t>7. Genel </a:t>
            </a:r>
            <a:r>
              <a:rPr lang="tr-TR" dirty="0">
                <a:latin typeface="Comic Sans MS" pitchFamily="66" charset="0"/>
              </a:rPr>
              <a:t>durumunu kontrol edin (renk solukluğu, terleme, konsantrasyon düşüklüğü  vb.)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dirty="0" smtClean="0">
                <a:latin typeface="Comic Sans MS" pitchFamily="66" charset="0"/>
              </a:rPr>
              <a:t>8. Gerektiği </a:t>
            </a:r>
            <a:r>
              <a:rPr lang="tr-TR" dirty="0">
                <a:latin typeface="Comic Sans MS" pitchFamily="66" charset="0"/>
              </a:rPr>
              <a:t>kadar lavaboya gitmesine izin verin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dirty="0" smtClean="0">
                <a:latin typeface="Comic Sans MS" pitchFamily="66" charset="0"/>
              </a:rPr>
              <a:t>9. Aile </a:t>
            </a:r>
            <a:r>
              <a:rPr lang="tr-TR" dirty="0">
                <a:latin typeface="Comic Sans MS" pitchFamily="66" charset="0"/>
              </a:rPr>
              <a:t>ve sağlık personelinin iletişim bilgilerini kaydedin...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dirty="0" smtClean="0">
                <a:latin typeface="Comic Sans MS" pitchFamily="66" charset="0"/>
              </a:rPr>
              <a:t>10. Sabırlı </a:t>
            </a:r>
            <a:r>
              <a:rPr lang="tr-TR" dirty="0">
                <a:latin typeface="Comic Sans MS" pitchFamily="66" charset="0"/>
              </a:rPr>
              <a:t>ve anlayışlı </a:t>
            </a:r>
            <a:r>
              <a:rPr lang="tr-TR" dirty="0" smtClean="0">
                <a:latin typeface="Comic Sans MS" pitchFamily="66" charset="0"/>
              </a:rPr>
              <a:t>olun.</a:t>
            </a:r>
            <a:endParaRPr lang="tr-TR" dirty="0">
              <a:latin typeface="Comic Sans MS" pitchFamily="66" charset="0"/>
            </a:endParaRPr>
          </a:p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061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994778"/>
          </a:xfrm>
        </p:spPr>
        <p:txBody>
          <a:bodyPr>
            <a:normAutofit fontScale="90000"/>
          </a:bodyPr>
          <a:lstStyle/>
          <a:p>
            <a:pPr algn="ctr"/>
            <a:r>
              <a:rPr lang="tr-TR" sz="2700" dirty="0" smtClean="0">
                <a:latin typeface="Comic Sans MS" charset="-94"/>
                <a:ea typeface="Comic Sans MS" charset="-94"/>
                <a:cs typeface="Comic Sans MS" charset="-94"/>
              </a:rPr>
              <a:t/>
            </a:r>
            <a:br>
              <a:rPr lang="tr-TR" sz="2700" dirty="0" smtClean="0">
                <a:latin typeface="Comic Sans MS" charset="-94"/>
                <a:ea typeface="Comic Sans MS" charset="-94"/>
                <a:cs typeface="Comic Sans MS" charset="-94"/>
              </a:rPr>
            </a:br>
            <a:r>
              <a:rPr lang="tr-TR" sz="2700" dirty="0">
                <a:latin typeface="Comic Sans MS" charset="-94"/>
                <a:ea typeface="Comic Sans MS" charset="-94"/>
                <a:cs typeface="Comic Sans MS" charset="-94"/>
              </a:rPr>
              <a:t/>
            </a:r>
            <a:br>
              <a:rPr lang="tr-TR" sz="2700" dirty="0">
                <a:latin typeface="Comic Sans MS" charset="-94"/>
                <a:ea typeface="Comic Sans MS" charset="-94"/>
                <a:cs typeface="Comic Sans MS" charset="-94"/>
              </a:rPr>
            </a:br>
            <a:r>
              <a:rPr lang="tr-TR" sz="2700" b="1" dirty="0" smtClean="0">
                <a:solidFill>
                  <a:srgbClr val="CE315C"/>
                </a:solidFill>
                <a:latin typeface="Comic Sans MS" charset="-94"/>
                <a:ea typeface="Comic Sans MS" charset="-94"/>
                <a:cs typeface="Comic Sans MS" charset="-94"/>
              </a:rPr>
              <a:t>Milli </a:t>
            </a:r>
            <a:r>
              <a:rPr lang="tr-TR" sz="2700" b="1" dirty="0">
                <a:solidFill>
                  <a:srgbClr val="CE315C"/>
                </a:solidFill>
                <a:latin typeface="Comic Sans MS" charset="-94"/>
                <a:ea typeface="Comic Sans MS" charset="-94"/>
                <a:cs typeface="Comic Sans MS" charset="-94"/>
              </a:rPr>
              <a:t>Eğitim Bakanlığı’nın 24.02.2013 </a:t>
            </a:r>
            <a:r>
              <a:rPr lang="tr-TR" sz="2700" b="1" dirty="0" smtClean="0">
                <a:solidFill>
                  <a:srgbClr val="CE315C"/>
                </a:solidFill>
                <a:latin typeface="Comic Sans MS" charset="-94"/>
                <a:ea typeface="Comic Sans MS" charset="-94"/>
                <a:cs typeface="Comic Sans MS" charset="-94"/>
              </a:rPr>
              <a:t>Tarihli </a:t>
            </a:r>
            <a:r>
              <a:rPr lang="tr-TR" sz="2700" b="1" dirty="0">
                <a:solidFill>
                  <a:srgbClr val="CE315C"/>
                </a:solidFill>
                <a:latin typeface="Comic Sans MS" charset="-94"/>
                <a:ea typeface="Comic Sans MS" charset="-94"/>
                <a:cs typeface="Comic Sans MS" charset="-94"/>
              </a:rPr>
              <a:t>Diyabetli Öğrenciler Genelgesi </a:t>
            </a:r>
            <a:r>
              <a:rPr lang="tr-TR" sz="2700" b="1" dirty="0" smtClean="0">
                <a:solidFill>
                  <a:srgbClr val="CE315C"/>
                </a:solidFill>
                <a:latin typeface="Comic Sans MS" charset="-94"/>
                <a:ea typeface="Comic Sans MS" charset="-94"/>
                <a:cs typeface="Comic Sans MS" charset="-94"/>
              </a:rPr>
              <a:t/>
            </a:r>
            <a:br>
              <a:rPr lang="tr-TR" sz="2700" b="1" dirty="0" smtClean="0">
                <a:solidFill>
                  <a:srgbClr val="CE315C"/>
                </a:solidFill>
                <a:latin typeface="Comic Sans MS" charset="-94"/>
                <a:ea typeface="Comic Sans MS" charset="-94"/>
                <a:cs typeface="Comic Sans MS" charset="-94"/>
              </a:rPr>
            </a:br>
            <a:r>
              <a:rPr lang="tr-TR" sz="2700" dirty="0" smtClean="0">
                <a:latin typeface="Comic Sans MS" charset="-94"/>
                <a:ea typeface="Comic Sans MS" charset="-94"/>
                <a:cs typeface="Comic Sans MS" charset="-94"/>
              </a:rPr>
              <a:t/>
            </a:r>
            <a:br>
              <a:rPr lang="tr-TR" sz="2700" dirty="0" smtClean="0">
                <a:latin typeface="Comic Sans MS" charset="-94"/>
                <a:ea typeface="Comic Sans MS" charset="-94"/>
                <a:cs typeface="Comic Sans MS" charset="-94"/>
              </a:rPr>
            </a:br>
            <a:r>
              <a:rPr lang="tr-TR" sz="2000" u="sng" dirty="0" smtClean="0">
                <a:solidFill>
                  <a:srgbClr val="0563C1"/>
                </a:solidFill>
                <a:latin typeface="Cambria" charset="-94"/>
                <a:ea typeface="Calibri" charset="-94"/>
                <a:cs typeface="Times New Roman" charset="-94"/>
                <a:hlinkClick r:id="rId2"/>
              </a:rPr>
              <a:t>https</a:t>
            </a:r>
            <a:r>
              <a:rPr lang="tr-TR" sz="2000" u="sng" dirty="0">
                <a:solidFill>
                  <a:srgbClr val="0563C1"/>
                </a:solidFill>
                <a:latin typeface="Cambria" charset="-94"/>
                <a:ea typeface="Calibri" charset="-94"/>
                <a:cs typeface="Times New Roman" charset="-94"/>
                <a:hlinkClick r:id="rId2"/>
              </a:rPr>
              <a:t>://dogm.meb.gov.tr/meb_iys_dosyalar/2013_02/27044427_dyabetlrencler.pdf</a:t>
            </a:r>
            <a:endParaRPr lang="tr-TR" sz="2000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72" y="1808871"/>
            <a:ext cx="5236465" cy="4912604"/>
          </a:xfr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168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8175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Sunu Akışı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71646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Diyabetin </a:t>
            </a:r>
            <a:r>
              <a:rPr lang="tr-TR" sz="2000" dirty="0">
                <a:latin typeface="Comic Sans MS" charset="-94"/>
                <a:ea typeface="Comic Sans MS" charset="-94"/>
                <a:cs typeface="Comic Sans MS" charset="-94"/>
              </a:rPr>
              <a:t>tanımı, tipleri, sıklığı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000" dirty="0">
                <a:latin typeface="Comic Sans MS" charset="-94"/>
                <a:ea typeface="Comic Sans MS" charset="-94"/>
                <a:cs typeface="Comic Sans MS" charset="-94"/>
              </a:rPr>
              <a:t>Tip 1 diyabetin belirtileri, nedenleri, tedavisi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000" dirty="0">
                <a:latin typeface="Comic Sans MS" charset="-94"/>
                <a:ea typeface="Comic Sans MS" charset="-94"/>
                <a:cs typeface="Comic Sans MS" charset="-94"/>
              </a:rPr>
              <a:t>Tip 1 diyabette acil durumlar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000" dirty="0">
                <a:latin typeface="Comic Sans MS" charset="-94"/>
                <a:ea typeface="Comic Sans MS" charset="-94"/>
                <a:cs typeface="Comic Sans MS" charset="-94"/>
              </a:rPr>
              <a:t>Tip 2 diyabet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000" dirty="0">
                <a:latin typeface="Comic Sans MS" charset="-94"/>
                <a:ea typeface="Comic Sans MS" charset="-94"/>
                <a:cs typeface="Comic Sans MS" charset="-94"/>
              </a:rPr>
              <a:t>Şişmanlık ve Şişmanlığın Getirdiği Sorunlar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000" dirty="0">
                <a:latin typeface="Comic Sans MS" pitchFamily="66" charset="0"/>
              </a:rPr>
              <a:t>Okulda Diyabet Programı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000" dirty="0">
                <a:latin typeface="Comic Sans MS" pitchFamily="66" charset="0"/>
              </a:rPr>
              <a:t>Temel Mesajlar</a:t>
            </a:r>
            <a:br>
              <a:rPr lang="tr-TR" sz="2000" dirty="0">
                <a:latin typeface="Comic Sans MS" pitchFamily="66" charset="0"/>
              </a:rPr>
            </a:br>
            <a:endParaRPr lang="tr-TR" sz="2000" dirty="0">
              <a:latin typeface="Comic Sans MS" charset="-94"/>
              <a:ea typeface="Comic Sans MS" charset="-94"/>
              <a:cs typeface="Comic Sans MS" charset="-94"/>
            </a:endParaRPr>
          </a:p>
          <a:p>
            <a:pPr marL="0" indent="0">
              <a:buNone/>
            </a:pPr>
            <a:r>
              <a:rPr lang="tr-TR" sz="2000" dirty="0">
                <a:latin typeface="Comic Sans MS" pitchFamily="66" charset="0"/>
              </a:rPr>
              <a:t/>
            </a:r>
            <a:br>
              <a:rPr lang="tr-TR" sz="2000" dirty="0">
                <a:latin typeface="Comic Sans MS" pitchFamily="66" charset="0"/>
              </a:rPr>
            </a:br>
            <a:endParaRPr lang="tr-TR" sz="2000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pPr marL="0" indent="0">
              <a:buNone/>
            </a:pPr>
            <a:endParaRPr lang="tr-TR" sz="2000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pPr marL="0" indent="0">
              <a:buNone/>
            </a:pPr>
            <a:endParaRPr lang="tr-TR" sz="2000" dirty="0" smtClean="0">
              <a:latin typeface="Comic Sans MS" charset="-94"/>
              <a:ea typeface="Comic Sans MS" charset="-94"/>
              <a:cs typeface="Comic Sans MS" charset="-94"/>
            </a:endParaRP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77695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650875"/>
          </a:xfrm>
        </p:spPr>
        <p:txBody>
          <a:bodyPr>
            <a:noAutofit/>
          </a:bodyPr>
          <a:lstStyle/>
          <a:p>
            <a:pPr algn="ctr"/>
            <a:r>
              <a:rPr lang="tr-TR" sz="3600" b="1" dirty="0" smtClean="0">
                <a:solidFill>
                  <a:srgbClr val="CE315C"/>
                </a:solidFill>
                <a:latin typeface="Comic Sans MS" charset="-94"/>
                <a:ea typeface="Comic Sans MS" charset="-94"/>
                <a:cs typeface="Comic Sans MS" charset="-94"/>
              </a:rPr>
              <a:t>14 </a:t>
            </a:r>
            <a:r>
              <a:rPr lang="tr-TR" sz="3600" b="1" dirty="0">
                <a:solidFill>
                  <a:srgbClr val="CE315C"/>
                </a:solidFill>
                <a:latin typeface="Comic Sans MS" charset="-94"/>
                <a:ea typeface="Comic Sans MS" charset="-94"/>
                <a:cs typeface="Comic Sans MS" charset="-94"/>
              </a:rPr>
              <a:t>Kasım Dünya Diyabet </a:t>
            </a:r>
            <a:r>
              <a:rPr lang="tr-TR" sz="3600" b="1" dirty="0" smtClean="0">
                <a:solidFill>
                  <a:srgbClr val="CE315C"/>
                </a:solidFill>
                <a:latin typeface="Comic Sans MS" charset="-94"/>
                <a:ea typeface="Comic Sans MS" charset="-94"/>
                <a:cs typeface="Comic Sans MS" charset="-94"/>
              </a:rPr>
              <a:t>Günü Etkinlikleri</a:t>
            </a:r>
            <a:endParaRPr lang="tr-TR" sz="3600" b="1" dirty="0">
              <a:solidFill>
                <a:srgbClr val="CE315C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Dikdörtgen 12"/>
          <p:cNvSpPr/>
          <p:nvPr/>
        </p:nvSpPr>
        <p:spPr>
          <a:xfrm>
            <a:off x="1030147" y="1429517"/>
            <a:ext cx="1116185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u="sng" dirty="0" smtClean="0">
                <a:solidFill>
                  <a:srgbClr val="0563C1"/>
                </a:solidFill>
                <a:latin typeface="Cambria" charset="-94"/>
                <a:ea typeface="Times New Roman" charset="-94"/>
                <a:hlinkClick r:id="rId2"/>
              </a:rPr>
              <a:t>http</a:t>
            </a:r>
            <a:r>
              <a:rPr lang="tr-TR" u="sng" dirty="0">
                <a:solidFill>
                  <a:srgbClr val="0563C1"/>
                </a:solidFill>
                <a:latin typeface="Cambria" charset="-94"/>
                <a:ea typeface="Times New Roman" charset="-94"/>
                <a:hlinkClick r:id="rId2"/>
              </a:rPr>
              <a:t>://okulsagligi.meb.gov.tr/index.php?Git=PVideo&amp;sayfa=AnaSayfa</a:t>
            </a:r>
            <a:r>
              <a:rPr lang="tr-TR" dirty="0">
                <a:latin typeface="Cambria" charset="-94"/>
                <a:ea typeface="Times New Roman" charset="-94"/>
              </a:rPr>
              <a:t> </a:t>
            </a:r>
            <a:endParaRPr lang="tr-TR" dirty="0">
              <a:effectLst/>
              <a:latin typeface="Times New Roman" charset="-94"/>
              <a:ea typeface="Times New Roman" charset="-94"/>
            </a:endParaRPr>
          </a:p>
        </p:txBody>
      </p:sp>
      <p:sp>
        <p:nvSpPr>
          <p:cNvPr id="18" name="Dikdörtgen 17"/>
          <p:cNvSpPr/>
          <p:nvPr/>
        </p:nvSpPr>
        <p:spPr>
          <a:xfrm>
            <a:off x="2662177" y="4485622"/>
            <a:ext cx="7731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srgbClr val="70A5B7"/>
                </a:solidFill>
                <a:latin typeface="ITCAvantGardePro" charset="-94"/>
              </a:rPr>
              <a:t>http://</a:t>
            </a:r>
            <a:r>
              <a:rPr lang="tr-TR" sz="2800" dirty="0" err="1">
                <a:solidFill>
                  <a:srgbClr val="70A5B7"/>
                </a:solidFill>
                <a:latin typeface="ITCAvantGardePro" charset="-94"/>
              </a:rPr>
              <a:t>www.okuldadiyabet.org</a:t>
            </a:r>
            <a:r>
              <a:rPr lang="tr-TR" sz="2800" dirty="0">
                <a:solidFill>
                  <a:srgbClr val="70A5B7"/>
                </a:solidFill>
                <a:latin typeface="ITCAvantGardePro" charset="-94"/>
              </a:rPr>
              <a:t>/ </a:t>
            </a:r>
            <a:endParaRPr lang="tr-TR" sz="2800" dirty="0">
              <a:effectLst/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2662177" y="5293228"/>
            <a:ext cx="7443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solidFill>
                  <a:srgbClr val="70A5B7"/>
                </a:solidFill>
                <a:latin typeface="ITCAvantGardePro" charset="-94"/>
              </a:rPr>
              <a:t>https</a:t>
            </a:r>
            <a:r>
              <a:rPr lang="tr-TR" sz="2400" dirty="0">
                <a:solidFill>
                  <a:srgbClr val="70A5B7"/>
                </a:solidFill>
                <a:latin typeface="ITCAvantGardePro" charset="-94"/>
              </a:rPr>
              <a:t>://</a:t>
            </a:r>
            <a:r>
              <a:rPr lang="tr-TR" sz="2400" dirty="0" smtClean="0">
                <a:solidFill>
                  <a:srgbClr val="70A5B7"/>
                </a:solidFill>
                <a:latin typeface="ITCAvantGardePro" charset="-94"/>
              </a:rPr>
              <a:t>www.youtube.com/user/OkuldaDiyabetTV </a:t>
            </a:r>
            <a:endParaRPr lang="tr-TR" sz="2400" dirty="0">
              <a:effectLst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07" y="2320528"/>
            <a:ext cx="38385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52720" y="1825625"/>
            <a:ext cx="2587523" cy="151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1" t="-4368" r="19932"/>
          <a:stretch/>
        </p:blipFill>
        <p:spPr>
          <a:xfrm>
            <a:off x="2092153" y="2395315"/>
            <a:ext cx="1140048" cy="87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5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CE315C"/>
                </a:solidFill>
                <a:latin typeface="Comic Sans MS" charset="-94"/>
                <a:ea typeface="Comic Sans MS" charset="-94"/>
                <a:cs typeface="Comic Sans MS" charset="-94"/>
              </a:rPr>
              <a:t/>
            </a:r>
            <a:br>
              <a:rPr lang="tr-TR" dirty="0" smtClean="0">
                <a:solidFill>
                  <a:srgbClr val="CE315C"/>
                </a:solidFill>
                <a:latin typeface="Comic Sans MS" charset="-94"/>
                <a:ea typeface="Comic Sans MS" charset="-94"/>
                <a:cs typeface="Comic Sans MS" charset="-94"/>
              </a:rPr>
            </a:br>
            <a:r>
              <a:rPr lang="tr-TR" dirty="0" smtClean="0">
                <a:solidFill>
                  <a:srgbClr val="CE315C"/>
                </a:solidFill>
                <a:latin typeface="Comic Sans MS" charset="-94"/>
                <a:ea typeface="Comic Sans MS" charset="-94"/>
                <a:cs typeface="Comic Sans MS" charset="-94"/>
              </a:rPr>
              <a:t>Öğretmene Mektup</a:t>
            </a:r>
            <a:br>
              <a:rPr lang="tr-TR" dirty="0" smtClean="0">
                <a:solidFill>
                  <a:srgbClr val="CE315C"/>
                </a:solidFill>
                <a:latin typeface="Comic Sans MS" charset="-94"/>
                <a:ea typeface="Comic Sans MS" charset="-94"/>
                <a:cs typeface="Comic Sans MS" charset="-94"/>
              </a:rPr>
            </a:br>
            <a:r>
              <a:rPr lang="tr-TR" dirty="0" smtClean="0">
                <a:solidFill>
                  <a:srgbClr val="CE315C"/>
                </a:solidFill>
                <a:latin typeface="Comic Sans MS" charset="-94"/>
                <a:ea typeface="Comic Sans MS" charset="-94"/>
                <a:cs typeface="Comic Sans MS" charset="-94"/>
              </a:rPr>
              <a:t/>
            </a:r>
            <a:br>
              <a:rPr lang="tr-TR" dirty="0" smtClean="0">
                <a:solidFill>
                  <a:srgbClr val="CE315C"/>
                </a:solidFill>
                <a:latin typeface="Comic Sans MS" charset="-94"/>
                <a:ea typeface="Comic Sans MS" charset="-94"/>
                <a:cs typeface="Comic Sans MS" charset="-94"/>
              </a:rPr>
            </a:br>
            <a:endParaRPr lang="tr-TR" dirty="0">
              <a:solidFill>
                <a:srgbClr val="CE315C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50" y="1006998"/>
            <a:ext cx="5775767" cy="5262878"/>
          </a:xfrm>
        </p:spPr>
      </p:pic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2338086" y="6356350"/>
            <a:ext cx="5815314" cy="365125"/>
          </a:xfrm>
        </p:spPr>
        <p:txBody>
          <a:bodyPr/>
          <a:lstStyle/>
          <a:p>
            <a:r>
              <a:rPr lang="tr-TR" sz="1800" dirty="0">
                <a:solidFill>
                  <a:srgbClr val="70A5B7"/>
                </a:solidFill>
                <a:latin typeface="ITCAvantGardePro" charset="-94"/>
              </a:rPr>
              <a:t>http://</a:t>
            </a:r>
            <a:r>
              <a:rPr lang="tr-TR" sz="1800" dirty="0" err="1">
                <a:solidFill>
                  <a:srgbClr val="70A5B7"/>
                </a:solidFill>
                <a:latin typeface="ITCAvantGardePro" charset="-94"/>
              </a:rPr>
              <a:t>www.okuldadiyabet.org</a:t>
            </a:r>
            <a:r>
              <a:rPr lang="tr-TR" sz="1800" dirty="0">
                <a:solidFill>
                  <a:srgbClr val="70A5B7"/>
                </a:solidFill>
                <a:latin typeface="ITCAvantGardePro" charset="-94"/>
              </a:rPr>
              <a:t>/ </a:t>
            </a:r>
            <a:endParaRPr lang="tr-TR" sz="18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2" t="-2184" r="19802"/>
          <a:stretch/>
        </p:blipFill>
        <p:spPr>
          <a:xfrm>
            <a:off x="3657596" y="5791243"/>
            <a:ext cx="466531" cy="36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4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838200" y="2419109"/>
            <a:ext cx="10515600" cy="2912902"/>
          </a:xfrm>
          <a:prstGeom prst="roundRect">
            <a:avLst/>
          </a:prstGeom>
          <a:solidFill>
            <a:srgbClr val="DD9F9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50000"/>
              </a:lnSpc>
              <a:buNone/>
            </a:pPr>
            <a:r>
              <a:rPr lang="tr-TR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Öğrencinizin takip edildiği </a:t>
            </a:r>
            <a:r>
              <a:rPr lang="tr-TR" u="sng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Çocuk Endokrinoloji Bölümü </a:t>
            </a:r>
            <a:r>
              <a:rPr lang="tr-TR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Hekim ve Diyabet Hemşiresinden veya bağlı bulunduğu, </a:t>
            </a:r>
            <a:r>
              <a:rPr lang="tr-TR" u="sng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Toplum Sağlığı Merkezi </a:t>
            </a:r>
            <a:r>
              <a:rPr lang="tr-TR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Hemşiresinden destek alabilirsiniz.</a:t>
            </a:r>
            <a:endParaRPr lang="tr-TR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82883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7313"/>
            <a:ext cx="9525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tr-TR" altLang="tr-TR" sz="3600" dirty="0" smtClean="0">
                <a:latin typeface="Comic Sans MS" charset="-94"/>
                <a:ea typeface="Comic Sans MS" charset="-94"/>
                <a:cs typeface="Comic Sans MS" charset="-94"/>
              </a:rPr>
              <a:t>DİYABETİN TANIMI</a:t>
            </a:r>
            <a:endParaRPr lang="tr-TR" altLang="tr-TR" sz="36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099" name="Rectangle 21"/>
          <p:cNvSpPr>
            <a:spLocks noGrp="1" noChangeArrowheads="1"/>
          </p:cNvSpPr>
          <p:nvPr>
            <p:ph type="body" sz="half" idx="1"/>
          </p:nvPr>
        </p:nvSpPr>
        <p:spPr>
          <a:xfrm>
            <a:off x="2028825" y="4048125"/>
            <a:ext cx="7038975" cy="439738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tr-TR" altLang="tr-TR" sz="24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graphicFrame>
        <p:nvGraphicFramePr>
          <p:cNvPr id="53314" name="Group 6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53037774"/>
              </p:ext>
            </p:extLst>
          </p:nvPr>
        </p:nvGraphicFramePr>
        <p:xfrm>
          <a:off x="1400175" y="4487863"/>
          <a:ext cx="8743950" cy="2122739"/>
        </p:xfrm>
        <a:graphic>
          <a:graphicData uri="http://schemas.openxmlformats.org/drawingml/2006/table">
            <a:tbl>
              <a:tblPr/>
              <a:tblGrid>
                <a:gridCol w="311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65000"/>
                        <a:defRPr sz="2800" b="1">
                          <a:solidFill>
                            <a:srgbClr val="382D87"/>
                          </a:solidFill>
                          <a:latin typeface="Tahom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 b="1">
                          <a:solidFill>
                            <a:srgbClr val="382D87"/>
                          </a:solidFill>
                          <a:latin typeface="Tahom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rgbClr val="382D87"/>
                          </a:solidFill>
                          <a:latin typeface="Tahoma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tr-TR" alt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Tanımlama</a:t>
                      </a:r>
                    </a:p>
                  </a:txBody>
                  <a:tcPr marT="45709" marB="45709" horzOverflow="overflow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85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65000"/>
                        <a:defRPr sz="2800" b="1">
                          <a:solidFill>
                            <a:srgbClr val="382D87"/>
                          </a:solidFill>
                          <a:latin typeface="Tahom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 b="1">
                          <a:solidFill>
                            <a:srgbClr val="382D87"/>
                          </a:solidFill>
                          <a:latin typeface="Tahom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rgbClr val="382D87"/>
                          </a:solidFill>
                          <a:latin typeface="Tahoma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tr-TR" alt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Kan Şekeri</a:t>
                      </a:r>
                      <a:endParaRPr kumimoji="0" lang="tr-TR" alt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 marT="45709" marB="45709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8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5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65000"/>
                        <a:defRPr sz="2800" b="1">
                          <a:solidFill>
                            <a:srgbClr val="382D87"/>
                          </a:solidFill>
                          <a:latin typeface="Tahom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 b="1">
                          <a:solidFill>
                            <a:srgbClr val="382D87"/>
                          </a:solidFill>
                          <a:latin typeface="Tahom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rgbClr val="382D87"/>
                          </a:solidFill>
                          <a:latin typeface="Tahoma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tr-TR" alt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Diyabet</a:t>
                      </a:r>
                    </a:p>
                  </a:txBody>
                  <a:tcPr marT="45709" marB="45709" horzOverflow="overflow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85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65000"/>
                        <a:defRPr sz="2800" b="1">
                          <a:solidFill>
                            <a:srgbClr val="382D87"/>
                          </a:solidFill>
                          <a:latin typeface="Tahom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 b="1">
                          <a:solidFill>
                            <a:srgbClr val="382D87"/>
                          </a:solidFill>
                          <a:latin typeface="Tahom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rgbClr val="382D87"/>
                          </a:solidFill>
                          <a:latin typeface="Tahoma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tr-TR" alt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Belirtiler </a:t>
                      </a:r>
                      <a:r>
                        <a:rPr kumimoji="0" lang="tr-TR" alt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+ &gt;200 mg/dl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tr-TR" altLang="tr-T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OGTT’de</a:t>
                      </a:r>
                      <a:r>
                        <a:rPr kumimoji="0" lang="tr-TR" alt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2. saat &gt;200 mg/dl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tr-TR" alt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Açlık &gt;126 mg/dl</a:t>
                      </a:r>
                    </a:p>
                  </a:txBody>
                  <a:tcPr marT="45709" marB="45709" horzOverflow="overflow">
                    <a:lnL w="1905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8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65000"/>
                        <a:defRPr sz="2800" b="1">
                          <a:solidFill>
                            <a:srgbClr val="382D87"/>
                          </a:solidFill>
                          <a:latin typeface="Tahom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 b="1">
                          <a:solidFill>
                            <a:srgbClr val="382D87"/>
                          </a:solidFill>
                          <a:latin typeface="Tahom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rgbClr val="382D87"/>
                          </a:solidFill>
                          <a:latin typeface="Tahoma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tr-TR" alt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Bozulmuş Tokluk Şekeri</a:t>
                      </a:r>
                      <a:endParaRPr kumimoji="0" lang="tr-TR" alt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 marT="45709" marB="45709" horzOverflow="overflow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85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65000"/>
                        <a:defRPr sz="2800" b="1">
                          <a:solidFill>
                            <a:srgbClr val="382D87"/>
                          </a:solidFill>
                          <a:latin typeface="Tahom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 b="1">
                          <a:solidFill>
                            <a:srgbClr val="382D87"/>
                          </a:solidFill>
                          <a:latin typeface="Tahom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rgbClr val="382D87"/>
                          </a:solidFill>
                          <a:latin typeface="Tahoma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tr-TR" altLang="tr-T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OGTT’de</a:t>
                      </a:r>
                      <a:r>
                        <a:rPr kumimoji="0" lang="tr-TR" alt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 2. saat 140-200 mg/dl</a:t>
                      </a:r>
                    </a:p>
                  </a:txBody>
                  <a:tcPr marT="45709" marB="45709" horzOverflow="overflow">
                    <a:lnL w="1905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8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65000"/>
                        <a:defRPr sz="2800" b="1">
                          <a:solidFill>
                            <a:srgbClr val="382D87"/>
                          </a:solidFill>
                          <a:latin typeface="Tahom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 b="1">
                          <a:solidFill>
                            <a:srgbClr val="382D87"/>
                          </a:solidFill>
                          <a:latin typeface="Tahom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rgbClr val="382D87"/>
                          </a:solidFill>
                          <a:latin typeface="Tahoma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tr-TR" alt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Bozulmuş Açlık Şekeri</a:t>
                      </a:r>
                      <a:endParaRPr kumimoji="0" lang="tr-TR" alt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-94"/>
                        <a:ea typeface="Comic Sans MS" charset="-94"/>
                        <a:cs typeface="Comic Sans MS" charset="-94"/>
                      </a:endParaRPr>
                    </a:p>
                  </a:txBody>
                  <a:tcPr marT="45709" marB="45709" horzOverflow="overflow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85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65000"/>
                        <a:defRPr sz="2800" b="1">
                          <a:solidFill>
                            <a:srgbClr val="382D87"/>
                          </a:solidFill>
                          <a:latin typeface="Tahoma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 b="1">
                          <a:solidFill>
                            <a:srgbClr val="382D87"/>
                          </a:solidFill>
                          <a:latin typeface="Tahoma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rgbClr val="382D87"/>
                          </a:solidFill>
                          <a:latin typeface="Tahoma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rgbClr val="382D87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tr-TR" alt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-94"/>
                          <a:ea typeface="Comic Sans MS" charset="-94"/>
                          <a:cs typeface="Comic Sans MS" charset="-94"/>
                        </a:rPr>
                        <a:t>Açlık: 100-125 mg/dl</a:t>
                      </a:r>
                    </a:p>
                  </a:txBody>
                  <a:tcPr marT="45709" marB="45709" horzOverflow="overflow">
                    <a:lnL w="1905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8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Yuvarlatılmış Dikdörtgen 1"/>
          <p:cNvSpPr/>
          <p:nvPr/>
        </p:nvSpPr>
        <p:spPr>
          <a:xfrm>
            <a:off x="2028825" y="1001316"/>
            <a:ext cx="7038975" cy="719138"/>
          </a:xfrm>
          <a:prstGeom prst="roundRect">
            <a:avLst/>
          </a:prstGeom>
          <a:solidFill>
            <a:srgbClr val="D77B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İnsülinin eksikliği veya etkisizliği</a:t>
            </a:r>
            <a:endParaRPr lang="tr-TR" sz="2000" dirty="0">
              <a:solidFill>
                <a:schemeClr val="tx1"/>
              </a:solidFill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2028826" y="2278587"/>
            <a:ext cx="7038974" cy="1279398"/>
          </a:xfrm>
          <a:prstGeom prst="roundRect">
            <a:avLst/>
          </a:prstGeom>
          <a:solidFill>
            <a:srgbClr val="B869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tr-TR" altLang="tr-TR" sz="20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Karbonhidrat</a:t>
            </a:r>
            <a:br>
              <a:rPr lang="tr-TR" altLang="tr-TR" sz="20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</a:br>
            <a:r>
              <a:rPr lang="tr-TR" altLang="tr-TR" sz="2000" smtClean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protein ve yağ</a:t>
            </a:r>
            <a:r>
              <a:rPr lang="tr-TR" altLang="tr-TR" sz="20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/>
            </a:r>
            <a:br>
              <a:rPr lang="tr-TR" altLang="tr-TR" sz="20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</a:br>
            <a:r>
              <a:rPr lang="tr-TR" altLang="tr-TR" sz="2000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metabolizma bozukluğu</a:t>
            </a:r>
          </a:p>
        </p:txBody>
      </p:sp>
      <p:sp>
        <p:nvSpPr>
          <p:cNvPr id="4" name="Aşağı Ok 3"/>
          <p:cNvSpPr/>
          <p:nvPr/>
        </p:nvSpPr>
        <p:spPr>
          <a:xfrm>
            <a:off x="5382418" y="1720453"/>
            <a:ext cx="331788" cy="558132"/>
          </a:xfrm>
          <a:prstGeom prst="downArrow">
            <a:avLst/>
          </a:prstGeom>
          <a:solidFill>
            <a:srgbClr val="AB6478"/>
          </a:solidFill>
          <a:ln>
            <a:solidFill>
              <a:srgbClr val="AB64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Aşağı Ok 12"/>
          <p:cNvSpPr/>
          <p:nvPr/>
        </p:nvSpPr>
        <p:spPr>
          <a:xfrm>
            <a:off x="5382418" y="3483382"/>
            <a:ext cx="331788" cy="558132"/>
          </a:xfrm>
          <a:prstGeom prst="downArrow">
            <a:avLst/>
          </a:prstGeom>
          <a:solidFill>
            <a:srgbClr val="AB6478"/>
          </a:solidFill>
          <a:ln>
            <a:solidFill>
              <a:srgbClr val="AB64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15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5013"/>
          </a:xfrm>
        </p:spPr>
        <p:txBody>
          <a:bodyPr/>
          <a:lstStyle/>
          <a:p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Çocuklardaki Diyabet Tipleri</a:t>
            </a:r>
            <a:endParaRPr lang="tr-TR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52500" y="1943100"/>
            <a:ext cx="10515600" cy="4205288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tr-TR" sz="3200" b="1" dirty="0" smtClean="0">
                <a:solidFill>
                  <a:srgbClr val="FF0000"/>
                </a:solidFill>
                <a:latin typeface="Comic Sans MS" charset="-94"/>
                <a:ea typeface="Comic Sans MS" charset="-94"/>
                <a:cs typeface="Comic Sans MS" charset="-94"/>
              </a:rPr>
              <a:t>Tip 1 Diyabet(%90)</a:t>
            </a:r>
          </a:p>
          <a:p>
            <a:pPr>
              <a:buFont typeface="Wingdings" charset="2"/>
              <a:buChar char="ü"/>
            </a:pP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Tip 2 Diyabet(%5-10)</a:t>
            </a:r>
          </a:p>
          <a:p>
            <a:pPr>
              <a:buFont typeface="Wingdings" charset="2"/>
              <a:buChar char="ü"/>
            </a:pPr>
            <a:r>
              <a:rPr lang="tr-TR" dirty="0" smtClean="0">
                <a:latin typeface="Comic Sans MS" charset="-94"/>
                <a:ea typeface="Comic Sans MS" charset="-94"/>
                <a:cs typeface="Comic Sans MS" charset="-94"/>
              </a:rPr>
              <a:t>Nadir Görülen Diğer Tipleri</a:t>
            </a:r>
          </a:p>
          <a:p>
            <a:pPr>
              <a:buFont typeface="Wingdings" charset="2"/>
              <a:buChar char="ü"/>
            </a:pP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642" y="2823574"/>
            <a:ext cx="3683000" cy="2209800"/>
          </a:xfrm>
          <a:prstGeom prst="rect">
            <a:avLst/>
          </a:prstGeom>
        </p:spPr>
      </p:pic>
      <p:sp>
        <p:nvSpPr>
          <p:cNvPr id="7" name="Oval Belirtme Çizgisi 6"/>
          <p:cNvSpPr/>
          <p:nvPr/>
        </p:nvSpPr>
        <p:spPr>
          <a:xfrm>
            <a:off x="8472668" y="1002180"/>
            <a:ext cx="3499413" cy="198537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Tip 1 Diyabet </a:t>
            </a:r>
          </a:p>
          <a:p>
            <a:pPr algn="ctr">
              <a:lnSpc>
                <a:spcPct val="150000"/>
              </a:lnSpc>
            </a:pPr>
            <a:r>
              <a:rPr lang="tr-TR" dirty="0">
                <a:solidFill>
                  <a:schemeClr val="tx1"/>
                </a:solidFill>
                <a:latin typeface="Comic Sans MS" charset="-94"/>
                <a:ea typeface="Comic Sans MS" charset="-94"/>
                <a:cs typeface="Comic Sans MS" charset="-94"/>
              </a:rPr>
              <a:t>Tip 2 Diyabet</a:t>
            </a:r>
          </a:p>
        </p:txBody>
      </p:sp>
    </p:spTree>
    <p:extLst>
      <p:ext uri="{BB962C8B-B14F-4D97-AF65-F5344CB8AC3E}">
        <p14:creationId xmlns:p14="http://schemas.microsoft.com/office/powerpoint/2010/main" val="1768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1977"/>
          </a:xfrm>
        </p:spPr>
        <p:txBody>
          <a:bodyPr>
            <a:normAutofit/>
          </a:bodyPr>
          <a:lstStyle/>
          <a:p>
            <a:pPr algn="l"/>
            <a:r>
              <a:rPr lang="tr-TR" sz="3200" dirty="0" smtClean="0">
                <a:latin typeface="Comic Sans MS" charset="-94"/>
                <a:ea typeface="Comic Sans MS" charset="-94"/>
                <a:cs typeface="Comic Sans MS" charset="-94"/>
              </a:rPr>
              <a:t>Diyabet Görülme Sıklığı/Epidemiyoloji</a:t>
            </a:r>
            <a:endParaRPr lang="tr-TR" sz="32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38200" y="1300163"/>
            <a:ext cx="10515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 smtClean="0">
                <a:latin typeface="Comic Sans MS" pitchFamily="66" charset="0"/>
              </a:rPr>
              <a:t>Dünya genelinde 15 yaş altındaki çocuk nüfusu 1 milyar 900 milyondur. </a:t>
            </a:r>
          </a:p>
          <a:p>
            <a:pPr marL="0" indent="0">
              <a:buNone/>
            </a:pPr>
            <a:endParaRPr lang="tr-TR" sz="2400" dirty="0">
              <a:latin typeface="Comic Sans MS" charset="-94"/>
              <a:ea typeface="Comic Sans MS" charset="-94"/>
              <a:cs typeface="Comic Sans MS" charset="-94"/>
            </a:endParaRPr>
          </a:p>
          <a:p>
            <a:pPr marL="0" indent="0">
              <a:buNone/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2015 </a:t>
            </a:r>
            <a:r>
              <a:rPr lang="tr-TR" sz="2000" dirty="0">
                <a:latin typeface="Comic Sans MS" charset="-94"/>
                <a:ea typeface="Comic Sans MS" charset="-94"/>
                <a:cs typeface="Comic Sans MS" charset="-94"/>
              </a:rPr>
              <a:t>yılı                     415 milyon (20-79 y) </a:t>
            </a:r>
          </a:p>
          <a:p>
            <a:pPr marL="0" indent="0">
              <a:buNone/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2040 </a:t>
            </a:r>
            <a:r>
              <a:rPr lang="tr-TR" sz="2000" dirty="0">
                <a:latin typeface="Comic Sans MS" charset="-94"/>
                <a:ea typeface="Comic Sans MS" charset="-94"/>
                <a:cs typeface="Comic Sans MS" charset="-94"/>
              </a:rPr>
              <a:t>yılı                     642 milyon</a:t>
            </a:r>
          </a:p>
          <a:p>
            <a:pPr marL="0" indent="0">
              <a:buNone/>
            </a:pPr>
            <a:r>
              <a:rPr lang="tr-TR" sz="2000" dirty="0" smtClean="0">
                <a:latin typeface="Comic Sans MS" charset="-94"/>
                <a:ea typeface="Comic Sans MS" charset="-94"/>
                <a:cs typeface="Comic Sans MS" charset="-94"/>
              </a:rPr>
              <a:t>İlk </a:t>
            </a:r>
            <a:r>
              <a:rPr lang="tr-TR" sz="2000" dirty="0">
                <a:latin typeface="Comic Sans MS" charset="-94"/>
                <a:ea typeface="Comic Sans MS" charset="-94"/>
                <a:cs typeface="Comic Sans MS" charset="-94"/>
              </a:rPr>
              <a:t>defa 14 yaş altı 542.000 olarak açıklamıştır. </a:t>
            </a:r>
          </a:p>
          <a:p>
            <a:pPr marL="0" indent="0">
              <a:buNone/>
            </a:pPr>
            <a:r>
              <a:rPr lang="tr-TR" sz="2000" dirty="0">
                <a:latin typeface="Comic Sans MS" charset="-94"/>
                <a:ea typeface="Comic Sans MS" charset="-94"/>
                <a:cs typeface="Comic Sans MS" charset="-94"/>
              </a:rPr>
              <a:t>                      </a:t>
            </a:r>
          </a:p>
          <a:p>
            <a:pPr marL="0" indent="0">
              <a:buNone/>
            </a:pPr>
            <a:r>
              <a:rPr lang="tr-TR" sz="2000" dirty="0">
                <a:latin typeface="Comic Sans MS" charset="-94"/>
                <a:ea typeface="Comic Sans MS" charset="-94"/>
                <a:cs typeface="Comic Sans MS" charset="-94"/>
              </a:rPr>
              <a:t>                  Tip 1 diyabet </a:t>
            </a:r>
            <a:r>
              <a:rPr lang="tr-TR" sz="2000" dirty="0" err="1">
                <a:latin typeface="Comic Sans MS" charset="-94"/>
                <a:ea typeface="Comic Sans MS" charset="-94"/>
                <a:cs typeface="Comic Sans MS" charset="-94"/>
              </a:rPr>
              <a:t>prevelansı</a:t>
            </a:r>
            <a:r>
              <a:rPr lang="tr-TR" sz="2000" dirty="0">
                <a:latin typeface="Comic Sans MS" charset="-94"/>
                <a:ea typeface="Comic Sans MS" charset="-94"/>
                <a:cs typeface="Comic Sans MS" charset="-94"/>
              </a:rPr>
              <a:t> %0.025’dir. </a:t>
            </a:r>
          </a:p>
          <a:p>
            <a:pPr marL="0" indent="0">
              <a:buNone/>
            </a:pPr>
            <a:r>
              <a:rPr lang="tr-TR" sz="2000" dirty="0">
                <a:latin typeface="Comic Sans MS" charset="-94"/>
                <a:ea typeface="Comic Sans MS" charset="-94"/>
                <a:cs typeface="Comic Sans MS" charset="-94"/>
              </a:rPr>
              <a:t>                   Her yıl 86 bin  çocuğun ekleneceğini öngörmüştür.</a:t>
            </a:r>
          </a:p>
          <a:p>
            <a:pPr marL="0" indent="0">
              <a:buNone/>
            </a:pPr>
            <a:endParaRPr lang="tr-TR" sz="2000" dirty="0">
              <a:latin typeface="Comic Sans MS" charset="-94"/>
              <a:ea typeface="Comic Sans MS" charset="-94"/>
              <a:cs typeface="Comic Sans MS" charset="-94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385763" y="6356350"/>
            <a:ext cx="10244137" cy="365125"/>
          </a:xfrm>
        </p:spPr>
        <p:txBody>
          <a:bodyPr/>
          <a:lstStyle/>
          <a:p>
            <a:pPr algn="l"/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6" name="Sağ Ok 5"/>
          <p:cNvSpPr/>
          <p:nvPr/>
        </p:nvSpPr>
        <p:spPr>
          <a:xfrm>
            <a:off x="2234966" y="2164739"/>
            <a:ext cx="978408" cy="261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ağ Ok 6"/>
          <p:cNvSpPr/>
          <p:nvPr/>
        </p:nvSpPr>
        <p:spPr>
          <a:xfrm>
            <a:off x="2234966" y="2666855"/>
            <a:ext cx="978408" cy="271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ol Yukarı Ok 10"/>
          <p:cNvSpPr/>
          <p:nvPr/>
        </p:nvSpPr>
        <p:spPr>
          <a:xfrm rot="5400000">
            <a:off x="1555494" y="3582583"/>
            <a:ext cx="809240" cy="549703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Aynı Yan Köşesi Yuvarlatılmış Dikdörtgen 11"/>
          <p:cNvSpPr/>
          <p:nvPr/>
        </p:nvSpPr>
        <p:spPr>
          <a:xfrm>
            <a:off x="4511130" y="4790218"/>
            <a:ext cx="6480720" cy="1081945"/>
          </a:xfrm>
          <a:prstGeom prst="round2Same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000" dirty="0">
                <a:solidFill>
                  <a:sysClr val="windowText" lastClr="000000"/>
                </a:solidFill>
                <a:latin typeface="Comic Sans MS" pitchFamily="66" charset="0"/>
                <a:ea typeface="Times New Roman" charset="-94"/>
                <a:cs typeface="Times New Roman" charset="-94"/>
              </a:rPr>
              <a:t>Türkiye’de </a:t>
            </a:r>
            <a:r>
              <a:rPr lang="tr-TR" sz="2000" dirty="0" smtClean="0">
                <a:solidFill>
                  <a:sysClr val="windowText" lastClr="000000"/>
                </a:solidFill>
                <a:latin typeface="Comic Sans MS" pitchFamily="66" charset="0"/>
                <a:ea typeface="Times New Roman" charset="-94"/>
                <a:cs typeface="Times New Roman" charset="-94"/>
              </a:rPr>
              <a:t>yaklaşık 34bin tip </a:t>
            </a:r>
            <a:r>
              <a:rPr lang="tr-TR" sz="2000" dirty="0">
                <a:solidFill>
                  <a:sysClr val="windowText" lastClr="000000"/>
                </a:solidFill>
                <a:latin typeface="Comic Sans MS" pitchFamily="66" charset="0"/>
                <a:ea typeface="Times New Roman" charset="-94"/>
                <a:cs typeface="Times New Roman" charset="-94"/>
              </a:rPr>
              <a:t>1 </a:t>
            </a:r>
            <a:r>
              <a:rPr lang="tr-TR" sz="2000" dirty="0" smtClean="0">
                <a:solidFill>
                  <a:sysClr val="windowText" lastClr="000000"/>
                </a:solidFill>
                <a:latin typeface="Comic Sans MS" pitchFamily="66" charset="0"/>
                <a:ea typeface="Times New Roman" charset="-94"/>
                <a:cs typeface="Times New Roman" charset="-94"/>
              </a:rPr>
              <a:t>diyabetli olduğu tahmin </a:t>
            </a:r>
            <a:r>
              <a:rPr lang="tr-TR" sz="2000" dirty="0">
                <a:solidFill>
                  <a:sysClr val="windowText" lastClr="000000"/>
                </a:solidFill>
                <a:latin typeface="Comic Sans MS" pitchFamily="66" charset="0"/>
                <a:ea typeface="Times New Roman" charset="-94"/>
                <a:cs typeface="Times New Roman" charset="-94"/>
              </a:rPr>
              <a:t>edilmektedir.</a:t>
            </a:r>
          </a:p>
        </p:txBody>
      </p:sp>
    </p:spTree>
    <p:extLst>
      <p:ext uri="{BB962C8B-B14F-4D97-AF65-F5344CB8AC3E}">
        <p14:creationId xmlns:p14="http://schemas.microsoft.com/office/powerpoint/2010/main" val="4643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>
          <a:xfrm>
            <a:off x="7901473" y="6367884"/>
            <a:ext cx="4114800" cy="365125"/>
          </a:xfrm>
        </p:spPr>
        <p:txBody>
          <a:bodyPr/>
          <a:lstStyle/>
          <a:p>
            <a:pPr algn="r"/>
            <a:r>
              <a:rPr lang="tr-TR" dirty="0" smtClean="0"/>
              <a:t>Sağlıknet.online2017</a:t>
            </a:r>
            <a:endParaRPr lang="tr-TR" dirty="0"/>
          </a:p>
        </p:txBody>
      </p:sp>
      <p:sp>
        <p:nvSpPr>
          <p:cNvPr id="4" name="1 Başlık"/>
          <p:cNvSpPr txBox="1">
            <a:spLocks/>
          </p:cNvSpPr>
          <p:nvPr/>
        </p:nvSpPr>
        <p:spPr>
          <a:xfrm>
            <a:off x="838200" y="365125"/>
            <a:ext cx="10515600" cy="1292225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b="1" dirty="0" smtClean="0">
              <a:latin typeface="Comic Sans MS" pitchFamily="66" charset="0"/>
            </a:endParaRPr>
          </a:p>
          <a:p>
            <a:pPr algn="ctr"/>
            <a:endParaRPr lang="tr-TR" b="1" dirty="0" smtClean="0">
              <a:latin typeface="Comic Sans MS" pitchFamily="66" charset="0"/>
            </a:endParaRPr>
          </a:p>
          <a:p>
            <a:pPr algn="ctr"/>
            <a:r>
              <a:rPr lang="tr-TR" b="1" dirty="0" smtClean="0">
                <a:latin typeface="Comic Sans MS" pitchFamily="66" charset="0"/>
              </a:rPr>
              <a:t>Sağlık Bakanlığı Verileri İle Çocuklarda Diyabet</a:t>
            </a:r>
            <a:br>
              <a:rPr lang="tr-TR" b="1" dirty="0" smtClean="0">
                <a:latin typeface="Comic Sans MS" pitchFamily="66" charset="0"/>
              </a:rPr>
            </a:br>
            <a:endParaRPr lang="tr-TR" b="1" dirty="0">
              <a:latin typeface="Comic Sans MS" pitchFamily="66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651587" y="2329010"/>
            <a:ext cx="10352514" cy="17892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tr-TR" sz="2800" i="1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i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Ülkemizde</a:t>
            </a:r>
            <a:r>
              <a:rPr lang="en-US" sz="2800" i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tr-TR" sz="2800" i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25</a:t>
            </a:r>
            <a:r>
              <a:rPr lang="en-US" sz="2800" i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800" i="1" dirty="0">
                <a:solidFill>
                  <a:prstClr val="black"/>
                </a:solidFill>
                <a:latin typeface="Comic Sans MS" panose="030F0702030302020204" pitchFamily="66" charset="0"/>
              </a:rPr>
              <a:t>bin </a:t>
            </a:r>
            <a:r>
              <a:rPr lang="en-US" sz="2800" i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civarında</a:t>
            </a:r>
            <a:r>
              <a:rPr lang="en-US" sz="2800" i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tr-TR" sz="2800" i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19 yaş altında </a:t>
            </a:r>
            <a:r>
              <a:rPr lang="en-US" sz="2800" i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diyabetli</a:t>
            </a:r>
            <a:r>
              <a:rPr lang="en-US" sz="2800" i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tr-TR" sz="2800" i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birey</a:t>
            </a:r>
            <a:r>
              <a:rPr lang="en-US" sz="2800" i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800" i="1" dirty="0">
                <a:solidFill>
                  <a:prstClr val="black"/>
                </a:solidFill>
                <a:latin typeface="Comic Sans MS" panose="030F0702030302020204" pitchFamily="66" charset="0"/>
              </a:rPr>
              <a:t>var</a:t>
            </a:r>
            <a:r>
              <a:rPr lang="en-US" sz="2800" i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tr-TR" sz="2800" i="1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2800" i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3126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1768</Words>
  <Application>Microsoft Office PowerPoint</Application>
  <PresentationFormat>Geniş ekran</PresentationFormat>
  <Paragraphs>397</Paragraphs>
  <Slides>52</Slides>
  <Notes>6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52</vt:i4>
      </vt:variant>
    </vt:vector>
  </HeadingPairs>
  <TitlesOfParts>
    <vt:vector size="64" baseType="lpstr">
      <vt:lpstr>Arial</vt:lpstr>
      <vt:lpstr>Calibri</vt:lpstr>
      <vt:lpstr>Calibri Light</vt:lpstr>
      <vt:lpstr>Cambria</vt:lpstr>
      <vt:lpstr>Comic Sans MS</vt:lpstr>
      <vt:lpstr>Geneva</vt:lpstr>
      <vt:lpstr>ITCAvantGardePro</vt:lpstr>
      <vt:lpstr>Lucida Grande</vt:lpstr>
      <vt:lpstr>Tahoma</vt:lpstr>
      <vt:lpstr>Times New Roman</vt:lpstr>
      <vt:lpstr>Wingdings</vt:lpstr>
      <vt:lpstr>Office Teması</vt:lpstr>
      <vt:lpstr> ÇOCUKLUK ÇAĞI DİYABETİ   ÖĞRETMEN SUNUMU</vt:lpstr>
      <vt:lpstr>Çocuklarda Diyabet  </vt:lpstr>
      <vt:lpstr>Programın Amacı </vt:lpstr>
      <vt:lpstr>PowerPoint Sunusu</vt:lpstr>
      <vt:lpstr>Sunu Akışı</vt:lpstr>
      <vt:lpstr>DİYABETİN TANIMI</vt:lpstr>
      <vt:lpstr>Çocuklardaki Diyabet Tipleri</vt:lpstr>
      <vt:lpstr>Diyabet Görülme Sıklığı/Epidemiyoloji</vt:lpstr>
      <vt:lpstr>PowerPoint Sunusu</vt:lpstr>
      <vt:lpstr>TİP 1 DİYABET NASIL OLUŞUR?</vt:lpstr>
      <vt:lpstr>Glukoz(Şeker) Nedir?</vt:lpstr>
      <vt:lpstr>İnsülin Nedir?</vt:lpstr>
      <vt:lpstr> DİYABET</vt:lpstr>
      <vt:lpstr>Çocuklarda Tip 1 Diyabet Bulguları-Kamu Spotu</vt:lpstr>
      <vt:lpstr>Tip 1 Diyabet Belirti Ve Bulgular</vt:lpstr>
      <vt:lpstr>Öğretmene Mesaj</vt:lpstr>
      <vt:lpstr>Peki Sonra...</vt:lpstr>
      <vt:lpstr>Tip 1 Diyabetin Nedenleri</vt:lpstr>
      <vt:lpstr>Temel Mesaj...</vt:lpstr>
      <vt:lpstr>Diyabet Tedavisi</vt:lpstr>
      <vt:lpstr> Tip 1 Diyabet Tedavisinde Amaç</vt:lpstr>
      <vt:lpstr>İnsülin Tedavisi</vt:lpstr>
      <vt:lpstr>Okul Yönetimi Ve Öğretmene Mesaj</vt:lpstr>
      <vt:lpstr>Beslenme Tedavisi </vt:lpstr>
      <vt:lpstr>Beslenme </vt:lpstr>
      <vt:lpstr>Egzersizde Tutumumuz...</vt:lpstr>
      <vt:lpstr>Egzersizde Tutumumuz...</vt:lpstr>
      <vt:lpstr>Egzersizde Tedbirler</vt:lpstr>
      <vt:lpstr>Kendi Kendine Bakım  </vt:lpstr>
      <vt:lpstr>Temel Mesajlar </vt:lpstr>
      <vt:lpstr> OKULDA YÖNETİLMESİ GEREKEN ACİL DURUMLAR  Şeker Düşüklüğü (Hipoglisemi)</vt:lpstr>
      <vt:lpstr>Şeker Düşüklüğü Tedavisi</vt:lpstr>
      <vt:lpstr>BAYILMA İĞNESİ HAYAT KURTARIR, YAPMAMAK RİSKLİDİR...</vt:lpstr>
      <vt:lpstr>PowerPoint Sunusu</vt:lpstr>
      <vt:lpstr>Öğretmenlere Mesaj...</vt:lpstr>
      <vt:lpstr>Tip 2 Diyabet Tanımı </vt:lpstr>
      <vt:lpstr>TİP 2 DİYABET</vt:lpstr>
      <vt:lpstr>Öğretmene Mesaj</vt:lpstr>
      <vt:lpstr>Tip 2 Diyabet Yönetimi</vt:lpstr>
      <vt:lpstr>Şişmanlık ve Şişmanlığın Getirdiği Sorunlarla Nasıl Baş Edebiliriz?</vt:lpstr>
      <vt:lpstr>Okul Yönetimi Ve Öğretmene Mesaj</vt:lpstr>
      <vt:lpstr>Öğretmene Mesaj</vt:lpstr>
      <vt:lpstr>Kimler Diyabeti Bilmeli?</vt:lpstr>
      <vt:lpstr>Diyabetli Çocuk Okula Başlarken  </vt:lpstr>
      <vt:lpstr>Sınav Zamanı</vt:lpstr>
      <vt:lpstr> Egzersiz ve Sosyal Aktiviteler</vt:lpstr>
      <vt:lpstr>Okulda Diyabet Programı-Temel Mesajlar 1 </vt:lpstr>
      <vt:lpstr>Okulda Diyabet Programı-Temel Mesajlar 2 </vt:lpstr>
      <vt:lpstr>  Milli Eğitim Bakanlığı’nın 24.02.2013 Tarihli Diyabetli Öğrenciler Genelgesi   https://dogm.meb.gov.tr/meb_iys_dosyalar/2013_02/27044427_dyabetlrencler.pdf</vt:lpstr>
      <vt:lpstr>14 Kasım Dünya Diyabet Günü Etkinlikleri</vt:lpstr>
      <vt:lpstr> Öğretmene Mektup  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OKULDA DİYABET BAKIMI/PROGRAMI</dc:title>
  <dc:creator>Microsoft Office Kullanıcısı</dc:creator>
  <cp:lastModifiedBy>MELEK ATABEY</cp:lastModifiedBy>
  <cp:revision>145</cp:revision>
  <dcterms:created xsi:type="dcterms:W3CDTF">2017-03-19T08:42:58Z</dcterms:created>
  <dcterms:modified xsi:type="dcterms:W3CDTF">2019-06-11T08:01:47Z</dcterms:modified>
</cp:coreProperties>
</file>