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59" r:id="rId4"/>
    <p:sldId id="283" r:id="rId5"/>
    <p:sldId id="284" r:id="rId6"/>
    <p:sldId id="260" r:id="rId7"/>
    <p:sldId id="275" r:id="rId8"/>
    <p:sldId id="261" r:id="rId9"/>
    <p:sldId id="262" r:id="rId10"/>
    <p:sldId id="264" r:id="rId11"/>
    <p:sldId id="265" r:id="rId12"/>
    <p:sldId id="276" r:id="rId13"/>
    <p:sldId id="266" r:id="rId14"/>
    <p:sldId id="277" r:id="rId15"/>
    <p:sldId id="282" r:id="rId16"/>
    <p:sldId id="267" r:id="rId17"/>
    <p:sldId id="278" r:id="rId18"/>
    <p:sldId id="268" r:id="rId19"/>
    <p:sldId id="279" r:id="rId20"/>
    <p:sldId id="289" r:id="rId21"/>
    <p:sldId id="290" r:id="rId22"/>
    <p:sldId id="291" r:id="rId23"/>
    <p:sldId id="292" r:id="rId24"/>
    <p:sldId id="287" r:id="rId25"/>
    <p:sldId id="288" r:id="rId26"/>
    <p:sldId id="293" r:id="rId27"/>
    <p:sldId id="269" r:id="rId28"/>
    <p:sldId id="272" r:id="rId29"/>
    <p:sldId id="285" r:id="rId30"/>
    <p:sldId id="286" r:id="rId3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DDF56B66-AA6C-4AB1-AC86-81EBBA302F2F}">
          <p14:sldIdLst>
            <p14:sldId id="256"/>
            <p14:sldId id="258"/>
            <p14:sldId id="259"/>
            <p14:sldId id="283"/>
            <p14:sldId id="284"/>
            <p14:sldId id="260"/>
            <p14:sldId id="275"/>
            <p14:sldId id="261"/>
            <p14:sldId id="262"/>
            <p14:sldId id="264"/>
            <p14:sldId id="265"/>
            <p14:sldId id="276"/>
            <p14:sldId id="266"/>
            <p14:sldId id="277"/>
            <p14:sldId id="282"/>
            <p14:sldId id="267"/>
            <p14:sldId id="278"/>
            <p14:sldId id="268"/>
            <p14:sldId id="279"/>
            <p14:sldId id="289"/>
            <p14:sldId id="290"/>
            <p14:sldId id="291"/>
            <p14:sldId id="292"/>
            <p14:sldId id="287"/>
            <p14:sldId id="288"/>
            <p14:sldId id="293"/>
            <p14:sldId id="269"/>
            <p14:sldId id="272"/>
            <p14:sldId id="285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19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Orta Stil 4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0" autoAdjust="0"/>
    <p:restoredTop sz="94780" autoAdjust="0"/>
  </p:normalViewPr>
  <p:slideViewPr>
    <p:cSldViewPr showGuides="1">
      <p:cViewPr varScale="1">
        <p:scale>
          <a:sx n="109" d="100"/>
          <a:sy n="109" d="100"/>
        </p:scale>
        <p:origin x="169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EADE1-4A64-4C1F-BF8E-18136A2169EC}" type="datetimeFigureOut">
              <a:rPr lang="tr-TR" smtClean="0"/>
              <a:pPr/>
              <a:t>6.02.2019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131F9-2F47-4DED-BE23-34B3960AF3A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2497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31F9-2F47-4DED-BE23-34B3960AF3AE}" type="slidenum">
              <a:rPr lang="tr-TR" smtClean="0"/>
              <a:pPr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2986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 hasCustomPrompt="1"/>
          </p:nvPr>
        </p:nvSpPr>
        <p:spPr>
          <a:xfrm>
            <a:off x="685800" y="3429000"/>
            <a:ext cx="7772400" cy="1614041"/>
          </a:xfrm>
        </p:spPr>
        <p:txBody>
          <a:bodyPr/>
          <a:lstStyle/>
          <a:p>
            <a:r>
              <a:rPr lang="tr-TR" dirty="0" smtClean="0"/>
              <a:t>ASIL BAŞLIK STİLİ İÇİN TIKLATIN</a:t>
            </a:r>
            <a:endParaRPr lang="tr-TR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 hasCustomPrompt="1"/>
          </p:nvPr>
        </p:nvSpPr>
        <p:spPr>
          <a:xfrm>
            <a:off x="467544" y="5229200"/>
            <a:ext cx="8208912" cy="40960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ctr"/>
            <a:r>
              <a:rPr lang="tr-TR" sz="2200" dirty="0" smtClean="0">
                <a:solidFill>
                  <a:schemeClr val="bg1">
                    <a:lumMod val="50000"/>
                  </a:schemeClr>
                </a:solidFill>
              </a:rPr>
              <a:t>OKULDA SAĞLIĞIN KORUNMASI VE GELİŞTİRİLMESİ PROGRAMI</a:t>
            </a:r>
            <a:endParaRPr lang="tr-TR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224D5-E97F-4E4C-A307-3FE3F8529E3A}" type="datetime1">
              <a:rPr lang="tr-TR" smtClean="0"/>
              <a:pPr/>
              <a:t>6.02.2019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TC SAĞLIK BAKANLIĞI                                                            Halk Sağlığı Genel Müdürlüğü</a:t>
            </a:r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5BC4-178B-4C6C-8A72-01783E9FC1D3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7" name="Picture 2" descr="https://ariellecooper.files.wordpress.com/2013/02/coordinated-school-health.jpg"/>
          <p:cNvPicPr>
            <a:picLocks noChangeAspect="1" noChangeArrowheads="1"/>
          </p:cNvPicPr>
          <p:nvPr userDrawn="1"/>
        </p:nvPicPr>
        <p:blipFill>
          <a:blip r:embed="rId2" cstate="print"/>
          <a:srcRect l="19760" t="39243" r="20121" b="34101"/>
          <a:stretch>
            <a:fillRect/>
          </a:stretch>
        </p:blipFill>
        <p:spPr bwMode="auto">
          <a:xfrm>
            <a:off x="1565666" y="836712"/>
            <a:ext cx="6012668" cy="259228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3887B-7DA3-4154-8915-476428F7C07F}" type="datetime1">
              <a:rPr lang="tr-TR" smtClean="0"/>
              <a:pPr/>
              <a:t>6.02.2019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TC SAĞLIK BAKANLIĞI                                                            Halk Sağlığı Genel Müdürlüğü</a:t>
            </a: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5BC4-178B-4C6C-8A72-01783E9FC1D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E5741-D299-4D5A-94B4-B6D98A937561}" type="datetime1">
              <a:rPr lang="tr-TR" smtClean="0"/>
              <a:pPr/>
              <a:t>6.02.2019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TC SAĞLIK BAKANLIĞI                                                            Halk Sağlığı Genel Müdürlüğü</a:t>
            </a: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5BC4-178B-4C6C-8A72-01783E9FC1D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1F9FD-D9E9-4D7B-BA2E-7C07CED08352}" type="datetime1">
              <a:rPr lang="tr-TR" smtClean="0"/>
              <a:pPr/>
              <a:t>6.02.2019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TC SAĞLIK BAKANLIĞI                                                            Halk Sağlığı Genel Müdürlüğü</a:t>
            </a: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5BC4-178B-4C6C-8A72-01783E9FC1D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5D2D6-9E46-4E48-A866-EB126D1280DC}" type="datetime1">
              <a:rPr lang="tr-TR" smtClean="0"/>
              <a:pPr/>
              <a:t>6.02.2019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TC SAĞLIK BAKANLIĞI                                                            Halk Sağlığı Genel Müdürlüğü</a:t>
            </a: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5BC4-178B-4C6C-8A72-01783E9FC1D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FCB2A-285E-4471-B681-AC061AD3C1C8}" type="datetime1">
              <a:rPr lang="tr-TR" smtClean="0"/>
              <a:pPr/>
              <a:t>6.02.2019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TC SAĞLIK BAKANLIĞI                                                            Halk Sağlığı Genel Müdürlüğü</a:t>
            </a:r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5BC4-178B-4C6C-8A72-01783E9FC1D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4C22-6658-4114-B0B1-AFF0D7608E9C}" type="datetime1">
              <a:rPr lang="tr-TR" smtClean="0"/>
              <a:pPr/>
              <a:t>6.02.2019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TC SAĞLIK BAKANLIĞI                                                            Halk Sağlığı Genel Müdürlüğü</a:t>
            </a:r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5BC4-178B-4C6C-8A72-01783E9FC1D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19269-403B-46B0-85C9-047BC53784E1}" type="datetime1">
              <a:rPr lang="tr-TR" smtClean="0"/>
              <a:pPr/>
              <a:t>6.02.2019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TC SAĞLIK BAKANLIĞI                                                            Halk Sağlığı Genel Müdürlüğü</a:t>
            </a:r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5BC4-178B-4C6C-8A72-01783E9FC1D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B27D-DB83-4835-8ECB-62B20663796C}" type="datetime1">
              <a:rPr lang="tr-TR" smtClean="0"/>
              <a:pPr/>
              <a:t>6.02.2019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TC SAĞLIK BAKANLIĞI                                                            Halk Sağlığı Genel Müdürlüğü</a:t>
            </a:r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5BC4-178B-4C6C-8A72-01783E9FC1D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61C4-2FFD-4586-A0C0-8BB9EA306FD1}" type="datetime1">
              <a:rPr lang="tr-TR" smtClean="0"/>
              <a:pPr/>
              <a:t>6.02.2019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TC SAĞLIK BAKANLIĞI                                                            Halk Sağlığı Genel Müdürlüğü</a:t>
            </a:r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5BC4-178B-4C6C-8A72-01783E9FC1D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5EA60-0F51-43EC-8AC6-4733CDB136DE}" type="datetime1">
              <a:rPr lang="tr-TR" smtClean="0"/>
              <a:pPr/>
              <a:t>6.02.2019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TC SAĞLIK BAKANLIĞI                                                            Halk Sağlığı Genel Müdürlüğü</a:t>
            </a:r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5BC4-178B-4C6C-8A72-01783E9FC1D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BD3CF-5BF0-456E-80F5-22D3E109A724}" type="datetime1">
              <a:rPr lang="tr-TR" smtClean="0"/>
              <a:pPr/>
              <a:t>6.02.2019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smtClean="0"/>
              <a:t>TC SAĞLIK BAKANLIĞI                                                            Halk Sağlığı Genel Müdürlüğü</a:t>
            </a:r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A5BC4-178B-4C6C-8A72-01783E9FC1D3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8" name="7 Resim" descr="THSK_Buyuk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4295805" y="5877272"/>
            <a:ext cx="552390" cy="45052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6.wdp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8" r="1632" b="7132"/>
          <a:stretch/>
        </p:blipFill>
        <p:spPr>
          <a:xfrm>
            <a:off x="1535843" y="3045670"/>
            <a:ext cx="6072313" cy="3805316"/>
          </a:xfrm>
          <a:prstGeom prst="rect">
            <a:avLst/>
          </a:prstGeom>
        </p:spPr>
      </p:pic>
      <p:sp>
        <p:nvSpPr>
          <p:cNvPr id="13" name="1 Başlık"/>
          <p:cNvSpPr>
            <a:spLocks noGrp="1"/>
          </p:cNvSpPr>
          <p:nvPr>
            <p:ph type="ctrTitle"/>
          </p:nvPr>
        </p:nvSpPr>
        <p:spPr>
          <a:xfrm>
            <a:off x="0" y="1412776"/>
            <a:ext cx="9144000" cy="1222042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FİZİKSEL AKTİVİTE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sz="2800" dirty="0" smtClean="0">
                <a:solidFill>
                  <a:schemeClr val="tx1"/>
                </a:solidFill>
              </a:rPr>
              <a:t>- Lise -</a:t>
            </a:r>
            <a:endParaRPr lang="tr-TR" sz="2800" dirty="0">
              <a:solidFill>
                <a:schemeClr val="tx1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405" y="29924"/>
            <a:ext cx="3579188" cy="9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İçerik Yer Tutucusu 2"/>
          <p:cNvSpPr txBox="1">
            <a:spLocks/>
          </p:cNvSpPr>
          <p:nvPr/>
        </p:nvSpPr>
        <p:spPr>
          <a:xfrm>
            <a:off x="457200" y="1124744"/>
            <a:ext cx="8229600" cy="453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tr-TR" dirty="0" smtClean="0"/>
              <a:t>Fiziksel uygunluğu geliştirme özelliğine göre dört ana başlıkta toplayabiliriz:</a:t>
            </a:r>
          </a:p>
          <a:p>
            <a:pPr marL="0" indent="0" algn="just">
              <a:buFont typeface="Arial" pitchFamily="34" charset="0"/>
              <a:buNone/>
            </a:pPr>
            <a:endParaRPr lang="tr-TR" dirty="0" smtClean="0"/>
          </a:p>
          <a:p>
            <a:pPr marL="971550" lvl="1" indent="-514350" algn="just">
              <a:buFont typeface="+mj-lt"/>
              <a:buAutoNum type="arabicPeriod"/>
            </a:pPr>
            <a:r>
              <a:rPr lang="tr-TR" sz="3200" dirty="0" smtClean="0"/>
              <a:t>Dayanıklılık (aerobik) egzersizleri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tr-TR" sz="3200" dirty="0" smtClean="0"/>
              <a:t>Kuvvet egzersizleri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tr-TR" sz="3200" dirty="0" smtClean="0"/>
              <a:t>Esneklik (germe) egzersizleri</a:t>
            </a:r>
          </a:p>
          <a:p>
            <a:pPr marL="971550" lvl="1" indent="-514350">
              <a:buFont typeface="+mj-lt"/>
              <a:buAutoNum type="arabicPeriod"/>
            </a:pPr>
            <a:r>
              <a:rPr lang="tr-TR" sz="3200" dirty="0" smtClean="0"/>
              <a:t>Denge egzersizleri</a:t>
            </a:r>
          </a:p>
          <a:p>
            <a:pPr marL="0" indent="0">
              <a:buFont typeface="Arial" pitchFamily="34" charset="0"/>
              <a:buNone/>
            </a:pPr>
            <a:endParaRPr lang="tr-TR" dirty="0"/>
          </a:p>
        </p:txBody>
      </p:sp>
      <p:sp>
        <p:nvSpPr>
          <p:cNvPr id="9" name="Unvan 1"/>
          <p:cNvSpPr txBox="1">
            <a:spLocks/>
          </p:cNvSpPr>
          <p:nvPr/>
        </p:nvSpPr>
        <p:spPr bwMode="auto">
          <a:xfrm>
            <a:off x="0" y="-1008"/>
            <a:ext cx="9144000" cy="582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tr-TR" sz="3200" b="1" dirty="0" smtClean="0">
                <a:solidFill>
                  <a:srgbClr val="FF0000"/>
                </a:solidFill>
              </a:rPr>
              <a:t>Egzersiz türleri</a:t>
            </a:r>
            <a:endParaRPr lang="tr-TR" altLang="tr-TR" sz="3200" b="1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r="3248" b="13788"/>
          <a:stretch/>
        </p:blipFill>
        <p:spPr>
          <a:xfrm>
            <a:off x="3326770" y="6282000"/>
            <a:ext cx="249046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8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24721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2400" b="1" dirty="0">
                <a:solidFill>
                  <a:srgbClr val="0070C0"/>
                </a:solidFill>
              </a:rPr>
              <a:t>Dayanıklılık, herhangi bir fiziksel aktivitenin daha uzun süre, yorulmadan </a:t>
            </a:r>
            <a:r>
              <a:rPr lang="tr-TR" sz="2400" b="1" dirty="0" smtClean="0">
                <a:solidFill>
                  <a:srgbClr val="0070C0"/>
                </a:solidFill>
              </a:rPr>
              <a:t>yapılabilmesidir</a:t>
            </a:r>
            <a:endParaRPr lang="tr-TR" sz="2400" b="1" dirty="0">
              <a:solidFill>
                <a:srgbClr val="0070C0"/>
              </a:solidFill>
            </a:endParaRPr>
          </a:p>
          <a:p>
            <a:pPr algn="just"/>
            <a:r>
              <a:rPr lang="tr-TR" sz="2400" dirty="0" smtClean="0"/>
              <a:t>Dayanıklılık egzersizleri; </a:t>
            </a:r>
          </a:p>
          <a:p>
            <a:pPr lvl="1" algn="just"/>
            <a:r>
              <a:rPr lang="tr-TR" sz="2000" dirty="0" smtClean="0"/>
              <a:t>vücudumuzun </a:t>
            </a:r>
            <a:r>
              <a:rPr lang="tr-TR" sz="2000" dirty="0"/>
              <a:t>oksijeni kullanma </a:t>
            </a:r>
            <a:r>
              <a:rPr lang="tr-TR" sz="2000" dirty="0" smtClean="0"/>
              <a:t>kapasitesini arttırır</a:t>
            </a:r>
          </a:p>
          <a:p>
            <a:pPr lvl="1" algn="just"/>
            <a:r>
              <a:rPr lang="tr-TR" sz="2000" dirty="0" smtClean="0"/>
              <a:t>büyük </a:t>
            </a:r>
            <a:r>
              <a:rPr lang="tr-TR" sz="2000" dirty="0"/>
              <a:t>kas </a:t>
            </a:r>
            <a:r>
              <a:rPr lang="tr-TR" sz="2000" dirty="0" smtClean="0"/>
              <a:t>gruplarını </a:t>
            </a:r>
            <a:r>
              <a:rPr lang="tr-TR" sz="2000" dirty="0"/>
              <a:t>dinamik ve </a:t>
            </a:r>
            <a:r>
              <a:rPr lang="tr-TR" sz="2000" dirty="0" smtClean="0"/>
              <a:t>ritmik olarak çalıştırır</a:t>
            </a:r>
          </a:p>
          <a:p>
            <a:pPr lvl="1" algn="just"/>
            <a:r>
              <a:rPr lang="tr-TR" sz="2000" dirty="0" smtClean="0"/>
              <a:t>belirli </a:t>
            </a:r>
            <a:r>
              <a:rPr lang="tr-TR" sz="2000" dirty="0"/>
              <a:t>bir şiddette, sıklıkta ve sürede </a:t>
            </a:r>
            <a:r>
              <a:rPr lang="tr-TR" sz="2000" dirty="0" smtClean="0"/>
              <a:t>yapılmalıdır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 bwMode="auto">
          <a:xfrm>
            <a:off x="0" y="4281"/>
            <a:ext cx="9144000" cy="582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tr-TR" sz="3200" b="1" dirty="0" smtClean="0">
                <a:solidFill>
                  <a:srgbClr val="FF0000"/>
                </a:solidFill>
              </a:rPr>
              <a:t>1. Dayanıklılık egzersizleri (Aerobik egzersizler)</a:t>
            </a:r>
            <a:endParaRPr lang="tr-TR" altLang="tr-TR" sz="3200" b="1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İçerik Yer Tutucusu 2"/>
          <p:cNvSpPr txBox="1">
            <a:spLocks/>
          </p:cNvSpPr>
          <p:nvPr/>
        </p:nvSpPr>
        <p:spPr>
          <a:xfrm>
            <a:off x="1124323" y="3262253"/>
            <a:ext cx="6895354" cy="9062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2400" dirty="0" smtClean="0"/>
              <a:t>Dayanıklılığımız geliştikçe, tüm fiziksel aktivitelerimizi </a:t>
            </a:r>
          </a:p>
          <a:p>
            <a:pPr marL="0" indent="0" algn="ctr">
              <a:buNone/>
            </a:pPr>
            <a:r>
              <a:rPr lang="tr-TR" sz="2400" dirty="0" smtClean="0"/>
              <a:t>daha uzun süre, yorulmadan sürdürebiliriz</a:t>
            </a:r>
          </a:p>
        </p:txBody>
      </p:sp>
      <p:grpSp>
        <p:nvGrpSpPr>
          <p:cNvPr id="7" name="Grup 6"/>
          <p:cNvGrpSpPr/>
          <p:nvPr/>
        </p:nvGrpSpPr>
        <p:grpSpPr>
          <a:xfrm>
            <a:off x="1362927" y="4322474"/>
            <a:ext cx="6418146" cy="1862427"/>
            <a:chOff x="1097316" y="4332409"/>
            <a:chExt cx="6418146" cy="1862427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9027" y="4461762"/>
              <a:ext cx="1716435" cy="1716435"/>
            </a:xfrm>
            <a:prstGeom prst="rect">
              <a:avLst/>
            </a:prstGeom>
          </p:spPr>
        </p:pic>
        <p:pic>
          <p:nvPicPr>
            <p:cNvPr id="13" name="Resim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46" t="12947" r="9373" b="22320"/>
            <a:stretch/>
          </p:blipFill>
          <p:spPr>
            <a:xfrm>
              <a:off x="3454544" y="4332409"/>
              <a:ext cx="2234912" cy="1862427"/>
            </a:xfrm>
            <a:prstGeom prst="rect">
              <a:avLst/>
            </a:prstGeom>
          </p:spPr>
        </p:pic>
        <p:pic>
          <p:nvPicPr>
            <p:cNvPr id="14" name="Resim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25" t="18500" r="10625" b="18500"/>
            <a:stretch/>
          </p:blipFill>
          <p:spPr>
            <a:xfrm>
              <a:off x="1097316" y="4642480"/>
              <a:ext cx="2212985" cy="1327791"/>
            </a:xfrm>
            <a:prstGeom prst="rect">
              <a:avLst/>
            </a:prstGeom>
          </p:spPr>
        </p:pic>
      </p:grpSp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r="3248" b="13788"/>
          <a:stretch/>
        </p:blipFill>
        <p:spPr>
          <a:xfrm>
            <a:off x="3326770" y="6282000"/>
            <a:ext cx="249046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2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907704" y="656503"/>
            <a:ext cx="5112568" cy="24006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sz="3000" dirty="0" smtClean="0"/>
              <a:t>Düzenli </a:t>
            </a:r>
            <a:r>
              <a:rPr lang="tr-TR" sz="3000" dirty="0"/>
              <a:t>ve sık adımlarla </a:t>
            </a:r>
            <a:r>
              <a:rPr lang="tr-TR" sz="3000" dirty="0" smtClean="0"/>
              <a:t>yürüme</a:t>
            </a:r>
          </a:p>
          <a:p>
            <a:r>
              <a:rPr lang="tr-TR" sz="3000" dirty="0" smtClean="0"/>
              <a:t>Bisiklete binme</a:t>
            </a:r>
          </a:p>
          <a:p>
            <a:r>
              <a:rPr lang="tr-TR" sz="3000" dirty="0" smtClean="0"/>
              <a:t>Uzun süreli yüzme</a:t>
            </a:r>
          </a:p>
          <a:p>
            <a:r>
              <a:rPr lang="tr-TR" sz="3000" dirty="0" smtClean="0"/>
              <a:t>Bahçe veya tarlada çalışma </a:t>
            </a:r>
          </a:p>
          <a:p>
            <a:r>
              <a:rPr lang="tr-TR" sz="3000" dirty="0" smtClean="0"/>
              <a:t>Tenis gibi egzersizler…</a:t>
            </a:r>
            <a:endParaRPr lang="tr-TR" sz="30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94" y="3140968"/>
            <a:ext cx="3048000" cy="2033016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140968"/>
            <a:ext cx="3048000" cy="203301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748304"/>
            <a:ext cx="3048000" cy="2033016"/>
          </a:xfrm>
          <a:prstGeom prst="rect">
            <a:avLst/>
          </a:prstGeom>
        </p:spPr>
      </p:pic>
      <p:sp>
        <p:nvSpPr>
          <p:cNvPr id="10" name="Unvan 1"/>
          <p:cNvSpPr txBox="1">
            <a:spLocks/>
          </p:cNvSpPr>
          <p:nvPr/>
        </p:nvSpPr>
        <p:spPr bwMode="auto">
          <a:xfrm>
            <a:off x="0" y="4281"/>
            <a:ext cx="9144000" cy="582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tr-TR" sz="3200" b="1" dirty="0" smtClean="0">
                <a:solidFill>
                  <a:srgbClr val="FF0000"/>
                </a:solidFill>
              </a:rPr>
              <a:t>1. Dayanıklılık egzersizleri (Aerobik egzersizler)</a:t>
            </a:r>
            <a:endParaRPr lang="tr-TR" altLang="tr-TR" sz="3200" b="1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r="3248" b="13788"/>
          <a:stretch/>
        </p:blipFill>
        <p:spPr>
          <a:xfrm>
            <a:off x="6618044" y="6282000"/>
            <a:ext cx="249046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5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10599" r="22039" b="4394"/>
          <a:stretch/>
        </p:blipFill>
        <p:spPr>
          <a:xfrm>
            <a:off x="6514544" y="4510470"/>
            <a:ext cx="2559691" cy="2275281"/>
          </a:xfrm>
          <a:prstGeom prst="rect">
            <a:avLst/>
          </a:prstGeom>
        </p:spPr>
      </p:pic>
      <p:grpSp>
        <p:nvGrpSpPr>
          <p:cNvPr id="12" name="Grup 11"/>
          <p:cNvGrpSpPr/>
          <p:nvPr/>
        </p:nvGrpSpPr>
        <p:grpSpPr>
          <a:xfrm>
            <a:off x="273730" y="4068625"/>
            <a:ext cx="6122755" cy="2215991"/>
            <a:chOff x="273730" y="3935333"/>
            <a:chExt cx="6122755" cy="2215991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Metin kutusu 3"/>
            <p:cNvSpPr txBox="1"/>
            <p:nvPr/>
          </p:nvSpPr>
          <p:spPr>
            <a:xfrm>
              <a:off x="273730" y="3935333"/>
              <a:ext cx="6122750" cy="221599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r-TR" sz="2400" dirty="0" smtClean="0"/>
                <a:t>Kuvvet egzersizlerinde yalnızca </a:t>
              </a:r>
              <a:r>
                <a:rPr lang="tr-TR" sz="2400" dirty="0"/>
                <a:t>bir bölgeye </a:t>
              </a:r>
              <a:r>
                <a:rPr lang="tr-TR" sz="2400" dirty="0" smtClean="0"/>
                <a:t>yüklenmemeli, bedenin; </a:t>
              </a:r>
            </a:p>
            <a:p>
              <a:pPr algn="just"/>
              <a:r>
                <a:rPr lang="tr-TR" sz="2400" dirty="0"/>
                <a:t> </a:t>
              </a:r>
              <a:r>
                <a:rPr lang="tr-TR" sz="2400" dirty="0" smtClean="0"/>
                <a:t>         üst </a:t>
              </a:r>
              <a:r>
                <a:rPr lang="tr-TR" sz="2400" dirty="0"/>
                <a:t>ve alt </a:t>
              </a:r>
              <a:r>
                <a:rPr lang="tr-TR" sz="2400" dirty="0" smtClean="0"/>
                <a:t>kısmı</a:t>
              </a:r>
            </a:p>
            <a:p>
              <a:pPr algn="just"/>
              <a:r>
                <a:rPr lang="tr-TR" sz="2400" dirty="0" smtClean="0"/>
                <a:t>          sağı </a:t>
              </a:r>
              <a:r>
                <a:rPr lang="tr-TR" sz="2400" dirty="0"/>
                <a:t>ve </a:t>
              </a:r>
              <a:r>
                <a:rPr lang="tr-TR" sz="2400" dirty="0" smtClean="0"/>
                <a:t>solu </a:t>
              </a:r>
            </a:p>
            <a:p>
              <a:pPr algn="just"/>
              <a:r>
                <a:rPr lang="tr-TR" sz="2400" dirty="0" smtClean="0"/>
                <a:t>          ön </a:t>
              </a:r>
              <a:r>
                <a:rPr lang="tr-TR" sz="2400" dirty="0"/>
                <a:t>ve arka gövde kasları</a:t>
              </a:r>
            </a:p>
            <a:p>
              <a:endParaRPr lang="tr-TR" dirty="0"/>
            </a:p>
          </p:txBody>
        </p:sp>
        <p:grpSp>
          <p:nvGrpSpPr>
            <p:cNvPr id="5" name="Grup 4"/>
            <p:cNvGrpSpPr/>
            <p:nvPr/>
          </p:nvGrpSpPr>
          <p:grpSpPr>
            <a:xfrm>
              <a:off x="4051804" y="4807876"/>
              <a:ext cx="2344681" cy="988856"/>
              <a:chOff x="3887530" y="4830521"/>
              <a:chExt cx="2853053" cy="988856"/>
            </a:xfrm>
            <a:grpFill/>
          </p:grpSpPr>
          <p:sp>
            <p:nvSpPr>
              <p:cNvPr id="7" name="Metin kutusu 6"/>
              <p:cNvSpPr txBox="1"/>
              <p:nvPr/>
            </p:nvSpPr>
            <p:spPr>
              <a:xfrm>
                <a:off x="4084683" y="4969474"/>
                <a:ext cx="2655900" cy="707886"/>
              </a:xfrm>
              <a:prstGeom prst="rect">
                <a:avLst/>
              </a:prstGeom>
              <a:grpFill/>
              <a:ln w="12700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2000" dirty="0" smtClean="0">
                    <a:solidFill>
                      <a:schemeClr val="tx1"/>
                    </a:solidFill>
                  </a:rPr>
                  <a:t>dengeli bir şekilde kuvvetlendirilmeli</a:t>
                </a:r>
                <a:endParaRPr lang="tr-TR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Sağ Ayraç 7"/>
              <p:cNvSpPr/>
              <p:nvPr/>
            </p:nvSpPr>
            <p:spPr>
              <a:xfrm>
                <a:off x="3887530" y="4830521"/>
                <a:ext cx="370122" cy="988856"/>
              </a:xfrm>
              <a:prstGeom prst="rightBrace">
                <a:avLst/>
              </a:prstGeom>
              <a:grpFill/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739998"/>
            <a:ext cx="8229600" cy="32217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2800" b="1" dirty="0">
                <a:solidFill>
                  <a:srgbClr val="0070C0"/>
                </a:solidFill>
              </a:rPr>
              <a:t>Kuvvet, kasın dirence karşı koyabilme </a:t>
            </a:r>
            <a:r>
              <a:rPr lang="tr-TR" sz="2800" b="1" dirty="0" smtClean="0">
                <a:solidFill>
                  <a:srgbClr val="0070C0"/>
                </a:solidFill>
              </a:rPr>
              <a:t>yeteneğidir</a:t>
            </a:r>
          </a:p>
          <a:p>
            <a:pPr algn="just"/>
            <a:r>
              <a:rPr lang="tr-TR" sz="2400" dirty="0" smtClean="0"/>
              <a:t>Kuvvet aktiviteleri; </a:t>
            </a:r>
          </a:p>
          <a:p>
            <a:pPr lvl="1" algn="just"/>
            <a:r>
              <a:rPr lang="tr-TR" sz="2000" dirty="0"/>
              <a:t>kasın güçlü bir şekilde kasılmasını gerektirir</a:t>
            </a:r>
          </a:p>
          <a:p>
            <a:pPr lvl="1" algn="just"/>
            <a:r>
              <a:rPr lang="tr-TR" sz="2000" dirty="0"/>
              <a:t>karın, sırt-bel, omuz-kol ve kalça-bacak kasları gibi vücudumuzun önemli ve büyük kaslarını kuvvetlendirmeyi </a:t>
            </a:r>
            <a:r>
              <a:rPr lang="tr-TR" sz="2000" dirty="0" smtClean="0"/>
              <a:t>hedeflemelidir </a:t>
            </a:r>
            <a:endParaRPr lang="tr-TR" sz="2000" dirty="0"/>
          </a:p>
          <a:p>
            <a:pPr lvl="1" algn="just"/>
            <a:r>
              <a:rPr lang="tr-TR" sz="2000" dirty="0" smtClean="0"/>
              <a:t>kas </a:t>
            </a:r>
            <a:r>
              <a:rPr lang="tr-TR" sz="2000" dirty="0"/>
              <a:t>ve </a:t>
            </a:r>
            <a:r>
              <a:rPr lang="tr-TR" sz="2000" dirty="0" smtClean="0"/>
              <a:t>kemikleri güçlendirir</a:t>
            </a:r>
          </a:p>
          <a:p>
            <a:pPr lvl="1" algn="just"/>
            <a:r>
              <a:rPr lang="tr-TR" sz="2000" dirty="0" smtClean="0"/>
              <a:t>vücut </a:t>
            </a:r>
            <a:r>
              <a:rPr lang="tr-TR" sz="2000" dirty="0"/>
              <a:t>yağ oranını </a:t>
            </a:r>
            <a:r>
              <a:rPr lang="tr-TR" sz="2000" dirty="0" smtClean="0"/>
              <a:t>azaltır </a:t>
            </a:r>
          </a:p>
          <a:p>
            <a:pPr lvl="1" algn="just"/>
            <a:r>
              <a:rPr lang="tr-TR" sz="2000" dirty="0" smtClean="0"/>
              <a:t>kas </a:t>
            </a:r>
            <a:r>
              <a:rPr lang="tr-TR" sz="2000" dirty="0"/>
              <a:t>ve kemik kitlelerini </a:t>
            </a:r>
            <a:r>
              <a:rPr lang="tr-TR" sz="2000" dirty="0" smtClean="0"/>
              <a:t>arttırır, kaybını önler</a:t>
            </a:r>
            <a:endParaRPr lang="tr-TR" sz="2000" dirty="0"/>
          </a:p>
        </p:txBody>
      </p:sp>
      <p:sp>
        <p:nvSpPr>
          <p:cNvPr id="6" name="Unvan 1"/>
          <p:cNvSpPr txBox="1">
            <a:spLocks/>
          </p:cNvSpPr>
          <p:nvPr/>
        </p:nvSpPr>
        <p:spPr bwMode="auto">
          <a:xfrm>
            <a:off x="0" y="-1008"/>
            <a:ext cx="9144000" cy="582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tr-TR" sz="3200" b="1" dirty="0">
                <a:solidFill>
                  <a:srgbClr val="FF0000"/>
                </a:solidFill>
              </a:rPr>
              <a:t>2</a:t>
            </a:r>
            <a:r>
              <a:rPr lang="tr-TR" sz="3200" b="1" dirty="0" smtClean="0">
                <a:solidFill>
                  <a:srgbClr val="FF0000"/>
                </a:solidFill>
              </a:rPr>
              <a:t>. Kuvvet egzersizleri</a:t>
            </a:r>
            <a:endParaRPr lang="tr-TR" altLang="tr-TR" sz="3200" b="1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r="3248" b="13788"/>
          <a:stretch/>
        </p:blipFill>
        <p:spPr>
          <a:xfrm>
            <a:off x="3326770" y="6282000"/>
            <a:ext cx="249046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1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251520" y="719488"/>
            <a:ext cx="8640960" cy="2677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1" algn="ctr"/>
            <a:r>
              <a:rPr lang="tr-TR" sz="2800" dirty="0" smtClean="0"/>
              <a:t>Bir </a:t>
            </a:r>
            <a:r>
              <a:rPr lang="tr-TR" sz="2800" dirty="0"/>
              <a:t>ağırlık </a:t>
            </a:r>
            <a:r>
              <a:rPr lang="tr-TR" sz="2800" dirty="0" smtClean="0"/>
              <a:t>taşımak</a:t>
            </a:r>
          </a:p>
          <a:p>
            <a:pPr lvl="1" algn="ctr"/>
            <a:r>
              <a:rPr lang="tr-TR" sz="2800" dirty="0" smtClean="0"/>
              <a:t>merdiven çıkmak</a:t>
            </a:r>
          </a:p>
          <a:p>
            <a:pPr lvl="1" algn="ctr"/>
            <a:r>
              <a:rPr lang="tr-TR" sz="2800" dirty="0" smtClean="0"/>
              <a:t>sırtında </a:t>
            </a:r>
            <a:r>
              <a:rPr lang="tr-TR" sz="2800" dirty="0"/>
              <a:t>çanta </a:t>
            </a:r>
            <a:r>
              <a:rPr lang="tr-TR" sz="2800" dirty="0" smtClean="0"/>
              <a:t>taşımak</a:t>
            </a:r>
          </a:p>
          <a:p>
            <a:pPr lvl="1" algn="ctr"/>
            <a:r>
              <a:rPr lang="tr-TR" sz="2800" dirty="0" smtClean="0"/>
              <a:t>kol </a:t>
            </a:r>
            <a:r>
              <a:rPr lang="tr-TR" sz="2800" dirty="0"/>
              <a:t>kasları için şınav </a:t>
            </a:r>
            <a:r>
              <a:rPr lang="tr-TR" sz="2800" dirty="0" smtClean="0"/>
              <a:t>çekmek</a:t>
            </a:r>
          </a:p>
          <a:p>
            <a:pPr lvl="1" algn="ctr"/>
            <a:r>
              <a:rPr lang="tr-TR" sz="2800" dirty="0" smtClean="0"/>
              <a:t>karın </a:t>
            </a:r>
            <a:r>
              <a:rPr lang="tr-TR" sz="2800" dirty="0"/>
              <a:t>kasları için mekik </a:t>
            </a:r>
            <a:r>
              <a:rPr lang="tr-TR" sz="2800" dirty="0" smtClean="0"/>
              <a:t>çekmek</a:t>
            </a:r>
          </a:p>
          <a:p>
            <a:pPr lvl="1" algn="ctr"/>
            <a:r>
              <a:rPr lang="tr-TR" sz="2800" dirty="0" smtClean="0"/>
              <a:t>ağırlıklarla </a:t>
            </a:r>
            <a:r>
              <a:rPr lang="tr-TR" sz="2800" dirty="0"/>
              <a:t>kuvvet antrenmanı yapmak </a:t>
            </a:r>
            <a:r>
              <a:rPr lang="tr-TR" sz="2800" dirty="0" smtClean="0"/>
              <a:t>gibi egzersizler…</a:t>
            </a:r>
            <a:endParaRPr lang="tr-TR" sz="28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615492"/>
            <a:ext cx="3336032" cy="2225133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6" y="4790919"/>
            <a:ext cx="3058194" cy="203981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07" y="3587783"/>
            <a:ext cx="2376264" cy="1584968"/>
          </a:xfrm>
          <a:prstGeom prst="rect">
            <a:avLst/>
          </a:prstGeom>
        </p:spPr>
      </p:pic>
      <p:sp>
        <p:nvSpPr>
          <p:cNvPr id="10" name="Unvan 1"/>
          <p:cNvSpPr txBox="1">
            <a:spLocks/>
          </p:cNvSpPr>
          <p:nvPr/>
        </p:nvSpPr>
        <p:spPr bwMode="auto">
          <a:xfrm>
            <a:off x="0" y="-1008"/>
            <a:ext cx="9144000" cy="582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tr-TR" sz="3200" b="1" dirty="0">
                <a:solidFill>
                  <a:srgbClr val="FF0000"/>
                </a:solidFill>
              </a:rPr>
              <a:t>2</a:t>
            </a:r>
            <a:r>
              <a:rPr lang="tr-TR" sz="3200" b="1" dirty="0" smtClean="0">
                <a:solidFill>
                  <a:srgbClr val="FF0000"/>
                </a:solidFill>
              </a:rPr>
              <a:t>. Kuvvet egzersizleri</a:t>
            </a:r>
            <a:endParaRPr lang="tr-TR" altLang="tr-TR" sz="3200" b="1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r="3248" b="13788"/>
          <a:stretch/>
        </p:blipFill>
        <p:spPr>
          <a:xfrm>
            <a:off x="3326770" y="6282000"/>
            <a:ext cx="249046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0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575556" y="702080"/>
            <a:ext cx="7992888" cy="55707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FF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tr-TR" sz="4000" b="1" dirty="0" smtClean="0">
                <a:solidFill>
                  <a:srgbClr val="FF0000"/>
                </a:solidFill>
              </a:rPr>
              <a:t>ÖNEMLİ!</a:t>
            </a:r>
          </a:p>
          <a:p>
            <a:pPr algn="ctr"/>
            <a:endParaRPr lang="tr-TR" sz="3600" b="1" dirty="0" smtClean="0">
              <a:solidFill>
                <a:srgbClr val="FF0000"/>
              </a:solidFill>
            </a:endParaRPr>
          </a:p>
          <a:p>
            <a:pPr algn="ctr"/>
            <a:r>
              <a:rPr lang="tr-T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Hiçbir zaman sınırlarınızı zorlamayın</a:t>
            </a:r>
          </a:p>
          <a:p>
            <a:pPr algn="ctr"/>
            <a:endParaRPr lang="tr-TR" sz="3600" dirty="0" smtClean="0"/>
          </a:p>
          <a:p>
            <a:pPr algn="ctr"/>
            <a:r>
              <a:rPr lang="tr-TR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Bilmediğiniz hareketleri, önce ağırlık olmadan yaparak başlayın</a:t>
            </a:r>
          </a:p>
          <a:p>
            <a:pPr algn="ctr"/>
            <a:endParaRPr lang="tr-TR" sz="3600" dirty="0" smtClean="0"/>
          </a:p>
          <a:p>
            <a:pPr algn="ctr"/>
            <a:r>
              <a:rPr lang="tr-TR" sz="4400" b="1" dirty="0" smtClean="0">
                <a:solidFill>
                  <a:srgbClr val="FF0000"/>
                </a:solidFill>
              </a:rPr>
              <a:t>Ne kendinizle ne de başkasıyla yarışmayın</a:t>
            </a:r>
            <a:endParaRPr lang="tr-TR" sz="4400" b="1" dirty="0">
              <a:solidFill>
                <a:srgbClr val="FF0000"/>
              </a:solidFill>
            </a:endParaRPr>
          </a:p>
        </p:txBody>
      </p:sp>
      <p:sp>
        <p:nvSpPr>
          <p:cNvPr id="8" name="Unvan 1"/>
          <p:cNvSpPr txBox="1">
            <a:spLocks/>
          </p:cNvSpPr>
          <p:nvPr/>
        </p:nvSpPr>
        <p:spPr bwMode="auto">
          <a:xfrm>
            <a:off x="0" y="-1008"/>
            <a:ext cx="9144000" cy="582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tr-TR" sz="3200" b="1" dirty="0">
                <a:solidFill>
                  <a:srgbClr val="FF0000"/>
                </a:solidFill>
              </a:rPr>
              <a:t>2</a:t>
            </a:r>
            <a:r>
              <a:rPr lang="tr-TR" sz="3200" b="1" dirty="0" smtClean="0">
                <a:solidFill>
                  <a:srgbClr val="FF0000"/>
                </a:solidFill>
              </a:rPr>
              <a:t>. Kuvvet egzersizleri</a:t>
            </a:r>
            <a:endParaRPr lang="tr-TR" altLang="tr-TR" sz="3200" b="1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r="3248" b="13788"/>
          <a:stretch/>
        </p:blipFill>
        <p:spPr>
          <a:xfrm>
            <a:off x="3326770" y="6282000"/>
            <a:ext cx="249046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8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836712"/>
            <a:ext cx="8640960" cy="324036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tr-TR" sz="3600" b="1" dirty="0" smtClean="0">
                <a:solidFill>
                  <a:srgbClr val="0070C0"/>
                </a:solidFill>
              </a:rPr>
              <a:t>   	Esneklik 	</a:t>
            </a:r>
            <a:r>
              <a:rPr lang="tr-TR" sz="36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tr-TR" sz="3600" b="1" dirty="0" smtClean="0">
                <a:solidFill>
                  <a:srgbClr val="0070C0"/>
                </a:solidFill>
              </a:rPr>
              <a:t>eklemlerin </a:t>
            </a:r>
            <a:r>
              <a:rPr lang="tr-TR" sz="3600" b="1" dirty="0">
                <a:solidFill>
                  <a:srgbClr val="0070C0"/>
                </a:solidFill>
              </a:rPr>
              <a:t>geniş açıda </a:t>
            </a:r>
            <a:r>
              <a:rPr lang="tr-TR" sz="3600" b="1" dirty="0" smtClean="0">
                <a:solidFill>
                  <a:srgbClr val="0070C0"/>
                </a:solidFill>
              </a:rPr>
              <a:t>hareket </a:t>
            </a:r>
          </a:p>
          <a:p>
            <a:pPr marL="0" indent="0">
              <a:buNone/>
            </a:pPr>
            <a:r>
              <a:rPr lang="tr-TR" sz="3600" b="1" dirty="0">
                <a:solidFill>
                  <a:srgbClr val="0070C0"/>
                </a:solidFill>
              </a:rPr>
              <a:t>	</a:t>
            </a:r>
            <a:r>
              <a:rPr lang="tr-TR" sz="3600" b="1" dirty="0" smtClean="0">
                <a:solidFill>
                  <a:srgbClr val="0070C0"/>
                </a:solidFill>
              </a:rPr>
              <a:t>		     edebilmesidir </a:t>
            </a:r>
          </a:p>
          <a:p>
            <a:pPr marL="0" indent="0" algn="ctr">
              <a:buNone/>
            </a:pPr>
            <a:endParaRPr lang="tr-TR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tr-TR" sz="3600" i="1" dirty="0" smtClean="0"/>
              <a:t>Bir başka deyişle</a:t>
            </a:r>
            <a:r>
              <a:rPr lang="tr-TR" sz="3600" dirty="0" smtClean="0"/>
              <a:t>  </a:t>
            </a:r>
            <a:r>
              <a:rPr lang="tr-TR" sz="3600" b="1" dirty="0" smtClean="0">
                <a:sym typeface="Wingdings" panose="05000000000000000000" pitchFamily="2" charset="2"/>
              </a:rPr>
              <a:t>   </a:t>
            </a:r>
            <a:r>
              <a:rPr lang="tr-TR" sz="3600" b="1" dirty="0" smtClean="0">
                <a:solidFill>
                  <a:srgbClr val="0070C0"/>
                </a:solidFill>
              </a:rPr>
              <a:t>bir fiziksel </a:t>
            </a:r>
            <a:r>
              <a:rPr lang="sv-SE" sz="3600" b="1" dirty="0" smtClean="0">
                <a:solidFill>
                  <a:srgbClr val="0070C0"/>
                </a:solidFill>
              </a:rPr>
              <a:t>aktivite</a:t>
            </a:r>
            <a:r>
              <a:rPr lang="tr-TR" sz="3600" b="1" dirty="0" smtClean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r>
              <a:rPr lang="tr-TR" sz="3600" b="1" dirty="0">
                <a:solidFill>
                  <a:srgbClr val="0070C0"/>
                </a:solidFill>
              </a:rPr>
              <a:t>	</a:t>
            </a:r>
            <a:r>
              <a:rPr lang="tr-TR" sz="3600" b="1" dirty="0" smtClean="0">
                <a:solidFill>
                  <a:srgbClr val="0070C0"/>
                </a:solidFill>
              </a:rPr>
              <a:t>		     </a:t>
            </a:r>
            <a:r>
              <a:rPr lang="sv-SE" sz="3600" b="1" dirty="0" smtClean="0">
                <a:solidFill>
                  <a:srgbClr val="0070C0"/>
                </a:solidFill>
              </a:rPr>
              <a:t>yaparken </a:t>
            </a:r>
            <a:r>
              <a:rPr lang="sv-SE" sz="3600" b="1" dirty="0">
                <a:solidFill>
                  <a:srgbClr val="0070C0"/>
                </a:solidFill>
              </a:rPr>
              <a:t>gövde, kol </a:t>
            </a:r>
            <a:r>
              <a:rPr lang="sv-SE" sz="3600" b="1" dirty="0" smtClean="0">
                <a:solidFill>
                  <a:srgbClr val="0070C0"/>
                </a:solidFill>
              </a:rPr>
              <a:t>veya</a:t>
            </a:r>
            <a:endParaRPr lang="tr-TR" sz="36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tr-TR" sz="3600" b="1" dirty="0">
                <a:solidFill>
                  <a:srgbClr val="0070C0"/>
                </a:solidFill>
              </a:rPr>
              <a:t>	</a:t>
            </a:r>
            <a:r>
              <a:rPr lang="tr-TR" sz="3600" b="1" dirty="0" smtClean="0">
                <a:solidFill>
                  <a:srgbClr val="0070C0"/>
                </a:solidFill>
              </a:rPr>
              <a:t>		     </a:t>
            </a:r>
            <a:r>
              <a:rPr lang="sv-SE" sz="3600" b="1" dirty="0" smtClean="0">
                <a:solidFill>
                  <a:srgbClr val="0070C0"/>
                </a:solidFill>
              </a:rPr>
              <a:t>bacakların</a:t>
            </a:r>
            <a:r>
              <a:rPr lang="tr-TR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</a:rPr>
              <a:t>rahat hareket</a:t>
            </a:r>
            <a:endParaRPr lang="tr-TR" sz="36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tr-TR" sz="3600" b="1" dirty="0">
                <a:solidFill>
                  <a:srgbClr val="0070C0"/>
                </a:solidFill>
              </a:rPr>
              <a:t>	</a:t>
            </a:r>
            <a:r>
              <a:rPr lang="tr-TR" sz="3600" b="1" dirty="0" smtClean="0">
                <a:solidFill>
                  <a:srgbClr val="0070C0"/>
                </a:solidFill>
              </a:rPr>
              <a:t>		     </a:t>
            </a:r>
            <a:r>
              <a:rPr lang="en-US" sz="3600" b="1" dirty="0" smtClean="0">
                <a:solidFill>
                  <a:srgbClr val="0070C0"/>
                </a:solidFill>
              </a:rPr>
              <a:t>edebilme becerisidir </a:t>
            </a:r>
            <a:endParaRPr lang="tr-TR" sz="3600" b="1" dirty="0" smtClean="0">
              <a:solidFill>
                <a:srgbClr val="0070C0"/>
              </a:solidFill>
            </a:endParaRPr>
          </a:p>
        </p:txBody>
      </p:sp>
      <p:sp>
        <p:nvSpPr>
          <p:cNvPr id="5" name="Unvan 1"/>
          <p:cNvSpPr txBox="1">
            <a:spLocks/>
          </p:cNvSpPr>
          <p:nvPr/>
        </p:nvSpPr>
        <p:spPr bwMode="auto">
          <a:xfrm>
            <a:off x="0" y="-1008"/>
            <a:ext cx="9144000" cy="582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tr-TR" sz="3200" b="1" dirty="0" smtClean="0">
                <a:solidFill>
                  <a:srgbClr val="FF0000"/>
                </a:solidFill>
              </a:rPr>
              <a:t>3. Esneklik egzersizleri</a:t>
            </a:r>
            <a:endParaRPr lang="tr-TR" altLang="tr-TR" sz="3200" b="1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İçerik Yer Tutucusu 2"/>
          <p:cNvSpPr txBox="1">
            <a:spLocks/>
          </p:cNvSpPr>
          <p:nvPr/>
        </p:nvSpPr>
        <p:spPr>
          <a:xfrm>
            <a:off x="323528" y="4293096"/>
            <a:ext cx="8640960" cy="1224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2800" dirty="0" smtClean="0"/>
              <a:t>Esnek bir bedene sahip olmak günlük hareketlerimizi daha kolay yapmamızı sağlayarak yaşam kalitemizi arttırır</a:t>
            </a:r>
            <a:endParaRPr lang="tr-TR" sz="28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r="3248" b="13788"/>
          <a:stretch/>
        </p:blipFill>
        <p:spPr>
          <a:xfrm>
            <a:off x="3326770" y="6282000"/>
            <a:ext cx="249046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8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852139" y="666320"/>
            <a:ext cx="5439721" cy="25545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3200" dirty="0" smtClean="0"/>
              <a:t>Yoga </a:t>
            </a:r>
          </a:p>
          <a:p>
            <a:pPr algn="ctr"/>
            <a:r>
              <a:rPr lang="tr-TR" sz="3200" dirty="0" smtClean="0"/>
              <a:t>pilates </a:t>
            </a:r>
            <a:endParaRPr lang="tr-TR" sz="3200" dirty="0"/>
          </a:p>
          <a:p>
            <a:pPr algn="ctr"/>
            <a:r>
              <a:rPr lang="tr-TR" sz="3200" dirty="0" err="1" smtClean="0"/>
              <a:t>Tai</a:t>
            </a:r>
            <a:r>
              <a:rPr lang="tr-TR" sz="3200" dirty="0" smtClean="0"/>
              <a:t> </a:t>
            </a:r>
            <a:r>
              <a:rPr lang="tr-TR" sz="3200" dirty="0" err="1" smtClean="0"/>
              <a:t>Chi</a:t>
            </a:r>
            <a:r>
              <a:rPr lang="tr-TR" sz="3200" dirty="0" smtClean="0"/>
              <a:t> </a:t>
            </a:r>
          </a:p>
          <a:p>
            <a:pPr algn="ctr"/>
            <a:r>
              <a:rPr lang="tr-TR" sz="3200" dirty="0" smtClean="0"/>
              <a:t>gibi düzenli </a:t>
            </a:r>
            <a:r>
              <a:rPr lang="tr-TR" sz="3200" dirty="0"/>
              <a:t>fiziksel aktiviteler </a:t>
            </a:r>
            <a:endParaRPr lang="tr-TR" sz="3200" dirty="0" smtClean="0"/>
          </a:p>
          <a:p>
            <a:pPr algn="ctr"/>
            <a:r>
              <a:rPr lang="tr-TR" sz="3200" dirty="0" smtClean="0"/>
              <a:t>esnekliği arttırır</a:t>
            </a:r>
            <a:endParaRPr lang="tr-TR" sz="32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94314"/>
            <a:ext cx="3803706" cy="253707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10338"/>
            <a:ext cx="3155958" cy="2105024"/>
          </a:xfrm>
          <a:prstGeom prst="rect">
            <a:avLst/>
          </a:prstGeom>
        </p:spPr>
      </p:pic>
      <p:sp>
        <p:nvSpPr>
          <p:cNvPr id="9" name="Unvan 1"/>
          <p:cNvSpPr txBox="1">
            <a:spLocks/>
          </p:cNvSpPr>
          <p:nvPr/>
        </p:nvSpPr>
        <p:spPr bwMode="auto">
          <a:xfrm>
            <a:off x="0" y="-1008"/>
            <a:ext cx="9144000" cy="582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tr-TR" sz="3200" b="1" dirty="0" smtClean="0">
                <a:solidFill>
                  <a:srgbClr val="FF0000"/>
                </a:solidFill>
              </a:rPr>
              <a:t>3. Esneklik egzersizleri</a:t>
            </a:r>
            <a:endParaRPr lang="tr-TR" altLang="tr-TR" sz="3200" b="1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r="3248" b="13788"/>
          <a:stretch/>
        </p:blipFill>
        <p:spPr>
          <a:xfrm>
            <a:off x="3326770" y="6282000"/>
            <a:ext cx="249046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0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35283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800" b="1" dirty="0">
                <a:solidFill>
                  <a:srgbClr val="0070C0"/>
                </a:solidFill>
              </a:rPr>
              <a:t>Denge, bedenimizin düşmeden durabilme </a:t>
            </a:r>
            <a:r>
              <a:rPr lang="de-DE" sz="2800" b="1" dirty="0" smtClean="0">
                <a:solidFill>
                  <a:srgbClr val="0070C0"/>
                </a:solidFill>
              </a:rPr>
              <a:t>ve</a:t>
            </a:r>
            <a:r>
              <a:rPr lang="tr-TR" sz="2800" b="1" dirty="0">
                <a:solidFill>
                  <a:srgbClr val="0070C0"/>
                </a:solidFill>
              </a:rPr>
              <a:t> </a:t>
            </a:r>
            <a:r>
              <a:rPr lang="tr-TR" sz="2800" b="1" dirty="0" smtClean="0">
                <a:solidFill>
                  <a:srgbClr val="0070C0"/>
                </a:solidFill>
              </a:rPr>
              <a:t>düzgün </a:t>
            </a:r>
            <a:r>
              <a:rPr lang="tr-TR" sz="2800" b="1" dirty="0">
                <a:solidFill>
                  <a:srgbClr val="0070C0"/>
                </a:solidFill>
              </a:rPr>
              <a:t>hareket edebilme </a:t>
            </a:r>
            <a:r>
              <a:rPr lang="tr-TR" sz="2800" b="1" dirty="0" smtClean="0">
                <a:solidFill>
                  <a:srgbClr val="0070C0"/>
                </a:solidFill>
              </a:rPr>
              <a:t>yeteneğidir </a:t>
            </a:r>
          </a:p>
          <a:p>
            <a:pPr algn="just"/>
            <a:r>
              <a:rPr lang="tr-TR" sz="2800" dirty="0" smtClean="0"/>
              <a:t>İyi </a:t>
            </a:r>
            <a:r>
              <a:rPr lang="tr-TR" sz="2800" dirty="0"/>
              <a:t>bir dengeye sahip olan </a:t>
            </a:r>
            <a:r>
              <a:rPr lang="tr-TR" sz="2800" dirty="0" smtClean="0"/>
              <a:t>birey</a:t>
            </a:r>
            <a:r>
              <a:rPr lang="tr-TR" sz="2800" dirty="0"/>
              <a:t>;</a:t>
            </a:r>
            <a:endParaRPr lang="tr-TR" sz="2800" dirty="0" smtClean="0"/>
          </a:p>
          <a:p>
            <a:pPr lvl="1" algn="just"/>
            <a:r>
              <a:rPr lang="tr-TR" sz="2400" dirty="0" smtClean="0"/>
              <a:t>parmak uçlarında </a:t>
            </a:r>
            <a:r>
              <a:rPr lang="sv-SE" sz="2400" dirty="0" smtClean="0"/>
              <a:t>rahatlıkla durabilir</a:t>
            </a:r>
            <a:endParaRPr lang="tr-TR" sz="2400" dirty="0" smtClean="0"/>
          </a:p>
          <a:p>
            <a:pPr lvl="1" algn="just"/>
            <a:r>
              <a:rPr lang="sv-SE" sz="2400" dirty="0" smtClean="0"/>
              <a:t>gözleri </a:t>
            </a:r>
            <a:r>
              <a:rPr lang="sv-SE" sz="2400" dirty="0"/>
              <a:t>kapalı iken </a:t>
            </a:r>
            <a:r>
              <a:rPr lang="sv-SE" sz="2400" dirty="0" smtClean="0"/>
              <a:t>veya</a:t>
            </a:r>
            <a:r>
              <a:rPr lang="tr-TR" sz="2400" dirty="0" smtClean="0"/>
              <a:t> düz </a:t>
            </a:r>
            <a:r>
              <a:rPr lang="tr-TR" sz="2400" dirty="0"/>
              <a:t>çizgide yalpalanmadan </a:t>
            </a:r>
            <a:r>
              <a:rPr lang="tr-TR" sz="2400" dirty="0" smtClean="0"/>
              <a:t>yürüyebilir</a:t>
            </a:r>
          </a:p>
          <a:p>
            <a:pPr lvl="1" algn="just"/>
            <a:r>
              <a:rPr lang="tr-TR" sz="2400" dirty="0" smtClean="0"/>
              <a:t>düşme riskini azaltır</a:t>
            </a:r>
          </a:p>
        </p:txBody>
      </p:sp>
      <p:sp>
        <p:nvSpPr>
          <p:cNvPr id="8" name="Unvan 1"/>
          <p:cNvSpPr txBox="1">
            <a:spLocks/>
          </p:cNvSpPr>
          <p:nvPr/>
        </p:nvSpPr>
        <p:spPr bwMode="auto">
          <a:xfrm>
            <a:off x="0" y="-1008"/>
            <a:ext cx="9144000" cy="582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tr-TR" sz="3200" b="1" dirty="0" smtClean="0">
                <a:solidFill>
                  <a:srgbClr val="FF0000"/>
                </a:solidFill>
              </a:rPr>
              <a:t>4. Denge egzersizleri</a:t>
            </a:r>
            <a:endParaRPr lang="tr-TR" altLang="tr-TR" sz="3200" b="1" dirty="0" smtClean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1" name="Grup 10"/>
          <p:cNvGrpSpPr/>
          <p:nvPr/>
        </p:nvGrpSpPr>
        <p:grpSpPr>
          <a:xfrm>
            <a:off x="719572" y="4410736"/>
            <a:ext cx="7734061" cy="1527417"/>
            <a:chOff x="1061410" y="4332807"/>
            <a:chExt cx="7734061" cy="1527417"/>
          </a:xfrm>
        </p:grpSpPr>
        <p:grpSp>
          <p:nvGrpSpPr>
            <p:cNvPr id="4" name="Grup 3"/>
            <p:cNvGrpSpPr/>
            <p:nvPr/>
          </p:nvGrpSpPr>
          <p:grpSpPr>
            <a:xfrm>
              <a:off x="1061410" y="4332807"/>
              <a:ext cx="7734061" cy="1527417"/>
              <a:chOff x="1061410" y="4332807"/>
              <a:chExt cx="7734061" cy="1527417"/>
            </a:xfrm>
          </p:grpSpPr>
          <p:sp>
            <p:nvSpPr>
              <p:cNvPr id="9" name="İçerik Yer Tutucusu 2"/>
              <p:cNvSpPr txBox="1">
                <a:spLocks/>
              </p:cNvSpPr>
              <p:nvPr/>
            </p:nvSpPr>
            <p:spPr>
              <a:xfrm>
                <a:off x="1061410" y="4332807"/>
                <a:ext cx="7704856" cy="152741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vert="horz" lIns="91440" tIns="45720" rIns="91440" bIns="45720" rtlCol="0" anchor="ctr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tr-TR" sz="2000" dirty="0" smtClean="0"/>
                  <a:t>Tek ayak üzerinde durmak</a:t>
                </a:r>
              </a:p>
              <a:p>
                <a:pPr marL="0" indent="0">
                  <a:buNone/>
                </a:pPr>
                <a:r>
                  <a:rPr lang="tr-TR" sz="2000" dirty="0" smtClean="0"/>
                  <a:t>parmak uçlarında yürümek</a:t>
                </a:r>
              </a:p>
              <a:p>
                <a:pPr marL="0" indent="0">
                  <a:buNone/>
                </a:pPr>
                <a:r>
                  <a:rPr lang="tr-TR" sz="2000" dirty="0" smtClean="0"/>
                  <a:t>sabit olmayan zeminde durmak</a:t>
                </a:r>
              </a:p>
              <a:p>
                <a:pPr marL="0" indent="0">
                  <a:buNone/>
                </a:pPr>
                <a:r>
                  <a:rPr lang="tr-TR" sz="2000" dirty="0" smtClean="0"/>
                  <a:t>kaygan bir zeminde düşmeden yürüyebilmek</a:t>
                </a:r>
              </a:p>
            </p:txBody>
          </p:sp>
          <p:sp>
            <p:nvSpPr>
              <p:cNvPr id="2" name="Metin kutusu 1"/>
              <p:cNvSpPr txBox="1"/>
              <p:nvPr/>
            </p:nvSpPr>
            <p:spPr>
              <a:xfrm>
                <a:off x="6128972" y="4896460"/>
                <a:ext cx="26664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r-TR" sz="2000" dirty="0" smtClean="0"/>
                  <a:t>için iyi </a:t>
                </a:r>
                <a:r>
                  <a:rPr lang="tr-TR" sz="2000" dirty="0"/>
                  <a:t>bir denge </a:t>
                </a:r>
                <a:r>
                  <a:rPr lang="tr-TR" sz="2000" dirty="0" smtClean="0"/>
                  <a:t>gerekir</a:t>
                </a:r>
                <a:endParaRPr lang="tr-TR" sz="2000" dirty="0"/>
              </a:p>
            </p:txBody>
          </p:sp>
        </p:grpSp>
        <p:sp>
          <p:nvSpPr>
            <p:cNvPr id="10" name="Sağ Ayraç 9"/>
            <p:cNvSpPr/>
            <p:nvPr/>
          </p:nvSpPr>
          <p:spPr>
            <a:xfrm>
              <a:off x="5849943" y="4403143"/>
              <a:ext cx="267896" cy="1411852"/>
            </a:xfrm>
            <a:prstGeom prst="rightBrac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FF0000"/>
                </a:solidFill>
              </a:endParaRPr>
            </a:p>
          </p:txBody>
        </p:sp>
      </p:grpSp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r="3248" b="13788"/>
          <a:stretch/>
        </p:blipFill>
        <p:spPr>
          <a:xfrm>
            <a:off x="3326770" y="6282000"/>
            <a:ext cx="249046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547664" y="771383"/>
            <a:ext cx="6048672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400" dirty="0"/>
              <a:t>Dengenin gelişebilmesi için düzenli denge egzersizleri </a:t>
            </a:r>
            <a:r>
              <a:rPr lang="tr-TR" sz="2400" dirty="0" smtClean="0"/>
              <a:t>yapılabilir</a:t>
            </a:r>
          </a:p>
          <a:p>
            <a:pPr algn="ctr"/>
            <a:r>
              <a:rPr lang="tr-TR" sz="2400" dirty="0" smtClean="0"/>
              <a:t>Kas </a:t>
            </a:r>
            <a:r>
              <a:rPr lang="tr-TR" sz="2400" dirty="0"/>
              <a:t>kuvvetini, esnekliğini ve dayanaklığını geliştiren egzersizler dengeyi de olumlu </a:t>
            </a:r>
            <a:r>
              <a:rPr lang="tr-TR" sz="2400" dirty="0" smtClean="0"/>
              <a:t>etkiler</a:t>
            </a:r>
            <a:endParaRPr lang="tr-TR" sz="24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490784"/>
            <a:ext cx="3310763" cy="220827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2" y="4422223"/>
            <a:ext cx="3096117" cy="2065110"/>
          </a:xfrm>
          <a:prstGeom prst="rect">
            <a:avLst/>
          </a:prstGeom>
        </p:spPr>
      </p:pic>
      <p:sp>
        <p:nvSpPr>
          <p:cNvPr id="10" name="Unvan 1"/>
          <p:cNvSpPr txBox="1">
            <a:spLocks/>
          </p:cNvSpPr>
          <p:nvPr/>
        </p:nvSpPr>
        <p:spPr bwMode="auto">
          <a:xfrm>
            <a:off x="0" y="-1008"/>
            <a:ext cx="9144000" cy="582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tr-TR" sz="3200" b="1" dirty="0" smtClean="0">
                <a:solidFill>
                  <a:srgbClr val="FF0000"/>
                </a:solidFill>
              </a:rPr>
              <a:t>4. Denge egzersizleri</a:t>
            </a:r>
            <a:endParaRPr lang="tr-TR" altLang="tr-TR" sz="3200" b="1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933" y="4422223"/>
            <a:ext cx="3048000" cy="206959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r="3248" b="13788"/>
          <a:stretch/>
        </p:blipFill>
        <p:spPr>
          <a:xfrm>
            <a:off x="3326770" y="6282000"/>
            <a:ext cx="249046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9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71000"/>
            <a:ext cx="8229600" cy="994122"/>
          </a:xfrm>
        </p:spPr>
        <p:txBody>
          <a:bodyPr>
            <a:normAutofit/>
          </a:bodyPr>
          <a:lstStyle/>
          <a:p>
            <a:pPr algn="l"/>
            <a:r>
              <a:rPr lang="tr-TR" sz="3200" b="0" dirty="0" smtClean="0">
                <a:solidFill>
                  <a:srgbClr val="FF0000"/>
                </a:solidFill>
              </a:rPr>
              <a:t>Eğitim </a:t>
            </a:r>
            <a:r>
              <a:rPr lang="tr-TR" sz="3200" b="0" dirty="0">
                <a:solidFill>
                  <a:srgbClr val="FF0000"/>
                </a:solidFill>
              </a:rPr>
              <a:t>Hedefleri: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21250" y="1038746"/>
            <a:ext cx="8640960" cy="4968552"/>
          </a:xfrm>
        </p:spPr>
        <p:txBody>
          <a:bodyPr>
            <a:noAutofit/>
          </a:bodyPr>
          <a:lstStyle/>
          <a:p>
            <a:r>
              <a:rPr lang="tr-TR" sz="2600" dirty="0" smtClean="0"/>
              <a:t>Fiziksel aktivite, egzersiz ve spor kavramlarını tanımlayabilme</a:t>
            </a:r>
          </a:p>
          <a:p>
            <a:r>
              <a:rPr lang="tr-TR" sz="2600" dirty="0" smtClean="0"/>
              <a:t>Fiziksel aktivitenin bedensel, ruhsal ve sosyal sağlık üzerine yararlarını öğrenebilme</a:t>
            </a:r>
          </a:p>
          <a:p>
            <a:r>
              <a:rPr lang="tr-TR" sz="2600" dirty="0" smtClean="0"/>
              <a:t>Fiziksel aktiviteyi yoğunluklarına göre sınıflayabilme</a:t>
            </a:r>
          </a:p>
          <a:p>
            <a:r>
              <a:rPr lang="tr-TR" sz="2600" dirty="0" smtClean="0"/>
              <a:t>Egzersiz türlerini sayabilme</a:t>
            </a:r>
          </a:p>
          <a:p>
            <a:r>
              <a:rPr lang="tr-TR" sz="2600" dirty="0" smtClean="0"/>
              <a:t>Dayanıklılık egzersizlerinin amacını söyleyebilme</a:t>
            </a:r>
          </a:p>
          <a:p>
            <a:r>
              <a:rPr lang="tr-TR" sz="2600" dirty="0"/>
              <a:t>Kuvvet egzersizlerinin amacını </a:t>
            </a:r>
            <a:r>
              <a:rPr lang="tr-TR" sz="2600" dirty="0" smtClean="0"/>
              <a:t>söyleyebilme</a:t>
            </a:r>
          </a:p>
          <a:p>
            <a:r>
              <a:rPr lang="tr-TR" sz="2600" dirty="0"/>
              <a:t>Esneklik </a:t>
            </a:r>
            <a:r>
              <a:rPr lang="tr-TR" sz="2600" dirty="0" smtClean="0"/>
              <a:t>ve denge egzersizlerinin </a:t>
            </a:r>
            <a:r>
              <a:rPr lang="tr-TR" sz="2600" dirty="0"/>
              <a:t>amacını </a:t>
            </a:r>
            <a:r>
              <a:rPr lang="tr-TR" sz="2600" dirty="0" smtClean="0"/>
              <a:t>söyleyebilme</a:t>
            </a:r>
          </a:p>
          <a:p>
            <a:r>
              <a:rPr lang="tr-TR" sz="2600" dirty="0"/>
              <a:t>Yaş grubuna ilişkin </a:t>
            </a:r>
            <a:r>
              <a:rPr lang="tr-TR" sz="2600" dirty="0" smtClean="0"/>
              <a:t>egzersiz süresi, şiddeti </a:t>
            </a:r>
            <a:r>
              <a:rPr lang="tr-TR" sz="2600" dirty="0"/>
              <a:t>ve </a:t>
            </a:r>
            <a:r>
              <a:rPr lang="tr-TR" sz="2600" dirty="0" smtClean="0"/>
              <a:t>sıklığının ne olması gerektiğini anlatabilme</a:t>
            </a:r>
          </a:p>
          <a:p>
            <a:r>
              <a:rPr lang="tr-TR" sz="2600" dirty="0" smtClean="0"/>
              <a:t>Egzersiz aşamalarını anlatabilme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r="3248" b="13788"/>
          <a:stretch/>
        </p:blipFill>
        <p:spPr>
          <a:xfrm>
            <a:off x="6618044" y="6282000"/>
            <a:ext cx="249046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4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1"/>
          <p:cNvSpPr txBox="1">
            <a:spLocks/>
          </p:cNvSpPr>
          <p:nvPr/>
        </p:nvSpPr>
        <p:spPr bwMode="auto">
          <a:xfrm>
            <a:off x="0" y="-1008"/>
            <a:ext cx="9144000" cy="582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tr-TR" sz="3200" b="1" dirty="0" smtClean="0">
                <a:solidFill>
                  <a:srgbClr val="FF0000"/>
                </a:solidFill>
                <a:cs typeface="Calibri" panose="020F0502020204030204" pitchFamily="34" charset="0"/>
              </a:rPr>
              <a:t>Fiziksel </a:t>
            </a:r>
            <a:r>
              <a:rPr lang="tr-TR" sz="3200" b="1" dirty="0">
                <a:solidFill>
                  <a:srgbClr val="FF0000"/>
                </a:solidFill>
                <a:cs typeface="Calibri" panose="020F0502020204030204" pitchFamily="34" charset="0"/>
              </a:rPr>
              <a:t>aktivite şiddeti / </a:t>
            </a:r>
            <a:r>
              <a:rPr lang="tr-TR" sz="3200" b="1" dirty="0" smtClean="0">
                <a:solidFill>
                  <a:srgbClr val="FF0000"/>
                </a:solidFill>
                <a:cs typeface="Calibri" panose="020F0502020204030204" pitchFamily="34" charset="0"/>
              </a:rPr>
              <a:t>yoğunluğu</a:t>
            </a:r>
            <a:endParaRPr lang="tr-TR" altLang="tr-TR" sz="3200" b="1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İçerik Yer Tutucusu 2"/>
          <p:cNvSpPr>
            <a:spLocks noGrp="1"/>
          </p:cNvSpPr>
          <p:nvPr>
            <p:ph idx="1"/>
          </p:nvPr>
        </p:nvSpPr>
        <p:spPr>
          <a:xfrm>
            <a:off x="251520" y="1124744"/>
            <a:ext cx="8640960" cy="265943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2800" dirty="0" smtClean="0"/>
              <a:t>Fiziksel </a:t>
            </a:r>
            <a:r>
              <a:rPr lang="tr-TR" sz="2800" dirty="0"/>
              <a:t>aktiviteler </a:t>
            </a:r>
            <a:r>
              <a:rPr lang="tr-TR" sz="2800" b="1" dirty="0">
                <a:solidFill>
                  <a:srgbClr val="FF0000"/>
                </a:solidFill>
              </a:rPr>
              <a:t>yoğunluklarına göre</a:t>
            </a:r>
            <a:r>
              <a:rPr lang="tr-TR" sz="2800" dirty="0"/>
              <a:t> üç ayrı şekilde </a:t>
            </a:r>
            <a:r>
              <a:rPr lang="tr-TR" sz="2800" dirty="0" smtClean="0"/>
              <a:t>değerlendirilir.</a:t>
            </a:r>
            <a:r>
              <a:rPr lang="tr-TR" sz="2800" dirty="0"/>
              <a:t> </a:t>
            </a:r>
            <a:endParaRPr lang="tr-TR" sz="2800" dirty="0" smtClean="0"/>
          </a:p>
          <a:p>
            <a:pPr marL="857250" lvl="1" indent="-457200" algn="just">
              <a:buFont typeface="+mj-lt"/>
              <a:buAutoNum type="arabicPeriod"/>
            </a:pPr>
            <a:r>
              <a:rPr lang="tr-TR" dirty="0" smtClean="0"/>
              <a:t>Düşük </a:t>
            </a:r>
            <a:r>
              <a:rPr lang="tr-TR" dirty="0"/>
              <a:t>şiddetli fiziksel </a:t>
            </a:r>
            <a:r>
              <a:rPr lang="tr-TR" dirty="0" smtClean="0"/>
              <a:t>aktiviteler</a:t>
            </a:r>
          </a:p>
          <a:p>
            <a:pPr marL="857250" lvl="1" indent="-457200" algn="just">
              <a:buFont typeface="+mj-lt"/>
              <a:buAutoNum type="arabicPeriod"/>
            </a:pPr>
            <a:r>
              <a:rPr lang="tr-TR" dirty="0" smtClean="0"/>
              <a:t>Orta </a:t>
            </a:r>
            <a:r>
              <a:rPr lang="tr-TR" dirty="0"/>
              <a:t>şiddetli fiziksel </a:t>
            </a:r>
            <a:r>
              <a:rPr lang="tr-TR" dirty="0" smtClean="0"/>
              <a:t>aktiviteler</a:t>
            </a:r>
          </a:p>
          <a:p>
            <a:pPr marL="857250" lvl="1" indent="-457200" algn="just">
              <a:buFont typeface="+mj-lt"/>
              <a:buAutoNum type="arabicPeriod"/>
            </a:pPr>
            <a:r>
              <a:rPr lang="tr-TR" dirty="0" smtClean="0"/>
              <a:t>Yüksek </a:t>
            </a:r>
            <a:r>
              <a:rPr lang="tr-TR" dirty="0"/>
              <a:t>şiddetli fiziksel </a:t>
            </a:r>
            <a:r>
              <a:rPr lang="tr-TR" dirty="0" smtClean="0"/>
              <a:t>aktiviteler</a:t>
            </a:r>
          </a:p>
        </p:txBody>
      </p:sp>
      <p:sp>
        <p:nvSpPr>
          <p:cNvPr id="3" name="Dikdörtgen 2"/>
          <p:cNvSpPr/>
          <p:nvPr/>
        </p:nvSpPr>
        <p:spPr>
          <a:xfrm>
            <a:off x="1187624" y="4181149"/>
            <a:ext cx="67687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tr-TR" sz="2800" b="1" dirty="0">
                <a:solidFill>
                  <a:srgbClr val="92D050"/>
                </a:solidFill>
              </a:rPr>
              <a:t>Aktivitenin yoğunluğu konuşma testi ve kalp atım hızı ile kontrol </a:t>
            </a:r>
            <a:r>
              <a:rPr lang="tr-TR" sz="2800" b="1" dirty="0" smtClean="0">
                <a:solidFill>
                  <a:srgbClr val="92D050"/>
                </a:solidFill>
              </a:rPr>
              <a:t>edilebilir </a:t>
            </a:r>
            <a:endParaRPr lang="tr-TR" sz="3200" dirty="0">
              <a:solidFill>
                <a:srgbClr val="92D050"/>
              </a:solidFill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r="3248" b="13788"/>
          <a:stretch/>
        </p:blipFill>
        <p:spPr>
          <a:xfrm>
            <a:off x="3326770" y="6282000"/>
            <a:ext cx="249046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6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van 1"/>
          <p:cNvSpPr txBox="1">
            <a:spLocks/>
          </p:cNvSpPr>
          <p:nvPr/>
        </p:nvSpPr>
        <p:spPr bwMode="auto">
          <a:xfrm>
            <a:off x="0" y="-1008"/>
            <a:ext cx="9144000" cy="582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tr-TR" sz="3200" b="1" dirty="0">
                <a:solidFill>
                  <a:srgbClr val="FF0000"/>
                </a:solidFill>
                <a:cs typeface="Calibri" panose="020F0502020204030204" pitchFamily="34" charset="0"/>
              </a:rPr>
              <a:t>1. Düşük şiddetli fiziksel aktiviteler</a:t>
            </a:r>
            <a:endParaRPr lang="tr-TR" altLang="tr-TR" sz="3200" b="1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İçerik Yer Tutucusu 2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5805264"/>
          </a:xfrm>
        </p:spPr>
        <p:txBody>
          <a:bodyPr>
            <a:normAutofit/>
          </a:bodyPr>
          <a:lstStyle/>
          <a:p>
            <a:r>
              <a:rPr lang="tr-TR" sz="2400" dirty="0" smtClean="0"/>
              <a:t>Düşük </a:t>
            </a:r>
            <a:r>
              <a:rPr lang="tr-TR" sz="2400" dirty="0"/>
              <a:t>şiddetli fiziksel aktiviteler: </a:t>
            </a:r>
          </a:p>
          <a:p>
            <a:pPr lvl="1"/>
            <a:r>
              <a:rPr lang="tr-TR" sz="2000" b="1" dirty="0" smtClean="0">
                <a:solidFill>
                  <a:srgbClr val="92D050"/>
                </a:solidFill>
              </a:rPr>
              <a:t>nefes </a:t>
            </a:r>
            <a:r>
              <a:rPr lang="tr-TR" sz="2000" b="1" dirty="0">
                <a:solidFill>
                  <a:srgbClr val="92D050"/>
                </a:solidFill>
              </a:rPr>
              <a:t>almanın ve kalp atım sayısının dinlenme değerinin biraz üzerinde </a:t>
            </a:r>
            <a:r>
              <a:rPr lang="tr-TR" sz="2000" b="1" dirty="0" smtClean="0">
                <a:solidFill>
                  <a:srgbClr val="92D050"/>
                </a:solidFill>
              </a:rPr>
              <a:t>olduğu</a:t>
            </a:r>
          </a:p>
          <a:p>
            <a:pPr lvl="1"/>
            <a:r>
              <a:rPr lang="tr-TR" sz="2000" dirty="0" smtClean="0"/>
              <a:t>çok </a:t>
            </a:r>
            <a:r>
              <a:rPr lang="tr-TR" sz="2000" dirty="0"/>
              <a:t>az çaba gerektiren </a:t>
            </a:r>
          </a:p>
          <a:p>
            <a:pPr marL="57150" indent="0">
              <a:buNone/>
            </a:pPr>
            <a:r>
              <a:rPr lang="tr-TR" sz="2400" dirty="0"/>
              <a:t>günlük </a:t>
            </a:r>
            <a:r>
              <a:rPr lang="tr-TR" sz="2400" dirty="0" smtClean="0"/>
              <a:t>aktivitelerdir</a:t>
            </a:r>
          </a:p>
          <a:p>
            <a:pPr marL="57150" indent="0">
              <a:buNone/>
            </a:pPr>
            <a:endParaRPr lang="tr-TR" sz="2400" dirty="0"/>
          </a:p>
          <a:p>
            <a:r>
              <a:rPr lang="tr-TR" sz="2400" dirty="0" smtClean="0"/>
              <a:t>Yavaş </a:t>
            </a:r>
            <a:r>
              <a:rPr lang="tr-TR" sz="2400" dirty="0"/>
              <a:t>yürüyüş, ev işleri vb.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048922"/>
            <a:ext cx="3048000" cy="203301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68" y="4048922"/>
            <a:ext cx="3048000" cy="2033016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r="3248" b="13788"/>
          <a:stretch/>
        </p:blipFill>
        <p:spPr>
          <a:xfrm>
            <a:off x="3326770" y="6282000"/>
            <a:ext cx="249046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8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2"/>
          <p:cNvSpPr>
            <a:spLocks noGrp="1"/>
          </p:cNvSpPr>
          <p:nvPr>
            <p:ph idx="1"/>
          </p:nvPr>
        </p:nvSpPr>
        <p:spPr>
          <a:xfrm>
            <a:off x="251520" y="864096"/>
            <a:ext cx="8640960" cy="5805264"/>
          </a:xfrm>
        </p:spPr>
        <p:txBody>
          <a:bodyPr>
            <a:normAutofit/>
          </a:bodyPr>
          <a:lstStyle/>
          <a:p>
            <a:pPr algn="just"/>
            <a:r>
              <a:rPr lang="tr-TR" sz="2400" dirty="0"/>
              <a:t>Orta şiddetli fiziksel </a:t>
            </a:r>
            <a:r>
              <a:rPr lang="tr-TR" sz="2400" dirty="0" smtClean="0"/>
              <a:t>aktiviteler: </a:t>
            </a:r>
          </a:p>
          <a:p>
            <a:pPr lvl="1" algn="just"/>
            <a:r>
              <a:rPr lang="tr-TR" sz="2000" b="1" dirty="0" smtClean="0">
                <a:solidFill>
                  <a:srgbClr val="92D050"/>
                </a:solidFill>
              </a:rPr>
              <a:t>nefes </a:t>
            </a:r>
            <a:r>
              <a:rPr lang="tr-TR" sz="2000" b="1" dirty="0">
                <a:solidFill>
                  <a:srgbClr val="92D050"/>
                </a:solidFill>
              </a:rPr>
              <a:t>almanın ve kalp atım sayısının normalden daha fazla </a:t>
            </a:r>
            <a:r>
              <a:rPr lang="tr-TR" sz="2000" b="1" dirty="0" smtClean="0">
                <a:solidFill>
                  <a:srgbClr val="92D050"/>
                </a:solidFill>
              </a:rPr>
              <a:t>olduğu </a:t>
            </a:r>
          </a:p>
          <a:p>
            <a:pPr lvl="1" algn="just"/>
            <a:r>
              <a:rPr lang="tr-TR" sz="2000" dirty="0" smtClean="0"/>
              <a:t>kasların </a:t>
            </a:r>
            <a:r>
              <a:rPr lang="tr-TR" sz="2000" dirty="0"/>
              <a:t>zorlanmaya </a:t>
            </a:r>
            <a:r>
              <a:rPr lang="tr-TR" sz="2000" dirty="0" smtClean="0"/>
              <a:t>başladığı</a:t>
            </a:r>
          </a:p>
          <a:p>
            <a:pPr lvl="1" algn="just"/>
            <a:r>
              <a:rPr lang="tr-TR" sz="2000" dirty="0" smtClean="0"/>
              <a:t>orta </a:t>
            </a:r>
            <a:r>
              <a:rPr lang="tr-TR" sz="2000" dirty="0"/>
              <a:t>dereceli çaba gerektiren </a:t>
            </a:r>
            <a:endParaRPr lang="tr-TR" sz="2000" dirty="0" smtClean="0"/>
          </a:p>
          <a:p>
            <a:pPr marL="0" indent="0" algn="just">
              <a:buNone/>
            </a:pPr>
            <a:r>
              <a:rPr lang="tr-TR" sz="2400" dirty="0" smtClean="0"/>
              <a:t>aktiviteleri </a:t>
            </a:r>
            <a:r>
              <a:rPr lang="tr-TR" sz="2400" dirty="0"/>
              <a:t>ifade eder. </a:t>
            </a:r>
            <a:endParaRPr lang="tr-TR" sz="2400" dirty="0" smtClean="0"/>
          </a:p>
          <a:p>
            <a:pPr algn="just"/>
            <a:r>
              <a:rPr lang="tr-TR" sz="2400" dirty="0" smtClean="0"/>
              <a:t>Hızlı </a:t>
            </a:r>
            <a:r>
              <a:rPr lang="tr-TR" sz="2400" dirty="0"/>
              <a:t>yürümek, düşük tempolu koşular, dans etmek, ip atlamak, yüzmek, masa tenisi oynamak, yavaş tempoda bisiklet sürmek vb.</a:t>
            </a:r>
          </a:p>
        </p:txBody>
      </p:sp>
      <p:sp>
        <p:nvSpPr>
          <p:cNvPr id="7" name="Dikdörtgen 6"/>
          <p:cNvSpPr/>
          <p:nvPr/>
        </p:nvSpPr>
        <p:spPr>
          <a:xfrm>
            <a:off x="-47872" y="3696463"/>
            <a:ext cx="9217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tr-TR" sz="2800" b="1" dirty="0" smtClean="0">
                <a:solidFill>
                  <a:srgbClr val="92D050"/>
                </a:solidFill>
              </a:rPr>
              <a:t>Aktivite </a:t>
            </a:r>
            <a:r>
              <a:rPr lang="tr-TR" sz="2800" b="1" dirty="0">
                <a:solidFill>
                  <a:srgbClr val="92D050"/>
                </a:solidFill>
              </a:rPr>
              <a:t>sırasında kişi </a:t>
            </a:r>
            <a:r>
              <a:rPr lang="tr-TR" sz="2800" b="1" dirty="0" smtClean="0">
                <a:solidFill>
                  <a:srgbClr val="92D050"/>
                </a:solidFill>
              </a:rPr>
              <a:t>konuşabilir; </a:t>
            </a:r>
            <a:r>
              <a:rPr lang="tr-TR" sz="2800" b="1" dirty="0">
                <a:solidFill>
                  <a:srgbClr val="92D050"/>
                </a:solidFill>
              </a:rPr>
              <a:t>fakat şarkı söyleyemez</a:t>
            </a:r>
            <a:r>
              <a:rPr lang="tr-TR" sz="2800" b="1" dirty="0" smtClean="0">
                <a:solidFill>
                  <a:srgbClr val="92D050"/>
                </a:solidFill>
              </a:rPr>
              <a:t>!</a:t>
            </a:r>
            <a:endParaRPr lang="tr-TR" sz="2800" b="1" dirty="0">
              <a:solidFill>
                <a:srgbClr val="92D050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15131"/>
            <a:ext cx="3048000" cy="2033016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315131"/>
            <a:ext cx="2736304" cy="1816906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5" b="11770"/>
          <a:stretch/>
        </p:blipFill>
        <p:spPr>
          <a:xfrm>
            <a:off x="6420544" y="4315131"/>
            <a:ext cx="2592147" cy="2201109"/>
          </a:xfrm>
          <a:prstGeom prst="rect">
            <a:avLst/>
          </a:prstGeom>
        </p:spPr>
      </p:pic>
      <p:sp>
        <p:nvSpPr>
          <p:cNvPr id="10" name="Unvan 1"/>
          <p:cNvSpPr txBox="1">
            <a:spLocks/>
          </p:cNvSpPr>
          <p:nvPr/>
        </p:nvSpPr>
        <p:spPr bwMode="auto">
          <a:xfrm>
            <a:off x="0" y="-1008"/>
            <a:ext cx="9144000" cy="582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tr-TR" sz="3200" b="1" dirty="0" smtClean="0">
                <a:solidFill>
                  <a:srgbClr val="FF0000"/>
                </a:solidFill>
                <a:cs typeface="Calibri" panose="020F0502020204030204" pitchFamily="34" charset="0"/>
              </a:rPr>
              <a:t>2. Orta </a:t>
            </a:r>
            <a:r>
              <a:rPr lang="tr-TR" sz="3200" b="1" dirty="0">
                <a:solidFill>
                  <a:srgbClr val="FF0000"/>
                </a:solidFill>
                <a:cs typeface="Calibri" panose="020F0502020204030204" pitchFamily="34" charset="0"/>
              </a:rPr>
              <a:t>şiddetli fiziksel aktiviteler</a:t>
            </a:r>
            <a:endParaRPr lang="tr-TR" altLang="tr-TR" sz="3200" b="1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r="3248" b="13788"/>
          <a:stretch/>
        </p:blipFill>
        <p:spPr>
          <a:xfrm>
            <a:off x="3326770" y="6282000"/>
            <a:ext cx="249046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6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2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2643727"/>
          </a:xfrm>
        </p:spPr>
        <p:txBody>
          <a:bodyPr>
            <a:normAutofit fontScale="92500"/>
          </a:bodyPr>
          <a:lstStyle/>
          <a:p>
            <a:pPr algn="just"/>
            <a:r>
              <a:rPr lang="tr-TR" sz="2400" dirty="0"/>
              <a:t>Yüksek şiddetli fiziksel </a:t>
            </a:r>
            <a:r>
              <a:rPr lang="tr-TR" sz="2400" dirty="0" smtClean="0"/>
              <a:t>aktiviteler: </a:t>
            </a:r>
          </a:p>
          <a:p>
            <a:pPr lvl="1" algn="just"/>
            <a:r>
              <a:rPr lang="tr-TR" sz="2000" b="1" dirty="0" smtClean="0">
                <a:solidFill>
                  <a:srgbClr val="92D050"/>
                </a:solidFill>
              </a:rPr>
              <a:t>nefes </a:t>
            </a:r>
            <a:r>
              <a:rPr lang="tr-TR" sz="2000" b="1" dirty="0">
                <a:solidFill>
                  <a:srgbClr val="92D050"/>
                </a:solidFill>
              </a:rPr>
              <a:t>almanın ve kalp atım sayısının normalden çok daha fazla olduğu </a:t>
            </a:r>
            <a:endParaRPr lang="tr-TR" sz="2000" b="1" dirty="0" smtClean="0">
              <a:solidFill>
                <a:srgbClr val="92D050"/>
              </a:solidFill>
            </a:endParaRPr>
          </a:p>
          <a:p>
            <a:pPr lvl="1" algn="just"/>
            <a:r>
              <a:rPr lang="tr-TR" sz="2000" dirty="0" smtClean="0"/>
              <a:t>kasların </a:t>
            </a:r>
            <a:r>
              <a:rPr lang="tr-TR" sz="2000" dirty="0"/>
              <a:t>daha fazla </a:t>
            </a:r>
            <a:r>
              <a:rPr lang="tr-TR" sz="2000" dirty="0" smtClean="0"/>
              <a:t>zorlandığı</a:t>
            </a:r>
          </a:p>
          <a:p>
            <a:pPr lvl="1" algn="just"/>
            <a:r>
              <a:rPr lang="tr-TR" sz="2000" dirty="0" smtClean="0"/>
              <a:t>çok </a:t>
            </a:r>
            <a:r>
              <a:rPr lang="tr-TR" sz="2000" dirty="0"/>
              <a:t>fazla çaba gerektiren </a:t>
            </a:r>
            <a:endParaRPr lang="tr-TR" sz="2000" dirty="0" smtClean="0"/>
          </a:p>
          <a:p>
            <a:pPr marL="0" indent="0" algn="just">
              <a:buNone/>
            </a:pPr>
            <a:r>
              <a:rPr lang="tr-TR" sz="2400" dirty="0" smtClean="0"/>
              <a:t>aktiviteleri </a:t>
            </a:r>
            <a:r>
              <a:rPr lang="tr-TR" sz="2400" dirty="0"/>
              <a:t>tanımlar. </a:t>
            </a:r>
            <a:endParaRPr lang="tr-TR" sz="2400" dirty="0" smtClean="0"/>
          </a:p>
          <a:p>
            <a:pPr algn="just"/>
            <a:r>
              <a:rPr lang="tr-TR" sz="2400" dirty="0" smtClean="0"/>
              <a:t>Tempolu </a:t>
            </a:r>
            <a:r>
              <a:rPr lang="tr-TR" sz="2400" dirty="0"/>
              <a:t>koşu, basketbol, futbol, voleybol, hentbol ve tenis oynamak, step-aerobik derslerine katılmak, tempolu dans etmek vb.</a:t>
            </a:r>
          </a:p>
        </p:txBody>
      </p:sp>
      <p:sp>
        <p:nvSpPr>
          <p:cNvPr id="7" name="Dikdörtgen 6"/>
          <p:cNvSpPr/>
          <p:nvPr/>
        </p:nvSpPr>
        <p:spPr>
          <a:xfrm>
            <a:off x="-47872" y="3696463"/>
            <a:ext cx="9217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tr-TR" sz="2400" b="1" dirty="0" smtClean="0">
                <a:solidFill>
                  <a:srgbClr val="92D050"/>
                </a:solidFill>
              </a:rPr>
              <a:t>Kişi</a:t>
            </a:r>
            <a:r>
              <a:rPr lang="tr-TR" sz="2400" b="1" dirty="0">
                <a:solidFill>
                  <a:srgbClr val="92D050"/>
                </a:solidFill>
              </a:rPr>
              <a:t>, aktivite sırasında nefesi kesilmeden birkaç kelimeden fazlasını konuşamaz</a:t>
            </a:r>
            <a:r>
              <a:rPr lang="tr-TR" sz="2400" b="1" dirty="0" smtClean="0">
                <a:solidFill>
                  <a:srgbClr val="92D050"/>
                </a:solidFill>
              </a:rPr>
              <a:t>!</a:t>
            </a:r>
            <a:endParaRPr lang="tr-TR" sz="2400" b="1" dirty="0">
              <a:solidFill>
                <a:srgbClr val="92D050"/>
              </a:solidFill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124" y="4547876"/>
            <a:ext cx="2658615" cy="1656317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771439"/>
            <a:ext cx="2765853" cy="1844824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35" y="4235832"/>
            <a:ext cx="1728192" cy="2590992"/>
          </a:xfrm>
          <a:prstGeom prst="rect">
            <a:avLst/>
          </a:prstGeom>
        </p:spPr>
      </p:pic>
      <p:sp>
        <p:nvSpPr>
          <p:cNvPr id="10" name="Unvan 1"/>
          <p:cNvSpPr txBox="1">
            <a:spLocks/>
          </p:cNvSpPr>
          <p:nvPr/>
        </p:nvSpPr>
        <p:spPr bwMode="auto">
          <a:xfrm>
            <a:off x="0" y="-1008"/>
            <a:ext cx="9144000" cy="582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tr-TR" sz="3200" b="1" dirty="0" smtClean="0">
                <a:solidFill>
                  <a:srgbClr val="FF0000"/>
                </a:solidFill>
                <a:cs typeface="Calibri" panose="020F0502020204030204" pitchFamily="34" charset="0"/>
              </a:rPr>
              <a:t>3. Yüksek şiddetli </a:t>
            </a:r>
            <a:r>
              <a:rPr lang="tr-TR" sz="3200" b="1" dirty="0">
                <a:solidFill>
                  <a:srgbClr val="FF0000"/>
                </a:solidFill>
                <a:cs typeface="Calibri" panose="020F0502020204030204" pitchFamily="34" charset="0"/>
              </a:rPr>
              <a:t>fiziksel aktiviteler</a:t>
            </a:r>
            <a:endParaRPr lang="tr-TR" altLang="tr-TR" sz="3200" b="1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r="3248" b="13788"/>
          <a:stretch/>
        </p:blipFill>
        <p:spPr>
          <a:xfrm>
            <a:off x="3326770" y="6282000"/>
            <a:ext cx="249046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8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İçerik Yer Tutucusu 2"/>
          <p:cNvSpPr>
            <a:spLocks noGrp="1"/>
          </p:cNvSpPr>
          <p:nvPr>
            <p:ph idx="1"/>
          </p:nvPr>
        </p:nvSpPr>
        <p:spPr>
          <a:xfrm>
            <a:off x="450193" y="2321165"/>
            <a:ext cx="4176464" cy="2403979"/>
          </a:xfrm>
        </p:spPr>
        <p:txBody>
          <a:bodyPr>
            <a:normAutofit/>
          </a:bodyPr>
          <a:lstStyle/>
          <a:p>
            <a:pPr marL="0" indent="0" algn="just">
              <a:spcBef>
                <a:spcPct val="0"/>
              </a:spcBef>
              <a:buNone/>
            </a:pPr>
            <a:r>
              <a:rPr lang="tr-TR" sz="2400" b="1" dirty="0" smtClean="0">
                <a:solidFill>
                  <a:schemeClr val="accent6"/>
                </a:solidFill>
              </a:rPr>
              <a:t>- Isınma -</a:t>
            </a:r>
            <a:endParaRPr lang="tr-TR" sz="2400" dirty="0">
              <a:solidFill>
                <a:schemeClr val="accent6"/>
              </a:solidFill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tr-TR" sz="2000" dirty="0" smtClean="0"/>
              <a:t>Bir </a:t>
            </a:r>
            <a:r>
              <a:rPr lang="tr-TR" sz="2000" dirty="0"/>
              <a:t>egzersiz seansının başlangıcında kasları, eklemleri, solunum ve dolaşım sistemini aktif egzersiz için hazır hâle getirmek </a:t>
            </a:r>
            <a:r>
              <a:rPr lang="tr-TR" sz="2000" dirty="0" smtClean="0"/>
              <a:t>amacıyla yapılan </a:t>
            </a:r>
            <a:r>
              <a:rPr lang="tr-TR" sz="2000" dirty="0"/>
              <a:t>hafif bedensel ve zihinsel </a:t>
            </a:r>
            <a:r>
              <a:rPr lang="tr-TR" sz="2000" dirty="0" smtClean="0"/>
              <a:t>etkinliklerdir</a:t>
            </a:r>
          </a:p>
        </p:txBody>
      </p:sp>
      <p:grpSp>
        <p:nvGrpSpPr>
          <p:cNvPr id="6" name="Grup 5"/>
          <p:cNvGrpSpPr/>
          <p:nvPr/>
        </p:nvGrpSpPr>
        <p:grpSpPr>
          <a:xfrm>
            <a:off x="1399021" y="716066"/>
            <a:ext cx="6345957" cy="1152128"/>
            <a:chOff x="1436312" y="701375"/>
            <a:chExt cx="6345957" cy="1152128"/>
          </a:xfrm>
        </p:grpSpPr>
        <p:sp>
          <p:nvSpPr>
            <p:cNvPr id="18" name="İçerik Yer Tutucusu 2"/>
            <p:cNvSpPr txBox="1">
              <a:spLocks/>
            </p:cNvSpPr>
            <p:nvPr/>
          </p:nvSpPr>
          <p:spPr>
            <a:xfrm>
              <a:off x="6126085" y="701375"/>
              <a:ext cx="1656184" cy="1152128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ct val="0"/>
                </a:spcBef>
                <a:buNone/>
              </a:pPr>
              <a:r>
                <a:rPr lang="tr-TR" sz="2400" b="1" dirty="0" smtClean="0">
                  <a:solidFill>
                    <a:schemeClr val="accent6"/>
                  </a:solidFill>
                </a:rPr>
                <a:t>Isınma </a:t>
              </a:r>
            </a:p>
            <a:p>
              <a:pPr marL="0" indent="0">
                <a:spcBef>
                  <a:spcPct val="0"/>
                </a:spcBef>
                <a:buNone/>
              </a:pPr>
              <a:r>
                <a:rPr lang="tr-TR" sz="2400" b="1" dirty="0" smtClean="0">
                  <a:solidFill>
                    <a:srgbClr val="FF0000"/>
                  </a:solidFill>
                </a:rPr>
                <a:t>Yüklenme</a:t>
              </a:r>
            </a:p>
            <a:p>
              <a:pPr marL="0" indent="0">
                <a:spcBef>
                  <a:spcPct val="0"/>
                </a:spcBef>
                <a:buNone/>
              </a:pPr>
              <a:r>
                <a:rPr lang="tr-TR" sz="2400" b="1" dirty="0" smtClean="0">
                  <a:solidFill>
                    <a:srgbClr val="00B0F0"/>
                  </a:solidFill>
                </a:rPr>
                <a:t>Soğuma</a:t>
              </a:r>
            </a:p>
          </p:txBody>
        </p:sp>
        <p:sp>
          <p:nvSpPr>
            <p:cNvPr id="19" name="İçerik Yer Tutucusu 2"/>
            <p:cNvSpPr txBox="1">
              <a:spLocks/>
            </p:cNvSpPr>
            <p:nvPr/>
          </p:nvSpPr>
          <p:spPr>
            <a:xfrm>
              <a:off x="1436312" y="1053125"/>
              <a:ext cx="3816424" cy="50405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ct val="0"/>
                </a:spcBef>
                <a:buNone/>
              </a:pPr>
              <a:r>
                <a:rPr lang="tr-TR" sz="2400" b="1" dirty="0" smtClean="0"/>
                <a:t>Egzersizin üç aşaması vardır</a:t>
              </a:r>
            </a:p>
          </p:txBody>
        </p:sp>
        <p:sp>
          <p:nvSpPr>
            <p:cNvPr id="20" name="Sağ Ok 19"/>
            <p:cNvSpPr/>
            <p:nvPr/>
          </p:nvSpPr>
          <p:spPr>
            <a:xfrm>
              <a:off x="5252736" y="945113"/>
              <a:ext cx="690376" cy="66465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</p:grpSp>
      <p:sp>
        <p:nvSpPr>
          <p:cNvPr id="21" name="İçerik Yer Tutucusu 2"/>
          <p:cNvSpPr txBox="1">
            <a:spLocks/>
          </p:cNvSpPr>
          <p:nvPr/>
        </p:nvSpPr>
        <p:spPr>
          <a:xfrm>
            <a:off x="1410833" y="4581128"/>
            <a:ext cx="4824536" cy="1304749"/>
          </a:xfrm>
          <a:prstGeom prst="rect">
            <a:avLst/>
          </a:prstGeom>
          <a:ln w="9525">
            <a:solidFill>
              <a:schemeClr val="accent6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Arial" pitchFamily="34" charset="0"/>
              <a:buNone/>
            </a:pPr>
            <a:r>
              <a:rPr lang="tr-TR" sz="1800" b="1" dirty="0" smtClean="0">
                <a:solidFill>
                  <a:schemeClr val="accent6"/>
                </a:solidFill>
              </a:rPr>
              <a:t>Isınma</a:t>
            </a:r>
            <a:r>
              <a:rPr lang="tr-TR" sz="1800" dirty="0" smtClean="0"/>
              <a:t> </a:t>
            </a:r>
          </a:p>
          <a:p>
            <a:pPr marL="0" indent="0" algn="ctr">
              <a:spcBef>
                <a:spcPct val="0"/>
              </a:spcBef>
              <a:buFont typeface="Arial" pitchFamily="34" charset="0"/>
              <a:buNone/>
            </a:pPr>
            <a:r>
              <a:rPr lang="tr-TR" sz="1800" dirty="0" smtClean="0"/>
              <a:t>esnetme ile başlamalı</a:t>
            </a:r>
          </a:p>
          <a:p>
            <a:pPr marL="0" indent="0" algn="ctr">
              <a:spcBef>
                <a:spcPct val="0"/>
              </a:spcBef>
              <a:buFont typeface="Arial" pitchFamily="34" charset="0"/>
              <a:buNone/>
            </a:pPr>
            <a:r>
              <a:rPr lang="tr-TR" sz="1800" dirty="0" smtClean="0"/>
              <a:t>kalp hızını hafif yükseltecek dayanıklılık aktiviteleri ile 5-10 dakika sürdürülmelidir!</a:t>
            </a:r>
            <a:endParaRPr lang="tr-TR" sz="1800" dirty="0"/>
          </a:p>
        </p:txBody>
      </p:sp>
      <p:sp>
        <p:nvSpPr>
          <p:cNvPr id="22" name="Sağ Ok 21"/>
          <p:cNvSpPr/>
          <p:nvPr/>
        </p:nvSpPr>
        <p:spPr>
          <a:xfrm>
            <a:off x="598773" y="4901176"/>
            <a:ext cx="690376" cy="664652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736" y="2492896"/>
            <a:ext cx="2670003" cy="1780892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381" y="4581128"/>
            <a:ext cx="2555776" cy="1704703"/>
          </a:xfrm>
          <a:prstGeom prst="rect">
            <a:avLst/>
          </a:prstGeom>
        </p:spPr>
      </p:pic>
      <p:sp>
        <p:nvSpPr>
          <p:cNvPr id="13" name="Unvan 1"/>
          <p:cNvSpPr txBox="1">
            <a:spLocks/>
          </p:cNvSpPr>
          <p:nvPr/>
        </p:nvSpPr>
        <p:spPr bwMode="auto">
          <a:xfrm>
            <a:off x="0" y="-1008"/>
            <a:ext cx="9144000" cy="582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tr-TR" sz="3200" b="1" dirty="0" smtClean="0">
                <a:solidFill>
                  <a:srgbClr val="FF0000"/>
                </a:solidFill>
              </a:rPr>
              <a:t>Egzersiz aşamaları</a:t>
            </a:r>
            <a:endParaRPr lang="tr-TR" altLang="tr-TR" sz="3200" b="1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r="3248" b="13788"/>
          <a:stretch/>
        </p:blipFill>
        <p:spPr>
          <a:xfrm>
            <a:off x="3326770" y="6282000"/>
            <a:ext cx="249046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5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/>
          <p:cNvGrpSpPr/>
          <p:nvPr/>
        </p:nvGrpSpPr>
        <p:grpSpPr>
          <a:xfrm>
            <a:off x="5697918" y="3209364"/>
            <a:ext cx="3240000" cy="3564000"/>
            <a:chOff x="5716353" y="3468178"/>
            <a:chExt cx="2877447" cy="3221272"/>
          </a:xfrm>
        </p:grpSpPr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8182" y="3468178"/>
              <a:ext cx="2429846" cy="1368000"/>
            </a:xfrm>
            <a:prstGeom prst="rect">
              <a:avLst/>
            </a:prstGeom>
          </p:spPr>
        </p:pic>
        <p:pic>
          <p:nvPicPr>
            <p:cNvPr id="10" name="Resim 9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6211" y="4266816"/>
              <a:ext cx="2557732" cy="1440000"/>
            </a:xfrm>
            <a:prstGeom prst="rect">
              <a:avLst/>
            </a:prstGeom>
          </p:spPr>
        </p:pic>
        <p:pic>
          <p:nvPicPr>
            <p:cNvPr id="11" name="Resim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6353" y="5069450"/>
              <a:ext cx="2877447" cy="1620000"/>
            </a:xfrm>
            <a:prstGeom prst="rect">
              <a:avLst/>
            </a:prstGeom>
          </p:spPr>
        </p:pic>
      </p:grpSp>
      <p:pic>
        <p:nvPicPr>
          <p:cNvPr id="7" name="Resi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483" y="675103"/>
            <a:ext cx="4220250" cy="2376000"/>
          </a:xfrm>
          <a:prstGeom prst="rect">
            <a:avLst/>
          </a:prstGeom>
        </p:spPr>
      </p:pic>
      <p:sp>
        <p:nvSpPr>
          <p:cNvPr id="15" name="İçerik Yer Tutucusu 2"/>
          <p:cNvSpPr>
            <a:spLocks noGrp="1"/>
          </p:cNvSpPr>
          <p:nvPr>
            <p:ph idx="1"/>
          </p:nvPr>
        </p:nvSpPr>
        <p:spPr>
          <a:xfrm>
            <a:off x="539552" y="885685"/>
            <a:ext cx="4968552" cy="4680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dirty="0" smtClean="0">
                <a:solidFill>
                  <a:srgbClr val="FF0000"/>
                </a:solidFill>
              </a:rPr>
              <a:t>- - Yüklenme - -</a:t>
            </a:r>
            <a:endParaRPr lang="tr-TR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tr-TR" sz="2000" dirty="0"/>
              <a:t>Bu evre, asıl önerilen egzersizin </a:t>
            </a:r>
            <a:r>
              <a:rPr lang="tr-TR" sz="2000" dirty="0" smtClean="0"/>
              <a:t>yapıldığı evredir </a:t>
            </a:r>
          </a:p>
          <a:p>
            <a:pPr marL="0" indent="0">
              <a:buNone/>
            </a:pPr>
            <a:r>
              <a:rPr lang="tr-TR" sz="2000" b="1" dirty="0" smtClean="0">
                <a:solidFill>
                  <a:srgbClr val="FF0000"/>
                </a:solidFill>
              </a:rPr>
              <a:t>Yüklenme</a:t>
            </a:r>
            <a:r>
              <a:rPr lang="tr-TR" sz="2000" dirty="0" smtClean="0"/>
              <a:t> </a:t>
            </a:r>
            <a:r>
              <a:rPr lang="tr-TR" sz="2000" dirty="0"/>
              <a:t>aktiviteleri </a:t>
            </a:r>
            <a:r>
              <a:rPr lang="tr-TR" sz="2000" dirty="0" smtClean="0"/>
              <a:t>solunum</a:t>
            </a:r>
            <a:r>
              <a:rPr lang="tr-TR" sz="2000" dirty="0"/>
              <a:t>, dolaşım ve hareket sisteminin </a:t>
            </a:r>
            <a:r>
              <a:rPr lang="tr-TR" sz="2000" dirty="0" smtClean="0"/>
              <a:t>çalışmasını hızlandırır</a:t>
            </a:r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r>
              <a:rPr lang="tr-TR" sz="2400" b="1" dirty="0" smtClean="0">
                <a:solidFill>
                  <a:srgbClr val="00B0F0"/>
                </a:solidFill>
              </a:rPr>
              <a:t>- - - Soğuma - - -</a:t>
            </a:r>
            <a:endParaRPr lang="tr-TR" sz="2400" b="1" dirty="0">
              <a:solidFill>
                <a:srgbClr val="00B0F0"/>
              </a:solidFill>
            </a:endParaRPr>
          </a:p>
          <a:p>
            <a:pPr marL="0" indent="0" algn="just">
              <a:buNone/>
            </a:pPr>
            <a:r>
              <a:rPr lang="tr-TR" sz="2000" dirty="0"/>
              <a:t>Yüklenme döneminden sonra artmış olan kalp hızının ve tansiyonun yavaş yavaş düşürülmesi </a:t>
            </a:r>
            <a:r>
              <a:rPr lang="tr-TR" sz="2000" dirty="0" smtClean="0"/>
              <a:t>gerekir</a:t>
            </a:r>
            <a:r>
              <a:rPr lang="tr-TR" sz="2000" dirty="0"/>
              <a:t>!</a:t>
            </a:r>
            <a:endParaRPr lang="tr-TR" sz="2000" dirty="0" smtClean="0"/>
          </a:p>
          <a:p>
            <a:pPr marL="0" indent="0" algn="just">
              <a:buNone/>
            </a:pPr>
            <a:r>
              <a:rPr lang="tr-TR" sz="2000" b="1" dirty="0" smtClean="0">
                <a:solidFill>
                  <a:srgbClr val="00B0F0"/>
                </a:solidFill>
              </a:rPr>
              <a:t>Soğuma</a:t>
            </a:r>
            <a:r>
              <a:rPr lang="tr-TR" sz="2000" dirty="0" smtClean="0"/>
              <a:t> </a:t>
            </a:r>
            <a:r>
              <a:rPr lang="tr-TR" sz="2000" dirty="0"/>
              <a:t>ile kas ve kanda birikmiş olan laktik asitlerin daha çabuk normale dönmesi sağlanır. </a:t>
            </a:r>
          </a:p>
        </p:txBody>
      </p:sp>
      <p:sp>
        <p:nvSpPr>
          <p:cNvPr id="3" name="Dikdörtgen 2"/>
          <p:cNvSpPr/>
          <p:nvPr/>
        </p:nvSpPr>
        <p:spPr>
          <a:xfrm>
            <a:off x="1403648" y="5589240"/>
            <a:ext cx="4104456" cy="1015663"/>
          </a:xfrm>
          <a:prstGeom prst="rect">
            <a:avLst/>
          </a:prstGeom>
          <a:ln>
            <a:solidFill>
              <a:srgbClr val="00B0F0"/>
            </a:solidFill>
            <a:prstDash val="sysDot"/>
          </a:ln>
        </p:spPr>
        <p:txBody>
          <a:bodyPr wrap="square">
            <a:spAutoFit/>
          </a:bodyPr>
          <a:lstStyle/>
          <a:p>
            <a:pPr algn="just"/>
            <a:r>
              <a:rPr lang="tr-TR" sz="2000" dirty="0"/>
              <a:t>Bu evrede egzersiz, </a:t>
            </a:r>
            <a:endParaRPr lang="tr-TR" sz="2000" dirty="0" smtClean="0"/>
          </a:p>
          <a:p>
            <a:pPr algn="just"/>
            <a:r>
              <a:rPr lang="tr-TR" sz="2000" dirty="0" smtClean="0"/>
              <a:t>5-10 </a:t>
            </a:r>
            <a:r>
              <a:rPr lang="tr-TR" sz="2000" dirty="0"/>
              <a:t>dakika düşük şiddette devam </a:t>
            </a:r>
            <a:r>
              <a:rPr lang="tr-TR" sz="2000" dirty="0" smtClean="0"/>
              <a:t>ettikten </a:t>
            </a:r>
            <a:r>
              <a:rPr lang="tr-TR" sz="2000" dirty="0"/>
              <a:t>sonra </a:t>
            </a:r>
            <a:r>
              <a:rPr lang="tr-TR" sz="2000" dirty="0" smtClean="0"/>
              <a:t>bitirilmelidir!</a:t>
            </a:r>
            <a:endParaRPr lang="tr-TR" sz="2000" dirty="0"/>
          </a:p>
        </p:txBody>
      </p:sp>
      <p:sp>
        <p:nvSpPr>
          <p:cNvPr id="5" name="Sağ Ok 4"/>
          <p:cNvSpPr/>
          <p:nvPr/>
        </p:nvSpPr>
        <p:spPr>
          <a:xfrm>
            <a:off x="626412" y="5764745"/>
            <a:ext cx="690376" cy="664652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2" name="Unvan 1"/>
          <p:cNvSpPr txBox="1">
            <a:spLocks/>
          </p:cNvSpPr>
          <p:nvPr/>
        </p:nvSpPr>
        <p:spPr bwMode="auto">
          <a:xfrm>
            <a:off x="0" y="-1008"/>
            <a:ext cx="9144000" cy="582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tr-TR" sz="3200" b="1" dirty="0" smtClean="0">
                <a:solidFill>
                  <a:srgbClr val="FF0000"/>
                </a:solidFill>
              </a:rPr>
              <a:t>Egzersiz aşamaları</a:t>
            </a:r>
            <a:endParaRPr lang="tr-TR" altLang="tr-TR" sz="3200" b="1" dirty="0" smtClean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11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2"/>
          <p:cNvSpPr>
            <a:spLocks noGrp="1"/>
          </p:cNvSpPr>
          <p:nvPr>
            <p:ph idx="1"/>
          </p:nvPr>
        </p:nvSpPr>
        <p:spPr>
          <a:xfrm>
            <a:off x="739750" y="1668769"/>
            <a:ext cx="7664500" cy="752119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sv-SE" sz="2400" dirty="0" smtClean="0"/>
              <a:t>Haftada </a:t>
            </a:r>
            <a:r>
              <a:rPr lang="sv-SE" sz="2400" dirty="0"/>
              <a:t>1-2 defa 15-30 dakikalık orta</a:t>
            </a:r>
            <a:r>
              <a:rPr lang="tr-TR" sz="2400" dirty="0"/>
              <a:t> şiddette egzersiz </a:t>
            </a:r>
            <a:r>
              <a:rPr lang="tr-TR" sz="2400" dirty="0" smtClean="0"/>
              <a:t>yapın</a:t>
            </a:r>
            <a:endParaRPr lang="tr-TR" sz="2400" dirty="0"/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458246" y="2942312"/>
            <a:ext cx="8308220" cy="12787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tr-TR" sz="2400" dirty="0" smtClean="0"/>
              <a:t>Bu aşamaya ulaştığınızda;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tr-TR" sz="2400" dirty="0" smtClean="0"/>
              <a:t>haftada 2-3 gün 30 dakikalık egzersizden, haftada 3-4 gün 30 dakikalık egzersize doğru ilerleyin</a:t>
            </a:r>
          </a:p>
        </p:txBody>
      </p:sp>
      <p:sp>
        <p:nvSpPr>
          <p:cNvPr id="6" name="İçerik Yer Tutucusu 2"/>
          <p:cNvSpPr txBox="1">
            <a:spLocks/>
          </p:cNvSpPr>
          <p:nvPr/>
        </p:nvSpPr>
        <p:spPr>
          <a:xfrm>
            <a:off x="251520" y="4653136"/>
            <a:ext cx="8712968" cy="14358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tr-TR" sz="2800" dirty="0" smtClean="0"/>
              <a:t>Bazı günler egzersiz sürenizi 60 dakikaya kadar uzatın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tr-TR" sz="2800" dirty="0" smtClean="0"/>
              <a:t>Daha yüksek şiddetli aktiviteler tercih edin</a:t>
            </a:r>
          </a:p>
        </p:txBody>
      </p:sp>
      <p:sp>
        <p:nvSpPr>
          <p:cNvPr id="18" name="İçerik Yer Tutucusu 2"/>
          <p:cNvSpPr txBox="1">
            <a:spLocks/>
          </p:cNvSpPr>
          <p:nvPr/>
        </p:nvSpPr>
        <p:spPr>
          <a:xfrm>
            <a:off x="327880" y="816503"/>
            <a:ext cx="8560248" cy="556555"/>
          </a:xfrm>
          <a:prstGeom prst="rect">
            <a:avLst/>
          </a:prstGeom>
          <a:noFill/>
          <a:ln w="6350">
            <a:solidFill>
              <a:srgbClr val="00B0F0"/>
            </a:solidFill>
            <a:prstDash val="sysDash"/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tr-TR" b="1" dirty="0" smtClean="0">
                <a:solidFill>
                  <a:srgbClr val="FF0000"/>
                </a:solidFill>
              </a:rPr>
              <a:t>Unutmayın </a:t>
            </a:r>
            <a:r>
              <a:rPr lang="tr-TR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tr-TR" b="1" dirty="0" smtClean="0">
                <a:solidFill>
                  <a:srgbClr val="FF0000"/>
                </a:solidFill>
              </a:rPr>
              <a:t> Egzersizlere yavaş başlamalısınız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 bwMode="auto">
          <a:xfrm>
            <a:off x="0" y="-1008"/>
            <a:ext cx="9144000" cy="582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tr-TR" sz="3200" b="1" dirty="0" smtClean="0">
                <a:solidFill>
                  <a:srgbClr val="FF0000"/>
                </a:solidFill>
              </a:rPr>
              <a:t>Önerilen aktivite süresi, sıklığı, şiddeti</a:t>
            </a:r>
            <a:endParaRPr lang="tr-TR" altLang="tr-TR" sz="3200" b="1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r="3248" b="13788"/>
          <a:stretch/>
        </p:blipFill>
        <p:spPr>
          <a:xfrm>
            <a:off x="3326770" y="6282000"/>
            <a:ext cx="249046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4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 bwMode="auto">
          <a:xfrm>
            <a:off x="0" y="-1008"/>
            <a:ext cx="9144000" cy="582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tr-TR" sz="3200" b="1" dirty="0" smtClean="0">
                <a:solidFill>
                  <a:srgbClr val="FF0000"/>
                </a:solidFill>
              </a:rPr>
              <a:t>Önerilen aktivite süresi ve sıklığı</a:t>
            </a:r>
            <a:endParaRPr lang="tr-TR" altLang="tr-TR" sz="3200" b="1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İçerik Yer Tutucusu 2"/>
          <p:cNvSpPr txBox="1">
            <a:spLocks/>
          </p:cNvSpPr>
          <p:nvPr/>
        </p:nvSpPr>
        <p:spPr>
          <a:xfrm>
            <a:off x="291876" y="1552014"/>
            <a:ext cx="8560248" cy="38164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tr-TR" sz="2800" b="1" dirty="0" smtClean="0"/>
              <a:t>* G</a:t>
            </a:r>
            <a:r>
              <a:rPr lang="sv-SE" sz="2800" b="1" dirty="0" smtClean="0"/>
              <a:t>ünde 60 dakika</a:t>
            </a:r>
            <a:r>
              <a:rPr lang="tr-TR" sz="2800" b="1" dirty="0" smtClean="0"/>
              <a:t>;</a:t>
            </a:r>
            <a:r>
              <a:rPr lang="sv-SE" sz="2800" b="1" dirty="0" smtClean="0"/>
              <a:t> </a:t>
            </a:r>
            <a:endParaRPr lang="tr-TR" sz="2800" b="1" dirty="0" smtClean="0"/>
          </a:p>
          <a:p>
            <a:pPr lvl="1" algn="just"/>
            <a:r>
              <a:rPr lang="sv-SE" sz="2400" b="1" dirty="0" smtClean="0">
                <a:solidFill>
                  <a:schemeClr val="accent6"/>
                </a:solidFill>
              </a:rPr>
              <a:t>orta şiddetliden</a:t>
            </a:r>
            <a:r>
              <a:rPr lang="tr-TR" sz="2400" b="1" dirty="0" smtClean="0">
                <a:solidFill>
                  <a:schemeClr val="accent6"/>
                </a:solidFill>
              </a:rPr>
              <a:t> </a:t>
            </a:r>
            <a:r>
              <a:rPr lang="tr-TR" sz="2400" dirty="0" smtClean="0">
                <a:sym typeface="Wingdings" panose="05000000000000000000" pitchFamily="2" charset="2"/>
              </a:rPr>
              <a:t> </a:t>
            </a:r>
            <a:r>
              <a:rPr lang="sv-SE" sz="2400" b="1" dirty="0" smtClean="0">
                <a:solidFill>
                  <a:srgbClr val="FF0000"/>
                </a:solidFill>
              </a:rPr>
              <a:t>yüksek</a:t>
            </a:r>
            <a:r>
              <a:rPr lang="tr-TR" sz="2400" b="1" dirty="0" smtClean="0">
                <a:solidFill>
                  <a:srgbClr val="FF0000"/>
                </a:solidFill>
              </a:rPr>
              <a:t> şiddetli aktivitelere</a:t>
            </a:r>
            <a:r>
              <a:rPr lang="tr-TR" sz="2400" dirty="0" smtClean="0"/>
              <a:t> doğru şiddeti değişen aktiviteler olmalı</a:t>
            </a:r>
          </a:p>
          <a:p>
            <a:pPr marL="0" indent="0" algn="just">
              <a:buNone/>
            </a:pPr>
            <a:r>
              <a:rPr lang="tr-TR" sz="2800" b="1" dirty="0" smtClean="0"/>
              <a:t>* * Aktivite tercihleriniz içinde; </a:t>
            </a:r>
          </a:p>
          <a:p>
            <a:pPr lvl="1"/>
            <a:r>
              <a:rPr lang="tr-TR" sz="2400" b="1" u="sng" dirty="0" smtClean="0"/>
              <a:t>haftada en az 3 defa</a:t>
            </a:r>
            <a:r>
              <a:rPr lang="tr-TR" sz="2400" b="1" dirty="0" smtClean="0"/>
              <a:t> </a:t>
            </a:r>
            <a:r>
              <a:rPr lang="tr-TR" sz="2400" b="1" dirty="0" smtClean="0">
                <a:solidFill>
                  <a:srgbClr val="FF0000"/>
                </a:solidFill>
              </a:rPr>
              <a:t>yüksek şiddette aktiviteler </a:t>
            </a:r>
          </a:p>
          <a:p>
            <a:pPr lvl="1"/>
            <a:r>
              <a:rPr lang="tr-TR" sz="2400" b="1" u="sng" dirty="0"/>
              <a:t>haftada en az 3 defa</a:t>
            </a:r>
            <a:r>
              <a:rPr lang="tr-TR" sz="2400" b="1" dirty="0"/>
              <a:t> </a:t>
            </a:r>
            <a:r>
              <a:rPr lang="tr-TR" sz="2400" b="1" dirty="0" smtClean="0">
                <a:solidFill>
                  <a:srgbClr val="FF0000"/>
                </a:solidFill>
              </a:rPr>
              <a:t>kuvvet aktiviteleri</a:t>
            </a:r>
            <a:r>
              <a:rPr lang="tr-TR" sz="2400" dirty="0" smtClean="0"/>
              <a:t> </a:t>
            </a:r>
          </a:p>
          <a:p>
            <a:pPr marL="457200" lvl="1" indent="0">
              <a:buNone/>
            </a:pPr>
            <a:r>
              <a:rPr lang="tr-TR" b="1" dirty="0" smtClean="0"/>
              <a:t>yer almalı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r="3248" b="13788"/>
          <a:stretch/>
        </p:blipFill>
        <p:spPr>
          <a:xfrm>
            <a:off x="3326770" y="6282000"/>
            <a:ext cx="249046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2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ikdörtgen 23"/>
          <p:cNvSpPr/>
          <p:nvPr/>
        </p:nvSpPr>
        <p:spPr>
          <a:xfrm>
            <a:off x="6308984" y="2593182"/>
            <a:ext cx="28276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dirty="0">
                <a:solidFill>
                  <a:srgbClr val="0070C0"/>
                </a:solidFill>
                <a:latin typeface="Calibri-Bold"/>
              </a:rPr>
              <a:t>İyi planlanmış bir program her hafta bu dört tipteki egzersizleri </a:t>
            </a:r>
            <a:r>
              <a:rPr lang="tr-TR" sz="2000" dirty="0" smtClean="0">
                <a:solidFill>
                  <a:srgbClr val="0070C0"/>
                </a:solidFill>
                <a:latin typeface="Calibri-Bold"/>
              </a:rPr>
              <a:t>içermelidir</a:t>
            </a:r>
          </a:p>
          <a:p>
            <a:pPr algn="ctr"/>
            <a:endParaRPr lang="tr-TR" sz="2000" dirty="0">
              <a:solidFill>
                <a:srgbClr val="0070C0"/>
              </a:solidFill>
              <a:latin typeface="Calibri-Bold"/>
            </a:endParaRPr>
          </a:p>
          <a:p>
            <a:pPr algn="ctr"/>
            <a:r>
              <a:rPr lang="tr-TR" sz="2000" dirty="0">
                <a:solidFill>
                  <a:srgbClr val="0070C0"/>
                </a:solidFill>
                <a:latin typeface="Calibri-Bold"/>
              </a:rPr>
              <a:t>Aerobik egzersizler bu programın merkezinde yer </a:t>
            </a:r>
            <a:r>
              <a:rPr lang="tr-TR" sz="2000" dirty="0" smtClean="0">
                <a:solidFill>
                  <a:srgbClr val="0070C0"/>
                </a:solidFill>
                <a:latin typeface="Calibri-Bold"/>
              </a:rPr>
              <a:t>almalıdır</a:t>
            </a:r>
            <a:endParaRPr lang="tr-TR" sz="2000" dirty="0">
              <a:solidFill>
                <a:srgbClr val="0070C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205107"/>
              </p:ext>
            </p:extLst>
          </p:nvPr>
        </p:nvGraphicFramePr>
        <p:xfrm>
          <a:off x="272447" y="675112"/>
          <a:ext cx="5913448" cy="610081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1236631493"/>
                    </a:ext>
                  </a:extLst>
                </a:gridCol>
                <a:gridCol w="4113248">
                  <a:extLst>
                    <a:ext uri="{9D8B030D-6E8A-4147-A177-3AD203B41FA5}">
                      <a16:colId xmlns:a16="http://schemas.microsoft.com/office/drawing/2014/main" val="2331402585"/>
                    </a:ext>
                  </a:extLst>
                </a:gridCol>
              </a:tblGrid>
              <a:tr h="3336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70C0"/>
                          </a:solidFill>
                          <a:effectLst/>
                        </a:rPr>
                        <a:t>Aktivite Tipi</a:t>
                      </a:r>
                      <a:endParaRPr lang="tr-TR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68" marR="45568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70C0"/>
                          </a:solidFill>
                          <a:effectLst/>
                        </a:rPr>
                        <a:t>12-18 yaş grubu</a:t>
                      </a:r>
                      <a:endParaRPr lang="tr-TR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68" marR="45568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94445"/>
                  </a:ext>
                </a:extLst>
              </a:tr>
              <a:tr h="8488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70C0"/>
                          </a:solidFill>
                          <a:effectLst/>
                        </a:rPr>
                        <a:t>Orta şiddetli </a:t>
                      </a:r>
                      <a:r>
                        <a:rPr lang="tr-TR" sz="1400" dirty="0" smtClean="0">
                          <a:solidFill>
                            <a:srgbClr val="0070C0"/>
                          </a:solidFill>
                          <a:effectLst/>
                        </a:rPr>
                        <a:t>Dayanıklılık</a:t>
                      </a:r>
                      <a:r>
                        <a:rPr lang="tr-TR" sz="1400" baseline="0" dirty="0" smtClean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tr-TR" sz="1400" dirty="0" smtClean="0">
                          <a:solidFill>
                            <a:srgbClr val="0070C0"/>
                          </a:solidFill>
                          <a:effectLst/>
                        </a:rPr>
                        <a:t>Aktiviteleri</a:t>
                      </a:r>
                      <a:r>
                        <a:rPr lang="tr-TR" sz="1400" baseline="0" dirty="0" smtClean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tr-TR" sz="1400" dirty="0" smtClean="0">
                          <a:solidFill>
                            <a:srgbClr val="0070C0"/>
                          </a:solidFill>
                          <a:effectLst/>
                        </a:rPr>
                        <a:t>(Aerobik) </a:t>
                      </a:r>
                      <a:endParaRPr lang="tr-TR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68" marR="4556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70C0"/>
                          </a:solidFill>
                          <a:effectLst/>
                        </a:rPr>
                        <a:t>Paten kayma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70C0"/>
                          </a:solidFill>
                          <a:effectLst/>
                        </a:rPr>
                        <a:t>Bisiklete binme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70C0"/>
                          </a:solidFill>
                          <a:effectLst/>
                        </a:rPr>
                        <a:t>Ev ve bahçe işleri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tr-TR" sz="1400" dirty="0">
                          <a:solidFill>
                            <a:srgbClr val="0070C0"/>
                          </a:solidFill>
                          <a:effectLst/>
                        </a:rPr>
                        <a:t>Yakalama-fırlatma içeren sporlar (frizbi gibi)</a:t>
                      </a:r>
                      <a:endParaRPr lang="tr-TR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68" marR="45568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139019"/>
                  </a:ext>
                </a:extLst>
              </a:tr>
              <a:tr h="21220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70C0"/>
                          </a:solidFill>
                          <a:effectLst/>
                        </a:rPr>
                        <a:t>Yüksek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70C0"/>
                          </a:solidFill>
                          <a:effectLst/>
                        </a:rPr>
                        <a:t>Şiddetli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70C0"/>
                          </a:solidFill>
                          <a:effectLst/>
                        </a:rPr>
                        <a:t>Aktiviteler</a:t>
                      </a:r>
                      <a:endParaRPr lang="tr-TR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68" marR="4556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70C0"/>
                          </a:solidFill>
                          <a:effectLst/>
                        </a:rPr>
                        <a:t>Tempolu koşma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70C0"/>
                          </a:solidFill>
                          <a:effectLst/>
                        </a:rPr>
                        <a:t>Tempolu bisiklet binme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70C0"/>
                          </a:solidFill>
                          <a:effectLst/>
                        </a:rPr>
                        <a:t>İp atlama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70C0"/>
                          </a:solidFill>
                          <a:effectLst/>
                        </a:rPr>
                        <a:t>Karate gibi sporlar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70C0"/>
                          </a:solidFill>
                          <a:effectLst/>
                        </a:rPr>
                        <a:t>Basketbol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70C0"/>
                          </a:solidFill>
                          <a:effectLst/>
                        </a:rPr>
                        <a:t>Yüzme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70C0"/>
                          </a:solidFill>
                          <a:effectLst/>
                        </a:rPr>
                        <a:t>Tenis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70C0"/>
                          </a:solidFill>
                          <a:effectLst/>
                        </a:rPr>
                        <a:t>Futbol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70C0"/>
                          </a:solidFill>
                          <a:effectLst/>
                        </a:rPr>
                        <a:t>Hızlı dans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tr-TR" sz="1400" dirty="0">
                          <a:solidFill>
                            <a:srgbClr val="0070C0"/>
                          </a:solidFill>
                          <a:effectLst/>
                        </a:rPr>
                        <a:t>Boks</a:t>
                      </a:r>
                      <a:endParaRPr lang="tr-TR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68" marR="45568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270944"/>
                  </a:ext>
                </a:extLst>
              </a:tr>
              <a:tr h="14854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70C0"/>
                          </a:solidFill>
                          <a:effectLst/>
                        </a:rPr>
                        <a:t>Kas Kuvvetlendiren Aktiviteler</a:t>
                      </a:r>
                      <a:endParaRPr lang="tr-TR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68" marR="4556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70C0"/>
                          </a:solidFill>
                          <a:effectLst/>
                        </a:rPr>
                        <a:t>Halat çekme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70C0"/>
                          </a:solidFill>
                          <a:effectLst/>
                        </a:rPr>
                        <a:t>Modifiye sınav (dizler bükülü)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70C0"/>
                          </a:solidFill>
                          <a:effectLst/>
                        </a:rPr>
                        <a:t>Vücut ağırlığını, dirençli bantları ya da ağırlık aletlerini kullanarak yapılan fiziksel aktiviteler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70C0"/>
                          </a:solidFill>
                          <a:effectLst/>
                        </a:rPr>
                        <a:t>Yapay duvara tırmanma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70C0"/>
                          </a:solidFill>
                          <a:effectLst/>
                        </a:rPr>
                        <a:t>Mekik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70C0"/>
                          </a:solidFill>
                          <a:effectLst/>
                        </a:rPr>
                        <a:t>Jimnastik</a:t>
                      </a:r>
                      <a:endParaRPr lang="tr-TR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68" marR="45568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925410"/>
                  </a:ext>
                </a:extLst>
              </a:tr>
              <a:tr h="12865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70C0"/>
                          </a:solidFill>
                          <a:effectLst/>
                        </a:rPr>
                        <a:t>Kemikleri Kuvvetlendiren Aktiviteler</a:t>
                      </a:r>
                      <a:endParaRPr lang="tr-TR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68" marR="4556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70C0"/>
                          </a:solidFill>
                          <a:effectLst/>
                        </a:rPr>
                        <a:t>Sıçrama, zıplama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70C0"/>
                          </a:solidFill>
                          <a:effectLst/>
                        </a:rPr>
                        <a:t>İp atlama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70C0"/>
                          </a:solidFill>
                          <a:effectLst/>
                        </a:rPr>
                        <a:t>Koşma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70C0"/>
                          </a:solidFill>
                          <a:effectLst/>
                        </a:rPr>
                        <a:t>Basketbol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70C0"/>
                          </a:solidFill>
                          <a:effectLst/>
                        </a:rPr>
                        <a:t>Tenis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solidFill>
                            <a:srgbClr val="0070C0"/>
                          </a:solidFill>
                          <a:effectLst/>
                        </a:rPr>
                        <a:t>Voleybol</a:t>
                      </a:r>
                      <a:endParaRPr lang="tr-TR" sz="1400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45568" marR="45568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445949"/>
                  </a:ext>
                </a:extLst>
              </a:tr>
            </a:tbl>
          </a:graphicData>
        </a:graphic>
      </p:graphicFrame>
      <p:sp>
        <p:nvSpPr>
          <p:cNvPr id="16" name="Unvan 1"/>
          <p:cNvSpPr txBox="1">
            <a:spLocks/>
          </p:cNvSpPr>
          <p:nvPr/>
        </p:nvSpPr>
        <p:spPr bwMode="auto">
          <a:xfrm>
            <a:off x="0" y="11472"/>
            <a:ext cx="9144000" cy="582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tr-TR" sz="3200" b="1" dirty="0" smtClean="0">
                <a:solidFill>
                  <a:srgbClr val="FF0000"/>
                </a:solidFill>
              </a:rPr>
              <a:t>12-18 Yaş Grubunda Aktiviteler </a:t>
            </a:r>
            <a:endParaRPr lang="tr-TR" altLang="tr-TR" sz="3200" b="1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r="3248" b="13788"/>
          <a:stretch/>
        </p:blipFill>
        <p:spPr>
          <a:xfrm>
            <a:off x="6618044" y="6282000"/>
            <a:ext cx="249046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6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>
          <a:xfrm>
            <a:off x="1115615" y="119972"/>
            <a:ext cx="6912768" cy="2498407"/>
          </a:xfrm>
          <a:prstGeom prst="rect">
            <a:avLst/>
          </a:prstGeom>
        </p:spPr>
        <p:txBody>
          <a:bodyPr vert="horz" lIns="91440" tIns="45720" rIns="91440" bIns="9144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i="1" dirty="0" smtClean="0">
                <a:solidFill>
                  <a:srgbClr val="00B0F0"/>
                </a:solidFill>
                <a:effectLst>
                  <a:glow rad="101600">
                    <a:srgbClr val="FFFFCC">
                      <a:alpha val="60000"/>
                    </a:srgb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hareket edelim</a:t>
            </a:r>
          </a:p>
          <a:p>
            <a:r>
              <a:rPr lang="tr-TR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01600">
                    <a:srgbClr val="FFFFCC">
                      <a:alpha val="60000"/>
                    </a:srgb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tr-TR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01600">
                    <a:srgbClr val="FFFFCC">
                      <a:alpha val="60000"/>
                    </a:srgb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ktif olalım</a:t>
            </a:r>
            <a:r>
              <a:rPr lang="tr-TR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01600">
                    <a:srgbClr val="FFFFCC">
                      <a:alpha val="60000"/>
                    </a:srgb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tr-TR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01600">
                    <a:srgbClr val="FFFFCC">
                      <a:alpha val="60000"/>
                    </a:srgb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tr-TR" dirty="0"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mutlu yaşayalım</a:t>
            </a:r>
            <a:endParaRPr lang="tr-TR" altLang="tr-TR" dirty="0" smtClean="0"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8" r="1632" b="7132"/>
          <a:stretch/>
        </p:blipFill>
        <p:spPr>
          <a:xfrm>
            <a:off x="1535843" y="2440788"/>
            <a:ext cx="6072313" cy="380531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r="3248" b="13788"/>
          <a:stretch/>
        </p:blipFill>
        <p:spPr>
          <a:xfrm>
            <a:off x="3326770" y="6282000"/>
            <a:ext cx="249046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9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878979"/>
            <a:ext cx="8229600" cy="119191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tr-TR" sz="2400" dirty="0" smtClean="0"/>
              <a:t>Günlük yaşamda </a:t>
            </a:r>
            <a:r>
              <a:rPr lang="tr-TR" sz="2400" u="sng" dirty="0" smtClean="0"/>
              <a:t>iskelet kasları </a:t>
            </a:r>
            <a:r>
              <a:rPr lang="tr-TR" sz="2400" u="sng" dirty="0"/>
              <a:t>kullanılarak yapılan</a:t>
            </a:r>
            <a:r>
              <a:rPr lang="tr-TR" sz="2400" dirty="0"/>
              <a:t> </a:t>
            </a:r>
            <a:r>
              <a:rPr lang="tr-TR" sz="2400" dirty="0" smtClean="0"/>
              <a:t>ve </a:t>
            </a:r>
            <a:r>
              <a:rPr lang="tr-TR" sz="2400" u="sng" dirty="0"/>
              <a:t>enerji </a:t>
            </a:r>
            <a:r>
              <a:rPr lang="tr-TR" sz="2400" u="sng" dirty="0" smtClean="0"/>
              <a:t>harcamasını gerektiren</a:t>
            </a:r>
            <a:r>
              <a:rPr lang="tr-TR" sz="2400" dirty="0" smtClean="0"/>
              <a:t> </a:t>
            </a:r>
            <a:r>
              <a:rPr lang="tr-TR" sz="2400" b="1" dirty="0"/>
              <a:t>her hareket </a:t>
            </a:r>
            <a:r>
              <a:rPr lang="tr-TR" sz="2400" dirty="0"/>
              <a:t>fiziksel </a:t>
            </a:r>
            <a:r>
              <a:rPr lang="tr-TR" sz="2400" dirty="0" smtClean="0"/>
              <a:t>aktivite olarak tanımlanır</a:t>
            </a:r>
          </a:p>
        </p:txBody>
      </p:sp>
      <p:sp>
        <p:nvSpPr>
          <p:cNvPr id="9" name="Unvan 1"/>
          <p:cNvSpPr txBox="1">
            <a:spLocks/>
          </p:cNvSpPr>
          <p:nvPr/>
        </p:nvSpPr>
        <p:spPr bwMode="auto">
          <a:xfrm>
            <a:off x="0" y="4278"/>
            <a:ext cx="9144000" cy="582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tr-TR" sz="3600" b="1" dirty="0" smtClean="0">
                <a:solidFill>
                  <a:srgbClr val="FF0000"/>
                </a:solidFill>
                <a:latin typeface="+mn-lt"/>
              </a:rPr>
              <a:t>Fiziksel aktivite nedir?</a:t>
            </a:r>
            <a:endParaRPr lang="tr-TR" altLang="tr-TR" sz="3600" b="1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105" y="2132856"/>
            <a:ext cx="4608000" cy="46080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r="3248" b="13788"/>
          <a:stretch/>
        </p:blipFill>
        <p:spPr>
          <a:xfrm>
            <a:off x="6618044" y="6282000"/>
            <a:ext cx="249046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tr-TR" sz="2800" dirty="0">
                <a:solidFill>
                  <a:srgbClr val="00B0F0"/>
                </a:solidFill>
              </a:rPr>
              <a:t>Materyali Hazırlayanlar</a:t>
            </a:r>
            <a:br>
              <a:rPr lang="tr-TR" sz="2800" dirty="0">
                <a:solidFill>
                  <a:srgbClr val="00B0F0"/>
                </a:solidFill>
              </a:rPr>
            </a:br>
            <a:r>
              <a:rPr lang="tr-TR" sz="2800" dirty="0">
                <a:solidFill>
                  <a:srgbClr val="00B0F0"/>
                </a:solidFill>
              </a:rPr>
              <a:t>(Soyadına göre alfabetik sıra ile</a:t>
            </a:r>
            <a:r>
              <a:rPr lang="tr-TR" sz="2800" dirty="0" smtClean="0">
                <a:solidFill>
                  <a:srgbClr val="00B0F0"/>
                </a:solidFill>
              </a:rPr>
              <a:t>)</a:t>
            </a:r>
          </a:p>
          <a:p>
            <a:pPr marL="0" indent="0" algn="ctr">
              <a:buNone/>
            </a:pPr>
            <a:endParaRPr lang="tr-TR" sz="2800" dirty="0"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tr-TR" sz="2800" dirty="0" smtClean="0">
                <a:ea typeface="+mj-ea"/>
                <a:cs typeface="+mj-cs"/>
              </a:rPr>
              <a:t>Prof. Dr. Berrin AKMAN</a:t>
            </a:r>
          </a:p>
          <a:p>
            <a:pPr marL="0" indent="0" algn="ctr">
              <a:buNone/>
            </a:pPr>
            <a:r>
              <a:rPr lang="tr-TR" sz="2800" dirty="0" smtClean="0">
                <a:ea typeface="+mj-ea"/>
                <a:cs typeface="+mj-cs"/>
              </a:rPr>
              <a:t>Dyt</a:t>
            </a:r>
            <a:r>
              <a:rPr lang="tr-TR" sz="2800" dirty="0">
                <a:ea typeface="+mj-ea"/>
                <a:cs typeface="+mj-cs"/>
              </a:rPr>
              <a:t>. Meral ÇARKCI</a:t>
            </a:r>
          </a:p>
          <a:p>
            <a:pPr marL="0" indent="0" algn="ctr">
              <a:buNone/>
            </a:pPr>
            <a:r>
              <a:rPr lang="tr-TR" sz="2800" dirty="0">
                <a:ea typeface="+mj-ea"/>
                <a:cs typeface="+mj-cs"/>
              </a:rPr>
              <a:t>Dyt. H. Berna KARAKAŞ</a:t>
            </a:r>
          </a:p>
          <a:p>
            <a:pPr marL="0" indent="0" algn="ctr">
              <a:buNone/>
            </a:pPr>
            <a:r>
              <a:rPr lang="tr-TR" sz="2800" dirty="0">
                <a:ea typeface="+mj-ea"/>
                <a:cs typeface="+mj-cs"/>
              </a:rPr>
              <a:t>Öğr. Gör. </a:t>
            </a:r>
            <a:r>
              <a:rPr lang="tr-TR" sz="2800" dirty="0" smtClean="0">
                <a:ea typeface="+mj-ea"/>
                <a:cs typeface="+mj-cs"/>
              </a:rPr>
              <a:t>Dr. Asiye </a:t>
            </a:r>
            <a:r>
              <a:rPr lang="tr-TR" sz="2800" dirty="0">
                <a:ea typeface="+mj-ea"/>
                <a:cs typeface="+mj-cs"/>
              </a:rPr>
              <a:t>UĞRAŞ </a:t>
            </a:r>
            <a:r>
              <a:rPr lang="tr-TR" sz="2800" dirty="0" smtClean="0">
                <a:ea typeface="+mj-ea"/>
                <a:cs typeface="+mj-cs"/>
              </a:rPr>
              <a:t>DİKMEN</a:t>
            </a:r>
          </a:p>
          <a:p>
            <a:pPr marL="0" indent="0" algn="ctr">
              <a:buNone/>
            </a:pPr>
            <a:r>
              <a:rPr lang="tr-TR" sz="2800" dirty="0" smtClean="0">
                <a:ea typeface="+mj-ea"/>
                <a:cs typeface="+mj-cs"/>
              </a:rPr>
              <a:t>Prof. Dr. Nurcan </a:t>
            </a:r>
            <a:r>
              <a:rPr lang="tr-TR" sz="2800" smtClean="0">
                <a:ea typeface="+mj-ea"/>
                <a:cs typeface="+mj-cs"/>
              </a:rPr>
              <a:t>YABANCI </a:t>
            </a:r>
            <a:r>
              <a:rPr lang="tr-TR" sz="2800" smtClean="0">
                <a:ea typeface="+mj-ea"/>
                <a:cs typeface="+mj-cs"/>
              </a:rPr>
              <a:t>AYHAN</a:t>
            </a:r>
            <a:endParaRPr lang="tr-TR" sz="2800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4831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1818000" y="2060848"/>
            <a:ext cx="5508000" cy="576000"/>
          </a:xfrm>
          <a:prstGeom prst="rect">
            <a:avLst/>
          </a:prstGeom>
          <a:ln w="38100">
            <a:solidFill>
              <a:srgbClr val="FFFF00"/>
            </a:solidFill>
            <a:prstDash val="lgDash"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rgbClr val="00B0F0"/>
                </a:solidFill>
              </a:rPr>
              <a:t>EGZERSİZ = DÜZENLİ FİZİKSEL AKTİVİTEDİR</a:t>
            </a:r>
            <a:endParaRPr lang="tr-TR" sz="2400" dirty="0">
              <a:solidFill>
                <a:srgbClr val="00B0F0"/>
              </a:solidFill>
            </a:endParaRPr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457200" y="879406"/>
            <a:ext cx="8229600" cy="962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tr-TR" sz="2400" dirty="0" smtClean="0"/>
              <a:t>Fiziksel uygunluğun korunmasını veya geliştirilmesini amaçlayan</a:t>
            </a:r>
          </a:p>
          <a:p>
            <a:pPr marL="0" indent="0" algn="ctr">
              <a:buFont typeface="Arial" pitchFamily="34" charset="0"/>
              <a:buNone/>
            </a:pPr>
            <a:r>
              <a:rPr lang="tr-TR" sz="2400" b="1" dirty="0" smtClean="0">
                <a:solidFill>
                  <a:srgbClr val="FF0000"/>
                </a:solidFill>
              </a:rPr>
              <a:t>düzenli, planlanmış ve tekrarlı </a:t>
            </a:r>
            <a:r>
              <a:rPr lang="tr-TR" sz="2400" dirty="0" smtClean="0"/>
              <a:t>fiziksel aktivitelerdir</a:t>
            </a:r>
          </a:p>
        </p:txBody>
      </p:sp>
      <p:grpSp>
        <p:nvGrpSpPr>
          <p:cNvPr id="3" name="Grup 2"/>
          <p:cNvGrpSpPr/>
          <p:nvPr/>
        </p:nvGrpSpPr>
        <p:grpSpPr>
          <a:xfrm>
            <a:off x="10792" y="3573016"/>
            <a:ext cx="9125760" cy="2448272"/>
            <a:chOff x="10792" y="3573016"/>
            <a:chExt cx="9125760" cy="2448272"/>
          </a:xfrm>
        </p:grpSpPr>
        <p:pic>
          <p:nvPicPr>
            <p:cNvPr id="9" name="Resim 8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0" t="9400" r="29517" b="8679"/>
            <a:stretch/>
          </p:blipFill>
          <p:spPr>
            <a:xfrm>
              <a:off x="6587670" y="3573016"/>
              <a:ext cx="2548882" cy="2448272"/>
            </a:xfrm>
            <a:prstGeom prst="rect">
              <a:avLst/>
            </a:prstGeom>
          </p:spPr>
        </p:pic>
        <p:pic>
          <p:nvPicPr>
            <p:cNvPr id="8" name="Resim 7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89" t="9400" r="8907" b="8679"/>
            <a:stretch/>
          </p:blipFill>
          <p:spPr>
            <a:xfrm>
              <a:off x="3272855" y="3573016"/>
              <a:ext cx="3411527" cy="2448272"/>
            </a:xfrm>
            <a:prstGeom prst="rect">
              <a:avLst/>
            </a:prstGeom>
          </p:spPr>
        </p:pic>
        <p:pic>
          <p:nvPicPr>
            <p:cNvPr id="2" name="Resim 1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89" t="9400" r="8907" b="8679"/>
            <a:stretch/>
          </p:blipFill>
          <p:spPr>
            <a:xfrm>
              <a:off x="10792" y="3573016"/>
              <a:ext cx="3411527" cy="2448272"/>
            </a:xfrm>
            <a:prstGeom prst="rect">
              <a:avLst/>
            </a:prstGeom>
          </p:spPr>
        </p:pic>
      </p:grpSp>
      <p:sp>
        <p:nvSpPr>
          <p:cNvPr id="10" name="Unvan 1"/>
          <p:cNvSpPr txBox="1">
            <a:spLocks/>
          </p:cNvSpPr>
          <p:nvPr/>
        </p:nvSpPr>
        <p:spPr bwMode="auto">
          <a:xfrm>
            <a:off x="0" y="4278"/>
            <a:ext cx="9144000" cy="582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tr-TR" sz="3600" b="1" dirty="0" smtClean="0">
                <a:solidFill>
                  <a:srgbClr val="FF0000"/>
                </a:solidFill>
                <a:latin typeface="+mn-lt"/>
              </a:rPr>
              <a:t>Egzersiz nedir?</a:t>
            </a:r>
            <a:endParaRPr lang="tr-TR" altLang="tr-TR" sz="3600" b="1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r="3248" b="13788"/>
          <a:stretch/>
        </p:blipFill>
        <p:spPr>
          <a:xfrm>
            <a:off x="3326770" y="6282000"/>
            <a:ext cx="249046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-1.11111E-6 C 0.06892 -1.11111E-6 0.125 0.02685 0.125 0.06065 C 0.125 0.09398 0.06892 0.12153 0 0.12153 C -0.06892 0.12153 -0.125 0.09398 -0.125 0.06065 C -0.125 0.02685 -0.06892 -1.11111E-6 0 -1.11111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908681"/>
            <a:ext cx="3567921" cy="2222815"/>
          </a:xfrm>
          <a:prstGeom prst="rect">
            <a:avLst/>
          </a:prstGeom>
        </p:spPr>
      </p:pic>
      <p:sp>
        <p:nvSpPr>
          <p:cNvPr id="7" name="İçerik Yer Tutucusu 2"/>
          <p:cNvSpPr txBox="1">
            <a:spLocks/>
          </p:cNvSpPr>
          <p:nvPr/>
        </p:nvSpPr>
        <p:spPr>
          <a:xfrm>
            <a:off x="457200" y="692696"/>
            <a:ext cx="8229600" cy="1382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tr-TR" sz="2400" dirty="0" smtClean="0"/>
              <a:t>Belirli kurallar içerisinde yapılan, genellikle yarışma amacı taşıyan, lisanslı amatör ve profesyonel sporcuların gerçekleştirdiği </a:t>
            </a:r>
            <a:r>
              <a:rPr lang="sv-SE" sz="2400" dirty="0" smtClean="0"/>
              <a:t>aktivite türüdür </a:t>
            </a:r>
            <a:endParaRPr lang="tr-TR" sz="2400" dirty="0" smtClean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75148"/>
            <a:ext cx="4404610" cy="192922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2" y="1693312"/>
            <a:ext cx="1728192" cy="259099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32" y="2132856"/>
            <a:ext cx="2763626" cy="1829519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224781"/>
            <a:ext cx="3797360" cy="2536637"/>
          </a:xfrm>
          <a:prstGeom prst="rect">
            <a:avLst/>
          </a:prstGeom>
        </p:spPr>
      </p:pic>
      <p:sp>
        <p:nvSpPr>
          <p:cNvPr id="11" name="Unvan 1"/>
          <p:cNvSpPr txBox="1">
            <a:spLocks/>
          </p:cNvSpPr>
          <p:nvPr/>
        </p:nvSpPr>
        <p:spPr bwMode="auto">
          <a:xfrm>
            <a:off x="0" y="4278"/>
            <a:ext cx="9144000" cy="582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tr-TR" sz="3600" b="1" dirty="0" smtClean="0">
                <a:solidFill>
                  <a:srgbClr val="FF0000"/>
                </a:solidFill>
                <a:latin typeface="+mn-lt"/>
              </a:rPr>
              <a:t>Spor nedir?</a:t>
            </a:r>
            <a:endParaRPr lang="tr-TR" altLang="tr-TR" sz="3600" b="1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r="3248" b="13788"/>
          <a:stretch/>
        </p:blipFill>
        <p:spPr>
          <a:xfrm>
            <a:off x="9120" y="6282000"/>
            <a:ext cx="249046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7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395536" y="1530713"/>
            <a:ext cx="7992888" cy="51386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000" b="1" dirty="0" smtClean="0">
                <a:solidFill>
                  <a:srgbClr val="FF0000"/>
                </a:solidFill>
              </a:rPr>
              <a:t>A - </a:t>
            </a:r>
            <a:r>
              <a:rPr lang="fi-FI" sz="2000" b="1" dirty="0" smtClean="0">
                <a:solidFill>
                  <a:srgbClr val="FF0000"/>
                </a:solidFill>
              </a:rPr>
              <a:t>Kas İskelet Sistemi Üzerindeki Etkileri</a:t>
            </a:r>
          </a:p>
          <a:p>
            <a:r>
              <a:rPr lang="tr-TR" sz="2000" dirty="0" smtClean="0"/>
              <a:t>Kas kuvveti ve miktarının korunma ve arttırılması</a:t>
            </a:r>
          </a:p>
          <a:p>
            <a:r>
              <a:rPr lang="tr-TR" sz="2000" dirty="0" smtClean="0"/>
              <a:t>Zıt </a:t>
            </a:r>
            <a:r>
              <a:rPr lang="tr-TR" sz="2000" dirty="0"/>
              <a:t>yönde çalışan kaslar arasındaki </a:t>
            </a:r>
            <a:r>
              <a:rPr lang="tr-TR" sz="2000" dirty="0" smtClean="0"/>
              <a:t>dengenin sağlanması</a:t>
            </a:r>
            <a:endParaRPr lang="tr-TR" sz="2000" dirty="0"/>
          </a:p>
          <a:p>
            <a:r>
              <a:rPr lang="tr-TR" sz="2000" dirty="0" smtClean="0"/>
              <a:t>Kas-eklem </a:t>
            </a:r>
            <a:r>
              <a:rPr lang="tr-TR" sz="2000" dirty="0"/>
              <a:t>kontrolünü arttırarak </a:t>
            </a:r>
            <a:r>
              <a:rPr lang="tr-TR" sz="2000" dirty="0" smtClean="0"/>
              <a:t>dengenin sağlanması,</a:t>
            </a:r>
            <a:endParaRPr lang="tr-TR" sz="2000" dirty="0"/>
          </a:p>
          <a:p>
            <a:r>
              <a:rPr lang="tr-TR" sz="2000" dirty="0" smtClean="0"/>
              <a:t>Eklem </a:t>
            </a:r>
            <a:r>
              <a:rPr lang="tr-TR" sz="2000" dirty="0"/>
              <a:t>hareketliliğinin korunması </a:t>
            </a:r>
            <a:r>
              <a:rPr lang="tr-TR" sz="2000" dirty="0" smtClean="0"/>
              <a:t>ve arttırılması</a:t>
            </a:r>
            <a:endParaRPr lang="tr-TR" sz="2000" dirty="0"/>
          </a:p>
          <a:p>
            <a:r>
              <a:rPr lang="tr-TR" sz="2000" dirty="0" smtClean="0"/>
              <a:t>Kas </a:t>
            </a:r>
            <a:r>
              <a:rPr lang="tr-TR" sz="2000" dirty="0"/>
              <a:t>ve eklemlerin esnekliğinin korunması </a:t>
            </a:r>
            <a:r>
              <a:rPr lang="tr-TR" sz="2000" dirty="0" smtClean="0"/>
              <a:t>ve arttırılması</a:t>
            </a:r>
            <a:endParaRPr lang="tr-TR" sz="2000" dirty="0"/>
          </a:p>
          <a:p>
            <a:r>
              <a:rPr lang="tr-TR" sz="2000" dirty="0" smtClean="0"/>
              <a:t>Dayanıklılığın arttırılması</a:t>
            </a:r>
            <a:endParaRPr lang="tr-TR" sz="2000" dirty="0"/>
          </a:p>
          <a:p>
            <a:r>
              <a:rPr lang="tr-TR" sz="2000" dirty="0" smtClean="0"/>
              <a:t>Reflekslerin gelişmesi</a:t>
            </a:r>
            <a:endParaRPr lang="tr-TR" sz="2000" dirty="0"/>
          </a:p>
          <a:p>
            <a:r>
              <a:rPr lang="tr-TR" sz="2000" dirty="0" smtClean="0"/>
              <a:t>Vücut düzgünlüğünün korunması</a:t>
            </a:r>
            <a:endParaRPr lang="tr-TR" sz="2000" dirty="0"/>
          </a:p>
          <a:p>
            <a:r>
              <a:rPr lang="tr-TR" sz="2000" dirty="0" smtClean="0"/>
              <a:t>Vücut </a:t>
            </a:r>
            <a:r>
              <a:rPr lang="tr-TR" sz="2000" dirty="0"/>
              <a:t>farkındalığının </a:t>
            </a:r>
            <a:r>
              <a:rPr lang="tr-TR" sz="2000" dirty="0" smtClean="0"/>
              <a:t>gelişmesi</a:t>
            </a:r>
            <a:endParaRPr lang="tr-TR" sz="2000" dirty="0"/>
          </a:p>
          <a:p>
            <a:r>
              <a:rPr lang="tr-TR" sz="2000" dirty="0" smtClean="0"/>
              <a:t>Yorgunluğun azaltılması</a:t>
            </a:r>
            <a:endParaRPr lang="tr-TR" sz="2000" dirty="0"/>
          </a:p>
          <a:p>
            <a:pPr algn="just"/>
            <a:r>
              <a:rPr lang="fi-FI" sz="2000" dirty="0" smtClean="0"/>
              <a:t>Kas </a:t>
            </a:r>
            <a:r>
              <a:rPr lang="fi-FI" sz="2000" dirty="0"/>
              <a:t>kasılması ve aktivitenin etkisiyle </a:t>
            </a:r>
            <a:r>
              <a:rPr lang="fi-FI" sz="2000" dirty="0" smtClean="0"/>
              <a:t>kemik</a:t>
            </a:r>
            <a:r>
              <a:rPr lang="tr-TR" sz="2000" dirty="0" smtClean="0"/>
              <a:t> mineral yoğunluğunun </a:t>
            </a:r>
            <a:r>
              <a:rPr lang="tr-TR" sz="2000" dirty="0"/>
              <a:t>arttırılması </a:t>
            </a:r>
            <a:r>
              <a:rPr lang="tr-TR" sz="2000" dirty="0" smtClean="0"/>
              <a:t>ve korunması</a:t>
            </a:r>
            <a:r>
              <a:rPr lang="tr-TR" sz="2000" dirty="0"/>
              <a:t>, </a:t>
            </a:r>
            <a:r>
              <a:rPr lang="tr-TR" sz="2000" dirty="0" smtClean="0"/>
              <a:t>osteoporozun önlenmesi</a:t>
            </a:r>
            <a:endParaRPr lang="tr-TR" sz="2000" dirty="0"/>
          </a:p>
          <a:p>
            <a:pPr algn="just"/>
            <a:r>
              <a:rPr lang="tr-TR" sz="2000" dirty="0" smtClean="0"/>
              <a:t>Olası </a:t>
            </a:r>
            <a:r>
              <a:rPr lang="tr-TR" sz="2000" dirty="0"/>
              <a:t>yaralanma ve kazalara karşı </a:t>
            </a:r>
            <a:r>
              <a:rPr lang="tr-TR" sz="2000" dirty="0" smtClean="0"/>
              <a:t>bedensel korunma </a:t>
            </a:r>
            <a:r>
              <a:rPr lang="tr-TR" sz="2000" dirty="0"/>
              <a:t>geliştirilmesi</a:t>
            </a:r>
            <a:endParaRPr lang="tr-TR" sz="2000" b="1" dirty="0"/>
          </a:p>
          <a:p>
            <a:pPr algn="just"/>
            <a:endParaRPr lang="tr-TR" sz="1800" dirty="0" smtClean="0"/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0" y="805771"/>
            <a:ext cx="9144000" cy="607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tr-TR" sz="3100" dirty="0" smtClean="0">
                <a:solidFill>
                  <a:srgbClr val="00B0F0"/>
                </a:solidFill>
              </a:rPr>
              <a:t> 1. Beden Sağlığımız Üzerine Etkileri</a:t>
            </a:r>
            <a:endParaRPr lang="tr-TR" sz="1300" dirty="0">
              <a:solidFill>
                <a:srgbClr val="00B0F0"/>
              </a:solidFill>
            </a:endParaRPr>
          </a:p>
        </p:txBody>
      </p:sp>
      <p:sp>
        <p:nvSpPr>
          <p:cNvPr id="8" name="Unvan 1"/>
          <p:cNvSpPr txBox="1">
            <a:spLocks/>
          </p:cNvSpPr>
          <p:nvPr/>
        </p:nvSpPr>
        <p:spPr bwMode="auto">
          <a:xfrm>
            <a:off x="0" y="-1008"/>
            <a:ext cx="9144000" cy="582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tr-TR" sz="3200" b="1" dirty="0" smtClean="0">
                <a:solidFill>
                  <a:srgbClr val="FF0000"/>
                </a:solidFill>
              </a:rPr>
              <a:t>Fiziksel aktivitenin sağlığımız üzerine etkileri</a:t>
            </a:r>
            <a:endParaRPr lang="tr-TR" altLang="tr-TR" sz="3200" b="1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6" t="13738" r="21828" b="26375"/>
          <a:stretch/>
        </p:blipFill>
        <p:spPr>
          <a:xfrm>
            <a:off x="7164288" y="1599653"/>
            <a:ext cx="1843022" cy="332037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r="3248" b="13788"/>
          <a:stretch/>
        </p:blipFill>
        <p:spPr>
          <a:xfrm>
            <a:off x="6618044" y="4797152"/>
            <a:ext cx="249046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3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0" t="6176" r="34134" b="9422"/>
          <a:stretch/>
        </p:blipFill>
        <p:spPr>
          <a:xfrm>
            <a:off x="7236296" y="2251901"/>
            <a:ext cx="1872535" cy="3337339"/>
          </a:xfrm>
          <a:prstGeom prst="rect">
            <a:avLst/>
          </a:prstGeom>
        </p:spPr>
      </p:pic>
      <p:sp>
        <p:nvSpPr>
          <p:cNvPr id="8" name="Unvan 1"/>
          <p:cNvSpPr txBox="1">
            <a:spLocks/>
          </p:cNvSpPr>
          <p:nvPr/>
        </p:nvSpPr>
        <p:spPr>
          <a:xfrm>
            <a:off x="0" y="805771"/>
            <a:ext cx="9144000" cy="607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tr-TR" sz="3100" dirty="0" smtClean="0">
                <a:solidFill>
                  <a:srgbClr val="00B0F0"/>
                </a:solidFill>
              </a:rPr>
              <a:t> 1. Beden Sağlığımız Üzerine Etkileri</a:t>
            </a:r>
            <a:endParaRPr lang="tr-TR" sz="1300" dirty="0">
              <a:solidFill>
                <a:srgbClr val="00B0F0"/>
              </a:solidFill>
            </a:endParaRPr>
          </a:p>
        </p:txBody>
      </p:sp>
      <p:sp>
        <p:nvSpPr>
          <p:cNvPr id="10" name="İçerik Yer Tutucusu 2"/>
          <p:cNvSpPr>
            <a:spLocks noGrp="1"/>
          </p:cNvSpPr>
          <p:nvPr>
            <p:ph sz="half" idx="1"/>
          </p:nvPr>
        </p:nvSpPr>
        <p:spPr>
          <a:xfrm>
            <a:off x="251520" y="1530713"/>
            <a:ext cx="7992888" cy="51386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000" b="1" dirty="0" smtClean="0">
                <a:solidFill>
                  <a:srgbClr val="FF0000"/>
                </a:solidFill>
              </a:rPr>
              <a:t>B - Diğer </a:t>
            </a:r>
            <a:r>
              <a:rPr lang="tr-TR" sz="2000" b="1" dirty="0">
                <a:solidFill>
                  <a:srgbClr val="FF0000"/>
                </a:solidFill>
              </a:rPr>
              <a:t>Vücut Sistemleri Üzerine </a:t>
            </a:r>
            <a:r>
              <a:rPr lang="tr-TR" sz="2000" b="1" dirty="0" smtClean="0">
                <a:solidFill>
                  <a:srgbClr val="FF0000"/>
                </a:solidFill>
              </a:rPr>
              <a:t>Etkileri</a:t>
            </a:r>
            <a:endParaRPr lang="tr-TR" sz="2000" b="1" dirty="0">
              <a:solidFill>
                <a:srgbClr val="FF0000"/>
              </a:solidFill>
            </a:endParaRPr>
          </a:p>
          <a:p>
            <a:r>
              <a:rPr lang="tr-TR" sz="2000" dirty="0" smtClean="0"/>
              <a:t>Vücudun ihtiyacı olan enerjinin </a:t>
            </a:r>
            <a:r>
              <a:rPr lang="tr-TR" sz="2000" dirty="0"/>
              <a:t>yağları yakarak karşılama özelliğinin geliştirilmesi</a:t>
            </a:r>
          </a:p>
          <a:p>
            <a:r>
              <a:rPr lang="tr-TR" sz="2000" dirty="0"/>
              <a:t>Metabolizmanın hızlandırılması ve ağırlık kazanımının önlenmesi</a:t>
            </a:r>
          </a:p>
          <a:p>
            <a:r>
              <a:rPr lang="tr-TR" sz="2000" dirty="0" smtClean="0"/>
              <a:t>Yüksek </a:t>
            </a:r>
            <a:r>
              <a:rPr lang="tr-TR" sz="2000" dirty="0"/>
              <a:t>kan kolesterol ve trigliserit düzeylerini etkileyerek damar hastalıkları riskini azaltması</a:t>
            </a:r>
          </a:p>
          <a:p>
            <a:r>
              <a:rPr lang="tr-TR" sz="2000" dirty="0"/>
              <a:t>Akciğerlerin havalanması ve solunum </a:t>
            </a:r>
            <a:r>
              <a:rPr lang="tr-TR" sz="2000" dirty="0" smtClean="0"/>
              <a:t>kapasitesinin arttırılması</a:t>
            </a:r>
            <a:endParaRPr lang="tr-TR" sz="2000" dirty="0"/>
          </a:p>
          <a:p>
            <a:r>
              <a:rPr lang="tr-TR" sz="2000" dirty="0" smtClean="0"/>
              <a:t>İnsülin </a:t>
            </a:r>
            <a:r>
              <a:rPr lang="tr-TR" sz="2000" dirty="0"/>
              <a:t>aktivitesinin kontrolü ve kan şekerinin düzenlenmesi</a:t>
            </a:r>
          </a:p>
          <a:p>
            <a:r>
              <a:rPr lang="tr-TR" sz="2000" dirty="0" smtClean="0"/>
              <a:t>Kalp </a:t>
            </a:r>
            <a:r>
              <a:rPr lang="tr-TR" sz="2000" dirty="0"/>
              <a:t>ritminin düzenlenmesi</a:t>
            </a:r>
          </a:p>
          <a:p>
            <a:r>
              <a:rPr lang="tr-TR" sz="2000" dirty="0"/>
              <a:t>Damar direncini azaltarak kan basıncının düzenlenmesi</a:t>
            </a:r>
          </a:p>
          <a:p>
            <a:r>
              <a:rPr lang="tr-TR" sz="2000" dirty="0" smtClean="0"/>
              <a:t>Kalbin </a:t>
            </a:r>
            <a:r>
              <a:rPr lang="tr-TR" sz="2000" dirty="0"/>
              <a:t>dakikadaki atım sayısında </a:t>
            </a:r>
            <a:r>
              <a:rPr lang="tr-TR" sz="2000" dirty="0" smtClean="0"/>
              <a:t>azalma</a:t>
            </a:r>
            <a:endParaRPr lang="tr-TR" sz="2000" dirty="0"/>
          </a:p>
          <a:p>
            <a:r>
              <a:rPr lang="tr-TR" sz="2000" dirty="0" smtClean="0"/>
              <a:t>Kalbin </a:t>
            </a:r>
            <a:r>
              <a:rPr lang="tr-TR" sz="2000" dirty="0"/>
              <a:t>boşluklarında genişleme sonucu bir atımda pompalanan kan miktarında artış</a:t>
            </a:r>
          </a:p>
          <a:p>
            <a:r>
              <a:rPr lang="it-IT" sz="2000" dirty="0" smtClean="0"/>
              <a:t>Vücudun </a:t>
            </a:r>
            <a:r>
              <a:rPr lang="it-IT" sz="2000" dirty="0"/>
              <a:t>su, tuz, mineral kullanımının</a:t>
            </a:r>
            <a:r>
              <a:rPr lang="tr-TR" sz="2000" dirty="0"/>
              <a:t> </a:t>
            </a:r>
            <a:r>
              <a:rPr lang="tr-TR" sz="2000" dirty="0" smtClean="0"/>
              <a:t>dengelenmesi</a:t>
            </a:r>
            <a:endParaRPr lang="tr-TR" sz="2000" dirty="0"/>
          </a:p>
        </p:txBody>
      </p:sp>
      <p:sp>
        <p:nvSpPr>
          <p:cNvPr id="11" name="Unvan 1"/>
          <p:cNvSpPr txBox="1">
            <a:spLocks/>
          </p:cNvSpPr>
          <p:nvPr/>
        </p:nvSpPr>
        <p:spPr bwMode="auto">
          <a:xfrm>
            <a:off x="0" y="-1008"/>
            <a:ext cx="9144000" cy="582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tr-TR" sz="3200" b="1" dirty="0" smtClean="0">
                <a:solidFill>
                  <a:srgbClr val="FF0000"/>
                </a:solidFill>
              </a:rPr>
              <a:t>Fiziksel aktivitenin sağlığımız üzerine etkileri</a:t>
            </a:r>
            <a:endParaRPr lang="tr-TR" altLang="tr-TR" sz="3200" b="1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r="3248" b="13788"/>
          <a:stretch/>
        </p:blipFill>
        <p:spPr>
          <a:xfrm>
            <a:off x="6618044" y="6282000"/>
            <a:ext cx="249046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3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448" y="-1"/>
            <a:ext cx="5146551" cy="6854107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2"/>
            <a:ext cx="5146553" cy="6854107"/>
          </a:xfrm>
          <a:prstGeom prst="rect">
            <a:avLst/>
          </a:prstGeom>
        </p:spPr>
      </p:pic>
      <p:sp>
        <p:nvSpPr>
          <p:cNvPr id="7" name="İçerik Yer Tutucusu 6"/>
          <p:cNvSpPr>
            <a:spLocks noGrp="1"/>
          </p:cNvSpPr>
          <p:nvPr>
            <p:ph idx="1"/>
          </p:nvPr>
        </p:nvSpPr>
        <p:spPr>
          <a:xfrm>
            <a:off x="179512" y="1597858"/>
            <a:ext cx="8229600" cy="5143509"/>
          </a:xfrm>
        </p:spPr>
        <p:txBody>
          <a:bodyPr>
            <a:noAutofit/>
          </a:bodyPr>
          <a:lstStyle/>
          <a:p>
            <a:r>
              <a:rPr lang="tr-TR" sz="2400" dirty="0" smtClean="0"/>
              <a:t>Bireyin </a:t>
            </a:r>
            <a:r>
              <a:rPr lang="tr-TR" sz="2400" dirty="0"/>
              <a:t>kendini iyi </a:t>
            </a:r>
            <a:r>
              <a:rPr lang="tr-TR" sz="2400" dirty="0" smtClean="0"/>
              <a:t>ve mutlu hissetmesini sağlar</a:t>
            </a:r>
          </a:p>
          <a:p>
            <a:r>
              <a:rPr lang="tr-TR" sz="2400" dirty="0"/>
              <a:t>Benlik saygısı ve özgüveni arttırır</a:t>
            </a:r>
          </a:p>
          <a:p>
            <a:r>
              <a:rPr lang="tr-TR" sz="2400" dirty="0" smtClean="0"/>
              <a:t>Kas</a:t>
            </a:r>
            <a:r>
              <a:rPr lang="tr-TR" sz="2400" dirty="0"/>
              <a:t>, kemik ve eklem yapısı </a:t>
            </a:r>
            <a:r>
              <a:rPr lang="tr-TR" sz="2400" dirty="0" smtClean="0"/>
              <a:t>üzerine olumlu </a:t>
            </a:r>
            <a:r>
              <a:rPr lang="tr-TR" sz="2400" dirty="0"/>
              <a:t>etkileri </a:t>
            </a:r>
            <a:r>
              <a:rPr lang="tr-TR" sz="2400" dirty="0" smtClean="0"/>
              <a:t>sayesinde vücut düzgünlüğü ve </a:t>
            </a:r>
            <a:r>
              <a:rPr lang="tr-TR" sz="2400" dirty="0"/>
              <a:t>farkındalığını geliştirerek bedeni </a:t>
            </a:r>
            <a:r>
              <a:rPr lang="tr-TR" sz="2400" dirty="0" smtClean="0"/>
              <a:t>ile barışık bireyler yaratır</a:t>
            </a:r>
            <a:endParaRPr lang="tr-TR" sz="2400" dirty="0"/>
          </a:p>
          <a:p>
            <a:r>
              <a:rPr lang="tr-TR" sz="2400" dirty="0"/>
              <a:t>Zihinsel yetileri düzeltir</a:t>
            </a:r>
          </a:p>
          <a:p>
            <a:r>
              <a:rPr lang="tr-TR" sz="2400" dirty="0" smtClean="0"/>
              <a:t>İletişim </a:t>
            </a:r>
            <a:r>
              <a:rPr lang="tr-TR" sz="2400" dirty="0"/>
              <a:t>becerilerini </a:t>
            </a:r>
            <a:r>
              <a:rPr lang="tr-TR" sz="2400" dirty="0" smtClean="0"/>
              <a:t>ve sosyal ilişkileri geliştirir</a:t>
            </a:r>
            <a:endParaRPr lang="tr-TR" sz="2400" dirty="0"/>
          </a:p>
          <a:p>
            <a:r>
              <a:rPr lang="tr-TR" sz="2400" dirty="0"/>
              <a:t>Yorgunluk hissini azaltır</a:t>
            </a:r>
          </a:p>
          <a:p>
            <a:r>
              <a:rPr lang="tr-TR" sz="2400" dirty="0" smtClean="0"/>
              <a:t>Olumlu </a:t>
            </a:r>
            <a:r>
              <a:rPr lang="tr-TR" sz="2400" dirty="0"/>
              <a:t>düşünebilme ve stresle </a:t>
            </a:r>
            <a:r>
              <a:rPr lang="tr-TR" sz="2400" dirty="0" smtClean="0"/>
              <a:t>başa çıkabilme </a:t>
            </a:r>
            <a:r>
              <a:rPr lang="tr-TR" sz="2400" dirty="0"/>
              <a:t>yeteneğini </a:t>
            </a:r>
            <a:r>
              <a:rPr lang="tr-TR" sz="2400" dirty="0" smtClean="0"/>
              <a:t>geliştirir</a:t>
            </a:r>
          </a:p>
          <a:p>
            <a:r>
              <a:rPr lang="tr-TR" sz="2400" dirty="0"/>
              <a:t>Depresyon ve kaygı bozukluğu riskini </a:t>
            </a:r>
            <a:r>
              <a:rPr lang="tr-TR" sz="2400" dirty="0" smtClean="0"/>
              <a:t>azaltır</a:t>
            </a:r>
            <a:endParaRPr lang="tr-TR" sz="2400" dirty="0"/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0" y="805771"/>
            <a:ext cx="9144000" cy="607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tr-TR" sz="3100" dirty="0" smtClean="0">
                <a:solidFill>
                  <a:srgbClr val="00B0F0"/>
                </a:solidFill>
              </a:rPr>
              <a:t> 2. Ruhsal ve Sosyal Sağlığımız Üzerine Etkileri</a:t>
            </a:r>
            <a:endParaRPr lang="tr-TR" sz="1300" dirty="0">
              <a:solidFill>
                <a:srgbClr val="00B0F0"/>
              </a:solidFill>
            </a:endParaRPr>
          </a:p>
        </p:txBody>
      </p:sp>
      <p:sp>
        <p:nvSpPr>
          <p:cNvPr id="12" name="Unvan 1"/>
          <p:cNvSpPr txBox="1">
            <a:spLocks/>
          </p:cNvSpPr>
          <p:nvPr/>
        </p:nvSpPr>
        <p:spPr bwMode="auto">
          <a:xfrm>
            <a:off x="0" y="-1008"/>
            <a:ext cx="9144000" cy="582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tr-TR" sz="3200" b="1" dirty="0" smtClean="0">
                <a:solidFill>
                  <a:srgbClr val="FF0000"/>
                </a:solidFill>
              </a:rPr>
              <a:t>Fiziksel aktivitenin sağlığımız üzerine etkileri</a:t>
            </a:r>
            <a:endParaRPr lang="tr-TR" altLang="tr-TR" sz="3200" b="1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r="3248" b="13788"/>
          <a:stretch/>
        </p:blipFill>
        <p:spPr>
          <a:xfrm>
            <a:off x="3326770" y="6282000"/>
            <a:ext cx="249046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50" t="28009" r="25556" b="27797"/>
          <a:stretch/>
        </p:blipFill>
        <p:spPr>
          <a:xfrm>
            <a:off x="6300193" y="4312069"/>
            <a:ext cx="2833016" cy="2534803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1556792"/>
            <a:ext cx="8229600" cy="4392488"/>
          </a:xfrm>
        </p:spPr>
        <p:txBody>
          <a:bodyPr>
            <a:normAutofit/>
          </a:bodyPr>
          <a:lstStyle/>
          <a:p>
            <a:r>
              <a:rPr lang="tr-TR" sz="2400" dirty="0" smtClean="0"/>
              <a:t>Olası </a:t>
            </a:r>
            <a:r>
              <a:rPr lang="tr-TR" sz="2400" dirty="0"/>
              <a:t>ani ve sistemik hastalıklar </a:t>
            </a:r>
            <a:r>
              <a:rPr lang="tr-TR" sz="2400" dirty="0" smtClean="0"/>
              <a:t>nedeniyle ölüm </a:t>
            </a:r>
            <a:r>
              <a:rPr lang="tr-TR" sz="2400" dirty="0"/>
              <a:t>riskini </a:t>
            </a:r>
            <a:r>
              <a:rPr lang="tr-TR" sz="2400" dirty="0" smtClean="0"/>
              <a:t>azaltır</a:t>
            </a:r>
            <a:endParaRPr lang="tr-TR" sz="2400" dirty="0"/>
          </a:p>
          <a:p>
            <a:r>
              <a:rPr lang="tr-TR" sz="2400" dirty="0" smtClean="0"/>
              <a:t>Kanser </a:t>
            </a:r>
            <a:r>
              <a:rPr lang="tr-TR" sz="2400" dirty="0"/>
              <a:t>gelişim riskini </a:t>
            </a:r>
            <a:r>
              <a:rPr lang="tr-TR" sz="2400" dirty="0" smtClean="0"/>
              <a:t>azaltır</a:t>
            </a:r>
            <a:endParaRPr lang="tr-TR" sz="2400" dirty="0"/>
          </a:p>
          <a:p>
            <a:r>
              <a:rPr lang="tr-TR" sz="2400" dirty="0" smtClean="0"/>
              <a:t>Vücut direncini arttırır </a:t>
            </a:r>
            <a:r>
              <a:rPr lang="tr-TR" sz="2400" dirty="0"/>
              <a:t>ve </a:t>
            </a:r>
            <a:r>
              <a:rPr lang="tr-TR" sz="2400" dirty="0" smtClean="0"/>
              <a:t>enfeksiyonlara karşı </a:t>
            </a:r>
            <a:r>
              <a:rPr lang="tr-TR" sz="2400" dirty="0"/>
              <a:t>koruma </a:t>
            </a:r>
            <a:r>
              <a:rPr lang="tr-TR" sz="2400" dirty="0" smtClean="0"/>
              <a:t>geliştirir</a:t>
            </a:r>
            <a:endParaRPr lang="tr-TR" sz="2400" dirty="0"/>
          </a:p>
          <a:p>
            <a:r>
              <a:rPr lang="tr-TR" sz="2400" dirty="0" smtClean="0"/>
              <a:t>Kas-iskelet </a:t>
            </a:r>
            <a:r>
              <a:rPr lang="tr-TR" sz="2400" dirty="0"/>
              <a:t>sistemini güçlü </a:t>
            </a:r>
            <a:r>
              <a:rPr lang="tr-TR" sz="2400" dirty="0" smtClean="0"/>
              <a:t>tutarak, denge </a:t>
            </a:r>
            <a:r>
              <a:rPr lang="tr-TR" sz="2400" dirty="0"/>
              <a:t>ve düzeltme reaksiyonlarının </a:t>
            </a:r>
            <a:r>
              <a:rPr lang="tr-TR" sz="2400" dirty="0" smtClean="0"/>
              <a:t>geliştirerek </a:t>
            </a:r>
            <a:r>
              <a:rPr lang="tr-TR" sz="2400" dirty="0" smtClean="0">
                <a:sym typeface="Wingdings" panose="05000000000000000000" pitchFamily="2" charset="2"/>
              </a:rPr>
              <a:t></a:t>
            </a:r>
            <a:r>
              <a:rPr lang="tr-TR" sz="2400" dirty="0" smtClean="0"/>
              <a:t> </a:t>
            </a:r>
            <a:r>
              <a:rPr lang="tr-TR" sz="2400" dirty="0"/>
              <a:t>yaşlılıkta </a:t>
            </a:r>
            <a:r>
              <a:rPr lang="tr-TR" sz="2400" dirty="0" smtClean="0"/>
              <a:t>sık </a:t>
            </a:r>
            <a:r>
              <a:rPr lang="tr-TR" sz="2400" dirty="0"/>
              <a:t>görülen düşmeler ve düşmelere </a:t>
            </a:r>
            <a:r>
              <a:rPr lang="tr-TR" sz="2400" dirty="0" smtClean="0"/>
              <a:t>bağlı kırık </a:t>
            </a:r>
            <a:r>
              <a:rPr lang="tr-TR" sz="2400" dirty="0"/>
              <a:t>riskini </a:t>
            </a:r>
            <a:r>
              <a:rPr lang="tr-TR" sz="2400" dirty="0" smtClean="0"/>
              <a:t>azaltır</a:t>
            </a:r>
            <a:endParaRPr lang="tr-TR" sz="2400" dirty="0"/>
          </a:p>
          <a:p>
            <a:r>
              <a:rPr lang="tr-TR" sz="2400" dirty="0" smtClean="0"/>
              <a:t>Depresyon</a:t>
            </a:r>
            <a:r>
              <a:rPr lang="tr-TR" sz="2400" dirty="0"/>
              <a:t>, anksiyete ile başa çıkma </a:t>
            </a:r>
            <a:r>
              <a:rPr lang="tr-TR" sz="2400" dirty="0" smtClean="0"/>
              <a:t>gücünü arttırarak </a:t>
            </a:r>
            <a:r>
              <a:rPr lang="tr-TR" sz="2400" dirty="0"/>
              <a:t>bireylerin yaşamdan </a:t>
            </a:r>
            <a:r>
              <a:rPr lang="tr-TR" sz="2400" dirty="0" smtClean="0"/>
              <a:t>keyif almasını sağlar</a:t>
            </a:r>
            <a:endParaRPr lang="tr-TR" sz="2400" dirty="0"/>
          </a:p>
          <a:p>
            <a:r>
              <a:rPr lang="tr-TR" sz="2400" dirty="0" smtClean="0"/>
              <a:t>Sağlıklı </a:t>
            </a:r>
            <a:r>
              <a:rPr lang="tr-TR" sz="2400" dirty="0"/>
              <a:t>yaşlanmayı </a:t>
            </a:r>
            <a:r>
              <a:rPr lang="tr-TR" sz="2400" dirty="0" smtClean="0"/>
              <a:t>sağlar</a:t>
            </a:r>
            <a:endParaRPr lang="tr-TR" sz="2400" dirty="0"/>
          </a:p>
          <a:p>
            <a:r>
              <a:rPr lang="tr-TR" sz="2400" dirty="0" smtClean="0"/>
              <a:t>Daha </a:t>
            </a:r>
            <a:r>
              <a:rPr lang="tr-TR" sz="2400" dirty="0"/>
              <a:t>aktif yaşlı bireyler </a:t>
            </a:r>
            <a:r>
              <a:rPr lang="tr-TR" sz="2400" dirty="0" smtClean="0"/>
              <a:t>yaratır</a:t>
            </a:r>
            <a:endParaRPr lang="tr-TR" sz="2400" dirty="0"/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0" y="805771"/>
            <a:ext cx="9144000" cy="607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tr-TR" sz="3100" dirty="0" smtClean="0">
                <a:solidFill>
                  <a:srgbClr val="00B0F0"/>
                </a:solidFill>
              </a:rPr>
              <a:t> </a:t>
            </a:r>
            <a:r>
              <a:rPr lang="tr-TR" sz="3100" dirty="0">
                <a:solidFill>
                  <a:srgbClr val="00B0F0"/>
                </a:solidFill>
              </a:rPr>
              <a:t>3</a:t>
            </a:r>
            <a:r>
              <a:rPr lang="tr-TR" sz="3100" dirty="0" smtClean="0">
                <a:solidFill>
                  <a:srgbClr val="00B0F0"/>
                </a:solidFill>
              </a:rPr>
              <a:t>. Gelecekteki Yaşantı Üzerine Etkileri</a:t>
            </a:r>
            <a:endParaRPr lang="tr-TR" sz="1300" dirty="0">
              <a:solidFill>
                <a:srgbClr val="00B0F0"/>
              </a:solidFill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 bwMode="auto">
          <a:xfrm>
            <a:off x="0" y="-1008"/>
            <a:ext cx="9144000" cy="582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tr-TR" sz="3200" b="1" dirty="0" smtClean="0">
                <a:solidFill>
                  <a:srgbClr val="FF0000"/>
                </a:solidFill>
              </a:rPr>
              <a:t>Fiziksel aktivitenin sağlığımız üzerine etkileri</a:t>
            </a:r>
            <a:endParaRPr lang="tr-TR" altLang="tr-TR" sz="3200" b="1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r="3248" b="13788"/>
          <a:stretch/>
        </p:blipFill>
        <p:spPr>
          <a:xfrm>
            <a:off x="3326770" y="6282000"/>
            <a:ext cx="249046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8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</TotalTime>
  <Words>1347</Words>
  <Application>Microsoft Office PowerPoint</Application>
  <PresentationFormat>Ekran Gösterisi (4:3)</PresentationFormat>
  <Paragraphs>255</Paragraphs>
  <Slides>30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Calibri-Bold</vt:lpstr>
      <vt:lpstr>Courier New</vt:lpstr>
      <vt:lpstr>Times New Roman</vt:lpstr>
      <vt:lpstr>Wingdings</vt:lpstr>
      <vt:lpstr>Ofis Teması</vt:lpstr>
      <vt:lpstr>FİZİKSEL AKTİVİTE - Lise -</vt:lpstr>
      <vt:lpstr>Eğitim Hedefleri: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basak.tezel</dc:creator>
  <cp:lastModifiedBy>HATİCE BERNA KARAKAŞ</cp:lastModifiedBy>
  <cp:revision>235</cp:revision>
  <dcterms:created xsi:type="dcterms:W3CDTF">2017-10-11T12:47:23Z</dcterms:created>
  <dcterms:modified xsi:type="dcterms:W3CDTF">2019-02-06T09:55:18Z</dcterms:modified>
</cp:coreProperties>
</file>