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7" r:id="rId5"/>
    <p:sldId id="269" r:id="rId6"/>
    <p:sldId id="270" r:id="rId7"/>
    <p:sldId id="271" r:id="rId8"/>
    <p:sldId id="263" r:id="rId9"/>
    <p:sldId id="264" r:id="rId10"/>
    <p:sldId id="265" r:id="rId11"/>
    <p:sldId id="273" r:id="rId12"/>
    <p:sldId id="274" r:id="rId13"/>
    <p:sldId id="275" r:id="rId14"/>
    <p:sldId id="277" r:id="rId15"/>
    <p:sldId id="278" r:id="rId16"/>
    <p:sldId id="280" r:id="rId17"/>
    <p:sldId id="279" r:id="rId18"/>
    <p:sldId id="285" r:id="rId19"/>
    <p:sldId id="281" r:id="rId20"/>
    <p:sldId id="276" r:id="rId21"/>
    <p:sldId id="284" r:id="rId22"/>
    <p:sldId id="286" r:id="rId23"/>
    <p:sldId id="287" r:id="rId24"/>
    <p:sldId id="282" r:id="rId25"/>
    <p:sldId id="283" r:id="rId26"/>
    <p:sldId id="260" r:id="rId27"/>
    <p:sldId id="259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0886"/>
    <a:srgbClr val="28054F"/>
    <a:srgbClr val="640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0" autoAdjust="0"/>
    <p:restoredTop sz="86410" autoAdjust="0"/>
  </p:normalViewPr>
  <p:slideViewPr>
    <p:cSldViewPr snapToGrid="0">
      <p:cViewPr varScale="1">
        <p:scale>
          <a:sx n="50" d="100"/>
          <a:sy n="50" d="100"/>
        </p:scale>
        <p:origin x="-108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91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\BDOSemp\materyal\Kitap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\BDOSemp\materyal\Kitap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Beslenme Dostu Okul Sertifikası Olan Okullar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30456226880402E-2"/>
                  <c:y val="-8.1406105457909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0305272895467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982737361282403E-3"/>
                  <c:y val="-0.11470860314523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Sayfa1!$A$2:$A$4</c:f>
              <c:strCache>
                <c:ptCount val="3"/>
                <c:pt idx="0">
                  <c:v>Hiç</c:v>
                </c:pt>
                <c:pt idx="1">
                  <c:v>Haftada 1-3 gün</c:v>
                </c:pt>
                <c:pt idx="2">
                  <c:v>Haftada 4-6 gün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3.8</c:v>
                </c:pt>
                <c:pt idx="1">
                  <c:v>38.1</c:v>
                </c:pt>
                <c:pt idx="2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Beslenme Dostu Okul Sertifikası Olmayan Okullar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96547472256474E-2"/>
                  <c:y val="-8.8806660499537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96547472256474E-2"/>
                  <c:y val="-0.11100832562442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982737361283323E-3"/>
                  <c:y val="-9.990749306197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Sayfa1!$A$2:$A$4</c:f>
              <c:strCache>
                <c:ptCount val="3"/>
                <c:pt idx="0">
                  <c:v>Hiç</c:v>
                </c:pt>
                <c:pt idx="1">
                  <c:v>Haftada 1-3 gün</c:v>
                </c:pt>
                <c:pt idx="2">
                  <c:v>Haftada 4-6 gün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2.5</c:v>
                </c:pt>
                <c:pt idx="1">
                  <c:v>38.6</c:v>
                </c:pt>
                <c:pt idx="2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9807488"/>
        <c:axId val="33666112"/>
        <c:axId val="0"/>
      </c:bar3DChart>
      <c:catAx>
        <c:axId val="39807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33666112"/>
        <c:crosses val="autoZero"/>
        <c:auto val="1"/>
        <c:lblAlgn val="ctr"/>
        <c:lblOffset val="100"/>
        <c:noMultiLvlLbl val="0"/>
      </c:catAx>
      <c:valAx>
        <c:axId val="3366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9807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Beslenme Dostu Okul Sertifikası Olan Okullar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95723885155776E-2"/>
                  <c:y val="-0.10354745925215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08735491753209E-3"/>
                  <c:y val="-7.670182166826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304825901039398E-3"/>
                  <c:y val="-0.13039309683604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Sayfa1!$A$2:$A$4</c:f>
              <c:strCache>
                <c:ptCount val="3"/>
                <c:pt idx="0">
                  <c:v>Hiç</c:v>
                </c:pt>
                <c:pt idx="1">
                  <c:v>Haftada 1-3 gün</c:v>
                </c:pt>
                <c:pt idx="2">
                  <c:v>Haftada 4-6 gün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3.8</c:v>
                </c:pt>
                <c:pt idx="1">
                  <c:v>38.1</c:v>
                </c:pt>
                <c:pt idx="2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Beslenme Dostu Okul Sertifikası Olmayan Okullar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60965180207701E-2"/>
                  <c:y val="-8.437200383509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8271227855834E-2"/>
                  <c:y val="-9.5877277085330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60965180207789E-2"/>
                  <c:y val="-0.13039309683604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Sayfa1!$A$2:$A$4</c:f>
              <c:strCache>
                <c:ptCount val="3"/>
                <c:pt idx="0">
                  <c:v>Hiç</c:v>
                </c:pt>
                <c:pt idx="1">
                  <c:v>Haftada 1-3 gün</c:v>
                </c:pt>
                <c:pt idx="2">
                  <c:v>Haftada 4-6 gün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2.5</c:v>
                </c:pt>
                <c:pt idx="1">
                  <c:v>38.6</c:v>
                </c:pt>
                <c:pt idx="2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733440"/>
        <c:axId val="33668416"/>
        <c:axId val="0"/>
      </c:bar3DChart>
      <c:catAx>
        <c:axId val="36733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33668416"/>
        <c:crosses val="autoZero"/>
        <c:auto val="1"/>
        <c:lblAlgn val="ctr"/>
        <c:lblOffset val="100"/>
        <c:noMultiLvlLbl val="0"/>
      </c:catAx>
      <c:valAx>
        <c:axId val="3366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6733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Beslenme Dostu Okul Sertifikası Olan Okullar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652412950519257E-3"/>
                  <c:y val="-7.2866730584851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79687610885481E-17"/>
                  <c:y val="-4.6021093000958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522296884544893E-3"/>
                  <c:y val="-7.2866730584851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652412950518355E-3"/>
                  <c:y val="-7.2866730584851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Sayfa1!$A$2:$A$5</c:f>
              <c:strCache>
                <c:ptCount val="4"/>
                <c:pt idx="0">
                  <c:v>Hiç</c:v>
                </c:pt>
                <c:pt idx="1">
                  <c:v>Haftada 1-3 gün</c:v>
                </c:pt>
                <c:pt idx="2">
                  <c:v>Haftada 4-6 gün</c:v>
                </c:pt>
                <c:pt idx="3">
                  <c:v>Her gün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3.8</c:v>
                </c:pt>
                <c:pt idx="1">
                  <c:v>38.1</c:v>
                </c:pt>
                <c:pt idx="2">
                  <c:v>21.8</c:v>
                </c:pt>
                <c:pt idx="3">
                  <c:v>34.1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Beslenme Dostu Okul Sertifikası Olmayan Okullar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95723885155776E-2"/>
                  <c:y val="-6.90316395014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869883934025693E-3"/>
                  <c:y val="-4.6021093000958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522296884544893E-3"/>
                  <c:y val="-9.587727708533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17470983506415E-3"/>
                  <c:y val="-3.835091083413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Sayfa1!$A$2:$A$5</c:f>
              <c:strCache>
                <c:ptCount val="4"/>
                <c:pt idx="0">
                  <c:v>Hiç</c:v>
                </c:pt>
                <c:pt idx="1">
                  <c:v>Haftada 1-3 gün</c:v>
                </c:pt>
                <c:pt idx="2">
                  <c:v>Haftada 4-6 gün</c:v>
                </c:pt>
                <c:pt idx="3">
                  <c:v>Her gün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2.5</c:v>
                </c:pt>
                <c:pt idx="1">
                  <c:v>38.6</c:v>
                </c:pt>
                <c:pt idx="2">
                  <c:v>16.5</c:v>
                </c:pt>
                <c:pt idx="3">
                  <c:v>39.800000000000004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735488"/>
        <c:axId val="79660736"/>
        <c:axId val="0"/>
      </c:bar3DChart>
      <c:catAx>
        <c:axId val="36735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79660736"/>
        <c:crosses val="autoZero"/>
        <c:auto val="1"/>
        <c:lblAlgn val="ctr"/>
        <c:lblOffset val="100"/>
        <c:noMultiLvlLbl val="0"/>
      </c:catAx>
      <c:valAx>
        <c:axId val="7966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6735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Beslenme Dostu Okul Sertifikası Olan Okullar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17470983506415E-2"/>
                  <c:y val="-0.13806327900287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304825901038522E-3"/>
                  <c:y val="-9.5877277085330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869883934026586E-3"/>
                  <c:y val="-0.11888782358581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Sayfa1!$A$2:$A$4</c:f>
              <c:strCache>
                <c:ptCount val="3"/>
                <c:pt idx="0">
                  <c:v>Düşük kilolu</c:v>
                </c:pt>
                <c:pt idx="1">
                  <c:v>Normal</c:v>
                </c:pt>
                <c:pt idx="2">
                  <c:v>Fazla kilolu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2.8</c:v>
                </c:pt>
                <c:pt idx="1">
                  <c:v>68.900000000000006</c:v>
                </c:pt>
                <c:pt idx="2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Beslenme Dostu Okul Sertifikası Olmayan Okullar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869883934025693E-3"/>
                  <c:y val="-0.11505273250239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47953573610263E-2"/>
                  <c:y val="-8.0536912751677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304825901039398E-3"/>
                  <c:y val="-8.053691275167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Sayfa1!$A$2:$A$4</c:f>
              <c:strCache>
                <c:ptCount val="3"/>
                <c:pt idx="0">
                  <c:v>Düşük kilolu</c:v>
                </c:pt>
                <c:pt idx="1">
                  <c:v>Normal</c:v>
                </c:pt>
                <c:pt idx="2">
                  <c:v>Fazla kilolu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2.1</c:v>
                </c:pt>
                <c:pt idx="1">
                  <c:v>65.900000000000006</c:v>
                </c:pt>
                <c:pt idx="2">
                  <c:v>13.8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6600960"/>
        <c:axId val="79663040"/>
        <c:axId val="0"/>
      </c:bar3DChart>
      <c:catAx>
        <c:axId val="6660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663040"/>
        <c:crosses val="autoZero"/>
        <c:auto val="1"/>
        <c:lblAlgn val="ctr"/>
        <c:lblOffset val="100"/>
        <c:noMultiLvlLbl val="0"/>
      </c:catAx>
      <c:valAx>
        <c:axId val="7966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6600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Sayfa4!$B$1</c:f>
              <c:strCache>
                <c:ptCount val="1"/>
                <c:pt idx="0">
                  <c:v>Beslenme Dostu Okul Sertifikası Olan Okullar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960995986979401E-3"/>
                  <c:y val="-0.1111813234477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7659759218764E-2"/>
                  <c:y val="-5.5590661723859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7269719088558E-2"/>
                  <c:y val="-8.0859144325614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882987960938202E-3"/>
                  <c:y val="-4.5483268683157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Sayfa4!$A$2:$A$5</c:f>
              <c:strCache>
                <c:ptCount val="4"/>
                <c:pt idx="0">
                  <c:v>Zayıf/Düşük kilolu</c:v>
                </c:pt>
                <c:pt idx="1">
                  <c:v>Normal</c:v>
                </c:pt>
                <c:pt idx="2">
                  <c:v>Fazla kilolu</c:v>
                </c:pt>
                <c:pt idx="3">
                  <c:v>Obes</c:v>
                </c:pt>
              </c:strCache>
            </c:strRef>
          </c:cat>
          <c:val>
            <c:numRef>
              <c:f>Sayfa4!$B$2:$B$5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70.2</c:v>
                </c:pt>
                <c:pt idx="2">
                  <c:v>13.8</c:v>
                </c:pt>
                <c:pt idx="3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Sayfa4!$C$1</c:f>
              <c:strCache>
                <c:ptCount val="1"/>
                <c:pt idx="0">
                  <c:v>Beslenme Dostu Okul Sertifikası Olmayan Okullar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960995986979401E-3"/>
                  <c:y val="-0.10612762692736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960995986979401E-3"/>
                  <c:y val="-5.0536965203508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49294783073221E-2"/>
                  <c:y val="-9.6020233886666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917623494726033E-2"/>
                  <c:y val="-1.866259574696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Sayfa4!$A$2:$A$5</c:f>
              <c:strCache>
                <c:ptCount val="4"/>
                <c:pt idx="0">
                  <c:v>Zayıf/Düşük kilolu</c:v>
                </c:pt>
                <c:pt idx="1">
                  <c:v>Normal</c:v>
                </c:pt>
                <c:pt idx="2">
                  <c:v>Fazla kilolu</c:v>
                </c:pt>
                <c:pt idx="3">
                  <c:v>Obes</c:v>
                </c:pt>
              </c:strCache>
            </c:strRef>
          </c:cat>
          <c:val>
            <c:numRef>
              <c:f>Sayfa4!$C$2:$C$5</c:f>
              <c:numCache>
                <c:formatCode>General</c:formatCode>
                <c:ptCount val="4"/>
                <c:pt idx="0">
                  <c:v>1.8</c:v>
                </c:pt>
                <c:pt idx="1">
                  <c:v>70.3</c:v>
                </c:pt>
                <c:pt idx="2">
                  <c:v>12</c:v>
                </c:pt>
                <c:pt idx="3">
                  <c:v>15.9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6603008"/>
        <c:axId val="79665344"/>
        <c:axId val="0"/>
      </c:bar3DChart>
      <c:catAx>
        <c:axId val="66603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79665344"/>
        <c:crosses val="autoZero"/>
        <c:auto val="1"/>
        <c:lblAlgn val="ctr"/>
        <c:lblOffset val="100"/>
        <c:noMultiLvlLbl val="0"/>
      </c:catAx>
      <c:valAx>
        <c:axId val="7966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6603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Calibri" pitchFamily="34" charset="0"/>
        </a:defRPr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Beslenme Dostu Okul Sertifikası Olan Okullar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Sayfa1!$A$2:$A$5</c:f>
              <c:strCache>
                <c:ptCount val="4"/>
                <c:pt idx="0">
                  <c:v>Zayıf/Düşük kilolu</c:v>
                </c:pt>
                <c:pt idx="1">
                  <c:v>Normal</c:v>
                </c:pt>
                <c:pt idx="2">
                  <c:v>Fazla kilolu</c:v>
                </c:pt>
                <c:pt idx="3">
                  <c:v>Obez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3.8</c:v>
                </c:pt>
                <c:pt idx="1">
                  <c:v>70.900000000000006</c:v>
                </c:pt>
                <c:pt idx="2">
                  <c:v>11.4</c:v>
                </c:pt>
                <c:pt idx="3">
                  <c:v>13.9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Beslenme Dostu Okul Sertifikası Olmayan Okullar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2449294783073221E-2"/>
                  <c:y val="-6.530613177726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22777348531545E-2"/>
                  <c:y val="-7.8720732471562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Sayfa1!$A$2:$A$5</c:f>
              <c:strCache>
                <c:ptCount val="4"/>
                <c:pt idx="0">
                  <c:v>Zayıf/Düşük kilolu</c:v>
                </c:pt>
                <c:pt idx="1">
                  <c:v>Normal</c:v>
                </c:pt>
                <c:pt idx="2">
                  <c:v>Fazla kilolu</c:v>
                </c:pt>
                <c:pt idx="3">
                  <c:v>Obez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2.8</c:v>
                </c:pt>
                <c:pt idx="1">
                  <c:v>66.099999999999994</c:v>
                </c:pt>
                <c:pt idx="2">
                  <c:v>18.100000000000001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6603520"/>
        <c:axId val="79798272"/>
        <c:axId val="0"/>
      </c:bar3DChart>
      <c:catAx>
        <c:axId val="66603520"/>
        <c:scaling>
          <c:orientation val="minMax"/>
        </c:scaling>
        <c:delete val="0"/>
        <c:axPos val="b"/>
        <c:majorTickMark val="none"/>
        <c:minorTickMark val="none"/>
        <c:tickLblPos val="nextTo"/>
        <c:crossAx val="79798272"/>
        <c:crosses val="autoZero"/>
        <c:auto val="1"/>
        <c:lblAlgn val="ctr"/>
        <c:lblOffset val="100"/>
        <c:noMultiLvlLbl val="0"/>
      </c:catAx>
      <c:valAx>
        <c:axId val="7979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6603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Calibri" pitchFamily="34" charset="0"/>
        </a:defRPr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B3FC7-6C56-432A-B27C-079ED799D4D1}" type="datetimeFigureOut">
              <a:rPr lang="tr-TR" smtClean="0"/>
              <a:pPr/>
              <a:t>28.11.2016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2FEFE-E8A3-440A-8DDB-EB35D44286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96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24EA-FA8E-437F-BA41-01FDA0F6D42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59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886484-B841-4925-A3DE-34D5504122E2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1FC8-3E92-4002-A5DE-6603156CC206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6E28-EA37-4782-B177-447497570CBB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53DD-A106-40F7-9F2F-367E2B86D8A0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C87A-FB09-41EB-A622-0FF181A16FF5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3C03-B93A-4820-AA15-DFCBCF856778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9EB8-CDC4-45C1-857C-6A21E0FB5B57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F965-2AB1-473F-9201-6127C489CCB4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C1A9-ADBE-4157-8C64-EE0089936CED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1C2F-CAE9-4B02-9E55-1A0167E9829C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301-038A-4E1F-B091-78DD138AF790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2703-3BD5-4769-9C63-B3B01F07B15A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6646-393D-4220-AC0E-8FD70C334704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44D2-C707-43FF-B3EE-744B0A2A1DB1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425A-8966-4997-93E4-EBB0EED23A77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5925-75C0-48E9-9AD9-144A03B5DF36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7810-972C-4E50-9A08-7B567678CC05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E10C1C-0070-4F03-905B-42A68C669CD1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caliskan@medicine..ankara.edu.tr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caliskan@medicine..ankara.edu.tr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Calibri" pitchFamily="34" charset="0"/>
              </a:rPr>
              <a:t>I. OKUL SAĞLIĞI </a:t>
            </a:r>
            <a:r>
              <a:rPr lang="tr-TR" b="1" cap="none" dirty="0" smtClean="0">
                <a:latin typeface="Calibri" pitchFamily="34" charset="0"/>
              </a:rPr>
              <a:t>ve</a:t>
            </a:r>
            <a:r>
              <a:rPr lang="tr-TR" b="1" dirty="0" smtClean="0">
                <a:latin typeface="Calibri" pitchFamily="34" charset="0"/>
              </a:rPr>
              <a:t> beslenme dostu okul sempozyumu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4423" y="3500564"/>
            <a:ext cx="9921200" cy="988831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Calibri" pitchFamily="34" charset="0"/>
              </a:rPr>
              <a:t>28-29 </a:t>
            </a:r>
            <a:r>
              <a:rPr lang="tr-TR" b="1" dirty="0" err="1" smtClean="0">
                <a:solidFill>
                  <a:schemeClr val="tx1"/>
                </a:solidFill>
                <a:latin typeface="Calibri" pitchFamily="34" charset="0"/>
              </a:rPr>
              <a:t>KasIm</a:t>
            </a:r>
            <a:r>
              <a:rPr lang="tr-TR" b="1" dirty="0" smtClean="0">
                <a:solidFill>
                  <a:schemeClr val="tx1"/>
                </a:solidFill>
                <a:latin typeface="Calibri" pitchFamily="34" charset="0"/>
              </a:rPr>
              <a:t> 2016/ANKARA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57150"/>
            <a:ext cx="89725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etin kutusu"/>
          <p:cNvSpPr txBox="1"/>
          <p:nvPr/>
        </p:nvSpPr>
        <p:spPr>
          <a:xfrm>
            <a:off x="1619250" y="895350"/>
            <a:ext cx="283845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GENÇLERİN BESLENME ALIŞKANLIKLARI</a:t>
            </a:r>
            <a:endParaRPr lang="tr-T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7334250" y="1104900"/>
            <a:ext cx="238125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TEMEL BULGULAR</a:t>
            </a:r>
            <a:endParaRPr lang="tr-TR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10 İçerik Yer Tutucusu" descr="b3.pn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33502" y="2063750"/>
            <a:ext cx="5194526" cy="3270250"/>
          </a:xfrm>
        </p:spPr>
      </p:pic>
      <p:pic>
        <p:nvPicPr>
          <p:cNvPr id="13" name="12 İçerik Yer Tutucusu" descr="g3.png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525076" y="1924050"/>
            <a:ext cx="4972832" cy="3390900"/>
          </a:xfrm>
        </p:spPr>
      </p:pic>
      <p:sp>
        <p:nvSpPr>
          <p:cNvPr id="12" name="11 Metin kutusu"/>
          <p:cNvSpPr txBox="1"/>
          <p:nvPr/>
        </p:nvSpPr>
        <p:spPr>
          <a:xfrm>
            <a:off x="495300" y="2095500"/>
            <a:ext cx="50673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alibri" pitchFamily="34" charset="0"/>
              </a:rPr>
              <a:t>Her gün 5+ Meyve Tüketme Durumu </a:t>
            </a:r>
            <a:endParaRPr lang="tr-TR" sz="2000" dirty="0">
              <a:latin typeface="Calibri" pitchFamily="34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6457950" y="1962150"/>
            <a:ext cx="5086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alibri" pitchFamily="34" charset="0"/>
              </a:rPr>
              <a:t>Her gün 5+ Meyve Tüketme Durumu </a:t>
            </a:r>
            <a:endParaRPr lang="tr-TR" sz="2000" dirty="0">
              <a:latin typeface="Calibri" pitchFamily="34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847850" y="4724400"/>
            <a:ext cx="66675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Calibri" pitchFamily="34" charset="0"/>
              </a:rPr>
              <a:t>Erkek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8248650" y="4819650"/>
            <a:ext cx="66675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Calibri" pitchFamily="34" charset="0"/>
              </a:rPr>
              <a:t>Kız</a:t>
            </a:r>
            <a:endParaRPr lang="tr-TR" sz="1600" dirty="0">
              <a:latin typeface="Calibri" pitchFamily="34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0" y="5757595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http://www.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euro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who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int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/__data/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assets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_file/0006/303477/HBSC-No.7_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factsheet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_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Diet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endParaRPr lang="tr-TR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605830"/>
            <a:ext cx="6116504" cy="49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257800" y="285750"/>
            <a:ext cx="639136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</a:rPr>
              <a:t>Beslenme ile ilgili müdahalelerin sebze meyve tüketimi üzerine etkilerine ait bulgular</a:t>
            </a:r>
            <a:endParaRPr lang="tr-TR" sz="2400" b="1" dirty="0">
              <a:latin typeface="Calibri" pitchFamily="34" charset="0"/>
            </a:endParaRPr>
          </a:p>
        </p:txBody>
      </p:sp>
      <p:pic>
        <p:nvPicPr>
          <p:cNvPr id="8" name="7 Resim" descr="co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50"/>
            <a:ext cx="5334000" cy="4019549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1950" y="5734735"/>
            <a:ext cx="1139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http://onlinelibrary.wiley.com/doi/10.1002/14651858.CD008958.pub2/pdf</a:t>
            </a:r>
            <a:endParaRPr lang="tr-TR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1" y="620689"/>
            <a:ext cx="9850217" cy="498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65482" y="490941"/>
            <a:ext cx="1104122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latin typeface="Calibri" pitchFamily="34" charset="0"/>
              </a:rPr>
              <a:t>Obezite</a:t>
            </a:r>
            <a:r>
              <a:rPr lang="tr-TR" sz="2400" b="1" dirty="0" smtClean="0">
                <a:latin typeface="Calibri" pitchFamily="34" charset="0"/>
              </a:rPr>
              <a:t> ve kiloluluk ile ilgili müdahalelerin BKI (Beden Kitle İndeksi) üzerine etkilerini değerlendiren çalışmaların bulguları</a:t>
            </a:r>
            <a:endParaRPr lang="tr-TR" sz="2400" b="1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06" y="2276872"/>
            <a:ext cx="1729001" cy="161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361950" y="5734735"/>
            <a:ext cx="1139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http://onlinelibrary.wiley.com/doi/10.1002/14651858.CD008958.pub2/pdf</a:t>
            </a:r>
            <a:endParaRPr lang="tr-TR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ochare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1" y="419100"/>
            <a:ext cx="5367789" cy="5015227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009650" y="5677585"/>
            <a:ext cx="944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http://onlinelibrary.wiley.com/doi/10.1002/14651858.CD011677/full</a:t>
            </a:r>
            <a:endParaRPr lang="tr-T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810250" y="93345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latin typeface="Calibri" pitchFamily="34" charset="0"/>
              </a:rPr>
              <a:t>Okul tabanlı Beslenme, Sigara, Alkol, BKİ, Fiziksel </a:t>
            </a:r>
            <a:r>
              <a:rPr lang="tr-TR" sz="3200" dirty="0" err="1" smtClean="0">
                <a:latin typeface="Calibri" pitchFamily="34" charset="0"/>
              </a:rPr>
              <a:t>inaktivite</a:t>
            </a:r>
            <a:r>
              <a:rPr lang="tr-TR" sz="3200" dirty="0" smtClean="0">
                <a:latin typeface="Calibri" pitchFamily="34" charset="0"/>
              </a:rPr>
              <a:t> konulu </a:t>
            </a:r>
            <a:r>
              <a:rPr lang="tr-TR" sz="3200" dirty="0" err="1" smtClean="0">
                <a:latin typeface="Calibri" pitchFamily="34" charset="0"/>
              </a:rPr>
              <a:t>randomize</a:t>
            </a:r>
            <a:r>
              <a:rPr lang="tr-TR" sz="3200" dirty="0" smtClean="0">
                <a:latin typeface="Calibri" pitchFamily="34" charset="0"/>
              </a:rPr>
              <a:t> kontrollü çalışmalar</a:t>
            </a:r>
          </a:p>
          <a:p>
            <a:endParaRPr lang="tr-TR" sz="3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latin typeface="Calibri" pitchFamily="34" charset="0"/>
              </a:rPr>
              <a:t>Okul tabanlı çalışmaların </a:t>
            </a:r>
            <a:r>
              <a:rPr lang="tr-TR" sz="3200" b="1" dirty="0" smtClean="0">
                <a:solidFill>
                  <a:srgbClr val="FF0000"/>
                </a:solidFill>
                <a:latin typeface="Calibri" pitchFamily="34" charset="0"/>
              </a:rPr>
              <a:t>2.74</a:t>
            </a:r>
            <a:r>
              <a:rPr lang="tr-TR" sz="3200" dirty="0" smtClean="0">
                <a:latin typeface="Calibri" pitchFamily="34" charset="0"/>
              </a:rPr>
              <a:t> kat daha etkili </a:t>
            </a:r>
            <a:endParaRPr lang="tr-TR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cap="none" dirty="0" smtClean="0">
                <a:latin typeface="Calibri" pitchFamily="34" charset="0"/>
              </a:rPr>
              <a:t>Kahvaltı Etme Alışkanlığı</a:t>
            </a:r>
            <a:endParaRPr lang="tr-TR" cap="none" dirty="0">
              <a:latin typeface="Calibri" pitchFamily="34" charset="0"/>
            </a:endParaRPr>
          </a:p>
        </p:txBody>
      </p:sp>
      <p:graphicFrame>
        <p:nvGraphicFramePr>
          <p:cNvPr id="5" name="3 Grafik"/>
          <p:cNvGraphicFramePr>
            <a:graphicFrameLocks noGrp="1"/>
          </p:cNvGraphicFramePr>
          <p:nvPr>
            <p:ph sz="quarter" idx="13"/>
          </p:nvPr>
        </p:nvGraphicFramePr>
        <p:xfrm>
          <a:off x="838200" y="1943100"/>
          <a:ext cx="10299700" cy="343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Dikdörtgen"/>
          <p:cNvSpPr/>
          <p:nvPr/>
        </p:nvSpPr>
        <p:spPr>
          <a:xfrm>
            <a:off x="0" y="5615285"/>
            <a:ext cx="11677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Taşkın G., Çalışkan D. “Ankara’da Seçilmiş Okullarda Öğrencilerin Beslenme Özelliklerinin Beslenme Dostu Okul Olma Durumuna Göre Değerlendirilmesi-2016”</a:t>
            </a:r>
            <a:endParaRPr lang="tr-T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cap="none" dirty="0" smtClean="0">
                <a:latin typeface="Calibri" pitchFamily="34" charset="0"/>
              </a:rPr>
              <a:t>Şekerli kolalı içecek tüketimi</a:t>
            </a:r>
            <a:endParaRPr lang="tr-TR" cap="none" dirty="0">
              <a:latin typeface="Calibri" pitchFamily="34" charset="0"/>
            </a:endParaRPr>
          </a:p>
        </p:txBody>
      </p:sp>
      <p:graphicFrame>
        <p:nvGraphicFramePr>
          <p:cNvPr id="7" name="4 Grafik"/>
          <p:cNvGraphicFramePr>
            <a:graphicFrameLocks noGrp="1"/>
          </p:cNvGraphicFramePr>
          <p:nvPr>
            <p:ph sz="quarter" idx="13"/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Dikdörtgen"/>
          <p:cNvSpPr/>
          <p:nvPr/>
        </p:nvSpPr>
        <p:spPr>
          <a:xfrm>
            <a:off x="0" y="5615285"/>
            <a:ext cx="11677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Taşkın G., Çalışkan D. “Ankara’da Seçilmiş Okullarda Öğrencilerin Beslenme Özelliklerinin Beslenme Dostu Okul Olma Durumuna Göre Değerlendirilmesi-2016”</a:t>
            </a:r>
            <a:endParaRPr lang="tr-T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cap="none" dirty="0" smtClean="0">
                <a:latin typeface="Calibri" pitchFamily="34" charset="0"/>
              </a:rPr>
              <a:t>Meyve Tüketimi</a:t>
            </a:r>
            <a:endParaRPr lang="tr-TR" cap="none" dirty="0">
              <a:latin typeface="Calibri" pitchFamily="34" charset="0"/>
            </a:endParaRPr>
          </a:p>
        </p:txBody>
      </p:sp>
      <p:graphicFrame>
        <p:nvGraphicFramePr>
          <p:cNvPr id="5" name="5 Grafik"/>
          <p:cNvGraphicFramePr>
            <a:graphicFrameLocks noGrp="1"/>
          </p:cNvGraphicFramePr>
          <p:nvPr>
            <p:ph sz="quarter" idx="13"/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5539085"/>
            <a:ext cx="1173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Taşkın G., Çalışkan D. “Ankara’da Seçilmiş Okullarda Öğrencilerin Beslenme Özelliklerinin Beslenme Dostu Okul Olma Durumuna Göre Değerlendirilmesi-2016”</a:t>
            </a:r>
            <a:endParaRPr lang="tr-T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cap="none" dirty="0" smtClean="0">
                <a:latin typeface="Calibri" pitchFamily="34" charset="0"/>
              </a:rPr>
              <a:t>Beden Kütle İndeksi</a:t>
            </a:r>
            <a:endParaRPr lang="tr-TR" cap="none" dirty="0">
              <a:latin typeface="Calibri" pitchFamily="34" charset="0"/>
            </a:endParaRPr>
          </a:p>
        </p:txBody>
      </p:sp>
      <p:graphicFrame>
        <p:nvGraphicFramePr>
          <p:cNvPr id="6" name="4 Grafik"/>
          <p:cNvGraphicFramePr>
            <a:graphicFrameLocks noGrp="1"/>
          </p:cNvGraphicFramePr>
          <p:nvPr>
            <p:ph sz="quarter" idx="13"/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Dikdörtgen"/>
          <p:cNvSpPr/>
          <p:nvPr/>
        </p:nvSpPr>
        <p:spPr>
          <a:xfrm>
            <a:off x="0" y="5615285"/>
            <a:ext cx="1181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Taşkın G., Çalışkan D. “Ankara’da Seçilmiş Okullarda Öğrencilerin Beslenme Özelliklerinin Beslenme Dostu Okul Olma Durumuna Göre Değerlendirilmesi-2016”</a:t>
            </a:r>
            <a:endParaRPr lang="tr-T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685801" y="0"/>
            <a:ext cx="10394707" cy="1158140"/>
          </a:xfrm>
        </p:spPr>
        <p:txBody>
          <a:bodyPr>
            <a:normAutofit/>
          </a:bodyPr>
          <a:lstStyle/>
          <a:p>
            <a:pPr algn="ctr"/>
            <a:r>
              <a:rPr lang="tr-TR" cap="none" dirty="0" smtClean="0">
                <a:latin typeface="Calibri" pitchFamily="34" charset="0"/>
              </a:rPr>
              <a:t>Sınıflara Göre Beden Kütle İndeksi</a:t>
            </a:r>
            <a:endParaRPr lang="tr-TR" cap="none" dirty="0">
              <a:latin typeface="Calibri" pitchFamily="34" charset="0"/>
            </a:endParaRPr>
          </a:p>
        </p:txBody>
      </p:sp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>
          <a:xfrm>
            <a:off x="842156" y="977546"/>
            <a:ext cx="4856158" cy="679994"/>
          </a:xfrm>
        </p:spPr>
        <p:txBody>
          <a:bodyPr/>
          <a:lstStyle/>
          <a:p>
            <a:pPr algn="ctr"/>
            <a:r>
              <a:rPr lang="tr-TR" b="1" cap="none" dirty="0" smtClean="0">
                <a:solidFill>
                  <a:srgbClr val="FF0000"/>
                </a:solidFill>
                <a:latin typeface="Calibri" pitchFamily="34" charset="0"/>
              </a:rPr>
              <a:t>Birinci sınıflar</a:t>
            </a:r>
            <a:endParaRPr lang="tr-TR" b="1" cap="non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10 Metin Yer Tutucusu"/>
          <p:cNvSpPr>
            <a:spLocks noGrp="1"/>
          </p:cNvSpPr>
          <p:nvPr>
            <p:ph type="body" sz="quarter" idx="3"/>
          </p:nvPr>
        </p:nvSpPr>
        <p:spPr>
          <a:xfrm>
            <a:off x="6122941" y="977546"/>
            <a:ext cx="4864491" cy="679994"/>
          </a:xfrm>
        </p:spPr>
        <p:txBody>
          <a:bodyPr/>
          <a:lstStyle/>
          <a:p>
            <a:pPr algn="ctr"/>
            <a:r>
              <a:rPr lang="tr-TR" b="1" cap="none" dirty="0" smtClean="0">
                <a:solidFill>
                  <a:srgbClr val="FF0000"/>
                </a:solidFill>
                <a:latin typeface="Calibri" pitchFamily="34" charset="0"/>
              </a:rPr>
              <a:t>Dördüncü sınıflar</a:t>
            </a:r>
            <a:endParaRPr lang="tr-TR" b="1" cap="non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4" name="1 Grafik"/>
          <p:cNvGraphicFramePr>
            <a:graphicFrameLocks noGrp="1"/>
          </p:cNvGraphicFramePr>
          <p:nvPr>
            <p:ph sz="quarter" idx="13"/>
          </p:nvPr>
        </p:nvGraphicFramePr>
        <p:xfrm>
          <a:off x="266700" y="1733550"/>
          <a:ext cx="5468938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6 Grafik"/>
          <p:cNvGraphicFramePr>
            <a:graphicFrameLocks noGrp="1"/>
          </p:cNvGraphicFramePr>
          <p:nvPr>
            <p:ph sz="quarter" idx="14"/>
          </p:nvPr>
        </p:nvGraphicFramePr>
        <p:xfrm>
          <a:off x="5994400" y="1733550"/>
          <a:ext cx="5759450" cy="462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cap="none" dirty="0" smtClean="0">
                <a:latin typeface="Calibri" pitchFamily="34" charset="0"/>
              </a:rPr>
              <a:t>Dünya Sağlık Örgütü’nün Bulaşıcı Olmayan Hastalıkların Önlenmesinde Okul Sağlığı Konulu Uluslararası Toplantısı, 23-25 Ağustos 2016</a:t>
            </a:r>
            <a:endParaRPr lang="tr-TR" sz="3600" cap="none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342900" y="2063396"/>
            <a:ext cx="6057900" cy="33111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cap="none" dirty="0" smtClean="0">
                <a:latin typeface="Calibri" pitchFamily="34" charset="0"/>
              </a:rPr>
              <a:t>Yaşam döngüsü yaklaşımı, uluslar arası dayanışma ve sektörlere arası işbirliği </a:t>
            </a:r>
          </a:p>
          <a:p>
            <a:pPr>
              <a:lnSpc>
                <a:spcPct val="100000"/>
              </a:lnSpc>
            </a:pPr>
            <a:r>
              <a:rPr lang="tr-TR" cap="none" dirty="0" smtClean="0">
                <a:latin typeface="Calibri" pitchFamily="34" charset="0"/>
              </a:rPr>
              <a:t>HBSC 2014 “toplumsal cinsiyet ve sosyoekonomik farklılıklar” </a:t>
            </a:r>
          </a:p>
          <a:p>
            <a:pPr>
              <a:lnSpc>
                <a:spcPct val="100000"/>
              </a:lnSpc>
            </a:pPr>
            <a:r>
              <a:rPr lang="tr-TR" cap="none" dirty="0" smtClean="0">
                <a:latin typeface="Calibri" pitchFamily="34" charset="0"/>
              </a:rPr>
              <a:t>Kadın, çocuk ve </a:t>
            </a:r>
            <a:r>
              <a:rPr lang="tr-TR" cap="none" dirty="0" err="1" smtClean="0">
                <a:latin typeface="Calibri" pitchFamily="34" charset="0"/>
              </a:rPr>
              <a:t>adölesan</a:t>
            </a:r>
            <a:r>
              <a:rPr lang="tr-TR" cap="none" dirty="0" smtClean="0">
                <a:latin typeface="Calibri" pitchFamily="34" charset="0"/>
              </a:rPr>
              <a:t> sağlığında küresel stratejiler 2016-2030</a:t>
            </a:r>
          </a:p>
          <a:p>
            <a:pPr>
              <a:lnSpc>
                <a:spcPct val="100000"/>
              </a:lnSpc>
            </a:pPr>
            <a:r>
              <a:rPr lang="tr-TR" cap="none" dirty="0" smtClean="0">
                <a:latin typeface="Calibri" pitchFamily="34" charset="0"/>
              </a:rPr>
              <a:t>Kronik hastalıkların önlenmesinde okul sağlığı hizmetleri özellikle sağlık eğitimi ve danışmanlığı</a:t>
            </a:r>
          </a:p>
          <a:p>
            <a:pPr>
              <a:lnSpc>
                <a:spcPct val="100000"/>
              </a:lnSpc>
            </a:pPr>
            <a:r>
              <a:rPr lang="tr-TR" cap="none" dirty="0" smtClean="0">
                <a:latin typeface="Calibri" pitchFamily="34" charset="0"/>
              </a:rPr>
              <a:t>Ailenin rolü </a:t>
            </a:r>
            <a:endParaRPr lang="tr-TR" cap="none" dirty="0">
              <a:latin typeface="Calibri" pitchFamily="34" charset="0"/>
            </a:endParaRPr>
          </a:p>
        </p:txBody>
      </p:sp>
      <p:pic>
        <p:nvPicPr>
          <p:cNvPr id="6" name="5 İçerik Yer Tutucusu" descr="2016-NCD-CAH-school-health-mtg-E.pn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83564" y="2133599"/>
            <a:ext cx="4989286" cy="3225801"/>
          </a:xfrm>
        </p:spPr>
      </p:pic>
      <p:sp>
        <p:nvSpPr>
          <p:cNvPr id="7" name="6 Dikdörtgen"/>
          <p:cNvSpPr/>
          <p:nvPr/>
        </p:nvSpPr>
        <p:spPr>
          <a:xfrm>
            <a:off x="552450" y="5629186"/>
            <a:ext cx="1106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http://www.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euro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who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int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/en/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health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topics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/Life-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stages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child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adolescent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health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news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news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/2016/08/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day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-1-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intercountry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meeting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-on-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school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health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-in-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prevention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-of-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noncommunicable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diseases</a:t>
            </a:r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dirty="0" err="1" smtClean="0">
                <a:solidFill>
                  <a:schemeClr val="bg1"/>
                </a:solidFill>
                <a:latin typeface="Calibri" pitchFamily="34" charset="0"/>
              </a:rPr>
              <a:t>ncds</a:t>
            </a:r>
            <a:endParaRPr lang="tr-T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" y="411480"/>
            <a:ext cx="6345302" cy="202325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dünya </a:t>
            </a:r>
            <a:r>
              <a:rPr lang="tr-TR" sz="4400" b="1" dirty="0" err="1" smtClean="0">
                <a:latin typeface="Calibri" pitchFamily="34" charset="0"/>
                <a:cs typeface="Times New Roman" pitchFamily="18" charset="0"/>
              </a:rPr>
              <a:t>örneklerİ</a:t>
            </a:r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4400" b="1" cap="none" dirty="0" smtClean="0">
                <a:latin typeface="Calibri" pitchFamily="34" charset="0"/>
                <a:cs typeface="Times New Roman" pitchFamily="18" charset="0"/>
              </a:rPr>
              <a:t>ile</a:t>
            </a:r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 </a:t>
            </a:r>
            <a:br>
              <a:rPr lang="tr-TR" sz="4400" b="1" dirty="0" smtClean="0">
                <a:latin typeface="Calibri" pitchFamily="34" charset="0"/>
                <a:cs typeface="Times New Roman" pitchFamily="18" charset="0"/>
              </a:rPr>
            </a:br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Okul </a:t>
            </a:r>
            <a:r>
              <a:rPr lang="tr-TR" sz="4400" b="1" dirty="0" err="1" smtClean="0">
                <a:latin typeface="Calibri" pitchFamily="34" charset="0"/>
                <a:cs typeface="Times New Roman" pitchFamily="18" charset="0"/>
              </a:rPr>
              <a:t>sağlIğI</a:t>
            </a:r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 ve </a:t>
            </a:r>
            <a:br>
              <a:rPr lang="tr-TR" sz="4400" b="1" dirty="0" smtClean="0">
                <a:latin typeface="Calibri" pitchFamily="34" charset="0"/>
                <a:cs typeface="Times New Roman" pitchFamily="18" charset="0"/>
              </a:rPr>
            </a:br>
            <a:r>
              <a:rPr lang="tr-TR" sz="4400" b="1" dirty="0" err="1" smtClean="0">
                <a:latin typeface="Calibri" pitchFamily="34" charset="0"/>
                <a:cs typeface="Times New Roman" pitchFamily="18" charset="0"/>
              </a:rPr>
              <a:t>sağlIklI</a:t>
            </a:r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 okullar</a:t>
            </a:r>
            <a:endParaRPr lang="tr-TR" sz="4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3200" b="1" cap="none" dirty="0" smtClean="0">
                <a:latin typeface="Calibri" pitchFamily="34" charset="0"/>
                <a:cs typeface="Times New Roman" pitchFamily="18" charset="0"/>
              </a:rPr>
              <a:t>Prof. </a:t>
            </a:r>
            <a:r>
              <a:rPr lang="tr-TR" sz="3200" b="1" cap="none" dirty="0" err="1" smtClean="0">
                <a:latin typeface="Calibri" pitchFamily="34" charset="0"/>
                <a:cs typeface="Times New Roman" pitchFamily="18" charset="0"/>
              </a:rPr>
              <a:t>Dr.Deniz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latin typeface="Calibri" pitchFamily="34" charset="0"/>
                <a:cs typeface="Times New Roman" pitchFamily="18" charset="0"/>
              </a:rPr>
              <a:t>çalIşkan</a:t>
            </a:r>
            <a:endParaRPr lang="tr-TR" sz="3200" b="1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tr-TR" sz="3200" b="1" dirty="0" err="1" smtClean="0">
                <a:latin typeface="Calibri" pitchFamily="34" charset="0"/>
                <a:cs typeface="Times New Roman" pitchFamily="18" charset="0"/>
              </a:rPr>
              <a:t>Aütf</a:t>
            </a:r>
            <a:r>
              <a:rPr lang="tr-TR" sz="32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</a:rPr>
              <a:t>Halk Sağlığı  </a:t>
            </a:r>
            <a:r>
              <a:rPr lang="tr-TR" sz="3200" b="1" dirty="0" smtClean="0">
                <a:latin typeface="Calibri" pitchFamily="34" charset="0"/>
                <a:cs typeface="Times New Roman" pitchFamily="18" charset="0"/>
              </a:rPr>
              <a:t>ad.</a:t>
            </a:r>
          </a:p>
          <a:p>
            <a:r>
              <a:rPr lang="tr-TR" sz="3200" b="1" cap="none" dirty="0" err="1" smtClean="0">
                <a:latin typeface="Calibri" pitchFamily="34" charset="0"/>
                <a:cs typeface="Times New Roman" pitchFamily="18" charset="0"/>
                <a:hlinkClick r:id="rId2"/>
              </a:rPr>
              <a:t>caliskan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lang="tr-TR" sz="3200" b="1" cap="none" dirty="0" err="1" smtClean="0">
                <a:latin typeface="Calibri" pitchFamily="34" charset="0"/>
                <a:cs typeface="Times New Roman" pitchFamily="18" charset="0"/>
                <a:hlinkClick r:id="rId2"/>
              </a:rPr>
              <a:t>medicine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tr-TR" sz="3200" b="1" cap="none" dirty="0" err="1" smtClean="0">
                <a:latin typeface="Calibri" pitchFamily="34" charset="0"/>
                <a:cs typeface="Times New Roman" pitchFamily="18" charset="0"/>
                <a:hlinkClick r:id="rId2"/>
              </a:rPr>
              <a:t>ankara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  <a:hlinkClick r:id="rId2"/>
              </a:rPr>
              <a:t>.edu.tr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tr-TR" sz="3200" b="1" cap="none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D:\2016\BDOSemp\Adsız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085051"/>
            <a:ext cx="4552950" cy="33154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Adsı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801" y="0"/>
            <a:ext cx="3650297" cy="5334463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304800" y="5753785"/>
            <a:ext cx="10248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http://www.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who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int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pmnch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media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events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/2015/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gs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_2016_30.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endParaRPr lang="tr-T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7 Resim" descr="survi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71900" cy="3124200"/>
          </a:xfrm>
          <a:prstGeom prst="rect">
            <a:avLst/>
          </a:prstGeom>
        </p:spPr>
      </p:pic>
      <p:pic>
        <p:nvPicPr>
          <p:cNvPr id="9" name="8 Resim" descr="thri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389" y="0"/>
            <a:ext cx="3767462" cy="3105150"/>
          </a:xfrm>
          <a:prstGeom prst="rect">
            <a:avLst/>
          </a:prstGeom>
        </p:spPr>
      </p:pic>
      <p:pic>
        <p:nvPicPr>
          <p:cNvPr id="10" name="9 Resim" descr="transfor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143250"/>
            <a:ext cx="4935619" cy="24384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0" y="781050"/>
            <a:ext cx="3352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Önlenebilir ölümlere son</a:t>
            </a:r>
            <a:endParaRPr lang="tr-T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848100" y="2457450"/>
            <a:ext cx="352425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Sağlık ve iyilik halini geliştir</a:t>
            </a:r>
            <a:endParaRPr lang="tr-T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266950" y="5086350"/>
            <a:ext cx="44577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Calibri" pitchFamily="34" charset="0"/>
              </a:rPr>
              <a:t>Olumlu çevreyi genişlet</a:t>
            </a:r>
            <a:endParaRPr lang="tr-TR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04800" y="5753785"/>
            <a:ext cx="10248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http://www.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who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int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pmnch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media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events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/2015/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gs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_2016_30.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endParaRPr lang="tr-T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742951" y="323850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tr-TR" cap="none" dirty="0" smtClean="0">
                <a:latin typeface="Calibri" pitchFamily="34" charset="0"/>
              </a:rPr>
              <a:t>Kanıta Dayalı Müdahale Alanları-Gençler (Müdahale Paketi-Uygun Çevre)</a:t>
            </a:r>
            <a:endParaRPr lang="tr-TR" cap="none" dirty="0">
              <a:latin typeface="Calibri" pitchFamily="34" charset="0"/>
            </a:endParaRP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3"/>
          </p:nvPr>
        </p:nvSpPr>
        <p:spPr>
          <a:xfrm>
            <a:off x="704850" y="1562100"/>
            <a:ext cx="6972300" cy="4210050"/>
          </a:xfrm>
        </p:spPr>
        <p:txBody>
          <a:bodyPr numCol="2">
            <a:normAutofit/>
          </a:bodyPr>
          <a:lstStyle/>
          <a:p>
            <a:r>
              <a:rPr lang="tr-TR" cap="none" dirty="0" smtClean="0">
                <a:latin typeface="Calibri" pitchFamily="34" charset="0"/>
              </a:rPr>
              <a:t>Sağlık eğitimi</a:t>
            </a:r>
          </a:p>
          <a:p>
            <a:r>
              <a:rPr lang="tr-TR" cap="none" dirty="0" smtClean="0">
                <a:latin typeface="Calibri" pitchFamily="34" charset="0"/>
              </a:rPr>
              <a:t>Anne baba desteği</a:t>
            </a:r>
          </a:p>
          <a:p>
            <a:r>
              <a:rPr lang="tr-TR" cap="none" dirty="0" smtClean="0">
                <a:latin typeface="Calibri" pitchFamily="34" charset="0"/>
              </a:rPr>
              <a:t>Beslenme</a:t>
            </a:r>
          </a:p>
          <a:p>
            <a:r>
              <a:rPr lang="tr-TR" cap="none" dirty="0" err="1" smtClean="0">
                <a:latin typeface="Calibri" pitchFamily="34" charset="0"/>
              </a:rPr>
              <a:t>Bağışıklama</a:t>
            </a:r>
            <a:endParaRPr lang="tr-TR" cap="none" dirty="0" smtClean="0">
              <a:latin typeface="Calibri" pitchFamily="34" charset="0"/>
            </a:endParaRPr>
          </a:p>
          <a:p>
            <a:r>
              <a:rPr lang="tr-TR" cap="none" dirty="0" err="1" smtClean="0">
                <a:latin typeface="Calibri" pitchFamily="34" charset="0"/>
              </a:rPr>
              <a:t>Psikososyal</a:t>
            </a:r>
            <a:r>
              <a:rPr lang="tr-TR" cap="none" dirty="0" smtClean="0">
                <a:latin typeface="Calibri" pitchFamily="34" charset="0"/>
              </a:rPr>
              <a:t> destek</a:t>
            </a:r>
          </a:p>
          <a:p>
            <a:r>
              <a:rPr lang="tr-TR" cap="none" dirty="0" smtClean="0">
                <a:latin typeface="Calibri" pitchFamily="34" charset="0"/>
              </a:rPr>
              <a:t>Yaralanmaların önlenmesi</a:t>
            </a:r>
          </a:p>
          <a:p>
            <a:r>
              <a:rPr lang="tr-TR" cap="none" dirty="0" smtClean="0">
                <a:latin typeface="Calibri" pitchFamily="34" charset="0"/>
              </a:rPr>
              <a:t>Üreme sağlığı danışmanlığı</a:t>
            </a:r>
          </a:p>
          <a:p>
            <a:r>
              <a:rPr lang="tr-TR" cap="none" dirty="0" smtClean="0">
                <a:latin typeface="Calibri" pitchFamily="34" charset="0"/>
              </a:rPr>
              <a:t>Kronik hastalıkların yönetimi</a:t>
            </a:r>
          </a:p>
          <a:p>
            <a:r>
              <a:rPr lang="tr-TR" cap="none" dirty="0" smtClean="0">
                <a:latin typeface="Calibri" pitchFamily="34" charset="0"/>
              </a:rPr>
              <a:t>Politik finansal destek</a:t>
            </a:r>
          </a:p>
          <a:p>
            <a:r>
              <a:rPr lang="tr-TR" cap="none" dirty="0" smtClean="0">
                <a:latin typeface="Calibri" pitchFamily="34" charset="0"/>
              </a:rPr>
              <a:t>Sağlık insan gücü ve hizmetleri</a:t>
            </a:r>
          </a:p>
          <a:p>
            <a:r>
              <a:rPr lang="tr-TR" cap="none" dirty="0" smtClean="0">
                <a:latin typeface="Calibri" pitchFamily="34" charset="0"/>
              </a:rPr>
              <a:t>Toplum katılımı,</a:t>
            </a:r>
          </a:p>
          <a:p>
            <a:r>
              <a:rPr lang="tr-TR" cap="none" dirty="0" smtClean="0">
                <a:latin typeface="Calibri" pitchFamily="34" charset="0"/>
              </a:rPr>
              <a:t>İnsan hakları</a:t>
            </a:r>
          </a:p>
          <a:p>
            <a:r>
              <a:rPr lang="tr-TR" cap="none" dirty="0" err="1" smtClean="0">
                <a:latin typeface="Calibri" pitchFamily="34" charset="0"/>
              </a:rPr>
              <a:t>Sektörlerarası</a:t>
            </a:r>
            <a:r>
              <a:rPr lang="tr-TR" cap="none" dirty="0" smtClean="0">
                <a:latin typeface="Calibri" pitchFamily="34" charset="0"/>
              </a:rPr>
              <a:t> işbirliği</a:t>
            </a:r>
          </a:p>
          <a:p>
            <a:r>
              <a:rPr lang="tr-TR" cap="none" dirty="0" smtClean="0">
                <a:latin typeface="Calibri" pitchFamily="34" charset="0"/>
              </a:rPr>
              <a:t>Çevresel düzenlemeler (su, tarım, enerji, çalışma, ulaşım vb)</a:t>
            </a:r>
          </a:p>
          <a:p>
            <a:r>
              <a:rPr lang="tr-TR" cap="none" dirty="0" smtClean="0">
                <a:latin typeface="Calibri" pitchFamily="34" charset="0"/>
              </a:rPr>
              <a:t>Bilgi ve iletişim teknolojileri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20" name="19 İçerik Yer Tutucusu" descr="Adsız.pn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039100" y="1473199"/>
            <a:ext cx="3695700" cy="406058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304800"/>
            <a:ext cx="5295900" cy="1828800"/>
          </a:xfrm>
        </p:spPr>
        <p:txBody>
          <a:bodyPr>
            <a:noAutofit/>
          </a:bodyPr>
          <a:lstStyle/>
          <a:p>
            <a:r>
              <a:rPr lang="tr-TR" sz="4000" cap="none" dirty="0" smtClean="0">
                <a:latin typeface="Calibri" pitchFamily="34" charset="0"/>
              </a:rPr>
              <a:t>Çocuk ve Gençlerin Sağlığının Geliştirmesi: Fransa Örneği</a:t>
            </a:r>
            <a:endParaRPr lang="tr-TR" sz="4000" cap="none" dirty="0">
              <a:latin typeface="Calibri" pitchFamily="34" charset="0"/>
            </a:endParaRPr>
          </a:p>
        </p:txBody>
      </p:sp>
      <p:pic>
        <p:nvPicPr>
          <p:cNvPr id="6" name="5 İçerik Yer Tutucusu" descr="fr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2900" y="2247900"/>
            <a:ext cx="5600700" cy="3086100"/>
          </a:xfrm>
        </p:spPr>
      </p:pic>
      <p:sp>
        <p:nvSpPr>
          <p:cNvPr id="4" name="3 İçerik Yer Tutucusu"/>
          <p:cNvSpPr>
            <a:spLocks noGrp="1"/>
          </p:cNvSpPr>
          <p:nvPr>
            <p:ph sz="quarter" idx="14"/>
          </p:nvPr>
        </p:nvSpPr>
        <p:spPr>
          <a:xfrm>
            <a:off x="5562600" y="0"/>
            <a:ext cx="6134099" cy="56007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cap="none" dirty="0" smtClean="0">
                <a:latin typeface="Calibri" pitchFamily="34" charset="0"/>
              </a:rPr>
              <a:t>2001 Ulusal Beslenme Programı</a:t>
            </a:r>
          </a:p>
          <a:p>
            <a:pPr>
              <a:lnSpc>
                <a:spcPct val="110000"/>
              </a:lnSpc>
            </a:pPr>
            <a:r>
              <a:rPr lang="tr-TR" cap="none" dirty="0" smtClean="0">
                <a:latin typeface="Calibri" pitchFamily="34" charset="0"/>
              </a:rPr>
              <a:t>2001 Eğitim Bakanlığı Okul Yiyecekleri ve Gıda Güvenliği Kılavuzu</a:t>
            </a:r>
          </a:p>
          <a:p>
            <a:pPr>
              <a:lnSpc>
                <a:spcPct val="110000"/>
              </a:lnSpc>
            </a:pPr>
            <a:r>
              <a:rPr lang="tr-TR" cap="none" dirty="0" smtClean="0">
                <a:latin typeface="Calibri" pitchFamily="34" charset="0"/>
              </a:rPr>
              <a:t>2004 Okullarda yiyecek makinelerinde şeker oranı yüksek gıdaların bulunmasının yasaklanması </a:t>
            </a:r>
          </a:p>
          <a:p>
            <a:pPr>
              <a:lnSpc>
                <a:spcPct val="110000"/>
              </a:lnSpc>
            </a:pPr>
            <a:r>
              <a:rPr lang="tr-TR" cap="none" dirty="0" smtClean="0">
                <a:latin typeface="Calibri" pitchFamily="34" charset="0"/>
              </a:rPr>
              <a:t>Meşrubat reklamları ile ilgili düzenleme</a:t>
            </a:r>
          </a:p>
          <a:p>
            <a:pPr>
              <a:lnSpc>
                <a:spcPct val="110000"/>
              </a:lnSpc>
            </a:pPr>
            <a:r>
              <a:rPr lang="tr-TR" cap="none" dirty="0" smtClean="0">
                <a:latin typeface="Calibri" pitchFamily="34" charset="0"/>
              </a:rPr>
              <a:t>2006 Ulusal Sağlık Eğitimi ve Korunma Enstitüsü 11-15 yaş eğitim materyalleri</a:t>
            </a:r>
          </a:p>
          <a:p>
            <a:pPr>
              <a:lnSpc>
                <a:spcPct val="110000"/>
              </a:lnSpc>
            </a:pPr>
            <a:r>
              <a:rPr lang="tr-TR" cap="none" dirty="0" smtClean="0">
                <a:latin typeface="Calibri" pitchFamily="34" charset="0"/>
              </a:rPr>
              <a:t>Gençlere yönelik Sosyal medya, TV, Radyo, broşür vb</a:t>
            </a:r>
          </a:p>
          <a:p>
            <a:pPr>
              <a:lnSpc>
                <a:spcPct val="110000"/>
              </a:lnSpc>
            </a:pPr>
            <a:r>
              <a:rPr lang="tr-TR" cap="none" dirty="0" smtClean="0">
                <a:latin typeface="Calibri" pitchFamily="34" charset="0"/>
              </a:rPr>
              <a:t>Okul Meyvesi haftada 2 gün</a:t>
            </a:r>
          </a:p>
          <a:p>
            <a:pPr>
              <a:lnSpc>
                <a:spcPct val="110000"/>
              </a:lnSpc>
            </a:pPr>
            <a:r>
              <a:rPr lang="tr-TR" cap="none" dirty="0" smtClean="0">
                <a:latin typeface="Calibri" pitchFamily="34" charset="0"/>
              </a:rPr>
              <a:t>Diğer bölgesel müdahaleler, STK</a:t>
            </a:r>
          </a:p>
          <a:p>
            <a:pPr>
              <a:lnSpc>
                <a:spcPct val="110000"/>
              </a:lnSpc>
            </a:pPr>
            <a:r>
              <a:rPr lang="tr-TR" cap="none" dirty="0" smtClean="0">
                <a:latin typeface="Calibri" pitchFamily="34" charset="0"/>
              </a:rPr>
              <a:t>Ulusal Beslenme Önerileri (porsiyon büyüklüğü, sunum, yeni ürünler, iletişim ve danışmanlık)</a:t>
            </a:r>
            <a:endParaRPr lang="tr-TR" cap="none" dirty="0">
              <a:latin typeface="Calibri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0" y="5906185"/>
            <a:ext cx="11258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http://www.</a:t>
            </a:r>
            <a:r>
              <a:rPr lang="tr-TR" sz="2400" dirty="0" err="1" smtClean="0">
                <a:solidFill>
                  <a:schemeClr val="bg1"/>
                </a:solidFill>
                <a:latin typeface="Calibri" pitchFamily="34" charset="0"/>
              </a:rPr>
              <a:t>euro</a:t>
            </a:r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400" dirty="0" err="1" smtClean="0">
                <a:solidFill>
                  <a:schemeClr val="bg1"/>
                </a:solidFill>
                <a:latin typeface="Calibri" pitchFamily="34" charset="0"/>
              </a:rPr>
              <a:t>who</a:t>
            </a:r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400" dirty="0" err="1" smtClean="0">
                <a:solidFill>
                  <a:schemeClr val="bg1"/>
                </a:solidFill>
                <a:latin typeface="Calibri" pitchFamily="34" charset="0"/>
              </a:rPr>
              <a:t>int</a:t>
            </a:r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/__data/</a:t>
            </a:r>
            <a:r>
              <a:rPr lang="tr-TR" sz="2400" dirty="0" err="1" smtClean="0">
                <a:solidFill>
                  <a:schemeClr val="bg1"/>
                </a:solidFill>
                <a:latin typeface="Calibri" pitchFamily="34" charset="0"/>
              </a:rPr>
              <a:t>assets</a:t>
            </a:r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400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r>
              <a:rPr lang="tr-TR" sz="2400" dirty="0" smtClean="0">
                <a:solidFill>
                  <a:schemeClr val="bg1"/>
                </a:solidFill>
                <a:latin typeface="Calibri" pitchFamily="34" charset="0"/>
              </a:rPr>
              <a:t>_file/0016/232504/e96925.</a:t>
            </a:r>
            <a:r>
              <a:rPr lang="tr-TR" sz="2400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endParaRPr lang="tr-TR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6701" y="514350"/>
            <a:ext cx="10396882" cy="1158140"/>
          </a:xfrm>
        </p:spPr>
        <p:txBody>
          <a:bodyPr>
            <a:normAutofit/>
          </a:bodyPr>
          <a:lstStyle/>
          <a:p>
            <a:r>
              <a:rPr lang="tr-TR" sz="4800" cap="none" dirty="0" smtClean="0">
                <a:latin typeface="Calibri" pitchFamily="34" charset="0"/>
              </a:rPr>
              <a:t>İyi Uygulama Örnekleri</a:t>
            </a:r>
            <a:endParaRPr lang="tr-TR" sz="4800" cap="none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6610350" y="228600"/>
            <a:ext cx="5088714" cy="49935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2800" b="1" cap="none" dirty="0" smtClean="0">
                <a:solidFill>
                  <a:srgbClr val="FF0000"/>
                </a:solidFill>
                <a:latin typeface="Calibri" pitchFamily="34" charset="0"/>
              </a:rPr>
              <a:t>HOLLANDA: </a:t>
            </a:r>
            <a:r>
              <a:rPr lang="tr-TR" sz="2800" cap="none" dirty="0" err="1" smtClean="0">
                <a:latin typeface="Calibri" pitchFamily="34" charset="0"/>
              </a:rPr>
              <a:t>Flemenk</a:t>
            </a:r>
            <a:r>
              <a:rPr lang="tr-TR" sz="2800" cap="none" dirty="0" smtClean="0">
                <a:latin typeface="Calibri" pitchFamily="34" charset="0"/>
              </a:rPr>
              <a:t> Gençlerde </a:t>
            </a:r>
            <a:r>
              <a:rPr lang="tr-TR" sz="2800" cap="none" dirty="0" err="1" smtClean="0">
                <a:latin typeface="Calibri" pitchFamily="34" charset="0"/>
              </a:rPr>
              <a:t>Obezitenin</a:t>
            </a:r>
            <a:r>
              <a:rPr lang="tr-TR" sz="2800" cap="none" dirty="0" smtClean="0">
                <a:latin typeface="Calibri" pitchFamily="34" charset="0"/>
              </a:rPr>
              <a:t> Önlenmesi Programı (Okullarda erişimin azaltılması, daha küçük porsiyon </a:t>
            </a:r>
            <a:r>
              <a:rPr lang="tr-TR" sz="2800" cap="none" dirty="0" err="1" smtClean="0">
                <a:latin typeface="Calibri" pitchFamily="34" charset="0"/>
              </a:rPr>
              <a:t>uyg</a:t>
            </a:r>
            <a:r>
              <a:rPr lang="tr-TR" sz="2800" cap="none" dirty="0" smtClean="0">
                <a:latin typeface="Calibri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tr-TR" sz="2800" b="1" cap="none" dirty="0" smtClean="0">
                <a:solidFill>
                  <a:srgbClr val="FF0000"/>
                </a:solidFill>
                <a:latin typeface="Calibri" pitchFamily="34" charset="0"/>
              </a:rPr>
              <a:t>BULGARİSTAN: </a:t>
            </a:r>
            <a:r>
              <a:rPr lang="tr-TR" sz="2800" cap="none" dirty="0" smtClean="0">
                <a:latin typeface="Calibri" pitchFamily="34" charset="0"/>
              </a:rPr>
              <a:t>HAPPY “Su İçmeyi Teşvik”</a:t>
            </a:r>
          </a:p>
          <a:p>
            <a:pPr>
              <a:lnSpc>
                <a:spcPct val="100000"/>
              </a:lnSpc>
            </a:pPr>
            <a:r>
              <a:rPr lang="tr-TR" sz="2800" b="1" cap="none" dirty="0" smtClean="0">
                <a:solidFill>
                  <a:srgbClr val="FF0000"/>
                </a:solidFill>
                <a:latin typeface="Calibri" pitchFamily="34" charset="0"/>
              </a:rPr>
              <a:t>KORE:</a:t>
            </a:r>
            <a:r>
              <a:rPr lang="tr-TR" sz="2800" cap="none" dirty="0" smtClean="0">
                <a:latin typeface="Calibri" pitchFamily="34" charset="0"/>
              </a:rPr>
              <a:t> Okulların 200 m çevresinde “</a:t>
            </a:r>
            <a:r>
              <a:rPr lang="tr-TR" sz="2800" b="1" cap="none" dirty="0" smtClean="0">
                <a:solidFill>
                  <a:srgbClr val="00B050"/>
                </a:solidFill>
                <a:latin typeface="Calibri" pitchFamily="34" charset="0"/>
              </a:rPr>
              <a:t>YEŞİL BÖLGE</a:t>
            </a:r>
            <a:r>
              <a:rPr lang="tr-TR" sz="2800" cap="none" dirty="0" smtClean="0">
                <a:latin typeface="Calibri" pitchFamily="34" charset="0"/>
              </a:rPr>
              <a:t>” Uygulaması, besin değeri düşük enerji içeriği yüksek gıdaların yeşil bölgede satışı yasaklanmış.</a:t>
            </a:r>
            <a:endParaRPr lang="tr-TR" sz="2800" cap="none" dirty="0">
              <a:latin typeface="Calibri" pitchFamily="34" charset="0"/>
            </a:endParaRPr>
          </a:p>
        </p:txBody>
      </p:sp>
      <p:pic>
        <p:nvPicPr>
          <p:cNvPr id="6" name="5 İçerik Yer Tutucusu" descr="Adsız6.pn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00499" y="2197100"/>
            <a:ext cx="4729952" cy="3311525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cap="none" dirty="0" smtClean="0">
                <a:latin typeface="Calibri" pitchFamily="34" charset="0"/>
              </a:rPr>
              <a:t>Daha Sağlıklı Nesillere Giden Yol: Letonya’da Gençlerde Meşrubat Tüketimi 2002-2014</a:t>
            </a:r>
            <a:endParaRPr lang="tr-TR" sz="4400" cap="none" dirty="0"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2800" cap="none" dirty="0" smtClean="0">
                <a:latin typeface="Calibri" pitchFamily="34" charset="0"/>
              </a:rPr>
              <a:t>2004 meşrubatlara vergi artırımı</a:t>
            </a:r>
          </a:p>
          <a:p>
            <a:r>
              <a:rPr lang="tr-TR" sz="2800" cap="none" dirty="0" smtClean="0">
                <a:latin typeface="Calibri" pitchFamily="34" charset="0"/>
              </a:rPr>
              <a:t>2006 okullarda kantin ve yiyecek-içecek makinelerinde düşük besin değeri, yüksek enerji içeriği olan gıdaların satışının yasaklanması</a:t>
            </a:r>
          </a:p>
          <a:p>
            <a:r>
              <a:rPr lang="tr-TR" sz="2800" cap="none" dirty="0" smtClean="0">
                <a:latin typeface="Calibri" pitchFamily="34" charset="0"/>
              </a:rPr>
              <a:t>Sırada enerji içecekleri ile ilgili düzenlemeler (Yasa taslağı 18 + satış)</a:t>
            </a:r>
            <a:endParaRPr lang="tr-TR" sz="2800" cap="none" dirty="0">
              <a:latin typeface="Calibri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0" y="5734735"/>
            <a:ext cx="10687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http://www.</a:t>
            </a:r>
            <a:r>
              <a:rPr lang="tr-TR" sz="2000" b="1" dirty="0" err="1" smtClean="0">
                <a:solidFill>
                  <a:schemeClr val="bg1"/>
                </a:solidFill>
                <a:latin typeface="Calibri" pitchFamily="34" charset="0"/>
              </a:rPr>
              <a:t>euro</a:t>
            </a:r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000" b="1" dirty="0" err="1" smtClean="0">
                <a:solidFill>
                  <a:schemeClr val="bg1"/>
                </a:solidFill>
                <a:latin typeface="Calibri" pitchFamily="34" charset="0"/>
              </a:rPr>
              <a:t>who</a:t>
            </a:r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000" b="1" dirty="0" err="1" smtClean="0">
                <a:solidFill>
                  <a:schemeClr val="bg1"/>
                </a:solidFill>
                <a:latin typeface="Calibri" pitchFamily="34" charset="0"/>
              </a:rPr>
              <a:t>int</a:t>
            </a:r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/__data/</a:t>
            </a:r>
            <a:r>
              <a:rPr lang="tr-TR" sz="2000" b="1" dirty="0" err="1" smtClean="0">
                <a:solidFill>
                  <a:schemeClr val="bg1"/>
                </a:solidFill>
                <a:latin typeface="Calibri" pitchFamily="34" charset="0"/>
              </a:rPr>
              <a:t>assets</a:t>
            </a:r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000" b="1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_file/0008/303488/HBSC-No.7_</a:t>
            </a:r>
            <a:r>
              <a:rPr lang="tr-TR" sz="2000" b="1" dirty="0" err="1" smtClean="0">
                <a:solidFill>
                  <a:schemeClr val="bg1"/>
                </a:solidFill>
                <a:latin typeface="Calibri" pitchFamily="34" charset="0"/>
              </a:rPr>
              <a:t>Success</a:t>
            </a:r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sz="2000" b="1" dirty="0" err="1" smtClean="0">
                <a:solidFill>
                  <a:schemeClr val="bg1"/>
                </a:solidFill>
                <a:latin typeface="Calibri" pitchFamily="34" charset="0"/>
              </a:rPr>
              <a:t>stories</a:t>
            </a:r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000" b="1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endParaRPr lang="tr-T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8 İçerik Yer Tutucusu" descr="latvia.pn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34150" y="2038351"/>
            <a:ext cx="4419600" cy="32575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1" y="533400"/>
            <a:ext cx="10396882" cy="1158140"/>
          </a:xfrm>
        </p:spPr>
        <p:txBody>
          <a:bodyPr>
            <a:noAutofit/>
          </a:bodyPr>
          <a:lstStyle/>
          <a:p>
            <a:r>
              <a:rPr lang="tr-TR" sz="4400" cap="none" dirty="0" smtClean="0">
                <a:latin typeface="Calibri" pitchFamily="34" charset="0"/>
              </a:rPr>
              <a:t>Avrupa Parlamentosu (11 Mayıs 2016) </a:t>
            </a:r>
            <a:br>
              <a:rPr lang="tr-TR" sz="4400" cap="none" dirty="0" smtClean="0">
                <a:latin typeface="Calibri" pitchFamily="34" charset="0"/>
              </a:rPr>
            </a:br>
            <a:r>
              <a:rPr lang="tr-TR" sz="4400" cap="none" dirty="0" smtClean="0">
                <a:latin typeface="Calibri" pitchFamily="34" charset="0"/>
              </a:rPr>
              <a:t>Okul Meyve, Sebzesi</a:t>
            </a:r>
            <a:r>
              <a:rPr lang="tr-TR" sz="4400" cap="none" baseline="30000" dirty="0" smtClean="0">
                <a:latin typeface="Calibri" pitchFamily="34" charset="0"/>
              </a:rPr>
              <a:t>2009 </a:t>
            </a:r>
            <a:r>
              <a:rPr lang="tr-TR" sz="4400" cap="none" dirty="0" smtClean="0">
                <a:latin typeface="Calibri" pitchFamily="34" charset="0"/>
              </a:rPr>
              <a:t>ve Sütü</a:t>
            </a:r>
            <a:r>
              <a:rPr lang="tr-TR" sz="4400" cap="none" baseline="30000" dirty="0" smtClean="0">
                <a:latin typeface="Calibri" pitchFamily="34" charset="0"/>
              </a:rPr>
              <a:t>1977 </a:t>
            </a:r>
            <a:r>
              <a:rPr lang="tr-TR" sz="4400" cap="none" dirty="0" smtClean="0">
                <a:latin typeface="Calibri" pitchFamily="34" charset="0"/>
              </a:rPr>
              <a:t>Planı </a:t>
            </a:r>
            <a:br>
              <a:rPr lang="tr-TR" sz="4400" cap="none" dirty="0" smtClean="0">
                <a:latin typeface="Calibri" pitchFamily="34" charset="0"/>
              </a:rPr>
            </a:br>
            <a:r>
              <a:rPr lang="tr-TR" sz="4400" cap="none" dirty="0" smtClean="0">
                <a:latin typeface="Calibri" pitchFamily="34" charset="0"/>
              </a:rPr>
              <a:t>(6-10 Yaş) Okul başına 250 milyon €</a:t>
            </a:r>
            <a:endParaRPr lang="tr-TR" sz="4400" cap="none" dirty="0">
              <a:latin typeface="Calibri" pitchFamily="34" charset="0"/>
            </a:endParaRPr>
          </a:p>
        </p:txBody>
      </p:sp>
      <p:pic>
        <p:nvPicPr>
          <p:cNvPr id="7" name="6 İçerik Yer Tutucusu" descr="ciolos-eat-well-feel-good (1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6125" y="2063750"/>
            <a:ext cx="4967288" cy="3311525"/>
          </a:xfrm>
        </p:spPr>
      </p:pic>
      <p:pic>
        <p:nvPicPr>
          <p:cNvPr id="6" name="5 İçerik Yer Tutucusu" descr="eu.pn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94400" y="2057401"/>
            <a:ext cx="5511800" cy="3352800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 Yer Tutucusu" descr="Adsız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" r="140"/>
          <a:stretch>
            <a:fillRect/>
          </a:stretch>
        </p:blipFill>
        <p:spPr>
          <a:xfrm>
            <a:off x="7589925" y="0"/>
            <a:ext cx="3924923" cy="5532120"/>
          </a:xfrm>
        </p:spPr>
      </p:pic>
      <p:sp>
        <p:nvSpPr>
          <p:cNvPr id="8" name="7 Metin kutusu"/>
          <p:cNvSpPr txBox="1"/>
          <p:nvPr/>
        </p:nvSpPr>
        <p:spPr>
          <a:xfrm>
            <a:off x="7581900" y="266700"/>
            <a:ext cx="24003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  <a:latin typeface="Calibri" pitchFamily="34" charset="0"/>
              </a:rPr>
              <a:t>Su İç</a:t>
            </a:r>
          </a:p>
          <a:p>
            <a:r>
              <a:rPr lang="tr-TR" sz="3200" b="1" dirty="0" smtClean="0">
                <a:solidFill>
                  <a:schemeClr val="bg1"/>
                </a:solidFill>
                <a:latin typeface="Calibri" pitchFamily="34" charset="0"/>
              </a:rPr>
              <a:t>Akıllı Ol</a:t>
            </a:r>
          </a:p>
        </p:txBody>
      </p:sp>
      <p:pic>
        <p:nvPicPr>
          <p:cNvPr id="9" name="8 Resim" descr="Adsız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5881"/>
            <a:ext cx="6450585" cy="5530268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0" y="0"/>
            <a:ext cx="466725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latin typeface="Calibri" pitchFamily="34" charset="0"/>
              </a:rPr>
              <a:t>Dünya Sağlık Örgütü önerilen günlük şeker tüketimi: 12 çay kaşığı</a:t>
            </a:r>
          </a:p>
          <a:p>
            <a:endParaRPr lang="tr-T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76250" y="2171700"/>
            <a:ext cx="25527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alibri" pitchFamily="34" charset="0"/>
              </a:rPr>
              <a:t>İçeceklerin Şeker Miktarı</a:t>
            </a:r>
            <a:endParaRPr lang="tr-TR" sz="2000" b="1" dirty="0">
              <a:latin typeface="Calibri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0" y="5734735"/>
            <a:ext cx="11906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http://iris.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wpro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who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int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bitstream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handle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/10665.1/13218/WPR_2016_DNH_008_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eng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endParaRPr lang="tr-T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Adsız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53850" cy="6624533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4305300" y="38100"/>
            <a:ext cx="61798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                         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OKUL İÇECEK ÇEVRESİ                         </a:t>
            </a:r>
            <a:endParaRPr lang="tr-T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200400" y="571500"/>
            <a:ext cx="8305800" cy="1569660"/>
          </a:xfrm>
          <a:prstGeom prst="rect">
            <a:avLst/>
          </a:prstGeom>
          <a:solidFill>
            <a:srgbClr val="00B0F0"/>
          </a:solidFill>
        </p:spPr>
        <p:txBody>
          <a:bodyPr wrap="square" numCol="2" rtlCol="0">
            <a:spAutoFit/>
          </a:bodyPr>
          <a:lstStyle/>
          <a:p>
            <a:pPr marL="342900" indent="-342900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A)Güvenli ücretsiz suya erişim</a:t>
            </a:r>
          </a:p>
          <a:p>
            <a:pPr marL="342900" indent="-342900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B) Okulda Şebeke Suyu</a:t>
            </a:r>
          </a:p>
          <a:p>
            <a:pPr marL="342900" indent="-342900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C)Sağlılık İçecek Tercihleri</a:t>
            </a:r>
          </a:p>
          <a:p>
            <a:pPr marL="342900" indent="-342900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D)Okul Kantin Standartları</a:t>
            </a:r>
          </a:p>
          <a:p>
            <a:pPr marL="342900" indent="-342900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E)Etiketleme</a:t>
            </a:r>
          </a:p>
          <a:p>
            <a:pPr marL="342900" indent="-342900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F) Reklam Sınırlamaları</a:t>
            </a:r>
          </a:p>
          <a:p>
            <a:pPr marL="342900" indent="-342900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G)Müfredat</a:t>
            </a:r>
          </a:p>
          <a:p>
            <a:pPr marL="342900" indent="-342900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H)Okul İçi Teşvikler</a:t>
            </a:r>
            <a:endParaRPr lang="tr-TR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247900" y="5543550"/>
            <a:ext cx="8534400" cy="1200329"/>
          </a:xfrm>
          <a:prstGeom prst="rect">
            <a:avLst/>
          </a:prstGeom>
          <a:solidFill>
            <a:srgbClr val="00B050"/>
          </a:solidFill>
        </p:spPr>
        <p:txBody>
          <a:bodyPr wrap="square" numCol="2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I)Okul Panoları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J)Okul Etkinliklerinde Su İçme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K)Okul Çevresinin Belirlenmesi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L)Okul Çevresinde Satış Yasağı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M)Okul Çevresinde Suya Erişim Olanakları</a:t>
            </a:r>
            <a:endParaRPr lang="tr-T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334000" y="2667000"/>
            <a:ext cx="1283621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OKUL İÇİ</a:t>
            </a:r>
            <a:endParaRPr lang="tr-T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28600" y="5753100"/>
            <a:ext cx="165735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Su İç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Akıllı 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" y="411480"/>
            <a:ext cx="6345302" cy="202325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dünya </a:t>
            </a:r>
            <a:r>
              <a:rPr lang="tr-TR" sz="4400" b="1" dirty="0" err="1" smtClean="0">
                <a:latin typeface="Calibri" pitchFamily="34" charset="0"/>
                <a:cs typeface="Times New Roman" pitchFamily="18" charset="0"/>
              </a:rPr>
              <a:t>örneklerİ</a:t>
            </a:r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4400" b="1" cap="none" dirty="0" smtClean="0">
                <a:latin typeface="Calibri" pitchFamily="34" charset="0"/>
                <a:cs typeface="Times New Roman" pitchFamily="18" charset="0"/>
              </a:rPr>
              <a:t>ile</a:t>
            </a:r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 </a:t>
            </a:r>
            <a:br>
              <a:rPr lang="tr-TR" sz="4400" b="1" dirty="0" smtClean="0">
                <a:latin typeface="Calibri" pitchFamily="34" charset="0"/>
                <a:cs typeface="Times New Roman" pitchFamily="18" charset="0"/>
              </a:rPr>
            </a:br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Okul </a:t>
            </a:r>
            <a:r>
              <a:rPr lang="tr-TR" sz="4400" b="1" dirty="0" err="1" smtClean="0">
                <a:latin typeface="Calibri" pitchFamily="34" charset="0"/>
                <a:cs typeface="Times New Roman" pitchFamily="18" charset="0"/>
              </a:rPr>
              <a:t>sağlIğI</a:t>
            </a:r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 ve </a:t>
            </a:r>
            <a:br>
              <a:rPr lang="tr-TR" sz="4400" b="1" dirty="0" smtClean="0">
                <a:latin typeface="Calibri" pitchFamily="34" charset="0"/>
                <a:cs typeface="Times New Roman" pitchFamily="18" charset="0"/>
              </a:rPr>
            </a:br>
            <a:r>
              <a:rPr lang="tr-TR" sz="4400" b="1" dirty="0" err="1" smtClean="0">
                <a:latin typeface="Calibri" pitchFamily="34" charset="0"/>
                <a:cs typeface="Times New Roman" pitchFamily="18" charset="0"/>
              </a:rPr>
              <a:t>sağlIklI</a:t>
            </a:r>
            <a:r>
              <a:rPr lang="tr-TR" sz="4400" b="1" dirty="0" smtClean="0">
                <a:latin typeface="Calibri" pitchFamily="34" charset="0"/>
                <a:cs typeface="Times New Roman" pitchFamily="18" charset="0"/>
              </a:rPr>
              <a:t> okullar</a:t>
            </a:r>
            <a:endParaRPr lang="tr-TR" sz="4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3200" b="1" cap="none" dirty="0" smtClean="0">
                <a:latin typeface="Calibri" pitchFamily="34" charset="0"/>
                <a:cs typeface="Times New Roman" pitchFamily="18" charset="0"/>
              </a:rPr>
              <a:t>Prof. </a:t>
            </a:r>
            <a:r>
              <a:rPr lang="tr-TR" sz="3200" b="1" cap="none" dirty="0" err="1" smtClean="0">
                <a:latin typeface="Calibri" pitchFamily="34" charset="0"/>
                <a:cs typeface="Times New Roman" pitchFamily="18" charset="0"/>
              </a:rPr>
              <a:t>Dr.Deniz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latin typeface="Calibri" pitchFamily="34" charset="0"/>
                <a:cs typeface="Times New Roman" pitchFamily="18" charset="0"/>
              </a:rPr>
              <a:t>çalIşkan</a:t>
            </a:r>
            <a:endParaRPr lang="tr-TR" sz="3200" b="1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tr-TR" sz="3200" b="1" dirty="0" err="1" smtClean="0">
                <a:latin typeface="Calibri" pitchFamily="34" charset="0"/>
                <a:cs typeface="Times New Roman" pitchFamily="18" charset="0"/>
              </a:rPr>
              <a:t>Aütf</a:t>
            </a:r>
            <a:r>
              <a:rPr lang="tr-TR" sz="32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</a:rPr>
              <a:t>Halk Sağlığı  </a:t>
            </a:r>
            <a:r>
              <a:rPr lang="tr-TR" sz="3200" b="1" dirty="0" smtClean="0">
                <a:latin typeface="Calibri" pitchFamily="34" charset="0"/>
                <a:cs typeface="Times New Roman" pitchFamily="18" charset="0"/>
              </a:rPr>
              <a:t>ad.</a:t>
            </a:r>
          </a:p>
          <a:p>
            <a:r>
              <a:rPr lang="tr-TR" sz="3200" b="1" cap="none" dirty="0" err="1" smtClean="0">
                <a:latin typeface="Calibri" pitchFamily="34" charset="0"/>
                <a:cs typeface="Times New Roman" pitchFamily="18" charset="0"/>
                <a:hlinkClick r:id="rId2"/>
              </a:rPr>
              <a:t>caliskan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lang="tr-TR" sz="3200" b="1" cap="none" dirty="0" err="1" smtClean="0">
                <a:latin typeface="Calibri" pitchFamily="34" charset="0"/>
                <a:cs typeface="Times New Roman" pitchFamily="18" charset="0"/>
                <a:hlinkClick r:id="rId2"/>
              </a:rPr>
              <a:t>medicine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tr-TR" sz="3200" b="1" cap="none" dirty="0" err="1" smtClean="0">
                <a:latin typeface="Calibri" pitchFamily="34" charset="0"/>
                <a:cs typeface="Times New Roman" pitchFamily="18" charset="0"/>
                <a:hlinkClick r:id="rId2"/>
              </a:rPr>
              <a:t>ankara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  <a:hlinkClick r:id="rId2"/>
              </a:rPr>
              <a:t>.edu.tr</a:t>
            </a:r>
            <a:r>
              <a:rPr lang="tr-TR" sz="3200" b="1" cap="none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tr-TR" sz="3200" b="1" cap="none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D:\2016\BDOSemp\Adsız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085051"/>
            <a:ext cx="4552950" cy="33154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685801" y="190500"/>
            <a:ext cx="10396882" cy="1151965"/>
          </a:xfrm>
        </p:spPr>
        <p:txBody>
          <a:bodyPr/>
          <a:lstStyle/>
          <a:p>
            <a:r>
              <a:rPr lang="tr-TR" b="1" dirty="0" smtClean="0">
                <a:latin typeface="Calibri" pitchFamily="34" charset="0"/>
              </a:rPr>
              <a:t>Sunum </a:t>
            </a:r>
            <a:r>
              <a:rPr lang="tr-TR" b="1" dirty="0" err="1" smtClean="0">
                <a:latin typeface="Calibri" pitchFamily="34" charset="0"/>
              </a:rPr>
              <a:t>planI</a:t>
            </a:r>
            <a:endParaRPr lang="tr-TR" b="1" dirty="0">
              <a:latin typeface="Calibri" pitchFamily="34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3"/>
          </p:nvPr>
        </p:nvSpPr>
        <p:spPr>
          <a:xfrm>
            <a:off x="358140" y="1219200"/>
            <a:ext cx="11475720" cy="535305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tr-TR" sz="3600" cap="none" dirty="0" smtClean="0">
              <a:latin typeface="Calibri" pitchFamily="34" charset="0"/>
            </a:endParaRPr>
          </a:p>
          <a:p>
            <a:r>
              <a:rPr lang="tr-TR" sz="3600" cap="none" dirty="0" smtClean="0">
                <a:latin typeface="Calibri" pitchFamily="34" charset="0"/>
              </a:rPr>
              <a:t>Okul Sağlığı Kuramsal Çerçeve: Sağlığı Geliştiren Okullar</a:t>
            </a:r>
          </a:p>
          <a:p>
            <a:r>
              <a:rPr lang="tr-TR" sz="3600" cap="none" dirty="0" smtClean="0">
                <a:latin typeface="Calibri" pitchFamily="34" charset="0"/>
              </a:rPr>
              <a:t>2015-2016 Dönemi  WHO, EU, SHE Etkinlikleri</a:t>
            </a:r>
          </a:p>
          <a:p>
            <a:r>
              <a:rPr lang="tr-TR" sz="3600" cap="none" dirty="0" err="1" smtClean="0">
                <a:latin typeface="Calibri" pitchFamily="34" charset="0"/>
              </a:rPr>
              <a:t>Cochrane</a:t>
            </a:r>
            <a:r>
              <a:rPr lang="tr-TR" sz="3600" cap="none" dirty="0" smtClean="0">
                <a:latin typeface="Calibri" pitchFamily="34" charset="0"/>
              </a:rPr>
              <a:t> Sistematik Derlemeleri</a:t>
            </a:r>
          </a:p>
          <a:p>
            <a:r>
              <a:rPr lang="tr-TR" sz="3600" cap="none" dirty="0" smtClean="0">
                <a:latin typeface="Calibri" pitchFamily="34" charset="0"/>
              </a:rPr>
              <a:t>İyi Uygulama Örnekleri (Fransa, Hollanda, Bulgaristan,Kore, Letonya)</a:t>
            </a:r>
          </a:p>
          <a:p>
            <a:r>
              <a:rPr lang="tr-TR" sz="3600" cap="none" dirty="0" smtClean="0">
                <a:latin typeface="Calibri" pitchFamily="34" charset="0"/>
              </a:rPr>
              <a:t>Olumlu Çevre Oluşturma ve Toplum Katılımı Örneği (WHO-Meşrubat Örneği)</a:t>
            </a:r>
          </a:p>
          <a:p>
            <a:endParaRPr lang="tr-TR" sz="3200" cap="none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9" y="0"/>
            <a:ext cx="12026303" cy="227687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 eaLnBrk="1" hangingPunct="1"/>
            <a:r>
              <a:rPr lang="tr-TR" altLang="tr-TR" dirty="0" smtClean="0">
                <a:latin typeface="+mn-lt"/>
              </a:rPr>
              <a:t/>
            </a:r>
            <a:br>
              <a:rPr lang="tr-TR" altLang="tr-TR" dirty="0" smtClean="0">
                <a:latin typeface="+mn-lt"/>
              </a:rPr>
            </a:br>
            <a:endParaRPr lang="tr-TR" altLang="tr-TR" dirty="0" smtClean="0"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361" y="2420889"/>
            <a:ext cx="11179040" cy="293552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ctr">
              <a:lnSpc>
                <a:spcPct val="90000"/>
              </a:lnSpc>
              <a:buNone/>
            </a:pPr>
            <a:r>
              <a:rPr lang="tr-TR" altLang="tr-TR" sz="2400" b="1" cap="none" dirty="0" smtClean="0">
                <a:solidFill>
                  <a:srgbClr val="FF0000"/>
                </a:solidFill>
                <a:latin typeface="Calibri" pitchFamily="34" charset="0"/>
              </a:rPr>
              <a:t>Okul Sağlığı Hizmetleri</a:t>
            </a:r>
          </a:p>
          <a:p>
            <a:pPr lvl="1">
              <a:lnSpc>
                <a:spcPct val="90000"/>
              </a:lnSpc>
              <a:buNone/>
            </a:pPr>
            <a:r>
              <a:rPr lang="tr-TR" altLang="tr-TR" sz="2400" b="1" cap="none" dirty="0" smtClean="0">
                <a:latin typeface="Calibri" pitchFamily="34" charset="0"/>
              </a:rPr>
              <a:t>Öğrenciler ve Okula Çalışan Öğretmen ve Diğer Personelin Sağlığının 	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sz="2400" cap="none" dirty="0" smtClean="0">
                <a:latin typeface="Calibri" pitchFamily="34" charset="0"/>
              </a:rPr>
              <a:t>Değerlendirilmesi, Geliştirilmesi, Sağlıklı Okul Yaşamının Sağlanması ve Sürdürülmesi,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sz="2400" cap="none" dirty="0" smtClean="0">
                <a:latin typeface="Calibri" pitchFamily="34" charset="0"/>
              </a:rPr>
              <a:t>Öğrenciye, Okula ve Topluma Sağlık Eğitimi Verilebilmesi İçin </a:t>
            </a:r>
          </a:p>
          <a:p>
            <a:pPr marL="914400" lvl="2" indent="0" algn="r" eaLnBrk="1" hangingPunct="1">
              <a:lnSpc>
                <a:spcPct val="90000"/>
              </a:lnSpc>
              <a:buNone/>
            </a:pPr>
            <a:r>
              <a:rPr lang="tr-TR" altLang="tr-TR" sz="2400" cap="none" dirty="0" smtClean="0">
                <a:latin typeface="Calibri" pitchFamily="34" charset="0"/>
              </a:rPr>
              <a:t>Yapılan Çalışmaların Tümü</a:t>
            </a:r>
          </a:p>
        </p:txBody>
      </p:sp>
      <p:pic>
        <p:nvPicPr>
          <p:cNvPr id="4" name="3 Resim" descr="images8KQJ0J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2" y="5486400"/>
            <a:ext cx="5952661" cy="1371600"/>
          </a:xfrm>
          <a:prstGeom prst="rect">
            <a:avLst/>
          </a:prstGeom>
        </p:spPr>
      </p:pic>
      <p:pic>
        <p:nvPicPr>
          <p:cNvPr id="5" name="4 Resim" descr="ashat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60" y="5491704"/>
            <a:ext cx="6073641" cy="1366296"/>
          </a:xfrm>
          <a:prstGeom prst="rect">
            <a:avLst/>
          </a:prstGeom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İçerik Yer Tutucusu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11620500" cy="424815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None/>
            </a:pPr>
            <a:r>
              <a:rPr lang="tr-TR" altLang="tr-TR" sz="2800" dirty="0" smtClean="0"/>
              <a:t>	</a:t>
            </a:r>
            <a:r>
              <a:rPr lang="tr-TR" altLang="tr-TR" sz="3500" b="1" cap="none" dirty="0" smtClean="0">
                <a:latin typeface="Calibri" pitchFamily="34" charset="0"/>
              </a:rPr>
              <a:t>E</a:t>
            </a:r>
            <a:r>
              <a:rPr lang="tr-TR" sz="3500" b="1" cap="none" dirty="0" smtClean="0">
                <a:latin typeface="Calibri" pitchFamily="34" charset="0"/>
              </a:rPr>
              <a:t>ğitim öğretim alan çocuk ve ergenlerin hem sağlık hem de eğitimlerini güçlendiren, okulun tümünü kapsayan bir yaklaşımdır.</a:t>
            </a:r>
          </a:p>
          <a:p>
            <a:pPr>
              <a:buFont typeface="Arial" charset="0"/>
              <a:buNone/>
            </a:pPr>
            <a:endParaRPr lang="tr-TR" altLang="tr-TR" sz="3500" cap="none" dirty="0" smtClean="0">
              <a:latin typeface="Calibri" pitchFamily="34" charset="0"/>
            </a:endParaRPr>
          </a:p>
          <a:p>
            <a:r>
              <a:rPr lang="tr-TR" altLang="tr-TR" sz="3000" cap="none" dirty="0" smtClean="0">
                <a:latin typeface="Calibri" pitchFamily="34" charset="0"/>
              </a:rPr>
              <a:t>Sağlıklı Yaşam Biçimini Benimseme ve Sürdürmeyi Geliştirir.</a:t>
            </a:r>
          </a:p>
          <a:p>
            <a:r>
              <a:rPr lang="tr-TR" altLang="tr-TR" sz="3000" cap="none" dirty="0" smtClean="0">
                <a:latin typeface="Calibri" pitchFamily="34" charset="0"/>
              </a:rPr>
              <a:t>Sağlıklı Yaşam Biçimini Destekleyen Sosyal ve Fiziksel Çevresel Düzenlemeleri İçerir.</a:t>
            </a:r>
          </a:p>
          <a:p>
            <a:r>
              <a:rPr lang="tr-TR" altLang="tr-TR" sz="3000" cap="none" dirty="0" smtClean="0">
                <a:latin typeface="Calibri" pitchFamily="34" charset="0"/>
              </a:rPr>
              <a:t>Öğrenci Ve Okul Çalışanlarının Sağlıklı Toplum Ve Sağlıklı Yaşam Koşulları Konusunda Harekete Geçirir.</a:t>
            </a:r>
            <a:endParaRPr lang="tr-TR" altLang="tr-TR" sz="1700" i="1" cap="none" dirty="0" smtClean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tr-TR" altLang="tr-TR" sz="1700" i="1" dirty="0" smtClean="0"/>
              <a:t>	</a:t>
            </a:r>
            <a:endParaRPr lang="tr-TR" altLang="tr-TR" sz="1700" dirty="0" smtClean="0"/>
          </a:p>
          <a:p>
            <a:endParaRPr lang="tr-TR" altLang="tr-TR" dirty="0" smtClean="0"/>
          </a:p>
        </p:txBody>
      </p:sp>
      <p:sp>
        <p:nvSpPr>
          <p:cNvPr id="9219" name="1 Başlık"/>
          <p:cNvSpPr>
            <a:spLocks noGrp="1"/>
          </p:cNvSpPr>
          <p:nvPr>
            <p:ph type="title"/>
          </p:nvPr>
        </p:nvSpPr>
        <p:spPr>
          <a:xfrm>
            <a:off x="690218" y="30480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tr-TR" altLang="tr-TR" sz="4400" dirty="0" err="1" smtClean="0">
                <a:latin typeface="Calibri" pitchFamily="34" charset="0"/>
              </a:rPr>
              <a:t>SağlIğI</a:t>
            </a:r>
            <a:r>
              <a:rPr lang="tr-TR" altLang="tr-TR" sz="4400" dirty="0" smtClean="0">
                <a:latin typeface="Calibri" pitchFamily="34" charset="0"/>
              </a:rPr>
              <a:t> </a:t>
            </a:r>
            <a:r>
              <a:rPr lang="tr-TR" altLang="tr-TR" sz="4400" dirty="0" err="1" smtClean="0">
                <a:latin typeface="Calibri" pitchFamily="34" charset="0"/>
              </a:rPr>
              <a:t>Gelİştİren</a:t>
            </a:r>
            <a:r>
              <a:rPr lang="tr-TR" altLang="tr-TR" sz="4400" dirty="0" smtClean="0">
                <a:latin typeface="Calibri" pitchFamily="34" charset="0"/>
              </a:rPr>
              <a:t> </a:t>
            </a:r>
            <a:r>
              <a:rPr lang="tr-TR" altLang="tr-TR" sz="4400" dirty="0">
                <a:latin typeface="Calibri" pitchFamily="34" charset="0"/>
              </a:rPr>
              <a:t>Okullar </a:t>
            </a:r>
            <a:r>
              <a:rPr lang="tr-TR" altLang="tr-TR" sz="4400" dirty="0" smtClean="0">
                <a:latin typeface="Calibri" pitchFamily="34" charset="0"/>
              </a:rPr>
              <a:t/>
            </a:r>
            <a:br>
              <a:rPr lang="tr-TR" altLang="tr-TR" sz="4400" dirty="0" smtClean="0">
                <a:latin typeface="Calibri" pitchFamily="34" charset="0"/>
              </a:rPr>
            </a:br>
            <a:r>
              <a:rPr lang="tr-TR" altLang="tr-TR" sz="4400" dirty="0" smtClean="0">
                <a:latin typeface="Calibri" pitchFamily="34" charset="0"/>
              </a:rPr>
              <a:t>(</a:t>
            </a:r>
            <a:r>
              <a:rPr lang="tr-TR" altLang="tr-TR" sz="4400" b="1" i="1" dirty="0" err="1">
                <a:latin typeface="Calibri" pitchFamily="34" charset="0"/>
              </a:rPr>
              <a:t>Health</a:t>
            </a:r>
            <a:r>
              <a:rPr lang="tr-TR" altLang="tr-TR" sz="4400" b="1" i="1" dirty="0">
                <a:latin typeface="Calibri" pitchFamily="34" charset="0"/>
              </a:rPr>
              <a:t> </a:t>
            </a:r>
            <a:r>
              <a:rPr lang="tr-TR" altLang="tr-TR" sz="4400" b="1" i="1" dirty="0" err="1">
                <a:latin typeface="Calibri" pitchFamily="34" charset="0"/>
              </a:rPr>
              <a:t>Promoting</a:t>
            </a:r>
            <a:r>
              <a:rPr lang="tr-TR" altLang="tr-TR" sz="4400" b="1" i="1" dirty="0">
                <a:latin typeface="Calibri" pitchFamily="34" charset="0"/>
              </a:rPr>
              <a:t> Schools 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71" y="1"/>
            <a:ext cx="1871531" cy="155679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9" y="-1"/>
            <a:ext cx="1871531" cy="1556793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0" y="577283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International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Union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Health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Promotion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Education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(IUPHE).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Promoting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Health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School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Evidence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to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Action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, 2010.</a:t>
            </a:r>
            <a:endParaRPr lang="tr-TR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Calibri" pitchFamily="34" charset="0"/>
              </a:rPr>
              <a:t>Okullarda </a:t>
            </a:r>
            <a:r>
              <a:rPr lang="tr-TR" b="1" dirty="0" err="1" smtClean="0">
                <a:latin typeface="Calibri" pitchFamily="34" charset="0"/>
              </a:rPr>
              <a:t>sağlIğIn</a:t>
            </a:r>
            <a:r>
              <a:rPr lang="tr-TR" b="1" dirty="0" smtClean="0">
                <a:latin typeface="Calibri" pitchFamily="34" charset="0"/>
              </a:rPr>
              <a:t> </a:t>
            </a:r>
            <a:r>
              <a:rPr lang="tr-TR" b="1" dirty="0" err="1" smtClean="0">
                <a:latin typeface="Calibri" pitchFamily="34" charset="0"/>
              </a:rPr>
              <a:t>gelİştİrİlmesİ</a:t>
            </a:r>
            <a:endParaRPr lang="tr-TR" b="1" dirty="0">
              <a:latin typeface="Calibri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r>
              <a:rPr lang="tr-TR" sz="4600" cap="none" dirty="0" smtClean="0">
                <a:latin typeface="Calibri" pitchFamily="34" charset="0"/>
              </a:rPr>
              <a:t>Sağlıklı Okul Politikaları </a:t>
            </a:r>
          </a:p>
          <a:p>
            <a:r>
              <a:rPr lang="tr-TR" sz="4600" cap="none" dirty="0" smtClean="0">
                <a:latin typeface="Calibri" pitchFamily="34" charset="0"/>
              </a:rPr>
              <a:t>Okulun Fiziksel Çevresi</a:t>
            </a:r>
          </a:p>
          <a:p>
            <a:r>
              <a:rPr lang="tr-TR" sz="4600" cap="none" dirty="0" smtClean="0">
                <a:latin typeface="Calibri" pitchFamily="34" charset="0"/>
              </a:rPr>
              <a:t>Okulun Sosyal Çevresi</a:t>
            </a:r>
          </a:p>
          <a:p>
            <a:r>
              <a:rPr lang="tr-TR" sz="4600" cap="none" dirty="0" smtClean="0">
                <a:latin typeface="Calibri" pitchFamily="34" charset="0"/>
              </a:rPr>
              <a:t>Yeterli Sağlık Becerileri ve Uygulamaları</a:t>
            </a:r>
          </a:p>
          <a:p>
            <a:r>
              <a:rPr lang="tr-TR" sz="4600" cap="none" dirty="0" smtClean="0">
                <a:latin typeface="Calibri" pitchFamily="34" charset="0"/>
              </a:rPr>
              <a:t>Aile ve Toplum Katılımı</a:t>
            </a:r>
          </a:p>
          <a:p>
            <a:r>
              <a:rPr lang="tr-TR" sz="4600" cap="none" dirty="0" smtClean="0">
                <a:latin typeface="Calibri" pitchFamily="34" charset="0"/>
              </a:rPr>
              <a:t>Sağlık Hizmetleri</a:t>
            </a:r>
            <a:endParaRPr lang="tr-TR" sz="4200" dirty="0" smtClean="0">
              <a:latin typeface="Calibri" pitchFamily="34" charset="0"/>
            </a:endParaRP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42" y="1771650"/>
            <a:ext cx="3868846" cy="3409950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0" y="577283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International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Union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Health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Promotion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Education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(IUPHE).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Promoting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Health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School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Evidence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to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 pitchFamily="34" charset="0"/>
              </a:rPr>
              <a:t>Action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, 2010.</a:t>
            </a:r>
            <a:endParaRPr lang="tr-TR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10502" r="15896" b="52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13827" y="238781"/>
            <a:ext cx="2667523" cy="738664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Hakkaniyet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086850" y="285750"/>
            <a:ext cx="2743200" cy="677108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Sürdürülebilirlik</a:t>
            </a:r>
          </a:p>
          <a:p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52449" y="5867400"/>
            <a:ext cx="2663821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Güçlendirme &amp; </a:t>
            </a:r>
          </a:p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Katılımcılık</a:t>
            </a:r>
            <a:endParaRPr lang="tr-T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822399" y="5866408"/>
            <a:ext cx="2592288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İşbirliği &amp; </a:t>
            </a:r>
          </a:p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Ortaklıklar</a:t>
            </a:r>
            <a:endParaRPr lang="tr-T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944633" y="247650"/>
            <a:ext cx="3217997" cy="369332"/>
          </a:xfrm>
          <a:prstGeom prst="rect">
            <a:avLst/>
          </a:prstGeom>
          <a:solidFill>
            <a:srgbClr val="E3D56F"/>
          </a:solidFill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6666"/>
                </a:solidFill>
                <a:latin typeface="Arial Black" pitchFamily="34" charset="0"/>
              </a:rPr>
              <a:t>Sağlıklı Okul Politikaları</a:t>
            </a:r>
            <a:endParaRPr lang="tr-TR" dirty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74035" y="4354439"/>
            <a:ext cx="2592633" cy="400110"/>
          </a:xfrm>
          <a:prstGeom prst="rect">
            <a:avLst/>
          </a:prstGeom>
          <a:solidFill>
            <a:srgbClr val="E3D56F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006666"/>
                </a:solidFill>
                <a:latin typeface="Arial Black" pitchFamily="34" charset="0"/>
              </a:rPr>
              <a:t>Toplumsal bağlar</a:t>
            </a:r>
            <a:endParaRPr lang="tr-TR" sz="2000" b="1" dirty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3588" y="1729163"/>
            <a:ext cx="2012353" cy="646331"/>
          </a:xfrm>
          <a:prstGeom prst="rect">
            <a:avLst/>
          </a:prstGeom>
          <a:solidFill>
            <a:srgbClr val="E3D56F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6666"/>
                </a:solidFill>
                <a:latin typeface="Arial Black" pitchFamily="34" charset="0"/>
              </a:rPr>
              <a:t>Okul Sağlığı Hizmetleri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9587425" y="1850651"/>
            <a:ext cx="1439561" cy="400110"/>
          </a:xfrm>
          <a:prstGeom prst="rect">
            <a:avLst/>
          </a:prstGeom>
          <a:solidFill>
            <a:srgbClr val="E3D56F"/>
          </a:solidFill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006666"/>
                </a:solidFill>
                <a:latin typeface="Arial Black" pitchFamily="34" charset="0"/>
              </a:rPr>
              <a:t>Müfredat</a:t>
            </a:r>
            <a:endParaRPr lang="tr-TR" sz="2000" dirty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626938" y="5951190"/>
            <a:ext cx="3107362" cy="646331"/>
          </a:xfrm>
          <a:prstGeom prst="rect">
            <a:avLst/>
          </a:prstGeom>
          <a:solidFill>
            <a:srgbClr val="E3D56F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6666"/>
                </a:solidFill>
                <a:latin typeface="Arial Black" pitchFamily="34" charset="0"/>
              </a:rPr>
              <a:t>Okul çevresi (sosyal ve</a:t>
            </a:r>
          </a:p>
          <a:p>
            <a:r>
              <a:rPr lang="tr-TR" dirty="0" smtClean="0">
                <a:solidFill>
                  <a:srgbClr val="006666"/>
                </a:solidFill>
                <a:latin typeface="Arial Black" pitchFamily="34" charset="0"/>
              </a:rPr>
              <a:t> fiziksel</a:t>
            </a:r>
            <a:r>
              <a:rPr lang="tr-TR" sz="1600" b="1" dirty="0" smtClean="0">
                <a:solidFill>
                  <a:srgbClr val="006666"/>
                </a:solidFill>
                <a:latin typeface="Arial Black" pitchFamily="34" charset="0"/>
              </a:rPr>
              <a:t>)</a:t>
            </a:r>
            <a:endParaRPr lang="tr-TR" sz="1600" b="1" dirty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9124950" y="3944724"/>
            <a:ext cx="2904719" cy="923330"/>
          </a:xfrm>
          <a:prstGeom prst="rect">
            <a:avLst/>
          </a:prstGeom>
          <a:solidFill>
            <a:srgbClr val="E3D56F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6666"/>
                </a:solidFill>
                <a:latin typeface="Arial Black" pitchFamily="34" charset="0"/>
              </a:rPr>
              <a:t>Yeterli Sağlık becerileri ve uygulamaları</a:t>
            </a:r>
            <a:endParaRPr lang="tr-TR" dirty="0">
              <a:solidFill>
                <a:srgbClr val="0066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050" y="1657350"/>
            <a:ext cx="4703971" cy="382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61486" y="1769067"/>
            <a:ext cx="4682764" cy="362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876300" y="1752600"/>
            <a:ext cx="337566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alibri" pitchFamily="34" charset="0"/>
              </a:rPr>
              <a:t>Her gün Kahvaltı Yapma Durumu </a:t>
            </a:r>
            <a:endParaRPr lang="tr-TR" sz="2000" dirty="0">
              <a:latin typeface="Calibri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895850" y="1771650"/>
            <a:ext cx="6667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Calibri" pitchFamily="34" charset="0"/>
              </a:rPr>
              <a:t>Erkek</a:t>
            </a:r>
          </a:p>
          <a:p>
            <a:r>
              <a:rPr lang="tr-TR" sz="1600" dirty="0" smtClean="0">
                <a:latin typeface="Calibri" pitchFamily="34" charset="0"/>
              </a:rPr>
              <a:t>Kız</a:t>
            </a:r>
            <a:endParaRPr lang="tr-TR" sz="1600" dirty="0">
              <a:latin typeface="Calibri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0572750" y="1828800"/>
            <a:ext cx="6667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Calibri" pitchFamily="34" charset="0"/>
              </a:rPr>
              <a:t>Erkek</a:t>
            </a:r>
          </a:p>
          <a:p>
            <a:r>
              <a:rPr lang="tr-TR" sz="1600" dirty="0" smtClean="0">
                <a:latin typeface="Calibri" pitchFamily="34" charset="0"/>
              </a:rPr>
              <a:t>Kız</a:t>
            </a:r>
            <a:endParaRPr lang="tr-TR" sz="1600" dirty="0">
              <a:latin typeface="Calibri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457950" y="1866900"/>
            <a:ext cx="37909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alibri" pitchFamily="34" charset="0"/>
              </a:rPr>
              <a:t>Her gün 5+ Meyve Tüketme Durumu </a:t>
            </a:r>
            <a:endParaRPr lang="tr-TR" sz="2000" dirty="0">
              <a:latin typeface="Calibri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409700" y="5029200"/>
            <a:ext cx="99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</a:rPr>
              <a:t>11 yaş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7200900" y="4953000"/>
            <a:ext cx="99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</a:rPr>
              <a:t>11 yaş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876550" y="5010150"/>
            <a:ext cx="99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</a:rPr>
              <a:t>13 yaş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572500" y="4991100"/>
            <a:ext cx="99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</a:rPr>
              <a:t>13 yaş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305300" y="5029200"/>
            <a:ext cx="99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</a:rPr>
              <a:t>15 yaş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9886950" y="4972050"/>
            <a:ext cx="99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libri" pitchFamily="34" charset="0"/>
              </a:rPr>
              <a:t>15 yaş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075" y="57150"/>
            <a:ext cx="89725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etin kutusu"/>
          <p:cNvSpPr txBox="1"/>
          <p:nvPr/>
        </p:nvSpPr>
        <p:spPr>
          <a:xfrm>
            <a:off x="1619250" y="895350"/>
            <a:ext cx="283845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GENÇLERİN BESLENME ALIŞKANLIKLARI</a:t>
            </a:r>
            <a:endParaRPr lang="tr-T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7334250" y="1104900"/>
            <a:ext cx="238125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TEMEL BULGULAR</a:t>
            </a:r>
            <a:endParaRPr lang="tr-T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0" y="5757595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http://www.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euro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who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int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/__data/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assets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_file/0006/303477/HBSC-No.7_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factsheet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_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Diet</a:t>
            </a:r>
            <a:r>
              <a:rPr lang="tr-TR" sz="22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tr-TR" sz="2200" b="1" dirty="0" err="1" smtClean="0">
                <a:solidFill>
                  <a:schemeClr val="bg1"/>
                </a:solidFill>
                <a:latin typeface="Calibri" pitchFamily="34" charset="0"/>
              </a:rPr>
              <a:t>pdf</a:t>
            </a:r>
            <a:endParaRPr lang="tr-TR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57150"/>
            <a:ext cx="89725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etin kutusu"/>
          <p:cNvSpPr txBox="1"/>
          <p:nvPr/>
        </p:nvSpPr>
        <p:spPr>
          <a:xfrm>
            <a:off x="1619250" y="895350"/>
            <a:ext cx="283845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GENÇLERİN BESLENME ALIŞKANLIKLARI</a:t>
            </a:r>
            <a:endParaRPr lang="tr-T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7334250" y="1104900"/>
            <a:ext cx="238125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TEMEL BULGULAR</a:t>
            </a:r>
            <a:endParaRPr lang="tr-TR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" name="20 İçerik Yer Tutucusu" descr="b1.pn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3400" y="1790700"/>
            <a:ext cx="4614008" cy="3657600"/>
          </a:xfrm>
        </p:spPr>
      </p:pic>
      <p:pic>
        <p:nvPicPr>
          <p:cNvPr id="24" name="23 İçerik Yer Tutucusu" descr="g1.png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515101" y="1854200"/>
            <a:ext cx="4514850" cy="3604716"/>
          </a:xfrm>
        </p:spPr>
      </p:pic>
      <p:sp>
        <p:nvSpPr>
          <p:cNvPr id="22" name="21 Metin kutusu"/>
          <p:cNvSpPr txBox="1"/>
          <p:nvPr/>
        </p:nvSpPr>
        <p:spPr>
          <a:xfrm>
            <a:off x="762000" y="1885950"/>
            <a:ext cx="4324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alibri" pitchFamily="34" charset="0"/>
              </a:rPr>
              <a:t>15Yaş Her gün Kahvaltı Yapma Durumu </a:t>
            </a:r>
            <a:endParaRPr lang="tr-TR" sz="2000" dirty="0">
              <a:latin typeface="Calibri" pitchFamily="34" charset="0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2362200" y="4991100"/>
            <a:ext cx="66675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Calibri" pitchFamily="34" charset="0"/>
              </a:rPr>
              <a:t>Erkek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8115300" y="5010150"/>
            <a:ext cx="66675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Calibri" pitchFamily="34" charset="0"/>
              </a:rPr>
              <a:t>Kız</a:t>
            </a:r>
            <a:endParaRPr lang="tr-TR" sz="1600" dirty="0">
              <a:latin typeface="Calibri" pitchFamily="34" charset="0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6648450" y="2019300"/>
            <a:ext cx="4324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alibri" pitchFamily="34" charset="0"/>
              </a:rPr>
              <a:t>15Yaş Her gün Kahvaltı Yapma Durumu </a:t>
            </a:r>
            <a:endParaRPr lang="tr-TR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314</TotalTime>
  <Words>890</Words>
  <Application>Microsoft Office PowerPoint</Application>
  <PresentationFormat>Özel</PresentationFormat>
  <Paragraphs>218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Main Event</vt:lpstr>
      <vt:lpstr>I. OKUL SAĞLIĞI ve beslenme dostu okul sempozyumu</vt:lpstr>
      <vt:lpstr>dünya örneklerİ ile  Okul sağlIğI ve  sağlIklI okullar</vt:lpstr>
      <vt:lpstr>Sunum planI</vt:lpstr>
      <vt:lpstr> </vt:lpstr>
      <vt:lpstr>SağlIğI Gelİştİren Okullar  (Health Promoting Schools )</vt:lpstr>
      <vt:lpstr>Okullarda sağlIğIn gelİştİrİlmesİ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Kahvaltı Etme Alışkanlığı</vt:lpstr>
      <vt:lpstr>Şekerli kolalı içecek tüketimi</vt:lpstr>
      <vt:lpstr>Meyve Tüketimi</vt:lpstr>
      <vt:lpstr>Beden Kütle İndeksi</vt:lpstr>
      <vt:lpstr>Sınıflara Göre Beden Kütle İndeksi</vt:lpstr>
      <vt:lpstr>Dünya Sağlık Örgütü’nün Bulaşıcı Olmayan Hastalıkların Önlenmesinde Okul Sağlığı Konulu Uluslararası Toplantısı, 23-25 Ağustos 2016</vt:lpstr>
      <vt:lpstr>PowerPoint Sunusu</vt:lpstr>
      <vt:lpstr>Kanıta Dayalı Müdahale Alanları-Gençler (Müdahale Paketi-Uygun Çevre)</vt:lpstr>
      <vt:lpstr>Çocuk ve Gençlerin Sağlığının Geliştirmesi: Fransa Örneği</vt:lpstr>
      <vt:lpstr>İyi Uygulama Örnekleri</vt:lpstr>
      <vt:lpstr>Daha Sağlıklı Nesillere Giden Yol: Letonya’da Gençlerde Meşrubat Tüketimi 2002-2014</vt:lpstr>
      <vt:lpstr>Avrupa Parlamentosu (11 Mayıs 2016)  Okul Meyve, Sebzesi2009 ve Sütü1977 Planı  (6-10 Yaş) Okul başına 250 milyon €</vt:lpstr>
      <vt:lpstr>PowerPoint Sunusu</vt:lpstr>
      <vt:lpstr>PowerPoint Sunusu</vt:lpstr>
      <vt:lpstr>dünya örneklerİ ile  Okul sağlIğI ve  sağlIklI okullar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DNZ</dc:creator>
  <cp:lastModifiedBy>Ekipman</cp:lastModifiedBy>
  <cp:revision>61</cp:revision>
  <dcterms:created xsi:type="dcterms:W3CDTF">2014-09-12T02:11:01Z</dcterms:created>
  <dcterms:modified xsi:type="dcterms:W3CDTF">2016-11-28T06:36:29Z</dcterms:modified>
</cp:coreProperties>
</file>