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2"/>
  </p:notesMasterIdLst>
  <p:sldIdLst>
    <p:sldId id="256" r:id="rId2"/>
    <p:sldId id="257" r:id="rId3"/>
    <p:sldId id="258" r:id="rId4"/>
    <p:sldId id="259" r:id="rId5"/>
    <p:sldId id="260" r:id="rId6"/>
    <p:sldId id="261" r:id="rId7"/>
    <p:sldId id="262" r:id="rId8"/>
    <p:sldId id="265" r:id="rId9"/>
    <p:sldId id="266" r:id="rId10"/>
    <p:sldId id="267" r:id="rId11"/>
    <p:sldId id="268" r:id="rId12"/>
    <p:sldId id="263" r:id="rId13"/>
    <p:sldId id="269" r:id="rId14"/>
    <p:sldId id="270" r:id="rId15"/>
    <p:sldId id="271" r:id="rId16"/>
    <p:sldId id="272" r:id="rId17"/>
    <p:sldId id="273" r:id="rId18"/>
    <p:sldId id="274" r:id="rId19"/>
    <p:sldId id="26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1A3B3-A233-4A59-8970-611BF075B6EE}" type="datetimeFigureOut">
              <a:rPr lang="tr-TR" smtClean="0"/>
              <a:t>29.11.2018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54905-7EDE-41B9-8B93-A14496239FBE}" type="slidenum">
              <a:rPr lang="tr-TR" smtClean="0"/>
              <a:t>‹#›</a:t>
            </a:fld>
            <a:endParaRPr lang="tr-TR"/>
          </a:p>
        </p:txBody>
      </p:sp>
    </p:spTree>
    <p:extLst>
      <p:ext uri="{BB962C8B-B14F-4D97-AF65-F5344CB8AC3E}">
        <p14:creationId xmlns:p14="http://schemas.microsoft.com/office/powerpoint/2010/main" val="61479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A54905-7EDE-41B9-8B93-A14496239FBE}" type="slidenum">
              <a:rPr lang="tr-TR" smtClean="0"/>
              <a:t>16</a:t>
            </a:fld>
            <a:endParaRPr lang="tr-TR"/>
          </a:p>
        </p:txBody>
      </p:sp>
    </p:spTree>
    <p:extLst>
      <p:ext uri="{BB962C8B-B14F-4D97-AF65-F5344CB8AC3E}">
        <p14:creationId xmlns:p14="http://schemas.microsoft.com/office/powerpoint/2010/main" val="63840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A54905-7EDE-41B9-8B93-A14496239FBE}" type="slidenum">
              <a:rPr lang="tr-TR" smtClean="0"/>
              <a:t>17</a:t>
            </a:fld>
            <a:endParaRPr lang="tr-TR"/>
          </a:p>
        </p:txBody>
      </p:sp>
    </p:spTree>
    <p:extLst>
      <p:ext uri="{BB962C8B-B14F-4D97-AF65-F5344CB8AC3E}">
        <p14:creationId xmlns:p14="http://schemas.microsoft.com/office/powerpoint/2010/main" val="19188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6A54905-7EDE-41B9-8B93-A14496239FBE}" type="slidenum">
              <a:rPr lang="tr-TR" smtClean="0"/>
              <a:t>18</a:t>
            </a:fld>
            <a:endParaRPr lang="tr-TR"/>
          </a:p>
        </p:txBody>
      </p:sp>
    </p:spTree>
    <p:extLst>
      <p:ext uri="{BB962C8B-B14F-4D97-AF65-F5344CB8AC3E}">
        <p14:creationId xmlns:p14="http://schemas.microsoft.com/office/powerpoint/2010/main" val="422418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BA06F91-0BF3-42EB-A742-B9DAB28B468A}" type="datetimeFigureOut">
              <a:rPr lang="tr-TR" smtClean="0"/>
              <a:t>29.11.2018</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402803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9571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50069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BD54DEB-81D9-4247-B4E9-0DA8299555CB}"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811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96819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BA06F91-0BF3-42EB-A742-B9DAB28B468A}" type="datetimeFigureOut">
              <a:rPr lang="tr-TR" smtClean="0"/>
              <a:t>29.11.2018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352745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BA06F91-0BF3-42EB-A742-B9DAB28B468A}" type="datetimeFigureOut">
              <a:rPr lang="tr-TR" smtClean="0"/>
              <a:t>29.11.2018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329851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A06F91-0BF3-42EB-A742-B9DAB28B468A}" type="datetimeFigureOut">
              <a:rPr lang="tr-TR" smtClean="0"/>
              <a:t>29.11.2018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391878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BA06F91-0BF3-42EB-A742-B9DAB28B468A}" type="datetimeFigureOut">
              <a:rPr lang="tr-TR" smtClean="0"/>
              <a:t>29.11.2018</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09132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A06F91-0BF3-42EB-A742-B9DAB28B468A}" type="datetimeFigureOut">
              <a:rPr lang="tr-TR" smtClean="0"/>
              <a:t>29.11.2018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406593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BA06F91-0BF3-42EB-A742-B9DAB28B468A}" type="datetimeFigureOut">
              <a:rPr lang="tr-TR" smtClean="0"/>
              <a:t>29.11.2018</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6609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2456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A06F91-0BF3-42EB-A742-B9DAB28B468A}" type="datetimeFigureOut">
              <a:rPr lang="tr-TR" smtClean="0"/>
              <a:t>29.11.2018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86409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A06F91-0BF3-42EB-A742-B9DAB28B468A}" type="datetimeFigureOut">
              <a:rPr lang="tr-TR" smtClean="0"/>
              <a:t>29.11.2018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108537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6F91-0BF3-42EB-A742-B9DAB28B468A}" type="datetimeFigureOut">
              <a:rPr lang="tr-TR" smtClean="0"/>
              <a:t>29.11.2018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33574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346219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BA06F91-0BF3-42EB-A742-B9DAB28B468A}" type="datetimeFigureOut">
              <a:rPr lang="tr-TR" smtClean="0"/>
              <a:t>29.11.2018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D54DEB-81D9-4247-B4E9-0DA8299555CB}" type="slidenum">
              <a:rPr lang="tr-TR" smtClean="0"/>
              <a:t>‹#›</a:t>
            </a:fld>
            <a:endParaRPr lang="tr-TR"/>
          </a:p>
        </p:txBody>
      </p:sp>
    </p:spTree>
    <p:extLst>
      <p:ext uri="{BB962C8B-B14F-4D97-AF65-F5344CB8AC3E}">
        <p14:creationId xmlns:p14="http://schemas.microsoft.com/office/powerpoint/2010/main" val="41683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A06F91-0BF3-42EB-A742-B9DAB28B468A}" type="datetimeFigureOut">
              <a:rPr lang="tr-TR" smtClean="0"/>
              <a:t>29.11.2018</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D54DEB-81D9-4247-B4E9-0DA8299555CB}" type="slidenum">
              <a:rPr lang="tr-TR" smtClean="0"/>
              <a:t>‹#›</a:t>
            </a:fld>
            <a:endParaRPr lang="tr-TR"/>
          </a:p>
        </p:txBody>
      </p:sp>
    </p:spTree>
    <p:extLst>
      <p:ext uri="{BB962C8B-B14F-4D97-AF65-F5344CB8AC3E}">
        <p14:creationId xmlns:p14="http://schemas.microsoft.com/office/powerpoint/2010/main" val="4157977896"/>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1600" y="1788414"/>
            <a:ext cx="9448800" cy="1825096"/>
          </a:xfrm>
        </p:spPr>
        <p:txBody>
          <a:bodyPr/>
          <a:lstStyle/>
          <a:p>
            <a:r>
              <a:rPr lang="tr-TR" dirty="0" smtClean="0">
                <a:solidFill>
                  <a:schemeClr val="bg1"/>
                </a:solidFill>
              </a:rPr>
              <a:t>ADOLESANLARLA İLETİŞİM </a:t>
            </a:r>
            <a:endParaRPr lang="tr-TR" dirty="0">
              <a:solidFill>
                <a:schemeClr val="bg1"/>
              </a:solidFill>
            </a:endParaRPr>
          </a:p>
        </p:txBody>
      </p:sp>
      <p:sp>
        <p:nvSpPr>
          <p:cNvPr id="3" name="Alt Başlık 2"/>
          <p:cNvSpPr>
            <a:spLocks noGrp="1"/>
          </p:cNvSpPr>
          <p:nvPr>
            <p:ph type="subTitle" idx="1"/>
          </p:nvPr>
        </p:nvSpPr>
        <p:spPr>
          <a:xfrm>
            <a:off x="1371600" y="4186837"/>
            <a:ext cx="9448800" cy="685800"/>
          </a:xfrm>
        </p:spPr>
        <p:txBody>
          <a:bodyPr>
            <a:normAutofit fontScale="92500" lnSpcReduction="10000"/>
          </a:bodyPr>
          <a:lstStyle/>
          <a:p>
            <a:pPr algn="ctr"/>
            <a:r>
              <a:rPr lang="tr-TR" b="1" dirty="0" smtClean="0">
                <a:solidFill>
                  <a:schemeClr val="bg1"/>
                </a:solidFill>
              </a:rPr>
              <a:t>UZM. PSİKOLOG HANDE TÜRKERİ BOZKURT</a:t>
            </a:r>
          </a:p>
          <a:p>
            <a:pPr algn="ctr"/>
            <a:r>
              <a:rPr lang="tr-TR" b="1" dirty="0" smtClean="0">
                <a:solidFill>
                  <a:schemeClr val="bg1"/>
                </a:solidFill>
              </a:rPr>
              <a:t>TÜRK PSİKOLOGLAR DERNEĞİ</a:t>
            </a:r>
            <a:endParaRPr lang="tr-TR" b="1" dirty="0">
              <a:solidFill>
                <a:schemeClr val="bg1"/>
              </a:solidFill>
            </a:endParaRPr>
          </a:p>
        </p:txBody>
      </p:sp>
    </p:spTree>
    <p:extLst>
      <p:ext uri="{BB962C8B-B14F-4D97-AF65-F5344CB8AC3E}">
        <p14:creationId xmlns:p14="http://schemas.microsoft.com/office/powerpoint/2010/main" val="218117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kişilerarası iletişim nasıl kurulur?</a:t>
            </a:r>
          </a:p>
        </p:txBody>
      </p:sp>
      <p:pic>
        <p:nvPicPr>
          <p:cNvPr id="4" name="Resim 3" descr="D:\disari_verdigim_egitimler\benimkiler\adolesanlarla_iletisim\thumbnail.jpeg"/>
          <p:cNvPicPr/>
          <p:nvPr/>
        </p:nvPicPr>
        <p:blipFill>
          <a:blip r:embed="rId2">
            <a:extLst>
              <a:ext uri="{28A0092B-C50C-407E-A947-70E740481C1C}">
                <a14:useLocalDpi xmlns:a14="http://schemas.microsoft.com/office/drawing/2010/main" val="0"/>
              </a:ext>
            </a:extLst>
          </a:blip>
          <a:srcRect/>
          <a:stretch>
            <a:fillRect/>
          </a:stretch>
        </p:blipFill>
        <p:spPr bwMode="auto">
          <a:xfrm>
            <a:off x="437213" y="1738859"/>
            <a:ext cx="4689423" cy="4646951"/>
          </a:xfrm>
          <a:prstGeom prst="rect">
            <a:avLst/>
          </a:prstGeom>
          <a:noFill/>
          <a:ln>
            <a:noFill/>
          </a:ln>
          <a:effectLst>
            <a:softEdge rad="63500"/>
          </a:effectLst>
        </p:spPr>
      </p:pic>
      <p:sp>
        <p:nvSpPr>
          <p:cNvPr id="6" name="İçerik Yer Tutucusu 2"/>
          <p:cNvSpPr>
            <a:spLocks noGrp="1"/>
          </p:cNvSpPr>
          <p:nvPr>
            <p:ph idx="1"/>
          </p:nvPr>
        </p:nvSpPr>
        <p:spPr>
          <a:xfrm>
            <a:off x="5351489" y="2976673"/>
            <a:ext cx="6840511" cy="2347460"/>
          </a:xfrm>
        </p:spPr>
        <p:txBody>
          <a:bodyPr>
            <a:normAutofit/>
          </a:bodyPr>
          <a:lstStyle/>
          <a:p>
            <a:pPr marL="0" indent="0">
              <a:buNone/>
            </a:pPr>
            <a:r>
              <a:rPr lang="tr-TR" i="1" dirty="0">
                <a:solidFill>
                  <a:schemeClr val="bg1"/>
                </a:solidFill>
              </a:rPr>
              <a:t>Heyecandan titrerken çok büyük bir utanç içinde hissettim kendimi… o anda insanlığım elimden alınmış gibiydi… özgüven duygun onurumu kurtarmaya yetmez ya da bütünlüğümü koruyamazdı. Kendimden nefret ettim.</a:t>
            </a:r>
            <a:endParaRPr lang="tr-TR" dirty="0">
              <a:solidFill>
                <a:schemeClr val="bg1"/>
              </a:solidFill>
            </a:endParaRPr>
          </a:p>
        </p:txBody>
      </p:sp>
    </p:spTree>
    <p:extLst>
      <p:ext uri="{BB962C8B-B14F-4D97-AF65-F5344CB8AC3E}">
        <p14:creationId xmlns:p14="http://schemas.microsoft.com/office/powerpoint/2010/main" val="97467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İLETİŞİM</a:t>
            </a:r>
            <a:endParaRPr lang="tr-TR" dirty="0">
              <a:solidFill>
                <a:schemeClr val="bg1"/>
              </a:solidFill>
            </a:endParaRPr>
          </a:p>
        </p:txBody>
      </p:sp>
      <p:sp>
        <p:nvSpPr>
          <p:cNvPr id="3" name="İçerik Yer Tutucusu 2"/>
          <p:cNvSpPr>
            <a:spLocks noGrp="1"/>
          </p:cNvSpPr>
          <p:nvPr>
            <p:ph idx="1"/>
          </p:nvPr>
        </p:nvSpPr>
        <p:spPr>
          <a:xfrm>
            <a:off x="790731" y="2719216"/>
            <a:ext cx="10820400" cy="1597951"/>
          </a:xfrm>
        </p:spPr>
        <p:txBody>
          <a:bodyPr/>
          <a:lstStyle/>
          <a:p>
            <a:pPr marL="0" indent="0" algn="ctr">
              <a:buNone/>
            </a:pPr>
            <a:r>
              <a:rPr lang="tr-TR" dirty="0">
                <a:solidFill>
                  <a:srgbClr val="00B0F0"/>
                </a:solidFill>
              </a:rPr>
              <a:t>İletişim insan ilişkilerinde çok önemlidir. Başarısız bir iletişim sorunların anlaşılmasını önler, dolayısıyla çözümleri imkansız kılar.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240" y="3972393"/>
            <a:ext cx="6876574" cy="1750119"/>
          </a:xfrm>
          <a:prstGeom prst="rect">
            <a:avLst/>
          </a:prstGeom>
        </p:spPr>
      </p:pic>
    </p:spTree>
    <p:extLst>
      <p:ext uri="{BB962C8B-B14F-4D97-AF65-F5344CB8AC3E}">
        <p14:creationId xmlns:p14="http://schemas.microsoft.com/office/powerpoint/2010/main" val="355989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Ergenlerle İletişim Yöntemleri</a:t>
            </a:r>
          </a:p>
        </p:txBody>
      </p:sp>
      <p:sp>
        <p:nvSpPr>
          <p:cNvPr id="3" name="İçerik Yer Tutucusu 2"/>
          <p:cNvSpPr>
            <a:spLocks noGrp="1"/>
          </p:cNvSpPr>
          <p:nvPr>
            <p:ph idx="1"/>
          </p:nvPr>
        </p:nvSpPr>
        <p:spPr>
          <a:xfrm>
            <a:off x="685800" y="2194560"/>
            <a:ext cx="5250305" cy="4024125"/>
          </a:xfrm>
        </p:spPr>
        <p:txBody>
          <a:bodyPr/>
          <a:lstStyle/>
          <a:p>
            <a:pPr>
              <a:lnSpc>
                <a:spcPct val="200000"/>
              </a:lnSpc>
              <a:buFont typeface="Wingdings" panose="05000000000000000000" pitchFamily="2" charset="2"/>
              <a:buChar char="Ø"/>
            </a:pPr>
            <a:r>
              <a:rPr lang="tr-TR" dirty="0">
                <a:solidFill>
                  <a:schemeClr val="bg1"/>
                </a:solidFill>
              </a:rPr>
              <a:t>Dünyanın en zor iletişimi her şeyi düşünebildiğine inanan ama henüz bunu yapamayan bir insanla kurulan iletişim değil midir?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908" y="2435433"/>
            <a:ext cx="5107897" cy="3064738"/>
          </a:xfrm>
          <a:prstGeom prst="rect">
            <a:avLst/>
          </a:prstGeom>
          <a:effectLst>
            <a:softEdge rad="63500"/>
          </a:effectLst>
        </p:spPr>
      </p:pic>
    </p:spTree>
    <p:extLst>
      <p:ext uri="{BB962C8B-B14F-4D97-AF65-F5344CB8AC3E}">
        <p14:creationId xmlns:p14="http://schemas.microsoft.com/office/powerpoint/2010/main" val="35038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5522" y="0"/>
            <a:ext cx="8610600" cy="1293028"/>
          </a:xfrm>
        </p:spPr>
        <p:txBody>
          <a:bodyPr/>
          <a:lstStyle/>
          <a:p>
            <a:r>
              <a:rPr lang="tr-TR" b="1" dirty="0">
                <a:solidFill>
                  <a:schemeClr val="bg1"/>
                </a:solidFill>
              </a:rPr>
              <a:t>Yapılması Gerekenler </a:t>
            </a:r>
          </a:p>
        </p:txBody>
      </p:sp>
      <p:sp>
        <p:nvSpPr>
          <p:cNvPr id="3" name="İçerik Yer Tutucusu 2"/>
          <p:cNvSpPr>
            <a:spLocks noGrp="1"/>
          </p:cNvSpPr>
          <p:nvPr>
            <p:ph idx="1"/>
          </p:nvPr>
        </p:nvSpPr>
        <p:spPr>
          <a:xfrm>
            <a:off x="2889354" y="978235"/>
            <a:ext cx="6899223" cy="5737358"/>
          </a:xfrm>
        </p:spPr>
        <p:txBody>
          <a:bodyPr>
            <a:noAutofit/>
          </a:bodyPr>
          <a:lstStyle/>
          <a:p>
            <a:pPr marL="342900" lvl="0" indent="-342900">
              <a:lnSpc>
                <a:spcPct val="150000"/>
              </a:lnSpc>
              <a:spcAft>
                <a:spcPts val="0"/>
              </a:spcAft>
              <a:buFont typeface="+mj-lt"/>
              <a:buAutoNum type="arabicPeriod"/>
            </a:pP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Hayata dair olumlu bir bakış açısına sahip olmak</a:t>
            </a:r>
            <a:endPar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Genç</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 ülke uçuruma gidiyor.</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Dikkat et de sen de uçmayasın (sen ne anlarsın uzatma mesajı)</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Genç: Baba, ülke uçuruma </a:t>
            </a: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gidiyor.</a:t>
            </a:r>
            <a:endParaRPr lang="tr-T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Baba</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Sen de öyle… fizikten 1 almışsın… (Sen derslerine bak </a:t>
            </a:r>
            <a:r>
              <a:rPr 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nasihatı</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Genç</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 ülke uçuruma gidiyor.</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Galiba bazı işler yolunda yürümüyor.</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Genç</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Böyle seyredecek miyiz?</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Hayır. Sorumluluklarımızı gözden geçirmeliyiz.</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Genç</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Buna bir dur demeliyiz.</a:t>
            </a:r>
            <a:endParaRPr lang="tr-T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50000"/>
              </a:lnSpc>
              <a:spcAft>
                <a:spcPts val="800"/>
              </a:spcAft>
              <a:buNone/>
            </a:pPr>
            <a:r>
              <a:rPr lang="tr-T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Baba</a:t>
            </a:r>
            <a:r>
              <a:rPr 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Sorumluluklarımız neler acaba sen ne düşünüyorsun?</a:t>
            </a:r>
            <a:endPar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886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5521" y="496768"/>
            <a:ext cx="8610600" cy="1293028"/>
          </a:xfrm>
        </p:spPr>
        <p:txBody>
          <a:bodyPr/>
          <a:lstStyle/>
          <a:p>
            <a:r>
              <a:rPr lang="tr-TR" b="1" dirty="0">
                <a:solidFill>
                  <a:schemeClr val="bg1"/>
                </a:solidFill>
              </a:rPr>
              <a:t>Yapılması Gerekenler </a:t>
            </a:r>
          </a:p>
        </p:txBody>
      </p:sp>
      <p:sp>
        <p:nvSpPr>
          <p:cNvPr id="3" name="İçerik Yer Tutucusu 2"/>
          <p:cNvSpPr>
            <a:spLocks noGrp="1"/>
          </p:cNvSpPr>
          <p:nvPr>
            <p:ph idx="1"/>
          </p:nvPr>
        </p:nvSpPr>
        <p:spPr>
          <a:xfrm>
            <a:off x="685800" y="1293028"/>
            <a:ext cx="11096469" cy="5422564"/>
          </a:xfrm>
        </p:spPr>
        <p:txBody>
          <a:bodyPr>
            <a:noAutofit/>
          </a:bodyPr>
          <a:lstStyle/>
          <a:p>
            <a:pPr marL="457200" lvl="0" indent="-457200">
              <a:lnSpc>
                <a:spcPct val="150000"/>
              </a:lnSpc>
              <a:spcAft>
                <a:spcPts val="0"/>
              </a:spcAft>
              <a:buFont typeface="+mj-lt"/>
              <a:buAutoNum type="arabicPeriod" startAt="2"/>
            </a:pPr>
            <a:endParaRPr lang="tr-TR" sz="2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457200" lvl="0" indent="-457200">
              <a:lnSpc>
                <a:spcPct val="150000"/>
              </a:lnSpc>
              <a:spcAft>
                <a:spcPts val="0"/>
              </a:spcAft>
              <a:buFont typeface="+mj-lt"/>
              <a:buAutoNum type="arabicPeriod" startAt="2"/>
            </a:pPr>
            <a:r>
              <a:rPr lang="tr-TR" sz="2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Tutku</a:t>
            </a:r>
            <a:r>
              <a:rPr lang="tr-TR"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enerji, ümit, sevgi, saygı, anlayış yansıtmak</a:t>
            </a:r>
          </a:p>
          <a:p>
            <a:pPr marL="457200" lvl="0" indent="-457200">
              <a:lnSpc>
                <a:spcPct val="150000"/>
              </a:lnSpc>
              <a:spcAft>
                <a:spcPts val="0"/>
              </a:spcAft>
              <a:buFont typeface="+mj-lt"/>
              <a:buAutoNum type="arabicPeriod" startAt="2"/>
            </a:pPr>
            <a:endParaRPr lang="tr-TR" sz="2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914400" lvl="1" indent="-457200">
              <a:lnSpc>
                <a:spcPct val="150000"/>
              </a:lnSpc>
              <a:buFont typeface="+mj-lt"/>
              <a:buAutoNum type="arabicPeriod" startAt="2"/>
            </a:pPr>
            <a:r>
              <a:rPr lang="tr-TR" sz="2400"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Samimiyet</a:t>
            </a:r>
            <a:endParaRPr lang="tr-TR" sz="24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a:p>
            <a:pPr marL="457200" lvl="0" indent="-457200">
              <a:lnSpc>
                <a:spcPct val="150000"/>
              </a:lnSpc>
              <a:spcAft>
                <a:spcPts val="800"/>
              </a:spcAft>
              <a:buFont typeface="+mj-lt"/>
              <a:buAutoNum type="arabicPeriod" startAt="2"/>
            </a:pPr>
            <a:endParaRPr lang="tr-TR" sz="2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1371600" lvl="2" indent="-457200">
              <a:lnSpc>
                <a:spcPct val="150000"/>
              </a:lnSpc>
              <a:spcAft>
                <a:spcPts val="800"/>
              </a:spcAft>
              <a:buFont typeface="+mj-lt"/>
              <a:buAutoNum type="arabicPeriod" startAt="2"/>
            </a:pPr>
            <a:r>
              <a:rPr lang="tr-TR" sz="24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İlgili </a:t>
            </a:r>
            <a:r>
              <a:rPr lang="tr-TR"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olmak</a:t>
            </a:r>
            <a:endParaRPr lang="tr-TR"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396" y="2842980"/>
            <a:ext cx="3165913" cy="2172914"/>
          </a:xfrm>
          <a:prstGeom prst="rect">
            <a:avLst/>
          </a:prstGeom>
          <a:effectLst>
            <a:softEdge rad="63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308" y="4272197"/>
            <a:ext cx="3516813" cy="2340279"/>
          </a:xfrm>
          <a:prstGeom prst="rect">
            <a:avLst/>
          </a:prstGeom>
          <a:effectLst>
            <a:softEdge rad="63500"/>
          </a:effectLst>
        </p:spPr>
      </p:pic>
    </p:spTree>
    <p:extLst>
      <p:ext uri="{BB962C8B-B14F-4D97-AF65-F5344CB8AC3E}">
        <p14:creationId xmlns:p14="http://schemas.microsoft.com/office/powerpoint/2010/main" val="6163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5325" y="434715"/>
            <a:ext cx="8610600" cy="1293028"/>
          </a:xfrm>
        </p:spPr>
        <p:txBody>
          <a:bodyPr/>
          <a:lstStyle/>
          <a:p>
            <a:r>
              <a:rPr lang="tr-TR" b="1" dirty="0">
                <a:solidFill>
                  <a:schemeClr val="bg1"/>
                </a:solidFill>
              </a:rPr>
              <a:t>Yapılması Gerekenler </a:t>
            </a:r>
          </a:p>
        </p:txBody>
      </p:sp>
      <p:sp>
        <p:nvSpPr>
          <p:cNvPr id="3" name="İçerik Yer Tutucusu 2"/>
          <p:cNvSpPr>
            <a:spLocks noGrp="1"/>
          </p:cNvSpPr>
          <p:nvPr>
            <p:ph idx="1"/>
          </p:nvPr>
        </p:nvSpPr>
        <p:spPr>
          <a:xfrm>
            <a:off x="685800" y="1293028"/>
            <a:ext cx="11096469" cy="5422564"/>
          </a:xfrm>
        </p:spPr>
        <p:txBody>
          <a:bodyPr>
            <a:noAutofit/>
          </a:bodyPr>
          <a:lstStyle/>
          <a:p>
            <a:pPr marL="457200" lvl="0" indent="-457200">
              <a:lnSpc>
                <a:spcPct val="200000"/>
              </a:lnSpc>
              <a:spcAft>
                <a:spcPts val="0"/>
              </a:spcAft>
              <a:buFont typeface="+mj-lt"/>
              <a:buAutoNum type="arabicPeriod" startAt="5"/>
            </a:pPr>
            <a:r>
              <a:rPr lang="tr-TR"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Kendinden emin ve sağlam bir duruş geliştirerek ergenin saygısını kazanmaya çalışmak</a:t>
            </a:r>
            <a:endPar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200000"/>
              </a:lnSpc>
              <a:buFont typeface="Times New Roman" panose="02020603050405020304" pitchFamily="18" charset="0"/>
              <a:buChar char="-"/>
            </a:pPr>
            <a:r>
              <a:rPr lang="tr-TR" sz="22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Tavuklarla horozlar</a:t>
            </a:r>
            <a:endParaRPr lang="tr-TR" sz="18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a:p>
            <a:pPr marL="457200" lvl="0" indent="-457200">
              <a:lnSpc>
                <a:spcPct val="200000"/>
              </a:lnSpc>
              <a:spcAft>
                <a:spcPts val="0"/>
              </a:spcAft>
              <a:buFont typeface="+mj-lt"/>
              <a:buAutoNum type="arabicPeriod" startAt="6"/>
            </a:pPr>
            <a:r>
              <a:rPr lang="tr-TR"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Olumlu etiketleme yapmak </a:t>
            </a:r>
            <a:endPar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200000"/>
              </a:lnSpc>
              <a:spcAft>
                <a:spcPts val="800"/>
              </a:spcAft>
              <a:buFont typeface="Times New Roman" panose="02020603050405020304" pitchFamily="18" charset="0"/>
              <a:buChar char="-"/>
            </a:pPr>
            <a:r>
              <a:rPr lang="tr-TR" sz="22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Eğitim öğretim yılı başında öğrencilere genel bilgi ve beceriyi ölçen test verilir…</a:t>
            </a:r>
            <a:endParaRPr lang="tr-TR" sz="18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9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1669" y="344773"/>
            <a:ext cx="8610600" cy="1293028"/>
          </a:xfrm>
        </p:spPr>
        <p:txBody>
          <a:bodyPr/>
          <a:lstStyle/>
          <a:p>
            <a:r>
              <a:rPr lang="tr-TR" b="1" dirty="0">
                <a:solidFill>
                  <a:schemeClr val="bg1"/>
                </a:solidFill>
              </a:rPr>
              <a:t>Yapılmaması Gerekenler</a:t>
            </a:r>
          </a:p>
        </p:txBody>
      </p:sp>
      <p:sp>
        <p:nvSpPr>
          <p:cNvPr id="3" name="İçerik Yer Tutucusu 2"/>
          <p:cNvSpPr>
            <a:spLocks noGrp="1"/>
          </p:cNvSpPr>
          <p:nvPr>
            <p:ph idx="1"/>
          </p:nvPr>
        </p:nvSpPr>
        <p:spPr>
          <a:xfrm>
            <a:off x="685800" y="1293028"/>
            <a:ext cx="11096469" cy="5422564"/>
          </a:xfrm>
        </p:spPr>
        <p:txBody>
          <a:bodyPr>
            <a:noAutofit/>
          </a:bodyPr>
          <a:lstStyle/>
          <a:p>
            <a:pPr marL="342900" lvl="0" indent="-342900">
              <a:lnSpc>
                <a:spcPct val="200000"/>
              </a:lnSpc>
              <a:spcAft>
                <a:spcPts val="0"/>
              </a:spcAft>
              <a:buFont typeface="+mj-lt"/>
              <a:buAutoNum type="arabicPeriod"/>
            </a:pPr>
            <a:r>
              <a:rPr lang="tr-T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Gereğinden ağır ve protokole önem veren tavırlar</a:t>
            </a:r>
            <a:endParaRPr lang="tr-T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mj-lt"/>
              <a:buAutoNum type="arabicPeriod"/>
            </a:pP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Dinliyormuş gibi yapmak</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mj-lt"/>
              <a:buAutoNum type="arabicPeriod"/>
            </a:pPr>
            <a:r>
              <a:rPr lang="tr-T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Nasihat vermek</a:t>
            </a:r>
            <a:endParaRPr lang="tr-T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mj-lt"/>
              <a:buAutoNum type="arabicPeriod"/>
            </a:pP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Eleştirel tutum içerisinde “yaptığın her şey hata” düşüncesini uyandırmak</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mj-lt"/>
              <a:buAutoNum type="arabicPeriod"/>
            </a:pPr>
            <a:r>
              <a:rPr lang="tr-T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Rencide edici söz ve davranışlar içinde bulunmak</a:t>
            </a:r>
            <a:endParaRPr lang="tr-T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mj-lt"/>
              <a:buAutoNum type="arabicPeriod"/>
            </a:pP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Olumsuz etiketleme yapmak</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68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5325" y="479685"/>
            <a:ext cx="8610600" cy="1293028"/>
          </a:xfrm>
        </p:spPr>
        <p:txBody>
          <a:bodyPr/>
          <a:lstStyle/>
          <a:p>
            <a:r>
              <a:rPr lang="tr-TR" b="1" dirty="0">
                <a:solidFill>
                  <a:schemeClr val="bg1"/>
                </a:solidFill>
              </a:rPr>
              <a:t>Yapılmaması Gerekenler</a:t>
            </a:r>
          </a:p>
        </p:txBody>
      </p:sp>
      <p:sp>
        <p:nvSpPr>
          <p:cNvPr id="3" name="İçerik Yer Tutucusu 2"/>
          <p:cNvSpPr>
            <a:spLocks noGrp="1"/>
          </p:cNvSpPr>
          <p:nvPr>
            <p:ph idx="1"/>
          </p:nvPr>
        </p:nvSpPr>
        <p:spPr>
          <a:xfrm>
            <a:off x="640829" y="2027546"/>
            <a:ext cx="11096469" cy="4388244"/>
          </a:xfrm>
        </p:spPr>
        <p:txBody>
          <a:bodyPr>
            <a:noAutofit/>
          </a:bodyPr>
          <a:lstStyle/>
          <a:p>
            <a:pPr>
              <a:lnSpc>
                <a:spcPct val="150000"/>
              </a:lnSpc>
              <a:spcAft>
                <a:spcPts val="800"/>
              </a:spcAft>
              <a:buFont typeface="Wingdings" panose="05000000000000000000" pitchFamily="2" charset="2"/>
              <a:buChar char="Ø"/>
            </a:pPr>
            <a:r>
              <a:rPr lang="tr-T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 yaşındaki bir gencin sözleri:</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tr-TR"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Bırakın </a:t>
            </a:r>
            <a:r>
              <a:rPr lang="tr-TR"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tartışmayı babam konuşurken bile “daha öğrenecek çok şeyin var” deyip sözümü keser. Sonrası bilmece benim için… babamın affetme törenleri de bu cümleyle biter. “Çok toysun”. “Benim öğretemediğimi hayat öğretir”. “Daha yolun başındasın”. Bazen ona suçsuzluğumu bile anlatamıyorum. O çok anlayışlı görünürken ben suçlu kalıyorum. Tamam toyum ama beni dinlesene baba… Konuşsana benimle… </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0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0512" y="484275"/>
            <a:ext cx="8610600" cy="1293028"/>
          </a:xfrm>
        </p:spPr>
        <p:txBody>
          <a:bodyPr/>
          <a:lstStyle/>
          <a:p>
            <a:r>
              <a:rPr lang="tr-TR" b="1" dirty="0">
                <a:solidFill>
                  <a:schemeClr val="bg1"/>
                </a:solidFill>
              </a:rPr>
              <a:t>Yapılmaması Gerekenler</a:t>
            </a:r>
          </a:p>
        </p:txBody>
      </p:sp>
      <p:sp>
        <p:nvSpPr>
          <p:cNvPr id="3" name="İçerik Yer Tutucusu 2"/>
          <p:cNvSpPr>
            <a:spLocks noGrp="1"/>
          </p:cNvSpPr>
          <p:nvPr>
            <p:ph idx="1"/>
          </p:nvPr>
        </p:nvSpPr>
        <p:spPr>
          <a:xfrm>
            <a:off x="824460" y="2057526"/>
            <a:ext cx="10283252" cy="1465162"/>
          </a:xfrm>
        </p:spPr>
        <p:txBody>
          <a:bodyPr>
            <a:noAutofit/>
          </a:bodyPr>
          <a:lstStyle/>
          <a:p>
            <a:pPr marL="0" indent="0" algn="ctr">
              <a:buNone/>
            </a:pPr>
            <a:r>
              <a:rPr lang="tr-TR" sz="2400" dirty="0">
                <a:solidFill>
                  <a:srgbClr val="7030A0"/>
                </a:solidFill>
              </a:rPr>
              <a:t>En nihayetinde iletişim bir beceridir ve her beceri geliştirilebilir.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94231">
            <a:off x="6904018" y="3507684"/>
            <a:ext cx="3908396" cy="2265545"/>
          </a:xfrm>
          <a:prstGeom prst="rect">
            <a:avLst/>
          </a:prstGeom>
          <a:effectLst>
            <a:softEdge rad="127000"/>
          </a:effec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3116">
            <a:off x="2395222" y="3213100"/>
            <a:ext cx="2921067" cy="2921067"/>
          </a:xfrm>
          <a:prstGeom prst="rect">
            <a:avLst/>
          </a:prstGeom>
          <a:effectLst>
            <a:softEdge rad="63500"/>
          </a:effectLst>
        </p:spPr>
      </p:pic>
    </p:spTree>
    <p:extLst>
      <p:ext uri="{BB962C8B-B14F-4D97-AF65-F5344CB8AC3E}">
        <p14:creationId xmlns:p14="http://schemas.microsoft.com/office/powerpoint/2010/main" val="1304962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Kaynakça</a:t>
            </a:r>
            <a:endParaRPr lang="tr-TR" dirty="0">
              <a:solidFill>
                <a:schemeClr val="bg1"/>
              </a:solidFill>
            </a:endParaRPr>
          </a:p>
        </p:txBody>
      </p:sp>
      <p:sp>
        <p:nvSpPr>
          <p:cNvPr id="3" name="İçerik Yer Tutucusu 2"/>
          <p:cNvSpPr>
            <a:spLocks noGrp="1"/>
          </p:cNvSpPr>
          <p:nvPr>
            <p:ph idx="1"/>
          </p:nvPr>
        </p:nvSpPr>
        <p:spPr>
          <a:xfrm>
            <a:off x="685800" y="1678898"/>
            <a:ext cx="10820400" cy="4961745"/>
          </a:xfrm>
        </p:spPr>
        <p:txBody>
          <a:bodyPr>
            <a:normAutofit/>
          </a:bodyPr>
          <a:lstStyle/>
          <a:p>
            <a:endParaRPr lang="tr-TR" dirty="0">
              <a:solidFill>
                <a:schemeClr val="bg1"/>
              </a:solidFill>
            </a:endParaRPr>
          </a:p>
          <a:p>
            <a:pPr>
              <a:buFont typeface="Wingdings" panose="05000000000000000000" pitchFamily="2" charset="2"/>
              <a:buChar char="Ø"/>
            </a:pPr>
            <a:r>
              <a:rPr lang="tr-TR" dirty="0">
                <a:solidFill>
                  <a:schemeClr val="bg1"/>
                </a:solidFill>
              </a:rPr>
              <a:t>Onur, B. (1993). Çocuk ve ergen gelişimi. </a:t>
            </a:r>
            <a:r>
              <a:rPr lang="tr-TR" i="1" dirty="0">
                <a:solidFill>
                  <a:schemeClr val="bg1"/>
                </a:solidFill>
              </a:rPr>
              <a:t>Ankara: İmge Kitabevi</a:t>
            </a:r>
            <a:r>
              <a:rPr lang="tr-TR" dirty="0" smtClean="0">
                <a:solidFill>
                  <a:schemeClr val="bg1"/>
                </a:solidFill>
              </a:rPr>
              <a:t>.</a:t>
            </a:r>
          </a:p>
          <a:p>
            <a:pPr>
              <a:buFont typeface="Wingdings" panose="05000000000000000000" pitchFamily="2" charset="2"/>
              <a:buChar char="Ø"/>
            </a:pPr>
            <a:endParaRPr lang="tr-TR" dirty="0">
              <a:solidFill>
                <a:schemeClr val="bg1"/>
              </a:solidFill>
            </a:endParaRPr>
          </a:p>
          <a:p>
            <a:pPr>
              <a:buFont typeface="Wingdings" panose="05000000000000000000" pitchFamily="2" charset="2"/>
              <a:buChar char="Ø"/>
            </a:pPr>
            <a:r>
              <a:rPr lang="tr-TR" dirty="0">
                <a:solidFill>
                  <a:schemeClr val="bg1"/>
                </a:solidFill>
              </a:rPr>
              <a:t>İnanç, B. Y., Bilgin, M., &amp; Atıcı, M. K. (2017). Gelişim psikolojisi. </a:t>
            </a:r>
            <a:r>
              <a:rPr lang="tr-TR" i="1" dirty="0" err="1">
                <a:solidFill>
                  <a:schemeClr val="bg1"/>
                </a:solidFill>
              </a:rPr>
              <a:t>Pegem</a:t>
            </a:r>
            <a:r>
              <a:rPr lang="tr-TR" i="1" dirty="0">
                <a:solidFill>
                  <a:schemeClr val="bg1"/>
                </a:solidFill>
              </a:rPr>
              <a:t> Atıf İndeksi</a:t>
            </a:r>
            <a:r>
              <a:rPr lang="tr-TR" dirty="0">
                <a:solidFill>
                  <a:schemeClr val="bg1"/>
                </a:solidFill>
              </a:rPr>
              <a:t>,        1-293</a:t>
            </a:r>
            <a:r>
              <a:rPr lang="tr-TR" dirty="0" smtClean="0">
                <a:solidFill>
                  <a:schemeClr val="bg1"/>
                </a:solidFill>
              </a:rPr>
              <a:t>.</a:t>
            </a:r>
          </a:p>
          <a:p>
            <a:pPr>
              <a:buFont typeface="Wingdings" panose="05000000000000000000" pitchFamily="2" charset="2"/>
              <a:buChar char="Ø"/>
            </a:pPr>
            <a:endParaRPr lang="tr-TR" dirty="0">
              <a:solidFill>
                <a:schemeClr val="bg1"/>
              </a:solidFill>
            </a:endParaRPr>
          </a:p>
          <a:p>
            <a:pPr>
              <a:buFont typeface="Wingdings" panose="05000000000000000000" pitchFamily="2" charset="2"/>
              <a:buChar char="Ø"/>
            </a:pPr>
            <a:r>
              <a:rPr lang="tr-TR" dirty="0" err="1">
                <a:solidFill>
                  <a:schemeClr val="bg1"/>
                </a:solidFill>
              </a:rPr>
              <a:t>Cole</a:t>
            </a:r>
            <a:r>
              <a:rPr lang="tr-TR" dirty="0">
                <a:solidFill>
                  <a:schemeClr val="bg1"/>
                </a:solidFill>
              </a:rPr>
              <a:t>, L., &amp; </a:t>
            </a:r>
            <a:r>
              <a:rPr lang="tr-TR" dirty="0" err="1">
                <a:solidFill>
                  <a:schemeClr val="bg1"/>
                </a:solidFill>
              </a:rPr>
              <a:t>Hall</a:t>
            </a:r>
            <a:r>
              <a:rPr lang="tr-TR" dirty="0">
                <a:solidFill>
                  <a:schemeClr val="bg1"/>
                </a:solidFill>
              </a:rPr>
              <a:t>, I. N. (1970). </a:t>
            </a:r>
            <a:r>
              <a:rPr lang="tr-TR" i="1" dirty="0" err="1">
                <a:solidFill>
                  <a:schemeClr val="bg1"/>
                </a:solidFill>
              </a:rPr>
              <a:t>Psychology</a:t>
            </a:r>
            <a:r>
              <a:rPr lang="tr-TR" i="1" dirty="0">
                <a:solidFill>
                  <a:schemeClr val="bg1"/>
                </a:solidFill>
              </a:rPr>
              <a:t> of </a:t>
            </a:r>
            <a:r>
              <a:rPr lang="tr-TR" i="1" dirty="0" err="1">
                <a:solidFill>
                  <a:schemeClr val="bg1"/>
                </a:solidFill>
              </a:rPr>
              <a:t>Adolescence</a:t>
            </a:r>
            <a:r>
              <a:rPr lang="tr-TR" dirty="0">
                <a:solidFill>
                  <a:schemeClr val="bg1"/>
                </a:solidFill>
              </a:rPr>
              <a:t>. </a:t>
            </a:r>
            <a:r>
              <a:rPr lang="tr-TR" dirty="0" err="1">
                <a:solidFill>
                  <a:schemeClr val="bg1"/>
                </a:solidFill>
              </a:rPr>
              <a:t>Holt</a:t>
            </a:r>
            <a:r>
              <a:rPr lang="tr-TR" dirty="0">
                <a:solidFill>
                  <a:schemeClr val="bg1"/>
                </a:solidFill>
              </a:rPr>
              <a:t>, </a:t>
            </a:r>
            <a:r>
              <a:rPr lang="tr-TR" dirty="0" err="1">
                <a:solidFill>
                  <a:schemeClr val="bg1"/>
                </a:solidFill>
              </a:rPr>
              <a:t>Rinehart</a:t>
            </a:r>
            <a:r>
              <a:rPr lang="tr-TR" dirty="0">
                <a:solidFill>
                  <a:schemeClr val="bg1"/>
                </a:solidFill>
              </a:rPr>
              <a:t> </a:t>
            </a:r>
            <a:r>
              <a:rPr lang="tr-TR" dirty="0" err="1">
                <a:solidFill>
                  <a:schemeClr val="bg1"/>
                </a:solidFill>
              </a:rPr>
              <a:t>and</a:t>
            </a:r>
            <a:r>
              <a:rPr lang="tr-TR" dirty="0">
                <a:solidFill>
                  <a:schemeClr val="bg1"/>
                </a:solidFill>
              </a:rPr>
              <a:t> Winston </a:t>
            </a:r>
            <a:r>
              <a:rPr lang="tr-TR" dirty="0" err="1">
                <a:solidFill>
                  <a:schemeClr val="bg1"/>
                </a:solidFill>
              </a:rPr>
              <a:t>Inc</a:t>
            </a:r>
            <a:r>
              <a:rPr lang="tr-TR" dirty="0" smtClean="0">
                <a:solidFill>
                  <a:schemeClr val="bg1"/>
                </a:solidFill>
              </a:rPr>
              <a:t>.</a:t>
            </a:r>
          </a:p>
          <a:p>
            <a:pPr>
              <a:buFont typeface="Wingdings" panose="05000000000000000000" pitchFamily="2" charset="2"/>
              <a:buChar char="Ø"/>
            </a:pPr>
            <a:endParaRPr lang="tr-TR" dirty="0">
              <a:solidFill>
                <a:schemeClr val="bg1"/>
              </a:solidFill>
            </a:endParaRPr>
          </a:p>
          <a:p>
            <a:pPr>
              <a:buFont typeface="Wingdings" panose="05000000000000000000" pitchFamily="2" charset="2"/>
              <a:buChar char="Ø"/>
            </a:pPr>
            <a:r>
              <a:rPr lang="tr-TR" dirty="0" err="1">
                <a:solidFill>
                  <a:schemeClr val="bg1"/>
                </a:solidFill>
              </a:rPr>
              <a:t>Hartley</a:t>
            </a:r>
            <a:r>
              <a:rPr lang="tr-TR" dirty="0">
                <a:solidFill>
                  <a:schemeClr val="bg1"/>
                </a:solidFill>
              </a:rPr>
              <a:t>, P., &amp; </a:t>
            </a:r>
            <a:r>
              <a:rPr lang="tr-TR" dirty="0" smtClean="0">
                <a:solidFill>
                  <a:schemeClr val="bg1"/>
                </a:solidFill>
              </a:rPr>
              <a:t>Doğanay</a:t>
            </a:r>
            <a:r>
              <a:rPr lang="tr-TR" dirty="0">
                <a:solidFill>
                  <a:schemeClr val="bg1"/>
                </a:solidFill>
              </a:rPr>
              <a:t>, Ü. (2014). </a:t>
            </a:r>
            <a:r>
              <a:rPr lang="tr-TR" i="1" dirty="0">
                <a:solidFill>
                  <a:schemeClr val="bg1"/>
                </a:solidFill>
              </a:rPr>
              <a:t>Kişilerarası iletişim</a:t>
            </a:r>
            <a:r>
              <a:rPr lang="tr-TR" dirty="0">
                <a:solidFill>
                  <a:schemeClr val="bg1"/>
                </a:solidFill>
              </a:rPr>
              <a:t>. İmge Kitabevi</a:t>
            </a:r>
            <a:r>
              <a:rPr lang="tr-TR" dirty="0" smtClean="0">
                <a:solidFill>
                  <a:schemeClr val="bg1"/>
                </a:solidFill>
              </a:rPr>
              <a:t>.</a:t>
            </a:r>
          </a:p>
          <a:p>
            <a:pPr>
              <a:buFont typeface="Wingdings" panose="05000000000000000000" pitchFamily="2" charset="2"/>
              <a:buChar char="Ø"/>
            </a:pPr>
            <a:endParaRPr lang="tr-TR" dirty="0">
              <a:solidFill>
                <a:schemeClr val="bg1"/>
              </a:solidFill>
            </a:endParaRPr>
          </a:p>
          <a:p>
            <a:pPr>
              <a:buFont typeface="Wingdings" panose="05000000000000000000" pitchFamily="2" charset="2"/>
              <a:buChar char="Ø"/>
            </a:pPr>
            <a:r>
              <a:rPr lang="tr-TR" dirty="0" err="1">
                <a:solidFill>
                  <a:schemeClr val="bg1"/>
                </a:solidFill>
              </a:rPr>
              <a:t>Apuhan</a:t>
            </a:r>
            <a:r>
              <a:rPr lang="tr-TR" dirty="0">
                <a:solidFill>
                  <a:schemeClr val="bg1"/>
                </a:solidFill>
              </a:rPr>
              <a:t>, R. Ş. (2005). </a:t>
            </a:r>
            <a:r>
              <a:rPr lang="tr-TR" i="1" dirty="0">
                <a:solidFill>
                  <a:schemeClr val="bg1"/>
                </a:solidFill>
              </a:rPr>
              <a:t>Ergenlerle iletişim</a:t>
            </a:r>
            <a:r>
              <a:rPr lang="tr-TR" dirty="0">
                <a:solidFill>
                  <a:schemeClr val="bg1"/>
                </a:solidFill>
              </a:rPr>
              <a:t>. </a:t>
            </a:r>
            <a:r>
              <a:rPr lang="tr-TR" dirty="0" err="1">
                <a:solidFill>
                  <a:schemeClr val="bg1"/>
                </a:solidFill>
              </a:rPr>
              <a:t>Timaş</a:t>
            </a:r>
            <a:r>
              <a:rPr lang="tr-TR" dirty="0">
                <a:solidFill>
                  <a:schemeClr val="bg1"/>
                </a:solidFill>
              </a:rPr>
              <a:t>.</a:t>
            </a:r>
          </a:p>
        </p:txBody>
      </p:sp>
    </p:spTree>
    <p:extLst>
      <p:ext uri="{BB962C8B-B14F-4D97-AF65-F5344CB8AC3E}">
        <p14:creationId xmlns:p14="http://schemas.microsoft.com/office/powerpoint/2010/main" val="619252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Ergenlik nedir?</a:t>
            </a:r>
            <a:endParaRPr lang="tr-TR" b="1" dirty="0">
              <a:solidFill>
                <a:schemeClr val="bg1"/>
              </a:solidFill>
            </a:endParaRPr>
          </a:p>
        </p:txBody>
      </p:sp>
      <p:sp>
        <p:nvSpPr>
          <p:cNvPr id="3" name="İçerik Yer Tutucusu 2"/>
          <p:cNvSpPr>
            <a:spLocks noGrp="1"/>
          </p:cNvSpPr>
          <p:nvPr>
            <p:ph idx="1"/>
          </p:nvPr>
        </p:nvSpPr>
        <p:spPr>
          <a:xfrm>
            <a:off x="1322856" y="1266669"/>
            <a:ext cx="4965492" cy="5591331"/>
          </a:xfrm>
        </p:spPr>
        <p:txBody>
          <a:bodyPr>
            <a:normAutofit/>
          </a:bodyPr>
          <a:lstStyle/>
          <a:p>
            <a:pPr>
              <a:buFont typeface="Wingdings" panose="05000000000000000000" pitchFamily="2" charset="2"/>
              <a:buChar char="Ø"/>
            </a:pPr>
            <a:r>
              <a:rPr lang="tr-TR" sz="2800" dirty="0">
                <a:solidFill>
                  <a:schemeClr val="bg1"/>
                </a:solidFill>
              </a:rPr>
              <a:t>Bedensel, toplumsal ve bilişsel </a:t>
            </a:r>
            <a:r>
              <a:rPr lang="tr-TR" sz="2800" dirty="0" smtClean="0">
                <a:solidFill>
                  <a:schemeClr val="bg1"/>
                </a:solidFill>
              </a:rPr>
              <a:t>olgunlaşmayı ve </a:t>
            </a:r>
            <a:r>
              <a:rPr lang="tr-TR" sz="2800" dirty="0">
                <a:solidFill>
                  <a:schemeClr val="bg1"/>
                </a:solidFill>
              </a:rPr>
              <a:t>yetişkinliğe geçiş hazırlıklarını içine alan bir gelişme dönemidir. </a:t>
            </a:r>
            <a:endParaRPr lang="tr-TR" sz="2800" dirty="0" smtClean="0">
              <a:solidFill>
                <a:schemeClr val="bg1"/>
              </a:solidFill>
            </a:endParaRPr>
          </a:p>
          <a:p>
            <a:pPr>
              <a:buFont typeface="Wingdings" panose="05000000000000000000" pitchFamily="2" charset="2"/>
              <a:buChar char="Ø"/>
            </a:pPr>
            <a:r>
              <a:rPr lang="tr-TR" sz="2800" dirty="0" smtClean="0">
                <a:solidFill>
                  <a:srgbClr val="FF0000"/>
                </a:solidFill>
              </a:rPr>
              <a:t>Cinsel </a:t>
            </a:r>
            <a:r>
              <a:rPr lang="tr-TR" sz="2800" dirty="0">
                <a:solidFill>
                  <a:srgbClr val="FF0000"/>
                </a:solidFill>
              </a:rPr>
              <a:t>gelişim, kişilik gelişimi, özerklik ve bireysellik bu dönemin en belirgin konu başlıklarıdır. </a:t>
            </a:r>
            <a:endParaRPr lang="tr-TR" sz="2800" dirty="0" smtClean="0">
              <a:solidFill>
                <a:srgbClr val="FF0000"/>
              </a:solidFill>
            </a:endParaRPr>
          </a:p>
          <a:p>
            <a:pPr>
              <a:buFont typeface="Wingdings" panose="05000000000000000000" pitchFamily="2" charset="2"/>
              <a:buChar char="Ø"/>
            </a:pPr>
            <a:r>
              <a:rPr lang="tr-TR" sz="2800" dirty="0" smtClean="0">
                <a:solidFill>
                  <a:schemeClr val="bg1"/>
                </a:solidFill>
              </a:rPr>
              <a:t>Genç </a:t>
            </a:r>
            <a:r>
              <a:rPr lang="tr-TR" sz="2800" dirty="0">
                <a:solidFill>
                  <a:schemeClr val="bg1"/>
                </a:solidFill>
              </a:rPr>
              <a:t>bu dönemde neresinde yer alacağını bilmediği bir hayatla karşı karşıyadır.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3678">
            <a:off x="6537429" y="2720245"/>
            <a:ext cx="4968771" cy="2981263"/>
          </a:xfrm>
          <a:prstGeom prst="rect">
            <a:avLst/>
          </a:prstGeom>
          <a:effectLst>
            <a:softEdge rad="63500"/>
          </a:effectLst>
        </p:spPr>
      </p:pic>
    </p:spTree>
    <p:extLst>
      <p:ext uri="{BB962C8B-B14F-4D97-AF65-F5344CB8AC3E}">
        <p14:creationId xmlns:p14="http://schemas.microsoft.com/office/powerpoint/2010/main" val="25800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idx="1"/>
          </p:nvPr>
        </p:nvSpPr>
        <p:spPr>
          <a:xfrm>
            <a:off x="535899" y="1678898"/>
            <a:ext cx="11081479" cy="4961745"/>
          </a:xfrm>
        </p:spPr>
        <p:txBody>
          <a:bodyPr>
            <a:normAutofit/>
          </a:bodyPr>
          <a:lstStyle/>
          <a:p>
            <a:endParaRPr lang="tr-TR" dirty="0">
              <a:solidFill>
                <a:schemeClr val="bg1"/>
              </a:solidFill>
            </a:endParaRPr>
          </a:p>
          <a:p>
            <a:pPr marL="0" indent="0" algn="ctr">
              <a:buNone/>
            </a:pPr>
            <a:r>
              <a:rPr lang="tr-TR" sz="2800" b="1" dirty="0" smtClean="0">
                <a:solidFill>
                  <a:srgbClr val="FF0000"/>
                </a:solidFill>
                <a:latin typeface="Century Gothic" panose="020B0502020202020204" pitchFamily="34" charset="0"/>
              </a:rPr>
              <a:t>DİNLEDİĞİNİZ İÇİN TEŞEKKÜRLER</a:t>
            </a:r>
            <a:endParaRPr lang="tr-TR" sz="2800" b="1" dirty="0">
              <a:solidFill>
                <a:srgbClr val="FF0000"/>
              </a:solidFill>
              <a:latin typeface="Century Gothic" panose="020B0502020202020204" pitchFamily="34"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02" y="3600996"/>
            <a:ext cx="7338472" cy="2731985"/>
          </a:xfrm>
          <a:prstGeom prst="rect">
            <a:avLst/>
          </a:prstGeom>
        </p:spPr>
      </p:pic>
    </p:spTree>
    <p:extLst>
      <p:ext uri="{BB962C8B-B14F-4D97-AF65-F5344CB8AC3E}">
        <p14:creationId xmlns:p14="http://schemas.microsoft.com/office/powerpoint/2010/main" val="3562983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0512" y="280939"/>
            <a:ext cx="8610600" cy="1293028"/>
          </a:xfrm>
        </p:spPr>
        <p:txBody>
          <a:bodyPr/>
          <a:lstStyle/>
          <a:p>
            <a:r>
              <a:rPr lang="tr-TR" b="1" dirty="0" smtClean="0">
                <a:solidFill>
                  <a:schemeClr val="bg1"/>
                </a:solidFill>
              </a:rPr>
              <a:t>Ergenlik nedir?</a:t>
            </a:r>
            <a:endParaRPr lang="tr-TR" b="1" dirty="0">
              <a:solidFill>
                <a:schemeClr val="bg1"/>
              </a:solidFill>
            </a:endParaRPr>
          </a:p>
        </p:txBody>
      </p:sp>
      <p:sp>
        <p:nvSpPr>
          <p:cNvPr id="3" name="İçerik Yer Tutucusu 2"/>
          <p:cNvSpPr>
            <a:spLocks noGrp="1"/>
          </p:cNvSpPr>
          <p:nvPr>
            <p:ph idx="1"/>
          </p:nvPr>
        </p:nvSpPr>
        <p:spPr>
          <a:xfrm>
            <a:off x="685800" y="1573967"/>
            <a:ext cx="10820400" cy="5096656"/>
          </a:xfrm>
        </p:spPr>
        <p:txBody>
          <a:bodyPr>
            <a:normAutofit fontScale="92500" lnSpcReduction="10000"/>
          </a:bodyPr>
          <a:lstStyle/>
          <a:p>
            <a:pPr>
              <a:buFont typeface="Wingdings" panose="05000000000000000000" pitchFamily="2" charset="2"/>
              <a:buChar char="Ø"/>
            </a:pPr>
            <a:r>
              <a:rPr lang="tr-TR" dirty="0" err="1">
                <a:solidFill>
                  <a:schemeClr val="bg1"/>
                </a:solidFill>
              </a:rPr>
              <a:t>Havighurst’e</a:t>
            </a:r>
            <a:r>
              <a:rPr lang="tr-TR" dirty="0">
                <a:solidFill>
                  <a:schemeClr val="bg1"/>
                </a:solidFill>
              </a:rPr>
              <a:t> göre ergenlikteki gelişim </a:t>
            </a:r>
            <a:r>
              <a:rPr lang="tr-TR" dirty="0" smtClean="0">
                <a:solidFill>
                  <a:schemeClr val="bg1"/>
                </a:solidFill>
              </a:rPr>
              <a:t>görevleri: </a:t>
            </a:r>
          </a:p>
          <a:p>
            <a:pPr marL="0" indent="0">
              <a:buNone/>
            </a:pPr>
            <a:endParaRPr lang="tr-TR" dirty="0" smtClean="0">
              <a:solidFill>
                <a:schemeClr val="bg1"/>
              </a:solidFill>
            </a:endParaRPr>
          </a:p>
          <a:p>
            <a:pPr lvl="1">
              <a:lnSpc>
                <a:spcPct val="150000"/>
              </a:lnSpc>
            </a:pPr>
            <a:r>
              <a:rPr lang="tr-TR" sz="2200" dirty="0">
                <a:solidFill>
                  <a:schemeClr val="bg1"/>
                </a:solidFill>
              </a:rPr>
              <a:t>Bedensel özelliklerini kabul etmek ve bedenini etkili bir şekilde kullanmak</a:t>
            </a:r>
          </a:p>
          <a:p>
            <a:pPr lvl="1">
              <a:lnSpc>
                <a:spcPct val="150000"/>
              </a:lnSpc>
            </a:pPr>
            <a:r>
              <a:rPr lang="tr-TR" sz="2200" dirty="0">
                <a:solidFill>
                  <a:srgbClr val="FF0000"/>
                </a:solidFill>
              </a:rPr>
              <a:t>Eril ya da dişil bir toplumsal rolü gerçekleştirmek.</a:t>
            </a:r>
          </a:p>
          <a:p>
            <a:pPr lvl="1">
              <a:lnSpc>
                <a:spcPct val="150000"/>
              </a:lnSpc>
            </a:pPr>
            <a:r>
              <a:rPr lang="tr-TR" sz="2200" dirty="0">
                <a:solidFill>
                  <a:schemeClr val="bg1"/>
                </a:solidFill>
              </a:rPr>
              <a:t>Her iki cinsten yaşıtlarıyla yeni ve daha olgun ilişkiler kurmak.</a:t>
            </a:r>
          </a:p>
          <a:p>
            <a:pPr lvl="1">
              <a:lnSpc>
                <a:spcPct val="150000"/>
              </a:lnSpc>
            </a:pPr>
            <a:r>
              <a:rPr lang="tr-TR" sz="2200" dirty="0" smtClean="0">
                <a:solidFill>
                  <a:srgbClr val="FF0000"/>
                </a:solidFill>
              </a:rPr>
              <a:t>Ana babadan </a:t>
            </a:r>
            <a:r>
              <a:rPr lang="tr-TR" sz="2200" dirty="0">
                <a:solidFill>
                  <a:srgbClr val="FF0000"/>
                </a:solidFill>
              </a:rPr>
              <a:t>ve diğer yetişkinlerden duygusal bağımsızlığı gerçekleştirmek.</a:t>
            </a:r>
          </a:p>
          <a:p>
            <a:pPr lvl="1">
              <a:lnSpc>
                <a:spcPct val="150000"/>
              </a:lnSpc>
            </a:pPr>
            <a:r>
              <a:rPr lang="tr-TR" sz="2200" dirty="0">
                <a:solidFill>
                  <a:schemeClr val="bg1"/>
                </a:solidFill>
              </a:rPr>
              <a:t>Ekonomik bir mesleğe hazırlanmak.</a:t>
            </a:r>
          </a:p>
          <a:p>
            <a:pPr lvl="1">
              <a:lnSpc>
                <a:spcPct val="150000"/>
              </a:lnSpc>
            </a:pPr>
            <a:r>
              <a:rPr lang="tr-TR" sz="2200" dirty="0">
                <a:solidFill>
                  <a:srgbClr val="FF0000"/>
                </a:solidFill>
              </a:rPr>
              <a:t>Evliliğe ve aile yaşamına hazırlanmak.</a:t>
            </a:r>
          </a:p>
          <a:p>
            <a:pPr lvl="1">
              <a:lnSpc>
                <a:spcPct val="150000"/>
              </a:lnSpc>
            </a:pPr>
            <a:r>
              <a:rPr lang="tr-TR" sz="2200" dirty="0">
                <a:solidFill>
                  <a:schemeClr val="bg1"/>
                </a:solidFill>
              </a:rPr>
              <a:t>Toplumsal bakımdan sorumlu bir davranışı istemek ve gerçekleştirmek.</a:t>
            </a:r>
          </a:p>
          <a:p>
            <a:pPr lvl="1">
              <a:lnSpc>
                <a:spcPct val="150000"/>
              </a:lnSpc>
            </a:pPr>
            <a:r>
              <a:rPr lang="tr-TR" sz="2200" dirty="0">
                <a:solidFill>
                  <a:srgbClr val="FF0000"/>
                </a:solidFill>
              </a:rPr>
              <a:t>Davranışın rehberi olarak bir dizi değer ve bir ahlak sistemi kazanmak, bir ideoloji geliştirmek.</a:t>
            </a:r>
          </a:p>
          <a:p>
            <a:pPr>
              <a:buFont typeface="Wingdings" panose="05000000000000000000" pitchFamily="2" charset="2"/>
              <a:buChar char="Ø"/>
            </a:pPr>
            <a:endParaRPr lang="tr-TR" dirty="0">
              <a:solidFill>
                <a:schemeClr val="bg1"/>
              </a:solidFill>
            </a:endParaRPr>
          </a:p>
        </p:txBody>
      </p:sp>
    </p:spTree>
    <p:extLst>
      <p:ext uri="{BB962C8B-B14F-4D97-AF65-F5344CB8AC3E}">
        <p14:creationId xmlns:p14="http://schemas.microsoft.com/office/powerpoint/2010/main" val="38840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Ergenlik nedir?</a:t>
            </a:r>
            <a:endParaRPr lang="tr-TR" b="1" dirty="0">
              <a:solidFill>
                <a:schemeClr val="bg1"/>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3200" dirty="0" smtClean="0">
                <a:solidFill>
                  <a:schemeClr val="bg1"/>
                </a:solidFill>
              </a:rPr>
              <a:t>Ergenle iletişimde kritik:</a:t>
            </a:r>
          </a:p>
          <a:p>
            <a:endParaRPr lang="tr-TR" sz="3200" dirty="0">
              <a:solidFill>
                <a:schemeClr val="bg1"/>
              </a:solidFill>
            </a:endParaRPr>
          </a:p>
          <a:p>
            <a:endParaRPr lang="tr-TR" sz="3200" dirty="0" smtClean="0">
              <a:solidFill>
                <a:schemeClr val="bg1"/>
              </a:solidFill>
            </a:endParaRPr>
          </a:p>
          <a:p>
            <a:pPr lvl="4"/>
            <a:r>
              <a:rPr lang="tr-TR" sz="3200" dirty="0" smtClean="0">
                <a:solidFill>
                  <a:srgbClr val="FF0000"/>
                </a:solidFill>
              </a:rPr>
              <a:t>bedeni kabul</a:t>
            </a:r>
            <a:r>
              <a:rPr lang="tr-TR" sz="3200" dirty="0" smtClean="0">
                <a:solidFill>
                  <a:schemeClr val="bg1"/>
                </a:solidFill>
              </a:rPr>
              <a:t>			</a:t>
            </a:r>
          </a:p>
          <a:p>
            <a:endParaRPr lang="tr-TR" sz="3200" dirty="0" smtClean="0">
              <a:solidFill>
                <a:schemeClr val="bg1"/>
              </a:solidFill>
            </a:endParaRPr>
          </a:p>
          <a:p>
            <a:pPr lvl="8"/>
            <a:r>
              <a:rPr lang="tr-TR" sz="3200" dirty="0" smtClean="0">
                <a:solidFill>
                  <a:srgbClr val="002060"/>
                </a:solidFill>
              </a:rPr>
              <a:t>kimlik karmaşası </a:t>
            </a:r>
            <a:endParaRPr lang="tr-TR" sz="3200"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5565">
            <a:off x="7463920" y="2571908"/>
            <a:ext cx="3816599" cy="2516743"/>
          </a:xfrm>
          <a:prstGeom prst="rect">
            <a:avLst/>
          </a:prstGeom>
          <a:effectLst>
            <a:softEdge rad="63500"/>
          </a:effectLst>
        </p:spPr>
      </p:pic>
    </p:spTree>
    <p:extLst>
      <p:ext uri="{BB962C8B-B14F-4D97-AF65-F5344CB8AC3E}">
        <p14:creationId xmlns:p14="http://schemas.microsoft.com/office/powerpoint/2010/main" val="14327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İLETİŞİM</a:t>
            </a:r>
            <a:endParaRPr lang="tr-TR" b="1" dirty="0">
              <a:solidFill>
                <a:schemeClr val="bg1"/>
              </a:solidFill>
            </a:endParaRPr>
          </a:p>
        </p:txBody>
      </p:sp>
      <p:sp>
        <p:nvSpPr>
          <p:cNvPr id="3" name="İçerik Yer Tutucusu 2"/>
          <p:cNvSpPr>
            <a:spLocks noGrp="1"/>
          </p:cNvSpPr>
          <p:nvPr>
            <p:ph idx="1"/>
          </p:nvPr>
        </p:nvSpPr>
        <p:spPr>
          <a:xfrm>
            <a:off x="685800" y="2680584"/>
            <a:ext cx="4122685" cy="3060649"/>
          </a:xfrm>
        </p:spPr>
        <p:txBody>
          <a:bodyPr>
            <a:normAutofit/>
          </a:bodyPr>
          <a:lstStyle/>
          <a:p>
            <a:pPr>
              <a:buFont typeface="Wingdings" panose="05000000000000000000" pitchFamily="2" charset="2"/>
              <a:buChar char="Ø"/>
            </a:pPr>
            <a:r>
              <a:rPr lang="tr-TR" sz="2400" dirty="0">
                <a:solidFill>
                  <a:schemeClr val="bg1"/>
                </a:solidFill>
              </a:rPr>
              <a:t>İletişimin üzerinde uzlaşmaya varılmış tek bir tanımı yoktur. Ancak hangi tanımı benimserseniz bu sizin davranışınızı da etkileyecektir.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419" y="2680584"/>
            <a:ext cx="6148781" cy="2895756"/>
          </a:xfrm>
          <a:prstGeom prst="rect">
            <a:avLst/>
          </a:prstGeom>
          <a:effectLst>
            <a:softEdge rad="63500"/>
          </a:effectLst>
        </p:spPr>
      </p:pic>
    </p:spTree>
    <p:extLst>
      <p:ext uri="{BB962C8B-B14F-4D97-AF65-F5344CB8AC3E}">
        <p14:creationId xmlns:p14="http://schemas.microsoft.com/office/powerpoint/2010/main" val="137685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İLETİŞİM</a:t>
            </a:r>
            <a:endParaRPr lang="tr-TR" dirty="0">
              <a:solidFill>
                <a:schemeClr val="bg1"/>
              </a:solidFill>
            </a:endParaRPr>
          </a:p>
        </p:txBody>
      </p:sp>
      <p:sp>
        <p:nvSpPr>
          <p:cNvPr id="3" name="İçerik Yer Tutucusu 2"/>
          <p:cNvSpPr>
            <a:spLocks noGrp="1"/>
          </p:cNvSpPr>
          <p:nvPr>
            <p:ph idx="1"/>
          </p:nvPr>
        </p:nvSpPr>
        <p:spPr>
          <a:xfrm>
            <a:off x="685801" y="2194560"/>
            <a:ext cx="8832953" cy="4024125"/>
          </a:xfrm>
        </p:spPr>
        <p:txBody>
          <a:bodyPr>
            <a:normAutofit fontScale="92500"/>
          </a:bodyPr>
          <a:lstStyle/>
          <a:p>
            <a:pPr marL="457200" lvl="0" indent="-457200">
              <a:lnSpc>
                <a:spcPct val="150000"/>
              </a:lnSpc>
              <a:buFont typeface="+mj-lt"/>
              <a:buAutoNum type="arabicPeriod"/>
            </a:pPr>
            <a:r>
              <a:rPr lang="tr-TR" dirty="0">
                <a:solidFill>
                  <a:schemeClr val="bg1"/>
                </a:solidFill>
              </a:rPr>
              <a:t>Simgeler aracılığıyla bir kişiden ya da gruptan diğerine bilginin, fikirlerin, tutumların veya duyguların iletimidir. </a:t>
            </a:r>
            <a:endParaRPr lang="tr-TR" dirty="0" smtClean="0">
              <a:solidFill>
                <a:schemeClr val="bg1"/>
              </a:solidFill>
            </a:endParaRPr>
          </a:p>
          <a:p>
            <a:pPr marL="457200" lvl="0" indent="-457200">
              <a:lnSpc>
                <a:spcPct val="150000"/>
              </a:lnSpc>
              <a:buFont typeface="+mj-lt"/>
              <a:buAutoNum type="arabicPeriod"/>
            </a:pPr>
            <a:endParaRPr lang="tr-TR" dirty="0">
              <a:solidFill>
                <a:schemeClr val="bg1"/>
              </a:solidFill>
            </a:endParaRPr>
          </a:p>
          <a:p>
            <a:pPr marL="457200" lvl="0" indent="-457200">
              <a:lnSpc>
                <a:spcPct val="150000"/>
              </a:lnSpc>
              <a:buFont typeface="+mj-lt"/>
              <a:buAutoNum type="arabicPeriod"/>
            </a:pPr>
            <a:r>
              <a:rPr lang="tr-TR" dirty="0" smtClean="0">
                <a:solidFill>
                  <a:srgbClr val="FF0000"/>
                </a:solidFill>
              </a:rPr>
              <a:t>İletişim </a:t>
            </a:r>
            <a:r>
              <a:rPr lang="tr-TR" dirty="0">
                <a:solidFill>
                  <a:srgbClr val="FF0000"/>
                </a:solidFill>
              </a:rPr>
              <a:t>dans gibidir; </a:t>
            </a:r>
            <a:r>
              <a:rPr lang="tr-TR" dirty="0">
                <a:solidFill>
                  <a:schemeClr val="bg1"/>
                </a:solidFill>
              </a:rPr>
              <a:t>eşlerin hareketlerini uyumlaştırmak zorunda oldukları ve nereye gidecekleri konusunda karşılıklı bir anlayış geliştirdikleri dansa benzer. Kurallar ve beceriler vardır ama aynı zamanda esneklikler de vardır. Dansçılar dansın içine kendi tarzlarını da yerleştirebilirler.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857" y="2829010"/>
            <a:ext cx="4229100" cy="1076325"/>
          </a:xfrm>
          <a:prstGeom prst="rect">
            <a:avLst/>
          </a:prstGeom>
        </p:spPr>
      </p:pic>
    </p:spTree>
    <p:extLst>
      <p:ext uri="{BB962C8B-B14F-4D97-AF65-F5344CB8AC3E}">
        <p14:creationId xmlns:p14="http://schemas.microsoft.com/office/powerpoint/2010/main" val="20012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kişilerarası iletişim nasıl kurulur?</a:t>
            </a:r>
          </a:p>
        </p:txBody>
      </p:sp>
      <p:pic>
        <p:nvPicPr>
          <p:cNvPr id="5" name="Resim 4" descr="D:\disari_verdigim_egitimler\benimkiler\adolesanlarla_iletisim\thumbnail (1).jpeg"/>
          <p:cNvPicPr/>
          <p:nvPr/>
        </p:nvPicPr>
        <p:blipFill rotWithShape="1">
          <a:blip r:embed="rId2">
            <a:extLst>
              <a:ext uri="{28A0092B-C50C-407E-A947-70E740481C1C}">
                <a14:useLocalDpi xmlns:a14="http://schemas.microsoft.com/office/drawing/2010/main" val="0"/>
              </a:ext>
            </a:extLst>
          </a:blip>
          <a:srcRect l="12731" t="29907" r="8895" b="18409"/>
          <a:stretch/>
        </p:blipFill>
        <p:spPr bwMode="auto">
          <a:xfrm>
            <a:off x="1049311" y="2476343"/>
            <a:ext cx="10013430" cy="36246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80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kişilerarası iletişim nasıl kurulur?</a:t>
            </a:r>
          </a:p>
        </p:txBody>
      </p:sp>
      <p:pic>
        <p:nvPicPr>
          <p:cNvPr id="4" name="Resim 3" descr="D:\disari_verdigim_egitimler\benimkiler\adolesanlarla_iletisim\thumbnail.jpeg"/>
          <p:cNvPicPr/>
          <p:nvPr/>
        </p:nvPicPr>
        <p:blipFill>
          <a:blip r:embed="rId2">
            <a:extLst>
              <a:ext uri="{28A0092B-C50C-407E-A947-70E740481C1C}">
                <a14:useLocalDpi xmlns:a14="http://schemas.microsoft.com/office/drawing/2010/main" val="0"/>
              </a:ext>
            </a:extLst>
          </a:blip>
          <a:srcRect/>
          <a:stretch>
            <a:fillRect/>
          </a:stretch>
        </p:blipFill>
        <p:spPr bwMode="auto">
          <a:xfrm>
            <a:off x="437213" y="1738859"/>
            <a:ext cx="4689423" cy="4646951"/>
          </a:xfrm>
          <a:prstGeom prst="rect">
            <a:avLst/>
          </a:prstGeom>
          <a:noFill/>
          <a:ln>
            <a:noFill/>
          </a:ln>
          <a:effectLst>
            <a:softEdge rad="63500"/>
          </a:effectLst>
        </p:spPr>
      </p:pic>
      <p:sp>
        <p:nvSpPr>
          <p:cNvPr id="6" name="İçerik Yer Tutucusu 2"/>
          <p:cNvSpPr>
            <a:spLocks noGrp="1"/>
          </p:cNvSpPr>
          <p:nvPr>
            <p:ph idx="1"/>
          </p:nvPr>
        </p:nvSpPr>
        <p:spPr>
          <a:xfrm>
            <a:off x="5846163" y="2057401"/>
            <a:ext cx="5779957" cy="3923675"/>
          </a:xfrm>
        </p:spPr>
        <p:txBody>
          <a:bodyPr>
            <a:normAutofit/>
          </a:bodyPr>
          <a:lstStyle/>
          <a:p>
            <a:pPr marL="0" indent="0">
              <a:buNone/>
            </a:pPr>
            <a:r>
              <a:rPr lang="tr-TR" sz="2400" b="1" dirty="0">
                <a:solidFill>
                  <a:schemeClr val="bg1"/>
                </a:solidFill>
              </a:rPr>
              <a:t>Dr. </a:t>
            </a:r>
            <a:r>
              <a:rPr lang="tr-TR" sz="2400" b="1" dirty="0" err="1">
                <a:solidFill>
                  <a:schemeClr val="bg1"/>
                </a:solidFill>
              </a:rPr>
              <a:t>Poussaint</a:t>
            </a:r>
            <a:r>
              <a:rPr lang="tr-TR" sz="2400" b="1" dirty="0">
                <a:solidFill>
                  <a:schemeClr val="bg1"/>
                </a:solidFill>
              </a:rPr>
              <a:t> Örneği</a:t>
            </a:r>
          </a:p>
          <a:p>
            <a:pPr marL="0" indent="0">
              <a:buNone/>
            </a:pPr>
            <a:endParaRPr lang="tr-TR" sz="2400" dirty="0" smtClean="0">
              <a:solidFill>
                <a:schemeClr val="bg1"/>
              </a:solidFill>
            </a:endParaRPr>
          </a:p>
          <a:p>
            <a:pPr marL="0" indent="0">
              <a:buNone/>
            </a:pPr>
            <a:r>
              <a:rPr lang="tr-TR" sz="2400" dirty="0" smtClean="0">
                <a:solidFill>
                  <a:schemeClr val="bg1"/>
                </a:solidFill>
              </a:rPr>
              <a:t>Konuşma</a:t>
            </a:r>
            <a:endParaRPr lang="tr-TR" sz="2400" dirty="0">
              <a:solidFill>
                <a:schemeClr val="bg1"/>
              </a:solidFill>
            </a:endParaRPr>
          </a:p>
          <a:p>
            <a:pPr marL="0" indent="0">
              <a:buNone/>
            </a:pPr>
            <a:r>
              <a:rPr lang="tr-TR" sz="2400" dirty="0" smtClean="0">
                <a:solidFill>
                  <a:schemeClr val="bg1"/>
                </a:solidFill>
              </a:rPr>
              <a:t>	A</a:t>
            </a:r>
            <a:r>
              <a:rPr lang="tr-TR" sz="2400" dirty="0">
                <a:solidFill>
                  <a:schemeClr val="bg1"/>
                </a:solidFill>
              </a:rPr>
              <a:t>: Adın ne evlat?</a:t>
            </a:r>
          </a:p>
          <a:p>
            <a:pPr marL="0" indent="0">
              <a:buNone/>
            </a:pPr>
            <a:r>
              <a:rPr lang="tr-TR" sz="2400" dirty="0" smtClean="0">
                <a:solidFill>
                  <a:schemeClr val="bg1"/>
                </a:solidFill>
              </a:rPr>
              <a:t>	B</a:t>
            </a:r>
            <a:r>
              <a:rPr lang="tr-TR" sz="2400" dirty="0">
                <a:solidFill>
                  <a:schemeClr val="bg1"/>
                </a:solidFill>
              </a:rPr>
              <a:t>: </a:t>
            </a:r>
            <a:r>
              <a:rPr lang="tr-TR" sz="2400" dirty="0" err="1">
                <a:solidFill>
                  <a:schemeClr val="bg1"/>
                </a:solidFill>
              </a:rPr>
              <a:t>Dr</a:t>
            </a:r>
            <a:r>
              <a:rPr lang="tr-TR" sz="2400" dirty="0">
                <a:solidFill>
                  <a:schemeClr val="bg1"/>
                </a:solidFill>
              </a:rPr>
              <a:t> </a:t>
            </a:r>
            <a:r>
              <a:rPr lang="tr-TR" sz="2400" dirty="0" err="1">
                <a:solidFill>
                  <a:schemeClr val="bg1"/>
                </a:solidFill>
              </a:rPr>
              <a:t>Poussaint</a:t>
            </a:r>
            <a:r>
              <a:rPr lang="tr-TR" sz="2400" dirty="0">
                <a:solidFill>
                  <a:schemeClr val="bg1"/>
                </a:solidFill>
              </a:rPr>
              <a:t>. Ben doktorum.</a:t>
            </a:r>
          </a:p>
          <a:p>
            <a:pPr marL="0" indent="0">
              <a:buNone/>
            </a:pPr>
            <a:r>
              <a:rPr lang="tr-TR" sz="2400" dirty="0" smtClean="0">
                <a:solidFill>
                  <a:schemeClr val="bg1"/>
                </a:solidFill>
              </a:rPr>
              <a:t>	A</a:t>
            </a:r>
            <a:r>
              <a:rPr lang="tr-TR" sz="2400" dirty="0">
                <a:solidFill>
                  <a:schemeClr val="bg1"/>
                </a:solidFill>
              </a:rPr>
              <a:t>: İlk adın ne </a:t>
            </a:r>
            <a:r>
              <a:rPr lang="tr-TR" sz="2400" dirty="0" err="1">
                <a:solidFill>
                  <a:schemeClr val="bg1"/>
                </a:solidFill>
              </a:rPr>
              <a:t>evlar</a:t>
            </a:r>
            <a:r>
              <a:rPr lang="tr-TR" sz="2400" dirty="0">
                <a:solidFill>
                  <a:schemeClr val="bg1"/>
                </a:solidFill>
              </a:rPr>
              <a:t>?</a:t>
            </a:r>
          </a:p>
          <a:p>
            <a:pPr marL="0" indent="0">
              <a:buNone/>
            </a:pPr>
            <a:r>
              <a:rPr lang="tr-TR" sz="2400" dirty="0" smtClean="0">
                <a:solidFill>
                  <a:schemeClr val="bg1"/>
                </a:solidFill>
              </a:rPr>
              <a:t>	B</a:t>
            </a:r>
            <a:r>
              <a:rPr lang="tr-TR" sz="2400" dirty="0">
                <a:solidFill>
                  <a:schemeClr val="bg1"/>
                </a:solidFill>
              </a:rPr>
              <a:t>: </a:t>
            </a:r>
            <a:r>
              <a:rPr lang="tr-TR" sz="2400" dirty="0" err="1">
                <a:solidFill>
                  <a:schemeClr val="bg1"/>
                </a:solidFill>
              </a:rPr>
              <a:t>Alvin</a:t>
            </a:r>
            <a:r>
              <a:rPr lang="tr-TR" sz="2400" dirty="0" smtClean="0">
                <a:solidFill>
                  <a:schemeClr val="bg1"/>
                </a:solidFill>
              </a:rPr>
              <a:t>.</a:t>
            </a:r>
            <a:endParaRPr lang="tr-TR" sz="2400" dirty="0">
              <a:solidFill>
                <a:schemeClr val="bg1"/>
              </a:solidFill>
            </a:endParaRPr>
          </a:p>
        </p:txBody>
      </p:sp>
    </p:spTree>
    <p:extLst>
      <p:ext uri="{BB962C8B-B14F-4D97-AF65-F5344CB8AC3E}">
        <p14:creationId xmlns:p14="http://schemas.microsoft.com/office/powerpoint/2010/main" val="32135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kişilerarası iletişim nasıl kurulur?</a:t>
            </a:r>
          </a:p>
        </p:txBody>
      </p:sp>
      <p:pic>
        <p:nvPicPr>
          <p:cNvPr id="4" name="Resim 3" descr="D:\disari_verdigim_egitimler\benimkiler\adolesanlarla_iletisim\thumbnail.jpeg"/>
          <p:cNvPicPr/>
          <p:nvPr/>
        </p:nvPicPr>
        <p:blipFill>
          <a:blip r:embed="rId2">
            <a:extLst>
              <a:ext uri="{28A0092B-C50C-407E-A947-70E740481C1C}">
                <a14:useLocalDpi xmlns:a14="http://schemas.microsoft.com/office/drawing/2010/main" val="0"/>
              </a:ext>
            </a:extLst>
          </a:blip>
          <a:srcRect/>
          <a:stretch>
            <a:fillRect/>
          </a:stretch>
        </p:blipFill>
        <p:spPr bwMode="auto">
          <a:xfrm>
            <a:off x="437213" y="1738859"/>
            <a:ext cx="4689423" cy="4646951"/>
          </a:xfrm>
          <a:prstGeom prst="rect">
            <a:avLst/>
          </a:prstGeom>
          <a:noFill/>
          <a:ln>
            <a:noFill/>
          </a:ln>
          <a:effectLst>
            <a:softEdge rad="63500"/>
          </a:effectLst>
        </p:spPr>
      </p:pic>
      <p:sp>
        <p:nvSpPr>
          <p:cNvPr id="6" name="İçerik Yer Tutucusu 2"/>
          <p:cNvSpPr>
            <a:spLocks noGrp="1"/>
          </p:cNvSpPr>
          <p:nvPr>
            <p:ph idx="1"/>
          </p:nvPr>
        </p:nvSpPr>
        <p:spPr>
          <a:xfrm>
            <a:off x="5726242" y="2194560"/>
            <a:ext cx="5779957" cy="4663440"/>
          </a:xfrm>
        </p:spPr>
        <p:txBody>
          <a:bodyPr>
            <a:normAutofit/>
          </a:bodyPr>
          <a:lstStyle/>
          <a:p>
            <a:pPr marL="0" indent="0">
              <a:buNone/>
            </a:pPr>
            <a:r>
              <a:rPr lang="tr-TR" sz="2400" b="1" dirty="0">
                <a:solidFill>
                  <a:schemeClr val="bg1"/>
                </a:solidFill>
              </a:rPr>
              <a:t>Dr. </a:t>
            </a:r>
            <a:r>
              <a:rPr lang="tr-TR" sz="2400" b="1" dirty="0" err="1">
                <a:solidFill>
                  <a:schemeClr val="bg1"/>
                </a:solidFill>
              </a:rPr>
              <a:t>Poussaint</a:t>
            </a:r>
            <a:r>
              <a:rPr lang="tr-TR" sz="2400" b="1" dirty="0">
                <a:solidFill>
                  <a:schemeClr val="bg1"/>
                </a:solidFill>
              </a:rPr>
              <a:t> Örneği</a:t>
            </a:r>
          </a:p>
          <a:p>
            <a:pPr marL="0" indent="0">
              <a:buNone/>
            </a:pPr>
            <a:r>
              <a:rPr lang="tr-TR" sz="2400" dirty="0" smtClean="0">
                <a:solidFill>
                  <a:schemeClr val="bg1"/>
                </a:solidFill>
              </a:rPr>
              <a:t>Sorular:</a:t>
            </a:r>
          </a:p>
          <a:p>
            <a:pPr marL="0" indent="0">
              <a:buNone/>
            </a:pPr>
            <a:endParaRPr lang="tr-TR" sz="2400" dirty="0">
              <a:solidFill>
                <a:schemeClr val="bg1"/>
              </a:solidFill>
            </a:endParaRPr>
          </a:p>
          <a:p>
            <a:pPr lvl="0">
              <a:buFont typeface="Wingdings" panose="05000000000000000000" pitchFamily="2" charset="2"/>
              <a:buChar char="Ø"/>
            </a:pPr>
            <a:r>
              <a:rPr lang="tr-TR" sz="2400" dirty="0">
                <a:solidFill>
                  <a:schemeClr val="bg1"/>
                </a:solidFill>
              </a:rPr>
              <a:t>Konuşma ne zaman nerede geçiyor</a:t>
            </a:r>
          </a:p>
          <a:p>
            <a:pPr lvl="0">
              <a:buFont typeface="Wingdings" panose="05000000000000000000" pitchFamily="2" charset="2"/>
              <a:buChar char="Ø"/>
            </a:pPr>
            <a:r>
              <a:rPr lang="tr-TR" sz="2400" dirty="0">
                <a:solidFill>
                  <a:schemeClr val="bg1"/>
                </a:solidFill>
              </a:rPr>
              <a:t>A ne tip bir insandır</a:t>
            </a:r>
          </a:p>
          <a:p>
            <a:pPr lvl="0">
              <a:buFont typeface="Wingdings" panose="05000000000000000000" pitchFamily="2" charset="2"/>
              <a:buChar char="Ø"/>
            </a:pPr>
            <a:r>
              <a:rPr lang="tr-TR" sz="2400" dirty="0">
                <a:solidFill>
                  <a:schemeClr val="bg1"/>
                </a:solidFill>
              </a:rPr>
              <a:t>B ne tip bir insandır</a:t>
            </a:r>
          </a:p>
          <a:p>
            <a:pPr marL="457200" lvl="1" indent="0">
              <a:buNone/>
            </a:pPr>
            <a:endParaRPr lang="tr-TR" sz="2400" dirty="0" smtClean="0">
              <a:solidFill>
                <a:schemeClr val="bg1"/>
              </a:solidFill>
            </a:endParaRPr>
          </a:p>
          <a:p>
            <a:pPr marL="457200" lvl="1" indent="0">
              <a:buNone/>
            </a:pPr>
            <a:endParaRPr lang="tr-TR" sz="2400" dirty="0">
              <a:solidFill>
                <a:schemeClr val="bg1"/>
              </a:solidFill>
            </a:endParaRPr>
          </a:p>
          <a:p>
            <a:pPr marL="457200" lvl="1" indent="0">
              <a:buNone/>
            </a:pPr>
            <a:r>
              <a:rPr lang="tr-TR" sz="2400" dirty="0" smtClean="0">
                <a:solidFill>
                  <a:schemeClr val="bg1"/>
                </a:solidFill>
              </a:rPr>
              <a:t>Bu </a:t>
            </a:r>
            <a:r>
              <a:rPr lang="tr-TR" sz="2400" dirty="0">
                <a:solidFill>
                  <a:schemeClr val="bg1"/>
                </a:solidFill>
              </a:rPr>
              <a:t>konuşmadan sonra B duygularını anlatıyor</a:t>
            </a:r>
          </a:p>
        </p:txBody>
      </p:sp>
    </p:spTree>
    <p:extLst>
      <p:ext uri="{BB962C8B-B14F-4D97-AF65-F5344CB8AC3E}">
        <p14:creationId xmlns:p14="http://schemas.microsoft.com/office/powerpoint/2010/main" val="19893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219</TotalTime>
  <Words>484</Words>
  <Application>Microsoft Office PowerPoint</Application>
  <PresentationFormat>Geniş ekran</PresentationFormat>
  <Paragraphs>108</Paragraphs>
  <Slides>20</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Century Gothic</vt:lpstr>
      <vt:lpstr>Times New Roman</vt:lpstr>
      <vt:lpstr>Wingdings</vt:lpstr>
      <vt:lpstr>Uçak İzi</vt:lpstr>
      <vt:lpstr>ADOLESANLARLA İLETİŞİM </vt:lpstr>
      <vt:lpstr>Ergenlik nedir?</vt:lpstr>
      <vt:lpstr>Ergenlik nedir?</vt:lpstr>
      <vt:lpstr>Ergenlik nedir?</vt:lpstr>
      <vt:lpstr>İLETİŞİM</vt:lpstr>
      <vt:lpstr>İLETİŞİM</vt:lpstr>
      <vt:lpstr>kişilerarası iletişim nasıl kurulur?</vt:lpstr>
      <vt:lpstr>kişilerarası iletişim nasıl kurulur?</vt:lpstr>
      <vt:lpstr>kişilerarası iletişim nasıl kurulur?</vt:lpstr>
      <vt:lpstr>kişilerarası iletişim nasıl kurulur?</vt:lpstr>
      <vt:lpstr>İLETİŞİM</vt:lpstr>
      <vt:lpstr>Ergenlerle İletişim Yöntemleri</vt:lpstr>
      <vt:lpstr>Yapılması Gerekenler </vt:lpstr>
      <vt:lpstr>Yapılması Gerekenler </vt:lpstr>
      <vt:lpstr>Yapılması Gerekenler </vt:lpstr>
      <vt:lpstr>Yapılmaması Gerekenler</vt:lpstr>
      <vt:lpstr>Yapılmaması Gerekenler</vt:lpstr>
      <vt:lpstr>Yapılmaması Gerekenler</vt:lpstr>
      <vt:lpstr>Kaynakça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ADOLESANLARLA İLETİŞİM </dc:title>
  <dc:creator>Windows Kullanıcısı</dc:creator>
  <cp:lastModifiedBy>Windows Kullanıcısı</cp:lastModifiedBy>
  <cp:revision>18</cp:revision>
  <dcterms:created xsi:type="dcterms:W3CDTF">2018-11-29T00:49:34Z</dcterms:created>
  <dcterms:modified xsi:type="dcterms:W3CDTF">2018-11-29T04:28:47Z</dcterms:modified>
</cp:coreProperties>
</file>