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5" r:id="rId4"/>
    <p:sldId id="266" r:id="rId5"/>
    <p:sldId id="264" r:id="rId6"/>
    <p:sldId id="271" r:id="rId7"/>
    <p:sldId id="304" r:id="rId8"/>
    <p:sldId id="273" r:id="rId9"/>
    <p:sldId id="274" r:id="rId10"/>
    <p:sldId id="275" r:id="rId11"/>
    <p:sldId id="281" r:id="rId12"/>
    <p:sldId id="270" r:id="rId13"/>
    <p:sldId id="272" r:id="rId14"/>
    <p:sldId id="287" r:id="rId15"/>
    <p:sldId id="258" r:id="rId16"/>
    <p:sldId id="284" r:id="rId17"/>
    <p:sldId id="276" r:id="rId18"/>
    <p:sldId id="277" r:id="rId19"/>
    <p:sldId id="282" r:id="rId20"/>
    <p:sldId id="262" r:id="rId21"/>
    <p:sldId id="263" r:id="rId22"/>
    <p:sldId id="278" r:id="rId23"/>
    <p:sldId id="291" r:id="rId24"/>
    <p:sldId id="279" r:id="rId25"/>
    <p:sldId id="292" r:id="rId26"/>
    <p:sldId id="280" r:id="rId27"/>
    <p:sldId id="283" r:id="rId28"/>
    <p:sldId id="285" r:id="rId29"/>
    <p:sldId id="286" r:id="rId30"/>
    <p:sldId id="303" r:id="rId31"/>
    <p:sldId id="288" r:id="rId32"/>
    <p:sldId id="289" r:id="rId33"/>
    <p:sldId id="260" r:id="rId34"/>
    <p:sldId id="261" r:id="rId35"/>
    <p:sldId id="293" r:id="rId36"/>
    <p:sldId id="294" r:id="rId37"/>
    <p:sldId id="295" r:id="rId38"/>
    <p:sldId id="296" r:id="rId39"/>
    <p:sldId id="297" r:id="rId40"/>
    <p:sldId id="298" r:id="rId41"/>
    <p:sldId id="299" r:id="rId42"/>
    <p:sldId id="300" r:id="rId43"/>
    <p:sldId id="301" r:id="rId44"/>
    <p:sldId id="302"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82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E3D220C-CB46-4748-857B-8BB8CCF690A9}" type="datetimeFigureOut">
              <a:rPr lang="tr-TR" smtClean="0"/>
              <a:t>28.11.2018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196331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3D220C-CB46-4748-857B-8BB8CCF690A9}" type="datetimeFigureOut">
              <a:rPr lang="tr-TR" smtClean="0"/>
              <a:t>28.11.2018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2623996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3D220C-CB46-4748-857B-8BB8CCF690A9}" type="datetimeFigureOut">
              <a:rPr lang="tr-TR" smtClean="0"/>
              <a:t>28.11.2018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61004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eaLnBrk="0" hangingPunct="0">
              <a:defRPr/>
            </a:lvl1pPr>
          </a:lstStyle>
          <a:p>
            <a:pPr>
              <a:defRPr/>
            </a:pPr>
            <a:fld id="{ECEE6BBD-50B9-46AC-94AE-9DE51A30B3ED}" type="datetimeFigureOut">
              <a:rPr lang="tr-TR"/>
              <a:pPr>
                <a:defRPr/>
              </a:pPr>
              <a:t>28.11.2018</a:t>
            </a:fld>
            <a:endParaRPr lang="tr-TR"/>
          </a:p>
        </p:txBody>
      </p:sp>
      <p:sp>
        <p:nvSpPr>
          <p:cNvPr id="5"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a:lvl1pPr>
          </a:lstStyle>
          <a:p>
            <a:pPr>
              <a:defRPr/>
            </a:pPr>
            <a:fld id="{090893D7-6953-499D-B3B6-12505897FBE2}" type="slidenum">
              <a:rPr lang="tr-TR" altLang="tr-TR"/>
              <a:pPr>
                <a:defRPr/>
              </a:pPr>
              <a:t>‹#›</a:t>
            </a:fld>
            <a:endParaRPr lang="tr-TR" altLang="tr-TR"/>
          </a:p>
        </p:txBody>
      </p:sp>
    </p:spTree>
    <p:extLst>
      <p:ext uri="{BB962C8B-B14F-4D97-AF65-F5344CB8AC3E}">
        <p14:creationId xmlns:p14="http://schemas.microsoft.com/office/powerpoint/2010/main" val="1868683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eaLnBrk="0" hangingPunct="0">
              <a:defRPr/>
            </a:lvl1pPr>
          </a:lstStyle>
          <a:p>
            <a:pPr>
              <a:defRPr/>
            </a:pPr>
            <a:fld id="{78458C16-85F5-4EE3-AE42-F4B3CEDAE6E6}" type="datetimeFigureOut">
              <a:rPr lang="tr-TR"/>
              <a:pPr>
                <a:defRPr/>
              </a:pPr>
              <a:t>28.11.2018</a:t>
            </a:fld>
            <a:endParaRPr lang="tr-TR"/>
          </a:p>
        </p:txBody>
      </p:sp>
      <p:sp>
        <p:nvSpPr>
          <p:cNvPr id="5"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a:lvl1pPr>
          </a:lstStyle>
          <a:p>
            <a:pPr>
              <a:defRPr/>
            </a:pPr>
            <a:fld id="{A6087661-CFE0-4E67-8FA4-8BB7C487B77E}" type="slidenum">
              <a:rPr lang="tr-TR" altLang="tr-TR"/>
              <a:pPr>
                <a:defRPr/>
              </a:pPr>
              <a:t>‹#›</a:t>
            </a:fld>
            <a:endParaRPr lang="tr-TR" altLang="tr-TR"/>
          </a:p>
        </p:txBody>
      </p:sp>
    </p:spTree>
    <p:extLst>
      <p:ext uri="{BB962C8B-B14F-4D97-AF65-F5344CB8AC3E}">
        <p14:creationId xmlns:p14="http://schemas.microsoft.com/office/powerpoint/2010/main" val="234375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eaLnBrk="0" hangingPunct="0">
              <a:defRPr/>
            </a:lvl1pPr>
          </a:lstStyle>
          <a:p>
            <a:pPr>
              <a:defRPr/>
            </a:pPr>
            <a:fld id="{657E23AF-B85C-45C9-A9A1-5F6F8E822E84}" type="datetimeFigureOut">
              <a:rPr lang="tr-TR"/>
              <a:pPr>
                <a:defRPr/>
              </a:pPr>
              <a:t>28.11.2018</a:t>
            </a:fld>
            <a:endParaRPr lang="tr-TR"/>
          </a:p>
        </p:txBody>
      </p:sp>
      <p:sp>
        <p:nvSpPr>
          <p:cNvPr id="5"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a:lvl1pPr>
          </a:lstStyle>
          <a:p>
            <a:pPr>
              <a:defRPr/>
            </a:pPr>
            <a:fld id="{53664EAD-47B3-4106-93F5-8F6B48BD0B81}" type="slidenum">
              <a:rPr lang="tr-TR" altLang="tr-TR"/>
              <a:pPr>
                <a:defRPr/>
              </a:pPr>
              <a:t>‹#›</a:t>
            </a:fld>
            <a:endParaRPr lang="tr-TR" altLang="tr-TR"/>
          </a:p>
        </p:txBody>
      </p:sp>
    </p:spTree>
    <p:extLst>
      <p:ext uri="{BB962C8B-B14F-4D97-AF65-F5344CB8AC3E}">
        <p14:creationId xmlns:p14="http://schemas.microsoft.com/office/powerpoint/2010/main" val="3907972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eaLnBrk="0" hangingPunct="0">
              <a:defRPr/>
            </a:lvl1pPr>
          </a:lstStyle>
          <a:p>
            <a:pPr>
              <a:defRPr/>
            </a:pPr>
            <a:fld id="{24EB2049-59EF-45E8-8276-48EB6F59780A}" type="datetimeFigureOut">
              <a:rPr lang="tr-TR"/>
              <a:pPr>
                <a:defRPr/>
              </a:pPr>
              <a:t>28.11.2018</a:t>
            </a:fld>
            <a:endParaRPr lang="tr-TR"/>
          </a:p>
        </p:txBody>
      </p:sp>
      <p:sp>
        <p:nvSpPr>
          <p:cNvPr id="6"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7" name="5 Slayt Numarası Yer Tutucusu"/>
          <p:cNvSpPr>
            <a:spLocks noGrp="1"/>
          </p:cNvSpPr>
          <p:nvPr>
            <p:ph type="sldNum" sz="quarter" idx="12"/>
          </p:nvPr>
        </p:nvSpPr>
        <p:spPr/>
        <p:txBody>
          <a:bodyPr/>
          <a:lstStyle>
            <a:lvl1pPr eaLnBrk="0" hangingPunct="0">
              <a:defRPr/>
            </a:lvl1pPr>
          </a:lstStyle>
          <a:p>
            <a:pPr>
              <a:defRPr/>
            </a:pPr>
            <a:fld id="{F18DEC53-E604-4720-996D-2ED86147A3CE}" type="slidenum">
              <a:rPr lang="tr-TR" altLang="tr-TR"/>
              <a:pPr>
                <a:defRPr/>
              </a:pPr>
              <a:t>‹#›</a:t>
            </a:fld>
            <a:endParaRPr lang="tr-TR" altLang="tr-TR"/>
          </a:p>
        </p:txBody>
      </p:sp>
    </p:spTree>
    <p:extLst>
      <p:ext uri="{BB962C8B-B14F-4D97-AF65-F5344CB8AC3E}">
        <p14:creationId xmlns:p14="http://schemas.microsoft.com/office/powerpoint/2010/main" val="1176131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eaLnBrk="0" hangingPunct="0">
              <a:defRPr/>
            </a:lvl1pPr>
          </a:lstStyle>
          <a:p>
            <a:pPr>
              <a:defRPr/>
            </a:pPr>
            <a:fld id="{05D794D8-C4D4-49EC-8E0D-94AC9EC74953}" type="datetimeFigureOut">
              <a:rPr lang="tr-TR"/>
              <a:pPr>
                <a:defRPr/>
              </a:pPr>
              <a:t>28.11.2018</a:t>
            </a:fld>
            <a:endParaRPr lang="tr-TR"/>
          </a:p>
        </p:txBody>
      </p:sp>
      <p:sp>
        <p:nvSpPr>
          <p:cNvPr id="8"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9" name="5 Slayt Numarası Yer Tutucusu"/>
          <p:cNvSpPr>
            <a:spLocks noGrp="1"/>
          </p:cNvSpPr>
          <p:nvPr>
            <p:ph type="sldNum" sz="quarter" idx="12"/>
          </p:nvPr>
        </p:nvSpPr>
        <p:spPr/>
        <p:txBody>
          <a:bodyPr/>
          <a:lstStyle>
            <a:lvl1pPr eaLnBrk="0" hangingPunct="0">
              <a:defRPr/>
            </a:lvl1pPr>
          </a:lstStyle>
          <a:p>
            <a:pPr>
              <a:defRPr/>
            </a:pPr>
            <a:fld id="{A41506CB-A747-4E99-93F1-190B8113CDA2}" type="slidenum">
              <a:rPr lang="tr-TR" altLang="tr-TR"/>
              <a:pPr>
                <a:defRPr/>
              </a:pPr>
              <a:t>‹#›</a:t>
            </a:fld>
            <a:endParaRPr lang="tr-TR" altLang="tr-TR"/>
          </a:p>
        </p:txBody>
      </p:sp>
    </p:spTree>
    <p:extLst>
      <p:ext uri="{BB962C8B-B14F-4D97-AF65-F5344CB8AC3E}">
        <p14:creationId xmlns:p14="http://schemas.microsoft.com/office/powerpoint/2010/main" val="1892982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eaLnBrk="0" hangingPunct="0">
              <a:defRPr/>
            </a:lvl1pPr>
          </a:lstStyle>
          <a:p>
            <a:pPr>
              <a:defRPr/>
            </a:pPr>
            <a:fld id="{35F19238-971D-4521-8323-9B5EEB2AE9A4}" type="datetimeFigureOut">
              <a:rPr lang="tr-TR"/>
              <a:pPr>
                <a:defRPr/>
              </a:pPr>
              <a:t>28.11.2018</a:t>
            </a:fld>
            <a:endParaRPr lang="tr-TR"/>
          </a:p>
        </p:txBody>
      </p:sp>
      <p:sp>
        <p:nvSpPr>
          <p:cNvPr id="4"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5" name="5 Slayt Numarası Yer Tutucusu"/>
          <p:cNvSpPr>
            <a:spLocks noGrp="1"/>
          </p:cNvSpPr>
          <p:nvPr>
            <p:ph type="sldNum" sz="quarter" idx="12"/>
          </p:nvPr>
        </p:nvSpPr>
        <p:spPr/>
        <p:txBody>
          <a:bodyPr/>
          <a:lstStyle>
            <a:lvl1pPr eaLnBrk="0" hangingPunct="0">
              <a:defRPr/>
            </a:lvl1pPr>
          </a:lstStyle>
          <a:p>
            <a:pPr>
              <a:defRPr/>
            </a:pPr>
            <a:fld id="{1E0E9F65-F89F-4EE7-B2E2-F5BEB38BF2B0}" type="slidenum">
              <a:rPr lang="tr-TR" altLang="tr-TR"/>
              <a:pPr>
                <a:defRPr/>
              </a:pPr>
              <a:t>‹#›</a:t>
            </a:fld>
            <a:endParaRPr lang="tr-TR" altLang="tr-TR"/>
          </a:p>
        </p:txBody>
      </p:sp>
    </p:spTree>
    <p:extLst>
      <p:ext uri="{BB962C8B-B14F-4D97-AF65-F5344CB8AC3E}">
        <p14:creationId xmlns:p14="http://schemas.microsoft.com/office/powerpoint/2010/main" val="1122990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eaLnBrk="0" hangingPunct="0">
              <a:defRPr/>
            </a:lvl1pPr>
          </a:lstStyle>
          <a:p>
            <a:pPr>
              <a:defRPr/>
            </a:pPr>
            <a:fld id="{C3ACD0FD-DF3A-4B0C-BF2F-F98EB97EC34B}" type="datetimeFigureOut">
              <a:rPr lang="tr-TR"/>
              <a:pPr>
                <a:defRPr/>
              </a:pPr>
              <a:t>28.11.2018</a:t>
            </a:fld>
            <a:endParaRPr lang="tr-TR"/>
          </a:p>
        </p:txBody>
      </p:sp>
      <p:sp>
        <p:nvSpPr>
          <p:cNvPr id="3"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4" name="5 Slayt Numarası Yer Tutucusu"/>
          <p:cNvSpPr>
            <a:spLocks noGrp="1"/>
          </p:cNvSpPr>
          <p:nvPr>
            <p:ph type="sldNum" sz="quarter" idx="12"/>
          </p:nvPr>
        </p:nvSpPr>
        <p:spPr/>
        <p:txBody>
          <a:bodyPr/>
          <a:lstStyle>
            <a:lvl1pPr eaLnBrk="0" hangingPunct="0">
              <a:defRPr/>
            </a:lvl1pPr>
          </a:lstStyle>
          <a:p>
            <a:pPr>
              <a:defRPr/>
            </a:pPr>
            <a:fld id="{1B53A11E-FDE0-4B1B-B2E5-A07DEB18F58A}" type="slidenum">
              <a:rPr lang="tr-TR" altLang="tr-TR"/>
              <a:pPr>
                <a:defRPr/>
              </a:pPr>
              <a:t>‹#›</a:t>
            </a:fld>
            <a:endParaRPr lang="tr-TR" altLang="tr-TR"/>
          </a:p>
        </p:txBody>
      </p:sp>
    </p:spTree>
    <p:extLst>
      <p:ext uri="{BB962C8B-B14F-4D97-AF65-F5344CB8AC3E}">
        <p14:creationId xmlns:p14="http://schemas.microsoft.com/office/powerpoint/2010/main" val="610554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eaLnBrk="0" hangingPunct="0">
              <a:defRPr/>
            </a:lvl1pPr>
          </a:lstStyle>
          <a:p>
            <a:pPr>
              <a:defRPr/>
            </a:pPr>
            <a:fld id="{EC51923C-BF43-4B77-87A8-082DA2D7A314}" type="datetimeFigureOut">
              <a:rPr lang="tr-TR"/>
              <a:pPr>
                <a:defRPr/>
              </a:pPr>
              <a:t>28.11.2018</a:t>
            </a:fld>
            <a:endParaRPr lang="tr-TR"/>
          </a:p>
        </p:txBody>
      </p:sp>
      <p:sp>
        <p:nvSpPr>
          <p:cNvPr id="6"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7" name="5 Slayt Numarası Yer Tutucusu"/>
          <p:cNvSpPr>
            <a:spLocks noGrp="1"/>
          </p:cNvSpPr>
          <p:nvPr>
            <p:ph type="sldNum" sz="quarter" idx="12"/>
          </p:nvPr>
        </p:nvSpPr>
        <p:spPr/>
        <p:txBody>
          <a:bodyPr/>
          <a:lstStyle>
            <a:lvl1pPr eaLnBrk="0" hangingPunct="0">
              <a:defRPr/>
            </a:lvl1pPr>
          </a:lstStyle>
          <a:p>
            <a:pPr>
              <a:defRPr/>
            </a:pPr>
            <a:fld id="{2E8317BA-18D6-449C-8CD5-36DFE7F703A0}" type="slidenum">
              <a:rPr lang="tr-TR" altLang="tr-TR"/>
              <a:pPr>
                <a:defRPr/>
              </a:pPr>
              <a:t>‹#›</a:t>
            </a:fld>
            <a:endParaRPr lang="tr-TR" altLang="tr-TR"/>
          </a:p>
        </p:txBody>
      </p:sp>
    </p:spTree>
    <p:extLst>
      <p:ext uri="{BB962C8B-B14F-4D97-AF65-F5344CB8AC3E}">
        <p14:creationId xmlns:p14="http://schemas.microsoft.com/office/powerpoint/2010/main" val="330278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3D220C-CB46-4748-857B-8BB8CCF690A9}" type="datetimeFigureOut">
              <a:rPr lang="tr-TR" smtClean="0"/>
              <a:t>28.11.2018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456298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eaLnBrk="0" hangingPunct="0">
              <a:defRPr/>
            </a:lvl1pPr>
          </a:lstStyle>
          <a:p>
            <a:pPr>
              <a:defRPr/>
            </a:pPr>
            <a:fld id="{2C353F79-50A9-4211-A4F4-49E02E7E4D90}" type="datetimeFigureOut">
              <a:rPr lang="tr-TR"/>
              <a:pPr>
                <a:defRPr/>
              </a:pPr>
              <a:t>28.11.2018</a:t>
            </a:fld>
            <a:endParaRPr lang="tr-TR"/>
          </a:p>
        </p:txBody>
      </p:sp>
      <p:sp>
        <p:nvSpPr>
          <p:cNvPr id="6"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7" name="5 Slayt Numarası Yer Tutucusu"/>
          <p:cNvSpPr>
            <a:spLocks noGrp="1"/>
          </p:cNvSpPr>
          <p:nvPr>
            <p:ph type="sldNum" sz="quarter" idx="12"/>
          </p:nvPr>
        </p:nvSpPr>
        <p:spPr/>
        <p:txBody>
          <a:bodyPr/>
          <a:lstStyle>
            <a:lvl1pPr eaLnBrk="0" hangingPunct="0">
              <a:defRPr/>
            </a:lvl1pPr>
          </a:lstStyle>
          <a:p>
            <a:pPr>
              <a:defRPr/>
            </a:pPr>
            <a:fld id="{5C3EEF00-6161-4508-9D56-ADE7BFCF4A89}" type="slidenum">
              <a:rPr lang="tr-TR" altLang="tr-TR"/>
              <a:pPr>
                <a:defRPr/>
              </a:pPr>
              <a:t>‹#›</a:t>
            </a:fld>
            <a:endParaRPr lang="tr-TR" altLang="tr-TR"/>
          </a:p>
        </p:txBody>
      </p:sp>
    </p:spTree>
    <p:extLst>
      <p:ext uri="{BB962C8B-B14F-4D97-AF65-F5344CB8AC3E}">
        <p14:creationId xmlns:p14="http://schemas.microsoft.com/office/powerpoint/2010/main" val="3753735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eaLnBrk="0" hangingPunct="0">
              <a:defRPr/>
            </a:lvl1pPr>
          </a:lstStyle>
          <a:p>
            <a:pPr>
              <a:defRPr/>
            </a:pPr>
            <a:fld id="{DCAC8815-8BB1-4FCA-B557-BD53ACA98A36}" type="datetimeFigureOut">
              <a:rPr lang="tr-TR"/>
              <a:pPr>
                <a:defRPr/>
              </a:pPr>
              <a:t>28.11.2018</a:t>
            </a:fld>
            <a:endParaRPr lang="tr-TR"/>
          </a:p>
        </p:txBody>
      </p:sp>
      <p:sp>
        <p:nvSpPr>
          <p:cNvPr id="5"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a:lvl1pPr>
          </a:lstStyle>
          <a:p>
            <a:pPr>
              <a:defRPr/>
            </a:pPr>
            <a:fld id="{7EE99240-03DC-4C91-8D98-B82FE7FA734D}" type="slidenum">
              <a:rPr lang="tr-TR" altLang="tr-TR"/>
              <a:pPr>
                <a:defRPr/>
              </a:pPr>
              <a:t>‹#›</a:t>
            </a:fld>
            <a:endParaRPr lang="tr-TR" altLang="tr-TR"/>
          </a:p>
        </p:txBody>
      </p:sp>
    </p:spTree>
    <p:extLst>
      <p:ext uri="{BB962C8B-B14F-4D97-AF65-F5344CB8AC3E}">
        <p14:creationId xmlns:p14="http://schemas.microsoft.com/office/powerpoint/2010/main" val="1833415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eaLnBrk="0" hangingPunct="0">
              <a:defRPr/>
            </a:lvl1pPr>
          </a:lstStyle>
          <a:p>
            <a:pPr>
              <a:defRPr/>
            </a:pPr>
            <a:fld id="{F1F118BE-0E63-48DA-A17C-4AEA9D9D52A2}" type="datetimeFigureOut">
              <a:rPr lang="tr-TR"/>
              <a:pPr>
                <a:defRPr/>
              </a:pPr>
              <a:t>28.11.2018</a:t>
            </a:fld>
            <a:endParaRPr lang="tr-TR"/>
          </a:p>
        </p:txBody>
      </p:sp>
      <p:sp>
        <p:nvSpPr>
          <p:cNvPr id="5" name="4 Altbilgi Yer Tutucusu"/>
          <p:cNvSpPr>
            <a:spLocks noGrp="1"/>
          </p:cNvSpPr>
          <p:nvPr>
            <p:ph type="ftr" sz="quarter" idx="11"/>
          </p:nvPr>
        </p:nvSpPr>
        <p:spPr/>
        <p:txBody>
          <a:bodyPr/>
          <a:lstStyle>
            <a:lvl1pPr eaLnBrk="0" hangingPunct="0">
              <a:defRPr/>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a:lvl1pPr>
          </a:lstStyle>
          <a:p>
            <a:pPr>
              <a:defRPr/>
            </a:pPr>
            <a:fld id="{CCB75365-9217-4F0C-82F5-29BD8D151050}" type="slidenum">
              <a:rPr lang="tr-TR" altLang="tr-TR"/>
              <a:pPr>
                <a:defRPr/>
              </a:pPr>
              <a:t>‹#›</a:t>
            </a:fld>
            <a:endParaRPr lang="tr-TR" altLang="tr-TR"/>
          </a:p>
        </p:txBody>
      </p:sp>
    </p:spTree>
    <p:extLst>
      <p:ext uri="{BB962C8B-B14F-4D97-AF65-F5344CB8AC3E}">
        <p14:creationId xmlns:p14="http://schemas.microsoft.com/office/powerpoint/2010/main" val="1483162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3D220C-CB46-4748-857B-8BB8CCF690A9}" type="datetimeFigureOut">
              <a:rPr lang="tr-TR" smtClean="0"/>
              <a:t>28.11.2018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323760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E3D220C-CB46-4748-857B-8BB8CCF690A9}" type="datetimeFigureOut">
              <a:rPr lang="tr-TR" smtClean="0"/>
              <a:t>28.11.2018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360649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E3D220C-CB46-4748-857B-8BB8CCF690A9}" type="datetimeFigureOut">
              <a:rPr lang="tr-TR" smtClean="0"/>
              <a:t>28.11.2018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14830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E3D220C-CB46-4748-857B-8BB8CCF690A9}" type="datetimeFigureOut">
              <a:rPr lang="tr-TR" smtClean="0"/>
              <a:t>28.11.2018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273028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D220C-CB46-4748-857B-8BB8CCF690A9}" type="datetimeFigureOut">
              <a:rPr lang="tr-TR" smtClean="0"/>
              <a:t>28.11.2018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51336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D220C-CB46-4748-857B-8BB8CCF690A9}" type="datetimeFigureOut">
              <a:rPr lang="tr-TR" smtClean="0"/>
              <a:t>28.11.2018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21805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D220C-CB46-4748-857B-8BB8CCF690A9}" type="datetimeFigureOut">
              <a:rPr lang="tr-TR" smtClean="0"/>
              <a:t>28.11.2018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A1EF18F-E286-49A6-B7E5-047AC44AAE30}" type="slidenum">
              <a:rPr lang="tr-TR" smtClean="0"/>
              <a:t>‹#›</a:t>
            </a:fld>
            <a:endParaRPr lang="tr-TR"/>
          </a:p>
        </p:txBody>
      </p:sp>
    </p:spTree>
    <p:extLst>
      <p:ext uri="{BB962C8B-B14F-4D97-AF65-F5344CB8AC3E}">
        <p14:creationId xmlns:p14="http://schemas.microsoft.com/office/powerpoint/2010/main" val="226922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D220C-CB46-4748-857B-8BB8CCF690A9}" type="datetimeFigureOut">
              <a:rPr lang="tr-TR" smtClean="0"/>
              <a:t>28.11.2018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EF18F-E286-49A6-B7E5-047AC44AAE30}" type="slidenum">
              <a:rPr lang="tr-TR" smtClean="0"/>
              <a:t>‹#›</a:t>
            </a:fld>
            <a:endParaRPr lang="tr-TR"/>
          </a:p>
        </p:txBody>
      </p:sp>
    </p:spTree>
    <p:extLst>
      <p:ext uri="{BB962C8B-B14F-4D97-AF65-F5344CB8AC3E}">
        <p14:creationId xmlns:p14="http://schemas.microsoft.com/office/powerpoint/2010/main" val="71915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1 Başlık Yer Tutucusu"/>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2 Metin Yer Tutucusu"/>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E54D05B2-6422-4018-B47B-ED2C53A36067}" type="datetimeFigureOut">
              <a:rPr lang="tr-TR"/>
              <a:pPr>
                <a:defRPr/>
              </a:pPr>
              <a:t>28.11.2018</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70DF40F2-1A1D-4DE9-BBA0-90BC31289991}"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2544966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sz="4900" dirty="0" smtClean="0"/>
              <a:t>Adölesanlarda Psikiyatrik Tedavi Yaklaşımları </a:t>
            </a:r>
            <a:r>
              <a:rPr lang="tr-TR" dirty="0" smtClean="0"/>
              <a:t/>
            </a:r>
            <a:br>
              <a:rPr lang="tr-TR" dirty="0" smtClean="0"/>
            </a:br>
            <a:r>
              <a:rPr lang="tr-TR" sz="3100" dirty="0" smtClean="0"/>
              <a:t>Obezitede Psikiyatrik Değerlendirme ve Tedavi</a:t>
            </a:r>
            <a:endParaRPr lang="tr-TR" sz="3100" dirty="0"/>
          </a:p>
        </p:txBody>
      </p:sp>
      <p:sp>
        <p:nvSpPr>
          <p:cNvPr id="3" name="Subtitle 2"/>
          <p:cNvSpPr>
            <a:spLocks noGrp="1"/>
          </p:cNvSpPr>
          <p:nvPr>
            <p:ph type="subTitle" idx="1"/>
          </p:nvPr>
        </p:nvSpPr>
        <p:spPr/>
        <p:txBody>
          <a:bodyPr/>
          <a:lstStyle/>
          <a:p>
            <a:r>
              <a:rPr lang="tr-TR" dirty="0" smtClean="0"/>
              <a:t>Doç. Dr. Özhan Yalçın</a:t>
            </a:r>
          </a:p>
          <a:p>
            <a:r>
              <a:rPr lang="tr-TR" dirty="0" smtClean="0"/>
              <a:t>Çocuk ve Ergen Psikiyatrisi Uzmanı</a:t>
            </a:r>
          </a:p>
          <a:p>
            <a:r>
              <a:rPr lang="tr-TR" dirty="0" smtClean="0"/>
              <a:t>Türkiye Çocuk ve Genç Psikiyatrisi Derneği Yönetim Kurulu Üyesi</a:t>
            </a:r>
            <a:endParaRPr lang="tr-TR" dirty="0"/>
          </a:p>
        </p:txBody>
      </p:sp>
    </p:spTree>
    <p:extLst>
      <p:ext uri="{BB962C8B-B14F-4D97-AF65-F5344CB8AC3E}">
        <p14:creationId xmlns:p14="http://schemas.microsoft.com/office/powerpoint/2010/main" val="1915712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Depresyon</a:t>
            </a:r>
            <a:endParaRPr lang="tr-TR" dirty="0"/>
          </a:p>
        </p:txBody>
      </p:sp>
      <p:sp>
        <p:nvSpPr>
          <p:cNvPr id="3" name="Content Placeholder 2"/>
          <p:cNvSpPr>
            <a:spLocks noGrp="1"/>
          </p:cNvSpPr>
          <p:nvPr>
            <p:ph idx="1"/>
          </p:nvPr>
        </p:nvSpPr>
        <p:spPr/>
        <p:txBody>
          <a:bodyPr/>
          <a:lstStyle/>
          <a:p>
            <a:r>
              <a:rPr lang="tr-TR" dirty="0" smtClean="0"/>
              <a:t>İki yönlü etkileşim</a:t>
            </a:r>
          </a:p>
          <a:p>
            <a:r>
              <a:rPr lang="tr-TR" dirty="0" smtClean="0"/>
              <a:t>Hem neden, hem sonuç</a:t>
            </a:r>
          </a:p>
          <a:p>
            <a:r>
              <a:rPr lang="tr-TR" dirty="0" smtClean="0"/>
              <a:t>Atipik ve bipolar depresyon daha ilişkili</a:t>
            </a:r>
          </a:p>
          <a:p>
            <a:r>
              <a:rPr lang="tr-TR" dirty="0" smtClean="0"/>
              <a:t>Fluoksetin, Duloksetin, Venlafaksin, Bupropion</a:t>
            </a:r>
          </a:p>
          <a:p>
            <a:r>
              <a:rPr lang="tr-TR" dirty="0" smtClean="0"/>
              <a:t>Sitalopram, essitalopram ve özellikle de mirtazapinden kaçınılmalı</a:t>
            </a:r>
          </a:p>
          <a:p>
            <a:r>
              <a:rPr lang="tr-TR" dirty="0" smtClean="0"/>
              <a:t>Hipotiroidi atlanmamalı</a:t>
            </a:r>
          </a:p>
          <a:p>
            <a:pPr marL="0" indent="0">
              <a:buNone/>
            </a:pPr>
            <a:endParaRPr lang="tr-TR" dirty="0"/>
          </a:p>
        </p:txBody>
      </p:sp>
    </p:spTree>
    <p:extLst>
      <p:ext uri="{BB962C8B-B14F-4D97-AF65-F5344CB8AC3E}">
        <p14:creationId xmlns:p14="http://schemas.microsoft.com/office/powerpoint/2010/main" val="377456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Anksiyete-kaygı bozuklukları</a:t>
            </a:r>
            <a:endParaRPr lang="tr-TR" dirty="0"/>
          </a:p>
        </p:txBody>
      </p:sp>
      <p:sp>
        <p:nvSpPr>
          <p:cNvPr id="3" name="Content Placeholder 2"/>
          <p:cNvSpPr>
            <a:spLocks noGrp="1"/>
          </p:cNvSpPr>
          <p:nvPr>
            <p:ph idx="1"/>
          </p:nvPr>
        </p:nvSpPr>
        <p:spPr/>
        <p:txBody>
          <a:bodyPr>
            <a:normAutofit lnSpcReduction="10000"/>
          </a:bodyPr>
          <a:lstStyle/>
          <a:p>
            <a:r>
              <a:rPr lang="tr-TR" dirty="0" smtClean="0"/>
              <a:t>Anksiyete yemek yeme ile ilgili kontrol kaybı ile ilişkili olabilir</a:t>
            </a:r>
          </a:p>
          <a:p>
            <a:r>
              <a:rPr lang="tr-TR" dirty="0" smtClean="0"/>
              <a:t>Özellikle anksiyete bozukluğu olan ve kaygı ile baş etmede sorunlar yaşayan ergenler, olumsuz duygularla başa çıkmak için yemeye, tıkınırcasına yemeye yönelebilirler</a:t>
            </a:r>
          </a:p>
          <a:p>
            <a:r>
              <a:rPr lang="tr-TR" dirty="0" smtClean="0"/>
              <a:t>Anksiyete bozukluklarının aşırı insülin salınımı ve direnci ile ilişkili olduğuna dair kanıtlar vardır</a:t>
            </a:r>
          </a:p>
          <a:p>
            <a:r>
              <a:rPr lang="tr-TR" dirty="0" smtClean="0"/>
              <a:t>Fluoksetin</a:t>
            </a:r>
          </a:p>
          <a:p>
            <a:r>
              <a:rPr lang="tr-TR" dirty="0" smtClean="0"/>
              <a:t>Venlafaksin</a:t>
            </a:r>
          </a:p>
          <a:p>
            <a:r>
              <a:rPr lang="tr-TR" dirty="0" smtClean="0"/>
              <a:t>Duloksetin</a:t>
            </a:r>
          </a:p>
          <a:p>
            <a:r>
              <a:rPr lang="tr-TR" dirty="0" smtClean="0"/>
              <a:t>İmipramin </a:t>
            </a:r>
          </a:p>
        </p:txBody>
      </p:sp>
    </p:spTree>
    <p:extLst>
      <p:ext uri="{BB962C8B-B14F-4D97-AF65-F5344CB8AC3E}">
        <p14:creationId xmlns:p14="http://schemas.microsoft.com/office/powerpoint/2010/main" val="648217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Bulimia nervoza ve tkınırcasına yeme bozukluğu</a:t>
            </a:r>
            <a:endParaRPr lang="tr-TR" dirty="0"/>
          </a:p>
        </p:txBody>
      </p:sp>
      <p:sp>
        <p:nvSpPr>
          <p:cNvPr id="3" name="Content Placeholder 2"/>
          <p:cNvSpPr>
            <a:spLocks noGrp="1"/>
          </p:cNvSpPr>
          <p:nvPr>
            <p:ph idx="1"/>
          </p:nvPr>
        </p:nvSpPr>
        <p:spPr/>
        <p:txBody>
          <a:bodyPr>
            <a:normAutofit lnSpcReduction="10000"/>
          </a:bodyPr>
          <a:lstStyle/>
          <a:p>
            <a:r>
              <a:rPr lang="tr-TR" dirty="0" smtClean="0"/>
              <a:t>Bu iki bozuklukta kilolu olma ve obez olmaya sık olarak rastlanır</a:t>
            </a:r>
          </a:p>
          <a:p>
            <a:r>
              <a:rPr lang="tr-TR" dirty="0" smtClean="0"/>
              <a:t>Bulimiada aşırı yeme haricinde kusma, laksatif kullanma gibi dengeleyici yöntemler de vardır ve TYB’e göre fiziksel görünüş ve vücut ağırlığı ile daha fazla uğraşı görünür</a:t>
            </a:r>
          </a:p>
          <a:p>
            <a:r>
              <a:rPr lang="tr-TR" dirty="0" smtClean="0"/>
              <a:t>TYB son 3 aylık dönemde en az haftada 1 ortaya çıkan belli bir zamanda bir insanın normalde yiyebileceğinden çok fazla yemek, çok hızlı yemek, yemek yerken kontrolün kaybedilmesi, doyulmasına fiziksel olarak rahatsız hissedilmesine karşı yemek yemeye devam etmek, bu durumun utanç verici olabilmesi nedeniyle yalnız yenmesi, atak sonrası kendinden tiksinme ve suçluluk duygusu geliştirme ile karakterizedir</a:t>
            </a:r>
          </a:p>
        </p:txBody>
      </p:sp>
    </p:spTree>
    <p:extLst>
      <p:ext uri="{BB962C8B-B14F-4D97-AF65-F5344CB8AC3E}">
        <p14:creationId xmlns:p14="http://schemas.microsoft.com/office/powerpoint/2010/main" val="85841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Bulimia nervoza ve tkınırcasına yeme bozukluğu</a:t>
            </a:r>
          </a:p>
        </p:txBody>
      </p:sp>
      <p:sp>
        <p:nvSpPr>
          <p:cNvPr id="3" name="Content Placeholder 2"/>
          <p:cNvSpPr>
            <a:spLocks noGrp="1"/>
          </p:cNvSpPr>
          <p:nvPr>
            <p:ph idx="1"/>
          </p:nvPr>
        </p:nvSpPr>
        <p:spPr/>
        <p:txBody>
          <a:bodyPr/>
          <a:lstStyle/>
          <a:p>
            <a:r>
              <a:rPr lang="tr-TR" dirty="0"/>
              <a:t>Fluoksetin</a:t>
            </a:r>
          </a:p>
          <a:p>
            <a:r>
              <a:rPr lang="tr-TR" dirty="0"/>
              <a:t>Varsa DEHB tedavisi</a:t>
            </a:r>
          </a:p>
          <a:p>
            <a:r>
              <a:rPr lang="tr-TR" dirty="0"/>
              <a:t>Lisdeksamfetamin</a:t>
            </a:r>
          </a:p>
          <a:p>
            <a:r>
              <a:rPr lang="tr-TR" dirty="0"/>
              <a:t>Topiramat</a:t>
            </a:r>
          </a:p>
          <a:p>
            <a:r>
              <a:rPr lang="tr-TR" dirty="0"/>
              <a:t>BDT, DDT</a:t>
            </a:r>
          </a:p>
          <a:p>
            <a:endParaRPr lang="tr-TR" dirty="0"/>
          </a:p>
        </p:txBody>
      </p:sp>
    </p:spTree>
    <p:extLst>
      <p:ext uri="{BB962C8B-B14F-4D97-AF65-F5344CB8AC3E}">
        <p14:creationId xmlns:p14="http://schemas.microsoft.com/office/powerpoint/2010/main" val="178493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Uyku bozuklukları ve obezite</a:t>
            </a:r>
            <a:endParaRPr lang="tr-TR" dirty="0"/>
          </a:p>
        </p:txBody>
      </p:sp>
      <p:pic>
        <p:nvPicPr>
          <p:cNvPr id="4" name="Content Placeholder 3"/>
          <p:cNvPicPr>
            <a:picLocks noGrp="1" noChangeAspect="1"/>
          </p:cNvPicPr>
          <p:nvPr>
            <p:ph idx="1"/>
          </p:nvPr>
        </p:nvPicPr>
        <p:blipFill>
          <a:blip r:embed="rId2"/>
          <a:stretch>
            <a:fillRect/>
          </a:stretch>
        </p:blipFill>
        <p:spPr>
          <a:xfrm>
            <a:off x="2203704" y="2048256"/>
            <a:ext cx="8165591" cy="4114800"/>
          </a:xfrm>
          <a:prstGeom prst="rect">
            <a:avLst/>
          </a:prstGeom>
        </p:spPr>
      </p:pic>
    </p:spTree>
    <p:extLst>
      <p:ext uri="{BB962C8B-B14F-4D97-AF65-F5344CB8AC3E}">
        <p14:creationId xmlns:p14="http://schemas.microsoft.com/office/powerpoint/2010/main" val="441536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Teknoloji ve internet bağımlılığı</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Ekran önünde daha fazla yeme</a:t>
            </a:r>
          </a:p>
          <a:p>
            <a:r>
              <a:rPr lang="tr-TR" dirty="0" smtClean="0"/>
              <a:t>Ekran önünde daha abur-cubur, düzensiz beslenme ve yüksek kalorili besinler tüketmeye yatkınlık</a:t>
            </a:r>
          </a:p>
          <a:p>
            <a:r>
              <a:rPr lang="tr-TR" dirty="0" smtClean="0"/>
              <a:t>Gece uykusunda azalma</a:t>
            </a:r>
          </a:p>
          <a:p>
            <a:r>
              <a:rPr lang="tr-TR" dirty="0" smtClean="0"/>
              <a:t>Gece atıştırmalarının artması</a:t>
            </a:r>
          </a:p>
          <a:p>
            <a:r>
              <a:rPr lang="tr-TR" dirty="0" smtClean="0"/>
              <a:t>Fiziksel aktivitenin azalması</a:t>
            </a:r>
          </a:p>
          <a:p>
            <a:r>
              <a:rPr lang="tr-TR" dirty="0" smtClean="0"/>
              <a:t>Açlık-tokluk duygusunun hissedilmemesi</a:t>
            </a:r>
          </a:p>
          <a:p>
            <a:r>
              <a:rPr lang="tr-TR" dirty="0" smtClean="0"/>
              <a:t>İkincil psikopatolojiler</a:t>
            </a:r>
          </a:p>
          <a:p>
            <a:r>
              <a:rPr lang="tr-TR" dirty="0" smtClean="0"/>
              <a:t>Sağlıksız besinlerle ilgili reklam materyallerine daha fazla maruziyet</a:t>
            </a:r>
          </a:p>
          <a:p>
            <a:r>
              <a:rPr lang="tr-TR" dirty="0" smtClean="0"/>
              <a:t>Fluoksetin, DEHB varsa tedavisi, Bupropion...psikotik bir durum varsa ziprasidon veya aripiprazol</a:t>
            </a:r>
          </a:p>
          <a:p>
            <a:r>
              <a:rPr lang="tr-TR" dirty="0" smtClean="0"/>
              <a:t>Yeme bağımlılığı (ortak genetik faktörler) </a:t>
            </a:r>
            <a:endParaRPr lang="tr-TR" dirty="0"/>
          </a:p>
        </p:txBody>
      </p:sp>
    </p:spTree>
    <p:extLst>
      <p:ext uri="{BB962C8B-B14F-4D97-AF65-F5344CB8AC3E}">
        <p14:creationId xmlns:p14="http://schemas.microsoft.com/office/powerpoint/2010/main" val="3224500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Obezitenin yol açtıkları....</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Kendine güvende azalma (insanlararası ilişkilerde-sosyal kabül, akademik,  fiziksel-atletik ve spor, fiziksel görünüm alanlarında)</a:t>
            </a:r>
          </a:p>
          <a:p>
            <a:r>
              <a:rPr lang="tr-TR" dirty="0" smtClean="0"/>
              <a:t>Kimlik duygusu ve gelişiminde bozulmalar</a:t>
            </a:r>
          </a:p>
          <a:p>
            <a:r>
              <a:rPr lang="tr-TR" dirty="0" smtClean="0"/>
              <a:t>Dışlanma, damgalanma veya dışlandığını hissetme</a:t>
            </a:r>
          </a:p>
          <a:p>
            <a:r>
              <a:rPr lang="tr-TR" dirty="0" smtClean="0"/>
              <a:t>Dışlanmaya ikincil dışarı aktiviteleri kaçırma, sedanterlikte daha da artış</a:t>
            </a:r>
          </a:p>
          <a:p>
            <a:r>
              <a:rPr lang="tr-TR" dirty="0" smtClean="0"/>
              <a:t>Zorbalığa maruz kalma (özellikle yeme bozuklukları gelişimi ile ilişkili olabilir)</a:t>
            </a:r>
          </a:p>
          <a:p>
            <a:r>
              <a:rPr lang="tr-TR" dirty="0" smtClean="0"/>
              <a:t>Depresyon, distimi, uyum sorunları (iki yönlü etkileşim-aşırı yemede artış, fiziksel aktivitede azalma)</a:t>
            </a:r>
          </a:p>
          <a:p>
            <a:r>
              <a:rPr lang="tr-TR" dirty="0" smtClean="0"/>
              <a:t>Kaygı bozuklukları (iki yönlü etkileşim)</a:t>
            </a:r>
          </a:p>
        </p:txBody>
      </p:sp>
    </p:spTree>
    <p:extLst>
      <p:ext uri="{BB962C8B-B14F-4D97-AF65-F5344CB8AC3E}">
        <p14:creationId xmlns:p14="http://schemas.microsoft.com/office/powerpoint/2010/main" val="2149958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Obezitenin yol açtıkları....</a:t>
            </a:r>
            <a:endParaRPr lang="tr-TR" dirty="0"/>
          </a:p>
        </p:txBody>
      </p:sp>
      <p:sp>
        <p:nvSpPr>
          <p:cNvPr id="3" name="Content Placeholder 2"/>
          <p:cNvSpPr>
            <a:spLocks noGrp="1"/>
          </p:cNvSpPr>
          <p:nvPr>
            <p:ph idx="1"/>
          </p:nvPr>
        </p:nvSpPr>
        <p:spPr/>
        <p:txBody>
          <a:bodyPr>
            <a:normAutofit fontScale="92500" lnSpcReduction="20000"/>
          </a:bodyPr>
          <a:lstStyle/>
          <a:p>
            <a:r>
              <a:rPr lang="tr-TR" dirty="0"/>
              <a:t>Bulimia nervoza nadiren anoreksia nervoza</a:t>
            </a:r>
          </a:p>
          <a:p>
            <a:r>
              <a:rPr lang="tr-TR" dirty="0"/>
              <a:t>Kendi kendine yetebilmede azalma</a:t>
            </a:r>
          </a:p>
          <a:p>
            <a:r>
              <a:rPr lang="tr-TR" dirty="0"/>
              <a:t>Okuldan geri kalma</a:t>
            </a:r>
          </a:p>
          <a:p>
            <a:r>
              <a:rPr lang="tr-TR" dirty="0"/>
              <a:t>Zihinsel, bilişsel bozulmalar...akademik sorunlar.. Örgün eğitim dışına çıkma</a:t>
            </a:r>
          </a:p>
          <a:p>
            <a:r>
              <a:rPr lang="tr-TR" dirty="0"/>
              <a:t>Diğer gelişen sağlık sorunlarına ikincil uyumsal-ruhsal sorunlar (antihipertansif yan etkileri)</a:t>
            </a:r>
          </a:p>
          <a:p>
            <a:r>
              <a:rPr lang="tr-TR" dirty="0"/>
              <a:t>Patolojik kişilik özellikleri geliştirme (madde kullanımı, intihar girişimleri, kendini kesme gibi kendine zarar </a:t>
            </a:r>
            <a:r>
              <a:rPr lang="tr-TR" dirty="0" smtClean="0"/>
              <a:t>verme davranışları, öfke kontrol sorunları...)</a:t>
            </a:r>
          </a:p>
          <a:p>
            <a:r>
              <a:rPr lang="tr-TR" dirty="0" smtClean="0"/>
              <a:t>Hayat kalitesinde bozulma, akademik başarıda düşme</a:t>
            </a:r>
          </a:p>
          <a:p>
            <a:r>
              <a:rPr lang="tr-TR" dirty="0" smtClean="0"/>
              <a:t>Mesleki kimlik geliştirmede zorluklar, ileride düzenli işe sahip olmada sorunlar</a:t>
            </a:r>
            <a:endParaRPr lang="tr-TR" dirty="0"/>
          </a:p>
          <a:p>
            <a:endParaRPr lang="tr-TR" dirty="0"/>
          </a:p>
        </p:txBody>
      </p:sp>
    </p:spTree>
    <p:extLst>
      <p:ext uri="{BB962C8B-B14F-4D97-AF65-F5344CB8AC3E}">
        <p14:creationId xmlns:p14="http://schemas.microsoft.com/office/powerpoint/2010/main" val="138123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Obezitenin </a:t>
            </a:r>
            <a:r>
              <a:rPr lang="tr-TR" dirty="0"/>
              <a:t>yol açtıkları....</a:t>
            </a:r>
          </a:p>
        </p:txBody>
      </p:sp>
      <p:sp>
        <p:nvSpPr>
          <p:cNvPr id="3" name="Content Placeholder 2"/>
          <p:cNvSpPr>
            <a:spLocks noGrp="1"/>
          </p:cNvSpPr>
          <p:nvPr>
            <p:ph idx="1"/>
          </p:nvPr>
        </p:nvSpPr>
        <p:spPr/>
        <p:txBody>
          <a:bodyPr/>
          <a:lstStyle/>
          <a:p>
            <a:r>
              <a:rPr lang="tr-TR" dirty="0" smtClean="0"/>
              <a:t>Kişinin kendini daha az popüler, daha az çekici, daha az zeki bulması</a:t>
            </a:r>
          </a:p>
          <a:p>
            <a:r>
              <a:rPr lang="tr-TR" dirty="0" smtClean="0"/>
              <a:t>Kişinin kendi fiziksel ve spor becerilerine güvenmemesi</a:t>
            </a:r>
          </a:p>
          <a:p>
            <a:r>
              <a:rPr lang="tr-TR" dirty="0" smtClean="0"/>
              <a:t>Kendini sosyal olarak dışlanmış hissetmesi ve sosyal izolasyon</a:t>
            </a:r>
          </a:p>
          <a:p>
            <a:r>
              <a:rPr lang="tr-TR" dirty="0" smtClean="0"/>
              <a:t>Depresif bulgular ve bunlar sonucunda daha az fiziksel aktivite imkanı, daha fazla yemek yeme ile vakit geçirme, olumsuz duygularla başa çıkmak için tıkınırcasına aşırı yemek, teknoloji ve ekran önü aktivitelerle daha fazla haşır neşir olmak, obezitenin daha belirgin hale gelmesi.... (kısır döngü bir yerden kırılmalı...)</a:t>
            </a:r>
            <a:endParaRPr lang="tr-TR" dirty="0"/>
          </a:p>
        </p:txBody>
      </p:sp>
    </p:spTree>
    <p:extLst>
      <p:ext uri="{BB962C8B-B14F-4D97-AF65-F5344CB8AC3E}">
        <p14:creationId xmlns:p14="http://schemas.microsoft.com/office/powerpoint/2010/main" val="529072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Kilo alımına yol açan ilaçlar</a:t>
            </a:r>
            <a:endParaRPr lang="tr-TR" dirty="0"/>
          </a:p>
        </p:txBody>
      </p:sp>
      <p:pic>
        <p:nvPicPr>
          <p:cNvPr id="4" name="Content Placeholder 3"/>
          <p:cNvPicPr>
            <a:picLocks noGrp="1" noChangeAspect="1"/>
          </p:cNvPicPr>
          <p:nvPr>
            <p:ph idx="1"/>
          </p:nvPr>
        </p:nvPicPr>
        <p:blipFill>
          <a:blip r:embed="rId2"/>
          <a:stretch>
            <a:fillRect/>
          </a:stretch>
        </p:blipFill>
        <p:spPr>
          <a:xfrm>
            <a:off x="838200" y="2048256"/>
            <a:ext cx="10515599" cy="4434840"/>
          </a:xfrm>
          <a:prstGeom prst="rect">
            <a:avLst/>
          </a:prstGeom>
        </p:spPr>
      </p:pic>
    </p:spTree>
    <p:extLst>
      <p:ext uri="{BB962C8B-B14F-4D97-AF65-F5344CB8AC3E}">
        <p14:creationId xmlns:p14="http://schemas.microsoft.com/office/powerpoint/2010/main" val="14569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Ergenlik dönemi</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Ergenlik dönemi çocukluk ve erişkinlik arasında yer alan bedende, beyinde, hormonal sistemde, seksüel gelişimde ve zihinsel-ruhsal özellikler ve becerilerde hızlı değişikliklerin olduğu bir dönemdir</a:t>
            </a:r>
          </a:p>
          <a:p>
            <a:r>
              <a:rPr lang="tr-TR" dirty="0" smtClean="0"/>
              <a:t>Bu dönemde hormonal değişiklikler, beyindeki değişiklikler, bedendeki hızlı değişimler bu döneme özgü psikososyal zorluklar (nesil çatışması..) gençleri ruhsal sorunlar ve/veya psikiyatrik bozukluk geliştirmesine yatkın hale getirirler</a:t>
            </a:r>
          </a:p>
          <a:p>
            <a:r>
              <a:rPr lang="tr-TR" dirty="0" smtClean="0"/>
              <a:t>İnternet-teknolojideki hızlı değişimler....globalleşme..nesil farklılıkları</a:t>
            </a:r>
          </a:p>
          <a:p>
            <a:r>
              <a:rPr lang="tr-TR" altLang="tr-TR" dirty="0"/>
              <a:t>Ergenlik döneminde kişi kimlik duygusu geliştirir</a:t>
            </a:r>
            <a:r>
              <a:rPr lang="tr-TR" altLang="tr-TR" dirty="0" smtClean="0"/>
              <a:t>.</a:t>
            </a:r>
          </a:p>
          <a:p>
            <a:r>
              <a:rPr lang="tr-TR" altLang="tr-TR" dirty="0" smtClean="0"/>
              <a:t>Aileden uzaklaşma, yenilik arayışı, akran gruplarına yaklaşma gibi özellikler ergenleri kaza, yaralanmalar, madde kullanımı gibi tehlikeli durumlara sokabilir.</a:t>
            </a:r>
            <a:endParaRPr lang="tr-TR" altLang="tr-TR" dirty="0"/>
          </a:p>
          <a:p>
            <a:endParaRPr lang="tr-TR" dirty="0"/>
          </a:p>
        </p:txBody>
      </p:sp>
    </p:spTree>
    <p:extLst>
      <p:ext uri="{BB962C8B-B14F-4D97-AF65-F5344CB8AC3E}">
        <p14:creationId xmlns:p14="http://schemas.microsoft.com/office/powerpoint/2010/main" val="1060552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Obezitenin psikofarmakolojik tedavisi</a:t>
            </a:r>
            <a:endParaRPr lang="tr-TR" dirty="0"/>
          </a:p>
        </p:txBody>
      </p:sp>
      <p:pic>
        <p:nvPicPr>
          <p:cNvPr id="4" name="Content Placeholder 3"/>
          <p:cNvPicPr>
            <a:picLocks noGrp="1" noChangeAspect="1"/>
          </p:cNvPicPr>
          <p:nvPr>
            <p:ph idx="1"/>
          </p:nvPr>
        </p:nvPicPr>
        <p:blipFill>
          <a:blip r:embed="rId2"/>
          <a:stretch>
            <a:fillRect/>
          </a:stretch>
        </p:blipFill>
        <p:spPr>
          <a:xfrm>
            <a:off x="1188720" y="1947672"/>
            <a:ext cx="8494776" cy="4270248"/>
          </a:xfrm>
          <a:prstGeom prst="rect">
            <a:avLst/>
          </a:prstGeom>
          <a:solidFill>
            <a:srgbClr val="FFFF00"/>
          </a:solidFill>
        </p:spPr>
      </p:pic>
    </p:spTree>
    <p:extLst>
      <p:ext uri="{BB962C8B-B14F-4D97-AF65-F5344CB8AC3E}">
        <p14:creationId xmlns:p14="http://schemas.microsoft.com/office/powerpoint/2010/main" val="6191253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Psikososyal girişimler</a:t>
            </a:r>
            <a:endParaRPr lang="tr-TR" dirty="0"/>
          </a:p>
        </p:txBody>
      </p:sp>
      <p:sp>
        <p:nvSpPr>
          <p:cNvPr id="3" name="Content Placeholder 2"/>
          <p:cNvSpPr>
            <a:spLocks noGrp="1"/>
          </p:cNvSpPr>
          <p:nvPr>
            <p:ph idx="1"/>
          </p:nvPr>
        </p:nvSpPr>
        <p:spPr/>
        <p:txBody>
          <a:bodyPr>
            <a:normAutofit/>
          </a:bodyPr>
          <a:lstStyle/>
          <a:p>
            <a:r>
              <a:rPr lang="tr-TR" dirty="0" smtClean="0"/>
              <a:t>Tedavi düzenlenirken genetik, ailesel, psikososyal, davranışsal tüm risk faktörleri gözönüne alınmalıdır</a:t>
            </a:r>
          </a:p>
          <a:p>
            <a:r>
              <a:rPr lang="tr-TR" dirty="0" smtClean="0"/>
              <a:t>Obezite ve kilo alımın psikoeğitimi</a:t>
            </a:r>
          </a:p>
          <a:p>
            <a:r>
              <a:rPr lang="tr-TR" dirty="0" smtClean="0"/>
              <a:t>Fiziksel aktivitenin arttırılması, spor olanakları sunulması</a:t>
            </a:r>
          </a:p>
          <a:p>
            <a:r>
              <a:rPr lang="tr-TR" dirty="0" smtClean="0"/>
              <a:t>Okul sonrası spor ve diğer aktiviteler</a:t>
            </a:r>
          </a:p>
          <a:p>
            <a:r>
              <a:rPr lang="tr-TR" dirty="0" smtClean="0"/>
              <a:t>Davranış değişiklikleri</a:t>
            </a:r>
          </a:p>
          <a:p>
            <a:endParaRPr lang="tr-TR" dirty="0" smtClean="0"/>
          </a:p>
        </p:txBody>
      </p:sp>
    </p:spTree>
    <p:extLst>
      <p:ext uri="{BB962C8B-B14F-4D97-AF65-F5344CB8AC3E}">
        <p14:creationId xmlns:p14="http://schemas.microsoft.com/office/powerpoint/2010/main" val="2486364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lstStyle/>
          <a:p>
            <a:r>
              <a:rPr lang="tr-TR" dirty="0"/>
              <a:t>Diette yüksek kalorili yiyeceklerin çıkarılması, şekerli yiyecek ve içeceklerden uzak durulması, lifli gıdaların arttırılması, öğünde ortada salata bulunması, ana yemek öncesi su ve çorba içilmesi</a:t>
            </a:r>
          </a:p>
          <a:p>
            <a:r>
              <a:rPr lang="tr-TR" dirty="0"/>
              <a:t>3 ana, 2 ara öğün</a:t>
            </a:r>
          </a:p>
          <a:p>
            <a:r>
              <a:rPr lang="tr-TR" dirty="0"/>
              <a:t>Meyve-sebzeyi arttırma</a:t>
            </a:r>
          </a:p>
          <a:p>
            <a:r>
              <a:rPr lang="tr-TR" dirty="0"/>
              <a:t>Meyve suyu içmeme</a:t>
            </a:r>
          </a:p>
          <a:p>
            <a:r>
              <a:rPr lang="tr-TR" dirty="0"/>
              <a:t>En fazla iki saat ekran önü-teknolojik aktivite</a:t>
            </a:r>
          </a:p>
          <a:p>
            <a:r>
              <a:rPr lang="tr-TR" dirty="0"/>
              <a:t>İki yaş öncesi TV dahil ekran önü aktivite olmaması ve sonrasında kısıtlı teknoloji kullanımı</a:t>
            </a:r>
          </a:p>
          <a:p>
            <a:endParaRPr lang="tr-TR" dirty="0"/>
          </a:p>
        </p:txBody>
      </p:sp>
    </p:spTree>
    <p:extLst>
      <p:ext uri="{BB962C8B-B14F-4D97-AF65-F5344CB8AC3E}">
        <p14:creationId xmlns:p14="http://schemas.microsoft.com/office/powerpoint/2010/main" val="3152595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normAutofit/>
          </a:bodyPr>
          <a:lstStyle/>
          <a:p>
            <a:r>
              <a:rPr lang="tr-TR" dirty="0" smtClean="0"/>
              <a:t>En az 60 dakika fiziksel aktivite (çocukluk döneminde)</a:t>
            </a:r>
          </a:p>
          <a:p>
            <a:r>
              <a:rPr lang="tr-TR" dirty="0" smtClean="0"/>
              <a:t>Tedaviye ebeveynlerin katılması ve onların sağlıklı yaşam ve beslenme konusunda eğitilmesi çok önemli</a:t>
            </a:r>
          </a:p>
          <a:p>
            <a:r>
              <a:rPr lang="tr-TR" dirty="0" smtClean="0"/>
              <a:t>Daha az oturmalarının sağlanması</a:t>
            </a:r>
          </a:p>
          <a:p>
            <a:r>
              <a:rPr lang="tr-TR" dirty="0" smtClean="0"/>
              <a:t>Beden derslerinden kaçınmanın azaltılması</a:t>
            </a:r>
          </a:p>
          <a:p>
            <a:r>
              <a:rPr lang="tr-TR" dirty="0"/>
              <a:t>Akran baskısı ile başa çıkabilme</a:t>
            </a:r>
          </a:p>
          <a:p>
            <a:r>
              <a:rPr lang="tr-TR" dirty="0"/>
              <a:t>Hayır diyebilme</a:t>
            </a:r>
          </a:p>
          <a:p>
            <a:r>
              <a:rPr lang="tr-TR" dirty="0"/>
              <a:t>Okul dışında kalmanın engellenmesi, akademik sorunlar üzerinde </a:t>
            </a:r>
            <a:r>
              <a:rPr lang="tr-TR" dirty="0" smtClean="0"/>
              <a:t>durulması</a:t>
            </a:r>
            <a:endParaRPr lang="tr-TR" dirty="0"/>
          </a:p>
        </p:txBody>
      </p:sp>
    </p:spTree>
    <p:extLst>
      <p:ext uri="{BB962C8B-B14F-4D97-AF65-F5344CB8AC3E}">
        <p14:creationId xmlns:p14="http://schemas.microsoft.com/office/powerpoint/2010/main" val="102089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lstStyle/>
          <a:p>
            <a:r>
              <a:rPr lang="tr-TR" dirty="0"/>
              <a:t>Amaç diet yapmak veya hızlı kilo vermek değil</a:t>
            </a:r>
          </a:p>
          <a:p>
            <a:r>
              <a:rPr lang="tr-TR" dirty="0"/>
              <a:t>Amaç sağlıklı ve düzgün beslenme-yaşam, öz bakımın arttırılması, sağlıklı ve kalıcı kilo verebilmek</a:t>
            </a:r>
          </a:p>
          <a:p>
            <a:r>
              <a:rPr lang="tr-TR" dirty="0" smtClean="0"/>
              <a:t>Diet-rejim </a:t>
            </a:r>
            <a:r>
              <a:rPr lang="tr-TR" dirty="0"/>
              <a:t>yerine sağlıklı ve düzgün yeme </a:t>
            </a:r>
            <a:r>
              <a:rPr lang="tr-TR" dirty="0" smtClean="0"/>
              <a:t>terimi kullanılmalı</a:t>
            </a:r>
            <a:endParaRPr lang="tr-TR" dirty="0"/>
          </a:p>
          <a:p>
            <a:r>
              <a:rPr lang="tr-TR" dirty="0" smtClean="0"/>
              <a:t>Haftada </a:t>
            </a:r>
            <a:r>
              <a:rPr lang="tr-TR" dirty="0"/>
              <a:t>1 vücut ağırlığı ölçümü</a:t>
            </a:r>
          </a:p>
          <a:p>
            <a:endParaRPr lang="tr-TR" dirty="0"/>
          </a:p>
        </p:txBody>
      </p:sp>
    </p:spTree>
    <p:extLst>
      <p:ext uri="{BB962C8B-B14F-4D97-AF65-F5344CB8AC3E}">
        <p14:creationId xmlns:p14="http://schemas.microsoft.com/office/powerpoint/2010/main" val="1334662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Davranışsal aktivasyona özendirme</a:t>
            </a:r>
          </a:p>
          <a:p>
            <a:r>
              <a:rPr lang="tr-TR" dirty="0" smtClean="0"/>
              <a:t>Ebeveyn psikopatolojisi varsa tedaviye yönlendirmek</a:t>
            </a:r>
          </a:p>
          <a:p>
            <a:r>
              <a:rPr lang="tr-TR" dirty="0" smtClean="0"/>
              <a:t>Aile içi çatışma ve yanlış tutumların azaltılması</a:t>
            </a:r>
          </a:p>
          <a:p>
            <a:r>
              <a:rPr lang="tr-TR" dirty="0" smtClean="0"/>
              <a:t>Ailenin suçlanmasının azaltılması</a:t>
            </a:r>
          </a:p>
          <a:p>
            <a:r>
              <a:rPr lang="tr-TR" dirty="0" smtClean="0"/>
              <a:t>Çocuğun ve ailenin yaşam stilinin değiştirilmesi</a:t>
            </a:r>
          </a:p>
          <a:p>
            <a:r>
              <a:rPr lang="tr-TR" dirty="0" smtClean="0"/>
              <a:t>Spor ve sosyal aktiviteye yönlendirme ve sosyalleşmenin arttırılmasının desteklenmesi</a:t>
            </a:r>
          </a:p>
          <a:p>
            <a:r>
              <a:rPr lang="tr-TR" dirty="0" smtClean="0"/>
              <a:t>Kendini obezite ile tanımlamasının engellenmesi, kendini suçlamanın önlenmesi</a:t>
            </a:r>
          </a:p>
          <a:p>
            <a:r>
              <a:rPr lang="tr-TR" dirty="0" smtClean="0"/>
              <a:t>Güçlü yanlarına odaklanmak</a:t>
            </a:r>
            <a:endParaRPr lang="tr-TR" dirty="0"/>
          </a:p>
        </p:txBody>
      </p:sp>
    </p:spTree>
    <p:extLst>
      <p:ext uri="{BB962C8B-B14F-4D97-AF65-F5344CB8AC3E}">
        <p14:creationId xmlns:p14="http://schemas.microsoft.com/office/powerpoint/2010/main" val="2949409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İnsanlararası sorunlara odaklanılması</a:t>
            </a:r>
          </a:p>
          <a:p>
            <a:r>
              <a:rPr lang="tr-TR" dirty="0" smtClean="0"/>
              <a:t>Sosyal beceri eksikliği varsa sosyal becerilerin çalışılması</a:t>
            </a:r>
          </a:p>
          <a:p>
            <a:r>
              <a:rPr lang="tr-TR" dirty="0" smtClean="0"/>
              <a:t>Bedene odaklanma ve açlık-tokluk duygu ve döngülerinin farkına varılması ve buna göre beslenme planları</a:t>
            </a:r>
          </a:p>
          <a:p>
            <a:r>
              <a:rPr lang="tr-TR" dirty="0" smtClean="0"/>
              <a:t>Psikolojik ve biyolojik açlığın ayrımı</a:t>
            </a:r>
          </a:p>
          <a:p>
            <a:r>
              <a:rPr lang="tr-TR" dirty="0" smtClean="0"/>
              <a:t>Yeme günlüğü tutulması (ayrıntılı, duygu, düşünce ve olaylarla ilişkisi)</a:t>
            </a:r>
          </a:p>
          <a:p>
            <a:r>
              <a:rPr lang="tr-TR" dirty="0" smtClean="0"/>
              <a:t>Günlük yeme planları (bir gün önceden)</a:t>
            </a:r>
          </a:p>
          <a:p>
            <a:r>
              <a:rPr lang="tr-TR" dirty="0" smtClean="0"/>
              <a:t>Aç kalınmaması</a:t>
            </a:r>
          </a:p>
          <a:p>
            <a:r>
              <a:rPr lang="tr-TR" dirty="0" smtClean="0"/>
              <a:t>Hızlı kilo vermenin hedeflenmemesi</a:t>
            </a:r>
          </a:p>
          <a:p>
            <a:r>
              <a:rPr lang="tr-TR" dirty="0" smtClean="0"/>
              <a:t>Katı diyetlerin önüne geçilmesi</a:t>
            </a:r>
          </a:p>
          <a:p>
            <a:endParaRPr lang="tr-TR" dirty="0"/>
          </a:p>
        </p:txBody>
      </p:sp>
    </p:spTree>
    <p:extLst>
      <p:ext uri="{BB962C8B-B14F-4D97-AF65-F5344CB8AC3E}">
        <p14:creationId xmlns:p14="http://schemas.microsoft.com/office/powerpoint/2010/main" val="3494434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normAutofit lnSpcReduction="10000"/>
          </a:bodyPr>
          <a:lstStyle/>
          <a:p>
            <a:r>
              <a:rPr lang="tr-TR" dirty="0" smtClean="0"/>
              <a:t>Kendi kendini monitöre etme</a:t>
            </a:r>
          </a:p>
          <a:p>
            <a:r>
              <a:rPr lang="tr-TR" dirty="0" smtClean="0"/>
              <a:t>5 duyuya bağlı farkındalık egzersizleri</a:t>
            </a:r>
          </a:p>
          <a:p>
            <a:r>
              <a:rPr lang="tr-TR" dirty="0" smtClean="0"/>
              <a:t>Dürtü kontolünün çalışılması (geçici...)</a:t>
            </a:r>
          </a:p>
          <a:p>
            <a:r>
              <a:rPr lang="tr-TR" dirty="0" smtClean="0"/>
              <a:t>Yerine koyma davranışları (hobiler...teknoloji ile ilişkili olmayacak..)</a:t>
            </a:r>
          </a:p>
          <a:p>
            <a:r>
              <a:rPr lang="tr-TR" dirty="0" smtClean="0"/>
              <a:t>Bilişsel yeniden yapılandırma (vücudum ile barışığım gibi..)</a:t>
            </a:r>
          </a:p>
          <a:p>
            <a:r>
              <a:rPr lang="tr-TR" dirty="0" smtClean="0"/>
              <a:t>Kendisine köstek olabilecek kişilerin belirlenmesi</a:t>
            </a:r>
          </a:p>
          <a:p>
            <a:r>
              <a:rPr lang="tr-TR" dirty="0" smtClean="0"/>
              <a:t>Daha önce kilo kaybının önüne geçen durumların belirlenmesi</a:t>
            </a:r>
          </a:p>
          <a:p>
            <a:r>
              <a:rPr lang="tr-TR" dirty="0" smtClean="0"/>
              <a:t>Olası tehlikeli durumların farkına varılması</a:t>
            </a:r>
          </a:p>
          <a:p>
            <a:r>
              <a:rPr lang="tr-TR" dirty="0" smtClean="0"/>
              <a:t>Kendine destek olabilecek kişilerin belirlenmesi-dikkat dağıtma..</a:t>
            </a:r>
            <a:endParaRPr lang="tr-TR" dirty="0"/>
          </a:p>
        </p:txBody>
      </p:sp>
    </p:spTree>
    <p:extLst>
      <p:ext uri="{BB962C8B-B14F-4D97-AF65-F5344CB8AC3E}">
        <p14:creationId xmlns:p14="http://schemas.microsoft.com/office/powerpoint/2010/main" val="3142175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Değer ve amaçların belirlenmesi ve kilolu olmanın bu hedefleri gerçekleştirmesinin nasıl önüne geçebileceğinin tartışılması</a:t>
            </a:r>
          </a:p>
          <a:p>
            <a:r>
              <a:rPr lang="tr-TR" dirty="0" smtClean="0"/>
              <a:t>İç seslerin öğretilmesi</a:t>
            </a:r>
          </a:p>
          <a:p>
            <a:r>
              <a:rPr lang="tr-TR" dirty="0" smtClean="0"/>
              <a:t>Hatırlatıcı günlük kartların taşınması</a:t>
            </a:r>
          </a:p>
          <a:p>
            <a:r>
              <a:rPr lang="tr-TR" dirty="0" smtClean="0"/>
              <a:t>Çok çiğnemek</a:t>
            </a:r>
          </a:p>
          <a:p>
            <a:r>
              <a:rPr lang="tr-TR" dirty="0" smtClean="0"/>
              <a:t>Yavaş yemek (20 dk)</a:t>
            </a:r>
          </a:p>
          <a:p>
            <a:r>
              <a:rPr lang="tr-TR" dirty="0" smtClean="0"/>
              <a:t>Farkına vararak yemek sağlanması (5 duyu ile)</a:t>
            </a:r>
          </a:p>
          <a:p>
            <a:r>
              <a:rPr lang="tr-TR" dirty="0" smtClean="0"/>
              <a:t>Otomatik pilotta yemek yemenin öne geçilmesi</a:t>
            </a:r>
          </a:p>
          <a:p>
            <a:r>
              <a:rPr lang="tr-TR" dirty="0" smtClean="0"/>
              <a:t>Yeteri kadar yemek yapmak</a:t>
            </a:r>
          </a:p>
          <a:p>
            <a:r>
              <a:rPr lang="tr-TR" dirty="0" smtClean="0"/>
              <a:t>Eve zararlı ve fazladan besin alınmaması</a:t>
            </a:r>
          </a:p>
          <a:p>
            <a:r>
              <a:rPr lang="tr-TR" dirty="0" smtClean="0"/>
              <a:t>Fazla gelenin paket yaptırılması</a:t>
            </a:r>
            <a:endParaRPr lang="tr-TR" dirty="0"/>
          </a:p>
        </p:txBody>
      </p:sp>
    </p:spTree>
    <p:extLst>
      <p:ext uri="{BB962C8B-B14F-4D97-AF65-F5344CB8AC3E}">
        <p14:creationId xmlns:p14="http://schemas.microsoft.com/office/powerpoint/2010/main" val="1196845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Psikososyal girişimler</a:t>
            </a:r>
            <a:endParaRPr lang="tr-TR" dirty="0"/>
          </a:p>
        </p:txBody>
      </p:sp>
      <p:sp>
        <p:nvSpPr>
          <p:cNvPr id="3" name="Content Placeholder 2"/>
          <p:cNvSpPr>
            <a:spLocks noGrp="1"/>
          </p:cNvSpPr>
          <p:nvPr>
            <p:ph idx="1"/>
          </p:nvPr>
        </p:nvSpPr>
        <p:spPr/>
        <p:txBody>
          <a:bodyPr/>
          <a:lstStyle/>
          <a:p>
            <a:r>
              <a:rPr lang="tr-TR" dirty="0" smtClean="0"/>
              <a:t>Odaklanarak yemek yeme-bir gurme gibi</a:t>
            </a:r>
          </a:p>
          <a:p>
            <a:r>
              <a:rPr lang="tr-TR" dirty="0" smtClean="0"/>
              <a:t>Küçük boyutlu çatal-kaşıklar kullanılması</a:t>
            </a:r>
          </a:p>
          <a:p>
            <a:r>
              <a:rPr lang="tr-TR" dirty="0" smtClean="0"/>
              <a:t>Kaşık yerine çatal </a:t>
            </a:r>
          </a:p>
          <a:p>
            <a:r>
              <a:rPr lang="tr-TR" dirty="0" smtClean="0"/>
              <a:t>Yemek arasına aktivite koymak</a:t>
            </a:r>
          </a:p>
          <a:p>
            <a:r>
              <a:rPr lang="tr-TR" dirty="0" smtClean="0"/>
              <a:t>Neden kilo vermek istiyor? Liste yapacak, anahtar kelime ve sloganlar çıkarılabilir</a:t>
            </a:r>
          </a:p>
          <a:p>
            <a:endParaRPr lang="tr-TR" dirty="0"/>
          </a:p>
        </p:txBody>
      </p:sp>
    </p:spTree>
    <p:extLst>
      <p:ext uri="{BB962C8B-B14F-4D97-AF65-F5344CB8AC3E}">
        <p14:creationId xmlns:p14="http://schemas.microsoft.com/office/powerpoint/2010/main" val="91494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Başlık"/>
          <p:cNvSpPr>
            <a:spLocks noGrp="1"/>
          </p:cNvSpPr>
          <p:nvPr>
            <p:ph type="title"/>
          </p:nvPr>
        </p:nvSpPr>
        <p:spPr/>
        <p:txBody>
          <a:bodyPr/>
          <a:lstStyle/>
          <a:p>
            <a:pPr eaLnBrk="1" hangingPunct="1"/>
            <a:r>
              <a:rPr lang="tr-TR" altLang="tr-TR" sz="4000"/>
              <a:t>Ergenlik:Kimliğe karşı kimlik kargaşası…..bağlılık…..</a:t>
            </a:r>
          </a:p>
        </p:txBody>
      </p:sp>
      <p:sp>
        <p:nvSpPr>
          <p:cNvPr id="37891" name="2 İçerik Yer Tutucusu"/>
          <p:cNvSpPr>
            <a:spLocks noGrp="1"/>
          </p:cNvSpPr>
          <p:nvPr>
            <p:ph idx="1"/>
          </p:nvPr>
        </p:nvSpPr>
        <p:spPr/>
        <p:txBody>
          <a:bodyPr/>
          <a:lstStyle/>
          <a:p>
            <a:pPr eaLnBrk="1" hangingPunct="1"/>
            <a:r>
              <a:rPr lang="tr-TR" altLang="tr-TR" dirty="0" smtClean="0"/>
              <a:t>Ergen yeni roller arayışı içindedir</a:t>
            </a:r>
          </a:p>
          <a:p>
            <a:pPr eaLnBrk="1" hangingPunct="1"/>
            <a:endParaRPr lang="tr-TR" altLang="tr-TR" dirty="0" smtClean="0"/>
          </a:p>
          <a:p>
            <a:pPr eaLnBrk="1" hangingPunct="1"/>
            <a:endParaRPr lang="tr-TR" altLang="tr-TR" dirty="0" smtClean="0"/>
          </a:p>
          <a:p>
            <a:r>
              <a:rPr lang="tr-TR" altLang="tr-TR" dirty="0" smtClean="0"/>
              <a:t>Ergen </a:t>
            </a:r>
            <a:r>
              <a:rPr lang="tr-TR" altLang="tr-TR" dirty="0"/>
              <a:t>cinsel kimliğini mesleki tercihini ve toplumdaki yerini bu dönemde belirlemeye çalışır. Erikson bu çabayı </a:t>
            </a:r>
            <a:r>
              <a:rPr lang="tr-TR" altLang="tr-TR" b="1" i="1" dirty="0"/>
              <a:t>kimlik bunalımı </a:t>
            </a:r>
            <a:r>
              <a:rPr lang="tr-TR" altLang="tr-TR" dirty="0"/>
              <a:t>olarak adlandırır.</a:t>
            </a:r>
          </a:p>
          <a:p>
            <a:pPr eaLnBrk="1" hangingPunct="1"/>
            <a:endParaRPr lang="tr-TR" altLang="tr-TR" dirty="0" smtClean="0"/>
          </a:p>
        </p:txBody>
      </p:sp>
      <p:sp>
        <p:nvSpPr>
          <p:cNvPr id="4" name="Aşağı Ok 3"/>
          <p:cNvSpPr/>
          <p:nvPr/>
        </p:nvSpPr>
        <p:spPr>
          <a:xfrm>
            <a:off x="5087939" y="2276476"/>
            <a:ext cx="48418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3961096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VA hedefi beklentisi sorgulanmalı</a:t>
            </a:r>
          </a:p>
          <a:p>
            <a:r>
              <a:rPr lang="tr-TR" dirty="0" smtClean="0"/>
              <a:t>Aşırı beklentilerin önüne geçilmeli</a:t>
            </a:r>
          </a:p>
          <a:p>
            <a:r>
              <a:rPr lang="tr-TR" dirty="0" smtClean="0"/>
              <a:t>Sıkı diyet yapmanın nasıl açlığı arttırdığı ve tıkınırcasına yemeye yol açtığını konuşmak</a:t>
            </a:r>
          </a:p>
          <a:p>
            <a:r>
              <a:rPr lang="tr-TR" dirty="0" smtClean="0"/>
              <a:t>Gene sıkı diyetin yorgunluk ve halsizlik üzerinden fiziksel aktivite azlığına nasıl yol açtığını birlikte sorgulamak</a:t>
            </a:r>
          </a:p>
          <a:p>
            <a:r>
              <a:rPr lang="tr-TR" dirty="0" smtClean="0"/>
              <a:t>Bunların sonucunda çaresizlik ve hiçbir şeyin işe yaramayacağı düşüncesi gelişebilir</a:t>
            </a:r>
          </a:p>
          <a:p>
            <a:r>
              <a:rPr lang="tr-TR" dirty="0" smtClean="0"/>
              <a:t>Obesojenik çevre (tehlikeli yiyecekler, ortamlar, insanlar) ile mücadele</a:t>
            </a:r>
          </a:p>
          <a:p>
            <a:r>
              <a:rPr lang="tr-TR" dirty="0" smtClean="0"/>
              <a:t>Bunlar bir süre hayatında olmayacak, yavaş yavaş tekrar bu ortamlara girecek-tam kaçınma işe yaramaz</a:t>
            </a:r>
            <a:endParaRPr lang="tr-TR" dirty="0"/>
          </a:p>
        </p:txBody>
      </p:sp>
    </p:spTree>
    <p:extLst>
      <p:ext uri="{BB962C8B-B14F-4D97-AF65-F5344CB8AC3E}">
        <p14:creationId xmlns:p14="http://schemas.microsoft.com/office/powerpoint/2010/main" val="1857744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Psikososyal girişimler</a:t>
            </a:r>
            <a:endParaRPr lang="tr-TR" dirty="0"/>
          </a:p>
        </p:txBody>
      </p:sp>
      <p:sp>
        <p:nvSpPr>
          <p:cNvPr id="3" name="Content Placeholder 2"/>
          <p:cNvSpPr>
            <a:spLocks noGrp="1"/>
          </p:cNvSpPr>
          <p:nvPr>
            <p:ph idx="1"/>
          </p:nvPr>
        </p:nvSpPr>
        <p:spPr/>
        <p:txBody>
          <a:bodyPr/>
          <a:lstStyle/>
          <a:p>
            <a:r>
              <a:rPr lang="tr-TR" dirty="0" smtClean="0"/>
              <a:t>Tanıdığı birinden destek alınması (diyet koçu yerine kullanacağı)</a:t>
            </a:r>
          </a:p>
          <a:p>
            <a:r>
              <a:rPr lang="tr-TR" dirty="0" smtClean="0"/>
              <a:t>Uzun vadeli VA korunumu için en önemli faktör egzersiz!!</a:t>
            </a:r>
          </a:p>
          <a:p>
            <a:r>
              <a:rPr lang="tr-TR" dirty="0" smtClean="0"/>
              <a:t>Planlı fiziksel aktivite (spor kursu, adım sayar kullanmak, 10-12.000 adım)</a:t>
            </a:r>
          </a:p>
          <a:p>
            <a:r>
              <a:rPr lang="tr-TR" dirty="0" smtClean="0"/>
              <a:t>Plansız fiziksel aktivite-her fırsatı kalori yakmak için kullanmak (asansör yerine merdiven kullanmak, bir durak önce inmek..)</a:t>
            </a:r>
          </a:p>
          <a:p>
            <a:r>
              <a:rPr lang="tr-TR" dirty="0" smtClean="0"/>
              <a:t>Rölaps sinyallerinin farkına varmak</a:t>
            </a:r>
          </a:p>
          <a:p>
            <a:r>
              <a:rPr lang="tr-TR" dirty="0" smtClean="0"/>
              <a:t>Kısa süreli geri dönüşleri abartmamak (ya hep ya hiç düşüncesi ile başa çıkabilmek)</a:t>
            </a:r>
            <a:endParaRPr lang="tr-TR" dirty="0"/>
          </a:p>
        </p:txBody>
      </p:sp>
    </p:spTree>
    <p:extLst>
      <p:ext uri="{BB962C8B-B14F-4D97-AF65-F5344CB8AC3E}">
        <p14:creationId xmlns:p14="http://schemas.microsoft.com/office/powerpoint/2010/main" val="2525162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4" name="Content Placeholder 3"/>
          <p:cNvPicPr>
            <a:picLocks noGrp="1" noChangeAspect="1"/>
          </p:cNvPicPr>
          <p:nvPr>
            <p:ph idx="1"/>
          </p:nvPr>
        </p:nvPicPr>
        <p:blipFill>
          <a:blip r:embed="rId2"/>
          <a:stretch>
            <a:fillRect/>
          </a:stretch>
        </p:blipFill>
        <p:spPr>
          <a:xfrm>
            <a:off x="1472184" y="1856232"/>
            <a:ext cx="9162288" cy="4443984"/>
          </a:xfrm>
          <a:prstGeom prst="rect">
            <a:avLst/>
          </a:prstGeom>
        </p:spPr>
      </p:pic>
    </p:spTree>
    <p:extLst>
      <p:ext uri="{BB962C8B-B14F-4D97-AF65-F5344CB8AC3E}">
        <p14:creationId xmlns:p14="http://schemas.microsoft.com/office/powerpoint/2010/main" val="2963227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4" name="Content Placeholder 3"/>
          <p:cNvPicPr>
            <a:picLocks noGrp="1" noChangeAspect="1"/>
          </p:cNvPicPr>
          <p:nvPr>
            <p:ph idx="1"/>
          </p:nvPr>
        </p:nvPicPr>
        <p:blipFill>
          <a:blip r:embed="rId2"/>
          <a:stretch>
            <a:fillRect/>
          </a:stretch>
        </p:blipFill>
        <p:spPr>
          <a:xfrm>
            <a:off x="1106424" y="2212848"/>
            <a:ext cx="9436607" cy="4133088"/>
          </a:xfrm>
          <a:prstGeom prst="rect">
            <a:avLst/>
          </a:prstGeom>
        </p:spPr>
      </p:pic>
    </p:spTree>
    <p:extLst>
      <p:ext uri="{BB962C8B-B14F-4D97-AF65-F5344CB8AC3E}">
        <p14:creationId xmlns:p14="http://schemas.microsoft.com/office/powerpoint/2010/main" val="3553517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DDT-diyalektik davranışçı terapi</a:t>
            </a:r>
            <a:endParaRPr lang="tr-TR" dirty="0"/>
          </a:p>
        </p:txBody>
      </p:sp>
      <p:sp>
        <p:nvSpPr>
          <p:cNvPr id="3" name="Content Placeholder 2"/>
          <p:cNvSpPr>
            <a:spLocks noGrp="1"/>
          </p:cNvSpPr>
          <p:nvPr>
            <p:ph idx="1"/>
          </p:nvPr>
        </p:nvSpPr>
        <p:spPr/>
        <p:txBody>
          <a:bodyPr/>
          <a:lstStyle/>
          <a:p>
            <a:r>
              <a:rPr lang="tr-TR" dirty="0"/>
              <a:t>Kendilerini valide etme ve değiştirme arasında orta yol: </a:t>
            </a:r>
            <a:r>
              <a:rPr lang="tr-TR" b="1" dirty="0">
                <a:solidFill>
                  <a:srgbClr val="FF0000"/>
                </a:solidFill>
              </a:rPr>
              <a:t>Wise Mind: Bilge Akıl:</a:t>
            </a:r>
            <a:r>
              <a:rPr lang="tr-TR" dirty="0"/>
              <a:t> kalp ve beyin arasında orta yolu bulabilmek</a:t>
            </a:r>
          </a:p>
          <a:p>
            <a:r>
              <a:rPr lang="tr-TR" b="1" dirty="0">
                <a:solidFill>
                  <a:srgbClr val="FF0000"/>
                </a:solidFill>
              </a:rPr>
              <a:t>Wise mind: </a:t>
            </a:r>
            <a:r>
              <a:rPr lang="tr-TR" dirty="0"/>
              <a:t>dürtüsel olmak, isteğe-aşermeye yanıt verme ve sonuçlarını düşünmeden hareket etmenin karşıtıdır ve bu durum </a:t>
            </a:r>
            <a:r>
              <a:rPr lang="tr-TR" dirty="0" smtClean="0"/>
              <a:t>Obezitede kilo vermenin </a:t>
            </a:r>
            <a:r>
              <a:rPr lang="tr-TR" dirty="0"/>
              <a:t>prognozunu iyileştirir</a:t>
            </a:r>
          </a:p>
          <a:p>
            <a:r>
              <a:rPr lang="tr-TR" dirty="0" smtClean="0"/>
              <a:t>aşerme </a:t>
            </a:r>
            <a:r>
              <a:rPr lang="tr-TR" dirty="0"/>
              <a:t>bulgularının kabulü ve baş etme </a:t>
            </a:r>
            <a:r>
              <a:rPr lang="tr-TR" dirty="0" smtClean="0"/>
              <a:t>stratejileri</a:t>
            </a:r>
          </a:p>
          <a:p>
            <a:r>
              <a:rPr lang="tr-TR" dirty="0"/>
              <a:t>Anı yaşamak, ön yargısız değerlendirmelerde bulunmak</a:t>
            </a:r>
          </a:p>
          <a:p>
            <a:endParaRPr lang="tr-TR" dirty="0"/>
          </a:p>
          <a:p>
            <a:endParaRPr lang="tr-TR" dirty="0"/>
          </a:p>
        </p:txBody>
      </p:sp>
    </p:spTree>
    <p:extLst>
      <p:ext uri="{BB962C8B-B14F-4D97-AF65-F5344CB8AC3E}">
        <p14:creationId xmlns:p14="http://schemas.microsoft.com/office/powerpoint/2010/main" val="1864221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a:t>
            </a:r>
            <a:endParaRPr lang="tr-TR" dirty="0"/>
          </a:p>
        </p:txBody>
      </p:sp>
      <p:sp>
        <p:nvSpPr>
          <p:cNvPr id="3" name="Content Placeholder 2"/>
          <p:cNvSpPr>
            <a:spLocks noGrp="1"/>
          </p:cNvSpPr>
          <p:nvPr>
            <p:ph idx="1"/>
          </p:nvPr>
        </p:nvSpPr>
        <p:spPr/>
        <p:txBody>
          <a:bodyPr/>
          <a:lstStyle/>
          <a:p>
            <a:r>
              <a:rPr lang="tr-TR" dirty="0"/>
              <a:t>Amaç ve değerlerin ayrımı, ve bunların belirlenmesi</a:t>
            </a:r>
          </a:p>
          <a:p>
            <a:r>
              <a:rPr lang="tr-TR" dirty="0"/>
              <a:t>Değerler doğrultusunda yaşayabilme</a:t>
            </a:r>
          </a:p>
          <a:p>
            <a:r>
              <a:rPr lang="tr-TR" dirty="0"/>
              <a:t>Önceliklerin belirlenmesi</a:t>
            </a:r>
          </a:p>
          <a:p>
            <a:endParaRPr lang="tr-TR" dirty="0"/>
          </a:p>
        </p:txBody>
      </p:sp>
    </p:spTree>
    <p:extLst>
      <p:ext uri="{BB962C8B-B14F-4D97-AF65-F5344CB8AC3E}">
        <p14:creationId xmlns:p14="http://schemas.microsoft.com/office/powerpoint/2010/main" val="536552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lstStyle/>
          <a:p>
            <a:r>
              <a:rPr lang="tr-TR" altLang="tr-TR" smtClean="0"/>
              <a:t>DDT-5 Mindfullness duyu teknikleri</a:t>
            </a:r>
          </a:p>
        </p:txBody>
      </p:sp>
      <p:sp>
        <p:nvSpPr>
          <p:cNvPr id="3" name="Content Placeholder 2"/>
          <p:cNvSpPr>
            <a:spLocks noGrp="1"/>
          </p:cNvSpPr>
          <p:nvPr>
            <p:ph idx="1"/>
          </p:nvPr>
        </p:nvSpPr>
        <p:spPr/>
        <p:txBody>
          <a:bodyPr>
            <a:normAutofit fontScale="92500" lnSpcReduction="20000"/>
          </a:bodyPr>
          <a:lstStyle/>
          <a:p>
            <a:pPr>
              <a:buFont typeface="Arial" charset="0"/>
              <a:buChar char="•"/>
              <a:defRPr/>
            </a:pPr>
            <a:r>
              <a:rPr lang="tr-TR" dirty="0" smtClean="0"/>
              <a:t>Buzlu su (nefesi tutarak)</a:t>
            </a:r>
          </a:p>
          <a:p>
            <a:pPr>
              <a:buFont typeface="Arial" charset="0"/>
              <a:buChar char="•"/>
              <a:defRPr/>
            </a:pPr>
            <a:r>
              <a:rPr lang="tr-TR" dirty="0" smtClean="0"/>
              <a:t>Vanilyalı tütsü</a:t>
            </a:r>
          </a:p>
          <a:p>
            <a:pPr>
              <a:buFont typeface="Arial" charset="0"/>
              <a:buChar char="•"/>
              <a:defRPr/>
            </a:pPr>
            <a:r>
              <a:rPr lang="tr-TR" dirty="0" smtClean="0"/>
              <a:t>Rahatlatıcı müzikler</a:t>
            </a:r>
          </a:p>
          <a:p>
            <a:pPr>
              <a:buFont typeface="Arial" charset="0"/>
              <a:buChar char="•"/>
              <a:defRPr/>
            </a:pPr>
            <a:r>
              <a:rPr lang="tr-TR" dirty="0" smtClean="0"/>
              <a:t>Kulaklıkla yüksek sesle hareketli müzik dinleme</a:t>
            </a:r>
          </a:p>
          <a:p>
            <a:pPr>
              <a:buFont typeface="Arial" charset="0"/>
              <a:buChar char="•"/>
              <a:defRPr/>
            </a:pPr>
            <a:r>
              <a:rPr lang="tr-TR" dirty="0" smtClean="0"/>
              <a:t>Tarçınlı yemek ve tütsüler</a:t>
            </a:r>
          </a:p>
          <a:p>
            <a:pPr>
              <a:buFont typeface="Arial" charset="0"/>
              <a:buChar char="•"/>
              <a:defRPr/>
            </a:pPr>
            <a:r>
              <a:rPr lang="tr-TR" dirty="0" smtClean="0"/>
              <a:t>Çicek koklamak</a:t>
            </a:r>
          </a:p>
          <a:p>
            <a:pPr>
              <a:buFont typeface="Arial" charset="0"/>
              <a:buChar char="•"/>
              <a:defRPr/>
            </a:pPr>
            <a:r>
              <a:rPr lang="tr-TR" dirty="0" smtClean="0"/>
              <a:t>Yumuşak kumaşlar, oyuncak ayı, kedi sevmek</a:t>
            </a:r>
          </a:p>
          <a:p>
            <a:pPr>
              <a:buFont typeface="Arial" charset="0"/>
              <a:buChar char="•"/>
              <a:defRPr/>
            </a:pPr>
            <a:r>
              <a:rPr lang="tr-TR" dirty="0" smtClean="0"/>
              <a:t>Ağızda kuru meyve eritme</a:t>
            </a:r>
          </a:p>
          <a:p>
            <a:pPr>
              <a:buFont typeface="Arial" charset="0"/>
              <a:buChar char="•"/>
              <a:defRPr/>
            </a:pPr>
            <a:r>
              <a:rPr lang="tr-TR" dirty="0" smtClean="0"/>
              <a:t>Peksimet yemek (işitmeye de dikkat etmek)</a:t>
            </a:r>
          </a:p>
          <a:p>
            <a:pPr>
              <a:buFont typeface="Arial" charset="0"/>
              <a:buChar char="•"/>
              <a:defRPr/>
            </a:pPr>
            <a:r>
              <a:rPr lang="tr-TR" dirty="0" smtClean="0"/>
              <a:t>Ekşi sakız, limon</a:t>
            </a:r>
            <a:endParaRPr lang="tr-TR" dirty="0"/>
          </a:p>
        </p:txBody>
      </p:sp>
    </p:spTree>
    <p:extLst>
      <p:ext uri="{BB962C8B-B14F-4D97-AF65-F5344CB8AC3E}">
        <p14:creationId xmlns:p14="http://schemas.microsoft.com/office/powerpoint/2010/main" val="20329509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a:t>
            </a:r>
            <a:endParaRPr lang="tr-TR" dirty="0"/>
          </a:p>
        </p:txBody>
      </p:sp>
      <p:sp>
        <p:nvSpPr>
          <p:cNvPr id="3" name="Content Placeholder 2"/>
          <p:cNvSpPr>
            <a:spLocks noGrp="1"/>
          </p:cNvSpPr>
          <p:nvPr>
            <p:ph idx="1"/>
          </p:nvPr>
        </p:nvSpPr>
        <p:spPr/>
        <p:txBody>
          <a:bodyPr/>
          <a:lstStyle/>
          <a:p>
            <a:r>
              <a:rPr lang="tr-TR" dirty="0"/>
              <a:t>Kabul etme becerileri: radical acceptance: herşeye hoşgeldin diyebilmek</a:t>
            </a:r>
          </a:p>
          <a:p>
            <a:r>
              <a:rPr lang="tr-TR" dirty="0"/>
              <a:t>Gerçeği kabul etmek ve stresi tolere etmek, acıya katlanmak; gerçeği red etmek ve acıya karşı koymaya göre daha etkilidir ve </a:t>
            </a:r>
            <a:r>
              <a:rPr lang="tr-TR" dirty="0" smtClean="0"/>
              <a:t>kilo almak ile ilgili rölapsı </a:t>
            </a:r>
            <a:r>
              <a:rPr lang="tr-TR" dirty="0"/>
              <a:t>azaltır</a:t>
            </a:r>
          </a:p>
          <a:p>
            <a:r>
              <a:rPr lang="tr-TR" dirty="0" smtClean="0"/>
              <a:t>aşermeyi  </a:t>
            </a:r>
            <a:r>
              <a:rPr lang="tr-TR" dirty="0"/>
              <a:t>azaltmak yerine ona dayanmayı arttırabilmek ve normalize etmek</a:t>
            </a:r>
          </a:p>
          <a:p>
            <a:endParaRPr lang="tr-TR" dirty="0"/>
          </a:p>
        </p:txBody>
      </p:sp>
    </p:spTree>
    <p:extLst>
      <p:ext uri="{BB962C8B-B14F-4D97-AF65-F5344CB8AC3E}">
        <p14:creationId xmlns:p14="http://schemas.microsoft.com/office/powerpoint/2010/main" val="1483166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a:t>
            </a:r>
            <a:endParaRPr lang="tr-TR" dirty="0"/>
          </a:p>
        </p:txBody>
      </p:sp>
      <p:sp>
        <p:nvSpPr>
          <p:cNvPr id="3" name="Content Placeholder 2"/>
          <p:cNvSpPr>
            <a:spLocks noGrp="1"/>
          </p:cNvSpPr>
          <p:nvPr>
            <p:ph idx="1"/>
          </p:nvPr>
        </p:nvSpPr>
        <p:spPr/>
        <p:txBody>
          <a:bodyPr>
            <a:normAutofit lnSpcReduction="10000"/>
          </a:bodyPr>
          <a:lstStyle/>
          <a:p>
            <a:r>
              <a:rPr lang="tr-TR" dirty="0"/>
              <a:t>Altruizm</a:t>
            </a:r>
          </a:p>
          <a:p>
            <a:r>
              <a:rPr lang="tr-TR" dirty="0"/>
              <a:t>Ertelememeyi öğretmek-tam tersini yapmak</a:t>
            </a:r>
          </a:p>
          <a:p>
            <a:r>
              <a:rPr lang="tr-TR" dirty="0"/>
              <a:t>Ortamı terk etmek</a:t>
            </a:r>
          </a:p>
          <a:p>
            <a:r>
              <a:rPr lang="tr-TR" dirty="0"/>
              <a:t>Rölaps yaşanırsa: </a:t>
            </a:r>
            <a:r>
              <a:rPr lang="tr-TR" b="1" dirty="0"/>
              <a:t>radical acceptance: </a:t>
            </a:r>
            <a:r>
              <a:rPr lang="tr-TR" dirty="0"/>
              <a:t>değerler doğrultusunda harekete geçmek</a:t>
            </a:r>
          </a:p>
          <a:p>
            <a:r>
              <a:rPr lang="tr-TR" dirty="0"/>
              <a:t>Gevşeme egzersizleri: nefes, kendini sıkıp bırakma, dertop olup bir anda kendini salma</a:t>
            </a:r>
          </a:p>
          <a:p>
            <a:r>
              <a:rPr lang="tr-TR" b="1" dirty="0"/>
              <a:t>TIPP</a:t>
            </a:r>
            <a:r>
              <a:rPr lang="tr-TR" dirty="0"/>
              <a:t>: </a:t>
            </a:r>
            <a:r>
              <a:rPr lang="tr-TR" b="1" dirty="0"/>
              <a:t>T</a:t>
            </a:r>
            <a:r>
              <a:rPr lang="tr-TR" dirty="0"/>
              <a:t>emperature (yüzde buz gezdirmek, buzlu su ile yüzü yıkamak), </a:t>
            </a:r>
            <a:r>
              <a:rPr lang="tr-TR" b="1" dirty="0"/>
              <a:t>I</a:t>
            </a:r>
            <a:r>
              <a:rPr lang="tr-TR" dirty="0"/>
              <a:t>ntense exercise (20 dk.), </a:t>
            </a:r>
            <a:r>
              <a:rPr lang="tr-TR" b="1" dirty="0"/>
              <a:t>P</a:t>
            </a:r>
            <a:r>
              <a:rPr lang="tr-TR" dirty="0"/>
              <a:t>aced Breathing, </a:t>
            </a:r>
            <a:r>
              <a:rPr lang="tr-TR" b="1" dirty="0"/>
              <a:t>P</a:t>
            </a:r>
            <a:r>
              <a:rPr lang="tr-TR" dirty="0"/>
              <a:t>aired Muscle Relaxation: aşırı duygusal uyarılmayı azaltacaktır</a:t>
            </a:r>
          </a:p>
          <a:p>
            <a:endParaRPr lang="tr-TR" dirty="0"/>
          </a:p>
        </p:txBody>
      </p:sp>
    </p:spTree>
    <p:extLst>
      <p:ext uri="{BB962C8B-B14F-4D97-AF65-F5344CB8AC3E}">
        <p14:creationId xmlns:p14="http://schemas.microsoft.com/office/powerpoint/2010/main" val="1941037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a:t>
            </a:r>
            <a:endParaRPr lang="tr-TR" dirty="0"/>
          </a:p>
        </p:txBody>
      </p:sp>
      <p:sp>
        <p:nvSpPr>
          <p:cNvPr id="3" name="Content Placeholder 2"/>
          <p:cNvSpPr>
            <a:spLocks noGrp="1"/>
          </p:cNvSpPr>
          <p:nvPr>
            <p:ph idx="1"/>
          </p:nvPr>
        </p:nvSpPr>
        <p:spPr/>
        <p:txBody>
          <a:bodyPr/>
          <a:lstStyle/>
          <a:p>
            <a:pPr>
              <a:buFont typeface="Arial" charset="0"/>
              <a:buChar char="•"/>
              <a:defRPr/>
            </a:pPr>
            <a:r>
              <a:rPr lang="tr-TR" dirty="0">
                <a:solidFill>
                  <a:srgbClr val="FF0000"/>
                </a:solidFill>
              </a:rPr>
              <a:t>ACCEPT: </a:t>
            </a:r>
            <a:r>
              <a:rPr lang="tr-TR" b="1" dirty="0">
                <a:solidFill>
                  <a:srgbClr val="FF0000"/>
                </a:solidFill>
              </a:rPr>
              <a:t>A</a:t>
            </a:r>
            <a:r>
              <a:rPr lang="tr-TR" dirty="0"/>
              <a:t>ctivities, </a:t>
            </a:r>
            <a:r>
              <a:rPr lang="tr-TR" b="1" dirty="0">
                <a:solidFill>
                  <a:srgbClr val="FF0000"/>
                </a:solidFill>
              </a:rPr>
              <a:t>C</a:t>
            </a:r>
            <a:r>
              <a:rPr lang="tr-TR" dirty="0"/>
              <a:t>ontributing, </a:t>
            </a:r>
            <a:r>
              <a:rPr lang="tr-TR" b="1" dirty="0">
                <a:solidFill>
                  <a:srgbClr val="FF0000"/>
                </a:solidFill>
              </a:rPr>
              <a:t>C</a:t>
            </a:r>
            <a:r>
              <a:rPr lang="tr-TR" dirty="0"/>
              <a:t>omparisons, </a:t>
            </a:r>
            <a:r>
              <a:rPr lang="tr-TR" b="1" dirty="0">
                <a:solidFill>
                  <a:srgbClr val="FF0000"/>
                </a:solidFill>
              </a:rPr>
              <a:t>E</a:t>
            </a:r>
            <a:r>
              <a:rPr lang="tr-TR" dirty="0"/>
              <a:t>motions, </a:t>
            </a:r>
            <a:r>
              <a:rPr lang="tr-TR" b="1" dirty="0">
                <a:solidFill>
                  <a:srgbClr val="FF0000"/>
                </a:solidFill>
              </a:rPr>
              <a:t>P</a:t>
            </a:r>
            <a:r>
              <a:rPr lang="tr-TR" dirty="0"/>
              <a:t>ushing away, </a:t>
            </a:r>
            <a:r>
              <a:rPr lang="tr-TR" b="1" dirty="0">
                <a:solidFill>
                  <a:srgbClr val="FF0000"/>
                </a:solidFill>
              </a:rPr>
              <a:t>T</a:t>
            </a:r>
            <a:r>
              <a:rPr lang="tr-TR" dirty="0"/>
              <a:t>houghts, </a:t>
            </a:r>
            <a:r>
              <a:rPr lang="tr-TR" b="1" dirty="0">
                <a:solidFill>
                  <a:srgbClr val="FF0000"/>
                </a:solidFill>
              </a:rPr>
              <a:t>S</a:t>
            </a:r>
            <a:r>
              <a:rPr lang="tr-TR" dirty="0"/>
              <a:t>ensations</a:t>
            </a:r>
          </a:p>
          <a:p>
            <a:pPr>
              <a:buFont typeface="Arial" charset="0"/>
              <a:buChar char="•"/>
              <a:defRPr/>
            </a:pPr>
            <a:r>
              <a:rPr lang="tr-TR" dirty="0"/>
              <a:t>Aktiviteler: İstek geldiğinde tam tersini yapmak</a:t>
            </a:r>
          </a:p>
          <a:p>
            <a:pPr>
              <a:buFont typeface="Arial" charset="0"/>
              <a:buChar char="•"/>
              <a:defRPr/>
            </a:pPr>
            <a:r>
              <a:rPr lang="tr-TR" dirty="0"/>
              <a:t>Contributing: Anı tam olarak yaşamaya istekli olmak, başkalarına yardımcı olmak</a:t>
            </a:r>
          </a:p>
          <a:p>
            <a:pPr>
              <a:buFont typeface="Arial" charset="0"/>
              <a:buChar char="•"/>
              <a:defRPr/>
            </a:pPr>
            <a:r>
              <a:rPr lang="tr-TR" dirty="0"/>
              <a:t>Emotions: komik kitaplar, başarılı-güçlü insanların otobiyografilerini okumak, madde kullanımını yenmiş ünlülerle ilgili bilgiler toplamak</a:t>
            </a:r>
          </a:p>
          <a:p>
            <a:pPr>
              <a:buFont typeface="Arial" charset="0"/>
              <a:buChar char="•"/>
              <a:defRPr/>
            </a:pPr>
            <a:r>
              <a:rPr lang="tr-TR" dirty="0"/>
              <a:t>Pushing away: kaygı saati, sıkıntıları kutuya koymak</a:t>
            </a:r>
          </a:p>
          <a:p>
            <a:endParaRPr lang="tr-TR" dirty="0"/>
          </a:p>
        </p:txBody>
      </p:sp>
    </p:spTree>
    <p:extLst>
      <p:ext uri="{BB962C8B-B14F-4D97-AF65-F5344CB8AC3E}">
        <p14:creationId xmlns:p14="http://schemas.microsoft.com/office/powerpoint/2010/main" val="414155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Genel psikiyatrik tedavi yaklaşımları</a:t>
            </a:r>
            <a:endParaRPr lang="tr-TR" dirty="0"/>
          </a:p>
        </p:txBody>
      </p:sp>
      <p:sp>
        <p:nvSpPr>
          <p:cNvPr id="3" name="Content Placeholder 2"/>
          <p:cNvSpPr>
            <a:spLocks noGrp="1"/>
          </p:cNvSpPr>
          <p:nvPr>
            <p:ph idx="1"/>
          </p:nvPr>
        </p:nvSpPr>
        <p:spPr/>
        <p:txBody>
          <a:bodyPr>
            <a:normAutofit fontScale="92500" lnSpcReduction="20000"/>
          </a:bodyPr>
          <a:lstStyle/>
          <a:p>
            <a:r>
              <a:rPr lang="tr-TR" b="1" dirty="0" smtClean="0"/>
              <a:t>1- Psikososyal ve psikoteröpatik yaklaşımlar</a:t>
            </a:r>
          </a:p>
          <a:p>
            <a:pPr lvl="1"/>
            <a:r>
              <a:rPr lang="tr-TR" dirty="0" smtClean="0"/>
              <a:t>-Dinamik ve analitik yönelimli psikoterapiler</a:t>
            </a:r>
          </a:p>
          <a:p>
            <a:pPr lvl="1"/>
            <a:r>
              <a:rPr lang="tr-TR" dirty="0" smtClean="0"/>
              <a:t>-kişiler arası psikoterapi</a:t>
            </a:r>
          </a:p>
          <a:p>
            <a:pPr lvl="1"/>
            <a:r>
              <a:rPr lang="tr-TR" dirty="0" smtClean="0"/>
              <a:t>-şema terapi</a:t>
            </a:r>
          </a:p>
          <a:p>
            <a:pPr lvl="1"/>
            <a:r>
              <a:rPr lang="tr-TR" dirty="0" smtClean="0"/>
              <a:t>-gestalt ve varoluşçu psikoterapiler</a:t>
            </a:r>
          </a:p>
          <a:p>
            <a:pPr lvl="1"/>
            <a:r>
              <a:rPr lang="tr-TR" dirty="0" smtClean="0"/>
              <a:t>-Bilişsel davranışçı terapi</a:t>
            </a:r>
          </a:p>
          <a:p>
            <a:pPr lvl="1"/>
            <a:r>
              <a:rPr lang="tr-TR" dirty="0" smtClean="0"/>
              <a:t>-3. dalga BDT’ler (kabül ve kararlılık terapisi, şefkat odaklı psikoterapi, diyalektik davranışçı psikoterapi, farkındalık temelli stres azaltma)</a:t>
            </a:r>
          </a:p>
          <a:p>
            <a:pPr lvl="1"/>
            <a:r>
              <a:rPr lang="tr-TR" dirty="0" smtClean="0"/>
              <a:t>-Aile terapileri</a:t>
            </a:r>
          </a:p>
          <a:p>
            <a:r>
              <a:rPr lang="tr-TR" b="1" dirty="0" smtClean="0"/>
              <a:t>2- Psikofarmakolojik tedaviler </a:t>
            </a:r>
            <a:r>
              <a:rPr lang="tr-TR" dirty="0" smtClean="0"/>
              <a:t>(antidepresanlar, stimülanlar, atomoksetin, 1. ve 2. kuşak antipsikotikler, lityum ve diğer duygu durum düzenleyiciler</a:t>
            </a:r>
          </a:p>
          <a:p>
            <a:r>
              <a:rPr lang="tr-TR" b="1" dirty="0" smtClean="0"/>
              <a:t>3- EKT ve benzeri tedaviler </a:t>
            </a:r>
            <a:r>
              <a:rPr lang="tr-TR" dirty="0" smtClean="0"/>
              <a:t>(TMS..)</a:t>
            </a:r>
          </a:p>
          <a:p>
            <a:r>
              <a:rPr lang="tr-TR" b="1" dirty="0" smtClean="0"/>
              <a:t>4- Psikoşirürjik yöntemler </a:t>
            </a:r>
            <a:r>
              <a:rPr lang="tr-TR" dirty="0" smtClean="0"/>
              <a:t>(DBS dahil)</a:t>
            </a:r>
          </a:p>
          <a:p>
            <a:pPr lvl="1"/>
            <a:endParaRPr lang="tr-TR" dirty="0"/>
          </a:p>
        </p:txBody>
      </p:sp>
    </p:spTree>
    <p:extLst>
      <p:ext uri="{BB962C8B-B14F-4D97-AF65-F5344CB8AC3E}">
        <p14:creationId xmlns:p14="http://schemas.microsoft.com/office/powerpoint/2010/main" val="6461783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a:t>
            </a:r>
            <a:endParaRPr lang="tr-TR" dirty="0"/>
          </a:p>
        </p:txBody>
      </p:sp>
      <p:sp>
        <p:nvSpPr>
          <p:cNvPr id="3" name="Content Placeholder 2"/>
          <p:cNvSpPr>
            <a:spLocks noGrp="1"/>
          </p:cNvSpPr>
          <p:nvPr>
            <p:ph idx="1"/>
          </p:nvPr>
        </p:nvSpPr>
        <p:spPr/>
        <p:txBody>
          <a:bodyPr/>
          <a:lstStyle/>
          <a:p>
            <a:r>
              <a:rPr lang="tr-TR" dirty="0">
                <a:solidFill>
                  <a:srgbClr val="FF0000"/>
                </a:solidFill>
              </a:rPr>
              <a:t>STOP: S</a:t>
            </a:r>
            <a:r>
              <a:rPr lang="tr-TR" dirty="0"/>
              <a:t>top,</a:t>
            </a:r>
            <a:r>
              <a:rPr lang="tr-TR" dirty="0">
                <a:solidFill>
                  <a:srgbClr val="FF0000"/>
                </a:solidFill>
              </a:rPr>
              <a:t> T</a:t>
            </a:r>
            <a:r>
              <a:rPr lang="tr-TR" dirty="0"/>
              <a:t>ake a step back, </a:t>
            </a:r>
            <a:r>
              <a:rPr lang="tr-TR" dirty="0">
                <a:solidFill>
                  <a:srgbClr val="FF0000"/>
                </a:solidFill>
              </a:rPr>
              <a:t>O</a:t>
            </a:r>
            <a:r>
              <a:rPr lang="tr-TR" dirty="0"/>
              <a:t>bserve nonjudgementally,</a:t>
            </a:r>
            <a:r>
              <a:rPr lang="tr-TR" dirty="0">
                <a:solidFill>
                  <a:srgbClr val="FF0000"/>
                </a:solidFill>
              </a:rPr>
              <a:t> P</a:t>
            </a:r>
            <a:r>
              <a:rPr lang="tr-TR" dirty="0"/>
              <a:t>roceed Mind</a:t>
            </a:r>
          </a:p>
          <a:p>
            <a:r>
              <a:rPr lang="tr-TR" dirty="0"/>
              <a:t>STOP: FREEZE</a:t>
            </a:r>
          </a:p>
          <a:p>
            <a:r>
              <a:rPr lang="tr-TR" dirty="0"/>
              <a:t>Take a step back: mola ver, hem fiziksel hem de duygusal olarak oradan uzaklaş</a:t>
            </a:r>
          </a:p>
          <a:p>
            <a:endParaRPr lang="tr-TR" dirty="0"/>
          </a:p>
        </p:txBody>
      </p:sp>
    </p:spTree>
    <p:extLst>
      <p:ext uri="{BB962C8B-B14F-4D97-AF65-F5344CB8AC3E}">
        <p14:creationId xmlns:p14="http://schemas.microsoft.com/office/powerpoint/2010/main" val="3632985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a:t>
            </a:r>
            <a:endParaRPr lang="tr-TR" dirty="0"/>
          </a:p>
        </p:txBody>
      </p:sp>
      <p:sp>
        <p:nvSpPr>
          <p:cNvPr id="3" name="Content Placeholder 2"/>
          <p:cNvSpPr>
            <a:spLocks noGrp="1"/>
          </p:cNvSpPr>
          <p:nvPr>
            <p:ph idx="1"/>
          </p:nvPr>
        </p:nvSpPr>
        <p:spPr/>
        <p:txBody>
          <a:bodyPr/>
          <a:lstStyle/>
          <a:p>
            <a:pPr marL="342900" lvl="0" indent="-342900" eaLnBrk="0" fontAlgn="base" hangingPunct="0">
              <a:lnSpc>
                <a:spcPct val="100000"/>
              </a:lnSpc>
              <a:spcBef>
                <a:spcPct val="20000"/>
              </a:spcBef>
              <a:spcAft>
                <a:spcPct val="0"/>
              </a:spcAft>
            </a:pPr>
            <a:r>
              <a:rPr lang="tr-TR" altLang="tr-TR" sz="3200" b="1" dirty="0">
                <a:solidFill>
                  <a:srgbClr val="C00000"/>
                </a:solidFill>
              </a:rPr>
              <a:t>Diyalektik </a:t>
            </a:r>
            <a:r>
              <a:rPr lang="tr-TR" altLang="tr-TR" sz="3200" b="1" dirty="0" smtClean="0">
                <a:solidFill>
                  <a:srgbClr val="C00000"/>
                </a:solidFill>
              </a:rPr>
              <a:t>Kilo verme: </a:t>
            </a:r>
            <a:r>
              <a:rPr lang="tr-TR" altLang="tr-TR" sz="3200" dirty="0" smtClean="0">
                <a:solidFill>
                  <a:srgbClr val="C00000"/>
                </a:solidFill>
              </a:rPr>
              <a:t>kilo kaybı ve sağlıklı yaşam stilini amaçlarken </a:t>
            </a:r>
            <a:r>
              <a:rPr lang="tr-TR" altLang="tr-TR" sz="3200" dirty="0">
                <a:solidFill>
                  <a:srgbClr val="C00000"/>
                </a:solidFill>
              </a:rPr>
              <a:t>aynı anda kayma ve rölapsların olabileceğinin kabulü ve kayma ya da rölaps olduğunda yapılacakları önceden belirleme ve kaymanın rölapsa dönüşmesini engellemek</a:t>
            </a:r>
          </a:p>
        </p:txBody>
      </p:sp>
    </p:spTree>
    <p:extLst>
      <p:ext uri="{BB962C8B-B14F-4D97-AF65-F5344CB8AC3E}">
        <p14:creationId xmlns:p14="http://schemas.microsoft.com/office/powerpoint/2010/main" val="1472527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solidFill>
                  <a:schemeClr val="accent1">
                    <a:lumMod val="75000"/>
                  </a:schemeClr>
                </a:solidFill>
              </a:rPr>
              <a:t>DDT teknikleri</a:t>
            </a:r>
            <a:endParaRPr lang="tr-TR"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buFont typeface="Arial" charset="0"/>
              <a:buChar char="•"/>
              <a:defRPr/>
            </a:pPr>
            <a:r>
              <a:rPr lang="tr-TR" dirty="0" smtClean="0"/>
              <a:t>Kayma olduğunda doktora ulaşmak, birini aramak, yardım istemek...</a:t>
            </a:r>
          </a:p>
          <a:p>
            <a:pPr>
              <a:buFont typeface="Arial" charset="0"/>
              <a:buChar char="•"/>
              <a:defRPr/>
            </a:pPr>
            <a:r>
              <a:rPr lang="tr-TR" dirty="0" smtClean="0"/>
              <a:t>Kayma olursa insanlara dürüst ol</a:t>
            </a:r>
          </a:p>
          <a:p>
            <a:pPr>
              <a:buFont typeface="Arial" charset="0"/>
              <a:buChar char="•"/>
              <a:defRPr/>
            </a:pPr>
            <a:r>
              <a:rPr lang="tr-TR" dirty="0" smtClean="0"/>
              <a:t>Kayma olursa kendini izole etme, hemen insan içine dön ve yardım iste</a:t>
            </a:r>
          </a:p>
          <a:p>
            <a:pPr>
              <a:buFont typeface="Arial" charset="0"/>
              <a:buChar char="•"/>
              <a:defRPr/>
            </a:pPr>
            <a:r>
              <a:rPr lang="tr-TR" dirty="0" smtClean="0"/>
              <a:t>Kaymayı felaketleştirme ama aynı zamanda küçümseme</a:t>
            </a:r>
          </a:p>
          <a:p>
            <a:pPr>
              <a:buFont typeface="Arial" charset="0"/>
              <a:buChar char="•"/>
              <a:defRPr/>
            </a:pPr>
            <a:r>
              <a:rPr lang="tr-TR" dirty="0" smtClean="0"/>
              <a:t>Terapist belli durumlarda kaymayı bir miktar normalize edebilir (bireysel karar)</a:t>
            </a:r>
            <a:endParaRPr lang="tr-TR" dirty="0"/>
          </a:p>
        </p:txBody>
      </p:sp>
    </p:spTree>
    <p:extLst>
      <p:ext uri="{BB962C8B-B14F-4D97-AF65-F5344CB8AC3E}">
        <p14:creationId xmlns:p14="http://schemas.microsoft.com/office/powerpoint/2010/main" val="21606333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DDT</a:t>
            </a:r>
            <a:endParaRPr lang="tr-TR" dirty="0"/>
          </a:p>
        </p:txBody>
      </p:sp>
      <p:sp>
        <p:nvSpPr>
          <p:cNvPr id="3" name="Content Placeholder 2"/>
          <p:cNvSpPr>
            <a:spLocks noGrp="1"/>
          </p:cNvSpPr>
          <p:nvPr>
            <p:ph idx="1"/>
          </p:nvPr>
        </p:nvSpPr>
        <p:spPr/>
        <p:txBody>
          <a:bodyPr/>
          <a:lstStyle/>
          <a:p>
            <a:pPr lvl="0">
              <a:buFont typeface="Arial" charset="0"/>
              <a:buChar char="•"/>
              <a:defRPr/>
            </a:pPr>
            <a:r>
              <a:rPr lang="tr-TR" sz="3600" b="1" dirty="0">
                <a:solidFill>
                  <a:srgbClr val="0070C0"/>
                </a:solidFill>
              </a:rPr>
              <a:t>Urge surfing: istek sörfü: </a:t>
            </a:r>
            <a:r>
              <a:rPr lang="tr-TR" sz="3600" dirty="0">
                <a:solidFill>
                  <a:prstClr val="black"/>
                </a:solidFill>
              </a:rPr>
              <a:t>isteği bir dalga gibi düşünmek ve onun üstünde sörf yaptığını hayal etmek: isteğe yanıt vermemek, sadece </a:t>
            </a:r>
            <a:r>
              <a:rPr lang="tr-TR" sz="3600" dirty="0" smtClean="0">
                <a:solidFill>
                  <a:prstClr val="black"/>
                </a:solidFill>
              </a:rPr>
              <a:t>gözlemlemek</a:t>
            </a:r>
          </a:p>
          <a:p>
            <a:pPr lvl="0"/>
            <a:r>
              <a:rPr lang="tr-TR" altLang="tr-TR" sz="3600" dirty="0">
                <a:solidFill>
                  <a:prstClr val="black"/>
                </a:solidFill>
              </a:rPr>
              <a:t>Kendine 5 dakika zaman tanı, geçmezse </a:t>
            </a:r>
            <a:r>
              <a:rPr lang="tr-TR" altLang="tr-TR" sz="3600" dirty="0" smtClean="0">
                <a:solidFill>
                  <a:prstClr val="black"/>
                </a:solidFill>
              </a:rPr>
              <a:t>bir </a:t>
            </a:r>
            <a:r>
              <a:rPr lang="tr-TR" altLang="tr-TR" sz="3600" dirty="0">
                <a:solidFill>
                  <a:prstClr val="black"/>
                </a:solidFill>
              </a:rPr>
              <a:t>5 dakika daha...</a:t>
            </a:r>
          </a:p>
          <a:p>
            <a:pPr lvl="0">
              <a:buFont typeface="Arial" charset="0"/>
              <a:buChar char="•"/>
              <a:defRPr/>
            </a:pPr>
            <a:endParaRPr lang="tr-TR" sz="2700" dirty="0">
              <a:solidFill>
                <a:prstClr val="black"/>
              </a:solidFill>
            </a:endParaRPr>
          </a:p>
          <a:p>
            <a:endParaRPr lang="tr-TR" dirty="0"/>
          </a:p>
        </p:txBody>
      </p:sp>
    </p:spTree>
    <p:extLst>
      <p:ext uri="{BB962C8B-B14F-4D97-AF65-F5344CB8AC3E}">
        <p14:creationId xmlns:p14="http://schemas.microsoft.com/office/powerpoint/2010/main" val="58997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Obezite için koruyucu önlemler</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Obezitede hem </a:t>
            </a:r>
            <a:r>
              <a:rPr lang="tr-TR" dirty="0"/>
              <a:t>tedavide hem de koruma </a:t>
            </a:r>
            <a:r>
              <a:rPr lang="tr-TR" dirty="0" smtClean="0"/>
              <a:t>için okul ve toplum temelli yaklaşımlar da çok önemlidir</a:t>
            </a:r>
          </a:p>
          <a:p>
            <a:r>
              <a:rPr lang="tr-TR" dirty="0" smtClean="0"/>
              <a:t>Okul kantininde sağlıklı gıdaların satılması, yüksek kalorili ve sağlıksız gıdaların bulunmaması</a:t>
            </a:r>
          </a:p>
          <a:p>
            <a:r>
              <a:rPr lang="tr-TR" dirty="0" smtClean="0"/>
              <a:t>Ailenin çocuğun okulda aldığı yiyecekleri takip edebilmesi</a:t>
            </a:r>
          </a:p>
          <a:p>
            <a:r>
              <a:rPr lang="tr-TR" dirty="0" smtClean="0"/>
              <a:t>Spor ve fiziksel aktiviteye özendirme, spor ve oyun alanlarının, olanaklarının arttırılması</a:t>
            </a:r>
          </a:p>
          <a:p>
            <a:r>
              <a:rPr lang="tr-TR" dirty="0" smtClean="0"/>
              <a:t>Ailelerden örnek olucu davranışlar (yeme, TV, ekran önü aktiviteler, teknoloji kullanımı alanında..)</a:t>
            </a:r>
          </a:p>
          <a:p>
            <a:r>
              <a:rPr lang="tr-TR" dirty="0" smtClean="0"/>
              <a:t>Ailenin yemeye birlikte oturması, rutin düzenli yeme alışkanlıkları, dışarıda yemeyi azaltma, TV’nin kapalı olması</a:t>
            </a:r>
          </a:p>
          <a:p>
            <a:r>
              <a:rPr lang="tr-TR" dirty="0" smtClean="0"/>
              <a:t>Anne sütü</a:t>
            </a:r>
          </a:p>
          <a:p>
            <a:r>
              <a:rPr lang="tr-TR" dirty="0" smtClean="0"/>
              <a:t>Okullarda BKİ persentili 85 üstü olanların yakın takibi</a:t>
            </a:r>
            <a:endParaRPr lang="tr-TR" dirty="0"/>
          </a:p>
        </p:txBody>
      </p:sp>
    </p:spTree>
    <p:extLst>
      <p:ext uri="{BB962C8B-B14F-4D97-AF65-F5344CB8AC3E}">
        <p14:creationId xmlns:p14="http://schemas.microsoft.com/office/powerpoint/2010/main" val="165522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5</a:t>
            </a:r>
            <a:r>
              <a:rPr lang="tr-TR" dirty="0" smtClean="0"/>
              <a:t> alt grup</a:t>
            </a:r>
            <a:endParaRPr lang="tr-TR" dirty="0"/>
          </a:p>
        </p:txBody>
      </p:sp>
      <p:sp>
        <p:nvSpPr>
          <p:cNvPr id="3" name="Content Placeholder 2"/>
          <p:cNvSpPr>
            <a:spLocks noGrp="1"/>
          </p:cNvSpPr>
          <p:nvPr>
            <p:ph idx="1"/>
          </p:nvPr>
        </p:nvSpPr>
        <p:spPr/>
        <p:txBody>
          <a:bodyPr/>
          <a:lstStyle/>
          <a:p>
            <a:r>
              <a:rPr lang="tr-TR" dirty="0" smtClean="0"/>
              <a:t>1. fazla tüketim grubu: yemek yemekten çok hoşlanma, yemek için yaşayanlar</a:t>
            </a:r>
          </a:p>
          <a:p>
            <a:r>
              <a:rPr lang="tr-TR" dirty="0" smtClean="0"/>
              <a:t>2. fazla sedanter yaşayanlar</a:t>
            </a:r>
          </a:p>
          <a:p>
            <a:r>
              <a:rPr lang="tr-TR" dirty="0" smtClean="0"/>
              <a:t>3. kombine tip</a:t>
            </a:r>
          </a:p>
          <a:p>
            <a:r>
              <a:rPr lang="tr-TR" dirty="0" smtClean="0"/>
              <a:t>4. duygusal yemek yiyenler</a:t>
            </a:r>
          </a:p>
          <a:p>
            <a:r>
              <a:rPr lang="tr-TR" dirty="0" smtClean="0"/>
              <a:t>5. yeme bağımlılığı (daha ağır bir grup)</a:t>
            </a:r>
            <a:endParaRPr lang="tr-TR" dirty="0"/>
          </a:p>
        </p:txBody>
      </p:sp>
    </p:spTree>
    <p:extLst>
      <p:ext uri="{BB962C8B-B14F-4D97-AF65-F5344CB8AC3E}">
        <p14:creationId xmlns:p14="http://schemas.microsoft.com/office/powerpoint/2010/main" val="743770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Dikkat Eksikliği Hiperaktivite Bozukluğu</a:t>
            </a:r>
            <a:br>
              <a:rPr lang="tr-TR" dirty="0" smtClean="0"/>
            </a:br>
            <a:r>
              <a:rPr lang="tr-TR" dirty="0" smtClean="0"/>
              <a:t>(DEHB)</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DEHB &gt; davranım bozukluğu, KOKGB</a:t>
            </a:r>
          </a:p>
          <a:p>
            <a:r>
              <a:rPr lang="tr-TR" dirty="0" smtClean="0"/>
              <a:t>Bu bozukluklar obezite haricinde madde kullanım bozukluğu, kazalara yatkınlık gibi sağlık için tehdit edici diğer durumlarla da ilişkilidir</a:t>
            </a:r>
          </a:p>
          <a:p>
            <a:r>
              <a:rPr lang="tr-TR" dirty="0" smtClean="0"/>
              <a:t>Bilişsel-yürütücü işlevlerdeki bozukluk (obezite arttıkça daha da bozulurlar)</a:t>
            </a:r>
          </a:p>
          <a:p>
            <a:r>
              <a:rPr lang="tr-TR" dirty="0" smtClean="0"/>
              <a:t>Dürtüsellik, kendini baskılayamama</a:t>
            </a:r>
          </a:p>
          <a:p>
            <a:r>
              <a:rPr lang="tr-TR" dirty="0" smtClean="0"/>
              <a:t>Uykuda azalma ve bozulmalar (iki yönlü etkileşim obeziye ikincil uyku apnesi)</a:t>
            </a:r>
          </a:p>
          <a:p>
            <a:r>
              <a:rPr lang="tr-TR" dirty="0" smtClean="0"/>
              <a:t>Diğer psikopatolojilere yatkınlık</a:t>
            </a:r>
          </a:p>
          <a:p>
            <a:r>
              <a:rPr lang="tr-TR" dirty="0" smtClean="0"/>
              <a:t>ÖÖG gibi durumlarda daha belirgin olan hipoaktivite</a:t>
            </a:r>
          </a:p>
          <a:p>
            <a:r>
              <a:rPr lang="tr-TR" dirty="0" smtClean="0"/>
              <a:t>Düzensiz beslenmeye, abur-cubur yemeye yatkınlık</a:t>
            </a:r>
          </a:p>
          <a:p>
            <a:endParaRPr lang="tr-TR" dirty="0"/>
          </a:p>
        </p:txBody>
      </p:sp>
    </p:spTree>
    <p:extLst>
      <p:ext uri="{BB962C8B-B14F-4D97-AF65-F5344CB8AC3E}">
        <p14:creationId xmlns:p14="http://schemas.microsoft.com/office/powerpoint/2010/main" val="84335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Kadınlarda daha ilişkili olabilir</a:t>
            </a:r>
          </a:p>
          <a:p>
            <a:r>
              <a:rPr lang="tr-TR" dirty="0" smtClean="0"/>
              <a:t>Dopamin işlev bozuklukları-Yeme bağımlılığı riskinde artış</a:t>
            </a:r>
          </a:p>
          <a:p>
            <a:r>
              <a:rPr lang="tr-TR" dirty="0" smtClean="0"/>
              <a:t>Obezite bilişsel fonksiyonları bozarak DEHB ağırlığını arttırabilir</a:t>
            </a:r>
          </a:p>
          <a:p>
            <a:r>
              <a:rPr lang="tr-TR" dirty="0" smtClean="0"/>
              <a:t>Teknoloji-internet aşırı kullanımı, TV şaır seyretme (ekran önü aktivitelerin fazlalığı) </a:t>
            </a:r>
          </a:p>
          <a:p>
            <a:r>
              <a:rPr lang="tr-TR" dirty="0" smtClean="0"/>
              <a:t>Negatif duygularla başa çıkmakta ve emosyonel regülasyonda bozulma------aşırı yeme..</a:t>
            </a:r>
          </a:p>
          <a:p>
            <a:r>
              <a:rPr lang="tr-TR" dirty="0" smtClean="0"/>
              <a:t>Psikostimülan tedavi veya atomoksetin ile obezite gelişiminde azalma</a:t>
            </a:r>
          </a:p>
          <a:p>
            <a:r>
              <a:rPr lang="tr-TR" dirty="0" smtClean="0"/>
              <a:t>Tedavi ile kilo verme tedavilerinin daha etkin hale gelmesi (bilişsel fonksiyonlarda düzelmeler/BDT, dürtüsellikte azalma,iştah kaybı, diete daha fazla uyabilme, düzensiz yemenin azalması..)</a:t>
            </a:r>
            <a:endParaRPr lang="tr-TR" dirty="0"/>
          </a:p>
        </p:txBody>
      </p:sp>
    </p:spTree>
    <p:extLst>
      <p:ext uri="{BB962C8B-B14F-4D97-AF65-F5344CB8AC3E}">
        <p14:creationId xmlns:p14="http://schemas.microsoft.com/office/powerpoint/2010/main" val="3930085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Otizm spektrum bozuklukları</a:t>
            </a:r>
            <a:endParaRPr lang="tr-TR" dirty="0"/>
          </a:p>
        </p:txBody>
      </p:sp>
      <p:sp>
        <p:nvSpPr>
          <p:cNvPr id="3" name="Content Placeholder 2"/>
          <p:cNvSpPr>
            <a:spLocks noGrp="1"/>
          </p:cNvSpPr>
          <p:nvPr>
            <p:ph idx="1"/>
          </p:nvPr>
        </p:nvSpPr>
        <p:spPr/>
        <p:txBody>
          <a:bodyPr>
            <a:normAutofit lnSpcReduction="10000"/>
          </a:bodyPr>
          <a:lstStyle/>
          <a:p>
            <a:r>
              <a:rPr lang="tr-TR" dirty="0" smtClean="0"/>
              <a:t>Motor gelişimde gecikme ve bozulmalar</a:t>
            </a:r>
          </a:p>
          <a:p>
            <a:r>
              <a:rPr lang="tr-TR" dirty="0" smtClean="0"/>
              <a:t>Daha az dışarı çıkarılmaları</a:t>
            </a:r>
          </a:p>
          <a:p>
            <a:r>
              <a:rPr lang="tr-TR" dirty="0" smtClean="0"/>
              <a:t>Bazı çocuklarda hipoaktiviteye yatkınlık</a:t>
            </a:r>
          </a:p>
          <a:p>
            <a:r>
              <a:rPr lang="tr-TR" dirty="0" smtClean="0"/>
              <a:t>Yeme sorunları, seçici yeme, aynı şeyleri yeme...</a:t>
            </a:r>
          </a:p>
          <a:p>
            <a:r>
              <a:rPr lang="tr-TR" dirty="0" smtClean="0"/>
              <a:t>Bazı genetik durumlar (PWS)</a:t>
            </a:r>
          </a:p>
          <a:p>
            <a:r>
              <a:rPr lang="tr-TR" dirty="0" smtClean="0"/>
              <a:t>Kullanılan ilaçların yan etkileri (atipik antipsikotikler...) (topiramat, bupropion, metformin kullanımı denenebilir)</a:t>
            </a:r>
          </a:p>
          <a:p>
            <a:r>
              <a:rPr lang="tr-TR" dirty="0" smtClean="0"/>
              <a:t>Diğer psikopatolojilerin gelişmesi</a:t>
            </a:r>
          </a:p>
          <a:p>
            <a:r>
              <a:rPr lang="tr-TR" dirty="0" smtClean="0"/>
              <a:t>Ebeveynde depresyon</a:t>
            </a:r>
            <a:endParaRPr lang="tr-TR" dirty="0"/>
          </a:p>
        </p:txBody>
      </p:sp>
    </p:spTree>
    <p:extLst>
      <p:ext uri="{BB962C8B-B14F-4D97-AF65-F5344CB8AC3E}">
        <p14:creationId xmlns:p14="http://schemas.microsoft.com/office/powerpoint/2010/main" val="1505027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5_Ofis Temas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2168</Words>
  <Application>Microsoft Office PowerPoint</Application>
  <PresentationFormat>Widescreen</PresentationFormat>
  <Paragraphs>268</Paragraphs>
  <Slides>43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43</vt:i4>
      </vt:variant>
    </vt:vector>
  </HeadingPairs>
  <TitlesOfParts>
    <vt:vector size="48" baseType="lpstr">
      <vt:lpstr>Arial</vt:lpstr>
      <vt:lpstr>Calibri</vt:lpstr>
      <vt:lpstr>Calibri Light</vt:lpstr>
      <vt:lpstr>Office Theme</vt:lpstr>
      <vt:lpstr>45_Ofis Teması</vt:lpstr>
      <vt:lpstr>Adölesanlarda Psikiyatrik Tedavi Yaklaşımları  Obezitede Psikiyatrik Değerlendirme ve Tedavi</vt:lpstr>
      <vt:lpstr>Ergenlik dönemi</vt:lpstr>
      <vt:lpstr>Ergenlik:Kimliğe karşı kimlik kargaşası…..bağlılık…..</vt:lpstr>
      <vt:lpstr>Genel psikiyatrik tedavi yaklaşımları</vt:lpstr>
      <vt:lpstr>Obezite için koruyucu önlemler</vt:lpstr>
      <vt:lpstr>5 alt grup</vt:lpstr>
      <vt:lpstr>Dikkat Eksikliği Hiperaktivite Bozukluğu (DEHB)</vt:lpstr>
      <vt:lpstr>DEHB</vt:lpstr>
      <vt:lpstr>Otizm spektrum bozuklukları</vt:lpstr>
      <vt:lpstr>Depresyon</vt:lpstr>
      <vt:lpstr>Anksiyete-kaygı bozuklukları</vt:lpstr>
      <vt:lpstr>Bulimia nervoza ve tkınırcasına yeme bozukluğu</vt:lpstr>
      <vt:lpstr>Bulimia nervoza ve tkınırcasına yeme bozukluğu</vt:lpstr>
      <vt:lpstr>Uyku bozuklukları ve obezite</vt:lpstr>
      <vt:lpstr>Teknoloji ve internet bağımlılığı</vt:lpstr>
      <vt:lpstr>Obezitenin yol açtıkları....</vt:lpstr>
      <vt:lpstr>Obezitenin yol açtıkları....</vt:lpstr>
      <vt:lpstr>Obezitenin yol açtıkları....</vt:lpstr>
      <vt:lpstr>Kilo alımına yol açan ilaçlar</vt:lpstr>
      <vt:lpstr>Obezitenin psikofarmakolojik tedavisi</vt:lpstr>
      <vt:lpstr>Psikososyal girişimler</vt:lpstr>
      <vt:lpstr>Psikososyal girişimler</vt:lpstr>
      <vt:lpstr>Psikososyal girişimler</vt:lpstr>
      <vt:lpstr>Psikososyal girişimler</vt:lpstr>
      <vt:lpstr>Psikososyal girişimler</vt:lpstr>
      <vt:lpstr>Psikososyal girişimler</vt:lpstr>
      <vt:lpstr>Psikososyal girişimler</vt:lpstr>
      <vt:lpstr>Psikososyal girişimler</vt:lpstr>
      <vt:lpstr>Psikososyal girişimler</vt:lpstr>
      <vt:lpstr>Psikososyal girişimler</vt:lpstr>
      <vt:lpstr>Psikososyal girişimler</vt:lpstr>
      <vt:lpstr>PowerPoint Presentation</vt:lpstr>
      <vt:lpstr>PowerPoint Presentation</vt:lpstr>
      <vt:lpstr>DDT-diyalektik davranışçı terapi</vt:lpstr>
      <vt:lpstr>DDT</vt:lpstr>
      <vt:lpstr>DDT-5 Mindfullness duyu teknikleri</vt:lpstr>
      <vt:lpstr>DDT</vt:lpstr>
      <vt:lpstr>DDT</vt:lpstr>
      <vt:lpstr>DDT</vt:lpstr>
      <vt:lpstr>DDT</vt:lpstr>
      <vt:lpstr>DDT</vt:lpstr>
      <vt:lpstr>DDT teknikleri</vt:lpstr>
      <vt:lpstr>DDT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özhan yalçın</dc:creator>
  <cp:lastModifiedBy>özhan yalçın</cp:lastModifiedBy>
  <cp:revision>39</cp:revision>
  <dcterms:created xsi:type="dcterms:W3CDTF">2018-11-27T14:10:43Z</dcterms:created>
  <dcterms:modified xsi:type="dcterms:W3CDTF">2018-11-28T14:51:40Z</dcterms:modified>
</cp:coreProperties>
</file>