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4"/>
  </p:notesMasterIdLst>
  <p:sldIdLst>
    <p:sldId id="321" r:id="rId2"/>
    <p:sldId id="261" r:id="rId3"/>
    <p:sldId id="265" r:id="rId4"/>
    <p:sldId id="266" r:id="rId5"/>
    <p:sldId id="271" r:id="rId6"/>
    <p:sldId id="273" r:id="rId7"/>
    <p:sldId id="274" r:id="rId8"/>
    <p:sldId id="269" r:id="rId9"/>
    <p:sldId id="268" r:id="rId10"/>
    <p:sldId id="270" r:id="rId11"/>
    <p:sldId id="322" r:id="rId12"/>
    <p:sldId id="275" r:id="rId13"/>
    <p:sldId id="276" r:id="rId14"/>
    <p:sldId id="277" r:id="rId15"/>
    <p:sldId id="323" r:id="rId16"/>
    <p:sldId id="324" r:id="rId17"/>
    <p:sldId id="325" r:id="rId18"/>
    <p:sldId id="281" r:id="rId19"/>
    <p:sldId id="282" r:id="rId20"/>
    <p:sldId id="283" r:id="rId21"/>
    <p:sldId id="284" r:id="rId22"/>
    <p:sldId id="286" r:id="rId23"/>
    <p:sldId id="287" r:id="rId24"/>
    <p:sldId id="289" r:id="rId25"/>
    <p:sldId id="288" r:id="rId26"/>
    <p:sldId id="290" r:id="rId27"/>
    <p:sldId id="285" r:id="rId28"/>
    <p:sldId id="292" r:id="rId29"/>
    <p:sldId id="326" r:id="rId30"/>
    <p:sldId id="296" r:id="rId31"/>
    <p:sldId id="291" r:id="rId32"/>
    <p:sldId id="294" r:id="rId33"/>
    <p:sldId id="295" r:id="rId34"/>
    <p:sldId id="297" r:id="rId35"/>
    <p:sldId id="298" r:id="rId36"/>
    <p:sldId id="303" r:id="rId37"/>
    <p:sldId id="301" r:id="rId38"/>
    <p:sldId id="300" r:id="rId39"/>
    <p:sldId id="304" r:id="rId40"/>
    <p:sldId id="305" r:id="rId41"/>
    <p:sldId id="306" r:id="rId42"/>
    <p:sldId id="309" r:id="rId43"/>
    <p:sldId id="307" r:id="rId44"/>
    <p:sldId id="310" r:id="rId45"/>
    <p:sldId id="311" r:id="rId46"/>
    <p:sldId id="312" r:id="rId47"/>
    <p:sldId id="315" r:id="rId48"/>
    <p:sldId id="316" r:id="rId49"/>
    <p:sldId id="313" r:id="rId50"/>
    <p:sldId id="319" r:id="rId51"/>
    <p:sldId id="318" r:id="rId52"/>
    <p:sldId id="328" r:id="rId53"/>
  </p:sldIdLst>
  <p:sldSz cx="13004800" cy="9753600"/>
  <p:notesSz cx="6858000" cy="9144000"/>
  <p:defaultTextStyle>
    <a:defPPr marL="0" marR="0" indent="0" algn="l" defTabSz="914354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170" rtl="0" fontAlgn="auto" latinLnBrk="0" hangingPunct="0">
      <a:lnSpc>
        <a:spcPct val="120000"/>
      </a:lnSpc>
      <a:spcBef>
        <a:spcPts val="0"/>
      </a:spcBef>
      <a:spcAft>
        <a:spcPts val="0"/>
      </a:spcAft>
      <a:buClrTx/>
      <a:buSzTx/>
      <a:buFontTx/>
      <a:buNone/>
      <a:tabLst/>
      <a:defRPr kumimoji="0" sz="3100" b="0" i="0" u="none" strike="noStrike" cap="none" spc="0" normalizeH="0" baseline="0">
        <a:ln>
          <a:noFill/>
        </a:ln>
        <a:solidFill>
          <a:srgbClr val="4F5C3F"/>
        </a:solidFill>
        <a:effectLst>
          <a:outerShdw blurRad="25400" dist="12700" rotWithShape="0">
            <a:srgbClr val="FFFFFF">
              <a:alpha val="45000"/>
            </a:srgbClr>
          </a:outerShdw>
        </a:effectLst>
        <a:uFillTx/>
        <a:latin typeface="+mn-lt"/>
        <a:ea typeface="+mn-ea"/>
        <a:cs typeface="+mn-cs"/>
        <a:sym typeface="Georgia"/>
      </a:defRPr>
    </a:lvl1pPr>
    <a:lvl2pPr marL="0" marR="0" indent="228589" algn="ctr" defTabSz="584170" rtl="0" fontAlgn="auto" latinLnBrk="0" hangingPunct="0">
      <a:lnSpc>
        <a:spcPct val="120000"/>
      </a:lnSpc>
      <a:spcBef>
        <a:spcPts val="0"/>
      </a:spcBef>
      <a:spcAft>
        <a:spcPts val="0"/>
      </a:spcAft>
      <a:buClrTx/>
      <a:buSzTx/>
      <a:buFontTx/>
      <a:buNone/>
      <a:tabLst/>
      <a:defRPr kumimoji="0" sz="3100" b="0" i="0" u="none" strike="noStrike" cap="none" spc="0" normalizeH="0" baseline="0">
        <a:ln>
          <a:noFill/>
        </a:ln>
        <a:solidFill>
          <a:srgbClr val="4F5C3F"/>
        </a:solidFill>
        <a:effectLst>
          <a:outerShdw blurRad="25400" dist="12700" rotWithShape="0">
            <a:srgbClr val="FFFFFF">
              <a:alpha val="45000"/>
            </a:srgbClr>
          </a:outerShdw>
        </a:effectLst>
        <a:uFillTx/>
        <a:latin typeface="+mn-lt"/>
        <a:ea typeface="+mn-ea"/>
        <a:cs typeface="+mn-cs"/>
        <a:sym typeface="Georgia"/>
      </a:defRPr>
    </a:lvl2pPr>
    <a:lvl3pPr marL="0" marR="0" indent="457176" algn="ctr" defTabSz="584170" rtl="0" fontAlgn="auto" latinLnBrk="0" hangingPunct="0">
      <a:lnSpc>
        <a:spcPct val="120000"/>
      </a:lnSpc>
      <a:spcBef>
        <a:spcPts val="0"/>
      </a:spcBef>
      <a:spcAft>
        <a:spcPts val="0"/>
      </a:spcAft>
      <a:buClrTx/>
      <a:buSzTx/>
      <a:buFontTx/>
      <a:buNone/>
      <a:tabLst/>
      <a:defRPr kumimoji="0" sz="3100" b="0" i="0" u="none" strike="noStrike" cap="none" spc="0" normalizeH="0" baseline="0">
        <a:ln>
          <a:noFill/>
        </a:ln>
        <a:solidFill>
          <a:srgbClr val="4F5C3F"/>
        </a:solidFill>
        <a:effectLst>
          <a:outerShdw blurRad="25400" dist="12700" rotWithShape="0">
            <a:srgbClr val="FFFFFF">
              <a:alpha val="45000"/>
            </a:srgbClr>
          </a:outerShdw>
        </a:effectLst>
        <a:uFillTx/>
        <a:latin typeface="+mn-lt"/>
        <a:ea typeface="+mn-ea"/>
        <a:cs typeface="+mn-cs"/>
        <a:sym typeface="Georgia"/>
      </a:defRPr>
    </a:lvl3pPr>
    <a:lvl4pPr marL="0" marR="0" indent="685765" algn="ctr" defTabSz="584170" rtl="0" fontAlgn="auto" latinLnBrk="0" hangingPunct="0">
      <a:lnSpc>
        <a:spcPct val="120000"/>
      </a:lnSpc>
      <a:spcBef>
        <a:spcPts val="0"/>
      </a:spcBef>
      <a:spcAft>
        <a:spcPts val="0"/>
      </a:spcAft>
      <a:buClrTx/>
      <a:buSzTx/>
      <a:buFontTx/>
      <a:buNone/>
      <a:tabLst/>
      <a:defRPr kumimoji="0" sz="3100" b="0" i="0" u="none" strike="noStrike" cap="none" spc="0" normalizeH="0" baseline="0">
        <a:ln>
          <a:noFill/>
        </a:ln>
        <a:solidFill>
          <a:srgbClr val="4F5C3F"/>
        </a:solidFill>
        <a:effectLst>
          <a:outerShdw blurRad="25400" dist="12700" rotWithShape="0">
            <a:srgbClr val="FFFFFF">
              <a:alpha val="45000"/>
            </a:srgbClr>
          </a:outerShdw>
        </a:effectLst>
        <a:uFillTx/>
        <a:latin typeface="+mn-lt"/>
        <a:ea typeface="+mn-ea"/>
        <a:cs typeface="+mn-cs"/>
        <a:sym typeface="Georgia"/>
      </a:defRPr>
    </a:lvl4pPr>
    <a:lvl5pPr marL="0" marR="0" indent="914354" algn="ctr" defTabSz="584170" rtl="0" fontAlgn="auto" latinLnBrk="0" hangingPunct="0">
      <a:lnSpc>
        <a:spcPct val="120000"/>
      </a:lnSpc>
      <a:spcBef>
        <a:spcPts val="0"/>
      </a:spcBef>
      <a:spcAft>
        <a:spcPts val="0"/>
      </a:spcAft>
      <a:buClrTx/>
      <a:buSzTx/>
      <a:buFontTx/>
      <a:buNone/>
      <a:tabLst/>
      <a:defRPr kumimoji="0" sz="3100" b="0" i="0" u="none" strike="noStrike" cap="none" spc="0" normalizeH="0" baseline="0">
        <a:ln>
          <a:noFill/>
        </a:ln>
        <a:solidFill>
          <a:srgbClr val="4F5C3F"/>
        </a:solidFill>
        <a:effectLst>
          <a:outerShdw blurRad="25400" dist="12700" rotWithShape="0">
            <a:srgbClr val="FFFFFF">
              <a:alpha val="45000"/>
            </a:srgbClr>
          </a:outerShdw>
        </a:effectLst>
        <a:uFillTx/>
        <a:latin typeface="+mn-lt"/>
        <a:ea typeface="+mn-ea"/>
        <a:cs typeface="+mn-cs"/>
        <a:sym typeface="Georgia"/>
      </a:defRPr>
    </a:lvl5pPr>
    <a:lvl6pPr marL="0" marR="0" indent="1142941" algn="ctr" defTabSz="584170" rtl="0" fontAlgn="auto" latinLnBrk="0" hangingPunct="0">
      <a:lnSpc>
        <a:spcPct val="120000"/>
      </a:lnSpc>
      <a:spcBef>
        <a:spcPts val="0"/>
      </a:spcBef>
      <a:spcAft>
        <a:spcPts val="0"/>
      </a:spcAft>
      <a:buClrTx/>
      <a:buSzTx/>
      <a:buFontTx/>
      <a:buNone/>
      <a:tabLst/>
      <a:defRPr kumimoji="0" sz="3100" b="0" i="0" u="none" strike="noStrike" cap="none" spc="0" normalizeH="0" baseline="0">
        <a:ln>
          <a:noFill/>
        </a:ln>
        <a:solidFill>
          <a:srgbClr val="4F5C3F"/>
        </a:solidFill>
        <a:effectLst>
          <a:outerShdw blurRad="25400" dist="12700" rotWithShape="0">
            <a:srgbClr val="FFFFFF">
              <a:alpha val="45000"/>
            </a:srgbClr>
          </a:outerShdw>
        </a:effectLst>
        <a:uFillTx/>
        <a:latin typeface="+mn-lt"/>
        <a:ea typeface="+mn-ea"/>
        <a:cs typeface="+mn-cs"/>
        <a:sym typeface="Georgia"/>
      </a:defRPr>
    </a:lvl6pPr>
    <a:lvl7pPr marL="0" marR="0" indent="1371530" algn="ctr" defTabSz="584170" rtl="0" fontAlgn="auto" latinLnBrk="0" hangingPunct="0">
      <a:lnSpc>
        <a:spcPct val="120000"/>
      </a:lnSpc>
      <a:spcBef>
        <a:spcPts val="0"/>
      </a:spcBef>
      <a:spcAft>
        <a:spcPts val="0"/>
      </a:spcAft>
      <a:buClrTx/>
      <a:buSzTx/>
      <a:buFontTx/>
      <a:buNone/>
      <a:tabLst/>
      <a:defRPr kumimoji="0" sz="3100" b="0" i="0" u="none" strike="noStrike" cap="none" spc="0" normalizeH="0" baseline="0">
        <a:ln>
          <a:noFill/>
        </a:ln>
        <a:solidFill>
          <a:srgbClr val="4F5C3F"/>
        </a:solidFill>
        <a:effectLst>
          <a:outerShdw blurRad="25400" dist="12700" rotWithShape="0">
            <a:srgbClr val="FFFFFF">
              <a:alpha val="45000"/>
            </a:srgbClr>
          </a:outerShdw>
        </a:effectLst>
        <a:uFillTx/>
        <a:latin typeface="+mn-lt"/>
        <a:ea typeface="+mn-ea"/>
        <a:cs typeface="+mn-cs"/>
        <a:sym typeface="Georgia"/>
      </a:defRPr>
    </a:lvl7pPr>
    <a:lvl8pPr marL="0" marR="0" indent="1600119" algn="ctr" defTabSz="584170" rtl="0" fontAlgn="auto" latinLnBrk="0" hangingPunct="0">
      <a:lnSpc>
        <a:spcPct val="120000"/>
      </a:lnSpc>
      <a:spcBef>
        <a:spcPts val="0"/>
      </a:spcBef>
      <a:spcAft>
        <a:spcPts val="0"/>
      </a:spcAft>
      <a:buClrTx/>
      <a:buSzTx/>
      <a:buFontTx/>
      <a:buNone/>
      <a:tabLst/>
      <a:defRPr kumimoji="0" sz="3100" b="0" i="0" u="none" strike="noStrike" cap="none" spc="0" normalizeH="0" baseline="0">
        <a:ln>
          <a:noFill/>
        </a:ln>
        <a:solidFill>
          <a:srgbClr val="4F5C3F"/>
        </a:solidFill>
        <a:effectLst>
          <a:outerShdw blurRad="25400" dist="12700" rotWithShape="0">
            <a:srgbClr val="FFFFFF">
              <a:alpha val="45000"/>
            </a:srgbClr>
          </a:outerShdw>
        </a:effectLst>
        <a:uFillTx/>
        <a:latin typeface="+mn-lt"/>
        <a:ea typeface="+mn-ea"/>
        <a:cs typeface="+mn-cs"/>
        <a:sym typeface="Georgia"/>
      </a:defRPr>
    </a:lvl8pPr>
    <a:lvl9pPr marL="0" marR="0" indent="1828706" algn="ctr" defTabSz="584170" rtl="0" fontAlgn="auto" latinLnBrk="0" hangingPunct="0">
      <a:lnSpc>
        <a:spcPct val="120000"/>
      </a:lnSpc>
      <a:spcBef>
        <a:spcPts val="0"/>
      </a:spcBef>
      <a:spcAft>
        <a:spcPts val="0"/>
      </a:spcAft>
      <a:buClrTx/>
      <a:buSzTx/>
      <a:buFontTx/>
      <a:buNone/>
      <a:tabLst/>
      <a:defRPr kumimoji="0" sz="3100" b="0" i="0" u="none" strike="noStrike" cap="none" spc="0" normalizeH="0" baseline="0">
        <a:ln>
          <a:noFill/>
        </a:ln>
        <a:solidFill>
          <a:srgbClr val="4F5C3F"/>
        </a:solidFill>
        <a:effectLst>
          <a:outerShdw blurRad="25400" dist="12700" rotWithShape="0">
            <a:srgbClr val="FFFFFF">
              <a:alpha val="45000"/>
            </a:srgbClr>
          </a:outerShdw>
        </a:effectLst>
        <a:uFillTx/>
        <a:latin typeface="+mn-lt"/>
        <a:ea typeface="+mn-ea"/>
        <a:cs typeface="+mn-cs"/>
        <a:sym typeface="Georgia"/>
      </a:defRPr>
    </a:lvl9pPr>
  </p:defaultTextStyle>
  <p:extLst>
    <p:ext uri="{521415D9-36F7-43E2-AB2F-B90AF26B5E84}">
      <p14:sectionLst xmlns:p14="http://schemas.microsoft.com/office/powerpoint/2010/main">
        <p14:section name="Varsayılan Bölüm" id="{9F2BB1E3-9C3E-4928-9F14-36447344B6CB}">
          <p14:sldIdLst>
            <p14:sldId id="321"/>
            <p14:sldId id="261"/>
            <p14:sldId id="265"/>
            <p14:sldId id="266"/>
            <p14:sldId id="271"/>
            <p14:sldId id="273"/>
            <p14:sldId id="274"/>
            <p14:sldId id="269"/>
            <p14:sldId id="268"/>
            <p14:sldId id="270"/>
            <p14:sldId id="322"/>
            <p14:sldId id="275"/>
            <p14:sldId id="276"/>
            <p14:sldId id="277"/>
            <p14:sldId id="323"/>
            <p14:sldId id="324"/>
            <p14:sldId id="325"/>
            <p14:sldId id="281"/>
            <p14:sldId id="282"/>
            <p14:sldId id="283"/>
            <p14:sldId id="284"/>
            <p14:sldId id="286"/>
            <p14:sldId id="287"/>
            <p14:sldId id="289"/>
            <p14:sldId id="288"/>
            <p14:sldId id="290"/>
            <p14:sldId id="285"/>
            <p14:sldId id="292"/>
            <p14:sldId id="326"/>
            <p14:sldId id="296"/>
            <p14:sldId id="291"/>
            <p14:sldId id="294"/>
            <p14:sldId id="295"/>
            <p14:sldId id="297"/>
            <p14:sldId id="298"/>
            <p14:sldId id="303"/>
            <p14:sldId id="301"/>
            <p14:sldId id="300"/>
            <p14:sldId id="304"/>
            <p14:sldId id="305"/>
            <p14:sldId id="306"/>
            <p14:sldId id="309"/>
            <p14:sldId id="307"/>
            <p14:sldId id="310"/>
            <p14:sldId id="311"/>
            <p14:sldId id="312"/>
            <p14:sldId id="315"/>
            <p14:sldId id="316"/>
            <p14:sldId id="313"/>
            <p14:sldId id="319"/>
            <p14:sldId id="318"/>
            <p14:sldId id="328"/>
          </p14:sldIdLst>
        </p14:section>
        <p14:section name="Başlıksız Bölüm" id="{135AA2B2-BC18-4EFC-8F16-A77089F10EA3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4F5C3F"/>
        </a:fontRef>
        <a:srgbClr val="4F5C3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6E5DA">
              <a:alpha val="60000"/>
            </a:srgbClr>
          </a:solidFill>
        </a:fill>
      </a:tcStyle>
    </a:band2H>
    <a:firstCol>
      <a:tcTxStyle b="off" i="off">
        <a:fontRef idx="minor">
          <a:srgbClr val="F3F1DF"/>
        </a:fontRef>
        <a:srgbClr val="F3F1D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4F5C3F"/>
        </a:fontRef>
        <a:srgbClr val="4F5C3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3F1DF"/>
        </a:fontRef>
        <a:srgbClr val="F3F1D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chemeClr val="accent1">
            <a:satOff val="15300"/>
            <a:lumOff val="-29822"/>
            <a:alpha val="80000"/>
          </a:schemeClr>
        </a:fontRef>
        <a:schemeClr val="accent1">
          <a:satOff val="15300"/>
          <a:lumOff val="-29822"/>
          <a:alpha val="80000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0CFCA">
              <a:alpha val="75000"/>
            </a:srgbClr>
          </a:solidFill>
        </a:fill>
      </a:tcStyle>
    </a:band2H>
    <a:firstCol>
      <a:tcTxStyle b="off" i="off">
        <a:fontRef idx="minor">
          <a:schemeClr val="accent1">
            <a:satOff val="15300"/>
            <a:lumOff val="-29822"/>
            <a:alpha val="80000"/>
          </a:schemeClr>
        </a:fontRef>
        <a:schemeClr val="accent1">
          <a:satOff val="15300"/>
          <a:lumOff val="-29822"/>
          <a:alpha val="80000"/>
        </a:schemeClr>
      </a:tcTxStyle>
      <a:tcStyle>
        <a:tcBdr>
          <a:left>
            <a:ln w="12700" cap="flat">
              <a:solidFill>
                <a:schemeClr val="accent1">
                  <a:satOff val="15300"/>
                  <a:lumOff val="-29822"/>
                </a:schemeClr>
              </a:solidFill>
              <a:prstDash val="solid"/>
              <a:miter lim="400000"/>
            </a:ln>
          </a:left>
          <a:right>
            <a:ln w="25400" cap="flat">
              <a:solidFill>
                <a:schemeClr val="accent1">
                  <a:satOff val="15300"/>
                  <a:lumOff val="-29822"/>
                </a:schemeClr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DFDBD1"/>
        </a:fontRef>
        <a:srgbClr val="DFDBD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chemeClr val="accent1">
                  <a:satOff val="15300"/>
                  <a:lumOff val="-29822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chemeClr val="accent1">
                  <a:satOff val="15300"/>
                  <a:lumOff val="-29822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rgbClr val="EDEAD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DFDBD1"/>
        </a:fontRef>
        <a:srgbClr val="DFDBD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chemeClr val="accent1">
                  <a:satOff val="15300"/>
                  <a:lumOff val="-29822"/>
                </a:schemeClr>
              </a:solidFill>
              <a:prstDash val="solid"/>
              <a:miter lim="400000"/>
            </a:ln>
          </a:top>
          <a:bottom>
            <a:ln w="25400" cap="flat">
              <a:solidFill>
                <a:schemeClr val="accent1">
                  <a:satOff val="15300"/>
                  <a:lumOff val="-29822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rgbClr val="DFDBD1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EEE7283C-3CF3-47DC-8721-378D4A62B228}" styleName="">
    <a:tblBg/>
    <a:wholeTbl>
      <a:tcTxStyle b="off" i="off">
        <a:fontRef idx="minor">
          <a:srgbClr val="4F5C3F"/>
        </a:fontRef>
        <a:srgbClr val="4F5C3F"/>
      </a:tcTxStyle>
      <a:tcStyle>
        <a:tcBdr>
          <a:left>
            <a:ln w="12700" cap="flat">
              <a:solidFill>
                <a:schemeClr val="accent2">
                  <a:hueOff val="-171743"/>
                  <a:satOff val="2189"/>
                  <a:lumOff val="-14463"/>
                </a:schemeClr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chemeClr val="accent2">
                  <a:hueOff val="-171743"/>
                  <a:satOff val="2189"/>
                  <a:lumOff val="-14463"/>
                </a:schemeClr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chemeClr val="accent2">
                  <a:hueOff val="-171743"/>
                  <a:satOff val="2189"/>
                  <a:lumOff val="-14463"/>
                </a:schemeClr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chemeClr val="accent2">
                  <a:hueOff val="-171743"/>
                  <a:satOff val="2189"/>
                  <a:lumOff val="-14463"/>
                </a:schemeClr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chemeClr val="accent2">
                  <a:hueOff val="-171743"/>
                  <a:satOff val="2189"/>
                  <a:lumOff val="-14463"/>
                </a:schemeClr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chemeClr val="accent2">
                  <a:hueOff val="-171743"/>
                  <a:satOff val="2189"/>
                  <a:lumOff val="-14463"/>
                </a:schemeClr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DD9AC">
              <a:alpha val="70000"/>
            </a:srgbClr>
          </a:solidFill>
        </a:fill>
      </a:tcStyle>
    </a:band2H>
    <a:firstCol>
      <a:tcTxStyle b="off" i="off">
        <a:fontRef idx="minor">
          <a:srgbClr val="4F5C3F"/>
        </a:fontRef>
        <a:srgbClr val="4F5C3F"/>
      </a:tcTxStyle>
      <a:tcStyle>
        <a:tcBdr>
          <a:left>
            <a:ln w="12700" cap="flat">
              <a:solidFill>
                <a:schemeClr val="accent1">
                  <a:satOff val="15300"/>
                  <a:lumOff val="-29822"/>
                </a:schemeClr>
              </a:solidFill>
              <a:prstDash val="solid"/>
              <a:miter lim="400000"/>
            </a:ln>
          </a:left>
          <a:right>
            <a:ln w="12700" cap="flat">
              <a:solidFill>
                <a:schemeClr val="accent2">
                  <a:hueOff val="-171743"/>
                  <a:satOff val="2189"/>
                  <a:lumOff val="-14463"/>
                </a:schemeClr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chemeClr val="accent2">
                  <a:hueOff val="-171743"/>
                  <a:satOff val="2189"/>
                  <a:lumOff val="-14463"/>
                </a:schemeClr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chemeClr val="accent2">
                  <a:hueOff val="-171743"/>
                  <a:satOff val="2189"/>
                  <a:lumOff val="-14463"/>
                </a:schemeClr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chemeClr val="accent2">
                  <a:hueOff val="-171743"/>
                  <a:satOff val="2189"/>
                  <a:lumOff val="-14463"/>
                </a:schemeClr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chemeClr val="accent2">
                  <a:hueOff val="-171743"/>
                  <a:satOff val="2189"/>
                  <a:lumOff val="-14463"/>
                </a:schemeClr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DFDBD1"/>
        </a:fontRef>
        <a:srgbClr val="DFDBD1"/>
      </a:tcTxStyle>
      <a:tcStyle>
        <a:tcBdr>
          <a:left>
            <a:ln w="12700" cap="flat">
              <a:solidFill>
                <a:srgbClr val="DFDBD1"/>
              </a:solidFill>
              <a:prstDash val="solid"/>
              <a:miter lim="400000"/>
            </a:ln>
          </a:left>
          <a:right>
            <a:ln w="12700" cap="flat">
              <a:solidFill>
                <a:srgbClr val="DFDBD1"/>
              </a:solidFill>
              <a:prstDash val="solid"/>
              <a:miter lim="400000"/>
            </a:ln>
          </a:right>
          <a:top>
            <a:ln w="25400" cap="flat">
              <a:solidFill>
                <a:schemeClr val="accent2">
                  <a:hueOff val="-171743"/>
                  <a:satOff val="2189"/>
                  <a:lumOff val="-14463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chemeClr val="accent1">
                  <a:satOff val="15300"/>
                  <a:lumOff val="-29822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rgbClr val="DFDBD1"/>
              </a:solidFill>
              <a:prstDash val="solid"/>
              <a:miter lim="400000"/>
            </a:ln>
          </a:insideH>
          <a:insideV>
            <a:ln w="12700" cap="flat">
              <a:solidFill>
                <a:srgbClr val="DFDBD1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DFDBD1"/>
        </a:fontRef>
        <a:srgbClr val="DFDBD1"/>
      </a:tcTxStyle>
      <a:tcStyle>
        <a:tcBdr>
          <a:left>
            <a:ln w="12700" cap="flat">
              <a:solidFill>
                <a:srgbClr val="DFDBD1"/>
              </a:solidFill>
              <a:prstDash val="solid"/>
              <a:miter lim="400000"/>
            </a:ln>
          </a:left>
          <a:right>
            <a:ln w="12700" cap="flat">
              <a:solidFill>
                <a:srgbClr val="DFDBD1"/>
              </a:solidFill>
              <a:prstDash val="solid"/>
              <a:miter lim="400000"/>
            </a:ln>
          </a:right>
          <a:top>
            <a:ln w="12700" cap="flat">
              <a:solidFill>
                <a:schemeClr val="accent1">
                  <a:satOff val="15300"/>
                  <a:lumOff val="-29822"/>
                </a:schemeClr>
              </a:solidFill>
              <a:prstDash val="solid"/>
              <a:miter lim="400000"/>
            </a:ln>
          </a:top>
          <a:bottom>
            <a:ln w="25400" cap="flat">
              <a:solidFill>
                <a:schemeClr val="accent2">
                  <a:hueOff val="-171743"/>
                  <a:satOff val="2189"/>
                  <a:lumOff val="-14463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rgbClr val="DFDBD1"/>
              </a:solidFill>
              <a:prstDash val="solid"/>
              <a:miter lim="400000"/>
            </a:ln>
          </a:insideH>
          <a:insideV>
            <a:ln w="12700" cap="flat">
              <a:solidFill>
                <a:srgbClr val="DFDBD1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F821DB8-F4EB-4A41-A1BA-3FCAFE7338EE}" styleName="">
    <a:tblBg/>
    <a:wholeTbl>
      <a:tcTxStyle b="off" i="off">
        <a:fontRef idx="minor">
          <a:srgbClr val="4F5C3F"/>
        </a:fontRef>
        <a:srgbClr val="4F5C3F"/>
      </a:tcTxStyle>
      <a:tcStyle>
        <a:tcBdr>
          <a:left>
            <a:ln w="12700" cap="flat">
              <a:solidFill>
                <a:srgbClr val="B07342"/>
              </a:solidFill>
              <a:prstDash val="solid"/>
              <a:miter lim="400000"/>
            </a:ln>
          </a:left>
          <a:right>
            <a:ln w="12700" cap="flat">
              <a:solidFill>
                <a:srgbClr val="B07342"/>
              </a:solidFill>
              <a:prstDash val="solid"/>
              <a:miter lim="400000"/>
            </a:ln>
          </a:right>
          <a:top>
            <a:ln w="12700" cap="flat">
              <a:solidFill>
                <a:srgbClr val="B07342"/>
              </a:solidFill>
              <a:prstDash val="solid"/>
              <a:miter lim="400000"/>
            </a:ln>
          </a:top>
          <a:bottom>
            <a:ln w="12700" cap="flat">
              <a:solidFill>
                <a:srgbClr val="B07342"/>
              </a:solidFill>
              <a:prstDash val="solid"/>
              <a:miter lim="400000"/>
            </a:ln>
          </a:bottom>
          <a:insideH>
            <a:ln w="12700" cap="flat">
              <a:solidFill>
                <a:srgbClr val="B07342"/>
              </a:solidFill>
              <a:prstDash val="solid"/>
              <a:miter lim="400000"/>
            </a:ln>
          </a:insideH>
          <a:insideV>
            <a:ln w="12700" cap="flat">
              <a:solidFill>
                <a:srgbClr val="B07342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DBBD">
              <a:alpha val="55000"/>
            </a:srgbClr>
          </a:solidFill>
        </a:fill>
      </a:tcStyle>
    </a:band2H>
    <a:firstCol>
      <a:tcTxStyle b="off" i="off">
        <a:fontRef idx="minor">
          <a:srgbClr val="4F5C3F"/>
        </a:fontRef>
        <a:srgbClr val="4F5C3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B07342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4F5C3F"/>
        </a:fontRef>
        <a:srgbClr val="4F5C3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B0734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3F1DF"/>
        </a:fontRef>
        <a:srgbClr val="F3F1D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33BA23B1-9221-436E-865A-0063620EA4FD}" styleName="">
    <a:tblBg/>
    <a:wholeTbl>
      <a:tcTxStyle b="off" i="off">
        <a:fontRef idx="minor">
          <a:srgbClr val="4F5C3F"/>
        </a:fontRef>
        <a:srgbClr val="4F5C3F"/>
      </a:tcTxStyle>
      <a:tcStyle>
        <a:tcBdr>
          <a:left>
            <a:ln w="12700" cap="flat">
              <a:solidFill>
                <a:srgbClr val="C9C5BC"/>
              </a:solidFill>
              <a:prstDash val="solid"/>
              <a:miter lim="400000"/>
            </a:ln>
          </a:left>
          <a:right>
            <a:ln w="12700" cap="flat">
              <a:solidFill>
                <a:srgbClr val="C9C5BC"/>
              </a:solidFill>
              <a:prstDash val="solid"/>
              <a:miter lim="400000"/>
            </a:ln>
          </a:right>
          <a:top>
            <a:ln w="12700" cap="flat">
              <a:solidFill>
                <a:srgbClr val="C9C5BC"/>
              </a:solidFill>
              <a:prstDash val="solid"/>
              <a:miter lim="400000"/>
            </a:ln>
          </a:top>
          <a:bottom>
            <a:ln w="12700" cap="flat">
              <a:solidFill>
                <a:srgbClr val="C9C5BC"/>
              </a:solidFill>
              <a:prstDash val="solid"/>
              <a:miter lim="400000"/>
            </a:ln>
          </a:bottom>
          <a:insideH>
            <a:ln w="12700" cap="flat">
              <a:solidFill>
                <a:srgbClr val="C9C5BC"/>
              </a:solidFill>
              <a:prstDash val="solid"/>
              <a:miter lim="400000"/>
            </a:ln>
          </a:insideH>
          <a:insideV>
            <a:ln w="12700" cap="flat">
              <a:solidFill>
                <a:srgbClr val="C9C5BC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2DED3">
              <a:alpha val="80000"/>
            </a:srgbClr>
          </a:solidFill>
        </a:fill>
      </a:tcStyle>
    </a:band2H>
    <a:firstCol>
      <a:tcTxStyle b="off" i="off">
        <a:fontRef idx="minor">
          <a:srgbClr val="4F5C3F"/>
        </a:fontRef>
        <a:srgbClr val="4F5C3F"/>
      </a:tcTxStyle>
      <a:tcStyle>
        <a:tcBdr>
          <a:left>
            <a:ln w="12700" cap="flat">
              <a:solidFill>
                <a:srgbClr val="51473B"/>
              </a:solidFill>
              <a:prstDash val="solid"/>
              <a:miter lim="400000"/>
            </a:ln>
          </a:left>
          <a:right>
            <a:ln w="25400" cap="flat">
              <a:solidFill>
                <a:srgbClr val="51473B"/>
              </a:solidFill>
              <a:prstDash val="solid"/>
              <a:miter lim="400000"/>
            </a:ln>
          </a:right>
          <a:top>
            <a:ln w="12700" cap="flat">
              <a:solidFill>
                <a:srgbClr val="C9C5BC">
                  <a:alpha val="8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C9C5BC">
                  <a:alpha val="8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C9C5BC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C9C5BC">
                  <a:alpha val="8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4F5C3F"/>
        </a:fontRef>
        <a:srgbClr val="4F5C3F"/>
      </a:tcTxStyle>
      <a:tcStyle>
        <a:tcBdr>
          <a:left>
            <a:ln w="12700" cap="flat">
              <a:solidFill>
                <a:srgbClr val="EDEADB"/>
              </a:solidFill>
              <a:prstDash val="solid"/>
              <a:miter lim="400000"/>
            </a:ln>
          </a:left>
          <a:right>
            <a:ln w="12700" cap="flat">
              <a:solidFill>
                <a:srgbClr val="EDEADB"/>
              </a:solidFill>
              <a:prstDash val="solid"/>
              <a:miter lim="400000"/>
            </a:ln>
          </a:right>
          <a:top>
            <a:ln w="25400" cap="flat">
              <a:solidFill>
                <a:srgbClr val="51473B"/>
              </a:solidFill>
              <a:prstDash val="solid"/>
              <a:miter lim="400000"/>
            </a:ln>
          </a:top>
          <a:bottom>
            <a:ln w="12700" cap="flat">
              <a:solidFill>
                <a:srgbClr val="51473B"/>
              </a:solidFill>
              <a:prstDash val="solid"/>
              <a:miter lim="400000"/>
            </a:ln>
          </a:bottom>
          <a:insideH>
            <a:ln w="12700" cap="flat">
              <a:solidFill>
                <a:srgbClr val="EDEADB"/>
              </a:solidFill>
              <a:prstDash val="solid"/>
              <a:miter lim="400000"/>
            </a:ln>
          </a:insideH>
          <a:insideV>
            <a:ln w="12700" cap="flat">
              <a:solidFill>
                <a:srgbClr val="EDEADB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4F5C3F"/>
        </a:fontRef>
        <a:srgbClr val="4F5C3F"/>
      </a:tcTxStyle>
      <a:tcStyle>
        <a:tcBdr>
          <a:left>
            <a:ln w="12700" cap="flat">
              <a:solidFill>
                <a:srgbClr val="EDEADB"/>
              </a:solidFill>
              <a:prstDash val="solid"/>
              <a:miter lim="400000"/>
            </a:ln>
          </a:left>
          <a:right>
            <a:ln w="12700" cap="flat">
              <a:solidFill>
                <a:srgbClr val="EDEADB"/>
              </a:solidFill>
              <a:prstDash val="solid"/>
              <a:miter lim="400000"/>
            </a:ln>
          </a:right>
          <a:top>
            <a:ln w="12700" cap="flat">
              <a:solidFill>
                <a:srgbClr val="51473B"/>
              </a:solidFill>
              <a:prstDash val="solid"/>
              <a:miter lim="400000"/>
            </a:ln>
          </a:top>
          <a:bottom>
            <a:ln w="25400" cap="flat">
              <a:solidFill>
                <a:srgbClr val="51473B"/>
              </a:solidFill>
              <a:prstDash val="solid"/>
              <a:miter lim="400000"/>
            </a:ln>
          </a:bottom>
          <a:insideH>
            <a:ln w="12700" cap="flat">
              <a:solidFill>
                <a:srgbClr val="EDEADB"/>
              </a:solidFill>
              <a:prstDash val="solid"/>
              <a:miter lim="400000"/>
            </a:ln>
          </a:insideH>
          <a:insideV>
            <a:ln w="12700" cap="flat">
              <a:solidFill>
                <a:srgbClr val="EDEADB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2708684C-4D16-4618-839F-0558EEFCDFE6}" styleName="">
    <a:tblBg/>
    <a:wholeTbl>
      <a:tcTxStyle b="off" i="off">
        <a:fontRef idx="minor">
          <a:srgbClr val="4F5C3F"/>
        </a:fontRef>
        <a:srgbClr val="4F5C3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chemeClr val="accent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chemeClr val="accent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chemeClr val="accent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EE3BA">
              <a:alpha val="63000"/>
            </a:srgbClr>
          </a:solidFill>
        </a:fill>
      </a:tcStyle>
    </a:band2H>
    <a:firstCol>
      <a:tcTxStyle b="off" i="off">
        <a:fontRef idx="minor">
          <a:srgbClr val="4F5C3F"/>
        </a:fontRef>
        <a:srgbClr val="4F5C3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chemeClr val="accent2"/>
              </a:solidFill>
              <a:prstDash val="solid"/>
              <a:miter lim="400000"/>
            </a:ln>
          </a:right>
          <a:top>
            <a:ln w="12700" cap="flat">
              <a:solidFill>
                <a:schemeClr val="accent2">
                  <a:alpha val="60000"/>
                </a:schemeClr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chemeClr val="accent2">
                  <a:alpha val="60000"/>
                </a:schemeClr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chemeClr val="accent2">
                  <a:alpha val="60000"/>
                </a:schemeClr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4F5C3F"/>
        </a:fontRef>
        <a:srgbClr val="4F5C3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chemeClr val="accent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chemeClr val="accent2">
                  <a:alpha val="60000"/>
                </a:schemeClr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4F5C3F"/>
        </a:fontRef>
        <a:srgbClr val="4F5C3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chemeClr val="accent2"/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2">
                  <a:alpha val="60000"/>
                </a:schemeClr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Stil Yok, Tablo Kılavuz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75DCB02-9BB8-47FD-8907-85C794F793BA}" styleName="Tema Uygulanmış Stil 1 - Vurgu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ema Uygulanmış Stil 1 - Vurgu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Tema Uygulanmış Stil 1 - Vurgu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8A107856-5554-42FB-B03E-39F5DBC370BA}" styleName="Orta Stil 4 - Vurgu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2838BEF-8BB2-4498-84A7-C5851F593DF1}" styleName="Orta Stil 4 - Vurgu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9" d="100"/>
          <a:sy n="49" d="100"/>
        </p:scale>
        <p:origin x="1392" y="54"/>
      </p:cViewPr>
      <p:guideLst>
        <p:guide orient="horz" pos="3072"/>
        <p:guide pos="409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-496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C983727-59BB-491E-B6FE-67C5DCBBB45D}" type="doc">
      <dgm:prSet loTypeId="urn:microsoft.com/office/officeart/2005/8/layout/vList5" loCatId="list" qsTypeId="urn:microsoft.com/office/officeart/2005/8/quickstyle/3d3" qsCatId="3D" csTypeId="urn:microsoft.com/office/officeart/2005/8/colors/colorful3" csCatId="colorful" phldr="1"/>
      <dgm:spPr/>
      <dgm:t>
        <a:bodyPr/>
        <a:lstStyle/>
        <a:p>
          <a:endParaRPr lang="tr-TR"/>
        </a:p>
      </dgm:t>
    </dgm:pt>
    <dgm:pt modelId="{E5A9CE13-BFF5-426F-8AFF-53FE0B46324D}">
      <dgm:prSet phldrT="[Metin]"/>
      <dgm:spPr/>
      <dgm:t>
        <a:bodyPr/>
        <a:lstStyle/>
        <a:p>
          <a:r>
            <a:rPr lang="tr-TR" b="1" dirty="0" smtClean="0"/>
            <a:t>Düşük büyüme hızı</a:t>
          </a:r>
        </a:p>
        <a:p>
          <a:r>
            <a:rPr lang="tr-TR" b="1" dirty="0" smtClean="0"/>
            <a:t>Boy kısalığı</a:t>
          </a:r>
          <a:endParaRPr lang="tr-TR" b="1" dirty="0"/>
        </a:p>
      </dgm:t>
    </dgm:pt>
    <dgm:pt modelId="{0B41D43F-4AF7-4CB5-AE45-BCAFAB6475BC}" type="parTrans" cxnId="{5DE3D597-68D9-4275-8300-F5956A78E67F}">
      <dgm:prSet/>
      <dgm:spPr/>
      <dgm:t>
        <a:bodyPr/>
        <a:lstStyle/>
        <a:p>
          <a:endParaRPr lang="tr-TR"/>
        </a:p>
      </dgm:t>
    </dgm:pt>
    <dgm:pt modelId="{C7001508-2C39-467D-A878-DD6717EF3727}" type="sibTrans" cxnId="{5DE3D597-68D9-4275-8300-F5956A78E67F}">
      <dgm:prSet/>
      <dgm:spPr/>
      <dgm:t>
        <a:bodyPr/>
        <a:lstStyle/>
        <a:p>
          <a:endParaRPr lang="tr-TR"/>
        </a:p>
      </dgm:t>
    </dgm:pt>
    <dgm:pt modelId="{EB06A027-55FB-4F38-AB18-BB5DC9A0BCD2}">
      <dgm:prSet phldrT="[Metin]"/>
      <dgm:spPr/>
      <dgm:t>
        <a:bodyPr/>
        <a:lstStyle/>
        <a:p>
          <a:r>
            <a:rPr lang="tr-TR" dirty="0" err="1" smtClean="0"/>
            <a:t>Hipotiroidzm</a:t>
          </a:r>
          <a:r>
            <a:rPr lang="tr-TR" dirty="0" smtClean="0"/>
            <a:t> , Büyüme hormonu eksikliği</a:t>
          </a:r>
          <a:endParaRPr lang="tr-TR" dirty="0"/>
        </a:p>
      </dgm:t>
    </dgm:pt>
    <dgm:pt modelId="{309367D3-0986-4182-B376-186EF84B690E}" type="parTrans" cxnId="{97C12BB4-C2FA-4410-AB3E-DAE94ACE46C6}">
      <dgm:prSet/>
      <dgm:spPr/>
      <dgm:t>
        <a:bodyPr/>
        <a:lstStyle/>
        <a:p>
          <a:endParaRPr lang="tr-TR"/>
        </a:p>
      </dgm:t>
    </dgm:pt>
    <dgm:pt modelId="{C953FEF0-5F41-427B-88C1-05E14EAD778E}" type="sibTrans" cxnId="{97C12BB4-C2FA-4410-AB3E-DAE94ACE46C6}">
      <dgm:prSet/>
      <dgm:spPr/>
      <dgm:t>
        <a:bodyPr/>
        <a:lstStyle/>
        <a:p>
          <a:endParaRPr lang="tr-TR"/>
        </a:p>
      </dgm:t>
    </dgm:pt>
    <dgm:pt modelId="{32B0E5A0-895D-4BF9-8DEE-7A605E5B1DDD}">
      <dgm:prSet phldrT="[Metin]"/>
      <dgm:spPr/>
      <dgm:t>
        <a:bodyPr/>
        <a:lstStyle/>
        <a:p>
          <a:r>
            <a:rPr lang="tr-TR" b="1" dirty="0" smtClean="0"/>
            <a:t>SSS travması</a:t>
          </a:r>
        </a:p>
        <a:p>
          <a:r>
            <a:rPr lang="tr-TR" b="1" dirty="0" err="1" smtClean="0"/>
            <a:t>Hipofizer</a:t>
          </a:r>
          <a:r>
            <a:rPr lang="tr-TR" b="1" dirty="0" smtClean="0"/>
            <a:t> </a:t>
          </a:r>
          <a:r>
            <a:rPr lang="tr-TR" b="1" dirty="0" err="1" smtClean="0"/>
            <a:t>disfonksiyon</a:t>
          </a:r>
          <a:r>
            <a:rPr lang="tr-TR" b="1" dirty="0" smtClean="0"/>
            <a:t> öyküsü</a:t>
          </a:r>
          <a:endParaRPr lang="tr-TR" b="1" dirty="0"/>
        </a:p>
      </dgm:t>
    </dgm:pt>
    <dgm:pt modelId="{193916FD-8D33-498F-8E16-8766E05B5DD1}" type="parTrans" cxnId="{9BFB4D95-4584-4A37-8BF7-FC4856A7C622}">
      <dgm:prSet/>
      <dgm:spPr/>
      <dgm:t>
        <a:bodyPr/>
        <a:lstStyle/>
        <a:p>
          <a:endParaRPr lang="tr-TR"/>
        </a:p>
      </dgm:t>
    </dgm:pt>
    <dgm:pt modelId="{B3423316-4038-4A6C-80BD-E447D4C36026}" type="sibTrans" cxnId="{9BFB4D95-4584-4A37-8BF7-FC4856A7C622}">
      <dgm:prSet/>
      <dgm:spPr/>
      <dgm:t>
        <a:bodyPr/>
        <a:lstStyle/>
        <a:p>
          <a:endParaRPr lang="tr-TR"/>
        </a:p>
      </dgm:t>
    </dgm:pt>
    <dgm:pt modelId="{8EAD404B-90C1-4FB4-B4CC-1E9A19787BB0}">
      <dgm:prSet phldrT="[Metin]"/>
      <dgm:spPr/>
      <dgm:t>
        <a:bodyPr/>
        <a:lstStyle/>
        <a:p>
          <a:r>
            <a:rPr lang="tr-TR" dirty="0" err="1" smtClean="0"/>
            <a:t>Hipotalamik</a:t>
          </a:r>
          <a:r>
            <a:rPr lang="tr-TR" dirty="0" smtClean="0"/>
            <a:t> </a:t>
          </a:r>
          <a:r>
            <a:rPr lang="tr-TR" dirty="0" err="1" smtClean="0"/>
            <a:t>obezite</a:t>
          </a:r>
          <a:endParaRPr lang="tr-TR" dirty="0"/>
        </a:p>
      </dgm:t>
    </dgm:pt>
    <dgm:pt modelId="{732E48C2-BAEC-40CD-B784-E3640423DF6C}" type="parTrans" cxnId="{EADFBB2A-7375-451F-8CA7-1C63026AA1D0}">
      <dgm:prSet/>
      <dgm:spPr/>
      <dgm:t>
        <a:bodyPr/>
        <a:lstStyle/>
        <a:p>
          <a:endParaRPr lang="tr-TR"/>
        </a:p>
      </dgm:t>
    </dgm:pt>
    <dgm:pt modelId="{AEBB96E3-CFCC-4680-B433-0612AF9A4719}" type="sibTrans" cxnId="{EADFBB2A-7375-451F-8CA7-1C63026AA1D0}">
      <dgm:prSet/>
      <dgm:spPr/>
      <dgm:t>
        <a:bodyPr/>
        <a:lstStyle/>
        <a:p>
          <a:endParaRPr lang="tr-TR"/>
        </a:p>
      </dgm:t>
    </dgm:pt>
    <dgm:pt modelId="{18BC969B-FBB7-4C6A-A1AC-DC0D06A93ADE}">
      <dgm:prSet phldrT="[Metin]"/>
      <dgm:spPr/>
      <dgm:t>
        <a:bodyPr/>
        <a:lstStyle/>
        <a:p>
          <a:r>
            <a:rPr lang="tr-TR" b="1" dirty="0" err="1" smtClean="0"/>
            <a:t>Dismorfik</a:t>
          </a:r>
          <a:r>
            <a:rPr lang="tr-TR" b="1" dirty="0" smtClean="0"/>
            <a:t> görünüm</a:t>
          </a:r>
        </a:p>
        <a:p>
          <a:r>
            <a:rPr lang="tr-TR" b="1" dirty="0" smtClean="0"/>
            <a:t>Gelişme geriliği</a:t>
          </a:r>
        </a:p>
        <a:p>
          <a:r>
            <a:rPr lang="tr-TR" b="1" dirty="0" err="1" smtClean="0"/>
            <a:t>hipogonadizm</a:t>
          </a:r>
          <a:endParaRPr lang="tr-TR" b="1" dirty="0"/>
        </a:p>
      </dgm:t>
    </dgm:pt>
    <dgm:pt modelId="{1BBEB968-1685-48F3-8E1E-E959E39ACDCF}" type="parTrans" cxnId="{32C76901-F555-490B-A12C-1D6DF8D88C74}">
      <dgm:prSet/>
      <dgm:spPr/>
      <dgm:t>
        <a:bodyPr/>
        <a:lstStyle/>
        <a:p>
          <a:endParaRPr lang="tr-TR"/>
        </a:p>
      </dgm:t>
    </dgm:pt>
    <dgm:pt modelId="{3B2B7EC9-E1F3-4F27-8280-F28FD86FFEF4}" type="sibTrans" cxnId="{32C76901-F555-490B-A12C-1D6DF8D88C74}">
      <dgm:prSet/>
      <dgm:spPr/>
      <dgm:t>
        <a:bodyPr/>
        <a:lstStyle/>
        <a:p>
          <a:endParaRPr lang="tr-TR"/>
        </a:p>
      </dgm:t>
    </dgm:pt>
    <dgm:pt modelId="{76CB0AB9-509B-4469-8CDD-1E267045037E}">
      <dgm:prSet phldrT="[Metin]"/>
      <dgm:spPr/>
      <dgm:t>
        <a:bodyPr/>
        <a:lstStyle/>
        <a:p>
          <a:r>
            <a:rPr lang="tr-TR" dirty="0" err="1" smtClean="0"/>
            <a:t>Sendromik</a:t>
          </a:r>
          <a:r>
            <a:rPr lang="tr-TR" dirty="0" smtClean="0"/>
            <a:t> </a:t>
          </a:r>
          <a:r>
            <a:rPr lang="tr-TR" dirty="0" err="1" smtClean="0"/>
            <a:t>obezite</a:t>
          </a:r>
          <a:r>
            <a:rPr lang="tr-TR" dirty="0" smtClean="0"/>
            <a:t> (</a:t>
          </a:r>
          <a:r>
            <a:rPr lang="tr-TR" dirty="0" err="1" smtClean="0"/>
            <a:t>prader</a:t>
          </a:r>
          <a:r>
            <a:rPr lang="tr-TR" dirty="0" smtClean="0"/>
            <a:t> </a:t>
          </a:r>
          <a:r>
            <a:rPr lang="tr-TR" dirty="0" err="1" smtClean="0"/>
            <a:t>willi</a:t>
          </a:r>
          <a:r>
            <a:rPr lang="tr-TR" dirty="0" smtClean="0"/>
            <a:t>, </a:t>
          </a:r>
          <a:r>
            <a:rPr lang="tr-TR" dirty="0" err="1" smtClean="0"/>
            <a:t>bardet</a:t>
          </a:r>
          <a:r>
            <a:rPr lang="tr-TR" dirty="0" smtClean="0"/>
            <a:t> </a:t>
          </a:r>
          <a:r>
            <a:rPr lang="tr-TR" dirty="0" err="1" smtClean="0"/>
            <a:t>biedl</a:t>
          </a:r>
          <a:r>
            <a:rPr lang="tr-TR" dirty="0" smtClean="0"/>
            <a:t>, </a:t>
          </a:r>
          <a:r>
            <a:rPr lang="tr-TR" dirty="0" err="1" smtClean="0"/>
            <a:t>alström</a:t>
          </a:r>
          <a:r>
            <a:rPr lang="tr-TR" dirty="0" smtClean="0"/>
            <a:t> sendromu)</a:t>
          </a:r>
          <a:endParaRPr lang="tr-TR" dirty="0"/>
        </a:p>
      </dgm:t>
    </dgm:pt>
    <dgm:pt modelId="{D46ECAC6-560C-4530-BE4E-EFB2F7E06851}" type="parTrans" cxnId="{0A3CEC1D-037E-4F5E-9850-EBAC90E17FD4}">
      <dgm:prSet/>
      <dgm:spPr/>
      <dgm:t>
        <a:bodyPr/>
        <a:lstStyle/>
        <a:p>
          <a:endParaRPr lang="tr-TR"/>
        </a:p>
      </dgm:t>
    </dgm:pt>
    <dgm:pt modelId="{E075F39B-25A9-4864-BEFF-57B9133E9E24}" type="sibTrans" cxnId="{0A3CEC1D-037E-4F5E-9850-EBAC90E17FD4}">
      <dgm:prSet/>
      <dgm:spPr/>
      <dgm:t>
        <a:bodyPr/>
        <a:lstStyle/>
        <a:p>
          <a:endParaRPr lang="tr-TR"/>
        </a:p>
      </dgm:t>
    </dgm:pt>
    <dgm:pt modelId="{8A739881-6FB6-4DD7-8E88-5A413A9963B6}">
      <dgm:prSet phldrT="[Metin]"/>
      <dgm:spPr/>
      <dgm:t>
        <a:bodyPr/>
        <a:lstStyle/>
        <a:p>
          <a:r>
            <a:rPr lang="tr-TR" dirty="0" err="1" smtClean="0"/>
            <a:t>Cushing</a:t>
          </a:r>
          <a:r>
            <a:rPr lang="tr-TR" dirty="0" smtClean="0"/>
            <a:t> sendromu, </a:t>
          </a:r>
          <a:r>
            <a:rPr lang="tr-TR" dirty="0" err="1" smtClean="0"/>
            <a:t>Psödohipoparatiroidi</a:t>
          </a:r>
          <a:r>
            <a:rPr lang="tr-TR" dirty="0" smtClean="0"/>
            <a:t> </a:t>
          </a:r>
          <a:endParaRPr lang="tr-TR" dirty="0"/>
        </a:p>
      </dgm:t>
    </dgm:pt>
    <dgm:pt modelId="{D7CF9B7D-FF8F-4F92-BD68-C52C5B97D648}" type="parTrans" cxnId="{73C7585F-C484-4613-94C4-85FA71F7830E}">
      <dgm:prSet/>
      <dgm:spPr/>
      <dgm:t>
        <a:bodyPr/>
        <a:lstStyle/>
        <a:p>
          <a:endParaRPr lang="tr-TR"/>
        </a:p>
      </dgm:t>
    </dgm:pt>
    <dgm:pt modelId="{8F170CB7-09A8-47D9-BE39-22B05BA7519A}" type="sibTrans" cxnId="{73C7585F-C484-4613-94C4-85FA71F7830E}">
      <dgm:prSet/>
      <dgm:spPr/>
      <dgm:t>
        <a:bodyPr/>
        <a:lstStyle/>
        <a:p>
          <a:endParaRPr lang="tr-TR"/>
        </a:p>
      </dgm:t>
    </dgm:pt>
    <dgm:pt modelId="{92A1FBDA-7BCD-4587-B7ED-AA7B3EC82A22}">
      <dgm:prSet/>
      <dgm:spPr/>
      <dgm:t>
        <a:bodyPr/>
        <a:lstStyle/>
        <a:p>
          <a:r>
            <a:rPr lang="tr-TR" b="1" dirty="0" smtClean="0"/>
            <a:t>İlaç kullanım öyküsü</a:t>
          </a:r>
          <a:endParaRPr lang="tr-TR" b="1" dirty="0"/>
        </a:p>
      </dgm:t>
    </dgm:pt>
    <dgm:pt modelId="{2F1DA13E-9A98-443A-BCB8-9DE8F447CD23}" type="parTrans" cxnId="{9F670314-9E75-4679-8314-B1FEB40E1926}">
      <dgm:prSet/>
      <dgm:spPr/>
      <dgm:t>
        <a:bodyPr/>
        <a:lstStyle/>
        <a:p>
          <a:endParaRPr lang="tr-TR"/>
        </a:p>
      </dgm:t>
    </dgm:pt>
    <dgm:pt modelId="{CB1D02FF-775E-43F5-B850-8710DC49C9EF}" type="sibTrans" cxnId="{9F670314-9E75-4679-8314-B1FEB40E1926}">
      <dgm:prSet/>
      <dgm:spPr/>
      <dgm:t>
        <a:bodyPr/>
        <a:lstStyle/>
        <a:p>
          <a:endParaRPr lang="tr-TR"/>
        </a:p>
      </dgm:t>
    </dgm:pt>
    <dgm:pt modelId="{BF9B984D-8D71-45E4-9199-2753E4E46640}">
      <dgm:prSet/>
      <dgm:spPr/>
      <dgm:t>
        <a:bodyPr/>
        <a:lstStyle/>
        <a:p>
          <a:r>
            <a:rPr lang="tr-TR" dirty="0" err="1" smtClean="0"/>
            <a:t>Monogenik</a:t>
          </a:r>
          <a:r>
            <a:rPr lang="tr-TR" dirty="0" smtClean="0"/>
            <a:t> </a:t>
          </a:r>
          <a:r>
            <a:rPr lang="tr-TR" dirty="0" err="1" smtClean="0"/>
            <a:t>obezite</a:t>
          </a:r>
          <a:endParaRPr lang="tr-TR" dirty="0"/>
        </a:p>
      </dgm:t>
    </dgm:pt>
    <dgm:pt modelId="{CEB16EE2-E7C8-4E49-9BB2-A1ED14817D03}" type="parTrans" cxnId="{8A0CFAA5-C349-4FB3-8A34-17FE114F92F4}">
      <dgm:prSet/>
      <dgm:spPr/>
      <dgm:t>
        <a:bodyPr/>
        <a:lstStyle/>
        <a:p>
          <a:endParaRPr lang="tr-TR"/>
        </a:p>
      </dgm:t>
    </dgm:pt>
    <dgm:pt modelId="{25194A08-9076-4F35-8D33-56C951C755AA}" type="sibTrans" cxnId="{8A0CFAA5-C349-4FB3-8A34-17FE114F92F4}">
      <dgm:prSet/>
      <dgm:spPr/>
      <dgm:t>
        <a:bodyPr/>
        <a:lstStyle/>
        <a:p>
          <a:endParaRPr lang="tr-TR"/>
        </a:p>
      </dgm:t>
    </dgm:pt>
    <dgm:pt modelId="{7E46FF3C-E7BB-43C2-9E71-D15F1A1E9836}">
      <dgm:prSet/>
      <dgm:spPr/>
      <dgm:t>
        <a:bodyPr/>
        <a:lstStyle/>
        <a:p>
          <a:r>
            <a:rPr lang="tr-TR" b="1" dirty="0" smtClean="0"/>
            <a:t>Süt çocukluğu döneminde başlayan </a:t>
          </a:r>
          <a:r>
            <a:rPr lang="tr-TR" b="1" dirty="0" err="1" smtClean="0"/>
            <a:t>obezite</a:t>
          </a:r>
          <a:endParaRPr lang="tr-TR" b="1" dirty="0"/>
        </a:p>
      </dgm:t>
    </dgm:pt>
    <dgm:pt modelId="{A0F59C1A-9DA6-456A-B6B6-310DC8992EB6}" type="sibTrans" cxnId="{D731A1ED-5169-455A-B451-0C99A795A02E}">
      <dgm:prSet/>
      <dgm:spPr/>
      <dgm:t>
        <a:bodyPr/>
        <a:lstStyle/>
        <a:p>
          <a:endParaRPr lang="tr-TR"/>
        </a:p>
      </dgm:t>
    </dgm:pt>
    <dgm:pt modelId="{4F162CA8-0B7E-4468-A873-433B7447BA0B}" type="parTrans" cxnId="{D731A1ED-5169-455A-B451-0C99A795A02E}">
      <dgm:prSet/>
      <dgm:spPr/>
      <dgm:t>
        <a:bodyPr/>
        <a:lstStyle/>
        <a:p>
          <a:endParaRPr lang="tr-TR"/>
        </a:p>
      </dgm:t>
    </dgm:pt>
    <dgm:pt modelId="{CAB6CF08-23EF-4484-B687-D7932155101E}">
      <dgm:prSet/>
      <dgm:spPr/>
      <dgm:t>
        <a:bodyPr/>
        <a:lstStyle/>
        <a:p>
          <a:r>
            <a:rPr lang="tr-TR" dirty="0" err="1" smtClean="0"/>
            <a:t>Steroidler</a:t>
          </a:r>
          <a:r>
            <a:rPr lang="tr-TR" dirty="0" smtClean="0"/>
            <a:t>, </a:t>
          </a:r>
          <a:r>
            <a:rPr lang="tr-TR" dirty="0" err="1" smtClean="0"/>
            <a:t>antiepileptikler</a:t>
          </a:r>
          <a:r>
            <a:rPr lang="tr-TR" dirty="0" smtClean="0"/>
            <a:t>, </a:t>
          </a:r>
          <a:r>
            <a:rPr lang="tr-TR" dirty="0" err="1" smtClean="0"/>
            <a:t>antidepresanlar</a:t>
          </a:r>
          <a:endParaRPr lang="tr-TR" dirty="0"/>
        </a:p>
      </dgm:t>
    </dgm:pt>
    <dgm:pt modelId="{F674854E-9E8E-4E25-B624-CD0585D5840C}" type="sibTrans" cxnId="{52C803C3-4A96-4163-B16B-1E8311F18119}">
      <dgm:prSet/>
      <dgm:spPr/>
      <dgm:t>
        <a:bodyPr/>
        <a:lstStyle/>
        <a:p>
          <a:endParaRPr lang="tr-TR"/>
        </a:p>
      </dgm:t>
    </dgm:pt>
    <dgm:pt modelId="{46B74118-BAFE-40E0-B166-88EF85CCC612}" type="parTrans" cxnId="{52C803C3-4A96-4163-B16B-1E8311F18119}">
      <dgm:prSet/>
      <dgm:spPr/>
      <dgm:t>
        <a:bodyPr/>
        <a:lstStyle/>
        <a:p>
          <a:endParaRPr lang="tr-TR"/>
        </a:p>
      </dgm:t>
    </dgm:pt>
    <dgm:pt modelId="{C0FF6183-081D-464B-B812-91EF8C4F03D6}" type="pres">
      <dgm:prSet presAssocID="{FC983727-59BB-491E-B6FE-67C5DCBBB45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83C0FD1C-0DA3-4498-B390-78A58A462CF7}" type="pres">
      <dgm:prSet presAssocID="{E5A9CE13-BFF5-426F-8AFF-53FE0B46324D}" presName="linNode" presStyleCnt="0"/>
      <dgm:spPr/>
    </dgm:pt>
    <dgm:pt modelId="{58798EE5-7292-4273-9BBB-FB429BD9845F}" type="pres">
      <dgm:prSet presAssocID="{E5A9CE13-BFF5-426F-8AFF-53FE0B46324D}" presName="parentText" presStyleLbl="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C244359-F87E-4595-8E0B-2414F74832E9}" type="pres">
      <dgm:prSet presAssocID="{E5A9CE13-BFF5-426F-8AFF-53FE0B46324D}" presName="descendantText" presStyleLbl="alignAccFollowNode1" presStyleIdx="0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8205F34-56FF-4A3B-BEC6-92D7B0D80482}" type="pres">
      <dgm:prSet presAssocID="{C7001508-2C39-467D-A878-DD6717EF3727}" presName="sp" presStyleCnt="0"/>
      <dgm:spPr/>
    </dgm:pt>
    <dgm:pt modelId="{36986C83-7818-42C1-A3D7-848000AEE18B}" type="pres">
      <dgm:prSet presAssocID="{32B0E5A0-895D-4BF9-8DEE-7A605E5B1DDD}" presName="linNode" presStyleCnt="0"/>
      <dgm:spPr/>
    </dgm:pt>
    <dgm:pt modelId="{A4847D4D-AA0D-47EF-AFA9-41CFD00278AE}" type="pres">
      <dgm:prSet presAssocID="{32B0E5A0-895D-4BF9-8DEE-7A605E5B1DDD}" presName="parentText" presStyleLbl="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F60873E-9E11-44BE-AB2C-44568D183E02}" type="pres">
      <dgm:prSet presAssocID="{32B0E5A0-895D-4BF9-8DEE-7A605E5B1DDD}" presName="descendantText" presStyleLbl="align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878BD7E-411C-4848-BE9D-37679ED3DCE7}" type="pres">
      <dgm:prSet presAssocID="{B3423316-4038-4A6C-80BD-E447D4C36026}" presName="sp" presStyleCnt="0"/>
      <dgm:spPr/>
    </dgm:pt>
    <dgm:pt modelId="{F9C53969-C373-4159-91BC-93B9E4CBF32E}" type="pres">
      <dgm:prSet presAssocID="{18BC969B-FBB7-4C6A-A1AC-DC0D06A93ADE}" presName="linNode" presStyleCnt="0"/>
      <dgm:spPr/>
    </dgm:pt>
    <dgm:pt modelId="{64179184-10ED-4850-AC6F-C5DD5530050C}" type="pres">
      <dgm:prSet presAssocID="{18BC969B-FBB7-4C6A-A1AC-DC0D06A93ADE}" presName="parentText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9151785-C5B4-4581-A7F7-CBB5FE417C85}" type="pres">
      <dgm:prSet presAssocID="{18BC969B-FBB7-4C6A-A1AC-DC0D06A93ADE}" presName="descendantText" presStyleLbl="align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8330DA7-DCF3-4DCF-B253-150D58181493}" type="pres">
      <dgm:prSet presAssocID="{3B2B7EC9-E1F3-4F27-8280-F28FD86FFEF4}" presName="sp" presStyleCnt="0"/>
      <dgm:spPr/>
    </dgm:pt>
    <dgm:pt modelId="{06726AE6-5E1F-40E9-961C-04E0B89D59CB}" type="pres">
      <dgm:prSet presAssocID="{92A1FBDA-7BCD-4587-B7ED-AA7B3EC82A22}" presName="linNode" presStyleCnt="0"/>
      <dgm:spPr/>
    </dgm:pt>
    <dgm:pt modelId="{C0688EAC-2BCE-4BE6-B6F4-4A3444A52048}" type="pres">
      <dgm:prSet presAssocID="{92A1FBDA-7BCD-4587-B7ED-AA7B3EC82A22}" presName="parentText" presStyleLbl="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C23B66F0-A64B-4F32-86E8-8F7930C5F412}" type="pres">
      <dgm:prSet presAssocID="{92A1FBDA-7BCD-4587-B7ED-AA7B3EC82A22}" presName="descendantText" presStyleLbl="align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706A667-2F7F-4183-8469-852AD2D27AEA}" type="pres">
      <dgm:prSet presAssocID="{CB1D02FF-775E-43F5-B850-8710DC49C9EF}" presName="sp" presStyleCnt="0"/>
      <dgm:spPr/>
    </dgm:pt>
    <dgm:pt modelId="{109D4236-EC95-4C06-9563-F980E7F9CA37}" type="pres">
      <dgm:prSet presAssocID="{7E46FF3C-E7BB-43C2-9E71-D15F1A1E9836}" presName="linNode" presStyleCnt="0"/>
      <dgm:spPr/>
    </dgm:pt>
    <dgm:pt modelId="{6905A99D-BE11-4F81-8DF9-7E7D576980F7}" type="pres">
      <dgm:prSet presAssocID="{7E46FF3C-E7BB-43C2-9E71-D15F1A1E9836}" presName="parentText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3C19B50-0A97-41B6-885C-34052AB09C84}" type="pres">
      <dgm:prSet presAssocID="{7E46FF3C-E7BB-43C2-9E71-D15F1A1E9836}" presName="descendantText" presStyleLbl="align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1E28A0C3-92F5-409B-8BC9-BBB6D6BFDEC3}" type="presOf" srcId="{32B0E5A0-895D-4BF9-8DEE-7A605E5B1DDD}" destId="{A4847D4D-AA0D-47EF-AFA9-41CFD00278AE}" srcOrd="0" destOrd="0" presId="urn:microsoft.com/office/officeart/2005/8/layout/vList5"/>
    <dgm:cxn modelId="{7648939F-FF1C-477E-9949-A90B5D921135}" type="presOf" srcId="{E5A9CE13-BFF5-426F-8AFF-53FE0B46324D}" destId="{58798EE5-7292-4273-9BBB-FB429BD9845F}" srcOrd="0" destOrd="0" presId="urn:microsoft.com/office/officeart/2005/8/layout/vList5"/>
    <dgm:cxn modelId="{97C12BB4-C2FA-4410-AB3E-DAE94ACE46C6}" srcId="{E5A9CE13-BFF5-426F-8AFF-53FE0B46324D}" destId="{EB06A027-55FB-4F38-AB18-BB5DC9A0BCD2}" srcOrd="0" destOrd="0" parTransId="{309367D3-0986-4182-B376-186EF84B690E}" sibTransId="{C953FEF0-5F41-427B-88C1-05E14EAD778E}"/>
    <dgm:cxn modelId="{73C7585F-C484-4613-94C4-85FA71F7830E}" srcId="{E5A9CE13-BFF5-426F-8AFF-53FE0B46324D}" destId="{8A739881-6FB6-4DD7-8E88-5A413A9963B6}" srcOrd="1" destOrd="0" parTransId="{D7CF9B7D-FF8F-4F92-BD68-C52C5B97D648}" sibTransId="{8F170CB7-09A8-47D9-BE39-22B05BA7519A}"/>
    <dgm:cxn modelId="{1C470ABC-9CA4-4C6D-903F-D248CC18DD5A}" type="presOf" srcId="{BF9B984D-8D71-45E4-9199-2753E4E46640}" destId="{A3C19B50-0A97-41B6-885C-34052AB09C84}" srcOrd="0" destOrd="0" presId="urn:microsoft.com/office/officeart/2005/8/layout/vList5"/>
    <dgm:cxn modelId="{5140BCED-C9F8-4004-A7FA-A4C2BD0C2914}" type="presOf" srcId="{CAB6CF08-23EF-4484-B687-D7932155101E}" destId="{C23B66F0-A64B-4F32-86E8-8F7930C5F412}" srcOrd="0" destOrd="0" presId="urn:microsoft.com/office/officeart/2005/8/layout/vList5"/>
    <dgm:cxn modelId="{EADFBB2A-7375-451F-8CA7-1C63026AA1D0}" srcId="{32B0E5A0-895D-4BF9-8DEE-7A605E5B1DDD}" destId="{8EAD404B-90C1-4FB4-B4CC-1E9A19787BB0}" srcOrd="0" destOrd="0" parTransId="{732E48C2-BAEC-40CD-B784-E3640423DF6C}" sibTransId="{AEBB96E3-CFCC-4680-B433-0612AF9A4719}"/>
    <dgm:cxn modelId="{9F670314-9E75-4679-8314-B1FEB40E1926}" srcId="{FC983727-59BB-491E-B6FE-67C5DCBBB45D}" destId="{92A1FBDA-7BCD-4587-B7ED-AA7B3EC82A22}" srcOrd="3" destOrd="0" parTransId="{2F1DA13E-9A98-443A-BCB8-9DE8F447CD23}" sibTransId="{CB1D02FF-775E-43F5-B850-8710DC49C9EF}"/>
    <dgm:cxn modelId="{9BFB4D95-4584-4A37-8BF7-FC4856A7C622}" srcId="{FC983727-59BB-491E-B6FE-67C5DCBBB45D}" destId="{32B0E5A0-895D-4BF9-8DEE-7A605E5B1DDD}" srcOrd="1" destOrd="0" parTransId="{193916FD-8D33-498F-8E16-8766E05B5DD1}" sibTransId="{B3423316-4038-4A6C-80BD-E447D4C36026}"/>
    <dgm:cxn modelId="{15E75558-B4FC-4509-B1B6-C4392EB8F1FF}" type="presOf" srcId="{92A1FBDA-7BCD-4587-B7ED-AA7B3EC82A22}" destId="{C0688EAC-2BCE-4BE6-B6F4-4A3444A52048}" srcOrd="0" destOrd="0" presId="urn:microsoft.com/office/officeart/2005/8/layout/vList5"/>
    <dgm:cxn modelId="{5DE3D597-68D9-4275-8300-F5956A78E67F}" srcId="{FC983727-59BB-491E-B6FE-67C5DCBBB45D}" destId="{E5A9CE13-BFF5-426F-8AFF-53FE0B46324D}" srcOrd="0" destOrd="0" parTransId="{0B41D43F-4AF7-4CB5-AE45-BCAFAB6475BC}" sibTransId="{C7001508-2C39-467D-A878-DD6717EF3727}"/>
    <dgm:cxn modelId="{04126E59-9F75-42E8-9721-5F2C7EC1FA32}" type="presOf" srcId="{8A739881-6FB6-4DD7-8E88-5A413A9963B6}" destId="{5C244359-F87E-4595-8E0B-2414F74832E9}" srcOrd="0" destOrd="1" presId="urn:microsoft.com/office/officeart/2005/8/layout/vList5"/>
    <dgm:cxn modelId="{32C76901-F555-490B-A12C-1D6DF8D88C74}" srcId="{FC983727-59BB-491E-B6FE-67C5DCBBB45D}" destId="{18BC969B-FBB7-4C6A-A1AC-DC0D06A93ADE}" srcOrd="2" destOrd="0" parTransId="{1BBEB968-1685-48F3-8E1E-E959E39ACDCF}" sibTransId="{3B2B7EC9-E1F3-4F27-8280-F28FD86FFEF4}"/>
    <dgm:cxn modelId="{D749148F-CF8D-489F-8B39-F90E162F5E76}" type="presOf" srcId="{8EAD404B-90C1-4FB4-B4CC-1E9A19787BB0}" destId="{0F60873E-9E11-44BE-AB2C-44568D183E02}" srcOrd="0" destOrd="0" presId="urn:microsoft.com/office/officeart/2005/8/layout/vList5"/>
    <dgm:cxn modelId="{0A3CEC1D-037E-4F5E-9850-EBAC90E17FD4}" srcId="{18BC969B-FBB7-4C6A-A1AC-DC0D06A93ADE}" destId="{76CB0AB9-509B-4469-8CDD-1E267045037E}" srcOrd="0" destOrd="0" parTransId="{D46ECAC6-560C-4530-BE4E-EFB2F7E06851}" sibTransId="{E075F39B-25A9-4864-BEFF-57B9133E9E24}"/>
    <dgm:cxn modelId="{569DA3E3-4A8B-4CEF-BC00-85F34EC1DB29}" type="presOf" srcId="{FC983727-59BB-491E-B6FE-67C5DCBBB45D}" destId="{C0FF6183-081D-464B-B812-91EF8C4F03D6}" srcOrd="0" destOrd="0" presId="urn:microsoft.com/office/officeart/2005/8/layout/vList5"/>
    <dgm:cxn modelId="{89533CEB-E06F-4090-912A-E9A9BD2B62BA}" type="presOf" srcId="{18BC969B-FBB7-4C6A-A1AC-DC0D06A93ADE}" destId="{64179184-10ED-4850-AC6F-C5DD5530050C}" srcOrd="0" destOrd="0" presId="urn:microsoft.com/office/officeart/2005/8/layout/vList5"/>
    <dgm:cxn modelId="{D731A1ED-5169-455A-B451-0C99A795A02E}" srcId="{FC983727-59BB-491E-B6FE-67C5DCBBB45D}" destId="{7E46FF3C-E7BB-43C2-9E71-D15F1A1E9836}" srcOrd="4" destOrd="0" parTransId="{4F162CA8-0B7E-4468-A873-433B7447BA0B}" sibTransId="{A0F59C1A-9DA6-456A-B6B6-310DC8992EB6}"/>
    <dgm:cxn modelId="{46C0E853-D2D9-4342-88BE-379A316D089D}" type="presOf" srcId="{7E46FF3C-E7BB-43C2-9E71-D15F1A1E9836}" destId="{6905A99D-BE11-4F81-8DF9-7E7D576980F7}" srcOrd="0" destOrd="0" presId="urn:microsoft.com/office/officeart/2005/8/layout/vList5"/>
    <dgm:cxn modelId="{8A0CFAA5-C349-4FB3-8A34-17FE114F92F4}" srcId="{7E46FF3C-E7BB-43C2-9E71-D15F1A1E9836}" destId="{BF9B984D-8D71-45E4-9199-2753E4E46640}" srcOrd="0" destOrd="0" parTransId="{CEB16EE2-E7C8-4E49-9BB2-A1ED14817D03}" sibTransId="{25194A08-9076-4F35-8D33-56C951C755AA}"/>
    <dgm:cxn modelId="{FE6E4CEB-0C56-458C-8FD0-33412B58696C}" type="presOf" srcId="{76CB0AB9-509B-4469-8CDD-1E267045037E}" destId="{19151785-C5B4-4581-A7F7-CBB5FE417C85}" srcOrd="0" destOrd="0" presId="urn:microsoft.com/office/officeart/2005/8/layout/vList5"/>
    <dgm:cxn modelId="{52C803C3-4A96-4163-B16B-1E8311F18119}" srcId="{92A1FBDA-7BCD-4587-B7ED-AA7B3EC82A22}" destId="{CAB6CF08-23EF-4484-B687-D7932155101E}" srcOrd="0" destOrd="0" parTransId="{46B74118-BAFE-40E0-B166-88EF85CCC612}" sibTransId="{F674854E-9E8E-4E25-B624-CD0585D5840C}"/>
    <dgm:cxn modelId="{D3F6E783-32C0-40AE-8687-C779158EFB9F}" type="presOf" srcId="{EB06A027-55FB-4F38-AB18-BB5DC9A0BCD2}" destId="{5C244359-F87E-4595-8E0B-2414F74832E9}" srcOrd="0" destOrd="0" presId="urn:microsoft.com/office/officeart/2005/8/layout/vList5"/>
    <dgm:cxn modelId="{FEC2A54E-D0E6-4FFD-9100-D0B1A4874DBB}" type="presParOf" srcId="{C0FF6183-081D-464B-B812-91EF8C4F03D6}" destId="{83C0FD1C-0DA3-4498-B390-78A58A462CF7}" srcOrd="0" destOrd="0" presId="urn:microsoft.com/office/officeart/2005/8/layout/vList5"/>
    <dgm:cxn modelId="{79A6F993-DA44-407B-9DDF-BF015AEA9D36}" type="presParOf" srcId="{83C0FD1C-0DA3-4498-B390-78A58A462CF7}" destId="{58798EE5-7292-4273-9BBB-FB429BD9845F}" srcOrd="0" destOrd="0" presId="urn:microsoft.com/office/officeart/2005/8/layout/vList5"/>
    <dgm:cxn modelId="{FA54F2EF-4F39-4095-92B8-F508F7BD3D61}" type="presParOf" srcId="{83C0FD1C-0DA3-4498-B390-78A58A462CF7}" destId="{5C244359-F87E-4595-8E0B-2414F74832E9}" srcOrd="1" destOrd="0" presId="urn:microsoft.com/office/officeart/2005/8/layout/vList5"/>
    <dgm:cxn modelId="{6753CCBA-4899-4535-9F06-71CE3598CFAE}" type="presParOf" srcId="{C0FF6183-081D-464B-B812-91EF8C4F03D6}" destId="{A8205F34-56FF-4A3B-BEC6-92D7B0D80482}" srcOrd="1" destOrd="0" presId="urn:microsoft.com/office/officeart/2005/8/layout/vList5"/>
    <dgm:cxn modelId="{E4FCA5AB-B3A7-4077-8F3B-CBDFB21785EC}" type="presParOf" srcId="{C0FF6183-081D-464B-B812-91EF8C4F03D6}" destId="{36986C83-7818-42C1-A3D7-848000AEE18B}" srcOrd="2" destOrd="0" presId="urn:microsoft.com/office/officeart/2005/8/layout/vList5"/>
    <dgm:cxn modelId="{7F24A2CE-6C43-4194-B407-A02AA8056709}" type="presParOf" srcId="{36986C83-7818-42C1-A3D7-848000AEE18B}" destId="{A4847D4D-AA0D-47EF-AFA9-41CFD00278AE}" srcOrd="0" destOrd="0" presId="urn:microsoft.com/office/officeart/2005/8/layout/vList5"/>
    <dgm:cxn modelId="{D87973B1-6D4A-4555-98B7-3BB63BB029F3}" type="presParOf" srcId="{36986C83-7818-42C1-A3D7-848000AEE18B}" destId="{0F60873E-9E11-44BE-AB2C-44568D183E02}" srcOrd="1" destOrd="0" presId="urn:microsoft.com/office/officeart/2005/8/layout/vList5"/>
    <dgm:cxn modelId="{FE3B4AD0-B6FB-4F57-975F-8DC11630A25C}" type="presParOf" srcId="{C0FF6183-081D-464B-B812-91EF8C4F03D6}" destId="{6878BD7E-411C-4848-BE9D-37679ED3DCE7}" srcOrd="3" destOrd="0" presId="urn:microsoft.com/office/officeart/2005/8/layout/vList5"/>
    <dgm:cxn modelId="{E090ADEA-B5BA-4C32-BCAA-345F07ACCEBE}" type="presParOf" srcId="{C0FF6183-081D-464B-B812-91EF8C4F03D6}" destId="{F9C53969-C373-4159-91BC-93B9E4CBF32E}" srcOrd="4" destOrd="0" presId="urn:microsoft.com/office/officeart/2005/8/layout/vList5"/>
    <dgm:cxn modelId="{E30D143D-B9AC-429A-90E4-33A8671633FD}" type="presParOf" srcId="{F9C53969-C373-4159-91BC-93B9E4CBF32E}" destId="{64179184-10ED-4850-AC6F-C5DD5530050C}" srcOrd="0" destOrd="0" presId="urn:microsoft.com/office/officeart/2005/8/layout/vList5"/>
    <dgm:cxn modelId="{1AC5C76E-C318-433A-B7A1-0B2E64671966}" type="presParOf" srcId="{F9C53969-C373-4159-91BC-93B9E4CBF32E}" destId="{19151785-C5B4-4581-A7F7-CBB5FE417C85}" srcOrd="1" destOrd="0" presId="urn:microsoft.com/office/officeart/2005/8/layout/vList5"/>
    <dgm:cxn modelId="{6E1D4302-40A6-419D-80A0-6956A4098942}" type="presParOf" srcId="{C0FF6183-081D-464B-B812-91EF8C4F03D6}" destId="{58330DA7-DCF3-4DCF-B253-150D58181493}" srcOrd="5" destOrd="0" presId="urn:microsoft.com/office/officeart/2005/8/layout/vList5"/>
    <dgm:cxn modelId="{A1E33A5F-3433-429C-AB32-F7E173D72893}" type="presParOf" srcId="{C0FF6183-081D-464B-B812-91EF8C4F03D6}" destId="{06726AE6-5E1F-40E9-961C-04E0B89D59CB}" srcOrd="6" destOrd="0" presId="urn:microsoft.com/office/officeart/2005/8/layout/vList5"/>
    <dgm:cxn modelId="{B698581A-F640-4B0D-82BC-CF0E45927284}" type="presParOf" srcId="{06726AE6-5E1F-40E9-961C-04E0B89D59CB}" destId="{C0688EAC-2BCE-4BE6-B6F4-4A3444A52048}" srcOrd="0" destOrd="0" presId="urn:microsoft.com/office/officeart/2005/8/layout/vList5"/>
    <dgm:cxn modelId="{DC928E0E-9B7D-41C1-8585-F9027474372D}" type="presParOf" srcId="{06726AE6-5E1F-40E9-961C-04E0B89D59CB}" destId="{C23B66F0-A64B-4F32-86E8-8F7930C5F412}" srcOrd="1" destOrd="0" presId="urn:microsoft.com/office/officeart/2005/8/layout/vList5"/>
    <dgm:cxn modelId="{6C43B7C2-4E27-4B24-833D-3043A89E5C85}" type="presParOf" srcId="{C0FF6183-081D-464B-B812-91EF8C4F03D6}" destId="{6706A667-2F7F-4183-8469-852AD2D27AEA}" srcOrd="7" destOrd="0" presId="urn:microsoft.com/office/officeart/2005/8/layout/vList5"/>
    <dgm:cxn modelId="{E1481ED2-E83A-4DA1-A5E2-F17CF0CA8F01}" type="presParOf" srcId="{C0FF6183-081D-464B-B812-91EF8C4F03D6}" destId="{109D4236-EC95-4C06-9563-F980E7F9CA37}" srcOrd="8" destOrd="0" presId="urn:microsoft.com/office/officeart/2005/8/layout/vList5"/>
    <dgm:cxn modelId="{C9288D93-9CB5-4AC9-8CEC-17EF7AA99270}" type="presParOf" srcId="{109D4236-EC95-4C06-9563-F980E7F9CA37}" destId="{6905A99D-BE11-4F81-8DF9-7E7D576980F7}" srcOrd="0" destOrd="0" presId="urn:microsoft.com/office/officeart/2005/8/layout/vList5"/>
    <dgm:cxn modelId="{805B4FAA-22CB-4571-B489-475414A2F041}" type="presParOf" srcId="{109D4236-EC95-4C06-9563-F980E7F9CA37}" destId="{A3C19B50-0A97-41B6-885C-34052AB09C84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A6D3ABB-0F61-4C65-8F2B-E2BA03687BFE}" type="doc">
      <dgm:prSet loTypeId="urn:microsoft.com/office/officeart/2005/8/layout/radial5" loCatId="relationship" qsTypeId="urn:microsoft.com/office/officeart/2005/8/quickstyle/3d2#1" qsCatId="3D" csTypeId="urn:microsoft.com/office/officeart/2005/8/colors/colorful3" csCatId="colorful" phldr="1"/>
      <dgm:spPr/>
      <dgm:t>
        <a:bodyPr/>
        <a:lstStyle/>
        <a:p>
          <a:endParaRPr lang="tr-TR"/>
        </a:p>
      </dgm:t>
    </dgm:pt>
    <dgm:pt modelId="{7AA0451F-09FE-4D30-A985-C784399CA8AC}">
      <dgm:prSet phldrT="[Metin]"/>
      <dgm:spPr/>
      <dgm:t>
        <a:bodyPr/>
        <a:lstStyle/>
        <a:p>
          <a:r>
            <a:rPr lang="tr-TR" b="1" dirty="0" err="1" smtClean="0"/>
            <a:t>obezite</a:t>
          </a:r>
          <a:endParaRPr lang="tr-TR" b="1" dirty="0"/>
        </a:p>
      </dgm:t>
    </dgm:pt>
    <dgm:pt modelId="{26FB9492-0EE8-4D7F-907E-203ADB9FF39D}" type="parTrans" cxnId="{67A4F36E-2FEF-4805-B848-A27399B0B442}">
      <dgm:prSet/>
      <dgm:spPr/>
      <dgm:t>
        <a:bodyPr/>
        <a:lstStyle/>
        <a:p>
          <a:endParaRPr lang="tr-TR"/>
        </a:p>
      </dgm:t>
    </dgm:pt>
    <dgm:pt modelId="{946078B2-5E10-43E9-953E-108E62F690B0}" type="sibTrans" cxnId="{67A4F36E-2FEF-4805-B848-A27399B0B442}">
      <dgm:prSet/>
      <dgm:spPr/>
      <dgm:t>
        <a:bodyPr/>
        <a:lstStyle/>
        <a:p>
          <a:endParaRPr lang="tr-TR"/>
        </a:p>
      </dgm:t>
    </dgm:pt>
    <dgm:pt modelId="{164CF730-49BB-4D3E-98AE-B8A94EF03AB2}">
      <dgm:prSet phldrT="[Metin]"/>
      <dgm:spPr/>
      <dgm:t>
        <a:bodyPr/>
        <a:lstStyle/>
        <a:p>
          <a:r>
            <a:rPr lang="tr-TR" b="1" dirty="0" smtClean="0"/>
            <a:t>medikal</a:t>
          </a:r>
          <a:endParaRPr lang="tr-TR" b="1" dirty="0"/>
        </a:p>
      </dgm:t>
    </dgm:pt>
    <dgm:pt modelId="{A36D3670-BE53-425A-AF83-0B9BBC92EA72}" type="parTrans" cxnId="{97BC932C-0198-4229-AAD6-56EA8670F327}">
      <dgm:prSet/>
      <dgm:spPr/>
      <dgm:t>
        <a:bodyPr/>
        <a:lstStyle/>
        <a:p>
          <a:endParaRPr lang="tr-TR"/>
        </a:p>
      </dgm:t>
    </dgm:pt>
    <dgm:pt modelId="{246D1368-9BF6-45F7-BFF9-31CCC63B5BBD}" type="sibTrans" cxnId="{97BC932C-0198-4229-AAD6-56EA8670F327}">
      <dgm:prSet/>
      <dgm:spPr/>
      <dgm:t>
        <a:bodyPr/>
        <a:lstStyle/>
        <a:p>
          <a:endParaRPr lang="tr-TR"/>
        </a:p>
      </dgm:t>
    </dgm:pt>
    <dgm:pt modelId="{DB0FFB57-2E48-4A6E-A316-77CD9DC9E967}">
      <dgm:prSet phldrT="[Metin]"/>
      <dgm:spPr/>
      <dgm:t>
        <a:bodyPr/>
        <a:lstStyle/>
        <a:p>
          <a:r>
            <a:rPr lang="tr-TR" b="1" dirty="0" smtClean="0"/>
            <a:t>mekanik</a:t>
          </a:r>
          <a:endParaRPr lang="tr-TR" b="1" dirty="0"/>
        </a:p>
      </dgm:t>
    </dgm:pt>
    <dgm:pt modelId="{195317EF-72ED-412F-B0D9-D9B610F322E6}" type="parTrans" cxnId="{1908B205-440B-4882-BB34-469A4B4ED11E}">
      <dgm:prSet/>
      <dgm:spPr/>
      <dgm:t>
        <a:bodyPr/>
        <a:lstStyle/>
        <a:p>
          <a:endParaRPr lang="tr-TR"/>
        </a:p>
      </dgm:t>
    </dgm:pt>
    <dgm:pt modelId="{62E3D0C7-53B1-4F7C-B608-D7BA1027900F}" type="sibTrans" cxnId="{1908B205-440B-4882-BB34-469A4B4ED11E}">
      <dgm:prSet/>
      <dgm:spPr/>
      <dgm:t>
        <a:bodyPr/>
        <a:lstStyle/>
        <a:p>
          <a:endParaRPr lang="tr-TR"/>
        </a:p>
      </dgm:t>
    </dgm:pt>
    <dgm:pt modelId="{BC235CCA-3B83-44E6-AC33-13DC5312A293}">
      <dgm:prSet phldrT="[Metin]"/>
      <dgm:spPr/>
      <dgm:t>
        <a:bodyPr/>
        <a:lstStyle/>
        <a:p>
          <a:r>
            <a:rPr lang="tr-TR" b="1" dirty="0" err="1" smtClean="0"/>
            <a:t>dejeneratif</a:t>
          </a:r>
          <a:endParaRPr lang="tr-TR" b="1" dirty="0"/>
        </a:p>
      </dgm:t>
    </dgm:pt>
    <dgm:pt modelId="{350D665B-E80C-457E-8E80-0F77744D3FF7}" type="parTrans" cxnId="{BB4EA0B1-FCC4-4082-8049-BFB8F5A7AFCF}">
      <dgm:prSet/>
      <dgm:spPr/>
      <dgm:t>
        <a:bodyPr/>
        <a:lstStyle/>
        <a:p>
          <a:endParaRPr lang="tr-TR"/>
        </a:p>
      </dgm:t>
    </dgm:pt>
    <dgm:pt modelId="{40EA4ED7-C719-419E-9560-6C9BCF681A87}" type="sibTrans" cxnId="{BB4EA0B1-FCC4-4082-8049-BFB8F5A7AFCF}">
      <dgm:prSet/>
      <dgm:spPr/>
      <dgm:t>
        <a:bodyPr/>
        <a:lstStyle/>
        <a:p>
          <a:endParaRPr lang="tr-TR"/>
        </a:p>
      </dgm:t>
    </dgm:pt>
    <dgm:pt modelId="{BEAA9237-C27F-4880-A427-C538631E31B4}">
      <dgm:prSet phldrT="[Metin]"/>
      <dgm:spPr/>
      <dgm:t>
        <a:bodyPr/>
        <a:lstStyle/>
        <a:p>
          <a:r>
            <a:rPr lang="tr-TR" b="1" dirty="0" err="1" smtClean="0"/>
            <a:t>neoplastik</a:t>
          </a:r>
          <a:endParaRPr lang="tr-TR" b="1" dirty="0"/>
        </a:p>
      </dgm:t>
    </dgm:pt>
    <dgm:pt modelId="{739DD800-10FD-45DA-A39C-E0AAC25BAF17}" type="parTrans" cxnId="{7B691A11-478B-4B1A-AAD8-31451C31E28B}">
      <dgm:prSet/>
      <dgm:spPr/>
      <dgm:t>
        <a:bodyPr/>
        <a:lstStyle/>
        <a:p>
          <a:endParaRPr lang="tr-TR"/>
        </a:p>
      </dgm:t>
    </dgm:pt>
    <dgm:pt modelId="{64A6D44E-5E95-4E6F-A3A1-FD25E7B7CA9D}" type="sibTrans" cxnId="{7B691A11-478B-4B1A-AAD8-31451C31E28B}">
      <dgm:prSet/>
      <dgm:spPr/>
      <dgm:t>
        <a:bodyPr/>
        <a:lstStyle/>
        <a:p>
          <a:endParaRPr lang="tr-TR"/>
        </a:p>
      </dgm:t>
    </dgm:pt>
    <dgm:pt modelId="{B15ECD7E-0AEA-4940-950F-00D3F0B549CA}">
      <dgm:prSet/>
      <dgm:spPr/>
      <dgm:t>
        <a:bodyPr/>
        <a:lstStyle/>
        <a:p>
          <a:r>
            <a:rPr lang="tr-TR" b="1" dirty="0" err="1" smtClean="0"/>
            <a:t>psikososyal</a:t>
          </a:r>
          <a:endParaRPr lang="tr-TR" b="1" dirty="0"/>
        </a:p>
      </dgm:t>
    </dgm:pt>
    <dgm:pt modelId="{198F0D9D-F168-4FDA-9E09-44247CCE3F7E}" type="parTrans" cxnId="{65D63EEB-E271-45E2-917D-F364849D3C8B}">
      <dgm:prSet/>
      <dgm:spPr/>
      <dgm:t>
        <a:bodyPr/>
        <a:lstStyle/>
        <a:p>
          <a:endParaRPr lang="tr-TR"/>
        </a:p>
      </dgm:t>
    </dgm:pt>
    <dgm:pt modelId="{1CAB8528-FC87-4285-99C6-D89BE3343D3B}" type="sibTrans" cxnId="{65D63EEB-E271-45E2-917D-F364849D3C8B}">
      <dgm:prSet/>
      <dgm:spPr/>
      <dgm:t>
        <a:bodyPr/>
        <a:lstStyle/>
        <a:p>
          <a:endParaRPr lang="tr-TR"/>
        </a:p>
      </dgm:t>
    </dgm:pt>
    <dgm:pt modelId="{54E53DC3-1599-4C06-9D62-B6AB1733A2DD}" type="pres">
      <dgm:prSet presAssocID="{3A6D3ABB-0F61-4C65-8F2B-E2BA03687BFE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B8AE351D-6917-417D-990C-66B7F23E3A95}" type="pres">
      <dgm:prSet presAssocID="{7AA0451F-09FE-4D30-A985-C784399CA8AC}" presName="centerShape" presStyleLbl="node0" presStyleIdx="0" presStyleCnt="1"/>
      <dgm:spPr/>
      <dgm:t>
        <a:bodyPr/>
        <a:lstStyle/>
        <a:p>
          <a:endParaRPr lang="tr-TR"/>
        </a:p>
      </dgm:t>
    </dgm:pt>
    <dgm:pt modelId="{132742AB-A855-4DCB-ABFF-D92BF9EB15CC}" type="pres">
      <dgm:prSet presAssocID="{A36D3670-BE53-425A-AF83-0B9BBC92EA72}" presName="parTrans" presStyleLbl="sibTrans2D1" presStyleIdx="0" presStyleCnt="5"/>
      <dgm:spPr/>
      <dgm:t>
        <a:bodyPr/>
        <a:lstStyle/>
        <a:p>
          <a:endParaRPr lang="tr-TR"/>
        </a:p>
      </dgm:t>
    </dgm:pt>
    <dgm:pt modelId="{BB68BEB4-1612-4F29-9E8D-0A401AC1B4C7}" type="pres">
      <dgm:prSet presAssocID="{A36D3670-BE53-425A-AF83-0B9BBC92EA72}" presName="connectorText" presStyleLbl="sibTrans2D1" presStyleIdx="0" presStyleCnt="5"/>
      <dgm:spPr/>
      <dgm:t>
        <a:bodyPr/>
        <a:lstStyle/>
        <a:p>
          <a:endParaRPr lang="tr-TR"/>
        </a:p>
      </dgm:t>
    </dgm:pt>
    <dgm:pt modelId="{657F2311-AC9A-4587-B0F7-9DF3450B0CA5}" type="pres">
      <dgm:prSet presAssocID="{164CF730-49BB-4D3E-98AE-B8A94EF03AB2}" presName="node" presStyleLbl="node1" presStyleIdx="0" presStyleCnt="5" custScaleX="129502" custScaleY="64751" custRadScaleRad="100003" custRadScaleInc="-1299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9988003-6A9E-498D-98D5-49D5BB778627}" type="pres">
      <dgm:prSet presAssocID="{195317EF-72ED-412F-B0D9-D9B610F322E6}" presName="parTrans" presStyleLbl="sibTrans2D1" presStyleIdx="1" presStyleCnt="5"/>
      <dgm:spPr/>
      <dgm:t>
        <a:bodyPr/>
        <a:lstStyle/>
        <a:p>
          <a:endParaRPr lang="tr-TR"/>
        </a:p>
      </dgm:t>
    </dgm:pt>
    <dgm:pt modelId="{12F12D30-B0F5-45E0-A0C6-0DDADD1D0A4E}" type="pres">
      <dgm:prSet presAssocID="{195317EF-72ED-412F-B0D9-D9B610F322E6}" presName="connectorText" presStyleLbl="sibTrans2D1" presStyleIdx="1" presStyleCnt="5"/>
      <dgm:spPr/>
      <dgm:t>
        <a:bodyPr/>
        <a:lstStyle/>
        <a:p>
          <a:endParaRPr lang="tr-TR"/>
        </a:p>
      </dgm:t>
    </dgm:pt>
    <dgm:pt modelId="{3D4D1B2D-E367-4413-ADF1-8AFDC83794D6}" type="pres">
      <dgm:prSet presAssocID="{DB0FFB57-2E48-4A6E-A316-77CD9DC9E967}" presName="node" presStyleLbl="node1" presStyleIdx="1" presStyleCnt="5" custScaleX="129502" custScaleY="64751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C3950EF-5AC3-4AF2-B3C4-18F275C2FAD1}" type="pres">
      <dgm:prSet presAssocID="{350D665B-E80C-457E-8E80-0F77744D3FF7}" presName="parTrans" presStyleLbl="sibTrans2D1" presStyleIdx="2" presStyleCnt="5"/>
      <dgm:spPr/>
      <dgm:t>
        <a:bodyPr/>
        <a:lstStyle/>
        <a:p>
          <a:endParaRPr lang="tr-TR"/>
        </a:p>
      </dgm:t>
    </dgm:pt>
    <dgm:pt modelId="{F05509FA-EF53-40E2-A2C5-705A724D8FF6}" type="pres">
      <dgm:prSet presAssocID="{350D665B-E80C-457E-8E80-0F77744D3FF7}" presName="connectorText" presStyleLbl="sibTrans2D1" presStyleIdx="2" presStyleCnt="5"/>
      <dgm:spPr/>
      <dgm:t>
        <a:bodyPr/>
        <a:lstStyle/>
        <a:p>
          <a:endParaRPr lang="tr-TR"/>
        </a:p>
      </dgm:t>
    </dgm:pt>
    <dgm:pt modelId="{382FCBA5-C5D7-4C48-9F69-727026906CB1}" type="pres">
      <dgm:prSet presAssocID="{BC235CCA-3B83-44E6-AC33-13DC5312A293}" presName="node" presStyleLbl="node1" presStyleIdx="2" presStyleCnt="5" custScaleX="129502" custScaleY="64751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47D4E95-FBBF-4369-BE63-6E800D720234}" type="pres">
      <dgm:prSet presAssocID="{739DD800-10FD-45DA-A39C-E0AAC25BAF17}" presName="parTrans" presStyleLbl="sibTrans2D1" presStyleIdx="3" presStyleCnt="5"/>
      <dgm:spPr/>
      <dgm:t>
        <a:bodyPr/>
        <a:lstStyle/>
        <a:p>
          <a:endParaRPr lang="tr-TR"/>
        </a:p>
      </dgm:t>
    </dgm:pt>
    <dgm:pt modelId="{7B23E24C-8A30-42CF-970C-997F0091DB9F}" type="pres">
      <dgm:prSet presAssocID="{739DD800-10FD-45DA-A39C-E0AAC25BAF17}" presName="connectorText" presStyleLbl="sibTrans2D1" presStyleIdx="3" presStyleCnt="5"/>
      <dgm:spPr/>
      <dgm:t>
        <a:bodyPr/>
        <a:lstStyle/>
        <a:p>
          <a:endParaRPr lang="tr-TR"/>
        </a:p>
      </dgm:t>
    </dgm:pt>
    <dgm:pt modelId="{DA788F4C-F303-43A5-B7D8-0D0EF6BC3AEF}" type="pres">
      <dgm:prSet presAssocID="{BEAA9237-C27F-4880-A427-C538631E31B4}" presName="node" presStyleLbl="node1" presStyleIdx="3" presStyleCnt="5" custScaleX="129502" custScaleY="64751" custRadScaleRad="100331" custRadScaleInc="-381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61A484F-2010-4C6B-81A3-E63135A6554B}" type="pres">
      <dgm:prSet presAssocID="{198F0D9D-F168-4FDA-9E09-44247CCE3F7E}" presName="parTrans" presStyleLbl="sibTrans2D1" presStyleIdx="4" presStyleCnt="5"/>
      <dgm:spPr/>
      <dgm:t>
        <a:bodyPr/>
        <a:lstStyle/>
        <a:p>
          <a:endParaRPr lang="tr-TR"/>
        </a:p>
      </dgm:t>
    </dgm:pt>
    <dgm:pt modelId="{214A61B5-54C1-41F0-83DA-78BCF04D7AEA}" type="pres">
      <dgm:prSet presAssocID="{198F0D9D-F168-4FDA-9E09-44247CCE3F7E}" presName="connectorText" presStyleLbl="sibTrans2D1" presStyleIdx="4" presStyleCnt="5"/>
      <dgm:spPr/>
      <dgm:t>
        <a:bodyPr/>
        <a:lstStyle/>
        <a:p>
          <a:endParaRPr lang="tr-TR"/>
        </a:p>
      </dgm:t>
    </dgm:pt>
    <dgm:pt modelId="{172E8CA8-A77A-4757-B720-85322EEC28C5}" type="pres">
      <dgm:prSet presAssocID="{B15ECD7E-0AEA-4940-950F-00D3F0B549CA}" presName="node" presStyleLbl="node1" presStyleIdx="4" presStyleCnt="5" custScaleX="130248" custScaleY="64751" custRadScaleRad="99239" custRadScaleInc="-166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1908B205-440B-4882-BB34-469A4B4ED11E}" srcId="{7AA0451F-09FE-4D30-A985-C784399CA8AC}" destId="{DB0FFB57-2E48-4A6E-A316-77CD9DC9E967}" srcOrd="1" destOrd="0" parTransId="{195317EF-72ED-412F-B0D9-D9B610F322E6}" sibTransId="{62E3D0C7-53B1-4F7C-B608-D7BA1027900F}"/>
    <dgm:cxn modelId="{67A4F36E-2FEF-4805-B848-A27399B0B442}" srcId="{3A6D3ABB-0F61-4C65-8F2B-E2BA03687BFE}" destId="{7AA0451F-09FE-4D30-A985-C784399CA8AC}" srcOrd="0" destOrd="0" parTransId="{26FB9492-0EE8-4D7F-907E-203ADB9FF39D}" sibTransId="{946078B2-5E10-43E9-953E-108E62F690B0}"/>
    <dgm:cxn modelId="{BB4EA0B1-FCC4-4082-8049-BFB8F5A7AFCF}" srcId="{7AA0451F-09FE-4D30-A985-C784399CA8AC}" destId="{BC235CCA-3B83-44E6-AC33-13DC5312A293}" srcOrd="2" destOrd="0" parTransId="{350D665B-E80C-457E-8E80-0F77744D3FF7}" sibTransId="{40EA4ED7-C719-419E-9560-6C9BCF681A87}"/>
    <dgm:cxn modelId="{9BA04B18-8954-4458-8DE4-0AA2FD76112B}" type="presOf" srcId="{350D665B-E80C-457E-8E80-0F77744D3FF7}" destId="{F05509FA-EF53-40E2-A2C5-705A724D8FF6}" srcOrd="1" destOrd="0" presId="urn:microsoft.com/office/officeart/2005/8/layout/radial5"/>
    <dgm:cxn modelId="{6750749A-4ADC-4780-A836-07791CE2BA12}" type="presOf" srcId="{3A6D3ABB-0F61-4C65-8F2B-E2BA03687BFE}" destId="{54E53DC3-1599-4C06-9D62-B6AB1733A2DD}" srcOrd="0" destOrd="0" presId="urn:microsoft.com/office/officeart/2005/8/layout/radial5"/>
    <dgm:cxn modelId="{97BC932C-0198-4229-AAD6-56EA8670F327}" srcId="{7AA0451F-09FE-4D30-A985-C784399CA8AC}" destId="{164CF730-49BB-4D3E-98AE-B8A94EF03AB2}" srcOrd="0" destOrd="0" parTransId="{A36D3670-BE53-425A-AF83-0B9BBC92EA72}" sibTransId="{246D1368-9BF6-45F7-BFF9-31CCC63B5BBD}"/>
    <dgm:cxn modelId="{FC64FADE-3937-4B7A-96E4-D513D66A6E7C}" type="presOf" srcId="{350D665B-E80C-457E-8E80-0F77744D3FF7}" destId="{0C3950EF-5AC3-4AF2-B3C4-18F275C2FAD1}" srcOrd="0" destOrd="0" presId="urn:microsoft.com/office/officeart/2005/8/layout/radial5"/>
    <dgm:cxn modelId="{6C93EDD2-ECDE-4FFC-9297-FA166E25A9FF}" type="presOf" srcId="{198F0D9D-F168-4FDA-9E09-44247CCE3F7E}" destId="{214A61B5-54C1-41F0-83DA-78BCF04D7AEA}" srcOrd="1" destOrd="0" presId="urn:microsoft.com/office/officeart/2005/8/layout/radial5"/>
    <dgm:cxn modelId="{A34C06C1-660B-43A3-BD49-B584C666955A}" type="presOf" srcId="{7AA0451F-09FE-4D30-A985-C784399CA8AC}" destId="{B8AE351D-6917-417D-990C-66B7F23E3A95}" srcOrd="0" destOrd="0" presId="urn:microsoft.com/office/officeart/2005/8/layout/radial5"/>
    <dgm:cxn modelId="{5DBA90FE-DAF8-44EC-A539-844D4441C5DF}" type="presOf" srcId="{195317EF-72ED-412F-B0D9-D9B610F322E6}" destId="{F9988003-6A9E-498D-98D5-49D5BB778627}" srcOrd="0" destOrd="0" presId="urn:microsoft.com/office/officeart/2005/8/layout/radial5"/>
    <dgm:cxn modelId="{D729D634-A584-498B-9A02-EA5428C9D3CE}" type="presOf" srcId="{195317EF-72ED-412F-B0D9-D9B610F322E6}" destId="{12F12D30-B0F5-45E0-A0C6-0DDADD1D0A4E}" srcOrd="1" destOrd="0" presId="urn:microsoft.com/office/officeart/2005/8/layout/radial5"/>
    <dgm:cxn modelId="{D71D4A64-40AE-4F00-A23C-DAD4E0277016}" type="presOf" srcId="{BC235CCA-3B83-44E6-AC33-13DC5312A293}" destId="{382FCBA5-C5D7-4C48-9F69-727026906CB1}" srcOrd="0" destOrd="0" presId="urn:microsoft.com/office/officeart/2005/8/layout/radial5"/>
    <dgm:cxn modelId="{7B691A11-478B-4B1A-AAD8-31451C31E28B}" srcId="{7AA0451F-09FE-4D30-A985-C784399CA8AC}" destId="{BEAA9237-C27F-4880-A427-C538631E31B4}" srcOrd="3" destOrd="0" parTransId="{739DD800-10FD-45DA-A39C-E0AAC25BAF17}" sibTransId="{64A6D44E-5E95-4E6F-A3A1-FD25E7B7CA9D}"/>
    <dgm:cxn modelId="{635A09CF-BD7E-41BD-AAA3-C2422DE5ACA1}" type="presOf" srcId="{739DD800-10FD-45DA-A39C-E0AAC25BAF17}" destId="{7B23E24C-8A30-42CF-970C-997F0091DB9F}" srcOrd="1" destOrd="0" presId="urn:microsoft.com/office/officeart/2005/8/layout/radial5"/>
    <dgm:cxn modelId="{96718A7B-3317-49DF-A602-AE4516A67100}" type="presOf" srcId="{BEAA9237-C27F-4880-A427-C538631E31B4}" destId="{DA788F4C-F303-43A5-B7D8-0D0EF6BC3AEF}" srcOrd="0" destOrd="0" presId="urn:microsoft.com/office/officeart/2005/8/layout/radial5"/>
    <dgm:cxn modelId="{656545B7-0AEC-434C-87D2-90B22D2F8271}" type="presOf" srcId="{198F0D9D-F168-4FDA-9E09-44247CCE3F7E}" destId="{961A484F-2010-4C6B-81A3-E63135A6554B}" srcOrd="0" destOrd="0" presId="urn:microsoft.com/office/officeart/2005/8/layout/radial5"/>
    <dgm:cxn modelId="{87E748D0-9527-46AC-ADB2-E47CAEC51A89}" type="presOf" srcId="{164CF730-49BB-4D3E-98AE-B8A94EF03AB2}" destId="{657F2311-AC9A-4587-B0F7-9DF3450B0CA5}" srcOrd="0" destOrd="0" presId="urn:microsoft.com/office/officeart/2005/8/layout/radial5"/>
    <dgm:cxn modelId="{D751A37F-5828-4D4D-8917-16B53B4EBC32}" type="presOf" srcId="{DB0FFB57-2E48-4A6E-A316-77CD9DC9E967}" destId="{3D4D1B2D-E367-4413-ADF1-8AFDC83794D6}" srcOrd="0" destOrd="0" presId="urn:microsoft.com/office/officeart/2005/8/layout/radial5"/>
    <dgm:cxn modelId="{9293BE68-F970-4950-9093-20194EDDE24B}" type="presOf" srcId="{B15ECD7E-0AEA-4940-950F-00D3F0B549CA}" destId="{172E8CA8-A77A-4757-B720-85322EEC28C5}" srcOrd="0" destOrd="0" presId="urn:microsoft.com/office/officeart/2005/8/layout/radial5"/>
    <dgm:cxn modelId="{65D63EEB-E271-45E2-917D-F364849D3C8B}" srcId="{7AA0451F-09FE-4D30-A985-C784399CA8AC}" destId="{B15ECD7E-0AEA-4940-950F-00D3F0B549CA}" srcOrd="4" destOrd="0" parTransId="{198F0D9D-F168-4FDA-9E09-44247CCE3F7E}" sibTransId="{1CAB8528-FC87-4285-99C6-D89BE3343D3B}"/>
    <dgm:cxn modelId="{E0D65073-3427-43F2-8FFD-827115C7A8C0}" type="presOf" srcId="{A36D3670-BE53-425A-AF83-0B9BBC92EA72}" destId="{BB68BEB4-1612-4F29-9E8D-0A401AC1B4C7}" srcOrd="1" destOrd="0" presId="urn:microsoft.com/office/officeart/2005/8/layout/radial5"/>
    <dgm:cxn modelId="{31892132-FBB8-4874-99A1-4A1AF70C2A3B}" type="presOf" srcId="{739DD800-10FD-45DA-A39C-E0AAC25BAF17}" destId="{D47D4E95-FBBF-4369-BE63-6E800D720234}" srcOrd="0" destOrd="0" presId="urn:microsoft.com/office/officeart/2005/8/layout/radial5"/>
    <dgm:cxn modelId="{59DB5D2F-2BE1-438D-8925-21FBEC2E423D}" type="presOf" srcId="{A36D3670-BE53-425A-AF83-0B9BBC92EA72}" destId="{132742AB-A855-4DCB-ABFF-D92BF9EB15CC}" srcOrd="0" destOrd="0" presId="urn:microsoft.com/office/officeart/2005/8/layout/radial5"/>
    <dgm:cxn modelId="{2C4B565B-D970-444C-9427-DC3DC9606092}" type="presParOf" srcId="{54E53DC3-1599-4C06-9D62-B6AB1733A2DD}" destId="{B8AE351D-6917-417D-990C-66B7F23E3A95}" srcOrd="0" destOrd="0" presId="urn:microsoft.com/office/officeart/2005/8/layout/radial5"/>
    <dgm:cxn modelId="{5811F8E4-1C22-4837-8948-6BB32E327E5A}" type="presParOf" srcId="{54E53DC3-1599-4C06-9D62-B6AB1733A2DD}" destId="{132742AB-A855-4DCB-ABFF-D92BF9EB15CC}" srcOrd="1" destOrd="0" presId="urn:microsoft.com/office/officeart/2005/8/layout/radial5"/>
    <dgm:cxn modelId="{9F0229EB-E98F-4025-BE28-CE77004B5DD9}" type="presParOf" srcId="{132742AB-A855-4DCB-ABFF-D92BF9EB15CC}" destId="{BB68BEB4-1612-4F29-9E8D-0A401AC1B4C7}" srcOrd="0" destOrd="0" presId="urn:microsoft.com/office/officeart/2005/8/layout/radial5"/>
    <dgm:cxn modelId="{C0080FA3-6457-442A-8664-B417E33EAC13}" type="presParOf" srcId="{54E53DC3-1599-4C06-9D62-B6AB1733A2DD}" destId="{657F2311-AC9A-4587-B0F7-9DF3450B0CA5}" srcOrd="2" destOrd="0" presId="urn:microsoft.com/office/officeart/2005/8/layout/radial5"/>
    <dgm:cxn modelId="{9CDD17E2-A028-4AB8-B930-6639D3666803}" type="presParOf" srcId="{54E53DC3-1599-4C06-9D62-B6AB1733A2DD}" destId="{F9988003-6A9E-498D-98D5-49D5BB778627}" srcOrd="3" destOrd="0" presId="urn:microsoft.com/office/officeart/2005/8/layout/radial5"/>
    <dgm:cxn modelId="{5B92CA03-5D2C-4BE7-8EF4-E86C53DC0591}" type="presParOf" srcId="{F9988003-6A9E-498D-98D5-49D5BB778627}" destId="{12F12D30-B0F5-45E0-A0C6-0DDADD1D0A4E}" srcOrd="0" destOrd="0" presId="urn:microsoft.com/office/officeart/2005/8/layout/radial5"/>
    <dgm:cxn modelId="{89780946-7EE8-47C7-AD92-7F7537C71B2D}" type="presParOf" srcId="{54E53DC3-1599-4C06-9D62-B6AB1733A2DD}" destId="{3D4D1B2D-E367-4413-ADF1-8AFDC83794D6}" srcOrd="4" destOrd="0" presId="urn:microsoft.com/office/officeart/2005/8/layout/radial5"/>
    <dgm:cxn modelId="{2691E54A-41C1-401F-B2D7-C7F934866616}" type="presParOf" srcId="{54E53DC3-1599-4C06-9D62-B6AB1733A2DD}" destId="{0C3950EF-5AC3-4AF2-B3C4-18F275C2FAD1}" srcOrd="5" destOrd="0" presId="urn:microsoft.com/office/officeart/2005/8/layout/radial5"/>
    <dgm:cxn modelId="{9F41C341-F39D-46DD-8CF5-7F01D0BBAA4C}" type="presParOf" srcId="{0C3950EF-5AC3-4AF2-B3C4-18F275C2FAD1}" destId="{F05509FA-EF53-40E2-A2C5-705A724D8FF6}" srcOrd="0" destOrd="0" presId="urn:microsoft.com/office/officeart/2005/8/layout/radial5"/>
    <dgm:cxn modelId="{DECB50C0-753C-41C7-8F7E-842642665724}" type="presParOf" srcId="{54E53DC3-1599-4C06-9D62-B6AB1733A2DD}" destId="{382FCBA5-C5D7-4C48-9F69-727026906CB1}" srcOrd="6" destOrd="0" presId="urn:microsoft.com/office/officeart/2005/8/layout/radial5"/>
    <dgm:cxn modelId="{D4049944-C408-4FB4-BFB7-285ED5B8060A}" type="presParOf" srcId="{54E53DC3-1599-4C06-9D62-B6AB1733A2DD}" destId="{D47D4E95-FBBF-4369-BE63-6E800D720234}" srcOrd="7" destOrd="0" presId="urn:microsoft.com/office/officeart/2005/8/layout/radial5"/>
    <dgm:cxn modelId="{90A7A6B6-3DB0-47DC-87E5-787E00E7186F}" type="presParOf" srcId="{D47D4E95-FBBF-4369-BE63-6E800D720234}" destId="{7B23E24C-8A30-42CF-970C-997F0091DB9F}" srcOrd="0" destOrd="0" presId="urn:microsoft.com/office/officeart/2005/8/layout/radial5"/>
    <dgm:cxn modelId="{7434A585-0FA9-420F-A13A-B0F0D618F7F5}" type="presParOf" srcId="{54E53DC3-1599-4C06-9D62-B6AB1733A2DD}" destId="{DA788F4C-F303-43A5-B7D8-0D0EF6BC3AEF}" srcOrd="8" destOrd="0" presId="urn:microsoft.com/office/officeart/2005/8/layout/radial5"/>
    <dgm:cxn modelId="{BBF20B4D-C9E0-4BDE-AEA4-C339AADC52C7}" type="presParOf" srcId="{54E53DC3-1599-4C06-9D62-B6AB1733A2DD}" destId="{961A484F-2010-4C6B-81A3-E63135A6554B}" srcOrd="9" destOrd="0" presId="urn:microsoft.com/office/officeart/2005/8/layout/radial5"/>
    <dgm:cxn modelId="{16721A84-B751-416F-AA4A-216BD2661498}" type="presParOf" srcId="{961A484F-2010-4C6B-81A3-E63135A6554B}" destId="{214A61B5-54C1-41F0-83DA-78BCF04D7AEA}" srcOrd="0" destOrd="0" presId="urn:microsoft.com/office/officeart/2005/8/layout/radial5"/>
    <dgm:cxn modelId="{0DEAEA96-1087-47C8-A51D-BC548153CD51}" type="presParOf" srcId="{54E53DC3-1599-4C06-9D62-B6AB1733A2DD}" destId="{172E8CA8-A77A-4757-B720-85322EEC28C5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E213147-B622-1749-BEFC-43235C7870BA}" type="doc">
      <dgm:prSet loTypeId="urn:microsoft.com/office/officeart/2005/8/layout/venn1" loCatId="relationship" qsTypeId="urn:microsoft.com/office/officeart/2005/8/quickstyle/3d4" qsCatId="3D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EF700A82-3546-4143-8288-1A60058C6929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endParaRPr lang="tr-TR" sz="2800" b="1" dirty="0" smtClean="0"/>
        </a:p>
        <a:p>
          <a:pPr rtl="0"/>
          <a:endParaRPr lang="tr-TR" sz="2800" b="1" dirty="0" smtClean="0"/>
        </a:p>
        <a:p>
          <a:pPr rtl="0"/>
          <a:endParaRPr lang="tr-TR" sz="3200" b="1" dirty="0" smtClean="0"/>
        </a:p>
        <a:p>
          <a:pPr rtl="0"/>
          <a:r>
            <a:rPr lang="en-US" sz="3200" b="1" dirty="0" err="1" smtClean="0"/>
            <a:t>Komorbidite</a:t>
          </a:r>
          <a:endParaRPr lang="tr-TR" sz="3200" b="1" dirty="0" smtClean="0"/>
        </a:p>
        <a:p>
          <a:pPr rtl="0"/>
          <a:r>
            <a:rPr lang="en-US" sz="3200" b="1" dirty="0" smtClean="0"/>
            <a:t> </a:t>
          </a:r>
          <a:r>
            <a:rPr lang="en-US" sz="3200" b="1" dirty="0" err="1" smtClean="0"/>
            <a:t>ve</a:t>
          </a:r>
          <a:r>
            <a:rPr lang="en-US" sz="3200" b="1" dirty="0" smtClean="0"/>
            <a:t> </a:t>
          </a:r>
          <a:endParaRPr lang="tr-TR" sz="3200" b="1" dirty="0" smtClean="0"/>
        </a:p>
        <a:p>
          <a:pPr rtl="0"/>
          <a:r>
            <a:rPr lang="en-US" sz="3200" b="1" dirty="0" err="1" smtClean="0"/>
            <a:t>komplikasyon</a:t>
          </a:r>
          <a:r>
            <a:rPr lang="en-US" sz="3200" b="1" dirty="0" smtClean="0"/>
            <a:t> </a:t>
          </a:r>
          <a:r>
            <a:rPr lang="en-US" sz="3200" b="1" dirty="0" err="1" smtClean="0"/>
            <a:t>kontrolü</a:t>
          </a:r>
          <a:endParaRPr lang="en-US" sz="3200" b="1" dirty="0"/>
        </a:p>
      </dgm:t>
    </dgm:pt>
    <dgm:pt modelId="{3F877B5E-4054-1F47-B726-0D284D8E744B}" type="parTrans" cxnId="{845FE5FE-595F-CA49-B64F-C966F01760FB}">
      <dgm:prSet/>
      <dgm:spPr/>
      <dgm:t>
        <a:bodyPr/>
        <a:lstStyle/>
        <a:p>
          <a:endParaRPr lang="en-US"/>
        </a:p>
      </dgm:t>
    </dgm:pt>
    <dgm:pt modelId="{F1098175-E89C-6343-80B7-3D8156E777D5}" type="sibTrans" cxnId="{845FE5FE-595F-CA49-B64F-C966F01760FB}">
      <dgm:prSet/>
      <dgm:spPr/>
      <dgm:t>
        <a:bodyPr/>
        <a:lstStyle/>
        <a:p>
          <a:endParaRPr lang="en-US"/>
        </a:p>
      </dgm:t>
    </dgm:pt>
    <dgm:pt modelId="{06C17D1D-126E-BD48-966D-C0C7CB2577B6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algn="l" rtl="0"/>
          <a:r>
            <a:rPr lang="tr-TR" sz="3200" b="1" dirty="0" err="1" smtClean="0"/>
            <a:t>Sürdürülebileblir</a:t>
          </a:r>
          <a:r>
            <a:rPr lang="tr-TR" sz="3200" b="1" dirty="0" smtClean="0"/>
            <a:t> f</a:t>
          </a:r>
          <a:r>
            <a:rPr lang="en-US" sz="3200" b="1" dirty="0" err="1" smtClean="0"/>
            <a:t>iziksel</a:t>
          </a:r>
          <a:r>
            <a:rPr lang="en-US" sz="3200" b="1" dirty="0" smtClean="0"/>
            <a:t> </a:t>
          </a:r>
          <a:r>
            <a:rPr lang="en-US" sz="3200" b="1" dirty="0" err="1" smtClean="0"/>
            <a:t>aktivite</a:t>
          </a:r>
          <a:endParaRPr lang="en-US" sz="3200" b="1" dirty="0"/>
        </a:p>
      </dgm:t>
    </dgm:pt>
    <dgm:pt modelId="{D88E82BB-5E55-7E40-A772-BC7AA90017D0}" type="parTrans" cxnId="{F6A12944-C068-D747-A617-65F686729F39}">
      <dgm:prSet/>
      <dgm:spPr/>
      <dgm:t>
        <a:bodyPr/>
        <a:lstStyle/>
        <a:p>
          <a:endParaRPr lang="en-US"/>
        </a:p>
      </dgm:t>
    </dgm:pt>
    <dgm:pt modelId="{FC541F8C-63A4-1844-8753-35A4DF0053B7}" type="sibTrans" cxnId="{F6A12944-C068-D747-A617-65F686729F39}">
      <dgm:prSet/>
      <dgm:spPr/>
      <dgm:t>
        <a:bodyPr/>
        <a:lstStyle/>
        <a:p>
          <a:endParaRPr lang="en-US"/>
        </a:p>
      </dgm:t>
    </dgm:pt>
    <dgm:pt modelId="{BF4E9C4D-80A7-3A4B-AF59-B7109CB38C54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algn="ctr" rtl="0"/>
          <a:r>
            <a:rPr lang="tr-TR" sz="3200" b="1" dirty="0" smtClean="0"/>
            <a:t>Kalori alımını azaltma/yanlış alışkanlıkları düzeltme</a:t>
          </a:r>
          <a:endParaRPr lang="en-US" sz="3200" b="1" dirty="0"/>
        </a:p>
      </dgm:t>
    </dgm:pt>
    <dgm:pt modelId="{264E6343-B11A-D14D-969F-F868EF529164}" type="parTrans" cxnId="{7906F13E-4BAA-F24A-9572-FA442DB11794}">
      <dgm:prSet/>
      <dgm:spPr/>
      <dgm:t>
        <a:bodyPr/>
        <a:lstStyle/>
        <a:p>
          <a:endParaRPr lang="en-US"/>
        </a:p>
      </dgm:t>
    </dgm:pt>
    <dgm:pt modelId="{92FE894E-9E37-B446-AC93-0D254060446A}" type="sibTrans" cxnId="{7906F13E-4BAA-F24A-9572-FA442DB11794}">
      <dgm:prSet/>
      <dgm:spPr/>
      <dgm:t>
        <a:bodyPr/>
        <a:lstStyle/>
        <a:p>
          <a:endParaRPr lang="en-US"/>
        </a:p>
      </dgm:t>
    </dgm:pt>
    <dgm:pt modelId="{AFDFE8C6-4865-4A1D-B29D-B6D263323CFF}" type="pres">
      <dgm:prSet presAssocID="{BE213147-B622-1749-BEFC-43235C7870BA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A92F7437-8A00-4403-85DA-6029D43BC080}" type="pres">
      <dgm:prSet presAssocID="{EF700A82-3546-4143-8288-1A60058C6929}" presName="circ1" presStyleLbl="vennNode1" presStyleIdx="0" presStyleCnt="3" custLinFactNeighborX="2441" custLinFactNeighborY="67333"/>
      <dgm:spPr/>
      <dgm:t>
        <a:bodyPr/>
        <a:lstStyle/>
        <a:p>
          <a:endParaRPr lang="tr-TR"/>
        </a:p>
      </dgm:t>
    </dgm:pt>
    <dgm:pt modelId="{67FCD4FF-3439-4A4E-9CAA-1CD445777A39}" type="pres">
      <dgm:prSet presAssocID="{EF700A82-3546-4143-8288-1A60058C6929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45DAA1A-F279-46D9-B9D6-1E2BBE9FB696}" type="pres">
      <dgm:prSet presAssocID="{06C17D1D-126E-BD48-966D-C0C7CB2577B6}" presName="circ2" presStyleLbl="vennNode1" presStyleIdx="1" presStyleCnt="3" custScaleX="140750" custLinFactNeighborX="7088" custLinFactNeighborY="-65920"/>
      <dgm:spPr/>
      <dgm:t>
        <a:bodyPr/>
        <a:lstStyle/>
        <a:p>
          <a:endParaRPr lang="tr-TR"/>
        </a:p>
      </dgm:t>
    </dgm:pt>
    <dgm:pt modelId="{965EEEFE-BBEF-439F-A366-0752A194C3D1}" type="pres">
      <dgm:prSet presAssocID="{06C17D1D-126E-BD48-966D-C0C7CB2577B6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21A7040-4D72-4696-94B9-4625E106CC1F}" type="pres">
      <dgm:prSet presAssocID="{BF4E9C4D-80A7-3A4B-AF59-B7109CB38C54}" presName="circ3" presStyleLbl="vennNode1" presStyleIdx="2" presStyleCnt="3" custScaleX="116757" custLinFactNeighborX="-8381" custLinFactNeighborY="-65920"/>
      <dgm:spPr/>
      <dgm:t>
        <a:bodyPr/>
        <a:lstStyle/>
        <a:p>
          <a:endParaRPr lang="tr-TR"/>
        </a:p>
      </dgm:t>
    </dgm:pt>
    <dgm:pt modelId="{8B147327-3307-4215-8238-0A10E398C157}" type="pres">
      <dgm:prSet presAssocID="{BF4E9C4D-80A7-3A4B-AF59-B7109CB38C54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F5327B5C-8078-424B-81C2-A0D91BEAC575}" type="presOf" srcId="{06C17D1D-126E-BD48-966D-C0C7CB2577B6}" destId="{965EEEFE-BBEF-439F-A366-0752A194C3D1}" srcOrd="1" destOrd="0" presId="urn:microsoft.com/office/officeart/2005/8/layout/venn1"/>
    <dgm:cxn modelId="{3A07E5DC-D747-4293-8E93-CF014762CFD5}" type="presOf" srcId="{BF4E9C4D-80A7-3A4B-AF59-B7109CB38C54}" destId="{A21A7040-4D72-4696-94B9-4625E106CC1F}" srcOrd="0" destOrd="0" presId="urn:microsoft.com/office/officeart/2005/8/layout/venn1"/>
    <dgm:cxn modelId="{845FE5FE-595F-CA49-B64F-C966F01760FB}" srcId="{BE213147-B622-1749-BEFC-43235C7870BA}" destId="{EF700A82-3546-4143-8288-1A60058C6929}" srcOrd="0" destOrd="0" parTransId="{3F877B5E-4054-1F47-B726-0D284D8E744B}" sibTransId="{F1098175-E89C-6343-80B7-3D8156E777D5}"/>
    <dgm:cxn modelId="{7906F13E-4BAA-F24A-9572-FA442DB11794}" srcId="{BE213147-B622-1749-BEFC-43235C7870BA}" destId="{BF4E9C4D-80A7-3A4B-AF59-B7109CB38C54}" srcOrd="2" destOrd="0" parTransId="{264E6343-B11A-D14D-969F-F868EF529164}" sibTransId="{92FE894E-9E37-B446-AC93-0D254060446A}"/>
    <dgm:cxn modelId="{C0107C9F-9B63-4854-A986-D65EDFB03B1A}" type="presOf" srcId="{06C17D1D-126E-BD48-966D-C0C7CB2577B6}" destId="{245DAA1A-F279-46D9-B9D6-1E2BBE9FB696}" srcOrd="0" destOrd="0" presId="urn:microsoft.com/office/officeart/2005/8/layout/venn1"/>
    <dgm:cxn modelId="{746E6EA1-E0FF-4856-80F9-F1051EB37256}" type="presOf" srcId="{EF700A82-3546-4143-8288-1A60058C6929}" destId="{67FCD4FF-3439-4A4E-9CAA-1CD445777A39}" srcOrd="1" destOrd="0" presId="urn:microsoft.com/office/officeart/2005/8/layout/venn1"/>
    <dgm:cxn modelId="{F6A12944-C068-D747-A617-65F686729F39}" srcId="{BE213147-B622-1749-BEFC-43235C7870BA}" destId="{06C17D1D-126E-BD48-966D-C0C7CB2577B6}" srcOrd="1" destOrd="0" parTransId="{D88E82BB-5E55-7E40-A772-BC7AA90017D0}" sibTransId="{FC541F8C-63A4-1844-8753-35A4DF0053B7}"/>
    <dgm:cxn modelId="{32B5333C-C443-4A3B-B7EC-DA38C78A35C6}" type="presOf" srcId="{EF700A82-3546-4143-8288-1A60058C6929}" destId="{A92F7437-8A00-4403-85DA-6029D43BC080}" srcOrd="0" destOrd="0" presId="urn:microsoft.com/office/officeart/2005/8/layout/venn1"/>
    <dgm:cxn modelId="{80CE5926-4047-4A73-8FEE-1807F09140E3}" type="presOf" srcId="{BF4E9C4D-80A7-3A4B-AF59-B7109CB38C54}" destId="{8B147327-3307-4215-8238-0A10E398C157}" srcOrd="1" destOrd="0" presId="urn:microsoft.com/office/officeart/2005/8/layout/venn1"/>
    <dgm:cxn modelId="{606C064D-5682-4335-8398-0FA4F671A95A}" type="presOf" srcId="{BE213147-B622-1749-BEFC-43235C7870BA}" destId="{AFDFE8C6-4865-4A1D-B29D-B6D263323CFF}" srcOrd="0" destOrd="0" presId="urn:microsoft.com/office/officeart/2005/8/layout/venn1"/>
    <dgm:cxn modelId="{9C15814C-94A1-4D5A-B40D-2FBABB5FB70D}" type="presParOf" srcId="{AFDFE8C6-4865-4A1D-B29D-B6D263323CFF}" destId="{A92F7437-8A00-4403-85DA-6029D43BC080}" srcOrd="0" destOrd="0" presId="urn:microsoft.com/office/officeart/2005/8/layout/venn1"/>
    <dgm:cxn modelId="{7C0C2336-B730-409F-B936-A6A56BCDD4C9}" type="presParOf" srcId="{AFDFE8C6-4865-4A1D-B29D-B6D263323CFF}" destId="{67FCD4FF-3439-4A4E-9CAA-1CD445777A39}" srcOrd="1" destOrd="0" presId="urn:microsoft.com/office/officeart/2005/8/layout/venn1"/>
    <dgm:cxn modelId="{FE5C04A5-3E23-4BED-A9DF-AF24DA814CA2}" type="presParOf" srcId="{AFDFE8C6-4865-4A1D-B29D-B6D263323CFF}" destId="{245DAA1A-F279-46D9-B9D6-1E2BBE9FB696}" srcOrd="2" destOrd="0" presId="urn:microsoft.com/office/officeart/2005/8/layout/venn1"/>
    <dgm:cxn modelId="{CD3CC1C3-7537-4B9D-90DB-2A6F16784AD5}" type="presParOf" srcId="{AFDFE8C6-4865-4A1D-B29D-B6D263323CFF}" destId="{965EEEFE-BBEF-439F-A366-0752A194C3D1}" srcOrd="3" destOrd="0" presId="urn:microsoft.com/office/officeart/2005/8/layout/venn1"/>
    <dgm:cxn modelId="{8615222F-80B5-4250-A950-1C52BBA3F2CD}" type="presParOf" srcId="{AFDFE8C6-4865-4A1D-B29D-B6D263323CFF}" destId="{A21A7040-4D72-4696-94B9-4625E106CC1F}" srcOrd="4" destOrd="0" presId="urn:microsoft.com/office/officeart/2005/8/layout/venn1"/>
    <dgm:cxn modelId="{6726B419-8A17-466F-8733-824BF51BDE18}" type="presParOf" srcId="{AFDFE8C6-4865-4A1D-B29D-B6D263323CFF}" destId="{8B147327-3307-4215-8238-0A10E398C157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C983727-59BB-491E-B6FE-67C5DCBBB45D}" type="doc">
      <dgm:prSet loTypeId="urn:microsoft.com/office/officeart/2005/8/layout/vList5" loCatId="list" qsTypeId="urn:microsoft.com/office/officeart/2005/8/quickstyle/3d3" qsCatId="3D" csTypeId="urn:microsoft.com/office/officeart/2005/8/colors/colorful3" csCatId="colorful" phldr="1"/>
      <dgm:spPr/>
      <dgm:t>
        <a:bodyPr/>
        <a:lstStyle/>
        <a:p>
          <a:endParaRPr lang="tr-TR"/>
        </a:p>
      </dgm:t>
    </dgm:pt>
    <dgm:pt modelId="{E5A9CE13-BFF5-426F-8AFF-53FE0B46324D}">
      <dgm:prSet phldrT="[Metin]"/>
      <dgm:spPr/>
      <dgm:t>
        <a:bodyPr/>
        <a:lstStyle/>
        <a:p>
          <a:r>
            <a:rPr lang="tr-TR" b="1" dirty="0" smtClean="0"/>
            <a:t>Endokrin</a:t>
          </a:r>
          <a:endParaRPr lang="tr-TR" b="1" dirty="0"/>
        </a:p>
      </dgm:t>
    </dgm:pt>
    <dgm:pt modelId="{0B41D43F-4AF7-4CB5-AE45-BCAFAB6475BC}" type="parTrans" cxnId="{5DE3D597-68D9-4275-8300-F5956A78E67F}">
      <dgm:prSet/>
      <dgm:spPr/>
      <dgm:t>
        <a:bodyPr/>
        <a:lstStyle/>
        <a:p>
          <a:endParaRPr lang="tr-TR"/>
        </a:p>
      </dgm:t>
    </dgm:pt>
    <dgm:pt modelId="{C7001508-2C39-467D-A878-DD6717EF3727}" type="sibTrans" cxnId="{5DE3D597-68D9-4275-8300-F5956A78E67F}">
      <dgm:prSet/>
      <dgm:spPr/>
      <dgm:t>
        <a:bodyPr/>
        <a:lstStyle/>
        <a:p>
          <a:endParaRPr lang="tr-TR"/>
        </a:p>
      </dgm:t>
    </dgm:pt>
    <dgm:pt modelId="{EB06A027-55FB-4F38-AB18-BB5DC9A0BCD2}">
      <dgm:prSet phldrT="[Metin]"/>
      <dgm:spPr/>
      <dgm:t>
        <a:bodyPr/>
        <a:lstStyle/>
        <a:p>
          <a:r>
            <a:rPr lang="tr-TR" dirty="0" err="1" smtClean="0"/>
            <a:t>Hipertiroidzm</a:t>
          </a:r>
          <a:r>
            <a:rPr lang="tr-TR" dirty="0" smtClean="0"/>
            <a:t>, DM, adrenal yetmezlik</a:t>
          </a:r>
          <a:endParaRPr lang="tr-TR" dirty="0"/>
        </a:p>
      </dgm:t>
    </dgm:pt>
    <dgm:pt modelId="{309367D3-0986-4182-B376-186EF84B690E}" type="parTrans" cxnId="{97C12BB4-C2FA-4410-AB3E-DAE94ACE46C6}">
      <dgm:prSet/>
      <dgm:spPr/>
      <dgm:t>
        <a:bodyPr/>
        <a:lstStyle/>
        <a:p>
          <a:endParaRPr lang="tr-TR"/>
        </a:p>
      </dgm:t>
    </dgm:pt>
    <dgm:pt modelId="{C953FEF0-5F41-427B-88C1-05E14EAD778E}" type="sibTrans" cxnId="{97C12BB4-C2FA-4410-AB3E-DAE94ACE46C6}">
      <dgm:prSet/>
      <dgm:spPr/>
      <dgm:t>
        <a:bodyPr/>
        <a:lstStyle/>
        <a:p>
          <a:endParaRPr lang="tr-TR"/>
        </a:p>
      </dgm:t>
    </dgm:pt>
    <dgm:pt modelId="{32B0E5A0-895D-4BF9-8DEE-7A605E5B1DDD}">
      <dgm:prSet phldrT="[Metin]"/>
      <dgm:spPr/>
      <dgm:t>
        <a:bodyPr/>
        <a:lstStyle/>
        <a:p>
          <a:r>
            <a:rPr lang="tr-TR" b="1" dirty="0" smtClean="0"/>
            <a:t>GİS</a:t>
          </a:r>
          <a:endParaRPr lang="tr-TR" b="1" dirty="0"/>
        </a:p>
      </dgm:t>
    </dgm:pt>
    <dgm:pt modelId="{193916FD-8D33-498F-8E16-8766E05B5DD1}" type="parTrans" cxnId="{9BFB4D95-4584-4A37-8BF7-FC4856A7C622}">
      <dgm:prSet/>
      <dgm:spPr/>
      <dgm:t>
        <a:bodyPr/>
        <a:lstStyle/>
        <a:p>
          <a:endParaRPr lang="tr-TR"/>
        </a:p>
      </dgm:t>
    </dgm:pt>
    <dgm:pt modelId="{B3423316-4038-4A6C-80BD-E447D4C36026}" type="sibTrans" cxnId="{9BFB4D95-4584-4A37-8BF7-FC4856A7C622}">
      <dgm:prSet/>
      <dgm:spPr/>
      <dgm:t>
        <a:bodyPr/>
        <a:lstStyle/>
        <a:p>
          <a:endParaRPr lang="tr-TR"/>
        </a:p>
      </dgm:t>
    </dgm:pt>
    <dgm:pt modelId="{8EAD404B-90C1-4FB4-B4CC-1E9A19787BB0}">
      <dgm:prSet phldrT="[Metin]"/>
      <dgm:spPr/>
      <dgm:t>
        <a:bodyPr/>
        <a:lstStyle/>
        <a:p>
          <a:r>
            <a:rPr lang="tr-TR" dirty="0" err="1" smtClean="0"/>
            <a:t>İnflamatuar</a:t>
          </a:r>
          <a:r>
            <a:rPr lang="tr-TR" dirty="0" smtClean="0"/>
            <a:t> barsak hastalıkları, </a:t>
          </a:r>
          <a:r>
            <a:rPr lang="tr-TR" dirty="0" err="1" smtClean="0"/>
            <a:t>çölyak</a:t>
          </a:r>
          <a:r>
            <a:rPr lang="tr-TR" dirty="0" smtClean="0"/>
            <a:t> hastalığı</a:t>
          </a:r>
          <a:endParaRPr lang="tr-TR" dirty="0"/>
        </a:p>
      </dgm:t>
    </dgm:pt>
    <dgm:pt modelId="{732E48C2-BAEC-40CD-B784-E3640423DF6C}" type="parTrans" cxnId="{EADFBB2A-7375-451F-8CA7-1C63026AA1D0}">
      <dgm:prSet/>
      <dgm:spPr/>
      <dgm:t>
        <a:bodyPr/>
        <a:lstStyle/>
        <a:p>
          <a:endParaRPr lang="tr-TR"/>
        </a:p>
      </dgm:t>
    </dgm:pt>
    <dgm:pt modelId="{AEBB96E3-CFCC-4680-B433-0612AF9A4719}" type="sibTrans" cxnId="{EADFBB2A-7375-451F-8CA7-1C63026AA1D0}">
      <dgm:prSet/>
      <dgm:spPr/>
      <dgm:t>
        <a:bodyPr/>
        <a:lstStyle/>
        <a:p>
          <a:endParaRPr lang="tr-TR"/>
        </a:p>
      </dgm:t>
    </dgm:pt>
    <dgm:pt modelId="{18BC969B-FBB7-4C6A-A1AC-DC0D06A93ADE}">
      <dgm:prSet phldrT="[Metin]"/>
      <dgm:spPr/>
      <dgm:t>
        <a:bodyPr/>
        <a:lstStyle/>
        <a:p>
          <a:r>
            <a:rPr lang="tr-TR" b="1" dirty="0" err="1" smtClean="0"/>
            <a:t>İnfeksiyöz</a:t>
          </a:r>
          <a:r>
            <a:rPr lang="tr-TR" b="1" dirty="0" smtClean="0"/>
            <a:t> </a:t>
          </a:r>
          <a:endParaRPr lang="tr-TR" b="1" dirty="0"/>
        </a:p>
      </dgm:t>
    </dgm:pt>
    <dgm:pt modelId="{1BBEB968-1685-48F3-8E1E-E959E39ACDCF}" type="parTrans" cxnId="{32C76901-F555-490B-A12C-1D6DF8D88C74}">
      <dgm:prSet/>
      <dgm:spPr/>
      <dgm:t>
        <a:bodyPr/>
        <a:lstStyle/>
        <a:p>
          <a:endParaRPr lang="tr-TR"/>
        </a:p>
      </dgm:t>
    </dgm:pt>
    <dgm:pt modelId="{3B2B7EC9-E1F3-4F27-8280-F28FD86FFEF4}" type="sibTrans" cxnId="{32C76901-F555-490B-A12C-1D6DF8D88C74}">
      <dgm:prSet/>
      <dgm:spPr/>
      <dgm:t>
        <a:bodyPr/>
        <a:lstStyle/>
        <a:p>
          <a:endParaRPr lang="tr-TR"/>
        </a:p>
      </dgm:t>
    </dgm:pt>
    <dgm:pt modelId="{76CB0AB9-509B-4469-8CDD-1E267045037E}">
      <dgm:prSet phldrT="[Metin]"/>
      <dgm:spPr/>
      <dgm:t>
        <a:bodyPr/>
        <a:lstStyle/>
        <a:p>
          <a:r>
            <a:rPr lang="tr-TR" dirty="0" smtClean="0"/>
            <a:t>HIV, tüberküloz gibi kronik enfeksiyonlar</a:t>
          </a:r>
          <a:endParaRPr lang="tr-TR" dirty="0"/>
        </a:p>
      </dgm:t>
    </dgm:pt>
    <dgm:pt modelId="{D46ECAC6-560C-4530-BE4E-EFB2F7E06851}" type="parTrans" cxnId="{0A3CEC1D-037E-4F5E-9850-EBAC90E17FD4}">
      <dgm:prSet/>
      <dgm:spPr/>
      <dgm:t>
        <a:bodyPr/>
        <a:lstStyle/>
        <a:p>
          <a:endParaRPr lang="tr-TR"/>
        </a:p>
      </dgm:t>
    </dgm:pt>
    <dgm:pt modelId="{E075F39B-25A9-4864-BEFF-57B9133E9E24}" type="sibTrans" cxnId="{0A3CEC1D-037E-4F5E-9850-EBAC90E17FD4}">
      <dgm:prSet/>
      <dgm:spPr/>
      <dgm:t>
        <a:bodyPr/>
        <a:lstStyle/>
        <a:p>
          <a:endParaRPr lang="tr-TR"/>
        </a:p>
      </dgm:t>
    </dgm:pt>
    <dgm:pt modelId="{92A1FBDA-7BCD-4587-B7ED-AA7B3EC82A22}">
      <dgm:prSet/>
      <dgm:spPr/>
      <dgm:t>
        <a:bodyPr/>
        <a:lstStyle/>
        <a:p>
          <a:r>
            <a:rPr lang="tr-TR" b="1" dirty="0" smtClean="0"/>
            <a:t>Diğer</a:t>
          </a:r>
          <a:r>
            <a:rPr lang="tr-TR" b="1" baseline="0" dirty="0" smtClean="0"/>
            <a:t> psikiyatrik bozukluklar</a:t>
          </a:r>
          <a:endParaRPr lang="tr-TR" b="1" dirty="0"/>
        </a:p>
      </dgm:t>
    </dgm:pt>
    <dgm:pt modelId="{2F1DA13E-9A98-443A-BCB8-9DE8F447CD23}" type="parTrans" cxnId="{9F670314-9E75-4679-8314-B1FEB40E1926}">
      <dgm:prSet/>
      <dgm:spPr/>
      <dgm:t>
        <a:bodyPr/>
        <a:lstStyle/>
        <a:p>
          <a:endParaRPr lang="tr-TR"/>
        </a:p>
      </dgm:t>
    </dgm:pt>
    <dgm:pt modelId="{CB1D02FF-775E-43F5-B850-8710DC49C9EF}" type="sibTrans" cxnId="{9F670314-9E75-4679-8314-B1FEB40E1926}">
      <dgm:prSet/>
      <dgm:spPr/>
      <dgm:t>
        <a:bodyPr/>
        <a:lstStyle/>
        <a:p>
          <a:endParaRPr lang="tr-TR"/>
        </a:p>
      </dgm:t>
    </dgm:pt>
    <dgm:pt modelId="{BF9B984D-8D71-45E4-9199-2753E4E46640}">
      <dgm:prSet/>
      <dgm:spPr/>
      <dgm:t>
        <a:bodyPr/>
        <a:lstStyle/>
        <a:p>
          <a:r>
            <a:rPr lang="tr-TR" dirty="0" smtClean="0"/>
            <a:t>SSS lezyonları, </a:t>
          </a:r>
          <a:r>
            <a:rPr lang="tr-TR" dirty="0" err="1" smtClean="0"/>
            <a:t>malignite</a:t>
          </a:r>
          <a:r>
            <a:rPr lang="tr-TR" dirty="0" smtClean="0"/>
            <a:t>, </a:t>
          </a:r>
          <a:r>
            <a:rPr lang="tr-TR" dirty="0" err="1" smtClean="0"/>
            <a:t>superior</a:t>
          </a:r>
          <a:r>
            <a:rPr lang="tr-TR" dirty="0" smtClean="0"/>
            <a:t> </a:t>
          </a:r>
          <a:r>
            <a:rPr lang="tr-TR" dirty="0" err="1" smtClean="0"/>
            <a:t>mezanter</a:t>
          </a:r>
          <a:r>
            <a:rPr lang="tr-TR" dirty="0" smtClean="0"/>
            <a:t> arter sendromu</a:t>
          </a:r>
          <a:endParaRPr lang="tr-TR" dirty="0"/>
        </a:p>
      </dgm:t>
    </dgm:pt>
    <dgm:pt modelId="{CEB16EE2-E7C8-4E49-9BB2-A1ED14817D03}" type="parTrans" cxnId="{8A0CFAA5-C349-4FB3-8A34-17FE114F92F4}">
      <dgm:prSet/>
      <dgm:spPr/>
      <dgm:t>
        <a:bodyPr/>
        <a:lstStyle/>
        <a:p>
          <a:endParaRPr lang="tr-TR"/>
        </a:p>
      </dgm:t>
    </dgm:pt>
    <dgm:pt modelId="{25194A08-9076-4F35-8D33-56C951C755AA}" type="sibTrans" cxnId="{8A0CFAA5-C349-4FB3-8A34-17FE114F92F4}">
      <dgm:prSet/>
      <dgm:spPr/>
      <dgm:t>
        <a:bodyPr/>
        <a:lstStyle/>
        <a:p>
          <a:endParaRPr lang="tr-TR"/>
        </a:p>
      </dgm:t>
    </dgm:pt>
    <dgm:pt modelId="{7E46FF3C-E7BB-43C2-9E71-D15F1A1E9836}">
      <dgm:prSet/>
      <dgm:spPr/>
      <dgm:t>
        <a:bodyPr/>
        <a:lstStyle/>
        <a:p>
          <a:r>
            <a:rPr lang="tr-TR" b="1" dirty="0" smtClean="0"/>
            <a:t>Diğer </a:t>
          </a:r>
          <a:endParaRPr lang="tr-TR" b="1" dirty="0"/>
        </a:p>
      </dgm:t>
    </dgm:pt>
    <dgm:pt modelId="{A0F59C1A-9DA6-456A-B6B6-310DC8992EB6}" type="sibTrans" cxnId="{D731A1ED-5169-455A-B451-0C99A795A02E}">
      <dgm:prSet/>
      <dgm:spPr/>
      <dgm:t>
        <a:bodyPr/>
        <a:lstStyle/>
        <a:p>
          <a:endParaRPr lang="tr-TR"/>
        </a:p>
      </dgm:t>
    </dgm:pt>
    <dgm:pt modelId="{4F162CA8-0B7E-4468-A873-433B7447BA0B}" type="parTrans" cxnId="{D731A1ED-5169-455A-B451-0C99A795A02E}">
      <dgm:prSet/>
      <dgm:spPr/>
      <dgm:t>
        <a:bodyPr/>
        <a:lstStyle/>
        <a:p>
          <a:endParaRPr lang="tr-TR"/>
        </a:p>
      </dgm:t>
    </dgm:pt>
    <dgm:pt modelId="{CAB6CF08-23EF-4484-B687-D7932155101E}">
      <dgm:prSet/>
      <dgm:spPr/>
      <dgm:t>
        <a:bodyPr/>
        <a:lstStyle/>
        <a:p>
          <a:r>
            <a:rPr lang="tr-TR" dirty="0" smtClean="0"/>
            <a:t>OKB, </a:t>
          </a:r>
          <a:r>
            <a:rPr lang="tr-TR" dirty="0" err="1" smtClean="0"/>
            <a:t>anksiyete</a:t>
          </a:r>
          <a:r>
            <a:rPr lang="tr-TR" dirty="0" smtClean="0"/>
            <a:t> bozukluğu, depresyon</a:t>
          </a:r>
          <a:endParaRPr lang="tr-TR" dirty="0"/>
        </a:p>
      </dgm:t>
    </dgm:pt>
    <dgm:pt modelId="{F674854E-9E8E-4E25-B624-CD0585D5840C}" type="sibTrans" cxnId="{52C803C3-4A96-4163-B16B-1E8311F18119}">
      <dgm:prSet/>
      <dgm:spPr/>
      <dgm:t>
        <a:bodyPr/>
        <a:lstStyle/>
        <a:p>
          <a:endParaRPr lang="tr-TR"/>
        </a:p>
      </dgm:t>
    </dgm:pt>
    <dgm:pt modelId="{46B74118-BAFE-40E0-B166-88EF85CCC612}" type="parTrans" cxnId="{52C803C3-4A96-4163-B16B-1E8311F18119}">
      <dgm:prSet/>
      <dgm:spPr/>
      <dgm:t>
        <a:bodyPr/>
        <a:lstStyle/>
        <a:p>
          <a:endParaRPr lang="tr-TR"/>
        </a:p>
      </dgm:t>
    </dgm:pt>
    <dgm:pt modelId="{C0FF6183-081D-464B-B812-91EF8C4F03D6}" type="pres">
      <dgm:prSet presAssocID="{FC983727-59BB-491E-B6FE-67C5DCBBB45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83C0FD1C-0DA3-4498-B390-78A58A462CF7}" type="pres">
      <dgm:prSet presAssocID="{E5A9CE13-BFF5-426F-8AFF-53FE0B46324D}" presName="linNode" presStyleCnt="0"/>
      <dgm:spPr/>
    </dgm:pt>
    <dgm:pt modelId="{58798EE5-7292-4273-9BBB-FB429BD9845F}" type="pres">
      <dgm:prSet presAssocID="{E5A9CE13-BFF5-426F-8AFF-53FE0B46324D}" presName="parentText" presStyleLbl="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C244359-F87E-4595-8E0B-2414F74832E9}" type="pres">
      <dgm:prSet presAssocID="{E5A9CE13-BFF5-426F-8AFF-53FE0B46324D}" presName="descendantText" presStyleLbl="alignAccFollowNode1" presStyleIdx="0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8205F34-56FF-4A3B-BEC6-92D7B0D80482}" type="pres">
      <dgm:prSet presAssocID="{C7001508-2C39-467D-A878-DD6717EF3727}" presName="sp" presStyleCnt="0"/>
      <dgm:spPr/>
    </dgm:pt>
    <dgm:pt modelId="{36986C83-7818-42C1-A3D7-848000AEE18B}" type="pres">
      <dgm:prSet presAssocID="{32B0E5A0-895D-4BF9-8DEE-7A605E5B1DDD}" presName="linNode" presStyleCnt="0"/>
      <dgm:spPr/>
    </dgm:pt>
    <dgm:pt modelId="{A4847D4D-AA0D-47EF-AFA9-41CFD00278AE}" type="pres">
      <dgm:prSet presAssocID="{32B0E5A0-895D-4BF9-8DEE-7A605E5B1DDD}" presName="parentText" presStyleLbl="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F60873E-9E11-44BE-AB2C-44568D183E02}" type="pres">
      <dgm:prSet presAssocID="{32B0E5A0-895D-4BF9-8DEE-7A605E5B1DDD}" presName="descendantText" presStyleLbl="align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878BD7E-411C-4848-BE9D-37679ED3DCE7}" type="pres">
      <dgm:prSet presAssocID="{B3423316-4038-4A6C-80BD-E447D4C36026}" presName="sp" presStyleCnt="0"/>
      <dgm:spPr/>
    </dgm:pt>
    <dgm:pt modelId="{F9C53969-C373-4159-91BC-93B9E4CBF32E}" type="pres">
      <dgm:prSet presAssocID="{18BC969B-FBB7-4C6A-A1AC-DC0D06A93ADE}" presName="linNode" presStyleCnt="0"/>
      <dgm:spPr/>
    </dgm:pt>
    <dgm:pt modelId="{64179184-10ED-4850-AC6F-C5DD5530050C}" type="pres">
      <dgm:prSet presAssocID="{18BC969B-FBB7-4C6A-A1AC-DC0D06A93ADE}" presName="parentText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9151785-C5B4-4581-A7F7-CBB5FE417C85}" type="pres">
      <dgm:prSet presAssocID="{18BC969B-FBB7-4C6A-A1AC-DC0D06A93ADE}" presName="descendantText" presStyleLbl="align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8330DA7-DCF3-4DCF-B253-150D58181493}" type="pres">
      <dgm:prSet presAssocID="{3B2B7EC9-E1F3-4F27-8280-F28FD86FFEF4}" presName="sp" presStyleCnt="0"/>
      <dgm:spPr/>
    </dgm:pt>
    <dgm:pt modelId="{06726AE6-5E1F-40E9-961C-04E0B89D59CB}" type="pres">
      <dgm:prSet presAssocID="{92A1FBDA-7BCD-4587-B7ED-AA7B3EC82A22}" presName="linNode" presStyleCnt="0"/>
      <dgm:spPr/>
    </dgm:pt>
    <dgm:pt modelId="{C0688EAC-2BCE-4BE6-B6F4-4A3444A52048}" type="pres">
      <dgm:prSet presAssocID="{92A1FBDA-7BCD-4587-B7ED-AA7B3EC82A22}" presName="parentText" presStyleLbl="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C23B66F0-A64B-4F32-86E8-8F7930C5F412}" type="pres">
      <dgm:prSet presAssocID="{92A1FBDA-7BCD-4587-B7ED-AA7B3EC82A22}" presName="descendantText" presStyleLbl="align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706A667-2F7F-4183-8469-852AD2D27AEA}" type="pres">
      <dgm:prSet presAssocID="{CB1D02FF-775E-43F5-B850-8710DC49C9EF}" presName="sp" presStyleCnt="0"/>
      <dgm:spPr/>
    </dgm:pt>
    <dgm:pt modelId="{109D4236-EC95-4C06-9563-F980E7F9CA37}" type="pres">
      <dgm:prSet presAssocID="{7E46FF3C-E7BB-43C2-9E71-D15F1A1E9836}" presName="linNode" presStyleCnt="0"/>
      <dgm:spPr/>
    </dgm:pt>
    <dgm:pt modelId="{6905A99D-BE11-4F81-8DF9-7E7D576980F7}" type="pres">
      <dgm:prSet presAssocID="{7E46FF3C-E7BB-43C2-9E71-D15F1A1E9836}" presName="parentText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3C19B50-0A97-41B6-885C-34052AB09C84}" type="pres">
      <dgm:prSet presAssocID="{7E46FF3C-E7BB-43C2-9E71-D15F1A1E9836}" presName="descendantText" presStyleLbl="align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8BC11AB2-DF60-4A3D-93F0-E333F07B8D1E}" type="presOf" srcId="{BF9B984D-8D71-45E4-9199-2753E4E46640}" destId="{A3C19B50-0A97-41B6-885C-34052AB09C84}" srcOrd="0" destOrd="0" presId="urn:microsoft.com/office/officeart/2005/8/layout/vList5"/>
    <dgm:cxn modelId="{97C12BB4-C2FA-4410-AB3E-DAE94ACE46C6}" srcId="{E5A9CE13-BFF5-426F-8AFF-53FE0B46324D}" destId="{EB06A027-55FB-4F38-AB18-BB5DC9A0BCD2}" srcOrd="0" destOrd="0" parTransId="{309367D3-0986-4182-B376-186EF84B690E}" sibTransId="{C953FEF0-5F41-427B-88C1-05E14EAD778E}"/>
    <dgm:cxn modelId="{06374B7A-1D44-4656-B571-57AC32953BC0}" type="presOf" srcId="{18BC969B-FBB7-4C6A-A1AC-DC0D06A93ADE}" destId="{64179184-10ED-4850-AC6F-C5DD5530050C}" srcOrd="0" destOrd="0" presId="urn:microsoft.com/office/officeart/2005/8/layout/vList5"/>
    <dgm:cxn modelId="{14A10C7A-26D5-4A01-BEEF-5B0E9E74E10C}" type="presOf" srcId="{32B0E5A0-895D-4BF9-8DEE-7A605E5B1DDD}" destId="{A4847D4D-AA0D-47EF-AFA9-41CFD00278AE}" srcOrd="0" destOrd="0" presId="urn:microsoft.com/office/officeart/2005/8/layout/vList5"/>
    <dgm:cxn modelId="{EADFBB2A-7375-451F-8CA7-1C63026AA1D0}" srcId="{32B0E5A0-895D-4BF9-8DEE-7A605E5B1DDD}" destId="{8EAD404B-90C1-4FB4-B4CC-1E9A19787BB0}" srcOrd="0" destOrd="0" parTransId="{732E48C2-BAEC-40CD-B784-E3640423DF6C}" sibTransId="{AEBB96E3-CFCC-4680-B433-0612AF9A4719}"/>
    <dgm:cxn modelId="{E6A034DC-5109-414A-85FD-8D8B1AB99CC9}" type="presOf" srcId="{8EAD404B-90C1-4FB4-B4CC-1E9A19787BB0}" destId="{0F60873E-9E11-44BE-AB2C-44568D183E02}" srcOrd="0" destOrd="0" presId="urn:microsoft.com/office/officeart/2005/8/layout/vList5"/>
    <dgm:cxn modelId="{9F670314-9E75-4679-8314-B1FEB40E1926}" srcId="{FC983727-59BB-491E-B6FE-67C5DCBBB45D}" destId="{92A1FBDA-7BCD-4587-B7ED-AA7B3EC82A22}" srcOrd="3" destOrd="0" parTransId="{2F1DA13E-9A98-443A-BCB8-9DE8F447CD23}" sibTransId="{CB1D02FF-775E-43F5-B850-8710DC49C9EF}"/>
    <dgm:cxn modelId="{9BFB4D95-4584-4A37-8BF7-FC4856A7C622}" srcId="{FC983727-59BB-491E-B6FE-67C5DCBBB45D}" destId="{32B0E5A0-895D-4BF9-8DEE-7A605E5B1DDD}" srcOrd="1" destOrd="0" parTransId="{193916FD-8D33-498F-8E16-8766E05B5DD1}" sibTransId="{B3423316-4038-4A6C-80BD-E447D4C36026}"/>
    <dgm:cxn modelId="{067E51D9-70D3-4A41-BBEF-31A81948443F}" type="presOf" srcId="{EB06A027-55FB-4F38-AB18-BB5DC9A0BCD2}" destId="{5C244359-F87E-4595-8E0B-2414F74832E9}" srcOrd="0" destOrd="0" presId="urn:microsoft.com/office/officeart/2005/8/layout/vList5"/>
    <dgm:cxn modelId="{5DE3D597-68D9-4275-8300-F5956A78E67F}" srcId="{FC983727-59BB-491E-B6FE-67C5DCBBB45D}" destId="{E5A9CE13-BFF5-426F-8AFF-53FE0B46324D}" srcOrd="0" destOrd="0" parTransId="{0B41D43F-4AF7-4CB5-AE45-BCAFAB6475BC}" sibTransId="{C7001508-2C39-467D-A878-DD6717EF3727}"/>
    <dgm:cxn modelId="{49249A24-D8EE-48CA-82F4-DD49BE811E02}" type="presOf" srcId="{FC983727-59BB-491E-B6FE-67C5DCBBB45D}" destId="{C0FF6183-081D-464B-B812-91EF8C4F03D6}" srcOrd="0" destOrd="0" presId="urn:microsoft.com/office/officeart/2005/8/layout/vList5"/>
    <dgm:cxn modelId="{AC7F445C-B390-4C3B-A1B5-F0260F7EC9FC}" type="presOf" srcId="{E5A9CE13-BFF5-426F-8AFF-53FE0B46324D}" destId="{58798EE5-7292-4273-9BBB-FB429BD9845F}" srcOrd="0" destOrd="0" presId="urn:microsoft.com/office/officeart/2005/8/layout/vList5"/>
    <dgm:cxn modelId="{53D7F0E9-70ED-477D-9921-16F603B8606E}" type="presOf" srcId="{76CB0AB9-509B-4469-8CDD-1E267045037E}" destId="{19151785-C5B4-4581-A7F7-CBB5FE417C85}" srcOrd="0" destOrd="0" presId="urn:microsoft.com/office/officeart/2005/8/layout/vList5"/>
    <dgm:cxn modelId="{32C76901-F555-490B-A12C-1D6DF8D88C74}" srcId="{FC983727-59BB-491E-B6FE-67C5DCBBB45D}" destId="{18BC969B-FBB7-4C6A-A1AC-DC0D06A93ADE}" srcOrd="2" destOrd="0" parTransId="{1BBEB968-1685-48F3-8E1E-E959E39ACDCF}" sibTransId="{3B2B7EC9-E1F3-4F27-8280-F28FD86FFEF4}"/>
    <dgm:cxn modelId="{0A3CEC1D-037E-4F5E-9850-EBAC90E17FD4}" srcId="{18BC969B-FBB7-4C6A-A1AC-DC0D06A93ADE}" destId="{76CB0AB9-509B-4469-8CDD-1E267045037E}" srcOrd="0" destOrd="0" parTransId="{D46ECAC6-560C-4530-BE4E-EFB2F7E06851}" sibTransId="{E075F39B-25A9-4864-BEFF-57B9133E9E24}"/>
    <dgm:cxn modelId="{E8194542-ADA0-41CF-9D6C-879021510C2A}" type="presOf" srcId="{7E46FF3C-E7BB-43C2-9E71-D15F1A1E9836}" destId="{6905A99D-BE11-4F81-8DF9-7E7D576980F7}" srcOrd="0" destOrd="0" presId="urn:microsoft.com/office/officeart/2005/8/layout/vList5"/>
    <dgm:cxn modelId="{3B1E2093-F636-46AA-A25A-2D25917EB4E9}" type="presOf" srcId="{92A1FBDA-7BCD-4587-B7ED-AA7B3EC82A22}" destId="{C0688EAC-2BCE-4BE6-B6F4-4A3444A52048}" srcOrd="0" destOrd="0" presId="urn:microsoft.com/office/officeart/2005/8/layout/vList5"/>
    <dgm:cxn modelId="{D731A1ED-5169-455A-B451-0C99A795A02E}" srcId="{FC983727-59BB-491E-B6FE-67C5DCBBB45D}" destId="{7E46FF3C-E7BB-43C2-9E71-D15F1A1E9836}" srcOrd="4" destOrd="0" parTransId="{4F162CA8-0B7E-4468-A873-433B7447BA0B}" sibTransId="{A0F59C1A-9DA6-456A-B6B6-310DC8992EB6}"/>
    <dgm:cxn modelId="{8A0CFAA5-C349-4FB3-8A34-17FE114F92F4}" srcId="{7E46FF3C-E7BB-43C2-9E71-D15F1A1E9836}" destId="{BF9B984D-8D71-45E4-9199-2753E4E46640}" srcOrd="0" destOrd="0" parTransId="{CEB16EE2-E7C8-4E49-9BB2-A1ED14817D03}" sibTransId="{25194A08-9076-4F35-8D33-56C951C755AA}"/>
    <dgm:cxn modelId="{52C803C3-4A96-4163-B16B-1E8311F18119}" srcId="{92A1FBDA-7BCD-4587-B7ED-AA7B3EC82A22}" destId="{CAB6CF08-23EF-4484-B687-D7932155101E}" srcOrd="0" destOrd="0" parTransId="{46B74118-BAFE-40E0-B166-88EF85CCC612}" sibTransId="{F674854E-9E8E-4E25-B624-CD0585D5840C}"/>
    <dgm:cxn modelId="{D8702929-2107-4D83-9E96-22B176C69600}" type="presOf" srcId="{CAB6CF08-23EF-4484-B687-D7932155101E}" destId="{C23B66F0-A64B-4F32-86E8-8F7930C5F412}" srcOrd="0" destOrd="0" presId="urn:microsoft.com/office/officeart/2005/8/layout/vList5"/>
    <dgm:cxn modelId="{F09EB3FB-34CD-43C7-B5DA-B77180A6E29B}" type="presParOf" srcId="{C0FF6183-081D-464B-B812-91EF8C4F03D6}" destId="{83C0FD1C-0DA3-4498-B390-78A58A462CF7}" srcOrd="0" destOrd="0" presId="urn:microsoft.com/office/officeart/2005/8/layout/vList5"/>
    <dgm:cxn modelId="{34FBC21F-2AB4-4EDF-9CC4-0FC8D22E12DD}" type="presParOf" srcId="{83C0FD1C-0DA3-4498-B390-78A58A462CF7}" destId="{58798EE5-7292-4273-9BBB-FB429BD9845F}" srcOrd="0" destOrd="0" presId="urn:microsoft.com/office/officeart/2005/8/layout/vList5"/>
    <dgm:cxn modelId="{6329C31C-C4CD-446C-B18C-0BB95750E88F}" type="presParOf" srcId="{83C0FD1C-0DA3-4498-B390-78A58A462CF7}" destId="{5C244359-F87E-4595-8E0B-2414F74832E9}" srcOrd="1" destOrd="0" presId="urn:microsoft.com/office/officeart/2005/8/layout/vList5"/>
    <dgm:cxn modelId="{F0365CD4-7629-4D8C-B2CC-1A81FB805824}" type="presParOf" srcId="{C0FF6183-081D-464B-B812-91EF8C4F03D6}" destId="{A8205F34-56FF-4A3B-BEC6-92D7B0D80482}" srcOrd="1" destOrd="0" presId="urn:microsoft.com/office/officeart/2005/8/layout/vList5"/>
    <dgm:cxn modelId="{E3686456-7E24-4839-86D9-F4B9D9EDA160}" type="presParOf" srcId="{C0FF6183-081D-464B-B812-91EF8C4F03D6}" destId="{36986C83-7818-42C1-A3D7-848000AEE18B}" srcOrd="2" destOrd="0" presId="urn:microsoft.com/office/officeart/2005/8/layout/vList5"/>
    <dgm:cxn modelId="{E1C4B2D8-C6EC-430F-A263-8EC9D1344429}" type="presParOf" srcId="{36986C83-7818-42C1-A3D7-848000AEE18B}" destId="{A4847D4D-AA0D-47EF-AFA9-41CFD00278AE}" srcOrd="0" destOrd="0" presId="urn:microsoft.com/office/officeart/2005/8/layout/vList5"/>
    <dgm:cxn modelId="{679C2C23-12FF-4AB8-B01D-2E7B5E1DBA38}" type="presParOf" srcId="{36986C83-7818-42C1-A3D7-848000AEE18B}" destId="{0F60873E-9E11-44BE-AB2C-44568D183E02}" srcOrd="1" destOrd="0" presId="urn:microsoft.com/office/officeart/2005/8/layout/vList5"/>
    <dgm:cxn modelId="{CD1340CC-F372-49A0-BE8E-A872064CBDEB}" type="presParOf" srcId="{C0FF6183-081D-464B-B812-91EF8C4F03D6}" destId="{6878BD7E-411C-4848-BE9D-37679ED3DCE7}" srcOrd="3" destOrd="0" presId="urn:microsoft.com/office/officeart/2005/8/layout/vList5"/>
    <dgm:cxn modelId="{7F3F5286-7861-473F-B97C-5EA5984EF9AD}" type="presParOf" srcId="{C0FF6183-081D-464B-B812-91EF8C4F03D6}" destId="{F9C53969-C373-4159-91BC-93B9E4CBF32E}" srcOrd="4" destOrd="0" presId="urn:microsoft.com/office/officeart/2005/8/layout/vList5"/>
    <dgm:cxn modelId="{2C46F023-C245-4CB0-8EF5-24AF150CE644}" type="presParOf" srcId="{F9C53969-C373-4159-91BC-93B9E4CBF32E}" destId="{64179184-10ED-4850-AC6F-C5DD5530050C}" srcOrd="0" destOrd="0" presId="urn:microsoft.com/office/officeart/2005/8/layout/vList5"/>
    <dgm:cxn modelId="{7E79CEB3-ECB0-4423-BB73-57D9625FC48C}" type="presParOf" srcId="{F9C53969-C373-4159-91BC-93B9E4CBF32E}" destId="{19151785-C5B4-4581-A7F7-CBB5FE417C85}" srcOrd="1" destOrd="0" presId="urn:microsoft.com/office/officeart/2005/8/layout/vList5"/>
    <dgm:cxn modelId="{074F7091-23F8-4ACC-B983-08A306DDA1C6}" type="presParOf" srcId="{C0FF6183-081D-464B-B812-91EF8C4F03D6}" destId="{58330DA7-DCF3-4DCF-B253-150D58181493}" srcOrd="5" destOrd="0" presId="urn:microsoft.com/office/officeart/2005/8/layout/vList5"/>
    <dgm:cxn modelId="{DB3412BB-4DBF-4B07-AB25-1EC569D05BB3}" type="presParOf" srcId="{C0FF6183-081D-464B-B812-91EF8C4F03D6}" destId="{06726AE6-5E1F-40E9-961C-04E0B89D59CB}" srcOrd="6" destOrd="0" presId="urn:microsoft.com/office/officeart/2005/8/layout/vList5"/>
    <dgm:cxn modelId="{4AE58E4F-325E-4383-8527-7E56FD058CB5}" type="presParOf" srcId="{06726AE6-5E1F-40E9-961C-04E0B89D59CB}" destId="{C0688EAC-2BCE-4BE6-B6F4-4A3444A52048}" srcOrd="0" destOrd="0" presId="urn:microsoft.com/office/officeart/2005/8/layout/vList5"/>
    <dgm:cxn modelId="{15DBDBD5-F99C-4614-B414-63873F80F377}" type="presParOf" srcId="{06726AE6-5E1F-40E9-961C-04E0B89D59CB}" destId="{C23B66F0-A64B-4F32-86E8-8F7930C5F412}" srcOrd="1" destOrd="0" presId="urn:microsoft.com/office/officeart/2005/8/layout/vList5"/>
    <dgm:cxn modelId="{6DF51E7B-8C54-4723-B4CA-7D0E0612B4FD}" type="presParOf" srcId="{C0FF6183-081D-464B-B812-91EF8C4F03D6}" destId="{6706A667-2F7F-4183-8469-852AD2D27AEA}" srcOrd="7" destOrd="0" presId="urn:microsoft.com/office/officeart/2005/8/layout/vList5"/>
    <dgm:cxn modelId="{85105292-EF03-4200-BA10-8C4C73927B92}" type="presParOf" srcId="{C0FF6183-081D-464B-B812-91EF8C4F03D6}" destId="{109D4236-EC95-4C06-9563-F980E7F9CA37}" srcOrd="8" destOrd="0" presId="urn:microsoft.com/office/officeart/2005/8/layout/vList5"/>
    <dgm:cxn modelId="{61CA465C-6682-443A-8791-C9CF3C8AB4C8}" type="presParOf" srcId="{109D4236-EC95-4C06-9563-F980E7F9CA37}" destId="{6905A99D-BE11-4F81-8DF9-7E7D576980F7}" srcOrd="0" destOrd="0" presId="urn:microsoft.com/office/officeart/2005/8/layout/vList5"/>
    <dgm:cxn modelId="{8E5D1FEC-AD67-4FF5-B307-84174422428B}" type="presParOf" srcId="{109D4236-EC95-4C06-9563-F980E7F9CA37}" destId="{A3C19B50-0A97-41B6-885C-34052AB09C84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244359-F87E-4595-8E0B-2414F74832E9}">
      <dsp:nvSpPr>
        <dsp:cNvPr id="0" name=""/>
        <dsp:cNvSpPr/>
      </dsp:nvSpPr>
      <dsp:spPr>
        <a:xfrm rot="5400000">
          <a:off x="7281906" y="-2973874"/>
          <a:ext cx="1153708" cy="7396480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800" kern="1200" dirty="0" err="1" smtClean="0"/>
            <a:t>Hipotiroidzm</a:t>
          </a:r>
          <a:r>
            <a:rPr lang="tr-TR" sz="2800" kern="1200" dirty="0" smtClean="0"/>
            <a:t> , Büyüme hormonu eksikliği</a:t>
          </a:r>
          <a:endParaRPr lang="tr-TR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800" kern="1200" dirty="0" err="1" smtClean="0"/>
            <a:t>Cushing</a:t>
          </a:r>
          <a:r>
            <a:rPr lang="tr-TR" sz="2800" kern="1200" dirty="0" smtClean="0"/>
            <a:t> sendromu, </a:t>
          </a:r>
          <a:r>
            <a:rPr lang="tr-TR" sz="2800" kern="1200" dirty="0" err="1" smtClean="0"/>
            <a:t>Psödohipoparatiroidi</a:t>
          </a:r>
          <a:r>
            <a:rPr lang="tr-TR" sz="2800" kern="1200" dirty="0" smtClean="0"/>
            <a:t> </a:t>
          </a:r>
          <a:endParaRPr lang="tr-TR" sz="2800" kern="1200" dirty="0"/>
        </a:p>
      </dsp:txBody>
      <dsp:txXfrm rot="-5400000">
        <a:off x="4160521" y="203830"/>
        <a:ext cx="7340161" cy="1041070"/>
      </dsp:txXfrm>
    </dsp:sp>
    <dsp:sp modelId="{58798EE5-7292-4273-9BBB-FB429BD9845F}">
      <dsp:nvSpPr>
        <dsp:cNvPr id="0" name=""/>
        <dsp:cNvSpPr/>
      </dsp:nvSpPr>
      <dsp:spPr>
        <a:xfrm>
          <a:off x="0" y="3298"/>
          <a:ext cx="4160520" cy="144213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b="1" kern="1200" dirty="0" smtClean="0"/>
            <a:t>Düşük büyüme hızı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b="1" kern="1200" dirty="0" smtClean="0"/>
            <a:t>Boy kısalığı</a:t>
          </a:r>
          <a:endParaRPr lang="tr-TR" sz="2400" b="1" kern="1200" dirty="0"/>
        </a:p>
      </dsp:txBody>
      <dsp:txXfrm>
        <a:off x="70399" y="73697"/>
        <a:ext cx="4019722" cy="1301337"/>
      </dsp:txXfrm>
    </dsp:sp>
    <dsp:sp modelId="{0F60873E-9E11-44BE-AB2C-44568D183E02}">
      <dsp:nvSpPr>
        <dsp:cNvPr id="0" name=""/>
        <dsp:cNvSpPr/>
      </dsp:nvSpPr>
      <dsp:spPr>
        <a:xfrm rot="5400000">
          <a:off x="7281906" y="-1459632"/>
          <a:ext cx="1153708" cy="7396480"/>
        </a:xfrm>
        <a:prstGeom prst="round2SameRect">
          <a:avLst/>
        </a:prstGeom>
        <a:solidFill>
          <a:schemeClr val="accent3">
            <a:tint val="40000"/>
            <a:alpha val="90000"/>
            <a:hueOff val="-327568"/>
            <a:satOff val="-1528"/>
            <a:lumOff val="-103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800" kern="1200" dirty="0" err="1" smtClean="0"/>
            <a:t>Hipotalamik</a:t>
          </a:r>
          <a:r>
            <a:rPr lang="tr-TR" sz="2800" kern="1200" dirty="0" smtClean="0"/>
            <a:t> </a:t>
          </a:r>
          <a:r>
            <a:rPr lang="tr-TR" sz="2800" kern="1200" dirty="0" err="1" smtClean="0"/>
            <a:t>obezite</a:t>
          </a:r>
          <a:endParaRPr lang="tr-TR" sz="2800" kern="1200" dirty="0"/>
        </a:p>
      </dsp:txBody>
      <dsp:txXfrm rot="-5400000">
        <a:off x="4160521" y="1718072"/>
        <a:ext cx="7340161" cy="1041070"/>
      </dsp:txXfrm>
    </dsp:sp>
    <dsp:sp modelId="{A4847D4D-AA0D-47EF-AFA9-41CFD00278AE}">
      <dsp:nvSpPr>
        <dsp:cNvPr id="0" name=""/>
        <dsp:cNvSpPr/>
      </dsp:nvSpPr>
      <dsp:spPr>
        <a:xfrm>
          <a:off x="0" y="1517540"/>
          <a:ext cx="4160520" cy="1442135"/>
        </a:xfrm>
        <a:prstGeom prst="roundRect">
          <a:avLst/>
        </a:prstGeom>
        <a:solidFill>
          <a:schemeClr val="accent3">
            <a:hueOff val="-164382"/>
            <a:satOff val="10280"/>
            <a:lumOff val="-7206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b="1" kern="1200" dirty="0" smtClean="0"/>
            <a:t>SSS travması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b="1" kern="1200" dirty="0" err="1" smtClean="0"/>
            <a:t>Hipofizer</a:t>
          </a:r>
          <a:r>
            <a:rPr lang="tr-TR" sz="2400" b="1" kern="1200" dirty="0" smtClean="0"/>
            <a:t> </a:t>
          </a:r>
          <a:r>
            <a:rPr lang="tr-TR" sz="2400" b="1" kern="1200" dirty="0" err="1" smtClean="0"/>
            <a:t>disfonksiyon</a:t>
          </a:r>
          <a:r>
            <a:rPr lang="tr-TR" sz="2400" b="1" kern="1200" dirty="0" smtClean="0"/>
            <a:t> öyküsü</a:t>
          </a:r>
          <a:endParaRPr lang="tr-TR" sz="2400" b="1" kern="1200" dirty="0"/>
        </a:p>
      </dsp:txBody>
      <dsp:txXfrm>
        <a:off x="70399" y="1587939"/>
        <a:ext cx="4019722" cy="1301337"/>
      </dsp:txXfrm>
    </dsp:sp>
    <dsp:sp modelId="{19151785-C5B4-4581-A7F7-CBB5FE417C85}">
      <dsp:nvSpPr>
        <dsp:cNvPr id="0" name=""/>
        <dsp:cNvSpPr/>
      </dsp:nvSpPr>
      <dsp:spPr>
        <a:xfrm rot="5400000">
          <a:off x="7281906" y="54609"/>
          <a:ext cx="1153708" cy="7396480"/>
        </a:xfrm>
        <a:prstGeom prst="round2SameRect">
          <a:avLst/>
        </a:prstGeom>
        <a:solidFill>
          <a:schemeClr val="accent3">
            <a:tint val="40000"/>
            <a:alpha val="90000"/>
            <a:hueOff val="-655136"/>
            <a:satOff val="-3057"/>
            <a:lumOff val="-2077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800" kern="1200" dirty="0" err="1" smtClean="0"/>
            <a:t>Sendromik</a:t>
          </a:r>
          <a:r>
            <a:rPr lang="tr-TR" sz="2800" kern="1200" dirty="0" smtClean="0"/>
            <a:t> </a:t>
          </a:r>
          <a:r>
            <a:rPr lang="tr-TR" sz="2800" kern="1200" dirty="0" err="1" smtClean="0"/>
            <a:t>obezite</a:t>
          </a:r>
          <a:r>
            <a:rPr lang="tr-TR" sz="2800" kern="1200" dirty="0" smtClean="0"/>
            <a:t> (</a:t>
          </a:r>
          <a:r>
            <a:rPr lang="tr-TR" sz="2800" kern="1200" dirty="0" err="1" smtClean="0"/>
            <a:t>prader</a:t>
          </a:r>
          <a:r>
            <a:rPr lang="tr-TR" sz="2800" kern="1200" dirty="0" smtClean="0"/>
            <a:t> </a:t>
          </a:r>
          <a:r>
            <a:rPr lang="tr-TR" sz="2800" kern="1200" dirty="0" err="1" smtClean="0"/>
            <a:t>willi</a:t>
          </a:r>
          <a:r>
            <a:rPr lang="tr-TR" sz="2800" kern="1200" dirty="0" smtClean="0"/>
            <a:t>, </a:t>
          </a:r>
          <a:r>
            <a:rPr lang="tr-TR" sz="2800" kern="1200" dirty="0" err="1" smtClean="0"/>
            <a:t>bardet</a:t>
          </a:r>
          <a:r>
            <a:rPr lang="tr-TR" sz="2800" kern="1200" dirty="0" smtClean="0"/>
            <a:t> </a:t>
          </a:r>
          <a:r>
            <a:rPr lang="tr-TR" sz="2800" kern="1200" dirty="0" err="1" smtClean="0"/>
            <a:t>biedl</a:t>
          </a:r>
          <a:r>
            <a:rPr lang="tr-TR" sz="2800" kern="1200" dirty="0" smtClean="0"/>
            <a:t>, </a:t>
          </a:r>
          <a:r>
            <a:rPr lang="tr-TR" sz="2800" kern="1200" dirty="0" err="1" smtClean="0"/>
            <a:t>alström</a:t>
          </a:r>
          <a:r>
            <a:rPr lang="tr-TR" sz="2800" kern="1200" dirty="0" smtClean="0"/>
            <a:t> sendromu)</a:t>
          </a:r>
          <a:endParaRPr lang="tr-TR" sz="2800" kern="1200" dirty="0"/>
        </a:p>
      </dsp:txBody>
      <dsp:txXfrm rot="-5400000">
        <a:off x="4160521" y="3232314"/>
        <a:ext cx="7340161" cy="1041070"/>
      </dsp:txXfrm>
    </dsp:sp>
    <dsp:sp modelId="{64179184-10ED-4850-AC6F-C5DD5530050C}">
      <dsp:nvSpPr>
        <dsp:cNvPr id="0" name=""/>
        <dsp:cNvSpPr/>
      </dsp:nvSpPr>
      <dsp:spPr>
        <a:xfrm>
          <a:off x="0" y="3031782"/>
          <a:ext cx="4160520" cy="1442135"/>
        </a:xfrm>
        <a:prstGeom prst="roundRect">
          <a:avLst/>
        </a:prstGeom>
        <a:solidFill>
          <a:schemeClr val="accent3">
            <a:hueOff val="-328764"/>
            <a:satOff val="20561"/>
            <a:lumOff val="-1441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b="1" kern="1200" dirty="0" err="1" smtClean="0"/>
            <a:t>Dismorfik</a:t>
          </a:r>
          <a:r>
            <a:rPr lang="tr-TR" sz="2400" b="1" kern="1200" dirty="0" smtClean="0"/>
            <a:t> görünüm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b="1" kern="1200" dirty="0" smtClean="0"/>
            <a:t>Gelişme geriliği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b="1" kern="1200" dirty="0" err="1" smtClean="0"/>
            <a:t>hipogonadizm</a:t>
          </a:r>
          <a:endParaRPr lang="tr-TR" sz="2400" b="1" kern="1200" dirty="0"/>
        </a:p>
      </dsp:txBody>
      <dsp:txXfrm>
        <a:off x="70399" y="3102181"/>
        <a:ext cx="4019722" cy="1301337"/>
      </dsp:txXfrm>
    </dsp:sp>
    <dsp:sp modelId="{C23B66F0-A64B-4F32-86E8-8F7930C5F412}">
      <dsp:nvSpPr>
        <dsp:cNvPr id="0" name=""/>
        <dsp:cNvSpPr/>
      </dsp:nvSpPr>
      <dsp:spPr>
        <a:xfrm rot="5400000">
          <a:off x="7281906" y="1568851"/>
          <a:ext cx="1153708" cy="7396480"/>
        </a:xfrm>
        <a:prstGeom prst="round2SameRect">
          <a:avLst/>
        </a:prstGeom>
        <a:solidFill>
          <a:schemeClr val="accent3">
            <a:tint val="40000"/>
            <a:alpha val="90000"/>
            <a:hueOff val="-982704"/>
            <a:satOff val="-4585"/>
            <a:lumOff val="-311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800" kern="1200" dirty="0" err="1" smtClean="0"/>
            <a:t>Steroidler</a:t>
          </a:r>
          <a:r>
            <a:rPr lang="tr-TR" sz="2800" kern="1200" dirty="0" smtClean="0"/>
            <a:t>, </a:t>
          </a:r>
          <a:r>
            <a:rPr lang="tr-TR" sz="2800" kern="1200" dirty="0" err="1" smtClean="0"/>
            <a:t>antiepileptikler</a:t>
          </a:r>
          <a:r>
            <a:rPr lang="tr-TR" sz="2800" kern="1200" dirty="0" smtClean="0"/>
            <a:t>, </a:t>
          </a:r>
          <a:r>
            <a:rPr lang="tr-TR" sz="2800" kern="1200" dirty="0" err="1" smtClean="0"/>
            <a:t>antidepresanlar</a:t>
          </a:r>
          <a:endParaRPr lang="tr-TR" sz="2800" kern="1200" dirty="0"/>
        </a:p>
      </dsp:txBody>
      <dsp:txXfrm rot="-5400000">
        <a:off x="4160521" y="4746556"/>
        <a:ext cx="7340161" cy="1041070"/>
      </dsp:txXfrm>
    </dsp:sp>
    <dsp:sp modelId="{C0688EAC-2BCE-4BE6-B6F4-4A3444A52048}">
      <dsp:nvSpPr>
        <dsp:cNvPr id="0" name=""/>
        <dsp:cNvSpPr/>
      </dsp:nvSpPr>
      <dsp:spPr>
        <a:xfrm>
          <a:off x="0" y="4546024"/>
          <a:ext cx="4160520" cy="1442135"/>
        </a:xfrm>
        <a:prstGeom prst="roundRect">
          <a:avLst/>
        </a:prstGeom>
        <a:solidFill>
          <a:schemeClr val="accent3">
            <a:hueOff val="-493146"/>
            <a:satOff val="30841"/>
            <a:lumOff val="-21619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b="1" kern="1200" dirty="0" smtClean="0"/>
            <a:t>İlaç kullanım öyküsü</a:t>
          </a:r>
          <a:endParaRPr lang="tr-TR" sz="2400" b="1" kern="1200" dirty="0"/>
        </a:p>
      </dsp:txBody>
      <dsp:txXfrm>
        <a:off x="70399" y="4616423"/>
        <a:ext cx="4019722" cy="1301337"/>
      </dsp:txXfrm>
    </dsp:sp>
    <dsp:sp modelId="{A3C19B50-0A97-41B6-885C-34052AB09C84}">
      <dsp:nvSpPr>
        <dsp:cNvPr id="0" name=""/>
        <dsp:cNvSpPr/>
      </dsp:nvSpPr>
      <dsp:spPr>
        <a:xfrm rot="5400000">
          <a:off x="7281906" y="3083093"/>
          <a:ext cx="1153708" cy="7396480"/>
        </a:xfrm>
        <a:prstGeom prst="round2SameRect">
          <a:avLst/>
        </a:prstGeom>
        <a:solidFill>
          <a:schemeClr val="accent3">
            <a:tint val="40000"/>
            <a:alpha val="90000"/>
            <a:hueOff val="-1310272"/>
            <a:satOff val="-6113"/>
            <a:lumOff val="-4154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800" kern="1200" dirty="0" err="1" smtClean="0"/>
            <a:t>Monogenik</a:t>
          </a:r>
          <a:r>
            <a:rPr lang="tr-TR" sz="2800" kern="1200" dirty="0" smtClean="0"/>
            <a:t> </a:t>
          </a:r>
          <a:r>
            <a:rPr lang="tr-TR" sz="2800" kern="1200" dirty="0" err="1" smtClean="0"/>
            <a:t>obezite</a:t>
          </a:r>
          <a:endParaRPr lang="tr-TR" sz="2800" kern="1200" dirty="0"/>
        </a:p>
      </dsp:txBody>
      <dsp:txXfrm rot="-5400000">
        <a:off x="4160521" y="6260798"/>
        <a:ext cx="7340161" cy="1041070"/>
      </dsp:txXfrm>
    </dsp:sp>
    <dsp:sp modelId="{6905A99D-BE11-4F81-8DF9-7E7D576980F7}">
      <dsp:nvSpPr>
        <dsp:cNvPr id="0" name=""/>
        <dsp:cNvSpPr/>
      </dsp:nvSpPr>
      <dsp:spPr>
        <a:xfrm>
          <a:off x="0" y="6060266"/>
          <a:ext cx="4160520" cy="1442135"/>
        </a:xfrm>
        <a:prstGeom prst="roundRect">
          <a:avLst/>
        </a:prstGeom>
        <a:solidFill>
          <a:schemeClr val="accent3">
            <a:hueOff val="-657528"/>
            <a:satOff val="41121"/>
            <a:lumOff val="-2882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b="1" kern="1200" dirty="0" smtClean="0"/>
            <a:t>Süt çocukluğu döneminde başlayan </a:t>
          </a:r>
          <a:r>
            <a:rPr lang="tr-TR" sz="2400" b="1" kern="1200" dirty="0" err="1" smtClean="0"/>
            <a:t>obezite</a:t>
          </a:r>
          <a:endParaRPr lang="tr-TR" sz="2400" b="1" kern="1200" dirty="0"/>
        </a:p>
      </dsp:txBody>
      <dsp:txXfrm>
        <a:off x="70399" y="6130665"/>
        <a:ext cx="4019722" cy="130133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AE351D-6917-417D-990C-66B7F23E3A95}">
      <dsp:nvSpPr>
        <dsp:cNvPr id="0" name=""/>
        <dsp:cNvSpPr/>
      </dsp:nvSpPr>
      <dsp:spPr>
        <a:xfrm>
          <a:off x="4595455" y="2990691"/>
          <a:ext cx="2132744" cy="2132744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29999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000" b="1" kern="1200" dirty="0" err="1" smtClean="0"/>
            <a:t>obezite</a:t>
          </a:r>
          <a:endParaRPr lang="tr-TR" sz="3000" b="1" kern="1200" dirty="0"/>
        </a:p>
      </dsp:txBody>
      <dsp:txXfrm>
        <a:off x="4907788" y="3303024"/>
        <a:ext cx="1508078" cy="1508078"/>
      </dsp:txXfrm>
    </dsp:sp>
    <dsp:sp modelId="{132742AB-A855-4DCB-ABFF-D92BF9EB15CC}">
      <dsp:nvSpPr>
        <dsp:cNvPr id="0" name=""/>
        <dsp:cNvSpPr/>
      </dsp:nvSpPr>
      <dsp:spPr>
        <a:xfrm rot="16171942">
          <a:off x="5322441" y="2031876"/>
          <a:ext cx="651631" cy="725133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2400" kern="1200"/>
        </a:p>
      </dsp:txBody>
      <dsp:txXfrm rot="10800000">
        <a:off x="5420983" y="2274644"/>
        <a:ext cx="456142" cy="435079"/>
      </dsp:txXfrm>
    </dsp:sp>
    <dsp:sp modelId="{657F2311-AC9A-4587-B0F7-9DF3450B0CA5}">
      <dsp:nvSpPr>
        <dsp:cNvPr id="0" name=""/>
        <dsp:cNvSpPr/>
      </dsp:nvSpPr>
      <dsp:spPr>
        <a:xfrm>
          <a:off x="4256480" y="380307"/>
          <a:ext cx="2761946" cy="1380973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29999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b="1" kern="1200" dirty="0" smtClean="0"/>
            <a:t>medikal</a:t>
          </a:r>
          <a:endParaRPr lang="tr-TR" sz="2400" b="1" kern="1200" dirty="0"/>
        </a:p>
      </dsp:txBody>
      <dsp:txXfrm>
        <a:off x="4660958" y="582546"/>
        <a:ext cx="1952990" cy="976495"/>
      </dsp:txXfrm>
    </dsp:sp>
    <dsp:sp modelId="{F9988003-6A9E-498D-98D5-49D5BB778627}">
      <dsp:nvSpPr>
        <dsp:cNvPr id="0" name=""/>
        <dsp:cNvSpPr/>
      </dsp:nvSpPr>
      <dsp:spPr>
        <a:xfrm rot="20520000">
          <a:off x="6813855" y="3259704"/>
          <a:ext cx="372252" cy="725133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-164382"/>
            <a:satOff val="10280"/>
            <a:lumOff val="-7206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2400" kern="1200"/>
        </a:p>
      </dsp:txBody>
      <dsp:txXfrm>
        <a:off x="6816588" y="3421986"/>
        <a:ext cx="260576" cy="435079"/>
      </dsp:txXfrm>
    </dsp:sp>
    <dsp:sp modelId="{3D4D1B2D-E367-4413-ADF1-8AFDC83794D6}">
      <dsp:nvSpPr>
        <dsp:cNvPr id="0" name=""/>
        <dsp:cNvSpPr/>
      </dsp:nvSpPr>
      <dsp:spPr>
        <a:xfrm>
          <a:off x="7120975" y="2443765"/>
          <a:ext cx="2761946" cy="1380973"/>
        </a:xfrm>
        <a:prstGeom prst="ellipse">
          <a:avLst/>
        </a:prstGeom>
        <a:gradFill rotWithShape="0">
          <a:gsLst>
            <a:gs pos="0">
              <a:schemeClr val="accent3">
                <a:hueOff val="-164382"/>
                <a:satOff val="10280"/>
                <a:lumOff val="-7206"/>
                <a:alphaOff val="0"/>
                <a:tint val="100000"/>
                <a:shade val="100000"/>
                <a:satMod val="129999"/>
              </a:schemeClr>
            </a:gs>
            <a:gs pos="100000">
              <a:schemeClr val="accent3">
                <a:hueOff val="-164382"/>
                <a:satOff val="10280"/>
                <a:lumOff val="-7206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b="1" kern="1200" dirty="0" smtClean="0"/>
            <a:t>mekanik</a:t>
          </a:r>
          <a:endParaRPr lang="tr-TR" sz="2400" b="1" kern="1200" dirty="0"/>
        </a:p>
      </dsp:txBody>
      <dsp:txXfrm>
        <a:off x="7525453" y="2646004"/>
        <a:ext cx="1952990" cy="976495"/>
      </dsp:txXfrm>
    </dsp:sp>
    <dsp:sp modelId="{0C3950EF-5AC3-4AF2-B3C4-18F275C2FAD1}">
      <dsp:nvSpPr>
        <dsp:cNvPr id="0" name=""/>
        <dsp:cNvSpPr/>
      </dsp:nvSpPr>
      <dsp:spPr>
        <a:xfrm rot="3240000">
          <a:off x="6311064" y="4995770"/>
          <a:ext cx="592386" cy="725133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-328764"/>
            <a:satOff val="20561"/>
            <a:lumOff val="-14413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2400" kern="1200"/>
        </a:p>
      </dsp:txBody>
      <dsp:txXfrm>
        <a:off x="6347693" y="5068909"/>
        <a:ext cx="414670" cy="435079"/>
      </dsp:txXfrm>
    </dsp:sp>
    <dsp:sp modelId="{382FCBA5-C5D7-4C48-9F69-727026906CB1}">
      <dsp:nvSpPr>
        <dsp:cNvPr id="0" name=""/>
        <dsp:cNvSpPr/>
      </dsp:nvSpPr>
      <dsp:spPr>
        <a:xfrm>
          <a:off x="6036146" y="5782528"/>
          <a:ext cx="2761946" cy="1380973"/>
        </a:xfrm>
        <a:prstGeom prst="ellipse">
          <a:avLst/>
        </a:prstGeom>
        <a:gradFill rotWithShape="0">
          <a:gsLst>
            <a:gs pos="0">
              <a:schemeClr val="accent3">
                <a:hueOff val="-328764"/>
                <a:satOff val="20561"/>
                <a:lumOff val="-14413"/>
                <a:alphaOff val="0"/>
                <a:tint val="100000"/>
                <a:shade val="100000"/>
                <a:satMod val="129999"/>
              </a:schemeClr>
            </a:gs>
            <a:gs pos="100000">
              <a:schemeClr val="accent3">
                <a:hueOff val="-328764"/>
                <a:satOff val="20561"/>
                <a:lumOff val="-14413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b="1" kern="1200" dirty="0" err="1" smtClean="0"/>
            <a:t>dejeneratif</a:t>
          </a:r>
          <a:endParaRPr lang="tr-TR" sz="2400" b="1" kern="1200" dirty="0"/>
        </a:p>
      </dsp:txBody>
      <dsp:txXfrm>
        <a:off x="6440624" y="5984767"/>
        <a:ext cx="1952990" cy="976495"/>
      </dsp:txXfrm>
    </dsp:sp>
    <dsp:sp modelId="{D47D4E95-FBBF-4369-BE63-6E800D720234}">
      <dsp:nvSpPr>
        <dsp:cNvPr id="0" name=""/>
        <dsp:cNvSpPr/>
      </dsp:nvSpPr>
      <dsp:spPr>
        <a:xfrm rot="7551770">
          <a:off x="4417387" y="5002277"/>
          <a:ext cx="598114" cy="725133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-493146"/>
            <a:satOff val="30841"/>
            <a:lumOff val="-21619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2400" kern="1200"/>
        </a:p>
      </dsp:txBody>
      <dsp:txXfrm rot="10800000">
        <a:off x="4559664" y="5074595"/>
        <a:ext cx="418680" cy="435079"/>
      </dsp:txXfrm>
    </dsp:sp>
    <dsp:sp modelId="{DA788F4C-F303-43A5-B7D8-0D0EF6BC3AEF}">
      <dsp:nvSpPr>
        <dsp:cNvPr id="0" name=""/>
        <dsp:cNvSpPr/>
      </dsp:nvSpPr>
      <dsp:spPr>
        <a:xfrm>
          <a:off x="2525561" y="5794734"/>
          <a:ext cx="2761946" cy="1380973"/>
        </a:xfrm>
        <a:prstGeom prst="ellipse">
          <a:avLst/>
        </a:prstGeom>
        <a:gradFill rotWithShape="0">
          <a:gsLst>
            <a:gs pos="0">
              <a:schemeClr val="accent3">
                <a:hueOff val="-493146"/>
                <a:satOff val="30841"/>
                <a:lumOff val="-21619"/>
                <a:alphaOff val="0"/>
                <a:tint val="100000"/>
                <a:shade val="100000"/>
                <a:satMod val="129999"/>
              </a:schemeClr>
            </a:gs>
            <a:gs pos="100000">
              <a:schemeClr val="accent3">
                <a:hueOff val="-493146"/>
                <a:satOff val="30841"/>
                <a:lumOff val="-21619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b="1" kern="1200" dirty="0" err="1" smtClean="0"/>
            <a:t>neoplastik</a:t>
          </a:r>
          <a:endParaRPr lang="tr-TR" sz="2400" b="1" kern="1200" dirty="0"/>
        </a:p>
      </dsp:txBody>
      <dsp:txXfrm>
        <a:off x="2930039" y="5996973"/>
        <a:ext cx="1952990" cy="976495"/>
      </dsp:txXfrm>
    </dsp:sp>
    <dsp:sp modelId="{961A484F-2010-4C6B-81A3-E63135A6554B}">
      <dsp:nvSpPr>
        <dsp:cNvPr id="0" name=""/>
        <dsp:cNvSpPr/>
      </dsp:nvSpPr>
      <dsp:spPr>
        <a:xfrm rot="11844014">
          <a:off x="4159623" y="3279027"/>
          <a:ext cx="352915" cy="725133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-657528"/>
            <a:satOff val="41121"/>
            <a:lumOff val="-28825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2400" kern="1200"/>
        </a:p>
      </dsp:txBody>
      <dsp:txXfrm rot="10800000">
        <a:off x="4263075" y="3439885"/>
        <a:ext cx="247041" cy="435079"/>
      </dsp:txXfrm>
    </dsp:sp>
    <dsp:sp modelId="{172E8CA8-A77A-4757-B720-85322EEC28C5}">
      <dsp:nvSpPr>
        <dsp:cNvPr id="0" name=""/>
        <dsp:cNvSpPr/>
      </dsp:nvSpPr>
      <dsp:spPr>
        <a:xfrm>
          <a:off x="1444960" y="2480341"/>
          <a:ext cx="2777856" cy="1380973"/>
        </a:xfrm>
        <a:prstGeom prst="ellipse">
          <a:avLst/>
        </a:prstGeom>
        <a:gradFill rotWithShape="0">
          <a:gsLst>
            <a:gs pos="0">
              <a:schemeClr val="accent3">
                <a:hueOff val="-657528"/>
                <a:satOff val="41121"/>
                <a:lumOff val="-28825"/>
                <a:alphaOff val="0"/>
                <a:tint val="100000"/>
                <a:shade val="100000"/>
                <a:satMod val="129999"/>
              </a:schemeClr>
            </a:gs>
            <a:gs pos="100000">
              <a:schemeClr val="accent3">
                <a:hueOff val="-657528"/>
                <a:satOff val="41121"/>
                <a:lumOff val="-28825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b="1" kern="1200" dirty="0" err="1" smtClean="0"/>
            <a:t>psikososyal</a:t>
          </a:r>
          <a:endParaRPr lang="tr-TR" sz="2400" b="1" kern="1200" dirty="0"/>
        </a:p>
      </dsp:txBody>
      <dsp:txXfrm>
        <a:off x="1851768" y="2682580"/>
        <a:ext cx="1964240" cy="97649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2F7437-8A00-4403-85DA-6029D43BC080}">
      <dsp:nvSpPr>
        <dsp:cNvPr id="0" name=""/>
        <dsp:cNvSpPr/>
      </dsp:nvSpPr>
      <dsp:spPr>
        <a:xfrm>
          <a:off x="3613829" y="3241952"/>
          <a:ext cx="4492333" cy="4492333"/>
        </a:xfrm>
        <a:prstGeom prst="ellipse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4999"/>
            </a:schemeClr>
          </a:solidFill>
          <a:prstDash val="solid"/>
        </a:ln>
        <a:effectLst/>
        <a:scene3d>
          <a:camera prst="orthographicFront"/>
          <a:lightRig rig="chilly" dir="t"/>
        </a:scene3d>
        <a:sp3d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2800" b="1" kern="1200" dirty="0" smtClean="0"/>
        </a:p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2800" b="1" kern="1200" dirty="0" smtClean="0"/>
        </a:p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3200" b="1" kern="1200" dirty="0" smtClean="0"/>
        </a:p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err="1" smtClean="0"/>
            <a:t>Komorbidite</a:t>
          </a:r>
          <a:endParaRPr lang="tr-TR" sz="3200" b="1" kern="1200" dirty="0" smtClean="0"/>
        </a:p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/>
            <a:t> </a:t>
          </a:r>
          <a:r>
            <a:rPr lang="en-US" sz="3200" b="1" kern="1200" dirty="0" err="1" smtClean="0"/>
            <a:t>ve</a:t>
          </a:r>
          <a:r>
            <a:rPr lang="en-US" sz="3200" b="1" kern="1200" dirty="0" smtClean="0"/>
            <a:t> </a:t>
          </a:r>
          <a:endParaRPr lang="tr-TR" sz="3200" b="1" kern="1200" dirty="0" smtClean="0"/>
        </a:p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err="1" smtClean="0"/>
            <a:t>komplikasyon</a:t>
          </a:r>
          <a:r>
            <a:rPr lang="en-US" sz="3200" b="1" kern="1200" dirty="0" smtClean="0"/>
            <a:t> </a:t>
          </a:r>
          <a:r>
            <a:rPr lang="en-US" sz="3200" b="1" kern="1200" dirty="0" err="1" smtClean="0"/>
            <a:t>kontrolü</a:t>
          </a:r>
          <a:endParaRPr lang="en-US" sz="3200" b="1" kern="1200" dirty="0"/>
        </a:p>
      </dsp:txBody>
      <dsp:txXfrm>
        <a:off x="4212807" y="4028110"/>
        <a:ext cx="3294377" cy="2021549"/>
      </dsp:txXfrm>
    </dsp:sp>
    <dsp:sp modelId="{245DAA1A-F279-46D9-B9D6-1E2BBE9FB696}">
      <dsp:nvSpPr>
        <dsp:cNvPr id="0" name=""/>
        <dsp:cNvSpPr/>
      </dsp:nvSpPr>
      <dsp:spPr>
        <a:xfrm>
          <a:off x="4528259" y="63491"/>
          <a:ext cx="6322958" cy="4492333"/>
        </a:xfrm>
        <a:prstGeom prst="ellipse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4999"/>
            </a:schemeClr>
          </a:solidFill>
          <a:prstDash val="solid"/>
        </a:ln>
        <a:effectLst/>
        <a:scene3d>
          <a:camera prst="orthographicFront"/>
          <a:lightRig rig="chilly" dir="t"/>
        </a:scene3d>
        <a:sp3d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200" b="1" kern="1200" dirty="0" err="1" smtClean="0"/>
            <a:t>Sürdürülebileblir</a:t>
          </a:r>
          <a:r>
            <a:rPr lang="tr-TR" sz="3200" b="1" kern="1200" dirty="0" smtClean="0"/>
            <a:t> f</a:t>
          </a:r>
          <a:r>
            <a:rPr lang="en-US" sz="3200" b="1" kern="1200" dirty="0" err="1" smtClean="0"/>
            <a:t>iziksel</a:t>
          </a:r>
          <a:r>
            <a:rPr lang="en-US" sz="3200" b="1" kern="1200" dirty="0" smtClean="0"/>
            <a:t> </a:t>
          </a:r>
          <a:r>
            <a:rPr lang="en-US" sz="3200" b="1" kern="1200" dirty="0" err="1" smtClean="0"/>
            <a:t>aktivite</a:t>
          </a:r>
          <a:endParaRPr lang="en-US" sz="3200" b="1" kern="1200" dirty="0"/>
        </a:p>
      </dsp:txBody>
      <dsp:txXfrm>
        <a:off x="6462030" y="1224011"/>
        <a:ext cx="3793775" cy="2470783"/>
      </dsp:txXfrm>
    </dsp:sp>
    <dsp:sp modelId="{A21A7040-4D72-4696-94B9-4625E106CC1F}">
      <dsp:nvSpPr>
        <dsp:cNvPr id="0" name=""/>
        <dsp:cNvSpPr/>
      </dsp:nvSpPr>
      <dsp:spPr>
        <a:xfrm>
          <a:off x="1130296" y="63491"/>
          <a:ext cx="5245113" cy="4492333"/>
        </a:xfrm>
        <a:prstGeom prst="ellipse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4999"/>
            </a:schemeClr>
          </a:solidFill>
          <a:prstDash val="solid"/>
        </a:ln>
        <a:effectLst/>
        <a:scene3d>
          <a:camera prst="orthographicFront"/>
          <a:lightRig rig="chilly" dir="t"/>
        </a:scene3d>
        <a:sp3d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200" b="1" kern="1200" dirty="0" smtClean="0"/>
            <a:t>Kalori alımını azaltma/yanlış alışkanlıkları düzeltme</a:t>
          </a:r>
          <a:endParaRPr lang="en-US" sz="3200" b="1" kern="1200" dirty="0"/>
        </a:p>
      </dsp:txBody>
      <dsp:txXfrm>
        <a:off x="1624210" y="1224011"/>
        <a:ext cx="3147067" cy="247078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244359-F87E-4595-8E0B-2414F74832E9}">
      <dsp:nvSpPr>
        <dsp:cNvPr id="0" name=""/>
        <dsp:cNvSpPr/>
      </dsp:nvSpPr>
      <dsp:spPr>
        <a:xfrm rot="5400000">
          <a:off x="7281906" y="-2973874"/>
          <a:ext cx="1153708" cy="7396480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3400" kern="1200" dirty="0" err="1" smtClean="0"/>
            <a:t>Hipertiroidzm</a:t>
          </a:r>
          <a:r>
            <a:rPr lang="tr-TR" sz="3400" kern="1200" dirty="0" smtClean="0"/>
            <a:t>, DM, adrenal yetmezlik</a:t>
          </a:r>
          <a:endParaRPr lang="tr-TR" sz="3400" kern="1200" dirty="0"/>
        </a:p>
      </dsp:txBody>
      <dsp:txXfrm rot="-5400000">
        <a:off x="4160521" y="203830"/>
        <a:ext cx="7340161" cy="1041070"/>
      </dsp:txXfrm>
    </dsp:sp>
    <dsp:sp modelId="{58798EE5-7292-4273-9BBB-FB429BD9845F}">
      <dsp:nvSpPr>
        <dsp:cNvPr id="0" name=""/>
        <dsp:cNvSpPr/>
      </dsp:nvSpPr>
      <dsp:spPr>
        <a:xfrm>
          <a:off x="0" y="3298"/>
          <a:ext cx="4160520" cy="144213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400" b="1" kern="1200" dirty="0" smtClean="0"/>
            <a:t>Endokrin</a:t>
          </a:r>
          <a:endParaRPr lang="tr-TR" sz="3400" b="1" kern="1200" dirty="0"/>
        </a:p>
      </dsp:txBody>
      <dsp:txXfrm>
        <a:off x="70399" y="73697"/>
        <a:ext cx="4019722" cy="1301337"/>
      </dsp:txXfrm>
    </dsp:sp>
    <dsp:sp modelId="{0F60873E-9E11-44BE-AB2C-44568D183E02}">
      <dsp:nvSpPr>
        <dsp:cNvPr id="0" name=""/>
        <dsp:cNvSpPr/>
      </dsp:nvSpPr>
      <dsp:spPr>
        <a:xfrm rot="5400000">
          <a:off x="7281906" y="-1459632"/>
          <a:ext cx="1153708" cy="7396480"/>
        </a:xfrm>
        <a:prstGeom prst="round2SameRect">
          <a:avLst/>
        </a:prstGeom>
        <a:solidFill>
          <a:schemeClr val="accent3">
            <a:tint val="40000"/>
            <a:alpha val="90000"/>
            <a:hueOff val="-327568"/>
            <a:satOff val="-1528"/>
            <a:lumOff val="-103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3400" kern="1200" dirty="0" err="1" smtClean="0"/>
            <a:t>İnflamatuar</a:t>
          </a:r>
          <a:r>
            <a:rPr lang="tr-TR" sz="3400" kern="1200" dirty="0" smtClean="0"/>
            <a:t> barsak hastalıkları, </a:t>
          </a:r>
          <a:r>
            <a:rPr lang="tr-TR" sz="3400" kern="1200" dirty="0" err="1" smtClean="0"/>
            <a:t>çölyak</a:t>
          </a:r>
          <a:r>
            <a:rPr lang="tr-TR" sz="3400" kern="1200" dirty="0" smtClean="0"/>
            <a:t> hastalığı</a:t>
          </a:r>
          <a:endParaRPr lang="tr-TR" sz="3400" kern="1200" dirty="0"/>
        </a:p>
      </dsp:txBody>
      <dsp:txXfrm rot="-5400000">
        <a:off x="4160521" y="1718072"/>
        <a:ext cx="7340161" cy="1041070"/>
      </dsp:txXfrm>
    </dsp:sp>
    <dsp:sp modelId="{A4847D4D-AA0D-47EF-AFA9-41CFD00278AE}">
      <dsp:nvSpPr>
        <dsp:cNvPr id="0" name=""/>
        <dsp:cNvSpPr/>
      </dsp:nvSpPr>
      <dsp:spPr>
        <a:xfrm>
          <a:off x="0" y="1517540"/>
          <a:ext cx="4160520" cy="1442135"/>
        </a:xfrm>
        <a:prstGeom prst="roundRect">
          <a:avLst/>
        </a:prstGeom>
        <a:solidFill>
          <a:schemeClr val="accent3">
            <a:hueOff val="-164382"/>
            <a:satOff val="10280"/>
            <a:lumOff val="-7206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400" b="1" kern="1200" dirty="0" smtClean="0"/>
            <a:t>GİS</a:t>
          </a:r>
          <a:endParaRPr lang="tr-TR" sz="3400" b="1" kern="1200" dirty="0"/>
        </a:p>
      </dsp:txBody>
      <dsp:txXfrm>
        <a:off x="70399" y="1587939"/>
        <a:ext cx="4019722" cy="1301337"/>
      </dsp:txXfrm>
    </dsp:sp>
    <dsp:sp modelId="{19151785-C5B4-4581-A7F7-CBB5FE417C85}">
      <dsp:nvSpPr>
        <dsp:cNvPr id="0" name=""/>
        <dsp:cNvSpPr/>
      </dsp:nvSpPr>
      <dsp:spPr>
        <a:xfrm rot="5400000">
          <a:off x="7281906" y="54609"/>
          <a:ext cx="1153708" cy="7396480"/>
        </a:xfrm>
        <a:prstGeom prst="round2SameRect">
          <a:avLst/>
        </a:prstGeom>
        <a:solidFill>
          <a:schemeClr val="accent3">
            <a:tint val="40000"/>
            <a:alpha val="90000"/>
            <a:hueOff val="-655136"/>
            <a:satOff val="-3057"/>
            <a:lumOff val="-2077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3400" kern="1200" dirty="0" smtClean="0"/>
            <a:t>HIV, tüberküloz gibi kronik enfeksiyonlar</a:t>
          </a:r>
          <a:endParaRPr lang="tr-TR" sz="3400" kern="1200" dirty="0"/>
        </a:p>
      </dsp:txBody>
      <dsp:txXfrm rot="-5400000">
        <a:off x="4160521" y="3232314"/>
        <a:ext cx="7340161" cy="1041070"/>
      </dsp:txXfrm>
    </dsp:sp>
    <dsp:sp modelId="{64179184-10ED-4850-AC6F-C5DD5530050C}">
      <dsp:nvSpPr>
        <dsp:cNvPr id="0" name=""/>
        <dsp:cNvSpPr/>
      </dsp:nvSpPr>
      <dsp:spPr>
        <a:xfrm>
          <a:off x="0" y="3031782"/>
          <a:ext cx="4160520" cy="1442135"/>
        </a:xfrm>
        <a:prstGeom prst="roundRect">
          <a:avLst/>
        </a:prstGeom>
        <a:solidFill>
          <a:schemeClr val="accent3">
            <a:hueOff val="-328764"/>
            <a:satOff val="20561"/>
            <a:lumOff val="-1441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400" b="1" kern="1200" dirty="0" err="1" smtClean="0"/>
            <a:t>İnfeksiyöz</a:t>
          </a:r>
          <a:r>
            <a:rPr lang="tr-TR" sz="3400" b="1" kern="1200" dirty="0" smtClean="0"/>
            <a:t> </a:t>
          </a:r>
          <a:endParaRPr lang="tr-TR" sz="3400" b="1" kern="1200" dirty="0"/>
        </a:p>
      </dsp:txBody>
      <dsp:txXfrm>
        <a:off x="70399" y="3102181"/>
        <a:ext cx="4019722" cy="1301337"/>
      </dsp:txXfrm>
    </dsp:sp>
    <dsp:sp modelId="{C23B66F0-A64B-4F32-86E8-8F7930C5F412}">
      <dsp:nvSpPr>
        <dsp:cNvPr id="0" name=""/>
        <dsp:cNvSpPr/>
      </dsp:nvSpPr>
      <dsp:spPr>
        <a:xfrm rot="5400000">
          <a:off x="7281906" y="1568851"/>
          <a:ext cx="1153708" cy="7396480"/>
        </a:xfrm>
        <a:prstGeom prst="round2SameRect">
          <a:avLst/>
        </a:prstGeom>
        <a:solidFill>
          <a:schemeClr val="accent3">
            <a:tint val="40000"/>
            <a:alpha val="90000"/>
            <a:hueOff val="-982704"/>
            <a:satOff val="-4585"/>
            <a:lumOff val="-311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3400" kern="1200" dirty="0" smtClean="0"/>
            <a:t>OKB, </a:t>
          </a:r>
          <a:r>
            <a:rPr lang="tr-TR" sz="3400" kern="1200" dirty="0" err="1" smtClean="0"/>
            <a:t>anksiyete</a:t>
          </a:r>
          <a:r>
            <a:rPr lang="tr-TR" sz="3400" kern="1200" dirty="0" smtClean="0"/>
            <a:t> bozukluğu, depresyon</a:t>
          </a:r>
          <a:endParaRPr lang="tr-TR" sz="3400" kern="1200" dirty="0"/>
        </a:p>
      </dsp:txBody>
      <dsp:txXfrm rot="-5400000">
        <a:off x="4160521" y="4746556"/>
        <a:ext cx="7340161" cy="1041070"/>
      </dsp:txXfrm>
    </dsp:sp>
    <dsp:sp modelId="{C0688EAC-2BCE-4BE6-B6F4-4A3444A52048}">
      <dsp:nvSpPr>
        <dsp:cNvPr id="0" name=""/>
        <dsp:cNvSpPr/>
      </dsp:nvSpPr>
      <dsp:spPr>
        <a:xfrm>
          <a:off x="0" y="4546024"/>
          <a:ext cx="4160520" cy="1442135"/>
        </a:xfrm>
        <a:prstGeom prst="roundRect">
          <a:avLst/>
        </a:prstGeom>
        <a:solidFill>
          <a:schemeClr val="accent3">
            <a:hueOff val="-493146"/>
            <a:satOff val="30841"/>
            <a:lumOff val="-21619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400" b="1" kern="1200" dirty="0" smtClean="0"/>
            <a:t>Diğer</a:t>
          </a:r>
          <a:r>
            <a:rPr lang="tr-TR" sz="3400" b="1" kern="1200" baseline="0" dirty="0" smtClean="0"/>
            <a:t> psikiyatrik bozukluklar</a:t>
          </a:r>
          <a:endParaRPr lang="tr-TR" sz="3400" b="1" kern="1200" dirty="0"/>
        </a:p>
      </dsp:txBody>
      <dsp:txXfrm>
        <a:off x="70399" y="4616423"/>
        <a:ext cx="4019722" cy="1301337"/>
      </dsp:txXfrm>
    </dsp:sp>
    <dsp:sp modelId="{A3C19B50-0A97-41B6-885C-34052AB09C84}">
      <dsp:nvSpPr>
        <dsp:cNvPr id="0" name=""/>
        <dsp:cNvSpPr/>
      </dsp:nvSpPr>
      <dsp:spPr>
        <a:xfrm rot="5400000">
          <a:off x="7281906" y="3083093"/>
          <a:ext cx="1153708" cy="7396480"/>
        </a:xfrm>
        <a:prstGeom prst="round2SameRect">
          <a:avLst/>
        </a:prstGeom>
        <a:solidFill>
          <a:schemeClr val="accent3">
            <a:tint val="40000"/>
            <a:alpha val="90000"/>
            <a:hueOff val="-1310272"/>
            <a:satOff val="-6113"/>
            <a:lumOff val="-4154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3400" kern="1200" dirty="0" smtClean="0"/>
            <a:t>SSS lezyonları, </a:t>
          </a:r>
          <a:r>
            <a:rPr lang="tr-TR" sz="3400" kern="1200" dirty="0" err="1" smtClean="0"/>
            <a:t>malignite</a:t>
          </a:r>
          <a:r>
            <a:rPr lang="tr-TR" sz="3400" kern="1200" dirty="0" smtClean="0"/>
            <a:t>, </a:t>
          </a:r>
          <a:r>
            <a:rPr lang="tr-TR" sz="3400" kern="1200" dirty="0" err="1" smtClean="0"/>
            <a:t>superior</a:t>
          </a:r>
          <a:r>
            <a:rPr lang="tr-TR" sz="3400" kern="1200" dirty="0" smtClean="0"/>
            <a:t> </a:t>
          </a:r>
          <a:r>
            <a:rPr lang="tr-TR" sz="3400" kern="1200" dirty="0" err="1" smtClean="0"/>
            <a:t>mezanter</a:t>
          </a:r>
          <a:r>
            <a:rPr lang="tr-TR" sz="3400" kern="1200" dirty="0" smtClean="0"/>
            <a:t> arter sendromu</a:t>
          </a:r>
          <a:endParaRPr lang="tr-TR" sz="3400" kern="1200" dirty="0"/>
        </a:p>
      </dsp:txBody>
      <dsp:txXfrm rot="-5400000">
        <a:off x="4160521" y="6260798"/>
        <a:ext cx="7340161" cy="1041070"/>
      </dsp:txXfrm>
    </dsp:sp>
    <dsp:sp modelId="{6905A99D-BE11-4F81-8DF9-7E7D576980F7}">
      <dsp:nvSpPr>
        <dsp:cNvPr id="0" name=""/>
        <dsp:cNvSpPr/>
      </dsp:nvSpPr>
      <dsp:spPr>
        <a:xfrm>
          <a:off x="0" y="6060266"/>
          <a:ext cx="4160520" cy="1442135"/>
        </a:xfrm>
        <a:prstGeom prst="roundRect">
          <a:avLst/>
        </a:prstGeom>
        <a:solidFill>
          <a:schemeClr val="accent3">
            <a:hueOff val="-657528"/>
            <a:satOff val="41121"/>
            <a:lumOff val="-2882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400" b="1" kern="1200" dirty="0" smtClean="0"/>
            <a:t>Diğer </a:t>
          </a:r>
          <a:endParaRPr lang="tr-TR" sz="3400" b="1" kern="1200" dirty="0"/>
        </a:p>
      </dsp:txBody>
      <dsp:txXfrm>
        <a:off x="70399" y="6130665"/>
        <a:ext cx="4019722" cy="13013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#1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119" name="Shape 11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17465528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176" latinLnBrk="0">
      <a:lnSpc>
        <a:spcPct val="117999"/>
      </a:lnSpc>
      <a:defRPr sz="2100">
        <a:latin typeface="Helvetica Neue"/>
        <a:ea typeface="Helvetica Neue"/>
        <a:cs typeface="Helvetica Neue"/>
        <a:sym typeface="Helvetica Neue"/>
      </a:defRPr>
    </a:lvl1pPr>
    <a:lvl2pPr indent="228589" defTabSz="457176" latinLnBrk="0">
      <a:lnSpc>
        <a:spcPct val="117999"/>
      </a:lnSpc>
      <a:defRPr sz="2100">
        <a:latin typeface="Helvetica Neue"/>
        <a:ea typeface="Helvetica Neue"/>
        <a:cs typeface="Helvetica Neue"/>
        <a:sym typeface="Helvetica Neue"/>
      </a:defRPr>
    </a:lvl2pPr>
    <a:lvl3pPr indent="457176" defTabSz="457176" latinLnBrk="0">
      <a:lnSpc>
        <a:spcPct val="117999"/>
      </a:lnSpc>
      <a:defRPr sz="2100">
        <a:latin typeface="Helvetica Neue"/>
        <a:ea typeface="Helvetica Neue"/>
        <a:cs typeface="Helvetica Neue"/>
        <a:sym typeface="Helvetica Neue"/>
      </a:defRPr>
    </a:lvl3pPr>
    <a:lvl4pPr indent="685765" defTabSz="457176" latinLnBrk="0">
      <a:lnSpc>
        <a:spcPct val="117999"/>
      </a:lnSpc>
      <a:defRPr sz="2100">
        <a:latin typeface="Helvetica Neue"/>
        <a:ea typeface="Helvetica Neue"/>
        <a:cs typeface="Helvetica Neue"/>
        <a:sym typeface="Helvetica Neue"/>
      </a:defRPr>
    </a:lvl4pPr>
    <a:lvl5pPr indent="914354" defTabSz="457176" latinLnBrk="0">
      <a:lnSpc>
        <a:spcPct val="117999"/>
      </a:lnSpc>
      <a:defRPr sz="2100">
        <a:latin typeface="Helvetica Neue"/>
        <a:ea typeface="Helvetica Neue"/>
        <a:cs typeface="Helvetica Neue"/>
        <a:sym typeface="Helvetica Neue"/>
      </a:defRPr>
    </a:lvl5pPr>
    <a:lvl6pPr indent="1142941" defTabSz="457176" latinLnBrk="0">
      <a:lnSpc>
        <a:spcPct val="117999"/>
      </a:lnSpc>
      <a:defRPr sz="2100">
        <a:latin typeface="Helvetica Neue"/>
        <a:ea typeface="Helvetica Neue"/>
        <a:cs typeface="Helvetica Neue"/>
        <a:sym typeface="Helvetica Neue"/>
      </a:defRPr>
    </a:lvl6pPr>
    <a:lvl7pPr indent="1371530" defTabSz="457176" latinLnBrk="0">
      <a:lnSpc>
        <a:spcPct val="117999"/>
      </a:lnSpc>
      <a:defRPr sz="2100">
        <a:latin typeface="Helvetica Neue"/>
        <a:ea typeface="Helvetica Neue"/>
        <a:cs typeface="Helvetica Neue"/>
        <a:sym typeface="Helvetica Neue"/>
      </a:defRPr>
    </a:lvl7pPr>
    <a:lvl8pPr indent="1600119" defTabSz="457176" latinLnBrk="0">
      <a:lnSpc>
        <a:spcPct val="117999"/>
      </a:lnSpc>
      <a:defRPr sz="2100">
        <a:latin typeface="Helvetica Neue"/>
        <a:ea typeface="Helvetica Neue"/>
        <a:cs typeface="Helvetica Neue"/>
        <a:sym typeface="Helvetica Neue"/>
      </a:defRPr>
    </a:lvl8pPr>
    <a:lvl9pPr indent="1828706" defTabSz="457176" latinLnBrk="0">
      <a:lnSpc>
        <a:spcPct val="117999"/>
      </a:lnSpc>
      <a:defRPr sz="21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0108931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8375897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162697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7505750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7505750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ğraf - Yatay"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örüntü"/>
          <p:cNvSpPr>
            <a:spLocks noGrp="1"/>
          </p:cNvSpPr>
          <p:nvPr>
            <p:ph type="pic" sz="quarter" idx="13"/>
          </p:nvPr>
        </p:nvSpPr>
        <p:spPr>
          <a:xfrm>
            <a:off x="685801" y="711200"/>
            <a:ext cx="4089399" cy="5499100"/>
          </a:xfrm>
          <a:prstGeom prst="rect">
            <a:avLst/>
          </a:prstGeom>
          <a:ln w="9525">
            <a:round/>
          </a:ln>
        </p:spPr>
        <p:txBody>
          <a:bodyPr lIns="91435" tIns="45717" rIns="91435" bIns="45717" anchor="t">
            <a:noAutofit/>
          </a:bodyPr>
          <a:lstStyle/>
          <a:p>
            <a:endParaRPr dirty="0"/>
          </a:p>
        </p:txBody>
      </p:sp>
      <p:sp>
        <p:nvSpPr>
          <p:cNvPr id="21" name="Görüntü"/>
          <p:cNvSpPr>
            <a:spLocks noGrp="1"/>
          </p:cNvSpPr>
          <p:nvPr>
            <p:ph type="pic" sz="half" idx="14"/>
          </p:nvPr>
        </p:nvSpPr>
        <p:spPr>
          <a:xfrm>
            <a:off x="4965700" y="711200"/>
            <a:ext cx="7315200" cy="5499100"/>
          </a:xfrm>
          <a:prstGeom prst="rect">
            <a:avLst/>
          </a:prstGeom>
          <a:ln w="9525">
            <a:round/>
          </a:ln>
        </p:spPr>
        <p:txBody>
          <a:bodyPr lIns="91435" tIns="45717" rIns="91435" bIns="45717" anchor="t">
            <a:noAutofit/>
          </a:bodyPr>
          <a:lstStyle/>
          <a:p>
            <a:endParaRPr dirty="0"/>
          </a:p>
        </p:txBody>
      </p:sp>
      <p:sp>
        <p:nvSpPr>
          <p:cNvPr id="22" name="Başlık Metni"/>
          <p:cNvSpPr txBox="1">
            <a:spLocks noGrp="1"/>
          </p:cNvSpPr>
          <p:nvPr>
            <p:ph type="title"/>
          </p:nvPr>
        </p:nvSpPr>
        <p:spPr>
          <a:xfrm>
            <a:off x="825501" y="7137400"/>
            <a:ext cx="11353801" cy="1181100"/>
          </a:xfrm>
          <a:prstGeom prst="rect">
            <a:avLst/>
          </a:prstGeom>
          <a:effectLst/>
        </p:spPr>
        <p:txBody>
          <a:bodyPr anchor="b"/>
          <a:lstStyle>
            <a:lvl1pPr>
              <a:defRPr>
                <a:solidFill>
                  <a:srgbClr val="FBF9E6"/>
                </a:solidFill>
                <a:effectLst>
                  <a:outerShdw blurRad="25400" dist="25400" dir="16200000" rotWithShape="0">
                    <a:srgbClr val="3A3A3A">
                      <a:alpha val="70000"/>
                    </a:srgbClr>
                  </a:outerShdw>
                </a:effectLst>
              </a:defRPr>
            </a:lvl1pPr>
          </a:lstStyle>
          <a:p>
            <a:r>
              <a:t>Başlık Metni</a:t>
            </a:r>
          </a:p>
        </p:txBody>
      </p:sp>
      <p:sp>
        <p:nvSpPr>
          <p:cNvPr id="23" name="Gövde Düzeyi Bir…"/>
          <p:cNvSpPr txBox="1">
            <a:spLocks noGrp="1"/>
          </p:cNvSpPr>
          <p:nvPr>
            <p:ph type="body" sz="quarter" idx="1"/>
          </p:nvPr>
        </p:nvSpPr>
        <p:spPr>
          <a:xfrm>
            <a:off x="825501" y="8305800"/>
            <a:ext cx="11353801" cy="8890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300" i="1">
                <a:solidFill>
                  <a:schemeClr val="accent3">
                    <a:hueOff val="288578"/>
                    <a:satOff val="30944"/>
                    <a:lumOff val="14509"/>
                  </a:schemeClr>
                </a:solidFill>
                <a:effectLst>
                  <a:outerShdw blurRad="12700" dist="25400" dir="16200000" rotWithShape="0">
                    <a:srgbClr val="000000">
                      <a:alpha val="30000"/>
                    </a:srgbClr>
                  </a:outerShdw>
                </a:effectLst>
                <a:latin typeface="Hoefler Text"/>
                <a:ea typeface="Hoefler Text"/>
                <a:cs typeface="Hoefler Text"/>
                <a:sym typeface="Hoefler Text"/>
              </a:defRPr>
            </a:lvl1pPr>
            <a:lvl2pPr marL="0" indent="228589" algn="ctr">
              <a:spcBef>
                <a:spcPts val="0"/>
              </a:spcBef>
              <a:buSzTx/>
              <a:buNone/>
              <a:defRPr sz="4300" i="1">
                <a:solidFill>
                  <a:schemeClr val="accent3">
                    <a:hueOff val="288578"/>
                    <a:satOff val="30944"/>
                    <a:lumOff val="14509"/>
                  </a:schemeClr>
                </a:solidFill>
                <a:effectLst>
                  <a:outerShdw blurRad="12700" dist="25400" dir="16200000" rotWithShape="0">
                    <a:srgbClr val="000000">
                      <a:alpha val="30000"/>
                    </a:srgbClr>
                  </a:outerShdw>
                </a:effectLst>
                <a:latin typeface="Hoefler Text"/>
                <a:ea typeface="Hoefler Text"/>
                <a:cs typeface="Hoefler Text"/>
                <a:sym typeface="Hoefler Text"/>
              </a:defRPr>
            </a:lvl2pPr>
            <a:lvl3pPr marL="0" indent="457176" algn="ctr">
              <a:spcBef>
                <a:spcPts val="0"/>
              </a:spcBef>
              <a:buSzTx/>
              <a:buNone/>
              <a:defRPr sz="4300" i="1">
                <a:solidFill>
                  <a:schemeClr val="accent3">
                    <a:hueOff val="288578"/>
                    <a:satOff val="30944"/>
                    <a:lumOff val="14509"/>
                  </a:schemeClr>
                </a:solidFill>
                <a:effectLst>
                  <a:outerShdw blurRad="12700" dist="25400" dir="16200000" rotWithShape="0">
                    <a:srgbClr val="000000">
                      <a:alpha val="30000"/>
                    </a:srgbClr>
                  </a:outerShdw>
                </a:effectLst>
                <a:latin typeface="Hoefler Text"/>
                <a:ea typeface="Hoefler Text"/>
                <a:cs typeface="Hoefler Text"/>
                <a:sym typeface="Hoefler Text"/>
              </a:defRPr>
            </a:lvl3pPr>
            <a:lvl4pPr marL="0" indent="685765" algn="ctr">
              <a:spcBef>
                <a:spcPts val="0"/>
              </a:spcBef>
              <a:buSzTx/>
              <a:buNone/>
              <a:defRPr sz="4300" i="1">
                <a:solidFill>
                  <a:schemeClr val="accent3">
                    <a:hueOff val="288578"/>
                    <a:satOff val="30944"/>
                    <a:lumOff val="14509"/>
                  </a:schemeClr>
                </a:solidFill>
                <a:effectLst>
                  <a:outerShdw blurRad="12700" dist="25400" dir="16200000" rotWithShape="0">
                    <a:srgbClr val="000000">
                      <a:alpha val="30000"/>
                    </a:srgbClr>
                  </a:outerShdw>
                </a:effectLst>
                <a:latin typeface="Hoefler Text"/>
                <a:ea typeface="Hoefler Text"/>
                <a:cs typeface="Hoefler Text"/>
                <a:sym typeface="Hoefler Text"/>
              </a:defRPr>
            </a:lvl4pPr>
            <a:lvl5pPr marL="0" indent="914354" algn="ctr">
              <a:spcBef>
                <a:spcPts val="0"/>
              </a:spcBef>
              <a:buSzTx/>
              <a:buNone/>
              <a:defRPr sz="4300" i="1">
                <a:solidFill>
                  <a:schemeClr val="accent3">
                    <a:hueOff val="288578"/>
                    <a:satOff val="30944"/>
                    <a:lumOff val="14509"/>
                  </a:schemeClr>
                </a:solidFill>
                <a:effectLst>
                  <a:outerShdw blurRad="12700" dist="25400" dir="16200000" rotWithShape="0">
                    <a:srgbClr val="000000">
                      <a:alpha val="30000"/>
                    </a:srgbClr>
                  </a:outerShdw>
                </a:effectLst>
                <a:latin typeface="Hoefler Text"/>
                <a:ea typeface="Hoefler Text"/>
                <a:cs typeface="Hoefler Text"/>
                <a:sym typeface="Hoefler Text"/>
              </a:defRPr>
            </a:lvl5pPr>
          </a:lstStyle>
          <a:p>
            <a:r>
              <a:t>Gövde Düzeyi Bir</a:t>
            </a:r>
          </a:p>
          <a:p>
            <a:pPr lvl="1"/>
            <a:r>
              <a:t>Gövde Düzeyi İki</a:t>
            </a:r>
          </a:p>
          <a:p>
            <a:pPr lvl="2"/>
            <a:r>
              <a:t>Gövde Düzeyi Üç</a:t>
            </a:r>
          </a:p>
          <a:p>
            <a:pPr lvl="3"/>
            <a:r>
              <a:t>Gövde Düzeyi Dört</a:t>
            </a:r>
          </a:p>
          <a:p>
            <a:pPr lvl="4"/>
            <a:r>
              <a:t>Gövde Düzeyi Beş</a:t>
            </a:r>
          </a:p>
        </p:txBody>
      </p:sp>
      <p:sp>
        <p:nvSpPr>
          <p:cNvPr id="24" name="Slayt Numarası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D7D0B2"/>
                </a:solidFill>
              </a:defRPr>
            </a:lvl1pPr>
          </a:lstStyle>
          <a:p>
            <a:pPr>
              <a:defRPr>
                <a:effectLst/>
              </a:defRPr>
            </a:pPr>
            <a:fld id="{86CB4B4D-7CA3-9044-876B-883B54F8677D}" type="slidenum">
              <a:rPr/>
              <a:pPr>
                <a:defRPr>
                  <a:effectLst/>
                </a:defRPr>
              </a:pPr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aşlık ve Maddeler"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Başlık Metni"/>
          <p:cNvSpPr txBox="1">
            <a:spLocks noGrp="1"/>
          </p:cNvSpPr>
          <p:nvPr>
            <p:ph type="title"/>
          </p:nvPr>
        </p:nvSpPr>
        <p:spPr>
          <a:xfrm>
            <a:off x="825501" y="50800"/>
            <a:ext cx="11353801" cy="2032000"/>
          </a:xfrm>
          <a:prstGeom prst="rect">
            <a:avLst/>
          </a:prstGeom>
          <a:effectLst/>
        </p:spPr>
        <p:txBody>
          <a:bodyPr/>
          <a:lstStyle>
            <a:lvl1pPr>
              <a:defRPr>
                <a:solidFill>
                  <a:srgbClr val="FBF9E6"/>
                </a:solidFill>
                <a:effectLst>
                  <a:outerShdw blurRad="25400" dist="25400" dir="16200000" rotWithShape="0">
                    <a:srgbClr val="3A3A3A">
                      <a:alpha val="70000"/>
                    </a:srgbClr>
                  </a:outerShdw>
                </a:effectLst>
              </a:defRPr>
            </a:lvl1pPr>
          </a:lstStyle>
          <a:p>
            <a:r>
              <a:t>Başlık Metni</a:t>
            </a:r>
          </a:p>
        </p:txBody>
      </p:sp>
      <p:sp>
        <p:nvSpPr>
          <p:cNvPr id="58" name="Gövde Düzeyi Bir…"/>
          <p:cNvSpPr txBox="1">
            <a:spLocks noGrp="1"/>
          </p:cNvSpPr>
          <p:nvPr>
            <p:ph type="body" idx="1"/>
          </p:nvPr>
        </p:nvSpPr>
        <p:spPr>
          <a:xfrm>
            <a:off x="825501" y="2705100"/>
            <a:ext cx="11353801" cy="6223000"/>
          </a:xfrm>
          <a:prstGeom prst="rect">
            <a:avLst/>
          </a:prstGeom>
        </p:spPr>
        <p:txBody>
          <a:bodyPr/>
          <a:lstStyle>
            <a:lvl1pPr>
              <a:buBlip>
                <a:blip r:embed="rId3"/>
              </a:buBlip>
            </a:lvl1pPr>
            <a:lvl2pPr>
              <a:buBlip>
                <a:blip r:embed="rId3"/>
              </a:buBlip>
            </a:lvl2pPr>
            <a:lvl3pPr>
              <a:buBlip>
                <a:blip r:embed="rId3"/>
              </a:buBlip>
            </a:lvl3pPr>
            <a:lvl4pPr>
              <a:buBlip>
                <a:blip r:embed="rId3"/>
              </a:buBlip>
            </a:lvl4pPr>
            <a:lvl5pPr>
              <a:buBlip>
                <a:blip r:embed="rId3"/>
              </a:buBlip>
            </a:lvl5pPr>
          </a:lstStyle>
          <a:p>
            <a:r>
              <a:t>Gövde Düzeyi Bir</a:t>
            </a:r>
          </a:p>
          <a:p>
            <a:pPr lvl="1"/>
            <a:r>
              <a:t>Gövde Düzeyi İki</a:t>
            </a:r>
          </a:p>
          <a:p>
            <a:pPr lvl="2"/>
            <a:r>
              <a:t>Gövde Düzeyi Üç</a:t>
            </a:r>
          </a:p>
          <a:p>
            <a:pPr lvl="3"/>
            <a:r>
              <a:t>Gövde Düzeyi Dört</a:t>
            </a:r>
          </a:p>
          <a:p>
            <a:pPr lvl="4"/>
            <a:r>
              <a:t>Gövde Düzeyi Beş</a:t>
            </a:r>
          </a:p>
        </p:txBody>
      </p:sp>
      <p:sp>
        <p:nvSpPr>
          <p:cNvPr id="59" name="Slayt Numarası"/>
          <p:cNvSpPr txBox="1">
            <a:spLocks noGrp="1"/>
          </p:cNvSpPr>
          <p:nvPr>
            <p:ph type="sldNum" sz="quarter" idx="2"/>
          </p:nvPr>
        </p:nvSpPr>
        <p:spPr>
          <a:xfrm>
            <a:off x="6311549" y="8991600"/>
            <a:ext cx="394406" cy="387109"/>
          </a:xfrm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>
              <a:rPr/>
              <a:pPr>
                <a:defRPr>
                  <a:effectLst/>
                </a:defRPr>
              </a:pPr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aşlık, Maddeler ve Fotoğraf"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örüntü"/>
          <p:cNvSpPr>
            <a:spLocks noGrp="1"/>
          </p:cNvSpPr>
          <p:nvPr>
            <p:ph type="pic" sz="half" idx="13"/>
          </p:nvPr>
        </p:nvSpPr>
        <p:spPr>
          <a:xfrm>
            <a:off x="7391401" y="2717800"/>
            <a:ext cx="4673600" cy="6184900"/>
          </a:xfrm>
          <a:prstGeom prst="rect">
            <a:avLst/>
          </a:prstGeom>
          <a:ln w="9525">
            <a:round/>
          </a:ln>
        </p:spPr>
        <p:txBody>
          <a:bodyPr lIns="91435" tIns="45717" rIns="91435" bIns="45717" anchor="t">
            <a:noAutofit/>
          </a:bodyPr>
          <a:lstStyle/>
          <a:p>
            <a:endParaRPr dirty="0"/>
          </a:p>
        </p:txBody>
      </p:sp>
      <p:sp>
        <p:nvSpPr>
          <p:cNvPr id="67" name="Başlık Metni"/>
          <p:cNvSpPr txBox="1">
            <a:spLocks noGrp="1"/>
          </p:cNvSpPr>
          <p:nvPr>
            <p:ph type="title"/>
          </p:nvPr>
        </p:nvSpPr>
        <p:spPr>
          <a:xfrm>
            <a:off x="825501" y="50800"/>
            <a:ext cx="11353801" cy="2032000"/>
          </a:xfrm>
          <a:prstGeom prst="rect">
            <a:avLst/>
          </a:prstGeom>
          <a:effectLst/>
        </p:spPr>
        <p:txBody>
          <a:bodyPr/>
          <a:lstStyle>
            <a:lvl1pPr>
              <a:defRPr>
                <a:solidFill>
                  <a:srgbClr val="FBF9E6"/>
                </a:solidFill>
                <a:effectLst>
                  <a:outerShdw blurRad="25400" dist="25400" dir="16200000" rotWithShape="0">
                    <a:srgbClr val="3A3A3A">
                      <a:alpha val="70000"/>
                    </a:srgbClr>
                  </a:outerShdw>
                </a:effectLst>
              </a:defRPr>
            </a:lvl1pPr>
          </a:lstStyle>
          <a:p>
            <a:r>
              <a:t>Başlık Metni</a:t>
            </a:r>
          </a:p>
        </p:txBody>
      </p:sp>
      <p:sp>
        <p:nvSpPr>
          <p:cNvPr id="68" name="Gövde Düzeyi Bir…"/>
          <p:cNvSpPr txBox="1">
            <a:spLocks noGrp="1"/>
          </p:cNvSpPr>
          <p:nvPr>
            <p:ph type="body" sz="half" idx="1"/>
          </p:nvPr>
        </p:nvSpPr>
        <p:spPr>
          <a:xfrm>
            <a:off x="825500" y="2768600"/>
            <a:ext cx="5422901" cy="6184900"/>
          </a:xfrm>
          <a:prstGeom prst="rect">
            <a:avLst/>
          </a:prstGeom>
        </p:spPr>
        <p:txBody>
          <a:bodyPr/>
          <a:lstStyle>
            <a:lvl1pPr marL="406379" indent="-406379">
              <a:spcBef>
                <a:spcPts val="3600"/>
              </a:spcBef>
              <a:buBlip>
                <a:blip r:embed="rId3"/>
              </a:buBlip>
              <a:defRPr sz="3100"/>
            </a:lvl1pPr>
            <a:lvl2pPr marL="812759" indent="-406379">
              <a:spcBef>
                <a:spcPts val="3600"/>
              </a:spcBef>
              <a:buBlip>
                <a:blip r:embed="rId3"/>
              </a:buBlip>
              <a:defRPr sz="3100"/>
            </a:lvl2pPr>
            <a:lvl3pPr marL="1219138" indent="-406379">
              <a:spcBef>
                <a:spcPts val="3600"/>
              </a:spcBef>
              <a:buBlip>
                <a:blip r:embed="rId3"/>
              </a:buBlip>
              <a:defRPr sz="3100"/>
            </a:lvl3pPr>
            <a:lvl4pPr marL="1625516" indent="-406379">
              <a:spcBef>
                <a:spcPts val="3600"/>
              </a:spcBef>
              <a:buBlip>
                <a:blip r:embed="rId3"/>
              </a:buBlip>
              <a:defRPr sz="3100"/>
            </a:lvl4pPr>
            <a:lvl5pPr marL="2031896" indent="-406379">
              <a:spcBef>
                <a:spcPts val="3600"/>
              </a:spcBef>
              <a:buBlip>
                <a:blip r:embed="rId3"/>
              </a:buBlip>
              <a:defRPr sz="3100"/>
            </a:lvl5pPr>
          </a:lstStyle>
          <a:p>
            <a:r>
              <a:t>Gövde Düzeyi Bir</a:t>
            </a:r>
          </a:p>
          <a:p>
            <a:pPr lvl="1"/>
            <a:r>
              <a:t>Gövde Düzeyi İki</a:t>
            </a:r>
          </a:p>
          <a:p>
            <a:pPr lvl="2"/>
            <a:r>
              <a:t>Gövde Düzeyi Üç</a:t>
            </a:r>
          </a:p>
          <a:p>
            <a:pPr lvl="3"/>
            <a:r>
              <a:t>Gövde Düzeyi Dört</a:t>
            </a:r>
          </a:p>
          <a:p>
            <a:pPr lvl="4"/>
            <a:r>
              <a:t>Gövde Düzeyi Beş</a:t>
            </a:r>
          </a:p>
        </p:txBody>
      </p:sp>
      <p:sp>
        <p:nvSpPr>
          <p:cNvPr id="69" name="Slayt Numarası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>
              <a:rPr/>
              <a:pPr>
                <a:defRPr>
                  <a:effectLst/>
                </a:defRPr>
              </a:pPr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ğraf - 3 Yukar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embossed_background.jpeg" descr="embossed_background.jpe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647701" y="647700"/>
            <a:ext cx="11747500" cy="8472198"/>
          </a:xfrm>
          <a:prstGeom prst="rect">
            <a:avLst/>
          </a:prstGeom>
          <a:ln w="12700">
            <a:miter lim="400000"/>
          </a:ln>
        </p:spPr>
      </p:pic>
      <p:sp>
        <p:nvSpPr>
          <p:cNvPr id="85" name="Görüntü"/>
          <p:cNvSpPr>
            <a:spLocks noGrp="1"/>
          </p:cNvSpPr>
          <p:nvPr>
            <p:ph type="pic" sz="quarter" idx="13"/>
          </p:nvPr>
        </p:nvSpPr>
        <p:spPr>
          <a:xfrm>
            <a:off x="6972300" y="5029199"/>
            <a:ext cx="5080000" cy="3810000"/>
          </a:xfrm>
          <a:prstGeom prst="rect">
            <a:avLst/>
          </a:prstGeom>
          <a:ln w="9525">
            <a:round/>
          </a:ln>
        </p:spPr>
        <p:txBody>
          <a:bodyPr lIns="91435" tIns="45717" rIns="91435" bIns="45717" anchor="t">
            <a:noAutofit/>
          </a:bodyPr>
          <a:lstStyle/>
          <a:p>
            <a:endParaRPr dirty="0"/>
          </a:p>
        </p:txBody>
      </p:sp>
      <p:sp>
        <p:nvSpPr>
          <p:cNvPr id="86" name="Görüntü"/>
          <p:cNvSpPr>
            <a:spLocks noGrp="1"/>
          </p:cNvSpPr>
          <p:nvPr>
            <p:ph type="pic" sz="quarter" idx="14"/>
          </p:nvPr>
        </p:nvSpPr>
        <p:spPr>
          <a:xfrm>
            <a:off x="6972300" y="965199"/>
            <a:ext cx="5080000" cy="3810000"/>
          </a:xfrm>
          <a:prstGeom prst="rect">
            <a:avLst/>
          </a:prstGeom>
          <a:ln w="9525">
            <a:round/>
          </a:ln>
        </p:spPr>
        <p:txBody>
          <a:bodyPr lIns="91435" tIns="45717" rIns="91435" bIns="45717" anchor="t">
            <a:noAutofit/>
          </a:bodyPr>
          <a:lstStyle/>
          <a:p>
            <a:endParaRPr dirty="0"/>
          </a:p>
        </p:txBody>
      </p:sp>
      <p:sp>
        <p:nvSpPr>
          <p:cNvPr id="87" name="Görüntü"/>
          <p:cNvSpPr>
            <a:spLocks noGrp="1"/>
          </p:cNvSpPr>
          <p:nvPr>
            <p:ph type="pic" sz="half" idx="15"/>
          </p:nvPr>
        </p:nvSpPr>
        <p:spPr>
          <a:xfrm>
            <a:off x="952500" y="1003300"/>
            <a:ext cx="5829301" cy="7810500"/>
          </a:xfrm>
          <a:prstGeom prst="rect">
            <a:avLst/>
          </a:prstGeom>
          <a:ln w="9525">
            <a:round/>
          </a:ln>
        </p:spPr>
        <p:txBody>
          <a:bodyPr lIns="91435" tIns="45717" rIns="91435" bIns="45717" anchor="t">
            <a:noAutofit/>
          </a:bodyPr>
          <a:lstStyle/>
          <a:p>
            <a:endParaRPr dirty="0"/>
          </a:p>
        </p:txBody>
      </p:sp>
      <p:sp>
        <p:nvSpPr>
          <p:cNvPr id="88" name="Slayt Numarası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>
              <a:rPr/>
              <a:pPr>
                <a:defRPr>
                  <a:effectLst/>
                </a:defRPr>
              </a:pPr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ğ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örüntü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5" tIns="45717" rIns="91435" bIns="45717" anchor="t">
            <a:noAutofit/>
          </a:bodyPr>
          <a:lstStyle/>
          <a:p>
            <a:endParaRPr dirty="0"/>
          </a:p>
        </p:txBody>
      </p:sp>
      <p:sp>
        <p:nvSpPr>
          <p:cNvPr id="105" name="Slayt Numarası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>
              <a:rPr/>
              <a:pPr>
                <a:defRPr>
                  <a:effectLst/>
                </a:defRPr>
              </a:pPr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layt Numarası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>
              <a:rPr/>
              <a:pPr>
                <a:defRPr>
                  <a:effectLst/>
                </a:defRPr>
              </a:pPr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>
          <a:xfrm>
            <a:off x="650240" y="9040143"/>
            <a:ext cx="3034453" cy="519289"/>
          </a:xfrm>
          <a:prstGeom prst="rect">
            <a:avLst/>
          </a:prstGeom>
        </p:spPr>
        <p:txBody>
          <a:bodyPr lIns="130046" tIns="65023" rIns="130046" bIns="65023"/>
          <a:lstStyle/>
          <a:p>
            <a:fld id="{5B59B52B-432A-4AE1-9EB5-6E42CF687C3D}" type="datetimeFigureOut">
              <a:rPr lang="tr-TR" smtClean="0"/>
              <a:pPr/>
              <a:t>28.11.2018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>
          <a:xfrm>
            <a:off x="4443307" y="9040143"/>
            <a:ext cx="4118187" cy="519289"/>
          </a:xfrm>
          <a:prstGeom prst="rect">
            <a:avLst/>
          </a:prstGeom>
        </p:spPr>
        <p:txBody>
          <a:bodyPr lIns="130046" tIns="65023" rIns="130046" bIns="65023"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9123D-2A91-49D6-9195-705EF472AB6A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49734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9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Metni"/>
          <p:cNvSpPr txBox="1">
            <a:spLocks noGrp="1"/>
          </p:cNvSpPr>
          <p:nvPr>
            <p:ph type="title"/>
          </p:nvPr>
        </p:nvSpPr>
        <p:spPr>
          <a:xfrm>
            <a:off x="825501" y="3733800"/>
            <a:ext cx="11353801" cy="2273300"/>
          </a:xfrm>
          <a:prstGeom prst="rect">
            <a:avLst/>
          </a:prstGeom>
          <a:ln w="12700">
            <a:miter lim="400000"/>
          </a:ln>
          <a:effectLst>
            <a:outerShdw blurRad="25400" dist="12700" dir="5400000" rotWithShape="0">
              <a:srgbClr val="FFFFFF"/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797" tIns="50797" rIns="50797" bIns="50797" anchor="ctr">
            <a:normAutofit/>
          </a:bodyPr>
          <a:lstStyle/>
          <a:p>
            <a:r>
              <a:t>Başlık Metni</a:t>
            </a:r>
          </a:p>
        </p:txBody>
      </p:sp>
      <p:sp>
        <p:nvSpPr>
          <p:cNvPr id="3" name="Gövde Düzeyi Bir…"/>
          <p:cNvSpPr txBox="1">
            <a:spLocks noGrp="1"/>
          </p:cNvSpPr>
          <p:nvPr>
            <p:ph type="body" idx="1"/>
          </p:nvPr>
        </p:nvSpPr>
        <p:spPr>
          <a:xfrm>
            <a:off x="825501" y="825501"/>
            <a:ext cx="11353801" cy="810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797" tIns="50797" rIns="50797" bIns="50797" anchor="ctr">
            <a:normAutofit/>
          </a:bodyPr>
          <a:lstStyle>
            <a:lvl1pPr>
              <a:buBlip>
                <a:blip r:embed="rId10"/>
              </a:buBlip>
            </a:lvl1pPr>
            <a:lvl2pPr>
              <a:buBlip>
                <a:blip r:embed="rId10"/>
              </a:buBlip>
            </a:lvl2pPr>
            <a:lvl3pPr>
              <a:buBlip>
                <a:blip r:embed="rId10"/>
              </a:buBlip>
            </a:lvl3pPr>
            <a:lvl4pPr>
              <a:buBlip>
                <a:blip r:embed="rId10"/>
              </a:buBlip>
            </a:lvl4pPr>
            <a:lvl5pPr>
              <a:buBlip>
                <a:blip r:embed="rId10"/>
              </a:buBlip>
            </a:lvl5pPr>
          </a:lstStyle>
          <a:p>
            <a:r>
              <a:t>Gövde Düzeyi Bir</a:t>
            </a:r>
          </a:p>
          <a:p>
            <a:pPr lvl="1"/>
            <a:r>
              <a:t>Gövde Düzeyi İki</a:t>
            </a:r>
          </a:p>
          <a:p>
            <a:pPr lvl="2"/>
            <a:r>
              <a:t>Gövde Düzeyi Üç</a:t>
            </a:r>
          </a:p>
          <a:p>
            <a:pPr lvl="3"/>
            <a:r>
              <a:t>Gövde Düzeyi Dört</a:t>
            </a:r>
          </a:p>
          <a:p>
            <a:pPr lvl="4"/>
            <a:r>
              <a:t>Gövde Düzeyi Beş</a:t>
            </a:r>
          </a:p>
        </p:txBody>
      </p:sp>
      <p:sp>
        <p:nvSpPr>
          <p:cNvPr id="4" name="Slayt Numarası"/>
          <p:cNvSpPr txBox="1">
            <a:spLocks noGrp="1"/>
          </p:cNvSpPr>
          <p:nvPr>
            <p:ph type="sldNum" sz="quarter" idx="2"/>
          </p:nvPr>
        </p:nvSpPr>
        <p:spPr>
          <a:xfrm>
            <a:off x="6311549" y="8991600"/>
            <a:ext cx="394406" cy="387109"/>
          </a:xfrm>
          <a:prstGeom prst="rect">
            <a:avLst/>
          </a:prstGeom>
          <a:ln w="12700">
            <a:miter lim="400000"/>
          </a:ln>
          <a:effectLst>
            <a:outerShdw blurRad="12700" dist="12700" dir="5400000" rotWithShape="0">
              <a:srgbClr val="FFFFFF">
                <a:alpha val="20000"/>
              </a:srgbClr>
            </a:outerShdw>
          </a:effectLst>
        </p:spPr>
        <p:txBody>
          <a:bodyPr wrap="none" lIns="50797" tIns="50797" rIns="50797" bIns="50797">
            <a:spAutoFit/>
          </a:bodyPr>
          <a:lstStyle>
            <a:lvl1pPr>
              <a:lnSpc>
                <a:spcPct val="100000"/>
              </a:lnSpc>
              <a:defRPr sz="1800"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>
              <a:defRPr>
                <a:effectLst/>
              </a:defRPr>
            </a:pPr>
            <a:fld id="{86CB4B4D-7CA3-9044-876B-883B54F8677D}" type="slidenum">
              <a:rPr/>
              <a:pPr>
                <a:defRPr>
                  <a:effectLst/>
                </a:defRPr>
              </a:pPr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4" r:id="rId2"/>
    <p:sldLayoutId id="2147483655" r:id="rId3"/>
    <p:sldLayoutId id="2147483657" r:id="rId4"/>
    <p:sldLayoutId id="2147483659" r:id="rId5"/>
    <p:sldLayoutId id="2147483660" r:id="rId6"/>
    <p:sldLayoutId id="2147483661" r:id="rId7"/>
  </p:sldLayoutIdLst>
  <p:transition spd="med"/>
  <p:hf sldNum="0" hdr="0" dt="0"/>
  <p:txStyles>
    <p:titleStyle>
      <a:lvl1pPr marL="0" marR="0" indent="0" algn="ctr" defTabSz="58417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0" i="0" u="none" strike="noStrike" cap="all" spc="320" baseline="0">
          <a:ln>
            <a:noFill/>
          </a:ln>
          <a:solidFill>
            <a:srgbClr val="4F5C3F">
              <a:alpha val="69000"/>
            </a:srgbClr>
          </a:solidFill>
          <a:effectLst>
            <a:outerShdw blurRad="25400" dist="12700" dir="16200000" rotWithShape="0">
              <a:srgbClr val="3A3A3A">
                <a:alpha val="35000"/>
              </a:srgbClr>
            </a:outerShdw>
          </a:effectLst>
          <a:uFillTx/>
          <a:latin typeface="+mn-lt"/>
          <a:ea typeface="+mn-ea"/>
          <a:cs typeface="+mn-cs"/>
          <a:sym typeface="Georgia"/>
        </a:defRPr>
      </a:lvl1pPr>
      <a:lvl2pPr marL="0" marR="0" indent="228589" algn="ctr" defTabSz="58417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0" i="0" u="none" strike="noStrike" cap="all" spc="320" baseline="0">
          <a:ln>
            <a:noFill/>
          </a:ln>
          <a:solidFill>
            <a:srgbClr val="4F5C3F">
              <a:alpha val="69000"/>
            </a:srgbClr>
          </a:solidFill>
          <a:effectLst>
            <a:outerShdw blurRad="25400" dist="12700" dir="16200000" rotWithShape="0">
              <a:srgbClr val="3A3A3A">
                <a:alpha val="35000"/>
              </a:srgbClr>
            </a:outerShdw>
          </a:effectLst>
          <a:uFillTx/>
          <a:latin typeface="+mn-lt"/>
          <a:ea typeface="+mn-ea"/>
          <a:cs typeface="+mn-cs"/>
          <a:sym typeface="Georgia"/>
        </a:defRPr>
      </a:lvl2pPr>
      <a:lvl3pPr marL="0" marR="0" indent="457176" algn="ctr" defTabSz="58417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0" i="0" u="none" strike="noStrike" cap="all" spc="320" baseline="0">
          <a:ln>
            <a:noFill/>
          </a:ln>
          <a:solidFill>
            <a:srgbClr val="4F5C3F">
              <a:alpha val="69000"/>
            </a:srgbClr>
          </a:solidFill>
          <a:effectLst>
            <a:outerShdw blurRad="25400" dist="12700" dir="16200000" rotWithShape="0">
              <a:srgbClr val="3A3A3A">
                <a:alpha val="35000"/>
              </a:srgbClr>
            </a:outerShdw>
          </a:effectLst>
          <a:uFillTx/>
          <a:latin typeface="+mn-lt"/>
          <a:ea typeface="+mn-ea"/>
          <a:cs typeface="+mn-cs"/>
          <a:sym typeface="Georgia"/>
        </a:defRPr>
      </a:lvl3pPr>
      <a:lvl4pPr marL="0" marR="0" indent="685765" algn="ctr" defTabSz="58417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0" i="0" u="none" strike="noStrike" cap="all" spc="320" baseline="0">
          <a:ln>
            <a:noFill/>
          </a:ln>
          <a:solidFill>
            <a:srgbClr val="4F5C3F">
              <a:alpha val="69000"/>
            </a:srgbClr>
          </a:solidFill>
          <a:effectLst>
            <a:outerShdw blurRad="25400" dist="12700" dir="16200000" rotWithShape="0">
              <a:srgbClr val="3A3A3A">
                <a:alpha val="35000"/>
              </a:srgbClr>
            </a:outerShdw>
          </a:effectLst>
          <a:uFillTx/>
          <a:latin typeface="+mn-lt"/>
          <a:ea typeface="+mn-ea"/>
          <a:cs typeface="+mn-cs"/>
          <a:sym typeface="Georgia"/>
        </a:defRPr>
      </a:lvl4pPr>
      <a:lvl5pPr marL="0" marR="0" indent="914354" algn="ctr" defTabSz="58417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0" i="0" u="none" strike="noStrike" cap="all" spc="320" baseline="0">
          <a:ln>
            <a:noFill/>
          </a:ln>
          <a:solidFill>
            <a:srgbClr val="4F5C3F">
              <a:alpha val="69000"/>
            </a:srgbClr>
          </a:solidFill>
          <a:effectLst>
            <a:outerShdw blurRad="25400" dist="12700" dir="16200000" rotWithShape="0">
              <a:srgbClr val="3A3A3A">
                <a:alpha val="35000"/>
              </a:srgbClr>
            </a:outerShdw>
          </a:effectLst>
          <a:uFillTx/>
          <a:latin typeface="+mn-lt"/>
          <a:ea typeface="+mn-ea"/>
          <a:cs typeface="+mn-cs"/>
          <a:sym typeface="Georgia"/>
        </a:defRPr>
      </a:lvl5pPr>
      <a:lvl6pPr marL="0" marR="0" indent="1142941" algn="ctr" defTabSz="58417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0" i="0" u="none" strike="noStrike" cap="all" spc="320" baseline="0">
          <a:ln>
            <a:noFill/>
          </a:ln>
          <a:solidFill>
            <a:srgbClr val="4F5C3F">
              <a:alpha val="69000"/>
            </a:srgbClr>
          </a:solidFill>
          <a:effectLst>
            <a:outerShdw blurRad="25400" dist="12700" dir="16200000" rotWithShape="0">
              <a:srgbClr val="3A3A3A">
                <a:alpha val="35000"/>
              </a:srgbClr>
            </a:outerShdw>
          </a:effectLst>
          <a:uFillTx/>
          <a:latin typeface="+mn-lt"/>
          <a:ea typeface="+mn-ea"/>
          <a:cs typeface="+mn-cs"/>
          <a:sym typeface="Georgia"/>
        </a:defRPr>
      </a:lvl6pPr>
      <a:lvl7pPr marL="0" marR="0" indent="1371530" algn="ctr" defTabSz="58417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0" i="0" u="none" strike="noStrike" cap="all" spc="320" baseline="0">
          <a:ln>
            <a:noFill/>
          </a:ln>
          <a:solidFill>
            <a:srgbClr val="4F5C3F">
              <a:alpha val="69000"/>
            </a:srgbClr>
          </a:solidFill>
          <a:effectLst>
            <a:outerShdw blurRad="25400" dist="12700" dir="16200000" rotWithShape="0">
              <a:srgbClr val="3A3A3A">
                <a:alpha val="35000"/>
              </a:srgbClr>
            </a:outerShdw>
          </a:effectLst>
          <a:uFillTx/>
          <a:latin typeface="+mn-lt"/>
          <a:ea typeface="+mn-ea"/>
          <a:cs typeface="+mn-cs"/>
          <a:sym typeface="Georgia"/>
        </a:defRPr>
      </a:lvl7pPr>
      <a:lvl8pPr marL="0" marR="0" indent="1600119" algn="ctr" defTabSz="58417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0" i="0" u="none" strike="noStrike" cap="all" spc="320" baseline="0">
          <a:ln>
            <a:noFill/>
          </a:ln>
          <a:solidFill>
            <a:srgbClr val="4F5C3F">
              <a:alpha val="69000"/>
            </a:srgbClr>
          </a:solidFill>
          <a:effectLst>
            <a:outerShdw blurRad="25400" dist="12700" dir="16200000" rotWithShape="0">
              <a:srgbClr val="3A3A3A">
                <a:alpha val="35000"/>
              </a:srgbClr>
            </a:outerShdw>
          </a:effectLst>
          <a:uFillTx/>
          <a:latin typeface="+mn-lt"/>
          <a:ea typeface="+mn-ea"/>
          <a:cs typeface="+mn-cs"/>
          <a:sym typeface="Georgia"/>
        </a:defRPr>
      </a:lvl8pPr>
      <a:lvl9pPr marL="0" marR="0" indent="1828706" algn="ctr" defTabSz="58417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0" i="0" u="none" strike="noStrike" cap="all" spc="320" baseline="0">
          <a:ln>
            <a:noFill/>
          </a:ln>
          <a:solidFill>
            <a:srgbClr val="4F5C3F">
              <a:alpha val="69000"/>
            </a:srgbClr>
          </a:solidFill>
          <a:effectLst>
            <a:outerShdw blurRad="25400" dist="12700" dir="16200000" rotWithShape="0">
              <a:srgbClr val="3A3A3A">
                <a:alpha val="35000"/>
              </a:srgbClr>
            </a:outerShdw>
          </a:effectLst>
          <a:uFillTx/>
          <a:latin typeface="+mn-lt"/>
          <a:ea typeface="+mn-ea"/>
          <a:cs typeface="+mn-cs"/>
          <a:sym typeface="Georgia"/>
        </a:defRPr>
      </a:lvl9pPr>
    </p:titleStyle>
    <p:bodyStyle>
      <a:lvl1pPr marL="431778" marR="0" indent="-431778" algn="l" defTabSz="584170" rtl="0" latinLnBrk="0">
        <a:lnSpc>
          <a:spcPct val="120000"/>
        </a:lnSpc>
        <a:spcBef>
          <a:spcPts val="5200"/>
        </a:spcBef>
        <a:spcAft>
          <a:spcPts val="0"/>
        </a:spcAft>
        <a:buClrTx/>
        <a:buSzPct val="35000"/>
        <a:buFontTx/>
        <a:buBlip>
          <a:blip r:embed="rId10"/>
        </a:buBlip>
        <a:tabLst/>
        <a:defRPr sz="3600" b="0" i="0" u="none" strike="noStrike" cap="none" spc="0" baseline="0">
          <a:ln>
            <a:noFill/>
          </a:ln>
          <a:solidFill>
            <a:srgbClr val="4F5C3F"/>
          </a:solidFill>
          <a:effectLst>
            <a:outerShdw blurRad="25400" dist="12700" rotWithShape="0">
              <a:srgbClr val="FFFFFF">
                <a:alpha val="45000"/>
              </a:srgbClr>
            </a:outerShdw>
          </a:effectLst>
          <a:uFillTx/>
          <a:latin typeface="+mn-lt"/>
          <a:ea typeface="+mn-ea"/>
          <a:cs typeface="+mn-cs"/>
          <a:sym typeface="Georgia"/>
        </a:defRPr>
      </a:lvl1pPr>
      <a:lvl2pPr marL="863556" marR="0" indent="-431778" algn="l" defTabSz="584170" rtl="0" latinLnBrk="0">
        <a:lnSpc>
          <a:spcPct val="120000"/>
        </a:lnSpc>
        <a:spcBef>
          <a:spcPts val="5200"/>
        </a:spcBef>
        <a:spcAft>
          <a:spcPts val="0"/>
        </a:spcAft>
        <a:buClrTx/>
        <a:buSzPct val="35000"/>
        <a:buFontTx/>
        <a:buBlip>
          <a:blip r:embed="rId10"/>
        </a:buBlip>
        <a:tabLst/>
        <a:defRPr sz="3600" b="0" i="0" u="none" strike="noStrike" cap="none" spc="0" baseline="0">
          <a:ln>
            <a:noFill/>
          </a:ln>
          <a:solidFill>
            <a:srgbClr val="4F5C3F"/>
          </a:solidFill>
          <a:effectLst>
            <a:outerShdw blurRad="25400" dist="12700" rotWithShape="0">
              <a:srgbClr val="FFFFFF">
                <a:alpha val="45000"/>
              </a:srgbClr>
            </a:outerShdw>
          </a:effectLst>
          <a:uFillTx/>
          <a:latin typeface="+mn-lt"/>
          <a:ea typeface="+mn-ea"/>
          <a:cs typeface="+mn-cs"/>
          <a:sym typeface="Georgia"/>
        </a:defRPr>
      </a:lvl2pPr>
      <a:lvl3pPr marL="1295334" marR="0" indent="-431778" algn="l" defTabSz="584170" rtl="0" latinLnBrk="0">
        <a:lnSpc>
          <a:spcPct val="120000"/>
        </a:lnSpc>
        <a:spcBef>
          <a:spcPts val="5200"/>
        </a:spcBef>
        <a:spcAft>
          <a:spcPts val="0"/>
        </a:spcAft>
        <a:buClrTx/>
        <a:buSzPct val="35000"/>
        <a:buFontTx/>
        <a:buBlip>
          <a:blip r:embed="rId10"/>
        </a:buBlip>
        <a:tabLst/>
        <a:defRPr sz="3600" b="0" i="0" u="none" strike="noStrike" cap="none" spc="0" baseline="0">
          <a:ln>
            <a:noFill/>
          </a:ln>
          <a:solidFill>
            <a:srgbClr val="4F5C3F"/>
          </a:solidFill>
          <a:effectLst>
            <a:outerShdw blurRad="25400" dist="12700" rotWithShape="0">
              <a:srgbClr val="FFFFFF">
                <a:alpha val="45000"/>
              </a:srgbClr>
            </a:outerShdw>
          </a:effectLst>
          <a:uFillTx/>
          <a:latin typeface="+mn-lt"/>
          <a:ea typeface="+mn-ea"/>
          <a:cs typeface="+mn-cs"/>
          <a:sym typeface="Georgia"/>
        </a:defRPr>
      </a:lvl3pPr>
      <a:lvl4pPr marL="1727111" marR="0" indent="-431778" algn="l" defTabSz="584170" rtl="0" latinLnBrk="0">
        <a:lnSpc>
          <a:spcPct val="120000"/>
        </a:lnSpc>
        <a:spcBef>
          <a:spcPts val="5200"/>
        </a:spcBef>
        <a:spcAft>
          <a:spcPts val="0"/>
        </a:spcAft>
        <a:buClrTx/>
        <a:buSzPct val="35000"/>
        <a:buFontTx/>
        <a:buBlip>
          <a:blip r:embed="rId10"/>
        </a:buBlip>
        <a:tabLst/>
        <a:defRPr sz="3600" b="0" i="0" u="none" strike="noStrike" cap="none" spc="0" baseline="0">
          <a:ln>
            <a:noFill/>
          </a:ln>
          <a:solidFill>
            <a:srgbClr val="4F5C3F"/>
          </a:solidFill>
          <a:effectLst>
            <a:outerShdw blurRad="25400" dist="12700" rotWithShape="0">
              <a:srgbClr val="FFFFFF">
                <a:alpha val="45000"/>
              </a:srgbClr>
            </a:outerShdw>
          </a:effectLst>
          <a:uFillTx/>
          <a:latin typeface="+mn-lt"/>
          <a:ea typeface="+mn-ea"/>
          <a:cs typeface="+mn-cs"/>
          <a:sym typeface="Georgia"/>
        </a:defRPr>
      </a:lvl4pPr>
      <a:lvl5pPr marL="2158890" marR="0" indent="-431778" algn="l" defTabSz="584170" rtl="0" latinLnBrk="0">
        <a:lnSpc>
          <a:spcPct val="120000"/>
        </a:lnSpc>
        <a:spcBef>
          <a:spcPts val="5200"/>
        </a:spcBef>
        <a:spcAft>
          <a:spcPts val="0"/>
        </a:spcAft>
        <a:buClrTx/>
        <a:buSzPct val="35000"/>
        <a:buFontTx/>
        <a:buBlip>
          <a:blip r:embed="rId10"/>
        </a:buBlip>
        <a:tabLst/>
        <a:defRPr sz="3600" b="0" i="0" u="none" strike="noStrike" cap="none" spc="0" baseline="0">
          <a:ln>
            <a:noFill/>
          </a:ln>
          <a:solidFill>
            <a:srgbClr val="4F5C3F"/>
          </a:solidFill>
          <a:effectLst>
            <a:outerShdw blurRad="25400" dist="12700" rotWithShape="0">
              <a:srgbClr val="FFFFFF">
                <a:alpha val="45000"/>
              </a:srgbClr>
            </a:outerShdw>
          </a:effectLst>
          <a:uFillTx/>
          <a:latin typeface="+mn-lt"/>
          <a:ea typeface="+mn-ea"/>
          <a:cs typeface="+mn-cs"/>
          <a:sym typeface="Georgia"/>
        </a:defRPr>
      </a:lvl5pPr>
      <a:lvl6pPr marL="2590667" marR="0" indent="-431778" algn="l" defTabSz="584170" rtl="0" latinLnBrk="0">
        <a:lnSpc>
          <a:spcPct val="120000"/>
        </a:lnSpc>
        <a:spcBef>
          <a:spcPts val="5200"/>
        </a:spcBef>
        <a:spcAft>
          <a:spcPts val="0"/>
        </a:spcAft>
        <a:buClrTx/>
        <a:buSzPct val="35000"/>
        <a:buFontTx/>
        <a:buBlip>
          <a:blip r:embed="rId10"/>
        </a:buBlip>
        <a:tabLst/>
        <a:defRPr sz="3600" b="0" i="0" u="none" strike="noStrike" cap="none" spc="0" baseline="0">
          <a:ln>
            <a:noFill/>
          </a:ln>
          <a:solidFill>
            <a:srgbClr val="4F5C3F"/>
          </a:solidFill>
          <a:effectLst>
            <a:outerShdw blurRad="25400" dist="12700" rotWithShape="0">
              <a:srgbClr val="FFFFFF">
                <a:alpha val="45000"/>
              </a:srgbClr>
            </a:outerShdw>
          </a:effectLst>
          <a:uFillTx/>
          <a:latin typeface="+mn-lt"/>
          <a:ea typeface="+mn-ea"/>
          <a:cs typeface="+mn-cs"/>
          <a:sym typeface="Georgia"/>
        </a:defRPr>
      </a:lvl6pPr>
      <a:lvl7pPr marL="3022445" marR="0" indent="-431778" algn="l" defTabSz="584170" rtl="0" latinLnBrk="0">
        <a:lnSpc>
          <a:spcPct val="120000"/>
        </a:lnSpc>
        <a:spcBef>
          <a:spcPts val="5200"/>
        </a:spcBef>
        <a:spcAft>
          <a:spcPts val="0"/>
        </a:spcAft>
        <a:buClrTx/>
        <a:buSzPct val="35000"/>
        <a:buFontTx/>
        <a:buBlip>
          <a:blip r:embed="rId10"/>
        </a:buBlip>
        <a:tabLst/>
        <a:defRPr sz="3600" b="0" i="0" u="none" strike="noStrike" cap="none" spc="0" baseline="0">
          <a:ln>
            <a:noFill/>
          </a:ln>
          <a:solidFill>
            <a:srgbClr val="4F5C3F"/>
          </a:solidFill>
          <a:effectLst>
            <a:outerShdw blurRad="25400" dist="12700" rotWithShape="0">
              <a:srgbClr val="FFFFFF">
                <a:alpha val="45000"/>
              </a:srgbClr>
            </a:outerShdw>
          </a:effectLst>
          <a:uFillTx/>
          <a:latin typeface="+mn-lt"/>
          <a:ea typeface="+mn-ea"/>
          <a:cs typeface="+mn-cs"/>
          <a:sym typeface="Georgia"/>
        </a:defRPr>
      </a:lvl7pPr>
      <a:lvl8pPr marL="3454224" marR="0" indent="-431778" algn="l" defTabSz="584170" rtl="0" latinLnBrk="0">
        <a:lnSpc>
          <a:spcPct val="120000"/>
        </a:lnSpc>
        <a:spcBef>
          <a:spcPts val="5200"/>
        </a:spcBef>
        <a:spcAft>
          <a:spcPts val="0"/>
        </a:spcAft>
        <a:buClrTx/>
        <a:buSzPct val="35000"/>
        <a:buFontTx/>
        <a:buBlip>
          <a:blip r:embed="rId10"/>
        </a:buBlip>
        <a:tabLst/>
        <a:defRPr sz="3600" b="0" i="0" u="none" strike="noStrike" cap="none" spc="0" baseline="0">
          <a:ln>
            <a:noFill/>
          </a:ln>
          <a:solidFill>
            <a:srgbClr val="4F5C3F"/>
          </a:solidFill>
          <a:effectLst>
            <a:outerShdw blurRad="25400" dist="12700" rotWithShape="0">
              <a:srgbClr val="FFFFFF">
                <a:alpha val="45000"/>
              </a:srgbClr>
            </a:outerShdw>
          </a:effectLst>
          <a:uFillTx/>
          <a:latin typeface="+mn-lt"/>
          <a:ea typeface="+mn-ea"/>
          <a:cs typeface="+mn-cs"/>
          <a:sym typeface="Georgia"/>
        </a:defRPr>
      </a:lvl8pPr>
      <a:lvl9pPr marL="3886001" marR="0" indent="-431778" algn="l" defTabSz="584170" rtl="0" latinLnBrk="0">
        <a:lnSpc>
          <a:spcPct val="120000"/>
        </a:lnSpc>
        <a:spcBef>
          <a:spcPts val="5200"/>
        </a:spcBef>
        <a:spcAft>
          <a:spcPts val="0"/>
        </a:spcAft>
        <a:buClrTx/>
        <a:buSzPct val="35000"/>
        <a:buFontTx/>
        <a:buBlip>
          <a:blip r:embed="rId10"/>
        </a:buBlip>
        <a:tabLst/>
        <a:defRPr sz="3600" b="0" i="0" u="none" strike="noStrike" cap="none" spc="0" baseline="0">
          <a:ln>
            <a:noFill/>
          </a:ln>
          <a:solidFill>
            <a:srgbClr val="4F5C3F"/>
          </a:solidFill>
          <a:effectLst>
            <a:outerShdw blurRad="25400" dist="12700" rotWithShape="0">
              <a:srgbClr val="FFFFFF">
                <a:alpha val="45000"/>
              </a:srgbClr>
            </a:outerShdw>
          </a:effectLst>
          <a:uFillTx/>
          <a:latin typeface="+mn-lt"/>
          <a:ea typeface="+mn-ea"/>
          <a:cs typeface="+mn-cs"/>
          <a:sym typeface="Georgia"/>
        </a:defRPr>
      </a:lvl9pPr>
    </p:bodyStyle>
    <p:otherStyle>
      <a:lvl1pPr marL="0" marR="0" indent="0" algn="ctr" defTabSz="58417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1pPr>
      <a:lvl2pPr marL="0" marR="0" indent="228589" algn="ctr" defTabSz="58417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2pPr>
      <a:lvl3pPr marL="0" marR="0" indent="457176" algn="ctr" defTabSz="58417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3pPr>
      <a:lvl4pPr marL="0" marR="0" indent="685765" algn="ctr" defTabSz="58417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4pPr>
      <a:lvl5pPr marL="0" marR="0" indent="914354" algn="ctr" defTabSz="58417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5pPr>
      <a:lvl6pPr marL="0" marR="0" indent="1142941" algn="ctr" defTabSz="58417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6pPr>
      <a:lvl7pPr marL="0" marR="0" indent="1371530" algn="ctr" defTabSz="58417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7pPr>
      <a:lvl8pPr marL="0" marR="0" indent="1600119" algn="ctr" defTabSz="58417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8pPr>
      <a:lvl9pPr marL="0" marR="0" indent="1828706" algn="ctr" defTabSz="58417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3"/>
          <p:cNvSpPr>
            <a:spLocks noGrp="1"/>
          </p:cNvSpPr>
          <p:nvPr>
            <p:ph type="title"/>
          </p:nvPr>
        </p:nvSpPr>
        <p:spPr>
          <a:xfrm>
            <a:off x="825501" y="6758609"/>
            <a:ext cx="11565282" cy="1557192"/>
          </a:xfrm>
        </p:spPr>
        <p:txBody>
          <a:bodyPr>
            <a:noAutofit/>
          </a:bodyPr>
          <a:lstStyle/>
          <a:p>
            <a:r>
              <a:rPr lang="tr-TR" sz="5400" cap="none" dirty="0" err="1" smtClean="0"/>
              <a:t>Adolesanlarda</a:t>
            </a:r>
            <a:r>
              <a:rPr lang="tr-TR" sz="5400" cap="none" dirty="0" smtClean="0"/>
              <a:t> </a:t>
            </a:r>
            <a:r>
              <a:rPr lang="tr-TR" sz="5400" cap="none" dirty="0"/>
              <a:t>Beslenmeye Bağlı Sağlık Sorunları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1"/>
          </p:nvPr>
        </p:nvSpPr>
        <p:spPr>
          <a:xfrm>
            <a:off x="825501" y="8201500"/>
            <a:ext cx="11353801" cy="889000"/>
          </a:xfrm>
        </p:spPr>
        <p:txBody>
          <a:bodyPr>
            <a:normAutofit fontScale="25000" lnSpcReduction="20000"/>
          </a:bodyPr>
          <a:lstStyle/>
          <a:p>
            <a:r>
              <a:rPr lang="tr-TR" sz="12800" b="1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+mn-lt"/>
              </a:rPr>
              <a:t>Prof.Dr</a:t>
            </a:r>
            <a:r>
              <a:rPr lang="tr-TR" sz="12800" b="1" dirty="0">
                <a:solidFill>
                  <a:schemeClr val="bg2">
                    <a:lumMod val="20000"/>
                    <a:lumOff val="80000"/>
                  </a:schemeClr>
                </a:solidFill>
                <a:latin typeface="+mn-lt"/>
              </a:rPr>
              <a:t>. Zehra Aycan</a:t>
            </a:r>
          </a:p>
          <a:p>
            <a:pPr marL="342882" indent="-342882"/>
            <a:r>
              <a:rPr lang="tr-TR" altLang="tr-TR" sz="12800" b="1" dirty="0">
                <a:solidFill>
                  <a:schemeClr val="bg2">
                    <a:lumMod val="20000"/>
                    <a:lumOff val="80000"/>
                  </a:schemeClr>
                </a:solidFill>
                <a:latin typeface="+mn-lt"/>
              </a:rPr>
              <a:t>Ankara Üniversitesi Tıp Fakültesi </a:t>
            </a:r>
          </a:p>
          <a:p>
            <a:pPr marL="342882" indent="-342882"/>
            <a:r>
              <a:rPr lang="tr-TR" altLang="tr-TR" sz="12800" b="1" dirty="0">
                <a:solidFill>
                  <a:schemeClr val="bg2">
                    <a:lumMod val="20000"/>
                    <a:lumOff val="80000"/>
                  </a:schemeClr>
                </a:solidFill>
                <a:latin typeface="+mn-lt"/>
              </a:rPr>
              <a:t>Çocuk Endokrinoloji BD</a:t>
            </a:r>
          </a:p>
          <a:p>
            <a:endParaRPr lang="tr-TR" dirty="0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74198" y="841300"/>
            <a:ext cx="8123081" cy="5760000"/>
          </a:xfrm>
          <a:prstGeom prst="rect">
            <a:avLst/>
          </a:prstGeom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9" r="6458"/>
          <a:stretch/>
        </p:blipFill>
        <p:spPr bwMode="auto">
          <a:xfrm>
            <a:off x="330201" y="322418"/>
            <a:ext cx="1993900" cy="1980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747376" y="236537"/>
            <a:ext cx="1983799" cy="1980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38639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 cstate="print"/>
          <a:srcRect l="8716" r="4133"/>
          <a:stretch/>
        </p:blipFill>
        <p:spPr>
          <a:xfrm>
            <a:off x="8526780" y="5645610"/>
            <a:ext cx="3714751" cy="3060001"/>
          </a:xfrm>
          <a:prstGeom prst="rect">
            <a:avLst/>
          </a:prstGeom>
        </p:spPr>
      </p:pic>
      <p:sp>
        <p:nvSpPr>
          <p:cNvPr id="8" name="Dikdörtgen 7"/>
          <p:cNvSpPr/>
          <p:nvPr/>
        </p:nvSpPr>
        <p:spPr>
          <a:xfrm>
            <a:off x="1343992" y="4318579"/>
            <a:ext cx="10833099" cy="656584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50797" tIns="50797" rIns="50797" bIns="50797" numCol="1" spcCol="38098" rtlCol="0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tr-TR" sz="3600" b="1" dirty="0" smtClean="0">
                <a:solidFill>
                  <a:srgbClr val="F3F1DF"/>
                </a:solidFill>
                <a:effectLst/>
              </a:rPr>
              <a:t>Sağlıklı beslenme</a:t>
            </a:r>
            <a:endParaRPr lang="tr-TR" sz="3600" b="1" dirty="0">
              <a:solidFill>
                <a:srgbClr val="F3F1DF"/>
              </a:solidFill>
              <a:effectLst/>
            </a:endParaRPr>
          </a:p>
        </p:txBody>
      </p:sp>
      <p:sp>
        <p:nvSpPr>
          <p:cNvPr id="9" name="Aşağı Ok 8"/>
          <p:cNvSpPr/>
          <p:nvPr/>
        </p:nvSpPr>
        <p:spPr>
          <a:xfrm>
            <a:off x="958057" y="6228218"/>
            <a:ext cx="660400" cy="742208"/>
          </a:xfrm>
          <a:prstGeom prst="downArrow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50797" tIns="50797" rIns="50797" bIns="50797" numCol="1" spcCol="38098" rtlCol="0" anchor="ctr">
            <a:spAutoFit/>
          </a:bodyPr>
          <a:lstStyle/>
          <a:p>
            <a:pPr>
              <a:lnSpc>
                <a:spcPct val="100000"/>
              </a:lnSpc>
            </a:pPr>
            <a:endParaRPr lang="tr-TR" dirty="0">
              <a:solidFill>
                <a:srgbClr val="F3F1DF"/>
              </a:solidFill>
              <a:effectLst/>
            </a:endParaRPr>
          </a:p>
        </p:txBody>
      </p:sp>
      <p:sp>
        <p:nvSpPr>
          <p:cNvPr id="10" name="Metin kutusu 9"/>
          <p:cNvSpPr txBox="1"/>
          <p:nvPr/>
        </p:nvSpPr>
        <p:spPr>
          <a:xfrm>
            <a:off x="122239" y="7475832"/>
            <a:ext cx="3086100" cy="128445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797" tIns="50797" rIns="50797" bIns="50797" numCol="1" spcCol="38098" rtlCol="0" anchor="ctr">
            <a:spAutoFit/>
          </a:bodyPr>
          <a:lstStyle/>
          <a:p>
            <a:r>
              <a:rPr lang="tr-TR" b="1" dirty="0" smtClean="0">
                <a:solidFill>
                  <a:schemeClr val="accent5"/>
                </a:solidFill>
              </a:rPr>
              <a:t>Yetersiz beslenme</a:t>
            </a:r>
            <a:endParaRPr lang="tr-TR" b="1" dirty="0">
              <a:solidFill>
                <a:schemeClr val="accent5"/>
              </a:solidFill>
            </a:endParaRPr>
          </a:p>
        </p:txBody>
      </p:sp>
      <p:sp>
        <p:nvSpPr>
          <p:cNvPr id="11" name="Aşağı Ok 10"/>
          <p:cNvSpPr/>
          <p:nvPr/>
        </p:nvSpPr>
        <p:spPr>
          <a:xfrm rot="21163762" flipV="1">
            <a:off x="11399043" y="2310272"/>
            <a:ext cx="660400" cy="742208"/>
          </a:xfrm>
          <a:prstGeom prst="downArrow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50797" tIns="50797" rIns="50797" bIns="50797" numCol="1" spcCol="38098" rtlCol="0" anchor="ctr">
            <a:spAutoFit/>
          </a:bodyPr>
          <a:lstStyle/>
          <a:p>
            <a:pPr>
              <a:lnSpc>
                <a:spcPct val="100000"/>
              </a:lnSpc>
            </a:pPr>
            <a:endParaRPr lang="tr-TR" dirty="0">
              <a:solidFill>
                <a:srgbClr val="F3F1DF"/>
              </a:solidFill>
              <a:effectLst/>
            </a:endParaRPr>
          </a:p>
        </p:txBody>
      </p:sp>
      <p:sp>
        <p:nvSpPr>
          <p:cNvPr id="12" name="Metin kutusu 11"/>
          <p:cNvSpPr txBox="1"/>
          <p:nvPr/>
        </p:nvSpPr>
        <p:spPr>
          <a:xfrm>
            <a:off x="9939338" y="779318"/>
            <a:ext cx="3086100" cy="124751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797" tIns="50797" rIns="50797" bIns="50797" numCol="1" spcCol="38098" rtlCol="0" anchor="ctr">
            <a:spAutoFit/>
          </a:bodyPr>
          <a:lstStyle/>
          <a:p>
            <a:r>
              <a:rPr lang="tr-TR" b="1" dirty="0" smtClean="0">
                <a:solidFill>
                  <a:schemeClr val="accent5"/>
                </a:solidFill>
              </a:rPr>
              <a:t>Aşırı beslenme</a:t>
            </a:r>
            <a:endParaRPr lang="tr-TR" b="1" dirty="0">
              <a:solidFill>
                <a:schemeClr val="accent5"/>
              </a:solidFill>
            </a:endParaRPr>
          </a:p>
        </p:txBody>
      </p:sp>
      <p:sp>
        <p:nvSpPr>
          <p:cNvPr id="13" name="Patlama 1 12"/>
          <p:cNvSpPr/>
          <p:nvPr/>
        </p:nvSpPr>
        <p:spPr>
          <a:xfrm>
            <a:off x="2862470" y="5112326"/>
            <a:ext cx="5393633" cy="4437221"/>
          </a:xfrm>
          <a:prstGeom prst="irregularSeal1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50797" tIns="50797" rIns="50797" bIns="50797" numCol="1" spcCol="38098" rtlCol="0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tr-TR" b="1" dirty="0" err="1" smtClean="0">
                <a:solidFill>
                  <a:srgbClr val="F3F1DF"/>
                </a:solidFill>
                <a:effectLst/>
              </a:rPr>
              <a:t>Malnütrisyon</a:t>
            </a:r>
            <a:endParaRPr lang="tr-TR" b="1" dirty="0" smtClean="0">
              <a:solidFill>
                <a:srgbClr val="F3F1DF"/>
              </a:solidFill>
              <a:effectLst/>
            </a:endParaRPr>
          </a:p>
          <a:p>
            <a:pPr>
              <a:lnSpc>
                <a:spcPct val="100000"/>
              </a:lnSpc>
            </a:pPr>
            <a:r>
              <a:rPr lang="tr-TR" b="1" dirty="0" smtClean="0">
                <a:solidFill>
                  <a:srgbClr val="F3F1DF"/>
                </a:solidFill>
                <a:effectLst/>
              </a:rPr>
              <a:t>Yeme bozuklukları</a:t>
            </a:r>
            <a:endParaRPr lang="tr-TR" b="1" dirty="0">
              <a:solidFill>
                <a:srgbClr val="F3F1DF"/>
              </a:solidFill>
              <a:effectLst/>
            </a:endParaRPr>
          </a:p>
        </p:txBody>
      </p:sp>
      <p:sp>
        <p:nvSpPr>
          <p:cNvPr id="14" name="Patlama 1 13"/>
          <p:cNvSpPr/>
          <p:nvPr/>
        </p:nvSpPr>
        <p:spPr>
          <a:xfrm>
            <a:off x="4287839" y="1436545"/>
            <a:ext cx="5651500" cy="1844023"/>
          </a:xfrm>
          <a:prstGeom prst="irregularSeal1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50797" tIns="50797" rIns="50797" bIns="50797" numCol="1" spcCol="38098" rtlCol="0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tr-TR" sz="3600" b="1" dirty="0" err="1" smtClean="0">
                <a:solidFill>
                  <a:srgbClr val="F3F1DF"/>
                </a:solidFill>
                <a:effectLst/>
              </a:rPr>
              <a:t>obezite</a:t>
            </a:r>
            <a:endParaRPr lang="tr-TR" sz="3600" b="1" dirty="0">
              <a:solidFill>
                <a:srgbClr val="F3F1DF"/>
              </a:solidFill>
              <a:effectLst/>
            </a:endParaRPr>
          </a:p>
        </p:txBody>
      </p:sp>
      <p:pic>
        <p:nvPicPr>
          <p:cNvPr id="15" name="Resim 1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3174" y="779977"/>
            <a:ext cx="3481852" cy="3060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11583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69774" y="2418928"/>
            <a:ext cx="11704320" cy="6436925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tr-TR" altLang="tr-TR" b="1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Obezite</a:t>
            </a:r>
            <a:r>
              <a:rPr lang="tr-TR" altLang="tr-TR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;</a:t>
            </a:r>
            <a:r>
              <a:rPr lang="tr-TR" altLang="tr-TR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 </a:t>
            </a:r>
          </a:p>
          <a:p>
            <a:pPr marL="0" indent="0" algn="just">
              <a:buNone/>
            </a:pPr>
            <a:r>
              <a:rPr lang="tr-TR" altLang="tr-TR" dirty="0" smtClean="0">
                <a:latin typeface="Comic Sans MS" panose="030F0702030302020204" pitchFamily="66" charset="0"/>
              </a:rPr>
              <a:t>Dünya Sağlık Teşkilatı (WHO) tarafından </a:t>
            </a:r>
            <a:r>
              <a:rPr lang="tr-TR" altLang="tr-TR" sz="4600" b="1" dirty="0" smtClean="0">
                <a:latin typeface="Comic Sans MS" panose="030F0702030302020204" pitchFamily="66" charset="0"/>
              </a:rPr>
              <a:t>vücutta yağ dokusunda ve diğer organlarda  sağlığı bozacak  ölçüde anormal  veya aşırı  yağ depolanması </a:t>
            </a:r>
            <a:r>
              <a:rPr lang="tr-TR" altLang="tr-TR" dirty="0" smtClean="0">
                <a:latin typeface="Comic Sans MS" panose="030F0702030302020204" pitchFamily="66" charset="0"/>
              </a:rPr>
              <a:t>olarak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tariflenmektedir</a:t>
            </a:r>
            <a:r>
              <a:rPr lang="tr-TR" altLang="tr-TR" dirty="0" smtClean="0">
                <a:latin typeface="Comic Sans MS" panose="030F0702030302020204" pitchFamily="66" charset="0"/>
              </a:rPr>
              <a:t>. Çocukluk ve yetişkinlerin en önemli sağlık sorunları arasındadır.</a:t>
            </a:r>
          </a:p>
          <a:p>
            <a:pPr eaLnBrk="1" hangingPunct="1">
              <a:buFont typeface="Wingdings" pitchFamily="2" charset="2"/>
              <a:buNone/>
            </a:pPr>
            <a:r>
              <a:rPr lang="tr-TR" altLang="tr-TR" dirty="0" smtClean="0">
                <a:latin typeface="Comic Sans MS" panose="030F0702030302020204" pitchFamily="66" charset="0"/>
              </a:rPr>
              <a:t>    </a:t>
            </a:r>
          </a:p>
          <a:p>
            <a:pPr marL="0" indent="0">
              <a:buNone/>
            </a:pPr>
            <a:r>
              <a:rPr lang="tr-TR" altLang="tr-TR" dirty="0" smtClean="0">
                <a:latin typeface="Comic Sans MS" panose="030F0702030302020204" pitchFamily="66" charset="0"/>
              </a:rPr>
              <a:t>Dünyada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obez</a:t>
            </a:r>
            <a:r>
              <a:rPr lang="tr-TR" altLang="tr-TR" dirty="0" smtClean="0">
                <a:latin typeface="Comic Sans MS" panose="030F0702030302020204" pitchFamily="66" charset="0"/>
              </a:rPr>
              <a:t> sayısı 300 milyona ulaşmıştır ve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hergeçen</a:t>
            </a:r>
            <a:r>
              <a:rPr lang="tr-TR" altLang="tr-TR" dirty="0" smtClean="0">
                <a:latin typeface="Comic Sans MS" panose="030F0702030302020204" pitchFamily="66" charset="0"/>
              </a:rPr>
              <a:t> gün bu sayı artmaktadır.</a:t>
            </a:r>
          </a:p>
          <a:p>
            <a:pPr eaLnBrk="1" hangingPunct="1"/>
            <a:endParaRPr lang="tr-TR" altLang="tr-TR" dirty="0" smtClean="0"/>
          </a:p>
        </p:txBody>
      </p:sp>
    </p:spTree>
    <p:extLst>
      <p:ext uri="{BB962C8B-B14F-4D97-AF65-F5344CB8AC3E}">
        <p14:creationId xmlns:p14="http://schemas.microsoft.com/office/powerpoint/2010/main" val="3771547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745490" y="267970"/>
            <a:ext cx="11353801" cy="1800860"/>
          </a:xfrm>
        </p:spPr>
        <p:txBody>
          <a:bodyPr>
            <a:normAutofit/>
          </a:bodyPr>
          <a:lstStyle/>
          <a:p>
            <a:r>
              <a:rPr lang="tr-TR" sz="6000" cap="none" dirty="0" err="1" smtClean="0"/>
              <a:t>Obezite</a:t>
            </a:r>
            <a:endParaRPr lang="tr-TR" sz="6000" cap="none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Dünya sağlık örgütü </a:t>
            </a:r>
            <a:r>
              <a:rPr lang="tr-TR" b="1" dirty="0" err="1" smtClean="0">
                <a:solidFill>
                  <a:schemeClr val="accent5"/>
                </a:solidFill>
              </a:rPr>
              <a:t>obezite</a:t>
            </a:r>
            <a:r>
              <a:rPr lang="tr-TR" b="1" dirty="0" smtClean="0">
                <a:solidFill>
                  <a:schemeClr val="accent5"/>
                </a:solidFill>
              </a:rPr>
              <a:t> </a:t>
            </a:r>
            <a:r>
              <a:rPr lang="tr-TR" b="1" dirty="0" err="1" smtClean="0">
                <a:solidFill>
                  <a:schemeClr val="accent5"/>
                </a:solidFill>
              </a:rPr>
              <a:t>pandemisi</a:t>
            </a:r>
            <a:r>
              <a:rPr lang="tr-TR" dirty="0" err="1" smtClean="0">
                <a:solidFill>
                  <a:schemeClr val="bg1"/>
                </a:solidFill>
              </a:rPr>
              <a:t>nden</a:t>
            </a:r>
            <a:r>
              <a:rPr lang="tr-TR" b="1" dirty="0" smtClean="0"/>
              <a:t> </a:t>
            </a:r>
            <a:r>
              <a:rPr lang="tr-TR" dirty="0" smtClean="0"/>
              <a:t>söz etmekte</a:t>
            </a:r>
          </a:p>
          <a:p>
            <a:r>
              <a:rPr lang="tr-TR" dirty="0" err="1" smtClean="0"/>
              <a:t>Obezite</a:t>
            </a:r>
            <a:r>
              <a:rPr lang="tr-TR" dirty="0" smtClean="0"/>
              <a:t> dünyada bir numaralı halk sağlığı sorunu olarak AIDS ve yetersiz beslenmenin önüne geçmiştir</a:t>
            </a:r>
          </a:p>
        </p:txBody>
      </p:sp>
    </p:spTree>
    <p:extLst>
      <p:ext uri="{BB962C8B-B14F-4D97-AF65-F5344CB8AC3E}">
        <p14:creationId xmlns:p14="http://schemas.microsoft.com/office/powerpoint/2010/main" val="6659584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77023" y="629601"/>
            <a:ext cx="9703121" cy="8244001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9624060" y="7377082"/>
            <a:ext cx="1943100" cy="821336"/>
          </a:xfrm>
          <a:prstGeom prst="ellipse">
            <a:avLst/>
          </a:prstGeom>
          <a:noFill/>
          <a:ln w="76200" cap="flat">
            <a:solidFill>
              <a:schemeClr val="accent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797" tIns="50797" rIns="50797" bIns="50797" numCol="1" spcCol="38098" rtlCol="0" anchor="ctr">
            <a:spAutoFit/>
          </a:bodyPr>
          <a:lstStyle/>
          <a:p>
            <a:pPr>
              <a:lnSpc>
                <a:spcPct val="100000"/>
              </a:lnSpc>
            </a:pPr>
            <a:endParaRPr lang="tr-TR" dirty="0">
              <a:solidFill>
                <a:srgbClr val="F3F1DF"/>
              </a:solidFill>
              <a:effectLst/>
            </a:endParaRPr>
          </a:p>
        </p:txBody>
      </p:sp>
      <p:sp>
        <p:nvSpPr>
          <p:cNvPr id="5" name="Köşeleri Yuvarlanmış Dikdörtgen Belirtme Çizgisi 4"/>
          <p:cNvSpPr/>
          <p:nvPr/>
        </p:nvSpPr>
        <p:spPr>
          <a:xfrm flipH="1">
            <a:off x="5600700" y="3895766"/>
            <a:ext cx="6777990" cy="1711669"/>
          </a:xfrm>
          <a:prstGeom prst="wedgeRoundRectCallout">
            <a:avLst>
              <a:gd name="adj1" fmla="val -21339"/>
              <a:gd name="adj2" fmla="val 88172"/>
              <a:gd name="adj3" fmla="val 16667"/>
            </a:avLst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50797" tIns="50797" rIns="50797" bIns="50797" numCol="1" spcCol="38098" rtlCol="0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tr-TR" dirty="0" smtClean="0">
                <a:solidFill>
                  <a:srgbClr val="F3F1DF"/>
                </a:solidFill>
                <a:effectLst/>
              </a:rPr>
              <a:t>Dünya sağlık örgütü verilerine göre </a:t>
            </a:r>
            <a:r>
              <a:rPr lang="tr-TR" dirty="0" err="1" smtClean="0">
                <a:solidFill>
                  <a:srgbClr val="F3F1DF"/>
                </a:solidFill>
                <a:effectLst/>
              </a:rPr>
              <a:t>Avrupada</a:t>
            </a:r>
            <a:r>
              <a:rPr lang="tr-TR" dirty="0">
                <a:solidFill>
                  <a:srgbClr val="F3F1DF"/>
                </a:solidFill>
                <a:effectLst/>
              </a:rPr>
              <a:t> </a:t>
            </a:r>
            <a:r>
              <a:rPr lang="tr-TR" dirty="0" err="1" smtClean="0">
                <a:solidFill>
                  <a:srgbClr val="F3F1DF"/>
                </a:solidFill>
                <a:effectLst/>
              </a:rPr>
              <a:t>obezite</a:t>
            </a:r>
            <a:r>
              <a:rPr lang="tr-TR" dirty="0" smtClean="0">
                <a:solidFill>
                  <a:srgbClr val="F3F1DF"/>
                </a:solidFill>
                <a:effectLst/>
              </a:rPr>
              <a:t> </a:t>
            </a:r>
            <a:r>
              <a:rPr lang="tr-TR" dirty="0" err="1" smtClean="0">
                <a:solidFill>
                  <a:srgbClr val="F3F1DF"/>
                </a:solidFill>
                <a:effectLst/>
              </a:rPr>
              <a:t>prevelansı</a:t>
            </a:r>
            <a:r>
              <a:rPr lang="tr-TR" dirty="0" smtClean="0">
                <a:solidFill>
                  <a:srgbClr val="F3F1DF"/>
                </a:solidFill>
                <a:effectLst/>
              </a:rPr>
              <a:t> en yüksek ülke Türkiye</a:t>
            </a:r>
            <a:endParaRPr lang="tr-TR" dirty="0">
              <a:solidFill>
                <a:srgbClr val="F3F1DF"/>
              </a:solidFill>
              <a:effectLst/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4320541" y="8998356"/>
            <a:ext cx="3611880" cy="44401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797" tIns="50797" rIns="50797" bIns="50797" numCol="1" spcCol="38098" rtlCol="0" anchor="ctr">
            <a:spAutoFit/>
          </a:bodyPr>
          <a:lstStyle/>
          <a:p>
            <a:r>
              <a:rPr lang="tr-TR" sz="1800" i="1" dirty="0" smtClean="0">
                <a:effectLst/>
              </a:rPr>
              <a:t>WHO, 2017</a:t>
            </a:r>
            <a:endParaRPr lang="tr-TR" sz="1800" i="1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47535307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914400" y="3000442"/>
            <a:ext cx="11341100" cy="3454273"/>
          </a:xfrm>
          <a:prstGeom prst="rect">
            <a:avLst/>
          </a:prstGeom>
          <a:noFill/>
          <a:ln w="57150" cap="flat">
            <a:solidFill>
              <a:schemeClr val="accent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797" tIns="50797" rIns="50797" bIns="50797" numCol="1" spcCol="38098" rtlCol="0" anchor="ctr">
            <a:spAutoFit/>
          </a:bodyPr>
          <a:lstStyle/>
          <a:p>
            <a:pPr>
              <a:spcBef>
                <a:spcPts val="1801"/>
              </a:spcBef>
            </a:pPr>
            <a:r>
              <a:rPr lang="tr-TR" sz="3600" b="1" dirty="0">
                <a:effectLst/>
              </a:rPr>
              <a:t>“Türkiye Beslenme ve Sağlık Araştırması-2010”</a:t>
            </a:r>
            <a:r>
              <a:rPr lang="tr-TR" sz="3600" dirty="0">
                <a:effectLst/>
              </a:rPr>
              <a:t> ön çalışma raporuna göre </a:t>
            </a:r>
            <a:r>
              <a:rPr lang="tr-TR" sz="3600" dirty="0" smtClean="0">
                <a:effectLst/>
              </a:rPr>
              <a:t>Türkiye’de</a:t>
            </a:r>
          </a:p>
          <a:p>
            <a:pPr marL="457176" indent="-457176" algn="l">
              <a:spcBef>
                <a:spcPts val="1801"/>
              </a:spcBef>
              <a:buFont typeface="Arial" panose="020B0604020202020204" pitchFamily="34" charset="0"/>
              <a:buChar char="•"/>
            </a:pPr>
            <a:r>
              <a:rPr lang="tr-TR" sz="3600" dirty="0">
                <a:effectLst/>
              </a:rPr>
              <a:t>6-18 yaşta </a:t>
            </a:r>
            <a:r>
              <a:rPr lang="tr-TR" sz="3600" dirty="0" err="1">
                <a:effectLst/>
              </a:rPr>
              <a:t>obezite</a:t>
            </a:r>
            <a:r>
              <a:rPr lang="tr-TR" sz="3600" dirty="0">
                <a:effectLst/>
              </a:rPr>
              <a:t> sıklığı % 8,2 (erkek %9,1, kız %7,3)</a:t>
            </a:r>
          </a:p>
          <a:p>
            <a:pPr marL="457176" indent="-457176" algn="l">
              <a:spcBef>
                <a:spcPts val="1801"/>
              </a:spcBef>
              <a:buFont typeface="Arial" panose="020B0604020202020204" pitchFamily="34" charset="0"/>
              <a:buChar char="•"/>
            </a:pPr>
            <a:r>
              <a:rPr lang="tr-TR" sz="3600" dirty="0">
                <a:effectLst/>
              </a:rPr>
              <a:t>6-18 yaşta fazla kilolu </a:t>
            </a:r>
            <a:r>
              <a:rPr lang="tr-TR" sz="3600" dirty="0" smtClean="0">
                <a:effectLst/>
              </a:rPr>
              <a:t>sıklığı %14,3</a:t>
            </a:r>
            <a:endParaRPr lang="tr-TR" sz="3600" dirty="0"/>
          </a:p>
        </p:txBody>
      </p:sp>
    </p:spTree>
    <p:extLst>
      <p:ext uri="{BB962C8B-B14F-4D97-AF65-F5344CB8AC3E}">
        <p14:creationId xmlns:p14="http://schemas.microsoft.com/office/powerpoint/2010/main" val="12678274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5501" y="649357"/>
            <a:ext cx="11353801" cy="8278745"/>
          </a:xfrm>
        </p:spPr>
        <p:txBody>
          <a:bodyPr>
            <a:normAutofit lnSpcReduction="10000"/>
          </a:bodyPr>
          <a:lstStyle/>
          <a:p>
            <a:pPr eaLnBrk="1" hangingPunct="1">
              <a:buFont typeface="Wingdings" pitchFamily="2" charset="2"/>
              <a:buNone/>
            </a:pPr>
            <a:endParaRPr lang="tr-TR" altLang="tr-TR" b="1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tr-TR" altLang="tr-TR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   Günümüzde </a:t>
            </a:r>
            <a:r>
              <a:rPr lang="tr-TR" altLang="tr-TR" b="1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obezite</a:t>
            </a:r>
            <a:r>
              <a:rPr lang="tr-TR" altLang="tr-TR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sıklığının artmasında; </a:t>
            </a:r>
          </a:p>
          <a:p>
            <a:pPr eaLnBrk="1" hangingPunct="1">
              <a:buFont typeface="Wingdings" pitchFamily="2" charset="2"/>
              <a:buNone/>
            </a:pPr>
            <a:r>
              <a:rPr lang="tr-TR" altLang="tr-TR" dirty="0" smtClean="0">
                <a:latin typeface="Comic Sans MS" panose="030F0702030302020204" pitchFamily="66" charset="0"/>
              </a:rPr>
              <a:t>- Modern yaşam tarzı</a:t>
            </a:r>
          </a:p>
          <a:p>
            <a:pPr eaLnBrk="1" hangingPunct="1">
              <a:buFont typeface="Wingdings" pitchFamily="2" charset="2"/>
              <a:buNone/>
            </a:pPr>
            <a:r>
              <a:rPr lang="tr-TR" altLang="tr-TR" dirty="0" smtClean="0">
                <a:latin typeface="Comic Sans MS" panose="030F0702030302020204" pitchFamily="66" charset="0"/>
              </a:rPr>
              <a:t>- Doğal gıdaların üretimden kalkması ve karbonhidrat ve yağdan zengin hazır gıda tüketiminin artması </a:t>
            </a:r>
          </a:p>
          <a:p>
            <a:pPr eaLnBrk="1" hangingPunct="1">
              <a:buFont typeface="Wingdings" pitchFamily="2" charset="2"/>
              <a:buNone/>
            </a:pPr>
            <a:r>
              <a:rPr lang="tr-TR" altLang="tr-TR" dirty="0" smtClean="0">
                <a:latin typeface="Comic Sans MS" panose="030F0702030302020204" pitchFamily="66" charset="0"/>
              </a:rPr>
              <a:t>- Yanlış beslenme alışkanlıkları</a:t>
            </a:r>
          </a:p>
          <a:p>
            <a:pPr eaLnBrk="1" hangingPunct="1">
              <a:buFont typeface="Wingdings" pitchFamily="2" charset="2"/>
              <a:buNone/>
            </a:pPr>
            <a:r>
              <a:rPr lang="tr-TR" altLang="tr-TR" dirty="0" smtClean="0">
                <a:latin typeface="Comic Sans MS" panose="030F0702030302020204" pitchFamily="66" charset="0"/>
              </a:rPr>
              <a:t>- Televizyon ve bilgisayar bağımlılığı ve buna bağlı aktiviteden uzak kalmak sayılabilir</a:t>
            </a:r>
          </a:p>
          <a:p>
            <a:pPr eaLnBrk="1" hangingPunct="1"/>
            <a:endParaRPr lang="tr-TR" altLang="tr-TR" dirty="0" smtClean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1173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tr-TR" altLang="tr-TR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   </a:t>
            </a:r>
            <a:r>
              <a:rPr lang="tr-TR" altLang="tr-TR" b="1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Obezitenin</a:t>
            </a:r>
            <a:r>
              <a:rPr lang="tr-TR" altLang="tr-TR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en sık görüldüğü yaşlar;</a:t>
            </a:r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tr-TR" altLang="tr-TR" dirty="0" smtClean="0">
                <a:latin typeface="Comic Sans MS" panose="030F0702030302020204" pitchFamily="66" charset="0"/>
              </a:rPr>
              <a:t>İlk bir yaş, 5-6 yaş arası ve </a:t>
            </a:r>
            <a:r>
              <a:rPr lang="tr-TR" altLang="tr-TR" b="1" dirty="0" err="1" smtClean="0">
                <a:solidFill>
                  <a:srgbClr val="C00000"/>
                </a:solidFill>
                <a:latin typeface="Comic Sans MS" panose="030F0702030302020204" pitchFamily="66" charset="0"/>
              </a:rPr>
              <a:t>puberte</a:t>
            </a:r>
            <a:r>
              <a:rPr lang="tr-TR" altLang="tr-TR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 dönemidir</a:t>
            </a:r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tr-TR" altLang="tr-TR" dirty="0" err="1" smtClean="0">
                <a:latin typeface="Comic Sans MS" panose="030F0702030302020204" pitchFamily="66" charset="0"/>
              </a:rPr>
              <a:t>Obez</a:t>
            </a:r>
            <a:r>
              <a:rPr lang="tr-TR" altLang="tr-TR" dirty="0" smtClean="0">
                <a:latin typeface="Comic Sans MS" panose="030F0702030302020204" pitchFamily="66" charset="0"/>
              </a:rPr>
              <a:t> çocukların 1/3’ü, </a:t>
            </a:r>
            <a:r>
              <a:rPr lang="tr-TR" altLang="tr-TR" b="1" dirty="0" err="1" smtClean="0">
                <a:solidFill>
                  <a:srgbClr val="C00000"/>
                </a:solidFill>
                <a:latin typeface="Comic Sans MS" panose="030F0702030302020204" pitchFamily="66" charset="0"/>
              </a:rPr>
              <a:t>obez</a:t>
            </a:r>
            <a:r>
              <a:rPr lang="tr-TR" altLang="tr-TR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tr-TR" altLang="tr-TR" b="1" dirty="0" err="1" smtClean="0">
                <a:solidFill>
                  <a:srgbClr val="C00000"/>
                </a:solidFill>
                <a:latin typeface="Comic Sans MS" panose="030F0702030302020204" pitchFamily="66" charset="0"/>
              </a:rPr>
              <a:t>adolesanların</a:t>
            </a:r>
            <a:r>
              <a:rPr lang="tr-TR" altLang="tr-TR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 ise %80’i erişkin yaşa geldiklerinde de </a:t>
            </a:r>
            <a:r>
              <a:rPr lang="tr-TR" altLang="tr-TR" b="1" dirty="0" err="1" smtClean="0">
                <a:solidFill>
                  <a:srgbClr val="C00000"/>
                </a:solidFill>
                <a:latin typeface="Comic Sans MS" panose="030F0702030302020204" pitchFamily="66" charset="0"/>
              </a:rPr>
              <a:t>obez</a:t>
            </a:r>
            <a:r>
              <a:rPr lang="tr-TR" altLang="tr-TR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 kalmaktadırlar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tr-TR" altLang="tr-TR" dirty="0" smtClean="0">
                <a:latin typeface="Comic Sans MS" panose="030F0702030302020204" pitchFamily="66" charset="0"/>
              </a:rPr>
              <a:t>- Erişkin yaşta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obez</a:t>
            </a:r>
            <a:r>
              <a:rPr lang="tr-TR" altLang="tr-TR" dirty="0" smtClean="0">
                <a:latin typeface="Comic Sans MS" panose="030F0702030302020204" pitchFamily="66" charset="0"/>
              </a:rPr>
              <a:t> olanların %30 kadarının çocukluk çağında da </a:t>
            </a:r>
            <a:r>
              <a:rPr lang="tr-TR" altLang="tr-TR" dirty="0" err="1" smtClean="0">
                <a:latin typeface="Comic Sans MS" panose="030F0702030302020204" pitchFamily="66" charset="0"/>
              </a:rPr>
              <a:t>obez</a:t>
            </a:r>
            <a:r>
              <a:rPr lang="tr-TR" altLang="tr-TR" dirty="0" smtClean="0">
                <a:latin typeface="Comic Sans MS" panose="030F0702030302020204" pitchFamily="66" charset="0"/>
              </a:rPr>
              <a:t> olduğu saptanmıştır</a:t>
            </a:r>
          </a:p>
        </p:txBody>
      </p:sp>
    </p:spTree>
    <p:extLst>
      <p:ext uri="{BB962C8B-B14F-4D97-AF65-F5344CB8AC3E}">
        <p14:creationId xmlns:p14="http://schemas.microsoft.com/office/powerpoint/2010/main" val="1259814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tr-TR" altLang="tr-TR" b="1" dirty="0">
                <a:solidFill>
                  <a:srgbClr val="660066"/>
                </a:solidFill>
              </a:rPr>
              <a:t> </a:t>
            </a:r>
            <a:r>
              <a:rPr lang="tr-TR" altLang="tr-TR" b="1" dirty="0" smtClean="0">
                <a:solidFill>
                  <a:srgbClr val="660066"/>
                </a:solidFill>
              </a:rPr>
              <a:t>   </a:t>
            </a:r>
            <a:r>
              <a:rPr lang="tr-TR" altLang="tr-TR" b="1" dirty="0">
                <a:solidFill>
                  <a:srgbClr val="660066"/>
                </a:solidFill>
              </a:rPr>
              <a:t> </a:t>
            </a:r>
            <a:r>
              <a:rPr lang="tr-TR" altLang="tr-TR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Basit  </a:t>
            </a:r>
            <a:r>
              <a:rPr lang="tr-TR" altLang="tr-TR" b="1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obezite</a:t>
            </a:r>
            <a:r>
              <a:rPr lang="tr-TR" altLang="tr-TR" sz="3400" b="1" dirty="0" smtClean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; </a:t>
            </a:r>
          </a:p>
          <a:p>
            <a:pPr eaLnBrk="1" hangingPunct="1">
              <a:buFont typeface="Wingdings" pitchFamily="2" charset="2"/>
              <a:buNone/>
            </a:pPr>
            <a:r>
              <a:rPr lang="tr-TR" altLang="tr-TR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altLang="tr-TR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tr-TR" altLang="tr-TR" sz="34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Aşırı kalori alımına bağlı ve</a:t>
            </a:r>
            <a:r>
              <a:rPr lang="tr-TR" altLang="tr-TR" sz="3400" b="1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tr-TR" altLang="tr-TR" sz="34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altta yatan bir endokrinolojik yada  genetik bir neden  bulunamaz </a:t>
            </a:r>
            <a:r>
              <a:rPr lang="tr-TR" altLang="tr-TR" sz="3400" dirty="0" err="1" smtClean="0">
                <a:latin typeface="Comic Sans MS" panose="030F0702030302020204" pitchFamily="66" charset="0"/>
                <a:cs typeface="Times New Roman" panose="02020603050405020304" pitchFamily="18" charset="0"/>
              </a:rPr>
              <a:t>ise,primer</a:t>
            </a:r>
            <a:r>
              <a:rPr lang="tr-TR" altLang="tr-TR" sz="34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 veya basit </a:t>
            </a:r>
            <a:r>
              <a:rPr lang="tr-TR" altLang="tr-TR" sz="3400" dirty="0" err="1" smtClean="0">
                <a:latin typeface="Comic Sans MS" panose="030F0702030302020204" pitchFamily="66" charset="0"/>
                <a:cs typeface="Times New Roman" panose="02020603050405020304" pitchFamily="18" charset="0"/>
              </a:rPr>
              <a:t>obezite</a:t>
            </a:r>
            <a:r>
              <a:rPr lang="tr-TR" altLang="tr-TR" sz="34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 olarak adlandırılır</a:t>
            </a:r>
          </a:p>
          <a:p>
            <a:pPr eaLnBrk="1" hangingPunct="1"/>
            <a:r>
              <a:rPr lang="tr-TR" altLang="tr-TR" sz="34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Bu grupta hastalarda aşırı kalori alımı vardır, genellikle yaşıtlarına göre uzun boyludurlar, hızlı gelişim gösterirler</a:t>
            </a:r>
          </a:p>
          <a:p>
            <a:pPr eaLnBrk="1" hangingPunct="1"/>
            <a:endParaRPr lang="tr-TR" altLang="tr-TR" sz="3000" dirty="0" smtClean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7835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yagram 2"/>
          <p:cNvGraphicFramePr/>
          <p:nvPr>
            <p:extLst>
              <p:ext uri="{D42A27DB-BD31-4B8C-83A1-F6EECF244321}">
                <p14:modId xmlns:p14="http://schemas.microsoft.com/office/powerpoint/2010/main" val="2232687316"/>
              </p:ext>
            </p:extLst>
          </p:nvPr>
        </p:nvGraphicFramePr>
        <p:xfrm>
          <a:off x="698500" y="1422400"/>
          <a:ext cx="11557001" cy="7505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Metin kutusu 3"/>
          <p:cNvSpPr txBox="1"/>
          <p:nvPr/>
        </p:nvSpPr>
        <p:spPr>
          <a:xfrm>
            <a:off x="2946401" y="213427"/>
            <a:ext cx="7226300" cy="99555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797" tIns="50797" rIns="50797" bIns="50797" numCol="1" spcCol="38098" rtlCol="0" anchor="ctr">
            <a:spAutoFit/>
          </a:bodyPr>
          <a:lstStyle/>
          <a:p>
            <a:r>
              <a:rPr lang="tr-TR" sz="4800" b="1" dirty="0" smtClean="0">
                <a:solidFill>
                  <a:schemeClr val="accent5"/>
                </a:solidFill>
              </a:rPr>
              <a:t>Ayırıcı Tanı</a:t>
            </a:r>
            <a:endParaRPr lang="tr-TR" sz="4800" b="1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122279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yagram 1"/>
          <p:cNvGraphicFramePr/>
          <p:nvPr>
            <p:extLst>
              <p:ext uri="{D42A27DB-BD31-4B8C-83A1-F6EECF244321}">
                <p14:modId xmlns:p14="http://schemas.microsoft.com/office/powerpoint/2010/main" val="4140482466"/>
              </p:ext>
            </p:extLst>
          </p:nvPr>
        </p:nvGraphicFramePr>
        <p:xfrm>
          <a:off x="711199" y="1295400"/>
          <a:ext cx="11315701" cy="7543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Metin kutusu 2"/>
          <p:cNvSpPr txBox="1"/>
          <p:nvPr/>
        </p:nvSpPr>
        <p:spPr>
          <a:xfrm>
            <a:off x="2260599" y="429325"/>
            <a:ext cx="8470901" cy="99555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797" tIns="50797" rIns="50797" bIns="50797" numCol="1" spcCol="38098" rtlCol="0" anchor="ctr">
            <a:spAutoFit/>
          </a:bodyPr>
          <a:lstStyle/>
          <a:p>
            <a:r>
              <a:rPr lang="tr-TR" sz="4800" b="1" dirty="0" err="1" smtClean="0">
                <a:solidFill>
                  <a:schemeClr val="accent5"/>
                </a:solidFill>
              </a:rPr>
              <a:t>Obeziteye</a:t>
            </a:r>
            <a:r>
              <a:rPr lang="tr-TR" sz="4800" b="1" dirty="0" smtClean="0">
                <a:solidFill>
                  <a:schemeClr val="accent5"/>
                </a:solidFill>
              </a:rPr>
              <a:t> Bağlı Sorunlar</a:t>
            </a:r>
            <a:endParaRPr lang="tr-TR" sz="4800" b="1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343019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87400" y="2387600"/>
            <a:ext cx="11353801" cy="62230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00000"/>
              </a:lnSpc>
            </a:pPr>
            <a:r>
              <a:rPr lang="tr-TR" sz="3100" dirty="0" err="1" smtClean="0"/>
              <a:t>Adolesan</a:t>
            </a:r>
            <a:r>
              <a:rPr lang="tr-TR" sz="3100" dirty="0" smtClean="0"/>
              <a:t> dönem </a:t>
            </a:r>
            <a:r>
              <a:rPr lang="tr-TR" sz="3100" dirty="0" err="1" smtClean="0"/>
              <a:t>puberte</a:t>
            </a:r>
            <a:r>
              <a:rPr lang="tr-TR" sz="3100" dirty="0" smtClean="0"/>
              <a:t> ile başlar  ve erken erişkin dönem ile sonlanır</a:t>
            </a:r>
          </a:p>
          <a:p>
            <a:pPr>
              <a:lnSpc>
                <a:spcPct val="100000"/>
              </a:lnSpc>
            </a:pPr>
            <a:r>
              <a:rPr lang="tr-TR" sz="3100" dirty="0" smtClean="0"/>
              <a:t>Dünya Sağlık Örgütü </a:t>
            </a:r>
            <a:r>
              <a:rPr lang="tr-TR" sz="3100" dirty="0" err="1" smtClean="0"/>
              <a:t>adölesan</a:t>
            </a:r>
            <a:r>
              <a:rPr lang="tr-TR" sz="3100" dirty="0" smtClean="0"/>
              <a:t> dönemi 10-19 yaşları arası olarak tanımlamıştır</a:t>
            </a:r>
          </a:p>
          <a:p>
            <a:pPr>
              <a:lnSpc>
                <a:spcPct val="100000"/>
              </a:lnSpc>
            </a:pPr>
            <a:r>
              <a:rPr lang="tr-TR" sz="3100" i="1" dirty="0" err="1" smtClean="0"/>
              <a:t>Lancet</a:t>
            </a:r>
            <a:r>
              <a:rPr lang="tr-TR" sz="3100" dirty="0" smtClean="0"/>
              <a:t> komisyonu, </a:t>
            </a:r>
            <a:r>
              <a:rPr lang="tr-TR" sz="3100" dirty="0" err="1" smtClean="0"/>
              <a:t>adölesan</a:t>
            </a:r>
            <a:r>
              <a:rPr lang="tr-TR" sz="3100" dirty="0" smtClean="0"/>
              <a:t> dönemi erken (10-14 yaş), geç (15-19 yaş) ve genç erişkin (20-24 yaş) olmak üzere üç yaş </a:t>
            </a:r>
            <a:r>
              <a:rPr lang="tr-TR" sz="3100" dirty="0" err="1" smtClean="0"/>
              <a:t>grbuna</a:t>
            </a:r>
            <a:r>
              <a:rPr lang="tr-TR" sz="3100" dirty="0" smtClean="0"/>
              <a:t> ayırmıştır</a:t>
            </a:r>
          </a:p>
          <a:p>
            <a:r>
              <a:rPr lang="tr-TR" sz="3100" dirty="0" smtClean="0"/>
              <a:t>Dünya nüfusunun </a:t>
            </a:r>
            <a:r>
              <a:rPr lang="tr-TR" sz="3100" b="1" dirty="0" smtClean="0"/>
              <a:t>dörtte biri 10-24 yaş arası </a:t>
            </a:r>
            <a:r>
              <a:rPr lang="tr-TR" sz="3100" dirty="0" smtClean="0"/>
              <a:t>olduğu </a:t>
            </a:r>
            <a:r>
              <a:rPr lang="tr-TR" sz="3100" dirty="0" err="1" smtClean="0"/>
              <a:t>bildirimiştir</a:t>
            </a:r>
            <a:r>
              <a:rPr lang="tr-TR" sz="3100" dirty="0" smtClean="0"/>
              <a:t> </a:t>
            </a:r>
            <a:r>
              <a:rPr lang="tr-TR" sz="3100" b="1" dirty="0" smtClean="0"/>
              <a:t>(2012, 1,8 milyar)</a:t>
            </a:r>
            <a:endParaRPr lang="tr-TR" sz="3100" b="1" dirty="0"/>
          </a:p>
        </p:txBody>
      </p:sp>
      <p:sp>
        <p:nvSpPr>
          <p:cNvPr id="4" name="Unvan 1"/>
          <p:cNvSpPr txBox="1">
            <a:spLocks/>
          </p:cNvSpPr>
          <p:nvPr/>
        </p:nvSpPr>
        <p:spPr>
          <a:xfrm>
            <a:off x="977901" y="203200"/>
            <a:ext cx="11353801" cy="2032000"/>
          </a:xfrm>
          <a:prstGeom prst="rect">
            <a:avLst/>
          </a:prstGeom>
          <a:ln w="12700"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797" tIns="50797" rIns="50797" bIns="50797" anchor="ctr">
            <a:normAutofit/>
          </a:bodyPr>
          <a:lstStyle>
            <a:lvl1pPr marL="0" marR="0" indent="0" algn="ctr" defTabSz="5842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400" b="0" i="0" u="none" strike="noStrike" cap="all" spc="320" baseline="0">
                <a:ln>
                  <a:noFill/>
                </a:ln>
                <a:solidFill>
                  <a:srgbClr val="FBF9E6"/>
                </a:solidFill>
                <a:effectLst>
                  <a:outerShdw blurRad="25400" dist="25400" dir="16200000" rotWithShape="0">
                    <a:srgbClr val="3A3A3A">
                      <a:alpha val="70000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Georgia"/>
              </a:defRPr>
            </a:lvl1pPr>
            <a:lvl2pPr marL="0" marR="0" indent="228600" algn="ctr" defTabSz="5842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400" b="0" i="0" u="none" strike="noStrike" cap="all" spc="320" baseline="0">
                <a:ln>
                  <a:noFill/>
                </a:ln>
                <a:solidFill>
                  <a:srgbClr val="4F5C3F">
                    <a:alpha val="69000"/>
                  </a:srgbClr>
                </a:solidFill>
                <a:effectLst>
                  <a:outerShdw blurRad="25400" dist="12700" dir="16200000" rotWithShape="0">
                    <a:srgbClr val="3A3A3A">
                      <a:alpha val="35000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Georgia"/>
              </a:defRPr>
            </a:lvl2pPr>
            <a:lvl3pPr marL="0" marR="0" indent="457200" algn="ctr" defTabSz="5842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400" b="0" i="0" u="none" strike="noStrike" cap="all" spc="320" baseline="0">
                <a:ln>
                  <a:noFill/>
                </a:ln>
                <a:solidFill>
                  <a:srgbClr val="4F5C3F">
                    <a:alpha val="69000"/>
                  </a:srgbClr>
                </a:solidFill>
                <a:effectLst>
                  <a:outerShdw blurRad="25400" dist="12700" dir="16200000" rotWithShape="0">
                    <a:srgbClr val="3A3A3A">
                      <a:alpha val="35000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Georgia"/>
              </a:defRPr>
            </a:lvl3pPr>
            <a:lvl4pPr marL="0" marR="0" indent="685800" algn="ctr" defTabSz="5842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400" b="0" i="0" u="none" strike="noStrike" cap="all" spc="320" baseline="0">
                <a:ln>
                  <a:noFill/>
                </a:ln>
                <a:solidFill>
                  <a:srgbClr val="4F5C3F">
                    <a:alpha val="69000"/>
                  </a:srgbClr>
                </a:solidFill>
                <a:effectLst>
                  <a:outerShdw blurRad="25400" dist="12700" dir="16200000" rotWithShape="0">
                    <a:srgbClr val="3A3A3A">
                      <a:alpha val="35000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Georgia"/>
              </a:defRPr>
            </a:lvl4pPr>
            <a:lvl5pPr marL="0" marR="0" indent="914400" algn="ctr" defTabSz="5842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400" b="0" i="0" u="none" strike="noStrike" cap="all" spc="320" baseline="0">
                <a:ln>
                  <a:noFill/>
                </a:ln>
                <a:solidFill>
                  <a:srgbClr val="4F5C3F">
                    <a:alpha val="69000"/>
                  </a:srgbClr>
                </a:solidFill>
                <a:effectLst>
                  <a:outerShdw blurRad="25400" dist="12700" dir="16200000" rotWithShape="0">
                    <a:srgbClr val="3A3A3A">
                      <a:alpha val="35000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Georgia"/>
              </a:defRPr>
            </a:lvl5pPr>
            <a:lvl6pPr marL="0" marR="0" indent="1143000" algn="ctr" defTabSz="5842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400" b="0" i="0" u="none" strike="noStrike" cap="all" spc="320" baseline="0">
                <a:ln>
                  <a:noFill/>
                </a:ln>
                <a:solidFill>
                  <a:srgbClr val="4F5C3F">
                    <a:alpha val="69000"/>
                  </a:srgbClr>
                </a:solidFill>
                <a:effectLst>
                  <a:outerShdw blurRad="25400" dist="12700" dir="16200000" rotWithShape="0">
                    <a:srgbClr val="3A3A3A">
                      <a:alpha val="35000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Georgia"/>
              </a:defRPr>
            </a:lvl6pPr>
            <a:lvl7pPr marL="0" marR="0" indent="1371600" algn="ctr" defTabSz="5842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400" b="0" i="0" u="none" strike="noStrike" cap="all" spc="320" baseline="0">
                <a:ln>
                  <a:noFill/>
                </a:ln>
                <a:solidFill>
                  <a:srgbClr val="4F5C3F">
                    <a:alpha val="69000"/>
                  </a:srgbClr>
                </a:solidFill>
                <a:effectLst>
                  <a:outerShdw blurRad="25400" dist="12700" dir="16200000" rotWithShape="0">
                    <a:srgbClr val="3A3A3A">
                      <a:alpha val="35000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Georgia"/>
              </a:defRPr>
            </a:lvl7pPr>
            <a:lvl8pPr marL="0" marR="0" indent="1600200" algn="ctr" defTabSz="5842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400" b="0" i="0" u="none" strike="noStrike" cap="all" spc="320" baseline="0">
                <a:ln>
                  <a:noFill/>
                </a:ln>
                <a:solidFill>
                  <a:srgbClr val="4F5C3F">
                    <a:alpha val="69000"/>
                  </a:srgbClr>
                </a:solidFill>
                <a:effectLst>
                  <a:outerShdw blurRad="25400" dist="12700" dir="16200000" rotWithShape="0">
                    <a:srgbClr val="3A3A3A">
                      <a:alpha val="35000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Georgia"/>
              </a:defRPr>
            </a:lvl8pPr>
            <a:lvl9pPr marL="0" marR="0" indent="1828800" algn="ctr" defTabSz="5842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400" b="0" i="0" u="none" strike="noStrike" cap="all" spc="320" baseline="0">
                <a:ln>
                  <a:noFill/>
                </a:ln>
                <a:solidFill>
                  <a:srgbClr val="4F5C3F">
                    <a:alpha val="69000"/>
                  </a:srgbClr>
                </a:solidFill>
                <a:effectLst>
                  <a:outerShdw blurRad="25400" dist="12700" dir="16200000" rotWithShape="0">
                    <a:srgbClr val="3A3A3A">
                      <a:alpha val="35000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Georgia"/>
              </a:defRPr>
            </a:lvl9pPr>
          </a:lstStyle>
          <a:p>
            <a:pPr hangingPunct="1"/>
            <a:r>
              <a:rPr lang="tr-TR" cap="none" dirty="0" err="1" smtClean="0"/>
              <a:t>Adolesan</a:t>
            </a:r>
            <a:r>
              <a:rPr lang="tr-TR" cap="none" dirty="0" smtClean="0"/>
              <a:t> Dönem</a:t>
            </a:r>
            <a:endParaRPr lang="tr-TR" cap="none" dirty="0"/>
          </a:p>
        </p:txBody>
      </p:sp>
      <p:sp>
        <p:nvSpPr>
          <p:cNvPr id="6" name="Metin kutusu 5"/>
          <p:cNvSpPr txBox="1"/>
          <p:nvPr/>
        </p:nvSpPr>
        <p:spPr>
          <a:xfrm>
            <a:off x="4936956" y="8910735"/>
            <a:ext cx="2826089" cy="3980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797" tIns="50797" rIns="50797" bIns="50797" numCol="1" spcCol="38098" rtlCol="0" anchor="ctr">
            <a:spAutoFit/>
          </a:bodyPr>
          <a:lstStyle/>
          <a:p>
            <a:r>
              <a:rPr lang="tr-TR" sz="1600" i="1" dirty="0" err="1"/>
              <a:t>Patton</a:t>
            </a:r>
            <a:r>
              <a:rPr lang="tr-TR" sz="1600" i="1" dirty="0"/>
              <a:t> GC, et al. </a:t>
            </a:r>
            <a:r>
              <a:rPr lang="tr-TR" sz="1600" i="1" dirty="0" err="1"/>
              <a:t>Lancet</a:t>
            </a:r>
            <a:r>
              <a:rPr lang="tr-TR" sz="1600" i="1" dirty="0"/>
              <a:t>, 2016</a:t>
            </a:r>
          </a:p>
        </p:txBody>
      </p:sp>
    </p:spTree>
    <p:extLst>
      <p:ext uri="{BB962C8B-B14F-4D97-AF65-F5344CB8AC3E}">
        <p14:creationId xmlns:p14="http://schemas.microsoft.com/office/powerpoint/2010/main" val="416778776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355601" y="648507"/>
            <a:ext cx="7531100" cy="98898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797" tIns="50797" rIns="50797" bIns="50797" numCol="1" spcCol="38098" rtlCol="0" anchor="ctr">
            <a:spAutoFit/>
          </a:bodyPr>
          <a:lstStyle/>
          <a:p>
            <a:r>
              <a:rPr lang="tr-TR" sz="4800" b="1" dirty="0" smtClean="0">
                <a:solidFill>
                  <a:schemeClr val="accent5"/>
                </a:solidFill>
              </a:rPr>
              <a:t>Medikal Sorunlar</a:t>
            </a:r>
            <a:endParaRPr lang="tr-TR" sz="4800" b="1" dirty="0">
              <a:solidFill>
                <a:schemeClr val="accent5"/>
              </a:solidFill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774114" y="6665913"/>
            <a:ext cx="3457574" cy="2543175"/>
          </a:xfrm>
          <a:prstGeom prst="rect">
            <a:avLst/>
          </a:prstGeom>
        </p:spPr>
      </p:pic>
      <p:sp>
        <p:nvSpPr>
          <p:cNvPr id="4" name="Metin kutusu 3"/>
          <p:cNvSpPr txBox="1"/>
          <p:nvPr/>
        </p:nvSpPr>
        <p:spPr>
          <a:xfrm>
            <a:off x="1231901" y="2174667"/>
            <a:ext cx="6997700" cy="645837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797" tIns="50797" rIns="50797" bIns="50797" numCol="1" spcCol="38098" rtlCol="0" anchor="ctr">
            <a:spAutoFit/>
          </a:bodyPr>
          <a:lstStyle/>
          <a:p>
            <a:pPr marL="457176" indent="-457176" algn="l">
              <a:buFont typeface="Arial" panose="020B0604020202020204" pitchFamily="34" charset="0"/>
              <a:buChar char="•"/>
            </a:pPr>
            <a:r>
              <a:rPr lang="tr-TR" b="1" dirty="0" smtClean="0">
                <a:solidFill>
                  <a:srgbClr val="C00000"/>
                </a:solidFill>
              </a:rPr>
              <a:t>İnsülin direnci</a:t>
            </a:r>
          </a:p>
          <a:p>
            <a:pPr marL="457176" indent="-457176" algn="l">
              <a:buFont typeface="Arial" panose="020B0604020202020204" pitchFamily="34" charset="0"/>
              <a:buChar char="•"/>
            </a:pPr>
            <a:r>
              <a:rPr lang="tr-TR" b="1" dirty="0" smtClean="0">
                <a:solidFill>
                  <a:srgbClr val="C00000"/>
                </a:solidFill>
              </a:rPr>
              <a:t>Tip 2 diyabet </a:t>
            </a:r>
          </a:p>
          <a:p>
            <a:pPr marL="457176" indent="-457176" algn="l">
              <a:buFont typeface="Arial" panose="020B0604020202020204" pitchFamily="34" charset="0"/>
              <a:buChar char="•"/>
            </a:pPr>
            <a:r>
              <a:rPr lang="tr-TR" dirty="0" err="1" smtClean="0"/>
              <a:t>Hiperlipidemi</a:t>
            </a:r>
            <a:endParaRPr lang="tr-TR" dirty="0" smtClean="0"/>
          </a:p>
          <a:p>
            <a:pPr marL="457176" indent="-457176" algn="l">
              <a:buFont typeface="Arial" panose="020B0604020202020204" pitchFamily="34" charset="0"/>
              <a:buChar char="•"/>
            </a:pPr>
            <a:r>
              <a:rPr lang="tr-TR" dirty="0" smtClean="0"/>
              <a:t>Hipertansiyon</a:t>
            </a:r>
          </a:p>
          <a:p>
            <a:pPr marL="457176" indent="-457176" algn="l">
              <a:buFont typeface="Arial" panose="020B0604020202020204" pitchFamily="34" charset="0"/>
              <a:buChar char="•"/>
            </a:pPr>
            <a:r>
              <a:rPr lang="tr-TR" dirty="0" smtClean="0"/>
              <a:t>Kardiyak </a:t>
            </a:r>
            <a:r>
              <a:rPr lang="tr-TR" dirty="0" err="1" smtClean="0"/>
              <a:t>hipertrofi</a:t>
            </a:r>
            <a:endParaRPr lang="tr-TR" dirty="0" smtClean="0"/>
          </a:p>
          <a:p>
            <a:pPr marL="457176" indent="-457176" algn="l">
              <a:buFont typeface="Arial" panose="020B0604020202020204" pitchFamily="34" charset="0"/>
              <a:buChar char="•"/>
            </a:pPr>
            <a:r>
              <a:rPr lang="tr-TR" dirty="0" err="1" smtClean="0"/>
              <a:t>Ateroskleroz</a:t>
            </a:r>
            <a:endParaRPr lang="tr-TR" dirty="0" smtClean="0"/>
          </a:p>
          <a:p>
            <a:pPr marL="457176" indent="-457176" algn="l">
              <a:buFont typeface="Arial" panose="020B0604020202020204" pitchFamily="34" charset="0"/>
              <a:buChar char="•"/>
            </a:pPr>
            <a:r>
              <a:rPr lang="tr-TR" dirty="0" err="1" smtClean="0"/>
              <a:t>Prematür</a:t>
            </a:r>
            <a:r>
              <a:rPr lang="tr-TR" dirty="0" smtClean="0"/>
              <a:t> </a:t>
            </a:r>
            <a:r>
              <a:rPr lang="tr-TR" dirty="0" err="1" smtClean="0"/>
              <a:t>adrenarş</a:t>
            </a:r>
            <a:endParaRPr lang="tr-TR" dirty="0" smtClean="0"/>
          </a:p>
          <a:p>
            <a:pPr marL="457176" indent="-457176" algn="l">
              <a:buFont typeface="Arial" panose="020B0604020202020204" pitchFamily="34" charset="0"/>
              <a:buChar char="•"/>
            </a:pPr>
            <a:r>
              <a:rPr lang="tr-TR" dirty="0" err="1" smtClean="0"/>
              <a:t>Puberte</a:t>
            </a:r>
            <a:r>
              <a:rPr lang="tr-TR" dirty="0" smtClean="0"/>
              <a:t> </a:t>
            </a:r>
            <a:r>
              <a:rPr lang="tr-TR" dirty="0" err="1" smtClean="0"/>
              <a:t>prekoks</a:t>
            </a:r>
            <a:endParaRPr lang="tr-TR" dirty="0" smtClean="0"/>
          </a:p>
          <a:p>
            <a:pPr marL="457176" indent="-457176" algn="l">
              <a:buFont typeface="Arial" panose="020B0604020202020204" pitchFamily="34" charset="0"/>
              <a:buChar char="•"/>
            </a:pPr>
            <a:r>
              <a:rPr lang="tr-TR" dirty="0" smtClean="0"/>
              <a:t>PCOS </a:t>
            </a:r>
          </a:p>
          <a:p>
            <a:pPr marL="457176" indent="-457176" algn="l">
              <a:buFont typeface="Arial" panose="020B0604020202020204" pitchFamily="34" charset="0"/>
              <a:buChar char="•"/>
            </a:pPr>
            <a:r>
              <a:rPr lang="tr-TR" dirty="0" err="1" smtClean="0"/>
              <a:t>infertilite</a:t>
            </a:r>
            <a:endParaRPr lang="tr-TR" dirty="0" smtClean="0"/>
          </a:p>
          <a:p>
            <a:endParaRPr lang="tr-TR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48400" y="1615451"/>
            <a:ext cx="2914650" cy="1962150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931274" y="2547647"/>
            <a:ext cx="3143250" cy="1866900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34150" y="4131679"/>
            <a:ext cx="3562350" cy="1838325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205538" y="5684358"/>
            <a:ext cx="1971675" cy="1990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57931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-203199" y="1260946"/>
            <a:ext cx="7531100" cy="98898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797" tIns="50797" rIns="50797" bIns="50797" numCol="1" spcCol="38098" rtlCol="0" anchor="ctr">
            <a:spAutoFit/>
          </a:bodyPr>
          <a:lstStyle/>
          <a:p>
            <a:r>
              <a:rPr lang="tr-TR" sz="4800" b="1" dirty="0" smtClean="0">
                <a:solidFill>
                  <a:schemeClr val="accent5"/>
                </a:solidFill>
              </a:rPr>
              <a:t>Mekanik Sorunlar</a:t>
            </a:r>
            <a:endParaRPr lang="tr-TR" sz="4800" b="1" dirty="0">
              <a:solidFill>
                <a:schemeClr val="accent5"/>
              </a:solidFill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774114" y="6665913"/>
            <a:ext cx="3457574" cy="2543175"/>
          </a:xfrm>
          <a:prstGeom prst="rect">
            <a:avLst/>
          </a:prstGeom>
        </p:spPr>
      </p:pic>
      <p:sp>
        <p:nvSpPr>
          <p:cNvPr id="4" name="Metin kutusu 3"/>
          <p:cNvSpPr txBox="1"/>
          <p:nvPr/>
        </p:nvSpPr>
        <p:spPr>
          <a:xfrm>
            <a:off x="657226" y="3386752"/>
            <a:ext cx="6245225" cy="414718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797" tIns="50797" rIns="50797" bIns="50797" numCol="1" spcCol="38098" rtlCol="0" anchor="ctr">
            <a:spAutoFit/>
          </a:bodyPr>
          <a:lstStyle/>
          <a:p>
            <a:pPr marL="457176" indent="-457176" algn="l">
              <a:buFont typeface="Arial" panose="020B0604020202020204" pitchFamily="34" charset="0"/>
              <a:buChar char="•"/>
            </a:pPr>
            <a:r>
              <a:rPr lang="tr-TR" dirty="0" smtClean="0"/>
              <a:t>Uyku </a:t>
            </a:r>
            <a:r>
              <a:rPr lang="tr-TR" dirty="0" err="1" smtClean="0"/>
              <a:t>apnesi</a:t>
            </a:r>
            <a:endParaRPr lang="tr-TR" dirty="0" smtClean="0"/>
          </a:p>
          <a:p>
            <a:pPr marL="457176" indent="-457176" algn="l">
              <a:buFont typeface="Arial" panose="020B0604020202020204" pitchFamily="34" charset="0"/>
              <a:buChar char="•"/>
            </a:pPr>
            <a:r>
              <a:rPr lang="tr-TR" dirty="0" err="1" smtClean="0"/>
              <a:t>Gastoözefagial</a:t>
            </a:r>
            <a:r>
              <a:rPr lang="tr-TR" dirty="0" smtClean="0"/>
              <a:t> </a:t>
            </a:r>
            <a:r>
              <a:rPr lang="tr-TR" dirty="0" err="1" smtClean="0"/>
              <a:t>reflü</a:t>
            </a:r>
            <a:endParaRPr lang="tr-TR" dirty="0" smtClean="0"/>
          </a:p>
          <a:p>
            <a:pPr marL="457176" indent="-457176" algn="l">
              <a:buFont typeface="Arial" panose="020B0604020202020204" pitchFamily="34" charset="0"/>
              <a:buChar char="•"/>
            </a:pPr>
            <a:r>
              <a:rPr lang="tr-TR" dirty="0" err="1" smtClean="0"/>
              <a:t>Üriner</a:t>
            </a:r>
            <a:r>
              <a:rPr lang="tr-TR" dirty="0" smtClean="0"/>
              <a:t>  </a:t>
            </a:r>
            <a:r>
              <a:rPr lang="tr-TR" dirty="0" err="1" smtClean="0"/>
              <a:t>inkontinans</a:t>
            </a:r>
            <a:endParaRPr lang="tr-TR" dirty="0" smtClean="0"/>
          </a:p>
          <a:p>
            <a:pPr marL="457176" indent="-457176" algn="l">
              <a:buFont typeface="Arial" panose="020B0604020202020204" pitchFamily="34" charset="0"/>
              <a:buChar char="•"/>
            </a:pPr>
            <a:r>
              <a:rPr lang="tr-TR" dirty="0" err="1" smtClean="0"/>
              <a:t>Venöz</a:t>
            </a:r>
            <a:r>
              <a:rPr lang="tr-TR" dirty="0" smtClean="0"/>
              <a:t> </a:t>
            </a:r>
            <a:r>
              <a:rPr lang="tr-TR" dirty="0" err="1" smtClean="0"/>
              <a:t>staz</a:t>
            </a:r>
            <a:endParaRPr lang="tr-TR" dirty="0" smtClean="0"/>
          </a:p>
          <a:p>
            <a:pPr marL="457176" indent="-457176" algn="l">
              <a:buFont typeface="Arial" panose="020B0604020202020204" pitchFamily="34" charset="0"/>
              <a:buChar char="•"/>
            </a:pPr>
            <a:r>
              <a:rPr lang="tr-TR" dirty="0" err="1" smtClean="0"/>
              <a:t>Psödotümor</a:t>
            </a:r>
            <a:r>
              <a:rPr lang="tr-TR" dirty="0" smtClean="0"/>
              <a:t> </a:t>
            </a:r>
            <a:r>
              <a:rPr lang="tr-TR" dirty="0" err="1" smtClean="0"/>
              <a:t>serebri</a:t>
            </a:r>
            <a:endParaRPr lang="tr-TR" dirty="0" smtClean="0"/>
          </a:p>
          <a:p>
            <a:pPr marL="457176" indent="-457176" algn="l">
              <a:buFont typeface="Arial" panose="020B0604020202020204" pitchFamily="34" charset="0"/>
              <a:buChar char="•"/>
            </a:pPr>
            <a:r>
              <a:rPr lang="tr-TR" dirty="0" smtClean="0"/>
              <a:t>Ciltte mantar enfeksiyonları</a:t>
            </a:r>
          </a:p>
          <a:p>
            <a:pPr marL="457176" indent="-457176" algn="l">
              <a:buFont typeface="Arial" panose="020B0604020202020204" pitchFamily="34" charset="0"/>
              <a:buChar char="•"/>
            </a:pPr>
            <a:r>
              <a:rPr lang="tr-TR" dirty="0" err="1" smtClean="0"/>
              <a:t>Dekubit</a:t>
            </a:r>
            <a:r>
              <a:rPr lang="tr-TR" dirty="0" smtClean="0"/>
              <a:t> ülserleri</a:t>
            </a:r>
          </a:p>
        </p:txBody>
      </p:sp>
      <p:pic>
        <p:nvPicPr>
          <p:cNvPr id="9" name="Resim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93003" y="1374775"/>
            <a:ext cx="4222263" cy="2880000"/>
          </a:xfrm>
          <a:prstGeom prst="rect">
            <a:avLst/>
          </a:prstGeom>
        </p:spPr>
      </p:pic>
      <p:pic>
        <p:nvPicPr>
          <p:cNvPr id="10" name="Resim 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37109" y="4431644"/>
            <a:ext cx="2867025" cy="2057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51512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190500" y="673465"/>
            <a:ext cx="7531100" cy="99555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797" tIns="50797" rIns="50797" bIns="50797" numCol="1" spcCol="38098" rtlCol="0" anchor="ctr">
            <a:spAutoFit/>
          </a:bodyPr>
          <a:lstStyle/>
          <a:p>
            <a:r>
              <a:rPr lang="tr-TR" sz="4800" b="1" dirty="0" err="1" smtClean="0">
                <a:solidFill>
                  <a:schemeClr val="accent5"/>
                </a:solidFill>
              </a:rPr>
              <a:t>Neoplastik</a:t>
            </a:r>
            <a:r>
              <a:rPr lang="tr-TR" sz="4800" b="1" dirty="0" smtClean="0">
                <a:solidFill>
                  <a:schemeClr val="accent5"/>
                </a:solidFill>
              </a:rPr>
              <a:t> Sorunlar</a:t>
            </a:r>
            <a:endParaRPr lang="tr-TR" sz="4800" b="1" dirty="0">
              <a:solidFill>
                <a:schemeClr val="accent5"/>
              </a:solidFill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973138" y="2480027"/>
            <a:ext cx="5630864" cy="54209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797" tIns="50797" rIns="50797" bIns="50797" numCol="1" spcCol="38098" rtlCol="0" anchor="ctr">
            <a:spAutoFit/>
          </a:bodyPr>
          <a:lstStyle/>
          <a:p>
            <a:pPr marL="457176" indent="-457176" algn="l">
              <a:buFont typeface="Arial" panose="020B0604020202020204" pitchFamily="34" charset="0"/>
              <a:buChar char="•"/>
            </a:pPr>
            <a:r>
              <a:rPr lang="tr-TR" dirty="0" smtClean="0"/>
              <a:t>Meme </a:t>
            </a:r>
            <a:r>
              <a:rPr lang="tr-TR" dirty="0" err="1" smtClean="0"/>
              <a:t>Ca</a:t>
            </a:r>
            <a:endParaRPr lang="tr-TR" dirty="0" smtClean="0"/>
          </a:p>
          <a:p>
            <a:pPr marL="457176" indent="-457176" algn="l">
              <a:buFont typeface="Arial" panose="020B0604020202020204" pitchFamily="34" charset="0"/>
              <a:buChar char="•"/>
            </a:pPr>
            <a:r>
              <a:rPr lang="tr-TR" dirty="0" err="1" smtClean="0"/>
              <a:t>Over</a:t>
            </a:r>
            <a:r>
              <a:rPr lang="tr-TR" dirty="0" smtClean="0"/>
              <a:t> </a:t>
            </a:r>
            <a:r>
              <a:rPr lang="tr-TR" dirty="0" err="1" smtClean="0"/>
              <a:t>Ca</a:t>
            </a:r>
            <a:endParaRPr lang="tr-TR" dirty="0" smtClean="0"/>
          </a:p>
          <a:p>
            <a:pPr marL="457176" indent="-457176" algn="l">
              <a:buFont typeface="Arial" panose="020B0604020202020204" pitchFamily="34" charset="0"/>
              <a:buChar char="•"/>
            </a:pPr>
            <a:r>
              <a:rPr lang="tr-TR" dirty="0" err="1" smtClean="0"/>
              <a:t>Endometrium</a:t>
            </a:r>
            <a:r>
              <a:rPr lang="tr-TR" dirty="0" smtClean="0"/>
              <a:t> </a:t>
            </a:r>
            <a:r>
              <a:rPr lang="tr-TR" dirty="0" err="1" smtClean="0"/>
              <a:t>Ca</a:t>
            </a:r>
            <a:endParaRPr lang="tr-TR" dirty="0" smtClean="0"/>
          </a:p>
          <a:p>
            <a:pPr marL="457176" indent="-457176" algn="l">
              <a:buFont typeface="Arial" panose="020B0604020202020204" pitchFamily="34" charset="0"/>
              <a:buChar char="•"/>
            </a:pPr>
            <a:r>
              <a:rPr lang="tr-TR" dirty="0" err="1" smtClean="0"/>
              <a:t>Kolorektal</a:t>
            </a:r>
            <a:r>
              <a:rPr lang="tr-TR" dirty="0" smtClean="0"/>
              <a:t> </a:t>
            </a:r>
            <a:r>
              <a:rPr lang="tr-TR" dirty="0" err="1" smtClean="0"/>
              <a:t>Ca</a:t>
            </a:r>
            <a:endParaRPr lang="tr-TR" dirty="0" smtClean="0"/>
          </a:p>
          <a:p>
            <a:pPr marL="457176" indent="-457176" algn="l">
              <a:buFont typeface="Arial" panose="020B0604020202020204" pitchFamily="34" charset="0"/>
              <a:buChar char="•"/>
            </a:pPr>
            <a:r>
              <a:rPr lang="tr-TR" dirty="0" smtClean="0"/>
              <a:t>Prostat </a:t>
            </a:r>
            <a:r>
              <a:rPr lang="tr-TR" dirty="0" err="1" smtClean="0"/>
              <a:t>Ca</a:t>
            </a:r>
            <a:endParaRPr lang="tr-TR" dirty="0" smtClean="0"/>
          </a:p>
          <a:p>
            <a:pPr marL="457176" indent="-457176" algn="l">
              <a:buFont typeface="Arial" panose="020B0604020202020204" pitchFamily="34" charset="0"/>
              <a:buChar char="•"/>
            </a:pPr>
            <a:r>
              <a:rPr lang="tr-TR" dirty="0" err="1" smtClean="0"/>
              <a:t>Renal</a:t>
            </a:r>
            <a:r>
              <a:rPr lang="tr-TR" dirty="0" smtClean="0"/>
              <a:t> hücreli </a:t>
            </a:r>
            <a:r>
              <a:rPr lang="tr-TR" dirty="0" err="1" smtClean="0"/>
              <a:t>Ca</a:t>
            </a:r>
            <a:endParaRPr lang="tr-TR" dirty="0" smtClean="0"/>
          </a:p>
          <a:p>
            <a:pPr marL="457176" indent="-457176" algn="l">
              <a:buFont typeface="Arial" panose="020B0604020202020204" pitchFamily="34" charset="0"/>
              <a:buChar char="•"/>
            </a:pPr>
            <a:r>
              <a:rPr lang="tr-TR" dirty="0" err="1" smtClean="0"/>
              <a:t>Non</a:t>
            </a:r>
            <a:r>
              <a:rPr lang="tr-TR" dirty="0" smtClean="0"/>
              <a:t> </a:t>
            </a:r>
            <a:r>
              <a:rPr lang="tr-TR" dirty="0" err="1" smtClean="0"/>
              <a:t>hodgkin</a:t>
            </a:r>
            <a:r>
              <a:rPr lang="tr-TR" dirty="0" smtClean="0"/>
              <a:t> </a:t>
            </a:r>
            <a:r>
              <a:rPr lang="tr-TR" dirty="0" err="1" smtClean="0"/>
              <a:t>lenfoma</a:t>
            </a:r>
            <a:endParaRPr lang="tr-TR" dirty="0" smtClean="0"/>
          </a:p>
          <a:p>
            <a:pPr marL="457176" indent="-457176" algn="l">
              <a:buFont typeface="Arial" panose="020B0604020202020204" pitchFamily="34" charset="0"/>
              <a:buChar char="•"/>
            </a:pPr>
            <a:r>
              <a:rPr lang="tr-TR" dirty="0" smtClean="0"/>
              <a:t>Pankreas </a:t>
            </a:r>
            <a:r>
              <a:rPr lang="tr-TR" dirty="0" err="1" smtClean="0"/>
              <a:t>Ca</a:t>
            </a:r>
            <a:endParaRPr lang="tr-TR" dirty="0" smtClean="0"/>
          </a:p>
          <a:p>
            <a:pPr marL="457176" indent="-457176" algn="l">
              <a:buFont typeface="Arial" panose="020B0604020202020204" pitchFamily="34" charset="0"/>
              <a:buChar char="•"/>
            </a:pPr>
            <a:r>
              <a:rPr lang="tr-TR" dirty="0" err="1" smtClean="0"/>
              <a:t>Özefagus</a:t>
            </a:r>
            <a:r>
              <a:rPr lang="tr-TR" dirty="0" smtClean="0"/>
              <a:t> </a:t>
            </a:r>
            <a:r>
              <a:rPr lang="tr-TR" dirty="0" err="1" smtClean="0"/>
              <a:t>Ca</a:t>
            </a:r>
            <a:endParaRPr lang="tr-TR" dirty="0" smtClean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04001" y="1768827"/>
            <a:ext cx="5831819" cy="7178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41924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1" y="660764"/>
            <a:ext cx="7531100" cy="99555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797" tIns="50797" rIns="50797" bIns="50797" numCol="1" spcCol="38098" rtlCol="0" anchor="ctr">
            <a:spAutoFit/>
          </a:bodyPr>
          <a:lstStyle/>
          <a:p>
            <a:r>
              <a:rPr lang="tr-TR" sz="4800" b="1" dirty="0" err="1" smtClean="0">
                <a:solidFill>
                  <a:schemeClr val="accent5"/>
                </a:solidFill>
              </a:rPr>
              <a:t>Dejeneratif</a:t>
            </a:r>
            <a:r>
              <a:rPr lang="tr-TR" sz="4800" b="1" dirty="0" smtClean="0">
                <a:solidFill>
                  <a:schemeClr val="accent5"/>
                </a:solidFill>
              </a:rPr>
              <a:t> Sorunlar</a:t>
            </a:r>
            <a:endParaRPr lang="tr-TR" sz="4800" b="1" dirty="0">
              <a:solidFill>
                <a:schemeClr val="accent5"/>
              </a:solidFill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42314" y="1158539"/>
            <a:ext cx="3457574" cy="2543175"/>
          </a:xfrm>
          <a:prstGeom prst="rect">
            <a:avLst/>
          </a:prstGeom>
        </p:spPr>
      </p:pic>
      <p:sp>
        <p:nvSpPr>
          <p:cNvPr id="4" name="Metin kutusu 3"/>
          <p:cNvSpPr txBox="1"/>
          <p:nvPr/>
        </p:nvSpPr>
        <p:spPr>
          <a:xfrm>
            <a:off x="642937" y="1891253"/>
            <a:ext cx="6245225" cy="241378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797" tIns="50797" rIns="50797" bIns="50797" numCol="1" spcCol="38098" rtlCol="0" anchor="ctr">
            <a:spAutoFit/>
          </a:bodyPr>
          <a:lstStyle/>
          <a:p>
            <a:pPr marL="457176" indent="-457176" algn="l">
              <a:buFont typeface="Arial" panose="020B0604020202020204" pitchFamily="34" charset="0"/>
              <a:buChar char="•"/>
            </a:pPr>
            <a:r>
              <a:rPr lang="tr-TR" dirty="0" smtClean="0"/>
              <a:t>KVS hastalıkları</a:t>
            </a:r>
          </a:p>
          <a:p>
            <a:pPr marL="457176" indent="-457176" algn="l">
              <a:buFont typeface="Arial" panose="020B0604020202020204" pitchFamily="34" charset="0"/>
              <a:buChar char="•"/>
            </a:pPr>
            <a:r>
              <a:rPr lang="tr-TR" baseline="0" dirty="0" smtClean="0"/>
              <a:t>Diyabet</a:t>
            </a:r>
            <a:r>
              <a:rPr lang="tr-TR" dirty="0" smtClean="0"/>
              <a:t> komplikasyonları</a:t>
            </a:r>
          </a:p>
          <a:p>
            <a:pPr marL="457176" indent="-457176" algn="l">
              <a:buFont typeface="Arial" panose="020B0604020202020204" pitchFamily="34" charset="0"/>
              <a:buChar char="•"/>
            </a:pPr>
            <a:r>
              <a:rPr lang="tr-TR" dirty="0" err="1" smtClean="0"/>
              <a:t>Vertebral</a:t>
            </a:r>
            <a:r>
              <a:rPr lang="tr-TR" dirty="0" smtClean="0"/>
              <a:t> disk hastalığı</a:t>
            </a:r>
          </a:p>
          <a:p>
            <a:pPr marL="457176" indent="-457176" algn="l">
              <a:buFont typeface="Arial" panose="020B0604020202020204" pitchFamily="34" charset="0"/>
              <a:buChar char="•"/>
            </a:pPr>
            <a:r>
              <a:rPr lang="tr-TR" dirty="0" err="1" smtClean="0"/>
              <a:t>Hepatosteatoza</a:t>
            </a:r>
            <a:r>
              <a:rPr lang="tr-TR" dirty="0" smtClean="0"/>
              <a:t> ikincil siroz</a:t>
            </a:r>
          </a:p>
        </p:txBody>
      </p:sp>
      <p:sp>
        <p:nvSpPr>
          <p:cNvPr id="7" name="Metin kutusu 6"/>
          <p:cNvSpPr txBox="1"/>
          <p:nvPr/>
        </p:nvSpPr>
        <p:spPr>
          <a:xfrm>
            <a:off x="152401" y="4539974"/>
            <a:ext cx="7531100" cy="99555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797" tIns="50797" rIns="50797" bIns="50797" numCol="1" spcCol="38098" rtlCol="0" anchor="ctr">
            <a:spAutoFit/>
          </a:bodyPr>
          <a:lstStyle/>
          <a:p>
            <a:r>
              <a:rPr lang="tr-TR" sz="4800" b="1" dirty="0" err="1" smtClean="0">
                <a:solidFill>
                  <a:schemeClr val="accent5"/>
                </a:solidFill>
              </a:rPr>
              <a:t>Psikososyal</a:t>
            </a:r>
            <a:r>
              <a:rPr lang="tr-TR" sz="4800" b="1" dirty="0" smtClean="0">
                <a:solidFill>
                  <a:schemeClr val="accent5"/>
                </a:solidFill>
              </a:rPr>
              <a:t> Sorunlar</a:t>
            </a:r>
            <a:endParaRPr lang="tr-TR" sz="4800" b="1" dirty="0">
              <a:solidFill>
                <a:schemeClr val="accent5"/>
              </a:solidFill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642937" y="5945063"/>
            <a:ext cx="6245225" cy="183598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797" tIns="50797" rIns="50797" bIns="50797" numCol="1" spcCol="38098" rtlCol="0" anchor="ctr">
            <a:spAutoFit/>
          </a:bodyPr>
          <a:lstStyle/>
          <a:p>
            <a:pPr marL="457176" indent="-457176" algn="l">
              <a:buFont typeface="Arial" panose="020B0604020202020204" pitchFamily="34" charset="0"/>
              <a:buChar char="•"/>
            </a:pPr>
            <a:r>
              <a:rPr lang="tr-TR" dirty="0" err="1" smtClean="0"/>
              <a:t>Anksiyete</a:t>
            </a:r>
            <a:r>
              <a:rPr lang="tr-TR" dirty="0" smtClean="0"/>
              <a:t> bozuklukları</a:t>
            </a:r>
          </a:p>
          <a:p>
            <a:pPr marL="457176" indent="-457176" algn="l">
              <a:buFont typeface="Arial" panose="020B0604020202020204" pitchFamily="34" charset="0"/>
              <a:buChar char="•"/>
            </a:pPr>
            <a:r>
              <a:rPr lang="tr-TR" baseline="0" dirty="0" smtClean="0"/>
              <a:t>Depresyon</a:t>
            </a:r>
          </a:p>
          <a:p>
            <a:pPr marL="457176" indent="-457176" algn="l">
              <a:buFont typeface="Arial" panose="020B0604020202020204" pitchFamily="34" charset="0"/>
              <a:buChar char="•"/>
            </a:pPr>
            <a:r>
              <a:rPr lang="tr-TR" dirty="0" smtClean="0"/>
              <a:t>İzolasyon…</a:t>
            </a:r>
          </a:p>
        </p:txBody>
      </p:sp>
      <p:pic>
        <p:nvPicPr>
          <p:cNvPr id="11" name="Resim 10"/>
          <p:cNvPicPr>
            <a:picLocks noChangeAspect="1"/>
          </p:cNvPicPr>
          <p:nvPr/>
        </p:nvPicPr>
        <p:blipFill rotWithShape="1">
          <a:blip r:embed="rId3" cstate="print"/>
          <a:srcRect l="9729" r="10184"/>
          <a:stretch/>
        </p:blipFill>
        <p:spPr>
          <a:xfrm>
            <a:off x="6888163" y="5532242"/>
            <a:ext cx="5442857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86725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cap="none" dirty="0" err="1" smtClean="0"/>
              <a:t>Obezite</a:t>
            </a:r>
            <a:r>
              <a:rPr lang="tr-TR" cap="none" dirty="0" smtClean="0"/>
              <a:t>-Yaklaşım</a:t>
            </a:r>
            <a:endParaRPr lang="tr-TR" cap="none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0225" y="2452689"/>
            <a:ext cx="10572750" cy="3933825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1950" y="6848474"/>
            <a:ext cx="5556250" cy="1254126"/>
          </a:xfrm>
          <a:prstGeom prst="rect">
            <a:avLst/>
          </a:prstGeom>
        </p:spPr>
      </p:pic>
      <p:sp>
        <p:nvSpPr>
          <p:cNvPr id="6" name="Dikdörtgen 5"/>
          <p:cNvSpPr/>
          <p:nvPr/>
        </p:nvSpPr>
        <p:spPr>
          <a:xfrm>
            <a:off x="6235700" y="6837480"/>
            <a:ext cx="6413500" cy="2028584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797" tIns="50797" rIns="50797" bIns="50797" numCol="1" spcCol="38098" rtlCol="0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tr-TR" dirty="0" smtClean="0">
                <a:solidFill>
                  <a:srgbClr val="F3F1DF"/>
                </a:solidFill>
                <a:effectLst/>
              </a:rPr>
              <a:t>VKİ&gt;85 </a:t>
            </a:r>
            <a:r>
              <a:rPr lang="tr-TR" dirty="0" err="1" smtClean="0">
                <a:solidFill>
                  <a:srgbClr val="F3F1DF"/>
                </a:solidFill>
                <a:effectLst/>
              </a:rPr>
              <a:t>persentil</a:t>
            </a:r>
            <a:r>
              <a:rPr lang="tr-TR" dirty="0" smtClean="0">
                <a:solidFill>
                  <a:srgbClr val="F3F1DF"/>
                </a:solidFill>
                <a:effectLst/>
              </a:rPr>
              <a:t> olan çocuk ve </a:t>
            </a:r>
            <a:r>
              <a:rPr lang="tr-TR" dirty="0" err="1" smtClean="0">
                <a:solidFill>
                  <a:srgbClr val="F3F1DF"/>
                </a:solidFill>
                <a:effectLst/>
              </a:rPr>
              <a:t>adolesanlarda</a:t>
            </a:r>
            <a:r>
              <a:rPr lang="tr-TR" dirty="0" smtClean="0">
                <a:solidFill>
                  <a:srgbClr val="F3F1DF"/>
                </a:solidFill>
                <a:effectLst/>
              </a:rPr>
              <a:t> </a:t>
            </a:r>
            <a:r>
              <a:rPr lang="tr-TR" dirty="0" err="1" smtClean="0">
                <a:solidFill>
                  <a:srgbClr val="F3F1DF"/>
                </a:solidFill>
                <a:effectLst/>
              </a:rPr>
              <a:t>obeziteye</a:t>
            </a:r>
            <a:r>
              <a:rPr lang="tr-TR" dirty="0" smtClean="0">
                <a:solidFill>
                  <a:srgbClr val="F3F1DF"/>
                </a:solidFill>
                <a:effectLst/>
              </a:rPr>
              <a:t> bağlı potansiyel </a:t>
            </a:r>
            <a:r>
              <a:rPr lang="tr-TR" dirty="0" err="1" smtClean="0">
                <a:solidFill>
                  <a:srgbClr val="F3F1DF"/>
                </a:solidFill>
                <a:effectLst/>
              </a:rPr>
              <a:t>komorbiditelerin</a:t>
            </a:r>
            <a:r>
              <a:rPr lang="tr-TR" dirty="0" smtClean="0">
                <a:solidFill>
                  <a:srgbClr val="F3F1DF"/>
                </a:solidFill>
                <a:effectLst/>
              </a:rPr>
              <a:t> taranması önerilmekte</a:t>
            </a:r>
            <a:endParaRPr lang="tr-TR" dirty="0">
              <a:solidFill>
                <a:srgbClr val="F3F1DF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63941167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19286" y="301626"/>
            <a:ext cx="9094027" cy="9000000"/>
          </a:xfrm>
          <a:prstGeom prst="rect">
            <a:avLst/>
          </a:prstGeom>
        </p:spPr>
      </p:pic>
      <p:sp>
        <p:nvSpPr>
          <p:cNvPr id="3" name="Köşeleri Yuvarlanmış Dikdörtgen Belirtme Çizgisi 2"/>
          <p:cNvSpPr/>
          <p:nvPr/>
        </p:nvSpPr>
        <p:spPr>
          <a:xfrm>
            <a:off x="1333500" y="376813"/>
            <a:ext cx="11366500" cy="7247367"/>
          </a:xfrm>
          <a:prstGeom prst="wedgeRoundRectCallou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797" tIns="50797" rIns="50797" bIns="50797" numCol="1" spcCol="38098" rtlCol="0" anchor="ctr">
            <a:spAutoFit/>
          </a:bodyPr>
          <a:lstStyle/>
          <a:p>
            <a:pPr marL="457176" indent="-457176" algn="l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tr-TR" b="1" dirty="0" err="1" smtClean="0">
                <a:solidFill>
                  <a:schemeClr val="tx2"/>
                </a:solidFill>
                <a:effectLst/>
              </a:rPr>
              <a:t>Prediyabet</a:t>
            </a:r>
            <a:r>
              <a:rPr lang="tr-TR" b="1" dirty="0" smtClean="0">
                <a:solidFill>
                  <a:schemeClr val="tx2"/>
                </a:solidFill>
                <a:effectLst/>
              </a:rPr>
              <a:t>-diyabet</a:t>
            </a:r>
            <a:r>
              <a:rPr lang="tr-TR" b="1" dirty="0" smtClean="0">
                <a:solidFill>
                  <a:schemeClr val="tx2"/>
                </a:solidFill>
                <a:effectLst/>
                <a:cs typeface="Times New Roman" panose="02020603050405020304" pitchFamily="18" charset="0"/>
              </a:rPr>
              <a:t>→ </a:t>
            </a:r>
            <a:r>
              <a:rPr lang="tr-TR" dirty="0" smtClean="0">
                <a:solidFill>
                  <a:schemeClr val="tx2"/>
                </a:solidFill>
                <a:effectLst/>
                <a:cs typeface="Times New Roman" panose="02020603050405020304" pitchFamily="18" charset="0"/>
              </a:rPr>
              <a:t> açlık </a:t>
            </a:r>
            <a:r>
              <a:rPr lang="tr-TR" dirty="0" err="1" smtClean="0">
                <a:solidFill>
                  <a:schemeClr val="tx2"/>
                </a:solidFill>
                <a:effectLst/>
                <a:cs typeface="Times New Roman" panose="02020603050405020304" pitchFamily="18" charset="0"/>
              </a:rPr>
              <a:t>glukoz</a:t>
            </a:r>
            <a:r>
              <a:rPr lang="tr-TR" dirty="0" smtClean="0">
                <a:solidFill>
                  <a:schemeClr val="tx2"/>
                </a:solidFill>
                <a:effectLst/>
                <a:cs typeface="Times New Roman" panose="02020603050405020304" pitchFamily="18" charset="0"/>
              </a:rPr>
              <a:t>, HbA1c, OGTT </a:t>
            </a:r>
          </a:p>
          <a:p>
            <a:pPr marL="457176" indent="-457176" algn="l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tr-TR" b="1" baseline="0" dirty="0" err="1" smtClean="0">
                <a:solidFill>
                  <a:schemeClr val="tx2"/>
                </a:solidFill>
                <a:effectLst/>
                <a:cs typeface="Times New Roman" panose="02020603050405020304" pitchFamily="18" charset="0"/>
              </a:rPr>
              <a:t>Dislipidemi</a:t>
            </a:r>
            <a:r>
              <a:rPr lang="tr-TR" dirty="0" smtClean="0">
                <a:solidFill>
                  <a:schemeClr val="tx2"/>
                </a:solidFill>
                <a:effectLst/>
                <a:cs typeface="Times New Roman" panose="02020603050405020304" pitchFamily="18" charset="0"/>
              </a:rPr>
              <a:t> →açlık lipit paneli (TG, LDL, HDL, T. Kolesterol/ açlık gerektirmeyen </a:t>
            </a:r>
            <a:r>
              <a:rPr lang="tr-TR" dirty="0" err="1" smtClean="0">
                <a:solidFill>
                  <a:schemeClr val="tx2"/>
                </a:solidFill>
                <a:effectLst/>
                <a:cs typeface="Times New Roman" panose="02020603050405020304" pitchFamily="18" charset="0"/>
              </a:rPr>
              <a:t>non</a:t>
            </a:r>
            <a:r>
              <a:rPr lang="tr-TR" dirty="0" smtClean="0">
                <a:solidFill>
                  <a:schemeClr val="tx2"/>
                </a:solidFill>
                <a:effectLst/>
                <a:cs typeface="Times New Roman" panose="02020603050405020304" pitchFamily="18" charset="0"/>
              </a:rPr>
              <a:t> HDL kolesterol </a:t>
            </a:r>
          </a:p>
          <a:p>
            <a:pPr marL="457176" indent="-457176" algn="l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tr-TR" b="1" dirty="0" smtClean="0">
                <a:solidFill>
                  <a:schemeClr val="tx2"/>
                </a:solidFill>
                <a:effectLst/>
                <a:cs typeface="Times New Roman" panose="02020603050405020304" pitchFamily="18" charset="0"/>
              </a:rPr>
              <a:t>Hipertansiyon</a:t>
            </a:r>
            <a:r>
              <a:rPr lang="tr-TR" dirty="0" smtClean="0">
                <a:solidFill>
                  <a:schemeClr val="tx2"/>
                </a:solidFill>
                <a:effectLst/>
                <a:cs typeface="Times New Roman" panose="02020603050405020304" pitchFamily="18" charset="0"/>
              </a:rPr>
              <a:t> → her </a:t>
            </a:r>
            <a:r>
              <a:rPr lang="tr-TR" dirty="0" err="1" smtClean="0">
                <a:solidFill>
                  <a:schemeClr val="tx2"/>
                </a:solidFill>
                <a:effectLst/>
                <a:cs typeface="Times New Roman" panose="02020603050405020304" pitchFamily="18" charset="0"/>
              </a:rPr>
              <a:t>vizitte</a:t>
            </a:r>
            <a:r>
              <a:rPr lang="tr-TR" dirty="0" smtClean="0">
                <a:solidFill>
                  <a:schemeClr val="tx2"/>
                </a:solidFill>
                <a:effectLst/>
                <a:cs typeface="Times New Roman" panose="02020603050405020304" pitchFamily="18" charset="0"/>
              </a:rPr>
              <a:t> tansiyon ölçümü</a:t>
            </a:r>
          </a:p>
          <a:p>
            <a:pPr marL="457176" indent="-457176" algn="l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tr-TR" b="1" baseline="0" dirty="0" smtClean="0">
                <a:solidFill>
                  <a:schemeClr val="tx2"/>
                </a:solidFill>
                <a:effectLst/>
                <a:cs typeface="Times New Roman" panose="02020603050405020304" pitchFamily="18" charset="0"/>
              </a:rPr>
              <a:t>NAFLD</a:t>
            </a:r>
            <a:r>
              <a:rPr lang="tr-TR" baseline="0" dirty="0" smtClean="0">
                <a:solidFill>
                  <a:schemeClr val="tx2"/>
                </a:solidFill>
                <a:effectLst/>
                <a:cs typeface="Times New Roman" panose="02020603050405020304" pitchFamily="18" charset="0"/>
              </a:rPr>
              <a:t>→AST, ALT</a:t>
            </a:r>
          </a:p>
          <a:p>
            <a:pPr marL="457176" indent="-457176" algn="l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tr-TR" b="1" dirty="0" smtClean="0">
                <a:solidFill>
                  <a:schemeClr val="tx2"/>
                </a:solidFill>
                <a:effectLst/>
                <a:cs typeface="Times New Roman" panose="02020603050405020304" pitchFamily="18" charset="0"/>
              </a:rPr>
              <a:t>PCOS</a:t>
            </a:r>
            <a:r>
              <a:rPr lang="tr-TR" dirty="0" smtClean="0">
                <a:solidFill>
                  <a:schemeClr val="tx2"/>
                </a:solidFill>
                <a:effectLst/>
                <a:cs typeface="Times New Roman" panose="02020603050405020304" pitchFamily="18" charset="0"/>
              </a:rPr>
              <a:t>→ semptom varsa serbest ve total testosteron, SHBG</a:t>
            </a:r>
          </a:p>
          <a:p>
            <a:pPr marL="457176" indent="-457176" algn="l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tr-TR" b="1" dirty="0" err="1" smtClean="0">
                <a:solidFill>
                  <a:schemeClr val="tx2"/>
                </a:solidFill>
                <a:effectLst/>
                <a:cs typeface="Times New Roman" panose="02020603050405020304" pitchFamily="18" charset="0"/>
              </a:rPr>
              <a:t>Obstruktif</a:t>
            </a:r>
            <a:r>
              <a:rPr lang="tr-TR" b="1" dirty="0" smtClean="0">
                <a:solidFill>
                  <a:schemeClr val="tx2"/>
                </a:solidFill>
                <a:effectLst/>
                <a:cs typeface="Times New Roman" panose="02020603050405020304" pitchFamily="18" charset="0"/>
              </a:rPr>
              <a:t> uyku </a:t>
            </a:r>
            <a:r>
              <a:rPr lang="tr-TR" b="1" dirty="0" err="1" smtClean="0">
                <a:solidFill>
                  <a:schemeClr val="tx2"/>
                </a:solidFill>
                <a:effectLst/>
                <a:cs typeface="Times New Roman" panose="02020603050405020304" pitchFamily="18" charset="0"/>
              </a:rPr>
              <a:t>apnesi</a:t>
            </a:r>
            <a:r>
              <a:rPr lang="tr-TR" dirty="0" err="1" smtClean="0">
                <a:solidFill>
                  <a:schemeClr val="tx2"/>
                </a:solidFill>
                <a:effectLst/>
                <a:cs typeface="Times New Roman" panose="02020603050405020304" pitchFamily="18" charset="0"/>
              </a:rPr>
              <a:t>→öykü</a:t>
            </a:r>
            <a:r>
              <a:rPr lang="tr-TR" dirty="0">
                <a:solidFill>
                  <a:schemeClr val="tx2"/>
                </a:solidFill>
                <a:effectLst/>
                <a:cs typeface="Times New Roman" panose="02020603050405020304" pitchFamily="18" charset="0"/>
              </a:rPr>
              <a:t> </a:t>
            </a:r>
            <a:r>
              <a:rPr lang="tr-TR" dirty="0" smtClean="0">
                <a:solidFill>
                  <a:schemeClr val="tx2"/>
                </a:solidFill>
                <a:effectLst/>
                <a:cs typeface="Times New Roman" panose="02020603050405020304" pitchFamily="18" charset="0"/>
              </a:rPr>
              <a:t>varsa </a:t>
            </a:r>
            <a:r>
              <a:rPr lang="tr-TR" dirty="0" err="1" smtClean="0">
                <a:solidFill>
                  <a:schemeClr val="tx2"/>
                </a:solidFill>
                <a:effectLst/>
                <a:cs typeface="Times New Roman" panose="02020603050405020304" pitchFamily="18" charset="0"/>
              </a:rPr>
              <a:t>polisomnografi</a:t>
            </a:r>
            <a:endParaRPr lang="tr-TR" dirty="0" smtClean="0">
              <a:solidFill>
                <a:schemeClr val="tx2"/>
              </a:solidFill>
              <a:effectLst/>
              <a:cs typeface="Times New Roman" panose="02020603050405020304" pitchFamily="18" charset="0"/>
            </a:endParaRPr>
          </a:p>
          <a:p>
            <a:pPr marL="457176" indent="-457176" algn="l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tr-TR" b="1" dirty="0" err="1" smtClean="0">
                <a:solidFill>
                  <a:schemeClr val="tx2"/>
                </a:solidFill>
                <a:effectLst/>
                <a:cs typeface="Times New Roman" panose="02020603050405020304" pitchFamily="18" charset="0"/>
              </a:rPr>
              <a:t>Psikiatrik</a:t>
            </a:r>
            <a:r>
              <a:rPr lang="tr-TR" b="1" dirty="0" smtClean="0">
                <a:solidFill>
                  <a:schemeClr val="tx2"/>
                </a:solidFill>
                <a:effectLst/>
                <a:cs typeface="Times New Roman" panose="02020603050405020304" pitchFamily="18" charset="0"/>
              </a:rPr>
              <a:t> </a:t>
            </a:r>
            <a:r>
              <a:rPr lang="tr-TR" b="1" dirty="0" err="1" smtClean="0">
                <a:solidFill>
                  <a:schemeClr val="tx2"/>
                </a:solidFill>
                <a:effectLst/>
                <a:cs typeface="Times New Roman" panose="02020603050405020304" pitchFamily="18" charset="0"/>
              </a:rPr>
              <a:t>değerlendirme</a:t>
            </a:r>
            <a:r>
              <a:rPr lang="tr-TR" dirty="0" err="1" smtClean="0">
                <a:solidFill>
                  <a:schemeClr val="tx2"/>
                </a:solidFill>
                <a:effectLst/>
                <a:cs typeface="Times New Roman" panose="02020603050405020304" pitchFamily="18" charset="0"/>
              </a:rPr>
              <a:t>→öykü</a:t>
            </a:r>
            <a:r>
              <a:rPr lang="tr-TR" dirty="0" smtClean="0">
                <a:solidFill>
                  <a:schemeClr val="tx2"/>
                </a:solidFill>
                <a:effectLst/>
                <a:cs typeface="Times New Roman" panose="02020603050405020304" pitchFamily="18" charset="0"/>
              </a:rPr>
              <a:t> varsa</a:t>
            </a:r>
            <a:endParaRPr lang="tr-TR" dirty="0">
              <a:solidFill>
                <a:schemeClr val="tx2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75762570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cap="none" dirty="0" err="1" smtClean="0"/>
              <a:t>Obezite</a:t>
            </a:r>
            <a:r>
              <a:rPr lang="tr-TR" cap="none" dirty="0" smtClean="0"/>
              <a:t>-Tedavi</a:t>
            </a:r>
            <a:endParaRPr lang="tr-TR" cap="none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25501" y="2235200"/>
            <a:ext cx="11353801" cy="6845301"/>
          </a:xfrm>
        </p:spPr>
        <p:txBody>
          <a:bodyPr>
            <a:normAutofit/>
          </a:bodyPr>
          <a:lstStyle/>
          <a:p>
            <a:pPr>
              <a:spcBef>
                <a:spcPts val="2999"/>
              </a:spcBef>
            </a:pPr>
            <a:r>
              <a:rPr lang="tr-TR" dirty="0" err="1">
                <a:effectLst/>
              </a:rPr>
              <a:t>Pediyatrik</a:t>
            </a:r>
            <a:r>
              <a:rPr lang="tr-TR" dirty="0">
                <a:effectLst/>
              </a:rPr>
              <a:t> </a:t>
            </a:r>
            <a:r>
              <a:rPr lang="tr-TR" dirty="0" err="1">
                <a:effectLst/>
              </a:rPr>
              <a:t>obezitenin</a:t>
            </a:r>
            <a:r>
              <a:rPr lang="tr-TR" dirty="0">
                <a:effectLst/>
              </a:rPr>
              <a:t> tedavisi için </a:t>
            </a:r>
            <a:r>
              <a:rPr lang="tr-TR" dirty="0" err="1">
                <a:effectLst/>
              </a:rPr>
              <a:t>farmakoterapi</a:t>
            </a:r>
            <a:r>
              <a:rPr lang="tr-TR" dirty="0">
                <a:effectLst/>
              </a:rPr>
              <a:t> seçenekleri oldukça </a:t>
            </a:r>
            <a:r>
              <a:rPr lang="tr-TR" dirty="0" smtClean="0">
                <a:effectLst/>
              </a:rPr>
              <a:t>sınırlıdır</a:t>
            </a:r>
            <a:r>
              <a:rPr lang="tr-TR" dirty="0">
                <a:effectLst/>
              </a:rPr>
              <a:t> </a:t>
            </a:r>
            <a:endParaRPr lang="tr-TR" dirty="0" smtClean="0">
              <a:effectLst/>
            </a:endParaRPr>
          </a:p>
          <a:p>
            <a:pPr>
              <a:spcBef>
                <a:spcPts val="2999"/>
              </a:spcBef>
            </a:pPr>
            <a:r>
              <a:rPr lang="tr-TR" dirty="0" smtClean="0">
                <a:effectLst/>
              </a:rPr>
              <a:t>Bu </a:t>
            </a:r>
            <a:r>
              <a:rPr lang="tr-TR" dirty="0">
                <a:effectLst/>
              </a:rPr>
              <a:t>nedenle, uygun beslenme, egzersiz ve davranış modifikasyonunu vurgulayan kapsamlı </a:t>
            </a:r>
            <a:r>
              <a:rPr lang="tr-TR" dirty="0" smtClean="0">
                <a:effectLst/>
              </a:rPr>
              <a:t>bir program </a:t>
            </a:r>
            <a:r>
              <a:rPr lang="tr-TR" dirty="0">
                <a:effectLst/>
              </a:rPr>
              <a:t>oluşturmak çok </a:t>
            </a:r>
            <a:r>
              <a:rPr lang="tr-TR" dirty="0" smtClean="0">
                <a:effectLst/>
              </a:rPr>
              <a:t>önemlidir</a:t>
            </a:r>
          </a:p>
          <a:p>
            <a:pPr>
              <a:spcBef>
                <a:spcPts val="2999"/>
              </a:spcBef>
            </a:pPr>
            <a:r>
              <a:rPr lang="tr-TR" dirty="0">
                <a:effectLst/>
              </a:rPr>
              <a:t>Tedavi, birincil ve ikincil korunma kavramlarını </a:t>
            </a:r>
            <a:r>
              <a:rPr lang="tr-TR" dirty="0" smtClean="0">
                <a:effectLst/>
              </a:rPr>
              <a:t>kapsamalıdır</a:t>
            </a:r>
          </a:p>
        </p:txBody>
      </p:sp>
    </p:spTree>
    <p:extLst>
      <p:ext uri="{BB962C8B-B14F-4D97-AF65-F5344CB8AC3E}">
        <p14:creationId xmlns:p14="http://schemas.microsoft.com/office/powerpoint/2010/main" val="377996441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622300" y="1162193"/>
            <a:ext cx="11925301" cy="446070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797" tIns="50797" rIns="50797" bIns="50797" numCol="1" spcCol="38098" rtlCol="0" anchor="ctr">
            <a:spAutoFit/>
          </a:bodyPr>
          <a:lstStyle/>
          <a:p>
            <a:pPr marL="457176" lvl="1" indent="-457176" algn="l">
              <a:spcBef>
                <a:spcPts val="2399"/>
              </a:spcBef>
              <a:buFont typeface="Arial" panose="020B0604020202020204" pitchFamily="34" charset="0"/>
              <a:buChar char="•"/>
            </a:pPr>
            <a:r>
              <a:rPr lang="tr-TR" dirty="0">
                <a:solidFill>
                  <a:srgbClr val="C00000"/>
                </a:solidFill>
                <a:effectLst/>
              </a:rPr>
              <a:t>Birincil korunma </a:t>
            </a:r>
            <a:r>
              <a:rPr lang="tr-TR" dirty="0">
                <a:effectLst/>
              </a:rPr>
              <a:t>ile, aşırı kilo / </a:t>
            </a:r>
            <a:r>
              <a:rPr lang="tr-TR" dirty="0" err="1">
                <a:effectLst/>
              </a:rPr>
              <a:t>obezitenin</a:t>
            </a:r>
            <a:r>
              <a:rPr lang="tr-TR" dirty="0">
                <a:effectLst/>
              </a:rPr>
              <a:t> önlenmesi </a:t>
            </a:r>
            <a:r>
              <a:rPr lang="tr-TR" dirty="0" smtClean="0">
                <a:effectLst/>
              </a:rPr>
              <a:t>hedeflenir, </a:t>
            </a:r>
            <a:endParaRPr lang="tr-TR" dirty="0">
              <a:effectLst/>
            </a:endParaRPr>
          </a:p>
          <a:p>
            <a:pPr marL="457176" indent="-457176" algn="l">
              <a:spcBef>
                <a:spcPts val="2399"/>
              </a:spcBef>
              <a:buFont typeface="Arial" panose="020B0604020202020204" pitchFamily="34" charset="0"/>
              <a:buChar char="•"/>
            </a:pPr>
            <a:r>
              <a:rPr lang="tr-TR" dirty="0" smtClean="0">
                <a:effectLst/>
              </a:rPr>
              <a:t>Birincil koruma, </a:t>
            </a:r>
            <a:r>
              <a:rPr lang="tr-TR" dirty="0">
                <a:effectLst/>
              </a:rPr>
              <a:t>artan V</a:t>
            </a:r>
            <a:r>
              <a:rPr lang="tr-TR" dirty="0" smtClean="0">
                <a:effectLst/>
              </a:rPr>
              <a:t>Kİ </a:t>
            </a:r>
            <a:r>
              <a:rPr lang="tr-TR" dirty="0">
                <a:effectLst/>
              </a:rPr>
              <a:t>eğiliminin tespiti ile başlamalıdır. </a:t>
            </a:r>
            <a:endParaRPr lang="tr-TR" dirty="0" smtClean="0">
              <a:effectLst/>
            </a:endParaRPr>
          </a:p>
          <a:p>
            <a:pPr marL="457176" indent="-457176" algn="l">
              <a:spcBef>
                <a:spcPts val="2399"/>
              </a:spcBef>
              <a:buFont typeface="Arial" panose="020B0604020202020204" pitchFamily="34" charset="0"/>
              <a:buChar char="•"/>
            </a:pPr>
            <a:r>
              <a:rPr lang="tr-TR" dirty="0" err="1">
                <a:effectLst/>
              </a:rPr>
              <a:t>V</a:t>
            </a:r>
            <a:r>
              <a:rPr lang="tr-TR" dirty="0" err="1" smtClean="0">
                <a:effectLst/>
              </a:rPr>
              <a:t>Kİ'deki</a:t>
            </a:r>
            <a:r>
              <a:rPr lang="tr-TR" dirty="0" smtClean="0">
                <a:effectLst/>
              </a:rPr>
              <a:t> </a:t>
            </a:r>
            <a:r>
              <a:rPr lang="tr-TR" dirty="0">
                <a:effectLst/>
              </a:rPr>
              <a:t>artış, yılda üç ila dört birimden (kg / m2) fazla </a:t>
            </a:r>
            <a:r>
              <a:rPr lang="tr-TR" dirty="0" smtClean="0">
                <a:effectLst/>
              </a:rPr>
              <a:t>ise, </a:t>
            </a:r>
            <a:r>
              <a:rPr lang="tr-TR" dirty="0">
                <a:effectLst/>
              </a:rPr>
              <a:t>V</a:t>
            </a:r>
            <a:r>
              <a:rPr lang="tr-TR" dirty="0" smtClean="0">
                <a:effectLst/>
              </a:rPr>
              <a:t>Kİ </a:t>
            </a:r>
            <a:r>
              <a:rPr lang="tr-TR" dirty="0">
                <a:effectLst/>
              </a:rPr>
              <a:t>hala 85. </a:t>
            </a:r>
            <a:r>
              <a:rPr lang="tr-TR" dirty="0" err="1">
                <a:effectLst/>
              </a:rPr>
              <a:t>persentilin</a:t>
            </a:r>
            <a:r>
              <a:rPr lang="tr-TR" dirty="0">
                <a:effectLst/>
              </a:rPr>
              <a:t> </a:t>
            </a:r>
            <a:r>
              <a:rPr lang="tr-TR" dirty="0" smtClean="0">
                <a:effectLst/>
              </a:rPr>
              <a:t>altında olsa bile sağlıklı </a:t>
            </a:r>
            <a:r>
              <a:rPr lang="tr-TR" dirty="0">
                <a:effectLst/>
              </a:rPr>
              <a:t>bir kiloyu sürdürmek </a:t>
            </a:r>
            <a:r>
              <a:rPr lang="tr-TR" dirty="0" smtClean="0">
                <a:effectLst/>
              </a:rPr>
              <a:t>ve </a:t>
            </a:r>
            <a:r>
              <a:rPr lang="tr-TR" dirty="0">
                <a:effectLst/>
              </a:rPr>
              <a:t>ebeveynlik stratejileri </a:t>
            </a:r>
            <a:r>
              <a:rPr lang="tr-TR" dirty="0" smtClean="0">
                <a:effectLst/>
              </a:rPr>
              <a:t>için </a:t>
            </a:r>
            <a:r>
              <a:rPr lang="tr-TR" dirty="0">
                <a:effectLst/>
              </a:rPr>
              <a:t>basit ipuçları sağlamak </a:t>
            </a:r>
            <a:r>
              <a:rPr lang="tr-TR" dirty="0" smtClean="0">
                <a:effectLst/>
              </a:rPr>
              <a:t>amacıyla aileler ve gençler bilgilendirilmelidir. </a:t>
            </a:r>
            <a:r>
              <a:rPr lang="tr-TR" sz="2800" dirty="0">
                <a:effectLst/>
              </a:rPr>
              <a:t> </a:t>
            </a: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25801" y="6459539"/>
            <a:ext cx="6302374" cy="254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73789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584200" y="23124"/>
            <a:ext cx="11925301" cy="903426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797" tIns="50797" rIns="50797" bIns="50797" numCol="1" spcCol="38098" rtlCol="0" anchor="ctr">
            <a:spAutoFit/>
          </a:bodyPr>
          <a:lstStyle/>
          <a:p>
            <a:pPr marL="457176" lvl="1" indent="-457176" algn="just">
              <a:spcBef>
                <a:spcPts val="2999"/>
              </a:spcBef>
            </a:pPr>
            <a:r>
              <a:rPr lang="tr-TR" dirty="0" smtClean="0">
                <a:solidFill>
                  <a:srgbClr val="C00000"/>
                </a:solidFill>
                <a:effectLst/>
              </a:rPr>
              <a:t>           İkincil koruma;</a:t>
            </a:r>
          </a:p>
          <a:p>
            <a:pPr marL="457176" lvl="1" indent="-457176" algn="just">
              <a:spcBef>
                <a:spcPts val="2999"/>
              </a:spcBef>
              <a:buFont typeface="Arial" panose="020B0604020202020204" pitchFamily="34" charset="0"/>
              <a:buChar char="•"/>
            </a:pPr>
            <a:r>
              <a:rPr lang="tr-TR" dirty="0" smtClean="0">
                <a:solidFill>
                  <a:srgbClr val="C00000"/>
                </a:solidFill>
                <a:effectLst/>
              </a:rPr>
              <a:t> </a:t>
            </a:r>
            <a:r>
              <a:rPr lang="tr-TR" dirty="0" smtClean="0">
                <a:solidFill>
                  <a:schemeClr val="tx1"/>
                </a:solidFill>
                <a:effectLst/>
              </a:rPr>
              <a:t>K</a:t>
            </a:r>
            <a:r>
              <a:rPr lang="tr-TR" sz="2800" dirty="0" smtClean="0">
                <a:effectLst/>
              </a:rPr>
              <a:t>omplikasyon/</a:t>
            </a:r>
            <a:r>
              <a:rPr lang="tr-TR" sz="2800" dirty="0" err="1" smtClean="0">
                <a:effectLst/>
              </a:rPr>
              <a:t>komorbidite</a:t>
            </a:r>
            <a:r>
              <a:rPr lang="tr-TR" sz="2800" dirty="0" smtClean="0">
                <a:effectLst/>
              </a:rPr>
              <a:t>  </a:t>
            </a:r>
            <a:r>
              <a:rPr lang="tr-TR" sz="2800" dirty="0">
                <a:effectLst/>
              </a:rPr>
              <a:t>önlenmesini </a:t>
            </a:r>
            <a:r>
              <a:rPr lang="tr-TR" sz="2800" dirty="0" smtClean="0">
                <a:effectLst/>
              </a:rPr>
              <a:t>hedefle</a:t>
            </a:r>
            <a:endParaRPr lang="tr-TR" sz="2800" dirty="0">
              <a:effectLst/>
            </a:endParaRPr>
          </a:p>
          <a:p>
            <a:pPr marL="457176" indent="-457176" algn="just">
              <a:spcBef>
                <a:spcPts val="2399"/>
              </a:spcBef>
              <a:buFont typeface="Arial" panose="020B0604020202020204" pitchFamily="34" charset="0"/>
              <a:buChar char="•"/>
            </a:pPr>
            <a:r>
              <a:rPr lang="tr-TR" sz="2800" dirty="0" smtClean="0">
                <a:effectLst/>
              </a:rPr>
              <a:t>Fazla </a:t>
            </a:r>
            <a:r>
              <a:rPr lang="tr-TR" sz="2800" dirty="0">
                <a:effectLst/>
              </a:rPr>
              <a:t>kilolu </a:t>
            </a:r>
            <a:r>
              <a:rPr lang="tr-TR" sz="2800" dirty="0" smtClean="0">
                <a:effectLst/>
              </a:rPr>
              <a:t>(VKİ&gt;%85) veya </a:t>
            </a:r>
            <a:r>
              <a:rPr lang="tr-TR" sz="2800" dirty="0" err="1">
                <a:effectLst/>
              </a:rPr>
              <a:t>obez</a:t>
            </a:r>
            <a:r>
              <a:rPr lang="tr-TR" sz="2800" dirty="0">
                <a:effectLst/>
              </a:rPr>
              <a:t> (</a:t>
            </a:r>
            <a:r>
              <a:rPr lang="tr-TR" sz="2800" dirty="0" smtClean="0">
                <a:effectLst/>
              </a:rPr>
              <a:t>VKİ&gt;%95) ise </a:t>
            </a:r>
            <a:r>
              <a:rPr lang="tr-TR" sz="2800" dirty="0" smtClean="0">
                <a:solidFill>
                  <a:srgbClr val="C00000"/>
                </a:solidFill>
                <a:effectLst/>
              </a:rPr>
              <a:t>komplikasyon taramaları </a:t>
            </a:r>
            <a:r>
              <a:rPr lang="tr-TR" sz="2800" dirty="0" smtClean="0">
                <a:effectLst/>
              </a:rPr>
              <a:t>yapılmalı</a:t>
            </a:r>
          </a:p>
          <a:p>
            <a:pPr marL="457176" indent="-457176" algn="just">
              <a:spcBef>
                <a:spcPts val="2399"/>
              </a:spcBef>
              <a:buFont typeface="Arial" panose="020B0604020202020204" pitchFamily="34" charset="0"/>
              <a:buChar char="•"/>
            </a:pPr>
            <a:r>
              <a:rPr lang="tr-TR" sz="2800" dirty="0" err="1">
                <a:effectLst/>
              </a:rPr>
              <a:t>K</a:t>
            </a:r>
            <a:r>
              <a:rPr lang="tr-TR" sz="2800" dirty="0" err="1" smtClean="0">
                <a:effectLst/>
              </a:rPr>
              <a:t>linisyen</a:t>
            </a:r>
            <a:r>
              <a:rPr lang="tr-TR" sz="2800" dirty="0">
                <a:effectLst/>
              </a:rPr>
              <a:t>, kilo alma oranını yavaşlatma hedefi ile yaşam tarzı alışkanlıklarını optimize etmek için </a:t>
            </a:r>
            <a:r>
              <a:rPr lang="tr-TR" sz="2800" dirty="0">
                <a:solidFill>
                  <a:srgbClr val="C00000"/>
                </a:solidFill>
                <a:effectLst/>
              </a:rPr>
              <a:t>danışmanlık</a:t>
            </a:r>
            <a:r>
              <a:rPr lang="tr-TR" sz="2800" dirty="0">
                <a:effectLst/>
              </a:rPr>
              <a:t> sağlamalıdır. </a:t>
            </a:r>
            <a:endParaRPr lang="tr-TR" sz="2800" dirty="0" smtClean="0">
              <a:effectLst/>
            </a:endParaRPr>
          </a:p>
          <a:p>
            <a:pPr marL="457176" indent="-457176" algn="just">
              <a:spcBef>
                <a:spcPts val="2399"/>
              </a:spcBef>
              <a:buFont typeface="Arial" panose="020B0604020202020204" pitchFamily="34" charset="0"/>
              <a:buChar char="•"/>
            </a:pPr>
            <a:r>
              <a:rPr lang="tr-TR" sz="2800" dirty="0" smtClean="0">
                <a:effectLst/>
              </a:rPr>
              <a:t>Ailelere </a:t>
            </a:r>
            <a:r>
              <a:rPr lang="tr-TR" sz="2800" dirty="0">
                <a:effectLst/>
              </a:rPr>
              <a:t>sağlıklı </a:t>
            </a:r>
            <a:r>
              <a:rPr lang="tr-TR" sz="2800" dirty="0" smtClean="0">
                <a:effectLst/>
              </a:rPr>
              <a:t>yaşam </a:t>
            </a:r>
            <a:r>
              <a:rPr lang="tr-TR" sz="2800" dirty="0">
                <a:effectLst/>
              </a:rPr>
              <a:t>tarzı hakkında bilgi </a:t>
            </a:r>
            <a:r>
              <a:rPr lang="tr-TR" sz="2800" dirty="0" smtClean="0">
                <a:effectLst/>
              </a:rPr>
              <a:t>verilmeli</a:t>
            </a:r>
          </a:p>
          <a:p>
            <a:pPr marL="457176" indent="-457176" algn="just">
              <a:spcBef>
                <a:spcPts val="2399"/>
              </a:spcBef>
              <a:buFont typeface="Arial" panose="020B0604020202020204" pitchFamily="34" charset="0"/>
              <a:buChar char="•"/>
            </a:pPr>
            <a:r>
              <a:rPr lang="tr-TR" sz="2800" dirty="0" smtClean="0">
                <a:effectLst/>
              </a:rPr>
              <a:t> </a:t>
            </a:r>
            <a:r>
              <a:rPr lang="tr-TR" sz="2800" dirty="0">
                <a:effectLst/>
              </a:rPr>
              <a:t>D</a:t>
            </a:r>
            <a:r>
              <a:rPr lang="tr-TR" sz="2800" dirty="0" smtClean="0">
                <a:effectLst/>
              </a:rPr>
              <a:t>iyetisyenden </a:t>
            </a:r>
            <a:r>
              <a:rPr lang="tr-TR" sz="2800" dirty="0">
                <a:effectLst/>
              </a:rPr>
              <a:t>doğrudan danışmanlık </a:t>
            </a:r>
            <a:r>
              <a:rPr lang="tr-TR" sz="2800" dirty="0" smtClean="0">
                <a:effectLst/>
              </a:rPr>
              <a:t>alınmalıdır</a:t>
            </a:r>
          </a:p>
          <a:p>
            <a:pPr marL="457176" indent="-457176" algn="just">
              <a:spcBef>
                <a:spcPts val="2399"/>
              </a:spcBef>
              <a:buFont typeface="Arial" panose="020B0604020202020204" pitchFamily="34" charset="0"/>
              <a:buChar char="•"/>
            </a:pPr>
            <a:r>
              <a:rPr lang="tr-TR" sz="2800" dirty="0" err="1">
                <a:effectLst/>
              </a:rPr>
              <a:t>O</a:t>
            </a:r>
            <a:r>
              <a:rPr lang="tr-TR" sz="2800" dirty="0" err="1" smtClean="0">
                <a:effectLst/>
              </a:rPr>
              <a:t>bez</a:t>
            </a:r>
            <a:r>
              <a:rPr lang="tr-TR" sz="2800" dirty="0" smtClean="0">
                <a:effectLst/>
              </a:rPr>
              <a:t> çocuk/</a:t>
            </a:r>
            <a:r>
              <a:rPr lang="tr-TR" sz="2800" dirty="0" err="1" smtClean="0">
                <a:effectLst/>
              </a:rPr>
              <a:t>adolesanlar</a:t>
            </a:r>
            <a:r>
              <a:rPr lang="tr-TR" sz="2800" dirty="0" smtClean="0">
                <a:effectLst/>
              </a:rPr>
              <a:t>  </a:t>
            </a:r>
            <a:r>
              <a:rPr lang="tr-TR" sz="2800" dirty="0" smtClean="0">
                <a:solidFill>
                  <a:srgbClr val="C00000"/>
                </a:solidFill>
                <a:effectLst/>
              </a:rPr>
              <a:t>düzenli </a:t>
            </a:r>
            <a:r>
              <a:rPr lang="tr-TR" sz="2800" dirty="0">
                <a:solidFill>
                  <a:srgbClr val="C00000"/>
                </a:solidFill>
                <a:effectLst/>
              </a:rPr>
              <a:t>takip </a:t>
            </a:r>
            <a:r>
              <a:rPr lang="tr-TR" sz="2800" dirty="0" smtClean="0">
                <a:effectLst/>
              </a:rPr>
              <a:t>edilmeli </a:t>
            </a:r>
          </a:p>
          <a:p>
            <a:pPr marL="457176" indent="-457176" algn="just">
              <a:spcBef>
                <a:spcPts val="2399"/>
              </a:spcBef>
              <a:buFont typeface="Arial" panose="020B0604020202020204" pitchFamily="34" charset="0"/>
              <a:buChar char="•"/>
            </a:pPr>
            <a:r>
              <a:rPr lang="tr-TR" sz="2800" dirty="0" err="1" smtClean="0">
                <a:solidFill>
                  <a:srgbClr val="FF0000"/>
                </a:solidFill>
                <a:effectLst/>
              </a:rPr>
              <a:t>Obez</a:t>
            </a:r>
            <a:r>
              <a:rPr lang="tr-TR" sz="2800" dirty="0" smtClean="0">
                <a:solidFill>
                  <a:srgbClr val="FF0000"/>
                </a:solidFill>
                <a:effectLst/>
              </a:rPr>
              <a:t>/Şişman terminoloji: </a:t>
            </a:r>
            <a:r>
              <a:rPr lang="tr-TR" sz="2800" dirty="0" err="1" smtClean="0">
                <a:solidFill>
                  <a:srgbClr val="FF0000"/>
                </a:solidFill>
                <a:effectLst/>
              </a:rPr>
              <a:t>Adolesanda</a:t>
            </a:r>
            <a:r>
              <a:rPr lang="tr-TR" sz="2800" dirty="0" smtClean="0">
                <a:solidFill>
                  <a:srgbClr val="FF0000"/>
                </a:solidFill>
                <a:effectLst/>
              </a:rPr>
              <a:t> duygusal sıkıntı yaratabilir; Görüşmelerde  etiketlemelerden kaçınılması ve  sağlıklı olma vurgusu önemli</a:t>
            </a:r>
          </a:p>
        </p:txBody>
      </p:sp>
    </p:spTree>
    <p:extLst>
      <p:ext uri="{BB962C8B-B14F-4D97-AF65-F5344CB8AC3E}">
        <p14:creationId xmlns:p14="http://schemas.microsoft.com/office/powerpoint/2010/main" val="422497444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cap="none" dirty="0" err="1" smtClean="0"/>
              <a:t>Obezite</a:t>
            </a:r>
            <a:r>
              <a:rPr lang="tr-TR" cap="none" dirty="0" smtClean="0"/>
              <a:t>-Tedavi</a:t>
            </a:r>
            <a:endParaRPr lang="tr-TR" cap="none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25501" y="2305878"/>
            <a:ext cx="11353801" cy="6774623"/>
          </a:xfrm>
        </p:spPr>
        <p:txBody>
          <a:bodyPr>
            <a:normAutofit fontScale="92500"/>
          </a:bodyPr>
          <a:lstStyle/>
          <a:p>
            <a:pPr marL="457176" indent="-457176" algn="just">
              <a:spcBef>
                <a:spcPts val="2399"/>
              </a:spcBef>
              <a:buFont typeface="Arial" panose="020B0604020202020204" pitchFamily="34" charset="0"/>
              <a:buChar char="•"/>
            </a:pPr>
            <a:r>
              <a:rPr lang="tr-TR" dirty="0" smtClean="0">
                <a:effectLst/>
              </a:rPr>
              <a:t>Kalori alımını azaltmak ve enerji tüketimini arttırmak</a:t>
            </a:r>
          </a:p>
          <a:p>
            <a:pPr marL="457176" indent="-457176" algn="just">
              <a:spcBef>
                <a:spcPts val="2399"/>
              </a:spcBef>
              <a:buFont typeface="Arial" panose="020B0604020202020204" pitchFamily="34" charset="0"/>
              <a:buChar char="•"/>
            </a:pPr>
            <a:r>
              <a:rPr lang="tr-TR" dirty="0" smtClean="0">
                <a:effectLst/>
              </a:rPr>
              <a:t>Optimum büyümeyi sağlayacak yaşa ve cinsiyete uygun en düşük kalorinin verilmesi tedavinin temel taşı; </a:t>
            </a:r>
            <a:r>
              <a:rPr lang="tr-TR" dirty="0" err="1" smtClean="0">
                <a:solidFill>
                  <a:srgbClr val="C00000"/>
                </a:solidFill>
                <a:effectLst/>
              </a:rPr>
              <a:t>Adolesanın</a:t>
            </a:r>
            <a:r>
              <a:rPr lang="tr-TR" dirty="0" smtClean="0">
                <a:solidFill>
                  <a:srgbClr val="C00000"/>
                </a:solidFill>
                <a:effectLst/>
              </a:rPr>
              <a:t> beslenme alışkanlığı- sosyoekonomik durum…önemli</a:t>
            </a:r>
          </a:p>
          <a:p>
            <a:pPr marL="457176" indent="-457176" algn="just">
              <a:spcBef>
                <a:spcPts val="2399"/>
              </a:spcBef>
              <a:buFont typeface="Arial" panose="020B0604020202020204" pitchFamily="34" charset="0"/>
              <a:buChar char="•"/>
            </a:pPr>
            <a:r>
              <a:rPr lang="tr-TR" dirty="0" smtClean="0">
                <a:effectLst/>
              </a:rPr>
              <a:t>Fiziksel aktivitenin arttırılması tedavinin diğer dayanak noktasıdır</a:t>
            </a:r>
          </a:p>
          <a:p>
            <a:pPr marL="457176" indent="-457176" algn="just">
              <a:spcBef>
                <a:spcPts val="2399"/>
              </a:spcBef>
              <a:buFont typeface="Arial" panose="020B0604020202020204" pitchFamily="34" charset="0"/>
              <a:buChar char="•"/>
            </a:pPr>
            <a:r>
              <a:rPr lang="tr-TR" dirty="0" smtClean="0">
                <a:effectLst/>
              </a:rPr>
              <a:t>Haftanın beş günü 45-60 dakika süre ile orta-şiddetli egzersiz önerilmektedir: </a:t>
            </a:r>
            <a:r>
              <a:rPr lang="tr-TR" dirty="0" smtClean="0">
                <a:solidFill>
                  <a:srgbClr val="C00000"/>
                </a:solidFill>
                <a:effectLst/>
              </a:rPr>
              <a:t>Sürdürülebilirlik önemli</a:t>
            </a:r>
            <a:endParaRPr lang="tr-TR" dirty="0" smtClean="0">
              <a:solidFill>
                <a:srgbClr val="C00000"/>
              </a:solidFill>
            </a:endParaRPr>
          </a:p>
          <a:p>
            <a:pPr>
              <a:spcBef>
                <a:spcPts val="2999"/>
              </a:spcBef>
            </a:pPr>
            <a:endParaRPr lang="tr-TR" dirty="0" smtClean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77996441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cap="none" dirty="0" err="1" smtClean="0"/>
              <a:t>Adolesan</a:t>
            </a:r>
            <a:r>
              <a:rPr lang="tr-TR" cap="none" dirty="0" smtClean="0"/>
              <a:t> Dönemin Özellikleri</a:t>
            </a:r>
            <a:endParaRPr lang="tr-TR" cap="none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Erken </a:t>
            </a:r>
            <a:r>
              <a:rPr lang="tr-TR" dirty="0" err="1" smtClean="0"/>
              <a:t>adolesan</a:t>
            </a:r>
            <a:r>
              <a:rPr lang="tr-TR" dirty="0" smtClean="0"/>
              <a:t> (10-14 yaş); </a:t>
            </a:r>
            <a:r>
              <a:rPr lang="tr-TR" dirty="0" err="1" smtClean="0"/>
              <a:t>pubertal</a:t>
            </a:r>
            <a:r>
              <a:rPr lang="tr-TR" dirty="0" smtClean="0"/>
              <a:t> ve cinsiyet gelişimi,</a:t>
            </a:r>
          </a:p>
          <a:p>
            <a:r>
              <a:rPr lang="tr-TR" dirty="0" smtClean="0"/>
              <a:t>Geç </a:t>
            </a:r>
            <a:r>
              <a:rPr lang="tr-TR" dirty="0" err="1" smtClean="0"/>
              <a:t>adolesan</a:t>
            </a:r>
            <a:r>
              <a:rPr lang="tr-TR" dirty="0" smtClean="0"/>
              <a:t> (15-19 yaş); </a:t>
            </a:r>
            <a:r>
              <a:rPr lang="tr-TR" dirty="0" err="1" smtClean="0"/>
              <a:t>pubertal</a:t>
            </a:r>
            <a:r>
              <a:rPr lang="tr-TR" dirty="0" smtClean="0"/>
              <a:t> </a:t>
            </a:r>
            <a:r>
              <a:rPr lang="tr-TR" dirty="0" err="1" smtClean="0"/>
              <a:t>matürasyonun</a:t>
            </a:r>
            <a:r>
              <a:rPr lang="tr-TR" dirty="0" smtClean="0"/>
              <a:t> tamamlanması</a:t>
            </a:r>
          </a:p>
          <a:p>
            <a:r>
              <a:rPr lang="tr-TR" dirty="0" smtClean="0"/>
              <a:t>Genç erişkin (19-24 yaş); erişkin rolü ve davranışlarının oluşması ve sorumluluklara adaptasyon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73917486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12551769"/>
              </p:ext>
            </p:extLst>
          </p:nvPr>
        </p:nvGraphicFramePr>
        <p:xfrm>
          <a:off x="431800" y="1092200"/>
          <a:ext cx="12039600" cy="7734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5255328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594359" y="584036"/>
            <a:ext cx="4585970" cy="98898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797" tIns="50797" rIns="50797" bIns="50797" numCol="1" spcCol="38098" rtlCol="0" anchor="ctr">
            <a:spAutoFit/>
          </a:bodyPr>
          <a:lstStyle/>
          <a:p>
            <a:r>
              <a:rPr lang="tr-TR" sz="4800" b="1" dirty="0" err="1" smtClean="0">
                <a:solidFill>
                  <a:schemeClr val="accent5"/>
                </a:solidFill>
              </a:rPr>
              <a:t>Metformin</a:t>
            </a:r>
            <a:endParaRPr lang="tr-TR" sz="4800" b="1" dirty="0">
              <a:solidFill>
                <a:schemeClr val="accent5"/>
              </a:solidFill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697231" y="1524173"/>
            <a:ext cx="11697970" cy="710142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797" tIns="50797" rIns="50797" bIns="50797" numCol="1" spcCol="38098" rtlCol="0" anchor="ctr">
            <a:spAutoFit/>
          </a:bodyPr>
          <a:lstStyle/>
          <a:p>
            <a:pPr marL="457176" indent="-457176" algn="l">
              <a:spcBef>
                <a:spcPts val="2399"/>
              </a:spcBef>
              <a:buFont typeface="Arial" panose="020B0604020202020204" pitchFamily="34" charset="0"/>
              <a:buChar char="•"/>
            </a:pPr>
            <a:r>
              <a:rPr lang="tr-TR" dirty="0" smtClean="0">
                <a:solidFill>
                  <a:srgbClr val="C00000"/>
                </a:solidFill>
              </a:rPr>
              <a:t>Kilo kaybı amacı ile ;</a:t>
            </a:r>
            <a:r>
              <a:rPr lang="tr-TR" dirty="0" err="1" smtClean="0">
                <a:solidFill>
                  <a:srgbClr val="C00000"/>
                </a:solidFill>
              </a:rPr>
              <a:t>Obezite</a:t>
            </a:r>
            <a:r>
              <a:rPr lang="tr-TR" dirty="0" smtClean="0">
                <a:solidFill>
                  <a:srgbClr val="C00000"/>
                </a:solidFill>
              </a:rPr>
              <a:t> tedavisinde kullanılmaz !!!</a:t>
            </a:r>
          </a:p>
          <a:p>
            <a:pPr marL="457176" indent="-457176" algn="l">
              <a:spcBef>
                <a:spcPts val="2399"/>
              </a:spcBef>
              <a:buFont typeface="Arial" panose="020B0604020202020204" pitchFamily="34" charset="0"/>
              <a:buChar char="•"/>
            </a:pPr>
            <a:r>
              <a:rPr lang="tr-TR" dirty="0" smtClean="0">
                <a:solidFill>
                  <a:srgbClr val="C00000"/>
                </a:solidFill>
              </a:rPr>
              <a:t>FDI onayı; </a:t>
            </a:r>
            <a:r>
              <a:rPr lang="tr-TR" dirty="0" err="1" smtClean="0">
                <a:solidFill>
                  <a:srgbClr val="C00000"/>
                </a:solidFill>
              </a:rPr>
              <a:t>glukoz</a:t>
            </a:r>
            <a:r>
              <a:rPr lang="tr-TR" dirty="0" smtClean="0">
                <a:solidFill>
                  <a:srgbClr val="C00000"/>
                </a:solidFill>
              </a:rPr>
              <a:t> metabolizma bozukluğu ve Tip 2 diyabet</a:t>
            </a:r>
          </a:p>
          <a:p>
            <a:pPr marL="457176" indent="-457176" algn="l">
              <a:spcBef>
                <a:spcPts val="2399"/>
              </a:spcBef>
              <a:buFont typeface="Arial" panose="020B0604020202020204" pitchFamily="34" charset="0"/>
              <a:buChar char="•"/>
            </a:pPr>
            <a:r>
              <a:rPr lang="tr-TR" smtClean="0">
                <a:solidFill>
                  <a:srgbClr val="C00000"/>
                </a:solidFill>
              </a:rPr>
              <a:t>Yaş: &gt;10 olmalı</a:t>
            </a:r>
            <a:endParaRPr lang="tr-TR" dirty="0" smtClean="0">
              <a:solidFill>
                <a:srgbClr val="C00000"/>
              </a:solidFill>
            </a:endParaRPr>
          </a:p>
          <a:p>
            <a:pPr marL="457176" indent="-457176" algn="l">
              <a:spcBef>
                <a:spcPts val="2399"/>
              </a:spcBef>
              <a:buFont typeface="Arial" panose="020B0604020202020204" pitchFamily="34" charset="0"/>
              <a:buChar char="•"/>
            </a:pPr>
            <a:r>
              <a:rPr lang="tr-TR" dirty="0" smtClean="0"/>
              <a:t>Klinik olarak anlamlı insülin direnci varlığında; (AN,PCOS..) düşünülebilir</a:t>
            </a:r>
          </a:p>
          <a:p>
            <a:pPr marL="457176" indent="-457176" algn="l">
              <a:spcBef>
                <a:spcPts val="2399"/>
              </a:spcBef>
              <a:buFont typeface="Arial" panose="020B0604020202020204" pitchFamily="34" charset="0"/>
              <a:buChar char="•"/>
            </a:pPr>
            <a:r>
              <a:rPr lang="tr-TR" dirty="0" err="1">
                <a:effectLst/>
              </a:rPr>
              <a:t>Metforminin</a:t>
            </a:r>
            <a:r>
              <a:rPr lang="tr-TR" dirty="0">
                <a:effectLst/>
              </a:rPr>
              <a:t> uzun süreli etkisinin vücut ağırlığı veya komplikasyonları üzerindeki etkileri </a:t>
            </a:r>
            <a:r>
              <a:rPr lang="tr-TR" dirty="0" smtClean="0">
                <a:effectLst/>
              </a:rPr>
              <a:t>tam olarak bilinmemektedir</a:t>
            </a:r>
            <a:endParaRPr lang="tr-TR" dirty="0">
              <a:effectLst/>
            </a:endParaRPr>
          </a:p>
          <a:p>
            <a:pPr marL="457176" indent="-457176" algn="l">
              <a:spcBef>
                <a:spcPts val="2399"/>
              </a:spcBef>
              <a:buFont typeface="Arial" panose="020B0604020202020204" pitchFamily="34" charset="0"/>
              <a:buChar char="•"/>
            </a:pPr>
            <a:r>
              <a:rPr lang="tr-TR" dirty="0" smtClean="0">
                <a:effectLst/>
              </a:rPr>
              <a:t>Uygun tedavi süresi konusunda kanıt yoktur</a:t>
            </a:r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367378617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711200" y="2234962"/>
            <a:ext cx="11366500" cy="539326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797" tIns="50797" rIns="50797" bIns="50797" numCol="1" spcCol="38098" rtlCol="0" anchor="ctr">
            <a:spAutoFit/>
          </a:bodyPr>
          <a:lstStyle/>
          <a:p>
            <a:pPr lvl="1" indent="0" algn="just">
              <a:spcBef>
                <a:spcPts val="2999"/>
              </a:spcBef>
            </a:pPr>
            <a:r>
              <a:rPr lang="tr-TR" sz="2800" dirty="0" err="1">
                <a:effectLst/>
              </a:rPr>
              <a:t>Obeziteyi</a:t>
            </a:r>
            <a:r>
              <a:rPr lang="tr-TR" sz="2800" dirty="0">
                <a:effectLst/>
              </a:rPr>
              <a:t> tedavi etmek için çeşitli ilaç türleri piyasada olmasına rağmen, 16 yaşından küçük çocuklar için sadece </a:t>
            </a:r>
            <a:r>
              <a:rPr lang="tr-TR" sz="2800" b="1" dirty="0" err="1" smtClean="0">
                <a:solidFill>
                  <a:srgbClr val="C00000"/>
                </a:solidFill>
                <a:effectLst/>
              </a:rPr>
              <a:t>Orlistat</a:t>
            </a:r>
            <a:r>
              <a:rPr lang="tr-TR" sz="2800" dirty="0" smtClean="0">
                <a:effectLst/>
              </a:rPr>
              <a:t> ( &gt;12 yaş) onaylanmıştır</a:t>
            </a:r>
            <a:r>
              <a:rPr lang="tr-TR" sz="2800" dirty="0">
                <a:effectLst/>
              </a:rPr>
              <a:t>. </a:t>
            </a:r>
            <a:endParaRPr lang="tr-TR" sz="2800" dirty="0" smtClean="0">
              <a:effectLst/>
            </a:endParaRPr>
          </a:p>
          <a:p>
            <a:pPr lvl="1" indent="0" algn="just">
              <a:spcBef>
                <a:spcPts val="2999"/>
              </a:spcBef>
            </a:pPr>
            <a:r>
              <a:rPr lang="tr-TR" sz="2800" dirty="0">
                <a:effectLst/>
              </a:rPr>
              <a:t> Yaşam tarzı </a:t>
            </a:r>
            <a:r>
              <a:rPr lang="tr-TR" sz="2800" dirty="0" smtClean="0">
                <a:effectLst/>
              </a:rPr>
              <a:t>değişikliğine rağmen </a:t>
            </a:r>
            <a:r>
              <a:rPr lang="tr-TR" sz="2800" dirty="0">
                <a:effectLst/>
              </a:rPr>
              <a:t>kilo </a:t>
            </a:r>
            <a:r>
              <a:rPr lang="tr-TR" sz="2800" dirty="0" smtClean="0">
                <a:effectLst/>
              </a:rPr>
              <a:t>vermeyen olgularda, </a:t>
            </a:r>
            <a:r>
              <a:rPr lang="tr-TR" sz="2800" dirty="0">
                <a:effectLst/>
              </a:rPr>
              <a:t>özellikle </a:t>
            </a:r>
            <a:r>
              <a:rPr lang="tr-TR" sz="2800" dirty="0" smtClean="0">
                <a:effectLst/>
              </a:rPr>
              <a:t> </a:t>
            </a:r>
            <a:r>
              <a:rPr lang="tr-TR" sz="2800" dirty="0" err="1">
                <a:effectLst/>
              </a:rPr>
              <a:t>komorbiditelerin</a:t>
            </a:r>
            <a:r>
              <a:rPr lang="tr-TR" sz="2800" dirty="0">
                <a:effectLst/>
              </a:rPr>
              <a:t> varlığında, seçilmiş kişilerde farmakolojik tedavi düşünülebilir. </a:t>
            </a:r>
            <a:endParaRPr lang="tr-TR" sz="2800" dirty="0" smtClean="0">
              <a:effectLst/>
            </a:endParaRPr>
          </a:p>
          <a:p>
            <a:pPr lvl="1" indent="0" algn="just">
              <a:spcBef>
                <a:spcPts val="2999"/>
              </a:spcBef>
            </a:pPr>
            <a:r>
              <a:rPr lang="tr-TR" sz="2800" dirty="0" smtClean="0">
                <a:effectLst/>
              </a:rPr>
              <a:t>Farmakolojik tedavinin 12. haftasında VKİ’ de &gt;%4  düşüş görülmezse tedavi kesilmelidir</a:t>
            </a:r>
          </a:p>
        </p:txBody>
      </p:sp>
      <p:sp>
        <p:nvSpPr>
          <p:cNvPr id="3" name="Metin kutusu 2"/>
          <p:cNvSpPr txBox="1"/>
          <p:nvPr/>
        </p:nvSpPr>
        <p:spPr>
          <a:xfrm>
            <a:off x="495301" y="892646"/>
            <a:ext cx="7531100" cy="98898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797" tIns="50797" rIns="50797" bIns="50797" numCol="1" spcCol="38098" rtlCol="0" anchor="ctr">
            <a:spAutoFit/>
          </a:bodyPr>
          <a:lstStyle/>
          <a:p>
            <a:r>
              <a:rPr lang="tr-TR" sz="4800" b="1" dirty="0" smtClean="0">
                <a:solidFill>
                  <a:schemeClr val="accent5"/>
                </a:solidFill>
              </a:rPr>
              <a:t>Farmakolojik Tedavi</a:t>
            </a:r>
            <a:endParaRPr lang="tr-TR" sz="4800" b="1" dirty="0">
              <a:solidFill>
                <a:schemeClr val="accent5"/>
              </a:solidFill>
            </a:endParaRPr>
          </a:p>
        </p:txBody>
      </p:sp>
      <p:sp>
        <p:nvSpPr>
          <p:cNvPr id="2" name="Dikdörtgen 1"/>
          <p:cNvSpPr/>
          <p:nvPr/>
        </p:nvSpPr>
        <p:spPr>
          <a:xfrm>
            <a:off x="1746250" y="7676999"/>
            <a:ext cx="9296400" cy="1274194"/>
          </a:xfrm>
          <a:prstGeom prst="rect">
            <a:avLst/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8100000" scaled="1"/>
            <a:tileRect/>
          </a:gradFill>
          <a:ln w="38100">
            <a:solidFill>
              <a:srgbClr val="002060"/>
            </a:solidFill>
          </a:ln>
        </p:spPr>
        <p:txBody>
          <a:bodyPr wrap="square" lIns="91435" tIns="45718" rIns="91435" bIns="45718">
            <a:spAutoFit/>
          </a:bodyPr>
          <a:lstStyle/>
          <a:p>
            <a:r>
              <a:rPr lang="tr-TR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Obezite</a:t>
            </a:r>
            <a:r>
              <a:rPr lang="tr-TR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komorbiditesi</a:t>
            </a:r>
            <a:r>
              <a:rPr lang="tr-TR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olan </a:t>
            </a:r>
            <a:r>
              <a:rPr lang="tr-TR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çocuklar uygun </a:t>
            </a:r>
            <a:r>
              <a:rPr lang="tr-TR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uzmanlık </a:t>
            </a:r>
            <a:r>
              <a:rPr lang="tr-TR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dallarına yönlendirilmelidir</a:t>
            </a:r>
            <a:endParaRPr lang="tr-TR" dirty="0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405939" y="506077"/>
            <a:ext cx="1971675" cy="1990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32715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cap="none" dirty="0" smtClean="0">
                <a:effectLst/>
              </a:rPr>
              <a:t>Komplikasyonların Tedavisi</a:t>
            </a:r>
            <a:endParaRPr lang="tr-TR" cap="none" dirty="0">
              <a:effectLst/>
            </a:endParaRP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539751" y="2413001"/>
            <a:ext cx="11925301" cy="6692900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2399"/>
              </a:spcBef>
            </a:pPr>
            <a:r>
              <a:rPr lang="tr-TR" sz="4300" b="1" dirty="0" err="1" smtClean="0">
                <a:solidFill>
                  <a:srgbClr val="C00000"/>
                </a:solidFill>
              </a:rPr>
              <a:t>Dislipidemi</a:t>
            </a:r>
            <a:endParaRPr lang="tr-TR" sz="4300" b="1" dirty="0" smtClean="0">
              <a:solidFill>
                <a:srgbClr val="C00000"/>
              </a:solidFill>
            </a:endParaRPr>
          </a:p>
          <a:p>
            <a:pPr>
              <a:spcBef>
                <a:spcPts val="2999"/>
              </a:spcBef>
            </a:pPr>
            <a:r>
              <a:rPr lang="tr-TR" sz="3100" dirty="0" err="1">
                <a:cs typeface="Calibri" pitchFamily="34" charset="0"/>
              </a:rPr>
              <a:t>V</a:t>
            </a:r>
            <a:r>
              <a:rPr lang="tr-TR" sz="3100" dirty="0" err="1" smtClean="0">
                <a:cs typeface="Calibri" pitchFamily="34" charset="0"/>
              </a:rPr>
              <a:t>Kİ’de</a:t>
            </a:r>
            <a:r>
              <a:rPr lang="tr-TR" sz="3100" dirty="0" smtClean="0">
                <a:cs typeface="Calibri" pitchFamily="34" charset="0"/>
              </a:rPr>
              <a:t> </a:t>
            </a:r>
            <a:r>
              <a:rPr lang="tr-TR" sz="3100" dirty="0">
                <a:cs typeface="Calibri" pitchFamily="34" charset="0"/>
              </a:rPr>
              <a:t>%10 </a:t>
            </a:r>
            <a:r>
              <a:rPr lang="tr-TR" sz="3100" dirty="0" smtClean="0">
                <a:cs typeface="Calibri" pitchFamily="34" charset="0"/>
              </a:rPr>
              <a:t> düşme </a:t>
            </a:r>
            <a:r>
              <a:rPr lang="tr-TR" sz="3100" dirty="0">
                <a:cs typeface="Calibri" pitchFamily="34" charset="0"/>
              </a:rPr>
              <a:t>ile düzenli egzersiz </a:t>
            </a:r>
            <a:r>
              <a:rPr lang="tr-TR" sz="3100" dirty="0" smtClean="0">
                <a:cs typeface="Calibri" pitchFamily="34" charset="0"/>
              </a:rPr>
              <a:t>yapılmasının </a:t>
            </a:r>
            <a:r>
              <a:rPr lang="tr-TR" sz="3100" dirty="0" err="1" smtClean="0">
                <a:cs typeface="Calibri" pitchFamily="34" charset="0"/>
              </a:rPr>
              <a:t>lipid</a:t>
            </a:r>
            <a:r>
              <a:rPr lang="tr-TR" sz="3100" dirty="0" smtClean="0">
                <a:cs typeface="Calibri" pitchFamily="34" charset="0"/>
              </a:rPr>
              <a:t> </a:t>
            </a:r>
            <a:r>
              <a:rPr lang="tr-TR" sz="3100" dirty="0">
                <a:cs typeface="Calibri" pitchFamily="34" charset="0"/>
              </a:rPr>
              <a:t>profilinde düzelme </a:t>
            </a:r>
            <a:r>
              <a:rPr lang="tr-TR" sz="3100" dirty="0" smtClean="0">
                <a:cs typeface="Calibri" pitchFamily="34" charset="0"/>
              </a:rPr>
              <a:t>sağladığı gösterilmiş</a:t>
            </a:r>
          </a:p>
          <a:p>
            <a:pPr>
              <a:spcBef>
                <a:spcPts val="2999"/>
              </a:spcBef>
            </a:pPr>
            <a:r>
              <a:rPr lang="en-US" sz="3100" dirty="0"/>
              <a:t>A</a:t>
            </a:r>
            <a:r>
              <a:rPr lang="tr-TR" sz="3100" dirty="0"/>
              <a:t>ç</a:t>
            </a:r>
            <a:r>
              <a:rPr lang="en-US" sz="3100" dirty="0" err="1"/>
              <a:t>lık</a:t>
            </a:r>
            <a:r>
              <a:rPr lang="en-US" sz="3100" dirty="0"/>
              <a:t> </a:t>
            </a:r>
            <a:r>
              <a:rPr lang="en-US" sz="3100" dirty="0" err="1"/>
              <a:t>trigliserid</a:t>
            </a:r>
            <a:r>
              <a:rPr lang="en-US" sz="3100" dirty="0"/>
              <a:t> &gt; 400 </a:t>
            </a:r>
            <a:r>
              <a:rPr lang="en-US" sz="3100" dirty="0" smtClean="0"/>
              <a:t>mg/dl</a:t>
            </a:r>
            <a:r>
              <a:rPr lang="tr-TR" sz="3100" dirty="0" smtClean="0"/>
              <a:t>, LDL-K&gt; 250 mg/dl  ise metabolizma danışımı</a:t>
            </a:r>
            <a:endParaRPr lang="tr-TR" sz="3100" dirty="0" smtClean="0">
              <a:latin typeface="Calibri" pitchFamily="34" charset="0"/>
              <a:cs typeface="Calibri" pitchFamily="34" charset="0"/>
            </a:endParaRPr>
          </a:p>
          <a:p>
            <a:pPr>
              <a:spcBef>
                <a:spcPts val="2999"/>
              </a:spcBef>
            </a:pPr>
            <a:r>
              <a:rPr lang="tr-TR" sz="3100" dirty="0" smtClean="0"/>
              <a:t>Diyet ve yaşam tarzı değişikliklerine rağmen </a:t>
            </a:r>
            <a:r>
              <a:rPr lang="tr-TR" sz="3100" dirty="0"/>
              <a:t>a</a:t>
            </a:r>
            <a:r>
              <a:rPr lang="tr-TR" sz="3100" dirty="0" smtClean="0"/>
              <a:t>ç</a:t>
            </a:r>
            <a:r>
              <a:rPr lang="en-US" sz="3100" dirty="0" err="1" smtClean="0"/>
              <a:t>lık</a:t>
            </a:r>
            <a:r>
              <a:rPr lang="en-US" sz="3100" dirty="0" smtClean="0"/>
              <a:t> </a:t>
            </a:r>
            <a:r>
              <a:rPr lang="en-US" sz="3100" dirty="0" err="1"/>
              <a:t>trigliserid</a:t>
            </a:r>
            <a:r>
              <a:rPr lang="en-US" sz="3100" dirty="0"/>
              <a:t> &gt; 400 mg/dl </a:t>
            </a:r>
            <a:r>
              <a:rPr lang="tr-TR" sz="3100" dirty="0" smtClean="0"/>
              <a:t>ve/ veya </a:t>
            </a:r>
            <a:r>
              <a:rPr lang="en-US" sz="3100" dirty="0" smtClean="0"/>
              <a:t> </a:t>
            </a:r>
            <a:r>
              <a:rPr lang="tr-TR" sz="3100" b="1" dirty="0" smtClean="0">
                <a:solidFill>
                  <a:srgbClr val="C00000"/>
                </a:solidFill>
              </a:rPr>
              <a:t>LDL-K</a:t>
            </a:r>
            <a:r>
              <a:rPr lang="en-US" sz="3100" b="1" dirty="0" smtClean="0">
                <a:solidFill>
                  <a:srgbClr val="C00000"/>
                </a:solidFill>
              </a:rPr>
              <a:t>&gt;</a:t>
            </a:r>
            <a:r>
              <a:rPr lang="tr-TR" sz="3100" b="1" dirty="0" smtClean="0">
                <a:solidFill>
                  <a:srgbClr val="C00000"/>
                </a:solidFill>
              </a:rPr>
              <a:t>190</a:t>
            </a:r>
            <a:r>
              <a:rPr lang="en-US" sz="3100" b="1" dirty="0" smtClean="0">
                <a:solidFill>
                  <a:srgbClr val="C00000"/>
                </a:solidFill>
              </a:rPr>
              <a:t> </a:t>
            </a:r>
            <a:r>
              <a:rPr lang="en-US" sz="3100" b="1" dirty="0">
                <a:solidFill>
                  <a:srgbClr val="C00000"/>
                </a:solidFill>
              </a:rPr>
              <a:t>mg/dl </a:t>
            </a:r>
            <a:r>
              <a:rPr lang="en-US" sz="3100" b="1" dirty="0" err="1">
                <a:solidFill>
                  <a:srgbClr val="C00000"/>
                </a:solidFill>
              </a:rPr>
              <a:t>ise</a:t>
            </a:r>
            <a:r>
              <a:rPr lang="en-US" sz="3100" b="1" dirty="0">
                <a:solidFill>
                  <a:srgbClr val="C00000"/>
                </a:solidFill>
              </a:rPr>
              <a:t> </a:t>
            </a:r>
            <a:r>
              <a:rPr lang="en-US" sz="3100" b="1" dirty="0" err="1">
                <a:solidFill>
                  <a:srgbClr val="C00000"/>
                </a:solidFill>
              </a:rPr>
              <a:t>tedavi</a:t>
            </a:r>
            <a:r>
              <a:rPr lang="en-US" sz="3100" b="1" dirty="0">
                <a:solidFill>
                  <a:srgbClr val="C00000"/>
                </a:solidFill>
              </a:rPr>
              <a:t> </a:t>
            </a:r>
            <a:r>
              <a:rPr lang="en-US" sz="3100" b="1" dirty="0" err="1">
                <a:solidFill>
                  <a:srgbClr val="C00000"/>
                </a:solidFill>
              </a:rPr>
              <a:t>başlanmalı</a:t>
            </a:r>
            <a:r>
              <a:rPr lang="en-US" sz="3100" b="1" dirty="0">
                <a:solidFill>
                  <a:srgbClr val="C00000"/>
                </a:solidFill>
              </a:rPr>
              <a:t> </a:t>
            </a:r>
            <a:r>
              <a:rPr lang="en-US" sz="3100" dirty="0"/>
              <a:t>(</a:t>
            </a:r>
            <a:r>
              <a:rPr lang="en-US" sz="3100" dirty="0" err="1"/>
              <a:t>pankreatit</a:t>
            </a:r>
            <a:r>
              <a:rPr lang="en-US" sz="3100" dirty="0"/>
              <a:t> </a:t>
            </a:r>
            <a:r>
              <a:rPr lang="en-US" sz="3100" dirty="0" err="1"/>
              <a:t>riskini</a:t>
            </a:r>
            <a:r>
              <a:rPr lang="en-US" sz="3100" dirty="0"/>
              <a:t> </a:t>
            </a:r>
            <a:r>
              <a:rPr lang="en-US" sz="3100" dirty="0" err="1"/>
              <a:t>azaltmak</a:t>
            </a:r>
            <a:r>
              <a:rPr lang="en-US" sz="3100" dirty="0"/>
              <a:t> </a:t>
            </a:r>
            <a:r>
              <a:rPr lang="en-US" sz="3100" dirty="0" err="1"/>
              <a:t>için</a:t>
            </a:r>
            <a:r>
              <a:rPr lang="en-US" sz="3100" dirty="0" smtClean="0"/>
              <a:t>)</a:t>
            </a:r>
            <a:endParaRPr lang="en-US" sz="3100" dirty="0"/>
          </a:p>
          <a:p>
            <a:pPr marL="0" indent="0" algn="ctr">
              <a:spcBef>
                <a:spcPts val="2999"/>
              </a:spcBef>
              <a:buNone/>
            </a:pPr>
            <a:r>
              <a:rPr lang="tr-TR" sz="3100" dirty="0" err="1">
                <a:solidFill>
                  <a:schemeClr val="tx1"/>
                </a:solidFill>
              </a:rPr>
              <a:t>D</a:t>
            </a:r>
            <a:r>
              <a:rPr lang="tr-TR" sz="3100" dirty="0" err="1" smtClean="0">
                <a:solidFill>
                  <a:schemeClr val="tx1"/>
                </a:solidFill>
              </a:rPr>
              <a:t>islipidemi</a:t>
            </a:r>
            <a:r>
              <a:rPr lang="en-US" sz="3100" dirty="0" smtClean="0">
                <a:solidFill>
                  <a:schemeClr val="tx1"/>
                </a:solidFill>
              </a:rPr>
              <a:t> </a:t>
            </a:r>
            <a:r>
              <a:rPr lang="en-US" sz="3100" dirty="0" err="1">
                <a:solidFill>
                  <a:schemeClr val="tx1"/>
                </a:solidFill>
              </a:rPr>
              <a:t>tedavisinde</a:t>
            </a:r>
            <a:r>
              <a:rPr lang="en-US" sz="3100" dirty="0">
                <a:solidFill>
                  <a:schemeClr val="tx1"/>
                </a:solidFill>
              </a:rPr>
              <a:t> </a:t>
            </a:r>
            <a:r>
              <a:rPr lang="en-US" sz="3100" dirty="0" err="1">
                <a:solidFill>
                  <a:schemeClr val="tx1"/>
                </a:solidFill>
              </a:rPr>
              <a:t>adölesanlarda</a:t>
            </a:r>
            <a:r>
              <a:rPr lang="en-US" sz="3100" dirty="0">
                <a:solidFill>
                  <a:srgbClr val="C00000"/>
                </a:solidFill>
              </a:rPr>
              <a:t> </a:t>
            </a:r>
            <a:r>
              <a:rPr lang="en-US" sz="3100" b="1" dirty="0" err="1" smtClean="0">
                <a:solidFill>
                  <a:srgbClr val="C00000"/>
                </a:solidFill>
              </a:rPr>
              <a:t>fibratlar</a:t>
            </a:r>
            <a:r>
              <a:rPr lang="tr-TR" sz="3100" b="1" dirty="0" smtClean="0">
                <a:solidFill>
                  <a:srgbClr val="C00000"/>
                </a:solidFill>
              </a:rPr>
              <a:t> ve </a:t>
            </a:r>
            <a:r>
              <a:rPr lang="tr-TR" sz="3100" b="1" dirty="0" err="1" smtClean="0">
                <a:solidFill>
                  <a:srgbClr val="C00000"/>
                </a:solidFill>
              </a:rPr>
              <a:t>statinler</a:t>
            </a:r>
            <a:r>
              <a:rPr lang="en-US" sz="3100" b="1" dirty="0" smtClean="0">
                <a:solidFill>
                  <a:srgbClr val="C00000"/>
                </a:solidFill>
              </a:rPr>
              <a:t> </a:t>
            </a:r>
            <a:r>
              <a:rPr lang="en-US" sz="3100" dirty="0" err="1">
                <a:solidFill>
                  <a:schemeClr val="tx1"/>
                </a:solidFill>
              </a:rPr>
              <a:t>güvenli</a:t>
            </a:r>
            <a:r>
              <a:rPr lang="en-US" sz="3100" dirty="0">
                <a:solidFill>
                  <a:schemeClr val="tx1"/>
                </a:solidFill>
              </a:rPr>
              <a:t> </a:t>
            </a:r>
            <a:r>
              <a:rPr lang="en-US" sz="3100" dirty="0" err="1">
                <a:solidFill>
                  <a:schemeClr val="tx1"/>
                </a:solidFill>
              </a:rPr>
              <a:t>ve</a:t>
            </a:r>
            <a:r>
              <a:rPr lang="en-US" sz="3100" dirty="0">
                <a:solidFill>
                  <a:schemeClr val="tx1"/>
                </a:solidFill>
              </a:rPr>
              <a:t> </a:t>
            </a:r>
            <a:r>
              <a:rPr lang="en-US" sz="3100" dirty="0" err="1">
                <a:solidFill>
                  <a:schemeClr val="tx1"/>
                </a:solidFill>
              </a:rPr>
              <a:t>etkilidir</a:t>
            </a:r>
            <a:r>
              <a:rPr lang="en-US" sz="3100" dirty="0">
                <a:solidFill>
                  <a:schemeClr val="tx1"/>
                </a:solidFill>
              </a:rPr>
              <a:t> </a:t>
            </a:r>
            <a:endParaRPr lang="tr-TR" sz="31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357222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Yer Tutucusu 2"/>
          <p:cNvSpPr txBox="1">
            <a:spLocks/>
          </p:cNvSpPr>
          <p:nvPr/>
        </p:nvSpPr>
        <p:spPr>
          <a:xfrm>
            <a:off x="622301" y="749301"/>
            <a:ext cx="11353801" cy="7924800"/>
          </a:xfrm>
          <a:prstGeom prst="rect">
            <a:avLst/>
          </a:prstGeom>
        </p:spPr>
        <p:txBody>
          <a:bodyPr lIns="91435" tIns="45718" rIns="91435" bIns="45718">
            <a:normAutofit/>
          </a:bodyPr>
          <a:lstStyle>
            <a:lvl1pPr marL="431800" marR="0" indent="-431800" algn="l" defTabSz="584200" rtl="0" latinLnBrk="0">
              <a:lnSpc>
                <a:spcPct val="120000"/>
              </a:lnSpc>
              <a:spcBef>
                <a:spcPts val="5200"/>
              </a:spcBef>
              <a:spcAft>
                <a:spcPts val="0"/>
              </a:spcAft>
              <a:buClrTx/>
              <a:buSzPct val="35000"/>
              <a:buFontTx/>
              <a:buBlip>
                <a:blip r:embed="rId2"/>
              </a:buBlip>
              <a:tabLst/>
              <a:defRPr sz="3600" b="0" i="0" u="none" strike="noStrike" cap="none" spc="0" baseline="0">
                <a:ln>
                  <a:noFill/>
                </a:ln>
                <a:solidFill>
                  <a:srgbClr val="4F5C3F"/>
                </a:solidFill>
                <a:effectLst>
                  <a:outerShdw blurRad="25400" dist="12700" rotWithShape="0">
                    <a:srgbClr val="FFFFFF">
                      <a:alpha val="45000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Georgia"/>
              </a:defRPr>
            </a:lvl1pPr>
            <a:lvl2pPr marL="863600" marR="0" indent="-431800" algn="l" defTabSz="584200" rtl="0" latinLnBrk="0">
              <a:lnSpc>
                <a:spcPct val="120000"/>
              </a:lnSpc>
              <a:spcBef>
                <a:spcPts val="5200"/>
              </a:spcBef>
              <a:spcAft>
                <a:spcPts val="0"/>
              </a:spcAft>
              <a:buClrTx/>
              <a:buSzPct val="35000"/>
              <a:buFontTx/>
              <a:buBlip>
                <a:blip r:embed="rId2"/>
              </a:buBlip>
              <a:tabLst/>
              <a:defRPr sz="3600" b="0" i="0" u="none" strike="noStrike" cap="none" spc="0" baseline="0">
                <a:ln>
                  <a:noFill/>
                </a:ln>
                <a:solidFill>
                  <a:srgbClr val="4F5C3F"/>
                </a:solidFill>
                <a:effectLst>
                  <a:outerShdw blurRad="25400" dist="12700" rotWithShape="0">
                    <a:srgbClr val="FFFFFF">
                      <a:alpha val="45000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Georgia"/>
              </a:defRPr>
            </a:lvl2pPr>
            <a:lvl3pPr marL="1295400" marR="0" indent="-431800" algn="l" defTabSz="584200" rtl="0" latinLnBrk="0">
              <a:lnSpc>
                <a:spcPct val="120000"/>
              </a:lnSpc>
              <a:spcBef>
                <a:spcPts val="5200"/>
              </a:spcBef>
              <a:spcAft>
                <a:spcPts val="0"/>
              </a:spcAft>
              <a:buClrTx/>
              <a:buSzPct val="35000"/>
              <a:buFontTx/>
              <a:buBlip>
                <a:blip r:embed="rId2"/>
              </a:buBlip>
              <a:tabLst/>
              <a:defRPr sz="3600" b="0" i="0" u="none" strike="noStrike" cap="none" spc="0" baseline="0">
                <a:ln>
                  <a:noFill/>
                </a:ln>
                <a:solidFill>
                  <a:srgbClr val="4F5C3F"/>
                </a:solidFill>
                <a:effectLst>
                  <a:outerShdw blurRad="25400" dist="12700" rotWithShape="0">
                    <a:srgbClr val="FFFFFF">
                      <a:alpha val="45000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Georgia"/>
              </a:defRPr>
            </a:lvl3pPr>
            <a:lvl4pPr marL="1727200" marR="0" indent="-431800" algn="l" defTabSz="584200" rtl="0" latinLnBrk="0">
              <a:lnSpc>
                <a:spcPct val="120000"/>
              </a:lnSpc>
              <a:spcBef>
                <a:spcPts val="5200"/>
              </a:spcBef>
              <a:spcAft>
                <a:spcPts val="0"/>
              </a:spcAft>
              <a:buClrTx/>
              <a:buSzPct val="35000"/>
              <a:buFontTx/>
              <a:buBlip>
                <a:blip r:embed="rId2"/>
              </a:buBlip>
              <a:tabLst/>
              <a:defRPr sz="3600" b="0" i="0" u="none" strike="noStrike" cap="none" spc="0" baseline="0">
                <a:ln>
                  <a:noFill/>
                </a:ln>
                <a:solidFill>
                  <a:srgbClr val="4F5C3F"/>
                </a:solidFill>
                <a:effectLst>
                  <a:outerShdw blurRad="25400" dist="12700" rotWithShape="0">
                    <a:srgbClr val="FFFFFF">
                      <a:alpha val="45000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Georgia"/>
              </a:defRPr>
            </a:lvl4pPr>
            <a:lvl5pPr marL="2159000" marR="0" indent="-431800" algn="l" defTabSz="584200" rtl="0" latinLnBrk="0">
              <a:lnSpc>
                <a:spcPct val="120000"/>
              </a:lnSpc>
              <a:spcBef>
                <a:spcPts val="5200"/>
              </a:spcBef>
              <a:spcAft>
                <a:spcPts val="0"/>
              </a:spcAft>
              <a:buClrTx/>
              <a:buSzPct val="35000"/>
              <a:buFontTx/>
              <a:buBlip>
                <a:blip r:embed="rId2"/>
              </a:buBlip>
              <a:tabLst/>
              <a:defRPr sz="3600" b="0" i="0" u="none" strike="noStrike" cap="none" spc="0" baseline="0">
                <a:ln>
                  <a:noFill/>
                </a:ln>
                <a:solidFill>
                  <a:srgbClr val="4F5C3F"/>
                </a:solidFill>
                <a:effectLst>
                  <a:outerShdw blurRad="25400" dist="12700" rotWithShape="0">
                    <a:srgbClr val="FFFFFF">
                      <a:alpha val="45000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Georgia"/>
              </a:defRPr>
            </a:lvl5pPr>
            <a:lvl6pPr marL="2590800" marR="0" indent="-431800" algn="l" defTabSz="584200" rtl="0" latinLnBrk="0">
              <a:lnSpc>
                <a:spcPct val="120000"/>
              </a:lnSpc>
              <a:spcBef>
                <a:spcPts val="5200"/>
              </a:spcBef>
              <a:spcAft>
                <a:spcPts val="0"/>
              </a:spcAft>
              <a:buClrTx/>
              <a:buSzPct val="35000"/>
              <a:buFontTx/>
              <a:buBlip>
                <a:blip r:embed="rId2"/>
              </a:buBlip>
              <a:tabLst/>
              <a:defRPr sz="3600" b="0" i="0" u="none" strike="noStrike" cap="none" spc="0" baseline="0">
                <a:ln>
                  <a:noFill/>
                </a:ln>
                <a:solidFill>
                  <a:srgbClr val="4F5C3F"/>
                </a:solidFill>
                <a:effectLst>
                  <a:outerShdw blurRad="25400" dist="12700" rotWithShape="0">
                    <a:srgbClr val="FFFFFF">
                      <a:alpha val="45000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Georgia"/>
              </a:defRPr>
            </a:lvl6pPr>
            <a:lvl7pPr marL="3022600" marR="0" indent="-431800" algn="l" defTabSz="584200" rtl="0" latinLnBrk="0">
              <a:lnSpc>
                <a:spcPct val="120000"/>
              </a:lnSpc>
              <a:spcBef>
                <a:spcPts val="5200"/>
              </a:spcBef>
              <a:spcAft>
                <a:spcPts val="0"/>
              </a:spcAft>
              <a:buClrTx/>
              <a:buSzPct val="35000"/>
              <a:buFontTx/>
              <a:buBlip>
                <a:blip r:embed="rId2"/>
              </a:buBlip>
              <a:tabLst/>
              <a:defRPr sz="3600" b="0" i="0" u="none" strike="noStrike" cap="none" spc="0" baseline="0">
                <a:ln>
                  <a:noFill/>
                </a:ln>
                <a:solidFill>
                  <a:srgbClr val="4F5C3F"/>
                </a:solidFill>
                <a:effectLst>
                  <a:outerShdw blurRad="25400" dist="12700" rotWithShape="0">
                    <a:srgbClr val="FFFFFF">
                      <a:alpha val="45000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Georgia"/>
              </a:defRPr>
            </a:lvl7pPr>
            <a:lvl8pPr marL="3454400" marR="0" indent="-431800" algn="l" defTabSz="584200" rtl="0" latinLnBrk="0">
              <a:lnSpc>
                <a:spcPct val="120000"/>
              </a:lnSpc>
              <a:spcBef>
                <a:spcPts val="5200"/>
              </a:spcBef>
              <a:spcAft>
                <a:spcPts val="0"/>
              </a:spcAft>
              <a:buClrTx/>
              <a:buSzPct val="35000"/>
              <a:buFontTx/>
              <a:buBlip>
                <a:blip r:embed="rId2"/>
              </a:buBlip>
              <a:tabLst/>
              <a:defRPr sz="3600" b="0" i="0" u="none" strike="noStrike" cap="none" spc="0" baseline="0">
                <a:ln>
                  <a:noFill/>
                </a:ln>
                <a:solidFill>
                  <a:srgbClr val="4F5C3F"/>
                </a:solidFill>
                <a:effectLst>
                  <a:outerShdw blurRad="25400" dist="12700" rotWithShape="0">
                    <a:srgbClr val="FFFFFF">
                      <a:alpha val="45000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Georgia"/>
              </a:defRPr>
            </a:lvl8pPr>
            <a:lvl9pPr marL="3886200" marR="0" indent="-431800" algn="l" defTabSz="584200" rtl="0" latinLnBrk="0">
              <a:lnSpc>
                <a:spcPct val="120000"/>
              </a:lnSpc>
              <a:spcBef>
                <a:spcPts val="5200"/>
              </a:spcBef>
              <a:spcAft>
                <a:spcPts val="0"/>
              </a:spcAft>
              <a:buClrTx/>
              <a:buSzPct val="35000"/>
              <a:buFontTx/>
              <a:buBlip>
                <a:blip r:embed="rId2"/>
              </a:buBlip>
              <a:tabLst/>
              <a:defRPr sz="3600" b="0" i="0" u="none" strike="noStrike" cap="none" spc="0" baseline="0">
                <a:ln>
                  <a:noFill/>
                </a:ln>
                <a:solidFill>
                  <a:srgbClr val="4F5C3F"/>
                </a:solidFill>
                <a:effectLst>
                  <a:outerShdw blurRad="25400" dist="12700" rotWithShape="0">
                    <a:srgbClr val="FFFFFF">
                      <a:alpha val="45000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Georgia"/>
              </a:defRPr>
            </a:lvl9pPr>
          </a:lstStyle>
          <a:p>
            <a:pPr hangingPunct="1">
              <a:spcBef>
                <a:spcPts val="1801"/>
              </a:spcBef>
            </a:pPr>
            <a:r>
              <a:rPr lang="tr-TR" b="1" dirty="0" smtClean="0">
                <a:solidFill>
                  <a:srgbClr val="C00000"/>
                </a:solidFill>
              </a:rPr>
              <a:t>Hipertansiyon</a:t>
            </a:r>
          </a:p>
          <a:p>
            <a:pPr hangingPunct="1">
              <a:spcBef>
                <a:spcPts val="1801"/>
              </a:spcBef>
            </a:pPr>
            <a:r>
              <a:rPr lang="tr-TR" sz="3100" dirty="0" err="1" smtClean="0">
                <a:cs typeface="Calibri" pitchFamily="34" charset="0"/>
              </a:rPr>
              <a:t>VKİ’de</a:t>
            </a:r>
            <a:r>
              <a:rPr lang="tr-TR" sz="3100" dirty="0" smtClean="0">
                <a:cs typeface="Calibri" pitchFamily="34" charset="0"/>
              </a:rPr>
              <a:t> %10  düşme, tuz kısıtlaması ile düzenli egzersiz ile hipertansiyonda büyük oranda düzelme sağlandığı gösterilmiş</a:t>
            </a:r>
          </a:p>
          <a:p>
            <a:pPr>
              <a:spcBef>
                <a:spcPts val="1801"/>
              </a:spcBef>
            </a:pPr>
            <a:r>
              <a:rPr lang="tr-TR" sz="3100" dirty="0"/>
              <a:t>Diyet ve yaşam tarzı değişikliklerine rağmen </a:t>
            </a:r>
            <a:r>
              <a:rPr lang="en-US" sz="3100" dirty="0" smtClean="0"/>
              <a:t>TA  </a:t>
            </a:r>
            <a:r>
              <a:rPr lang="en-US" sz="3100" dirty="0"/>
              <a:t>&gt;95p </a:t>
            </a:r>
            <a:r>
              <a:rPr lang="en-US" sz="3100" dirty="0" err="1"/>
              <a:t>ise</a:t>
            </a:r>
            <a:r>
              <a:rPr lang="en-US" sz="3100" dirty="0"/>
              <a:t> </a:t>
            </a:r>
            <a:r>
              <a:rPr lang="en-US" sz="3100" dirty="0" err="1"/>
              <a:t>tedaviye</a:t>
            </a:r>
            <a:r>
              <a:rPr lang="en-US" sz="3100" dirty="0"/>
              <a:t> </a:t>
            </a:r>
            <a:r>
              <a:rPr lang="en-US" sz="3100" dirty="0" err="1">
                <a:solidFill>
                  <a:srgbClr val="C00000"/>
                </a:solidFill>
              </a:rPr>
              <a:t>ACEi</a:t>
            </a:r>
            <a:r>
              <a:rPr lang="en-US" sz="3100" dirty="0">
                <a:solidFill>
                  <a:srgbClr val="C00000"/>
                </a:solidFill>
              </a:rPr>
              <a:t> </a:t>
            </a:r>
            <a:r>
              <a:rPr lang="en-US" sz="3100" dirty="0" err="1"/>
              <a:t>eklenmeli</a:t>
            </a:r>
            <a:r>
              <a:rPr lang="en-US" sz="3100" dirty="0"/>
              <a:t> </a:t>
            </a:r>
            <a:r>
              <a:rPr lang="en-US" sz="3100" dirty="0" err="1"/>
              <a:t>ve</a:t>
            </a:r>
            <a:r>
              <a:rPr lang="en-US" sz="3100" dirty="0"/>
              <a:t> TA &lt;90p </a:t>
            </a:r>
            <a:r>
              <a:rPr lang="en-US" sz="3100" dirty="0" err="1"/>
              <a:t>olması</a:t>
            </a:r>
            <a:r>
              <a:rPr lang="en-US" sz="3100" dirty="0"/>
              <a:t> </a:t>
            </a:r>
            <a:r>
              <a:rPr lang="en-US" sz="3100" dirty="0" err="1" smtClean="0"/>
              <a:t>hedeflenmeli</a:t>
            </a:r>
            <a:endParaRPr lang="tr-TR" sz="3100" dirty="0" smtClean="0"/>
          </a:p>
          <a:p>
            <a:pPr>
              <a:spcBef>
                <a:spcPts val="1801"/>
              </a:spcBef>
            </a:pPr>
            <a:endParaRPr lang="tr-TR" sz="3100" b="1" dirty="0" smtClean="0">
              <a:solidFill>
                <a:srgbClr val="C00000"/>
              </a:solidFill>
            </a:endParaRPr>
          </a:p>
          <a:p>
            <a:pPr>
              <a:spcBef>
                <a:spcPts val="1801"/>
              </a:spcBef>
            </a:pPr>
            <a:r>
              <a:rPr lang="tr-TR" b="1" dirty="0" smtClean="0">
                <a:solidFill>
                  <a:srgbClr val="C00000"/>
                </a:solidFill>
              </a:rPr>
              <a:t>PCOS</a:t>
            </a:r>
          </a:p>
          <a:p>
            <a:pPr>
              <a:spcBef>
                <a:spcPts val="1801"/>
              </a:spcBef>
            </a:pPr>
            <a:r>
              <a:rPr lang="tr-TR" sz="3100" dirty="0" smtClean="0">
                <a:solidFill>
                  <a:srgbClr val="C00000"/>
                </a:solidFill>
              </a:rPr>
              <a:t>Oral </a:t>
            </a:r>
            <a:r>
              <a:rPr lang="tr-TR" sz="3100" dirty="0" err="1" smtClean="0">
                <a:solidFill>
                  <a:srgbClr val="C00000"/>
                </a:solidFill>
              </a:rPr>
              <a:t>kontraseptifler</a:t>
            </a:r>
            <a:r>
              <a:rPr lang="tr-TR" sz="3100" dirty="0" smtClean="0">
                <a:solidFill>
                  <a:srgbClr val="C00000"/>
                </a:solidFill>
              </a:rPr>
              <a:t> </a:t>
            </a:r>
            <a:r>
              <a:rPr lang="tr-TR" sz="3100" dirty="0" smtClean="0"/>
              <a:t>birinci seçenek tedavidir</a:t>
            </a:r>
          </a:p>
          <a:p>
            <a:pPr>
              <a:spcBef>
                <a:spcPts val="1801"/>
              </a:spcBef>
            </a:pPr>
            <a:r>
              <a:rPr lang="tr-TR" sz="3100" dirty="0" err="1" smtClean="0"/>
              <a:t>Metformin</a:t>
            </a:r>
            <a:r>
              <a:rPr lang="tr-TR" sz="3100" dirty="0" smtClean="0"/>
              <a:t> kullanılabilir</a:t>
            </a:r>
            <a:endParaRPr lang="en-US" sz="3100" dirty="0"/>
          </a:p>
        </p:txBody>
      </p:sp>
    </p:spTree>
    <p:extLst>
      <p:ext uri="{BB962C8B-B14F-4D97-AF65-F5344CB8AC3E}">
        <p14:creationId xmlns:p14="http://schemas.microsoft.com/office/powerpoint/2010/main" val="189039391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46250" y="591816"/>
            <a:ext cx="9360000" cy="4921030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26250" y="5646738"/>
            <a:ext cx="10800000" cy="3557235"/>
          </a:xfrm>
          <a:prstGeom prst="rect">
            <a:avLst/>
          </a:prstGeom>
        </p:spPr>
      </p:pic>
      <p:sp>
        <p:nvSpPr>
          <p:cNvPr id="5" name="Köşeleri Yuvarlanmış Dikdörtgen Belirtme Çizgisi 4"/>
          <p:cNvSpPr/>
          <p:nvPr/>
        </p:nvSpPr>
        <p:spPr>
          <a:xfrm flipH="1">
            <a:off x="362000" y="639376"/>
            <a:ext cx="6064250" cy="7137393"/>
          </a:xfrm>
          <a:prstGeom prst="wedgeRoundRectCallout">
            <a:avLst/>
          </a:prstGeom>
          <a:gradFill flip="none" rotWithShape="1">
            <a:gsLst>
              <a:gs pos="0">
                <a:schemeClr val="accent4">
                  <a:tint val="66000"/>
                  <a:satMod val="160000"/>
                </a:schemeClr>
              </a:gs>
              <a:gs pos="50000">
                <a:schemeClr val="accent4">
                  <a:tint val="44500"/>
                  <a:satMod val="160000"/>
                </a:schemeClr>
              </a:gs>
              <a:gs pos="100000">
                <a:schemeClr val="accent4">
                  <a:tint val="23500"/>
                  <a:satMod val="160000"/>
                </a:schemeClr>
              </a:gs>
            </a:gsLst>
            <a:lin ang="18900000" scaled="1"/>
            <a:tileRect/>
          </a:gradFill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50797" tIns="50797" rIns="50797" bIns="50797" numCol="1" spcCol="38098" rtlCol="0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tr-TR" b="1" dirty="0" err="1">
                <a:solidFill>
                  <a:schemeClr val="tx1"/>
                </a:solidFill>
                <a:effectLst/>
              </a:rPr>
              <a:t>Bariatrik</a:t>
            </a:r>
            <a:r>
              <a:rPr lang="tr-TR" b="1" dirty="0">
                <a:solidFill>
                  <a:schemeClr val="tx1"/>
                </a:solidFill>
                <a:effectLst/>
              </a:rPr>
              <a:t> cerrahi </a:t>
            </a:r>
            <a:r>
              <a:rPr lang="tr-TR" b="1" dirty="0" err="1">
                <a:solidFill>
                  <a:schemeClr val="tx1"/>
                </a:solidFill>
                <a:effectLst/>
              </a:rPr>
              <a:t>e</a:t>
            </a:r>
            <a:r>
              <a:rPr lang="tr-TR" sz="3600" b="1" dirty="0" err="1">
                <a:solidFill>
                  <a:schemeClr val="tx1"/>
                </a:solidFill>
                <a:effectLst/>
              </a:rPr>
              <a:t>ndikasyonları</a:t>
            </a:r>
            <a:endParaRPr lang="tr-TR" sz="3600" b="1" dirty="0">
              <a:solidFill>
                <a:schemeClr val="tx1"/>
              </a:solidFill>
              <a:effectLst/>
            </a:endParaRPr>
          </a:p>
          <a:p>
            <a:pPr marL="457176" indent="-457176" algn="l">
              <a:lnSpc>
                <a:spcPct val="100000"/>
              </a:lnSpc>
              <a:spcBef>
                <a:spcPts val="1801"/>
              </a:spcBef>
              <a:buFont typeface="Arial" panose="020B0604020202020204" pitchFamily="34" charset="0"/>
              <a:buChar char="•"/>
            </a:pPr>
            <a:r>
              <a:rPr lang="tr-TR" sz="2800" b="1" dirty="0">
                <a:solidFill>
                  <a:schemeClr val="tx1"/>
                </a:solidFill>
                <a:effectLst/>
              </a:rPr>
              <a:t>Klinik olarak anlamlı </a:t>
            </a:r>
            <a:r>
              <a:rPr lang="tr-TR" sz="2800" b="1" dirty="0" err="1">
                <a:solidFill>
                  <a:schemeClr val="tx1"/>
                </a:solidFill>
                <a:effectLst/>
              </a:rPr>
              <a:t>komorbid</a:t>
            </a:r>
            <a:r>
              <a:rPr lang="tr-TR" sz="2800" b="1" dirty="0">
                <a:solidFill>
                  <a:schemeClr val="tx1"/>
                </a:solidFill>
                <a:effectLst/>
              </a:rPr>
              <a:t> durumları olan VKİ ≥35 kg / m2 </a:t>
            </a:r>
            <a:r>
              <a:rPr lang="tr-TR" sz="2800" dirty="0">
                <a:solidFill>
                  <a:schemeClr val="tx1"/>
                </a:solidFill>
                <a:effectLst/>
              </a:rPr>
              <a:t>((</a:t>
            </a:r>
            <a:r>
              <a:rPr lang="tr-TR" sz="2800" dirty="0" err="1">
                <a:solidFill>
                  <a:schemeClr val="tx1"/>
                </a:solidFill>
                <a:effectLst/>
              </a:rPr>
              <a:t>Obstrüktif</a:t>
            </a:r>
            <a:r>
              <a:rPr lang="tr-TR" sz="2800" dirty="0">
                <a:solidFill>
                  <a:schemeClr val="tx1"/>
                </a:solidFill>
                <a:effectLst/>
              </a:rPr>
              <a:t> uyku </a:t>
            </a:r>
            <a:r>
              <a:rPr lang="tr-TR" sz="2800" dirty="0" err="1">
                <a:solidFill>
                  <a:schemeClr val="tx1"/>
                </a:solidFill>
                <a:effectLst/>
              </a:rPr>
              <a:t>apnesi</a:t>
            </a:r>
            <a:r>
              <a:rPr lang="tr-TR" sz="2800" dirty="0">
                <a:solidFill>
                  <a:schemeClr val="tx1"/>
                </a:solidFill>
                <a:effectLst/>
              </a:rPr>
              <a:t> (</a:t>
            </a:r>
            <a:r>
              <a:rPr lang="tr-TR" sz="2800" dirty="0" err="1">
                <a:solidFill>
                  <a:schemeClr val="tx1"/>
                </a:solidFill>
                <a:effectLst/>
              </a:rPr>
              <a:t>apne</a:t>
            </a:r>
            <a:r>
              <a:rPr lang="tr-TR" sz="2800" dirty="0">
                <a:solidFill>
                  <a:schemeClr val="tx1"/>
                </a:solidFill>
                <a:effectLst/>
              </a:rPr>
              <a:t> </a:t>
            </a:r>
            <a:r>
              <a:rPr lang="tr-TR" sz="2800" dirty="0" err="1">
                <a:solidFill>
                  <a:schemeClr val="tx1"/>
                </a:solidFill>
                <a:effectLst/>
              </a:rPr>
              <a:t>indekis</a:t>
            </a:r>
            <a:r>
              <a:rPr lang="tr-TR" sz="2800" dirty="0">
                <a:solidFill>
                  <a:schemeClr val="tx1"/>
                </a:solidFill>
                <a:effectLst/>
              </a:rPr>
              <a:t>&gt;5), T2D, İKHT, NASH, </a:t>
            </a:r>
            <a:r>
              <a:rPr lang="tr-TR" sz="2800" dirty="0" err="1">
                <a:solidFill>
                  <a:schemeClr val="tx1"/>
                </a:solidFill>
                <a:effectLst/>
              </a:rPr>
              <a:t>femur</a:t>
            </a:r>
            <a:r>
              <a:rPr lang="tr-TR" sz="2800" dirty="0">
                <a:solidFill>
                  <a:schemeClr val="tx1"/>
                </a:solidFill>
                <a:effectLst/>
              </a:rPr>
              <a:t> başı </a:t>
            </a:r>
            <a:r>
              <a:rPr lang="tr-TR" sz="2800" dirty="0" err="1">
                <a:solidFill>
                  <a:schemeClr val="tx1"/>
                </a:solidFill>
                <a:effectLst/>
              </a:rPr>
              <a:t>epifiz</a:t>
            </a:r>
            <a:r>
              <a:rPr lang="tr-TR" sz="2800" dirty="0">
                <a:solidFill>
                  <a:schemeClr val="tx1"/>
                </a:solidFill>
                <a:effectLst/>
              </a:rPr>
              <a:t> kayması, GÖR veya hipertansiyon ) ; </a:t>
            </a:r>
          </a:p>
          <a:p>
            <a:pPr marL="457176" indent="-457176" algn="l">
              <a:lnSpc>
                <a:spcPct val="100000"/>
              </a:lnSpc>
              <a:spcBef>
                <a:spcPts val="1801"/>
              </a:spcBef>
              <a:buFont typeface="Arial" panose="020B0604020202020204" pitchFamily="34" charset="0"/>
              <a:buChar char="•"/>
            </a:pPr>
            <a:r>
              <a:rPr lang="tr-TR" sz="2800" dirty="0">
                <a:solidFill>
                  <a:schemeClr val="tx1"/>
                </a:solidFill>
                <a:effectLst/>
              </a:rPr>
              <a:t> </a:t>
            </a:r>
            <a:r>
              <a:rPr lang="tr-TR" sz="2800" b="1" dirty="0">
                <a:solidFill>
                  <a:schemeClr val="tx1"/>
                </a:solidFill>
                <a:effectLst/>
              </a:rPr>
              <a:t>BMI ≥40 kg / m2 </a:t>
            </a:r>
          </a:p>
          <a:p>
            <a:pPr marL="457176" indent="-457176" algn="l">
              <a:lnSpc>
                <a:spcPct val="100000"/>
              </a:lnSpc>
              <a:spcBef>
                <a:spcPts val="1801"/>
              </a:spcBef>
              <a:buFont typeface="Arial" panose="020B0604020202020204" pitchFamily="34" charset="0"/>
              <a:buChar char="•"/>
            </a:pPr>
            <a:r>
              <a:rPr lang="tr-TR" sz="2800" dirty="0" err="1">
                <a:solidFill>
                  <a:schemeClr val="tx1"/>
                </a:solidFill>
                <a:effectLst/>
              </a:rPr>
              <a:t>Pre</a:t>
            </a:r>
            <a:r>
              <a:rPr lang="tr-TR" sz="2800" dirty="0">
                <a:solidFill>
                  <a:schemeClr val="tx1"/>
                </a:solidFill>
                <a:effectLst/>
              </a:rPr>
              <a:t> ve </a:t>
            </a:r>
            <a:r>
              <a:rPr lang="tr-TR" sz="2800" dirty="0" err="1">
                <a:solidFill>
                  <a:schemeClr val="tx1"/>
                </a:solidFill>
                <a:effectLst/>
              </a:rPr>
              <a:t>postopertatif</a:t>
            </a:r>
            <a:r>
              <a:rPr lang="tr-TR" sz="2800" dirty="0">
                <a:solidFill>
                  <a:schemeClr val="tx1"/>
                </a:solidFill>
                <a:effectLst/>
              </a:rPr>
              <a:t> dönem uygun bakım </a:t>
            </a:r>
            <a:r>
              <a:rPr lang="tr-TR" sz="2800" dirty="0" err="1">
                <a:solidFill>
                  <a:schemeClr val="tx1"/>
                </a:solidFill>
                <a:effectLst/>
              </a:rPr>
              <a:t>va</a:t>
            </a:r>
            <a:r>
              <a:rPr lang="tr-TR" sz="2800" dirty="0">
                <a:solidFill>
                  <a:schemeClr val="tx1"/>
                </a:solidFill>
                <a:effectLst/>
              </a:rPr>
              <a:t> takibin sağlanabileceği koşullarda</a:t>
            </a:r>
          </a:p>
        </p:txBody>
      </p:sp>
      <p:sp>
        <p:nvSpPr>
          <p:cNvPr id="8" name="Köşeleri Yuvarlanmış Dikdörtgen Belirtme Çizgisi 7"/>
          <p:cNvSpPr/>
          <p:nvPr/>
        </p:nvSpPr>
        <p:spPr>
          <a:xfrm>
            <a:off x="6597651" y="996263"/>
            <a:ext cx="6064250" cy="6424546"/>
          </a:xfrm>
          <a:prstGeom prst="wedgeRoundRectCallou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8900000" scaled="1"/>
            <a:tileRect/>
          </a:gra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50797" tIns="50797" rIns="50797" bIns="50797" numCol="1" spcCol="38098" rtlCol="0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tr-TR" b="1" dirty="0" err="1">
                <a:solidFill>
                  <a:schemeClr val="tx1"/>
                </a:solidFill>
                <a:effectLst/>
              </a:rPr>
              <a:t>Bariatrik</a:t>
            </a:r>
            <a:r>
              <a:rPr lang="tr-TR" b="1" dirty="0">
                <a:solidFill>
                  <a:schemeClr val="tx1"/>
                </a:solidFill>
                <a:effectLst/>
              </a:rPr>
              <a:t> cerrahi </a:t>
            </a:r>
            <a:r>
              <a:rPr lang="tr-TR" b="1" dirty="0" err="1" smtClean="0">
                <a:solidFill>
                  <a:schemeClr val="tx1"/>
                </a:solidFill>
                <a:effectLst/>
              </a:rPr>
              <a:t>kontraendikasyonları</a:t>
            </a:r>
            <a:endParaRPr lang="tr-TR" sz="3600" b="1" dirty="0">
              <a:solidFill>
                <a:schemeClr val="tx1"/>
              </a:solidFill>
              <a:effectLst/>
            </a:endParaRPr>
          </a:p>
          <a:p>
            <a:pPr marL="457176" indent="-457176" algn="l">
              <a:lnSpc>
                <a:spcPct val="100000"/>
              </a:lnSpc>
              <a:spcBef>
                <a:spcPts val="1801"/>
              </a:spcBef>
              <a:buFont typeface="Arial" panose="020B0604020202020204" pitchFamily="34" charset="0"/>
              <a:buChar char="•"/>
            </a:pPr>
            <a:r>
              <a:rPr lang="tr-TR" sz="2800" dirty="0">
                <a:solidFill>
                  <a:schemeClr val="tx1"/>
                </a:solidFill>
                <a:effectLst/>
              </a:rPr>
              <a:t>Tıbbi olarak düzeltilebilir </a:t>
            </a:r>
            <a:r>
              <a:rPr lang="tr-TR" sz="2800" dirty="0" err="1">
                <a:solidFill>
                  <a:schemeClr val="tx1"/>
                </a:solidFill>
                <a:effectLst/>
              </a:rPr>
              <a:t>obezite</a:t>
            </a:r>
            <a:r>
              <a:rPr lang="tr-TR" sz="2800" dirty="0">
                <a:solidFill>
                  <a:schemeClr val="tx1"/>
                </a:solidFill>
                <a:effectLst/>
              </a:rPr>
              <a:t> nedeni</a:t>
            </a:r>
          </a:p>
          <a:p>
            <a:pPr marL="457176" indent="-457176" algn="l">
              <a:lnSpc>
                <a:spcPct val="100000"/>
              </a:lnSpc>
              <a:spcBef>
                <a:spcPts val="1801"/>
              </a:spcBef>
              <a:buFont typeface="Arial" panose="020B0604020202020204" pitchFamily="34" charset="0"/>
              <a:buChar char="•"/>
            </a:pPr>
            <a:r>
              <a:rPr lang="tr-TR" sz="2800" dirty="0" smtClean="0">
                <a:solidFill>
                  <a:schemeClr val="tx1"/>
                </a:solidFill>
                <a:effectLst/>
              </a:rPr>
              <a:t>Devam </a:t>
            </a:r>
            <a:r>
              <a:rPr lang="tr-TR" sz="2800" dirty="0">
                <a:solidFill>
                  <a:schemeClr val="tx1"/>
                </a:solidFill>
                <a:effectLst/>
              </a:rPr>
              <a:t>eden madde bağımlılığı </a:t>
            </a:r>
            <a:endParaRPr lang="tr-TR" sz="2800" dirty="0" smtClean="0">
              <a:solidFill>
                <a:schemeClr val="tx1"/>
              </a:solidFill>
              <a:effectLst/>
            </a:endParaRPr>
          </a:p>
          <a:p>
            <a:pPr marL="457176" indent="-457176" algn="l">
              <a:lnSpc>
                <a:spcPct val="100000"/>
              </a:lnSpc>
              <a:spcBef>
                <a:spcPts val="1801"/>
              </a:spcBef>
              <a:buFont typeface="Arial" panose="020B0604020202020204" pitchFamily="34" charset="0"/>
              <a:buChar char="•"/>
            </a:pPr>
            <a:r>
              <a:rPr lang="tr-TR" sz="2800" dirty="0" err="1" smtClean="0">
                <a:solidFill>
                  <a:schemeClr val="tx1"/>
                </a:solidFill>
                <a:effectLst/>
              </a:rPr>
              <a:t>Postoperatif</a:t>
            </a:r>
            <a:r>
              <a:rPr lang="tr-TR" sz="2800" dirty="0" smtClean="0">
                <a:solidFill>
                  <a:schemeClr val="tx1"/>
                </a:solidFill>
                <a:effectLst/>
              </a:rPr>
              <a:t> </a:t>
            </a:r>
            <a:r>
              <a:rPr lang="tr-TR" sz="2800" dirty="0">
                <a:solidFill>
                  <a:schemeClr val="tx1"/>
                </a:solidFill>
                <a:effectLst/>
              </a:rPr>
              <a:t>diyet ve ilaç rejimlerine uyulmasını engelleyen medikal, psikiyatrik, </a:t>
            </a:r>
            <a:r>
              <a:rPr lang="tr-TR" sz="2800" dirty="0" err="1">
                <a:solidFill>
                  <a:schemeClr val="tx1"/>
                </a:solidFill>
                <a:effectLst/>
              </a:rPr>
              <a:t>psikososyal</a:t>
            </a:r>
            <a:r>
              <a:rPr lang="tr-TR" sz="2800" dirty="0">
                <a:solidFill>
                  <a:schemeClr val="tx1"/>
                </a:solidFill>
                <a:effectLst/>
              </a:rPr>
              <a:t> </a:t>
            </a:r>
            <a:r>
              <a:rPr lang="tr-TR" sz="2800" dirty="0" smtClean="0">
                <a:solidFill>
                  <a:schemeClr val="tx1"/>
                </a:solidFill>
                <a:effectLst/>
              </a:rPr>
              <a:t>durum</a:t>
            </a:r>
          </a:p>
          <a:p>
            <a:pPr marL="457176" indent="-457176" algn="l">
              <a:lnSpc>
                <a:spcPct val="100000"/>
              </a:lnSpc>
              <a:spcBef>
                <a:spcPts val="1801"/>
              </a:spcBef>
              <a:buFont typeface="Arial" panose="020B0604020202020204" pitchFamily="34" charset="0"/>
              <a:buChar char="•"/>
            </a:pPr>
            <a:r>
              <a:rPr lang="tr-TR" sz="2800" dirty="0" smtClean="0">
                <a:solidFill>
                  <a:schemeClr val="tx1"/>
                </a:solidFill>
                <a:effectLst/>
              </a:rPr>
              <a:t>Mevcut veya 12 </a:t>
            </a:r>
            <a:r>
              <a:rPr lang="tr-TR" sz="2800" dirty="0">
                <a:solidFill>
                  <a:schemeClr val="tx1"/>
                </a:solidFill>
                <a:effectLst/>
              </a:rPr>
              <a:t>ila 18 ay içinde </a:t>
            </a:r>
            <a:r>
              <a:rPr lang="tr-TR" sz="2800" dirty="0" smtClean="0">
                <a:solidFill>
                  <a:schemeClr val="tx1"/>
                </a:solidFill>
                <a:effectLst/>
              </a:rPr>
              <a:t>planlanmış </a:t>
            </a:r>
            <a:r>
              <a:rPr lang="tr-TR" sz="2800" dirty="0">
                <a:solidFill>
                  <a:schemeClr val="tx1"/>
                </a:solidFill>
                <a:effectLst/>
              </a:rPr>
              <a:t>gebelik</a:t>
            </a:r>
          </a:p>
        </p:txBody>
      </p:sp>
    </p:spTree>
    <p:extLst>
      <p:ext uri="{BB962C8B-B14F-4D97-AF65-F5344CB8AC3E}">
        <p14:creationId xmlns:p14="http://schemas.microsoft.com/office/powerpoint/2010/main" val="233660290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cap="none" dirty="0" smtClean="0"/>
              <a:t>Yeme Bozuklukları</a:t>
            </a:r>
            <a:endParaRPr lang="tr-TR" cap="none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596900" y="2660650"/>
            <a:ext cx="11353801" cy="6223000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  <a:spcBef>
                <a:spcPts val="2399"/>
              </a:spcBef>
            </a:pPr>
            <a:r>
              <a:rPr lang="tr-TR" dirty="0" smtClean="0"/>
              <a:t>Anormal yeme davranışı ile karakterize, yiyecekler ve vücut ağırlığı ile ilgili bilişsel bozukluklardır</a:t>
            </a:r>
          </a:p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tr-TR" altLang="tr-TR" dirty="0" err="1" smtClean="0"/>
              <a:t>Anoreksiya</a:t>
            </a:r>
            <a:r>
              <a:rPr lang="tr-TR" altLang="tr-TR" dirty="0" smtClean="0"/>
              <a:t> </a:t>
            </a:r>
            <a:r>
              <a:rPr lang="tr-TR" altLang="tr-TR" dirty="0" err="1"/>
              <a:t>nervoza</a:t>
            </a:r>
            <a:endParaRPr lang="tr-TR" altLang="tr-TR" dirty="0"/>
          </a:p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tr-TR" altLang="tr-TR" dirty="0" err="1"/>
              <a:t>Bulimya</a:t>
            </a:r>
            <a:r>
              <a:rPr lang="tr-TR" altLang="tr-TR" dirty="0"/>
              <a:t> </a:t>
            </a:r>
            <a:r>
              <a:rPr lang="tr-TR" altLang="tr-TR" dirty="0" err="1"/>
              <a:t>nervoza</a:t>
            </a:r>
            <a:r>
              <a:rPr lang="tr-TR" altLang="tr-TR" dirty="0"/>
              <a:t> </a:t>
            </a:r>
          </a:p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tr-TR" altLang="tr-TR" dirty="0" err="1"/>
              <a:t>Nonspesifik</a:t>
            </a:r>
            <a:r>
              <a:rPr lang="tr-TR" altLang="tr-TR" dirty="0"/>
              <a:t> yeme bozuklukları</a:t>
            </a:r>
          </a:p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tr-TR" altLang="tr-TR" dirty="0" err="1"/>
              <a:t>Binge</a:t>
            </a:r>
            <a:r>
              <a:rPr lang="tr-TR" altLang="tr-TR" dirty="0"/>
              <a:t> </a:t>
            </a:r>
            <a:r>
              <a:rPr lang="tr-TR" altLang="tr-TR" dirty="0" err="1"/>
              <a:t>Eating</a:t>
            </a:r>
            <a:r>
              <a:rPr lang="tr-TR" altLang="tr-TR" dirty="0"/>
              <a:t> “Oburluk”</a:t>
            </a:r>
          </a:p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tr-TR" altLang="tr-TR" dirty="0"/>
              <a:t>Akşam yeme sendromu</a:t>
            </a:r>
            <a:endParaRPr lang="en-US" altLang="tr-TR" dirty="0"/>
          </a:p>
          <a:p>
            <a:pPr>
              <a:spcBef>
                <a:spcPts val="2399"/>
              </a:spcBef>
            </a:pPr>
            <a:endParaRPr lang="tr-TR" dirty="0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40712" y="4022725"/>
            <a:ext cx="3381375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94725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660400" y="405852"/>
            <a:ext cx="6273801" cy="98898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797" tIns="50797" rIns="50797" bIns="50797" numCol="1" spcCol="38098" rtlCol="0" anchor="ctr">
            <a:spAutoFit/>
          </a:bodyPr>
          <a:lstStyle/>
          <a:p>
            <a:r>
              <a:rPr lang="tr-TR" sz="4800" b="1" dirty="0" smtClean="0">
                <a:solidFill>
                  <a:srgbClr val="C00000"/>
                </a:solidFill>
              </a:rPr>
              <a:t>Epidemiyoloji</a:t>
            </a:r>
            <a:endParaRPr lang="tr-TR" sz="4800" b="1" dirty="0">
              <a:solidFill>
                <a:srgbClr val="C00000"/>
              </a:solidFill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23937" y="1394842"/>
            <a:ext cx="9077325" cy="3114675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4775199" y="3841839"/>
            <a:ext cx="1397001" cy="821336"/>
          </a:xfrm>
          <a:prstGeom prst="ellipse">
            <a:avLst/>
          </a:prstGeom>
          <a:noFill/>
          <a:ln w="38100" cap="flat">
            <a:solidFill>
              <a:srgbClr val="C0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797" tIns="50797" rIns="50797" bIns="50797" numCol="1" spcCol="38098" rtlCol="0" anchor="ctr">
            <a:spAutoFit/>
          </a:bodyPr>
          <a:lstStyle/>
          <a:p>
            <a:pPr>
              <a:lnSpc>
                <a:spcPct val="100000"/>
              </a:lnSpc>
            </a:pPr>
            <a:endParaRPr lang="tr-TR" dirty="0">
              <a:solidFill>
                <a:srgbClr val="F3F1DF"/>
              </a:solidFill>
              <a:effectLst/>
            </a:endParaRPr>
          </a:p>
        </p:txBody>
      </p:sp>
      <p:sp>
        <p:nvSpPr>
          <p:cNvPr id="6" name="Oval 5"/>
          <p:cNvSpPr/>
          <p:nvPr/>
        </p:nvSpPr>
        <p:spPr>
          <a:xfrm>
            <a:off x="7658099" y="3846197"/>
            <a:ext cx="1397001" cy="821336"/>
          </a:xfrm>
          <a:prstGeom prst="ellipse">
            <a:avLst/>
          </a:prstGeom>
          <a:noFill/>
          <a:ln w="38100" cap="flat">
            <a:solidFill>
              <a:srgbClr val="C0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797" tIns="50797" rIns="50797" bIns="50797" numCol="1" spcCol="38098" rtlCol="0" anchor="ctr">
            <a:spAutoFit/>
          </a:bodyPr>
          <a:lstStyle/>
          <a:p>
            <a:pPr>
              <a:lnSpc>
                <a:spcPct val="100000"/>
              </a:lnSpc>
            </a:pPr>
            <a:endParaRPr lang="tr-TR" dirty="0">
              <a:solidFill>
                <a:srgbClr val="F3F1DF"/>
              </a:solidFill>
              <a:effectLst/>
            </a:endParaRPr>
          </a:p>
        </p:txBody>
      </p:sp>
      <p:sp>
        <p:nvSpPr>
          <p:cNvPr id="7" name="Metin kutusu 6"/>
          <p:cNvSpPr txBox="1"/>
          <p:nvPr/>
        </p:nvSpPr>
        <p:spPr>
          <a:xfrm>
            <a:off x="660400" y="5054199"/>
            <a:ext cx="11874500" cy="412830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797" tIns="50797" rIns="50797" bIns="50797" numCol="1" spcCol="38098" rtlCol="0" anchor="ctr">
            <a:spAutoFit/>
          </a:bodyPr>
          <a:lstStyle/>
          <a:p>
            <a:pPr marL="457176" indent="-457176" algn="l">
              <a:spcBef>
                <a:spcPts val="1801"/>
              </a:spcBef>
              <a:buFont typeface="Arial" panose="020B0604020202020204" pitchFamily="34" charset="0"/>
              <a:buChar char="•"/>
            </a:pPr>
            <a:r>
              <a:rPr lang="tr-TR" sz="2800" dirty="0" smtClean="0"/>
              <a:t>Hollanda çalışmasında; tüm yeme bozukluklarının </a:t>
            </a:r>
            <a:r>
              <a:rPr lang="tr-TR" sz="2800" dirty="0" err="1" smtClean="0"/>
              <a:t>prevelansı</a:t>
            </a:r>
            <a:r>
              <a:rPr lang="tr-TR" sz="2800" dirty="0" smtClean="0"/>
              <a:t> kızlarda </a:t>
            </a:r>
            <a:r>
              <a:rPr lang="tr-TR" sz="2800" b="1" dirty="0" smtClean="0"/>
              <a:t>%5,7 </a:t>
            </a:r>
            <a:r>
              <a:rPr lang="tr-TR" sz="2800" dirty="0" smtClean="0"/>
              <a:t>erkeklerde </a:t>
            </a:r>
            <a:r>
              <a:rPr lang="tr-TR" sz="2800" b="1" dirty="0" smtClean="0"/>
              <a:t>%1,2</a:t>
            </a:r>
          </a:p>
          <a:p>
            <a:pPr marL="457176" indent="-457176" algn="l">
              <a:spcBef>
                <a:spcPts val="1801"/>
              </a:spcBef>
              <a:buFont typeface="Arial" panose="020B0604020202020204" pitchFamily="34" charset="0"/>
              <a:buChar char="•"/>
            </a:pPr>
            <a:r>
              <a:rPr lang="tr-TR" sz="2800" dirty="0" smtClean="0"/>
              <a:t>İngiltere çalışmasında </a:t>
            </a:r>
            <a:r>
              <a:rPr lang="tr-TR" sz="2800" dirty="0" err="1" smtClean="0"/>
              <a:t>insidans</a:t>
            </a:r>
            <a:r>
              <a:rPr lang="tr-TR" sz="2800" dirty="0" smtClean="0"/>
              <a:t> </a:t>
            </a:r>
            <a:r>
              <a:rPr lang="tr-TR" sz="2800" b="1" dirty="0" smtClean="0"/>
              <a:t>37,2/100000</a:t>
            </a:r>
          </a:p>
          <a:p>
            <a:pPr marL="457176" indent="-457176" algn="l">
              <a:spcBef>
                <a:spcPts val="1801"/>
              </a:spcBef>
              <a:buFont typeface="Arial" panose="020B0604020202020204" pitchFamily="34" charset="0"/>
              <a:buChar char="•"/>
            </a:pPr>
            <a:r>
              <a:rPr lang="tr-TR" sz="2800" dirty="0">
                <a:cs typeface="Times New Roman" charset="0"/>
              </a:rPr>
              <a:t>Erkek/kadın oran</a:t>
            </a:r>
            <a:r>
              <a:rPr lang="tr-TR" sz="2800" dirty="0">
                <a:cs typeface="Lucida Sans Unicode" charset="0"/>
              </a:rPr>
              <a:t>l</a:t>
            </a:r>
            <a:r>
              <a:rPr lang="tr-TR" sz="2800" dirty="0">
                <a:cs typeface="Times New Roman" charset="0"/>
              </a:rPr>
              <a:t>arı 1/6-1/10 </a:t>
            </a:r>
            <a:endParaRPr lang="tr-TR" sz="2800" b="1" dirty="0" smtClean="0"/>
          </a:p>
          <a:p>
            <a:pPr marL="457176" indent="-457176" algn="l">
              <a:spcBef>
                <a:spcPts val="1801"/>
              </a:spcBef>
              <a:buFont typeface="Arial" panose="020B0604020202020204" pitchFamily="34" charset="0"/>
              <a:buChar char="•"/>
            </a:pPr>
            <a:r>
              <a:rPr lang="tr-TR" sz="2800" dirty="0" smtClean="0"/>
              <a:t>Orta ve düşük gelirli ülkelerde yapılmış </a:t>
            </a:r>
            <a:r>
              <a:rPr lang="tr-TR" sz="2800" dirty="0" err="1" smtClean="0"/>
              <a:t>prevelans</a:t>
            </a:r>
            <a:r>
              <a:rPr lang="tr-TR" sz="2800" dirty="0" smtClean="0"/>
              <a:t>/</a:t>
            </a:r>
            <a:r>
              <a:rPr lang="tr-TR" sz="2800" dirty="0" err="1" smtClean="0"/>
              <a:t>insidans</a:t>
            </a:r>
            <a:r>
              <a:rPr lang="tr-TR" sz="2800" dirty="0" smtClean="0"/>
              <a:t> çalışması yok</a:t>
            </a: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346456124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 5"/>
          <p:cNvSpPr/>
          <p:nvPr/>
        </p:nvSpPr>
        <p:spPr>
          <a:xfrm>
            <a:off x="863601" y="3206877"/>
            <a:ext cx="11569700" cy="3305516"/>
          </a:xfrm>
          <a:prstGeom prst="rect">
            <a:avLst/>
          </a:prstGeom>
        </p:spPr>
        <p:txBody>
          <a:bodyPr wrap="square" lIns="91435" tIns="45718" rIns="91435" bIns="45718">
            <a:spAutoFit/>
          </a:bodyPr>
          <a:lstStyle/>
          <a:p>
            <a:pPr marL="457176" indent="-457176" algn="l">
              <a:spcBef>
                <a:spcPts val="2399"/>
              </a:spcBef>
              <a:buFont typeface="Arial" panose="020B0604020202020204" pitchFamily="34" charset="0"/>
              <a:buChar char="•"/>
            </a:pPr>
            <a:r>
              <a:rPr lang="en-US" dirty="0" err="1" smtClean="0"/>
              <a:t>Anoreksiya</a:t>
            </a:r>
            <a:r>
              <a:rPr lang="en-US" dirty="0" smtClean="0"/>
              <a:t> Nervosa</a:t>
            </a:r>
            <a:r>
              <a:rPr lang="tr-TR" dirty="0"/>
              <a:t>;</a:t>
            </a:r>
            <a:endParaRPr lang="tr-TR" dirty="0" smtClean="0"/>
          </a:p>
          <a:p>
            <a:pPr lvl="3" indent="0" algn="just">
              <a:spcBef>
                <a:spcPts val="2399"/>
              </a:spcBef>
            </a:pPr>
            <a:r>
              <a:rPr lang="tr-TR" dirty="0">
                <a:cs typeface="Times New Roman" charset="0"/>
              </a:rPr>
              <a:t>	</a:t>
            </a:r>
            <a:r>
              <a:rPr lang="tr-TR" dirty="0" smtClean="0">
                <a:cs typeface="Times New Roman" charset="0"/>
              </a:rPr>
              <a:t>	Genç </a:t>
            </a:r>
            <a:r>
              <a:rPr lang="tr-TR" dirty="0">
                <a:cs typeface="Times New Roman" charset="0"/>
              </a:rPr>
              <a:t>kadınlarda </a:t>
            </a:r>
            <a:r>
              <a:rPr lang="tr-TR" dirty="0">
                <a:cs typeface="Lucida Sans Unicode" charset="0"/>
              </a:rPr>
              <a:t>yaşam boyu </a:t>
            </a:r>
            <a:r>
              <a:rPr lang="tr-TR" dirty="0" err="1">
                <a:cs typeface="Times New Roman" charset="0"/>
              </a:rPr>
              <a:t>prevalans</a:t>
            </a:r>
            <a:r>
              <a:rPr lang="tr-TR" dirty="0">
                <a:cs typeface="Times New Roman" charset="0"/>
              </a:rPr>
              <a:t>  % 0.3-%</a:t>
            </a:r>
            <a:r>
              <a:rPr lang="tr-TR" dirty="0">
                <a:cs typeface="Lucida Sans Unicode" charset="0"/>
              </a:rPr>
              <a:t> </a:t>
            </a:r>
            <a:r>
              <a:rPr lang="tr-TR" dirty="0" smtClean="0">
                <a:cs typeface="Times New Roman" charset="0"/>
              </a:rPr>
              <a:t>3.7</a:t>
            </a:r>
          </a:p>
          <a:p>
            <a:pPr marL="457176" lvl="3" indent="-457176" algn="just">
              <a:spcBef>
                <a:spcPts val="2399"/>
              </a:spcBef>
              <a:buFont typeface="Arial" panose="020B0604020202020204" pitchFamily="34" charset="0"/>
              <a:buChar char="•"/>
            </a:pPr>
            <a:r>
              <a:rPr lang="tr-TR" dirty="0" err="1" smtClean="0">
                <a:cs typeface="Times New Roman" charset="0"/>
              </a:rPr>
              <a:t>Bulimia</a:t>
            </a:r>
            <a:r>
              <a:rPr lang="tr-TR" dirty="0" smtClean="0">
                <a:cs typeface="Times New Roman" charset="0"/>
              </a:rPr>
              <a:t> </a:t>
            </a:r>
            <a:r>
              <a:rPr lang="tr-TR" dirty="0" err="1" smtClean="0">
                <a:cs typeface="Lucida Sans Unicode" charset="0"/>
              </a:rPr>
              <a:t>Nervosa</a:t>
            </a:r>
            <a:r>
              <a:rPr lang="tr-TR" dirty="0">
                <a:cs typeface="Lucida Sans Unicode" charset="0"/>
              </a:rPr>
              <a:t>;</a:t>
            </a:r>
            <a:endParaRPr lang="tr-TR" dirty="0" smtClean="0">
              <a:cs typeface="Lucida Sans Unicode" charset="0"/>
            </a:endParaRPr>
          </a:p>
          <a:p>
            <a:pPr lvl="4" indent="0" algn="just">
              <a:spcBef>
                <a:spcPts val="2399"/>
              </a:spcBef>
            </a:pPr>
            <a:r>
              <a:rPr lang="tr-TR" dirty="0" smtClean="0">
                <a:cs typeface="Times New Roman" charset="0"/>
              </a:rPr>
              <a:t>		Genç </a:t>
            </a:r>
            <a:r>
              <a:rPr lang="tr-TR" dirty="0">
                <a:cs typeface="Times New Roman" charset="0"/>
              </a:rPr>
              <a:t>kadınlarda yaşam boyu </a:t>
            </a:r>
            <a:r>
              <a:rPr lang="tr-TR" dirty="0" err="1">
                <a:cs typeface="Times New Roman" charset="0"/>
              </a:rPr>
              <a:t>prevalans</a:t>
            </a:r>
            <a:r>
              <a:rPr lang="tr-TR" dirty="0">
                <a:cs typeface="Times New Roman" charset="0"/>
              </a:rPr>
              <a:t> %</a:t>
            </a:r>
            <a:r>
              <a:rPr lang="tr-TR" dirty="0">
                <a:cs typeface="Lucida Sans Unicode" charset="0"/>
              </a:rPr>
              <a:t> </a:t>
            </a:r>
            <a:r>
              <a:rPr lang="tr-TR" dirty="0">
                <a:cs typeface="Times New Roman" charset="0"/>
              </a:rPr>
              <a:t>1-4.2 </a:t>
            </a:r>
          </a:p>
        </p:txBody>
      </p:sp>
      <p:sp>
        <p:nvSpPr>
          <p:cNvPr id="8" name="Metin kutusu 7"/>
          <p:cNvSpPr txBox="1"/>
          <p:nvPr/>
        </p:nvSpPr>
        <p:spPr>
          <a:xfrm>
            <a:off x="660400" y="1331747"/>
            <a:ext cx="6273801" cy="98898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797" tIns="50797" rIns="50797" bIns="50797" numCol="1" spcCol="38098" rtlCol="0" anchor="ctr">
            <a:spAutoFit/>
          </a:bodyPr>
          <a:lstStyle/>
          <a:p>
            <a:r>
              <a:rPr lang="tr-TR" sz="4800" b="1" dirty="0" smtClean="0">
                <a:solidFill>
                  <a:srgbClr val="C00000"/>
                </a:solidFill>
              </a:rPr>
              <a:t>Epidemiyoloji</a:t>
            </a:r>
            <a:endParaRPr lang="tr-TR" sz="4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290717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660401" y="985564"/>
            <a:ext cx="7429500" cy="99555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797" tIns="50797" rIns="50797" bIns="50797" numCol="1" spcCol="38098" rtlCol="0" anchor="ctr">
            <a:spAutoFit/>
          </a:bodyPr>
          <a:lstStyle/>
          <a:p>
            <a:r>
              <a:rPr lang="tr-TR" sz="4800" b="1" dirty="0" err="1" smtClean="0">
                <a:solidFill>
                  <a:srgbClr val="C00000"/>
                </a:solidFill>
              </a:rPr>
              <a:t>Anoreksiya</a:t>
            </a:r>
            <a:r>
              <a:rPr lang="tr-TR" sz="4800" b="1" dirty="0" smtClean="0">
                <a:solidFill>
                  <a:srgbClr val="C00000"/>
                </a:solidFill>
              </a:rPr>
              <a:t> Nevroza</a:t>
            </a:r>
            <a:endParaRPr lang="tr-TR" sz="4800" b="1" dirty="0">
              <a:solidFill>
                <a:srgbClr val="C00000"/>
              </a:solidFill>
            </a:endParaRPr>
          </a:p>
        </p:txBody>
      </p:sp>
      <p:sp>
        <p:nvSpPr>
          <p:cNvPr id="3" name="Metin Yer Tutucusu 2"/>
          <p:cNvSpPr txBox="1">
            <a:spLocks/>
          </p:cNvSpPr>
          <p:nvPr/>
        </p:nvSpPr>
        <p:spPr>
          <a:xfrm>
            <a:off x="660400" y="2400301"/>
            <a:ext cx="7251701" cy="6616700"/>
          </a:xfrm>
          <a:prstGeom prst="rect">
            <a:avLst/>
          </a:prstGeom>
        </p:spPr>
        <p:txBody>
          <a:bodyPr lIns="91435" tIns="45718" rIns="91435" bIns="45718">
            <a:normAutofit/>
          </a:bodyPr>
          <a:lstStyle>
            <a:lvl1pPr marL="431800" marR="0" indent="-431800" algn="l" defTabSz="584200" rtl="0" latinLnBrk="0">
              <a:lnSpc>
                <a:spcPct val="120000"/>
              </a:lnSpc>
              <a:spcBef>
                <a:spcPts val="5200"/>
              </a:spcBef>
              <a:spcAft>
                <a:spcPts val="0"/>
              </a:spcAft>
              <a:buClrTx/>
              <a:buSzPct val="35000"/>
              <a:buFontTx/>
              <a:buBlip>
                <a:blip r:embed="rId2"/>
              </a:buBlip>
              <a:tabLst/>
              <a:defRPr sz="3600" b="0" i="0" u="none" strike="noStrike" cap="none" spc="0" baseline="0">
                <a:ln>
                  <a:noFill/>
                </a:ln>
                <a:solidFill>
                  <a:srgbClr val="4F5C3F"/>
                </a:solidFill>
                <a:effectLst>
                  <a:outerShdw blurRad="25400" dist="12700" rotWithShape="0">
                    <a:srgbClr val="FFFFFF">
                      <a:alpha val="45000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Georgia"/>
              </a:defRPr>
            </a:lvl1pPr>
            <a:lvl2pPr marL="863600" marR="0" indent="-431800" algn="l" defTabSz="584200" rtl="0" latinLnBrk="0">
              <a:lnSpc>
                <a:spcPct val="120000"/>
              </a:lnSpc>
              <a:spcBef>
                <a:spcPts val="5200"/>
              </a:spcBef>
              <a:spcAft>
                <a:spcPts val="0"/>
              </a:spcAft>
              <a:buClrTx/>
              <a:buSzPct val="35000"/>
              <a:buFontTx/>
              <a:buBlip>
                <a:blip r:embed="rId2"/>
              </a:buBlip>
              <a:tabLst/>
              <a:defRPr sz="3600" b="0" i="0" u="none" strike="noStrike" cap="none" spc="0" baseline="0">
                <a:ln>
                  <a:noFill/>
                </a:ln>
                <a:solidFill>
                  <a:srgbClr val="4F5C3F"/>
                </a:solidFill>
                <a:effectLst>
                  <a:outerShdw blurRad="25400" dist="12700" rotWithShape="0">
                    <a:srgbClr val="FFFFFF">
                      <a:alpha val="45000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Georgia"/>
              </a:defRPr>
            </a:lvl2pPr>
            <a:lvl3pPr marL="1295400" marR="0" indent="-431800" algn="l" defTabSz="584200" rtl="0" latinLnBrk="0">
              <a:lnSpc>
                <a:spcPct val="120000"/>
              </a:lnSpc>
              <a:spcBef>
                <a:spcPts val="5200"/>
              </a:spcBef>
              <a:spcAft>
                <a:spcPts val="0"/>
              </a:spcAft>
              <a:buClrTx/>
              <a:buSzPct val="35000"/>
              <a:buFontTx/>
              <a:buBlip>
                <a:blip r:embed="rId2"/>
              </a:buBlip>
              <a:tabLst/>
              <a:defRPr sz="3600" b="0" i="0" u="none" strike="noStrike" cap="none" spc="0" baseline="0">
                <a:ln>
                  <a:noFill/>
                </a:ln>
                <a:solidFill>
                  <a:srgbClr val="4F5C3F"/>
                </a:solidFill>
                <a:effectLst>
                  <a:outerShdw blurRad="25400" dist="12700" rotWithShape="0">
                    <a:srgbClr val="FFFFFF">
                      <a:alpha val="45000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Georgia"/>
              </a:defRPr>
            </a:lvl3pPr>
            <a:lvl4pPr marL="1727200" marR="0" indent="-431800" algn="l" defTabSz="584200" rtl="0" latinLnBrk="0">
              <a:lnSpc>
                <a:spcPct val="120000"/>
              </a:lnSpc>
              <a:spcBef>
                <a:spcPts val="5200"/>
              </a:spcBef>
              <a:spcAft>
                <a:spcPts val="0"/>
              </a:spcAft>
              <a:buClrTx/>
              <a:buSzPct val="35000"/>
              <a:buFontTx/>
              <a:buBlip>
                <a:blip r:embed="rId2"/>
              </a:buBlip>
              <a:tabLst/>
              <a:defRPr sz="3600" b="0" i="0" u="none" strike="noStrike" cap="none" spc="0" baseline="0">
                <a:ln>
                  <a:noFill/>
                </a:ln>
                <a:solidFill>
                  <a:srgbClr val="4F5C3F"/>
                </a:solidFill>
                <a:effectLst>
                  <a:outerShdw blurRad="25400" dist="12700" rotWithShape="0">
                    <a:srgbClr val="FFFFFF">
                      <a:alpha val="45000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Georgia"/>
              </a:defRPr>
            </a:lvl4pPr>
            <a:lvl5pPr marL="2159000" marR="0" indent="-431800" algn="l" defTabSz="584200" rtl="0" latinLnBrk="0">
              <a:lnSpc>
                <a:spcPct val="120000"/>
              </a:lnSpc>
              <a:spcBef>
                <a:spcPts val="5200"/>
              </a:spcBef>
              <a:spcAft>
                <a:spcPts val="0"/>
              </a:spcAft>
              <a:buClrTx/>
              <a:buSzPct val="35000"/>
              <a:buFontTx/>
              <a:buBlip>
                <a:blip r:embed="rId2"/>
              </a:buBlip>
              <a:tabLst/>
              <a:defRPr sz="3600" b="0" i="0" u="none" strike="noStrike" cap="none" spc="0" baseline="0">
                <a:ln>
                  <a:noFill/>
                </a:ln>
                <a:solidFill>
                  <a:srgbClr val="4F5C3F"/>
                </a:solidFill>
                <a:effectLst>
                  <a:outerShdw blurRad="25400" dist="12700" rotWithShape="0">
                    <a:srgbClr val="FFFFFF">
                      <a:alpha val="45000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Georgia"/>
              </a:defRPr>
            </a:lvl5pPr>
            <a:lvl6pPr marL="2590800" marR="0" indent="-431800" algn="l" defTabSz="584200" rtl="0" latinLnBrk="0">
              <a:lnSpc>
                <a:spcPct val="120000"/>
              </a:lnSpc>
              <a:spcBef>
                <a:spcPts val="5200"/>
              </a:spcBef>
              <a:spcAft>
                <a:spcPts val="0"/>
              </a:spcAft>
              <a:buClrTx/>
              <a:buSzPct val="35000"/>
              <a:buFontTx/>
              <a:buBlip>
                <a:blip r:embed="rId2"/>
              </a:buBlip>
              <a:tabLst/>
              <a:defRPr sz="3600" b="0" i="0" u="none" strike="noStrike" cap="none" spc="0" baseline="0">
                <a:ln>
                  <a:noFill/>
                </a:ln>
                <a:solidFill>
                  <a:srgbClr val="4F5C3F"/>
                </a:solidFill>
                <a:effectLst>
                  <a:outerShdw blurRad="25400" dist="12700" rotWithShape="0">
                    <a:srgbClr val="FFFFFF">
                      <a:alpha val="45000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Georgia"/>
              </a:defRPr>
            </a:lvl6pPr>
            <a:lvl7pPr marL="3022600" marR="0" indent="-431800" algn="l" defTabSz="584200" rtl="0" latinLnBrk="0">
              <a:lnSpc>
                <a:spcPct val="120000"/>
              </a:lnSpc>
              <a:spcBef>
                <a:spcPts val="5200"/>
              </a:spcBef>
              <a:spcAft>
                <a:spcPts val="0"/>
              </a:spcAft>
              <a:buClrTx/>
              <a:buSzPct val="35000"/>
              <a:buFontTx/>
              <a:buBlip>
                <a:blip r:embed="rId2"/>
              </a:buBlip>
              <a:tabLst/>
              <a:defRPr sz="3600" b="0" i="0" u="none" strike="noStrike" cap="none" spc="0" baseline="0">
                <a:ln>
                  <a:noFill/>
                </a:ln>
                <a:solidFill>
                  <a:srgbClr val="4F5C3F"/>
                </a:solidFill>
                <a:effectLst>
                  <a:outerShdw blurRad="25400" dist="12700" rotWithShape="0">
                    <a:srgbClr val="FFFFFF">
                      <a:alpha val="45000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Georgia"/>
              </a:defRPr>
            </a:lvl7pPr>
            <a:lvl8pPr marL="3454400" marR="0" indent="-431800" algn="l" defTabSz="584200" rtl="0" latinLnBrk="0">
              <a:lnSpc>
                <a:spcPct val="120000"/>
              </a:lnSpc>
              <a:spcBef>
                <a:spcPts val="5200"/>
              </a:spcBef>
              <a:spcAft>
                <a:spcPts val="0"/>
              </a:spcAft>
              <a:buClrTx/>
              <a:buSzPct val="35000"/>
              <a:buFontTx/>
              <a:buBlip>
                <a:blip r:embed="rId2"/>
              </a:buBlip>
              <a:tabLst/>
              <a:defRPr sz="3600" b="0" i="0" u="none" strike="noStrike" cap="none" spc="0" baseline="0">
                <a:ln>
                  <a:noFill/>
                </a:ln>
                <a:solidFill>
                  <a:srgbClr val="4F5C3F"/>
                </a:solidFill>
                <a:effectLst>
                  <a:outerShdw blurRad="25400" dist="12700" rotWithShape="0">
                    <a:srgbClr val="FFFFFF">
                      <a:alpha val="45000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Georgia"/>
              </a:defRPr>
            </a:lvl8pPr>
            <a:lvl9pPr marL="3886200" marR="0" indent="-431800" algn="l" defTabSz="584200" rtl="0" latinLnBrk="0">
              <a:lnSpc>
                <a:spcPct val="120000"/>
              </a:lnSpc>
              <a:spcBef>
                <a:spcPts val="5200"/>
              </a:spcBef>
              <a:spcAft>
                <a:spcPts val="0"/>
              </a:spcAft>
              <a:buClrTx/>
              <a:buSzPct val="35000"/>
              <a:buFontTx/>
              <a:buBlip>
                <a:blip r:embed="rId2"/>
              </a:buBlip>
              <a:tabLst/>
              <a:defRPr sz="3600" b="0" i="0" u="none" strike="noStrike" cap="none" spc="0" baseline="0">
                <a:ln>
                  <a:noFill/>
                </a:ln>
                <a:solidFill>
                  <a:srgbClr val="4F5C3F"/>
                </a:solidFill>
                <a:effectLst>
                  <a:outerShdw blurRad="25400" dist="12700" rotWithShape="0">
                    <a:srgbClr val="FFFFFF">
                      <a:alpha val="45000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Georgia"/>
              </a:defRPr>
            </a:lvl9pPr>
          </a:lstStyle>
          <a:p>
            <a:pPr marL="457176" lvl="1" indent="-457176" hangingPunct="1">
              <a:spcBef>
                <a:spcPts val="1801"/>
              </a:spcBef>
              <a:buFont typeface="Arial" panose="020B0604020202020204" pitchFamily="34" charset="0"/>
              <a:buChar char="•"/>
            </a:pPr>
            <a:r>
              <a:rPr lang="tr-TR" sz="3100" dirty="0" smtClean="0"/>
              <a:t>Anormal derecede düşük vücut ağırlığı (VKİ&lt;18,5)</a:t>
            </a:r>
          </a:p>
          <a:p>
            <a:pPr marL="457176" lvl="1" indent="-457176" hangingPunct="1">
              <a:spcBef>
                <a:spcPts val="1801"/>
              </a:spcBef>
              <a:buFont typeface="Arial" panose="020B0604020202020204" pitchFamily="34" charset="0"/>
              <a:buChar char="•"/>
            </a:pPr>
            <a:r>
              <a:rPr lang="tr-TR" sz="3100" dirty="0" smtClean="0"/>
              <a:t>Düşük kiloya rağmen ciddi derecede kilo alma korkusu</a:t>
            </a:r>
          </a:p>
          <a:p>
            <a:pPr marL="457176" lvl="1" indent="-457176" hangingPunct="1">
              <a:spcBef>
                <a:spcPts val="1801"/>
              </a:spcBef>
              <a:buFont typeface="Arial" panose="020B0604020202020204" pitchFamily="34" charset="0"/>
              <a:buChar char="•"/>
            </a:pPr>
            <a:r>
              <a:rPr lang="tr-TR" sz="3100" dirty="0" smtClean="0"/>
              <a:t>Kilo almayı engelleyen davranışlar </a:t>
            </a:r>
          </a:p>
          <a:p>
            <a:pPr marL="457176" lvl="1" indent="-457176" hangingPunct="1">
              <a:spcBef>
                <a:spcPts val="1801"/>
              </a:spcBef>
              <a:buFont typeface="Arial" panose="020B0604020202020204" pitchFamily="34" charset="0"/>
              <a:buChar char="•"/>
            </a:pPr>
            <a:r>
              <a:rPr lang="tr-TR" sz="3100" dirty="0" smtClean="0"/>
              <a:t>Kilo ve vücut şekli hakkında algı bozukluğu</a:t>
            </a:r>
          </a:p>
          <a:p>
            <a:pPr marL="457176" lvl="1" indent="-457176" hangingPunct="1">
              <a:spcBef>
                <a:spcPts val="1801"/>
              </a:spcBef>
              <a:buFont typeface="Arial" panose="020B0604020202020204" pitchFamily="34" charset="0"/>
              <a:buChar char="•"/>
            </a:pPr>
            <a:r>
              <a:rPr lang="tr-TR" sz="3100" dirty="0" smtClean="0"/>
              <a:t>Kilo azlığının tıbbi önemini reddetme</a:t>
            </a:r>
            <a:endParaRPr lang="tr-TR" sz="3100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12102" y="2943225"/>
            <a:ext cx="4219575" cy="417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13265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31801" y="3162300"/>
            <a:ext cx="12141200" cy="6019800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tr-TR" sz="2800" b="1" dirty="0" smtClean="0">
                <a:solidFill>
                  <a:schemeClr val="accent5"/>
                </a:solidFill>
              </a:rPr>
              <a:t>Fiziksel değişiklikler;</a:t>
            </a:r>
          </a:p>
          <a:p>
            <a:pPr lvl="1">
              <a:spcBef>
                <a:spcPts val="1200"/>
              </a:spcBef>
            </a:pPr>
            <a:r>
              <a:rPr lang="tr-TR" sz="2800" dirty="0" smtClean="0">
                <a:effectLst/>
              </a:rPr>
              <a:t>Hızlı büyüme  başlar ve vücut kompozisyonu yetişkin olgunluğa erişir</a:t>
            </a:r>
          </a:p>
          <a:p>
            <a:pPr lvl="1">
              <a:spcBef>
                <a:spcPts val="1200"/>
              </a:spcBef>
            </a:pPr>
            <a:r>
              <a:rPr lang="tr-TR" sz="2800" dirty="0" smtClean="0">
                <a:effectLst/>
              </a:rPr>
              <a:t>Ergenliğin başlaması ile artan seks </a:t>
            </a:r>
            <a:r>
              <a:rPr lang="tr-TR" sz="2800" dirty="0" err="1" smtClean="0">
                <a:effectLst/>
              </a:rPr>
              <a:t>steroidleri</a:t>
            </a:r>
            <a:r>
              <a:rPr lang="tr-TR" sz="2800" dirty="0" smtClean="0">
                <a:effectLst/>
              </a:rPr>
              <a:t> ve buna bağlı artan büyüme hormonu salınımı ile  vücut kütlesinde ani artış görülür</a:t>
            </a:r>
          </a:p>
          <a:p>
            <a:pPr lvl="2">
              <a:spcBef>
                <a:spcPts val="1200"/>
              </a:spcBef>
            </a:pPr>
            <a:r>
              <a:rPr lang="tr-TR" sz="2800" dirty="0" smtClean="0">
                <a:effectLst/>
              </a:rPr>
              <a:t>Boyda yaklaşık %20 (büyüme atağı)</a:t>
            </a:r>
          </a:p>
          <a:p>
            <a:pPr lvl="2">
              <a:spcBef>
                <a:spcPts val="1200"/>
              </a:spcBef>
            </a:pPr>
            <a:r>
              <a:rPr lang="tr-TR" sz="2800" dirty="0" err="1" smtClean="0">
                <a:effectLst/>
              </a:rPr>
              <a:t>Vücüt</a:t>
            </a:r>
            <a:r>
              <a:rPr lang="tr-TR" sz="2800" dirty="0" smtClean="0">
                <a:effectLst/>
              </a:rPr>
              <a:t> </a:t>
            </a:r>
            <a:r>
              <a:rPr lang="tr-TR" sz="2800" dirty="0" err="1" smtClean="0">
                <a:effectLst/>
              </a:rPr>
              <a:t>ağırğında</a:t>
            </a:r>
            <a:r>
              <a:rPr lang="tr-TR" sz="2800" dirty="0" smtClean="0">
                <a:effectLst/>
              </a:rPr>
              <a:t> 2 kat</a:t>
            </a:r>
          </a:p>
          <a:p>
            <a:pPr lvl="2">
              <a:spcBef>
                <a:spcPts val="1200"/>
              </a:spcBef>
            </a:pPr>
            <a:r>
              <a:rPr lang="tr-TR" sz="2800" dirty="0" smtClean="0">
                <a:effectLst/>
              </a:rPr>
              <a:t>Kemik kütlesinde %40-60 </a:t>
            </a:r>
          </a:p>
          <a:p>
            <a:pPr lvl="2">
              <a:spcBef>
                <a:spcPts val="1200"/>
              </a:spcBef>
            </a:pPr>
            <a:r>
              <a:rPr lang="tr-TR" sz="2800" dirty="0" smtClean="0">
                <a:effectLst/>
              </a:rPr>
              <a:t>Kas kütlesinde erkeklerde 6,7 kg/yıl kızlarda 4 kg/yıl</a:t>
            </a:r>
          </a:p>
          <a:p>
            <a:pPr lvl="2">
              <a:spcBef>
                <a:spcPts val="1200"/>
              </a:spcBef>
            </a:pPr>
            <a:r>
              <a:rPr lang="tr-TR" sz="2800" dirty="0" smtClean="0">
                <a:effectLst/>
              </a:rPr>
              <a:t>Kan volümü, iç organ ve salgı bezleri boyutunda artış </a:t>
            </a:r>
            <a:endParaRPr lang="tr-TR" dirty="0" smtClean="0">
              <a:effectLst/>
            </a:endParaRPr>
          </a:p>
          <a:p>
            <a:pPr marL="431778" lvl="1" indent="0">
              <a:buNone/>
            </a:pPr>
            <a:endParaRPr lang="tr-TR" dirty="0"/>
          </a:p>
        </p:txBody>
      </p:sp>
      <p:sp>
        <p:nvSpPr>
          <p:cNvPr id="4" name="Unvan 1"/>
          <p:cNvSpPr>
            <a:spLocks noGrp="1"/>
          </p:cNvSpPr>
          <p:nvPr>
            <p:ph type="title"/>
          </p:nvPr>
        </p:nvSpPr>
        <p:spPr>
          <a:xfrm>
            <a:off x="825501" y="50800"/>
            <a:ext cx="11353801" cy="2032000"/>
          </a:xfrm>
        </p:spPr>
        <p:txBody>
          <a:bodyPr>
            <a:normAutofit/>
          </a:bodyPr>
          <a:lstStyle/>
          <a:p>
            <a:r>
              <a:rPr lang="tr-TR" sz="5400" b="1" cap="none" dirty="0" err="1" smtClean="0"/>
              <a:t>Adolesan</a:t>
            </a:r>
            <a:r>
              <a:rPr lang="tr-TR" sz="5400" b="1" cap="none" dirty="0" smtClean="0"/>
              <a:t> Dönemin Özellikleri</a:t>
            </a:r>
            <a:endParaRPr lang="tr-TR" sz="5400" b="1" cap="none" dirty="0"/>
          </a:p>
        </p:txBody>
      </p:sp>
      <p:sp>
        <p:nvSpPr>
          <p:cNvPr id="5" name="Dikdörtgen 4"/>
          <p:cNvSpPr/>
          <p:nvPr/>
        </p:nvSpPr>
        <p:spPr>
          <a:xfrm>
            <a:off x="825499" y="4488695"/>
            <a:ext cx="11480801" cy="1995412"/>
          </a:xfrm>
          <a:prstGeom prst="rect">
            <a:avLst/>
          </a:prstGeom>
          <a:gradFill flip="none" rotWithShape="1">
            <a:gsLst>
              <a:gs pos="0">
                <a:schemeClr val="accent4">
                  <a:tint val="66000"/>
                  <a:satMod val="160000"/>
                </a:schemeClr>
              </a:gs>
              <a:gs pos="50000">
                <a:schemeClr val="accent4">
                  <a:tint val="44500"/>
                  <a:satMod val="160000"/>
                </a:schemeClr>
              </a:gs>
              <a:gs pos="100000">
                <a:schemeClr val="accent4">
                  <a:tint val="23500"/>
                  <a:satMod val="160000"/>
                </a:schemeClr>
              </a:gs>
            </a:gsLst>
            <a:lin ang="2700000" scaled="1"/>
            <a:tileRect/>
          </a:gradFill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50797" tIns="50797" rIns="50797" bIns="50797" numCol="1" spcCol="38098" rtlCol="0" anchor="ctr">
            <a:spAutoFit/>
          </a:bodyPr>
          <a:lstStyle/>
          <a:p>
            <a:pPr>
              <a:lnSpc>
                <a:spcPct val="100000"/>
              </a:lnSpc>
              <a:spcBef>
                <a:spcPts val="1801"/>
              </a:spcBef>
              <a:spcAft>
                <a:spcPts val="1801"/>
              </a:spcAft>
            </a:pPr>
            <a:r>
              <a:rPr lang="tr-TR" b="1" dirty="0" err="1" smtClean="0">
                <a:solidFill>
                  <a:schemeClr val="bg1"/>
                </a:solidFill>
                <a:effectLst/>
              </a:rPr>
              <a:t>Nutrisyonel</a:t>
            </a:r>
            <a:r>
              <a:rPr lang="tr-TR" b="1" dirty="0" smtClean="0">
                <a:solidFill>
                  <a:schemeClr val="bg1"/>
                </a:solidFill>
                <a:effectLst/>
              </a:rPr>
              <a:t> gereksinimler kız ve erkek </a:t>
            </a:r>
            <a:r>
              <a:rPr lang="tr-TR" b="1" dirty="0" err="1" smtClean="0">
                <a:solidFill>
                  <a:schemeClr val="bg1"/>
                </a:solidFill>
                <a:effectLst/>
              </a:rPr>
              <a:t>adolesanlarda</a:t>
            </a:r>
            <a:r>
              <a:rPr lang="tr-TR" b="1" dirty="0" smtClean="0">
                <a:solidFill>
                  <a:schemeClr val="bg1"/>
                </a:solidFill>
                <a:effectLst/>
              </a:rPr>
              <a:t> vücut kompozisyonlarına bağlı farklılıklar göstermekle birlikte her iki cinsiyette de dramatik olarak artar </a:t>
            </a:r>
            <a:endParaRPr lang="tr-TR" b="1" dirty="0"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4637244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571501" y="668066"/>
            <a:ext cx="7429500" cy="99555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797" tIns="50797" rIns="50797" bIns="50797" numCol="1" spcCol="38098" rtlCol="0" anchor="ctr">
            <a:spAutoFit/>
          </a:bodyPr>
          <a:lstStyle/>
          <a:p>
            <a:r>
              <a:rPr lang="tr-TR" sz="4800" b="1" dirty="0" err="1" smtClean="0">
                <a:solidFill>
                  <a:srgbClr val="C00000"/>
                </a:solidFill>
              </a:rPr>
              <a:t>Blumia</a:t>
            </a:r>
            <a:r>
              <a:rPr lang="tr-TR" sz="4800" b="1" dirty="0" smtClean="0">
                <a:solidFill>
                  <a:srgbClr val="C00000"/>
                </a:solidFill>
              </a:rPr>
              <a:t> Nevroza</a:t>
            </a:r>
            <a:endParaRPr lang="tr-TR" sz="4800" b="1" dirty="0">
              <a:solidFill>
                <a:srgbClr val="C00000"/>
              </a:solidFill>
            </a:endParaRPr>
          </a:p>
        </p:txBody>
      </p:sp>
      <p:sp>
        <p:nvSpPr>
          <p:cNvPr id="3" name="Metin Yer Tutucusu 2"/>
          <p:cNvSpPr txBox="1">
            <a:spLocks/>
          </p:cNvSpPr>
          <p:nvPr/>
        </p:nvSpPr>
        <p:spPr>
          <a:xfrm>
            <a:off x="660400" y="2133600"/>
            <a:ext cx="7251701" cy="6883401"/>
          </a:xfrm>
          <a:prstGeom prst="rect">
            <a:avLst/>
          </a:prstGeom>
        </p:spPr>
        <p:txBody>
          <a:bodyPr lIns="91435" tIns="45718" rIns="91435" bIns="45718">
            <a:normAutofit fontScale="92500" lnSpcReduction="10000"/>
          </a:bodyPr>
          <a:lstStyle>
            <a:lvl1pPr marL="431800" marR="0" indent="-431800" algn="l" defTabSz="584200" rtl="0" latinLnBrk="0">
              <a:lnSpc>
                <a:spcPct val="120000"/>
              </a:lnSpc>
              <a:spcBef>
                <a:spcPts val="5200"/>
              </a:spcBef>
              <a:spcAft>
                <a:spcPts val="0"/>
              </a:spcAft>
              <a:buClrTx/>
              <a:buSzPct val="35000"/>
              <a:buFontTx/>
              <a:buBlip>
                <a:blip r:embed="rId2"/>
              </a:buBlip>
              <a:tabLst/>
              <a:defRPr sz="3600" b="0" i="0" u="none" strike="noStrike" cap="none" spc="0" baseline="0">
                <a:ln>
                  <a:noFill/>
                </a:ln>
                <a:solidFill>
                  <a:srgbClr val="4F5C3F"/>
                </a:solidFill>
                <a:effectLst>
                  <a:outerShdw blurRad="25400" dist="12700" rotWithShape="0">
                    <a:srgbClr val="FFFFFF">
                      <a:alpha val="45000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Georgia"/>
              </a:defRPr>
            </a:lvl1pPr>
            <a:lvl2pPr marL="863600" marR="0" indent="-431800" algn="l" defTabSz="584200" rtl="0" latinLnBrk="0">
              <a:lnSpc>
                <a:spcPct val="120000"/>
              </a:lnSpc>
              <a:spcBef>
                <a:spcPts val="5200"/>
              </a:spcBef>
              <a:spcAft>
                <a:spcPts val="0"/>
              </a:spcAft>
              <a:buClrTx/>
              <a:buSzPct val="35000"/>
              <a:buFontTx/>
              <a:buBlip>
                <a:blip r:embed="rId2"/>
              </a:buBlip>
              <a:tabLst/>
              <a:defRPr sz="3600" b="0" i="0" u="none" strike="noStrike" cap="none" spc="0" baseline="0">
                <a:ln>
                  <a:noFill/>
                </a:ln>
                <a:solidFill>
                  <a:srgbClr val="4F5C3F"/>
                </a:solidFill>
                <a:effectLst>
                  <a:outerShdw blurRad="25400" dist="12700" rotWithShape="0">
                    <a:srgbClr val="FFFFFF">
                      <a:alpha val="45000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Georgia"/>
              </a:defRPr>
            </a:lvl2pPr>
            <a:lvl3pPr marL="1295400" marR="0" indent="-431800" algn="l" defTabSz="584200" rtl="0" latinLnBrk="0">
              <a:lnSpc>
                <a:spcPct val="120000"/>
              </a:lnSpc>
              <a:spcBef>
                <a:spcPts val="5200"/>
              </a:spcBef>
              <a:spcAft>
                <a:spcPts val="0"/>
              </a:spcAft>
              <a:buClrTx/>
              <a:buSzPct val="35000"/>
              <a:buFontTx/>
              <a:buBlip>
                <a:blip r:embed="rId2"/>
              </a:buBlip>
              <a:tabLst/>
              <a:defRPr sz="3600" b="0" i="0" u="none" strike="noStrike" cap="none" spc="0" baseline="0">
                <a:ln>
                  <a:noFill/>
                </a:ln>
                <a:solidFill>
                  <a:srgbClr val="4F5C3F"/>
                </a:solidFill>
                <a:effectLst>
                  <a:outerShdw blurRad="25400" dist="12700" rotWithShape="0">
                    <a:srgbClr val="FFFFFF">
                      <a:alpha val="45000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Georgia"/>
              </a:defRPr>
            </a:lvl3pPr>
            <a:lvl4pPr marL="1727200" marR="0" indent="-431800" algn="l" defTabSz="584200" rtl="0" latinLnBrk="0">
              <a:lnSpc>
                <a:spcPct val="120000"/>
              </a:lnSpc>
              <a:spcBef>
                <a:spcPts val="5200"/>
              </a:spcBef>
              <a:spcAft>
                <a:spcPts val="0"/>
              </a:spcAft>
              <a:buClrTx/>
              <a:buSzPct val="35000"/>
              <a:buFontTx/>
              <a:buBlip>
                <a:blip r:embed="rId2"/>
              </a:buBlip>
              <a:tabLst/>
              <a:defRPr sz="3600" b="0" i="0" u="none" strike="noStrike" cap="none" spc="0" baseline="0">
                <a:ln>
                  <a:noFill/>
                </a:ln>
                <a:solidFill>
                  <a:srgbClr val="4F5C3F"/>
                </a:solidFill>
                <a:effectLst>
                  <a:outerShdw blurRad="25400" dist="12700" rotWithShape="0">
                    <a:srgbClr val="FFFFFF">
                      <a:alpha val="45000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Georgia"/>
              </a:defRPr>
            </a:lvl4pPr>
            <a:lvl5pPr marL="2159000" marR="0" indent="-431800" algn="l" defTabSz="584200" rtl="0" latinLnBrk="0">
              <a:lnSpc>
                <a:spcPct val="120000"/>
              </a:lnSpc>
              <a:spcBef>
                <a:spcPts val="5200"/>
              </a:spcBef>
              <a:spcAft>
                <a:spcPts val="0"/>
              </a:spcAft>
              <a:buClrTx/>
              <a:buSzPct val="35000"/>
              <a:buFontTx/>
              <a:buBlip>
                <a:blip r:embed="rId2"/>
              </a:buBlip>
              <a:tabLst/>
              <a:defRPr sz="3600" b="0" i="0" u="none" strike="noStrike" cap="none" spc="0" baseline="0">
                <a:ln>
                  <a:noFill/>
                </a:ln>
                <a:solidFill>
                  <a:srgbClr val="4F5C3F"/>
                </a:solidFill>
                <a:effectLst>
                  <a:outerShdw blurRad="25400" dist="12700" rotWithShape="0">
                    <a:srgbClr val="FFFFFF">
                      <a:alpha val="45000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Georgia"/>
              </a:defRPr>
            </a:lvl5pPr>
            <a:lvl6pPr marL="2590800" marR="0" indent="-431800" algn="l" defTabSz="584200" rtl="0" latinLnBrk="0">
              <a:lnSpc>
                <a:spcPct val="120000"/>
              </a:lnSpc>
              <a:spcBef>
                <a:spcPts val="5200"/>
              </a:spcBef>
              <a:spcAft>
                <a:spcPts val="0"/>
              </a:spcAft>
              <a:buClrTx/>
              <a:buSzPct val="35000"/>
              <a:buFontTx/>
              <a:buBlip>
                <a:blip r:embed="rId2"/>
              </a:buBlip>
              <a:tabLst/>
              <a:defRPr sz="3600" b="0" i="0" u="none" strike="noStrike" cap="none" spc="0" baseline="0">
                <a:ln>
                  <a:noFill/>
                </a:ln>
                <a:solidFill>
                  <a:srgbClr val="4F5C3F"/>
                </a:solidFill>
                <a:effectLst>
                  <a:outerShdw blurRad="25400" dist="12700" rotWithShape="0">
                    <a:srgbClr val="FFFFFF">
                      <a:alpha val="45000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Georgia"/>
              </a:defRPr>
            </a:lvl6pPr>
            <a:lvl7pPr marL="3022600" marR="0" indent="-431800" algn="l" defTabSz="584200" rtl="0" latinLnBrk="0">
              <a:lnSpc>
                <a:spcPct val="120000"/>
              </a:lnSpc>
              <a:spcBef>
                <a:spcPts val="5200"/>
              </a:spcBef>
              <a:spcAft>
                <a:spcPts val="0"/>
              </a:spcAft>
              <a:buClrTx/>
              <a:buSzPct val="35000"/>
              <a:buFontTx/>
              <a:buBlip>
                <a:blip r:embed="rId2"/>
              </a:buBlip>
              <a:tabLst/>
              <a:defRPr sz="3600" b="0" i="0" u="none" strike="noStrike" cap="none" spc="0" baseline="0">
                <a:ln>
                  <a:noFill/>
                </a:ln>
                <a:solidFill>
                  <a:srgbClr val="4F5C3F"/>
                </a:solidFill>
                <a:effectLst>
                  <a:outerShdw blurRad="25400" dist="12700" rotWithShape="0">
                    <a:srgbClr val="FFFFFF">
                      <a:alpha val="45000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Georgia"/>
              </a:defRPr>
            </a:lvl7pPr>
            <a:lvl8pPr marL="3454400" marR="0" indent="-431800" algn="l" defTabSz="584200" rtl="0" latinLnBrk="0">
              <a:lnSpc>
                <a:spcPct val="120000"/>
              </a:lnSpc>
              <a:spcBef>
                <a:spcPts val="5200"/>
              </a:spcBef>
              <a:spcAft>
                <a:spcPts val="0"/>
              </a:spcAft>
              <a:buClrTx/>
              <a:buSzPct val="35000"/>
              <a:buFontTx/>
              <a:buBlip>
                <a:blip r:embed="rId2"/>
              </a:buBlip>
              <a:tabLst/>
              <a:defRPr sz="3600" b="0" i="0" u="none" strike="noStrike" cap="none" spc="0" baseline="0">
                <a:ln>
                  <a:noFill/>
                </a:ln>
                <a:solidFill>
                  <a:srgbClr val="4F5C3F"/>
                </a:solidFill>
                <a:effectLst>
                  <a:outerShdw blurRad="25400" dist="12700" rotWithShape="0">
                    <a:srgbClr val="FFFFFF">
                      <a:alpha val="45000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Georgia"/>
              </a:defRPr>
            </a:lvl8pPr>
            <a:lvl9pPr marL="3886200" marR="0" indent="-431800" algn="l" defTabSz="584200" rtl="0" latinLnBrk="0">
              <a:lnSpc>
                <a:spcPct val="120000"/>
              </a:lnSpc>
              <a:spcBef>
                <a:spcPts val="5200"/>
              </a:spcBef>
              <a:spcAft>
                <a:spcPts val="0"/>
              </a:spcAft>
              <a:buClrTx/>
              <a:buSzPct val="35000"/>
              <a:buFontTx/>
              <a:buBlip>
                <a:blip r:embed="rId2"/>
              </a:buBlip>
              <a:tabLst/>
              <a:defRPr sz="3600" b="0" i="0" u="none" strike="noStrike" cap="none" spc="0" baseline="0">
                <a:ln>
                  <a:noFill/>
                </a:ln>
                <a:solidFill>
                  <a:srgbClr val="4F5C3F"/>
                </a:solidFill>
                <a:effectLst>
                  <a:outerShdw blurRad="25400" dist="12700" rotWithShape="0">
                    <a:srgbClr val="FFFFFF">
                      <a:alpha val="45000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Georgia"/>
              </a:defRPr>
            </a:lvl9pPr>
          </a:lstStyle>
          <a:p>
            <a:pPr>
              <a:lnSpc>
                <a:spcPct val="90000"/>
              </a:lnSpc>
            </a:pPr>
            <a:r>
              <a:rPr lang="tr-TR" dirty="0"/>
              <a:t>Tekrarlayan aşırı yeme </a:t>
            </a:r>
            <a:r>
              <a:rPr lang="tr-TR" dirty="0" smtClean="0"/>
              <a:t>dönemleri,</a:t>
            </a:r>
          </a:p>
          <a:p>
            <a:pPr>
              <a:lnSpc>
                <a:spcPct val="90000"/>
              </a:lnSpc>
            </a:pPr>
            <a:r>
              <a:rPr lang="tr-TR" dirty="0" smtClean="0"/>
              <a:t>Bunu </a:t>
            </a:r>
            <a:r>
              <a:rPr lang="tr-TR" sz="3100" dirty="0"/>
              <a:t>engelleyememe ve beraberinde</a:t>
            </a:r>
          </a:p>
          <a:p>
            <a:pPr marL="0" lvl="1" indent="400029">
              <a:lnSpc>
                <a:spcPct val="90000"/>
              </a:lnSpc>
              <a:spcBef>
                <a:spcPts val="501"/>
              </a:spcBef>
              <a:buSzTx/>
              <a:buNone/>
              <a:defRPr sz="2300"/>
            </a:pPr>
            <a:r>
              <a:rPr lang="tr-TR" sz="3100" dirty="0"/>
              <a:t>psikiyatrik bozukluk olması</a:t>
            </a:r>
          </a:p>
          <a:p>
            <a:pPr lvl="2" indent="-342882">
              <a:spcBef>
                <a:spcPts val="400"/>
              </a:spcBef>
              <a:defRPr sz="2000"/>
            </a:pPr>
            <a:r>
              <a:rPr lang="tr-TR" dirty="0"/>
              <a:t>Aşırı/tıkınırcasına yeme (kontrol edemedikleri)</a:t>
            </a:r>
          </a:p>
          <a:p>
            <a:pPr lvl="2" indent="-342882">
              <a:spcBef>
                <a:spcPts val="400"/>
              </a:spcBef>
              <a:defRPr sz="2000"/>
            </a:pPr>
            <a:r>
              <a:rPr lang="tr-TR" dirty="0"/>
              <a:t>Uygun olmayan kilo engelleyici davranışlar (bilinçli kusma, </a:t>
            </a:r>
            <a:r>
              <a:rPr lang="tr-TR" dirty="0" err="1"/>
              <a:t>laksatif</a:t>
            </a:r>
            <a:r>
              <a:rPr lang="tr-TR" dirty="0"/>
              <a:t>, </a:t>
            </a:r>
            <a:r>
              <a:rPr lang="tr-TR" dirty="0" err="1"/>
              <a:t>diüretik</a:t>
            </a:r>
            <a:r>
              <a:rPr lang="tr-TR" dirty="0"/>
              <a:t> vb. kullanımı, uzun süre aç kalma, aşırı egzersiz)</a:t>
            </a:r>
          </a:p>
          <a:p>
            <a:r>
              <a:rPr lang="tr-TR" dirty="0"/>
              <a:t>En az 3 </a:t>
            </a:r>
            <a:r>
              <a:rPr lang="tr-TR" dirty="0" smtClean="0"/>
              <a:t>ay; </a:t>
            </a:r>
            <a:r>
              <a:rPr lang="tr-TR" b="1" dirty="0">
                <a:solidFill>
                  <a:schemeClr val="accent2"/>
                </a:solidFill>
              </a:rPr>
              <a:t>haftada en az 1 defa aşırı yeme dönemi </a:t>
            </a:r>
          </a:p>
          <a:p>
            <a:r>
              <a:rPr lang="tr-TR" dirty="0"/>
              <a:t>Vücut ağırlığı ve şekli konusunda aşırı endişe</a:t>
            </a: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01001" y="2388560"/>
            <a:ext cx="4352924" cy="3186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03574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381001" y="375880"/>
            <a:ext cx="11874500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797" tIns="50797" rIns="50797" bIns="50797" numCol="1" spcCol="38098" rtlCol="0" anchor="ctr">
            <a:spAutoFit/>
          </a:bodyPr>
          <a:lstStyle/>
          <a:p>
            <a:r>
              <a:rPr lang="tr-TR" sz="4000" b="1" dirty="0" smtClean="0">
                <a:solidFill>
                  <a:srgbClr val="C00000"/>
                </a:solidFill>
              </a:rPr>
              <a:t>Spesifik olmayan yeme bozuklukları (ENDOS)</a:t>
            </a:r>
            <a:endParaRPr lang="tr-TR" sz="4000" b="1" dirty="0">
              <a:solidFill>
                <a:srgbClr val="C00000"/>
              </a:solidFill>
            </a:endParaRPr>
          </a:p>
        </p:txBody>
      </p:sp>
      <p:sp>
        <p:nvSpPr>
          <p:cNvPr id="3" name="Metin Yer Tutucusu 2"/>
          <p:cNvSpPr txBox="1">
            <a:spLocks/>
          </p:cNvSpPr>
          <p:nvPr/>
        </p:nvSpPr>
        <p:spPr>
          <a:xfrm>
            <a:off x="660401" y="2133600"/>
            <a:ext cx="11747500" cy="6883401"/>
          </a:xfrm>
          <a:prstGeom prst="rect">
            <a:avLst/>
          </a:prstGeom>
        </p:spPr>
        <p:txBody>
          <a:bodyPr lIns="91435" tIns="45718" rIns="91435" bIns="45718">
            <a:normAutofit/>
          </a:bodyPr>
          <a:lstStyle>
            <a:lvl1pPr marL="431800" marR="0" indent="-431800" algn="l" defTabSz="584200" rtl="0" latinLnBrk="0">
              <a:lnSpc>
                <a:spcPct val="120000"/>
              </a:lnSpc>
              <a:spcBef>
                <a:spcPts val="5200"/>
              </a:spcBef>
              <a:spcAft>
                <a:spcPts val="0"/>
              </a:spcAft>
              <a:buClrTx/>
              <a:buSzPct val="35000"/>
              <a:buFontTx/>
              <a:buBlip>
                <a:blip r:embed="rId2"/>
              </a:buBlip>
              <a:tabLst/>
              <a:defRPr sz="3600" b="0" i="0" u="none" strike="noStrike" cap="none" spc="0" baseline="0">
                <a:ln>
                  <a:noFill/>
                </a:ln>
                <a:solidFill>
                  <a:srgbClr val="4F5C3F"/>
                </a:solidFill>
                <a:effectLst>
                  <a:outerShdw blurRad="25400" dist="12700" rotWithShape="0">
                    <a:srgbClr val="FFFFFF">
                      <a:alpha val="45000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Georgia"/>
              </a:defRPr>
            </a:lvl1pPr>
            <a:lvl2pPr marL="863600" marR="0" indent="-431800" algn="l" defTabSz="584200" rtl="0" latinLnBrk="0">
              <a:lnSpc>
                <a:spcPct val="120000"/>
              </a:lnSpc>
              <a:spcBef>
                <a:spcPts val="5200"/>
              </a:spcBef>
              <a:spcAft>
                <a:spcPts val="0"/>
              </a:spcAft>
              <a:buClrTx/>
              <a:buSzPct val="35000"/>
              <a:buFontTx/>
              <a:buBlip>
                <a:blip r:embed="rId2"/>
              </a:buBlip>
              <a:tabLst/>
              <a:defRPr sz="3600" b="0" i="0" u="none" strike="noStrike" cap="none" spc="0" baseline="0">
                <a:ln>
                  <a:noFill/>
                </a:ln>
                <a:solidFill>
                  <a:srgbClr val="4F5C3F"/>
                </a:solidFill>
                <a:effectLst>
                  <a:outerShdw blurRad="25400" dist="12700" rotWithShape="0">
                    <a:srgbClr val="FFFFFF">
                      <a:alpha val="45000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Georgia"/>
              </a:defRPr>
            </a:lvl2pPr>
            <a:lvl3pPr marL="1295400" marR="0" indent="-431800" algn="l" defTabSz="584200" rtl="0" latinLnBrk="0">
              <a:lnSpc>
                <a:spcPct val="120000"/>
              </a:lnSpc>
              <a:spcBef>
                <a:spcPts val="5200"/>
              </a:spcBef>
              <a:spcAft>
                <a:spcPts val="0"/>
              </a:spcAft>
              <a:buClrTx/>
              <a:buSzPct val="35000"/>
              <a:buFontTx/>
              <a:buBlip>
                <a:blip r:embed="rId2"/>
              </a:buBlip>
              <a:tabLst/>
              <a:defRPr sz="3600" b="0" i="0" u="none" strike="noStrike" cap="none" spc="0" baseline="0">
                <a:ln>
                  <a:noFill/>
                </a:ln>
                <a:solidFill>
                  <a:srgbClr val="4F5C3F"/>
                </a:solidFill>
                <a:effectLst>
                  <a:outerShdw blurRad="25400" dist="12700" rotWithShape="0">
                    <a:srgbClr val="FFFFFF">
                      <a:alpha val="45000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Georgia"/>
              </a:defRPr>
            </a:lvl3pPr>
            <a:lvl4pPr marL="1727200" marR="0" indent="-431800" algn="l" defTabSz="584200" rtl="0" latinLnBrk="0">
              <a:lnSpc>
                <a:spcPct val="120000"/>
              </a:lnSpc>
              <a:spcBef>
                <a:spcPts val="5200"/>
              </a:spcBef>
              <a:spcAft>
                <a:spcPts val="0"/>
              </a:spcAft>
              <a:buClrTx/>
              <a:buSzPct val="35000"/>
              <a:buFontTx/>
              <a:buBlip>
                <a:blip r:embed="rId2"/>
              </a:buBlip>
              <a:tabLst/>
              <a:defRPr sz="3600" b="0" i="0" u="none" strike="noStrike" cap="none" spc="0" baseline="0">
                <a:ln>
                  <a:noFill/>
                </a:ln>
                <a:solidFill>
                  <a:srgbClr val="4F5C3F"/>
                </a:solidFill>
                <a:effectLst>
                  <a:outerShdw blurRad="25400" dist="12700" rotWithShape="0">
                    <a:srgbClr val="FFFFFF">
                      <a:alpha val="45000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Georgia"/>
              </a:defRPr>
            </a:lvl4pPr>
            <a:lvl5pPr marL="2159000" marR="0" indent="-431800" algn="l" defTabSz="584200" rtl="0" latinLnBrk="0">
              <a:lnSpc>
                <a:spcPct val="120000"/>
              </a:lnSpc>
              <a:spcBef>
                <a:spcPts val="5200"/>
              </a:spcBef>
              <a:spcAft>
                <a:spcPts val="0"/>
              </a:spcAft>
              <a:buClrTx/>
              <a:buSzPct val="35000"/>
              <a:buFontTx/>
              <a:buBlip>
                <a:blip r:embed="rId2"/>
              </a:buBlip>
              <a:tabLst/>
              <a:defRPr sz="3600" b="0" i="0" u="none" strike="noStrike" cap="none" spc="0" baseline="0">
                <a:ln>
                  <a:noFill/>
                </a:ln>
                <a:solidFill>
                  <a:srgbClr val="4F5C3F"/>
                </a:solidFill>
                <a:effectLst>
                  <a:outerShdw blurRad="25400" dist="12700" rotWithShape="0">
                    <a:srgbClr val="FFFFFF">
                      <a:alpha val="45000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Georgia"/>
              </a:defRPr>
            </a:lvl5pPr>
            <a:lvl6pPr marL="2590800" marR="0" indent="-431800" algn="l" defTabSz="584200" rtl="0" latinLnBrk="0">
              <a:lnSpc>
                <a:spcPct val="120000"/>
              </a:lnSpc>
              <a:spcBef>
                <a:spcPts val="5200"/>
              </a:spcBef>
              <a:spcAft>
                <a:spcPts val="0"/>
              </a:spcAft>
              <a:buClrTx/>
              <a:buSzPct val="35000"/>
              <a:buFontTx/>
              <a:buBlip>
                <a:blip r:embed="rId2"/>
              </a:buBlip>
              <a:tabLst/>
              <a:defRPr sz="3600" b="0" i="0" u="none" strike="noStrike" cap="none" spc="0" baseline="0">
                <a:ln>
                  <a:noFill/>
                </a:ln>
                <a:solidFill>
                  <a:srgbClr val="4F5C3F"/>
                </a:solidFill>
                <a:effectLst>
                  <a:outerShdw blurRad="25400" dist="12700" rotWithShape="0">
                    <a:srgbClr val="FFFFFF">
                      <a:alpha val="45000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Georgia"/>
              </a:defRPr>
            </a:lvl6pPr>
            <a:lvl7pPr marL="3022600" marR="0" indent="-431800" algn="l" defTabSz="584200" rtl="0" latinLnBrk="0">
              <a:lnSpc>
                <a:spcPct val="120000"/>
              </a:lnSpc>
              <a:spcBef>
                <a:spcPts val="5200"/>
              </a:spcBef>
              <a:spcAft>
                <a:spcPts val="0"/>
              </a:spcAft>
              <a:buClrTx/>
              <a:buSzPct val="35000"/>
              <a:buFontTx/>
              <a:buBlip>
                <a:blip r:embed="rId2"/>
              </a:buBlip>
              <a:tabLst/>
              <a:defRPr sz="3600" b="0" i="0" u="none" strike="noStrike" cap="none" spc="0" baseline="0">
                <a:ln>
                  <a:noFill/>
                </a:ln>
                <a:solidFill>
                  <a:srgbClr val="4F5C3F"/>
                </a:solidFill>
                <a:effectLst>
                  <a:outerShdw blurRad="25400" dist="12700" rotWithShape="0">
                    <a:srgbClr val="FFFFFF">
                      <a:alpha val="45000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Georgia"/>
              </a:defRPr>
            </a:lvl7pPr>
            <a:lvl8pPr marL="3454400" marR="0" indent="-431800" algn="l" defTabSz="584200" rtl="0" latinLnBrk="0">
              <a:lnSpc>
                <a:spcPct val="120000"/>
              </a:lnSpc>
              <a:spcBef>
                <a:spcPts val="5200"/>
              </a:spcBef>
              <a:spcAft>
                <a:spcPts val="0"/>
              </a:spcAft>
              <a:buClrTx/>
              <a:buSzPct val="35000"/>
              <a:buFontTx/>
              <a:buBlip>
                <a:blip r:embed="rId2"/>
              </a:buBlip>
              <a:tabLst/>
              <a:defRPr sz="3600" b="0" i="0" u="none" strike="noStrike" cap="none" spc="0" baseline="0">
                <a:ln>
                  <a:noFill/>
                </a:ln>
                <a:solidFill>
                  <a:srgbClr val="4F5C3F"/>
                </a:solidFill>
                <a:effectLst>
                  <a:outerShdw blurRad="25400" dist="12700" rotWithShape="0">
                    <a:srgbClr val="FFFFFF">
                      <a:alpha val="45000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Georgia"/>
              </a:defRPr>
            </a:lvl8pPr>
            <a:lvl9pPr marL="3886200" marR="0" indent="-431800" algn="l" defTabSz="584200" rtl="0" latinLnBrk="0">
              <a:lnSpc>
                <a:spcPct val="120000"/>
              </a:lnSpc>
              <a:spcBef>
                <a:spcPts val="5200"/>
              </a:spcBef>
              <a:spcAft>
                <a:spcPts val="0"/>
              </a:spcAft>
              <a:buClrTx/>
              <a:buSzPct val="35000"/>
              <a:buFontTx/>
              <a:buBlip>
                <a:blip r:embed="rId2"/>
              </a:buBlip>
              <a:tabLst/>
              <a:defRPr sz="3600" b="0" i="0" u="none" strike="noStrike" cap="none" spc="0" baseline="0">
                <a:ln>
                  <a:noFill/>
                </a:ln>
                <a:solidFill>
                  <a:srgbClr val="4F5C3F"/>
                </a:solidFill>
                <a:effectLst>
                  <a:outerShdw blurRad="25400" dist="12700" rotWithShape="0">
                    <a:srgbClr val="FFFFFF">
                      <a:alpha val="45000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Georgia"/>
              </a:defRPr>
            </a:lvl9pPr>
          </a:lstStyle>
          <a:p>
            <a:r>
              <a:rPr lang="tr-TR" dirty="0" err="1" smtClean="0"/>
              <a:t>Anoreksiya</a:t>
            </a:r>
            <a:r>
              <a:rPr lang="tr-TR" dirty="0" smtClean="0"/>
              <a:t> nevroza ve </a:t>
            </a:r>
            <a:r>
              <a:rPr lang="tr-TR" dirty="0" err="1" smtClean="0"/>
              <a:t>blumia</a:t>
            </a:r>
            <a:r>
              <a:rPr lang="tr-TR" dirty="0" smtClean="0"/>
              <a:t> </a:t>
            </a:r>
            <a:r>
              <a:rPr lang="tr-TR" dirty="0" err="1" smtClean="0"/>
              <a:t>nevrozanın</a:t>
            </a:r>
            <a:r>
              <a:rPr lang="tr-TR" dirty="0"/>
              <a:t> </a:t>
            </a:r>
            <a:r>
              <a:rPr lang="tr-TR" dirty="0" smtClean="0"/>
              <a:t>bazı özelliklerini taşırlar</a:t>
            </a:r>
          </a:p>
          <a:p>
            <a:r>
              <a:rPr lang="tr-TR" dirty="0" smtClean="0"/>
              <a:t>Yeme bozukluğu olan bireylerin yaklaşık yarısı bu grupta yer alır</a:t>
            </a:r>
          </a:p>
          <a:p>
            <a:r>
              <a:rPr lang="tr-TR" dirty="0" smtClean="0"/>
              <a:t>Tedavi edilmezler ise </a:t>
            </a:r>
            <a:r>
              <a:rPr lang="tr-TR" dirty="0" err="1" smtClean="0"/>
              <a:t>anoreksiya</a:t>
            </a:r>
            <a:r>
              <a:rPr lang="tr-TR" dirty="0" smtClean="0"/>
              <a:t> nevroza  veya </a:t>
            </a:r>
            <a:r>
              <a:rPr lang="tr-TR" dirty="0" err="1" smtClean="0"/>
              <a:t>bulumia</a:t>
            </a:r>
            <a:r>
              <a:rPr lang="tr-TR" dirty="0" smtClean="0"/>
              <a:t> </a:t>
            </a:r>
            <a:r>
              <a:rPr lang="tr-TR" dirty="0" err="1" smtClean="0"/>
              <a:t>nevrozaya</a:t>
            </a:r>
            <a:r>
              <a:rPr lang="tr-TR" dirty="0" smtClean="0"/>
              <a:t> geçiş yapabilirler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67679422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Yer Tutucusu 2"/>
          <p:cNvSpPr txBox="1">
            <a:spLocks/>
          </p:cNvSpPr>
          <p:nvPr/>
        </p:nvSpPr>
        <p:spPr>
          <a:xfrm>
            <a:off x="609601" y="2368551"/>
            <a:ext cx="5638800" cy="6515100"/>
          </a:xfrm>
          <a:prstGeom prst="rect">
            <a:avLst/>
          </a:prstGeom>
          <a:ln w="38100">
            <a:solidFill>
              <a:srgbClr val="C00000"/>
            </a:solidFill>
          </a:ln>
        </p:spPr>
        <p:txBody>
          <a:bodyPr lIns="91435" tIns="45718" rIns="91435" bIns="45718">
            <a:normAutofit fontScale="85000" lnSpcReduction="10000"/>
          </a:bodyPr>
          <a:lstStyle>
            <a:lvl1pPr marL="431800" marR="0" indent="-431800" algn="l" defTabSz="584200" rtl="0" latinLnBrk="0">
              <a:lnSpc>
                <a:spcPct val="120000"/>
              </a:lnSpc>
              <a:spcBef>
                <a:spcPts val="5200"/>
              </a:spcBef>
              <a:spcAft>
                <a:spcPts val="0"/>
              </a:spcAft>
              <a:buClrTx/>
              <a:buSzPct val="35000"/>
              <a:buFontTx/>
              <a:buBlip>
                <a:blip r:embed="rId2"/>
              </a:buBlip>
              <a:tabLst/>
              <a:defRPr sz="3600" b="0" i="0" u="none" strike="noStrike" cap="none" spc="0" baseline="0">
                <a:ln>
                  <a:noFill/>
                </a:ln>
                <a:solidFill>
                  <a:srgbClr val="4F5C3F"/>
                </a:solidFill>
                <a:effectLst>
                  <a:outerShdw blurRad="25400" dist="12700" rotWithShape="0">
                    <a:srgbClr val="FFFFFF">
                      <a:alpha val="45000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Georgia"/>
              </a:defRPr>
            </a:lvl1pPr>
            <a:lvl2pPr marL="863600" marR="0" indent="-431800" algn="l" defTabSz="584200" rtl="0" latinLnBrk="0">
              <a:lnSpc>
                <a:spcPct val="120000"/>
              </a:lnSpc>
              <a:spcBef>
                <a:spcPts val="5200"/>
              </a:spcBef>
              <a:spcAft>
                <a:spcPts val="0"/>
              </a:spcAft>
              <a:buClrTx/>
              <a:buSzPct val="35000"/>
              <a:buFontTx/>
              <a:buBlip>
                <a:blip r:embed="rId2"/>
              </a:buBlip>
              <a:tabLst/>
              <a:defRPr sz="3600" b="0" i="0" u="none" strike="noStrike" cap="none" spc="0" baseline="0">
                <a:ln>
                  <a:noFill/>
                </a:ln>
                <a:solidFill>
                  <a:srgbClr val="4F5C3F"/>
                </a:solidFill>
                <a:effectLst>
                  <a:outerShdw blurRad="25400" dist="12700" rotWithShape="0">
                    <a:srgbClr val="FFFFFF">
                      <a:alpha val="45000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Georgia"/>
              </a:defRPr>
            </a:lvl2pPr>
            <a:lvl3pPr marL="1295400" marR="0" indent="-431800" algn="l" defTabSz="584200" rtl="0" latinLnBrk="0">
              <a:lnSpc>
                <a:spcPct val="120000"/>
              </a:lnSpc>
              <a:spcBef>
                <a:spcPts val="5200"/>
              </a:spcBef>
              <a:spcAft>
                <a:spcPts val="0"/>
              </a:spcAft>
              <a:buClrTx/>
              <a:buSzPct val="35000"/>
              <a:buFontTx/>
              <a:buBlip>
                <a:blip r:embed="rId2"/>
              </a:buBlip>
              <a:tabLst/>
              <a:defRPr sz="3600" b="0" i="0" u="none" strike="noStrike" cap="none" spc="0" baseline="0">
                <a:ln>
                  <a:noFill/>
                </a:ln>
                <a:solidFill>
                  <a:srgbClr val="4F5C3F"/>
                </a:solidFill>
                <a:effectLst>
                  <a:outerShdw blurRad="25400" dist="12700" rotWithShape="0">
                    <a:srgbClr val="FFFFFF">
                      <a:alpha val="45000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Georgia"/>
              </a:defRPr>
            </a:lvl3pPr>
            <a:lvl4pPr marL="1727200" marR="0" indent="-431800" algn="l" defTabSz="584200" rtl="0" latinLnBrk="0">
              <a:lnSpc>
                <a:spcPct val="120000"/>
              </a:lnSpc>
              <a:spcBef>
                <a:spcPts val="5200"/>
              </a:spcBef>
              <a:spcAft>
                <a:spcPts val="0"/>
              </a:spcAft>
              <a:buClrTx/>
              <a:buSzPct val="35000"/>
              <a:buFontTx/>
              <a:buBlip>
                <a:blip r:embed="rId2"/>
              </a:buBlip>
              <a:tabLst/>
              <a:defRPr sz="3600" b="0" i="0" u="none" strike="noStrike" cap="none" spc="0" baseline="0">
                <a:ln>
                  <a:noFill/>
                </a:ln>
                <a:solidFill>
                  <a:srgbClr val="4F5C3F"/>
                </a:solidFill>
                <a:effectLst>
                  <a:outerShdw blurRad="25400" dist="12700" rotWithShape="0">
                    <a:srgbClr val="FFFFFF">
                      <a:alpha val="45000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Georgia"/>
              </a:defRPr>
            </a:lvl4pPr>
            <a:lvl5pPr marL="2159000" marR="0" indent="-431800" algn="l" defTabSz="584200" rtl="0" latinLnBrk="0">
              <a:lnSpc>
                <a:spcPct val="120000"/>
              </a:lnSpc>
              <a:spcBef>
                <a:spcPts val="5200"/>
              </a:spcBef>
              <a:spcAft>
                <a:spcPts val="0"/>
              </a:spcAft>
              <a:buClrTx/>
              <a:buSzPct val="35000"/>
              <a:buFontTx/>
              <a:buBlip>
                <a:blip r:embed="rId2"/>
              </a:buBlip>
              <a:tabLst/>
              <a:defRPr sz="3600" b="0" i="0" u="none" strike="noStrike" cap="none" spc="0" baseline="0">
                <a:ln>
                  <a:noFill/>
                </a:ln>
                <a:solidFill>
                  <a:srgbClr val="4F5C3F"/>
                </a:solidFill>
                <a:effectLst>
                  <a:outerShdw blurRad="25400" dist="12700" rotWithShape="0">
                    <a:srgbClr val="FFFFFF">
                      <a:alpha val="45000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Georgia"/>
              </a:defRPr>
            </a:lvl5pPr>
            <a:lvl6pPr marL="2590800" marR="0" indent="-431800" algn="l" defTabSz="584200" rtl="0" latinLnBrk="0">
              <a:lnSpc>
                <a:spcPct val="120000"/>
              </a:lnSpc>
              <a:spcBef>
                <a:spcPts val="5200"/>
              </a:spcBef>
              <a:spcAft>
                <a:spcPts val="0"/>
              </a:spcAft>
              <a:buClrTx/>
              <a:buSzPct val="35000"/>
              <a:buFontTx/>
              <a:buBlip>
                <a:blip r:embed="rId2"/>
              </a:buBlip>
              <a:tabLst/>
              <a:defRPr sz="3600" b="0" i="0" u="none" strike="noStrike" cap="none" spc="0" baseline="0">
                <a:ln>
                  <a:noFill/>
                </a:ln>
                <a:solidFill>
                  <a:srgbClr val="4F5C3F"/>
                </a:solidFill>
                <a:effectLst>
                  <a:outerShdw blurRad="25400" dist="12700" rotWithShape="0">
                    <a:srgbClr val="FFFFFF">
                      <a:alpha val="45000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Georgia"/>
              </a:defRPr>
            </a:lvl6pPr>
            <a:lvl7pPr marL="3022600" marR="0" indent="-431800" algn="l" defTabSz="584200" rtl="0" latinLnBrk="0">
              <a:lnSpc>
                <a:spcPct val="120000"/>
              </a:lnSpc>
              <a:spcBef>
                <a:spcPts val="5200"/>
              </a:spcBef>
              <a:spcAft>
                <a:spcPts val="0"/>
              </a:spcAft>
              <a:buClrTx/>
              <a:buSzPct val="35000"/>
              <a:buFontTx/>
              <a:buBlip>
                <a:blip r:embed="rId2"/>
              </a:buBlip>
              <a:tabLst/>
              <a:defRPr sz="3600" b="0" i="0" u="none" strike="noStrike" cap="none" spc="0" baseline="0">
                <a:ln>
                  <a:noFill/>
                </a:ln>
                <a:solidFill>
                  <a:srgbClr val="4F5C3F"/>
                </a:solidFill>
                <a:effectLst>
                  <a:outerShdw blurRad="25400" dist="12700" rotWithShape="0">
                    <a:srgbClr val="FFFFFF">
                      <a:alpha val="45000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Georgia"/>
              </a:defRPr>
            </a:lvl7pPr>
            <a:lvl8pPr marL="3454400" marR="0" indent="-431800" algn="l" defTabSz="584200" rtl="0" latinLnBrk="0">
              <a:lnSpc>
                <a:spcPct val="120000"/>
              </a:lnSpc>
              <a:spcBef>
                <a:spcPts val="5200"/>
              </a:spcBef>
              <a:spcAft>
                <a:spcPts val="0"/>
              </a:spcAft>
              <a:buClrTx/>
              <a:buSzPct val="35000"/>
              <a:buFontTx/>
              <a:buBlip>
                <a:blip r:embed="rId2"/>
              </a:buBlip>
              <a:tabLst/>
              <a:defRPr sz="3600" b="0" i="0" u="none" strike="noStrike" cap="none" spc="0" baseline="0">
                <a:ln>
                  <a:noFill/>
                </a:ln>
                <a:solidFill>
                  <a:srgbClr val="4F5C3F"/>
                </a:solidFill>
                <a:effectLst>
                  <a:outerShdw blurRad="25400" dist="12700" rotWithShape="0">
                    <a:srgbClr val="FFFFFF">
                      <a:alpha val="45000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Georgia"/>
              </a:defRPr>
            </a:lvl8pPr>
            <a:lvl9pPr marL="3886200" marR="0" indent="-431800" algn="l" defTabSz="584200" rtl="0" latinLnBrk="0">
              <a:lnSpc>
                <a:spcPct val="120000"/>
              </a:lnSpc>
              <a:spcBef>
                <a:spcPts val="5200"/>
              </a:spcBef>
              <a:spcAft>
                <a:spcPts val="0"/>
              </a:spcAft>
              <a:buClrTx/>
              <a:buSzPct val="35000"/>
              <a:buFontTx/>
              <a:buBlip>
                <a:blip r:embed="rId2"/>
              </a:buBlip>
              <a:tabLst/>
              <a:defRPr sz="3600" b="0" i="0" u="none" strike="noStrike" cap="none" spc="0" baseline="0">
                <a:ln>
                  <a:noFill/>
                </a:ln>
                <a:solidFill>
                  <a:srgbClr val="4F5C3F"/>
                </a:solidFill>
                <a:effectLst>
                  <a:outerShdw blurRad="25400" dist="12700" rotWithShape="0">
                    <a:srgbClr val="FFFFFF">
                      <a:alpha val="45000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Georgia"/>
              </a:defRPr>
            </a:lvl9pPr>
          </a:lstStyle>
          <a:p>
            <a:pPr hangingPunct="1">
              <a:spcBef>
                <a:spcPts val="1200"/>
              </a:spcBef>
            </a:pPr>
            <a:r>
              <a:rPr lang="tr-TR" b="1" dirty="0" err="1" smtClean="0">
                <a:solidFill>
                  <a:schemeClr val="tx1"/>
                </a:solidFill>
              </a:rPr>
              <a:t>Anoreksiya</a:t>
            </a:r>
            <a:r>
              <a:rPr lang="tr-TR" b="1" dirty="0" smtClean="0">
                <a:solidFill>
                  <a:schemeClr val="tx1"/>
                </a:solidFill>
              </a:rPr>
              <a:t> nevroza</a:t>
            </a:r>
          </a:p>
          <a:p>
            <a:pPr hangingPunct="1">
              <a:spcBef>
                <a:spcPts val="600"/>
              </a:spcBef>
            </a:pPr>
            <a:r>
              <a:rPr lang="tr-TR" dirty="0" smtClean="0"/>
              <a:t>Kaşeksi</a:t>
            </a:r>
          </a:p>
          <a:p>
            <a:pPr hangingPunct="1">
              <a:spcBef>
                <a:spcPts val="600"/>
              </a:spcBef>
            </a:pPr>
            <a:r>
              <a:rPr lang="tr-TR" dirty="0" err="1" smtClean="0"/>
              <a:t>Hipotermi</a:t>
            </a:r>
            <a:endParaRPr lang="tr-TR" dirty="0" smtClean="0"/>
          </a:p>
          <a:p>
            <a:pPr hangingPunct="1">
              <a:spcBef>
                <a:spcPts val="600"/>
              </a:spcBef>
            </a:pPr>
            <a:r>
              <a:rPr lang="tr-TR" dirty="0" err="1" smtClean="0"/>
              <a:t>Bradikardi</a:t>
            </a:r>
            <a:r>
              <a:rPr lang="tr-TR" dirty="0" smtClean="0"/>
              <a:t>, hipotansiyon</a:t>
            </a:r>
          </a:p>
          <a:p>
            <a:pPr hangingPunct="1">
              <a:spcBef>
                <a:spcPts val="600"/>
              </a:spcBef>
            </a:pPr>
            <a:r>
              <a:rPr lang="tr-TR" dirty="0" err="1" smtClean="0"/>
              <a:t>Ortostatik</a:t>
            </a:r>
            <a:r>
              <a:rPr lang="tr-TR" dirty="0" smtClean="0"/>
              <a:t> </a:t>
            </a:r>
            <a:r>
              <a:rPr lang="tr-TR" dirty="0" err="1" smtClean="0"/>
              <a:t>vital</a:t>
            </a:r>
            <a:r>
              <a:rPr lang="tr-TR" dirty="0" smtClean="0"/>
              <a:t> bulgu değişikliği</a:t>
            </a:r>
          </a:p>
          <a:p>
            <a:pPr hangingPunct="1">
              <a:spcBef>
                <a:spcPts val="600"/>
              </a:spcBef>
            </a:pPr>
            <a:r>
              <a:rPr lang="tr-TR" dirty="0" err="1" smtClean="0"/>
              <a:t>Hipoaktif</a:t>
            </a:r>
            <a:r>
              <a:rPr lang="tr-TR" dirty="0" smtClean="0"/>
              <a:t> barsak sesleri</a:t>
            </a:r>
          </a:p>
          <a:p>
            <a:pPr hangingPunct="1">
              <a:spcBef>
                <a:spcPts val="600"/>
              </a:spcBef>
            </a:pPr>
            <a:r>
              <a:rPr lang="tr-TR" dirty="0" smtClean="0"/>
              <a:t>Kuru cilt</a:t>
            </a:r>
          </a:p>
          <a:p>
            <a:pPr hangingPunct="1">
              <a:spcBef>
                <a:spcPts val="600"/>
              </a:spcBef>
            </a:pPr>
            <a:r>
              <a:rPr lang="tr-TR" dirty="0" smtClean="0"/>
              <a:t>Kırılgan saç, tırnak</a:t>
            </a:r>
          </a:p>
          <a:p>
            <a:pPr hangingPunct="1">
              <a:spcBef>
                <a:spcPts val="600"/>
              </a:spcBef>
            </a:pPr>
            <a:r>
              <a:rPr lang="tr-TR" dirty="0" smtClean="0"/>
              <a:t>Sarı cilt</a:t>
            </a:r>
          </a:p>
          <a:p>
            <a:pPr hangingPunct="1">
              <a:spcBef>
                <a:spcPts val="600"/>
              </a:spcBef>
            </a:pPr>
            <a:r>
              <a:rPr lang="tr-TR" dirty="0" err="1" smtClean="0"/>
              <a:t>Siyanotik</a:t>
            </a:r>
            <a:r>
              <a:rPr lang="tr-TR" dirty="0" smtClean="0"/>
              <a:t> soğuk el ve ayaklar</a:t>
            </a:r>
          </a:p>
        </p:txBody>
      </p:sp>
      <p:sp>
        <p:nvSpPr>
          <p:cNvPr id="3" name="Metin Yer Tutucusu 2"/>
          <p:cNvSpPr txBox="1">
            <a:spLocks/>
          </p:cNvSpPr>
          <p:nvPr/>
        </p:nvSpPr>
        <p:spPr>
          <a:xfrm>
            <a:off x="6731001" y="2368550"/>
            <a:ext cx="5638800" cy="6534150"/>
          </a:xfrm>
          <a:prstGeom prst="rect">
            <a:avLst/>
          </a:prstGeom>
          <a:ln w="38100">
            <a:solidFill>
              <a:srgbClr val="C00000"/>
            </a:solidFill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797" tIns="50797" rIns="50797" bIns="50797" anchor="ctr">
            <a:normAutofit/>
          </a:bodyPr>
          <a:lstStyle>
            <a:lvl1pPr marL="431800" marR="0" indent="-431800" algn="l" defTabSz="584200" rtl="0" latinLnBrk="0">
              <a:lnSpc>
                <a:spcPct val="120000"/>
              </a:lnSpc>
              <a:spcBef>
                <a:spcPts val="5200"/>
              </a:spcBef>
              <a:spcAft>
                <a:spcPts val="0"/>
              </a:spcAft>
              <a:buClrTx/>
              <a:buSzPct val="35000"/>
              <a:buFontTx/>
              <a:buBlip>
                <a:blip r:embed="rId2"/>
              </a:buBlip>
              <a:tabLst/>
              <a:defRPr sz="3600" b="0" i="0" u="none" strike="noStrike" cap="none" spc="0" baseline="0">
                <a:ln>
                  <a:noFill/>
                </a:ln>
                <a:solidFill>
                  <a:srgbClr val="4F5C3F"/>
                </a:solidFill>
                <a:effectLst>
                  <a:outerShdw blurRad="25400" dist="12700" rotWithShape="0">
                    <a:srgbClr val="FFFFFF">
                      <a:alpha val="45000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Georgia"/>
              </a:defRPr>
            </a:lvl1pPr>
            <a:lvl2pPr marL="863600" marR="0" indent="-431800" algn="l" defTabSz="584200" rtl="0" latinLnBrk="0">
              <a:lnSpc>
                <a:spcPct val="120000"/>
              </a:lnSpc>
              <a:spcBef>
                <a:spcPts val="5200"/>
              </a:spcBef>
              <a:spcAft>
                <a:spcPts val="0"/>
              </a:spcAft>
              <a:buClrTx/>
              <a:buSzPct val="35000"/>
              <a:buFontTx/>
              <a:buBlip>
                <a:blip r:embed="rId2"/>
              </a:buBlip>
              <a:tabLst/>
              <a:defRPr sz="3600" b="0" i="0" u="none" strike="noStrike" cap="none" spc="0" baseline="0">
                <a:ln>
                  <a:noFill/>
                </a:ln>
                <a:solidFill>
                  <a:srgbClr val="4F5C3F"/>
                </a:solidFill>
                <a:effectLst>
                  <a:outerShdw blurRad="25400" dist="12700" rotWithShape="0">
                    <a:srgbClr val="FFFFFF">
                      <a:alpha val="45000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Georgia"/>
              </a:defRPr>
            </a:lvl2pPr>
            <a:lvl3pPr marL="1295400" marR="0" indent="-431800" algn="l" defTabSz="584200" rtl="0" latinLnBrk="0">
              <a:lnSpc>
                <a:spcPct val="120000"/>
              </a:lnSpc>
              <a:spcBef>
                <a:spcPts val="5200"/>
              </a:spcBef>
              <a:spcAft>
                <a:spcPts val="0"/>
              </a:spcAft>
              <a:buClrTx/>
              <a:buSzPct val="35000"/>
              <a:buFontTx/>
              <a:buBlip>
                <a:blip r:embed="rId2"/>
              </a:buBlip>
              <a:tabLst/>
              <a:defRPr sz="3600" b="0" i="0" u="none" strike="noStrike" cap="none" spc="0" baseline="0">
                <a:ln>
                  <a:noFill/>
                </a:ln>
                <a:solidFill>
                  <a:srgbClr val="4F5C3F"/>
                </a:solidFill>
                <a:effectLst>
                  <a:outerShdw blurRad="25400" dist="12700" rotWithShape="0">
                    <a:srgbClr val="FFFFFF">
                      <a:alpha val="45000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Georgia"/>
              </a:defRPr>
            </a:lvl3pPr>
            <a:lvl4pPr marL="1727200" marR="0" indent="-431800" algn="l" defTabSz="584200" rtl="0" latinLnBrk="0">
              <a:lnSpc>
                <a:spcPct val="120000"/>
              </a:lnSpc>
              <a:spcBef>
                <a:spcPts val="5200"/>
              </a:spcBef>
              <a:spcAft>
                <a:spcPts val="0"/>
              </a:spcAft>
              <a:buClrTx/>
              <a:buSzPct val="35000"/>
              <a:buFontTx/>
              <a:buBlip>
                <a:blip r:embed="rId2"/>
              </a:buBlip>
              <a:tabLst/>
              <a:defRPr sz="3600" b="0" i="0" u="none" strike="noStrike" cap="none" spc="0" baseline="0">
                <a:ln>
                  <a:noFill/>
                </a:ln>
                <a:solidFill>
                  <a:srgbClr val="4F5C3F"/>
                </a:solidFill>
                <a:effectLst>
                  <a:outerShdw blurRad="25400" dist="12700" rotWithShape="0">
                    <a:srgbClr val="FFFFFF">
                      <a:alpha val="45000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Georgia"/>
              </a:defRPr>
            </a:lvl4pPr>
            <a:lvl5pPr marL="2159000" marR="0" indent="-431800" algn="l" defTabSz="584200" rtl="0" latinLnBrk="0">
              <a:lnSpc>
                <a:spcPct val="120000"/>
              </a:lnSpc>
              <a:spcBef>
                <a:spcPts val="5200"/>
              </a:spcBef>
              <a:spcAft>
                <a:spcPts val="0"/>
              </a:spcAft>
              <a:buClrTx/>
              <a:buSzPct val="35000"/>
              <a:buFontTx/>
              <a:buBlip>
                <a:blip r:embed="rId2"/>
              </a:buBlip>
              <a:tabLst/>
              <a:defRPr sz="3600" b="0" i="0" u="none" strike="noStrike" cap="none" spc="0" baseline="0">
                <a:ln>
                  <a:noFill/>
                </a:ln>
                <a:solidFill>
                  <a:srgbClr val="4F5C3F"/>
                </a:solidFill>
                <a:effectLst>
                  <a:outerShdw blurRad="25400" dist="12700" rotWithShape="0">
                    <a:srgbClr val="FFFFFF">
                      <a:alpha val="45000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Georgia"/>
              </a:defRPr>
            </a:lvl5pPr>
            <a:lvl6pPr marL="2590800" marR="0" indent="-431800" algn="l" defTabSz="584200" rtl="0" latinLnBrk="0">
              <a:lnSpc>
                <a:spcPct val="120000"/>
              </a:lnSpc>
              <a:spcBef>
                <a:spcPts val="5200"/>
              </a:spcBef>
              <a:spcAft>
                <a:spcPts val="0"/>
              </a:spcAft>
              <a:buClrTx/>
              <a:buSzPct val="35000"/>
              <a:buFontTx/>
              <a:buBlip>
                <a:blip r:embed="rId2"/>
              </a:buBlip>
              <a:tabLst/>
              <a:defRPr sz="3600" b="0" i="0" u="none" strike="noStrike" cap="none" spc="0" baseline="0">
                <a:ln>
                  <a:noFill/>
                </a:ln>
                <a:solidFill>
                  <a:srgbClr val="4F5C3F"/>
                </a:solidFill>
                <a:effectLst>
                  <a:outerShdw blurRad="25400" dist="12700" rotWithShape="0">
                    <a:srgbClr val="FFFFFF">
                      <a:alpha val="45000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Georgia"/>
              </a:defRPr>
            </a:lvl6pPr>
            <a:lvl7pPr marL="3022600" marR="0" indent="-431800" algn="l" defTabSz="584200" rtl="0" latinLnBrk="0">
              <a:lnSpc>
                <a:spcPct val="120000"/>
              </a:lnSpc>
              <a:spcBef>
                <a:spcPts val="5200"/>
              </a:spcBef>
              <a:spcAft>
                <a:spcPts val="0"/>
              </a:spcAft>
              <a:buClrTx/>
              <a:buSzPct val="35000"/>
              <a:buFontTx/>
              <a:buBlip>
                <a:blip r:embed="rId2"/>
              </a:buBlip>
              <a:tabLst/>
              <a:defRPr sz="3600" b="0" i="0" u="none" strike="noStrike" cap="none" spc="0" baseline="0">
                <a:ln>
                  <a:noFill/>
                </a:ln>
                <a:solidFill>
                  <a:srgbClr val="4F5C3F"/>
                </a:solidFill>
                <a:effectLst>
                  <a:outerShdw blurRad="25400" dist="12700" rotWithShape="0">
                    <a:srgbClr val="FFFFFF">
                      <a:alpha val="45000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Georgia"/>
              </a:defRPr>
            </a:lvl7pPr>
            <a:lvl8pPr marL="3454400" marR="0" indent="-431800" algn="l" defTabSz="584200" rtl="0" latinLnBrk="0">
              <a:lnSpc>
                <a:spcPct val="120000"/>
              </a:lnSpc>
              <a:spcBef>
                <a:spcPts val="5200"/>
              </a:spcBef>
              <a:spcAft>
                <a:spcPts val="0"/>
              </a:spcAft>
              <a:buClrTx/>
              <a:buSzPct val="35000"/>
              <a:buFontTx/>
              <a:buBlip>
                <a:blip r:embed="rId2"/>
              </a:buBlip>
              <a:tabLst/>
              <a:defRPr sz="3600" b="0" i="0" u="none" strike="noStrike" cap="none" spc="0" baseline="0">
                <a:ln>
                  <a:noFill/>
                </a:ln>
                <a:solidFill>
                  <a:srgbClr val="4F5C3F"/>
                </a:solidFill>
                <a:effectLst>
                  <a:outerShdw blurRad="25400" dist="12700" rotWithShape="0">
                    <a:srgbClr val="FFFFFF">
                      <a:alpha val="45000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Georgia"/>
              </a:defRPr>
            </a:lvl8pPr>
            <a:lvl9pPr marL="3886200" marR="0" indent="-431800" algn="l" defTabSz="584200" rtl="0" latinLnBrk="0">
              <a:lnSpc>
                <a:spcPct val="120000"/>
              </a:lnSpc>
              <a:spcBef>
                <a:spcPts val="5200"/>
              </a:spcBef>
              <a:spcAft>
                <a:spcPts val="0"/>
              </a:spcAft>
              <a:buClrTx/>
              <a:buSzPct val="35000"/>
              <a:buFontTx/>
              <a:buBlip>
                <a:blip r:embed="rId2"/>
              </a:buBlip>
              <a:tabLst/>
              <a:defRPr sz="3600" b="0" i="0" u="none" strike="noStrike" cap="none" spc="0" baseline="0">
                <a:ln>
                  <a:noFill/>
                </a:ln>
                <a:solidFill>
                  <a:srgbClr val="4F5C3F"/>
                </a:solidFill>
                <a:effectLst>
                  <a:outerShdw blurRad="25400" dist="12700" rotWithShape="0">
                    <a:srgbClr val="FFFFFF">
                      <a:alpha val="45000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Georgia"/>
              </a:defRPr>
            </a:lvl9pPr>
          </a:lstStyle>
          <a:p>
            <a:pPr hangingPunct="1">
              <a:spcBef>
                <a:spcPts val="600"/>
              </a:spcBef>
            </a:pPr>
            <a:r>
              <a:rPr lang="tr-TR" sz="3100" b="1" dirty="0" err="1" smtClean="0">
                <a:solidFill>
                  <a:schemeClr val="tx1"/>
                </a:solidFill>
              </a:rPr>
              <a:t>Bulumia</a:t>
            </a:r>
            <a:r>
              <a:rPr lang="tr-TR" sz="3100" b="1" dirty="0" smtClean="0">
                <a:solidFill>
                  <a:schemeClr val="tx1"/>
                </a:solidFill>
              </a:rPr>
              <a:t> nevroza</a:t>
            </a:r>
          </a:p>
          <a:p>
            <a:pPr hangingPunct="1">
              <a:spcBef>
                <a:spcPts val="600"/>
              </a:spcBef>
            </a:pPr>
            <a:r>
              <a:rPr lang="tr-TR" sz="3100" dirty="0" err="1" smtClean="0"/>
              <a:t>Russell’s</a:t>
            </a:r>
            <a:r>
              <a:rPr lang="tr-TR" sz="3100" dirty="0" smtClean="0"/>
              <a:t> işareti</a:t>
            </a:r>
          </a:p>
          <a:p>
            <a:pPr hangingPunct="1">
              <a:spcBef>
                <a:spcPts val="600"/>
              </a:spcBef>
            </a:pPr>
            <a:r>
              <a:rPr lang="tr-TR" sz="3100" dirty="0" smtClean="0"/>
              <a:t>Diş minesinde erozyon</a:t>
            </a:r>
          </a:p>
          <a:p>
            <a:pPr hangingPunct="1">
              <a:spcBef>
                <a:spcPts val="600"/>
              </a:spcBef>
            </a:pPr>
            <a:r>
              <a:rPr lang="tr-TR" sz="3100" dirty="0" smtClean="0"/>
              <a:t>Diş çürükleri</a:t>
            </a:r>
          </a:p>
          <a:p>
            <a:pPr hangingPunct="1">
              <a:spcBef>
                <a:spcPts val="600"/>
              </a:spcBef>
            </a:pPr>
            <a:r>
              <a:rPr lang="tr-TR" sz="3100" dirty="0" err="1" smtClean="0"/>
              <a:t>Tükrük</a:t>
            </a:r>
            <a:r>
              <a:rPr lang="tr-TR" sz="3100" dirty="0" smtClean="0"/>
              <a:t> bezlerinde </a:t>
            </a:r>
            <a:r>
              <a:rPr lang="tr-TR" sz="3100" dirty="0" err="1" smtClean="0"/>
              <a:t>hipertrofi</a:t>
            </a:r>
            <a:endParaRPr lang="tr-TR" sz="3100" dirty="0" smtClean="0"/>
          </a:p>
          <a:p>
            <a:pPr hangingPunct="1">
              <a:spcBef>
                <a:spcPts val="600"/>
              </a:spcBef>
            </a:pPr>
            <a:r>
              <a:rPr lang="tr-TR" sz="3100" dirty="0" smtClean="0"/>
              <a:t>Yüzde </a:t>
            </a:r>
            <a:r>
              <a:rPr lang="tr-TR" sz="3100" dirty="0" err="1" smtClean="0"/>
              <a:t>peteşi</a:t>
            </a:r>
            <a:endParaRPr lang="tr-TR" sz="3100" dirty="0" smtClean="0"/>
          </a:p>
          <a:p>
            <a:pPr hangingPunct="1">
              <a:spcBef>
                <a:spcPts val="600"/>
              </a:spcBef>
            </a:pPr>
            <a:r>
              <a:rPr lang="tr-TR" sz="3100" dirty="0" err="1" smtClean="0"/>
              <a:t>Perioral</a:t>
            </a:r>
            <a:r>
              <a:rPr lang="tr-TR" sz="3100" dirty="0" smtClean="0"/>
              <a:t> </a:t>
            </a:r>
            <a:r>
              <a:rPr lang="tr-TR" sz="3100" dirty="0" err="1" smtClean="0"/>
              <a:t>irritasyon</a:t>
            </a:r>
            <a:endParaRPr lang="tr-TR" sz="3100" dirty="0" smtClean="0"/>
          </a:p>
          <a:p>
            <a:pPr hangingPunct="1">
              <a:spcBef>
                <a:spcPts val="600"/>
              </a:spcBef>
            </a:pPr>
            <a:r>
              <a:rPr lang="tr-TR" sz="3100" dirty="0" err="1" smtClean="0"/>
              <a:t>Hematemez</a:t>
            </a:r>
            <a:endParaRPr lang="tr-TR" sz="3100" dirty="0" smtClean="0"/>
          </a:p>
          <a:p>
            <a:pPr hangingPunct="1">
              <a:spcBef>
                <a:spcPts val="600"/>
              </a:spcBef>
            </a:pPr>
            <a:r>
              <a:rPr lang="tr-TR" sz="3100" dirty="0" smtClean="0"/>
              <a:t>Kardiyak aritmi</a:t>
            </a:r>
          </a:p>
          <a:p>
            <a:pPr hangingPunct="1">
              <a:spcBef>
                <a:spcPts val="600"/>
              </a:spcBef>
            </a:pPr>
            <a:endParaRPr lang="tr-TR" sz="3100" dirty="0" smtClean="0"/>
          </a:p>
        </p:txBody>
      </p:sp>
      <p:sp>
        <p:nvSpPr>
          <p:cNvPr id="4" name="Metin kutusu 3"/>
          <p:cNvSpPr txBox="1"/>
          <p:nvPr/>
        </p:nvSpPr>
        <p:spPr>
          <a:xfrm>
            <a:off x="2806701" y="633247"/>
            <a:ext cx="7429500" cy="98898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797" tIns="50797" rIns="50797" bIns="50797" numCol="1" spcCol="38098" rtlCol="0" anchor="ctr">
            <a:spAutoFit/>
          </a:bodyPr>
          <a:lstStyle/>
          <a:p>
            <a:r>
              <a:rPr lang="tr-TR" sz="4800" b="1" dirty="0" smtClean="0">
                <a:solidFill>
                  <a:srgbClr val="C00000"/>
                </a:solidFill>
              </a:rPr>
              <a:t>Fizik muayene</a:t>
            </a:r>
            <a:endParaRPr lang="tr-TR" sz="4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47648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yagram 2"/>
          <p:cNvGraphicFramePr/>
          <p:nvPr>
            <p:extLst>
              <p:ext uri="{D42A27DB-BD31-4B8C-83A1-F6EECF244321}">
                <p14:modId xmlns:p14="http://schemas.microsoft.com/office/powerpoint/2010/main" val="1029879832"/>
              </p:ext>
            </p:extLst>
          </p:nvPr>
        </p:nvGraphicFramePr>
        <p:xfrm>
          <a:off x="698500" y="1422400"/>
          <a:ext cx="11557001" cy="7505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Metin kutusu 3"/>
          <p:cNvSpPr txBox="1"/>
          <p:nvPr/>
        </p:nvSpPr>
        <p:spPr>
          <a:xfrm>
            <a:off x="2946401" y="213427"/>
            <a:ext cx="7226300" cy="99555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797" tIns="50797" rIns="50797" bIns="50797" numCol="1" spcCol="38098" rtlCol="0" anchor="ctr">
            <a:spAutoFit/>
          </a:bodyPr>
          <a:lstStyle/>
          <a:p>
            <a:r>
              <a:rPr lang="tr-TR" sz="4800" b="1" dirty="0" smtClean="0">
                <a:solidFill>
                  <a:schemeClr val="accent5"/>
                </a:solidFill>
              </a:rPr>
              <a:t>Ayırıcı Tanı</a:t>
            </a:r>
            <a:endParaRPr lang="tr-TR" sz="4800" b="1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071298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660401" y="582446"/>
            <a:ext cx="7429500" cy="98898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797" tIns="50797" rIns="50797" bIns="50797" numCol="1" spcCol="38098" rtlCol="0" anchor="ctr">
            <a:spAutoFit/>
          </a:bodyPr>
          <a:lstStyle/>
          <a:p>
            <a:r>
              <a:rPr lang="tr-TR" sz="4800" b="1" dirty="0" smtClean="0">
                <a:solidFill>
                  <a:srgbClr val="C00000"/>
                </a:solidFill>
              </a:rPr>
              <a:t>Komplikasyonlar</a:t>
            </a:r>
            <a:endParaRPr lang="tr-TR" sz="4800" b="1" dirty="0">
              <a:solidFill>
                <a:srgbClr val="C00000"/>
              </a:solidFill>
            </a:endParaRPr>
          </a:p>
        </p:txBody>
      </p:sp>
      <p:graphicFrame>
        <p:nvGraphicFramePr>
          <p:cNvPr id="6" name="Tablo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5030321"/>
              </p:ext>
            </p:extLst>
          </p:nvPr>
        </p:nvGraphicFramePr>
        <p:xfrm>
          <a:off x="838200" y="2616199"/>
          <a:ext cx="11506200" cy="519176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2692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13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97940">
                <a:tc>
                  <a:txBody>
                    <a:bodyPr/>
                    <a:lstStyle/>
                    <a:p>
                      <a:r>
                        <a:rPr lang="tr-TR" sz="2400" dirty="0" smtClean="0"/>
                        <a:t>KVS</a:t>
                      </a:r>
                      <a:endParaRPr lang="tr-T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400" b="0" dirty="0" err="1" smtClean="0"/>
                        <a:t>Bradikardi</a:t>
                      </a:r>
                      <a:r>
                        <a:rPr lang="tr-TR" sz="2400" b="0" dirty="0" smtClean="0"/>
                        <a:t>, </a:t>
                      </a:r>
                      <a:r>
                        <a:rPr lang="tr-TR" sz="2400" b="0" dirty="0" err="1" smtClean="0"/>
                        <a:t>hipotansion</a:t>
                      </a:r>
                      <a:r>
                        <a:rPr lang="tr-TR" sz="2400" b="0" dirty="0" smtClean="0"/>
                        <a:t>, </a:t>
                      </a:r>
                      <a:r>
                        <a:rPr lang="tr-TR" sz="2400" b="0" dirty="0" err="1" smtClean="0"/>
                        <a:t>postural</a:t>
                      </a:r>
                      <a:r>
                        <a:rPr lang="tr-TR" sz="2400" b="0" dirty="0" smtClean="0"/>
                        <a:t> taşikardi, </a:t>
                      </a:r>
                      <a:r>
                        <a:rPr lang="tr-TR" sz="2400" b="0" dirty="0" err="1" smtClean="0"/>
                        <a:t>ventriküler</a:t>
                      </a:r>
                      <a:r>
                        <a:rPr lang="tr-TR" sz="2400" b="0" dirty="0" smtClean="0"/>
                        <a:t> </a:t>
                      </a:r>
                      <a:r>
                        <a:rPr lang="tr-TR" sz="2400" b="0" dirty="0" err="1" smtClean="0"/>
                        <a:t>taşikardisenkop</a:t>
                      </a:r>
                      <a:r>
                        <a:rPr lang="tr-TR" sz="2400" b="0" dirty="0" smtClean="0"/>
                        <a:t>, MVP, uzun QT</a:t>
                      </a:r>
                      <a:r>
                        <a:rPr lang="tr-TR" sz="2400" b="0" baseline="0" dirty="0" smtClean="0"/>
                        <a:t> sendromu, aritmi, ani ölüm </a:t>
                      </a:r>
                      <a:endParaRPr lang="tr-TR" sz="2400" b="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97940">
                <a:tc>
                  <a:txBody>
                    <a:bodyPr/>
                    <a:lstStyle/>
                    <a:p>
                      <a:r>
                        <a:rPr lang="tr-TR" sz="2400" b="1" dirty="0" smtClean="0"/>
                        <a:t>GİS</a:t>
                      </a:r>
                      <a:endParaRPr lang="tr-TR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400" dirty="0" smtClean="0"/>
                        <a:t>GÖR, </a:t>
                      </a:r>
                      <a:r>
                        <a:rPr lang="tr-TR" sz="2400" dirty="0" err="1" smtClean="0"/>
                        <a:t>hematemez</a:t>
                      </a:r>
                      <a:r>
                        <a:rPr lang="tr-TR" sz="2400" dirty="0" smtClean="0"/>
                        <a:t>, gecikmiş mide boşalması, </a:t>
                      </a:r>
                      <a:r>
                        <a:rPr lang="tr-TR" sz="2400" dirty="0" err="1" smtClean="0"/>
                        <a:t>konstipasyon</a:t>
                      </a:r>
                      <a:r>
                        <a:rPr lang="tr-TR" sz="2400" dirty="0" smtClean="0"/>
                        <a:t>, şişkinlik, karaciğer yetmezliği</a:t>
                      </a:r>
                      <a:endParaRPr lang="tr-TR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97940">
                <a:tc>
                  <a:txBody>
                    <a:bodyPr/>
                    <a:lstStyle/>
                    <a:p>
                      <a:r>
                        <a:rPr lang="tr-TR" sz="2400" b="1" dirty="0" smtClean="0"/>
                        <a:t>GÜS</a:t>
                      </a:r>
                      <a:endParaRPr lang="tr-TR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400" dirty="0" err="1" smtClean="0"/>
                        <a:t>Oligüri</a:t>
                      </a:r>
                      <a:r>
                        <a:rPr lang="tr-TR" sz="2400" dirty="0" smtClean="0"/>
                        <a:t>, </a:t>
                      </a:r>
                      <a:r>
                        <a:rPr lang="tr-TR" sz="2400" dirty="0" err="1" smtClean="0"/>
                        <a:t>poliüri</a:t>
                      </a:r>
                      <a:r>
                        <a:rPr lang="tr-TR" sz="2400" dirty="0" smtClean="0"/>
                        <a:t>, </a:t>
                      </a:r>
                      <a:r>
                        <a:rPr lang="tr-TR" sz="2400" dirty="0" err="1" smtClean="0"/>
                        <a:t>kreatinim</a:t>
                      </a:r>
                      <a:r>
                        <a:rPr lang="tr-TR" sz="2400" baseline="0" dirty="0" smtClean="0"/>
                        <a:t> artışı, üremi, </a:t>
                      </a:r>
                      <a:r>
                        <a:rPr lang="tr-TR" sz="2400" baseline="0" dirty="0" err="1" smtClean="0"/>
                        <a:t>nefrolitiyazis</a:t>
                      </a:r>
                      <a:r>
                        <a:rPr lang="tr-TR" sz="2400" baseline="0" dirty="0" smtClean="0"/>
                        <a:t>, </a:t>
                      </a:r>
                      <a:r>
                        <a:rPr lang="tr-TR" sz="2400" baseline="0" dirty="0" err="1" smtClean="0"/>
                        <a:t>hipovolemik</a:t>
                      </a:r>
                      <a:r>
                        <a:rPr lang="tr-TR" sz="2400" baseline="0" dirty="0" smtClean="0"/>
                        <a:t> </a:t>
                      </a:r>
                      <a:r>
                        <a:rPr lang="tr-TR" sz="2400" baseline="0" dirty="0" err="1" smtClean="0"/>
                        <a:t>nefropati</a:t>
                      </a:r>
                      <a:r>
                        <a:rPr lang="tr-TR" sz="2400" baseline="0" dirty="0" smtClean="0"/>
                        <a:t>, </a:t>
                      </a:r>
                      <a:endParaRPr lang="tr-TR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97940">
                <a:tc>
                  <a:txBody>
                    <a:bodyPr/>
                    <a:lstStyle/>
                    <a:p>
                      <a:r>
                        <a:rPr lang="tr-TR" sz="2400" b="1" dirty="0" smtClean="0"/>
                        <a:t>Hematolojik</a:t>
                      </a:r>
                      <a:endParaRPr lang="tr-TR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400" dirty="0" smtClean="0"/>
                        <a:t>Anemi</a:t>
                      </a:r>
                      <a:r>
                        <a:rPr lang="tr-TR" sz="2400" baseline="0" dirty="0" smtClean="0"/>
                        <a:t>, </a:t>
                      </a:r>
                      <a:r>
                        <a:rPr lang="tr-TR" sz="2400" baseline="0" dirty="0" err="1" smtClean="0"/>
                        <a:t>lökopeni</a:t>
                      </a:r>
                      <a:r>
                        <a:rPr lang="tr-TR" sz="2400" baseline="0" dirty="0" smtClean="0"/>
                        <a:t>, </a:t>
                      </a:r>
                      <a:r>
                        <a:rPr lang="tr-TR" sz="2400" baseline="0" dirty="0" err="1" smtClean="0"/>
                        <a:t>nötropeni</a:t>
                      </a:r>
                      <a:r>
                        <a:rPr lang="tr-TR" sz="2400" baseline="0" dirty="0" smtClean="0"/>
                        <a:t> , </a:t>
                      </a:r>
                      <a:r>
                        <a:rPr lang="tr-TR" sz="2400" baseline="0" dirty="0" err="1" smtClean="0"/>
                        <a:t>trombositopeni</a:t>
                      </a:r>
                      <a:r>
                        <a:rPr lang="tr-TR" sz="2400" baseline="0" dirty="0" smtClean="0"/>
                        <a:t>, kemik iliği baskılanması, artmış enfeksiyon riski</a:t>
                      </a:r>
                      <a:endParaRPr lang="tr-TR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7006806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660401" y="582446"/>
            <a:ext cx="7429500" cy="98898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797" tIns="50797" rIns="50797" bIns="50797" numCol="1" spcCol="38098" rtlCol="0" anchor="ctr">
            <a:spAutoFit/>
          </a:bodyPr>
          <a:lstStyle/>
          <a:p>
            <a:r>
              <a:rPr lang="tr-TR" sz="4800" b="1" dirty="0" smtClean="0">
                <a:solidFill>
                  <a:srgbClr val="C00000"/>
                </a:solidFill>
              </a:rPr>
              <a:t>Komplikasyonlar</a:t>
            </a:r>
            <a:endParaRPr lang="tr-TR" sz="4800" b="1" dirty="0">
              <a:solidFill>
                <a:srgbClr val="C00000"/>
              </a:solidFill>
            </a:endParaRPr>
          </a:p>
        </p:txBody>
      </p:sp>
      <p:graphicFrame>
        <p:nvGraphicFramePr>
          <p:cNvPr id="6" name="Tablo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8081762"/>
              </p:ext>
            </p:extLst>
          </p:nvPr>
        </p:nvGraphicFramePr>
        <p:xfrm>
          <a:off x="800100" y="2222499"/>
          <a:ext cx="11506200" cy="648970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2692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13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97940">
                <a:tc>
                  <a:txBody>
                    <a:bodyPr/>
                    <a:lstStyle/>
                    <a:p>
                      <a:r>
                        <a:rPr lang="tr-TR" sz="2400" dirty="0" smtClean="0"/>
                        <a:t>Endokrin</a:t>
                      </a:r>
                      <a:r>
                        <a:rPr lang="tr-TR" sz="2400" baseline="0" dirty="0" smtClean="0"/>
                        <a:t> </a:t>
                      </a:r>
                      <a:endParaRPr lang="tr-T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400" b="0" dirty="0" smtClean="0"/>
                        <a:t>İkincil seks karakterlerinin gelişmemesi, </a:t>
                      </a:r>
                      <a:r>
                        <a:rPr lang="tr-TR" sz="2400" b="0" dirty="0" err="1" smtClean="0"/>
                        <a:t>amenore</a:t>
                      </a:r>
                      <a:r>
                        <a:rPr lang="tr-TR" sz="2400" b="0" dirty="0" smtClean="0"/>
                        <a:t>, hipoglisemi, anormal </a:t>
                      </a:r>
                      <a:r>
                        <a:rPr lang="tr-TR" sz="2400" b="0" dirty="0" err="1" smtClean="0"/>
                        <a:t>tiroid</a:t>
                      </a:r>
                      <a:r>
                        <a:rPr lang="tr-TR" sz="2400" b="0" dirty="0" smtClean="0"/>
                        <a:t> fonksiyon testleri, büyümede duraksama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97940">
                <a:tc>
                  <a:txBody>
                    <a:bodyPr/>
                    <a:lstStyle/>
                    <a:p>
                      <a:r>
                        <a:rPr lang="tr-TR" sz="2400" b="1" dirty="0" smtClean="0"/>
                        <a:t>Nörolojik</a:t>
                      </a:r>
                      <a:endParaRPr lang="tr-TR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400" dirty="0" err="1" smtClean="0"/>
                        <a:t>Apati</a:t>
                      </a:r>
                      <a:r>
                        <a:rPr lang="tr-TR" sz="2400" dirty="0" smtClean="0"/>
                        <a:t>, zayıf konsantrasyon, kas güçsüzlüğü, kramplar </a:t>
                      </a:r>
                      <a:r>
                        <a:rPr lang="tr-TR" sz="2400" dirty="0" err="1" smtClean="0"/>
                        <a:t>konvülzyon</a:t>
                      </a:r>
                      <a:endParaRPr lang="tr-TR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97940">
                <a:tc>
                  <a:txBody>
                    <a:bodyPr/>
                    <a:lstStyle/>
                    <a:p>
                      <a:r>
                        <a:rPr lang="tr-TR" sz="2400" b="1" dirty="0" smtClean="0"/>
                        <a:t>Psikolojik</a:t>
                      </a:r>
                      <a:r>
                        <a:rPr lang="tr-TR" sz="2400" b="1" baseline="0" dirty="0" smtClean="0"/>
                        <a:t> </a:t>
                      </a:r>
                      <a:endParaRPr lang="tr-TR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400" dirty="0" smtClean="0"/>
                        <a:t>Depresyon, uyku düzensizliği,</a:t>
                      </a:r>
                      <a:r>
                        <a:rPr lang="tr-TR" sz="2400" baseline="0" dirty="0" smtClean="0"/>
                        <a:t> </a:t>
                      </a:r>
                      <a:r>
                        <a:rPr lang="tr-TR" sz="2400" baseline="0" dirty="0" err="1" smtClean="0"/>
                        <a:t>anksiyete</a:t>
                      </a:r>
                      <a:r>
                        <a:rPr lang="tr-TR" sz="2400" baseline="0" dirty="0" smtClean="0"/>
                        <a:t>, düşük özsaygı</a:t>
                      </a:r>
                      <a:endParaRPr lang="tr-TR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97940">
                <a:tc>
                  <a:txBody>
                    <a:bodyPr/>
                    <a:lstStyle/>
                    <a:p>
                      <a:r>
                        <a:rPr lang="tr-TR" sz="2400" b="1" dirty="0" smtClean="0"/>
                        <a:t>Kas iskelet</a:t>
                      </a:r>
                      <a:endParaRPr lang="tr-TR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400" dirty="0" smtClean="0"/>
                        <a:t>Yorgunluk, kas kütlesinde</a:t>
                      </a:r>
                      <a:r>
                        <a:rPr lang="tr-TR" sz="2400" baseline="0" dirty="0" smtClean="0"/>
                        <a:t> kayıp, osteoporoz ( kırık riskinde 2 kat artış)</a:t>
                      </a:r>
                      <a:endParaRPr lang="tr-TR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97940">
                <a:tc>
                  <a:txBody>
                    <a:bodyPr/>
                    <a:lstStyle/>
                    <a:p>
                      <a:r>
                        <a:rPr lang="tr-TR" sz="2400" b="1" dirty="0" smtClean="0"/>
                        <a:t>Elektrolit bozuklukları</a:t>
                      </a:r>
                      <a:endParaRPr lang="tr-TR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400" dirty="0" err="1" smtClean="0"/>
                        <a:t>Hipokalsemi</a:t>
                      </a:r>
                      <a:r>
                        <a:rPr lang="tr-TR" sz="2400" dirty="0" smtClean="0"/>
                        <a:t>, </a:t>
                      </a:r>
                      <a:r>
                        <a:rPr lang="tr-TR" sz="2400" dirty="0" err="1" smtClean="0"/>
                        <a:t>hiponatremi</a:t>
                      </a:r>
                      <a:r>
                        <a:rPr lang="tr-TR" sz="2400" dirty="0" smtClean="0"/>
                        <a:t>, </a:t>
                      </a:r>
                      <a:r>
                        <a:rPr lang="tr-TR" sz="2400" dirty="0" err="1" smtClean="0"/>
                        <a:t>hipokalemi</a:t>
                      </a:r>
                      <a:r>
                        <a:rPr lang="tr-TR" sz="2400" dirty="0" smtClean="0"/>
                        <a:t>, </a:t>
                      </a:r>
                      <a:r>
                        <a:rPr lang="tr-TR" sz="2400" dirty="0" err="1" smtClean="0"/>
                        <a:t>hipomagnezemi</a:t>
                      </a:r>
                      <a:r>
                        <a:rPr lang="tr-TR" sz="2400" dirty="0" smtClean="0"/>
                        <a:t>, </a:t>
                      </a:r>
                      <a:r>
                        <a:rPr lang="tr-TR" sz="2400" dirty="0" err="1" smtClean="0"/>
                        <a:t>hipofosfatemi</a:t>
                      </a:r>
                      <a:endParaRPr lang="tr-TR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Dikdörtgen 2"/>
          <p:cNvSpPr/>
          <p:nvPr/>
        </p:nvSpPr>
        <p:spPr>
          <a:xfrm>
            <a:off x="1689101" y="4877407"/>
            <a:ext cx="9575799" cy="1065586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50797" tIns="50797" rIns="50797" bIns="50797" numCol="1" spcCol="38098" rtlCol="0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tr-TR" dirty="0" err="1" smtClean="0">
                <a:solidFill>
                  <a:srgbClr val="F3F1DF"/>
                </a:solidFill>
                <a:effectLst/>
              </a:rPr>
              <a:t>Mortalite</a:t>
            </a:r>
            <a:r>
              <a:rPr lang="tr-TR" dirty="0" smtClean="0">
                <a:solidFill>
                  <a:srgbClr val="F3F1DF"/>
                </a:solidFill>
                <a:effectLst/>
              </a:rPr>
              <a:t> </a:t>
            </a:r>
            <a:r>
              <a:rPr lang="tr-TR" dirty="0" err="1">
                <a:solidFill>
                  <a:srgbClr val="F3F1DF"/>
                </a:solidFill>
                <a:effectLst/>
              </a:rPr>
              <a:t>a</a:t>
            </a:r>
            <a:r>
              <a:rPr lang="tr-TR" dirty="0" err="1" smtClean="0">
                <a:solidFill>
                  <a:srgbClr val="F3F1DF"/>
                </a:solidFill>
                <a:effectLst/>
              </a:rPr>
              <a:t>noreksiya</a:t>
            </a:r>
            <a:r>
              <a:rPr lang="tr-TR" dirty="0" smtClean="0">
                <a:solidFill>
                  <a:srgbClr val="F3F1DF"/>
                </a:solidFill>
                <a:effectLst/>
              </a:rPr>
              <a:t> </a:t>
            </a:r>
            <a:r>
              <a:rPr lang="tr-TR" dirty="0" err="1" smtClean="0">
                <a:solidFill>
                  <a:srgbClr val="F3F1DF"/>
                </a:solidFill>
                <a:effectLst/>
              </a:rPr>
              <a:t>nevrozada</a:t>
            </a:r>
            <a:r>
              <a:rPr lang="tr-TR" dirty="0" smtClean="0">
                <a:solidFill>
                  <a:srgbClr val="F3F1DF"/>
                </a:solidFill>
                <a:effectLst/>
              </a:rPr>
              <a:t> 5,9 kat, </a:t>
            </a:r>
            <a:r>
              <a:rPr lang="tr-TR" dirty="0" err="1" smtClean="0">
                <a:solidFill>
                  <a:srgbClr val="F3F1DF"/>
                </a:solidFill>
                <a:effectLst/>
              </a:rPr>
              <a:t>bulumia</a:t>
            </a:r>
            <a:r>
              <a:rPr lang="tr-TR" dirty="0" smtClean="0">
                <a:solidFill>
                  <a:srgbClr val="F3F1DF"/>
                </a:solidFill>
                <a:effectLst/>
              </a:rPr>
              <a:t> </a:t>
            </a:r>
            <a:r>
              <a:rPr lang="tr-TR" dirty="0" err="1" smtClean="0">
                <a:solidFill>
                  <a:srgbClr val="F3F1DF"/>
                </a:solidFill>
                <a:effectLst/>
              </a:rPr>
              <a:t>nevrozada</a:t>
            </a:r>
            <a:r>
              <a:rPr lang="tr-TR" dirty="0" smtClean="0">
                <a:solidFill>
                  <a:srgbClr val="F3F1DF"/>
                </a:solidFill>
                <a:effectLst/>
              </a:rPr>
              <a:t> 1,9 kat artmıştır</a:t>
            </a:r>
            <a:endParaRPr lang="tr-TR" dirty="0">
              <a:solidFill>
                <a:srgbClr val="F3F1DF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81732143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2597150" y="836447"/>
            <a:ext cx="7429500" cy="98898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797" tIns="50797" rIns="50797" bIns="50797" numCol="1" spcCol="38098" rtlCol="0" anchor="ctr">
            <a:spAutoFit/>
          </a:bodyPr>
          <a:lstStyle/>
          <a:p>
            <a:r>
              <a:rPr lang="tr-TR" sz="4800" b="1" dirty="0" smtClean="0">
                <a:solidFill>
                  <a:srgbClr val="C00000"/>
                </a:solidFill>
              </a:rPr>
              <a:t>laboratuvar</a:t>
            </a:r>
            <a:endParaRPr lang="tr-TR" sz="4800" b="1" dirty="0">
              <a:solidFill>
                <a:srgbClr val="C00000"/>
              </a:solidFill>
            </a:endParaRPr>
          </a:p>
        </p:txBody>
      </p:sp>
      <p:sp>
        <p:nvSpPr>
          <p:cNvPr id="5" name="Metin kutusu 4"/>
          <p:cNvSpPr txBox="1"/>
          <p:nvPr/>
        </p:nvSpPr>
        <p:spPr>
          <a:xfrm>
            <a:off x="2108200" y="2230024"/>
            <a:ext cx="8610600" cy="663976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797" tIns="50797" rIns="50797" bIns="50797" numCol="1" spcCol="38098" rtlCol="0" anchor="ctr">
            <a:spAutoFit/>
          </a:bodyPr>
          <a:lstStyle/>
          <a:p>
            <a:pPr>
              <a:spcBef>
                <a:spcPts val="1200"/>
              </a:spcBef>
            </a:pPr>
            <a:r>
              <a:rPr lang="tr-TR" b="1" dirty="0" smtClean="0"/>
              <a:t>Tam kan sayımı</a:t>
            </a:r>
          </a:p>
          <a:p>
            <a:pPr>
              <a:spcBef>
                <a:spcPts val="1200"/>
              </a:spcBef>
            </a:pPr>
            <a:r>
              <a:rPr lang="tr-TR" b="1" baseline="0" dirty="0" err="1" smtClean="0"/>
              <a:t>Ure</a:t>
            </a:r>
            <a:r>
              <a:rPr lang="tr-TR" b="1" baseline="0" dirty="0" smtClean="0"/>
              <a:t>, </a:t>
            </a:r>
            <a:r>
              <a:rPr lang="tr-TR" b="1" baseline="0" dirty="0" err="1" smtClean="0"/>
              <a:t>kreatin</a:t>
            </a:r>
            <a:endParaRPr lang="tr-TR" b="1" baseline="0" dirty="0" smtClean="0"/>
          </a:p>
          <a:p>
            <a:pPr>
              <a:spcBef>
                <a:spcPts val="1200"/>
              </a:spcBef>
            </a:pPr>
            <a:r>
              <a:rPr lang="tr-TR" b="1" dirty="0" smtClean="0"/>
              <a:t>Elektrolitler</a:t>
            </a:r>
          </a:p>
          <a:p>
            <a:pPr>
              <a:spcBef>
                <a:spcPts val="1200"/>
              </a:spcBef>
            </a:pPr>
            <a:r>
              <a:rPr lang="tr-TR" b="1" baseline="0" dirty="0" smtClean="0"/>
              <a:t>Kan şekeri</a:t>
            </a:r>
          </a:p>
          <a:p>
            <a:pPr>
              <a:spcBef>
                <a:spcPts val="1200"/>
              </a:spcBef>
            </a:pPr>
            <a:r>
              <a:rPr lang="tr-TR" b="1" dirty="0" smtClean="0"/>
              <a:t>Kalsiyum, magnezyum, fosfat</a:t>
            </a:r>
          </a:p>
          <a:p>
            <a:pPr>
              <a:spcBef>
                <a:spcPts val="1200"/>
              </a:spcBef>
            </a:pPr>
            <a:r>
              <a:rPr lang="tr-TR" b="1" baseline="0" dirty="0" err="1" smtClean="0"/>
              <a:t>Tiroid</a:t>
            </a:r>
            <a:r>
              <a:rPr lang="tr-TR" b="1" baseline="0" dirty="0" smtClean="0"/>
              <a:t> fonksiyon testleri</a:t>
            </a:r>
          </a:p>
          <a:p>
            <a:pPr>
              <a:spcBef>
                <a:spcPts val="1200"/>
              </a:spcBef>
            </a:pPr>
            <a:r>
              <a:rPr lang="tr-TR" b="1" dirty="0" smtClean="0"/>
              <a:t>B  ve D vitaminleri </a:t>
            </a:r>
          </a:p>
          <a:p>
            <a:pPr>
              <a:spcBef>
                <a:spcPts val="1200"/>
              </a:spcBef>
            </a:pPr>
            <a:r>
              <a:rPr lang="tr-TR" b="1" baseline="0" dirty="0" smtClean="0"/>
              <a:t>Eritrosit</a:t>
            </a:r>
            <a:r>
              <a:rPr lang="tr-TR" b="1" dirty="0" smtClean="0"/>
              <a:t> </a:t>
            </a:r>
            <a:r>
              <a:rPr lang="tr-TR" b="1" dirty="0" err="1" smtClean="0"/>
              <a:t>sedimentaston</a:t>
            </a:r>
            <a:r>
              <a:rPr lang="tr-TR" b="1" dirty="0" smtClean="0"/>
              <a:t> hızı</a:t>
            </a:r>
          </a:p>
          <a:p>
            <a:pPr>
              <a:spcBef>
                <a:spcPts val="1200"/>
              </a:spcBef>
            </a:pPr>
            <a:r>
              <a:rPr lang="tr-TR" b="1" baseline="0" dirty="0" smtClean="0"/>
              <a:t>Elektrokardiyogram </a:t>
            </a:r>
          </a:p>
        </p:txBody>
      </p:sp>
    </p:spTree>
    <p:extLst>
      <p:ext uri="{BB962C8B-B14F-4D97-AF65-F5344CB8AC3E}">
        <p14:creationId xmlns:p14="http://schemas.microsoft.com/office/powerpoint/2010/main" val="166448675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2584451" y="696746"/>
            <a:ext cx="7429500" cy="98898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797" tIns="50797" rIns="50797" bIns="50797" numCol="1" spcCol="38098" rtlCol="0" anchor="ctr">
            <a:spAutoFit/>
          </a:bodyPr>
          <a:lstStyle/>
          <a:p>
            <a:r>
              <a:rPr lang="tr-TR" sz="4800" b="1" dirty="0" smtClean="0">
                <a:solidFill>
                  <a:srgbClr val="C00000"/>
                </a:solidFill>
              </a:rPr>
              <a:t>Tedavi</a:t>
            </a:r>
            <a:endParaRPr lang="tr-TR" sz="4800" b="1" dirty="0">
              <a:solidFill>
                <a:srgbClr val="C00000"/>
              </a:solidFill>
            </a:endParaRPr>
          </a:p>
        </p:txBody>
      </p:sp>
      <p:sp>
        <p:nvSpPr>
          <p:cNvPr id="2" name="Metin kutusu 1"/>
          <p:cNvSpPr txBox="1"/>
          <p:nvPr/>
        </p:nvSpPr>
        <p:spPr>
          <a:xfrm>
            <a:off x="2312195" y="3064077"/>
            <a:ext cx="8178005" cy="4534575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797" tIns="50797" rIns="50797" bIns="50797" numCol="1" spcCol="38098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tr-TR" altLang="tr-TR" b="1" dirty="0" err="1"/>
              <a:t>Multidisipliner</a:t>
            </a:r>
            <a:r>
              <a:rPr lang="tr-TR" altLang="tr-TR" b="1" dirty="0"/>
              <a:t> </a:t>
            </a:r>
            <a:r>
              <a:rPr lang="tr-TR" altLang="tr-TR" b="1" dirty="0" smtClean="0"/>
              <a:t>yaklaşım</a:t>
            </a:r>
          </a:p>
          <a:p>
            <a:pPr>
              <a:lnSpc>
                <a:spcPct val="150000"/>
              </a:lnSpc>
            </a:pPr>
            <a:r>
              <a:rPr lang="tr-TR" altLang="tr-TR" b="1" dirty="0" smtClean="0"/>
              <a:t>Yatak istirahati</a:t>
            </a:r>
            <a:endParaRPr lang="tr-TR" altLang="tr-TR" b="1" dirty="0"/>
          </a:p>
          <a:p>
            <a:pPr>
              <a:lnSpc>
                <a:spcPct val="150000"/>
              </a:lnSpc>
            </a:pPr>
            <a:r>
              <a:rPr lang="tr-TR" altLang="tr-TR" b="1" dirty="0" err="1"/>
              <a:t>Nutrisyonel</a:t>
            </a:r>
            <a:r>
              <a:rPr lang="tr-TR" altLang="tr-TR" b="1" dirty="0"/>
              <a:t> </a:t>
            </a:r>
            <a:r>
              <a:rPr lang="tr-TR" altLang="tr-TR" b="1" dirty="0" smtClean="0"/>
              <a:t>danışmanlık</a:t>
            </a:r>
          </a:p>
          <a:p>
            <a:pPr>
              <a:lnSpc>
                <a:spcPct val="150000"/>
              </a:lnSpc>
            </a:pPr>
            <a:r>
              <a:rPr lang="tr-TR" altLang="tr-TR" b="1" dirty="0" smtClean="0"/>
              <a:t>NG tüp/ iv beslenme</a:t>
            </a:r>
            <a:endParaRPr lang="tr-TR" altLang="tr-TR" b="1" dirty="0"/>
          </a:p>
          <a:p>
            <a:pPr>
              <a:lnSpc>
                <a:spcPct val="150000"/>
              </a:lnSpc>
            </a:pPr>
            <a:r>
              <a:rPr lang="tr-TR" altLang="tr-TR" b="1" dirty="0" smtClean="0"/>
              <a:t>Psikoterapi (</a:t>
            </a:r>
            <a:r>
              <a:rPr lang="tr-TR" altLang="tr-TR" b="1" dirty="0" err="1" smtClean="0"/>
              <a:t>aile+birey</a:t>
            </a:r>
            <a:r>
              <a:rPr lang="tr-TR" altLang="tr-TR" b="1" dirty="0" smtClean="0"/>
              <a:t>)</a:t>
            </a:r>
            <a:endParaRPr lang="tr-TR" altLang="tr-TR" b="1" dirty="0"/>
          </a:p>
          <a:p>
            <a:pPr>
              <a:lnSpc>
                <a:spcPct val="150000"/>
              </a:lnSpc>
            </a:pPr>
            <a:r>
              <a:rPr lang="tr-TR" altLang="tr-TR" b="1" dirty="0" smtClean="0"/>
              <a:t>Medikal </a:t>
            </a:r>
            <a:r>
              <a:rPr lang="tr-TR" altLang="tr-TR" b="1" dirty="0"/>
              <a:t>tedavi</a:t>
            </a:r>
            <a:endParaRPr lang="en-US" altLang="tr-TR" b="1" dirty="0"/>
          </a:p>
        </p:txBody>
      </p:sp>
    </p:spTree>
    <p:extLst>
      <p:ext uri="{BB962C8B-B14F-4D97-AF65-F5344CB8AC3E}">
        <p14:creationId xmlns:p14="http://schemas.microsoft.com/office/powerpoint/2010/main" val="10320025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2584451" y="506246"/>
            <a:ext cx="7429500" cy="98898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797" tIns="50797" rIns="50797" bIns="50797" numCol="1" spcCol="38098" rtlCol="0" anchor="ctr">
            <a:spAutoFit/>
          </a:bodyPr>
          <a:lstStyle/>
          <a:p>
            <a:r>
              <a:rPr lang="tr-TR" sz="4800" b="1" dirty="0" smtClean="0">
                <a:solidFill>
                  <a:srgbClr val="C00000"/>
                </a:solidFill>
              </a:rPr>
              <a:t>Tedavi</a:t>
            </a:r>
            <a:endParaRPr lang="tr-TR" sz="4800" b="1" dirty="0">
              <a:solidFill>
                <a:srgbClr val="C00000"/>
              </a:solidFill>
            </a:endParaRPr>
          </a:p>
        </p:txBody>
      </p:sp>
      <p:sp>
        <p:nvSpPr>
          <p:cNvPr id="2" name="Metin kutusu 1"/>
          <p:cNvSpPr txBox="1"/>
          <p:nvPr/>
        </p:nvSpPr>
        <p:spPr>
          <a:xfrm>
            <a:off x="904875" y="1727063"/>
            <a:ext cx="11109326" cy="722877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797" tIns="50797" rIns="50797" bIns="50797" numCol="1" spcCol="38098" rtlCol="0" anchor="ctr">
            <a:spAutoFit/>
          </a:bodyPr>
          <a:lstStyle/>
          <a:p>
            <a:pPr marL="457176" indent="-457176" algn="l"/>
            <a:r>
              <a:rPr lang="tr-TR" b="1" dirty="0" smtClean="0">
                <a:solidFill>
                  <a:srgbClr val="002060"/>
                </a:solidFill>
              </a:rPr>
              <a:t>     Yüksek riskli hastalar </a:t>
            </a:r>
            <a:r>
              <a:rPr lang="tr-TR" b="1" dirty="0" err="1" smtClean="0">
                <a:solidFill>
                  <a:srgbClr val="002060"/>
                </a:solidFill>
              </a:rPr>
              <a:t>hastayene</a:t>
            </a:r>
            <a:r>
              <a:rPr lang="tr-TR" b="1" dirty="0" smtClean="0">
                <a:solidFill>
                  <a:srgbClr val="002060"/>
                </a:solidFill>
              </a:rPr>
              <a:t> yatırılarak tedavi edilmeli:</a:t>
            </a:r>
          </a:p>
          <a:p>
            <a:pPr marL="457176" lvl="3" indent="-457176" algn="l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tr-TR" altLang="tr-TR" b="1" dirty="0"/>
              <a:t>Kalp atım </a:t>
            </a:r>
            <a:r>
              <a:rPr lang="en-US" altLang="tr-TR" b="1" dirty="0"/>
              <a:t>&lt;</a:t>
            </a:r>
            <a:r>
              <a:rPr lang="tr-TR" altLang="tr-TR" b="1" dirty="0"/>
              <a:t> </a:t>
            </a:r>
            <a:r>
              <a:rPr lang="tr-TR" altLang="tr-TR" b="1" dirty="0" smtClean="0"/>
              <a:t>50</a:t>
            </a:r>
            <a:r>
              <a:rPr lang="en-US" altLang="tr-TR" b="1" dirty="0" smtClean="0"/>
              <a:t> </a:t>
            </a:r>
            <a:r>
              <a:rPr lang="en-US" altLang="tr-TR" b="1" dirty="0" err="1" smtClean="0"/>
              <a:t>vuru</a:t>
            </a:r>
            <a:r>
              <a:rPr lang="en-US" altLang="tr-TR" b="1" dirty="0" smtClean="0"/>
              <a:t>/</a:t>
            </a:r>
            <a:r>
              <a:rPr lang="en-US" altLang="tr-TR" b="1" dirty="0" err="1" smtClean="0"/>
              <a:t>dak</a:t>
            </a:r>
            <a:r>
              <a:rPr lang="tr-TR" altLang="tr-TR" b="1" dirty="0"/>
              <a:t> </a:t>
            </a:r>
            <a:endParaRPr lang="tr-TR" altLang="tr-TR" b="1" dirty="0" smtClean="0"/>
          </a:p>
          <a:p>
            <a:pPr marL="457176" lvl="2" indent="-457176" algn="l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tr-TR" altLang="tr-TR" b="1" dirty="0"/>
              <a:t>A</a:t>
            </a:r>
            <a:r>
              <a:rPr lang="tr-TR" altLang="tr-TR" b="1" dirty="0" smtClean="0"/>
              <a:t>ritmi</a:t>
            </a:r>
          </a:p>
          <a:p>
            <a:pPr marL="457176" indent="-457176" algn="l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tr-TR" altLang="tr-TR" b="1" dirty="0" err="1" smtClean="0"/>
              <a:t>Postural</a:t>
            </a:r>
            <a:r>
              <a:rPr lang="tr-TR" altLang="tr-TR" b="1" dirty="0" smtClean="0"/>
              <a:t> taşikardi (&gt;20 atım/</a:t>
            </a:r>
            <a:r>
              <a:rPr lang="tr-TR" altLang="tr-TR" b="1" dirty="0" err="1" smtClean="0"/>
              <a:t>dk</a:t>
            </a:r>
            <a:r>
              <a:rPr lang="tr-TR" altLang="tr-TR" b="1" dirty="0" smtClean="0"/>
              <a:t>)</a:t>
            </a:r>
            <a:endParaRPr lang="tr-TR" altLang="tr-TR" b="1" dirty="0"/>
          </a:p>
          <a:p>
            <a:pPr marL="457176" indent="-457176" algn="l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tr-TR" altLang="tr-TR" b="1" dirty="0"/>
              <a:t>Kan basıncı </a:t>
            </a:r>
            <a:r>
              <a:rPr lang="en-US" altLang="tr-TR" b="1" dirty="0"/>
              <a:t>&lt; 80/50 </a:t>
            </a:r>
            <a:r>
              <a:rPr lang="en-US" altLang="tr-TR" b="1" dirty="0" smtClean="0"/>
              <a:t>mmHg</a:t>
            </a:r>
            <a:r>
              <a:rPr lang="tr-TR" altLang="tr-TR" b="1" dirty="0" smtClean="0"/>
              <a:t>, </a:t>
            </a:r>
            <a:r>
              <a:rPr lang="tr-TR" altLang="tr-TR" b="1" dirty="0" err="1" smtClean="0"/>
              <a:t>Postural</a:t>
            </a:r>
            <a:r>
              <a:rPr lang="tr-TR" altLang="tr-TR" b="1" dirty="0" smtClean="0"/>
              <a:t> hipotansiyon (&gt;20 </a:t>
            </a:r>
            <a:r>
              <a:rPr lang="tr-TR" altLang="tr-TR" b="1" dirty="0" err="1" smtClean="0"/>
              <a:t>mmHg</a:t>
            </a:r>
            <a:r>
              <a:rPr lang="tr-TR" altLang="tr-TR" b="1" dirty="0" smtClean="0"/>
              <a:t>)</a:t>
            </a:r>
            <a:endParaRPr lang="en-US" altLang="tr-TR" b="1" dirty="0" smtClean="0"/>
          </a:p>
          <a:p>
            <a:pPr marL="457176" indent="-457176" algn="l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tr-TR" altLang="tr-TR" b="1" dirty="0" smtClean="0"/>
              <a:t>İdeal vücut ağırlığının </a:t>
            </a:r>
            <a:r>
              <a:rPr lang="en-US" altLang="tr-TR" b="1" dirty="0" smtClean="0"/>
              <a:t>&lt;%75</a:t>
            </a:r>
            <a:r>
              <a:rPr lang="tr-TR" altLang="tr-TR" b="1" dirty="0" smtClean="0"/>
              <a:t>, hızlı kilo kaybı</a:t>
            </a:r>
            <a:endParaRPr lang="en-US" altLang="tr-TR" b="1" dirty="0" smtClean="0"/>
          </a:p>
          <a:p>
            <a:pPr marL="457176" indent="-457176" algn="l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tr-TR" altLang="tr-TR" b="1" dirty="0" smtClean="0"/>
              <a:t>Uzun </a:t>
            </a:r>
            <a:r>
              <a:rPr lang="tr-TR" altLang="tr-TR" b="1" dirty="0" err="1" smtClean="0"/>
              <a:t>QTc</a:t>
            </a:r>
            <a:endParaRPr lang="tr-TR" altLang="tr-TR" b="1" dirty="0" smtClean="0"/>
          </a:p>
          <a:p>
            <a:pPr marL="457176" indent="-457176" algn="l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tr-TR" altLang="tr-TR" b="1" dirty="0" err="1" smtClean="0"/>
              <a:t>Nötropeni</a:t>
            </a:r>
            <a:endParaRPr lang="tr-TR" altLang="tr-TR" b="1" dirty="0"/>
          </a:p>
          <a:p>
            <a:pPr marL="457176" indent="-457176" algn="l">
              <a:buFont typeface="Arial" panose="020B0604020202020204" pitchFamily="34" charset="0"/>
              <a:buChar char="•"/>
            </a:pPr>
            <a:r>
              <a:rPr lang="tr-TR" b="1" dirty="0" err="1" smtClean="0"/>
              <a:t>hipokalemi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56425134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584200" y="2465657"/>
            <a:ext cx="11696700" cy="6445671"/>
          </a:xfrm>
          <a:prstGeom prst="rect">
            <a:avLst/>
          </a:prstGeom>
        </p:spPr>
        <p:txBody>
          <a:bodyPr wrap="square" lIns="91435" tIns="45718" rIns="91435" bIns="45718">
            <a:spAutoFit/>
          </a:bodyPr>
          <a:lstStyle/>
          <a:p>
            <a:pPr marL="457176" indent="-457176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altLang="tr-TR" b="1" dirty="0"/>
              <a:t>Hedef kilo </a:t>
            </a:r>
            <a:r>
              <a:rPr lang="tr-TR" altLang="tr-TR" b="1" dirty="0" smtClean="0"/>
              <a:t>belirlenir, Haftada 0.5 -1 kg alımı hedeflenir</a:t>
            </a:r>
          </a:p>
          <a:p>
            <a:pPr marL="457176" indent="-457176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tr-TR" altLang="tr-TR" b="1" dirty="0"/>
          </a:p>
          <a:p>
            <a:pPr marL="457176" indent="-457176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altLang="tr-TR" b="1" dirty="0" smtClean="0"/>
              <a:t>Başlangıçta </a:t>
            </a:r>
            <a:r>
              <a:rPr lang="tr-TR" altLang="tr-TR" b="1" dirty="0"/>
              <a:t>günlük 800 – 1000 </a:t>
            </a:r>
            <a:r>
              <a:rPr lang="tr-TR" altLang="tr-TR" b="1" dirty="0" err="1"/>
              <a:t>kcal</a:t>
            </a:r>
            <a:r>
              <a:rPr lang="en-US" altLang="tr-TR" b="1" dirty="0"/>
              <a:t>/g</a:t>
            </a:r>
            <a:r>
              <a:rPr lang="tr-TR" altLang="tr-TR" b="1" dirty="0"/>
              <a:t>ün, her üç – dört günde  bir 200 – 300 </a:t>
            </a:r>
            <a:r>
              <a:rPr lang="tr-TR" altLang="tr-TR" b="1" dirty="0" err="1"/>
              <a:t>kcal</a:t>
            </a:r>
            <a:r>
              <a:rPr lang="en-US" altLang="tr-TR" b="1" dirty="0"/>
              <a:t>/g</a:t>
            </a:r>
            <a:r>
              <a:rPr lang="tr-TR" altLang="tr-TR" b="1" dirty="0"/>
              <a:t>ün, Hedef ağırlık için günlük 3000 – 3500 </a:t>
            </a:r>
            <a:r>
              <a:rPr lang="tr-TR" altLang="tr-TR" b="1" dirty="0" err="1"/>
              <a:t>kcal</a:t>
            </a:r>
            <a:r>
              <a:rPr lang="tr-TR" altLang="tr-TR" b="1" dirty="0"/>
              <a:t> </a:t>
            </a:r>
            <a:r>
              <a:rPr lang="en-US" altLang="tr-TR" b="1" dirty="0"/>
              <a:t>/g</a:t>
            </a:r>
            <a:r>
              <a:rPr lang="tr-TR" altLang="tr-TR" b="1" dirty="0"/>
              <a:t>ün ye ulaşılır</a:t>
            </a:r>
            <a:r>
              <a:rPr lang="tr-TR" altLang="tr-TR" b="1" dirty="0" smtClean="0"/>
              <a:t>.</a:t>
            </a:r>
          </a:p>
          <a:p>
            <a:pPr marL="457176" indent="-457176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tr-TR" altLang="tr-TR" b="1" dirty="0" smtClean="0"/>
          </a:p>
          <a:p>
            <a:pPr marL="457176" indent="-457176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altLang="tr-TR" b="1" dirty="0" smtClean="0"/>
              <a:t>Yeniden beslenme (</a:t>
            </a:r>
            <a:r>
              <a:rPr lang="tr-TR" altLang="tr-TR" b="1" dirty="0" err="1" smtClean="0"/>
              <a:t>Refeeding</a:t>
            </a:r>
            <a:r>
              <a:rPr lang="tr-TR" altLang="tr-TR" b="1" dirty="0" smtClean="0"/>
              <a:t>) </a:t>
            </a:r>
            <a:r>
              <a:rPr lang="tr-TR" altLang="tr-TR" b="1" dirty="0" err="1" smtClean="0"/>
              <a:t>sendromunı</a:t>
            </a:r>
            <a:r>
              <a:rPr lang="tr-TR" altLang="tr-TR" b="1" dirty="0" smtClean="0"/>
              <a:t> önlemek için kademeli tedavi ve dikkatli izlem yapılmalıdır</a:t>
            </a:r>
            <a:endParaRPr lang="en-US" altLang="tr-TR" b="1" dirty="0"/>
          </a:p>
        </p:txBody>
      </p:sp>
      <p:sp>
        <p:nvSpPr>
          <p:cNvPr id="3" name="Metin kutusu 2"/>
          <p:cNvSpPr txBox="1"/>
          <p:nvPr/>
        </p:nvSpPr>
        <p:spPr>
          <a:xfrm>
            <a:off x="2584451" y="696746"/>
            <a:ext cx="7429500" cy="98898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797" tIns="50797" rIns="50797" bIns="50797" numCol="1" spcCol="38098" rtlCol="0" anchor="ctr">
            <a:spAutoFit/>
          </a:bodyPr>
          <a:lstStyle/>
          <a:p>
            <a:r>
              <a:rPr lang="tr-TR" sz="4800" b="1" dirty="0" smtClean="0">
                <a:solidFill>
                  <a:srgbClr val="C00000"/>
                </a:solidFill>
              </a:rPr>
              <a:t>Kalori ihtiyacı</a:t>
            </a:r>
            <a:endParaRPr lang="tr-TR" sz="4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480037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0" y="50800"/>
            <a:ext cx="13004800" cy="2032000"/>
          </a:xfrm>
        </p:spPr>
        <p:txBody>
          <a:bodyPr>
            <a:noAutofit/>
          </a:bodyPr>
          <a:lstStyle/>
          <a:p>
            <a:r>
              <a:rPr lang="tr-TR" sz="4800" b="1" cap="none" dirty="0" err="1" smtClean="0"/>
              <a:t>Adolesanların</a:t>
            </a:r>
            <a:r>
              <a:rPr lang="tr-TR" sz="4800" b="1" cap="none" dirty="0" smtClean="0"/>
              <a:t> Günlük Alması Gereken Enerji ve Besin Öğesi Gereksinimleri</a:t>
            </a:r>
            <a:endParaRPr lang="tr-TR" sz="4800" b="1" cap="none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25501" y="2358887"/>
            <a:ext cx="11353801" cy="6810513"/>
          </a:xfrm>
        </p:spPr>
        <p:txBody>
          <a:bodyPr>
            <a:normAutofit lnSpcReduction="10000"/>
          </a:bodyPr>
          <a:lstStyle/>
          <a:p>
            <a:pPr>
              <a:spcBef>
                <a:spcPts val="1200"/>
              </a:spcBef>
              <a:buNone/>
            </a:pPr>
            <a:r>
              <a:rPr lang="tr-TR" dirty="0" smtClean="0"/>
              <a:t>              </a:t>
            </a:r>
          </a:p>
          <a:p>
            <a:pPr>
              <a:spcBef>
                <a:spcPts val="1200"/>
              </a:spcBef>
              <a:buNone/>
            </a:pPr>
            <a:r>
              <a:rPr lang="tr-TR" b="1" dirty="0" smtClean="0"/>
              <a:t>   Günlük kalori ihtiyacı </a:t>
            </a:r>
          </a:p>
          <a:p>
            <a:pPr>
              <a:spcBef>
                <a:spcPts val="1200"/>
              </a:spcBef>
              <a:buNone/>
            </a:pPr>
            <a:r>
              <a:rPr lang="tr-TR" dirty="0" smtClean="0"/>
              <a:t>     </a:t>
            </a:r>
            <a:r>
              <a:rPr lang="tr-TR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Kızlar;</a:t>
            </a:r>
            <a:r>
              <a:rPr lang="tr-TR" dirty="0" smtClean="0"/>
              <a:t> </a:t>
            </a:r>
            <a:r>
              <a:rPr lang="tr-TR" b="1" dirty="0" smtClean="0"/>
              <a:t>2200 </a:t>
            </a:r>
          </a:p>
          <a:p>
            <a:pPr>
              <a:spcBef>
                <a:spcPts val="1200"/>
              </a:spcBef>
              <a:buNone/>
            </a:pPr>
            <a:r>
              <a:rPr lang="tr-TR" b="1" dirty="0" smtClean="0"/>
              <a:t>     </a:t>
            </a:r>
            <a:r>
              <a:rPr lang="tr-TR" b="1" dirty="0" smtClean="0">
                <a:solidFill>
                  <a:srgbClr val="00B0F0"/>
                </a:solidFill>
              </a:rPr>
              <a:t>Erkekler ;</a:t>
            </a:r>
            <a:r>
              <a:rPr lang="tr-TR" dirty="0" smtClean="0"/>
              <a:t> </a:t>
            </a:r>
            <a:r>
              <a:rPr lang="tr-TR" b="1" dirty="0" smtClean="0"/>
              <a:t>2500-3000</a:t>
            </a:r>
            <a:endParaRPr lang="tr-TR" dirty="0" smtClean="0"/>
          </a:p>
          <a:p>
            <a:pPr>
              <a:spcBef>
                <a:spcPts val="1200"/>
              </a:spcBef>
              <a:buNone/>
            </a:pPr>
            <a:r>
              <a:rPr lang="tr-TR" dirty="0" smtClean="0"/>
              <a:t>     </a:t>
            </a:r>
          </a:p>
          <a:p>
            <a:pPr>
              <a:spcBef>
                <a:spcPts val="1200"/>
              </a:spcBef>
              <a:buNone/>
            </a:pPr>
            <a:r>
              <a:rPr lang="tr-TR" b="1" dirty="0" smtClean="0"/>
              <a:t>   Besin İçeriği:</a:t>
            </a:r>
          </a:p>
          <a:p>
            <a:pPr marL="431778" lvl="1">
              <a:spcBef>
                <a:spcPts val="1200"/>
              </a:spcBef>
              <a:buNone/>
            </a:pPr>
            <a:r>
              <a:rPr lang="tr-TR" b="1" dirty="0" smtClean="0"/>
              <a:t>     %50-60’ı </a:t>
            </a:r>
            <a:r>
              <a:rPr lang="tr-TR" dirty="0" smtClean="0"/>
              <a:t>karbonhidratlar</a:t>
            </a:r>
          </a:p>
          <a:p>
            <a:pPr lvl="1">
              <a:spcBef>
                <a:spcPts val="1200"/>
              </a:spcBef>
              <a:buNone/>
            </a:pPr>
            <a:r>
              <a:rPr lang="tr-TR" b="1" dirty="0" smtClean="0"/>
              <a:t> %20-35’i </a:t>
            </a:r>
            <a:r>
              <a:rPr lang="tr-TR" dirty="0" smtClean="0"/>
              <a:t>total yağlar (doymuş yaş asitleri &lt;%10)</a:t>
            </a:r>
          </a:p>
          <a:p>
            <a:pPr lvl="1">
              <a:spcBef>
                <a:spcPts val="1200"/>
              </a:spcBef>
              <a:buNone/>
            </a:pPr>
            <a:r>
              <a:rPr lang="tr-TR" b="1" dirty="0" smtClean="0"/>
              <a:t> %15-20’si </a:t>
            </a:r>
            <a:r>
              <a:rPr lang="tr-TR" dirty="0" smtClean="0"/>
              <a:t>yüksek kaliteli proteinlerden oluşmalı</a:t>
            </a:r>
            <a:endParaRPr lang="tr-TR" dirty="0"/>
          </a:p>
          <a:p>
            <a:pPr lvl="1"/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373755200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317500" y="545660"/>
            <a:ext cx="12522200" cy="91675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797" tIns="50797" rIns="50797" bIns="50797" numCol="1" spcCol="38098" rtlCol="0" anchor="ctr">
            <a:spAutoFit/>
          </a:bodyPr>
          <a:lstStyle/>
          <a:p>
            <a:r>
              <a:rPr lang="tr-TR" sz="4400" b="1" dirty="0" smtClean="0">
                <a:solidFill>
                  <a:srgbClr val="C00000"/>
                </a:solidFill>
              </a:rPr>
              <a:t>Yeniden beslenme (</a:t>
            </a:r>
            <a:r>
              <a:rPr lang="tr-TR" sz="4400" b="1" dirty="0" err="1" smtClean="0">
                <a:solidFill>
                  <a:srgbClr val="C00000"/>
                </a:solidFill>
              </a:rPr>
              <a:t>refeeding</a:t>
            </a:r>
            <a:r>
              <a:rPr lang="tr-TR" sz="4400" b="1" dirty="0" smtClean="0">
                <a:solidFill>
                  <a:srgbClr val="C00000"/>
                </a:solidFill>
              </a:rPr>
              <a:t>) sendromu</a:t>
            </a:r>
            <a:endParaRPr lang="tr-TR" sz="4400" b="1" dirty="0">
              <a:solidFill>
                <a:srgbClr val="C00000"/>
              </a:solidFill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584200" y="1605356"/>
            <a:ext cx="11696700" cy="4985976"/>
          </a:xfrm>
          <a:prstGeom prst="rect">
            <a:avLst/>
          </a:prstGeom>
        </p:spPr>
        <p:txBody>
          <a:bodyPr wrap="square" lIns="91435" tIns="45718" rIns="91435" bIns="45718">
            <a:spAutoFit/>
          </a:bodyPr>
          <a:lstStyle/>
          <a:p>
            <a:pPr marL="457176" indent="-457176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altLang="tr-TR" sz="2800" dirty="0" smtClean="0"/>
              <a:t>Uzun süre yetersiz beslenme sonucu meydana gelen </a:t>
            </a:r>
            <a:r>
              <a:rPr lang="tr-TR" altLang="tr-TR" sz="2800" dirty="0" err="1" smtClean="0"/>
              <a:t>katabolik</a:t>
            </a:r>
            <a:r>
              <a:rPr lang="tr-TR" altLang="tr-TR" sz="2800" dirty="0" smtClean="0"/>
              <a:t> süreçten, </a:t>
            </a:r>
            <a:r>
              <a:rPr lang="tr-TR" altLang="tr-TR" sz="2800" dirty="0" err="1" smtClean="0"/>
              <a:t>anabolik</a:t>
            </a:r>
            <a:r>
              <a:rPr lang="tr-TR" altLang="tr-TR" sz="2800" dirty="0" smtClean="0"/>
              <a:t> sürece hızlı geçiş nedeni ile ortaya çıkan ölümcül bir tedavi komplikasyonudur</a:t>
            </a:r>
            <a:endParaRPr lang="tr-TR" altLang="tr-TR" sz="2800" dirty="0"/>
          </a:p>
          <a:p>
            <a:pPr marL="457176" indent="-457176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altLang="tr-TR" sz="2800" b="1" dirty="0" smtClean="0"/>
              <a:t>Yüksek riskli hastalar; </a:t>
            </a:r>
          </a:p>
          <a:p>
            <a:pPr lvl="1" indent="0" algn="just">
              <a:lnSpc>
                <a:spcPct val="150000"/>
              </a:lnSpc>
            </a:pPr>
            <a:r>
              <a:rPr lang="tr-TR" altLang="tr-TR" sz="2800" dirty="0" smtClean="0"/>
              <a:t>	</a:t>
            </a:r>
            <a:r>
              <a:rPr lang="tr-TR" altLang="tr-TR" sz="2400" b="1" dirty="0" smtClean="0">
                <a:solidFill>
                  <a:srgbClr val="C00000"/>
                </a:solidFill>
              </a:rPr>
              <a:t>VKİ&lt;16 kg/m²</a:t>
            </a:r>
          </a:p>
          <a:p>
            <a:pPr algn="just">
              <a:lnSpc>
                <a:spcPct val="150000"/>
              </a:lnSpc>
            </a:pPr>
            <a:r>
              <a:rPr lang="tr-TR" altLang="tr-TR" sz="2400" b="1" dirty="0" smtClean="0">
                <a:solidFill>
                  <a:srgbClr val="C00000"/>
                </a:solidFill>
              </a:rPr>
              <a:t>	3-6 ay içerisinde </a:t>
            </a:r>
            <a:r>
              <a:rPr lang="tr-TR" altLang="tr-TR" sz="2400" b="1" dirty="0" err="1" smtClean="0">
                <a:solidFill>
                  <a:srgbClr val="C00000"/>
                </a:solidFill>
              </a:rPr>
              <a:t>VA’da</a:t>
            </a:r>
            <a:r>
              <a:rPr lang="tr-TR" altLang="tr-TR" sz="2400" b="1" dirty="0" smtClean="0">
                <a:solidFill>
                  <a:srgbClr val="C00000"/>
                </a:solidFill>
              </a:rPr>
              <a:t> &gt;%15 kayıp</a:t>
            </a:r>
          </a:p>
          <a:p>
            <a:pPr algn="just">
              <a:lnSpc>
                <a:spcPct val="150000"/>
              </a:lnSpc>
            </a:pPr>
            <a:r>
              <a:rPr lang="tr-TR" altLang="tr-TR" sz="2400" b="1" dirty="0" smtClean="0">
                <a:solidFill>
                  <a:srgbClr val="C00000"/>
                </a:solidFill>
              </a:rPr>
              <a:t>	&gt;10 gün aşırı düşük besin alımı</a:t>
            </a:r>
          </a:p>
          <a:p>
            <a:pPr algn="just">
              <a:lnSpc>
                <a:spcPct val="150000"/>
              </a:lnSpc>
            </a:pPr>
            <a:r>
              <a:rPr lang="tr-TR" altLang="tr-TR" sz="2400" b="1" dirty="0" smtClean="0">
                <a:solidFill>
                  <a:srgbClr val="C00000"/>
                </a:solidFill>
              </a:rPr>
              <a:t>	Tanı anında </a:t>
            </a:r>
            <a:r>
              <a:rPr lang="tr-TR" altLang="tr-TR" sz="2400" b="1" dirty="0" err="1" smtClean="0">
                <a:solidFill>
                  <a:srgbClr val="C00000"/>
                </a:solidFill>
              </a:rPr>
              <a:t>hipokalemi</a:t>
            </a:r>
            <a:r>
              <a:rPr lang="tr-TR" altLang="tr-TR" sz="2400" b="1" dirty="0" smtClean="0">
                <a:solidFill>
                  <a:srgbClr val="C00000"/>
                </a:solidFill>
              </a:rPr>
              <a:t>, </a:t>
            </a:r>
            <a:r>
              <a:rPr lang="tr-TR" altLang="tr-TR" sz="2400" b="1" dirty="0" err="1" smtClean="0">
                <a:solidFill>
                  <a:srgbClr val="C00000"/>
                </a:solidFill>
              </a:rPr>
              <a:t>hipofosfatemi</a:t>
            </a:r>
            <a:r>
              <a:rPr lang="tr-TR" altLang="tr-TR" sz="2400" b="1" dirty="0" smtClean="0">
                <a:solidFill>
                  <a:srgbClr val="C00000"/>
                </a:solidFill>
              </a:rPr>
              <a:t>, </a:t>
            </a:r>
            <a:r>
              <a:rPr lang="tr-TR" altLang="tr-TR" sz="2400" b="1" dirty="0" err="1" smtClean="0">
                <a:solidFill>
                  <a:srgbClr val="C00000"/>
                </a:solidFill>
              </a:rPr>
              <a:t>hipomagnezemi</a:t>
            </a:r>
            <a:endParaRPr lang="en-US" altLang="tr-TR" sz="2400" b="1" dirty="0">
              <a:solidFill>
                <a:srgbClr val="C00000"/>
              </a:solidFill>
            </a:endParaRPr>
          </a:p>
        </p:txBody>
      </p:sp>
      <p:sp>
        <p:nvSpPr>
          <p:cNvPr id="7" name="Sağ Ok 6"/>
          <p:cNvSpPr/>
          <p:nvPr/>
        </p:nvSpPr>
        <p:spPr>
          <a:xfrm>
            <a:off x="7964557" y="5018107"/>
            <a:ext cx="2297871" cy="1160265"/>
          </a:xfrm>
          <a:prstGeom prst="rightArrow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797" tIns="50797" rIns="50797" bIns="50797" numCol="1" spcCol="38098" rtlCol="0" anchor="ctr">
            <a:spAutoFit/>
          </a:bodyPr>
          <a:lstStyle/>
          <a:p>
            <a:pPr>
              <a:lnSpc>
                <a:spcPct val="100000"/>
              </a:lnSpc>
            </a:pPr>
            <a:endParaRPr lang="tr-TR" dirty="0">
              <a:solidFill>
                <a:srgbClr val="F3F1DF"/>
              </a:solidFill>
              <a:effectLst/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10090150" y="5002924"/>
            <a:ext cx="2336801" cy="128445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797" tIns="50797" rIns="50797" bIns="50797" numCol="1" spcCol="38098" rtlCol="0" anchor="ctr">
            <a:spAutoFit/>
          </a:bodyPr>
          <a:lstStyle/>
          <a:p>
            <a:r>
              <a:rPr lang="tr-TR" b="1" dirty="0" smtClean="0">
                <a:solidFill>
                  <a:srgbClr val="C00000"/>
                </a:solidFill>
              </a:rPr>
              <a:t>Herhangi bir tanesi</a:t>
            </a:r>
            <a:endParaRPr lang="tr-TR" b="1" dirty="0">
              <a:solidFill>
                <a:srgbClr val="C00000"/>
              </a:solidFill>
            </a:endParaRPr>
          </a:p>
        </p:txBody>
      </p:sp>
      <p:sp>
        <p:nvSpPr>
          <p:cNvPr id="10" name="Dikdörtgen 9"/>
          <p:cNvSpPr/>
          <p:nvPr/>
        </p:nvSpPr>
        <p:spPr>
          <a:xfrm>
            <a:off x="1155701" y="6884193"/>
            <a:ext cx="7007638" cy="2308320"/>
          </a:xfrm>
          <a:prstGeom prst="rect">
            <a:avLst/>
          </a:prstGeom>
        </p:spPr>
        <p:txBody>
          <a:bodyPr wrap="square" lIns="91435" tIns="45718" rIns="91435" bIns="45718">
            <a:spAutoFit/>
          </a:bodyPr>
          <a:lstStyle/>
          <a:p>
            <a:pPr lvl="1" indent="0" algn="just">
              <a:lnSpc>
                <a:spcPct val="150000"/>
              </a:lnSpc>
            </a:pPr>
            <a:r>
              <a:rPr lang="tr-TR" altLang="tr-TR" sz="2400" b="1" dirty="0" smtClean="0">
                <a:solidFill>
                  <a:srgbClr val="7030A0"/>
                </a:solidFill>
              </a:rPr>
              <a:t>VKİ&lt;18,5  </a:t>
            </a:r>
            <a:r>
              <a:rPr lang="tr-TR" altLang="tr-TR" sz="2400" b="1" dirty="0">
                <a:solidFill>
                  <a:srgbClr val="7030A0"/>
                </a:solidFill>
              </a:rPr>
              <a:t>kg/m²</a:t>
            </a:r>
          </a:p>
          <a:p>
            <a:pPr algn="just">
              <a:lnSpc>
                <a:spcPct val="150000"/>
              </a:lnSpc>
            </a:pPr>
            <a:r>
              <a:rPr lang="tr-TR" altLang="tr-TR" sz="2400" b="1" dirty="0" smtClean="0">
                <a:solidFill>
                  <a:srgbClr val="7030A0"/>
                </a:solidFill>
              </a:rPr>
              <a:t>3-6 </a:t>
            </a:r>
            <a:r>
              <a:rPr lang="tr-TR" altLang="tr-TR" sz="2400" b="1" dirty="0">
                <a:solidFill>
                  <a:srgbClr val="7030A0"/>
                </a:solidFill>
              </a:rPr>
              <a:t>ay içerisinde </a:t>
            </a:r>
            <a:r>
              <a:rPr lang="tr-TR" altLang="tr-TR" sz="2400" b="1" dirty="0" err="1">
                <a:solidFill>
                  <a:srgbClr val="7030A0"/>
                </a:solidFill>
              </a:rPr>
              <a:t>VA’da</a:t>
            </a:r>
            <a:r>
              <a:rPr lang="tr-TR" altLang="tr-TR" sz="2400" b="1" dirty="0">
                <a:solidFill>
                  <a:srgbClr val="7030A0"/>
                </a:solidFill>
              </a:rPr>
              <a:t> &gt;%</a:t>
            </a:r>
            <a:r>
              <a:rPr lang="tr-TR" altLang="tr-TR" sz="2400" b="1" dirty="0" smtClean="0">
                <a:solidFill>
                  <a:srgbClr val="7030A0"/>
                </a:solidFill>
              </a:rPr>
              <a:t>10 </a:t>
            </a:r>
            <a:r>
              <a:rPr lang="tr-TR" altLang="tr-TR" sz="2400" b="1" dirty="0">
                <a:solidFill>
                  <a:srgbClr val="7030A0"/>
                </a:solidFill>
              </a:rPr>
              <a:t>kayıp</a:t>
            </a:r>
          </a:p>
          <a:p>
            <a:pPr algn="just">
              <a:lnSpc>
                <a:spcPct val="150000"/>
              </a:lnSpc>
            </a:pPr>
            <a:r>
              <a:rPr lang="tr-TR" altLang="tr-TR" sz="2400" b="1" dirty="0" smtClean="0">
                <a:solidFill>
                  <a:srgbClr val="7030A0"/>
                </a:solidFill>
              </a:rPr>
              <a:t>&gt;5 </a:t>
            </a:r>
            <a:r>
              <a:rPr lang="tr-TR" altLang="tr-TR" sz="2400" b="1" dirty="0">
                <a:solidFill>
                  <a:srgbClr val="7030A0"/>
                </a:solidFill>
              </a:rPr>
              <a:t>gün aşırı düşük besin </a:t>
            </a:r>
            <a:r>
              <a:rPr lang="tr-TR" altLang="tr-TR" sz="2400" b="1" dirty="0" smtClean="0">
                <a:solidFill>
                  <a:srgbClr val="7030A0"/>
                </a:solidFill>
              </a:rPr>
              <a:t>alımı</a:t>
            </a:r>
          </a:p>
          <a:p>
            <a:pPr algn="just">
              <a:lnSpc>
                <a:spcPct val="150000"/>
              </a:lnSpc>
            </a:pPr>
            <a:r>
              <a:rPr lang="tr-TR" altLang="tr-TR" sz="2400" b="1" dirty="0" smtClean="0">
                <a:solidFill>
                  <a:srgbClr val="7030A0"/>
                </a:solidFill>
              </a:rPr>
              <a:t>Alkol veya uyuşturucu bağımlılığı öyküsü</a:t>
            </a:r>
            <a:endParaRPr lang="tr-TR" altLang="tr-TR" sz="2400" b="1" dirty="0">
              <a:solidFill>
                <a:srgbClr val="7030A0"/>
              </a:solidFill>
            </a:endParaRPr>
          </a:p>
        </p:txBody>
      </p:sp>
      <p:sp>
        <p:nvSpPr>
          <p:cNvPr id="11" name="Sağ Ok 10"/>
          <p:cNvSpPr/>
          <p:nvPr/>
        </p:nvSpPr>
        <p:spPr>
          <a:xfrm>
            <a:off x="8282609" y="7439079"/>
            <a:ext cx="1807541" cy="1160265"/>
          </a:xfrm>
          <a:prstGeom prst="rightArrow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50797" tIns="50797" rIns="50797" bIns="50797" numCol="1" spcCol="38098" rtlCol="0" anchor="ctr">
            <a:spAutoFit/>
          </a:bodyPr>
          <a:lstStyle/>
          <a:p>
            <a:pPr>
              <a:lnSpc>
                <a:spcPct val="100000"/>
              </a:lnSpc>
            </a:pPr>
            <a:endParaRPr lang="tr-TR" dirty="0">
              <a:solidFill>
                <a:srgbClr val="F3F1DF"/>
              </a:solidFill>
              <a:effectLst/>
            </a:endParaRPr>
          </a:p>
        </p:txBody>
      </p:sp>
      <p:sp>
        <p:nvSpPr>
          <p:cNvPr id="12" name="Metin kutusu 11"/>
          <p:cNvSpPr txBox="1"/>
          <p:nvPr/>
        </p:nvSpPr>
        <p:spPr>
          <a:xfrm>
            <a:off x="10045701" y="7376983"/>
            <a:ext cx="2336801" cy="128445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797" tIns="50797" rIns="50797" bIns="50797" numCol="1" spcCol="38098" rtlCol="0" anchor="ctr">
            <a:spAutoFit/>
          </a:bodyPr>
          <a:lstStyle/>
          <a:p>
            <a:r>
              <a:rPr lang="tr-TR" b="1" dirty="0" smtClean="0">
                <a:solidFill>
                  <a:srgbClr val="7030A0"/>
                </a:solidFill>
              </a:rPr>
              <a:t>Herhangi iki tanesi</a:t>
            </a:r>
            <a:endParaRPr lang="tr-TR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150773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68537" y="482600"/>
            <a:ext cx="8094663" cy="2233611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36639" y="3453078"/>
            <a:ext cx="10938554" cy="5652001"/>
          </a:xfrm>
          <a:prstGeom prst="rect">
            <a:avLst/>
          </a:prstGeom>
        </p:spPr>
      </p:pic>
      <p:sp>
        <p:nvSpPr>
          <p:cNvPr id="7" name="Metin kutusu 6"/>
          <p:cNvSpPr txBox="1"/>
          <p:nvPr/>
        </p:nvSpPr>
        <p:spPr>
          <a:xfrm>
            <a:off x="1636533" y="2829323"/>
            <a:ext cx="9537700" cy="62785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797" tIns="50797" rIns="50797" bIns="50797" numCol="1" spcCol="38098" rtlCol="0" anchor="ctr">
            <a:spAutoFit/>
          </a:bodyPr>
          <a:lstStyle/>
          <a:p>
            <a:r>
              <a:rPr lang="tr-TR" sz="2800" dirty="0" smtClean="0"/>
              <a:t>Yüksek riskli hastalarda tedavi protokolü</a:t>
            </a: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14541476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838201" y="2027583"/>
            <a:ext cx="11531600" cy="7010441"/>
          </a:xfrm>
          <a:prstGeom prst="rect">
            <a:avLst/>
          </a:prstGeom>
        </p:spPr>
        <p:txBody>
          <a:bodyPr wrap="square" lIns="91435" tIns="45718" rIns="91435" bIns="45718">
            <a:spAutoFit/>
          </a:bodyPr>
          <a:lstStyle/>
          <a:p>
            <a:pPr marL="457176" indent="-457176" algn="l">
              <a:lnSpc>
                <a:spcPct val="135000"/>
              </a:lnSpc>
              <a:buFont typeface="Arial" panose="020B0604020202020204" pitchFamily="34" charset="0"/>
              <a:buChar char="•"/>
            </a:pPr>
            <a:r>
              <a:rPr lang="tr-TR" altLang="tr-TR" sz="2800" b="1" dirty="0" smtClean="0"/>
              <a:t>Sağlıklı beslenmeme </a:t>
            </a:r>
            <a:r>
              <a:rPr lang="tr-TR" altLang="tr-TR" sz="2800" b="1" dirty="0" err="1" smtClean="0"/>
              <a:t>adolesanlarda</a:t>
            </a:r>
            <a:r>
              <a:rPr lang="tr-TR" altLang="tr-TR" sz="2800" b="1" dirty="0" smtClean="0"/>
              <a:t> önemli sorunlar arasında </a:t>
            </a:r>
          </a:p>
          <a:p>
            <a:pPr marL="457176" indent="-457176" algn="l">
              <a:lnSpc>
                <a:spcPct val="135000"/>
              </a:lnSpc>
              <a:buFont typeface="Arial" panose="020B0604020202020204" pitchFamily="34" charset="0"/>
              <a:buChar char="•"/>
            </a:pPr>
            <a:endParaRPr lang="tr-TR" altLang="tr-TR" sz="2800" b="1" dirty="0" smtClean="0"/>
          </a:p>
          <a:p>
            <a:pPr marL="457176" indent="-457176" algn="l">
              <a:lnSpc>
                <a:spcPct val="135000"/>
              </a:lnSpc>
              <a:buFont typeface="Arial" panose="020B0604020202020204" pitchFamily="34" charset="0"/>
              <a:buChar char="•"/>
            </a:pPr>
            <a:r>
              <a:rPr lang="tr-TR" altLang="tr-TR" sz="2800" b="1" dirty="0" smtClean="0"/>
              <a:t>Çocukluk çağında kazanılan sağlıklı beslenme alışkanlıkları olsa dahi </a:t>
            </a:r>
            <a:r>
              <a:rPr lang="tr-TR" altLang="tr-TR" sz="2800" b="1" dirty="0" err="1" smtClean="0"/>
              <a:t>adolesan</a:t>
            </a:r>
            <a:r>
              <a:rPr lang="tr-TR" altLang="tr-TR" sz="2800" b="1" dirty="0" smtClean="0"/>
              <a:t> dönemin kendine özgü dinamikleri ile </a:t>
            </a:r>
            <a:r>
              <a:rPr lang="tr-TR" altLang="tr-TR" sz="2800" b="1" dirty="0" err="1" smtClean="0"/>
              <a:t>kotrolden</a:t>
            </a:r>
            <a:r>
              <a:rPr lang="tr-TR" altLang="tr-TR" sz="2800" b="1" dirty="0" smtClean="0"/>
              <a:t> çıkabilir </a:t>
            </a:r>
          </a:p>
          <a:p>
            <a:pPr marL="457176" indent="-457176" algn="l">
              <a:lnSpc>
                <a:spcPct val="135000"/>
              </a:lnSpc>
              <a:buFont typeface="Arial" panose="020B0604020202020204" pitchFamily="34" charset="0"/>
              <a:buChar char="•"/>
            </a:pPr>
            <a:endParaRPr lang="tr-TR" altLang="tr-TR" sz="2800" b="1" dirty="0" smtClean="0"/>
          </a:p>
          <a:p>
            <a:pPr marL="457176" indent="-457176" algn="l">
              <a:lnSpc>
                <a:spcPct val="135000"/>
              </a:lnSpc>
              <a:buFont typeface="Arial" panose="020B0604020202020204" pitchFamily="34" charset="0"/>
              <a:buChar char="•"/>
            </a:pPr>
            <a:r>
              <a:rPr lang="tr-TR" altLang="tr-TR" sz="2800" b="1" dirty="0" smtClean="0"/>
              <a:t>Konu ile ilgili koruyucu hekimlik çalışmaları artırılmalı</a:t>
            </a:r>
          </a:p>
          <a:p>
            <a:pPr marL="457176" indent="-457176" algn="l">
              <a:lnSpc>
                <a:spcPct val="135000"/>
              </a:lnSpc>
              <a:buFont typeface="Arial" panose="020B0604020202020204" pitchFamily="34" charset="0"/>
              <a:buChar char="•"/>
            </a:pPr>
            <a:endParaRPr lang="tr-TR" altLang="tr-TR" sz="2800" b="1" dirty="0" smtClean="0"/>
          </a:p>
          <a:p>
            <a:pPr marL="457176" indent="-457176" algn="l">
              <a:lnSpc>
                <a:spcPct val="135000"/>
              </a:lnSpc>
              <a:buFont typeface="Arial" panose="020B0604020202020204" pitchFamily="34" charset="0"/>
              <a:buChar char="•"/>
            </a:pPr>
            <a:r>
              <a:rPr lang="tr-TR" altLang="tr-TR" sz="2800" b="1" dirty="0" smtClean="0"/>
              <a:t>Tüm yeme bozukluklarına </a:t>
            </a:r>
            <a:r>
              <a:rPr lang="tr-TR" altLang="tr-TR" sz="2800" b="1" dirty="0" err="1" smtClean="0"/>
              <a:t>multidisipliner</a:t>
            </a:r>
            <a:r>
              <a:rPr lang="tr-TR" altLang="tr-TR" sz="2800" b="1" dirty="0" smtClean="0"/>
              <a:t> yaklaşım</a:t>
            </a:r>
          </a:p>
          <a:p>
            <a:pPr marL="457176" indent="-457176" algn="l">
              <a:lnSpc>
                <a:spcPct val="135000"/>
              </a:lnSpc>
              <a:buFont typeface="Arial" panose="020B0604020202020204" pitchFamily="34" charset="0"/>
              <a:buChar char="•"/>
            </a:pPr>
            <a:endParaRPr lang="tr-TR" altLang="tr-TR" sz="2800" b="1" dirty="0" smtClean="0"/>
          </a:p>
          <a:p>
            <a:pPr marL="457176" indent="-457176" algn="l">
              <a:lnSpc>
                <a:spcPct val="135000"/>
              </a:lnSpc>
              <a:buFont typeface="Arial" panose="020B0604020202020204" pitchFamily="34" charset="0"/>
              <a:buChar char="•"/>
            </a:pPr>
            <a:r>
              <a:rPr lang="tr-TR" altLang="tr-TR" sz="2800" b="1" dirty="0" err="1" smtClean="0"/>
              <a:t>Multidisipliner</a:t>
            </a:r>
            <a:r>
              <a:rPr lang="tr-TR" altLang="tr-TR" sz="2800" b="1" dirty="0" smtClean="0"/>
              <a:t> uzun süreli izlem tam iyileşmede önemli</a:t>
            </a:r>
            <a:endParaRPr lang="en-US" altLang="tr-TR" sz="2800" b="1" dirty="0"/>
          </a:p>
        </p:txBody>
      </p:sp>
      <p:sp>
        <p:nvSpPr>
          <p:cNvPr id="3" name="Metin kutusu 2"/>
          <p:cNvSpPr txBox="1"/>
          <p:nvPr/>
        </p:nvSpPr>
        <p:spPr>
          <a:xfrm>
            <a:off x="2584451" y="693466"/>
            <a:ext cx="7429500" cy="99555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797" tIns="50797" rIns="50797" bIns="50797" numCol="1" spcCol="38098" rtlCol="0" anchor="ctr">
            <a:spAutoFit/>
          </a:bodyPr>
          <a:lstStyle/>
          <a:p>
            <a:r>
              <a:rPr lang="tr-TR" sz="4800" b="1" dirty="0" smtClean="0">
                <a:solidFill>
                  <a:srgbClr val="C00000"/>
                </a:solidFill>
              </a:rPr>
              <a:t>Sonuç</a:t>
            </a:r>
            <a:endParaRPr lang="tr-TR" sz="4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159977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0" y="50800"/>
            <a:ext cx="13004800" cy="2032000"/>
          </a:xfrm>
        </p:spPr>
        <p:txBody>
          <a:bodyPr>
            <a:noAutofit/>
          </a:bodyPr>
          <a:lstStyle/>
          <a:p>
            <a:r>
              <a:rPr lang="tr-TR" sz="4800" b="1" cap="none" dirty="0" err="1" smtClean="0"/>
              <a:t>Adolesanların</a:t>
            </a:r>
            <a:r>
              <a:rPr lang="tr-TR" sz="4800" b="1" cap="none" dirty="0" smtClean="0"/>
              <a:t> Günlük Alması Gereken Enerji ve Besin Öğesi Gereksinimleri</a:t>
            </a:r>
            <a:endParaRPr lang="tr-TR" sz="4800" b="1" cap="none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25501" y="2946400"/>
            <a:ext cx="11353801" cy="6223000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1200"/>
              </a:spcBef>
            </a:pPr>
            <a:r>
              <a:rPr lang="tr-TR" b="1" dirty="0" smtClean="0">
                <a:solidFill>
                  <a:schemeClr val="accent5"/>
                </a:solidFill>
              </a:rPr>
              <a:t>Mineraller;</a:t>
            </a:r>
          </a:p>
          <a:p>
            <a:pPr>
              <a:spcBef>
                <a:spcPts val="1200"/>
              </a:spcBef>
            </a:pPr>
            <a:r>
              <a:rPr lang="tr-TR" b="1" dirty="0" smtClean="0">
                <a:effectLst/>
              </a:rPr>
              <a:t>Kalsiyum: </a:t>
            </a:r>
            <a:r>
              <a:rPr lang="tr-TR" dirty="0">
                <a:effectLst/>
              </a:rPr>
              <a:t>Y</a:t>
            </a:r>
            <a:r>
              <a:rPr lang="tr-TR" dirty="0" smtClean="0">
                <a:effectLst/>
              </a:rPr>
              <a:t>eterli düzeyde alınması ileri dönemde osteoporoz gelişimini önler </a:t>
            </a:r>
            <a:r>
              <a:rPr lang="tr-TR" b="1" dirty="0" smtClean="0">
                <a:effectLst/>
              </a:rPr>
              <a:t>(yaklaşık 1200mg/gün)</a:t>
            </a:r>
          </a:p>
          <a:p>
            <a:pPr>
              <a:spcBef>
                <a:spcPts val="1200"/>
              </a:spcBef>
            </a:pPr>
            <a:r>
              <a:rPr lang="tr-TR" b="1" dirty="0" smtClean="0">
                <a:effectLst/>
              </a:rPr>
              <a:t>Demir: </a:t>
            </a:r>
            <a:r>
              <a:rPr lang="tr-TR" dirty="0">
                <a:effectLst/>
              </a:rPr>
              <a:t>A</a:t>
            </a:r>
            <a:r>
              <a:rPr lang="tr-TR" dirty="0" smtClean="0">
                <a:effectLst/>
              </a:rPr>
              <a:t>rtan kas kütlesi için gerekli </a:t>
            </a:r>
            <a:r>
              <a:rPr lang="tr-TR" dirty="0" err="1" smtClean="0">
                <a:effectLst/>
              </a:rPr>
              <a:t>oksijenizasyon</a:t>
            </a:r>
            <a:r>
              <a:rPr lang="tr-TR" dirty="0" smtClean="0">
                <a:effectLst/>
              </a:rPr>
              <a:t> ve kızlarda adet kanaması ile kaybedilen demirin </a:t>
            </a:r>
            <a:r>
              <a:rPr lang="tr-TR" dirty="0" err="1" smtClean="0">
                <a:effectLst/>
              </a:rPr>
              <a:t>denhelenmesi</a:t>
            </a:r>
            <a:r>
              <a:rPr lang="tr-TR" dirty="0" smtClean="0">
                <a:effectLst/>
              </a:rPr>
              <a:t> için gerekli </a:t>
            </a:r>
            <a:r>
              <a:rPr lang="tr-TR" b="1" dirty="0" smtClean="0">
                <a:effectLst/>
              </a:rPr>
              <a:t>(erkekler için 12 mg/gün, kızlar için 15 mg/gün)</a:t>
            </a:r>
          </a:p>
          <a:p>
            <a:pPr>
              <a:spcBef>
                <a:spcPts val="1200"/>
              </a:spcBef>
            </a:pPr>
            <a:r>
              <a:rPr lang="tr-TR" b="1" dirty="0" smtClean="0">
                <a:effectLst/>
              </a:rPr>
              <a:t>Çinko:  </a:t>
            </a:r>
            <a:r>
              <a:rPr lang="tr-TR" dirty="0" smtClean="0">
                <a:effectLst/>
              </a:rPr>
              <a:t>birçok enzimin yapısına katılır. Büyüme ve cinsel gelişimde önemli rolü vardır </a:t>
            </a:r>
            <a:r>
              <a:rPr lang="tr-TR" b="1" dirty="0" smtClean="0">
                <a:effectLst/>
              </a:rPr>
              <a:t>(erkekler için 11 mg/gün , kızlar için 9 mg/ gün)</a:t>
            </a:r>
          </a:p>
          <a:p>
            <a:pPr lvl="1"/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3844661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0" y="50800"/>
            <a:ext cx="13004800" cy="2032000"/>
          </a:xfrm>
        </p:spPr>
        <p:txBody>
          <a:bodyPr>
            <a:noAutofit/>
          </a:bodyPr>
          <a:lstStyle/>
          <a:p>
            <a:r>
              <a:rPr lang="tr-TR" sz="4800" b="1" cap="none" dirty="0" err="1" smtClean="0"/>
              <a:t>Adölesanların</a:t>
            </a:r>
            <a:r>
              <a:rPr lang="tr-TR" sz="4800" b="1" cap="none" dirty="0" smtClean="0"/>
              <a:t> Günlük Alması Gereken Enerji ve Besin Öğesi Gereksinimleri</a:t>
            </a:r>
            <a:endParaRPr lang="tr-TR" sz="4800" b="1" cap="none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31800" y="2082801"/>
            <a:ext cx="11747500" cy="7366000"/>
          </a:xfrm>
        </p:spPr>
        <p:txBody>
          <a:bodyPr>
            <a:normAutofit fontScale="92500"/>
          </a:bodyPr>
          <a:lstStyle/>
          <a:p>
            <a:pPr>
              <a:spcBef>
                <a:spcPts val="1200"/>
              </a:spcBef>
            </a:pPr>
            <a:r>
              <a:rPr lang="tr-TR" b="1" dirty="0" smtClean="0">
                <a:solidFill>
                  <a:schemeClr val="accent5"/>
                </a:solidFill>
              </a:rPr>
              <a:t>Vitaminler;</a:t>
            </a:r>
          </a:p>
          <a:p>
            <a:pPr>
              <a:spcBef>
                <a:spcPts val="1200"/>
              </a:spcBef>
            </a:pPr>
            <a:r>
              <a:rPr lang="tr-TR" sz="3000" b="1" dirty="0" smtClean="0">
                <a:effectLst/>
              </a:rPr>
              <a:t>A vitamini: </a:t>
            </a:r>
            <a:r>
              <a:rPr lang="tr-TR" sz="3000" dirty="0">
                <a:effectLst/>
              </a:rPr>
              <a:t>Ü</a:t>
            </a:r>
            <a:r>
              <a:rPr lang="tr-TR" sz="3000" dirty="0" smtClean="0">
                <a:effectLst/>
              </a:rPr>
              <a:t>reme, büyüme ve bağışıklık işlevlerinde önemli rolü vardır </a:t>
            </a:r>
            <a:r>
              <a:rPr lang="tr-TR" sz="3000" b="1" dirty="0">
                <a:effectLst/>
              </a:rPr>
              <a:t>(erkekler için 900 µg/gün, kızlar için 700 µg/gün)</a:t>
            </a:r>
          </a:p>
          <a:p>
            <a:pPr>
              <a:spcBef>
                <a:spcPts val="1200"/>
              </a:spcBef>
            </a:pPr>
            <a:r>
              <a:rPr lang="tr-TR" sz="3000" b="1" dirty="0" smtClean="0">
                <a:effectLst/>
              </a:rPr>
              <a:t>D vitamini: </a:t>
            </a:r>
            <a:r>
              <a:rPr lang="tr-TR" sz="3000" dirty="0" smtClean="0">
                <a:effectLst/>
              </a:rPr>
              <a:t>Kalsiyum dengesinin sağlanması, kemik bütünlüğünün korunması için gerekli olmasının yanında hücre büyümesi, farklılaşması ve çoğalmasında da önemli rolü vardır. Ayrıca bir çok kronik hastalıkta D vitamini eksikliği saptanmıştır </a:t>
            </a:r>
            <a:r>
              <a:rPr lang="tr-TR" sz="3000" b="1" dirty="0" smtClean="0">
                <a:effectLst/>
              </a:rPr>
              <a:t>(400 IU/gün)</a:t>
            </a:r>
          </a:p>
          <a:p>
            <a:pPr>
              <a:spcBef>
                <a:spcPts val="1200"/>
              </a:spcBef>
            </a:pPr>
            <a:r>
              <a:rPr lang="tr-TR" sz="3000" b="1" dirty="0" smtClean="0">
                <a:effectLst/>
              </a:rPr>
              <a:t>E vitamini:  </a:t>
            </a:r>
            <a:r>
              <a:rPr lang="tr-TR" sz="3000" dirty="0" smtClean="0">
                <a:effectLst/>
              </a:rPr>
              <a:t>önemli bir antioksidan. </a:t>
            </a:r>
            <a:r>
              <a:rPr lang="tr-TR" sz="3000" b="1" dirty="0" smtClean="0">
                <a:effectLst/>
              </a:rPr>
              <a:t>(9-13 yaş 11mg/gün, 14-19 yaş 15 mg/gün)</a:t>
            </a:r>
          </a:p>
          <a:p>
            <a:pPr>
              <a:spcBef>
                <a:spcPts val="1200"/>
              </a:spcBef>
            </a:pPr>
            <a:r>
              <a:rPr lang="tr-TR" sz="3000" b="1" dirty="0" smtClean="0">
                <a:effectLst/>
              </a:rPr>
              <a:t>C vitamini: </a:t>
            </a:r>
            <a:r>
              <a:rPr lang="tr-TR" sz="3000" dirty="0" err="1" smtClean="0">
                <a:effectLst/>
              </a:rPr>
              <a:t>kollajen</a:t>
            </a:r>
            <a:r>
              <a:rPr lang="tr-TR" sz="3000" dirty="0" smtClean="0">
                <a:effectLst/>
              </a:rPr>
              <a:t> ve bağ doku sentezi için gerekli. </a:t>
            </a:r>
            <a:r>
              <a:rPr lang="tr-TR" sz="3000" b="1" dirty="0" smtClean="0">
                <a:effectLst/>
              </a:rPr>
              <a:t>(erkekler için 75 mg/gün, kızlar için 65 mg/gün)</a:t>
            </a:r>
          </a:p>
          <a:p>
            <a:pPr>
              <a:spcBef>
                <a:spcPts val="1200"/>
              </a:spcBef>
            </a:pPr>
            <a:r>
              <a:rPr lang="tr-TR" sz="3000" b="1" dirty="0" err="1" smtClean="0">
                <a:effectLst/>
              </a:rPr>
              <a:t>Folat</a:t>
            </a:r>
            <a:r>
              <a:rPr lang="tr-TR" sz="3000" b="1" dirty="0" smtClean="0">
                <a:effectLst/>
              </a:rPr>
              <a:t>: </a:t>
            </a:r>
            <a:r>
              <a:rPr lang="tr-TR" sz="3000" dirty="0" smtClean="0">
                <a:effectLst/>
              </a:rPr>
              <a:t>DNA, RNA ve protein sentezinde rol oynar </a:t>
            </a:r>
            <a:r>
              <a:rPr lang="tr-TR" sz="3000" b="1" dirty="0" smtClean="0">
                <a:effectLst/>
              </a:rPr>
              <a:t>(400µg/gün)</a:t>
            </a:r>
          </a:p>
        </p:txBody>
      </p:sp>
    </p:spTree>
    <p:extLst>
      <p:ext uri="{BB962C8B-B14F-4D97-AF65-F5344CB8AC3E}">
        <p14:creationId xmlns:p14="http://schemas.microsoft.com/office/powerpoint/2010/main" val="72848868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2597426" y="827003"/>
            <a:ext cx="7818783" cy="1533747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797" tIns="50797" rIns="50797" bIns="50797" numCol="1" spcCol="38098" rtlCol="0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tr-TR" dirty="0" smtClean="0">
                <a:solidFill>
                  <a:schemeClr val="tx2">
                    <a:lumMod val="50000"/>
                  </a:schemeClr>
                </a:solidFill>
                <a:effectLst/>
              </a:rPr>
              <a:t>Sosyoekonomik durum</a:t>
            </a:r>
          </a:p>
          <a:p>
            <a:pPr>
              <a:lnSpc>
                <a:spcPct val="100000"/>
              </a:lnSpc>
            </a:pPr>
            <a:r>
              <a:rPr lang="tr-TR" baseline="0" dirty="0" smtClean="0">
                <a:solidFill>
                  <a:schemeClr val="tx2">
                    <a:lumMod val="50000"/>
                  </a:schemeClr>
                </a:solidFill>
                <a:effectLst/>
              </a:rPr>
              <a:t>Besin</a:t>
            </a:r>
            <a:r>
              <a:rPr lang="tr-TR" dirty="0" smtClean="0">
                <a:solidFill>
                  <a:schemeClr val="tx2">
                    <a:lumMod val="50000"/>
                  </a:schemeClr>
                </a:solidFill>
                <a:effectLst/>
              </a:rPr>
              <a:t> </a:t>
            </a:r>
            <a:r>
              <a:rPr lang="tr-TR" dirty="0" err="1" smtClean="0">
                <a:solidFill>
                  <a:schemeClr val="tx2">
                    <a:lumMod val="50000"/>
                  </a:schemeClr>
                </a:solidFill>
                <a:effectLst/>
              </a:rPr>
              <a:t>sağlanabirlirliği</a:t>
            </a:r>
            <a:r>
              <a:rPr lang="tr-TR" dirty="0" smtClean="0">
                <a:solidFill>
                  <a:schemeClr val="tx2">
                    <a:lumMod val="50000"/>
                  </a:schemeClr>
                </a:solidFill>
                <a:effectLst/>
              </a:rPr>
              <a:t>, üretimi</a:t>
            </a:r>
          </a:p>
          <a:p>
            <a:pPr>
              <a:lnSpc>
                <a:spcPct val="100000"/>
              </a:lnSpc>
            </a:pPr>
            <a:r>
              <a:rPr lang="tr-TR" dirty="0" smtClean="0">
                <a:solidFill>
                  <a:schemeClr val="tx2">
                    <a:lumMod val="50000"/>
                  </a:schemeClr>
                </a:solidFill>
                <a:effectLst/>
              </a:rPr>
              <a:t>Ülkenin Sağlığı koruma politikaları….. </a:t>
            </a:r>
            <a:endParaRPr lang="tr-TR" dirty="0">
              <a:solidFill>
                <a:schemeClr val="tx2">
                  <a:lumMod val="50000"/>
                </a:schemeClr>
              </a:solidFill>
              <a:effectLst/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514350" y="2701453"/>
            <a:ext cx="5575300" cy="3118796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797" tIns="50797" rIns="50797" bIns="50797" numCol="1" spcCol="38098" rtlCol="0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tr-TR" sz="2800" b="1" dirty="0" smtClean="0">
                <a:solidFill>
                  <a:schemeClr val="tx2">
                    <a:lumMod val="50000"/>
                  </a:schemeClr>
                </a:solidFill>
                <a:effectLst/>
              </a:rPr>
              <a:t>Çevresel faktörler;</a:t>
            </a:r>
          </a:p>
          <a:p>
            <a:pPr marL="457176" indent="-457176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tr-TR" sz="2800" dirty="0" smtClean="0">
                <a:solidFill>
                  <a:schemeClr val="tx2">
                    <a:lumMod val="50000"/>
                  </a:schemeClr>
                </a:solidFill>
                <a:effectLst/>
              </a:rPr>
              <a:t>Ailedeki birey  sayısı</a:t>
            </a:r>
          </a:p>
          <a:p>
            <a:pPr marL="457176" indent="-457176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tr-TR" sz="2800" dirty="0" smtClean="0">
                <a:solidFill>
                  <a:srgbClr val="002060"/>
                </a:solidFill>
                <a:effectLst/>
              </a:rPr>
              <a:t>Ailenin beslenme alışkanlıkları</a:t>
            </a:r>
          </a:p>
          <a:p>
            <a:pPr marL="457176" indent="-457176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tr-TR" sz="2800" dirty="0">
                <a:solidFill>
                  <a:schemeClr val="tx2">
                    <a:lumMod val="50000"/>
                  </a:schemeClr>
                </a:solidFill>
                <a:effectLst/>
              </a:rPr>
              <a:t>B</a:t>
            </a:r>
            <a:r>
              <a:rPr lang="tr-TR" sz="2800" dirty="0" smtClean="0">
                <a:solidFill>
                  <a:schemeClr val="tx2">
                    <a:lumMod val="50000"/>
                  </a:schemeClr>
                </a:solidFill>
                <a:effectLst/>
              </a:rPr>
              <a:t>ilgi düzeyi</a:t>
            </a:r>
          </a:p>
          <a:p>
            <a:pPr marL="457176" indent="-457176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tr-TR" sz="2800" b="1" dirty="0" smtClean="0">
                <a:solidFill>
                  <a:srgbClr val="002060"/>
                </a:solidFill>
                <a:effectLst/>
              </a:rPr>
              <a:t>Arkadaşlar</a:t>
            </a:r>
          </a:p>
          <a:p>
            <a:pPr marL="457176" indent="-457176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tr-TR" sz="2800" dirty="0" smtClean="0">
                <a:solidFill>
                  <a:schemeClr val="tx2">
                    <a:lumMod val="50000"/>
                  </a:schemeClr>
                </a:solidFill>
                <a:effectLst/>
              </a:rPr>
              <a:t>Sosyokültürel değerler</a:t>
            </a:r>
          </a:p>
          <a:p>
            <a:pPr marL="457176" indent="-457176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tr-TR" sz="2800" b="1" dirty="0">
                <a:solidFill>
                  <a:srgbClr val="002060"/>
                </a:solidFill>
                <a:effectLst/>
              </a:rPr>
              <a:t>M</a:t>
            </a:r>
            <a:r>
              <a:rPr lang="tr-TR" sz="2800" b="1" dirty="0" smtClean="0">
                <a:solidFill>
                  <a:srgbClr val="002060"/>
                </a:solidFill>
                <a:effectLst/>
              </a:rPr>
              <a:t>edya</a:t>
            </a:r>
            <a:endParaRPr lang="tr-TR" sz="2800" b="1" dirty="0">
              <a:solidFill>
                <a:srgbClr val="002060"/>
              </a:solidFill>
              <a:effectLst/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6680201" y="2701454"/>
            <a:ext cx="5575300" cy="3118796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797" tIns="50797" rIns="50797" bIns="50797" numCol="1" spcCol="38098" rtlCol="0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tr-TR" sz="2800" b="1" dirty="0" smtClean="0">
                <a:solidFill>
                  <a:schemeClr val="tx2">
                    <a:lumMod val="50000"/>
                  </a:schemeClr>
                </a:solidFill>
                <a:effectLst/>
              </a:rPr>
              <a:t>Kişisel faktörler;</a:t>
            </a:r>
          </a:p>
          <a:p>
            <a:pPr marL="457176" indent="-457176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tr-TR" sz="2800" dirty="0" smtClean="0">
                <a:solidFill>
                  <a:schemeClr val="tx2">
                    <a:lumMod val="50000"/>
                  </a:schemeClr>
                </a:solidFill>
                <a:effectLst/>
              </a:rPr>
              <a:t>Fizyolojik özellikler</a:t>
            </a:r>
          </a:p>
          <a:p>
            <a:pPr marL="457176" indent="-457176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tr-TR" sz="2800" b="1" dirty="0" smtClean="0">
                <a:solidFill>
                  <a:srgbClr val="002060"/>
                </a:solidFill>
                <a:effectLst/>
              </a:rPr>
              <a:t>Vücut imajı</a:t>
            </a:r>
          </a:p>
          <a:p>
            <a:pPr marL="457176" indent="-457176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tr-TR" sz="2800" dirty="0" smtClean="0">
                <a:solidFill>
                  <a:schemeClr val="tx2">
                    <a:lumMod val="50000"/>
                  </a:schemeClr>
                </a:solidFill>
                <a:effectLst/>
              </a:rPr>
              <a:t>Kişisel değer yargıları, inanışlar</a:t>
            </a:r>
          </a:p>
          <a:p>
            <a:pPr marL="457176" indent="-457176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tr-TR" sz="2800" dirty="0" smtClean="0">
                <a:solidFill>
                  <a:schemeClr val="tx2">
                    <a:lumMod val="50000"/>
                  </a:schemeClr>
                </a:solidFill>
                <a:effectLst/>
              </a:rPr>
              <a:t>Besin tercihleri</a:t>
            </a:r>
          </a:p>
          <a:p>
            <a:pPr marL="457176" indent="-457176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tr-TR" sz="2800" dirty="0" smtClean="0">
                <a:solidFill>
                  <a:schemeClr val="tx2">
                    <a:lumMod val="50000"/>
                  </a:schemeClr>
                </a:solidFill>
                <a:effectLst/>
              </a:rPr>
              <a:t>Psikolojik  durum</a:t>
            </a:r>
          </a:p>
          <a:p>
            <a:pPr marL="457176" indent="-457176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tr-TR" sz="2800" dirty="0" smtClean="0">
                <a:solidFill>
                  <a:schemeClr val="tx2">
                    <a:lumMod val="50000"/>
                  </a:schemeClr>
                </a:solidFill>
                <a:effectLst/>
              </a:rPr>
              <a:t>Kronik hastalıklar </a:t>
            </a:r>
            <a:endParaRPr lang="tr-TR" sz="2800" dirty="0">
              <a:solidFill>
                <a:schemeClr val="tx2">
                  <a:lumMod val="50000"/>
                </a:schemeClr>
              </a:solidFill>
              <a:effectLst/>
            </a:endParaRPr>
          </a:p>
        </p:txBody>
      </p:sp>
      <p:sp>
        <p:nvSpPr>
          <p:cNvPr id="6" name="Sağ Ayraç 5"/>
          <p:cNvSpPr/>
          <p:nvPr/>
        </p:nvSpPr>
        <p:spPr>
          <a:xfrm rot="5400000">
            <a:off x="5873749" y="2442193"/>
            <a:ext cx="812800" cy="8445500"/>
          </a:xfrm>
          <a:prstGeom prst="rightBrace">
            <a:avLst/>
          </a:prstGeom>
          <a:noFill/>
          <a:ln w="57150" cap="flat">
            <a:solidFill>
              <a:schemeClr val="tx2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5" tIns="45717" rIns="91435" bIns="45717" numCol="1" spcCol="38098" rtlCol="0" anchor="t">
            <a:noAutofit/>
          </a:bodyPr>
          <a:lstStyle/>
          <a:p>
            <a:pPr algn="l" defTabSz="914354" latinLnBrk="1">
              <a:lnSpc>
                <a:spcPct val="100000"/>
              </a:lnSpc>
            </a:pPr>
            <a:endParaRPr lang="tr-TR" sz="1800" dirty="0">
              <a:solidFill>
                <a:srgbClr val="000000"/>
              </a:solidFill>
              <a:effectLst/>
            </a:endParaRPr>
          </a:p>
        </p:txBody>
      </p:sp>
      <p:sp>
        <p:nvSpPr>
          <p:cNvPr id="7" name="Metin kutusu 6"/>
          <p:cNvSpPr txBox="1"/>
          <p:nvPr/>
        </p:nvSpPr>
        <p:spPr>
          <a:xfrm>
            <a:off x="3302000" y="7522768"/>
            <a:ext cx="6197601" cy="125818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797" tIns="50797" rIns="50797" bIns="50797" numCol="1" spcCol="38098" rtlCol="0" anchor="ctr">
            <a:spAutoFit/>
          </a:bodyPr>
          <a:lstStyle/>
          <a:p>
            <a:r>
              <a:rPr lang="tr-TR" b="1" dirty="0" smtClean="0">
                <a:solidFill>
                  <a:schemeClr val="accent5"/>
                </a:solidFill>
              </a:rPr>
              <a:t>Yaşam tarzı</a:t>
            </a:r>
          </a:p>
          <a:p>
            <a:r>
              <a:rPr lang="tr-TR" b="1" dirty="0" smtClean="0">
                <a:solidFill>
                  <a:schemeClr val="accent5"/>
                </a:solidFill>
              </a:rPr>
              <a:t>Bireysel yeme davranışı</a:t>
            </a:r>
            <a:endParaRPr lang="tr-TR" b="1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783955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5400" b="1" cap="none" dirty="0" err="1" smtClean="0"/>
              <a:t>Adolesan</a:t>
            </a:r>
            <a:r>
              <a:rPr lang="tr-TR" sz="5400" b="1" cap="none" dirty="0" smtClean="0"/>
              <a:t> Beslenme Davranışları</a:t>
            </a:r>
            <a:endParaRPr lang="tr-TR" sz="5400" b="1" cap="none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25501" y="2332383"/>
            <a:ext cx="11353801" cy="675860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1801"/>
              </a:spcBef>
            </a:pPr>
            <a:r>
              <a:rPr lang="tr-TR" sz="3000" dirty="0" smtClean="0">
                <a:effectLst/>
              </a:rPr>
              <a:t>Öğün atlama ( özellikle kahvaltı)</a:t>
            </a:r>
          </a:p>
          <a:p>
            <a:pPr>
              <a:lnSpc>
                <a:spcPct val="100000"/>
              </a:lnSpc>
              <a:spcBef>
                <a:spcPts val="1801"/>
              </a:spcBef>
            </a:pPr>
            <a:r>
              <a:rPr lang="tr-TR" sz="3000" dirty="0">
                <a:effectLst/>
              </a:rPr>
              <a:t>Düzensiz öğün, </a:t>
            </a:r>
            <a:r>
              <a:rPr lang="tr-TR" sz="3000" dirty="0" smtClean="0">
                <a:effectLst/>
              </a:rPr>
              <a:t>atıştırma</a:t>
            </a:r>
          </a:p>
          <a:p>
            <a:pPr>
              <a:lnSpc>
                <a:spcPct val="100000"/>
              </a:lnSpc>
              <a:spcBef>
                <a:spcPts val="1801"/>
              </a:spcBef>
            </a:pPr>
            <a:r>
              <a:rPr lang="tr-TR" sz="3000" dirty="0" smtClean="0">
                <a:effectLst/>
              </a:rPr>
              <a:t>Ev dışında yemek yeme alışkanlıkları</a:t>
            </a:r>
          </a:p>
          <a:p>
            <a:pPr>
              <a:lnSpc>
                <a:spcPct val="100000"/>
              </a:lnSpc>
              <a:spcBef>
                <a:spcPts val="1801"/>
              </a:spcBef>
            </a:pPr>
            <a:r>
              <a:rPr lang="tr-TR" sz="3000" dirty="0" smtClean="0">
                <a:effectLst/>
              </a:rPr>
              <a:t>Yüksek sodyum ve doymuş yağ içeren gıda tüketimi (fastfood)</a:t>
            </a:r>
          </a:p>
          <a:p>
            <a:pPr>
              <a:lnSpc>
                <a:spcPct val="100000"/>
              </a:lnSpc>
              <a:spcBef>
                <a:spcPts val="1801"/>
              </a:spcBef>
            </a:pPr>
            <a:r>
              <a:rPr lang="tr-TR" sz="3000" dirty="0" smtClean="0">
                <a:effectLst/>
              </a:rPr>
              <a:t>Yemek seçme eğilimi</a:t>
            </a:r>
          </a:p>
          <a:p>
            <a:pPr>
              <a:lnSpc>
                <a:spcPct val="100000"/>
              </a:lnSpc>
              <a:spcBef>
                <a:spcPts val="1801"/>
              </a:spcBef>
            </a:pPr>
            <a:r>
              <a:rPr lang="tr-TR" sz="3000" dirty="0" err="1" smtClean="0">
                <a:effectLst/>
              </a:rPr>
              <a:t>Aburcubur</a:t>
            </a:r>
            <a:r>
              <a:rPr lang="tr-TR" sz="3000" dirty="0" smtClean="0">
                <a:effectLst/>
              </a:rPr>
              <a:t> gıdalara düşkünlük</a:t>
            </a:r>
          </a:p>
          <a:p>
            <a:pPr>
              <a:lnSpc>
                <a:spcPct val="100000"/>
              </a:lnSpc>
              <a:spcBef>
                <a:spcPts val="1801"/>
              </a:spcBef>
            </a:pPr>
            <a:r>
              <a:rPr lang="tr-TR" sz="3000" dirty="0" smtClean="0">
                <a:effectLst/>
              </a:rPr>
              <a:t>Şekerli ve karbonhidratlı  yiyecek- içeceklere ilgi</a:t>
            </a:r>
          </a:p>
          <a:p>
            <a:pPr>
              <a:lnSpc>
                <a:spcPct val="100000"/>
              </a:lnSpc>
              <a:spcBef>
                <a:spcPts val="1801"/>
              </a:spcBef>
            </a:pPr>
            <a:r>
              <a:rPr lang="tr-TR" sz="3000" dirty="0" smtClean="0">
                <a:effectLst/>
              </a:rPr>
              <a:t>Kafein içeren içecek tüketimi</a:t>
            </a:r>
          </a:p>
          <a:p>
            <a:pPr>
              <a:lnSpc>
                <a:spcPct val="100000"/>
              </a:lnSpc>
              <a:spcBef>
                <a:spcPts val="1801"/>
              </a:spcBef>
            </a:pPr>
            <a:r>
              <a:rPr lang="tr-TR" sz="3000" dirty="0" smtClean="0">
                <a:effectLst/>
              </a:rPr>
              <a:t>Uygunsuz/ sağlıksız diyetler</a:t>
            </a:r>
          </a:p>
          <a:p>
            <a:pPr>
              <a:lnSpc>
                <a:spcPct val="100000"/>
              </a:lnSpc>
              <a:spcBef>
                <a:spcPts val="1801"/>
              </a:spcBef>
            </a:pPr>
            <a:r>
              <a:rPr lang="tr-TR" sz="3000" dirty="0" smtClean="0">
                <a:effectLst/>
              </a:rPr>
              <a:t>Alkol ve sigara tüketiminin başlaması</a:t>
            </a:r>
          </a:p>
        </p:txBody>
      </p:sp>
    </p:spTree>
    <p:extLst>
      <p:ext uri="{BB962C8B-B14F-4D97-AF65-F5344CB8AC3E}">
        <p14:creationId xmlns:p14="http://schemas.microsoft.com/office/powerpoint/2010/main" val="44737872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Kyoto">
  <a:themeElements>
    <a:clrScheme name="Kyoto">
      <a:dk1>
        <a:srgbClr val="4F5C3F"/>
      </a:dk1>
      <a:lt1>
        <a:srgbClr val="3A1D5C"/>
      </a:lt1>
      <a:dk2>
        <a:srgbClr val="585752"/>
      </a:dk2>
      <a:lt2>
        <a:srgbClr val="D0CDBF"/>
      </a:lt2>
      <a:accent1>
        <a:srgbClr val="56758A"/>
      </a:accent1>
      <a:accent2>
        <a:srgbClr val="828852"/>
      </a:accent2>
      <a:accent3>
        <a:srgbClr val="D5B682"/>
      </a:accent3>
      <a:accent4>
        <a:srgbClr val="BB5809"/>
      </a:accent4>
      <a:accent5>
        <a:srgbClr val="AB1701"/>
      </a:accent5>
      <a:accent6>
        <a:srgbClr val="792255"/>
      </a:accent6>
      <a:hlink>
        <a:srgbClr val="0000FF"/>
      </a:hlink>
      <a:folHlink>
        <a:srgbClr val="FF00FF"/>
      </a:folHlink>
    </a:clrScheme>
    <a:fontScheme name="Kyoto">
      <a:majorFont>
        <a:latin typeface="Georgia"/>
        <a:ea typeface="Georgia"/>
        <a:cs typeface="Georgia"/>
      </a:majorFont>
      <a:minorFont>
        <a:latin typeface="Georgia"/>
        <a:ea typeface="Georgia"/>
        <a:cs typeface="Georgia"/>
      </a:minorFont>
    </a:fontScheme>
    <a:fmtScheme name="Kyot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3F1DF"/>
            </a:solidFill>
            <a:effectLst/>
            <a:uFillTx/>
            <a:latin typeface="+mn-lt"/>
            <a:ea typeface="+mn-ea"/>
            <a:cs typeface="+mn-cs"/>
            <a:sym typeface="Georgi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3">
              <a:satOff val="-11003"/>
              <a:lumOff val="-15119"/>
            </a:schemeClr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2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4F5C3F"/>
            </a:solidFill>
            <a:effectLst>
              <a:outerShdw blurRad="25400" dist="12700" rotWithShape="0">
                <a:srgbClr val="FFFFFF">
                  <a:alpha val="45000"/>
                </a:srgbClr>
              </a:outerShdw>
            </a:effectLst>
            <a:uFillTx/>
            <a:latin typeface="+mn-lt"/>
            <a:ea typeface="+mn-ea"/>
            <a:cs typeface="+mn-cs"/>
            <a:sym typeface="Georgi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Kyoto">
  <a:themeElements>
    <a:clrScheme name="Kyoto">
      <a:dk1>
        <a:srgbClr val="000000"/>
      </a:dk1>
      <a:lt1>
        <a:srgbClr val="FFFFFF"/>
      </a:lt1>
      <a:dk2>
        <a:srgbClr val="585752"/>
      </a:dk2>
      <a:lt2>
        <a:srgbClr val="D0CDBF"/>
      </a:lt2>
      <a:accent1>
        <a:srgbClr val="56758A"/>
      </a:accent1>
      <a:accent2>
        <a:srgbClr val="828852"/>
      </a:accent2>
      <a:accent3>
        <a:srgbClr val="D5B682"/>
      </a:accent3>
      <a:accent4>
        <a:srgbClr val="BB5809"/>
      </a:accent4>
      <a:accent5>
        <a:srgbClr val="AB1701"/>
      </a:accent5>
      <a:accent6>
        <a:srgbClr val="792255"/>
      </a:accent6>
      <a:hlink>
        <a:srgbClr val="0000FF"/>
      </a:hlink>
      <a:folHlink>
        <a:srgbClr val="FF00FF"/>
      </a:folHlink>
    </a:clrScheme>
    <a:fontScheme name="Kyoto">
      <a:majorFont>
        <a:latin typeface="Georgia"/>
        <a:ea typeface="Georgia"/>
        <a:cs typeface="Georgia"/>
      </a:majorFont>
      <a:minorFont>
        <a:latin typeface="Georgia"/>
        <a:ea typeface="Georgia"/>
        <a:cs typeface="Georgia"/>
      </a:minorFont>
    </a:fontScheme>
    <a:fmtScheme name="Kyot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3F1DF"/>
            </a:solidFill>
            <a:effectLst/>
            <a:uFillTx/>
            <a:latin typeface="+mn-lt"/>
            <a:ea typeface="+mn-ea"/>
            <a:cs typeface="+mn-cs"/>
            <a:sym typeface="Georgi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3">
              <a:satOff val="-11003"/>
              <a:lumOff val="-15119"/>
            </a:schemeClr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2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4F5C3F"/>
            </a:solidFill>
            <a:effectLst>
              <a:outerShdw blurRad="25400" dist="12700" rotWithShape="0">
                <a:srgbClr val="FFFFFF">
                  <a:alpha val="45000"/>
                </a:srgbClr>
              </a:outerShdw>
            </a:effectLst>
            <a:uFillTx/>
            <a:latin typeface="+mn-lt"/>
            <a:ea typeface="+mn-ea"/>
            <a:cs typeface="+mn-cs"/>
            <a:sym typeface="Georgi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15682</TotalTime>
  <Words>2140</Words>
  <Application>Microsoft Office PowerPoint</Application>
  <PresentationFormat>Özel</PresentationFormat>
  <Paragraphs>383</Paragraphs>
  <Slides>52</Slides>
  <Notes>5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10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52</vt:i4>
      </vt:variant>
    </vt:vector>
  </HeadingPairs>
  <TitlesOfParts>
    <vt:vector size="63" baseType="lpstr">
      <vt:lpstr>Arial</vt:lpstr>
      <vt:lpstr>Calibri</vt:lpstr>
      <vt:lpstr>Comic Sans MS</vt:lpstr>
      <vt:lpstr>Georgia</vt:lpstr>
      <vt:lpstr>Helvetica Neue</vt:lpstr>
      <vt:lpstr>Hoefler Text</vt:lpstr>
      <vt:lpstr>Lucida Sans Unicode</vt:lpstr>
      <vt:lpstr>Palatino</vt:lpstr>
      <vt:lpstr>Times New Roman</vt:lpstr>
      <vt:lpstr>Wingdings</vt:lpstr>
      <vt:lpstr>Kyoto</vt:lpstr>
      <vt:lpstr>Adolesanlarda Beslenmeye Bağlı Sağlık Sorunları</vt:lpstr>
      <vt:lpstr>PowerPoint Sunusu</vt:lpstr>
      <vt:lpstr>Adolesan Dönemin Özellikleri</vt:lpstr>
      <vt:lpstr>Adolesan Dönemin Özellikleri</vt:lpstr>
      <vt:lpstr>Adolesanların Günlük Alması Gereken Enerji ve Besin Öğesi Gereksinimleri</vt:lpstr>
      <vt:lpstr>Adolesanların Günlük Alması Gereken Enerji ve Besin Öğesi Gereksinimleri</vt:lpstr>
      <vt:lpstr>Adölesanların Günlük Alması Gereken Enerji ve Besin Öğesi Gereksinimleri</vt:lpstr>
      <vt:lpstr>PowerPoint Sunusu</vt:lpstr>
      <vt:lpstr>Adolesan Beslenme Davranışları</vt:lpstr>
      <vt:lpstr>PowerPoint Sunusu</vt:lpstr>
      <vt:lpstr>PowerPoint Sunusu</vt:lpstr>
      <vt:lpstr>Obezite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Obezite-Yaklaşım</vt:lpstr>
      <vt:lpstr>PowerPoint Sunusu</vt:lpstr>
      <vt:lpstr>Obezite-Tedavi</vt:lpstr>
      <vt:lpstr>PowerPoint Sunusu</vt:lpstr>
      <vt:lpstr>PowerPoint Sunusu</vt:lpstr>
      <vt:lpstr>Obezite-Tedavi</vt:lpstr>
      <vt:lpstr>PowerPoint Sunusu</vt:lpstr>
      <vt:lpstr>PowerPoint Sunusu</vt:lpstr>
      <vt:lpstr>PowerPoint Sunusu</vt:lpstr>
      <vt:lpstr>Komplikasyonların Tedavisi</vt:lpstr>
      <vt:lpstr>PowerPoint Sunusu</vt:lpstr>
      <vt:lpstr>PowerPoint Sunusu</vt:lpstr>
      <vt:lpstr>Yeme Bozuklukları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user</dc:creator>
  <cp:lastModifiedBy>pc</cp:lastModifiedBy>
  <cp:revision>135</cp:revision>
  <dcterms:modified xsi:type="dcterms:W3CDTF">2018-11-28T18:25:28Z</dcterms:modified>
</cp:coreProperties>
</file>