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9" r:id="rId40"/>
    <p:sldId id="310" r:id="rId41"/>
    <p:sldId id="308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4" r:id="rId53"/>
    <p:sldId id="325" r:id="rId54"/>
    <p:sldId id="326" r:id="rId55"/>
    <p:sldId id="312" r:id="rId56"/>
  </p:sldIdLst>
  <p:sldSz cx="12060238" cy="88201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7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635114" y="3159936"/>
            <a:ext cx="9460400" cy="44701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4877"/>
              </a:lnSpc>
            </a:pPr>
            <a:r>
              <a:rPr lang="en-US" altLang="zh-CN" sz="3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ERİŞKİN DİYABETLİ BİREYLER İÇİN</a:t>
            </a:r>
          </a:p>
          <a:p>
            <a:pPr indent="2589492">
              <a:lnSpc>
                <a:spcPts val="5054"/>
              </a:lnSpc>
            </a:pPr>
            <a:r>
              <a:rPr lang="en-US" altLang="zh-CN" sz="30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EĞİTİM SETİ - 3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299536">
              <a:lnSpc>
                <a:spcPts val="2986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DİYABET KOMPLİKASYONLARI VE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627473">
              <a:lnSpc>
                <a:spcPts val="2600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ÖNLENMESİ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204334">
              <a:lnSpc>
                <a:spcPts val="2679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DİYABETLE YAŞAM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9"/>
          <p:cNvSpPr txBox="1"/>
          <p:nvPr/>
        </p:nvSpPr>
        <p:spPr>
          <a:xfrm>
            <a:off x="2969462" y="1164032"/>
            <a:ext cx="618117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151625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NEDİR?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bireylerde kan şekeri seviyesinin aniden</a:t>
            </a:r>
          </a:p>
          <a:p>
            <a:pPr indent="1369771">
              <a:lnSpc>
                <a:spcPts val="3000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70 mg/dl’nin altına düşmesi</a:t>
            </a:r>
          </a:p>
          <a:p>
            <a:pPr indent="107320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ilgili belirtilerin görülmesidir.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27994">
              <a:lnSpc>
                <a:spcPts val="323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31"/>
          <p:cNvSpPr txBox="1"/>
          <p:nvPr/>
        </p:nvSpPr>
        <p:spPr>
          <a:xfrm>
            <a:off x="3781858" y="1164032"/>
            <a:ext cx="449592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NEDENLERİ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81600" y="2187387"/>
            <a:ext cx="9893734" cy="59375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Nedenleri: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 düzenleyici ilaçlar ve insülinin yüksek dozda alınması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Bireyin yaşam tarzı için uygun olmayan insülin seçimi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uygulaması ile öğün arasında uzun zaman geçmesi, yetersiz karbonhidrat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alınması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enjeksiyonunun derialtı yerine kas içine yapılması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Aşırı egzersiz yapılması, egzersizde kullanılacak bölgeye insülin yapılması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Karaciğerde glukoz üretiminin azalmış olması (alkol kullanılması)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Mide boşalmasının gecikmesi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yetmezliğine bağlı vücutta insülin birikmesi</a:t>
            </a:r>
          </a:p>
          <a:p>
            <a:pPr indent="0">
              <a:lnSpc>
                <a:spcPts val="359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Diyabete bağlı sinir sistemi hasarı olması (hipoglisemiyi farketmeme)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38341">
              <a:lnSpc>
                <a:spcPts val="299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58" y="-75627"/>
            <a:ext cx="12145299" cy="8884558"/>
          </a:xfrm>
          <a:prstGeom prst="rect">
            <a:avLst/>
          </a:prstGeom>
        </p:spPr>
      </p:pic>
      <p:sp>
        <p:nvSpPr>
          <p:cNvPr id="2" name="TextBox 34"/>
          <p:cNvSpPr txBox="1"/>
          <p:nvPr/>
        </p:nvSpPr>
        <p:spPr>
          <a:xfrm>
            <a:off x="1507740" y="1164032"/>
            <a:ext cx="6880262" cy="5079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163358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BELİRTİLERİ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02550">
              <a:lnSpc>
                <a:spcPts val="3240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Terleme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13485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Titreme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02283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Sinirlilik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Halsizlik ve yorgunluk hissi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62253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Huzursuzluk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5229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Baş dönmesi, sersemlik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35825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Aşırı açlık hissi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3619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Çarpıntı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910">
              <a:lnSpc>
                <a:spcPts val="303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Duygusal değişiklikler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72002" y="6636395"/>
            <a:ext cx="3517131" cy="11082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Ağır Hipoglisemi Belirtileri:</a:t>
            </a:r>
          </a:p>
          <a:p>
            <a:pPr indent="323240">
              <a:lnSpc>
                <a:spcPts val="2900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Şuur bulanıklığı/kaybı,</a:t>
            </a:r>
          </a:p>
          <a:p>
            <a:pPr indent="628345">
              <a:lnSpc>
                <a:spcPts val="2900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kasılmalar, koma.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8"/>
          <p:cNvSpPr txBox="1"/>
          <p:nvPr/>
        </p:nvSpPr>
        <p:spPr>
          <a:xfrm>
            <a:off x="2104000" y="1164032"/>
            <a:ext cx="7922040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322661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HİPOGLİSEMİYİ FARKETMEME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51585">
              <a:lnSpc>
                <a:spcPts val="306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şekeriniz 55-60 mg/dl’nin altına düştüğünde</a:t>
            </a:r>
          </a:p>
          <a:p>
            <a:pPr indent="2216543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belirtileri hisseder misiniz?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zaman hissederim veya çoğunlukla hissederim demiyorsanız</a:t>
            </a:r>
          </a:p>
          <a:p>
            <a:pPr indent="174155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hipoglisemiyi algılamanız azalmıştır!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15941">
              <a:lnSpc>
                <a:spcPts val="365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40"/>
          <p:cNvSpPr txBox="1"/>
          <p:nvPr/>
        </p:nvSpPr>
        <p:spPr>
          <a:xfrm>
            <a:off x="1715999" y="1164032"/>
            <a:ext cx="8958345" cy="6901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24148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HİPOGLİSEMİDEN KORUNMAK İÇİN</a:t>
            </a:r>
          </a:p>
          <a:p>
            <a:pPr indent="2601018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NE YAPMALISINIZ?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Yanınızda glukagon ve şekerli besinler taşıyınız.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Aile ve arkadaşlarınızın glukagon yapmayı öğrenmesini sağlayınız.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889410">
              <a:lnSpc>
                <a:spcPts val="2558"/>
              </a:lnSpc>
            </a:pPr>
            <a:r>
              <a:rPr lang="en-US" altLang="zh-CN" sz="11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KİMLİK KARTI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7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kimlik kartı, künyesi, kolyesi vb. taşıyınız.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şekerinizi düzenli ölçünüz.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düşmesinden korunmak için diğer önlemleri alınız.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03941">
              <a:lnSpc>
                <a:spcPts val="343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42"/>
          <p:cNvSpPr txBox="1"/>
          <p:nvPr/>
        </p:nvSpPr>
        <p:spPr>
          <a:xfrm>
            <a:off x="971476" y="3065718"/>
            <a:ext cx="625413" cy="14654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539"/>
              </a:lnSpc>
            </a:pPr>
            <a:r>
              <a:rPr lang="en-US" altLang="zh-CN" sz="96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81900" y="5603718"/>
            <a:ext cx="451860" cy="14654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539"/>
              </a:lnSpc>
            </a:pPr>
            <a:r>
              <a:rPr lang="en-US" altLang="zh-CN" sz="815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88000" y="1164032"/>
            <a:ext cx="7790623" cy="2520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81357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TEDAVİSİ</a:t>
            </a:r>
          </a:p>
          <a:p>
            <a:pPr indent="93041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70 mg/dl’NİN ALTINDA İSE - 1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59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BİLİNÇ AÇIK VE YUTABİLİYORSA: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15-20 g glukoz alınır ve mümkünse aynı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anda kan şekeri ölçülür.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106000" y="3827187"/>
            <a:ext cx="2705869" cy="8335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3-4 glukoz tablet/jel,</a:t>
            </a:r>
          </a:p>
          <a:p>
            <a:pPr indent="0">
              <a:lnSpc>
                <a:spcPts val="3593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-6 kesme şeker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716605" y="3827187"/>
            <a:ext cx="2899833" cy="10900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150-200 ml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suyu</a:t>
            </a:r>
            <a:endParaRPr lang="en-US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(üzüm, vişne veya elma)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 limonata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052000" y="5553387"/>
            <a:ext cx="4959691" cy="25391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Sonra 15 dakika beklenir ve tekrar kan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şekerine bakılır.</a:t>
            </a:r>
          </a:p>
          <a:p>
            <a:pPr indent="0">
              <a:lnSpc>
                <a:spcPts val="359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Hala 70 mg/dl’den azsa yeniden 15-20 g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 içeren besin tüketilir.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67941">
              <a:lnSpc>
                <a:spcPts val="365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49"/>
          <p:cNvSpPr txBox="1"/>
          <p:nvPr/>
        </p:nvSpPr>
        <p:spPr>
          <a:xfrm>
            <a:off x="1225900" y="3707578"/>
            <a:ext cx="451861" cy="1156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9105"/>
              </a:lnSpc>
            </a:pPr>
            <a:r>
              <a:rPr lang="en-US" altLang="zh-CN" sz="815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181042" y="1164032"/>
            <a:ext cx="7971413" cy="59375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2053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TEDAVİSİ</a:t>
            </a:r>
          </a:p>
          <a:p>
            <a:pPr indent="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70 mg/dl’NİN ALTINDA İSE - 2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94957">
              <a:lnSpc>
                <a:spcPts val="3895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Kan şekeri 70 mg/dl üzerine çıktığında;</a:t>
            </a:r>
          </a:p>
          <a:p>
            <a:pPr indent="194957">
              <a:lnSpc>
                <a:spcPts val="33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Ara öğün zamanı ise ara öğün alınır.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94957">
              <a:lnSpc>
                <a:spcPts val="37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Ana öğün zamanı ise ana öğün alınır.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94957">
              <a:lnSpc>
                <a:spcPts val="36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Hipoglisemik atak sonrası bir saat içinde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yemek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yenmeyecekse</a:t>
            </a:r>
            <a:endParaRPr lang="tr-TR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194957">
              <a:lnSpc>
                <a:spcPts val="36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15 g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içeren bir ara öğün alınmalıdır.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8899">
              <a:lnSpc>
                <a:spcPts val="2872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52"/>
          <p:cNvSpPr txBox="1"/>
          <p:nvPr/>
        </p:nvSpPr>
        <p:spPr>
          <a:xfrm>
            <a:off x="2537999" y="3597373"/>
            <a:ext cx="3409499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dozunda  kas  içine  uygulanır.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81042" y="1164019"/>
            <a:ext cx="6993902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2053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TEDAVİSİ</a:t>
            </a:r>
          </a:p>
          <a:p>
            <a:pPr indent="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70 mg/dl’NİN ALTINDA İSE - 3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6957">
              <a:lnSpc>
                <a:spcPts val="3735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BİLİNÇ KAPALI VE YUTAMIYORSA: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6957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Glukagon 5 yaş ve üzeri yetişkinlerde 1 mg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6957">
              <a:lnSpc>
                <a:spcPts val="35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Glukagon yoksa çevresindeki kişiler şekerli</a:t>
            </a:r>
          </a:p>
          <a:p>
            <a:pPr indent="356957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gıdayı ağız içine, yanak kenarına sürer; reçel,</a:t>
            </a:r>
          </a:p>
          <a:p>
            <a:pPr indent="356957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bal gibi.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8899">
              <a:lnSpc>
                <a:spcPts val="369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55"/>
          <p:cNvSpPr txBox="1"/>
          <p:nvPr/>
        </p:nvSpPr>
        <p:spPr>
          <a:xfrm>
            <a:off x="1081900" y="3598451"/>
            <a:ext cx="451860" cy="1156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9105"/>
              </a:lnSpc>
            </a:pPr>
            <a:r>
              <a:rPr lang="en-US" altLang="zh-CN" sz="815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181042" y="1164032"/>
            <a:ext cx="7697581" cy="6901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2053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TEDAVİSİ</a:t>
            </a:r>
          </a:p>
          <a:p>
            <a:pPr indent="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70 mg/dl’NİN ALTINDA İSE - 4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57758">
              <a:lnSpc>
                <a:spcPts val="364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Yapılan girişim sonrasında 15 dakika süre ile beklenir ve</a:t>
            </a:r>
          </a:p>
          <a:p>
            <a:pPr indent="457758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yeniden kan şekeri bakılır. 70 mg/dl üzerine çıkmamışsa</a:t>
            </a:r>
          </a:p>
          <a:p>
            <a:pPr indent="457758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15-20 g glukoz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içeren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besinlerden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tüketilir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57758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sırada diyabetli birey en yakın sağlık kuruluşuna</a:t>
            </a:r>
          </a:p>
          <a:p>
            <a:pPr indent="457758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ulaştırılmalıdır.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1253">
              <a:lnSpc>
                <a:spcPts val="2932"/>
              </a:lnSpc>
            </a:pPr>
            <a:r>
              <a:rPr lang="en-US" altLang="zh-CN" sz="2100" dirty="0" smtClean="0">
                <a:solidFill>
                  <a:srgbClr val="CF1B2A"/>
                </a:solidFill>
                <a:latin typeface="Times New Roman" charset="0"/>
                <a:cs typeface="Times New Roman" charset="0"/>
              </a:rPr>
              <a:t>112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8899">
              <a:lnSpc>
                <a:spcPts val="340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36"/>
            <a:ext cx="12054840" cy="8823960"/>
          </a:xfrm>
          <a:prstGeom prst="rect">
            <a:avLst/>
          </a:prstGeom>
        </p:spPr>
      </p:pic>
      <p:sp>
        <p:nvSpPr>
          <p:cNvPr id="2" name="TextBox 58"/>
          <p:cNvSpPr txBox="1"/>
          <p:nvPr/>
        </p:nvSpPr>
        <p:spPr>
          <a:xfrm>
            <a:off x="9393382" y="3016332"/>
            <a:ext cx="2386943" cy="1513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11842"/>
              </a:lnSpc>
            </a:pPr>
            <a:r>
              <a:rPr lang="en-US" altLang="zh-CN" sz="10600" dirty="0" smtClean="0">
                <a:solidFill>
                  <a:srgbClr val="DB1C24"/>
                </a:solidFill>
                <a:latin typeface="Arial" charset="0"/>
                <a:cs typeface="Arial" charset="0"/>
              </a:rPr>
              <a:t>X  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71636" y="1343781"/>
            <a:ext cx="8914040" cy="67925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13990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HATIRLAYALIM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0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 koması ani ve hızlı; hiperglisemi komaları saatler veya günler</a:t>
            </a:r>
          </a:p>
          <a:p>
            <a:pPr indent="0">
              <a:lnSpc>
                <a:spcPts val="252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içinde gelişebilir.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4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 tedavisinde çikolata, gofret gibi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yağlı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yiyec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kler</a:t>
            </a:r>
            <a:endParaRPr lang="en-US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251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alınmamalıdır.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4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Glukagon enjeksiyonu özellikle tip 1 diyabetli bireylerde hayat kurtarıcı</a:t>
            </a:r>
          </a:p>
          <a:p>
            <a:pPr indent="0">
              <a:lnSpc>
                <a:spcPts val="252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olabilir. Diyabetli yakınları glukagon yapmayı öğrenmelidir.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53941">
              <a:lnSpc>
                <a:spcPts val="375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015994" y="1164033"/>
            <a:ext cx="8052324" cy="69010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KOMPLİKASYONLARI VE ÖNLENMESİ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36006">
              <a:lnSpc>
                <a:spcPts val="2933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4.1. Kısa dönemde gelişen komplikasyonlar: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</a:t>
            </a:r>
          </a:p>
          <a:p>
            <a:pPr indent="936006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ketoasidoz, hiperglisemik hiperozmolar durum ve</a:t>
            </a:r>
          </a:p>
          <a:p>
            <a:pPr indent="936006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36006">
              <a:lnSpc>
                <a:spcPts val="3117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4.2. Uzun dönemde gelişen komplikasyonlar: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Retinopati,</a:t>
            </a:r>
          </a:p>
          <a:p>
            <a:pPr indent="936006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nefropati, nöropati, kalp-damar hastalıkları, periferik</a:t>
            </a:r>
          </a:p>
          <a:p>
            <a:pPr indent="936006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damar hastalıkları, inme ve ayak ülserleri.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81462">
              <a:lnSpc>
                <a:spcPts val="280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61"/>
          <p:cNvSpPr txBox="1"/>
          <p:nvPr/>
        </p:nvSpPr>
        <p:spPr>
          <a:xfrm>
            <a:off x="1767600" y="1209529"/>
            <a:ext cx="6865662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74945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HİPOGLİSEMİ ÖNLENEBİLİR!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4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şekerinizi düşüren sebebi bulup önlem alınız.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atlamayınız, yeterince karbonhidrat tüketiniz.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Önerilen dozdan daha yüksek ilaç/insülin kullanmayınız.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Aç karnına egzersiz yapmayınız.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Tekrarlayan kan şekeri düşmeleri oluyorsa diyabet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ekibinize başvurunuz.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Doktorunuza danışmadan şeker düşürücü ilaç ve insülini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azaltmayınız, bırakmayınız.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52341">
              <a:lnSpc>
                <a:spcPts val="305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63"/>
          <p:cNvSpPr txBox="1"/>
          <p:nvPr/>
        </p:nvSpPr>
        <p:spPr>
          <a:xfrm>
            <a:off x="1507172" y="1209529"/>
            <a:ext cx="7861126" cy="34624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DİYABETİN UZUN DÖNEM KOMPLİKASYONLARI</a:t>
            </a:r>
          </a:p>
          <a:p>
            <a:pPr indent="1582826">
              <a:lnSpc>
                <a:spcPts val="2642"/>
              </a:lnSpc>
            </a:pPr>
            <a:r>
              <a:rPr lang="en-US" altLang="zh-CN" sz="1800" dirty="0" smtClean="0">
                <a:solidFill>
                  <a:srgbClr val="2B3691"/>
                </a:solidFill>
                <a:latin typeface="Comic Sans MS" charset="0"/>
                <a:cs typeface="Comic Sans MS" charset="0"/>
              </a:rPr>
              <a:t>MAKROVASKÜLER                MİKROVASKÜLER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43637">
              <a:lnSpc>
                <a:spcPts val="2883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İnme</a:t>
            </a:r>
          </a:p>
          <a:p>
            <a:pPr indent="4970916">
              <a:lnSpc>
                <a:spcPts val="2700"/>
              </a:lnSpc>
            </a:pPr>
            <a:r>
              <a:rPr lang="en-US" altLang="zh-CN" sz="1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göz hastalığı</a:t>
            </a:r>
          </a:p>
          <a:p>
            <a:pPr indent="4902870">
              <a:lnSpc>
                <a:spcPts val="2164"/>
              </a:lnSpc>
            </a:pPr>
            <a:r>
              <a:rPr lang="en-US" altLang="zh-CN" sz="1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(Retinopati ve katarakt)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30968">
              <a:lnSpc>
                <a:spcPts val="2651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Kalp hastalığı ve</a:t>
            </a:r>
          </a:p>
          <a:p>
            <a:pPr indent="1605319">
              <a:lnSpc>
                <a:spcPts val="2164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629831">
              <a:lnSpc>
                <a:spcPts val="3185"/>
              </a:lnSpc>
            </a:pPr>
            <a:r>
              <a:rPr lang="en-US" altLang="zh-CN" sz="1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hastalığı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861848" y="5422435"/>
            <a:ext cx="1939041" cy="21363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508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Periferik damar</a:t>
            </a:r>
          </a:p>
          <a:p>
            <a:pPr indent="427056">
              <a:lnSpc>
                <a:spcPts val="2164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5248">
              <a:lnSpc>
                <a:spcPts val="2983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Ülser ve</a:t>
            </a:r>
          </a:p>
          <a:p>
            <a:pPr indent="655248">
              <a:lnSpc>
                <a:spcPts val="2164"/>
              </a:lnSpc>
            </a:pPr>
            <a:r>
              <a:rPr lang="en-US" altLang="zh-CN" sz="1800" dirty="0" smtClean="0">
                <a:solidFill>
                  <a:srgbClr val="BE192B"/>
                </a:solidFill>
                <a:latin typeface="Comic Sans MS" charset="0"/>
                <a:cs typeface="Comic Sans MS" charset="0"/>
              </a:rPr>
              <a:t>Ampütasyon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247663" y="5918912"/>
            <a:ext cx="2373622" cy="593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508"/>
              </a:lnSpc>
            </a:pPr>
            <a:r>
              <a:rPr lang="en-US" altLang="zh-CN" sz="1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Sinir Hasarı</a:t>
            </a:r>
          </a:p>
          <a:p>
            <a:pPr indent="0">
              <a:lnSpc>
                <a:spcPts val="2164"/>
              </a:lnSpc>
            </a:pPr>
            <a:r>
              <a:rPr lang="en-US" altLang="zh-CN" sz="1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(Nöropati)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68"/>
          <p:cNvSpPr txBox="1"/>
          <p:nvPr/>
        </p:nvSpPr>
        <p:spPr>
          <a:xfrm>
            <a:off x="936936" y="2882419"/>
            <a:ext cx="164368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A: Normal göz dibi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3551693" y="1209133"/>
            <a:ext cx="7149042" cy="37885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GÖZ HASTALIĞI</a:t>
            </a:r>
          </a:p>
          <a:p>
            <a:pPr indent="1222057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(RETİNOPATİ)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08307">
              <a:lnSpc>
                <a:spcPts val="338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Gözün arkasında ışığa duyarlı tabakanın</a:t>
            </a:r>
          </a:p>
          <a:p>
            <a:pPr indent="1308307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hastalığıdır.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08307">
              <a:lnSpc>
                <a:spcPts val="30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Erişkinlerde körlük nedenlerinin başında gelir.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08307">
              <a:lnSpc>
                <a:spcPts val="30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hastalarında katarakt ve göz tansiyonu</a:t>
            </a:r>
          </a:p>
          <a:p>
            <a:pPr indent="1308307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gibi sorunlar sıkça görülür.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36936" y="5126318"/>
            <a:ext cx="3106155" cy="26476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B: Orta dönem diyabetik retinopati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757"/>
              </a:lnSpc>
            </a:pPr>
            <a:r>
              <a:rPr lang="en-US" altLang="zh-CN" sz="15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C: İleri dönem diyabetik retinopati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4860000" y="5271728"/>
            <a:ext cx="5597686" cy="24365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retinopati gelişmiş kişiler egzersiz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seçimine özen göstermelidir.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73"/>
          <p:cNvSpPr txBox="1"/>
          <p:nvPr/>
        </p:nvSpPr>
        <p:spPr>
          <a:xfrm>
            <a:off x="1736961" y="1209337"/>
            <a:ext cx="7640233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14451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GÖZ HASTALIĞINI ÖNLEMEK VE</a:t>
            </a:r>
          </a:p>
          <a:p>
            <a:pPr indent="2396921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ERKEN TANI KOYMAK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1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Tanı konduğunda göz dibinin de değerlendirildiği göz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muayenesi yapılmalı.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Sorun yoksa yılda bir kez göz muayenesi tekrarlanmalı.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Gözde sorun varsa göz doktorunun tavsiye ettiği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şekilde tedavi takip yapılmalı.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82980">
              <a:lnSpc>
                <a:spcPts val="280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75"/>
          <p:cNvSpPr txBox="1"/>
          <p:nvPr/>
        </p:nvSpPr>
        <p:spPr>
          <a:xfrm>
            <a:off x="1634399" y="1209448"/>
            <a:ext cx="7293663" cy="69506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2310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BÖBREK HASTALIĞI</a:t>
            </a:r>
          </a:p>
          <a:p>
            <a:pPr indent="324489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(NEFROPATİ)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7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Böbreklerin hastalığıdır.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İyi kontrol edilemeyen diyabetlilerde ortaya çıkar.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Mikroalbuminüri nefropatinin en erken habercisidir. Uygun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tedaviyle normale dönebilir veya ilerlemesi yavaşlatılabilir.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yetersizliğine yol açabilir.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Diyaliz tedavisi veya böbrek nakli gerekebilir.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85541">
              <a:lnSpc>
                <a:spcPts val="315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77"/>
          <p:cNvSpPr txBox="1"/>
          <p:nvPr/>
        </p:nvSpPr>
        <p:spPr>
          <a:xfrm>
            <a:off x="6157285" y="4905388"/>
            <a:ext cx="1109699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Yüzde  ve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282400" y="1209529"/>
            <a:ext cx="8266687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21468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NEFROPATİ BELİRTİLERİ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4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Yüksek tansiyon                                                            Böbreklerin</a:t>
            </a:r>
          </a:p>
          <a:p>
            <a:pPr indent="3758336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bacaklarda                   bozulması</a:t>
            </a:r>
          </a:p>
          <a:p>
            <a:pPr indent="410477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ödem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37540">
              <a:lnSpc>
                <a:spcPts val="295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0"/>
          <p:cNvSpPr txBox="1"/>
          <p:nvPr/>
        </p:nvSpPr>
        <p:spPr>
          <a:xfrm>
            <a:off x="1835999" y="1209337"/>
            <a:ext cx="6619761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2150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BÖBREK HASTALIĞI</a:t>
            </a:r>
          </a:p>
          <a:p>
            <a:pPr indent="3043291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(NEFROPATİ)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6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böbrek hastalığı olmayan her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yılda bir kez mikroalbüminüri ölçümü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yaptırmalıdır.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Mikroalbüminüri ölçümü: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045">
              <a:lnSpc>
                <a:spcPts val="30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Anlık alınan idrarda veya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045">
              <a:lnSpc>
                <a:spcPts val="308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24 saat toplanmış olan idrarda yapılabilir.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83942">
              <a:lnSpc>
                <a:spcPts val="358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2"/>
          <p:cNvSpPr txBox="1"/>
          <p:nvPr/>
        </p:nvSpPr>
        <p:spPr>
          <a:xfrm>
            <a:off x="1720800" y="1209133"/>
            <a:ext cx="6588539" cy="68559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95704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SİNİR HASARI</a:t>
            </a:r>
          </a:p>
          <a:p>
            <a:pPr indent="3232123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(NÖROPATİ)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Sinirlerin hastalığıdır.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Genellikle ayak ve bacaklarda ağrı ve hissizlik,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travma ve infeksiyonlara, ağır vakalarda ayak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ülserlerine neden olur.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kalp, akciğerler, mesane, mide ve barsak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sinirleri de etkilenebilir.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erkeklerde iktidarsızlığa, kadınlarda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 bazı cinsel sorunlara sebep olabilir.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99141">
              <a:lnSpc>
                <a:spcPts val="325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4"/>
          <p:cNvSpPr txBox="1"/>
          <p:nvPr/>
        </p:nvSpPr>
        <p:spPr>
          <a:xfrm>
            <a:off x="1806528" y="1209529"/>
            <a:ext cx="7827143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87150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NÖROPATİ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İLERLEYİCİDİR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4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sinir hasarı belirtileri herhangi bir zamanda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ortaya çıkabildiği  gibi, tip 2 diyabet tanısı sırasında da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saptanabilir.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Hastaları en fazla rahatsız eden şikayet ‘ağrı’dır.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 belirtisiz de seyredebilir! Bu nedenle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ayaklarınızı her gün muayene ediniz.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13413">
              <a:lnSpc>
                <a:spcPts val="294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86"/>
          <p:cNvSpPr txBox="1"/>
          <p:nvPr/>
        </p:nvSpPr>
        <p:spPr>
          <a:xfrm>
            <a:off x="1620000" y="1209529"/>
            <a:ext cx="7751802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20467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NÖROPATİ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VE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EGZERSİZ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5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Periferik veya otonom nöropati gelişmiş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kişiler egzersiz seçimine özen göstermeli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Uygun ayakkabı seçimi yapmalı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Cilt hasarı gözlemi yapmalı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99941">
              <a:lnSpc>
                <a:spcPts val="377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60000" y="1164032"/>
            <a:ext cx="9001913" cy="67412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3780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4.1. DİYABETİN KISA DÖNEMDE, ANİ GELİŞEN,</a:t>
            </a:r>
          </a:p>
          <a:p>
            <a:pPr indent="274348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İSTENMEYEN ETKİLERİ</a:t>
            </a:r>
          </a:p>
          <a:p>
            <a:pPr indent="0">
              <a:lnSpc>
                <a:spcPts val="3333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Hiperglisemi: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şekerinin normalden yüksek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olmasıdır.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Nedenleri: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 düzenleyici ilaçlar ve insülinin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yeterli dozda alınmaması.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enjeksiyonunun doğru yapılmaması.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fazla yemek yenmesi.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 yapılmaması.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Başka hastalıkların (ateşli hastalıklar vb.) eşlik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etmesi.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Bireyin stresli olması.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Kullanılan bazı ilaçlar (kortizon, kemoterapi,</a:t>
            </a:r>
          </a:p>
          <a:p>
            <a:pPr indent="0">
              <a:lnSpc>
                <a:spcPts val="27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diüretik, antidepresan vb.)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42"/>
          <p:cNvSpPr txBox="1"/>
          <p:nvPr/>
        </p:nvSpPr>
        <p:spPr>
          <a:xfrm>
            <a:off x="1832399" y="1209554"/>
            <a:ext cx="6371937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7968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KALP-DAMAR HASTALIKLARI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3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Dolaşım sisteminin hastalığıdır. İnme ve kalp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krizlerine neden olur.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Diyabetlilerde ölümlerin yarısından fazlası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kalp-damar hastalıkları nedeniyledir.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Başlıca risk faktörleri; sigara, hipertansiyon,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kolesterol yüksekliği ve obezitedir.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Korunma son derece önemlidir.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87542">
              <a:lnSpc>
                <a:spcPts val="370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44"/>
          <p:cNvSpPr txBox="1"/>
          <p:nvPr/>
        </p:nvSpPr>
        <p:spPr>
          <a:xfrm>
            <a:off x="1494000" y="1209554"/>
            <a:ext cx="5959484" cy="68555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03975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HİPERTANSİYON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5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 tanısı konulduğunda vakaların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yarısında tansiyon yüksektir.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 sıklığı yaşlanma ile artar.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ve hipertansiyon birlikte olduğunda: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8063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Kalp-damar hastalıkları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8063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8063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böbrek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8063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Kronik böbrek yetersizliği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8063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Ölüm riski artar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25941">
              <a:lnSpc>
                <a:spcPts val="3722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46"/>
          <p:cNvSpPr txBox="1"/>
          <p:nvPr/>
        </p:nvSpPr>
        <p:spPr>
          <a:xfrm>
            <a:off x="1758277" y="1209554"/>
            <a:ext cx="8011809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KARDİYOVASKÜLER HASTALIK RİSK FAKTÖRLERİ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112583">
              <a:lnSpc>
                <a:spcPts val="346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Diyabet, kalp-damar hastalıkları yönünden tek başına</a:t>
            </a:r>
          </a:p>
          <a:p>
            <a:pPr indent="316163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 risk faktörüdür.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32604">
              <a:lnSpc>
                <a:spcPts val="3517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46068">
              <a:lnSpc>
                <a:spcPts val="3019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Kan yağları oranlarında bozulma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39196">
              <a:lnSpc>
                <a:spcPts val="3019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Sigara veya diğer tütün</a:t>
            </a:r>
          </a:p>
          <a:p>
            <a:pPr indent="3061891">
              <a:lnSpc>
                <a:spcPts val="2799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ürünlerinin kullanımı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16185">
              <a:lnSpc>
                <a:spcPts val="3019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Ailede erken kalp-damar hastalığı</a:t>
            </a:r>
          </a:p>
          <a:p>
            <a:pPr indent="3877726">
              <a:lnSpc>
                <a:spcPts val="2799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öyküsü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89182">
              <a:lnSpc>
                <a:spcPts val="301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Obezite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511955">
              <a:lnSpc>
                <a:spcPts val="3019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Yaşı 45’den büyük olan erkek</a:t>
            </a:r>
          </a:p>
          <a:p>
            <a:pPr indent="2657840">
              <a:lnSpc>
                <a:spcPts val="2799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ve 50’den büyük olan kadın</a:t>
            </a:r>
          </a:p>
          <a:p>
            <a:pPr indent="3576888">
              <a:lnSpc>
                <a:spcPts val="2799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diyabetliler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61664">
              <a:lnSpc>
                <a:spcPts val="321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48"/>
          <p:cNvSpPr txBox="1"/>
          <p:nvPr/>
        </p:nvSpPr>
        <p:spPr>
          <a:xfrm>
            <a:off x="2933768" y="1209554"/>
            <a:ext cx="6338274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5929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PERİFERİK DAMAR HASTALIĞI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7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ve bacakların büyük damarlarının hastalığıdır.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4421">
              <a:lnSpc>
                <a:spcPts val="29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Uzun süreli ve kontrolsüz diyabeti bulunanlarda,</a:t>
            </a:r>
          </a:p>
          <a:p>
            <a:pPr indent="50432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özellikle sigara içen diyabetlilerde görülür.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50230">
              <a:lnSpc>
                <a:spcPts val="3043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Damar tıkanıklığı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99163">
              <a:lnSpc>
                <a:spcPts val="31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86173">
              <a:lnSpc>
                <a:spcPts val="369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0"/>
          <p:cNvSpPr txBox="1"/>
          <p:nvPr/>
        </p:nvSpPr>
        <p:spPr>
          <a:xfrm>
            <a:off x="2696655" y="1209554"/>
            <a:ext cx="6303649" cy="6514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KOMPLİKASYONLARDAN KORUNMA - 1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43542">
              <a:lnSpc>
                <a:spcPts val="344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Komplikasyonların oluşumunu engellemek veya</a:t>
            </a:r>
          </a:p>
          <a:p>
            <a:pPr indent="1600207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geciktirebilmek mümkündür.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8056">
              <a:lnSpc>
                <a:spcPts val="339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Açlık ve tokluk kan şekeri ve HbA</a:t>
            </a: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1c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değerlerinin</a:t>
            </a:r>
          </a:p>
          <a:p>
            <a:pPr indent="636760">
              <a:lnSpc>
                <a:spcPts val="259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hedeflenen değerlerde olması sağlanmalıdır.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006741">
              <a:lnSpc>
                <a:spcPts val="389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&lt;%7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2"/>
          <p:cNvSpPr txBox="1"/>
          <p:nvPr/>
        </p:nvSpPr>
        <p:spPr>
          <a:xfrm>
            <a:off x="2696655" y="1164553"/>
            <a:ext cx="6666342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KOMPLİKASYONLARDAN KORUNMA - 2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4306859" y="2813812"/>
            <a:ext cx="3473708" cy="53219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30199">
              <a:lnSpc>
                <a:spcPts val="2926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Glukoz kontrolü ile</a:t>
            </a:r>
          </a:p>
          <a:p>
            <a:pPr indent="0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Mikrovasküler komplikasyon</a:t>
            </a:r>
          </a:p>
          <a:p>
            <a:pPr indent="456857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Miyokard infarktüsü</a:t>
            </a:r>
          </a:p>
          <a:p>
            <a:pPr indent="396316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Retinopati önlenebilir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13082">
              <a:lnSpc>
                <a:spcPts val="28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54" name="TextBox 154"/>
          <p:cNvSpPr txBox="1"/>
          <p:nvPr/>
        </p:nvSpPr>
        <p:spPr>
          <a:xfrm>
            <a:off x="9345853" y="2510239"/>
            <a:ext cx="938362" cy="10914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8593"/>
              </a:lnSpc>
            </a:pPr>
            <a:r>
              <a:rPr lang="en-US" altLang="zh-CN" sz="5100" dirty="0" smtClean="0">
                <a:solidFill>
                  <a:srgbClr val="FEFEFE"/>
                </a:solidFill>
                <a:latin typeface="Times New Roman" charset="0"/>
                <a:cs typeface="Times New Roman" charset="0"/>
              </a:rPr>
              <a:t>DUR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6"/>
          <p:cNvSpPr txBox="1"/>
          <p:nvPr/>
        </p:nvSpPr>
        <p:spPr>
          <a:xfrm>
            <a:off x="2235197" y="1164553"/>
            <a:ext cx="6698629" cy="66043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61458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KOMPLİKASYONLARDAN KORUNMA - 3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4317">
              <a:lnSpc>
                <a:spcPts val="3433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basıncı kontrolü ile</a:t>
            </a:r>
          </a:p>
          <a:p>
            <a:pPr indent="177888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Mikrovasküler komplikasyon</a:t>
            </a:r>
          </a:p>
          <a:p>
            <a:pPr indent="1194816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İnme (felç)</a:t>
            </a:r>
          </a:p>
          <a:p>
            <a:pPr indent="444322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Retinopatinin ilerlemesi</a:t>
            </a:r>
          </a:p>
          <a:p>
            <a:pPr indent="0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Diyabete bağlı ölüm önlenebilir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70231"/>
              </p:ext>
            </p:extLst>
          </p:nvPr>
        </p:nvGraphicFramePr>
        <p:xfrm>
          <a:off x="732699" y="984718"/>
          <a:ext cx="10636924" cy="71809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5650"/>
                <a:gridCol w="4396450"/>
                <a:gridCol w="4396450"/>
                <a:gridCol w="1058374"/>
              </a:tblGrid>
              <a:tr h="724453">
                <a:tc rowSpan="13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 indent="1627529">
                        <a:lnSpc>
                          <a:spcPts val="3920"/>
                        </a:lnSpc>
                      </a:pPr>
                      <a:r>
                        <a:rPr lang="en-US" altLang="zh-CN" sz="2500" dirty="0" smtClean="0">
                          <a:solidFill>
                            <a:srgbClr val="D01E26"/>
                          </a:solidFill>
                          <a:latin typeface="Comic Sans MS" charset="0"/>
                          <a:cs typeface="Comic Sans MS" charset="0"/>
                        </a:rPr>
                        <a:t>DİYABETTE KONTROL HEDEFLERİ</a:t>
                      </a:r>
                    </a:p>
                  </a:txBody>
                  <a:tcPr marL="0" marR="0" marT="0" marB="0">
                    <a:lnL w="21166" cap="flat" cmpd="sng" algn="ctr">
                      <a:solidFill>
                        <a:srgbClr val="903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42333">
                      <a:solidFill>
                        <a:srgbClr val="F0FE00"/>
                      </a:solidFill>
                      <a:prstDash val="sysDash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42333">
                      <a:solidFill>
                        <a:srgbClr val="F0FE00"/>
                      </a:solidFill>
                      <a:prstDash val="sysDash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</a:tr>
              <a:tr h="431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293C90"/>
                    </a:solidFill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FEFEFE"/>
                          </a:solidFill>
                          <a:latin typeface="Comic Sans MS" charset="0"/>
                          <a:cs typeface="Comic Sans MS" charset="0"/>
                        </a:rPr>
                        <a:t>Hedef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293C90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534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Glukoz Kontrolü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1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534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Açlık kan şekeri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tr-TR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80-130</a:t>
                      </a: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 mg/dl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534">
                        <a:lnSpc>
                          <a:spcPts val="2987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Tokluk kan şekeri (2. st)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7"/>
                        </a:lnSpc>
                      </a:pPr>
                      <a:r>
                        <a:rPr lang="tr-TR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160-180</a:t>
                      </a: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 mg/dl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1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534">
                        <a:lnSpc>
                          <a:spcPts val="3430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HbA</a:t>
                      </a:r>
                      <a:r>
                        <a:rPr lang="en-US" altLang="zh-CN" sz="12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1c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%6,5-7,0</a:t>
                      </a:r>
                      <a:r>
                        <a:rPr lang="en-US" altLang="zh-CN" sz="12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a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Kan basıncı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1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Genel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732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&lt;140/</a:t>
                      </a:r>
                      <a:r>
                        <a:rPr lang="tr-TR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9</a:t>
                      </a: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0 mmHg</a:t>
                      </a:r>
                      <a:r>
                        <a:rPr lang="en-US" altLang="zh-CN" sz="12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b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Lipidler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  <a:solidFill>
                      <a:srgbClr val="4BC4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HDL-kolesterol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732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Kadın &gt;50, Erkek &gt;40 mg/dl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1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LDL-kolesterol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732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&lt;100 mg/</a:t>
                      </a:r>
                      <a:r>
                        <a:rPr lang="en-US" altLang="zh-CN" sz="21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dl</a:t>
                      </a:r>
                      <a:r>
                        <a:rPr lang="en-US" altLang="zh-CN" sz="12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c</a:t>
                      </a:r>
                      <a:endParaRPr lang="en-US" altLang="zh-CN" sz="1200" dirty="0" smtClean="0">
                        <a:solidFill>
                          <a:srgbClr val="221E1F"/>
                        </a:solidFill>
                        <a:latin typeface="Comic Sans MS" charset="0"/>
                        <a:cs typeface="Comic Sans MS" charset="0"/>
                      </a:endParaRP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29633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Trigliserid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9732">
                        <a:lnSpc>
                          <a:spcPts val="2986"/>
                        </a:lnSpc>
                      </a:pPr>
                      <a:r>
                        <a:rPr lang="en-US" altLang="zh-CN" sz="21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&lt;150 mg/dl</a:t>
                      </a:r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21166">
                      <a:solidFill>
                        <a:srgbClr val="903C29"/>
                      </a:solidFill>
                      <a:prstDash val="solid"/>
                    </a:lnT>
                    <a:lnB w="21166">
                      <a:solidFill>
                        <a:srgbClr val="903C2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  <a:tr h="17044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42333">
                      <a:solidFill>
                        <a:srgbClr val="F0FE00"/>
                      </a:solidFill>
                      <a:prstDash val="sysDash"/>
                    </a:lnL>
                    <a:lnR w="21166">
                      <a:solidFill>
                        <a:srgbClr val="903C29"/>
                      </a:solidFill>
                      <a:prstDash val="solid"/>
                    </a:lnR>
                    <a:lnT w="42333">
                      <a:solidFill>
                        <a:srgbClr val="F0FE00"/>
                      </a:solidFill>
                      <a:prstDash val="sysDash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 indent="849">
                        <a:lnSpc>
                          <a:spcPts val="3067"/>
                        </a:lnSpc>
                      </a:pPr>
                      <a:r>
                        <a:rPr lang="en-US" altLang="zh-CN" sz="10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a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HbA1</a:t>
                      </a:r>
                      <a:r>
                        <a:rPr lang="en-US" altLang="zh-CN" sz="10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c 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hedefi bireyselleştirilmelidir.</a:t>
                      </a:r>
                    </a:p>
                    <a:p>
                      <a:pPr indent="849">
                        <a:lnSpc>
                          <a:spcPts val="2590"/>
                        </a:lnSpc>
                      </a:pPr>
                      <a:r>
                        <a:rPr lang="en-US" altLang="zh-CN" sz="10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b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Kronik böbrek yetersizliği varsa KB hedefi &lt;1</a:t>
                      </a:r>
                      <a:r>
                        <a:rPr lang="tr-TR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30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/</a:t>
                      </a:r>
                      <a:r>
                        <a:rPr lang="tr-TR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80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 mmHg </a:t>
                      </a:r>
                      <a:r>
                        <a:rPr lang="en-US" altLang="zh-CN" sz="17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olmalıdır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.</a:t>
                      </a:r>
                    </a:p>
                    <a:p>
                      <a:pPr indent="849">
                        <a:lnSpc>
                          <a:spcPts val="2950"/>
                        </a:lnSpc>
                      </a:pPr>
                      <a:r>
                        <a:rPr lang="en-US" altLang="zh-CN" sz="10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c</a:t>
                      </a:r>
                      <a:r>
                        <a:rPr lang="tr-TR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Diyabetin yanı sıra ilave risk faktörü olan bireylerde 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LDL-</a:t>
                      </a:r>
                      <a:r>
                        <a:rPr lang="en-US" altLang="zh-CN" sz="17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kolesterol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 </a:t>
                      </a:r>
                      <a:r>
                        <a:rPr lang="en-US" altLang="zh-CN" sz="17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hedefi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 &lt;70 mg/dl </a:t>
                      </a:r>
                      <a:r>
                        <a:rPr lang="en-US" altLang="zh-CN" sz="1700" dirty="0" err="1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olmalıdır</a:t>
                      </a:r>
                      <a:r>
                        <a:rPr lang="en-US" altLang="zh-CN" sz="1700" dirty="0" smtClean="0">
                          <a:solidFill>
                            <a:srgbClr val="221E1F"/>
                          </a:solidFill>
                          <a:latin typeface="Comic Sans MS" charset="0"/>
                          <a:cs typeface="Comic Sans MS" charset="0"/>
                        </a:rPr>
                        <a:t>.</a:t>
                      </a:r>
                    </a:p>
                  </a:txBody>
                  <a:tcPr marL="0" marR="0" marT="0" marB="0">
                    <a:lnT w="21166">
                      <a:solidFill>
                        <a:srgbClr val="903C29"/>
                      </a:solidFill>
                      <a:prstDash val="solid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1166">
                      <a:solidFill>
                        <a:srgbClr val="903C29"/>
                      </a:solidFill>
                      <a:prstDash val="solid"/>
                    </a:lnT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66">
                      <a:solidFill>
                        <a:srgbClr val="903C29"/>
                      </a:solidFill>
                      <a:prstDash val="solid"/>
                    </a:lnL>
                    <a:lnR w="42333">
                      <a:solidFill>
                        <a:srgbClr val="F0FE00"/>
                      </a:solidFill>
                      <a:prstDash val="sysDash"/>
                    </a:lnR>
                    <a:lnB w="42333">
                      <a:solidFill>
                        <a:srgbClr val="F0FE00"/>
                      </a:solidFill>
                      <a:prstDash val="sysDash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61"/>
          <p:cNvSpPr txBox="1"/>
          <p:nvPr/>
        </p:nvSpPr>
        <p:spPr>
          <a:xfrm>
            <a:off x="4470401" y="1164553"/>
            <a:ext cx="326606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DİYABETLE YAŞAM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1165720" y="2241412"/>
            <a:ext cx="4105238" cy="4665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398041">
              <a:lnSpc>
                <a:spcPts val="2926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Cilt bakımı</a:t>
            </a:r>
          </a:p>
          <a:p>
            <a:pPr indent="1307896">
              <a:lnSpc>
                <a:spcPts val="3851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Ayak bakımı</a:t>
            </a:r>
          </a:p>
          <a:p>
            <a:pPr indent="0">
              <a:lnSpc>
                <a:spcPts val="3851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Kan şekeri takibi ve günlük tutma</a:t>
            </a:r>
          </a:p>
          <a:p>
            <a:pPr indent="1128941">
              <a:lnSpc>
                <a:spcPts val="3851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Ağız diş sağlığı</a:t>
            </a:r>
          </a:p>
          <a:p>
            <a:pPr indent="797166">
              <a:lnSpc>
                <a:spcPts val="3851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Sağlıklı cinsel yaşam</a:t>
            </a:r>
          </a:p>
          <a:p>
            <a:pPr indent="1506588">
              <a:lnSpc>
                <a:spcPts val="3851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Aşılanma</a:t>
            </a:r>
          </a:p>
          <a:p>
            <a:pPr indent="915581">
              <a:lnSpc>
                <a:spcPts val="3851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Sigara kullanmama</a:t>
            </a:r>
          </a:p>
          <a:p>
            <a:pPr indent="596874">
              <a:lnSpc>
                <a:spcPts val="3851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Düzenli fiziksel aktivite</a:t>
            </a:r>
          </a:p>
          <a:p>
            <a:pPr indent="58140">
              <a:lnSpc>
                <a:spcPts val="3851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Diyabete uygun beslenme ve kilo</a:t>
            </a:r>
          </a:p>
          <a:p>
            <a:pPr indent="1537792">
              <a:lnSpc>
                <a:spcPts val="3000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kontrolü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8152728" y="4623360"/>
            <a:ext cx="337087" cy="317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503"/>
              </a:lnSpc>
            </a:pPr>
            <a:r>
              <a:rPr lang="en-US" altLang="zh-CN" sz="1100" dirty="0" smtClean="0">
                <a:solidFill>
                  <a:srgbClr val="FEF000"/>
                </a:solidFill>
                <a:latin typeface="Arial" charset="0"/>
                <a:cs typeface="Arial" charset="0"/>
              </a:rPr>
              <a:t>TEST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68"/>
          <p:cNvSpPr txBox="1"/>
          <p:nvPr/>
        </p:nvSpPr>
        <p:spPr>
          <a:xfrm>
            <a:off x="1601999" y="1164553"/>
            <a:ext cx="7519366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1239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GLUKOZ ÖLÇÜM ZAMANLARI VE 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3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Ölçüm zamanları ve sıklığı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82727">
              <a:lnSpc>
                <a:spcPts val="378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Kullanılan ilaç veya insülin tedavisine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82727">
              <a:lnSpc>
                <a:spcPts val="378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– ara öğün zamanlarına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82727">
              <a:lnSpc>
                <a:spcPts val="378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Çalışma, aktivite tablosuna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82727">
              <a:lnSpc>
                <a:spcPts val="378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 yapma zamanına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82727">
              <a:lnSpc>
                <a:spcPts val="378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seyrine (hipoglisemi sıklığı vb.)</a:t>
            </a:r>
          </a:p>
          <a:p>
            <a:pPr indent="478460">
              <a:lnSpc>
                <a:spcPts val="252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göre değişir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17942">
              <a:lnSpc>
                <a:spcPts val="3752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2270475" y="1164036"/>
            <a:ext cx="6555571" cy="29336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6268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HİPERGLİSEMİNİN BELİRTİLERİ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06438">
              <a:lnSpc>
                <a:spcPts val="3516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Çok su içme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00ABEE"/>
                </a:solidFill>
                <a:latin typeface="Comic Sans MS" charset="0"/>
                <a:cs typeface="Comic Sans MS" charset="0"/>
              </a:rPr>
              <a:t>Sık idrara 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09092">
              <a:lnSpc>
                <a:spcPts val="3699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Ağız kuruluğu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5388">
              <a:lnSpc>
                <a:spcPts val="3699"/>
              </a:lnSpc>
            </a:pPr>
            <a:r>
              <a:rPr lang="en-US" altLang="zh-CN" sz="2100" dirty="0" smtClean="0">
                <a:solidFill>
                  <a:srgbClr val="E16719"/>
                </a:solidFill>
                <a:latin typeface="Comic Sans MS" charset="0"/>
                <a:cs typeface="Comic Sans MS" charset="0"/>
              </a:rPr>
              <a:t>Kilo kaybı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6407" y="4322889"/>
            <a:ext cx="3217808" cy="27591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42963">
              <a:lnSpc>
                <a:spcPts val="2926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Yorgunluk ve bitkinlik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28065">
              <a:lnSpc>
                <a:spcPts val="3699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Görme bulanıklığı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32383">
              <a:lnSpc>
                <a:spcPts val="3699"/>
              </a:lnSpc>
            </a:pPr>
            <a:r>
              <a:rPr lang="en-US" altLang="zh-CN" sz="2100" dirty="0" smtClean="0">
                <a:solidFill>
                  <a:srgbClr val="446F83"/>
                </a:solidFill>
                <a:latin typeface="Comic Sans MS" charset="0"/>
                <a:cs typeface="Comic Sans MS" charset="0"/>
              </a:rPr>
              <a:t>Açlık Hissi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Deride kuruluk ve kaşıntı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48893">
              <a:lnSpc>
                <a:spcPts val="3699"/>
              </a:lnSpc>
            </a:pPr>
            <a:r>
              <a:rPr lang="en-US" altLang="zh-CN" sz="2100" dirty="0" smtClean="0">
                <a:solidFill>
                  <a:srgbClr val="00ABEE"/>
                </a:solidFill>
                <a:latin typeface="Comic Sans MS" charset="0"/>
                <a:cs typeface="Comic Sans MS" charset="0"/>
              </a:rPr>
              <a:t>Uyuma İsteği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98986" y="4228811"/>
            <a:ext cx="906857" cy="33947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8187">
              <a:lnSpc>
                <a:spcPts val="1950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 idrara</a:t>
            </a:r>
          </a:p>
          <a:p>
            <a:pPr indent="235545">
              <a:lnSpc>
                <a:spcPts val="1679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19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Yorgunluk</a:t>
            </a:r>
          </a:p>
          <a:p>
            <a:pPr indent="255320">
              <a:lnSpc>
                <a:spcPts val="1679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hissi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24027" y="4228785"/>
            <a:ext cx="1011696" cy="34074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5736">
              <a:lnSpc>
                <a:spcPts val="1950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kaybı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199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su içme</a:t>
            </a:r>
          </a:p>
          <a:p>
            <a:pPr indent="273811">
              <a:lnSpc>
                <a:spcPts val="1680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isteği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70"/>
          <p:cNvSpPr txBox="1"/>
          <p:nvPr/>
        </p:nvSpPr>
        <p:spPr>
          <a:xfrm>
            <a:off x="4798809" y="7191928"/>
            <a:ext cx="2955778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647"/>
              </a:lnSpc>
            </a:pPr>
            <a:r>
              <a:rPr lang="en-US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Egzersiz/aktivite  </a:t>
            </a:r>
            <a:r>
              <a:rPr lang="en-US" altLang="zh-CN" sz="19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zamanı</a:t>
            </a:r>
            <a:r>
              <a:rPr lang="en-US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,</a:t>
            </a:r>
            <a:r>
              <a:rPr lang="tr-TR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süresi yoğunluğunu gözden geçiriniz.</a:t>
            </a:r>
            <a:endParaRPr lang="en-US" altLang="zh-CN" sz="19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71" name="TextBox 171"/>
          <p:cNvSpPr txBox="1"/>
          <p:nvPr/>
        </p:nvSpPr>
        <p:spPr>
          <a:xfrm>
            <a:off x="2020765" y="1164156"/>
            <a:ext cx="7880362" cy="4629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HEDEF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ŞEKERİ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DEĞERİNE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ULAŞMAK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İÇİN</a:t>
            </a:r>
          </a:p>
          <a:p>
            <a:pPr indent="114617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NE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YAPACAĞINIZI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PLANLAYINIZ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6725">
              <a:lnSpc>
                <a:spcPts val="353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sonucunuz</a:t>
            </a:r>
          </a:p>
          <a:p>
            <a:pPr indent="182754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hedeflediğinizden yüksek veya düşük</a:t>
            </a:r>
          </a:p>
          <a:p>
            <a:pPr indent="20651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gelirse nedeni anlamaya çalışınız.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96079">
              <a:lnSpc>
                <a:spcPts val="1515"/>
              </a:lnSpc>
            </a:pPr>
            <a:r>
              <a:rPr lang="en-US" altLang="zh-CN" sz="750" dirty="0" smtClean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İNSÜLİN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795647" y="7191928"/>
            <a:ext cx="3693225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647"/>
              </a:lnSpc>
            </a:pPr>
            <a:r>
              <a:rPr lang="tr-TR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İnsülin/ilaç dozu ve  </a:t>
            </a:r>
            <a:r>
              <a:rPr lang="en-US" altLang="zh-CN" sz="19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zamanı</a:t>
            </a:r>
            <a:r>
              <a:rPr lang="tr-TR" altLang="zh-CN" sz="19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nı</a:t>
            </a:r>
            <a:r>
              <a:rPr lang="tr-TR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gözden geçiriniz.</a:t>
            </a:r>
            <a:endParaRPr lang="en-US" altLang="zh-CN" sz="19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73" name="TextBox 173"/>
          <p:cNvSpPr txBox="1"/>
          <p:nvPr/>
        </p:nvSpPr>
        <p:spPr>
          <a:xfrm>
            <a:off x="8205849" y="7163659"/>
            <a:ext cx="2968832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647"/>
              </a:lnSpc>
            </a:pPr>
            <a:r>
              <a:rPr lang="tr-TR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Yemek zamanı, miktarı,</a:t>
            </a:r>
            <a:r>
              <a:rPr lang="en-US" altLang="zh-CN" sz="19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çeşid</a:t>
            </a:r>
            <a:r>
              <a:rPr lang="tr-TR" altLang="zh-CN" sz="1900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i</a:t>
            </a:r>
            <a:r>
              <a:rPr lang="tr-TR" altLang="zh-CN" sz="19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ni gözden geçiriniz.</a:t>
            </a:r>
            <a:endParaRPr lang="en-US" altLang="zh-CN" sz="19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66"/>
          <p:cNvSpPr txBox="1"/>
          <p:nvPr/>
        </p:nvSpPr>
        <p:spPr>
          <a:xfrm>
            <a:off x="2789407" y="1164553"/>
            <a:ext cx="6158417" cy="6783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9640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GLUKOZU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HEDEFLERİ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Açlık kan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glukozu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   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8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0-1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0 mg/dl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1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Tokluk kan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glukozu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 1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6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0-1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8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0 mg/dl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426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HbA</a:t>
            </a: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1c                                                                    </a:t>
            </a:r>
            <a:r>
              <a:rPr lang="en-US" altLang="zh-CN" sz="2100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%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6,5-7,0</a:t>
            </a:r>
            <a:endParaRPr lang="tr-TR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4261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67490">
              <a:lnSpc>
                <a:spcPts val="3384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hedefler her diyabetliye uymayabilir,</a:t>
            </a:r>
          </a:p>
          <a:p>
            <a:pPr indent="500015">
              <a:lnSpc>
                <a:spcPts val="2799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bireye uygun olan hedefler saptanmalıdır.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30534">
              <a:lnSpc>
                <a:spcPts val="350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88"/>
          <p:cNvSpPr txBox="1"/>
          <p:nvPr/>
        </p:nvSpPr>
        <p:spPr>
          <a:xfrm>
            <a:off x="2450455" y="1209529"/>
            <a:ext cx="7159011" cy="4488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AYAKLARDA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SİNİR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HASARI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BELİRTİLERİ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3264132" y="4205345"/>
            <a:ext cx="2383037" cy="28951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57936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Yanma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7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İğne-bıçak batması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6572546" y="4205345"/>
            <a:ext cx="2132126" cy="28663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Elektrik Çarpıyor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3633">
              <a:lnSpc>
                <a:spcPts val="364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Karıncalanma</a:t>
            </a:r>
          </a:p>
        </p:txBody>
      </p:sp>
    </p:spTree>
    <p:extLst>
      <p:ext uri="{BB962C8B-B14F-4D97-AF65-F5344CB8AC3E}">
        <p14:creationId xmlns:p14="http://schemas.microsoft.com/office/powerpoint/2010/main" val="1582900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93"/>
          <p:cNvSpPr txBox="1"/>
          <p:nvPr/>
        </p:nvSpPr>
        <p:spPr>
          <a:xfrm>
            <a:off x="1871750" y="1209133"/>
            <a:ext cx="8077532" cy="9105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NEDEN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DİYABETLİNİN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AYAKLARINDA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YARALAR</a:t>
            </a:r>
          </a:p>
          <a:p>
            <a:pPr indent="280130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KOLAY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AÇILIR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?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2196936" y="3701915"/>
            <a:ext cx="3385924" cy="3026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Sinir Hasarı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3948">
              <a:lnSpc>
                <a:spcPts val="3196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Genellikle ikisi</a:t>
            </a:r>
          </a:p>
          <a:p>
            <a:pPr indent="1139609">
              <a:lnSpc>
                <a:spcPts val="2520"/>
              </a:lnSpc>
            </a:pPr>
            <a:r>
              <a:rPr lang="tr-TR" altLang="zh-CN" sz="2100" dirty="0" err="1">
                <a:solidFill>
                  <a:srgbClr val="71236D"/>
                </a:solidFill>
                <a:latin typeface="Comic Sans MS" charset="0"/>
                <a:cs typeface="Comic Sans MS" charset="0"/>
              </a:rPr>
              <a:t>b</a:t>
            </a:r>
            <a:r>
              <a:rPr lang="en-US" altLang="zh-CN" sz="2100" dirty="0" err="1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irden</a:t>
            </a:r>
            <a:r>
              <a:rPr lang="tr-TR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 görülür.</a:t>
            </a:r>
            <a:endParaRPr lang="en-US" altLang="zh-CN" sz="2100" dirty="0" smtClean="0">
              <a:solidFill>
                <a:srgbClr val="71236D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7267145" y="3791526"/>
            <a:ext cx="1978187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Damar Hastalığı</a:t>
            </a:r>
          </a:p>
        </p:txBody>
      </p:sp>
    </p:spTree>
    <p:extLst>
      <p:ext uri="{BB962C8B-B14F-4D97-AF65-F5344CB8AC3E}">
        <p14:creationId xmlns:p14="http://schemas.microsoft.com/office/powerpoint/2010/main" val="4141764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98"/>
          <p:cNvSpPr txBox="1"/>
          <p:nvPr/>
        </p:nvSpPr>
        <p:spPr>
          <a:xfrm>
            <a:off x="1782000" y="1209529"/>
            <a:ext cx="6626173" cy="74892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3291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ÜLSERLERİ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02"/>
              </a:lnSpc>
            </a:pPr>
            <a:r>
              <a:rPr lang="en-US" altLang="zh-CN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Diyabetlilerin %15’inde ayak </a:t>
            </a:r>
            <a:r>
              <a:rPr lang="en-US" altLang="zh-CN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ülserleri</a:t>
            </a:r>
            <a:r>
              <a:rPr lang="en-US" altLang="zh-CN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oluşur</a:t>
            </a:r>
            <a:r>
              <a:rPr lang="en-US" altLang="zh-CN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.</a:t>
            </a:r>
            <a:endParaRPr lang="tr-TR" altLang="zh-CN" dirty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3002"/>
              </a:lnSpc>
            </a:pPr>
            <a:endParaRPr lang="tr-TR" altLang="zh-CN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endParaRPr lang="tr-TR" altLang="zh-CN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r>
              <a:rPr lang="en-US" altLang="zh-CN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</a:t>
            </a:r>
            <a:r>
              <a:rPr lang="tr-TR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altLang="zh-CN" dirty="0" err="1">
                <a:solidFill>
                  <a:srgbClr val="221E1F"/>
                </a:solidFill>
                <a:latin typeface="Comic Sans MS" charset="0"/>
                <a:cs typeface="Comic Sans MS" charset="0"/>
              </a:rPr>
              <a:t>tanın</a:t>
            </a:r>
            <a:r>
              <a:rPr lang="en-US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dirty="0" err="1">
                <a:solidFill>
                  <a:srgbClr val="221E1F"/>
                </a:solidFill>
                <a:latin typeface="Comic Sans MS" charset="0"/>
                <a:cs typeface="Comic Sans MS" charset="0"/>
              </a:rPr>
              <a:t>yaşam</a:t>
            </a:r>
            <a:r>
              <a:rPr lang="en-US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dirty="0" err="1">
                <a:solidFill>
                  <a:srgbClr val="221E1F"/>
                </a:solidFill>
                <a:latin typeface="Comic Sans MS" charset="0"/>
                <a:cs typeface="Comic Sans MS" charset="0"/>
              </a:rPr>
              <a:t>kalitesini</a:t>
            </a:r>
            <a:r>
              <a:rPr lang="en-US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tr-TR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azaltır.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3266"/>
              </a:lnSpc>
            </a:pPr>
            <a:r>
              <a:rPr lang="tr-TR" altLang="zh-CN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ülserleri </a:t>
            </a:r>
            <a:r>
              <a:rPr lang="tr-TR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iyi bir ayak bakımı ile erken </a:t>
            </a:r>
            <a:r>
              <a:rPr lang="tr-TR" altLang="zh-CN" dirty="0" err="1">
                <a:solidFill>
                  <a:srgbClr val="221E1F"/>
                </a:solidFill>
                <a:latin typeface="Comic Sans MS" charset="0"/>
                <a:cs typeface="Comic Sans MS" charset="0"/>
              </a:rPr>
              <a:t>farkedilebilir</a:t>
            </a:r>
            <a:r>
              <a:rPr lang="tr-TR" altLang="zh-CN" dirty="0">
                <a:solidFill>
                  <a:srgbClr val="221E1F"/>
                </a:solidFill>
                <a:latin typeface="Comic Sans MS" charset="0"/>
                <a:cs typeface="Comic Sans MS" charset="0"/>
              </a:rPr>
              <a:t>.</a:t>
            </a:r>
            <a:endParaRPr lang="en-US" altLang="zh-CN" dirty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3266"/>
              </a:lnSpc>
            </a:pPr>
            <a:endParaRPr lang="tr-TR" altLang="zh-CN" dirty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3266"/>
              </a:lnSpc>
            </a:pPr>
            <a:endParaRPr lang="en-US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37941">
              <a:lnSpc>
                <a:spcPts val="295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40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0"/>
          <p:cNvSpPr txBox="1"/>
          <p:nvPr/>
        </p:nvSpPr>
        <p:spPr>
          <a:xfrm>
            <a:off x="2169551" y="1209505"/>
            <a:ext cx="7798610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SORUNLARI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ÖNLENEBİLİR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2448">
              <a:lnSpc>
                <a:spcPts val="364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Diyabetlide organ (parmak, ayak, bacak)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2448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kesilmelerinin yarısı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2623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Eğitim ve bilinçlenme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2623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Evde düzenli ayak bakımı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2623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Erken müdahale ile önlenebilir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50390">
              <a:lnSpc>
                <a:spcPts val="377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755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02"/>
          <p:cNvSpPr txBox="1"/>
          <p:nvPr/>
        </p:nvSpPr>
        <p:spPr>
          <a:xfrm>
            <a:off x="1602000" y="1209337"/>
            <a:ext cx="8851514" cy="5185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7825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VE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BACAKLARDA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DAMAR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HASARINA</a:t>
            </a:r>
          </a:p>
          <a:p>
            <a:pPr indent="279311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BAĞLI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BELİRTİLER</a:t>
            </a:r>
            <a:endParaRPr lang="en-US" altLang="zh-CN" sz="2500" dirty="0" smtClean="0">
              <a:solidFill>
                <a:srgbClr val="D01E26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Bacak ve ayak damarlarında hasar oluştuysa bazı belirtiler ortaya çıkar.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84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Aralıklı topallama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nabızlarında azalma veya nabız olmaması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İstirahatte ağrı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Sağlıksız cilt ve tırnaklar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Ayaklarda üşüme, soğukluk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868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ve bacaklarda kıllarda dökülme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7830001" y="7353387"/>
            <a:ext cx="2041179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Buz gibi donuyor</a:t>
            </a:r>
          </a:p>
        </p:txBody>
      </p:sp>
    </p:spTree>
    <p:extLst>
      <p:ext uri="{BB962C8B-B14F-4D97-AF65-F5344CB8AC3E}">
        <p14:creationId xmlns:p14="http://schemas.microsoft.com/office/powerpoint/2010/main" val="2546295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6"/>
          <p:cNvSpPr txBox="1"/>
          <p:nvPr/>
        </p:nvSpPr>
        <p:spPr>
          <a:xfrm>
            <a:off x="1566000" y="1209337"/>
            <a:ext cx="8059340" cy="30868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96088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DİYABETLİNİN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AYAĞINDAKİ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DUYU KAYBI</a:t>
            </a:r>
          </a:p>
          <a:p>
            <a:pPr indent="144855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YARALANMALARI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KOLAYLAŞTIRIR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2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Diyabetlinin ayağında duyu kaybı varsa ağrıyı hissetmeyebilir.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nedenle çok basit sebeplerle yaralanmalar olabilir.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Örneğin yabancı cisim batması, ayakkabı vurması, yanıklar,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donmalar gibi.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2486056" y="6966741"/>
            <a:ext cx="1339844" cy="5802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Yabancı cisim</a:t>
            </a:r>
          </a:p>
          <a:p>
            <a:pPr indent="277863">
              <a:lnSpc>
                <a:spcPts val="21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batması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4924863" y="6594745"/>
            <a:ext cx="1760097" cy="14875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Ayakkabı vurması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5078">
              <a:lnSpc>
                <a:spcPts val="320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7284002" y="6378845"/>
            <a:ext cx="2963813" cy="8596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Diyabetlilerin ayakkabılarında</a:t>
            </a:r>
          </a:p>
          <a:p>
            <a:pPr indent="180923">
              <a:lnSpc>
                <a:spcPts val="21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fark edemedikleri ve ayak</a:t>
            </a:r>
          </a:p>
          <a:p>
            <a:pPr indent="15976">
              <a:lnSpc>
                <a:spcPts val="21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yarasına sebep olan maddeler</a:t>
            </a:r>
          </a:p>
        </p:txBody>
      </p:sp>
    </p:spTree>
    <p:extLst>
      <p:ext uri="{BB962C8B-B14F-4D97-AF65-F5344CB8AC3E}">
        <p14:creationId xmlns:p14="http://schemas.microsoft.com/office/powerpoint/2010/main" val="3487220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1"/>
          <p:cNvSpPr txBox="1"/>
          <p:nvPr/>
        </p:nvSpPr>
        <p:spPr>
          <a:xfrm>
            <a:off x="2390768" y="1209337"/>
            <a:ext cx="7529305" cy="31803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YARASINA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SEBEP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OLAN</a:t>
            </a:r>
          </a:p>
          <a:p>
            <a:pPr indent="202120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DİĞER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FAKTÖRLER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098150">
              <a:lnSpc>
                <a:spcPts val="336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Eklem hareketinde kısıtlılık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9077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Kemik çıkıntıları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0996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deformitesi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279898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Nasırlar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2345752" y="6873741"/>
            <a:ext cx="1536283" cy="5599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tabanında</a:t>
            </a:r>
          </a:p>
          <a:p>
            <a:pPr indent="385165">
              <a:lnSpc>
                <a:spcPts val="204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nasırlar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4749583" y="6873741"/>
            <a:ext cx="5346015" cy="1205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 parmak ve ayaklarda şekil bozukluklarına</a:t>
            </a:r>
          </a:p>
          <a:p>
            <a:pPr indent="2098764">
              <a:lnSpc>
                <a:spcPts val="204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sebep olur.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70358">
              <a:lnSpc>
                <a:spcPts val="297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27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5"/>
          <p:cNvSpPr txBox="1"/>
          <p:nvPr/>
        </p:nvSpPr>
        <p:spPr>
          <a:xfrm>
            <a:off x="2390768" y="1209337"/>
            <a:ext cx="7205341" cy="3502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AYAK YARASINA SEBEP OLAN</a:t>
            </a:r>
          </a:p>
          <a:p>
            <a:pPr indent="202120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DİĞER FAKTÖRLER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74382">
              <a:lnSpc>
                <a:spcPts val="294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bakımı 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456525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Yanlış tırnak kesimi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13232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Günlük bakım ve hijyen 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70419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mantarları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2171693" y="7012190"/>
            <a:ext cx="1927614" cy="8850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hasarına bağlı</a:t>
            </a:r>
          </a:p>
          <a:p>
            <a:pPr indent="29578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terleme azalır, cilt</a:t>
            </a:r>
          </a:p>
          <a:p>
            <a:pPr indent="188480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kurur ve çatlar.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4759903" y="7012190"/>
            <a:ext cx="2200924" cy="10643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Yanlış tırnak kesimine</a:t>
            </a:r>
          </a:p>
          <a:p>
            <a:pPr indent="67360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bağlı tırnak batması.</a:t>
            </a:r>
          </a:p>
          <a:p>
            <a:pPr indent="960038">
              <a:lnSpc>
                <a:spcPts val="362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18" name="TextBox 118"/>
          <p:cNvSpPr txBox="1"/>
          <p:nvPr/>
        </p:nvSpPr>
        <p:spPr>
          <a:xfrm>
            <a:off x="8003584" y="7012190"/>
            <a:ext cx="2302296" cy="5929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Nasır bandı kullanımına</a:t>
            </a:r>
          </a:p>
          <a:p>
            <a:pPr indent="637337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bağlı yara.</a:t>
            </a:r>
          </a:p>
        </p:txBody>
      </p:sp>
    </p:spTree>
    <p:extLst>
      <p:ext uri="{BB962C8B-B14F-4D97-AF65-F5344CB8AC3E}">
        <p14:creationId xmlns:p14="http://schemas.microsoft.com/office/powerpoint/2010/main" val="279777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4"/>
          <p:cNvSpPr txBox="1"/>
          <p:nvPr/>
        </p:nvSpPr>
        <p:spPr>
          <a:xfrm>
            <a:off x="2347162" y="1164032"/>
            <a:ext cx="5753498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2446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HİPERGLİSEMİK KOMALAR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827570">
              <a:lnSpc>
                <a:spcPts val="3654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Diyabetik ketoasidoz:</a:t>
            </a:r>
          </a:p>
          <a:p>
            <a:pPr indent="61607">
              <a:lnSpc>
                <a:spcPts val="34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hastalarda kan ve idrarda</a:t>
            </a:r>
          </a:p>
          <a:p>
            <a:pPr indent="441121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glukoz ve keton yüksekliği ile</a:t>
            </a:r>
          </a:p>
          <a:p>
            <a:pPr indent="0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seyreden ve komaya kadar varabilen</a:t>
            </a:r>
          </a:p>
          <a:p>
            <a:pPr indent="1048130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ciddi komplikasyon.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1742">
              <a:lnSpc>
                <a:spcPts val="3184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Hiperglisemik hiperozmolar koma:</a:t>
            </a:r>
          </a:p>
          <a:p>
            <a:pPr indent="152819">
              <a:lnSpc>
                <a:spcPts val="34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az da olsa pankreastan insülin</a:t>
            </a:r>
          </a:p>
          <a:p>
            <a:pPr indent="4000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salınımı vardır, kan ve idrarda keton</a:t>
            </a:r>
          </a:p>
          <a:p>
            <a:pPr indent="153885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artmaz, ağır kan şekeri yüksekliği</a:t>
            </a:r>
          </a:p>
          <a:p>
            <a:pPr indent="1016393">
              <a:lnSpc>
                <a:spcPts val="32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ile seyreden durum.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50294">
              <a:lnSpc>
                <a:spcPts val="284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820208" y="5237992"/>
            <a:ext cx="1582941" cy="3162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490"/>
              </a:lnSpc>
            </a:pPr>
            <a:r>
              <a:rPr lang="en-US" altLang="zh-CN" sz="2000" dirty="0" smtClean="0">
                <a:solidFill>
                  <a:srgbClr val="BD1B2C"/>
                </a:solidFill>
                <a:latin typeface="Times New Roman" charset="0"/>
                <a:cs typeface="Times New Roman" charset="0"/>
              </a:rPr>
              <a:t>GLUKOMETRE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20"/>
          <p:cNvSpPr txBox="1"/>
          <p:nvPr/>
        </p:nvSpPr>
        <p:spPr>
          <a:xfrm>
            <a:off x="1782000" y="1209337"/>
            <a:ext cx="7810793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828081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YARASI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OLUŞUMUNU</a:t>
            </a:r>
          </a:p>
          <a:p>
            <a:pPr indent="1716129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KOLAYLAŞTIRAN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FAKTÖRLER</a:t>
            </a:r>
            <a:endParaRPr lang="en-US" altLang="zh-CN" sz="2500" dirty="0" smtClean="0">
              <a:solidFill>
                <a:srgbClr val="D01E26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7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Sigara öyküsü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Kontrolsüz diyabet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İlave sağlık sorunları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Geçirilmiş ülser veya amputasyon öyküsü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37941">
              <a:lnSpc>
                <a:spcPts val="346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6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22"/>
          <p:cNvSpPr txBox="1"/>
          <p:nvPr/>
        </p:nvSpPr>
        <p:spPr>
          <a:xfrm>
            <a:off x="1447200" y="1209505"/>
            <a:ext cx="8852744" cy="68865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3268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YARASI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VARSA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YAPILMASI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GEREKENLER</a:t>
            </a:r>
            <a:endParaRPr lang="en-US" altLang="zh-CN" sz="2500" dirty="0" smtClean="0">
              <a:solidFill>
                <a:srgbClr val="D01E26"/>
              </a:solidFill>
              <a:latin typeface="Comic Sans MS" charset="0"/>
              <a:cs typeface="Comic Sans MS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4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Mutlaka doktor takibinde olunmalı.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Önerilen antibiyotik ve diğer ilaçlar kullanılmalı.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hedef değerlerde tutulmaya çalışılmalı.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Ayağın üzerine basılmamalı!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Koltuk değneği, atel, tekerlekli sandalye vs.</a:t>
            </a:r>
          </a:p>
          <a:p>
            <a:pPr indent="0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kullanarak ayak üstüne yük verilmemeli.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İstirahat edilmeli.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Oturur ve yatarken ayak yüksekte tutulmalı.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Düzenli pansuman yapılmalı, yara temiz tutulmalı.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72741">
              <a:lnSpc>
                <a:spcPts val="322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78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34"/>
          <p:cNvSpPr txBox="1"/>
          <p:nvPr/>
        </p:nvSpPr>
        <p:spPr>
          <a:xfrm>
            <a:off x="1277999" y="1209313"/>
            <a:ext cx="879150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84625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EKİBİNE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BAŞVURMAYI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GEREKTİREN</a:t>
            </a:r>
            <a:endParaRPr lang="en-US" altLang="zh-CN" sz="2500" dirty="0" smtClean="0">
              <a:solidFill>
                <a:srgbClr val="D01E26"/>
              </a:solidFill>
              <a:latin typeface="Comic Sans MS" charset="0"/>
              <a:cs typeface="Comic Sans MS" charset="0"/>
            </a:endParaRPr>
          </a:p>
          <a:p>
            <a:pPr indent="343670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DURUMLAR - 1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Parmak aralarında kaşıntı ve akıntı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Ayaklarda sıcaklık artışı ve kızarıklık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Ayaklarda soğukluk ve üşüme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Bacaklarda ağrı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Ayaklarda ve ayak bileğinde şişme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Topukta çatlaklar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Tırnaklarda mantar enfeksiyonu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41942">
              <a:lnSpc>
                <a:spcPts val="336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06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36"/>
          <p:cNvSpPr txBox="1"/>
          <p:nvPr/>
        </p:nvSpPr>
        <p:spPr>
          <a:xfrm>
            <a:off x="1434599" y="1209375"/>
            <a:ext cx="8633133" cy="6052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628025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EKİBİNE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BAŞVURMAYI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GEREKTİREN</a:t>
            </a:r>
            <a:endParaRPr lang="en-US" altLang="zh-CN" sz="2500" dirty="0" smtClean="0">
              <a:solidFill>
                <a:srgbClr val="D01E26"/>
              </a:solidFill>
              <a:latin typeface="Comic Sans MS" charset="0"/>
              <a:cs typeface="Comic Sans MS" charset="0"/>
            </a:endParaRPr>
          </a:p>
          <a:p>
            <a:pPr indent="328010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DURUMLAR - 2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Ayakkabı sürtmeleri veya darlığı nedeniyle ciltte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kızarıklık ve su toplaması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6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Ayakların ısı kaynaklarına temas etmesi sonucunda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yanması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6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Tırnağın kesilmesi esnasında kanama olması, tırnak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batması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6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Nasırların üzerine dokununca hassasiyet, ağrı olması ve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renginin koyulaşması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6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Ayakta taban çökmesi, şişlik ve şekil bozukluğu oluşması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6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Renk değişikliği, morarma ve kızarıklık olması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434599" y="7435340"/>
            <a:ext cx="2703611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Yabancı cisim batması</a:t>
            </a:r>
          </a:p>
        </p:txBody>
      </p:sp>
    </p:spTree>
    <p:extLst>
      <p:ext uri="{BB962C8B-B14F-4D97-AF65-F5344CB8AC3E}">
        <p14:creationId xmlns:p14="http://schemas.microsoft.com/office/powerpoint/2010/main" val="2800447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1540800" y="1209505"/>
            <a:ext cx="6165790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9468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DÜZENLİ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KONTROL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3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tıbbi kontrolde ayak muayenesi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Yılda bir kez EMG (sinir hasarının testi)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Gerekirse doppler (damar incelemesi)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035569">
              <a:lnSpc>
                <a:spcPts val="3398"/>
              </a:lnSpc>
            </a:pPr>
            <a:r>
              <a:rPr lang="en-US" altLang="zh-CN" sz="2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tıbbi kontrolde</a:t>
            </a:r>
          </a:p>
          <a:p>
            <a:pPr indent="2020329">
              <a:lnSpc>
                <a:spcPts val="3300"/>
              </a:lnSpc>
            </a:pPr>
            <a:r>
              <a:rPr lang="en-US" altLang="zh-CN" sz="2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“Ayakkabıları çıkar”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79140">
              <a:lnSpc>
                <a:spcPts val="29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20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78"/>
          <p:cNvSpPr txBox="1"/>
          <p:nvPr/>
        </p:nvSpPr>
        <p:spPr>
          <a:xfrm>
            <a:off x="3869716" y="1164553"/>
            <a:ext cx="4275209" cy="4488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KORUYUCU 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AYAK</a:t>
            </a:r>
            <a:r>
              <a:rPr lang="tr-TR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BAKIMI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1304674" y="3876766"/>
            <a:ext cx="2490766" cy="6057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gün ılık su ile yıkayıp</a:t>
            </a:r>
          </a:p>
          <a:p>
            <a:pPr indent="706856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kurulayınız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4631693" y="3876766"/>
            <a:ext cx="1764394" cy="9105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Ayaklarınızı nemli</a:t>
            </a:r>
          </a:p>
          <a:p>
            <a:pPr indent="205321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tutmayı ihmal</a:t>
            </a:r>
          </a:p>
          <a:p>
            <a:pPr indent="397904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etmeyiniz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7082159" y="3876766"/>
            <a:ext cx="1380699" cy="9105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9961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Ayaklarınızı</a:t>
            </a:r>
          </a:p>
          <a:p>
            <a:pPr indent="179844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akşam</a:t>
            </a:r>
          </a:p>
          <a:p>
            <a:pPr indent="0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kontrol ediniz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9103847" y="3876982"/>
            <a:ext cx="1759784" cy="9105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24751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Ayna ile ayak</a:t>
            </a:r>
          </a:p>
          <a:p>
            <a:pPr indent="0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tabanınızı kontrol</a:t>
            </a:r>
          </a:p>
          <a:p>
            <a:pPr indent="582497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ediniz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1690272" y="6930240"/>
            <a:ext cx="1754421" cy="605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Tırnaklarınızı düz</a:t>
            </a:r>
          </a:p>
          <a:p>
            <a:pPr indent="532409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kesiniz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3997379" y="6930240"/>
            <a:ext cx="1364547" cy="9105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51408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Su</a:t>
            </a:r>
          </a:p>
          <a:p>
            <a:pPr indent="0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kabarcıklarını</a:t>
            </a:r>
          </a:p>
          <a:p>
            <a:pPr indent="12522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patlatmayınız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5719941" y="6930240"/>
            <a:ext cx="2526974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05348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Rahat ayakkabı ve</a:t>
            </a:r>
          </a:p>
          <a:p>
            <a:pPr indent="111940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pamuklu çoraplar giyiniz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6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86" name="TextBox 186"/>
          <p:cNvSpPr txBox="1"/>
          <p:nvPr/>
        </p:nvSpPr>
        <p:spPr>
          <a:xfrm>
            <a:off x="9051814" y="6930240"/>
            <a:ext cx="1276770" cy="605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Çıplak ayakla</a:t>
            </a:r>
          </a:p>
          <a:p>
            <a:pPr indent="10147">
              <a:lnSpc>
                <a:spcPts val="24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dolaşmayınız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7"/>
          <p:cNvSpPr txBox="1"/>
          <p:nvPr/>
        </p:nvSpPr>
        <p:spPr>
          <a:xfrm>
            <a:off x="2522987" y="1164032"/>
            <a:ext cx="7013461" cy="6901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606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KETOASİDOZ NEDENLERİ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58"/>
              </a:lnSpc>
            </a:pPr>
            <a:r>
              <a:rPr lang="en-US" altLang="zh-CN" sz="2100" dirty="0" smtClean="0">
                <a:solidFill>
                  <a:srgbClr val="00ABEE"/>
                </a:solidFill>
                <a:latin typeface="Comic Sans MS" charset="0"/>
                <a:cs typeface="Comic Sans MS" charset="0"/>
              </a:rPr>
              <a:t>İnfeksiyonlar (özellikle idrar yolu infeksiyonları ve üst</a:t>
            </a:r>
          </a:p>
          <a:p>
            <a:pPr indent="1759686">
              <a:lnSpc>
                <a:spcPts val="3000"/>
              </a:lnSpc>
            </a:pPr>
            <a:r>
              <a:rPr lang="en-US" altLang="zh-CN" sz="2100" dirty="0" smtClean="0">
                <a:solidFill>
                  <a:srgbClr val="00ABEE"/>
                </a:solidFill>
                <a:latin typeface="Comic Sans MS" charset="0"/>
                <a:cs typeface="Comic Sans MS" charset="0"/>
              </a:rPr>
              <a:t>solunum yolu infeksiyonları)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9033">
              <a:lnSpc>
                <a:spcPts val="3416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Yetersiz insülin kullanımı veya insülinin hiç</a:t>
            </a:r>
          </a:p>
          <a:p>
            <a:pPr indent="2617127">
              <a:lnSpc>
                <a:spcPts val="3000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kullanılmaması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30082">
              <a:lnSpc>
                <a:spcPts val="3416"/>
              </a:lnSpc>
            </a:pPr>
            <a:r>
              <a:rPr lang="en-US" altLang="zh-CN" sz="2100" dirty="0" smtClean="0">
                <a:solidFill>
                  <a:srgbClr val="446F83"/>
                </a:solidFill>
                <a:latin typeface="Comic Sans MS" charset="0"/>
                <a:cs typeface="Comic Sans MS" charset="0"/>
              </a:rPr>
              <a:t>Yeni başlayan tip 1 diyabet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009726">
              <a:lnSpc>
                <a:spcPts val="3416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İnsülin pompasında kateterin tıkanması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29232">
              <a:lnSpc>
                <a:spcPts val="3416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Sürekli aynı yere insülin yapılması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08022">
              <a:lnSpc>
                <a:spcPts val="3416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Kontrolsüz diyabet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59228">
              <a:lnSpc>
                <a:spcPts val="3416"/>
              </a:lnSpc>
            </a:pPr>
            <a:r>
              <a:rPr lang="en-US" altLang="zh-CN" sz="2100" dirty="0" smtClean="0">
                <a:solidFill>
                  <a:srgbClr val="E16719"/>
                </a:solidFill>
                <a:latin typeface="Comic Sans MS" charset="0"/>
                <a:cs typeface="Comic Sans MS" charset="0"/>
              </a:rPr>
              <a:t>Yeme bozuklukları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274469">
              <a:lnSpc>
                <a:spcPts val="289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632"/>
            <a:ext cx="12054840" cy="8823960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3763982" y="6950025"/>
            <a:ext cx="658659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Koma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3545" y="1164032"/>
            <a:ext cx="8036660" cy="29092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354748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KETOASİDOZ BELİRTİLERİ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7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şekerinin yükselmesine bağlı belirtiler:</a:t>
            </a:r>
          </a:p>
          <a:p>
            <a:pPr indent="1694611">
              <a:lnSpc>
                <a:spcPts val="3654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Sık idrara çıkma</a:t>
            </a:r>
          </a:p>
          <a:p>
            <a:pPr indent="2001050">
              <a:lnSpc>
                <a:spcPts val="3654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Çok su içme</a:t>
            </a:r>
          </a:p>
          <a:p>
            <a:pPr indent="1694611">
              <a:lnSpc>
                <a:spcPts val="3654"/>
              </a:lnSpc>
            </a:pPr>
            <a:r>
              <a:rPr lang="en-US" altLang="zh-CN" sz="2100" dirty="0" smtClean="0">
                <a:solidFill>
                  <a:srgbClr val="446F83"/>
                </a:solidFill>
                <a:latin typeface="Comic Sans MS" charset="0"/>
                <a:cs typeface="Comic Sans MS" charset="0"/>
              </a:rPr>
              <a:t>Çok yemek yeme</a:t>
            </a:r>
          </a:p>
          <a:p>
            <a:pPr indent="1903704">
              <a:lnSpc>
                <a:spcPts val="3653"/>
              </a:lnSpc>
            </a:pPr>
            <a:r>
              <a:rPr lang="en-US" altLang="zh-CN" sz="2100" dirty="0" smtClean="0">
                <a:solidFill>
                  <a:srgbClr val="00ABEE"/>
                </a:solidFill>
                <a:latin typeface="Comic Sans MS" charset="0"/>
                <a:cs typeface="Comic Sans MS" charset="0"/>
              </a:rPr>
              <a:t>Ağız kuruluğu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7671" y="4165677"/>
            <a:ext cx="3600666" cy="3962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71236D"/>
                </a:solidFill>
                <a:latin typeface="Comic Sans MS" charset="0"/>
                <a:cs typeface="Comic Sans MS" charset="0"/>
              </a:rPr>
              <a:t>Ağızda çürük meyve kokusu</a:t>
            </a:r>
          </a:p>
          <a:p>
            <a:pPr indent="945718">
              <a:lnSpc>
                <a:spcPts val="3654"/>
              </a:lnSpc>
            </a:pPr>
            <a:r>
              <a:rPr lang="en-US" altLang="zh-CN" sz="21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Ağırlık kaybı</a:t>
            </a:r>
          </a:p>
          <a:p>
            <a:pPr indent="1321498">
              <a:lnSpc>
                <a:spcPts val="3654"/>
              </a:lnSpc>
            </a:pPr>
            <a:r>
              <a:rPr lang="en-US" altLang="zh-CN" sz="2100" dirty="0" smtClean="0">
                <a:solidFill>
                  <a:srgbClr val="40B13A"/>
                </a:solidFill>
                <a:latin typeface="Comic Sans MS" charset="0"/>
                <a:cs typeface="Comic Sans MS" charset="0"/>
              </a:rPr>
              <a:t>Bulantı</a:t>
            </a:r>
          </a:p>
          <a:p>
            <a:pPr indent="1022261">
              <a:lnSpc>
                <a:spcPts val="3653"/>
              </a:lnSpc>
            </a:pPr>
            <a:r>
              <a:rPr lang="en-US" altLang="zh-CN" sz="2100" dirty="0" smtClean="0">
                <a:solidFill>
                  <a:srgbClr val="663A5B"/>
                </a:solidFill>
                <a:latin typeface="Comic Sans MS" charset="0"/>
                <a:cs typeface="Comic Sans MS" charset="0"/>
              </a:rPr>
              <a:t>Karın ağrısı</a:t>
            </a:r>
          </a:p>
          <a:p>
            <a:pPr indent="1222552">
              <a:lnSpc>
                <a:spcPts val="3654"/>
              </a:lnSpc>
            </a:pPr>
            <a:r>
              <a:rPr lang="en-US" altLang="zh-CN" sz="2100" dirty="0" smtClean="0">
                <a:solidFill>
                  <a:srgbClr val="6C449A"/>
                </a:solidFill>
                <a:latin typeface="Comic Sans MS" charset="0"/>
                <a:cs typeface="Comic Sans MS" charset="0"/>
              </a:rPr>
              <a:t>Halsizlik</a:t>
            </a:r>
          </a:p>
          <a:p>
            <a:pPr indent="782231">
              <a:lnSpc>
                <a:spcPts val="3654"/>
              </a:lnSpc>
            </a:pPr>
            <a:r>
              <a:rPr lang="en-US" altLang="zh-CN" sz="21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Şuur bulanıklığı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59785">
              <a:lnSpc>
                <a:spcPts val="350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741175" y="4192808"/>
            <a:ext cx="868670" cy="461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950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 idrara</a:t>
            </a:r>
          </a:p>
          <a:p>
            <a:pPr indent="197357">
              <a:lnSpc>
                <a:spcPts val="1679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çıkma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70205" y="4287187"/>
            <a:ext cx="1719702" cy="3449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950"/>
              </a:lnSpc>
            </a:pPr>
            <a:r>
              <a:rPr lang="en-US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kaybı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8077">
              <a:lnSpc>
                <a:spcPts val="2879"/>
              </a:lnSpc>
            </a:pPr>
            <a:r>
              <a:rPr lang="tr-TR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Aşırı su içme </a:t>
            </a:r>
            <a:r>
              <a:rPr lang="en-US" altLang="zh-CN" sz="14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isteği</a:t>
            </a:r>
            <a:endParaRPr lang="en-US" altLang="zh-CN" sz="14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7653040" y="7499412"/>
            <a:ext cx="708527" cy="237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950"/>
              </a:lnSpc>
            </a:pPr>
            <a:r>
              <a:rPr lang="tr-TR" altLang="zh-CN" sz="14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Halsizlik</a:t>
            </a:r>
            <a:endParaRPr lang="en-US" altLang="zh-CN" sz="14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3" y="0"/>
            <a:ext cx="12062461" cy="8823960"/>
          </a:xfrm>
          <a:prstGeom prst="rect">
            <a:avLst/>
          </a:prstGeom>
        </p:spPr>
      </p:pic>
      <p:sp>
        <p:nvSpPr>
          <p:cNvPr id="2" name="TextBox 25"/>
          <p:cNvSpPr txBox="1"/>
          <p:nvPr/>
        </p:nvSpPr>
        <p:spPr>
          <a:xfrm>
            <a:off x="2248761" y="1164032"/>
            <a:ext cx="7152599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KETOASİDOZU ÖNLEMEK İÇİN…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86715">
              <a:lnSpc>
                <a:spcPts val="356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Düzenli kan şekeri takibi</a:t>
            </a:r>
          </a:p>
          <a:p>
            <a:pPr indent="3441743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316536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Verilen tedavi uygulanmalıdır.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38393">
              <a:lnSpc>
                <a:spcPts val="326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250 mg/dl üzerinde</a:t>
            </a:r>
          </a:p>
          <a:p>
            <a:pPr indent="2466154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ise idrarda glukoz ve keton</a:t>
            </a:r>
          </a:p>
          <a:p>
            <a:pPr indent="3452677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48695">
              <a:lnSpc>
                <a:spcPts val="374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7"/>
          <p:cNvSpPr txBox="1"/>
          <p:nvPr/>
        </p:nvSpPr>
        <p:spPr>
          <a:xfrm>
            <a:off x="1992781" y="1164025"/>
            <a:ext cx="8263481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4963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HİPERGLİSEMİK HİPEROZMOLAR DURUM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25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diyabetli, yaşlı kişilerde kan şekeri düzeyinin çok fazla</a:t>
            </a:r>
          </a:p>
          <a:p>
            <a:pPr indent="0">
              <a:lnSpc>
                <a:spcPts val="3199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yükselmesi ve aşırı sıvı kaybı sonucu gelişir.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52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Hiperglisemik hiperozmolar komada ölüm riski çok yüksektir.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52"/>
              </a:lnSpc>
            </a:pPr>
            <a:r>
              <a:rPr lang="en-US" altLang="zh-CN" sz="2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nedenle erken önlem alınması önemlidir.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04675">
              <a:lnSpc>
                <a:spcPts val="282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2138</Words>
  <Application>Microsoft Office PowerPoint</Application>
  <PresentationFormat>Özel</PresentationFormat>
  <Paragraphs>1671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56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MELEK BULANIK</cp:lastModifiedBy>
  <cp:revision>7</cp:revision>
  <dcterms:created xsi:type="dcterms:W3CDTF">2012-06-15T16:23:20Z</dcterms:created>
  <dcterms:modified xsi:type="dcterms:W3CDTF">2017-08-04T07:27:59Z</dcterms:modified>
</cp:coreProperties>
</file>