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3" r:id="rId18"/>
    <p:sldId id="274" r:id="rId19"/>
    <p:sldId id="275" r:id="rId20"/>
    <p:sldId id="276" r:id="rId21"/>
    <p:sldId id="278" r:id="rId22"/>
    <p:sldId id="279" r:id="rId23"/>
    <p:sldId id="281" r:id="rId24"/>
    <p:sldId id="283" r:id="rId25"/>
    <p:sldId id="284" r:id="rId26"/>
    <p:sldId id="288" r:id="rId27"/>
    <p:sldId id="289" r:id="rId28"/>
    <p:sldId id="290" r:id="rId29"/>
    <p:sldId id="291" r:id="rId30"/>
    <p:sldId id="292" r:id="rId31"/>
    <p:sldId id="293" r:id="rId32"/>
    <p:sldId id="294" r:id="rId33"/>
    <p:sldId id="295" r:id="rId34"/>
    <p:sldId id="296" r:id="rId35"/>
    <p:sldId id="297" r:id="rId36"/>
    <p:sldId id="298" r:id="rId37"/>
    <p:sldId id="299" r:id="rId38"/>
    <p:sldId id="300" r:id="rId39"/>
    <p:sldId id="301" r:id="rId40"/>
    <p:sldId id="302" r:id="rId41"/>
    <p:sldId id="303" r:id="rId42"/>
    <p:sldId id="304" r:id="rId43"/>
    <p:sldId id="305" r:id="rId44"/>
    <p:sldId id="306" r:id="rId45"/>
    <p:sldId id="307" r:id="rId46"/>
  </p:sldIdLst>
  <p:sldSz cx="12060238" cy="882015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80" d="100"/>
          <a:sy n="80" d="100"/>
        </p:scale>
        <p:origin x="-1746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8/3/2017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8/3/2017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8/3/2017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8/3/2017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8/3/2017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8/3/2017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8/3/2017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8/3/2017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8/3/2017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8/3/2017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8/3/2017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56DD26-32A4-2A43-990A-6F7E5E73786E}" type="datetimeFigureOut">
              <a:rPr lang="en-US" smtClean="0"/>
              <a:t>8/3/2017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062461" cy="8823960"/>
          </a:xfrm>
          <a:prstGeom prst="rect">
            <a:avLst/>
          </a:prstGeom>
        </p:spPr>
      </p:pic>
      <p:sp>
        <p:nvSpPr>
          <p:cNvPr id="3" name="TextBox 1"/>
          <p:cNvSpPr txBox="1"/>
          <p:nvPr/>
        </p:nvSpPr>
        <p:spPr>
          <a:xfrm>
            <a:off x="1635114" y="3141937"/>
            <a:ext cx="9606256" cy="491566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0">
              <a:lnSpc>
                <a:spcPts val="4877"/>
              </a:lnSpc>
            </a:pPr>
            <a:r>
              <a:rPr lang="en-US" altLang="zh-CN" sz="3500" dirty="0" smtClean="0">
                <a:solidFill>
                  <a:srgbClr val="D01E26"/>
                </a:solidFill>
                <a:latin typeface="Comic Sans MS" charset="0"/>
                <a:cs typeface="Comic Sans MS" charset="0"/>
              </a:rPr>
              <a:t>ERİŞKİN DİYABETLİ BİREYLER İÇİN</a:t>
            </a:r>
          </a:p>
          <a:p>
            <a:pPr indent="2589492">
              <a:lnSpc>
                <a:spcPts val="5054"/>
              </a:lnSpc>
            </a:pPr>
            <a:r>
              <a:rPr lang="en-US" altLang="zh-CN" sz="3000" dirty="0" smtClean="0">
                <a:solidFill>
                  <a:srgbClr val="D01E26"/>
                </a:solidFill>
                <a:latin typeface="Comic Sans MS" charset="0"/>
                <a:cs typeface="Comic Sans MS" charset="0"/>
              </a:rPr>
              <a:t>EĞİTİM SETİ - 2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 indent="4909685">
              <a:lnSpc>
                <a:spcPts val="3157"/>
              </a:lnSpc>
            </a:pPr>
            <a:r>
              <a:rPr lang="en-US" altLang="zh-CN" sz="1800" dirty="0" smtClean="0">
                <a:solidFill>
                  <a:srgbClr val="293C90"/>
                </a:solidFill>
                <a:latin typeface="Comic Sans MS" charset="0"/>
                <a:cs typeface="Comic Sans MS" charset="0"/>
              </a:rPr>
              <a:t>FİZİKSEL AKTİVİTE-EGZERSİZ NEDİR?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 indent="5480499">
              <a:lnSpc>
                <a:spcPts val="3250"/>
              </a:lnSpc>
            </a:pPr>
            <a:r>
              <a:rPr lang="en-US" altLang="zh-CN" sz="1800" dirty="0" smtClean="0">
                <a:solidFill>
                  <a:srgbClr val="293C90"/>
                </a:solidFill>
                <a:latin typeface="Comic Sans MS" charset="0"/>
                <a:cs typeface="Comic Sans MS" charset="0"/>
              </a:rPr>
              <a:t>İNSÜLİN HARİCİNDEKİ KAN</a:t>
            </a:r>
          </a:p>
          <a:p>
            <a:pPr indent="5017584">
              <a:lnSpc>
                <a:spcPts val="2982"/>
              </a:lnSpc>
            </a:pPr>
            <a:r>
              <a:rPr lang="en-US" altLang="zh-CN" sz="1800" dirty="0" smtClean="0">
                <a:solidFill>
                  <a:srgbClr val="293C90"/>
                </a:solidFill>
                <a:latin typeface="Comic Sans MS" charset="0"/>
                <a:cs typeface="Comic Sans MS" charset="0"/>
              </a:rPr>
              <a:t>ŞEKERİNİ DÜZENLEYİCİ İLAÇLARLA</a:t>
            </a:r>
          </a:p>
          <a:p>
            <a:pPr indent="6783976">
              <a:lnSpc>
                <a:spcPts val="2700"/>
              </a:lnSpc>
            </a:pPr>
            <a:r>
              <a:rPr lang="en-US" altLang="zh-CN" sz="1800" dirty="0" smtClean="0">
                <a:solidFill>
                  <a:srgbClr val="293C90"/>
                </a:solidFill>
                <a:latin typeface="Comic Sans MS" charset="0"/>
                <a:cs typeface="Comic Sans MS" charset="0"/>
              </a:rPr>
              <a:t>TEDAVİ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 indent="6021138">
              <a:lnSpc>
                <a:spcPts val="2683"/>
              </a:lnSpc>
            </a:pPr>
            <a:r>
              <a:rPr lang="en-US" altLang="zh-CN" sz="1800" dirty="0" smtClean="0">
                <a:solidFill>
                  <a:srgbClr val="293C90"/>
                </a:solidFill>
                <a:latin typeface="Comic Sans MS" charset="0"/>
                <a:cs typeface="Comic Sans MS" charset="0"/>
              </a:rPr>
              <a:t>İNSÜLİN TEDAVİSİ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062461" cy="8823960"/>
          </a:xfrm>
          <a:prstGeom prst="rect">
            <a:avLst/>
          </a:prstGeom>
        </p:spPr>
      </p:pic>
      <p:sp>
        <p:nvSpPr>
          <p:cNvPr id="2" name="TextBox 22"/>
          <p:cNvSpPr txBox="1"/>
          <p:nvPr/>
        </p:nvSpPr>
        <p:spPr>
          <a:xfrm>
            <a:off x="1494000" y="1164032"/>
            <a:ext cx="7238520" cy="69506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1491741">
              <a:lnSpc>
                <a:spcPts val="3483"/>
              </a:lnSpc>
            </a:pPr>
            <a:r>
              <a:rPr lang="en-US" altLang="zh-CN" sz="2500" dirty="0" smtClean="0">
                <a:solidFill>
                  <a:srgbClr val="D01E26"/>
                </a:solidFill>
                <a:latin typeface="Comic Sans MS" charset="0"/>
                <a:cs typeface="Comic Sans MS" charset="0"/>
              </a:rPr>
              <a:t>EGZERSİZ YOĞUNLUĞU VE SIKLIĞI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 indent="0">
              <a:lnSpc>
                <a:spcPts val="3224"/>
              </a:lnSpc>
            </a:pPr>
            <a:r>
              <a:rPr lang="en-US" altLang="zh-CN" sz="2100" dirty="0" smtClean="0">
                <a:solidFill>
                  <a:srgbClr val="221E1F"/>
                </a:solidFill>
                <a:latin typeface="Comic Sans MS" charset="0"/>
                <a:cs typeface="Comic Sans MS" charset="0"/>
              </a:rPr>
              <a:t>Haftada 5 (en az 3) gün, günde 30-45 dk yapılmalı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 indent="0">
              <a:lnSpc>
                <a:spcPts val="3416"/>
              </a:lnSpc>
            </a:pPr>
            <a:r>
              <a:rPr lang="en-US" altLang="zh-CN" sz="2100" dirty="0" smtClean="0">
                <a:solidFill>
                  <a:srgbClr val="221E1F"/>
                </a:solidFill>
                <a:latin typeface="Comic Sans MS" charset="0"/>
                <a:cs typeface="Comic Sans MS" charset="0"/>
              </a:rPr>
              <a:t>5-10 dk ısınma hareketleri ile başlamalı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 indent="0">
              <a:lnSpc>
                <a:spcPts val="3416"/>
              </a:lnSpc>
            </a:pPr>
            <a:r>
              <a:rPr lang="en-US" altLang="zh-CN" sz="2100" dirty="0" smtClean="0">
                <a:solidFill>
                  <a:srgbClr val="221E1F"/>
                </a:solidFill>
                <a:latin typeface="Comic Sans MS" charset="0"/>
                <a:cs typeface="Comic Sans MS" charset="0"/>
              </a:rPr>
              <a:t>20-30 dk uygun tempoda sürdürülmeli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 indent="0">
              <a:lnSpc>
                <a:spcPts val="3416"/>
              </a:lnSpc>
            </a:pPr>
            <a:r>
              <a:rPr lang="en-US" altLang="zh-CN" sz="2100" dirty="0" smtClean="0">
                <a:solidFill>
                  <a:srgbClr val="221E1F"/>
                </a:solidFill>
                <a:latin typeface="Comic Sans MS" charset="0"/>
                <a:cs typeface="Comic Sans MS" charset="0"/>
              </a:rPr>
              <a:t>Sonunda 10-15 dk’lık soğuma egzersizleri ile</a:t>
            </a:r>
          </a:p>
          <a:p>
            <a:pPr indent="0">
              <a:lnSpc>
                <a:spcPts val="3000"/>
              </a:lnSpc>
            </a:pPr>
            <a:r>
              <a:rPr lang="en-US" altLang="zh-CN" sz="2100" dirty="0" smtClean="0">
                <a:solidFill>
                  <a:srgbClr val="221E1F"/>
                </a:solidFill>
                <a:latin typeface="Comic Sans MS" charset="0"/>
                <a:cs typeface="Comic Sans MS" charset="0"/>
              </a:rPr>
              <a:t>yavaşlayarak bitirilmeli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 indent="0">
              <a:lnSpc>
                <a:spcPts val="3416"/>
              </a:lnSpc>
            </a:pPr>
            <a:r>
              <a:rPr lang="en-US" altLang="zh-CN" sz="2100" dirty="0" smtClean="0">
                <a:solidFill>
                  <a:srgbClr val="221E1F"/>
                </a:solidFill>
                <a:latin typeface="Comic Sans MS" charset="0"/>
                <a:cs typeface="Comic Sans MS" charset="0"/>
              </a:rPr>
              <a:t>İdeal sporlar: bisiklet çevirme, yüzme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 indent="0">
              <a:lnSpc>
                <a:spcPts val="3416"/>
              </a:lnSpc>
            </a:pPr>
            <a:r>
              <a:rPr lang="en-US" altLang="zh-CN" sz="2100" dirty="0" smtClean="0">
                <a:solidFill>
                  <a:srgbClr val="221E1F"/>
                </a:solidFill>
                <a:latin typeface="Comic Sans MS" charset="0"/>
                <a:cs typeface="Comic Sans MS" charset="0"/>
              </a:rPr>
              <a:t>En kolay ve düzenli yapılabilen egzersiz yürüyüştür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 indent="4303456">
              <a:lnSpc>
                <a:spcPts val="3547"/>
              </a:lnSpc>
            </a:pPr>
            <a:endParaRPr lang="en-US" altLang="zh-CN" sz="2000" dirty="0" smtClean="0">
              <a:solidFill>
                <a:srgbClr val="293C90"/>
              </a:solidFill>
              <a:latin typeface="Comic Sans MS" charset="0"/>
              <a:cs typeface="Comic Sans MS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054840" cy="8823960"/>
          </a:xfrm>
          <a:prstGeom prst="rect">
            <a:avLst/>
          </a:prstGeom>
        </p:spPr>
      </p:pic>
      <p:sp>
        <p:nvSpPr>
          <p:cNvPr id="2" name="TextBox 24"/>
          <p:cNvSpPr txBox="1"/>
          <p:nvPr/>
        </p:nvSpPr>
        <p:spPr>
          <a:xfrm>
            <a:off x="1064514" y="1164032"/>
            <a:ext cx="9230091" cy="696344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0">
              <a:lnSpc>
                <a:spcPts val="3483"/>
              </a:lnSpc>
            </a:pPr>
            <a:r>
              <a:rPr lang="en-US" altLang="zh-CN" sz="2500" dirty="0" smtClean="0">
                <a:solidFill>
                  <a:srgbClr val="D01E26"/>
                </a:solidFill>
                <a:latin typeface="Comic Sans MS" charset="0"/>
                <a:cs typeface="Comic Sans MS" charset="0"/>
              </a:rPr>
              <a:t>EGZERSİZ YAPARKEN KALP HIZI EN FAZLA KAÇ OLMALI?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 indent="2742920">
              <a:lnSpc>
                <a:spcPts val="3067"/>
              </a:lnSpc>
            </a:pPr>
            <a:r>
              <a:rPr lang="en-US" altLang="zh-CN" sz="2100" dirty="0" smtClean="0">
                <a:solidFill>
                  <a:srgbClr val="221E1F"/>
                </a:solidFill>
                <a:latin typeface="Comic Sans MS" charset="0"/>
                <a:cs typeface="Comic Sans MS" charset="0"/>
              </a:rPr>
              <a:t>Maksimum kalp hızı = 220 – yaşınız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 indent="4427378">
              <a:lnSpc>
                <a:spcPts val="3869"/>
              </a:lnSpc>
            </a:pPr>
            <a:r>
              <a:rPr lang="en-US" altLang="zh-CN" sz="2550" dirty="0" smtClean="0">
                <a:solidFill>
                  <a:srgbClr val="221E1F"/>
                </a:solidFill>
                <a:latin typeface="Comic Sans MS" charset="0"/>
                <a:cs typeface="Comic Sans MS" charset="0"/>
              </a:rPr>
              <a:t>Örnek: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 indent="3158817">
              <a:lnSpc>
                <a:spcPts val="4343"/>
              </a:lnSpc>
            </a:pPr>
            <a:r>
              <a:rPr lang="en-US" altLang="zh-CN" sz="2550" dirty="0" smtClean="0">
                <a:solidFill>
                  <a:srgbClr val="221E1F"/>
                </a:solidFill>
                <a:latin typeface="Comic Sans MS" charset="0"/>
                <a:cs typeface="Comic Sans MS" charset="0"/>
              </a:rPr>
              <a:t>50 yaşındaki bir kişi için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 indent="3861028">
              <a:lnSpc>
                <a:spcPts val="4343"/>
              </a:lnSpc>
            </a:pPr>
            <a:r>
              <a:rPr lang="en-US" altLang="zh-CN" sz="2550" dirty="0" smtClean="0">
                <a:solidFill>
                  <a:srgbClr val="221E1F"/>
                </a:solidFill>
                <a:latin typeface="Comic Sans MS" charset="0"/>
                <a:cs typeface="Comic Sans MS" charset="0"/>
              </a:rPr>
              <a:t>220 - 50 = 170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 indent="1826747">
              <a:lnSpc>
                <a:spcPts val="3838"/>
              </a:lnSpc>
            </a:pPr>
            <a:r>
              <a:rPr lang="en-US" altLang="zh-CN" sz="2100" dirty="0" smtClean="0">
                <a:solidFill>
                  <a:srgbClr val="221E1F"/>
                </a:solidFill>
                <a:latin typeface="Comic Sans MS" charset="0"/>
                <a:cs typeface="Comic Sans MS" charset="0"/>
              </a:rPr>
              <a:t>Egzersize yeni başlayanlar için yarısı hedeflenir.</a:t>
            </a:r>
          </a:p>
          <a:p>
            <a:pPr indent="2160122">
              <a:lnSpc>
                <a:spcPts val="3099"/>
              </a:lnSpc>
            </a:pPr>
            <a:r>
              <a:rPr lang="en-US" altLang="zh-CN" sz="2100" dirty="0" smtClean="0">
                <a:solidFill>
                  <a:srgbClr val="221E1F"/>
                </a:solidFill>
                <a:latin typeface="Comic Sans MS" charset="0"/>
                <a:cs typeface="Comic Sans MS" charset="0"/>
              </a:rPr>
              <a:t>Bu birey egzersize yeni başlıyorsa kalp hızı</a:t>
            </a:r>
          </a:p>
          <a:p>
            <a:pPr indent="2733794">
              <a:lnSpc>
                <a:spcPts val="3099"/>
              </a:lnSpc>
            </a:pPr>
            <a:r>
              <a:rPr lang="en-US" altLang="zh-CN" sz="2100" dirty="0" smtClean="0">
                <a:solidFill>
                  <a:srgbClr val="221E1F"/>
                </a:solidFill>
                <a:latin typeface="Comic Sans MS" charset="0"/>
                <a:cs typeface="Comic Sans MS" charset="0"/>
              </a:rPr>
              <a:t>dakikada 85’ten fazla olmamalıdır.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 indent="4655427">
              <a:lnSpc>
                <a:spcPts val="3192"/>
              </a:lnSpc>
            </a:pPr>
            <a:endParaRPr lang="en-US" altLang="zh-CN" sz="2000" dirty="0" smtClean="0">
              <a:solidFill>
                <a:srgbClr val="293C90"/>
              </a:solidFill>
              <a:latin typeface="Comic Sans MS" charset="0"/>
              <a:cs typeface="Comic Sans MS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062461" cy="8823960"/>
          </a:xfrm>
          <a:prstGeom prst="rect">
            <a:avLst/>
          </a:prstGeom>
        </p:spPr>
      </p:pic>
      <p:sp>
        <p:nvSpPr>
          <p:cNvPr id="2" name="TextBox 26"/>
          <p:cNvSpPr txBox="1"/>
          <p:nvPr/>
        </p:nvSpPr>
        <p:spPr>
          <a:xfrm>
            <a:off x="1282277" y="1164032"/>
            <a:ext cx="8962390" cy="697626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0">
              <a:lnSpc>
                <a:spcPts val="3483"/>
              </a:lnSpc>
            </a:pPr>
            <a:r>
              <a:rPr lang="en-US" altLang="zh-CN" sz="2500" dirty="0" smtClean="0">
                <a:solidFill>
                  <a:srgbClr val="D01E26"/>
                </a:solidFill>
                <a:latin typeface="Comic Sans MS" charset="0"/>
                <a:cs typeface="Comic Sans MS" charset="0"/>
              </a:rPr>
              <a:t>EGZERSİZ SIRASINDA DİKKAT EDİLMESİ GEREKENLER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 indent="1314237">
              <a:lnSpc>
                <a:spcPts val="4040"/>
              </a:lnSpc>
            </a:pPr>
            <a:r>
              <a:rPr lang="en-US" altLang="zh-CN" sz="2300" dirty="0" smtClean="0">
                <a:solidFill>
                  <a:srgbClr val="221E1F"/>
                </a:solidFill>
                <a:latin typeface="Comic Sans MS" charset="0"/>
                <a:cs typeface="Comic Sans MS" charset="0"/>
              </a:rPr>
              <a:t>Güvenli kan şekeri düzeyi</a:t>
            </a:r>
          </a:p>
          <a:p>
            <a:pPr indent="2391210">
              <a:lnSpc>
                <a:spcPts val="2999"/>
              </a:lnSpc>
            </a:pPr>
            <a:r>
              <a:rPr lang="en-US" altLang="zh-CN" sz="2300" dirty="0" smtClean="0">
                <a:solidFill>
                  <a:srgbClr val="221E1F"/>
                </a:solidFill>
                <a:latin typeface="Comic Sans MS" charset="0"/>
                <a:cs typeface="Comic Sans MS" charset="0"/>
              </a:rPr>
              <a:t>sağlanmalı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 indent="1242381">
              <a:lnSpc>
                <a:spcPts val="3267"/>
              </a:lnSpc>
            </a:pPr>
            <a:r>
              <a:rPr lang="en-US" altLang="zh-CN" sz="2300" dirty="0" smtClean="0">
                <a:solidFill>
                  <a:srgbClr val="221E1F"/>
                </a:solidFill>
                <a:latin typeface="Comic Sans MS" charset="0"/>
                <a:cs typeface="Comic Sans MS" charset="0"/>
              </a:rPr>
              <a:t>Uygun sıvı alımı sağlanmalı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 indent="974525">
              <a:lnSpc>
                <a:spcPts val="3266"/>
              </a:lnSpc>
            </a:pPr>
            <a:r>
              <a:rPr lang="en-US" altLang="zh-CN" sz="2300" dirty="0" smtClean="0">
                <a:solidFill>
                  <a:srgbClr val="221E1F"/>
                </a:solidFill>
                <a:latin typeface="Comic Sans MS" charset="0"/>
                <a:cs typeface="Comic Sans MS" charset="0"/>
              </a:rPr>
              <a:t>İyi bir ayak bakımı sağlanmalı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 indent="621961">
              <a:lnSpc>
                <a:spcPts val="3267"/>
              </a:lnSpc>
            </a:pPr>
            <a:r>
              <a:rPr lang="en-US" altLang="zh-CN" sz="2300" dirty="0" smtClean="0">
                <a:solidFill>
                  <a:srgbClr val="221E1F"/>
                </a:solidFill>
                <a:latin typeface="Comic Sans MS" charset="0"/>
                <a:cs typeface="Comic Sans MS" charset="0"/>
              </a:rPr>
              <a:t>Uygun bir spor ayakkabısı seçilmeli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 indent="731498">
              <a:lnSpc>
                <a:spcPts val="3266"/>
              </a:lnSpc>
            </a:pPr>
            <a:r>
              <a:rPr lang="en-US" altLang="zh-CN" sz="2300" dirty="0" smtClean="0">
                <a:solidFill>
                  <a:srgbClr val="221E1F"/>
                </a:solidFill>
                <a:latin typeface="Comic Sans MS" charset="0"/>
                <a:cs typeface="Comic Sans MS" charset="0"/>
              </a:rPr>
              <a:t>Vücut hijyenine dikkat edilmelidir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 indent="4437664">
              <a:lnSpc>
                <a:spcPts val="3747"/>
              </a:lnSpc>
            </a:pPr>
            <a:endParaRPr lang="en-US" altLang="zh-CN" sz="2000" dirty="0" smtClean="0">
              <a:solidFill>
                <a:srgbClr val="293C90"/>
              </a:solidFill>
              <a:latin typeface="Comic Sans MS" charset="0"/>
              <a:cs typeface="Comic Sans MS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054840" cy="8823960"/>
          </a:xfrm>
          <a:prstGeom prst="rect">
            <a:avLst/>
          </a:prstGeom>
        </p:spPr>
      </p:pic>
      <p:sp>
        <p:nvSpPr>
          <p:cNvPr id="2" name="TextBox 28"/>
          <p:cNvSpPr txBox="1"/>
          <p:nvPr/>
        </p:nvSpPr>
        <p:spPr>
          <a:xfrm>
            <a:off x="1426944" y="1164032"/>
            <a:ext cx="9422451" cy="66428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2620702">
              <a:lnSpc>
                <a:spcPts val="3483"/>
              </a:lnSpc>
            </a:pPr>
            <a:r>
              <a:rPr lang="en-US" altLang="zh-CN" sz="2500" dirty="0" smtClean="0">
                <a:solidFill>
                  <a:srgbClr val="D01E26"/>
                </a:solidFill>
                <a:latin typeface="Comic Sans MS" charset="0"/>
                <a:cs typeface="Comic Sans MS" charset="0"/>
              </a:rPr>
              <a:t>DİYABET VE EGZERSİZ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 indent="0">
              <a:lnSpc>
                <a:spcPts val="3703"/>
              </a:lnSpc>
            </a:pPr>
            <a:r>
              <a:rPr lang="en-US" altLang="zh-CN" sz="2300" dirty="0" smtClean="0">
                <a:solidFill>
                  <a:srgbClr val="221E1F"/>
                </a:solidFill>
                <a:latin typeface="Comic Sans MS" charset="0"/>
                <a:cs typeface="Comic Sans MS" charset="0"/>
              </a:rPr>
              <a:t>Egzersiz sırasında: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 indent="0">
              <a:lnSpc>
                <a:spcPts val="3851"/>
              </a:lnSpc>
            </a:pPr>
            <a:r>
              <a:rPr lang="en-US" altLang="zh-CN" sz="2300" dirty="0" smtClean="0">
                <a:solidFill>
                  <a:srgbClr val="D01E26"/>
                </a:solidFill>
                <a:latin typeface="Comic Sans MS" charset="0"/>
                <a:cs typeface="Comic Sans MS" charset="0"/>
              </a:rPr>
              <a:t>Terleme, titreme, kalp çarpıntısı, solukluk/solgunluk, bilinç</a:t>
            </a:r>
          </a:p>
          <a:p>
            <a:pPr indent="0">
              <a:lnSpc>
                <a:spcPts val="3300"/>
              </a:lnSpc>
            </a:pPr>
            <a:r>
              <a:rPr lang="en-US" altLang="zh-CN" sz="2300" dirty="0" smtClean="0">
                <a:solidFill>
                  <a:srgbClr val="D01E26"/>
                </a:solidFill>
                <a:latin typeface="Comic Sans MS" charset="0"/>
                <a:cs typeface="Comic Sans MS" charset="0"/>
              </a:rPr>
              <a:t>bulanıklığı, konuşma ve koordinasyonda bozulma </a:t>
            </a:r>
            <a:r>
              <a:rPr lang="en-US" altLang="zh-CN" sz="2300" dirty="0" smtClean="0">
                <a:solidFill>
                  <a:srgbClr val="221E1F"/>
                </a:solidFill>
                <a:latin typeface="Comic Sans MS" charset="0"/>
                <a:cs typeface="Comic Sans MS" charset="0"/>
              </a:rPr>
              <a:t>varsa egzersiz</a:t>
            </a:r>
          </a:p>
          <a:p>
            <a:pPr indent="0">
              <a:lnSpc>
                <a:spcPts val="3300"/>
              </a:lnSpc>
            </a:pPr>
            <a:r>
              <a:rPr lang="en-US" altLang="zh-CN" sz="2300" dirty="0" smtClean="0">
                <a:solidFill>
                  <a:srgbClr val="221E1F"/>
                </a:solidFill>
                <a:latin typeface="Comic Sans MS" charset="0"/>
                <a:cs typeface="Comic Sans MS" charset="0"/>
              </a:rPr>
              <a:t>derhal sonlandırılmalıdır.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 indent="0">
              <a:lnSpc>
                <a:spcPts val="3851"/>
              </a:lnSpc>
            </a:pPr>
            <a:r>
              <a:rPr lang="tr-TR" altLang="zh-CN" sz="2400" dirty="0" smtClean="0">
                <a:solidFill>
                  <a:srgbClr val="221E1F"/>
                </a:solidFill>
                <a:latin typeface="Comic Sans MS" charset="0"/>
                <a:cs typeface="Comic Sans MS" charset="0"/>
              </a:rPr>
              <a:t>Kan şekeri 100 mg/</a:t>
            </a:r>
            <a:r>
              <a:rPr lang="tr-TR" altLang="zh-CN" sz="2400" dirty="0" err="1" smtClean="0">
                <a:solidFill>
                  <a:srgbClr val="221E1F"/>
                </a:solidFill>
                <a:latin typeface="Comic Sans MS" charset="0"/>
                <a:cs typeface="Comic Sans MS" charset="0"/>
              </a:rPr>
              <a:t>dL’nin</a:t>
            </a:r>
            <a:r>
              <a:rPr lang="tr-TR" altLang="zh-CN" sz="2400" dirty="0" smtClean="0">
                <a:solidFill>
                  <a:srgbClr val="221E1F"/>
                </a:solidFill>
                <a:latin typeface="Comic Sans MS" charset="0"/>
                <a:cs typeface="Comic Sans MS" charset="0"/>
              </a:rPr>
              <a:t> altında ise 15-20 g karbonhidrat alımı </a:t>
            </a:r>
          </a:p>
          <a:p>
            <a:pPr indent="0">
              <a:lnSpc>
                <a:spcPts val="3851"/>
              </a:lnSpc>
            </a:pPr>
            <a:r>
              <a:rPr lang="tr-TR" altLang="zh-CN" sz="2400" dirty="0" smtClean="0">
                <a:solidFill>
                  <a:srgbClr val="221E1F"/>
                </a:solidFill>
                <a:latin typeface="Comic Sans MS" charset="0"/>
                <a:cs typeface="Comic Sans MS" charset="0"/>
              </a:rPr>
              <a:t>(4-6 kesme şeker) sağlanmalıdır</a:t>
            </a:r>
            <a:r>
              <a:rPr lang="tr-TR" altLang="zh-CN" sz="2300" dirty="0" smtClean="0">
                <a:solidFill>
                  <a:srgbClr val="221E1F"/>
                </a:solidFill>
                <a:latin typeface="Comic Sans MS" charset="0"/>
                <a:cs typeface="Comic Sans MS" charset="0"/>
              </a:rPr>
              <a:t>.</a:t>
            </a:r>
            <a:endParaRPr lang="en-US" altLang="zh-CN" sz="2300" dirty="0" smtClean="0">
              <a:solidFill>
                <a:srgbClr val="221E1F"/>
              </a:solidFill>
              <a:latin typeface="Comic Sans MS" charset="0"/>
              <a:cs typeface="Comic Sans MS" charset="0"/>
            </a:endParaRP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 indent="0">
              <a:lnSpc>
                <a:spcPts val="3851"/>
              </a:lnSpc>
            </a:pPr>
            <a:r>
              <a:rPr lang="en-US" altLang="zh-CN" sz="2300" dirty="0" smtClean="0">
                <a:solidFill>
                  <a:srgbClr val="221E1F"/>
                </a:solidFill>
                <a:latin typeface="Comic Sans MS" charset="0"/>
                <a:cs typeface="Comic Sans MS" charset="0"/>
              </a:rPr>
              <a:t>Bilinç bulanıklığı hissediliyorsa en yakın sağlık kuruluşuna gidilmelidir.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 indent="4292997">
              <a:lnSpc>
                <a:spcPts val="3395"/>
              </a:lnSpc>
            </a:pPr>
            <a:endParaRPr lang="en-US" altLang="zh-CN" sz="2000" dirty="0" smtClean="0">
              <a:solidFill>
                <a:srgbClr val="293C90"/>
              </a:solidFill>
              <a:latin typeface="Comic Sans MS" charset="0"/>
              <a:cs typeface="Comic Sans MS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062461" cy="8823960"/>
          </a:xfrm>
          <a:prstGeom prst="rect">
            <a:avLst/>
          </a:prstGeom>
        </p:spPr>
      </p:pic>
      <p:sp>
        <p:nvSpPr>
          <p:cNvPr id="2" name="TextBox 30"/>
          <p:cNvSpPr txBox="1"/>
          <p:nvPr/>
        </p:nvSpPr>
        <p:spPr>
          <a:xfrm>
            <a:off x="1067550" y="1164032"/>
            <a:ext cx="9215664" cy="697626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2980095">
              <a:lnSpc>
                <a:spcPts val="3483"/>
              </a:lnSpc>
            </a:pPr>
            <a:r>
              <a:rPr lang="en-US" altLang="zh-CN" sz="2500" dirty="0" smtClean="0">
                <a:solidFill>
                  <a:srgbClr val="D01E26"/>
                </a:solidFill>
                <a:latin typeface="Comic Sans MS" charset="0"/>
                <a:cs typeface="Comic Sans MS" charset="0"/>
              </a:rPr>
              <a:t>DİYABET VE EGZERSİZ</a:t>
            </a:r>
          </a:p>
          <a:p>
            <a:pPr indent="0">
              <a:lnSpc>
                <a:spcPts val="3673"/>
              </a:lnSpc>
            </a:pPr>
            <a:r>
              <a:rPr lang="en-US" altLang="zh-CN" sz="2100" dirty="0" smtClean="0">
                <a:solidFill>
                  <a:srgbClr val="221E1F"/>
                </a:solidFill>
                <a:latin typeface="Comic Sans MS" charset="0"/>
                <a:cs typeface="Comic Sans MS" charset="0"/>
              </a:rPr>
              <a:t>Egzersiz sırasında kan şekeri düşmesini önlemek için: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 indent="0">
              <a:lnSpc>
                <a:spcPts val="3149"/>
              </a:lnSpc>
            </a:pPr>
            <a:r>
              <a:rPr lang="en-US" altLang="zh-CN" sz="2100" dirty="0" smtClean="0">
                <a:solidFill>
                  <a:srgbClr val="221E1F"/>
                </a:solidFill>
                <a:latin typeface="Comic Sans MS" charset="0"/>
                <a:cs typeface="Comic Sans MS" charset="0"/>
              </a:rPr>
              <a:t>Aç karnına </a:t>
            </a:r>
            <a:r>
              <a:rPr lang="en-US" altLang="zh-CN" sz="2100" dirty="0" err="1" smtClean="0">
                <a:solidFill>
                  <a:srgbClr val="221E1F"/>
                </a:solidFill>
                <a:latin typeface="Comic Sans MS" charset="0"/>
                <a:cs typeface="Comic Sans MS" charset="0"/>
              </a:rPr>
              <a:t>egzersiz</a:t>
            </a:r>
            <a:r>
              <a:rPr lang="en-US" altLang="zh-CN" sz="2100" dirty="0" smtClean="0">
                <a:solidFill>
                  <a:srgbClr val="221E1F"/>
                </a:solidFill>
                <a:latin typeface="Comic Sans MS" charset="0"/>
                <a:cs typeface="Comic Sans MS" charset="0"/>
              </a:rPr>
              <a:t> </a:t>
            </a:r>
            <a:r>
              <a:rPr lang="en-US" altLang="zh-CN" sz="2100" dirty="0" err="1" smtClean="0">
                <a:solidFill>
                  <a:srgbClr val="221E1F"/>
                </a:solidFill>
                <a:latin typeface="Comic Sans MS" charset="0"/>
                <a:cs typeface="Comic Sans MS" charset="0"/>
              </a:rPr>
              <a:t>yapılmamalı</a:t>
            </a:r>
            <a:r>
              <a:rPr lang="tr-TR" altLang="zh-CN" sz="2100" dirty="0" err="1" smtClean="0">
                <a:solidFill>
                  <a:srgbClr val="221E1F"/>
                </a:solidFill>
                <a:latin typeface="Comic Sans MS" charset="0"/>
                <a:cs typeface="Comic Sans MS" charset="0"/>
              </a:rPr>
              <a:t>dır</a:t>
            </a:r>
            <a:r>
              <a:rPr lang="tr-TR" altLang="zh-CN" sz="2100" dirty="0" smtClean="0">
                <a:solidFill>
                  <a:srgbClr val="221E1F"/>
                </a:solidFill>
                <a:latin typeface="Comic Sans MS" charset="0"/>
                <a:cs typeface="Comic Sans MS" charset="0"/>
              </a:rPr>
              <a:t>.</a:t>
            </a:r>
            <a:endParaRPr lang="en-US" altLang="zh-CN" sz="2100" dirty="0" smtClean="0">
              <a:solidFill>
                <a:srgbClr val="221E1F"/>
              </a:solidFill>
              <a:latin typeface="Comic Sans MS" charset="0"/>
              <a:cs typeface="Comic Sans MS" charset="0"/>
            </a:endParaRP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 indent="0">
              <a:lnSpc>
                <a:spcPts val="3716"/>
              </a:lnSpc>
            </a:pPr>
            <a:r>
              <a:rPr lang="en-US" altLang="zh-CN" sz="2100" dirty="0" smtClean="0">
                <a:solidFill>
                  <a:srgbClr val="221E1F"/>
                </a:solidFill>
                <a:latin typeface="Comic Sans MS" charset="0"/>
                <a:cs typeface="Comic Sans MS" charset="0"/>
              </a:rPr>
              <a:t>Egzersizden yarım – bir saat önce karbonhidrat içeren ara öğün alınmalı</a:t>
            </a:r>
          </a:p>
          <a:p>
            <a:pPr indent="0">
              <a:lnSpc>
                <a:spcPts val="3299"/>
              </a:lnSpc>
            </a:pPr>
            <a:r>
              <a:rPr lang="en-US" altLang="zh-CN" sz="2100" dirty="0" smtClean="0">
                <a:solidFill>
                  <a:srgbClr val="221E1F"/>
                </a:solidFill>
                <a:latin typeface="Comic Sans MS" charset="0"/>
                <a:cs typeface="Comic Sans MS" charset="0"/>
              </a:rPr>
              <a:t>Egzersiz uzarsa aktivite sırasında ek </a:t>
            </a:r>
            <a:r>
              <a:rPr lang="en-US" altLang="zh-CN" sz="2100" dirty="0" err="1" smtClean="0">
                <a:solidFill>
                  <a:srgbClr val="221E1F"/>
                </a:solidFill>
                <a:latin typeface="Comic Sans MS" charset="0"/>
                <a:cs typeface="Comic Sans MS" charset="0"/>
              </a:rPr>
              <a:t>karbonhidrat</a:t>
            </a:r>
            <a:r>
              <a:rPr lang="en-US" altLang="zh-CN" sz="2100" dirty="0" smtClean="0">
                <a:solidFill>
                  <a:srgbClr val="221E1F"/>
                </a:solidFill>
                <a:latin typeface="Comic Sans MS" charset="0"/>
                <a:cs typeface="Comic Sans MS" charset="0"/>
              </a:rPr>
              <a:t> </a:t>
            </a:r>
            <a:r>
              <a:rPr lang="en-US" altLang="zh-CN" sz="2100" dirty="0" err="1" smtClean="0">
                <a:solidFill>
                  <a:srgbClr val="221E1F"/>
                </a:solidFill>
                <a:latin typeface="Comic Sans MS" charset="0"/>
                <a:cs typeface="Comic Sans MS" charset="0"/>
              </a:rPr>
              <a:t>alınabilir</a:t>
            </a:r>
            <a:r>
              <a:rPr lang="tr-TR" altLang="zh-CN" sz="2100" dirty="0" smtClean="0">
                <a:solidFill>
                  <a:srgbClr val="221E1F"/>
                </a:solidFill>
                <a:latin typeface="Comic Sans MS" charset="0"/>
                <a:cs typeface="Comic Sans MS" charset="0"/>
              </a:rPr>
              <a:t>.</a:t>
            </a:r>
            <a:endParaRPr lang="en-US" altLang="zh-CN" sz="2100" dirty="0" smtClean="0">
              <a:solidFill>
                <a:srgbClr val="221E1F"/>
              </a:solidFill>
              <a:latin typeface="Comic Sans MS" charset="0"/>
              <a:cs typeface="Comic Sans MS" charset="0"/>
            </a:endParaRPr>
          </a:p>
          <a:p>
            <a:pPr indent="0">
              <a:lnSpc>
                <a:spcPts val="3299"/>
              </a:lnSpc>
            </a:pPr>
            <a:r>
              <a:rPr lang="en-US" altLang="zh-CN" sz="2100" dirty="0" smtClean="0">
                <a:solidFill>
                  <a:srgbClr val="221E1F"/>
                </a:solidFill>
                <a:latin typeface="Comic Sans MS" charset="0"/>
                <a:cs typeface="Comic Sans MS" charset="0"/>
              </a:rPr>
              <a:t>Yoğun egzersiz yapılacaksa öncesinde, egzersiz sırasında ve sonrasında ek</a:t>
            </a:r>
          </a:p>
          <a:p>
            <a:pPr indent="0">
              <a:lnSpc>
                <a:spcPts val="3299"/>
              </a:lnSpc>
            </a:pPr>
            <a:r>
              <a:rPr lang="en-US" altLang="zh-CN" sz="2100" dirty="0" smtClean="0">
                <a:solidFill>
                  <a:srgbClr val="221E1F"/>
                </a:solidFill>
                <a:latin typeface="Comic Sans MS" charset="0"/>
                <a:cs typeface="Comic Sans MS" charset="0"/>
              </a:rPr>
              <a:t>karbonhidrat </a:t>
            </a:r>
            <a:r>
              <a:rPr lang="en-US" altLang="zh-CN" sz="2100" dirty="0" err="1" smtClean="0">
                <a:solidFill>
                  <a:srgbClr val="221E1F"/>
                </a:solidFill>
                <a:latin typeface="Comic Sans MS" charset="0"/>
                <a:cs typeface="Comic Sans MS" charset="0"/>
              </a:rPr>
              <a:t>alımı</a:t>
            </a:r>
            <a:r>
              <a:rPr lang="en-US" altLang="zh-CN" sz="2100" dirty="0" smtClean="0">
                <a:solidFill>
                  <a:srgbClr val="221E1F"/>
                </a:solidFill>
                <a:latin typeface="Comic Sans MS" charset="0"/>
                <a:cs typeface="Comic Sans MS" charset="0"/>
              </a:rPr>
              <a:t> </a:t>
            </a:r>
            <a:r>
              <a:rPr lang="en-US" altLang="zh-CN" sz="2100" dirty="0" err="1" smtClean="0">
                <a:solidFill>
                  <a:srgbClr val="221E1F"/>
                </a:solidFill>
                <a:latin typeface="Comic Sans MS" charset="0"/>
                <a:cs typeface="Comic Sans MS" charset="0"/>
              </a:rPr>
              <a:t>gerekebilir</a:t>
            </a:r>
            <a:r>
              <a:rPr lang="tr-TR" altLang="zh-CN" sz="2100" dirty="0" smtClean="0">
                <a:solidFill>
                  <a:srgbClr val="221E1F"/>
                </a:solidFill>
                <a:latin typeface="Comic Sans MS" charset="0"/>
                <a:cs typeface="Comic Sans MS" charset="0"/>
              </a:rPr>
              <a:t>.</a:t>
            </a:r>
            <a:endParaRPr lang="en-US" altLang="zh-CN" sz="2100" dirty="0" smtClean="0">
              <a:solidFill>
                <a:srgbClr val="221E1F"/>
              </a:solidFill>
              <a:latin typeface="Comic Sans MS" charset="0"/>
              <a:cs typeface="Comic Sans MS" charset="0"/>
            </a:endParaRP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 indent="4719373">
              <a:lnSpc>
                <a:spcPts val="1174"/>
              </a:lnSpc>
            </a:pPr>
            <a:r>
              <a:rPr lang="en-US" altLang="zh-CN" sz="650" dirty="0" smtClean="0">
                <a:solidFill>
                  <a:srgbClr val="221E1F"/>
                </a:solidFill>
                <a:latin typeface="Comic Sans MS" charset="0"/>
                <a:cs typeface="Comic Sans MS" charset="0"/>
              </a:rPr>
              <a:t>Ekmek, Tahıllar, Nişastalı Besinler</a:t>
            </a:r>
          </a:p>
          <a:p>
            <a:pPr indent="4719373">
              <a:lnSpc>
                <a:spcPts val="780"/>
              </a:lnSpc>
            </a:pPr>
            <a:r>
              <a:rPr lang="en-US" altLang="zh-CN" sz="650" dirty="0" smtClean="0">
                <a:solidFill>
                  <a:srgbClr val="221E1F"/>
                </a:solidFill>
                <a:latin typeface="Comic Sans MS" charset="0"/>
                <a:cs typeface="Comic Sans MS" charset="0"/>
              </a:rPr>
              <a:t>Karbonhidrat, protein, lif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 indent="0">
              <a:lnSpc>
                <a:spcPts val="3133"/>
              </a:lnSpc>
            </a:pPr>
            <a:r>
              <a:rPr lang="en-US" altLang="zh-CN" sz="2100" dirty="0" smtClean="0">
                <a:solidFill>
                  <a:srgbClr val="221E1F"/>
                </a:solidFill>
                <a:latin typeface="Comic Sans MS" charset="0"/>
                <a:cs typeface="Comic Sans MS" charset="0"/>
              </a:rPr>
              <a:t>Kan şekeri düşmesi, aktiviteden 24-36 saat sonrasına </a:t>
            </a:r>
            <a:r>
              <a:rPr lang="en-US" altLang="zh-CN" sz="2100" dirty="0" err="1" smtClean="0">
                <a:solidFill>
                  <a:srgbClr val="221E1F"/>
                </a:solidFill>
                <a:latin typeface="Comic Sans MS" charset="0"/>
                <a:cs typeface="Comic Sans MS" charset="0"/>
              </a:rPr>
              <a:t>kadar</a:t>
            </a:r>
            <a:r>
              <a:rPr lang="en-US" altLang="zh-CN" sz="2100" dirty="0" smtClean="0">
                <a:solidFill>
                  <a:srgbClr val="221E1F"/>
                </a:solidFill>
                <a:latin typeface="Comic Sans MS" charset="0"/>
                <a:cs typeface="Comic Sans MS" charset="0"/>
              </a:rPr>
              <a:t> </a:t>
            </a:r>
            <a:r>
              <a:rPr lang="en-US" altLang="zh-CN" sz="2100" dirty="0" err="1" smtClean="0">
                <a:solidFill>
                  <a:srgbClr val="221E1F"/>
                </a:solidFill>
                <a:latin typeface="Comic Sans MS" charset="0"/>
                <a:cs typeface="Comic Sans MS" charset="0"/>
              </a:rPr>
              <a:t>gelişebilir</a:t>
            </a:r>
            <a:r>
              <a:rPr lang="tr-TR" altLang="zh-CN" sz="2100" dirty="0" smtClean="0">
                <a:solidFill>
                  <a:srgbClr val="221E1F"/>
                </a:solidFill>
                <a:latin typeface="Comic Sans MS" charset="0"/>
                <a:cs typeface="Comic Sans MS" charset="0"/>
              </a:rPr>
              <a:t>.</a:t>
            </a:r>
            <a:endParaRPr lang="en-US" altLang="zh-CN" sz="2100" dirty="0" smtClean="0">
              <a:solidFill>
                <a:srgbClr val="221E1F"/>
              </a:solidFill>
              <a:latin typeface="Comic Sans MS" charset="0"/>
              <a:cs typeface="Comic Sans MS" charset="0"/>
            </a:endParaRP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 indent="0">
              <a:lnSpc>
                <a:spcPts val="2953"/>
              </a:lnSpc>
            </a:pPr>
            <a:r>
              <a:rPr lang="en-US" altLang="zh-CN" sz="2100" dirty="0" smtClean="0">
                <a:solidFill>
                  <a:srgbClr val="221E1F"/>
                </a:solidFill>
                <a:latin typeface="Comic Sans MS" charset="0"/>
                <a:cs typeface="Comic Sans MS" charset="0"/>
              </a:rPr>
              <a:t>İnsülin ihtiyacı egzersiz öncesi ve bazen sonrasında da </a:t>
            </a:r>
            <a:r>
              <a:rPr lang="en-US" altLang="zh-CN" sz="2100" dirty="0" err="1" smtClean="0">
                <a:solidFill>
                  <a:srgbClr val="221E1F"/>
                </a:solidFill>
                <a:latin typeface="Comic Sans MS" charset="0"/>
                <a:cs typeface="Comic Sans MS" charset="0"/>
              </a:rPr>
              <a:t>azalabilir</a:t>
            </a:r>
            <a:r>
              <a:rPr lang="tr-TR" altLang="zh-CN" sz="2100" dirty="0" smtClean="0">
                <a:solidFill>
                  <a:srgbClr val="221E1F"/>
                </a:solidFill>
                <a:latin typeface="Comic Sans MS" charset="0"/>
                <a:cs typeface="Comic Sans MS" charset="0"/>
              </a:rPr>
              <a:t>.</a:t>
            </a:r>
            <a:endParaRPr lang="en-US" altLang="zh-CN" sz="2100" dirty="0" smtClean="0">
              <a:solidFill>
                <a:srgbClr val="221E1F"/>
              </a:solidFill>
              <a:latin typeface="Comic Sans MS" charset="0"/>
              <a:cs typeface="Comic Sans MS" charset="0"/>
            </a:endParaRP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 indent="4652391">
              <a:lnSpc>
                <a:spcPts val="3376"/>
              </a:lnSpc>
            </a:pPr>
            <a:endParaRPr lang="en-US" altLang="zh-CN" sz="2000" dirty="0" smtClean="0">
              <a:solidFill>
                <a:srgbClr val="293C90"/>
              </a:solidFill>
              <a:latin typeface="Comic Sans MS" charset="0"/>
              <a:cs typeface="Comic Sans MS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054840" cy="8823960"/>
          </a:xfrm>
          <a:prstGeom prst="rect">
            <a:avLst/>
          </a:prstGeom>
        </p:spPr>
      </p:pic>
      <p:sp>
        <p:nvSpPr>
          <p:cNvPr id="2" name="TextBox 32"/>
          <p:cNvSpPr txBox="1"/>
          <p:nvPr/>
        </p:nvSpPr>
        <p:spPr>
          <a:xfrm>
            <a:off x="2185819" y="1207232"/>
            <a:ext cx="8250335" cy="692497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1861826">
              <a:lnSpc>
                <a:spcPts val="3483"/>
              </a:lnSpc>
            </a:pPr>
            <a:r>
              <a:rPr lang="en-US" altLang="zh-CN" sz="2500" dirty="0" smtClean="0">
                <a:solidFill>
                  <a:srgbClr val="D01E26"/>
                </a:solidFill>
                <a:latin typeface="Comic Sans MS" charset="0"/>
                <a:cs typeface="Comic Sans MS" charset="0"/>
              </a:rPr>
              <a:t>DİYABET VE EGZERSİZ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 indent="321894">
              <a:lnSpc>
                <a:spcPts val="3252"/>
              </a:lnSpc>
            </a:pPr>
            <a:r>
              <a:rPr lang="en-US" altLang="zh-CN" sz="2300" dirty="0" smtClean="0">
                <a:solidFill>
                  <a:srgbClr val="221E1F"/>
                </a:solidFill>
                <a:latin typeface="Comic Sans MS" charset="0"/>
                <a:cs typeface="Comic Sans MS" charset="0"/>
              </a:rPr>
              <a:t>Yoğun egzersiz sonrasında kan şekeri yükselebilir.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 indent="243903">
              <a:lnSpc>
                <a:spcPts val="3717"/>
              </a:lnSpc>
            </a:pPr>
            <a:r>
              <a:rPr lang="en-US" altLang="zh-CN" sz="2300" dirty="0" smtClean="0">
                <a:solidFill>
                  <a:srgbClr val="221E1F"/>
                </a:solidFill>
                <a:latin typeface="Comic Sans MS" charset="0"/>
                <a:cs typeface="Comic Sans MS" charset="0"/>
              </a:rPr>
              <a:t>Kanda veya idrarda keton varsa egzersiz yapılmaz.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 indent="0">
              <a:lnSpc>
                <a:spcPts val="3717"/>
              </a:lnSpc>
            </a:pPr>
            <a:r>
              <a:rPr lang="en-US" altLang="zh-CN" sz="2300" dirty="0" smtClean="0">
                <a:solidFill>
                  <a:srgbClr val="221E1F"/>
                </a:solidFill>
                <a:latin typeface="Comic Sans MS" charset="0"/>
                <a:cs typeface="Comic Sans MS" charset="0"/>
              </a:rPr>
              <a:t>Egzersiz öncesinde, sırasında ve sonrasında kan şekeri</a:t>
            </a:r>
          </a:p>
          <a:p>
            <a:pPr indent="2501544">
              <a:lnSpc>
                <a:spcPts val="3300"/>
              </a:lnSpc>
            </a:pPr>
            <a:r>
              <a:rPr lang="en-US" altLang="zh-CN" sz="2300" dirty="0" smtClean="0">
                <a:solidFill>
                  <a:srgbClr val="221E1F"/>
                </a:solidFill>
                <a:latin typeface="Comic Sans MS" charset="0"/>
                <a:cs typeface="Comic Sans MS" charset="0"/>
              </a:rPr>
              <a:t>düzeyi izlenmelidir.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 indent="7554697">
              <a:lnSpc>
                <a:spcPts val="4812"/>
              </a:lnSpc>
            </a:pPr>
            <a:r>
              <a:rPr lang="en-US" altLang="zh-CN" sz="1900" dirty="0" smtClean="0">
                <a:solidFill>
                  <a:srgbClr val="FEF000"/>
                </a:solidFill>
                <a:latin typeface="Arial" charset="0"/>
                <a:cs typeface="Arial" charset="0"/>
              </a:rPr>
              <a:t>TEST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 indent="3534121">
              <a:lnSpc>
                <a:spcPts val="3714"/>
              </a:lnSpc>
            </a:pPr>
            <a:endParaRPr lang="en-US" altLang="zh-CN" sz="2000" dirty="0" smtClean="0">
              <a:solidFill>
                <a:srgbClr val="293C90"/>
              </a:solidFill>
              <a:latin typeface="Comic Sans MS" charset="0"/>
              <a:cs typeface="Comic Sans MS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062461" cy="8823960"/>
          </a:xfrm>
          <a:prstGeom prst="rect">
            <a:avLst/>
          </a:prstGeom>
        </p:spPr>
      </p:pic>
      <p:sp>
        <p:nvSpPr>
          <p:cNvPr id="2" name="TextBox 36"/>
          <p:cNvSpPr txBox="1"/>
          <p:nvPr/>
        </p:nvSpPr>
        <p:spPr>
          <a:xfrm>
            <a:off x="3033526" y="1164019"/>
            <a:ext cx="5992301" cy="89965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0">
              <a:lnSpc>
                <a:spcPts val="3483"/>
              </a:lnSpc>
            </a:pPr>
            <a:r>
              <a:rPr lang="en-US" altLang="zh-CN" sz="2500" dirty="0" smtClean="0">
                <a:solidFill>
                  <a:srgbClr val="D01E26"/>
                </a:solidFill>
                <a:latin typeface="Comic Sans MS" charset="0"/>
                <a:cs typeface="Comic Sans MS" charset="0"/>
              </a:rPr>
              <a:t>250 KKAL ENERJİ HARCANMASINI</a:t>
            </a:r>
          </a:p>
          <a:p>
            <a:pPr indent="851535">
              <a:lnSpc>
                <a:spcPts val="3600"/>
              </a:lnSpc>
            </a:pPr>
            <a:r>
              <a:rPr lang="en-US" altLang="zh-CN" sz="2500" dirty="0" smtClean="0">
                <a:solidFill>
                  <a:srgbClr val="D01E26"/>
                </a:solidFill>
                <a:latin typeface="Comic Sans MS" charset="0"/>
                <a:cs typeface="Comic Sans MS" charset="0"/>
              </a:rPr>
              <a:t>SAĞLAYAN AKTİVİTELER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3871476" y="4314765"/>
            <a:ext cx="795120" cy="55994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46418">
              <a:lnSpc>
                <a:spcPts val="2369"/>
              </a:lnSpc>
            </a:pPr>
            <a:r>
              <a:rPr lang="en-US" altLang="zh-CN" sz="1700" dirty="0" smtClean="0">
                <a:solidFill>
                  <a:srgbClr val="221E1F"/>
                </a:solidFill>
                <a:latin typeface="Comic Sans MS" charset="0"/>
                <a:cs typeface="Comic Sans MS" charset="0"/>
              </a:rPr>
              <a:t>3-4 km</a:t>
            </a:r>
          </a:p>
          <a:p>
            <a:pPr indent="0">
              <a:lnSpc>
                <a:spcPts val="2040"/>
              </a:lnSpc>
            </a:pPr>
            <a:r>
              <a:rPr lang="en-US" altLang="zh-CN" sz="1700" dirty="0" smtClean="0">
                <a:solidFill>
                  <a:srgbClr val="221E1F"/>
                </a:solidFill>
                <a:latin typeface="Comic Sans MS" charset="0"/>
                <a:cs typeface="Comic Sans MS" charset="0"/>
              </a:rPr>
              <a:t>Yürüyüş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6250910" y="4314549"/>
            <a:ext cx="1634732" cy="55994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522478">
              <a:lnSpc>
                <a:spcPts val="2369"/>
              </a:lnSpc>
            </a:pPr>
            <a:r>
              <a:rPr lang="en-US" altLang="zh-CN" sz="1700" dirty="0" smtClean="0">
                <a:solidFill>
                  <a:srgbClr val="221E1F"/>
                </a:solidFill>
                <a:latin typeface="Comic Sans MS" charset="0"/>
                <a:cs typeface="Comic Sans MS" charset="0"/>
              </a:rPr>
              <a:t>1 saat</a:t>
            </a:r>
          </a:p>
          <a:p>
            <a:pPr indent="0">
              <a:lnSpc>
                <a:spcPts val="2040"/>
              </a:lnSpc>
            </a:pPr>
            <a:r>
              <a:rPr lang="en-US" altLang="zh-CN" sz="1700" dirty="0" smtClean="0">
                <a:solidFill>
                  <a:srgbClr val="221E1F"/>
                </a:solidFill>
                <a:latin typeface="Comic Sans MS" charset="0"/>
                <a:cs typeface="Comic Sans MS" charset="0"/>
              </a:rPr>
              <a:t>Bahçede çalışma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9016374" y="4326640"/>
            <a:ext cx="1335927" cy="55994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355155">
              <a:lnSpc>
                <a:spcPts val="2369"/>
              </a:lnSpc>
            </a:pPr>
            <a:r>
              <a:rPr lang="en-US" altLang="zh-CN" sz="1700" dirty="0" smtClean="0">
                <a:solidFill>
                  <a:srgbClr val="221E1F"/>
                </a:solidFill>
                <a:latin typeface="Comic Sans MS" charset="0"/>
                <a:cs typeface="Comic Sans MS" charset="0"/>
              </a:rPr>
              <a:t>35 dk.</a:t>
            </a:r>
          </a:p>
          <a:p>
            <a:pPr indent="0">
              <a:lnSpc>
                <a:spcPts val="2040"/>
              </a:lnSpc>
            </a:pPr>
            <a:r>
              <a:rPr lang="en-US" altLang="zh-CN" sz="1700" dirty="0" smtClean="0">
                <a:solidFill>
                  <a:srgbClr val="221E1F"/>
                </a:solidFill>
                <a:latin typeface="Comic Sans MS" charset="0"/>
                <a:cs typeface="Comic Sans MS" charset="0"/>
              </a:rPr>
              <a:t>Tenis oynama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1068879" y="6258729"/>
            <a:ext cx="1528108" cy="55994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469366">
              <a:lnSpc>
                <a:spcPts val="2369"/>
              </a:lnSpc>
            </a:pPr>
            <a:r>
              <a:rPr lang="en-US" altLang="zh-CN" sz="1700" dirty="0" smtClean="0">
                <a:solidFill>
                  <a:srgbClr val="221E1F"/>
                </a:solidFill>
                <a:latin typeface="Comic Sans MS" charset="0"/>
                <a:cs typeface="Comic Sans MS" charset="0"/>
              </a:rPr>
              <a:t>1 saat</a:t>
            </a:r>
          </a:p>
          <a:p>
            <a:pPr indent="0">
              <a:lnSpc>
                <a:spcPts val="2040"/>
              </a:lnSpc>
            </a:pPr>
            <a:r>
              <a:rPr lang="en-US" altLang="zh-CN" sz="1700" dirty="0" smtClean="0">
                <a:solidFill>
                  <a:srgbClr val="221E1F"/>
                </a:solidFill>
                <a:latin typeface="Comic Sans MS" charset="0"/>
                <a:cs typeface="Comic Sans MS" charset="0"/>
              </a:rPr>
              <a:t>Bisiklete binme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3674360" y="7602706"/>
            <a:ext cx="1141186" cy="55994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258648">
              <a:lnSpc>
                <a:spcPts val="2369"/>
              </a:lnSpc>
            </a:pPr>
            <a:r>
              <a:rPr lang="en-US" altLang="zh-CN" sz="1700" dirty="0" smtClean="0">
                <a:solidFill>
                  <a:srgbClr val="221E1F"/>
                </a:solidFill>
                <a:latin typeface="Comic Sans MS" charset="0"/>
                <a:cs typeface="Comic Sans MS" charset="0"/>
              </a:rPr>
              <a:t>2 saat</a:t>
            </a:r>
          </a:p>
          <a:p>
            <a:pPr indent="0">
              <a:lnSpc>
                <a:spcPts val="2040"/>
              </a:lnSpc>
            </a:pPr>
            <a:r>
              <a:rPr lang="en-US" altLang="zh-CN" sz="1700" dirty="0" smtClean="0">
                <a:solidFill>
                  <a:srgbClr val="221E1F"/>
                </a:solidFill>
                <a:latin typeface="Comic Sans MS" charset="0"/>
                <a:cs typeface="Comic Sans MS" charset="0"/>
              </a:rPr>
              <a:t>Balık tutma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9607292" y="7134635"/>
            <a:ext cx="651554" cy="55994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13170">
              <a:lnSpc>
                <a:spcPts val="2369"/>
              </a:lnSpc>
            </a:pPr>
            <a:r>
              <a:rPr lang="en-US" altLang="zh-CN" sz="1700" dirty="0" smtClean="0">
                <a:solidFill>
                  <a:srgbClr val="221E1F"/>
                </a:solidFill>
                <a:latin typeface="Comic Sans MS" charset="0"/>
                <a:cs typeface="Comic Sans MS" charset="0"/>
              </a:rPr>
              <a:t>40 dk.</a:t>
            </a:r>
          </a:p>
          <a:p>
            <a:pPr indent="0">
              <a:lnSpc>
                <a:spcPts val="2040"/>
              </a:lnSpc>
            </a:pPr>
            <a:r>
              <a:rPr lang="en-US" altLang="zh-CN" sz="1700" dirty="0" smtClean="0">
                <a:solidFill>
                  <a:srgbClr val="221E1F"/>
                </a:solidFill>
                <a:latin typeface="Comic Sans MS" charset="0"/>
                <a:cs typeface="Comic Sans MS" charset="0"/>
              </a:rPr>
              <a:t>Yüzme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054840" cy="8823960"/>
          </a:xfrm>
          <a:prstGeom prst="rect">
            <a:avLst/>
          </a:prstGeom>
        </p:spPr>
      </p:pic>
      <p:sp>
        <p:nvSpPr>
          <p:cNvPr id="2" name="TextBox 45"/>
          <p:cNvSpPr txBox="1"/>
          <p:nvPr/>
        </p:nvSpPr>
        <p:spPr>
          <a:xfrm>
            <a:off x="2559043" y="1164032"/>
            <a:ext cx="6941009" cy="44245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0">
              <a:lnSpc>
                <a:spcPts val="3483"/>
              </a:lnSpc>
            </a:pPr>
            <a:r>
              <a:rPr lang="en-US" altLang="zh-CN" sz="2500" dirty="0" smtClean="0">
                <a:solidFill>
                  <a:srgbClr val="D01E26"/>
                </a:solidFill>
                <a:latin typeface="Comic Sans MS" charset="0"/>
                <a:cs typeface="Comic Sans MS" charset="0"/>
              </a:rPr>
              <a:t>DİYABETE BAĞLI </a:t>
            </a:r>
            <a:r>
              <a:rPr lang="en-US" altLang="zh-CN" sz="2500" dirty="0" smtClean="0">
                <a:solidFill>
                  <a:srgbClr val="293C90"/>
                </a:solidFill>
                <a:latin typeface="Comic Sans MS" charset="0"/>
                <a:cs typeface="Comic Sans MS" charset="0"/>
              </a:rPr>
              <a:t>SİNİR </a:t>
            </a:r>
            <a:r>
              <a:rPr lang="en-US" altLang="zh-CN" sz="2500" dirty="0" smtClean="0">
                <a:solidFill>
                  <a:srgbClr val="D01E26"/>
                </a:solidFill>
                <a:latin typeface="Comic Sans MS" charset="0"/>
                <a:cs typeface="Comic Sans MS" charset="0"/>
              </a:rPr>
              <a:t>HASARI VARSA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997221" y="2205386"/>
            <a:ext cx="3646172" cy="43140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889177">
              <a:lnSpc>
                <a:spcPts val="2926"/>
              </a:lnSpc>
            </a:pPr>
            <a:r>
              <a:rPr lang="en-US" altLang="zh-CN" sz="2100" dirty="0" smtClean="0">
                <a:solidFill>
                  <a:srgbClr val="40B13A"/>
                </a:solidFill>
                <a:latin typeface="Comic Sans MS" charset="0"/>
                <a:cs typeface="Comic Sans MS" charset="0"/>
              </a:rPr>
              <a:t>ÖNERİLENLER</a:t>
            </a:r>
          </a:p>
          <a:p>
            <a:pPr indent="889177">
              <a:lnSpc>
                <a:spcPts val="3099"/>
              </a:lnSpc>
            </a:pPr>
            <a:r>
              <a:rPr lang="en-US" altLang="zh-CN" sz="2100" dirty="0" smtClean="0">
                <a:solidFill>
                  <a:srgbClr val="40B13A"/>
                </a:solidFill>
                <a:latin typeface="Comic Sans MS" charset="0"/>
                <a:cs typeface="Comic Sans MS" charset="0"/>
              </a:rPr>
              <a:t>EGZERSİZLER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 indent="0">
              <a:lnSpc>
                <a:spcPts val="3808"/>
              </a:lnSpc>
            </a:pPr>
            <a:r>
              <a:rPr lang="en-US" altLang="zh-CN" sz="2100" dirty="0" smtClean="0">
                <a:solidFill>
                  <a:srgbClr val="221E1F"/>
                </a:solidFill>
                <a:latin typeface="Comic Sans MS" charset="0"/>
                <a:cs typeface="Comic Sans MS" charset="0"/>
              </a:rPr>
              <a:t>Ağırlık kaldırmayı içermeyen</a:t>
            </a:r>
          </a:p>
          <a:p>
            <a:pPr indent="0">
              <a:lnSpc>
                <a:spcPts val="3099"/>
              </a:lnSpc>
            </a:pPr>
            <a:r>
              <a:rPr lang="en-US" altLang="zh-CN" sz="2100" dirty="0" smtClean="0">
                <a:solidFill>
                  <a:srgbClr val="221E1F"/>
                </a:solidFill>
                <a:latin typeface="Comic Sans MS" charset="0"/>
                <a:cs typeface="Comic Sans MS" charset="0"/>
              </a:rPr>
              <a:t>aktiviteler yapılabilir.</a:t>
            </a:r>
          </a:p>
          <a:p>
            <a:pPr indent="0">
              <a:lnSpc>
                <a:spcPts val="3099"/>
              </a:lnSpc>
            </a:pPr>
            <a:r>
              <a:rPr lang="en-US" altLang="zh-CN" sz="2100" dirty="0" smtClean="0">
                <a:solidFill>
                  <a:srgbClr val="221E1F"/>
                </a:solidFill>
                <a:latin typeface="Comic Sans MS" charset="0"/>
                <a:cs typeface="Comic Sans MS" charset="0"/>
              </a:rPr>
              <a:t>Bunlar;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 indent="368312">
              <a:lnSpc>
                <a:spcPts val="3233"/>
              </a:lnSpc>
            </a:pPr>
            <a:r>
              <a:rPr lang="en-US" altLang="zh-CN" sz="2100" dirty="0" smtClean="0">
                <a:solidFill>
                  <a:srgbClr val="221E1F"/>
                </a:solidFill>
                <a:latin typeface="Comic Sans MS" charset="0"/>
                <a:cs typeface="Comic Sans MS" charset="0"/>
              </a:rPr>
              <a:t>Yüzme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 indent="368312">
              <a:lnSpc>
                <a:spcPts val="3233"/>
              </a:lnSpc>
            </a:pPr>
            <a:r>
              <a:rPr lang="en-US" altLang="zh-CN" sz="2100" dirty="0" smtClean="0">
                <a:solidFill>
                  <a:srgbClr val="221E1F"/>
                </a:solidFill>
                <a:latin typeface="Comic Sans MS" charset="0"/>
                <a:cs typeface="Comic Sans MS" charset="0"/>
              </a:rPr>
              <a:t>Bisiklet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 indent="368312">
              <a:lnSpc>
                <a:spcPts val="3233"/>
              </a:lnSpc>
            </a:pPr>
            <a:r>
              <a:rPr lang="en-US" altLang="zh-CN" sz="2100" dirty="0" smtClean="0">
                <a:solidFill>
                  <a:srgbClr val="221E1F"/>
                </a:solidFill>
                <a:latin typeface="Comic Sans MS" charset="0"/>
                <a:cs typeface="Comic Sans MS" charset="0"/>
              </a:rPr>
              <a:t>Kürek çekme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 indent="368312">
              <a:lnSpc>
                <a:spcPts val="3233"/>
              </a:lnSpc>
            </a:pPr>
            <a:r>
              <a:rPr lang="en-US" altLang="zh-CN" sz="2100" dirty="0" smtClean="0">
                <a:solidFill>
                  <a:srgbClr val="221E1F"/>
                </a:solidFill>
                <a:latin typeface="Comic Sans MS" charset="0"/>
                <a:cs typeface="Comic Sans MS" charset="0"/>
              </a:rPr>
              <a:t>Kol egzersizleri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7344148" y="2205386"/>
            <a:ext cx="3641915" cy="431375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655015">
              <a:lnSpc>
                <a:spcPts val="2926"/>
              </a:lnSpc>
            </a:pPr>
            <a:r>
              <a:rPr lang="en-US" altLang="zh-CN" sz="2100" dirty="0" smtClean="0">
                <a:solidFill>
                  <a:srgbClr val="40B13A"/>
                </a:solidFill>
                <a:latin typeface="Comic Sans MS" charset="0"/>
                <a:cs typeface="Comic Sans MS" charset="0"/>
              </a:rPr>
              <a:t>ÖNERİLMEYENLER</a:t>
            </a:r>
          </a:p>
          <a:p>
            <a:pPr indent="969454">
              <a:lnSpc>
                <a:spcPts val="3099"/>
              </a:lnSpc>
            </a:pPr>
            <a:r>
              <a:rPr lang="en-US" altLang="zh-CN" sz="2100" dirty="0" smtClean="0">
                <a:solidFill>
                  <a:srgbClr val="40B13A"/>
                </a:solidFill>
                <a:latin typeface="Comic Sans MS" charset="0"/>
                <a:cs typeface="Comic Sans MS" charset="0"/>
              </a:rPr>
              <a:t>EGZERSİZLER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 indent="0">
              <a:lnSpc>
                <a:spcPts val="3806"/>
              </a:lnSpc>
            </a:pPr>
            <a:r>
              <a:rPr lang="en-US" altLang="zh-CN" sz="2100" dirty="0" smtClean="0">
                <a:solidFill>
                  <a:srgbClr val="221E1F"/>
                </a:solidFill>
                <a:latin typeface="Comic Sans MS" charset="0"/>
                <a:cs typeface="Comic Sans MS" charset="0"/>
              </a:rPr>
              <a:t>Ağır ve zorlayıcı egzersizler</a:t>
            </a:r>
          </a:p>
          <a:p>
            <a:pPr indent="0">
              <a:lnSpc>
                <a:spcPts val="3099"/>
              </a:lnSpc>
            </a:pPr>
            <a:r>
              <a:rPr lang="en-US" altLang="zh-CN" sz="2100" dirty="0" smtClean="0">
                <a:solidFill>
                  <a:srgbClr val="221E1F"/>
                </a:solidFill>
                <a:latin typeface="Comic Sans MS" charset="0"/>
                <a:cs typeface="Comic Sans MS" charset="0"/>
              </a:rPr>
              <a:t>önerilmez.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 indent="368312">
              <a:lnSpc>
                <a:spcPts val="3233"/>
              </a:lnSpc>
            </a:pPr>
            <a:r>
              <a:rPr lang="en-US" altLang="zh-CN" sz="2100" dirty="0" smtClean="0">
                <a:solidFill>
                  <a:srgbClr val="221E1F"/>
                </a:solidFill>
                <a:latin typeface="Comic Sans MS" charset="0"/>
                <a:cs typeface="Comic Sans MS" charset="0"/>
              </a:rPr>
              <a:t>Koşu/bandı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 indent="368312">
              <a:lnSpc>
                <a:spcPts val="3233"/>
              </a:lnSpc>
            </a:pPr>
            <a:r>
              <a:rPr lang="en-US" altLang="zh-CN" sz="2100" dirty="0" smtClean="0">
                <a:solidFill>
                  <a:srgbClr val="221E1F"/>
                </a:solidFill>
                <a:latin typeface="Comic Sans MS" charset="0"/>
                <a:cs typeface="Comic Sans MS" charset="0"/>
              </a:rPr>
              <a:t>Uzamış yürüyüş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 indent="368312">
              <a:lnSpc>
                <a:spcPts val="3233"/>
              </a:lnSpc>
            </a:pPr>
            <a:r>
              <a:rPr lang="en-US" altLang="zh-CN" sz="2100" dirty="0" smtClean="0">
                <a:solidFill>
                  <a:srgbClr val="221E1F"/>
                </a:solidFill>
                <a:latin typeface="Comic Sans MS" charset="0"/>
                <a:cs typeface="Comic Sans MS" charset="0"/>
              </a:rPr>
              <a:t>Koşma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 indent="368312">
              <a:lnSpc>
                <a:spcPts val="3233"/>
              </a:lnSpc>
            </a:pPr>
            <a:r>
              <a:rPr lang="en-US" altLang="zh-CN" sz="2100" dirty="0" smtClean="0">
                <a:solidFill>
                  <a:srgbClr val="221E1F"/>
                </a:solidFill>
                <a:latin typeface="Comic Sans MS" charset="0"/>
                <a:cs typeface="Comic Sans MS" charset="0"/>
              </a:rPr>
              <a:t>Step egzersizleri uygun</a:t>
            </a:r>
          </a:p>
          <a:p>
            <a:pPr indent="368312">
              <a:lnSpc>
                <a:spcPts val="3099"/>
              </a:lnSpc>
            </a:pPr>
            <a:r>
              <a:rPr lang="en-US" altLang="zh-CN" sz="2100" dirty="0" smtClean="0">
                <a:solidFill>
                  <a:srgbClr val="221E1F"/>
                </a:solidFill>
                <a:latin typeface="Comic Sans MS" charset="0"/>
                <a:cs typeface="Comic Sans MS" charset="0"/>
              </a:rPr>
              <a:t>değildir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5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054840" cy="8823960"/>
          </a:xfrm>
          <a:prstGeom prst="rect">
            <a:avLst/>
          </a:prstGeom>
        </p:spPr>
      </p:pic>
      <p:sp>
        <p:nvSpPr>
          <p:cNvPr id="2" name="TextBox 50"/>
          <p:cNvSpPr txBox="1"/>
          <p:nvPr/>
        </p:nvSpPr>
        <p:spPr>
          <a:xfrm>
            <a:off x="2257331" y="1164032"/>
            <a:ext cx="7544577" cy="44245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0">
              <a:lnSpc>
                <a:spcPts val="3483"/>
              </a:lnSpc>
            </a:pPr>
            <a:r>
              <a:rPr lang="en-US" altLang="zh-CN" sz="2500" dirty="0" smtClean="0">
                <a:solidFill>
                  <a:srgbClr val="D01E26"/>
                </a:solidFill>
                <a:latin typeface="Comic Sans MS" charset="0"/>
                <a:cs typeface="Comic Sans MS" charset="0"/>
              </a:rPr>
              <a:t>DİYABETE BAĞLI </a:t>
            </a:r>
            <a:r>
              <a:rPr lang="en-US" altLang="zh-CN" sz="2500" dirty="0" smtClean="0">
                <a:solidFill>
                  <a:srgbClr val="293C90"/>
                </a:solidFill>
                <a:latin typeface="Comic Sans MS" charset="0"/>
                <a:cs typeface="Comic Sans MS" charset="0"/>
              </a:rPr>
              <a:t>GÖZ DİBİ </a:t>
            </a:r>
            <a:r>
              <a:rPr lang="en-US" altLang="zh-CN" sz="2500" dirty="0" smtClean="0">
                <a:solidFill>
                  <a:srgbClr val="D01E26"/>
                </a:solidFill>
                <a:latin typeface="Comic Sans MS" charset="0"/>
                <a:cs typeface="Comic Sans MS" charset="0"/>
              </a:rPr>
              <a:t>HASARI VARSA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997221" y="2205386"/>
            <a:ext cx="4173180" cy="48516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889177">
              <a:lnSpc>
                <a:spcPts val="2926"/>
              </a:lnSpc>
            </a:pPr>
            <a:r>
              <a:rPr lang="en-US" altLang="zh-CN" sz="2100" dirty="0" smtClean="0">
                <a:solidFill>
                  <a:srgbClr val="40B13A"/>
                </a:solidFill>
                <a:latin typeface="Comic Sans MS" charset="0"/>
                <a:cs typeface="Comic Sans MS" charset="0"/>
              </a:rPr>
              <a:t>ÖNERİLENLER</a:t>
            </a:r>
          </a:p>
          <a:p>
            <a:pPr indent="889177">
              <a:lnSpc>
                <a:spcPts val="3099"/>
              </a:lnSpc>
            </a:pPr>
            <a:r>
              <a:rPr lang="en-US" altLang="zh-CN" sz="2100" dirty="0" smtClean="0">
                <a:solidFill>
                  <a:srgbClr val="40B13A"/>
                </a:solidFill>
                <a:latin typeface="Comic Sans MS" charset="0"/>
                <a:cs typeface="Comic Sans MS" charset="0"/>
              </a:rPr>
              <a:t>EGZERSİZLER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 indent="0">
              <a:lnSpc>
                <a:spcPts val="3808"/>
              </a:lnSpc>
            </a:pPr>
            <a:r>
              <a:rPr lang="en-US" altLang="zh-CN" sz="2100" dirty="0" smtClean="0">
                <a:solidFill>
                  <a:srgbClr val="221E1F"/>
                </a:solidFill>
                <a:latin typeface="Comic Sans MS" charset="0"/>
                <a:cs typeface="Comic Sans MS" charset="0"/>
              </a:rPr>
              <a:t>Düşük yoğunluklu kalp-damar</a:t>
            </a:r>
          </a:p>
          <a:p>
            <a:pPr indent="0">
              <a:lnSpc>
                <a:spcPts val="3099"/>
              </a:lnSpc>
            </a:pPr>
            <a:r>
              <a:rPr lang="en-US" altLang="zh-CN" sz="2100" dirty="0" smtClean="0">
                <a:solidFill>
                  <a:srgbClr val="221E1F"/>
                </a:solidFill>
                <a:latin typeface="Comic Sans MS" charset="0"/>
                <a:cs typeface="Comic Sans MS" charset="0"/>
              </a:rPr>
              <a:t>sistemini güçlendiren egzersizler</a:t>
            </a:r>
          </a:p>
          <a:p>
            <a:pPr indent="0">
              <a:lnSpc>
                <a:spcPts val="3099"/>
              </a:lnSpc>
            </a:pPr>
            <a:r>
              <a:rPr lang="en-US" altLang="zh-CN" sz="2100" dirty="0" smtClean="0">
                <a:solidFill>
                  <a:srgbClr val="221E1F"/>
                </a:solidFill>
                <a:latin typeface="Comic Sans MS" charset="0"/>
                <a:cs typeface="Comic Sans MS" charset="0"/>
              </a:rPr>
              <a:t>yapılabilir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 indent="0">
              <a:lnSpc>
                <a:spcPts val="3233"/>
              </a:lnSpc>
            </a:pPr>
            <a:r>
              <a:rPr lang="en-US" altLang="zh-CN" sz="2100" dirty="0" smtClean="0">
                <a:solidFill>
                  <a:srgbClr val="221E1F"/>
                </a:solidFill>
                <a:latin typeface="Comic Sans MS" charset="0"/>
                <a:cs typeface="Comic Sans MS" charset="0"/>
              </a:rPr>
              <a:t>Yüzme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 indent="0">
              <a:lnSpc>
                <a:spcPts val="3233"/>
              </a:lnSpc>
            </a:pPr>
            <a:r>
              <a:rPr lang="en-US" altLang="zh-CN" sz="2100" dirty="0" smtClean="0">
                <a:solidFill>
                  <a:srgbClr val="221E1F"/>
                </a:solidFill>
                <a:latin typeface="Comic Sans MS" charset="0"/>
                <a:cs typeface="Comic Sans MS" charset="0"/>
              </a:rPr>
              <a:t>Yürüme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 indent="0">
              <a:lnSpc>
                <a:spcPts val="3233"/>
              </a:lnSpc>
            </a:pPr>
            <a:r>
              <a:rPr lang="en-US" altLang="zh-CN" sz="2100" dirty="0" smtClean="0">
                <a:solidFill>
                  <a:srgbClr val="221E1F"/>
                </a:solidFill>
                <a:latin typeface="Comic Sans MS" charset="0"/>
                <a:cs typeface="Comic Sans MS" charset="0"/>
              </a:rPr>
              <a:t>Düşük yoğunluklu aerobik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 indent="0">
              <a:lnSpc>
                <a:spcPts val="3233"/>
              </a:lnSpc>
            </a:pPr>
            <a:r>
              <a:rPr lang="en-US" altLang="zh-CN" sz="2100" dirty="0" smtClean="0">
                <a:solidFill>
                  <a:srgbClr val="221E1F"/>
                </a:solidFill>
                <a:latin typeface="Comic Sans MS" charset="0"/>
                <a:cs typeface="Comic Sans MS" charset="0"/>
              </a:rPr>
              <a:t>Kondüsyon bisikleti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 indent="0">
              <a:lnSpc>
                <a:spcPts val="3233"/>
              </a:lnSpc>
            </a:pPr>
            <a:r>
              <a:rPr lang="en-US" altLang="zh-CN" sz="2100" dirty="0" smtClean="0">
                <a:solidFill>
                  <a:srgbClr val="221E1F"/>
                </a:solidFill>
                <a:latin typeface="Comic Sans MS" charset="0"/>
                <a:cs typeface="Comic Sans MS" charset="0"/>
              </a:rPr>
              <a:t>Dayanıklılık egzersizleri</a:t>
            </a:r>
          </a:p>
        </p:txBody>
      </p:sp>
      <p:sp>
        <p:nvSpPr>
          <p:cNvPr id="52" name="TextBox 52"/>
          <p:cNvSpPr txBox="1"/>
          <p:nvPr/>
        </p:nvSpPr>
        <p:spPr>
          <a:xfrm>
            <a:off x="7344148" y="2205386"/>
            <a:ext cx="3641915" cy="445777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655015">
              <a:lnSpc>
                <a:spcPts val="2926"/>
              </a:lnSpc>
            </a:pPr>
            <a:r>
              <a:rPr lang="en-US" altLang="zh-CN" sz="2100" dirty="0" smtClean="0">
                <a:solidFill>
                  <a:srgbClr val="40B13A"/>
                </a:solidFill>
                <a:latin typeface="Comic Sans MS" charset="0"/>
                <a:cs typeface="Comic Sans MS" charset="0"/>
              </a:rPr>
              <a:t>ÖNERİLMEYENLER</a:t>
            </a:r>
          </a:p>
          <a:p>
            <a:pPr indent="969454">
              <a:lnSpc>
                <a:spcPts val="3099"/>
              </a:lnSpc>
            </a:pPr>
            <a:r>
              <a:rPr lang="en-US" altLang="zh-CN" sz="2100" dirty="0" smtClean="0">
                <a:solidFill>
                  <a:srgbClr val="40B13A"/>
                </a:solidFill>
                <a:latin typeface="Comic Sans MS" charset="0"/>
                <a:cs typeface="Comic Sans MS" charset="0"/>
              </a:rPr>
              <a:t>EGZERSİZLER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 indent="0">
              <a:lnSpc>
                <a:spcPts val="3806"/>
              </a:lnSpc>
            </a:pPr>
            <a:r>
              <a:rPr lang="en-US" altLang="zh-CN" sz="2100" dirty="0" smtClean="0">
                <a:solidFill>
                  <a:srgbClr val="221E1F"/>
                </a:solidFill>
                <a:latin typeface="Comic Sans MS" charset="0"/>
                <a:cs typeface="Comic Sans MS" charset="0"/>
              </a:rPr>
              <a:t>Ağır ve zorlayıcı egzersizler</a:t>
            </a:r>
          </a:p>
          <a:p>
            <a:pPr indent="0">
              <a:lnSpc>
                <a:spcPts val="3099"/>
              </a:lnSpc>
            </a:pPr>
            <a:r>
              <a:rPr lang="en-US" altLang="zh-CN" sz="2100" dirty="0" smtClean="0">
                <a:solidFill>
                  <a:srgbClr val="221E1F"/>
                </a:solidFill>
                <a:latin typeface="Comic Sans MS" charset="0"/>
                <a:cs typeface="Comic Sans MS" charset="0"/>
              </a:rPr>
              <a:t>önerilmez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 indent="0">
              <a:lnSpc>
                <a:spcPts val="3233"/>
              </a:lnSpc>
            </a:pPr>
            <a:r>
              <a:rPr lang="en-US" altLang="zh-CN" sz="2100" dirty="0" smtClean="0">
                <a:solidFill>
                  <a:srgbClr val="221E1F"/>
                </a:solidFill>
                <a:latin typeface="Comic Sans MS" charset="0"/>
                <a:cs typeface="Comic Sans MS" charset="0"/>
              </a:rPr>
              <a:t>Ağırlık kaldırma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 indent="0">
              <a:lnSpc>
                <a:spcPts val="3233"/>
              </a:lnSpc>
            </a:pPr>
            <a:r>
              <a:rPr lang="en-US" altLang="zh-CN" sz="2100" dirty="0" smtClean="0">
                <a:solidFill>
                  <a:srgbClr val="221E1F"/>
                </a:solidFill>
                <a:latin typeface="Comic Sans MS" charset="0"/>
                <a:cs typeface="Comic Sans MS" charset="0"/>
              </a:rPr>
              <a:t>Koşu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 indent="0">
              <a:lnSpc>
                <a:spcPts val="3233"/>
              </a:lnSpc>
            </a:pPr>
            <a:r>
              <a:rPr lang="en-US" altLang="zh-CN" sz="2100" dirty="0" smtClean="0">
                <a:solidFill>
                  <a:srgbClr val="221E1F"/>
                </a:solidFill>
                <a:latin typeface="Comic Sans MS" charset="0"/>
                <a:cs typeface="Comic Sans MS" charset="0"/>
              </a:rPr>
              <a:t>Yüksek yoğunluklu aerobik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 indent="0">
              <a:lnSpc>
                <a:spcPts val="3233"/>
              </a:lnSpc>
            </a:pPr>
            <a:r>
              <a:rPr lang="en-US" altLang="zh-CN" sz="2100" dirty="0" smtClean="0">
                <a:solidFill>
                  <a:srgbClr val="221E1F"/>
                </a:solidFill>
                <a:latin typeface="Comic Sans MS" charset="0"/>
                <a:cs typeface="Comic Sans MS" charset="0"/>
              </a:rPr>
              <a:t>İzometrik egzersizler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 indent="0">
              <a:lnSpc>
                <a:spcPts val="3233"/>
              </a:lnSpc>
            </a:pPr>
            <a:r>
              <a:rPr lang="en-US" altLang="zh-CN" sz="2100" dirty="0" smtClean="0">
                <a:solidFill>
                  <a:srgbClr val="221E1F"/>
                </a:solidFill>
                <a:latin typeface="Comic Sans MS" charset="0"/>
                <a:cs typeface="Comic Sans MS" charset="0"/>
              </a:rPr>
              <a:t>Tenis, masa tenisi gibi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5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062461" cy="8823960"/>
          </a:xfrm>
          <a:prstGeom prst="rect">
            <a:avLst/>
          </a:prstGeom>
        </p:spPr>
      </p:pic>
      <p:sp>
        <p:nvSpPr>
          <p:cNvPr id="2" name="TextBox 55"/>
          <p:cNvSpPr txBox="1"/>
          <p:nvPr/>
        </p:nvSpPr>
        <p:spPr>
          <a:xfrm>
            <a:off x="2443899" y="1164032"/>
            <a:ext cx="7171198" cy="44245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0">
              <a:lnSpc>
                <a:spcPts val="3483"/>
              </a:lnSpc>
            </a:pPr>
            <a:r>
              <a:rPr lang="en-US" altLang="zh-CN" sz="2500" dirty="0" smtClean="0">
                <a:solidFill>
                  <a:srgbClr val="D01E26"/>
                </a:solidFill>
                <a:latin typeface="Comic Sans MS" charset="0"/>
                <a:cs typeface="Comic Sans MS" charset="0"/>
              </a:rPr>
              <a:t>DİYABETE BAĞLI </a:t>
            </a:r>
            <a:r>
              <a:rPr lang="en-US" altLang="zh-CN" sz="2500" dirty="0" smtClean="0">
                <a:solidFill>
                  <a:srgbClr val="293C90"/>
                </a:solidFill>
                <a:latin typeface="Comic Sans MS" charset="0"/>
                <a:cs typeface="Comic Sans MS" charset="0"/>
              </a:rPr>
              <a:t>BÖBREK </a:t>
            </a:r>
            <a:r>
              <a:rPr lang="en-US" altLang="zh-CN" sz="2500" dirty="0" smtClean="0">
                <a:solidFill>
                  <a:srgbClr val="D01E26"/>
                </a:solidFill>
                <a:latin typeface="Comic Sans MS" charset="0"/>
                <a:cs typeface="Comic Sans MS" charset="0"/>
              </a:rPr>
              <a:t>HASARI VARSA</a:t>
            </a:r>
          </a:p>
        </p:txBody>
      </p:sp>
      <p:sp>
        <p:nvSpPr>
          <p:cNvPr id="56" name="TextBox 56"/>
          <p:cNvSpPr txBox="1"/>
          <p:nvPr/>
        </p:nvSpPr>
        <p:spPr>
          <a:xfrm>
            <a:off x="1313846" y="2331387"/>
            <a:ext cx="3337222" cy="184517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697953">
              <a:lnSpc>
                <a:spcPts val="2926"/>
              </a:lnSpc>
            </a:pPr>
            <a:r>
              <a:rPr lang="en-US" altLang="zh-CN" sz="2100" dirty="0" smtClean="0">
                <a:solidFill>
                  <a:srgbClr val="40B13A"/>
                </a:solidFill>
                <a:latin typeface="Comic Sans MS" charset="0"/>
                <a:cs typeface="Comic Sans MS" charset="0"/>
              </a:rPr>
              <a:t>ÖNERİLENLER</a:t>
            </a:r>
          </a:p>
          <a:p>
            <a:pPr indent="697953">
              <a:lnSpc>
                <a:spcPts val="3099"/>
              </a:lnSpc>
            </a:pPr>
            <a:r>
              <a:rPr lang="en-US" altLang="zh-CN" sz="2100" dirty="0" smtClean="0">
                <a:solidFill>
                  <a:srgbClr val="40B13A"/>
                </a:solidFill>
                <a:latin typeface="Comic Sans MS" charset="0"/>
                <a:cs typeface="Comic Sans MS" charset="0"/>
              </a:rPr>
              <a:t>EGZERSİZLER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 indent="0">
              <a:lnSpc>
                <a:spcPts val="3403"/>
              </a:lnSpc>
            </a:pPr>
            <a:r>
              <a:rPr lang="en-US" altLang="zh-CN" sz="2100" dirty="0" smtClean="0">
                <a:solidFill>
                  <a:srgbClr val="221E1F"/>
                </a:solidFill>
                <a:latin typeface="Comic Sans MS" charset="0"/>
                <a:cs typeface="Comic Sans MS" charset="0"/>
              </a:rPr>
              <a:t>Hafif ya da orta yoğunluklu</a:t>
            </a:r>
          </a:p>
          <a:p>
            <a:pPr indent="462991">
              <a:lnSpc>
                <a:spcPts val="3099"/>
              </a:lnSpc>
            </a:pPr>
            <a:r>
              <a:rPr lang="en-US" altLang="zh-CN" sz="2100" dirty="0" smtClean="0">
                <a:solidFill>
                  <a:srgbClr val="221E1F"/>
                </a:solidFill>
                <a:latin typeface="Comic Sans MS" charset="0"/>
                <a:cs typeface="Comic Sans MS" charset="0"/>
              </a:rPr>
              <a:t>egzersiz yapılabilir.</a:t>
            </a:r>
          </a:p>
        </p:txBody>
      </p:sp>
      <p:sp>
        <p:nvSpPr>
          <p:cNvPr id="57" name="TextBox 57"/>
          <p:cNvSpPr txBox="1"/>
          <p:nvPr/>
        </p:nvSpPr>
        <p:spPr>
          <a:xfrm>
            <a:off x="7570362" y="2331387"/>
            <a:ext cx="3351642" cy="184517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428853">
              <a:lnSpc>
                <a:spcPts val="2926"/>
              </a:lnSpc>
            </a:pPr>
            <a:r>
              <a:rPr lang="en-US" altLang="zh-CN" sz="2100" dirty="0" smtClean="0">
                <a:solidFill>
                  <a:srgbClr val="40B13A"/>
                </a:solidFill>
                <a:latin typeface="Comic Sans MS" charset="0"/>
                <a:cs typeface="Comic Sans MS" charset="0"/>
              </a:rPr>
              <a:t>ÖNERİLMEYENLER</a:t>
            </a:r>
          </a:p>
          <a:p>
            <a:pPr indent="743293">
              <a:lnSpc>
                <a:spcPts val="3099"/>
              </a:lnSpc>
            </a:pPr>
            <a:r>
              <a:rPr lang="en-US" altLang="zh-CN" sz="2100" dirty="0" smtClean="0">
                <a:solidFill>
                  <a:srgbClr val="40B13A"/>
                </a:solidFill>
                <a:latin typeface="Comic Sans MS" charset="0"/>
                <a:cs typeface="Comic Sans MS" charset="0"/>
              </a:rPr>
              <a:t>EGZERSİZLER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 indent="0">
              <a:lnSpc>
                <a:spcPts val="3403"/>
              </a:lnSpc>
            </a:pPr>
            <a:r>
              <a:rPr lang="en-US" altLang="zh-CN" sz="2100" dirty="0" smtClean="0">
                <a:solidFill>
                  <a:srgbClr val="221E1F"/>
                </a:solidFill>
                <a:latin typeface="Comic Sans MS" charset="0"/>
                <a:cs typeface="Comic Sans MS" charset="0"/>
              </a:rPr>
              <a:t>Yüksek yoğunluklu egzersiz</a:t>
            </a:r>
          </a:p>
          <a:p>
            <a:pPr indent="1043063">
              <a:lnSpc>
                <a:spcPts val="3099"/>
              </a:lnSpc>
            </a:pPr>
            <a:r>
              <a:rPr lang="en-US" altLang="zh-CN" sz="2100" dirty="0" smtClean="0">
                <a:solidFill>
                  <a:srgbClr val="221E1F"/>
                </a:solidFill>
                <a:latin typeface="Comic Sans MS" charset="0"/>
                <a:cs typeface="Comic Sans MS" charset="0"/>
              </a:rPr>
              <a:t>önerilmez.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062461" cy="8823960"/>
          </a:xfrm>
          <a:prstGeom prst="rect">
            <a:avLst/>
          </a:prstGeom>
        </p:spPr>
      </p:pic>
      <p:sp>
        <p:nvSpPr>
          <p:cNvPr id="2" name="TextBox 3"/>
          <p:cNvSpPr txBox="1"/>
          <p:nvPr/>
        </p:nvSpPr>
        <p:spPr>
          <a:xfrm>
            <a:off x="2610048" y="1164033"/>
            <a:ext cx="6838606" cy="44245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0">
              <a:lnSpc>
                <a:spcPts val="3483"/>
              </a:lnSpc>
            </a:pPr>
            <a:r>
              <a:rPr lang="en-US" altLang="zh-CN" sz="2500" dirty="0" smtClean="0">
                <a:solidFill>
                  <a:srgbClr val="D01E26"/>
                </a:solidFill>
                <a:latin typeface="Comic Sans MS" charset="0"/>
                <a:cs typeface="Comic Sans MS" charset="0"/>
              </a:rPr>
              <a:t>FİZİKSEL AKTİVİTE-EGZERSİZ NEDİR?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858567" y="2147858"/>
            <a:ext cx="3655875" cy="113388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0">
              <a:lnSpc>
                <a:spcPts val="2926"/>
              </a:lnSpc>
            </a:pPr>
            <a:r>
              <a:rPr lang="en-US" altLang="zh-CN" sz="2100" dirty="0" smtClean="0">
                <a:solidFill>
                  <a:srgbClr val="221E1F"/>
                </a:solidFill>
                <a:latin typeface="Comic Sans MS" charset="0"/>
                <a:cs typeface="Comic Sans MS" charset="0"/>
              </a:rPr>
              <a:t>Fiziksel aktivite; vücutta kas</a:t>
            </a:r>
          </a:p>
          <a:p>
            <a:pPr indent="111747">
              <a:lnSpc>
                <a:spcPts val="3000"/>
              </a:lnSpc>
            </a:pPr>
            <a:r>
              <a:rPr lang="en-US" altLang="zh-CN" sz="2100" dirty="0" smtClean="0">
                <a:solidFill>
                  <a:srgbClr val="221E1F"/>
                </a:solidFill>
                <a:latin typeface="Comic Sans MS" charset="0"/>
                <a:cs typeface="Comic Sans MS" charset="0"/>
              </a:rPr>
              <a:t>hareketinin olduğu herhangi</a:t>
            </a:r>
          </a:p>
          <a:p>
            <a:pPr indent="541934">
              <a:lnSpc>
                <a:spcPts val="3000"/>
              </a:lnSpc>
            </a:pPr>
            <a:r>
              <a:rPr lang="en-US" altLang="zh-CN" sz="2100" dirty="0" smtClean="0">
                <a:solidFill>
                  <a:srgbClr val="221E1F"/>
                </a:solidFill>
                <a:latin typeface="Comic Sans MS" charset="0"/>
                <a:cs typeface="Comic Sans MS" charset="0"/>
              </a:rPr>
              <a:t>bir aktiviteyi anlatır.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7519008" y="2148125"/>
            <a:ext cx="2716192" cy="113388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58673">
              <a:lnSpc>
                <a:spcPts val="2926"/>
              </a:lnSpc>
            </a:pPr>
            <a:r>
              <a:rPr lang="en-US" altLang="zh-CN" sz="2100" dirty="0" smtClean="0">
                <a:solidFill>
                  <a:srgbClr val="221E1F"/>
                </a:solidFill>
                <a:latin typeface="Comic Sans MS" charset="0"/>
                <a:cs typeface="Comic Sans MS" charset="0"/>
              </a:rPr>
              <a:t>Egzersiz; planlanmış,</a:t>
            </a:r>
          </a:p>
          <a:p>
            <a:pPr indent="0">
              <a:lnSpc>
                <a:spcPts val="3000"/>
              </a:lnSpc>
            </a:pPr>
            <a:r>
              <a:rPr lang="en-US" altLang="zh-CN" sz="2100" dirty="0" smtClean="0">
                <a:solidFill>
                  <a:srgbClr val="221E1F"/>
                </a:solidFill>
                <a:latin typeface="Comic Sans MS" charset="0"/>
                <a:cs typeface="Comic Sans MS" charset="0"/>
              </a:rPr>
              <a:t>tekrarlı olarak yapılan</a:t>
            </a:r>
          </a:p>
          <a:p>
            <a:pPr indent="183222">
              <a:lnSpc>
                <a:spcPts val="3000"/>
              </a:lnSpc>
            </a:pPr>
            <a:r>
              <a:rPr lang="en-US" altLang="zh-CN" sz="2100" dirty="0" smtClean="0">
                <a:solidFill>
                  <a:srgbClr val="221E1F"/>
                </a:solidFill>
                <a:latin typeface="Comic Sans MS" charset="0"/>
                <a:cs typeface="Comic Sans MS" charset="0"/>
              </a:rPr>
              <a:t>fiziksel aktivitedir.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Picture 6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062461" cy="8823960"/>
          </a:xfrm>
          <a:prstGeom prst="rect">
            <a:avLst/>
          </a:prstGeom>
        </p:spPr>
      </p:pic>
      <p:sp>
        <p:nvSpPr>
          <p:cNvPr id="2" name="TextBox 60"/>
          <p:cNvSpPr txBox="1"/>
          <p:nvPr/>
        </p:nvSpPr>
        <p:spPr>
          <a:xfrm>
            <a:off x="6562110" y="4622064"/>
            <a:ext cx="637244" cy="26372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0">
              <a:lnSpc>
                <a:spcPts val="2076"/>
              </a:lnSpc>
            </a:pPr>
            <a:r>
              <a:rPr lang="en-US" altLang="zh-CN" sz="1500" dirty="0" smtClean="0">
                <a:solidFill>
                  <a:srgbClr val="221E1F"/>
                </a:solidFill>
                <a:latin typeface="Comic Sans MS" charset="0"/>
                <a:cs typeface="Comic Sans MS" charset="0"/>
              </a:rPr>
              <a:t>üretimi</a:t>
            </a:r>
          </a:p>
        </p:txBody>
      </p:sp>
      <p:sp>
        <p:nvSpPr>
          <p:cNvPr id="61" name="TextBox 61"/>
          <p:cNvSpPr txBox="1"/>
          <p:nvPr/>
        </p:nvSpPr>
        <p:spPr>
          <a:xfrm>
            <a:off x="9074737" y="4626795"/>
            <a:ext cx="546437" cy="26372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0">
              <a:lnSpc>
                <a:spcPts val="2076"/>
              </a:lnSpc>
            </a:pPr>
            <a:r>
              <a:rPr lang="en-US" altLang="zh-CN" sz="1500" dirty="0" smtClean="0">
                <a:solidFill>
                  <a:srgbClr val="221E1F"/>
                </a:solidFill>
                <a:latin typeface="Comic Sans MS" charset="0"/>
                <a:cs typeface="Comic Sans MS" charset="0"/>
              </a:rPr>
              <a:t>insülin</a:t>
            </a:r>
          </a:p>
        </p:txBody>
      </p:sp>
      <p:sp>
        <p:nvSpPr>
          <p:cNvPr id="62" name="TextBox 62"/>
          <p:cNvSpPr txBox="1"/>
          <p:nvPr/>
        </p:nvSpPr>
        <p:spPr>
          <a:xfrm>
            <a:off x="9538579" y="7140746"/>
            <a:ext cx="1371203" cy="26372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0">
              <a:lnSpc>
                <a:spcPts val="2076"/>
              </a:lnSpc>
            </a:pPr>
            <a:r>
              <a:rPr lang="en-US" altLang="zh-CN" sz="1500" dirty="0" smtClean="0">
                <a:solidFill>
                  <a:srgbClr val="BE192B"/>
                </a:solidFill>
                <a:latin typeface="Comic Sans MS" charset="0"/>
                <a:cs typeface="Comic Sans MS" charset="0"/>
              </a:rPr>
              <a:t>direnci  azaltır.</a:t>
            </a:r>
          </a:p>
        </p:txBody>
      </p:sp>
      <p:sp>
        <p:nvSpPr>
          <p:cNvPr id="63" name="TextBox 63"/>
          <p:cNvSpPr txBox="1"/>
          <p:nvPr/>
        </p:nvSpPr>
        <p:spPr>
          <a:xfrm>
            <a:off x="1385406" y="1164032"/>
            <a:ext cx="9287950" cy="157501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0">
              <a:lnSpc>
                <a:spcPts val="3483"/>
              </a:lnSpc>
            </a:pPr>
            <a:r>
              <a:rPr lang="en-US" altLang="zh-CN" sz="2500" dirty="0" smtClean="0">
                <a:solidFill>
                  <a:srgbClr val="D01E26"/>
                </a:solidFill>
                <a:latin typeface="Comic Sans MS" charset="0"/>
                <a:cs typeface="Comic Sans MS" charset="0"/>
              </a:rPr>
              <a:t>İNSÜLİN HARİCİNDEKİ KAN ŞEKERİNİ DÜZENLEYİCİ</a:t>
            </a:r>
          </a:p>
          <a:p>
            <a:pPr indent="2973070">
              <a:lnSpc>
                <a:spcPts val="3600"/>
              </a:lnSpc>
            </a:pPr>
            <a:r>
              <a:rPr lang="en-US" altLang="zh-CN" sz="2500" dirty="0" smtClean="0">
                <a:solidFill>
                  <a:srgbClr val="D01E26"/>
                </a:solidFill>
                <a:latin typeface="Comic Sans MS" charset="0"/>
                <a:cs typeface="Comic Sans MS" charset="0"/>
              </a:rPr>
              <a:t>İLAÇLARLA TEDAVİ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 indent="1329922">
              <a:lnSpc>
                <a:spcPts val="3317"/>
              </a:lnSpc>
            </a:pPr>
            <a:r>
              <a:rPr lang="en-US" altLang="zh-CN" sz="2100" dirty="0" smtClean="0">
                <a:solidFill>
                  <a:srgbClr val="221E1F"/>
                </a:solidFill>
                <a:latin typeface="Comic Sans MS" charset="0"/>
                <a:cs typeface="Comic Sans MS" charset="0"/>
              </a:rPr>
              <a:t>İlaçların etkili oldukları hedef organlar farklıdır!...</a:t>
            </a:r>
          </a:p>
        </p:txBody>
      </p:sp>
      <p:sp>
        <p:nvSpPr>
          <p:cNvPr id="64" name="TextBox 64"/>
          <p:cNvSpPr txBox="1"/>
          <p:nvPr/>
        </p:nvSpPr>
        <p:spPr>
          <a:xfrm>
            <a:off x="1280571" y="3274250"/>
            <a:ext cx="2141577" cy="414161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554539">
              <a:lnSpc>
                <a:spcPts val="2090"/>
              </a:lnSpc>
            </a:pPr>
            <a:r>
              <a:rPr lang="en-US" altLang="zh-CN" sz="1500" dirty="0" smtClean="0">
                <a:solidFill>
                  <a:srgbClr val="646161"/>
                </a:solidFill>
                <a:latin typeface="Comic Sans MS" charset="0"/>
                <a:cs typeface="Comic Sans MS" charset="0"/>
              </a:rPr>
              <a:t>Alfa - glukosidaz</a:t>
            </a:r>
          </a:p>
          <a:p>
            <a:pPr indent="817591">
              <a:lnSpc>
                <a:spcPts val="1788"/>
              </a:lnSpc>
            </a:pPr>
            <a:r>
              <a:rPr lang="en-US" altLang="zh-CN" sz="1500" dirty="0" smtClean="0">
                <a:solidFill>
                  <a:srgbClr val="646161"/>
                </a:solidFill>
                <a:latin typeface="Comic Sans MS" charset="0"/>
                <a:cs typeface="Comic Sans MS" charset="0"/>
              </a:rPr>
              <a:t>inhibitörleri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 indent="3831">
              <a:lnSpc>
                <a:spcPts val="2380"/>
              </a:lnSpc>
            </a:pPr>
            <a:r>
              <a:rPr lang="en-US" altLang="zh-CN" sz="1500" dirty="0" smtClean="0">
                <a:solidFill>
                  <a:srgbClr val="221E1F"/>
                </a:solidFill>
                <a:latin typeface="Comic Sans MS" charset="0"/>
                <a:cs typeface="Comic Sans MS" charset="0"/>
              </a:rPr>
              <a:t>Mide</a:t>
            </a:r>
          </a:p>
          <a:p>
            <a:pPr indent="3831">
              <a:lnSpc>
                <a:spcPts val="1788"/>
              </a:lnSpc>
            </a:pPr>
            <a:r>
              <a:rPr lang="en-US" altLang="zh-CN" sz="1500" dirty="0" smtClean="0">
                <a:solidFill>
                  <a:srgbClr val="221E1F"/>
                </a:solidFill>
                <a:latin typeface="Comic Sans MS" charset="0"/>
                <a:cs typeface="Comic Sans MS" charset="0"/>
              </a:rPr>
              <a:t>boşalması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 indent="0">
              <a:lnSpc>
                <a:spcPts val="2354"/>
              </a:lnSpc>
            </a:pPr>
            <a:r>
              <a:rPr lang="en-US" altLang="zh-CN" sz="1500" dirty="0" smtClean="0">
                <a:solidFill>
                  <a:srgbClr val="221E1F"/>
                </a:solidFill>
                <a:latin typeface="Comic Sans MS" charset="0"/>
                <a:cs typeface="Comic Sans MS" charset="0"/>
              </a:rPr>
              <a:t>Barsakta</a:t>
            </a:r>
          </a:p>
          <a:p>
            <a:pPr indent="0">
              <a:lnSpc>
                <a:spcPts val="1788"/>
              </a:lnSpc>
            </a:pPr>
            <a:r>
              <a:rPr lang="en-US" altLang="zh-CN" sz="1500" dirty="0" smtClean="0">
                <a:solidFill>
                  <a:srgbClr val="221E1F"/>
                </a:solidFill>
                <a:latin typeface="Comic Sans MS" charset="0"/>
                <a:cs typeface="Comic Sans MS" charset="0"/>
              </a:rPr>
              <a:t>glukoz</a:t>
            </a:r>
          </a:p>
          <a:p>
            <a:pPr indent="0">
              <a:lnSpc>
                <a:spcPts val="1788"/>
              </a:lnSpc>
            </a:pPr>
            <a:r>
              <a:rPr lang="en-US" altLang="zh-CN" sz="1500" dirty="0" smtClean="0">
                <a:solidFill>
                  <a:srgbClr val="221E1F"/>
                </a:solidFill>
                <a:latin typeface="Comic Sans MS" charset="0"/>
                <a:cs typeface="Comic Sans MS" charset="0"/>
              </a:rPr>
              <a:t>emilimi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 indent="259504">
              <a:lnSpc>
                <a:spcPts val="3056"/>
              </a:lnSpc>
            </a:pPr>
            <a:r>
              <a:rPr lang="en-US" altLang="zh-CN" sz="1500" dirty="0" smtClean="0">
                <a:solidFill>
                  <a:srgbClr val="BE192B"/>
                </a:solidFill>
                <a:latin typeface="Comic Sans MS" charset="0"/>
                <a:cs typeface="Comic Sans MS" charset="0"/>
              </a:rPr>
              <a:t>Karbonhidratların</a:t>
            </a:r>
          </a:p>
          <a:p>
            <a:pPr indent="397653">
              <a:lnSpc>
                <a:spcPts val="1788"/>
              </a:lnSpc>
            </a:pPr>
            <a:r>
              <a:rPr lang="en-US" altLang="zh-CN" sz="1500" dirty="0" smtClean="0">
                <a:solidFill>
                  <a:srgbClr val="BE192B"/>
                </a:solidFill>
                <a:latin typeface="Comic Sans MS" charset="0"/>
                <a:cs typeface="Comic Sans MS" charset="0"/>
              </a:rPr>
              <a:t>parçalanmasını</a:t>
            </a:r>
          </a:p>
          <a:p>
            <a:pPr indent="148226">
              <a:lnSpc>
                <a:spcPts val="1788"/>
              </a:lnSpc>
            </a:pPr>
            <a:r>
              <a:rPr lang="en-US" altLang="zh-CN" sz="1500" dirty="0" smtClean="0">
                <a:solidFill>
                  <a:srgbClr val="BE192B"/>
                </a:solidFill>
                <a:latin typeface="Comic Sans MS" charset="0"/>
                <a:cs typeface="Comic Sans MS" charset="0"/>
              </a:rPr>
              <a:t>ve emilimini azaltır.</a:t>
            </a:r>
          </a:p>
        </p:txBody>
      </p:sp>
      <p:sp>
        <p:nvSpPr>
          <p:cNvPr id="65" name="TextBox 65"/>
          <p:cNvSpPr txBox="1"/>
          <p:nvPr/>
        </p:nvSpPr>
        <p:spPr>
          <a:xfrm>
            <a:off x="3876323" y="3274250"/>
            <a:ext cx="1866730" cy="391452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253401">
              <a:lnSpc>
                <a:spcPts val="2090"/>
              </a:lnSpc>
            </a:pPr>
            <a:r>
              <a:rPr lang="en-US" altLang="zh-CN" sz="1500" dirty="0" smtClean="0">
                <a:solidFill>
                  <a:srgbClr val="646161"/>
                </a:solidFill>
                <a:latin typeface="Comic Sans MS" charset="0"/>
                <a:cs typeface="Comic Sans MS" charset="0"/>
              </a:rPr>
              <a:t>Sulfonulüreler/</a:t>
            </a:r>
          </a:p>
          <a:p>
            <a:pPr indent="325883">
              <a:lnSpc>
                <a:spcPts val="1788"/>
              </a:lnSpc>
            </a:pPr>
            <a:r>
              <a:rPr lang="en-US" altLang="zh-CN" sz="1500" dirty="0" smtClean="0">
                <a:solidFill>
                  <a:srgbClr val="646161"/>
                </a:solidFill>
                <a:latin typeface="Comic Sans MS" charset="0"/>
                <a:cs typeface="Comic Sans MS" charset="0"/>
              </a:rPr>
              <a:t>meglitibidler/</a:t>
            </a:r>
          </a:p>
          <a:p>
            <a:pPr indent="269109">
              <a:lnSpc>
                <a:spcPts val="1788"/>
              </a:lnSpc>
            </a:pPr>
            <a:r>
              <a:rPr lang="en-US" altLang="zh-CN" sz="1500" dirty="0" smtClean="0">
                <a:solidFill>
                  <a:srgbClr val="646161"/>
                </a:solidFill>
                <a:latin typeface="Comic Sans MS" charset="0"/>
                <a:cs typeface="Comic Sans MS" charset="0"/>
              </a:rPr>
              <a:t>DPP 4/GLP-1A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 indent="192275">
              <a:lnSpc>
                <a:spcPts val="2384"/>
              </a:lnSpc>
            </a:pPr>
            <a:r>
              <a:rPr lang="en-US" altLang="zh-CN" sz="1500" dirty="0" smtClean="0">
                <a:solidFill>
                  <a:srgbClr val="221E1F"/>
                </a:solidFill>
                <a:latin typeface="Comic Sans MS" charset="0"/>
                <a:cs typeface="Comic Sans MS" charset="0"/>
              </a:rPr>
              <a:t>Bozulmuş</a:t>
            </a:r>
          </a:p>
          <a:p>
            <a:pPr indent="192275">
              <a:lnSpc>
                <a:spcPts val="1788"/>
              </a:lnSpc>
            </a:pPr>
            <a:r>
              <a:rPr lang="en-US" altLang="zh-CN" sz="1500" dirty="0" smtClean="0">
                <a:solidFill>
                  <a:srgbClr val="221E1F"/>
                </a:solidFill>
                <a:latin typeface="Comic Sans MS" charset="0"/>
                <a:cs typeface="Comic Sans MS" charset="0"/>
              </a:rPr>
              <a:t>insülin</a:t>
            </a:r>
          </a:p>
          <a:p>
            <a:pPr indent="192275">
              <a:lnSpc>
                <a:spcPts val="1788"/>
              </a:lnSpc>
            </a:pPr>
            <a:r>
              <a:rPr lang="en-US" altLang="zh-CN" sz="1500" dirty="0" smtClean="0">
                <a:solidFill>
                  <a:srgbClr val="221E1F"/>
                </a:solidFill>
                <a:latin typeface="Comic Sans MS" charset="0"/>
                <a:cs typeface="Comic Sans MS" charset="0"/>
              </a:rPr>
              <a:t>salgısı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 indent="0">
              <a:lnSpc>
                <a:spcPts val="2407"/>
              </a:lnSpc>
            </a:pPr>
            <a:r>
              <a:rPr lang="en-US" altLang="zh-CN" sz="1500" dirty="0" smtClean="0">
                <a:solidFill>
                  <a:srgbClr val="BE192B"/>
                </a:solidFill>
                <a:latin typeface="Comic Sans MS" charset="0"/>
                <a:cs typeface="Comic Sans MS" charset="0"/>
              </a:rPr>
              <a:t>İnsülin sekresyonunu</a:t>
            </a:r>
          </a:p>
          <a:p>
            <a:pPr indent="561305">
              <a:lnSpc>
                <a:spcPts val="1788"/>
              </a:lnSpc>
            </a:pPr>
            <a:r>
              <a:rPr lang="en-US" altLang="zh-CN" sz="1500" dirty="0" smtClean="0">
                <a:solidFill>
                  <a:srgbClr val="BE192B"/>
                </a:solidFill>
                <a:latin typeface="Comic Sans MS" charset="0"/>
                <a:cs typeface="Comic Sans MS" charset="0"/>
              </a:rPr>
              <a:t>arttırır.</a:t>
            </a:r>
          </a:p>
        </p:txBody>
      </p:sp>
      <p:sp>
        <p:nvSpPr>
          <p:cNvPr id="66" name="TextBox 66"/>
          <p:cNvSpPr txBox="1"/>
          <p:nvPr/>
        </p:nvSpPr>
        <p:spPr>
          <a:xfrm>
            <a:off x="6279566" y="3274250"/>
            <a:ext cx="2205863" cy="43590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557330">
              <a:lnSpc>
                <a:spcPts val="2090"/>
              </a:lnSpc>
            </a:pPr>
            <a:r>
              <a:rPr lang="en-US" altLang="zh-CN" sz="1500" dirty="0" smtClean="0">
                <a:solidFill>
                  <a:srgbClr val="646161"/>
                </a:solidFill>
                <a:latin typeface="Comic Sans MS" charset="0"/>
                <a:cs typeface="Comic Sans MS" charset="0"/>
              </a:rPr>
              <a:t>Biguanidler</a:t>
            </a:r>
          </a:p>
          <a:p>
            <a:pPr indent="208738">
              <a:lnSpc>
                <a:spcPts val="1788"/>
              </a:lnSpc>
            </a:pPr>
            <a:r>
              <a:rPr lang="en-US" altLang="zh-CN" sz="1500" dirty="0" smtClean="0">
                <a:solidFill>
                  <a:srgbClr val="646161"/>
                </a:solidFill>
                <a:latin typeface="Comic Sans MS" charset="0"/>
                <a:cs typeface="Comic Sans MS" charset="0"/>
              </a:rPr>
              <a:t>Thiazolidinedionlar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 indent="282544">
              <a:lnSpc>
                <a:spcPts val="2248"/>
              </a:lnSpc>
            </a:pPr>
            <a:r>
              <a:rPr lang="en-US" altLang="zh-CN" sz="1500" dirty="0" smtClean="0">
                <a:solidFill>
                  <a:srgbClr val="221E1F"/>
                </a:solidFill>
                <a:latin typeface="Comic Sans MS" charset="0"/>
                <a:cs typeface="Comic Sans MS" charset="0"/>
              </a:rPr>
              <a:t>Artmış</a:t>
            </a:r>
          </a:p>
          <a:p>
            <a:pPr indent="282544">
              <a:lnSpc>
                <a:spcPts val="1788"/>
              </a:lnSpc>
            </a:pPr>
            <a:r>
              <a:rPr lang="en-US" altLang="zh-CN" sz="1500" dirty="0" smtClean="0">
                <a:solidFill>
                  <a:srgbClr val="221E1F"/>
                </a:solidFill>
                <a:latin typeface="Comic Sans MS" charset="0"/>
                <a:cs typeface="Comic Sans MS" charset="0"/>
              </a:rPr>
              <a:t>glukoz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 indent="0">
              <a:lnSpc>
                <a:spcPts val="3043"/>
              </a:lnSpc>
            </a:pPr>
            <a:r>
              <a:rPr lang="en-US" altLang="zh-CN" sz="1500" dirty="0" smtClean="0">
                <a:solidFill>
                  <a:srgbClr val="BE192B"/>
                </a:solidFill>
                <a:latin typeface="Comic Sans MS" charset="0"/>
                <a:cs typeface="Comic Sans MS" charset="0"/>
              </a:rPr>
              <a:t>Glukoz çıkışını azaltarak</a:t>
            </a:r>
          </a:p>
          <a:p>
            <a:pPr indent="320583">
              <a:lnSpc>
                <a:spcPts val="1788"/>
              </a:lnSpc>
            </a:pPr>
            <a:r>
              <a:rPr lang="en-US" altLang="zh-CN" sz="1500" dirty="0" smtClean="0">
                <a:solidFill>
                  <a:srgbClr val="BE192B"/>
                </a:solidFill>
                <a:latin typeface="Comic Sans MS" charset="0"/>
                <a:cs typeface="Comic Sans MS" charset="0"/>
              </a:rPr>
              <a:t>ve insülin yanıtını</a:t>
            </a:r>
          </a:p>
          <a:p>
            <a:pPr indent="295791">
              <a:lnSpc>
                <a:spcPts val="1788"/>
              </a:lnSpc>
            </a:pPr>
            <a:r>
              <a:rPr lang="en-US" altLang="zh-CN" sz="1500" dirty="0" err="1" smtClean="0">
                <a:solidFill>
                  <a:srgbClr val="BE192B"/>
                </a:solidFill>
                <a:latin typeface="Comic Sans MS" charset="0"/>
                <a:cs typeface="Comic Sans MS" charset="0"/>
              </a:rPr>
              <a:t>artırarak</a:t>
            </a:r>
            <a:r>
              <a:rPr lang="en-US" altLang="zh-CN" sz="1500" dirty="0" smtClean="0">
                <a:solidFill>
                  <a:srgbClr val="BE192B"/>
                </a:solidFill>
                <a:latin typeface="Comic Sans MS" charset="0"/>
                <a:cs typeface="Comic Sans MS" charset="0"/>
              </a:rPr>
              <a:t> direnci</a:t>
            </a:r>
          </a:p>
          <a:p>
            <a:pPr indent="804297">
              <a:lnSpc>
                <a:spcPts val="1788"/>
              </a:lnSpc>
            </a:pPr>
            <a:r>
              <a:rPr lang="en-US" altLang="zh-CN" sz="1500" dirty="0" smtClean="0">
                <a:solidFill>
                  <a:srgbClr val="BE192B"/>
                </a:solidFill>
                <a:latin typeface="Comic Sans MS" charset="0"/>
                <a:cs typeface="Comic Sans MS" charset="0"/>
              </a:rPr>
              <a:t>azaltır.</a:t>
            </a:r>
          </a:p>
        </p:txBody>
      </p:sp>
      <p:sp>
        <p:nvSpPr>
          <p:cNvPr id="67" name="TextBox 67"/>
          <p:cNvSpPr txBox="1"/>
          <p:nvPr/>
        </p:nvSpPr>
        <p:spPr>
          <a:xfrm>
            <a:off x="9058460" y="3274250"/>
            <a:ext cx="1792027" cy="390487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0">
              <a:lnSpc>
                <a:spcPts val="2090"/>
              </a:lnSpc>
            </a:pPr>
            <a:r>
              <a:rPr lang="en-US" altLang="zh-CN" sz="1500" dirty="0" smtClean="0">
                <a:solidFill>
                  <a:srgbClr val="646161"/>
                </a:solidFill>
                <a:latin typeface="Comic Sans MS" charset="0"/>
                <a:cs typeface="Comic Sans MS" charset="0"/>
              </a:rPr>
              <a:t>Thiazolidinedionlar</a:t>
            </a:r>
          </a:p>
          <a:p>
            <a:pPr indent="348592">
              <a:lnSpc>
                <a:spcPts val="1788"/>
              </a:lnSpc>
            </a:pPr>
            <a:r>
              <a:rPr lang="en-US" altLang="zh-CN" sz="1500" dirty="0" smtClean="0">
                <a:solidFill>
                  <a:srgbClr val="646161"/>
                </a:solidFill>
                <a:latin typeface="Comic Sans MS" charset="0"/>
                <a:cs typeface="Comic Sans MS" charset="0"/>
              </a:rPr>
              <a:t>Biguanidler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 indent="16276">
              <a:lnSpc>
                <a:spcPts val="2285"/>
              </a:lnSpc>
            </a:pPr>
            <a:r>
              <a:rPr lang="en-US" altLang="zh-CN" sz="1500" dirty="0" smtClean="0">
                <a:solidFill>
                  <a:srgbClr val="221E1F"/>
                </a:solidFill>
                <a:latin typeface="Comic Sans MS" charset="0"/>
                <a:cs typeface="Comic Sans MS" charset="0"/>
              </a:rPr>
              <a:t>Kas ve yağ</a:t>
            </a:r>
          </a:p>
          <a:p>
            <a:pPr indent="16276">
              <a:lnSpc>
                <a:spcPts val="1788"/>
              </a:lnSpc>
            </a:pPr>
            <a:r>
              <a:rPr lang="en-US" altLang="zh-CN" sz="1500" dirty="0" smtClean="0">
                <a:solidFill>
                  <a:srgbClr val="221E1F"/>
                </a:solidFill>
                <a:latin typeface="Comic Sans MS" charset="0"/>
                <a:cs typeface="Comic Sans MS" charset="0"/>
              </a:rPr>
              <a:t>dokusunda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 indent="16276">
              <a:lnSpc>
                <a:spcPts val="2576"/>
              </a:lnSpc>
            </a:pPr>
            <a:r>
              <a:rPr lang="en-US" altLang="zh-CN" sz="1500" dirty="0" smtClean="0">
                <a:solidFill>
                  <a:srgbClr val="221E1F"/>
                </a:solidFill>
                <a:latin typeface="Comic Sans MS" charset="0"/>
                <a:cs typeface="Comic Sans MS" charset="0"/>
              </a:rPr>
              <a:t>direnci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 indent="457220">
              <a:lnSpc>
                <a:spcPts val="2430"/>
              </a:lnSpc>
            </a:pPr>
            <a:r>
              <a:rPr lang="en-US" altLang="zh-CN" sz="1500" dirty="0" smtClean="0">
                <a:solidFill>
                  <a:srgbClr val="BE192B"/>
                </a:solidFill>
                <a:latin typeface="Comic Sans MS" charset="0"/>
                <a:cs typeface="Comic Sans MS" charset="0"/>
              </a:rPr>
              <a:t>İnsülin yanıtını</a:t>
            </a:r>
          </a:p>
          <a:p>
            <a:pPr indent="704943">
              <a:lnSpc>
                <a:spcPts val="1788"/>
              </a:lnSpc>
            </a:pPr>
            <a:r>
              <a:rPr lang="en-US" altLang="zh-CN" sz="1500" dirty="0" smtClean="0">
                <a:solidFill>
                  <a:srgbClr val="BE192B"/>
                </a:solidFill>
                <a:latin typeface="Comic Sans MS" charset="0"/>
                <a:cs typeface="Comic Sans MS" charset="0"/>
              </a:rPr>
              <a:t>arttırarak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Picture 7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054840" cy="8823960"/>
          </a:xfrm>
          <a:prstGeom prst="rect">
            <a:avLst/>
          </a:prstGeom>
        </p:spPr>
      </p:pic>
      <p:sp>
        <p:nvSpPr>
          <p:cNvPr id="2" name="TextBox 74"/>
          <p:cNvSpPr txBox="1"/>
          <p:nvPr/>
        </p:nvSpPr>
        <p:spPr>
          <a:xfrm>
            <a:off x="2799397" y="1164032"/>
            <a:ext cx="6502101" cy="655307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0">
              <a:lnSpc>
                <a:spcPts val="3483"/>
              </a:lnSpc>
            </a:pPr>
            <a:r>
              <a:rPr lang="en-US" altLang="zh-CN" sz="2500" dirty="0" smtClean="0">
                <a:solidFill>
                  <a:srgbClr val="D01E26"/>
                </a:solidFill>
                <a:latin typeface="Comic Sans MS" charset="0"/>
                <a:cs typeface="Comic Sans MS" charset="0"/>
              </a:rPr>
              <a:t>METFORMİN KULLANIMINDA DİKKAT</a:t>
            </a:r>
          </a:p>
          <a:p>
            <a:pPr indent="1419542">
              <a:lnSpc>
                <a:spcPts val="3600"/>
              </a:lnSpc>
            </a:pPr>
            <a:r>
              <a:rPr lang="en-US" altLang="zh-CN" sz="2500" dirty="0" smtClean="0">
                <a:solidFill>
                  <a:srgbClr val="D01E26"/>
                </a:solidFill>
                <a:latin typeface="Comic Sans MS" charset="0"/>
                <a:cs typeface="Comic Sans MS" charset="0"/>
              </a:rPr>
              <a:t>EDİLECEK NOKTALAR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 indent="186862">
              <a:lnSpc>
                <a:spcPts val="3010"/>
              </a:lnSpc>
            </a:pPr>
            <a:r>
              <a:rPr lang="en-US" altLang="zh-CN" sz="2100" dirty="0" smtClean="0">
                <a:solidFill>
                  <a:srgbClr val="221E1F"/>
                </a:solidFill>
                <a:latin typeface="Comic Sans MS" charset="0"/>
                <a:cs typeface="Comic Sans MS" charset="0"/>
              </a:rPr>
              <a:t>Böbrek ve karaciğer hastalığı olanlara, fazla alkol</a:t>
            </a:r>
          </a:p>
          <a:p>
            <a:pPr indent="1794796">
              <a:lnSpc>
                <a:spcPts val="3000"/>
              </a:lnSpc>
            </a:pPr>
            <a:r>
              <a:rPr lang="en-US" altLang="zh-CN" sz="2100" dirty="0" smtClean="0">
                <a:solidFill>
                  <a:srgbClr val="221E1F"/>
                </a:solidFill>
                <a:latin typeface="Comic Sans MS" charset="0"/>
                <a:cs typeface="Comic Sans MS" charset="0"/>
              </a:rPr>
              <a:t>alanlara verilmemelidir.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 indent="218333">
              <a:lnSpc>
                <a:spcPts val="2999"/>
              </a:lnSpc>
            </a:pPr>
            <a:r>
              <a:rPr lang="en-US" altLang="zh-CN" sz="2100" dirty="0" smtClean="0">
                <a:solidFill>
                  <a:srgbClr val="221E1F"/>
                </a:solidFill>
                <a:latin typeface="Comic Sans MS" charset="0"/>
                <a:cs typeface="Comic Sans MS" charset="0"/>
              </a:rPr>
              <a:t>Film çekimi gibi sebeplerle iyotlu ilaç alacak veya</a:t>
            </a:r>
          </a:p>
          <a:p>
            <a:pPr indent="667455">
              <a:lnSpc>
                <a:spcPts val="3000"/>
              </a:lnSpc>
            </a:pPr>
            <a:r>
              <a:rPr lang="en-US" altLang="zh-CN" sz="2100" dirty="0" smtClean="0">
                <a:solidFill>
                  <a:srgbClr val="221E1F"/>
                </a:solidFill>
                <a:latin typeface="Comic Sans MS" charset="0"/>
                <a:cs typeface="Comic Sans MS" charset="0"/>
              </a:rPr>
              <a:t>ameliyat geçirecek olanlara verilmemedir.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 indent="23909">
              <a:lnSpc>
                <a:spcPts val="2999"/>
              </a:lnSpc>
            </a:pPr>
            <a:r>
              <a:rPr lang="en-US" altLang="zh-CN" sz="2100" dirty="0" smtClean="0">
                <a:solidFill>
                  <a:srgbClr val="221E1F"/>
                </a:solidFill>
                <a:latin typeface="Comic Sans MS" charset="0"/>
                <a:cs typeface="Comic Sans MS" charset="0"/>
              </a:rPr>
              <a:t>Yaşlılarda (80 yaş üzeri) ancak böbrek fonksiyonları</a:t>
            </a:r>
          </a:p>
          <a:p>
            <a:pPr indent="1142448">
              <a:lnSpc>
                <a:spcPts val="3000"/>
              </a:lnSpc>
            </a:pPr>
            <a:r>
              <a:rPr lang="en-US" altLang="zh-CN" sz="2100" dirty="0" smtClean="0">
                <a:solidFill>
                  <a:srgbClr val="221E1F"/>
                </a:solidFill>
                <a:latin typeface="Comic Sans MS" charset="0"/>
                <a:cs typeface="Comic Sans MS" charset="0"/>
              </a:rPr>
              <a:t>normal olmak koşulu ile verilebilir.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Picture 7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054840" cy="8823960"/>
          </a:xfrm>
          <a:prstGeom prst="rect">
            <a:avLst/>
          </a:prstGeom>
        </p:spPr>
      </p:pic>
      <p:sp>
        <p:nvSpPr>
          <p:cNvPr id="2" name="TextBox 76"/>
          <p:cNvSpPr txBox="1"/>
          <p:nvPr/>
        </p:nvSpPr>
        <p:spPr>
          <a:xfrm>
            <a:off x="2325600" y="1164032"/>
            <a:ext cx="7064434" cy="697626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877285">
              <a:lnSpc>
                <a:spcPts val="3483"/>
              </a:lnSpc>
            </a:pPr>
            <a:r>
              <a:rPr lang="en-US" altLang="zh-CN" sz="2500" dirty="0" smtClean="0">
                <a:solidFill>
                  <a:srgbClr val="D01E26"/>
                </a:solidFill>
                <a:latin typeface="Comic Sans MS" charset="0"/>
                <a:cs typeface="Comic Sans MS" charset="0"/>
              </a:rPr>
              <a:t>GLİTAZON İLAÇ KULLANIMINDA</a:t>
            </a:r>
          </a:p>
          <a:p>
            <a:pPr indent="1169385">
              <a:lnSpc>
                <a:spcPts val="3600"/>
              </a:lnSpc>
            </a:pPr>
            <a:r>
              <a:rPr lang="en-US" altLang="zh-CN" sz="2500" dirty="0" smtClean="0">
                <a:solidFill>
                  <a:srgbClr val="D01E26"/>
                </a:solidFill>
                <a:latin typeface="Comic Sans MS" charset="0"/>
                <a:cs typeface="Comic Sans MS" charset="0"/>
              </a:rPr>
              <a:t>DİKKAT EDİLECEK NOKTALAR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 indent="0">
              <a:lnSpc>
                <a:spcPts val="3435"/>
              </a:lnSpc>
            </a:pPr>
            <a:r>
              <a:rPr lang="en-US" altLang="zh-CN" sz="2100" dirty="0" smtClean="0">
                <a:solidFill>
                  <a:srgbClr val="221E1F"/>
                </a:solidFill>
                <a:latin typeface="Comic Sans MS" charset="0"/>
                <a:cs typeface="Comic Sans MS" charset="0"/>
              </a:rPr>
              <a:t>Genellikle tedaviye ikinci ilaç olarak eklenir.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 indent="0">
              <a:lnSpc>
                <a:spcPts val="2983"/>
              </a:lnSpc>
            </a:pPr>
            <a:r>
              <a:rPr lang="en-US" altLang="zh-CN" sz="2100" dirty="0" smtClean="0">
                <a:solidFill>
                  <a:srgbClr val="221E1F"/>
                </a:solidFill>
                <a:latin typeface="Comic Sans MS" charset="0"/>
                <a:cs typeface="Comic Sans MS" charset="0"/>
              </a:rPr>
              <a:t>Bacaklarda ödem yapabilir.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 indent="0">
              <a:lnSpc>
                <a:spcPts val="2983"/>
              </a:lnSpc>
            </a:pPr>
            <a:r>
              <a:rPr lang="en-US" altLang="zh-CN" sz="2100" dirty="0" smtClean="0">
                <a:solidFill>
                  <a:srgbClr val="221E1F"/>
                </a:solidFill>
                <a:latin typeface="Comic Sans MS" charset="0"/>
                <a:cs typeface="Comic Sans MS" charset="0"/>
              </a:rPr>
              <a:t>Kalp yetersizliğini açığa çıkarabilir veya mevcut kalp</a:t>
            </a:r>
          </a:p>
          <a:p>
            <a:pPr indent="0">
              <a:lnSpc>
                <a:spcPts val="3000"/>
              </a:lnSpc>
            </a:pPr>
            <a:r>
              <a:rPr lang="en-US" altLang="zh-CN" sz="2100" dirty="0" smtClean="0">
                <a:solidFill>
                  <a:srgbClr val="221E1F"/>
                </a:solidFill>
                <a:latin typeface="Comic Sans MS" charset="0"/>
                <a:cs typeface="Comic Sans MS" charset="0"/>
              </a:rPr>
              <a:t>yetersizliğini ağırlaştırabilir.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 indent="0">
              <a:lnSpc>
                <a:spcPts val="2983"/>
              </a:lnSpc>
            </a:pPr>
            <a:r>
              <a:rPr lang="en-US" altLang="zh-CN" sz="2100" dirty="0" smtClean="0">
                <a:solidFill>
                  <a:srgbClr val="221E1F"/>
                </a:solidFill>
                <a:latin typeface="Comic Sans MS" charset="0"/>
                <a:cs typeface="Comic Sans MS" charset="0"/>
              </a:rPr>
              <a:t>Kemik erimesi ve kırık riski artabileceğinden dikkatli</a:t>
            </a:r>
          </a:p>
          <a:p>
            <a:pPr indent="0">
              <a:lnSpc>
                <a:spcPts val="3000"/>
              </a:lnSpc>
            </a:pPr>
            <a:r>
              <a:rPr lang="en-US" altLang="zh-CN" sz="2100" dirty="0" smtClean="0">
                <a:solidFill>
                  <a:srgbClr val="221E1F"/>
                </a:solidFill>
                <a:latin typeface="Comic Sans MS" charset="0"/>
                <a:cs typeface="Comic Sans MS" charset="0"/>
              </a:rPr>
              <a:t>olunmalıdır.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 indent="0">
              <a:lnSpc>
                <a:spcPts val="2983"/>
              </a:lnSpc>
            </a:pPr>
            <a:r>
              <a:rPr lang="en-US" altLang="zh-CN" sz="2100" dirty="0" smtClean="0">
                <a:solidFill>
                  <a:srgbClr val="221E1F"/>
                </a:solidFill>
                <a:latin typeface="Comic Sans MS" charset="0"/>
                <a:cs typeface="Comic Sans MS" charset="0"/>
              </a:rPr>
              <a:t>Erkeklerde mesane kanseri riskini artırabileceği kuşkusu</a:t>
            </a:r>
          </a:p>
          <a:p>
            <a:pPr indent="0">
              <a:lnSpc>
                <a:spcPts val="3000"/>
              </a:lnSpc>
            </a:pPr>
            <a:r>
              <a:rPr lang="en-US" altLang="zh-CN" sz="2100" dirty="0" smtClean="0">
                <a:solidFill>
                  <a:srgbClr val="221E1F"/>
                </a:solidFill>
                <a:latin typeface="Comic Sans MS" charset="0"/>
                <a:cs typeface="Comic Sans MS" charset="0"/>
              </a:rPr>
              <a:t>nedeniyle tıbbi kontroller aksatılmamalıdır.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 indent="3394341">
              <a:lnSpc>
                <a:spcPts val="2882"/>
              </a:lnSpc>
            </a:pPr>
            <a:endParaRPr lang="en-US" altLang="zh-CN" sz="2000" dirty="0" smtClean="0">
              <a:solidFill>
                <a:srgbClr val="293C90"/>
              </a:solidFill>
              <a:latin typeface="Comic Sans MS" charset="0"/>
              <a:cs typeface="Comic Sans MS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Picture 8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054840" cy="8823960"/>
          </a:xfrm>
          <a:prstGeom prst="rect">
            <a:avLst/>
          </a:prstGeom>
        </p:spPr>
      </p:pic>
      <p:sp>
        <p:nvSpPr>
          <p:cNvPr id="2" name="TextBox 82"/>
          <p:cNvSpPr txBox="1"/>
          <p:nvPr/>
        </p:nvSpPr>
        <p:spPr>
          <a:xfrm>
            <a:off x="1831514" y="1164032"/>
            <a:ext cx="8478283" cy="700191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1554219">
              <a:lnSpc>
                <a:spcPts val="3483"/>
              </a:lnSpc>
            </a:pPr>
            <a:r>
              <a:rPr lang="en-US" altLang="zh-CN" sz="2500" dirty="0" smtClean="0">
                <a:solidFill>
                  <a:srgbClr val="D01E26"/>
                </a:solidFill>
                <a:latin typeface="Comic Sans MS" charset="0"/>
                <a:cs typeface="Comic Sans MS" charset="0"/>
              </a:rPr>
              <a:t>SÜLFONİLÜRE KULLANIMINDA</a:t>
            </a:r>
          </a:p>
          <a:p>
            <a:pPr indent="1663439">
              <a:lnSpc>
                <a:spcPts val="3400"/>
              </a:lnSpc>
            </a:pPr>
            <a:r>
              <a:rPr lang="en-US" altLang="zh-CN" sz="2500" dirty="0" smtClean="0">
                <a:solidFill>
                  <a:srgbClr val="D01E26"/>
                </a:solidFill>
                <a:latin typeface="Comic Sans MS" charset="0"/>
                <a:cs typeface="Comic Sans MS" charset="0"/>
              </a:rPr>
              <a:t>DİKKAT EDİLECEK NOKTALAR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 indent="2567679">
              <a:lnSpc>
                <a:spcPts val="3677"/>
              </a:lnSpc>
            </a:pPr>
            <a:r>
              <a:rPr lang="en-US" altLang="zh-CN" sz="2500" dirty="0" smtClean="0">
                <a:solidFill>
                  <a:srgbClr val="221E1F"/>
                </a:solidFill>
                <a:latin typeface="Comic Sans MS" charset="0"/>
                <a:cs typeface="Comic Sans MS" charset="0"/>
              </a:rPr>
              <a:t>Hipoglisemi yapabilir.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 indent="960386">
              <a:lnSpc>
                <a:spcPts val="3252"/>
              </a:lnSpc>
            </a:pPr>
            <a:r>
              <a:rPr lang="en-US" altLang="zh-CN" sz="2100" dirty="0" smtClean="0">
                <a:solidFill>
                  <a:srgbClr val="221E1F"/>
                </a:solidFill>
                <a:latin typeface="Comic Sans MS" charset="0"/>
                <a:cs typeface="Comic Sans MS" charset="0"/>
              </a:rPr>
              <a:t>Uzun etkili olanlarda hipoglisemi daha uzun sürebilir.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 indent="49872">
              <a:lnSpc>
                <a:spcPts val="3367"/>
              </a:lnSpc>
            </a:pPr>
            <a:r>
              <a:rPr lang="en-US" altLang="zh-CN" sz="2100" dirty="0" smtClean="0">
                <a:solidFill>
                  <a:srgbClr val="221E1F"/>
                </a:solidFill>
                <a:latin typeface="Comic Sans MS" charset="0"/>
                <a:cs typeface="Comic Sans MS" charset="0"/>
              </a:rPr>
              <a:t>İleri yaş, alkol kullanımı, beslenme bozukluğu ve böbrek yetersizliği</a:t>
            </a:r>
          </a:p>
          <a:p>
            <a:pPr indent="1955977">
              <a:lnSpc>
                <a:spcPts val="3099"/>
              </a:lnSpc>
            </a:pPr>
            <a:r>
              <a:rPr lang="en-US" altLang="zh-CN" sz="2100" dirty="0" smtClean="0">
                <a:solidFill>
                  <a:srgbClr val="221E1F"/>
                </a:solidFill>
                <a:latin typeface="Comic Sans MS" charset="0"/>
                <a:cs typeface="Comic Sans MS" charset="0"/>
              </a:rPr>
              <a:t>durumlarında hipoglisemi riski artar.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 indent="0">
              <a:lnSpc>
                <a:spcPts val="3367"/>
              </a:lnSpc>
            </a:pPr>
            <a:r>
              <a:rPr lang="en-US" altLang="zh-CN" sz="2100" dirty="0" smtClean="0">
                <a:solidFill>
                  <a:srgbClr val="221E1F"/>
                </a:solidFill>
                <a:latin typeface="Comic Sans MS" charset="0"/>
                <a:cs typeface="Comic Sans MS" charset="0"/>
              </a:rPr>
              <a:t>Hipoglisemiden korunmak için ilaca küçük dozla başlanır, yavaş yavaş</a:t>
            </a:r>
          </a:p>
          <a:p>
            <a:pPr indent="3630587">
              <a:lnSpc>
                <a:spcPts val="3099"/>
              </a:lnSpc>
            </a:pPr>
            <a:r>
              <a:rPr lang="en-US" altLang="zh-CN" sz="2100" dirty="0" smtClean="0">
                <a:solidFill>
                  <a:srgbClr val="221E1F"/>
                </a:solidFill>
                <a:latin typeface="Comic Sans MS" charset="0"/>
                <a:cs typeface="Comic Sans MS" charset="0"/>
              </a:rPr>
              <a:t>arttırılır.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 indent="581939">
              <a:lnSpc>
                <a:spcPts val="3367"/>
              </a:lnSpc>
            </a:pPr>
            <a:r>
              <a:rPr lang="en-US" altLang="zh-CN" sz="2100" dirty="0" smtClean="0">
                <a:solidFill>
                  <a:srgbClr val="221E1F"/>
                </a:solidFill>
                <a:latin typeface="Comic Sans MS" charset="0"/>
                <a:cs typeface="Comic Sans MS" charset="0"/>
              </a:rPr>
              <a:t>Hipoglisemi belirtileri ve nasıl tedavi edileceği bilinmelidir.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 indent="1986115">
              <a:lnSpc>
                <a:spcPts val="3367"/>
              </a:lnSpc>
            </a:pPr>
            <a:r>
              <a:rPr lang="en-US" altLang="zh-CN" sz="2100" dirty="0" smtClean="0">
                <a:solidFill>
                  <a:srgbClr val="221E1F"/>
                </a:solidFill>
                <a:latin typeface="Comic Sans MS" charset="0"/>
                <a:cs typeface="Comic Sans MS" charset="0"/>
              </a:rPr>
              <a:t>Evde kan şekeri ölçümü yapılmalıdır.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 indent="2394699">
              <a:lnSpc>
                <a:spcPts val="3367"/>
              </a:lnSpc>
            </a:pPr>
            <a:r>
              <a:rPr lang="en-US" altLang="zh-CN" sz="2100" dirty="0" smtClean="0">
                <a:solidFill>
                  <a:srgbClr val="221E1F"/>
                </a:solidFill>
                <a:latin typeface="Comic Sans MS" charset="0"/>
                <a:cs typeface="Comic Sans MS" charset="0"/>
              </a:rPr>
              <a:t>Ara öğünler aksatılmamalıdır.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 indent="3888427">
              <a:lnSpc>
                <a:spcPts val="3487"/>
              </a:lnSpc>
            </a:pPr>
            <a:endParaRPr lang="en-US" altLang="zh-CN" sz="2000" dirty="0" smtClean="0">
              <a:solidFill>
                <a:srgbClr val="293C90"/>
              </a:solidFill>
              <a:latin typeface="Comic Sans MS" charset="0"/>
              <a:cs typeface="Comic Sans MS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Picture 8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054840" cy="8823960"/>
          </a:xfrm>
          <a:prstGeom prst="rect">
            <a:avLst/>
          </a:prstGeom>
        </p:spPr>
      </p:pic>
      <p:sp>
        <p:nvSpPr>
          <p:cNvPr id="2" name="TextBox 89"/>
          <p:cNvSpPr txBox="1"/>
          <p:nvPr/>
        </p:nvSpPr>
        <p:spPr>
          <a:xfrm>
            <a:off x="2156508" y="1164032"/>
            <a:ext cx="6586740" cy="696344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838070">
              <a:lnSpc>
                <a:spcPts val="3483"/>
              </a:lnSpc>
            </a:pPr>
            <a:r>
              <a:rPr lang="en-US" altLang="zh-CN" sz="2500" dirty="0" smtClean="0">
                <a:solidFill>
                  <a:srgbClr val="D01E26"/>
                </a:solidFill>
                <a:latin typeface="Comic Sans MS" charset="0"/>
                <a:cs typeface="Comic Sans MS" charset="0"/>
              </a:rPr>
              <a:t>İNSÜLİN SALGILATICI İLAÇLARDA</a:t>
            </a:r>
          </a:p>
          <a:p>
            <a:pPr indent="1286380">
              <a:lnSpc>
                <a:spcPts val="3600"/>
              </a:lnSpc>
            </a:pPr>
            <a:r>
              <a:rPr lang="en-US" altLang="zh-CN" sz="2500" dirty="0" smtClean="0">
                <a:solidFill>
                  <a:srgbClr val="D01E26"/>
                </a:solidFill>
                <a:latin typeface="Comic Sans MS" charset="0"/>
                <a:cs typeface="Comic Sans MS" charset="0"/>
              </a:rPr>
              <a:t>GÖRÜLEBİLECEK YAN ETKİLER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 indent="1280426">
              <a:lnSpc>
                <a:spcPts val="3674"/>
              </a:lnSpc>
            </a:pPr>
            <a:r>
              <a:rPr lang="en-US" altLang="zh-CN" sz="2100" dirty="0" smtClean="0">
                <a:solidFill>
                  <a:srgbClr val="221E1F"/>
                </a:solidFill>
                <a:latin typeface="Comic Sans MS" charset="0"/>
                <a:cs typeface="Comic Sans MS" charset="0"/>
              </a:rPr>
              <a:t>Hipoglisemi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 indent="1385239">
              <a:lnSpc>
                <a:spcPts val="3517"/>
              </a:lnSpc>
            </a:pPr>
            <a:r>
              <a:rPr lang="en-US" altLang="zh-CN" sz="2100" dirty="0" smtClean="0">
                <a:solidFill>
                  <a:srgbClr val="221E1F"/>
                </a:solidFill>
                <a:latin typeface="Comic Sans MS" charset="0"/>
                <a:cs typeface="Comic Sans MS" charset="0"/>
              </a:rPr>
              <a:t>Kilo artışı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 indent="1623136">
              <a:lnSpc>
                <a:spcPts val="3517"/>
              </a:lnSpc>
            </a:pPr>
            <a:r>
              <a:rPr lang="en-US" altLang="zh-CN" sz="2100" dirty="0" smtClean="0">
                <a:solidFill>
                  <a:srgbClr val="221E1F"/>
                </a:solidFill>
                <a:latin typeface="Comic Sans MS" charset="0"/>
                <a:cs typeface="Comic Sans MS" charset="0"/>
              </a:rPr>
              <a:t>Alerji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 indent="972121">
              <a:lnSpc>
                <a:spcPts val="3517"/>
              </a:lnSpc>
            </a:pPr>
            <a:r>
              <a:rPr lang="en-US" altLang="zh-CN" sz="2100" dirty="0" smtClean="0">
                <a:solidFill>
                  <a:srgbClr val="221E1F"/>
                </a:solidFill>
                <a:latin typeface="Comic Sans MS" charset="0"/>
                <a:cs typeface="Comic Sans MS" charset="0"/>
              </a:rPr>
              <a:t>Deri döküntüleri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 indent="43472">
              <a:lnSpc>
                <a:spcPts val="3517"/>
              </a:lnSpc>
            </a:pPr>
            <a:r>
              <a:rPr lang="en-US" altLang="zh-CN" sz="2100" dirty="0" smtClean="0">
                <a:solidFill>
                  <a:srgbClr val="221E1F"/>
                </a:solidFill>
                <a:latin typeface="Comic Sans MS" charset="0"/>
                <a:cs typeface="Comic Sans MS" charset="0"/>
              </a:rPr>
              <a:t>Yüzde kızarıklık ve sıcaklık hissi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 indent="0">
              <a:lnSpc>
                <a:spcPts val="3517"/>
              </a:lnSpc>
            </a:pPr>
            <a:r>
              <a:rPr lang="en-US" altLang="zh-CN" sz="2100" dirty="0" smtClean="0">
                <a:solidFill>
                  <a:srgbClr val="221E1F"/>
                </a:solidFill>
                <a:latin typeface="Comic Sans MS" charset="0"/>
                <a:cs typeface="Comic Sans MS" charset="0"/>
              </a:rPr>
              <a:t>Karaciğer enzimlerinde yükselme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 indent="3563433">
              <a:lnSpc>
                <a:spcPts val="2994"/>
              </a:lnSpc>
            </a:pPr>
            <a:endParaRPr lang="en-US" altLang="zh-CN" sz="2000" dirty="0" smtClean="0">
              <a:solidFill>
                <a:srgbClr val="293C90"/>
              </a:solidFill>
              <a:latin typeface="Comic Sans MS" charset="0"/>
              <a:cs typeface="Comic Sans MS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Picture 9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054840" cy="8823960"/>
          </a:xfrm>
          <a:prstGeom prst="rect">
            <a:avLst/>
          </a:prstGeom>
        </p:spPr>
      </p:pic>
      <p:sp>
        <p:nvSpPr>
          <p:cNvPr id="2" name="TextBox 91"/>
          <p:cNvSpPr txBox="1"/>
          <p:nvPr/>
        </p:nvSpPr>
        <p:spPr>
          <a:xfrm>
            <a:off x="1351687" y="1164032"/>
            <a:ext cx="8858194" cy="693779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0">
              <a:lnSpc>
                <a:spcPts val="3483"/>
              </a:lnSpc>
            </a:pPr>
            <a:r>
              <a:rPr lang="en-US" altLang="zh-CN" sz="2500" dirty="0" smtClean="0">
                <a:solidFill>
                  <a:srgbClr val="D01E26"/>
                </a:solidFill>
                <a:latin typeface="Comic Sans MS" charset="0"/>
                <a:cs typeface="Comic Sans MS" charset="0"/>
              </a:rPr>
              <a:t>İNSÜLİN SALGILATICI İLAÇLARIN KULLANILMAMASI</a:t>
            </a:r>
          </a:p>
          <a:p>
            <a:pPr indent="2909570">
              <a:lnSpc>
                <a:spcPts val="3600"/>
              </a:lnSpc>
            </a:pPr>
            <a:r>
              <a:rPr lang="en-US" altLang="zh-CN" sz="2500" dirty="0" smtClean="0">
                <a:solidFill>
                  <a:srgbClr val="D01E26"/>
                </a:solidFill>
                <a:latin typeface="Comic Sans MS" charset="0"/>
                <a:cs typeface="Comic Sans MS" charset="0"/>
              </a:rPr>
              <a:t>GEREKEN DURUMLAR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 indent="3888453">
              <a:lnSpc>
                <a:spcPts val="3735"/>
              </a:lnSpc>
            </a:pPr>
            <a:r>
              <a:rPr lang="en-US" altLang="zh-CN" sz="2100" dirty="0" smtClean="0">
                <a:solidFill>
                  <a:srgbClr val="221E1F"/>
                </a:solidFill>
                <a:latin typeface="Comic Sans MS" charset="0"/>
                <a:cs typeface="Comic Sans MS" charset="0"/>
              </a:rPr>
              <a:t>Tip 1 diyabet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 indent="2047156">
              <a:lnSpc>
                <a:spcPts val="3233"/>
              </a:lnSpc>
            </a:pPr>
            <a:r>
              <a:rPr lang="en-US" altLang="zh-CN" sz="2100" dirty="0" smtClean="0">
                <a:solidFill>
                  <a:srgbClr val="221E1F"/>
                </a:solidFill>
                <a:latin typeface="Comic Sans MS" charset="0"/>
                <a:cs typeface="Comic Sans MS" charset="0"/>
              </a:rPr>
              <a:t>Başka hastalıklar sonucunda oluşan diyabet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 indent="2032754">
              <a:lnSpc>
                <a:spcPts val="3233"/>
              </a:lnSpc>
            </a:pPr>
            <a:r>
              <a:rPr lang="en-US" altLang="zh-CN" sz="2100" dirty="0" smtClean="0">
                <a:solidFill>
                  <a:srgbClr val="221E1F"/>
                </a:solidFill>
                <a:latin typeface="Comic Sans MS" charset="0"/>
                <a:cs typeface="Comic Sans MS" charset="0"/>
              </a:rPr>
              <a:t>Kan şekeri yükselmesi ile seyreden komalar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 indent="4233829">
              <a:lnSpc>
                <a:spcPts val="3233"/>
              </a:lnSpc>
            </a:pPr>
            <a:r>
              <a:rPr lang="en-US" altLang="zh-CN" sz="2100" dirty="0" smtClean="0">
                <a:solidFill>
                  <a:srgbClr val="221E1F"/>
                </a:solidFill>
                <a:latin typeface="Comic Sans MS" charset="0"/>
                <a:cs typeface="Comic Sans MS" charset="0"/>
              </a:rPr>
              <a:t>Gebelik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 indent="2259716">
              <a:lnSpc>
                <a:spcPts val="3233"/>
              </a:lnSpc>
            </a:pPr>
            <a:r>
              <a:rPr lang="en-US" altLang="zh-CN" sz="2100" dirty="0" smtClean="0">
                <a:solidFill>
                  <a:srgbClr val="221E1F"/>
                </a:solidFill>
                <a:latin typeface="Comic Sans MS" charset="0"/>
                <a:cs typeface="Comic Sans MS" charset="0"/>
              </a:rPr>
              <a:t>Kaza ve yaralanmalar, cerrahi müdahale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 indent="3754303">
              <a:lnSpc>
                <a:spcPts val="3233"/>
              </a:lnSpc>
            </a:pPr>
            <a:r>
              <a:rPr lang="en-US" altLang="zh-CN" sz="2100" dirty="0" smtClean="0">
                <a:solidFill>
                  <a:srgbClr val="221E1F"/>
                </a:solidFill>
                <a:latin typeface="Comic Sans MS" charset="0"/>
                <a:cs typeface="Comic Sans MS" charset="0"/>
              </a:rPr>
              <a:t>Ağır infeksiyon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 indent="3534008">
              <a:lnSpc>
                <a:spcPts val="3233"/>
              </a:lnSpc>
            </a:pPr>
            <a:r>
              <a:rPr lang="en-US" altLang="zh-CN" sz="2100" dirty="0" smtClean="0">
                <a:solidFill>
                  <a:srgbClr val="221E1F"/>
                </a:solidFill>
                <a:latin typeface="Comic Sans MS" charset="0"/>
                <a:cs typeface="Comic Sans MS" charset="0"/>
              </a:rPr>
              <a:t>Sulfonilüre alerjisi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 indent="2998741">
              <a:lnSpc>
                <a:spcPts val="3233"/>
              </a:lnSpc>
            </a:pPr>
            <a:r>
              <a:rPr lang="en-US" altLang="zh-CN" sz="2100" dirty="0" smtClean="0">
                <a:solidFill>
                  <a:srgbClr val="221E1F"/>
                </a:solidFill>
                <a:latin typeface="Comic Sans MS" charset="0"/>
                <a:cs typeface="Comic Sans MS" charset="0"/>
              </a:rPr>
              <a:t>Ağır hipoglisemiye yatkınlık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 indent="1957278">
              <a:lnSpc>
                <a:spcPts val="3233"/>
              </a:lnSpc>
            </a:pPr>
            <a:r>
              <a:rPr lang="en-US" altLang="zh-CN" sz="2100" dirty="0" smtClean="0">
                <a:solidFill>
                  <a:srgbClr val="221E1F"/>
                </a:solidFill>
                <a:latin typeface="Comic Sans MS" charset="0"/>
                <a:cs typeface="Comic Sans MS" charset="0"/>
              </a:rPr>
              <a:t>İleri dönem karaciğer ve böbrek yetersizliği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 indent="4368254">
              <a:lnSpc>
                <a:spcPts val="3650"/>
              </a:lnSpc>
            </a:pPr>
            <a:endParaRPr lang="en-US" altLang="zh-CN" sz="2000" dirty="0" smtClean="0">
              <a:solidFill>
                <a:srgbClr val="293C90"/>
              </a:solidFill>
              <a:latin typeface="Comic Sans MS" charset="0"/>
              <a:cs typeface="Comic Sans MS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Picture 10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054840" cy="8823960"/>
          </a:xfrm>
          <a:prstGeom prst="rect">
            <a:avLst/>
          </a:prstGeom>
        </p:spPr>
      </p:pic>
      <p:sp>
        <p:nvSpPr>
          <p:cNvPr id="2" name="TextBox 108"/>
          <p:cNvSpPr txBox="1"/>
          <p:nvPr/>
        </p:nvSpPr>
        <p:spPr>
          <a:xfrm>
            <a:off x="2467901" y="1164008"/>
            <a:ext cx="8496878" cy="57579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1844793">
              <a:lnSpc>
                <a:spcPts val="3483"/>
              </a:lnSpc>
            </a:pPr>
            <a:r>
              <a:rPr lang="en-US" altLang="zh-CN" sz="2500" dirty="0" smtClean="0">
                <a:solidFill>
                  <a:srgbClr val="D01E26"/>
                </a:solidFill>
                <a:latin typeface="Comic Sans MS" charset="0"/>
                <a:cs typeface="Comic Sans MS" charset="0"/>
              </a:rPr>
              <a:t>İNSÜLİN TEDAVİSİ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 indent="0">
              <a:lnSpc>
                <a:spcPts val="2941"/>
              </a:lnSpc>
            </a:pPr>
            <a:r>
              <a:rPr lang="en-US" altLang="zh-CN" sz="2100" dirty="0" smtClean="0">
                <a:solidFill>
                  <a:srgbClr val="221E1F"/>
                </a:solidFill>
                <a:latin typeface="Comic Sans MS" charset="0"/>
                <a:cs typeface="Comic Sans MS" charset="0"/>
              </a:rPr>
              <a:t>1921’de İnsülinin Keşfi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 indent="4977689" algn="just">
              <a:lnSpc>
                <a:spcPts val="3519"/>
              </a:lnSpc>
            </a:pPr>
            <a:endParaRPr lang="tr-TR" altLang="zh-CN" dirty="0" smtClean="0"/>
          </a:p>
          <a:p>
            <a:pPr indent="4977689" algn="just">
              <a:lnSpc>
                <a:spcPts val="3519"/>
              </a:lnSpc>
            </a:pPr>
            <a:r>
              <a:rPr lang="tr-TR" altLang="zh-CN" sz="2100" dirty="0" smtClean="0">
                <a:solidFill>
                  <a:srgbClr val="221E1F"/>
                </a:solidFill>
                <a:latin typeface="Comic Sans MS" charset="0"/>
                <a:cs typeface="Comic Sans MS" charset="0"/>
              </a:rPr>
              <a:t>İnsülin kullanan ilk diyabetli</a:t>
            </a:r>
          </a:p>
          <a:p>
            <a:pPr indent="4977689" algn="just">
              <a:lnSpc>
                <a:spcPts val="3519"/>
              </a:lnSpc>
            </a:pPr>
            <a:r>
              <a:rPr lang="en-US" altLang="zh-CN" sz="2100" dirty="0" smtClean="0">
                <a:solidFill>
                  <a:srgbClr val="221E1F"/>
                </a:solidFill>
                <a:latin typeface="Comic Sans MS" charset="0"/>
                <a:cs typeface="Comic Sans MS" charset="0"/>
              </a:rPr>
              <a:t>74 </a:t>
            </a:r>
            <a:r>
              <a:rPr lang="en-US" altLang="zh-CN" sz="2100" dirty="0" err="1" smtClean="0">
                <a:solidFill>
                  <a:srgbClr val="221E1F"/>
                </a:solidFill>
                <a:latin typeface="Comic Sans MS" charset="0"/>
                <a:cs typeface="Comic Sans MS" charset="0"/>
              </a:rPr>
              <a:t>yaşına</a:t>
            </a:r>
            <a:r>
              <a:rPr lang="tr-TR" altLang="zh-CN" sz="2100" dirty="0" smtClean="0">
                <a:solidFill>
                  <a:srgbClr val="221E1F"/>
                </a:solidFill>
                <a:latin typeface="Comic Sans MS" charset="0"/>
                <a:cs typeface="Comic Sans MS" charset="0"/>
              </a:rPr>
              <a:t> </a:t>
            </a:r>
            <a:r>
              <a:rPr lang="en-US" altLang="zh-CN" sz="2100" dirty="0" err="1" smtClean="0">
                <a:solidFill>
                  <a:srgbClr val="221E1F"/>
                </a:solidFill>
                <a:latin typeface="Comic Sans MS" charset="0"/>
                <a:cs typeface="Comic Sans MS" charset="0"/>
              </a:rPr>
              <a:t>kadar</a:t>
            </a:r>
            <a:r>
              <a:rPr lang="en-US" altLang="zh-CN" sz="2100" dirty="0" smtClean="0">
                <a:solidFill>
                  <a:srgbClr val="221E1F"/>
                </a:solidFill>
                <a:latin typeface="Comic Sans MS" charset="0"/>
                <a:cs typeface="Comic Sans MS" charset="0"/>
              </a:rPr>
              <a:t> </a:t>
            </a:r>
            <a:r>
              <a:rPr lang="en-US" altLang="zh-CN" sz="2100" dirty="0" smtClean="0">
                <a:solidFill>
                  <a:srgbClr val="221E1F"/>
                </a:solidFill>
                <a:latin typeface="Comic Sans MS" charset="0"/>
                <a:cs typeface="Comic Sans MS" charset="0"/>
              </a:rPr>
              <a:t>yaşadı ve</a:t>
            </a:r>
          </a:p>
          <a:p>
            <a:pPr indent="4640846" algn="just">
              <a:lnSpc>
                <a:spcPts val="3000"/>
              </a:lnSpc>
            </a:pPr>
            <a:r>
              <a:rPr lang="tr-TR" altLang="zh-CN" sz="2100" dirty="0" smtClean="0">
                <a:solidFill>
                  <a:srgbClr val="221E1F"/>
                </a:solidFill>
                <a:latin typeface="Comic Sans MS" charset="0"/>
                <a:cs typeface="Comic Sans MS" charset="0"/>
              </a:rPr>
              <a:t>    </a:t>
            </a:r>
            <a:r>
              <a:rPr lang="en-US" altLang="zh-CN" sz="2100" dirty="0" err="1" smtClean="0">
                <a:solidFill>
                  <a:srgbClr val="221E1F"/>
                </a:solidFill>
                <a:latin typeface="Comic Sans MS" charset="0"/>
                <a:cs typeface="Comic Sans MS" charset="0"/>
              </a:rPr>
              <a:t>hayatı</a:t>
            </a:r>
            <a:r>
              <a:rPr lang="en-US" altLang="zh-CN" sz="2100" dirty="0" smtClean="0">
                <a:solidFill>
                  <a:srgbClr val="221E1F"/>
                </a:solidFill>
                <a:latin typeface="Comic Sans MS" charset="0"/>
                <a:cs typeface="Comic Sans MS" charset="0"/>
              </a:rPr>
              <a:t> </a:t>
            </a:r>
            <a:r>
              <a:rPr lang="en-US" altLang="zh-CN" sz="2100" dirty="0" err="1" smtClean="0">
                <a:solidFill>
                  <a:srgbClr val="221E1F"/>
                </a:solidFill>
                <a:latin typeface="Comic Sans MS" charset="0"/>
                <a:cs typeface="Comic Sans MS" charset="0"/>
              </a:rPr>
              <a:t>boyunca</a:t>
            </a:r>
            <a:endParaRPr lang="tr-TR" altLang="zh-CN" sz="2100" dirty="0" smtClean="0">
              <a:solidFill>
                <a:srgbClr val="221E1F"/>
              </a:solidFill>
              <a:latin typeface="Comic Sans MS" charset="0"/>
              <a:cs typeface="Comic Sans MS" charset="0"/>
            </a:endParaRPr>
          </a:p>
          <a:p>
            <a:pPr indent="4640846" algn="just">
              <a:lnSpc>
                <a:spcPts val="3000"/>
              </a:lnSpc>
            </a:pPr>
            <a:r>
              <a:rPr lang="tr-TR" altLang="zh-CN" sz="2100" dirty="0" smtClean="0">
                <a:solidFill>
                  <a:srgbClr val="221E1F"/>
                </a:solidFill>
                <a:latin typeface="Comic Sans MS" charset="0"/>
                <a:cs typeface="Comic Sans MS" charset="0"/>
              </a:rPr>
              <a:t>     </a:t>
            </a:r>
            <a:r>
              <a:rPr lang="en-US" altLang="zh-CN" sz="2100" dirty="0" err="1" smtClean="0">
                <a:solidFill>
                  <a:srgbClr val="221E1F"/>
                </a:solidFill>
                <a:latin typeface="Comic Sans MS" charset="0"/>
                <a:cs typeface="Comic Sans MS" charset="0"/>
              </a:rPr>
              <a:t>insüli</a:t>
            </a:r>
            <a:r>
              <a:rPr lang="tr-TR" altLang="zh-CN" sz="2100" dirty="0" smtClean="0">
                <a:solidFill>
                  <a:srgbClr val="221E1F"/>
                </a:solidFill>
                <a:latin typeface="Comic Sans MS" charset="0"/>
                <a:cs typeface="Comic Sans MS" charset="0"/>
              </a:rPr>
              <a:t>n </a:t>
            </a:r>
            <a:r>
              <a:rPr lang="en-US" altLang="zh-CN" sz="2100" dirty="0" err="1" smtClean="0">
                <a:solidFill>
                  <a:srgbClr val="221E1F"/>
                </a:solidFill>
                <a:latin typeface="Comic Sans MS" charset="0"/>
                <a:cs typeface="Comic Sans MS" charset="0"/>
              </a:rPr>
              <a:t>enjeksiyonu</a:t>
            </a:r>
            <a:r>
              <a:rPr lang="en-US" altLang="zh-CN" sz="2100" dirty="0" smtClean="0">
                <a:solidFill>
                  <a:srgbClr val="221E1F"/>
                </a:solidFill>
                <a:latin typeface="Comic Sans MS" charset="0"/>
                <a:cs typeface="Comic Sans MS" charset="0"/>
              </a:rPr>
              <a:t> </a:t>
            </a:r>
            <a:r>
              <a:rPr lang="en-US" altLang="zh-CN" sz="2100" dirty="0" smtClean="0">
                <a:solidFill>
                  <a:srgbClr val="221E1F"/>
                </a:solidFill>
                <a:latin typeface="Comic Sans MS" charset="0"/>
                <a:cs typeface="Comic Sans MS" charset="0"/>
              </a:rPr>
              <a:t>yaptı.</a:t>
            </a:r>
          </a:p>
        </p:txBody>
      </p:sp>
      <p:sp>
        <p:nvSpPr>
          <p:cNvPr id="109" name="TextBox 109"/>
          <p:cNvSpPr txBox="1"/>
          <p:nvPr/>
        </p:nvSpPr>
        <p:spPr>
          <a:xfrm>
            <a:off x="2855949" y="7515388"/>
            <a:ext cx="1930425" cy="37166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0">
              <a:lnSpc>
                <a:spcPts val="2926"/>
              </a:lnSpc>
            </a:pPr>
            <a:r>
              <a:rPr lang="en-US" altLang="zh-CN" sz="2100" dirty="0" smtClean="0">
                <a:solidFill>
                  <a:srgbClr val="221E1F"/>
                </a:solidFill>
                <a:latin typeface="Comic Sans MS" charset="0"/>
                <a:cs typeface="Comic Sans MS" charset="0"/>
              </a:rPr>
              <a:t>Banting ve Best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Picture 1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062461" cy="8823960"/>
          </a:xfrm>
          <a:prstGeom prst="rect">
            <a:avLst/>
          </a:prstGeom>
        </p:spPr>
      </p:pic>
      <p:sp>
        <p:nvSpPr>
          <p:cNvPr id="2" name="TextBox 113"/>
          <p:cNvSpPr txBox="1"/>
          <p:nvPr/>
        </p:nvSpPr>
        <p:spPr>
          <a:xfrm>
            <a:off x="3767079" y="1164032"/>
            <a:ext cx="5124131" cy="690101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545615">
              <a:lnSpc>
                <a:spcPts val="3483"/>
              </a:lnSpc>
            </a:pPr>
            <a:r>
              <a:rPr lang="en-US" altLang="zh-CN" sz="2500" dirty="0" smtClean="0">
                <a:solidFill>
                  <a:srgbClr val="D01E26"/>
                </a:solidFill>
                <a:latin typeface="Comic Sans MS" charset="0"/>
                <a:cs typeface="Comic Sans MS" charset="0"/>
              </a:rPr>
              <a:t>İNSÜLİN TEDAVİSİ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 indent="0">
              <a:lnSpc>
                <a:spcPts val="3602"/>
              </a:lnSpc>
            </a:pPr>
            <a:r>
              <a:rPr lang="en-US" altLang="zh-CN" sz="2100" dirty="0" smtClean="0">
                <a:solidFill>
                  <a:srgbClr val="221E1F"/>
                </a:solidFill>
                <a:latin typeface="Comic Sans MS" charset="0"/>
                <a:cs typeface="Comic Sans MS" charset="0"/>
              </a:rPr>
              <a:t>İnsülin vücut tarafından üretilmediğinde</a:t>
            </a:r>
          </a:p>
          <a:p>
            <a:pPr indent="740359">
              <a:lnSpc>
                <a:spcPts val="2900"/>
              </a:lnSpc>
            </a:pPr>
            <a:r>
              <a:rPr lang="en-US" altLang="zh-CN" sz="2100" dirty="0" smtClean="0">
                <a:solidFill>
                  <a:srgbClr val="221E1F"/>
                </a:solidFill>
                <a:latin typeface="Comic Sans MS" charset="0"/>
                <a:cs typeface="Comic Sans MS" charset="0"/>
              </a:rPr>
              <a:t>dışarıdan verilmesi gerekir.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 indent="861174">
              <a:lnSpc>
                <a:spcPts val="3317"/>
              </a:lnSpc>
            </a:pPr>
            <a:r>
              <a:rPr lang="en-US" altLang="zh-CN" sz="2100" dirty="0" smtClean="0">
                <a:solidFill>
                  <a:srgbClr val="221E1F"/>
                </a:solidFill>
                <a:latin typeface="Comic Sans MS" charset="0"/>
                <a:cs typeface="Comic Sans MS" charset="0"/>
              </a:rPr>
              <a:t>Yerine koyma tedavisidir.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 indent="1333500">
              <a:lnSpc>
                <a:spcPts val="3317"/>
              </a:lnSpc>
            </a:pPr>
            <a:r>
              <a:rPr lang="en-US" altLang="zh-CN" sz="2100" dirty="0" smtClean="0">
                <a:solidFill>
                  <a:srgbClr val="221E1F"/>
                </a:solidFill>
                <a:latin typeface="Comic Sans MS" charset="0"/>
                <a:cs typeface="Comic Sans MS" charset="0"/>
              </a:rPr>
              <a:t>Bağımlılık yapmaz.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 indent="1952862">
              <a:lnSpc>
                <a:spcPts val="3716"/>
              </a:lnSpc>
            </a:pPr>
            <a:endParaRPr lang="en-US" altLang="zh-CN" sz="2000" dirty="0" smtClean="0">
              <a:solidFill>
                <a:srgbClr val="293C90"/>
              </a:solidFill>
              <a:latin typeface="Comic Sans MS" charset="0"/>
              <a:cs typeface="Comic Sans MS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Picture 1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054840" cy="8823960"/>
          </a:xfrm>
          <a:prstGeom prst="rect">
            <a:avLst/>
          </a:prstGeom>
        </p:spPr>
      </p:pic>
      <p:sp>
        <p:nvSpPr>
          <p:cNvPr id="2" name="TextBox 115"/>
          <p:cNvSpPr txBox="1"/>
          <p:nvPr/>
        </p:nvSpPr>
        <p:spPr>
          <a:xfrm rot="16200000">
            <a:off x="1275923" y="5486232"/>
            <a:ext cx="2161888" cy="28317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0">
              <a:lnSpc>
                <a:spcPts val="2229"/>
              </a:lnSpc>
            </a:pPr>
            <a:r>
              <a:rPr lang="en-US" altLang="zh-CN" sz="1600" dirty="0" smtClean="0">
                <a:solidFill>
                  <a:srgbClr val="221E1F"/>
                </a:solidFill>
                <a:latin typeface="Comic Sans MS" charset="0"/>
                <a:cs typeface="Comic Sans MS" charset="0"/>
              </a:rPr>
              <a:t>Serum  insülin  (mIU/L)</a:t>
            </a:r>
          </a:p>
        </p:txBody>
      </p:sp>
      <p:sp>
        <p:nvSpPr>
          <p:cNvPr id="116" name="TextBox 116"/>
          <p:cNvSpPr txBox="1"/>
          <p:nvPr/>
        </p:nvSpPr>
        <p:spPr>
          <a:xfrm>
            <a:off x="2297949" y="1164032"/>
            <a:ext cx="7462961" cy="278616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0">
              <a:lnSpc>
                <a:spcPts val="3483"/>
              </a:lnSpc>
            </a:pPr>
            <a:r>
              <a:rPr lang="en-US" altLang="zh-CN" sz="2500" dirty="0" smtClean="0">
                <a:solidFill>
                  <a:srgbClr val="D01E26"/>
                </a:solidFill>
                <a:latin typeface="Comic Sans MS" charset="0"/>
                <a:cs typeface="Comic Sans MS" charset="0"/>
              </a:rPr>
              <a:t>SAĞLIKLI BİREYLERDE İNSÜLİN SALINIMI</a:t>
            </a:r>
          </a:p>
          <a:p>
            <a:pPr indent="414050">
              <a:lnSpc>
                <a:spcPts val="3777"/>
              </a:lnSpc>
            </a:pPr>
            <a:r>
              <a:rPr lang="en-US" altLang="zh-CN" sz="2100" dirty="0" smtClean="0">
                <a:solidFill>
                  <a:srgbClr val="221E1F"/>
                </a:solidFill>
                <a:latin typeface="Comic Sans MS" charset="0"/>
                <a:cs typeface="Comic Sans MS" charset="0"/>
              </a:rPr>
              <a:t>1. Bazal insülin: Öğün dışındaki saatlerde ve gece</a:t>
            </a:r>
          </a:p>
          <a:p>
            <a:pPr indent="414050">
              <a:lnSpc>
                <a:spcPts val="3000"/>
              </a:lnSpc>
            </a:pPr>
            <a:r>
              <a:rPr lang="en-US" altLang="zh-CN" sz="2100" dirty="0" smtClean="0">
                <a:solidFill>
                  <a:srgbClr val="221E1F"/>
                </a:solidFill>
                <a:latin typeface="Comic Sans MS" charset="0"/>
                <a:cs typeface="Comic Sans MS" charset="0"/>
              </a:rPr>
              <a:t>ihtiyaç duyulan insülin.</a:t>
            </a:r>
          </a:p>
          <a:p>
            <a:pPr indent="414050">
              <a:lnSpc>
                <a:spcPts val="3000"/>
              </a:lnSpc>
            </a:pPr>
            <a:r>
              <a:rPr lang="en-US" altLang="zh-CN" sz="2100" dirty="0" smtClean="0">
                <a:solidFill>
                  <a:srgbClr val="221E1F"/>
                </a:solidFill>
                <a:latin typeface="Comic Sans MS" charset="0"/>
                <a:cs typeface="Comic Sans MS" charset="0"/>
              </a:rPr>
              <a:t>2. Bolüs insülin: Yemeği takiben kan şekeri</a:t>
            </a:r>
          </a:p>
          <a:p>
            <a:pPr indent="414050">
              <a:lnSpc>
                <a:spcPts val="3000"/>
              </a:lnSpc>
            </a:pPr>
            <a:r>
              <a:rPr lang="en-US" altLang="zh-CN" sz="2100" dirty="0" smtClean="0">
                <a:solidFill>
                  <a:srgbClr val="221E1F"/>
                </a:solidFill>
                <a:latin typeface="Comic Sans MS" charset="0"/>
                <a:cs typeface="Comic Sans MS" charset="0"/>
              </a:rPr>
              <a:t>yükselmesini önlemek için ihtiyaç duyulan insülindir.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 indent="2234184">
              <a:lnSpc>
                <a:spcPts val="3674"/>
              </a:lnSpc>
            </a:pPr>
            <a:r>
              <a:rPr lang="en-US" altLang="zh-CN" sz="2100" dirty="0" smtClean="0">
                <a:solidFill>
                  <a:srgbClr val="221E1F"/>
                </a:solidFill>
                <a:latin typeface="Comic Sans MS" charset="0"/>
                <a:cs typeface="Comic Sans MS" charset="0"/>
              </a:rPr>
              <a:t>Normal İnsülin Sekresyonu</a:t>
            </a:r>
          </a:p>
        </p:txBody>
      </p:sp>
      <p:sp>
        <p:nvSpPr>
          <p:cNvPr id="117" name="TextBox 117"/>
          <p:cNvSpPr txBox="1"/>
          <p:nvPr/>
        </p:nvSpPr>
        <p:spPr>
          <a:xfrm>
            <a:off x="2691358" y="4577189"/>
            <a:ext cx="208744" cy="224313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0">
              <a:lnSpc>
                <a:spcPts val="1811"/>
              </a:lnSpc>
            </a:pPr>
            <a:r>
              <a:rPr lang="en-US" altLang="zh-CN" sz="1300" dirty="0" smtClean="0">
                <a:solidFill>
                  <a:srgbClr val="221E1F"/>
                </a:solidFill>
                <a:latin typeface="Comic Sans MS" charset="0"/>
                <a:cs typeface="Comic Sans MS" charset="0"/>
              </a:rPr>
              <a:t>50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 indent="0">
              <a:lnSpc>
                <a:spcPts val="2100"/>
              </a:lnSpc>
            </a:pPr>
            <a:r>
              <a:rPr lang="en-US" altLang="zh-CN" sz="1300" dirty="0" smtClean="0">
                <a:solidFill>
                  <a:srgbClr val="221E1F"/>
                </a:solidFill>
                <a:latin typeface="Comic Sans MS" charset="0"/>
                <a:cs typeface="Comic Sans MS" charset="0"/>
              </a:rPr>
              <a:t>40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 indent="0">
              <a:lnSpc>
                <a:spcPts val="2200"/>
              </a:lnSpc>
            </a:pPr>
            <a:r>
              <a:rPr lang="en-US" altLang="zh-CN" sz="1300" dirty="0" smtClean="0">
                <a:solidFill>
                  <a:srgbClr val="221E1F"/>
                </a:solidFill>
                <a:latin typeface="Comic Sans MS" charset="0"/>
                <a:cs typeface="Comic Sans MS" charset="0"/>
              </a:rPr>
              <a:t>30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 indent="0">
              <a:lnSpc>
                <a:spcPts val="2174"/>
              </a:lnSpc>
            </a:pPr>
            <a:r>
              <a:rPr lang="en-US" altLang="zh-CN" sz="1300" dirty="0" smtClean="0">
                <a:solidFill>
                  <a:srgbClr val="221E1F"/>
                </a:solidFill>
                <a:latin typeface="Comic Sans MS" charset="0"/>
                <a:cs typeface="Comic Sans MS" charset="0"/>
              </a:rPr>
              <a:t>20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 indent="0">
              <a:lnSpc>
                <a:spcPts val="2225"/>
              </a:lnSpc>
            </a:pPr>
            <a:r>
              <a:rPr lang="en-US" altLang="zh-CN" sz="1300" dirty="0" smtClean="0">
                <a:solidFill>
                  <a:srgbClr val="221E1F"/>
                </a:solidFill>
                <a:latin typeface="Comic Sans MS" charset="0"/>
                <a:cs typeface="Comic Sans MS" charset="0"/>
              </a:rPr>
              <a:t>10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 indent="107975">
              <a:lnSpc>
                <a:spcPts val="2149"/>
              </a:lnSpc>
            </a:pPr>
            <a:r>
              <a:rPr lang="en-US" altLang="zh-CN" sz="1300" dirty="0" smtClean="0">
                <a:solidFill>
                  <a:srgbClr val="221E1F"/>
                </a:solidFill>
                <a:latin typeface="Comic Sans MS" charset="0"/>
                <a:cs typeface="Comic Sans MS" charset="0"/>
              </a:rPr>
              <a:t>0</a:t>
            </a:r>
          </a:p>
        </p:txBody>
      </p:sp>
      <p:sp>
        <p:nvSpPr>
          <p:cNvPr id="118" name="TextBox 118"/>
          <p:cNvSpPr txBox="1"/>
          <p:nvPr/>
        </p:nvSpPr>
        <p:spPr>
          <a:xfrm>
            <a:off x="3050121" y="4661885"/>
            <a:ext cx="6912149" cy="344966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2965030">
              <a:lnSpc>
                <a:spcPts val="1811"/>
              </a:lnSpc>
            </a:pPr>
            <a:r>
              <a:rPr lang="en-US" altLang="zh-CN" sz="1300" dirty="0" smtClean="0">
                <a:solidFill>
                  <a:srgbClr val="221E1F"/>
                </a:solidFill>
                <a:latin typeface="Comic Sans MS" charset="0"/>
                <a:cs typeface="Comic Sans MS" charset="0"/>
              </a:rPr>
              <a:t>Yemek zamanı (bolüs)</a:t>
            </a:r>
          </a:p>
          <a:p>
            <a:pPr indent="2830804">
              <a:lnSpc>
                <a:spcPts val="1560"/>
              </a:lnSpc>
            </a:pPr>
            <a:r>
              <a:rPr lang="en-US" altLang="zh-CN" sz="1300" dirty="0" smtClean="0">
                <a:solidFill>
                  <a:srgbClr val="221E1F"/>
                </a:solidFill>
                <a:latin typeface="Comic Sans MS" charset="0"/>
                <a:cs typeface="Comic Sans MS" charset="0"/>
              </a:rPr>
              <a:t>insülin gereksinimi </a:t>
            </a:r>
            <a:r>
              <a:rPr lang="en-US" altLang="zh-CN" sz="1300" dirty="0" smtClean="0">
                <a:solidFill>
                  <a:srgbClr val="221E1F"/>
                </a:solidFill>
                <a:latin typeface="Symbol" charset="0"/>
                <a:cs typeface="Symbol" charset="0"/>
              </a:rPr>
              <a:t>~</a:t>
            </a:r>
            <a:r>
              <a:rPr lang="en-US" altLang="zh-CN" sz="1300" dirty="0" smtClean="0">
                <a:solidFill>
                  <a:srgbClr val="221E1F"/>
                </a:solidFill>
                <a:latin typeface="Comic Sans MS" charset="0"/>
                <a:cs typeface="Comic Sans MS" charset="0"/>
              </a:rPr>
              <a:t>%50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 indent="2025301">
              <a:lnSpc>
                <a:spcPts val="2081"/>
              </a:lnSpc>
            </a:pPr>
            <a:r>
              <a:rPr lang="en-US" altLang="zh-CN" sz="1100" dirty="0" smtClean="0">
                <a:solidFill>
                  <a:srgbClr val="221E1F"/>
                </a:solidFill>
                <a:latin typeface="Comic Sans MS" charset="0"/>
                <a:cs typeface="Comic Sans MS" charset="0"/>
              </a:rPr>
              <a:t>Bazal İnsülin Gereksinimleri </a:t>
            </a:r>
            <a:r>
              <a:rPr lang="en-US" altLang="zh-CN" sz="1100" dirty="0" smtClean="0">
                <a:solidFill>
                  <a:srgbClr val="221E1F"/>
                </a:solidFill>
                <a:latin typeface="Symbol" charset="0"/>
                <a:cs typeface="Symbol" charset="0"/>
              </a:rPr>
              <a:t>~</a:t>
            </a:r>
            <a:r>
              <a:rPr lang="en-US" altLang="zh-CN" sz="1100" dirty="0" smtClean="0">
                <a:solidFill>
                  <a:srgbClr val="221E1F"/>
                </a:solidFill>
                <a:latin typeface="Comic Sans MS" charset="0"/>
                <a:cs typeface="Comic Sans MS" charset="0"/>
              </a:rPr>
              <a:t>%50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 indent="0">
              <a:lnSpc>
                <a:spcPts val="2067"/>
              </a:lnSpc>
            </a:pPr>
            <a:r>
              <a:rPr lang="en-US" altLang="zh-CN" sz="1300" dirty="0" smtClean="0">
                <a:solidFill>
                  <a:srgbClr val="221E1F"/>
                </a:solidFill>
                <a:latin typeface="Comic Sans MS" charset="0"/>
                <a:cs typeface="Comic Sans MS" charset="0"/>
              </a:rPr>
              <a:t>0         2         4          6         8         10        12        14        16       18        20       22       24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 indent="2677245">
              <a:lnSpc>
                <a:spcPts val="2290"/>
              </a:lnSpc>
            </a:pPr>
            <a:r>
              <a:rPr lang="en-US" altLang="zh-CN" sz="1300" dirty="0" smtClean="0">
                <a:solidFill>
                  <a:srgbClr val="221E1F"/>
                </a:solidFill>
                <a:latin typeface="Comic Sans MS" charset="0"/>
                <a:cs typeface="Comic Sans MS" charset="0"/>
              </a:rPr>
              <a:t>Zaman (saat)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 indent="2669820">
              <a:lnSpc>
                <a:spcPts val="2985"/>
              </a:lnSpc>
            </a:pPr>
            <a:endParaRPr lang="en-US" altLang="zh-CN" sz="2000" dirty="0" smtClean="0">
              <a:solidFill>
                <a:srgbClr val="293C90"/>
              </a:solidFill>
              <a:latin typeface="Comic Sans MS" charset="0"/>
              <a:cs typeface="Comic Sans MS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Picture 1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054840" cy="8823960"/>
          </a:xfrm>
          <a:prstGeom prst="rect">
            <a:avLst/>
          </a:prstGeom>
        </p:spPr>
      </p:pic>
      <p:sp>
        <p:nvSpPr>
          <p:cNvPr id="2" name="TextBox 120"/>
          <p:cNvSpPr txBox="1"/>
          <p:nvPr/>
        </p:nvSpPr>
        <p:spPr>
          <a:xfrm>
            <a:off x="1134138" y="1164032"/>
            <a:ext cx="9763829" cy="153819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907600">
              <a:lnSpc>
                <a:spcPts val="3483"/>
              </a:lnSpc>
            </a:pPr>
            <a:r>
              <a:rPr lang="en-US" altLang="zh-CN" sz="2500" dirty="0" smtClean="0">
                <a:solidFill>
                  <a:srgbClr val="D01E26"/>
                </a:solidFill>
                <a:latin typeface="Comic Sans MS" charset="0"/>
                <a:cs typeface="Comic Sans MS" charset="0"/>
              </a:rPr>
              <a:t>İNSÜLİNLERİN ÇEŞİTLERİ VE ETKİ SÜRELERİ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 indent="1046479">
              <a:lnSpc>
                <a:spcPts val="3683"/>
              </a:lnSpc>
            </a:pPr>
            <a:r>
              <a:rPr lang="en-US" altLang="zh-CN" sz="2000" dirty="0" smtClean="0">
                <a:solidFill>
                  <a:srgbClr val="FEFEFE"/>
                </a:solidFill>
                <a:latin typeface="Comic Sans MS" charset="0"/>
                <a:cs typeface="Comic Sans MS" charset="0"/>
              </a:rPr>
              <a:t>İnsülin Tipi, Jenerik adı                  Etki başlangıcı   Pik etkisi    Etki süresi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 indent="0">
              <a:lnSpc>
                <a:spcPts val="2944"/>
              </a:lnSpc>
            </a:pPr>
            <a:r>
              <a:rPr lang="en-US" altLang="zh-CN" sz="2000" dirty="0" smtClean="0">
                <a:solidFill>
                  <a:srgbClr val="293C90"/>
                </a:solidFill>
                <a:latin typeface="Comic Sans MS" charset="0"/>
                <a:cs typeface="Comic Sans MS" charset="0"/>
              </a:rPr>
              <a:t>A. Bolüs (Yemek öncesi) İnsülinler</a:t>
            </a:r>
          </a:p>
        </p:txBody>
      </p:sp>
      <p:sp>
        <p:nvSpPr>
          <p:cNvPr id="121" name="TextBox 121"/>
          <p:cNvSpPr txBox="1"/>
          <p:nvPr/>
        </p:nvSpPr>
        <p:spPr>
          <a:xfrm>
            <a:off x="1133376" y="2840771"/>
            <a:ext cx="4281772" cy="48218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indent="761">
              <a:lnSpc>
                <a:spcPts val="2787"/>
              </a:lnSpc>
            </a:pPr>
            <a:r>
              <a:rPr lang="en-US" altLang="zh-CN" sz="2000" dirty="0" smtClean="0">
                <a:solidFill>
                  <a:srgbClr val="221E1F"/>
                </a:solidFill>
                <a:latin typeface="Comic Sans MS" charset="0"/>
                <a:cs typeface="Comic Sans MS" charset="0"/>
              </a:rPr>
              <a:t>Kısa etkili: Kristalize insan insülini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 indent="508">
              <a:lnSpc>
                <a:spcPts val="2985"/>
              </a:lnSpc>
            </a:pPr>
            <a:endParaRPr lang="tr-TR" altLang="zh-CN" sz="2000" dirty="0" smtClean="0">
              <a:solidFill>
                <a:srgbClr val="221E1F"/>
              </a:solidFill>
              <a:latin typeface="Comic Sans MS" charset="0"/>
              <a:cs typeface="Comic Sans MS" charset="0"/>
            </a:endParaRPr>
          </a:p>
          <a:p>
            <a:pPr indent="508">
              <a:lnSpc>
                <a:spcPts val="2985"/>
              </a:lnSpc>
            </a:pPr>
            <a:endParaRPr lang="tr-TR" altLang="zh-CN" sz="2000" dirty="0">
              <a:solidFill>
                <a:srgbClr val="221E1F"/>
              </a:solidFill>
              <a:latin typeface="Comic Sans MS" charset="0"/>
              <a:cs typeface="Comic Sans MS" charset="0"/>
            </a:endParaRPr>
          </a:p>
          <a:p>
            <a:pPr indent="508">
              <a:lnSpc>
                <a:spcPts val="2985"/>
              </a:lnSpc>
            </a:pPr>
            <a:r>
              <a:rPr lang="en-US" altLang="zh-CN" sz="2000" dirty="0" err="1" smtClean="0">
                <a:solidFill>
                  <a:srgbClr val="221E1F"/>
                </a:solidFill>
                <a:latin typeface="Comic Sans MS" charset="0"/>
                <a:cs typeface="Comic Sans MS" charset="0"/>
              </a:rPr>
              <a:t>Hızlı</a:t>
            </a:r>
            <a:r>
              <a:rPr lang="en-US" altLang="zh-CN" sz="2000" dirty="0" smtClean="0">
                <a:solidFill>
                  <a:srgbClr val="221E1F"/>
                </a:solidFill>
                <a:latin typeface="Comic Sans MS" charset="0"/>
                <a:cs typeface="Comic Sans MS" charset="0"/>
              </a:rPr>
              <a:t> etkili: Aspart, Glulisin, Lispro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 indent="508">
              <a:lnSpc>
                <a:spcPts val="3042"/>
              </a:lnSpc>
            </a:pPr>
            <a:r>
              <a:rPr lang="en-US" altLang="zh-CN" sz="2000" dirty="0" smtClean="0">
                <a:solidFill>
                  <a:srgbClr val="293C90"/>
                </a:solidFill>
                <a:latin typeface="Comic Sans MS" charset="0"/>
                <a:cs typeface="Comic Sans MS" charset="0"/>
              </a:rPr>
              <a:t>B. Bazal insülinler</a:t>
            </a:r>
          </a:p>
          <a:p>
            <a:pPr indent="508">
              <a:lnSpc>
                <a:spcPts val="3041"/>
              </a:lnSpc>
            </a:pPr>
            <a:endParaRPr lang="tr-TR" altLang="zh-CN" sz="2000" dirty="0" smtClean="0">
              <a:solidFill>
                <a:srgbClr val="221E1F"/>
              </a:solidFill>
              <a:latin typeface="Comic Sans MS" charset="0"/>
              <a:cs typeface="Comic Sans MS" charset="0"/>
            </a:endParaRPr>
          </a:p>
          <a:p>
            <a:pPr indent="508">
              <a:lnSpc>
                <a:spcPts val="3041"/>
              </a:lnSpc>
            </a:pPr>
            <a:r>
              <a:rPr lang="en-US" altLang="zh-CN" sz="2000" dirty="0" err="1" smtClean="0">
                <a:solidFill>
                  <a:srgbClr val="221E1F"/>
                </a:solidFill>
                <a:latin typeface="Comic Sans MS" charset="0"/>
                <a:cs typeface="Comic Sans MS" charset="0"/>
              </a:rPr>
              <a:t>Orta</a:t>
            </a:r>
            <a:r>
              <a:rPr lang="en-US" altLang="zh-CN" sz="2000" dirty="0" smtClean="0">
                <a:solidFill>
                  <a:srgbClr val="221E1F"/>
                </a:solidFill>
                <a:latin typeface="Comic Sans MS" charset="0"/>
                <a:cs typeface="Comic Sans MS" charset="0"/>
              </a:rPr>
              <a:t> etkili: NPH insan insülin</a:t>
            </a:r>
          </a:p>
          <a:p>
            <a:pPr indent="253">
              <a:lnSpc>
                <a:spcPts val="3744"/>
              </a:lnSpc>
            </a:pPr>
            <a:endParaRPr lang="tr-TR" altLang="zh-CN" sz="2000" dirty="0" smtClean="0">
              <a:solidFill>
                <a:srgbClr val="221E1F"/>
              </a:solidFill>
              <a:latin typeface="Comic Sans MS" charset="0"/>
              <a:cs typeface="Comic Sans MS" charset="0"/>
            </a:endParaRPr>
          </a:p>
          <a:p>
            <a:pPr indent="253">
              <a:lnSpc>
                <a:spcPts val="3744"/>
              </a:lnSpc>
            </a:pPr>
            <a:r>
              <a:rPr lang="en-US" altLang="zh-CN" sz="2000" dirty="0" err="1" smtClean="0">
                <a:solidFill>
                  <a:srgbClr val="221E1F"/>
                </a:solidFill>
                <a:latin typeface="Comic Sans MS" charset="0"/>
                <a:cs typeface="Comic Sans MS" charset="0"/>
              </a:rPr>
              <a:t>Uzun</a:t>
            </a:r>
            <a:r>
              <a:rPr lang="en-US" altLang="zh-CN" sz="2000" dirty="0" smtClean="0">
                <a:solidFill>
                  <a:srgbClr val="221E1F"/>
                </a:solidFill>
                <a:latin typeface="Comic Sans MS" charset="0"/>
                <a:cs typeface="Comic Sans MS" charset="0"/>
              </a:rPr>
              <a:t> etkili: Detemir, Glargin</a:t>
            </a:r>
          </a:p>
          <a:p>
            <a:pPr indent="0">
              <a:lnSpc>
                <a:spcPts val="3744"/>
              </a:lnSpc>
            </a:pPr>
            <a:endParaRPr lang="tr-TR" altLang="zh-CN" sz="2000" dirty="0" smtClean="0">
              <a:solidFill>
                <a:srgbClr val="221E1F"/>
              </a:solidFill>
              <a:latin typeface="Comic Sans MS" charset="0"/>
              <a:cs typeface="Comic Sans MS" charset="0"/>
            </a:endParaRPr>
          </a:p>
          <a:p>
            <a:pPr indent="0">
              <a:lnSpc>
                <a:spcPts val="3744"/>
              </a:lnSpc>
            </a:pPr>
            <a:r>
              <a:rPr lang="en-US" altLang="zh-CN" sz="2000" dirty="0" smtClean="0">
                <a:solidFill>
                  <a:srgbClr val="221E1F"/>
                </a:solidFill>
                <a:latin typeface="Comic Sans MS" charset="0"/>
                <a:cs typeface="Comic Sans MS" charset="0"/>
              </a:rPr>
              <a:t>Ultra </a:t>
            </a:r>
            <a:r>
              <a:rPr lang="en-US" altLang="zh-CN" sz="2000" dirty="0" err="1" smtClean="0">
                <a:solidFill>
                  <a:srgbClr val="221E1F"/>
                </a:solidFill>
                <a:latin typeface="Comic Sans MS" charset="0"/>
                <a:cs typeface="Comic Sans MS" charset="0"/>
              </a:rPr>
              <a:t>uzun</a:t>
            </a:r>
            <a:r>
              <a:rPr lang="en-US" altLang="zh-CN" sz="2000" dirty="0" smtClean="0">
                <a:solidFill>
                  <a:srgbClr val="221E1F"/>
                </a:solidFill>
                <a:latin typeface="Comic Sans MS" charset="0"/>
                <a:cs typeface="Comic Sans MS" charset="0"/>
              </a:rPr>
              <a:t> </a:t>
            </a:r>
            <a:r>
              <a:rPr lang="en-US" altLang="zh-CN" sz="2000" dirty="0" err="1" smtClean="0">
                <a:solidFill>
                  <a:srgbClr val="221E1F"/>
                </a:solidFill>
                <a:latin typeface="Comic Sans MS" charset="0"/>
                <a:cs typeface="Comic Sans MS" charset="0"/>
              </a:rPr>
              <a:t>etkili</a:t>
            </a:r>
            <a:r>
              <a:rPr lang="tr-TR" altLang="zh-CN" sz="2000" dirty="0" smtClean="0">
                <a:solidFill>
                  <a:srgbClr val="221E1F"/>
                </a:solidFill>
                <a:latin typeface="Comic Sans MS" charset="0"/>
                <a:cs typeface="Comic Sans MS" charset="0"/>
              </a:rPr>
              <a:t>:</a:t>
            </a:r>
            <a:r>
              <a:rPr lang="en-US" altLang="zh-CN" sz="2000" dirty="0" err="1" smtClean="0">
                <a:solidFill>
                  <a:srgbClr val="221E1F"/>
                </a:solidFill>
                <a:latin typeface="Comic Sans MS" charset="0"/>
                <a:cs typeface="Comic Sans MS" charset="0"/>
              </a:rPr>
              <a:t>Degludec</a:t>
            </a:r>
            <a:endParaRPr lang="en-US" altLang="zh-CN" sz="2000" dirty="0" smtClean="0">
              <a:solidFill>
                <a:srgbClr val="221E1F"/>
              </a:solidFill>
              <a:latin typeface="Comic Sans MS" charset="0"/>
              <a:cs typeface="Comic Sans MS" charset="0"/>
            </a:endParaRPr>
          </a:p>
        </p:txBody>
      </p:sp>
      <p:sp>
        <p:nvSpPr>
          <p:cNvPr id="122" name="TextBox 122"/>
          <p:cNvSpPr txBox="1"/>
          <p:nvPr/>
        </p:nvSpPr>
        <p:spPr>
          <a:xfrm>
            <a:off x="6558308" y="3037621"/>
            <a:ext cx="4261110" cy="441262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0">
              <a:lnSpc>
                <a:spcPts val="2787"/>
              </a:lnSpc>
            </a:pPr>
            <a:r>
              <a:rPr lang="en-US" altLang="zh-CN" sz="2000" dirty="0" smtClean="0">
                <a:solidFill>
                  <a:srgbClr val="221E1F"/>
                </a:solidFill>
                <a:latin typeface="Comic Sans MS" charset="0"/>
                <a:cs typeface="Comic Sans MS" charset="0"/>
              </a:rPr>
              <a:t>30-60 dk          2–4 sa.         5–8 sa.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 indent="228091">
              <a:lnSpc>
                <a:spcPts val="3085"/>
              </a:lnSpc>
            </a:pPr>
            <a:r>
              <a:rPr lang="en-US" altLang="zh-CN" sz="2000" dirty="0" smtClean="0">
                <a:solidFill>
                  <a:srgbClr val="221E1F"/>
                </a:solidFill>
                <a:latin typeface="Comic Sans MS" charset="0"/>
                <a:cs typeface="Comic Sans MS" charset="0"/>
              </a:rPr>
              <a:t>15 dk           30-90 dk        3-5 sa.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 indent="156717">
              <a:lnSpc>
                <a:spcPts val="3183"/>
              </a:lnSpc>
            </a:pPr>
            <a:r>
              <a:rPr lang="en-US" altLang="zh-CN" sz="2000" dirty="0" smtClean="0">
                <a:solidFill>
                  <a:srgbClr val="221E1F"/>
                </a:solidFill>
                <a:latin typeface="Comic Sans MS" charset="0"/>
                <a:cs typeface="Comic Sans MS" charset="0"/>
              </a:rPr>
              <a:t>1–3 sa.              8 sa.          12–16 sa.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 indent="290067">
              <a:lnSpc>
                <a:spcPts val="2844"/>
              </a:lnSpc>
            </a:pPr>
            <a:r>
              <a:rPr lang="en-US" altLang="zh-CN" sz="2000" dirty="0" smtClean="0">
                <a:solidFill>
                  <a:srgbClr val="221E1F"/>
                </a:solidFill>
                <a:latin typeface="Comic Sans MS" charset="0"/>
                <a:cs typeface="Comic Sans MS" charset="0"/>
              </a:rPr>
              <a:t>1 sa.               Piksiz        20-26 sa.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 indent="269493">
              <a:lnSpc>
                <a:spcPts val="2844"/>
              </a:lnSpc>
            </a:pPr>
            <a:r>
              <a:rPr lang="en-US" altLang="zh-CN" sz="2000" dirty="0" smtClean="0">
                <a:solidFill>
                  <a:srgbClr val="221E1F"/>
                </a:solidFill>
                <a:latin typeface="Comic Sans MS" charset="0"/>
                <a:cs typeface="Comic Sans MS" charset="0"/>
              </a:rPr>
              <a:t>2 sa.               Piksiz           40 sa.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062461" cy="8823960"/>
          </a:xfrm>
          <a:prstGeom prst="rect">
            <a:avLst/>
          </a:prstGeom>
        </p:spPr>
      </p:pic>
      <p:sp>
        <p:nvSpPr>
          <p:cNvPr id="2" name="TextBox 8"/>
          <p:cNvSpPr txBox="1"/>
          <p:nvPr/>
        </p:nvSpPr>
        <p:spPr>
          <a:xfrm>
            <a:off x="2364336" y="1164032"/>
            <a:ext cx="6952224" cy="660437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0">
              <a:lnSpc>
                <a:spcPts val="3483"/>
              </a:lnSpc>
            </a:pPr>
            <a:r>
              <a:rPr lang="en-US" altLang="zh-CN" sz="2500" dirty="0" smtClean="0">
                <a:solidFill>
                  <a:srgbClr val="D01E26"/>
                </a:solidFill>
                <a:latin typeface="Comic Sans MS" charset="0"/>
                <a:cs typeface="Comic Sans MS" charset="0"/>
              </a:rPr>
              <a:t>FİZİKSEL AKTİVİTEMİZİ ARTIRMALIYIZ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Picture 1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054840" cy="8823960"/>
          </a:xfrm>
          <a:prstGeom prst="rect">
            <a:avLst/>
          </a:prstGeom>
        </p:spPr>
      </p:pic>
      <p:sp>
        <p:nvSpPr>
          <p:cNvPr id="2" name="TextBox 125"/>
          <p:cNvSpPr txBox="1"/>
          <p:nvPr/>
        </p:nvSpPr>
        <p:spPr>
          <a:xfrm>
            <a:off x="1027079" y="1164032"/>
            <a:ext cx="9899973" cy="177052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1014658">
              <a:lnSpc>
                <a:spcPts val="3483"/>
              </a:lnSpc>
            </a:pPr>
            <a:r>
              <a:rPr lang="en-US" altLang="zh-CN" sz="2500" dirty="0" smtClean="0">
                <a:solidFill>
                  <a:srgbClr val="D01E26"/>
                </a:solidFill>
                <a:latin typeface="Comic Sans MS" charset="0"/>
                <a:cs typeface="Comic Sans MS" charset="0"/>
              </a:rPr>
              <a:t>İNSÜLİNLERİN ÇEŞİTLERİ VE ETKİ SÜRELERİ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 indent="1084580">
              <a:lnSpc>
                <a:spcPts val="3271"/>
              </a:lnSpc>
            </a:pPr>
            <a:r>
              <a:rPr lang="en-US" altLang="zh-CN" sz="2000" dirty="0" smtClean="0">
                <a:solidFill>
                  <a:srgbClr val="FEFEFE"/>
                </a:solidFill>
                <a:latin typeface="Comic Sans MS" charset="0"/>
                <a:cs typeface="Comic Sans MS" charset="0"/>
              </a:rPr>
              <a:t>İnsülin Tipi, Jenerik adı                  Etki başlangıcı   Pik etkisi     Etki süresi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 indent="0">
              <a:lnSpc>
                <a:spcPts val="3185"/>
              </a:lnSpc>
            </a:pPr>
            <a:r>
              <a:rPr lang="en-US" altLang="zh-CN" sz="2000" dirty="0" smtClean="0">
                <a:solidFill>
                  <a:srgbClr val="293C90"/>
                </a:solidFill>
                <a:latin typeface="Comic Sans MS" charset="0"/>
                <a:cs typeface="Comic Sans MS" charset="0"/>
              </a:rPr>
              <a:t>C. Hazır Karışım (bifazik) insülinler</a:t>
            </a:r>
          </a:p>
        </p:txBody>
      </p:sp>
      <p:sp>
        <p:nvSpPr>
          <p:cNvPr id="126" name="TextBox 126"/>
          <p:cNvSpPr txBox="1"/>
          <p:nvPr/>
        </p:nvSpPr>
        <p:spPr>
          <a:xfrm>
            <a:off x="1027079" y="3121873"/>
            <a:ext cx="4719241" cy="359072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0">
              <a:lnSpc>
                <a:spcPts val="2787"/>
              </a:lnSpc>
            </a:pPr>
            <a:r>
              <a:rPr lang="en-US" altLang="zh-CN" sz="2000" dirty="0" smtClean="0">
                <a:solidFill>
                  <a:srgbClr val="221E1F"/>
                </a:solidFill>
                <a:latin typeface="Comic Sans MS" charset="0"/>
                <a:cs typeface="Comic Sans MS" charset="0"/>
              </a:rPr>
              <a:t>Hazır karışım insan (kristalize+NPH)</a:t>
            </a:r>
          </a:p>
          <a:p>
            <a:pPr>
              <a:lnSpc>
                <a:spcPts val="1000"/>
              </a:lnSpc>
            </a:pPr>
            <a:endParaRPr lang="tr-TR" dirty="0" smtClean="0"/>
          </a:p>
          <a:p>
            <a:pPr>
              <a:lnSpc>
                <a:spcPts val="1000"/>
              </a:lnSpc>
            </a:pPr>
            <a:endParaRPr lang="tr-TR" dirty="0"/>
          </a:p>
          <a:p>
            <a:pPr>
              <a:lnSpc>
                <a:spcPts val="1000"/>
              </a:lnSpc>
            </a:pPr>
            <a:endParaRPr lang="tr-TR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 indent="0">
              <a:lnSpc>
                <a:spcPts val="3269"/>
              </a:lnSpc>
            </a:pPr>
            <a:r>
              <a:rPr lang="en-US" altLang="zh-CN" sz="2000" dirty="0" smtClean="0">
                <a:solidFill>
                  <a:srgbClr val="221E1F"/>
                </a:solidFill>
                <a:latin typeface="Comic Sans MS" charset="0"/>
                <a:cs typeface="Comic Sans MS" charset="0"/>
              </a:rPr>
              <a:t>Hazır karışım analog (Lispro+NPL)</a:t>
            </a:r>
          </a:p>
          <a:p>
            <a:pPr>
              <a:lnSpc>
                <a:spcPts val="1000"/>
              </a:lnSpc>
            </a:pPr>
            <a:endParaRPr lang="tr-TR" dirty="0" smtClean="0"/>
          </a:p>
          <a:p>
            <a:pPr>
              <a:lnSpc>
                <a:spcPts val="1000"/>
              </a:lnSpc>
            </a:pPr>
            <a:endParaRPr lang="tr-TR" dirty="0"/>
          </a:p>
          <a:p>
            <a:pPr>
              <a:lnSpc>
                <a:spcPts val="1000"/>
              </a:lnSpc>
            </a:pPr>
            <a:endParaRPr lang="tr-TR" dirty="0" smtClean="0"/>
          </a:p>
          <a:p>
            <a:pPr>
              <a:lnSpc>
                <a:spcPts val="1000"/>
              </a:lnSpc>
            </a:pPr>
            <a:endParaRPr lang="tr-TR" dirty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 indent="0">
              <a:lnSpc>
                <a:spcPts val="3270"/>
              </a:lnSpc>
            </a:pPr>
            <a:r>
              <a:rPr lang="en-US" altLang="zh-CN" sz="2000" dirty="0" smtClean="0">
                <a:solidFill>
                  <a:srgbClr val="221E1F"/>
                </a:solidFill>
                <a:latin typeface="Comic Sans MS" charset="0"/>
                <a:cs typeface="Comic Sans MS" charset="0"/>
              </a:rPr>
              <a:t>Hazır karışım analog (Aspart+NPA)</a:t>
            </a:r>
          </a:p>
          <a:p>
            <a:pPr>
              <a:lnSpc>
                <a:spcPts val="1000"/>
              </a:lnSpc>
            </a:pPr>
            <a:endParaRPr lang="tr-TR" dirty="0" smtClean="0"/>
          </a:p>
          <a:p>
            <a:pPr>
              <a:lnSpc>
                <a:spcPts val="1000"/>
              </a:lnSpc>
            </a:pPr>
            <a:endParaRPr lang="tr-TR" dirty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 indent="0">
              <a:lnSpc>
                <a:spcPts val="3269"/>
              </a:lnSpc>
            </a:pPr>
            <a:endParaRPr lang="tr-TR" altLang="zh-CN" sz="2000" dirty="0" smtClean="0">
              <a:solidFill>
                <a:srgbClr val="221E1F"/>
              </a:solidFill>
              <a:latin typeface="Comic Sans MS" charset="0"/>
              <a:cs typeface="Comic Sans MS" charset="0"/>
            </a:endParaRPr>
          </a:p>
          <a:p>
            <a:pPr indent="0">
              <a:lnSpc>
                <a:spcPts val="3269"/>
              </a:lnSpc>
            </a:pPr>
            <a:r>
              <a:rPr lang="en-US" altLang="zh-CN" sz="2000" dirty="0" err="1" smtClean="0">
                <a:solidFill>
                  <a:srgbClr val="221E1F"/>
                </a:solidFill>
                <a:latin typeface="Comic Sans MS" charset="0"/>
                <a:cs typeface="Comic Sans MS" charset="0"/>
              </a:rPr>
              <a:t>Hazır</a:t>
            </a:r>
            <a:r>
              <a:rPr lang="en-US" altLang="zh-CN" sz="2000" dirty="0" smtClean="0">
                <a:solidFill>
                  <a:srgbClr val="221E1F"/>
                </a:solidFill>
                <a:latin typeface="Comic Sans MS" charset="0"/>
                <a:cs typeface="Comic Sans MS" charset="0"/>
              </a:rPr>
              <a:t> karışım analog (</a:t>
            </a:r>
            <a:r>
              <a:rPr lang="en-US" altLang="zh-CN" sz="2000" dirty="0" err="1" smtClean="0">
                <a:solidFill>
                  <a:srgbClr val="221E1F"/>
                </a:solidFill>
                <a:latin typeface="Comic Sans MS" charset="0"/>
                <a:cs typeface="Comic Sans MS" charset="0"/>
              </a:rPr>
              <a:t>Aspart+Degludec</a:t>
            </a:r>
            <a:r>
              <a:rPr lang="en-US" altLang="zh-CN" sz="2000" dirty="0" smtClean="0">
                <a:solidFill>
                  <a:srgbClr val="221E1F"/>
                </a:solidFill>
                <a:latin typeface="Comic Sans MS" charset="0"/>
                <a:cs typeface="Comic Sans MS" charset="0"/>
              </a:rPr>
              <a:t>)</a:t>
            </a:r>
          </a:p>
        </p:txBody>
      </p:sp>
      <p:sp>
        <p:nvSpPr>
          <p:cNvPr id="127" name="TextBox 127"/>
          <p:cNvSpPr txBox="1"/>
          <p:nvPr/>
        </p:nvSpPr>
        <p:spPr>
          <a:xfrm>
            <a:off x="6527703" y="3318723"/>
            <a:ext cx="4280922" cy="31619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0">
              <a:lnSpc>
                <a:spcPts val="2787"/>
              </a:lnSpc>
            </a:pPr>
            <a:r>
              <a:rPr lang="en-US" altLang="zh-CN" sz="2000" dirty="0" smtClean="0">
                <a:solidFill>
                  <a:srgbClr val="221E1F"/>
                </a:solidFill>
                <a:latin typeface="Comic Sans MS" charset="0"/>
                <a:cs typeface="Comic Sans MS" charset="0"/>
              </a:rPr>
              <a:t>30-60 dk        Değişken       10-16 sa.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 indent="40640">
              <a:lnSpc>
                <a:spcPts val="3369"/>
              </a:lnSpc>
            </a:pPr>
            <a:r>
              <a:rPr lang="en-US" altLang="zh-CN" sz="2000" dirty="0" smtClean="0">
                <a:solidFill>
                  <a:srgbClr val="221E1F"/>
                </a:solidFill>
                <a:latin typeface="Comic Sans MS" charset="0"/>
                <a:cs typeface="Comic Sans MS" charset="0"/>
              </a:rPr>
              <a:t>10-15 dk        Değişken       10-16 sa.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 indent="40640">
              <a:lnSpc>
                <a:spcPts val="3370"/>
              </a:lnSpc>
            </a:pPr>
            <a:r>
              <a:rPr lang="en-US" altLang="zh-CN" sz="2000" dirty="0" smtClean="0">
                <a:solidFill>
                  <a:srgbClr val="221E1F"/>
                </a:solidFill>
                <a:latin typeface="Comic Sans MS" charset="0"/>
                <a:cs typeface="Comic Sans MS" charset="0"/>
              </a:rPr>
              <a:t>10-15 dk        Değişken       10-16 sa.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 indent="40640">
              <a:lnSpc>
                <a:spcPts val="3369"/>
              </a:lnSpc>
            </a:pPr>
            <a:r>
              <a:rPr lang="en-US" altLang="zh-CN" sz="2000" dirty="0" smtClean="0">
                <a:solidFill>
                  <a:srgbClr val="221E1F"/>
                </a:solidFill>
                <a:latin typeface="Comic Sans MS" charset="0"/>
                <a:cs typeface="Comic Sans MS" charset="0"/>
              </a:rPr>
              <a:t>10-15 dk        Değişken         40 sa.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Picture 1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054840" cy="8823960"/>
          </a:xfrm>
          <a:prstGeom prst="rect">
            <a:avLst/>
          </a:prstGeom>
        </p:spPr>
      </p:pic>
      <p:sp>
        <p:nvSpPr>
          <p:cNvPr id="2" name="TextBox 130"/>
          <p:cNvSpPr txBox="1"/>
          <p:nvPr/>
        </p:nvSpPr>
        <p:spPr>
          <a:xfrm>
            <a:off x="2889219" y="1164032"/>
            <a:ext cx="5942332" cy="697626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623249">
              <a:lnSpc>
                <a:spcPts val="3483"/>
              </a:lnSpc>
            </a:pPr>
            <a:r>
              <a:rPr lang="en-US" altLang="zh-CN" sz="2500" dirty="0" smtClean="0">
                <a:solidFill>
                  <a:srgbClr val="D01E26"/>
                </a:solidFill>
                <a:latin typeface="Comic Sans MS" charset="0"/>
                <a:cs typeface="Comic Sans MS" charset="0"/>
              </a:rPr>
              <a:t>KİMLER İNSÜLİN KULLANIR?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 indent="1901037">
              <a:lnSpc>
                <a:spcPts val="3137"/>
              </a:lnSpc>
            </a:pPr>
            <a:r>
              <a:rPr lang="en-US" altLang="zh-CN" sz="2200" dirty="0" smtClean="0">
                <a:solidFill>
                  <a:srgbClr val="221E1F"/>
                </a:solidFill>
                <a:latin typeface="Comic Sans MS" charset="0"/>
                <a:cs typeface="Comic Sans MS" charset="0"/>
              </a:rPr>
              <a:t>Tip 1 diyabetliler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 indent="816406">
              <a:lnSpc>
                <a:spcPts val="3266"/>
              </a:lnSpc>
            </a:pPr>
            <a:r>
              <a:rPr lang="en-US" altLang="zh-CN" sz="2200" dirty="0" smtClean="0">
                <a:solidFill>
                  <a:srgbClr val="221E1F"/>
                </a:solidFill>
                <a:latin typeface="Comic Sans MS" charset="0"/>
                <a:cs typeface="Comic Sans MS" charset="0"/>
              </a:rPr>
              <a:t>Şeker komasına giren diyabetliler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 indent="350647">
              <a:lnSpc>
                <a:spcPts val="3266"/>
              </a:lnSpc>
            </a:pPr>
            <a:r>
              <a:rPr lang="en-US" altLang="zh-CN" sz="2200" dirty="0" smtClean="0">
                <a:solidFill>
                  <a:srgbClr val="221E1F"/>
                </a:solidFill>
                <a:latin typeface="Comic Sans MS" charset="0"/>
                <a:cs typeface="Comic Sans MS" charset="0"/>
              </a:rPr>
              <a:t>Bazı geçici durumlarda tip 2 diyabetliler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 indent="110363">
              <a:lnSpc>
                <a:spcPts val="3266"/>
              </a:lnSpc>
            </a:pPr>
            <a:r>
              <a:rPr lang="en-US" altLang="zh-CN" sz="2200" dirty="0" smtClean="0">
                <a:solidFill>
                  <a:srgbClr val="221E1F"/>
                </a:solidFill>
                <a:latin typeface="Comic Sans MS" charset="0"/>
                <a:cs typeface="Comic Sans MS" charset="0"/>
              </a:rPr>
              <a:t>Komplikasyon gelişmiş olan tip 2 diyabetliler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 indent="0">
              <a:lnSpc>
                <a:spcPts val="3266"/>
              </a:lnSpc>
            </a:pPr>
            <a:r>
              <a:rPr lang="en-US" altLang="zh-CN" sz="2200" dirty="0" smtClean="0">
                <a:solidFill>
                  <a:srgbClr val="221E1F"/>
                </a:solidFill>
                <a:latin typeface="Comic Sans MS" charset="0"/>
                <a:cs typeface="Comic Sans MS" charset="0"/>
              </a:rPr>
              <a:t>Tıbbi beslenme tedavisi ile kan şekeri kontrol</a:t>
            </a:r>
          </a:p>
          <a:p>
            <a:pPr indent="234137">
              <a:lnSpc>
                <a:spcPts val="3000"/>
              </a:lnSpc>
            </a:pPr>
            <a:r>
              <a:rPr lang="en-US" altLang="zh-CN" sz="2200" dirty="0" smtClean="0">
                <a:solidFill>
                  <a:srgbClr val="221E1F"/>
                </a:solidFill>
                <a:latin typeface="Comic Sans MS" charset="0"/>
                <a:cs typeface="Comic Sans MS" charset="0"/>
              </a:rPr>
              <a:t>altına alınamayan, gebelik diyabeti olanlar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 indent="2830722">
              <a:lnSpc>
                <a:spcPts val="3649"/>
              </a:lnSpc>
            </a:pPr>
            <a:endParaRPr lang="en-US" altLang="zh-CN" sz="2000" dirty="0" smtClean="0">
              <a:solidFill>
                <a:srgbClr val="293C90"/>
              </a:solidFill>
              <a:latin typeface="Comic Sans MS" charset="0"/>
              <a:cs typeface="Comic Sans MS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Picture 1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054840" cy="8823960"/>
          </a:xfrm>
          <a:prstGeom prst="rect">
            <a:avLst/>
          </a:prstGeom>
        </p:spPr>
      </p:pic>
      <p:sp>
        <p:nvSpPr>
          <p:cNvPr id="2" name="TextBox 132"/>
          <p:cNvSpPr txBox="1"/>
          <p:nvPr/>
        </p:nvSpPr>
        <p:spPr>
          <a:xfrm>
            <a:off x="2302478" y="1164008"/>
            <a:ext cx="7454388" cy="690101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0">
              <a:lnSpc>
                <a:spcPts val="3483"/>
              </a:lnSpc>
            </a:pPr>
            <a:r>
              <a:rPr lang="en-US" altLang="zh-CN" sz="2500" dirty="0" smtClean="0">
                <a:solidFill>
                  <a:srgbClr val="D01E26"/>
                </a:solidFill>
                <a:latin typeface="Comic Sans MS" charset="0"/>
                <a:cs typeface="Comic Sans MS" charset="0"/>
              </a:rPr>
              <a:t>İNSÜLİN TEDAVİSİ UYGULAMA ÇEŞİTLERİ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 indent="316957">
              <a:lnSpc>
                <a:spcPts val="3797"/>
              </a:lnSpc>
            </a:pPr>
            <a:r>
              <a:rPr lang="en-US" altLang="zh-CN" sz="2100" dirty="0" smtClean="0">
                <a:solidFill>
                  <a:srgbClr val="221E1F"/>
                </a:solidFill>
                <a:latin typeface="Comic Sans MS" charset="0"/>
                <a:cs typeface="Comic Sans MS" charset="0"/>
              </a:rPr>
              <a:t>1. Geleneksel insülin tedavisi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 indent="825021">
              <a:lnSpc>
                <a:spcPts val="3233"/>
              </a:lnSpc>
            </a:pPr>
            <a:r>
              <a:rPr lang="en-US" altLang="zh-CN" sz="2100" dirty="0" smtClean="0">
                <a:solidFill>
                  <a:srgbClr val="221E1F"/>
                </a:solidFill>
                <a:latin typeface="Comic Sans MS" charset="0"/>
                <a:cs typeface="Comic Sans MS" charset="0"/>
              </a:rPr>
              <a:t>Günde bir veya iki doz bazal insülin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 indent="825021">
              <a:lnSpc>
                <a:spcPts val="3233"/>
              </a:lnSpc>
            </a:pPr>
            <a:r>
              <a:rPr lang="en-US" altLang="zh-CN" sz="2100" dirty="0" smtClean="0">
                <a:solidFill>
                  <a:srgbClr val="221E1F"/>
                </a:solidFill>
                <a:latin typeface="Comic Sans MS" charset="0"/>
                <a:cs typeface="Comic Sans MS" charset="0"/>
              </a:rPr>
              <a:t>Günde bir veya iki doz karışım insülin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 indent="316957">
              <a:lnSpc>
                <a:spcPts val="3199"/>
              </a:lnSpc>
            </a:pPr>
            <a:r>
              <a:rPr lang="en-US" altLang="zh-CN" sz="2100" dirty="0" smtClean="0">
                <a:solidFill>
                  <a:srgbClr val="221E1F"/>
                </a:solidFill>
                <a:latin typeface="Comic Sans MS" charset="0"/>
                <a:cs typeface="Comic Sans MS" charset="0"/>
              </a:rPr>
              <a:t>2. Yoğun insülin uygulaması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 indent="825021">
              <a:lnSpc>
                <a:spcPts val="3233"/>
              </a:lnSpc>
            </a:pPr>
            <a:r>
              <a:rPr lang="en-US" altLang="zh-CN" sz="2100" dirty="0" smtClean="0">
                <a:solidFill>
                  <a:srgbClr val="221E1F"/>
                </a:solidFill>
                <a:latin typeface="Comic Sans MS" charset="0"/>
                <a:cs typeface="Comic Sans MS" charset="0"/>
              </a:rPr>
              <a:t>Günde üç veya daha fazla çoklu doz insülin uygulaması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 indent="825021">
              <a:lnSpc>
                <a:spcPts val="3233"/>
              </a:lnSpc>
            </a:pPr>
            <a:r>
              <a:rPr lang="en-US" altLang="zh-CN" sz="2100" dirty="0" smtClean="0">
                <a:solidFill>
                  <a:srgbClr val="221E1F"/>
                </a:solidFill>
                <a:latin typeface="Comic Sans MS" charset="0"/>
                <a:cs typeface="Comic Sans MS" charset="0"/>
              </a:rPr>
              <a:t>İnsülin pompa tedavisi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 indent="3417463">
              <a:lnSpc>
                <a:spcPts val="2923"/>
              </a:lnSpc>
            </a:pPr>
            <a:endParaRPr lang="en-US" altLang="zh-CN" sz="2000" dirty="0" smtClean="0">
              <a:solidFill>
                <a:srgbClr val="293C90"/>
              </a:solidFill>
              <a:latin typeface="Comic Sans MS" charset="0"/>
              <a:cs typeface="Comic Sans MS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Picture 13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062461" cy="8823960"/>
          </a:xfrm>
          <a:prstGeom prst="rect">
            <a:avLst/>
          </a:prstGeom>
        </p:spPr>
      </p:pic>
      <p:sp>
        <p:nvSpPr>
          <p:cNvPr id="2" name="TextBox 134"/>
          <p:cNvSpPr txBox="1"/>
          <p:nvPr/>
        </p:nvSpPr>
        <p:spPr>
          <a:xfrm>
            <a:off x="2754000" y="1164008"/>
            <a:ext cx="6121869" cy="696344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551472">
              <a:lnSpc>
                <a:spcPts val="3483"/>
              </a:lnSpc>
            </a:pPr>
            <a:r>
              <a:rPr lang="en-US" altLang="zh-CN" sz="2500" dirty="0" smtClean="0">
                <a:solidFill>
                  <a:srgbClr val="D01E26"/>
                </a:solidFill>
                <a:latin typeface="Comic Sans MS" charset="0"/>
                <a:cs typeface="Comic Sans MS" charset="0"/>
              </a:rPr>
              <a:t>İNSÜLİN UYGULAMA ARAÇLARI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 indent="0">
              <a:lnSpc>
                <a:spcPts val="3303"/>
              </a:lnSpc>
            </a:pPr>
            <a:r>
              <a:rPr lang="en-US" altLang="zh-CN" sz="2100" dirty="0" smtClean="0">
                <a:solidFill>
                  <a:srgbClr val="221E1F"/>
                </a:solidFill>
                <a:latin typeface="Comic Sans MS" charset="0"/>
                <a:cs typeface="Comic Sans MS" charset="0"/>
              </a:rPr>
              <a:t>İnsülin enjektörü                            İnsülin kalemi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 indent="2322156">
              <a:lnSpc>
                <a:spcPts val="3503"/>
              </a:lnSpc>
            </a:pPr>
            <a:r>
              <a:rPr lang="en-US" altLang="zh-CN" sz="2100" dirty="0" smtClean="0">
                <a:solidFill>
                  <a:srgbClr val="221E1F"/>
                </a:solidFill>
                <a:latin typeface="Comic Sans MS" charset="0"/>
                <a:cs typeface="Comic Sans MS" charset="0"/>
              </a:rPr>
              <a:t>İnsülin pompası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 indent="2965941">
              <a:lnSpc>
                <a:spcPts val="3047"/>
              </a:lnSpc>
            </a:pPr>
            <a:endParaRPr lang="en-US" altLang="zh-CN" sz="2000" dirty="0" smtClean="0">
              <a:solidFill>
                <a:srgbClr val="293C90"/>
              </a:solidFill>
              <a:latin typeface="Comic Sans MS" charset="0"/>
              <a:cs typeface="Comic Sans MS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Picture 13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054840" cy="8823960"/>
          </a:xfrm>
          <a:prstGeom prst="rect">
            <a:avLst/>
          </a:prstGeom>
        </p:spPr>
      </p:pic>
      <p:sp>
        <p:nvSpPr>
          <p:cNvPr id="2" name="TextBox 136"/>
          <p:cNvSpPr txBox="1"/>
          <p:nvPr/>
        </p:nvSpPr>
        <p:spPr>
          <a:xfrm>
            <a:off x="1043999" y="1164008"/>
            <a:ext cx="7787193" cy="690101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2184466">
              <a:lnSpc>
                <a:spcPts val="3483"/>
              </a:lnSpc>
            </a:pPr>
            <a:r>
              <a:rPr lang="en-US" altLang="zh-CN" sz="2500" dirty="0" smtClean="0">
                <a:solidFill>
                  <a:srgbClr val="D01E26"/>
                </a:solidFill>
                <a:latin typeface="Comic Sans MS" charset="0"/>
                <a:cs typeface="Comic Sans MS" charset="0"/>
              </a:rPr>
              <a:t>İNSÜLİN UYGULAMA BÖLGELERİ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 indent="0">
              <a:lnSpc>
                <a:spcPts val="3437"/>
              </a:lnSpc>
            </a:pPr>
            <a:r>
              <a:rPr lang="en-US" altLang="zh-CN" sz="2100" dirty="0" smtClean="0">
                <a:solidFill>
                  <a:srgbClr val="221E1F"/>
                </a:solidFill>
                <a:latin typeface="Comic Sans MS" charset="0"/>
                <a:cs typeface="Comic Sans MS" charset="0"/>
              </a:rPr>
              <a:t>Hızlı ve kısa etkili insülinler için</a:t>
            </a:r>
          </a:p>
          <a:p>
            <a:pPr indent="0">
              <a:lnSpc>
                <a:spcPts val="3000"/>
              </a:lnSpc>
            </a:pPr>
            <a:r>
              <a:rPr lang="en-US" altLang="zh-CN" sz="2100" dirty="0" smtClean="0">
                <a:solidFill>
                  <a:srgbClr val="221E1F"/>
                </a:solidFill>
                <a:latin typeface="Comic Sans MS" charset="0"/>
                <a:cs typeface="Comic Sans MS" charset="0"/>
              </a:rPr>
              <a:t>tercih edilen yerler:</a:t>
            </a:r>
          </a:p>
          <a:p>
            <a:pPr indent="360045">
              <a:lnSpc>
                <a:spcPts val="3000"/>
              </a:lnSpc>
            </a:pPr>
            <a:r>
              <a:rPr lang="en-US" altLang="zh-CN" sz="2100" dirty="0" smtClean="0">
                <a:solidFill>
                  <a:srgbClr val="221E1F"/>
                </a:solidFill>
                <a:latin typeface="Comic Sans MS" charset="0"/>
                <a:cs typeface="Comic Sans MS" charset="0"/>
              </a:rPr>
              <a:t>Karın</a:t>
            </a:r>
          </a:p>
          <a:p>
            <a:pPr indent="360045">
              <a:lnSpc>
                <a:spcPts val="3000"/>
              </a:lnSpc>
            </a:pPr>
            <a:r>
              <a:rPr lang="en-US" altLang="zh-CN" sz="2100" dirty="0" smtClean="0">
                <a:solidFill>
                  <a:srgbClr val="221E1F"/>
                </a:solidFill>
                <a:latin typeface="Comic Sans MS" charset="0"/>
                <a:cs typeface="Comic Sans MS" charset="0"/>
              </a:rPr>
              <a:t>Ön bacak (uyluk) uzun etkili</a:t>
            </a:r>
          </a:p>
          <a:p>
            <a:pPr indent="360045">
              <a:lnSpc>
                <a:spcPts val="3000"/>
              </a:lnSpc>
            </a:pPr>
            <a:r>
              <a:rPr lang="en-US" altLang="zh-CN" sz="2100" dirty="0" err="1" smtClean="0">
                <a:solidFill>
                  <a:srgbClr val="221E1F"/>
                </a:solidFill>
                <a:latin typeface="Comic Sans MS" charset="0"/>
                <a:cs typeface="Comic Sans MS" charset="0"/>
              </a:rPr>
              <a:t>insülinler</a:t>
            </a:r>
            <a:r>
              <a:rPr lang="en-US" altLang="zh-CN" sz="2100" dirty="0" smtClean="0">
                <a:solidFill>
                  <a:srgbClr val="221E1F"/>
                </a:solidFill>
                <a:latin typeface="Comic Sans MS" charset="0"/>
                <a:cs typeface="Comic Sans MS" charset="0"/>
              </a:rPr>
              <a:t> </a:t>
            </a:r>
            <a:r>
              <a:rPr lang="en-US" altLang="zh-CN" sz="2100" dirty="0" err="1" smtClean="0">
                <a:solidFill>
                  <a:srgbClr val="221E1F"/>
                </a:solidFill>
                <a:latin typeface="Comic Sans MS" charset="0"/>
                <a:cs typeface="Comic Sans MS" charset="0"/>
              </a:rPr>
              <a:t>için</a:t>
            </a:r>
            <a:r>
              <a:rPr lang="tr-TR" altLang="zh-CN" sz="2100" dirty="0" smtClean="0">
                <a:solidFill>
                  <a:srgbClr val="221E1F"/>
                </a:solidFill>
                <a:latin typeface="Comic Sans MS" charset="0"/>
                <a:cs typeface="Comic Sans MS" charset="0"/>
              </a:rPr>
              <a:t> </a:t>
            </a:r>
            <a:r>
              <a:rPr lang="en-US" altLang="zh-CN" sz="2100" dirty="0" smtClean="0">
                <a:solidFill>
                  <a:srgbClr val="221E1F"/>
                </a:solidFill>
                <a:latin typeface="Comic Sans MS" charset="0"/>
                <a:cs typeface="Comic Sans MS" charset="0"/>
              </a:rPr>
              <a:t>de kullanılır.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 indent="0">
              <a:lnSpc>
                <a:spcPts val="3205"/>
              </a:lnSpc>
            </a:pPr>
            <a:r>
              <a:rPr lang="en-US" altLang="zh-CN" sz="2100" dirty="0" smtClean="0">
                <a:solidFill>
                  <a:srgbClr val="221E1F"/>
                </a:solidFill>
                <a:latin typeface="Comic Sans MS" charset="0"/>
                <a:cs typeface="Comic Sans MS" charset="0"/>
              </a:rPr>
              <a:t>Uzun etkili insülinler için tercih</a:t>
            </a:r>
          </a:p>
          <a:p>
            <a:pPr indent="0">
              <a:lnSpc>
                <a:spcPts val="3000"/>
              </a:lnSpc>
            </a:pPr>
            <a:r>
              <a:rPr lang="en-US" altLang="zh-CN" sz="2100" dirty="0" smtClean="0">
                <a:solidFill>
                  <a:srgbClr val="221E1F"/>
                </a:solidFill>
                <a:latin typeface="Comic Sans MS" charset="0"/>
                <a:cs typeface="Comic Sans MS" charset="0"/>
              </a:rPr>
              <a:t>edilen yerler:</a:t>
            </a:r>
          </a:p>
          <a:p>
            <a:pPr indent="360045">
              <a:lnSpc>
                <a:spcPts val="3000"/>
              </a:lnSpc>
            </a:pPr>
            <a:r>
              <a:rPr lang="en-US" altLang="zh-CN" sz="2100" dirty="0" smtClean="0">
                <a:solidFill>
                  <a:srgbClr val="221E1F"/>
                </a:solidFill>
                <a:latin typeface="Comic Sans MS" charset="0"/>
                <a:cs typeface="Comic Sans MS" charset="0"/>
              </a:rPr>
              <a:t>Kalça</a:t>
            </a:r>
          </a:p>
          <a:p>
            <a:pPr indent="360045">
              <a:lnSpc>
                <a:spcPts val="3000"/>
              </a:lnSpc>
            </a:pPr>
            <a:r>
              <a:rPr lang="en-US" altLang="zh-CN" sz="2100" dirty="0" smtClean="0">
                <a:solidFill>
                  <a:srgbClr val="221E1F"/>
                </a:solidFill>
                <a:latin typeface="Comic Sans MS" charset="0"/>
                <a:cs typeface="Comic Sans MS" charset="0"/>
              </a:rPr>
              <a:t>Çünkü bu bölgede çocuklarda ve</a:t>
            </a:r>
          </a:p>
          <a:p>
            <a:pPr indent="360045">
              <a:lnSpc>
                <a:spcPts val="3000"/>
              </a:lnSpc>
            </a:pPr>
            <a:r>
              <a:rPr lang="en-US" altLang="zh-CN" sz="2100" dirty="0" smtClean="0">
                <a:solidFill>
                  <a:srgbClr val="221E1F"/>
                </a:solidFill>
                <a:latin typeface="Comic Sans MS" charset="0"/>
                <a:cs typeface="Comic Sans MS" charset="0"/>
              </a:rPr>
              <a:t>zayıf insanlarda yeteri kadar deri</a:t>
            </a:r>
          </a:p>
          <a:p>
            <a:pPr indent="360045">
              <a:lnSpc>
                <a:spcPts val="3000"/>
              </a:lnSpc>
            </a:pPr>
            <a:r>
              <a:rPr lang="en-US" altLang="zh-CN" sz="2100" dirty="0" smtClean="0">
                <a:solidFill>
                  <a:srgbClr val="221E1F"/>
                </a:solidFill>
                <a:latin typeface="Comic Sans MS" charset="0"/>
                <a:cs typeface="Comic Sans MS" charset="0"/>
              </a:rPr>
              <a:t>altı tabakası mevcuttur.</a:t>
            </a:r>
          </a:p>
          <a:p>
            <a:pPr indent="360045">
              <a:lnSpc>
                <a:spcPts val="3000"/>
              </a:lnSpc>
            </a:pPr>
            <a:r>
              <a:rPr lang="en-US" altLang="zh-CN" sz="2100" dirty="0" smtClean="0">
                <a:solidFill>
                  <a:srgbClr val="221E1F"/>
                </a:solidFill>
                <a:latin typeface="Comic Sans MS" charset="0"/>
                <a:cs typeface="Comic Sans MS" charset="0"/>
              </a:rPr>
              <a:t>İnsülin emilimi daha yavaştır.</a:t>
            </a:r>
          </a:p>
          <a:p>
            <a:pPr indent="360045">
              <a:lnSpc>
                <a:spcPts val="3000"/>
              </a:lnSpc>
            </a:pPr>
            <a:r>
              <a:rPr lang="en-US" altLang="zh-CN" sz="2100" dirty="0" smtClean="0">
                <a:solidFill>
                  <a:srgbClr val="221E1F"/>
                </a:solidFill>
                <a:latin typeface="Comic Sans MS" charset="0"/>
                <a:cs typeface="Comic Sans MS" charset="0"/>
              </a:rPr>
              <a:t>Gece enjeksiyonu için idealdir.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 indent="4675941">
              <a:lnSpc>
                <a:spcPts val="3202"/>
              </a:lnSpc>
            </a:pPr>
            <a:endParaRPr lang="en-US" altLang="zh-CN" sz="2000" dirty="0" smtClean="0">
              <a:solidFill>
                <a:srgbClr val="293C90"/>
              </a:solidFill>
              <a:latin typeface="Comic Sans MS" charset="0"/>
              <a:cs typeface="Comic Sans MS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Picture 13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054840" cy="8823960"/>
          </a:xfrm>
          <a:prstGeom prst="rect">
            <a:avLst/>
          </a:prstGeom>
        </p:spPr>
      </p:pic>
      <p:sp>
        <p:nvSpPr>
          <p:cNvPr id="2" name="TextBox 138"/>
          <p:cNvSpPr txBox="1"/>
          <p:nvPr/>
        </p:nvSpPr>
        <p:spPr>
          <a:xfrm>
            <a:off x="1548000" y="1164008"/>
            <a:ext cx="8917506" cy="697626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1842771">
              <a:lnSpc>
                <a:spcPts val="3483"/>
              </a:lnSpc>
            </a:pPr>
            <a:r>
              <a:rPr lang="en-US" altLang="zh-CN" sz="2500" dirty="0" smtClean="0">
                <a:solidFill>
                  <a:srgbClr val="D01E26"/>
                </a:solidFill>
                <a:latin typeface="Comic Sans MS" charset="0"/>
                <a:cs typeface="Comic Sans MS" charset="0"/>
              </a:rPr>
              <a:t>HAFTALIK BÖLGE ROTASYONU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 indent="0">
              <a:lnSpc>
                <a:spcPts val="3461"/>
              </a:lnSpc>
            </a:pPr>
            <a:r>
              <a:rPr lang="en-US" altLang="zh-CN" sz="2100" dirty="0" smtClean="0">
                <a:solidFill>
                  <a:srgbClr val="221E1F"/>
                </a:solidFill>
                <a:latin typeface="Comic Sans MS" charset="0"/>
                <a:cs typeface="Comic Sans MS" charset="0"/>
              </a:rPr>
              <a:t>1. Hafta                2. Hafta                  3. Hafta                         4. Hafta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 indent="4171941">
              <a:lnSpc>
                <a:spcPts val="3393"/>
              </a:lnSpc>
            </a:pPr>
            <a:endParaRPr lang="en-US" altLang="zh-CN" sz="2000" dirty="0" smtClean="0">
              <a:solidFill>
                <a:srgbClr val="293C90"/>
              </a:solidFill>
              <a:latin typeface="Comic Sans MS" charset="0"/>
              <a:cs typeface="Comic Sans MS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Picture 14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062461" cy="8823960"/>
          </a:xfrm>
          <a:prstGeom prst="rect">
            <a:avLst/>
          </a:prstGeom>
        </p:spPr>
      </p:pic>
      <p:sp>
        <p:nvSpPr>
          <p:cNvPr id="2" name="TextBox 140"/>
          <p:cNvSpPr txBox="1"/>
          <p:nvPr/>
        </p:nvSpPr>
        <p:spPr>
          <a:xfrm>
            <a:off x="3353333" y="4107589"/>
            <a:ext cx="1645163" cy="37166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0">
              <a:lnSpc>
                <a:spcPts val="2926"/>
              </a:lnSpc>
            </a:pPr>
            <a:r>
              <a:rPr lang="en-US" altLang="zh-CN" sz="2100" dirty="0" smtClean="0">
                <a:solidFill>
                  <a:srgbClr val="221E1F"/>
                </a:solidFill>
                <a:latin typeface="Comic Sans MS" charset="0"/>
                <a:cs typeface="Comic Sans MS" charset="0"/>
              </a:rPr>
              <a:t>etkisi  azalır.</a:t>
            </a:r>
          </a:p>
        </p:txBody>
      </p:sp>
      <p:sp>
        <p:nvSpPr>
          <p:cNvPr id="141" name="TextBox 141"/>
          <p:cNvSpPr txBox="1"/>
          <p:nvPr/>
        </p:nvSpPr>
        <p:spPr>
          <a:xfrm>
            <a:off x="1805673" y="4776473"/>
            <a:ext cx="4740864" cy="37166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0">
              <a:lnSpc>
                <a:spcPts val="2926"/>
              </a:lnSpc>
            </a:pPr>
            <a:r>
              <a:rPr lang="en-US" altLang="zh-CN" sz="2100" dirty="0" smtClean="0">
                <a:solidFill>
                  <a:srgbClr val="221E1F"/>
                </a:solidFill>
                <a:latin typeface="Comic Sans MS" charset="0"/>
                <a:cs typeface="Comic Sans MS" charset="0"/>
              </a:rPr>
              <a:t>Enjeksiyon  noktası  bir  parmak  ölçüsü</a:t>
            </a:r>
          </a:p>
        </p:txBody>
      </p:sp>
      <p:sp>
        <p:nvSpPr>
          <p:cNvPr id="142" name="TextBox 142"/>
          <p:cNvSpPr txBox="1"/>
          <p:nvPr/>
        </p:nvSpPr>
        <p:spPr>
          <a:xfrm>
            <a:off x="1653654" y="6588699"/>
            <a:ext cx="5044275" cy="37166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0">
              <a:lnSpc>
                <a:spcPts val="2926"/>
              </a:lnSpc>
            </a:pPr>
            <a:r>
              <a:rPr lang="en-US" altLang="zh-CN" sz="2100" dirty="0" smtClean="0">
                <a:solidFill>
                  <a:srgbClr val="221E1F"/>
                </a:solidFill>
                <a:latin typeface="Comic Sans MS" charset="0"/>
                <a:cs typeface="Comic Sans MS" charset="0"/>
              </a:rPr>
              <a:t>dolayısıyla  kan  şekeri  seviyesinin    daha</a:t>
            </a:r>
          </a:p>
        </p:txBody>
      </p:sp>
      <p:sp>
        <p:nvSpPr>
          <p:cNvPr id="143" name="TextBox 143"/>
          <p:cNvSpPr txBox="1"/>
          <p:nvPr/>
        </p:nvSpPr>
        <p:spPr>
          <a:xfrm>
            <a:off x="1716328" y="1164008"/>
            <a:ext cx="8530713" cy="338395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96164">
              <a:lnSpc>
                <a:spcPts val="3483"/>
              </a:lnSpc>
            </a:pPr>
            <a:r>
              <a:rPr lang="en-US" altLang="zh-CN" sz="2500" dirty="0" smtClean="0">
                <a:solidFill>
                  <a:srgbClr val="D01E26"/>
                </a:solidFill>
                <a:latin typeface="Comic Sans MS" charset="0"/>
                <a:cs typeface="Comic Sans MS" charset="0"/>
              </a:rPr>
              <a:t>AYNI ÖĞÜNDE AYNI BÖLGE VE O BÖLGE İÇİNDE</a:t>
            </a:r>
          </a:p>
          <a:p>
            <a:pPr indent="3358794">
              <a:lnSpc>
                <a:spcPts val="3600"/>
              </a:lnSpc>
            </a:pPr>
            <a:r>
              <a:rPr lang="en-US" altLang="zh-CN" sz="2500" dirty="0" smtClean="0">
                <a:solidFill>
                  <a:srgbClr val="D01E26"/>
                </a:solidFill>
                <a:latin typeface="Comic Sans MS" charset="0"/>
                <a:cs typeface="Comic Sans MS" charset="0"/>
              </a:rPr>
              <a:t>ROTASYON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 indent="57873">
              <a:lnSpc>
                <a:spcPts val="3750"/>
              </a:lnSpc>
            </a:pPr>
            <a:r>
              <a:rPr lang="en-US" altLang="zh-CN" sz="2100" dirty="0" smtClean="0">
                <a:solidFill>
                  <a:srgbClr val="221E1F"/>
                </a:solidFill>
                <a:latin typeface="Comic Sans MS" charset="0"/>
                <a:cs typeface="Comic Sans MS" charset="0"/>
              </a:rPr>
              <a:t>Bölge içi ve bölgeler arası değişim ile</a:t>
            </a:r>
          </a:p>
          <a:p>
            <a:pPr indent="2007450">
              <a:lnSpc>
                <a:spcPts val="3000"/>
              </a:lnSpc>
            </a:pPr>
            <a:r>
              <a:rPr lang="en-US" altLang="zh-CN" sz="2100" dirty="0" smtClean="0">
                <a:solidFill>
                  <a:srgbClr val="221E1F"/>
                </a:solidFill>
                <a:latin typeface="Comic Sans MS" charset="0"/>
                <a:cs typeface="Comic Sans MS" charset="0"/>
              </a:rPr>
              <a:t>yapılır.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 indent="651281">
              <a:lnSpc>
                <a:spcPts val="3266"/>
              </a:lnSpc>
            </a:pPr>
            <a:r>
              <a:rPr lang="en-US" altLang="zh-CN" sz="2100" dirty="0" smtClean="0">
                <a:solidFill>
                  <a:srgbClr val="221E1F"/>
                </a:solidFill>
                <a:latin typeface="Comic Sans MS" charset="0"/>
                <a:cs typeface="Comic Sans MS" charset="0"/>
              </a:rPr>
              <a:t>Sürekli aynı noktaya yapılan</a:t>
            </a:r>
          </a:p>
          <a:p>
            <a:pPr indent="0">
              <a:lnSpc>
                <a:spcPts val="3000"/>
              </a:lnSpc>
            </a:pPr>
            <a:r>
              <a:rPr lang="en-US" altLang="zh-CN" sz="2100" dirty="0" smtClean="0">
                <a:solidFill>
                  <a:srgbClr val="221E1F"/>
                </a:solidFill>
                <a:latin typeface="Comic Sans MS" charset="0"/>
                <a:cs typeface="Comic Sans MS" charset="0"/>
              </a:rPr>
              <a:t>enjeksiyonda insülin emilimi bozulur ve</a:t>
            </a:r>
          </a:p>
          <a:p>
            <a:pPr indent="6341897">
              <a:lnSpc>
                <a:spcPts val="2341"/>
              </a:lnSpc>
            </a:pPr>
            <a:r>
              <a:rPr lang="en-US" altLang="zh-CN" sz="1000" dirty="0" smtClean="0">
                <a:solidFill>
                  <a:srgbClr val="D01E26"/>
                </a:solidFill>
                <a:latin typeface="Comic Sans MS" charset="0"/>
                <a:cs typeface="Comic Sans MS" charset="0"/>
              </a:rPr>
              <a:t>YATMA</a:t>
            </a:r>
          </a:p>
          <a:p>
            <a:pPr indent="6296050">
              <a:lnSpc>
                <a:spcPts val="1200"/>
              </a:lnSpc>
            </a:pPr>
            <a:r>
              <a:rPr lang="en-US" altLang="zh-CN" sz="1000" dirty="0" smtClean="0">
                <a:solidFill>
                  <a:srgbClr val="D01E26"/>
                </a:solidFill>
                <a:latin typeface="Comic Sans MS" charset="0"/>
                <a:cs typeface="Comic Sans MS" charset="0"/>
              </a:rPr>
              <a:t>ZAMANI</a:t>
            </a:r>
          </a:p>
        </p:txBody>
      </p:sp>
      <p:sp>
        <p:nvSpPr>
          <p:cNvPr id="144" name="TextBox 144"/>
          <p:cNvSpPr txBox="1"/>
          <p:nvPr/>
        </p:nvSpPr>
        <p:spPr>
          <a:xfrm>
            <a:off x="10562539" y="4758590"/>
            <a:ext cx="451239" cy="17698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0">
              <a:lnSpc>
                <a:spcPts val="1393"/>
              </a:lnSpc>
            </a:pPr>
            <a:r>
              <a:rPr lang="en-US" altLang="zh-CN" sz="1000" dirty="0" smtClean="0">
                <a:solidFill>
                  <a:srgbClr val="D01E26"/>
                </a:solidFill>
                <a:latin typeface="Comic Sans MS" charset="0"/>
                <a:cs typeface="Comic Sans MS" charset="0"/>
              </a:rPr>
              <a:t>SABAH</a:t>
            </a:r>
          </a:p>
        </p:txBody>
      </p:sp>
      <p:sp>
        <p:nvSpPr>
          <p:cNvPr id="145" name="TextBox 145"/>
          <p:cNvSpPr txBox="1"/>
          <p:nvPr/>
        </p:nvSpPr>
        <p:spPr>
          <a:xfrm>
            <a:off x="1660588" y="5157587"/>
            <a:ext cx="5030079" cy="142165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1011859">
              <a:lnSpc>
                <a:spcPts val="2926"/>
              </a:lnSpc>
            </a:pPr>
            <a:r>
              <a:rPr lang="en-US" altLang="zh-CN" sz="2100" dirty="0" smtClean="0">
                <a:solidFill>
                  <a:srgbClr val="221E1F"/>
                </a:solidFill>
                <a:latin typeface="Comic Sans MS" charset="0"/>
                <a:cs typeface="Comic Sans MS" charset="0"/>
              </a:rPr>
              <a:t>genişliğinde değiştirilir.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 indent="0">
              <a:lnSpc>
                <a:spcPts val="3266"/>
              </a:lnSpc>
            </a:pPr>
            <a:r>
              <a:rPr lang="en-US" altLang="zh-CN" sz="2100" dirty="0" smtClean="0">
                <a:solidFill>
                  <a:srgbClr val="221E1F"/>
                </a:solidFill>
                <a:latin typeface="Comic Sans MS" charset="0"/>
                <a:cs typeface="Comic Sans MS" charset="0"/>
              </a:rPr>
              <a:t>Enjeksiyon bölgesinin rotasyonu, insülin</a:t>
            </a:r>
          </a:p>
          <a:p>
            <a:pPr indent="358978">
              <a:lnSpc>
                <a:spcPts val="3000"/>
              </a:lnSpc>
            </a:pPr>
            <a:r>
              <a:rPr lang="en-US" altLang="zh-CN" sz="2100" dirty="0" smtClean="0">
                <a:solidFill>
                  <a:srgbClr val="221E1F"/>
                </a:solidFill>
                <a:latin typeface="Comic Sans MS" charset="0"/>
                <a:cs typeface="Comic Sans MS" charset="0"/>
              </a:rPr>
              <a:t>ihtiyacını önemli ölçüde azaltır ve</a:t>
            </a:r>
          </a:p>
        </p:txBody>
      </p:sp>
      <p:sp>
        <p:nvSpPr>
          <p:cNvPr id="146" name="TextBox 146"/>
          <p:cNvSpPr txBox="1"/>
          <p:nvPr/>
        </p:nvSpPr>
        <p:spPr>
          <a:xfrm>
            <a:off x="6956501" y="5505604"/>
            <a:ext cx="463398" cy="17698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0">
              <a:lnSpc>
                <a:spcPts val="1393"/>
              </a:lnSpc>
            </a:pPr>
            <a:r>
              <a:rPr lang="en-US" altLang="zh-CN" sz="1000" dirty="0" smtClean="0">
                <a:solidFill>
                  <a:srgbClr val="D01E26"/>
                </a:solidFill>
                <a:latin typeface="Comic Sans MS" charset="0"/>
                <a:cs typeface="Comic Sans MS" charset="0"/>
              </a:rPr>
              <a:t>AKŞAM</a:t>
            </a:r>
          </a:p>
        </p:txBody>
      </p:sp>
      <p:sp>
        <p:nvSpPr>
          <p:cNvPr id="147" name="TextBox 147"/>
          <p:cNvSpPr txBox="1"/>
          <p:nvPr/>
        </p:nvSpPr>
        <p:spPr>
          <a:xfrm>
            <a:off x="8792794" y="6663082"/>
            <a:ext cx="336995" cy="17698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0">
              <a:lnSpc>
                <a:spcPts val="1393"/>
              </a:lnSpc>
            </a:pPr>
            <a:r>
              <a:rPr lang="en-US" altLang="zh-CN" sz="1000" dirty="0" smtClean="0">
                <a:solidFill>
                  <a:srgbClr val="D01E26"/>
                </a:solidFill>
                <a:latin typeface="Comic Sans MS" charset="0"/>
                <a:cs typeface="Comic Sans MS" charset="0"/>
              </a:rPr>
              <a:t>ÖĞLE</a:t>
            </a:r>
          </a:p>
        </p:txBody>
      </p:sp>
      <p:sp>
        <p:nvSpPr>
          <p:cNvPr id="148" name="TextBox 148"/>
          <p:cNvSpPr txBox="1"/>
          <p:nvPr/>
        </p:nvSpPr>
        <p:spPr>
          <a:xfrm>
            <a:off x="2611374" y="6969813"/>
            <a:ext cx="3246081" cy="11028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0">
              <a:lnSpc>
                <a:spcPts val="2926"/>
              </a:lnSpc>
            </a:pPr>
            <a:r>
              <a:rPr lang="en-US" altLang="zh-CN" sz="2100" dirty="0" smtClean="0">
                <a:solidFill>
                  <a:srgbClr val="221E1F"/>
                </a:solidFill>
                <a:latin typeface="Comic Sans MS" charset="0"/>
                <a:cs typeface="Comic Sans MS" charset="0"/>
              </a:rPr>
              <a:t>sabit tutulmasını sağlar.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 indent="3108567">
              <a:lnSpc>
                <a:spcPts val="3697"/>
              </a:lnSpc>
            </a:pPr>
            <a:endParaRPr lang="en-US" altLang="zh-CN" sz="2000" dirty="0" smtClean="0">
              <a:solidFill>
                <a:srgbClr val="293C90"/>
              </a:solidFill>
              <a:latin typeface="Comic Sans MS" charset="0"/>
              <a:cs typeface="Comic Sans MS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Picture 15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062461" cy="8823960"/>
          </a:xfrm>
          <a:prstGeom prst="rect">
            <a:avLst/>
          </a:prstGeom>
        </p:spPr>
      </p:pic>
      <p:sp>
        <p:nvSpPr>
          <p:cNvPr id="2" name="TextBox 150"/>
          <p:cNvSpPr txBox="1"/>
          <p:nvPr/>
        </p:nvSpPr>
        <p:spPr>
          <a:xfrm>
            <a:off x="4270216" y="1164057"/>
            <a:ext cx="3519610" cy="44245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0">
              <a:lnSpc>
                <a:spcPts val="3483"/>
              </a:lnSpc>
            </a:pPr>
            <a:r>
              <a:rPr lang="en-US" altLang="zh-CN" sz="2500" dirty="0" smtClean="0">
                <a:solidFill>
                  <a:srgbClr val="D01E26"/>
                </a:solidFill>
                <a:latin typeface="Comic Sans MS" charset="0"/>
                <a:cs typeface="Comic Sans MS" charset="0"/>
              </a:rPr>
              <a:t>UYGULAMA TEKNİĞİ</a:t>
            </a:r>
          </a:p>
        </p:txBody>
      </p:sp>
      <p:sp>
        <p:nvSpPr>
          <p:cNvPr id="151" name="TextBox 151"/>
          <p:cNvSpPr txBox="1"/>
          <p:nvPr/>
        </p:nvSpPr>
        <p:spPr>
          <a:xfrm>
            <a:off x="1222839" y="2069090"/>
            <a:ext cx="3677345" cy="364255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37160">
              <a:lnSpc>
                <a:spcPts val="2647"/>
              </a:lnSpc>
            </a:pPr>
            <a:r>
              <a:rPr lang="en-US" altLang="zh-CN" sz="1900" dirty="0" smtClean="0">
                <a:solidFill>
                  <a:srgbClr val="221E1F"/>
                </a:solidFill>
                <a:latin typeface="Comic Sans MS" charset="0"/>
                <a:cs typeface="Comic Sans MS" charset="0"/>
              </a:rPr>
              <a:t>İnsülin cilt altı dokuya yapılır.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 indent="75488">
              <a:lnSpc>
                <a:spcPts val="2062"/>
              </a:lnSpc>
            </a:pPr>
            <a:r>
              <a:rPr lang="en-US" altLang="zh-CN" sz="1050" dirty="0" smtClean="0">
                <a:solidFill>
                  <a:srgbClr val="EB008A"/>
                </a:solidFill>
                <a:latin typeface="Times New Roman" charset="0"/>
                <a:cs typeface="Times New Roman" charset="0"/>
              </a:rPr>
              <a:t>Yağ Doku</a:t>
            </a:r>
          </a:p>
          <a:p>
            <a:pPr indent="1849306">
              <a:lnSpc>
                <a:spcPts val="0"/>
              </a:lnSpc>
            </a:pPr>
            <a:r>
              <a:rPr lang="en-US" altLang="zh-CN" sz="1050" dirty="0" smtClean="0">
                <a:solidFill>
                  <a:srgbClr val="EB008A"/>
                </a:solidFill>
                <a:latin typeface="Times New Roman" charset="0"/>
                <a:cs typeface="Times New Roman" charset="0"/>
              </a:rPr>
              <a:t>Yağ Doku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 indent="75488">
              <a:lnSpc>
                <a:spcPts val="1818"/>
              </a:lnSpc>
            </a:pPr>
            <a:r>
              <a:rPr lang="en-US" altLang="zh-CN" sz="1050" dirty="0" smtClean="0">
                <a:solidFill>
                  <a:srgbClr val="F1EE14"/>
                </a:solidFill>
                <a:latin typeface="Times New Roman" charset="0"/>
                <a:cs typeface="Times New Roman" charset="0"/>
              </a:rPr>
              <a:t>Kas Doku</a:t>
            </a:r>
          </a:p>
          <a:p>
            <a:pPr indent="1849306">
              <a:lnSpc>
                <a:spcPts val="0"/>
              </a:lnSpc>
            </a:pPr>
            <a:r>
              <a:rPr lang="en-US" altLang="zh-CN" sz="1050" dirty="0" smtClean="0">
                <a:solidFill>
                  <a:srgbClr val="F1EE14"/>
                </a:solidFill>
                <a:latin typeface="Times New Roman" charset="0"/>
                <a:cs typeface="Times New Roman" charset="0"/>
              </a:rPr>
              <a:t>Kas Doku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 indent="0">
              <a:lnSpc>
                <a:spcPts val="2954"/>
              </a:lnSpc>
            </a:pPr>
            <a:r>
              <a:rPr lang="en-US" altLang="zh-CN" sz="1900" dirty="0" smtClean="0">
                <a:solidFill>
                  <a:srgbClr val="221E1F"/>
                </a:solidFill>
                <a:latin typeface="Comic Sans MS" charset="0"/>
                <a:cs typeface="Comic Sans MS" charset="0"/>
              </a:rPr>
              <a:t>Kısa iğne (4,5,6 mm) kullanımında</a:t>
            </a:r>
          </a:p>
          <a:p>
            <a:pPr indent="314896">
              <a:lnSpc>
                <a:spcPts val="2599"/>
              </a:lnSpc>
            </a:pPr>
            <a:r>
              <a:rPr lang="en-US" altLang="zh-CN" sz="1900" dirty="0" smtClean="0">
                <a:solidFill>
                  <a:srgbClr val="221E1F"/>
                </a:solidFill>
                <a:latin typeface="Comic Sans MS" charset="0"/>
                <a:cs typeface="Comic Sans MS" charset="0"/>
              </a:rPr>
              <a:t>çimdik tekniğine gerek yok,</a:t>
            </a:r>
          </a:p>
          <a:p>
            <a:pPr indent="246608">
              <a:lnSpc>
                <a:spcPts val="2599"/>
              </a:lnSpc>
            </a:pPr>
            <a:r>
              <a:rPr lang="en-US" altLang="zh-CN" sz="1900" dirty="0" smtClean="0">
                <a:solidFill>
                  <a:srgbClr val="221E1F"/>
                </a:solidFill>
                <a:latin typeface="Comic Sans MS" charset="0"/>
                <a:cs typeface="Comic Sans MS" charset="0"/>
              </a:rPr>
              <a:t>90 derece açı ile enjeksiyon.</a:t>
            </a:r>
          </a:p>
        </p:txBody>
      </p:sp>
      <p:sp>
        <p:nvSpPr>
          <p:cNvPr id="152" name="TextBox 152"/>
          <p:cNvSpPr txBox="1"/>
          <p:nvPr/>
        </p:nvSpPr>
        <p:spPr>
          <a:xfrm>
            <a:off x="5676996" y="1907178"/>
            <a:ext cx="5161669" cy="620682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0">
              <a:lnSpc>
                <a:spcPts val="2647"/>
              </a:lnSpc>
            </a:pPr>
            <a:r>
              <a:rPr lang="en-US" altLang="zh-CN" sz="1900" dirty="0" smtClean="0">
                <a:solidFill>
                  <a:srgbClr val="221E1F"/>
                </a:solidFill>
                <a:latin typeface="Comic Sans MS" charset="0"/>
                <a:cs typeface="Comic Sans MS" charset="0"/>
              </a:rPr>
              <a:t>Uzun iğne kullanımında (8 mm ve üzeri) çimdik</a:t>
            </a:r>
          </a:p>
          <a:p>
            <a:pPr indent="382219">
              <a:lnSpc>
                <a:spcPts val="2500"/>
              </a:lnSpc>
            </a:pPr>
            <a:r>
              <a:rPr lang="en-US" altLang="zh-CN" sz="1900" dirty="0" smtClean="0">
                <a:solidFill>
                  <a:srgbClr val="221E1F"/>
                </a:solidFill>
                <a:latin typeface="Comic Sans MS" charset="0"/>
                <a:cs typeface="Comic Sans MS" charset="0"/>
              </a:rPr>
              <a:t>tekniği ve 45 derece açı ile enjeksiyon.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 indent="786041">
              <a:lnSpc>
                <a:spcPts val="3539"/>
              </a:lnSpc>
            </a:pPr>
            <a:r>
              <a:rPr lang="en-US" altLang="zh-CN" sz="1900" dirty="0" smtClean="0">
                <a:solidFill>
                  <a:srgbClr val="221E1F"/>
                </a:solidFill>
                <a:latin typeface="Comic Sans MS" charset="0"/>
                <a:cs typeface="Comic Sans MS" charset="0"/>
              </a:rPr>
              <a:t>Çimdik tekniği</a:t>
            </a:r>
          </a:p>
          <a:p>
            <a:pPr indent="2799931">
              <a:lnSpc>
                <a:spcPts val="117"/>
              </a:lnSpc>
            </a:pPr>
            <a:r>
              <a:rPr lang="en-US" altLang="zh-CN" sz="1900" dirty="0" smtClean="0">
                <a:solidFill>
                  <a:srgbClr val="221E1F"/>
                </a:solidFill>
                <a:latin typeface="Comic Sans MS" charset="0"/>
                <a:cs typeface="Comic Sans MS" charset="0"/>
              </a:rPr>
              <a:t>Çimdik tekniği</a:t>
            </a:r>
          </a:p>
          <a:p>
            <a:pPr indent="978598">
              <a:lnSpc>
                <a:spcPts val="2162"/>
              </a:lnSpc>
            </a:pPr>
            <a:r>
              <a:rPr lang="en-US" altLang="zh-CN" sz="1900" dirty="0" smtClean="0">
                <a:solidFill>
                  <a:srgbClr val="221E1F"/>
                </a:solidFill>
                <a:latin typeface="Comic Sans MS" charset="0"/>
                <a:cs typeface="Comic Sans MS" charset="0"/>
              </a:rPr>
              <a:t>uygulanmış</a:t>
            </a:r>
          </a:p>
          <a:p>
            <a:pPr indent="2837090">
              <a:lnSpc>
                <a:spcPts val="117"/>
              </a:lnSpc>
            </a:pPr>
            <a:r>
              <a:rPr lang="en-US" altLang="zh-CN" sz="1900" dirty="0" smtClean="0">
                <a:solidFill>
                  <a:srgbClr val="221E1F"/>
                </a:solidFill>
                <a:latin typeface="Comic Sans MS" charset="0"/>
                <a:cs typeface="Comic Sans MS" charset="0"/>
              </a:rPr>
              <a:t>uygulanmamış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 indent="42945">
              <a:lnSpc>
                <a:spcPts val="3401"/>
              </a:lnSpc>
            </a:pPr>
            <a:endParaRPr lang="en-US" altLang="zh-CN" sz="2000" dirty="0" smtClean="0">
              <a:solidFill>
                <a:srgbClr val="293C90"/>
              </a:solidFill>
              <a:latin typeface="Comic Sans MS" charset="0"/>
              <a:cs typeface="Comic Sans MS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Picture 15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054840" cy="8823960"/>
          </a:xfrm>
          <a:prstGeom prst="rect">
            <a:avLst/>
          </a:prstGeom>
        </p:spPr>
      </p:pic>
      <p:sp>
        <p:nvSpPr>
          <p:cNvPr id="2" name="TextBox 154"/>
          <p:cNvSpPr txBox="1"/>
          <p:nvPr/>
        </p:nvSpPr>
        <p:spPr>
          <a:xfrm>
            <a:off x="2117693" y="1164057"/>
            <a:ext cx="7383431" cy="697626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0">
              <a:lnSpc>
                <a:spcPts val="3483"/>
              </a:lnSpc>
            </a:pPr>
            <a:r>
              <a:rPr lang="en-US" altLang="zh-CN" sz="2500" dirty="0" smtClean="0">
                <a:solidFill>
                  <a:srgbClr val="D01E26"/>
                </a:solidFill>
                <a:latin typeface="Comic Sans MS" charset="0"/>
                <a:cs typeface="Comic Sans MS" charset="0"/>
              </a:rPr>
              <a:t>İNSÜLİN EMİLİMİNİ ETKİLEYEN FAKTÖRLER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 indent="3009129">
              <a:lnSpc>
                <a:spcPts val="3457"/>
              </a:lnSpc>
            </a:pPr>
            <a:r>
              <a:rPr lang="en-US" altLang="zh-CN" sz="2100" dirty="0" smtClean="0">
                <a:solidFill>
                  <a:srgbClr val="221E1F"/>
                </a:solidFill>
                <a:latin typeface="Comic Sans MS" charset="0"/>
                <a:cs typeface="Comic Sans MS" charset="0"/>
              </a:rPr>
              <a:t>Lipohipertrofi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 indent="2853910">
              <a:lnSpc>
                <a:spcPts val="3699"/>
              </a:lnSpc>
            </a:pPr>
            <a:r>
              <a:rPr lang="en-US" altLang="zh-CN" sz="2100" dirty="0" smtClean="0">
                <a:solidFill>
                  <a:srgbClr val="221E1F"/>
                </a:solidFill>
                <a:latin typeface="Comic Sans MS" charset="0"/>
                <a:cs typeface="Comic Sans MS" charset="0"/>
              </a:rPr>
              <a:t>Enjeksiyon dozu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 indent="2132486">
              <a:lnSpc>
                <a:spcPts val="3699"/>
              </a:lnSpc>
            </a:pPr>
            <a:r>
              <a:rPr lang="en-US" altLang="zh-CN" sz="2100" dirty="0" smtClean="0">
                <a:solidFill>
                  <a:srgbClr val="221E1F"/>
                </a:solidFill>
                <a:latin typeface="Comic Sans MS" charset="0"/>
                <a:cs typeface="Comic Sans MS" charset="0"/>
              </a:rPr>
              <a:t>Enjeksiyon yeri ve derinliği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 indent="3332102">
              <a:lnSpc>
                <a:spcPts val="3699"/>
              </a:lnSpc>
            </a:pPr>
            <a:r>
              <a:rPr lang="en-US" altLang="zh-CN" sz="2100" dirty="0" smtClean="0">
                <a:solidFill>
                  <a:srgbClr val="221E1F"/>
                </a:solidFill>
                <a:latin typeface="Comic Sans MS" charset="0"/>
                <a:cs typeface="Comic Sans MS" charset="0"/>
              </a:rPr>
              <a:t>Egzersiz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 indent="2312775">
              <a:lnSpc>
                <a:spcPts val="3699"/>
              </a:lnSpc>
            </a:pPr>
            <a:r>
              <a:rPr lang="en-US" altLang="zh-CN" sz="2100" dirty="0" smtClean="0">
                <a:solidFill>
                  <a:srgbClr val="221E1F"/>
                </a:solidFill>
                <a:latin typeface="Comic Sans MS" charset="0"/>
                <a:cs typeface="Comic Sans MS" charset="0"/>
              </a:rPr>
              <a:t>Ortam ve vücut sıcaklığı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 indent="3126477">
              <a:lnSpc>
                <a:spcPts val="3699"/>
              </a:lnSpc>
            </a:pPr>
            <a:r>
              <a:rPr lang="en-US" altLang="zh-CN" sz="2100" dirty="0" smtClean="0">
                <a:solidFill>
                  <a:srgbClr val="221E1F"/>
                </a:solidFill>
                <a:latin typeface="Comic Sans MS" charset="0"/>
                <a:cs typeface="Comic Sans MS" charset="0"/>
              </a:rPr>
              <a:t>İnsülin türü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 indent="1098223">
              <a:lnSpc>
                <a:spcPts val="3699"/>
              </a:lnSpc>
            </a:pPr>
            <a:r>
              <a:rPr lang="en-US" altLang="zh-CN" sz="2100" dirty="0" smtClean="0">
                <a:solidFill>
                  <a:srgbClr val="221E1F"/>
                </a:solidFill>
                <a:latin typeface="Comic Sans MS" charset="0"/>
                <a:cs typeface="Comic Sans MS" charset="0"/>
              </a:rPr>
              <a:t>Yeterince karıştırılmaması sebebiyle insülin</a:t>
            </a:r>
          </a:p>
          <a:p>
            <a:pPr indent="1038749">
              <a:lnSpc>
                <a:spcPts val="3000"/>
              </a:lnSpc>
            </a:pPr>
            <a:r>
              <a:rPr lang="en-US" altLang="zh-CN" sz="2100" dirty="0" smtClean="0">
                <a:solidFill>
                  <a:srgbClr val="221E1F"/>
                </a:solidFill>
                <a:latin typeface="Comic Sans MS" charset="0"/>
                <a:cs typeface="Comic Sans MS" charset="0"/>
              </a:rPr>
              <a:t>yoğunluğunun değişmesi (bulanık insülinlerde)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 indent="2649884">
              <a:lnSpc>
                <a:spcPts val="3699"/>
              </a:lnSpc>
            </a:pPr>
            <a:r>
              <a:rPr lang="en-US" altLang="zh-CN" sz="2100" dirty="0" smtClean="0">
                <a:solidFill>
                  <a:srgbClr val="221E1F"/>
                </a:solidFill>
                <a:latin typeface="Comic Sans MS" charset="0"/>
                <a:cs typeface="Comic Sans MS" charset="0"/>
              </a:rPr>
              <a:t>Kan şekeri seviyesi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 indent="3602248">
              <a:lnSpc>
                <a:spcPts val="3497"/>
              </a:lnSpc>
            </a:pPr>
            <a:endParaRPr lang="en-US" altLang="zh-CN" sz="2000" dirty="0" smtClean="0">
              <a:solidFill>
                <a:srgbClr val="293C90"/>
              </a:solidFill>
              <a:latin typeface="Comic Sans MS" charset="0"/>
              <a:cs typeface="Comic Sans MS" charset="0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Picture 15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466"/>
            <a:ext cx="12054840" cy="8823960"/>
          </a:xfrm>
          <a:prstGeom prst="rect">
            <a:avLst/>
          </a:prstGeom>
        </p:spPr>
      </p:pic>
      <p:sp>
        <p:nvSpPr>
          <p:cNvPr id="2" name="TextBox 156"/>
          <p:cNvSpPr txBox="1"/>
          <p:nvPr/>
        </p:nvSpPr>
        <p:spPr>
          <a:xfrm>
            <a:off x="7366402" y="2418066"/>
            <a:ext cx="1898882" cy="37166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0">
              <a:lnSpc>
                <a:spcPts val="2926"/>
              </a:lnSpc>
            </a:pPr>
            <a:r>
              <a:rPr lang="en-US" altLang="zh-CN" sz="2100" dirty="0" smtClean="0">
                <a:solidFill>
                  <a:srgbClr val="D01E26"/>
                </a:solidFill>
                <a:latin typeface="Comic Sans MS" charset="0"/>
                <a:cs typeface="Comic Sans MS" charset="0"/>
              </a:rPr>
              <a:t>Neden  Oluşur?</a:t>
            </a:r>
          </a:p>
        </p:txBody>
      </p:sp>
      <p:sp>
        <p:nvSpPr>
          <p:cNvPr id="157" name="TextBox 157"/>
          <p:cNvSpPr txBox="1"/>
          <p:nvPr/>
        </p:nvSpPr>
        <p:spPr>
          <a:xfrm>
            <a:off x="6714043" y="3550149"/>
            <a:ext cx="2545569" cy="644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0">
              <a:lnSpc>
                <a:spcPts val="2647"/>
              </a:lnSpc>
            </a:pPr>
            <a:r>
              <a:rPr lang="en-US" altLang="zh-CN" sz="1900" dirty="0" err="1" smtClean="0">
                <a:solidFill>
                  <a:srgbClr val="221E1F"/>
                </a:solidFill>
                <a:latin typeface="Comic Sans MS" charset="0"/>
                <a:cs typeface="Comic Sans MS" charset="0"/>
              </a:rPr>
              <a:t>Enjeksiyon</a:t>
            </a:r>
            <a:r>
              <a:rPr lang="en-US" altLang="zh-CN" sz="1900" dirty="0" smtClean="0">
                <a:solidFill>
                  <a:srgbClr val="221E1F"/>
                </a:solidFill>
                <a:latin typeface="Comic Sans MS" charset="0"/>
                <a:cs typeface="Comic Sans MS" charset="0"/>
              </a:rPr>
              <a:t>  </a:t>
            </a:r>
            <a:r>
              <a:rPr lang="en-US" altLang="zh-CN" sz="1900" dirty="0" err="1" smtClean="0">
                <a:solidFill>
                  <a:srgbClr val="221E1F"/>
                </a:solidFill>
                <a:latin typeface="Comic Sans MS" charset="0"/>
                <a:cs typeface="Comic Sans MS" charset="0"/>
              </a:rPr>
              <a:t>bölgesinin</a:t>
            </a:r>
            <a:r>
              <a:rPr lang="tr-TR" altLang="zh-CN" sz="1900" dirty="0" smtClean="0">
                <a:solidFill>
                  <a:srgbClr val="221E1F"/>
                </a:solidFill>
                <a:latin typeface="Comic Sans MS" charset="0"/>
                <a:cs typeface="Comic Sans MS" charset="0"/>
              </a:rPr>
              <a:t> </a:t>
            </a:r>
          </a:p>
          <a:p>
            <a:pPr indent="0">
              <a:lnSpc>
                <a:spcPts val="2647"/>
              </a:lnSpc>
            </a:pPr>
            <a:r>
              <a:rPr lang="tr-TR" altLang="zh-CN" sz="1900" dirty="0" smtClean="0">
                <a:solidFill>
                  <a:srgbClr val="221E1F"/>
                </a:solidFill>
                <a:latin typeface="Comic Sans MS" charset="0"/>
                <a:cs typeface="Comic Sans MS" charset="0"/>
              </a:rPr>
              <a:t>değiştirilmemesi</a:t>
            </a:r>
            <a:endParaRPr lang="en-US" altLang="zh-CN" sz="1900" dirty="0" smtClean="0">
              <a:solidFill>
                <a:srgbClr val="221E1F"/>
              </a:solidFill>
              <a:latin typeface="Comic Sans MS" charset="0"/>
              <a:cs typeface="Comic Sans MS" charset="0"/>
            </a:endParaRPr>
          </a:p>
        </p:txBody>
      </p:sp>
      <p:sp>
        <p:nvSpPr>
          <p:cNvPr id="158" name="TextBox 158"/>
          <p:cNvSpPr txBox="1"/>
          <p:nvPr/>
        </p:nvSpPr>
        <p:spPr>
          <a:xfrm>
            <a:off x="1893463" y="1164057"/>
            <a:ext cx="8272753" cy="89965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1306829">
              <a:lnSpc>
                <a:spcPts val="3483"/>
              </a:lnSpc>
            </a:pPr>
            <a:r>
              <a:rPr lang="en-US" altLang="zh-CN" sz="2500" dirty="0" smtClean="0">
                <a:solidFill>
                  <a:srgbClr val="D01E26"/>
                </a:solidFill>
                <a:latin typeface="Comic Sans MS" charset="0"/>
                <a:cs typeface="Comic Sans MS" charset="0"/>
              </a:rPr>
              <a:t>LİPOHİPERTROFİ NE DEMEKTİR?</a:t>
            </a:r>
          </a:p>
          <a:p>
            <a:pPr indent="0">
              <a:lnSpc>
                <a:spcPts val="3600"/>
              </a:lnSpc>
            </a:pPr>
            <a:r>
              <a:rPr lang="en-US" altLang="zh-CN" sz="2500" dirty="0" smtClean="0">
                <a:solidFill>
                  <a:srgbClr val="D01E26"/>
                </a:solidFill>
                <a:latin typeface="Comic Sans MS" charset="0"/>
                <a:cs typeface="Comic Sans MS" charset="0"/>
              </a:rPr>
              <a:t>VÜCUDUMUZDA NASIL VE NERELERDE OLUŞUR?</a:t>
            </a:r>
          </a:p>
        </p:txBody>
      </p:sp>
      <p:sp>
        <p:nvSpPr>
          <p:cNvPr id="159" name="TextBox 159"/>
          <p:cNvSpPr txBox="1"/>
          <p:nvPr/>
        </p:nvSpPr>
        <p:spPr>
          <a:xfrm>
            <a:off x="866899" y="2802781"/>
            <a:ext cx="5047013" cy="30008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indent="0" algn="just">
              <a:lnSpc>
                <a:spcPts val="2647"/>
              </a:lnSpc>
            </a:pPr>
            <a:r>
              <a:rPr lang="tr-TR" altLang="zh-CN" sz="1900" dirty="0" smtClean="0">
                <a:solidFill>
                  <a:srgbClr val="221E1F"/>
                </a:solidFill>
                <a:latin typeface="Comic Sans MS" charset="0"/>
                <a:cs typeface="Comic Sans MS" charset="0"/>
              </a:rPr>
              <a:t>İnsülin enjeksiyonun yanlış uygulanmasından kaynaklanan, deri altı yağ tabakasında meydana gelen şişlikleridir.</a:t>
            </a:r>
          </a:p>
          <a:p>
            <a:pPr indent="0" algn="just">
              <a:lnSpc>
                <a:spcPts val="2647"/>
              </a:lnSpc>
            </a:pPr>
            <a:endParaRPr lang="tr-TR" altLang="zh-CN" sz="1900" dirty="0" smtClean="0">
              <a:solidFill>
                <a:srgbClr val="221E1F"/>
              </a:solidFill>
              <a:latin typeface="Comic Sans MS" charset="0"/>
              <a:cs typeface="Comic Sans MS" charset="0"/>
            </a:endParaRPr>
          </a:p>
          <a:p>
            <a:pPr indent="0" algn="just">
              <a:lnSpc>
                <a:spcPts val="2647"/>
              </a:lnSpc>
            </a:pPr>
            <a:r>
              <a:rPr lang="tr-TR" altLang="zh-CN" sz="1900" dirty="0" smtClean="0">
                <a:solidFill>
                  <a:srgbClr val="221E1F"/>
                </a:solidFill>
                <a:latin typeface="Comic Sans MS" charset="0"/>
                <a:cs typeface="Comic Sans MS" charset="0"/>
              </a:rPr>
              <a:t>İnsülin enjekte edilen her yerde oluşabilir.</a:t>
            </a:r>
          </a:p>
          <a:p>
            <a:pPr indent="0" algn="just">
              <a:lnSpc>
                <a:spcPts val="2647"/>
              </a:lnSpc>
            </a:pPr>
            <a:endParaRPr lang="tr-TR" altLang="zh-CN" sz="1900" dirty="0" smtClean="0">
              <a:solidFill>
                <a:srgbClr val="221E1F"/>
              </a:solidFill>
              <a:latin typeface="Comic Sans MS" charset="0"/>
              <a:cs typeface="Comic Sans MS" charset="0"/>
            </a:endParaRPr>
          </a:p>
          <a:p>
            <a:pPr indent="0" algn="just">
              <a:lnSpc>
                <a:spcPts val="2647"/>
              </a:lnSpc>
            </a:pPr>
            <a:r>
              <a:rPr lang="en-US" altLang="zh-CN" sz="1900" dirty="0" err="1" smtClean="0">
                <a:solidFill>
                  <a:srgbClr val="221E1F"/>
                </a:solidFill>
                <a:latin typeface="Comic Sans MS" charset="0"/>
                <a:cs typeface="Comic Sans MS" charset="0"/>
              </a:rPr>
              <a:t>Kan</a:t>
            </a:r>
            <a:r>
              <a:rPr lang="en-US" altLang="zh-CN" sz="1900" dirty="0" smtClean="0">
                <a:solidFill>
                  <a:srgbClr val="221E1F"/>
                </a:solidFill>
                <a:latin typeface="Comic Sans MS" charset="0"/>
                <a:cs typeface="Comic Sans MS" charset="0"/>
              </a:rPr>
              <a:t> glukoz </a:t>
            </a:r>
            <a:r>
              <a:rPr lang="en-US" altLang="zh-CN" sz="1900" dirty="0" err="1" smtClean="0">
                <a:solidFill>
                  <a:srgbClr val="221E1F"/>
                </a:solidFill>
                <a:latin typeface="Comic Sans MS" charset="0"/>
                <a:cs typeface="Comic Sans MS" charset="0"/>
              </a:rPr>
              <a:t>seviyesinin</a:t>
            </a:r>
            <a:r>
              <a:rPr lang="en-US" altLang="zh-CN" sz="1900" dirty="0" smtClean="0">
                <a:solidFill>
                  <a:srgbClr val="221E1F"/>
                </a:solidFill>
                <a:latin typeface="Comic Sans MS" charset="0"/>
                <a:cs typeface="Comic Sans MS" charset="0"/>
              </a:rPr>
              <a:t> </a:t>
            </a:r>
            <a:r>
              <a:rPr lang="en-US" altLang="zh-CN" sz="1900" dirty="0" err="1" smtClean="0">
                <a:solidFill>
                  <a:srgbClr val="221E1F"/>
                </a:solidFill>
                <a:latin typeface="Comic Sans MS" charset="0"/>
                <a:cs typeface="Comic Sans MS" charset="0"/>
              </a:rPr>
              <a:t>kontrolün</a:t>
            </a:r>
            <a:r>
              <a:rPr lang="tr-TR" altLang="zh-CN" sz="1900" dirty="0" smtClean="0">
                <a:solidFill>
                  <a:srgbClr val="221E1F"/>
                </a:solidFill>
                <a:latin typeface="Comic Sans MS" charset="0"/>
                <a:cs typeface="Comic Sans MS" charset="0"/>
              </a:rPr>
              <a:t>ün </a:t>
            </a:r>
            <a:r>
              <a:rPr lang="en-US" altLang="zh-CN" sz="1900" dirty="0" err="1" smtClean="0">
                <a:solidFill>
                  <a:srgbClr val="221E1F"/>
                </a:solidFill>
                <a:latin typeface="Comic Sans MS" charset="0"/>
                <a:cs typeface="Comic Sans MS" charset="0"/>
              </a:rPr>
              <a:t>güçleşmesine</a:t>
            </a:r>
            <a:r>
              <a:rPr lang="en-US" altLang="zh-CN" sz="1900" dirty="0" smtClean="0">
                <a:solidFill>
                  <a:srgbClr val="221E1F"/>
                </a:solidFill>
                <a:latin typeface="Comic Sans MS" charset="0"/>
                <a:cs typeface="Comic Sans MS" charset="0"/>
              </a:rPr>
              <a:t> sebep </a:t>
            </a:r>
            <a:r>
              <a:rPr lang="en-US" altLang="zh-CN" sz="1900" dirty="0" err="1" smtClean="0">
                <a:solidFill>
                  <a:srgbClr val="221E1F"/>
                </a:solidFill>
                <a:latin typeface="Comic Sans MS" charset="0"/>
                <a:cs typeface="Comic Sans MS" charset="0"/>
              </a:rPr>
              <a:t>olur</a:t>
            </a:r>
            <a:r>
              <a:rPr lang="en-US" altLang="zh-CN" sz="1900" dirty="0" smtClean="0">
                <a:solidFill>
                  <a:srgbClr val="221E1F"/>
                </a:solidFill>
                <a:latin typeface="Comic Sans MS" charset="0"/>
                <a:cs typeface="Comic Sans MS" charset="0"/>
              </a:rPr>
              <a:t>.</a:t>
            </a:r>
            <a:endParaRPr lang="tr-TR" altLang="zh-CN" sz="1900" dirty="0" smtClean="0">
              <a:solidFill>
                <a:srgbClr val="221E1F"/>
              </a:solidFill>
              <a:latin typeface="Comic Sans MS" charset="0"/>
              <a:cs typeface="Comic Sans MS" charset="0"/>
            </a:endParaRPr>
          </a:p>
          <a:p>
            <a:pPr indent="0" algn="just">
              <a:lnSpc>
                <a:spcPts val="2647"/>
              </a:lnSpc>
            </a:pPr>
            <a:endParaRPr lang="en-US" altLang="zh-CN" sz="1900" dirty="0" smtClean="0">
              <a:solidFill>
                <a:srgbClr val="221E1F"/>
              </a:solidFill>
              <a:latin typeface="Comic Sans MS" charset="0"/>
              <a:cs typeface="Comic Sans MS" charset="0"/>
            </a:endParaRPr>
          </a:p>
        </p:txBody>
      </p:sp>
      <p:sp>
        <p:nvSpPr>
          <p:cNvPr id="160" name="TextBox 160"/>
          <p:cNvSpPr txBox="1"/>
          <p:nvPr/>
        </p:nvSpPr>
        <p:spPr>
          <a:xfrm>
            <a:off x="6714043" y="4414962"/>
            <a:ext cx="2826095" cy="644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0" algn="just">
              <a:lnSpc>
                <a:spcPts val="2647"/>
              </a:lnSpc>
            </a:pPr>
            <a:r>
              <a:rPr lang="en-US" altLang="zh-CN" sz="1900" dirty="0" smtClean="0">
                <a:solidFill>
                  <a:srgbClr val="221E1F"/>
                </a:solidFill>
                <a:latin typeface="Comic Sans MS" charset="0"/>
                <a:cs typeface="Comic Sans MS" charset="0"/>
              </a:rPr>
              <a:t>İnsülin </a:t>
            </a:r>
            <a:r>
              <a:rPr lang="en-US" altLang="zh-CN" sz="1900" dirty="0" err="1" smtClean="0">
                <a:solidFill>
                  <a:srgbClr val="221E1F"/>
                </a:solidFill>
                <a:latin typeface="Comic Sans MS" charset="0"/>
                <a:cs typeface="Comic Sans MS" charset="0"/>
              </a:rPr>
              <a:t>iğnelerinin</a:t>
            </a:r>
            <a:r>
              <a:rPr lang="en-US" altLang="zh-CN" sz="1900" dirty="0" smtClean="0">
                <a:solidFill>
                  <a:srgbClr val="221E1F"/>
                </a:solidFill>
                <a:latin typeface="Comic Sans MS" charset="0"/>
                <a:cs typeface="Comic Sans MS" charset="0"/>
              </a:rPr>
              <a:t> </a:t>
            </a:r>
            <a:r>
              <a:rPr lang="en-US" altLang="zh-CN" sz="1900" dirty="0" err="1" smtClean="0">
                <a:solidFill>
                  <a:srgbClr val="221E1F"/>
                </a:solidFill>
                <a:latin typeface="Comic Sans MS" charset="0"/>
                <a:cs typeface="Comic Sans MS" charset="0"/>
              </a:rPr>
              <a:t>tekrar</a:t>
            </a:r>
            <a:endParaRPr lang="tr-TR" altLang="zh-CN" sz="1900" dirty="0" smtClean="0">
              <a:solidFill>
                <a:srgbClr val="221E1F"/>
              </a:solidFill>
              <a:latin typeface="Comic Sans MS" charset="0"/>
              <a:cs typeface="Comic Sans MS" charset="0"/>
            </a:endParaRPr>
          </a:p>
          <a:p>
            <a:pPr indent="0" algn="just">
              <a:lnSpc>
                <a:spcPts val="2647"/>
              </a:lnSpc>
            </a:pPr>
            <a:r>
              <a:rPr lang="en-US" altLang="zh-CN" sz="1900" dirty="0" err="1" smtClean="0">
                <a:solidFill>
                  <a:srgbClr val="221E1F"/>
                </a:solidFill>
                <a:latin typeface="Comic Sans MS" charset="0"/>
                <a:cs typeface="Comic Sans MS" charset="0"/>
              </a:rPr>
              <a:t>tekrar</a:t>
            </a:r>
            <a:r>
              <a:rPr lang="en-US" altLang="zh-CN" sz="1900" dirty="0" smtClean="0">
                <a:solidFill>
                  <a:srgbClr val="221E1F"/>
                </a:solidFill>
                <a:latin typeface="Comic Sans MS" charset="0"/>
                <a:cs typeface="Comic Sans MS" charset="0"/>
              </a:rPr>
              <a:t> kullanılması</a:t>
            </a:r>
          </a:p>
        </p:txBody>
      </p:sp>
      <p:sp>
        <p:nvSpPr>
          <p:cNvPr id="8" name="TextBox 157"/>
          <p:cNvSpPr txBox="1"/>
          <p:nvPr/>
        </p:nvSpPr>
        <p:spPr>
          <a:xfrm>
            <a:off x="6714043" y="2932036"/>
            <a:ext cx="3140283" cy="33342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0">
              <a:lnSpc>
                <a:spcPts val="2647"/>
              </a:lnSpc>
            </a:pPr>
            <a:r>
              <a:rPr lang="en-US" altLang="zh-CN" sz="1900" dirty="0" err="1" smtClean="0">
                <a:solidFill>
                  <a:srgbClr val="221E1F"/>
                </a:solidFill>
                <a:latin typeface="Comic Sans MS" charset="0"/>
                <a:cs typeface="Comic Sans MS" charset="0"/>
              </a:rPr>
              <a:t>Enjeksiyon</a:t>
            </a:r>
            <a:r>
              <a:rPr lang="en-US" altLang="zh-CN" sz="1900" dirty="0" smtClean="0">
                <a:solidFill>
                  <a:srgbClr val="221E1F"/>
                </a:solidFill>
                <a:latin typeface="Comic Sans MS" charset="0"/>
                <a:cs typeface="Comic Sans MS" charset="0"/>
              </a:rPr>
              <a:t>  </a:t>
            </a:r>
            <a:r>
              <a:rPr lang="tr-TR" altLang="zh-CN" sz="1900" dirty="0" smtClean="0">
                <a:solidFill>
                  <a:srgbClr val="221E1F"/>
                </a:solidFill>
                <a:latin typeface="Comic Sans MS" charset="0"/>
                <a:cs typeface="Comic Sans MS" charset="0"/>
              </a:rPr>
              <a:t>uygulama hatası</a:t>
            </a:r>
            <a:endParaRPr lang="en-US" altLang="zh-CN" sz="1900" dirty="0" smtClean="0">
              <a:solidFill>
                <a:srgbClr val="221E1F"/>
              </a:solidFill>
              <a:latin typeface="Comic Sans MS" charset="0"/>
              <a:cs typeface="Comic Sans MS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054840" cy="8823960"/>
          </a:xfrm>
          <a:prstGeom prst="rect">
            <a:avLst/>
          </a:prstGeom>
        </p:spPr>
      </p:pic>
      <p:sp>
        <p:nvSpPr>
          <p:cNvPr id="2" name="TextBox 10"/>
          <p:cNvSpPr txBox="1"/>
          <p:nvPr/>
        </p:nvSpPr>
        <p:spPr>
          <a:xfrm>
            <a:off x="1568400" y="1164036"/>
            <a:ext cx="8065991" cy="696344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353931">
              <a:lnSpc>
                <a:spcPts val="3483"/>
              </a:lnSpc>
            </a:pPr>
            <a:r>
              <a:rPr lang="en-US" altLang="zh-CN" sz="2500" dirty="0" smtClean="0">
                <a:solidFill>
                  <a:srgbClr val="D01E26"/>
                </a:solidFill>
                <a:latin typeface="Comic Sans MS" charset="0"/>
                <a:cs typeface="Comic Sans MS" charset="0"/>
              </a:rPr>
              <a:t>DİYABETTE FİZİKSEL AKTİVİTE / EGZERSİZİN</a:t>
            </a:r>
          </a:p>
          <a:p>
            <a:pPr indent="3284138">
              <a:lnSpc>
                <a:spcPts val="3600"/>
              </a:lnSpc>
            </a:pPr>
            <a:r>
              <a:rPr lang="en-US" altLang="zh-CN" sz="2500" dirty="0" smtClean="0">
                <a:solidFill>
                  <a:srgbClr val="D01E26"/>
                </a:solidFill>
                <a:latin typeface="Comic Sans MS" charset="0"/>
                <a:cs typeface="Comic Sans MS" charset="0"/>
              </a:rPr>
              <a:t>FAYDALARI-1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 indent="0">
              <a:lnSpc>
                <a:spcPts val="3116"/>
              </a:lnSpc>
            </a:pPr>
            <a:r>
              <a:rPr lang="en-US" altLang="zh-CN" sz="2100" dirty="0" smtClean="0">
                <a:solidFill>
                  <a:srgbClr val="221E1F"/>
                </a:solidFill>
                <a:latin typeface="Comic Sans MS" charset="0"/>
                <a:cs typeface="Comic Sans MS" charset="0"/>
              </a:rPr>
              <a:t>Kan şekeri kontrolünü iyileştirir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 indent="0">
              <a:lnSpc>
                <a:spcPts val="3699"/>
              </a:lnSpc>
            </a:pPr>
            <a:r>
              <a:rPr lang="en-US" altLang="zh-CN" sz="2100" dirty="0" smtClean="0">
                <a:solidFill>
                  <a:srgbClr val="221E1F"/>
                </a:solidFill>
                <a:latin typeface="Comic Sans MS" charset="0"/>
                <a:cs typeface="Comic Sans MS" charset="0"/>
              </a:rPr>
              <a:t>İnsülin duyarlılığını arttırır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 indent="0">
              <a:lnSpc>
                <a:spcPts val="3699"/>
              </a:lnSpc>
            </a:pPr>
            <a:r>
              <a:rPr lang="en-US" altLang="zh-CN" sz="2100" dirty="0" smtClean="0">
                <a:solidFill>
                  <a:srgbClr val="221E1F"/>
                </a:solidFill>
                <a:latin typeface="Comic Sans MS" charset="0"/>
                <a:cs typeface="Comic Sans MS" charset="0"/>
              </a:rPr>
              <a:t>Hipertansiyonun kontrolüne destek olur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 indent="0">
              <a:lnSpc>
                <a:spcPts val="3699"/>
              </a:lnSpc>
            </a:pPr>
            <a:r>
              <a:rPr lang="en-US" altLang="zh-CN" sz="2100" dirty="0" smtClean="0">
                <a:solidFill>
                  <a:srgbClr val="221E1F"/>
                </a:solidFill>
                <a:latin typeface="Comic Sans MS" charset="0"/>
                <a:cs typeface="Comic Sans MS" charset="0"/>
              </a:rPr>
              <a:t>Kan yağlarını azaltır; kötü kolesterolü düşürürken iyi</a:t>
            </a:r>
          </a:p>
          <a:p>
            <a:pPr indent="0">
              <a:lnSpc>
                <a:spcPts val="3000"/>
              </a:lnSpc>
            </a:pPr>
            <a:r>
              <a:rPr lang="en-US" altLang="zh-CN" sz="2100" dirty="0" smtClean="0">
                <a:solidFill>
                  <a:srgbClr val="221E1F"/>
                </a:solidFill>
                <a:latin typeface="Comic Sans MS" charset="0"/>
                <a:cs typeface="Comic Sans MS" charset="0"/>
              </a:rPr>
              <a:t>kolesterolü yükseltir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 indent="0">
              <a:lnSpc>
                <a:spcPts val="3699"/>
              </a:lnSpc>
            </a:pPr>
            <a:r>
              <a:rPr lang="en-US" altLang="zh-CN" sz="2100" dirty="0" smtClean="0">
                <a:solidFill>
                  <a:srgbClr val="221E1F"/>
                </a:solidFill>
                <a:latin typeface="Comic Sans MS" charset="0"/>
                <a:cs typeface="Comic Sans MS" charset="0"/>
              </a:rPr>
              <a:t>Diyabete bağlı ileri dönem sağlık sorunlarının</a:t>
            </a:r>
          </a:p>
          <a:p>
            <a:pPr indent="0">
              <a:lnSpc>
                <a:spcPts val="3000"/>
              </a:lnSpc>
            </a:pPr>
            <a:r>
              <a:rPr lang="en-US" altLang="zh-CN" sz="2100" dirty="0" smtClean="0">
                <a:solidFill>
                  <a:srgbClr val="221E1F"/>
                </a:solidFill>
                <a:latin typeface="Comic Sans MS" charset="0"/>
                <a:cs typeface="Comic Sans MS" charset="0"/>
              </a:rPr>
              <a:t>azaltılmasına yardımcı olur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 indent="4229056">
              <a:lnSpc>
                <a:spcPts val="3337"/>
              </a:lnSpc>
            </a:pPr>
            <a:endParaRPr lang="en-US" altLang="zh-CN" sz="2000" dirty="0" smtClean="0">
              <a:solidFill>
                <a:srgbClr val="293C90"/>
              </a:solidFill>
              <a:latin typeface="Comic Sans MS" charset="0"/>
              <a:cs typeface="Comic Sans MS" charset="0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Picture 16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054840" cy="8823960"/>
          </a:xfrm>
          <a:prstGeom prst="rect">
            <a:avLst/>
          </a:prstGeom>
        </p:spPr>
      </p:pic>
      <p:sp>
        <p:nvSpPr>
          <p:cNvPr id="2" name="TextBox 163"/>
          <p:cNvSpPr txBox="1"/>
          <p:nvPr/>
        </p:nvSpPr>
        <p:spPr>
          <a:xfrm>
            <a:off x="1380523" y="1164057"/>
            <a:ext cx="8734763" cy="697626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0">
              <a:lnSpc>
                <a:spcPts val="3483"/>
              </a:lnSpc>
            </a:pPr>
            <a:r>
              <a:rPr lang="en-US" altLang="zh-CN" sz="2500" dirty="0" smtClean="0">
                <a:solidFill>
                  <a:srgbClr val="D01E26"/>
                </a:solidFill>
                <a:latin typeface="Comic Sans MS" charset="0"/>
                <a:cs typeface="Comic Sans MS" charset="0"/>
              </a:rPr>
              <a:t>İNSÜLİN TEDAVİSİNİN ÖNLENEBİLİR YAN ETKİLERİ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 indent="3677602">
              <a:lnSpc>
                <a:spcPts val="3704"/>
              </a:lnSpc>
            </a:pPr>
            <a:r>
              <a:rPr lang="en-US" altLang="zh-CN" sz="2650" dirty="0" smtClean="0">
                <a:solidFill>
                  <a:srgbClr val="221E1F"/>
                </a:solidFill>
                <a:latin typeface="Comic Sans MS" charset="0"/>
                <a:cs typeface="Comic Sans MS" charset="0"/>
              </a:rPr>
              <a:t>Hipoglisemi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 indent="3781439">
              <a:lnSpc>
                <a:spcPts val="4390"/>
              </a:lnSpc>
            </a:pPr>
            <a:r>
              <a:rPr lang="en-US" altLang="zh-CN" sz="2650" dirty="0" smtClean="0">
                <a:solidFill>
                  <a:srgbClr val="221E1F"/>
                </a:solidFill>
                <a:latin typeface="Comic Sans MS" charset="0"/>
                <a:cs typeface="Comic Sans MS" charset="0"/>
              </a:rPr>
              <a:t>Kilo artışı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 indent="3482361">
              <a:lnSpc>
                <a:spcPts val="4390"/>
              </a:lnSpc>
            </a:pPr>
            <a:r>
              <a:rPr lang="en-US" altLang="zh-CN" sz="2650" dirty="0" smtClean="0">
                <a:solidFill>
                  <a:srgbClr val="221E1F"/>
                </a:solidFill>
                <a:latin typeface="Comic Sans MS" charset="0"/>
                <a:cs typeface="Comic Sans MS" charset="0"/>
              </a:rPr>
              <a:t>Lipohipertrofi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 indent="2746094">
              <a:lnSpc>
                <a:spcPts val="4390"/>
              </a:lnSpc>
            </a:pPr>
            <a:r>
              <a:rPr lang="en-US" altLang="zh-CN" sz="2650" dirty="0" smtClean="0">
                <a:solidFill>
                  <a:srgbClr val="221E1F"/>
                </a:solidFill>
                <a:latin typeface="Comic Sans MS" charset="0"/>
                <a:cs typeface="Comic Sans MS" charset="0"/>
              </a:rPr>
              <a:t>Kanama, sızma ve ağrı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 indent="4339418">
              <a:lnSpc>
                <a:spcPts val="2979"/>
              </a:lnSpc>
            </a:pPr>
            <a:endParaRPr lang="en-US" altLang="zh-CN" sz="2000" dirty="0" smtClean="0">
              <a:solidFill>
                <a:srgbClr val="293C90"/>
              </a:solidFill>
              <a:latin typeface="Comic Sans MS" charset="0"/>
              <a:cs typeface="Comic Sans MS" charset="0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Picture 16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054840" cy="8823960"/>
          </a:xfrm>
          <a:prstGeom prst="rect">
            <a:avLst/>
          </a:prstGeom>
        </p:spPr>
      </p:pic>
      <p:graphicFrame>
        <p:nvGraphicFramePr>
          <p:cNvPr id="2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5957133"/>
              </p:ext>
            </p:extLst>
          </p:nvPr>
        </p:nvGraphicFramePr>
        <p:xfrm>
          <a:off x="732699" y="984718"/>
          <a:ext cx="10636925" cy="718093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978337"/>
                <a:gridCol w="818498"/>
                <a:gridCol w="4840090"/>
              </a:tblGrid>
              <a:tr h="638055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</a:pPr>
                      <a:endParaRPr lang="en-US" dirty="0" smtClean="0"/>
                    </a:p>
                    <a:p>
                      <a:pPr indent="856116">
                        <a:lnSpc>
                          <a:spcPts val="3613"/>
                        </a:lnSpc>
                      </a:pPr>
                      <a:r>
                        <a:rPr lang="en-US" altLang="zh-CN" sz="2200" dirty="0" smtClean="0">
                          <a:solidFill>
                            <a:srgbClr val="D01E26"/>
                          </a:solidFill>
                          <a:latin typeface="Comic Sans MS" charset="0"/>
                          <a:cs typeface="Comic Sans MS" charset="0"/>
                        </a:rPr>
                        <a:t>İNSÜLİN SAKLANMASI</a:t>
                      </a:r>
                    </a:p>
                  </a:txBody>
                  <a:tcPr marL="0" marR="0" marT="0" marB="0">
                    <a:lnL w="42333">
                      <a:solidFill>
                        <a:srgbClr val="1F1E22"/>
                      </a:solidFill>
                      <a:prstDash val="sysDash"/>
                    </a:lnL>
                    <a:lnT w="42333">
                      <a:solidFill>
                        <a:srgbClr val="1F1E22"/>
                      </a:solidFill>
                      <a:prstDash val="sysDash"/>
                    </a:lnT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42333">
                      <a:solidFill>
                        <a:srgbClr val="1F1E22"/>
                      </a:solidFill>
                      <a:prstDash val="sysDash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</a:pPr>
                      <a:endParaRPr lang="en-US" dirty="0" smtClean="0"/>
                    </a:p>
                    <a:p>
                      <a:pPr indent="189489">
                        <a:lnSpc>
                          <a:spcPts val="3234"/>
                        </a:lnSpc>
                      </a:pPr>
                      <a:r>
                        <a:rPr lang="en-US" altLang="zh-CN" sz="2200" dirty="0" smtClean="0">
                          <a:solidFill>
                            <a:srgbClr val="D01E26"/>
                          </a:solidFill>
                          <a:latin typeface="Comic Sans MS" charset="0"/>
                          <a:cs typeface="Comic Sans MS" charset="0"/>
                        </a:rPr>
                        <a:t>İNSÜLİN UYGULAMALARINI</a:t>
                      </a:r>
                    </a:p>
                  </a:txBody>
                  <a:tcPr marL="0" marR="0" marT="0" marB="0">
                    <a:lnR w="42333">
                      <a:solidFill>
                        <a:srgbClr val="1F1E22"/>
                      </a:solidFill>
                      <a:prstDash val="sysDash"/>
                    </a:lnR>
                    <a:lnT w="42333">
                      <a:solidFill>
                        <a:srgbClr val="1F1E22"/>
                      </a:solidFill>
                      <a:prstDash val="sysDash"/>
                    </a:lnT>
                  </a:tcPr>
                </a:tc>
              </a:tr>
              <a:tr h="5141815">
                <a:tc>
                  <a:txBody>
                    <a:bodyPr/>
                    <a:lstStyle/>
                    <a:p>
                      <a:pPr indent="525780">
                        <a:lnSpc>
                          <a:spcPts val="3281"/>
                        </a:lnSpc>
                      </a:pPr>
                      <a:r>
                        <a:rPr lang="en-US" altLang="zh-CN" sz="1900" dirty="0" smtClean="0">
                          <a:solidFill>
                            <a:srgbClr val="221E1F"/>
                          </a:solidFill>
                          <a:latin typeface="Comic Sans MS" charset="0"/>
                          <a:cs typeface="Comic Sans MS" charset="0"/>
                        </a:rPr>
                        <a:t>Açılmamış insülin kalem ve kartuşlarını</a:t>
                      </a:r>
                    </a:p>
                    <a:p>
                      <a:pPr indent="525780">
                        <a:lnSpc>
                          <a:spcPts val="2279"/>
                        </a:lnSpc>
                      </a:pPr>
                      <a:r>
                        <a:rPr lang="en-US" altLang="zh-CN" sz="1900" dirty="0" smtClean="0">
                          <a:solidFill>
                            <a:srgbClr val="221E1F"/>
                          </a:solidFill>
                          <a:latin typeface="Comic Sans MS" charset="0"/>
                          <a:cs typeface="Comic Sans MS" charset="0"/>
                        </a:rPr>
                        <a:t>son kullanma tarihine kadar</a:t>
                      </a:r>
                    </a:p>
                    <a:p>
                      <a:pPr indent="525780">
                        <a:lnSpc>
                          <a:spcPts val="2280"/>
                        </a:lnSpc>
                      </a:pPr>
                      <a:r>
                        <a:rPr lang="en-US" altLang="zh-CN" sz="1900" dirty="0" smtClean="0">
                          <a:solidFill>
                            <a:srgbClr val="221E1F"/>
                          </a:solidFill>
                          <a:latin typeface="Comic Sans MS" charset="0"/>
                          <a:cs typeface="Comic Sans MS" charset="0"/>
                        </a:rPr>
                        <a:t>buzdolabında 2-8ºC arasında saklayınız.</a:t>
                      </a:r>
                    </a:p>
                    <a:p>
                      <a:pPr>
                        <a:lnSpc>
                          <a:spcPts val="1000"/>
                        </a:lnSpc>
                      </a:pPr>
                      <a:endParaRPr lang="en-US" dirty="0" smtClean="0"/>
                    </a:p>
                    <a:p>
                      <a:pPr indent="525780">
                        <a:lnSpc>
                          <a:spcPts val="3094"/>
                        </a:lnSpc>
                      </a:pPr>
                      <a:r>
                        <a:rPr lang="en-US" altLang="zh-CN" sz="1900" dirty="0" smtClean="0">
                          <a:solidFill>
                            <a:srgbClr val="221E1F"/>
                          </a:solidFill>
                          <a:latin typeface="Comic Sans MS" charset="0"/>
                          <a:cs typeface="Comic Sans MS" charset="0"/>
                        </a:rPr>
                        <a:t>Şişe açıldıktan sonra tercihen</a:t>
                      </a:r>
                    </a:p>
                    <a:p>
                      <a:pPr indent="525780">
                        <a:lnSpc>
                          <a:spcPts val="2279"/>
                        </a:lnSpc>
                      </a:pPr>
                      <a:r>
                        <a:rPr lang="en-US" altLang="zh-CN" sz="1900" dirty="0" smtClean="0">
                          <a:solidFill>
                            <a:srgbClr val="221E1F"/>
                          </a:solidFill>
                          <a:latin typeface="Comic Sans MS" charset="0"/>
                          <a:cs typeface="Comic Sans MS" charset="0"/>
                        </a:rPr>
                        <a:t>buzdolabında ara rafta 28 gün</a:t>
                      </a:r>
                    </a:p>
                    <a:p>
                      <a:pPr indent="525780">
                        <a:lnSpc>
                          <a:spcPts val="2280"/>
                        </a:lnSpc>
                      </a:pPr>
                      <a:r>
                        <a:rPr lang="en-US" altLang="zh-CN" sz="1900" dirty="0" smtClean="0">
                          <a:solidFill>
                            <a:srgbClr val="221E1F"/>
                          </a:solidFill>
                          <a:latin typeface="Comic Sans MS" charset="0"/>
                          <a:cs typeface="Comic Sans MS" charset="0"/>
                        </a:rPr>
                        <a:t>saklanabilir.</a:t>
                      </a:r>
                    </a:p>
                    <a:p>
                      <a:pPr>
                        <a:lnSpc>
                          <a:spcPts val="1000"/>
                        </a:lnSpc>
                      </a:pPr>
                      <a:endParaRPr lang="en-US" dirty="0" smtClean="0"/>
                    </a:p>
                    <a:p>
                      <a:pPr indent="525780">
                        <a:lnSpc>
                          <a:spcPts val="3094"/>
                        </a:lnSpc>
                      </a:pPr>
                      <a:r>
                        <a:rPr lang="en-US" altLang="zh-CN" sz="1900" dirty="0" smtClean="0">
                          <a:solidFill>
                            <a:srgbClr val="221E1F"/>
                          </a:solidFill>
                          <a:latin typeface="Comic Sans MS" charset="0"/>
                          <a:cs typeface="Comic Sans MS" charset="0"/>
                        </a:rPr>
                        <a:t>İnsülini kesinlikle dondurmayınız.</a:t>
                      </a:r>
                    </a:p>
                    <a:p>
                      <a:pPr>
                        <a:lnSpc>
                          <a:spcPts val="1000"/>
                        </a:lnSpc>
                      </a:pPr>
                      <a:endParaRPr lang="en-US" dirty="0" smtClean="0"/>
                    </a:p>
                    <a:p>
                      <a:pPr indent="525780">
                        <a:lnSpc>
                          <a:spcPts val="3094"/>
                        </a:lnSpc>
                      </a:pPr>
                      <a:r>
                        <a:rPr lang="en-US" altLang="zh-CN" sz="1900" dirty="0" smtClean="0">
                          <a:solidFill>
                            <a:srgbClr val="221E1F"/>
                          </a:solidFill>
                          <a:latin typeface="Comic Sans MS" charset="0"/>
                          <a:cs typeface="Comic Sans MS" charset="0"/>
                        </a:rPr>
                        <a:t>Soba, kalorifer vb. gibi ısı kaynağından</a:t>
                      </a:r>
                    </a:p>
                    <a:p>
                      <a:pPr indent="525780">
                        <a:lnSpc>
                          <a:spcPts val="2280"/>
                        </a:lnSpc>
                      </a:pPr>
                      <a:r>
                        <a:rPr lang="en-US" altLang="zh-CN" sz="1900" dirty="0" smtClean="0">
                          <a:solidFill>
                            <a:srgbClr val="221E1F"/>
                          </a:solidFill>
                          <a:latin typeface="Comic Sans MS" charset="0"/>
                          <a:cs typeface="Comic Sans MS" charset="0"/>
                        </a:rPr>
                        <a:t>uzak tutunuz.</a:t>
                      </a:r>
                    </a:p>
                    <a:p>
                      <a:pPr>
                        <a:lnSpc>
                          <a:spcPts val="1000"/>
                        </a:lnSpc>
                      </a:pPr>
                      <a:endParaRPr lang="en-US" dirty="0" smtClean="0"/>
                    </a:p>
                    <a:p>
                      <a:pPr indent="525780">
                        <a:lnSpc>
                          <a:spcPts val="3094"/>
                        </a:lnSpc>
                      </a:pPr>
                      <a:r>
                        <a:rPr lang="en-US" altLang="zh-CN" sz="1900" dirty="0" smtClean="0">
                          <a:solidFill>
                            <a:srgbClr val="221E1F"/>
                          </a:solidFill>
                          <a:latin typeface="Comic Sans MS" charset="0"/>
                          <a:cs typeface="Comic Sans MS" charset="0"/>
                        </a:rPr>
                        <a:t>İnsülini doğrudan güneş ışığında</a:t>
                      </a:r>
                    </a:p>
                    <a:p>
                      <a:pPr indent="525780">
                        <a:lnSpc>
                          <a:spcPts val="2280"/>
                        </a:lnSpc>
                      </a:pPr>
                      <a:r>
                        <a:rPr lang="en-US" altLang="zh-CN" sz="1900" dirty="0" smtClean="0">
                          <a:solidFill>
                            <a:srgbClr val="221E1F"/>
                          </a:solidFill>
                          <a:latin typeface="Comic Sans MS" charset="0"/>
                          <a:cs typeface="Comic Sans MS" charset="0"/>
                        </a:rPr>
                        <a:t>bırakmayınız.</a:t>
                      </a:r>
                    </a:p>
                  </a:txBody>
                  <a:tcPr marL="0" marR="0" marT="0" marB="0">
                    <a:lnL w="42333">
                      <a:solidFill>
                        <a:srgbClr val="1F1E22"/>
                      </a:solidFill>
                      <a:prstDash val="sysDash"/>
                    </a:lnL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778464">
                        <a:lnSpc>
                          <a:spcPts val="3143"/>
                        </a:lnSpc>
                      </a:pPr>
                      <a:r>
                        <a:rPr lang="en-US" altLang="zh-CN" sz="2200" dirty="0" smtClean="0">
                          <a:solidFill>
                            <a:srgbClr val="D01E26"/>
                          </a:solidFill>
                          <a:latin typeface="Comic Sans MS" charset="0"/>
                          <a:cs typeface="Comic Sans MS" charset="0"/>
                        </a:rPr>
                        <a:t>İYİLEŞTİRMEK İÇİN</a:t>
                      </a:r>
                    </a:p>
                    <a:p>
                      <a:pPr indent="1559107">
                        <a:lnSpc>
                          <a:spcPts val="3599"/>
                        </a:lnSpc>
                      </a:pPr>
                      <a:r>
                        <a:rPr lang="en-US" altLang="zh-CN" sz="2200" dirty="0" smtClean="0">
                          <a:solidFill>
                            <a:srgbClr val="D01E26"/>
                          </a:solidFill>
                          <a:latin typeface="Comic Sans MS" charset="0"/>
                          <a:cs typeface="Comic Sans MS" charset="0"/>
                        </a:rPr>
                        <a:t>ÖNERİLER</a:t>
                      </a:r>
                    </a:p>
                    <a:p>
                      <a:pPr indent="292464">
                        <a:lnSpc>
                          <a:spcPts val="2962"/>
                        </a:lnSpc>
                      </a:pPr>
                      <a:r>
                        <a:rPr lang="en-US" altLang="zh-CN" sz="1900" dirty="0" smtClean="0">
                          <a:solidFill>
                            <a:srgbClr val="221E1F"/>
                          </a:solidFill>
                          <a:latin typeface="Comic Sans MS" charset="0"/>
                          <a:cs typeface="Comic Sans MS" charset="0"/>
                        </a:rPr>
                        <a:t>İnsülin enjeksiyonunu doğru zamanda</a:t>
                      </a:r>
                    </a:p>
                    <a:p>
                      <a:pPr indent="292464">
                        <a:lnSpc>
                          <a:spcPts val="2279"/>
                        </a:lnSpc>
                      </a:pPr>
                      <a:r>
                        <a:rPr lang="en-US" altLang="zh-CN" sz="1900" dirty="0" smtClean="0">
                          <a:solidFill>
                            <a:srgbClr val="221E1F"/>
                          </a:solidFill>
                          <a:latin typeface="Comic Sans MS" charset="0"/>
                          <a:cs typeface="Comic Sans MS" charset="0"/>
                        </a:rPr>
                        <a:t>ve yöntemle kendiniz yapınız.</a:t>
                      </a:r>
                    </a:p>
                    <a:p>
                      <a:pPr>
                        <a:lnSpc>
                          <a:spcPts val="1000"/>
                        </a:lnSpc>
                      </a:pPr>
                      <a:endParaRPr lang="en-US" dirty="0" smtClean="0"/>
                    </a:p>
                    <a:p>
                      <a:pPr indent="292464">
                        <a:lnSpc>
                          <a:spcPts val="3094"/>
                        </a:lnSpc>
                      </a:pPr>
                      <a:r>
                        <a:rPr lang="en-US" altLang="zh-CN" sz="1900" dirty="0" smtClean="0">
                          <a:solidFill>
                            <a:srgbClr val="221E1F"/>
                          </a:solidFill>
                          <a:latin typeface="Comic Sans MS" charset="0"/>
                          <a:cs typeface="Comic Sans MS" charset="0"/>
                        </a:rPr>
                        <a:t>Enjeksiyon sırasında cilde girerken</a:t>
                      </a:r>
                    </a:p>
                    <a:p>
                      <a:pPr indent="292464">
                        <a:lnSpc>
                          <a:spcPts val="2279"/>
                        </a:lnSpc>
                      </a:pPr>
                      <a:r>
                        <a:rPr lang="en-US" altLang="zh-CN" sz="1900" dirty="0" smtClean="0">
                          <a:solidFill>
                            <a:srgbClr val="221E1F"/>
                          </a:solidFill>
                          <a:latin typeface="Comic Sans MS" charset="0"/>
                          <a:cs typeface="Comic Sans MS" charset="0"/>
                        </a:rPr>
                        <a:t>ve ciltten çıkarken iğnenin açısını</a:t>
                      </a:r>
                    </a:p>
                    <a:p>
                      <a:pPr indent="292464">
                        <a:lnSpc>
                          <a:spcPts val="2280"/>
                        </a:lnSpc>
                      </a:pPr>
                      <a:r>
                        <a:rPr lang="en-US" altLang="zh-CN" sz="1900" dirty="0" smtClean="0">
                          <a:solidFill>
                            <a:srgbClr val="221E1F"/>
                          </a:solidFill>
                          <a:latin typeface="Comic Sans MS" charset="0"/>
                          <a:cs typeface="Comic Sans MS" charset="0"/>
                        </a:rPr>
                        <a:t>değiştirmeyiniz.</a:t>
                      </a:r>
                    </a:p>
                    <a:p>
                      <a:pPr>
                        <a:lnSpc>
                          <a:spcPts val="1000"/>
                        </a:lnSpc>
                      </a:pPr>
                      <a:endParaRPr lang="en-US" dirty="0" smtClean="0"/>
                    </a:p>
                    <a:p>
                      <a:pPr indent="292464">
                        <a:lnSpc>
                          <a:spcPts val="3094"/>
                        </a:lnSpc>
                      </a:pPr>
                      <a:r>
                        <a:rPr lang="en-US" altLang="zh-CN" sz="1900" dirty="0" smtClean="0">
                          <a:solidFill>
                            <a:srgbClr val="221E1F"/>
                          </a:solidFill>
                          <a:latin typeface="Comic Sans MS" charset="0"/>
                          <a:cs typeface="Comic Sans MS" charset="0"/>
                        </a:rPr>
                        <a:t>İnsülin uyguladığınız bölgeleri her</a:t>
                      </a:r>
                    </a:p>
                    <a:p>
                      <a:pPr indent="292464">
                        <a:lnSpc>
                          <a:spcPts val="2279"/>
                        </a:lnSpc>
                      </a:pPr>
                      <a:r>
                        <a:rPr lang="en-US" altLang="zh-CN" sz="1900" dirty="0" smtClean="0">
                          <a:solidFill>
                            <a:srgbClr val="221E1F"/>
                          </a:solidFill>
                          <a:latin typeface="Comic Sans MS" charset="0"/>
                          <a:cs typeface="Comic Sans MS" charset="0"/>
                        </a:rPr>
                        <a:t>uygulamada kontrol ediniz ve önerilen</a:t>
                      </a:r>
                    </a:p>
                    <a:p>
                      <a:pPr indent="292464">
                        <a:lnSpc>
                          <a:spcPts val="2279"/>
                        </a:lnSpc>
                      </a:pPr>
                      <a:r>
                        <a:rPr lang="en-US" altLang="zh-CN" sz="1900" dirty="0" smtClean="0">
                          <a:solidFill>
                            <a:srgbClr val="221E1F"/>
                          </a:solidFill>
                          <a:latin typeface="Comic Sans MS" charset="0"/>
                          <a:cs typeface="Comic Sans MS" charset="0"/>
                        </a:rPr>
                        <a:t>değişim planına uyunuz.</a:t>
                      </a:r>
                    </a:p>
                    <a:p>
                      <a:pPr>
                        <a:lnSpc>
                          <a:spcPts val="1000"/>
                        </a:lnSpc>
                      </a:pPr>
                      <a:endParaRPr lang="en-US" dirty="0" smtClean="0"/>
                    </a:p>
                    <a:p>
                      <a:pPr indent="292464">
                        <a:lnSpc>
                          <a:spcPts val="3094"/>
                        </a:lnSpc>
                      </a:pPr>
                      <a:r>
                        <a:rPr lang="en-US" altLang="zh-CN" sz="1900" dirty="0" smtClean="0">
                          <a:solidFill>
                            <a:srgbClr val="221E1F"/>
                          </a:solidFill>
                          <a:latin typeface="Comic Sans MS" charset="0"/>
                          <a:cs typeface="Comic Sans MS" charset="0"/>
                        </a:rPr>
                        <a:t>Lipodistrofi varsa iyileşinceye kadar o</a:t>
                      </a:r>
                    </a:p>
                    <a:p>
                      <a:pPr indent="292464">
                        <a:lnSpc>
                          <a:spcPts val="2280"/>
                        </a:lnSpc>
                      </a:pPr>
                      <a:r>
                        <a:rPr lang="en-US" altLang="zh-CN" sz="1900" dirty="0" smtClean="0">
                          <a:solidFill>
                            <a:srgbClr val="221E1F"/>
                          </a:solidFill>
                          <a:latin typeface="Comic Sans MS" charset="0"/>
                          <a:cs typeface="Comic Sans MS" charset="0"/>
                        </a:rPr>
                        <a:t>bölgeye enjeksiyon yapmayınız.</a:t>
                      </a:r>
                    </a:p>
                    <a:p>
                      <a:pPr>
                        <a:lnSpc>
                          <a:spcPts val="1000"/>
                        </a:lnSpc>
                      </a:pPr>
                      <a:endParaRPr lang="en-US" dirty="0" smtClean="0"/>
                    </a:p>
                    <a:p>
                      <a:pPr indent="292464">
                        <a:lnSpc>
                          <a:spcPts val="3094"/>
                        </a:lnSpc>
                      </a:pPr>
                      <a:r>
                        <a:rPr lang="en-US" altLang="zh-CN" sz="1900" dirty="0" smtClean="0">
                          <a:solidFill>
                            <a:srgbClr val="221E1F"/>
                          </a:solidFill>
                          <a:latin typeface="Comic Sans MS" charset="0"/>
                          <a:cs typeface="Comic Sans MS" charset="0"/>
                        </a:rPr>
                        <a:t>Önerilen uzunlukta iğne kullanınız.</a:t>
                      </a:r>
                    </a:p>
                  </a:txBody>
                  <a:tcPr marL="0" marR="0" marT="0" marB="0">
                    <a:lnR w="42333">
                      <a:solidFill>
                        <a:srgbClr val="1F1E22"/>
                      </a:solidFill>
                      <a:prstDash val="sysDash"/>
                    </a:lnR>
                  </a:tcPr>
                </a:tc>
              </a:tr>
              <a:tr h="1401069"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42333">
                      <a:solidFill>
                        <a:srgbClr val="1F1E22"/>
                      </a:solidFill>
                      <a:prstDash val="sysDash"/>
                    </a:lnL>
                    <a:lnB w="42333">
                      <a:solidFill>
                        <a:srgbClr val="1F1E22"/>
                      </a:solidFill>
                      <a:prstDash val="sysDash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</a:pPr>
                      <a:endParaRPr lang="en-US" dirty="0" smtClean="0"/>
                    </a:p>
                    <a:p>
                      <a:pPr>
                        <a:lnSpc>
                          <a:spcPts val="1000"/>
                        </a:lnSpc>
                      </a:pPr>
                      <a:endParaRPr lang="en-US" dirty="0" smtClean="0"/>
                    </a:p>
                    <a:p>
                      <a:pPr>
                        <a:lnSpc>
                          <a:spcPts val="1000"/>
                        </a:lnSpc>
                      </a:pPr>
                      <a:endParaRPr lang="en-US" dirty="0" smtClean="0"/>
                    </a:p>
                    <a:p>
                      <a:pPr>
                        <a:lnSpc>
                          <a:spcPts val="1000"/>
                        </a:lnSpc>
                      </a:pPr>
                      <a:endParaRPr lang="en-US" dirty="0" smtClean="0"/>
                    </a:p>
                    <a:p>
                      <a:pPr>
                        <a:lnSpc>
                          <a:spcPts val="1000"/>
                        </a:lnSpc>
                      </a:pPr>
                      <a:endParaRPr lang="en-US" dirty="0" smtClean="0"/>
                    </a:p>
                    <a:p>
                      <a:pPr>
                        <a:lnSpc>
                          <a:spcPts val="1000"/>
                        </a:lnSpc>
                      </a:pPr>
                      <a:endParaRPr lang="en-US" dirty="0" smtClean="0"/>
                    </a:p>
                    <a:p>
                      <a:pPr>
                        <a:lnSpc>
                          <a:spcPts val="1000"/>
                        </a:lnSpc>
                      </a:pPr>
                      <a:endParaRPr lang="en-US" dirty="0" smtClean="0"/>
                    </a:p>
                    <a:p>
                      <a:pPr indent="8904">
                        <a:lnSpc>
                          <a:spcPts val="3240"/>
                        </a:lnSpc>
                      </a:pPr>
                      <a:endParaRPr lang="en-US" altLang="zh-CN" sz="2000" dirty="0" smtClean="0">
                        <a:solidFill>
                          <a:srgbClr val="293C90"/>
                        </a:solidFill>
                        <a:latin typeface="Comic Sans MS" charset="0"/>
                        <a:cs typeface="Comic Sans MS" charset="0"/>
                      </a:endParaRPr>
                    </a:p>
                  </a:txBody>
                  <a:tcPr marL="0" marR="0" marT="0" marB="0">
                    <a:lnB w="42333">
                      <a:solidFill>
                        <a:srgbClr val="1F1E22"/>
                      </a:solidFill>
                      <a:prstDash val="sysDash"/>
                    </a:lnB>
                  </a:tcPr>
                </a:tc>
                <a:tc>
                  <a:txBody>
                    <a:bodyPr/>
                    <a:lstStyle/>
                    <a:p>
                      <a:pPr indent="292464">
                        <a:lnSpc>
                          <a:spcPts val="3371"/>
                        </a:lnSpc>
                      </a:pPr>
                      <a:r>
                        <a:rPr lang="en-US" altLang="zh-CN" sz="1900" dirty="0" smtClean="0">
                          <a:solidFill>
                            <a:srgbClr val="221E1F"/>
                          </a:solidFill>
                          <a:latin typeface="Comic Sans MS" charset="0"/>
                          <a:cs typeface="Comic Sans MS" charset="0"/>
                        </a:rPr>
                        <a:t>Bulanık insülinleri  hafifçe</a:t>
                      </a:r>
                    </a:p>
                    <a:p>
                      <a:pPr indent="292464">
                        <a:lnSpc>
                          <a:spcPts val="2279"/>
                        </a:lnSpc>
                      </a:pPr>
                      <a:r>
                        <a:rPr lang="en-US" altLang="zh-CN" sz="1900" dirty="0" smtClean="0">
                          <a:solidFill>
                            <a:srgbClr val="221E1F"/>
                          </a:solidFill>
                          <a:latin typeface="Comic Sans MS" charset="0"/>
                          <a:cs typeface="Comic Sans MS" charset="0"/>
                        </a:rPr>
                        <a:t>yuvarlayarak karıştırınız.</a:t>
                      </a:r>
                    </a:p>
                    <a:p>
                      <a:pPr indent="292464">
                        <a:lnSpc>
                          <a:spcPts val="2279"/>
                        </a:lnSpc>
                      </a:pPr>
                      <a:r>
                        <a:rPr lang="en-US" altLang="zh-CN" sz="1900" dirty="0" smtClean="0">
                          <a:solidFill>
                            <a:srgbClr val="221E1F"/>
                          </a:solidFill>
                          <a:latin typeface="Comic Sans MS" charset="0"/>
                          <a:cs typeface="Comic Sans MS" charset="0"/>
                        </a:rPr>
                        <a:t>ÇALKALAMAYINIZ!</a:t>
                      </a:r>
                    </a:p>
                  </a:txBody>
                  <a:tcPr marL="0" marR="0" marT="0" marB="0">
                    <a:lnR w="42333">
                      <a:solidFill>
                        <a:srgbClr val="1F1E22"/>
                      </a:solidFill>
                      <a:prstDash val="sysDash"/>
                    </a:lnR>
                    <a:lnB w="42333">
                      <a:solidFill>
                        <a:srgbClr val="1F1E22"/>
                      </a:solidFill>
                      <a:prstDash val="sysDash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Freeform 166"/>
          <p:cNvSpPr/>
          <p:nvPr/>
        </p:nvSpPr>
        <p:spPr>
          <a:xfrm>
            <a:off x="-1282700" y="7251700"/>
            <a:ext cx="10604500" cy="698500"/>
          </a:xfrm>
          <a:custGeom>
            <a:avLst/>
            <a:gdLst>
              <a:gd name="connsiteX0" fmla="*/ 10552073 w 10604500"/>
              <a:gd name="connsiteY0" fmla="*/ 38311 h 698500"/>
              <a:gd name="connsiteX1" fmla="*/ 10581740 w 10604500"/>
              <a:gd name="connsiteY1" fmla="*/ 499791 h 698500"/>
              <a:gd name="connsiteX2" fmla="*/ 10484356 w 10604500"/>
              <a:gd name="connsiteY2" fmla="*/ 626804 h 698500"/>
              <a:gd name="connsiteX3" fmla="*/ 10370056 w 10604500"/>
              <a:gd name="connsiteY3" fmla="*/ 681820 h 698500"/>
              <a:gd name="connsiteX4" fmla="*/ 10200652 w 10604500"/>
              <a:gd name="connsiteY4" fmla="*/ 660662 h 698500"/>
              <a:gd name="connsiteX5" fmla="*/ 10073664 w 10604500"/>
              <a:gd name="connsiteY5" fmla="*/ 656395 h 698500"/>
              <a:gd name="connsiteX6" fmla="*/ 9925442 w 10604500"/>
              <a:gd name="connsiteY6" fmla="*/ 660662 h 698500"/>
              <a:gd name="connsiteX7" fmla="*/ 9777271 w 10604500"/>
              <a:gd name="connsiteY7" fmla="*/ 669146 h 698500"/>
              <a:gd name="connsiteX8" fmla="*/ 9662959 w 10604500"/>
              <a:gd name="connsiteY8" fmla="*/ 673400 h 698500"/>
              <a:gd name="connsiteX9" fmla="*/ 8843720 w 10604500"/>
              <a:gd name="connsiteY9" fmla="*/ 664904 h 698500"/>
              <a:gd name="connsiteX10" fmla="*/ 8467991 w 10604500"/>
              <a:gd name="connsiteY10" fmla="*/ 672003 h 698500"/>
              <a:gd name="connsiteX11" fmla="*/ 7761755 w 10604500"/>
              <a:gd name="connsiteY11" fmla="*/ 661462 h 698500"/>
              <a:gd name="connsiteX12" fmla="*/ 7266329 w 10604500"/>
              <a:gd name="connsiteY12" fmla="*/ 640367 h 698500"/>
              <a:gd name="connsiteX13" fmla="*/ 6412508 w 10604500"/>
              <a:gd name="connsiteY13" fmla="*/ 650909 h 698500"/>
              <a:gd name="connsiteX14" fmla="*/ 5390043 w 10604500"/>
              <a:gd name="connsiteY14" fmla="*/ 640367 h 698500"/>
              <a:gd name="connsiteX15" fmla="*/ 4494058 w 10604500"/>
              <a:gd name="connsiteY15" fmla="*/ 598191 h 698500"/>
              <a:gd name="connsiteX16" fmla="*/ 3629683 w 10604500"/>
              <a:gd name="connsiteY16" fmla="*/ 608745 h 698500"/>
              <a:gd name="connsiteX17" fmla="*/ 2396399 w 10604500"/>
              <a:gd name="connsiteY17" fmla="*/ 619260 h 698500"/>
              <a:gd name="connsiteX18" fmla="*/ 1057705 w 10604500"/>
              <a:gd name="connsiteY18" fmla="*/ 556014 h 698500"/>
              <a:gd name="connsiteX19" fmla="*/ 19404 w 10604500"/>
              <a:gd name="connsiteY19" fmla="*/ 471699 h 698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0604500" h="698500">
                <a:moveTo>
                  <a:pt x="10552073" y="38311"/>
                </a:moveTo>
                <a:cubicBezTo>
                  <a:pt x="10530902" y="152624"/>
                  <a:pt x="10581740" y="499791"/>
                  <a:pt x="10581740" y="499791"/>
                </a:cubicBezTo>
                <a:cubicBezTo>
                  <a:pt x="10602873" y="575978"/>
                  <a:pt x="10484356" y="626804"/>
                  <a:pt x="10484356" y="626804"/>
                </a:cubicBezTo>
                <a:cubicBezTo>
                  <a:pt x="10403903" y="694533"/>
                  <a:pt x="10370056" y="681820"/>
                  <a:pt x="10370056" y="681820"/>
                </a:cubicBezTo>
                <a:cubicBezTo>
                  <a:pt x="10370056" y="681820"/>
                  <a:pt x="10259923" y="643720"/>
                  <a:pt x="10200652" y="660662"/>
                </a:cubicBezTo>
                <a:cubicBezTo>
                  <a:pt x="10141406" y="677667"/>
                  <a:pt x="10073664" y="656395"/>
                  <a:pt x="10073664" y="656395"/>
                </a:cubicBezTo>
                <a:cubicBezTo>
                  <a:pt x="10048225" y="626753"/>
                  <a:pt x="9925442" y="660662"/>
                  <a:pt x="9925442" y="660662"/>
                </a:cubicBezTo>
                <a:cubicBezTo>
                  <a:pt x="9925442" y="660662"/>
                  <a:pt x="9798480" y="660662"/>
                  <a:pt x="9777271" y="669146"/>
                </a:cubicBezTo>
                <a:cubicBezTo>
                  <a:pt x="9756075" y="677591"/>
                  <a:pt x="9662959" y="673400"/>
                  <a:pt x="9662959" y="673400"/>
                </a:cubicBezTo>
                <a:cubicBezTo>
                  <a:pt x="9510521" y="686125"/>
                  <a:pt x="8843720" y="664904"/>
                  <a:pt x="8843720" y="664904"/>
                </a:cubicBezTo>
                <a:lnTo>
                  <a:pt x="8467991" y="672003"/>
                </a:lnTo>
                <a:lnTo>
                  <a:pt x="7761755" y="661462"/>
                </a:lnTo>
                <a:lnTo>
                  <a:pt x="7266329" y="640367"/>
                </a:lnTo>
                <a:lnTo>
                  <a:pt x="6412508" y="650909"/>
                </a:lnTo>
                <a:cubicBezTo>
                  <a:pt x="6412508" y="650909"/>
                  <a:pt x="5590336" y="671990"/>
                  <a:pt x="5390043" y="640367"/>
                </a:cubicBezTo>
                <a:cubicBezTo>
                  <a:pt x="5189765" y="608745"/>
                  <a:pt x="4494058" y="598191"/>
                  <a:pt x="4494058" y="598191"/>
                </a:cubicBezTo>
                <a:lnTo>
                  <a:pt x="3629683" y="608745"/>
                </a:lnTo>
                <a:lnTo>
                  <a:pt x="2396399" y="619260"/>
                </a:lnTo>
                <a:cubicBezTo>
                  <a:pt x="2396399" y="619260"/>
                  <a:pt x="1510981" y="661411"/>
                  <a:pt x="1057705" y="556014"/>
                </a:cubicBezTo>
                <a:cubicBezTo>
                  <a:pt x="604441" y="450617"/>
                  <a:pt x="19404" y="471699"/>
                  <a:pt x="19404" y="471699"/>
                </a:cubicBezTo>
              </a:path>
            </a:pathLst>
          </a:custGeom>
          <a:ln w="52705">
            <a:solidFill>
              <a:srgbClr val="221E1F">
                <a:alpha val="100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8" name="Picture 16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054840" cy="8823960"/>
          </a:xfrm>
          <a:prstGeom prst="rect">
            <a:avLst/>
          </a:prstGeom>
        </p:spPr>
      </p:pic>
      <p:sp>
        <p:nvSpPr>
          <p:cNvPr id="2" name="TextBox 168"/>
          <p:cNvSpPr txBox="1"/>
          <p:nvPr/>
        </p:nvSpPr>
        <p:spPr>
          <a:xfrm>
            <a:off x="1487752" y="1164057"/>
            <a:ext cx="7358259" cy="690101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3218154">
              <a:lnSpc>
                <a:spcPts val="3483"/>
              </a:lnSpc>
            </a:pPr>
            <a:r>
              <a:rPr lang="en-US" altLang="zh-CN" sz="2500" dirty="0" smtClean="0">
                <a:solidFill>
                  <a:srgbClr val="D01E26"/>
                </a:solidFill>
                <a:latin typeface="Comic Sans MS" charset="0"/>
                <a:cs typeface="Comic Sans MS" charset="0"/>
              </a:rPr>
              <a:t>HATIRLAYALIM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 indent="0">
              <a:lnSpc>
                <a:spcPts val="3572"/>
              </a:lnSpc>
            </a:pPr>
            <a:r>
              <a:rPr lang="en-US" altLang="zh-CN" sz="2100" dirty="0" smtClean="0">
                <a:solidFill>
                  <a:srgbClr val="221E1F"/>
                </a:solidFill>
                <a:latin typeface="Comic Sans MS" charset="0"/>
                <a:cs typeface="Comic Sans MS" charset="0"/>
              </a:rPr>
              <a:t>Tip 1 diyabeti olan tüm bireyler insülinle tedavi edilmelidir.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 indent="0">
              <a:lnSpc>
                <a:spcPts val="3504"/>
              </a:lnSpc>
            </a:pPr>
            <a:r>
              <a:rPr lang="en-US" altLang="zh-CN" sz="2100" dirty="0" smtClean="0">
                <a:solidFill>
                  <a:srgbClr val="221E1F"/>
                </a:solidFill>
                <a:latin typeface="Comic Sans MS" charset="0"/>
                <a:cs typeface="Comic Sans MS" charset="0"/>
              </a:rPr>
              <a:t>Tip 2 diyabeti olan bireylerin bir kısmında tanıyı izleyen 7</a:t>
            </a:r>
          </a:p>
          <a:p>
            <a:pPr indent="0">
              <a:lnSpc>
                <a:spcPts val="2519"/>
              </a:lnSpc>
            </a:pPr>
            <a:r>
              <a:rPr lang="en-US" altLang="zh-CN" sz="2100" dirty="0" smtClean="0">
                <a:solidFill>
                  <a:srgbClr val="221E1F"/>
                </a:solidFill>
                <a:latin typeface="Comic Sans MS" charset="0"/>
                <a:cs typeface="Comic Sans MS" charset="0"/>
              </a:rPr>
              <a:t>ile 10 yıl içinde insülin kullanımı gerekli olabilir.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 indent="0">
              <a:lnSpc>
                <a:spcPts val="3504"/>
              </a:lnSpc>
            </a:pPr>
            <a:r>
              <a:rPr lang="en-US" altLang="zh-CN" sz="2100" dirty="0" smtClean="0">
                <a:solidFill>
                  <a:srgbClr val="221E1F"/>
                </a:solidFill>
                <a:latin typeface="Comic Sans MS" charset="0"/>
                <a:cs typeface="Comic Sans MS" charset="0"/>
              </a:rPr>
              <a:t>İnsülin tedavisi gerektiğinde uygulanabilecek bir tedavi</a:t>
            </a:r>
          </a:p>
          <a:p>
            <a:pPr indent="0">
              <a:lnSpc>
                <a:spcPts val="2519"/>
              </a:lnSpc>
            </a:pPr>
            <a:r>
              <a:rPr lang="en-US" altLang="zh-CN" sz="2100" dirty="0" smtClean="0">
                <a:solidFill>
                  <a:srgbClr val="221E1F"/>
                </a:solidFill>
                <a:latin typeface="Comic Sans MS" charset="0"/>
                <a:cs typeface="Comic Sans MS" charset="0"/>
              </a:rPr>
              <a:t>yöntemidir.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 indent="0">
              <a:lnSpc>
                <a:spcPts val="3504"/>
              </a:lnSpc>
            </a:pPr>
            <a:r>
              <a:rPr lang="en-US" altLang="zh-CN" sz="2100" dirty="0" smtClean="0">
                <a:solidFill>
                  <a:srgbClr val="221E1F"/>
                </a:solidFill>
                <a:latin typeface="Comic Sans MS" charset="0"/>
                <a:cs typeface="Comic Sans MS" charset="0"/>
              </a:rPr>
              <a:t>İnsülin kullanacak diyabetli insülin tedavisi ile ilgili temel</a:t>
            </a:r>
          </a:p>
          <a:p>
            <a:pPr indent="0">
              <a:lnSpc>
                <a:spcPts val="2520"/>
              </a:lnSpc>
            </a:pPr>
            <a:r>
              <a:rPr lang="en-US" altLang="zh-CN" sz="2100" dirty="0" smtClean="0">
                <a:solidFill>
                  <a:srgbClr val="221E1F"/>
                </a:solidFill>
                <a:latin typeface="Comic Sans MS" charset="0"/>
                <a:cs typeface="Comic Sans MS" charset="0"/>
              </a:rPr>
              <a:t>bilgi ve beceriye sahip olmalıdır.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 indent="0">
              <a:lnSpc>
                <a:spcPts val="3504"/>
              </a:lnSpc>
            </a:pPr>
            <a:r>
              <a:rPr lang="en-US" altLang="zh-CN" sz="2100" dirty="0" smtClean="0">
                <a:solidFill>
                  <a:srgbClr val="221E1F"/>
                </a:solidFill>
                <a:latin typeface="Comic Sans MS" charset="0"/>
                <a:cs typeface="Comic Sans MS" charset="0"/>
              </a:rPr>
              <a:t>İnsülin tedavisi uygulamaları özenli ve dikkatli yapılan bir</a:t>
            </a:r>
          </a:p>
          <a:p>
            <a:pPr indent="0">
              <a:lnSpc>
                <a:spcPts val="2519"/>
              </a:lnSpc>
            </a:pPr>
            <a:r>
              <a:rPr lang="en-US" altLang="zh-CN" sz="2100" dirty="0" smtClean="0">
                <a:solidFill>
                  <a:srgbClr val="221E1F"/>
                </a:solidFill>
                <a:latin typeface="Comic Sans MS" charset="0"/>
                <a:cs typeface="Comic Sans MS" charset="0"/>
              </a:rPr>
              <a:t>eğitim gerektirir.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 indent="0">
              <a:lnSpc>
                <a:spcPts val="3504"/>
              </a:lnSpc>
            </a:pPr>
            <a:r>
              <a:rPr lang="en-US" altLang="zh-CN" sz="2100" dirty="0" smtClean="0">
                <a:solidFill>
                  <a:srgbClr val="221E1F"/>
                </a:solidFill>
                <a:latin typeface="Comic Sans MS" charset="0"/>
                <a:cs typeface="Comic Sans MS" charset="0"/>
              </a:rPr>
              <a:t>İnsülin dozlarınızı doktorunuza danışmadan değiştirmeyiniz.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 indent="4232188">
              <a:lnSpc>
                <a:spcPts val="3679"/>
              </a:lnSpc>
            </a:pPr>
            <a:endParaRPr lang="en-US" altLang="zh-CN" sz="2000" dirty="0" smtClean="0">
              <a:solidFill>
                <a:srgbClr val="293C90"/>
              </a:solidFill>
              <a:latin typeface="Comic Sans MS" charset="0"/>
              <a:cs typeface="Comic Sans MS" charset="0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Picture 17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054840" cy="8823960"/>
          </a:xfrm>
          <a:prstGeom prst="rect">
            <a:avLst/>
          </a:prstGeom>
        </p:spPr>
      </p:pic>
      <p:sp>
        <p:nvSpPr>
          <p:cNvPr id="2" name="TextBox 170"/>
          <p:cNvSpPr txBox="1"/>
          <p:nvPr/>
        </p:nvSpPr>
        <p:spPr>
          <a:xfrm>
            <a:off x="2084400" y="1164057"/>
            <a:ext cx="7896797" cy="690101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2402305">
              <a:lnSpc>
                <a:spcPts val="3483"/>
              </a:lnSpc>
            </a:pPr>
            <a:r>
              <a:rPr lang="en-US" altLang="zh-CN" sz="2500" dirty="0" smtClean="0">
                <a:solidFill>
                  <a:srgbClr val="D01E26"/>
                </a:solidFill>
                <a:latin typeface="Comic Sans MS" charset="0"/>
                <a:cs typeface="Comic Sans MS" charset="0"/>
              </a:rPr>
              <a:t>TEMEL MESAJLAR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 indent="0">
              <a:lnSpc>
                <a:spcPts val="3917"/>
              </a:lnSpc>
            </a:pPr>
            <a:r>
              <a:rPr lang="en-US" altLang="zh-CN" sz="2100" dirty="0" smtClean="0">
                <a:solidFill>
                  <a:srgbClr val="FEFEFE"/>
                </a:solidFill>
                <a:latin typeface="Comic Sans MS" charset="0"/>
                <a:cs typeface="Comic Sans MS" charset="0"/>
              </a:rPr>
              <a:t>İlaç tedavisinin etkili olabilmesi için doğru beslenme ve</a:t>
            </a:r>
          </a:p>
          <a:p>
            <a:pPr indent="0">
              <a:lnSpc>
                <a:spcPts val="3000"/>
              </a:lnSpc>
            </a:pPr>
            <a:r>
              <a:rPr lang="en-US" altLang="zh-CN" sz="2100" dirty="0" smtClean="0">
                <a:solidFill>
                  <a:srgbClr val="FEFEFE"/>
                </a:solidFill>
                <a:latin typeface="Comic Sans MS" charset="0"/>
                <a:cs typeface="Comic Sans MS" charset="0"/>
              </a:rPr>
              <a:t>düzenli egzersiz şarttır.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 indent="0">
              <a:lnSpc>
                <a:spcPts val="2999"/>
              </a:lnSpc>
            </a:pPr>
            <a:r>
              <a:rPr lang="en-US" altLang="zh-CN" sz="2100" dirty="0" smtClean="0">
                <a:solidFill>
                  <a:srgbClr val="FEFEFE"/>
                </a:solidFill>
                <a:latin typeface="Comic Sans MS" charset="0"/>
                <a:cs typeface="Comic Sans MS" charset="0"/>
              </a:rPr>
              <a:t>Hipoglisemi hiperglisemiden daha tehlikelidir ve hemen tedavi</a:t>
            </a:r>
          </a:p>
          <a:p>
            <a:pPr indent="0">
              <a:lnSpc>
                <a:spcPts val="3000"/>
              </a:lnSpc>
            </a:pPr>
            <a:r>
              <a:rPr lang="en-US" altLang="zh-CN" sz="2100" dirty="0" smtClean="0">
                <a:solidFill>
                  <a:srgbClr val="FEFEFE"/>
                </a:solidFill>
                <a:latin typeface="Comic Sans MS" charset="0"/>
                <a:cs typeface="Comic Sans MS" charset="0"/>
              </a:rPr>
              <a:t>edilmesi gerekir.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 indent="0">
              <a:lnSpc>
                <a:spcPts val="2999"/>
              </a:lnSpc>
            </a:pPr>
            <a:r>
              <a:rPr lang="en-US" altLang="zh-CN" sz="2100" dirty="0" smtClean="0">
                <a:solidFill>
                  <a:srgbClr val="FEFEFE"/>
                </a:solidFill>
                <a:latin typeface="Comic Sans MS" charset="0"/>
                <a:cs typeface="Comic Sans MS" charset="0"/>
              </a:rPr>
              <a:t>Bireyin ilaçlarını zamanında ve kullanım şekline uygun alması</a:t>
            </a:r>
          </a:p>
          <a:p>
            <a:pPr indent="0">
              <a:lnSpc>
                <a:spcPts val="3000"/>
              </a:lnSpc>
            </a:pPr>
            <a:r>
              <a:rPr lang="en-US" altLang="zh-CN" sz="2100" dirty="0" smtClean="0">
                <a:solidFill>
                  <a:srgbClr val="FEFEFE"/>
                </a:solidFill>
                <a:latin typeface="Comic Sans MS" charset="0"/>
                <a:cs typeface="Comic Sans MS" charset="0"/>
              </a:rPr>
              <a:t>tedavinin başarısında önemlidir.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 indent="0">
              <a:lnSpc>
                <a:spcPts val="2999"/>
              </a:lnSpc>
            </a:pPr>
            <a:r>
              <a:rPr lang="en-US" altLang="zh-CN" sz="2100" dirty="0" smtClean="0">
                <a:solidFill>
                  <a:srgbClr val="FEFEFE"/>
                </a:solidFill>
                <a:latin typeface="Comic Sans MS" charset="0"/>
                <a:cs typeface="Comic Sans MS" charset="0"/>
              </a:rPr>
              <a:t>İnsülinden glukoz düzenleyici ilaçlara veya bu ilaçlardan</a:t>
            </a:r>
          </a:p>
          <a:p>
            <a:pPr indent="0">
              <a:lnSpc>
                <a:spcPts val="3000"/>
              </a:lnSpc>
            </a:pPr>
            <a:r>
              <a:rPr lang="en-US" altLang="zh-CN" sz="2100" dirty="0" smtClean="0">
                <a:solidFill>
                  <a:srgbClr val="FEFEFE"/>
                </a:solidFill>
                <a:latin typeface="Comic Sans MS" charset="0"/>
                <a:cs typeface="Comic Sans MS" charset="0"/>
              </a:rPr>
              <a:t>insüline geçilebilir.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 indent="3635541">
              <a:lnSpc>
                <a:spcPts val="2934"/>
              </a:lnSpc>
            </a:pPr>
            <a:endParaRPr lang="en-US" altLang="zh-CN" sz="2000" dirty="0" smtClean="0">
              <a:solidFill>
                <a:srgbClr val="293C90"/>
              </a:solidFill>
              <a:latin typeface="Comic Sans MS" charset="0"/>
              <a:cs typeface="Comic Sans MS" charset="0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Picture 17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062461" cy="8823960"/>
          </a:xfrm>
          <a:prstGeom prst="rect">
            <a:avLst/>
          </a:prstGeom>
        </p:spPr>
      </p:pic>
      <p:sp>
        <p:nvSpPr>
          <p:cNvPr id="2" name="TextBox 172"/>
          <p:cNvSpPr txBox="1"/>
          <p:nvPr/>
        </p:nvSpPr>
        <p:spPr>
          <a:xfrm>
            <a:off x="9468000" y="2070964"/>
            <a:ext cx="610908" cy="150434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0">
              <a:lnSpc>
                <a:spcPts val="11845"/>
              </a:lnSpc>
            </a:pPr>
            <a:r>
              <a:rPr lang="en-US" altLang="zh-CN" sz="8500" dirty="0" smtClean="0">
                <a:solidFill>
                  <a:srgbClr val="D01E26"/>
                </a:solidFill>
                <a:latin typeface="Comic Sans MS" charset="0"/>
                <a:cs typeface="Comic Sans MS" charset="0"/>
              </a:rPr>
              <a:t>?</a:t>
            </a:r>
          </a:p>
        </p:txBody>
      </p:sp>
      <p:sp>
        <p:nvSpPr>
          <p:cNvPr id="173" name="TextBox 173"/>
          <p:cNvSpPr txBox="1"/>
          <p:nvPr/>
        </p:nvSpPr>
        <p:spPr>
          <a:xfrm>
            <a:off x="3287413" y="2239002"/>
            <a:ext cx="3363100" cy="605293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323773">
              <a:lnSpc>
                <a:spcPts val="2926"/>
              </a:lnSpc>
            </a:pPr>
            <a:r>
              <a:rPr lang="tr-TR" altLang="zh-CN" sz="2100" dirty="0" smtClean="0">
                <a:solidFill>
                  <a:srgbClr val="221E1F"/>
                </a:solidFill>
                <a:latin typeface="Comic Sans MS" charset="0"/>
                <a:cs typeface="Comic Sans MS" charset="0"/>
              </a:rPr>
              <a:t>Diyabetli bireylerin </a:t>
            </a:r>
          </a:p>
          <a:p>
            <a:pPr indent="323773">
              <a:lnSpc>
                <a:spcPts val="2926"/>
              </a:lnSpc>
            </a:pPr>
            <a:r>
              <a:rPr lang="tr-TR" altLang="zh-CN" sz="2100" dirty="0">
                <a:solidFill>
                  <a:srgbClr val="221E1F"/>
                </a:solidFill>
                <a:latin typeface="Comic Sans MS" charset="0"/>
                <a:cs typeface="Comic Sans MS" charset="0"/>
              </a:rPr>
              <a:t>i</a:t>
            </a:r>
            <a:r>
              <a:rPr lang="tr-TR" altLang="zh-CN" sz="2100" dirty="0" smtClean="0">
                <a:solidFill>
                  <a:srgbClr val="221E1F"/>
                </a:solidFill>
                <a:latin typeface="Comic Sans MS" charset="0"/>
                <a:cs typeface="Comic Sans MS" charset="0"/>
              </a:rPr>
              <a:t>htiyaç </a:t>
            </a:r>
            <a:r>
              <a:rPr lang="en-US" altLang="zh-CN" sz="2100" dirty="0" err="1" smtClean="0">
                <a:solidFill>
                  <a:srgbClr val="221E1F"/>
                </a:solidFill>
                <a:latin typeface="Comic Sans MS" charset="0"/>
                <a:cs typeface="Comic Sans MS" charset="0"/>
              </a:rPr>
              <a:t>duyduğu</a:t>
            </a:r>
            <a:endParaRPr lang="tr-TR" altLang="zh-CN" sz="2100" dirty="0" smtClean="0">
              <a:solidFill>
                <a:srgbClr val="221E1F"/>
              </a:solidFill>
              <a:latin typeface="Comic Sans MS" charset="0"/>
              <a:cs typeface="Comic Sans MS" charset="0"/>
            </a:endParaRPr>
          </a:p>
          <a:p>
            <a:pPr indent="323773">
              <a:lnSpc>
                <a:spcPts val="2926"/>
              </a:lnSpc>
            </a:pPr>
            <a:r>
              <a:rPr lang="en-US" altLang="zh-CN" sz="2100" dirty="0" smtClean="0">
                <a:solidFill>
                  <a:srgbClr val="221E1F"/>
                </a:solidFill>
                <a:latin typeface="Comic Sans MS" charset="0"/>
                <a:cs typeface="Comic Sans MS" charset="0"/>
              </a:rPr>
              <a:t> ilaç farklıdır.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 indent="38138">
              <a:lnSpc>
                <a:spcPts val="2999"/>
              </a:lnSpc>
            </a:pPr>
            <a:r>
              <a:rPr lang="en-US" altLang="zh-CN" sz="2100" dirty="0" smtClean="0">
                <a:solidFill>
                  <a:srgbClr val="221E1F"/>
                </a:solidFill>
                <a:latin typeface="Comic Sans MS" charset="0"/>
                <a:cs typeface="Comic Sans MS" charset="0"/>
              </a:rPr>
              <a:t>Bu nedenle bir diyabetlinin</a:t>
            </a:r>
          </a:p>
          <a:p>
            <a:pPr indent="151485">
              <a:lnSpc>
                <a:spcPts val="3000"/>
              </a:lnSpc>
            </a:pPr>
            <a:r>
              <a:rPr lang="en-US" altLang="zh-CN" sz="2100" dirty="0" smtClean="0">
                <a:solidFill>
                  <a:srgbClr val="221E1F"/>
                </a:solidFill>
                <a:latin typeface="Comic Sans MS" charset="0"/>
                <a:cs typeface="Comic Sans MS" charset="0"/>
              </a:rPr>
              <a:t>ilacı diğer diyabetliye iyi</a:t>
            </a:r>
          </a:p>
          <a:p>
            <a:pPr indent="119481">
              <a:lnSpc>
                <a:spcPts val="3000"/>
              </a:lnSpc>
            </a:pPr>
            <a:r>
              <a:rPr lang="en-US" altLang="zh-CN" sz="2100" dirty="0" smtClean="0">
                <a:solidFill>
                  <a:srgbClr val="221E1F"/>
                </a:solidFill>
                <a:latin typeface="Comic Sans MS" charset="0"/>
                <a:cs typeface="Comic Sans MS" charset="0"/>
              </a:rPr>
              <a:t>gelmeyebilir, hatta zarar</a:t>
            </a:r>
          </a:p>
          <a:p>
            <a:pPr indent="1164412">
              <a:lnSpc>
                <a:spcPts val="3000"/>
              </a:lnSpc>
            </a:pPr>
            <a:r>
              <a:rPr lang="en-US" altLang="zh-CN" sz="2100" dirty="0" smtClean="0">
                <a:solidFill>
                  <a:srgbClr val="221E1F"/>
                </a:solidFill>
                <a:latin typeface="Comic Sans MS" charset="0"/>
                <a:cs typeface="Comic Sans MS" charset="0"/>
              </a:rPr>
              <a:t>verebilir.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 indent="108280">
              <a:lnSpc>
                <a:spcPts val="2999"/>
              </a:lnSpc>
            </a:pPr>
            <a:r>
              <a:rPr lang="en-US" altLang="zh-CN" sz="2100" dirty="0" smtClean="0">
                <a:solidFill>
                  <a:srgbClr val="221E1F"/>
                </a:solidFill>
                <a:latin typeface="Comic Sans MS" charset="0"/>
                <a:cs typeface="Comic Sans MS" charset="0"/>
              </a:rPr>
              <a:t>Tedavi bireye özgü; yaşı,</a:t>
            </a:r>
          </a:p>
          <a:p>
            <a:pPr indent="0">
              <a:lnSpc>
                <a:spcPts val="3000"/>
              </a:lnSpc>
            </a:pPr>
            <a:r>
              <a:rPr lang="en-US" altLang="zh-CN" sz="2100" dirty="0" smtClean="0">
                <a:solidFill>
                  <a:srgbClr val="221E1F"/>
                </a:solidFill>
                <a:latin typeface="Comic Sans MS" charset="0"/>
                <a:cs typeface="Comic Sans MS" charset="0"/>
              </a:rPr>
              <a:t>işi, hastalıkları vb. dikkate</a:t>
            </a:r>
          </a:p>
          <a:p>
            <a:pPr indent="273634">
              <a:lnSpc>
                <a:spcPts val="3000"/>
              </a:lnSpc>
            </a:pPr>
            <a:r>
              <a:rPr lang="en-US" altLang="zh-CN" sz="2100" dirty="0" smtClean="0">
                <a:solidFill>
                  <a:srgbClr val="221E1F"/>
                </a:solidFill>
                <a:latin typeface="Comic Sans MS" charset="0"/>
                <a:cs typeface="Comic Sans MS" charset="0"/>
              </a:rPr>
              <a:t>alınarak planlanmalıdır.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 indent="2538854">
              <a:lnSpc>
                <a:spcPts val="3506"/>
              </a:lnSpc>
            </a:pPr>
            <a:endParaRPr lang="en-US" altLang="zh-CN" sz="2000" dirty="0" smtClean="0">
              <a:solidFill>
                <a:srgbClr val="293C90"/>
              </a:solidFill>
              <a:latin typeface="Comic Sans MS" charset="0"/>
              <a:cs typeface="Comic Sans MS" charset="0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Picture 17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054840" cy="8823960"/>
          </a:xfrm>
          <a:prstGeom prst="rect">
            <a:avLst/>
          </a:prstGeom>
        </p:spPr>
      </p:pic>
      <p:sp>
        <p:nvSpPr>
          <p:cNvPr id="2" name="TextBox 175"/>
          <p:cNvSpPr txBox="1"/>
          <p:nvPr/>
        </p:nvSpPr>
        <p:spPr>
          <a:xfrm>
            <a:off x="1266896" y="1164057"/>
            <a:ext cx="9525759" cy="382625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0">
              <a:lnSpc>
                <a:spcPts val="3483"/>
              </a:lnSpc>
            </a:pPr>
            <a:r>
              <a:rPr lang="en-US" altLang="zh-CN" sz="2500" dirty="0" smtClean="0">
                <a:solidFill>
                  <a:srgbClr val="D01E26"/>
                </a:solidFill>
                <a:latin typeface="Comic Sans MS" charset="0"/>
                <a:cs typeface="Comic Sans MS" charset="0"/>
              </a:rPr>
              <a:t>İLAÇ KULLANAN DİYABETLİLERDE KAN ŞEKERİ TAKİBİ</a:t>
            </a:r>
          </a:p>
          <a:p>
            <a:pPr indent="3348990">
              <a:lnSpc>
                <a:spcPts val="3600"/>
              </a:lnSpc>
            </a:pPr>
            <a:r>
              <a:rPr lang="en-US" altLang="zh-CN" sz="2500" dirty="0" smtClean="0">
                <a:solidFill>
                  <a:srgbClr val="D01E26"/>
                </a:solidFill>
                <a:latin typeface="Comic Sans MS" charset="0"/>
                <a:cs typeface="Comic Sans MS" charset="0"/>
              </a:rPr>
              <a:t>NASIL YAPILIR?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 indent="581103">
              <a:lnSpc>
                <a:spcPts val="3059"/>
              </a:lnSpc>
            </a:pPr>
            <a:r>
              <a:rPr lang="en-US" altLang="zh-CN" sz="2100" dirty="0" smtClean="0">
                <a:solidFill>
                  <a:srgbClr val="221E1F"/>
                </a:solidFill>
                <a:latin typeface="Comic Sans MS" charset="0"/>
                <a:cs typeface="Comic Sans MS" charset="0"/>
              </a:rPr>
              <a:t>Evde kan şekeri ölçülmelidir. Ölçüm zamanları ilacın</a:t>
            </a:r>
          </a:p>
          <a:p>
            <a:pPr indent="581103">
              <a:lnSpc>
                <a:spcPts val="3000"/>
              </a:lnSpc>
            </a:pPr>
            <a:r>
              <a:rPr lang="en-US" altLang="zh-CN" sz="2100" dirty="0" smtClean="0">
                <a:solidFill>
                  <a:srgbClr val="221E1F"/>
                </a:solidFill>
                <a:latin typeface="Comic Sans MS" charset="0"/>
                <a:cs typeface="Comic Sans MS" charset="0"/>
              </a:rPr>
              <a:t>etkisine göre diyabet ekibi tarafından önerilir.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 indent="1085166">
              <a:lnSpc>
                <a:spcPts val="2983"/>
              </a:lnSpc>
            </a:pPr>
            <a:r>
              <a:rPr lang="en-US" altLang="zh-CN" sz="2100" dirty="0" smtClean="0">
                <a:solidFill>
                  <a:srgbClr val="221E1F"/>
                </a:solidFill>
                <a:latin typeface="Comic Sans MS" charset="0"/>
                <a:cs typeface="Comic Sans MS" charset="0"/>
              </a:rPr>
              <a:t>Açlık kan şekeri sabah aç karnına ölçülen</a:t>
            </a:r>
          </a:p>
          <a:p>
            <a:pPr indent="1085166">
              <a:lnSpc>
                <a:spcPts val="3000"/>
              </a:lnSpc>
            </a:pPr>
            <a:r>
              <a:rPr lang="en-US" altLang="zh-CN" sz="2100" dirty="0" smtClean="0">
                <a:solidFill>
                  <a:srgbClr val="221E1F"/>
                </a:solidFill>
                <a:latin typeface="Comic Sans MS" charset="0"/>
                <a:cs typeface="Comic Sans MS" charset="0"/>
              </a:rPr>
              <a:t>şekerdir.</a:t>
            </a:r>
          </a:p>
        </p:txBody>
      </p:sp>
      <p:sp>
        <p:nvSpPr>
          <p:cNvPr id="176" name="TextBox 176"/>
          <p:cNvSpPr txBox="1"/>
          <p:nvPr/>
        </p:nvSpPr>
        <p:spPr>
          <a:xfrm>
            <a:off x="2352062" y="5251532"/>
            <a:ext cx="5828519" cy="283410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0">
              <a:lnSpc>
                <a:spcPts val="2926"/>
              </a:lnSpc>
            </a:pPr>
            <a:r>
              <a:rPr lang="en-US" altLang="zh-CN" sz="2100" dirty="0" smtClean="0">
                <a:solidFill>
                  <a:srgbClr val="221E1F"/>
                </a:solidFill>
                <a:latin typeface="Comic Sans MS" charset="0"/>
                <a:cs typeface="Comic Sans MS" charset="0"/>
              </a:rPr>
              <a:t>Tokluk şekeri yemeğe başladıktan 2 saat sonra</a:t>
            </a:r>
          </a:p>
          <a:p>
            <a:pPr indent="0">
              <a:lnSpc>
                <a:spcPts val="3000"/>
              </a:lnSpc>
            </a:pPr>
            <a:r>
              <a:rPr lang="en-US" altLang="zh-CN" sz="2100" dirty="0" smtClean="0">
                <a:solidFill>
                  <a:srgbClr val="221E1F"/>
                </a:solidFill>
                <a:latin typeface="Comic Sans MS" charset="0"/>
                <a:cs typeface="Comic Sans MS" charset="0"/>
              </a:rPr>
              <a:t>ölçülür.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 indent="3367879">
              <a:lnSpc>
                <a:spcPts val="3226"/>
              </a:lnSpc>
            </a:pPr>
            <a:endParaRPr lang="en-US" altLang="zh-CN" sz="2000" dirty="0" smtClean="0">
              <a:solidFill>
                <a:srgbClr val="293C90"/>
              </a:solidFill>
              <a:latin typeface="Comic Sans MS" charset="0"/>
              <a:cs typeface="Comic Sans MS" charset="0"/>
            </a:endParaRPr>
          </a:p>
        </p:txBody>
      </p:sp>
      <p:sp>
        <p:nvSpPr>
          <p:cNvPr id="177" name="TextBox 177"/>
          <p:cNvSpPr txBox="1"/>
          <p:nvPr/>
        </p:nvSpPr>
        <p:spPr>
          <a:xfrm>
            <a:off x="9265981" y="5216038"/>
            <a:ext cx="1197227" cy="23917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0">
              <a:lnSpc>
                <a:spcPts val="1883"/>
              </a:lnSpc>
            </a:pPr>
            <a:r>
              <a:rPr lang="en-US" altLang="zh-CN" sz="1500" dirty="0" smtClean="0">
                <a:solidFill>
                  <a:srgbClr val="BD1B2C"/>
                </a:solidFill>
                <a:latin typeface="Times New Roman" charset="0"/>
                <a:cs typeface="Times New Roman" charset="0"/>
              </a:rPr>
              <a:t>GLUKOMETRE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054840" cy="8823960"/>
          </a:xfrm>
          <a:prstGeom prst="rect">
            <a:avLst/>
          </a:prstGeom>
        </p:spPr>
      </p:pic>
      <p:sp>
        <p:nvSpPr>
          <p:cNvPr id="2" name="TextBox 12"/>
          <p:cNvSpPr txBox="1"/>
          <p:nvPr/>
        </p:nvSpPr>
        <p:spPr>
          <a:xfrm>
            <a:off x="1568400" y="1164032"/>
            <a:ext cx="8065991" cy="696344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353931">
              <a:lnSpc>
                <a:spcPts val="3483"/>
              </a:lnSpc>
            </a:pPr>
            <a:r>
              <a:rPr lang="en-US" altLang="zh-CN" sz="2500" dirty="0" smtClean="0">
                <a:solidFill>
                  <a:srgbClr val="D01E26"/>
                </a:solidFill>
                <a:latin typeface="Comic Sans MS" charset="0"/>
                <a:cs typeface="Comic Sans MS" charset="0"/>
              </a:rPr>
              <a:t>DİYABETTE FİZİKSEL AKTİVİTE / EGZERSİZİN</a:t>
            </a:r>
          </a:p>
          <a:p>
            <a:pPr indent="3284138">
              <a:lnSpc>
                <a:spcPts val="3600"/>
              </a:lnSpc>
            </a:pPr>
            <a:r>
              <a:rPr lang="en-US" altLang="zh-CN" sz="2500" dirty="0" smtClean="0">
                <a:solidFill>
                  <a:srgbClr val="D01E26"/>
                </a:solidFill>
                <a:latin typeface="Comic Sans MS" charset="0"/>
                <a:cs typeface="Comic Sans MS" charset="0"/>
              </a:rPr>
              <a:t>FAYDALARI-2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 indent="0">
              <a:lnSpc>
                <a:spcPts val="3116"/>
              </a:lnSpc>
            </a:pPr>
            <a:r>
              <a:rPr lang="en-US" altLang="zh-CN" sz="2100" dirty="0" smtClean="0">
                <a:solidFill>
                  <a:srgbClr val="221E1F"/>
                </a:solidFill>
                <a:latin typeface="Comic Sans MS" charset="0"/>
                <a:cs typeface="Comic Sans MS" charset="0"/>
              </a:rPr>
              <a:t>Egzersiz düzenli yapılırsa, hem genel vücut yağ</a:t>
            </a:r>
          </a:p>
          <a:p>
            <a:pPr indent="0">
              <a:lnSpc>
                <a:spcPts val="3000"/>
              </a:lnSpc>
            </a:pPr>
            <a:r>
              <a:rPr lang="en-US" altLang="zh-CN" sz="2100" dirty="0" smtClean="0">
                <a:solidFill>
                  <a:srgbClr val="221E1F"/>
                </a:solidFill>
                <a:latin typeface="Comic Sans MS" charset="0"/>
                <a:cs typeface="Comic Sans MS" charset="0"/>
              </a:rPr>
              <a:t>dağılımını hem de karın bölgesindeki yağı azaltır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 indent="0">
              <a:lnSpc>
                <a:spcPts val="3699"/>
              </a:lnSpc>
            </a:pPr>
            <a:r>
              <a:rPr lang="en-US" altLang="zh-CN" sz="2100" dirty="0" smtClean="0">
                <a:solidFill>
                  <a:srgbClr val="221E1F"/>
                </a:solidFill>
                <a:latin typeface="Comic Sans MS" charset="0"/>
                <a:cs typeface="Comic Sans MS" charset="0"/>
              </a:rPr>
              <a:t>Böylece kilo vermeye ve kaybedilen kilonun</a:t>
            </a:r>
          </a:p>
          <a:p>
            <a:pPr indent="0">
              <a:lnSpc>
                <a:spcPts val="3000"/>
              </a:lnSpc>
            </a:pPr>
            <a:r>
              <a:rPr lang="en-US" altLang="zh-CN" sz="2100" dirty="0" smtClean="0">
                <a:solidFill>
                  <a:srgbClr val="221E1F"/>
                </a:solidFill>
                <a:latin typeface="Comic Sans MS" charset="0"/>
                <a:cs typeface="Comic Sans MS" charset="0"/>
              </a:rPr>
              <a:t>korunmasına yardımcı olur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 indent="0">
              <a:lnSpc>
                <a:spcPts val="3699"/>
              </a:lnSpc>
            </a:pPr>
            <a:r>
              <a:rPr lang="en-US" altLang="zh-CN" sz="2100" dirty="0" smtClean="0">
                <a:solidFill>
                  <a:srgbClr val="221E1F"/>
                </a:solidFill>
                <a:latin typeface="Comic Sans MS" charset="0"/>
                <a:cs typeface="Comic Sans MS" charset="0"/>
              </a:rPr>
              <a:t>Genel sağlık ve ruh sağlığının iyileştirilmesine katkı</a:t>
            </a:r>
          </a:p>
          <a:p>
            <a:pPr indent="0">
              <a:lnSpc>
                <a:spcPts val="3000"/>
              </a:lnSpc>
            </a:pPr>
            <a:r>
              <a:rPr lang="en-US" altLang="zh-CN" sz="2100" dirty="0" smtClean="0">
                <a:solidFill>
                  <a:srgbClr val="221E1F"/>
                </a:solidFill>
                <a:latin typeface="Comic Sans MS" charset="0"/>
                <a:cs typeface="Comic Sans MS" charset="0"/>
              </a:rPr>
              <a:t>sağlar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 indent="0">
              <a:lnSpc>
                <a:spcPts val="3699"/>
              </a:lnSpc>
            </a:pPr>
            <a:r>
              <a:rPr lang="en-US" altLang="zh-CN" sz="2100" dirty="0" smtClean="0">
                <a:solidFill>
                  <a:srgbClr val="221E1F"/>
                </a:solidFill>
                <a:latin typeface="Comic Sans MS" charset="0"/>
                <a:cs typeface="Comic Sans MS" charset="0"/>
              </a:rPr>
              <a:t>İyilik hissini ve yaşam kalitesini arttırır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 indent="4229056">
              <a:lnSpc>
                <a:spcPts val="3036"/>
              </a:lnSpc>
            </a:pPr>
            <a:endParaRPr lang="en-US" altLang="zh-CN" sz="2000" dirty="0" smtClean="0">
              <a:solidFill>
                <a:srgbClr val="293C90"/>
              </a:solidFill>
              <a:latin typeface="Comic Sans MS" charset="0"/>
              <a:cs typeface="Comic Sans MS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062461" cy="8823960"/>
          </a:xfrm>
          <a:prstGeom prst="rect">
            <a:avLst/>
          </a:prstGeom>
        </p:spPr>
      </p:pic>
      <p:sp>
        <p:nvSpPr>
          <p:cNvPr id="2" name="TextBox 14"/>
          <p:cNvSpPr txBox="1"/>
          <p:nvPr/>
        </p:nvSpPr>
        <p:spPr>
          <a:xfrm>
            <a:off x="4110313" y="1164032"/>
            <a:ext cx="3617978" cy="697626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0">
              <a:lnSpc>
                <a:spcPts val="3483"/>
              </a:lnSpc>
            </a:pPr>
            <a:r>
              <a:rPr lang="en-US" altLang="zh-CN" sz="2500" dirty="0" smtClean="0">
                <a:solidFill>
                  <a:srgbClr val="D01E26"/>
                </a:solidFill>
                <a:latin typeface="Comic Sans MS" charset="0"/>
                <a:cs typeface="Comic Sans MS" charset="0"/>
              </a:rPr>
              <a:t>HER YAŞTA EGZERSİZ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 indent="1687143">
              <a:lnSpc>
                <a:spcPts val="2854"/>
              </a:lnSpc>
            </a:pPr>
            <a:endParaRPr lang="en-US" altLang="zh-CN" sz="2000" dirty="0" smtClean="0">
              <a:solidFill>
                <a:srgbClr val="293C90"/>
              </a:solidFill>
              <a:latin typeface="Comic Sans MS" charset="0"/>
              <a:cs typeface="Comic Sans MS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054840" cy="8823960"/>
          </a:xfrm>
          <a:prstGeom prst="rect">
            <a:avLst/>
          </a:prstGeom>
        </p:spPr>
      </p:pic>
      <p:sp>
        <p:nvSpPr>
          <p:cNvPr id="2" name="TextBox 16"/>
          <p:cNvSpPr txBox="1"/>
          <p:nvPr/>
        </p:nvSpPr>
        <p:spPr>
          <a:xfrm>
            <a:off x="1737833" y="1164032"/>
            <a:ext cx="6060633" cy="702756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2309812">
              <a:lnSpc>
                <a:spcPts val="3483"/>
              </a:lnSpc>
            </a:pPr>
            <a:r>
              <a:rPr lang="en-US" altLang="zh-CN" sz="2500" dirty="0" smtClean="0">
                <a:solidFill>
                  <a:srgbClr val="D01E26"/>
                </a:solidFill>
                <a:latin typeface="Comic Sans MS" charset="0"/>
                <a:cs typeface="Comic Sans MS" charset="0"/>
              </a:rPr>
              <a:t>DİYABET VE EGZERSİZ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 indent="0">
              <a:lnSpc>
                <a:spcPts val="3508"/>
              </a:lnSpc>
            </a:pPr>
            <a:r>
              <a:rPr lang="en-US" altLang="zh-CN" sz="2100" dirty="0" smtClean="0">
                <a:solidFill>
                  <a:srgbClr val="221E1F"/>
                </a:solidFill>
                <a:latin typeface="Comic Sans MS" charset="0"/>
                <a:cs typeface="Comic Sans MS" charset="0"/>
              </a:rPr>
              <a:t>Egzersiz Planlarken Dikkat Edilecek</a:t>
            </a:r>
          </a:p>
          <a:p>
            <a:pPr indent="1340167">
              <a:lnSpc>
                <a:spcPts val="3099"/>
              </a:lnSpc>
            </a:pPr>
            <a:r>
              <a:rPr lang="en-US" altLang="zh-CN" sz="2100" dirty="0" smtClean="0">
                <a:solidFill>
                  <a:srgbClr val="221E1F"/>
                </a:solidFill>
                <a:latin typeface="Comic Sans MS" charset="0"/>
                <a:cs typeface="Comic Sans MS" charset="0"/>
              </a:rPr>
              <a:t>Risk Faktörleri: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 indent="1091869">
              <a:lnSpc>
                <a:spcPts val="2950"/>
              </a:lnSpc>
            </a:pPr>
            <a:r>
              <a:rPr lang="en-US" altLang="zh-CN" sz="2100" dirty="0" smtClean="0">
                <a:solidFill>
                  <a:srgbClr val="D01E26"/>
                </a:solidFill>
                <a:latin typeface="Comic Sans MS" charset="0"/>
                <a:cs typeface="Comic Sans MS" charset="0"/>
              </a:rPr>
              <a:t>Fiziksel kısıtlılıklar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 indent="632345">
              <a:lnSpc>
                <a:spcPts val="2950"/>
              </a:lnSpc>
            </a:pPr>
            <a:r>
              <a:rPr lang="en-US" altLang="zh-CN" sz="2100" dirty="0" smtClean="0">
                <a:solidFill>
                  <a:srgbClr val="221E1F"/>
                </a:solidFill>
                <a:latin typeface="Comic Sans MS" charset="0"/>
                <a:cs typeface="Comic Sans MS" charset="0"/>
              </a:rPr>
              <a:t>Bacaklarda damar hastalığı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 indent="285902">
              <a:lnSpc>
                <a:spcPts val="2950"/>
              </a:lnSpc>
            </a:pPr>
            <a:r>
              <a:rPr lang="en-US" altLang="zh-CN" sz="2100" dirty="0" smtClean="0">
                <a:solidFill>
                  <a:srgbClr val="221E1F"/>
                </a:solidFill>
                <a:latin typeface="Comic Sans MS" charset="0"/>
                <a:cs typeface="Comic Sans MS" charset="0"/>
              </a:rPr>
              <a:t>Yürürken bacak krampları olması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 indent="475259">
              <a:lnSpc>
                <a:spcPts val="2950"/>
              </a:lnSpc>
            </a:pPr>
            <a:r>
              <a:rPr lang="en-US" altLang="zh-CN" sz="2100" dirty="0" smtClean="0">
                <a:solidFill>
                  <a:srgbClr val="D01E26"/>
                </a:solidFill>
                <a:latin typeface="Comic Sans MS" charset="0"/>
                <a:cs typeface="Comic Sans MS" charset="0"/>
              </a:rPr>
              <a:t>Kalp hastalığı, hipertansiyon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 indent="669683">
              <a:lnSpc>
                <a:spcPts val="2950"/>
              </a:lnSpc>
            </a:pPr>
            <a:r>
              <a:rPr lang="en-US" altLang="zh-CN" sz="2100" dirty="0" smtClean="0">
                <a:solidFill>
                  <a:srgbClr val="221E1F"/>
                </a:solidFill>
                <a:latin typeface="Comic Sans MS" charset="0"/>
                <a:cs typeface="Comic Sans MS" charset="0"/>
              </a:rPr>
              <a:t>Diyabete bağlı sinir hasarı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 indent="1530591">
              <a:lnSpc>
                <a:spcPts val="2950"/>
              </a:lnSpc>
            </a:pPr>
            <a:r>
              <a:rPr lang="en-US" altLang="zh-CN" sz="2100" dirty="0" smtClean="0">
                <a:solidFill>
                  <a:srgbClr val="D01E26"/>
                </a:solidFill>
                <a:latin typeface="Comic Sans MS" charset="0"/>
                <a:cs typeface="Comic Sans MS" charset="0"/>
              </a:rPr>
              <a:t>Ayak yarası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 indent="597141">
              <a:lnSpc>
                <a:spcPts val="2950"/>
              </a:lnSpc>
            </a:pPr>
            <a:r>
              <a:rPr lang="en-US" altLang="zh-CN" sz="2100" dirty="0" smtClean="0">
                <a:solidFill>
                  <a:srgbClr val="D01E26"/>
                </a:solidFill>
                <a:latin typeface="Comic Sans MS" charset="0"/>
                <a:cs typeface="Comic Sans MS" charset="0"/>
              </a:rPr>
              <a:t>Diyabetik böbrek hastalığı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 indent="676884">
              <a:lnSpc>
                <a:spcPts val="2950"/>
              </a:lnSpc>
            </a:pPr>
            <a:r>
              <a:rPr lang="en-US" altLang="zh-CN" sz="2100" dirty="0" smtClean="0">
                <a:solidFill>
                  <a:srgbClr val="D01E26"/>
                </a:solidFill>
                <a:latin typeface="Comic Sans MS" charset="0"/>
                <a:cs typeface="Comic Sans MS" charset="0"/>
              </a:rPr>
              <a:t>Diyabetik göz dibi hasarı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 indent="99212">
              <a:lnSpc>
                <a:spcPts val="2950"/>
              </a:lnSpc>
            </a:pPr>
            <a:r>
              <a:rPr lang="en-US" altLang="zh-CN" sz="2100" dirty="0" smtClean="0">
                <a:solidFill>
                  <a:srgbClr val="221E1F"/>
                </a:solidFill>
                <a:latin typeface="Comic Sans MS" charset="0"/>
                <a:cs typeface="Comic Sans MS" charset="0"/>
              </a:rPr>
              <a:t>Sık tekrarlayan hipoglisemi atakları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 indent="4059622">
              <a:lnSpc>
                <a:spcPts val="3695"/>
              </a:lnSpc>
            </a:pPr>
            <a:endParaRPr lang="en-US" altLang="zh-CN" sz="2000" dirty="0" smtClean="0">
              <a:solidFill>
                <a:srgbClr val="293C90"/>
              </a:solidFill>
              <a:latin typeface="Comic Sans MS" charset="0"/>
              <a:cs typeface="Comic Sans MS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054840" cy="8823960"/>
          </a:xfrm>
          <a:prstGeom prst="rect">
            <a:avLst/>
          </a:prstGeom>
        </p:spPr>
      </p:pic>
      <p:sp>
        <p:nvSpPr>
          <p:cNvPr id="2" name="TextBox 18"/>
          <p:cNvSpPr txBox="1"/>
          <p:nvPr/>
        </p:nvSpPr>
        <p:spPr>
          <a:xfrm>
            <a:off x="1543009" y="1164032"/>
            <a:ext cx="8676734" cy="697626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550774">
              <a:lnSpc>
                <a:spcPts val="3483"/>
              </a:lnSpc>
            </a:pPr>
            <a:r>
              <a:rPr lang="en-US" altLang="zh-CN" sz="2500" dirty="0" smtClean="0">
                <a:solidFill>
                  <a:srgbClr val="D01E26"/>
                </a:solidFill>
                <a:latin typeface="Comic Sans MS" charset="0"/>
                <a:cs typeface="Comic Sans MS" charset="0"/>
              </a:rPr>
              <a:t>FİZİKSEL AKTİVİTE VE KAN ŞEKERİ ÖLÇÜMÜ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 indent="199758">
              <a:lnSpc>
                <a:spcPts val="3776"/>
              </a:lnSpc>
            </a:pPr>
            <a:r>
              <a:rPr lang="en-US" altLang="zh-CN" sz="2100" dirty="0" smtClean="0">
                <a:solidFill>
                  <a:srgbClr val="221E1F"/>
                </a:solidFill>
                <a:latin typeface="Comic Sans MS" charset="0"/>
                <a:cs typeface="Comic Sans MS" charset="0"/>
              </a:rPr>
              <a:t>Fiziksel aktiviteye başlayacak diyabetli kan</a:t>
            </a:r>
          </a:p>
          <a:p>
            <a:pPr indent="904913">
              <a:lnSpc>
                <a:spcPts val="3299"/>
              </a:lnSpc>
            </a:pPr>
            <a:r>
              <a:rPr lang="en-US" altLang="zh-CN" sz="2100" dirty="0" smtClean="0">
                <a:solidFill>
                  <a:srgbClr val="221E1F"/>
                </a:solidFill>
                <a:latin typeface="Comic Sans MS" charset="0"/>
                <a:cs typeface="Comic Sans MS" charset="0"/>
              </a:rPr>
              <a:t>şekeri takibi yapmayı bilmelidir.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 indent="0">
              <a:lnSpc>
                <a:spcPts val="3417"/>
              </a:lnSpc>
            </a:pPr>
            <a:r>
              <a:rPr lang="en-US" altLang="zh-CN" sz="2100" dirty="0" smtClean="0">
                <a:solidFill>
                  <a:srgbClr val="221E1F"/>
                </a:solidFill>
                <a:latin typeface="Comic Sans MS" charset="0"/>
                <a:cs typeface="Comic Sans MS" charset="0"/>
              </a:rPr>
              <a:t>Egzersizden önce ve sonra, gerekirse egzersiz</a:t>
            </a:r>
          </a:p>
          <a:p>
            <a:pPr indent="856907">
              <a:lnSpc>
                <a:spcPts val="3299"/>
              </a:lnSpc>
            </a:pPr>
            <a:r>
              <a:rPr lang="en-US" altLang="zh-CN" sz="2100" dirty="0" smtClean="0">
                <a:solidFill>
                  <a:srgbClr val="221E1F"/>
                </a:solidFill>
                <a:latin typeface="Comic Sans MS" charset="0"/>
                <a:cs typeface="Comic Sans MS" charset="0"/>
              </a:rPr>
              <a:t>sırasında kan şekerini ölçmelidir.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 indent="7815217">
              <a:lnSpc>
                <a:spcPts val="5458"/>
              </a:lnSpc>
            </a:pPr>
            <a:r>
              <a:rPr lang="en-US" altLang="zh-CN" sz="2400" dirty="0" smtClean="0">
                <a:solidFill>
                  <a:srgbClr val="FEF000"/>
                </a:solidFill>
                <a:latin typeface="Arial" charset="0"/>
                <a:cs typeface="Arial" charset="0"/>
              </a:rPr>
              <a:t>TEST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 indent="4254447">
              <a:lnSpc>
                <a:spcPts val="3604"/>
              </a:lnSpc>
            </a:pPr>
            <a:endParaRPr lang="en-US" altLang="zh-CN" sz="2000" dirty="0" smtClean="0">
              <a:solidFill>
                <a:srgbClr val="293C90"/>
              </a:solidFill>
              <a:latin typeface="Comic Sans MS" charset="0"/>
              <a:cs typeface="Comic Sans MS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054840" cy="8823960"/>
          </a:xfrm>
          <a:prstGeom prst="rect">
            <a:avLst/>
          </a:prstGeom>
        </p:spPr>
      </p:pic>
      <p:sp>
        <p:nvSpPr>
          <p:cNvPr id="2" name="TextBox 20"/>
          <p:cNvSpPr txBox="1"/>
          <p:nvPr/>
        </p:nvSpPr>
        <p:spPr>
          <a:xfrm>
            <a:off x="1807199" y="1164025"/>
            <a:ext cx="8165697" cy="700191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1217480">
              <a:lnSpc>
                <a:spcPts val="3483"/>
              </a:lnSpc>
            </a:pPr>
            <a:r>
              <a:rPr lang="en-US" altLang="zh-CN" sz="2500" dirty="0" smtClean="0">
                <a:solidFill>
                  <a:srgbClr val="D01E26"/>
                </a:solidFill>
                <a:latin typeface="Comic Sans MS" charset="0"/>
                <a:cs typeface="Comic Sans MS" charset="0"/>
              </a:rPr>
              <a:t>EGZERSİZDEN ÖNCE DİYABETLİNİN</a:t>
            </a:r>
          </a:p>
          <a:p>
            <a:pPr indent="2034725">
              <a:lnSpc>
                <a:spcPts val="3282"/>
              </a:lnSpc>
            </a:pPr>
            <a:r>
              <a:rPr lang="en-US" altLang="zh-CN" sz="2500" dirty="0" smtClean="0">
                <a:solidFill>
                  <a:srgbClr val="D01E26"/>
                </a:solidFill>
                <a:latin typeface="Comic Sans MS" charset="0"/>
                <a:cs typeface="Comic Sans MS" charset="0"/>
              </a:rPr>
              <a:t>KAN ŞEKERİ KAÇ OLMALI?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 indent="0">
              <a:lnSpc>
                <a:spcPts val="3294"/>
              </a:lnSpc>
            </a:pPr>
            <a:r>
              <a:rPr lang="en-US" altLang="zh-CN" sz="2100" dirty="0" smtClean="0">
                <a:solidFill>
                  <a:srgbClr val="221E1F"/>
                </a:solidFill>
                <a:latin typeface="Comic Sans MS" charset="0"/>
                <a:cs typeface="Comic Sans MS" charset="0"/>
              </a:rPr>
              <a:t>Egzersizden önce 100-250 mg/dl arasında olmalı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 indent="0">
              <a:lnSpc>
                <a:spcPts val="3550"/>
              </a:lnSpc>
            </a:pPr>
            <a:r>
              <a:rPr lang="en-US" altLang="zh-CN" sz="2100" dirty="0" smtClean="0">
                <a:solidFill>
                  <a:srgbClr val="221E1F"/>
                </a:solidFill>
                <a:latin typeface="Comic Sans MS" charset="0"/>
                <a:cs typeface="Comic Sans MS" charset="0"/>
              </a:rPr>
              <a:t>100 mg/dl’nin altında ise 15 g karbonhidrat alınmalı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 indent="0">
              <a:lnSpc>
                <a:spcPts val="3550"/>
              </a:lnSpc>
            </a:pPr>
            <a:r>
              <a:rPr lang="en-US" altLang="zh-CN" sz="2100" dirty="0" smtClean="0">
                <a:solidFill>
                  <a:srgbClr val="221E1F"/>
                </a:solidFill>
                <a:latin typeface="Comic Sans MS" charset="0"/>
                <a:cs typeface="Comic Sans MS" charset="0"/>
              </a:rPr>
              <a:t>250 mg/dl veya üzerinde ise idrarda keton testi yapılmalı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 indent="431787">
              <a:lnSpc>
                <a:spcPts val="3550"/>
              </a:lnSpc>
            </a:pPr>
            <a:r>
              <a:rPr lang="en-US" altLang="zh-CN" sz="2100" dirty="0" smtClean="0">
                <a:solidFill>
                  <a:srgbClr val="221E1F"/>
                </a:solidFill>
                <a:latin typeface="Comic Sans MS" charset="0"/>
                <a:cs typeface="Comic Sans MS" charset="0"/>
              </a:rPr>
              <a:t>Keton pozitif ise negatif oluncaya kadar egzersiz yapılmamalı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 indent="431787">
              <a:lnSpc>
                <a:spcPts val="3550"/>
              </a:lnSpc>
            </a:pPr>
            <a:r>
              <a:rPr lang="en-US" altLang="zh-CN" sz="2100" dirty="0" smtClean="0">
                <a:solidFill>
                  <a:srgbClr val="221E1F"/>
                </a:solidFill>
                <a:latin typeface="Comic Sans MS" charset="0"/>
                <a:cs typeface="Comic Sans MS" charset="0"/>
              </a:rPr>
              <a:t>Keton negatif ise  hafif şiddette egzersiz yapılabilir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 indent="0">
              <a:lnSpc>
                <a:spcPts val="3550"/>
              </a:lnSpc>
            </a:pPr>
            <a:r>
              <a:rPr lang="en-US" altLang="zh-CN" sz="2100" dirty="0" smtClean="0">
                <a:solidFill>
                  <a:srgbClr val="221E1F"/>
                </a:solidFill>
                <a:latin typeface="Comic Sans MS" charset="0"/>
                <a:cs typeface="Comic Sans MS" charset="0"/>
              </a:rPr>
              <a:t>Her durumda egzersiz sırasında yanında karbonhidrat içeren gıda</a:t>
            </a:r>
          </a:p>
          <a:p>
            <a:pPr indent="0">
              <a:lnSpc>
                <a:spcPts val="3000"/>
              </a:lnSpc>
            </a:pPr>
            <a:r>
              <a:rPr lang="en-US" altLang="zh-CN" sz="2100" dirty="0" smtClean="0">
                <a:solidFill>
                  <a:srgbClr val="221E1F"/>
                </a:solidFill>
                <a:latin typeface="Comic Sans MS" charset="0"/>
                <a:cs typeface="Comic Sans MS" charset="0"/>
              </a:rPr>
              <a:t>(kesme şeker, meyve suyu gibi) bulundurulmalı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 indent="3990256">
              <a:lnSpc>
                <a:spcPts val="3525"/>
              </a:lnSpc>
            </a:pPr>
            <a:endParaRPr lang="en-US" altLang="zh-CN" sz="2000" dirty="0" smtClean="0">
              <a:solidFill>
                <a:srgbClr val="293C90"/>
              </a:solidFill>
              <a:latin typeface="Comic Sans MS" charset="0"/>
              <a:cs typeface="Comic Sans MS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1945</Words>
  <Application>Microsoft Office PowerPoint</Application>
  <PresentationFormat>Özel</PresentationFormat>
  <Paragraphs>1458</Paragraphs>
  <Slides>45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45</vt:i4>
      </vt:variant>
    </vt:vector>
  </HeadingPairs>
  <TitlesOfParts>
    <vt:vector size="46" baseType="lpstr">
      <vt:lpstr>Office Theme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Lighten PDF Converter Master</dc:creator>
  <cp:lastModifiedBy>MELEK BULANIK</cp:lastModifiedBy>
  <cp:revision>8</cp:revision>
  <dcterms:created xsi:type="dcterms:W3CDTF">2012-06-15T16:23:20Z</dcterms:created>
  <dcterms:modified xsi:type="dcterms:W3CDTF">2017-08-03T08:32:18Z</dcterms:modified>
</cp:coreProperties>
</file>