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12060238" cy="88201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74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635114" y="3159936"/>
            <a:ext cx="9346130" cy="50322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4877"/>
              </a:lnSpc>
            </a:pPr>
            <a:r>
              <a:rPr lang="en-US" altLang="zh-CN" sz="3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ERİŞKİN DİYABETLİ BİREYLER İÇİN</a:t>
            </a:r>
          </a:p>
          <a:p>
            <a:pPr indent="2589492">
              <a:lnSpc>
                <a:spcPts val="5054"/>
              </a:lnSpc>
            </a:pPr>
            <a:r>
              <a:rPr lang="en-US" altLang="zh-CN" sz="30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EĞİTİM SETİ - 1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024235">
              <a:lnSpc>
                <a:spcPts val="2775"/>
              </a:lnSpc>
            </a:pPr>
            <a:r>
              <a:rPr lang="en-US" altLang="zh-CN" sz="18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GENEL BİLGİLER - DİYABET NEDİR?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914861">
              <a:lnSpc>
                <a:spcPts val="2917"/>
              </a:lnSpc>
            </a:pPr>
            <a:r>
              <a:rPr lang="en-US" altLang="zh-CN" sz="18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BESLENME TEDAVİSİ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62"/>
          <p:cNvSpPr txBox="1"/>
          <p:nvPr/>
        </p:nvSpPr>
        <p:spPr>
          <a:xfrm>
            <a:off x="2114015" y="1125599"/>
            <a:ext cx="8887369" cy="70147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GESTASYONEL DİYABET (GEBELİK DİYABETİ)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30959">
              <a:lnSpc>
                <a:spcPts val="3172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Gebeliklerin %2-8’inde görülür.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73428">
              <a:lnSpc>
                <a:spcPts val="3642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Daha önceden diyabeti olmayan kadınlarda</a:t>
            </a:r>
          </a:p>
          <a:p>
            <a:pPr indent="2773428">
              <a:lnSpc>
                <a:spcPts val="28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gebelik sırasında ortaya çıkan diyabet şeklidir.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73428">
              <a:lnSpc>
                <a:spcPts val="3868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Çoğu kez gebeliğin son üç ayında ortaya çıkar.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73428">
              <a:lnSpc>
                <a:spcPts val="3868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Genellikle doğumdan sonra düzelir.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05926">
              <a:lnSpc>
                <a:spcPts val="3706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64"/>
          <p:cNvSpPr txBox="1"/>
          <p:nvPr/>
        </p:nvSpPr>
        <p:spPr>
          <a:xfrm>
            <a:off x="1965540" y="1164528"/>
            <a:ext cx="8127728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ÜLKEMİZDE DİYABET SIKLIĞI HIZLA ARTIYOR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3042001" y="3199218"/>
            <a:ext cx="1733995" cy="2494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14"/>
              </a:lnSpc>
            </a:pPr>
            <a:r>
              <a:rPr lang="en-US" altLang="zh-CN" sz="2400" dirty="0" smtClean="0">
                <a:solidFill>
                  <a:srgbClr val="F4EE12"/>
                </a:solidFill>
                <a:latin typeface="Times New Roman" charset="0"/>
                <a:cs typeface="Times New Roman" charset="0"/>
              </a:rPr>
              <a:t>1998 Yılında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04799">
              <a:lnSpc>
                <a:spcPts val="4631"/>
              </a:lnSpc>
            </a:pPr>
            <a:r>
              <a:rPr lang="en-US" altLang="zh-CN" sz="3100" dirty="0" smtClean="0">
                <a:solidFill>
                  <a:srgbClr val="F4EE12"/>
                </a:solidFill>
                <a:latin typeface="Times New Roman" charset="0"/>
                <a:cs typeface="Times New Roman" charset="0"/>
              </a:rPr>
              <a:t>%7,2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333858" y="3313518"/>
            <a:ext cx="1733995" cy="23101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14"/>
              </a:lnSpc>
            </a:pPr>
            <a:r>
              <a:rPr lang="en-US" altLang="zh-CN" sz="2400" dirty="0" smtClean="0">
                <a:solidFill>
                  <a:srgbClr val="F4EE12"/>
                </a:solidFill>
                <a:latin typeface="Times New Roman" charset="0"/>
                <a:cs typeface="Times New Roman" charset="0"/>
              </a:rPr>
              <a:t>2010 Yılında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92000">
              <a:lnSpc>
                <a:spcPts val="4175"/>
              </a:lnSpc>
            </a:pPr>
            <a:r>
              <a:rPr lang="en-US" altLang="zh-CN" sz="3100" dirty="0" smtClean="0">
                <a:solidFill>
                  <a:srgbClr val="F4EE12"/>
                </a:solidFill>
                <a:latin typeface="Times New Roman" charset="0"/>
                <a:cs typeface="Times New Roman" charset="0"/>
              </a:rPr>
              <a:t>%13,7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69"/>
          <p:cNvSpPr txBox="1"/>
          <p:nvPr/>
        </p:nvSpPr>
        <p:spPr>
          <a:xfrm>
            <a:off x="7991562" y="4444965"/>
            <a:ext cx="495468" cy="2589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38"/>
              </a:lnSpc>
            </a:pPr>
            <a:r>
              <a:rPr lang="en-US" altLang="zh-CN" sz="14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çıkma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377000" y="7184429"/>
            <a:ext cx="5108122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büklüm  yerlerinde  kaşıntı,  infeksiyonlar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3074729" y="1146529"/>
            <a:ext cx="5909601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BELİRTİLERİ NELERDİR?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377000" y="1913549"/>
            <a:ext cx="5878212" cy="62196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Çok su içme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Çok idrara çıkma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Gece sık idrara çıkma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Çok yemek yeme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Ağırlık artışı veya zayıflama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Bulanık görme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Genital bölgede kaşıntı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Halsizlik, yorgunluk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Diğer belirtiler; cilt kuruluğu vücudun kıvrım,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342941">
              <a:lnSpc>
                <a:spcPts val="296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73" name="TextBox 73"/>
          <p:cNvSpPr txBox="1"/>
          <p:nvPr/>
        </p:nvSpPr>
        <p:spPr>
          <a:xfrm>
            <a:off x="7785323" y="4222004"/>
            <a:ext cx="907761" cy="2566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20"/>
              </a:lnSpc>
            </a:pPr>
            <a:r>
              <a:rPr lang="en-US" altLang="zh-CN" sz="14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Sık idrara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9622942" y="4221976"/>
            <a:ext cx="1196481" cy="3590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20"/>
              </a:lnSpc>
            </a:pPr>
            <a:r>
              <a:rPr lang="en-US" altLang="zh-CN" sz="14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 kaybı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3839">
              <a:lnSpc>
                <a:spcPts val="2998"/>
              </a:lnSpc>
            </a:pPr>
            <a:r>
              <a:rPr lang="tr-TR" altLang="zh-CN" sz="14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Çok su içme</a:t>
            </a:r>
            <a:endParaRPr lang="en-US" altLang="zh-CN" sz="145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9" name="TextBox 69"/>
          <p:cNvSpPr txBox="1"/>
          <p:nvPr/>
        </p:nvSpPr>
        <p:spPr>
          <a:xfrm>
            <a:off x="7911287" y="7454268"/>
            <a:ext cx="735779" cy="239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38"/>
              </a:lnSpc>
            </a:pPr>
            <a:r>
              <a:rPr lang="tr-TR" altLang="zh-CN" sz="14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Halsizlik</a:t>
            </a:r>
            <a:endParaRPr lang="en-US" altLang="zh-CN" sz="145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76"/>
          <p:cNvSpPr txBox="1"/>
          <p:nvPr/>
        </p:nvSpPr>
        <p:spPr>
          <a:xfrm>
            <a:off x="1885933" y="1164337"/>
            <a:ext cx="7787388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İYİ KONTROL EDİLMEZSE VÜCUTTAKİ</a:t>
            </a:r>
          </a:p>
          <a:p>
            <a:pPr indent="1866582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ORGANLARA ZARAR VERİR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54464">
              <a:lnSpc>
                <a:spcPts val="2371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İnme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54697">
              <a:lnSpc>
                <a:spcPts val="2364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göz hastalığı</a:t>
            </a:r>
          </a:p>
          <a:p>
            <a:pPr indent="3806629">
              <a:lnSpc>
                <a:spcPts val="1529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(Retinopati ve katarakt)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98235">
              <a:lnSpc>
                <a:spcPts val="2292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Kalp hastalığı ve hipertansiyon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47181">
              <a:lnSpc>
                <a:spcPts val="1870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Böbrek hastalığı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14142">
              <a:lnSpc>
                <a:spcPts val="2306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Sinir hasarı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90395">
              <a:lnSpc>
                <a:spcPts val="1742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sinir hasarı</a:t>
            </a:r>
          </a:p>
          <a:p>
            <a:pPr indent="4290395">
              <a:lnSpc>
                <a:spcPts val="1529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(Nöropati)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62466">
              <a:lnSpc>
                <a:spcPts val="2041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 yarası,</a:t>
            </a:r>
          </a:p>
          <a:p>
            <a:pPr indent="3862466">
              <a:lnSpc>
                <a:spcPts val="1529"/>
              </a:lnSpc>
            </a:pPr>
            <a:r>
              <a:rPr lang="en-US" altLang="zh-CN" sz="12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gangren ve amputasyon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34007">
              <a:lnSpc>
                <a:spcPts val="367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78"/>
          <p:cNvSpPr txBox="1"/>
          <p:nvPr/>
        </p:nvSpPr>
        <p:spPr>
          <a:xfrm>
            <a:off x="1930892" y="1182528"/>
            <a:ext cx="7652736" cy="69506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DİYABETLE YAŞAMIN 4 ALTIN KURALI VARDIR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676193">
              <a:lnSpc>
                <a:spcPts val="3699"/>
              </a:lnSpc>
            </a:pPr>
            <a:r>
              <a:rPr lang="en-US" altLang="zh-CN" sz="2200" dirty="0" smtClean="0">
                <a:solidFill>
                  <a:srgbClr val="FEFEFE"/>
                </a:solidFill>
                <a:latin typeface="Comic Sans MS" charset="0"/>
                <a:cs typeface="Comic Sans MS" charset="0"/>
              </a:rPr>
              <a:t>DİYABET TEDAVİSİ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789048">
              <a:lnSpc>
                <a:spcPts val="3009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0"/>
          <p:cNvSpPr txBox="1"/>
          <p:nvPr/>
        </p:nvSpPr>
        <p:spPr>
          <a:xfrm>
            <a:off x="2907031" y="1148056"/>
            <a:ext cx="7504298" cy="70147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EĞİTİMİ HERKES İÇİNDİR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451669">
              <a:lnSpc>
                <a:spcPts val="3472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Diyabet eğitimi alanlar;</a:t>
            </a:r>
          </a:p>
          <a:p>
            <a:pPr indent="1451669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Diyabet, tedavisi ve diyabetin vereceği zararları</a:t>
            </a:r>
          </a:p>
          <a:p>
            <a:pPr indent="145166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nasıl önleyebileceği konusunda bilgilenir</a:t>
            </a:r>
          </a:p>
          <a:p>
            <a:pPr indent="1451669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İlaçlarını ve insülinini doğru kullanmayı</a:t>
            </a:r>
          </a:p>
          <a:p>
            <a:pPr indent="1451669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şekerini ölçmeyi, düşük veya yüksekse ne</a:t>
            </a:r>
          </a:p>
          <a:p>
            <a:pPr indent="145166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yapması gerektiğini</a:t>
            </a:r>
          </a:p>
          <a:p>
            <a:pPr indent="1451669">
              <a:lnSpc>
                <a:spcPts val="385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Ayakları dahil tüm vücuduna nasıl bakacağını</a:t>
            </a:r>
          </a:p>
          <a:p>
            <a:pPr indent="145166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öğrenir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672868">
              <a:lnSpc>
                <a:spcPts val="360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Eğitim, diyabetli bireyin</a:t>
            </a:r>
          </a:p>
          <a:p>
            <a:pPr indent="1817152">
              <a:lnSpc>
                <a:spcPts val="271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bilinçlenmesini sağlar.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812910">
              <a:lnSpc>
                <a:spcPts val="3779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82"/>
          <p:cNvSpPr txBox="1"/>
          <p:nvPr/>
        </p:nvSpPr>
        <p:spPr>
          <a:xfrm>
            <a:off x="4353999" y="1272516"/>
            <a:ext cx="5001049" cy="68736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6736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UNUTMAYALIM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87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Egzersiz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982568">
              <a:lnSpc>
                <a:spcPts val="3908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Tıbbi Beslenme</a:t>
            </a:r>
          </a:p>
          <a:p>
            <a:pPr indent="3432003">
              <a:lnSpc>
                <a:spcPts val="2654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Tedavisi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670615">
              <a:lnSpc>
                <a:spcPts val="3336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Times New Roman" charset="0"/>
                <a:cs typeface="Times New Roman" charset="0"/>
              </a:rPr>
              <a:t>İNSÜLİN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80332">
              <a:lnSpc>
                <a:spcPts val="4052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İlaç - İnsülin Tedavisi</a:t>
            </a:r>
          </a:p>
          <a:p>
            <a:pPr indent="1365942">
              <a:lnSpc>
                <a:spcPts val="3260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5"/>
          <p:cNvSpPr txBox="1"/>
          <p:nvPr/>
        </p:nvSpPr>
        <p:spPr>
          <a:xfrm>
            <a:off x="1742400" y="1236529"/>
            <a:ext cx="8383705" cy="6899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96350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HATIRLAYALIM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9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1. Kan glukozunun vücuttaki rolü nedir?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2. İnsülinin kan glukozu, karaciğer, kas ve yağ dokusu üzerine etkisi</a:t>
            </a:r>
          </a:p>
          <a:p>
            <a:pPr indent="396049">
              <a:lnSpc>
                <a:spcPts val="30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nelerdir?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3. Açlık ve tokluk kan şekerinin normal değerleri nedir?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4. Diyabet neden oluşur ve tipleri nelerdir?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5. İnsülin direnci nedir?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6. Tip 2 diyabetin oluşumu için risk faktörleri nelerdir?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7. Diyabet tedavisinin temel bileşenleri nedir?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77541">
              <a:lnSpc>
                <a:spcPts val="3485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7"/>
          <p:cNvSpPr txBox="1"/>
          <p:nvPr/>
        </p:nvSpPr>
        <p:spPr>
          <a:xfrm>
            <a:off x="1588500" y="1150129"/>
            <a:ext cx="6312382" cy="69149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742331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TEDAVİSİ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18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1. Yaşam tarzı değişikliği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7315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Tıbbi beslenme tedavisi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7315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Egzersiz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16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2. Eğitim ve psikososyal destek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16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3. Farmakolojik tedavi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7315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 dışında kan şekerini düzenleyici ilaçlar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73150">
              <a:lnSpc>
                <a:spcPts val="341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31440">
              <a:lnSpc>
                <a:spcPts val="324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90" name="TextBox 90"/>
          <p:cNvSpPr txBox="1"/>
          <p:nvPr/>
        </p:nvSpPr>
        <p:spPr>
          <a:xfrm>
            <a:off x="1290000" y="1197599"/>
            <a:ext cx="6924011" cy="63607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31831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YAŞAM TARZI DEĞİŞİKLİĞİ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60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Sağlıklı beslenmek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Yeterli fiziksel aktivite – düzenli egzersiz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yapmak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Yeterince uyumak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Sigaradan kaçınmak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Alkol almamak (en azından tüketimini sınırlamak)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Stresten uzak durmak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(veya stres ile başa çıkmayı öğrenmek)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1332000" y="1164363"/>
            <a:ext cx="6114815" cy="65530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36121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GENEL BİLGİLER</a:t>
            </a:r>
          </a:p>
          <a:p>
            <a:pPr indent="3291997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NEDİR?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5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Diyabet, kandaki şeker (glukoz)</a:t>
            </a:r>
          </a:p>
          <a:p>
            <a:pPr indent="0">
              <a:lnSpc>
                <a:spcPts val="32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düzeyini dengeleyen insülin</a:t>
            </a:r>
          </a:p>
          <a:p>
            <a:pPr indent="0">
              <a:lnSpc>
                <a:spcPts val="32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hormonunun;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50621">
              <a:lnSpc>
                <a:spcPts val="318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Eksikliği ve/veya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50621">
              <a:lnSpc>
                <a:spcPts val="318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Yeterince salgılanmasına</a:t>
            </a:r>
          </a:p>
          <a:p>
            <a:pPr indent="252018">
              <a:lnSpc>
                <a:spcPts val="32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rağmen, vücutta kullanılamaması</a:t>
            </a:r>
          </a:p>
          <a:p>
            <a:pPr indent="252018">
              <a:lnSpc>
                <a:spcPts val="32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sonucu oluşan kronik bir</a:t>
            </a:r>
          </a:p>
          <a:p>
            <a:pPr indent="252018">
              <a:lnSpc>
                <a:spcPts val="32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metabolizma bozukluğudur.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2"/>
          <p:cNvSpPr txBox="1"/>
          <p:nvPr/>
        </p:nvSpPr>
        <p:spPr>
          <a:xfrm>
            <a:off x="1608463" y="1136287"/>
            <a:ext cx="8449937" cy="73225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274983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TEDAVİSİ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45680">
              <a:lnSpc>
                <a:spcPts val="3457"/>
              </a:lnSpc>
            </a:pP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  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bireyler sağlıklı ve uzun</a:t>
            </a:r>
          </a:p>
          <a:p>
            <a:pPr indent="924382">
              <a:lnSpc>
                <a:spcPts val="3200"/>
              </a:lnSpc>
            </a:pP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yaşamak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için iyi tedavi olmak</a:t>
            </a:r>
          </a:p>
          <a:p>
            <a:pPr indent="2066925">
              <a:lnSpc>
                <a:spcPts val="3200"/>
              </a:lnSpc>
            </a:pP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zorundadır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 algn="just">
              <a:lnSpc>
                <a:spcPts val="3622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1 diyabetli hastalarda sık aralıklı, çoklu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doz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insülin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tedavisi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uygulanması gerekir.</a:t>
            </a:r>
          </a:p>
          <a:p>
            <a:pPr algn="just">
              <a:lnSpc>
                <a:spcPts val="1000"/>
              </a:lnSpc>
            </a:pPr>
            <a:endParaRPr lang="en-US" dirty="0" smtClean="0"/>
          </a:p>
          <a:p>
            <a:pPr indent="0" algn="just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2 diyabetli hastalarda ise ağızdan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düşürücü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haplar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ve insülin injeksiyonları gerekebilir.</a:t>
            </a:r>
          </a:p>
          <a:p>
            <a:pPr algn="just">
              <a:lnSpc>
                <a:spcPts val="1000"/>
              </a:lnSpc>
            </a:pPr>
            <a:endParaRPr lang="en-US" dirty="0" smtClean="0"/>
          </a:p>
          <a:p>
            <a:pPr indent="0" algn="just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 eğitimi, sağlıklı ve dengeli beslenme,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düzenli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fizik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sel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aktivite ve iyi bakım hem 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ip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1 hem de 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ip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2</a:t>
            </a: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tedavisinin ana unsurlarıdır.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38946">
              <a:lnSpc>
                <a:spcPts val="3512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4" y="0"/>
            <a:ext cx="12054840" cy="8823960"/>
          </a:xfrm>
          <a:prstGeom prst="rect">
            <a:avLst/>
          </a:prstGeom>
        </p:spPr>
      </p:pic>
      <p:sp>
        <p:nvSpPr>
          <p:cNvPr id="2" name="TextBox 95"/>
          <p:cNvSpPr txBox="1"/>
          <p:nvPr/>
        </p:nvSpPr>
        <p:spPr>
          <a:xfrm>
            <a:off x="2228480" y="4218339"/>
            <a:ext cx="3823104" cy="3716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karşılamalı  ve  sağlıklı  beslenme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743353" y="1197599"/>
            <a:ext cx="5971507" cy="6937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446446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BESLENME TEDAVİSİ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6939">
              <a:lnSpc>
                <a:spcPts val="333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 birey: Bireysel özelliklerine</a:t>
            </a:r>
          </a:p>
          <a:p>
            <a:pPr indent="302437">
              <a:lnSpc>
                <a:spcPts val="32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göre değişen enerji ve besin ögesi</a:t>
            </a:r>
          </a:p>
          <a:p>
            <a:pPr indent="0">
              <a:lnSpc>
                <a:spcPts val="32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ihtiyacını yeterli ve dengeli beslenerek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78764">
              <a:lnSpc>
                <a:spcPts val="359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alışkanlıkları kazanmalıdır.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76588">
              <a:lnSpc>
                <a:spcPts val="3063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2050" name="Picture 2" descr="C:\Users\melek.bulanik\Desktop\Adsı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648" y="2571027"/>
            <a:ext cx="2849004" cy="272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99" name="TextBox 99"/>
          <p:cNvSpPr txBox="1"/>
          <p:nvPr/>
        </p:nvSpPr>
        <p:spPr>
          <a:xfrm>
            <a:off x="3027819" y="1197599"/>
            <a:ext cx="4237378" cy="6937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64239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BESİN ÖGELERİ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9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82714">
              <a:lnSpc>
                <a:spcPts val="3699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Protein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03008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7644">
              <a:lnSpc>
                <a:spcPts val="3699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Vitamin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8444">
              <a:lnSpc>
                <a:spcPts val="36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Mineral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70750">
              <a:lnSpc>
                <a:spcPts val="3699"/>
              </a:lnSpc>
            </a:pPr>
            <a:r>
              <a:rPr lang="en-US" altLang="zh-CN" sz="21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Su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692122">
              <a:lnSpc>
                <a:spcPts val="3595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3074" name="Picture 2" descr="C:\Users\melek.bulanik\Desktop\Adsı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255" y="2644048"/>
            <a:ext cx="3855903" cy="38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01"/>
          <p:cNvSpPr txBox="1"/>
          <p:nvPr/>
        </p:nvSpPr>
        <p:spPr>
          <a:xfrm>
            <a:off x="1386000" y="1164528"/>
            <a:ext cx="5952912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269599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KARBONHİDRAT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8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Vücudun temel enerji kaynağıdır.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Tahıllar, nişastalı besinler, kuru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baklagiller, süt, yoğurt, ayran,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meyveler ve sebzeler karbonhidrat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içeren besinlere örnek olarak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verilebilir.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333941">
              <a:lnSpc>
                <a:spcPts val="286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4098" name="Picture 2" descr="C:\Users\melek.bulanik\Desktop\ind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237" y="2203373"/>
            <a:ext cx="1566053" cy="12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03"/>
          <p:cNvSpPr txBox="1"/>
          <p:nvPr/>
        </p:nvSpPr>
        <p:spPr>
          <a:xfrm>
            <a:off x="1386000" y="1218529"/>
            <a:ext cx="5410619" cy="68465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87709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PROTEİN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33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Hayvansal ve bitkisel besinlerde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bulunur.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Vücut dokularının gelişmesini ve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gerektiğinde onarılmasını sağlar. Kas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dokusunu oluşturur.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333941">
              <a:lnSpc>
                <a:spcPts val="299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05"/>
          <p:cNvSpPr txBox="1"/>
          <p:nvPr/>
        </p:nvSpPr>
        <p:spPr>
          <a:xfrm>
            <a:off x="5695611" y="1197599"/>
            <a:ext cx="668555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YAĞ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452264" y="3159388"/>
            <a:ext cx="4371389" cy="49500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96049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Sıvı yağlar, margarin, krema;</a:t>
            </a:r>
          </a:p>
          <a:p>
            <a:pPr indent="405383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ayrıca sucuk gibi et ürünleri,</a:t>
            </a:r>
          </a:p>
          <a:p>
            <a:pPr indent="0">
              <a:lnSpc>
                <a:spcPts val="380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kabuklu yemişler yağ içeriği yüksek</a:t>
            </a:r>
          </a:p>
          <a:p>
            <a:pPr indent="1454848">
              <a:lnSpc>
                <a:spcPts val="380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67677">
              <a:lnSpc>
                <a:spcPts val="329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08"/>
          <p:cNvSpPr txBox="1"/>
          <p:nvPr/>
        </p:nvSpPr>
        <p:spPr>
          <a:xfrm>
            <a:off x="1780800" y="1197599"/>
            <a:ext cx="5235408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902176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TUZ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3200">
              <a:lnSpc>
                <a:spcPts val="351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Tuz tüketiminin sınırlandırılması</a:t>
            </a:r>
          </a:p>
          <a:p>
            <a:pPr indent="7320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gereken durumlar: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57273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Hipertansiyon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57273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Kalp hastalığı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657273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Böbrek hastalığı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4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Tuz tüketimini artıran nedenler: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072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Yemeğin tadına bakmadan tuz ekleme</a:t>
            </a:r>
          </a:p>
          <a:p>
            <a:pPr indent="584072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alışkanlığı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072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Ev dışında yenilen yemek sayısının</a:t>
            </a:r>
          </a:p>
          <a:p>
            <a:pPr indent="637947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artması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072">
              <a:lnSpc>
                <a:spcPts val="295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Hazır besin, konserve besin tüketim</a:t>
            </a:r>
          </a:p>
          <a:p>
            <a:pPr indent="558203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sıklığının ve miktarının fazla olması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39141">
              <a:lnSpc>
                <a:spcPts val="3233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09" name="TextBox 109"/>
          <p:cNvSpPr txBox="1"/>
          <p:nvPr/>
        </p:nvSpPr>
        <p:spPr>
          <a:xfrm>
            <a:off x="9145736" y="4908924"/>
            <a:ext cx="686154" cy="4540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575"/>
              </a:lnSpc>
            </a:pPr>
            <a:r>
              <a:rPr lang="en-US" altLang="zh-CN" sz="320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TUZ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11"/>
          <p:cNvSpPr txBox="1"/>
          <p:nvPr/>
        </p:nvSpPr>
        <p:spPr>
          <a:xfrm>
            <a:off x="1450799" y="1164528"/>
            <a:ext cx="7386638" cy="6937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01268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VİTAMİNLER VE MİNERALLER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44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 ve meyveler başta olmak üzere tüm besinler çeşitli</a:t>
            </a:r>
          </a:p>
          <a:p>
            <a:pPr indent="0">
              <a:lnSpc>
                <a:spcPts val="30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vitamin ve mineralleri içermektedir.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0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Örneğin;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Portakal, mandalina, kivi gibi meyveler C vitamini içerir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Süt, yoğurt, peynir kalsiyum içerir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Kırmızı et, yumurta demir ve B 12 vitamini için iyi kaynaklardır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Besinlerle alım düzeyi yeterli olduğunda vitamin ve mineral</a:t>
            </a:r>
          </a:p>
          <a:p>
            <a:pPr indent="0">
              <a:lnSpc>
                <a:spcPts val="30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desteği alınması gerekmez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69141">
              <a:lnSpc>
                <a:spcPts val="3736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13"/>
          <p:cNvSpPr txBox="1"/>
          <p:nvPr/>
        </p:nvSpPr>
        <p:spPr>
          <a:xfrm>
            <a:off x="1314000" y="1125599"/>
            <a:ext cx="5662607" cy="69394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78001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POSA (LİF)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225">
              <a:lnSpc>
                <a:spcPts val="35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Besinlerin sindirilmeden atılan kısmıdır.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225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Elma, greyfurt, limon, portakal gibi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meyveler, yulaf, kuru baklagiller ve birçok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 çözünür posa içerir.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84225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Posanın bu türü: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- Mide boşalmasını geciktirir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- Karbonhidratların sindirimini yavaşlatır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- Kan şekeri ve kan yağlarının kontrolünü</a:t>
            </a:r>
          </a:p>
          <a:p>
            <a:pPr indent="167081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405941">
              <a:lnSpc>
                <a:spcPts val="298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" y="0"/>
            <a:ext cx="12054840" cy="8823960"/>
          </a:xfrm>
          <a:prstGeom prst="rect">
            <a:avLst/>
          </a:prstGeom>
        </p:spPr>
      </p:pic>
      <p:sp>
        <p:nvSpPr>
          <p:cNvPr id="2" name="TextBox 115"/>
          <p:cNvSpPr txBox="1"/>
          <p:nvPr/>
        </p:nvSpPr>
        <p:spPr>
          <a:xfrm>
            <a:off x="1465200" y="1197103"/>
            <a:ext cx="7339830" cy="69121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166309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POSA TÜKETİMİNİ ARTIRMAK İÇİN....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917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Beyaz ekmek yerine tam tahıl, yulaf veya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çavdar ekmeği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Pirinç veya makarna yerine bulgur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 suyu yerine meyve tüketilmeli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Kabuğu ile yenilebilen meyvelerin kabuğu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soyulmamalı, iyice yıkandıktan sonra kabuğu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ile birlikte yenilmeli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Öğünlerde mutlaka sebze ve salata tüketilmeli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Haftada 2-3 defa kuru baklagil yenilmelidir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54741">
              <a:lnSpc>
                <a:spcPts val="3005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5"/>
          <p:cNvSpPr txBox="1"/>
          <p:nvPr/>
        </p:nvSpPr>
        <p:spPr>
          <a:xfrm>
            <a:off x="8745799" y="5146561"/>
            <a:ext cx="2337003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emilerek  GLUKOZ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7699" y="1150129"/>
            <a:ext cx="9960740" cy="65274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62601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KARBONHİDRATLAR VÜCUTTA NASIL KULLANILIR?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958062">
              <a:lnSpc>
                <a:spcPts val="385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Beyin glukozu</a:t>
            </a:r>
          </a:p>
          <a:p>
            <a:pPr indent="762482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depolamaz fakat</a:t>
            </a:r>
          </a:p>
          <a:p>
            <a:pPr indent="954989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sürekli olarak</a:t>
            </a:r>
          </a:p>
          <a:p>
            <a:pPr indent="140147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harcar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989442">
              <a:lnSpc>
                <a:spcPts val="359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Karbonhidratlı</a:t>
            </a:r>
          </a:p>
          <a:p>
            <a:pPr indent="810260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 ince</a:t>
            </a:r>
          </a:p>
          <a:p>
            <a:pPr indent="8086674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barsaklardan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43966">
              <a:lnSpc>
                <a:spcPts val="324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kaslarda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GLİKOJEN olarak</a:t>
            </a:r>
          </a:p>
          <a:p>
            <a:pPr indent="579755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depolanır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17"/>
          <p:cNvSpPr txBox="1"/>
          <p:nvPr/>
        </p:nvSpPr>
        <p:spPr>
          <a:xfrm>
            <a:off x="1627200" y="1131633"/>
            <a:ext cx="5334794" cy="70019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4172796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SU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92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Vücudun artık maddelerden arınması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düzenli çalışması için su tüketimi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önemlidir.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İhtiyaç duyulan su miktarı yaş gruplarına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göre değişmekle birlikte, günde ortalama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8-10 bardak ‘su’ tüketilmelidir.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092741">
              <a:lnSpc>
                <a:spcPts val="305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19"/>
          <p:cNvSpPr txBox="1"/>
          <p:nvPr/>
        </p:nvSpPr>
        <p:spPr>
          <a:xfrm>
            <a:off x="1449000" y="2939549"/>
            <a:ext cx="4495063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Her  bir  besin  grubunun  besin  ögesi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1449000" y="3845643"/>
            <a:ext cx="4886838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Soframızda  ve  tabağımızdaki  besinler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1449000" y="4751737"/>
            <a:ext cx="4137478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Tabağımızda  yer  alması  gereken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10411983" y="5236965"/>
            <a:ext cx="781094" cy="1769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392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</a:t>
            </a:r>
          </a:p>
        </p:txBody>
      </p:sp>
      <p:sp>
        <p:nvSpPr>
          <p:cNvPr id="123" name="TextBox 123"/>
          <p:cNvSpPr txBox="1"/>
          <p:nvPr/>
        </p:nvSpPr>
        <p:spPr>
          <a:xfrm>
            <a:off x="7052855" y="5275047"/>
            <a:ext cx="134850" cy="1769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392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lif</a:t>
            </a:r>
          </a:p>
        </p:txBody>
      </p:sp>
      <p:sp>
        <p:nvSpPr>
          <p:cNvPr id="124" name="TextBox 124"/>
          <p:cNvSpPr txBox="1"/>
          <p:nvPr/>
        </p:nvSpPr>
        <p:spPr>
          <a:xfrm>
            <a:off x="4572995" y="1236032"/>
            <a:ext cx="2917313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BESİN GRUPLARI</a:t>
            </a:r>
          </a:p>
        </p:txBody>
      </p:sp>
      <p:sp>
        <p:nvSpPr>
          <p:cNvPr id="125" name="TextBox 125"/>
          <p:cNvSpPr txBox="1"/>
          <p:nvPr/>
        </p:nvSpPr>
        <p:spPr>
          <a:xfrm>
            <a:off x="9533547" y="2716158"/>
            <a:ext cx="873130" cy="1769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392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 (katı-sıvı)</a:t>
            </a:r>
          </a:p>
        </p:txBody>
      </p:sp>
      <p:sp>
        <p:nvSpPr>
          <p:cNvPr id="126" name="TextBox 126"/>
          <p:cNvSpPr txBox="1"/>
          <p:nvPr/>
        </p:nvSpPr>
        <p:spPr>
          <a:xfrm>
            <a:off x="1449000" y="5132839"/>
            <a:ext cx="3689203" cy="7704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besinlerde porsiyon kontrolü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sağlanmalıdır.</a:t>
            </a:r>
          </a:p>
        </p:txBody>
      </p:sp>
      <p:sp>
        <p:nvSpPr>
          <p:cNvPr id="127" name="TextBox 127"/>
          <p:cNvSpPr txBox="1"/>
          <p:nvPr/>
        </p:nvSpPr>
        <p:spPr>
          <a:xfrm>
            <a:off x="7052855" y="3433632"/>
            <a:ext cx="1297492" cy="18660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16398">
              <a:lnSpc>
                <a:spcPts val="1393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</a:t>
            </a:r>
          </a:p>
          <a:p>
            <a:pPr indent="516398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46109">
              <a:lnSpc>
                <a:spcPts val="2300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 ve Yoğurt</a:t>
            </a:r>
          </a:p>
          <a:p>
            <a:pPr indent="146109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</a:t>
            </a:r>
          </a:p>
          <a:p>
            <a:pPr indent="146109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protein, yağ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201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</a:t>
            </a:r>
          </a:p>
          <a:p>
            <a:pPr indent="0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</a:t>
            </a:r>
          </a:p>
        </p:txBody>
      </p:sp>
      <p:sp>
        <p:nvSpPr>
          <p:cNvPr id="128" name="TextBox 128"/>
          <p:cNvSpPr txBox="1"/>
          <p:nvPr/>
        </p:nvSpPr>
        <p:spPr>
          <a:xfrm>
            <a:off x="10100850" y="4259133"/>
            <a:ext cx="870981" cy="10024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393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Et ve Ürünleri</a:t>
            </a:r>
          </a:p>
          <a:p>
            <a:pPr indent="0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Protein, yağ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11132">
              <a:lnSpc>
                <a:spcPts val="2300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8064580" y="7173839"/>
            <a:ext cx="2145372" cy="3293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393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Ekmek, Tahıllar, Nişastalı Besinler</a:t>
            </a:r>
          </a:p>
          <a:p>
            <a:pPr indent="0">
              <a:lnSpc>
                <a:spcPts val="1199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 protein, lif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32"/>
          <p:cNvSpPr txBox="1"/>
          <p:nvPr/>
        </p:nvSpPr>
        <p:spPr>
          <a:xfrm>
            <a:off x="1697722" y="3714798"/>
            <a:ext cx="3806947" cy="389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vücudumuz  için  gereken  besin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1832569" y="1164008"/>
            <a:ext cx="8393595" cy="3207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SAĞLIKLI BESLENMEK İÇİN TABAĞIMIZDAKİ VE</a:t>
            </a:r>
          </a:p>
          <a:p>
            <a:pPr indent="1917700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SOFRAMIZDAKİ BESİNLER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67742">
              <a:lnSpc>
                <a:spcPts val="3967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Besinleri çeşitlendirerek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112714">
              <a:lnSpc>
                <a:spcPts val="2201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Yumurta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7904031" y="4649731"/>
            <a:ext cx="463115" cy="3992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672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</a:t>
            </a:r>
          </a:p>
          <a:p>
            <a:pPr indent="0">
              <a:lnSpc>
                <a:spcPts val="1471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Salata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8945284" y="4950301"/>
            <a:ext cx="1231294" cy="7730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672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Tam tahıl ekmeği</a:t>
            </a:r>
          </a:p>
          <a:p>
            <a:pPr indent="0">
              <a:lnSpc>
                <a:spcPts val="1471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Tahıl</a:t>
            </a:r>
          </a:p>
          <a:p>
            <a:pPr indent="0">
              <a:lnSpc>
                <a:spcPts val="1471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 baklagil</a:t>
            </a:r>
          </a:p>
          <a:p>
            <a:pPr indent="0">
              <a:lnSpc>
                <a:spcPts val="1471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Nişastalı besin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7021731" y="6903168"/>
            <a:ext cx="375980" cy="1795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413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9922942" y="6565711"/>
            <a:ext cx="727805" cy="5169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69266">
              <a:lnSpc>
                <a:spcPts val="1422"/>
              </a:lnSpc>
            </a:pPr>
            <a:r>
              <a:rPr lang="en-US" altLang="zh-CN" sz="120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+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1648"/>
              </a:lnSpc>
            </a:pPr>
            <a:r>
              <a:rPr lang="en-US" altLang="zh-CN" sz="1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 - yoğurt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140"/>
          <p:cNvSpPr txBox="1"/>
          <p:nvPr/>
        </p:nvSpPr>
        <p:spPr>
          <a:xfrm>
            <a:off x="8056165" y="6490106"/>
            <a:ext cx="608713" cy="142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123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  baklagil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1744195" y="1428988"/>
            <a:ext cx="8545095" cy="38402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 gruplarını içeren sağlıklı besinler, sağlıklı besin hazırlama ve</a:t>
            </a:r>
          </a:p>
          <a:p>
            <a:pPr indent="285902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pişirme yöntemleri uygulanarak tabağımızdaki yerini almalıdır.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637158">
              <a:lnSpc>
                <a:spcPts val="1211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 (katı-sıvı)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3009967" y="5568045"/>
            <a:ext cx="717286" cy="11153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85476">
              <a:lnSpc>
                <a:spcPts val="766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</a:t>
            </a:r>
          </a:p>
          <a:p>
            <a:pPr indent="285476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80772">
              <a:lnSpc>
                <a:spcPts val="930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 ve Yoğurt</a:t>
            </a:r>
          </a:p>
          <a:p>
            <a:pPr indent="80772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</a:t>
            </a:r>
          </a:p>
          <a:p>
            <a:pPr indent="80772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protein, yağ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769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</a:t>
            </a:r>
          </a:p>
          <a:p>
            <a:pPr indent="0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</a:t>
            </a:r>
          </a:p>
          <a:p>
            <a:pPr indent="0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lif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4694971" y="6024402"/>
            <a:ext cx="603811" cy="63790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766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Et ve Ürünleri</a:t>
            </a:r>
          </a:p>
          <a:p>
            <a:pPr indent="0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Protein, yağ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2002">
              <a:lnSpc>
                <a:spcPts val="930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</a:t>
            </a:r>
          </a:p>
          <a:p>
            <a:pPr indent="172002">
              <a:lnSpc>
                <a:spcPts val="663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7371688" y="6046825"/>
            <a:ext cx="304434" cy="264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114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</a:t>
            </a:r>
          </a:p>
          <a:p>
            <a:pPr indent="0">
              <a:lnSpc>
                <a:spcPts val="967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Salata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8056165" y="5475266"/>
            <a:ext cx="809403" cy="12792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114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Et</a:t>
            </a:r>
          </a:p>
          <a:p>
            <a:pPr indent="0">
              <a:lnSpc>
                <a:spcPts val="967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Peynir</a:t>
            </a:r>
          </a:p>
          <a:p>
            <a:pPr indent="0">
              <a:lnSpc>
                <a:spcPts val="967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Yumurta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1121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Tam tahıl ekmeği</a:t>
            </a:r>
          </a:p>
          <a:p>
            <a:pPr indent="0">
              <a:lnSpc>
                <a:spcPts val="967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Tahıl</a:t>
            </a:r>
          </a:p>
          <a:p>
            <a:pPr indent="0">
              <a:lnSpc>
                <a:spcPts val="1934"/>
              </a:lnSpc>
            </a:pPr>
            <a:r>
              <a:rPr lang="en-US" altLang="zh-CN" sz="8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Nişastalı besin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3569272" y="7635722"/>
            <a:ext cx="1186015" cy="1820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766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Ekmek, Tahıllar, Nişastalı Besinler</a:t>
            </a:r>
          </a:p>
          <a:p>
            <a:pPr indent="0">
              <a:lnSpc>
                <a:spcPts val="666"/>
              </a:lnSpc>
            </a:pPr>
            <a:r>
              <a:rPr lang="en-US" altLang="zh-CN" sz="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Karbonhidrat, protein, lif</a:t>
            </a:r>
          </a:p>
        </p:txBody>
      </p:sp>
      <p:sp>
        <p:nvSpPr>
          <p:cNvPr id="148" name="TextBox 148"/>
          <p:cNvSpPr txBox="1"/>
          <p:nvPr/>
        </p:nvSpPr>
        <p:spPr>
          <a:xfrm>
            <a:off x="6791708" y="7528145"/>
            <a:ext cx="247153" cy="1150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905"/>
              </a:lnSpc>
            </a:pPr>
            <a:r>
              <a:rPr lang="en-US" altLang="zh-CN" sz="6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meyve</a:t>
            </a:r>
          </a:p>
        </p:txBody>
      </p:sp>
      <p:sp>
        <p:nvSpPr>
          <p:cNvPr id="149" name="TextBox 149"/>
          <p:cNvSpPr txBox="1"/>
          <p:nvPr/>
        </p:nvSpPr>
        <p:spPr>
          <a:xfrm>
            <a:off x="8698837" y="7306315"/>
            <a:ext cx="478428" cy="3368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42741">
              <a:lnSpc>
                <a:spcPts val="934"/>
              </a:lnSpc>
            </a:pPr>
            <a:r>
              <a:rPr lang="en-US" altLang="zh-CN" sz="75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+</a:t>
            </a:r>
          </a:p>
          <a:p>
            <a:pPr indent="0">
              <a:lnSpc>
                <a:spcPts val="1717"/>
              </a:lnSpc>
            </a:pPr>
            <a:r>
              <a:rPr lang="en-US" altLang="zh-CN" sz="6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 - yoğurt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" y="-3810"/>
            <a:ext cx="12054840" cy="8823960"/>
          </a:xfrm>
          <a:prstGeom prst="rect">
            <a:avLst/>
          </a:prstGeom>
        </p:spPr>
      </p:pic>
      <p:sp>
        <p:nvSpPr>
          <p:cNvPr id="2" name="TextBox 151"/>
          <p:cNvSpPr txBox="1"/>
          <p:nvPr/>
        </p:nvSpPr>
        <p:spPr>
          <a:xfrm>
            <a:off x="1061430" y="1207232"/>
            <a:ext cx="9281387" cy="692497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ŞEKERİ DÜZEYİNİ ETKİLEYEN TEMEL BESİN ÖĞESİ:</a:t>
            </a:r>
          </a:p>
          <a:p>
            <a:pPr indent="3292792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KARBONHİDRATLAR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658511">
              <a:lnSpc>
                <a:spcPts val="291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105" y="6584239"/>
            <a:ext cx="1887423" cy="154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53"/>
          <p:cNvSpPr txBox="1"/>
          <p:nvPr/>
        </p:nvSpPr>
        <p:spPr>
          <a:xfrm>
            <a:off x="1601999" y="1164032"/>
            <a:ext cx="7449155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939817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PROTEİN VE YAĞ TÜKETİMİNE DİKKAT 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0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 kontrolü için yağ ve protein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kaynağı olan besinleri fazla miktarlarda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tüketmek: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Böbrek ve kalp sağlığını olumsuz etkileyebilir,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Hipoglisemi sıklığını artırabilir,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Vücut ağırlığının artmasına neden olabilir.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Protein ve yağ içeren besinler bilinmeli ve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tüketim miktarlarına dikkat edilmelidir.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17942">
              <a:lnSpc>
                <a:spcPts val="314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55"/>
          <p:cNvSpPr txBox="1"/>
          <p:nvPr/>
        </p:nvSpPr>
        <p:spPr>
          <a:xfrm>
            <a:off x="1656715" y="1197103"/>
            <a:ext cx="8098371" cy="6937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15 g. KARBONHİDRAT İÇEREN BESİN MİKTARLARI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063226">
              <a:lnSpc>
                <a:spcPts val="359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57"/>
          <p:cNvSpPr txBox="1"/>
          <p:nvPr/>
        </p:nvSpPr>
        <p:spPr>
          <a:xfrm>
            <a:off x="6992576" y="4590780"/>
            <a:ext cx="320838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Süt</a:t>
            </a:r>
          </a:p>
        </p:txBody>
      </p:sp>
      <p:sp>
        <p:nvSpPr>
          <p:cNvPr id="158" name="TextBox 158"/>
          <p:cNvSpPr txBox="1"/>
          <p:nvPr/>
        </p:nvSpPr>
        <p:spPr>
          <a:xfrm>
            <a:off x="1718989" y="5160047"/>
            <a:ext cx="2065930" cy="2300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811"/>
              </a:lnSpc>
            </a:pPr>
            <a:r>
              <a:rPr lang="en-US" altLang="zh-CN" sz="1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  fasulye,  mercimek  vb)</a:t>
            </a:r>
          </a:p>
        </p:txBody>
      </p:sp>
      <p:sp>
        <p:nvSpPr>
          <p:cNvPr id="159" name="TextBox 159"/>
          <p:cNvSpPr txBox="1"/>
          <p:nvPr/>
        </p:nvSpPr>
        <p:spPr>
          <a:xfrm>
            <a:off x="9374184" y="5184635"/>
            <a:ext cx="665850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bardağı</a:t>
            </a:r>
          </a:p>
        </p:txBody>
      </p:sp>
      <p:sp>
        <p:nvSpPr>
          <p:cNvPr id="160" name="TextBox 160"/>
          <p:cNvSpPr txBox="1"/>
          <p:nvPr/>
        </p:nvSpPr>
        <p:spPr>
          <a:xfrm>
            <a:off x="7001124" y="5238928"/>
            <a:ext cx="602588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Yoğurt</a:t>
            </a:r>
          </a:p>
        </p:txBody>
      </p:sp>
      <p:sp>
        <p:nvSpPr>
          <p:cNvPr id="161" name="TextBox 161"/>
          <p:cNvSpPr txBox="1"/>
          <p:nvPr/>
        </p:nvSpPr>
        <p:spPr>
          <a:xfrm>
            <a:off x="4063427" y="5712034"/>
            <a:ext cx="501067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kaşığı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1656715" y="1197103"/>
            <a:ext cx="8781539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15 g. KARBONHİDRAT İÇEREN BESİN MİKTARLARI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857975" y="1983161"/>
            <a:ext cx="5013668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                                     Ölçü          Miktar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6257974" y="1983837"/>
            <a:ext cx="4924514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                                    Ölçü          Miktar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1727112" y="2671210"/>
            <a:ext cx="577222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Ekmek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4063404" y="2464708"/>
            <a:ext cx="1551196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ince dilim   25 g</a:t>
            </a:r>
          </a:p>
        </p:txBody>
      </p:sp>
      <p:sp>
        <p:nvSpPr>
          <p:cNvPr id="167" name="TextBox 167"/>
          <p:cNvSpPr txBox="1"/>
          <p:nvPr/>
        </p:nvSpPr>
        <p:spPr>
          <a:xfrm>
            <a:off x="6996408" y="2617139"/>
            <a:ext cx="416569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Elma</a:t>
            </a:r>
          </a:p>
        </p:txBody>
      </p:sp>
      <p:sp>
        <p:nvSpPr>
          <p:cNvPr id="168" name="TextBox 168"/>
          <p:cNvSpPr txBox="1"/>
          <p:nvPr/>
        </p:nvSpPr>
        <p:spPr>
          <a:xfrm>
            <a:off x="9374039" y="2437879"/>
            <a:ext cx="1672926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küçük boy   100 g</a:t>
            </a:r>
          </a:p>
        </p:txBody>
      </p:sp>
      <p:sp>
        <p:nvSpPr>
          <p:cNvPr id="169" name="TextBox 169"/>
          <p:cNvSpPr txBox="1"/>
          <p:nvPr/>
        </p:nvSpPr>
        <p:spPr>
          <a:xfrm>
            <a:off x="1708837" y="3305463"/>
            <a:ext cx="1322587" cy="8649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Pilav - makarna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9874">
              <a:lnSpc>
                <a:spcPts val="272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Çorba</a:t>
            </a:r>
          </a:p>
        </p:txBody>
      </p:sp>
      <p:sp>
        <p:nvSpPr>
          <p:cNvPr id="170" name="TextBox 170"/>
          <p:cNvSpPr txBox="1"/>
          <p:nvPr/>
        </p:nvSpPr>
        <p:spPr>
          <a:xfrm>
            <a:off x="4063382" y="2972443"/>
            <a:ext cx="890875" cy="11680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5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3 yemek</a:t>
            </a:r>
          </a:p>
          <a:p>
            <a:pPr indent="35">
              <a:lnSpc>
                <a:spcPts val="225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kaşığı</a:t>
            </a:r>
          </a:p>
          <a:p>
            <a:pPr indent="0">
              <a:lnSpc>
                <a:spcPts val="2606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orta boy</a:t>
            </a:r>
          </a:p>
          <a:p>
            <a:pPr indent="0">
              <a:lnSpc>
                <a:spcPts val="225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kepçe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5224099" y="3115318"/>
            <a:ext cx="699887" cy="8823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5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20 g çiğ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856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200 ml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6984689" y="3161627"/>
            <a:ext cx="626034" cy="9680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6592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Muz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531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Şeftali</a:t>
            </a:r>
          </a:p>
        </p:txBody>
      </p:sp>
      <p:sp>
        <p:nvSpPr>
          <p:cNvPr id="173" name="TextBox 173"/>
          <p:cNvSpPr txBox="1"/>
          <p:nvPr/>
        </p:nvSpPr>
        <p:spPr>
          <a:xfrm>
            <a:off x="9374053" y="3091904"/>
            <a:ext cx="1673004" cy="9276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küçük boy   70 g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9">
              <a:lnSpc>
                <a:spcPts val="2213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ortaboy      150 g</a:t>
            </a:r>
          </a:p>
        </p:txBody>
      </p:sp>
      <p:sp>
        <p:nvSpPr>
          <p:cNvPr id="174" name="TextBox 174"/>
          <p:cNvSpPr txBox="1"/>
          <p:nvPr/>
        </p:nvSpPr>
        <p:spPr>
          <a:xfrm>
            <a:off x="1707310" y="4567281"/>
            <a:ext cx="670905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Patates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4063414" y="4363064"/>
            <a:ext cx="1551196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 küçük boy  90 g</a:t>
            </a:r>
          </a:p>
        </p:txBody>
      </p:sp>
      <p:sp>
        <p:nvSpPr>
          <p:cNvPr id="176" name="TextBox 176"/>
          <p:cNvSpPr txBox="1"/>
          <p:nvPr/>
        </p:nvSpPr>
        <p:spPr>
          <a:xfrm>
            <a:off x="9374017" y="4250166"/>
            <a:ext cx="665850" cy="5512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1.5 su</a:t>
            </a:r>
          </a:p>
          <a:p>
            <a:pPr indent="0">
              <a:lnSpc>
                <a:spcPts val="225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bardağı</a:t>
            </a:r>
          </a:p>
        </p:txBody>
      </p:sp>
      <p:sp>
        <p:nvSpPr>
          <p:cNvPr id="177" name="TextBox 177"/>
          <p:cNvSpPr txBox="1"/>
          <p:nvPr/>
        </p:nvSpPr>
        <p:spPr>
          <a:xfrm>
            <a:off x="10570738" y="4393041"/>
            <a:ext cx="605777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300 ml</a:t>
            </a:r>
          </a:p>
        </p:txBody>
      </p:sp>
      <p:sp>
        <p:nvSpPr>
          <p:cNvPr id="178" name="TextBox 178"/>
          <p:cNvSpPr txBox="1"/>
          <p:nvPr/>
        </p:nvSpPr>
        <p:spPr>
          <a:xfrm>
            <a:off x="1702941" y="4865452"/>
            <a:ext cx="1992105" cy="1104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6001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 baklagiller </a:t>
            </a:r>
            <a:r>
              <a:rPr lang="en-US" altLang="zh-CN" sz="1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(nohut,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605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Bezelye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4063411" y="4853904"/>
            <a:ext cx="732115" cy="8378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4 yemek</a:t>
            </a:r>
          </a:p>
          <a:p>
            <a:pPr indent="0">
              <a:lnSpc>
                <a:spcPts val="225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kaşığı</a:t>
            </a:r>
          </a:p>
          <a:p>
            <a:pPr indent="16">
              <a:lnSpc>
                <a:spcPts val="2256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4 yemek</a:t>
            </a:r>
          </a:p>
        </p:txBody>
      </p:sp>
      <p:sp>
        <p:nvSpPr>
          <p:cNvPr id="180" name="TextBox 180"/>
          <p:cNvSpPr txBox="1"/>
          <p:nvPr/>
        </p:nvSpPr>
        <p:spPr>
          <a:xfrm>
            <a:off x="5224127" y="4996779"/>
            <a:ext cx="476220" cy="8378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100 g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6">
              <a:lnSpc>
                <a:spcPts val="2506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100 g</a:t>
            </a:r>
          </a:p>
        </p:txBody>
      </p:sp>
      <p:sp>
        <p:nvSpPr>
          <p:cNvPr id="181" name="TextBox 181"/>
          <p:cNvSpPr txBox="1"/>
          <p:nvPr/>
        </p:nvSpPr>
        <p:spPr>
          <a:xfrm>
            <a:off x="9374184" y="4898885"/>
            <a:ext cx="498161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1.5 su</a:t>
            </a:r>
          </a:p>
        </p:txBody>
      </p:sp>
      <p:sp>
        <p:nvSpPr>
          <p:cNvPr id="182" name="TextBox 182"/>
          <p:cNvSpPr txBox="1"/>
          <p:nvPr/>
        </p:nvSpPr>
        <p:spPr>
          <a:xfrm>
            <a:off x="10570904" y="5041760"/>
            <a:ext cx="605777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300 ml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85"/>
          <p:cNvSpPr txBox="1"/>
          <p:nvPr/>
        </p:nvSpPr>
        <p:spPr>
          <a:xfrm>
            <a:off x="1623611" y="1315780"/>
            <a:ext cx="3520535" cy="5751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229"/>
              </a:lnSpc>
            </a:pPr>
            <a:r>
              <a:rPr lang="en-US" altLang="zh-CN" sz="16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Kan şekerini hızlı yükselten besinler</a:t>
            </a:r>
          </a:p>
          <a:p>
            <a:pPr indent="122326">
              <a:lnSpc>
                <a:spcPts val="2299"/>
              </a:lnSpc>
            </a:pPr>
            <a:r>
              <a:rPr lang="en-US" altLang="zh-CN" sz="16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(Glisemik indeksi yüksek besinler)</a:t>
            </a:r>
          </a:p>
        </p:txBody>
      </p:sp>
      <p:sp>
        <p:nvSpPr>
          <p:cNvPr id="186" name="TextBox 186"/>
          <p:cNvSpPr txBox="1"/>
          <p:nvPr/>
        </p:nvSpPr>
        <p:spPr>
          <a:xfrm>
            <a:off x="6905388" y="1315780"/>
            <a:ext cx="3625655" cy="8671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229"/>
              </a:lnSpc>
            </a:pPr>
            <a:r>
              <a:rPr lang="en-US" altLang="zh-CN" sz="16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Kan şekerini daha geç ve daha yavaş</a:t>
            </a:r>
          </a:p>
          <a:p>
            <a:pPr indent="931062">
              <a:lnSpc>
                <a:spcPts val="2299"/>
              </a:lnSpc>
            </a:pPr>
            <a:r>
              <a:rPr lang="en-US" altLang="zh-CN" sz="16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yükselten besinler</a:t>
            </a:r>
          </a:p>
          <a:p>
            <a:pPr indent="229819">
              <a:lnSpc>
                <a:spcPts val="2299"/>
              </a:lnSpc>
            </a:pPr>
            <a:r>
              <a:rPr lang="en-US" altLang="zh-CN" sz="16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(Glisemik indeksi düşük besinler)</a:t>
            </a:r>
          </a:p>
        </p:txBody>
      </p:sp>
      <p:sp>
        <p:nvSpPr>
          <p:cNvPr id="187" name="TextBox 187"/>
          <p:cNvSpPr txBox="1"/>
          <p:nvPr/>
        </p:nvSpPr>
        <p:spPr>
          <a:xfrm>
            <a:off x="2509882" y="2750395"/>
            <a:ext cx="5913678" cy="4940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                                                                                      Tam Tahıl</a:t>
            </a:r>
          </a:p>
          <a:p>
            <a:pPr indent="5284661">
              <a:lnSpc>
                <a:spcPts val="18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Ekmeği</a:t>
            </a:r>
          </a:p>
        </p:txBody>
      </p:sp>
      <p:sp>
        <p:nvSpPr>
          <p:cNvPr id="188" name="TextBox 188"/>
          <p:cNvSpPr txBox="1"/>
          <p:nvPr/>
        </p:nvSpPr>
        <p:spPr>
          <a:xfrm>
            <a:off x="2374246" y="3974166"/>
            <a:ext cx="670906" cy="32542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93535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Ekmek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75844">
              <a:lnSpc>
                <a:spcPts val="248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Pilav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252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Patates</a:t>
            </a:r>
          </a:p>
          <a:p>
            <a:pPr indent="130492">
              <a:lnSpc>
                <a:spcPts val="18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Püresi</a:t>
            </a:r>
          </a:p>
        </p:txBody>
      </p:sp>
      <p:sp>
        <p:nvSpPr>
          <p:cNvPr id="189" name="TextBox 189"/>
          <p:cNvSpPr txBox="1"/>
          <p:nvPr/>
        </p:nvSpPr>
        <p:spPr>
          <a:xfrm>
            <a:off x="7498315" y="3938352"/>
            <a:ext cx="924966" cy="3505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70115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Makarna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18921">
              <a:lnSpc>
                <a:spcPts val="2275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</a:t>
            </a:r>
          </a:p>
          <a:p>
            <a:pPr indent="0">
              <a:lnSpc>
                <a:spcPts val="18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Baklagiller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0395">
              <a:lnSpc>
                <a:spcPts val="3081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Sebzeler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89369">
              <a:lnSpc>
                <a:spcPts val="2558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Kepekli</a:t>
            </a:r>
          </a:p>
          <a:p>
            <a:pPr indent="310515">
              <a:lnSpc>
                <a:spcPts val="18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Bisküvi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15"/>
          <p:cNvSpPr txBox="1"/>
          <p:nvPr/>
        </p:nvSpPr>
        <p:spPr>
          <a:xfrm>
            <a:off x="1342800" y="1164008"/>
            <a:ext cx="7957628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166659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TİP 1 DİYABETTE</a:t>
            </a:r>
          </a:p>
          <a:p>
            <a:pPr indent="865419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TIBBİ BESLENME TEDAVİSİ PRENSİPLERİ-1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70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Geleneksel insülin tedavisinde: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Ana ve ara öğün zamanı insülin tedavisine göre ayarlanır.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 grupları, besin öğeleri ve porsiyon miktarları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bireysel gereksinimlere göre belirlenir.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Yoğun insülin tedavisinde: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Beslenme  alışkanlıklarına, fizik aktivite durumuna göre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insülin tedavisi ayarlanır.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 planlamasında karbonhidrat sayımı yöntemi tercih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edilir.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377141">
              <a:lnSpc>
                <a:spcPts val="325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5363293" y="4825473"/>
            <a:ext cx="498288" cy="278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191"/>
              </a:lnSpc>
            </a:pPr>
            <a:r>
              <a:rPr lang="en-US" altLang="zh-CN" sz="1450" dirty="0" smtClean="0">
                <a:solidFill>
                  <a:srgbClr val="EB1A23"/>
                </a:solidFill>
                <a:latin typeface="Times New Roman" charset="0"/>
                <a:cs typeface="Times New Roman" charset="0"/>
              </a:rPr>
              <a:t>Enerji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8973" y="1164542"/>
            <a:ext cx="10141583" cy="25115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İNSÜLİN GLUKOZUN HÜCRE İÇİNE GİRMESİNİ SAĞLAYAN</a:t>
            </a:r>
          </a:p>
          <a:p>
            <a:pPr indent="3035300">
              <a:lnSpc>
                <a:spcPts val="3600"/>
              </a:lnSpc>
            </a:pPr>
            <a:r>
              <a:rPr lang="en-US" altLang="zh-CN" sz="2500" dirty="0" smtClean="0">
                <a:solidFill>
                  <a:srgbClr val="293C90"/>
                </a:solidFill>
                <a:latin typeface="Comic Sans MS" charset="0"/>
                <a:cs typeface="Comic Sans MS" charset="0"/>
              </a:rPr>
              <a:t>ANAHTAR </a:t>
            </a: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HORMONDUR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643525">
              <a:lnSpc>
                <a:spcPts val="3692"/>
              </a:lnSpc>
            </a:pPr>
            <a:r>
              <a:rPr lang="en-US" altLang="zh-CN" sz="1850" dirty="0" smtClean="0">
                <a:solidFill>
                  <a:srgbClr val="4FACE3"/>
                </a:solidFill>
                <a:latin typeface="Times New Roman" charset="0"/>
                <a:cs typeface="Times New Roman" charset="0"/>
              </a:rPr>
              <a:t>Hücre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08150" y="4266210"/>
            <a:ext cx="962783" cy="24078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7027"/>
              </a:lnSpc>
            </a:pPr>
            <a:r>
              <a:rPr lang="en-US" altLang="zh-CN" sz="1850" dirty="0" smtClean="0">
                <a:solidFill>
                  <a:srgbClr val="4FACE3"/>
                </a:solidFill>
                <a:latin typeface="Times New Roman" charset="0"/>
                <a:cs typeface="Times New Roman" charset="0"/>
              </a:rPr>
              <a:t>İnsülin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0224">
              <a:lnSpc>
                <a:spcPts val="1802"/>
              </a:lnSpc>
            </a:pPr>
            <a:r>
              <a:rPr lang="en-US" altLang="zh-CN" sz="1450" dirty="0" smtClean="0">
                <a:solidFill>
                  <a:srgbClr val="EB1A23"/>
                </a:solidFill>
                <a:latin typeface="Times New Roman" charset="0"/>
                <a:cs typeface="Times New Roman" charset="0"/>
              </a:rPr>
              <a:t>Glukoz</a:t>
            </a:r>
          </a:p>
          <a:p>
            <a:pPr indent="383051">
              <a:lnSpc>
                <a:spcPts val="2129"/>
              </a:lnSpc>
            </a:pPr>
            <a:r>
              <a:rPr lang="en-US" altLang="zh-CN" sz="1450" dirty="0" smtClean="0">
                <a:solidFill>
                  <a:srgbClr val="EB1A23"/>
                </a:solidFill>
                <a:latin typeface="Times New Roman" charset="0"/>
                <a:cs typeface="Times New Roman" charset="0"/>
              </a:rPr>
              <a:t>(şeker)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73958" y="4088309"/>
            <a:ext cx="453650" cy="40139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1605"/>
              </a:lnSpc>
            </a:pPr>
            <a:r>
              <a:rPr lang="en-US" altLang="zh-CN" sz="1450" dirty="0" smtClean="0">
                <a:solidFill>
                  <a:srgbClr val="EB1A23"/>
                </a:solidFill>
                <a:latin typeface="Times New Roman" charset="0"/>
                <a:cs typeface="Times New Roman" charset="0"/>
              </a:rPr>
              <a:t>Enerji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23497">
              <a:lnSpc>
                <a:spcPts val="370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217"/>
          <p:cNvSpPr txBox="1"/>
          <p:nvPr/>
        </p:nvSpPr>
        <p:spPr>
          <a:xfrm>
            <a:off x="1792800" y="1164008"/>
            <a:ext cx="7554312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716659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TİP 1 DİYABETTE</a:t>
            </a:r>
          </a:p>
          <a:p>
            <a:pPr indent="415419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TIBBİ BESLENME TEDAVİSİ PRENSİPLERİ-2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11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 planı ve insülin dozlarını ayarlamak için evde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kendi kendine kan şekeri izlemi sonuçlarından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yararlanılır.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6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Glukoz, kan basıncı ve lipid düzeyleri için hedef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değerlere odaklanılır.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6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 tüketimi azaltılır.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6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Besin seçimi sağlıklı beslenme ilkelerine göre</a:t>
            </a:r>
          </a:p>
          <a:p>
            <a:pPr indent="0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belirlenir.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927141">
              <a:lnSpc>
                <a:spcPts val="3141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19"/>
          <p:cNvSpPr txBox="1"/>
          <p:nvPr/>
        </p:nvSpPr>
        <p:spPr>
          <a:xfrm>
            <a:off x="1537055" y="1164008"/>
            <a:ext cx="9207649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972404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TİP 2 DİYABETTE</a:t>
            </a:r>
          </a:p>
          <a:p>
            <a:pPr indent="671164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TIBBİ BESLENME TEDAVİSİ PRENSİPLERİ-3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5">
              <a:lnSpc>
                <a:spcPts val="3858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Ana ve ara öğünlerde tüketilecek karbonhidrat miktarı saptanır,</a:t>
            </a:r>
          </a:p>
          <a:p>
            <a:pPr indent="135">
              <a:lnSpc>
                <a:spcPts val="30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 tüketiminin günden güne benzer miktarda olması önerilir.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5">
              <a:lnSpc>
                <a:spcPts val="328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Fiziksel aktivite artırılır.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5">
              <a:lnSpc>
                <a:spcPts val="443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şekeri, HbA</a:t>
            </a:r>
            <a:r>
              <a:rPr lang="en-US" altLang="zh-CN" sz="13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1c</a:t>
            </a: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, kan basıncı ve lipid düzeyleri izlenir.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0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Oral antidiyabetik ilaç veya insülin tedavisi başlanmışsa beslenme</a:t>
            </a:r>
          </a:p>
          <a:p>
            <a:pPr indent="0">
              <a:lnSpc>
                <a:spcPts val="264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tedavisi medikal tedaviye göre yeniden değerlendirilir.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82885">
              <a:lnSpc>
                <a:spcPts val="352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21"/>
          <p:cNvSpPr txBox="1"/>
          <p:nvPr/>
        </p:nvSpPr>
        <p:spPr>
          <a:xfrm>
            <a:off x="1749600" y="1164057"/>
            <a:ext cx="6830908" cy="69010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72938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KİLO KONTROLÜ ÖNEMLİDİR!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8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Vücut ağırlığındaki fazlalık insülin direncine neden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olur ve kan şekeri yükselir.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3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Vücut ağırlığının azalması sonucunda hücre ve dokular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insülini kullanmaya başlar ve kan şekeri kontrol altına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alınabilir.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3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 dokusunun azalması kan yağlarını ve kan basıncını</a:t>
            </a:r>
          </a:p>
          <a:p>
            <a:pPr indent="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olumlu yönde etkiler.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22519">
              <a:lnSpc>
                <a:spcPts val="3138"/>
              </a:lnSpc>
            </a:pPr>
            <a:r>
              <a:rPr lang="tr-TR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Fazla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kilolu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bireylerin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;</a:t>
            </a:r>
          </a:p>
          <a:p>
            <a:pPr indent="973279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Yağ tüketimini azaltması</a:t>
            </a:r>
          </a:p>
          <a:p>
            <a:pPr indent="357736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Sebze, meyve tüketimini artırması</a:t>
            </a:r>
          </a:p>
          <a:p>
            <a:pPr indent="535625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Öğünlerini düzenli olarak alması</a:t>
            </a:r>
          </a:p>
          <a:p>
            <a:pPr indent="179313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Fiziksel aktivitesini artırması önerilir</a:t>
            </a:r>
          </a:p>
          <a:p>
            <a:pPr indent="3970341">
              <a:lnSpc>
                <a:spcPts val="286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223"/>
          <p:cNvSpPr txBox="1"/>
          <p:nvPr/>
        </p:nvSpPr>
        <p:spPr>
          <a:xfrm>
            <a:off x="5719941" y="5805412"/>
            <a:ext cx="4614405" cy="22826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624049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Bel çevresinin</a:t>
            </a:r>
          </a:p>
          <a:p>
            <a:pPr indent="1073580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Kadınlarda 88 cm’den,</a:t>
            </a:r>
          </a:p>
          <a:p>
            <a:pPr indent="202271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Erkeklerde 102 cm’den fazla olması</a:t>
            </a:r>
          </a:p>
          <a:p>
            <a:pPr indent="401229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2 diyabet için risk oluşturur.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56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25"/>
          <p:cNvSpPr txBox="1"/>
          <p:nvPr/>
        </p:nvSpPr>
        <p:spPr>
          <a:xfrm>
            <a:off x="845640" y="1280069"/>
            <a:ext cx="10169451" cy="64761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7140834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Obezite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00"/>
              </a:lnSpc>
            </a:pPr>
            <a:r>
              <a:rPr lang="en-US" altLang="zh-CN" sz="2100" dirty="0" smtClean="0">
                <a:solidFill>
                  <a:srgbClr val="FEFEFE"/>
                </a:solidFill>
                <a:latin typeface="Comic Sans MS" charset="0"/>
                <a:cs typeface="Comic Sans MS" charset="0"/>
              </a:rPr>
              <a:t>BKİ                   Normal      Fazla Kilolu   Hafif Obez     Orta Obez        Ağır Obez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66">
              <a:lnSpc>
                <a:spcPts val="338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kg / m</a:t>
            </a:r>
            <a:r>
              <a:rPr lang="en-US" altLang="zh-CN" sz="1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2                   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18.5 - 24.9     25 - 29.9       30 - 34.9        35 - 39.9               </a:t>
            </a:r>
            <a:r>
              <a:rPr lang="en-US" altLang="zh-CN" sz="2100" dirty="0" smtClean="0">
                <a:solidFill>
                  <a:srgbClr val="221E1F"/>
                </a:solidFill>
                <a:latin typeface="Arial" charset="0"/>
                <a:cs typeface="Arial" charset="0"/>
              </a:rPr>
              <a:t>≥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40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2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227"/>
          <p:cNvSpPr txBox="1"/>
          <p:nvPr/>
        </p:nvSpPr>
        <p:spPr>
          <a:xfrm>
            <a:off x="1224000" y="1164057"/>
            <a:ext cx="8479565" cy="697626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73032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DİYABETİK VEYA LIGHT ÜRÜNLER SAĞLIKLI MI?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7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Diyabetik veya light ürünler konusunda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dikkatli olunmalıdır. Besin etiketinde yer alan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içindekiler kısmı mutlaka okunmalıdır.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Diyet ürünleri yeterli ve dengeli beslenmeye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katkıda bulunabilecek ürünler değildir ve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ayrıca diyet olmayan benzerlerine kıyasla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daha fazla yağ ve enerji içerebilmektedir.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495941">
              <a:lnSpc>
                <a:spcPts val="337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229"/>
          <p:cNvSpPr txBox="1"/>
          <p:nvPr/>
        </p:nvSpPr>
        <p:spPr>
          <a:xfrm>
            <a:off x="1365838" y="1164057"/>
            <a:ext cx="8910131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ÇEŞİTLİ BİTKİLER VEYA BAHARATLAR KAN ŞEKERİNİ</a:t>
            </a:r>
          </a:p>
          <a:p>
            <a:pPr indent="3422015">
              <a:lnSpc>
                <a:spcPts val="3600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DÜŞÜRÜR MÜ?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22963">
              <a:lnSpc>
                <a:spcPts val="3124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Bazı bitki ve yiyeceklerin kan şekerini düşürdüğü bilgisi doğru</a:t>
            </a:r>
          </a:p>
          <a:p>
            <a:pPr indent="1222963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değildir.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22963">
              <a:lnSpc>
                <a:spcPts val="387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 tarz uygulamalar ve yanlış inanışlar aksine kan şekerinin</a:t>
            </a:r>
          </a:p>
          <a:p>
            <a:pPr indent="1222963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yükselmesine neden olarak zarar verebilir.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222963">
              <a:lnSpc>
                <a:spcPts val="32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 ekibinin önerdiği tedavi dışında alternatif bir tedavi</a:t>
            </a:r>
          </a:p>
          <a:p>
            <a:pPr indent="1222963">
              <a:lnSpc>
                <a:spcPts val="30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arayışına girilmemelidir.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354103">
              <a:lnSpc>
                <a:spcPts val="3725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31"/>
          <p:cNvSpPr txBox="1"/>
          <p:nvPr/>
        </p:nvSpPr>
        <p:spPr>
          <a:xfrm>
            <a:off x="3617654" y="1845413"/>
            <a:ext cx="4824454" cy="3716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Sağlıklı  Beslenme  Diyabet  Tedavisinin</a:t>
            </a:r>
          </a:p>
        </p:txBody>
      </p:sp>
      <p:sp>
        <p:nvSpPr>
          <p:cNvPr id="232" name="TextBox 232"/>
          <p:cNvSpPr txBox="1"/>
          <p:nvPr/>
        </p:nvSpPr>
        <p:spPr>
          <a:xfrm>
            <a:off x="2268000" y="1164057"/>
            <a:ext cx="7776809" cy="69634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01539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TEMEL MESAJLAR-1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68906">
              <a:lnSpc>
                <a:spcPts val="390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Temel Yapı Taşlarından Biridir!                  </a:t>
            </a:r>
            <a:endParaRPr lang="en-US" altLang="zh-CN" sz="750" dirty="0" smtClean="0">
              <a:solidFill>
                <a:srgbClr val="221E1F"/>
              </a:solidFill>
              <a:latin typeface="Times New Roman" charset="0"/>
              <a:cs typeface="Times New Roman" charset="0"/>
            </a:endParaRP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836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Sağlıklı beslenerek, doğru besinleri seçerek, ilaç ve insülin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tedavisinin gerektirdiği öğün düzenine ve öğün sayısına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uyarak kan şekeri kontrolü sağlanabilir.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933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Beslenme tedavisi bireye özgüdür. Standart bir beslenme</a:t>
            </a:r>
          </a:p>
          <a:p>
            <a:pPr indent="0">
              <a:lnSpc>
                <a:spcPts val="309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tedavisi oluşturulamaz.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309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Öğün saatleri geciktirilmemeli, öğün atlanmamalıdır.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451941">
              <a:lnSpc>
                <a:spcPts val="356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684" y="1246470"/>
            <a:ext cx="1535454" cy="146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34"/>
          <p:cNvSpPr txBox="1"/>
          <p:nvPr/>
        </p:nvSpPr>
        <p:spPr>
          <a:xfrm>
            <a:off x="4283393" y="1164057"/>
            <a:ext cx="3492930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TEMEL MESAJLAR-2</a:t>
            </a:r>
          </a:p>
        </p:txBody>
      </p:sp>
      <p:sp>
        <p:nvSpPr>
          <p:cNvPr id="236" name="TextBox 236"/>
          <p:cNvSpPr txBox="1"/>
          <p:nvPr/>
        </p:nvSpPr>
        <p:spPr>
          <a:xfrm>
            <a:off x="2186800" y="2787518"/>
            <a:ext cx="7865936" cy="53347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926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şekerinin ana kaynağı karbonhidratlardır.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36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Tam taneli tahıllar, meyve, sebze, kuru baklagil, düşük yağlı süt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yoğurt gibi besinlerden karbonhidrat tüketimi sağlanmalıdır.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18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Karbonhidrat gereksinimi yaş, vücut ağırlığı, fiziksel aktivite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düzeyi gibi birçok faktörden etkilenir.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06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Alınması gereken enerji, karbonhidrat, protein ve yağ miktarı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için diyetisyene danışılmalıdır.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7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Bireye önerilenden az veya fazla karbonhidrat tüketilmesi kan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şekerinde dalgalanmalara yol açar.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533141">
              <a:lnSpc>
                <a:spcPts val="2940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199" y="1164057"/>
            <a:ext cx="1470996" cy="14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2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38"/>
          <p:cNvSpPr txBox="1"/>
          <p:nvPr/>
        </p:nvSpPr>
        <p:spPr>
          <a:xfrm>
            <a:off x="4283393" y="1164057"/>
            <a:ext cx="3492930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TEMEL MESAJLAR-3</a:t>
            </a:r>
          </a:p>
        </p:txBody>
      </p:sp>
      <p:sp>
        <p:nvSpPr>
          <p:cNvPr id="240" name="TextBox 240"/>
          <p:cNvSpPr txBox="1"/>
          <p:nvPr/>
        </p:nvSpPr>
        <p:spPr>
          <a:xfrm>
            <a:off x="2114800" y="2552202"/>
            <a:ext cx="7715254" cy="55784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787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Diyabetli bireyler BKİ’yi ve bel çevrelerini ölçmeli ve düzenli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olarak takip etmelidir.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462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 fazlalığı varsa mutlaka küçük adımlarla ideal kiloya ulaşım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planlanmalıdır.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316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Katı yağ yerine sıvı yağ kullanımı tercih edilmelidir.</a:t>
            </a:r>
          </a:p>
          <a:p>
            <a:pPr indent="0">
              <a:lnSpc>
                <a:spcPts val="3753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Kolesterol et, süt, yoğurt, yumurta gibi hayvansal besinlerde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bulunur.</a:t>
            </a:r>
          </a:p>
          <a:p>
            <a:pPr indent="0">
              <a:lnSpc>
                <a:spcPts val="3401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Balık, yağsız et, yarım yağlı süt ve yoğurt tüketimi hayvansal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kaynaklı protein gereksinimini sağlar ve doymuş yağ ve kolesterol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alımını azaltır.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605141">
              <a:lnSpc>
                <a:spcPts val="318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054" y="1277957"/>
            <a:ext cx="1393773" cy="132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19"/>
          <p:cNvSpPr txBox="1"/>
          <p:nvPr/>
        </p:nvSpPr>
        <p:spPr>
          <a:xfrm>
            <a:off x="1122451" y="1106929"/>
            <a:ext cx="9813972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DİYABET TANISINDA ÜÇ FARKLI TEST KULLANILABİLİR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7200" y="2447548"/>
            <a:ext cx="3510156" cy="18754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065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Ayrıca rastgele kan şekeri</a:t>
            </a:r>
          </a:p>
          <a:p>
            <a:pPr indent="0">
              <a:lnSpc>
                <a:spcPts val="39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iki farklı günde ≥200 mg/dl</a:t>
            </a:r>
          </a:p>
          <a:p>
            <a:pPr indent="0">
              <a:lnSpc>
                <a:spcPts val="39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üzerinde bulunursa diyabet</a:t>
            </a:r>
          </a:p>
          <a:p>
            <a:pPr indent="0">
              <a:lnSpc>
                <a:spcPts val="3900"/>
              </a:lnSpc>
            </a:pPr>
            <a:r>
              <a:rPr lang="en-US" altLang="zh-CN" sz="22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tanısı konulabilir.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32458" y="2404104"/>
            <a:ext cx="2026684" cy="1545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553"/>
              </a:lnSpc>
            </a:pPr>
            <a:r>
              <a:rPr lang="en-US" altLang="zh-CN" sz="255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OGTT 2. saat</a:t>
            </a:r>
          </a:p>
          <a:p>
            <a:pPr indent="242105">
              <a:lnSpc>
                <a:spcPts val="3062"/>
              </a:lnSpc>
            </a:pPr>
            <a:r>
              <a:rPr lang="en-US" altLang="zh-CN" sz="255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kan şekeri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71775">
              <a:lnSpc>
                <a:spcPts val="4553"/>
              </a:lnSpc>
            </a:pPr>
            <a:r>
              <a:rPr lang="en-US" altLang="zh-CN" sz="2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≥200 mg/dl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56712" y="4494899"/>
            <a:ext cx="2508700" cy="36163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556"/>
              </a:lnSpc>
            </a:pPr>
            <a:r>
              <a:rPr lang="en-US" altLang="zh-CN" sz="255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Açlık Kan Şekeri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28141">
              <a:lnSpc>
                <a:spcPts val="3601"/>
              </a:lnSpc>
            </a:pPr>
            <a:r>
              <a:rPr lang="en-US" altLang="zh-CN" sz="2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≥126 mg/dl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740744">
              <a:lnSpc>
                <a:spcPts val="2954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984528" y="5446144"/>
            <a:ext cx="874870" cy="11504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592">
              <a:lnSpc>
                <a:spcPts val="4112"/>
              </a:lnSpc>
            </a:pPr>
            <a:r>
              <a:rPr lang="en-US" altLang="zh-CN" sz="255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HbA</a:t>
            </a:r>
            <a:r>
              <a:rPr lang="en-US" altLang="zh-CN" sz="1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1c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946"/>
              </a:lnSpc>
            </a:pPr>
            <a:r>
              <a:rPr lang="en-US" altLang="zh-CN" sz="255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≥%6,5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2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42"/>
          <p:cNvSpPr txBox="1"/>
          <p:nvPr/>
        </p:nvSpPr>
        <p:spPr>
          <a:xfrm>
            <a:off x="4283393" y="1164057"/>
            <a:ext cx="3492930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TEMEL MESAJLAR-4</a:t>
            </a:r>
          </a:p>
        </p:txBody>
      </p:sp>
      <p:sp>
        <p:nvSpPr>
          <p:cNvPr id="243" name="TextBox 243"/>
          <p:cNvSpPr txBox="1"/>
          <p:nvPr/>
        </p:nvSpPr>
        <p:spPr>
          <a:xfrm>
            <a:off x="1920400" y="2048183"/>
            <a:ext cx="8475077" cy="61042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521"/>
              </a:lnSpc>
            </a:pPr>
            <a:endParaRPr lang="tr-TR" altLang="zh-CN" sz="21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  <a:p>
            <a:pPr indent="0">
              <a:lnSpc>
                <a:spcPts val="3521"/>
              </a:lnSpc>
            </a:pPr>
            <a:r>
              <a:rPr lang="en-US" altLang="zh-CN" sz="21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Bisküvi</a:t>
            </a: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vb. paketlenmiş ürünler tüketilmemeli veya tüketim sıklığının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azaltılmalıdır.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97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Her öğünde farklı besin gruplarına yer verilmelidir.</a:t>
            </a:r>
          </a:p>
          <a:p>
            <a:pPr indent="0">
              <a:lnSpc>
                <a:spcPts val="3481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Şeker, tuz ve yağ oranı yüksek besin tüketimi sınırlandırılmalıdır.</a:t>
            </a:r>
          </a:p>
          <a:p>
            <a:pPr indent="0">
              <a:lnSpc>
                <a:spcPts val="3399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Konserve veya işlenmiş besinler yerine taze besinler tüketilmelidir.</a:t>
            </a:r>
          </a:p>
          <a:p>
            <a:pPr indent="0">
              <a:lnSpc>
                <a:spcPts val="3565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Her gün sebze ve meyve tüketilmelidir.</a:t>
            </a:r>
          </a:p>
          <a:p>
            <a:pPr indent="0">
              <a:lnSpc>
                <a:spcPts val="3887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Kuru baklagil tüketimi artırılmalıdır.</a:t>
            </a:r>
          </a:p>
          <a:p>
            <a:pPr indent="0">
              <a:lnSpc>
                <a:spcPts val="3553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Haşlama, buğulama gibi düşük yağlı pişirme yöntemleri tercih</a:t>
            </a:r>
          </a:p>
          <a:p>
            <a:pPr indent="0">
              <a:lnSpc>
                <a:spcPts val="2700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edilmelidir.</a:t>
            </a:r>
          </a:p>
          <a:p>
            <a:pPr indent="0">
              <a:lnSpc>
                <a:spcPts val="3658"/>
              </a:lnSpc>
            </a:pPr>
            <a:r>
              <a:rPr lang="en-US" altLang="zh-CN" sz="21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Gün içinde 8-10 bardak su içilmelidir.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3799541">
              <a:lnSpc>
                <a:spcPts val="3548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793" y="1164057"/>
            <a:ext cx="1357406" cy="129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25"/>
          <p:cNvSpPr txBox="1"/>
          <p:nvPr/>
        </p:nvSpPr>
        <p:spPr>
          <a:xfrm>
            <a:off x="889219" y="1146529"/>
            <a:ext cx="7868821" cy="70147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2042693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KİMLERDE DİYABET RİSKİ VARDIR?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2085034">
              <a:lnSpc>
                <a:spcPts val="2501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Birinci derece akrabalarında diyabet bulunan kişilerde,</a:t>
            </a:r>
          </a:p>
          <a:p>
            <a:pPr indent="3382808">
              <a:lnSpc>
                <a:spcPts val="316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Kan yağları yüksek olanlarda,</a:t>
            </a:r>
          </a:p>
          <a:p>
            <a:pPr indent="2370669">
              <a:lnSpc>
                <a:spcPts val="316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Daha önceden gizli diyabet tanısı almış olanlarda,</a:t>
            </a:r>
          </a:p>
          <a:p>
            <a:pPr indent="3053777">
              <a:lnSpc>
                <a:spcPts val="316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Uyku-apne sendromu olan kişilerde,</a:t>
            </a:r>
          </a:p>
          <a:p>
            <a:pPr indent="2787140">
              <a:lnSpc>
                <a:spcPts val="316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Polikistik over sendromu olan kadınlarda,</a:t>
            </a:r>
          </a:p>
          <a:p>
            <a:pPr indent="1998242">
              <a:lnSpc>
                <a:spcPts val="316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Erken yaşta kalp-damar hastalığı başlamış olan kişilerde.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458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Şişman olan, sık acıkan</a:t>
            </a:r>
          </a:p>
          <a:p>
            <a:pPr indent="74485">
              <a:lnSpc>
                <a:spcPts val="21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hızlı kilo alanlarda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4121277">
              <a:lnSpc>
                <a:spcPts val="2112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Gebelik diyabeti tanısı almış</a:t>
            </a:r>
          </a:p>
          <a:p>
            <a:pPr indent="4096702">
              <a:lnSpc>
                <a:spcPts val="210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 da 4 kg’nin üstünde bebek</a:t>
            </a:r>
          </a:p>
          <a:p>
            <a:pPr indent="347662">
              <a:lnSpc>
                <a:spcPts val="1381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Sağlıksız beslenenlerde,</a:t>
            </a:r>
          </a:p>
          <a:p>
            <a:pPr indent="4251388">
              <a:lnSpc>
                <a:spcPts val="718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doğurmuş olan kadınlarda</a:t>
            </a:r>
          </a:p>
          <a:p>
            <a:pPr indent="347662">
              <a:lnSpc>
                <a:spcPts val="1381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hareketsiz yaşayanlarda</a:t>
            </a:r>
          </a:p>
          <a:p>
            <a:pPr indent="4908236">
              <a:lnSpc>
                <a:spcPts val="2403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688025" y="3964033"/>
            <a:ext cx="1242328" cy="21929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Hipertansiyon</a:t>
            </a:r>
          </a:p>
          <a:p>
            <a:pPr indent="214693">
              <a:lnSpc>
                <a:spcPts val="1999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olanlarda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28"/>
          <p:cNvSpPr txBox="1"/>
          <p:nvPr/>
        </p:nvSpPr>
        <p:spPr>
          <a:xfrm>
            <a:off x="8122533" y="5734269"/>
            <a:ext cx="1214950" cy="3539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787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Diğer  bazı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02707" y="2045065"/>
            <a:ext cx="1924881" cy="10397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93547">
              <a:lnSpc>
                <a:spcPts val="2787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1 diyabet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(İnsülin eksikliği</a:t>
            </a:r>
          </a:p>
          <a:p>
            <a:pPr indent="179831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veya yokluğu)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635190" y="1849225"/>
            <a:ext cx="2171556" cy="1382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377697">
              <a:lnSpc>
                <a:spcPts val="2787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Gestasyonel</a:t>
            </a:r>
          </a:p>
          <a:p>
            <a:pPr indent="639826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</a:t>
            </a:r>
          </a:p>
          <a:p>
            <a:pPr indent="0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(Gebelikte görülen</a:t>
            </a:r>
          </a:p>
          <a:p>
            <a:pPr indent="216661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geçici diyabet)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638667" y="4165216"/>
            <a:ext cx="2782242" cy="8464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783717">
              <a:lnSpc>
                <a:spcPts val="3065"/>
              </a:lnSpc>
            </a:pPr>
            <a:r>
              <a:rPr lang="en-US" altLang="zh-CN" sz="2200" dirty="0" smtClean="0">
                <a:solidFill>
                  <a:srgbClr val="FEFEFE"/>
                </a:solidFill>
                <a:latin typeface="Comic Sans MS" charset="0"/>
                <a:cs typeface="Comic Sans MS" charset="0"/>
              </a:rPr>
              <a:t>KAÇ TİP</a:t>
            </a:r>
          </a:p>
          <a:p>
            <a:pPr indent="0">
              <a:lnSpc>
                <a:spcPts val="3599"/>
              </a:lnSpc>
            </a:pPr>
            <a:r>
              <a:rPr lang="en-US" altLang="zh-CN" sz="2200" dirty="0" smtClean="0">
                <a:solidFill>
                  <a:srgbClr val="FEFEFE"/>
                </a:solidFill>
                <a:latin typeface="Comic Sans MS" charset="0"/>
                <a:cs typeface="Comic Sans MS" charset="0"/>
              </a:rPr>
              <a:t>DİYABET VARDIR?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23845" y="5918170"/>
            <a:ext cx="2163892" cy="1436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>
              <a:lnSpc>
                <a:spcPts val="2787"/>
              </a:lnSpc>
            </a:pPr>
            <a:r>
              <a:rPr lang="tr-TR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Tip 2 diyabet</a:t>
            </a:r>
          </a:p>
          <a:p>
            <a:pPr indent="0">
              <a:lnSpc>
                <a:spcPts val="2787"/>
              </a:lnSpc>
            </a:pPr>
            <a:r>
              <a:rPr lang="tr-TR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(İnsülin yetersizliği </a:t>
            </a:r>
          </a:p>
          <a:p>
            <a:pPr indent="0">
              <a:lnSpc>
                <a:spcPts val="2787"/>
              </a:lnSpc>
            </a:pPr>
            <a:r>
              <a:rPr lang="en-US" altLang="zh-CN" sz="20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veya</a:t>
            </a: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etkisizliği)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829416" y="6420069"/>
            <a:ext cx="1800868" cy="10397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787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durumlara eşlik</a:t>
            </a:r>
          </a:p>
          <a:p>
            <a:pPr indent="620268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eden</a:t>
            </a:r>
          </a:p>
          <a:p>
            <a:pPr indent="492505">
              <a:lnSpc>
                <a:spcPts val="2700"/>
              </a:lnSpc>
            </a:pPr>
            <a:r>
              <a:rPr lang="en-US" altLang="zh-CN" sz="20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2461" cy="8823960"/>
          </a:xfrm>
          <a:prstGeom prst="rect">
            <a:avLst/>
          </a:prstGeom>
        </p:spPr>
      </p:pic>
      <p:sp>
        <p:nvSpPr>
          <p:cNvPr id="2" name="TextBox 36"/>
          <p:cNvSpPr txBox="1"/>
          <p:nvPr/>
        </p:nvSpPr>
        <p:spPr>
          <a:xfrm>
            <a:off x="5014160" y="5698384"/>
            <a:ext cx="1355695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Mekanizması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678367" y="7818306"/>
            <a:ext cx="662260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insülin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817248" y="1125593"/>
            <a:ext cx="2248913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Tip 1 Diyabet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003248" y="1125593"/>
            <a:ext cx="2248912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EB008A"/>
                </a:solidFill>
                <a:latin typeface="Comic Sans MS" charset="0"/>
                <a:cs typeface="Comic Sans MS" charset="0"/>
              </a:rPr>
              <a:t>Tip 2 Diyabet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772247" y="1748908"/>
            <a:ext cx="5890312" cy="2654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090"/>
              </a:lnSpc>
            </a:pPr>
            <a:r>
              <a:rPr lang="en-US" altLang="zh-CN" sz="15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Tüm Diyabetlilerin %5-10’u              Tüm Diyabetlilerin %90-95’i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178363" y="2450169"/>
            <a:ext cx="510748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Genç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512673" y="2452975"/>
            <a:ext cx="375194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Yaş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678367" y="2327106"/>
            <a:ext cx="877907" cy="6184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40 yaş</a:t>
            </a:r>
          </a:p>
          <a:p>
            <a:pPr indent="0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üzeri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104093" y="4248616"/>
            <a:ext cx="596477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Zayıf</a:t>
            </a: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                  </a:t>
            </a:r>
            <a:r>
              <a:rPr lang="tr-TR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</a:t>
            </a: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    </a:t>
            </a:r>
            <a:r>
              <a:rPr lang="tr-TR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           </a:t>
            </a: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altLang="zh-CN" sz="1700" dirty="0" err="1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Kilolu-şişman</a:t>
            </a:r>
            <a:endParaRPr lang="en-US" altLang="zh-CN" sz="1700" dirty="0" smtClean="0">
              <a:solidFill>
                <a:srgbClr val="221E1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2808958" y="5446429"/>
            <a:ext cx="880325" cy="21440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60413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</a:t>
            </a:r>
          </a:p>
          <a:p>
            <a:pPr indent="0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Eksikliği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35863">
              <a:lnSpc>
                <a:spcPts val="254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Ani</a:t>
            </a:r>
          </a:p>
          <a:p>
            <a:pPr indent="203809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Başlar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60413">
              <a:lnSpc>
                <a:spcPts val="2964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204800" y="5431748"/>
            <a:ext cx="929742" cy="26673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06654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Oluşum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46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Başlangıç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137743">
              <a:lnSpc>
                <a:spcPts val="3046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Tedavi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592655">
              <a:lnSpc>
                <a:spcPts val="2857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7678367" y="5316889"/>
            <a:ext cx="2138940" cy="24846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İnsülin direnci</a:t>
            </a:r>
          </a:p>
          <a:p>
            <a:pPr indent="0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ve kısmi</a:t>
            </a:r>
          </a:p>
          <a:p>
            <a:pPr indent="0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insülin eksikliği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3275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Yavaş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0">
              <a:lnSpc>
                <a:spcPts val="2417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Şeker düşürücü</a:t>
            </a:r>
          </a:p>
          <a:p>
            <a:pPr indent="0">
              <a:lnSpc>
                <a:spcPts val="25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haplar ve gerekirse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840" cy="8823960"/>
          </a:xfrm>
          <a:prstGeom prst="rect">
            <a:avLst/>
          </a:prstGeom>
        </p:spPr>
      </p:pic>
      <p:sp>
        <p:nvSpPr>
          <p:cNvPr id="2" name="TextBox 49"/>
          <p:cNvSpPr txBox="1"/>
          <p:nvPr/>
        </p:nvSpPr>
        <p:spPr>
          <a:xfrm>
            <a:off x="1518212" y="6975803"/>
            <a:ext cx="2032285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Fazla  enerji  alımı-az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72581" y="7267915"/>
            <a:ext cx="1723319" cy="3008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enerji  harcaması.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257266" y="1125599"/>
            <a:ext cx="5544943" cy="442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3483"/>
              </a:lnSpc>
            </a:pPr>
            <a:r>
              <a:rPr lang="en-US" altLang="zh-CN" sz="2500" dirty="0" smtClean="0">
                <a:solidFill>
                  <a:srgbClr val="D01E26"/>
                </a:solidFill>
                <a:latin typeface="Comic Sans MS" charset="0"/>
                <a:cs typeface="Comic Sans MS" charset="0"/>
              </a:rPr>
              <a:t>TİP 2 DİYABETİN DOĞAL SEYRİ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50319" y="5035941"/>
            <a:ext cx="884982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52679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Genetik</a:t>
            </a:r>
          </a:p>
          <a:p>
            <a:pPr indent="0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Yatkınlık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547623" y="5035941"/>
            <a:ext cx="1143681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88048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Reaktif</a:t>
            </a:r>
          </a:p>
          <a:p>
            <a:pPr indent="0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Hipoglisemi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654376" y="5035941"/>
            <a:ext cx="1342939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1101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Prediyabet /</a:t>
            </a:r>
          </a:p>
          <a:p>
            <a:pPr indent="0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Gizli Diyabet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283557" y="5035941"/>
            <a:ext cx="1223945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Erken Klinik</a:t>
            </a:r>
          </a:p>
          <a:p>
            <a:pPr indent="208991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Diyabet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495021" y="5035941"/>
            <a:ext cx="1096996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İleri Klinik</a:t>
            </a:r>
          </a:p>
          <a:p>
            <a:pPr indent="213309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Dönem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024889" y="5035941"/>
            <a:ext cx="1013659" cy="5547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Geç Klinik</a:t>
            </a:r>
          </a:p>
          <a:p>
            <a:pPr indent="171424">
              <a:lnSpc>
                <a:spcPts val="199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Dönem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42407" y="6264628"/>
            <a:ext cx="3236778" cy="5929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743343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Genetik yatkınlık,</a:t>
            </a:r>
          </a:p>
          <a:p>
            <a:pPr indent="0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çevresel etmenler, diğer riskler.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846743" y="6264628"/>
            <a:ext cx="2749151" cy="18210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Ateroskleroz, hiperglisemi,</a:t>
            </a:r>
          </a:p>
          <a:p>
            <a:pPr indent="656983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hipertansiyon.</a:t>
            </a:r>
          </a:p>
          <a:p>
            <a:pPr indent="511251">
              <a:lnSpc>
                <a:spcPts val="3274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Obezite, insülin</a:t>
            </a:r>
          </a:p>
          <a:p>
            <a:pPr indent="919086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direnci.</a:t>
            </a:r>
          </a:p>
          <a:p>
            <a:pPr>
              <a:lnSpc>
                <a:spcPts val="1000"/>
              </a:lnSpc>
            </a:pPr>
            <a:endParaRPr lang="en-US" dirty="0" smtClean="0"/>
          </a:p>
          <a:p>
            <a:pPr indent="950713">
              <a:lnSpc>
                <a:spcPts val="2933"/>
              </a:lnSpc>
            </a:pPr>
            <a:endParaRPr lang="en-US" altLang="zh-CN" sz="2000" dirty="0" smtClean="0">
              <a:solidFill>
                <a:srgbClr val="293C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8545757" y="6264628"/>
            <a:ext cx="2288286" cy="11772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indent="0">
              <a:lnSpc>
                <a:spcPts val="2369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Uzun Dönem Sorunları:</a:t>
            </a:r>
          </a:p>
          <a:p>
            <a:pPr indent="409346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Körlük, böbrek</a:t>
            </a:r>
          </a:p>
          <a:p>
            <a:pPr indent="24612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yetmezliği, kalp damar</a:t>
            </a:r>
          </a:p>
          <a:p>
            <a:pPr indent="112268">
              <a:lnSpc>
                <a:spcPts val="2300"/>
              </a:lnSpc>
            </a:pPr>
            <a:r>
              <a:rPr lang="en-US" altLang="zh-CN" sz="1700" dirty="0" smtClean="0">
                <a:solidFill>
                  <a:srgbClr val="221E1F"/>
                </a:solidFill>
                <a:latin typeface="Comic Sans MS" charset="0"/>
                <a:cs typeface="Comic Sans MS" charset="0"/>
              </a:rPr>
              <a:t>hastalığı, uzuv kaybı.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2083</Words>
  <Application>Microsoft Office PowerPoint</Application>
  <PresentationFormat>Özel</PresentationFormat>
  <Paragraphs>1590</Paragraphs>
  <Slides>50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1" baseType="lpstr"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Lighten PDF Converter Master</dc:creator>
  <cp:lastModifiedBy>MELEK BULANIK</cp:lastModifiedBy>
  <cp:revision>10</cp:revision>
  <dcterms:created xsi:type="dcterms:W3CDTF">2012-06-15T16:23:20Z</dcterms:created>
  <dcterms:modified xsi:type="dcterms:W3CDTF">2017-08-03T07:25:22Z</dcterms:modified>
</cp:coreProperties>
</file>