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1745" r:id="rId2"/>
    <p:sldId id="1746" r:id="rId3"/>
    <p:sldId id="1747" r:id="rId4"/>
    <p:sldId id="1748" r:id="rId5"/>
    <p:sldId id="1749" r:id="rId6"/>
    <p:sldId id="1750" r:id="rId7"/>
    <p:sldId id="1751" r:id="rId8"/>
    <p:sldId id="1752" r:id="rId9"/>
    <p:sldId id="1753" r:id="rId10"/>
    <p:sldId id="1754" r:id="rId11"/>
    <p:sldId id="1755" r:id="rId12"/>
    <p:sldId id="1756" r:id="rId13"/>
    <p:sldId id="1757" r:id="rId14"/>
    <p:sldId id="1758" r:id="rId15"/>
    <p:sldId id="1759" r:id="rId16"/>
    <p:sldId id="1760" r:id="rId17"/>
    <p:sldId id="1761" r:id="rId18"/>
    <p:sldId id="1762" r:id="rId19"/>
    <p:sldId id="1763" r:id="rId20"/>
    <p:sldId id="1764" r:id="rId21"/>
    <p:sldId id="1765" r:id="rId22"/>
    <p:sldId id="1766" r:id="rId23"/>
    <p:sldId id="1767" r:id="rId24"/>
    <p:sldId id="1768" r:id="rId25"/>
    <p:sldId id="1769" r:id="rId26"/>
    <p:sldId id="1770" r:id="rId27"/>
    <p:sldId id="1771" r:id="rId28"/>
    <p:sldId id="1772" r:id="rId29"/>
    <p:sldId id="1773" r:id="rId30"/>
    <p:sldId id="1774" r:id="rId31"/>
    <p:sldId id="1775" r:id="rId32"/>
    <p:sldId id="1776" r:id="rId33"/>
    <p:sldId id="1777" r:id="rId34"/>
    <p:sldId id="1778" r:id="rId35"/>
    <p:sldId id="1779" r:id="rId36"/>
    <p:sldId id="1780" r:id="rId37"/>
    <p:sldId id="1781" r:id="rId38"/>
    <p:sldId id="1782" r:id="rId39"/>
    <p:sldId id="1783" r:id="rId40"/>
    <p:sldId id="1784" r:id="rId41"/>
    <p:sldId id="1785" r:id="rId42"/>
    <p:sldId id="1786" r:id="rId43"/>
    <p:sldId id="1787" r:id="rId44"/>
    <p:sldId id="1788" r:id="rId45"/>
    <p:sldId id="1789" r:id="rId46"/>
    <p:sldId id="1790" r:id="rId47"/>
    <p:sldId id="1792" r:id="rId48"/>
    <p:sldId id="1793" r:id="rId49"/>
    <p:sldId id="1797" r:id="rId50"/>
    <p:sldId id="1798" r:id="rId51"/>
    <p:sldId id="1799" r:id="rId52"/>
    <p:sldId id="1803" r:id="rId53"/>
    <p:sldId id="1858" r:id="rId54"/>
    <p:sldId id="1795" r:id="rId55"/>
    <p:sldId id="1808" r:id="rId56"/>
    <p:sldId id="1815" r:id="rId57"/>
    <p:sldId id="1814" r:id="rId58"/>
    <p:sldId id="1817" r:id="rId59"/>
    <p:sldId id="1819" r:id="rId60"/>
    <p:sldId id="1818" r:id="rId61"/>
    <p:sldId id="1823" r:id="rId62"/>
    <p:sldId id="1835" r:id="rId63"/>
    <p:sldId id="1842" r:id="rId64"/>
    <p:sldId id="1839" r:id="rId65"/>
    <p:sldId id="1840" r:id="rId66"/>
    <p:sldId id="1841" r:id="rId67"/>
    <p:sldId id="1856" r:id="rId68"/>
    <p:sldId id="1857" r:id="rId69"/>
    <p:sldId id="1854" r:id="rId70"/>
    <p:sldId id="1855" r:id="rId71"/>
    <p:sldId id="1843" r:id="rId72"/>
    <p:sldId id="1844" r:id="rId73"/>
    <p:sldId id="1845" r:id="rId74"/>
    <p:sldId id="1847" r:id="rId75"/>
    <p:sldId id="1846" r:id="rId76"/>
    <p:sldId id="1848" r:id="rId77"/>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8"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GÇ" lastIdx="17" clrIdx="0"/>
  <p:cmAuthor id="2" name="Microsoft Office User" initials="MOU" lastIdx="9" clrIdx="2"/>
  <p:cmAuthor id="3" name="ilkay kalkan" initials="ik"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A7"/>
    <a:srgbClr val="E7DAC3"/>
    <a:srgbClr val="404040"/>
    <a:srgbClr val="FFC9C9"/>
    <a:srgbClr val="DAEEF3"/>
    <a:srgbClr val="FFEBEB"/>
    <a:srgbClr val="800000"/>
    <a:srgbClr val="FF8181"/>
    <a:srgbClr val="FF99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18" autoAdjust="0"/>
  </p:normalViewPr>
  <p:slideViewPr>
    <p:cSldViewPr snapToGrid="0">
      <p:cViewPr varScale="1">
        <p:scale>
          <a:sx n="111" d="100"/>
          <a:sy n="111" d="100"/>
        </p:scale>
        <p:origin x="456" y="114"/>
      </p:cViewPr>
      <p:guideLst>
        <p:guide orient="horz" pos="256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solidFill>
          <a:schemeClr val="bg1"/>
        </a:solidFill>
        <a:ln>
          <a:solidFill>
            <a:schemeClr val="bg1">
              <a:lumMod val="50000"/>
            </a:schemeClr>
          </a:solidFill>
        </a:ln>
      </dgm:spPr>
      <dgm:t>
        <a:bodyPr/>
        <a:lstStyle/>
        <a:p>
          <a:r>
            <a:rPr lang="tr-TR" sz="2000" b="0" dirty="0">
              <a:solidFill>
                <a:srgbClr val="404040"/>
              </a:solidFill>
            </a:rPr>
            <a:t>Alerjik bireylerde etkilidir</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1200" dirty="0">
              <a:solidFill>
                <a:srgbClr val="404040"/>
              </a:solidFill>
              <a:latin typeface="+mn-lt"/>
              <a:ea typeface="+mn-ea"/>
              <a:cs typeface="+mn-cs"/>
            </a:rPr>
            <a:t>Allerjenler</a:t>
          </a:r>
        </a:p>
        <a:p>
          <a:pPr marL="0" lvl="0" defTabSz="666750">
            <a:lnSpc>
              <a:spcPct val="90000"/>
            </a:lnSpc>
            <a:spcBef>
              <a:spcPct val="0"/>
            </a:spcBef>
            <a:spcAft>
              <a:spcPct val="35000"/>
            </a:spcAft>
          </a:pPr>
          <a:endParaRPr lang="tr-TR" sz="2100" kern="1200" dirty="0">
            <a:solidFill>
              <a:schemeClr val="tx1"/>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LinFactNeighborX="1137" custLinFactNeighborY="-51099"/>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96239" custScaleY="127957">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ln>
          <a:solidFill>
            <a:schemeClr val="bg1">
              <a:lumMod val="50000"/>
            </a:schemeClr>
          </a:solidFill>
        </a:ln>
      </dgm:spPr>
      <dgm:t>
        <a:bodyPr/>
        <a:lstStyle/>
        <a:p>
          <a:pPr algn="ctr">
            <a:spcBef>
              <a:spcPct val="0"/>
            </a:spcBef>
            <a:spcAft>
              <a:spcPct val="35000"/>
            </a:spcAft>
          </a:pPr>
          <a:endParaRPr lang="tr-TR" sz="2000" b="1" dirty="0">
            <a:solidFill>
              <a:srgbClr val="404040"/>
            </a:solidFill>
          </a:endParaRPr>
        </a:p>
        <a:p>
          <a:pPr algn="l">
            <a:spcBef>
              <a:spcPct val="0"/>
            </a:spcBef>
            <a:spcAft>
              <a:spcPts val="600"/>
            </a:spcAft>
          </a:pPr>
          <a:r>
            <a:rPr lang="tr-TR" sz="2000" b="0" dirty="0">
              <a:solidFill>
                <a:srgbClr val="404040"/>
              </a:solidFill>
            </a:rPr>
            <a:t>- Psikolojik faktörler</a:t>
          </a:r>
        </a:p>
        <a:p>
          <a:pPr algn="l">
            <a:spcBef>
              <a:spcPct val="0"/>
            </a:spcBef>
            <a:spcAft>
              <a:spcPts val="600"/>
            </a:spcAft>
          </a:pPr>
          <a:r>
            <a:rPr lang="tr-TR" sz="2000" b="0" dirty="0">
              <a:solidFill>
                <a:srgbClr val="404040"/>
              </a:solidFill>
            </a:rPr>
            <a:t>- </a:t>
          </a:r>
          <a:r>
            <a:rPr lang="tr-TR" sz="2000" b="0" dirty="0" err="1">
              <a:solidFill>
                <a:srgbClr val="404040"/>
              </a:solidFill>
            </a:rPr>
            <a:t>Gastroözofagial</a:t>
          </a:r>
          <a:r>
            <a:rPr lang="tr-TR" sz="2000" b="0" dirty="0">
              <a:solidFill>
                <a:srgbClr val="404040"/>
              </a:solidFill>
            </a:rPr>
            <a:t> </a:t>
          </a:r>
          <a:r>
            <a:rPr lang="tr-TR" sz="2000" b="0" dirty="0" err="1">
              <a:solidFill>
                <a:srgbClr val="404040"/>
              </a:solidFill>
            </a:rPr>
            <a:t>reflü</a:t>
          </a:r>
          <a:r>
            <a:rPr lang="tr-TR" sz="2000" b="0" dirty="0">
              <a:solidFill>
                <a:srgbClr val="404040"/>
              </a:solidFill>
            </a:rPr>
            <a:t> hastalığı</a:t>
          </a:r>
        </a:p>
        <a:p>
          <a:pPr algn="l">
            <a:spcBef>
              <a:spcPts val="600"/>
            </a:spcBef>
            <a:spcAft>
              <a:spcPts val="600"/>
            </a:spcAft>
          </a:pPr>
          <a:r>
            <a:rPr lang="tr-TR" sz="2000" b="0" dirty="0">
              <a:solidFill>
                <a:srgbClr val="404040"/>
              </a:solidFill>
            </a:rPr>
            <a:t>- Müzmin üst solunum yolu hastalıkları (nezle, sinüzit, burun polipi gibi)</a:t>
          </a:r>
        </a:p>
        <a:p>
          <a:pPr algn="ctr">
            <a:spcBef>
              <a:spcPct val="0"/>
            </a:spcBef>
            <a:spcAft>
              <a:spcPct val="35000"/>
            </a:spcAft>
          </a:pPr>
          <a:endParaRPr lang="tr-TR" sz="2400" b="1"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C0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1200" dirty="0">
              <a:solidFill>
                <a:schemeClr val="bg1"/>
              </a:solidFill>
              <a:latin typeface="+mn-lt"/>
              <a:ea typeface="+mn-ea"/>
              <a:cs typeface="+mn-cs"/>
            </a:rPr>
            <a:t>İç Faktörler</a:t>
          </a: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Y="78792"/>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128700" custScaleY="105207" custLinFactNeighborX="-885" custLinFactNeighborY="-5086">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02AE84F3-A790-4B25-BD30-F2C19E9619C8}">
      <dgm:prSet phldrT="[Text]" custT="1"/>
      <dgm:spPr>
        <a:solidFill>
          <a:srgbClr val="FFC9C9"/>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1200" dirty="0">
              <a:solidFill>
                <a:srgbClr val="404040"/>
              </a:solidFill>
              <a:latin typeface="+mn-lt"/>
              <a:ea typeface="+mn-ea"/>
              <a:cs typeface="+mn-cs"/>
            </a:rPr>
            <a:t>Dış Faktörler</a:t>
          </a:r>
        </a:p>
      </dgm:t>
    </dgm:pt>
    <dgm:pt modelId="{5E792742-4C79-4DEB-9C81-143307260E0A}" type="parTrans" cxnId="{60EB08FD-C2A4-4C40-90B9-CA7895B4EFA1}">
      <dgm:prSet/>
      <dgm:spPr/>
      <dgm:t>
        <a:bodyPr/>
        <a:lstStyle/>
        <a:p>
          <a:endParaRPr lang="tr-TR"/>
        </a:p>
      </dgm:t>
    </dgm:pt>
    <dgm:pt modelId="{0291B41B-6645-48C6-ABAD-8963218F9457}" type="sibTrans" cxnId="{60EB08FD-C2A4-4C40-90B9-CA7895B4EFA1}">
      <dgm:prSet/>
      <dgm:spPr/>
      <dgm:t>
        <a:bodyPr/>
        <a:lstStyle/>
        <a:p>
          <a:endParaRPr lang="tr-TR"/>
        </a:p>
      </dgm:t>
    </dgm:pt>
    <dgm:pt modelId="{E7817639-9996-4159-A347-0BE4AC979653}">
      <dgm:prSet phldrT="[Text]" custT="1"/>
      <dgm:spPr>
        <a:ln>
          <a:solidFill>
            <a:schemeClr val="bg1">
              <a:lumMod val="65000"/>
            </a:schemeClr>
          </a:solidFill>
        </a:ln>
      </dgm:spPr>
      <dgm:t>
        <a:bodyPr/>
        <a:lstStyle/>
        <a:p>
          <a:pPr algn="l">
            <a:spcAft>
              <a:spcPts val="0"/>
            </a:spcAft>
            <a:buFont typeface="Arial" panose="020B0604020202020204" pitchFamily="34" charset="0"/>
            <a:buNone/>
          </a:pPr>
          <a:r>
            <a:rPr lang="tr-TR" sz="2000" b="0" dirty="0">
              <a:solidFill>
                <a:srgbClr val="404040"/>
              </a:solidFill>
            </a:rPr>
            <a:t>- Sigara</a:t>
          </a:r>
        </a:p>
        <a:p>
          <a:pPr algn="l">
            <a:spcAft>
              <a:spcPts val="0"/>
            </a:spcAft>
            <a:buFont typeface="Arial" panose="020B0604020202020204" pitchFamily="34" charset="0"/>
            <a:buNone/>
          </a:pPr>
          <a:r>
            <a:rPr lang="tr-TR" sz="2000" b="0" dirty="0">
              <a:solidFill>
                <a:srgbClr val="404040"/>
              </a:solidFill>
            </a:rPr>
            <a:t>- Ev içi ve dışı hava kirliliği</a:t>
          </a:r>
        </a:p>
        <a:p>
          <a:pPr algn="l">
            <a:spcAft>
              <a:spcPts val="0"/>
            </a:spcAft>
            <a:buFont typeface="Arial" panose="020B0604020202020204" pitchFamily="34" charset="0"/>
            <a:buNone/>
          </a:pPr>
          <a:r>
            <a:rPr lang="tr-TR" sz="2000" b="0" dirty="0">
              <a:solidFill>
                <a:srgbClr val="404040"/>
              </a:solidFill>
            </a:rPr>
            <a:t>- Enfeksiyonlar</a:t>
          </a:r>
        </a:p>
        <a:p>
          <a:pPr algn="l">
            <a:spcAft>
              <a:spcPts val="0"/>
            </a:spcAft>
            <a:buFont typeface="Arial" panose="020B0604020202020204" pitchFamily="34" charset="0"/>
            <a:buNone/>
          </a:pPr>
          <a:r>
            <a:rPr lang="tr-TR" sz="2000" b="0" dirty="0">
              <a:solidFill>
                <a:srgbClr val="404040"/>
              </a:solidFill>
            </a:rPr>
            <a:t>- İlaçlar</a:t>
          </a:r>
        </a:p>
        <a:p>
          <a:pPr algn="l">
            <a:spcAft>
              <a:spcPts val="0"/>
            </a:spcAft>
            <a:buFont typeface="Arial" panose="020B0604020202020204" pitchFamily="34" charset="0"/>
            <a:buNone/>
          </a:pPr>
          <a:r>
            <a:rPr lang="tr-TR" sz="2000" b="0" dirty="0">
              <a:solidFill>
                <a:srgbClr val="404040"/>
              </a:solidFill>
            </a:rPr>
            <a:t>- Besinler</a:t>
          </a:r>
        </a:p>
      </dgm:t>
    </dgm:pt>
    <dgm:pt modelId="{F25435B0-30BF-4075-B387-38DF6A64BFFA}" type="parTrans" cxnId="{E98D155E-A9C2-4908-AB62-C7081F07AF30}">
      <dgm:prSet/>
      <dgm:spPr>
        <a:ln>
          <a:solidFill>
            <a:schemeClr val="bg1">
              <a:lumMod val="50000"/>
            </a:schemeClr>
          </a:solidFill>
        </a:ln>
      </dgm:spPr>
      <dgm:t>
        <a:bodyPr/>
        <a:lstStyle/>
        <a:p>
          <a:endParaRPr lang="tr-TR"/>
        </a:p>
      </dgm:t>
    </dgm:pt>
    <dgm:pt modelId="{7DEE105E-53C2-41EA-A33A-C3E46B286EF6}" type="sibTrans" cxnId="{E98D155E-A9C2-4908-AB62-C7081F07AF3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893E74A8-9D16-457E-96BC-CEC2C363E333}" type="pres">
      <dgm:prSet presAssocID="{02AE84F3-A790-4B25-BD30-F2C19E9619C8}" presName="root" presStyleCnt="0"/>
      <dgm:spPr/>
    </dgm:pt>
    <dgm:pt modelId="{E172FD7E-A502-4622-A16B-5D3DE4BD72F7}" type="pres">
      <dgm:prSet presAssocID="{02AE84F3-A790-4B25-BD30-F2C19E9619C8}" presName="rootComposite" presStyleCnt="0"/>
      <dgm:spPr/>
    </dgm:pt>
    <dgm:pt modelId="{2AF03AEE-E665-48A4-8675-504B33094BCD}" type="pres">
      <dgm:prSet presAssocID="{02AE84F3-A790-4B25-BD30-F2C19E9619C8}" presName="rootText" presStyleLbl="node1" presStyleIdx="0" presStyleCnt="1" custScaleX="135989" custScaleY="100441" custLinFactNeighborY="-4495"/>
      <dgm:spPr/>
      <dgm:t>
        <a:bodyPr/>
        <a:lstStyle/>
        <a:p>
          <a:endParaRPr lang="tr-TR"/>
        </a:p>
      </dgm:t>
    </dgm:pt>
    <dgm:pt modelId="{46C18F98-A501-4FEE-B38A-C46E92C7E7A7}" type="pres">
      <dgm:prSet presAssocID="{02AE84F3-A790-4B25-BD30-F2C19E9619C8}" presName="rootConnector" presStyleLbl="node1" presStyleIdx="0" presStyleCnt="1"/>
      <dgm:spPr/>
      <dgm:t>
        <a:bodyPr/>
        <a:lstStyle/>
        <a:p>
          <a:endParaRPr lang="tr-TR"/>
        </a:p>
      </dgm:t>
    </dgm:pt>
    <dgm:pt modelId="{C03BFFF3-A2FB-4381-8C71-F301D9B8C1E1}" type="pres">
      <dgm:prSet presAssocID="{02AE84F3-A790-4B25-BD30-F2C19E9619C8}" presName="childShape" presStyleCnt="0"/>
      <dgm:spPr/>
    </dgm:pt>
    <dgm:pt modelId="{7CF204FA-B495-4A6F-B0FC-AA5534C3FF33}" type="pres">
      <dgm:prSet presAssocID="{F25435B0-30BF-4075-B387-38DF6A64BFFA}" presName="Name13" presStyleLbl="parChTrans1D2" presStyleIdx="0" presStyleCnt="1"/>
      <dgm:spPr/>
      <dgm:t>
        <a:bodyPr/>
        <a:lstStyle/>
        <a:p>
          <a:endParaRPr lang="tr-TR"/>
        </a:p>
      </dgm:t>
    </dgm:pt>
    <dgm:pt modelId="{40ECB543-4BF7-450F-B260-8E3CC16D4028}" type="pres">
      <dgm:prSet presAssocID="{E7817639-9996-4159-A347-0BE4AC979653}" presName="childText" presStyleLbl="bgAcc1" presStyleIdx="0" presStyleCnt="1" custScaleX="137942" custScaleY="130735" custLinFactNeighborX="-1869" custLinFactNeighborY="1569">
        <dgm:presLayoutVars>
          <dgm:bulletEnabled val="1"/>
        </dgm:presLayoutVars>
      </dgm:prSet>
      <dgm:spPr/>
      <dgm:t>
        <a:bodyPr/>
        <a:lstStyle/>
        <a:p>
          <a:endParaRPr lang="tr-TR"/>
        </a:p>
      </dgm:t>
    </dgm:pt>
  </dgm:ptLst>
  <dgm:cxnLst>
    <dgm:cxn modelId="{67F42267-481F-4E77-9E0A-2184E760F124}" type="presOf" srcId="{02AE84F3-A790-4B25-BD30-F2C19E9619C8}" destId="{46C18F98-A501-4FEE-B38A-C46E92C7E7A7}" srcOrd="1" destOrd="0" presId="urn:microsoft.com/office/officeart/2005/8/layout/hierarchy3"/>
    <dgm:cxn modelId="{60EB08FD-C2A4-4C40-90B9-CA7895B4EFA1}" srcId="{D8DBB220-BDF7-442D-BE89-70567F3058B8}" destId="{02AE84F3-A790-4B25-BD30-F2C19E9619C8}" srcOrd="0" destOrd="0" parTransId="{5E792742-4C79-4DEB-9C81-143307260E0A}" sibTransId="{0291B41B-6645-48C6-ABAD-8963218F9457}"/>
    <dgm:cxn modelId="{0C12CF1F-06C4-40FA-9DF7-230C5F96329F}" type="presOf" srcId="{02AE84F3-A790-4B25-BD30-F2C19E9619C8}" destId="{2AF03AEE-E665-48A4-8675-504B33094BCD}" srcOrd="0" destOrd="0" presId="urn:microsoft.com/office/officeart/2005/8/layout/hierarchy3"/>
    <dgm:cxn modelId="{E5F98429-1218-4092-9B41-C11A517CA943}" type="presOf" srcId="{E7817639-9996-4159-A347-0BE4AC979653}" destId="{40ECB543-4BF7-450F-B260-8E3CC16D4028}" srcOrd="0" destOrd="0" presId="urn:microsoft.com/office/officeart/2005/8/layout/hierarchy3"/>
    <dgm:cxn modelId="{6E792031-2629-46B8-BE68-CD282A73295B}" type="presOf" srcId="{F25435B0-30BF-4075-B387-38DF6A64BFFA}" destId="{7CF204FA-B495-4A6F-B0FC-AA5534C3FF33}"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E98D155E-A9C2-4908-AB62-C7081F07AF30}" srcId="{02AE84F3-A790-4B25-BD30-F2C19E9619C8}" destId="{E7817639-9996-4159-A347-0BE4AC979653}" srcOrd="0" destOrd="0" parTransId="{F25435B0-30BF-4075-B387-38DF6A64BFFA}" sibTransId="{7DEE105E-53C2-41EA-A33A-C3E46B286EF6}"/>
    <dgm:cxn modelId="{E0FCD3A5-EC61-4790-8ECA-A8E0A13CC7FA}" type="presParOf" srcId="{1438F608-5838-47BB-9AC1-A4A97DF0FA8D}" destId="{893E74A8-9D16-457E-96BC-CEC2C363E333}" srcOrd="0" destOrd="0" presId="urn:microsoft.com/office/officeart/2005/8/layout/hierarchy3"/>
    <dgm:cxn modelId="{6FDFC26D-BA52-4A56-BA1B-A69F82CC4076}" type="presParOf" srcId="{893E74A8-9D16-457E-96BC-CEC2C363E333}" destId="{E172FD7E-A502-4622-A16B-5D3DE4BD72F7}" srcOrd="0" destOrd="0" presId="urn:microsoft.com/office/officeart/2005/8/layout/hierarchy3"/>
    <dgm:cxn modelId="{8D781745-983C-4804-ABE6-F929AE810E6C}" type="presParOf" srcId="{E172FD7E-A502-4622-A16B-5D3DE4BD72F7}" destId="{2AF03AEE-E665-48A4-8675-504B33094BCD}" srcOrd="0" destOrd="0" presId="urn:microsoft.com/office/officeart/2005/8/layout/hierarchy3"/>
    <dgm:cxn modelId="{7A14C31B-D98B-4C7A-9ADC-8918B2C7B604}" type="presParOf" srcId="{E172FD7E-A502-4622-A16B-5D3DE4BD72F7}" destId="{46C18F98-A501-4FEE-B38A-C46E92C7E7A7}" srcOrd="1" destOrd="0" presId="urn:microsoft.com/office/officeart/2005/8/layout/hierarchy3"/>
    <dgm:cxn modelId="{4B063445-A3CF-4E10-8192-323D297794BF}" type="presParOf" srcId="{893E74A8-9D16-457E-96BC-CEC2C363E333}" destId="{C03BFFF3-A2FB-4381-8C71-F301D9B8C1E1}" srcOrd="1" destOrd="0" presId="urn:microsoft.com/office/officeart/2005/8/layout/hierarchy3"/>
    <dgm:cxn modelId="{FEFA8F8D-AC4F-4D44-8008-05B9E77F08E3}" type="presParOf" srcId="{C03BFFF3-A2FB-4381-8C71-F301D9B8C1E1}" destId="{7CF204FA-B495-4A6F-B0FC-AA5534C3FF33}" srcOrd="0" destOrd="0" presId="urn:microsoft.com/office/officeart/2005/8/layout/hierarchy3"/>
    <dgm:cxn modelId="{25A93D5E-0201-4925-9824-074A49FD9E1C}" type="presParOf" srcId="{C03BFFF3-A2FB-4381-8C71-F301D9B8C1E1}" destId="{40ECB543-4BF7-450F-B260-8E3CC16D4028}" srcOrd="1" destOrd="0" presId="urn:microsoft.com/office/officeart/2005/8/layout/hierarchy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lang="tr-TR" sz="2000" b="0" dirty="0">
              <a:solidFill>
                <a:srgbClr val="404040"/>
              </a:solidFill>
            </a:rPr>
            <a:t>Tedavide öncelikli tercih edilen kontrol edici ilaçlar kortizon içerir </a:t>
          </a:r>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lvl="0" defTabSz="666750">
            <a:lnSpc>
              <a:spcPct val="90000"/>
            </a:lnSpc>
            <a:spcBef>
              <a:spcPct val="0"/>
            </a:spcBef>
            <a:spcAft>
              <a:spcPct val="35000"/>
            </a:spcAft>
          </a:pPr>
          <a:endParaRPr lang="tr-TR" sz="2100" dirty="0">
            <a:solidFill>
              <a:schemeClr val="tx1"/>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4815" custScaleY="89103"/>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96239" custScaleY="95152">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ln>
          <a:solidFill>
            <a:schemeClr val="bg1">
              <a:lumMod val="50000"/>
            </a:schemeClr>
          </a:solidFill>
        </a:ln>
      </dgm:spPr>
      <dgm:t>
        <a:bodyPr/>
        <a:lstStyle/>
        <a:p>
          <a:pPr algn="ctr"/>
          <a:endParaRPr lang="tr-TR" sz="2000" b="1" dirty="0">
            <a:solidFill>
              <a:srgbClr val="404040"/>
            </a:solidFill>
          </a:endParaRPr>
        </a:p>
        <a:p>
          <a:pPr algn="l"/>
          <a:r>
            <a:rPr lang="tr-TR" sz="2000" b="0" dirty="0">
              <a:solidFill>
                <a:srgbClr val="404040"/>
              </a:solidFill>
            </a:rPr>
            <a:t>Gereklilik (belirli bir </a:t>
          </a:r>
          <a:r>
            <a:rPr lang="tr-TR" sz="2000" b="0" dirty="0" err="1">
              <a:solidFill>
                <a:srgbClr val="404040"/>
              </a:solidFill>
            </a:rPr>
            <a:t>maruziyet</a:t>
          </a:r>
          <a:r>
            <a:rPr lang="tr-TR" sz="2000" b="0" dirty="0">
              <a:solidFill>
                <a:srgbClr val="404040"/>
              </a:solidFill>
            </a:rPr>
            <a:t> sonrası nefes darlığı, öksürük, hırıltı  olması veya egzersiz öncesi)</a:t>
          </a:r>
        </a:p>
        <a:p>
          <a:pPr algn="ctr"/>
          <a:endParaRPr lang="tr-TR" sz="2400" b="1"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C00000"/>
        </a:solidFill>
      </dgm:spPr>
      <dgm:t>
        <a:bodyPr/>
        <a:lstStyle/>
        <a:p>
          <a:pPr marL="0" lvl="0" defTabSz="666750">
            <a:lnSpc>
              <a:spcPct val="90000"/>
            </a:lnSpc>
            <a:spcBef>
              <a:spcPct val="0"/>
            </a:spcBef>
            <a:spcAft>
              <a:spcPct val="35000"/>
            </a:spcAft>
          </a:pPr>
          <a:endParaRPr lang="tr-TR" sz="2400" dirty="0"/>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Y="91957"/>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Y="105207" custLinFactNeighborX="61" custLinFactNeighborY="15382">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02AE84F3-A790-4B25-BD30-F2C19E9619C8}">
      <dgm:prSet phldrT="[Text]" custT="1"/>
      <dgm:spPr>
        <a:solidFill>
          <a:srgbClr val="FFC9C9"/>
        </a:solidFill>
      </dgm:spPr>
      <dgm:t>
        <a:bodyPr/>
        <a:lstStyle/>
        <a:p>
          <a:pPr marL="0" lvl="0" defTabSz="800100">
            <a:lnSpc>
              <a:spcPct val="90000"/>
            </a:lnSpc>
            <a:spcBef>
              <a:spcPct val="0"/>
            </a:spcBef>
            <a:spcAft>
              <a:spcPct val="35000"/>
            </a:spcAft>
          </a:pPr>
          <a:endParaRPr lang="tr-TR" sz="2000" dirty="0">
            <a:solidFill>
              <a:schemeClr val="tx1"/>
            </a:solidFill>
          </a:endParaRPr>
        </a:p>
      </dgm:t>
    </dgm:pt>
    <dgm:pt modelId="{5E792742-4C79-4DEB-9C81-143307260E0A}" type="parTrans" cxnId="{60EB08FD-C2A4-4C40-90B9-CA7895B4EFA1}">
      <dgm:prSet/>
      <dgm:spPr/>
      <dgm:t>
        <a:bodyPr/>
        <a:lstStyle/>
        <a:p>
          <a:endParaRPr lang="tr-TR"/>
        </a:p>
      </dgm:t>
    </dgm:pt>
    <dgm:pt modelId="{0291B41B-6645-48C6-ABAD-8963218F9457}" type="sibTrans" cxnId="{60EB08FD-C2A4-4C40-90B9-CA7895B4EFA1}">
      <dgm:prSet/>
      <dgm:spPr/>
      <dgm:t>
        <a:bodyPr/>
        <a:lstStyle/>
        <a:p>
          <a:endParaRPr lang="tr-TR"/>
        </a:p>
      </dgm:t>
    </dgm:pt>
    <dgm:pt modelId="{E7817639-9996-4159-A347-0BE4AC979653}">
      <dgm:prSet phldrT="[Text]" custT="1"/>
      <dgm:spPr>
        <a:ln>
          <a:solidFill>
            <a:schemeClr val="bg1">
              <a:lumMod val="65000"/>
            </a:schemeClr>
          </a:solidFill>
        </a:ln>
      </dgm:spPr>
      <dgm:t>
        <a:bodyPr/>
        <a:lstStyle/>
        <a:p>
          <a:pPr algn="l">
            <a:spcAft>
              <a:spcPct val="35000"/>
            </a:spcAft>
            <a:buFont typeface="Arial" panose="020B0604020202020204" pitchFamily="34" charset="0"/>
            <a:buNone/>
          </a:pPr>
          <a:endParaRPr lang="tr-TR" sz="2000" b="1" kern="1200" dirty="0">
            <a:solidFill>
              <a:srgbClr val="404040"/>
            </a:solidFill>
            <a:latin typeface="+mn-lt"/>
            <a:ea typeface="+mn-ea"/>
            <a:cs typeface="+mn-cs"/>
          </a:endParaRPr>
        </a:p>
        <a:p>
          <a:r>
            <a:rPr lang="tr-TR" sz="2000" b="0" dirty="0">
              <a:solidFill>
                <a:srgbClr val="404040"/>
              </a:solidFill>
            </a:rPr>
            <a:t>Kontrol edici ilaçların doz ve sayısı hastalık kontrolüne göre zaman içinde değişebilir</a:t>
          </a:r>
        </a:p>
        <a:p>
          <a:pPr>
            <a:spcAft>
              <a:spcPct val="35000"/>
            </a:spcAft>
          </a:pPr>
          <a:endParaRPr lang="tr-TR" sz="2000" b="0" dirty="0">
            <a:solidFill>
              <a:srgbClr val="404040"/>
            </a:solidFill>
          </a:endParaRPr>
        </a:p>
      </dgm:t>
    </dgm:pt>
    <dgm:pt modelId="{F25435B0-30BF-4075-B387-38DF6A64BFFA}" type="parTrans" cxnId="{E98D155E-A9C2-4908-AB62-C7081F07AF30}">
      <dgm:prSet/>
      <dgm:spPr>
        <a:ln>
          <a:solidFill>
            <a:schemeClr val="bg1">
              <a:lumMod val="50000"/>
            </a:schemeClr>
          </a:solidFill>
        </a:ln>
      </dgm:spPr>
      <dgm:t>
        <a:bodyPr/>
        <a:lstStyle/>
        <a:p>
          <a:endParaRPr lang="tr-TR"/>
        </a:p>
      </dgm:t>
    </dgm:pt>
    <dgm:pt modelId="{7DEE105E-53C2-41EA-A33A-C3E46B286EF6}" type="sibTrans" cxnId="{E98D155E-A9C2-4908-AB62-C7081F07AF3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893E74A8-9D16-457E-96BC-CEC2C363E333}" type="pres">
      <dgm:prSet presAssocID="{02AE84F3-A790-4B25-BD30-F2C19E9619C8}" presName="root" presStyleCnt="0"/>
      <dgm:spPr/>
    </dgm:pt>
    <dgm:pt modelId="{E172FD7E-A502-4622-A16B-5D3DE4BD72F7}" type="pres">
      <dgm:prSet presAssocID="{02AE84F3-A790-4B25-BD30-F2C19E9619C8}" presName="rootComposite" presStyleCnt="0"/>
      <dgm:spPr/>
    </dgm:pt>
    <dgm:pt modelId="{2AF03AEE-E665-48A4-8675-504B33094BCD}" type="pres">
      <dgm:prSet presAssocID="{02AE84F3-A790-4B25-BD30-F2C19E9619C8}" presName="rootText" presStyleLbl="node1" presStyleIdx="0" presStyleCnt="1" custScaleY="90418" custLinFactNeighborX="-17250" custLinFactNeighborY="1465"/>
      <dgm:spPr/>
      <dgm:t>
        <a:bodyPr/>
        <a:lstStyle/>
        <a:p>
          <a:endParaRPr lang="tr-TR"/>
        </a:p>
      </dgm:t>
    </dgm:pt>
    <dgm:pt modelId="{46C18F98-A501-4FEE-B38A-C46E92C7E7A7}" type="pres">
      <dgm:prSet presAssocID="{02AE84F3-A790-4B25-BD30-F2C19E9619C8}" presName="rootConnector" presStyleLbl="node1" presStyleIdx="0" presStyleCnt="1"/>
      <dgm:spPr/>
      <dgm:t>
        <a:bodyPr/>
        <a:lstStyle/>
        <a:p>
          <a:endParaRPr lang="tr-TR"/>
        </a:p>
      </dgm:t>
    </dgm:pt>
    <dgm:pt modelId="{C03BFFF3-A2FB-4381-8C71-F301D9B8C1E1}" type="pres">
      <dgm:prSet presAssocID="{02AE84F3-A790-4B25-BD30-F2C19E9619C8}" presName="childShape" presStyleCnt="0"/>
      <dgm:spPr/>
    </dgm:pt>
    <dgm:pt modelId="{7CF204FA-B495-4A6F-B0FC-AA5534C3FF33}" type="pres">
      <dgm:prSet presAssocID="{F25435B0-30BF-4075-B387-38DF6A64BFFA}" presName="Name13" presStyleLbl="parChTrans1D2" presStyleIdx="0" presStyleCnt="1"/>
      <dgm:spPr/>
      <dgm:t>
        <a:bodyPr/>
        <a:lstStyle/>
        <a:p>
          <a:endParaRPr lang="tr-TR"/>
        </a:p>
      </dgm:t>
    </dgm:pt>
    <dgm:pt modelId="{40ECB543-4BF7-450F-B260-8E3CC16D4028}" type="pres">
      <dgm:prSet presAssocID="{E7817639-9996-4159-A347-0BE4AC979653}" presName="childText" presStyleLbl="bgAcc1" presStyleIdx="0" presStyleCnt="1" custLinFactNeighborX="-1023" custLinFactNeighborY="71">
        <dgm:presLayoutVars>
          <dgm:bulletEnabled val="1"/>
        </dgm:presLayoutVars>
      </dgm:prSet>
      <dgm:spPr/>
      <dgm:t>
        <a:bodyPr/>
        <a:lstStyle/>
        <a:p>
          <a:endParaRPr lang="tr-TR"/>
        </a:p>
      </dgm:t>
    </dgm:pt>
  </dgm:ptLst>
  <dgm:cxnLst>
    <dgm:cxn modelId="{67F42267-481F-4E77-9E0A-2184E760F124}" type="presOf" srcId="{02AE84F3-A790-4B25-BD30-F2C19E9619C8}" destId="{46C18F98-A501-4FEE-B38A-C46E92C7E7A7}" srcOrd="1" destOrd="0" presId="urn:microsoft.com/office/officeart/2005/8/layout/hierarchy3"/>
    <dgm:cxn modelId="{60EB08FD-C2A4-4C40-90B9-CA7895B4EFA1}" srcId="{D8DBB220-BDF7-442D-BE89-70567F3058B8}" destId="{02AE84F3-A790-4B25-BD30-F2C19E9619C8}" srcOrd="0" destOrd="0" parTransId="{5E792742-4C79-4DEB-9C81-143307260E0A}" sibTransId="{0291B41B-6645-48C6-ABAD-8963218F9457}"/>
    <dgm:cxn modelId="{0C12CF1F-06C4-40FA-9DF7-230C5F96329F}" type="presOf" srcId="{02AE84F3-A790-4B25-BD30-F2C19E9619C8}" destId="{2AF03AEE-E665-48A4-8675-504B33094BCD}" srcOrd="0" destOrd="0" presId="urn:microsoft.com/office/officeart/2005/8/layout/hierarchy3"/>
    <dgm:cxn modelId="{E5F98429-1218-4092-9B41-C11A517CA943}" type="presOf" srcId="{E7817639-9996-4159-A347-0BE4AC979653}" destId="{40ECB543-4BF7-450F-B260-8E3CC16D4028}" srcOrd="0" destOrd="0" presId="urn:microsoft.com/office/officeart/2005/8/layout/hierarchy3"/>
    <dgm:cxn modelId="{6E792031-2629-46B8-BE68-CD282A73295B}" type="presOf" srcId="{F25435B0-30BF-4075-B387-38DF6A64BFFA}" destId="{7CF204FA-B495-4A6F-B0FC-AA5534C3FF33}"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E98D155E-A9C2-4908-AB62-C7081F07AF30}" srcId="{02AE84F3-A790-4B25-BD30-F2C19E9619C8}" destId="{E7817639-9996-4159-A347-0BE4AC979653}" srcOrd="0" destOrd="0" parTransId="{F25435B0-30BF-4075-B387-38DF6A64BFFA}" sibTransId="{7DEE105E-53C2-41EA-A33A-C3E46B286EF6}"/>
    <dgm:cxn modelId="{E0FCD3A5-EC61-4790-8ECA-A8E0A13CC7FA}" type="presParOf" srcId="{1438F608-5838-47BB-9AC1-A4A97DF0FA8D}" destId="{893E74A8-9D16-457E-96BC-CEC2C363E333}" srcOrd="0" destOrd="0" presId="urn:microsoft.com/office/officeart/2005/8/layout/hierarchy3"/>
    <dgm:cxn modelId="{6FDFC26D-BA52-4A56-BA1B-A69F82CC4076}" type="presParOf" srcId="{893E74A8-9D16-457E-96BC-CEC2C363E333}" destId="{E172FD7E-A502-4622-A16B-5D3DE4BD72F7}" srcOrd="0" destOrd="0" presId="urn:microsoft.com/office/officeart/2005/8/layout/hierarchy3"/>
    <dgm:cxn modelId="{8D781745-983C-4804-ABE6-F929AE810E6C}" type="presParOf" srcId="{E172FD7E-A502-4622-A16B-5D3DE4BD72F7}" destId="{2AF03AEE-E665-48A4-8675-504B33094BCD}" srcOrd="0" destOrd="0" presId="urn:microsoft.com/office/officeart/2005/8/layout/hierarchy3"/>
    <dgm:cxn modelId="{7A14C31B-D98B-4C7A-9ADC-8918B2C7B604}" type="presParOf" srcId="{E172FD7E-A502-4622-A16B-5D3DE4BD72F7}" destId="{46C18F98-A501-4FEE-B38A-C46E92C7E7A7}" srcOrd="1" destOrd="0" presId="urn:microsoft.com/office/officeart/2005/8/layout/hierarchy3"/>
    <dgm:cxn modelId="{4B063445-A3CF-4E10-8192-323D297794BF}" type="presParOf" srcId="{893E74A8-9D16-457E-96BC-CEC2C363E333}" destId="{C03BFFF3-A2FB-4381-8C71-F301D9B8C1E1}" srcOrd="1" destOrd="0" presId="urn:microsoft.com/office/officeart/2005/8/layout/hierarchy3"/>
    <dgm:cxn modelId="{FEFA8F8D-AC4F-4D44-8008-05B9E77F08E3}" type="presParOf" srcId="{C03BFFF3-A2FB-4381-8C71-F301D9B8C1E1}" destId="{7CF204FA-B495-4A6F-B0FC-AA5534C3FF33}" srcOrd="0" destOrd="0" presId="urn:microsoft.com/office/officeart/2005/8/layout/hierarchy3"/>
    <dgm:cxn modelId="{25A93D5E-0201-4925-9824-074A49FD9E1C}" type="presParOf" srcId="{C03BFFF3-A2FB-4381-8C71-F301D9B8C1E1}" destId="{40ECB543-4BF7-450F-B260-8E3CC16D4028}"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4C9B02-1851-472A-AA12-E051E4EA3F86}" type="doc">
      <dgm:prSet loTypeId="urn:microsoft.com/office/officeart/2005/8/layout/cycle3" loCatId="cycle" qsTypeId="urn:microsoft.com/office/officeart/2005/8/quickstyle/simple5" qsCatId="simple" csTypeId="urn:microsoft.com/office/officeart/2005/8/colors/accent1_2" csCatId="accent1" phldr="1"/>
      <dgm:spPr/>
      <dgm:t>
        <a:bodyPr/>
        <a:lstStyle/>
        <a:p>
          <a:endParaRPr lang="tr-TR"/>
        </a:p>
      </dgm:t>
    </dgm:pt>
    <dgm:pt modelId="{5AF6C73A-BF43-4FC8-B98F-168D56C780DD}">
      <dgm:prSet phldrT="[Metin]" custT="1"/>
      <dgm:spPr>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91440" tIns="45720" rIns="91440" bIns="45720" numCol="1" spcCol="1270" anchor="ctr" anchorCtr="0"/>
        <a:lstStyle/>
        <a:p>
          <a:pPr algn="l">
            <a:buNone/>
          </a:pPr>
          <a:r>
            <a:rPr lang="tr-TR" sz="1400" dirty="0">
              <a:solidFill>
                <a:sysClr val="window" lastClr="FFFFFF"/>
              </a:solidFill>
              <a:latin typeface="+mn-lt"/>
              <a:ea typeface="+mn-ea"/>
              <a:cs typeface="Times New Roman" panose="02020603050405020304" pitchFamily="18" charset="0"/>
            </a:rPr>
            <a:t>Semptomlar</a:t>
          </a:r>
        </a:p>
        <a:p>
          <a:pPr algn="l">
            <a:buNone/>
          </a:pPr>
          <a:r>
            <a:rPr lang="tr-TR" sz="1400" dirty="0">
              <a:solidFill>
                <a:sysClr val="window" lastClr="FFFFFF"/>
              </a:solidFill>
              <a:latin typeface="+mn-lt"/>
              <a:ea typeface="+mn-ea"/>
              <a:cs typeface="Times New Roman" panose="02020603050405020304" pitchFamily="18" charset="0"/>
            </a:rPr>
            <a:t>Ataklar</a:t>
          </a:r>
        </a:p>
        <a:p>
          <a:pPr algn="l">
            <a:buNone/>
          </a:pPr>
          <a:r>
            <a:rPr lang="tr-TR" sz="1400" dirty="0">
              <a:solidFill>
                <a:sysClr val="window" lastClr="FFFFFF"/>
              </a:solidFill>
              <a:latin typeface="+mn-lt"/>
              <a:ea typeface="+mn-ea"/>
              <a:cs typeface="Times New Roman" panose="02020603050405020304" pitchFamily="18" charset="0"/>
            </a:rPr>
            <a:t>Yan etkiler</a:t>
          </a:r>
        </a:p>
        <a:p>
          <a:pPr algn="l">
            <a:buNone/>
          </a:pPr>
          <a:r>
            <a:rPr lang="tr-TR" sz="1400" dirty="0">
              <a:solidFill>
                <a:sysClr val="window" lastClr="FFFFFF"/>
              </a:solidFill>
              <a:latin typeface="+mn-lt"/>
              <a:ea typeface="+mn-ea"/>
              <a:cs typeface="Times New Roman" panose="02020603050405020304" pitchFamily="18" charset="0"/>
            </a:rPr>
            <a:t>Solunum Fonksiyonu</a:t>
          </a:r>
        </a:p>
        <a:p>
          <a:pPr algn="l">
            <a:buNone/>
          </a:pPr>
          <a:r>
            <a:rPr lang="tr-TR" sz="1400" dirty="0">
              <a:solidFill>
                <a:sysClr val="window" lastClr="FFFFFF"/>
              </a:solidFill>
              <a:latin typeface="+mn-lt"/>
              <a:ea typeface="+mn-ea"/>
              <a:cs typeface="Times New Roman" panose="02020603050405020304" pitchFamily="18" charset="0"/>
            </a:rPr>
            <a:t>Hasta (ve yakınının) memnuniyeti</a:t>
          </a:r>
        </a:p>
      </dgm:t>
    </dgm:pt>
    <dgm:pt modelId="{9D293E77-7841-4C35-90CD-5F5BBD1B8C39}" type="parTrans" cxnId="{D6F2E452-20A2-468F-B65D-2976842FC40F}">
      <dgm:prSet/>
      <dgm:spPr/>
      <dgm:t>
        <a:bodyPr/>
        <a:lstStyle/>
        <a:p>
          <a:endParaRPr lang="tr-TR" sz="1400">
            <a:latin typeface="+mn-lt"/>
          </a:endParaRPr>
        </a:p>
      </dgm:t>
    </dgm:pt>
    <dgm:pt modelId="{F8B599B8-466A-4D92-91A5-5887F5630820}" type="sibTrans" cxnId="{D6F2E452-20A2-468F-B65D-2976842FC40F}">
      <dgm:prSet/>
      <dgm:spPr>
        <a:xfrm>
          <a:off x="1206927" y="-181405"/>
          <a:ext cx="3101694" cy="3101694"/>
        </a:xfrm>
        <a:prstGeom prst="circularArrow">
          <a:avLst>
            <a:gd name="adj1" fmla="val 5689"/>
            <a:gd name="adj2" fmla="val 340510"/>
            <a:gd name="adj3" fmla="val 12783458"/>
            <a:gd name="adj4" fmla="val 18017457"/>
            <a:gd name="adj5" fmla="val 5908"/>
          </a:avLst>
        </a:prstGeom>
        <a:solidFill>
          <a:schemeClr val="bg1">
            <a:lumMod val="85000"/>
          </a:schemeClr>
        </a:solidFill>
        <a:ln>
          <a:noFill/>
        </a:ln>
        <a:effectLst>
          <a:outerShdw blurRad="40000" dist="23000" dir="5400000" rotWithShape="0">
            <a:srgbClr val="000000">
              <a:alpha val="35000"/>
            </a:srgbClr>
          </a:outerShdw>
        </a:effectLst>
      </dgm:spPr>
      <dgm:t>
        <a:bodyPr/>
        <a:lstStyle/>
        <a:p>
          <a:endParaRPr lang="tr-TR" sz="1400">
            <a:solidFill>
              <a:schemeClr val="tx2">
                <a:lumMod val="75000"/>
              </a:schemeClr>
            </a:solidFill>
            <a:latin typeface="+mn-lt"/>
          </a:endParaRPr>
        </a:p>
      </dgm:t>
    </dgm:pt>
    <dgm:pt modelId="{5AC14049-F2D7-4E0A-AFC8-66C79CE3C8E9}">
      <dgm:prSet phldrT="[Metin]" custT="1"/>
      <dgm:spPr>
        <a:xfrm>
          <a:off x="2893595" y="2029458"/>
          <a:ext cx="2079470" cy="1065228"/>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lgn="l">
            <a:buNone/>
          </a:pPr>
          <a:r>
            <a:rPr lang="tr-TR" sz="1400" dirty="0">
              <a:solidFill>
                <a:schemeClr val="tx1"/>
              </a:solidFill>
              <a:latin typeface="+mn-lt"/>
              <a:ea typeface="+mn-ea"/>
              <a:cs typeface="Times New Roman" panose="02020603050405020304" pitchFamily="18" charset="0"/>
            </a:rPr>
            <a:t>Tanı (gerekli ise)</a:t>
          </a:r>
        </a:p>
        <a:p>
          <a:pPr algn="l">
            <a:buNone/>
          </a:pPr>
          <a:r>
            <a:rPr lang="tr-TR" sz="1400" dirty="0">
              <a:solidFill>
                <a:schemeClr val="tx1"/>
              </a:solidFill>
              <a:latin typeface="+mn-lt"/>
              <a:ea typeface="+mn-ea"/>
              <a:cs typeface="Times New Roman" panose="02020603050405020304" pitchFamily="18" charset="0"/>
            </a:rPr>
            <a:t>Semptom kontrolü ve Değiştirilebilir risk faktörleri</a:t>
          </a:r>
        </a:p>
        <a:p>
          <a:pPr algn="l">
            <a:buNone/>
          </a:pPr>
          <a:r>
            <a:rPr lang="tr-TR" sz="1400" dirty="0">
              <a:solidFill>
                <a:schemeClr val="tx1"/>
              </a:solidFill>
              <a:latin typeface="+mn-lt"/>
              <a:ea typeface="+mn-ea"/>
              <a:cs typeface="Times New Roman" panose="02020603050405020304" pitchFamily="18" charset="0"/>
            </a:rPr>
            <a:t>Komorbiditeler</a:t>
          </a:r>
        </a:p>
        <a:p>
          <a:pPr algn="l">
            <a:buNone/>
          </a:pPr>
          <a:r>
            <a:rPr lang="tr-TR" sz="1400" dirty="0">
              <a:solidFill>
                <a:schemeClr val="tx1"/>
              </a:solidFill>
              <a:latin typeface="+mn-lt"/>
              <a:ea typeface="+mn-ea"/>
              <a:cs typeface="Times New Roman" panose="02020603050405020304" pitchFamily="18" charset="0"/>
            </a:rPr>
            <a:t>İnhalar teknik ve uyum</a:t>
          </a:r>
        </a:p>
        <a:p>
          <a:pPr algn="l">
            <a:buNone/>
          </a:pPr>
          <a:r>
            <a:rPr lang="tr-TR" sz="1400" dirty="0">
              <a:solidFill>
                <a:schemeClr val="tx1"/>
              </a:solidFill>
              <a:latin typeface="+mn-lt"/>
              <a:ea typeface="+mn-ea"/>
              <a:cs typeface="Times New Roman" panose="02020603050405020304" pitchFamily="18" charset="0"/>
            </a:rPr>
            <a:t>Hasta beklentileri</a:t>
          </a:r>
        </a:p>
      </dgm:t>
    </dgm:pt>
    <dgm:pt modelId="{5D3499A2-292B-452F-9404-3E2B2EA287C3}" type="parTrans" cxnId="{9864797C-9493-40C5-8950-3E0FB5DA2178}">
      <dgm:prSet/>
      <dgm:spPr/>
      <dgm:t>
        <a:bodyPr/>
        <a:lstStyle/>
        <a:p>
          <a:endParaRPr lang="tr-TR" sz="1400">
            <a:latin typeface="+mn-lt"/>
          </a:endParaRPr>
        </a:p>
      </dgm:t>
    </dgm:pt>
    <dgm:pt modelId="{9D3328CD-0D50-45EE-A996-60FDE33E0EC5}" type="sibTrans" cxnId="{9864797C-9493-40C5-8950-3E0FB5DA2178}">
      <dgm:prSet/>
      <dgm:spPr/>
      <dgm:t>
        <a:bodyPr/>
        <a:lstStyle/>
        <a:p>
          <a:endParaRPr lang="tr-TR" sz="1400">
            <a:latin typeface="+mn-lt"/>
          </a:endParaRPr>
        </a:p>
      </dgm:t>
    </dgm:pt>
    <dgm:pt modelId="{A436FC82-1A38-434C-86B2-092FE53F2844}">
      <dgm:prSet phldrT="[Metin]" custT="1"/>
      <dgm:spPr>
        <a:xfrm>
          <a:off x="513334" y="2027630"/>
          <a:ext cx="2137767" cy="1068883"/>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lgn="l">
            <a:buNone/>
          </a:pPr>
          <a:r>
            <a:rPr lang="tr-TR" sz="1400" kern="1200" dirty="0">
              <a:solidFill>
                <a:sysClr val="window" lastClr="FFFFFF"/>
              </a:solidFill>
              <a:latin typeface="Calibri"/>
              <a:ea typeface="+mn-ea"/>
              <a:cs typeface="Times New Roman" panose="02020603050405020304" pitchFamily="18" charset="0"/>
            </a:rPr>
            <a:t>Değiştirilebilir</a:t>
          </a:r>
          <a:r>
            <a:rPr lang="tr-TR" sz="1400" kern="1200" dirty="0">
              <a:solidFill>
                <a:sysClr val="window" lastClr="FFFFFF"/>
              </a:solidFill>
              <a:latin typeface="+mn-lt"/>
              <a:ea typeface="+mn-ea"/>
              <a:cs typeface="Times New Roman" panose="02020603050405020304" pitchFamily="18" charset="0"/>
            </a:rPr>
            <a:t> risk faktörlerinin ve komorbiditelerin tedavisi</a:t>
          </a:r>
        </a:p>
        <a:p>
          <a:pPr algn="l">
            <a:buNone/>
          </a:pPr>
          <a:r>
            <a:rPr lang="tr-TR" sz="1400" kern="1200" dirty="0">
              <a:solidFill>
                <a:sysClr val="window" lastClr="FFFFFF"/>
              </a:solidFill>
              <a:latin typeface="+mn-lt"/>
              <a:ea typeface="+mn-ea"/>
              <a:cs typeface="Times New Roman" panose="02020603050405020304" pitchFamily="18" charset="0"/>
            </a:rPr>
            <a:t>Nonfarmakolojik stratejiler</a:t>
          </a:r>
        </a:p>
        <a:p>
          <a:pPr algn="l">
            <a:buNone/>
          </a:pPr>
          <a:r>
            <a:rPr lang="tr-TR" sz="1400" kern="1200" dirty="0">
              <a:solidFill>
                <a:sysClr val="window" lastClr="FFFFFF"/>
              </a:solidFill>
              <a:latin typeface="+mn-lt"/>
              <a:ea typeface="+mn-ea"/>
              <a:cs typeface="Times New Roman" panose="02020603050405020304" pitchFamily="18" charset="0"/>
            </a:rPr>
            <a:t>Eğitim(İnhalasyon becerileri dahil)</a:t>
          </a:r>
        </a:p>
        <a:p>
          <a:pPr algn="l">
            <a:buNone/>
          </a:pPr>
          <a:r>
            <a:rPr lang="tr-TR" sz="1400" kern="1200" dirty="0">
              <a:solidFill>
                <a:sysClr val="window" lastClr="FFFFFF"/>
              </a:solidFill>
              <a:latin typeface="+mn-lt"/>
              <a:ea typeface="+mn-ea"/>
              <a:cs typeface="Times New Roman" panose="02020603050405020304" pitchFamily="18" charset="0"/>
            </a:rPr>
            <a:t>Astım İlaçları</a:t>
          </a:r>
        </a:p>
      </dgm:t>
    </dgm:pt>
    <dgm:pt modelId="{1A68C2BB-138D-4D01-A6D6-F3473F04706B}" type="parTrans" cxnId="{A2131CB5-168A-4C40-8D85-791ED052FC29}">
      <dgm:prSet/>
      <dgm:spPr/>
      <dgm:t>
        <a:bodyPr/>
        <a:lstStyle/>
        <a:p>
          <a:endParaRPr lang="tr-TR" sz="1400">
            <a:latin typeface="+mn-lt"/>
          </a:endParaRPr>
        </a:p>
      </dgm:t>
    </dgm:pt>
    <dgm:pt modelId="{9B5BF717-F3CA-4820-94F1-8A029C7383FB}" type="sibTrans" cxnId="{A2131CB5-168A-4C40-8D85-791ED052FC29}">
      <dgm:prSet/>
      <dgm:spPr/>
      <dgm:t>
        <a:bodyPr/>
        <a:lstStyle/>
        <a:p>
          <a:endParaRPr lang="tr-TR" sz="1400">
            <a:latin typeface="+mn-lt"/>
          </a:endParaRPr>
        </a:p>
      </dgm:t>
    </dgm:pt>
    <dgm:pt modelId="{5683E713-F884-48CE-AC64-A6F40CB39810}" type="pres">
      <dgm:prSet presAssocID="{554C9B02-1851-472A-AA12-E051E4EA3F86}" presName="Name0" presStyleCnt="0">
        <dgm:presLayoutVars>
          <dgm:dir/>
          <dgm:resizeHandles val="exact"/>
        </dgm:presLayoutVars>
      </dgm:prSet>
      <dgm:spPr/>
      <dgm:t>
        <a:bodyPr/>
        <a:lstStyle/>
        <a:p>
          <a:endParaRPr lang="tr-TR"/>
        </a:p>
      </dgm:t>
    </dgm:pt>
    <dgm:pt modelId="{F8F15468-6167-4485-83EA-05BD3D4282E3}" type="pres">
      <dgm:prSet presAssocID="{554C9B02-1851-472A-AA12-E051E4EA3F86}" presName="cycle" presStyleCnt="0"/>
      <dgm:spPr/>
    </dgm:pt>
    <dgm:pt modelId="{38657C84-F80B-4A89-A7F8-213EEDC0ED4D}" type="pres">
      <dgm:prSet presAssocID="{5AF6C73A-BF43-4FC8-B98F-168D56C780DD}" presName="nodeFirstNode" presStyleLbl="node1" presStyleIdx="0" presStyleCnt="3" custScaleX="101115" custScaleY="96795" custRadScaleRad="82138" custRadScaleInc="5254">
        <dgm:presLayoutVars>
          <dgm:bulletEnabled val="1"/>
        </dgm:presLayoutVars>
      </dgm:prSet>
      <dgm:spPr>
        <a:xfrm>
          <a:off x="2129241" y="363469"/>
          <a:ext cx="3091208" cy="1479570"/>
        </a:xfrm>
        <a:prstGeom prst="roundRect">
          <a:avLst/>
        </a:prstGeom>
      </dgm:spPr>
      <dgm:t>
        <a:bodyPr/>
        <a:lstStyle/>
        <a:p>
          <a:endParaRPr lang="tr-TR"/>
        </a:p>
      </dgm:t>
    </dgm:pt>
    <dgm:pt modelId="{E356BA44-4D85-49AE-A6B9-1CFECD998069}" type="pres">
      <dgm:prSet presAssocID="{F8B599B8-466A-4D92-91A5-5887F5630820}" presName="sibTransFirstNode" presStyleLbl="bgShp" presStyleIdx="0" presStyleCnt="1"/>
      <dgm:spPr>
        <a:prstGeom prst="circularArrow">
          <a:avLst>
            <a:gd name="adj1" fmla="val 5689"/>
            <a:gd name="adj2" fmla="val 340510"/>
            <a:gd name="adj3" fmla="val 12783458"/>
            <a:gd name="adj4" fmla="val 18017457"/>
            <a:gd name="adj5" fmla="val 5908"/>
          </a:avLst>
        </a:prstGeom>
      </dgm:spPr>
      <dgm:t>
        <a:bodyPr/>
        <a:lstStyle/>
        <a:p>
          <a:endParaRPr lang="tr-TR"/>
        </a:p>
      </dgm:t>
    </dgm:pt>
    <dgm:pt modelId="{D518C5C9-F4A4-4B76-9ABE-F06C72D07566}" type="pres">
      <dgm:prSet presAssocID="{5AC14049-F2D7-4E0A-AFC8-66C79CE3C8E9}" presName="nodeFollowingNodes" presStyleLbl="node1" presStyleIdx="1" presStyleCnt="3" custScaleX="97273" custScaleY="98518" custRadScaleRad="96854" custRadScaleInc="-8189">
        <dgm:presLayoutVars>
          <dgm:bulletEnabled val="1"/>
        </dgm:presLayoutVars>
      </dgm:prSet>
      <dgm:spPr>
        <a:prstGeom prst="roundRect">
          <a:avLst/>
        </a:prstGeom>
      </dgm:spPr>
      <dgm:t>
        <a:bodyPr/>
        <a:lstStyle/>
        <a:p>
          <a:endParaRPr lang="tr-TR"/>
        </a:p>
      </dgm:t>
    </dgm:pt>
    <dgm:pt modelId="{087EBFA2-674F-402C-8730-E6A83C772D12}" type="pres">
      <dgm:prSet presAssocID="{A436FC82-1A38-434C-86B2-092FE53F2844}" presName="nodeFollowingNodes" presStyleLbl="node1" presStyleIdx="2" presStyleCnt="3" custScaleY="97777" custRadScaleRad="93433" custRadScaleInc="7241">
        <dgm:presLayoutVars>
          <dgm:bulletEnabled val="1"/>
        </dgm:presLayoutVars>
      </dgm:prSet>
      <dgm:spPr>
        <a:prstGeom prst="roundRect">
          <a:avLst/>
        </a:prstGeom>
      </dgm:spPr>
      <dgm:t>
        <a:bodyPr/>
        <a:lstStyle/>
        <a:p>
          <a:endParaRPr lang="tr-TR"/>
        </a:p>
      </dgm:t>
    </dgm:pt>
  </dgm:ptLst>
  <dgm:cxnLst>
    <dgm:cxn modelId="{1C8EB875-B915-4EA9-9436-AC11157C0FAC}" type="presOf" srcId="{554C9B02-1851-472A-AA12-E051E4EA3F86}" destId="{5683E713-F884-48CE-AC64-A6F40CB39810}" srcOrd="0" destOrd="0" presId="urn:microsoft.com/office/officeart/2005/8/layout/cycle3"/>
    <dgm:cxn modelId="{E03F8A07-59C8-48C8-B6C7-70F9364FCF85}" type="presOf" srcId="{F8B599B8-466A-4D92-91A5-5887F5630820}" destId="{E356BA44-4D85-49AE-A6B9-1CFECD998069}" srcOrd="0" destOrd="0" presId="urn:microsoft.com/office/officeart/2005/8/layout/cycle3"/>
    <dgm:cxn modelId="{9864797C-9493-40C5-8950-3E0FB5DA2178}" srcId="{554C9B02-1851-472A-AA12-E051E4EA3F86}" destId="{5AC14049-F2D7-4E0A-AFC8-66C79CE3C8E9}" srcOrd="1" destOrd="0" parTransId="{5D3499A2-292B-452F-9404-3E2B2EA287C3}" sibTransId="{9D3328CD-0D50-45EE-A996-60FDE33E0EC5}"/>
    <dgm:cxn modelId="{A2131CB5-168A-4C40-8D85-791ED052FC29}" srcId="{554C9B02-1851-472A-AA12-E051E4EA3F86}" destId="{A436FC82-1A38-434C-86B2-092FE53F2844}" srcOrd="2" destOrd="0" parTransId="{1A68C2BB-138D-4D01-A6D6-F3473F04706B}" sibTransId="{9B5BF717-F3CA-4820-94F1-8A029C7383FB}"/>
    <dgm:cxn modelId="{D0817E31-7DE8-47B6-B04A-7AC45879536B}" type="presOf" srcId="{5AF6C73A-BF43-4FC8-B98F-168D56C780DD}" destId="{38657C84-F80B-4A89-A7F8-213EEDC0ED4D}" srcOrd="0" destOrd="0" presId="urn:microsoft.com/office/officeart/2005/8/layout/cycle3"/>
    <dgm:cxn modelId="{D6F2E452-20A2-468F-B65D-2976842FC40F}" srcId="{554C9B02-1851-472A-AA12-E051E4EA3F86}" destId="{5AF6C73A-BF43-4FC8-B98F-168D56C780DD}" srcOrd="0" destOrd="0" parTransId="{9D293E77-7841-4C35-90CD-5F5BBD1B8C39}" sibTransId="{F8B599B8-466A-4D92-91A5-5887F5630820}"/>
    <dgm:cxn modelId="{8502FDAC-13A2-4304-947F-8079EF54A326}" type="presOf" srcId="{5AC14049-F2D7-4E0A-AFC8-66C79CE3C8E9}" destId="{D518C5C9-F4A4-4B76-9ABE-F06C72D07566}" srcOrd="0" destOrd="0" presId="urn:microsoft.com/office/officeart/2005/8/layout/cycle3"/>
    <dgm:cxn modelId="{2A52B0C0-0A66-4E30-BBBF-C7A1A84828E0}" type="presOf" srcId="{A436FC82-1A38-434C-86B2-092FE53F2844}" destId="{087EBFA2-674F-402C-8730-E6A83C772D12}" srcOrd="0" destOrd="0" presId="urn:microsoft.com/office/officeart/2005/8/layout/cycle3"/>
    <dgm:cxn modelId="{7A3B2B08-148B-40E1-95BC-E444856BAC92}" type="presParOf" srcId="{5683E713-F884-48CE-AC64-A6F40CB39810}" destId="{F8F15468-6167-4485-83EA-05BD3D4282E3}" srcOrd="0" destOrd="0" presId="urn:microsoft.com/office/officeart/2005/8/layout/cycle3"/>
    <dgm:cxn modelId="{95E16FF1-1AAC-4D03-8FA9-188D9557C769}" type="presParOf" srcId="{F8F15468-6167-4485-83EA-05BD3D4282E3}" destId="{38657C84-F80B-4A89-A7F8-213EEDC0ED4D}" srcOrd="0" destOrd="0" presId="urn:microsoft.com/office/officeart/2005/8/layout/cycle3"/>
    <dgm:cxn modelId="{F1FED86A-2286-496F-A477-9C4641776CBC}" type="presParOf" srcId="{F8F15468-6167-4485-83EA-05BD3D4282E3}" destId="{E356BA44-4D85-49AE-A6B9-1CFECD998069}" srcOrd="1" destOrd="0" presId="urn:microsoft.com/office/officeart/2005/8/layout/cycle3"/>
    <dgm:cxn modelId="{97C8DA8C-C596-45DF-BD24-D57F2249C52E}" type="presParOf" srcId="{F8F15468-6167-4485-83EA-05BD3D4282E3}" destId="{D518C5C9-F4A4-4B76-9ABE-F06C72D07566}" srcOrd="2" destOrd="0" presId="urn:microsoft.com/office/officeart/2005/8/layout/cycle3"/>
    <dgm:cxn modelId="{D9A53EE8-97C9-43CA-9FBA-D4612C963E2A}" type="presParOf" srcId="{F8F15468-6167-4485-83EA-05BD3D4282E3}" destId="{087EBFA2-674F-402C-8730-E6A83C772D12}"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28735" y="0"/>
          <a:ext cx="2646298" cy="1323149"/>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800" b="1" kern="1200" dirty="0">
              <a:solidFill>
                <a:srgbClr val="404040"/>
              </a:solidFill>
              <a:latin typeface="+mn-lt"/>
              <a:ea typeface="+mn-ea"/>
              <a:cs typeface="+mn-cs"/>
            </a:rPr>
            <a:t>Allerjenler</a:t>
          </a:r>
        </a:p>
        <a:p>
          <a:pPr marL="0" lvl="0" algn="ctr" defTabSz="666750">
            <a:lnSpc>
              <a:spcPct val="90000"/>
            </a:lnSpc>
            <a:spcBef>
              <a:spcPct val="0"/>
            </a:spcBef>
            <a:spcAft>
              <a:spcPct val="35000"/>
            </a:spcAft>
          </a:pPr>
          <a:endParaRPr lang="tr-TR" sz="2100" kern="1200" dirty="0">
            <a:solidFill>
              <a:schemeClr val="tx1"/>
            </a:solidFill>
          </a:endParaRPr>
        </a:p>
      </dsp:txBody>
      <dsp:txXfrm>
        <a:off x="67489" y="38754"/>
        <a:ext cx="2568790" cy="1245641"/>
      </dsp:txXfrm>
    </dsp:sp>
    <dsp:sp modelId="{4908FF40-3EDE-4E3D-BE85-C64D84353360}">
      <dsp:nvSpPr>
        <dsp:cNvPr id="0" name=""/>
        <dsp:cNvSpPr/>
      </dsp:nvSpPr>
      <dsp:spPr>
        <a:xfrm>
          <a:off x="293365" y="1323149"/>
          <a:ext cx="250261" cy="1178634"/>
        </a:xfrm>
        <a:custGeom>
          <a:avLst/>
          <a:gdLst/>
          <a:ahLst/>
          <a:cxnLst/>
          <a:rect l="0" t="0" r="0" b="0"/>
          <a:pathLst>
            <a:path>
              <a:moveTo>
                <a:pt x="0" y="0"/>
              </a:moveTo>
              <a:lnTo>
                <a:pt x="0" y="1178634"/>
              </a:lnTo>
              <a:lnTo>
                <a:pt x="250261" y="117863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543627" y="1655252"/>
          <a:ext cx="2037416" cy="1693061"/>
        </a:xfrm>
        <a:prstGeom prst="roundRect">
          <a:avLst>
            <a:gd name="adj" fmla="val 10000"/>
          </a:avLst>
        </a:prstGeom>
        <a:solidFill>
          <a:schemeClr val="bg1"/>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0" kern="1200" dirty="0">
              <a:solidFill>
                <a:srgbClr val="404040"/>
              </a:solidFill>
            </a:rPr>
            <a:t>Alerjik bireylerde etkilidir</a:t>
          </a:r>
          <a:endParaRPr lang="tr-TR" sz="2000" b="0" kern="1200" dirty="0"/>
        </a:p>
      </dsp:txBody>
      <dsp:txXfrm>
        <a:off x="593215" y="1704840"/>
        <a:ext cx="1938240" cy="1593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73344" y="308"/>
          <a:ext cx="3331408" cy="131244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800" b="1" kern="1200" dirty="0">
              <a:solidFill>
                <a:schemeClr val="bg1"/>
              </a:solidFill>
              <a:latin typeface="+mn-lt"/>
              <a:ea typeface="+mn-ea"/>
              <a:cs typeface="+mn-cs"/>
            </a:rPr>
            <a:t>İç Faktörler</a:t>
          </a:r>
        </a:p>
      </dsp:txBody>
      <dsp:txXfrm>
        <a:off x="111784" y="38748"/>
        <a:ext cx="3254528" cy="1235561"/>
      </dsp:txXfrm>
    </dsp:sp>
    <dsp:sp modelId="{4908FF40-3EDE-4E3D-BE85-C64D84353360}">
      <dsp:nvSpPr>
        <dsp:cNvPr id="0" name=""/>
        <dsp:cNvSpPr/>
      </dsp:nvSpPr>
      <dsp:spPr>
        <a:xfrm>
          <a:off x="406484" y="1312750"/>
          <a:ext cx="309554" cy="1207927"/>
        </a:xfrm>
        <a:custGeom>
          <a:avLst/>
          <a:gdLst/>
          <a:ahLst/>
          <a:cxnLst/>
          <a:rect l="0" t="0" r="0" b="0"/>
          <a:pathLst>
            <a:path>
              <a:moveTo>
                <a:pt x="0" y="0"/>
              </a:moveTo>
              <a:lnTo>
                <a:pt x="0" y="1207927"/>
              </a:lnTo>
              <a:lnTo>
                <a:pt x="309554" y="1207927"/>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716039" y="1644458"/>
          <a:ext cx="3430018" cy="1752437"/>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tr-TR" sz="2000" b="1" kern="1200" dirty="0">
            <a:solidFill>
              <a:srgbClr val="404040"/>
            </a:solidFill>
          </a:endParaRPr>
        </a:p>
        <a:p>
          <a:pPr lvl="0" algn="l" defTabSz="889000">
            <a:lnSpc>
              <a:spcPct val="90000"/>
            </a:lnSpc>
            <a:spcBef>
              <a:spcPct val="0"/>
            </a:spcBef>
            <a:spcAft>
              <a:spcPts val="600"/>
            </a:spcAft>
          </a:pPr>
          <a:r>
            <a:rPr lang="tr-TR" sz="2000" b="0" kern="1200" dirty="0">
              <a:solidFill>
                <a:srgbClr val="404040"/>
              </a:solidFill>
            </a:rPr>
            <a:t>- Psikolojik faktörler</a:t>
          </a:r>
        </a:p>
        <a:p>
          <a:pPr lvl="0" algn="l" defTabSz="889000">
            <a:lnSpc>
              <a:spcPct val="90000"/>
            </a:lnSpc>
            <a:spcBef>
              <a:spcPct val="0"/>
            </a:spcBef>
            <a:spcAft>
              <a:spcPts val="600"/>
            </a:spcAft>
          </a:pPr>
          <a:r>
            <a:rPr lang="tr-TR" sz="2000" b="0" kern="1200" dirty="0">
              <a:solidFill>
                <a:srgbClr val="404040"/>
              </a:solidFill>
            </a:rPr>
            <a:t>- </a:t>
          </a:r>
          <a:r>
            <a:rPr lang="tr-TR" sz="2000" b="0" kern="1200" dirty="0" err="1">
              <a:solidFill>
                <a:srgbClr val="404040"/>
              </a:solidFill>
            </a:rPr>
            <a:t>Gastroözofagial</a:t>
          </a:r>
          <a:r>
            <a:rPr lang="tr-TR" sz="2000" b="0" kern="1200" dirty="0">
              <a:solidFill>
                <a:srgbClr val="404040"/>
              </a:solidFill>
            </a:rPr>
            <a:t> </a:t>
          </a:r>
          <a:r>
            <a:rPr lang="tr-TR" sz="2000" b="0" kern="1200" dirty="0" err="1">
              <a:solidFill>
                <a:srgbClr val="404040"/>
              </a:solidFill>
            </a:rPr>
            <a:t>reflü</a:t>
          </a:r>
          <a:r>
            <a:rPr lang="tr-TR" sz="2000" b="0" kern="1200" dirty="0">
              <a:solidFill>
                <a:srgbClr val="404040"/>
              </a:solidFill>
            </a:rPr>
            <a:t> hastalığı</a:t>
          </a:r>
        </a:p>
        <a:p>
          <a:pPr lvl="0" algn="l" defTabSz="889000">
            <a:lnSpc>
              <a:spcPct val="90000"/>
            </a:lnSpc>
            <a:spcBef>
              <a:spcPct val="0"/>
            </a:spcBef>
            <a:spcAft>
              <a:spcPts val="600"/>
            </a:spcAft>
          </a:pPr>
          <a:r>
            <a:rPr lang="tr-TR" sz="2000" b="0" kern="1200" dirty="0">
              <a:solidFill>
                <a:srgbClr val="404040"/>
              </a:solidFill>
            </a:rPr>
            <a:t>- Müzmin üst solunum yolu hastalıkları (nezle, sinüzit, burun polipi gibi)</a:t>
          </a:r>
        </a:p>
        <a:p>
          <a:pPr lvl="0" algn="ctr" defTabSz="889000">
            <a:lnSpc>
              <a:spcPct val="90000"/>
            </a:lnSpc>
            <a:spcBef>
              <a:spcPct val="0"/>
            </a:spcBef>
            <a:spcAft>
              <a:spcPct val="35000"/>
            </a:spcAft>
          </a:pPr>
          <a:endParaRPr lang="tr-TR" sz="2400" b="1" kern="1200" dirty="0"/>
        </a:p>
      </dsp:txBody>
      <dsp:txXfrm>
        <a:off x="767366" y="1695785"/>
        <a:ext cx="3327364" cy="1649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03AEE-E665-48A4-8675-504B33094BCD}">
      <dsp:nvSpPr>
        <dsp:cNvPr id="0" name=""/>
        <dsp:cNvSpPr/>
      </dsp:nvSpPr>
      <dsp:spPr>
        <a:xfrm>
          <a:off x="1065" y="0"/>
          <a:ext cx="3490945" cy="1289199"/>
        </a:xfrm>
        <a:prstGeom prst="roundRect">
          <a:avLst>
            <a:gd name="adj" fmla="val 10000"/>
          </a:avLst>
        </a:prstGeom>
        <a:solidFill>
          <a:srgbClr val="FFC9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800" b="1" kern="1200" dirty="0">
              <a:solidFill>
                <a:srgbClr val="404040"/>
              </a:solidFill>
              <a:latin typeface="+mn-lt"/>
              <a:ea typeface="+mn-ea"/>
              <a:cs typeface="+mn-cs"/>
            </a:rPr>
            <a:t>Dış Faktörler</a:t>
          </a:r>
        </a:p>
      </dsp:txBody>
      <dsp:txXfrm>
        <a:off x="38824" y="37759"/>
        <a:ext cx="3415427" cy="1213681"/>
      </dsp:txXfrm>
    </dsp:sp>
    <dsp:sp modelId="{7CF204FA-B495-4A6F-B0FC-AA5534C3FF33}">
      <dsp:nvSpPr>
        <dsp:cNvPr id="0" name=""/>
        <dsp:cNvSpPr/>
      </dsp:nvSpPr>
      <dsp:spPr>
        <a:xfrm>
          <a:off x="350159" y="1289199"/>
          <a:ext cx="310711" cy="1182254"/>
        </a:xfrm>
        <a:custGeom>
          <a:avLst/>
          <a:gdLst/>
          <a:ahLst/>
          <a:cxnLst/>
          <a:rect l="0" t="0" r="0" b="0"/>
          <a:pathLst>
            <a:path>
              <a:moveTo>
                <a:pt x="0" y="0"/>
              </a:moveTo>
              <a:lnTo>
                <a:pt x="0" y="1182254"/>
              </a:lnTo>
              <a:lnTo>
                <a:pt x="310711" y="118225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0ECB543-4BF7-450F-B260-8E3CC16D4028}">
      <dsp:nvSpPr>
        <dsp:cNvPr id="0" name=""/>
        <dsp:cNvSpPr/>
      </dsp:nvSpPr>
      <dsp:spPr>
        <a:xfrm>
          <a:off x="660871" y="1632436"/>
          <a:ext cx="2832864" cy="1678035"/>
        </a:xfrm>
        <a:prstGeom prst="roundRect">
          <a:avLst>
            <a:gd name="adj" fmla="val 10000"/>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rPr>
            <a:t>- Sigara</a:t>
          </a:r>
        </a:p>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rPr>
            <a:t>- Ev içi ve dışı hava kirliliği</a:t>
          </a:r>
        </a:p>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rPr>
            <a:t>- Enfeksiyonlar</a:t>
          </a:r>
        </a:p>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rPr>
            <a:t>- İlaçlar</a:t>
          </a:r>
        </a:p>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rPr>
            <a:t>- Besinler</a:t>
          </a:r>
        </a:p>
      </dsp:txBody>
      <dsp:txXfrm>
        <a:off x="710019" y="1681584"/>
        <a:ext cx="2734568" cy="1579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360538" y="312"/>
          <a:ext cx="3306917" cy="1553848"/>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algn="ctr" defTabSz="666750">
            <a:lnSpc>
              <a:spcPct val="90000"/>
            </a:lnSpc>
            <a:spcBef>
              <a:spcPct val="0"/>
            </a:spcBef>
            <a:spcAft>
              <a:spcPct val="35000"/>
            </a:spcAft>
          </a:pPr>
          <a:endParaRPr lang="tr-TR" sz="2100" kern="1200" dirty="0">
            <a:solidFill>
              <a:schemeClr val="tx1"/>
            </a:solidFill>
          </a:endParaRPr>
        </a:p>
      </dsp:txBody>
      <dsp:txXfrm>
        <a:off x="406049" y="45823"/>
        <a:ext cx="3215895" cy="1462826"/>
      </dsp:txXfrm>
    </dsp:sp>
    <dsp:sp modelId="{4908FF40-3EDE-4E3D-BE85-C64D84353360}">
      <dsp:nvSpPr>
        <dsp:cNvPr id="0" name=""/>
        <dsp:cNvSpPr/>
      </dsp:nvSpPr>
      <dsp:spPr>
        <a:xfrm>
          <a:off x="691229" y="1554161"/>
          <a:ext cx="330691" cy="1265637"/>
        </a:xfrm>
        <a:custGeom>
          <a:avLst/>
          <a:gdLst/>
          <a:ahLst/>
          <a:cxnLst/>
          <a:rect l="0" t="0" r="0" b="0"/>
          <a:pathLst>
            <a:path>
              <a:moveTo>
                <a:pt x="0" y="0"/>
              </a:moveTo>
              <a:lnTo>
                <a:pt x="0" y="1265637"/>
              </a:lnTo>
              <a:lnTo>
                <a:pt x="330691" y="1265637"/>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1021921" y="1990130"/>
          <a:ext cx="2685266" cy="1659335"/>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0" kern="1200" dirty="0">
              <a:solidFill>
                <a:srgbClr val="404040"/>
              </a:solidFill>
            </a:rPr>
            <a:t>Tedavide öncelikli tercih edilen kontrol edici ilaçlar kortizon içerir </a:t>
          </a:r>
        </a:p>
      </dsp:txBody>
      <dsp:txXfrm>
        <a:off x="1070521" y="2038730"/>
        <a:ext cx="2588066" cy="1562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582" y="314171"/>
          <a:ext cx="3238366" cy="1488952"/>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algn="ctr" defTabSz="666750">
            <a:lnSpc>
              <a:spcPct val="90000"/>
            </a:lnSpc>
            <a:spcBef>
              <a:spcPct val="0"/>
            </a:spcBef>
            <a:spcAft>
              <a:spcPct val="35000"/>
            </a:spcAft>
          </a:pPr>
          <a:endParaRPr lang="tr-TR" sz="2400" kern="1200" dirty="0"/>
        </a:p>
      </dsp:txBody>
      <dsp:txXfrm>
        <a:off x="45192" y="357781"/>
        <a:ext cx="3151146" cy="1401732"/>
      </dsp:txXfrm>
    </dsp:sp>
    <dsp:sp modelId="{4908FF40-3EDE-4E3D-BE85-C64D84353360}">
      <dsp:nvSpPr>
        <dsp:cNvPr id="0" name=""/>
        <dsp:cNvSpPr/>
      </dsp:nvSpPr>
      <dsp:spPr>
        <a:xfrm>
          <a:off x="325419" y="1803124"/>
          <a:ext cx="325416" cy="1505605"/>
        </a:xfrm>
        <a:custGeom>
          <a:avLst/>
          <a:gdLst/>
          <a:ahLst/>
          <a:cxnLst/>
          <a:rect l="0" t="0" r="0" b="0"/>
          <a:pathLst>
            <a:path>
              <a:moveTo>
                <a:pt x="0" y="0"/>
              </a:moveTo>
              <a:lnTo>
                <a:pt x="0" y="1505605"/>
              </a:lnTo>
              <a:lnTo>
                <a:pt x="325416" y="1505605"/>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650836" y="2456982"/>
          <a:ext cx="2590693" cy="1703494"/>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tr-TR" sz="2000" b="1" kern="1200" dirty="0">
            <a:solidFill>
              <a:srgbClr val="404040"/>
            </a:solidFill>
          </a:endParaRPr>
        </a:p>
        <a:p>
          <a:pPr lvl="0" algn="l" defTabSz="889000">
            <a:lnSpc>
              <a:spcPct val="90000"/>
            </a:lnSpc>
            <a:spcBef>
              <a:spcPct val="0"/>
            </a:spcBef>
            <a:spcAft>
              <a:spcPct val="35000"/>
            </a:spcAft>
          </a:pPr>
          <a:r>
            <a:rPr lang="tr-TR" sz="2000" b="0" kern="1200" dirty="0">
              <a:solidFill>
                <a:srgbClr val="404040"/>
              </a:solidFill>
            </a:rPr>
            <a:t>Gereklilik (belirli bir </a:t>
          </a:r>
          <a:r>
            <a:rPr lang="tr-TR" sz="2000" b="0" kern="1200" dirty="0" err="1">
              <a:solidFill>
                <a:srgbClr val="404040"/>
              </a:solidFill>
            </a:rPr>
            <a:t>maruziyet</a:t>
          </a:r>
          <a:r>
            <a:rPr lang="tr-TR" sz="2000" b="0" kern="1200" dirty="0">
              <a:solidFill>
                <a:srgbClr val="404040"/>
              </a:solidFill>
            </a:rPr>
            <a:t> sonrası nefes darlığı, öksürük, hırıltı  olması veya egzersiz öncesi)</a:t>
          </a:r>
        </a:p>
        <a:p>
          <a:pPr lvl="0" algn="ctr" defTabSz="889000">
            <a:lnSpc>
              <a:spcPct val="90000"/>
            </a:lnSpc>
            <a:spcBef>
              <a:spcPct val="0"/>
            </a:spcBef>
            <a:spcAft>
              <a:spcPct val="35000"/>
            </a:spcAft>
          </a:pPr>
          <a:endParaRPr lang="tr-TR" sz="2400" b="1" kern="1200" dirty="0"/>
        </a:p>
      </dsp:txBody>
      <dsp:txXfrm>
        <a:off x="700730" y="2506876"/>
        <a:ext cx="2490905" cy="16037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03AEE-E665-48A4-8675-504B33094BCD}">
      <dsp:nvSpPr>
        <dsp:cNvPr id="0" name=""/>
        <dsp:cNvSpPr/>
      </dsp:nvSpPr>
      <dsp:spPr>
        <a:xfrm>
          <a:off x="0" y="26337"/>
          <a:ext cx="3364613" cy="1521107"/>
        </a:xfrm>
        <a:prstGeom prst="roundRect">
          <a:avLst>
            <a:gd name="adj" fmla="val 10000"/>
          </a:avLst>
        </a:prstGeom>
        <a:solidFill>
          <a:srgbClr val="FFC9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algn="ctr" defTabSz="800100">
            <a:lnSpc>
              <a:spcPct val="90000"/>
            </a:lnSpc>
            <a:spcBef>
              <a:spcPct val="0"/>
            </a:spcBef>
            <a:spcAft>
              <a:spcPct val="35000"/>
            </a:spcAft>
          </a:pPr>
          <a:endParaRPr lang="tr-TR" sz="2000" kern="1200" dirty="0">
            <a:solidFill>
              <a:schemeClr val="tx1"/>
            </a:solidFill>
          </a:endParaRPr>
        </a:p>
      </dsp:txBody>
      <dsp:txXfrm>
        <a:off x="44552" y="70889"/>
        <a:ext cx="3275509" cy="1432003"/>
      </dsp:txXfrm>
    </dsp:sp>
    <dsp:sp modelId="{7CF204FA-B495-4A6F-B0FC-AA5534C3FF33}">
      <dsp:nvSpPr>
        <dsp:cNvPr id="0" name=""/>
        <dsp:cNvSpPr/>
      </dsp:nvSpPr>
      <dsp:spPr>
        <a:xfrm>
          <a:off x="336461" y="1547445"/>
          <a:ext cx="660481" cy="1238278"/>
        </a:xfrm>
        <a:custGeom>
          <a:avLst/>
          <a:gdLst/>
          <a:ahLst/>
          <a:cxnLst/>
          <a:rect l="0" t="0" r="0" b="0"/>
          <a:pathLst>
            <a:path>
              <a:moveTo>
                <a:pt x="0" y="0"/>
              </a:moveTo>
              <a:lnTo>
                <a:pt x="0" y="1238278"/>
              </a:lnTo>
              <a:lnTo>
                <a:pt x="660481" y="1238278"/>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0ECB543-4BF7-450F-B260-8E3CC16D4028}">
      <dsp:nvSpPr>
        <dsp:cNvPr id="0" name=""/>
        <dsp:cNvSpPr/>
      </dsp:nvSpPr>
      <dsp:spPr>
        <a:xfrm>
          <a:off x="996943" y="1944570"/>
          <a:ext cx="2691690" cy="1682306"/>
        </a:xfrm>
        <a:prstGeom prst="roundRect">
          <a:avLst>
            <a:gd name="adj" fmla="val 10000"/>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buFont typeface="Arial" panose="020B0604020202020204" pitchFamily="34" charset="0"/>
            <a:buNone/>
          </a:pPr>
          <a:endParaRPr lang="tr-TR" sz="2000" b="1" kern="1200" dirty="0">
            <a:solidFill>
              <a:srgbClr val="404040"/>
            </a:solidFill>
            <a:latin typeface="+mn-lt"/>
            <a:ea typeface="+mn-ea"/>
            <a:cs typeface="+mn-cs"/>
          </a:endParaRPr>
        </a:p>
        <a:p>
          <a:pPr lvl="0" defTabSz="889000">
            <a:lnSpc>
              <a:spcPct val="90000"/>
            </a:lnSpc>
            <a:spcBef>
              <a:spcPct val="0"/>
            </a:spcBef>
          </a:pPr>
          <a:r>
            <a:rPr lang="tr-TR" sz="2000" b="0" dirty="0">
              <a:solidFill>
                <a:srgbClr val="404040"/>
              </a:solidFill>
            </a:rPr>
            <a:t>Kontrol edici ilaçların doz ve sayısı hastalık kontrolüne göre zaman içinde değişebilir</a:t>
          </a:r>
        </a:p>
        <a:p>
          <a:pPr lvl="0" defTabSz="889000">
            <a:lnSpc>
              <a:spcPct val="90000"/>
            </a:lnSpc>
            <a:spcBef>
              <a:spcPct val="0"/>
            </a:spcBef>
            <a:spcAft>
              <a:spcPct val="35000"/>
            </a:spcAft>
          </a:pPr>
          <a:endParaRPr lang="tr-TR" sz="2000" b="0" dirty="0">
            <a:solidFill>
              <a:srgbClr val="404040"/>
            </a:solidFill>
          </a:endParaRPr>
        </a:p>
      </dsp:txBody>
      <dsp:txXfrm>
        <a:off x="1046216" y="1993843"/>
        <a:ext cx="2593144" cy="1583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6BA44-4D85-49AE-A6B9-1CFECD998069}">
      <dsp:nvSpPr>
        <dsp:cNvPr id="0" name=""/>
        <dsp:cNvSpPr/>
      </dsp:nvSpPr>
      <dsp:spPr>
        <a:xfrm>
          <a:off x="1492549" y="71605"/>
          <a:ext cx="4242710" cy="4242710"/>
        </a:xfrm>
        <a:prstGeom prst="circularArrow">
          <a:avLst>
            <a:gd name="adj1" fmla="val 5689"/>
            <a:gd name="adj2" fmla="val 340510"/>
            <a:gd name="adj3" fmla="val 12783458"/>
            <a:gd name="adj4" fmla="val 18017457"/>
            <a:gd name="adj5" fmla="val 5908"/>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8657C84-F80B-4A89-A7F8-213EEDC0ED4D}">
      <dsp:nvSpPr>
        <dsp:cNvPr id="0" name=""/>
        <dsp:cNvSpPr/>
      </dsp:nvSpPr>
      <dsp:spPr>
        <a:xfrm>
          <a:off x="2107192" y="355235"/>
          <a:ext cx="3013423" cy="1442339"/>
        </a:xfrm>
        <a:prstGeom prst="roundRect">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Semptomlar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Ataklar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Yan etkiler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Solunum Fonksiyonu</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Hasta (ve yakınının) memnuniyeti</a:t>
          </a:r>
        </a:p>
      </dsp:txBody>
      <dsp:txXfrm>
        <a:off x="2177601" y="425644"/>
        <a:ext cx="2872605" cy="1301521"/>
      </dsp:txXfrm>
    </dsp:sp>
    <dsp:sp modelId="{D518C5C9-F4A4-4B76-9ABE-F06C72D07566}">
      <dsp:nvSpPr>
        <dsp:cNvPr id="0" name=""/>
        <dsp:cNvSpPr/>
      </dsp:nvSpPr>
      <dsp:spPr>
        <a:xfrm>
          <a:off x="3698614" y="2554283"/>
          <a:ext cx="2898924" cy="1468014"/>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Tanı (gerekli ise)</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Semptom kontrolü ve Değiştirilebilir risk faktörleri</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Komorbiditeler</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İnhalar teknik ve uyum</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Hasta beklentileri</a:t>
          </a:r>
        </a:p>
      </dsp:txBody>
      <dsp:txXfrm>
        <a:off x="3770277" y="2625946"/>
        <a:ext cx="2755598" cy="1324688"/>
      </dsp:txXfrm>
    </dsp:sp>
    <dsp:sp modelId="{087EBFA2-674F-402C-8730-E6A83C772D12}">
      <dsp:nvSpPr>
        <dsp:cNvPr id="0" name=""/>
        <dsp:cNvSpPr/>
      </dsp:nvSpPr>
      <dsp:spPr>
        <a:xfrm>
          <a:off x="406933" y="2559132"/>
          <a:ext cx="2980194" cy="1456972"/>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None/>
          </a:pPr>
          <a:r>
            <a:rPr lang="tr-TR" sz="1400" kern="1200" dirty="0">
              <a:solidFill>
                <a:sysClr val="window" lastClr="FFFFFF"/>
              </a:solidFill>
              <a:latin typeface="Calibri"/>
              <a:ea typeface="+mn-ea"/>
              <a:cs typeface="Times New Roman" panose="02020603050405020304" pitchFamily="18" charset="0"/>
            </a:rPr>
            <a:t>Değiştirilebilir</a:t>
          </a:r>
          <a:r>
            <a:rPr lang="tr-TR" sz="1400" kern="1200" dirty="0">
              <a:solidFill>
                <a:sysClr val="window" lastClr="FFFFFF"/>
              </a:solidFill>
              <a:latin typeface="+mn-lt"/>
              <a:ea typeface="+mn-ea"/>
              <a:cs typeface="Times New Roman" panose="02020603050405020304" pitchFamily="18" charset="0"/>
            </a:rPr>
            <a:t> risk faktörlerinin ve komorbiditelerin tedavisi</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Nonfarmakolojik stratejiler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Eğitim(İnhalasyon becerileri dahil)</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Astım İlaçları</a:t>
          </a:r>
        </a:p>
      </dsp:txBody>
      <dsp:txXfrm>
        <a:off x="478057" y="2630256"/>
        <a:ext cx="2837946" cy="13147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10C164F-AD3B-412D-8B41-7B5C05639FB6}" type="datetimeFigureOut">
              <a:rPr lang="tr-TR" smtClean="0"/>
              <a:t>31.08.2022</a:t>
            </a:fld>
            <a:endParaRPr lang="tr-TR"/>
          </a:p>
        </p:txBody>
      </p:sp>
      <p:sp>
        <p:nvSpPr>
          <p:cNvPr id="4" name="Altbilgi Yer Tutucusu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30A664-A330-492A-81AC-5BA7241F1388}" type="slidenum">
              <a:rPr lang="tr-TR" smtClean="0"/>
              <a:t>‹#›</a:t>
            </a:fld>
            <a:endParaRPr lang="tr-TR"/>
          </a:p>
        </p:txBody>
      </p:sp>
    </p:spTree>
    <p:extLst>
      <p:ext uri="{BB962C8B-B14F-4D97-AF65-F5344CB8AC3E}">
        <p14:creationId xmlns:p14="http://schemas.microsoft.com/office/powerpoint/2010/main" val="318877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F08880-894C-4734-887D-F0ECBE75C02E}" type="datetimeFigureOut">
              <a:rPr lang="tr-TR" smtClean="0"/>
              <a:pPr/>
              <a:t>31.08.2022</a:t>
            </a:fld>
            <a:endParaRPr lang="tr-TR"/>
          </a:p>
        </p:txBody>
      </p:sp>
      <p:sp>
        <p:nvSpPr>
          <p:cNvPr id="4" name="3 Slayt Görüntüsü Yer Tutucusu"/>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523131D-E316-4A56-BD03-B8BC60C8B3F9}" type="slidenum">
              <a:rPr lang="tr-TR" smtClean="0"/>
              <a:pPr/>
              <a:t>‹#›</a:t>
            </a:fld>
            <a:endParaRPr lang="tr-TR"/>
          </a:p>
        </p:txBody>
      </p:sp>
    </p:spTree>
    <p:extLst>
      <p:ext uri="{BB962C8B-B14F-4D97-AF65-F5344CB8AC3E}">
        <p14:creationId xmlns:p14="http://schemas.microsoft.com/office/powerpoint/2010/main" val="11008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65E7B6-DE5A-4000-AE54-FE8530A585C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F59B6D3-F4BF-4CD4-9B82-378BD6AC8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E070F4A-3BFD-49D1-8F64-24C6328CE1DB}"/>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76970EEF-D35E-4890-8738-34BA576323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7AF201-659A-45DF-A0A0-88B013440D1E}"/>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76603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A341AE-6995-4A5C-8726-A020FAC3C9E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11E2C84-D99B-4028-BAB9-EBF79780401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F119A9D-30CD-4B3F-8813-40DC972A0A5F}"/>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FA3A7029-0AA7-4372-A6D2-D1D44CB78D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120807-E581-4A27-AC0D-14173DA1FCD7}"/>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40026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DD429F-8F1F-4C1B-A7C9-68A9E066E8B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19D7498-E9D5-4BEC-B8E6-D6C19080C85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C7BE81-16A7-4216-A5F1-3DE0EDA61719}"/>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2080F38F-E0D3-436F-8ADE-223A39B649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6BF29C-9099-4849-99A1-9E13B113F6D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49910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EF8640-45A1-4951-9F66-416BCB9DFBA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7A19CCE-64BB-4039-9E9A-1FF27DDE322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0C0FC2-913C-4289-89AD-C25D7534ED2E}"/>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AC1B9E62-EC1F-4B1B-B846-85026E00A5F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886AE4F-1989-407A-8B3D-2DF60945B339}"/>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79473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B3587-A54B-4D98-B15E-DC4CE871D32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332E4B7-63D2-4683-B158-6707081C3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54B0523-6CCE-4E7D-A8DD-574AA7E705E0}"/>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05BCFC6B-F4B9-4A47-AC1E-DDF6867E6F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776E7E-3A87-4550-9513-874F51EEF11F}"/>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362104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148BC-7B51-404B-A85A-1E6EDFA2C94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C1C02D-AB83-4098-86CF-F9A18A6BACC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C244BF5-F5ED-4DCE-AFB9-D203983205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9C5101F-B4CB-4559-B7AB-17B1E5FF9C79}"/>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6" name="Alt Bilgi Yer Tutucusu 5">
            <a:extLst>
              <a:ext uri="{FF2B5EF4-FFF2-40B4-BE49-F238E27FC236}">
                <a16:creationId xmlns:a16="http://schemas.microsoft.com/office/drawing/2014/main" id="{F6435D85-9104-4372-8D05-1DBC6E6D24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C270B3E-0E5E-40F0-8EE9-D494294C662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75493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BC2762-4BE2-4D86-8B4B-02BBDEE0008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EA1A0C-D62F-4560-A64D-D18FDA69C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8F4881A-7A36-4297-A429-86C12ACF378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2414871-C2CA-470E-A922-2CEE6DC06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F82507C-61FE-4D2C-8E97-B5E628CDAEA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801EAB4-DC7D-4A86-A046-F9CA40C50514}"/>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8" name="Alt Bilgi Yer Tutucusu 7">
            <a:extLst>
              <a:ext uri="{FF2B5EF4-FFF2-40B4-BE49-F238E27FC236}">
                <a16:creationId xmlns:a16="http://schemas.microsoft.com/office/drawing/2014/main" id="{2488E027-A189-48AA-BE01-F25FFAEE6AE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5C514D6-1AAB-4A60-BF92-7E6763055B36}"/>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55270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3490A8-123B-4FBA-8C46-BFA07F90BE8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9B3E559-B830-422B-8A26-FD3599459364}"/>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4" name="Alt Bilgi Yer Tutucusu 3">
            <a:extLst>
              <a:ext uri="{FF2B5EF4-FFF2-40B4-BE49-F238E27FC236}">
                <a16:creationId xmlns:a16="http://schemas.microsoft.com/office/drawing/2014/main" id="{0FF90FE1-B641-4A96-8D36-AF3289F04BF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DB1019-5865-43C6-9196-10CD78757CD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1944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C7AE95A-2240-4542-9FFA-AB8AD1A841AE}"/>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3" name="Alt Bilgi Yer Tutucusu 2">
            <a:extLst>
              <a:ext uri="{FF2B5EF4-FFF2-40B4-BE49-F238E27FC236}">
                <a16:creationId xmlns:a16="http://schemas.microsoft.com/office/drawing/2014/main" id="{8C0AF9A8-A76E-4FD7-8B67-A682CFA59E1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BADD5C6-F0D7-44B4-9273-275701910104}"/>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77743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7775B0-06CF-4015-93F4-36817715B02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EC9A21C-F016-412D-B1C4-0705BEC4D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A0EE492-E71E-4945-B72D-0C3EA7A9D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FCB7D97-9D4B-485D-BEB3-EEB692F9B975}"/>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6" name="Alt Bilgi Yer Tutucusu 5">
            <a:extLst>
              <a:ext uri="{FF2B5EF4-FFF2-40B4-BE49-F238E27FC236}">
                <a16:creationId xmlns:a16="http://schemas.microsoft.com/office/drawing/2014/main" id="{23319042-D562-463D-B59E-598600D75A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9F4E2D-9257-4D1B-A51A-20B7DE10298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62306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1D2A2C-8F03-45A6-B2DE-43A03C0CCB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D21CF45-B6DD-4152-960B-007259B4D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0855223-2FA1-4B75-A8CF-853FE8DD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BB4662C-36AD-45DF-B1D6-7AD52893C89B}"/>
              </a:ext>
            </a:extLst>
          </p:cNvPr>
          <p:cNvSpPr>
            <a:spLocks noGrp="1"/>
          </p:cNvSpPr>
          <p:nvPr>
            <p:ph type="dt" sz="half" idx="10"/>
          </p:nvPr>
        </p:nvSpPr>
        <p:spPr/>
        <p:txBody>
          <a:bodyPr/>
          <a:lstStyle/>
          <a:p>
            <a:fld id="{0083B7CA-F190-45B6-82B9-9F67D1DB3DFA}" type="datetimeFigureOut">
              <a:rPr lang="tr-TR" smtClean="0"/>
              <a:pPr/>
              <a:t>31.08.2022</a:t>
            </a:fld>
            <a:endParaRPr lang="tr-TR"/>
          </a:p>
        </p:txBody>
      </p:sp>
      <p:sp>
        <p:nvSpPr>
          <p:cNvPr id="6" name="Alt Bilgi Yer Tutucusu 5">
            <a:extLst>
              <a:ext uri="{FF2B5EF4-FFF2-40B4-BE49-F238E27FC236}">
                <a16:creationId xmlns:a16="http://schemas.microsoft.com/office/drawing/2014/main" id="{30FF3022-F32C-4807-B1D2-EDBDE960A5E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60630D-1B74-4B28-A9A1-4B411F62F983}"/>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64142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4D5E9CA-08FB-4444-855C-A7035B35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39A39E8-3F3A-4EAF-9C36-06046F2DC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BE0867-6253-4F6C-8494-C8DE20846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3B7CA-F190-45B6-82B9-9F67D1DB3DFA}" type="datetimeFigureOut">
              <a:rPr lang="tr-TR" smtClean="0"/>
              <a:pPr/>
              <a:t>31.08.2022</a:t>
            </a:fld>
            <a:endParaRPr lang="tr-TR"/>
          </a:p>
        </p:txBody>
      </p:sp>
      <p:sp>
        <p:nvSpPr>
          <p:cNvPr id="5" name="Alt Bilgi Yer Tutucusu 4">
            <a:extLst>
              <a:ext uri="{FF2B5EF4-FFF2-40B4-BE49-F238E27FC236}">
                <a16:creationId xmlns:a16="http://schemas.microsoft.com/office/drawing/2014/main" id="{12D69A67-F11C-4236-91C1-A5046EF95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9DC9D54-E5FF-4A86-BAB2-A1A68488B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F6320-EF76-4AF7-898E-F70A23E54393}" type="slidenum">
              <a:rPr lang="tr-TR" smtClean="0"/>
              <a:pPr/>
              <a:t>‹#›</a:t>
            </a:fld>
            <a:endParaRPr lang="tr-TR"/>
          </a:p>
        </p:txBody>
      </p:sp>
    </p:spTree>
    <p:extLst>
      <p:ext uri="{BB962C8B-B14F-4D97-AF65-F5344CB8AC3E}">
        <p14:creationId xmlns:p14="http://schemas.microsoft.com/office/powerpoint/2010/main" val="840205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microsoft.com/office/2007/relationships/hdphoto" Target="../media/hdphoto4.wdp"/><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4.png"/><Relationship Id="rId16" Type="http://schemas.openxmlformats.org/officeDocument/2006/relationships/diagramQuickStyle" Target="../diagrams/quickStyle3.xml"/><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9.jpeg"/><Relationship Id="rId5" Type="http://schemas.openxmlformats.org/officeDocument/2006/relationships/image" Target="../media/image26.png"/><Relationship Id="rId10" Type="http://schemas.openxmlformats.org/officeDocument/2006/relationships/image" Target="../media/image28.jpeg"/><Relationship Id="rId4" Type="http://schemas.openxmlformats.org/officeDocument/2006/relationships/image" Target="../media/image2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6.jpeg"/><Relationship Id="rId4" Type="http://schemas.openxmlformats.org/officeDocument/2006/relationships/image" Target="../media/image25.pn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4.wdp"/><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4.wdp"/><Relationship Id="rId7"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4.wdp"/><Relationship Id="rId7"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14.wdp"/><Relationship Id="rId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25.png"/><Relationship Id="rId9"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4.wdp"/><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image" Target="../media/image25.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1.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4.wdp"/><Relationship Id="rId7"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1.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2.pn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1.jpe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91.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8.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94.pn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8.png"/><Relationship Id="rId3" Type="http://schemas.microsoft.com/office/2007/relationships/hdphoto" Target="../media/hdphoto17.wdp"/><Relationship Id="rId7" Type="http://schemas.openxmlformats.org/officeDocument/2006/relationships/image" Target="../media/image31.jpeg"/><Relationship Id="rId12" Type="http://schemas.openxmlformats.org/officeDocument/2006/relationships/image" Target="../media/image97.jpeg"/><Relationship Id="rId2" Type="http://schemas.openxmlformats.org/officeDocument/2006/relationships/image" Target="../media/image95.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81.jpe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image" Target="../media/image96.jpeg"/><Relationship Id="rId9" Type="http://schemas.openxmlformats.org/officeDocument/2006/relationships/image" Target="../media/image73.png"/><Relationship Id="rId14" Type="http://schemas.openxmlformats.org/officeDocument/2006/relationships/image" Target="../media/image99.jpeg"/></Relationships>
</file>

<file path=ppt/slides/_rels/slide4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eg"/><Relationship Id="rId7" Type="http://schemas.openxmlformats.org/officeDocument/2006/relationships/image" Target="../media/image104.emf"/><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73.png"/><Relationship Id="rId10" Type="http://schemas.openxmlformats.org/officeDocument/2006/relationships/image" Target="../media/image81.jpeg"/><Relationship Id="rId4" Type="http://schemas.openxmlformats.org/officeDocument/2006/relationships/image" Target="../media/image102.jpeg"/><Relationship Id="rId9" Type="http://schemas.microsoft.com/office/2007/relationships/hdphoto" Target="../media/hdphoto12.wdp"/></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png"/><Relationship Id="rId7" Type="http://schemas.microsoft.com/office/2007/relationships/hdphoto" Target="../media/hdphoto18.wdp"/><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image" Target="../media/image110.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81.jpeg"/><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microsoft.com/office/2007/relationships/hdphoto" Target="../media/hdphoto19.wdp"/></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110.png"/><Relationship Id="rId4" Type="http://schemas.microsoft.com/office/2007/relationships/hdphoto" Target="../media/hdphoto20.wdp"/></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4.jpe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4.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113.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115.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81.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7.png"/><Relationship Id="rId5" Type="http://schemas.microsoft.com/office/2007/relationships/hdphoto" Target="../media/hdphoto19.wdp"/><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118.jp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126.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1.jpe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0.png"/><Relationship Id="rId7" Type="http://schemas.openxmlformats.org/officeDocument/2006/relationships/image" Target="../media/image61.png"/><Relationship Id="rId12" Type="http://schemas.microsoft.com/office/2007/relationships/hdphoto" Target="../media/hdphoto9.wdp"/><Relationship Id="rId2" Type="http://schemas.openxmlformats.org/officeDocument/2006/relationships/image" Target="../media/image129.png"/><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37.png"/><Relationship Id="rId5" Type="http://schemas.openxmlformats.org/officeDocument/2006/relationships/image" Target="../media/image68.png"/><Relationship Id="rId10" Type="http://schemas.openxmlformats.org/officeDocument/2006/relationships/image" Target="../media/image81.jpeg"/><Relationship Id="rId4" Type="http://schemas.openxmlformats.org/officeDocument/2006/relationships/image" Target="../media/image49.png"/><Relationship Id="rId9" Type="http://schemas.microsoft.com/office/2007/relationships/hdphoto" Target="../media/hdphoto15.wdp"/></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Çapraz Köşesi Kesik Dikdörtgen 10"/>
          <p:cNvSpPr/>
          <p:nvPr/>
        </p:nvSpPr>
        <p:spPr>
          <a:xfrm>
            <a:off x="3249818" y="3223001"/>
            <a:ext cx="6024283" cy="1295139"/>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descr="C:\Users\zubeyde.ozkanaltunay\Desktop\1\KHYH 2013-2017 Kitap Word&amp;PDF\KHYH 2018-2023 Yayın Komisyon Yazısı ve Eki\31.12.2018_Kitap_SONYAYIN\hsgm logo.png"/>
          <p:cNvPicPr/>
          <p:nvPr/>
        </p:nvPicPr>
        <p:blipFill>
          <a:blip r:embed="rId2">
            <a:extLst>
              <a:ext uri="{28A0092B-C50C-407E-A947-70E740481C1C}">
                <a14:useLocalDpi xmlns:a14="http://schemas.microsoft.com/office/drawing/2010/main" val="0"/>
              </a:ext>
            </a:extLst>
          </a:blip>
          <a:srcRect/>
          <a:stretch>
            <a:fillRect/>
          </a:stretch>
        </p:blipFill>
        <p:spPr bwMode="auto">
          <a:xfrm>
            <a:off x="520726" y="673859"/>
            <a:ext cx="1950368" cy="1455625"/>
          </a:xfrm>
          <a:prstGeom prst="rect">
            <a:avLst/>
          </a:prstGeom>
          <a:noFill/>
          <a:ln>
            <a:noFill/>
          </a:ln>
        </p:spPr>
      </p:pic>
      <p:pic>
        <p:nvPicPr>
          <p:cNvPr id="5" name="Resim 4" descr="Açıklama: C:\Users\zuhal.ureten\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551" y="732431"/>
            <a:ext cx="2063651" cy="10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971" y="804632"/>
            <a:ext cx="1180962" cy="118096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Açıklama: http://sirnak.hsm.saglik.gov.tr/resimler/kayan/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029" y="1169163"/>
            <a:ext cx="2590800" cy="54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1A4F2EBE-7BAF-436D-AFC3-BA30E7A9F760}"/>
              </a:ext>
            </a:extLst>
          </p:cNvPr>
          <p:cNvSpPr txBox="1"/>
          <p:nvPr/>
        </p:nvSpPr>
        <p:spPr>
          <a:xfrm>
            <a:off x="3249818" y="3269847"/>
            <a:ext cx="6024283" cy="837473"/>
          </a:xfrm>
          <a:prstGeom prst="rect">
            <a:avLst/>
          </a:prstGeom>
          <a:noFill/>
        </p:spPr>
        <p:txBody>
          <a:bodyPr wrap="square" rtlCol="0">
            <a:spAutoFit/>
          </a:bodyPr>
          <a:lstStyle/>
          <a:p>
            <a:pPr lvl="0" algn="ctr" defTabSz="355600">
              <a:lnSpc>
                <a:spcPct val="150000"/>
              </a:lnSpc>
              <a:buClr>
                <a:srgbClr val="4BACC6"/>
              </a:buClr>
              <a:defRPr/>
            </a:pPr>
            <a:r>
              <a:rPr lang="tr-TR" sz="3600" b="1" dirty="0">
                <a:solidFill>
                  <a:schemeClr val="bg1"/>
                </a:solidFill>
              </a:rPr>
              <a:t>ASTIM HASTALIĞI</a:t>
            </a:r>
          </a:p>
        </p:txBody>
      </p:sp>
      <p:sp>
        <p:nvSpPr>
          <p:cNvPr id="12" name="Dikdörtgen 11"/>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61161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960" y="15142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84004" y="62777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Astımı Tetikleyen Nedenler</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8" name="Diagram 1">
            <a:extLst>
              <a:ext uri="{FF2B5EF4-FFF2-40B4-BE49-F238E27FC236}">
                <a16:creationId xmlns:a16="http://schemas.microsoft.com/office/drawing/2014/main" id="{79E8DA0E-F60B-4428-B815-8E7419E62A06}"/>
              </a:ext>
            </a:extLst>
          </p:cNvPr>
          <p:cNvGraphicFramePr/>
          <p:nvPr>
            <p:extLst>
              <p:ext uri="{D42A27DB-BD31-4B8C-83A1-F6EECF244321}">
                <p14:modId xmlns:p14="http://schemas.microsoft.com/office/powerpoint/2010/main" val="773721395"/>
              </p:ext>
            </p:extLst>
          </p:nvPr>
        </p:nvGraphicFramePr>
        <p:xfrm>
          <a:off x="181901" y="1760514"/>
          <a:ext cx="2675034" cy="3349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4">
            <a:extLst>
              <a:ext uri="{FF2B5EF4-FFF2-40B4-BE49-F238E27FC236}">
                <a16:creationId xmlns:a16="http://schemas.microsoft.com/office/drawing/2014/main" id="{A8DD410D-B8C2-4AEE-91E2-2146E00F29D7}"/>
              </a:ext>
            </a:extLst>
          </p:cNvPr>
          <p:cNvGraphicFramePr/>
          <p:nvPr>
            <p:extLst>
              <p:ext uri="{D42A27DB-BD31-4B8C-83A1-F6EECF244321}">
                <p14:modId xmlns:p14="http://schemas.microsoft.com/office/powerpoint/2010/main" val="167121056"/>
              </p:ext>
            </p:extLst>
          </p:nvPr>
        </p:nvGraphicFramePr>
        <p:xfrm>
          <a:off x="6523624" y="1760514"/>
          <a:ext cx="4242988" cy="34819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5">
            <a:extLst>
              <a:ext uri="{FF2B5EF4-FFF2-40B4-BE49-F238E27FC236}">
                <a16:creationId xmlns:a16="http://schemas.microsoft.com/office/drawing/2014/main" id="{0CA64EC7-C7BA-483C-A624-22B02D226637}"/>
              </a:ext>
            </a:extLst>
          </p:cNvPr>
          <p:cNvGraphicFramePr/>
          <p:nvPr>
            <p:extLst>
              <p:ext uri="{D42A27DB-BD31-4B8C-83A1-F6EECF244321}">
                <p14:modId xmlns:p14="http://schemas.microsoft.com/office/powerpoint/2010/main" val="4059126889"/>
              </p:ext>
            </p:extLst>
          </p:nvPr>
        </p:nvGraphicFramePr>
        <p:xfrm>
          <a:off x="2990440" y="1768552"/>
          <a:ext cx="3533184" cy="33104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1" name="Resim 16">
            <a:extLst>
              <a:ext uri="{FF2B5EF4-FFF2-40B4-BE49-F238E27FC236}">
                <a16:creationId xmlns:a16="http://schemas.microsoft.com/office/drawing/2014/main" id="{E091CFA4-6D6D-4130-9FB2-DCEA3C390E96}"/>
              </a:ext>
            </a:extLst>
          </p:cNvPr>
          <p:cNvPicPr>
            <a:picLocks noChangeAspect="1"/>
          </p:cNvPicPr>
          <p:nvPr/>
        </p:nvPicPr>
        <p:blipFill>
          <a:blip r:embed="rId19">
            <a:biLevel thresh="50000"/>
            <a:extLst>
              <a:ext uri="{28A0092B-C50C-407E-A947-70E740481C1C}">
                <a14:useLocalDpi xmlns:a14="http://schemas.microsoft.com/office/drawing/2010/main" val="0"/>
              </a:ext>
            </a:extLst>
          </a:blip>
          <a:stretch>
            <a:fillRect/>
          </a:stretch>
        </p:blipFill>
        <p:spPr>
          <a:xfrm>
            <a:off x="9147363" y="142060"/>
            <a:ext cx="3044637" cy="3044637"/>
          </a:xfrm>
          <a:prstGeom prst="rect">
            <a:avLst/>
          </a:prstGeom>
        </p:spPr>
      </p:pic>
      <p:sp>
        <p:nvSpPr>
          <p:cNvPr id="12" name="TextBox 6">
            <a:extLst>
              <a:ext uri="{FF2B5EF4-FFF2-40B4-BE49-F238E27FC236}">
                <a16:creationId xmlns:a16="http://schemas.microsoft.com/office/drawing/2014/main" id="{A30685E0-C776-47B7-BA7B-79BC17DDB4F1}"/>
              </a:ext>
            </a:extLst>
          </p:cNvPr>
          <p:cNvSpPr txBox="1"/>
          <p:nvPr/>
        </p:nvSpPr>
        <p:spPr>
          <a:xfrm>
            <a:off x="9402967" y="1954702"/>
            <a:ext cx="2537230" cy="523220"/>
          </a:xfrm>
          <a:prstGeom prst="rect">
            <a:avLst/>
          </a:prstGeom>
          <a:noFill/>
        </p:spPr>
        <p:txBody>
          <a:bodyPr wrap="square">
            <a:spAutoFit/>
          </a:bodyPr>
          <a:lstStyle/>
          <a:p>
            <a:pPr algn="ctr"/>
            <a:r>
              <a:rPr lang="tr-TR" sz="2800" b="1" dirty="0">
                <a:solidFill>
                  <a:srgbClr val="404040"/>
                </a:solidFill>
                <a:latin typeface="Calibri" panose="020F0502020204030204"/>
              </a:rPr>
              <a:t>T</a:t>
            </a:r>
            <a:r>
              <a:rPr kumimoji="0" lang="tr-TR" sz="2800" b="1" i="0" u="none" strike="noStrike" kern="1200" cap="none" spc="0" normalizeH="0" baseline="0" noProof="0" dirty="0" err="1">
                <a:ln>
                  <a:noFill/>
                </a:ln>
                <a:solidFill>
                  <a:srgbClr val="404040"/>
                </a:solidFill>
                <a:effectLst/>
                <a:uLnTx/>
                <a:uFillTx/>
                <a:latin typeface="Calibri" panose="020F0502020204030204"/>
              </a:rPr>
              <a:t>etikleyiciler</a:t>
            </a:r>
            <a:endParaRPr lang="tr-TR" sz="2800" b="1" dirty="0">
              <a:solidFill>
                <a:srgbClr val="404040"/>
              </a:solidFill>
            </a:endParaRPr>
          </a:p>
        </p:txBody>
      </p:sp>
      <p:pic>
        <p:nvPicPr>
          <p:cNvPr id="13" name="Resim 12"/>
          <p:cNvPicPr>
            <a:picLocks noChangeAspect="1"/>
          </p:cNvPicPr>
          <p:nvPr/>
        </p:nvPicPr>
        <p:blipFill>
          <a:blip r:embed="rId20"/>
          <a:stretch>
            <a:fillRect/>
          </a:stretch>
        </p:blipFill>
        <p:spPr>
          <a:xfrm>
            <a:off x="10274358" y="536900"/>
            <a:ext cx="586596" cy="1513415"/>
          </a:xfrm>
          <a:prstGeom prst="rect">
            <a:avLst/>
          </a:prstGeom>
        </p:spPr>
      </p:pic>
    </p:spTree>
    <p:extLst>
      <p:ext uri="{BB962C8B-B14F-4D97-AF65-F5344CB8AC3E}">
        <p14:creationId xmlns:p14="http://schemas.microsoft.com/office/powerpoint/2010/main" val="30581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4768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84004" y="627779"/>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sp>
        <p:nvSpPr>
          <p:cNvPr id="9" name="TextBox 6">
            <a:extLst>
              <a:ext uri="{FF2B5EF4-FFF2-40B4-BE49-F238E27FC236}">
                <a16:creationId xmlns:a16="http://schemas.microsoft.com/office/drawing/2014/main" id="{1A4F2EBE-7BAF-436D-AFC3-BA30E7A9F760}"/>
              </a:ext>
            </a:extLst>
          </p:cNvPr>
          <p:cNvSpPr txBox="1"/>
          <p:nvPr/>
        </p:nvSpPr>
        <p:spPr>
          <a:xfrm>
            <a:off x="4417452" y="1719933"/>
            <a:ext cx="6295474" cy="2805063"/>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Ev tozu akarları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Ev hayvanları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Hamam böcekleri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Küf mantarları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Polenler</a:t>
            </a:r>
          </a:p>
        </p:txBody>
      </p:sp>
      <p:pic>
        <p:nvPicPr>
          <p:cNvPr id="10"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008778" y="1122381"/>
            <a:ext cx="3203407" cy="3203407"/>
          </a:xfrm>
          <a:prstGeom prst="rect">
            <a:avLst/>
          </a:prstGeom>
        </p:spPr>
      </p:pic>
      <p:sp>
        <p:nvSpPr>
          <p:cNvPr id="11" name="TextBox 6">
            <a:extLst>
              <a:ext uri="{FF2B5EF4-FFF2-40B4-BE49-F238E27FC236}">
                <a16:creationId xmlns:a16="http://schemas.microsoft.com/office/drawing/2014/main" id="{A30685E0-C776-47B7-BA7B-79BC17DDB4F1}"/>
              </a:ext>
            </a:extLst>
          </p:cNvPr>
          <p:cNvSpPr txBox="1"/>
          <p:nvPr/>
        </p:nvSpPr>
        <p:spPr>
          <a:xfrm>
            <a:off x="1264383" y="2935024"/>
            <a:ext cx="2537230" cy="523220"/>
          </a:xfrm>
          <a:prstGeom prst="rect">
            <a:avLst/>
          </a:prstGeom>
          <a:noFill/>
        </p:spPr>
        <p:txBody>
          <a:bodyPr wrap="square">
            <a:spAutoFit/>
          </a:bodyPr>
          <a:lstStyle/>
          <a:p>
            <a:pPr algn="ctr"/>
            <a:r>
              <a:rPr lang="tr-TR" sz="2800" b="1" dirty="0">
                <a:solidFill>
                  <a:srgbClr val="404040"/>
                </a:solidFill>
              </a:rPr>
              <a:t>Allerjenler</a:t>
            </a:r>
          </a:p>
        </p:txBody>
      </p:sp>
      <p:pic>
        <p:nvPicPr>
          <p:cNvPr id="12" name="Resim 11"/>
          <p:cNvPicPr>
            <a:picLocks noChangeAspect="1"/>
          </p:cNvPicPr>
          <p:nvPr/>
        </p:nvPicPr>
        <p:blipFill>
          <a:blip r:embed="rId5"/>
          <a:stretch>
            <a:fillRect/>
          </a:stretch>
        </p:blipFill>
        <p:spPr>
          <a:xfrm>
            <a:off x="2135774" y="1517222"/>
            <a:ext cx="586596" cy="1513415"/>
          </a:xfrm>
          <a:prstGeom prst="rect">
            <a:avLst/>
          </a:prstGeom>
        </p:spPr>
      </p:pic>
      <p:pic>
        <p:nvPicPr>
          <p:cNvPr id="14" name="Resim 13"/>
          <p:cNvPicPr>
            <a:picLocks noChangeAspect="1"/>
          </p:cNvPicPr>
          <p:nvPr/>
        </p:nvPicPr>
        <p:blipFill>
          <a:blip r:embed="rId6">
            <a:duotone>
              <a:schemeClr val="accent3">
                <a:shade val="45000"/>
                <a:satMod val="135000"/>
              </a:schemeClr>
              <a:prstClr val="white"/>
            </a:duotone>
          </a:blip>
          <a:stretch>
            <a:fillRect/>
          </a:stretch>
        </p:blipFill>
        <p:spPr>
          <a:xfrm>
            <a:off x="9915050" y="1226486"/>
            <a:ext cx="1751545" cy="1329877"/>
          </a:xfrm>
          <a:prstGeom prst="rect">
            <a:avLst/>
          </a:prstGeom>
          <a:effectLst>
            <a:softEdge rad="31750"/>
          </a:effectLst>
        </p:spPr>
      </p:pic>
      <p:pic>
        <p:nvPicPr>
          <p:cNvPr id="15" name="Resim 14"/>
          <p:cNvPicPr>
            <a:picLocks noChangeAspect="1"/>
          </p:cNvPicPr>
          <p:nvPr/>
        </p:nvPicPr>
        <p:blipFill>
          <a:blip r:embed="rId7">
            <a:duotone>
              <a:prstClr val="black"/>
              <a:schemeClr val="accent3">
                <a:tint val="45000"/>
                <a:satMod val="400000"/>
              </a:schemeClr>
            </a:duotone>
          </a:blip>
          <a:stretch>
            <a:fillRect/>
          </a:stretch>
        </p:blipFill>
        <p:spPr>
          <a:xfrm>
            <a:off x="7139822" y="873388"/>
            <a:ext cx="2440457" cy="1953260"/>
          </a:xfrm>
          <a:prstGeom prst="rect">
            <a:avLst/>
          </a:prstGeom>
        </p:spPr>
      </p:pic>
      <p:pic>
        <p:nvPicPr>
          <p:cNvPr id="16" name="Resim 15"/>
          <p:cNvPicPr>
            <a:picLocks noChangeAspect="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Lst>
          </a:blip>
          <a:srcRect l="40668" t="44663" r="40234" b="23902"/>
          <a:stretch/>
        </p:blipFill>
        <p:spPr>
          <a:xfrm>
            <a:off x="7365077" y="2929592"/>
            <a:ext cx="1859292" cy="1437919"/>
          </a:xfrm>
          <a:prstGeom prst="rect">
            <a:avLst/>
          </a:prstGeom>
          <a:effectLst>
            <a:softEdge rad="31750"/>
          </a:effectLst>
        </p:spPr>
      </p:pic>
      <p:pic>
        <p:nvPicPr>
          <p:cNvPr id="18" name="Picture 2"/>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8656626" y="4655964"/>
            <a:ext cx="1847305" cy="1387145"/>
          </a:xfrm>
          <a:prstGeom prst="rect">
            <a:avLst/>
          </a:prstGeom>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rotWithShape="1">
          <a:blip r:embed="rId11" cstate="hqprint">
            <a:grayscl/>
            <a:extLst>
              <a:ext uri="{28A0092B-C50C-407E-A947-70E740481C1C}">
                <a14:useLocalDpi xmlns:a14="http://schemas.microsoft.com/office/drawing/2010/main" val="0"/>
              </a:ext>
            </a:extLst>
          </a:blip>
          <a:srcRect t="10666" r="21834"/>
          <a:stretch/>
        </p:blipFill>
        <p:spPr>
          <a:xfrm>
            <a:off x="9789408" y="2929593"/>
            <a:ext cx="1848610" cy="1396196"/>
          </a:xfrm>
          <a:prstGeom prst="rect">
            <a:avLst/>
          </a:prstGeom>
          <a:effectLst>
            <a:softEdge rad="31750"/>
          </a:effectLst>
        </p:spPr>
      </p:pic>
    </p:spTree>
    <p:extLst>
      <p:ext uri="{BB962C8B-B14F-4D97-AF65-F5344CB8AC3E}">
        <p14:creationId xmlns:p14="http://schemas.microsoft.com/office/powerpoint/2010/main" val="33677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sp>
        <p:nvSpPr>
          <p:cNvPr id="8" name="TextBox 6">
            <a:extLst>
              <a:ext uri="{FF2B5EF4-FFF2-40B4-BE49-F238E27FC236}">
                <a16:creationId xmlns:a16="http://schemas.microsoft.com/office/drawing/2014/main" id="{1A4F2EBE-7BAF-436D-AFC3-BA30E7A9F760}"/>
              </a:ext>
            </a:extLst>
          </p:cNvPr>
          <p:cNvSpPr txBox="1"/>
          <p:nvPr/>
        </p:nvSpPr>
        <p:spPr>
          <a:xfrm>
            <a:off x="4527999" y="0"/>
            <a:ext cx="7137431" cy="7086555"/>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Ne zaman </a:t>
            </a:r>
            <a:r>
              <a:rPr lang="tr-TR" sz="2400" b="1" dirty="0">
                <a:solidFill>
                  <a:prstClr val="black">
                    <a:lumMod val="75000"/>
                    <a:lumOff val="25000"/>
                  </a:prstClr>
                </a:solidFill>
              </a:rPr>
              <a:t>akar alerjisinden </a:t>
            </a:r>
            <a:r>
              <a:rPr lang="tr-TR" sz="2400" dirty="0">
                <a:solidFill>
                  <a:prstClr val="black">
                    <a:lumMod val="75000"/>
                    <a:lumOff val="25000"/>
                  </a:prstClr>
                </a:solidFill>
              </a:rPr>
              <a:t>şüphelenmeliyim</a:t>
            </a:r>
            <a:r>
              <a:rPr lang="tr-TR" sz="8800" b="1" dirty="0">
                <a:solidFill>
                  <a:srgbClr val="C00000"/>
                </a:solidFill>
              </a:rPr>
              <a:t>?</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Yıl boyu olan şikayetleriniz kış aylarında artıyorsa,</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Şikayetleriniz evde, özellikle de yatakta ya da temizlik yapınca artıyorsa,</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Özellikle ılık nemli bölgelerde, deniz kenarı gibi, şikayetleriniz artıyorsa.</a:t>
            </a:r>
          </a:p>
          <a:p>
            <a:pPr lvl="0" eaLnBrk="0" fontAlgn="base" hangingPunct="0">
              <a:spcBef>
                <a:spcPct val="0"/>
              </a:spcBef>
              <a:spcAft>
                <a:spcPct val="0"/>
              </a:spcAft>
              <a:defRPr/>
            </a:pPr>
            <a:endParaRPr lang="tr-TR" dirty="0">
              <a:solidFill>
                <a:srgbClr val="002060"/>
              </a:solidFill>
              <a:latin typeface="Comic Sans MS" panose="030F0702030302020204" pitchFamily="66" charset="0"/>
            </a:endParaRPr>
          </a:p>
          <a:p>
            <a:pPr lvl="0" defTabSz="355600">
              <a:lnSpc>
                <a:spcPct val="150000"/>
              </a:lnSpc>
              <a:defRPr/>
            </a:pPr>
            <a:endParaRPr lang="tr-TR" sz="8800" b="1" dirty="0">
              <a:solidFill>
                <a:srgbClr val="C00000"/>
              </a:solidFill>
            </a:endParaRPr>
          </a:p>
        </p:txBody>
      </p:sp>
      <p:pic>
        <p:nvPicPr>
          <p:cNvPr id="9"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0"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Ev Tozu Akarları</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1" name="Resim 10"/>
          <p:cNvPicPr>
            <a:picLocks noChangeAspect="1"/>
          </p:cNvPicPr>
          <p:nvPr/>
        </p:nvPicPr>
        <p:blipFill>
          <a:blip r:embed="rId5"/>
          <a:stretch>
            <a:fillRect/>
          </a:stretch>
        </p:blipFill>
        <p:spPr>
          <a:xfrm>
            <a:off x="2126814" y="1490331"/>
            <a:ext cx="586596" cy="1513415"/>
          </a:xfrm>
          <a:prstGeom prst="rect">
            <a:avLst/>
          </a:prstGeom>
        </p:spPr>
      </p:pic>
      <p:pic>
        <p:nvPicPr>
          <p:cNvPr id="13" name="Picture 1028" descr="toz_mite_coklu"/>
          <p:cNvPicPr>
            <a:picLocks noChangeAspect="1" noChangeArrowheads="1"/>
          </p:cNvPicPr>
          <p:nvPr/>
        </p:nvPicPr>
        <p:blipFill rotWithShape="1">
          <a:blip r:embed="rId6">
            <a:extLst>
              <a:ext uri="{28A0092B-C50C-407E-A947-70E740481C1C}">
                <a14:useLocalDpi xmlns:a14="http://schemas.microsoft.com/office/drawing/2010/main" val="0"/>
              </a:ext>
            </a:extLst>
          </a:blip>
          <a:srcRect l="6881" t="4171" r="2558"/>
          <a:stretch/>
        </p:blipFill>
        <p:spPr bwMode="auto">
          <a:xfrm>
            <a:off x="8964834" y="4236295"/>
            <a:ext cx="2305050" cy="1751636"/>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7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16" name="Dikdörtgen 1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sp>
        <p:nvSpPr>
          <p:cNvPr id="17" name="TextBox 6">
            <a:extLst>
              <a:ext uri="{FF2B5EF4-FFF2-40B4-BE49-F238E27FC236}">
                <a16:creationId xmlns:a16="http://schemas.microsoft.com/office/drawing/2014/main" id="{1A4F2EBE-7BAF-436D-AFC3-BA30E7A9F760}"/>
              </a:ext>
            </a:extLst>
          </p:cNvPr>
          <p:cNvSpPr txBox="1"/>
          <p:nvPr/>
        </p:nvSpPr>
        <p:spPr>
          <a:xfrm>
            <a:off x="4522153" y="0"/>
            <a:ext cx="7212647" cy="5586145"/>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Ne zaman </a:t>
            </a:r>
            <a:r>
              <a:rPr lang="tr-TR" sz="2400" b="1" dirty="0">
                <a:solidFill>
                  <a:prstClr val="black">
                    <a:lumMod val="75000"/>
                    <a:lumOff val="25000"/>
                  </a:prstClr>
                </a:solidFill>
              </a:rPr>
              <a:t>ev hayvanı </a:t>
            </a:r>
            <a:r>
              <a:rPr lang="tr-TR" sz="2400" dirty="0">
                <a:solidFill>
                  <a:prstClr val="black">
                    <a:lumMod val="75000"/>
                    <a:lumOff val="25000"/>
                  </a:prstClr>
                </a:solidFill>
              </a:rPr>
              <a:t>alerjisinden şüphelenmeliyim</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Hayvanlarla temas sonrası ya da beslendikleri evlere gidildiğinde artan şikayetlerde.</a:t>
            </a:r>
          </a:p>
          <a:p>
            <a:pPr lvl="0" algn="ctr" defTabSz="355600">
              <a:lnSpc>
                <a:spcPct val="150000"/>
              </a:lnSpc>
              <a:buClr>
                <a:prstClr val="black"/>
              </a:buClr>
              <a:defRPr/>
            </a:pPr>
            <a:r>
              <a:rPr lang="tr-TR" sz="2300" b="1" dirty="0">
                <a:solidFill>
                  <a:prstClr val="black">
                    <a:lumMod val="75000"/>
                    <a:lumOff val="25000"/>
                  </a:prstClr>
                </a:solidFill>
              </a:rPr>
              <a:t>Dikkat </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Hayvan besleyenlerin kıyafetleri ile </a:t>
            </a:r>
            <a:r>
              <a:rPr lang="tr-TR" sz="2300" dirty="0" err="1">
                <a:solidFill>
                  <a:prstClr val="black">
                    <a:lumMod val="75000"/>
                    <a:lumOff val="25000"/>
                  </a:prstClr>
                </a:solidFill>
              </a:rPr>
              <a:t>allerjenler</a:t>
            </a:r>
            <a:r>
              <a:rPr lang="tr-TR" sz="2300" dirty="0">
                <a:solidFill>
                  <a:prstClr val="black">
                    <a:lumMod val="75000"/>
                    <a:lumOff val="25000"/>
                  </a:prstClr>
                </a:solidFill>
              </a:rPr>
              <a:t> taşınabilir.</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Kedilerin </a:t>
            </a:r>
            <a:r>
              <a:rPr lang="tr-TR" sz="2300" dirty="0" err="1">
                <a:solidFill>
                  <a:prstClr val="black">
                    <a:lumMod val="75000"/>
                    <a:lumOff val="25000"/>
                  </a:prstClr>
                </a:solidFill>
              </a:rPr>
              <a:t>tükrük</a:t>
            </a:r>
            <a:r>
              <a:rPr lang="tr-TR" sz="2300" dirty="0">
                <a:solidFill>
                  <a:prstClr val="black">
                    <a:lumMod val="75000"/>
                    <a:lumOff val="25000"/>
                  </a:prstClr>
                </a:solidFill>
              </a:rPr>
              <a:t> ve terindeki madde, köpeklerin tüyleri alerjiktir.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1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Ev Hayvanları</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20" name="Resim 19"/>
          <p:cNvPicPr>
            <a:picLocks noChangeAspect="1"/>
          </p:cNvPicPr>
          <p:nvPr/>
        </p:nvPicPr>
        <p:blipFill>
          <a:blip r:embed="rId5"/>
          <a:stretch>
            <a:fillRect/>
          </a:stretch>
        </p:blipFill>
        <p:spPr>
          <a:xfrm>
            <a:off x="2126814" y="1490331"/>
            <a:ext cx="586596" cy="1513415"/>
          </a:xfrm>
          <a:prstGeom prst="rect">
            <a:avLst/>
          </a:prstGeom>
        </p:spPr>
      </p:pic>
      <p:pic>
        <p:nvPicPr>
          <p:cNvPr id="2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18206" b="12072"/>
          <a:stretch/>
        </p:blipFill>
        <p:spPr bwMode="auto">
          <a:xfrm>
            <a:off x="519524" y="4200562"/>
            <a:ext cx="1920631" cy="1601360"/>
          </a:xfrm>
          <a:prstGeom prst="rect">
            <a:avLst/>
          </a:prstGeom>
          <a:effectLst>
            <a:glow rad="63500">
              <a:schemeClr val="bg1">
                <a:lumMod val="95000"/>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12" name="Resim 1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9000"/>
                    </a14:imgEffect>
                  </a14:imgLayer>
                </a14:imgProps>
              </a:ext>
            </a:extLst>
          </a:blip>
          <a:srcRect l="40914" t="16932" r="40221" b="50390"/>
          <a:stretch/>
        </p:blipFill>
        <p:spPr>
          <a:xfrm>
            <a:off x="8571403" y="3056964"/>
            <a:ext cx="509844" cy="487805"/>
          </a:xfrm>
          <a:prstGeom prst="rect">
            <a:avLst/>
          </a:prstGeom>
        </p:spPr>
      </p:pic>
      <p:pic>
        <p:nvPicPr>
          <p:cNvPr id="2" name="Resim 1"/>
          <p:cNvPicPr>
            <a:picLocks noChangeAspect="1"/>
          </p:cNvPicPr>
          <p:nvPr/>
        </p:nvPicPr>
        <p:blipFill rotWithShape="1">
          <a:blip r:embed="rId9"/>
          <a:srcRect l="40668" t="44663" r="40234" b="23902"/>
          <a:stretch/>
        </p:blipFill>
        <p:spPr>
          <a:xfrm>
            <a:off x="2636274" y="4200562"/>
            <a:ext cx="1795551" cy="1601360"/>
          </a:xfrm>
          <a:prstGeom prst="rect">
            <a:avLst/>
          </a:prstGeom>
          <a:effectLst>
            <a:glow rad="63500">
              <a:schemeClr val="bg1">
                <a:lumMod val="95000"/>
                <a:alpha val="40000"/>
              </a:schemeClr>
            </a:glow>
            <a:softEdge rad="31750"/>
          </a:effectLst>
        </p:spPr>
      </p:pic>
    </p:spTree>
    <p:extLst>
      <p:ext uri="{BB962C8B-B14F-4D97-AF65-F5344CB8AC3E}">
        <p14:creationId xmlns:p14="http://schemas.microsoft.com/office/powerpoint/2010/main" val="42335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sp>
        <p:nvSpPr>
          <p:cNvPr id="8" name="TextBox 6">
            <a:extLst>
              <a:ext uri="{FF2B5EF4-FFF2-40B4-BE49-F238E27FC236}">
                <a16:creationId xmlns:a16="http://schemas.microsoft.com/office/drawing/2014/main" id="{1A4F2EBE-7BAF-436D-AFC3-BA30E7A9F760}"/>
              </a:ext>
            </a:extLst>
          </p:cNvPr>
          <p:cNvSpPr txBox="1"/>
          <p:nvPr/>
        </p:nvSpPr>
        <p:spPr>
          <a:xfrm>
            <a:off x="4215143" y="0"/>
            <a:ext cx="7783562" cy="5586145"/>
          </a:xfrm>
          <a:prstGeom prst="rect">
            <a:avLst/>
          </a:prstGeom>
          <a:noFill/>
        </p:spPr>
        <p:txBody>
          <a:bodyPr wrap="square" rtlCol="0">
            <a:spAutoFit/>
          </a:bodyPr>
          <a:lstStyle/>
          <a:p>
            <a:pPr lvl="0" defTabSz="355600">
              <a:lnSpc>
                <a:spcPct val="150000"/>
              </a:lnSpc>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Ne zaman </a:t>
            </a:r>
            <a:r>
              <a:rPr lang="tr-TR" sz="2400" b="1" dirty="0">
                <a:solidFill>
                  <a:prstClr val="black">
                    <a:lumMod val="75000"/>
                    <a:lumOff val="25000"/>
                  </a:prstClr>
                </a:solidFill>
              </a:rPr>
              <a:t>hamam böceği </a:t>
            </a:r>
            <a:r>
              <a:rPr lang="tr-TR" sz="2400" dirty="0">
                <a:solidFill>
                  <a:prstClr val="black">
                    <a:lumMod val="75000"/>
                    <a:lumOff val="25000"/>
                  </a:prstClr>
                </a:solidFill>
              </a:rPr>
              <a:t>alerjisinden şüphelenmeliyim</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Yıl boyu olan şikayetler oluyorsa.</a:t>
            </a:r>
          </a:p>
          <a:p>
            <a:pPr lvl="0" algn="ctr" defTabSz="355600">
              <a:lnSpc>
                <a:spcPct val="150000"/>
              </a:lnSpc>
              <a:buClr>
                <a:prstClr val="black"/>
              </a:buClr>
              <a:defRPr/>
            </a:pPr>
            <a:r>
              <a:rPr lang="tr-TR" sz="2300" b="1" dirty="0">
                <a:solidFill>
                  <a:prstClr val="black">
                    <a:lumMod val="75000"/>
                    <a:lumOff val="25000"/>
                  </a:prstClr>
                </a:solidFill>
              </a:rPr>
              <a:t>Dikkat </a:t>
            </a:r>
            <a:endParaRPr lang="tr-TR" sz="2300" dirty="0">
              <a:solidFill>
                <a:prstClr val="black">
                  <a:lumMod val="75000"/>
                  <a:lumOff val="25000"/>
                </a:prstClr>
              </a:solidFill>
            </a:endParaRP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Apartmanlarda ve yiyeceklerin açıkta olduğu, depo gibi bölgelerde hamam böceği sık olabilir.                                     Salgıları, atıkları ve vücut                                                      parçaları alerjiktir.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9"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0"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Hamam Böceği</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1" name="Resim 10"/>
          <p:cNvPicPr>
            <a:picLocks noChangeAspect="1"/>
          </p:cNvPicPr>
          <p:nvPr/>
        </p:nvPicPr>
        <p:blipFill>
          <a:blip r:embed="rId5"/>
          <a:stretch>
            <a:fillRect/>
          </a:stretch>
        </p:blipFill>
        <p:spPr>
          <a:xfrm>
            <a:off x="2126814" y="1490331"/>
            <a:ext cx="586596" cy="1513415"/>
          </a:xfrm>
          <a:prstGeom prst="rect">
            <a:avLst/>
          </a:prstGeom>
        </p:spPr>
      </p:pic>
      <p:pic>
        <p:nvPicPr>
          <p:cNvPr id="13" name="Picture 6" descr="cochroachshadoww"/>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3813" y="3638957"/>
            <a:ext cx="13208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ochroachshadoww"/>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74905">
            <a:off x="8550214" y="3719201"/>
            <a:ext cx="13208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9000"/>
                    </a14:imgEffect>
                  </a14:imgLayer>
                </a14:imgProps>
              </a:ext>
            </a:extLst>
          </a:blip>
          <a:srcRect l="40914" t="16932" r="40221" b="50390"/>
          <a:stretch/>
        </p:blipFill>
        <p:spPr>
          <a:xfrm>
            <a:off x="8562437" y="2515941"/>
            <a:ext cx="509844" cy="487805"/>
          </a:xfrm>
          <a:prstGeom prst="rect">
            <a:avLst/>
          </a:prstGeom>
        </p:spPr>
      </p:pic>
    </p:spTree>
    <p:extLst>
      <p:ext uri="{BB962C8B-B14F-4D97-AF65-F5344CB8AC3E}">
        <p14:creationId xmlns:p14="http://schemas.microsoft.com/office/powerpoint/2010/main" val="122678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Küf Mantarları</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83562" cy="5055230"/>
          </a:xfrm>
          <a:prstGeom prst="rect">
            <a:avLst/>
          </a:prstGeom>
          <a:noFill/>
        </p:spPr>
        <p:txBody>
          <a:bodyPr wrap="square" rtlCol="0">
            <a:spAutoFit/>
          </a:bodyPr>
          <a:lstStyle/>
          <a:p>
            <a:pPr lvl="0" defTabSz="355600">
              <a:lnSpc>
                <a:spcPct val="150000"/>
              </a:lnSpc>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Ne zaman </a:t>
            </a: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küf</a:t>
            </a:r>
            <a:r>
              <a:rPr kumimoji="0" lang="tr-TR" sz="2400" b="1" i="0" u="none" strike="noStrike" kern="1200" cap="none" spc="0" normalizeH="0" noProof="0" dirty="0">
                <a:ln>
                  <a:noFill/>
                </a:ln>
                <a:solidFill>
                  <a:prstClr val="black">
                    <a:lumMod val="75000"/>
                    <a:lumOff val="25000"/>
                  </a:prstClr>
                </a:solidFill>
                <a:effectLst/>
                <a:uLnTx/>
                <a:uFillTx/>
                <a:latin typeface="Calibri"/>
                <a:ea typeface="+mn-ea"/>
                <a:cs typeface="+mn-cs"/>
              </a:rPr>
              <a:t> mantarları</a:t>
            </a:r>
            <a:r>
              <a:rPr kumimoji="0" lang="tr-TR" sz="2400" b="0" i="0" u="none" strike="noStrike" kern="1200" cap="none" spc="0" normalizeH="0" noProof="0" dirty="0">
                <a:ln>
                  <a:noFill/>
                </a:ln>
                <a:solidFill>
                  <a:prstClr val="black">
                    <a:lumMod val="75000"/>
                    <a:lumOff val="25000"/>
                  </a:prstClr>
                </a:solidFill>
                <a:effectLst/>
                <a:uLnTx/>
                <a:uFillTx/>
                <a:latin typeface="Calibri"/>
                <a:ea typeface="+mn-ea"/>
                <a:cs typeface="+mn-cs"/>
              </a:rPr>
              <a:t> </a:t>
            </a:r>
            <a:r>
              <a:rPr lang="tr-TR" sz="2400" dirty="0">
                <a:solidFill>
                  <a:prstClr val="black">
                    <a:lumMod val="75000"/>
                    <a:lumOff val="25000"/>
                  </a:prstClr>
                </a:solidFill>
              </a:rPr>
              <a:t>alerjisinden şüphelenmeliyim</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Yıl boyu olan şikayetler oluyorsa.</a:t>
            </a:r>
          </a:p>
          <a:p>
            <a:pPr lvl="0" algn="ctr" defTabSz="355600">
              <a:lnSpc>
                <a:spcPct val="150000"/>
              </a:lnSpc>
              <a:buClr>
                <a:prstClr val="black"/>
              </a:buClr>
              <a:defRPr/>
            </a:pPr>
            <a:r>
              <a:rPr lang="tr-TR" sz="2300" b="1" dirty="0">
                <a:solidFill>
                  <a:prstClr val="black">
                    <a:lumMod val="75000"/>
                    <a:lumOff val="25000"/>
                  </a:prstClr>
                </a:solidFill>
              </a:rPr>
              <a:t>Dikkat </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İç ortamda banyo, mutfak, bodrum gibi güneş görmeyen bölgelerde  ve yazın dışarıda nemli ortamda                                                            küf mantarı olabilir.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11" name="Resim 10"/>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9000"/>
                    </a14:imgEffect>
                  </a14:imgLayer>
                </a14:imgProps>
              </a:ext>
            </a:extLst>
          </a:blip>
          <a:srcRect l="40914" t="16932" r="40221" b="50390"/>
          <a:stretch/>
        </p:blipFill>
        <p:spPr>
          <a:xfrm>
            <a:off x="8512849" y="2515941"/>
            <a:ext cx="509844" cy="487805"/>
          </a:xfrm>
          <a:prstGeom prst="rect">
            <a:avLst/>
          </a:prstGeom>
        </p:spPr>
      </p:pic>
      <p:pic>
        <p:nvPicPr>
          <p:cNvPr id="1026" name="Picture 2"/>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839785" y="4152445"/>
            <a:ext cx="2299242" cy="17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47686"/>
            <a:ext cx="12192000" cy="610942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Polenler</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83562" cy="6117059"/>
          </a:xfrm>
          <a:prstGeom prst="rect">
            <a:avLst/>
          </a:prstGeom>
          <a:noFill/>
        </p:spPr>
        <p:txBody>
          <a:bodyPr wrap="square" rtlCol="0">
            <a:spAutoFit/>
          </a:bodyPr>
          <a:lstStyle/>
          <a:p>
            <a:pPr lvl="0" defTabSz="355600">
              <a:lnSpc>
                <a:spcPct val="150000"/>
              </a:lnSpc>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Ne zaman </a:t>
            </a:r>
            <a:r>
              <a:rPr lang="tr-TR" sz="2400" b="1" noProof="0" dirty="0">
                <a:solidFill>
                  <a:prstClr val="black">
                    <a:lumMod val="75000"/>
                    <a:lumOff val="25000"/>
                  </a:prstClr>
                </a:solidFill>
              </a:rPr>
              <a:t>p</a:t>
            </a:r>
            <a:r>
              <a:rPr lang="tr-TR" sz="2400" b="1" dirty="0" err="1">
                <a:solidFill>
                  <a:prstClr val="black">
                    <a:lumMod val="75000"/>
                    <a:lumOff val="25000"/>
                  </a:prstClr>
                </a:solidFill>
              </a:rPr>
              <a:t>olen</a:t>
            </a:r>
            <a:r>
              <a:rPr lang="tr-TR" sz="2400" b="1" dirty="0">
                <a:solidFill>
                  <a:prstClr val="black">
                    <a:lumMod val="75000"/>
                    <a:lumOff val="25000"/>
                  </a:prstClr>
                </a:solidFill>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alerjisinden şüphelenmeliyim</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Sadece polen sezonunda şikayetler oluyorsa.</a:t>
            </a:r>
          </a:p>
          <a:p>
            <a:pPr lvl="0" algn="ctr" defTabSz="355600">
              <a:lnSpc>
                <a:spcPct val="150000"/>
              </a:lnSpc>
              <a:buClr>
                <a:prstClr val="black"/>
              </a:buClr>
              <a:defRPr/>
            </a:pPr>
            <a:r>
              <a:rPr lang="tr-TR" sz="2300" b="1" dirty="0">
                <a:solidFill>
                  <a:prstClr val="black">
                    <a:lumMod val="75000"/>
                    <a:lumOff val="25000"/>
                  </a:prstClr>
                </a:solidFill>
              </a:rPr>
              <a:t>Dikkat </a:t>
            </a:r>
            <a:endParaRPr lang="tr-TR" sz="2300" dirty="0">
              <a:solidFill>
                <a:prstClr val="black">
                  <a:lumMod val="75000"/>
                  <a:lumOff val="25000"/>
                </a:prstClr>
              </a:solidFill>
            </a:endParaRP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Dış ortamda sıktırlar ve farklı sezonlarda farklı polenler daha çok görülür.</a:t>
            </a:r>
          </a:p>
          <a:p>
            <a:pPr marL="900000" lvl="0" indent="-342900" defTabSz="355600">
              <a:lnSpc>
                <a:spcPct val="150000"/>
              </a:lnSpc>
              <a:buClr>
                <a:prstClr val="black"/>
              </a:buClr>
              <a:buFont typeface="Calibri" panose="020F0502020204030204" pitchFamily="34" charset="0"/>
              <a:buChar char="―"/>
              <a:defRPr/>
            </a:pPr>
            <a:r>
              <a:rPr lang="tr-TR" sz="2300" dirty="0">
                <a:solidFill>
                  <a:prstClr val="black">
                    <a:lumMod val="75000"/>
                    <a:lumOff val="25000"/>
                  </a:prstClr>
                </a:solidFill>
              </a:rPr>
              <a:t>Ağaç polenleri: Bahar başlangıcı</a:t>
            </a:r>
          </a:p>
          <a:p>
            <a:pPr marL="900000" lvl="0" indent="-342900" defTabSz="355600">
              <a:lnSpc>
                <a:spcPct val="150000"/>
              </a:lnSpc>
              <a:buClr>
                <a:prstClr val="black"/>
              </a:buClr>
              <a:buFont typeface="Calibri" panose="020F0502020204030204" pitchFamily="34" charset="0"/>
              <a:buChar char="―"/>
              <a:defRPr/>
            </a:pPr>
            <a:r>
              <a:rPr lang="tr-TR" sz="2300" dirty="0">
                <a:solidFill>
                  <a:prstClr val="black">
                    <a:lumMod val="75000"/>
                    <a:lumOff val="25000"/>
                  </a:prstClr>
                </a:solidFill>
              </a:rPr>
              <a:t>Ot polenleri: Bahar sonu, erken yaz</a:t>
            </a:r>
          </a:p>
          <a:p>
            <a:pPr marL="900000" lvl="0" indent="-342900" defTabSz="355600">
              <a:lnSpc>
                <a:spcPct val="150000"/>
              </a:lnSpc>
              <a:buClr>
                <a:prstClr val="black"/>
              </a:buClr>
              <a:buFont typeface="Calibri" panose="020F0502020204030204" pitchFamily="34" charset="0"/>
              <a:buChar char="―"/>
              <a:defRPr/>
            </a:pPr>
            <a:r>
              <a:rPr lang="tr-TR" sz="2300" dirty="0">
                <a:solidFill>
                  <a:prstClr val="black">
                    <a:lumMod val="75000"/>
                    <a:lumOff val="25000"/>
                  </a:prstClr>
                </a:solidFill>
              </a:rPr>
              <a:t>Yabani ot polenleri: Yaz sonu ve sonbahar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15" name="Resim 14"/>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9000"/>
                    </a14:imgEffect>
                  </a14:imgLayer>
                </a14:imgProps>
              </a:ext>
            </a:extLst>
          </a:blip>
          <a:srcRect l="40914" t="16932" r="40221" b="50390"/>
          <a:stretch/>
        </p:blipFill>
        <p:spPr>
          <a:xfrm>
            <a:off x="8535544" y="2515943"/>
            <a:ext cx="509844" cy="487805"/>
          </a:xfrm>
          <a:prstGeom prst="rect">
            <a:avLst/>
          </a:prstGeom>
        </p:spPr>
      </p:pic>
      <p:pic>
        <p:nvPicPr>
          <p:cNvPr id="3" name="Resim 2"/>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Effect>
                      <a14:brightnessContrast bright="-7000" contrast="-9000"/>
                    </a14:imgEffect>
                  </a14:imgLayer>
                </a14:imgProps>
              </a:ext>
            </a:extLst>
          </a:blip>
          <a:srcRect l="32804" t="19371" r="32257" b="61935"/>
          <a:stretch/>
        </p:blipFill>
        <p:spPr>
          <a:xfrm>
            <a:off x="2524038" y="4243122"/>
            <a:ext cx="1914279" cy="1538139"/>
          </a:xfrm>
          <a:prstGeom prst="rect">
            <a:avLst/>
          </a:prstGeom>
        </p:spPr>
      </p:pic>
      <p:pic>
        <p:nvPicPr>
          <p:cNvPr id="2" name="Resim 1"/>
          <p:cNvPicPr>
            <a:picLocks noChangeAspect="1"/>
          </p:cNvPicPr>
          <p:nvPr/>
        </p:nvPicPr>
        <p:blipFill rotWithShape="1">
          <a:blip r:embed="rId10" cstate="hqprint">
            <a:extLst>
              <a:ext uri="{28A0092B-C50C-407E-A947-70E740481C1C}">
                <a14:useLocalDpi xmlns:a14="http://schemas.microsoft.com/office/drawing/2010/main" val="0"/>
              </a:ext>
            </a:extLst>
          </a:blip>
          <a:srcRect t="19636" r="21148"/>
          <a:stretch/>
        </p:blipFill>
        <p:spPr>
          <a:xfrm>
            <a:off x="402795" y="4243122"/>
            <a:ext cx="1950289" cy="1557338"/>
          </a:xfrm>
          <a:prstGeom prst="rect">
            <a:avLst/>
          </a:prstGeom>
        </p:spPr>
      </p:pic>
    </p:spTree>
    <p:extLst>
      <p:ext uri="{BB962C8B-B14F-4D97-AF65-F5344CB8AC3E}">
        <p14:creationId xmlns:p14="http://schemas.microsoft.com/office/powerpoint/2010/main" val="40080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Besinler</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83562" cy="5493812"/>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Besinler </a:t>
            </a:r>
            <a:r>
              <a:rPr kumimoji="0" lang="tr-TR" sz="2400" u="none" strike="noStrike" kern="1200" cap="none" spc="0" normalizeH="0" baseline="0" noProof="0" dirty="0">
                <a:ln>
                  <a:noFill/>
                </a:ln>
                <a:solidFill>
                  <a:prstClr val="black">
                    <a:lumMod val="75000"/>
                    <a:lumOff val="25000"/>
                  </a:prstClr>
                </a:solidFill>
                <a:effectLst/>
                <a:uLnTx/>
                <a:uFillTx/>
                <a:latin typeface="Calibri"/>
                <a:ea typeface="+mn-ea"/>
                <a:cs typeface="+mn-cs"/>
              </a:rPr>
              <a:t>astımı tetikler mi</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Erişkinde nadirdir. Daha çok çocukta görülür.</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Bazı besinlere eklenen katkı maddelerine bağlı ortaya çıkar.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355600" rtl="0" eaLnBrk="1" fontAlgn="auto" latinLnBrk="0" hangingPunct="1">
              <a:lnSpc>
                <a:spcPct val="150000"/>
              </a:lnSpc>
              <a:spcBef>
                <a:spcPts val="0"/>
              </a:spcBef>
              <a:spcAft>
                <a:spcPts val="0"/>
              </a:spcAft>
              <a:buClrTx/>
              <a:buSzTx/>
              <a:buFontTx/>
              <a:buNone/>
              <a:tabLst/>
              <a:defRPr/>
            </a:pPr>
            <a:endParaRPr kumimoji="0" lang="tr-TR" sz="8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13" name="Resim 12"/>
          <p:cNvPicPr/>
          <p:nvPr/>
        </p:nvPicPr>
        <p:blipFill rotWithShape="1">
          <a:blip r:embed="rId6">
            <a:extLst>
              <a:ext uri="{BEBA8EAE-BF5A-486C-A8C5-ECC9F3942E4B}">
                <a14:imgProps xmlns:a14="http://schemas.microsoft.com/office/drawing/2010/main">
                  <a14:imgLayer r:embed="rId7">
                    <a14:imgEffect>
                      <a14:sharpenSoften amount="1000"/>
                    </a14:imgEffect>
                    <a14:imgEffect>
                      <a14:brightnessContrast contrast="-24000"/>
                    </a14:imgEffect>
                  </a14:imgLayer>
                </a14:imgProps>
              </a:ext>
            </a:extLst>
          </a:blip>
          <a:srcRect l="9731" t="25171" r="51098" b="26457"/>
          <a:stretch/>
        </p:blipFill>
        <p:spPr>
          <a:xfrm>
            <a:off x="6132867" y="3468944"/>
            <a:ext cx="2440094" cy="1974977"/>
          </a:xfrm>
          <a:prstGeom prst="rect">
            <a:avLst/>
          </a:prstGeom>
        </p:spPr>
      </p:pic>
      <p:pic>
        <p:nvPicPr>
          <p:cNvPr id="14" name="Resim 13"/>
          <p:cNvPicPr/>
          <p:nvPr/>
        </p:nvPicPr>
        <p:blipFill rotWithShape="1">
          <a:blip r:embed="rId8">
            <a:extLst>
              <a:ext uri="{BEBA8EAE-BF5A-486C-A8C5-ECC9F3942E4B}">
                <a14:imgProps xmlns:a14="http://schemas.microsoft.com/office/drawing/2010/main">
                  <a14:imgLayer r:embed="rId9">
                    <a14:imgEffect>
                      <a14:brightnessContrast contrast="-21000"/>
                    </a14:imgEffect>
                  </a14:imgLayer>
                </a14:imgProps>
              </a:ext>
            </a:extLst>
          </a:blip>
          <a:srcRect l="30506" t="10202" r="31791" b="34004"/>
          <a:stretch/>
        </p:blipFill>
        <p:spPr>
          <a:xfrm>
            <a:off x="8584879" y="3451315"/>
            <a:ext cx="2584899" cy="1992606"/>
          </a:xfrm>
          <a:prstGeom prst="rect">
            <a:avLst/>
          </a:prstGeom>
        </p:spPr>
      </p:pic>
    </p:spTree>
    <p:extLst>
      <p:ext uri="{BB962C8B-B14F-4D97-AF65-F5344CB8AC3E}">
        <p14:creationId xmlns:p14="http://schemas.microsoft.com/office/powerpoint/2010/main" val="1700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İlaçlar</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83562" cy="6647974"/>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Hangi </a:t>
            </a:r>
            <a:r>
              <a:rPr lang="tr-TR" sz="2400" b="1" dirty="0">
                <a:solidFill>
                  <a:prstClr val="black">
                    <a:lumMod val="75000"/>
                    <a:lumOff val="25000"/>
                  </a:prstClr>
                </a:solidFill>
              </a:rPr>
              <a:t>ilaçlar</a:t>
            </a:r>
            <a:r>
              <a:rPr lang="tr-TR" sz="2400" dirty="0">
                <a:solidFill>
                  <a:prstClr val="black">
                    <a:lumMod val="75000"/>
                    <a:lumOff val="25000"/>
                  </a:prstClr>
                </a:solidFill>
              </a:rPr>
              <a:t> astımı tetikleyebilir</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Aspirin ve diğer ağrı kesiciler</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Bazı tansiyon ilaçları</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Göz tansiyonu damlaları</a:t>
            </a:r>
          </a:p>
          <a:p>
            <a:pPr lvl="0" defTabSz="355600">
              <a:lnSpc>
                <a:spcPct val="150000"/>
              </a:lnSpc>
              <a:buClr>
                <a:prstClr val="black"/>
              </a:buClr>
              <a:defRPr/>
            </a:pPr>
            <a:r>
              <a:rPr lang="tr-TR" sz="2300" dirty="0">
                <a:solidFill>
                  <a:prstClr val="black">
                    <a:lumMod val="75000"/>
                    <a:lumOff val="25000"/>
                  </a:prstClr>
                </a:solidFill>
                <a:latin typeface="Calibri"/>
              </a:rPr>
              <a:t>     </a:t>
            </a:r>
            <a:r>
              <a:rPr lang="tr-TR" sz="2300" b="1" dirty="0">
                <a:solidFill>
                  <a:prstClr val="black">
                    <a:lumMod val="75000"/>
                    <a:lumOff val="25000"/>
                  </a:prstClr>
                </a:solidFill>
                <a:latin typeface="Calibri"/>
              </a:rPr>
              <a:t>a</a:t>
            </a:r>
            <a:r>
              <a:rPr kumimoji="0" lang="tr-TR" sz="2300" b="1" i="0" u="none" strike="noStrike" kern="1200" cap="none" spc="0" normalizeH="0" baseline="0" noProof="0" dirty="0" err="1">
                <a:ln>
                  <a:noFill/>
                </a:ln>
                <a:solidFill>
                  <a:prstClr val="black">
                    <a:lumMod val="75000"/>
                    <a:lumOff val="25000"/>
                  </a:prstClr>
                </a:solidFill>
                <a:effectLst/>
                <a:uLnTx/>
                <a:uFillTx/>
                <a:latin typeface="Calibri"/>
              </a:rPr>
              <a:t>stımı</a:t>
            </a:r>
            <a:r>
              <a:rPr kumimoji="0" lang="tr-TR" sz="2300" b="1" i="0" u="none" strike="noStrike" kern="1200" cap="none" spc="0" normalizeH="0" baseline="0" noProof="0" dirty="0">
                <a:ln>
                  <a:noFill/>
                </a:ln>
                <a:solidFill>
                  <a:prstClr val="black">
                    <a:lumMod val="75000"/>
                    <a:lumOff val="25000"/>
                  </a:prstClr>
                </a:solidFill>
                <a:effectLst/>
                <a:uLnTx/>
                <a:uFillTx/>
                <a:latin typeface="Calibri"/>
              </a:rPr>
              <a:t> tetikleyebilir.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355600" rtl="0" eaLnBrk="1" fontAlgn="auto" latinLnBrk="0" hangingPunct="1">
              <a:lnSpc>
                <a:spcPct val="150000"/>
              </a:lnSpc>
              <a:spcBef>
                <a:spcPts val="0"/>
              </a:spcBef>
              <a:spcAft>
                <a:spcPts val="0"/>
              </a:spcAft>
              <a:buClrTx/>
              <a:buSzTx/>
              <a:buFontTx/>
              <a:buNone/>
              <a:tabLst/>
              <a:defRPr/>
            </a:pPr>
            <a:endParaRPr kumimoji="0" lang="tr-TR" sz="8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13" name="Resim 12"/>
          <p:cNvPicPr/>
          <p:nvPr/>
        </p:nvPicPr>
        <p:blipFill rotWithShape="1">
          <a:blip r:embed="rId6">
            <a:extLst>
              <a:ext uri="{BEBA8EAE-BF5A-486C-A8C5-ECC9F3942E4B}">
                <a14:imgProps xmlns:a14="http://schemas.microsoft.com/office/drawing/2010/main">
                  <a14:imgLayer r:embed="rId7">
                    <a14:imgEffect>
                      <a14:brightnessContrast contrast="-24000"/>
                    </a14:imgEffect>
                  </a14:imgLayer>
                </a14:imgProps>
              </a:ext>
            </a:extLst>
          </a:blip>
          <a:srcRect l="32332" t="17084" r="17508" b="21074"/>
          <a:stretch/>
        </p:blipFill>
        <p:spPr>
          <a:xfrm>
            <a:off x="7685826" y="3299489"/>
            <a:ext cx="3741653" cy="2572637"/>
          </a:xfrm>
          <a:prstGeom prst="rect">
            <a:avLst/>
          </a:prstGeom>
        </p:spPr>
      </p:pic>
      <p:pic>
        <p:nvPicPr>
          <p:cNvPr id="11" name="Resim 10"/>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contrast="-29000"/>
                    </a14:imgEffect>
                  </a14:imgLayer>
                </a14:imgProps>
              </a:ext>
            </a:extLst>
          </a:blip>
          <a:srcRect l="40914" t="16932" r="40221" b="50390"/>
          <a:stretch/>
        </p:blipFill>
        <p:spPr>
          <a:xfrm>
            <a:off x="9749944" y="2177514"/>
            <a:ext cx="1677535" cy="1634537"/>
          </a:xfrm>
          <a:prstGeom prst="rect">
            <a:avLst/>
          </a:prstGeom>
        </p:spPr>
      </p:pic>
    </p:spTree>
    <p:extLst>
      <p:ext uri="{BB962C8B-B14F-4D97-AF65-F5344CB8AC3E}">
        <p14:creationId xmlns:p14="http://schemas.microsoft.com/office/powerpoint/2010/main" val="34738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Meslekler</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83562" cy="415498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Hangi </a:t>
            </a:r>
            <a:r>
              <a:rPr lang="tr-TR" sz="2400" b="1" dirty="0">
                <a:solidFill>
                  <a:prstClr val="black">
                    <a:lumMod val="75000"/>
                    <a:lumOff val="25000"/>
                  </a:prstClr>
                </a:solidFill>
                <a:latin typeface="Calibri"/>
              </a:rPr>
              <a:t>meslekler</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astım</a:t>
            </a:r>
            <a:r>
              <a:rPr kumimoji="0" lang="tr-TR" sz="2400" b="0" i="0" u="none" strike="noStrike" kern="1200" cap="none" spc="0" normalizeH="0" noProof="0" dirty="0">
                <a:ln>
                  <a:noFill/>
                </a:ln>
                <a:solidFill>
                  <a:prstClr val="black">
                    <a:lumMod val="75000"/>
                    <a:lumOff val="25000"/>
                  </a:prstClr>
                </a:solidFill>
                <a:effectLst/>
                <a:uLnTx/>
                <a:uFillTx/>
                <a:latin typeface="Calibri"/>
                <a:ea typeface="+mn-ea"/>
                <a:cs typeface="+mn-cs"/>
              </a:rPr>
              <a:t> için daha riskli olabilir</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0" marR="0" lvl="0" indent="0" algn="l" defTabSz="355600" rtl="0" eaLnBrk="1" fontAlgn="auto" latinLnBrk="0" hangingPunct="1">
              <a:lnSpc>
                <a:spcPct val="150000"/>
              </a:lnSpc>
              <a:spcBef>
                <a:spcPts val="0"/>
              </a:spcBef>
              <a:spcAft>
                <a:spcPts val="0"/>
              </a:spcAft>
              <a:buClrTx/>
              <a:buSzTx/>
              <a:buFontTx/>
              <a:buNone/>
              <a:tabLst/>
              <a:defRPr/>
            </a:pPr>
            <a:endParaRPr kumimoji="0" lang="tr-TR" sz="8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14" name="Resim 13"/>
          <p:cNvPicPr>
            <a:picLocks noChangeAspect="1"/>
          </p:cNvPicPr>
          <p:nvPr/>
        </p:nvPicPr>
        <p:blipFill rotWithShape="1">
          <a:blip r:embed="rId6"/>
          <a:srcRect l="-66112" t="-24695" r="145757" b="78928"/>
          <a:stretch/>
        </p:blipFill>
        <p:spPr>
          <a:xfrm>
            <a:off x="55417" y="1622677"/>
            <a:ext cx="1698895" cy="2078725"/>
          </a:xfrm>
          <a:prstGeom prst="rect">
            <a:avLst/>
          </a:prstGeom>
        </p:spPr>
      </p:pic>
      <p:sp>
        <p:nvSpPr>
          <p:cNvPr id="2" name="Metin kutusu 1"/>
          <p:cNvSpPr txBox="1"/>
          <p:nvPr/>
        </p:nvSpPr>
        <p:spPr>
          <a:xfrm>
            <a:off x="4334322" y="2145574"/>
            <a:ext cx="7415568" cy="2746906"/>
          </a:xfrm>
          <a:prstGeom prst="rect">
            <a:avLst/>
          </a:prstGeom>
          <a:noFill/>
        </p:spPr>
        <p:txBody>
          <a:bodyPr wrap="square" rtlCol="0">
            <a:spAutoFit/>
          </a:bodyPr>
          <a:lstStyle/>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Fırıncılık</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Kuaförlük</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Veterinerlik </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Mobilyacılık/Marangozluk </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Tekstilcilik </a:t>
            </a:r>
          </a:p>
        </p:txBody>
      </p:sp>
      <p:sp>
        <p:nvSpPr>
          <p:cNvPr id="22" name="Metin kutusu 21"/>
          <p:cNvSpPr txBox="1"/>
          <p:nvPr/>
        </p:nvSpPr>
        <p:spPr>
          <a:xfrm>
            <a:off x="8212597" y="2188581"/>
            <a:ext cx="3882755" cy="2746906"/>
          </a:xfrm>
          <a:prstGeom prst="rect">
            <a:avLst/>
          </a:prstGeom>
          <a:noFill/>
        </p:spPr>
        <p:txBody>
          <a:bodyPr wrap="square" rtlCol="0">
            <a:spAutoFit/>
          </a:bodyPr>
          <a:lstStyle/>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Çiftçilik</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Oto boyacılık</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Laboratuvar çalışanları</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Kimyasal maddelere maruz kalınan iş kolları</a:t>
            </a:r>
          </a:p>
        </p:txBody>
      </p:sp>
    </p:spTree>
    <p:extLst>
      <p:ext uri="{BB962C8B-B14F-4D97-AF65-F5344CB8AC3E}">
        <p14:creationId xmlns:p14="http://schemas.microsoft.com/office/powerpoint/2010/main" val="22763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6">
            <a:extLst>
              <a:ext uri="{FF2B5EF4-FFF2-40B4-BE49-F238E27FC236}">
                <a16:creationId xmlns:a16="http://schemas.microsoft.com/office/drawing/2014/main" id="{1A4F2EBE-7BAF-436D-AFC3-BA30E7A9F760}"/>
              </a:ext>
            </a:extLst>
          </p:cNvPr>
          <p:cNvSpPr txBox="1"/>
          <p:nvPr/>
        </p:nvSpPr>
        <p:spPr>
          <a:xfrm>
            <a:off x="675044" y="1354733"/>
            <a:ext cx="9294866"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Hava yollarının uzun süreli (</a:t>
            </a:r>
            <a:r>
              <a:rPr lang="tr-TR" sz="2400" dirty="0" err="1">
                <a:solidFill>
                  <a:prstClr val="black">
                    <a:lumMod val="75000"/>
                    <a:lumOff val="25000"/>
                  </a:prstClr>
                </a:solidFill>
              </a:rPr>
              <a:t>müzmin,kronik</a:t>
            </a:r>
            <a:r>
              <a:rPr lang="tr-TR" sz="2400">
                <a:solidFill>
                  <a:prstClr val="black">
                    <a:lumMod val="75000"/>
                    <a:lumOff val="25000"/>
                  </a:prstClr>
                </a:solidFill>
              </a:rPr>
              <a:t>) </a:t>
            </a:r>
            <a:r>
              <a:rPr lang="tr-TR" sz="2400" smtClean="0">
                <a:solidFill>
                  <a:prstClr val="black">
                    <a:lumMod val="75000"/>
                    <a:lumOff val="25000"/>
                  </a:prstClr>
                </a:solidFill>
              </a:rPr>
              <a:t>iltihabı </a:t>
            </a:r>
            <a:r>
              <a:rPr lang="tr-TR" sz="2400" dirty="0">
                <a:solidFill>
                  <a:prstClr val="black">
                    <a:lumMod val="75000"/>
                    <a:lumOff val="25000"/>
                  </a:prstClr>
                </a:solidFill>
              </a:rPr>
              <a:t>olur.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Akciğer içi hava yollarında (bronşlarda) daralma gözlenir.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Bu daralma ilaçlarla ya da kendiliğinden düzelebilir.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Bazı dış ve iç faktörler varlığında hava yolları normal kişilere göre fazla cevap (öksürük, hırıltı; hışıltı; nefes darlığı gibi) verir.</a:t>
            </a:r>
          </a:p>
        </p:txBody>
      </p:sp>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Astım</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10">
            <a:extLst>
              <a:ext uri="{FF2B5EF4-FFF2-40B4-BE49-F238E27FC236}">
                <a16:creationId xmlns:a16="http://schemas.microsoft.com/office/drawing/2014/main" id="{D5F03667-17AC-418B-B3AA-D5716989822B}"/>
              </a:ext>
            </a:extLst>
          </p:cNvPr>
          <p:cNvPicPr>
            <a:picLocks noChangeAspect="1"/>
          </p:cNvPicPr>
          <p:nvPr/>
        </p:nvPicPr>
        <p:blipFill>
          <a:blip r:embed="rId2"/>
          <a:stretch>
            <a:fillRect/>
          </a:stretch>
        </p:blipFill>
        <p:spPr>
          <a:xfrm>
            <a:off x="8268929" y="3891385"/>
            <a:ext cx="3485891" cy="2278187"/>
          </a:xfrm>
          <a:prstGeom prst="rect">
            <a:avLst/>
          </a:prstGeom>
        </p:spPr>
      </p:pic>
    </p:spTree>
    <p:extLst>
      <p:ext uri="{BB962C8B-B14F-4D97-AF65-F5344CB8AC3E}">
        <p14:creationId xmlns:p14="http://schemas.microsoft.com/office/powerpoint/2010/main" val="80189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954107"/>
          </a:xfrm>
          <a:prstGeom prst="rect">
            <a:avLst/>
          </a:prstGeom>
          <a:noFill/>
        </p:spPr>
        <p:txBody>
          <a:bodyPr wrap="square">
            <a:spAutoFit/>
          </a:bodyPr>
          <a:lstStyle/>
          <a:p>
            <a:pPr lvl="0" algn="ctr"/>
            <a:r>
              <a:rPr lang="tr-TR" sz="2800" b="1" dirty="0">
                <a:solidFill>
                  <a:srgbClr val="404040"/>
                </a:solidFill>
              </a:rPr>
              <a:t>Dış Ortam Hava Kirliliği</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pic>
        <p:nvPicPr>
          <p:cNvPr id="12" name="Resim 11"/>
          <p:cNvPicPr/>
          <p:nvPr/>
        </p:nvPicPr>
        <p:blipFill rotWithShape="1">
          <a:blip r:embed="rId6">
            <a:extLst>
              <a:ext uri="{BEBA8EAE-BF5A-486C-A8C5-ECC9F3942E4B}">
                <a14:imgProps xmlns:a14="http://schemas.microsoft.com/office/drawing/2010/main">
                  <a14:imgLayer r:embed="rId7">
                    <a14:imgEffect>
                      <a14:brightnessContrast bright="-4000"/>
                    </a14:imgEffect>
                  </a14:imgLayer>
                </a14:imgProps>
              </a:ext>
            </a:extLst>
          </a:blip>
          <a:srcRect l="18687" r="19383" b="29222"/>
          <a:stretch/>
        </p:blipFill>
        <p:spPr>
          <a:xfrm>
            <a:off x="8201025" y="1142860"/>
            <a:ext cx="3072852" cy="1929253"/>
          </a:xfrm>
          <a:prstGeom prst="rect">
            <a:avLst/>
          </a:prstGeom>
        </p:spPr>
      </p:pic>
      <p:pic>
        <p:nvPicPr>
          <p:cNvPr id="13" name="Resim 12"/>
          <p:cNvPicPr/>
          <p:nvPr/>
        </p:nvPicPr>
        <p:blipFill rotWithShape="1">
          <a:blip r:embed="rId8">
            <a:extLst>
              <a:ext uri="{BEBA8EAE-BF5A-486C-A8C5-ECC9F3942E4B}">
                <a14:imgProps xmlns:a14="http://schemas.microsoft.com/office/drawing/2010/main">
                  <a14:imgLayer r:embed="rId9">
                    <a14:imgEffect>
                      <a14:brightnessContrast bright="-1000"/>
                    </a14:imgEffect>
                  </a14:imgLayer>
                </a14:imgProps>
              </a:ext>
            </a:extLst>
          </a:blip>
          <a:srcRect l="31474" t="7077" r="32537" b="31494"/>
          <a:stretch/>
        </p:blipFill>
        <p:spPr>
          <a:xfrm>
            <a:off x="4648200" y="1535807"/>
            <a:ext cx="3200400" cy="3072612"/>
          </a:xfrm>
          <a:prstGeom prst="rect">
            <a:avLst/>
          </a:prstGeom>
        </p:spPr>
      </p:pic>
      <p:pic>
        <p:nvPicPr>
          <p:cNvPr id="14" name="Resim 13"/>
          <p:cNvPicPr/>
          <p:nvPr/>
        </p:nvPicPr>
        <p:blipFill rotWithShape="1">
          <a:blip r:embed="rId10">
            <a:extLst>
              <a:ext uri="{BEBA8EAE-BF5A-486C-A8C5-ECC9F3942E4B}">
                <a14:imgProps xmlns:a14="http://schemas.microsoft.com/office/drawing/2010/main">
                  <a14:imgLayer r:embed="rId11">
                    <a14:imgEffect>
                      <a14:brightnessContrast bright="-4000"/>
                    </a14:imgEffect>
                  </a14:imgLayer>
                </a14:imgProps>
              </a:ext>
            </a:extLst>
          </a:blip>
          <a:srcRect l="35341" t="21815" r="28027" b="23721"/>
          <a:stretch/>
        </p:blipFill>
        <p:spPr>
          <a:xfrm>
            <a:off x="7848600" y="3072113"/>
            <a:ext cx="3257550" cy="2724221"/>
          </a:xfrm>
          <a:prstGeom prst="rect">
            <a:avLst/>
          </a:prstGeom>
        </p:spPr>
      </p:pic>
    </p:spTree>
    <p:extLst>
      <p:ext uri="{BB962C8B-B14F-4D97-AF65-F5344CB8AC3E}">
        <p14:creationId xmlns:p14="http://schemas.microsoft.com/office/powerpoint/2010/main" val="33139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33962"/>
            <a:ext cx="12192000" cy="6414203"/>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23" y="2908133"/>
            <a:ext cx="25372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İç Ortam Hava Kirliliği</a:t>
            </a:r>
          </a:p>
        </p:txBody>
      </p:sp>
      <p:pic>
        <p:nvPicPr>
          <p:cNvPr id="10" name="Resim 9"/>
          <p:cNvPicPr>
            <a:picLocks noChangeAspect="1"/>
          </p:cNvPicPr>
          <p:nvPr/>
        </p:nvPicPr>
        <p:blipFill>
          <a:blip r:embed="rId5"/>
          <a:stretch>
            <a:fillRect/>
          </a:stretch>
        </p:blipFill>
        <p:spPr>
          <a:xfrm>
            <a:off x="2126814" y="1490331"/>
            <a:ext cx="586596" cy="1513415"/>
          </a:xfrm>
          <a:prstGeom prst="rect">
            <a:avLst/>
          </a:prstGeom>
        </p:spPr>
      </p:pic>
      <p:pic>
        <p:nvPicPr>
          <p:cNvPr id="12" name="Resim 11"/>
          <p:cNvPicPr/>
          <p:nvPr/>
        </p:nvPicPr>
        <p:blipFill rotWithShape="1">
          <a:blip r:embed="rId6"/>
          <a:srcRect l="29261" t="9803" r="33607" b="26383"/>
          <a:stretch/>
        </p:blipFill>
        <p:spPr>
          <a:xfrm>
            <a:off x="5784456" y="1388131"/>
            <a:ext cx="1813875" cy="1692038"/>
          </a:xfrm>
          <a:prstGeom prst="rect">
            <a:avLst/>
          </a:prstGeom>
        </p:spPr>
      </p:pic>
      <p:pic>
        <p:nvPicPr>
          <p:cNvPr id="13" name="Resim 12"/>
          <p:cNvPicPr>
            <a:picLocks noChangeAspect="1"/>
          </p:cNvPicPr>
          <p:nvPr/>
        </p:nvPicPr>
        <p:blipFill>
          <a:blip r:embed="rId7"/>
          <a:stretch>
            <a:fillRect/>
          </a:stretch>
        </p:blipFill>
        <p:spPr>
          <a:xfrm>
            <a:off x="676186" y="4549212"/>
            <a:ext cx="10839627" cy="1851277"/>
          </a:xfrm>
          <a:prstGeom prst="rect">
            <a:avLst/>
          </a:prstGeom>
        </p:spPr>
      </p:pic>
      <p:pic>
        <p:nvPicPr>
          <p:cNvPr id="14" name="Resim 13"/>
          <p:cNvPicPr>
            <a:picLocks noChangeAspect="1"/>
          </p:cNvPicPr>
          <p:nvPr/>
        </p:nvPicPr>
        <p:blipFill rotWithShape="1">
          <a:blip r:embed="rId8"/>
          <a:srcRect l="80357"/>
          <a:stretch/>
        </p:blipFill>
        <p:spPr>
          <a:xfrm>
            <a:off x="10963146" y="1390103"/>
            <a:ext cx="882177" cy="2153197"/>
          </a:xfrm>
          <a:prstGeom prst="rect">
            <a:avLst/>
          </a:prstGeom>
        </p:spPr>
      </p:pic>
      <p:pic>
        <p:nvPicPr>
          <p:cNvPr id="15" name="Resim 14"/>
          <p:cNvPicPr>
            <a:picLocks noChangeAspect="1"/>
          </p:cNvPicPr>
          <p:nvPr/>
        </p:nvPicPr>
        <p:blipFill rotWithShape="1">
          <a:blip r:embed="rId8"/>
          <a:srcRect r="81369"/>
          <a:stretch/>
        </p:blipFill>
        <p:spPr>
          <a:xfrm>
            <a:off x="7587949" y="1390680"/>
            <a:ext cx="887028" cy="2153197"/>
          </a:xfrm>
          <a:prstGeom prst="rect">
            <a:avLst/>
          </a:prstGeom>
        </p:spPr>
      </p:pic>
      <p:pic>
        <p:nvPicPr>
          <p:cNvPr id="16" name="Resim 15"/>
          <p:cNvPicPr>
            <a:picLocks noChangeAspect="1"/>
          </p:cNvPicPr>
          <p:nvPr/>
        </p:nvPicPr>
        <p:blipFill rotWithShape="1">
          <a:blip r:embed="rId9"/>
          <a:srcRect l="28966" t="11103" r="28477" b="26098"/>
          <a:stretch/>
        </p:blipFill>
        <p:spPr>
          <a:xfrm>
            <a:off x="8476665" y="1390650"/>
            <a:ext cx="2484584" cy="2152677"/>
          </a:xfrm>
          <a:prstGeom prst="rect">
            <a:avLst/>
          </a:prstGeom>
        </p:spPr>
      </p:pic>
      <p:pic>
        <p:nvPicPr>
          <p:cNvPr id="17" name="Resim 16"/>
          <p:cNvPicPr>
            <a:picLocks noChangeAspect="1"/>
          </p:cNvPicPr>
          <p:nvPr/>
        </p:nvPicPr>
        <p:blipFill rotWithShape="1">
          <a:blip r:embed="rId10"/>
          <a:srcRect l="4055" r="3264"/>
          <a:stretch/>
        </p:blipFill>
        <p:spPr>
          <a:xfrm>
            <a:off x="6029324" y="3085079"/>
            <a:ext cx="1524001" cy="1374381"/>
          </a:xfrm>
          <a:prstGeom prst="rect">
            <a:avLst/>
          </a:prstGeom>
        </p:spPr>
      </p:pic>
      <p:pic>
        <p:nvPicPr>
          <p:cNvPr id="18" name="Resim 17"/>
          <p:cNvPicPr/>
          <p:nvPr/>
        </p:nvPicPr>
        <p:blipFill rotWithShape="1">
          <a:blip r:embed="rId11"/>
          <a:srcRect l="29756" t="9059" r="33291" b="25816"/>
          <a:stretch/>
        </p:blipFill>
        <p:spPr>
          <a:xfrm>
            <a:off x="4363266" y="2276475"/>
            <a:ext cx="1338963" cy="1354847"/>
          </a:xfrm>
          <a:prstGeom prst="rect">
            <a:avLst/>
          </a:prstGeom>
        </p:spPr>
      </p:pic>
    </p:spTree>
    <p:extLst>
      <p:ext uri="{BB962C8B-B14F-4D97-AF65-F5344CB8AC3E}">
        <p14:creationId xmlns:p14="http://schemas.microsoft.com/office/powerpoint/2010/main" val="37475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9"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0" name="TextBox 6">
            <a:extLst>
              <a:ext uri="{FF2B5EF4-FFF2-40B4-BE49-F238E27FC236}">
                <a16:creationId xmlns:a16="http://schemas.microsoft.com/office/drawing/2014/main" id="{A30685E0-C776-47B7-BA7B-79BC17DDB4F1}"/>
              </a:ext>
            </a:extLst>
          </p:cNvPr>
          <p:cNvSpPr txBox="1"/>
          <p:nvPr/>
        </p:nvSpPr>
        <p:spPr>
          <a:xfrm>
            <a:off x="1255423" y="2908133"/>
            <a:ext cx="2537230" cy="523220"/>
          </a:xfrm>
          <a:prstGeom prst="rect">
            <a:avLst/>
          </a:prstGeom>
          <a:noFill/>
        </p:spPr>
        <p:txBody>
          <a:bodyPr wrap="square">
            <a:spAutoFit/>
          </a:bodyPr>
          <a:lstStyle/>
          <a:p>
            <a:pPr lvl="0" algn="ctr"/>
            <a:r>
              <a:rPr lang="tr-TR" sz="2800" b="1" dirty="0">
                <a:solidFill>
                  <a:srgbClr val="404040"/>
                </a:solidFill>
              </a:rPr>
              <a:t>Enfeksiyonlar</a:t>
            </a:r>
            <a:endParaRPr kumimoji="0" lang="tr-TR" sz="2800" b="1" i="0" u="none" strike="noStrike" kern="1200" cap="none" spc="0" normalizeH="0" baseline="0" noProof="0" dirty="0">
              <a:ln>
                <a:noFill/>
              </a:ln>
              <a:solidFill>
                <a:srgbClr val="404040"/>
              </a:solidFill>
              <a:effectLst/>
              <a:uLnTx/>
              <a:uFillTx/>
              <a:latin typeface="Calibri"/>
              <a:ea typeface="+mn-ea"/>
              <a:cs typeface="+mn-cs"/>
            </a:endParaRPr>
          </a:p>
        </p:txBody>
      </p:sp>
      <p:pic>
        <p:nvPicPr>
          <p:cNvPr id="11" name="Resim 10"/>
          <p:cNvPicPr>
            <a:picLocks noChangeAspect="1"/>
          </p:cNvPicPr>
          <p:nvPr/>
        </p:nvPicPr>
        <p:blipFill>
          <a:blip r:embed="rId5"/>
          <a:stretch>
            <a:fillRect/>
          </a:stretch>
        </p:blipFill>
        <p:spPr>
          <a:xfrm>
            <a:off x="2126814" y="1490331"/>
            <a:ext cx="586596" cy="1513415"/>
          </a:xfrm>
          <a:prstGeom prst="rect">
            <a:avLst/>
          </a:prstGeom>
        </p:spPr>
      </p:pic>
      <p:sp>
        <p:nvSpPr>
          <p:cNvPr id="13" name="TextBox 6">
            <a:extLst>
              <a:ext uri="{FF2B5EF4-FFF2-40B4-BE49-F238E27FC236}">
                <a16:creationId xmlns:a16="http://schemas.microsoft.com/office/drawing/2014/main" id="{1A4F2EBE-7BAF-436D-AFC3-BA30E7A9F760}"/>
              </a:ext>
            </a:extLst>
          </p:cNvPr>
          <p:cNvSpPr txBox="1"/>
          <p:nvPr/>
        </p:nvSpPr>
        <p:spPr>
          <a:xfrm>
            <a:off x="4134457" y="0"/>
            <a:ext cx="7438977" cy="5955476"/>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Enfeksiyonlar astımı tetikleyebilir mi</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Gribal enfeksiyon astımı tetikleyebilir.  </a:t>
            </a:r>
          </a:p>
          <a:p>
            <a:pPr lvl="0" defTabSz="355600">
              <a:lnSpc>
                <a:spcPct val="150000"/>
              </a:lnSpc>
              <a:buClr>
                <a:prstClr val="black"/>
              </a:buClr>
              <a:defRPr/>
            </a:pPr>
            <a:r>
              <a:rPr lang="tr-TR" sz="2300" b="1" dirty="0">
                <a:solidFill>
                  <a:prstClr val="black">
                    <a:lumMod val="75000"/>
                    <a:lumOff val="25000"/>
                  </a:prstClr>
                </a:solidFill>
              </a:rPr>
              <a:t>                                     </a:t>
            </a:r>
            <a:r>
              <a:rPr lang="tr-TR" sz="2800" b="1" dirty="0">
                <a:solidFill>
                  <a:prstClr val="black">
                    <a:lumMod val="75000"/>
                    <a:lumOff val="25000"/>
                  </a:prstClr>
                </a:solidFill>
              </a:rPr>
              <a:t>Dikkat </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Bu nedenle </a:t>
            </a:r>
            <a:r>
              <a:rPr lang="tr-TR" sz="2300" b="1" dirty="0">
                <a:solidFill>
                  <a:prstClr val="black">
                    <a:lumMod val="75000"/>
                    <a:lumOff val="25000"/>
                  </a:prstClr>
                </a:solidFill>
              </a:rPr>
              <a:t>yılda bir kez Eylül veya Ekim aylarında </a:t>
            </a:r>
            <a:r>
              <a:rPr lang="tr-TR" sz="2300" dirty="0">
                <a:solidFill>
                  <a:prstClr val="black">
                    <a:lumMod val="75000"/>
                    <a:lumOff val="25000"/>
                  </a:prstClr>
                </a:solidFill>
              </a:rPr>
              <a:t>yapılan grip aşısı koruyucu olabilir.</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Enfeksiyon sırasında ilaçların dozu arttırılabilir.</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Her gribal enfeksiyonda antibiyotik kullanılması gereksiz ve sakıncalıdır.</a:t>
            </a:r>
          </a:p>
        </p:txBody>
      </p:sp>
      <p:pic>
        <p:nvPicPr>
          <p:cNvPr id="14" name="Resim 13"/>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9000"/>
                    </a14:imgEffect>
                  </a14:imgLayer>
                </a14:imgProps>
              </a:ext>
            </a:extLst>
          </a:blip>
          <a:srcRect l="40914" t="16932" r="40221" b="50390"/>
          <a:stretch/>
        </p:blipFill>
        <p:spPr>
          <a:xfrm>
            <a:off x="7832230" y="2611778"/>
            <a:ext cx="602643" cy="592710"/>
          </a:xfrm>
          <a:prstGeom prst="rect">
            <a:avLst/>
          </a:prstGeom>
        </p:spPr>
      </p:pic>
    </p:spTree>
    <p:extLst>
      <p:ext uri="{BB962C8B-B14F-4D97-AF65-F5344CB8AC3E}">
        <p14:creationId xmlns:p14="http://schemas.microsoft.com/office/powerpoint/2010/main" val="91476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9"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0" name="TextBox 6">
            <a:extLst>
              <a:ext uri="{FF2B5EF4-FFF2-40B4-BE49-F238E27FC236}">
                <a16:creationId xmlns:a16="http://schemas.microsoft.com/office/drawing/2014/main" id="{A30685E0-C776-47B7-BA7B-79BC17DDB4F1}"/>
              </a:ext>
            </a:extLst>
          </p:cNvPr>
          <p:cNvSpPr txBox="1"/>
          <p:nvPr/>
        </p:nvSpPr>
        <p:spPr>
          <a:xfrm>
            <a:off x="1304679" y="2994783"/>
            <a:ext cx="2537230" cy="707886"/>
          </a:xfrm>
          <a:prstGeom prst="rect">
            <a:avLst/>
          </a:prstGeom>
          <a:noFill/>
        </p:spPr>
        <p:txBody>
          <a:bodyPr wrap="square">
            <a:spAutoFit/>
          </a:bodyPr>
          <a:lstStyle/>
          <a:p>
            <a:pPr lvl="0" algn="ctr"/>
            <a:r>
              <a:rPr lang="tr-TR" sz="2000" b="1" dirty="0">
                <a:solidFill>
                  <a:srgbClr val="404040"/>
                </a:solidFill>
              </a:rPr>
              <a:t>Kronik Üst Solunum Yolu Hastalıkları</a:t>
            </a:r>
          </a:p>
        </p:txBody>
      </p:sp>
      <p:pic>
        <p:nvPicPr>
          <p:cNvPr id="11" name="Resim 10"/>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10157" cy="3716402"/>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Üst solunum yolu hastalıkları astımı tetikleyebilir mi</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a:p>
            <a:pPr marL="342900" lvl="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rPr>
              <a:t>Allerjik nezle, sinüzit ve burun </a:t>
            </a:r>
            <a:r>
              <a:rPr lang="tr-TR" sz="2300" dirty="0" err="1">
                <a:solidFill>
                  <a:prstClr val="black">
                    <a:lumMod val="75000"/>
                    <a:lumOff val="25000"/>
                  </a:prstClr>
                </a:solidFill>
              </a:rPr>
              <a:t>polibi</a:t>
            </a:r>
            <a:r>
              <a:rPr lang="tr-TR" sz="2300" dirty="0">
                <a:solidFill>
                  <a:prstClr val="black">
                    <a:lumMod val="75000"/>
                    <a:lumOff val="25000"/>
                  </a:prstClr>
                </a:solidFill>
              </a:rPr>
              <a:t>                                    astımlılarda sık görülür ve hastalığı                                    etkileyebilir. </a:t>
            </a:r>
          </a:p>
        </p:txBody>
      </p:sp>
      <p:pic>
        <p:nvPicPr>
          <p:cNvPr id="2" name="Resim 1"/>
          <p:cNvPicPr>
            <a:picLocks noChangeAspect="1"/>
          </p:cNvPicPr>
          <p:nvPr/>
        </p:nvPicPr>
        <p:blipFill rotWithShape="1">
          <a:blip r:embed="rId6" cstate="hqprint">
            <a:extLst>
              <a:ext uri="{28A0092B-C50C-407E-A947-70E740481C1C}">
                <a14:useLocalDpi xmlns:a14="http://schemas.microsoft.com/office/drawing/2010/main" val="0"/>
              </a:ext>
            </a:extLst>
          </a:blip>
          <a:srcRect l="10647" r="16659"/>
          <a:stretch/>
        </p:blipFill>
        <p:spPr>
          <a:xfrm>
            <a:off x="9406860" y="1936476"/>
            <a:ext cx="2128058" cy="2362421"/>
          </a:xfrm>
          <a:prstGeom prst="rect">
            <a:avLst/>
          </a:prstGeom>
          <a:effectLst>
            <a:softEdge rad="63500"/>
          </a:effectLst>
        </p:spPr>
      </p:pic>
      <p:pic>
        <p:nvPicPr>
          <p:cNvPr id="3" name="Resim 2"/>
          <p:cNvPicPr>
            <a:picLocks noChangeAspect="1"/>
          </p:cNvPicPr>
          <p:nvPr/>
        </p:nvPicPr>
        <p:blipFill rotWithShape="1">
          <a:blip r:embed="rId7" cstate="hqprint">
            <a:extLst>
              <a:ext uri="{28A0092B-C50C-407E-A947-70E740481C1C}">
                <a14:useLocalDpi xmlns:a14="http://schemas.microsoft.com/office/drawing/2010/main" val="0"/>
              </a:ext>
            </a:extLst>
          </a:blip>
          <a:srcRect l="21861" t="5389" r="22156"/>
          <a:stretch/>
        </p:blipFill>
        <p:spPr>
          <a:xfrm>
            <a:off x="7012619" y="3348726"/>
            <a:ext cx="2125967" cy="2440696"/>
          </a:xfrm>
          <a:prstGeom prst="rect">
            <a:avLst/>
          </a:prstGeom>
          <a:effectLst>
            <a:softEdge rad="63500"/>
          </a:effectLst>
        </p:spPr>
      </p:pic>
    </p:spTree>
    <p:extLst>
      <p:ext uri="{BB962C8B-B14F-4D97-AF65-F5344CB8AC3E}">
        <p14:creationId xmlns:p14="http://schemas.microsoft.com/office/powerpoint/2010/main" val="31880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35610"/>
            <a:ext cx="12192000" cy="6132576"/>
          </a:xfrm>
          <a:prstGeom prst="rect">
            <a:avLst/>
          </a:prstGeom>
        </p:spPr>
      </p:pic>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9"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095490"/>
            <a:ext cx="3203407" cy="3203407"/>
          </a:xfrm>
          <a:prstGeom prst="rect">
            <a:avLst/>
          </a:prstGeom>
        </p:spPr>
      </p:pic>
      <p:sp>
        <p:nvSpPr>
          <p:cNvPr id="10" name="TextBox 6">
            <a:extLst>
              <a:ext uri="{FF2B5EF4-FFF2-40B4-BE49-F238E27FC236}">
                <a16:creationId xmlns:a16="http://schemas.microsoft.com/office/drawing/2014/main" id="{A30685E0-C776-47B7-BA7B-79BC17DDB4F1}"/>
              </a:ext>
            </a:extLst>
          </p:cNvPr>
          <p:cNvSpPr txBox="1"/>
          <p:nvPr/>
        </p:nvSpPr>
        <p:spPr>
          <a:xfrm>
            <a:off x="1304679" y="2994783"/>
            <a:ext cx="2537230" cy="830997"/>
          </a:xfrm>
          <a:prstGeom prst="rect">
            <a:avLst/>
          </a:prstGeom>
          <a:noFill/>
        </p:spPr>
        <p:txBody>
          <a:bodyPr wrap="square">
            <a:spAutoFit/>
          </a:bodyPr>
          <a:lstStyle/>
          <a:p>
            <a:pPr lvl="0" algn="ctr"/>
            <a:r>
              <a:rPr lang="tr-TR" sz="2400" b="1" dirty="0">
                <a:solidFill>
                  <a:srgbClr val="404040"/>
                </a:solidFill>
              </a:rPr>
              <a:t>Reflü (Mide Ekşimesi)</a:t>
            </a:r>
          </a:p>
        </p:txBody>
      </p:sp>
      <p:pic>
        <p:nvPicPr>
          <p:cNvPr id="11" name="Resim 10"/>
          <p:cNvPicPr>
            <a:picLocks noChangeAspect="1"/>
          </p:cNvPicPr>
          <p:nvPr/>
        </p:nvPicPr>
        <p:blipFill>
          <a:blip r:embed="rId5"/>
          <a:stretch>
            <a:fillRect/>
          </a:stretch>
        </p:blipFill>
        <p:spPr>
          <a:xfrm>
            <a:off x="2126814" y="1490331"/>
            <a:ext cx="586596" cy="1513415"/>
          </a:xfrm>
          <a:prstGeom prst="rect">
            <a:avLst/>
          </a:prstGeom>
        </p:spPr>
      </p:pic>
      <p:sp>
        <p:nvSpPr>
          <p:cNvPr id="12" name="TextBox 6">
            <a:extLst>
              <a:ext uri="{FF2B5EF4-FFF2-40B4-BE49-F238E27FC236}">
                <a16:creationId xmlns:a16="http://schemas.microsoft.com/office/drawing/2014/main" id="{1A4F2EBE-7BAF-436D-AFC3-BA30E7A9F760}"/>
              </a:ext>
            </a:extLst>
          </p:cNvPr>
          <p:cNvSpPr txBox="1"/>
          <p:nvPr/>
        </p:nvSpPr>
        <p:spPr>
          <a:xfrm>
            <a:off x="4215143" y="0"/>
            <a:ext cx="7710157" cy="1913794"/>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Reflü (mide ekşimesi) </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astımı tetikleyebilir mi</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p:txBody>
      </p:sp>
      <p:sp>
        <p:nvSpPr>
          <p:cNvPr id="14" name="Dikdörtgen 13"/>
          <p:cNvSpPr/>
          <p:nvPr/>
        </p:nvSpPr>
        <p:spPr>
          <a:xfrm>
            <a:off x="4508086" y="2684332"/>
            <a:ext cx="3480593" cy="1685077"/>
          </a:xfrm>
          <a:prstGeom prst="rect">
            <a:avLst/>
          </a:prstGeom>
        </p:spPr>
        <p:txBody>
          <a:bodyPr wrap="square">
            <a:spAutoFit/>
          </a:bodyPr>
          <a:lstStyle/>
          <a:p>
            <a:pPr marL="342900" indent="-342900">
              <a:lnSpc>
                <a:spcPct val="150000"/>
              </a:lnSpc>
              <a:buFont typeface="Arial" panose="020B0604020202020204" pitchFamily="34" charset="0"/>
              <a:buChar char="•"/>
            </a:pPr>
            <a:r>
              <a:rPr lang="tr-TR" sz="2300" dirty="0">
                <a:solidFill>
                  <a:prstClr val="black">
                    <a:lumMod val="75000"/>
                    <a:lumOff val="25000"/>
                  </a:prstClr>
                </a:solidFill>
              </a:rPr>
              <a:t>Reflü (mide ekşimesi)  hastalığı astımı tetikleyebilir. </a:t>
            </a:r>
          </a:p>
        </p:txBody>
      </p:sp>
      <p:pic>
        <p:nvPicPr>
          <p:cNvPr id="2" name="Resim 1"/>
          <p:cNvPicPr>
            <a:picLocks noChangeAspect="1"/>
          </p:cNvPicPr>
          <p:nvPr/>
        </p:nvPicPr>
        <p:blipFill rotWithShape="1">
          <a:blip r:embed="rId6" cstate="hqprint">
            <a:extLst>
              <a:ext uri="{28A0092B-C50C-407E-A947-70E740481C1C}">
                <a14:useLocalDpi xmlns:a14="http://schemas.microsoft.com/office/drawing/2010/main" val="0"/>
              </a:ext>
            </a:extLst>
          </a:blip>
          <a:srcRect l="11961" t="7282" r="10369"/>
          <a:stretch/>
        </p:blipFill>
        <p:spPr>
          <a:xfrm>
            <a:off x="7834606" y="2094029"/>
            <a:ext cx="3715064" cy="3175462"/>
          </a:xfrm>
          <a:prstGeom prst="rect">
            <a:avLst/>
          </a:prstGeom>
          <a:effectLst>
            <a:softEdge rad="63500"/>
          </a:effectLst>
        </p:spPr>
      </p:pic>
    </p:spTree>
    <p:extLst>
      <p:ext uri="{BB962C8B-B14F-4D97-AF65-F5344CB8AC3E}">
        <p14:creationId xmlns:p14="http://schemas.microsoft.com/office/powerpoint/2010/main" val="39355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5164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7633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5293"/>
            <a:ext cx="12192000" cy="6132576"/>
          </a:xfrm>
          <a:prstGeom prst="rect">
            <a:avLst/>
          </a:prstGeom>
        </p:spPr>
      </p:pic>
      <p:sp>
        <p:nvSpPr>
          <p:cNvPr id="19" name="Dikdörtgen 18">
            <a:extLst>
              <a:ext uri="{FF2B5EF4-FFF2-40B4-BE49-F238E27FC236}">
                <a16:creationId xmlns:a16="http://schemas.microsoft.com/office/drawing/2014/main" id="{9A674231-B60D-48E0-8682-B25E40739994}"/>
              </a:ext>
            </a:extLst>
          </p:cNvPr>
          <p:cNvSpPr/>
          <p:nvPr/>
        </p:nvSpPr>
        <p:spPr>
          <a:xfrm>
            <a:off x="675044" y="681573"/>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Astımı Tetikleyen Nedenler </a:t>
            </a:r>
          </a:p>
        </p:txBody>
      </p:sp>
      <p:pic>
        <p:nvPicPr>
          <p:cNvPr id="21"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8" y="1176175"/>
            <a:ext cx="3203407" cy="3203407"/>
          </a:xfrm>
          <a:prstGeom prst="rect">
            <a:avLst/>
          </a:prstGeom>
        </p:spPr>
      </p:pic>
      <p:sp>
        <p:nvSpPr>
          <p:cNvPr id="22" name="TextBox 6">
            <a:extLst>
              <a:ext uri="{FF2B5EF4-FFF2-40B4-BE49-F238E27FC236}">
                <a16:creationId xmlns:a16="http://schemas.microsoft.com/office/drawing/2014/main" id="{A30685E0-C776-47B7-BA7B-79BC17DDB4F1}"/>
              </a:ext>
            </a:extLst>
          </p:cNvPr>
          <p:cNvSpPr txBox="1"/>
          <p:nvPr/>
        </p:nvSpPr>
        <p:spPr>
          <a:xfrm>
            <a:off x="1218172" y="2973600"/>
            <a:ext cx="2537230" cy="954107"/>
          </a:xfrm>
          <a:prstGeom prst="rect">
            <a:avLst/>
          </a:prstGeom>
          <a:noFill/>
        </p:spPr>
        <p:txBody>
          <a:bodyPr wrap="square">
            <a:spAutoFit/>
          </a:bodyPr>
          <a:lstStyle/>
          <a:p>
            <a:pPr lvl="0" algn="ctr"/>
            <a:r>
              <a:rPr lang="tr-TR" sz="2800" b="1" dirty="0">
                <a:solidFill>
                  <a:srgbClr val="404040"/>
                </a:solidFill>
              </a:rPr>
              <a:t>Obezite: Şişmanlık</a:t>
            </a:r>
            <a:endParaRPr kumimoji="0" lang="tr-TR" sz="2800" b="1" i="0" u="none" strike="noStrike" kern="1200" cap="none" spc="0" normalizeH="0" baseline="0" noProof="0" dirty="0">
              <a:ln>
                <a:noFill/>
              </a:ln>
              <a:solidFill>
                <a:srgbClr val="404040"/>
              </a:solidFill>
              <a:effectLst/>
              <a:uLnTx/>
              <a:uFillTx/>
              <a:latin typeface="Calibri"/>
            </a:endParaRPr>
          </a:p>
        </p:txBody>
      </p:sp>
      <p:pic>
        <p:nvPicPr>
          <p:cNvPr id="23" name="Resim 22"/>
          <p:cNvPicPr>
            <a:picLocks noChangeAspect="1"/>
          </p:cNvPicPr>
          <p:nvPr/>
        </p:nvPicPr>
        <p:blipFill>
          <a:blip r:embed="rId5"/>
          <a:stretch>
            <a:fillRect/>
          </a:stretch>
        </p:blipFill>
        <p:spPr>
          <a:xfrm>
            <a:off x="2126814" y="1571016"/>
            <a:ext cx="586596" cy="1513415"/>
          </a:xfrm>
          <a:prstGeom prst="rect">
            <a:avLst/>
          </a:prstGeom>
        </p:spPr>
      </p:pic>
      <p:sp>
        <p:nvSpPr>
          <p:cNvPr id="24" name="TextBox 6">
            <a:extLst>
              <a:ext uri="{FF2B5EF4-FFF2-40B4-BE49-F238E27FC236}">
                <a16:creationId xmlns:a16="http://schemas.microsoft.com/office/drawing/2014/main" id="{1A4F2EBE-7BAF-436D-AFC3-BA30E7A9F760}"/>
              </a:ext>
            </a:extLst>
          </p:cNvPr>
          <p:cNvSpPr txBox="1"/>
          <p:nvPr/>
        </p:nvSpPr>
        <p:spPr>
          <a:xfrm>
            <a:off x="4215143" y="80685"/>
            <a:ext cx="7710157" cy="2123658"/>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Obezite (şişmanlık) </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astımı tetikleyebilir mi</a:t>
            </a:r>
            <a:r>
              <a:rPr kumimoji="0" lang="tr-TR" sz="8800" b="1" i="0" u="none" strike="noStrike" kern="1200" cap="none" spc="0" normalizeH="0" baseline="0" noProof="0" dirty="0">
                <a:ln>
                  <a:noFill/>
                </a:ln>
                <a:solidFill>
                  <a:srgbClr val="C00000"/>
                </a:solidFill>
                <a:effectLst/>
                <a:uLnTx/>
                <a:uFillTx/>
                <a:latin typeface="Calibri"/>
                <a:ea typeface="+mn-ea"/>
                <a:cs typeface="+mn-cs"/>
              </a:rPr>
              <a:t>?</a:t>
            </a:r>
          </a:p>
        </p:txBody>
      </p:sp>
      <p:sp>
        <p:nvSpPr>
          <p:cNvPr id="25" name="Dikdörtgen 24"/>
          <p:cNvSpPr/>
          <p:nvPr/>
        </p:nvSpPr>
        <p:spPr>
          <a:xfrm>
            <a:off x="4882398" y="1885609"/>
            <a:ext cx="5303547" cy="2215991"/>
          </a:xfrm>
          <a:prstGeom prst="rect">
            <a:avLst/>
          </a:prstGeom>
        </p:spPr>
        <p:txBody>
          <a:bodyPr wrap="square">
            <a:spAutoFit/>
          </a:bodyPr>
          <a:lstStyle/>
          <a:p>
            <a:pPr marL="342900" lvl="0" indent="-342900">
              <a:lnSpc>
                <a:spcPct val="150000"/>
              </a:lnSpc>
              <a:buFont typeface="Arial" panose="020B0604020202020204" pitchFamily="34" charset="0"/>
              <a:buChar char="•"/>
            </a:pPr>
            <a:r>
              <a:rPr lang="tr-TR" sz="2300" dirty="0">
                <a:solidFill>
                  <a:prstClr val="black">
                    <a:lumMod val="75000"/>
                    <a:lumOff val="25000"/>
                  </a:prstClr>
                </a:solidFill>
              </a:rPr>
              <a:t>Özellikle vücut kütle indeksi &gt;30 kg/m2 olanlarda daha belirgindir.</a:t>
            </a:r>
          </a:p>
          <a:p>
            <a:pPr marL="342900" lvl="0" indent="-342900">
              <a:lnSpc>
                <a:spcPct val="150000"/>
              </a:lnSpc>
              <a:buFont typeface="Arial" panose="020B0604020202020204" pitchFamily="34" charset="0"/>
              <a:buChar char="•"/>
            </a:pPr>
            <a:r>
              <a:rPr lang="tr-TR" sz="2300" dirty="0">
                <a:solidFill>
                  <a:prstClr val="black">
                    <a:lumMod val="75000"/>
                    <a:lumOff val="25000"/>
                  </a:prstClr>
                </a:solidFill>
              </a:rPr>
              <a:t>%30-40 oranında astımlı hastada      </a:t>
            </a:r>
            <a:r>
              <a:rPr lang="tr-TR" sz="2300" dirty="0" err="1">
                <a:solidFill>
                  <a:prstClr val="black">
                    <a:lumMod val="75000"/>
                    <a:lumOff val="25000"/>
                  </a:prstClr>
                </a:solidFill>
              </a:rPr>
              <a:t>obezite</a:t>
            </a:r>
            <a:r>
              <a:rPr lang="tr-TR" sz="2300" dirty="0">
                <a:solidFill>
                  <a:prstClr val="black">
                    <a:lumMod val="75000"/>
                    <a:lumOff val="25000"/>
                  </a:prstClr>
                </a:solidFill>
              </a:rPr>
              <a:t> olduğu bildirilmekte.</a:t>
            </a:r>
          </a:p>
        </p:txBody>
      </p:sp>
      <p:pic>
        <p:nvPicPr>
          <p:cNvPr id="26" name="Resim 25"/>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13000"/>
                    </a14:imgEffect>
                  </a14:imgLayer>
                </a14:imgProps>
              </a:ext>
            </a:extLst>
          </a:blip>
          <a:srcRect l="15476" r="16043"/>
          <a:stretch/>
        </p:blipFill>
        <p:spPr>
          <a:xfrm>
            <a:off x="5256737" y="4238084"/>
            <a:ext cx="2405241" cy="1587502"/>
          </a:xfrm>
          <a:prstGeom prst="rect">
            <a:avLst/>
          </a:prstGeom>
        </p:spPr>
      </p:pic>
      <p:pic>
        <p:nvPicPr>
          <p:cNvPr id="27" name="Resim 26"/>
          <p:cNvPicPr>
            <a:picLocks noChangeAspect="1"/>
          </p:cNvPicPr>
          <p:nvPr/>
        </p:nvPicPr>
        <p:blipFill>
          <a:blip r:embed="rId8"/>
          <a:stretch>
            <a:fillRect/>
          </a:stretch>
        </p:blipFill>
        <p:spPr>
          <a:xfrm>
            <a:off x="9918024" y="2327723"/>
            <a:ext cx="1410030" cy="1617059"/>
          </a:xfrm>
          <a:prstGeom prst="rect">
            <a:avLst/>
          </a:prstGeom>
        </p:spPr>
      </p:pic>
      <p:sp>
        <p:nvSpPr>
          <p:cNvPr id="28" name="Dikdörtgen 27"/>
          <p:cNvSpPr/>
          <p:nvPr/>
        </p:nvSpPr>
        <p:spPr>
          <a:xfrm>
            <a:off x="121803" y="4707043"/>
            <a:ext cx="5183214" cy="568361"/>
          </a:xfrm>
          <a:prstGeom prst="rect">
            <a:avLst/>
          </a:prstGeom>
        </p:spPr>
        <p:txBody>
          <a:bodyPr wrap="none">
            <a:spAutoFit/>
          </a:bodyPr>
          <a:lstStyle/>
          <a:p>
            <a:pPr lvl="0">
              <a:lnSpc>
                <a:spcPct val="150000"/>
              </a:lnSpc>
            </a:pPr>
            <a:r>
              <a:rPr lang="tr-TR" sz="2300" b="1" dirty="0">
                <a:solidFill>
                  <a:prstClr val="black">
                    <a:lumMod val="75000"/>
                    <a:lumOff val="25000"/>
                  </a:prstClr>
                </a:solidFill>
              </a:rPr>
              <a:t>Vücut Kütle İndeksi = Kilo (kg) / Boy (m)2</a:t>
            </a:r>
          </a:p>
        </p:txBody>
      </p:sp>
      <p:sp>
        <p:nvSpPr>
          <p:cNvPr id="29" name="Dikdörtgen 28"/>
          <p:cNvSpPr/>
          <p:nvPr/>
        </p:nvSpPr>
        <p:spPr>
          <a:xfrm>
            <a:off x="7710258" y="4142951"/>
            <a:ext cx="4415532" cy="1685077"/>
          </a:xfrm>
          <a:prstGeom prst="rect">
            <a:avLst/>
          </a:prstGeom>
        </p:spPr>
        <p:txBody>
          <a:bodyPr wrap="square">
            <a:spAutoFit/>
          </a:bodyPr>
          <a:lstStyle/>
          <a:p>
            <a:pPr lvl="0">
              <a:lnSpc>
                <a:spcPct val="150000"/>
              </a:lnSpc>
            </a:pPr>
            <a:r>
              <a:rPr lang="tr-TR" sz="2300" b="1" dirty="0">
                <a:solidFill>
                  <a:prstClr val="black">
                    <a:lumMod val="75000"/>
                    <a:lumOff val="25000"/>
                  </a:prstClr>
                </a:solidFill>
              </a:rPr>
              <a:t>Obez astım hastalarında;</a:t>
            </a:r>
          </a:p>
          <a:p>
            <a:pPr marL="342900" lvl="0" indent="-342900">
              <a:lnSpc>
                <a:spcPct val="150000"/>
              </a:lnSpc>
              <a:buFont typeface="Calibri" panose="020F0502020204030204" pitchFamily="34" charset="0"/>
              <a:buChar char="—"/>
            </a:pPr>
            <a:r>
              <a:rPr lang="tr-TR" sz="2300" dirty="0">
                <a:solidFill>
                  <a:prstClr val="black">
                    <a:lumMod val="75000"/>
                    <a:lumOff val="25000"/>
                  </a:prstClr>
                </a:solidFill>
              </a:rPr>
              <a:t>Daha düşük FEV1</a:t>
            </a:r>
          </a:p>
          <a:p>
            <a:pPr marL="342900" lvl="0" indent="-342900">
              <a:lnSpc>
                <a:spcPct val="150000"/>
              </a:lnSpc>
              <a:buFont typeface="Calibri" panose="020F0502020204030204" pitchFamily="34" charset="0"/>
              <a:buChar char="—"/>
            </a:pPr>
            <a:r>
              <a:rPr lang="tr-TR" sz="2300" dirty="0">
                <a:solidFill>
                  <a:prstClr val="black">
                    <a:lumMod val="75000"/>
                    <a:lumOff val="25000"/>
                  </a:prstClr>
                </a:solidFill>
              </a:rPr>
              <a:t>Daha geç başlangıç izlenmekte</a:t>
            </a:r>
          </a:p>
        </p:txBody>
      </p:sp>
    </p:spTree>
    <p:extLst>
      <p:ext uri="{BB962C8B-B14F-4D97-AF65-F5344CB8AC3E}">
        <p14:creationId xmlns:p14="http://schemas.microsoft.com/office/powerpoint/2010/main" val="21651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DBAB1E9-553D-4B66-B414-81E4C5C81ADE}"/>
              </a:ext>
            </a:extLst>
          </p:cNvPr>
          <p:cNvPicPr>
            <a:picLocks noChangeAspect="1"/>
          </p:cNvPicPr>
          <p:nvPr/>
        </p:nvPicPr>
        <p:blipFill>
          <a:blip r:embed="rId2">
            <a:duotone>
              <a:schemeClr val="accent3">
                <a:shade val="45000"/>
                <a:satMod val="135000"/>
              </a:schemeClr>
              <a:prstClr val="white"/>
            </a:duotone>
          </a:blip>
          <a:stretch>
            <a:fillRect/>
          </a:stretch>
        </p:blipFill>
        <p:spPr>
          <a:xfrm>
            <a:off x="3432638" y="153235"/>
            <a:ext cx="6043612" cy="5951730"/>
          </a:xfrm>
          <a:prstGeom prst="rect">
            <a:avLst/>
          </a:prstGeom>
        </p:spPr>
      </p:pic>
      <p:sp>
        <p:nvSpPr>
          <p:cNvPr id="7" name="TextBox 6">
            <a:extLst>
              <a:ext uri="{FF2B5EF4-FFF2-40B4-BE49-F238E27FC236}">
                <a16:creationId xmlns:a16="http://schemas.microsoft.com/office/drawing/2014/main" id="{1A4F2EBE-7BAF-436D-AFC3-BA30E7A9F760}"/>
              </a:ext>
            </a:extLst>
          </p:cNvPr>
          <p:cNvSpPr txBox="1"/>
          <p:nvPr/>
        </p:nvSpPr>
        <p:spPr>
          <a:xfrm>
            <a:off x="558495" y="1420114"/>
            <a:ext cx="7548571" cy="5632311"/>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 ve şiddeti aynı hastada zamanla değişir. Astımlı bireyler arasında farklılık gösterir.</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Tekrarlayan ve ataklar halinde gelen nefes darlığı,</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Göğüste sıkışma ve baskı hissi,</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Nefes alıp verirken ortaya çıkan hırıltı/hışıltı/ıslık sesi,</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Öksürük,</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gibi belirtilerle kendini gösterir.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a:extLst>
              <a:ext uri="{FF2B5EF4-FFF2-40B4-BE49-F238E27FC236}">
                <a16:creationId xmlns:a16="http://schemas.microsoft.com/office/drawing/2014/main" id="{9A674231-B60D-48E0-8682-B25E40739994}"/>
              </a:ext>
            </a:extLst>
          </p:cNvPr>
          <p:cNvSpPr/>
          <p:nvPr/>
        </p:nvSpPr>
        <p:spPr>
          <a:xfrm>
            <a:off x="692969" y="600883"/>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18491" y="2428957"/>
            <a:ext cx="1500957" cy="136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cstate="print">
            <a:grayscl/>
          </a:blip>
          <a:srcRect/>
          <a:stretch>
            <a:fillRect/>
          </a:stretch>
        </p:blipFill>
        <p:spPr bwMode="auto">
          <a:xfrm>
            <a:off x="7484564" y="2384050"/>
            <a:ext cx="1497360" cy="1414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6"/>
          <p:cNvPicPr>
            <a:picLocks noChangeAspect="1" noChangeArrowheads="1"/>
          </p:cNvPicPr>
          <p:nvPr/>
        </p:nvPicPr>
        <p:blipFill>
          <a:blip r:embed="rId5" cstate="print"/>
          <a:srcRect/>
          <a:stretch>
            <a:fillRect/>
          </a:stretch>
        </p:blipFill>
        <p:spPr bwMode="auto">
          <a:xfrm>
            <a:off x="8894756" y="803161"/>
            <a:ext cx="1597797" cy="1580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p:cNvPicPr>
            <a:picLocks noChangeAspect="1" noChangeArrowheads="1"/>
          </p:cNvPicPr>
          <p:nvPr/>
        </p:nvPicPr>
        <p:blipFill>
          <a:blip r:embed="rId6" cstate="print"/>
          <a:srcRect/>
          <a:stretch>
            <a:fillRect/>
          </a:stretch>
        </p:blipFill>
        <p:spPr bwMode="auto">
          <a:xfrm>
            <a:off x="8936709" y="3864899"/>
            <a:ext cx="1606280" cy="15711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7"/>
          <p:cNvPicPr>
            <a:picLocks noChangeAspect="1" noChangeArrowheads="1"/>
          </p:cNvPicPr>
          <p:nvPr/>
        </p:nvPicPr>
        <p:blipFill>
          <a:blip r:embed="rId7" cstate="print">
            <a:grayscl/>
          </a:blip>
          <a:srcRect/>
          <a:stretch>
            <a:fillRect/>
          </a:stretch>
        </p:blipFill>
        <p:spPr bwMode="auto">
          <a:xfrm>
            <a:off x="10550947" y="2385891"/>
            <a:ext cx="1453389" cy="1412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Dikdörtgen 13"/>
          <p:cNvSpPr/>
          <p:nvPr/>
        </p:nvSpPr>
        <p:spPr>
          <a:xfrm>
            <a:off x="17925" y="6169567"/>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Dikdörtgen 1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04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A3D0E7B-258C-4E70-9885-71570E43263C}"/>
              </a:ext>
            </a:extLst>
          </p:cNvPr>
          <p:cNvPicPr>
            <a:picLocks noChangeAspect="1"/>
          </p:cNvPicPr>
          <p:nvPr/>
        </p:nvPicPr>
        <p:blipFill>
          <a:blip r:embed="rId2">
            <a:duotone>
              <a:schemeClr val="accent3">
                <a:shade val="45000"/>
                <a:satMod val="135000"/>
              </a:schemeClr>
              <a:prstClr val="white"/>
            </a:duotone>
          </a:blip>
          <a:stretch>
            <a:fillRect/>
          </a:stretch>
        </p:blipFill>
        <p:spPr>
          <a:xfrm>
            <a:off x="3405743" y="147687"/>
            <a:ext cx="6043612" cy="5966762"/>
          </a:xfrm>
          <a:prstGeom prst="rect">
            <a:avLst/>
          </a:prstGeom>
        </p:spPr>
      </p:pic>
      <p:sp>
        <p:nvSpPr>
          <p:cNvPr id="7" name="TextBox 6">
            <a:extLst>
              <a:ext uri="{FF2B5EF4-FFF2-40B4-BE49-F238E27FC236}">
                <a16:creationId xmlns:a16="http://schemas.microsoft.com/office/drawing/2014/main" id="{1A4F2EBE-7BAF-436D-AFC3-BA30E7A9F760}"/>
              </a:ext>
            </a:extLst>
          </p:cNvPr>
          <p:cNvSpPr txBox="1"/>
          <p:nvPr/>
        </p:nvSpPr>
        <p:spPr>
          <a:xfrm>
            <a:off x="666074" y="1231852"/>
            <a:ext cx="9765741" cy="507831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Tekrarlayıcı karakterde; nöbetler halindedir.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Daha çok gece ve/veya sabaha karşı olur.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Kendiliğinden veya ilaçlarla hafifler veya kaybolur.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Yakınmaların olmadığı dönemler vardır, mevsimsel değişkenlik gösterebilir.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Bazı faktörlerle (allerjen, irritan, egzersiz,                                                              viral infeksiyon, stres vs.) uyarılır.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a:extLst>
              <a:ext uri="{FF2B5EF4-FFF2-40B4-BE49-F238E27FC236}">
                <a16:creationId xmlns:a16="http://schemas.microsoft.com/office/drawing/2014/main" id="{9A674231-B60D-48E0-8682-B25E40739994}"/>
              </a:ext>
            </a:extLst>
          </p:cNvPr>
          <p:cNvSpPr/>
          <p:nvPr/>
        </p:nvSpPr>
        <p:spPr>
          <a:xfrm>
            <a:off x="666074" y="600883"/>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Semptomların Özellikleri</a:t>
            </a:r>
            <a:r>
              <a:rPr kumimoji="0" lang="tr-TR" sz="2800" b="1"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endParaRPr lang="tr-TR" sz="2400"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Resim 8"/>
          <p:cNvPicPr>
            <a:picLocks noChangeAspect="1"/>
          </p:cNvPicPr>
          <p:nvPr/>
        </p:nvPicPr>
        <p:blipFill rotWithShape="1">
          <a:blip r:embed="rId3"/>
          <a:srcRect l="14245" t="16830" r="15269" b="20037"/>
          <a:stretch/>
        </p:blipFill>
        <p:spPr>
          <a:xfrm>
            <a:off x="6785875" y="3636439"/>
            <a:ext cx="4366914" cy="2201019"/>
          </a:xfrm>
          <a:prstGeom prst="rect">
            <a:avLst/>
          </a:prstGeom>
        </p:spPr>
      </p:pic>
      <p:pic>
        <p:nvPicPr>
          <p:cNvPr id="10" name="Resim 9"/>
          <p:cNvPicPr/>
          <p:nvPr/>
        </p:nvPicPr>
        <p:blipFill rotWithShape="1">
          <a:blip r:embed="rId4"/>
          <a:srcRect l="50259" t="12690" r="25769" b="44433"/>
          <a:stretch/>
        </p:blipFill>
        <p:spPr>
          <a:xfrm>
            <a:off x="7356663" y="1138769"/>
            <a:ext cx="1612669" cy="1588844"/>
          </a:xfrm>
          <a:prstGeom prst="rect">
            <a:avLst/>
          </a:prstGeom>
        </p:spPr>
      </p:pic>
      <p:pic>
        <p:nvPicPr>
          <p:cNvPr id="11" name="Resim 10"/>
          <p:cNvPicPr>
            <a:picLocks noChangeAspect="1"/>
          </p:cNvPicPr>
          <p:nvPr/>
        </p:nvPicPr>
        <p:blipFill rotWithShape="1">
          <a:blip r:embed="rId5"/>
          <a:srcRect l="49771" t="18674" r="20658" b="49438"/>
          <a:stretch/>
        </p:blipFill>
        <p:spPr>
          <a:xfrm>
            <a:off x="8905188" y="1138769"/>
            <a:ext cx="2224895" cy="1588844"/>
          </a:xfrm>
          <a:prstGeom prst="rect">
            <a:avLst/>
          </a:prstGeom>
        </p:spPr>
      </p:pic>
      <p:sp>
        <p:nvSpPr>
          <p:cNvPr id="12" name="Dikdörtgen 11"/>
          <p:cNvSpPr/>
          <p:nvPr/>
        </p:nvSpPr>
        <p:spPr>
          <a:xfrm>
            <a:off x="-8970" y="6169567"/>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0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A3D0E7B-258C-4E70-9885-71570E43263C}"/>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147686"/>
            <a:ext cx="6043612" cy="5966767"/>
          </a:xfrm>
          <a:prstGeom prst="rect">
            <a:avLst/>
          </a:prstGeom>
        </p:spPr>
      </p:pic>
      <p:sp>
        <p:nvSpPr>
          <p:cNvPr id="7" name="TextBox 6">
            <a:extLst>
              <a:ext uri="{FF2B5EF4-FFF2-40B4-BE49-F238E27FC236}">
                <a16:creationId xmlns:a16="http://schemas.microsoft.com/office/drawing/2014/main" id="{1A4F2EBE-7BAF-436D-AFC3-BA30E7A9F760}"/>
              </a:ext>
            </a:extLst>
          </p:cNvPr>
          <p:cNvSpPr txBox="1"/>
          <p:nvPr/>
        </p:nvSpPr>
        <p:spPr>
          <a:xfrm>
            <a:off x="675044" y="1231857"/>
            <a:ext cx="9765741" cy="507831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Allerjik astım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Allerjik olmayan astım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Ağrı kesicilerle artan astım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Mesleksel astım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İleri yaşta görülen astım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Obez bireylerde görülen astım vb. </a:t>
            </a:r>
          </a:p>
          <a:p>
            <a:pPr marL="342900" lvl="0" indent="-342900" defTabSz="355600">
              <a:lnSpc>
                <a:spcPct val="150000"/>
              </a:lnSpc>
              <a:buClr>
                <a:srgbClr val="C00000"/>
              </a:buClr>
              <a:buFont typeface="Arial" panose="020B0604020202020204" pitchFamily="34" charset="0"/>
              <a:buChar char="•"/>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a:extLst>
              <a:ext uri="{FF2B5EF4-FFF2-40B4-BE49-F238E27FC236}">
                <a16:creationId xmlns:a16="http://schemas.microsoft.com/office/drawing/2014/main" id="{9A674231-B60D-48E0-8682-B25E40739994}"/>
              </a:ext>
            </a:extLst>
          </p:cNvPr>
          <p:cNvSpPr/>
          <p:nvPr/>
        </p:nvSpPr>
        <p:spPr>
          <a:xfrm>
            <a:off x="689332" y="99962"/>
            <a:ext cx="9146369" cy="1631216"/>
          </a:xfrm>
          <a:prstGeom prst="rect">
            <a:avLst/>
          </a:prstGeom>
        </p:spPr>
        <p:txBody>
          <a:bodyPr wrap="square">
            <a:spAutoFit/>
          </a:bodyPr>
          <a:lstStyle/>
          <a:p>
            <a:pPr lvl="0">
              <a:defRPr/>
            </a:pPr>
            <a:r>
              <a:rPr lang="tr-TR" sz="2800" b="1" dirty="0">
                <a:solidFill>
                  <a:prstClr val="black">
                    <a:lumMod val="75000"/>
                    <a:lumOff val="25000"/>
                  </a:prstClr>
                </a:solidFill>
              </a:rPr>
              <a:t>Astım hastalar arasında farklılık gösterir </a:t>
            </a:r>
            <a:r>
              <a:rPr lang="tr-TR" sz="7200" b="1" dirty="0">
                <a:solidFill>
                  <a:srgbClr val="C00000"/>
                </a:solidFill>
              </a:rPr>
              <a:t>!</a:t>
            </a:r>
            <a:endParaRPr kumimoji="0" lang="tr-TR" sz="2400" b="0" i="0" u="none" strike="noStrike" kern="1200" cap="none" spc="0" normalizeH="0" baseline="0" noProof="0" dirty="0">
              <a:ln>
                <a:noFill/>
              </a:ln>
              <a:solidFill>
                <a:srgbClr val="C00000"/>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rotWithShape="1">
          <a:blip r:embed="rId3" cstate="hqprint">
            <a:extLst>
              <a:ext uri="{28A0092B-C50C-407E-A947-70E740481C1C}">
                <a14:useLocalDpi xmlns:a14="http://schemas.microsoft.com/office/drawing/2010/main" val="0"/>
              </a:ext>
            </a:extLst>
          </a:blip>
          <a:srcRect l="11841" r="9063"/>
          <a:stretch/>
        </p:blipFill>
        <p:spPr>
          <a:xfrm>
            <a:off x="9458325" y="590701"/>
            <a:ext cx="2327564" cy="1961804"/>
          </a:xfrm>
          <a:prstGeom prst="rect">
            <a:avLst/>
          </a:prstGeom>
          <a:effectLst>
            <a:softEdge rad="63500"/>
          </a:effectLst>
        </p:spPr>
      </p:pic>
      <p:pic>
        <p:nvPicPr>
          <p:cNvPr id="3" name="Resim 2"/>
          <p:cNvPicPr>
            <a:picLocks noChangeAspect="1"/>
          </p:cNvPicPr>
          <p:nvPr/>
        </p:nvPicPr>
        <p:blipFill rotWithShape="1">
          <a:blip r:embed="rId4" cstate="hqprint">
            <a:extLst>
              <a:ext uri="{28A0092B-C50C-407E-A947-70E740481C1C}">
                <a14:useLocalDpi xmlns:a14="http://schemas.microsoft.com/office/drawing/2010/main" val="0"/>
              </a:ext>
            </a:extLst>
          </a:blip>
          <a:srcRect l="13212" r="13273"/>
          <a:stretch/>
        </p:blipFill>
        <p:spPr>
          <a:xfrm>
            <a:off x="5785657" y="4002644"/>
            <a:ext cx="2327564" cy="1937414"/>
          </a:xfrm>
          <a:prstGeom prst="rect">
            <a:avLst/>
          </a:prstGeom>
          <a:effectLst>
            <a:softEdge rad="63500"/>
          </a:effectLst>
        </p:spPr>
      </p:pic>
      <p:pic>
        <p:nvPicPr>
          <p:cNvPr id="9" name="Resim 8"/>
          <p:cNvPicPr>
            <a:picLocks noChangeAspect="1"/>
          </p:cNvPicPr>
          <p:nvPr/>
        </p:nvPicPr>
        <p:blipFill rotWithShape="1">
          <a:blip r:embed="rId5" cstate="hqprint">
            <a:extLst>
              <a:ext uri="{28A0092B-C50C-407E-A947-70E740481C1C}">
                <a14:useLocalDpi xmlns:a14="http://schemas.microsoft.com/office/drawing/2010/main" val="0"/>
              </a:ext>
            </a:extLst>
          </a:blip>
          <a:srcRect r="20730"/>
          <a:stretch/>
        </p:blipFill>
        <p:spPr>
          <a:xfrm>
            <a:off x="8175750" y="2560959"/>
            <a:ext cx="2327564" cy="1957504"/>
          </a:xfrm>
          <a:prstGeom prst="rect">
            <a:avLst/>
          </a:prstGeom>
          <a:effectLst>
            <a:softEdge rad="63500"/>
          </a:effectLst>
        </p:spPr>
      </p:pic>
    </p:spTree>
    <p:extLst>
      <p:ext uri="{BB962C8B-B14F-4D97-AF65-F5344CB8AC3E}">
        <p14:creationId xmlns:p14="http://schemas.microsoft.com/office/powerpoint/2010/main" val="16610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A3D0E7B-258C-4E70-9885-71570E43263C}"/>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147686"/>
            <a:ext cx="6043612" cy="5966767"/>
          </a:xfrm>
          <a:prstGeom prst="rect">
            <a:avLst/>
          </a:prstGeom>
        </p:spPr>
      </p:pic>
      <p:sp>
        <p:nvSpPr>
          <p:cNvPr id="7" name="TextBox 6">
            <a:extLst>
              <a:ext uri="{FF2B5EF4-FFF2-40B4-BE49-F238E27FC236}">
                <a16:creationId xmlns:a16="http://schemas.microsoft.com/office/drawing/2014/main" id="{1A4F2EBE-7BAF-436D-AFC3-BA30E7A9F760}"/>
              </a:ext>
            </a:extLst>
          </p:cNvPr>
          <p:cNvSpPr txBox="1"/>
          <p:nvPr/>
        </p:nvSpPr>
        <p:spPr>
          <a:xfrm>
            <a:off x="689332" y="1300291"/>
            <a:ext cx="10382079" cy="3231654"/>
          </a:xfrm>
          <a:prstGeom prst="rect">
            <a:avLst/>
          </a:prstGeom>
          <a:noFill/>
        </p:spPr>
        <p:txBody>
          <a:bodyPr wrap="square" rtlCol="0">
            <a:spAutoFit/>
          </a:bodyPr>
          <a:lstStyle/>
          <a:p>
            <a:pPr lvl="0" algn="ctr" defTabSz="355600">
              <a:lnSpc>
                <a:spcPct val="150000"/>
              </a:lnSpc>
              <a:buClr>
                <a:srgbClr val="C00000"/>
              </a:buClr>
              <a:defRPr/>
            </a:pPr>
            <a:r>
              <a:rPr lang="tr-TR" sz="2400" dirty="0">
                <a:solidFill>
                  <a:prstClr val="black">
                    <a:lumMod val="75000"/>
                    <a:lumOff val="25000"/>
                  </a:prstClr>
                </a:solidFill>
              </a:rPr>
              <a:t>Doğru ve uygun tedaviye rağmen ileri özel tedaviler gerektiren hastalar</a:t>
            </a:r>
          </a:p>
          <a:p>
            <a:pPr marR="0" lvl="0" algn="ctr" defTabSz="355600" rtl="0" eaLnBrk="1" fontAlgn="auto" latinLnBrk="0" hangingPunct="1">
              <a:lnSpc>
                <a:spcPct val="150000"/>
              </a:lnSpc>
              <a:spcBef>
                <a:spcPts val="0"/>
              </a:spcBef>
              <a:spcAft>
                <a:spcPts val="0"/>
              </a:spcAft>
              <a:buClr>
                <a:srgbClr val="C00000"/>
              </a:buClr>
              <a:buSzTx/>
              <a:tabLst/>
              <a:defRPr/>
            </a:pPr>
            <a:r>
              <a:rPr lang="tr-TR" sz="4000" b="1" dirty="0">
                <a:solidFill>
                  <a:prstClr val="black">
                    <a:lumMod val="75000"/>
                    <a:lumOff val="25000"/>
                  </a:prstClr>
                </a:solidFill>
              </a:rPr>
              <a:t>% 5 </a:t>
            </a:r>
            <a:r>
              <a:rPr lang="tr-TR" sz="2400" dirty="0">
                <a:solidFill>
                  <a:prstClr val="black">
                    <a:lumMod val="75000"/>
                    <a:lumOff val="25000"/>
                  </a:prstClr>
                </a:solidFill>
              </a:rPr>
              <a:t>civarındadır. </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a:extLst>
              <a:ext uri="{FF2B5EF4-FFF2-40B4-BE49-F238E27FC236}">
                <a16:creationId xmlns:a16="http://schemas.microsoft.com/office/drawing/2014/main" id="{9A674231-B60D-48E0-8682-B25E40739994}"/>
              </a:ext>
            </a:extLst>
          </p:cNvPr>
          <p:cNvSpPr/>
          <p:nvPr/>
        </p:nvSpPr>
        <p:spPr>
          <a:xfrm>
            <a:off x="689332" y="99962"/>
            <a:ext cx="10668950" cy="1200329"/>
          </a:xfrm>
          <a:prstGeom prst="rect">
            <a:avLst/>
          </a:prstGeom>
        </p:spPr>
        <p:txBody>
          <a:bodyPr wrap="square">
            <a:spAutoFit/>
          </a:bodyPr>
          <a:lstStyle/>
          <a:p>
            <a:pPr lvl="0" algn="ctr">
              <a:defRPr/>
            </a:pPr>
            <a:r>
              <a:rPr lang="tr-TR" sz="2800" b="1" dirty="0">
                <a:solidFill>
                  <a:prstClr val="black">
                    <a:lumMod val="75000"/>
                    <a:lumOff val="25000"/>
                  </a:prstClr>
                </a:solidFill>
              </a:rPr>
              <a:t>Astımlı hastaların düşük bir oranında hastalık ağır seyreder</a:t>
            </a:r>
            <a:r>
              <a:rPr kumimoji="0" lang="tr-TR" sz="7200" b="1" i="0" u="none" strike="noStrike" kern="1200" cap="none" spc="0" normalizeH="0" baseline="0" noProof="0" dirty="0">
                <a:ln>
                  <a:noFill/>
                </a:ln>
                <a:solidFill>
                  <a:srgbClr val="C00000"/>
                </a:solidFill>
                <a:effectLst/>
                <a:uLnTx/>
                <a:uFillTx/>
                <a:latin typeface="Calibri"/>
                <a:ea typeface="+mn-ea"/>
                <a:cs typeface="+mn-cs"/>
              </a:rPr>
              <a:t>!</a:t>
            </a:r>
            <a:endPar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Resim 9"/>
          <p:cNvPicPr>
            <a:picLocks noChangeAspect="1"/>
          </p:cNvPicPr>
          <p:nvPr/>
        </p:nvPicPr>
        <p:blipFill rotWithShape="1">
          <a:blip r:embed="rId3"/>
          <a:srcRect l="16868" t="6039" r="17937" b="15399"/>
          <a:stretch/>
        </p:blipFill>
        <p:spPr>
          <a:xfrm>
            <a:off x="3376614" y="2743201"/>
            <a:ext cx="5881686" cy="3479598"/>
          </a:xfrm>
          <a:prstGeom prst="rect">
            <a:avLst/>
          </a:prstGeom>
          <a:effectLst>
            <a:softEdge rad="63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851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Rounded Rectangle 10"/>
          <p:cNvSpPr/>
          <p:nvPr/>
        </p:nvSpPr>
        <p:spPr>
          <a:xfrm>
            <a:off x="6057985" y="1238352"/>
            <a:ext cx="927915" cy="431030"/>
          </a:xfrm>
          <a:prstGeom prst="roundRect">
            <a:avLst/>
          </a:prstGeom>
          <a:solidFill>
            <a:schemeClr val="bg2">
              <a:lumMod val="50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1200" cap="none" spc="0" normalizeH="0" baseline="0" noProof="0">
              <a:ln>
                <a:noFill/>
              </a:ln>
              <a:solidFill>
                <a:schemeClr val="bg1"/>
              </a:solidFill>
              <a:effectLst/>
              <a:uLnTx/>
              <a:uFillTx/>
              <a:latin typeface="Comic Sans MS" panose="030F0702030302020204" pitchFamily="66" charset="0"/>
              <a:ea typeface="Arial Unicode MS" pitchFamily="34" charset="-128"/>
              <a:cs typeface="Arial Unicode MS" pitchFamily="34" charset="-128"/>
            </a:endParaRPr>
          </a:p>
        </p:txBody>
      </p:sp>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Hava Yolları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9" name="Dikdörtgen 8">
            <a:extLst>
              <a:ext uri="{FF2B5EF4-FFF2-40B4-BE49-F238E27FC236}">
                <a16:creationId xmlns:a16="http://schemas.microsoft.com/office/drawing/2014/main" id="{9A674231-B60D-48E0-8682-B25E40739994}"/>
              </a:ext>
            </a:extLst>
          </p:cNvPr>
          <p:cNvSpPr/>
          <p:nvPr/>
        </p:nvSpPr>
        <p:spPr>
          <a:xfrm>
            <a:off x="8803339" y="600888"/>
            <a:ext cx="3388661" cy="523220"/>
          </a:xfrm>
          <a:prstGeom prst="rect">
            <a:avLst/>
          </a:prstGeom>
        </p:spPr>
        <p:txBody>
          <a:bodyPr wrap="square">
            <a:spAutoFit/>
          </a:bodyPr>
          <a:lstStyle/>
          <a:p>
            <a:pPr lvl="0">
              <a:defRPr/>
            </a:pPr>
            <a:r>
              <a:rPr lang="tr-TR" sz="2800" b="1" dirty="0">
                <a:solidFill>
                  <a:prstClr val="black">
                    <a:lumMod val="75000"/>
                    <a:lumOff val="25000"/>
                  </a:prstClr>
                </a:solidFill>
              </a:rPr>
              <a:t>Astımlı Hava Yolları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10" name="Dikdörtgen 9">
            <a:extLst>
              <a:ext uri="{FF2B5EF4-FFF2-40B4-BE49-F238E27FC236}">
                <a16:creationId xmlns:a16="http://schemas.microsoft.com/office/drawing/2014/main" id="{9A674231-B60D-48E0-8682-B25E40739994}"/>
              </a:ext>
            </a:extLst>
          </p:cNvPr>
          <p:cNvSpPr/>
          <p:nvPr/>
        </p:nvSpPr>
        <p:spPr>
          <a:xfrm>
            <a:off x="4798809" y="600888"/>
            <a:ext cx="3125992" cy="523220"/>
          </a:xfrm>
          <a:prstGeom prst="rect">
            <a:avLst/>
          </a:prstGeom>
        </p:spPr>
        <p:txBody>
          <a:bodyPr wrap="square">
            <a:spAutoFit/>
          </a:bodyPr>
          <a:lstStyle/>
          <a:p>
            <a:pPr lvl="0">
              <a:defRPr/>
            </a:pPr>
            <a:r>
              <a:rPr lang="tr-TR" sz="2800" b="1" dirty="0">
                <a:solidFill>
                  <a:prstClr val="black">
                    <a:lumMod val="75000"/>
                    <a:lumOff val="25000"/>
                  </a:prstClr>
                </a:solidFill>
              </a:rPr>
              <a:t>Normal Hava Yolları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11" name="Picture 15" descr="AKciğ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622" y="1503887"/>
            <a:ext cx="3039773" cy="322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1133574" y="3486308"/>
            <a:ext cx="777925" cy="28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tr-TR"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nvGrpSpPr>
          <p:cNvPr id="13" name="Group 1048"/>
          <p:cNvGrpSpPr>
            <a:grpSpLocks/>
          </p:cNvGrpSpPr>
          <p:nvPr/>
        </p:nvGrpSpPr>
        <p:grpSpPr bwMode="auto">
          <a:xfrm>
            <a:off x="287686" y="2940195"/>
            <a:ext cx="1045674" cy="338514"/>
            <a:chOff x="394" y="1695"/>
            <a:chExt cx="1023" cy="265"/>
          </a:xfrm>
        </p:grpSpPr>
        <p:sp>
          <p:nvSpPr>
            <p:cNvPr id="14" name="Rounded Rectangle 36"/>
            <p:cNvSpPr/>
            <p:nvPr/>
          </p:nvSpPr>
          <p:spPr>
            <a:xfrm>
              <a:off x="438" y="1695"/>
              <a:ext cx="934" cy="261"/>
            </a:xfrm>
            <a:prstGeom prst="roundRect">
              <a:avLst/>
            </a:prstGeom>
            <a:solidFill>
              <a:srgbClr val="A50021"/>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ea typeface="+mn-ea"/>
                <a:cs typeface="+mn-cs"/>
              </a:endParaRPr>
            </a:p>
          </p:txBody>
        </p:sp>
        <p:sp>
          <p:nvSpPr>
            <p:cNvPr id="15" name="Text Box 6"/>
            <p:cNvSpPr txBox="1">
              <a:spLocks noChangeArrowheads="1"/>
            </p:cNvSpPr>
            <p:nvPr/>
          </p:nvSpPr>
          <p:spPr bwMode="auto">
            <a:xfrm>
              <a:off x="394" y="1719"/>
              <a:ext cx="1023"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000" rIns="18000">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mn-lt"/>
                  <a:ea typeface="+mn-ea"/>
                  <a:cs typeface="+mn-cs"/>
                </a:rPr>
                <a:t>AKCİĞERLER</a:t>
              </a:r>
            </a:p>
          </p:txBody>
        </p:sp>
      </p:grpSp>
      <p:grpSp>
        <p:nvGrpSpPr>
          <p:cNvPr id="16" name="Group 1049"/>
          <p:cNvGrpSpPr>
            <a:grpSpLocks/>
          </p:cNvGrpSpPr>
          <p:nvPr/>
        </p:nvGrpSpPr>
        <p:grpSpPr bwMode="auto">
          <a:xfrm>
            <a:off x="1333360" y="4489099"/>
            <a:ext cx="1326574" cy="547556"/>
            <a:chOff x="3429" y="2815"/>
            <a:chExt cx="1027" cy="425"/>
          </a:xfrm>
        </p:grpSpPr>
        <p:grpSp>
          <p:nvGrpSpPr>
            <p:cNvPr id="17" name="Group 35"/>
            <p:cNvGrpSpPr>
              <a:grpSpLocks/>
            </p:cNvGrpSpPr>
            <p:nvPr/>
          </p:nvGrpSpPr>
          <p:grpSpPr bwMode="auto">
            <a:xfrm>
              <a:off x="3429" y="2815"/>
              <a:ext cx="1027" cy="337"/>
              <a:chOff x="2162396" y="1596523"/>
              <a:chExt cx="1194445" cy="905205"/>
            </a:xfrm>
          </p:grpSpPr>
          <p:sp>
            <p:nvSpPr>
              <p:cNvPr id="19" name="Rounded Rectangle 36"/>
              <p:cNvSpPr/>
              <p:nvPr/>
            </p:nvSpPr>
            <p:spPr>
              <a:xfrm>
                <a:off x="2162396" y="1596523"/>
                <a:ext cx="1080000" cy="720001"/>
              </a:xfrm>
              <a:prstGeom prst="roundRect">
                <a:avLst/>
              </a:prstGeom>
              <a:solidFill>
                <a:schemeClr val="bg2">
                  <a:lumMod val="50000"/>
                </a:schemeClr>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0" name="TextBox 37"/>
              <p:cNvSpPr txBox="1">
                <a:spLocks noChangeArrowheads="1"/>
              </p:cNvSpPr>
              <p:nvPr/>
            </p:nvSpPr>
            <p:spPr bwMode="auto">
              <a:xfrm>
                <a:off x="2314687" y="1771781"/>
                <a:ext cx="1042154" cy="7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2200" b="1" i="0" u="none" strike="noStrike" kern="1200" cap="none" spc="0" normalizeH="0" baseline="0" noProof="0">
                  <a:ln>
                    <a:noFill/>
                  </a:ln>
                  <a:solidFill>
                    <a:srgbClr val="0068AE"/>
                  </a:solidFill>
                  <a:effectLst/>
                  <a:uLnTx/>
                  <a:uFillTx/>
                  <a:latin typeface="Arial" panose="020B0604020202020204" pitchFamily="34" charset="0"/>
                  <a:ea typeface="+mn-ea"/>
                  <a:cs typeface="+mn-cs"/>
                </a:endParaRPr>
              </a:p>
            </p:txBody>
          </p:sp>
        </p:grpSp>
        <p:sp>
          <p:nvSpPr>
            <p:cNvPr id="18" name="Text Box 7"/>
            <p:cNvSpPr txBox="1">
              <a:spLocks noChangeArrowheads="1"/>
            </p:cNvSpPr>
            <p:nvPr/>
          </p:nvSpPr>
          <p:spPr bwMode="auto">
            <a:xfrm>
              <a:off x="3499" y="2834"/>
              <a:ext cx="789"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8000" rIns="18000">
              <a:spAutoFit/>
            </a:bodyPr>
            <a:lstStyle>
              <a:defPPr>
                <a:defRPr lang="tr-TR"/>
              </a:defPPr>
              <a:lvl1pPr marR="0" lvl="0" indent="0" algn="ctr" fontAlgn="base">
                <a:lnSpc>
                  <a:spcPct val="100000"/>
                </a:lnSpc>
                <a:spcBef>
                  <a:spcPct val="50000"/>
                </a:spcBef>
                <a:spcAft>
                  <a:spcPct val="0"/>
                </a:spcAft>
                <a:buClrTx/>
                <a:buSzTx/>
                <a:buFontTx/>
                <a:buNone/>
                <a:tabLst/>
                <a:defRPr kumimoji="0" sz="1200" b="1" i="0" u="none" strike="noStrike" cap="none" spc="0" normalizeH="0" baseline="0">
                  <a:ln>
                    <a:noFill/>
                  </a:ln>
                  <a:solidFill>
                    <a:srgbClr val="FFFFFF"/>
                  </a:solidFill>
                  <a:effectLst/>
                  <a:uLnTx/>
                  <a:uFillTx/>
                </a:defRPr>
              </a:lvl1pPr>
              <a:lvl2pPr marL="742950" indent="-285750">
                <a:defRPr>
                  <a:latin typeface="Comic Sans MS" panose="030F0702030302020204" pitchFamily="66" charset="0"/>
                </a:defRPr>
              </a:lvl2pPr>
              <a:lvl3pPr marL="1143000" indent="-228600">
                <a:defRPr>
                  <a:latin typeface="Comic Sans MS" panose="030F0702030302020204" pitchFamily="66" charset="0"/>
                </a:defRPr>
              </a:lvl3pPr>
              <a:lvl4pPr marL="1600200" indent="-228600">
                <a:defRPr>
                  <a:latin typeface="Comic Sans MS" panose="030F0702030302020204" pitchFamily="66" charset="0"/>
                </a:defRPr>
              </a:lvl4pPr>
              <a:lvl5pPr marL="2057400" indent="-228600">
                <a:defRPr>
                  <a:latin typeface="Comic Sans MS" panose="030F0702030302020204" pitchFamily="66" charset="0"/>
                </a:defRPr>
              </a:lvl5pPr>
              <a:lvl6pPr marL="2514600" indent="-228600" eaLnBrk="0" fontAlgn="base" hangingPunct="0">
                <a:spcBef>
                  <a:spcPct val="0"/>
                </a:spcBef>
                <a:spcAft>
                  <a:spcPct val="0"/>
                </a:spcAft>
                <a:defRPr>
                  <a:latin typeface="Comic Sans MS" panose="030F0702030302020204" pitchFamily="66" charset="0"/>
                </a:defRPr>
              </a:lvl6pPr>
              <a:lvl7pPr marL="2971800" indent="-228600" eaLnBrk="0" fontAlgn="base" hangingPunct="0">
                <a:spcBef>
                  <a:spcPct val="0"/>
                </a:spcBef>
                <a:spcAft>
                  <a:spcPct val="0"/>
                </a:spcAft>
                <a:defRPr>
                  <a:latin typeface="Comic Sans MS" panose="030F0702030302020204" pitchFamily="66" charset="0"/>
                </a:defRPr>
              </a:lvl7pPr>
              <a:lvl8pPr marL="3429000" indent="-228600" eaLnBrk="0" fontAlgn="base" hangingPunct="0">
                <a:spcBef>
                  <a:spcPct val="0"/>
                </a:spcBef>
                <a:spcAft>
                  <a:spcPct val="0"/>
                </a:spcAft>
                <a:defRPr>
                  <a:latin typeface="Comic Sans MS" panose="030F0702030302020204" pitchFamily="66" charset="0"/>
                </a:defRPr>
              </a:lvl8pPr>
              <a:lvl9pPr marL="3886200" indent="-228600" eaLnBrk="0" fontAlgn="base" hangingPunct="0">
                <a:spcBef>
                  <a:spcPct val="0"/>
                </a:spcBef>
                <a:spcAft>
                  <a:spcPct val="0"/>
                </a:spcAft>
                <a:defRPr>
                  <a:latin typeface="Comic Sans MS" panose="030F0702030302020204" pitchFamily="66" charset="0"/>
                </a:defRPr>
              </a:lvl9pPr>
            </a:lstStyle>
            <a:p>
              <a:r>
                <a:rPr lang="tr-TR" altLang="tr-TR" sz="1400" dirty="0"/>
                <a:t>BRONŞLAR</a:t>
              </a:r>
            </a:p>
          </p:txBody>
        </p:sp>
      </p:grpSp>
      <p:sp>
        <p:nvSpPr>
          <p:cNvPr id="21" name="Rounded Rectangle 10"/>
          <p:cNvSpPr/>
          <p:nvPr/>
        </p:nvSpPr>
        <p:spPr>
          <a:xfrm>
            <a:off x="2909895" y="2477229"/>
            <a:ext cx="927915" cy="431030"/>
          </a:xfrm>
          <a:prstGeom prst="roundRect">
            <a:avLst/>
          </a:prstGeom>
          <a:solidFill>
            <a:schemeClr val="bg1">
              <a:lumMod val="9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1200" cap="none" spc="0" normalizeH="0" baseline="0" noProof="0">
              <a:ln>
                <a:noFill/>
              </a:ln>
              <a:solidFill>
                <a:srgbClr val="003366"/>
              </a:solidFill>
              <a:effectLst/>
              <a:uLnTx/>
              <a:uFillTx/>
              <a:latin typeface="Comic Sans MS" panose="030F0702030302020204" pitchFamily="66" charset="0"/>
              <a:ea typeface="Arial Unicode MS" pitchFamily="34" charset="-128"/>
              <a:cs typeface="Arial Unicode MS" pitchFamily="34" charset="-128"/>
            </a:endParaRPr>
          </a:p>
        </p:txBody>
      </p:sp>
      <p:sp>
        <p:nvSpPr>
          <p:cNvPr id="22" name="Text Box 4"/>
          <p:cNvSpPr txBox="1">
            <a:spLocks noChangeArrowheads="1"/>
          </p:cNvSpPr>
          <p:nvPr/>
        </p:nvSpPr>
        <p:spPr bwMode="auto">
          <a:xfrm>
            <a:off x="2922202" y="2451676"/>
            <a:ext cx="8568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 rIns="18000">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tr-TR" altLang="tr-TR" sz="1400" b="1" i="0" u="none" strike="noStrike" kern="1200" cap="none" spc="0" normalizeH="0" baseline="0" noProof="0" dirty="0">
                <a:ln>
                  <a:noFill/>
                </a:ln>
                <a:solidFill>
                  <a:schemeClr val="bg2">
                    <a:lumMod val="10000"/>
                  </a:schemeClr>
                </a:solidFill>
                <a:effectLst/>
                <a:uLnTx/>
                <a:uFillTx/>
                <a:latin typeface="+mn-lt"/>
                <a:ea typeface="+mn-ea"/>
                <a:cs typeface="+mn-cs"/>
              </a:rPr>
              <a:t>NEFES BORUSU</a:t>
            </a:r>
          </a:p>
        </p:txBody>
      </p:sp>
      <p:pic>
        <p:nvPicPr>
          <p:cNvPr id="23" name="Picture 11" descr="broşla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83"/>
          <a:stretch>
            <a:fillRect/>
          </a:stretch>
        </p:blipFill>
        <p:spPr bwMode="auto">
          <a:xfrm>
            <a:off x="4988988" y="1483635"/>
            <a:ext cx="2351891" cy="348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5"/>
          <p:cNvSpPr txBox="1">
            <a:spLocks noChangeArrowheads="1"/>
          </p:cNvSpPr>
          <p:nvPr/>
        </p:nvSpPr>
        <p:spPr bwMode="auto">
          <a:xfrm>
            <a:off x="5936449" y="1292940"/>
            <a:ext cx="1182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50000"/>
              </a:spcBef>
              <a:spcAft>
                <a:spcPct val="0"/>
              </a:spcAft>
            </a:pPr>
            <a:r>
              <a:rPr lang="tr-TR" altLang="tr-TR" sz="1400" b="1" dirty="0">
                <a:solidFill>
                  <a:schemeClr val="bg1"/>
                </a:solidFill>
                <a:latin typeface="+mn-lt"/>
              </a:rPr>
              <a:t>BRONŞ</a:t>
            </a:r>
          </a:p>
        </p:txBody>
      </p:sp>
      <p:sp>
        <p:nvSpPr>
          <p:cNvPr id="25" name="Line 20"/>
          <p:cNvSpPr>
            <a:spLocks noChangeShapeType="1"/>
          </p:cNvSpPr>
          <p:nvPr/>
        </p:nvSpPr>
        <p:spPr bwMode="auto">
          <a:xfrm>
            <a:off x="6782234" y="4946994"/>
            <a:ext cx="124535" cy="412807"/>
          </a:xfrm>
          <a:prstGeom prst="line">
            <a:avLst/>
          </a:prstGeom>
          <a:noFill/>
          <a:ln w="38100">
            <a:solidFill>
              <a:srgbClr val="FFFFFF"/>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tr-TR" sz="1800" b="0" i="0" u="none" strike="noStrike" kern="0" cap="none" spc="0" normalizeH="0" baseline="0" noProof="0">
              <a:ln>
                <a:noFill/>
              </a:ln>
              <a:solidFill>
                <a:srgbClr val="FFFFFF"/>
              </a:solidFill>
              <a:effectLst/>
              <a:uLnTx/>
              <a:uFillTx/>
              <a:latin typeface="Comic Sans MS" panose="030F0702030302020204" pitchFamily="66" charset="0"/>
            </a:endParaRPr>
          </a:p>
        </p:txBody>
      </p:sp>
      <p:sp>
        <p:nvSpPr>
          <p:cNvPr id="26" name="Rounded Rectangle 10"/>
          <p:cNvSpPr/>
          <p:nvPr/>
        </p:nvSpPr>
        <p:spPr>
          <a:xfrm>
            <a:off x="7079642" y="4522783"/>
            <a:ext cx="1212974" cy="634629"/>
          </a:xfrm>
          <a:prstGeom prst="roundRect">
            <a:avLst/>
          </a:prstGeom>
          <a:solidFill>
            <a:srgbClr val="FF8181"/>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0" cap="none" spc="0" normalizeH="0" baseline="0" noProof="0">
              <a:ln>
                <a:noFill/>
              </a:ln>
              <a:solidFill>
                <a:srgbClr val="003366"/>
              </a:solidFill>
              <a:effectLst/>
              <a:uLnTx/>
              <a:uFillTx/>
              <a:latin typeface="Comic Sans MS" panose="030F0702030302020204" pitchFamily="66" charset="0"/>
              <a:ea typeface="Arial Unicode MS" pitchFamily="34" charset="-128"/>
              <a:cs typeface="Arial Unicode MS" pitchFamily="34" charset="-128"/>
            </a:endParaRPr>
          </a:p>
        </p:txBody>
      </p:sp>
      <p:sp>
        <p:nvSpPr>
          <p:cNvPr id="27" name="Rounded Rectangle 27"/>
          <p:cNvSpPr/>
          <p:nvPr/>
        </p:nvSpPr>
        <p:spPr>
          <a:xfrm>
            <a:off x="6743071" y="2111673"/>
            <a:ext cx="1481336" cy="731112"/>
          </a:xfrm>
          <a:prstGeom prst="roundRect">
            <a:avLst/>
          </a:prstGeom>
          <a:solidFill>
            <a:srgbClr val="A50021"/>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tr-TR">
              <a:solidFill>
                <a:srgbClr val="FFFFFF"/>
              </a:solidFill>
              <a:latin typeface="Comic Sans MS" panose="030F0702030302020204" pitchFamily="66" charset="0"/>
            </a:endParaRPr>
          </a:p>
        </p:txBody>
      </p:sp>
      <p:sp>
        <p:nvSpPr>
          <p:cNvPr id="28" name="Rounded Rectangle 36"/>
          <p:cNvSpPr/>
          <p:nvPr/>
        </p:nvSpPr>
        <p:spPr>
          <a:xfrm>
            <a:off x="4370558" y="2146506"/>
            <a:ext cx="1385453" cy="724743"/>
          </a:xfrm>
          <a:prstGeom prst="roundRect">
            <a:avLst/>
          </a:prstGeom>
          <a:solidFill>
            <a:schemeClr val="bg1">
              <a:lumMod val="9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indent="-342900" algn="ctr" fontAlgn="base">
              <a:lnSpc>
                <a:spcPct val="120000"/>
              </a:lnSpc>
              <a:spcBef>
                <a:spcPct val="20000"/>
              </a:spcBef>
              <a:spcAft>
                <a:spcPct val="30000"/>
              </a:spcAft>
              <a:buSzPct val="70000"/>
            </a:pPr>
            <a:endParaRPr lang="tr-TR" sz="3400" b="1">
              <a:solidFill>
                <a:srgbClr val="003366"/>
              </a:solidFill>
              <a:latin typeface="Comic Sans MS" panose="030F0702030302020204" pitchFamily="66" charset="0"/>
              <a:ea typeface="Arial Unicode MS" pitchFamily="34" charset="-128"/>
              <a:cs typeface="Arial Unicode MS" pitchFamily="34" charset="-128"/>
            </a:endParaRPr>
          </a:p>
        </p:txBody>
      </p:sp>
      <p:sp>
        <p:nvSpPr>
          <p:cNvPr id="29" name="Text Box 17"/>
          <p:cNvSpPr txBox="1">
            <a:spLocks noChangeArrowheads="1"/>
          </p:cNvSpPr>
          <p:nvPr/>
        </p:nvSpPr>
        <p:spPr bwMode="auto">
          <a:xfrm>
            <a:off x="4364448" y="2146506"/>
            <a:ext cx="13431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000" rIns="18000">
            <a:spAutoFit/>
          </a:bodyPr>
          <a:lstStyle>
            <a:defPPr>
              <a:defRPr lang="tr-TR"/>
            </a:defPPr>
            <a:lvl1pPr marR="0" lvl="0" indent="0" algn="ctr" fontAlgn="base">
              <a:lnSpc>
                <a:spcPct val="100000"/>
              </a:lnSpc>
              <a:spcBef>
                <a:spcPct val="50000"/>
              </a:spcBef>
              <a:spcAft>
                <a:spcPct val="0"/>
              </a:spcAft>
              <a:buClrTx/>
              <a:buSzTx/>
              <a:buFontTx/>
              <a:buNone/>
              <a:tabLst/>
              <a:defRPr kumimoji="0" sz="1400" b="1" i="0" u="none" strike="noStrike" cap="none" spc="0" normalizeH="0" baseline="0">
                <a:ln>
                  <a:noFill/>
                </a:ln>
                <a:solidFill>
                  <a:srgbClr val="FFFFFF"/>
                </a:solidFill>
                <a:effectLst/>
                <a:uLnTx/>
                <a:uFillTx/>
              </a:defRPr>
            </a:lvl1pPr>
            <a:lvl2pPr marL="742950" indent="-285750">
              <a:defRPr>
                <a:latin typeface="Comic Sans MS" panose="030F0702030302020204" pitchFamily="66" charset="0"/>
              </a:defRPr>
            </a:lvl2pPr>
            <a:lvl3pPr marL="1143000" indent="-228600">
              <a:defRPr>
                <a:latin typeface="Comic Sans MS" panose="030F0702030302020204" pitchFamily="66" charset="0"/>
              </a:defRPr>
            </a:lvl3pPr>
            <a:lvl4pPr marL="1600200" indent="-228600">
              <a:defRPr>
                <a:latin typeface="Comic Sans MS" panose="030F0702030302020204" pitchFamily="66" charset="0"/>
              </a:defRPr>
            </a:lvl4pPr>
            <a:lvl5pPr marL="2057400" indent="-228600">
              <a:defRPr>
                <a:latin typeface="Comic Sans MS" panose="030F0702030302020204" pitchFamily="66" charset="0"/>
              </a:defRPr>
            </a:lvl5pPr>
            <a:lvl6pPr marL="2514600" indent="-228600" eaLnBrk="0" fontAlgn="base" hangingPunct="0">
              <a:spcBef>
                <a:spcPct val="0"/>
              </a:spcBef>
              <a:spcAft>
                <a:spcPct val="0"/>
              </a:spcAft>
              <a:defRPr>
                <a:latin typeface="Comic Sans MS" panose="030F0702030302020204" pitchFamily="66" charset="0"/>
              </a:defRPr>
            </a:lvl6pPr>
            <a:lvl7pPr marL="2971800" indent="-228600" eaLnBrk="0" fontAlgn="base" hangingPunct="0">
              <a:spcBef>
                <a:spcPct val="0"/>
              </a:spcBef>
              <a:spcAft>
                <a:spcPct val="0"/>
              </a:spcAft>
              <a:defRPr>
                <a:latin typeface="Comic Sans MS" panose="030F0702030302020204" pitchFamily="66" charset="0"/>
              </a:defRPr>
            </a:lvl7pPr>
            <a:lvl8pPr marL="3429000" indent="-228600" eaLnBrk="0" fontAlgn="base" hangingPunct="0">
              <a:spcBef>
                <a:spcPct val="0"/>
              </a:spcBef>
              <a:spcAft>
                <a:spcPct val="0"/>
              </a:spcAft>
              <a:defRPr>
                <a:latin typeface="Comic Sans MS" panose="030F0702030302020204" pitchFamily="66" charset="0"/>
              </a:defRPr>
            </a:lvl8pPr>
            <a:lvl9pPr marL="3886200" indent="-228600" eaLnBrk="0" fontAlgn="base" hangingPunct="0">
              <a:spcBef>
                <a:spcPct val="0"/>
              </a:spcBef>
              <a:spcAft>
                <a:spcPct val="0"/>
              </a:spcAft>
              <a:defRPr>
                <a:latin typeface="Comic Sans MS" panose="030F0702030302020204" pitchFamily="66" charset="0"/>
              </a:defRPr>
            </a:lvl9pPr>
          </a:lstStyle>
          <a:p>
            <a:pPr>
              <a:spcBef>
                <a:spcPts val="0"/>
              </a:spcBef>
            </a:pPr>
            <a:r>
              <a:rPr lang="tr-TR" altLang="tr-TR" dirty="0">
                <a:solidFill>
                  <a:schemeClr val="bg2">
                    <a:lumMod val="10000"/>
                  </a:schemeClr>
                </a:solidFill>
              </a:rPr>
              <a:t>BRONŞİOL</a:t>
            </a:r>
          </a:p>
          <a:p>
            <a:pPr>
              <a:spcBef>
                <a:spcPts val="0"/>
              </a:spcBef>
            </a:pPr>
            <a:r>
              <a:rPr lang="tr-TR" altLang="tr-TR" dirty="0">
                <a:solidFill>
                  <a:schemeClr val="bg2">
                    <a:lumMod val="10000"/>
                  </a:schemeClr>
                </a:solidFill>
              </a:rPr>
              <a:t>KÜÇÜK </a:t>
            </a:r>
          </a:p>
          <a:p>
            <a:pPr>
              <a:spcBef>
                <a:spcPts val="0"/>
              </a:spcBef>
            </a:pPr>
            <a:r>
              <a:rPr lang="tr-TR" altLang="tr-TR" dirty="0">
                <a:solidFill>
                  <a:schemeClr val="bg2">
                    <a:lumMod val="10000"/>
                  </a:schemeClr>
                </a:solidFill>
              </a:rPr>
              <a:t>HAVA YOLLARI</a:t>
            </a:r>
          </a:p>
        </p:txBody>
      </p:sp>
      <p:sp>
        <p:nvSpPr>
          <p:cNvPr id="30" name="Text Box 12"/>
          <p:cNvSpPr txBox="1">
            <a:spLocks noChangeArrowheads="1"/>
          </p:cNvSpPr>
          <p:nvPr/>
        </p:nvSpPr>
        <p:spPr bwMode="auto">
          <a:xfrm>
            <a:off x="6674862" y="2106678"/>
            <a:ext cx="16177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Aft>
                <a:spcPct val="0"/>
              </a:spcAft>
            </a:pPr>
            <a:r>
              <a:rPr lang="tr-TR" altLang="tr-TR" sz="1400" b="1" dirty="0">
                <a:solidFill>
                  <a:srgbClr val="FFFFFF"/>
                </a:solidFill>
                <a:latin typeface="+mn-lt"/>
              </a:rPr>
              <a:t>BRONŞLARI ÇEPEÇEVRE</a:t>
            </a:r>
          </a:p>
          <a:p>
            <a:pPr algn="ctr" fontAlgn="base">
              <a:spcAft>
                <a:spcPct val="0"/>
              </a:spcAft>
            </a:pPr>
            <a:r>
              <a:rPr lang="tr-TR" altLang="tr-TR" sz="1400" b="1" dirty="0">
                <a:solidFill>
                  <a:srgbClr val="FFFFFF"/>
                </a:solidFill>
                <a:latin typeface="+mn-lt"/>
              </a:rPr>
              <a:t>SARAN KASLAR</a:t>
            </a:r>
          </a:p>
        </p:txBody>
      </p:sp>
      <p:sp>
        <p:nvSpPr>
          <p:cNvPr id="31" name="Text Box 19"/>
          <p:cNvSpPr txBox="1">
            <a:spLocks noChangeArrowheads="1"/>
          </p:cNvSpPr>
          <p:nvPr/>
        </p:nvSpPr>
        <p:spPr bwMode="auto">
          <a:xfrm>
            <a:off x="7079641" y="4572563"/>
            <a:ext cx="1144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0"/>
              </a:spcBef>
              <a:spcAft>
                <a:spcPct val="0"/>
              </a:spcAft>
            </a:pPr>
            <a:r>
              <a:rPr lang="tr-TR" altLang="tr-TR" sz="1400" b="1" dirty="0">
                <a:solidFill>
                  <a:srgbClr val="FFFFFF"/>
                </a:solidFill>
                <a:latin typeface="+mn-lt"/>
              </a:rPr>
              <a:t>İNCE MUKUS TABAKASI</a:t>
            </a:r>
          </a:p>
        </p:txBody>
      </p:sp>
      <p:grpSp>
        <p:nvGrpSpPr>
          <p:cNvPr id="32" name="Group 35"/>
          <p:cNvGrpSpPr>
            <a:grpSpLocks/>
          </p:cNvGrpSpPr>
          <p:nvPr/>
        </p:nvGrpSpPr>
        <p:grpSpPr bwMode="auto">
          <a:xfrm>
            <a:off x="4758574" y="4520213"/>
            <a:ext cx="1529284" cy="839588"/>
            <a:chOff x="2269703" y="1671359"/>
            <a:chExt cx="1115405" cy="800619"/>
          </a:xfrm>
        </p:grpSpPr>
        <p:sp>
          <p:nvSpPr>
            <p:cNvPr id="33" name="Rounded Rectangle 36"/>
            <p:cNvSpPr/>
            <p:nvPr/>
          </p:nvSpPr>
          <p:spPr>
            <a:xfrm>
              <a:off x="2277554" y="1714488"/>
              <a:ext cx="1080000" cy="720000"/>
            </a:xfrm>
            <a:prstGeom prst="roundRect">
              <a:avLst/>
            </a:prstGeom>
            <a:solidFill>
              <a:srgbClr val="2D064A"/>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defRPr/>
              </a:pPr>
              <a:endParaRPr lang="tr-TR">
                <a:solidFill>
                  <a:srgbClr val="FFFFFF"/>
                </a:solidFill>
                <a:latin typeface="Comic Sans MS" panose="030F0702030302020204" pitchFamily="66" charset="0"/>
              </a:endParaRPr>
            </a:p>
          </p:txBody>
        </p:sp>
        <p:sp>
          <p:nvSpPr>
            <p:cNvPr id="34" name="TextBox 37"/>
            <p:cNvSpPr txBox="1">
              <a:spLocks noChangeArrowheads="1"/>
            </p:cNvSpPr>
            <p:nvPr/>
          </p:nvSpPr>
          <p:spPr bwMode="auto">
            <a:xfrm>
              <a:off x="2314346" y="1771695"/>
              <a:ext cx="1042836" cy="37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0"/>
                </a:spcBef>
                <a:spcAft>
                  <a:spcPct val="0"/>
                </a:spcAft>
              </a:pPr>
              <a:endParaRPr lang="tr-TR" altLang="tr-TR" sz="2200" b="1">
                <a:solidFill>
                  <a:srgbClr val="0068AE"/>
                </a:solidFill>
                <a:latin typeface="Arial" panose="020B0604020202020204" pitchFamily="34" charset="0"/>
              </a:endParaRPr>
            </a:p>
          </p:txBody>
        </p:sp>
      </p:grpSp>
      <p:sp>
        <p:nvSpPr>
          <p:cNvPr id="35" name="Rectangle 22"/>
          <p:cNvSpPr>
            <a:spLocks noChangeArrowheads="1"/>
          </p:cNvSpPr>
          <p:nvPr/>
        </p:nvSpPr>
        <p:spPr bwMode="auto">
          <a:xfrm>
            <a:off x="4655205" y="4547902"/>
            <a:ext cx="16326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0"/>
              </a:spcBef>
              <a:spcAft>
                <a:spcPct val="0"/>
              </a:spcAft>
            </a:pPr>
            <a:r>
              <a:rPr lang="tr-TR" altLang="tr-TR" sz="1400" b="1" dirty="0">
                <a:solidFill>
                  <a:srgbClr val="FFFFFF"/>
                </a:solidFill>
                <a:latin typeface="+mn-lt"/>
              </a:rPr>
              <a:t>ALVEOL</a:t>
            </a:r>
          </a:p>
          <a:p>
            <a:pPr algn="ctr" fontAlgn="base">
              <a:spcBef>
                <a:spcPct val="0"/>
              </a:spcBef>
              <a:spcAft>
                <a:spcPct val="0"/>
              </a:spcAft>
            </a:pPr>
            <a:r>
              <a:rPr lang="tr-TR" altLang="tr-TR" sz="1400" b="1" dirty="0">
                <a:solidFill>
                  <a:srgbClr val="FFFFFF"/>
                </a:solidFill>
                <a:latin typeface="+mn-lt"/>
              </a:rPr>
              <a:t>İÇİ HAVA DOLU KESECİKLER</a:t>
            </a:r>
          </a:p>
        </p:txBody>
      </p:sp>
      <p:pic>
        <p:nvPicPr>
          <p:cNvPr id="36" name="Picture 7" descr="broşlar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80050" y="1330785"/>
            <a:ext cx="2215885" cy="325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5"/>
          <p:cNvGrpSpPr>
            <a:grpSpLocks/>
          </p:cNvGrpSpPr>
          <p:nvPr/>
        </p:nvGrpSpPr>
        <p:grpSpPr bwMode="auto">
          <a:xfrm>
            <a:off x="9466375" y="4310893"/>
            <a:ext cx="1694683" cy="1048908"/>
            <a:chOff x="2277554" y="1714488"/>
            <a:chExt cx="1080379" cy="720000"/>
          </a:xfrm>
          <a:solidFill>
            <a:srgbClr val="800000"/>
          </a:solidFill>
        </p:grpSpPr>
        <p:sp>
          <p:nvSpPr>
            <p:cNvPr id="38" name="Rounded Rectangle 36"/>
            <p:cNvSpPr/>
            <p:nvPr/>
          </p:nvSpPr>
          <p:spPr>
            <a:xfrm>
              <a:off x="2277554" y="1714488"/>
              <a:ext cx="1080000" cy="720000"/>
            </a:xfrm>
            <a:prstGeom prst="roundRect">
              <a:avLst/>
            </a:prstGeom>
            <a:grp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defRPr/>
              </a:pPr>
              <a:endParaRPr lang="tr-TR">
                <a:solidFill>
                  <a:srgbClr val="FFFFFF"/>
                </a:solidFill>
                <a:latin typeface="Comic Sans MS" panose="030F0702030302020204" pitchFamily="66" charset="0"/>
              </a:endParaRPr>
            </a:p>
          </p:txBody>
        </p:sp>
        <p:sp>
          <p:nvSpPr>
            <p:cNvPr id="39" name="TextBox 37"/>
            <p:cNvSpPr txBox="1">
              <a:spLocks noChangeArrowheads="1"/>
            </p:cNvSpPr>
            <p:nvPr/>
          </p:nvSpPr>
          <p:spPr bwMode="auto">
            <a:xfrm>
              <a:off x="2314171" y="1769474"/>
              <a:ext cx="1043762" cy="4398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0"/>
                </a:spcBef>
                <a:spcAft>
                  <a:spcPct val="0"/>
                </a:spcAft>
              </a:pPr>
              <a:endParaRPr lang="tr-TR" altLang="tr-TR" sz="2200" b="1">
                <a:solidFill>
                  <a:srgbClr val="0068AE"/>
                </a:solidFill>
                <a:latin typeface="Arial" panose="020B0604020202020204" pitchFamily="34" charset="0"/>
              </a:endParaRPr>
            </a:p>
          </p:txBody>
        </p:sp>
      </p:grpSp>
      <p:sp>
        <p:nvSpPr>
          <p:cNvPr id="40" name="Text Box 4"/>
          <p:cNvSpPr txBox="1">
            <a:spLocks noChangeArrowheads="1"/>
          </p:cNvSpPr>
          <p:nvPr/>
        </p:nvSpPr>
        <p:spPr bwMode="auto">
          <a:xfrm>
            <a:off x="9539047" y="4383435"/>
            <a:ext cx="16067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fontAlgn="base">
              <a:spcBef>
                <a:spcPct val="0"/>
              </a:spcBef>
              <a:spcAft>
                <a:spcPct val="0"/>
              </a:spcAft>
            </a:pPr>
            <a:r>
              <a:rPr lang="tr-TR" altLang="tr-TR" sz="1400" b="1" dirty="0">
                <a:solidFill>
                  <a:srgbClr val="FFFFFF"/>
                </a:solidFill>
                <a:latin typeface="+mn-lt"/>
              </a:rPr>
              <a:t>İLTİHAPLI </a:t>
            </a:r>
          </a:p>
          <a:p>
            <a:pPr algn="ctr" fontAlgn="base">
              <a:spcBef>
                <a:spcPct val="0"/>
              </a:spcBef>
              <a:spcAft>
                <a:spcPct val="0"/>
              </a:spcAft>
            </a:pPr>
            <a:r>
              <a:rPr lang="tr-TR" altLang="tr-TR" sz="1400" b="1" dirty="0">
                <a:solidFill>
                  <a:srgbClr val="FFFFFF"/>
                </a:solidFill>
                <a:latin typeface="+mn-lt"/>
              </a:rPr>
              <a:t>ve</a:t>
            </a:r>
          </a:p>
          <a:p>
            <a:pPr algn="ctr" fontAlgn="base">
              <a:spcBef>
                <a:spcPct val="0"/>
              </a:spcBef>
              <a:spcAft>
                <a:spcPct val="0"/>
              </a:spcAft>
            </a:pPr>
            <a:r>
              <a:rPr lang="tr-TR" altLang="tr-TR" sz="1400" b="1" dirty="0">
                <a:solidFill>
                  <a:srgbClr val="FFFFFF"/>
                </a:solidFill>
                <a:latin typeface="+mn-lt"/>
              </a:rPr>
              <a:t> DARALMIŞ HAVA YOLU</a:t>
            </a:r>
          </a:p>
        </p:txBody>
      </p:sp>
    </p:spTree>
    <p:extLst>
      <p:ext uri="{BB962C8B-B14F-4D97-AF65-F5344CB8AC3E}">
        <p14:creationId xmlns:p14="http://schemas.microsoft.com/office/powerpoint/2010/main" val="21074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anim calcmode="lin" valueType="num">
                                      <p:cBhvr>
                                        <p:cTn id="70" dur="1000" fill="hold"/>
                                        <p:tgtEl>
                                          <p:spTgt spid="28"/>
                                        </p:tgtEl>
                                        <p:attrNameLst>
                                          <p:attrName>ppt_x</p:attrName>
                                        </p:attrNameLst>
                                      </p:cBhvr>
                                      <p:tavLst>
                                        <p:tav tm="0">
                                          <p:val>
                                            <p:strVal val="#ppt_x"/>
                                          </p:val>
                                        </p:tav>
                                        <p:tav tm="100000">
                                          <p:val>
                                            <p:strVal val="#ppt_x"/>
                                          </p:val>
                                        </p:tav>
                                      </p:tavLst>
                                    </p:anim>
                                    <p:anim calcmode="lin" valueType="num">
                                      <p:cBhvr>
                                        <p:cTn id="71" dur="1000" fill="hold"/>
                                        <p:tgtEl>
                                          <p:spTgt spid="2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anim calcmode="lin" valueType="num">
                                      <p:cBhvr>
                                        <p:cTn id="90" dur="1000" fill="hold"/>
                                        <p:tgtEl>
                                          <p:spTgt spid="32"/>
                                        </p:tgtEl>
                                        <p:attrNameLst>
                                          <p:attrName>ppt_x</p:attrName>
                                        </p:attrNameLst>
                                      </p:cBhvr>
                                      <p:tavLst>
                                        <p:tav tm="0">
                                          <p:val>
                                            <p:strVal val="#ppt_x"/>
                                          </p:val>
                                        </p:tav>
                                        <p:tav tm="100000">
                                          <p:val>
                                            <p:strVal val="#ppt_x"/>
                                          </p:val>
                                        </p:tav>
                                      </p:tavLst>
                                    </p:anim>
                                    <p:anim calcmode="lin" valueType="num">
                                      <p:cBhvr>
                                        <p:cTn id="91" dur="1000" fill="hold"/>
                                        <p:tgtEl>
                                          <p:spTgt spid="32"/>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1000"/>
                                        <p:tgtEl>
                                          <p:spTgt spid="37"/>
                                        </p:tgtEl>
                                      </p:cBhvr>
                                    </p:animEffect>
                                    <p:anim calcmode="lin" valueType="num">
                                      <p:cBhvr>
                                        <p:cTn id="107" dur="1000" fill="hold"/>
                                        <p:tgtEl>
                                          <p:spTgt spid="37"/>
                                        </p:tgtEl>
                                        <p:attrNameLst>
                                          <p:attrName>ppt_x</p:attrName>
                                        </p:attrNameLst>
                                      </p:cBhvr>
                                      <p:tavLst>
                                        <p:tav tm="0">
                                          <p:val>
                                            <p:strVal val="#ppt_x"/>
                                          </p:val>
                                        </p:tav>
                                        <p:tav tm="100000">
                                          <p:val>
                                            <p:strVal val="#ppt_x"/>
                                          </p:val>
                                        </p:tav>
                                      </p:tavLst>
                                    </p:anim>
                                    <p:anim calcmode="lin" valueType="num">
                                      <p:cBhvr>
                                        <p:cTn id="108" dur="1000" fill="hold"/>
                                        <p:tgtEl>
                                          <p:spTgt spid="3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1000"/>
                                        <p:tgtEl>
                                          <p:spTgt spid="40"/>
                                        </p:tgtEl>
                                      </p:cBhvr>
                                    </p:animEffect>
                                    <p:anim calcmode="lin" valueType="num">
                                      <p:cBhvr>
                                        <p:cTn id="112" dur="1000" fill="hold"/>
                                        <p:tgtEl>
                                          <p:spTgt spid="40"/>
                                        </p:tgtEl>
                                        <p:attrNameLst>
                                          <p:attrName>ppt_x</p:attrName>
                                        </p:attrNameLst>
                                      </p:cBhvr>
                                      <p:tavLst>
                                        <p:tav tm="0">
                                          <p:val>
                                            <p:strVal val="#ppt_x"/>
                                          </p:val>
                                        </p:tav>
                                        <p:tav tm="100000">
                                          <p:val>
                                            <p:strVal val="#ppt_x"/>
                                          </p:val>
                                        </p:tav>
                                      </p:tavLst>
                                    </p:anim>
                                    <p:anim calcmode="lin" valueType="num">
                                      <p:cBhvr>
                                        <p:cTn id="11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21" grpId="0" animBg="1"/>
      <p:bldP spid="22" grpId="0"/>
      <p:bldP spid="24" grpId="0"/>
      <p:bldP spid="25" grpId="0" animBg="1"/>
      <p:bldP spid="26" grpId="0" animBg="1"/>
      <p:bldP spid="27" grpId="0" animBg="1"/>
      <p:bldP spid="28" grpId="0" animBg="1"/>
      <p:bldP spid="29" grpId="0"/>
      <p:bldP spid="30" grpId="0"/>
      <p:bldP spid="31" grpId="0"/>
      <p:bldP spid="35"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kdörtgen 11">
            <a:extLst>
              <a:ext uri="{FF2B5EF4-FFF2-40B4-BE49-F238E27FC236}">
                <a16:creationId xmlns:a16="http://schemas.microsoft.com/office/drawing/2014/main" id="{9A674231-B60D-48E0-8682-B25E40739994}"/>
              </a:ext>
            </a:extLst>
          </p:cNvPr>
          <p:cNvSpPr/>
          <p:nvPr/>
        </p:nvSpPr>
        <p:spPr>
          <a:xfrm>
            <a:off x="684004" y="59191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Astım Tanısı: Muayene</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3"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47142" y="152317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15" name="TextBox 6">
            <a:extLst>
              <a:ext uri="{FF2B5EF4-FFF2-40B4-BE49-F238E27FC236}">
                <a16:creationId xmlns:a16="http://schemas.microsoft.com/office/drawing/2014/main" id="{1A4F2EBE-7BAF-436D-AFC3-BA30E7A9F760}"/>
              </a:ext>
            </a:extLst>
          </p:cNvPr>
          <p:cNvSpPr txBox="1"/>
          <p:nvPr/>
        </p:nvSpPr>
        <p:spPr>
          <a:xfrm>
            <a:off x="684004" y="1863535"/>
            <a:ext cx="6519054" cy="3416320"/>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Hastalığın ve krizin ağırlık derecesine göre değişir.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Astım kontrol altında ise </a:t>
            </a:r>
            <a:r>
              <a:rPr lang="tr-TR" sz="2400" b="1" dirty="0">
                <a:solidFill>
                  <a:prstClr val="black">
                    <a:lumMod val="75000"/>
                    <a:lumOff val="25000"/>
                  </a:prstClr>
                </a:solidFill>
              </a:rPr>
              <a:t>normal,</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Değilse muayene bulgularında  </a:t>
            </a:r>
            <a:r>
              <a:rPr lang="tr-TR" sz="2400" b="1" dirty="0">
                <a:solidFill>
                  <a:prstClr val="black">
                    <a:lumMod val="75000"/>
                    <a:lumOff val="25000"/>
                  </a:prstClr>
                </a:solidFill>
              </a:rPr>
              <a:t>bozukluk olabilir.</a:t>
            </a:r>
          </a:p>
          <a:p>
            <a:pPr marL="342900" lvl="0" indent="-342900" defTabSz="355600">
              <a:lnSpc>
                <a:spcPct val="150000"/>
              </a:lnSpc>
              <a:buClr>
                <a:srgbClr val="C00000"/>
              </a:buClr>
              <a:buFont typeface="Arial" panose="020B0604020202020204" pitchFamily="34" charset="0"/>
              <a:buChar char="•"/>
              <a:defRPr/>
            </a:pPr>
            <a:endParaRPr lang="tr-TR" sz="2400"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endParaRPr lang="tr-TR" sz="2400" dirty="0">
              <a:solidFill>
                <a:prstClr val="black">
                  <a:lumMod val="75000"/>
                  <a:lumOff val="25000"/>
                </a:prstClr>
              </a:solidFill>
            </a:endParaRPr>
          </a:p>
        </p:txBody>
      </p:sp>
      <p:sp>
        <p:nvSpPr>
          <p:cNvPr id="17" name="Dikdörtgen 16"/>
          <p:cNvSpPr/>
          <p:nvPr/>
        </p:nvSpPr>
        <p:spPr>
          <a:xfrm>
            <a:off x="0" y="6160602"/>
            <a:ext cx="1220096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2">
            <a:duotone>
              <a:schemeClr val="accent3">
                <a:shade val="45000"/>
                <a:satMod val="135000"/>
              </a:schemeClr>
              <a:prstClr val="white"/>
            </a:duotone>
            <a:extLst/>
          </a:blip>
          <a:srcRect l="2382" t="1249" r="4478"/>
          <a:stretch/>
        </p:blipFill>
        <p:spPr>
          <a:xfrm>
            <a:off x="7536858" y="1559370"/>
            <a:ext cx="3910529" cy="3429761"/>
          </a:xfrm>
          <a:prstGeom prst="rect">
            <a:avLst/>
          </a:prstGeom>
          <a:effectLst>
            <a:softEdge rad="63500"/>
          </a:effectLst>
        </p:spPr>
      </p:pic>
    </p:spTree>
    <p:extLst>
      <p:ext uri="{BB962C8B-B14F-4D97-AF65-F5344CB8AC3E}">
        <p14:creationId xmlns:p14="http://schemas.microsoft.com/office/powerpoint/2010/main" val="2829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Tanısı</a:t>
            </a:r>
            <a:r>
              <a:rPr lang="tr-TR" sz="2800" b="1" dirty="0">
                <a:solidFill>
                  <a:prstClr val="black">
                    <a:lumMod val="75000"/>
                    <a:lumOff val="25000"/>
                  </a:prstClr>
                </a:solidFill>
              </a:rPr>
              <a:t>: Röntgen</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8" name="TextBox 6">
            <a:extLst>
              <a:ext uri="{FF2B5EF4-FFF2-40B4-BE49-F238E27FC236}">
                <a16:creationId xmlns:a16="http://schemas.microsoft.com/office/drawing/2014/main" id="{1A4F2EBE-7BAF-436D-AFC3-BA30E7A9F760}"/>
              </a:ext>
            </a:extLst>
          </p:cNvPr>
          <p:cNvSpPr txBox="1"/>
          <p:nvPr/>
        </p:nvSpPr>
        <p:spPr>
          <a:xfrm>
            <a:off x="675043" y="1415305"/>
            <a:ext cx="5420957"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Genellikle normaldir.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Başka hastalıklardan ayırmak için ve atak esnasında çekilir.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0" name="Resim 9"/>
          <p:cNvPicPr>
            <a:picLocks noChangeAspect="1"/>
          </p:cNvPicPr>
          <p:nvPr/>
        </p:nvPicPr>
        <p:blipFill>
          <a:blip r:embed="rId2">
            <a:grayscl/>
          </a:blip>
          <a:stretch>
            <a:fillRect/>
          </a:stretch>
        </p:blipFill>
        <p:spPr>
          <a:xfrm>
            <a:off x="5878145" y="1030702"/>
            <a:ext cx="2673372" cy="3128801"/>
          </a:xfrm>
          <a:prstGeom prst="rect">
            <a:avLst/>
          </a:prstGeom>
          <a:effectLst>
            <a:softEdge rad="63500"/>
          </a:effectLst>
        </p:spPr>
      </p:pic>
      <p:pic>
        <p:nvPicPr>
          <p:cNvPr id="11"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3">
            <a:duotone>
              <a:schemeClr val="accent3">
                <a:shade val="45000"/>
                <a:satMod val="135000"/>
              </a:schemeClr>
              <a:prstClr val="white"/>
            </a:duotone>
            <a:extLst/>
          </a:blip>
          <a:srcRect l="2382" t="1249" r="4478"/>
          <a:stretch/>
        </p:blipFill>
        <p:spPr>
          <a:xfrm>
            <a:off x="8551517" y="3489698"/>
            <a:ext cx="2988917" cy="2621454"/>
          </a:xfrm>
          <a:prstGeom prst="rect">
            <a:avLst/>
          </a:prstGeom>
          <a:effectLst>
            <a:softEdge rad="63500"/>
          </a:effectLst>
        </p:spPr>
      </p:pic>
    </p:spTree>
    <p:extLst>
      <p:ext uri="{BB962C8B-B14F-4D97-AF65-F5344CB8AC3E}">
        <p14:creationId xmlns:p14="http://schemas.microsoft.com/office/powerpoint/2010/main" val="4503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Tanısı: </a:t>
            </a:r>
            <a:r>
              <a:rPr lang="tr-TR" sz="2800" b="1" dirty="0">
                <a:solidFill>
                  <a:prstClr val="black">
                    <a:lumMod val="75000"/>
                    <a:lumOff val="25000"/>
                  </a:prstClr>
                </a:solidFill>
              </a:rPr>
              <a:t>Allerji Testleri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8" name="TextBox 6">
            <a:extLst>
              <a:ext uri="{FF2B5EF4-FFF2-40B4-BE49-F238E27FC236}">
                <a16:creationId xmlns:a16="http://schemas.microsoft.com/office/drawing/2014/main" id="{1A4F2EBE-7BAF-436D-AFC3-BA30E7A9F760}"/>
              </a:ext>
            </a:extLst>
          </p:cNvPr>
          <p:cNvSpPr txBox="1"/>
          <p:nvPr/>
        </p:nvSpPr>
        <p:spPr>
          <a:xfrm>
            <a:off x="675043" y="1415305"/>
            <a:ext cx="6388230"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Erişkinlerde görülen astımın yaklaşık yarısında </a:t>
            </a:r>
            <a:r>
              <a:rPr lang="tr-TR" sz="2400" dirty="0" err="1">
                <a:solidFill>
                  <a:prstClr val="black">
                    <a:lumMod val="75000"/>
                    <a:lumOff val="25000"/>
                  </a:prstClr>
                </a:solidFill>
              </a:rPr>
              <a:t>allerji</a:t>
            </a:r>
            <a:r>
              <a:rPr lang="tr-TR" sz="2400" dirty="0">
                <a:solidFill>
                  <a:prstClr val="black">
                    <a:lumMod val="75000"/>
                    <a:lumOff val="25000"/>
                  </a:prstClr>
                </a:solidFill>
              </a:rPr>
              <a:t> rol oynar.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Astım tanısı koyduran bir test değildir.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Hekim tarafından gerekli görülürse bu test yapılır.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01" r="1379" b="36158"/>
          <a:stretch/>
        </p:blipFill>
        <p:spPr bwMode="auto">
          <a:xfrm>
            <a:off x="7366674" y="2508567"/>
            <a:ext cx="3871866" cy="1683337"/>
          </a:xfrm>
          <a:prstGeom prst="rect">
            <a:avLst/>
          </a:prstGeom>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2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Tanısı: </a:t>
            </a:r>
            <a:r>
              <a:rPr lang="tr-TR" sz="2800" b="1" dirty="0">
                <a:solidFill>
                  <a:prstClr val="black">
                    <a:lumMod val="75000"/>
                    <a:lumOff val="25000"/>
                  </a:prstClr>
                </a:solidFill>
              </a:rPr>
              <a:t>Nefes Ölçümü</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8" name="TextBox 6">
            <a:extLst>
              <a:ext uri="{FF2B5EF4-FFF2-40B4-BE49-F238E27FC236}">
                <a16:creationId xmlns:a16="http://schemas.microsoft.com/office/drawing/2014/main" id="{1A4F2EBE-7BAF-436D-AFC3-BA30E7A9F760}"/>
              </a:ext>
            </a:extLst>
          </p:cNvPr>
          <p:cNvSpPr txBox="1"/>
          <p:nvPr/>
        </p:nvSpPr>
        <p:spPr>
          <a:xfrm>
            <a:off x="675043" y="1415305"/>
            <a:ext cx="7125932" cy="5078313"/>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Farklı yöntemlerle yapılabilir.</a:t>
            </a:r>
          </a:p>
          <a:p>
            <a:pPr marL="720000" lvl="2" defTabSz="355600">
              <a:lnSpc>
                <a:spcPct val="250000"/>
              </a:lnSpc>
              <a:buClr>
                <a:srgbClr val="C00000"/>
              </a:buClr>
              <a:defRPr/>
            </a:pPr>
            <a:r>
              <a:rPr lang="tr-TR" sz="2400" dirty="0">
                <a:solidFill>
                  <a:prstClr val="black">
                    <a:lumMod val="75000"/>
                    <a:lumOff val="25000"/>
                  </a:prstClr>
                </a:solidFill>
              </a:rPr>
              <a:t>Direkt ölçüm</a:t>
            </a:r>
          </a:p>
          <a:p>
            <a:pPr marL="720000" lvl="2" defTabSz="355600">
              <a:lnSpc>
                <a:spcPct val="250000"/>
              </a:lnSpc>
              <a:buClr>
                <a:srgbClr val="C00000"/>
              </a:buClr>
              <a:defRPr/>
            </a:pPr>
            <a:r>
              <a:rPr lang="tr-TR" sz="2400" dirty="0">
                <a:solidFill>
                  <a:prstClr val="black">
                    <a:lumMod val="75000"/>
                    <a:lumOff val="25000"/>
                  </a:prstClr>
                </a:solidFill>
              </a:rPr>
              <a:t>İlaçlı ölçümler</a:t>
            </a:r>
          </a:p>
          <a:p>
            <a:pPr marL="720000" lvl="2" defTabSz="355600">
              <a:lnSpc>
                <a:spcPct val="250000"/>
              </a:lnSpc>
              <a:buClr>
                <a:srgbClr val="C00000"/>
              </a:buClr>
              <a:defRPr/>
            </a:pPr>
            <a:r>
              <a:rPr lang="tr-TR" sz="2400" dirty="0">
                <a:solidFill>
                  <a:prstClr val="black">
                    <a:lumMod val="75000"/>
                    <a:lumOff val="25000"/>
                  </a:prstClr>
                </a:solidFill>
              </a:rPr>
              <a:t>Evde ölçümler yapılabilir.</a:t>
            </a:r>
          </a:p>
          <a:p>
            <a:pPr marL="342900" lvl="0" indent="-342900" defTabSz="355600">
              <a:lnSpc>
                <a:spcPct val="150000"/>
              </a:lnSpc>
              <a:buClr>
                <a:srgbClr val="C00000"/>
              </a:buClr>
              <a:buFont typeface="Arial" panose="020B0604020202020204" pitchFamily="34" charset="0"/>
              <a:buChar char="•"/>
              <a:defRPr/>
            </a:pPr>
            <a:endParaRPr lang="tr-TR" sz="2400" dirty="0">
              <a:solidFill>
                <a:prstClr val="black">
                  <a:lumMod val="75000"/>
                  <a:lumOff val="25000"/>
                </a:prstClr>
              </a:solidFill>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0" name="Resim 14">
            <a:extLst>
              <a:ext uri="{FF2B5EF4-FFF2-40B4-BE49-F238E27FC236}">
                <a16:creationId xmlns:a16="http://schemas.microsoft.com/office/drawing/2014/main" id="{718C6FA1-1B87-46E5-BDE3-E593DA22740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5688" y="4109916"/>
            <a:ext cx="571294" cy="571294"/>
          </a:xfrm>
          <a:prstGeom prst="rect">
            <a:avLst/>
          </a:prstGeom>
          <a:solidFill>
            <a:schemeClr val="tx1">
              <a:lumMod val="65000"/>
              <a:lumOff val="35000"/>
              <a:alpha val="0"/>
            </a:schemeClr>
          </a:solidFill>
        </p:spPr>
      </p:pic>
      <p:pic>
        <p:nvPicPr>
          <p:cNvPr id="11" name="Resim 18">
            <a:extLst>
              <a:ext uri="{FF2B5EF4-FFF2-40B4-BE49-F238E27FC236}">
                <a16:creationId xmlns:a16="http://schemas.microsoft.com/office/drawing/2014/main" id="{CE23D85C-B2CD-49D1-B5F7-9B2E7790A1E2}"/>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5043" y="2276475"/>
            <a:ext cx="571294" cy="571294"/>
          </a:xfrm>
          <a:prstGeom prst="rect">
            <a:avLst/>
          </a:prstGeom>
          <a:solidFill>
            <a:schemeClr val="tx1">
              <a:lumMod val="65000"/>
              <a:lumOff val="35000"/>
              <a:alpha val="0"/>
            </a:schemeClr>
          </a:solidFill>
        </p:spPr>
      </p:pic>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0670" y="3207044"/>
            <a:ext cx="571294" cy="571294"/>
          </a:xfrm>
          <a:prstGeom prst="rect">
            <a:avLst/>
          </a:prstGeom>
          <a:solidFill>
            <a:schemeClr val="tx1">
              <a:lumMod val="65000"/>
              <a:lumOff val="35000"/>
              <a:alpha val="0"/>
            </a:schemeClr>
          </a:solidFill>
        </p:spPr>
      </p:pic>
      <p:pic>
        <p:nvPicPr>
          <p:cNvPr id="14" name="Resim 13"/>
          <p:cNvPicPr/>
          <p:nvPr/>
        </p:nvPicPr>
        <p:blipFill rotWithShape="1">
          <a:blip r:embed="rId5"/>
          <a:srcRect l="17277" t="13295" r="16848" b="22340"/>
          <a:stretch/>
        </p:blipFill>
        <p:spPr>
          <a:xfrm>
            <a:off x="8092330" y="3365362"/>
            <a:ext cx="3347009" cy="2286617"/>
          </a:xfrm>
          <a:prstGeom prst="rect">
            <a:avLst/>
          </a:prstGeom>
          <a:effectLst>
            <a:softEdge rad="63500"/>
          </a:effectLst>
        </p:spPr>
      </p:pic>
      <p:pic>
        <p:nvPicPr>
          <p:cNvPr id="15" name="Resim 14"/>
          <p:cNvPicPr/>
          <p:nvPr/>
        </p:nvPicPr>
        <p:blipFill rotWithShape="1">
          <a:blip r:embed="rId6"/>
          <a:srcRect l="18401" t="12105" r="26543" b="24483"/>
          <a:stretch/>
        </p:blipFill>
        <p:spPr>
          <a:xfrm>
            <a:off x="8093749" y="1030702"/>
            <a:ext cx="3344172" cy="2209800"/>
          </a:xfrm>
          <a:prstGeom prst="rect">
            <a:avLst/>
          </a:prstGeom>
          <a:effectLst>
            <a:softEdge rad="63500"/>
          </a:effectLst>
        </p:spPr>
      </p:pic>
      <p:pic>
        <p:nvPicPr>
          <p:cNvPr id="3" name="Resim 2"/>
          <p:cNvPicPr>
            <a:picLocks noChangeAspect="1"/>
          </p:cNvPicPr>
          <p:nvPr/>
        </p:nvPicPr>
        <p:blipFill>
          <a:blip r:embed="rId7"/>
          <a:stretch>
            <a:fillRect/>
          </a:stretch>
        </p:blipFill>
        <p:spPr>
          <a:xfrm>
            <a:off x="4530744" y="1970338"/>
            <a:ext cx="3535986" cy="2402032"/>
          </a:xfrm>
          <a:prstGeom prst="rect">
            <a:avLst/>
          </a:prstGeom>
        </p:spPr>
      </p:pic>
    </p:spTree>
    <p:extLst>
      <p:ext uri="{BB962C8B-B14F-4D97-AF65-F5344CB8AC3E}">
        <p14:creationId xmlns:p14="http://schemas.microsoft.com/office/powerpoint/2010/main" val="7659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84C3C58-A72E-4925-A149-3C788E276C36}"/>
              </a:ext>
            </a:extLst>
          </p:cNvPr>
          <p:cNvSpPr/>
          <p:nvPr/>
        </p:nvSpPr>
        <p:spPr>
          <a:xfrm>
            <a:off x="8960" y="179788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a:extLst>
              <a:ext uri="{FF2B5EF4-FFF2-40B4-BE49-F238E27FC236}">
                <a16:creationId xmlns:a16="http://schemas.microsoft.com/office/drawing/2014/main" id="{E033D89F-3E9C-4FEC-AF01-6126F97BEEF4}"/>
              </a:ext>
            </a:extLst>
          </p:cNvPr>
          <p:cNvSpPr/>
          <p:nvPr/>
        </p:nvSpPr>
        <p:spPr>
          <a:xfrm>
            <a:off x="8960" y="191561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a:extLst>
              <a:ext uri="{FF2B5EF4-FFF2-40B4-BE49-F238E27FC236}">
                <a16:creationId xmlns:a16="http://schemas.microsoft.com/office/drawing/2014/main" id="{3239EC90-83C1-46A9-AF53-39310C97D5B6}"/>
              </a:ext>
            </a:extLst>
          </p:cNvPr>
          <p:cNvSpPr/>
          <p:nvPr/>
        </p:nvSpPr>
        <p:spPr>
          <a:xfrm>
            <a:off x="-331698" y="2866241"/>
            <a:ext cx="7363556" cy="584775"/>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altLang="ko-KR" sz="3200" b="1" dirty="0">
                <a:solidFill>
                  <a:prstClr val="black">
                    <a:lumMod val="75000"/>
                    <a:lumOff val="25000"/>
                  </a:prstClr>
                </a:solidFill>
                <a:latin typeface="Calibri" panose="020F0502020204030204"/>
                <a:ea typeface="맑은 고딕" panose="020B0503020000020004" pitchFamily="34" charset="-127"/>
              </a:rPr>
              <a:t>Astım </a:t>
            </a:r>
            <a:r>
              <a:rPr lang="en-US" altLang="ko-KR" sz="3200" b="1" dirty="0" err="1">
                <a:solidFill>
                  <a:prstClr val="black">
                    <a:lumMod val="75000"/>
                    <a:lumOff val="25000"/>
                  </a:prstClr>
                </a:solidFill>
                <a:latin typeface="Calibri" panose="020F0502020204030204"/>
                <a:ea typeface="맑은 고딕" panose="020B0503020000020004" pitchFamily="34" charset="-127"/>
              </a:rPr>
              <a:t>Tedavisi</a:t>
            </a:r>
            <a:endParaRPr lang="en-US" altLang="ko-KR" sz="3200" b="1" dirty="0">
              <a:solidFill>
                <a:prstClr val="black">
                  <a:lumMod val="75000"/>
                  <a:lumOff val="25000"/>
                </a:prstClr>
              </a:solidFill>
              <a:latin typeface="Calibri" panose="020F0502020204030204"/>
              <a:ea typeface="맑은 고딕" panose="020B0503020000020004" pitchFamily="34" charset="-127"/>
            </a:endParaRPr>
          </a:p>
        </p:txBody>
      </p:sp>
      <p:pic>
        <p:nvPicPr>
          <p:cNvPr id="9" name="Picture 2" descr="diagnostic ile ilgili görsel sonucu">
            <a:extLst>
              <a:ext uri="{FF2B5EF4-FFF2-40B4-BE49-F238E27FC236}">
                <a16:creationId xmlns:a16="http://schemas.microsoft.com/office/drawing/2014/main" id="{A7B928AB-E493-4D10-8723-E90625CC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18" r="-1"/>
          <a:stretch/>
        </p:blipFill>
        <p:spPr bwMode="auto">
          <a:xfrm>
            <a:off x="5771784" y="1450284"/>
            <a:ext cx="5957460" cy="42834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1532957" y="1000096"/>
            <a:ext cx="85344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800" b="1" i="0" u="none" strike="noStrike" kern="1200" cap="none" spc="0" normalizeH="0" baseline="0" noProof="0" dirty="0">
                <a:ln>
                  <a:noFill/>
                </a:ln>
                <a:solidFill>
                  <a:srgbClr val="C00000"/>
                </a:solidFill>
                <a:effectLst/>
                <a:uLnTx/>
                <a:uFillTx/>
                <a:latin typeface="Calibri" panose="020F0502020204030204"/>
                <a:ea typeface="+mn-ea"/>
                <a:cs typeface="+mn-cs"/>
              </a:rPr>
              <a:t>ASTIM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8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532957" y="2687888"/>
            <a:ext cx="9115865" cy="1015663"/>
          </a:xfrm>
          <a:prstGeom prst="rect">
            <a:avLst/>
          </a:prstGeom>
          <a:no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ve hekim iş birliğinin sağlanması tedavinin önemli bir parçasıdır.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3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560" y="452526"/>
            <a:ext cx="777210" cy="2051834"/>
          </a:xfrm>
          <a:prstGeom prst="rect">
            <a:avLst/>
          </a:prstGeom>
        </p:spPr>
      </p:pic>
      <p:pic>
        <p:nvPicPr>
          <p:cNvPr id="9" name="Resim 2">
            <a:extLst>
              <a:ext uri="{FF2B5EF4-FFF2-40B4-BE49-F238E27FC236}">
                <a16:creationId xmlns:a16="http://schemas.microsoft.com/office/drawing/2014/main" id="{A4C1C604-ADE4-4D93-BC45-BF32ACD6FEE6}"/>
              </a:ext>
            </a:extLst>
          </p:cNvPr>
          <p:cNvPicPr>
            <a:picLocks noChangeAspect="1"/>
          </p:cNvPicPr>
          <p:nvPr/>
        </p:nvPicPr>
        <p:blipFill rotWithShape="1">
          <a:blip r:embed="rId3" cstate="hqprint">
            <a:grayscl/>
            <a:extLst>
              <a:ext uri="{28A0092B-C50C-407E-A947-70E740481C1C}">
                <a14:useLocalDpi xmlns:a14="http://schemas.microsoft.com/office/drawing/2010/main" val="0"/>
              </a:ext>
            </a:extLst>
          </a:blip>
          <a:srcRect l="14654" t="-639" r="5146" b="639"/>
          <a:stretch/>
        </p:blipFill>
        <p:spPr>
          <a:xfrm>
            <a:off x="4504958" y="3342156"/>
            <a:ext cx="2813273" cy="2534542"/>
          </a:xfrm>
          <a:prstGeom prst="rect">
            <a:avLst/>
          </a:prstGeom>
        </p:spPr>
      </p:pic>
    </p:spTree>
    <p:extLst>
      <p:ext uri="{BB962C8B-B14F-4D97-AF65-F5344CB8AC3E}">
        <p14:creationId xmlns:p14="http://schemas.microsoft.com/office/powerpoint/2010/main" val="14366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39" y="60984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Astımda Tedavi </a:t>
            </a:r>
            <a:r>
              <a:rPr lang="tr-TR" sz="2800" b="1" dirty="0" err="1">
                <a:solidFill>
                  <a:prstClr val="black">
                    <a:lumMod val="75000"/>
                    <a:lumOff val="25000"/>
                  </a:prstClr>
                </a:solidFill>
              </a:rPr>
              <a:t>İ</a:t>
            </a:r>
            <a:r>
              <a:rPr lang="en-US" sz="2800" b="1" dirty="0" err="1">
                <a:solidFill>
                  <a:prstClr val="black">
                    <a:lumMod val="75000"/>
                    <a:lumOff val="25000"/>
                  </a:prstClr>
                </a:solidFill>
              </a:rPr>
              <a:t>lkeleri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7" name="Grup 23">
            <a:extLst>
              <a:ext uri="{FF2B5EF4-FFF2-40B4-BE49-F238E27FC236}">
                <a16:creationId xmlns:a16="http://schemas.microsoft.com/office/drawing/2014/main" id="{3C89E854-2231-46F1-91DF-FBCD7DA42FEF}"/>
              </a:ext>
            </a:extLst>
          </p:cNvPr>
          <p:cNvGrpSpPr/>
          <p:nvPr/>
        </p:nvGrpSpPr>
        <p:grpSpPr>
          <a:xfrm>
            <a:off x="944726" y="1362206"/>
            <a:ext cx="9250653" cy="4423469"/>
            <a:chOff x="943363" y="671469"/>
            <a:chExt cx="10084931" cy="4960738"/>
          </a:xfrm>
        </p:grpSpPr>
        <p:grpSp>
          <p:nvGrpSpPr>
            <p:cNvPr id="8" name="Grup 24">
              <a:extLst>
                <a:ext uri="{FF2B5EF4-FFF2-40B4-BE49-F238E27FC236}">
                  <a16:creationId xmlns:a16="http://schemas.microsoft.com/office/drawing/2014/main" id="{74058257-0690-41CD-87AE-E6C28A82EDFD}"/>
                </a:ext>
              </a:extLst>
            </p:cNvPr>
            <p:cNvGrpSpPr/>
            <p:nvPr/>
          </p:nvGrpSpPr>
          <p:grpSpPr>
            <a:xfrm>
              <a:off x="943363" y="671469"/>
              <a:ext cx="10084931" cy="3680768"/>
              <a:chOff x="5377288" y="2782499"/>
              <a:chExt cx="10084931" cy="3680768"/>
            </a:xfrm>
          </p:grpSpPr>
          <p:sp>
            <p:nvSpPr>
              <p:cNvPr id="12" name="Serbest Form 33">
                <a:extLst>
                  <a:ext uri="{FF2B5EF4-FFF2-40B4-BE49-F238E27FC236}">
                    <a16:creationId xmlns:a16="http://schemas.microsoft.com/office/drawing/2014/main" id="{C33DAD54-FCE3-4FDA-B0DA-AA40EE43089C}"/>
                  </a:ext>
                </a:extLst>
              </p:cNvPr>
              <p:cNvSpPr/>
              <p:nvPr/>
            </p:nvSpPr>
            <p:spPr>
              <a:xfrm>
                <a:off x="5490977" y="2782499"/>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13" name="Oval 12">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4" name="Serbest Form 35">
                <a:extLst>
                  <a:ext uri="{FF2B5EF4-FFF2-40B4-BE49-F238E27FC236}">
                    <a16:creationId xmlns:a16="http://schemas.microsoft.com/office/drawing/2014/main" id="{221E6310-E49F-40F4-AAC8-87ECDDE63415}"/>
                  </a:ext>
                </a:extLst>
              </p:cNvPr>
              <p:cNvSpPr/>
              <p:nvPr/>
            </p:nvSpPr>
            <p:spPr>
              <a:xfrm>
                <a:off x="5474561" y="4062438"/>
                <a:ext cx="9971242"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Astımı tetikleyen faktörlerden uzak durmak</a:t>
                </a:r>
              </a:p>
            </p:txBody>
          </p:sp>
          <p:sp>
            <p:nvSpPr>
              <p:cNvPr id="15" name="Oval 14">
                <a:extLst>
                  <a:ext uri="{FF2B5EF4-FFF2-40B4-BE49-F238E27FC236}">
                    <a16:creationId xmlns:a16="http://schemas.microsoft.com/office/drawing/2014/main" id="{AD1DEFC2-AB5C-40F3-9103-47E990193CA3}"/>
                  </a:ext>
                </a:extLst>
              </p:cNvPr>
              <p:cNvSpPr/>
              <p:nvPr/>
            </p:nvSpPr>
            <p:spPr>
              <a:xfrm>
                <a:off x="5399508" y="4046150"/>
                <a:ext cx="1164748" cy="1136855"/>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6" name="Serbest Form 37">
                <a:extLst>
                  <a:ext uri="{FF2B5EF4-FFF2-40B4-BE49-F238E27FC236}">
                    <a16:creationId xmlns:a16="http://schemas.microsoft.com/office/drawing/2014/main" id="{E00E7519-30D2-492E-9678-2AC544FC7B67}"/>
                  </a:ext>
                </a:extLst>
              </p:cNvPr>
              <p:cNvSpPr/>
              <p:nvPr/>
            </p:nvSpPr>
            <p:spPr>
              <a:xfrm>
                <a:off x="5490618" y="5342408"/>
                <a:ext cx="9955185"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defTabSz="355600">
                  <a:lnSpc>
                    <a:spcPct val="150000"/>
                  </a:lnSpc>
                  <a:buClr>
                    <a:srgbClr val="C00000"/>
                  </a:buClr>
                  <a:defRPr/>
                </a:pPr>
                <a:endParaRPr lang="tr-TR" sz="2400" dirty="0">
                  <a:solidFill>
                    <a:srgbClr val="404040"/>
                  </a:solidFill>
                </a:endParaRPr>
              </a:p>
              <a:p>
                <a:pPr defTabSz="355600">
                  <a:lnSpc>
                    <a:spcPct val="150000"/>
                  </a:lnSpc>
                  <a:buClr>
                    <a:srgbClr val="C00000"/>
                  </a:buClr>
                  <a:defRPr/>
                </a:pPr>
                <a:r>
                  <a:rPr lang="tr-TR" sz="2400" dirty="0">
                    <a:solidFill>
                      <a:srgbClr val="404040"/>
                    </a:solidFill>
                  </a:rPr>
                  <a:t>      İlaç tedavisi ve düzenli doktor kontrolü</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5548898-47C5-4CC5-8800-12E57DBFCA32}"/>
                  </a:ext>
                </a:extLst>
              </p:cNvPr>
              <p:cNvSpPr/>
              <p:nvPr/>
            </p:nvSpPr>
            <p:spPr>
              <a:xfrm>
                <a:off x="5413447" y="5342700"/>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nvGrpSpPr>
            <p:cNvPr id="9" name="Grup 29">
              <a:extLst>
                <a:ext uri="{FF2B5EF4-FFF2-40B4-BE49-F238E27FC236}">
                  <a16:creationId xmlns:a16="http://schemas.microsoft.com/office/drawing/2014/main" id="{1F255247-4159-479F-A8E5-61EA5A73042D}"/>
                </a:ext>
              </a:extLst>
            </p:cNvPr>
            <p:cNvGrpSpPr/>
            <p:nvPr/>
          </p:nvGrpSpPr>
          <p:grpSpPr>
            <a:xfrm>
              <a:off x="974449" y="4511348"/>
              <a:ext cx="10048414" cy="1120859"/>
              <a:chOff x="979782" y="4888451"/>
              <a:chExt cx="10048414" cy="1120859"/>
            </a:xfrm>
          </p:grpSpPr>
          <p:sp>
            <p:nvSpPr>
              <p:cNvPr id="10" name="Serbest Form 31">
                <a:extLst>
                  <a:ext uri="{FF2B5EF4-FFF2-40B4-BE49-F238E27FC236}">
                    <a16:creationId xmlns:a16="http://schemas.microsoft.com/office/drawing/2014/main" id="{00C5F61D-F4F7-4546-B749-949CE2736DA0}"/>
                  </a:ext>
                </a:extLst>
              </p:cNvPr>
              <p:cNvSpPr/>
              <p:nvPr/>
            </p:nvSpPr>
            <p:spPr>
              <a:xfrm>
                <a:off x="1056954" y="4888451"/>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Evde </a:t>
                </a:r>
                <a:r>
                  <a:rPr lang="tr-TR" sz="2400" dirty="0">
                    <a:solidFill>
                      <a:srgbClr val="404040"/>
                    </a:solidFill>
                    <a:latin typeface="Calibri" panose="020F0502020204030204"/>
                  </a:rPr>
                  <a:t>takip ve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tedavi</a:t>
                </a:r>
              </a:p>
            </p:txBody>
          </p:sp>
          <p:sp>
            <p:nvSpPr>
              <p:cNvPr id="11" name="Oval 10">
                <a:extLst>
                  <a:ext uri="{FF2B5EF4-FFF2-40B4-BE49-F238E27FC236}">
                    <a16:creationId xmlns:a16="http://schemas.microsoft.com/office/drawing/2014/main" id="{8514F9A1-000D-4B29-8CD2-3B534B22A277}"/>
                  </a:ext>
                </a:extLst>
              </p:cNvPr>
              <p:cNvSpPr/>
              <p:nvPr/>
            </p:nvSpPr>
            <p:spPr>
              <a:xfrm>
                <a:off x="979782" y="4888743"/>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pic>
        <p:nvPicPr>
          <p:cNvPr id="18" name="Resim 14">
            <a:extLst>
              <a:ext uri="{FF2B5EF4-FFF2-40B4-BE49-F238E27FC236}">
                <a16:creationId xmlns:a16="http://schemas.microsoft.com/office/drawing/2014/main" id="{718C6FA1-1B87-46E5-BDE3-E593DA22740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13658" y="3849686"/>
            <a:ext cx="571294" cy="571294"/>
          </a:xfrm>
          <a:prstGeom prst="rect">
            <a:avLst/>
          </a:prstGeom>
          <a:solidFill>
            <a:schemeClr val="tx1">
              <a:lumMod val="65000"/>
              <a:lumOff val="35000"/>
              <a:alpha val="0"/>
            </a:schemeClr>
          </a:solidFill>
        </p:spPr>
      </p:pic>
      <p:pic>
        <p:nvPicPr>
          <p:cNvPr id="19" name="Resim 18">
            <a:extLst>
              <a:ext uri="{FF2B5EF4-FFF2-40B4-BE49-F238E27FC236}">
                <a16:creationId xmlns:a16="http://schemas.microsoft.com/office/drawing/2014/main" id="{CE23D85C-B2CD-49D1-B5F7-9B2E7790A1E2}"/>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013" y="1549381"/>
            <a:ext cx="571294" cy="571294"/>
          </a:xfrm>
          <a:prstGeom prst="rect">
            <a:avLst/>
          </a:prstGeom>
          <a:solidFill>
            <a:schemeClr val="tx1">
              <a:lumMod val="65000"/>
              <a:lumOff val="35000"/>
              <a:alpha val="0"/>
            </a:schemeClr>
          </a:solidFill>
        </p:spPr>
      </p:pic>
      <p:pic>
        <p:nvPicPr>
          <p:cNvPr id="20" name="Resim 20">
            <a:extLst>
              <a:ext uri="{FF2B5EF4-FFF2-40B4-BE49-F238E27FC236}">
                <a16:creationId xmlns:a16="http://schemas.microsoft.com/office/drawing/2014/main" id="{647EAF78-D94F-4B26-8277-67789633E7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8640" y="2651539"/>
            <a:ext cx="571294" cy="571294"/>
          </a:xfrm>
          <a:prstGeom prst="rect">
            <a:avLst/>
          </a:prstGeom>
          <a:solidFill>
            <a:schemeClr val="tx1">
              <a:lumMod val="65000"/>
              <a:lumOff val="35000"/>
              <a:alpha val="0"/>
            </a:schemeClr>
          </a:solidFill>
        </p:spPr>
      </p:pic>
      <p:pic>
        <p:nvPicPr>
          <p:cNvPr id="21" name="Resim 32">
            <a:extLst>
              <a:ext uri="{FF2B5EF4-FFF2-40B4-BE49-F238E27FC236}">
                <a16:creationId xmlns:a16="http://schemas.microsoft.com/office/drawing/2014/main" id="{5563A4A6-8FC5-4F01-BF0C-F0A521B4F0F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885" y="5000602"/>
            <a:ext cx="570422" cy="570422"/>
          </a:xfrm>
          <a:prstGeom prst="rect">
            <a:avLst/>
          </a:prstGeom>
          <a:solidFill>
            <a:schemeClr val="tx1">
              <a:lumMod val="65000"/>
              <a:lumOff val="35000"/>
              <a:alpha val="0"/>
            </a:schemeClr>
          </a:solidFill>
        </p:spPr>
      </p:pic>
    </p:spTree>
    <p:extLst>
      <p:ext uri="{BB962C8B-B14F-4D97-AF65-F5344CB8AC3E}">
        <p14:creationId xmlns:p14="http://schemas.microsoft.com/office/powerpoint/2010/main" val="3713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84004" y="609848"/>
            <a:ext cx="3982681" cy="999207"/>
            <a:chOff x="5377288" y="2782499"/>
            <a:chExt cx="3840174"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9" name="Resim 18">
            <a:extLst>
              <a:ext uri="{FF2B5EF4-FFF2-40B4-BE49-F238E27FC236}">
                <a16:creationId xmlns:a16="http://schemas.microsoft.com/office/drawing/2014/main" id="{CE23D85C-B2CD-49D1-B5F7-9B2E7790A1E2}"/>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2291" y="797023"/>
            <a:ext cx="571294" cy="571294"/>
          </a:xfrm>
          <a:prstGeom prst="rect">
            <a:avLst/>
          </a:prstGeom>
          <a:solidFill>
            <a:schemeClr val="tx1">
              <a:lumMod val="65000"/>
              <a:lumOff val="35000"/>
              <a:alpha val="0"/>
            </a:schemeClr>
          </a:solidFill>
        </p:spPr>
      </p:pic>
      <p:sp>
        <p:nvSpPr>
          <p:cNvPr id="10" name="TextBox 6">
            <a:extLst>
              <a:ext uri="{FF2B5EF4-FFF2-40B4-BE49-F238E27FC236}">
                <a16:creationId xmlns:a16="http://schemas.microsoft.com/office/drawing/2014/main" id="{1A4F2EBE-7BAF-436D-AFC3-BA30E7A9F760}"/>
              </a:ext>
            </a:extLst>
          </p:cNvPr>
          <p:cNvSpPr txBox="1"/>
          <p:nvPr/>
        </p:nvSpPr>
        <p:spPr>
          <a:xfrm>
            <a:off x="644360" y="2202842"/>
            <a:ext cx="9765741" cy="4524315"/>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Fazla kilolar verilmeli.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Taze sebze ve meyve ağırlıklı beslenilmeli.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Hazır </a:t>
            </a:r>
            <a:r>
              <a:rPr lang="tr-TR" sz="2400" dirty="0" err="1">
                <a:solidFill>
                  <a:prstClr val="black">
                    <a:lumMod val="75000"/>
                    <a:lumOff val="25000"/>
                  </a:prstClr>
                </a:solidFill>
              </a:rPr>
              <a:t>fast</a:t>
            </a:r>
            <a:r>
              <a:rPr lang="tr-TR" sz="2400" dirty="0">
                <a:solidFill>
                  <a:prstClr val="black">
                    <a:lumMod val="75000"/>
                    <a:lumOff val="25000"/>
                  </a:prstClr>
                </a:solidFill>
              </a:rPr>
              <a:t> </a:t>
            </a:r>
            <a:r>
              <a:rPr lang="tr-TR" sz="2400" dirty="0" err="1">
                <a:solidFill>
                  <a:prstClr val="black">
                    <a:lumMod val="75000"/>
                    <a:lumOff val="25000"/>
                  </a:prstClr>
                </a:solidFill>
              </a:rPr>
              <a:t>food</a:t>
            </a:r>
            <a:r>
              <a:rPr lang="tr-TR" sz="2400" dirty="0">
                <a:solidFill>
                  <a:prstClr val="black">
                    <a:lumMod val="75000"/>
                    <a:lumOff val="25000"/>
                  </a:prstClr>
                </a:solidFill>
              </a:rPr>
              <a:t> gıdaları tüketilmemeli.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Katkı maddeleri içeren ve  işlenmiş gıdalardan kaçınılmalı.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Gıda </a:t>
            </a:r>
            <a:r>
              <a:rPr lang="tr-TR" sz="2400" dirty="0" err="1">
                <a:solidFill>
                  <a:prstClr val="black">
                    <a:lumMod val="75000"/>
                    <a:lumOff val="25000"/>
                  </a:prstClr>
                </a:solidFill>
              </a:rPr>
              <a:t>allerjiniz</a:t>
            </a:r>
            <a:r>
              <a:rPr lang="tr-TR" sz="2400" dirty="0">
                <a:solidFill>
                  <a:prstClr val="black">
                    <a:lumMod val="75000"/>
                    <a:lumOff val="25000"/>
                  </a:prstClr>
                </a:solidFill>
              </a:rPr>
              <a:t> varsa </a:t>
            </a:r>
            <a:r>
              <a:rPr lang="tr-TR" sz="2400" dirty="0" err="1">
                <a:solidFill>
                  <a:prstClr val="black">
                    <a:lumMod val="75000"/>
                    <a:lumOff val="25000"/>
                  </a:prstClr>
                </a:solidFill>
              </a:rPr>
              <a:t>allerjik</a:t>
            </a:r>
            <a:r>
              <a:rPr lang="tr-TR" sz="2400" dirty="0">
                <a:solidFill>
                  <a:prstClr val="black">
                    <a:lumMod val="75000"/>
                    <a:lumOff val="25000"/>
                  </a:prstClr>
                </a:solidFill>
              </a:rPr>
              <a:t> olunan gıdalar tüketmemeli. </a:t>
            </a:r>
          </a:p>
          <a:p>
            <a:pPr marL="342900" lvl="0" indent="-342900" defTabSz="355600">
              <a:lnSpc>
                <a:spcPct val="150000"/>
              </a:lnSpc>
              <a:buClr>
                <a:srgbClr val="C00000"/>
              </a:buClr>
              <a:buFont typeface="Arial" panose="020B0604020202020204" pitchFamily="34" charset="0"/>
              <a:buChar char="•"/>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Dikdörtgen 10"/>
          <p:cNvSpPr/>
          <p:nvPr/>
        </p:nvSpPr>
        <p:spPr>
          <a:xfrm>
            <a:off x="6033627" y="798285"/>
            <a:ext cx="301781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rPr>
              <a:t>Astım ve Beslenme</a:t>
            </a:r>
          </a:p>
        </p:txBody>
      </p:sp>
      <p:sp>
        <p:nvSpPr>
          <p:cNvPr id="12" name="Sağ Ok 11"/>
          <p:cNvSpPr/>
          <p:nvPr/>
        </p:nvSpPr>
        <p:spPr>
          <a:xfrm>
            <a:off x="4733360" y="91217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50000"/>
                </a:schemeClr>
              </a:solidFill>
            </a:endParaRPr>
          </a:p>
        </p:txBody>
      </p:sp>
      <p:pic>
        <p:nvPicPr>
          <p:cNvPr id="13" name="Resim 12"/>
          <p:cNvPicPr/>
          <p:nvPr/>
        </p:nvPicPr>
        <p:blipFill rotWithShape="1">
          <a:blip r:embed="rId3">
            <a:extLst/>
          </a:blip>
          <a:srcRect l="9731" t="25171" r="51098" b="26457"/>
          <a:stretch/>
        </p:blipFill>
        <p:spPr>
          <a:xfrm>
            <a:off x="6033626" y="1345438"/>
            <a:ext cx="1798161" cy="1666703"/>
          </a:xfrm>
          <a:prstGeom prst="rect">
            <a:avLst/>
          </a:prstGeom>
        </p:spPr>
      </p:pic>
      <p:pic>
        <p:nvPicPr>
          <p:cNvPr id="14" name="Resim 13"/>
          <p:cNvPicPr/>
          <p:nvPr/>
        </p:nvPicPr>
        <p:blipFill rotWithShape="1">
          <a:blip r:embed="rId4">
            <a:extLst>
              <a:ext uri="{BEBA8EAE-BF5A-486C-A8C5-ECC9F3942E4B}">
                <a14:imgProps xmlns:a14="http://schemas.microsoft.com/office/drawing/2010/main">
                  <a14:imgLayer r:embed="rId5">
                    <a14:imgEffect>
                      <a14:brightnessContrast contrast="-21000"/>
                    </a14:imgEffect>
                  </a14:imgLayer>
                </a14:imgProps>
              </a:ext>
            </a:extLst>
          </a:blip>
          <a:srcRect l="34724" t="10202" r="32603" b="34004"/>
          <a:stretch/>
        </p:blipFill>
        <p:spPr>
          <a:xfrm>
            <a:off x="8059271" y="2200861"/>
            <a:ext cx="1820394" cy="1627067"/>
          </a:xfrm>
          <a:prstGeom prst="rect">
            <a:avLst/>
          </a:prstGeom>
        </p:spPr>
      </p:pic>
      <p:pic>
        <p:nvPicPr>
          <p:cNvPr id="15" name="Resim 14"/>
          <p:cNvPicPr>
            <a:picLocks noChangeAspect="1"/>
          </p:cNvPicPr>
          <p:nvPr/>
        </p:nvPicPr>
        <p:blipFill>
          <a:blip r:embed="rId6"/>
          <a:stretch>
            <a:fillRect/>
          </a:stretch>
        </p:blipFill>
        <p:spPr>
          <a:xfrm>
            <a:off x="9931954" y="3710378"/>
            <a:ext cx="1789609" cy="1758847"/>
          </a:xfrm>
          <a:prstGeom prst="rect">
            <a:avLst/>
          </a:prstGeom>
        </p:spPr>
      </p:pic>
      <p:pic>
        <p:nvPicPr>
          <p:cNvPr id="1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097" r="49268" b="27532"/>
          <a:stretch/>
        </p:blipFill>
        <p:spPr bwMode="auto">
          <a:xfrm>
            <a:off x="7474697" y="1283202"/>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829" t="22838" b="25315"/>
          <a:stretch/>
        </p:blipFill>
        <p:spPr bwMode="auto">
          <a:xfrm>
            <a:off x="9337855" y="1826235"/>
            <a:ext cx="781027" cy="7492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829" t="22838" b="25315"/>
          <a:stretch/>
        </p:blipFill>
        <p:spPr bwMode="auto">
          <a:xfrm>
            <a:off x="11243416" y="3463943"/>
            <a:ext cx="781027" cy="74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7"/>
                                        </p:tgtEl>
                                      </p:cBhvr>
                                    </p:animEffect>
                                    <p:animScale>
                                      <p:cBhvr>
                                        <p:cTn id="31" dur="250" autoRev="1" fill="hold"/>
                                        <p:tgtEl>
                                          <p:spTgt spid="17"/>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8"/>
                                        </p:tgtEl>
                                      </p:cBhvr>
                                    </p:animEffect>
                                    <p:animScale>
                                      <p:cBhvr>
                                        <p:cTn id="36"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3982681" cy="999207"/>
            <a:chOff x="5377288" y="2782499"/>
            <a:chExt cx="3840174"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9" name="Resim 18">
            <a:extLst>
              <a:ext uri="{FF2B5EF4-FFF2-40B4-BE49-F238E27FC236}">
                <a16:creationId xmlns:a16="http://schemas.microsoft.com/office/drawing/2014/main" id="{CE23D85C-B2CD-49D1-B5F7-9B2E7790A1E2}"/>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331" y="788063"/>
            <a:ext cx="571294" cy="571294"/>
          </a:xfrm>
          <a:prstGeom prst="rect">
            <a:avLst/>
          </a:prstGeom>
          <a:solidFill>
            <a:schemeClr val="tx1">
              <a:lumMod val="65000"/>
              <a:lumOff val="35000"/>
              <a:alpha val="0"/>
            </a:schemeClr>
          </a:solidFill>
        </p:spPr>
      </p:pic>
      <p:sp>
        <p:nvSpPr>
          <p:cNvPr id="10" name="TextBox 6">
            <a:extLst>
              <a:ext uri="{FF2B5EF4-FFF2-40B4-BE49-F238E27FC236}">
                <a16:creationId xmlns:a16="http://schemas.microsoft.com/office/drawing/2014/main" id="{1A4F2EBE-7BAF-436D-AFC3-BA30E7A9F760}"/>
              </a:ext>
            </a:extLst>
          </p:cNvPr>
          <p:cNvSpPr txBox="1"/>
          <p:nvPr/>
        </p:nvSpPr>
        <p:spPr>
          <a:xfrm>
            <a:off x="635399" y="1708107"/>
            <a:ext cx="7003651" cy="5078313"/>
          </a:xfrm>
          <a:prstGeom prst="rect">
            <a:avLst/>
          </a:prstGeom>
          <a:noFill/>
        </p:spPr>
        <p:txBody>
          <a:bodyPr wrap="square" rtlCol="0">
            <a:spAutoFit/>
          </a:bodyPr>
          <a:lstStyle/>
          <a:p>
            <a:pPr lvl="0" defTabSz="355600">
              <a:lnSpc>
                <a:spcPct val="150000"/>
              </a:lnSpc>
              <a:defRPr/>
            </a:pPr>
            <a:r>
              <a:rPr lang="tr-TR" sz="2400" b="1" dirty="0">
                <a:solidFill>
                  <a:prstClr val="black">
                    <a:lumMod val="75000"/>
                    <a:lumOff val="25000"/>
                  </a:prstClr>
                </a:solidFill>
              </a:rPr>
              <a:t>Astımın kontrol altında olduğu dönemde egzersiz yapılmalıdır.</a:t>
            </a:r>
          </a:p>
          <a:p>
            <a:pPr lvl="0" defTabSz="355600">
              <a:lnSpc>
                <a:spcPct val="150000"/>
              </a:lnSpc>
              <a:defRPr/>
            </a:pPr>
            <a:r>
              <a:rPr lang="tr-TR" sz="2400" dirty="0">
                <a:solidFill>
                  <a:prstClr val="black">
                    <a:lumMod val="75000"/>
                    <a:lumOff val="25000"/>
                  </a:prstClr>
                </a:solidFill>
              </a:rPr>
              <a:t>Egzersiz;</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Isınma hareketleri ile başlanmalıdır.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Yavaş yavaş sonlandırılmalıdır.</a:t>
            </a:r>
          </a:p>
          <a:p>
            <a:pPr marL="342900" lvl="0" indent="-342900" defTabSz="355600">
              <a:lnSpc>
                <a:spcPct val="150000"/>
              </a:lnSpc>
              <a:buFont typeface="Arial" panose="020B0604020202020204" pitchFamily="34" charset="0"/>
              <a:buChar char="•"/>
              <a:defRPr/>
            </a:pPr>
            <a:endParaRPr lang="tr-TR" sz="2400" dirty="0">
              <a:solidFill>
                <a:prstClr val="black">
                  <a:lumMod val="75000"/>
                  <a:lumOff val="25000"/>
                </a:prstClr>
              </a:solidFill>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Dikdörtgen 10"/>
          <p:cNvSpPr/>
          <p:nvPr/>
        </p:nvSpPr>
        <p:spPr>
          <a:xfrm>
            <a:off x="6024667" y="789325"/>
            <a:ext cx="27166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ve Egzersiz</a:t>
            </a:r>
          </a:p>
        </p:txBody>
      </p:sp>
      <p:sp>
        <p:nvSpPr>
          <p:cNvPr id="12" name="Sağ Ok 11"/>
          <p:cNvSpPr/>
          <p:nvPr/>
        </p:nvSpPr>
        <p:spPr>
          <a:xfrm>
            <a:off x="472440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3" name="Dikdörtgen 12"/>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Resim 13"/>
          <p:cNvPicPr/>
          <p:nvPr/>
        </p:nvPicPr>
        <p:blipFill rotWithShape="1">
          <a:blip r:embed="rId3"/>
          <a:srcRect l="35727" t="21436" r="36620" b="29242"/>
          <a:stretch/>
        </p:blipFill>
        <p:spPr>
          <a:xfrm>
            <a:off x="7560899" y="2276475"/>
            <a:ext cx="3000375" cy="2902835"/>
          </a:xfrm>
          <a:prstGeom prst="rect">
            <a:avLst/>
          </a:prstGeom>
        </p:spPr>
      </p:pic>
      <p:pic>
        <p:nvPicPr>
          <p:cNvPr id="1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0018349" y="1831932"/>
            <a:ext cx="785716" cy="68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6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3982681" cy="999207"/>
            <a:chOff x="5377288" y="2782499"/>
            <a:chExt cx="3840174"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9" name="Resim 18">
            <a:extLst>
              <a:ext uri="{FF2B5EF4-FFF2-40B4-BE49-F238E27FC236}">
                <a16:creationId xmlns:a16="http://schemas.microsoft.com/office/drawing/2014/main" id="{CE23D85C-B2CD-49D1-B5F7-9B2E7790A1E2}"/>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331" y="788063"/>
            <a:ext cx="571294" cy="571294"/>
          </a:xfrm>
          <a:prstGeom prst="rect">
            <a:avLst/>
          </a:prstGeom>
          <a:solidFill>
            <a:schemeClr val="tx1">
              <a:lumMod val="65000"/>
              <a:lumOff val="35000"/>
              <a:alpha val="0"/>
            </a:schemeClr>
          </a:solidFill>
        </p:spPr>
      </p:pic>
      <p:sp>
        <p:nvSpPr>
          <p:cNvPr id="10" name="TextBox 6">
            <a:extLst>
              <a:ext uri="{FF2B5EF4-FFF2-40B4-BE49-F238E27FC236}">
                <a16:creationId xmlns:a16="http://schemas.microsoft.com/office/drawing/2014/main" id="{1A4F2EBE-7BAF-436D-AFC3-BA30E7A9F760}"/>
              </a:ext>
            </a:extLst>
          </p:cNvPr>
          <p:cNvSpPr txBox="1"/>
          <p:nvPr/>
        </p:nvSpPr>
        <p:spPr>
          <a:xfrm>
            <a:off x="635399" y="1708107"/>
            <a:ext cx="8270476" cy="4524315"/>
          </a:xfrm>
          <a:prstGeom prst="rect">
            <a:avLst/>
          </a:prstGeom>
          <a:noFill/>
        </p:spPr>
        <p:txBody>
          <a:bodyPr wrap="square" rtlCol="0">
            <a:spAutoFit/>
          </a:bodyPr>
          <a:lstStyle/>
          <a:p>
            <a:pPr marL="34290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Soğuk hava</a:t>
            </a:r>
          </a:p>
          <a:p>
            <a:pPr marL="34290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Polen</a:t>
            </a:r>
          </a:p>
          <a:p>
            <a:pPr marL="34290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Hava kirliliğinin yoğun olduğu dönemlerde  </a:t>
            </a:r>
          </a:p>
          <a:p>
            <a:pPr marL="0" marR="0" lvl="0" indent="0" algn="l" defTabSz="355600" rtl="0" eaLnBrk="1" fontAlgn="auto" latinLnBrk="0" hangingPunct="1">
              <a:lnSpc>
                <a:spcPct val="15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Dikdörtgen 10"/>
          <p:cNvSpPr/>
          <p:nvPr/>
        </p:nvSpPr>
        <p:spPr>
          <a:xfrm>
            <a:off x="6024667" y="789325"/>
            <a:ext cx="27166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ve Egzersiz</a:t>
            </a:r>
          </a:p>
        </p:txBody>
      </p:sp>
      <p:sp>
        <p:nvSpPr>
          <p:cNvPr id="12" name="Sağ Ok 11"/>
          <p:cNvSpPr/>
          <p:nvPr/>
        </p:nvSpPr>
        <p:spPr>
          <a:xfrm>
            <a:off x="472440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4" name="Dikdörtgen 13"/>
          <p:cNvSpPr/>
          <p:nvPr/>
        </p:nvSpPr>
        <p:spPr>
          <a:xfrm>
            <a:off x="6959125" y="2276475"/>
            <a:ext cx="6096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Dış ortamda egzersiz yapılmamalıdır.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5" name="Dikdörtgen 14"/>
          <p:cNvSpPr/>
          <p:nvPr/>
        </p:nvSpPr>
        <p:spPr>
          <a:xfrm>
            <a:off x="635399" y="3970264"/>
            <a:ext cx="7565626"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i="0" u="none" strike="noStrike" kern="1200" cap="none" spc="0" normalizeH="0" baseline="0" noProof="0" dirty="0">
                <a:ln>
                  <a:noFill/>
                </a:ln>
                <a:effectLst/>
                <a:uLnTx/>
                <a:uFillTx/>
                <a:latin typeface="Calibri"/>
                <a:ea typeface="+mn-ea"/>
                <a:cs typeface="+mn-cs"/>
              </a:rPr>
              <a:t>Egzersiz sırasında </a:t>
            </a:r>
            <a:r>
              <a:rPr kumimoji="0" lang="tr-TR" sz="2400" b="1" i="0" u="none" strike="noStrike" kern="1200" cap="none" spc="0" normalizeH="0" baseline="0" noProof="0" dirty="0">
                <a:ln>
                  <a:noFill/>
                </a:ln>
                <a:effectLst/>
                <a:uLnTx/>
                <a:uFillTx/>
                <a:latin typeface="Calibri"/>
                <a:ea typeface="+mn-ea"/>
                <a:cs typeface="+mn-cs"/>
              </a:rPr>
              <a:t>hırıltı, nefes darlığı ve öksürük gibi şikayetlerin olması durumunda egzersiz sonlandırılmalıdır </a:t>
            </a:r>
            <a:r>
              <a:rPr kumimoji="0" lang="tr-TR" sz="2400" i="0" u="none" strike="noStrike" kern="1200" cap="none" spc="0" normalizeH="0" baseline="0" noProof="0" dirty="0">
                <a:ln>
                  <a:noFill/>
                </a:ln>
                <a:effectLst/>
                <a:uLnTx/>
                <a:uFillTx/>
                <a:latin typeface="Calibri"/>
                <a:ea typeface="+mn-ea"/>
                <a:cs typeface="+mn-cs"/>
              </a:rPr>
              <a:t>ve kurtarıcı astım ilacı kullanılmalıdır.</a:t>
            </a:r>
          </a:p>
        </p:txBody>
      </p:sp>
      <p:sp>
        <p:nvSpPr>
          <p:cNvPr id="16" name="Sağ Ayraç 15"/>
          <p:cNvSpPr/>
          <p:nvPr/>
        </p:nvSpPr>
        <p:spPr bwMode="auto">
          <a:xfrm>
            <a:off x="6578125" y="1761981"/>
            <a:ext cx="381000" cy="1486043"/>
          </a:xfrm>
          <a:prstGeom prst="rightBrace">
            <a:avLst>
              <a:gd name="adj1" fmla="val 19047"/>
              <a:gd name="adj2"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0" cap="none" spc="0" normalizeH="0" baseline="0" noProof="0">
              <a:ln>
                <a:noFill/>
              </a:ln>
              <a:solidFill>
                <a:srgbClr val="FFFFFF"/>
              </a:solidFill>
              <a:effectLst/>
              <a:uLnTx/>
              <a:uFillTx/>
              <a:latin typeface="Comic Sans MS" pitchFamily="66" charset="0"/>
              <a:ea typeface="+mn-ea"/>
              <a:cs typeface="+mn-cs"/>
            </a:endParaRPr>
          </a:p>
        </p:txBody>
      </p:sp>
      <p:pic>
        <p:nvPicPr>
          <p:cNvPr id="17" name="Resim 16"/>
          <p:cNvPicPr>
            <a:picLocks noChangeAspect="1"/>
          </p:cNvPicPr>
          <p:nvPr/>
        </p:nvPicPr>
        <p:blipFill>
          <a:blip r:embed="rId3"/>
          <a:stretch>
            <a:fillRect/>
          </a:stretch>
        </p:blipFill>
        <p:spPr>
          <a:xfrm>
            <a:off x="10773122" y="1526602"/>
            <a:ext cx="780356" cy="749873"/>
          </a:xfrm>
          <a:prstGeom prst="rect">
            <a:avLst/>
          </a:prstGeom>
        </p:spPr>
      </p:pic>
      <p:pic>
        <p:nvPicPr>
          <p:cNvPr id="18" name="Resim 17"/>
          <p:cNvPicPr/>
          <p:nvPr/>
        </p:nvPicPr>
        <p:blipFill rotWithShape="1">
          <a:blip r:embed="rId4"/>
          <a:srcRect l="14868" t="16295" r="17652" b="21055"/>
          <a:stretch/>
        </p:blipFill>
        <p:spPr>
          <a:xfrm>
            <a:off x="9039224" y="3970264"/>
            <a:ext cx="2514253" cy="1685925"/>
          </a:xfrm>
          <a:prstGeom prst="rect">
            <a:avLst/>
          </a:prstGeom>
        </p:spPr>
      </p:pic>
      <p:pic>
        <p:nvPicPr>
          <p:cNvPr id="19" name="Resim 12">
            <a:extLst>
              <a:ext uri="{FF2B5EF4-FFF2-40B4-BE49-F238E27FC236}">
                <a16:creationId xmlns:a16="http://schemas.microsoft.com/office/drawing/2014/main" id="{4542BDBF-903A-4890-9957-F393EAFCD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4098" y="3672756"/>
            <a:ext cx="777210" cy="2051834"/>
          </a:xfrm>
          <a:prstGeom prst="rect">
            <a:avLst/>
          </a:prstGeom>
        </p:spPr>
      </p:pic>
    </p:spTree>
    <p:extLst>
      <p:ext uri="{BB962C8B-B14F-4D97-AF65-F5344CB8AC3E}">
        <p14:creationId xmlns:p14="http://schemas.microsoft.com/office/powerpoint/2010/main" val="39667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7"/>
                                        </p:tgtEl>
                                      </p:cBhvr>
                                    </p:animEffect>
                                    <p:animScale>
                                      <p:cBhvr>
                                        <p:cTn id="38" dur="250" autoRev="1" fill="hold"/>
                                        <p:tgtEl>
                                          <p:spTgt spid="17"/>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19"/>
                                        </p:tgtEl>
                                      </p:cBhvr>
                                    </p:animEffect>
                                    <p:animScale>
                                      <p:cBhvr>
                                        <p:cTn id="48"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4" grpId="0"/>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0"/>
          <p:cNvSpPr/>
          <p:nvPr/>
        </p:nvSpPr>
        <p:spPr>
          <a:xfrm>
            <a:off x="2839659" y="1238352"/>
            <a:ext cx="927915" cy="431030"/>
          </a:xfrm>
          <a:prstGeom prst="roundRect">
            <a:avLst/>
          </a:prstGeom>
          <a:solidFill>
            <a:schemeClr val="bg2">
              <a:lumMod val="50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1200" cap="none" spc="0" normalizeH="0" baseline="0" noProof="0">
              <a:ln>
                <a:noFill/>
              </a:ln>
              <a:solidFill>
                <a:prstClr val="white"/>
              </a:solidFill>
              <a:effectLst/>
              <a:uLnTx/>
              <a:uFillTx/>
              <a:latin typeface="Comic Sans MS" panose="030F0702030302020204" pitchFamily="66" charset="0"/>
              <a:ea typeface="Arial Unicode MS" pitchFamily="34" charset="-128"/>
              <a:cs typeface="Arial Unicode MS" pitchFamily="34" charset="-128"/>
            </a:endParaRPr>
          </a:p>
        </p:txBody>
      </p:sp>
      <p:sp>
        <p:nvSpPr>
          <p:cNvPr id="43" name="Dikdörtgen 42">
            <a:extLst>
              <a:ext uri="{FF2B5EF4-FFF2-40B4-BE49-F238E27FC236}">
                <a16:creationId xmlns:a16="http://schemas.microsoft.com/office/drawing/2014/main" id="{9A674231-B60D-48E0-8682-B25E40739994}"/>
              </a:ext>
            </a:extLst>
          </p:cNvPr>
          <p:cNvSpPr/>
          <p:nvPr/>
        </p:nvSpPr>
        <p:spPr>
          <a:xfrm>
            <a:off x="7225560" y="598902"/>
            <a:ext cx="4347882" cy="523220"/>
          </a:xfrm>
          <a:prstGeom prst="rect">
            <a:avLst/>
          </a:prstGeom>
        </p:spPr>
        <p:txBody>
          <a:bodyPr wrap="square">
            <a:spAutoFit/>
          </a:bodyPr>
          <a:lstStyle/>
          <a:p>
            <a:pPr lvl="0">
              <a:defRPr/>
            </a:pPr>
            <a:r>
              <a:rPr lang="tr-TR" sz="2800" b="1" dirty="0">
                <a:solidFill>
                  <a:prstClr val="black">
                    <a:lumMod val="75000"/>
                    <a:lumOff val="25000"/>
                  </a:prstClr>
                </a:solidFill>
              </a:rPr>
              <a:t>Astımlı Krizinde Hava Yolu</a:t>
            </a:r>
          </a:p>
        </p:txBody>
      </p:sp>
      <p:sp>
        <p:nvSpPr>
          <p:cNvPr id="44" name="Dikdörtgen 43">
            <a:extLst>
              <a:ext uri="{FF2B5EF4-FFF2-40B4-BE49-F238E27FC236}">
                <a16:creationId xmlns:a16="http://schemas.microsoft.com/office/drawing/2014/main" id="{9A674231-B60D-48E0-8682-B25E40739994}"/>
              </a:ext>
            </a:extLst>
          </p:cNvPr>
          <p:cNvSpPr/>
          <p:nvPr/>
        </p:nvSpPr>
        <p:spPr>
          <a:xfrm>
            <a:off x="1714953" y="600888"/>
            <a:ext cx="312599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Normal Hava Yolları</a:t>
            </a:r>
          </a:p>
        </p:txBody>
      </p:sp>
      <p:pic>
        <p:nvPicPr>
          <p:cNvPr id="45" name="Picture 11" descr="broşl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83"/>
          <a:stretch>
            <a:fillRect/>
          </a:stretch>
        </p:blipFill>
        <p:spPr bwMode="auto">
          <a:xfrm>
            <a:off x="1770662" y="1483635"/>
            <a:ext cx="2351891" cy="348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5"/>
          <p:cNvSpPr txBox="1">
            <a:spLocks noChangeArrowheads="1"/>
          </p:cNvSpPr>
          <p:nvPr/>
        </p:nvSpPr>
        <p:spPr bwMode="auto">
          <a:xfrm>
            <a:off x="2718123" y="1292940"/>
            <a:ext cx="1182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tr-TR" altLang="tr-TR" sz="1400" b="1" i="0" u="none" strike="noStrike" kern="1200" cap="none" spc="0" normalizeH="0" baseline="0" noProof="0" dirty="0">
                <a:ln>
                  <a:noFill/>
                </a:ln>
                <a:solidFill>
                  <a:prstClr val="white"/>
                </a:solidFill>
                <a:effectLst/>
                <a:uLnTx/>
                <a:uFillTx/>
                <a:latin typeface="Calibri"/>
                <a:ea typeface="+mn-ea"/>
                <a:cs typeface="+mn-cs"/>
              </a:rPr>
              <a:t>BRONŞ</a:t>
            </a:r>
          </a:p>
        </p:txBody>
      </p:sp>
      <p:sp>
        <p:nvSpPr>
          <p:cNvPr id="47" name="Line 20"/>
          <p:cNvSpPr>
            <a:spLocks noChangeShapeType="1"/>
          </p:cNvSpPr>
          <p:nvPr/>
        </p:nvSpPr>
        <p:spPr bwMode="auto">
          <a:xfrm>
            <a:off x="3563908" y="4946994"/>
            <a:ext cx="124535" cy="412807"/>
          </a:xfrm>
          <a:prstGeom prst="line">
            <a:avLst/>
          </a:prstGeom>
          <a:noFill/>
          <a:ln w="38100">
            <a:solidFill>
              <a:srgbClr val="FFFFFF"/>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48" name="Rounded Rectangle 10"/>
          <p:cNvSpPr/>
          <p:nvPr/>
        </p:nvSpPr>
        <p:spPr>
          <a:xfrm>
            <a:off x="3861316" y="4522783"/>
            <a:ext cx="1212974" cy="634629"/>
          </a:xfrm>
          <a:prstGeom prst="roundRect">
            <a:avLst/>
          </a:prstGeom>
          <a:solidFill>
            <a:srgbClr val="FF8181"/>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0" cap="none" spc="0" normalizeH="0" baseline="0" noProof="0">
              <a:ln>
                <a:noFill/>
              </a:ln>
              <a:solidFill>
                <a:srgbClr val="003366"/>
              </a:solidFill>
              <a:effectLst/>
              <a:uLnTx/>
              <a:uFillTx/>
              <a:latin typeface="Comic Sans MS" panose="030F0702030302020204" pitchFamily="66" charset="0"/>
              <a:ea typeface="Arial Unicode MS" pitchFamily="34" charset="-128"/>
              <a:cs typeface="Arial Unicode MS" pitchFamily="34" charset="-128"/>
            </a:endParaRPr>
          </a:p>
        </p:txBody>
      </p:sp>
      <p:sp>
        <p:nvSpPr>
          <p:cNvPr id="49" name="Rounded Rectangle 27"/>
          <p:cNvSpPr/>
          <p:nvPr/>
        </p:nvSpPr>
        <p:spPr>
          <a:xfrm>
            <a:off x="3524745" y="2111673"/>
            <a:ext cx="1481336" cy="731112"/>
          </a:xfrm>
          <a:prstGeom prst="roundRect">
            <a:avLst/>
          </a:prstGeom>
          <a:solidFill>
            <a:srgbClr val="A50021"/>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50" name="Rounded Rectangle 36"/>
          <p:cNvSpPr/>
          <p:nvPr/>
        </p:nvSpPr>
        <p:spPr>
          <a:xfrm>
            <a:off x="1152232" y="2146506"/>
            <a:ext cx="1385453" cy="724743"/>
          </a:xfrm>
          <a:prstGeom prst="roundRect">
            <a:avLst/>
          </a:prstGeom>
          <a:solidFill>
            <a:schemeClr val="bg1">
              <a:lumMod val="9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1200" cap="none" spc="0" normalizeH="0" baseline="0" noProof="0">
              <a:ln>
                <a:noFill/>
              </a:ln>
              <a:solidFill>
                <a:srgbClr val="003366"/>
              </a:solidFill>
              <a:effectLst/>
              <a:uLnTx/>
              <a:uFillTx/>
              <a:latin typeface="Comic Sans MS" panose="030F0702030302020204" pitchFamily="66" charset="0"/>
              <a:ea typeface="Arial Unicode MS" pitchFamily="34" charset="-128"/>
              <a:cs typeface="Arial Unicode MS" pitchFamily="34" charset="-128"/>
            </a:endParaRPr>
          </a:p>
        </p:txBody>
      </p:sp>
      <p:sp>
        <p:nvSpPr>
          <p:cNvPr id="51" name="Text Box 17"/>
          <p:cNvSpPr txBox="1">
            <a:spLocks noChangeArrowheads="1"/>
          </p:cNvSpPr>
          <p:nvPr/>
        </p:nvSpPr>
        <p:spPr bwMode="auto">
          <a:xfrm>
            <a:off x="1146122" y="2146506"/>
            <a:ext cx="13431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000" rIns="18000">
            <a:spAutoFit/>
          </a:bodyPr>
          <a:lstStyle>
            <a:defPPr>
              <a:defRPr lang="tr-TR"/>
            </a:defPPr>
            <a:lvl1pPr marR="0" lvl="0" indent="0" algn="ctr" fontAlgn="base">
              <a:lnSpc>
                <a:spcPct val="100000"/>
              </a:lnSpc>
              <a:spcBef>
                <a:spcPct val="50000"/>
              </a:spcBef>
              <a:spcAft>
                <a:spcPct val="0"/>
              </a:spcAft>
              <a:buClrTx/>
              <a:buSzTx/>
              <a:buFontTx/>
              <a:buNone/>
              <a:tabLst/>
              <a:defRPr kumimoji="0" sz="1400" b="1" i="0" u="none" strike="noStrike" cap="none" spc="0" normalizeH="0" baseline="0">
                <a:ln>
                  <a:noFill/>
                </a:ln>
                <a:solidFill>
                  <a:srgbClr val="FFFFFF"/>
                </a:solidFill>
                <a:effectLst/>
                <a:uLnTx/>
                <a:uFillTx/>
              </a:defRPr>
            </a:lvl1pPr>
            <a:lvl2pPr marL="742950" indent="-285750">
              <a:defRPr>
                <a:latin typeface="Comic Sans MS" panose="030F0702030302020204" pitchFamily="66" charset="0"/>
              </a:defRPr>
            </a:lvl2pPr>
            <a:lvl3pPr marL="1143000" indent="-228600">
              <a:defRPr>
                <a:latin typeface="Comic Sans MS" panose="030F0702030302020204" pitchFamily="66" charset="0"/>
              </a:defRPr>
            </a:lvl3pPr>
            <a:lvl4pPr marL="1600200" indent="-228600">
              <a:defRPr>
                <a:latin typeface="Comic Sans MS" panose="030F0702030302020204" pitchFamily="66" charset="0"/>
              </a:defRPr>
            </a:lvl4pPr>
            <a:lvl5pPr marL="2057400" indent="-228600">
              <a:defRPr>
                <a:latin typeface="Comic Sans MS" panose="030F0702030302020204" pitchFamily="66" charset="0"/>
              </a:defRPr>
            </a:lvl5pPr>
            <a:lvl6pPr marL="2514600" indent="-228600" eaLnBrk="0" fontAlgn="base" hangingPunct="0">
              <a:spcBef>
                <a:spcPct val="0"/>
              </a:spcBef>
              <a:spcAft>
                <a:spcPct val="0"/>
              </a:spcAft>
              <a:defRPr>
                <a:latin typeface="Comic Sans MS" panose="030F0702030302020204" pitchFamily="66" charset="0"/>
              </a:defRPr>
            </a:lvl6pPr>
            <a:lvl7pPr marL="2971800" indent="-228600" eaLnBrk="0" fontAlgn="base" hangingPunct="0">
              <a:spcBef>
                <a:spcPct val="0"/>
              </a:spcBef>
              <a:spcAft>
                <a:spcPct val="0"/>
              </a:spcAft>
              <a:defRPr>
                <a:latin typeface="Comic Sans MS" panose="030F0702030302020204" pitchFamily="66" charset="0"/>
              </a:defRPr>
            </a:lvl7pPr>
            <a:lvl8pPr marL="3429000" indent="-228600" eaLnBrk="0" fontAlgn="base" hangingPunct="0">
              <a:spcBef>
                <a:spcPct val="0"/>
              </a:spcBef>
              <a:spcAft>
                <a:spcPct val="0"/>
              </a:spcAft>
              <a:defRPr>
                <a:latin typeface="Comic Sans MS" panose="030F0702030302020204" pitchFamily="66" charset="0"/>
              </a:defRPr>
            </a:lvl8pPr>
            <a:lvl9pPr marL="3886200" indent="-228600" eaLnBrk="0" fontAlgn="base" hangingPunct="0">
              <a:spcBef>
                <a:spcPct val="0"/>
              </a:spcBef>
              <a:spcAft>
                <a:spcPct val="0"/>
              </a:spcAft>
              <a:defRPr>
                <a:latin typeface="Comic Sans MS" panose="030F0702030302020204" pitchFamily="66"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E7E6E6">
                    <a:lumMod val="10000"/>
                  </a:srgbClr>
                </a:solidFill>
                <a:effectLst/>
                <a:uLnTx/>
                <a:uFillTx/>
                <a:latin typeface="Calibri"/>
                <a:ea typeface="+mn-ea"/>
                <a:cs typeface="+mn-cs"/>
              </a:rPr>
              <a:t>BRONŞİOL</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E7E6E6">
                    <a:lumMod val="10000"/>
                  </a:srgbClr>
                </a:solidFill>
                <a:effectLst/>
                <a:uLnTx/>
                <a:uFillTx/>
                <a:latin typeface="Calibri"/>
                <a:ea typeface="+mn-ea"/>
                <a:cs typeface="+mn-cs"/>
              </a:rPr>
              <a:t>KÜÇÜK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E7E6E6">
                    <a:lumMod val="10000"/>
                  </a:srgbClr>
                </a:solidFill>
                <a:effectLst/>
                <a:uLnTx/>
                <a:uFillTx/>
                <a:latin typeface="Calibri"/>
                <a:ea typeface="+mn-ea"/>
                <a:cs typeface="+mn-cs"/>
              </a:rPr>
              <a:t>HAVA YOLLARI</a:t>
            </a:r>
          </a:p>
        </p:txBody>
      </p:sp>
      <p:sp>
        <p:nvSpPr>
          <p:cNvPr id="52" name="Text Box 12"/>
          <p:cNvSpPr txBox="1">
            <a:spLocks noChangeArrowheads="1"/>
          </p:cNvSpPr>
          <p:nvPr/>
        </p:nvSpPr>
        <p:spPr bwMode="auto">
          <a:xfrm>
            <a:off x="3456536" y="2106678"/>
            <a:ext cx="15495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BRONŞLARI ÇEPEÇEVRE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SARAN KASLAR</a:t>
            </a:r>
          </a:p>
        </p:txBody>
      </p:sp>
      <p:sp>
        <p:nvSpPr>
          <p:cNvPr id="53" name="Text Box 19"/>
          <p:cNvSpPr txBox="1">
            <a:spLocks noChangeArrowheads="1"/>
          </p:cNvSpPr>
          <p:nvPr/>
        </p:nvSpPr>
        <p:spPr bwMode="auto">
          <a:xfrm>
            <a:off x="3861315" y="4572563"/>
            <a:ext cx="1144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İNCE MUKUS TABAKASI</a:t>
            </a:r>
          </a:p>
        </p:txBody>
      </p:sp>
      <p:grpSp>
        <p:nvGrpSpPr>
          <p:cNvPr id="54" name="Group 35"/>
          <p:cNvGrpSpPr>
            <a:grpSpLocks/>
          </p:cNvGrpSpPr>
          <p:nvPr/>
        </p:nvGrpSpPr>
        <p:grpSpPr bwMode="auto">
          <a:xfrm>
            <a:off x="1540248" y="4520213"/>
            <a:ext cx="1529284" cy="839588"/>
            <a:chOff x="2269703" y="1671359"/>
            <a:chExt cx="1115405" cy="800619"/>
          </a:xfrm>
        </p:grpSpPr>
        <p:sp>
          <p:nvSpPr>
            <p:cNvPr id="55" name="Rounded Rectangle 36"/>
            <p:cNvSpPr/>
            <p:nvPr/>
          </p:nvSpPr>
          <p:spPr>
            <a:xfrm>
              <a:off x="2277554" y="1714488"/>
              <a:ext cx="1080000" cy="720000"/>
            </a:xfrm>
            <a:prstGeom prst="roundRect">
              <a:avLst/>
            </a:prstGeom>
            <a:solidFill>
              <a:srgbClr val="2D064A"/>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56" name="TextBox 37"/>
            <p:cNvSpPr txBox="1">
              <a:spLocks noChangeArrowheads="1"/>
            </p:cNvSpPr>
            <p:nvPr/>
          </p:nvSpPr>
          <p:spPr bwMode="auto">
            <a:xfrm>
              <a:off x="2314346" y="1771695"/>
              <a:ext cx="1042836" cy="37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2200" b="1" i="0" u="none" strike="noStrike" kern="1200" cap="none" spc="0" normalizeH="0" baseline="0" noProof="0">
                <a:ln>
                  <a:noFill/>
                </a:ln>
                <a:solidFill>
                  <a:srgbClr val="0068AE"/>
                </a:solidFill>
                <a:effectLst/>
                <a:uLnTx/>
                <a:uFillTx/>
                <a:latin typeface="Arial" panose="020B0604020202020204" pitchFamily="34" charset="0"/>
                <a:ea typeface="+mn-ea"/>
                <a:cs typeface="+mn-cs"/>
              </a:endParaRPr>
            </a:p>
          </p:txBody>
        </p:sp>
      </p:grpSp>
      <p:sp>
        <p:nvSpPr>
          <p:cNvPr id="57" name="Rectangle 22"/>
          <p:cNvSpPr>
            <a:spLocks noChangeArrowheads="1"/>
          </p:cNvSpPr>
          <p:nvPr/>
        </p:nvSpPr>
        <p:spPr bwMode="auto">
          <a:xfrm>
            <a:off x="1436879" y="4547902"/>
            <a:ext cx="16326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ALVEOL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İÇİ HAVA DOLU KESECİKLER</a:t>
            </a:r>
          </a:p>
        </p:txBody>
      </p:sp>
      <p:sp>
        <p:nvSpPr>
          <p:cNvPr id="58" name="Rectangle 22"/>
          <p:cNvSpPr>
            <a:spLocks noChangeArrowheads="1"/>
          </p:cNvSpPr>
          <p:nvPr/>
        </p:nvSpPr>
        <p:spPr bwMode="auto">
          <a:xfrm>
            <a:off x="4697111" y="5155284"/>
            <a:ext cx="1468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tr-TR" sz="1400" b="1" dirty="0">
                <a:solidFill>
                  <a:srgbClr val="FFFFFF"/>
                </a:solidFill>
                <a:latin typeface="Calibri"/>
              </a:rPr>
              <a:t>HAPSOLMUŞ </a:t>
            </a: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HAVA DOLU KESECİKLER</a:t>
            </a:r>
          </a:p>
        </p:txBody>
      </p:sp>
      <p:pic>
        <p:nvPicPr>
          <p:cNvPr id="59" name="Resim 58"/>
          <p:cNvPicPr>
            <a:picLocks noChangeAspect="1"/>
          </p:cNvPicPr>
          <p:nvPr/>
        </p:nvPicPr>
        <p:blipFill>
          <a:blip r:embed="rId3"/>
          <a:stretch>
            <a:fillRect/>
          </a:stretch>
        </p:blipFill>
        <p:spPr>
          <a:xfrm>
            <a:off x="7078551" y="1649769"/>
            <a:ext cx="3624799" cy="3023035"/>
          </a:xfrm>
          <a:prstGeom prst="rect">
            <a:avLst/>
          </a:prstGeom>
        </p:spPr>
      </p:pic>
      <p:grpSp>
        <p:nvGrpSpPr>
          <p:cNvPr id="60" name="Group 35"/>
          <p:cNvGrpSpPr>
            <a:grpSpLocks/>
          </p:cNvGrpSpPr>
          <p:nvPr/>
        </p:nvGrpSpPr>
        <p:grpSpPr bwMode="auto">
          <a:xfrm>
            <a:off x="9646626" y="4253362"/>
            <a:ext cx="1515512" cy="1048908"/>
            <a:chOff x="2277554" y="1714488"/>
            <a:chExt cx="1080379" cy="720000"/>
          </a:xfrm>
          <a:solidFill>
            <a:srgbClr val="800000"/>
          </a:solidFill>
        </p:grpSpPr>
        <p:sp>
          <p:nvSpPr>
            <p:cNvPr id="61" name="Rounded Rectangle 36"/>
            <p:cNvSpPr/>
            <p:nvPr/>
          </p:nvSpPr>
          <p:spPr>
            <a:xfrm>
              <a:off x="2277554" y="1714488"/>
              <a:ext cx="1080000" cy="720000"/>
            </a:xfrm>
            <a:prstGeom prst="roundRect">
              <a:avLst/>
            </a:prstGeom>
            <a:grp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62" name="TextBox 37"/>
            <p:cNvSpPr txBox="1">
              <a:spLocks noChangeArrowheads="1"/>
            </p:cNvSpPr>
            <p:nvPr/>
          </p:nvSpPr>
          <p:spPr bwMode="auto">
            <a:xfrm>
              <a:off x="2314171" y="1769474"/>
              <a:ext cx="1043762" cy="4398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2200" b="1" i="0" u="none" strike="noStrike" kern="1200" cap="none" spc="0" normalizeH="0" baseline="0" noProof="0">
                <a:ln>
                  <a:noFill/>
                </a:ln>
                <a:solidFill>
                  <a:srgbClr val="0068AE"/>
                </a:solidFill>
                <a:effectLst/>
                <a:uLnTx/>
                <a:uFillTx/>
                <a:latin typeface="Arial" panose="020B0604020202020204" pitchFamily="34" charset="0"/>
                <a:ea typeface="+mn-ea"/>
                <a:cs typeface="+mn-cs"/>
              </a:endParaRPr>
            </a:p>
          </p:txBody>
        </p:sp>
      </p:grpSp>
      <p:sp>
        <p:nvSpPr>
          <p:cNvPr id="63" name="Text Box 4"/>
          <p:cNvSpPr txBox="1">
            <a:spLocks noChangeArrowheads="1"/>
          </p:cNvSpPr>
          <p:nvPr/>
        </p:nvSpPr>
        <p:spPr bwMode="auto">
          <a:xfrm>
            <a:off x="9557029" y="4300762"/>
            <a:ext cx="1747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İLTİHAPLI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 DARALMIŞ HAVA YOLU</a:t>
            </a:r>
          </a:p>
        </p:txBody>
      </p:sp>
      <p:sp>
        <p:nvSpPr>
          <p:cNvPr id="64" name="Rounded Rectangle 10"/>
          <p:cNvSpPr/>
          <p:nvPr/>
        </p:nvSpPr>
        <p:spPr>
          <a:xfrm>
            <a:off x="10159728" y="3428633"/>
            <a:ext cx="1212974" cy="544173"/>
          </a:xfrm>
          <a:prstGeom prst="roundRect">
            <a:avLst/>
          </a:prstGeom>
          <a:solidFill>
            <a:srgbClr val="FF8181"/>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0" cap="none" spc="0" normalizeH="0" baseline="0" noProof="0">
              <a:ln>
                <a:noFill/>
              </a:ln>
              <a:solidFill>
                <a:srgbClr val="003366"/>
              </a:solidFill>
              <a:effectLst/>
              <a:uLnTx/>
              <a:uFillTx/>
              <a:latin typeface="Comic Sans MS" panose="030F0702030302020204" pitchFamily="66" charset="0"/>
              <a:ea typeface="Arial Unicode MS" pitchFamily="34" charset="-128"/>
              <a:cs typeface="Arial Unicode MS" pitchFamily="34" charset="-128"/>
            </a:endParaRPr>
          </a:p>
        </p:txBody>
      </p:sp>
      <p:sp>
        <p:nvSpPr>
          <p:cNvPr id="65" name="Text Box 19"/>
          <p:cNvSpPr txBox="1">
            <a:spLocks noChangeArrowheads="1"/>
          </p:cNvSpPr>
          <p:nvPr/>
        </p:nvSpPr>
        <p:spPr bwMode="auto">
          <a:xfrm>
            <a:off x="10159727" y="3428633"/>
            <a:ext cx="1144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ARTMIŞ MUKUS</a:t>
            </a:r>
          </a:p>
        </p:txBody>
      </p:sp>
      <p:cxnSp>
        <p:nvCxnSpPr>
          <p:cNvPr id="66" name="Düz Bağlayıcı 65"/>
          <p:cNvCxnSpPr/>
          <p:nvPr/>
        </p:nvCxnSpPr>
        <p:spPr>
          <a:xfrm>
            <a:off x="9888069" y="3798236"/>
            <a:ext cx="277905" cy="1696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67" name="Resim 66"/>
          <p:cNvPicPr>
            <a:picLocks noChangeAspect="1"/>
          </p:cNvPicPr>
          <p:nvPr/>
        </p:nvPicPr>
        <p:blipFill>
          <a:blip r:embed="rId4"/>
          <a:stretch>
            <a:fillRect/>
          </a:stretch>
        </p:blipFill>
        <p:spPr>
          <a:xfrm rot="5224895" flipV="1">
            <a:off x="9646626" y="4106248"/>
            <a:ext cx="365753" cy="45719"/>
          </a:xfrm>
          <a:prstGeom prst="rect">
            <a:avLst/>
          </a:prstGeom>
        </p:spPr>
      </p:pic>
      <p:cxnSp>
        <p:nvCxnSpPr>
          <p:cNvPr id="68" name="Düz Bağlayıcı 67"/>
          <p:cNvCxnSpPr/>
          <p:nvPr/>
        </p:nvCxnSpPr>
        <p:spPr>
          <a:xfrm>
            <a:off x="8648905" y="2453531"/>
            <a:ext cx="277905" cy="1696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Rounded Rectangle 27"/>
          <p:cNvSpPr/>
          <p:nvPr/>
        </p:nvSpPr>
        <p:spPr>
          <a:xfrm>
            <a:off x="7241881" y="2017590"/>
            <a:ext cx="1420312" cy="594102"/>
          </a:xfrm>
          <a:prstGeom prst="roundRect">
            <a:avLst/>
          </a:prstGeom>
          <a:solidFill>
            <a:srgbClr val="A50021"/>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70" name="Text Box 12"/>
          <p:cNvSpPr txBox="1">
            <a:spLocks noChangeArrowheads="1"/>
          </p:cNvSpPr>
          <p:nvPr/>
        </p:nvSpPr>
        <p:spPr bwMode="auto">
          <a:xfrm>
            <a:off x="7255382" y="2053031"/>
            <a:ext cx="14483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KASILMIŞ</a:t>
            </a:r>
            <a:r>
              <a:rPr kumimoji="0" lang="tr-TR" altLang="tr-TR" sz="1400" b="1" i="0" u="none" strike="noStrike" kern="1200" cap="none" spc="0" normalizeH="0" noProof="0" dirty="0">
                <a:ln>
                  <a:noFill/>
                </a:ln>
                <a:solidFill>
                  <a:srgbClr val="FFFFFF"/>
                </a:solidFill>
                <a:effectLst/>
                <a:uLnTx/>
                <a:uFillTx/>
                <a:latin typeface="Calibri"/>
                <a:ea typeface="+mn-ea"/>
                <a:cs typeface="+mn-cs"/>
              </a:rPr>
              <a:t> </a:t>
            </a: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KASLAR</a:t>
            </a:r>
          </a:p>
        </p:txBody>
      </p:sp>
      <p:grpSp>
        <p:nvGrpSpPr>
          <p:cNvPr id="71" name="Group 35"/>
          <p:cNvGrpSpPr>
            <a:grpSpLocks/>
          </p:cNvGrpSpPr>
          <p:nvPr/>
        </p:nvGrpSpPr>
        <p:grpSpPr bwMode="auto">
          <a:xfrm>
            <a:off x="7884263" y="4682302"/>
            <a:ext cx="1529284" cy="839588"/>
            <a:chOff x="2269703" y="1671359"/>
            <a:chExt cx="1115405" cy="800619"/>
          </a:xfrm>
        </p:grpSpPr>
        <p:sp>
          <p:nvSpPr>
            <p:cNvPr id="72" name="Rounded Rectangle 36"/>
            <p:cNvSpPr/>
            <p:nvPr/>
          </p:nvSpPr>
          <p:spPr>
            <a:xfrm>
              <a:off x="2277554" y="1714488"/>
              <a:ext cx="1080000" cy="720000"/>
            </a:xfrm>
            <a:prstGeom prst="roundRect">
              <a:avLst/>
            </a:prstGeom>
            <a:solidFill>
              <a:srgbClr val="2D064A"/>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73" name="TextBox 37"/>
            <p:cNvSpPr txBox="1">
              <a:spLocks noChangeArrowheads="1"/>
            </p:cNvSpPr>
            <p:nvPr/>
          </p:nvSpPr>
          <p:spPr bwMode="auto">
            <a:xfrm>
              <a:off x="2314346" y="1771695"/>
              <a:ext cx="1042836" cy="37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2200" b="1" i="0" u="none" strike="noStrike" kern="1200" cap="none" spc="0" normalizeH="0" baseline="0" noProof="0">
                <a:ln>
                  <a:noFill/>
                </a:ln>
                <a:solidFill>
                  <a:srgbClr val="0068AE"/>
                </a:solidFill>
                <a:effectLst/>
                <a:uLnTx/>
                <a:uFillTx/>
                <a:latin typeface="Arial" panose="020B0604020202020204" pitchFamily="34" charset="0"/>
                <a:ea typeface="+mn-ea"/>
                <a:cs typeface="+mn-cs"/>
              </a:endParaRPr>
            </a:p>
          </p:txBody>
        </p:sp>
      </p:grpSp>
      <p:sp>
        <p:nvSpPr>
          <p:cNvPr id="74" name="Rectangle 22"/>
          <p:cNvSpPr>
            <a:spLocks noChangeArrowheads="1"/>
          </p:cNvSpPr>
          <p:nvPr/>
        </p:nvSpPr>
        <p:spPr bwMode="auto">
          <a:xfrm>
            <a:off x="7945470" y="4709991"/>
            <a:ext cx="1468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tr-TR" sz="1400" b="1" dirty="0">
                <a:solidFill>
                  <a:srgbClr val="FFFFFF"/>
                </a:solidFill>
                <a:latin typeface="Calibri"/>
              </a:rPr>
              <a:t>HAPSOLMUŞ </a:t>
            </a:r>
            <a:r>
              <a:rPr kumimoji="0" lang="tr-TR" altLang="tr-TR" sz="1400" b="1" i="0" u="none" strike="noStrike" kern="1200" cap="none" spc="0" normalizeH="0" baseline="0" noProof="0" dirty="0">
                <a:ln>
                  <a:noFill/>
                </a:ln>
                <a:solidFill>
                  <a:srgbClr val="FFFFFF"/>
                </a:solidFill>
                <a:effectLst/>
                <a:uLnTx/>
                <a:uFillTx/>
                <a:latin typeface="Calibri"/>
                <a:ea typeface="+mn-ea"/>
                <a:cs typeface="+mn-cs"/>
              </a:rPr>
              <a:t>HAVA DOLU KESECİKLER</a:t>
            </a:r>
          </a:p>
        </p:txBody>
      </p:sp>
      <p:pic>
        <p:nvPicPr>
          <p:cNvPr id="75" name="Resim 74"/>
          <p:cNvPicPr>
            <a:picLocks noChangeAspect="1"/>
          </p:cNvPicPr>
          <p:nvPr/>
        </p:nvPicPr>
        <p:blipFill>
          <a:blip r:embed="rId4"/>
          <a:stretch>
            <a:fillRect/>
          </a:stretch>
        </p:blipFill>
        <p:spPr>
          <a:xfrm rot="5224895" flipV="1">
            <a:off x="8803937" y="4491731"/>
            <a:ext cx="365753" cy="45719"/>
          </a:xfrm>
          <a:prstGeom prst="rect">
            <a:avLst/>
          </a:prstGeom>
        </p:spPr>
      </p:pic>
      <p:pic>
        <p:nvPicPr>
          <p:cNvPr id="76" name="Resim 75"/>
          <p:cNvPicPr>
            <a:picLocks noChangeAspect="1"/>
          </p:cNvPicPr>
          <p:nvPr/>
        </p:nvPicPr>
        <p:blipFill>
          <a:blip r:embed="rId4"/>
          <a:stretch>
            <a:fillRect/>
          </a:stretch>
        </p:blipFill>
        <p:spPr>
          <a:xfrm rot="3450192" flipV="1">
            <a:off x="8672172" y="4600813"/>
            <a:ext cx="365753" cy="45719"/>
          </a:xfrm>
          <a:prstGeom prst="rect">
            <a:avLst/>
          </a:prstGeom>
        </p:spPr>
      </p:pic>
    </p:spTree>
    <p:extLst>
      <p:ext uri="{BB962C8B-B14F-4D97-AF65-F5344CB8AC3E}">
        <p14:creationId xmlns:p14="http://schemas.microsoft.com/office/powerpoint/2010/main" val="18245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anim calcmode="lin" valueType="num">
                                      <p:cBhvr>
                                        <p:cTn id="48" dur="1000" fill="hold"/>
                                        <p:tgtEl>
                                          <p:spTgt spid="52"/>
                                        </p:tgtEl>
                                        <p:attrNameLst>
                                          <p:attrName>ppt_x</p:attrName>
                                        </p:attrNameLst>
                                      </p:cBhvr>
                                      <p:tavLst>
                                        <p:tav tm="0">
                                          <p:val>
                                            <p:strVal val="#ppt_x"/>
                                          </p:val>
                                        </p:tav>
                                        <p:tav tm="100000">
                                          <p:val>
                                            <p:strVal val="#ppt_x"/>
                                          </p:val>
                                        </p:tav>
                                      </p:tavLst>
                                    </p:anim>
                                    <p:anim calcmode="lin" valueType="num">
                                      <p:cBhvr>
                                        <p:cTn id="49" dur="1000" fill="hold"/>
                                        <p:tgtEl>
                                          <p:spTgt spid="5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1000"/>
                                        <p:tgtEl>
                                          <p:spTgt spid="54"/>
                                        </p:tgtEl>
                                      </p:cBhvr>
                                    </p:animEffect>
                                    <p:anim calcmode="lin" valueType="num">
                                      <p:cBhvr>
                                        <p:cTn id="58" dur="1000" fill="hold"/>
                                        <p:tgtEl>
                                          <p:spTgt spid="54"/>
                                        </p:tgtEl>
                                        <p:attrNameLst>
                                          <p:attrName>ppt_x</p:attrName>
                                        </p:attrNameLst>
                                      </p:cBhvr>
                                      <p:tavLst>
                                        <p:tav tm="0">
                                          <p:val>
                                            <p:strVal val="#ppt_x"/>
                                          </p:val>
                                        </p:tav>
                                        <p:tav tm="100000">
                                          <p:val>
                                            <p:strVal val="#ppt_x"/>
                                          </p:val>
                                        </p:tav>
                                      </p:tavLst>
                                    </p:anim>
                                    <p:anim calcmode="lin" valueType="num">
                                      <p:cBhvr>
                                        <p:cTn id="59" dur="1000" fill="hold"/>
                                        <p:tgtEl>
                                          <p:spTgt spid="5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1000"/>
                                        <p:tgtEl>
                                          <p:spTgt spid="57"/>
                                        </p:tgtEl>
                                      </p:cBhvr>
                                    </p:animEffect>
                                    <p:anim calcmode="lin" valueType="num">
                                      <p:cBhvr>
                                        <p:cTn id="63" dur="1000" fill="hold"/>
                                        <p:tgtEl>
                                          <p:spTgt spid="57"/>
                                        </p:tgtEl>
                                        <p:attrNameLst>
                                          <p:attrName>ppt_x</p:attrName>
                                        </p:attrNameLst>
                                      </p:cBhvr>
                                      <p:tavLst>
                                        <p:tav tm="0">
                                          <p:val>
                                            <p:strVal val="#ppt_x"/>
                                          </p:val>
                                        </p:tav>
                                        <p:tav tm="100000">
                                          <p:val>
                                            <p:strVal val="#ppt_x"/>
                                          </p:val>
                                        </p:tav>
                                      </p:tavLst>
                                    </p:anim>
                                    <p:anim calcmode="lin" valueType="num">
                                      <p:cBhvr>
                                        <p:cTn id="6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1000"/>
                                        <p:tgtEl>
                                          <p:spTgt spid="59"/>
                                        </p:tgtEl>
                                      </p:cBhvr>
                                    </p:animEffect>
                                    <p:anim calcmode="lin" valueType="num">
                                      <p:cBhvr>
                                        <p:cTn id="70" dur="1000" fill="hold"/>
                                        <p:tgtEl>
                                          <p:spTgt spid="59"/>
                                        </p:tgtEl>
                                        <p:attrNameLst>
                                          <p:attrName>ppt_x</p:attrName>
                                        </p:attrNameLst>
                                      </p:cBhvr>
                                      <p:tavLst>
                                        <p:tav tm="0">
                                          <p:val>
                                            <p:strVal val="#ppt_x"/>
                                          </p:val>
                                        </p:tav>
                                        <p:tav tm="100000">
                                          <p:val>
                                            <p:strVal val="#ppt_x"/>
                                          </p:val>
                                        </p:tav>
                                      </p:tavLst>
                                    </p:anim>
                                    <p:anim calcmode="lin" valueType="num">
                                      <p:cBhvr>
                                        <p:cTn id="71" dur="1000" fill="hold"/>
                                        <p:tgtEl>
                                          <p:spTgt spid="5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1000"/>
                                        <p:tgtEl>
                                          <p:spTgt spid="60"/>
                                        </p:tgtEl>
                                      </p:cBhvr>
                                    </p:animEffect>
                                    <p:anim calcmode="lin" valueType="num">
                                      <p:cBhvr>
                                        <p:cTn id="75" dur="1000" fill="hold"/>
                                        <p:tgtEl>
                                          <p:spTgt spid="60"/>
                                        </p:tgtEl>
                                        <p:attrNameLst>
                                          <p:attrName>ppt_x</p:attrName>
                                        </p:attrNameLst>
                                      </p:cBhvr>
                                      <p:tavLst>
                                        <p:tav tm="0">
                                          <p:val>
                                            <p:strVal val="#ppt_x"/>
                                          </p:val>
                                        </p:tav>
                                        <p:tav tm="100000">
                                          <p:val>
                                            <p:strVal val="#ppt_x"/>
                                          </p:val>
                                        </p:tav>
                                      </p:tavLst>
                                    </p:anim>
                                    <p:anim calcmode="lin" valueType="num">
                                      <p:cBhvr>
                                        <p:cTn id="76" dur="1000" fill="hold"/>
                                        <p:tgtEl>
                                          <p:spTgt spid="6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1000"/>
                                        <p:tgtEl>
                                          <p:spTgt spid="63"/>
                                        </p:tgtEl>
                                      </p:cBhvr>
                                    </p:animEffect>
                                    <p:anim calcmode="lin" valueType="num">
                                      <p:cBhvr>
                                        <p:cTn id="80" dur="1000" fill="hold"/>
                                        <p:tgtEl>
                                          <p:spTgt spid="63"/>
                                        </p:tgtEl>
                                        <p:attrNameLst>
                                          <p:attrName>ppt_x</p:attrName>
                                        </p:attrNameLst>
                                      </p:cBhvr>
                                      <p:tavLst>
                                        <p:tav tm="0">
                                          <p:val>
                                            <p:strVal val="#ppt_x"/>
                                          </p:val>
                                        </p:tav>
                                        <p:tav tm="100000">
                                          <p:val>
                                            <p:strVal val="#ppt_x"/>
                                          </p:val>
                                        </p:tav>
                                      </p:tavLst>
                                    </p:anim>
                                    <p:anim calcmode="lin" valueType="num">
                                      <p:cBhvr>
                                        <p:cTn id="81" dur="1000" fill="hold"/>
                                        <p:tgtEl>
                                          <p:spTgt spid="6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1000"/>
                                        <p:tgtEl>
                                          <p:spTgt spid="64"/>
                                        </p:tgtEl>
                                      </p:cBhvr>
                                    </p:animEffect>
                                    <p:anim calcmode="lin" valueType="num">
                                      <p:cBhvr>
                                        <p:cTn id="85" dur="1000" fill="hold"/>
                                        <p:tgtEl>
                                          <p:spTgt spid="64"/>
                                        </p:tgtEl>
                                        <p:attrNameLst>
                                          <p:attrName>ppt_x</p:attrName>
                                        </p:attrNameLst>
                                      </p:cBhvr>
                                      <p:tavLst>
                                        <p:tav tm="0">
                                          <p:val>
                                            <p:strVal val="#ppt_x"/>
                                          </p:val>
                                        </p:tav>
                                        <p:tav tm="100000">
                                          <p:val>
                                            <p:strVal val="#ppt_x"/>
                                          </p:val>
                                        </p:tav>
                                      </p:tavLst>
                                    </p:anim>
                                    <p:anim calcmode="lin" valueType="num">
                                      <p:cBhvr>
                                        <p:cTn id="86" dur="1000" fill="hold"/>
                                        <p:tgtEl>
                                          <p:spTgt spid="6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1000"/>
                                        <p:tgtEl>
                                          <p:spTgt spid="65"/>
                                        </p:tgtEl>
                                      </p:cBhvr>
                                    </p:animEffect>
                                    <p:anim calcmode="lin" valueType="num">
                                      <p:cBhvr>
                                        <p:cTn id="90" dur="1000" fill="hold"/>
                                        <p:tgtEl>
                                          <p:spTgt spid="65"/>
                                        </p:tgtEl>
                                        <p:attrNameLst>
                                          <p:attrName>ppt_x</p:attrName>
                                        </p:attrNameLst>
                                      </p:cBhvr>
                                      <p:tavLst>
                                        <p:tav tm="0">
                                          <p:val>
                                            <p:strVal val="#ppt_x"/>
                                          </p:val>
                                        </p:tav>
                                        <p:tav tm="100000">
                                          <p:val>
                                            <p:strVal val="#ppt_x"/>
                                          </p:val>
                                        </p:tav>
                                      </p:tavLst>
                                    </p:anim>
                                    <p:anim calcmode="lin" valueType="num">
                                      <p:cBhvr>
                                        <p:cTn id="91" dur="1000" fill="hold"/>
                                        <p:tgtEl>
                                          <p:spTgt spid="65"/>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1000"/>
                                        <p:tgtEl>
                                          <p:spTgt spid="66"/>
                                        </p:tgtEl>
                                      </p:cBhvr>
                                    </p:animEffect>
                                    <p:anim calcmode="lin" valueType="num">
                                      <p:cBhvr>
                                        <p:cTn id="95" dur="1000" fill="hold"/>
                                        <p:tgtEl>
                                          <p:spTgt spid="66"/>
                                        </p:tgtEl>
                                        <p:attrNameLst>
                                          <p:attrName>ppt_x</p:attrName>
                                        </p:attrNameLst>
                                      </p:cBhvr>
                                      <p:tavLst>
                                        <p:tav tm="0">
                                          <p:val>
                                            <p:strVal val="#ppt_x"/>
                                          </p:val>
                                        </p:tav>
                                        <p:tav tm="100000">
                                          <p:val>
                                            <p:strVal val="#ppt_x"/>
                                          </p:val>
                                        </p:tav>
                                      </p:tavLst>
                                    </p:anim>
                                    <p:anim calcmode="lin" valueType="num">
                                      <p:cBhvr>
                                        <p:cTn id="96" dur="1000" fill="hold"/>
                                        <p:tgtEl>
                                          <p:spTgt spid="6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1000"/>
                                        <p:tgtEl>
                                          <p:spTgt spid="68"/>
                                        </p:tgtEl>
                                      </p:cBhvr>
                                    </p:animEffect>
                                    <p:anim calcmode="lin" valueType="num">
                                      <p:cBhvr>
                                        <p:cTn id="105" dur="1000" fill="hold"/>
                                        <p:tgtEl>
                                          <p:spTgt spid="68"/>
                                        </p:tgtEl>
                                        <p:attrNameLst>
                                          <p:attrName>ppt_x</p:attrName>
                                        </p:attrNameLst>
                                      </p:cBhvr>
                                      <p:tavLst>
                                        <p:tav tm="0">
                                          <p:val>
                                            <p:strVal val="#ppt_x"/>
                                          </p:val>
                                        </p:tav>
                                        <p:tav tm="100000">
                                          <p:val>
                                            <p:strVal val="#ppt_x"/>
                                          </p:val>
                                        </p:tav>
                                      </p:tavLst>
                                    </p:anim>
                                    <p:anim calcmode="lin" valueType="num">
                                      <p:cBhvr>
                                        <p:cTn id="106" dur="1000" fill="hold"/>
                                        <p:tgtEl>
                                          <p:spTgt spid="68"/>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1000"/>
                                        <p:tgtEl>
                                          <p:spTgt spid="69"/>
                                        </p:tgtEl>
                                      </p:cBhvr>
                                    </p:animEffect>
                                    <p:anim calcmode="lin" valueType="num">
                                      <p:cBhvr>
                                        <p:cTn id="110" dur="1000" fill="hold"/>
                                        <p:tgtEl>
                                          <p:spTgt spid="69"/>
                                        </p:tgtEl>
                                        <p:attrNameLst>
                                          <p:attrName>ppt_x</p:attrName>
                                        </p:attrNameLst>
                                      </p:cBhvr>
                                      <p:tavLst>
                                        <p:tav tm="0">
                                          <p:val>
                                            <p:strVal val="#ppt_x"/>
                                          </p:val>
                                        </p:tav>
                                        <p:tav tm="100000">
                                          <p:val>
                                            <p:strVal val="#ppt_x"/>
                                          </p:val>
                                        </p:tav>
                                      </p:tavLst>
                                    </p:anim>
                                    <p:anim calcmode="lin" valueType="num">
                                      <p:cBhvr>
                                        <p:cTn id="111" dur="1000" fill="hold"/>
                                        <p:tgtEl>
                                          <p:spTgt spid="6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1000"/>
                                        <p:tgtEl>
                                          <p:spTgt spid="70"/>
                                        </p:tgtEl>
                                      </p:cBhvr>
                                    </p:animEffect>
                                    <p:anim calcmode="lin" valueType="num">
                                      <p:cBhvr>
                                        <p:cTn id="115" dur="1000" fill="hold"/>
                                        <p:tgtEl>
                                          <p:spTgt spid="70"/>
                                        </p:tgtEl>
                                        <p:attrNameLst>
                                          <p:attrName>ppt_x</p:attrName>
                                        </p:attrNameLst>
                                      </p:cBhvr>
                                      <p:tavLst>
                                        <p:tav tm="0">
                                          <p:val>
                                            <p:strVal val="#ppt_x"/>
                                          </p:val>
                                        </p:tav>
                                        <p:tav tm="100000">
                                          <p:val>
                                            <p:strVal val="#ppt_x"/>
                                          </p:val>
                                        </p:tav>
                                      </p:tavLst>
                                    </p:anim>
                                    <p:anim calcmode="lin" valueType="num">
                                      <p:cBhvr>
                                        <p:cTn id="116" dur="1000" fill="hold"/>
                                        <p:tgtEl>
                                          <p:spTgt spid="7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fade">
                                      <p:cBhvr>
                                        <p:cTn id="119" dur="1000"/>
                                        <p:tgtEl>
                                          <p:spTgt spid="71"/>
                                        </p:tgtEl>
                                      </p:cBhvr>
                                    </p:animEffect>
                                    <p:anim calcmode="lin" valueType="num">
                                      <p:cBhvr>
                                        <p:cTn id="120" dur="1000" fill="hold"/>
                                        <p:tgtEl>
                                          <p:spTgt spid="71"/>
                                        </p:tgtEl>
                                        <p:attrNameLst>
                                          <p:attrName>ppt_x</p:attrName>
                                        </p:attrNameLst>
                                      </p:cBhvr>
                                      <p:tavLst>
                                        <p:tav tm="0">
                                          <p:val>
                                            <p:strVal val="#ppt_x"/>
                                          </p:val>
                                        </p:tav>
                                        <p:tav tm="100000">
                                          <p:val>
                                            <p:strVal val="#ppt_x"/>
                                          </p:val>
                                        </p:tav>
                                      </p:tavLst>
                                    </p:anim>
                                    <p:anim calcmode="lin" valueType="num">
                                      <p:cBhvr>
                                        <p:cTn id="121" dur="1000" fill="hold"/>
                                        <p:tgtEl>
                                          <p:spTgt spid="71"/>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fade">
                                      <p:cBhvr>
                                        <p:cTn id="124" dur="1000"/>
                                        <p:tgtEl>
                                          <p:spTgt spid="74"/>
                                        </p:tgtEl>
                                      </p:cBhvr>
                                    </p:animEffect>
                                    <p:anim calcmode="lin" valueType="num">
                                      <p:cBhvr>
                                        <p:cTn id="125" dur="1000" fill="hold"/>
                                        <p:tgtEl>
                                          <p:spTgt spid="74"/>
                                        </p:tgtEl>
                                        <p:attrNameLst>
                                          <p:attrName>ppt_x</p:attrName>
                                        </p:attrNameLst>
                                      </p:cBhvr>
                                      <p:tavLst>
                                        <p:tav tm="0">
                                          <p:val>
                                            <p:strVal val="#ppt_x"/>
                                          </p:val>
                                        </p:tav>
                                        <p:tav tm="100000">
                                          <p:val>
                                            <p:strVal val="#ppt_x"/>
                                          </p:val>
                                        </p:tav>
                                      </p:tavLst>
                                    </p:anim>
                                    <p:anim calcmode="lin" valueType="num">
                                      <p:cBhvr>
                                        <p:cTn id="126" dur="1000" fill="hold"/>
                                        <p:tgtEl>
                                          <p:spTgt spid="7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fade">
                                      <p:cBhvr>
                                        <p:cTn id="129" dur="1000"/>
                                        <p:tgtEl>
                                          <p:spTgt spid="75"/>
                                        </p:tgtEl>
                                      </p:cBhvr>
                                    </p:animEffect>
                                    <p:anim calcmode="lin" valueType="num">
                                      <p:cBhvr>
                                        <p:cTn id="130" dur="1000" fill="hold"/>
                                        <p:tgtEl>
                                          <p:spTgt spid="75"/>
                                        </p:tgtEl>
                                        <p:attrNameLst>
                                          <p:attrName>ppt_x</p:attrName>
                                        </p:attrNameLst>
                                      </p:cBhvr>
                                      <p:tavLst>
                                        <p:tav tm="0">
                                          <p:val>
                                            <p:strVal val="#ppt_x"/>
                                          </p:val>
                                        </p:tav>
                                        <p:tav tm="100000">
                                          <p:val>
                                            <p:strVal val="#ppt_x"/>
                                          </p:val>
                                        </p:tav>
                                      </p:tavLst>
                                    </p:anim>
                                    <p:anim calcmode="lin" valueType="num">
                                      <p:cBhvr>
                                        <p:cTn id="131" dur="1000" fill="hold"/>
                                        <p:tgtEl>
                                          <p:spTgt spid="7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76"/>
                                        </p:tgtEl>
                                        <p:attrNameLst>
                                          <p:attrName>style.visibility</p:attrName>
                                        </p:attrNameLst>
                                      </p:cBhvr>
                                      <p:to>
                                        <p:strVal val="visible"/>
                                      </p:to>
                                    </p:set>
                                    <p:animEffect transition="in" filter="fade">
                                      <p:cBhvr>
                                        <p:cTn id="134" dur="1000"/>
                                        <p:tgtEl>
                                          <p:spTgt spid="76"/>
                                        </p:tgtEl>
                                      </p:cBhvr>
                                    </p:animEffect>
                                    <p:anim calcmode="lin" valueType="num">
                                      <p:cBhvr>
                                        <p:cTn id="135" dur="1000" fill="hold"/>
                                        <p:tgtEl>
                                          <p:spTgt spid="76"/>
                                        </p:tgtEl>
                                        <p:attrNameLst>
                                          <p:attrName>ppt_x</p:attrName>
                                        </p:attrNameLst>
                                      </p:cBhvr>
                                      <p:tavLst>
                                        <p:tav tm="0">
                                          <p:val>
                                            <p:strVal val="#ppt_x"/>
                                          </p:val>
                                        </p:tav>
                                        <p:tav tm="100000">
                                          <p:val>
                                            <p:strVal val="#ppt_x"/>
                                          </p:val>
                                        </p:tav>
                                      </p:tavLst>
                                    </p:anim>
                                    <p:anim calcmode="lin" valueType="num">
                                      <p:cBhvr>
                                        <p:cTn id="13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p:bldP spid="47" grpId="0" animBg="1"/>
      <p:bldP spid="48" grpId="0" animBg="1"/>
      <p:bldP spid="49" grpId="0" animBg="1"/>
      <p:bldP spid="50" grpId="0" animBg="1"/>
      <p:bldP spid="51" grpId="0"/>
      <p:bldP spid="52" grpId="0"/>
      <p:bldP spid="53" grpId="0"/>
      <p:bldP spid="57" grpId="0"/>
      <p:bldP spid="63" grpId="0"/>
      <p:bldP spid="64" grpId="0" animBg="1"/>
      <p:bldP spid="65" grpId="0"/>
      <p:bldP spid="69" grpId="0" animBg="1"/>
      <p:bldP spid="70" grpId="0"/>
      <p:bldP spid="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Resim 5"/>
          <p:cNvPicPr>
            <a:picLocks noChangeAspect="1"/>
          </p:cNvPicPr>
          <p:nvPr/>
        </p:nvPicPr>
        <p:blipFill rotWithShape="1">
          <a:blip r:embed="rId2"/>
          <a:srcRect l="5046" t="13153" r="2905" b="5713"/>
          <a:stretch/>
        </p:blipFill>
        <p:spPr>
          <a:xfrm>
            <a:off x="8416083" y="3658461"/>
            <a:ext cx="3273400" cy="2050576"/>
          </a:xfrm>
          <a:prstGeom prst="rect">
            <a:avLst/>
          </a:prstGeom>
        </p:spPr>
      </p:pic>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3982681" cy="999207"/>
            <a:chOff x="5377288" y="2782499"/>
            <a:chExt cx="3840174" cy="1120569"/>
          </a:xfrm>
        </p:grpSpPr>
        <p:sp>
          <p:nvSpPr>
            <p:cNvPr id="8"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9" name="Oval 8">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10" name="Resim 18">
            <a:extLst>
              <a:ext uri="{FF2B5EF4-FFF2-40B4-BE49-F238E27FC236}">
                <a16:creationId xmlns:a16="http://schemas.microsoft.com/office/drawing/2014/main" id="{CE23D85C-B2CD-49D1-B5F7-9B2E7790A1E2}"/>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331" y="788063"/>
            <a:ext cx="571294" cy="571294"/>
          </a:xfrm>
          <a:prstGeom prst="rect">
            <a:avLst/>
          </a:prstGeom>
          <a:solidFill>
            <a:schemeClr val="tx1">
              <a:lumMod val="65000"/>
              <a:lumOff val="35000"/>
              <a:alpha val="0"/>
            </a:schemeClr>
          </a:solidFill>
        </p:spPr>
      </p:pic>
      <p:sp>
        <p:nvSpPr>
          <p:cNvPr id="11" name="TextBox 6">
            <a:extLst>
              <a:ext uri="{FF2B5EF4-FFF2-40B4-BE49-F238E27FC236}">
                <a16:creationId xmlns:a16="http://schemas.microsoft.com/office/drawing/2014/main" id="{1A4F2EBE-7BAF-436D-AFC3-BA30E7A9F760}"/>
              </a:ext>
            </a:extLst>
          </p:cNvPr>
          <p:cNvSpPr txBox="1"/>
          <p:nvPr/>
        </p:nvSpPr>
        <p:spPr>
          <a:xfrm>
            <a:off x="635400" y="1708107"/>
            <a:ext cx="5156739" cy="4524315"/>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Egzersiz kendinizi iyi hissettirir.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Fiziksel performansınızı ve akciğer kapasitenizi arttırır.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Kilo vermenize yardımcı olur.</a:t>
            </a:r>
          </a:p>
          <a:p>
            <a:pPr marL="342900" lvl="0" indent="-342900" defTabSz="355600">
              <a:lnSpc>
                <a:spcPct val="150000"/>
              </a:lnSpc>
              <a:buFont typeface="Arial" panose="020B0604020202020204" pitchFamily="34" charset="0"/>
              <a:buChar char="•"/>
              <a:defRPr/>
            </a:pPr>
            <a:endParaRPr lang="tr-TR" sz="2400" dirty="0">
              <a:solidFill>
                <a:prstClr val="black">
                  <a:lumMod val="75000"/>
                  <a:lumOff val="25000"/>
                </a:prstClr>
              </a:solidFill>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2" name="Dikdörtgen 11"/>
          <p:cNvSpPr/>
          <p:nvPr/>
        </p:nvSpPr>
        <p:spPr>
          <a:xfrm>
            <a:off x="6024667" y="789325"/>
            <a:ext cx="27166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ve Egzersiz</a:t>
            </a:r>
          </a:p>
        </p:txBody>
      </p:sp>
      <p:sp>
        <p:nvSpPr>
          <p:cNvPr id="13" name="Sağ Ok 12"/>
          <p:cNvSpPr/>
          <p:nvPr/>
        </p:nvSpPr>
        <p:spPr>
          <a:xfrm>
            <a:off x="472440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5" name="Resim 14"/>
          <p:cNvPicPr/>
          <p:nvPr/>
        </p:nvPicPr>
        <p:blipFill rotWithShape="1">
          <a:blip r:embed="rId4"/>
          <a:srcRect l="67309" t="8113" r="10090" b="54182"/>
          <a:stretch/>
        </p:blipFill>
        <p:spPr>
          <a:xfrm>
            <a:off x="8892197" y="1216393"/>
            <a:ext cx="2465287" cy="2099214"/>
          </a:xfrm>
          <a:prstGeom prst="rect">
            <a:avLst/>
          </a:prstGeom>
        </p:spPr>
      </p:pic>
      <p:pic>
        <p:nvPicPr>
          <p:cNvPr id="1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10841014" y="873539"/>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p:cNvPicPr>
            <a:picLocks noChangeAspect="1"/>
          </p:cNvPicPr>
          <p:nvPr/>
        </p:nvPicPr>
        <p:blipFill rotWithShape="1">
          <a:blip r:embed="rId6"/>
          <a:srcRect l="14681" b="12988"/>
          <a:stretch/>
        </p:blipFill>
        <p:spPr>
          <a:xfrm>
            <a:off x="5489320" y="2142153"/>
            <a:ext cx="3251988" cy="2032952"/>
          </a:xfrm>
          <a:prstGeom prst="rect">
            <a:avLst/>
          </a:prstGeom>
        </p:spPr>
      </p:pic>
      <p:pic>
        <p:nvPicPr>
          <p:cNvPr id="18" name="Resim 17"/>
          <p:cNvPicPr/>
          <p:nvPr/>
        </p:nvPicPr>
        <p:blipFill rotWithShape="1">
          <a:blip r:embed="rId7"/>
          <a:srcRect l="35727" t="21436" r="36620" b="29242"/>
          <a:stretch/>
        </p:blipFill>
        <p:spPr>
          <a:xfrm>
            <a:off x="1375929" y="3952446"/>
            <a:ext cx="2499794" cy="2109112"/>
          </a:xfrm>
          <a:prstGeom prst="rect">
            <a:avLst/>
          </a:prstGeom>
        </p:spPr>
      </p:pic>
    </p:spTree>
    <p:extLst>
      <p:ext uri="{BB962C8B-B14F-4D97-AF65-F5344CB8AC3E}">
        <p14:creationId xmlns:p14="http://schemas.microsoft.com/office/powerpoint/2010/main" val="42527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3982681" cy="999207"/>
            <a:chOff x="5377288" y="2782499"/>
            <a:chExt cx="3840174" cy="1120569"/>
          </a:xfrm>
        </p:grpSpPr>
        <p:sp>
          <p:nvSpPr>
            <p:cNvPr id="8"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a:t>
              </a:r>
              <a:r>
                <a:rPr lang="tr-TR" sz="2800" b="1" dirty="0">
                  <a:solidFill>
                    <a:srgbClr val="404040"/>
                  </a:solidFill>
                  <a:latin typeface="Calibri" panose="020F0502020204030204"/>
                </a:rPr>
                <a:t>Y</a:t>
              </a:r>
              <a:r>
                <a:rPr kumimoji="0" lang="tr-TR" sz="2800" b="1" i="0" u="none" strike="noStrike" kern="1200" cap="none" spc="0" normalizeH="0" baseline="0" noProof="0" dirty="0" err="1">
                  <a:ln>
                    <a:noFill/>
                  </a:ln>
                  <a:solidFill>
                    <a:srgbClr val="404040"/>
                  </a:solidFill>
                  <a:effectLst/>
                  <a:uLnTx/>
                  <a:uFillTx/>
                  <a:latin typeface="Calibri" panose="020F0502020204030204"/>
                  <a:ea typeface="+mn-ea"/>
                  <a:cs typeface="+mn-cs"/>
                </a:rPr>
                <a:t>aşamak</a:t>
              </a:r>
              <a:endPar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10" name="Resim 18">
            <a:extLst>
              <a:ext uri="{FF2B5EF4-FFF2-40B4-BE49-F238E27FC236}">
                <a16:creationId xmlns:a16="http://schemas.microsoft.com/office/drawing/2014/main" id="{CE23D85C-B2CD-49D1-B5F7-9B2E7790A1E2}"/>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331" y="788063"/>
            <a:ext cx="571294" cy="571294"/>
          </a:xfrm>
          <a:prstGeom prst="rect">
            <a:avLst/>
          </a:prstGeom>
          <a:solidFill>
            <a:schemeClr val="tx1">
              <a:lumMod val="65000"/>
              <a:lumOff val="35000"/>
              <a:alpha val="0"/>
            </a:schemeClr>
          </a:solidFill>
        </p:spPr>
      </p:pic>
      <p:sp>
        <p:nvSpPr>
          <p:cNvPr id="11" name="TextBox 6">
            <a:extLst>
              <a:ext uri="{FF2B5EF4-FFF2-40B4-BE49-F238E27FC236}">
                <a16:creationId xmlns:a16="http://schemas.microsoft.com/office/drawing/2014/main" id="{1A4F2EBE-7BAF-436D-AFC3-BA30E7A9F760}"/>
              </a:ext>
            </a:extLst>
          </p:cNvPr>
          <p:cNvSpPr txBox="1"/>
          <p:nvPr/>
        </p:nvSpPr>
        <p:spPr>
          <a:xfrm>
            <a:off x="491388" y="2267592"/>
            <a:ext cx="7580818" cy="2308324"/>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Haftada en az 2 gün en az 30 dakika egzersiz yapılmalı.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Fiziksel aktivite arttırılmalı.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Araba kullanmak yerine yürüyüş yapılmalı.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Asansör yerine merdiven tercih edilmeli.</a:t>
            </a:r>
          </a:p>
        </p:txBody>
      </p:sp>
      <p:sp>
        <p:nvSpPr>
          <p:cNvPr id="12" name="Dikdörtgen 11"/>
          <p:cNvSpPr/>
          <p:nvPr/>
        </p:nvSpPr>
        <p:spPr>
          <a:xfrm>
            <a:off x="6024667" y="789325"/>
            <a:ext cx="27166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ve Egzersiz</a:t>
            </a:r>
          </a:p>
        </p:txBody>
      </p:sp>
      <p:sp>
        <p:nvSpPr>
          <p:cNvPr id="13" name="Sağ Ok 12"/>
          <p:cNvSpPr/>
          <p:nvPr/>
        </p:nvSpPr>
        <p:spPr>
          <a:xfrm>
            <a:off x="472440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5" name="Resim 14"/>
          <p:cNvPicPr>
            <a:picLocks noChangeAspect="1"/>
          </p:cNvPicPr>
          <p:nvPr/>
        </p:nvPicPr>
        <p:blipFill rotWithShape="1">
          <a:blip r:embed="rId3"/>
          <a:srcRect l="23960" b="12988"/>
          <a:stretch/>
        </p:blipFill>
        <p:spPr>
          <a:xfrm>
            <a:off x="7766333" y="2040783"/>
            <a:ext cx="2898315" cy="1817131"/>
          </a:xfrm>
          <a:prstGeom prst="rect">
            <a:avLst/>
          </a:prstGeom>
        </p:spPr>
      </p:pic>
      <p:pic>
        <p:nvPicPr>
          <p:cNvPr id="1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0281302" y="1675059"/>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egzersiz ile ilgili görsel sonucu"/>
          <p:cNvPicPr>
            <a:picLocks noChangeAspect="1" noChangeArrowheads="1"/>
          </p:cNvPicPr>
          <p:nvPr/>
        </p:nvPicPr>
        <p:blipFill rotWithShape="1">
          <a:blip r:embed="rId5">
            <a:extLst>
              <a:ext uri="{28A0092B-C50C-407E-A947-70E740481C1C}">
                <a14:useLocalDpi xmlns:a14="http://schemas.microsoft.com/office/drawing/2010/main" val="0"/>
              </a:ext>
            </a:extLst>
          </a:blip>
          <a:srcRect l="17347" r="8692"/>
          <a:stretch/>
        </p:blipFill>
        <p:spPr bwMode="auto">
          <a:xfrm>
            <a:off x="8796446" y="4058714"/>
            <a:ext cx="2869740" cy="181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1273328" y="3764896"/>
            <a:ext cx="785716" cy="71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5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hqprint">
            <a:extLst>
              <a:ext uri="{28A0092B-C50C-407E-A947-70E740481C1C}">
                <a14:useLocalDpi xmlns:a14="http://schemas.microsoft.com/office/drawing/2010/main" val="0"/>
              </a:ext>
            </a:extLst>
          </a:blip>
          <a:srcRect r="27482" b="31636"/>
          <a:stretch/>
        </p:blipFill>
        <p:spPr>
          <a:xfrm>
            <a:off x="4090080" y="1817437"/>
            <a:ext cx="2808136" cy="1678993"/>
          </a:xfrm>
          <a:prstGeom prst="rect">
            <a:avLst/>
          </a:prstGeom>
          <a:effectLst>
            <a:softEdge rad="63500"/>
          </a:effectLst>
        </p:spPr>
      </p:pic>
      <p:pic>
        <p:nvPicPr>
          <p:cNvPr id="2" name="Resim 1"/>
          <p:cNvPicPr>
            <a:picLocks noChangeAspect="1"/>
          </p:cNvPicPr>
          <p:nvPr/>
        </p:nvPicPr>
        <p:blipFill rotWithShape="1">
          <a:blip r:embed="rId3" cstate="hqprint">
            <a:extLst>
              <a:ext uri="{28A0092B-C50C-407E-A947-70E740481C1C}">
                <a14:useLocalDpi xmlns:a14="http://schemas.microsoft.com/office/drawing/2010/main" val="0"/>
              </a:ext>
            </a:extLst>
          </a:blip>
          <a:srcRect t="18952" r="21503" b="4631"/>
          <a:stretch/>
        </p:blipFill>
        <p:spPr>
          <a:xfrm>
            <a:off x="5921261" y="3882753"/>
            <a:ext cx="2871853" cy="1755153"/>
          </a:xfrm>
          <a:prstGeom prst="rect">
            <a:avLst/>
          </a:prstGeom>
          <a:effectLst>
            <a:softEdge rad="63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3982681" cy="999207"/>
            <a:chOff x="5377288" y="2782499"/>
            <a:chExt cx="3840174"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3726484"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Sağlıklı Yaşamak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9" name="Resim 18">
            <a:extLst>
              <a:ext uri="{FF2B5EF4-FFF2-40B4-BE49-F238E27FC236}">
                <a16:creationId xmlns:a16="http://schemas.microsoft.com/office/drawing/2014/main" id="{CE23D85C-B2CD-49D1-B5F7-9B2E7790A1E2}"/>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331" y="788063"/>
            <a:ext cx="571294" cy="571294"/>
          </a:xfrm>
          <a:prstGeom prst="rect">
            <a:avLst/>
          </a:prstGeom>
          <a:solidFill>
            <a:schemeClr val="tx1">
              <a:lumMod val="65000"/>
              <a:lumOff val="35000"/>
              <a:alpha val="0"/>
            </a:schemeClr>
          </a:solidFill>
        </p:spPr>
      </p:pic>
      <p:sp>
        <p:nvSpPr>
          <p:cNvPr id="10" name="Dikdörtgen 9"/>
          <p:cNvSpPr/>
          <p:nvPr/>
        </p:nvSpPr>
        <p:spPr>
          <a:xfrm>
            <a:off x="6024667" y="789325"/>
            <a:ext cx="4760406" cy="523220"/>
          </a:xfrm>
          <a:prstGeom prst="rect">
            <a:avLst/>
          </a:prstGeom>
        </p:spPr>
        <p:txBody>
          <a:bodyPr wrap="none">
            <a:spAutoFit/>
          </a:bodyPr>
          <a:lstStyle/>
          <a:p>
            <a:pPr lvl="0"/>
            <a:r>
              <a:rPr lang="tr-TR" sz="2800" b="1" dirty="0">
                <a:solidFill>
                  <a:prstClr val="black">
                    <a:lumMod val="75000"/>
                    <a:lumOff val="25000"/>
                  </a:prstClr>
                </a:solidFill>
              </a:rPr>
              <a:t>Astımlılar İçin Önerilen Sporlar</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Sağ Ok 10"/>
          <p:cNvSpPr/>
          <p:nvPr/>
        </p:nvSpPr>
        <p:spPr>
          <a:xfrm>
            <a:off x="472440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4" name="Metin kutusu 13"/>
          <p:cNvSpPr txBox="1"/>
          <p:nvPr/>
        </p:nvSpPr>
        <p:spPr>
          <a:xfrm>
            <a:off x="163568" y="3131336"/>
            <a:ext cx="3570232" cy="646331"/>
          </a:xfrm>
          <a:prstGeom prst="rect">
            <a:avLst/>
          </a:prstGeom>
          <a:noFill/>
        </p:spPr>
        <p:txBody>
          <a:bodyPr wrap="square">
            <a:spAutoFit/>
          </a:bodyPr>
          <a:lstStyle/>
          <a:p>
            <a:pPr defTabSz="355600" fontAlgn="base">
              <a:lnSpc>
                <a:spcPct val="150000"/>
              </a:lnSpc>
              <a:spcBef>
                <a:spcPct val="0"/>
              </a:spcBef>
              <a:spcAft>
                <a:spcPct val="0"/>
              </a:spcAft>
              <a:defRPr/>
            </a:pPr>
            <a:r>
              <a:rPr lang="tr-TR" sz="2400" dirty="0">
                <a:solidFill>
                  <a:prstClr val="black">
                    <a:lumMod val="75000"/>
                    <a:lumOff val="25000"/>
                  </a:prstClr>
                </a:solidFill>
              </a:rPr>
              <a:t>Yürüyüş, bisiklet, jimnastik</a:t>
            </a:r>
          </a:p>
        </p:txBody>
      </p:sp>
      <p:sp>
        <p:nvSpPr>
          <p:cNvPr id="16" name="Metin kutusu 15"/>
          <p:cNvSpPr txBox="1"/>
          <p:nvPr/>
        </p:nvSpPr>
        <p:spPr>
          <a:xfrm>
            <a:off x="6575471" y="5636536"/>
            <a:ext cx="2209800" cy="461665"/>
          </a:xfrm>
          <a:prstGeom prst="rect">
            <a:avLst/>
          </a:prstGeom>
          <a:noFill/>
        </p:spPr>
        <p:txBody>
          <a:bodyPr>
            <a:spAutoFit/>
          </a:bodyPr>
          <a:lstStyle/>
          <a:p>
            <a:pPr eaLnBrk="0" fontAlgn="base" hangingPunct="0">
              <a:spcBef>
                <a:spcPct val="0"/>
              </a:spcBef>
              <a:spcAft>
                <a:spcPct val="0"/>
              </a:spcAft>
              <a:defRPr/>
            </a:pPr>
            <a:r>
              <a:rPr lang="tr-TR" sz="2400" dirty="0">
                <a:solidFill>
                  <a:prstClr val="black">
                    <a:lumMod val="75000"/>
                    <a:lumOff val="25000"/>
                  </a:prstClr>
                </a:solidFill>
              </a:rPr>
              <a:t>Masa tenisi</a:t>
            </a:r>
          </a:p>
        </p:txBody>
      </p:sp>
      <p:sp>
        <p:nvSpPr>
          <p:cNvPr id="18" name="Metin kutusu 17"/>
          <p:cNvSpPr txBox="1"/>
          <p:nvPr/>
        </p:nvSpPr>
        <p:spPr>
          <a:xfrm>
            <a:off x="4953382" y="3382850"/>
            <a:ext cx="2514600" cy="461665"/>
          </a:xfrm>
          <a:prstGeom prst="rect">
            <a:avLst/>
          </a:prstGeom>
          <a:noFill/>
        </p:spPr>
        <p:txBody>
          <a:bodyPr>
            <a:spAutoFit/>
          </a:bodyPr>
          <a:lstStyle/>
          <a:p>
            <a:pPr eaLnBrk="0" fontAlgn="base" hangingPunct="0">
              <a:spcBef>
                <a:spcPct val="0"/>
              </a:spcBef>
              <a:spcAft>
                <a:spcPct val="0"/>
              </a:spcAft>
              <a:defRPr/>
            </a:pPr>
            <a:r>
              <a:rPr lang="tr-TR" sz="2400" dirty="0">
                <a:solidFill>
                  <a:prstClr val="black">
                    <a:lumMod val="75000"/>
                    <a:lumOff val="25000"/>
                  </a:prstClr>
                </a:solidFill>
              </a:rPr>
              <a:t>Yüzme</a:t>
            </a:r>
          </a:p>
        </p:txBody>
      </p:sp>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114" y="1566016"/>
            <a:ext cx="2487239" cy="1778988"/>
          </a:xfrm>
          <a:prstGeom prst="rect">
            <a:avLst/>
          </a:prstGeom>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etin kutusu 19"/>
          <p:cNvSpPr txBox="1"/>
          <p:nvPr/>
        </p:nvSpPr>
        <p:spPr>
          <a:xfrm>
            <a:off x="9335662" y="3292888"/>
            <a:ext cx="2514600" cy="461665"/>
          </a:xfrm>
          <a:prstGeom prst="rect">
            <a:avLst/>
          </a:prstGeom>
          <a:noFill/>
        </p:spPr>
        <p:txBody>
          <a:bodyPr>
            <a:spAutoFit/>
          </a:bodyPr>
          <a:lstStyle/>
          <a:p>
            <a:pPr eaLnBrk="0" fontAlgn="base" hangingPunct="0">
              <a:spcBef>
                <a:spcPct val="0"/>
              </a:spcBef>
              <a:spcAft>
                <a:spcPct val="0"/>
              </a:spcAft>
              <a:defRPr/>
            </a:pPr>
            <a:r>
              <a:rPr lang="tr-TR" sz="2400" dirty="0">
                <a:solidFill>
                  <a:prstClr val="black">
                    <a:lumMod val="75000"/>
                    <a:lumOff val="25000"/>
                  </a:prstClr>
                </a:solidFill>
              </a:rPr>
              <a:t>Yoga-</a:t>
            </a:r>
            <a:r>
              <a:rPr lang="tr-TR" sz="2400" dirty="0" err="1">
                <a:solidFill>
                  <a:prstClr val="black">
                    <a:lumMod val="75000"/>
                    <a:lumOff val="25000"/>
                  </a:prstClr>
                </a:solidFill>
              </a:rPr>
              <a:t>Pilates</a:t>
            </a:r>
            <a:endParaRPr lang="tr-TR" sz="2400" dirty="0">
              <a:solidFill>
                <a:prstClr val="black">
                  <a:lumMod val="75000"/>
                  <a:lumOff val="25000"/>
                </a:prstClr>
              </a:solidFill>
            </a:endParaRPr>
          </a:p>
        </p:txBody>
      </p:sp>
      <p:pic>
        <p:nvPicPr>
          <p:cNvPr id="2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10859870" y="1188849"/>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6341770" y="1482901"/>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8427749" y="3681575"/>
            <a:ext cx="785716" cy="6857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egzersiz ile ilgili görsel sonucu"/>
          <p:cNvPicPr>
            <a:picLocks noChangeAspect="1" noChangeArrowheads="1"/>
          </p:cNvPicPr>
          <p:nvPr/>
        </p:nvPicPr>
        <p:blipFill rotWithShape="1">
          <a:blip r:embed="rId7">
            <a:extLst>
              <a:ext uri="{28A0092B-C50C-407E-A947-70E740481C1C}">
                <a14:useLocalDpi xmlns:a14="http://schemas.microsoft.com/office/drawing/2010/main" val="0"/>
              </a:ext>
            </a:extLst>
          </a:blip>
          <a:srcRect l="17347" r="8692"/>
          <a:stretch/>
        </p:blipFill>
        <p:spPr bwMode="auto">
          <a:xfrm>
            <a:off x="333800" y="3847640"/>
            <a:ext cx="2869740" cy="1817040"/>
          </a:xfrm>
          <a:prstGeom prst="rect">
            <a:avLst/>
          </a:prstGeom>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2810682" y="3596850"/>
            <a:ext cx="785716" cy="68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6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23"/>
                                        </p:tgtEl>
                                      </p:cBhvr>
                                    </p:animEffect>
                                    <p:animScale>
                                      <p:cBhvr>
                                        <p:cTn id="21" dur="250" autoRev="1" fill="hold"/>
                                        <p:tgtEl>
                                          <p:spTgt spid="2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1"/>
                                        </p:tgtEl>
                                      </p:cBhvr>
                                    </p:animEffect>
                                    <p:animScale>
                                      <p:cBhvr>
                                        <p:cTn id="26" dur="250" autoRev="1" fill="hold"/>
                                        <p:tgtEl>
                                          <p:spTgt spid="2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4"/>
                                        </p:tgtEl>
                                      </p:cBhvr>
                                    </p:animEffect>
                                    <p:animScale>
                                      <p:cBhvr>
                                        <p:cTn id="36"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1828800" y="832791"/>
            <a:ext cx="8534400" cy="584775"/>
          </a:xfrm>
          <a:prstGeom prst="rect">
            <a:avLst/>
          </a:prstGeom>
          <a:noFill/>
        </p:spPr>
        <p:txBody>
          <a:bodyPr wrap="square">
            <a:spAutoFit/>
          </a:bodyPr>
          <a:lstStyle/>
          <a:p>
            <a:pPr lvl="0" algn="ctr" fontAlgn="base">
              <a:spcBef>
                <a:spcPct val="0"/>
              </a:spcBef>
              <a:spcAft>
                <a:spcPct val="0"/>
              </a:spcAft>
              <a:defRPr/>
            </a:pPr>
            <a:r>
              <a:rPr lang="tr-TR" altLang="tr-TR" sz="3200" b="1" dirty="0">
                <a:solidFill>
                  <a:srgbClr val="C00000"/>
                </a:solidFill>
              </a:rPr>
              <a:t>Astımlı hastalar spor yapabilirler</a:t>
            </a:r>
            <a:endParaRPr kumimoji="0" lang="tr-TR" altLang="tr-TR" sz="3200" b="1" i="0" u="none" strike="noStrike" kern="1200" cap="none" spc="0" normalizeH="0" baseline="0" noProof="0" dirty="0">
              <a:ln>
                <a:noFill/>
              </a:ln>
              <a:solidFill>
                <a:srgbClr val="C00000"/>
              </a:solidFill>
              <a:effectLst/>
              <a:uLnTx/>
              <a:uFillTx/>
              <a:latin typeface="Calibri" panose="020F0502020204030204"/>
            </a:endParaRP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521216" y="1669371"/>
            <a:ext cx="9115865" cy="461665"/>
          </a:xfrm>
          <a:prstGeom prst="rect">
            <a:avLst/>
          </a:prstGeom>
          <a:no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lvl="0">
              <a:defRPr/>
            </a:pPr>
            <a:r>
              <a:rPr lang="tr-TR" altLang="tr-TR" sz="2400" dirty="0">
                <a:solidFill>
                  <a:srgbClr val="404040"/>
                </a:solidFill>
              </a:rPr>
              <a:t>Normal günlük yaşantılarını sürdürebilirler.</a:t>
            </a: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1342" y="352403"/>
            <a:ext cx="777210" cy="2051834"/>
          </a:xfrm>
          <a:prstGeom prst="rect">
            <a:avLst/>
          </a:prstGeom>
        </p:spPr>
      </p:pic>
      <p:pic>
        <p:nvPicPr>
          <p:cNvPr id="2" name="Resim 1"/>
          <p:cNvPicPr>
            <a:picLocks noChangeAspect="1"/>
          </p:cNvPicPr>
          <p:nvPr/>
        </p:nvPicPr>
        <p:blipFill rotWithShape="1">
          <a:blip r:embed="rId3" cstate="hqprint">
            <a:extLst>
              <a:ext uri="{28A0092B-C50C-407E-A947-70E740481C1C}">
                <a14:useLocalDpi xmlns:a14="http://schemas.microsoft.com/office/drawing/2010/main" val="0"/>
              </a:ext>
            </a:extLst>
          </a:blip>
          <a:srcRect r="9845"/>
          <a:stretch/>
        </p:blipFill>
        <p:spPr>
          <a:xfrm>
            <a:off x="8373705" y="2701061"/>
            <a:ext cx="3349341" cy="2418471"/>
          </a:xfrm>
          <a:prstGeom prst="rect">
            <a:avLst/>
          </a:prstGeom>
        </p:spPr>
      </p:pic>
      <p:pic>
        <p:nvPicPr>
          <p:cNvPr id="3" name="Resim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6511" y="2701061"/>
            <a:ext cx="3354652" cy="2418471"/>
          </a:xfrm>
          <a:prstGeom prst="rect">
            <a:avLst/>
          </a:prstGeom>
        </p:spPr>
      </p:pic>
      <p:pic>
        <p:nvPicPr>
          <p:cNvPr id="9" name="Resim 8"/>
          <p:cNvPicPr>
            <a:picLocks noChangeAspect="1"/>
          </p:cNvPicPr>
          <p:nvPr/>
        </p:nvPicPr>
        <p:blipFill>
          <a:blip r:embed="rId5" cstate="hqprint">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082249" y="3400916"/>
            <a:ext cx="3993800" cy="1483151"/>
          </a:xfrm>
          <a:prstGeom prst="rect">
            <a:avLst/>
          </a:prstGeom>
        </p:spPr>
      </p:pic>
    </p:spTree>
    <p:extLst>
      <p:ext uri="{BB962C8B-B14F-4D97-AF65-F5344CB8AC3E}">
        <p14:creationId xmlns:p14="http://schemas.microsoft.com/office/powerpoint/2010/main" val="12143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3419" b="9491"/>
          <a:stretch/>
        </p:blipFill>
        <p:spPr>
          <a:xfrm>
            <a:off x="5729342" y="1760965"/>
            <a:ext cx="2058736" cy="1344706"/>
          </a:xfrm>
          <a:prstGeom prst="rect">
            <a:avLst/>
          </a:prstGeom>
          <a:effectLst>
            <a:softEdge rad="63500"/>
          </a:effectLst>
        </p:spPr>
      </p:pic>
      <p:pic>
        <p:nvPicPr>
          <p:cNvPr id="2" name="Resim 1"/>
          <p:cNvPicPr>
            <a:picLocks noChangeAspect="1"/>
          </p:cNvPicPr>
          <p:nvPr/>
        </p:nvPicPr>
        <p:blipFill rotWithShape="1">
          <a:blip r:embed="rId4" cstate="hqprint">
            <a:extLst>
              <a:ext uri="{28A0092B-C50C-407E-A947-70E740481C1C}">
                <a14:useLocalDpi xmlns:a14="http://schemas.microsoft.com/office/drawing/2010/main" val="0"/>
              </a:ext>
            </a:extLst>
          </a:blip>
          <a:srcRect l="3200" r="43718"/>
          <a:stretch/>
        </p:blipFill>
        <p:spPr>
          <a:xfrm>
            <a:off x="5556630" y="3930987"/>
            <a:ext cx="1638882" cy="1935153"/>
          </a:xfrm>
          <a:prstGeom prst="rect">
            <a:avLst/>
          </a:prstGeom>
          <a:effectLst>
            <a:glow rad="63500">
              <a:schemeClr val="bg1">
                <a:lumMod val="95000"/>
                <a:alpha val="40000"/>
              </a:schemeClr>
            </a:glow>
            <a:softEdge rad="31750"/>
          </a:effectLst>
        </p:spPr>
      </p:pic>
      <p:pic>
        <p:nvPicPr>
          <p:cNvPr id="32" name="Picture 2"/>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038479" y="4152445"/>
            <a:ext cx="2100547" cy="1639695"/>
          </a:xfrm>
          <a:prstGeom prst="rect">
            <a:avLst/>
          </a:prstGeom>
          <a:effectLst>
            <a:glow rad="63500">
              <a:schemeClr val="bg1">
                <a:lumMod val="95000"/>
                <a:alpha val="40000"/>
              </a:schemeClr>
            </a:glo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t="18206" b="12072"/>
          <a:stretch/>
        </p:blipFill>
        <p:spPr bwMode="auto">
          <a:xfrm>
            <a:off x="356419" y="2065053"/>
            <a:ext cx="1810039" cy="1509152"/>
          </a:xfrm>
          <a:prstGeom prst="rect">
            <a:avLst/>
          </a:prstGeom>
          <a:effectLst>
            <a:glow rad="63500">
              <a:schemeClr val="bg1">
                <a:lumMod val="95000"/>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34" name="Resim 33"/>
          <p:cNvPicPr>
            <a:picLocks noChangeAspect="1"/>
          </p:cNvPicPr>
          <p:nvPr/>
        </p:nvPicPr>
        <p:blipFill rotWithShape="1">
          <a:blip r:embed="rId8"/>
          <a:srcRect l="40668" t="44663" r="40234" b="23902"/>
          <a:stretch/>
        </p:blipFill>
        <p:spPr>
          <a:xfrm>
            <a:off x="9513254" y="1825181"/>
            <a:ext cx="1795551" cy="1601360"/>
          </a:xfrm>
          <a:prstGeom prst="rect">
            <a:avLst/>
          </a:prstGeom>
          <a:effectLst>
            <a:glow rad="63500">
              <a:schemeClr val="bg1">
                <a:lumMod val="95000"/>
                <a:alpha val="40000"/>
              </a:schemeClr>
            </a:glow>
            <a:softEdge rad="3175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954107"/>
          </a:xfrm>
          <a:prstGeom prst="rect">
            <a:avLst/>
          </a:prstGeom>
        </p:spPr>
        <p:txBody>
          <a:bodyPr wrap="square">
            <a:spAutoFit/>
          </a:bodyPr>
          <a:lstStyle/>
          <a:p>
            <a:pPr lvl="0" algn="ctr"/>
            <a:r>
              <a:rPr lang="tr-TR" sz="2800" b="1" dirty="0">
                <a:solidFill>
                  <a:prstClr val="black">
                    <a:lumMod val="75000"/>
                    <a:lumOff val="25000"/>
                  </a:prstClr>
                </a:solidFill>
              </a:rPr>
              <a:t>İç Ortam Allerjenlerinden Korunma</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pic>
        <p:nvPicPr>
          <p:cNvPr id="21" name="Resim 20"/>
          <p:cNvPicPr>
            <a:picLocks noChangeAspect="1"/>
          </p:cNvPicPr>
          <p:nvPr/>
        </p:nvPicPr>
        <p:blipFill>
          <a:blip r:embed="rId10"/>
          <a:stretch>
            <a:fillRect/>
          </a:stretch>
        </p:blipFill>
        <p:spPr>
          <a:xfrm>
            <a:off x="2744709" y="1766730"/>
            <a:ext cx="2304488" cy="1749704"/>
          </a:xfrm>
          <a:prstGeom prst="rect">
            <a:avLst/>
          </a:prstGeom>
          <a:effectLst>
            <a:softEdge rad="63500"/>
          </a:effectLst>
        </p:spPr>
      </p:pic>
      <p:pic>
        <p:nvPicPr>
          <p:cNvPr id="23"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10875029" y="3905961"/>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4570940" y="1642508"/>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7510389" y="1510084"/>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6886351" y="3631068"/>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10952450" y="1663664"/>
            <a:ext cx="562308"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1800441" y="1766730"/>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12" cstate="hqprint">
            <a:extLst>
              <a:ext uri="{28A0092B-C50C-407E-A947-70E740481C1C}">
                <a14:useLocalDpi xmlns:a14="http://schemas.microsoft.com/office/drawing/2010/main" val="0"/>
              </a:ext>
            </a:extLst>
          </a:blip>
          <a:srcRect l="16923" t="2667" r="33946"/>
          <a:stretch/>
        </p:blipFill>
        <p:spPr>
          <a:xfrm>
            <a:off x="2651131" y="3819867"/>
            <a:ext cx="1823814" cy="2133110"/>
          </a:xfrm>
          <a:prstGeom prst="rect">
            <a:avLst/>
          </a:prstGeom>
          <a:effectLst>
            <a:glow rad="63500">
              <a:schemeClr val="bg1">
                <a:lumMod val="95000"/>
                <a:alpha val="40000"/>
              </a:schemeClr>
            </a:glow>
            <a:softEdge rad="31750"/>
          </a:effectLst>
        </p:spPr>
      </p:pic>
      <p:pic>
        <p:nvPicPr>
          <p:cNvPr id="28" name="Resim 27"/>
          <p:cNvPicPr>
            <a:picLocks noChangeAspect="1"/>
          </p:cNvPicPr>
          <p:nvPr/>
        </p:nvPicPr>
        <p:blipFill>
          <a:blip r:embed="rId13"/>
          <a:stretch>
            <a:fillRect/>
          </a:stretch>
        </p:blipFill>
        <p:spPr>
          <a:xfrm>
            <a:off x="4207508" y="3570154"/>
            <a:ext cx="560881" cy="542591"/>
          </a:xfrm>
          <a:prstGeom prst="rect">
            <a:avLst/>
          </a:prstGeom>
        </p:spPr>
      </p:pic>
      <p:pic>
        <p:nvPicPr>
          <p:cNvPr id="11" name="Resim 10"/>
          <p:cNvPicPr>
            <a:picLocks noChangeAspect="1"/>
          </p:cNvPicPr>
          <p:nvPr/>
        </p:nvPicPr>
        <p:blipFill rotWithShape="1">
          <a:blip r:embed="rId14" cstate="hqprint">
            <a:extLst>
              <a:ext uri="{28A0092B-C50C-407E-A947-70E740481C1C}">
                <a14:useLocalDpi xmlns:a14="http://schemas.microsoft.com/office/drawing/2010/main" val="0"/>
              </a:ext>
            </a:extLst>
          </a:blip>
          <a:srcRect t="2779" r="20991"/>
          <a:stretch/>
        </p:blipFill>
        <p:spPr>
          <a:xfrm>
            <a:off x="7468209" y="2860165"/>
            <a:ext cx="1550720" cy="1555334"/>
          </a:xfrm>
          <a:prstGeom prst="rect">
            <a:avLst/>
          </a:prstGeom>
          <a:ln>
            <a:noFill/>
          </a:ln>
          <a:effectLst>
            <a:softEdge rad="112500"/>
          </a:effectLst>
        </p:spPr>
      </p:pic>
      <p:pic>
        <p:nvPicPr>
          <p:cNvPr id="26"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829" t="22838" b="25315"/>
          <a:stretch/>
        </p:blipFill>
        <p:spPr bwMode="auto">
          <a:xfrm>
            <a:off x="8626972" y="2549913"/>
            <a:ext cx="562308" cy="53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1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Resim 29"/>
          <p:cNvPicPr>
            <a:picLocks noChangeAspect="1"/>
          </p:cNvPicPr>
          <p:nvPr/>
        </p:nvPicPr>
        <p:blipFill rotWithShape="1">
          <a:blip r:embed="rId2" cstate="hqprint">
            <a:extLst>
              <a:ext uri="{28A0092B-C50C-407E-A947-70E740481C1C}">
                <a14:useLocalDpi xmlns:a14="http://schemas.microsoft.com/office/drawing/2010/main" val="0"/>
              </a:ext>
            </a:extLst>
          </a:blip>
          <a:srcRect t="16188" b="21374"/>
          <a:stretch/>
        </p:blipFill>
        <p:spPr>
          <a:xfrm>
            <a:off x="3543840" y="3650528"/>
            <a:ext cx="2838375" cy="1329180"/>
          </a:xfrm>
          <a:prstGeom prst="rect">
            <a:avLst/>
          </a:prstGeom>
          <a:ln>
            <a:noFill/>
          </a:ln>
          <a:effectLst>
            <a:softEdge rad="112500"/>
          </a:effectLst>
        </p:spPr>
      </p:pic>
      <p:pic>
        <p:nvPicPr>
          <p:cNvPr id="29" name="Resim 28"/>
          <p:cNvPicPr>
            <a:picLocks noChangeAspect="1"/>
          </p:cNvPicPr>
          <p:nvPr/>
        </p:nvPicPr>
        <p:blipFill rotWithShape="1">
          <a:blip r:embed="rId3" cstate="hqprint">
            <a:extLst>
              <a:ext uri="{28A0092B-C50C-407E-A947-70E740481C1C}">
                <a14:useLocalDpi xmlns:a14="http://schemas.microsoft.com/office/drawing/2010/main" val="0"/>
              </a:ext>
            </a:extLst>
          </a:blip>
          <a:srcRect t="28794" r="21148"/>
          <a:stretch/>
        </p:blipFill>
        <p:spPr>
          <a:xfrm>
            <a:off x="8084294" y="1792065"/>
            <a:ext cx="2167597" cy="1533610"/>
          </a:xfrm>
          <a:prstGeom prst="rect">
            <a:avLst/>
          </a:prstGeom>
          <a:ln>
            <a:noFill/>
          </a:ln>
          <a:effectLst>
            <a:softEdge rad="112500"/>
          </a:effectLst>
        </p:spPr>
      </p:pic>
      <p:pic>
        <p:nvPicPr>
          <p:cNvPr id="2" name="Resim 1"/>
          <p:cNvPicPr>
            <a:picLocks noChangeAspect="1"/>
          </p:cNvPicPr>
          <p:nvPr/>
        </p:nvPicPr>
        <p:blipFill rotWithShape="1">
          <a:blip r:embed="rId4" cstate="hqprint">
            <a:extLst>
              <a:ext uri="{28A0092B-C50C-407E-A947-70E740481C1C}">
                <a14:useLocalDpi xmlns:a14="http://schemas.microsoft.com/office/drawing/2010/main" val="0"/>
              </a:ext>
            </a:extLst>
          </a:blip>
          <a:srcRect l="7606" t="24386" r="7325" b="27409"/>
          <a:stretch/>
        </p:blipFill>
        <p:spPr>
          <a:xfrm>
            <a:off x="6804222" y="3918324"/>
            <a:ext cx="1823936" cy="1033564"/>
          </a:xfrm>
          <a:prstGeom prst="rect">
            <a:avLst/>
          </a:prstGeom>
          <a:ln>
            <a:noFill/>
          </a:ln>
          <a:effectLst>
            <a:softEdge rad="112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Dış</a:t>
            </a:r>
            <a:r>
              <a:rPr kumimoji="0" lang="tr-TR" sz="2800" b="1" i="0" u="none" strike="noStrike" kern="1200" cap="none" spc="0" normalizeH="0" noProof="0" dirty="0">
                <a:ln>
                  <a:noFill/>
                </a:ln>
                <a:solidFill>
                  <a:prstClr val="black">
                    <a:lumMod val="75000"/>
                    <a:lumOff val="25000"/>
                  </a:prstClr>
                </a:solidFill>
                <a:effectLst/>
                <a:uLnTx/>
                <a:uFillTx/>
                <a:latin typeface="Calibri"/>
                <a:ea typeface="+mn-ea"/>
                <a:cs typeface="+mn-cs"/>
              </a:rPr>
              <a:t> </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Ortam Allerjenlerinden Korunma</a:t>
            </a: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pic>
        <p:nvPicPr>
          <p:cNvPr id="15" name="Resim 14"/>
          <p:cNvPicPr>
            <a:picLocks noChangeAspect="1"/>
          </p:cNvPicPr>
          <p:nvPr/>
        </p:nvPicPr>
        <p:blipFill>
          <a:blip r:embed="rId6"/>
          <a:stretch>
            <a:fillRect/>
          </a:stretch>
        </p:blipFill>
        <p:spPr>
          <a:xfrm>
            <a:off x="646490" y="2331062"/>
            <a:ext cx="2788975" cy="2561951"/>
          </a:xfrm>
          <a:prstGeom prst="rect">
            <a:avLst/>
          </a:prstGeom>
          <a:ln>
            <a:noFill/>
          </a:ln>
          <a:effectLst>
            <a:softEdge rad="112500"/>
          </a:effectLst>
        </p:spPr>
      </p:pic>
      <p:pic>
        <p:nvPicPr>
          <p:cNvPr id="16" name="Resim 15"/>
          <p:cNvPicPr>
            <a:picLocks noChangeAspect="1"/>
          </p:cNvPicPr>
          <p:nvPr/>
        </p:nvPicPr>
        <p:blipFill rotWithShape="1">
          <a:blip r:embed="rId7"/>
          <a:srcRect l="5497" r="16111"/>
          <a:stretch/>
        </p:blipFill>
        <p:spPr>
          <a:xfrm>
            <a:off x="9175731" y="3434073"/>
            <a:ext cx="2139885" cy="1624936"/>
          </a:xfrm>
          <a:prstGeom prst="rect">
            <a:avLst/>
          </a:prstGeom>
          <a:ln>
            <a:noFill/>
          </a:ln>
          <a:effectLst>
            <a:softEdge rad="112500"/>
          </a:effectLst>
        </p:spPr>
      </p:pic>
      <p:pic>
        <p:nvPicPr>
          <p:cNvPr id="17" name="Resim 16"/>
          <p:cNvPicPr/>
          <p:nvPr/>
        </p:nvPicPr>
        <p:blipFill rotWithShape="1">
          <a:blip r:embed="rId8">
            <a:duotone>
              <a:schemeClr val="accent3">
                <a:shade val="45000"/>
                <a:satMod val="135000"/>
              </a:schemeClr>
              <a:prstClr val="white"/>
            </a:duotone>
            <a:extLst>
              <a:ext uri="{BEBA8EAE-BF5A-486C-A8C5-ECC9F3942E4B}">
                <a14:imgProps xmlns:a14="http://schemas.microsoft.com/office/drawing/2010/main">
                  <a14:imgLayer r:embed="rId9">
                    <a14:imgEffect>
                      <a14:artisticPhotocopy/>
                    </a14:imgEffect>
                    <a14:imgEffect>
                      <a14:saturation sat="99000"/>
                    </a14:imgEffect>
                    <a14:imgEffect>
                      <a14:brightnessContrast bright="-4000"/>
                    </a14:imgEffect>
                  </a14:imgLayer>
                </a14:imgProps>
              </a:ext>
            </a:extLst>
          </a:blip>
          <a:srcRect l="18687" r="19383" b="29222"/>
          <a:stretch/>
        </p:blipFill>
        <p:spPr>
          <a:xfrm>
            <a:off x="4339594" y="1668937"/>
            <a:ext cx="2502386" cy="1501559"/>
          </a:xfrm>
          <a:prstGeom prst="rect">
            <a:avLst/>
          </a:prstGeom>
          <a:effectLst>
            <a:softEdge rad="63500"/>
          </a:effectLst>
        </p:spPr>
      </p:pic>
      <p:pic>
        <p:nvPicPr>
          <p:cNvPr id="20"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829" t="22838" b="25315"/>
          <a:stretch/>
        </p:blipFill>
        <p:spPr bwMode="auto">
          <a:xfrm>
            <a:off x="9883913" y="1628149"/>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829" t="22838" b="25315"/>
          <a:stretch/>
        </p:blipFill>
        <p:spPr bwMode="auto">
          <a:xfrm>
            <a:off x="6435623" y="1499044"/>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829" t="22838" b="25315"/>
          <a:stretch/>
        </p:blipFill>
        <p:spPr bwMode="auto">
          <a:xfrm>
            <a:off x="10910729" y="3170496"/>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097" r="49268" b="27532"/>
          <a:stretch/>
        </p:blipFill>
        <p:spPr bwMode="auto">
          <a:xfrm>
            <a:off x="5986556" y="3370156"/>
            <a:ext cx="583085" cy="5266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097" r="49268" b="27532"/>
          <a:stretch/>
        </p:blipFill>
        <p:spPr bwMode="auto">
          <a:xfrm>
            <a:off x="8187157" y="3719903"/>
            <a:ext cx="583085" cy="5266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097" r="49268" b="27532"/>
          <a:stretch/>
        </p:blipFill>
        <p:spPr bwMode="auto">
          <a:xfrm>
            <a:off x="2960755" y="2275844"/>
            <a:ext cx="583085" cy="5266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829" t="22838" b="25315"/>
          <a:stretch/>
        </p:blipFill>
        <p:spPr bwMode="auto">
          <a:xfrm>
            <a:off x="367375" y="2236940"/>
            <a:ext cx="562308" cy="553019"/>
          </a:xfrm>
          <a:prstGeom prst="rect">
            <a:avLst/>
          </a:prstGeom>
          <a:noFill/>
          <a:extLst>
            <a:ext uri="{909E8E84-426E-40DD-AFC4-6F175D3DCCD1}">
              <a14:hiddenFill xmlns:a14="http://schemas.microsoft.com/office/drawing/2010/main">
                <a:solidFill>
                  <a:srgbClr val="FFFFFF"/>
                </a:solidFill>
              </a14:hiddenFill>
            </a:ext>
          </a:extLst>
        </p:spPr>
      </p:pic>
      <p:sp>
        <p:nvSpPr>
          <p:cNvPr id="28" name="Dikdörtgen 27"/>
          <p:cNvSpPr/>
          <p:nvPr/>
        </p:nvSpPr>
        <p:spPr>
          <a:xfrm>
            <a:off x="2006083" y="5199113"/>
            <a:ext cx="9749142" cy="461665"/>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ü"/>
              <a:defRPr/>
            </a:pPr>
            <a:r>
              <a:rPr lang="tr-TR" altLang="tr-TR" sz="2400" dirty="0">
                <a:solidFill>
                  <a:prstClr val="black">
                    <a:lumMod val="75000"/>
                    <a:lumOff val="25000"/>
                  </a:prstClr>
                </a:solidFill>
              </a:rPr>
              <a:t>Eve gelince mutlaka kıyafetler değiştirilmeli ve duş alınmalıdır.</a:t>
            </a:r>
          </a:p>
        </p:txBody>
      </p:sp>
    </p:spTree>
    <p:extLst>
      <p:ext uri="{BB962C8B-B14F-4D97-AF65-F5344CB8AC3E}">
        <p14:creationId xmlns:p14="http://schemas.microsoft.com/office/powerpoint/2010/main" val="101957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İç Ortam Hava</a:t>
            </a:r>
            <a:r>
              <a:rPr kumimoji="0" lang="tr-TR" sz="2800" b="1" i="0" u="none" strike="noStrike" kern="1200" cap="none" spc="0" normalizeH="0" noProof="0" dirty="0">
                <a:ln>
                  <a:noFill/>
                </a:ln>
                <a:solidFill>
                  <a:prstClr val="black">
                    <a:lumMod val="75000"/>
                    <a:lumOff val="25000"/>
                  </a:prstClr>
                </a:solidFill>
                <a:effectLst/>
                <a:uLnTx/>
                <a:uFillTx/>
                <a:latin typeface="Calibri"/>
                <a:ea typeface="+mn-ea"/>
                <a:cs typeface="+mn-cs"/>
              </a:rPr>
              <a:t> Kirliliğinden </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Korunma</a:t>
            </a: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sp>
        <p:nvSpPr>
          <p:cNvPr id="13" name="TextBox 6">
            <a:extLst>
              <a:ext uri="{FF2B5EF4-FFF2-40B4-BE49-F238E27FC236}">
                <a16:creationId xmlns:a16="http://schemas.microsoft.com/office/drawing/2014/main" id="{1A4F2EBE-7BAF-436D-AFC3-BA30E7A9F760}"/>
              </a:ext>
            </a:extLst>
          </p:cNvPr>
          <p:cNvSpPr txBox="1"/>
          <p:nvPr/>
        </p:nvSpPr>
        <p:spPr>
          <a:xfrm>
            <a:off x="635399" y="1708107"/>
            <a:ext cx="7585924" cy="3970318"/>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Sigara astımı ortaya çıkaran bir etkendir. Sigara dumanı ile temas önlenmeli.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Soba, fırın yakıtları, kızarmış yağlar, oda spreyleri,      boya ve ciladan kaynaklanan gazlardan, iyi    havalandırma sağlanarak kaçınılmalı.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Ev ortamında tahriş edici maddelerle temizlik yapılmamalı (kezzap, tuz ruhu, çamaşır suyu vs.).</a:t>
            </a:r>
          </a:p>
        </p:txBody>
      </p:sp>
      <p:pic>
        <p:nvPicPr>
          <p:cNvPr id="14" name="Resim 13"/>
          <p:cNvPicPr/>
          <p:nvPr/>
        </p:nvPicPr>
        <p:blipFill rotWithShape="1">
          <a:blip r:embed="rId3"/>
          <a:srcRect l="29261" t="9803" r="33607" b="26383"/>
          <a:stretch/>
        </p:blipFill>
        <p:spPr>
          <a:xfrm>
            <a:off x="10134657" y="1959347"/>
            <a:ext cx="1337173" cy="1363057"/>
          </a:xfrm>
          <a:prstGeom prst="rect">
            <a:avLst/>
          </a:prstGeom>
        </p:spPr>
      </p:pic>
      <p:pic>
        <p:nvPicPr>
          <p:cNvPr id="15" name="Resim 14"/>
          <p:cNvPicPr>
            <a:picLocks noChangeAspect="1"/>
          </p:cNvPicPr>
          <p:nvPr/>
        </p:nvPicPr>
        <p:blipFill rotWithShape="1">
          <a:blip r:embed="rId4"/>
          <a:srcRect l="4055" r="3264"/>
          <a:stretch/>
        </p:blipFill>
        <p:spPr>
          <a:xfrm>
            <a:off x="7437504" y="4159913"/>
            <a:ext cx="1360159" cy="1226624"/>
          </a:xfrm>
          <a:prstGeom prst="rect">
            <a:avLst/>
          </a:prstGeom>
        </p:spPr>
      </p:pic>
      <p:pic>
        <p:nvPicPr>
          <p:cNvPr id="16" name="Resim 15"/>
          <p:cNvPicPr/>
          <p:nvPr/>
        </p:nvPicPr>
        <p:blipFill rotWithShape="1">
          <a:blip r:embed="rId5"/>
          <a:srcRect l="29756" t="9059" r="33291" b="25816"/>
          <a:stretch/>
        </p:blipFill>
        <p:spPr>
          <a:xfrm>
            <a:off x="8519671" y="1989608"/>
            <a:ext cx="1338963" cy="1354847"/>
          </a:xfrm>
          <a:prstGeom prst="rect">
            <a:avLst/>
          </a:prstGeom>
        </p:spPr>
      </p:pic>
      <p:pic>
        <p:nvPicPr>
          <p:cNvPr id="17" name="Resim 16"/>
          <p:cNvPicPr>
            <a:picLocks noChangeAspect="1"/>
          </p:cNvPicPr>
          <p:nvPr/>
        </p:nvPicPr>
        <p:blipFill rotWithShape="1">
          <a:blip r:embed="rId6"/>
          <a:srcRect l="28966" t="11103" r="28477" b="26098"/>
          <a:stretch/>
        </p:blipFill>
        <p:spPr>
          <a:xfrm>
            <a:off x="9035060" y="3850766"/>
            <a:ext cx="2484584" cy="2152677"/>
          </a:xfrm>
          <a:prstGeom prst="rect">
            <a:avLst/>
          </a:prstGeom>
        </p:spPr>
      </p:pic>
      <p:pic>
        <p:nvPicPr>
          <p:cNvPr id="18" name="Resim 17"/>
          <p:cNvPicPr>
            <a:picLocks noChangeAspect="1"/>
          </p:cNvPicPr>
          <p:nvPr/>
        </p:nvPicPr>
        <p:blipFill rotWithShape="1">
          <a:blip r:embed="rId7"/>
          <a:srcRect t="53548" r="81369"/>
          <a:stretch/>
        </p:blipFill>
        <p:spPr>
          <a:xfrm>
            <a:off x="9035060" y="3864988"/>
            <a:ext cx="887028" cy="1000195"/>
          </a:xfrm>
          <a:prstGeom prst="rect">
            <a:avLst/>
          </a:prstGeom>
        </p:spPr>
      </p:pic>
      <p:pic>
        <p:nvPicPr>
          <p:cNvPr id="19"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829" t="22838" b="25315"/>
          <a:stretch/>
        </p:blipFill>
        <p:spPr bwMode="auto">
          <a:xfrm>
            <a:off x="7200107" y="3947867"/>
            <a:ext cx="562308" cy="5394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097" r="49268" b="27532"/>
          <a:stretch/>
        </p:blipFill>
        <p:spPr bwMode="auto">
          <a:xfrm>
            <a:off x="11148568" y="1708107"/>
            <a:ext cx="583085" cy="5266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829" t="22838" b="25315"/>
          <a:stretch/>
        </p:blipFill>
        <p:spPr bwMode="auto">
          <a:xfrm>
            <a:off x="9922088" y="3669124"/>
            <a:ext cx="562308" cy="53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0" y="789325"/>
            <a:ext cx="4340691" cy="954107"/>
          </a:xfrm>
          <a:prstGeom prst="rect">
            <a:avLst/>
          </a:prstGeom>
        </p:spPr>
        <p:txBody>
          <a:bodyPr wrap="square">
            <a:spAutoFit/>
          </a:bodyPr>
          <a:lstStyle/>
          <a:p>
            <a:pPr lvl="0" algn="ct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Dış </a:t>
            </a:r>
            <a:r>
              <a:rPr lang="tr-TR" sz="2800" b="1" dirty="0">
                <a:solidFill>
                  <a:prstClr val="black">
                    <a:lumMod val="75000"/>
                    <a:lumOff val="25000"/>
                  </a:prstClr>
                </a:solidFill>
              </a:rPr>
              <a:t>Ortam Hava Kirliliğinden </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Korunma</a:t>
            </a: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pic>
        <p:nvPicPr>
          <p:cNvPr id="13" name="Resim 12"/>
          <p:cNvPicPr>
            <a:picLocks noChangeAspect="1"/>
          </p:cNvPicPr>
          <p:nvPr/>
        </p:nvPicPr>
        <p:blipFill>
          <a:blip r:embed="rId3"/>
          <a:stretch>
            <a:fillRect/>
          </a:stretch>
        </p:blipFill>
        <p:spPr>
          <a:xfrm>
            <a:off x="8489076" y="2139885"/>
            <a:ext cx="3296845" cy="3028480"/>
          </a:xfrm>
          <a:prstGeom prst="rect">
            <a:avLst/>
          </a:prstGeom>
        </p:spPr>
      </p:pic>
      <p:sp>
        <p:nvSpPr>
          <p:cNvPr id="14" name="TextBox 6">
            <a:extLst>
              <a:ext uri="{FF2B5EF4-FFF2-40B4-BE49-F238E27FC236}">
                <a16:creationId xmlns:a16="http://schemas.microsoft.com/office/drawing/2014/main" id="{1A4F2EBE-7BAF-436D-AFC3-BA30E7A9F760}"/>
              </a:ext>
            </a:extLst>
          </p:cNvPr>
          <p:cNvSpPr txBox="1"/>
          <p:nvPr/>
        </p:nvSpPr>
        <p:spPr>
          <a:xfrm>
            <a:off x="635399" y="1708107"/>
            <a:ext cx="7585924" cy="4524315"/>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Dış ortamda hava kirliliğinin yoğun olduğu  günlerde gereksiz fiziksel aktiviteden kaçınılmalı, evin pencereleri  kapalı tutulmalı ve gerekmiyorsa dışarı çıkılmamalı.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Hastalık belirtilerinin artışına göre gerekirse ilaç       dozları arttırılması ihmal edilmemeli.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Konutlarda, taşıtlarda  ve endüstri alanında kaliteli,        en az hava kirliliği oluşturan yakıtların kullanılması sağlanmalı.</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5"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29" t="22838" b="25315"/>
          <a:stretch/>
        </p:blipFill>
        <p:spPr bwMode="auto">
          <a:xfrm>
            <a:off x="8131432" y="2078513"/>
            <a:ext cx="715287" cy="686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1202836" y="2191637"/>
            <a:ext cx="583085" cy="52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69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954107"/>
          </a:xfrm>
          <a:prstGeom prst="rect">
            <a:avLst/>
          </a:prstGeom>
        </p:spPr>
        <p:txBody>
          <a:bodyPr wrap="square">
            <a:spAutoFit/>
          </a:bodyPr>
          <a:lstStyle/>
          <a:p>
            <a:pPr lvl="0" algn="ctr"/>
            <a:r>
              <a:rPr lang="tr-TR" sz="2800" b="1" dirty="0">
                <a:solidFill>
                  <a:prstClr val="black">
                    <a:lumMod val="75000"/>
                    <a:lumOff val="25000"/>
                  </a:prstClr>
                </a:solidFill>
              </a:rPr>
              <a:t>Mesleksel Risklerden Korunma</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sp>
        <p:nvSpPr>
          <p:cNvPr id="13" name="TextBox 6">
            <a:extLst>
              <a:ext uri="{FF2B5EF4-FFF2-40B4-BE49-F238E27FC236}">
                <a16:creationId xmlns:a16="http://schemas.microsoft.com/office/drawing/2014/main" id="{1A4F2EBE-7BAF-436D-AFC3-BA30E7A9F760}"/>
              </a:ext>
            </a:extLst>
          </p:cNvPr>
          <p:cNvSpPr txBox="1"/>
          <p:nvPr/>
        </p:nvSpPr>
        <p:spPr>
          <a:xfrm>
            <a:off x="675043" y="1696921"/>
            <a:ext cx="8167299" cy="4524315"/>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Ailesinde astımlı olanlar veya astımlı çocuklar meslek seçimi konusunda hekimine danışmalı.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Daha önceden astım olduğu bilinen kişi riskli işlerde (boyacılık, marangozluk, fırıncılık, kuaförlük vb.) çalışmamalı.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Riskli işlerde havanın temizliği sağlanmalı, havalandırma arttırılmalı, maske kullanılmalı.</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Gereken durumlarda iş yerinden uzaklaşma ve işi           bırakma sağlanmalı.</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4" name="Resim 13"/>
          <p:cNvPicPr/>
          <p:nvPr/>
        </p:nvPicPr>
        <p:blipFill rotWithShape="1">
          <a:blip r:embed="rId3"/>
          <a:srcRect l="31379" t="12731" r="19752" b="14145"/>
          <a:stretch/>
        </p:blipFill>
        <p:spPr>
          <a:xfrm>
            <a:off x="9517384" y="1956843"/>
            <a:ext cx="2281449" cy="1715431"/>
          </a:xfrm>
          <a:prstGeom prst="rect">
            <a:avLst/>
          </a:prstGeom>
        </p:spPr>
      </p:pic>
      <p:pic>
        <p:nvPicPr>
          <p:cNvPr id="1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1324820" y="1800036"/>
            <a:ext cx="583085" cy="526638"/>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p:cNvPicPr/>
          <p:nvPr/>
        </p:nvPicPr>
        <p:blipFill rotWithShape="1">
          <a:blip r:embed="rId5"/>
          <a:srcRect l="37528" t="20835" r="32076" b="34332"/>
          <a:stretch/>
        </p:blipFill>
        <p:spPr>
          <a:xfrm>
            <a:off x="9517384" y="3738778"/>
            <a:ext cx="2281449" cy="1743840"/>
          </a:xfrm>
          <a:prstGeom prst="rect">
            <a:avLst/>
          </a:prstGeom>
        </p:spPr>
      </p:pic>
      <p:pic>
        <p:nvPicPr>
          <p:cNvPr id="18" name="Resim 17"/>
          <p:cNvPicPr>
            <a:picLocks noChangeAspect="1"/>
          </p:cNvPicPr>
          <p:nvPr/>
        </p:nvPicPr>
        <p:blipFill>
          <a:blip r:embed="rId6">
            <a:extLst>
              <a:ext uri="{BEBA8EAE-BF5A-486C-A8C5-ECC9F3942E4B}">
                <a14:imgProps xmlns:a14="http://schemas.microsoft.com/office/drawing/2010/main">
                  <a14:imgLayer r:embed="rId7">
                    <a14:imgEffect>
                      <a14:brightnessContrast bright="3000" contrast="-12000"/>
                    </a14:imgEffect>
                  </a14:imgLayer>
                </a14:imgProps>
              </a:ext>
            </a:extLst>
          </a:blip>
          <a:stretch>
            <a:fillRect/>
          </a:stretch>
        </p:blipFill>
        <p:spPr>
          <a:xfrm>
            <a:off x="11247475" y="4310304"/>
            <a:ext cx="551358" cy="1157852"/>
          </a:xfrm>
          <a:prstGeom prst="rect">
            <a:avLst/>
          </a:prstGeom>
        </p:spPr>
      </p:pic>
      <p:pic>
        <p:nvPicPr>
          <p:cNvPr id="19" name="Resim 18"/>
          <p:cNvPicPr>
            <a:picLocks noChangeAspect="1"/>
          </p:cNvPicPr>
          <p:nvPr/>
        </p:nvPicPr>
        <p:blipFill rotWithShape="1">
          <a:blip r:embed="rId8"/>
          <a:srcRect l="31326" t="12431" r="33236" b="31625"/>
          <a:stretch/>
        </p:blipFill>
        <p:spPr>
          <a:xfrm>
            <a:off x="7973796" y="4614163"/>
            <a:ext cx="1206067" cy="1070987"/>
          </a:xfrm>
          <a:prstGeom prst="rect">
            <a:avLst/>
          </a:prstGeom>
        </p:spPr>
      </p:pic>
      <p:pic>
        <p:nvPicPr>
          <p:cNvPr id="2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8842342" y="4294209"/>
            <a:ext cx="583085" cy="52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1"/>
                                        </p:tgtEl>
                                      </p:cBhvr>
                                    </p:animEffect>
                                    <p:animScale>
                                      <p:cBhvr>
                                        <p:cTn id="26" dur="250" autoRev="1" fill="hold"/>
                                        <p:tgtEl>
                                          <p:spTgt spid="2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Resim 21"/>
          <p:cNvPicPr>
            <a:picLocks noChangeAspect="1"/>
          </p:cNvPicPr>
          <p:nvPr/>
        </p:nvPicPr>
        <p:blipFill rotWithShape="1">
          <a:blip r:embed="rId2">
            <a:duotone>
              <a:schemeClr val="accent3">
                <a:shade val="45000"/>
                <a:satMod val="135000"/>
              </a:schemeClr>
              <a:prstClr val="white"/>
            </a:duotone>
            <a:extLst/>
          </a:blip>
          <a:srcRect l="15476" r="16043"/>
          <a:stretch/>
        </p:blipFill>
        <p:spPr>
          <a:xfrm>
            <a:off x="8347070" y="2276475"/>
            <a:ext cx="3390436" cy="2237748"/>
          </a:xfrm>
          <a:prstGeom prst="rect">
            <a:avLst/>
          </a:prstGeom>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523220"/>
          </a:xfrm>
          <a:prstGeom prst="rect">
            <a:avLst/>
          </a:prstGeom>
        </p:spPr>
        <p:txBody>
          <a:bodyPr wrap="square">
            <a:spAutoFit/>
          </a:bodyPr>
          <a:lstStyle/>
          <a:p>
            <a:pPr lvl="0" algn="ctr"/>
            <a:r>
              <a:rPr lang="tr-TR" sz="2800" b="1" dirty="0">
                <a:solidFill>
                  <a:prstClr val="black">
                    <a:lumMod val="75000"/>
                    <a:lumOff val="25000"/>
                  </a:prstClr>
                </a:solidFill>
              </a:rPr>
              <a:t>Obeziteden Korunma</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sp>
        <p:nvSpPr>
          <p:cNvPr id="13" name="TextBox 6">
            <a:extLst>
              <a:ext uri="{FF2B5EF4-FFF2-40B4-BE49-F238E27FC236}">
                <a16:creationId xmlns:a16="http://schemas.microsoft.com/office/drawing/2014/main" id="{1A4F2EBE-7BAF-436D-AFC3-BA30E7A9F760}"/>
              </a:ext>
            </a:extLst>
          </p:cNvPr>
          <p:cNvSpPr txBox="1"/>
          <p:nvPr/>
        </p:nvSpPr>
        <p:spPr>
          <a:xfrm>
            <a:off x="675043" y="1800618"/>
            <a:ext cx="10649777" cy="5355312"/>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Zayıflamak hastalık kontrolünü düzeltebilmektedir.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Belirgin bir etkinin görülebilmesi için </a:t>
            </a:r>
            <a:r>
              <a:rPr lang="tr-TR" sz="2400" b="1" dirty="0">
                <a:solidFill>
                  <a:prstClr val="black">
                    <a:lumMod val="75000"/>
                    <a:lumOff val="25000"/>
                  </a:prstClr>
                </a:solidFill>
              </a:rPr>
              <a:t>hedef kilo kaybı </a:t>
            </a:r>
          </a:p>
          <a:p>
            <a:pPr marL="342900" lvl="0" indent="-342900" defTabSz="355600">
              <a:lnSpc>
                <a:spcPct val="150000"/>
              </a:lnSpc>
              <a:buFont typeface="Arial" panose="020B0604020202020204" pitchFamily="34" charset="0"/>
              <a:buChar char="•"/>
              <a:defRPr/>
            </a:pPr>
            <a:endParaRPr lang="tr-TR" sz="3200" dirty="0">
              <a:solidFill>
                <a:prstClr val="black">
                  <a:lumMod val="75000"/>
                  <a:lumOff val="25000"/>
                </a:prstClr>
              </a:solidFill>
            </a:endParaRPr>
          </a:p>
          <a:p>
            <a:pPr lvl="0" defTabSz="355600">
              <a:lnSpc>
                <a:spcPct val="150000"/>
              </a:lnSpc>
              <a:defRPr/>
            </a:pPr>
            <a:r>
              <a:rPr lang="tr-TR" sz="2400" dirty="0">
                <a:solidFill>
                  <a:prstClr val="black">
                    <a:lumMod val="75000"/>
                    <a:lumOff val="25000"/>
                  </a:prstClr>
                </a:solidFill>
              </a:rPr>
              <a:t>                                                                        </a:t>
            </a:r>
            <a:r>
              <a:rPr lang="tr-TR" sz="2800" b="1" dirty="0">
                <a:solidFill>
                  <a:prstClr val="black">
                    <a:lumMod val="75000"/>
                    <a:lumOff val="25000"/>
                  </a:prstClr>
                </a:solidFill>
              </a:rPr>
              <a:t>&gt;%5-10 olmalı </a:t>
            </a:r>
          </a:p>
          <a:p>
            <a:pPr lvl="0" algn="ctr" defTabSz="355600">
              <a:lnSpc>
                <a:spcPct val="150000"/>
              </a:lnSpc>
              <a:defRPr/>
            </a:pPr>
            <a:endParaRPr lang="tr-TR" sz="1600" b="1" dirty="0">
              <a:solidFill>
                <a:prstClr val="black">
                  <a:lumMod val="75000"/>
                  <a:lumOff val="25000"/>
                </a:prstClr>
              </a:solidFill>
            </a:endParaRPr>
          </a:p>
          <a:p>
            <a:pPr lvl="0" algn="ctr" defTabSz="355600">
              <a:lnSpc>
                <a:spcPct val="150000"/>
              </a:lnSpc>
              <a:defRPr/>
            </a:pPr>
            <a:r>
              <a:rPr lang="tr-TR" sz="2400" b="1" dirty="0">
                <a:solidFill>
                  <a:prstClr val="black">
                    <a:lumMod val="75000"/>
                    <a:lumOff val="25000"/>
                  </a:prstClr>
                </a:solidFill>
              </a:rPr>
              <a:t>Kilo verme astım kontrolü ve yaşam kalitesini arttırmaktadır.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8184775" y="2803615"/>
            <a:ext cx="417977" cy="377514"/>
          </a:xfrm>
          <a:prstGeom prst="rect">
            <a:avLst/>
          </a:prstGeom>
          <a:noFill/>
          <a:extLst>
            <a:ext uri="{909E8E84-426E-40DD-AFC4-6F175D3DCCD1}">
              <a14:hiddenFill xmlns:a14="http://schemas.microsoft.com/office/drawing/2010/main">
                <a:solidFill>
                  <a:srgbClr val="FFFFFF"/>
                </a:solidFill>
              </a14:hiddenFill>
            </a:ext>
          </a:extLst>
        </p:spPr>
      </p:pic>
      <p:sp>
        <p:nvSpPr>
          <p:cNvPr id="20" name="Sağ Ok 19"/>
          <p:cNvSpPr/>
          <p:nvPr/>
        </p:nvSpPr>
        <p:spPr>
          <a:xfrm rot="5400000">
            <a:off x="6175601" y="3137620"/>
            <a:ext cx="724604" cy="46089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23"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29" t="22838" b="25315"/>
          <a:stretch/>
        </p:blipFill>
        <p:spPr bwMode="auto">
          <a:xfrm>
            <a:off x="11514010" y="2797390"/>
            <a:ext cx="400013" cy="38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6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 calcmode="lin" valueType="num">
                                      <p:cBhvr>
                                        <p:cTn id="28" dur="1000" fill="hold"/>
                                        <p:tgtEl>
                                          <p:spTgt spid="20"/>
                                        </p:tgtEl>
                                        <p:attrNameLst>
                                          <p:attrName>style.rotation</p:attrName>
                                        </p:attrNameLst>
                                      </p:cBhvr>
                                      <p:tavLst>
                                        <p:tav tm="0">
                                          <p:val>
                                            <p:fltVal val="90"/>
                                          </p:val>
                                        </p:tav>
                                        <p:tav tm="100000">
                                          <p:val>
                                            <p:fltVal val="0"/>
                                          </p:val>
                                        </p:tav>
                                      </p:tavLst>
                                    </p:anim>
                                    <p:animEffect transition="in" filter="fade">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23"/>
                                        </p:tgtEl>
                                      </p:cBhvr>
                                    </p:animEffect>
                                    <p:animScale>
                                      <p:cBhvr>
                                        <p:cTn id="39"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6">
            <a:extLst>
              <a:ext uri="{FF2B5EF4-FFF2-40B4-BE49-F238E27FC236}">
                <a16:creationId xmlns:a16="http://schemas.microsoft.com/office/drawing/2014/main" id="{1A4F2EBE-7BAF-436D-AFC3-BA30E7A9F760}"/>
              </a:ext>
            </a:extLst>
          </p:cNvPr>
          <p:cNvSpPr txBox="1"/>
          <p:nvPr/>
        </p:nvSpPr>
        <p:spPr>
          <a:xfrm>
            <a:off x="675040" y="1216527"/>
            <a:ext cx="6156698" cy="4467057"/>
          </a:xfrm>
          <a:prstGeom prst="rect">
            <a:avLst/>
          </a:prstGeom>
          <a:solidFill>
            <a:schemeClr val="accent1"/>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Resim 5">
            <a:extLst>
              <a:ext uri="{FF2B5EF4-FFF2-40B4-BE49-F238E27FC236}">
                <a16:creationId xmlns:a16="http://schemas.microsoft.com/office/drawing/2014/main" id="{6A7A28FE-5163-4FF0-8282-46838B1343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5" y="146300"/>
            <a:ext cx="12192000" cy="5990252"/>
          </a:xfrm>
          <a:prstGeom prst="rect">
            <a:avLst/>
          </a:prstGeom>
        </p:spPr>
      </p:pic>
      <p:sp>
        <p:nvSpPr>
          <p:cNvPr id="8" name="TextBox 6">
            <a:extLst>
              <a:ext uri="{FF2B5EF4-FFF2-40B4-BE49-F238E27FC236}">
                <a16:creationId xmlns:a16="http://schemas.microsoft.com/office/drawing/2014/main" id="{1A4F2EBE-7BAF-436D-AFC3-BA30E7A9F760}"/>
              </a:ext>
            </a:extLst>
          </p:cNvPr>
          <p:cNvSpPr txBox="1"/>
          <p:nvPr/>
        </p:nvSpPr>
        <p:spPr>
          <a:xfrm>
            <a:off x="668983" y="1216527"/>
            <a:ext cx="6295474"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Dünyada yaklaşık 335 milyon, ülkemizde de yaklaşık olarak 4 milyon astım hastası bulunmaktadır. </a:t>
            </a:r>
          </a:p>
          <a:p>
            <a:pPr marL="342900" lvl="0" indent="-342900" defTabSz="355600">
              <a:lnSpc>
                <a:spcPct val="150000"/>
              </a:lnSpc>
              <a:buFont typeface="Arial" panose="020B0604020202020204" pitchFamily="34" charset="0"/>
              <a:buChar char="•"/>
              <a:defRPr/>
            </a:pPr>
            <a:r>
              <a:rPr kumimoji="0" lang="tr-TR" sz="24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Ülkemizde</a:t>
            </a:r>
            <a:r>
              <a:rPr kumimoji="0" lang="tr-TR"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yaklaşık her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12-13 erişkinden biri ve 7-8 çocuktan biri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hastasıdır</a:t>
            </a:r>
            <a:r>
              <a:rPr kumimoji="0" lang="tr-TR"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Astımın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görülme sıklığı yıllar içinde giderek artmaktadır</a:t>
            </a:r>
            <a:r>
              <a:rPr lang="tr-TR" sz="2400" dirty="0">
                <a:solidFill>
                  <a:prstClr val="black">
                    <a:lumMod val="75000"/>
                    <a:lumOff val="25000"/>
                  </a:prstClr>
                </a:solidFill>
                <a:latin typeface="Calibri" panose="020F0502020204030204"/>
              </a:rPr>
              <a:t>.</a:t>
            </a:r>
            <a:r>
              <a:rPr lang="tr-TR" sz="2400" dirty="0">
                <a:solidFill>
                  <a:prstClr val="black">
                    <a:lumMod val="75000"/>
                    <a:lumOff val="25000"/>
                  </a:prstClr>
                </a:solidFill>
              </a:rPr>
              <a:t> 2025 yılında 100 milyon daha yeni astımlı olacağı tahmin edilmektedir.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Dikdörtgen 8">
            <a:extLst>
              <a:ext uri="{FF2B5EF4-FFF2-40B4-BE49-F238E27FC236}">
                <a16:creationId xmlns:a16="http://schemas.microsoft.com/office/drawing/2014/main" id="{9A674231-B60D-48E0-8682-B25E40739994}"/>
              </a:ext>
            </a:extLst>
          </p:cNvPr>
          <p:cNvSpPr/>
          <p:nvPr/>
        </p:nvSpPr>
        <p:spPr>
          <a:xfrm>
            <a:off x="675039" y="59191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Dünyada ve Ülkemizde Astım</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0" name="Picture 17">
            <a:extLst>
              <a:ext uri="{FF2B5EF4-FFF2-40B4-BE49-F238E27FC236}">
                <a16:creationId xmlns:a16="http://schemas.microsoft.com/office/drawing/2014/main" id="{6AB755F9-22B2-4BB7-923D-6D4200E8470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57" t="20489" r="20080" b="20894"/>
          <a:stretch/>
        </p:blipFill>
        <p:spPr>
          <a:xfrm>
            <a:off x="7222311" y="1738632"/>
            <a:ext cx="3722075" cy="3740180"/>
          </a:xfrm>
          <a:prstGeom prst="ellipse">
            <a:avLst/>
          </a:prstGeom>
        </p:spPr>
      </p:pic>
      <p:sp>
        <p:nvSpPr>
          <p:cNvPr id="11" name="Speech Bubble: Rectangle 18">
            <a:extLst>
              <a:ext uri="{FF2B5EF4-FFF2-40B4-BE49-F238E27FC236}">
                <a16:creationId xmlns:a16="http://schemas.microsoft.com/office/drawing/2014/main" id="{3603267C-9C8D-4793-B055-D2816F35AD7E}"/>
              </a:ext>
            </a:extLst>
          </p:cNvPr>
          <p:cNvSpPr/>
          <p:nvPr/>
        </p:nvSpPr>
        <p:spPr>
          <a:xfrm>
            <a:off x="7411123" y="498582"/>
            <a:ext cx="1784678"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2300" b="1" i="0" u="none" strike="noStrike" kern="1200" cap="none" spc="0" normalizeH="0" baseline="0" noProof="0" dirty="0">
                <a:ln>
                  <a:noFill/>
                </a:ln>
                <a:solidFill>
                  <a:srgbClr val="404040"/>
                </a:solidFill>
                <a:effectLst/>
                <a:uLnTx/>
                <a:uFillTx/>
                <a:latin typeface="Calibri" panose="020F0502020204030204"/>
              </a:rPr>
              <a:t>Dünyada yaklaşık 335 milyon</a:t>
            </a:r>
            <a:endParaRPr lang="tr-TR" sz="2300" b="1" dirty="0">
              <a:solidFill>
                <a:srgbClr val="404040"/>
              </a:solidFill>
            </a:endParaRPr>
          </a:p>
        </p:txBody>
      </p:sp>
      <p:sp>
        <p:nvSpPr>
          <p:cNvPr id="12" name="Speech Bubble: Rectangle 25">
            <a:extLst>
              <a:ext uri="{FF2B5EF4-FFF2-40B4-BE49-F238E27FC236}">
                <a16:creationId xmlns:a16="http://schemas.microsoft.com/office/drawing/2014/main" id="{2CA13ABB-6266-4241-971E-0A76E058FFB3}"/>
              </a:ext>
            </a:extLst>
          </p:cNvPr>
          <p:cNvSpPr/>
          <p:nvPr/>
        </p:nvSpPr>
        <p:spPr>
          <a:xfrm>
            <a:off x="9584155" y="1243422"/>
            <a:ext cx="1874483"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300" b="1" dirty="0">
                <a:solidFill>
                  <a:srgbClr val="404040"/>
                </a:solidFill>
                <a:latin typeface="Calibri" panose="020F0502020204030204"/>
              </a:rPr>
              <a:t>Ü</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lkemizde yaklaşık 4 milyon</a:t>
            </a:r>
          </a:p>
        </p:txBody>
      </p:sp>
    </p:spTree>
    <p:extLst>
      <p:ext uri="{BB962C8B-B14F-4D97-AF65-F5344CB8AC3E}">
        <p14:creationId xmlns:p14="http://schemas.microsoft.com/office/powerpoint/2010/main" val="34018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954107"/>
          </a:xfrm>
          <a:prstGeom prst="rect">
            <a:avLst/>
          </a:prstGeom>
        </p:spPr>
        <p:txBody>
          <a:bodyPr wrap="square">
            <a:spAutoFit/>
          </a:bodyPr>
          <a:lstStyle/>
          <a:p>
            <a:pPr lvl="0" algn="ctr"/>
            <a:r>
              <a:rPr lang="tr-TR" sz="2800" b="1" dirty="0">
                <a:solidFill>
                  <a:prstClr val="black">
                    <a:lumMod val="75000"/>
                    <a:lumOff val="25000"/>
                  </a:prstClr>
                </a:solidFill>
              </a:rPr>
              <a:t>Kronik Üst Solunum Yolu Hastalıklarından Korunma</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sp>
        <p:nvSpPr>
          <p:cNvPr id="13" name="TextBox 6">
            <a:extLst>
              <a:ext uri="{FF2B5EF4-FFF2-40B4-BE49-F238E27FC236}">
                <a16:creationId xmlns:a16="http://schemas.microsoft.com/office/drawing/2014/main" id="{1A4F2EBE-7BAF-436D-AFC3-BA30E7A9F760}"/>
              </a:ext>
            </a:extLst>
          </p:cNvPr>
          <p:cNvSpPr txBox="1"/>
          <p:nvPr/>
        </p:nvSpPr>
        <p:spPr>
          <a:xfrm>
            <a:off x="675044" y="2491582"/>
            <a:ext cx="5259591" cy="4154984"/>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Üst solunum yolu hastalığına  yönelik ilaçların düzenli kullanılması astım kontrolü  için önemlidir. </a:t>
            </a:r>
          </a:p>
          <a:p>
            <a:pPr marL="342900" lvl="0" indent="-342900" defTabSz="355600">
              <a:lnSpc>
                <a:spcPct val="150000"/>
              </a:lnSpc>
              <a:buFont typeface="Arial" panose="020B0604020202020204" pitchFamily="34" charset="0"/>
              <a:buChar char="•"/>
              <a:defRPr/>
            </a:pPr>
            <a:endParaRPr lang="tr-TR" sz="3200" dirty="0">
              <a:solidFill>
                <a:prstClr val="black">
                  <a:lumMod val="75000"/>
                  <a:lumOff val="25000"/>
                </a:prstClr>
              </a:solidFill>
            </a:endParaRPr>
          </a:p>
          <a:p>
            <a:pPr lvl="0" defTabSz="355600">
              <a:lnSpc>
                <a:spcPct val="150000"/>
              </a:lnSpc>
              <a:defRPr/>
            </a:pPr>
            <a:r>
              <a:rPr lang="tr-TR" sz="2400" dirty="0">
                <a:solidFill>
                  <a:prstClr val="black">
                    <a:lumMod val="75000"/>
                    <a:lumOff val="25000"/>
                  </a:prstClr>
                </a:solidFill>
              </a:rPr>
              <a:t>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5" name="Resim 14"/>
          <p:cNvPicPr>
            <a:picLocks noChangeAspect="1"/>
          </p:cNvPicPr>
          <p:nvPr/>
        </p:nvPicPr>
        <p:blipFill rotWithShape="1">
          <a:blip r:embed="rId3" cstate="hqprint">
            <a:extLst>
              <a:ext uri="{28A0092B-C50C-407E-A947-70E740481C1C}">
                <a14:useLocalDpi xmlns:a14="http://schemas.microsoft.com/office/drawing/2010/main" val="0"/>
              </a:ext>
            </a:extLst>
          </a:blip>
          <a:srcRect l="10647" r="16659"/>
          <a:stretch/>
        </p:blipFill>
        <p:spPr>
          <a:xfrm>
            <a:off x="8991223" y="1968156"/>
            <a:ext cx="2128058" cy="2362421"/>
          </a:xfrm>
          <a:prstGeom prst="rect">
            <a:avLst/>
          </a:prstGeom>
          <a:effectLst>
            <a:softEdge rad="63500"/>
          </a:effectLst>
        </p:spPr>
      </p:pic>
      <p:pic>
        <p:nvPicPr>
          <p:cNvPr id="18" name="Resim 17"/>
          <p:cNvPicPr>
            <a:picLocks noChangeAspect="1"/>
          </p:cNvPicPr>
          <p:nvPr/>
        </p:nvPicPr>
        <p:blipFill rotWithShape="1">
          <a:blip r:embed="rId4" cstate="hqprint">
            <a:extLst>
              <a:ext uri="{28A0092B-C50C-407E-A947-70E740481C1C}">
                <a14:useLocalDpi xmlns:a14="http://schemas.microsoft.com/office/drawing/2010/main" val="0"/>
              </a:ext>
            </a:extLst>
          </a:blip>
          <a:srcRect l="21861" t="5389" r="22156"/>
          <a:stretch/>
        </p:blipFill>
        <p:spPr>
          <a:xfrm>
            <a:off x="6567302" y="3348726"/>
            <a:ext cx="2125967" cy="2440696"/>
          </a:xfrm>
          <a:prstGeom prst="rect">
            <a:avLst/>
          </a:prstGeom>
          <a:effectLst>
            <a:softEdge rad="63500"/>
          </a:effectLst>
        </p:spPr>
      </p:pic>
    </p:spTree>
    <p:extLst>
      <p:ext uri="{BB962C8B-B14F-4D97-AF65-F5344CB8AC3E}">
        <p14:creationId xmlns:p14="http://schemas.microsoft.com/office/powerpoint/2010/main" val="6445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7"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Astımı Tetikleyen Faktörlerden Uzak Durmak</a:t>
              </a:r>
            </a:p>
          </p:txBody>
        </p:sp>
        <p:sp>
          <p:nvSpPr>
            <p:cNvPr id="8" name="Oval 7">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9" name="Dikdörtgen 8"/>
          <p:cNvSpPr/>
          <p:nvPr/>
        </p:nvSpPr>
        <p:spPr>
          <a:xfrm>
            <a:off x="7716191" y="789325"/>
            <a:ext cx="4191714" cy="523220"/>
          </a:xfrm>
          <a:prstGeom prst="rect">
            <a:avLst/>
          </a:prstGeom>
        </p:spPr>
        <p:txBody>
          <a:bodyPr wrap="square">
            <a:spAutoFit/>
          </a:bodyPr>
          <a:lstStyle/>
          <a:p>
            <a:pPr lvl="0" algn="ctr"/>
            <a:r>
              <a:rPr lang="tr-TR" sz="2800" b="1" dirty="0" err="1">
                <a:solidFill>
                  <a:prstClr val="black">
                    <a:lumMod val="75000"/>
                    <a:lumOff val="25000"/>
                  </a:prstClr>
                </a:solidFill>
              </a:rPr>
              <a:t>Reflüden</a:t>
            </a:r>
            <a:r>
              <a:rPr lang="tr-TR" sz="2800" b="1" dirty="0">
                <a:solidFill>
                  <a:prstClr val="black">
                    <a:lumMod val="75000"/>
                    <a:lumOff val="25000"/>
                  </a:prstClr>
                </a:solidFill>
              </a:rPr>
              <a:t> Korunma</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Sağ Ok 9"/>
          <p:cNvSpPr/>
          <p:nvPr/>
        </p:nvSpPr>
        <p:spPr>
          <a:xfrm>
            <a:off x="6648450" y="903212"/>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2" name="Resim 20">
            <a:extLst>
              <a:ext uri="{FF2B5EF4-FFF2-40B4-BE49-F238E27FC236}">
                <a16:creationId xmlns:a16="http://schemas.microsoft.com/office/drawing/2014/main" id="{647EAF78-D94F-4B26-8277-67789633E7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0472" y="789325"/>
            <a:ext cx="571294" cy="571294"/>
          </a:xfrm>
          <a:prstGeom prst="rect">
            <a:avLst/>
          </a:prstGeom>
          <a:solidFill>
            <a:schemeClr val="tx1">
              <a:lumMod val="65000"/>
              <a:lumOff val="35000"/>
              <a:alpha val="0"/>
            </a:schemeClr>
          </a:solidFill>
        </p:spPr>
      </p:pic>
      <p:sp>
        <p:nvSpPr>
          <p:cNvPr id="13" name="TextBox 6">
            <a:extLst>
              <a:ext uri="{FF2B5EF4-FFF2-40B4-BE49-F238E27FC236}">
                <a16:creationId xmlns:a16="http://schemas.microsoft.com/office/drawing/2014/main" id="{1A4F2EBE-7BAF-436D-AFC3-BA30E7A9F760}"/>
              </a:ext>
            </a:extLst>
          </p:cNvPr>
          <p:cNvSpPr txBox="1"/>
          <p:nvPr/>
        </p:nvSpPr>
        <p:spPr>
          <a:xfrm>
            <a:off x="675045" y="1800618"/>
            <a:ext cx="6586368" cy="3970318"/>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Ağır, yağlı, baharatlı yiyecekler yenilmemeli       ve alkol içilmemeli.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Az ve sık yemek yenilmesi tercih edilmeli.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Yatarken yüksek yastık kullanmalı veya        yatağın baş tarafı yükseltilmeli.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Bazı astım ilaçlarının da </a:t>
            </a:r>
            <a:r>
              <a:rPr lang="tr-TR" sz="2400" dirty="0" err="1">
                <a:solidFill>
                  <a:prstClr val="black">
                    <a:lumMod val="75000"/>
                    <a:lumOff val="25000"/>
                  </a:prstClr>
                </a:solidFill>
              </a:rPr>
              <a:t>reflüyü</a:t>
            </a:r>
            <a:r>
              <a:rPr lang="tr-TR" sz="2400" dirty="0">
                <a:solidFill>
                  <a:prstClr val="black">
                    <a:lumMod val="75000"/>
                    <a:lumOff val="25000"/>
                  </a:prstClr>
                </a:solidFill>
              </a:rPr>
              <a:t> arttırabileceği unutulmamalı.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5" name="Resim 14"/>
          <p:cNvPicPr>
            <a:picLocks noChangeAspect="1"/>
          </p:cNvPicPr>
          <p:nvPr/>
        </p:nvPicPr>
        <p:blipFill rotWithShape="1">
          <a:blip r:embed="rId3" cstate="hqprint">
            <a:extLst>
              <a:ext uri="{28A0092B-C50C-407E-A947-70E740481C1C}">
                <a14:useLocalDpi xmlns:a14="http://schemas.microsoft.com/office/drawing/2010/main" val="0"/>
              </a:ext>
            </a:extLst>
          </a:blip>
          <a:srcRect l="11961" t="7282" r="10369"/>
          <a:stretch/>
        </p:blipFill>
        <p:spPr>
          <a:xfrm>
            <a:off x="7834606" y="2094029"/>
            <a:ext cx="3715064" cy="3175462"/>
          </a:xfrm>
          <a:prstGeom prst="rect">
            <a:avLst/>
          </a:prstGeom>
          <a:effectLst>
            <a:softEdge rad="63500"/>
          </a:effectLst>
        </p:spPr>
      </p:pic>
    </p:spTree>
    <p:extLst>
      <p:ext uri="{BB962C8B-B14F-4D97-AF65-F5344CB8AC3E}">
        <p14:creationId xmlns:p14="http://schemas.microsoft.com/office/powerpoint/2010/main" val="24122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2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İlaç Tedavisi ve Düzenli Doktor Kontrolü</a:t>
              </a:r>
            </a:p>
          </p:txBody>
        </p:sp>
        <p:sp>
          <p:nvSpPr>
            <p:cNvPr id="21" name="Oval 2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6">
            <a:extLst>
              <a:ext uri="{FF2B5EF4-FFF2-40B4-BE49-F238E27FC236}">
                <a16:creationId xmlns:a16="http://schemas.microsoft.com/office/drawing/2014/main" id="{1A4F2EBE-7BAF-436D-AFC3-BA30E7A9F760}"/>
              </a:ext>
            </a:extLst>
          </p:cNvPr>
          <p:cNvSpPr txBox="1"/>
          <p:nvPr/>
        </p:nvSpPr>
        <p:spPr>
          <a:xfrm>
            <a:off x="607488" y="2202842"/>
            <a:ext cx="5398862" cy="2308324"/>
          </a:xfrm>
          <a:prstGeom prst="rect">
            <a:avLst/>
          </a:prstGeom>
          <a:noFill/>
        </p:spPr>
        <p:txBody>
          <a:bodyPr wrap="square" rtlCol="0">
            <a:spAutoFit/>
          </a:bodyPr>
          <a:lstStyle/>
          <a:p>
            <a:pPr lvl="0" algn="ctr" defTabSz="355600">
              <a:lnSpc>
                <a:spcPct val="150000"/>
              </a:lnSpc>
              <a:defRPr/>
            </a:pPr>
            <a:r>
              <a:rPr lang="tr-TR" sz="2400" b="1" dirty="0">
                <a:solidFill>
                  <a:prstClr val="black">
                    <a:lumMod val="75000"/>
                    <a:lumOff val="25000"/>
                  </a:prstClr>
                </a:solidFill>
              </a:rPr>
              <a:t>Kontrol Edici Tedavi </a:t>
            </a:r>
          </a:p>
          <a:p>
            <a:pPr lvl="0" algn="ctr" defTabSz="355600">
              <a:lnSpc>
                <a:spcPct val="150000"/>
              </a:lnSpc>
              <a:defRPr/>
            </a:pPr>
            <a:r>
              <a:rPr lang="tr-TR" sz="2400" b="1" dirty="0">
                <a:solidFill>
                  <a:prstClr val="black">
                    <a:lumMod val="75000"/>
                    <a:lumOff val="25000"/>
                  </a:prstClr>
                </a:solidFill>
              </a:rPr>
              <a:t>              (İltihabı Baskılayıcı)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12" name="Sağ Ok 11"/>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2" name="Resim 1"/>
          <p:cNvPicPr>
            <a:picLocks noChangeAspect="1"/>
          </p:cNvPicPr>
          <p:nvPr/>
        </p:nvPicPr>
        <p:blipFill>
          <a:blip r:embed="rId2"/>
          <a:stretch>
            <a:fillRect/>
          </a:stretch>
        </p:blipFill>
        <p:spPr>
          <a:xfrm>
            <a:off x="912291" y="836280"/>
            <a:ext cx="573074" cy="566977"/>
          </a:xfrm>
          <a:prstGeom prst="rect">
            <a:avLst/>
          </a:prstGeom>
        </p:spPr>
      </p:pic>
      <p:sp>
        <p:nvSpPr>
          <p:cNvPr id="22" name="TextBox 6">
            <a:extLst>
              <a:ext uri="{FF2B5EF4-FFF2-40B4-BE49-F238E27FC236}">
                <a16:creationId xmlns:a16="http://schemas.microsoft.com/office/drawing/2014/main" id="{1A4F2EBE-7BAF-436D-AFC3-BA30E7A9F760}"/>
              </a:ext>
            </a:extLst>
          </p:cNvPr>
          <p:cNvSpPr txBox="1"/>
          <p:nvPr/>
        </p:nvSpPr>
        <p:spPr>
          <a:xfrm>
            <a:off x="6525207" y="2176674"/>
            <a:ext cx="5227522" cy="2308324"/>
          </a:xfrm>
          <a:prstGeom prst="rect">
            <a:avLst/>
          </a:prstGeom>
          <a:noFill/>
        </p:spPr>
        <p:txBody>
          <a:bodyPr wrap="square" rtlCol="0">
            <a:spAutoFit/>
          </a:bodyPr>
          <a:lstStyle/>
          <a:p>
            <a:pPr lvl="0" algn="ctr" defTabSz="355600">
              <a:lnSpc>
                <a:spcPct val="150000"/>
              </a:lnSpc>
              <a:defRPr/>
            </a:pPr>
            <a:r>
              <a:rPr lang="tr-TR" sz="2400" b="1" dirty="0">
                <a:solidFill>
                  <a:prstClr val="black">
                    <a:lumMod val="75000"/>
                    <a:lumOff val="25000"/>
                  </a:prstClr>
                </a:solidFill>
              </a:rPr>
              <a:t>Rahatlatıcı Tedavi </a:t>
            </a:r>
          </a:p>
          <a:p>
            <a:pPr lvl="0" algn="ctr" defTabSz="355600">
              <a:lnSpc>
                <a:spcPct val="150000"/>
              </a:lnSpc>
              <a:defRPr/>
            </a:pPr>
            <a:r>
              <a:rPr lang="tr-TR" sz="2400" b="1" dirty="0">
                <a:solidFill>
                  <a:prstClr val="black">
                    <a:lumMod val="75000"/>
                    <a:lumOff val="25000"/>
                  </a:prstClr>
                </a:solidFill>
              </a:rPr>
              <a:t>(Belirtileri Giderici - Bronş Genişletici)</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3" name="Resim 22"/>
          <p:cNvPicPr>
            <a:picLocks noChangeAspect="1"/>
          </p:cNvPicPr>
          <p:nvPr/>
        </p:nvPicPr>
        <p:blipFill rotWithShape="1">
          <a:blip r:embed="rId3"/>
          <a:srcRect l="14245" t="16830" r="15269" b="20037"/>
          <a:stretch/>
        </p:blipFill>
        <p:spPr>
          <a:xfrm>
            <a:off x="3607035" y="3462671"/>
            <a:ext cx="4977930" cy="2508984"/>
          </a:xfrm>
          <a:prstGeom prst="rect">
            <a:avLst/>
          </a:prstGeom>
          <a:effectLst>
            <a:softEdge rad="63500"/>
          </a:effectLst>
        </p:spPr>
      </p:pic>
      <p:pic>
        <p:nvPicPr>
          <p:cNvPr id="24"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198828" y="2053295"/>
            <a:ext cx="852633" cy="7700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7135303" y="1972104"/>
            <a:ext cx="852633" cy="770092"/>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p:cNvSpPr/>
          <p:nvPr/>
        </p:nvSpPr>
        <p:spPr>
          <a:xfrm>
            <a:off x="7790580" y="740223"/>
            <a:ext cx="3275192" cy="523220"/>
          </a:xfrm>
          <a:prstGeom prst="rect">
            <a:avLst/>
          </a:prstGeom>
        </p:spPr>
        <p:txBody>
          <a:bodyPr wrap="none">
            <a:spAutoFit/>
          </a:bodyPr>
          <a:lstStyle/>
          <a:p>
            <a:pPr lvl="0">
              <a:defRPr/>
            </a:pPr>
            <a:r>
              <a:rPr lang="tr-TR" sz="2800" b="1" dirty="0">
                <a:solidFill>
                  <a:prstClr val="black">
                    <a:lumMod val="75000"/>
                    <a:lumOff val="25000"/>
                  </a:prstClr>
                </a:solidFill>
              </a:rPr>
              <a:t>Astımda İlaç Tedavisi</a:t>
            </a:r>
          </a:p>
        </p:txBody>
      </p:sp>
    </p:spTree>
    <p:extLst>
      <p:ext uri="{BB962C8B-B14F-4D97-AF65-F5344CB8AC3E}">
        <p14:creationId xmlns:p14="http://schemas.microsoft.com/office/powerpoint/2010/main" val="20913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5"/>
                                        </p:tgtEl>
                                      </p:cBhvr>
                                    </p:animEffect>
                                    <p:animScale>
                                      <p:cBhvr>
                                        <p:cTn id="3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22"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Diagram 1">
            <a:extLst>
              <a:ext uri="{FF2B5EF4-FFF2-40B4-BE49-F238E27FC236}">
                <a16:creationId xmlns:a16="http://schemas.microsoft.com/office/drawing/2014/main" id="{79E8DA0E-F60B-4428-B815-8E7419E62A06}"/>
              </a:ext>
            </a:extLst>
          </p:cNvPr>
          <p:cNvGraphicFramePr/>
          <p:nvPr>
            <p:extLst>
              <p:ext uri="{D42A27DB-BD31-4B8C-83A1-F6EECF244321}">
                <p14:modId xmlns:p14="http://schemas.microsoft.com/office/powerpoint/2010/main" val="1107217594"/>
              </p:ext>
            </p:extLst>
          </p:nvPr>
        </p:nvGraphicFramePr>
        <p:xfrm>
          <a:off x="435118" y="1722320"/>
          <a:ext cx="4067726" cy="3649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4">
            <a:extLst>
              <a:ext uri="{FF2B5EF4-FFF2-40B4-BE49-F238E27FC236}">
                <a16:creationId xmlns:a16="http://schemas.microsoft.com/office/drawing/2014/main" id="{A8DD410D-B8C2-4AEE-91E2-2146E00F29D7}"/>
              </a:ext>
            </a:extLst>
          </p:cNvPr>
          <p:cNvGraphicFramePr/>
          <p:nvPr>
            <p:extLst>
              <p:ext uri="{D42A27DB-BD31-4B8C-83A1-F6EECF244321}">
                <p14:modId xmlns:p14="http://schemas.microsoft.com/office/powerpoint/2010/main" val="1059071261"/>
              </p:ext>
            </p:extLst>
          </p:nvPr>
        </p:nvGraphicFramePr>
        <p:xfrm>
          <a:off x="8329612" y="1460842"/>
          <a:ext cx="3241532" cy="4225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5">
            <a:extLst>
              <a:ext uri="{FF2B5EF4-FFF2-40B4-BE49-F238E27FC236}">
                <a16:creationId xmlns:a16="http://schemas.microsoft.com/office/drawing/2014/main" id="{0CA64EC7-C7BA-483C-A624-22B02D226637}"/>
              </a:ext>
            </a:extLst>
          </p:cNvPr>
          <p:cNvGraphicFramePr/>
          <p:nvPr>
            <p:extLst>
              <p:ext uri="{D42A27DB-BD31-4B8C-83A1-F6EECF244321}">
                <p14:modId xmlns:p14="http://schemas.microsoft.com/office/powerpoint/2010/main" val="3662097028"/>
              </p:ext>
            </p:extLst>
          </p:nvPr>
        </p:nvGraphicFramePr>
        <p:xfrm>
          <a:off x="4504775" y="1722320"/>
          <a:ext cx="4067726" cy="36273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8"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6097" r="49268" b="27532"/>
          <a:stretch/>
        </p:blipFill>
        <p:spPr bwMode="auto">
          <a:xfrm>
            <a:off x="1996078" y="2109750"/>
            <a:ext cx="852633" cy="7700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6097" r="49268" b="27532"/>
          <a:stretch/>
        </p:blipFill>
        <p:spPr bwMode="auto">
          <a:xfrm>
            <a:off x="9672468" y="2177474"/>
            <a:ext cx="852633" cy="770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6097" r="49268" b="27532"/>
          <a:stretch/>
        </p:blipFill>
        <p:spPr bwMode="auto">
          <a:xfrm>
            <a:off x="5820915" y="2109750"/>
            <a:ext cx="852633" cy="7700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2"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İlaç Tedavisi ve Düzenli Doktor Kontrolü</a:t>
              </a:r>
            </a:p>
          </p:txBody>
        </p:sp>
        <p:sp>
          <p:nvSpPr>
            <p:cNvPr id="13" name="Oval 12">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4" name="Sağ Ok 13"/>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15" name="Resim 14"/>
          <p:cNvPicPr>
            <a:picLocks noChangeAspect="1"/>
          </p:cNvPicPr>
          <p:nvPr/>
        </p:nvPicPr>
        <p:blipFill>
          <a:blip r:embed="rId18"/>
          <a:stretch>
            <a:fillRect/>
          </a:stretch>
        </p:blipFill>
        <p:spPr>
          <a:xfrm>
            <a:off x="912291" y="836280"/>
            <a:ext cx="573074" cy="566977"/>
          </a:xfrm>
          <a:prstGeom prst="rect">
            <a:avLst/>
          </a:prstGeom>
        </p:spPr>
      </p:pic>
      <p:sp>
        <p:nvSpPr>
          <p:cNvPr id="16" name="Dikdörtgen 15"/>
          <p:cNvSpPr/>
          <p:nvPr/>
        </p:nvSpPr>
        <p:spPr>
          <a:xfrm>
            <a:off x="7790580" y="740223"/>
            <a:ext cx="3780564" cy="954107"/>
          </a:xfrm>
          <a:prstGeom prst="rect">
            <a:avLst/>
          </a:prstGeom>
        </p:spPr>
        <p:txBody>
          <a:bodyPr wrap="square">
            <a:spAutoFit/>
          </a:bodyPr>
          <a:lstStyle/>
          <a:p>
            <a:pPr lvl="0">
              <a:defRPr/>
            </a:pPr>
            <a:r>
              <a:rPr lang="tr-TR" sz="2800" b="1" dirty="0">
                <a:solidFill>
                  <a:prstClr val="black">
                    <a:lumMod val="75000"/>
                    <a:lumOff val="25000"/>
                  </a:prstClr>
                </a:solidFill>
              </a:rPr>
              <a:t>Astımda İlaç Tedavisinin Esasları</a:t>
            </a:r>
          </a:p>
        </p:txBody>
      </p:sp>
    </p:spTree>
    <p:extLst>
      <p:ext uri="{BB962C8B-B14F-4D97-AF65-F5344CB8AC3E}">
        <p14:creationId xmlns:p14="http://schemas.microsoft.com/office/powerpoint/2010/main" val="334189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P spid="14"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9" name="Table 3">
            <a:extLst>
              <a:ext uri="{FF2B5EF4-FFF2-40B4-BE49-F238E27FC236}">
                <a16:creationId xmlns:a16="http://schemas.microsoft.com/office/drawing/2014/main" id="{391DDE15-E074-438D-8AAC-E4F484A645FC}"/>
              </a:ext>
            </a:extLst>
          </p:cNvPr>
          <p:cNvGraphicFramePr>
            <a:graphicFrameLocks noGrp="1"/>
          </p:cNvGraphicFramePr>
          <p:nvPr>
            <p:extLst>
              <p:ext uri="{D42A27DB-BD31-4B8C-83A1-F6EECF244321}">
                <p14:modId xmlns:p14="http://schemas.microsoft.com/office/powerpoint/2010/main" val="4148740214"/>
              </p:ext>
            </p:extLst>
          </p:nvPr>
        </p:nvGraphicFramePr>
        <p:xfrm>
          <a:off x="2860266" y="2406659"/>
          <a:ext cx="9081247" cy="3864866"/>
        </p:xfrm>
        <a:graphic>
          <a:graphicData uri="http://schemas.openxmlformats.org/drawingml/2006/table">
            <a:tbl>
              <a:tblPr firstRow="1" firstCol="1" bandRow="1"/>
              <a:tblGrid>
                <a:gridCol w="598145">
                  <a:extLst>
                    <a:ext uri="{9D8B030D-6E8A-4147-A177-3AD203B41FA5}">
                      <a16:colId xmlns:a16="http://schemas.microsoft.com/office/drawing/2014/main" val="2894984371"/>
                    </a:ext>
                  </a:extLst>
                </a:gridCol>
                <a:gridCol w="1515305">
                  <a:extLst>
                    <a:ext uri="{9D8B030D-6E8A-4147-A177-3AD203B41FA5}">
                      <a16:colId xmlns:a16="http://schemas.microsoft.com/office/drawing/2014/main" val="577064685"/>
                    </a:ext>
                  </a:extLst>
                </a:gridCol>
                <a:gridCol w="82350">
                  <a:extLst>
                    <a:ext uri="{9D8B030D-6E8A-4147-A177-3AD203B41FA5}">
                      <a16:colId xmlns:a16="http://schemas.microsoft.com/office/drawing/2014/main" val="3441344546"/>
                    </a:ext>
                  </a:extLst>
                </a:gridCol>
                <a:gridCol w="619418">
                  <a:extLst>
                    <a:ext uri="{9D8B030D-6E8A-4147-A177-3AD203B41FA5}">
                      <a16:colId xmlns:a16="http://schemas.microsoft.com/office/drawing/2014/main" val="3509629939"/>
                    </a:ext>
                  </a:extLst>
                </a:gridCol>
                <a:gridCol w="738323">
                  <a:extLst>
                    <a:ext uri="{9D8B030D-6E8A-4147-A177-3AD203B41FA5}">
                      <a16:colId xmlns:a16="http://schemas.microsoft.com/office/drawing/2014/main" val="1859101003"/>
                    </a:ext>
                  </a:extLst>
                </a:gridCol>
                <a:gridCol w="1299250">
                  <a:extLst>
                    <a:ext uri="{9D8B030D-6E8A-4147-A177-3AD203B41FA5}">
                      <a16:colId xmlns:a16="http://schemas.microsoft.com/office/drawing/2014/main" val="2262852833"/>
                    </a:ext>
                  </a:extLst>
                </a:gridCol>
                <a:gridCol w="1571674">
                  <a:extLst>
                    <a:ext uri="{9D8B030D-6E8A-4147-A177-3AD203B41FA5}">
                      <a16:colId xmlns:a16="http://schemas.microsoft.com/office/drawing/2014/main" val="4202123741"/>
                    </a:ext>
                  </a:extLst>
                </a:gridCol>
                <a:gridCol w="1295929">
                  <a:extLst>
                    <a:ext uri="{9D8B030D-6E8A-4147-A177-3AD203B41FA5}">
                      <a16:colId xmlns:a16="http://schemas.microsoft.com/office/drawing/2014/main" val="849474810"/>
                    </a:ext>
                  </a:extLst>
                </a:gridCol>
                <a:gridCol w="1360853">
                  <a:extLst>
                    <a:ext uri="{9D8B030D-6E8A-4147-A177-3AD203B41FA5}">
                      <a16:colId xmlns:a16="http://schemas.microsoft.com/office/drawing/2014/main" val="3065584490"/>
                    </a:ext>
                  </a:extLst>
                </a:gridCol>
              </a:tblGrid>
              <a:tr h="220946">
                <a:tc gridSpan="2">
                  <a:txBody>
                    <a:bodyPr/>
                    <a:lstStyle/>
                    <a:p>
                      <a:pPr algn="ctr">
                        <a:lnSpc>
                          <a:spcPct val="115000"/>
                        </a:lnSpc>
                      </a:pPr>
                      <a:r>
                        <a:rPr lang="tr-TR" sz="1000"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5. BASAMAK</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59071807"/>
                  </a:ext>
                </a:extLst>
              </a:tr>
              <a:tr h="220946">
                <a:tc gridSpan="5">
                  <a:txBody>
                    <a:bodyPr/>
                    <a:lstStyle/>
                    <a:p>
                      <a:pPr algn="ctr">
                        <a:lnSpc>
                          <a:spcPct val="115000"/>
                        </a:lnSpc>
                      </a:pP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algn="ctr" defTabSz="914400" rtl="0" eaLnBrk="1" latinLnBrk="0" hangingPunct="1">
                        <a:lnSpc>
                          <a:spcPct val="115000"/>
                        </a:lnSpc>
                        <a:spcAft>
                          <a:spcPts val="6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4.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5">
                  <a:txBody>
                    <a:bodyPr/>
                    <a:lstStyle/>
                    <a:p>
                      <a:pPr>
                        <a:lnSpc>
                          <a:spcPct val="100000"/>
                        </a:lnSpc>
                        <a:spcAft>
                          <a:spcPts val="0"/>
                        </a:spcAft>
                      </a:pPr>
                      <a:r>
                        <a:rPr lang="tr-TR" sz="900" dirty="0">
                          <a:solidFill>
                            <a:srgbClr val="FFFFFF"/>
                          </a:solidFill>
                          <a:effectLst/>
                          <a:latin typeface="+mn-lt"/>
                          <a:ea typeface="Calibri" panose="020F0502020204030204" pitchFamily="34" charset="0"/>
                          <a:cs typeface="Times New Roman" panose="02020603050405020304" pitchFamily="18" charset="0"/>
                        </a:rPr>
                        <a:t>Yüksek doz İKS/ LABA </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b="1" dirty="0">
                          <a:solidFill>
                            <a:srgbClr val="FFFFFF"/>
                          </a:solidFill>
                          <a:effectLst/>
                          <a:latin typeface="+mn-lt"/>
                          <a:ea typeface="Calibri" panose="020F0502020204030204" pitchFamily="34" charset="0"/>
                          <a:cs typeface="Times New Roman" panose="02020603050405020304" pitchFamily="18" charset="0"/>
                        </a:rPr>
                        <a:t>Fenotipik </a:t>
                      </a:r>
                      <a:r>
                        <a:rPr lang="tr-TR" sz="900" dirty="0">
                          <a:solidFill>
                            <a:srgbClr val="FFFFFF"/>
                          </a:solidFill>
                          <a:effectLst/>
                          <a:latin typeface="+mn-lt"/>
                          <a:ea typeface="Calibri" panose="020F0502020204030204" pitchFamily="34" charset="0"/>
                          <a:cs typeface="Times New Roman" panose="02020603050405020304" pitchFamily="18" charset="0"/>
                        </a:rPr>
                        <a:t>değerlendirme için uzmanına sevk edilmesi </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b="1" dirty="0">
                          <a:solidFill>
                            <a:srgbClr val="FFFFFF"/>
                          </a:solidFill>
                          <a:effectLst/>
                          <a:latin typeface="+mn-lt"/>
                          <a:ea typeface="Calibri" panose="020F0502020204030204" pitchFamily="34" charset="0"/>
                          <a:cs typeface="Times New Roman" panose="02020603050405020304" pitchFamily="18" charset="0"/>
                        </a:rPr>
                        <a:t>Uzmanlar tarafından </a:t>
                      </a:r>
                      <a:r>
                        <a:rPr lang="tr-TR" sz="900" dirty="0">
                          <a:solidFill>
                            <a:srgbClr val="FFFFFF"/>
                          </a:solidFill>
                          <a:effectLst/>
                          <a:latin typeface="+mn-lt"/>
                          <a:ea typeface="Calibri" panose="020F0502020204030204" pitchFamily="34" charset="0"/>
                          <a:cs typeface="Times New Roman" panose="02020603050405020304" pitchFamily="18" charset="0"/>
                        </a:rPr>
                        <a:t>Omalizumab/ Anti –IL5/R/ Anti –IL4 tedaviler başlanması</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D7D"/>
                    </a:solidFill>
                  </a:tcPr>
                </a:tc>
                <a:extLst>
                  <a:ext uri="{0D108BD9-81ED-4DB2-BD59-A6C34878D82A}">
                    <a16:rowId xmlns:a16="http://schemas.microsoft.com/office/drawing/2014/main" val="237583206"/>
                  </a:ext>
                </a:extLst>
              </a:tr>
              <a:tr h="220946">
                <a:tc gridSpan="2">
                  <a:txBody>
                    <a:bodyPr/>
                    <a:lstStyle/>
                    <a:p>
                      <a:pPr algn="ctr">
                        <a:lnSpc>
                          <a:spcPct val="115000"/>
                        </a:lnSpc>
                      </a:pPr>
                      <a:r>
                        <a:rPr lang="tr-TR" sz="1000"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3.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4">
                  <a:txBody>
                    <a:bodyPr/>
                    <a:lstStyle/>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Orta doz İKS/ LABA</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extLst>
                  <a:ext uri="{0D108BD9-81ED-4DB2-BD59-A6C34878D82A}">
                    <a16:rowId xmlns:a16="http://schemas.microsoft.com/office/drawing/2014/main" val="3292409160"/>
                  </a:ext>
                </a:extLst>
              </a:tr>
              <a:tr h="220946">
                <a:tc gridSpan="2">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spcAft>
                          <a:spcPts val="1000"/>
                        </a:spcAft>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2.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3">
                  <a:txBody>
                    <a:bodyPr/>
                    <a:lstStyle/>
                    <a:p>
                      <a:pPr>
                        <a:lnSpc>
                          <a:spcPct val="115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Düşük doz İKS/LABA</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76782105"/>
                  </a:ext>
                </a:extLst>
              </a:tr>
              <a:tr h="220946">
                <a:tc gridSpan="2">
                  <a:txBody>
                    <a:bodyPr/>
                    <a:lstStyle/>
                    <a:p>
                      <a:pPr algn="ctr">
                        <a:lnSpc>
                          <a:spcPct val="115000"/>
                        </a:lnSpc>
                        <a:spcAft>
                          <a:spcPts val="1000"/>
                        </a:spcAft>
                      </a:pPr>
                      <a:r>
                        <a:rPr lang="tr-TR" sz="1000"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spcAft>
                          <a:spcPts val="600"/>
                        </a:spcAft>
                      </a:pPr>
                      <a:r>
                        <a:rPr lang="tr-TR" sz="1400" b="1" dirty="0">
                          <a:effectLst/>
                          <a:latin typeface="+mn-lt"/>
                          <a:ea typeface="Calibri" panose="020F0502020204030204" pitchFamily="34" charset="0"/>
                          <a:cs typeface="Times New Roman" panose="02020603050405020304" pitchFamily="18" charset="0"/>
                        </a:rPr>
                        <a:t>1. BASAMAK </a:t>
                      </a:r>
                      <a:endParaRPr lang="en-US" sz="14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1. BASAMAK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1. Düzenli düşük doz İKS </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veya</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2. Gereğinde İKS/Formoterol</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33213612"/>
                  </a:ext>
                </a:extLst>
              </a:tr>
              <a:tr h="353725">
                <a:tc rowSpan="2">
                  <a:txBody>
                    <a:bodyPr/>
                    <a:lstStyle/>
                    <a:p>
                      <a:pPr marL="71755" marR="71755" algn="ctr">
                        <a:lnSpc>
                          <a:spcPct val="115000"/>
                        </a:lnSpc>
                        <a:spcAft>
                          <a:spcPts val="1000"/>
                        </a:spcAft>
                      </a:pPr>
                      <a:r>
                        <a:rPr lang="tr-TR" sz="1200" b="1" dirty="0">
                          <a:solidFill>
                            <a:srgbClr val="FFFFFF"/>
                          </a:solidFill>
                          <a:effectLst/>
                          <a:latin typeface="+mn-lt"/>
                          <a:ea typeface="Calibri" panose="020F0502020204030204" pitchFamily="34" charset="0"/>
                          <a:cs typeface="Times New Roman" panose="02020603050405020304" pitchFamily="18" charset="0"/>
                        </a:rPr>
                        <a:t>Kontrol Edici</a:t>
                      </a:r>
                      <a:endParaRPr lang="en-US" sz="1200" dirty="0">
                        <a:effectLst/>
                        <a:latin typeface="+mn-lt"/>
                        <a:ea typeface="SimSun" panose="02010600030101010101" pitchFamily="2" charset="-122"/>
                        <a:cs typeface="Times New Roman" panose="02020603050405020304" pitchFamily="18" charset="0"/>
                      </a:endParaRPr>
                    </a:p>
                  </a:txBody>
                  <a:tcPr marL="25682" marR="2568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R="71755">
                        <a:lnSpc>
                          <a:spcPct val="115000"/>
                        </a:lnSpc>
                        <a:spcAft>
                          <a:spcPts val="1000"/>
                        </a:spcAft>
                      </a:pPr>
                      <a:r>
                        <a:rPr lang="tr-TR" sz="1050" b="1" dirty="0">
                          <a:effectLst/>
                          <a:latin typeface="+mn-lt"/>
                          <a:ea typeface="Calibri" panose="020F0502020204030204" pitchFamily="34" charset="0"/>
                          <a:cs typeface="Times New Roman" panose="02020603050405020304" pitchFamily="18" charset="0"/>
                        </a:rPr>
                        <a:t> </a:t>
                      </a:r>
                      <a:r>
                        <a:rPr lang="tr-TR" sz="1100" b="0" baseline="0" dirty="0">
                          <a:effectLst/>
                          <a:latin typeface="+mn-lt"/>
                          <a:ea typeface="SimSun" panose="02010600030101010101" pitchFamily="2" charset="-122"/>
                          <a:cs typeface="Times New Roman" panose="02020603050405020304" pitchFamily="18" charset="0"/>
                        </a:rPr>
                        <a:t>                </a:t>
                      </a:r>
                      <a:r>
                        <a:rPr lang="tr-TR" sz="1050" b="1" dirty="0">
                          <a:solidFill>
                            <a:srgbClr val="FFFFFF"/>
                          </a:solidFill>
                          <a:effectLst/>
                          <a:latin typeface="+mn-lt"/>
                          <a:ea typeface="Calibri" panose="020F0502020204030204" pitchFamily="34" charset="0"/>
                          <a:cs typeface="Times New Roman" panose="02020603050405020304" pitchFamily="18" charset="0"/>
                        </a:rPr>
                        <a:t>ÖNERİLEN</a:t>
                      </a:r>
                      <a:endParaRPr lang="en-US" sz="11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n-US"/>
                    </a:p>
                  </a:txBody>
                  <a:tcPr/>
                </a:tc>
                <a:tc gridSpan="2">
                  <a:txBody>
                    <a:bodyPr/>
                    <a:lstStyle/>
                    <a:p>
                      <a:pPr algn="ctr">
                        <a:lnSpc>
                          <a:spcPct val="115000"/>
                        </a:lnSpc>
                        <a:spcAft>
                          <a:spcPts val="600"/>
                        </a:spcAft>
                      </a:pPr>
                      <a:r>
                        <a:rPr lang="tr-TR" sz="900" dirty="0">
                          <a:effectLst/>
                          <a:latin typeface="+mn-lt"/>
                          <a:ea typeface="Calibri" panose="020F0502020204030204" pitchFamily="34" charset="0"/>
                          <a:cs typeface="Times New Roman" panose="02020603050405020304" pitchFamily="18" charset="0"/>
                        </a:rPr>
                        <a:t> </a:t>
                      </a:r>
                      <a:r>
                        <a:rPr lang="tr-TR" sz="900" dirty="0">
                          <a:solidFill>
                            <a:srgbClr val="000000"/>
                          </a:solidFill>
                          <a:effectLst/>
                          <a:latin typeface="+mn-lt"/>
                          <a:ea typeface="Calibri" panose="020F0502020204030204" pitchFamily="34" charset="0"/>
                          <a:cs typeface="Times New Roman" panose="02020603050405020304" pitchFamily="18" charset="0"/>
                        </a:rPr>
                        <a:t>Gereğinde İKS*/Formoterol</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İKS*/Formoterol</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pPr algn="ctr">
                        <a:lnSpc>
                          <a:spcPct val="115000"/>
                        </a:lnSpc>
                        <a:spcAft>
                          <a:spcPts val="1000"/>
                        </a:spcAft>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42310204"/>
                  </a:ext>
                </a:extLst>
              </a:tr>
              <a:tr h="849063">
                <a:tc vMerge="1">
                  <a:txBody>
                    <a:bodyPr/>
                    <a:lstStyle/>
                    <a:p>
                      <a:endParaRPr lang="en-US"/>
                    </a:p>
                  </a:txBody>
                  <a:tcPr/>
                </a:tc>
                <a:tc gridSpan="2">
                  <a:txBody>
                    <a:bodyPr/>
                    <a:lstStyle/>
                    <a:p>
                      <a:pPr algn="ctr">
                        <a:lnSpc>
                          <a:spcPct val="115000"/>
                        </a:lnSpc>
                        <a:spcAft>
                          <a:spcPts val="1000"/>
                        </a:spcAft>
                      </a:pPr>
                      <a:r>
                        <a:rPr lang="tr-TR" sz="1050" b="1" dirty="0">
                          <a:effectLst/>
                          <a:latin typeface="+mn-lt"/>
                          <a:ea typeface="Calibri" panose="020F0502020204030204" pitchFamily="34" charset="0"/>
                          <a:cs typeface="Times New Roman" panose="02020603050405020304" pitchFamily="18" charset="0"/>
                        </a:rPr>
                        <a:t> </a:t>
                      </a:r>
                      <a:endParaRPr lang="en-US" sz="1100" dirty="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050" b="1" dirty="0">
                          <a:effectLst/>
                          <a:latin typeface="+mn-lt"/>
                          <a:ea typeface="Calibri" panose="020F0502020204030204" pitchFamily="34" charset="0"/>
                          <a:cs typeface="Times New Roman" panose="02020603050405020304" pitchFamily="18" charset="0"/>
                        </a:rPr>
                        <a:t> </a:t>
                      </a:r>
                      <a:endParaRPr lang="en-US" sz="1100" dirty="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050" b="1" dirty="0">
                          <a:solidFill>
                            <a:srgbClr val="000000"/>
                          </a:solidFill>
                          <a:effectLst/>
                          <a:latin typeface="+mn-lt"/>
                          <a:ea typeface="Calibri" panose="020F0502020204030204" pitchFamily="34" charset="0"/>
                          <a:cs typeface="Times New Roman" panose="02020603050405020304" pitchFamily="18" charset="0"/>
                        </a:rPr>
                        <a:t>DİĞER SEÇENEK</a:t>
                      </a:r>
                      <a:endParaRPr lang="en-US" sz="11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hMerge="1">
                  <a:txBody>
                    <a:bodyPr/>
                    <a:lstStyle/>
                    <a:p>
                      <a:endParaRPr lang="en-US"/>
                    </a:p>
                  </a:txBody>
                  <a:tcPr/>
                </a:tc>
                <a:tc gridSpan="2">
                  <a:txBody>
                    <a:bodyPr/>
                    <a:lstStyle/>
                    <a:p>
                      <a:pPr algn="ctr">
                        <a:lnSpc>
                          <a:spcPct val="115000"/>
                        </a:lnSpc>
                        <a:spcAft>
                          <a:spcPts val="600"/>
                        </a:spcAft>
                      </a:pPr>
                      <a:r>
                        <a:rPr lang="tr-TR" sz="900" dirty="0">
                          <a:solidFill>
                            <a:srgbClr val="000000"/>
                          </a:solidFill>
                          <a:effectLst/>
                          <a:latin typeface="+mn-lt"/>
                          <a:ea typeface="Calibri" panose="020F0502020204030204" pitchFamily="34" charset="0"/>
                          <a:cs typeface="Times New Roman" panose="02020603050405020304" pitchFamily="18" charset="0"/>
                        </a:rPr>
                        <a:t>Gereğinde SABA+ İKS*</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hMerge="1">
                  <a:txBody>
                    <a:bodyPr/>
                    <a:lstStyle/>
                    <a:p>
                      <a:pPr algn="ct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SABA+ İKS*</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3. Lökotrien reseptör antagonisti</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veya</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4. Gereğinde SABA+ İKS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1. Orta doz İKS</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veya</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2. Düşük doz İKS+ Lökotrien Reseptör Antagonisti**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a:lnSpc>
                          <a:spcPct val="100000"/>
                        </a:lnSpc>
                        <a:spcAft>
                          <a:spcPts val="0"/>
                        </a:spcAft>
                      </a:pPr>
                      <a:r>
                        <a:rPr lang="tr-TR" sz="900" dirty="0">
                          <a:effectLst/>
                          <a:latin typeface="+mn-lt"/>
                          <a:ea typeface="Calibri" panose="020F0502020204030204" pitchFamily="34" charset="0"/>
                          <a:cs typeface="Times New Roman" panose="02020603050405020304" pitchFamily="18" charset="0"/>
                        </a:rPr>
                        <a:t> </a:t>
                      </a:r>
                      <a:r>
                        <a:rPr lang="tr-TR" sz="900" dirty="0">
                          <a:solidFill>
                            <a:srgbClr val="000000"/>
                          </a:solidFill>
                          <a:effectLst/>
                          <a:latin typeface="+mn-lt"/>
                          <a:ea typeface="Calibri" panose="020F0502020204030204" pitchFamily="34" charset="0"/>
                          <a:cs typeface="Times New Roman" panose="02020603050405020304" pitchFamily="18" charset="0"/>
                        </a:rPr>
                        <a:t>Yüksek doz İKS veya ilave tedavi olarak </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1. LAMA</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veya </a:t>
                      </a:r>
                      <a:endParaRPr lang="en-US" sz="900" dirty="0">
                        <a:effectLst/>
                        <a:latin typeface="+mn-lt"/>
                        <a:ea typeface="SimSun" panose="02010600030101010101" pitchFamily="2" charset="-122"/>
                        <a:cs typeface="Times New Roman" panose="02020603050405020304" pitchFamily="18" charset="0"/>
                      </a:endParaRPr>
                    </a:p>
                    <a:p>
                      <a:pPr>
                        <a:lnSpc>
                          <a:spcPct val="100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2. Lokotrien Reseptör Antagonisti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a:lnSpc>
                          <a:spcPct val="115000"/>
                        </a:lnSpc>
                        <a:spcAft>
                          <a:spcPts val="0"/>
                        </a:spcAft>
                      </a:pPr>
                      <a:r>
                        <a:rPr lang="tr-TR" sz="900" dirty="0">
                          <a:solidFill>
                            <a:srgbClr val="000000"/>
                          </a:solidFill>
                          <a:effectLst/>
                          <a:latin typeface="+mn-lt"/>
                          <a:ea typeface="Calibri" panose="020F0502020204030204" pitchFamily="34" charset="0"/>
                          <a:cs typeface="Times New Roman" panose="02020603050405020304" pitchFamily="18" charset="0"/>
                        </a:rPr>
                        <a:t>Yan etkileri göz önünde bulundurarak düşük doz oral  kortikosteoid başla</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1917412288"/>
                  </a:ext>
                </a:extLst>
              </a:tr>
              <a:tr h="488854">
                <a:tc rowSpan="2">
                  <a:txBody>
                    <a:bodyPr/>
                    <a:lstStyle/>
                    <a:p>
                      <a:pPr marL="71755" marR="71755" algn="ctr">
                        <a:lnSpc>
                          <a:spcPct val="115000"/>
                        </a:lnSpc>
                        <a:spcAft>
                          <a:spcPts val="1000"/>
                        </a:spcAft>
                      </a:pPr>
                      <a:r>
                        <a:rPr lang="tr-TR" sz="1200" b="1" dirty="0">
                          <a:solidFill>
                            <a:srgbClr val="FFFFFF"/>
                          </a:solidFill>
                          <a:effectLst/>
                          <a:latin typeface="+mn-lt"/>
                          <a:ea typeface="Calibri" panose="020F0502020204030204" pitchFamily="34" charset="0"/>
                          <a:cs typeface="Times New Roman" panose="02020603050405020304" pitchFamily="18" charset="0"/>
                        </a:rPr>
                        <a:t>Semptom Giderici</a:t>
                      </a:r>
                      <a:endParaRPr lang="en-US" sz="1200" dirty="0">
                        <a:effectLst/>
                        <a:latin typeface="+mn-lt"/>
                        <a:ea typeface="SimSun" panose="02010600030101010101" pitchFamily="2" charset="-122"/>
                        <a:cs typeface="Times New Roman" panose="02020603050405020304" pitchFamily="18" charset="0"/>
                      </a:endParaRPr>
                    </a:p>
                  </a:txBody>
                  <a:tcPr marL="25682" marR="2568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02060"/>
                    </a:solidFill>
                  </a:tcPr>
                </a:tc>
                <a:tc gridSpan="2">
                  <a:txBody>
                    <a:bodyPr/>
                    <a:lstStyle/>
                    <a:p>
                      <a:pPr algn="ctr">
                        <a:lnSpc>
                          <a:spcPct val="115000"/>
                        </a:lnSpc>
                        <a:spcAft>
                          <a:spcPts val="1000"/>
                        </a:spcAft>
                      </a:pPr>
                      <a:r>
                        <a:rPr lang="tr-TR" sz="900" b="1" dirty="0">
                          <a:effectLst/>
                          <a:latin typeface="+mn-lt"/>
                          <a:ea typeface="Calibri" panose="020F0502020204030204" pitchFamily="34" charset="0"/>
                          <a:cs typeface="Times New Roman" panose="02020603050405020304" pitchFamily="18" charset="0"/>
                        </a:rPr>
                        <a:t> </a:t>
                      </a:r>
                      <a:r>
                        <a:rPr lang="tr-TR" sz="1050" b="1" dirty="0">
                          <a:solidFill>
                            <a:srgbClr val="FFFFFF"/>
                          </a:solidFill>
                          <a:effectLst/>
                          <a:latin typeface="+mn-lt"/>
                          <a:ea typeface="Calibri" panose="020F0502020204030204" pitchFamily="34" charset="0"/>
                          <a:cs typeface="Times New Roman" panose="02020603050405020304" pitchFamily="18" charset="0"/>
                        </a:rPr>
                        <a:t>ÖNERİLEN</a:t>
                      </a:r>
                      <a:endParaRPr lang="en-US" sz="1050" b="1" dirty="0">
                        <a:solidFill>
                          <a:srgbClr val="FFFFFF"/>
                        </a:solidFill>
                        <a:effectLst/>
                        <a:latin typeface="+mn-lt"/>
                        <a:ea typeface="Calibri" panose="020F0502020204030204" pitchFamily="34" charset="0"/>
                        <a:cs typeface="Times New Roman" panose="02020603050405020304" pitchFamily="18" charset="0"/>
                      </a:endParaRPr>
                    </a:p>
                    <a:p>
                      <a:pPr algn="ctr">
                        <a:lnSpc>
                          <a:spcPct val="115000"/>
                        </a:lnSpc>
                        <a:spcAft>
                          <a:spcPts val="1000"/>
                        </a:spcAft>
                      </a:pPr>
                      <a:endParaRPr lang="en-US" sz="3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n-US"/>
                    </a:p>
                  </a:txBody>
                  <a:tcPr/>
                </a:tc>
                <a:tc gridSpan="3">
                  <a:txBody>
                    <a:bodyPr/>
                    <a:lstStyle/>
                    <a:p>
                      <a:pPr algn="ctr">
                        <a:lnSpc>
                          <a:spcPct val="115000"/>
                        </a:lnSpc>
                        <a:spcAft>
                          <a:spcPts val="600"/>
                        </a:spcAft>
                      </a:pPr>
                      <a:r>
                        <a:rPr lang="tr-TR" sz="900" dirty="0">
                          <a:solidFill>
                            <a:srgbClr val="000000"/>
                          </a:solidFill>
                          <a:effectLst/>
                          <a:latin typeface="+mn-lt"/>
                          <a:ea typeface="Calibri" panose="020F0502020204030204" pitchFamily="34" charset="0"/>
                          <a:cs typeface="Times New Roman" panose="02020603050405020304" pitchFamily="18" charset="0"/>
                        </a:rPr>
                        <a:t>Gereğinde düşük doz İKS/Formoterol</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pP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düşük doz İKS/Formoterol</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gridSpan="3">
                  <a:txBody>
                    <a:bodyPr/>
                    <a:lstStyle/>
                    <a:p>
                      <a:pPr algn="ctr">
                        <a:lnSpc>
                          <a:spcPct val="115000"/>
                        </a:lnSpc>
                        <a:spcAft>
                          <a:spcPts val="600"/>
                        </a:spcAft>
                      </a:pPr>
                      <a:r>
                        <a:rPr lang="tr-TR" sz="900" dirty="0">
                          <a:solidFill>
                            <a:srgbClr val="000000"/>
                          </a:solidFill>
                          <a:effectLst/>
                          <a:latin typeface="+mn-lt"/>
                          <a:ea typeface="Calibri" panose="020F0502020204030204" pitchFamily="34" charset="0"/>
                          <a:cs typeface="Times New Roman" panose="02020603050405020304" pitchFamily="18" charset="0"/>
                        </a:rPr>
                        <a:t>İdame tedavisinde İKS**/Formoterol alan olgular için gereğinde düşük doz İKS/Formoterol</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2666603"/>
                  </a:ext>
                </a:extLst>
              </a:tr>
              <a:tr h="292934">
                <a:tc vMerge="1">
                  <a:txBody>
                    <a:bodyPr/>
                    <a:lstStyle/>
                    <a:p>
                      <a:endParaRPr lang="en-US"/>
                    </a:p>
                  </a:txBody>
                  <a:tcPr/>
                </a:tc>
                <a:tc gridSpan="2">
                  <a:txBody>
                    <a:bodyPr/>
                    <a:lstStyle/>
                    <a:p>
                      <a:pPr algn="ctr">
                        <a:lnSpc>
                          <a:spcPct val="115000"/>
                        </a:lnSpc>
                        <a:spcAft>
                          <a:spcPts val="1000"/>
                        </a:spcAft>
                      </a:pPr>
                      <a:r>
                        <a:rPr lang="tr-TR" sz="1050" b="1" dirty="0">
                          <a:solidFill>
                            <a:srgbClr val="000000"/>
                          </a:solidFill>
                          <a:effectLst/>
                          <a:latin typeface="+mn-lt"/>
                          <a:ea typeface="Calibri" panose="020F0502020204030204" pitchFamily="34" charset="0"/>
                          <a:cs typeface="Times New Roman" panose="02020603050405020304" pitchFamily="18" charset="0"/>
                        </a:rPr>
                        <a:t>DİĞER SEÇENEK</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gridSpan="2">
                  <a:txBody>
                    <a:bodyPr/>
                    <a:lstStyle/>
                    <a:p>
                      <a:pPr algn="ctr">
                        <a:lnSpc>
                          <a:spcPct val="115000"/>
                        </a:lnSpc>
                        <a:spcAft>
                          <a:spcPts val="600"/>
                        </a:spcAft>
                      </a:pPr>
                      <a:r>
                        <a:rPr lang="tr-TR" sz="900" dirty="0">
                          <a:effectLst/>
                          <a:latin typeface="+mn-lt"/>
                          <a:ea typeface="Calibri" panose="020F0502020204030204" pitchFamily="34" charset="0"/>
                          <a:cs typeface="Times New Roman" panose="02020603050405020304" pitchFamily="18" charset="0"/>
                        </a:rPr>
                        <a:t>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hMerge="1">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ctr">
                        <a:lnSpc>
                          <a:spcPct val="115000"/>
                        </a:lnSpc>
                        <a:spcAft>
                          <a:spcPts val="600"/>
                        </a:spcAft>
                      </a:pPr>
                      <a:r>
                        <a:rPr lang="tr-TR" sz="900" dirty="0">
                          <a:solidFill>
                            <a:srgbClr val="000000"/>
                          </a:solidFill>
                          <a:effectLst/>
                          <a:latin typeface="+mn-lt"/>
                          <a:ea typeface="Calibri" panose="020F0502020204030204" pitchFamily="34" charset="0"/>
                          <a:cs typeface="Times New Roman" panose="02020603050405020304" pitchFamily="18" charset="0"/>
                        </a:rPr>
                        <a:t>SABA (sürekli IKS alımı varsa)</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AEEF3"/>
                    </a:solidFill>
                  </a:tcPr>
                </a:tc>
                <a:tc gridSpan="3">
                  <a:txBody>
                    <a:bodyPr/>
                    <a:lstStyle/>
                    <a:p>
                      <a:pPr algn="ctr">
                        <a:lnSpc>
                          <a:spcPct val="115000"/>
                        </a:lnSpc>
                        <a:spcAft>
                          <a:spcPts val="600"/>
                        </a:spcAft>
                      </a:pPr>
                      <a:r>
                        <a:rPr lang="tr-TR" sz="900" dirty="0">
                          <a:solidFill>
                            <a:srgbClr val="000000"/>
                          </a:solidFill>
                          <a:effectLst/>
                          <a:latin typeface="+mn-lt"/>
                          <a:ea typeface="Calibri" panose="020F0502020204030204" pitchFamily="34" charset="0"/>
                          <a:cs typeface="Times New Roman" panose="02020603050405020304" pitchFamily="18" charset="0"/>
                        </a:rPr>
                        <a:t>İdame Tedavisinde İKS**/LABA (formoterol dışı) alan olgularda gereğinde SABA</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DB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4457559"/>
                  </a:ext>
                </a:extLst>
              </a:tr>
              <a:tr h="193366">
                <a:tc gridSpan="9">
                  <a:txBody>
                    <a:bodyPr/>
                    <a:lstStyle/>
                    <a:p>
                      <a:pPr algn="just">
                        <a:lnSpc>
                          <a:spcPct val="115000"/>
                        </a:lnSpc>
                      </a:pPr>
                      <a:endParaRPr lang="en-US" sz="400" dirty="0">
                        <a:effectLst/>
                        <a:latin typeface="+mn-lt"/>
                        <a:ea typeface="SimSun" panose="02010600030101010101" pitchFamily="2" charset="-122"/>
                        <a:cs typeface="Times New Roman" panose="02020603050405020304" pitchFamily="18" charset="0"/>
                      </a:endParaRPr>
                    </a:p>
                    <a:p>
                      <a:pPr algn="just">
                        <a:lnSpc>
                          <a:spcPct val="115000"/>
                        </a:lnSpc>
                      </a:pPr>
                      <a:r>
                        <a:rPr lang="en-US" sz="800" dirty="0">
                          <a:effectLst/>
                          <a:latin typeface="+mn-lt"/>
                          <a:ea typeface="Calibri" panose="020F0502020204030204" pitchFamily="34" charset="0"/>
                          <a:cs typeface="Times New Roman" panose="02020603050405020304" pitchFamily="18" charset="0"/>
                        </a:rPr>
                        <a:t>                                                                                                     </a:t>
                      </a:r>
                      <a:r>
                        <a:rPr lang="tr-TR" sz="800" dirty="0">
                          <a:effectLst/>
                          <a:latin typeface="+mn-lt"/>
                          <a:ea typeface="Calibri" panose="020F0502020204030204" pitchFamily="34" charset="0"/>
                          <a:cs typeface="Times New Roman" panose="02020603050405020304" pitchFamily="18" charset="0"/>
                        </a:rPr>
                        <a:t>*Budenosid içeren kombinasyonlar</a:t>
                      </a:r>
                      <a:r>
                        <a:rPr lang="tr-TR" sz="800" dirty="0">
                          <a:effectLst/>
                          <a:latin typeface="+mn-lt"/>
                          <a:ea typeface="SimSun" panose="02010600030101010101" pitchFamily="2" charset="-122"/>
                          <a:cs typeface="Times New Roman" panose="02020603050405020304" pitchFamily="18" charset="0"/>
                        </a:rPr>
                        <a:t> </a:t>
                      </a:r>
                      <a:r>
                        <a:rPr lang="tr-TR" sz="800" dirty="0">
                          <a:effectLst/>
                          <a:latin typeface="+mn-lt"/>
                          <a:ea typeface="Calibri" panose="020F0502020204030204" pitchFamily="34" charset="0"/>
                          <a:cs typeface="Times New Roman" panose="02020603050405020304" pitchFamily="18" charset="0"/>
                        </a:rPr>
                        <a:t> </a:t>
                      </a:r>
                      <a:r>
                        <a:rPr lang="tr-TR" sz="800" dirty="0">
                          <a:effectLst/>
                          <a:latin typeface="+mn-lt"/>
                          <a:ea typeface="SimSun" panose="02010600030101010101" pitchFamily="2" charset="-122"/>
                          <a:cs typeface="Times New Roman" panose="02020603050405020304" pitchFamily="18" charset="0"/>
                        </a:rPr>
                        <a:t> </a:t>
                      </a:r>
                      <a:r>
                        <a:rPr lang="tr-TR" sz="800" dirty="0">
                          <a:effectLst/>
                          <a:latin typeface="+mn-lt"/>
                          <a:ea typeface="Calibri" panose="020F0502020204030204" pitchFamily="34" charset="0"/>
                          <a:cs typeface="Times New Roman" panose="02020603050405020304" pitchFamily="18" charset="0"/>
                        </a:rPr>
                        <a:t>           </a:t>
                      </a:r>
                      <a:r>
                        <a:rPr lang="en-US" sz="800" dirty="0">
                          <a:effectLst/>
                          <a:latin typeface="+mn-lt"/>
                          <a:ea typeface="Calibri" panose="020F0502020204030204" pitchFamily="34" charset="0"/>
                          <a:cs typeface="Times New Roman" panose="02020603050405020304" pitchFamily="18" charset="0"/>
                        </a:rPr>
                        <a:t>  </a:t>
                      </a:r>
                      <a:r>
                        <a:rPr lang="tr-TR" sz="800" dirty="0">
                          <a:effectLst/>
                          <a:latin typeface="+mn-lt"/>
                          <a:ea typeface="Calibri" panose="020F0502020204030204" pitchFamily="34" charset="0"/>
                          <a:cs typeface="Times New Roman" panose="02020603050405020304" pitchFamily="18" charset="0"/>
                        </a:rPr>
                        <a:t>** Budenosid veya beklometazon</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913787"/>
                  </a:ext>
                </a:extLst>
              </a:tr>
              <a:tr h="126299">
                <a:tc gridSpan="4">
                  <a:txBody>
                    <a:bodyPr/>
                    <a:lstStyle/>
                    <a:p>
                      <a:pPr algn="ctr">
                        <a:lnSpc>
                          <a:spcPct val="115000"/>
                        </a:lnSpc>
                      </a:pPr>
                      <a:r>
                        <a:rPr lang="tr-TR" sz="800" b="1" dirty="0">
                          <a:effectLst/>
                          <a:latin typeface="+mn-lt"/>
                          <a:ea typeface="Calibri" panose="020F0502020204030204" pitchFamily="34" charset="0"/>
                          <a:cs typeface="Times New Roman" panose="02020603050405020304" pitchFamily="18" charset="0"/>
                        </a:rPr>
                        <a:t>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gridSpan="5">
                  <a:txBody>
                    <a:bodyPr/>
                    <a:lstStyle/>
                    <a:p>
                      <a:pPr>
                        <a:lnSpc>
                          <a:spcPct val="115000"/>
                        </a:lnSpc>
                      </a:pPr>
                      <a:r>
                        <a:rPr lang="tr-TR" sz="800" dirty="0">
                          <a:solidFill>
                            <a:srgbClr val="000000"/>
                          </a:solidFill>
                          <a:effectLst/>
                          <a:latin typeface="+mn-lt"/>
                          <a:ea typeface="Calibri" panose="020F0502020204030204" pitchFamily="34" charset="0"/>
                          <a:cs typeface="Times New Roman" panose="02020603050405020304" pitchFamily="18" charset="0"/>
                        </a:rPr>
                        <a:t>Birinci basamak sağlık kuruluşunda çalışan hekimler için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4740986"/>
                  </a:ext>
                </a:extLst>
              </a:tr>
              <a:tr h="126299">
                <a:tc gridSpan="4">
                  <a:txBody>
                    <a:bodyPr/>
                    <a:lstStyle/>
                    <a:p>
                      <a:pPr algn="ctr">
                        <a:lnSpc>
                          <a:spcPct val="115000"/>
                        </a:lnSpc>
                      </a:pPr>
                      <a:r>
                        <a:rPr lang="tr-TR" sz="800" b="1">
                          <a:effectLst/>
                          <a:latin typeface="+mn-lt"/>
                          <a:ea typeface="Calibri" panose="020F0502020204030204" pitchFamily="34" charset="0"/>
                          <a:cs typeface="Times New Roman" panose="02020603050405020304" pitchFamily="18" charset="0"/>
                        </a:rPr>
                        <a:t> </a:t>
                      </a:r>
                      <a:endParaRPr lang="en-US" sz="90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gridSpan="5">
                  <a:txBody>
                    <a:bodyPr/>
                    <a:lstStyle/>
                    <a:p>
                      <a:pPr>
                        <a:lnSpc>
                          <a:spcPct val="115000"/>
                        </a:lnSpc>
                      </a:pPr>
                      <a:r>
                        <a:rPr lang="tr-TR" sz="800" dirty="0">
                          <a:solidFill>
                            <a:srgbClr val="000000"/>
                          </a:solidFill>
                          <a:effectLst/>
                          <a:latin typeface="+mn-lt"/>
                          <a:ea typeface="Calibri" panose="020F0502020204030204" pitchFamily="34" charset="0"/>
                          <a:cs typeface="Times New Roman" panose="02020603050405020304" pitchFamily="18" charset="0"/>
                        </a:rPr>
                        <a:t>Göğüs Hastalıkları/İmmünoloji&amp;Allerji/İç hastalıkları/Pediatri Uzmanları İçin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47406"/>
                  </a:ext>
                </a:extLst>
              </a:tr>
              <a:tr h="126299">
                <a:tc gridSpan="4">
                  <a:txBody>
                    <a:bodyPr/>
                    <a:lstStyle/>
                    <a:p>
                      <a:pPr algn="ctr">
                        <a:lnSpc>
                          <a:spcPct val="115000"/>
                        </a:lnSpc>
                      </a:pPr>
                      <a:r>
                        <a:rPr lang="tr-TR" sz="800" b="1" dirty="0">
                          <a:effectLst/>
                          <a:latin typeface="+mn-lt"/>
                          <a:ea typeface="Calibri" panose="020F0502020204030204" pitchFamily="34" charset="0"/>
                          <a:cs typeface="Times New Roman" panose="02020603050405020304" pitchFamily="18" charset="0"/>
                        </a:rPr>
                        <a:t>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7D7D"/>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7D7D"/>
                    </a:solidFill>
                  </a:tcPr>
                </a:tc>
                <a:tc gridSpan="5">
                  <a:txBody>
                    <a:bodyPr/>
                    <a:lstStyle/>
                    <a:p>
                      <a:pPr>
                        <a:lnSpc>
                          <a:spcPct val="115000"/>
                        </a:lnSpc>
                      </a:pPr>
                      <a:r>
                        <a:rPr lang="tr-TR" sz="800" dirty="0">
                          <a:solidFill>
                            <a:srgbClr val="000000"/>
                          </a:solidFill>
                          <a:effectLst/>
                          <a:latin typeface="+mn-lt"/>
                          <a:ea typeface="Calibri" panose="020F0502020204030204" pitchFamily="34" charset="0"/>
                          <a:cs typeface="Times New Roman" panose="02020603050405020304" pitchFamily="18" charset="0"/>
                        </a:rPr>
                        <a:t>Astım konusunda deneyimli uzmanlar için </a:t>
                      </a:r>
                      <a:endParaRPr lang="en-US" sz="9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9395640"/>
                  </a:ext>
                </a:extLst>
              </a:tr>
            </a:tbl>
          </a:graphicData>
        </a:graphic>
      </p:graphicFrame>
      <p:pic>
        <p:nvPicPr>
          <p:cNvPr id="2" name="Resim 1"/>
          <p:cNvPicPr>
            <a:picLocks noChangeAspect="1"/>
          </p:cNvPicPr>
          <p:nvPr/>
        </p:nvPicPr>
        <p:blipFill rotWithShape="1">
          <a:blip r:embed="rId2"/>
          <a:srcRect l="5420" r="4782" b="2819"/>
          <a:stretch/>
        </p:blipFill>
        <p:spPr>
          <a:xfrm>
            <a:off x="233083" y="2368601"/>
            <a:ext cx="2501154" cy="3709475"/>
          </a:xfrm>
          <a:prstGeom prst="rect">
            <a:avLst/>
          </a:prstGeom>
        </p:spPr>
      </p:pic>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3986925" cy="523220"/>
          </a:xfrm>
          <a:prstGeom prst="rect">
            <a:avLst/>
          </a:prstGeom>
        </p:spPr>
        <p:txBody>
          <a:bodyPr wrap="none">
            <a:spAutoFit/>
          </a:bodyPr>
          <a:lstStyle/>
          <a:p>
            <a:pPr lvl="0">
              <a:defRPr/>
            </a:pPr>
            <a:r>
              <a:rPr lang="tr-TR" sz="2800" b="1" dirty="0">
                <a:solidFill>
                  <a:prstClr val="black">
                    <a:lumMod val="75000"/>
                    <a:lumOff val="25000"/>
                  </a:prstClr>
                </a:solidFill>
              </a:rPr>
              <a:t>Astım Tedavi Basamakları</a:t>
            </a:r>
          </a:p>
        </p:txBody>
      </p:sp>
      <p:pic>
        <p:nvPicPr>
          <p:cNvPr id="14" name="Resim 13"/>
          <p:cNvPicPr>
            <a:picLocks noChangeAspect="1"/>
          </p:cNvPicPr>
          <p:nvPr/>
        </p:nvPicPr>
        <p:blipFill>
          <a:blip r:embed="rId3"/>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6" name="Aşağı Ok 5"/>
          <p:cNvSpPr/>
          <p:nvPr/>
        </p:nvSpPr>
        <p:spPr>
          <a:xfrm>
            <a:off x="4875996" y="2036191"/>
            <a:ext cx="1581364" cy="1292397"/>
          </a:xfrm>
          <a:prstGeom prst="downArrow">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lumMod val="75000"/>
                    <a:lumOff val="25000"/>
                  </a:schemeClr>
                </a:solidFill>
              </a:rPr>
              <a:t>Semptomlar ayda 2’den az ise</a:t>
            </a:r>
          </a:p>
        </p:txBody>
      </p:sp>
      <p:sp>
        <p:nvSpPr>
          <p:cNvPr id="22" name="Aşağı Ok 21"/>
          <p:cNvSpPr/>
          <p:nvPr/>
        </p:nvSpPr>
        <p:spPr>
          <a:xfrm>
            <a:off x="6311766" y="1784382"/>
            <a:ext cx="1563886" cy="1301070"/>
          </a:xfrm>
          <a:prstGeom prst="downArrow">
            <a:avLst/>
          </a:prstGeom>
          <a:solidFill>
            <a:srgbClr val="DA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lumMod val="85000"/>
                    <a:lumOff val="15000"/>
                  </a:schemeClr>
                </a:solidFill>
              </a:rPr>
              <a:t>Semptomlar ayda 2’den fazla ancak haftada 1’den fazla değil</a:t>
            </a:r>
          </a:p>
        </p:txBody>
      </p:sp>
      <p:sp>
        <p:nvSpPr>
          <p:cNvPr id="23" name="Aşağı Ok 22"/>
          <p:cNvSpPr/>
          <p:nvPr/>
        </p:nvSpPr>
        <p:spPr>
          <a:xfrm>
            <a:off x="7743719" y="1430355"/>
            <a:ext cx="1494759" cy="1448217"/>
          </a:xfrm>
          <a:prstGeom prst="downArrow">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lumMod val="75000"/>
                    <a:lumOff val="25000"/>
                  </a:schemeClr>
                </a:solidFill>
              </a:rPr>
              <a:t>Çoğu gün semptom veya haftada 1’den fazla astım nedeniyle uyanma </a:t>
            </a:r>
          </a:p>
        </p:txBody>
      </p:sp>
      <p:sp>
        <p:nvSpPr>
          <p:cNvPr id="24" name="Aşağı Ok 23"/>
          <p:cNvSpPr/>
          <p:nvPr/>
        </p:nvSpPr>
        <p:spPr>
          <a:xfrm>
            <a:off x="9162011" y="1246864"/>
            <a:ext cx="1693116" cy="1403883"/>
          </a:xfrm>
          <a:prstGeom prst="downArrow">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lumMod val="75000"/>
                    <a:lumOff val="25000"/>
                  </a:schemeClr>
                </a:solidFill>
              </a:rPr>
              <a:t>Çoğu gün semptom veya haftada 1’den fazla astım nedeniyle uyanma veya düşük SFT </a:t>
            </a:r>
          </a:p>
        </p:txBody>
      </p:sp>
    </p:spTree>
    <p:extLst>
      <p:ext uri="{BB962C8B-B14F-4D97-AF65-F5344CB8AC3E}">
        <p14:creationId xmlns:p14="http://schemas.microsoft.com/office/powerpoint/2010/main" val="23298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6" grpId="0" animBg="1"/>
      <p:bldP spid="22" grpId="0" animBg="1"/>
      <p:bldP spid="23"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954107"/>
          </a:xfrm>
          <a:prstGeom prst="rect">
            <a:avLst/>
          </a:prstGeom>
        </p:spPr>
        <p:txBody>
          <a:bodyPr wrap="square">
            <a:spAutoFit/>
          </a:bodyPr>
          <a:lstStyle/>
          <a:p>
            <a:pPr lvl="0" algn="ctr">
              <a:defRPr/>
            </a:pPr>
            <a:r>
              <a:rPr lang="tr-TR" sz="2800" b="1" dirty="0">
                <a:solidFill>
                  <a:prstClr val="black">
                    <a:lumMod val="75000"/>
                    <a:lumOff val="25000"/>
                  </a:prstClr>
                </a:solidFill>
              </a:rPr>
              <a:t>Astımda Kişiselleştirilmiş Tedavi Planı</a:t>
            </a:r>
          </a:p>
        </p:txBody>
      </p:sp>
      <p:pic>
        <p:nvPicPr>
          <p:cNvPr id="14" name="Resim 13"/>
          <p:cNvPicPr>
            <a:picLocks noChangeAspect="1"/>
          </p:cNvPicPr>
          <p:nvPr/>
        </p:nvPicPr>
        <p:blipFill>
          <a:blip r:embed="rId2"/>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graphicFrame>
        <p:nvGraphicFramePr>
          <p:cNvPr id="16" name="Diyagram 6">
            <a:extLst>
              <a:ext uri="{FF2B5EF4-FFF2-40B4-BE49-F238E27FC236}">
                <a16:creationId xmlns:a16="http://schemas.microsoft.com/office/drawing/2014/main" id="{4EB8C5CD-78EE-43E2-BCE0-6832024001A5}"/>
              </a:ext>
            </a:extLst>
          </p:cNvPr>
          <p:cNvGraphicFramePr/>
          <p:nvPr>
            <p:extLst>
              <p:ext uri="{D42A27DB-BD31-4B8C-83A1-F6EECF244321}">
                <p14:modId xmlns:p14="http://schemas.microsoft.com/office/powerpoint/2010/main" val="2812115650"/>
              </p:ext>
            </p:extLst>
          </p:nvPr>
        </p:nvGraphicFramePr>
        <p:xfrm>
          <a:off x="2383765" y="1923219"/>
          <a:ext cx="6935726" cy="4277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Dikdörtgen 17">
            <a:extLst>
              <a:ext uri="{FF2B5EF4-FFF2-40B4-BE49-F238E27FC236}">
                <a16:creationId xmlns:a16="http://schemas.microsoft.com/office/drawing/2014/main" id="{8D637E7C-043C-46FD-8215-C383E22159CA}"/>
              </a:ext>
            </a:extLst>
          </p:cNvPr>
          <p:cNvSpPr>
            <a:spLocks/>
          </p:cNvSpPr>
          <p:nvPr/>
        </p:nvSpPr>
        <p:spPr>
          <a:xfrm>
            <a:off x="4072626" y="1706857"/>
            <a:ext cx="3832915"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srgbClr val="404040"/>
                </a:solidFill>
                <a:latin typeface="Calibri"/>
                <a:ea typeface="SimSun" panose="02010600030101010101" pitchFamily="2" charset="-122"/>
              </a:rPr>
              <a:t>TEDAVİYE CEVABINIZ GÖZDEN GEÇİRİLİR</a:t>
            </a:r>
            <a:endParaRPr lang="en-US" b="1" dirty="0">
              <a:solidFill>
                <a:srgbClr val="404040"/>
              </a:solidFill>
              <a:latin typeface="Calibri"/>
              <a:ea typeface="SimSun" panose="02010600030101010101" pitchFamily="2" charset="-122"/>
            </a:endParaRPr>
          </a:p>
        </p:txBody>
      </p:sp>
      <p:sp>
        <p:nvSpPr>
          <p:cNvPr id="18" name="Dikdörtgen 21">
            <a:extLst>
              <a:ext uri="{FF2B5EF4-FFF2-40B4-BE49-F238E27FC236}">
                <a16:creationId xmlns:a16="http://schemas.microsoft.com/office/drawing/2014/main" id="{D7A7FFF7-A7D3-4F0D-BF46-0C934308B23C}"/>
              </a:ext>
            </a:extLst>
          </p:cNvPr>
          <p:cNvSpPr>
            <a:spLocks/>
          </p:cNvSpPr>
          <p:nvPr/>
        </p:nvSpPr>
        <p:spPr>
          <a:xfrm>
            <a:off x="675044" y="5091258"/>
            <a:ext cx="2110259"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404040"/>
                </a:solidFill>
                <a:effectLst/>
                <a:uLnTx/>
                <a:uFillTx/>
                <a:latin typeface="Calibri"/>
                <a:ea typeface="SimSun" panose="02010600030101010101" pitchFamily="2" charset="-122"/>
                <a:cs typeface="+mn-cs"/>
              </a:rPr>
              <a:t>TEDAVİNİZ YENİDEN DÜZENLENEBİLİR</a:t>
            </a:r>
            <a:endParaRPr kumimoji="0" lang="en-US" sz="1800" b="1" i="0" u="none" strike="noStrike" kern="1200" cap="none" spc="0" normalizeH="0" baseline="0" noProof="0" dirty="0">
              <a:ln>
                <a:noFill/>
              </a:ln>
              <a:solidFill>
                <a:srgbClr val="404040"/>
              </a:solidFill>
              <a:effectLst/>
              <a:uLnTx/>
              <a:uFillTx/>
              <a:latin typeface="Calibri"/>
              <a:ea typeface="SimSun" panose="02010600030101010101" pitchFamily="2" charset="-122"/>
              <a:cs typeface="+mn-cs"/>
            </a:endParaRPr>
          </a:p>
        </p:txBody>
      </p:sp>
      <p:sp>
        <p:nvSpPr>
          <p:cNvPr id="19" name="Dikdörtgen 24">
            <a:extLst>
              <a:ext uri="{FF2B5EF4-FFF2-40B4-BE49-F238E27FC236}">
                <a16:creationId xmlns:a16="http://schemas.microsoft.com/office/drawing/2014/main" id="{C898A324-6F5C-4A88-8C97-A1565A8A19FA}"/>
              </a:ext>
            </a:extLst>
          </p:cNvPr>
          <p:cNvSpPr>
            <a:spLocks/>
          </p:cNvSpPr>
          <p:nvPr/>
        </p:nvSpPr>
        <p:spPr>
          <a:xfrm>
            <a:off x="9117681" y="5026121"/>
            <a:ext cx="2018668"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srgbClr val="404040"/>
                </a:solidFill>
                <a:latin typeface="Calibri"/>
                <a:ea typeface="SimSun" panose="02010600030101010101" pitchFamily="2" charset="-122"/>
              </a:rPr>
              <a:t>DURUMUNUZ </a:t>
            </a:r>
            <a:r>
              <a:rPr kumimoji="0" lang="tr-TR" sz="1800" b="1" i="0" u="none" strike="noStrike" kern="1200" cap="none" spc="0" normalizeH="0" baseline="0" noProof="0" dirty="0">
                <a:ln>
                  <a:noFill/>
                </a:ln>
                <a:solidFill>
                  <a:srgbClr val="404040"/>
                </a:solidFill>
                <a:effectLst/>
                <a:uLnTx/>
                <a:uFillTx/>
                <a:latin typeface="Calibri"/>
                <a:ea typeface="SimSun" panose="02010600030101010101" pitchFamily="2" charset="-122"/>
                <a:cs typeface="+mn-cs"/>
              </a:rPr>
              <a:t>DEĞERLENDİRİLİR</a:t>
            </a:r>
            <a:endParaRPr kumimoji="0" lang="en-US" sz="1800" b="1" i="0" u="none" strike="noStrike" kern="1200" cap="none" spc="0" normalizeH="0" baseline="0" noProof="0" dirty="0">
              <a:ln>
                <a:noFill/>
              </a:ln>
              <a:solidFill>
                <a:srgbClr val="404040"/>
              </a:solidFill>
              <a:effectLst/>
              <a:uLnTx/>
              <a:uFillTx/>
              <a:latin typeface="Calibri"/>
              <a:ea typeface="SimSun" panose="02010600030101010101" pitchFamily="2" charset="-122"/>
              <a:cs typeface="+mn-cs"/>
            </a:endParaRPr>
          </a:p>
        </p:txBody>
      </p:sp>
      <p:pic>
        <p:nvPicPr>
          <p:cNvPr id="22"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8">
            <a:duotone>
              <a:schemeClr val="accent3">
                <a:shade val="45000"/>
                <a:satMod val="135000"/>
              </a:schemeClr>
              <a:prstClr val="white"/>
            </a:duotone>
            <a:extLst>
              <a:ext uri="{BEBA8EAE-BF5A-486C-A8C5-ECC9F3942E4B}">
                <a14:imgProps xmlns:a14="http://schemas.microsoft.com/office/drawing/2010/main">
                  <a14:imgLayer r:embed="rId9">
                    <a14:imgEffect>
                      <a14:saturation sat="200000"/>
                    </a14:imgEffect>
                  </a14:imgLayer>
                </a14:imgProps>
              </a:ext>
            </a:extLst>
          </a:blip>
          <a:srcRect l="2382" t="1249" r="4478"/>
          <a:stretch/>
        </p:blipFill>
        <p:spPr>
          <a:xfrm>
            <a:off x="8608471" y="1870145"/>
            <a:ext cx="2570504" cy="2254481"/>
          </a:xfrm>
          <a:prstGeom prst="rect">
            <a:avLst/>
          </a:prstGeom>
          <a:effectLst>
            <a:softEdge rad="63500"/>
          </a:effectLst>
        </p:spPr>
      </p:pic>
    </p:spTree>
    <p:extLst>
      <p:ext uri="{BB962C8B-B14F-4D97-AF65-F5344CB8AC3E}">
        <p14:creationId xmlns:p14="http://schemas.microsoft.com/office/powerpoint/2010/main" val="7037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0.70"/>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Graphic spid="16" grpId="0">
        <p:bldAsOne/>
      </p:bldGraphic>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954107"/>
          </a:xfrm>
          <a:prstGeom prst="rect">
            <a:avLst/>
          </a:prstGeom>
        </p:spPr>
        <p:txBody>
          <a:bodyPr wrap="square">
            <a:spAutoFit/>
          </a:bodyPr>
          <a:lstStyle/>
          <a:p>
            <a:pPr lvl="0" algn="ctr">
              <a:defRPr/>
            </a:pPr>
            <a:r>
              <a:rPr lang="tr-TR" sz="2800" b="1" dirty="0">
                <a:solidFill>
                  <a:prstClr val="black">
                    <a:lumMod val="75000"/>
                    <a:lumOff val="25000"/>
                  </a:prstClr>
                </a:solidFill>
              </a:rPr>
              <a:t>Astım Tedavisinde  </a:t>
            </a:r>
            <a:r>
              <a:rPr lang="tr-TR" sz="2800" b="1" dirty="0" err="1">
                <a:solidFill>
                  <a:prstClr val="black">
                    <a:lumMod val="75000"/>
                    <a:lumOff val="25000"/>
                  </a:prstClr>
                </a:solidFill>
              </a:rPr>
              <a:t>İnhalerler</a:t>
            </a:r>
            <a:endParaRPr lang="tr-TR" sz="2800" b="1" dirty="0">
              <a:solidFill>
                <a:prstClr val="black">
                  <a:lumMod val="75000"/>
                  <a:lumOff val="25000"/>
                </a:prstClr>
              </a:solidFill>
            </a:endParaRPr>
          </a:p>
        </p:txBody>
      </p:sp>
      <p:pic>
        <p:nvPicPr>
          <p:cNvPr id="14" name="Resim 13"/>
          <p:cNvPicPr>
            <a:picLocks noChangeAspect="1"/>
          </p:cNvPicPr>
          <p:nvPr/>
        </p:nvPicPr>
        <p:blipFill>
          <a:blip r:embed="rId2"/>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20" name="Resim 19"/>
          <p:cNvPicPr>
            <a:picLocks noChangeAspect="1"/>
          </p:cNvPicPr>
          <p:nvPr/>
        </p:nvPicPr>
        <p:blipFill rotWithShape="1">
          <a:blip r:embed="rId3"/>
          <a:srcRect l="14245" t="16830" r="68087" b="20037"/>
          <a:stretch/>
        </p:blipFill>
        <p:spPr>
          <a:xfrm>
            <a:off x="6939900" y="2231363"/>
            <a:ext cx="1519271" cy="3054914"/>
          </a:xfrm>
          <a:prstGeom prst="rect">
            <a:avLst/>
          </a:prstGeom>
          <a:effectLst>
            <a:softEdge rad="63500"/>
          </a:effectLst>
        </p:spPr>
      </p:pic>
      <p:pic>
        <p:nvPicPr>
          <p:cNvPr id="2" name="Resim 1"/>
          <p:cNvPicPr>
            <a:picLocks noChangeAspect="1"/>
          </p:cNvPicPr>
          <p:nvPr/>
        </p:nvPicPr>
        <p:blipFill>
          <a:blip r:embed="rId4"/>
          <a:stretch>
            <a:fillRect/>
          </a:stretch>
        </p:blipFill>
        <p:spPr>
          <a:xfrm>
            <a:off x="8399432" y="2276474"/>
            <a:ext cx="2743054" cy="2971757"/>
          </a:xfrm>
          <a:prstGeom prst="rect">
            <a:avLst/>
          </a:prstGeom>
        </p:spPr>
      </p:pic>
      <p:sp>
        <p:nvSpPr>
          <p:cNvPr id="21" name="TextBox 6">
            <a:extLst>
              <a:ext uri="{FF2B5EF4-FFF2-40B4-BE49-F238E27FC236}">
                <a16:creationId xmlns:a16="http://schemas.microsoft.com/office/drawing/2014/main" id="{1A4F2EBE-7BAF-436D-AFC3-BA30E7A9F760}"/>
              </a:ext>
            </a:extLst>
          </p:cNvPr>
          <p:cNvSpPr txBox="1"/>
          <p:nvPr/>
        </p:nvSpPr>
        <p:spPr>
          <a:xfrm>
            <a:off x="675045" y="1800618"/>
            <a:ext cx="6586368" cy="3970318"/>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Ölçülü doz </a:t>
            </a:r>
            <a:r>
              <a:rPr lang="tr-TR" sz="2400" dirty="0" err="1">
                <a:solidFill>
                  <a:prstClr val="black">
                    <a:lumMod val="75000"/>
                    <a:lumOff val="25000"/>
                  </a:prstClr>
                </a:solidFill>
              </a:rPr>
              <a:t>inhalerler</a:t>
            </a:r>
            <a:r>
              <a:rPr lang="tr-TR" sz="2400" dirty="0">
                <a:solidFill>
                  <a:prstClr val="black">
                    <a:lumMod val="75000"/>
                    <a:lumOff val="25000"/>
                  </a:prstClr>
                </a:solidFill>
              </a:rPr>
              <a:t> (ÖDİ)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ÖDİ + ‘</a:t>
            </a:r>
            <a:r>
              <a:rPr lang="tr-TR" sz="2400" dirty="0" err="1">
                <a:solidFill>
                  <a:prstClr val="black">
                    <a:lumMod val="75000"/>
                    <a:lumOff val="25000"/>
                  </a:prstClr>
                </a:solidFill>
              </a:rPr>
              <a:t>Spacer’lar</a:t>
            </a:r>
            <a:r>
              <a:rPr lang="tr-TR" sz="2400" dirty="0">
                <a:solidFill>
                  <a:prstClr val="black">
                    <a:lumMod val="75000"/>
                    <a:lumOff val="25000"/>
                  </a:prstClr>
                </a:solidFill>
              </a:rPr>
              <a:t> </a:t>
            </a:r>
            <a:br>
              <a:rPr lang="tr-TR" sz="2400" dirty="0">
                <a:solidFill>
                  <a:prstClr val="black">
                    <a:lumMod val="75000"/>
                    <a:lumOff val="25000"/>
                  </a:prstClr>
                </a:solidFill>
              </a:rPr>
            </a:br>
            <a:r>
              <a:rPr lang="tr-TR" sz="2400" dirty="0">
                <a:solidFill>
                  <a:prstClr val="black">
                    <a:lumMod val="75000"/>
                    <a:lumOff val="25000"/>
                  </a:prstClr>
                </a:solidFill>
              </a:rPr>
              <a:t>(hava haznesi)</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Kuru toz </a:t>
            </a:r>
            <a:r>
              <a:rPr lang="tr-TR" sz="2400" dirty="0" err="1">
                <a:solidFill>
                  <a:prstClr val="black">
                    <a:lumMod val="75000"/>
                    <a:lumOff val="25000"/>
                  </a:prstClr>
                </a:solidFill>
              </a:rPr>
              <a:t>inhalerler</a:t>
            </a:r>
            <a:r>
              <a:rPr lang="tr-TR" sz="2400" dirty="0">
                <a:solidFill>
                  <a:prstClr val="black">
                    <a:lumMod val="75000"/>
                    <a:lumOff val="25000"/>
                  </a:prstClr>
                </a:solidFill>
              </a:rPr>
              <a:t> (KTİ)                                                                  (kapsüllü, </a:t>
            </a:r>
            <a:r>
              <a:rPr lang="tr-TR" sz="2400" dirty="0" err="1">
                <a:solidFill>
                  <a:prstClr val="black">
                    <a:lumMod val="75000"/>
                    <a:lumOff val="25000"/>
                  </a:prstClr>
                </a:solidFill>
              </a:rPr>
              <a:t>diskus</a:t>
            </a:r>
            <a:r>
              <a:rPr lang="tr-TR" sz="2400" dirty="0">
                <a:solidFill>
                  <a:prstClr val="black">
                    <a:lumMod val="75000"/>
                    <a:lumOff val="25000"/>
                  </a:prstClr>
                </a:solidFill>
              </a:rPr>
              <a:t>, </a:t>
            </a:r>
            <a:r>
              <a:rPr lang="tr-TR" sz="2400" dirty="0" err="1">
                <a:solidFill>
                  <a:prstClr val="black">
                    <a:lumMod val="75000"/>
                    <a:lumOff val="25000"/>
                  </a:prstClr>
                </a:solidFill>
              </a:rPr>
              <a:t>turbuhaler</a:t>
            </a:r>
            <a:r>
              <a:rPr lang="tr-TR" sz="2400" dirty="0">
                <a:solidFill>
                  <a:prstClr val="black">
                    <a:lumMod val="75000"/>
                    <a:lumOff val="25000"/>
                  </a:prstClr>
                </a:solidFill>
              </a:rPr>
              <a:t>, </a:t>
            </a:r>
            <a:r>
              <a:rPr lang="tr-TR" sz="2400" dirty="0" err="1">
                <a:solidFill>
                  <a:prstClr val="black">
                    <a:lumMod val="75000"/>
                    <a:lumOff val="25000"/>
                  </a:prstClr>
                </a:solidFill>
              </a:rPr>
              <a:t>easyhaler</a:t>
            </a:r>
            <a:r>
              <a:rPr lang="tr-TR" sz="2400" dirty="0">
                <a:solidFill>
                  <a:prstClr val="black">
                    <a:lumMod val="75000"/>
                    <a:lumOff val="25000"/>
                  </a:prstClr>
                </a:solidFill>
              </a:rPr>
              <a:t>, </a:t>
            </a:r>
            <a:r>
              <a:rPr lang="tr-TR" sz="2400" dirty="0" err="1">
                <a:solidFill>
                  <a:prstClr val="black">
                    <a:lumMod val="75000"/>
                    <a:lumOff val="25000"/>
                  </a:prstClr>
                </a:solidFill>
              </a:rPr>
              <a:t>sanohaler</a:t>
            </a:r>
            <a:r>
              <a:rPr lang="tr-TR" sz="2400" dirty="0">
                <a:solidFill>
                  <a:prstClr val="black">
                    <a:lumMod val="75000"/>
                    <a:lumOff val="25000"/>
                  </a:prstClr>
                </a:solidFill>
              </a:rPr>
              <a:t>, </a:t>
            </a:r>
            <a:r>
              <a:rPr lang="tr-TR" sz="2400" dirty="0" err="1">
                <a:solidFill>
                  <a:prstClr val="black">
                    <a:lumMod val="75000"/>
                    <a:lumOff val="25000"/>
                  </a:prstClr>
                </a:solidFill>
              </a:rPr>
              <a:t>discair</a:t>
            </a:r>
            <a:r>
              <a:rPr lang="tr-TR" sz="2400" dirty="0">
                <a:solidFill>
                  <a:prstClr val="black">
                    <a:lumMod val="75000"/>
                    <a:lumOff val="25000"/>
                  </a:prstClr>
                </a:solidFill>
              </a:rPr>
              <a:t>, </a:t>
            </a:r>
            <a:r>
              <a:rPr lang="tr-TR" sz="2400" dirty="0" err="1">
                <a:solidFill>
                  <a:prstClr val="black">
                    <a:lumMod val="75000"/>
                    <a:lumOff val="25000"/>
                  </a:prstClr>
                </a:solidFill>
              </a:rPr>
              <a:t>ellipta</a:t>
            </a:r>
            <a:r>
              <a:rPr lang="tr-TR" sz="2400" dirty="0">
                <a:solidFill>
                  <a:prstClr val="black">
                    <a:lumMod val="75000"/>
                    <a:lumOff val="25000"/>
                  </a:prstClr>
                </a:solidFill>
              </a:rPr>
              <a:t>, </a:t>
            </a:r>
            <a:r>
              <a:rPr lang="tr-TR" sz="2400" dirty="0" err="1">
                <a:solidFill>
                  <a:prstClr val="black">
                    <a:lumMod val="75000"/>
                    <a:lumOff val="25000"/>
                  </a:prstClr>
                </a:solidFill>
              </a:rPr>
              <a:t>nexthaler</a:t>
            </a:r>
            <a:r>
              <a:rPr lang="tr-TR" sz="2400" dirty="0">
                <a:solidFill>
                  <a:prstClr val="black">
                    <a:lumMod val="75000"/>
                    <a:lumOff val="25000"/>
                  </a:prstClr>
                </a:solidFill>
              </a:rPr>
              <a:t>..) </a:t>
            </a:r>
          </a:p>
          <a:p>
            <a:pPr marL="342900" lvl="0" indent="-342900" defTabSz="355600">
              <a:lnSpc>
                <a:spcPct val="150000"/>
              </a:lnSpc>
              <a:buFont typeface="Arial" panose="020B0604020202020204" pitchFamily="34" charset="0"/>
              <a:buChar char="•"/>
              <a:defRPr/>
            </a:pPr>
            <a:r>
              <a:rPr lang="tr-TR" sz="2400" dirty="0" err="1">
                <a:solidFill>
                  <a:prstClr val="black">
                    <a:lumMod val="75000"/>
                    <a:lumOff val="25000"/>
                  </a:prstClr>
                </a:solidFill>
              </a:rPr>
              <a:t>Nebülizatörler</a:t>
            </a:r>
            <a:endParaRPr lang="tr-TR" sz="2400" dirty="0">
              <a:solidFill>
                <a:prstClr val="black">
                  <a:lumMod val="75000"/>
                  <a:lumOff val="25000"/>
                </a:prstClr>
              </a:solidFill>
            </a:endParaRPr>
          </a:p>
        </p:txBody>
      </p:sp>
    </p:spTree>
    <p:extLst>
      <p:ext uri="{BB962C8B-B14F-4D97-AF65-F5344CB8AC3E}">
        <p14:creationId xmlns:p14="http://schemas.microsoft.com/office/powerpoint/2010/main" val="149990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p:cNvPicPr>
            <a:picLocks noChangeAspect="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val="0"/>
              </a:ext>
            </a:extLst>
          </a:blip>
          <a:srcRect l="26157" t="10031" r="32866" b="28684"/>
          <a:stretch/>
        </p:blipFill>
        <p:spPr>
          <a:xfrm>
            <a:off x="2615381" y="1684000"/>
            <a:ext cx="1582993" cy="1578353"/>
          </a:xfrm>
          <a:prstGeom prst="rect">
            <a:avLst/>
          </a:prstGeom>
          <a:noFill/>
          <a:ln>
            <a:noFill/>
          </a:ln>
          <a:effectLst>
            <a:softEdge rad="63500"/>
          </a:effectLst>
        </p:spPr>
      </p:pic>
      <p:pic>
        <p:nvPicPr>
          <p:cNvPr id="35" name="Picture 4" descr="Lung_infection"/>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6531"/>
                    </a14:imgEffect>
                  </a14:imgLayer>
                </a14:imgProps>
              </a:ext>
              <a:ext uri="{28A0092B-C50C-407E-A947-70E740481C1C}">
                <a14:useLocalDpi xmlns:a14="http://schemas.microsoft.com/office/drawing/2010/main" val="0"/>
              </a:ext>
            </a:extLst>
          </a:blip>
          <a:srcRect l="10838" r="6624"/>
          <a:stretch/>
        </p:blipFill>
        <p:spPr bwMode="auto">
          <a:xfrm>
            <a:off x="2262436" y="3180453"/>
            <a:ext cx="2533499" cy="2851639"/>
          </a:xfrm>
          <a:prstGeom prst="rect">
            <a:avLst/>
          </a:prstGeom>
          <a:noFill/>
          <a:ln w="38100" algn="ctr">
            <a:solidFill>
              <a:schemeClr val="tx2"/>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954107"/>
          </a:xfrm>
          <a:prstGeom prst="rect">
            <a:avLst/>
          </a:prstGeom>
        </p:spPr>
        <p:txBody>
          <a:bodyPr wrap="square">
            <a:spAutoFit/>
          </a:bodyPr>
          <a:lstStyle/>
          <a:p>
            <a:pPr lvl="0" algn="ctr">
              <a:defRPr/>
            </a:pPr>
            <a:r>
              <a:rPr lang="tr-TR" sz="2800" b="1" dirty="0">
                <a:solidFill>
                  <a:prstClr val="black">
                    <a:lumMod val="75000"/>
                    <a:lumOff val="25000"/>
                  </a:prstClr>
                </a:solidFill>
              </a:rPr>
              <a:t>Astım Tedavisinde  </a:t>
            </a:r>
            <a:r>
              <a:rPr lang="tr-TR" sz="2800" b="1" dirty="0" err="1">
                <a:solidFill>
                  <a:prstClr val="black">
                    <a:lumMod val="75000"/>
                    <a:lumOff val="25000"/>
                  </a:prstClr>
                </a:solidFill>
              </a:rPr>
              <a:t>İnhalerler</a:t>
            </a:r>
            <a:endParaRPr lang="tr-TR" sz="2800" b="1" dirty="0">
              <a:solidFill>
                <a:prstClr val="black">
                  <a:lumMod val="75000"/>
                  <a:lumOff val="25000"/>
                </a:prstClr>
              </a:solidFill>
            </a:endParaRPr>
          </a:p>
        </p:txBody>
      </p:sp>
      <p:pic>
        <p:nvPicPr>
          <p:cNvPr id="14" name="Resim 13"/>
          <p:cNvPicPr>
            <a:picLocks noChangeAspect="1"/>
          </p:cNvPicPr>
          <p:nvPr/>
        </p:nvPicPr>
        <p:blipFill>
          <a:blip r:embed="rId5"/>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5788058" y="2710414"/>
            <a:ext cx="7194348" cy="1754326"/>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Direkt istenen yerde etki oluşur.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Daha az dozda ilaç yeterli olur.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Daha az yan etki oluşur.</a:t>
            </a:r>
          </a:p>
        </p:txBody>
      </p:sp>
      <p:sp>
        <p:nvSpPr>
          <p:cNvPr id="22" name="Freeform 8"/>
          <p:cNvSpPr>
            <a:spLocks/>
          </p:cNvSpPr>
          <p:nvPr/>
        </p:nvSpPr>
        <p:spPr bwMode="auto">
          <a:xfrm>
            <a:off x="3242336" y="2710414"/>
            <a:ext cx="286847" cy="895608"/>
          </a:xfrm>
          <a:custGeom>
            <a:avLst/>
            <a:gdLst>
              <a:gd name="T0" fmla="*/ 0 w 493"/>
              <a:gd name="T1" fmla="*/ 2147483646 h 361"/>
              <a:gd name="T2" fmla="*/ 2147483646 w 493"/>
              <a:gd name="T3" fmla="*/ 2147483646 h 361"/>
              <a:gd name="T4" fmla="*/ 2147483646 w 493"/>
              <a:gd name="T5" fmla="*/ 2147483646 h 361"/>
              <a:gd name="T6" fmla="*/ 2147483646 w 493"/>
              <a:gd name="T7" fmla="*/ 2147483646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 h="361">
                <a:moveTo>
                  <a:pt x="0" y="34"/>
                </a:moveTo>
                <a:cubicBezTo>
                  <a:pt x="70" y="17"/>
                  <a:pt x="141" y="0"/>
                  <a:pt x="211" y="15"/>
                </a:cubicBezTo>
                <a:cubicBezTo>
                  <a:pt x="281" y="30"/>
                  <a:pt x="375" y="66"/>
                  <a:pt x="422" y="124"/>
                </a:cubicBezTo>
                <a:cubicBezTo>
                  <a:pt x="469" y="182"/>
                  <a:pt x="481" y="271"/>
                  <a:pt x="493" y="361"/>
                </a:cubicBezTo>
              </a:path>
            </a:pathLst>
          </a:custGeom>
          <a:noFill/>
          <a:ln w="28575" cap="flat" cmpd="sng">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4" name="Freeform 10"/>
          <p:cNvSpPr>
            <a:spLocks/>
          </p:cNvSpPr>
          <p:nvPr/>
        </p:nvSpPr>
        <p:spPr bwMode="auto">
          <a:xfrm>
            <a:off x="3217088" y="2710414"/>
            <a:ext cx="377674" cy="41563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6" name="Freeform 12"/>
          <p:cNvSpPr>
            <a:spLocks/>
          </p:cNvSpPr>
          <p:nvPr/>
        </p:nvSpPr>
        <p:spPr bwMode="auto">
          <a:xfrm>
            <a:off x="3143912" y="3744015"/>
            <a:ext cx="364398" cy="720725"/>
          </a:xfrm>
          <a:custGeom>
            <a:avLst/>
            <a:gdLst>
              <a:gd name="T0" fmla="*/ 2147483646 w 333"/>
              <a:gd name="T1" fmla="*/ 0 h 454"/>
              <a:gd name="T2" fmla="*/ 2147483646 w 333"/>
              <a:gd name="T3" fmla="*/ 2147483646 h 454"/>
              <a:gd name="T4" fmla="*/ 2147483646 w 333"/>
              <a:gd name="T5" fmla="*/ 2147483646 h 454"/>
              <a:gd name="T6" fmla="*/ 0 w 333"/>
              <a:gd name="T7" fmla="*/ 2147483646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454">
                <a:moveTo>
                  <a:pt x="333" y="0"/>
                </a:moveTo>
                <a:cubicBezTo>
                  <a:pt x="333" y="110"/>
                  <a:pt x="333" y="220"/>
                  <a:pt x="307" y="288"/>
                </a:cubicBezTo>
                <a:cubicBezTo>
                  <a:pt x="281" y="356"/>
                  <a:pt x="230" y="382"/>
                  <a:pt x="179" y="410"/>
                </a:cubicBezTo>
                <a:cubicBezTo>
                  <a:pt x="128" y="438"/>
                  <a:pt x="31" y="447"/>
                  <a:pt x="0" y="454"/>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34" name="Freeform 13"/>
          <p:cNvSpPr>
            <a:spLocks/>
          </p:cNvSpPr>
          <p:nvPr/>
        </p:nvSpPr>
        <p:spPr bwMode="auto">
          <a:xfrm>
            <a:off x="3594762" y="4078978"/>
            <a:ext cx="433388" cy="447675"/>
          </a:xfrm>
          <a:custGeom>
            <a:avLst/>
            <a:gdLst>
              <a:gd name="T0" fmla="*/ 0 w 307"/>
              <a:gd name="T1" fmla="*/ 0 h 282"/>
              <a:gd name="T2" fmla="*/ 2147483646 w 307"/>
              <a:gd name="T3" fmla="*/ 2147483646 h 282"/>
              <a:gd name="T4" fmla="*/ 2147483646 w 307"/>
              <a:gd name="T5" fmla="*/ 2147483646 h 282"/>
              <a:gd name="T6" fmla="*/ 0 60000 65536"/>
              <a:gd name="T7" fmla="*/ 0 60000 65536"/>
              <a:gd name="T8" fmla="*/ 0 60000 65536"/>
            </a:gdLst>
            <a:ahLst/>
            <a:cxnLst>
              <a:cxn ang="T6">
                <a:pos x="T0" y="T1"/>
              </a:cxn>
              <a:cxn ang="T7">
                <a:pos x="T2" y="T3"/>
              </a:cxn>
              <a:cxn ang="T8">
                <a:pos x="T4" y="T5"/>
              </a:cxn>
            </a:cxnLst>
            <a:rect l="0" t="0" r="r" b="b"/>
            <a:pathLst>
              <a:path w="307" h="282">
                <a:moveTo>
                  <a:pt x="0" y="0"/>
                </a:moveTo>
                <a:cubicBezTo>
                  <a:pt x="6" y="69"/>
                  <a:pt x="13" y="139"/>
                  <a:pt x="64" y="186"/>
                </a:cubicBezTo>
                <a:cubicBezTo>
                  <a:pt x="115" y="233"/>
                  <a:pt x="211" y="257"/>
                  <a:pt x="307" y="282"/>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7" name="Freeform 10"/>
          <p:cNvSpPr>
            <a:spLocks/>
          </p:cNvSpPr>
          <p:nvPr/>
        </p:nvSpPr>
        <p:spPr bwMode="auto">
          <a:xfrm>
            <a:off x="3242335" y="2710414"/>
            <a:ext cx="189123" cy="47004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3802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Resim 40"/>
          <p:cNvPicPr>
            <a:picLocks noChangeAspect="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val="0"/>
              </a:ext>
            </a:extLst>
          </a:blip>
          <a:srcRect l="26157" t="10031" r="32866" b="28684"/>
          <a:stretch/>
        </p:blipFill>
        <p:spPr>
          <a:xfrm>
            <a:off x="2615381" y="1684000"/>
            <a:ext cx="1582993" cy="1578353"/>
          </a:xfrm>
          <a:prstGeom prst="rect">
            <a:avLst/>
          </a:prstGeom>
          <a:noFill/>
          <a:ln>
            <a:noFill/>
          </a:ln>
          <a:effectLst>
            <a:softEdge rad="63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954107"/>
          </a:xfrm>
          <a:prstGeom prst="rect">
            <a:avLst/>
          </a:prstGeom>
        </p:spPr>
        <p:txBody>
          <a:bodyPr wrap="square">
            <a:spAutoFit/>
          </a:bodyPr>
          <a:lstStyle/>
          <a:p>
            <a:pPr lvl="0" algn="ctr">
              <a:defRPr/>
            </a:pPr>
            <a:r>
              <a:rPr lang="tr-TR" sz="2800" b="1" dirty="0">
                <a:solidFill>
                  <a:prstClr val="black">
                    <a:lumMod val="75000"/>
                    <a:lumOff val="25000"/>
                  </a:prstClr>
                </a:solidFill>
              </a:rPr>
              <a:t>İnhale Cihazlar</a:t>
            </a:r>
            <a:br>
              <a:rPr lang="tr-TR" sz="2800" b="1" dirty="0">
                <a:solidFill>
                  <a:prstClr val="black">
                    <a:lumMod val="75000"/>
                    <a:lumOff val="25000"/>
                  </a:prstClr>
                </a:solidFill>
              </a:rPr>
            </a:br>
            <a:r>
              <a:rPr lang="tr-TR" sz="2800" b="1" dirty="0">
                <a:solidFill>
                  <a:prstClr val="black">
                    <a:lumMod val="75000"/>
                    <a:lumOff val="25000"/>
                  </a:prstClr>
                </a:solidFill>
              </a:rPr>
              <a:t>Genel Kullanım İlkeleri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4" name="Resim 13"/>
          <p:cNvPicPr>
            <a:picLocks noChangeAspect="1"/>
          </p:cNvPicPr>
          <p:nvPr/>
        </p:nvPicPr>
        <p:blipFill>
          <a:blip r:embed="rId3"/>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5067505" y="1694330"/>
            <a:ext cx="7010195" cy="4339650"/>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Cihaz kurulur.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Derin nefes verilir.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İlaç ağıza alınır; ağız tam kapatılır.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Cihaza özel önerilen nefes çekme  ile ilaç akciğerlere çekilir.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10 saniye nefes tutulur.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Nefes verilir.</a:t>
            </a:r>
          </a:p>
          <a:p>
            <a:pPr marL="342900" lvl="0" indent="-342900" defTabSz="355600">
              <a:lnSpc>
                <a:spcPct val="150000"/>
              </a:lnSpc>
              <a:buFont typeface="Arial" panose="020B0604020202020204" pitchFamily="34" charset="0"/>
              <a:buChar char="•"/>
              <a:defRPr/>
            </a:pPr>
            <a:r>
              <a:rPr lang="tr-TR" sz="2300" dirty="0">
                <a:solidFill>
                  <a:prstClr val="black">
                    <a:lumMod val="75000"/>
                    <a:lumOff val="25000"/>
                  </a:prstClr>
                </a:solidFill>
              </a:rPr>
              <a:t>Sonrasında ağız çalkalanır (kortizon içeren ilaçlar için).</a:t>
            </a:r>
          </a:p>
        </p:txBody>
      </p:sp>
      <p:pic>
        <p:nvPicPr>
          <p:cNvPr id="32" name="Picture 4" descr="Lung_infection"/>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6531"/>
                    </a14:imgEffect>
                  </a14:imgLayer>
                </a14:imgProps>
              </a:ext>
              <a:ext uri="{28A0092B-C50C-407E-A947-70E740481C1C}">
                <a14:useLocalDpi xmlns:a14="http://schemas.microsoft.com/office/drawing/2010/main" val="0"/>
              </a:ext>
            </a:extLst>
          </a:blip>
          <a:srcRect l="10838" r="6624"/>
          <a:stretch/>
        </p:blipFill>
        <p:spPr bwMode="auto">
          <a:xfrm>
            <a:off x="2262436" y="3180453"/>
            <a:ext cx="2533499" cy="2851639"/>
          </a:xfrm>
          <a:prstGeom prst="rect">
            <a:avLst/>
          </a:prstGeom>
          <a:noFill/>
          <a:ln w="38100" algn="ctr">
            <a:solidFill>
              <a:schemeClr val="tx2"/>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33" name="Freeform 8"/>
          <p:cNvSpPr>
            <a:spLocks/>
          </p:cNvSpPr>
          <p:nvPr/>
        </p:nvSpPr>
        <p:spPr bwMode="auto">
          <a:xfrm>
            <a:off x="3242336" y="2710414"/>
            <a:ext cx="286847" cy="895608"/>
          </a:xfrm>
          <a:custGeom>
            <a:avLst/>
            <a:gdLst>
              <a:gd name="T0" fmla="*/ 0 w 493"/>
              <a:gd name="T1" fmla="*/ 2147483646 h 361"/>
              <a:gd name="T2" fmla="*/ 2147483646 w 493"/>
              <a:gd name="T3" fmla="*/ 2147483646 h 361"/>
              <a:gd name="T4" fmla="*/ 2147483646 w 493"/>
              <a:gd name="T5" fmla="*/ 2147483646 h 361"/>
              <a:gd name="T6" fmla="*/ 2147483646 w 493"/>
              <a:gd name="T7" fmla="*/ 2147483646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 h="361">
                <a:moveTo>
                  <a:pt x="0" y="34"/>
                </a:moveTo>
                <a:cubicBezTo>
                  <a:pt x="70" y="17"/>
                  <a:pt x="141" y="0"/>
                  <a:pt x="211" y="15"/>
                </a:cubicBezTo>
                <a:cubicBezTo>
                  <a:pt x="281" y="30"/>
                  <a:pt x="375" y="66"/>
                  <a:pt x="422" y="124"/>
                </a:cubicBezTo>
                <a:cubicBezTo>
                  <a:pt x="469" y="182"/>
                  <a:pt x="481" y="271"/>
                  <a:pt x="493" y="361"/>
                </a:cubicBezTo>
              </a:path>
            </a:pathLst>
          </a:custGeom>
          <a:noFill/>
          <a:ln w="28575" cap="flat" cmpd="sng">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37" name="Freeform 10"/>
          <p:cNvSpPr>
            <a:spLocks/>
          </p:cNvSpPr>
          <p:nvPr/>
        </p:nvSpPr>
        <p:spPr bwMode="auto">
          <a:xfrm>
            <a:off x="3217088" y="2710414"/>
            <a:ext cx="377674" cy="41563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38" name="Freeform 12"/>
          <p:cNvSpPr>
            <a:spLocks/>
          </p:cNvSpPr>
          <p:nvPr/>
        </p:nvSpPr>
        <p:spPr bwMode="auto">
          <a:xfrm>
            <a:off x="3143912" y="3744015"/>
            <a:ext cx="364398" cy="720725"/>
          </a:xfrm>
          <a:custGeom>
            <a:avLst/>
            <a:gdLst>
              <a:gd name="T0" fmla="*/ 2147483646 w 333"/>
              <a:gd name="T1" fmla="*/ 0 h 454"/>
              <a:gd name="T2" fmla="*/ 2147483646 w 333"/>
              <a:gd name="T3" fmla="*/ 2147483646 h 454"/>
              <a:gd name="T4" fmla="*/ 2147483646 w 333"/>
              <a:gd name="T5" fmla="*/ 2147483646 h 454"/>
              <a:gd name="T6" fmla="*/ 0 w 333"/>
              <a:gd name="T7" fmla="*/ 2147483646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454">
                <a:moveTo>
                  <a:pt x="333" y="0"/>
                </a:moveTo>
                <a:cubicBezTo>
                  <a:pt x="333" y="110"/>
                  <a:pt x="333" y="220"/>
                  <a:pt x="307" y="288"/>
                </a:cubicBezTo>
                <a:cubicBezTo>
                  <a:pt x="281" y="356"/>
                  <a:pt x="230" y="382"/>
                  <a:pt x="179" y="410"/>
                </a:cubicBezTo>
                <a:cubicBezTo>
                  <a:pt x="128" y="438"/>
                  <a:pt x="31" y="447"/>
                  <a:pt x="0" y="454"/>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39" name="Freeform 13"/>
          <p:cNvSpPr>
            <a:spLocks/>
          </p:cNvSpPr>
          <p:nvPr/>
        </p:nvSpPr>
        <p:spPr bwMode="auto">
          <a:xfrm>
            <a:off x="3594762" y="4078978"/>
            <a:ext cx="433388" cy="447675"/>
          </a:xfrm>
          <a:custGeom>
            <a:avLst/>
            <a:gdLst>
              <a:gd name="T0" fmla="*/ 0 w 307"/>
              <a:gd name="T1" fmla="*/ 0 h 282"/>
              <a:gd name="T2" fmla="*/ 2147483646 w 307"/>
              <a:gd name="T3" fmla="*/ 2147483646 h 282"/>
              <a:gd name="T4" fmla="*/ 2147483646 w 307"/>
              <a:gd name="T5" fmla="*/ 2147483646 h 282"/>
              <a:gd name="T6" fmla="*/ 0 60000 65536"/>
              <a:gd name="T7" fmla="*/ 0 60000 65536"/>
              <a:gd name="T8" fmla="*/ 0 60000 65536"/>
            </a:gdLst>
            <a:ahLst/>
            <a:cxnLst>
              <a:cxn ang="T6">
                <a:pos x="T0" y="T1"/>
              </a:cxn>
              <a:cxn ang="T7">
                <a:pos x="T2" y="T3"/>
              </a:cxn>
              <a:cxn ang="T8">
                <a:pos x="T4" y="T5"/>
              </a:cxn>
            </a:cxnLst>
            <a:rect l="0" t="0" r="r" b="b"/>
            <a:pathLst>
              <a:path w="307" h="282">
                <a:moveTo>
                  <a:pt x="0" y="0"/>
                </a:moveTo>
                <a:cubicBezTo>
                  <a:pt x="6" y="69"/>
                  <a:pt x="13" y="139"/>
                  <a:pt x="64" y="186"/>
                </a:cubicBezTo>
                <a:cubicBezTo>
                  <a:pt x="115" y="233"/>
                  <a:pt x="211" y="257"/>
                  <a:pt x="307" y="282"/>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40" name="Freeform 10"/>
          <p:cNvSpPr>
            <a:spLocks/>
          </p:cNvSpPr>
          <p:nvPr/>
        </p:nvSpPr>
        <p:spPr bwMode="auto">
          <a:xfrm>
            <a:off x="3242335" y="2710414"/>
            <a:ext cx="189123" cy="47004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676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Resim 28"/>
          <p:cNvPicPr>
            <a:picLocks noChangeAspect="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val="0"/>
              </a:ext>
            </a:extLst>
          </a:blip>
          <a:srcRect l="26157" t="10031" r="32866" b="28684"/>
          <a:stretch/>
        </p:blipFill>
        <p:spPr>
          <a:xfrm>
            <a:off x="2615381" y="1684000"/>
            <a:ext cx="1582993" cy="1578353"/>
          </a:xfrm>
          <a:prstGeom prst="rect">
            <a:avLst/>
          </a:prstGeom>
          <a:noFill/>
          <a:ln>
            <a:noFill/>
          </a:ln>
          <a:effectLst>
            <a:softEdge rad="63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lvl="0" algn="ctr">
              <a:defRPr/>
            </a:pPr>
            <a:r>
              <a:rPr lang="tr-TR" sz="2800" b="1" dirty="0">
                <a:solidFill>
                  <a:prstClr val="black">
                    <a:lumMod val="75000"/>
                    <a:lumOff val="25000"/>
                  </a:prstClr>
                </a:solidFill>
              </a:rPr>
              <a:t>Tedavi Yan Etkileri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4" name="Resim 13"/>
          <p:cNvPicPr>
            <a:picLocks noChangeAspect="1"/>
          </p:cNvPicPr>
          <p:nvPr/>
        </p:nvPicPr>
        <p:blipFill>
          <a:blip r:embed="rId3"/>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5221354" y="1746665"/>
            <a:ext cx="6195042" cy="1107996"/>
          </a:xfrm>
          <a:prstGeom prst="rect">
            <a:avLst/>
          </a:prstGeom>
          <a:noFill/>
        </p:spPr>
        <p:txBody>
          <a:bodyPr wrap="square" rtlCol="0">
            <a:spAutoFit/>
          </a:bodyPr>
          <a:lstStyle/>
          <a:p>
            <a:pPr lvl="0" algn="ctr" defTabSz="355600">
              <a:lnSpc>
                <a:spcPct val="150000"/>
              </a:lnSpc>
              <a:defRPr/>
            </a:pPr>
            <a:r>
              <a:rPr lang="tr-TR" sz="2300" dirty="0">
                <a:solidFill>
                  <a:prstClr val="black">
                    <a:lumMod val="75000"/>
                    <a:lumOff val="25000"/>
                  </a:prstClr>
                </a:solidFill>
              </a:rPr>
              <a:t>Astımda kullanılan ilaç dozları genellikle                  </a:t>
            </a:r>
            <a:r>
              <a:rPr lang="tr-TR" sz="2300" b="1" dirty="0">
                <a:solidFill>
                  <a:prstClr val="black">
                    <a:lumMod val="75000"/>
                    <a:lumOff val="25000"/>
                  </a:prstClr>
                </a:solidFill>
              </a:rPr>
              <a:t>yan etkiye yol açmayacak düzeydedir. </a:t>
            </a:r>
          </a:p>
        </p:txBody>
      </p:sp>
      <p:graphicFrame>
        <p:nvGraphicFramePr>
          <p:cNvPr id="2" name="Tablo 1"/>
          <p:cNvGraphicFramePr>
            <a:graphicFrameLocks noGrp="1"/>
          </p:cNvGraphicFramePr>
          <p:nvPr>
            <p:extLst>
              <p:ext uri="{D42A27DB-BD31-4B8C-83A1-F6EECF244321}">
                <p14:modId xmlns:p14="http://schemas.microsoft.com/office/powerpoint/2010/main" val="186948863"/>
              </p:ext>
            </p:extLst>
          </p:nvPr>
        </p:nvGraphicFramePr>
        <p:xfrm>
          <a:off x="5428207" y="3025605"/>
          <a:ext cx="6195042" cy="2748280"/>
        </p:xfrm>
        <a:graphic>
          <a:graphicData uri="http://schemas.openxmlformats.org/drawingml/2006/table">
            <a:tbl>
              <a:tblPr firstRow="1" bandRow="1">
                <a:tableStyleId>{5C22544A-7EE6-4342-B048-85BDC9FD1C3A}</a:tableStyleId>
              </a:tblPr>
              <a:tblGrid>
                <a:gridCol w="6195042">
                  <a:extLst>
                    <a:ext uri="{9D8B030D-6E8A-4147-A177-3AD203B41FA5}">
                      <a16:colId xmlns:a16="http://schemas.microsoft.com/office/drawing/2014/main" val="548026664"/>
                    </a:ext>
                  </a:extLst>
                </a:gridCol>
              </a:tblGrid>
              <a:tr h="370840">
                <a:tc>
                  <a:txBody>
                    <a:bodyPr/>
                    <a:lstStyle/>
                    <a:p>
                      <a:r>
                        <a:rPr lang="tr-TR" dirty="0"/>
                        <a:t>Yan etki gelişimi için risk faktörleri</a:t>
                      </a:r>
                    </a:p>
                  </a:txBody>
                  <a:tcPr>
                    <a:solidFill>
                      <a:schemeClr val="bg1">
                        <a:lumMod val="50000"/>
                      </a:schemeClr>
                    </a:solidFill>
                  </a:tcPr>
                </a:tc>
                <a:extLst>
                  <a:ext uri="{0D108BD9-81ED-4DB2-BD59-A6C34878D82A}">
                    <a16:rowId xmlns:a16="http://schemas.microsoft.com/office/drawing/2014/main" val="598477094"/>
                  </a:ext>
                </a:extLst>
              </a:tr>
              <a:tr h="370840">
                <a:tc>
                  <a:txBody>
                    <a:bodyPr/>
                    <a:lstStyle/>
                    <a:p>
                      <a:r>
                        <a:rPr lang="tr-TR" b="1" dirty="0"/>
                        <a:t>Sistemik yan etkiler için risk faktörleri:</a:t>
                      </a:r>
                    </a:p>
                    <a:p>
                      <a:r>
                        <a:rPr lang="tr-TR" dirty="0"/>
                        <a:t>Sık oral </a:t>
                      </a:r>
                      <a:r>
                        <a:rPr lang="tr-TR" dirty="0" err="1"/>
                        <a:t>kortikosteroid</a:t>
                      </a:r>
                      <a:r>
                        <a:rPr lang="tr-TR" dirty="0"/>
                        <a:t> kullanımı</a:t>
                      </a:r>
                    </a:p>
                    <a:p>
                      <a:r>
                        <a:rPr lang="tr-TR" dirty="0"/>
                        <a:t>Uzun süreli yüksek doz ve/veya </a:t>
                      </a:r>
                      <a:r>
                        <a:rPr lang="tr-TR" dirty="0" err="1"/>
                        <a:t>potent</a:t>
                      </a:r>
                      <a:r>
                        <a:rPr lang="tr-TR" dirty="0"/>
                        <a:t> </a:t>
                      </a:r>
                      <a:r>
                        <a:rPr lang="tr-TR" dirty="0" err="1"/>
                        <a:t>inhale</a:t>
                      </a:r>
                      <a:r>
                        <a:rPr lang="tr-TR" dirty="0"/>
                        <a:t> </a:t>
                      </a:r>
                      <a:r>
                        <a:rPr lang="tr-TR" dirty="0" err="1"/>
                        <a:t>kortikosteroid</a:t>
                      </a:r>
                      <a:r>
                        <a:rPr lang="tr-TR" dirty="0"/>
                        <a:t> kullanımı</a:t>
                      </a:r>
                    </a:p>
                    <a:p>
                      <a:r>
                        <a:rPr lang="tr-TR" dirty="0"/>
                        <a:t>P450 inhibitörü kullanımı</a:t>
                      </a:r>
                    </a:p>
                  </a:txBody>
                  <a:tcPr>
                    <a:solidFill>
                      <a:srgbClr val="FFEBEB"/>
                    </a:solidFill>
                  </a:tcPr>
                </a:tc>
                <a:extLst>
                  <a:ext uri="{0D108BD9-81ED-4DB2-BD59-A6C34878D82A}">
                    <a16:rowId xmlns:a16="http://schemas.microsoft.com/office/drawing/2014/main" val="2037448794"/>
                  </a:ext>
                </a:extLst>
              </a:tr>
              <a:tr h="370840">
                <a:tc>
                  <a:txBody>
                    <a:bodyPr/>
                    <a:lstStyle/>
                    <a:p>
                      <a:r>
                        <a:rPr lang="tr-TR" b="1" dirty="0"/>
                        <a:t>Lokal yan etkiler için risk faktörleri:</a:t>
                      </a:r>
                    </a:p>
                    <a:p>
                      <a:r>
                        <a:rPr lang="tr-TR" dirty="0"/>
                        <a:t>Yüksek doz ve/veya </a:t>
                      </a:r>
                      <a:r>
                        <a:rPr lang="tr-TR" dirty="0" err="1"/>
                        <a:t>potent</a:t>
                      </a:r>
                      <a:r>
                        <a:rPr lang="tr-TR" dirty="0"/>
                        <a:t> </a:t>
                      </a:r>
                      <a:r>
                        <a:rPr lang="tr-TR" dirty="0" err="1"/>
                        <a:t>inhale</a:t>
                      </a:r>
                      <a:r>
                        <a:rPr lang="tr-TR" dirty="0"/>
                        <a:t> </a:t>
                      </a:r>
                      <a:r>
                        <a:rPr lang="tr-TR" dirty="0" err="1"/>
                        <a:t>kortikosteroid</a:t>
                      </a:r>
                      <a:r>
                        <a:rPr lang="tr-TR" dirty="0"/>
                        <a:t> kullanımı</a:t>
                      </a:r>
                    </a:p>
                    <a:p>
                      <a:r>
                        <a:rPr lang="tr-TR" dirty="0"/>
                        <a:t>İnhaler kullanım tekniğinin kötü olması</a:t>
                      </a:r>
                    </a:p>
                  </a:txBody>
                  <a:tcPr>
                    <a:solidFill>
                      <a:schemeClr val="bg1">
                        <a:lumMod val="85000"/>
                      </a:schemeClr>
                    </a:solidFill>
                  </a:tcPr>
                </a:tc>
                <a:extLst>
                  <a:ext uri="{0D108BD9-81ED-4DB2-BD59-A6C34878D82A}">
                    <a16:rowId xmlns:a16="http://schemas.microsoft.com/office/drawing/2014/main" val="3177150045"/>
                  </a:ext>
                </a:extLst>
              </a:tr>
            </a:tbl>
          </a:graphicData>
        </a:graphic>
      </p:graphicFrame>
      <p:pic>
        <p:nvPicPr>
          <p:cNvPr id="3" name="Resim 2"/>
          <p:cNvPicPr>
            <a:picLocks noChangeAspect="1"/>
          </p:cNvPicPr>
          <p:nvPr/>
        </p:nvPicPr>
        <p:blipFill>
          <a:blip r:embed="rId4"/>
          <a:stretch>
            <a:fillRect/>
          </a:stretch>
        </p:blipFill>
        <p:spPr>
          <a:xfrm>
            <a:off x="10907298" y="2488096"/>
            <a:ext cx="509098" cy="1336383"/>
          </a:xfrm>
          <a:prstGeom prst="rect">
            <a:avLst/>
          </a:prstGeom>
        </p:spPr>
      </p:pic>
      <p:pic>
        <p:nvPicPr>
          <p:cNvPr id="23" name="Picture 4" descr="Lung_infection"/>
          <p:cNvPicPr>
            <a:picLocks noChangeAspect="1" noChangeArrowheads="1"/>
          </p:cNvPicPr>
          <p:nvPr/>
        </p:nvPicPr>
        <p:blipFill rotWithShape="1">
          <a:blip r:embed="rId5">
            <a:grayscl/>
            <a:extLst>
              <a:ext uri="{BEBA8EAE-BF5A-486C-A8C5-ECC9F3942E4B}">
                <a14:imgProps xmlns:a14="http://schemas.microsoft.com/office/drawing/2010/main">
                  <a14:imgLayer r:embed="rId6">
                    <a14:imgEffect>
                      <a14:colorTemperature colorTemp="6531"/>
                    </a14:imgEffect>
                  </a14:imgLayer>
                </a14:imgProps>
              </a:ext>
              <a:ext uri="{28A0092B-C50C-407E-A947-70E740481C1C}">
                <a14:useLocalDpi xmlns:a14="http://schemas.microsoft.com/office/drawing/2010/main" val="0"/>
              </a:ext>
            </a:extLst>
          </a:blip>
          <a:srcRect l="10838" r="6624"/>
          <a:stretch/>
        </p:blipFill>
        <p:spPr bwMode="auto">
          <a:xfrm>
            <a:off x="2262436" y="3180453"/>
            <a:ext cx="2533499" cy="2851639"/>
          </a:xfrm>
          <a:prstGeom prst="rect">
            <a:avLst/>
          </a:prstGeom>
          <a:noFill/>
          <a:ln w="38100" algn="ctr">
            <a:solidFill>
              <a:schemeClr val="tx2"/>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4" name="Freeform 8"/>
          <p:cNvSpPr>
            <a:spLocks/>
          </p:cNvSpPr>
          <p:nvPr/>
        </p:nvSpPr>
        <p:spPr bwMode="auto">
          <a:xfrm>
            <a:off x="3242336" y="2710414"/>
            <a:ext cx="286847" cy="895608"/>
          </a:xfrm>
          <a:custGeom>
            <a:avLst/>
            <a:gdLst>
              <a:gd name="T0" fmla="*/ 0 w 493"/>
              <a:gd name="T1" fmla="*/ 2147483646 h 361"/>
              <a:gd name="T2" fmla="*/ 2147483646 w 493"/>
              <a:gd name="T3" fmla="*/ 2147483646 h 361"/>
              <a:gd name="T4" fmla="*/ 2147483646 w 493"/>
              <a:gd name="T5" fmla="*/ 2147483646 h 361"/>
              <a:gd name="T6" fmla="*/ 2147483646 w 493"/>
              <a:gd name="T7" fmla="*/ 2147483646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 h="361">
                <a:moveTo>
                  <a:pt x="0" y="34"/>
                </a:moveTo>
                <a:cubicBezTo>
                  <a:pt x="70" y="17"/>
                  <a:pt x="141" y="0"/>
                  <a:pt x="211" y="15"/>
                </a:cubicBezTo>
                <a:cubicBezTo>
                  <a:pt x="281" y="30"/>
                  <a:pt x="375" y="66"/>
                  <a:pt x="422" y="124"/>
                </a:cubicBezTo>
                <a:cubicBezTo>
                  <a:pt x="469" y="182"/>
                  <a:pt x="481" y="271"/>
                  <a:pt x="493" y="361"/>
                </a:cubicBezTo>
              </a:path>
            </a:pathLst>
          </a:custGeom>
          <a:noFill/>
          <a:ln w="28575" cap="flat" cmpd="sng">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5" name="Freeform 10"/>
          <p:cNvSpPr>
            <a:spLocks/>
          </p:cNvSpPr>
          <p:nvPr/>
        </p:nvSpPr>
        <p:spPr bwMode="auto">
          <a:xfrm>
            <a:off x="3217088" y="2710414"/>
            <a:ext cx="377674" cy="41563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6" name="Freeform 12"/>
          <p:cNvSpPr>
            <a:spLocks/>
          </p:cNvSpPr>
          <p:nvPr/>
        </p:nvSpPr>
        <p:spPr bwMode="auto">
          <a:xfrm>
            <a:off x="3143912" y="3744015"/>
            <a:ext cx="364398" cy="720725"/>
          </a:xfrm>
          <a:custGeom>
            <a:avLst/>
            <a:gdLst>
              <a:gd name="T0" fmla="*/ 2147483646 w 333"/>
              <a:gd name="T1" fmla="*/ 0 h 454"/>
              <a:gd name="T2" fmla="*/ 2147483646 w 333"/>
              <a:gd name="T3" fmla="*/ 2147483646 h 454"/>
              <a:gd name="T4" fmla="*/ 2147483646 w 333"/>
              <a:gd name="T5" fmla="*/ 2147483646 h 454"/>
              <a:gd name="T6" fmla="*/ 0 w 333"/>
              <a:gd name="T7" fmla="*/ 2147483646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454">
                <a:moveTo>
                  <a:pt x="333" y="0"/>
                </a:moveTo>
                <a:cubicBezTo>
                  <a:pt x="333" y="110"/>
                  <a:pt x="333" y="220"/>
                  <a:pt x="307" y="288"/>
                </a:cubicBezTo>
                <a:cubicBezTo>
                  <a:pt x="281" y="356"/>
                  <a:pt x="230" y="382"/>
                  <a:pt x="179" y="410"/>
                </a:cubicBezTo>
                <a:cubicBezTo>
                  <a:pt x="128" y="438"/>
                  <a:pt x="31" y="447"/>
                  <a:pt x="0" y="454"/>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7" name="Freeform 13"/>
          <p:cNvSpPr>
            <a:spLocks/>
          </p:cNvSpPr>
          <p:nvPr/>
        </p:nvSpPr>
        <p:spPr bwMode="auto">
          <a:xfrm>
            <a:off x="3594762" y="4078978"/>
            <a:ext cx="433388" cy="447675"/>
          </a:xfrm>
          <a:custGeom>
            <a:avLst/>
            <a:gdLst>
              <a:gd name="T0" fmla="*/ 0 w 307"/>
              <a:gd name="T1" fmla="*/ 0 h 282"/>
              <a:gd name="T2" fmla="*/ 2147483646 w 307"/>
              <a:gd name="T3" fmla="*/ 2147483646 h 282"/>
              <a:gd name="T4" fmla="*/ 2147483646 w 307"/>
              <a:gd name="T5" fmla="*/ 2147483646 h 282"/>
              <a:gd name="T6" fmla="*/ 0 60000 65536"/>
              <a:gd name="T7" fmla="*/ 0 60000 65536"/>
              <a:gd name="T8" fmla="*/ 0 60000 65536"/>
            </a:gdLst>
            <a:ahLst/>
            <a:cxnLst>
              <a:cxn ang="T6">
                <a:pos x="T0" y="T1"/>
              </a:cxn>
              <a:cxn ang="T7">
                <a:pos x="T2" y="T3"/>
              </a:cxn>
              <a:cxn ang="T8">
                <a:pos x="T4" y="T5"/>
              </a:cxn>
            </a:cxnLst>
            <a:rect l="0" t="0" r="r" b="b"/>
            <a:pathLst>
              <a:path w="307" h="282">
                <a:moveTo>
                  <a:pt x="0" y="0"/>
                </a:moveTo>
                <a:cubicBezTo>
                  <a:pt x="6" y="69"/>
                  <a:pt x="13" y="139"/>
                  <a:pt x="64" y="186"/>
                </a:cubicBezTo>
                <a:cubicBezTo>
                  <a:pt x="115" y="233"/>
                  <a:pt x="211" y="257"/>
                  <a:pt x="307" y="282"/>
                </a:cubicBezTo>
              </a:path>
            </a:pathLst>
          </a:custGeom>
          <a:noFill/>
          <a:ln w="28575" cap="flat" cmpd="sng">
            <a:solidFill>
              <a:srgbClr val="A8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28" name="Freeform 10"/>
          <p:cNvSpPr>
            <a:spLocks/>
          </p:cNvSpPr>
          <p:nvPr/>
        </p:nvSpPr>
        <p:spPr bwMode="auto">
          <a:xfrm>
            <a:off x="3242335" y="2710414"/>
            <a:ext cx="189123" cy="470040"/>
          </a:xfrm>
          <a:custGeom>
            <a:avLst/>
            <a:gdLst>
              <a:gd name="T0" fmla="*/ 0 w 249"/>
              <a:gd name="T1" fmla="*/ 2147483646 h 28"/>
              <a:gd name="T2" fmla="*/ 2147483646 w 249"/>
              <a:gd name="T3" fmla="*/ 2147483646 h 28"/>
              <a:gd name="T4" fmla="*/ 2147483646 w 249"/>
              <a:gd name="T5" fmla="*/ 2147483646 h 28"/>
              <a:gd name="T6" fmla="*/ 0 60000 65536"/>
              <a:gd name="T7" fmla="*/ 0 60000 65536"/>
              <a:gd name="T8" fmla="*/ 0 60000 65536"/>
            </a:gdLst>
            <a:ahLst/>
            <a:cxnLst>
              <a:cxn ang="T6">
                <a:pos x="T0" y="T1"/>
              </a:cxn>
              <a:cxn ang="T7">
                <a:pos x="T2" y="T3"/>
              </a:cxn>
              <a:cxn ang="T8">
                <a:pos x="T4" y="T5"/>
              </a:cxn>
            </a:cxnLst>
            <a:rect l="0" t="0" r="r" b="b"/>
            <a:pathLst>
              <a:path w="249" h="28">
                <a:moveTo>
                  <a:pt x="0" y="9"/>
                </a:moveTo>
                <a:cubicBezTo>
                  <a:pt x="43" y="4"/>
                  <a:pt x="87" y="0"/>
                  <a:pt x="128" y="3"/>
                </a:cubicBezTo>
                <a:cubicBezTo>
                  <a:pt x="169" y="6"/>
                  <a:pt x="209" y="17"/>
                  <a:pt x="249" y="28"/>
                </a:cubicBezTo>
              </a:path>
            </a:pathLst>
          </a:custGeom>
          <a:noFill/>
          <a:ln w="9525"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659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a:rPr>
              <a:t>Astımda Risk Faktörleri</a:t>
            </a:r>
          </a:p>
        </p:txBody>
      </p:sp>
      <p:sp>
        <p:nvSpPr>
          <p:cNvPr id="7"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Kişisel Faktörler</a:t>
            </a: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12">
            <a:extLst>
              <a:ext uri="{FF2B5EF4-FFF2-40B4-BE49-F238E27FC236}">
                <a16:creationId xmlns:a16="http://schemas.microsoft.com/office/drawing/2014/main" id="{7A853EF3-91E6-469F-B4A7-FF336E10612B}"/>
              </a:ext>
            </a:extLst>
          </p:cNvPr>
          <p:cNvSpPr txBox="1"/>
          <p:nvPr/>
        </p:nvSpPr>
        <p:spPr>
          <a:xfrm>
            <a:off x="1188946" y="1962438"/>
            <a:ext cx="5323997" cy="320857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Genetik </a:t>
            </a:r>
          </a:p>
          <a:p>
            <a:pPr marL="800100" marR="0" lvl="1" indent="-342900" defTabSz="355600" fontAlgn="auto">
              <a:lnSpc>
                <a:spcPct val="150000"/>
              </a:lnSpc>
              <a:spcBef>
                <a:spcPts val="0"/>
              </a:spcBef>
              <a:spcAft>
                <a:spcPts val="0"/>
              </a:spcAft>
              <a:buClr>
                <a:prstClr val="black"/>
              </a:buClr>
              <a:buSzTx/>
              <a:buFontTx/>
              <a:buChar char="-"/>
              <a:tabLst/>
              <a:defRPr/>
            </a:pPr>
            <a:r>
              <a:rPr lang="tr-TR" sz="2300" dirty="0">
                <a:solidFill>
                  <a:srgbClr val="404040"/>
                </a:solidFill>
              </a:rPr>
              <a:t>Atopi (</a:t>
            </a:r>
            <a:r>
              <a:rPr lang="tr-TR" sz="2000" dirty="0">
                <a:solidFill>
                  <a:srgbClr val="404040"/>
                </a:solidFill>
              </a:rPr>
              <a:t>aşırı alerjik duyarlılık</a:t>
            </a:r>
            <a:r>
              <a:rPr lang="tr-TR" sz="2300" dirty="0">
                <a:solidFill>
                  <a:srgbClr val="404040"/>
                </a:solidFill>
              </a:rPr>
              <a:t>)</a:t>
            </a:r>
            <a:endParaRPr lang="tr-TR" sz="2300" dirty="0">
              <a:solidFill>
                <a:srgbClr val="404040"/>
              </a:solidFill>
              <a:latin typeface="Calibri"/>
            </a:endParaRPr>
          </a:p>
          <a:p>
            <a:pPr marL="800100" marR="0" lvl="1" indent="-342900" defTabSz="355600" fontAlgn="auto">
              <a:lnSpc>
                <a:spcPct val="150000"/>
              </a:lnSpc>
              <a:spcBef>
                <a:spcPts val="0"/>
              </a:spcBef>
              <a:spcAft>
                <a:spcPts val="0"/>
              </a:spcAft>
              <a:buClr>
                <a:prstClr val="black"/>
              </a:buClr>
              <a:buSzTx/>
              <a:buFontTx/>
              <a:buChar char="-"/>
              <a:tabLst/>
              <a:defRPr/>
            </a:pPr>
            <a:r>
              <a:rPr lang="tr-TR" sz="2300" dirty="0">
                <a:solidFill>
                  <a:srgbClr val="404040"/>
                </a:solidFill>
                <a:latin typeface="Calibri"/>
              </a:rPr>
              <a:t>Bronş </a:t>
            </a:r>
            <a:r>
              <a:rPr lang="tr-TR" sz="2300" dirty="0" err="1">
                <a:solidFill>
                  <a:srgbClr val="404040"/>
                </a:solidFill>
              </a:rPr>
              <a:t>hiperreaktivitesi</a:t>
            </a:r>
            <a:r>
              <a:rPr lang="tr-TR" sz="2300" dirty="0">
                <a:solidFill>
                  <a:srgbClr val="404040"/>
                </a:solidFill>
              </a:rPr>
              <a:t> </a:t>
            </a:r>
            <a:r>
              <a:rPr lang="tr-TR" sz="2000" dirty="0">
                <a:solidFill>
                  <a:srgbClr val="404040"/>
                </a:solidFill>
              </a:rPr>
              <a:t>(hava yollarının </a:t>
            </a:r>
            <a:r>
              <a:rPr lang="tr-TR" sz="2000" dirty="0" err="1">
                <a:solidFill>
                  <a:srgbClr val="404040"/>
                </a:solidFill>
              </a:rPr>
              <a:t>nonspesifik</a:t>
            </a:r>
            <a:r>
              <a:rPr lang="tr-TR" sz="2000" dirty="0">
                <a:solidFill>
                  <a:srgbClr val="404040"/>
                </a:solidFill>
              </a:rPr>
              <a:t> uyarılara karşı aşırı duyarlılığı</a:t>
            </a:r>
            <a:endParaRPr lang="tr-TR" sz="2000" dirty="0">
              <a:solidFill>
                <a:srgbClr val="404040"/>
              </a:solidFill>
              <a:latin typeface="Calibri"/>
            </a:endParaRP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Cinsiyet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Obezite</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4" name="Resim 13"/>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brightnessContrast bright="-3000" contrast="-3000"/>
                    </a14:imgEffect>
                  </a14:imgLayer>
                </a14:imgProps>
              </a:ext>
            </a:extLst>
          </a:blip>
          <a:srcRect l="39051" t="24751" r="37881" b="33666"/>
          <a:stretch/>
        </p:blipFill>
        <p:spPr>
          <a:xfrm>
            <a:off x="6448636" y="1730483"/>
            <a:ext cx="1653040" cy="1747043"/>
          </a:xfrm>
          <a:prstGeom prst="rect">
            <a:avLst/>
          </a:prstGeom>
          <a:effectLst>
            <a:softEdge rad="31750"/>
          </a:effectLst>
        </p:spPr>
      </p:pic>
      <p:pic>
        <p:nvPicPr>
          <p:cNvPr id="15" name="Resim 14"/>
          <p:cNvPicPr/>
          <p:nvPr/>
        </p:nvPicPr>
        <p:blipFill rotWithShape="1">
          <a:blip r:embed="rId4">
            <a:extLst>
              <a:ext uri="{BEBA8EAE-BF5A-486C-A8C5-ECC9F3942E4B}">
                <a14:imgProps xmlns:a14="http://schemas.microsoft.com/office/drawing/2010/main">
                  <a14:imgLayer r:embed="rId5">
                    <a14:imgEffect>
                      <a14:sharpenSoften amount="7000"/>
                    </a14:imgEffect>
                    <a14:imgEffect>
                      <a14:brightnessContrast bright="-3000"/>
                    </a14:imgEffect>
                  </a14:imgLayer>
                </a14:imgProps>
              </a:ext>
            </a:extLst>
          </a:blip>
          <a:srcRect l="24292" t="18301" r="39034" b="24063"/>
          <a:stretch/>
        </p:blipFill>
        <p:spPr>
          <a:xfrm>
            <a:off x="8664035" y="1719878"/>
            <a:ext cx="2638169" cy="1825690"/>
          </a:xfrm>
          <a:prstGeom prst="rect">
            <a:avLst/>
          </a:prstGeom>
          <a:effectLst/>
        </p:spPr>
      </p:pic>
      <p:pic>
        <p:nvPicPr>
          <p:cNvPr id="3" name="Resim 2"/>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1000"/>
                    </a14:imgEffect>
                  </a14:imgLayer>
                </a14:imgProps>
              </a:ext>
            </a:extLst>
          </a:blip>
          <a:srcRect l="62883" t="23146" r="13430" b="18429"/>
          <a:stretch/>
        </p:blipFill>
        <p:spPr>
          <a:xfrm>
            <a:off x="7390321" y="3531795"/>
            <a:ext cx="1511576" cy="1949981"/>
          </a:xfrm>
          <a:prstGeom prst="rect">
            <a:avLst/>
          </a:prstGeom>
          <a:effectLst>
            <a:softEdge rad="31750"/>
          </a:effectLst>
        </p:spPr>
      </p:pic>
      <p:pic>
        <p:nvPicPr>
          <p:cNvPr id="11" name="Resim 1">
            <a:extLst>
              <a:ext uri="{FF2B5EF4-FFF2-40B4-BE49-F238E27FC236}">
                <a16:creationId xmlns:a16="http://schemas.microsoft.com/office/drawing/2014/main" id="{08BADA18-0BAB-4565-A0EA-E99249868E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1985" y="3841898"/>
            <a:ext cx="2320135" cy="1686543"/>
          </a:xfrm>
          <a:prstGeom prst="rect">
            <a:avLst/>
          </a:prstGeom>
        </p:spPr>
      </p:pic>
    </p:spTree>
    <p:extLst>
      <p:ext uri="{BB962C8B-B14F-4D97-AF65-F5344CB8AC3E}">
        <p14:creationId xmlns:p14="http://schemas.microsoft.com/office/powerpoint/2010/main" val="38900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strVal val="#ppt_w*0.70"/>
                                          </p:val>
                                        </p:tav>
                                        <p:tav tm="100000">
                                          <p:val>
                                            <p:strVal val="#ppt_w"/>
                                          </p:val>
                                        </p:tav>
                                      </p:tavLst>
                                    </p:anim>
                                    <p:anim calcmode="lin" valueType="num">
                                      <p:cBhvr>
                                        <p:cTn id="38" dur="1000" fill="hold"/>
                                        <p:tgtEl>
                                          <p:spTgt spid="3"/>
                                        </p:tgtEl>
                                        <p:attrNameLst>
                                          <p:attrName>ppt_h</p:attrName>
                                        </p:attrNameLst>
                                      </p:cBhvr>
                                      <p:tavLst>
                                        <p:tav tm="0">
                                          <p:val>
                                            <p:strVal val="#ppt_h"/>
                                          </p:val>
                                        </p:tav>
                                        <p:tav tm="100000">
                                          <p:val>
                                            <p:strVal val="#ppt_h"/>
                                          </p:val>
                                        </p:tav>
                                      </p:tavLst>
                                    </p:anim>
                                    <p:animEffect transition="in" filter="fade">
                                      <p:cBhvr>
                                        <p:cTn id="39" dur="1000"/>
                                        <p:tgtEl>
                                          <p:spTgt spid="3"/>
                                        </p:tgtEl>
                                      </p:cBhvr>
                                    </p:animEffect>
                                  </p:childTnLst>
                                </p:cTn>
                              </p:par>
                              <p:par>
                                <p:cTn id="40" presetID="55"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1281567" y="459244"/>
            <a:ext cx="9431046" cy="954107"/>
          </a:xfrm>
          <a:prstGeom prst="rect">
            <a:avLst/>
          </a:prstGeom>
          <a:noFill/>
        </p:spPr>
        <p:txBody>
          <a:bodyPr wrap="square">
            <a:spAutoFit/>
          </a:bodyPr>
          <a:lstStyle/>
          <a:p>
            <a:pPr lvl="0" algn="ctr" fontAlgn="base">
              <a:spcBef>
                <a:spcPct val="0"/>
              </a:spcBef>
              <a:spcAft>
                <a:spcPct val="0"/>
              </a:spcAft>
              <a:defRPr/>
            </a:pPr>
            <a:r>
              <a:rPr lang="tr-TR" altLang="tr-TR" sz="2800" b="1" dirty="0">
                <a:solidFill>
                  <a:srgbClr val="C00000"/>
                </a:solidFill>
              </a:rPr>
              <a:t>"İnhaler Cihaz Kullanımı" ile ilgili eğitim videolarına aşağıda yer alan linkten ulaşabilirsiniz. </a:t>
            </a: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231114" y="1626888"/>
            <a:ext cx="9543724" cy="769441"/>
          </a:xfrm>
          <a:prstGeom prst="rect">
            <a:avLst/>
          </a:prstGeom>
          <a:solidFill>
            <a:schemeClr val="bg2">
              <a:lumMod val="50000"/>
            </a:schemeClr>
          </a:solid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lvl="0" algn="l">
              <a:defRPr/>
            </a:pPr>
            <a:r>
              <a:rPr lang="tr-TR" altLang="tr-TR" sz="2200" b="0" dirty="0">
                <a:solidFill>
                  <a:schemeClr val="bg1"/>
                </a:solidFill>
              </a:rPr>
              <a:t>https://hsgm.saglik.gov.tr/tr/kronik-hava-yolu-hastaliklari/hastalara-yonelik-egitim-videolari.html</a:t>
            </a: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4716" y="374963"/>
            <a:ext cx="777210" cy="2051834"/>
          </a:xfrm>
          <a:prstGeom prst="rect">
            <a:avLst/>
          </a:prstGeom>
        </p:spPr>
      </p:pic>
      <p:pic>
        <p:nvPicPr>
          <p:cNvPr id="16" name="Resim 15"/>
          <p:cNvPicPr>
            <a:picLocks noChangeAspect="1"/>
          </p:cNvPicPr>
          <p:nvPr/>
        </p:nvPicPr>
        <p:blipFill rotWithShape="1">
          <a:blip r:embed="rId3"/>
          <a:srcRect l="14245" t="16830" r="68087" b="20037"/>
          <a:stretch/>
        </p:blipFill>
        <p:spPr>
          <a:xfrm>
            <a:off x="8750983" y="3810288"/>
            <a:ext cx="1081887" cy="2052286"/>
          </a:xfrm>
          <a:prstGeom prst="rect">
            <a:avLst/>
          </a:prstGeom>
          <a:effectLst>
            <a:softEdge rad="63500"/>
          </a:effectLst>
        </p:spPr>
      </p:pic>
      <p:pic>
        <p:nvPicPr>
          <p:cNvPr id="17" name="Resim 16"/>
          <p:cNvPicPr>
            <a:picLocks noChangeAspect="1"/>
          </p:cNvPicPr>
          <p:nvPr/>
        </p:nvPicPr>
        <p:blipFill>
          <a:blip r:embed="rId4"/>
          <a:stretch>
            <a:fillRect/>
          </a:stretch>
        </p:blipFill>
        <p:spPr>
          <a:xfrm>
            <a:off x="9776308" y="3838569"/>
            <a:ext cx="1872610" cy="2028739"/>
          </a:xfrm>
          <a:prstGeom prst="rect">
            <a:avLst/>
          </a:prstGeom>
        </p:spPr>
      </p:pic>
      <p:sp>
        <p:nvSpPr>
          <p:cNvPr id="2" name="Dikdörtgen 1"/>
          <p:cNvSpPr/>
          <p:nvPr/>
        </p:nvSpPr>
        <p:spPr>
          <a:xfrm>
            <a:off x="1231114" y="3132652"/>
            <a:ext cx="9543724" cy="430887"/>
          </a:xfrm>
          <a:prstGeom prst="rect">
            <a:avLst/>
          </a:prstGeom>
          <a:solidFill>
            <a:schemeClr val="bg1">
              <a:lumMod val="95000"/>
            </a:schemeClr>
          </a:solidFill>
        </p:spPr>
        <p:txBody>
          <a:bodyPr wrap="square">
            <a:spAutoFit/>
          </a:bodyPr>
          <a:lstStyle/>
          <a:p>
            <a:pPr lvl="0" eaLnBrk="0" fontAlgn="base" hangingPunct="0">
              <a:spcBef>
                <a:spcPct val="0"/>
              </a:spcBef>
              <a:spcAft>
                <a:spcPct val="0"/>
              </a:spcAft>
              <a:defRPr/>
            </a:pPr>
            <a:r>
              <a:rPr lang="tr-TR" altLang="tr-TR" sz="2200" dirty="0">
                <a:solidFill>
                  <a:srgbClr val="404040"/>
                </a:solidFill>
              </a:rPr>
              <a:t>https://www.aid.org.tr/hastaliklar/video-galeri/kullanim-kilavuzlari/</a:t>
            </a:r>
          </a:p>
        </p:txBody>
      </p:sp>
      <p:sp>
        <p:nvSpPr>
          <p:cNvPr id="18" name="Metin kutusu 17"/>
          <p:cNvSpPr txBox="1"/>
          <p:nvPr/>
        </p:nvSpPr>
        <p:spPr>
          <a:xfrm>
            <a:off x="1231114" y="2549881"/>
            <a:ext cx="9543724" cy="430887"/>
          </a:xfrm>
          <a:prstGeom prst="rect">
            <a:avLst/>
          </a:prstGeom>
          <a:solidFill>
            <a:schemeClr val="bg2">
              <a:lumMod val="90000"/>
            </a:schemeClr>
          </a:solidFill>
        </p:spPr>
        <p:txBody>
          <a:bodyPr wrap="square">
            <a:spAutoFit/>
          </a:bodyPr>
          <a:lstStyle/>
          <a:p>
            <a:pPr fontAlgn="base">
              <a:spcBef>
                <a:spcPct val="0"/>
              </a:spcBef>
              <a:spcAft>
                <a:spcPct val="0"/>
              </a:spcAft>
              <a:defRPr/>
            </a:pPr>
            <a:r>
              <a:rPr lang="tr-TR" sz="2200" dirty="0">
                <a:solidFill>
                  <a:srgbClr val="404040"/>
                </a:solidFill>
              </a:rPr>
              <a:t>https://www.toraks.org.tr/site/resources/rahat-nefes-almak-istiyorum</a:t>
            </a:r>
          </a:p>
        </p:txBody>
      </p:sp>
      <p:pic>
        <p:nvPicPr>
          <p:cNvPr id="3" name="Resim 2"/>
          <p:cNvPicPr>
            <a:picLocks noChangeAspect="1"/>
          </p:cNvPicPr>
          <p:nvPr/>
        </p:nvPicPr>
        <p:blipFill rotWithShape="1">
          <a:blip r:embed="rId5"/>
          <a:srcRect l="33711" t="24699" r="19702" b="35152"/>
          <a:stretch/>
        </p:blipFill>
        <p:spPr>
          <a:xfrm>
            <a:off x="3296238" y="3653504"/>
            <a:ext cx="5090474" cy="2376710"/>
          </a:xfrm>
          <a:prstGeom prst="rect">
            <a:avLst/>
          </a:prstGeom>
        </p:spPr>
      </p:pic>
      <p:pic>
        <p:nvPicPr>
          <p:cNvPr id="19"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406244" y="1657584"/>
            <a:ext cx="744269" cy="6722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383269" y="2351059"/>
            <a:ext cx="744269" cy="6722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376865" y="2980768"/>
            <a:ext cx="744269" cy="67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0"/>
                                        </p:tgtEl>
                                      </p:cBhvr>
                                    </p:animEffect>
                                    <p:animScale>
                                      <p:cBhvr>
                                        <p:cTn id="17" dur="250" autoRev="1" fill="hold"/>
                                        <p:tgtEl>
                                          <p:spTgt spid="2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1"/>
                                        </p:tgtEl>
                                      </p:cBhvr>
                                    </p:animEffect>
                                    <p:animScale>
                                      <p:cBhvr>
                                        <p:cTn id="2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İlaç Tedavisi ve Düzenli Doktor Kontrolü</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lvl="0" algn="ctr">
              <a:defRPr/>
            </a:pPr>
            <a:r>
              <a:rPr lang="tr-TR" sz="2800" b="1" dirty="0">
                <a:solidFill>
                  <a:prstClr val="black">
                    <a:lumMod val="75000"/>
                    <a:lumOff val="25000"/>
                  </a:prstClr>
                </a:solidFill>
              </a:rPr>
              <a:t>Düzenli Doktor Kontrolü</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4" name="Resim 13"/>
          <p:cNvPicPr>
            <a:picLocks noChangeAspect="1"/>
          </p:cNvPicPr>
          <p:nvPr/>
        </p:nvPicPr>
        <p:blipFill>
          <a:blip r:embed="rId2"/>
          <a:stretch>
            <a:fillRect/>
          </a:stretch>
        </p:blipFill>
        <p:spPr>
          <a:xfrm>
            <a:off x="912291" y="836280"/>
            <a:ext cx="573074" cy="566977"/>
          </a:xfrm>
          <a:prstGeom prst="rect">
            <a:avLst/>
          </a:prstGeom>
        </p:spPr>
      </p:pic>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5" y="1800618"/>
            <a:ext cx="6586368" cy="1754326"/>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Tedaviye yanıt değerlendirilir.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Yan etki varlığı belirlenir.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Minimal efektif tedavi saptanır.</a:t>
            </a:r>
          </a:p>
        </p:txBody>
      </p:sp>
      <p:pic>
        <p:nvPicPr>
          <p:cNvPr id="13" name="Resim 12"/>
          <p:cNvPicPr/>
          <p:nvPr/>
        </p:nvPicPr>
        <p:blipFill rotWithShape="1">
          <a:blip r:embed="rId3"/>
          <a:srcRect l="16303" t="9300" r="13831" b="5278"/>
          <a:stretch/>
        </p:blipFill>
        <p:spPr>
          <a:xfrm>
            <a:off x="8179555" y="2229655"/>
            <a:ext cx="3208023" cy="2487510"/>
          </a:xfrm>
          <a:prstGeom prst="rect">
            <a:avLst/>
          </a:prstGeom>
          <a:effectLst>
            <a:softEdge rad="63500"/>
          </a:effectLst>
        </p:spPr>
      </p:pic>
      <p:pic>
        <p:nvPicPr>
          <p:cNvPr id="16"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200000"/>
                    </a14:imgEffect>
                  </a14:imgLayer>
                </a14:imgProps>
              </a:ext>
            </a:extLst>
          </a:blip>
          <a:srcRect l="2382" t="1249" r="4478"/>
          <a:stretch/>
        </p:blipFill>
        <p:spPr>
          <a:xfrm>
            <a:off x="1602557" y="3713335"/>
            <a:ext cx="2554664" cy="2240588"/>
          </a:xfrm>
          <a:prstGeom prst="rect">
            <a:avLst/>
          </a:prstGeom>
          <a:effectLst>
            <a:softEdge rad="31750"/>
          </a:effectLst>
        </p:spPr>
      </p:pic>
      <p:pic>
        <p:nvPicPr>
          <p:cNvPr id="17" name="Resim 16"/>
          <p:cNvPicPr/>
          <p:nvPr/>
        </p:nvPicPr>
        <p:blipFill rotWithShape="1">
          <a:blip r:embed="rId6"/>
          <a:srcRect l="5053" t="23717" r="56956" b="21854"/>
          <a:stretch/>
        </p:blipFill>
        <p:spPr>
          <a:xfrm>
            <a:off x="5426697" y="2264614"/>
            <a:ext cx="2862645" cy="2499449"/>
          </a:xfrm>
          <a:prstGeom prst="rect">
            <a:avLst/>
          </a:prstGeom>
          <a:effectLst>
            <a:softEdge rad="63500"/>
          </a:effectLst>
        </p:spPr>
      </p:pic>
      <p:pic>
        <p:nvPicPr>
          <p:cNvPr id="18"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097" r="49268" b="27532"/>
          <a:stretch/>
        </p:blipFill>
        <p:spPr bwMode="auto">
          <a:xfrm>
            <a:off x="11032773" y="1844609"/>
            <a:ext cx="852633" cy="77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7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D08A1444-619C-4CA4-AD87-AC46B5474D3F}"/>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7731" t="15229" r="41382" b="45457"/>
          <a:stretch/>
        </p:blipFill>
        <p:spPr>
          <a:xfrm>
            <a:off x="9568206" y="2276475"/>
            <a:ext cx="2151736" cy="2440690"/>
          </a:xfrm>
          <a:prstGeom prst="rect">
            <a:avLst/>
          </a:prstGeom>
          <a:effectLst>
            <a:softEdge rad="63500"/>
          </a:effectLst>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Evde Takip ve Tedavi</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lvl="0" algn="ctr">
              <a:defRPr/>
            </a:pPr>
            <a:r>
              <a:rPr lang="tr-TR" sz="2800" b="1" dirty="0">
                <a:solidFill>
                  <a:prstClr val="black">
                    <a:lumMod val="75000"/>
                    <a:lumOff val="25000"/>
                  </a:prstClr>
                </a:solidFill>
              </a:rPr>
              <a:t>Evde ne yapmalıyım?</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4" y="1800618"/>
            <a:ext cx="7115535" cy="3416320"/>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İlaçları düzenli kullanmak.</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Gerektiğinde doz ayarlaması yapmak.</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Astımı tetikleyicilerinden uzak durmak.</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Belirtilerini takip etmek.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Gerektiğinde doktoru aramak veya doktora gitmek.</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Astım hakkında doğru kaynaklardan bilgi edinmek.</a:t>
            </a:r>
          </a:p>
        </p:txBody>
      </p:sp>
      <p:pic>
        <p:nvPicPr>
          <p:cNvPr id="17" name="Resim 16"/>
          <p:cNvPicPr/>
          <p:nvPr/>
        </p:nvPicPr>
        <p:blipFill rotWithShape="1">
          <a:blip r:embed="rId3"/>
          <a:srcRect l="5053" t="23717" r="56956" b="21854"/>
          <a:stretch/>
        </p:blipFill>
        <p:spPr>
          <a:xfrm>
            <a:off x="7400041" y="2276475"/>
            <a:ext cx="2300140" cy="2450558"/>
          </a:xfrm>
          <a:prstGeom prst="rect">
            <a:avLst/>
          </a:prstGeom>
          <a:effectLst>
            <a:softEdge rad="63500"/>
          </a:effectLst>
        </p:spPr>
      </p:pic>
      <p:pic>
        <p:nvPicPr>
          <p:cNvPr id="18"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1209463" y="1830658"/>
            <a:ext cx="852633" cy="770092"/>
          </a:xfrm>
          <a:prstGeom prst="rect">
            <a:avLst/>
          </a:prstGeom>
          <a:noFill/>
          <a:extLst>
            <a:ext uri="{909E8E84-426E-40DD-AFC4-6F175D3DCCD1}">
              <a14:hiddenFill xmlns:a14="http://schemas.microsoft.com/office/drawing/2010/main">
                <a:solidFill>
                  <a:srgbClr val="FFFFFF"/>
                </a:solidFill>
              </a14:hiddenFill>
            </a:ext>
          </a:extLst>
        </p:spPr>
      </p:pic>
      <p:pic>
        <p:nvPicPr>
          <p:cNvPr id="31" name="Resim 32">
            <a:extLst>
              <a:ext uri="{FF2B5EF4-FFF2-40B4-BE49-F238E27FC236}">
                <a16:creationId xmlns:a16="http://schemas.microsoft.com/office/drawing/2014/main" id="{5563A4A6-8FC5-4F01-BF0C-F0A521B4F0F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5108" y="831177"/>
            <a:ext cx="570422" cy="570422"/>
          </a:xfrm>
          <a:prstGeom prst="rect">
            <a:avLst/>
          </a:prstGeom>
          <a:solidFill>
            <a:schemeClr val="tx1">
              <a:lumMod val="65000"/>
              <a:lumOff val="35000"/>
              <a:alpha val="0"/>
            </a:schemeClr>
          </a:solidFill>
        </p:spPr>
      </p:pic>
    </p:spTree>
    <p:extLst>
      <p:ext uri="{BB962C8B-B14F-4D97-AF65-F5344CB8AC3E}">
        <p14:creationId xmlns:p14="http://schemas.microsoft.com/office/powerpoint/2010/main" val="315463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8"/>
                                        </p:tgtEl>
                                      </p:cBhvr>
                                    </p:animEffect>
                                    <p:animScale>
                                      <p:cBhvr>
                                        <p:cTn id="45"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indent="0" algn="l" defTabSz="889000" rtl="0" eaLnBrk="1" fontAlgn="auto" latinLnBrk="0" hangingPunct="1">
                <a:lnSpc>
                  <a:spcPct val="90000"/>
                </a:lnSpc>
                <a:spcBef>
                  <a:spcPct val="0"/>
                </a:spcBef>
                <a:spcAft>
                  <a:spcPct val="35000"/>
                </a:spcAft>
                <a:buClr>
                  <a:srgbClr val="009999"/>
                </a:buClr>
                <a:buSzTx/>
                <a:buFontTx/>
                <a:buNone/>
                <a:tabLst/>
                <a:defRPr/>
              </a:pPr>
              <a:r>
                <a:rPr kumimoji="0" lang="tr-TR" sz="2800" b="1" i="0" u="none" strike="noStrike" kern="1200" cap="none" spc="0" normalizeH="0" baseline="0" noProof="0" dirty="0">
                  <a:ln>
                    <a:noFill/>
                  </a:ln>
                  <a:solidFill>
                    <a:srgbClr val="404040"/>
                  </a:solidFill>
                  <a:effectLst/>
                  <a:uLnTx/>
                  <a:uFillTx/>
                  <a:latin typeface="Calibri"/>
                  <a:ea typeface="+mn-ea"/>
                  <a:cs typeface="+mn-cs"/>
                </a:rPr>
                <a:t>Evde Takip ve Tedavi</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Evde ne yapmalıyım?</a:t>
            </a:r>
          </a:p>
        </p:txBody>
      </p:sp>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4" y="1244435"/>
            <a:ext cx="7115535" cy="3139321"/>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İzlemeniz gereken 2 önemli durum</a:t>
            </a:r>
            <a:r>
              <a:rPr kumimoji="0" lang="tr-TR" sz="6000" b="1" i="0" u="none" strike="noStrike" kern="1200" cap="none" spc="0" normalizeH="0" baseline="0" noProof="0" dirty="0">
                <a:ln>
                  <a:noFill/>
                </a:ln>
                <a:solidFill>
                  <a:srgbClr val="C00000"/>
                </a:solidFill>
                <a:effectLst/>
                <a:uLnTx/>
                <a:uFillTx/>
                <a:latin typeface="Calibri"/>
                <a:ea typeface="+mn-ea"/>
                <a:cs typeface="+mn-cs"/>
              </a:rPr>
              <a:t>!</a:t>
            </a:r>
          </a:p>
          <a:p>
            <a:pPr lvl="1" defTabSz="355600">
              <a:lnSpc>
                <a:spcPct val="150000"/>
              </a:lnSpc>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kontrolünü değerlendirmek.</a:t>
            </a:r>
          </a:p>
          <a:p>
            <a:pPr lvl="1" defTabSz="355600">
              <a:lnSpc>
                <a:spcPct val="150000"/>
              </a:lnSpc>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krizini değerlendirmek.</a:t>
            </a:r>
          </a:p>
          <a:p>
            <a:pPr marL="342900" marR="0" lvl="0" indent="-342900" algn="l" defTabSz="3556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1" name="Resim 32">
            <a:extLst>
              <a:ext uri="{FF2B5EF4-FFF2-40B4-BE49-F238E27FC236}">
                <a16:creationId xmlns:a16="http://schemas.microsoft.com/office/drawing/2014/main" id="{5563A4A6-8FC5-4F01-BF0C-F0A521B4F0F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5108" y="831177"/>
            <a:ext cx="570422" cy="570422"/>
          </a:xfrm>
          <a:prstGeom prst="rect">
            <a:avLst/>
          </a:prstGeom>
          <a:solidFill>
            <a:schemeClr val="tx1">
              <a:lumMod val="65000"/>
              <a:lumOff val="35000"/>
              <a:alpha val="0"/>
            </a:schemeClr>
          </a:solidFill>
        </p:spPr>
      </p:pic>
      <p:pic>
        <p:nvPicPr>
          <p:cNvPr id="14" name="Resim 13"/>
          <p:cNvPicPr>
            <a:picLocks noChangeAspect="1"/>
          </p:cNvPicPr>
          <p:nvPr/>
        </p:nvPicPr>
        <p:blipFill rotWithShape="1">
          <a:blip r:embed="rId3"/>
          <a:srcRect l="16868" t="6039" r="17937" b="21159"/>
          <a:stretch/>
        </p:blipFill>
        <p:spPr>
          <a:xfrm>
            <a:off x="2023484" y="3886448"/>
            <a:ext cx="3830562" cy="2005305"/>
          </a:xfrm>
          <a:prstGeom prst="rect">
            <a:avLst/>
          </a:prstGeom>
          <a:effectLst>
            <a:softEdge rad="63500"/>
          </a:effectLst>
        </p:spPr>
      </p:pic>
      <p:pic>
        <p:nvPicPr>
          <p:cNvPr id="2" name="Resim 1"/>
          <p:cNvPicPr>
            <a:picLocks noChangeAspect="1"/>
          </p:cNvPicPr>
          <p:nvPr/>
        </p:nvPicPr>
        <p:blipFill rotWithShape="1">
          <a:blip r:embed="rId4"/>
          <a:srcRect l="948" t="20241"/>
          <a:stretch/>
        </p:blipFill>
        <p:spPr>
          <a:xfrm>
            <a:off x="6774142" y="3886446"/>
            <a:ext cx="3855373" cy="2005307"/>
          </a:xfrm>
          <a:prstGeom prst="rect">
            <a:avLst/>
          </a:prstGeom>
          <a:effectLst>
            <a:softEdge rad="31750"/>
          </a:effectLst>
        </p:spPr>
      </p:pic>
      <p:pic>
        <p:nvPicPr>
          <p:cNvPr id="25" name="Picture 4">
            <a:extLst>
              <a:ext uri="{FF2B5EF4-FFF2-40B4-BE49-F238E27FC236}">
                <a16:creationId xmlns:a16="http://schemas.microsoft.com/office/drawing/2014/main" id="{D08A1444-619C-4CA4-AD87-AC46B5474D3F}"/>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731" t="15229" r="41382" b="45457"/>
          <a:stretch/>
        </p:blipFill>
        <p:spPr>
          <a:xfrm>
            <a:off x="8927184" y="1709260"/>
            <a:ext cx="1755810" cy="1991596"/>
          </a:xfrm>
          <a:prstGeom prst="rect">
            <a:avLst/>
          </a:prstGeom>
          <a:effectLst>
            <a:softEdge rad="63500"/>
          </a:effectLst>
        </p:spPr>
      </p:pic>
      <p:pic>
        <p:nvPicPr>
          <p:cNvPr id="2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10329402" y="1263443"/>
            <a:ext cx="695746" cy="6283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522694" y="2758948"/>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97" r="49268" b="27532"/>
          <a:stretch/>
        </p:blipFill>
        <p:spPr bwMode="auto">
          <a:xfrm>
            <a:off x="522694" y="3256566"/>
            <a:ext cx="540517" cy="48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2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7"/>
                                        </p:tgtEl>
                                      </p:cBhvr>
                                    </p:animEffect>
                                    <p:animScale>
                                      <p:cBhvr>
                                        <p:cTn id="22" dur="250" autoRev="1" fill="hold"/>
                                        <p:tgtEl>
                                          <p:spTgt spid="1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Evde Takip ve Tedavi</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Evde ne yapmalıyım?</a:t>
            </a:r>
          </a:p>
        </p:txBody>
      </p:sp>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4" y="1244435"/>
            <a:ext cx="8223859" cy="1334211"/>
          </a:xfrm>
          <a:prstGeom prst="rect">
            <a:avLst/>
          </a:prstGeom>
          <a:noFill/>
        </p:spPr>
        <p:txBody>
          <a:bodyPr wrap="square" rtlCol="0">
            <a:spAutoFit/>
          </a:bodyPr>
          <a:lstStyle/>
          <a:p>
            <a:pPr lvl="0" defTabSz="355600">
              <a:lnSpc>
                <a:spcPct val="150000"/>
              </a:lnSpc>
              <a:defRPr/>
            </a:pPr>
            <a:r>
              <a:rPr lang="tr-TR" sz="2400" b="1" dirty="0">
                <a:solidFill>
                  <a:prstClr val="black">
                    <a:lumMod val="75000"/>
                    <a:lumOff val="25000"/>
                  </a:prstClr>
                </a:solidFill>
              </a:rPr>
              <a:t>Astım Kontrolünün Değerlendirmesi</a:t>
            </a:r>
            <a:r>
              <a:rPr kumimoji="0" lang="tr-TR" sz="6000" b="1" i="0" u="none" strike="noStrike" kern="1200" cap="none" spc="0" normalizeH="0" baseline="0" noProof="0" dirty="0">
                <a:ln>
                  <a:noFill/>
                </a:ln>
                <a:solidFill>
                  <a:srgbClr val="C00000"/>
                </a:solidFill>
                <a:effectLst/>
                <a:uLnTx/>
                <a:uFillTx/>
                <a:latin typeface="Calibri"/>
                <a:ea typeface="+mn-ea"/>
                <a:cs typeface="+mn-cs"/>
              </a:rPr>
              <a:t>!</a:t>
            </a:r>
          </a:p>
        </p:txBody>
      </p:sp>
      <p:pic>
        <p:nvPicPr>
          <p:cNvPr id="31" name="Resim 32">
            <a:extLst>
              <a:ext uri="{FF2B5EF4-FFF2-40B4-BE49-F238E27FC236}">
                <a16:creationId xmlns:a16="http://schemas.microsoft.com/office/drawing/2014/main" id="{5563A4A6-8FC5-4F01-BF0C-F0A521B4F0F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5108" y="831177"/>
            <a:ext cx="570422" cy="570422"/>
          </a:xfrm>
          <a:prstGeom prst="rect">
            <a:avLst/>
          </a:prstGeom>
          <a:solidFill>
            <a:schemeClr val="tx1">
              <a:lumMod val="65000"/>
              <a:lumOff val="35000"/>
              <a:alpha val="0"/>
            </a:schemeClr>
          </a:solidFill>
        </p:spPr>
      </p:pic>
      <p:grpSp>
        <p:nvGrpSpPr>
          <p:cNvPr id="13" name="Grup 258">
            <a:extLst>
              <a:ext uri="{FF2B5EF4-FFF2-40B4-BE49-F238E27FC236}">
                <a16:creationId xmlns:a16="http://schemas.microsoft.com/office/drawing/2014/main" id="{BF0909C2-8920-468B-AC7B-444F0A6FD8C4}"/>
              </a:ext>
            </a:extLst>
          </p:cNvPr>
          <p:cNvGrpSpPr>
            <a:grpSpLocks/>
          </p:cNvGrpSpPr>
          <p:nvPr/>
        </p:nvGrpSpPr>
        <p:grpSpPr bwMode="auto">
          <a:xfrm>
            <a:off x="675044" y="2613925"/>
            <a:ext cx="10533596" cy="3070437"/>
            <a:chOff x="2285" y="20268"/>
            <a:chExt cx="92417" cy="19902"/>
          </a:xfrm>
        </p:grpSpPr>
        <p:sp>
          <p:nvSpPr>
            <p:cNvPr id="16" name="Rectangle 4">
              <a:extLst>
                <a:ext uri="{FF2B5EF4-FFF2-40B4-BE49-F238E27FC236}">
                  <a16:creationId xmlns:a16="http://schemas.microsoft.com/office/drawing/2014/main" id="{AD298012-43A4-45AF-810E-B484FD3F8934}"/>
                </a:ext>
              </a:extLst>
            </p:cNvPr>
            <p:cNvSpPr>
              <a:spLocks noChangeArrowheads="1"/>
            </p:cNvSpPr>
            <p:nvPr/>
          </p:nvSpPr>
          <p:spPr bwMode="auto">
            <a:xfrm>
              <a:off x="2285" y="20269"/>
              <a:ext cx="60692" cy="19901"/>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Son 4 </a:t>
              </a:r>
              <a:r>
                <a:rPr kumimoji="0" lang="en-US" sz="2200" b="1"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a:t>
              </a:r>
              <a:r>
                <a:rPr kumimoji="0" lang="en-US" sz="2200" b="1"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1"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içinde</a:t>
              </a:r>
              <a:endPar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Haftada</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ikiden</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den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fazla</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gündüz</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astım</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semptomu</a:t>
              </a:r>
              <a:endPar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Astım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nedeni</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ile</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herhangi</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bir</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gece</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uyanma</a:t>
              </a:r>
              <a:endPar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Haftada</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ikiden</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fazla</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rahatlatıcı</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ilaç</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kullanma</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ihtiyacı</a:t>
              </a:r>
              <a:endPar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Astım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nedeni</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ile</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herhangi</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bir</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aktivitenin</a:t>
              </a:r>
              <a:r>
                <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2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kısıtlanması</a:t>
              </a:r>
              <a:endParaRPr kumimoji="0" lang="en-US" sz="2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p:txBody>
        </p:sp>
        <p:sp>
          <p:nvSpPr>
            <p:cNvPr id="17" name="Rectangle 5">
              <a:extLst>
                <a:ext uri="{FF2B5EF4-FFF2-40B4-BE49-F238E27FC236}">
                  <a16:creationId xmlns:a16="http://schemas.microsoft.com/office/drawing/2014/main" id="{DB93B28C-00D9-4171-8598-471E180DC80E}"/>
                </a:ext>
              </a:extLst>
            </p:cNvPr>
            <p:cNvSpPr>
              <a:spLocks noChangeArrowheads="1"/>
            </p:cNvSpPr>
            <p:nvPr/>
          </p:nvSpPr>
          <p:spPr bwMode="auto">
            <a:xfrm>
              <a:off x="64314" y="20268"/>
              <a:ext cx="30388" cy="5620"/>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Times New Roman" panose="02020603050405020304" pitchFamily="18" charset="0"/>
                  <a:cs typeface="+mn-cs"/>
                </a:rPr>
                <a:t>Hiçbiri</a:t>
              </a:r>
              <a:r>
                <a:rPr kumimoji="0" lang="en-US" sz="2200" b="1" i="0" u="none" strike="noStrike" kern="1200" cap="none" spc="0" normalizeH="0" baseline="0" noProof="0" dirty="0">
                  <a:ln>
                    <a:noFill/>
                  </a:ln>
                  <a:solidFill>
                    <a:srgbClr val="008000"/>
                  </a:solidFill>
                  <a:effectLst/>
                  <a:uLnTx/>
                  <a:uFillTx/>
                  <a:latin typeface="Calibri" panose="020F0502020204030204"/>
                  <a:ea typeface="Times New Roman" panose="02020603050405020304" pitchFamily="18" charset="0"/>
                  <a:cs typeface="+mn-cs"/>
                </a:rPr>
                <a:t> yok</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8000"/>
                  </a:solidFill>
                  <a:effectLst/>
                  <a:uLnTx/>
                  <a:uFillTx/>
                  <a:latin typeface="Calibri" panose="020F0502020204030204"/>
                  <a:ea typeface="Times New Roman" panose="02020603050405020304" pitchFamily="18" charset="0"/>
                  <a:cs typeface="+mn-cs"/>
                </a:rPr>
                <a:t>İYİ KONTROL</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18" name="Rectangle 6">
              <a:extLst>
                <a:ext uri="{FF2B5EF4-FFF2-40B4-BE49-F238E27FC236}">
                  <a16:creationId xmlns:a16="http://schemas.microsoft.com/office/drawing/2014/main" id="{E04BD7BE-7D6E-4672-96C3-AB6CD446CCAB}"/>
                </a:ext>
              </a:extLst>
            </p:cNvPr>
            <p:cNvSpPr>
              <a:spLocks noChangeArrowheads="1"/>
            </p:cNvSpPr>
            <p:nvPr/>
          </p:nvSpPr>
          <p:spPr bwMode="auto">
            <a:xfrm>
              <a:off x="64314" y="26618"/>
              <a:ext cx="30388" cy="6128"/>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6600"/>
                  </a:solidFill>
                  <a:effectLst/>
                  <a:uLnTx/>
                  <a:uFillTx/>
                  <a:latin typeface="Calibri" panose="020F0502020204030204"/>
                  <a:ea typeface="Times New Roman" panose="02020603050405020304" pitchFamily="18" charset="0"/>
                  <a:cs typeface="+mn-cs"/>
                </a:rPr>
                <a:t>1-2’si </a:t>
              </a:r>
              <a:r>
                <a:rPr kumimoji="0" lang="en-US" sz="2200" b="1" i="0" u="none" strike="noStrike" kern="1200" cap="none" spc="0" normalizeH="0" baseline="0" noProof="0" dirty="0" err="1">
                  <a:ln>
                    <a:noFill/>
                  </a:ln>
                  <a:solidFill>
                    <a:srgbClr val="FF6600"/>
                  </a:solidFill>
                  <a:effectLst/>
                  <a:uLnTx/>
                  <a:uFillTx/>
                  <a:latin typeface="Calibri" panose="020F0502020204030204"/>
                  <a:ea typeface="Times New Roman" panose="02020603050405020304" pitchFamily="18" charset="0"/>
                  <a:cs typeface="+mn-cs"/>
                </a:rPr>
                <a:t>varsa</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6600"/>
                  </a:solidFill>
                  <a:effectLst/>
                  <a:uLnTx/>
                  <a:uFillTx/>
                  <a:latin typeface="Calibri" panose="020F0502020204030204"/>
                  <a:ea typeface="Times New Roman" panose="02020603050405020304" pitchFamily="18" charset="0"/>
                  <a:cs typeface="+mn-cs"/>
                </a:rPr>
                <a:t>KISMİ KONTROL</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19" name="Rectangle 7">
              <a:extLst>
                <a:ext uri="{FF2B5EF4-FFF2-40B4-BE49-F238E27FC236}">
                  <a16:creationId xmlns:a16="http://schemas.microsoft.com/office/drawing/2014/main" id="{020A8159-E796-48C0-8309-3F6AAFA8F0DC}"/>
                </a:ext>
              </a:extLst>
            </p:cNvPr>
            <p:cNvSpPr>
              <a:spLocks noChangeArrowheads="1"/>
            </p:cNvSpPr>
            <p:nvPr/>
          </p:nvSpPr>
          <p:spPr bwMode="auto">
            <a:xfrm>
              <a:off x="64314" y="33474"/>
              <a:ext cx="30388" cy="6696"/>
            </a:xfrm>
            <a:prstGeom prst="rect">
              <a:avLst/>
            </a:prstGeom>
            <a:solidFill>
              <a:srgbClr val="FFEBEB"/>
            </a:solidFill>
            <a:ln w="19050">
              <a:noFill/>
              <a:miter lim="800000"/>
              <a:headEnd/>
              <a:tailEnd/>
            </a:ln>
          </p:spPr>
          <p:txBody>
            <a:bodyPr rot="0" vert="horz" wrap="square" lIns="91440" tIns="45720" rIns="91440" bIns="45720" anchor="ctr"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3-4’ü </a:t>
              </a:r>
              <a:r>
                <a:rPr kumimoji="0" lang="en-US" sz="2200" b="1" i="0" u="none" strike="noStrike" kern="1200" cap="none" spc="0" normalizeH="0" baseline="0" noProof="0" dirty="0" err="1">
                  <a:ln>
                    <a:noFill/>
                  </a:ln>
                  <a:solidFill>
                    <a:srgbClr val="FF0000"/>
                  </a:solidFill>
                  <a:effectLst/>
                  <a:uLnTx/>
                  <a:uFillTx/>
                  <a:latin typeface="Calibri" panose="020F0502020204030204"/>
                  <a:ea typeface="Times New Roman" panose="02020603050405020304" pitchFamily="18" charset="0"/>
                  <a:cs typeface="+mn-cs"/>
                </a:rPr>
                <a:t>varsa</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KONTROLSÜZ</a:t>
              </a:r>
              <a:endParaRPr kumimoji="0" lang="en-US" sz="2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5933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1"/>
                                        </p:tgtEl>
                                      </p:cBhvr>
                                    </p:animEffect>
                                    <p:animScale>
                                      <p:cBhvr>
                                        <p:cTn id="21" dur="250" autoRev="1" fill="hold"/>
                                        <p:tgtEl>
                                          <p:spTgt spid="21"/>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Evde Takip ve Tedavi</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Evde ne yapmalıyım?</a:t>
            </a:r>
          </a:p>
        </p:txBody>
      </p:sp>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4" y="2070120"/>
            <a:ext cx="4375881" cy="3447098"/>
          </a:xfrm>
          <a:prstGeom prst="rect">
            <a:avLst/>
          </a:prstGeom>
          <a:noFill/>
        </p:spPr>
        <p:txBody>
          <a:bodyPr wrap="square" rtlCol="0">
            <a:spAutoFit/>
          </a:bodyPr>
          <a:lstStyle/>
          <a:p>
            <a:pPr lvl="0" defTabSz="355600">
              <a:defRPr/>
            </a:pPr>
            <a:r>
              <a:rPr lang="tr-TR" altLang="tr-TR" sz="2400" b="1" dirty="0">
                <a:solidFill>
                  <a:prstClr val="black">
                    <a:lumMod val="75000"/>
                    <a:lumOff val="25000"/>
                  </a:prstClr>
                </a:solidFill>
              </a:rPr>
              <a:t>Astım kontrol altında değilse</a:t>
            </a:r>
            <a:r>
              <a:rPr lang="tr-TR" sz="6000" b="1" dirty="0">
                <a:solidFill>
                  <a:srgbClr val="C00000"/>
                </a:solidFill>
              </a:rPr>
              <a:t> ! </a:t>
            </a:r>
          </a:p>
          <a:p>
            <a:pPr lvl="0" algn="ctr" defTabSz="355600">
              <a:defRPr/>
            </a:pPr>
            <a:r>
              <a:rPr lang="tr-TR" altLang="tr-TR" sz="3600" b="1" dirty="0">
                <a:solidFill>
                  <a:srgbClr val="C00000"/>
                </a:solidFill>
              </a:rPr>
              <a:t>AKT&lt;20 ise</a:t>
            </a:r>
          </a:p>
          <a:p>
            <a:pPr lvl="0" algn="ctr" defTabSz="355600">
              <a:defRPr/>
            </a:pPr>
            <a:endParaRPr lang="tr-TR" altLang="tr-TR" sz="1400" b="1" dirty="0">
              <a:solidFill>
                <a:srgbClr val="C00000"/>
              </a:solidFill>
            </a:endParaRPr>
          </a:p>
          <a:p>
            <a:pPr lvl="2" defTabSz="355600">
              <a:lnSpc>
                <a:spcPct val="150000"/>
              </a:lnSpc>
              <a:defRPr/>
            </a:pPr>
            <a:r>
              <a:rPr lang="tr-TR" sz="2400" dirty="0">
                <a:solidFill>
                  <a:prstClr val="black">
                    <a:lumMod val="75000"/>
                    <a:lumOff val="25000"/>
                  </a:prstClr>
                </a:solidFill>
              </a:rPr>
              <a:t>Kurtarıcı arttır.</a:t>
            </a:r>
          </a:p>
          <a:p>
            <a:pPr lvl="2" defTabSz="355600">
              <a:lnSpc>
                <a:spcPct val="150000"/>
              </a:lnSpc>
              <a:defRPr/>
            </a:pPr>
            <a:r>
              <a:rPr lang="tr-TR" sz="2400" dirty="0">
                <a:solidFill>
                  <a:prstClr val="black">
                    <a:lumMod val="75000"/>
                    <a:lumOff val="25000"/>
                  </a:prstClr>
                </a:solidFill>
              </a:rPr>
              <a:t>Kontrol ediciyi arttır.</a:t>
            </a:r>
          </a:p>
          <a:p>
            <a:pPr lvl="2" defTabSz="355600">
              <a:lnSpc>
                <a:spcPct val="150000"/>
              </a:lnSpc>
              <a:defRPr/>
            </a:pPr>
            <a:r>
              <a:rPr lang="tr-TR" sz="2400" dirty="0">
                <a:solidFill>
                  <a:prstClr val="black">
                    <a:lumMod val="75000"/>
                    <a:lumOff val="25000"/>
                  </a:prstClr>
                </a:solidFill>
              </a:rPr>
              <a:t>Cevaba bak.</a:t>
            </a:r>
          </a:p>
        </p:txBody>
      </p:sp>
      <p:pic>
        <p:nvPicPr>
          <p:cNvPr id="31" name="Resim 32">
            <a:extLst>
              <a:ext uri="{FF2B5EF4-FFF2-40B4-BE49-F238E27FC236}">
                <a16:creationId xmlns:a16="http://schemas.microsoft.com/office/drawing/2014/main" id="{5563A4A6-8FC5-4F01-BF0C-F0A521B4F0F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5108" y="831177"/>
            <a:ext cx="570422" cy="570422"/>
          </a:xfrm>
          <a:prstGeom prst="rect">
            <a:avLst/>
          </a:prstGeom>
          <a:solidFill>
            <a:schemeClr val="tx1">
              <a:lumMod val="65000"/>
              <a:lumOff val="35000"/>
              <a:alpha val="0"/>
            </a:schemeClr>
          </a:solidFill>
        </p:spPr>
      </p:pic>
      <p:pic>
        <p:nvPicPr>
          <p:cNvPr id="14" name="Resim 13"/>
          <p:cNvPicPr>
            <a:picLocks noChangeAspect="1"/>
          </p:cNvPicPr>
          <p:nvPr/>
        </p:nvPicPr>
        <p:blipFill rotWithShape="1">
          <a:blip r:embed="rId3"/>
          <a:srcRect l="32494" t="22779" r="30573" b="6683"/>
          <a:stretch/>
        </p:blipFill>
        <p:spPr>
          <a:xfrm>
            <a:off x="5373285" y="1722949"/>
            <a:ext cx="6202837" cy="4446623"/>
          </a:xfrm>
          <a:prstGeom prst="rect">
            <a:avLst/>
          </a:prstGeom>
        </p:spPr>
      </p:pic>
      <p:sp>
        <p:nvSpPr>
          <p:cNvPr id="23" name="TextBox 6">
            <a:extLst>
              <a:ext uri="{FF2B5EF4-FFF2-40B4-BE49-F238E27FC236}">
                <a16:creationId xmlns:a16="http://schemas.microsoft.com/office/drawing/2014/main" id="{1A4F2EBE-7BAF-436D-AFC3-BA30E7A9F760}"/>
              </a:ext>
            </a:extLst>
          </p:cNvPr>
          <p:cNvSpPr txBox="1"/>
          <p:nvPr/>
        </p:nvSpPr>
        <p:spPr>
          <a:xfrm>
            <a:off x="7003083" y="1283895"/>
            <a:ext cx="4491198" cy="506292"/>
          </a:xfrm>
          <a:prstGeom prst="rect">
            <a:avLst/>
          </a:prstGeom>
          <a:solidFill>
            <a:schemeClr val="bg1"/>
          </a:solidFill>
        </p:spPr>
        <p:txBody>
          <a:bodyPr wrap="square" rtlCol="0">
            <a:spAutoFit/>
          </a:bodyPr>
          <a:lstStyle/>
          <a:p>
            <a:pPr lvl="0" defTabSz="355600">
              <a:lnSpc>
                <a:spcPct val="150000"/>
              </a:lnSpc>
              <a:defRPr/>
            </a:pPr>
            <a:r>
              <a:rPr lang="tr-TR" sz="2000" b="1" dirty="0">
                <a:solidFill>
                  <a:prstClr val="black">
                    <a:lumMod val="75000"/>
                    <a:lumOff val="25000"/>
                  </a:prstClr>
                </a:solidFill>
              </a:rPr>
              <a:t>Astım Kontrol Testi™ (AKT)</a:t>
            </a:r>
          </a:p>
        </p:txBody>
      </p:sp>
      <p:pic>
        <p:nvPicPr>
          <p:cNvPr id="2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995013" y="3885837"/>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995013" y="4383455"/>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1003347" y="4908259"/>
            <a:ext cx="540517" cy="48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7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wipe(down)">
                                      <p:cBhvr>
                                        <p:cTn id="26" dur="580">
                                          <p:stCondLst>
                                            <p:cond delay="0"/>
                                          </p:stCondLst>
                                        </p:cTn>
                                        <p:tgtEl>
                                          <p:spTgt spid="21">
                                            <p:txEl>
                                              <p:pRg st="1" end="1"/>
                                            </p:txEl>
                                          </p:spTgt>
                                        </p:tgtEl>
                                      </p:cBhvr>
                                    </p:animEffect>
                                    <p:anim calcmode="lin" valueType="num">
                                      <p:cBhvr>
                                        <p:cTn id="27" dur="1822" tmFilter="0,0; 0.14,0.36; 0.43,0.73; 0.71,0.91; 1.0,1.0">
                                          <p:stCondLst>
                                            <p:cond delay="0"/>
                                          </p:stCondLst>
                                        </p:cTn>
                                        <p:tgtEl>
                                          <p:spTgt spid="21">
                                            <p:txEl>
                                              <p:pRg st="1" end="1"/>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1">
                                            <p:txEl>
                                              <p:pRg st="1" end="1"/>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1">
                                            <p:txEl>
                                              <p:pRg st="1" end="1"/>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1">
                                            <p:txEl>
                                              <p:pRg st="1" end="1"/>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1">
                                            <p:txEl>
                                              <p:pRg st="1" end="1"/>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21">
                                            <p:txEl>
                                              <p:pRg st="1" end="1"/>
                                            </p:txEl>
                                          </p:spTgt>
                                        </p:tgtEl>
                                      </p:cBhvr>
                                      <p:to x="100000" y="60000"/>
                                    </p:animScale>
                                    <p:animScale>
                                      <p:cBhvr>
                                        <p:cTn id="33" dur="166" decel="50000">
                                          <p:stCondLst>
                                            <p:cond delay="676"/>
                                          </p:stCondLst>
                                        </p:cTn>
                                        <p:tgtEl>
                                          <p:spTgt spid="21">
                                            <p:txEl>
                                              <p:pRg st="1" end="1"/>
                                            </p:txEl>
                                          </p:spTgt>
                                        </p:tgtEl>
                                      </p:cBhvr>
                                      <p:to x="100000" y="100000"/>
                                    </p:animScale>
                                    <p:animScale>
                                      <p:cBhvr>
                                        <p:cTn id="34" dur="26">
                                          <p:stCondLst>
                                            <p:cond delay="1312"/>
                                          </p:stCondLst>
                                        </p:cTn>
                                        <p:tgtEl>
                                          <p:spTgt spid="21">
                                            <p:txEl>
                                              <p:pRg st="1" end="1"/>
                                            </p:txEl>
                                          </p:spTgt>
                                        </p:tgtEl>
                                      </p:cBhvr>
                                      <p:to x="100000" y="80000"/>
                                    </p:animScale>
                                    <p:animScale>
                                      <p:cBhvr>
                                        <p:cTn id="35" dur="166" decel="50000">
                                          <p:stCondLst>
                                            <p:cond delay="1338"/>
                                          </p:stCondLst>
                                        </p:cTn>
                                        <p:tgtEl>
                                          <p:spTgt spid="21">
                                            <p:txEl>
                                              <p:pRg st="1" end="1"/>
                                            </p:txEl>
                                          </p:spTgt>
                                        </p:tgtEl>
                                      </p:cBhvr>
                                      <p:to x="100000" y="100000"/>
                                    </p:animScale>
                                    <p:animScale>
                                      <p:cBhvr>
                                        <p:cTn id="36" dur="26">
                                          <p:stCondLst>
                                            <p:cond delay="1642"/>
                                          </p:stCondLst>
                                        </p:cTn>
                                        <p:tgtEl>
                                          <p:spTgt spid="21">
                                            <p:txEl>
                                              <p:pRg st="1" end="1"/>
                                            </p:txEl>
                                          </p:spTgt>
                                        </p:tgtEl>
                                      </p:cBhvr>
                                      <p:to x="100000" y="90000"/>
                                    </p:animScale>
                                    <p:animScale>
                                      <p:cBhvr>
                                        <p:cTn id="37" dur="166" decel="50000">
                                          <p:stCondLst>
                                            <p:cond delay="1668"/>
                                          </p:stCondLst>
                                        </p:cTn>
                                        <p:tgtEl>
                                          <p:spTgt spid="21">
                                            <p:txEl>
                                              <p:pRg st="1" end="1"/>
                                            </p:txEl>
                                          </p:spTgt>
                                        </p:tgtEl>
                                      </p:cBhvr>
                                      <p:to x="100000" y="100000"/>
                                    </p:animScale>
                                    <p:animScale>
                                      <p:cBhvr>
                                        <p:cTn id="38" dur="26">
                                          <p:stCondLst>
                                            <p:cond delay="1808"/>
                                          </p:stCondLst>
                                        </p:cTn>
                                        <p:tgtEl>
                                          <p:spTgt spid="21">
                                            <p:txEl>
                                              <p:pRg st="1" end="1"/>
                                            </p:txEl>
                                          </p:spTgt>
                                        </p:tgtEl>
                                      </p:cBhvr>
                                      <p:to x="100000" y="95000"/>
                                    </p:animScale>
                                    <p:animScale>
                                      <p:cBhvr>
                                        <p:cTn id="39" dur="166" decel="50000">
                                          <p:stCondLst>
                                            <p:cond delay="1834"/>
                                          </p:stCondLst>
                                        </p:cTn>
                                        <p:tgtEl>
                                          <p:spTgt spid="21">
                                            <p:txEl>
                                              <p:pRg st="1" end="1"/>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5"/>
                                        </p:tgtEl>
                                      </p:cBhvr>
                                    </p:animEffect>
                                    <p:animScale>
                                      <p:cBhvr>
                                        <p:cTn id="44" dur="250" autoRev="1" fill="hold"/>
                                        <p:tgtEl>
                                          <p:spTgt spid="2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6"/>
                                        </p:tgtEl>
                                      </p:cBhvr>
                                    </p:animEffect>
                                    <p:animScale>
                                      <p:cBhvr>
                                        <p:cTn id="49" dur="250" autoRev="1" fill="hold"/>
                                        <p:tgtEl>
                                          <p:spTgt spid="26"/>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7"/>
                                        </p:tgtEl>
                                      </p:cBhvr>
                                    </p:animEffect>
                                    <p:animScale>
                                      <p:cBhvr>
                                        <p:cTn id="54"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up 24">
            <a:extLst>
              <a:ext uri="{FF2B5EF4-FFF2-40B4-BE49-F238E27FC236}">
                <a16:creationId xmlns:a16="http://schemas.microsoft.com/office/drawing/2014/main" id="{74058257-0690-41CD-87AE-E6C28A82EDFD}"/>
              </a:ext>
            </a:extLst>
          </p:cNvPr>
          <p:cNvGrpSpPr/>
          <p:nvPr/>
        </p:nvGrpSpPr>
        <p:grpSpPr>
          <a:xfrm>
            <a:off x="675044" y="600888"/>
            <a:ext cx="5740879" cy="999207"/>
            <a:chOff x="5377288" y="2782499"/>
            <a:chExt cx="5535461" cy="1120569"/>
          </a:xfrm>
        </p:grpSpPr>
        <p:sp>
          <p:nvSpPr>
            <p:cNvPr id="10" name="Serbest Form 33">
              <a:extLst>
                <a:ext uri="{FF2B5EF4-FFF2-40B4-BE49-F238E27FC236}">
                  <a16:creationId xmlns:a16="http://schemas.microsoft.com/office/drawing/2014/main" id="{C33DAD54-FCE3-4FDA-B0DA-AA40EE43089C}"/>
                </a:ext>
              </a:extLst>
            </p:cNvPr>
            <p:cNvSpPr/>
            <p:nvPr/>
          </p:nvSpPr>
          <p:spPr>
            <a:xfrm>
              <a:off x="5490978" y="2782499"/>
              <a:ext cx="5421771"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lvl="0" defTabSz="889000">
                <a:lnSpc>
                  <a:spcPct val="90000"/>
                </a:lnSpc>
                <a:spcBef>
                  <a:spcPct val="0"/>
                </a:spcBef>
                <a:spcAft>
                  <a:spcPct val="35000"/>
                </a:spcAft>
                <a:buClr>
                  <a:srgbClr val="009999"/>
                </a:buClr>
                <a:defRPr/>
              </a:pPr>
              <a:r>
                <a:rPr lang="tr-TR" sz="2800" b="1" dirty="0">
                  <a:solidFill>
                    <a:srgbClr val="404040"/>
                  </a:solidFill>
                </a:rPr>
                <a:t>Evde Takip ve Tedavi</a:t>
              </a:r>
            </a:p>
          </p:txBody>
        </p:sp>
        <p:sp>
          <p:nvSpPr>
            <p:cNvPr id="11" name="Oval 10">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sp>
        <p:nvSpPr>
          <p:cNvPr id="12" name="Dikdörtgen 11"/>
          <p:cNvSpPr/>
          <p:nvPr/>
        </p:nvSpPr>
        <p:spPr>
          <a:xfrm>
            <a:off x="7790580" y="740223"/>
            <a:ext cx="40781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Evde ne yapmalıyım?</a:t>
            </a:r>
          </a:p>
        </p:txBody>
      </p:sp>
      <p:sp>
        <p:nvSpPr>
          <p:cNvPr id="15" name="Sağ Ok 14"/>
          <p:cNvSpPr/>
          <p:nvPr/>
        </p:nvSpPr>
        <p:spPr>
          <a:xfrm>
            <a:off x="6631531" y="868161"/>
            <a:ext cx="1067740" cy="3409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21" name="TextBox 6">
            <a:extLst>
              <a:ext uri="{FF2B5EF4-FFF2-40B4-BE49-F238E27FC236}">
                <a16:creationId xmlns:a16="http://schemas.microsoft.com/office/drawing/2014/main" id="{1A4F2EBE-7BAF-436D-AFC3-BA30E7A9F760}"/>
              </a:ext>
            </a:extLst>
          </p:cNvPr>
          <p:cNvSpPr txBox="1"/>
          <p:nvPr/>
        </p:nvSpPr>
        <p:spPr>
          <a:xfrm>
            <a:off x="675044" y="1485127"/>
            <a:ext cx="7440948" cy="2954655"/>
          </a:xfrm>
          <a:prstGeom prst="rect">
            <a:avLst/>
          </a:prstGeom>
          <a:noFill/>
        </p:spPr>
        <p:txBody>
          <a:bodyPr wrap="square" rtlCol="0">
            <a:spAutoFit/>
          </a:bodyPr>
          <a:lstStyle/>
          <a:p>
            <a:pPr lvl="0" defTabSz="355600">
              <a:defRPr/>
            </a:pPr>
            <a:r>
              <a:rPr lang="tr-TR" altLang="tr-TR" sz="2400" b="1" dirty="0">
                <a:solidFill>
                  <a:prstClr val="black">
                    <a:lumMod val="75000"/>
                    <a:lumOff val="25000"/>
                  </a:prstClr>
                </a:solidFill>
              </a:rPr>
              <a:t>PEFmetre ile </a:t>
            </a:r>
            <a:r>
              <a:rPr kumimoji="0" lang="tr-TR" altLang="tr-TR" sz="2400" b="1" i="0" u="none" strike="noStrike" kern="1200" cap="none" spc="0" normalizeH="0" noProof="0" dirty="0">
                <a:ln>
                  <a:noFill/>
                </a:ln>
                <a:solidFill>
                  <a:prstClr val="black">
                    <a:lumMod val="75000"/>
                    <a:lumOff val="25000"/>
                  </a:prstClr>
                </a:solidFill>
                <a:effectLst/>
                <a:uLnTx/>
                <a:uFillTx/>
                <a:latin typeface="Calibri"/>
                <a:ea typeface="+mn-ea"/>
                <a:cs typeface="+mn-cs"/>
              </a:rPr>
              <a:t>ölçüm</a:t>
            </a:r>
            <a:r>
              <a:rPr kumimoji="0" lang="tr-TR" sz="6000" b="1" i="0" u="none" strike="noStrike" kern="1200" cap="none" spc="0" normalizeH="0" baseline="0" noProof="0" dirty="0">
                <a:ln>
                  <a:noFill/>
                </a:ln>
                <a:solidFill>
                  <a:srgbClr val="C00000"/>
                </a:solidFill>
                <a:effectLst/>
                <a:uLnTx/>
                <a:uFillTx/>
                <a:latin typeface="Calibri"/>
                <a:ea typeface="+mn-ea"/>
                <a:cs typeface="+mn-cs"/>
              </a:rPr>
              <a:t>! </a:t>
            </a:r>
            <a:endParaRPr kumimoji="0" lang="tr-TR" altLang="tr-TR" sz="1400" b="1" i="0" u="none" strike="noStrike" kern="1200" cap="none" spc="0" normalizeH="0" baseline="0" noProof="0" dirty="0">
              <a:ln>
                <a:noFill/>
              </a:ln>
              <a:solidFill>
                <a:srgbClr val="C00000"/>
              </a:solidFill>
              <a:effectLst/>
              <a:uLnTx/>
              <a:uFillTx/>
              <a:latin typeface="Calibri"/>
              <a:ea typeface="+mn-ea"/>
              <a:cs typeface="+mn-cs"/>
            </a:endParaRPr>
          </a:p>
          <a:p>
            <a:pPr lvl="1" defTabSz="355600">
              <a:lnSpc>
                <a:spcPct val="150000"/>
              </a:lnSpc>
              <a:defRPr/>
            </a:pPr>
            <a:r>
              <a:rPr lang="tr-TR" sz="2400" dirty="0">
                <a:solidFill>
                  <a:prstClr val="black">
                    <a:lumMod val="75000"/>
                    <a:lumOff val="25000"/>
                  </a:prstClr>
                </a:solidFill>
              </a:rPr>
              <a:t>   İki hafta sabah ve akşam ölçümleri kaydedilmelidir.</a:t>
            </a:r>
          </a:p>
          <a:p>
            <a:pPr algn="ctr" defTabSz="355600">
              <a:lnSpc>
                <a:spcPct val="150000"/>
              </a:lnSpc>
              <a:defRPr/>
            </a:pPr>
            <a:r>
              <a:rPr lang="tr-TR" sz="2400" dirty="0">
                <a:solidFill>
                  <a:prstClr val="black">
                    <a:lumMod val="75000"/>
                    <a:lumOff val="25000"/>
                  </a:prstClr>
                </a:solidFill>
              </a:rPr>
              <a:t>Gün içinde veya günler arasında değerlerde;</a:t>
            </a:r>
          </a:p>
          <a:p>
            <a:pPr algn="ctr" defTabSz="355600">
              <a:lnSpc>
                <a:spcPct val="150000"/>
              </a:lnSpc>
              <a:defRPr/>
            </a:pPr>
            <a:endParaRPr lang="tr-TR" sz="1200" dirty="0">
              <a:solidFill>
                <a:prstClr val="black">
                  <a:lumMod val="75000"/>
                  <a:lumOff val="25000"/>
                </a:prstClr>
              </a:solidFill>
            </a:endParaRPr>
          </a:p>
          <a:p>
            <a:pPr marL="914400" marR="0" lvl="2" indent="0" algn="l" defTabSz="355600" rtl="0" eaLnBrk="1" fontAlgn="auto" latinLnBrk="0" hangingPunct="1">
              <a:lnSpc>
                <a:spcPct val="15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1" name="Resim 32">
            <a:extLst>
              <a:ext uri="{FF2B5EF4-FFF2-40B4-BE49-F238E27FC236}">
                <a16:creationId xmlns:a16="http://schemas.microsoft.com/office/drawing/2014/main" id="{5563A4A6-8FC5-4F01-BF0C-F0A521B4F0F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5108" y="831177"/>
            <a:ext cx="570422" cy="570422"/>
          </a:xfrm>
          <a:prstGeom prst="rect">
            <a:avLst/>
          </a:prstGeom>
          <a:solidFill>
            <a:schemeClr val="tx1">
              <a:lumMod val="65000"/>
              <a:lumOff val="35000"/>
              <a:alpha val="0"/>
            </a:schemeClr>
          </a:solidFill>
        </p:spPr>
      </p:pic>
      <p:pic>
        <p:nvPicPr>
          <p:cNvPr id="2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97" r="49268" b="27532"/>
          <a:stretch/>
        </p:blipFill>
        <p:spPr bwMode="auto">
          <a:xfrm>
            <a:off x="825975" y="2484332"/>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6" name="Resim 15"/>
          <p:cNvPicPr/>
          <p:nvPr/>
        </p:nvPicPr>
        <p:blipFill rotWithShape="1">
          <a:blip r:embed="rId4"/>
          <a:srcRect l="17277" t="13295" r="16848" b="22340"/>
          <a:stretch/>
        </p:blipFill>
        <p:spPr>
          <a:xfrm>
            <a:off x="8156148" y="1687398"/>
            <a:ext cx="3347009" cy="2029109"/>
          </a:xfrm>
          <a:prstGeom prst="rect">
            <a:avLst/>
          </a:prstGeom>
          <a:effectLst>
            <a:softEdge rad="63500"/>
          </a:effectLst>
        </p:spPr>
      </p:pic>
      <p:pic>
        <p:nvPicPr>
          <p:cNvPr id="17" name="Resim 16"/>
          <p:cNvPicPr/>
          <p:nvPr/>
        </p:nvPicPr>
        <p:blipFill rotWithShape="1">
          <a:blip r:embed="rId5"/>
          <a:srcRect l="18401" t="12105" r="26543" b="24483"/>
          <a:stretch/>
        </p:blipFill>
        <p:spPr>
          <a:xfrm>
            <a:off x="8157566" y="3708128"/>
            <a:ext cx="3344172" cy="2124794"/>
          </a:xfrm>
          <a:prstGeom prst="rect">
            <a:avLst/>
          </a:prstGeom>
          <a:effectLst>
            <a:softEdge rad="63500"/>
          </a:effectLst>
        </p:spPr>
      </p:pic>
      <p:grpSp>
        <p:nvGrpSpPr>
          <p:cNvPr id="18" name="Grup 5">
            <a:extLst>
              <a:ext uri="{FF2B5EF4-FFF2-40B4-BE49-F238E27FC236}">
                <a16:creationId xmlns:a16="http://schemas.microsoft.com/office/drawing/2014/main" id="{33314F5B-E2E4-4BD1-A876-F6E9C90F8EF6}"/>
              </a:ext>
            </a:extLst>
          </p:cNvPr>
          <p:cNvGrpSpPr>
            <a:grpSpLocks/>
          </p:cNvGrpSpPr>
          <p:nvPr/>
        </p:nvGrpSpPr>
        <p:grpSpPr bwMode="auto">
          <a:xfrm>
            <a:off x="825975" y="3854559"/>
            <a:ext cx="3204733" cy="2252728"/>
            <a:chOff x="956639" y="3269399"/>
            <a:chExt cx="2190788" cy="2804147"/>
          </a:xfrm>
        </p:grpSpPr>
        <p:sp>
          <p:nvSpPr>
            <p:cNvPr id="19" name="Rounded Rectangle 2">
              <a:extLst>
                <a:ext uri="{FF2B5EF4-FFF2-40B4-BE49-F238E27FC236}">
                  <a16:creationId xmlns:a16="http://schemas.microsoft.com/office/drawing/2014/main" id="{6087C31A-A770-4EFD-BB92-C28F974277B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6">
              <a:extLst>
                <a:ext uri="{FF2B5EF4-FFF2-40B4-BE49-F238E27FC236}">
                  <a16:creationId xmlns:a16="http://schemas.microsoft.com/office/drawing/2014/main" id="{9E72290D-AABD-49F4-9166-ED9C470488DF}"/>
                </a:ext>
              </a:extLst>
            </p:cNvPr>
            <p:cNvSpPr txBox="1">
              <a:spLocks noChangeArrowheads="1"/>
            </p:cNvSpPr>
            <p:nvPr/>
          </p:nvSpPr>
          <p:spPr bwMode="auto">
            <a:xfrm>
              <a:off x="1181100" y="3622076"/>
              <a:ext cx="1748394" cy="65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tr-TR" altLang="ko-KR" sz="2800" b="1" dirty="0">
                  <a:solidFill>
                    <a:srgbClr val="C00000"/>
                  </a:solidFill>
                  <a:latin typeface="Calibri"/>
                </a:rPr>
                <a:t>&gt;%10 </a:t>
              </a:r>
              <a:r>
                <a:rPr lang="tr-TR" altLang="ko-KR" sz="2400" b="1" dirty="0">
                  <a:solidFill>
                    <a:prstClr val="white"/>
                  </a:solidFill>
                  <a:latin typeface="Calibri"/>
                </a:rPr>
                <a:t>değişkenlik </a:t>
              </a:r>
              <a:endParaRPr lang="ko-KR" altLang="en-US" sz="2400" b="1" dirty="0">
                <a:solidFill>
                  <a:prstClr val="white"/>
                </a:solidFill>
                <a:latin typeface="Calibri"/>
              </a:endParaRPr>
            </a:p>
          </p:txBody>
        </p:sp>
        <p:sp>
          <p:nvSpPr>
            <p:cNvPr id="22" name="자유형: 도형 51">
              <a:extLst>
                <a:ext uri="{FF2B5EF4-FFF2-40B4-BE49-F238E27FC236}">
                  <a16:creationId xmlns:a16="http://schemas.microsoft.com/office/drawing/2014/main" id="{9F3ACBB5-7C98-45BE-9544-E703C05EFD69}"/>
                </a:ext>
              </a:extLst>
            </p:cNvPr>
            <p:cNvSpPr/>
            <p:nvPr/>
          </p:nvSpPr>
          <p:spPr>
            <a:xfrm>
              <a:off x="956639" y="4443541"/>
              <a:ext cx="2159632" cy="1293286"/>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E7E7"/>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highlight>
                  <a:srgbClr val="FFE7E7"/>
                </a:highlight>
                <a:uLnTx/>
                <a:uFillTx/>
                <a:latin typeface="Calibri" panose="020F0502020204030204"/>
                <a:ea typeface="맑은 고딕" panose="020B0503020000020004" pitchFamily="34" charset="-127"/>
                <a:cs typeface="+mn-cs"/>
              </a:endParaRPr>
            </a:p>
          </p:txBody>
        </p:sp>
        <p:sp>
          <p:nvSpPr>
            <p:cNvPr id="24" name="TextBox 8">
              <a:extLst>
                <a:ext uri="{FF2B5EF4-FFF2-40B4-BE49-F238E27FC236}">
                  <a16:creationId xmlns:a16="http://schemas.microsoft.com/office/drawing/2014/main" id="{5C65F835-DAFB-49F0-BC42-549AF7B021D9}"/>
                </a:ext>
              </a:extLst>
            </p:cNvPr>
            <p:cNvSpPr txBox="1">
              <a:spLocks noChangeArrowheads="1"/>
            </p:cNvSpPr>
            <p:nvPr/>
          </p:nvSpPr>
          <p:spPr bwMode="auto">
            <a:xfrm>
              <a:off x="993611" y="4755636"/>
              <a:ext cx="2153816" cy="1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algn="ctr" defTabSz="914400" fontAlgn="base">
                <a:lnSpc>
                  <a:spcPct val="110000"/>
                </a:lnSpc>
                <a:spcAft>
                  <a:spcPct val="20000"/>
                </a:spcAft>
                <a:buClr>
                  <a:srgbClr val="00A3D6"/>
                </a:buClr>
                <a:buSzPct val="80000"/>
                <a:defRPr/>
              </a:pPr>
              <a:r>
                <a:rPr lang="tr-TR" sz="2800" b="1" dirty="0">
                  <a:solidFill>
                    <a:schemeClr val="tx1">
                      <a:lumMod val="75000"/>
                      <a:lumOff val="25000"/>
                    </a:schemeClr>
                  </a:solidFill>
                  <a:latin typeface="Calibri"/>
                </a:rPr>
                <a:t>Astım tanısı</a:t>
              </a:r>
            </a:p>
            <a:p>
              <a:pPr lvl="0" algn="ctr" defTabSz="914400" fontAlgn="base">
                <a:lnSpc>
                  <a:spcPct val="110000"/>
                </a:lnSpc>
                <a:spcAft>
                  <a:spcPct val="20000"/>
                </a:spcAft>
                <a:buClr>
                  <a:srgbClr val="00A3D6"/>
                </a:buClr>
                <a:buSzPct val="80000"/>
                <a:defRPr/>
              </a:pPr>
              <a:endPar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endParaRPr>
            </a:p>
          </p:txBody>
        </p:sp>
      </p:grpSp>
      <p:grpSp>
        <p:nvGrpSpPr>
          <p:cNvPr id="28" name="Grup 5">
            <a:extLst>
              <a:ext uri="{FF2B5EF4-FFF2-40B4-BE49-F238E27FC236}">
                <a16:creationId xmlns:a16="http://schemas.microsoft.com/office/drawing/2014/main" id="{D8FDC6E5-2A3E-4846-9D91-53704501FED5}"/>
              </a:ext>
            </a:extLst>
          </p:cNvPr>
          <p:cNvGrpSpPr>
            <a:grpSpLocks/>
          </p:cNvGrpSpPr>
          <p:nvPr/>
        </p:nvGrpSpPr>
        <p:grpSpPr bwMode="auto">
          <a:xfrm>
            <a:off x="4173157" y="3738005"/>
            <a:ext cx="3254504" cy="2459483"/>
            <a:chOff x="952163" y="3269399"/>
            <a:chExt cx="2187576" cy="3061512"/>
          </a:xfrm>
        </p:grpSpPr>
        <p:sp>
          <p:nvSpPr>
            <p:cNvPr id="29" name="Rounded Rectangle 2">
              <a:extLst>
                <a:ext uri="{FF2B5EF4-FFF2-40B4-BE49-F238E27FC236}">
                  <a16:creationId xmlns:a16="http://schemas.microsoft.com/office/drawing/2014/main" id="{A30DFF9F-3C62-42BD-8CCC-5EF5EE08729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16">
              <a:extLst>
                <a:ext uri="{FF2B5EF4-FFF2-40B4-BE49-F238E27FC236}">
                  <a16:creationId xmlns:a16="http://schemas.microsoft.com/office/drawing/2014/main" id="{4D03FCD7-E64A-41A4-BBAB-13FFAFA1C283}"/>
                </a:ext>
              </a:extLst>
            </p:cNvPr>
            <p:cNvSpPr txBox="1">
              <a:spLocks noChangeArrowheads="1"/>
            </p:cNvSpPr>
            <p:nvPr/>
          </p:nvSpPr>
          <p:spPr bwMode="auto">
            <a:xfrm>
              <a:off x="1116818" y="3766434"/>
              <a:ext cx="1801025" cy="65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tr-TR" altLang="ko-KR" sz="2800" b="1" dirty="0">
                  <a:solidFill>
                    <a:srgbClr val="C00000"/>
                  </a:solidFill>
                  <a:latin typeface="Calibri"/>
                </a:rPr>
                <a:t>&gt;%20 </a:t>
              </a:r>
              <a:r>
                <a:rPr lang="tr-TR" altLang="ko-KR" sz="2400" b="1" dirty="0">
                  <a:solidFill>
                    <a:prstClr val="white"/>
                  </a:solidFill>
                  <a:latin typeface="Calibri"/>
                </a:rPr>
                <a:t>değişkenlik</a:t>
              </a:r>
            </a:p>
          </p:txBody>
        </p:sp>
        <p:sp>
          <p:nvSpPr>
            <p:cNvPr id="32" name="자유형: 도형 51">
              <a:extLst>
                <a:ext uri="{FF2B5EF4-FFF2-40B4-BE49-F238E27FC236}">
                  <a16:creationId xmlns:a16="http://schemas.microsoft.com/office/drawing/2014/main" id="{B4957863-6A95-491E-A3A5-3B8152D6120F}"/>
                </a:ext>
              </a:extLst>
            </p:cNvPr>
            <p:cNvSpPr/>
            <p:nvPr/>
          </p:nvSpPr>
          <p:spPr>
            <a:xfrm>
              <a:off x="952163" y="4588625"/>
              <a:ext cx="2159632" cy="1353251"/>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C00000"/>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C40000"/>
                </a:solidFill>
                <a:effectLst/>
                <a:uLnTx/>
                <a:uFillTx/>
                <a:latin typeface="Calibri" panose="020F0502020204030204"/>
                <a:ea typeface="맑은 고딕" panose="020B0503020000020004" pitchFamily="34" charset="-127"/>
                <a:cs typeface="+mn-cs"/>
              </a:endParaRPr>
            </a:p>
          </p:txBody>
        </p:sp>
        <p:sp>
          <p:nvSpPr>
            <p:cNvPr id="33" name="TextBox 13">
              <a:extLst>
                <a:ext uri="{FF2B5EF4-FFF2-40B4-BE49-F238E27FC236}">
                  <a16:creationId xmlns:a16="http://schemas.microsoft.com/office/drawing/2014/main" id="{A354045B-1CBA-45A7-BC4A-47A141ECCF24}"/>
                </a:ext>
              </a:extLst>
            </p:cNvPr>
            <p:cNvSpPr txBox="1">
              <a:spLocks noChangeArrowheads="1"/>
            </p:cNvSpPr>
            <p:nvPr/>
          </p:nvSpPr>
          <p:spPr bwMode="auto">
            <a:xfrm>
              <a:off x="985923" y="5013000"/>
              <a:ext cx="2153816" cy="131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lvl="0" algn="ctr" defTabSz="914400" fontAlgn="base">
                <a:lnSpc>
                  <a:spcPct val="110000"/>
                </a:lnSpc>
                <a:spcAft>
                  <a:spcPct val="20000"/>
                </a:spcAft>
                <a:buClr>
                  <a:srgbClr val="00A3D6"/>
                </a:buClr>
                <a:buSzPct val="80000"/>
                <a:defRPr/>
              </a:pPr>
              <a:r>
                <a:rPr lang="tr-TR" altLang="tr-TR" sz="2800" b="1" dirty="0">
                  <a:solidFill>
                    <a:prstClr val="white"/>
                  </a:solidFill>
                  <a:latin typeface="Calibri"/>
                </a:rPr>
                <a:t>Atak tanısı</a:t>
              </a:r>
            </a:p>
            <a:p>
              <a:pPr lvl="0" algn="ctr" defTabSz="914400" fontAlgn="base">
                <a:lnSpc>
                  <a:spcPct val="110000"/>
                </a:lnSpc>
                <a:spcAft>
                  <a:spcPct val="20000"/>
                </a:spcAft>
                <a:buClr>
                  <a:srgbClr val="00A3D6"/>
                </a:buClr>
                <a:buSzPct val="80000"/>
                <a:defRPr/>
              </a:pPr>
              <a:r>
                <a:rPr lang="tr-TR" altLang="tr-TR" sz="2400" b="1" dirty="0">
                  <a:solidFill>
                    <a:prstClr val="white"/>
                  </a:solidFill>
                  <a:latin typeface="Calibri"/>
                  <a:cs typeface="Times New Roman" panose="02020603050405020304" pitchFamily="18" charset="0"/>
                </a:rPr>
                <a:t> </a:t>
              </a:r>
              <a:endParaRPr kumimoji="0" lang="tr-TR" altLang="tr-TR" sz="2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grpSp>
    </p:spTree>
    <p:extLst>
      <p:ext uri="{BB962C8B-B14F-4D97-AF65-F5344CB8AC3E}">
        <p14:creationId xmlns:p14="http://schemas.microsoft.com/office/powerpoint/2010/main" val="223584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753036" y="1183120"/>
            <a:ext cx="9986682" cy="954107"/>
          </a:xfrm>
          <a:prstGeom prst="rect">
            <a:avLst/>
          </a:prstGeom>
          <a:noFill/>
        </p:spPr>
        <p:txBody>
          <a:bodyPr wrap="square">
            <a:spAutoFit/>
          </a:bodyPr>
          <a:lstStyle/>
          <a:p>
            <a:pPr lvl="0" algn="ctr" fontAlgn="base">
              <a:spcBef>
                <a:spcPct val="0"/>
              </a:spcBef>
              <a:spcAft>
                <a:spcPct val="0"/>
              </a:spcAft>
              <a:defRPr/>
            </a:pPr>
            <a:r>
              <a:rPr lang="tr-TR" altLang="tr-TR" sz="2800" b="1" dirty="0">
                <a:solidFill>
                  <a:srgbClr val="C00000"/>
                </a:solidFill>
              </a:rPr>
              <a:t>ASTIM TEDAVİSİNDE AMAÇ, VERİLEN TEDAVİLERLE </a:t>
            </a:r>
          </a:p>
          <a:p>
            <a:pPr lvl="0" algn="ctr" fontAlgn="base">
              <a:spcBef>
                <a:spcPct val="0"/>
              </a:spcBef>
              <a:spcAft>
                <a:spcPct val="0"/>
              </a:spcAft>
              <a:defRPr/>
            </a:pPr>
            <a:r>
              <a:rPr lang="tr-TR" altLang="tr-TR" sz="2800" b="1" dirty="0">
                <a:solidFill>
                  <a:srgbClr val="C00000"/>
                </a:solidFill>
              </a:rPr>
              <a:t>ASTIM KONTROLÜNÜN SAĞLANMASIDIR</a:t>
            </a: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794" y="532598"/>
            <a:ext cx="777210" cy="2051834"/>
          </a:xfrm>
          <a:prstGeom prst="rect">
            <a:avLst/>
          </a:prstGeom>
        </p:spPr>
      </p:pic>
      <p:pic>
        <p:nvPicPr>
          <p:cNvPr id="9" name="Resim 2">
            <a:extLst>
              <a:ext uri="{FF2B5EF4-FFF2-40B4-BE49-F238E27FC236}">
                <a16:creationId xmlns:a16="http://schemas.microsoft.com/office/drawing/2014/main" id="{A4C1C604-ADE4-4D93-BC45-BF32ACD6FEE6}"/>
              </a:ext>
            </a:extLst>
          </p:cNvPr>
          <p:cNvPicPr>
            <a:picLocks noChangeAspect="1"/>
          </p:cNvPicPr>
          <p:nvPr/>
        </p:nvPicPr>
        <p:blipFill rotWithShape="1">
          <a:blip r:embed="rId3" cstate="hqprint">
            <a:grayscl/>
            <a:extLst>
              <a:ext uri="{28A0092B-C50C-407E-A947-70E740481C1C}">
                <a14:useLocalDpi xmlns:a14="http://schemas.microsoft.com/office/drawing/2010/main" val="0"/>
              </a:ext>
            </a:extLst>
          </a:blip>
          <a:srcRect l="14654" t="-639" r="5146" b="639"/>
          <a:stretch/>
        </p:blipFill>
        <p:spPr>
          <a:xfrm>
            <a:off x="8729609" y="3635030"/>
            <a:ext cx="2813273" cy="2534542"/>
          </a:xfrm>
          <a:prstGeom prst="rect">
            <a:avLst/>
          </a:prstGeom>
        </p:spPr>
      </p:pic>
      <p:pic>
        <p:nvPicPr>
          <p:cNvPr id="10" name="Picture 2" descr="diagnostic ile ilgili görsel sonucu">
            <a:extLst>
              <a:ext uri="{FF2B5EF4-FFF2-40B4-BE49-F238E27FC236}">
                <a16:creationId xmlns:a16="http://schemas.microsoft.com/office/drawing/2014/main" id="{A7B928AB-E493-4D10-8723-E90625CCA53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3367847" y="2246489"/>
            <a:ext cx="5456306" cy="392308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1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Astım </a:t>
            </a:r>
            <a:r>
              <a:rPr lang="en-US" sz="2800" b="1" dirty="0" err="1">
                <a:solidFill>
                  <a:prstClr val="black">
                    <a:lumMod val="75000"/>
                    <a:lumOff val="25000"/>
                  </a:prstClr>
                </a:solidFill>
              </a:rPr>
              <a:t>Kontrolü</a:t>
            </a:r>
            <a:r>
              <a:rPr lang="en-US" sz="2800" b="1" dirty="0">
                <a:solidFill>
                  <a:prstClr val="black">
                    <a:lumMod val="75000"/>
                    <a:lumOff val="25000"/>
                  </a:prstClr>
                </a:solidFill>
              </a:rPr>
              <a:t> </a:t>
            </a:r>
            <a:r>
              <a:rPr lang="en-US" sz="2800" b="1" dirty="0" err="1">
                <a:solidFill>
                  <a:prstClr val="black">
                    <a:lumMod val="75000"/>
                    <a:lumOff val="25000"/>
                  </a:prstClr>
                </a:solidFill>
              </a:rPr>
              <a:t>Nedir</a:t>
            </a:r>
            <a:r>
              <a:rPr lang="en-US" sz="2800" b="1" dirty="0">
                <a:solidFill>
                  <a:prstClr val="black">
                    <a:lumMod val="75000"/>
                    <a:lumOff val="25000"/>
                  </a:prstClr>
                </a:solidFill>
              </a:rPr>
              <a:t>?</a:t>
            </a:r>
          </a:p>
        </p:txBody>
      </p:sp>
      <p:grpSp>
        <p:nvGrpSpPr>
          <p:cNvPr id="6" name="Grup 15">
            <a:extLst>
              <a:ext uri="{FF2B5EF4-FFF2-40B4-BE49-F238E27FC236}">
                <a16:creationId xmlns:a16="http://schemas.microsoft.com/office/drawing/2014/main" id="{EAAC8B6F-E149-4790-B4FA-357842F79A25}"/>
              </a:ext>
            </a:extLst>
          </p:cNvPr>
          <p:cNvGrpSpPr/>
          <p:nvPr/>
        </p:nvGrpSpPr>
        <p:grpSpPr>
          <a:xfrm rot="758184">
            <a:off x="649874" y="1151659"/>
            <a:ext cx="3199818" cy="2249631"/>
            <a:chOff x="1047750" y="2356855"/>
            <a:chExt cx="3569933" cy="2404653"/>
          </a:xfrm>
        </p:grpSpPr>
        <p:pic>
          <p:nvPicPr>
            <p:cNvPr id="7"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8" name="Dikdörtgen 19">
              <a:extLst>
                <a:ext uri="{FF2B5EF4-FFF2-40B4-BE49-F238E27FC236}">
                  <a16:creationId xmlns:a16="http://schemas.microsoft.com/office/drawing/2014/main" id="{D7C9E072-1D75-4C39-9577-1050B8F3823F}"/>
                </a:ext>
              </a:extLst>
            </p:cNvPr>
            <p:cNvSpPr/>
            <p:nvPr/>
          </p:nvSpPr>
          <p:spPr>
            <a:xfrm rot="20814111">
              <a:off x="1187615" y="2972109"/>
              <a:ext cx="3234108" cy="936275"/>
            </a:xfrm>
            <a:prstGeom prst="rect">
              <a:avLst/>
            </a:prstGeom>
          </p:spPr>
          <p:txBody>
            <a:bodyPr wrap="square">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Gündüz yakınma olmaması</a:t>
              </a:r>
            </a:p>
          </p:txBody>
        </p:sp>
      </p:grpSp>
      <p:grpSp>
        <p:nvGrpSpPr>
          <p:cNvPr id="9" name="Grup 8">
            <a:extLst>
              <a:ext uri="{FF2B5EF4-FFF2-40B4-BE49-F238E27FC236}">
                <a16:creationId xmlns:a16="http://schemas.microsoft.com/office/drawing/2014/main" id="{EAAC8B6F-E149-4790-B4FA-357842F79A25}"/>
              </a:ext>
            </a:extLst>
          </p:cNvPr>
          <p:cNvGrpSpPr/>
          <p:nvPr/>
        </p:nvGrpSpPr>
        <p:grpSpPr>
          <a:xfrm rot="758184">
            <a:off x="72781" y="3261393"/>
            <a:ext cx="3129038" cy="2265501"/>
            <a:chOff x="1047750" y="2356855"/>
            <a:chExt cx="3569933" cy="2404653"/>
          </a:xfrm>
        </p:grpSpPr>
        <p:pic>
          <p:nvPicPr>
            <p:cNvPr id="10"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11" name="Dikdörtgen 19">
              <a:extLst>
                <a:ext uri="{FF2B5EF4-FFF2-40B4-BE49-F238E27FC236}">
                  <a16:creationId xmlns:a16="http://schemas.microsoft.com/office/drawing/2014/main" id="{D7C9E072-1D75-4C39-9577-1050B8F3823F}"/>
                </a:ext>
              </a:extLst>
            </p:cNvPr>
            <p:cNvSpPr/>
            <p:nvPr/>
          </p:nvSpPr>
          <p:spPr>
            <a:xfrm rot="20814111">
              <a:off x="1187616" y="2829328"/>
              <a:ext cx="3234108" cy="1221839"/>
            </a:xfrm>
            <a:prstGeom prst="rect">
              <a:avLst/>
            </a:prstGeom>
          </p:spPr>
          <p:txBody>
            <a:bodyPr wrap="square">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Nefes ölçümünün iyi düzeyde olması</a:t>
              </a:r>
            </a:p>
          </p:txBody>
        </p:sp>
      </p:grpSp>
      <p:grpSp>
        <p:nvGrpSpPr>
          <p:cNvPr id="12" name="Grup 15">
            <a:extLst>
              <a:ext uri="{FF2B5EF4-FFF2-40B4-BE49-F238E27FC236}">
                <a16:creationId xmlns:a16="http://schemas.microsoft.com/office/drawing/2014/main" id="{EAAC8B6F-E149-4790-B4FA-357842F79A25}"/>
              </a:ext>
            </a:extLst>
          </p:cNvPr>
          <p:cNvGrpSpPr/>
          <p:nvPr/>
        </p:nvGrpSpPr>
        <p:grpSpPr>
          <a:xfrm rot="758184">
            <a:off x="4127891" y="2140769"/>
            <a:ext cx="3180606" cy="2174085"/>
            <a:chOff x="1047750" y="2356855"/>
            <a:chExt cx="3569933" cy="2404653"/>
          </a:xfrm>
        </p:grpSpPr>
        <p:pic>
          <p:nvPicPr>
            <p:cNvPr id="13"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14" name="Dikdörtgen 19">
              <a:extLst>
                <a:ext uri="{FF2B5EF4-FFF2-40B4-BE49-F238E27FC236}">
                  <a16:creationId xmlns:a16="http://schemas.microsoft.com/office/drawing/2014/main" id="{D7C9E072-1D75-4C39-9577-1050B8F3823F}"/>
                </a:ext>
              </a:extLst>
            </p:cNvPr>
            <p:cNvSpPr/>
            <p:nvPr/>
          </p:nvSpPr>
          <p:spPr>
            <a:xfrm rot="20814111">
              <a:off x="1187616" y="2829328"/>
              <a:ext cx="3234108" cy="1221839"/>
            </a:xfrm>
            <a:prstGeom prst="rect">
              <a:avLst/>
            </a:prstGeom>
          </p:spPr>
          <p:txBody>
            <a:bodyPr wrap="square">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Gece astım nedeni ile uyanmamak</a:t>
              </a:r>
            </a:p>
          </p:txBody>
        </p:sp>
      </p:grpSp>
      <p:grpSp>
        <p:nvGrpSpPr>
          <p:cNvPr id="15" name="Grup 15">
            <a:extLst>
              <a:ext uri="{FF2B5EF4-FFF2-40B4-BE49-F238E27FC236}">
                <a16:creationId xmlns:a16="http://schemas.microsoft.com/office/drawing/2014/main" id="{EAAC8B6F-E149-4790-B4FA-357842F79A25}"/>
              </a:ext>
            </a:extLst>
          </p:cNvPr>
          <p:cNvGrpSpPr/>
          <p:nvPr/>
        </p:nvGrpSpPr>
        <p:grpSpPr>
          <a:xfrm rot="758184">
            <a:off x="5298836" y="168436"/>
            <a:ext cx="3140125" cy="2225908"/>
            <a:chOff x="1047750" y="2356855"/>
            <a:chExt cx="3569933" cy="2404653"/>
          </a:xfrm>
        </p:grpSpPr>
        <p:pic>
          <p:nvPicPr>
            <p:cNvPr id="16"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17" name="Dikdörtgen 19">
              <a:extLst>
                <a:ext uri="{FF2B5EF4-FFF2-40B4-BE49-F238E27FC236}">
                  <a16:creationId xmlns:a16="http://schemas.microsoft.com/office/drawing/2014/main" id="{D7C9E072-1D75-4C39-9577-1050B8F3823F}"/>
                </a:ext>
              </a:extLst>
            </p:cNvPr>
            <p:cNvSpPr/>
            <p:nvPr/>
          </p:nvSpPr>
          <p:spPr>
            <a:xfrm rot="20814111">
              <a:off x="1187616" y="2829328"/>
              <a:ext cx="3234108" cy="1221839"/>
            </a:xfrm>
            <a:prstGeom prst="rect">
              <a:avLst/>
            </a:prstGeom>
          </p:spPr>
          <p:txBody>
            <a:bodyPr wrap="square">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Günlük işleri yapabilmek</a:t>
              </a:r>
            </a:p>
          </p:txBody>
        </p:sp>
      </p:grpSp>
      <p:grpSp>
        <p:nvGrpSpPr>
          <p:cNvPr id="18" name="Grup 15">
            <a:extLst>
              <a:ext uri="{FF2B5EF4-FFF2-40B4-BE49-F238E27FC236}">
                <a16:creationId xmlns:a16="http://schemas.microsoft.com/office/drawing/2014/main" id="{EAAC8B6F-E149-4790-B4FA-357842F79A25}"/>
              </a:ext>
            </a:extLst>
          </p:cNvPr>
          <p:cNvGrpSpPr/>
          <p:nvPr/>
        </p:nvGrpSpPr>
        <p:grpSpPr>
          <a:xfrm rot="758184">
            <a:off x="3198777" y="4067521"/>
            <a:ext cx="3199818" cy="2249631"/>
            <a:chOff x="1047750" y="2356855"/>
            <a:chExt cx="3569933" cy="2404653"/>
          </a:xfrm>
        </p:grpSpPr>
        <p:pic>
          <p:nvPicPr>
            <p:cNvPr id="19"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20" name="Dikdörtgen 19">
              <a:extLst>
                <a:ext uri="{FF2B5EF4-FFF2-40B4-BE49-F238E27FC236}">
                  <a16:creationId xmlns:a16="http://schemas.microsoft.com/office/drawing/2014/main" id="{D7C9E072-1D75-4C39-9577-1050B8F3823F}"/>
                </a:ext>
              </a:extLst>
            </p:cNvPr>
            <p:cNvSpPr/>
            <p:nvPr/>
          </p:nvSpPr>
          <p:spPr>
            <a:xfrm rot="20814111">
              <a:off x="1187616" y="3125415"/>
              <a:ext cx="3234108" cy="629665"/>
            </a:xfrm>
            <a:prstGeom prst="rect">
              <a:avLst/>
            </a:prstGeom>
          </p:spPr>
          <p:txBody>
            <a:bodyPr wrap="square">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Atak geçirmemek</a:t>
              </a:r>
            </a:p>
          </p:txBody>
        </p:sp>
      </p:grpSp>
      <p:grpSp>
        <p:nvGrpSpPr>
          <p:cNvPr id="21" name="Grup 15">
            <a:extLst>
              <a:ext uri="{FF2B5EF4-FFF2-40B4-BE49-F238E27FC236}">
                <a16:creationId xmlns:a16="http://schemas.microsoft.com/office/drawing/2014/main" id="{EAAC8B6F-E149-4790-B4FA-357842F79A25}"/>
              </a:ext>
            </a:extLst>
          </p:cNvPr>
          <p:cNvGrpSpPr/>
          <p:nvPr/>
        </p:nvGrpSpPr>
        <p:grpSpPr>
          <a:xfrm rot="758184">
            <a:off x="8394174" y="1185254"/>
            <a:ext cx="3199818" cy="2249631"/>
            <a:chOff x="1047750" y="2356855"/>
            <a:chExt cx="3569933" cy="2404653"/>
          </a:xfrm>
        </p:grpSpPr>
        <p:pic>
          <p:nvPicPr>
            <p:cNvPr id="22"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23" name="Dikdörtgen 19">
              <a:extLst>
                <a:ext uri="{FF2B5EF4-FFF2-40B4-BE49-F238E27FC236}">
                  <a16:creationId xmlns:a16="http://schemas.microsoft.com/office/drawing/2014/main" id="{D7C9E072-1D75-4C39-9577-1050B8F3823F}"/>
                </a:ext>
              </a:extLst>
            </p:cNvPr>
            <p:cNvSpPr/>
            <p:nvPr/>
          </p:nvSpPr>
          <p:spPr>
            <a:xfrm rot="20814111">
              <a:off x="1196649" y="2921743"/>
              <a:ext cx="3234108" cy="1283044"/>
            </a:xfrm>
            <a:prstGeom prst="rect">
              <a:avLst/>
            </a:prstGeom>
          </p:spPr>
          <p:txBody>
            <a:bodyPr wrap="square">
              <a:spAutoFit/>
            </a:bodyPr>
            <a:lstStyle/>
            <a:p>
              <a:pPr marL="342900" lvl="0" indent="-342900" defTabSz="355600">
                <a:spcBef>
                  <a:spcPts val="1200"/>
                </a:spcBef>
                <a:spcAft>
                  <a:spcPts val="1200"/>
                </a:spcAft>
                <a:buClr>
                  <a:srgbClr val="C00000"/>
                </a:buClr>
                <a:buFont typeface="Arial" panose="020B0604020202020204" pitchFamily="34" charset="0"/>
                <a:buChar char="•"/>
                <a:defRPr/>
              </a:pPr>
              <a:r>
                <a:rPr lang="tr-TR" sz="2400" dirty="0">
                  <a:solidFill>
                    <a:prstClr val="black">
                      <a:lumMod val="75000"/>
                      <a:lumOff val="25000"/>
                    </a:prstClr>
                  </a:solidFill>
                </a:rPr>
                <a:t>Artı rahatlatıcıya gereksinim olmaması</a:t>
              </a:r>
            </a:p>
          </p:txBody>
        </p:sp>
      </p:grpSp>
      <p:pic>
        <p:nvPicPr>
          <p:cNvPr id="24" name="Resim 23"/>
          <p:cNvPicPr/>
          <p:nvPr/>
        </p:nvPicPr>
        <p:blipFill rotWithShape="1">
          <a:blip r:embed="rId3"/>
          <a:srcRect l="16303" t="9300" r="13831" b="5278"/>
          <a:stretch/>
        </p:blipFill>
        <p:spPr>
          <a:xfrm>
            <a:off x="7527950" y="3665927"/>
            <a:ext cx="4114072" cy="2561643"/>
          </a:xfrm>
          <a:prstGeom prst="rect">
            <a:avLst/>
          </a:prstGeom>
          <a:effectLst>
            <a:softEdge rad="63500"/>
          </a:effectLst>
        </p:spPr>
      </p:pic>
    </p:spTree>
    <p:extLst>
      <p:ext uri="{BB962C8B-B14F-4D97-AF65-F5344CB8AC3E}">
        <p14:creationId xmlns:p14="http://schemas.microsoft.com/office/powerpoint/2010/main" val="15815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6">
            <a:extLst>
              <a:ext uri="{FF2B5EF4-FFF2-40B4-BE49-F238E27FC236}">
                <a16:creationId xmlns:a16="http://schemas.microsoft.com/office/drawing/2014/main" id="{1A4F2EBE-7BAF-436D-AFC3-BA30E7A9F760}"/>
              </a:ext>
            </a:extLst>
          </p:cNvPr>
          <p:cNvSpPr txBox="1"/>
          <p:nvPr/>
        </p:nvSpPr>
        <p:spPr>
          <a:xfrm>
            <a:off x="594363" y="1173049"/>
            <a:ext cx="8860188" cy="4524315"/>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Astım hastaları COVID-19’a yakalanmak için ek risk taşımazlar.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İyi kontrol altında hafif-orta ağır astımlı hastalarda COVID-19’u ağır geçirme riskinde artış yoktur. </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İyi kontrol altındaki astımlı hastalarda COVID-19 ilişkili ölüm riskinde artış yoktur.</a:t>
            </a:r>
          </a:p>
          <a:p>
            <a:pPr marL="342900" lvl="0" indent="-342900" defTabSz="355600">
              <a:lnSpc>
                <a:spcPct val="150000"/>
              </a:lnSpc>
              <a:buFont typeface="Arial" panose="020B0604020202020204" pitchFamily="34" charset="0"/>
              <a:buChar char="•"/>
              <a:defRPr/>
            </a:pPr>
            <a:r>
              <a:rPr lang="tr-TR" sz="2400" dirty="0">
                <a:solidFill>
                  <a:prstClr val="black">
                    <a:lumMod val="75000"/>
                    <a:lumOff val="25000"/>
                  </a:prstClr>
                </a:solidFill>
              </a:rPr>
              <a:t>Ağır astım alevlenmesi ve OKS ihtiyacı gelişme riskini azaltmak </a:t>
            </a:r>
            <a:r>
              <a:rPr lang="tr-TR" sz="2400" dirty="0" smtClean="0">
                <a:solidFill>
                  <a:prstClr val="black">
                    <a:lumMod val="75000"/>
                    <a:lumOff val="25000"/>
                  </a:prstClr>
                </a:solidFill>
              </a:rPr>
              <a:t>     için </a:t>
            </a:r>
            <a:r>
              <a:rPr lang="tr-TR" sz="2400" dirty="0">
                <a:solidFill>
                  <a:prstClr val="black">
                    <a:lumMod val="75000"/>
                    <a:lumOff val="25000"/>
                  </a:prstClr>
                </a:solidFill>
              </a:rPr>
              <a:t>iyi semptom kontrolünü sağlayıp koruyacak stratejilerle astım yönetimini devam ettirmek önemlidir.</a:t>
            </a:r>
          </a:p>
        </p:txBody>
      </p:sp>
      <p:pic>
        <p:nvPicPr>
          <p:cNvPr id="2" name="Resim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26071" y="3435206"/>
            <a:ext cx="2724221" cy="1208325"/>
          </a:xfrm>
          <a:prstGeom prst="rect">
            <a:avLst/>
          </a:prstGeom>
        </p:spPr>
      </p:pic>
      <p:sp>
        <p:nvSpPr>
          <p:cNvPr id="9" name="Dikdörtgen 8">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fontAlgn="base">
              <a:spcBef>
                <a:spcPct val="0"/>
              </a:spcBef>
              <a:spcAft>
                <a:spcPct val="0"/>
              </a:spcAft>
              <a:defRPr/>
            </a:pPr>
            <a:r>
              <a:rPr lang="tr-TR" altLang="tr-TR" sz="2800" b="1" dirty="0">
                <a:solidFill>
                  <a:prstClr val="black">
                    <a:lumMod val="75000"/>
                    <a:lumOff val="25000"/>
                  </a:prstClr>
                </a:solidFill>
              </a:rPr>
              <a:t>COVID-19 ve Astım</a:t>
            </a:r>
          </a:p>
        </p:txBody>
      </p:sp>
      <p:pic>
        <p:nvPicPr>
          <p:cNvPr id="10" name="Resim 12">
            <a:extLst>
              <a:ext uri="{FF2B5EF4-FFF2-40B4-BE49-F238E27FC236}">
                <a16:creationId xmlns:a16="http://schemas.microsoft.com/office/drawing/2014/main" id="{4542BDBF-903A-4890-9957-F393EAF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567" y="1231478"/>
            <a:ext cx="777210" cy="2051834"/>
          </a:xfrm>
          <a:prstGeom prst="rect">
            <a:avLst/>
          </a:prstGeom>
        </p:spPr>
      </p:pic>
    </p:spTree>
    <p:extLst>
      <p:ext uri="{BB962C8B-B14F-4D97-AF65-F5344CB8AC3E}">
        <p14:creationId xmlns:p14="http://schemas.microsoft.com/office/powerpoint/2010/main" val="36718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Astımda Risk </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Faktörleri</a:t>
            </a:r>
          </a:p>
        </p:txBody>
      </p:sp>
      <p:sp>
        <p:nvSpPr>
          <p:cNvPr id="7"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Çevresel Faktörler-1</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7A853EF3-91E6-469F-B4A7-FF336E10612B}"/>
              </a:ext>
            </a:extLst>
          </p:cNvPr>
          <p:cNvSpPr txBox="1"/>
          <p:nvPr/>
        </p:nvSpPr>
        <p:spPr>
          <a:xfrm>
            <a:off x="974894" y="1862687"/>
            <a:ext cx="10230819" cy="32778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Allerjenler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800100" lvl="1" indent="-342900" defTabSz="355600">
              <a:lnSpc>
                <a:spcPct val="150000"/>
              </a:lnSpc>
              <a:buClr>
                <a:prstClr val="black"/>
              </a:buClr>
              <a:buFont typeface="Calibri" panose="020F0502020204030204" pitchFamily="34" charset="0"/>
              <a:buChar char="₋"/>
              <a:defRPr/>
            </a:pPr>
            <a:r>
              <a:rPr lang="tr-TR" sz="2300" dirty="0">
                <a:solidFill>
                  <a:prstClr val="black">
                    <a:lumMod val="75000"/>
                    <a:lumOff val="25000"/>
                  </a:prstClr>
                </a:solidFill>
                <a:latin typeface="Calibri"/>
              </a:rPr>
              <a:t>İç ortam: Ev içi akarları, ev hayvanları (kedi, köpek,                             hamamböceği ve küf mantarları</a:t>
            </a:r>
          </a:p>
          <a:p>
            <a:pPr marL="800100" lvl="1" indent="-342900" defTabSz="355600">
              <a:lnSpc>
                <a:spcPct val="150000"/>
              </a:lnSpc>
              <a:buClr>
                <a:prstClr val="black"/>
              </a:buClr>
              <a:buFont typeface="Calibri" panose="020F0502020204030204" pitchFamily="34" charset="0"/>
              <a:buChar char="₋"/>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Dış ortam: Polenler ve küf mantarları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Enfeksiyonlar</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Özellikle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viral</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etkenler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Sigara: Hem aktif hem de pasif içiciler</a:t>
            </a:r>
          </a:p>
        </p:txBody>
      </p:sp>
      <p:pic>
        <p:nvPicPr>
          <p:cNvPr id="12" name="Resim 11"/>
          <p:cNvPicPr>
            <a:picLocks noChangeAspect="1"/>
          </p:cNvPicPr>
          <p:nvPr/>
        </p:nvPicPr>
        <p:blipFill>
          <a:blip r:embed="rId2">
            <a:duotone>
              <a:schemeClr val="accent3">
                <a:shade val="45000"/>
                <a:satMod val="135000"/>
              </a:schemeClr>
              <a:prstClr val="white"/>
            </a:duotone>
          </a:blip>
          <a:stretch>
            <a:fillRect/>
          </a:stretch>
        </p:blipFill>
        <p:spPr>
          <a:xfrm>
            <a:off x="9570575" y="1693111"/>
            <a:ext cx="1751545" cy="1329877"/>
          </a:xfrm>
          <a:prstGeom prst="rect">
            <a:avLst/>
          </a:prstGeom>
          <a:effectLst>
            <a:softEdge rad="31750"/>
          </a:effectLst>
        </p:spPr>
      </p:pic>
      <p:pic>
        <p:nvPicPr>
          <p:cNvPr id="13" name="Resim 12"/>
          <p:cNvPicPr>
            <a:picLocks noChangeAspect="1"/>
          </p:cNvPicPr>
          <p:nvPr/>
        </p:nvPicPr>
        <p:blipFill>
          <a:blip r:embed="rId3">
            <a:duotone>
              <a:prstClr val="black"/>
              <a:schemeClr val="accent3">
                <a:tint val="45000"/>
                <a:satMod val="400000"/>
              </a:schemeClr>
            </a:duotone>
          </a:blip>
          <a:stretch>
            <a:fillRect/>
          </a:stretch>
        </p:blipFill>
        <p:spPr>
          <a:xfrm>
            <a:off x="6579987" y="696025"/>
            <a:ext cx="2440457" cy="1953260"/>
          </a:xfrm>
          <a:prstGeom prst="rect">
            <a:avLst/>
          </a:prstGeom>
        </p:spPr>
      </p:pic>
      <p:pic>
        <p:nvPicPr>
          <p:cNvPr id="14" name="Resim 1">
            <a:extLst>
              <a:ext uri="{FF2B5EF4-FFF2-40B4-BE49-F238E27FC236}">
                <a16:creationId xmlns:a16="http://schemas.microsoft.com/office/drawing/2014/main" id="{08BADA18-0BAB-4565-A0EA-E9924986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6801" y="3723883"/>
            <a:ext cx="2495320" cy="1813888"/>
          </a:xfrm>
          <a:prstGeom prst="rect">
            <a:avLst/>
          </a:prstGeom>
        </p:spPr>
      </p:pic>
      <p:pic>
        <p:nvPicPr>
          <p:cNvPr id="15" name="Resim 14"/>
          <p:cNvPicPr>
            <a:picLocks noChangeAspect="1"/>
          </p:cNvPicPr>
          <p:nvPr/>
        </p:nvPicPr>
        <p:blipFill rotWithShape="1">
          <a:blip r:embed="rId5"/>
          <a:srcRect l="29333" t="9466" r="33719" b="26022"/>
          <a:stretch/>
        </p:blipFill>
        <p:spPr>
          <a:xfrm>
            <a:off x="5909305" y="4217621"/>
            <a:ext cx="1282070" cy="1259619"/>
          </a:xfrm>
          <a:prstGeom prst="rect">
            <a:avLst/>
          </a:prstGeom>
          <a:effectLst>
            <a:softEdge rad="31750"/>
          </a:effectLst>
        </p:spPr>
      </p:pic>
      <p:pic>
        <p:nvPicPr>
          <p:cNvPr id="17" name="Resim 16"/>
          <p:cNvPicPr>
            <a:picLocks noChangeAspect="1"/>
          </p:cNvPicPr>
          <p:nvPr/>
        </p:nvPicPr>
        <p:blipFill rotWithShape="1">
          <a:blip r:embed="rId6">
            <a:duotone>
              <a:schemeClr val="accent3">
                <a:shade val="45000"/>
                <a:satMod val="135000"/>
              </a:schemeClr>
              <a:prstClr val="white"/>
            </a:duotone>
          </a:blip>
          <a:srcRect l="40668" t="44663" r="40234" b="23902"/>
          <a:stretch/>
        </p:blipFill>
        <p:spPr>
          <a:xfrm>
            <a:off x="7065682" y="2978403"/>
            <a:ext cx="1623312" cy="1336874"/>
          </a:xfrm>
          <a:prstGeom prst="rect">
            <a:avLst/>
          </a:prstGeom>
          <a:effectLst>
            <a:glow rad="25400">
              <a:schemeClr val="bg1">
                <a:lumMod val="95000"/>
                <a:alpha val="40000"/>
              </a:schemeClr>
            </a:glow>
          </a:effectLst>
        </p:spPr>
      </p:pic>
    </p:spTree>
    <p:extLst>
      <p:ext uri="{BB962C8B-B14F-4D97-AF65-F5344CB8AC3E}">
        <p14:creationId xmlns:p14="http://schemas.microsoft.com/office/powerpoint/2010/main" val="37275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par>
                                <p:cTn id="35" presetID="55"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par>
                                <p:cTn id="40" presetID="55"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91565" y="431732"/>
            <a:ext cx="2724222" cy="1203665"/>
          </a:xfrm>
          <a:prstGeom prst="rect">
            <a:avLst/>
          </a:prstGeom>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6">
            <a:extLst>
              <a:ext uri="{FF2B5EF4-FFF2-40B4-BE49-F238E27FC236}">
                <a16:creationId xmlns:a16="http://schemas.microsoft.com/office/drawing/2014/main" id="{1A4F2EBE-7BAF-436D-AFC3-BA30E7A9F760}"/>
              </a:ext>
            </a:extLst>
          </p:cNvPr>
          <p:cNvSpPr txBox="1"/>
          <p:nvPr/>
        </p:nvSpPr>
        <p:spPr>
          <a:xfrm>
            <a:off x="391034" y="1003187"/>
            <a:ext cx="10297093" cy="5170646"/>
          </a:xfrm>
          <a:prstGeom prst="rect">
            <a:avLst/>
          </a:prstGeom>
          <a:noFill/>
        </p:spPr>
        <p:txBody>
          <a:bodyPr wrap="square" rtlCol="0">
            <a:spAutoFit/>
          </a:bodyPr>
          <a:lstStyle/>
          <a:p>
            <a:pPr marL="342900" lvl="0" indent="-342900" defTabSz="355600">
              <a:lnSpc>
                <a:spcPct val="150000"/>
              </a:lnSpc>
              <a:buFont typeface="Arial" panose="020B0604020202020204" pitchFamily="34" charset="0"/>
              <a:buChar char="•"/>
              <a:defRPr/>
            </a:pPr>
            <a:r>
              <a:rPr lang="tr-TR" sz="2200" dirty="0">
                <a:solidFill>
                  <a:prstClr val="black">
                    <a:lumMod val="75000"/>
                    <a:lumOff val="25000"/>
                  </a:prstClr>
                </a:solidFill>
              </a:rPr>
              <a:t>Genel olarak COVID-19 aşıları ile alerjik reaksiyon nadir görülür.</a:t>
            </a:r>
          </a:p>
          <a:p>
            <a:pPr marL="342900" lvl="0" indent="-342900" defTabSz="355600">
              <a:lnSpc>
                <a:spcPct val="150000"/>
              </a:lnSpc>
              <a:buFont typeface="Arial" panose="020B0604020202020204" pitchFamily="34" charset="0"/>
              <a:buChar char="•"/>
              <a:defRPr/>
            </a:pPr>
            <a:r>
              <a:rPr lang="tr-TR" sz="2200" dirty="0">
                <a:solidFill>
                  <a:prstClr val="black">
                    <a:lumMod val="75000"/>
                    <a:lumOff val="25000"/>
                  </a:prstClr>
                </a:solidFill>
              </a:rPr>
              <a:t>m-RNA aşısı anafilaksi müdahalesi yapılabilecek sağlık kuruluşlarında uygulanmalıdır.  </a:t>
            </a:r>
          </a:p>
          <a:p>
            <a:pPr marL="342900" lvl="0" indent="-342900" defTabSz="355600">
              <a:lnSpc>
                <a:spcPct val="150000"/>
              </a:lnSpc>
              <a:buFont typeface="Arial" panose="020B0604020202020204" pitchFamily="34" charset="0"/>
              <a:buChar char="•"/>
              <a:defRPr/>
            </a:pPr>
            <a:r>
              <a:rPr lang="tr-TR" sz="2200" dirty="0"/>
              <a:t>m-RNA aşısı polietilen glikol (PEG) veya tüm aşılar içeriğindeki herhangi bir </a:t>
            </a:r>
            <a:r>
              <a:rPr lang="tr-TR" sz="2200" dirty="0" smtClean="0"/>
              <a:t>bileşene </a:t>
            </a:r>
            <a:r>
              <a:rPr lang="tr-TR" sz="2200" dirty="0"/>
              <a:t>şiddetli </a:t>
            </a:r>
            <a:r>
              <a:rPr lang="tr-TR" sz="2200" dirty="0" err="1"/>
              <a:t>allerjik</a:t>
            </a:r>
            <a:r>
              <a:rPr lang="tr-TR" sz="2200" dirty="0"/>
              <a:t> reaksiyon öyküsü olan hastalara uygulanmamalıdır.</a:t>
            </a:r>
          </a:p>
          <a:p>
            <a:pPr marL="342900" lvl="0" indent="-342900" defTabSz="355600">
              <a:lnSpc>
                <a:spcPct val="150000"/>
              </a:lnSpc>
              <a:buFont typeface="Arial" panose="020B0604020202020204" pitchFamily="34" charset="0"/>
              <a:buChar char="•"/>
              <a:defRPr/>
            </a:pPr>
            <a:r>
              <a:rPr lang="tr-TR" sz="2200" dirty="0">
                <a:solidFill>
                  <a:prstClr val="black">
                    <a:lumMod val="75000"/>
                    <a:lumOff val="25000"/>
                  </a:prstClr>
                </a:solidFill>
              </a:rPr>
              <a:t>Kişinin ateşi veya herhangi diğer enfeksiyonu varsa kişi iyileşene kadar aşı yapılmamalı, ertelenmelidir.</a:t>
            </a:r>
          </a:p>
          <a:p>
            <a:pPr marL="342900" lvl="0" indent="-342900" defTabSz="355600">
              <a:lnSpc>
                <a:spcPct val="150000"/>
              </a:lnSpc>
              <a:buFont typeface="Arial" panose="020B0604020202020204" pitchFamily="34" charset="0"/>
              <a:buChar char="•"/>
              <a:defRPr/>
            </a:pPr>
            <a:r>
              <a:rPr lang="tr-TR" sz="2200" dirty="0">
                <a:solidFill>
                  <a:prstClr val="black">
                    <a:lumMod val="75000"/>
                    <a:lumOff val="25000"/>
                  </a:prstClr>
                </a:solidFill>
              </a:rPr>
              <a:t>COVID-19 aşısı ile yıllık uygulanan </a:t>
            </a:r>
            <a:r>
              <a:rPr lang="tr-TR" sz="2200" dirty="0" err="1">
                <a:solidFill>
                  <a:prstClr val="black">
                    <a:lumMod val="75000"/>
                    <a:lumOff val="25000"/>
                  </a:prstClr>
                </a:solidFill>
              </a:rPr>
              <a:t>İnfluenza</a:t>
            </a:r>
            <a:r>
              <a:rPr lang="tr-TR" sz="2200" dirty="0">
                <a:solidFill>
                  <a:prstClr val="black">
                    <a:lumMod val="75000"/>
                    <a:lumOff val="25000"/>
                  </a:prstClr>
                </a:solidFill>
              </a:rPr>
              <a:t> aşısı arasında 14 gün ara olmalıdır.</a:t>
            </a:r>
          </a:p>
          <a:p>
            <a:pPr marL="342900" lvl="0" indent="-342900" defTabSz="355600">
              <a:lnSpc>
                <a:spcPct val="150000"/>
              </a:lnSpc>
              <a:buFont typeface="Arial" panose="020B0604020202020204" pitchFamily="34" charset="0"/>
              <a:buChar char="•"/>
              <a:defRPr/>
            </a:pPr>
            <a:r>
              <a:rPr lang="tr-TR" sz="2200" dirty="0">
                <a:solidFill>
                  <a:prstClr val="black">
                    <a:lumMod val="75000"/>
                    <a:lumOff val="25000"/>
                  </a:prstClr>
                </a:solidFill>
              </a:rPr>
              <a:t>COVID-19 aşısı ile biyolojik ajan tedavisi aynı gün uygulanmamalıdır.</a:t>
            </a:r>
          </a:p>
          <a:p>
            <a:pPr lvl="0" algn="ctr" defTabSz="355600">
              <a:lnSpc>
                <a:spcPct val="150000"/>
              </a:lnSpc>
              <a:defRPr/>
            </a:pPr>
            <a:r>
              <a:rPr lang="tr-TR" sz="2200" b="1" dirty="0">
                <a:solidFill>
                  <a:prstClr val="black">
                    <a:lumMod val="75000"/>
                    <a:lumOff val="25000"/>
                  </a:prstClr>
                </a:solidFill>
              </a:rPr>
              <a:t>Astım hastalarında söz konusu önlemlere dikkat edilerek COVID-19 aşısı yapılması önerilir.</a:t>
            </a:r>
          </a:p>
        </p:txBody>
      </p:sp>
      <p:sp>
        <p:nvSpPr>
          <p:cNvPr id="9" name="Dikdörtgen 8">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fontAlgn="base">
              <a:spcBef>
                <a:spcPct val="0"/>
              </a:spcBef>
              <a:spcAft>
                <a:spcPct val="0"/>
              </a:spcAft>
              <a:defRPr/>
            </a:pPr>
            <a:r>
              <a:rPr lang="tr-TR" altLang="tr-TR" sz="2800" b="1" dirty="0">
                <a:solidFill>
                  <a:prstClr val="black">
                    <a:lumMod val="75000"/>
                    <a:lumOff val="25000"/>
                  </a:prstClr>
                </a:solidFill>
              </a:rPr>
              <a:t>COVID-19 Aşısı ve Astım</a:t>
            </a:r>
          </a:p>
        </p:txBody>
      </p:sp>
      <p:pic>
        <p:nvPicPr>
          <p:cNvPr id="13" name="Resim 12">
            <a:extLst>
              <a:ext uri="{FF2B5EF4-FFF2-40B4-BE49-F238E27FC236}">
                <a16:creationId xmlns:a16="http://schemas.microsoft.com/office/drawing/2014/main" id="{4542BDBF-903A-4890-9957-F393EAF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853" y="2024866"/>
            <a:ext cx="777210" cy="2051834"/>
          </a:xfrm>
          <a:prstGeom prst="rect">
            <a:avLst/>
          </a:prstGeom>
        </p:spPr>
      </p:pic>
    </p:spTree>
    <p:extLst>
      <p:ext uri="{BB962C8B-B14F-4D97-AF65-F5344CB8AC3E}">
        <p14:creationId xmlns:p14="http://schemas.microsoft.com/office/powerpoint/2010/main" val="13197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627529" y="832791"/>
            <a:ext cx="9735671" cy="523220"/>
          </a:xfrm>
          <a:prstGeom prst="rect">
            <a:avLst/>
          </a:prstGeom>
          <a:noFill/>
        </p:spPr>
        <p:txBody>
          <a:bodyPr wrap="square">
            <a:spAutoFit/>
          </a:bodyPr>
          <a:lstStyle/>
          <a:p>
            <a:pPr lvl="0" fontAlgn="base">
              <a:spcBef>
                <a:spcPct val="0"/>
              </a:spcBef>
              <a:spcAft>
                <a:spcPct val="0"/>
              </a:spcAft>
              <a:defRPr/>
            </a:pPr>
            <a:r>
              <a:rPr lang="tr-TR" altLang="tr-TR" sz="2800" b="1" dirty="0">
                <a:solidFill>
                  <a:prstClr val="black">
                    <a:lumMod val="75000"/>
                    <a:lumOff val="25000"/>
                  </a:prstClr>
                </a:solidFill>
              </a:rPr>
              <a:t>Astım Atağı Nedir? Atak </a:t>
            </a:r>
            <a:r>
              <a:rPr lang="tr-TR" altLang="tr-TR" sz="2800" b="1" dirty="0" err="1">
                <a:solidFill>
                  <a:prstClr val="black">
                    <a:lumMod val="75000"/>
                    <a:lumOff val="25000"/>
                  </a:prstClr>
                </a:solidFill>
              </a:rPr>
              <a:t>Yaşarmıyım</a:t>
            </a:r>
            <a:r>
              <a:rPr lang="tr-TR" altLang="tr-TR" sz="2800" b="1" dirty="0">
                <a:solidFill>
                  <a:prstClr val="black">
                    <a:lumMod val="75000"/>
                    <a:lumOff val="25000"/>
                  </a:prstClr>
                </a:solidFill>
              </a:rPr>
              <a:t>? </a:t>
            </a: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643" y="290847"/>
            <a:ext cx="608753" cy="1607107"/>
          </a:xfrm>
          <a:prstGeom prst="rect">
            <a:avLst/>
          </a:prstGeom>
        </p:spPr>
      </p:pic>
      <p:sp>
        <p:nvSpPr>
          <p:cNvPr id="16" name="TextBox 6">
            <a:extLst>
              <a:ext uri="{FF2B5EF4-FFF2-40B4-BE49-F238E27FC236}">
                <a16:creationId xmlns:a16="http://schemas.microsoft.com/office/drawing/2014/main" id="{1A4F2EBE-7BAF-436D-AFC3-BA30E7A9F760}"/>
              </a:ext>
            </a:extLst>
          </p:cNvPr>
          <p:cNvSpPr txBox="1"/>
          <p:nvPr/>
        </p:nvSpPr>
        <p:spPr>
          <a:xfrm>
            <a:off x="552498" y="1770974"/>
            <a:ext cx="6206522" cy="3416320"/>
          </a:xfrm>
          <a:prstGeom prst="rect">
            <a:avLst/>
          </a:prstGeom>
          <a:noFill/>
        </p:spPr>
        <p:txBody>
          <a:bodyPr wrap="square" rtlCol="0">
            <a:spAutoFit/>
          </a:bodyPr>
          <a:lstStyle/>
          <a:p>
            <a:pPr lvl="0" defTabSz="355600">
              <a:lnSpc>
                <a:spcPct val="150000"/>
              </a:lnSpc>
              <a:defRPr/>
            </a:pPr>
            <a:r>
              <a:rPr lang="tr-TR" sz="2400" dirty="0">
                <a:solidFill>
                  <a:prstClr val="black">
                    <a:lumMod val="75000"/>
                    <a:lumOff val="25000"/>
                  </a:prstClr>
                </a:solidFill>
              </a:rPr>
              <a:t>Astımlı hastada nefes darlığı, öksürük, hırıltılı solunum, göğüste baskı hissi gibi yakınmalarının ilerleyen artışı ve solunum fonksiyonlarında ilerleyen azalmalar olup hastalığın gidişinde bozulma saptanması ile tedavi değişikliği gerektiren duruma </a:t>
            </a:r>
            <a:r>
              <a:rPr lang="tr-TR" sz="2400" b="1" dirty="0">
                <a:solidFill>
                  <a:prstClr val="black">
                    <a:lumMod val="75000"/>
                    <a:lumOff val="25000"/>
                  </a:prstClr>
                </a:solidFill>
              </a:rPr>
              <a:t>astım atağı  </a:t>
            </a:r>
            <a:r>
              <a:rPr lang="tr-TR" sz="2400" dirty="0">
                <a:solidFill>
                  <a:prstClr val="black">
                    <a:lumMod val="75000"/>
                    <a:lumOff val="25000"/>
                  </a:prstClr>
                </a:solidFill>
              </a:rPr>
              <a:t>denir. </a:t>
            </a:r>
          </a:p>
        </p:txBody>
      </p:sp>
      <p:pic>
        <p:nvPicPr>
          <p:cNvPr id="17" name="Resim 16"/>
          <p:cNvPicPr>
            <a:picLocks noChangeAspect="1"/>
          </p:cNvPicPr>
          <p:nvPr/>
        </p:nvPicPr>
        <p:blipFill rotWithShape="1">
          <a:blip r:embed="rId3"/>
          <a:srcRect l="16868" t="6039" r="17937" b="21159"/>
          <a:stretch/>
        </p:blipFill>
        <p:spPr>
          <a:xfrm>
            <a:off x="6963128" y="2276475"/>
            <a:ext cx="3830562" cy="2005305"/>
          </a:xfrm>
          <a:prstGeom prst="rect">
            <a:avLst/>
          </a:prstGeom>
          <a:effectLst>
            <a:softEdge rad="63500"/>
          </a:effectLst>
        </p:spPr>
      </p:pic>
      <p:pic>
        <p:nvPicPr>
          <p:cNvPr id="18" name="Resim 17"/>
          <p:cNvPicPr/>
          <p:nvPr/>
        </p:nvPicPr>
        <p:blipFill rotWithShape="1">
          <a:blip r:embed="rId4"/>
          <a:srcRect l="30700" t="13854" r="32193" b="32062"/>
          <a:stretch/>
        </p:blipFill>
        <p:spPr>
          <a:xfrm>
            <a:off x="9539798" y="4173810"/>
            <a:ext cx="2116766" cy="1614512"/>
          </a:xfrm>
          <a:prstGeom prst="rect">
            <a:avLst/>
          </a:prstGeom>
        </p:spPr>
      </p:pic>
    </p:spTree>
    <p:extLst>
      <p:ext uri="{BB962C8B-B14F-4D97-AF65-F5344CB8AC3E}">
        <p14:creationId xmlns:p14="http://schemas.microsoft.com/office/powerpoint/2010/main" val="38385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ğa Bükülü Ok 2"/>
          <p:cNvSpPr/>
          <p:nvPr/>
        </p:nvSpPr>
        <p:spPr>
          <a:xfrm>
            <a:off x="7070338" y="3011825"/>
            <a:ext cx="1187541" cy="2225501"/>
          </a:xfrm>
          <a:prstGeom prst="curvedRightArrow">
            <a:avLst/>
          </a:prstGeom>
          <a:solidFill>
            <a:schemeClr val="bg1">
              <a:lumMod val="6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indent="-342900" algn="ctr" fontAlgn="base">
              <a:lnSpc>
                <a:spcPct val="120000"/>
              </a:lnSpc>
              <a:spcBef>
                <a:spcPct val="20000"/>
              </a:spcBef>
              <a:spcAft>
                <a:spcPct val="30000"/>
              </a:spcAft>
              <a:buSzPct val="70000"/>
            </a:pPr>
            <a:endParaRPr lang="tr-TR" sz="3400" b="1">
              <a:solidFill>
                <a:prstClr val="white"/>
              </a:solidFill>
              <a:latin typeface="Comic Sans MS" panose="030F0702030302020204" pitchFamily="66" charset="0"/>
              <a:ea typeface="Arial Unicode MS" pitchFamily="34" charset="-128"/>
              <a:cs typeface="Arial Unicode MS" pitchFamily="34" charset="-128"/>
            </a:endParaRPr>
          </a:p>
        </p:txBody>
      </p:sp>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6">
            <a:extLst>
              <a:ext uri="{FF2B5EF4-FFF2-40B4-BE49-F238E27FC236}">
                <a16:creationId xmlns:a16="http://schemas.microsoft.com/office/drawing/2014/main" id="{1A4F2EBE-7BAF-436D-AFC3-BA30E7A9F760}"/>
              </a:ext>
            </a:extLst>
          </p:cNvPr>
          <p:cNvSpPr txBox="1"/>
          <p:nvPr/>
        </p:nvSpPr>
        <p:spPr>
          <a:xfrm>
            <a:off x="552498" y="1770974"/>
            <a:ext cx="6206522" cy="3970318"/>
          </a:xfrm>
          <a:prstGeom prst="rect">
            <a:avLst/>
          </a:prstGeom>
          <a:noFill/>
        </p:spPr>
        <p:txBody>
          <a:bodyPr wrap="square" rtlCol="0">
            <a:spAutoFit/>
          </a:bodyPr>
          <a:lstStyle/>
          <a:p>
            <a:pPr lvl="0" defTabSz="355600">
              <a:lnSpc>
                <a:spcPct val="150000"/>
              </a:lnSpc>
              <a:defRPr/>
            </a:pPr>
            <a:r>
              <a:rPr lang="tr-TR" sz="2400" b="1" dirty="0">
                <a:solidFill>
                  <a:prstClr val="black">
                    <a:lumMod val="75000"/>
                    <a:lumOff val="25000"/>
                  </a:prstClr>
                </a:solidFill>
              </a:rPr>
              <a:t>Astım atağında, PEF %60’dan küçükse veya      48 saat içinde düzelmezse;</a:t>
            </a:r>
          </a:p>
          <a:p>
            <a:pPr lvl="1" defTabSz="355600">
              <a:lnSpc>
                <a:spcPct val="150000"/>
              </a:lnSpc>
              <a:defRPr/>
            </a:pPr>
            <a:r>
              <a:rPr lang="tr-TR" sz="2400" dirty="0">
                <a:solidFill>
                  <a:prstClr val="black">
                    <a:lumMod val="75000"/>
                    <a:lumOff val="25000"/>
                  </a:prstClr>
                </a:solidFill>
              </a:rPr>
              <a:t>Kurtarıcı ve kontrol edici </a:t>
            </a:r>
            <a:r>
              <a:rPr lang="tr-TR" sz="2400" dirty="0" err="1">
                <a:solidFill>
                  <a:prstClr val="black">
                    <a:lumMod val="75000"/>
                    <a:lumOff val="25000"/>
                  </a:prstClr>
                </a:solidFill>
              </a:rPr>
              <a:t>ilaça</a:t>
            </a:r>
            <a:r>
              <a:rPr lang="tr-TR" sz="2400" dirty="0">
                <a:solidFill>
                  <a:prstClr val="black">
                    <a:lumMod val="75000"/>
                    <a:lumOff val="25000"/>
                  </a:prstClr>
                </a:solidFill>
              </a:rPr>
              <a:t> devam edilir, gerekli ise  doktorun önerisi doğrultusunda kortizon(</a:t>
            </a:r>
            <a:r>
              <a:rPr lang="tr-TR" sz="2400" dirty="0" err="1">
                <a:solidFill>
                  <a:prstClr val="black">
                    <a:lumMod val="75000"/>
                    <a:lumOff val="25000"/>
                  </a:prstClr>
                </a:solidFill>
              </a:rPr>
              <a:t>prednizolon</a:t>
            </a:r>
            <a:r>
              <a:rPr lang="tr-TR" sz="2400" dirty="0">
                <a:solidFill>
                  <a:prstClr val="black">
                    <a:lumMod val="75000"/>
                    <a:lumOff val="25000"/>
                  </a:prstClr>
                </a:solidFill>
              </a:rPr>
              <a:t>) eklenir.</a:t>
            </a:r>
          </a:p>
          <a:p>
            <a:pPr lvl="1" defTabSz="355600">
              <a:lnSpc>
                <a:spcPct val="150000"/>
              </a:lnSpc>
              <a:defRPr/>
            </a:pPr>
            <a:r>
              <a:rPr lang="tr-TR" sz="2400" dirty="0">
                <a:solidFill>
                  <a:prstClr val="black">
                    <a:lumMod val="75000"/>
                    <a:lumOff val="25000"/>
                  </a:prstClr>
                </a:solidFill>
              </a:rPr>
              <a:t>Doktora başvurulur.</a:t>
            </a:r>
          </a:p>
          <a:p>
            <a:pPr lvl="0" defTabSz="355600">
              <a:lnSpc>
                <a:spcPct val="150000"/>
              </a:lnSpc>
              <a:defRPr/>
            </a:pPr>
            <a:r>
              <a:rPr lang="tr-TR" sz="2400" dirty="0">
                <a:solidFill>
                  <a:prstClr val="black">
                    <a:lumMod val="75000"/>
                    <a:lumOff val="25000"/>
                  </a:prstClr>
                </a:solidFill>
              </a:rPr>
              <a:t> </a:t>
            </a:r>
            <a:endParaRPr kumimoji="0" lang="tr-TR" sz="2400" i="0" u="none" strike="noStrike" kern="1200" cap="none" spc="0" normalizeH="0" baseline="0" noProof="0" dirty="0">
              <a:ln>
                <a:noFill/>
              </a:ln>
              <a:solidFill>
                <a:prstClr val="black">
                  <a:lumMod val="75000"/>
                  <a:lumOff val="25000"/>
                </a:prstClr>
              </a:solidFill>
              <a:effectLst/>
              <a:uLnTx/>
              <a:uFillTx/>
              <a:latin typeface="Calibri"/>
            </a:endParaRPr>
          </a:p>
        </p:txBody>
      </p:sp>
      <p:pic>
        <p:nvPicPr>
          <p:cNvPr id="17" name="Resim 16"/>
          <p:cNvPicPr>
            <a:picLocks noChangeAspect="1"/>
          </p:cNvPicPr>
          <p:nvPr/>
        </p:nvPicPr>
        <p:blipFill rotWithShape="1">
          <a:blip r:embed="rId2"/>
          <a:srcRect l="16868" t="6039" r="17937" b="21159"/>
          <a:stretch/>
        </p:blipFill>
        <p:spPr>
          <a:xfrm>
            <a:off x="7560533" y="2009173"/>
            <a:ext cx="3830562" cy="2005305"/>
          </a:xfrm>
          <a:prstGeom prst="rect">
            <a:avLst/>
          </a:prstGeom>
          <a:effectLst>
            <a:softEdge rad="63500"/>
          </a:effectLst>
        </p:spPr>
      </p:pic>
      <p:pic>
        <p:nvPicPr>
          <p:cNvPr id="10" name="Resim 9"/>
          <p:cNvPicPr>
            <a:picLocks noChangeAspect="1"/>
          </p:cNvPicPr>
          <p:nvPr/>
        </p:nvPicPr>
        <p:blipFill>
          <a:blip r:embed="rId3"/>
          <a:stretch>
            <a:fillRect/>
          </a:stretch>
        </p:blipFill>
        <p:spPr>
          <a:xfrm>
            <a:off x="8480455" y="4082686"/>
            <a:ext cx="2190534" cy="2018677"/>
          </a:xfrm>
          <a:prstGeom prst="rect">
            <a:avLst/>
          </a:prstGeom>
          <a:effectLst>
            <a:softEdge rad="31750"/>
          </a:effectLst>
        </p:spPr>
      </p:pic>
      <p:pic>
        <p:nvPicPr>
          <p:cNvPr id="1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462830" y="3002504"/>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97" r="49268" b="27532"/>
          <a:stretch/>
        </p:blipFill>
        <p:spPr bwMode="auto">
          <a:xfrm>
            <a:off x="462830" y="4574778"/>
            <a:ext cx="540517" cy="4881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CF56A0CE-23FD-4D3F-9370-C8D098238000}"/>
              </a:ext>
            </a:extLst>
          </p:cNvPr>
          <p:cNvSpPr txBox="1"/>
          <p:nvPr/>
        </p:nvSpPr>
        <p:spPr>
          <a:xfrm>
            <a:off x="627529" y="832791"/>
            <a:ext cx="9735671" cy="523220"/>
          </a:xfrm>
          <a:prstGeom prst="rect">
            <a:avLst/>
          </a:prstGeom>
          <a:noFill/>
        </p:spPr>
        <p:txBody>
          <a:bodyPr wrap="square">
            <a:spAutoFit/>
          </a:bodyPr>
          <a:lstStyle/>
          <a:p>
            <a:pPr lvl="0" fontAlgn="base">
              <a:spcBef>
                <a:spcPct val="0"/>
              </a:spcBef>
              <a:spcAft>
                <a:spcPct val="0"/>
              </a:spcAft>
              <a:defRPr/>
            </a:pPr>
            <a:r>
              <a:rPr lang="tr-TR" altLang="tr-TR" sz="2800" b="1" dirty="0">
                <a:solidFill>
                  <a:prstClr val="black">
                    <a:lumMod val="75000"/>
                    <a:lumOff val="25000"/>
                  </a:prstClr>
                </a:solidFill>
              </a:rPr>
              <a:t>Astım Atağı Nedir? Atak </a:t>
            </a:r>
            <a:r>
              <a:rPr lang="tr-TR" altLang="tr-TR" sz="2800" b="1" dirty="0" err="1">
                <a:solidFill>
                  <a:prstClr val="black">
                    <a:lumMod val="75000"/>
                    <a:lumOff val="25000"/>
                  </a:prstClr>
                </a:solidFill>
              </a:rPr>
              <a:t>Yaşarmıyım</a:t>
            </a:r>
            <a:r>
              <a:rPr lang="tr-TR" altLang="tr-TR" sz="2800" b="1" dirty="0">
                <a:solidFill>
                  <a:prstClr val="black">
                    <a:lumMod val="75000"/>
                    <a:lumOff val="25000"/>
                  </a:prstClr>
                </a:solidFill>
              </a:rPr>
              <a:t>? </a:t>
            </a:r>
          </a:p>
        </p:txBody>
      </p:sp>
      <p:pic>
        <p:nvPicPr>
          <p:cNvPr id="14" name="Resim 12">
            <a:extLst>
              <a:ext uri="{FF2B5EF4-FFF2-40B4-BE49-F238E27FC236}">
                <a16:creationId xmlns:a16="http://schemas.microsoft.com/office/drawing/2014/main" id="{4542BDBF-903A-4890-9957-F393EAFCD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4643" y="290847"/>
            <a:ext cx="608753" cy="1607107"/>
          </a:xfrm>
          <a:prstGeom prst="rect">
            <a:avLst/>
          </a:prstGeom>
        </p:spPr>
      </p:pic>
    </p:spTree>
    <p:extLst>
      <p:ext uri="{BB962C8B-B14F-4D97-AF65-F5344CB8AC3E}">
        <p14:creationId xmlns:p14="http://schemas.microsoft.com/office/powerpoint/2010/main" val="117180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l="2382" t="1249" r="4478"/>
          <a:stretch/>
        </p:blipFill>
        <p:spPr>
          <a:xfrm>
            <a:off x="9200560" y="3369367"/>
            <a:ext cx="3004931" cy="2781450"/>
          </a:xfrm>
          <a:prstGeom prst="rect">
            <a:avLst/>
          </a:prstGeom>
          <a:noFill/>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1828800" y="832791"/>
            <a:ext cx="8534400" cy="584775"/>
          </a:xfrm>
          <a:prstGeom prst="rect">
            <a:avLst/>
          </a:prstGeom>
          <a:noFill/>
        </p:spPr>
        <p:txBody>
          <a:bodyPr wrap="square">
            <a:spAutoFit/>
          </a:bodyPr>
          <a:lstStyle/>
          <a:p>
            <a:pPr lvl="0" algn="ctr" fontAlgn="base">
              <a:spcBef>
                <a:spcPct val="0"/>
              </a:spcBef>
              <a:spcAft>
                <a:spcPct val="0"/>
              </a:spcAft>
              <a:defRPr/>
            </a:pPr>
            <a:r>
              <a:rPr lang="tr-TR" altLang="tr-TR" sz="3200" b="1" dirty="0">
                <a:solidFill>
                  <a:srgbClr val="404040"/>
                </a:solidFill>
              </a:rPr>
              <a:t>Özetle</a:t>
            </a:r>
            <a:endParaRPr kumimoji="0" lang="tr-TR" altLang="tr-TR" sz="3200" b="1" i="0" u="none" strike="noStrike" kern="1200" cap="none" spc="0" normalizeH="0" baseline="0" noProof="0" dirty="0">
              <a:ln>
                <a:noFill/>
              </a:ln>
              <a:solidFill>
                <a:srgbClr val="404040"/>
              </a:solidFill>
              <a:effectLst/>
              <a:uLnTx/>
              <a:uFillTx/>
              <a:latin typeface="Calibri"/>
            </a:endParaRP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159" y="276378"/>
            <a:ext cx="608753" cy="1607107"/>
          </a:xfrm>
          <a:prstGeom prst="rect">
            <a:avLst/>
          </a:prstGeom>
        </p:spPr>
      </p:pic>
      <p:pic>
        <p:nvPicPr>
          <p:cNvPr id="1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7839" y="2078777"/>
            <a:ext cx="540517" cy="4881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a:extLst>
              <a:ext uri="{FF2B5EF4-FFF2-40B4-BE49-F238E27FC236}">
                <a16:creationId xmlns:a16="http://schemas.microsoft.com/office/drawing/2014/main" id="{1A4F2EBE-7BAF-436D-AFC3-BA30E7A9F760}"/>
              </a:ext>
            </a:extLst>
          </p:cNvPr>
          <p:cNvSpPr txBox="1"/>
          <p:nvPr/>
        </p:nvSpPr>
        <p:spPr>
          <a:xfrm>
            <a:off x="534326" y="2012177"/>
            <a:ext cx="9470285" cy="3970318"/>
          </a:xfrm>
          <a:prstGeom prst="rect">
            <a:avLst/>
          </a:prstGeom>
          <a:noFill/>
        </p:spPr>
        <p:txBody>
          <a:bodyPr wrap="square" rtlCol="0">
            <a:spAutoFit/>
          </a:bodyPr>
          <a:lstStyle/>
          <a:p>
            <a:pPr lvl="1" defTabSz="355600">
              <a:lnSpc>
                <a:spcPct val="150000"/>
              </a:lnSpc>
              <a:defRPr/>
            </a:pPr>
            <a:r>
              <a:rPr lang="tr-TR" sz="2400" dirty="0">
                <a:solidFill>
                  <a:prstClr val="black">
                    <a:lumMod val="75000"/>
                    <a:lumOff val="25000"/>
                  </a:prstClr>
                </a:solidFill>
              </a:rPr>
              <a:t>Hastalığa yönelik risk faktörlerinden uzak durulmalı.</a:t>
            </a:r>
          </a:p>
          <a:p>
            <a:pPr lvl="1" defTabSz="355600">
              <a:lnSpc>
                <a:spcPct val="150000"/>
              </a:lnSpc>
              <a:defRPr/>
            </a:pPr>
            <a:r>
              <a:rPr lang="tr-TR" sz="2400" dirty="0">
                <a:solidFill>
                  <a:prstClr val="black">
                    <a:lumMod val="75000"/>
                    <a:lumOff val="25000"/>
                  </a:prstClr>
                </a:solidFill>
              </a:rPr>
              <a:t>İlaçlar doğru ve düzenli kullanılmalı.</a:t>
            </a:r>
          </a:p>
          <a:p>
            <a:pPr lvl="1" defTabSz="355600">
              <a:lnSpc>
                <a:spcPct val="150000"/>
              </a:lnSpc>
              <a:defRPr/>
            </a:pPr>
            <a:r>
              <a:rPr lang="tr-TR" sz="2400" dirty="0">
                <a:solidFill>
                  <a:prstClr val="black">
                    <a:lumMod val="75000"/>
                    <a:lumOff val="25000"/>
                  </a:prstClr>
                </a:solidFill>
              </a:rPr>
              <a:t>Belirtiler ve nefes ölçümleri mümkünse kayıt edilmeli.</a:t>
            </a:r>
          </a:p>
          <a:p>
            <a:pPr lvl="1" defTabSz="355600">
              <a:lnSpc>
                <a:spcPct val="150000"/>
              </a:lnSpc>
              <a:defRPr/>
            </a:pPr>
            <a:r>
              <a:rPr lang="tr-TR" sz="2400" dirty="0">
                <a:solidFill>
                  <a:prstClr val="black">
                    <a:lumMod val="75000"/>
                    <a:lumOff val="25000"/>
                  </a:prstClr>
                </a:solidFill>
              </a:rPr>
              <a:t>Belirtilerde değişiklik görüldüğünde evde ne yapılması gerektiği öğrenilmeli ve gereğinde vakit kaybetmeden doktora başvurulmalı.</a:t>
            </a:r>
          </a:p>
          <a:p>
            <a:pPr lvl="1" defTabSz="355600">
              <a:lnSpc>
                <a:spcPct val="150000"/>
              </a:lnSpc>
              <a:defRPr/>
            </a:pPr>
            <a:r>
              <a:rPr lang="tr-TR" sz="2400" dirty="0">
                <a:solidFill>
                  <a:prstClr val="black">
                    <a:lumMod val="75000"/>
                    <a:lumOff val="25000"/>
                  </a:prstClr>
                </a:solidFill>
              </a:rPr>
              <a:t>Düzenli hekim kontrolüne gidilmeli.</a:t>
            </a:r>
          </a:p>
          <a:p>
            <a:pPr lvl="1" defTabSz="355600">
              <a:lnSpc>
                <a:spcPct val="150000"/>
              </a:lnSpc>
              <a:defRPr/>
            </a:pPr>
            <a:r>
              <a:rPr lang="tr-TR" sz="2400" dirty="0">
                <a:solidFill>
                  <a:prstClr val="black">
                    <a:lumMod val="75000"/>
                    <a:lumOff val="25000"/>
                  </a:prstClr>
                </a:solidFill>
              </a:rPr>
              <a:t>Sağlıklı bilgi kaynaklarından astım hakkında detaylı bilgi öğrenilmeli.</a:t>
            </a:r>
          </a:p>
        </p:txBody>
      </p:sp>
      <p:pic>
        <p:nvPicPr>
          <p:cNvPr id="19" name="Resim 18"/>
          <p:cNvPicPr>
            <a:picLocks noChangeAspect="1"/>
          </p:cNvPicPr>
          <p:nvPr/>
        </p:nvPicPr>
        <p:blipFill rotWithShape="1">
          <a:blip r:embed="rId6">
            <a:duotone>
              <a:schemeClr val="accent3">
                <a:shade val="45000"/>
                <a:satMod val="135000"/>
              </a:schemeClr>
              <a:prstClr val="white"/>
            </a:duotone>
          </a:blip>
          <a:srcRect l="14245" t="16829" r="16651" b="22148"/>
          <a:stretch/>
        </p:blipFill>
        <p:spPr>
          <a:xfrm>
            <a:off x="0" y="155436"/>
            <a:ext cx="3585882" cy="1709223"/>
          </a:xfrm>
          <a:prstGeom prst="rect">
            <a:avLst/>
          </a:prstGeom>
          <a:noFill/>
        </p:spPr>
      </p:pic>
      <p:pic>
        <p:nvPicPr>
          <p:cNvPr id="20"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7836" y="4736801"/>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7837" y="3624312"/>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7838" y="3134345"/>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7840" y="2581044"/>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097" r="49268" b="27532"/>
          <a:stretch/>
        </p:blipFill>
        <p:spPr bwMode="auto">
          <a:xfrm>
            <a:off x="404081" y="5361099"/>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6" name="Resim 15"/>
          <p:cNvPicPr>
            <a:picLocks noChangeAspect="1"/>
          </p:cNvPicPr>
          <p:nvPr/>
        </p:nvPicPr>
        <p:blipFill>
          <a:blip r:embed="rId7"/>
          <a:stretch>
            <a:fillRect/>
          </a:stretch>
        </p:blipFill>
        <p:spPr>
          <a:xfrm>
            <a:off x="9420225" y="147191"/>
            <a:ext cx="2771775" cy="2819400"/>
          </a:xfrm>
          <a:prstGeom prst="rect">
            <a:avLst/>
          </a:prstGeom>
        </p:spPr>
      </p:pic>
    </p:spTree>
    <p:extLst>
      <p:ext uri="{BB962C8B-B14F-4D97-AF65-F5344CB8AC3E}">
        <p14:creationId xmlns:p14="http://schemas.microsoft.com/office/powerpoint/2010/main" val="2489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3"/>
                                        </p:tgtEl>
                                      </p:cBhvr>
                                    </p:animEffect>
                                    <p:animScale>
                                      <p:cBhvr>
                                        <p:cTn id="22" dur="250" autoRev="1" fill="hold"/>
                                        <p:tgtEl>
                                          <p:spTgt spid="2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2"/>
                                        </p:tgtEl>
                                      </p:cBhvr>
                                    </p:animEffect>
                                    <p:animScale>
                                      <p:cBhvr>
                                        <p:cTn id="27" dur="250" autoRev="1" fill="hold"/>
                                        <p:tgtEl>
                                          <p:spTgt spid="22"/>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4"/>
                                        </p:tgtEl>
                                      </p:cBhvr>
                                    </p:animEffect>
                                    <p:animScale>
                                      <p:cBhvr>
                                        <p:cTn id="42"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56A0CE-23FD-4D3F-9370-C8D098238000}"/>
              </a:ext>
            </a:extLst>
          </p:cNvPr>
          <p:cNvSpPr txBox="1"/>
          <p:nvPr/>
        </p:nvSpPr>
        <p:spPr>
          <a:xfrm>
            <a:off x="1500492" y="661551"/>
            <a:ext cx="8534400" cy="584775"/>
          </a:xfrm>
          <a:prstGeom prst="rect">
            <a:avLst/>
          </a:prstGeom>
          <a:noFill/>
        </p:spPr>
        <p:txBody>
          <a:bodyPr wrap="square">
            <a:spAutoFit/>
          </a:bodyPr>
          <a:lstStyle/>
          <a:p>
            <a:pPr lvl="0" algn="ctr" fontAlgn="base">
              <a:spcBef>
                <a:spcPct val="0"/>
              </a:spcBef>
              <a:spcAft>
                <a:spcPct val="0"/>
              </a:spcAft>
              <a:defRPr/>
            </a:pPr>
            <a:r>
              <a:rPr lang="tr-TR" altLang="tr-TR" sz="3200" b="1" dirty="0">
                <a:solidFill>
                  <a:srgbClr val="404040"/>
                </a:solidFill>
              </a:rPr>
              <a:t>Astımla İlgili Bilgi Kaynakları? </a:t>
            </a:r>
            <a:endParaRPr kumimoji="0" lang="tr-TR" altLang="tr-TR" sz="3200" b="1" i="0" u="none" strike="noStrike" kern="1200" cap="none" spc="0" normalizeH="0" baseline="0" noProof="0" dirty="0">
              <a:ln>
                <a:noFill/>
              </a:ln>
              <a:solidFill>
                <a:srgbClr val="404040"/>
              </a:solidFill>
              <a:effectLst/>
              <a:uLnTx/>
              <a:uFillTx/>
              <a:latin typeface="Calibri"/>
            </a:endParaRPr>
          </a:p>
        </p:txBody>
      </p:sp>
      <p:sp>
        <p:nvSpPr>
          <p:cNvPr id="16" name="TextBox 6">
            <a:extLst>
              <a:ext uri="{FF2B5EF4-FFF2-40B4-BE49-F238E27FC236}">
                <a16:creationId xmlns:a16="http://schemas.microsoft.com/office/drawing/2014/main" id="{1A4F2EBE-7BAF-436D-AFC3-BA30E7A9F760}"/>
              </a:ext>
            </a:extLst>
          </p:cNvPr>
          <p:cNvSpPr txBox="1"/>
          <p:nvPr/>
        </p:nvSpPr>
        <p:spPr>
          <a:xfrm>
            <a:off x="552498" y="1770974"/>
            <a:ext cx="11033044" cy="3970318"/>
          </a:xfrm>
          <a:prstGeom prst="rect">
            <a:avLst/>
          </a:prstGeom>
          <a:noFill/>
        </p:spPr>
        <p:txBody>
          <a:bodyPr wrap="square" rtlCol="0">
            <a:spAutoFit/>
          </a:bodyPr>
          <a:lstStyle/>
          <a:p>
            <a:pPr lvl="1" defTabSz="355600">
              <a:lnSpc>
                <a:spcPct val="150000"/>
              </a:lnSpc>
              <a:defRPr/>
            </a:pPr>
            <a:r>
              <a:rPr lang="tr-TR" sz="2400" dirty="0">
                <a:solidFill>
                  <a:prstClr val="black">
                    <a:lumMod val="75000"/>
                    <a:lumOff val="25000"/>
                  </a:prstClr>
                </a:solidFill>
              </a:rPr>
              <a:t>T.C. Sağlık Bakanlığı, Halk Sağlığı Genel Müdürlüğü </a:t>
            </a:r>
          </a:p>
          <a:p>
            <a:pPr lvl="1" defTabSz="355600">
              <a:lnSpc>
                <a:spcPct val="150000"/>
              </a:lnSpc>
              <a:defRPr/>
            </a:pPr>
            <a:r>
              <a:rPr lang="tr-TR" sz="2400" dirty="0">
                <a:solidFill>
                  <a:prstClr val="black">
                    <a:lumMod val="75000"/>
                    <a:lumOff val="25000"/>
                  </a:prstClr>
                </a:solidFill>
              </a:rPr>
              <a:t>https://hsgm.saglik.gov.tr/tr/kronik-hava-yolu-hastaliklari/</a:t>
            </a:r>
          </a:p>
          <a:p>
            <a:pPr lvl="1" defTabSz="355600">
              <a:lnSpc>
                <a:spcPct val="150000"/>
              </a:lnSpc>
              <a:defRPr/>
            </a:pPr>
            <a:r>
              <a:rPr lang="tr-TR" sz="2400" dirty="0">
                <a:solidFill>
                  <a:prstClr val="black">
                    <a:lumMod val="75000"/>
                    <a:lumOff val="25000"/>
                  </a:prstClr>
                </a:solidFill>
              </a:rPr>
              <a:t>Türk </a:t>
            </a:r>
            <a:r>
              <a:rPr lang="tr-TR" sz="2400" dirty="0" err="1">
                <a:solidFill>
                  <a:prstClr val="black">
                    <a:lumMod val="75000"/>
                    <a:lumOff val="25000"/>
                  </a:prstClr>
                </a:solidFill>
              </a:rPr>
              <a:t>Toraks</a:t>
            </a:r>
            <a:r>
              <a:rPr lang="tr-TR" sz="2400" dirty="0">
                <a:solidFill>
                  <a:prstClr val="black">
                    <a:lumMod val="75000"/>
                    <a:lumOff val="25000"/>
                  </a:prstClr>
                </a:solidFill>
              </a:rPr>
              <a:t> Derneği</a:t>
            </a:r>
          </a:p>
          <a:p>
            <a:pPr lvl="1" defTabSz="355600">
              <a:lnSpc>
                <a:spcPct val="150000"/>
              </a:lnSpc>
              <a:defRPr/>
            </a:pPr>
            <a:r>
              <a:rPr lang="tr-TR" sz="2400" dirty="0">
                <a:solidFill>
                  <a:prstClr val="black">
                    <a:lumMod val="75000"/>
                    <a:lumOff val="25000"/>
                  </a:prstClr>
                </a:solidFill>
              </a:rPr>
              <a:t>https://www.toraks.org.tr/</a:t>
            </a:r>
          </a:p>
          <a:p>
            <a:pPr lvl="1" defTabSz="355600">
              <a:lnSpc>
                <a:spcPct val="150000"/>
              </a:lnSpc>
              <a:defRPr/>
            </a:pPr>
            <a:r>
              <a:rPr lang="tr-TR" sz="2400" dirty="0">
                <a:solidFill>
                  <a:prstClr val="black">
                    <a:lumMod val="75000"/>
                    <a:lumOff val="25000"/>
                  </a:prstClr>
                </a:solidFill>
              </a:rPr>
              <a:t>Türkiye Ulusal </a:t>
            </a:r>
            <a:r>
              <a:rPr lang="tr-TR" sz="2400" dirty="0" err="1">
                <a:solidFill>
                  <a:prstClr val="black">
                    <a:lumMod val="75000"/>
                    <a:lumOff val="25000"/>
                  </a:prstClr>
                </a:solidFill>
              </a:rPr>
              <a:t>Allerji</a:t>
            </a:r>
            <a:r>
              <a:rPr lang="tr-TR" sz="2400" dirty="0">
                <a:solidFill>
                  <a:prstClr val="black">
                    <a:lumMod val="75000"/>
                    <a:lumOff val="25000"/>
                  </a:prstClr>
                </a:solidFill>
              </a:rPr>
              <a:t> ve İmmünoloji Derneği</a:t>
            </a:r>
          </a:p>
          <a:p>
            <a:pPr lvl="1" defTabSz="355600">
              <a:lnSpc>
                <a:spcPct val="150000"/>
              </a:lnSpc>
              <a:defRPr/>
            </a:pPr>
            <a:r>
              <a:rPr lang="tr-TR" sz="2400" dirty="0">
                <a:solidFill>
                  <a:prstClr val="black">
                    <a:lumMod val="75000"/>
                    <a:lumOff val="25000"/>
                  </a:prstClr>
                </a:solidFill>
              </a:rPr>
              <a:t>https://www.aid.org.tr/</a:t>
            </a:r>
          </a:p>
          <a:p>
            <a:pPr marL="0" marR="0" lvl="0" indent="0" algn="l" defTabSz="3556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pic>
        <p:nvPicPr>
          <p:cNvPr id="11"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97" r="49268" b="27532"/>
          <a:stretch/>
        </p:blipFill>
        <p:spPr bwMode="auto">
          <a:xfrm>
            <a:off x="486509" y="1873040"/>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97" r="49268" b="27532"/>
          <a:stretch/>
        </p:blipFill>
        <p:spPr bwMode="auto">
          <a:xfrm>
            <a:off x="462830" y="2914533"/>
            <a:ext cx="540517" cy="488191"/>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p:cNvSpPr txBox="1"/>
          <p:nvPr/>
        </p:nvSpPr>
        <p:spPr>
          <a:xfrm>
            <a:off x="9006211" y="3304129"/>
            <a:ext cx="3045711"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tr-TR" sz="3200" b="1" dirty="0">
                <a:solidFill>
                  <a:srgbClr val="C00000"/>
                </a:solidFill>
              </a:rPr>
              <a:t>web sayfaları</a:t>
            </a:r>
          </a:p>
        </p:txBody>
      </p:sp>
      <p:sp>
        <p:nvSpPr>
          <p:cNvPr id="14" name="Sağ Ayraç 13"/>
          <p:cNvSpPr/>
          <p:nvPr/>
        </p:nvSpPr>
        <p:spPr bwMode="auto">
          <a:xfrm>
            <a:off x="8140157" y="1951348"/>
            <a:ext cx="657225" cy="3223967"/>
          </a:xfrm>
          <a:prstGeom prst="rightBrace">
            <a:avLst>
              <a:gd name="adj1" fmla="val 19047"/>
              <a:gd name="adj2" fmla="val 50000"/>
            </a:avLst>
          </a:prstGeom>
          <a:ln w="31750">
            <a:solidFill>
              <a:srgbClr val="C0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C00000"/>
              </a:solidFill>
              <a:effectLst/>
              <a:uLnTx/>
              <a:uFillTx/>
              <a:latin typeface="Comic Sans MS" pitchFamily="66" charset="0"/>
              <a:ea typeface="+mn-ea"/>
              <a:cs typeface="+mn-cs"/>
            </a:endParaRPr>
          </a:p>
        </p:txBody>
      </p:sp>
      <p:pic>
        <p:nvPicPr>
          <p:cNvPr id="15"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97" r="49268" b="27532"/>
          <a:stretch/>
        </p:blipFill>
        <p:spPr bwMode="auto">
          <a:xfrm>
            <a:off x="458228" y="4008046"/>
            <a:ext cx="540517" cy="488191"/>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rotWithShape="1">
          <a:blip r:embed="rId3"/>
          <a:srcRect l="51009" t="27070" r="11475" b="25737"/>
          <a:stretch/>
        </p:blipFill>
        <p:spPr>
          <a:xfrm>
            <a:off x="8903839" y="4035185"/>
            <a:ext cx="2575245" cy="1822250"/>
          </a:xfrm>
          <a:prstGeom prst="rect">
            <a:avLst/>
          </a:prstGeom>
        </p:spPr>
      </p:pic>
      <p:pic>
        <p:nvPicPr>
          <p:cNvPr id="19" name="Resim 18"/>
          <p:cNvPicPr>
            <a:picLocks noChangeAspect="1"/>
          </p:cNvPicPr>
          <p:nvPr/>
        </p:nvPicPr>
        <p:blipFill rotWithShape="1">
          <a:blip r:embed="rId4"/>
          <a:srcRect l="49802" t="30637" r="35846" b="31658"/>
          <a:stretch/>
        </p:blipFill>
        <p:spPr>
          <a:xfrm>
            <a:off x="10191461" y="616709"/>
            <a:ext cx="1237512" cy="1828800"/>
          </a:xfrm>
          <a:prstGeom prst="rect">
            <a:avLst/>
          </a:prstGeom>
        </p:spPr>
      </p:pic>
    </p:spTree>
    <p:extLst>
      <p:ext uri="{BB962C8B-B14F-4D97-AF65-F5344CB8AC3E}">
        <p14:creationId xmlns:p14="http://schemas.microsoft.com/office/powerpoint/2010/main" val="57126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Resim 15"/>
          <p:cNvPicPr>
            <a:picLocks noChangeAspect="1"/>
          </p:cNvPicPr>
          <p:nvPr/>
        </p:nvPicPr>
        <p:blipFill>
          <a:blip r:embed="rId2">
            <a:duotone>
              <a:schemeClr val="accent3">
                <a:shade val="45000"/>
                <a:satMod val="135000"/>
              </a:schemeClr>
              <a:prstClr val="white"/>
            </a:duotone>
          </a:blip>
          <a:stretch>
            <a:fillRect/>
          </a:stretch>
        </p:blipFill>
        <p:spPr>
          <a:xfrm>
            <a:off x="3533417" y="216815"/>
            <a:ext cx="5125165" cy="5952757"/>
          </a:xfrm>
          <a:prstGeom prst="rect">
            <a:avLst/>
          </a:prstGeom>
          <a:noFill/>
        </p:spPr>
      </p:pic>
      <p:pic>
        <p:nvPicPr>
          <p:cNvPr id="25"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3">
            <a:duotone>
              <a:schemeClr val="accent3">
                <a:shade val="45000"/>
                <a:satMod val="135000"/>
              </a:schemeClr>
              <a:prstClr val="white"/>
            </a:duotone>
          </a:blip>
          <a:srcRect l="8687" r="7829"/>
          <a:stretch/>
        </p:blipFill>
        <p:spPr>
          <a:xfrm>
            <a:off x="1501615" y="1055802"/>
            <a:ext cx="2352277" cy="3073820"/>
          </a:xfrm>
          <a:prstGeom prst="rect">
            <a:avLst/>
          </a:prstGeom>
          <a:noFill/>
        </p:spPr>
      </p:pic>
      <p:pic>
        <p:nvPicPr>
          <p:cNvPr id="26" name="Resim 25"/>
          <p:cNvPicPr/>
          <p:nvPr/>
        </p:nvPicPr>
        <p:blipFill rotWithShape="1">
          <a:blip r:embed="rId4">
            <a:duotone>
              <a:schemeClr val="accent3">
                <a:shade val="45000"/>
                <a:satMod val="135000"/>
              </a:schemeClr>
              <a:prstClr val="white"/>
            </a:duotone>
          </a:blip>
          <a:srcRect l="29756" t="9059" r="33291" b="25816"/>
          <a:stretch/>
        </p:blipFill>
        <p:spPr>
          <a:xfrm>
            <a:off x="136025" y="311360"/>
            <a:ext cx="1700889" cy="1712601"/>
          </a:xfrm>
          <a:prstGeom prst="rect">
            <a:avLst/>
          </a:prstGeom>
          <a:noFill/>
        </p:spPr>
      </p:pic>
      <p:pic>
        <p:nvPicPr>
          <p:cNvPr id="27"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200000"/>
                    </a14:imgEffect>
                  </a14:imgLayer>
                </a14:imgProps>
              </a:ext>
            </a:extLst>
          </a:blip>
          <a:srcRect l="2382" t="1249" r="4478"/>
          <a:stretch/>
        </p:blipFill>
        <p:spPr>
          <a:xfrm>
            <a:off x="9558113" y="311360"/>
            <a:ext cx="2390565" cy="2212775"/>
          </a:xfrm>
          <a:prstGeom prst="rect">
            <a:avLst/>
          </a:prstGeom>
          <a:noFill/>
        </p:spPr>
      </p:pic>
      <p:pic>
        <p:nvPicPr>
          <p:cNvPr id="28" name="Resim 27"/>
          <p:cNvPicPr>
            <a:picLocks noChangeAspect="1"/>
          </p:cNvPicPr>
          <p:nvPr/>
        </p:nvPicPr>
        <p:blipFill rotWithShape="1">
          <a:blip r:embed="rId7">
            <a:duotone>
              <a:schemeClr val="accent3">
                <a:shade val="45000"/>
                <a:satMod val="135000"/>
              </a:schemeClr>
              <a:prstClr val="white"/>
            </a:duotone>
          </a:blip>
          <a:srcRect l="14245" t="16830" r="15269" b="20037"/>
          <a:stretch/>
        </p:blipFill>
        <p:spPr>
          <a:xfrm>
            <a:off x="32826" y="4504541"/>
            <a:ext cx="2894029" cy="1644607"/>
          </a:xfrm>
          <a:prstGeom prst="rect">
            <a:avLst/>
          </a:prstGeom>
          <a:noFill/>
        </p:spPr>
      </p:pic>
      <p:pic>
        <p:nvPicPr>
          <p:cNvPr id="29" name="Resim 28"/>
          <p:cNvPicPr>
            <a:picLocks noChangeAspect="1"/>
          </p:cNvPicPr>
          <p:nvPr/>
        </p:nvPicPr>
        <p:blipFill rotWithShape="1">
          <a:blip r:embed="rId8">
            <a:duotone>
              <a:schemeClr val="accent3">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brightnessContrast bright="-13000"/>
                    </a14:imgEffect>
                  </a14:imgLayer>
                </a14:imgProps>
              </a:ext>
            </a:extLst>
          </a:blip>
          <a:srcRect l="15476" r="16043"/>
          <a:stretch/>
        </p:blipFill>
        <p:spPr>
          <a:xfrm>
            <a:off x="9062942" y="4504541"/>
            <a:ext cx="2885736" cy="1653984"/>
          </a:xfrm>
          <a:prstGeom prst="rect">
            <a:avLst/>
          </a:prstGeom>
        </p:spPr>
      </p:pic>
      <p:pic>
        <p:nvPicPr>
          <p:cNvPr id="30"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097" r="49268" b="27532"/>
          <a:stretch/>
        </p:blipFill>
        <p:spPr bwMode="auto">
          <a:xfrm>
            <a:off x="8941281" y="4889420"/>
            <a:ext cx="355757" cy="2790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829" t="22838" b="25315"/>
          <a:stretch/>
        </p:blipFill>
        <p:spPr bwMode="auto">
          <a:xfrm>
            <a:off x="11729872" y="4903672"/>
            <a:ext cx="340467" cy="283633"/>
          </a:xfrm>
          <a:prstGeom prst="rect">
            <a:avLst/>
          </a:prstGeom>
          <a:noFill/>
          <a:extLst>
            <a:ext uri="{909E8E84-426E-40DD-AFC4-6F175D3DCCD1}">
              <a14:hiddenFill xmlns:a14="http://schemas.microsoft.com/office/drawing/2010/main">
                <a:solidFill>
                  <a:srgbClr val="FFFFFF"/>
                </a:solidFill>
              </a14:hiddenFill>
            </a:ext>
          </a:extLst>
        </p:spPr>
      </p:pic>
      <p:pic>
        <p:nvPicPr>
          <p:cNvPr id="33" name="Resim 32"/>
          <p:cNvPicPr/>
          <p:nvPr/>
        </p:nvPicPr>
        <p:blipFill rotWithShape="1">
          <a:blip r:embed="rId11">
            <a:extLst>
              <a:ext uri="{BEBA8EAE-BF5A-486C-A8C5-ECC9F3942E4B}">
                <a14:imgProps xmlns:a14="http://schemas.microsoft.com/office/drawing/2010/main">
                  <a14:imgLayer r:embed="rId12">
                    <a14:imgEffect>
                      <a14:sharpenSoften amount="1000"/>
                    </a14:imgEffect>
                    <a14:imgEffect>
                      <a14:brightnessContrast contrast="-24000"/>
                    </a14:imgEffect>
                  </a14:imgLayer>
                </a14:imgProps>
              </a:ext>
            </a:extLst>
          </a:blip>
          <a:srcRect l="9731" t="25171" r="51098" b="26457"/>
          <a:stretch/>
        </p:blipFill>
        <p:spPr>
          <a:xfrm>
            <a:off x="9789372" y="2862614"/>
            <a:ext cx="1432876" cy="1325283"/>
          </a:xfrm>
          <a:prstGeom prst="rect">
            <a:avLst/>
          </a:prstGeom>
        </p:spPr>
      </p:pic>
      <p:sp>
        <p:nvSpPr>
          <p:cNvPr id="6" name="TextBox 5">
            <a:extLst>
              <a:ext uri="{FF2B5EF4-FFF2-40B4-BE49-F238E27FC236}">
                <a16:creationId xmlns:a16="http://schemas.microsoft.com/office/drawing/2014/main" id="{CF56A0CE-23FD-4D3F-9370-C8D098238000}"/>
              </a:ext>
            </a:extLst>
          </p:cNvPr>
          <p:cNvSpPr txBox="1"/>
          <p:nvPr/>
        </p:nvSpPr>
        <p:spPr>
          <a:xfrm>
            <a:off x="0" y="161639"/>
            <a:ext cx="12192000" cy="5993949"/>
          </a:xfrm>
          <a:prstGeom prst="rect">
            <a:avLst/>
          </a:prstGeom>
          <a:solidFill>
            <a:schemeClr val="bg1">
              <a:alpha val="48000"/>
            </a:schemeClr>
          </a:solidFill>
        </p:spPr>
        <p:txBody>
          <a:bodyPr wrap="square" rtlCol="0">
            <a:spAutoFit/>
          </a:bodyPr>
          <a:lstStyle>
            <a:defPPr>
              <a:defRPr lang="tr-TR"/>
            </a:defPPr>
            <a:lvl1pPr marR="0" lvl="0" indent="0" algn="ctr" fontAlgn="auto">
              <a:lnSpc>
                <a:spcPct val="150000"/>
              </a:lnSpc>
              <a:spcBef>
                <a:spcPts val="1200"/>
              </a:spcBef>
              <a:spcAft>
                <a:spcPts val="0"/>
              </a:spcAft>
              <a:buClrTx/>
              <a:buSzTx/>
              <a:buFontTx/>
              <a:buNone/>
              <a:tabLst/>
              <a:defRPr kumimoji="0" sz="2400" b="0" i="0" u="none" strike="noStrike" cap="none" spc="0" normalizeH="0" baseline="0">
                <a:ln>
                  <a:noFill/>
                </a:ln>
                <a:solidFill>
                  <a:srgbClr val="404040"/>
                </a:solidFill>
                <a:effectLst/>
                <a:uLnTx/>
                <a:uFillTx/>
                <a:latin typeface="Calibri" panose="020F0502020204030204"/>
                <a:cs typeface="Arial" charset="0"/>
              </a:defRPr>
            </a:lvl1pPr>
          </a:lstStyle>
          <a:p>
            <a:pPr fontAlgn="base">
              <a:spcBef>
                <a:spcPct val="0"/>
              </a:spcBef>
              <a:spcAft>
                <a:spcPct val="0"/>
              </a:spcAft>
              <a:defRPr/>
            </a:pPr>
            <a:endParaRPr lang="tr-TR" altLang="tr-TR" sz="3600" b="1" dirty="0">
              <a:solidFill>
                <a:srgbClr val="C00000"/>
              </a:solidFill>
              <a:latin typeface="+mn-lt"/>
              <a:cs typeface="+mn-cs"/>
            </a:endParaRPr>
          </a:p>
          <a:p>
            <a:pPr fontAlgn="base">
              <a:spcBef>
                <a:spcPct val="0"/>
              </a:spcBef>
              <a:spcAft>
                <a:spcPct val="0"/>
              </a:spcAft>
              <a:defRPr/>
            </a:pPr>
            <a:r>
              <a:rPr lang="tr-TR" altLang="tr-TR" sz="3600" b="1" dirty="0">
                <a:solidFill>
                  <a:srgbClr val="C00000"/>
                </a:solidFill>
                <a:latin typeface="+mn-lt"/>
                <a:cs typeface="+mn-cs"/>
              </a:rPr>
              <a:t>Sağlıklı ve mutlu bir yaşam dileğiyle </a:t>
            </a:r>
          </a:p>
          <a:p>
            <a:pPr fontAlgn="base">
              <a:spcBef>
                <a:spcPct val="0"/>
              </a:spcBef>
              <a:spcAft>
                <a:spcPct val="0"/>
              </a:spcAft>
              <a:defRPr/>
            </a:pPr>
            <a:r>
              <a:rPr lang="tr-TR" altLang="tr-TR" sz="3600" b="1" dirty="0">
                <a:solidFill>
                  <a:srgbClr val="C00000"/>
                </a:solidFill>
                <a:latin typeface="+mn-lt"/>
                <a:cs typeface="+mn-cs"/>
              </a:rPr>
              <a:t>"Astıma </a:t>
            </a:r>
            <a:r>
              <a:rPr lang="tr-TR" altLang="tr-TR" sz="3600" b="1" dirty="0" err="1">
                <a:solidFill>
                  <a:srgbClr val="C00000"/>
                </a:solidFill>
                <a:latin typeface="+mn-lt"/>
                <a:cs typeface="+mn-cs"/>
              </a:rPr>
              <a:t>GARDınızı</a:t>
            </a:r>
            <a:r>
              <a:rPr lang="tr-TR" altLang="tr-TR" sz="3600" b="1" dirty="0">
                <a:solidFill>
                  <a:srgbClr val="C00000"/>
                </a:solidFill>
                <a:latin typeface="+mn-lt"/>
                <a:cs typeface="+mn-cs"/>
              </a:rPr>
              <a:t> Alın"</a:t>
            </a:r>
          </a:p>
          <a:p>
            <a:endParaRPr lang="tr-TR" altLang="tr-TR" dirty="0"/>
          </a:p>
          <a:p>
            <a:endParaRPr lang="tr-TR" altLang="tr-TR" dirty="0"/>
          </a:p>
          <a:p>
            <a:endParaRPr lang="tr-TR" altLang="tr-TR" sz="4000" dirty="0"/>
          </a:p>
          <a:p>
            <a:endParaRPr lang="tr-TR" altLang="tr-TR" sz="3300" dirty="0"/>
          </a:p>
        </p:txBody>
      </p:sp>
    </p:spTree>
    <p:extLst>
      <p:ext uri="{BB962C8B-B14F-4D97-AF65-F5344CB8AC3E}">
        <p14:creationId xmlns:p14="http://schemas.microsoft.com/office/powerpoint/2010/main" val="365779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0"/>
                                        </p:tgtEl>
                                      </p:cBhvr>
                                    </p:animEffect>
                                    <p:animScale>
                                      <p:cBhvr>
                                        <p:cTn id="12" dur="250" autoRev="1" fill="hold"/>
                                        <p:tgtEl>
                                          <p:spTgt spid="3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1"/>
                                        </p:tgtEl>
                                      </p:cBhvr>
                                    </p:animEffect>
                                    <p:animScale>
                                      <p:cBhvr>
                                        <p:cTn id="1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Metin kutusu 1">
            <a:extLst>
              <a:ext uri="{FF2B5EF4-FFF2-40B4-BE49-F238E27FC236}">
                <a16:creationId xmlns:a16="http://schemas.microsoft.com/office/drawing/2014/main" id="{1860CC8A-48C4-4686-B0E6-65E3ABE8B56B}"/>
              </a:ext>
            </a:extLst>
          </p:cNvPr>
          <p:cNvSpPr txBox="1">
            <a:spLocks noChangeArrowheads="1"/>
          </p:cNvSpPr>
          <p:nvPr/>
        </p:nvSpPr>
        <p:spPr bwMode="auto">
          <a:xfrm>
            <a:off x="387755" y="4573741"/>
            <a:ext cx="1134636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bg1"/>
                </a:solidFill>
                <a:latin typeface="Arial" panose="020B0604020202020204" pitchFamily="34" charset="0"/>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tr-TR" altLang="tr-TR" sz="1000" b="0" dirty="0">
              <a:solidFill>
                <a:srgbClr val="404040"/>
              </a:solidFill>
              <a:latin typeface="+mn-lt"/>
            </a:endParaRPr>
          </a:p>
          <a:p>
            <a:pPr algn="ctr" eaLnBrk="0" fontAlgn="base" hangingPunct="0">
              <a:spcBef>
                <a:spcPct val="0"/>
              </a:spcBef>
              <a:spcAft>
                <a:spcPct val="0"/>
              </a:spcAft>
            </a:pPr>
            <a:r>
              <a:rPr lang="tr-TR" altLang="tr-TR" sz="4000" dirty="0">
                <a:solidFill>
                  <a:srgbClr val="404040"/>
                </a:solidFill>
                <a:latin typeface="+mn-lt"/>
              </a:rPr>
              <a:t>TEŞEKKÜRLER </a:t>
            </a:r>
          </a:p>
        </p:txBody>
      </p:sp>
      <p:pic>
        <p:nvPicPr>
          <p:cNvPr id="27"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BCA523AB-B3E6-416B-BDB7-FF54E1B7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 y="1978876"/>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Resim 3" descr="Açıklama: C:\Users\zuhal.ureten\Desktop\logo.png">
            <a:extLst>
              <a:ext uri="{FF2B5EF4-FFF2-40B4-BE49-F238E27FC236}">
                <a16:creationId xmlns:a16="http://schemas.microsoft.com/office/drawing/2014/main" id="{D05CA2AF-EE8B-4C5F-A62B-CBD2AB300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98" y="2137410"/>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a:extLst>
              <a:ext uri="{FF2B5EF4-FFF2-40B4-BE49-F238E27FC236}">
                <a16:creationId xmlns:a16="http://schemas.microsoft.com/office/drawing/2014/main" id="{8F61055D-591E-4CAA-97B8-0D335ECF9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153" y="2137410"/>
            <a:ext cx="1448209" cy="14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Resim 5" descr="Açıklama: http://sirnak.hsm.saglik.gov.tr/resimler/kayan/31.png">
            <a:extLst>
              <a:ext uri="{FF2B5EF4-FFF2-40B4-BE49-F238E27FC236}">
                <a16:creationId xmlns:a16="http://schemas.microsoft.com/office/drawing/2014/main" id="{108E0A39-686E-4DE9-9BF6-4827B0B6C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251" y="2780447"/>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81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tr-TR" sz="2800" b="1" dirty="0">
                <a:solidFill>
                  <a:prstClr val="black">
                    <a:lumMod val="75000"/>
                    <a:lumOff val="25000"/>
                  </a:prstClr>
                </a:solidFill>
              </a:rPr>
              <a:t>Astımda Risk </a:t>
            </a:r>
            <a:r>
              <a:rPr lang="tr-TR" sz="2800" b="1" dirty="0">
                <a:solidFill>
                  <a:prstClr val="black">
                    <a:lumMod val="75000"/>
                    <a:lumOff val="25000"/>
                  </a:prstClr>
                </a:solidFill>
                <a:latin typeface="Calibri"/>
              </a:rPr>
              <a:t>Faktörleri</a:t>
            </a:r>
          </a:p>
        </p:txBody>
      </p:sp>
      <p:sp>
        <p:nvSpPr>
          <p:cNvPr id="7"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Çevresel Faktörler-2</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7A853EF3-91E6-469F-B4A7-FF336E10612B}"/>
              </a:ext>
            </a:extLst>
          </p:cNvPr>
          <p:cNvSpPr txBox="1"/>
          <p:nvPr/>
        </p:nvSpPr>
        <p:spPr>
          <a:xfrm>
            <a:off x="1091301" y="2303778"/>
            <a:ext cx="10230819" cy="2746906"/>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Hava kirliliği: İç ve dış ortam hava kirliliği</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Mesleki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duyarlılaştırıcılar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Diyet</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Mikroorganizmalar: Hava yolu ve bağırsak </a:t>
            </a:r>
          </a:p>
          <a:p>
            <a:pPr defTabSz="355600">
              <a:lnSpc>
                <a:spcPct val="150000"/>
              </a:lnSpc>
              <a:buClr>
                <a:prstClr val="black"/>
              </a:buClr>
              <a:defRPr/>
            </a:pPr>
            <a:r>
              <a:rPr lang="tr-TR" sz="2300" dirty="0">
                <a:solidFill>
                  <a:prstClr val="black">
                    <a:lumMod val="75000"/>
                    <a:lumOff val="25000"/>
                  </a:prstClr>
                </a:solidFill>
                <a:latin typeface="Calibri"/>
              </a:rPr>
              <a:t>     flora bakterileri</a:t>
            </a:r>
          </a:p>
        </p:txBody>
      </p:sp>
      <p:pic>
        <p:nvPicPr>
          <p:cNvPr id="12" name="Resim 11"/>
          <p:cNvPicPr/>
          <p:nvPr/>
        </p:nvPicPr>
        <p:blipFill rotWithShape="1">
          <a:blip r:embed="rId2"/>
          <a:srcRect l="33495" t="12389" r="32734" b="30480"/>
          <a:stretch/>
        </p:blipFill>
        <p:spPr>
          <a:xfrm>
            <a:off x="9705974" y="1732274"/>
            <a:ext cx="1619251" cy="1648626"/>
          </a:xfrm>
          <a:prstGeom prst="rect">
            <a:avLst/>
          </a:prstGeom>
        </p:spPr>
      </p:pic>
      <p:pic>
        <p:nvPicPr>
          <p:cNvPr id="13" name="Resim 12"/>
          <p:cNvPicPr/>
          <p:nvPr/>
        </p:nvPicPr>
        <p:blipFill rotWithShape="1">
          <a:blip r:embed="rId3"/>
          <a:srcRect l="18687" r="19383" b="29222"/>
          <a:stretch/>
        </p:blipFill>
        <p:spPr>
          <a:xfrm>
            <a:off x="7134226" y="1731204"/>
            <a:ext cx="2571748" cy="1722979"/>
          </a:xfrm>
          <a:prstGeom prst="rect">
            <a:avLst/>
          </a:prstGeom>
        </p:spPr>
      </p:pic>
      <p:pic>
        <p:nvPicPr>
          <p:cNvPr id="14" name="Resim 13"/>
          <p:cNvPicPr/>
          <p:nvPr/>
        </p:nvPicPr>
        <p:blipFill rotWithShape="1">
          <a:blip r:embed="rId4"/>
          <a:srcRect l="27292" t="11534" r="33291" b="22769"/>
          <a:stretch/>
        </p:blipFill>
        <p:spPr>
          <a:xfrm>
            <a:off x="6632043" y="3893730"/>
            <a:ext cx="1683282" cy="1586295"/>
          </a:xfrm>
          <a:prstGeom prst="rect">
            <a:avLst/>
          </a:prstGeom>
        </p:spPr>
      </p:pic>
      <p:pic>
        <p:nvPicPr>
          <p:cNvPr id="15" name="Resim 1">
            <a:extLst>
              <a:ext uri="{FF2B5EF4-FFF2-40B4-BE49-F238E27FC236}">
                <a16:creationId xmlns:a16="http://schemas.microsoft.com/office/drawing/2014/main" id="{08BADA18-0BAB-4565-A0EA-E99249868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7273" y="3726570"/>
            <a:ext cx="2495320" cy="1813888"/>
          </a:xfrm>
          <a:prstGeom prst="rect">
            <a:avLst/>
          </a:prstGeom>
        </p:spPr>
      </p:pic>
    </p:spTree>
    <p:extLst>
      <p:ext uri="{BB962C8B-B14F-4D97-AF65-F5344CB8AC3E}">
        <p14:creationId xmlns:p14="http://schemas.microsoft.com/office/powerpoint/2010/main" val="85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par>
                                <p:cTn id="35" presetID="55"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par>
                                <p:cTn id="40" presetID="55"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9">
            <a:extLst>
              <a:ext uri="{FF2B5EF4-FFF2-40B4-BE49-F238E27FC236}">
                <a16:creationId xmlns:a16="http://schemas.microsoft.com/office/drawing/2014/main" id="{33679682-D35F-4E92-8643-5FF8C03672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124536"/>
            <a:ext cx="12192000" cy="6132576"/>
          </a:xfrm>
          <a:prstGeom prst="rect">
            <a:avLst/>
          </a:prstGeom>
        </p:spPr>
      </p:pic>
      <p:sp>
        <p:nvSpPr>
          <p:cNvPr id="4" name="Dikdörtgen 3"/>
          <p:cNvSpPr/>
          <p:nvPr/>
        </p:nvSpPr>
        <p:spPr>
          <a:xfrm>
            <a:off x="0" y="6169572"/>
            <a:ext cx="12192000" cy="688428"/>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p:cNvSpPr/>
          <p:nvPr/>
        </p:nvSpPr>
        <p:spPr>
          <a:xfrm>
            <a:off x="1574" y="94267"/>
            <a:ext cx="12192000" cy="5341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a:extLst>
              <a:ext uri="{FF2B5EF4-FFF2-40B4-BE49-F238E27FC236}">
                <a16:creationId xmlns:a16="http://schemas.microsoft.com/office/drawing/2014/main" id="{9A674231-B60D-48E0-8682-B25E40739994}"/>
              </a:ext>
            </a:extLst>
          </p:cNvPr>
          <p:cNvSpPr/>
          <p:nvPr/>
        </p:nvSpPr>
        <p:spPr>
          <a:xfrm>
            <a:off x="675039" y="627778"/>
            <a:ext cx="9146369" cy="523220"/>
          </a:xfrm>
          <a:prstGeom prst="rect">
            <a:avLst/>
          </a:prstGeom>
        </p:spPr>
        <p:txBody>
          <a:bodyPr wrap="square">
            <a:spAutoFit/>
          </a:bodyPr>
          <a:lstStyle/>
          <a:p>
            <a:pPr lvl="0">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Astıma</a:t>
            </a:r>
            <a:r>
              <a:rPr kumimoji="0" lang="tr-TR" sz="2800" b="1"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lang="tr-TR" sz="2800" b="1" dirty="0">
                <a:solidFill>
                  <a:prstClr val="black">
                    <a:lumMod val="75000"/>
                    <a:lumOff val="25000"/>
                  </a:prstClr>
                </a:solidFill>
              </a:rPr>
              <a:t>Yol Açan Etkenler</a:t>
            </a:r>
          </a:p>
        </p:txBody>
      </p:sp>
      <p:pic>
        <p:nvPicPr>
          <p:cNvPr id="8" name="Resim 16">
            <a:extLst>
              <a:ext uri="{FF2B5EF4-FFF2-40B4-BE49-F238E27FC236}">
                <a16:creationId xmlns:a16="http://schemas.microsoft.com/office/drawing/2014/main" id="{E091CFA4-6D6D-4130-9FB2-DCEA3C390E9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9813" y="1122380"/>
            <a:ext cx="3203407" cy="3203407"/>
          </a:xfrm>
          <a:prstGeom prst="rect">
            <a:avLst/>
          </a:prstGeom>
        </p:spPr>
      </p:pic>
      <p:sp>
        <p:nvSpPr>
          <p:cNvPr id="9" name="TextBox 6">
            <a:extLst>
              <a:ext uri="{FF2B5EF4-FFF2-40B4-BE49-F238E27FC236}">
                <a16:creationId xmlns:a16="http://schemas.microsoft.com/office/drawing/2014/main" id="{A30685E0-C776-47B7-BA7B-79BC17DDB4F1}"/>
              </a:ext>
            </a:extLst>
          </p:cNvPr>
          <p:cNvSpPr txBox="1"/>
          <p:nvPr/>
        </p:nvSpPr>
        <p:spPr>
          <a:xfrm>
            <a:off x="1255418" y="2935023"/>
            <a:ext cx="2537230" cy="523220"/>
          </a:xfrm>
          <a:prstGeom prst="rect">
            <a:avLst/>
          </a:prstGeom>
          <a:noFill/>
        </p:spPr>
        <p:txBody>
          <a:bodyPr wrap="square">
            <a:spAutoFit/>
          </a:bodyPr>
          <a:lstStyle/>
          <a:p>
            <a:pPr algn="ctr"/>
            <a:r>
              <a:rPr lang="tr-TR" sz="2800" b="1" dirty="0">
                <a:solidFill>
                  <a:srgbClr val="404040"/>
                </a:solidFill>
                <a:latin typeface="Calibri" panose="020F0502020204030204"/>
              </a:rPr>
              <a:t>T</a:t>
            </a:r>
            <a:r>
              <a:rPr kumimoji="0" lang="tr-TR" sz="2800" b="1" i="0" u="none" strike="noStrike" kern="1200" cap="none" spc="0" normalizeH="0" baseline="0" noProof="0" dirty="0" err="1">
                <a:ln>
                  <a:noFill/>
                </a:ln>
                <a:solidFill>
                  <a:srgbClr val="404040"/>
                </a:solidFill>
                <a:effectLst/>
                <a:uLnTx/>
                <a:uFillTx/>
                <a:latin typeface="Calibri" panose="020F0502020204030204"/>
              </a:rPr>
              <a:t>etikleyiciler</a:t>
            </a:r>
            <a:endParaRPr lang="tr-TR" sz="2800" b="1" dirty="0">
              <a:solidFill>
                <a:srgbClr val="404040"/>
              </a:solidFill>
            </a:endParaRPr>
          </a:p>
        </p:txBody>
      </p:sp>
      <p:pic>
        <p:nvPicPr>
          <p:cNvPr id="10" name="Resim 9"/>
          <p:cNvPicPr>
            <a:picLocks noChangeAspect="1"/>
          </p:cNvPicPr>
          <p:nvPr/>
        </p:nvPicPr>
        <p:blipFill>
          <a:blip r:embed="rId5"/>
          <a:stretch>
            <a:fillRect/>
          </a:stretch>
        </p:blipFill>
        <p:spPr>
          <a:xfrm>
            <a:off x="2126809" y="1517221"/>
            <a:ext cx="586596" cy="1513415"/>
          </a:xfrm>
          <a:prstGeom prst="rect">
            <a:avLst/>
          </a:prstGeom>
        </p:spPr>
      </p:pic>
      <p:sp>
        <p:nvSpPr>
          <p:cNvPr id="11" name="AutoShape 3"/>
          <p:cNvSpPr>
            <a:spLocks noChangeArrowheads="1"/>
          </p:cNvSpPr>
          <p:nvPr/>
        </p:nvSpPr>
        <p:spPr bwMode="auto">
          <a:xfrm>
            <a:off x="4205689" y="1196901"/>
            <a:ext cx="3537421" cy="4105870"/>
          </a:xfrm>
          <a:prstGeom prst="irregularSeal1">
            <a:avLst/>
          </a:prstGeom>
          <a:solidFill>
            <a:srgbClr val="FFC9C9"/>
          </a:solidFill>
          <a:ln>
            <a:noFill/>
          </a:ln>
          <a:effectLst>
            <a:outerShdw dist="53882" dir="2700000" algn="ctr" rotWithShape="0">
              <a:srgbClr val="FFFFFF"/>
            </a:outerShdw>
          </a:effectLs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lvl="0" algn="ctr" fontAlgn="base">
              <a:spcBef>
                <a:spcPts val="600"/>
              </a:spcBef>
              <a:spcAft>
                <a:spcPct val="0"/>
              </a:spcAft>
              <a:defRPr/>
            </a:pPr>
            <a:r>
              <a:rPr lang="tr-TR" altLang="tr-TR" sz="2800" b="1" dirty="0">
                <a:solidFill>
                  <a:srgbClr val="404040"/>
                </a:solidFill>
                <a:latin typeface="Calibri" panose="020F0502020204030204"/>
              </a:rPr>
              <a:t>ASTIM</a:t>
            </a:r>
          </a:p>
          <a:p>
            <a:pPr marL="0" marR="0" lvl="0" indent="0" algn="ctr" defTabSz="914400" eaLnBrk="1" fontAlgn="base" latinLnBrk="0" hangingPunct="1">
              <a:lnSpc>
                <a:spcPct val="100000"/>
              </a:lnSpc>
              <a:spcBef>
                <a:spcPts val="600"/>
              </a:spcBef>
              <a:spcAft>
                <a:spcPct val="0"/>
              </a:spcAft>
              <a:buClrTx/>
              <a:buSzTx/>
              <a:buFontTx/>
              <a:buNone/>
              <a:tabLst/>
              <a:defRPr/>
            </a:pPr>
            <a:r>
              <a:rPr lang="tr-TR" altLang="tr-TR" sz="2800" b="1" dirty="0">
                <a:solidFill>
                  <a:srgbClr val="404040"/>
                </a:solidFill>
                <a:latin typeface="Calibri" panose="020F0502020204030204"/>
              </a:rPr>
              <a:t>(Müzmin İltihap)</a:t>
            </a:r>
          </a:p>
        </p:txBody>
      </p:sp>
      <p:sp>
        <p:nvSpPr>
          <p:cNvPr id="12" name="Yuvarlatılmış Dikdörtgen 11"/>
          <p:cNvSpPr/>
          <p:nvPr/>
        </p:nvSpPr>
        <p:spPr>
          <a:xfrm>
            <a:off x="580555" y="4057553"/>
            <a:ext cx="3920305" cy="19143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30000"/>
              </a:lnSpc>
              <a:spcBef>
                <a:spcPct val="50000"/>
              </a:spcBef>
              <a:spcAft>
                <a:spcPct val="0"/>
              </a:spcAft>
              <a:defRPr/>
            </a:pPr>
            <a:r>
              <a:rPr lang="en-GB" altLang="tr-TR" dirty="0" err="1">
                <a:solidFill>
                  <a:srgbClr val="E7E6E6">
                    <a:lumMod val="25000"/>
                  </a:srgbClr>
                </a:solidFill>
              </a:rPr>
              <a:t>Aller</a:t>
            </a:r>
            <a:r>
              <a:rPr lang="tr-TR" altLang="tr-TR" dirty="0" err="1">
                <a:solidFill>
                  <a:srgbClr val="E7E6E6">
                    <a:lumMod val="25000"/>
                  </a:srgbClr>
                </a:solidFill>
              </a:rPr>
              <a:t>jenler</a:t>
            </a:r>
            <a:r>
              <a:rPr lang="en-GB" altLang="tr-TR" dirty="0">
                <a:solidFill>
                  <a:srgbClr val="E7E6E6">
                    <a:lumMod val="25000"/>
                  </a:srgbClr>
                </a:solidFill>
              </a:rPr>
              <a:t>, </a:t>
            </a:r>
            <a:r>
              <a:rPr lang="tr-TR" altLang="tr-TR" dirty="0">
                <a:solidFill>
                  <a:srgbClr val="E7E6E6">
                    <a:lumMod val="25000"/>
                  </a:srgbClr>
                </a:solidFill>
              </a:rPr>
              <a:t>solunum yolu </a:t>
            </a:r>
            <a:r>
              <a:rPr lang="tr-TR" altLang="tr-TR" dirty="0" err="1">
                <a:solidFill>
                  <a:srgbClr val="E7E6E6">
                    <a:lumMod val="25000"/>
                  </a:srgbClr>
                </a:solidFill>
              </a:rPr>
              <a:t>infeksiyonları</a:t>
            </a:r>
            <a:r>
              <a:rPr lang="tr-TR" altLang="tr-TR" dirty="0">
                <a:solidFill>
                  <a:srgbClr val="E7E6E6">
                    <a:lumMod val="25000"/>
                  </a:srgbClr>
                </a:solidFill>
              </a:rPr>
              <a:t>, egzersiz</a:t>
            </a:r>
            <a:r>
              <a:rPr lang="en-GB" altLang="tr-TR" dirty="0">
                <a:solidFill>
                  <a:srgbClr val="E7E6E6">
                    <a:lumMod val="25000"/>
                  </a:srgbClr>
                </a:solidFill>
              </a:rPr>
              <a:t>, </a:t>
            </a:r>
            <a:r>
              <a:rPr lang="tr-TR" altLang="tr-TR" dirty="0">
                <a:solidFill>
                  <a:srgbClr val="E7E6E6">
                    <a:lumMod val="25000"/>
                  </a:srgbClr>
                </a:solidFill>
              </a:rPr>
              <a:t>soğuk hava</a:t>
            </a:r>
            <a:r>
              <a:rPr lang="en-GB" altLang="tr-TR" dirty="0">
                <a:solidFill>
                  <a:srgbClr val="E7E6E6">
                    <a:lumMod val="25000"/>
                  </a:srgbClr>
                </a:solidFill>
              </a:rPr>
              <a:t>, </a:t>
            </a:r>
            <a:r>
              <a:rPr lang="tr-TR" altLang="tr-TR" dirty="0">
                <a:solidFill>
                  <a:srgbClr val="E7E6E6">
                    <a:lumMod val="25000"/>
                  </a:srgbClr>
                </a:solidFill>
              </a:rPr>
              <a:t>hava kirliliği, besinsel katkı maddeleri, ilaçlar, sigara, kimyasallar, keskin kokular, stres, </a:t>
            </a:r>
            <a:r>
              <a:rPr lang="tr-TR" altLang="tr-TR" dirty="0" err="1">
                <a:solidFill>
                  <a:srgbClr val="E7E6E6">
                    <a:lumMod val="25000"/>
                  </a:srgbClr>
                </a:solidFill>
              </a:rPr>
              <a:t>reflü</a:t>
            </a:r>
            <a:endParaRPr lang="en-GB" altLang="tr-TR" dirty="0">
              <a:solidFill>
                <a:srgbClr val="E7E6E6">
                  <a:lumMod val="25000"/>
                </a:srgbClr>
              </a:solidFill>
            </a:endParaRPr>
          </a:p>
        </p:txBody>
      </p:sp>
      <p:sp>
        <p:nvSpPr>
          <p:cNvPr id="13" name="Rounded Rectangle 10"/>
          <p:cNvSpPr/>
          <p:nvPr/>
        </p:nvSpPr>
        <p:spPr>
          <a:xfrm>
            <a:off x="7230679" y="4424391"/>
            <a:ext cx="3187339" cy="1547504"/>
          </a:xfrm>
          <a:prstGeom prst="roundRect">
            <a:avLst/>
          </a:prstGeom>
          <a:solidFill>
            <a:schemeClr val="bg1">
              <a:lumMod val="6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marR="0" lvl="0" indent="-342900" algn="ctr" defTabSz="914400" rtl="0" eaLnBrk="1" fontAlgn="base" latinLnBrk="0" hangingPunct="1">
              <a:lnSpc>
                <a:spcPct val="120000"/>
              </a:lnSpc>
              <a:spcBef>
                <a:spcPct val="20000"/>
              </a:spcBef>
              <a:spcAft>
                <a:spcPct val="30000"/>
              </a:spcAft>
              <a:buClrTx/>
              <a:buSzPct val="70000"/>
              <a:buFontTx/>
              <a:buNone/>
              <a:tabLst/>
              <a:defRPr/>
            </a:pPr>
            <a:endParaRPr kumimoji="0" lang="tr-TR" sz="3400" b="1" i="0" u="none" strike="noStrike" kern="1200" cap="none" spc="0" normalizeH="0" baseline="0" noProof="0">
              <a:ln>
                <a:noFill/>
              </a:ln>
              <a:solidFill>
                <a:prstClr val="white"/>
              </a:solidFill>
              <a:effectLst/>
              <a:uLnTx/>
              <a:uFillTx/>
              <a:latin typeface="Comic Sans MS" panose="030F0702030302020204" pitchFamily="66" charset="0"/>
              <a:ea typeface="Arial Unicode MS" pitchFamily="34" charset="-128"/>
              <a:cs typeface="Arial Unicode MS" pitchFamily="34" charset="-128"/>
            </a:endParaRPr>
          </a:p>
        </p:txBody>
      </p:sp>
      <p:sp>
        <p:nvSpPr>
          <p:cNvPr id="14" name="Text Box 15"/>
          <p:cNvSpPr txBox="1">
            <a:spLocks noChangeArrowheads="1"/>
          </p:cNvSpPr>
          <p:nvPr/>
        </p:nvSpPr>
        <p:spPr bwMode="auto">
          <a:xfrm>
            <a:off x="7156512" y="4470294"/>
            <a:ext cx="314953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lvl="0" algn="ctr" fontAlgn="base">
              <a:spcBef>
                <a:spcPct val="50000"/>
              </a:spcBef>
              <a:spcAft>
                <a:spcPct val="0"/>
              </a:spcAft>
              <a:defRPr/>
            </a:pPr>
            <a:r>
              <a:rPr lang="tr-TR" altLang="tr-TR" sz="2800" b="1" dirty="0">
                <a:solidFill>
                  <a:schemeClr val="bg1"/>
                </a:solidFill>
                <a:latin typeface="Calibri" panose="020F0502020204030204"/>
              </a:rPr>
              <a:t>Yakınmalar;</a:t>
            </a:r>
          </a:p>
          <a:p>
            <a:pPr lvl="0" algn="ctr" fontAlgn="base">
              <a:spcBef>
                <a:spcPct val="50000"/>
              </a:spcBef>
              <a:spcAft>
                <a:spcPct val="0"/>
              </a:spcAft>
              <a:defRPr/>
            </a:pPr>
            <a:r>
              <a:rPr lang="tr-TR" altLang="tr-TR" dirty="0">
                <a:solidFill>
                  <a:schemeClr val="bg1"/>
                </a:solidFill>
                <a:latin typeface="+mn-lt"/>
              </a:rPr>
              <a:t>Öksürük , hırıltı/hışıltı,</a:t>
            </a:r>
          </a:p>
          <a:p>
            <a:pPr lvl="0" algn="ctr" fontAlgn="base">
              <a:spcBef>
                <a:spcPct val="50000"/>
              </a:spcBef>
              <a:spcAft>
                <a:spcPct val="0"/>
              </a:spcAft>
              <a:defRPr/>
            </a:pPr>
            <a:r>
              <a:rPr lang="tr-TR" altLang="tr-TR" dirty="0">
                <a:solidFill>
                  <a:schemeClr val="bg1"/>
                </a:solidFill>
                <a:latin typeface="+mn-lt"/>
              </a:rPr>
              <a:t>göğüste sıkışma, nefes darlığı</a:t>
            </a:r>
          </a:p>
        </p:txBody>
      </p:sp>
      <p:sp>
        <p:nvSpPr>
          <p:cNvPr id="15" name="Sola Bükülü Ok 14"/>
          <p:cNvSpPr/>
          <p:nvPr/>
        </p:nvSpPr>
        <p:spPr>
          <a:xfrm rot="20075791">
            <a:off x="7975493" y="1750563"/>
            <a:ext cx="1199618" cy="2740887"/>
          </a:xfrm>
          <a:prstGeom prst="curvedLeftArrow">
            <a:avLst/>
          </a:prstGeom>
          <a:solidFill>
            <a:schemeClr val="bg1">
              <a:lumMod val="6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indent="-342900" algn="ctr" fontAlgn="base">
              <a:lnSpc>
                <a:spcPct val="120000"/>
              </a:lnSpc>
              <a:spcBef>
                <a:spcPct val="20000"/>
              </a:spcBef>
              <a:spcAft>
                <a:spcPct val="30000"/>
              </a:spcAft>
              <a:buSzPct val="70000"/>
            </a:pPr>
            <a:endParaRPr lang="tr-TR" sz="3400" b="1">
              <a:solidFill>
                <a:prstClr val="white"/>
              </a:solidFill>
              <a:latin typeface="Comic Sans MS" panose="030F0702030302020204" pitchFamily="66" charset="0"/>
              <a:ea typeface="Arial Unicode MS" pitchFamily="34" charset="-128"/>
              <a:cs typeface="Arial Unicode MS" pitchFamily="34" charset="-128"/>
            </a:endParaRPr>
          </a:p>
        </p:txBody>
      </p:sp>
      <p:sp>
        <p:nvSpPr>
          <p:cNvPr id="17" name="Rounded Rectangle 36"/>
          <p:cNvSpPr/>
          <p:nvPr/>
        </p:nvSpPr>
        <p:spPr bwMode="auto">
          <a:xfrm>
            <a:off x="8330218" y="2580110"/>
            <a:ext cx="2650056" cy="1048908"/>
          </a:xfrm>
          <a:prstGeom prst="roundRect">
            <a:avLst/>
          </a:prstGeom>
          <a:solidFill>
            <a:srgbClr val="C00000"/>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omic Sans MS" panose="030F0702030302020204" pitchFamily="66" charset="0"/>
              <a:ea typeface="+mn-ea"/>
              <a:cs typeface="+mn-cs"/>
            </a:endParaRPr>
          </a:p>
        </p:txBody>
      </p:sp>
      <p:sp>
        <p:nvSpPr>
          <p:cNvPr id="18" name="Text Box 4"/>
          <p:cNvSpPr txBox="1">
            <a:spLocks noChangeArrowheads="1"/>
          </p:cNvSpPr>
          <p:nvPr/>
        </p:nvSpPr>
        <p:spPr bwMode="auto">
          <a:xfrm>
            <a:off x="8353015" y="2627510"/>
            <a:ext cx="27110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lvl="0" algn="ctr" fontAlgn="base">
              <a:spcBef>
                <a:spcPct val="0"/>
              </a:spcBef>
              <a:spcAft>
                <a:spcPct val="0"/>
              </a:spcAft>
              <a:defRPr/>
            </a:pPr>
            <a:r>
              <a:rPr lang="tr-TR" altLang="tr-TR" sz="2800" b="1" dirty="0">
                <a:solidFill>
                  <a:schemeClr val="bg1"/>
                </a:solidFill>
                <a:latin typeface="Calibri" panose="020F0502020204030204"/>
              </a:rPr>
              <a:t>Hava yollarında daralma</a:t>
            </a:r>
          </a:p>
        </p:txBody>
      </p:sp>
    </p:spTree>
    <p:extLst>
      <p:ext uri="{BB962C8B-B14F-4D97-AF65-F5344CB8AC3E}">
        <p14:creationId xmlns:p14="http://schemas.microsoft.com/office/powerpoint/2010/main" val="6766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animBg="1"/>
      <p:bldP spid="17" grpId="0" animBg="1"/>
      <p:bldP spid="1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4958</TotalTime>
  <Words>2926</Words>
  <Application>Microsoft Office PowerPoint</Application>
  <PresentationFormat>Geniş ekran</PresentationFormat>
  <Paragraphs>571</Paragraphs>
  <Slides>76</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76</vt:i4>
      </vt:variant>
    </vt:vector>
  </HeadingPairs>
  <TitlesOfParts>
    <vt:vector size="88" baseType="lpstr">
      <vt:lpstr>맑은 고딕</vt:lpstr>
      <vt:lpstr>ＭＳ Ｐゴシック</vt:lpstr>
      <vt:lpstr>SimSun</vt:lpstr>
      <vt:lpstr>Arial</vt:lpstr>
      <vt:lpstr>Arial Unicode MS</vt:lpstr>
      <vt:lpstr>Calibri</vt:lpstr>
      <vt:lpstr>Calibri Light</vt:lpstr>
      <vt:lpstr>Comic Sans MS</vt:lpstr>
      <vt:lpstr>Times New Roman</vt:lpstr>
      <vt:lpstr>Wingdings</vt:lpstr>
      <vt:lpstr>Wingdings 2</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Halil ibrahim Çolak</dc:creator>
  <cp:lastModifiedBy>ZÜBEYDE ÖZKAN ALTUNAY</cp:lastModifiedBy>
  <cp:revision>858</cp:revision>
  <cp:lastPrinted>2022-03-04T07:47:22Z</cp:lastPrinted>
  <dcterms:created xsi:type="dcterms:W3CDTF">2020-10-12T09:19:37Z</dcterms:created>
  <dcterms:modified xsi:type="dcterms:W3CDTF">2022-08-31T08:17:53Z</dcterms:modified>
</cp:coreProperties>
</file>