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2"/>
  </p:notesMasterIdLst>
  <p:sldIdLst>
    <p:sldId id="461" r:id="rId3"/>
    <p:sldId id="258" r:id="rId4"/>
    <p:sldId id="259" r:id="rId5"/>
    <p:sldId id="260" r:id="rId6"/>
    <p:sldId id="261" r:id="rId7"/>
    <p:sldId id="262" r:id="rId8"/>
    <p:sldId id="263" r:id="rId9"/>
    <p:sldId id="264" r:id="rId10"/>
    <p:sldId id="265" r:id="rId11"/>
    <p:sldId id="266" r:id="rId12"/>
    <p:sldId id="267" r:id="rId13"/>
    <p:sldId id="268" r:id="rId14"/>
    <p:sldId id="463" r:id="rId15"/>
    <p:sldId id="269" r:id="rId16"/>
    <p:sldId id="270" r:id="rId17"/>
    <p:sldId id="271" r:id="rId18"/>
    <p:sldId id="272" r:id="rId19"/>
    <p:sldId id="273" r:id="rId20"/>
    <p:sldId id="274" r:id="rId21"/>
    <p:sldId id="275" r:id="rId22"/>
    <p:sldId id="276" r:id="rId23"/>
    <p:sldId id="467" r:id="rId24"/>
    <p:sldId id="468" r:id="rId25"/>
    <p:sldId id="277" r:id="rId26"/>
    <p:sldId id="278" r:id="rId27"/>
    <p:sldId id="279" r:id="rId28"/>
    <p:sldId id="497"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487" r:id="rId75"/>
    <p:sldId id="488" r:id="rId76"/>
    <p:sldId id="325" r:id="rId77"/>
    <p:sldId id="326" r:id="rId78"/>
    <p:sldId id="489" r:id="rId79"/>
    <p:sldId id="490" r:id="rId80"/>
    <p:sldId id="491" r:id="rId81"/>
    <p:sldId id="492" r:id="rId82"/>
    <p:sldId id="493" r:id="rId83"/>
    <p:sldId id="494" r:id="rId84"/>
    <p:sldId id="495" r:id="rId85"/>
    <p:sldId id="49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 id="398"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3" r:id="rId172"/>
    <p:sldId id="414" r:id="rId173"/>
    <p:sldId id="415" r:id="rId174"/>
    <p:sldId id="416" r:id="rId175"/>
    <p:sldId id="417" r:id="rId176"/>
    <p:sldId id="418" r:id="rId177"/>
    <p:sldId id="419" r:id="rId178"/>
    <p:sldId id="420" r:id="rId179"/>
    <p:sldId id="421" r:id="rId180"/>
    <p:sldId id="422" r:id="rId181"/>
    <p:sldId id="423" r:id="rId182"/>
    <p:sldId id="424" r:id="rId183"/>
    <p:sldId id="425" r:id="rId184"/>
    <p:sldId id="426" r:id="rId185"/>
    <p:sldId id="427" r:id="rId186"/>
    <p:sldId id="428" r:id="rId187"/>
    <p:sldId id="429" r:id="rId188"/>
    <p:sldId id="430" r:id="rId189"/>
    <p:sldId id="431" r:id="rId190"/>
    <p:sldId id="432" r:id="rId191"/>
    <p:sldId id="433" r:id="rId192"/>
    <p:sldId id="434" r:id="rId193"/>
    <p:sldId id="435" r:id="rId194"/>
    <p:sldId id="436" r:id="rId195"/>
    <p:sldId id="437" r:id="rId196"/>
    <p:sldId id="438" r:id="rId197"/>
    <p:sldId id="439" r:id="rId198"/>
    <p:sldId id="440" r:id="rId199"/>
    <p:sldId id="441" r:id="rId200"/>
    <p:sldId id="442" r:id="rId201"/>
    <p:sldId id="443" r:id="rId202"/>
    <p:sldId id="444" r:id="rId203"/>
    <p:sldId id="445" r:id="rId204"/>
    <p:sldId id="446" r:id="rId205"/>
    <p:sldId id="485" r:id="rId206"/>
    <p:sldId id="486" r:id="rId207"/>
    <p:sldId id="447" r:id="rId208"/>
    <p:sldId id="448" r:id="rId209"/>
    <p:sldId id="449" r:id="rId210"/>
    <p:sldId id="450" r:id="rId211"/>
    <p:sldId id="451" r:id="rId212"/>
    <p:sldId id="452" r:id="rId213"/>
    <p:sldId id="453" r:id="rId214"/>
    <p:sldId id="454" r:id="rId215"/>
    <p:sldId id="455" r:id="rId216"/>
    <p:sldId id="456" r:id="rId217"/>
    <p:sldId id="457" r:id="rId218"/>
    <p:sldId id="458" r:id="rId219"/>
    <p:sldId id="459" r:id="rId220"/>
    <p:sldId id="460" r:id="rId2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C9"/>
    <a:srgbClr val="FF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01" autoAdjust="0"/>
    <p:restoredTop sz="94660"/>
  </p:normalViewPr>
  <p:slideViewPr>
    <p:cSldViewPr snapToGrid="0" showGuides="1">
      <p:cViewPr varScale="1">
        <p:scale>
          <a:sx n="102" d="100"/>
          <a:sy n="102" d="100"/>
        </p:scale>
        <p:origin x="132"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0F3B6-2CDC-4DE5-A7EA-4ACE85CE3E48}" type="doc">
      <dgm:prSet loTypeId="urn:microsoft.com/office/officeart/2005/8/layout/equation1" loCatId="process" qsTypeId="urn:microsoft.com/office/officeart/2005/8/quickstyle/simple1" qsCatId="simple" csTypeId="urn:microsoft.com/office/officeart/2005/8/colors/accent1_2" csCatId="accent1" phldr="1"/>
      <dgm:spPr/>
    </dgm:pt>
    <dgm:pt modelId="{9973E63F-D36D-4686-A0A5-41EB35A4B3AF}">
      <dgm:prSet custT="1"/>
      <dgm:spPr>
        <a:solidFill>
          <a:srgbClr val="FFEBEB"/>
        </a:solidFill>
      </dgm:spPr>
      <dgm:t>
        <a:bodyPr wrap="square" rtlCol="0"/>
        <a:lstStyle/>
        <a:p>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çok sık görülen bir hastalık olmasına rağmen hastaların doktora başvuruda gecikmesi</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gm:t>
    </dgm:pt>
    <dgm:pt modelId="{D8644BA4-44F2-442B-AF1C-94FD3CCA7A2B}" type="parTrans" cxnId="{E38BD60F-E09F-4BA1-AC70-97E6337529E0}">
      <dgm:prSet/>
      <dgm:spPr/>
      <dgm:t>
        <a:bodyPr/>
        <a:lstStyle/>
        <a:p>
          <a:endParaRPr lang="tr-TR"/>
        </a:p>
      </dgm:t>
    </dgm:pt>
    <dgm:pt modelId="{2EECDA34-A87B-45A7-8BA5-BE58EF2C81E7}" type="sibTrans" cxnId="{E38BD60F-E09F-4BA1-AC70-97E6337529E0}">
      <dgm:prSet/>
      <dgm:spPr>
        <a:solidFill>
          <a:schemeClr val="tx1">
            <a:lumMod val="50000"/>
            <a:lumOff val="50000"/>
          </a:schemeClr>
        </a:solidFill>
        <a:ln>
          <a:noFill/>
        </a:ln>
      </dgm:spPr>
      <dgm:t>
        <a:bodyPr/>
        <a:lstStyle/>
        <a:p>
          <a:endParaRPr lang="tr-TR">
            <a:solidFill>
              <a:srgbClr val="002060"/>
            </a:solidFill>
          </a:endParaRPr>
        </a:p>
      </dgm:t>
    </dgm:pt>
    <dgm:pt modelId="{BD7E0F43-D96A-460A-A52E-3BB1D1EB5563}">
      <dgm:prSet custT="1"/>
      <dgm:spPr>
        <a:solidFill>
          <a:srgbClr val="FFEBEB"/>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rtlCol="0" anchor="ctr" anchorCtr="0"/>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oktorların spirometreye ulaşma ve yorumlama güçlükleri </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gm:t>
    </dgm:pt>
    <dgm:pt modelId="{161F33BF-07C2-485F-83A7-94290BE52EB9}" type="parTrans" cxnId="{8100CD1F-13D4-42C6-A344-167ED955C166}">
      <dgm:prSet/>
      <dgm:spPr/>
      <dgm:t>
        <a:bodyPr/>
        <a:lstStyle/>
        <a:p>
          <a:endParaRPr lang="tr-TR"/>
        </a:p>
      </dgm:t>
    </dgm:pt>
    <dgm:pt modelId="{5AD9035C-F6C2-48DD-8A98-FD39AF966B6B}" type="sibTrans" cxnId="{8100CD1F-13D4-42C6-A344-167ED955C166}">
      <dgm:prSet/>
      <dgm:spPr>
        <a:solidFill>
          <a:schemeClr val="bg1">
            <a:lumMod val="50000"/>
          </a:schemeClr>
        </a:solidFill>
        <a:ln>
          <a:noFill/>
        </a:ln>
      </dgm:spPr>
      <dgm:t>
        <a:bodyPr/>
        <a:lstStyle/>
        <a:p>
          <a:endParaRPr lang="tr-TR"/>
        </a:p>
      </dgm:t>
    </dgm:pt>
    <dgm:pt modelId="{4E6658F3-13D9-446E-AA55-8A02282C62AE}">
      <dgm:prSet custT="1"/>
      <dgm:spPr>
        <a:solidFill>
          <a:srgbClr val="C00000"/>
        </a:solidFill>
        <a:ln w="9525">
          <a:noFill/>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gm:spPr>
      <dgm:t>
        <a:bodyPr wrap="none" anchor="ctr"/>
        <a:lstStyle/>
        <a:p>
          <a:pPr marL="0" lvl="0" indent="0" algn="ctr" defTabSz="914400" rtl="0" eaLnBrk="1" latinLnBrk="0" hangingPunct="1">
            <a:lnSpc>
              <a:spcPct val="90000"/>
            </a:lnSpc>
            <a:spcBef>
              <a:spcPct val="0"/>
            </a:spcBef>
            <a:spcAft>
              <a:spcPct val="35000"/>
            </a:spcAft>
            <a:buNone/>
            <a:defRPr/>
          </a:pPr>
          <a:r>
            <a:rPr lang="tr-TR" sz="2000" kern="1200" noProof="0" dirty="0">
              <a:solidFill>
                <a:schemeClr val="bg1"/>
              </a:solidFill>
              <a:latin typeface="+mn-lt"/>
              <a:ea typeface="+mn-ea"/>
              <a:cs typeface="+mn-cs"/>
            </a:rPr>
            <a:t>KOAH’lı hastaların ancak 1/3 -1/10’u KOAH tanısı alma</a:t>
          </a:r>
          <a:r>
            <a:rPr lang="en-US" sz="2000" kern="1200" noProof="0" dirty="0" err="1">
              <a:solidFill>
                <a:schemeClr val="bg1"/>
              </a:solidFill>
              <a:latin typeface="+mn-lt"/>
              <a:ea typeface="+mn-ea"/>
              <a:cs typeface="+mn-cs"/>
            </a:rPr>
            <a:t>sı</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ile</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sonuçlanır</a:t>
          </a:r>
          <a:r>
            <a:rPr lang="en-US" sz="2000" kern="1200" noProof="0" dirty="0">
              <a:solidFill>
                <a:schemeClr val="bg1"/>
              </a:solidFill>
              <a:latin typeface="+mn-lt"/>
              <a:ea typeface="+mn-ea"/>
              <a:cs typeface="+mn-cs"/>
            </a:rPr>
            <a:t>.</a:t>
          </a:r>
          <a:endParaRPr lang="tr-TR" sz="2000" kern="1200" dirty="0">
            <a:solidFill>
              <a:schemeClr val="bg1"/>
            </a:solidFill>
            <a:latin typeface="+mn-lt"/>
            <a:ea typeface="+mn-ea"/>
            <a:cs typeface="+mn-cs"/>
          </a:endParaRPr>
        </a:p>
      </dgm:t>
    </dgm:pt>
    <dgm:pt modelId="{A30A096C-3890-415E-9245-30A5DA9410BC}" type="parTrans" cxnId="{10AE1FFB-CF40-4BCC-A562-C2C6B0C29F6B}">
      <dgm:prSet/>
      <dgm:spPr/>
      <dgm:t>
        <a:bodyPr/>
        <a:lstStyle/>
        <a:p>
          <a:endParaRPr lang="tr-TR"/>
        </a:p>
      </dgm:t>
    </dgm:pt>
    <dgm:pt modelId="{C1CB0099-1C21-4B31-8C4C-ACBCFF80CAA2}" type="sibTrans" cxnId="{10AE1FFB-CF40-4BCC-A562-C2C6B0C29F6B}">
      <dgm:prSet/>
      <dgm:spPr/>
      <dgm:t>
        <a:bodyPr/>
        <a:lstStyle/>
        <a:p>
          <a:endParaRPr lang="tr-TR"/>
        </a:p>
      </dgm:t>
    </dgm:pt>
    <dgm:pt modelId="{D21D8B9B-B126-4D44-9418-7EC8AA5CFF54}" type="pres">
      <dgm:prSet presAssocID="{6C20F3B6-2CDC-4DE5-A7EA-4ACE85CE3E48}" presName="linearFlow" presStyleCnt="0">
        <dgm:presLayoutVars>
          <dgm:dir/>
          <dgm:resizeHandles val="exact"/>
        </dgm:presLayoutVars>
      </dgm:prSet>
      <dgm:spPr/>
    </dgm:pt>
    <dgm:pt modelId="{7764DE37-0E59-472F-9E02-3BA0E9B11832}" type="pres">
      <dgm:prSet presAssocID="{9973E63F-D36D-4686-A0A5-41EB35A4B3AF}" presName="node" presStyleLbl="node1" presStyleIdx="0" presStyleCnt="3" custScaleX="154163" custScaleY="152312">
        <dgm:presLayoutVars>
          <dgm:bulletEnabled val="1"/>
        </dgm:presLayoutVars>
      </dgm:prSet>
      <dgm:spPr>
        <a:xfrm>
          <a:off x="4043" y="1370156"/>
          <a:ext cx="2710902" cy="2678353"/>
        </a:xfrm>
        <a:prstGeom prst="ellipse">
          <a:avLst/>
        </a:prstGeom>
      </dgm:spPr>
    </dgm:pt>
    <dgm:pt modelId="{5744A6B7-0A1F-4A4C-B951-1EB4D2E32D10}" type="pres">
      <dgm:prSet presAssocID="{2EECDA34-A87B-45A7-8BA5-BE58EF2C81E7}" presName="spacerL" presStyleCnt="0"/>
      <dgm:spPr/>
    </dgm:pt>
    <dgm:pt modelId="{9FC097CC-2FC7-42E0-B083-CB8BA0309C62}" type="pres">
      <dgm:prSet presAssocID="{2EECDA34-A87B-45A7-8BA5-BE58EF2C81E7}" presName="sibTrans" presStyleLbl="sibTrans2D1" presStyleIdx="0" presStyleCnt="2"/>
      <dgm:spPr/>
    </dgm:pt>
    <dgm:pt modelId="{EDCAFBB6-CA67-45D2-8357-9C2A26B7C5E4}" type="pres">
      <dgm:prSet presAssocID="{2EECDA34-A87B-45A7-8BA5-BE58EF2C81E7}" presName="spacerR" presStyleCnt="0"/>
      <dgm:spPr/>
    </dgm:pt>
    <dgm:pt modelId="{61FA88DC-2467-491D-B0C0-2854ABF70078}" type="pres">
      <dgm:prSet presAssocID="{BD7E0F43-D96A-460A-A52E-3BB1D1EB5563}" presName="node" presStyleLbl="node1" presStyleIdx="1" presStyleCnt="3" custScaleX="148963" custScaleY="146980">
        <dgm:presLayoutVars>
          <dgm:bulletEnabled val="1"/>
        </dgm:presLayoutVars>
      </dgm:prSet>
      <dgm:spPr>
        <a:xfrm>
          <a:off x="4020430" y="1417037"/>
          <a:ext cx="2619462" cy="2584592"/>
        </a:xfrm>
        <a:prstGeom prst="ellipse">
          <a:avLst/>
        </a:prstGeom>
      </dgm:spPr>
    </dgm:pt>
    <dgm:pt modelId="{E6558F96-BE3C-48A9-BFF6-72872785DAAE}" type="pres">
      <dgm:prSet presAssocID="{5AD9035C-F6C2-48DD-8A98-FD39AF966B6B}" presName="spacerL" presStyleCnt="0"/>
      <dgm:spPr/>
    </dgm:pt>
    <dgm:pt modelId="{0EAD1335-E45E-499B-AB3B-1216B900FCF4}" type="pres">
      <dgm:prSet presAssocID="{5AD9035C-F6C2-48DD-8A98-FD39AF966B6B}" presName="sibTrans" presStyleLbl="sibTrans2D1" presStyleIdx="1" presStyleCnt="2"/>
      <dgm:spPr/>
    </dgm:pt>
    <dgm:pt modelId="{14A1CBAD-0536-4328-B416-7CC1651E53D7}" type="pres">
      <dgm:prSet presAssocID="{5AD9035C-F6C2-48DD-8A98-FD39AF966B6B}" presName="spacerR" presStyleCnt="0"/>
      <dgm:spPr/>
    </dgm:pt>
    <dgm:pt modelId="{C8A30B84-DC6F-464C-8A00-6439D3C2E30D}" type="pres">
      <dgm:prSet presAssocID="{4E6658F3-13D9-446E-AA55-8A02282C62AE}" presName="node" presStyleLbl="node1" presStyleIdx="2" presStyleCnt="3" custScaleX="143283" custScaleY="145150">
        <dgm:presLayoutVars>
          <dgm:bulletEnabled val="1"/>
        </dgm:presLayoutVars>
      </dgm:prSet>
      <dgm:spPr>
        <a:xfrm>
          <a:off x="7945377" y="1433127"/>
          <a:ext cx="2519581" cy="2552412"/>
        </a:xfrm>
        <a:prstGeom prst="ellipse">
          <a:avLst/>
        </a:prstGeom>
      </dgm:spPr>
    </dgm:pt>
  </dgm:ptLst>
  <dgm:cxnLst>
    <dgm:cxn modelId="{E10EF50C-EDEB-4DEA-883A-3F59E9A1488C}" type="presOf" srcId="{5AD9035C-F6C2-48DD-8A98-FD39AF966B6B}" destId="{0EAD1335-E45E-499B-AB3B-1216B900FCF4}" srcOrd="0" destOrd="0" presId="urn:microsoft.com/office/officeart/2005/8/layout/equation1"/>
    <dgm:cxn modelId="{E38BD60F-E09F-4BA1-AC70-97E6337529E0}" srcId="{6C20F3B6-2CDC-4DE5-A7EA-4ACE85CE3E48}" destId="{9973E63F-D36D-4686-A0A5-41EB35A4B3AF}" srcOrd="0" destOrd="0" parTransId="{D8644BA4-44F2-442B-AF1C-94FD3CCA7A2B}" sibTransId="{2EECDA34-A87B-45A7-8BA5-BE58EF2C81E7}"/>
    <dgm:cxn modelId="{8100CD1F-13D4-42C6-A344-167ED955C166}" srcId="{6C20F3B6-2CDC-4DE5-A7EA-4ACE85CE3E48}" destId="{BD7E0F43-D96A-460A-A52E-3BB1D1EB5563}" srcOrd="1" destOrd="0" parTransId="{161F33BF-07C2-485F-83A7-94290BE52EB9}" sibTransId="{5AD9035C-F6C2-48DD-8A98-FD39AF966B6B}"/>
    <dgm:cxn modelId="{C350E82B-E89C-4EC6-9D48-7A16AC63A3EB}" type="presOf" srcId="{4E6658F3-13D9-446E-AA55-8A02282C62AE}" destId="{C8A30B84-DC6F-464C-8A00-6439D3C2E30D}" srcOrd="0" destOrd="0" presId="urn:microsoft.com/office/officeart/2005/8/layout/equation1"/>
    <dgm:cxn modelId="{67DB3640-B52C-48EB-9B13-7AB9E16682EF}" type="presOf" srcId="{BD7E0F43-D96A-460A-A52E-3BB1D1EB5563}" destId="{61FA88DC-2467-491D-B0C0-2854ABF70078}" srcOrd="0" destOrd="0" presId="urn:microsoft.com/office/officeart/2005/8/layout/equation1"/>
    <dgm:cxn modelId="{F5A75E4E-90C9-4083-815B-8C5DAACD4091}" type="presOf" srcId="{2EECDA34-A87B-45A7-8BA5-BE58EF2C81E7}" destId="{9FC097CC-2FC7-42E0-B083-CB8BA0309C62}" srcOrd="0" destOrd="0" presId="urn:microsoft.com/office/officeart/2005/8/layout/equation1"/>
    <dgm:cxn modelId="{22D1BE6F-F7C5-4411-8EAE-B78550486720}" type="presOf" srcId="{9973E63F-D36D-4686-A0A5-41EB35A4B3AF}" destId="{7764DE37-0E59-472F-9E02-3BA0E9B11832}" srcOrd="0" destOrd="0" presId="urn:microsoft.com/office/officeart/2005/8/layout/equation1"/>
    <dgm:cxn modelId="{C50FFDF1-CA86-4BBA-A6D6-63A531AC8C16}" type="presOf" srcId="{6C20F3B6-2CDC-4DE5-A7EA-4ACE85CE3E48}" destId="{D21D8B9B-B126-4D44-9418-7EC8AA5CFF54}" srcOrd="0" destOrd="0" presId="urn:microsoft.com/office/officeart/2005/8/layout/equation1"/>
    <dgm:cxn modelId="{10AE1FFB-CF40-4BCC-A562-C2C6B0C29F6B}" srcId="{6C20F3B6-2CDC-4DE5-A7EA-4ACE85CE3E48}" destId="{4E6658F3-13D9-446E-AA55-8A02282C62AE}" srcOrd="2" destOrd="0" parTransId="{A30A096C-3890-415E-9245-30A5DA9410BC}" sibTransId="{C1CB0099-1C21-4B31-8C4C-ACBCFF80CAA2}"/>
    <dgm:cxn modelId="{7B97D5E1-E1C8-4D9D-BED2-D782D7A9D828}" type="presParOf" srcId="{D21D8B9B-B126-4D44-9418-7EC8AA5CFF54}" destId="{7764DE37-0E59-472F-9E02-3BA0E9B11832}" srcOrd="0" destOrd="0" presId="urn:microsoft.com/office/officeart/2005/8/layout/equation1"/>
    <dgm:cxn modelId="{20FB961B-334E-450B-92C1-4DCEA380C3F8}" type="presParOf" srcId="{D21D8B9B-B126-4D44-9418-7EC8AA5CFF54}" destId="{5744A6B7-0A1F-4A4C-B951-1EB4D2E32D10}" srcOrd="1" destOrd="0" presId="urn:microsoft.com/office/officeart/2005/8/layout/equation1"/>
    <dgm:cxn modelId="{D723FDB3-4A97-416A-9A75-9FA7DB44199C}" type="presParOf" srcId="{D21D8B9B-B126-4D44-9418-7EC8AA5CFF54}" destId="{9FC097CC-2FC7-42E0-B083-CB8BA0309C62}" srcOrd="2" destOrd="0" presId="urn:microsoft.com/office/officeart/2005/8/layout/equation1"/>
    <dgm:cxn modelId="{B3B5F1C3-12D5-4491-BD26-53CB2293FC36}" type="presParOf" srcId="{D21D8B9B-B126-4D44-9418-7EC8AA5CFF54}" destId="{EDCAFBB6-CA67-45D2-8357-9C2A26B7C5E4}" srcOrd="3" destOrd="0" presId="urn:microsoft.com/office/officeart/2005/8/layout/equation1"/>
    <dgm:cxn modelId="{0FCF0729-5BB7-430B-A8D3-0BBBE137C060}" type="presParOf" srcId="{D21D8B9B-B126-4D44-9418-7EC8AA5CFF54}" destId="{61FA88DC-2467-491D-B0C0-2854ABF70078}" srcOrd="4" destOrd="0" presId="urn:microsoft.com/office/officeart/2005/8/layout/equation1"/>
    <dgm:cxn modelId="{6DE29926-A88A-4765-AEFD-DA92C0F3BED9}" type="presParOf" srcId="{D21D8B9B-B126-4D44-9418-7EC8AA5CFF54}" destId="{E6558F96-BE3C-48A9-BFF6-72872785DAAE}" srcOrd="5" destOrd="0" presId="urn:microsoft.com/office/officeart/2005/8/layout/equation1"/>
    <dgm:cxn modelId="{9B21C8AE-C833-446B-9AC9-94018E311FA8}" type="presParOf" srcId="{D21D8B9B-B126-4D44-9418-7EC8AA5CFF54}" destId="{0EAD1335-E45E-499B-AB3B-1216B900FCF4}" srcOrd="6" destOrd="0" presId="urn:microsoft.com/office/officeart/2005/8/layout/equation1"/>
    <dgm:cxn modelId="{59631FFB-7169-400F-974F-33FDC28B19B7}" type="presParOf" srcId="{D21D8B9B-B126-4D44-9418-7EC8AA5CFF54}" destId="{14A1CBAD-0536-4328-B416-7CC1651E53D7}" srcOrd="7" destOrd="0" presId="urn:microsoft.com/office/officeart/2005/8/layout/equation1"/>
    <dgm:cxn modelId="{414173BE-486E-489C-A336-D2590B464A46}" type="presParOf" srcId="{D21D8B9B-B126-4D44-9418-7EC8AA5CFF54}" destId="{C8A30B84-DC6F-464C-8A00-6439D3C2E30D}"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3200" b="1" dirty="0"/>
            <a:t>FEV1</a:t>
          </a:r>
          <a:endParaRPr lang="tr-TR" sz="32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lnSpc>
              <a:spcPct val="100000"/>
            </a:lnSpc>
            <a:spcBef>
              <a:spcPts val="1200"/>
            </a:spcBef>
            <a:spcAft>
              <a:spcPts val="1200"/>
            </a:spcAft>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a:t>
          </a:r>
          <a:r>
            <a:rPr kumimoji="0" lang="en-US"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(FVC’nin) 1. saniyesinde akciğerlerden litre atılan hava miktarıdır. Zamana oranlanarak    ifade edildiği için birimi L/sn’dir.</a:t>
          </a:r>
        </a:p>
        <a:p>
          <a:pPr marL="179388" indent="-179388">
            <a:lnSpc>
              <a:spcPct val="100000"/>
            </a:lnSpc>
            <a:spcBef>
              <a:spcPts val="1200"/>
            </a:spcBef>
            <a:spcAft>
              <a:spcPts val="1200"/>
            </a:spcAft>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normalde zorlu ekspiryumun 1. saniyesinde akciğerlerden atılan hava miktarı FVC’nin %80’i kadardır.</a:t>
          </a:r>
        </a:p>
        <a:p>
          <a:pPr marL="179388" indent="-179388">
            <a:lnSpc>
              <a:spcPct val="100000"/>
            </a:lnSpc>
            <a:spcBef>
              <a:spcPts val="1200"/>
            </a:spcBef>
            <a:spcAft>
              <a:spcPts val="1200"/>
            </a:spcAft>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Havayolu obstrüksiyonu olan astım ya da KOAH hastalarında ise FVC’nin 1. saniyesinde akciğerlerden atılan hava miktarı %80’in altındadır.</a:t>
          </a:r>
          <a:endParaRPr lang="tr-TR" sz="2200" dirty="0"/>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606" custLinFactNeighborY="-7020"/>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00000" custLinFactNeighborX="-131604" custLinFactNeighborY="-9752"/>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3200" b="1" dirty="0"/>
            <a:t>FEV1</a:t>
          </a:r>
          <a:endParaRPr lang="tr-TR" sz="32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spcBef>
              <a:spcPts val="1200"/>
            </a:spcBef>
            <a:spcAft>
              <a:spcPts val="1200"/>
            </a:spcAft>
            <a:buFont typeface="Wingdings" panose="05000000000000000000" pitchFamily="2" charset="2"/>
            <a:buChar char="§"/>
          </a:pPr>
          <a:endPar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179388" indent="-179388">
            <a:spcBef>
              <a:spcPts val="1200"/>
            </a:spcBef>
            <a:spcAft>
              <a:spcPts val="1200"/>
            </a:spcAft>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İstemli çalışan solunum kaslarının yanı sıra göğüs kafesi ve akciğerlerin elastik güçleri tarafından da belirlenmektedir.</a:t>
          </a:r>
        </a:p>
        <a:p>
          <a:pPr marL="179388" marR="0" lvl="0" indent="-179388" algn="l" defTabSz="914400" rtl="0" eaLnBrk="1" fontAlgn="auto" latinLnBrk="0" hangingPunct="1">
            <a:lnSpc>
              <a:spcPct val="100000"/>
            </a:lnSpc>
            <a:spcBef>
              <a:spcPts val="1200"/>
            </a:spcBef>
            <a:spcAft>
              <a:spcPts val="1200"/>
            </a:spcAft>
            <a:buClr>
              <a:srgbClr val="C00000"/>
            </a:buClr>
            <a:buSzTx/>
            <a:buFont typeface="Wingdings" panose="05000000000000000000" pitchFamily="2" charset="2"/>
            <a:buChar char="§"/>
            <a:tabLst/>
            <a:defRPr/>
          </a:pP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H</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astanın </a:t>
          </a:r>
          <a:r>
            <a:rPr kumimoji="0" lang="tr-TR" sz="2200" b="1" i="0" u="none" strike="noStrike" kern="1200" cap="none" spc="0" normalizeH="0" baseline="0" noProof="0" dirty="0">
              <a:ln>
                <a:noFill/>
              </a:ln>
              <a:solidFill>
                <a:prstClr val="black">
                  <a:lumMod val="75000"/>
                  <a:lumOff val="25000"/>
                </a:prstClr>
              </a:solidFill>
              <a:effectLst/>
              <a:uLnTx/>
              <a:uFillTx/>
              <a:latin typeface="+mn-lt"/>
              <a:ea typeface="+mn-ea"/>
              <a:cs typeface="+mn-cs"/>
            </a:rPr>
            <a:t>eforundan az etkilenen bir parametre </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olduğu için;              </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Astım, KOAH gibi havayolu hastalıklarının şiddetinin değerlendirilmesinde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a:t>
          </a:r>
          <a:r>
            <a:rPr kumimoji="0" lang="en-US" sz="2200" b="0" i="0" u="none" strike="noStrike" cap="none" spc="0" normalizeH="0" baseline="0" noProof="0" dirty="0" err="1">
              <a:ln>
                <a:noFill/>
              </a:ln>
              <a:solidFill>
                <a:prstClr val="black">
                  <a:lumMod val="75000"/>
                  <a:lumOff val="25000"/>
                </a:prstClr>
              </a:solidFill>
              <a:effectLst/>
              <a:uLnTx/>
              <a:uFillTx/>
              <a:latin typeface="+mn-lt"/>
              <a:ea typeface="+mn-ea"/>
              <a:cs typeface="+mn-cs"/>
            </a:rPr>
            <a:t>ve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edavi öncesi</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sonrası ölçüm değeri karşılaştırılarak tedavi cevabı değerlendirmesinde kullanılır.</a:t>
          </a:r>
        </a:p>
        <a:p>
          <a:pPr marL="179388" indent="-179388">
            <a:spcBef>
              <a:spcPts val="1200"/>
            </a:spcBef>
            <a:spcAft>
              <a:spcPts val="1200"/>
            </a:spcAft>
            <a:buClr>
              <a:srgbClr val="C00000"/>
            </a:buClr>
            <a:buSzTx/>
            <a:buFont typeface="Wingdings" panose="05000000000000000000" pitchFamily="2" charset="2"/>
            <a:buChar char="§"/>
          </a:pPr>
          <a:endPar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217" custLinFactNeighborY="-8699"/>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00000" custLinFactNeighborX="-131604" custLinFactNeighborY="-9752"/>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3200" b="1" dirty="0"/>
            <a:t>FVC</a:t>
          </a:r>
          <a:endParaRPr lang="tr-TR" sz="32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yapılacak maksimum    </a:t>
          </a: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inspirasyondan</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sonra zorlu ekspiryum manevrası sırasında akciğerlerden atılan hava miktarıdır. </a:t>
          </a:r>
        </a:p>
        <a:p>
          <a:pPr marL="179388" indent="-179388">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zorlu ekspiryum manevrası sırasında akciğerlerdeki hava 2-3 saniyede boşaltılabilirken KOAH, Astım gibi havayolu darlığı ile seyreden hastalıklarda bu süre 10-15 saniyeye kadar uzayabilmektedir.</a:t>
          </a:r>
        </a:p>
        <a:p>
          <a:pPr marL="179388" indent="-179388">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FVC manevrası yapılırken ekspiryum sırasında hastanın en az 6 sn ekspiryuma devam etmesi istenmektedir.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606" custLinFactNeighborY="-7020"/>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00000" custLinFactNeighborX="-131604" custLinFactNeighborY="-9752"/>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800" b="1" dirty="0"/>
            <a:t>FEV1/FVC</a:t>
          </a:r>
          <a:endParaRPr lang="tr-TR" sz="28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 1. saniyesinde akciğerlerden litre atılan hava miktarının, zorlu ekspiryum manevrasının tamamında akciğerlerden atılan hava miktarına bölünmesi ile elde edilen parametredir.</a:t>
          </a:r>
        </a:p>
        <a:p>
          <a:pPr marL="179388" indent="-179388">
            <a:buClr>
              <a:srgbClr val="C00000"/>
            </a:buClr>
            <a:buSzTx/>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FEV1/FVC oranı havayolu obstrüksiyonu varlığının saptanmasında anahtar rol oynar.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050" custScaleY="185914" custLinFactNeighborX="-15968" custLinFactNeighborY="-7020"/>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ScaleX="124922" custScaleY="131533" custLinFactX="-100000" custLinFactNeighborX="-135229" custLinFactNeighborY="-148"/>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Tidal volüm (TV) </a:t>
          </a:r>
          <a:endParaRPr lang="tr-TR" sz="24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İstirahatte sakin solunum sırasında mililitre cinsinde alınan ya da verilen soluk hacmidir.</a:t>
          </a:r>
        </a:p>
        <a:p>
          <a:pPr marL="179388" marR="0" lvl="0" indent="-179388"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7660" custScaleY="102008" custLinFactNeighborX="-12534" custLinFactNeighborY="-7020"/>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ScaleX="140710" custScaleY="142311" custLinFactX="-100000" custLinFactNeighborX="-176822" custLinFactNeighborY="-6357"/>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İnspiratuvar kapasite</a:t>
          </a:r>
          <a:r>
            <a:rPr lang="en-US" sz="2400" b="1" dirty="0"/>
            <a:t>   </a:t>
          </a:r>
          <a:r>
            <a:rPr lang="tr-TR" sz="2400" b="1" dirty="0"/>
            <a:t> (IC )</a:t>
          </a:r>
          <a:endParaRPr lang="tr-TR" sz="2400" dirty="0"/>
        </a:p>
      </dgm:t>
    </dgm:pt>
    <dgm:pt modelId="{AEF6A874-FC1A-4A5E-8959-3EA45BD6E71D}" type="parTrans" cxnId="{EF92801A-4B28-4421-AE8F-460B8DE15292}">
      <dgm:prSet/>
      <dgm:spPr/>
      <dgm:t>
        <a:bodyPr/>
        <a:lstStyle/>
        <a:p>
          <a:endParaRPr lang="tr-TR"/>
        </a:p>
      </dgm:t>
    </dgm:pt>
    <dgm:pt modelId="{8CE594D2-7B79-4C2D-8608-C999CD9F8C2C}" type="sibTrans" cxnId="{EF92801A-4B28-4421-AE8F-460B8DE15292}">
      <dgm:prSet/>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179388" indent="-179388">
            <a:buFont typeface="Wingdings" panose="05000000000000000000" pitchFamily="2" charset="2"/>
            <a:buChar char="§"/>
          </a:pP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yapılan derin </a:t>
          </a:r>
          <a:r>
            <a:rPr kumimoji="0" lang="tr-TR" sz="2200" b="0" i="0" u="none" strike="noStrike"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inspiryum</a:t>
          </a:r>
          <a:r>
            <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  manevrası ile akciğerlere alınan hava miktarıdır ve litre    cinsinden ifade edilir. </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92258" custScaleY="102008" custLinFactNeighborX="-14487" custLinFactNeighborY="-7020"/>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ScaleX="134113" custScaleY="142277" custLinFactX="-100000" custLinFactNeighborX="-176822" custLinFactNeighborY="-6357"/>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r>
            <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rPr>
            <a:t>≥2 alevlenme/yıl veya ≥1 hastaneye yatışa neden olan alevlenme</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r>
            <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rPr>
            <a:t>0-1 alevlenme/yıl veya hastaneye yatışa neden olan alevlenme yok,               CAT ≥10 veya mMRC≥2</a:t>
          </a:r>
        </a:p>
        <a:p>
          <a:pPr>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dgm:spPr>
        <a:solidFill>
          <a:schemeClr val="bg1">
            <a:lumMod val="85000"/>
          </a:schemeClr>
        </a:solidFill>
      </dgm:spPr>
      <dgm:t>
        <a:bodyPr/>
        <a:lstStyle/>
        <a:p>
          <a:pPr>
            <a:buClrTx/>
            <a:buSzTx/>
            <a:buFont typeface="Arial" panose="020B0604020202020204" pitchFamily="34" charset="0"/>
            <a:buNone/>
          </a:pPr>
          <a:r>
            <a:rPr kumimoji="0" lang="tr-TR" altLang="tr-TR" b="0" i="0" u="none" strike="noStrike" cap="none" spc="0" normalizeH="0" baseline="0" noProof="0" dirty="0">
              <a:ln>
                <a:noFill/>
              </a:ln>
              <a:solidFill>
                <a:srgbClr val="404040"/>
              </a:solidFill>
              <a:effectLst/>
              <a:uLnTx/>
              <a:uFillTx/>
              <a:latin typeface="Calibri" panose="020F0502020204030204"/>
              <a:ea typeface="+mn-ea"/>
              <a:cs typeface="+mn-cs"/>
            </a:rPr>
            <a:t>0-1 alevlenme/yıl ve alevlenmeye bağlı hastaneye yatış yok,      CAT &lt;10 veya mMRC 0-1</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LinFactNeighborX="447" custLinFactNeighborY="-23228">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E</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a:xfrm>
          <a:off x="2600960" y="2184"/>
          <a:ext cx="2926080" cy="1050898"/>
        </a:xfrm>
        <a:prstGeom prst="roundRect">
          <a:avLst/>
        </a:prstGeom>
      </dgm:spPr>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pt>
  </dgm:ptLst>
  <dgm:cxnLst>
    <dgm:cxn modelId="{3608CF19-5C98-451E-91B1-2FC5B700A609}" type="presOf" srcId="{FDB796C5-8E0E-4718-BCFA-67DC0E804FF0}" destId="{51CBB406-956B-411C-8586-AD7383647EF8}"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87ECE0AD-6A95-42E7-9CD0-79729B9B1209}" type="presOf" srcId="{C8D7FF78-A921-4F76-9513-E17A6FEC78CA}" destId="{FF57E713-11A2-4782-B037-312D861ABA02}" srcOrd="0" destOrd="0" presId="urn:microsoft.com/office/officeart/2005/8/layout/vList5"/>
    <dgm:cxn modelId="{EB7176E2-F698-4759-8B5D-7F67ACA392C3}" srcId="{2648C52C-CE3C-4A11-81F9-1473CEED1853}" destId="{C8D7FF78-A921-4F76-9513-E17A6FEC78CA}" srcOrd="2" destOrd="0" parTransId="{87426CF7-F1E3-4B13-ACFA-F414B0884EFE}" sibTransId="{DB81AA23-112F-4089-BA81-F4598A8C8B67}"/>
    <dgm:cxn modelId="{1EF8B9E6-A431-4B4A-9AB8-C2472246E7AF}" type="presOf" srcId="{2648C52C-CE3C-4A11-81F9-1473CEED1853}" destId="{F7ADCB10-92E5-47FE-A128-EB6A6315168C}"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3EB63-C903-49C7-8BBE-4D93B9C4D34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tr-TR"/>
        </a:p>
      </dgm:t>
    </dgm:pt>
    <dgm:pt modelId="{E5C15521-B9C2-4A92-99DD-596BD08A7E5F}">
      <dgm:prSet custT="1"/>
      <dgm:spPr>
        <a:solidFill>
          <a:srgbClr val="C00000"/>
        </a:solidFill>
        <a:ln w="9525" cap="flat" cmpd="sng" algn="ctr">
          <a:noFill/>
          <a:prstDash val="solid"/>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gm:spPr>
      <dgm:t>
        <a:bodyPr spcFirstLastPara="0" vert="horz" wrap="square" lIns="25400" tIns="25400" rIns="25400" bIns="25400" numCol="1" spcCol="1270" rtlCol="0" anchor="ctr" anchorCtr="0"/>
        <a:lstStyle/>
        <a:p>
          <a:pPr marL="806450" lvl="0" indent="0" algn="l" defTabSz="914400" rtl="0" eaLnBrk="1" latinLnBrk="0" hangingPunct="1">
            <a:lnSpc>
              <a:spcPct val="90000"/>
            </a:lnSpc>
            <a:spcBef>
              <a:spcPct val="0"/>
            </a:spcBef>
            <a:spcAft>
              <a:spcPct val="35000"/>
            </a:spcAft>
            <a:buNone/>
            <a:defRPr/>
          </a:pPr>
          <a:r>
            <a:rPr lang="tr-TR" sz="2400" b="1" kern="1200" noProof="0" dirty="0">
              <a:solidFill>
                <a:prstClr val="white"/>
              </a:solidFill>
              <a:latin typeface="Calibri"/>
              <a:ea typeface="+mn-ea"/>
              <a:cs typeface="+mn-cs"/>
            </a:rPr>
            <a:t>Bu sorunla başa </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çıkmanın</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en iyi yolu </a:t>
          </a:r>
          <a:endParaRPr lang="tr-TR" sz="2400" b="1" kern="1200" dirty="0">
            <a:solidFill>
              <a:prstClr val="white"/>
            </a:solidFill>
            <a:latin typeface="Calibri"/>
            <a:ea typeface="+mn-ea"/>
            <a:cs typeface="+mn-cs"/>
          </a:endParaRPr>
        </a:p>
      </dgm:t>
    </dgm:pt>
    <dgm:pt modelId="{9C596A65-923B-47FF-B6F8-B09DCAA242A9}" type="parTrans" cxnId="{A7B834EA-619E-498E-9C4D-DD8AECDFEE9B}">
      <dgm:prSet/>
      <dgm:spPr/>
      <dgm:t>
        <a:bodyPr/>
        <a:lstStyle/>
        <a:p>
          <a:pPr algn="l"/>
          <a:endParaRPr lang="tr-TR"/>
        </a:p>
      </dgm:t>
    </dgm:pt>
    <dgm:pt modelId="{ED65EE98-6029-40A4-95EF-BC552D56B52E}" type="sibTrans" cxnId="{A7B834EA-619E-498E-9C4D-DD8AECDFEE9B}">
      <dgm:prSet/>
      <dgm:spPr/>
      <dgm:t>
        <a:bodyPr/>
        <a:lstStyle/>
        <a:p>
          <a:pPr algn="l"/>
          <a:endParaRPr lang="tr-TR"/>
        </a:p>
      </dgm:t>
    </dgm:pt>
    <dgm:pt modelId="{895185C0-0684-4594-8CDA-BE8990EEA0DD}">
      <dgm:prSet custT="1"/>
      <dgm:spPr>
        <a:solidFill>
          <a:srgbClr val="FFEBEB"/>
        </a:solidFill>
        <a:ln w="12700" cap="flat" cmpd="sng" algn="ctr">
          <a:solidFill>
            <a:prstClr val="white">
              <a:hueOff val="0"/>
              <a:satOff val="0"/>
              <a:lumOff val="0"/>
              <a:alphaOff val="0"/>
            </a:prstClr>
          </a:solidFill>
          <a:prstDash val="solid"/>
          <a:miter lim="800000"/>
        </a:ln>
        <a:effectLst/>
      </dgm:spPr>
      <dgm:t>
        <a:bodyPr spcFirstLastPara="0" vert="horz" wrap="square" lIns="25400" tIns="25400" rIns="25400" bIns="25400" numCol="1" spcCol="1270" rtlCol="0" anchor="ctr" anchorCtr="0"/>
        <a:lstStyle/>
        <a:p>
          <a:pPr algn="ctr">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t>
          </a:r>
          <a:r>
            <a:rPr kumimoji="0" lang="tr-TR" sz="2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alkın</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bilincini artırmak ve 1. Basamak sağlık kuruluşlarında çalışan hekimlerin KOAH tanısını akla getirmeleri için gereken bilgi ve tecrübeyi edinmelerini sağlamaktır.</a:t>
          </a:r>
          <a:endParaRPr lang="tr-TR" sz="2000" kern="1200" dirty="0"/>
        </a:p>
      </dgm:t>
    </dgm:pt>
    <dgm:pt modelId="{C2A9E6DD-1D90-46B3-82CF-E2D5E1A2D67F}" type="parTrans" cxnId="{80B8884E-4FC6-4A08-BB8F-DC9CF14E11F9}">
      <dgm:prSet/>
      <dgm:spPr/>
      <dgm:t>
        <a:bodyPr/>
        <a:lstStyle/>
        <a:p>
          <a:pPr algn="l"/>
          <a:endParaRPr lang="tr-TR"/>
        </a:p>
      </dgm:t>
    </dgm:pt>
    <dgm:pt modelId="{86C3707F-293D-4A1D-9C51-AD37FD9EFF64}" type="sibTrans" cxnId="{80B8884E-4FC6-4A08-BB8F-DC9CF14E11F9}">
      <dgm:prSet/>
      <dgm:spPr/>
      <dgm:t>
        <a:bodyPr/>
        <a:lstStyle/>
        <a:p>
          <a:pPr algn="l"/>
          <a:endParaRPr lang="tr-TR"/>
        </a:p>
      </dgm:t>
    </dgm:pt>
    <dgm:pt modelId="{4DCDFB62-29A0-4675-A43F-5E8E7AE136FE}" type="pres">
      <dgm:prSet presAssocID="{A783EB63-C903-49C7-8BBE-4D93B9C4D34B}" presName="Name0" presStyleCnt="0">
        <dgm:presLayoutVars>
          <dgm:dir/>
          <dgm:animLvl val="lvl"/>
          <dgm:resizeHandles/>
        </dgm:presLayoutVars>
      </dgm:prSet>
      <dgm:spPr/>
    </dgm:pt>
    <dgm:pt modelId="{918474AC-28BA-457C-AECA-A57C60450D6C}" type="pres">
      <dgm:prSet presAssocID="{E5C15521-B9C2-4A92-99DD-596BD08A7E5F}" presName="linNode" presStyleCnt="0"/>
      <dgm:spPr/>
    </dgm:pt>
    <dgm:pt modelId="{759A05E3-622F-4385-9A42-2E6B604737B2}" type="pres">
      <dgm:prSet presAssocID="{E5C15521-B9C2-4A92-99DD-596BD08A7E5F}" presName="parentShp" presStyleLbl="node1" presStyleIdx="0" presStyleCnt="1">
        <dgm:presLayoutVars>
          <dgm:bulletEnabled val="1"/>
        </dgm:presLayoutVars>
      </dgm:prSet>
      <dgm:spPr>
        <a:xfrm>
          <a:off x="0" y="0"/>
          <a:ext cx="4066509" cy="1548404"/>
        </a:xfrm>
        <a:prstGeom prst="roundRect">
          <a:avLst/>
        </a:prstGeom>
      </dgm:spPr>
    </dgm:pt>
    <dgm:pt modelId="{AF6E4610-15E4-4C45-8B16-4A201C307A91}" type="pres">
      <dgm:prSet presAssocID="{E5C15521-B9C2-4A92-99DD-596BD08A7E5F}" presName="childShp" presStyleLbl="bgAccFollowNode1" presStyleIdx="0" presStyleCnt="1">
        <dgm:presLayoutVars>
          <dgm:bulletEnabled val="1"/>
        </dgm:presLayoutVars>
      </dgm:prSet>
      <dgm:spPr>
        <a:xfrm>
          <a:off x="4066509" y="0"/>
          <a:ext cx="6099764" cy="1548404"/>
        </a:xfrm>
        <a:prstGeom prst="rightArrow">
          <a:avLst>
            <a:gd name="adj1" fmla="val 75000"/>
            <a:gd name="adj2" fmla="val 50000"/>
          </a:avLst>
        </a:prstGeom>
      </dgm:spPr>
    </dgm:pt>
  </dgm:ptLst>
  <dgm:cxnLst>
    <dgm:cxn modelId="{40514438-C5BE-4205-B6C1-576993F44274}" type="presOf" srcId="{E5C15521-B9C2-4A92-99DD-596BD08A7E5F}" destId="{759A05E3-622F-4385-9A42-2E6B604737B2}" srcOrd="0" destOrd="0" presId="urn:microsoft.com/office/officeart/2005/8/layout/vList6"/>
    <dgm:cxn modelId="{8D4C0465-91CF-4856-8EA5-5D82A88C35A0}" type="presOf" srcId="{895185C0-0684-4594-8CDA-BE8990EEA0DD}" destId="{AF6E4610-15E4-4C45-8B16-4A201C307A91}" srcOrd="0" destOrd="0" presId="urn:microsoft.com/office/officeart/2005/8/layout/vList6"/>
    <dgm:cxn modelId="{80B8884E-4FC6-4A08-BB8F-DC9CF14E11F9}" srcId="{E5C15521-B9C2-4A92-99DD-596BD08A7E5F}" destId="{895185C0-0684-4594-8CDA-BE8990EEA0DD}" srcOrd="0" destOrd="0" parTransId="{C2A9E6DD-1D90-46B3-82CF-E2D5E1A2D67F}" sibTransId="{86C3707F-293D-4A1D-9C51-AD37FD9EFF64}"/>
    <dgm:cxn modelId="{A34FBAD1-192C-4E13-8EA8-4F8665AD2B6F}" type="presOf" srcId="{A783EB63-C903-49C7-8BBE-4D93B9C4D34B}" destId="{4DCDFB62-29A0-4675-A43F-5E8E7AE136FE}" srcOrd="0" destOrd="0" presId="urn:microsoft.com/office/officeart/2005/8/layout/vList6"/>
    <dgm:cxn modelId="{A7B834EA-619E-498E-9C4D-DD8AECDFEE9B}" srcId="{A783EB63-C903-49C7-8BBE-4D93B9C4D34B}" destId="{E5C15521-B9C2-4A92-99DD-596BD08A7E5F}" srcOrd="0" destOrd="0" parTransId="{9C596A65-923B-47FF-B6F8-B09DCAA242A9}" sibTransId="{ED65EE98-6029-40A4-95EF-BC552D56B52E}"/>
    <dgm:cxn modelId="{5CC37C80-36D5-49E9-8778-43B0F43840FD}" type="presParOf" srcId="{4DCDFB62-29A0-4675-A43F-5E8E7AE136FE}" destId="{918474AC-28BA-457C-AECA-A57C60450D6C}" srcOrd="0" destOrd="0" presId="urn:microsoft.com/office/officeart/2005/8/layout/vList6"/>
    <dgm:cxn modelId="{1B9D81A3-3ED7-4450-A8C2-8822EA1E607D}" type="presParOf" srcId="{918474AC-28BA-457C-AECA-A57C60450D6C}" destId="{759A05E3-622F-4385-9A42-2E6B604737B2}" srcOrd="0" destOrd="0" presId="urn:microsoft.com/office/officeart/2005/8/layout/vList6"/>
    <dgm:cxn modelId="{364D8F70-9CEA-4FBE-89E3-998B5B2EB2FA}" type="presParOf" srcId="{918474AC-28BA-457C-AECA-A57C60450D6C}" destId="{AF6E4610-15E4-4C45-8B16-4A201C307A91}"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E</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a:xfrm>
          <a:off x="2600960" y="2184"/>
          <a:ext cx="2926080" cy="1050898"/>
        </a:xfrm>
        <a:prstGeom prst="roundRect">
          <a:avLst/>
        </a:prstGeom>
      </dgm:spPr>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pt>
  </dgm:ptLst>
  <dgm:cxnLst>
    <dgm:cxn modelId="{3608CF19-5C98-451E-91B1-2FC5B700A609}" type="presOf" srcId="{FDB796C5-8E0E-4718-BCFA-67DC0E804FF0}" destId="{51CBB406-956B-411C-8586-AD7383647EF8}"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87ECE0AD-6A95-42E7-9CD0-79729B9B1209}" type="presOf" srcId="{C8D7FF78-A921-4F76-9513-E17A6FEC78CA}" destId="{FF57E713-11A2-4782-B037-312D861ABA02}" srcOrd="0" destOrd="0" presId="urn:microsoft.com/office/officeart/2005/8/layout/vList5"/>
    <dgm:cxn modelId="{EB7176E2-F698-4759-8B5D-7F67ACA392C3}" srcId="{2648C52C-CE3C-4A11-81F9-1473CEED1853}" destId="{C8D7FF78-A921-4F76-9513-E17A6FEC78CA}" srcOrd="2" destOrd="0" parTransId="{87426CF7-F1E3-4B13-ACFA-F414B0884EFE}" sibTransId="{DB81AA23-112F-4089-BA81-F4598A8C8B67}"/>
    <dgm:cxn modelId="{1EF8B9E6-A431-4B4A-9AB8-C2472246E7AF}" type="presOf" srcId="{2648C52C-CE3C-4A11-81F9-1473CEED1853}" destId="{F7ADCB10-92E5-47FE-A128-EB6A6315168C}"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648C52C-CE3C-4A11-81F9-1473CEED1853}"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tr-TR"/>
        </a:p>
      </dgm:t>
    </dgm:pt>
    <dgm:pt modelId="{C8D7FF78-A921-4F76-9513-E17A6FEC78CA}">
      <dgm:prSet phldrT="[Text]" custT="1"/>
      <dgm:spPr>
        <a:solidFill>
          <a:srgbClr val="FF8989"/>
        </a:solidFill>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gm:spPr>
      <dgm:t>
        <a:bodyPr/>
        <a:lstStyle/>
        <a:p>
          <a:pPr>
            <a:buClrTx/>
            <a:buSzTx/>
            <a:buFont typeface="Wingdings 2" panose="05020102010507070707" pitchFamily="18" charset="2"/>
            <a:buNone/>
          </a:pPr>
          <a:r>
            <a:rPr kumimoji="0" lang="tr-TR" altLang="tr-TR" sz="2800" b="1" i="0" u="none" strike="noStrike" cap="none" spc="0" normalizeH="0" baseline="0" noProof="0" dirty="0">
              <a:ln/>
              <a:effectLst/>
              <a:uLnTx/>
              <a:uFillTx/>
              <a:latin typeface="+mn-lt"/>
              <a:ea typeface="ＭＳ Ｐゴシック" panose="020B0600070205080204" pitchFamily="34" charset="-128"/>
              <a:cs typeface="+mn-cs"/>
            </a:rPr>
            <a:t>Grup E</a:t>
          </a:r>
        </a:p>
      </dgm:t>
    </dgm:pt>
    <dgm:pt modelId="{87426CF7-F1E3-4B13-ACFA-F414B0884EFE}" type="parTrans" cxnId="{EB7176E2-F698-4759-8B5D-7F67ACA392C3}">
      <dgm:prSet/>
      <dgm:spPr/>
      <dgm:t>
        <a:bodyPr/>
        <a:lstStyle/>
        <a:p>
          <a:endParaRPr lang="tr-TR"/>
        </a:p>
      </dgm:t>
    </dgm:pt>
    <dgm:pt modelId="{DB81AA23-112F-4089-BA81-F4598A8C8B67}" type="sibTrans" cxnId="{EB7176E2-F698-4759-8B5D-7F67ACA392C3}">
      <dgm:prSet/>
      <dgm:spPr/>
      <dgm:t>
        <a:bodyPr/>
        <a:lstStyle/>
        <a:p>
          <a:endParaRPr lang="tr-TR"/>
        </a:p>
      </dgm:t>
    </dgm:pt>
    <dgm:pt modelId="{73ABDABA-FFA4-4550-A872-2E62E9DBFF5A}">
      <dgm:prSet custT="1"/>
      <dgm:spPr>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gm:t>
    </dgm:pt>
    <dgm:pt modelId="{66CDE1BC-92A5-4C35-97BB-13E2A4AF2B5D}" type="parTrans" cxnId="{8DE19FF8-08E5-4893-B48E-AC3BEA959AD8}">
      <dgm:prSet/>
      <dgm:spPr/>
      <dgm:t>
        <a:bodyPr/>
        <a:lstStyle/>
        <a:p>
          <a:endParaRPr lang="tr-TR"/>
        </a:p>
      </dgm:t>
    </dgm:pt>
    <dgm:pt modelId="{C5147E67-09AE-46DC-B6E5-150C199D7E00}" type="sibTrans" cxnId="{8DE19FF8-08E5-4893-B48E-AC3BEA959AD8}">
      <dgm:prSet/>
      <dgm:spPr/>
      <dgm:t>
        <a:bodyPr/>
        <a:lstStyle/>
        <a:p>
          <a:endParaRPr lang="tr-TR"/>
        </a:p>
      </dgm:t>
    </dgm:pt>
    <dgm:pt modelId="{FDB796C5-8E0E-4718-BCFA-67DC0E804FF0}">
      <dgm:prSet custT="1"/>
      <dgm:spPr>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gm:spPr>
      <dgm:t>
        <a:bodyPr spcFirstLastPara="0" vert="horz" wrap="square" lIns="102870" tIns="51435" rIns="102870" bIns="51435" numCol="1" spcCol="1270" anchor="ctr" anchorCtr="0"/>
        <a:lstStyle/>
        <a:p>
          <a:pPr>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gm:t>
    </dgm:pt>
    <dgm:pt modelId="{29A517A9-74BA-4A71-A869-74D059978F93}" type="parTrans" cxnId="{6AB2F734-78F8-463A-9FF9-CC30BB573E89}">
      <dgm:prSet/>
      <dgm:spPr/>
      <dgm:t>
        <a:bodyPr/>
        <a:lstStyle/>
        <a:p>
          <a:endParaRPr lang="tr-TR"/>
        </a:p>
      </dgm:t>
    </dgm:pt>
    <dgm:pt modelId="{9DEC2B97-85BF-440B-A561-7DEA5610F772}" type="sibTrans" cxnId="{6AB2F734-78F8-463A-9FF9-CC30BB573E89}">
      <dgm:prSet/>
      <dgm:spPr/>
      <dgm:t>
        <a:bodyPr/>
        <a:lstStyle/>
        <a:p>
          <a:endParaRPr lang="tr-TR"/>
        </a:p>
      </dgm:t>
    </dgm:pt>
    <dgm:pt modelId="{F7ADCB10-92E5-47FE-A128-EB6A6315168C}" type="pres">
      <dgm:prSet presAssocID="{2648C52C-CE3C-4A11-81F9-1473CEED1853}" presName="Name0" presStyleCnt="0">
        <dgm:presLayoutVars>
          <dgm:dir/>
          <dgm:animLvl val="lvl"/>
          <dgm:resizeHandles val="exact"/>
        </dgm:presLayoutVars>
      </dgm:prSet>
      <dgm:spPr/>
    </dgm:pt>
    <dgm:pt modelId="{C0647ED2-8CFF-4D49-AA2D-E8A793B12FC2}" type="pres">
      <dgm:prSet presAssocID="{73ABDABA-FFA4-4550-A872-2E62E9DBFF5A}" presName="linNode" presStyleCnt="0"/>
      <dgm:spPr/>
    </dgm:pt>
    <dgm:pt modelId="{344CB057-A320-4571-8230-D7A5CC3167EE}" type="pres">
      <dgm:prSet presAssocID="{73ABDABA-FFA4-4550-A872-2E62E9DBFF5A}" presName="parentText" presStyleLbl="node1" presStyleIdx="0" presStyleCnt="3">
        <dgm:presLayoutVars>
          <dgm:chMax val="1"/>
          <dgm:bulletEnabled val="1"/>
        </dgm:presLayoutVars>
      </dgm:prSet>
      <dgm:spPr>
        <a:xfrm>
          <a:off x="2600960" y="2184"/>
          <a:ext cx="2926080" cy="1050898"/>
        </a:xfrm>
        <a:prstGeom prst="roundRect">
          <a:avLst/>
        </a:prstGeom>
      </dgm:spPr>
    </dgm:pt>
    <dgm:pt modelId="{81080EEA-F116-46C9-A00B-E66F530B7032}" type="pres">
      <dgm:prSet presAssocID="{C5147E67-09AE-46DC-B6E5-150C199D7E00}" presName="sp" presStyleCnt="0"/>
      <dgm:spPr/>
    </dgm:pt>
    <dgm:pt modelId="{8A6C5B05-37D6-4207-BE62-5CC549076FD1}" type="pres">
      <dgm:prSet presAssocID="{FDB796C5-8E0E-4718-BCFA-67DC0E804FF0}" presName="linNode" presStyleCnt="0"/>
      <dgm:spPr/>
    </dgm:pt>
    <dgm:pt modelId="{51CBB406-956B-411C-8586-AD7383647EF8}" type="pres">
      <dgm:prSet presAssocID="{FDB796C5-8E0E-4718-BCFA-67DC0E804FF0}" presName="parentText" presStyleLbl="node1" presStyleIdx="1" presStyleCnt="3">
        <dgm:presLayoutVars>
          <dgm:chMax val="1"/>
          <dgm:bulletEnabled val="1"/>
        </dgm:presLayoutVars>
      </dgm:prSet>
      <dgm:spPr>
        <a:xfrm>
          <a:off x="2600960" y="1479357"/>
          <a:ext cx="2926080" cy="1406881"/>
        </a:xfrm>
        <a:prstGeom prst="roundRect">
          <a:avLst/>
        </a:prstGeom>
      </dgm:spPr>
    </dgm:pt>
    <dgm:pt modelId="{655198F0-F924-4157-9E01-09DED5CC2613}" type="pres">
      <dgm:prSet presAssocID="{9DEC2B97-85BF-440B-A561-7DEA5610F772}" presName="sp" presStyleCnt="0"/>
      <dgm:spPr/>
    </dgm:pt>
    <dgm:pt modelId="{19C26DB6-4BAC-43C1-B354-E5566651AF04}" type="pres">
      <dgm:prSet presAssocID="{C8D7FF78-A921-4F76-9513-E17A6FEC78CA}" presName="linNode" presStyleCnt="0"/>
      <dgm:spPr/>
    </dgm:pt>
    <dgm:pt modelId="{FF57E713-11A2-4782-B037-312D861ABA02}" type="pres">
      <dgm:prSet presAssocID="{C8D7FF78-A921-4F76-9513-E17A6FEC78CA}" presName="parentText" presStyleLbl="node1" presStyleIdx="2" presStyleCnt="3">
        <dgm:presLayoutVars>
          <dgm:chMax val="1"/>
          <dgm:bulletEnabled val="1"/>
        </dgm:presLayoutVars>
      </dgm:prSet>
      <dgm:spPr/>
    </dgm:pt>
  </dgm:ptLst>
  <dgm:cxnLst>
    <dgm:cxn modelId="{3608CF19-5C98-451E-91B1-2FC5B700A609}" type="presOf" srcId="{FDB796C5-8E0E-4718-BCFA-67DC0E804FF0}" destId="{51CBB406-956B-411C-8586-AD7383647EF8}" srcOrd="0" destOrd="0" presId="urn:microsoft.com/office/officeart/2005/8/layout/vList5"/>
    <dgm:cxn modelId="{6AB2F734-78F8-463A-9FF9-CC30BB573E89}" srcId="{2648C52C-CE3C-4A11-81F9-1473CEED1853}" destId="{FDB796C5-8E0E-4718-BCFA-67DC0E804FF0}" srcOrd="1" destOrd="0" parTransId="{29A517A9-74BA-4A71-A869-74D059978F93}" sibTransId="{9DEC2B97-85BF-440B-A561-7DEA5610F772}"/>
    <dgm:cxn modelId="{87ECE0AD-6A95-42E7-9CD0-79729B9B1209}" type="presOf" srcId="{C8D7FF78-A921-4F76-9513-E17A6FEC78CA}" destId="{FF57E713-11A2-4782-B037-312D861ABA02}" srcOrd="0" destOrd="0" presId="urn:microsoft.com/office/officeart/2005/8/layout/vList5"/>
    <dgm:cxn modelId="{EB7176E2-F698-4759-8B5D-7F67ACA392C3}" srcId="{2648C52C-CE3C-4A11-81F9-1473CEED1853}" destId="{C8D7FF78-A921-4F76-9513-E17A6FEC78CA}" srcOrd="2" destOrd="0" parTransId="{87426CF7-F1E3-4B13-ACFA-F414B0884EFE}" sibTransId="{DB81AA23-112F-4089-BA81-F4598A8C8B67}"/>
    <dgm:cxn modelId="{1EF8B9E6-A431-4B4A-9AB8-C2472246E7AF}" type="presOf" srcId="{2648C52C-CE3C-4A11-81F9-1473CEED1853}" destId="{F7ADCB10-92E5-47FE-A128-EB6A6315168C}" srcOrd="0" destOrd="0" presId="urn:microsoft.com/office/officeart/2005/8/layout/vList5"/>
    <dgm:cxn modelId="{460788EE-03F7-4161-BD56-A7DEE74CECA1}" type="presOf" srcId="{73ABDABA-FFA4-4550-A872-2E62E9DBFF5A}" destId="{344CB057-A320-4571-8230-D7A5CC3167EE}" srcOrd="0" destOrd="0" presId="urn:microsoft.com/office/officeart/2005/8/layout/vList5"/>
    <dgm:cxn modelId="{8DE19FF8-08E5-4893-B48E-AC3BEA959AD8}" srcId="{2648C52C-CE3C-4A11-81F9-1473CEED1853}" destId="{73ABDABA-FFA4-4550-A872-2E62E9DBFF5A}" srcOrd="0" destOrd="0" parTransId="{66CDE1BC-92A5-4C35-97BB-13E2A4AF2B5D}" sibTransId="{C5147E67-09AE-46DC-B6E5-150C199D7E00}"/>
    <dgm:cxn modelId="{67D98A63-6E49-42CE-A0D8-F2DD9E854F6A}" type="presParOf" srcId="{F7ADCB10-92E5-47FE-A128-EB6A6315168C}" destId="{C0647ED2-8CFF-4D49-AA2D-E8A793B12FC2}" srcOrd="0" destOrd="0" presId="urn:microsoft.com/office/officeart/2005/8/layout/vList5"/>
    <dgm:cxn modelId="{92524054-4FF5-484D-9BE8-B708FE91ACD7}" type="presParOf" srcId="{C0647ED2-8CFF-4D49-AA2D-E8A793B12FC2}" destId="{344CB057-A320-4571-8230-D7A5CC3167EE}" srcOrd="0" destOrd="0" presId="urn:microsoft.com/office/officeart/2005/8/layout/vList5"/>
    <dgm:cxn modelId="{40AF763C-9DE9-47A6-ADFB-151711EB381E}" type="presParOf" srcId="{F7ADCB10-92E5-47FE-A128-EB6A6315168C}" destId="{81080EEA-F116-46C9-A00B-E66F530B7032}" srcOrd="1" destOrd="0" presId="urn:microsoft.com/office/officeart/2005/8/layout/vList5"/>
    <dgm:cxn modelId="{37B82ACF-40AF-46C9-B251-09FF6FA9A1C9}" type="presParOf" srcId="{F7ADCB10-92E5-47FE-A128-EB6A6315168C}" destId="{8A6C5B05-37D6-4207-BE62-5CC549076FD1}" srcOrd="2" destOrd="0" presId="urn:microsoft.com/office/officeart/2005/8/layout/vList5"/>
    <dgm:cxn modelId="{80BF78CD-E191-4380-BF1A-D03CF07EF360}" type="presParOf" srcId="{8A6C5B05-37D6-4207-BE62-5CC549076FD1}" destId="{51CBB406-956B-411C-8586-AD7383647EF8}" srcOrd="0" destOrd="0" presId="urn:microsoft.com/office/officeart/2005/8/layout/vList5"/>
    <dgm:cxn modelId="{377E650B-572D-44C1-B315-D4C1D8D841D4}" type="presParOf" srcId="{F7ADCB10-92E5-47FE-A128-EB6A6315168C}" destId="{655198F0-F924-4157-9E01-09DED5CC2613}" srcOrd="3" destOrd="0" presId="urn:microsoft.com/office/officeart/2005/8/layout/vList5"/>
    <dgm:cxn modelId="{F140D611-A754-45F4-A53E-FDF267C169AC}" type="presParOf" srcId="{F7ADCB10-92E5-47FE-A128-EB6A6315168C}" destId="{19C26DB6-4BAC-43C1-B354-E5566651AF04}" srcOrd="4" destOrd="0" presId="urn:microsoft.com/office/officeart/2005/8/layout/vList5"/>
    <dgm:cxn modelId="{68C2A332-1335-4F29-96C9-DA8FD08BAA27}" type="presParOf" srcId="{19C26DB6-4BAC-43C1-B354-E5566651AF04}" destId="{FF57E713-11A2-4782-B037-312D861ABA02}"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9B3518-037C-4E0A-9190-4F513900A7F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E77056-1297-47BA-BC40-B35F97EF61CE}">
      <dgm:prSet phldrT="[Text]" custT="1"/>
      <dgm:spPr>
        <a:xfrm>
          <a:off x="0" y="38629"/>
          <a:ext cx="1503198" cy="1128359"/>
        </a:xfrm>
        <a:prstGeom prst="rect">
          <a:avLst/>
        </a:prstGeom>
        <a:solidFill>
          <a:srgbClr val="C00000"/>
        </a:solidFill>
        <a:ln w="25400" cap="flat" cmpd="sng" algn="ctr">
          <a:solidFill>
            <a:sysClr val="window" lastClr="FFFFFF">
              <a:hueOff val="0"/>
              <a:satOff val="0"/>
              <a:lumOff val="0"/>
              <a:alphaOff val="0"/>
            </a:sysClr>
          </a:solidFill>
          <a:prstDash val="solid"/>
        </a:ln>
        <a:effectLst/>
      </dgm:spPr>
      <dgm:t>
        <a:bodyPr/>
        <a:lstStyle/>
        <a:p>
          <a:pPr>
            <a:buNone/>
          </a:pPr>
          <a:r>
            <a:rPr lang="en-US" sz="1800" b="1" dirty="0">
              <a:solidFill>
                <a:sysClr val="window" lastClr="FFFFFF"/>
              </a:solidFill>
              <a:latin typeface="+mn-lt"/>
              <a:ea typeface="+mn-ea"/>
              <a:cs typeface="Times New Roman" panose="02020603050405020304" pitchFamily="18" charset="0"/>
            </a:rPr>
            <a:t>≥2 </a:t>
          </a:r>
          <a:r>
            <a:rPr lang="en-US" sz="1800" b="1" dirty="0" err="1">
              <a:solidFill>
                <a:sysClr val="window" lastClr="FFFFFF"/>
              </a:solidFill>
              <a:latin typeface="+mn-lt"/>
              <a:ea typeface="+mn-ea"/>
              <a:cs typeface="Times New Roman" panose="02020603050405020304" pitchFamily="18" charset="0"/>
            </a:rPr>
            <a:t>orta</a:t>
          </a:r>
          <a:r>
            <a:rPr lang="en-US" sz="1800" b="1" dirty="0">
              <a:solidFill>
                <a:sysClr val="window" lastClr="FFFFFF"/>
              </a:solidFill>
              <a:latin typeface="+mn-lt"/>
              <a:ea typeface="+mn-ea"/>
              <a:cs typeface="Times New Roman" panose="02020603050405020304" pitchFamily="18" charset="0"/>
            </a:rPr>
            <a:t> </a:t>
          </a:r>
          <a:r>
            <a:rPr lang="en-US" sz="1800" b="1" dirty="0" err="1">
              <a:solidFill>
                <a:sysClr val="window" lastClr="FFFFFF"/>
              </a:solidFill>
              <a:latin typeface="+mn-lt"/>
              <a:ea typeface="+mn-ea"/>
              <a:cs typeface="Times New Roman" panose="02020603050405020304" pitchFamily="18" charset="0"/>
            </a:rPr>
            <a:t>alevlenme</a:t>
          </a:r>
          <a:r>
            <a:rPr lang="en-US" sz="1800" b="1" dirty="0">
              <a:solidFill>
                <a:sysClr val="window" lastClr="FFFFFF"/>
              </a:solidFill>
              <a:latin typeface="+mn-lt"/>
              <a:ea typeface="+mn-ea"/>
              <a:cs typeface="Times New Roman" panose="02020603050405020304" pitchFamily="18" charset="0"/>
            </a:rPr>
            <a:t> </a:t>
          </a:r>
          <a:r>
            <a:rPr lang="en-US" sz="1800" b="1" dirty="0" err="1">
              <a:solidFill>
                <a:sysClr val="window" lastClr="FFFFFF"/>
              </a:solidFill>
              <a:latin typeface="+mn-lt"/>
              <a:ea typeface="+mn-ea"/>
              <a:cs typeface="Times New Roman" panose="02020603050405020304" pitchFamily="18" charset="0"/>
            </a:rPr>
            <a:t>veya</a:t>
          </a:r>
          <a:endParaRPr lang="en-US" sz="1800" b="1" dirty="0">
            <a:solidFill>
              <a:sysClr val="window" lastClr="FFFFFF"/>
            </a:solidFill>
            <a:latin typeface="+mn-lt"/>
            <a:ea typeface="+mn-ea"/>
            <a:cs typeface="Times New Roman" panose="02020603050405020304" pitchFamily="18" charset="0"/>
          </a:endParaRPr>
        </a:p>
        <a:p>
          <a:pPr>
            <a:buNone/>
          </a:pPr>
          <a:r>
            <a:rPr lang="en-US" sz="1800" b="1" dirty="0">
              <a:solidFill>
                <a:sysClr val="window" lastClr="FFFFFF"/>
              </a:solidFill>
              <a:latin typeface="+mn-lt"/>
              <a:ea typeface="+mn-ea"/>
              <a:cs typeface="Times New Roman" panose="02020603050405020304" pitchFamily="18" charset="0"/>
            </a:rPr>
            <a:t> ≥ 1 </a:t>
          </a:r>
          <a:r>
            <a:rPr lang="en-US" sz="1800" b="1" dirty="0" err="1">
              <a:solidFill>
                <a:sysClr val="window" lastClr="FFFFFF"/>
              </a:solidFill>
              <a:latin typeface="+mn-lt"/>
              <a:ea typeface="+mn-ea"/>
              <a:cs typeface="Times New Roman" panose="02020603050405020304" pitchFamily="18" charset="0"/>
            </a:rPr>
            <a:t>hastaneye</a:t>
          </a:r>
          <a:r>
            <a:rPr lang="en-US" sz="1800" b="1" dirty="0">
              <a:solidFill>
                <a:sysClr val="window" lastClr="FFFFFF"/>
              </a:solidFill>
              <a:latin typeface="+mn-lt"/>
              <a:ea typeface="+mn-ea"/>
              <a:cs typeface="Times New Roman" panose="02020603050405020304" pitchFamily="18" charset="0"/>
            </a:rPr>
            <a:t> </a:t>
          </a:r>
          <a:r>
            <a:rPr lang="en-US" sz="1800" b="1" dirty="0" err="1">
              <a:solidFill>
                <a:sysClr val="window" lastClr="FFFFFF"/>
              </a:solidFill>
              <a:latin typeface="+mn-lt"/>
              <a:ea typeface="+mn-ea"/>
              <a:cs typeface="Times New Roman" panose="02020603050405020304" pitchFamily="18" charset="0"/>
            </a:rPr>
            <a:t>yatış</a:t>
          </a:r>
          <a:endParaRPr lang="en-US" sz="1800" b="1" dirty="0">
            <a:solidFill>
              <a:sysClr val="window" lastClr="FFFFFF"/>
            </a:solidFill>
            <a:latin typeface="+mn-lt"/>
            <a:ea typeface="+mn-ea"/>
            <a:cs typeface="Times New Roman" panose="02020603050405020304" pitchFamily="18" charset="0"/>
          </a:endParaRPr>
        </a:p>
      </dgm:t>
    </dgm:pt>
    <dgm:pt modelId="{F267DC08-087A-4816-AB15-8216DBDDD9EF}" type="parTrans" cxnId="{F2ACB696-8D9C-4D2F-83AE-F0AC4EAFB680}">
      <dgm:prSet/>
      <dgm:spPr/>
      <dgm:t>
        <a:bodyPr/>
        <a:lstStyle/>
        <a:p>
          <a:endParaRPr lang="en-US" sz="3200">
            <a:latin typeface="+mn-lt"/>
          </a:endParaRPr>
        </a:p>
      </dgm:t>
    </dgm:pt>
    <dgm:pt modelId="{0D271FB2-B675-42A1-A728-BDD3E484FBF9}" type="sibTrans" cxnId="{F2ACB696-8D9C-4D2F-83AE-F0AC4EAFB680}">
      <dgm:prSet/>
      <dgm:spPr/>
      <dgm:t>
        <a:bodyPr/>
        <a:lstStyle/>
        <a:p>
          <a:endParaRPr lang="en-US" sz="3200">
            <a:latin typeface="+mn-lt"/>
          </a:endParaRPr>
        </a:p>
      </dgm:t>
    </dgm:pt>
    <dgm:pt modelId="{DBB47577-B3B7-4D6A-916D-C958D2057D13}">
      <dgm:prSet phldrT="[Text]" custT="1"/>
      <dgm:spPr>
        <a:xfrm>
          <a:off x="3874420" y="14911"/>
          <a:ext cx="2314079" cy="1138261"/>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endParaRPr lang="en-US" sz="1800" b="1" dirty="0">
            <a:solidFill>
              <a:schemeClr val="tx1">
                <a:lumMod val="95000"/>
                <a:lumOff val="5000"/>
              </a:schemeClr>
            </a:solidFill>
            <a:latin typeface="+mn-lt"/>
            <a:ea typeface="+mn-ea"/>
            <a:cs typeface="Times New Roman" panose="02020603050405020304" pitchFamily="18" charset="0"/>
          </a:endParaRPr>
        </a:p>
        <a:p>
          <a:pPr algn="l">
            <a:buNone/>
          </a:pPr>
          <a:r>
            <a:rPr lang="en-US" sz="1800" b="1" dirty="0">
              <a:solidFill>
                <a:srgbClr val="404040"/>
              </a:solidFill>
              <a:latin typeface="+mn-lt"/>
              <a:ea typeface="+mn-ea"/>
              <a:cs typeface="Times New Roman" panose="02020603050405020304" pitchFamily="18" charset="0"/>
            </a:rPr>
            <a:t>GRUP E       </a:t>
          </a:r>
          <a:endParaRPr lang="en-US" sz="1600" b="0" dirty="0">
            <a:solidFill>
              <a:srgbClr val="404040"/>
            </a:solidFill>
            <a:latin typeface="+mn-lt"/>
            <a:ea typeface="+mn-ea"/>
            <a:cs typeface="Times New Roman" panose="02020603050405020304" pitchFamily="18" charset="0"/>
          </a:endParaRPr>
        </a:p>
        <a:p>
          <a:pPr algn="l">
            <a:buNone/>
          </a:pPr>
          <a:r>
            <a:rPr lang="en-US" sz="1600" b="0" dirty="0">
              <a:solidFill>
                <a:srgbClr val="404040"/>
              </a:solidFill>
              <a:latin typeface="+mn-lt"/>
              <a:ea typeface="+mn-ea"/>
              <a:cs typeface="Times New Roman" panose="02020603050405020304" pitchFamily="18" charset="0"/>
            </a:rPr>
            <a:t>	LAMA+LABA 	</a:t>
          </a:r>
          <a:r>
            <a:rPr lang="en-US" sz="1600" b="0" dirty="0" err="1">
              <a:solidFill>
                <a:srgbClr val="404040"/>
              </a:solidFill>
              <a:latin typeface="+mn-lt"/>
              <a:ea typeface="+mn-ea"/>
              <a:cs typeface="Times New Roman" panose="02020603050405020304" pitchFamily="18" charset="0"/>
            </a:rPr>
            <a:t>veya</a:t>
          </a:r>
          <a:endParaRPr lang="en-US" sz="1600" b="0" dirty="0">
            <a:solidFill>
              <a:srgbClr val="404040"/>
            </a:solidFill>
            <a:latin typeface="+mn-lt"/>
            <a:ea typeface="+mn-ea"/>
            <a:cs typeface="Times New Roman" panose="02020603050405020304" pitchFamily="18" charset="0"/>
          </a:endParaRPr>
        </a:p>
        <a:p>
          <a:pPr algn="l">
            <a:buNone/>
          </a:pPr>
          <a:r>
            <a:rPr lang="en-US" sz="1600" b="0" dirty="0">
              <a:solidFill>
                <a:srgbClr val="404040"/>
              </a:solidFill>
              <a:latin typeface="+mn-lt"/>
              <a:ea typeface="+mn-ea"/>
              <a:cs typeface="Times New Roman" panose="02020603050405020304" pitchFamily="18" charset="0"/>
            </a:rPr>
            <a:t>	IKS+LABA+LAMA*</a:t>
          </a:r>
        </a:p>
        <a:p>
          <a:pPr algn="l">
            <a:buNone/>
          </a:pPr>
          <a:r>
            <a:rPr lang="en-US" sz="1050" b="0" dirty="0">
              <a:solidFill>
                <a:srgbClr val="404040"/>
              </a:solidFill>
              <a:latin typeface="+mn-lt"/>
              <a:ea typeface="+mn-ea"/>
              <a:cs typeface="Times New Roman" panose="02020603050405020304" pitchFamily="18" charset="0"/>
            </a:rPr>
            <a:t>* Eozinofil≥300 </a:t>
          </a:r>
          <a:r>
            <a:rPr lang="en-US" sz="1050" b="0" dirty="0" err="1">
              <a:solidFill>
                <a:srgbClr val="404040"/>
              </a:solidFill>
              <a:latin typeface="+mn-lt"/>
              <a:ea typeface="+mn-ea"/>
              <a:cs typeface="Times New Roman" panose="02020603050405020304" pitchFamily="18" charset="0"/>
            </a:rPr>
            <a:t>ise</a:t>
          </a:r>
          <a:r>
            <a:rPr lang="en-US" sz="1050" b="0" dirty="0">
              <a:solidFill>
                <a:srgbClr val="404040"/>
              </a:solidFill>
              <a:latin typeface="+mn-lt"/>
              <a:ea typeface="+mn-ea"/>
              <a:cs typeface="Times New Roman" panose="02020603050405020304" pitchFamily="18" charset="0"/>
            </a:rPr>
            <a:t> </a:t>
          </a:r>
          <a:r>
            <a:rPr lang="en-US" sz="1050" b="0" dirty="0" err="1">
              <a:solidFill>
                <a:srgbClr val="404040"/>
              </a:solidFill>
              <a:latin typeface="+mn-lt"/>
              <a:ea typeface="+mn-ea"/>
              <a:cs typeface="Times New Roman" panose="02020603050405020304" pitchFamily="18" charset="0"/>
            </a:rPr>
            <a:t>düşünülmeli</a:t>
          </a:r>
          <a:endParaRPr lang="en-US" sz="1800" b="1" dirty="0">
            <a:solidFill>
              <a:srgbClr val="404040"/>
            </a:solidFill>
            <a:latin typeface="+mn-lt"/>
            <a:ea typeface="+mn-ea"/>
            <a:cs typeface="Times New Roman" panose="02020603050405020304" pitchFamily="18" charset="0"/>
          </a:endParaRPr>
        </a:p>
        <a:p>
          <a:pPr algn="l">
            <a:buNone/>
          </a:pPr>
          <a:endParaRPr lang="en-US" sz="1800" b="1" dirty="0">
            <a:solidFill>
              <a:schemeClr val="tx1">
                <a:lumMod val="95000"/>
                <a:lumOff val="5000"/>
              </a:schemeClr>
            </a:solidFill>
            <a:latin typeface="+mn-lt"/>
            <a:ea typeface="+mn-ea"/>
            <a:cs typeface="Times New Roman" panose="02020603050405020304" pitchFamily="18" charset="0"/>
          </a:endParaRPr>
        </a:p>
      </dgm:t>
    </dgm:pt>
    <dgm:pt modelId="{80442DBD-5F19-444A-A972-9F5DB62EDE50}" type="parTrans" cxnId="{F411827F-0BFE-4F37-A3BC-D5CD9AA0D05F}">
      <dgm:prSet/>
      <dgm:spPr/>
      <dgm:t>
        <a:bodyPr/>
        <a:lstStyle/>
        <a:p>
          <a:endParaRPr lang="en-US" sz="3200">
            <a:latin typeface="+mn-lt"/>
          </a:endParaRPr>
        </a:p>
      </dgm:t>
    </dgm:pt>
    <dgm:pt modelId="{2C503E59-C4F5-4E88-B8B7-6F8A70E23A25}" type="sibTrans" cxnId="{F411827F-0BFE-4F37-A3BC-D5CD9AA0D05F}">
      <dgm:prSet/>
      <dgm:spPr/>
      <dgm:t>
        <a:bodyPr/>
        <a:lstStyle/>
        <a:p>
          <a:endParaRPr lang="en-US" sz="3200">
            <a:latin typeface="+mn-lt"/>
          </a:endParaRPr>
        </a:p>
      </dgm:t>
    </dgm:pt>
    <dgm:pt modelId="{7C009E44-A4FD-4A15-89A8-CF48492FF0BD}">
      <dgm:prSet phldrT="[Text]" custT="1"/>
      <dgm:spPr>
        <a:xfrm>
          <a:off x="0" y="1270386"/>
          <a:ext cx="1514023" cy="953944"/>
        </a:xfrm>
        <a:prstGeom prst="rect">
          <a:avLst/>
        </a:prstGeom>
        <a:solidFill>
          <a:srgbClr val="C00000"/>
        </a:solidFill>
        <a:ln w="25400" cap="flat" cmpd="sng" algn="ctr">
          <a:solidFill>
            <a:sysClr val="window" lastClr="FFFFFF">
              <a:hueOff val="0"/>
              <a:satOff val="0"/>
              <a:lumOff val="0"/>
              <a:alphaOff val="0"/>
            </a:sysClr>
          </a:solidFill>
          <a:prstDash val="solid"/>
        </a:ln>
        <a:effectLst/>
      </dgm:spPr>
      <dgm:t>
        <a:bodyPr/>
        <a:lstStyle/>
        <a:p>
          <a:pPr>
            <a:buNone/>
          </a:pPr>
          <a:r>
            <a:rPr lang="en-US" sz="1800" b="1">
              <a:solidFill>
                <a:sysClr val="window" lastClr="FFFFFF"/>
              </a:solidFill>
              <a:latin typeface="+mn-lt"/>
              <a:ea typeface="+mn-ea"/>
              <a:cs typeface="Times New Roman" panose="02020603050405020304" pitchFamily="18" charset="0"/>
            </a:rPr>
            <a:t>0 veya 1 orta alevlenme</a:t>
          </a:r>
        </a:p>
        <a:p>
          <a:pPr>
            <a:buNone/>
          </a:pPr>
          <a:r>
            <a:rPr lang="en-US" sz="1800" b="1">
              <a:solidFill>
                <a:sysClr val="window" lastClr="FFFFFF"/>
              </a:solidFill>
              <a:latin typeface="+mn-lt"/>
              <a:ea typeface="+mn-ea"/>
              <a:cs typeface="Times New Roman" panose="02020603050405020304" pitchFamily="18" charset="0"/>
            </a:rPr>
            <a:t>(hastaneye yatış olmaksızın) </a:t>
          </a:r>
        </a:p>
      </dgm:t>
    </dgm:pt>
    <dgm:pt modelId="{E7B293A5-06E0-47BC-9A90-5CB0DE7D9F09}" type="parTrans" cxnId="{698E0059-20BD-4A51-8EF0-C99F440AE8A4}">
      <dgm:prSet/>
      <dgm:spPr/>
      <dgm:t>
        <a:bodyPr/>
        <a:lstStyle/>
        <a:p>
          <a:endParaRPr lang="en-US" sz="3200">
            <a:latin typeface="+mn-lt"/>
          </a:endParaRPr>
        </a:p>
      </dgm:t>
    </dgm:pt>
    <dgm:pt modelId="{15D162C7-4C97-495A-974E-BDCCC10106E9}" type="sibTrans" cxnId="{698E0059-20BD-4A51-8EF0-C99F440AE8A4}">
      <dgm:prSet/>
      <dgm:spPr/>
      <dgm:t>
        <a:bodyPr/>
        <a:lstStyle/>
        <a:p>
          <a:endParaRPr lang="en-US" sz="3200">
            <a:latin typeface="+mn-lt"/>
          </a:endParaRPr>
        </a:p>
      </dgm:t>
    </dgm:pt>
    <dgm:pt modelId="{28075758-1893-4A75-891F-9E46473CF357}">
      <dgm:prSet phldrT="[Text]" custT="1"/>
      <dgm:spPr>
        <a:xfrm>
          <a:off x="1704975" y="1306886"/>
          <a:ext cx="2027732" cy="899602"/>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r>
            <a:rPr lang="en-US" sz="1800" b="1" dirty="0">
              <a:solidFill>
                <a:srgbClr val="404040"/>
              </a:solidFill>
              <a:latin typeface="+mn-lt"/>
              <a:ea typeface="+mn-ea"/>
              <a:cs typeface="Times New Roman" panose="02020603050405020304" pitchFamily="18" charset="0"/>
            </a:rPr>
            <a:t>GRUP A</a:t>
          </a:r>
        </a:p>
        <a:p>
          <a:pPr algn="l">
            <a:buNone/>
          </a:pPr>
          <a:endParaRPr lang="en-US" sz="1800" b="1" dirty="0">
            <a:solidFill>
              <a:srgbClr val="404040"/>
            </a:solidFill>
            <a:latin typeface="+mn-lt"/>
            <a:ea typeface="+mn-ea"/>
            <a:cs typeface="Times New Roman" panose="02020603050405020304" pitchFamily="18" charset="0"/>
          </a:endParaRPr>
        </a:p>
        <a:p>
          <a:pPr algn="l">
            <a:buNone/>
          </a:pPr>
          <a:r>
            <a:rPr lang="en-US" sz="1400" b="0" dirty="0">
              <a:solidFill>
                <a:srgbClr val="404040"/>
              </a:solidFill>
              <a:latin typeface="+mn-lt"/>
              <a:ea typeface="+mn-ea"/>
              <a:cs typeface="Times New Roman" panose="02020603050405020304" pitchFamily="18" charset="0"/>
            </a:rPr>
            <a:t>       </a:t>
          </a:r>
          <a:r>
            <a:rPr lang="en-US" sz="1600" b="0" dirty="0">
              <a:solidFill>
                <a:srgbClr val="404040"/>
              </a:solidFill>
              <a:latin typeface="+mn-lt"/>
              <a:ea typeface="+mn-ea"/>
              <a:cs typeface="Times New Roman" panose="02020603050405020304" pitchFamily="18" charset="0"/>
            </a:rPr>
            <a:t>Bir </a:t>
          </a:r>
          <a:r>
            <a:rPr lang="en-US" sz="1600" b="0" dirty="0" err="1">
              <a:solidFill>
                <a:srgbClr val="404040"/>
              </a:solidFill>
              <a:latin typeface="+mn-lt"/>
              <a:ea typeface="+mn-ea"/>
              <a:cs typeface="Times New Roman" panose="02020603050405020304" pitchFamily="18" charset="0"/>
            </a:rPr>
            <a:t>bronkodilatör</a:t>
          </a:r>
          <a:endParaRPr lang="en-US" sz="1800" b="0" dirty="0">
            <a:solidFill>
              <a:srgbClr val="404040"/>
            </a:solidFill>
            <a:latin typeface="+mn-lt"/>
            <a:ea typeface="+mn-ea"/>
            <a:cs typeface="Times New Roman" panose="02020603050405020304" pitchFamily="18" charset="0"/>
          </a:endParaRPr>
        </a:p>
      </dgm:t>
    </dgm:pt>
    <dgm:pt modelId="{EBC6F058-9D42-4133-8456-D3220A1319F4}" type="parTrans" cxnId="{6D8F6A37-1FC3-4A0E-9A4B-61BB518A813C}">
      <dgm:prSet/>
      <dgm:spPr/>
      <dgm:t>
        <a:bodyPr/>
        <a:lstStyle/>
        <a:p>
          <a:endParaRPr lang="en-US" sz="3200">
            <a:latin typeface="+mn-lt"/>
          </a:endParaRPr>
        </a:p>
      </dgm:t>
    </dgm:pt>
    <dgm:pt modelId="{79CF01A9-2736-4FB3-9B4F-4EDBB4C3CCD4}" type="sibTrans" cxnId="{6D8F6A37-1FC3-4A0E-9A4B-61BB518A813C}">
      <dgm:prSet/>
      <dgm:spPr/>
      <dgm:t>
        <a:bodyPr/>
        <a:lstStyle/>
        <a:p>
          <a:endParaRPr lang="en-US" sz="3200">
            <a:latin typeface="+mn-lt"/>
          </a:endParaRPr>
        </a:p>
      </dgm:t>
    </dgm:pt>
    <dgm:pt modelId="{A164EABA-E6ED-401A-A7FD-855DC3DD4046}">
      <dgm:prSet phldrT="[Text]" custT="1"/>
      <dgm:spPr>
        <a:xfrm>
          <a:off x="3869621" y="1309303"/>
          <a:ext cx="2344223" cy="875784"/>
        </a:xfrm>
        <a:prstGeom prst="rect">
          <a:avLst/>
        </a:prstGeom>
        <a:solidFill>
          <a:srgbClr val="FFE7E7"/>
        </a:solidFill>
        <a:ln w="25400" cap="flat" cmpd="sng" algn="ctr">
          <a:solidFill>
            <a:sysClr val="window" lastClr="FFFFFF">
              <a:hueOff val="0"/>
              <a:satOff val="0"/>
              <a:lumOff val="0"/>
              <a:alphaOff val="0"/>
            </a:sysClr>
          </a:solidFill>
          <a:prstDash val="solid"/>
        </a:ln>
        <a:effectLst/>
      </dgm:spPr>
      <dgm:t>
        <a:bodyPr/>
        <a:lstStyle/>
        <a:p>
          <a:pPr algn="l">
            <a:buNone/>
          </a:pPr>
          <a:r>
            <a:rPr lang="en-US" sz="1800" b="1" dirty="0">
              <a:solidFill>
                <a:srgbClr val="404040"/>
              </a:solidFill>
              <a:latin typeface="+mn-lt"/>
              <a:ea typeface="+mn-ea"/>
              <a:cs typeface="Times New Roman" panose="02020603050405020304" pitchFamily="18" charset="0"/>
            </a:rPr>
            <a:t>GRUP B</a:t>
          </a:r>
        </a:p>
        <a:p>
          <a:pPr algn="l">
            <a:buNone/>
          </a:pPr>
          <a:r>
            <a:rPr lang="en-US" sz="1600" b="0" dirty="0">
              <a:solidFill>
                <a:srgbClr val="404040"/>
              </a:solidFill>
              <a:latin typeface="+mn-lt"/>
              <a:ea typeface="+mn-ea"/>
              <a:cs typeface="Times New Roman" panose="02020603050405020304" pitchFamily="18" charset="0"/>
            </a:rPr>
            <a:t> </a:t>
          </a:r>
        </a:p>
        <a:p>
          <a:pPr algn="l">
            <a:buNone/>
          </a:pPr>
          <a:r>
            <a:rPr lang="en-US" sz="1600" b="0" dirty="0">
              <a:solidFill>
                <a:srgbClr val="404040"/>
              </a:solidFill>
              <a:latin typeface="+mn-lt"/>
              <a:ea typeface="+mn-ea"/>
              <a:cs typeface="Times New Roman" panose="02020603050405020304" pitchFamily="18" charset="0"/>
            </a:rPr>
            <a:t>         (LABA + LAMA)</a:t>
          </a:r>
          <a:endParaRPr lang="en-US" sz="1800" b="0" dirty="0">
            <a:solidFill>
              <a:srgbClr val="404040"/>
            </a:solidFill>
            <a:latin typeface="+mn-lt"/>
            <a:ea typeface="+mn-ea"/>
            <a:cs typeface="Times New Roman" panose="02020603050405020304" pitchFamily="18" charset="0"/>
          </a:endParaRPr>
        </a:p>
      </dgm:t>
    </dgm:pt>
    <dgm:pt modelId="{39E00E9A-A40F-45A3-8D40-3ABDAF0247BF}" type="parTrans" cxnId="{83DE901F-00F2-47FE-999A-31591AB1C0EA}">
      <dgm:prSet/>
      <dgm:spPr/>
      <dgm:t>
        <a:bodyPr/>
        <a:lstStyle/>
        <a:p>
          <a:endParaRPr lang="en-US" sz="3200">
            <a:latin typeface="+mn-lt"/>
          </a:endParaRPr>
        </a:p>
      </dgm:t>
    </dgm:pt>
    <dgm:pt modelId="{9D72F29A-3A3A-40F7-8962-9704E55506B9}" type="sibTrans" cxnId="{83DE901F-00F2-47FE-999A-31591AB1C0EA}">
      <dgm:prSet/>
      <dgm:spPr/>
      <dgm:t>
        <a:bodyPr/>
        <a:lstStyle/>
        <a:p>
          <a:endParaRPr lang="en-US" sz="3200">
            <a:latin typeface="+mn-lt"/>
          </a:endParaRPr>
        </a:p>
      </dgm:t>
    </dgm:pt>
    <dgm:pt modelId="{2B92377E-72FA-43BC-9FB6-BCC627825C3D}">
      <dgm:prSet custT="1"/>
      <dgm:spPr>
        <a:solidFill>
          <a:schemeClr val="bg1">
            <a:lumMod val="50000"/>
          </a:schemeClr>
        </a:solidFill>
        <a:ln w="25400" cap="flat" cmpd="sng" algn="ctr">
          <a:solidFill>
            <a:sysClr val="window" lastClr="FFFFFF">
              <a:hueOff val="0"/>
              <a:satOff val="0"/>
              <a:lumOff val="0"/>
              <a:alphaOff val="0"/>
            </a:sysClr>
          </a:solidFill>
          <a:prstDash val="solid"/>
          <a:miter lim="800000"/>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US" sz="2000" b="1" kern="1200" dirty="0">
              <a:solidFill>
                <a:prstClr val="white"/>
              </a:solidFill>
              <a:latin typeface="Calibri"/>
              <a:ea typeface="+mn-ea"/>
              <a:cs typeface="Times New Roman" panose="02020603050405020304" pitchFamily="18" charset="0"/>
            </a:rPr>
            <a:t>mMRC 0-1 CAT&lt;10</a:t>
          </a:r>
        </a:p>
      </dgm:t>
    </dgm:pt>
    <dgm:pt modelId="{AA91884B-C5A4-4BE2-863D-9235D96522DB}" type="parTrans" cxnId="{81AADF55-3DCC-46E1-A901-6CFF857D2B4E}">
      <dgm:prSet/>
      <dgm:spPr/>
      <dgm:t>
        <a:bodyPr/>
        <a:lstStyle/>
        <a:p>
          <a:endParaRPr lang="en-US" sz="3200">
            <a:latin typeface="+mn-lt"/>
          </a:endParaRPr>
        </a:p>
      </dgm:t>
    </dgm:pt>
    <dgm:pt modelId="{559BE89A-8F0C-477C-A76C-270967A6FE32}" type="sibTrans" cxnId="{81AADF55-3DCC-46E1-A901-6CFF857D2B4E}">
      <dgm:prSet/>
      <dgm:spPr/>
      <dgm:t>
        <a:bodyPr/>
        <a:lstStyle/>
        <a:p>
          <a:endParaRPr lang="en-US" sz="3200">
            <a:latin typeface="+mn-lt"/>
          </a:endParaRPr>
        </a:p>
      </dgm:t>
    </dgm:pt>
    <dgm:pt modelId="{7C1791A6-EA49-464D-8CB1-6EF9E493EACC}">
      <dgm:prSet custT="1"/>
      <dgm:spPr>
        <a:xfrm>
          <a:off x="4075483" y="2336212"/>
          <a:ext cx="1514023" cy="391599"/>
        </a:xfrm>
        <a:prstGeom prst="rect">
          <a:avLst/>
        </a:prstGeom>
        <a:solidFill>
          <a:schemeClr val="bg1">
            <a:lumMod val="50000"/>
          </a:schemeClr>
        </a:solidFill>
        <a:ln w="25400" cap="flat" cmpd="sng" algn="ctr">
          <a:solidFill>
            <a:sysClr val="window" lastClr="FFFFFF">
              <a:hueOff val="0"/>
              <a:satOff val="0"/>
              <a:lumOff val="0"/>
              <a:alphaOff val="0"/>
            </a:sysClr>
          </a:solidFill>
          <a:prstDash val="solid"/>
        </a:ln>
        <a:effectLst/>
      </dgm:spPr>
      <dgm:t>
        <a:bodyPr/>
        <a:lstStyle/>
        <a:p>
          <a:pPr>
            <a:buNone/>
          </a:pPr>
          <a:r>
            <a:rPr lang="en-US" sz="2000" b="1" dirty="0">
              <a:solidFill>
                <a:schemeClr val="bg1"/>
              </a:solidFill>
              <a:latin typeface="+mn-lt"/>
              <a:ea typeface="+mn-ea"/>
              <a:cs typeface="Times New Roman" panose="02020603050405020304" pitchFamily="18" charset="0"/>
            </a:rPr>
            <a:t>mMRC≥2 CAT≥10</a:t>
          </a:r>
        </a:p>
      </dgm:t>
    </dgm:pt>
    <dgm:pt modelId="{393A9DCE-60BC-4DEC-864D-D6E16A38C0B8}" type="parTrans" cxnId="{60466382-2834-494E-BF85-F5B712312528}">
      <dgm:prSet/>
      <dgm:spPr/>
      <dgm:t>
        <a:bodyPr/>
        <a:lstStyle/>
        <a:p>
          <a:endParaRPr lang="en-US" sz="3200">
            <a:latin typeface="+mn-lt"/>
          </a:endParaRPr>
        </a:p>
      </dgm:t>
    </dgm:pt>
    <dgm:pt modelId="{8A03837F-C8CE-4AA0-A234-CAB164FB3A3F}" type="sibTrans" cxnId="{60466382-2834-494E-BF85-F5B712312528}">
      <dgm:prSet/>
      <dgm:spPr/>
      <dgm:t>
        <a:bodyPr/>
        <a:lstStyle/>
        <a:p>
          <a:endParaRPr lang="en-US" sz="3200">
            <a:latin typeface="+mn-lt"/>
          </a:endParaRPr>
        </a:p>
      </dgm:t>
    </dgm:pt>
    <dgm:pt modelId="{229F3337-CFE7-461A-B74E-F62454B6B3E8}" type="pres">
      <dgm:prSet presAssocID="{589B3518-037C-4E0A-9190-4F513900A7F0}" presName="diagram" presStyleCnt="0">
        <dgm:presLayoutVars>
          <dgm:dir/>
          <dgm:resizeHandles val="exact"/>
        </dgm:presLayoutVars>
      </dgm:prSet>
      <dgm:spPr/>
    </dgm:pt>
    <dgm:pt modelId="{E1477B40-BCC7-410F-95A4-ADCF5B83B32D}" type="pres">
      <dgm:prSet presAssocID="{34E77056-1297-47BA-BC40-B35F97EF61CE}" presName="node" presStyleLbl="node1" presStyleIdx="0" presStyleCnt="7" custScaleX="99285" custScaleY="124212" custLinFactNeighborX="-17245" custLinFactNeighborY="8433">
        <dgm:presLayoutVars>
          <dgm:bulletEnabled val="1"/>
        </dgm:presLayoutVars>
      </dgm:prSet>
      <dgm:spPr/>
    </dgm:pt>
    <dgm:pt modelId="{A585CDF0-B54A-4CCF-978E-8CAB9877F33A}" type="pres">
      <dgm:prSet presAssocID="{0D271FB2-B675-42A1-A728-BDD3E484FBF9}" presName="sibTrans" presStyleCnt="0"/>
      <dgm:spPr/>
    </dgm:pt>
    <dgm:pt modelId="{98E69CE0-0613-47A7-BA0F-D303A5174D2D}" type="pres">
      <dgm:prSet presAssocID="{DBB47577-B3B7-4D6A-916D-C958D2057D13}" presName="node" presStyleLbl="node1" presStyleIdx="1" presStyleCnt="7" custScaleX="274183" custScaleY="125302" custLinFactNeighborX="-14266" custLinFactNeighborY="9965">
        <dgm:presLayoutVars>
          <dgm:bulletEnabled val="1"/>
        </dgm:presLayoutVars>
      </dgm:prSet>
      <dgm:spPr/>
    </dgm:pt>
    <dgm:pt modelId="{F0C42787-66CB-4C6D-9271-38BE9660D4BF}" type="pres">
      <dgm:prSet presAssocID="{2C503E59-C4F5-4E88-B8B7-6F8A70E23A25}" presName="sibTrans" presStyleCnt="0"/>
      <dgm:spPr/>
    </dgm:pt>
    <dgm:pt modelId="{6A05187D-3F9E-48A6-9482-7EDFB6B42F74}" type="pres">
      <dgm:prSet presAssocID="{7C009E44-A4FD-4A15-89A8-CF48492FF0BD}" presName="node" presStyleLbl="node1" presStyleIdx="2" presStyleCnt="7" custScaleY="105012" custLinFactNeighborX="-11646" custLinFactNeighborY="1603">
        <dgm:presLayoutVars>
          <dgm:bulletEnabled val="1"/>
        </dgm:presLayoutVars>
      </dgm:prSet>
      <dgm:spPr/>
    </dgm:pt>
    <dgm:pt modelId="{B47C245B-BB1B-438B-A64A-DCFD1BD35652}" type="pres">
      <dgm:prSet presAssocID="{15D162C7-4C97-495A-974E-BDCCC10106E9}" presName="sibTrans" presStyleCnt="0"/>
      <dgm:spPr/>
    </dgm:pt>
    <dgm:pt modelId="{7B20C4B7-5276-467E-8DB7-1C2DB5BC2E6C}" type="pres">
      <dgm:prSet presAssocID="{28075758-1893-4A75-891F-9E46473CF357}" presName="node" presStyleLbl="node1" presStyleIdx="3" presStyleCnt="7" custScaleX="133930" custScaleY="99030" custLinFactNeighborX="-11619" custLinFactNeighborY="-377">
        <dgm:presLayoutVars>
          <dgm:bulletEnabled val="1"/>
        </dgm:presLayoutVars>
      </dgm:prSet>
      <dgm:spPr/>
    </dgm:pt>
    <dgm:pt modelId="{77C9D230-B8EE-40AB-A490-3DC341CE619F}" type="pres">
      <dgm:prSet presAssocID="{79CF01A9-2736-4FB3-9B4F-4EDBB4C3CCD4}" presName="sibTrans" presStyleCnt="0"/>
      <dgm:spPr/>
    </dgm:pt>
    <dgm:pt modelId="{85CCCC1A-110A-4332-A943-3CCB59BF889C}" type="pres">
      <dgm:prSet presAssocID="{A164EABA-E6ED-401A-A7FD-855DC3DD4046}" presName="node" presStyleLbl="node1" presStyleIdx="4" presStyleCnt="7" custScaleX="141154" custScaleY="97113" custLinFactNeighborX="-21715" custLinFactNeighborY="-1688">
        <dgm:presLayoutVars>
          <dgm:bulletEnabled val="1"/>
        </dgm:presLayoutVars>
      </dgm:prSet>
      <dgm:spPr/>
    </dgm:pt>
    <dgm:pt modelId="{C2F7034F-7FFF-4783-82E6-8088676E0310}" type="pres">
      <dgm:prSet presAssocID="{9D72F29A-3A3A-40F7-8962-9704E55506B9}" presName="sibTrans" presStyleCnt="0"/>
      <dgm:spPr/>
    </dgm:pt>
    <dgm:pt modelId="{A7B835BB-E652-4C50-B9AA-27EE9F559971}" type="pres">
      <dgm:prSet presAssocID="{2B92377E-72FA-43BC-9FB6-BCC627825C3D}" presName="node" presStyleLbl="node1" presStyleIdx="5" presStyleCnt="7" custScaleY="33508" custLinFactNeighborX="14854" custLinFactNeighborY="-13155">
        <dgm:presLayoutVars>
          <dgm:bulletEnabled val="1"/>
        </dgm:presLayoutVars>
      </dgm:prSet>
      <dgm:spPr>
        <a:xfrm>
          <a:off x="3964064" y="3437150"/>
          <a:ext cx="2247095" cy="698707"/>
        </a:xfrm>
        <a:prstGeom prst="rect">
          <a:avLst/>
        </a:prstGeom>
      </dgm:spPr>
    </dgm:pt>
    <dgm:pt modelId="{9D2BF1A5-7C00-4289-B2F4-39CCD65AE4FC}" type="pres">
      <dgm:prSet presAssocID="{559BE89A-8F0C-477C-A76C-270967A6FE32}" presName="sibTrans" presStyleCnt="0"/>
      <dgm:spPr/>
    </dgm:pt>
    <dgm:pt modelId="{B2C0D950-34FD-4B52-B256-7A734416FB99}" type="pres">
      <dgm:prSet presAssocID="{7C1791A6-EA49-464D-8CB1-6EF9E493EACC}" presName="node" presStyleLbl="node1" presStyleIdx="6" presStyleCnt="7" custScaleY="30974" custLinFactNeighborX="54876" custLinFactNeighborY="-17513">
        <dgm:presLayoutVars>
          <dgm:bulletEnabled val="1"/>
        </dgm:presLayoutVars>
      </dgm:prSet>
      <dgm:spPr/>
    </dgm:pt>
  </dgm:ptLst>
  <dgm:cxnLst>
    <dgm:cxn modelId="{C77CBA00-B6CE-4B15-B43A-12D574C1D701}" type="presOf" srcId="{DBB47577-B3B7-4D6A-916D-C958D2057D13}" destId="{98E69CE0-0613-47A7-BA0F-D303A5174D2D}" srcOrd="0" destOrd="0" presId="urn:microsoft.com/office/officeart/2005/8/layout/default"/>
    <dgm:cxn modelId="{83DE901F-00F2-47FE-999A-31591AB1C0EA}" srcId="{589B3518-037C-4E0A-9190-4F513900A7F0}" destId="{A164EABA-E6ED-401A-A7FD-855DC3DD4046}" srcOrd="4" destOrd="0" parTransId="{39E00E9A-A40F-45A3-8D40-3ABDAF0247BF}" sibTransId="{9D72F29A-3A3A-40F7-8962-9704E55506B9}"/>
    <dgm:cxn modelId="{6D8F6A37-1FC3-4A0E-9A4B-61BB518A813C}" srcId="{589B3518-037C-4E0A-9190-4F513900A7F0}" destId="{28075758-1893-4A75-891F-9E46473CF357}" srcOrd="3" destOrd="0" parTransId="{EBC6F058-9D42-4133-8456-D3220A1319F4}" sibTransId="{79CF01A9-2736-4FB3-9B4F-4EDBB4C3CCD4}"/>
    <dgm:cxn modelId="{22A95B62-8105-4BB7-A9FB-BFE63F28EE0F}" type="presOf" srcId="{34E77056-1297-47BA-BC40-B35F97EF61CE}" destId="{E1477B40-BCC7-410F-95A4-ADCF5B83B32D}" srcOrd="0" destOrd="0" presId="urn:microsoft.com/office/officeart/2005/8/layout/default"/>
    <dgm:cxn modelId="{68BD7F6C-C6AC-4C6F-99BB-D83B21A4791F}" type="presOf" srcId="{7C1791A6-EA49-464D-8CB1-6EF9E493EACC}" destId="{B2C0D950-34FD-4B52-B256-7A734416FB99}" srcOrd="0" destOrd="0" presId="urn:microsoft.com/office/officeart/2005/8/layout/default"/>
    <dgm:cxn modelId="{81AADF55-3DCC-46E1-A901-6CFF857D2B4E}" srcId="{589B3518-037C-4E0A-9190-4F513900A7F0}" destId="{2B92377E-72FA-43BC-9FB6-BCC627825C3D}" srcOrd="5" destOrd="0" parTransId="{AA91884B-C5A4-4BE2-863D-9235D96522DB}" sibTransId="{559BE89A-8F0C-477C-A76C-270967A6FE32}"/>
    <dgm:cxn modelId="{355DC958-6A2F-4B11-A023-9E32CCE2BCEF}" type="presOf" srcId="{7C009E44-A4FD-4A15-89A8-CF48492FF0BD}" destId="{6A05187D-3F9E-48A6-9482-7EDFB6B42F74}" srcOrd="0" destOrd="0" presId="urn:microsoft.com/office/officeart/2005/8/layout/default"/>
    <dgm:cxn modelId="{698E0059-20BD-4A51-8EF0-C99F440AE8A4}" srcId="{589B3518-037C-4E0A-9190-4F513900A7F0}" destId="{7C009E44-A4FD-4A15-89A8-CF48492FF0BD}" srcOrd="2" destOrd="0" parTransId="{E7B293A5-06E0-47BC-9A90-5CB0DE7D9F09}" sibTransId="{15D162C7-4C97-495A-974E-BDCCC10106E9}"/>
    <dgm:cxn modelId="{F411827F-0BFE-4F37-A3BC-D5CD9AA0D05F}" srcId="{589B3518-037C-4E0A-9190-4F513900A7F0}" destId="{DBB47577-B3B7-4D6A-916D-C958D2057D13}" srcOrd="1" destOrd="0" parTransId="{80442DBD-5F19-444A-A972-9F5DB62EDE50}" sibTransId="{2C503E59-C4F5-4E88-B8B7-6F8A70E23A25}"/>
    <dgm:cxn modelId="{60466382-2834-494E-BF85-F5B712312528}" srcId="{589B3518-037C-4E0A-9190-4F513900A7F0}" destId="{7C1791A6-EA49-464D-8CB1-6EF9E493EACC}" srcOrd="6" destOrd="0" parTransId="{393A9DCE-60BC-4DEC-864D-D6E16A38C0B8}" sibTransId="{8A03837F-C8CE-4AA0-A234-CAB164FB3A3F}"/>
    <dgm:cxn modelId="{F2ACB696-8D9C-4D2F-83AE-F0AC4EAFB680}" srcId="{589B3518-037C-4E0A-9190-4F513900A7F0}" destId="{34E77056-1297-47BA-BC40-B35F97EF61CE}" srcOrd="0" destOrd="0" parTransId="{F267DC08-087A-4816-AB15-8216DBDDD9EF}" sibTransId="{0D271FB2-B675-42A1-A728-BDD3E484FBF9}"/>
    <dgm:cxn modelId="{FDCBD5BE-703F-4FB4-881D-627D2BD6A3CC}" type="presOf" srcId="{A164EABA-E6ED-401A-A7FD-855DC3DD4046}" destId="{85CCCC1A-110A-4332-A943-3CCB59BF889C}" srcOrd="0" destOrd="0" presId="urn:microsoft.com/office/officeart/2005/8/layout/default"/>
    <dgm:cxn modelId="{66FB32C9-23D4-47A2-93A4-435F3481EC9E}" type="presOf" srcId="{2B92377E-72FA-43BC-9FB6-BCC627825C3D}" destId="{A7B835BB-E652-4C50-B9AA-27EE9F559971}" srcOrd="0" destOrd="0" presId="urn:microsoft.com/office/officeart/2005/8/layout/default"/>
    <dgm:cxn modelId="{DF4A23F3-0FC2-4247-8E44-788BB6B35096}" type="presOf" srcId="{589B3518-037C-4E0A-9190-4F513900A7F0}" destId="{229F3337-CFE7-461A-B74E-F62454B6B3E8}" srcOrd="0" destOrd="0" presId="urn:microsoft.com/office/officeart/2005/8/layout/default"/>
    <dgm:cxn modelId="{3F2884F5-61F1-4639-949D-96B241408733}" type="presOf" srcId="{28075758-1893-4A75-891F-9E46473CF357}" destId="{7B20C4B7-5276-467E-8DB7-1C2DB5BC2E6C}" srcOrd="0" destOrd="0" presId="urn:microsoft.com/office/officeart/2005/8/layout/default"/>
    <dgm:cxn modelId="{88FF3D4D-F7E6-4674-B77E-EE3BADD225F7}" type="presParOf" srcId="{229F3337-CFE7-461A-B74E-F62454B6B3E8}" destId="{E1477B40-BCC7-410F-95A4-ADCF5B83B32D}" srcOrd="0" destOrd="0" presId="urn:microsoft.com/office/officeart/2005/8/layout/default"/>
    <dgm:cxn modelId="{2D657D1B-A9CA-431C-9972-F17C100E5943}" type="presParOf" srcId="{229F3337-CFE7-461A-B74E-F62454B6B3E8}" destId="{A585CDF0-B54A-4CCF-978E-8CAB9877F33A}" srcOrd="1" destOrd="0" presId="urn:microsoft.com/office/officeart/2005/8/layout/default"/>
    <dgm:cxn modelId="{CA5D0121-E3D2-465E-BEEB-64F84BD9C976}" type="presParOf" srcId="{229F3337-CFE7-461A-B74E-F62454B6B3E8}" destId="{98E69CE0-0613-47A7-BA0F-D303A5174D2D}" srcOrd="2" destOrd="0" presId="urn:microsoft.com/office/officeart/2005/8/layout/default"/>
    <dgm:cxn modelId="{48BA8676-8C9A-4642-9CC2-302EFE2EA17C}" type="presParOf" srcId="{229F3337-CFE7-461A-B74E-F62454B6B3E8}" destId="{F0C42787-66CB-4C6D-9271-38BE9660D4BF}" srcOrd="3" destOrd="0" presId="urn:microsoft.com/office/officeart/2005/8/layout/default"/>
    <dgm:cxn modelId="{775F1F10-4C92-4B12-AFDB-B547017FCA52}" type="presParOf" srcId="{229F3337-CFE7-461A-B74E-F62454B6B3E8}" destId="{6A05187D-3F9E-48A6-9482-7EDFB6B42F74}" srcOrd="4" destOrd="0" presId="urn:microsoft.com/office/officeart/2005/8/layout/default"/>
    <dgm:cxn modelId="{34EF645B-A595-41C4-9B73-F8ACAB0DC8B3}" type="presParOf" srcId="{229F3337-CFE7-461A-B74E-F62454B6B3E8}" destId="{B47C245B-BB1B-438B-A64A-DCFD1BD35652}" srcOrd="5" destOrd="0" presId="urn:microsoft.com/office/officeart/2005/8/layout/default"/>
    <dgm:cxn modelId="{91523C62-FD46-4CF2-98B3-03447C406FAD}" type="presParOf" srcId="{229F3337-CFE7-461A-B74E-F62454B6B3E8}" destId="{7B20C4B7-5276-467E-8DB7-1C2DB5BC2E6C}" srcOrd="6" destOrd="0" presId="urn:microsoft.com/office/officeart/2005/8/layout/default"/>
    <dgm:cxn modelId="{760C7207-DCEC-4CDA-9BB5-BA5131F373C4}" type="presParOf" srcId="{229F3337-CFE7-461A-B74E-F62454B6B3E8}" destId="{77C9D230-B8EE-40AB-A490-3DC341CE619F}" srcOrd="7" destOrd="0" presId="urn:microsoft.com/office/officeart/2005/8/layout/default"/>
    <dgm:cxn modelId="{FB6B509F-CFBD-48F4-B309-6815860113F5}" type="presParOf" srcId="{229F3337-CFE7-461A-B74E-F62454B6B3E8}" destId="{85CCCC1A-110A-4332-A943-3CCB59BF889C}" srcOrd="8" destOrd="0" presId="urn:microsoft.com/office/officeart/2005/8/layout/default"/>
    <dgm:cxn modelId="{638A39B1-5D18-4821-8A64-746D67A85AF2}" type="presParOf" srcId="{229F3337-CFE7-461A-B74E-F62454B6B3E8}" destId="{C2F7034F-7FFF-4783-82E6-8088676E0310}" srcOrd="9" destOrd="0" presId="urn:microsoft.com/office/officeart/2005/8/layout/default"/>
    <dgm:cxn modelId="{238DE34D-11F0-4971-AA75-669B1CEE2FAD}" type="presParOf" srcId="{229F3337-CFE7-461A-B74E-F62454B6B3E8}" destId="{A7B835BB-E652-4C50-B9AA-27EE9F559971}" srcOrd="10" destOrd="0" presId="urn:microsoft.com/office/officeart/2005/8/layout/default"/>
    <dgm:cxn modelId="{5D43EE4D-4492-4B11-855E-79E88E101DA6}" type="presParOf" srcId="{229F3337-CFE7-461A-B74E-F62454B6B3E8}" destId="{9D2BF1A5-7C00-4289-B2F4-39CCD65AE4FC}" srcOrd="11" destOrd="0" presId="urn:microsoft.com/office/officeart/2005/8/layout/default"/>
    <dgm:cxn modelId="{195EBBEF-56C3-42D0-B5BF-AA6C2334DA54}" type="presParOf" srcId="{229F3337-CFE7-461A-B74E-F62454B6B3E8}" destId="{B2C0D950-34FD-4B52-B256-7A734416FB9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r>
            <a:rPr lang="tr-TR" sz="2400" dirty="0">
              <a:solidFill>
                <a:srgbClr val="404040"/>
              </a:solidFill>
            </a:rPr>
            <a:t>Semptomların kontrolünde temel tedaviyi oluşturur.</a:t>
          </a:r>
        </a:p>
        <a:p>
          <a:r>
            <a:rPr lang="tr-TR" sz="2400" dirty="0" err="1">
              <a:solidFill>
                <a:srgbClr val="404040"/>
              </a:solidFill>
            </a:rPr>
            <a:t>İnhalasyon</a:t>
          </a:r>
          <a:r>
            <a:rPr lang="tr-TR" sz="2400" dirty="0">
              <a:solidFill>
                <a:srgbClr val="404040"/>
              </a:solidFill>
            </a:rPr>
            <a:t> tedavisi tercih edilir.</a:t>
          </a:r>
        </a:p>
        <a:p>
          <a:r>
            <a:rPr lang="tr-TR" sz="2400" dirty="0">
              <a:solidFill>
                <a:srgbClr val="404040"/>
              </a:solidFill>
            </a:rPr>
            <a:t>Uzun etkili ajanlar daha uygundur.</a:t>
          </a:r>
        </a:p>
        <a:p>
          <a:r>
            <a:rPr lang="tr-TR" sz="2400" dirty="0" err="1">
              <a:solidFill>
                <a:srgbClr val="404040"/>
              </a:solidFill>
            </a:rPr>
            <a:t>Bronkodilatörleri</a:t>
          </a:r>
          <a:r>
            <a:rPr lang="tr-TR" sz="2400" dirty="0">
              <a:solidFill>
                <a:srgbClr val="404040"/>
              </a:solidFill>
            </a:rPr>
            <a:t> kombine uygulamak tedavi etkinliğini artırır.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lvl="0" defTabSz="1822450">
            <a:lnSpc>
              <a:spcPct val="90000"/>
            </a:lnSpc>
            <a:spcBef>
              <a:spcPct val="0"/>
            </a:spcBef>
            <a:spcAft>
              <a:spcPct val="35000"/>
            </a:spcAft>
            <a:buNone/>
          </a:pPr>
          <a:endParaRPr lang="tr-TR" sz="2100" dirty="0"/>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a:lnSpc>
              <a:spcPct val="150000"/>
            </a:lnSpc>
          </a:pPr>
          <a:r>
            <a:rPr lang="tr-TR" sz="2400" b="1" dirty="0">
              <a:solidFill>
                <a:srgbClr val="404040"/>
              </a:solidFill>
            </a:rPr>
            <a:t>Kısa etkili beta 2 </a:t>
          </a:r>
          <a:r>
            <a:rPr lang="tr-TR" sz="2400" b="1" dirty="0" err="1">
              <a:solidFill>
                <a:srgbClr val="404040"/>
              </a:solidFill>
            </a:rPr>
            <a:t>agonistler</a:t>
          </a:r>
          <a:r>
            <a:rPr lang="tr-TR" sz="2400" b="1" dirty="0">
              <a:solidFill>
                <a:srgbClr val="404040"/>
              </a:solidFill>
            </a:rPr>
            <a:t> (SABA)</a:t>
          </a:r>
          <a:r>
            <a:rPr lang="tr-TR" sz="2400" dirty="0">
              <a:solidFill>
                <a:srgbClr val="404040"/>
              </a:solidFill>
            </a:rPr>
            <a:t>, tek başına veya kısa etkili </a:t>
          </a:r>
          <a:r>
            <a:rPr lang="tr-TR" sz="2400" dirty="0" err="1">
              <a:solidFill>
                <a:srgbClr val="404040"/>
              </a:solidFill>
            </a:rPr>
            <a:t>antikolinerjiklerle</a:t>
          </a:r>
          <a:r>
            <a:rPr lang="tr-TR" sz="2400" dirty="0">
              <a:solidFill>
                <a:srgbClr val="404040"/>
              </a:solidFill>
            </a:rPr>
            <a:t> birlikte gereğinde kurtarıcı olarak kullanılır.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2400" b="1" dirty="0"/>
            <a:t>SABA</a:t>
          </a:r>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a:lnSpc>
              <a:spcPct val="150000"/>
            </a:lnSpc>
            <a:spcAft>
              <a:spcPts val="0"/>
            </a:spcAft>
          </a:pPr>
          <a:r>
            <a:rPr lang="tr-TR" sz="2400" b="1" dirty="0">
              <a:solidFill>
                <a:srgbClr val="404040"/>
              </a:solidFill>
            </a:rPr>
            <a:t>Uzun etkili beta 2 </a:t>
          </a:r>
          <a:r>
            <a:rPr lang="tr-TR" sz="2400" b="1" dirty="0" err="1">
              <a:solidFill>
                <a:srgbClr val="404040"/>
              </a:solidFill>
            </a:rPr>
            <a:t>agonistler</a:t>
          </a:r>
          <a:r>
            <a:rPr lang="tr-TR" sz="2400" b="1" dirty="0">
              <a:solidFill>
                <a:srgbClr val="404040"/>
              </a:solidFill>
            </a:rPr>
            <a:t> (LABA)</a:t>
          </a:r>
          <a:r>
            <a:rPr lang="tr-TR" sz="2400" b="0" dirty="0">
              <a:solidFill>
                <a:srgbClr val="404040"/>
              </a:solidFill>
            </a:rPr>
            <a:t>,</a:t>
          </a:r>
          <a:r>
            <a:rPr lang="tr-TR" sz="2400" b="1" dirty="0">
              <a:solidFill>
                <a:srgbClr val="404040"/>
              </a:solidFill>
            </a:rPr>
            <a:t> </a:t>
          </a:r>
          <a:r>
            <a:rPr lang="tr-TR" sz="2400" dirty="0">
              <a:solidFill>
                <a:srgbClr val="404040"/>
              </a:solidFill>
            </a:rPr>
            <a:t>solunum fonksiyonlarında ve yaşam kalitesinde iyileşme, </a:t>
          </a:r>
          <a:r>
            <a:rPr lang="tr-TR" sz="2400" dirty="0" err="1">
              <a:solidFill>
                <a:srgbClr val="404040"/>
              </a:solidFill>
            </a:rPr>
            <a:t>dispne</a:t>
          </a:r>
          <a:r>
            <a:rPr lang="tr-TR" sz="2400" dirty="0">
              <a:solidFill>
                <a:srgbClr val="404040"/>
              </a:solidFill>
            </a:rPr>
            <a:t> skorunda, alevlenme sayısında ve kurtarıcı ilaç kullanımında azalma sağlar.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r>
            <a:rPr lang="tr-TR" sz="2400" b="1" dirty="0"/>
            <a:t>LABA</a:t>
          </a:r>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B844D5B-5E9C-4A85-94B1-90F8ECEFBE86}"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tr-TR"/>
        </a:p>
      </dgm:t>
    </dgm:pt>
    <dgm:pt modelId="{5FE46720-BC9A-45A3-A60B-5BAD9B8AE2CA}">
      <dgm:prSet custT="1"/>
      <dgm:spPr>
        <a:solidFill>
          <a:srgbClr val="FFEBEB"/>
        </a:solidFill>
        <a:ln>
          <a:solidFill>
            <a:schemeClr val="bg1">
              <a:alpha val="90000"/>
            </a:schemeClr>
          </a:solidFill>
        </a:ln>
      </dgm:spPr>
      <dgm:t>
        <a:bodyPr/>
        <a:lstStyle/>
        <a:p>
          <a:pPr marL="93663" indent="0">
            <a:lnSpc>
              <a:spcPct val="100000"/>
            </a:lnSpc>
            <a:spcBef>
              <a:spcPts val="600"/>
            </a:spcBef>
            <a:spcAft>
              <a:spcPts val="600"/>
            </a:spcAft>
          </a:pPr>
          <a:r>
            <a:rPr lang="tr-TR" sz="2400" b="1" dirty="0">
              <a:solidFill>
                <a:srgbClr val="404040"/>
              </a:solidFill>
            </a:rPr>
            <a:t>İdame tedavi sırasında </a:t>
          </a:r>
          <a:r>
            <a:rPr lang="tr-TR" sz="2400" dirty="0">
              <a:solidFill>
                <a:srgbClr val="404040"/>
              </a:solidFill>
            </a:rPr>
            <a:t>hastalar yan etkiler açısından izlenmeli, özellikle </a:t>
          </a:r>
          <a:r>
            <a:rPr lang="tr-TR" sz="2400" dirty="0" err="1">
              <a:solidFill>
                <a:srgbClr val="404040"/>
              </a:solidFill>
            </a:rPr>
            <a:t>kardiyovasküler</a:t>
          </a:r>
          <a:r>
            <a:rPr lang="tr-TR" sz="2400" dirty="0">
              <a:solidFill>
                <a:srgbClr val="404040"/>
              </a:solidFill>
            </a:rPr>
            <a:t> ek hastalığı olanlarda dikkat edilmelidir. </a:t>
          </a:r>
        </a:p>
        <a:p>
          <a:pPr marL="93663" indent="0">
            <a:lnSpc>
              <a:spcPct val="100000"/>
            </a:lnSpc>
            <a:spcBef>
              <a:spcPts val="600"/>
            </a:spcBef>
            <a:spcAft>
              <a:spcPts val="600"/>
            </a:spcAft>
          </a:pPr>
          <a:r>
            <a:rPr lang="tr-TR" sz="2400" dirty="0">
              <a:solidFill>
                <a:srgbClr val="404040"/>
              </a:solidFill>
            </a:rPr>
            <a:t>Oral formlarda yan etkilerin daha fazla görülmesi nedeniyle, öncelikle </a:t>
          </a:r>
          <a:r>
            <a:rPr lang="tr-TR" sz="2400" dirty="0" err="1">
              <a:solidFill>
                <a:srgbClr val="404040"/>
              </a:solidFill>
            </a:rPr>
            <a:t>inhalasyon</a:t>
          </a:r>
          <a:r>
            <a:rPr lang="tr-TR" sz="2400" dirty="0">
              <a:solidFill>
                <a:srgbClr val="404040"/>
              </a:solidFill>
            </a:rPr>
            <a:t> preparatları tercih edilmelidir.</a:t>
          </a:r>
        </a:p>
      </dgm:t>
    </dgm:pt>
    <dgm:pt modelId="{919C1D4A-E0FC-4F64-80FA-7E82E048B3FB}" type="sibTrans" cxnId="{8B8F83A8-4E6A-4F8E-90B8-CEF627EC24EC}">
      <dgm:prSet/>
      <dgm:spPr/>
      <dgm:t>
        <a:bodyPr/>
        <a:lstStyle/>
        <a:p>
          <a:endParaRPr lang="tr-TR"/>
        </a:p>
      </dgm:t>
    </dgm:pt>
    <dgm:pt modelId="{778A414E-1F31-475F-9B51-4350EF4870E9}" type="parTrans" cxnId="{8B8F83A8-4E6A-4F8E-90B8-CEF627EC24EC}">
      <dgm:prSet/>
      <dgm:spPr/>
      <dgm:t>
        <a:bodyPr/>
        <a:lstStyle/>
        <a:p>
          <a:endParaRPr lang="tr-TR"/>
        </a:p>
      </dgm:t>
    </dgm:pt>
    <dgm:pt modelId="{AF1FDCA2-293B-48C4-89ED-A7928EF0BD79}">
      <dgm:prSet phldrT="[Text]" custT="1">
        <dgm: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gm:style>
      </dgm:prSet>
      <dgm:spPr>
        <a:solidFill>
          <a:schemeClr val="bg1">
            <a:lumMod val="65000"/>
          </a:schemeClr>
        </a:solidFill>
        <a:sp3d prstMaterial="plastic">
          <a:bevelT w="120900" h="88900"/>
          <a:bevelB w="88900" h="31750" prst="angle"/>
        </a:sp3d>
      </dgm:spPr>
      <dgm:t>
        <a:bodyPr/>
        <a:lstStyle/>
        <a:p>
          <a:r>
            <a:rPr lang="tr-TR" sz="2400" b="1" dirty="0"/>
            <a:t>İdame Tedavi !. </a:t>
          </a:r>
        </a:p>
        <a:p>
          <a:pPr marL="0" marR="0" lvl="0" indent="0" defTabSz="914400" eaLnBrk="1" fontAlgn="auto" latinLnBrk="0" hangingPunct="1">
            <a:lnSpc>
              <a:spcPct val="100000"/>
            </a:lnSpc>
            <a:spcBef>
              <a:spcPts val="0"/>
            </a:spcBef>
            <a:spcAft>
              <a:spcPts val="0"/>
            </a:spcAft>
            <a:buClrTx/>
            <a:buSzTx/>
            <a:buFontTx/>
            <a:buNone/>
            <a:tabLst/>
            <a:defRPr/>
          </a:pPr>
          <a:endParaRPr lang="tr-TR" sz="2400" b="1" dirty="0"/>
        </a:p>
      </dgm:t>
    </dgm:pt>
    <dgm:pt modelId="{8CE594D2-7B79-4C2D-8608-C999CD9F8C2C}" type="sibTrans" cxnId="{EF92801A-4B28-4421-AE8F-460B8DE15292}">
      <dgm:prSet/>
      <dgm:spPr/>
      <dgm:t>
        <a:bodyPr/>
        <a:lstStyle/>
        <a:p>
          <a:endParaRPr lang="tr-TR"/>
        </a:p>
      </dgm:t>
    </dgm:pt>
    <dgm:pt modelId="{AEF6A874-FC1A-4A5E-8959-3EA45BD6E71D}" type="parTrans" cxnId="{EF92801A-4B28-4421-AE8F-460B8DE15292}">
      <dgm:prSet/>
      <dgm:spPr/>
      <dgm:t>
        <a:bodyPr/>
        <a:lstStyle/>
        <a:p>
          <a:endParaRPr lang="tr-TR"/>
        </a:p>
      </dgm:t>
    </dgm:pt>
    <dgm:pt modelId="{3D7CC5C2-DE6F-492C-877F-1474A05B4C48}" type="pres">
      <dgm:prSet presAssocID="{FB844D5B-5E9C-4A85-94B1-90F8ECEFBE86}" presName="list" presStyleCnt="0">
        <dgm:presLayoutVars>
          <dgm:dir/>
          <dgm:animLvl val="lvl"/>
        </dgm:presLayoutVars>
      </dgm:prSet>
      <dgm:spPr/>
    </dgm:pt>
    <dgm:pt modelId="{2F7D1C82-6D1F-4AAE-A3DA-024B1FB563F5}" type="pres">
      <dgm:prSet presAssocID="{AF1FDCA2-293B-48C4-89ED-A7928EF0BD79}" presName="posSpace" presStyleCnt="0"/>
      <dgm:spPr/>
    </dgm:pt>
    <dgm:pt modelId="{FC2794CD-ED1C-4AB9-A546-058817024990}" type="pres">
      <dgm:prSet presAssocID="{AF1FDCA2-293B-48C4-89ED-A7928EF0BD79}" presName="vertFlow" presStyleCnt="0"/>
      <dgm:spPr/>
    </dgm:pt>
    <dgm:pt modelId="{DB71D553-A437-430D-8C55-69F14760F396}" type="pres">
      <dgm:prSet presAssocID="{AF1FDCA2-293B-48C4-89ED-A7928EF0BD79}" presName="topSpace" presStyleCnt="0"/>
      <dgm:spPr/>
    </dgm:pt>
    <dgm:pt modelId="{02149076-53C8-4513-AFBF-F440F63CD52F}" type="pres">
      <dgm:prSet presAssocID="{AF1FDCA2-293B-48C4-89ED-A7928EF0BD79}" presName="firstComp" presStyleCnt="0"/>
      <dgm:spPr/>
    </dgm:pt>
    <dgm:pt modelId="{53754E6C-71C1-425E-952E-4817A83ADF19}" type="pres">
      <dgm:prSet presAssocID="{AF1FDCA2-293B-48C4-89ED-A7928EF0BD79}" presName="firstChild" presStyleLbl="bgAccFollowNode1" presStyleIdx="0" presStyleCnt="1" custScaleX="161833" custScaleY="115770" custLinFactNeighborX="-14686" custLinFactNeighborY="46"/>
      <dgm:spPr/>
    </dgm:pt>
    <dgm:pt modelId="{916E2EA8-937C-445D-8E7A-94DB581210CE}" type="pres">
      <dgm:prSet presAssocID="{AF1FDCA2-293B-48C4-89ED-A7928EF0BD79}" presName="firstChildTx" presStyleLbl="bgAccFollowNode1" presStyleIdx="0" presStyleCnt="1">
        <dgm:presLayoutVars>
          <dgm:bulletEnabled val="1"/>
        </dgm:presLayoutVars>
      </dgm:prSet>
      <dgm:spPr/>
    </dgm:pt>
    <dgm:pt modelId="{0AE67FDF-287A-49AB-8397-C0AAB082EAE3}" type="pres">
      <dgm:prSet presAssocID="{AF1FDCA2-293B-48C4-89ED-A7928EF0BD79}" presName="negSpace" presStyleCnt="0"/>
      <dgm:spPr/>
    </dgm:pt>
    <dgm:pt modelId="{103F0B8F-C249-4641-BC23-16C3AB7A9AA6}" type="pres">
      <dgm:prSet presAssocID="{AF1FDCA2-293B-48C4-89ED-A7928EF0BD79}" presName="circle" presStyleLbl="node1" presStyleIdx="0" presStyleCnt="1" custLinFactX="-12701" custLinFactNeighborX="-100000" custLinFactNeighborY="-2184"/>
      <dgm:spPr>
        <a:xfrm>
          <a:off x="1587" y="312247"/>
          <a:ext cx="1692671" cy="1692671"/>
        </a:xfrm>
        <a:prstGeom prst="ellipse">
          <a:avLst/>
        </a:prstGeom>
      </dgm:spPr>
    </dgm:pt>
  </dgm:ptLst>
  <dgm:cxnLst>
    <dgm:cxn modelId="{EF92801A-4B28-4421-AE8F-460B8DE15292}" srcId="{FB844D5B-5E9C-4A85-94B1-90F8ECEFBE86}" destId="{AF1FDCA2-293B-48C4-89ED-A7928EF0BD79}" srcOrd="0" destOrd="0" parTransId="{AEF6A874-FC1A-4A5E-8959-3EA45BD6E71D}" sibTransId="{8CE594D2-7B79-4C2D-8608-C999CD9F8C2C}"/>
    <dgm:cxn modelId="{FEA88868-251F-4DA1-9A4F-B436AF8E96A5}" type="presOf" srcId="{FB844D5B-5E9C-4A85-94B1-90F8ECEFBE86}" destId="{3D7CC5C2-DE6F-492C-877F-1474A05B4C48}" srcOrd="0" destOrd="0" presId="urn:microsoft.com/office/officeart/2005/8/layout/hList9"/>
    <dgm:cxn modelId="{25D3FE4A-6510-45E4-84AA-265BF16C41A3}" type="presOf" srcId="{5FE46720-BC9A-45A3-A60B-5BAD9B8AE2CA}" destId="{916E2EA8-937C-445D-8E7A-94DB581210CE}" srcOrd="1" destOrd="0" presId="urn:microsoft.com/office/officeart/2005/8/layout/hList9"/>
    <dgm:cxn modelId="{8A83178A-12B9-4CEE-A452-FA83924851A2}" type="presOf" srcId="{AF1FDCA2-293B-48C4-89ED-A7928EF0BD79}" destId="{103F0B8F-C249-4641-BC23-16C3AB7A9AA6}" srcOrd="0" destOrd="0" presId="urn:microsoft.com/office/officeart/2005/8/layout/hList9"/>
    <dgm:cxn modelId="{8B8F83A8-4E6A-4F8E-90B8-CEF627EC24EC}" srcId="{AF1FDCA2-293B-48C4-89ED-A7928EF0BD79}" destId="{5FE46720-BC9A-45A3-A60B-5BAD9B8AE2CA}" srcOrd="0" destOrd="0" parTransId="{778A414E-1F31-475F-9B51-4350EF4870E9}" sibTransId="{919C1D4A-E0FC-4F64-80FA-7E82E048B3FB}"/>
    <dgm:cxn modelId="{F7876FB5-4C5C-4578-885F-5999195651BF}" type="presOf" srcId="{5FE46720-BC9A-45A3-A60B-5BAD9B8AE2CA}" destId="{53754E6C-71C1-425E-952E-4817A83ADF19}" srcOrd="0" destOrd="0" presId="urn:microsoft.com/office/officeart/2005/8/layout/hList9"/>
    <dgm:cxn modelId="{507C5A96-F61B-410B-A0B3-0C1D6ED922C4}" type="presParOf" srcId="{3D7CC5C2-DE6F-492C-877F-1474A05B4C48}" destId="{2F7D1C82-6D1F-4AAE-A3DA-024B1FB563F5}" srcOrd="0" destOrd="0" presId="urn:microsoft.com/office/officeart/2005/8/layout/hList9"/>
    <dgm:cxn modelId="{952B8F74-15A8-4535-9F4A-D18D1A92254C}" type="presParOf" srcId="{3D7CC5C2-DE6F-492C-877F-1474A05B4C48}" destId="{FC2794CD-ED1C-4AB9-A546-058817024990}" srcOrd="1" destOrd="0" presId="urn:microsoft.com/office/officeart/2005/8/layout/hList9"/>
    <dgm:cxn modelId="{126283DF-68E0-43C8-A302-2BC0D7BD4202}" type="presParOf" srcId="{FC2794CD-ED1C-4AB9-A546-058817024990}" destId="{DB71D553-A437-430D-8C55-69F14760F396}" srcOrd="0" destOrd="0" presId="urn:microsoft.com/office/officeart/2005/8/layout/hList9"/>
    <dgm:cxn modelId="{1048CA6E-2B93-4BDB-8C09-A2F30BFB9FCF}" type="presParOf" srcId="{FC2794CD-ED1C-4AB9-A546-058817024990}" destId="{02149076-53C8-4513-AFBF-F440F63CD52F}" srcOrd="1" destOrd="0" presId="urn:microsoft.com/office/officeart/2005/8/layout/hList9"/>
    <dgm:cxn modelId="{4AF250B2-C567-4062-A5EB-5AD17CC880EB}" type="presParOf" srcId="{02149076-53C8-4513-AFBF-F440F63CD52F}" destId="{53754E6C-71C1-425E-952E-4817A83ADF19}" srcOrd="0" destOrd="0" presId="urn:microsoft.com/office/officeart/2005/8/layout/hList9"/>
    <dgm:cxn modelId="{EB58B5CD-C7FA-4181-AC62-503A0B3F2475}" type="presParOf" srcId="{02149076-53C8-4513-AFBF-F440F63CD52F}" destId="{916E2EA8-937C-445D-8E7A-94DB581210CE}" srcOrd="1" destOrd="0" presId="urn:microsoft.com/office/officeart/2005/8/layout/hList9"/>
    <dgm:cxn modelId="{84EF4F91-9DF3-4422-8790-4689E47AA477}" type="presParOf" srcId="{3D7CC5C2-DE6F-492C-877F-1474A05B4C48}" destId="{0AE67FDF-287A-49AB-8397-C0AAB082EAE3}" srcOrd="2" destOrd="0" presId="urn:microsoft.com/office/officeart/2005/8/layout/hList9"/>
    <dgm:cxn modelId="{11196F10-1CCB-4806-9F04-02F0AA743EC1}" type="presParOf" srcId="{3D7CC5C2-DE6F-492C-877F-1474A05B4C48}" destId="{103F0B8F-C249-4641-BC23-16C3AB7A9AA6}"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BE92F4B-AED5-4BD2-9558-BEF1E23185C3}" type="doc">
      <dgm:prSet loTypeId="urn:microsoft.com/office/officeart/2005/8/layout/hList7" loCatId="process" qsTypeId="urn:microsoft.com/office/officeart/2005/8/quickstyle/simple5" qsCatId="simple" csTypeId="urn:microsoft.com/office/officeart/2005/8/colors/accent3_5" csCatId="accent3" phldr="1"/>
      <dgm:spPr/>
    </dgm:pt>
    <dgm:pt modelId="{C8BE5BEC-56FF-4123-A25C-15B0F9BABE0B}">
      <dgm:prSet phldrT="[Metin]"/>
      <dgm:spPr/>
      <dgm:t>
        <a:bodyPr/>
        <a:lstStyle/>
        <a:p>
          <a:endParaRPr lang="tr-TR" dirty="0"/>
        </a:p>
      </dgm:t>
    </dgm:pt>
    <dgm:pt modelId="{2525520B-568F-448C-9740-57E2613E65EE}" type="parTrans" cxnId="{C38945C5-FB01-495D-B94C-7E4E802FCD05}">
      <dgm:prSet/>
      <dgm:spPr/>
      <dgm:t>
        <a:bodyPr/>
        <a:lstStyle/>
        <a:p>
          <a:endParaRPr lang="tr-TR"/>
        </a:p>
      </dgm:t>
    </dgm:pt>
    <dgm:pt modelId="{0ADE7BF2-2F98-4738-879E-F849B0D8E09E}" type="sibTrans" cxnId="{C38945C5-FB01-495D-B94C-7E4E802FCD05}">
      <dgm:prSet/>
      <dgm:spPr/>
      <dgm:t>
        <a:bodyPr/>
        <a:lstStyle/>
        <a:p>
          <a:endParaRPr lang="tr-TR"/>
        </a:p>
      </dgm:t>
    </dgm:pt>
    <dgm:pt modelId="{EB7680A5-5BC5-4C57-817D-5C15B2F2E0C8}" type="pres">
      <dgm:prSet presAssocID="{ABE92F4B-AED5-4BD2-9558-BEF1E23185C3}" presName="Name0" presStyleCnt="0">
        <dgm:presLayoutVars>
          <dgm:dir/>
          <dgm:resizeHandles val="exact"/>
        </dgm:presLayoutVars>
      </dgm:prSet>
      <dgm:spPr/>
    </dgm:pt>
    <dgm:pt modelId="{68F3B290-FDC3-4302-B685-C3720FA88D3D}" type="pres">
      <dgm:prSet presAssocID="{ABE92F4B-AED5-4BD2-9558-BEF1E23185C3}" presName="fgShape" presStyleLbl="fgShp" presStyleIdx="0" presStyleCnt="1" custScaleY="212203" custLinFactNeighborY="-43822"/>
      <dgm:spPr>
        <a:solidFill>
          <a:srgbClr val="C00000"/>
        </a:solidFill>
      </dgm:spPr>
    </dgm:pt>
    <dgm:pt modelId="{00DB3398-D6BF-446A-97B5-7A223B909CD8}" type="pres">
      <dgm:prSet presAssocID="{ABE92F4B-AED5-4BD2-9558-BEF1E23185C3}" presName="linComp" presStyleCnt="0"/>
      <dgm:spPr/>
    </dgm:pt>
    <dgm:pt modelId="{180D4F20-8231-43B7-941F-122753E60D67}" type="pres">
      <dgm:prSet presAssocID="{C8BE5BEC-56FF-4123-A25C-15B0F9BABE0B}" presName="compNode" presStyleCnt="0"/>
      <dgm:spPr/>
    </dgm:pt>
    <dgm:pt modelId="{26B1F655-6D2D-4D30-A05E-ADB0B5EB9AE0}" type="pres">
      <dgm:prSet presAssocID="{C8BE5BEC-56FF-4123-A25C-15B0F9BABE0B}" presName="bkgdShape" presStyleLbl="node1" presStyleIdx="0" presStyleCnt="1" custLinFactNeighborX="-297" custLinFactNeighborY="47"/>
      <dgm:spPr/>
    </dgm:pt>
    <dgm:pt modelId="{0733A2E2-89FF-4268-AEDD-5F598304BD1E}" type="pres">
      <dgm:prSet presAssocID="{C8BE5BEC-56FF-4123-A25C-15B0F9BABE0B}" presName="nodeTx" presStyleLbl="node1" presStyleIdx="0" presStyleCnt="1">
        <dgm:presLayoutVars>
          <dgm:bulletEnabled val="1"/>
        </dgm:presLayoutVars>
      </dgm:prSet>
      <dgm:spPr/>
    </dgm:pt>
    <dgm:pt modelId="{BAD3C8A2-DC1B-4381-A254-B74384A8842A}" type="pres">
      <dgm:prSet presAssocID="{C8BE5BEC-56FF-4123-A25C-15B0F9BABE0B}" presName="invisiNode" presStyleLbl="node1" presStyleIdx="0" presStyleCnt="1"/>
      <dgm:spPr/>
    </dgm:pt>
    <dgm:pt modelId="{40939F42-2BF1-40B1-BF73-6EF2B6C038C9}" type="pres">
      <dgm:prSet presAssocID="{C8BE5BEC-56FF-4123-A25C-15B0F9BABE0B}" presName="imagNode" presStyleLbl="fgImgPlace1" presStyleIdx="0" presStyleCnt="1"/>
      <dgm:spPr/>
    </dgm:pt>
  </dgm:ptLst>
  <dgm:cxnLst>
    <dgm:cxn modelId="{281C9503-34EE-4F7D-87EB-80C195676B69}" type="presOf" srcId="{C8BE5BEC-56FF-4123-A25C-15B0F9BABE0B}" destId="{26B1F655-6D2D-4D30-A05E-ADB0B5EB9AE0}" srcOrd="0" destOrd="0" presId="urn:microsoft.com/office/officeart/2005/8/layout/hList7"/>
    <dgm:cxn modelId="{F2128A78-3043-44F5-A9B1-C9B85411E2B8}" type="presOf" srcId="{C8BE5BEC-56FF-4123-A25C-15B0F9BABE0B}" destId="{0733A2E2-89FF-4268-AEDD-5F598304BD1E}" srcOrd="1" destOrd="0" presId="urn:microsoft.com/office/officeart/2005/8/layout/hList7"/>
    <dgm:cxn modelId="{C38945C5-FB01-495D-B94C-7E4E802FCD05}" srcId="{ABE92F4B-AED5-4BD2-9558-BEF1E23185C3}" destId="{C8BE5BEC-56FF-4123-A25C-15B0F9BABE0B}" srcOrd="0" destOrd="0" parTransId="{2525520B-568F-448C-9740-57E2613E65EE}" sibTransId="{0ADE7BF2-2F98-4738-879E-F849B0D8E09E}"/>
    <dgm:cxn modelId="{8F2D3DDB-D897-48CE-9F94-56F911AAC437}" type="presOf" srcId="{ABE92F4B-AED5-4BD2-9558-BEF1E23185C3}" destId="{EB7680A5-5BC5-4C57-817D-5C15B2F2E0C8}" srcOrd="0" destOrd="0" presId="urn:microsoft.com/office/officeart/2005/8/layout/hList7"/>
    <dgm:cxn modelId="{4C903275-5708-4282-B62F-0A02A8829934}" type="presParOf" srcId="{EB7680A5-5BC5-4C57-817D-5C15B2F2E0C8}" destId="{68F3B290-FDC3-4302-B685-C3720FA88D3D}" srcOrd="0" destOrd="0" presId="urn:microsoft.com/office/officeart/2005/8/layout/hList7"/>
    <dgm:cxn modelId="{A08273E3-2F38-4CD3-9387-45EE35E0EA03}" type="presParOf" srcId="{EB7680A5-5BC5-4C57-817D-5C15B2F2E0C8}" destId="{00DB3398-D6BF-446A-97B5-7A223B909CD8}" srcOrd="1" destOrd="0" presId="urn:microsoft.com/office/officeart/2005/8/layout/hList7"/>
    <dgm:cxn modelId="{EABA5374-3D31-418C-8B21-86DFB1241F89}" type="presParOf" srcId="{00DB3398-D6BF-446A-97B5-7A223B909CD8}" destId="{180D4F20-8231-43B7-941F-122753E60D67}" srcOrd="0" destOrd="0" presId="urn:microsoft.com/office/officeart/2005/8/layout/hList7"/>
    <dgm:cxn modelId="{B79C47AC-3CA1-4BB3-AF08-3AD3212A8575}" type="presParOf" srcId="{180D4F20-8231-43B7-941F-122753E60D67}" destId="{26B1F655-6D2D-4D30-A05E-ADB0B5EB9AE0}" srcOrd="0" destOrd="0" presId="urn:microsoft.com/office/officeart/2005/8/layout/hList7"/>
    <dgm:cxn modelId="{7FE1C3D1-4924-4C5F-A6FC-36734792C630}" type="presParOf" srcId="{180D4F20-8231-43B7-941F-122753E60D67}" destId="{0733A2E2-89FF-4268-AEDD-5F598304BD1E}" srcOrd="1" destOrd="0" presId="urn:microsoft.com/office/officeart/2005/8/layout/hList7"/>
    <dgm:cxn modelId="{773124FC-5DA8-4B35-8353-A874D7C43918}" type="presParOf" srcId="{180D4F20-8231-43B7-941F-122753E60D67}" destId="{BAD3C8A2-DC1B-4381-A254-B74384A8842A}" srcOrd="2" destOrd="0" presId="urn:microsoft.com/office/officeart/2005/8/layout/hList7"/>
    <dgm:cxn modelId="{B2C2EAC8-101F-468F-B2B9-DFAF2FF6D685}" type="presParOf" srcId="{180D4F20-8231-43B7-941F-122753E60D67}" destId="{40939F42-2BF1-40B1-BF73-6EF2B6C038C9}"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Kan basıncı ve kardiyak atım volümünde artış</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Taşikardi,</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Palpitasyon</a:t>
          </a:r>
          <a:endPar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QT aralığında uzama</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Aritmi </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88F19AD-1205-42B8-907E-503423074438}" type="sibTrans" cxnId="{38E71426-48D1-4A2B-932C-6F27D455E09D}">
      <dgm:prSet/>
      <dgm:spPr/>
      <dgm:t>
        <a:bodyPr/>
        <a:lstStyle/>
        <a:p>
          <a:endParaRPr lang="tr-TR"/>
        </a:p>
      </dgm:t>
    </dgm:pt>
    <dgm:pt modelId="{BCE363A0-D50C-4603-B346-B13E812A7AE2}" type="par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0079" custLinFactNeighborX="-1112" custLinFactNeighborY="-29575">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Tremor</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Kramplar</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0948" custLinFactNeighborX="-1112" custLinFactNeighborY="-29164">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5DA86D-6A8C-7649-8724-1EB2E644180E}" type="doc">
      <dgm:prSet loTypeId="urn:microsoft.com/office/officeart/2005/8/layout/hierarchy1" loCatId="" qsTypeId="urn:microsoft.com/office/officeart/2005/8/quickstyle/simple1" qsCatId="simple" csTypeId="urn:microsoft.com/office/officeart/2005/8/colors/accent2_1" csCatId="accent2" phldr="1"/>
      <dgm:spPr/>
      <dgm:t>
        <a:bodyPr/>
        <a:lstStyle/>
        <a:p>
          <a:endParaRPr lang="tr-TR"/>
        </a:p>
      </dgm:t>
    </dgm:pt>
    <dgm:pt modelId="{769CFC27-4D29-EA4C-A755-CB6C0D8AB918}">
      <dgm:prSet phldrT="[Metin]" custT="1"/>
      <dgm:spPr>
        <a:solidFill>
          <a:srgbClr val="FFEBEB">
            <a:alpha val="89804"/>
          </a:srgbClr>
        </a:solidFill>
      </dgm:spPr>
      <dgm:t>
        <a:bodyPr/>
        <a:lstStyle/>
        <a:p>
          <a:r>
            <a:rPr lang="tr-TR" sz="1200" b="1" dirty="0"/>
            <a:t>ETYOLOJİ</a:t>
          </a:r>
        </a:p>
        <a:p>
          <a:r>
            <a:rPr lang="tr-TR" sz="1050" dirty="0"/>
            <a:t>Sigara, biyoyakıt, hava kirliliği( dış ve iç ortam), mesleksel maruziyetler</a:t>
          </a:r>
        </a:p>
        <a:p>
          <a:r>
            <a:rPr lang="tr-TR" sz="1050" dirty="0"/>
            <a:t>Genetik faktörler/ Yaş, cinsiyet/ Akciğer büyüme, gelişmesi</a:t>
          </a:r>
        </a:p>
        <a:p>
          <a:r>
            <a:rPr lang="tr-TR" sz="1050" dirty="0" err="1"/>
            <a:t>Sosyo</a:t>
          </a:r>
          <a:r>
            <a:rPr lang="tr-TR" sz="1050" dirty="0"/>
            <a:t>-ekonomik durum/ Astım- havayolu aşırı duyarlılığı</a:t>
          </a:r>
        </a:p>
        <a:p>
          <a:r>
            <a:rPr lang="tr-TR" sz="1050" dirty="0"/>
            <a:t>Kronik bronşit/ Enfeksiyonlar</a:t>
          </a:r>
        </a:p>
      </dgm:t>
    </dgm:pt>
    <dgm:pt modelId="{FC56F036-ED58-784D-9FC0-36E803EF5C74}" type="parTrans" cxnId="{32E1E5F8-7B87-F845-ACB1-D752263749D0}">
      <dgm:prSet/>
      <dgm:spPr/>
      <dgm:t>
        <a:bodyPr/>
        <a:lstStyle/>
        <a:p>
          <a:endParaRPr lang="tr-TR"/>
        </a:p>
      </dgm:t>
    </dgm:pt>
    <dgm:pt modelId="{DB97E977-9352-5642-9C46-DC9AA5539029}" type="sibTrans" cxnId="{32E1E5F8-7B87-F845-ACB1-D752263749D0}">
      <dgm:prSet/>
      <dgm:spPr/>
      <dgm:t>
        <a:bodyPr/>
        <a:lstStyle/>
        <a:p>
          <a:endParaRPr lang="tr-TR"/>
        </a:p>
      </dgm:t>
    </dgm:pt>
    <dgm:pt modelId="{A5B26AC6-B7E3-8444-A025-5661F0B8487E}">
      <dgm:prSet phldrT="[Metin]" custT="1"/>
      <dgm:spPr>
        <a:solidFill>
          <a:srgbClr val="FFEBEB">
            <a:alpha val="90000"/>
          </a:srgbClr>
        </a:solidFill>
      </dgm:spPr>
      <dgm:t>
        <a:bodyPr/>
        <a:lstStyle/>
        <a:p>
          <a:r>
            <a:rPr lang="tr-TR" sz="1200" b="1" dirty="0"/>
            <a:t>PATOBİYOLOJİ</a:t>
          </a:r>
        </a:p>
        <a:p>
          <a:r>
            <a:rPr lang="tr-TR" sz="1100" dirty="0"/>
            <a:t>Akciğer büyümesinin bozulması</a:t>
          </a:r>
        </a:p>
        <a:p>
          <a:r>
            <a:rPr lang="tr-TR" sz="1100" dirty="0"/>
            <a:t>Akciğer fonksiyonlarında hızlı kayıp</a:t>
          </a:r>
        </a:p>
        <a:p>
          <a:r>
            <a:rPr lang="tr-TR" sz="1100" dirty="0"/>
            <a:t>Akciğer hasarı</a:t>
          </a:r>
        </a:p>
        <a:p>
          <a:r>
            <a:rPr lang="tr-TR" sz="1100" dirty="0"/>
            <a:t>Akciğerde ve sistemik inflamasyon</a:t>
          </a:r>
        </a:p>
      </dgm:t>
    </dgm:pt>
    <dgm:pt modelId="{79D3B1A6-A65A-1844-9CE4-792E6930AAB8}" type="parTrans" cxnId="{9570E739-6174-254A-9A33-404713111E69}">
      <dgm:prSet/>
      <dgm:spPr/>
      <dgm:t>
        <a:bodyPr/>
        <a:lstStyle/>
        <a:p>
          <a:endParaRPr lang="tr-TR"/>
        </a:p>
      </dgm:t>
    </dgm:pt>
    <dgm:pt modelId="{8659C957-3781-FC47-989C-FEA2FF9893B2}" type="sibTrans" cxnId="{9570E739-6174-254A-9A33-404713111E69}">
      <dgm:prSet/>
      <dgm:spPr/>
      <dgm:t>
        <a:bodyPr/>
        <a:lstStyle/>
        <a:p>
          <a:endParaRPr lang="tr-TR"/>
        </a:p>
      </dgm:t>
    </dgm:pt>
    <dgm:pt modelId="{876E0718-2E14-364C-99B7-76350398B8DC}">
      <dgm:prSet phldrT="[Metin]" custT="1"/>
      <dgm:spPr>
        <a:solidFill>
          <a:srgbClr val="FFEBEB">
            <a:alpha val="90000"/>
          </a:srgbClr>
        </a:solidFill>
      </dgm:spPr>
      <dgm:t>
        <a:bodyPr/>
        <a:lstStyle/>
        <a:p>
          <a:r>
            <a:rPr lang="tr-TR" sz="1200" b="1" dirty="0"/>
            <a:t>PATOLOJİ</a:t>
          </a:r>
        </a:p>
        <a:p>
          <a:r>
            <a:rPr lang="tr-TR" sz="1100" dirty="0"/>
            <a:t>Küçük hava yolu hastalığı</a:t>
          </a:r>
        </a:p>
        <a:p>
          <a:r>
            <a:rPr lang="tr-TR" sz="1100" dirty="0"/>
            <a:t>Amfizem</a:t>
          </a:r>
        </a:p>
        <a:p>
          <a:r>
            <a:rPr lang="tr-TR" sz="1100" dirty="0"/>
            <a:t>Sistemik etkiler</a:t>
          </a:r>
        </a:p>
      </dgm:t>
    </dgm:pt>
    <dgm:pt modelId="{FCF9B407-F340-D64E-870E-69DA6E80F272}" type="parTrans" cxnId="{846D44AB-27CA-1B45-A8EC-0DDFAA62220D}">
      <dgm:prSet/>
      <dgm:spPr/>
      <dgm:t>
        <a:bodyPr/>
        <a:lstStyle/>
        <a:p>
          <a:endParaRPr lang="tr-TR"/>
        </a:p>
      </dgm:t>
    </dgm:pt>
    <dgm:pt modelId="{D5852812-BE6C-9249-A0D7-037AD49D6543}" type="sibTrans" cxnId="{846D44AB-27CA-1B45-A8EC-0DDFAA62220D}">
      <dgm:prSet/>
      <dgm:spPr/>
      <dgm:t>
        <a:bodyPr/>
        <a:lstStyle/>
        <a:p>
          <a:endParaRPr lang="tr-TR"/>
        </a:p>
      </dgm:t>
    </dgm:pt>
    <dgm:pt modelId="{D889E09C-06D2-C844-8AD0-F92C549F3021}">
      <dgm:prSet/>
      <dgm:spPr>
        <a:solidFill>
          <a:srgbClr val="FFEBEB">
            <a:alpha val="90000"/>
          </a:srgbClr>
        </a:solidFill>
      </dgm:spPr>
      <dgm:t>
        <a:bodyPr/>
        <a:lstStyle/>
        <a:p>
          <a:r>
            <a:rPr lang="tr-TR" b="1" dirty="0"/>
            <a:t>HAVA AKIM KISITLANMASI</a:t>
          </a:r>
        </a:p>
        <a:p>
          <a:r>
            <a:rPr lang="tr-TR" dirty="0"/>
            <a:t>Kalıcı hava akım kısıtlanması</a:t>
          </a:r>
          <a:endParaRPr lang="tr-TR" b="1" dirty="0"/>
        </a:p>
      </dgm:t>
    </dgm:pt>
    <dgm:pt modelId="{AA181B84-C93C-A740-A664-E39D2FB5274A}" type="parTrans" cxnId="{29F33F3D-7A9F-F94C-8AD7-B25E37914B50}">
      <dgm:prSet/>
      <dgm:spPr/>
      <dgm:t>
        <a:bodyPr/>
        <a:lstStyle/>
        <a:p>
          <a:endParaRPr lang="tr-TR"/>
        </a:p>
      </dgm:t>
    </dgm:pt>
    <dgm:pt modelId="{C536E7F1-55A4-1F4B-B965-CE87EAAA74BC}" type="sibTrans" cxnId="{29F33F3D-7A9F-F94C-8AD7-B25E37914B50}">
      <dgm:prSet/>
      <dgm:spPr/>
      <dgm:t>
        <a:bodyPr/>
        <a:lstStyle/>
        <a:p>
          <a:endParaRPr lang="tr-TR"/>
        </a:p>
      </dgm:t>
    </dgm:pt>
    <dgm:pt modelId="{099CAFB8-2B29-F54E-8CBE-C7AC3BB1AE00}">
      <dgm:prSet/>
      <dgm:spPr>
        <a:solidFill>
          <a:srgbClr val="FFEBEB">
            <a:alpha val="90000"/>
          </a:srgbClr>
        </a:solidFill>
      </dgm:spPr>
      <dgm:t>
        <a:bodyPr/>
        <a:lstStyle/>
        <a:p>
          <a:r>
            <a:rPr lang="tr-TR" b="1" dirty="0"/>
            <a:t>KLİNİK</a:t>
          </a:r>
        </a:p>
        <a:p>
          <a:r>
            <a:rPr lang="tr-TR" dirty="0"/>
            <a:t>Semptomlar</a:t>
          </a:r>
        </a:p>
        <a:p>
          <a:r>
            <a:rPr lang="tr-TR" dirty="0"/>
            <a:t>Alevlenmeler</a:t>
          </a:r>
        </a:p>
        <a:p>
          <a:r>
            <a:rPr lang="tr-TR" dirty="0"/>
            <a:t>Komorbiditeler</a:t>
          </a:r>
          <a:endParaRPr lang="tr-TR" b="1" dirty="0"/>
        </a:p>
      </dgm:t>
    </dgm:pt>
    <dgm:pt modelId="{FB811471-0384-AD4F-9772-5B3A46BDF685}" type="parTrans" cxnId="{63CB1E70-91E7-BB47-8A6A-EFC4537F99E5}">
      <dgm:prSet/>
      <dgm:spPr/>
      <dgm:t>
        <a:bodyPr/>
        <a:lstStyle/>
        <a:p>
          <a:endParaRPr lang="tr-TR"/>
        </a:p>
      </dgm:t>
    </dgm:pt>
    <dgm:pt modelId="{F7E64F81-27C9-F942-A1D4-9783179565EC}" type="sibTrans" cxnId="{63CB1E70-91E7-BB47-8A6A-EFC4537F99E5}">
      <dgm:prSet/>
      <dgm:spPr/>
      <dgm:t>
        <a:bodyPr/>
        <a:lstStyle/>
        <a:p>
          <a:endParaRPr lang="tr-TR"/>
        </a:p>
      </dgm:t>
    </dgm:pt>
    <dgm:pt modelId="{351BF811-746C-8A45-8FA7-E55238A1106A}" type="pres">
      <dgm:prSet presAssocID="{8D5DA86D-6A8C-7649-8724-1EB2E644180E}" presName="hierChild1" presStyleCnt="0">
        <dgm:presLayoutVars>
          <dgm:chPref val="1"/>
          <dgm:dir/>
          <dgm:animOne val="branch"/>
          <dgm:animLvl val="lvl"/>
          <dgm:resizeHandles/>
        </dgm:presLayoutVars>
      </dgm:prSet>
      <dgm:spPr/>
    </dgm:pt>
    <dgm:pt modelId="{3A20F2B4-A978-794B-BA05-A758C0B6F083}" type="pres">
      <dgm:prSet presAssocID="{769CFC27-4D29-EA4C-A755-CB6C0D8AB918}" presName="hierRoot1" presStyleCnt="0"/>
      <dgm:spPr/>
    </dgm:pt>
    <dgm:pt modelId="{A551B1B2-0561-AB4E-A129-4F9755528A8A}" type="pres">
      <dgm:prSet presAssocID="{769CFC27-4D29-EA4C-A755-CB6C0D8AB918}" presName="composite" presStyleCnt="0"/>
      <dgm:spPr/>
    </dgm:pt>
    <dgm:pt modelId="{3D625E93-CE8A-E54F-AF01-135292983002}" type="pres">
      <dgm:prSet presAssocID="{769CFC27-4D29-EA4C-A755-CB6C0D8AB918}" presName="background" presStyleLbl="node0" presStyleIdx="0" presStyleCnt="1"/>
      <dgm:spPr/>
    </dgm:pt>
    <dgm:pt modelId="{D24C4A8B-2639-6C43-A414-5A2580E6563A}" type="pres">
      <dgm:prSet presAssocID="{769CFC27-4D29-EA4C-A755-CB6C0D8AB918}" presName="text" presStyleLbl="fgAcc0" presStyleIdx="0" presStyleCnt="1" custScaleX="285596">
        <dgm:presLayoutVars>
          <dgm:chPref val="3"/>
        </dgm:presLayoutVars>
      </dgm:prSet>
      <dgm:spPr/>
    </dgm:pt>
    <dgm:pt modelId="{5665D416-1E67-1346-9B55-766093D61525}" type="pres">
      <dgm:prSet presAssocID="{769CFC27-4D29-EA4C-A755-CB6C0D8AB918}" presName="hierChild2" presStyleCnt="0"/>
      <dgm:spPr/>
    </dgm:pt>
    <dgm:pt modelId="{19F64341-8413-D04B-9711-6C15632B53FC}" type="pres">
      <dgm:prSet presAssocID="{79D3B1A6-A65A-1844-9CE4-792E6930AAB8}" presName="Name10" presStyleLbl="parChTrans1D2" presStyleIdx="0" presStyleCnt="1"/>
      <dgm:spPr/>
    </dgm:pt>
    <dgm:pt modelId="{90B14F74-C41A-EE46-B39E-09399CD7800A}" type="pres">
      <dgm:prSet presAssocID="{A5B26AC6-B7E3-8444-A025-5661F0B8487E}" presName="hierRoot2" presStyleCnt="0"/>
      <dgm:spPr/>
    </dgm:pt>
    <dgm:pt modelId="{31D9FE6C-24BA-8441-A437-DAB2461D7C38}" type="pres">
      <dgm:prSet presAssocID="{A5B26AC6-B7E3-8444-A025-5661F0B8487E}" presName="composite2" presStyleCnt="0"/>
      <dgm:spPr/>
    </dgm:pt>
    <dgm:pt modelId="{1BA55A26-2041-9D40-9FD2-FDDC56502463}" type="pres">
      <dgm:prSet presAssocID="{A5B26AC6-B7E3-8444-A025-5661F0B8487E}" presName="background2" presStyleLbl="node2" presStyleIdx="0" presStyleCnt="1"/>
      <dgm:spPr/>
    </dgm:pt>
    <dgm:pt modelId="{4739BBFD-B154-B548-85FA-CDDD417C5B2B}" type="pres">
      <dgm:prSet presAssocID="{A5B26AC6-B7E3-8444-A025-5661F0B8487E}" presName="text2" presStyleLbl="fgAcc2" presStyleIdx="0" presStyleCnt="1" custScaleX="285596" custScaleY="108358">
        <dgm:presLayoutVars>
          <dgm:chPref val="3"/>
        </dgm:presLayoutVars>
      </dgm:prSet>
      <dgm:spPr/>
    </dgm:pt>
    <dgm:pt modelId="{A5921070-5483-504E-A43F-05793A9465B7}" type="pres">
      <dgm:prSet presAssocID="{A5B26AC6-B7E3-8444-A025-5661F0B8487E}" presName="hierChild3" presStyleCnt="0"/>
      <dgm:spPr/>
    </dgm:pt>
    <dgm:pt modelId="{2EB42C84-2E08-B841-A456-6B7A3C18E414}" type="pres">
      <dgm:prSet presAssocID="{FCF9B407-F340-D64E-870E-69DA6E80F272}" presName="Name17" presStyleLbl="parChTrans1D3" presStyleIdx="0" presStyleCnt="1"/>
      <dgm:spPr/>
    </dgm:pt>
    <dgm:pt modelId="{B6DE14E6-D80F-204B-99F4-5EF3ED602F60}" type="pres">
      <dgm:prSet presAssocID="{876E0718-2E14-364C-99B7-76350398B8DC}" presName="hierRoot3" presStyleCnt="0"/>
      <dgm:spPr/>
    </dgm:pt>
    <dgm:pt modelId="{EEFDF3A8-2199-4E4F-9457-0AA858A08066}" type="pres">
      <dgm:prSet presAssocID="{876E0718-2E14-364C-99B7-76350398B8DC}" presName="composite3" presStyleCnt="0"/>
      <dgm:spPr/>
    </dgm:pt>
    <dgm:pt modelId="{4F28EA84-D8F8-3545-8363-BB309984902A}" type="pres">
      <dgm:prSet presAssocID="{876E0718-2E14-364C-99B7-76350398B8DC}" presName="background3" presStyleLbl="node3" presStyleIdx="0" presStyleCnt="1"/>
      <dgm:spPr/>
    </dgm:pt>
    <dgm:pt modelId="{10977332-A3D6-344A-9904-B10905F6C11F}" type="pres">
      <dgm:prSet presAssocID="{876E0718-2E14-364C-99B7-76350398B8DC}" presName="text3" presStyleLbl="fgAcc3" presStyleIdx="0" presStyleCnt="1" custScaleX="293954">
        <dgm:presLayoutVars>
          <dgm:chPref val="3"/>
        </dgm:presLayoutVars>
      </dgm:prSet>
      <dgm:spPr/>
    </dgm:pt>
    <dgm:pt modelId="{8C5011FC-355A-8D44-A070-D8123E3918BB}" type="pres">
      <dgm:prSet presAssocID="{876E0718-2E14-364C-99B7-76350398B8DC}" presName="hierChild4" presStyleCnt="0"/>
      <dgm:spPr/>
    </dgm:pt>
    <dgm:pt modelId="{5F96C9E2-A0CD-C24B-BFB0-8F10FEF22788}" type="pres">
      <dgm:prSet presAssocID="{AA181B84-C93C-A740-A664-E39D2FB5274A}" presName="Name23" presStyleLbl="parChTrans1D4" presStyleIdx="0" presStyleCnt="2"/>
      <dgm:spPr/>
    </dgm:pt>
    <dgm:pt modelId="{905A0BB3-AAA8-764A-A275-8F8C06266714}" type="pres">
      <dgm:prSet presAssocID="{D889E09C-06D2-C844-8AD0-F92C549F3021}" presName="hierRoot4" presStyleCnt="0"/>
      <dgm:spPr/>
    </dgm:pt>
    <dgm:pt modelId="{ABE6DD53-BC59-D345-AFF4-180E4413A9DC}" type="pres">
      <dgm:prSet presAssocID="{D889E09C-06D2-C844-8AD0-F92C549F3021}" presName="composite4" presStyleCnt="0"/>
      <dgm:spPr/>
    </dgm:pt>
    <dgm:pt modelId="{36ECD169-D1CC-4841-9A5A-EB43F78A8D65}" type="pres">
      <dgm:prSet presAssocID="{D889E09C-06D2-C844-8AD0-F92C549F3021}" presName="background4" presStyleLbl="node4" presStyleIdx="0" presStyleCnt="2"/>
      <dgm:spPr/>
    </dgm:pt>
    <dgm:pt modelId="{18D1CFAE-EE6D-E249-9DB8-C2B145AD3599}" type="pres">
      <dgm:prSet presAssocID="{D889E09C-06D2-C844-8AD0-F92C549F3021}" presName="text4" presStyleLbl="fgAcc4" presStyleIdx="0" presStyleCnt="2">
        <dgm:presLayoutVars>
          <dgm:chPref val="3"/>
        </dgm:presLayoutVars>
      </dgm:prSet>
      <dgm:spPr/>
    </dgm:pt>
    <dgm:pt modelId="{F8C75975-51B0-6942-ACD1-EF25DD75B31F}" type="pres">
      <dgm:prSet presAssocID="{D889E09C-06D2-C844-8AD0-F92C549F3021}" presName="hierChild5" presStyleCnt="0"/>
      <dgm:spPr/>
    </dgm:pt>
    <dgm:pt modelId="{7B630491-C796-CB45-813A-BEF481067CA7}" type="pres">
      <dgm:prSet presAssocID="{FB811471-0384-AD4F-9772-5B3A46BDF685}" presName="Name23" presStyleLbl="parChTrans1D4" presStyleIdx="1" presStyleCnt="2"/>
      <dgm:spPr/>
    </dgm:pt>
    <dgm:pt modelId="{CF2A9DBE-67F9-A943-A25D-DFE1485F39DD}" type="pres">
      <dgm:prSet presAssocID="{099CAFB8-2B29-F54E-8CBE-C7AC3BB1AE00}" presName="hierRoot4" presStyleCnt="0"/>
      <dgm:spPr/>
    </dgm:pt>
    <dgm:pt modelId="{FE513556-3D5E-C540-8B3A-F67C17CFA8A5}" type="pres">
      <dgm:prSet presAssocID="{099CAFB8-2B29-F54E-8CBE-C7AC3BB1AE00}" presName="composite4" presStyleCnt="0"/>
      <dgm:spPr/>
    </dgm:pt>
    <dgm:pt modelId="{E2D9259A-8F1D-E849-BBA5-2566D8AC0401}" type="pres">
      <dgm:prSet presAssocID="{099CAFB8-2B29-F54E-8CBE-C7AC3BB1AE00}" presName="background4" presStyleLbl="node4" presStyleIdx="1" presStyleCnt="2"/>
      <dgm:spPr/>
    </dgm:pt>
    <dgm:pt modelId="{60F26AD7-A18F-5844-8160-37BA7F27D83F}" type="pres">
      <dgm:prSet presAssocID="{099CAFB8-2B29-F54E-8CBE-C7AC3BB1AE00}" presName="text4" presStyleLbl="fgAcc4" presStyleIdx="1" presStyleCnt="2">
        <dgm:presLayoutVars>
          <dgm:chPref val="3"/>
        </dgm:presLayoutVars>
      </dgm:prSet>
      <dgm:spPr/>
    </dgm:pt>
    <dgm:pt modelId="{179806A4-579B-394D-BCEC-D5E81E2D3ED2}" type="pres">
      <dgm:prSet presAssocID="{099CAFB8-2B29-F54E-8CBE-C7AC3BB1AE00}" presName="hierChild5" presStyleCnt="0"/>
      <dgm:spPr/>
    </dgm:pt>
  </dgm:ptLst>
  <dgm:cxnLst>
    <dgm:cxn modelId="{96E6B32B-2DFE-5042-AAC2-EDE55D612D85}" type="presOf" srcId="{FCF9B407-F340-D64E-870E-69DA6E80F272}" destId="{2EB42C84-2E08-B841-A456-6B7A3C18E414}" srcOrd="0" destOrd="0" presId="urn:microsoft.com/office/officeart/2005/8/layout/hierarchy1"/>
    <dgm:cxn modelId="{9570E739-6174-254A-9A33-404713111E69}" srcId="{769CFC27-4D29-EA4C-A755-CB6C0D8AB918}" destId="{A5B26AC6-B7E3-8444-A025-5661F0B8487E}" srcOrd="0" destOrd="0" parTransId="{79D3B1A6-A65A-1844-9CE4-792E6930AAB8}" sibTransId="{8659C957-3781-FC47-989C-FEA2FF9893B2}"/>
    <dgm:cxn modelId="{29F33F3D-7A9F-F94C-8AD7-B25E37914B50}" srcId="{876E0718-2E14-364C-99B7-76350398B8DC}" destId="{D889E09C-06D2-C844-8AD0-F92C549F3021}" srcOrd="0" destOrd="0" parTransId="{AA181B84-C93C-A740-A664-E39D2FB5274A}" sibTransId="{C536E7F1-55A4-1F4B-B965-CE87EAAA74BC}"/>
    <dgm:cxn modelId="{801ABB6D-3888-FD43-8F81-4560FB2779FB}" type="presOf" srcId="{876E0718-2E14-364C-99B7-76350398B8DC}" destId="{10977332-A3D6-344A-9904-B10905F6C11F}" srcOrd="0" destOrd="0" presId="urn:microsoft.com/office/officeart/2005/8/layout/hierarchy1"/>
    <dgm:cxn modelId="{63CB1E70-91E7-BB47-8A6A-EFC4537F99E5}" srcId="{876E0718-2E14-364C-99B7-76350398B8DC}" destId="{099CAFB8-2B29-F54E-8CBE-C7AC3BB1AE00}" srcOrd="1" destOrd="0" parTransId="{FB811471-0384-AD4F-9772-5B3A46BDF685}" sibTransId="{F7E64F81-27C9-F942-A1D4-9783179565EC}"/>
    <dgm:cxn modelId="{8BDFDAA4-EA47-2547-BE1F-5AEF2F4465F5}" type="presOf" srcId="{AA181B84-C93C-A740-A664-E39D2FB5274A}" destId="{5F96C9E2-A0CD-C24B-BFB0-8F10FEF22788}" srcOrd="0" destOrd="0" presId="urn:microsoft.com/office/officeart/2005/8/layout/hierarchy1"/>
    <dgm:cxn modelId="{846D44AB-27CA-1B45-A8EC-0DDFAA62220D}" srcId="{A5B26AC6-B7E3-8444-A025-5661F0B8487E}" destId="{876E0718-2E14-364C-99B7-76350398B8DC}" srcOrd="0" destOrd="0" parTransId="{FCF9B407-F340-D64E-870E-69DA6E80F272}" sibTransId="{D5852812-BE6C-9249-A0D7-037AD49D6543}"/>
    <dgm:cxn modelId="{9DE70AAD-4540-0F42-B175-B36E499B0A37}" type="presOf" srcId="{D889E09C-06D2-C844-8AD0-F92C549F3021}" destId="{18D1CFAE-EE6D-E249-9DB8-C2B145AD3599}" srcOrd="0" destOrd="0" presId="urn:microsoft.com/office/officeart/2005/8/layout/hierarchy1"/>
    <dgm:cxn modelId="{584003B3-B6E1-CF44-B320-E0ADC87ABBE0}" type="presOf" srcId="{8D5DA86D-6A8C-7649-8724-1EB2E644180E}" destId="{351BF811-746C-8A45-8FA7-E55238A1106A}" srcOrd="0" destOrd="0" presId="urn:microsoft.com/office/officeart/2005/8/layout/hierarchy1"/>
    <dgm:cxn modelId="{7B8843BB-8C3F-7742-B7BD-3232FCF0D4D1}" type="presOf" srcId="{A5B26AC6-B7E3-8444-A025-5661F0B8487E}" destId="{4739BBFD-B154-B548-85FA-CDDD417C5B2B}" srcOrd="0" destOrd="0" presId="urn:microsoft.com/office/officeart/2005/8/layout/hierarchy1"/>
    <dgm:cxn modelId="{13F154C0-7A87-9144-93BB-16EBDA127F47}" type="presOf" srcId="{099CAFB8-2B29-F54E-8CBE-C7AC3BB1AE00}" destId="{60F26AD7-A18F-5844-8160-37BA7F27D83F}" srcOrd="0" destOrd="0" presId="urn:microsoft.com/office/officeart/2005/8/layout/hierarchy1"/>
    <dgm:cxn modelId="{2413D1CD-AA4B-0D4F-B568-579825581576}" type="presOf" srcId="{FB811471-0384-AD4F-9772-5B3A46BDF685}" destId="{7B630491-C796-CB45-813A-BEF481067CA7}" srcOrd="0" destOrd="0" presId="urn:microsoft.com/office/officeart/2005/8/layout/hierarchy1"/>
    <dgm:cxn modelId="{DB6F4EED-D060-2D48-8CD4-5ACFFE5E7AAC}" type="presOf" srcId="{79D3B1A6-A65A-1844-9CE4-792E6930AAB8}" destId="{19F64341-8413-D04B-9711-6C15632B53FC}" srcOrd="0" destOrd="0" presId="urn:microsoft.com/office/officeart/2005/8/layout/hierarchy1"/>
    <dgm:cxn modelId="{ABE6F6F7-2BD2-0640-B1A6-828DACBF9B11}" type="presOf" srcId="{769CFC27-4D29-EA4C-A755-CB6C0D8AB918}" destId="{D24C4A8B-2639-6C43-A414-5A2580E6563A}" srcOrd="0" destOrd="0" presId="urn:microsoft.com/office/officeart/2005/8/layout/hierarchy1"/>
    <dgm:cxn modelId="{32E1E5F8-7B87-F845-ACB1-D752263749D0}" srcId="{8D5DA86D-6A8C-7649-8724-1EB2E644180E}" destId="{769CFC27-4D29-EA4C-A755-CB6C0D8AB918}" srcOrd="0" destOrd="0" parTransId="{FC56F036-ED58-784D-9FC0-36E803EF5C74}" sibTransId="{DB97E977-9352-5642-9C46-DC9AA5539029}"/>
    <dgm:cxn modelId="{E928FAA9-E533-5D45-9A36-829E42646EAD}" type="presParOf" srcId="{351BF811-746C-8A45-8FA7-E55238A1106A}" destId="{3A20F2B4-A978-794B-BA05-A758C0B6F083}" srcOrd="0" destOrd="0" presId="urn:microsoft.com/office/officeart/2005/8/layout/hierarchy1"/>
    <dgm:cxn modelId="{2D11B3A9-78A2-E64A-926C-24DFA047CADA}" type="presParOf" srcId="{3A20F2B4-A978-794B-BA05-A758C0B6F083}" destId="{A551B1B2-0561-AB4E-A129-4F9755528A8A}" srcOrd="0" destOrd="0" presId="urn:microsoft.com/office/officeart/2005/8/layout/hierarchy1"/>
    <dgm:cxn modelId="{1D490F9E-82E4-4C40-93FB-DACBB36F3220}" type="presParOf" srcId="{A551B1B2-0561-AB4E-A129-4F9755528A8A}" destId="{3D625E93-CE8A-E54F-AF01-135292983002}" srcOrd="0" destOrd="0" presId="urn:microsoft.com/office/officeart/2005/8/layout/hierarchy1"/>
    <dgm:cxn modelId="{08EFE1DA-3910-8D4D-8E37-84DF67BC2690}" type="presParOf" srcId="{A551B1B2-0561-AB4E-A129-4F9755528A8A}" destId="{D24C4A8B-2639-6C43-A414-5A2580E6563A}" srcOrd="1" destOrd="0" presId="urn:microsoft.com/office/officeart/2005/8/layout/hierarchy1"/>
    <dgm:cxn modelId="{AD997785-70A8-254A-BA7D-3AC1328617E2}" type="presParOf" srcId="{3A20F2B4-A978-794B-BA05-A758C0B6F083}" destId="{5665D416-1E67-1346-9B55-766093D61525}" srcOrd="1" destOrd="0" presId="urn:microsoft.com/office/officeart/2005/8/layout/hierarchy1"/>
    <dgm:cxn modelId="{C4991315-6815-914E-BAEB-729668D6CAE4}" type="presParOf" srcId="{5665D416-1E67-1346-9B55-766093D61525}" destId="{19F64341-8413-D04B-9711-6C15632B53FC}" srcOrd="0" destOrd="0" presId="urn:microsoft.com/office/officeart/2005/8/layout/hierarchy1"/>
    <dgm:cxn modelId="{40168BED-B55E-2445-BC2A-710F2A9A4400}" type="presParOf" srcId="{5665D416-1E67-1346-9B55-766093D61525}" destId="{90B14F74-C41A-EE46-B39E-09399CD7800A}" srcOrd="1" destOrd="0" presId="urn:microsoft.com/office/officeart/2005/8/layout/hierarchy1"/>
    <dgm:cxn modelId="{3C6C93E5-A279-E248-B455-641D993B3D65}" type="presParOf" srcId="{90B14F74-C41A-EE46-B39E-09399CD7800A}" destId="{31D9FE6C-24BA-8441-A437-DAB2461D7C38}" srcOrd="0" destOrd="0" presId="urn:microsoft.com/office/officeart/2005/8/layout/hierarchy1"/>
    <dgm:cxn modelId="{2576000B-1165-FB4B-9583-F1FCFF9F6696}" type="presParOf" srcId="{31D9FE6C-24BA-8441-A437-DAB2461D7C38}" destId="{1BA55A26-2041-9D40-9FD2-FDDC56502463}" srcOrd="0" destOrd="0" presId="urn:microsoft.com/office/officeart/2005/8/layout/hierarchy1"/>
    <dgm:cxn modelId="{E31FE336-0FAC-0349-998F-DEEDB99AF0C6}" type="presParOf" srcId="{31D9FE6C-24BA-8441-A437-DAB2461D7C38}" destId="{4739BBFD-B154-B548-85FA-CDDD417C5B2B}" srcOrd="1" destOrd="0" presId="urn:microsoft.com/office/officeart/2005/8/layout/hierarchy1"/>
    <dgm:cxn modelId="{85EC5267-1ED8-054C-9342-F7C4A75669A9}" type="presParOf" srcId="{90B14F74-C41A-EE46-B39E-09399CD7800A}" destId="{A5921070-5483-504E-A43F-05793A9465B7}" srcOrd="1" destOrd="0" presId="urn:microsoft.com/office/officeart/2005/8/layout/hierarchy1"/>
    <dgm:cxn modelId="{9D4A14C7-A8A9-8945-8F7D-CED0631C29D4}" type="presParOf" srcId="{A5921070-5483-504E-A43F-05793A9465B7}" destId="{2EB42C84-2E08-B841-A456-6B7A3C18E414}" srcOrd="0" destOrd="0" presId="urn:microsoft.com/office/officeart/2005/8/layout/hierarchy1"/>
    <dgm:cxn modelId="{376E2B13-BE70-4E4A-9D44-B88654F74FA4}" type="presParOf" srcId="{A5921070-5483-504E-A43F-05793A9465B7}" destId="{B6DE14E6-D80F-204B-99F4-5EF3ED602F60}" srcOrd="1" destOrd="0" presId="urn:microsoft.com/office/officeart/2005/8/layout/hierarchy1"/>
    <dgm:cxn modelId="{AAD9183E-56AE-CE46-BD44-8FF23FDE466A}" type="presParOf" srcId="{B6DE14E6-D80F-204B-99F4-5EF3ED602F60}" destId="{EEFDF3A8-2199-4E4F-9457-0AA858A08066}" srcOrd="0" destOrd="0" presId="urn:microsoft.com/office/officeart/2005/8/layout/hierarchy1"/>
    <dgm:cxn modelId="{A4582A54-6846-8041-A6D0-144DBE1F60C3}" type="presParOf" srcId="{EEFDF3A8-2199-4E4F-9457-0AA858A08066}" destId="{4F28EA84-D8F8-3545-8363-BB309984902A}" srcOrd="0" destOrd="0" presId="urn:microsoft.com/office/officeart/2005/8/layout/hierarchy1"/>
    <dgm:cxn modelId="{987E6368-C8EC-9D48-9778-E6ADD9B08823}" type="presParOf" srcId="{EEFDF3A8-2199-4E4F-9457-0AA858A08066}" destId="{10977332-A3D6-344A-9904-B10905F6C11F}" srcOrd="1" destOrd="0" presId="urn:microsoft.com/office/officeart/2005/8/layout/hierarchy1"/>
    <dgm:cxn modelId="{80056BEB-1B58-CC49-BB04-48837348FA1A}" type="presParOf" srcId="{B6DE14E6-D80F-204B-99F4-5EF3ED602F60}" destId="{8C5011FC-355A-8D44-A070-D8123E3918BB}" srcOrd="1" destOrd="0" presId="urn:microsoft.com/office/officeart/2005/8/layout/hierarchy1"/>
    <dgm:cxn modelId="{1C33E1B2-5444-7B47-BB36-47BCA959694E}" type="presParOf" srcId="{8C5011FC-355A-8D44-A070-D8123E3918BB}" destId="{5F96C9E2-A0CD-C24B-BFB0-8F10FEF22788}" srcOrd="0" destOrd="0" presId="urn:microsoft.com/office/officeart/2005/8/layout/hierarchy1"/>
    <dgm:cxn modelId="{22DAE790-AAFE-824D-B9A5-57281B4AB22D}" type="presParOf" srcId="{8C5011FC-355A-8D44-A070-D8123E3918BB}" destId="{905A0BB3-AAA8-764A-A275-8F8C06266714}" srcOrd="1" destOrd="0" presId="urn:microsoft.com/office/officeart/2005/8/layout/hierarchy1"/>
    <dgm:cxn modelId="{8AE0C69D-D48B-AF42-8181-C70A7FBC46BF}" type="presParOf" srcId="{905A0BB3-AAA8-764A-A275-8F8C06266714}" destId="{ABE6DD53-BC59-D345-AFF4-180E4413A9DC}" srcOrd="0" destOrd="0" presId="urn:microsoft.com/office/officeart/2005/8/layout/hierarchy1"/>
    <dgm:cxn modelId="{19D8D86C-D166-C445-AD56-5DDC026D25AE}" type="presParOf" srcId="{ABE6DD53-BC59-D345-AFF4-180E4413A9DC}" destId="{36ECD169-D1CC-4841-9A5A-EB43F78A8D65}" srcOrd="0" destOrd="0" presId="urn:microsoft.com/office/officeart/2005/8/layout/hierarchy1"/>
    <dgm:cxn modelId="{C868AC31-90FC-7D49-A0B3-D8329D07245C}" type="presParOf" srcId="{ABE6DD53-BC59-D345-AFF4-180E4413A9DC}" destId="{18D1CFAE-EE6D-E249-9DB8-C2B145AD3599}" srcOrd="1" destOrd="0" presId="urn:microsoft.com/office/officeart/2005/8/layout/hierarchy1"/>
    <dgm:cxn modelId="{22E9CF53-10BB-C347-AAAD-AA61B14DEEE2}" type="presParOf" srcId="{905A0BB3-AAA8-764A-A275-8F8C06266714}" destId="{F8C75975-51B0-6942-ACD1-EF25DD75B31F}" srcOrd="1" destOrd="0" presId="urn:microsoft.com/office/officeart/2005/8/layout/hierarchy1"/>
    <dgm:cxn modelId="{3912FB56-6682-184E-BA62-08CC35290086}" type="presParOf" srcId="{8C5011FC-355A-8D44-A070-D8123E3918BB}" destId="{7B630491-C796-CB45-813A-BEF481067CA7}" srcOrd="2" destOrd="0" presId="urn:microsoft.com/office/officeart/2005/8/layout/hierarchy1"/>
    <dgm:cxn modelId="{76004157-AF23-884C-864D-D3339DDBB05B}" type="presParOf" srcId="{8C5011FC-355A-8D44-A070-D8123E3918BB}" destId="{CF2A9DBE-67F9-A943-A25D-DFE1485F39DD}" srcOrd="3" destOrd="0" presId="urn:microsoft.com/office/officeart/2005/8/layout/hierarchy1"/>
    <dgm:cxn modelId="{ACD73A58-51EC-B04A-ADF0-FB023FB54BB3}" type="presParOf" srcId="{CF2A9DBE-67F9-A943-A25D-DFE1485F39DD}" destId="{FE513556-3D5E-C540-8B3A-F67C17CFA8A5}" srcOrd="0" destOrd="0" presId="urn:microsoft.com/office/officeart/2005/8/layout/hierarchy1"/>
    <dgm:cxn modelId="{6C035673-E76C-C34E-B6A1-AAFAE0DECAFC}" type="presParOf" srcId="{FE513556-3D5E-C540-8B3A-F67C17CFA8A5}" destId="{E2D9259A-8F1D-E849-BBA5-2566D8AC0401}" srcOrd="0" destOrd="0" presId="urn:microsoft.com/office/officeart/2005/8/layout/hierarchy1"/>
    <dgm:cxn modelId="{9921BED2-662F-A749-8CCA-6B6C57940DF7}" type="presParOf" srcId="{FE513556-3D5E-C540-8B3A-F67C17CFA8A5}" destId="{60F26AD7-A18F-5844-8160-37BA7F27D83F}" srcOrd="1" destOrd="0" presId="urn:microsoft.com/office/officeart/2005/8/layout/hierarchy1"/>
    <dgm:cxn modelId="{669DDCAE-DFC8-2A41-AB8B-25211799EAB7}" type="presParOf" srcId="{CF2A9DBE-67F9-A943-A25D-DFE1485F39DD}" destId="{179806A4-579B-394D-BCEC-D5E81E2D3ED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Hipokalemi</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Hiperglisemi</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Hipomagnezemi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89477" custLinFactNeighborX="447" custLinFactNeighborY="-29324">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BE92F4B-AED5-4BD2-9558-BEF1E23185C3}" type="doc">
      <dgm:prSet loTypeId="urn:microsoft.com/office/officeart/2005/8/layout/hList7" loCatId="process" qsTypeId="urn:microsoft.com/office/officeart/2005/8/quickstyle/simple5" qsCatId="simple" csTypeId="urn:microsoft.com/office/officeart/2005/8/colors/accent3_5" csCatId="accent3" phldr="1"/>
      <dgm:spPr/>
    </dgm:pt>
    <dgm:pt modelId="{C8BE5BEC-56FF-4123-A25C-15B0F9BABE0B}">
      <dgm:prSet phldrT="[Metin]"/>
      <dgm:spPr/>
      <dgm:t>
        <a:bodyPr/>
        <a:lstStyle/>
        <a:p>
          <a:endParaRPr lang="tr-TR" dirty="0"/>
        </a:p>
      </dgm:t>
    </dgm:pt>
    <dgm:pt modelId="{2525520B-568F-448C-9740-57E2613E65EE}" type="parTrans" cxnId="{C38945C5-FB01-495D-B94C-7E4E802FCD05}">
      <dgm:prSet/>
      <dgm:spPr/>
      <dgm:t>
        <a:bodyPr/>
        <a:lstStyle/>
        <a:p>
          <a:endParaRPr lang="tr-TR"/>
        </a:p>
      </dgm:t>
    </dgm:pt>
    <dgm:pt modelId="{0ADE7BF2-2F98-4738-879E-F849B0D8E09E}" type="sibTrans" cxnId="{C38945C5-FB01-495D-B94C-7E4E802FCD05}">
      <dgm:prSet/>
      <dgm:spPr/>
      <dgm:t>
        <a:bodyPr/>
        <a:lstStyle/>
        <a:p>
          <a:endParaRPr lang="tr-TR"/>
        </a:p>
      </dgm:t>
    </dgm:pt>
    <dgm:pt modelId="{EB7680A5-5BC5-4C57-817D-5C15B2F2E0C8}" type="pres">
      <dgm:prSet presAssocID="{ABE92F4B-AED5-4BD2-9558-BEF1E23185C3}" presName="Name0" presStyleCnt="0">
        <dgm:presLayoutVars>
          <dgm:dir/>
          <dgm:resizeHandles val="exact"/>
        </dgm:presLayoutVars>
      </dgm:prSet>
      <dgm:spPr/>
    </dgm:pt>
    <dgm:pt modelId="{68F3B290-FDC3-4302-B685-C3720FA88D3D}" type="pres">
      <dgm:prSet presAssocID="{ABE92F4B-AED5-4BD2-9558-BEF1E23185C3}" presName="fgShape" presStyleLbl="fgShp" presStyleIdx="0" presStyleCnt="1" custScaleY="212203" custLinFactNeighborY="-43822"/>
      <dgm:spPr>
        <a:solidFill>
          <a:schemeClr val="bg2"/>
        </a:solidFill>
      </dgm:spPr>
    </dgm:pt>
    <dgm:pt modelId="{00DB3398-D6BF-446A-97B5-7A223B909CD8}" type="pres">
      <dgm:prSet presAssocID="{ABE92F4B-AED5-4BD2-9558-BEF1E23185C3}" presName="linComp" presStyleCnt="0"/>
      <dgm:spPr/>
    </dgm:pt>
    <dgm:pt modelId="{180D4F20-8231-43B7-941F-122753E60D67}" type="pres">
      <dgm:prSet presAssocID="{C8BE5BEC-56FF-4123-A25C-15B0F9BABE0B}" presName="compNode" presStyleCnt="0"/>
      <dgm:spPr/>
    </dgm:pt>
    <dgm:pt modelId="{26B1F655-6D2D-4D30-A05E-ADB0B5EB9AE0}" type="pres">
      <dgm:prSet presAssocID="{C8BE5BEC-56FF-4123-A25C-15B0F9BABE0B}" presName="bkgdShape" presStyleLbl="node1" presStyleIdx="0" presStyleCnt="1" custLinFactNeighborX="-297" custLinFactNeighborY="47"/>
      <dgm:spPr/>
    </dgm:pt>
    <dgm:pt modelId="{0733A2E2-89FF-4268-AEDD-5F598304BD1E}" type="pres">
      <dgm:prSet presAssocID="{C8BE5BEC-56FF-4123-A25C-15B0F9BABE0B}" presName="nodeTx" presStyleLbl="node1" presStyleIdx="0" presStyleCnt="1">
        <dgm:presLayoutVars>
          <dgm:bulletEnabled val="1"/>
        </dgm:presLayoutVars>
      </dgm:prSet>
      <dgm:spPr/>
    </dgm:pt>
    <dgm:pt modelId="{BAD3C8A2-DC1B-4381-A254-B74384A8842A}" type="pres">
      <dgm:prSet presAssocID="{C8BE5BEC-56FF-4123-A25C-15B0F9BABE0B}" presName="invisiNode" presStyleLbl="node1" presStyleIdx="0" presStyleCnt="1"/>
      <dgm:spPr/>
    </dgm:pt>
    <dgm:pt modelId="{40939F42-2BF1-40B1-BF73-6EF2B6C038C9}" type="pres">
      <dgm:prSet presAssocID="{C8BE5BEC-56FF-4123-A25C-15B0F9BABE0B}" presName="imagNode" presStyleLbl="fgImgPlace1" presStyleIdx="0" presStyleCnt="1"/>
      <dgm:spPr/>
    </dgm:pt>
  </dgm:ptLst>
  <dgm:cxnLst>
    <dgm:cxn modelId="{281C9503-34EE-4F7D-87EB-80C195676B69}" type="presOf" srcId="{C8BE5BEC-56FF-4123-A25C-15B0F9BABE0B}" destId="{26B1F655-6D2D-4D30-A05E-ADB0B5EB9AE0}" srcOrd="0" destOrd="0" presId="urn:microsoft.com/office/officeart/2005/8/layout/hList7"/>
    <dgm:cxn modelId="{F2128A78-3043-44F5-A9B1-C9B85411E2B8}" type="presOf" srcId="{C8BE5BEC-56FF-4123-A25C-15B0F9BABE0B}" destId="{0733A2E2-89FF-4268-AEDD-5F598304BD1E}" srcOrd="1" destOrd="0" presId="urn:microsoft.com/office/officeart/2005/8/layout/hList7"/>
    <dgm:cxn modelId="{C38945C5-FB01-495D-B94C-7E4E802FCD05}" srcId="{ABE92F4B-AED5-4BD2-9558-BEF1E23185C3}" destId="{C8BE5BEC-56FF-4123-A25C-15B0F9BABE0B}" srcOrd="0" destOrd="0" parTransId="{2525520B-568F-448C-9740-57E2613E65EE}" sibTransId="{0ADE7BF2-2F98-4738-879E-F849B0D8E09E}"/>
    <dgm:cxn modelId="{8F2D3DDB-D897-48CE-9F94-56F911AAC437}" type="presOf" srcId="{ABE92F4B-AED5-4BD2-9558-BEF1E23185C3}" destId="{EB7680A5-5BC5-4C57-817D-5C15B2F2E0C8}" srcOrd="0" destOrd="0" presId="urn:microsoft.com/office/officeart/2005/8/layout/hList7"/>
    <dgm:cxn modelId="{4C903275-5708-4282-B62F-0A02A8829934}" type="presParOf" srcId="{EB7680A5-5BC5-4C57-817D-5C15B2F2E0C8}" destId="{68F3B290-FDC3-4302-B685-C3720FA88D3D}" srcOrd="0" destOrd="0" presId="urn:microsoft.com/office/officeart/2005/8/layout/hList7"/>
    <dgm:cxn modelId="{A08273E3-2F38-4CD3-9387-45EE35E0EA03}" type="presParOf" srcId="{EB7680A5-5BC5-4C57-817D-5C15B2F2E0C8}" destId="{00DB3398-D6BF-446A-97B5-7A223B909CD8}" srcOrd="1" destOrd="0" presId="urn:microsoft.com/office/officeart/2005/8/layout/hList7"/>
    <dgm:cxn modelId="{EABA5374-3D31-418C-8B21-86DFB1241F89}" type="presParOf" srcId="{00DB3398-D6BF-446A-97B5-7A223B909CD8}" destId="{180D4F20-8231-43B7-941F-122753E60D67}" srcOrd="0" destOrd="0" presId="urn:microsoft.com/office/officeart/2005/8/layout/hList7"/>
    <dgm:cxn modelId="{B79C47AC-3CA1-4BB3-AF08-3AD3212A8575}" type="presParOf" srcId="{180D4F20-8231-43B7-941F-122753E60D67}" destId="{26B1F655-6D2D-4D30-A05E-ADB0B5EB9AE0}" srcOrd="0" destOrd="0" presId="urn:microsoft.com/office/officeart/2005/8/layout/hList7"/>
    <dgm:cxn modelId="{7FE1C3D1-4924-4C5F-A6FC-36734792C630}" type="presParOf" srcId="{180D4F20-8231-43B7-941F-122753E60D67}" destId="{0733A2E2-89FF-4268-AEDD-5F598304BD1E}" srcOrd="1" destOrd="0" presId="urn:microsoft.com/office/officeart/2005/8/layout/hList7"/>
    <dgm:cxn modelId="{773124FC-5DA8-4B35-8353-A874D7C43918}" type="presParOf" srcId="{180D4F20-8231-43B7-941F-122753E60D67}" destId="{BAD3C8A2-DC1B-4381-A254-B74384A8842A}" srcOrd="2" destOrd="0" presId="urn:microsoft.com/office/officeart/2005/8/layout/hList7"/>
    <dgm:cxn modelId="{B2C2EAC8-101F-468F-B2B9-DFAF2FF6D685}" type="presParOf" srcId="{180D4F20-8231-43B7-941F-122753E60D67}" destId="{40939F42-2BF1-40B1-BF73-6EF2B6C038C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lvl="0" defTabSz="977900">
            <a:lnSpc>
              <a:spcPct val="90000"/>
            </a:lnSpc>
            <a:spcBef>
              <a:spcPct val="0"/>
            </a:spcBef>
            <a:spcAft>
              <a:spcPct val="35000"/>
            </a:spcAft>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Ağız kuruluğu</a:t>
          </a: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Metalik tat/Acı tat</a:t>
          </a: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Öksürük</a:t>
          </a:r>
        </a:p>
        <a:p>
          <a:pPr lvl="0"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Farenjit</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35603"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9040" custLinFactNeighborX="-361" custLinFactNeighborY="-25130">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23664"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İdrar yapmada zorlanma</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İdrar </a:t>
          </a: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retansiyonu</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mn-lt"/>
              <a:ea typeface="+mn-ea"/>
              <a:cs typeface="+mn-cs"/>
            </a:rPr>
            <a:t>Prostatik</a:t>
          </a:r>
          <a:r>
            <a:rPr kumimoji="0" lang="tr-TR" altLang="tr-TR" sz="2200" b="0" i="0" u="none" strike="noStrike" cap="none" spc="0" normalizeH="0" baseline="0" noProof="0" dirty="0">
              <a:ln>
                <a:noFill/>
              </a:ln>
              <a:solidFill>
                <a:srgbClr val="404040"/>
              </a:solidFill>
              <a:effectLst/>
              <a:uLnTx/>
              <a:uFillTx/>
              <a:latin typeface="+mn-lt"/>
              <a:ea typeface="+mn-ea"/>
              <a:cs typeface="+mn-cs"/>
            </a:rPr>
            <a:t> semptomlar</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Kapalı açılı glokom</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33002" custLinFactNeighborY="-14221"/>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4602" custLinFactNeighborX="720" custLinFactNeighborY="-33956">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27227"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BE92F4B-AED5-4BD2-9558-BEF1E23185C3}" type="doc">
      <dgm:prSet loTypeId="urn:microsoft.com/office/officeart/2005/8/layout/hList7" loCatId="process" qsTypeId="urn:microsoft.com/office/officeart/2005/8/quickstyle/simple5" qsCatId="simple" csTypeId="urn:microsoft.com/office/officeart/2005/8/colors/accent3_5" csCatId="accent3" phldr="1"/>
      <dgm:spPr/>
    </dgm:pt>
    <dgm:pt modelId="{C8BE5BEC-56FF-4123-A25C-15B0F9BABE0B}">
      <dgm:prSet phldrT="[Metin]"/>
      <dgm:spPr/>
      <dgm:t>
        <a:bodyPr/>
        <a:lstStyle/>
        <a:p>
          <a:endParaRPr lang="tr-TR" dirty="0"/>
        </a:p>
      </dgm:t>
    </dgm:pt>
    <dgm:pt modelId="{2525520B-568F-448C-9740-57E2613E65EE}" type="parTrans" cxnId="{C38945C5-FB01-495D-B94C-7E4E802FCD05}">
      <dgm:prSet/>
      <dgm:spPr/>
      <dgm:t>
        <a:bodyPr/>
        <a:lstStyle/>
        <a:p>
          <a:endParaRPr lang="tr-TR"/>
        </a:p>
      </dgm:t>
    </dgm:pt>
    <dgm:pt modelId="{0ADE7BF2-2F98-4738-879E-F849B0D8E09E}" type="sibTrans" cxnId="{C38945C5-FB01-495D-B94C-7E4E802FCD05}">
      <dgm:prSet/>
      <dgm:spPr/>
      <dgm:t>
        <a:bodyPr/>
        <a:lstStyle/>
        <a:p>
          <a:endParaRPr lang="tr-TR"/>
        </a:p>
      </dgm:t>
    </dgm:pt>
    <dgm:pt modelId="{EB7680A5-5BC5-4C57-817D-5C15B2F2E0C8}" type="pres">
      <dgm:prSet presAssocID="{ABE92F4B-AED5-4BD2-9558-BEF1E23185C3}" presName="Name0" presStyleCnt="0">
        <dgm:presLayoutVars>
          <dgm:dir/>
          <dgm:resizeHandles val="exact"/>
        </dgm:presLayoutVars>
      </dgm:prSet>
      <dgm:spPr/>
    </dgm:pt>
    <dgm:pt modelId="{68F3B290-FDC3-4302-B685-C3720FA88D3D}" type="pres">
      <dgm:prSet presAssocID="{ABE92F4B-AED5-4BD2-9558-BEF1E23185C3}" presName="fgShape" presStyleLbl="fgShp" presStyleIdx="0" presStyleCnt="1" custScaleY="212203" custLinFactNeighborY="-43822"/>
      <dgm:spPr>
        <a:solidFill>
          <a:srgbClr val="C00000"/>
        </a:solidFill>
      </dgm:spPr>
    </dgm:pt>
    <dgm:pt modelId="{00DB3398-D6BF-446A-97B5-7A223B909CD8}" type="pres">
      <dgm:prSet presAssocID="{ABE92F4B-AED5-4BD2-9558-BEF1E23185C3}" presName="linComp" presStyleCnt="0"/>
      <dgm:spPr/>
    </dgm:pt>
    <dgm:pt modelId="{180D4F20-8231-43B7-941F-122753E60D67}" type="pres">
      <dgm:prSet presAssocID="{C8BE5BEC-56FF-4123-A25C-15B0F9BABE0B}" presName="compNode" presStyleCnt="0"/>
      <dgm:spPr/>
    </dgm:pt>
    <dgm:pt modelId="{26B1F655-6D2D-4D30-A05E-ADB0B5EB9AE0}" type="pres">
      <dgm:prSet presAssocID="{C8BE5BEC-56FF-4123-A25C-15B0F9BABE0B}" presName="bkgdShape" presStyleLbl="node1" presStyleIdx="0" presStyleCnt="1" custLinFactNeighborX="-297" custLinFactNeighborY="47"/>
      <dgm:spPr/>
    </dgm:pt>
    <dgm:pt modelId="{0733A2E2-89FF-4268-AEDD-5F598304BD1E}" type="pres">
      <dgm:prSet presAssocID="{C8BE5BEC-56FF-4123-A25C-15B0F9BABE0B}" presName="nodeTx" presStyleLbl="node1" presStyleIdx="0" presStyleCnt="1">
        <dgm:presLayoutVars>
          <dgm:bulletEnabled val="1"/>
        </dgm:presLayoutVars>
      </dgm:prSet>
      <dgm:spPr/>
    </dgm:pt>
    <dgm:pt modelId="{BAD3C8A2-DC1B-4381-A254-B74384A8842A}" type="pres">
      <dgm:prSet presAssocID="{C8BE5BEC-56FF-4123-A25C-15B0F9BABE0B}" presName="invisiNode" presStyleLbl="node1" presStyleIdx="0" presStyleCnt="1"/>
      <dgm:spPr/>
    </dgm:pt>
    <dgm:pt modelId="{40939F42-2BF1-40B1-BF73-6EF2B6C038C9}" type="pres">
      <dgm:prSet presAssocID="{C8BE5BEC-56FF-4123-A25C-15B0F9BABE0B}" presName="imagNode" presStyleLbl="fgImgPlace1" presStyleIdx="0" presStyleCnt="1"/>
      <dgm:spPr/>
    </dgm:pt>
  </dgm:ptLst>
  <dgm:cxnLst>
    <dgm:cxn modelId="{281C9503-34EE-4F7D-87EB-80C195676B69}" type="presOf" srcId="{C8BE5BEC-56FF-4123-A25C-15B0F9BABE0B}" destId="{26B1F655-6D2D-4D30-A05E-ADB0B5EB9AE0}" srcOrd="0" destOrd="0" presId="urn:microsoft.com/office/officeart/2005/8/layout/hList7"/>
    <dgm:cxn modelId="{F2128A78-3043-44F5-A9B1-C9B85411E2B8}" type="presOf" srcId="{C8BE5BEC-56FF-4123-A25C-15B0F9BABE0B}" destId="{0733A2E2-89FF-4268-AEDD-5F598304BD1E}" srcOrd="1" destOrd="0" presId="urn:microsoft.com/office/officeart/2005/8/layout/hList7"/>
    <dgm:cxn modelId="{C38945C5-FB01-495D-B94C-7E4E802FCD05}" srcId="{ABE92F4B-AED5-4BD2-9558-BEF1E23185C3}" destId="{C8BE5BEC-56FF-4123-A25C-15B0F9BABE0B}" srcOrd="0" destOrd="0" parTransId="{2525520B-568F-448C-9740-57E2613E65EE}" sibTransId="{0ADE7BF2-2F98-4738-879E-F849B0D8E09E}"/>
    <dgm:cxn modelId="{8F2D3DDB-D897-48CE-9F94-56F911AAC437}" type="presOf" srcId="{ABE92F4B-AED5-4BD2-9558-BEF1E23185C3}" destId="{EB7680A5-5BC5-4C57-817D-5C15B2F2E0C8}" srcOrd="0" destOrd="0" presId="urn:microsoft.com/office/officeart/2005/8/layout/hList7"/>
    <dgm:cxn modelId="{4C903275-5708-4282-B62F-0A02A8829934}" type="presParOf" srcId="{EB7680A5-5BC5-4C57-817D-5C15B2F2E0C8}" destId="{68F3B290-FDC3-4302-B685-C3720FA88D3D}" srcOrd="0" destOrd="0" presId="urn:microsoft.com/office/officeart/2005/8/layout/hList7"/>
    <dgm:cxn modelId="{A08273E3-2F38-4CD3-9387-45EE35E0EA03}" type="presParOf" srcId="{EB7680A5-5BC5-4C57-817D-5C15B2F2E0C8}" destId="{00DB3398-D6BF-446A-97B5-7A223B909CD8}" srcOrd="1" destOrd="0" presId="urn:microsoft.com/office/officeart/2005/8/layout/hList7"/>
    <dgm:cxn modelId="{EABA5374-3D31-418C-8B21-86DFB1241F89}" type="presParOf" srcId="{00DB3398-D6BF-446A-97B5-7A223B909CD8}" destId="{180D4F20-8231-43B7-941F-122753E60D67}" srcOrd="0" destOrd="0" presId="urn:microsoft.com/office/officeart/2005/8/layout/hList7"/>
    <dgm:cxn modelId="{B79C47AC-3CA1-4BB3-AF08-3AD3212A8575}" type="presParOf" srcId="{180D4F20-8231-43B7-941F-122753E60D67}" destId="{26B1F655-6D2D-4D30-A05E-ADB0B5EB9AE0}" srcOrd="0" destOrd="0" presId="urn:microsoft.com/office/officeart/2005/8/layout/hList7"/>
    <dgm:cxn modelId="{7FE1C3D1-4924-4C5F-A6FC-36734792C630}" type="presParOf" srcId="{180D4F20-8231-43B7-941F-122753E60D67}" destId="{0733A2E2-89FF-4268-AEDD-5F598304BD1E}" srcOrd="1" destOrd="0" presId="urn:microsoft.com/office/officeart/2005/8/layout/hList7"/>
    <dgm:cxn modelId="{773124FC-5DA8-4B35-8353-A874D7C43918}" type="presParOf" srcId="{180D4F20-8231-43B7-941F-122753E60D67}" destId="{BAD3C8A2-DC1B-4381-A254-B74384A8842A}" srcOrd="2" destOrd="0" presId="urn:microsoft.com/office/officeart/2005/8/layout/hList7"/>
    <dgm:cxn modelId="{B2C2EAC8-101F-468F-B2B9-DFAF2FF6D685}" type="presParOf" srcId="{180D4F20-8231-43B7-941F-122753E60D67}" destId="{40939F42-2BF1-40B1-BF73-6EF2B6C038C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•Bulantı</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•Kusma</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•İştahsızlık</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t>
          </a: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Peptik</a:t>
          </a: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 ülser aktivasyonu</a:t>
          </a:r>
        </a:p>
        <a:p>
          <a:pPr>
            <a:spcBef>
              <a:spcPts val="600"/>
            </a:spcBef>
            <a:spcAft>
              <a:spcPts val="600"/>
            </a:spcAft>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•GÖR</a:t>
          </a:r>
        </a:p>
        <a:p>
          <a:pPr marL="0" marR="0" lvl="0" indent="0" defTabSz="179388"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	</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2081" custLinFactNeighborX="447" custLinFactNeighborY="-27452">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Başağrısı</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Uykusuzluk</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İrritasyon</a:t>
          </a:r>
          <a:endPar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Tremor</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Refleks  </a:t>
          </a: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hipereksitabilite</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X="-528"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591" custScaleY="92419" custLinFactNeighborX="333" custLinFactNeighborY="-29721">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xfrm>
          <a:off x="122395" y="451751"/>
          <a:ext cx="1717700" cy="1025725"/>
        </a:xfrm>
        <a:prstGeom prst="roundRect">
          <a:avLst>
            <a:gd name="adj" fmla="val 10000"/>
          </a:avLst>
        </a:prstGeom>
        <a:solidFill>
          <a:srgbClr val="FFE7E7"/>
        </a:solidFill>
        <a:ln w="12700" cap="flat" cmpd="sng" algn="ctr">
          <a:solidFill>
            <a:srgbClr val="FFE7E7"/>
          </a:solidFill>
          <a:prstDash val="solid"/>
          <a:miter lim="800000"/>
        </a:ln>
        <a:effectLst/>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Atrial aritmi</a:t>
          </a:r>
        </a:p>
        <a:p>
          <a:pPr>
            <a:buClrTx/>
            <a:buSzTx/>
            <a:buFont typeface="Arial" panose="020B0604020202020204" pitchFamily="34" charset="0"/>
            <a:buChar char="•"/>
          </a:pPr>
          <a:r>
            <a:rPr kumimoji="0" lang="tr-TR" altLang="tr-TR" sz="2000" b="0" i="0" u="none" strike="noStrike" cap="none" spc="0" normalizeH="0" baseline="0" noProof="0" dirty="0" err="1">
              <a:ln>
                <a:noFill/>
              </a:ln>
              <a:solidFill>
                <a:srgbClr val="404040"/>
              </a:solidFill>
              <a:effectLst/>
              <a:uLnTx/>
              <a:uFillTx/>
              <a:latin typeface="Calibri" panose="020F0502020204030204"/>
              <a:ea typeface="+mn-ea"/>
              <a:cs typeface="+mn-cs"/>
            </a:rPr>
            <a:t>Ventriküler</a:t>
          </a: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 aritmi</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Taşikardi</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Çarpıntı</a:t>
          </a:r>
        </a:p>
        <a:p>
          <a:pPr>
            <a:buClrTx/>
            <a:buSzTx/>
            <a:buFont typeface="Arial" panose="020B0604020202020204" pitchFamily="34" charset="0"/>
            <a:buChar char="•"/>
          </a:pP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Y="-10323"/>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3163" custLinFactNeighborX="447" custLinFactNeighborY="-27100">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Simetidin</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Rifampisin</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Eritromisin</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Kinolonlar vb.</a:t>
          </a:r>
        </a:p>
        <a:p>
          <a:pPr>
            <a:buClrTx/>
            <a:buSzTx/>
            <a:buFont typeface="Arial" panose="020B0604020202020204" pitchFamily="34" charset="0"/>
            <a:buChar char="•"/>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Y="-1032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4033" custLinFactNeighborX="447" custLinFactNeighborY="-26748">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Yaş</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Tütün kullanımı</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Alkol alımı</a:t>
          </a:r>
        </a:p>
        <a:p>
          <a:pPr>
            <a:buClrTx/>
            <a:buSzTx/>
            <a:buFont typeface="Arial" panose="020B0604020202020204" pitchFamily="34" charset="0"/>
            <a:buChar char="•"/>
          </a:pPr>
          <a:r>
            <a:rPr kumimoji="0" lang="tr-TR" altLang="tr-TR" sz="2000" b="0" i="0" u="none" strike="noStrike" cap="none" spc="0" normalizeH="0" baseline="0" noProof="0" dirty="0">
              <a:ln>
                <a:noFill/>
              </a:ln>
              <a:solidFill>
                <a:srgbClr val="404040"/>
              </a:solidFill>
              <a:effectLst/>
              <a:uLnTx/>
              <a:uFillTx/>
              <a:latin typeface="Calibri" panose="020F0502020204030204"/>
              <a:ea typeface="+mn-ea"/>
              <a:cs typeface="+mn-cs"/>
            </a:rPr>
            <a:t>Kalp yetersizliği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60360" custLinFactNeighborY="-10319"/>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3494" custLinFactNeighborX="447" custLinFactNeighborY="-27077">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0A9F9F-2710-416C-AA2A-E30200A04D15}"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tr-TR"/>
        </a:p>
      </dgm:t>
    </dgm:pt>
    <dgm:pt modelId="{F05D30A0-30B6-47DE-9DCB-6514838A83B6}">
      <dgm:prSet phldrT="[Text]" custT="1"/>
      <dgm:spPr>
        <a:solidFill>
          <a:srgbClr val="C00000"/>
        </a:solidFill>
      </dgm:spPr>
      <dgm:t>
        <a:bodyPr spcFirstLastPara="0" vert="horz" wrap="square" lIns="25400" tIns="25400" rIns="25400" bIns="25400" numCol="1" spcCol="1270" anchor="ctr" anchorCtr="0"/>
        <a:lstStyle/>
        <a:p>
          <a:pPr marL="0" lvl="0" indent="0" algn="ctr" defTabSz="914400" rtl="0" eaLnBrk="1" latinLnBrk="0" hangingPunct="1">
            <a:lnSpc>
              <a:spcPct val="90000"/>
            </a:lnSpc>
            <a:spcBef>
              <a:spcPct val="0"/>
            </a:spcBef>
            <a:spcAft>
              <a:spcPct val="35000"/>
            </a:spcAft>
            <a:buNone/>
            <a:defRPr/>
          </a:pPr>
          <a:r>
            <a:rPr lang="en-US" sz="2400" b="1" kern="1200" dirty="0">
              <a:latin typeface="Calibri"/>
              <a:ea typeface="+mn-ea"/>
              <a:cs typeface="+mn-cs"/>
            </a:rPr>
            <a:t>HAVA AKIMI KISITLAMASI</a:t>
          </a:r>
          <a:endParaRPr lang="tr-TR" sz="2400" b="1" kern="1200" dirty="0">
            <a:latin typeface="Calibri"/>
            <a:ea typeface="+mn-ea"/>
            <a:cs typeface="+mn-cs"/>
          </a:endParaRPr>
        </a:p>
      </dgm:t>
    </dgm:pt>
    <dgm:pt modelId="{317D5C4F-0F72-42A1-9158-5BA77F43A76E}" type="parTrans" cxnId="{79160221-616B-499E-94C7-E3AED770C88D}">
      <dgm:prSet/>
      <dgm:spPr/>
      <dgm:t>
        <a:bodyPr/>
        <a:lstStyle/>
        <a:p>
          <a:endParaRPr lang="tr-TR"/>
        </a:p>
      </dgm:t>
    </dgm:pt>
    <dgm:pt modelId="{C3948704-51A7-4301-A737-B0D006427E7A}" type="sibTrans" cxnId="{79160221-616B-499E-94C7-E3AED770C88D}">
      <dgm:prSet/>
      <dgm:spPr/>
      <dgm:t>
        <a:bodyPr/>
        <a:lstStyle/>
        <a:p>
          <a:endParaRPr lang="tr-TR"/>
        </a:p>
      </dgm:t>
    </dgm:pt>
    <dgm:pt modelId="{BC882D05-CEDF-4AE1-86C5-32C9790D32C5}">
      <dgm:prSet phldrT="[Text]" custT="1"/>
      <dgm:spPr>
        <a:solidFill>
          <a:schemeClr val="bg1">
            <a:lumMod val="75000"/>
          </a:schemeClr>
        </a:solidFill>
      </dgm:spPr>
      <dgm:t>
        <a:bodyPr/>
        <a:lstStyle/>
        <a:p>
          <a:pPr marL="0" algn="ctr">
            <a:buNone/>
          </a:pPr>
          <a:r>
            <a:rPr lang="en-US" sz="2400" b="1" dirty="0" err="1">
              <a:solidFill>
                <a:srgbClr val="404040"/>
              </a:solidFill>
            </a:rPr>
            <a:t>Küçük</a:t>
          </a:r>
          <a:r>
            <a:rPr lang="en-US" sz="2400" b="1" dirty="0">
              <a:solidFill>
                <a:srgbClr val="404040"/>
              </a:solidFill>
            </a:rPr>
            <a:t> </a:t>
          </a:r>
          <a:r>
            <a:rPr lang="en-US" sz="2400" b="1" dirty="0" err="1">
              <a:solidFill>
                <a:srgbClr val="404040"/>
              </a:solidFill>
            </a:rPr>
            <a:t>Hava</a:t>
          </a:r>
          <a:r>
            <a:rPr lang="en-US" sz="2400" b="1" dirty="0">
              <a:solidFill>
                <a:srgbClr val="404040"/>
              </a:solidFill>
            </a:rPr>
            <a:t> </a:t>
          </a:r>
          <a:r>
            <a:rPr lang="en-US" sz="2400" b="1" dirty="0" err="1">
              <a:solidFill>
                <a:srgbClr val="404040"/>
              </a:solidFill>
            </a:rPr>
            <a:t>Yolu</a:t>
          </a:r>
          <a:r>
            <a:rPr lang="en-US" sz="2400" b="1" dirty="0">
              <a:solidFill>
                <a:srgbClr val="404040"/>
              </a:solidFill>
            </a:rPr>
            <a:t> </a:t>
          </a:r>
          <a:r>
            <a:rPr lang="en-US" sz="2400" b="1" dirty="0" err="1">
              <a:solidFill>
                <a:srgbClr val="404040"/>
              </a:solidFill>
            </a:rPr>
            <a:t>Hastalığı</a:t>
          </a:r>
          <a:endParaRPr lang="tr-TR" sz="2400" b="1" dirty="0">
            <a:solidFill>
              <a:srgbClr val="404040"/>
            </a:solidFill>
          </a:endParaRPr>
        </a:p>
        <a:p>
          <a:pPr marL="0" algn="l">
            <a:buNone/>
          </a:pPr>
          <a:r>
            <a:rPr lang="en-US" sz="2000" dirty="0">
              <a:solidFill>
                <a:srgbClr val="404040"/>
              </a:solidFill>
            </a:rPr>
            <a:t>-  </a:t>
          </a:r>
          <a:r>
            <a:rPr lang="en-US" sz="2000" dirty="0" err="1">
              <a:solidFill>
                <a:srgbClr val="404040"/>
              </a:solidFill>
            </a:rPr>
            <a:t>Hava</a:t>
          </a:r>
          <a:r>
            <a:rPr lang="en-US" sz="2000" dirty="0">
              <a:solidFill>
                <a:srgbClr val="404040"/>
              </a:solidFill>
            </a:rPr>
            <a:t> </a:t>
          </a:r>
          <a:r>
            <a:rPr lang="en-US" sz="2000" dirty="0" err="1">
              <a:solidFill>
                <a:srgbClr val="404040"/>
              </a:solidFill>
            </a:rPr>
            <a:t>yolu</a:t>
          </a:r>
          <a:r>
            <a:rPr lang="en-US" sz="2000" dirty="0">
              <a:solidFill>
                <a:srgbClr val="404040"/>
              </a:solidFill>
            </a:rPr>
            <a:t> </a:t>
          </a:r>
          <a:r>
            <a:rPr lang="en-US" sz="2000" dirty="0" err="1">
              <a:solidFill>
                <a:srgbClr val="404040"/>
              </a:solidFill>
            </a:rPr>
            <a:t>inflamasyonu</a:t>
          </a:r>
          <a:endParaRPr lang="tr-TR" sz="2000" dirty="0">
            <a:solidFill>
              <a:srgbClr val="404040"/>
            </a:solidFill>
          </a:endParaRPr>
        </a:p>
        <a:p>
          <a:pPr marL="180975" indent="-180975" algn="l">
            <a:buNone/>
          </a:pPr>
          <a:r>
            <a:rPr lang="en-US" sz="2000" dirty="0">
              <a:solidFill>
                <a:srgbClr val="404040"/>
              </a:solidFill>
            </a:rPr>
            <a:t>-  </a:t>
          </a:r>
          <a:r>
            <a:rPr lang="en-US" sz="2000" dirty="0" err="1">
              <a:solidFill>
                <a:srgbClr val="404040"/>
              </a:solidFill>
            </a:rPr>
            <a:t>Hava</a:t>
          </a:r>
          <a:r>
            <a:rPr lang="en-US" sz="2000" dirty="0">
              <a:solidFill>
                <a:srgbClr val="404040"/>
              </a:solidFill>
            </a:rPr>
            <a:t> </a:t>
          </a:r>
          <a:r>
            <a:rPr lang="en-US" sz="2000" dirty="0" err="1">
              <a:solidFill>
                <a:srgbClr val="404040"/>
              </a:solidFill>
            </a:rPr>
            <a:t>yolunda</a:t>
          </a:r>
          <a:r>
            <a:rPr lang="en-US" sz="2000" dirty="0">
              <a:solidFill>
                <a:srgbClr val="404040"/>
              </a:solidFill>
            </a:rPr>
            <a:t> fibrosis, </a:t>
          </a:r>
          <a:r>
            <a:rPr lang="en-US" sz="2000" dirty="0" err="1">
              <a:solidFill>
                <a:srgbClr val="404040"/>
              </a:solidFill>
            </a:rPr>
            <a:t>lümende</a:t>
          </a:r>
          <a:r>
            <a:rPr lang="en-US" sz="2000" dirty="0">
              <a:solidFill>
                <a:srgbClr val="404040"/>
              </a:solidFill>
            </a:rPr>
            <a:t> </a:t>
          </a:r>
          <a:r>
            <a:rPr lang="tr-TR" sz="2000" dirty="0">
              <a:solidFill>
                <a:srgbClr val="404040"/>
              </a:solidFill>
            </a:rPr>
            <a:t> </a:t>
          </a:r>
          <a:r>
            <a:rPr lang="en-US" sz="2000" dirty="0" err="1">
              <a:solidFill>
                <a:srgbClr val="404040"/>
              </a:solidFill>
            </a:rPr>
            <a:t>tıkaçlar</a:t>
          </a:r>
          <a:endParaRPr lang="tr-TR" sz="2000" dirty="0">
            <a:solidFill>
              <a:srgbClr val="404040"/>
            </a:solidFill>
          </a:endParaRPr>
        </a:p>
        <a:p>
          <a:pPr marL="0" algn="l">
            <a:buNone/>
          </a:pPr>
          <a:r>
            <a:rPr lang="en-US" sz="2000" dirty="0">
              <a:solidFill>
                <a:srgbClr val="404040"/>
              </a:solidFill>
            </a:rPr>
            <a:t>-  </a:t>
          </a:r>
          <a:r>
            <a:rPr lang="en-US" sz="2000" dirty="0" err="1">
              <a:solidFill>
                <a:srgbClr val="404040"/>
              </a:solidFill>
            </a:rPr>
            <a:t>Hava</a:t>
          </a:r>
          <a:r>
            <a:rPr lang="en-US" sz="2000" dirty="0">
              <a:solidFill>
                <a:srgbClr val="404040"/>
              </a:solidFill>
            </a:rPr>
            <a:t> </a:t>
          </a:r>
          <a:r>
            <a:rPr lang="en-US" sz="2000" dirty="0" err="1">
              <a:solidFill>
                <a:srgbClr val="404040"/>
              </a:solidFill>
            </a:rPr>
            <a:t>yolu</a:t>
          </a:r>
          <a:r>
            <a:rPr lang="en-US" sz="2000" dirty="0">
              <a:solidFill>
                <a:srgbClr val="404040"/>
              </a:solidFill>
            </a:rPr>
            <a:t> </a:t>
          </a:r>
          <a:r>
            <a:rPr lang="en-US" sz="2000" dirty="0" err="1">
              <a:solidFill>
                <a:srgbClr val="404040"/>
              </a:solidFill>
            </a:rPr>
            <a:t>direncinde</a:t>
          </a:r>
          <a:r>
            <a:rPr lang="en-US" sz="2000" dirty="0">
              <a:solidFill>
                <a:srgbClr val="404040"/>
              </a:solidFill>
            </a:rPr>
            <a:t> </a:t>
          </a:r>
          <a:r>
            <a:rPr lang="en-US" sz="2000" dirty="0" err="1">
              <a:solidFill>
                <a:srgbClr val="404040"/>
              </a:solidFill>
            </a:rPr>
            <a:t>artma</a:t>
          </a:r>
          <a:r>
            <a:rPr lang="tr-TR" sz="2000" dirty="0">
              <a:solidFill>
                <a:srgbClr val="404040"/>
              </a:solidFill>
            </a:rPr>
            <a:t>       </a:t>
          </a:r>
        </a:p>
      </dgm:t>
    </dgm:pt>
    <dgm:pt modelId="{AAC092B9-A576-4BBE-AFF2-2342D36CAC59}" type="parTrans" cxnId="{83478D9D-6852-470E-8425-9570FBBDE8A5}">
      <dgm:prSet/>
      <dgm:spPr>
        <a:solidFill>
          <a:schemeClr val="bg1">
            <a:lumMod val="65000"/>
          </a:schemeClr>
        </a:solidFill>
      </dgm:spPr>
      <dgm:t>
        <a:bodyPr/>
        <a:lstStyle/>
        <a:p>
          <a:endParaRPr lang="tr-TR"/>
        </a:p>
      </dgm:t>
    </dgm:pt>
    <dgm:pt modelId="{FB80D7FC-9C24-47FA-96EF-732D6A6796BC}" type="sibTrans" cxnId="{83478D9D-6852-470E-8425-9570FBBDE8A5}">
      <dgm:prSet/>
      <dgm:spPr/>
      <dgm:t>
        <a:bodyPr/>
        <a:lstStyle/>
        <a:p>
          <a:endParaRPr lang="tr-TR"/>
        </a:p>
      </dgm:t>
    </dgm:pt>
    <dgm:pt modelId="{781461FC-0502-4AEC-ACAC-8A0A9210E06B}">
      <dgm:prSet phldrT="[Text]" custT="1"/>
      <dgm:spPr>
        <a:solidFill>
          <a:srgbClr val="FFE7E7"/>
        </a:solidFill>
      </dgm:spPr>
      <dgm:t>
        <a:bodyPr wrap="square" rtlCol="0"/>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Parankimal</a:t>
          </a:r>
          <a:r>
            <a:rPr kumimoji="0" lang="en-US" sz="2400" b="1" i="0" u="none" strike="noStrike" kern="1200" cap="none" spc="0" normalizeH="0" baseline="0" dirty="0">
              <a:ln/>
              <a:solidFill>
                <a:srgbClr val="404040"/>
              </a:solidFill>
              <a:effectLst/>
              <a:uLnTx/>
              <a:uFillTx/>
              <a:latin typeface="Calibri" panose="020F0502020204030204"/>
              <a:ea typeface="+mn-ea"/>
              <a:cs typeface="+mn-cs"/>
            </a:rPr>
            <a:t> </a:t>
          </a: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Harabiyet</a:t>
          </a:r>
          <a:endParaRPr kumimoji="0" lang="en-US" sz="2400" b="1"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Alveoler</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tutamakların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kaybı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179388" marR="0" lvl="0" indent="-179388" algn="l" defTabSz="355600" rtl="0" eaLnBrk="1" fontAlgn="auto" latinLnBrk="0" hangingPunct="1">
            <a:lnSpc>
              <a:spcPct val="150000"/>
            </a:lnSpc>
            <a:spcBef>
              <a:spcPts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Elastik</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geri</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çekilmenin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(recoil)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azalması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000" b="0" i="0" u="none" strike="noStrike" kern="1200" cap="none" spc="0" normalizeH="0" baseline="0" dirty="0">
            <a:ln/>
            <a:effectLst/>
            <a:uLnTx/>
            <a:uFillTx/>
            <a:latin typeface="Calibri" panose="020F0502020204030204"/>
            <a:ea typeface="+mn-ea"/>
            <a:cs typeface="+mn-cs"/>
          </a:endParaRPr>
        </a:p>
      </dgm:t>
    </dgm:pt>
    <dgm:pt modelId="{36221DD6-5873-40B8-8769-5E18C994E548}" type="parTrans" cxnId="{14E34814-97CA-44D6-9399-47DEF6B24F94}">
      <dgm:prSet/>
      <dgm:spPr>
        <a:solidFill>
          <a:schemeClr val="bg1">
            <a:lumMod val="65000"/>
          </a:schemeClr>
        </a:solidFill>
      </dgm:spPr>
      <dgm:t>
        <a:bodyPr/>
        <a:lstStyle/>
        <a:p>
          <a:endParaRPr lang="tr-TR"/>
        </a:p>
      </dgm:t>
    </dgm:pt>
    <dgm:pt modelId="{C9A9DD32-A3C8-48B4-825E-7342CBF037C9}" type="sibTrans" cxnId="{14E34814-97CA-44D6-9399-47DEF6B24F94}">
      <dgm:prSet/>
      <dgm:spPr/>
      <dgm:t>
        <a:bodyPr/>
        <a:lstStyle/>
        <a:p>
          <a:endParaRPr lang="tr-TR"/>
        </a:p>
      </dgm:t>
    </dgm:pt>
    <dgm:pt modelId="{422956E4-8976-410C-89E2-E1AE435FD27E}" type="pres">
      <dgm:prSet presAssocID="{6E0A9F9F-2710-416C-AA2A-E30200A04D15}" presName="cycle" presStyleCnt="0">
        <dgm:presLayoutVars>
          <dgm:chMax val="1"/>
          <dgm:dir/>
          <dgm:animLvl val="ctr"/>
          <dgm:resizeHandles val="exact"/>
        </dgm:presLayoutVars>
      </dgm:prSet>
      <dgm:spPr/>
    </dgm:pt>
    <dgm:pt modelId="{C1CE6C9C-6EDE-41E2-8249-C285EDB7B88B}" type="pres">
      <dgm:prSet presAssocID="{F05D30A0-30B6-47DE-9DCB-6514838A83B6}" presName="centerShape" presStyleLbl="node0" presStyleIdx="0" presStyleCnt="1" custScaleX="86166" custScaleY="63804" custLinFactNeighborX="1616" custLinFactNeighborY="-2359"/>
      <dgm:spPr>
        <a:xfrm>
          <a:off x="4058098" y="2664209"/>
          <a:ext cx="2617701" cy="1938349"/>
        </a:xfrm>
        <a:prstGeom prst="ellipse">
          <a:avLst/>
        </a:prstGeom>
      </dgm:spPr>
    </dgm:pt>
    <dgm:pt modelId="{DEEB0AB8-435C-4FC7-A62E-970A49E733C0}" type="pres">
      <dgm:prSet presAssocID="{AAC092B9-A576-4BBE-AFF2-2342D36CAC59}" presName="parTrans" presStyleLbl="bgSibTrans2D1" presStyleIdx="0" presStyleCnt="2"/>
      <dgm:spPr/>
    </dgm:pt>
    <dgm:pt modelId="{688D5EAC-5D8F-473D-A29D-CB6BDE4F1BA7}" type="pres">
      <dgm:prSet presAssocID="{BC882D05-CEDF-4AE1-86C5-32C9790D32C5}" presName="node" presStyleLbl="node1" presStyleIdx="0" presStyleCnt="2" custScaleX="130787">
        <dgm:presLayoutVars>
          <dgm:bulletEnabled val="1"/>
        </dgm:presLayoutVars>
      </dgm:prSet>
      <dgm:spPr/>
    </dgm:pt>
    <dgm:pt modelId="{7779971F-D80B-4571-B502-6868C7D5DC7B}" type="pres">
      <dgm:prSet presAssocID="{36221DD6-5873-40B8-8769-5E18C994E548}" presName="parTrans" presStyleLbl="bgSibTrans2D1" presStyleIdx="1" presStyleCnt="2"/>
      <dgm:spPr/>
    </dgm:pt>
    <dgm:pt modelId="{989891BF-7DA1-4CCC-A12F-31790390B21D}" type="pres">
      <dgm:prSet presAssocID="{781461FC-0502-4AEC-ACAC-8A0A9210E06B}" presName="node" presStyleLbl="node1" presStyleIdx="1" presStyleCnt="2" custScaleX="124385">
        <dgm:presLayoutVars>
          <dgm:bulletEnabled val="1"/>
        </dgm:presLayoutVars>
      </dgm:prSet>
      <dgm:spPr>
        <a:xfrm>
          <a:off x="6861195" y="278475"/>
          <a:ext cx="3589846" cy="2308861"/>
        </a:xfrm>
        <a:prstGeom prst="roundRect">
          <a:avLst>
            <a:gd name="adj" fmla="val 10000"/>
          </a:avLst>
        </a:prstGeom>
      </dgm:spPr>
    </dgm:pt>
  </dgm:ptLst>
  <dgm:cxnLst>
    <dgm:cxn modelId="{14E34814-97CA-44D6-9399-47DEF6B24F94}" srcId="{F05D30A0-30B6-47DE-9DCB-6514838A83B6}" destId="{781461FC-0502-4AEC-ACAC-8A0A9210E06B}" srcOrd="1" destOrd="0" parTransId="{36221DD6-5873-40B8-8769-5E18C994E548}" sibTransId="{C9A9DD32-A3C8-48B4-825E-7342CBF037C9}"/>
    <dgm:cxn modelId="{79160221-616B-499E-94C7-E3AED770C88D}" srcId="{6E0A9F9F-2710-416C-AA2A-E30200A04D15}" destId="{F05D30A0-30B6-47DE-9DCB-6514838A83B6}" srcOrd="0" destOrd="0" parTransId="{317D5C4F-0F72-42A1-9158-5BA77F43A76E}" sibTransId="{C3948704-51A7-4301-A737-B0D006427E7A}"/>
    <dgm:cxn modelId="{7FFFD129-886D-4691-8493-C49E1A18DD3F}" type="presOf" srcId="{6E0A9F9F-2710-416C-AA2A-E30200A04D15}" destId="{422956E4-8976-410C-89E2-E1AE435FD27E}" srcOrd="0" destOrd="0" presId="urn:microsoft.com/office/officeart/2005/8/layout/radial4"/>
    <dgm:cxn modelId="{98F14A61-0506-4FCE-AD82-E76F85BA8E11}" type="presOf" srcId="{36221DD6-5873-40B8-8769-5E18C994E548}" destId="{7779971F-D80B-4571-B502-6868C7D5DC7B}" srcOrd="0" destOrd="0" presId="urn:microsoft.com/office/officeart/2005/8/layout/radial4"/>
    <dgm:cxn modelId="{9EBC9A49-EE45-4600-BC13-8D78530618B0}" type="presOf" srcId="{781461FC-0502-4AEC-ACAC-8A0A9210E06B}" destId="{989891BF-7DA1-4CCC-A12F-31790390B21D}" srcOrd="0" destOrd="0" presId="urn:microsoft.com/office/officeart/2005/8/layout/radial4"/>
    <dgm:cxn modelId="{46425671-4D6C-4008-83B7-92A034E4A02A}" type="presOf" srcId="{AAC092B9-A576-4BBE-AFF2-2342D36CAC59}" destId="{DEEB0AB8-435C-4FC7-A62E-970A49E733C0}" srcOrd="0" destOrd="0" presId="urn:microsoft.com/office/officeart/2005/8/layout/radial4"/>
    <dgm:cxn modelId="{83478D9D-6852-470E-8425-9570FBBDE8A5}" srcId="{F05D30A0-30B6-47DE-9DCB-6514838A83B6}" destId="{BC882D05-CEDF-4AE1-86C5-32C9790D32C5}" srcOrd="0" destOrd="0" parTransId="{AAC092B9-A576-4BBE-AFF2-2342D36CAC59}" sibTransId="{FB80D7FC-9C24-47FA-96EF-732D6A6796BC}"/>
    <dgm:cxn modelId="{F72703C1-68D8-4EE2-A005-24CDA1CC7282}" type="presOf" srcId="{BC882D05-CEDF-4AE1-86C5-32C9790D32C5}" destId="{688D5EAC-5D8F-473D-A29D-CB6BDE4F1BA7}" srcOrd="0" destOrd="0" presId="urn:microsoft.com/office/officeart/2005/8/layout/radial4"/>
    <dgm:cxn modelId="{2F01C5CA-55C0-4696-ADFB-65848A2C9B4D}" type="presOf" srcId="{F05D30A0-30B6-47DE-9DCB-6514838A83B6}" destId="{C1CE6C9C-6EDE-41E2-8249-C285EDB7B88B}" srcOrd="0" destOrd="0" presId="urn:microsoft.com/office/officeart/2005/8/layout/radial4"/>
    <dgm:cxn modelId="{F3D344A8-F474-4E47-AA14-48BEA8405CE3}" type="presParOf" srcId="{422956E4-8976-410C-89E2-E1AE435FD27E}" destId="{C1CE6C9C-6EDE-41E2-8249-C285EDB7B88B}" srcOrd="0" destOrd="0" presId="urn:microsoft.com/office/officeart/2005/8/layout/radial4"/>
    <dgm:cxn modelId="{B57DE17E-2AA9-49C6-9371-07E858B2B22D}" type="presParOf" srcId="{422956E4-8976-410C-89E2-E1AE435FD27E}" destId="{DEEB0AB8-435C-4FC7-A62E-970A49E733C0}" srcOrd="1" destOrd="0" presId="urn:microsoft.com/office/officeart/2005/8/layout/radial4"/>
    <dgm:cxn modelId="{E8386861-D7DC-4E64-B218-ACECEE31820C}" type="presParOf" srcId="{422956E4-8976-410C-89E2-E1AE435FD27E}" destId="{688D5EAC-5D8F-473D-A29D-CB6BDE4F1BA7}" srcOrd="2" destOrd="0" presId="urn:microsoft.com/office/officeart/2005/8/layout/radial4"/>
    <dgm:cxn modelId="{32CC0B32-CB0D-4196-8DB3-D6CC2EB9FA13}" type="presParOf" srcId="{422956E4-8976-410C-89E2-E1AE435FD27E}" destId="{7779971F-D80B-4571-B502-6868C7D5DC7B}" srcOrd="3" destOrd="0" presId="urn:microsoft.com/office/officeart/2005/8/layout/radial4"/>
    <dgm:cxn modelId="{88A41B69-73EA-4BE9-8865-162B558C8F04}" type="presParOf" srcId="{422956E4-8976-410C-89E2-E1AE435FD27E}" destId="{989891BF-7DA1-4CCC-A12F-31790390B21D}"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Oral kandidiazis</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Seste boğuklaşma, kısılma</a:t>
          </a:r>
        </a:p>
        <a:p>
          <a:pPr marL="342900" indent="-76200" algn="ctr">
            <a:buClrTx/>
            <a:buSzTx/>
            <a:buFont typeface="Arial" panose="020B0604020202020204" pitchFamily="34" charset="0"/>
            <a:buChar char="•"/>
          </a:pPr>
          <a:r>
            <a:rPr kumimoji="0" lang="tr-TR" altLang="tr-TR" sz="2200" b="0" i="1" u="sng" strike="noStrike" cap="none" spc="0" normalizeH="0" baseline="0" noProof="0" dirty="0">
              <a:ln>
                <a:noFill/>
              </a:ln>
              <a:solidFill>
                <a:srgbClr val="404040"/>
              </a:solidFill>
              <a:effectLst/>
              <a:uLnTx/>
              <a:uFillTx/>
              <a:latin typeface="Calibri" panose="020F0502020204030204"/>
              <a:ea typeface="+mn-ea"/>
              <a:cs typeface="+mn-cs"/>
            </a:rPr>
            <a:t>Uzun süre yüksek dozda kullanılması sonucunda; </a:t>
          </a:r>
          <a:r>
            <a:rPr kumimoji="0" lang="tr-TR" altLang="tr-TR" sz="2200" b="0" i="1" u="none" strike="noStrike" cap="none" spc="0" normalizeH="0" baseline="0" noProof="0" dirty="0">
              <a:ln>
                <a:noFill/>
              </a:ln>
              <a:solidFill>
                <a:srgbClr val="404040"/>
              </a:solidFill>
              <a:effectLst/>
              <a:uLnTx/>
              <a:uFillTx/>
              <a:latin typeface="Calibri" panose="020F0502020204030204"/>
              <a:ea typeface="+mn-ea"/>
              <a:cs typeface="+mn-cs"/>
            </a:rPr>
            <a:t>D</a:t>
          </a: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eride ekimoz ve berelenme</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Posterior subkapsüler katarakt </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Nadiren oküler hipertansiyon, glokom </a:t>
          </a:r>
        </a:p>
        <a:p>
          <a:pPr marL="342900" indent="-76200" algn="ct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pnömoni riskinde artış</a:t>
          </a: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57884"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17926" custLinFactNeighborX="-95" custLinFactNeighborY="-20087">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365" custLinFactNeighborY="-9071"/>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marL="342900" marR="0" lvl="0" indent="-7620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altLang="tr-TR" sz="1400" b="0" i="0" u="none" strike="noStrike" cap="none" spc="0" normalizeH="0" baseline="0" noProof="0" dirty="0">
            <a:ln>
              <a:noFill/>
            </a:ln>
            <a:solidFill>
              <a:srgbClr val="404040"/>
            </a:solidFill>
            <a:effectLst/>
            <a:uLnTx/>
            <a:uFillTx/>
            <a:latin typeface="+mn-lt"/>
            <a:ea typeface="+mn-ea"/>
            <a:cs typeface="+mn-cs"/>
          </a:endParaRPr>
        </a:p>
        <a:p>
          <a:pPr marL="342900" marR="0" lvl="0" indent="-7620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altLang="tr-TR" sz="2200" b="0" i="0" u="none" strike="noStrike" cap="none" spc="0" normalizeH="0" baseline="0" noProof="0" dirty="0">
              <a:ln>
                <a:noFill/>
              </a:ln>
              <a:solidFill>
                <a:srgbClr val="404040"/>
              </a:solidFill>
              <a:effectLst/>
              <a:uLnTx/>
              <a:uFillTx/>
              <a:latin typeface="+mn-lt"/>
              <a:ea typeface="+mn-ea"/>
              <a:cs typeface="+mn-cs"/>
            </a:rPr>
            <a:t>Bulantı</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Kusma</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İshal </a:t>
          </a:r>
        </a:p>
        <a:p>
          <a:pPr marL="342900" lvl="0" indent="-76200" algn="ctr" defTabSz="977900">
            <a:lnSpc>
              <a:spcPct val="90000"/>
            </a:lnSpc>
            <a:spcBef>
              <a:spcPct val="0"/>
            </a:spcBef>
            <a:spcAft>
              <a:spcPct val="3500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mn-lt"/>
              <a:ea typeface="+mn-ea"/>
              <a:cs typeface="+mn-cs"/>
            </a:rPr>
            <a:t>Hafif kilo kaybı </a:t>
          </a: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57884" custLinFactNeighborX="420" custLinFactNeighborY="-989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4032" custLinFactNeighborX="447" custLinFactNeighborY="-17867">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365" custLinFactNeighborY="-11033"/>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lnSpc>
              <a:spcPct val="100000"/>
            </a:lnSpc>
            <a:spcAft>
              <a:spcPts val="0"/>
            </a:spcAft>
            <a:buClrTx/>
            <a:buSzTx/>
            <a:buFont typeface="Arial" panose="020B0604020202020204" pitchFamily="34" charset="0"/>
            <a:buChar char="•"/>
          </a:pP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lnSpc>
              <a:spcPct val="100000"/>
            </a:lnSpc>
            <a:spcAft>
              <a:spcPts val="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Uyku bozuklukları</a:t>
          </a:r>
        </a:p>
        <a:p>
          <a:pPr>
            <a:lnSpc>
              <a:spcPct val="100000"/>
            </a:lnSpc>
            <a:spcAft>
              <a:spcPts val="0"/>
            </a:spcAft>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Baş ağrısı</a:t>
          </a:r>
        </a:p>
        <a:p>
          <a:pPr>
            <a:lnSpc>
              <a:spcPct val="90000"/>
            </a:lnSpc>
            <a:spcAft>
              <a:spcPct val="35000"/>
            </a:spcAft>
            <a:buClrTx/>
            <a:buSzTx/>
            <a:buFont typeface="Arial" panose="020B0604020202020204" pitchFamily="34" charset="0"/>
            <a:buChar char="•"/>
          </a:pPr>
          <a:endParaRPr kumimoji="0" lang="tr-TR" altLang="tr-TR" sz="27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55575" custLinFactNeighborY="-12422"/>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90895" custLinFactNeighborX="447" custLinFactNeighborY="-29852">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12985"/>
      <dgm:spPr>
        <a:solidFill>
          <a:srgbClr val="FFE7E7"/>
        </a:solid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Stomatit</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Bulantı</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Kusma</a:t>
          </a:r>
        </a:p>
        <a:p>
          <a:pPr>
            <a:buClrTx/>
            <a:buSzTx/>
            <a:buFont typeface="Arial" panose="020B0604020202020204" pitchFamily="34" charset="0"/>
            <a:buChar char="•"/>
          </a:pPr>
          <a:r>
            <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rPr>
            <a:t>Ateş</a:t>
          </a:r>
        </a:p>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Rinore</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Char char="•"/>
          </a:pPr>
          <a:r>
            <a:rPr kumimoji="0" lang="tr-TR" altLang="tr-TR" sz="2200" b="0" i="0" u="none" strike="noStrike" cap="none" spc="0" normalizeH="0" baseline="0" noProof="0" dirty="0" err="1">
              <a:ln>
                <a:noFill/>
              </a:ln>
              <a:solidFill>
                <a:srgbClr val="404040"/>
              </a:solidFill>
              <a:effectLst/>
              <a:uLnTx/>
              <a:uFillTx/>
              <a:latin typeface="Calibri" panose="020F0502020204030204"/>
              <a:ea typeface="+mn-ea"/>
              <a:cs typeface="+mn-cs"/>
            </a:rPr>
            <a:t>Bronkokonstrüksiyon</a:t>
          </a:r>
          <a:endParaRPr kumimoji="0" lang="tr-TR" altLang="tr-TR" sz="22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88F19AD-1205-42B8-907E-503423074438}" type="sibTrans" cxnId="{38E71426-48D1-4A2B-932C-6F27D455E09D}">
      <dgm:prSet/>
      <dgm:spPr/>
      <dgm:t>
        <a:bodyPr/>
        <a:lstStyle/>
        <a:p>
          <a:endParaRPr lang="tr-TR"/>
        </a:p>
      </dgm:t>
    </dgm:pt>
    <dgm:pt modelId="{BCE363A0-D50C-4603-B346-B13E812A7AE2}" type="par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57884" custLinFactNeighborX="239" custLinFactNeighborY="-9892"/>
      <dgm:spPr>
        <a:solidFill>
          <a:srgbClr val="FFE7E7">
            <a:alpha val="90000"/>
          </a:srgbClr>
        </a:solidFill>
        <a:ln>
          <a:no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04032" custLinFactNeighborX="510" custLinFactNeighborY="-19085">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989" custLinFactNeighborY="-8845"/>
      <dgm:spPr>
        <a:noFill/>
        <a:ln>
          <a:solidFill>
            <a:srgbClr val="FFE7E7"/>
          </a:solid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B439C42-713F-4974-8537-D5CAB677BDCF}"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tr-TR"/>
        </a:p>
      </dgm:t>
    </dgm:pt>
    <dgm:pt modelId="{513BD274-2EE3-4F73-AA72-6BDEC737F44C}">
      <dgm:prSet phldrT="[Metin]" custT="1"/>
      <dgm:spPr>
        <a:gradFill rotWithShape="0">
          <a:gsLst>
            <a:gs pos="8000">
              <a:srgbClr val="FFEBEB"/>
            </a:gs>
            <a:gs pos="0">
              <a:srgbClr val="FFEBEB"/>
            </a:gs>
            <a:gs pos="100000">
              <a:srgbClr val="FFD5D5"/>
            </a:gs>
          </a:gsLst>
        </a:gradFill>
      </dgm:spPr>
      <dgm:t>
        <a:bodyPr/>
        <a:lstStyle/>
        <a:p>
          <a:r>
            <a:rPr lang="tr-TR" sz="2200" b="1" dirty="0">
              <a:solidFill>
                <a:srgbClr val="404040"/>
              </a:solidFill>
            </a:rPr>
            <a:t>Ask-ÖĞREN                : </a:t>
          </a:r>
          <a:r>
            <a:rPr lang="tr-TR" sz="2200" b="0" dirty="0">
              <a:solidFill>
                <a:srgbClr val="404040"/>
              </a:solidFill>
            </a:rPr>
            <a:t>Sigara içme durumunu her görüşmede öğren</a:t>
          </a:r>
        </a:p>
      </dgm:t>
    </dgm:pt>
    <dgm:pt modelId="{3F0F8FDD-5515-4325-B32D-35A5D5F4EF6B}" type="parTrans" cxnId="{77D3455B-1B96-44F7-A07A-FB29DE5F5259}">
      <dgm:prSet/>
      <dgm:spPr/>
      <dgm:t>
        <a:bodyPr/>
        <a:lstStyle/>
        <a:p>
          <a:endParaRPr lang="tr-TR"/>
        </a:p>
      </dgm:t>
    </dgm:pt>
    <dgm:pt modelId="{0B16A314-8115-48A1-A6BF-F9A54A55AF7B}" type="sibTrans" cxnId="{77D3455B-1B96-44F7-A07A-FB29DE5F5259}">
      <dgm:prSet/>
      <dgm:spPr/>
      <dgm:t>
        <a:bodyPr/>
        <a:lstStyle/>
        <a:p>
          <a:endParaRPr lang="tr-TR"/>
        </a:p>
      </dgm:t>
    </dgm:pt>
    <dgm:pt modelId="{6F30FCB2-9046-4B1B-94A9-4E86C4CA8168}">
      <dgm:prSet phldrT="[Metin]" custT="1"/>
      <dgm:spPr>
        <a:gradFill rotWithShape="0">
          <a:gsLst>
            <a:gs pos="0">
              <a:srgbClr val="FFEBEB"/>
            </a:gs>
            <a:gs pos="10000">
              <a:srgbClr val="FFEBEB"/>
            </a:gs>
            <a:gs pos="68000">
              <a:srgbClr val="FFD5D5"/>
            </a:gs>
          </a:gsLst>
        </a:gradFill>
      </dgm:spPr>
      <dgm:t>
        <a:bodyPr/>
        <a:lstStyle/>
        <a:p>
          <a:r>
            <a:rPr lang="tr-TR" sz="2200" b="1" dirty="0" err="1">
              <a:solidFill>
                <a:srgbClr val="404040"/>
              </a:solidFill>
            </a:rPr>
            <a:t>Advice</a:t>
          </a:r>
          <a:r>
            <a:rPr lang="tr-TR" sz="2200" b="1" dirty="0">
              <a:solidFill>
                <a:srgbClr val="404040"/>
              </a:solidFill>
            </a:rPr>
            <a:t>-ÖNER             : </a:t>
          </a:r>
          <a:r>
            <a:rPr lang="tr-TR" sz="2200" b="0" dirty="0">
              <a:solidFill>
                <a:srgbClr val="404040"/>
              </a:solidFill>
            </a:rPr>
            <a:t>Bırakma önerisinde bulun</a:t>
          </a:r>
        </a:p>
      </dgm:t>
    </dgm:pt>
    <dgm:pt modelId="{A14AB927-F050-4789-B74A-A272B6F84064}" type="parTrans" cxnId="{F1E4A5A4-9194-4547-BAD3-2CBD7A49B0C1}">
      <dgm:prSet/>
      <dgm:spPr/>
      <dgm:t>
        <a:bodyPr/>
        <a:lstStyle/>
        <a:p>
          <a:endParaRPr lang="tr-TR"/>
        </a:p>
      </dgm:t>
    </dgm:pt>
    <dgm:pt modelId="{15A22706-24FA-4ECC-9CF1-85BE7BA80DFE}" type="sibTrans" cxnId="{F1E4A5A4-9194-4547-BAD3-2CBD7A49B0C1}">
      <dgm:prSet/>
      <dgm:spPr/>
      <dgm:t>
        <a:bodyPr/>
        <a:lstStyle/>
        <a:p>
          <a:endParaRPr lang="tr-TR"/>
        </a:p>
      </dgm:t>
    </dgm:pt>
    <dgm:pt modelId="{78A38504-4BF3-4931-B6DA-5D3366F757DE}">
      <dgm:prSet phldrT="[Metin]" custT="1"/>
      <dgm:spPr>
        <a:gradFill rotWithShape="0">
          <a:gsLst>
            <a:gs pos="0">
              <a:srgbClr val="FFEBEB"/>
            </a:gs>
            <a:gs pos="4000">
              <a:srgbClr val="FFEBEB"/>
            </a:gs>
            <a:gs pos="55000">
              <a:srgbClr val="FFD5D5"/>
            </a:gs>
          </a:gsLst>
        </a:gradFill>
      </dgm:spPr>
      <dgm:t>
        <a:bodyPr/>
        <a:lstStyle/>
        <a:p>
          <a:pPr marL="2514600" indent="-2514600"/>
          <a:r>
            <a:rPr lang="tr-TR" sz="2200" b="1" dirty="0" err="1">
              <a:solidFill>
                <a:srgbClr val="404040"/>
              </a:solidFill>
            </a:rPr>
            <a:t>Arrange</a:t>
          </a:r>
          <a:r>
            <a:rPr lang="tr-TR" sz="2200" b="1" dirty="0">
              <a:solidFill>
                <a:srgbClr val="404040"/>
              </a:solidFill>
            </a:rPr>
            <a:t>-ÖRGÜTLE </a:t>
          </a:r>
          <a:r>
            <a:rPr lang="tr-TR" sz="2400" b="1" dirty="0">
              <a:solidFill>
                <a:srgbClr val="404040"/>
              </a:solidFill>
            </a:rPr>
            <a:t>   : </a:t>
          </a:r>
          <a:r>
            <a:rPr lang="tr-TR" sz="2200" b="0" dirty="0">
              <a:solidFill>
                <a:srgbClr val="404040"/>
              </a:solidFill>
            </a:rPr>
            <a:t>Bırakma sonrası dönemi düzenle, izlem </a:t>
          </a:r>
          <a:r>
            <a:rPr lang="tr-TR" sz="2200" b="0" dirty="0" err="1">
              <a:solidFill>
                <a:srgbClr val="404040"/>
              </a:solidFill>
            </a:rPr>
            <a:t>vizitlerini</a:t>
          </a:r>
          <a:r>
            <a:rPr lang="tr-TR" sz="2200" b="0" dirty="0">
              <a:solidFill>
                <a:srgbClr val="404040"/>
              </a:solidFill>
            </a:rPr>
            <a:t> organize et</a:t>
          </a:r>
        </a:p>
      </dgm:t>
    </dgm:pt>
    <dgm:pt modelId="{7AE23D22-990F-40F6-8328-6162CF3951AE}" type="parTrans" cxnId="{90C85F6A-D97A-44AA-B4AA-05FFB7D3A9D5}">
      <dgm:prSet/>
      <dgm:spPr/>
      <dgm:t>
        <a:bodyPr/>
        <a:lstStyle/>
        <a:p>
          <a:endParaRPr lang="tr-TR"/>
        </a:p>
      </dgm:t>
    </dgm:pt>
    <dgm:pt modelId="{70DCBF02-B9F6-431A-88C1-8C3D88723C2C}" type="sibTrans" cxnId="{90C85F6A-D97A-44AA-B4AA-05FFB7D3A9D5}">
      <dgm:prSet/>
      <dgm:spPr/>
      <dgm:t>
        <a:bodyPr/>
        <a:lstStyle/>
        <a:p>
          <a:endParaRPr lang="tr-TR"/>
        </a:p>
      </dgm:t>
    </dgm:pt>
    <dgm:pt modelId="{D628F5AD-0A14-4EBB-8887-B59E644C8856}">
      <dgm:prSet custT="1"/>
      <dgm:spPr>
        <a:gradFill rotWithShape="0">
          <a:gsLst>
            <a:gs pos="0">
              <a:srgbClr val="FFEBEB"/>
            </a:gs>
            <a:gs pos="3000">
              <a:srgbClr val="FFEBEB"/>
            </a:gs>
            <a:gs pos="67000">
              <a:srgbClr val="FFD5D5"/>
            </a:gs>
          </a:gsLst>
        </a:gradFill>
      </dgm:spPr>
      <dgm:t>
        <a:bodyPr/>
        <a:lstStyle/>
        <a:p>
          <a:pPr marL="2420938" indent="-2420938"/>
          <a:r>
            <a:rPr lang="tr-TR" sz="2200" b="1" dirty="0" err="1">
              <a:solidFill>
                <a:srgbClr val="404040"/>
              </a:solidFill>
            </a:rPr>
            <a:t>Asses</a:t>
          </a:r>
          <a:r>
            <a:rPr lang="tr-TR" sz="2200" b="1" dirty="0">
              <a:solidFill>
                <a:srgbClr val="404040"/>
              </a:solidFill>
            </a:rPr>
            <a:t>-ÖLÇ                  : </a:t>
          </a:r>
          <a:r>
            <a:rPr lang="tr-TR" sz="2200" b="0" dirty="0">
              <a:solidFill>
                <a:srgbClr val="404040"/>
              </a:solidFill>
            </a:rPr>
            <a:t>Bırakma kararlılığını ve nikotin bağımlılık düzeyini    değerlendir</a:t>
          </a:r>
        </a:p>
      </dgm:t>
    </dgm:pt>
    <dgm:pt modelId="{593E4EB4-1578-4B05-A605-D81AEA41409C}" type="parTrans" cxnId="{C51781E0-87C3-4B3A-9FC9-24C5FDDB8664}">
      <dgm:prSet/>
      <dgm:spPr/>
      <dgm:t>
        <a:bodyPr/>
        <a:lstStyle/>
        <a:p>
          <a:endParaRPr lang="tr-TR"/>
        </a:p>
      </dgm:t>
    </dgm:pt>
    <dgm:pt modelId="{CA1BD759-A697-4A31-8D1A-5E133DBAA983}" type="sibTrans" cxnId="{C51781E0-87C3-4B3A-9FC9-24C5FDDB8664}">
      <dgm:prSet/>
      <dgm:spPr/>
      <dgm:t>
        <a:bodyPr/>
        <a:lstStyle/>
        <a:p>
          <a:endParaRPr lang="tr-TR"/>
        </a:p>
      </dgm:t>
    </dgm:pt>
    <dgm:pt modelId="{3FA2C424-898B-4DD4-B8A6-8D4521C32442}">
      <dgm:prSet custT="1"/>
      <dgm:spPr>
        <a:gradFill rotWithShape="0">
          <a:gsLst>
            <a:gs pos="0">
              <a:srgbClr val="FFEBEB"/>
            </a:gs>
            <a:gs pos="4000">
              <a:srgbClr val="FFEBEB"/>
            </a:gs>
            <a:gs pos="70000">
              <a:srgbClr val="FFD5D5"/>
            </a:gs>
          </a:gsLst>
        </a:gradFill>
      </dgm:spPr>
      <dgm:t>
        <a:bodyPr/>
        <a:lstStyle/>
        <a:p>
          <a:r>
            <a:rPr lang="tr-TR" sz="2200" b="1" dirty="0" err="1">
              <a:solidFill>
                <a:srgbClr val="404040"/>
              </a:solidFill>
            </a:rPr>
            <a:t>Assist</a:t>
          </a:r>
          <a:r>
            <a:rPr lang="tr-TR" sz="2200" b="1" dirty="0">
              <a:solidFill>
                <a:srgbClr val="404040"/>
              </a:solidFill>
            </a:rPr>
            <a:t>-ÖNDERLİK ET : </a:t>
          </a:r>
          <a:r>
            <a:rPr lang="tr-TR" sz="2200" b="0" dirty="0">
              <a:solidFill>
                <a:srgbClr val="404040"/>
              </a:solidFill>
            </a:rPr>
            <a:t>Bırakma sürecini ve tedaviyi yönlendir</a:t>
          </a:r>
        </a:p>
      </dgm:t>
    </dgm:pt>
    <dgm:pt modelId="{336076B9-45E4-4E11-9CC6-33B540F9333B}" type="parTrans" cxnId="{1478FF60-9188-49BB-A249-E5F6DE4FEB06}">
      <dgm:prSet/>
      <dgm:spPr/>
      <dgm:t>
        <a:bodyPr/>
        <a:lstStyle/>
        <a:p>
          <a:endParaRPr lang="tr-TR"/>
        </a:p>
      </dgm:t>
    </dgm:pt>
    <dgm:pt modelId="{7CD67AFE-CF61-4EFB-9934-A81CD13C4E5C}" type="sibTrans" cxnId="{1478FF60-9188-49BB-A249-E5F6DE4FEB06}">
      <dgm:prSet/>
      <dgm:spPr/>
      <dgm:t>
        <a:bodyPr/>
        <a:lstStyle/>
        <a:p>
          <a:endParaRPr lang="tr-TR"/>
        </a:p>
      </dgm:t>
    </dgm:pt>
    <dgm:pt modelId="{271DC506-6D54-42C9-9DBC-CC3CABF43BC9}" type="pres">
      <dgm:prSet presAssocID="{6B439C42-713F-4974-8537-D5CAB677BDCF}" presName="linear" presStyleCnt="0">
        <dgm:presLayoutVars>
          <dgm:dir/>
          <dgm:resizeHandles val="exact"/>
        </dgm:presLayoutVars>
      </dgm:prSet>
      <dgm:spPr/>
    </dgm:pt>
    <dgm:pt modelId="{276EAE1C-1071-4161-BB51-B93CB2F29DE4}" type="pres">
      <dgm:prSet presAssocID="{513BD274-2EE3-4F73-AA72-6BDEC737F44C}" presName="comp" presStyleCnt="0"/>
      <dgm:spPr/>
    </dgm:pt>
    <dgm:pt modelId="{7DF2D903-EBBF-41BA-84F3-2E106596B9D1}" type="pres">
      <dgm:prSet presAssocID="{513BD274-2EE3-4F73-AA72-6BDEC737F44C}" presName="box" presStyleLbl="node1" presStyleIdx="0" presStyleCnt="5"/>
      <dgm:spPr/>
    </dgm:pt>
    <dgm:pt modelId="{552B999A-0178-40B8-9F3F-3FA794DC82C0}" type="pres">
      <dgm:prSet presAssocID="{513BD274-2EE3-4F73-AA72-6BDEC737F44C}" presName="img" presStyleLbl="fgImgPlace1" presStyleIdx="0" presStyleCnt="5" custScaleX="60015" custScaleY="72483" custLinFactNeighborX="-13142" custLinFactNeighborY="925"/>
      <dgm:spPr>
        <a:solidFill>
          <a:schemeClr val="bg1">
            <a:lumMod val="65000"/>
          </a:schemeClr>
        </a:solidFill>
      </dgm:spPr>
    </dgm:pt>
    <dgm:pt modelId="{CCBC9A1C-2D80-4253-9EDA-C5C1E8FDF68D}" type="pres">
      <dgm:prSet presAssocID="{513BD274-2EE3-4F73-AA72-6BDEC737F44C}" presName="text" presStyleLbl="node1" presStyleIdx="0" presStyleCnt="5">
        <dgm:presLayoutVars>
          <dgm:bulletEnabled val="1"/>
        </dgm:presLayoutVars>
      </dgm:prSet>
      <dgm:spPr/>
    </dgm:pt>
    <dgm:pt modelId="{FFDF7DB5-223C-479B-94E3-F154461306D3}" type="pres">
      <dgm:prSet presAssocID="{0B16A314-8115-48A1-A6BF-F9A54A55AF7B}" presName="spacer" presStyleCnt="0"/>
      <dgm:spPr/>
    </dgm:pt>
    <dgm:pt modelId="{655F690E-3D7A-4596-8543-1BEA6F290A7C}" type="pres">
      <dgm:prSet presAssocID="{6F30FCB2-9046-4B1B-94A9-4E86C4CA8168}" presName="comp" presStyleCnt="0"/>
      <dgm:spPr/>
    </dgm:pt>
    <dgm:pt modelId="{CB3A2B51-0B8A-4D61-B704-8DAC7370CDCA}" type="pres">
      <dgm:prSet presAssocID="{6F30FCB2-9046-4B1B-94A9-4E86C4CA8168}" presName="box" presStyleLbl="node1" presStyleIdx="1" presStyleCnt="5"/>
      <dgm:spPr/>
    </dgm:pt>
    <dgm:pt modelId="{05970116-E246-4ADC-8C81-8961844D03D5}" type="pres">
      <dgm:prSet presAssocID="{6F30FCB2-9046-4B1B-94A9-4E86C4CA8168}" presName="img" presStyleLbl="fgImgPlace1" presStyleIdx="1" presStyleCnt="5" custScaleX="82837" custScaleY="77480" custLinFactNeighborX="-5430" custLinFactNeighborY="3886"/>
      <dgm:spPr>
        <a:solidFill>
          <a:schemeClr val="bg1">
            <a:lumMod val="65000"/>
          </a:schemeClr>
        </a:solidFill>
      </dgm:spPr>
    </dgm:pt>
    <dgm:pt modelId="{B0A417A0-7C3F-4027-868C-AF6A22998AC2}" type="pres">
      <dgm:prSet presAssocID="{6F30FCB2-9046-4B1B-94A9-4E86C4CA8168}" presName="text" presStyleLbl="node1" presStyleIdx="1" presStyleCnt="5">
        <dgm:presLayoutVars>
          <dgm:bulletEnabled val="1"/>
        </dgm:presLayoutVars>
      </dgm:prSet>
      <dgm:spPr/>
    </dgm:pt>
    <dgm:pt modelId="{B2C2698E-0F7E-4027-99FE-594CA7649D7B}" type="pres">
      <dgm:prSet presAssocID="{15A22706-24FA-4ECC-9CF1-85BE7BA80DFE}" presName="spacer" presStyleCnt="0"/>
      <dgm:spPr/>
    </dgm:pt>
    <dgm:pt modelId="{29C12D7B-22F0-4349-810F-95BAAAF75558}" type="pres">
      <dgm:prSet presAssocID="{D628F5AD-0A14-4EBB-8887-B59E644C8856}" presName="comp" presStyleCnt="0"/>
      <dgm:spPr/>
    </dgm:pt>
    <dgm:pt modelId="{B31AD916-0636-448B-9E5A-AAA7C47415F7}" type="pres">
      <dgm:prSet presAssocID="{D628F5AD-0A14-4EBB-8887-B59E644C8856}" presName="box" presStyleLbl="node1" presStyleIdx="2" presStyleCnt="5" custLinFactNeighborX="38783" custLinFactNeighborY="6506"/>
      <dgm:spPr/>
    </dgm:pt>
    <dgm:pt modelId="{F9EF06FF-D4A1-4CF3-B173-ECFE334D1707}" type="pres">
      <dgm:prSet presAssocID="{D628F5AD-0A14-4EBB-8887-B59E644C8856}" presName="img" presStyleLbl="fgImgPlace1" presStyleIdx="2" presStyleCnt="5" custScaleX="84847" custScaleY="74013" custLinFactNeighborX="-2625" custLinFactNeighborY="-31"/>
      <dgm:spPr>
        <a:solidFill>
          <a:schemeClr val="bg1">
            <a:lumMod val="65000"/>
          </a:schemeClr>
        </a:solidFill>
      </dgm:spPr>
    </dgm:pt>
    <dgm:pt modelId="{9655F546-83B4-4FEA-B965-0D2E5EFCFEAE}" type="pres">
      <dgm:prSet presAssocID="{D628F5AD-0A14-4EBB-8887-B59E644C8856}" presName="text" presStyleLbl="node1" presStyleIdx="2" presStyleCnt="5">
        <dgm:presLayoutVars>
          <dgm:bulletEnabled val="1"/>
        </dgm:presLayoutVars>
      </dgm:prSet>
      <dgm:spPr/>
    </dgm:pt>
    <dgm:pt modelId="{B8F15F8C-A975-4D9D-A2A2-FAE7BBAA92B3}" type="pres">
      <dgm:prSet presAssocID="{CA1BD759-A697-4A31-8D1A-5E133DBAA983}" presName="spacer" presStyleCnt="0"/>
      <dgm:spPr/>
    </dgm:pt>
    <dgm:pt modelId="{2C76FFD1-77F2-4BBE-8E70-607F600485C2}" type="pres">
      <dgm:prSet presAssocID="{3FA2C424-898B-4DD4-B8A6-8D4521C32442}" presName="comp" presStyleCnt="0"/>
      <dgm:spPr/>
    </dgm:pt>
    <dgm:pt modelId="{74EAC280-AF96-454F-82FD-0D7B9897014F}" type="pres">
      <dgm:prSet presAssocID="{3FA2C424-898B-4DD4-B8A6-8D4521C32442}" presName="box" presStyleLbl="node1" presStyleIdx="3" presStyleCnt="5" custLinFactNeighborY="6290"/>
      <dgm:spPr/>
    </dgm:pt>
    <dgm:pt modelId="{EEC7A962-2A3A-48CA-9EC9-21B5982A06BC}" type="pres">
      <dgm:prSet presAssocID="{3FA2C424-898B-4DD4-B8A6-8D4521C32442}" presName="img" presStyleLbl="fgImgPlace1" presStyleIdx="3" presStyleCnt="5" custScaleX="83966" custScaleY="80653" custLinFactNeighborX="-2625" custLinFactNeighborY="2547"/>
      <dgm:spPr>
        <a:solidFill>
          <a:schemeClr val="bg1">
            <a:lumMod val="65000"/>
          </a:schemeClr>
        </a:solidFill>
      </dgm:spPr>
    </dgm:pt>
    <dgm:pt modelId="{75D7E72A-006F-400D-833D-45A0D845CE8E}" type="pres">
      <dgm:prSet presAssocID="{3FA2C424-898B-4DD4-B8A6-8D4521C32442}" presName="text" presStyleLbl="node1" presStyleIdx="3" presStyleCnt="5">
        <dgm:presLayoutVars>
          <dgm:bulletEnabled val="1"/>
        </dgm:presLayoutVars>
      </dgm:prSet>
      <dgm:spPr/>
    </dgm:pt>
    <dgm:pt modelId="{FE3C2058-25CC-4DCC-A2C3-428AFAF941CC}" type="pres">
      <dgm:prSet presAssocID="{7CD67AFE-CF61-4EFB-9934-A81CD13C4E5C}" presName="spacer" presStyleCnt="0"/>
      <dgm:spPr/>
    </dgm:pt>
    <dgm:pt modelId="{009F6304-C51B-4E79-9BA6-7DEF890EEF7A}" type="pres">
      <dgm:prSet presAssocID="{78A38504-4BF3-4931-B6DA-5D3366F757DE}" presName="comp" presStyleCnt="0"/>
      <dgm:spPr/>
    </dgm:pt>
    <dgm:pt modelId="{35992936-BC29-4165-BDCE-51FFE0A1F56A}" type="pres">
      <dgm:prSet presAssocID="{78A38504-4BF3-4931-B6DA-5D3366F757DE}" presName="box" presStyleLbl="node1" presStyleIdx="4" presStyleCnt="5" custLinFactNeighborX="537" custLinFactNeighborY="-455"/>
      <dgm:spPr/>
    </dgm:pt>
    <dgm:pt modelId="{CB68BE0A-EBAB-475D-A0B9-93E048D12D79}" type="pres">
      <dgm:prSet presAssocID="{78A38504-4BF3-4931-B6DA-5D3366F757DE}" presName="img" presStyleLbl="fgImgPlace1" presStyleIdx="4" presStyleCnt="5" custScaleX="90396" custLinFactNeighborX="-2475"/>
      <dgm:spPr>
        <a:solidFill>
          <a:schemeClr val="bg1">
            <a:lumMod val="65000"/>
          </a:schemeClr>
        </a:solidFill>
      </dgm:spPr>
    </dgm:pt>
    <dgm:pt modelId="{1480ECA0-BF2E-4367-B456-7E2C8CF5B5D0}" type="pres">
      <dgm:prSet presAssocID="{78A38504-4BF3-4931-B6DA-5D3366F757DE}" presName="text" presStyleLbl="node1" presStyleIdx="4" presStyleCnt="5">
        <dgm:presLayoutVars>
          <dgm:bulletEnabled val="1"/>
        </dgm:presLayoutVars>
      </dgm:prSet>
      <dgm:spPr/>
    </dgm:pt>
  </dgm:ptLst>
  <dgm:cxnLst>
    <dgm:cxn modelId="{8C70F61A-2A2D-4192-B8A1-DA99FF92229E}" type="presOf" srcId="{513BD274-2EE3-4F73-AA72-6BDEC737F44C}" destId="{CCBC9A1C-2D80-4253-9EDA-C5C1E8FDF68D}" srcOrd="1" destOrd="0" presId="urn:microsoft.com/office/officeart/2005/8/layout/vList4"/>
    <dgm:cxn modelId="{FF70295B-7699-4533-8339-B87131FBC241}" type="presOf" srcId="{3FA2C424-898B-4DD4-B8A6-8D4521C32442}" destId="{75D7E72A-006F-400D-833D-45A0D845CE8E}" srcOrd="1" destOrd="0" presId="urn:microsoft.com/office/officeart/2005/8/layout/vList4"/>
    <dgm:cxn modelId="{77D3455B-1B96-44F7-A07A-FB29DE5F5259}" srcId="{6B439C42-713F-4974-8537-D5CAB677BDCF}" destId="{513BD274-2EE3-4F73-AA72-6BDEC737F44C}" srcOrd="0" destOrd="0" parTransId="{3F0F8FDD-5515-4325-B32D-35A5D5F4EF6B}" sibTransId="{0B16A314-8115-48A1-A6BF-F9A54A55AF7B}"/>
    <dgm:cxn modelId="{1478FF60-9188-49BB-A249-E5F6DE4FEB06}" srcId="{6B439C42-713F-4974-8537-D5CAB677BDCF}" destId="{3FA2C424-898B-4DD4-B8A6-8D4521C32442}" srcOrd="3" destOrd="0" parTransId="{336076B9-45E4-4E11-9CC6-33B540F9333B}" sibTransId="{7CD67AFE-CF61-4EFB-9934-A81CD13C4E5C}"/>
    <dgm:cxn modelId="{90C85F6A-D97A-44AA-B4AA-05FFB7D3A9D5}" srcId="{6B439C42-713F-4974-8537-D5CAB677BDCF}" destId="{78A38504-4BF3-4931-B6DA-5D3366F757DE}" srcOrd="4" destOrd="0" parTransId="{7AE23D22-990F-40F6-8328-6162CF3951AE}" sibTransId="{70DCBF02-B9F6-431A-88C1-8C3D88723C2C}"/>
    <dgm:cxn modelId="{7E3A1E6B-7925-4BEF-895D-E3AEE3AEC4B5}" type="presOf" srcId="{D628F5AD-0A14-4EBB-8887-B59E644C8856}" destId="{9655F546-83B4-4FEA-B965-0D2E5EFCFEAE}" srcOrd="1" destOrd="0" presId="urn:microsoft.com/office/officeart/2005/8/layout/vList4"/>
    <dgm:cxn modelId="{9D844F6F-B3E0-44D0-9F48-5604F997277D}" type="presOf" srcId="{78A38504-4BF3-4931-B6DA-5D3366F757DE}" destId="{35992936-BC29-4165-BDCE-51FFE0A1F56A}" srcOrd="0" destOrd="0" presId="urn:microsoft.com/office/officeart/2005/8/layout/vList4"/>
    <dgm:cxn modelId="{D42D0574-01B4-4BE1-AB4B-27BB8DD2F029}" type="presOf" srcId="{78A38504-4BF3-4931-B6DA-5D3366F757DE}" destId="{1480ECA0-BF2E-4367-B456-7E2C8CF5B5D0}" srcOrd="1" destOrd="0" presId="urn:microsoft.com/office/officeart/2005/8/layout/vList4"/>
    <dgm:cxn modelId="{A5EDB756-156C-422D-B68A-663E5E341BB6}" type="presOf" srcId="{6F30FCB2-9046-4B1B-94A9-4E86C4CA8168}" destId="{CB3A2B51-0B8A-4D61-B704-8DAC7370CDCA}" srcOrd="0" destOrd="0" presId="urn:microsoft.com/office/officeart/2005/8/layout/vList4"/>
    <dgm:cxn modelId="{B89A3277-6F33-440E-9875-6006A728C590}" type="presOf" srcId="{513BD274-2EE3-4F73-AA72-6BDEC737F44C}" destId="{7DF2D903-EBBF-41BA-84F3-2E106596B9D1}" srcOrd="0" destOrd="0" presId="urn:microsoft.com/office/officeart/2005/8/layout/vList4"/>
    <dgm:cxn modelId="{76C0C081-92E1-4CE4-A22B-242CAC3C291F}" type="presOf" srcId="{6B439C42-713F-4974-8537-D5CAB677BDCF}" destId="{271DC506-6D54-42C9-9DBC-CC3CABF43BC9}" srcOrd="0" destOrd="0" presId="urn:microsoft.com/office/officeart/2005/8/layout/vList4"/>
    <dgm:cxn modelId="{48D96896-DF1B-4CED-9837-1EB07EDEC656}" type="presOf" srcId="{D628F5AD-0A14-4EBB-8887-B59E644C8856}" destId="{B31AD916-0636-448B-9E5A-AAA7C47415F7}" srcOrd="0" destOrd="0" presId="urn:microsoft.com/office/officeart/2005/8/layout/vList4"/>
    <dgm:cxn modelId="{F1E4A5A4-9194-4547-BAD3-2CBD7A49B0C1}" srcId="{6B439C42-713F-4974-8537-D5CAB677BDCF}" destId="{6F30FCB2-9046-4B1B-94A9-4E86C4CA8168}" srcOrd="1" destOrd="0" parTransId="{A14AB927-F050-4789-B74A-A272B6F84064}" sibTransId="{15A22706-24FA-4ECC-9CF1-85BE7BA80DFE}"/>
    <dgm:cxn modelId="{C51781E0-87C3-4B3A-9FC9-24C5FDDB8664}" srcId="{6B439C42-713F-4974-8537-D5CAB677BDCF}" destId="{D628F5AD-0A14-4EBB-8887-B59E644C8856}" srcOrd="2" destOrd="0" parTransId="{593E4EB4-1578-4B05-A605-D81AEA41409C}" sibTransId="{CA1BD759-A697-4A31-8D1A-5E133DBAA983}"/>
    <dgm:cxn modelId="{5DD92BE1-23CA-4820-8D0F-52B75EF8BD18}" type="presOf" srcId="{6F30FCB2-9046-4B1B-94A9-4E86C4CA8168}" destId="{B0A417A0-7C3F-4027-868C-AF6A22998AC2}" srcOrd="1" destOrd="0" presId="urn:microsoft.com/office/officeart/2005/8/layout/vList4"/>
    <dgm:cxn modelId="{43068FE6-BB68-4BE8-B896-7F60A67DC6FB}" type="presOf" srcId="{3FA2C424-898B-4DD4-B8A6-8D4521C32442}" destId="{74EAC280-AF96-454F-82FD-0D7B9897014F}" srcOrd="0" destOrd="0" presId="urn:microsoft.com/office/officeart/2005/8/layout/vList4"/>
    <dgm:cxn modelId="{28F69D89-EBF3-4811-9F2A-AA163F6F9A65}" type="presParOf" srcId="{271DC506-6D54-42C9-9DBC-CC3CABF43BC9}" destId="{276EAE1C-1071-4161-BB51-B93CB2F29DE4}" srcOrd="0" destOrd="0" presId="urn:microsoft.com/office/officeart/2005/8/layout/vList4"/>
    <dgm:cxn modelId="{4B6A286A-766A-48E7-868B-E26E99FECFCA}" type="presParOf" srcId="{276EAE1C-1071-4161-BB51-B93CB2F29DE4}" destId="{7DF2D903-EBBF-41BA-84F3-2E106596B9D1}" srcOrd="0" destOrd="0" presId="urn:microsoft.com/office/officeart/2005/8/layout/vList4"/>
    <dgm:cxn modelId="{2A45709B-1277-422F-92D4-08379DC735CE}" type="presParOf" srcId="{276EAE1C-1071-4161-BB51-B93CB2F29DE4}" destId="{552B999A-0178-40B8-9F3F-3FA794DC82C0}" srcOrd="1" destOrd="0" presId="urn:microsoft.com/office/officeart/2005/8/layout/vList4"/>
    <dgm:cxn modelId="{C5F77592-C7EA-4BB9-80E5-11D5312FD014}" type="presParOf" srcId="{276EAE1C-1071-4161-BB51-B93CB2F29DE4}" destId="{CCBC9A1C-2D80-4253-9EDA-C5C1E8FDF68D}" srcOrd="2" destOrd="0" presId="urn:microsoft.com/office/officeart/2005/8/layout/vList4"/>
    <dgm:cxn modelId="{01E2828C-6B8A-4ABD-AEA5-A8D35D13E99C}" type="presParOf" srcId="{271DC506-6D54-42C9-9DBC-CC3CABF43BC9}" destId="{FFDF7DB5-223C-479B-94E3-F154461306D3}" srcOrd="1" destOrd="0" presId="urn:microsoft.com/office/officeart/2005/8/layout/vList4"/>
    <dgm:cxn modelId="{CCE109CB-8F6D-4D4D-92C6-EAC28E500FD2}" type="presParOf" srcId="{271DC506-6D54-42C9-9DBC-CC3CABF43BC9}" destId="{655F690E-3D7A-4596-8543-1BEA6F290A7C}" srcOrd="2" destOrd="0" presId="urn:microsoft.com/office/officeart/2005/8/layout/vList4"/>
    <dgm:cxn modelId="{7F0C7237-9DEF-4BE7-9C3E-30DEB85E8BFC}" type="presParOf" srcId="{655F690E-3D7A-4596-8543-1BEA6F290A7C}" destId="{CB3A2B51-0B8A-4D61-B704-8DAC7370CDCA}" srcOrd="0" destOrd="0" presId="urn:microsoft.com/office/officeart/2005/8/layout/vList4"/>
    <dgm:cxn modelId="{5DF1A682-10C5-421A-A29F-9E048F538DAB}" type="presParOf" srcId="{655F690E-3D7A-4596-8543-1BEA6F290A7C}" destId="{05970116-E246-4ADC-8C81-8961844D03D5}" srcOrd="1" destOrd="0" presId="urn:microsoft.com/office/officeart/2005/8/layout/vList4"/>
    <dgm:cxn modelId="{536B5444-2C8B-41F0-91AC-E844E57EF6D7}" type="presParOf" srcId="{655F690E-3D7A-4596-8543-1BEA6F290A7C}" destId="{B0A417A0-7C3F-4027-868C-AF6A22998AC2}" srcOrd="2" destOrd="0" presId="urn:microsoft.com/office/officeart/2005/8/layout/vList4"/>
    <dgm:cxn modelId="{F6C63D06-9E21-4BC8-A3B3-DBA6E45D61E1}" type="presParOf" srcId="{271DC506-6D54-42C9-9DBC-CC3CABF43BC9}" destId="{B2C2698E-0F7E-4027-99FE-594CA7649D7B}" srcOrd="3" destOrd="0" presId="urn:microsoft.com/office/officeart/2005/8/layout/vList4"/>
    <dgm:cxn modelId="{727F446E-40DC-46DE-9175-45CC56338CF5}" type="presParOf" srcId="{271DC506-6D54-42C9-9DBC-CC3CABF43BC9}" destId="{29C12D7B-22F0-4349-810F-95BAAAF75558}" srcOrd="4" destOrd="0" presId="urn:microsoft.com/office/officeart/2005/8/layout/vList4"/>
    <dgm:cxn modelId="{6B877FD8-3098-4BDE-B214-223D95096919}" type="presParOf" srcId="{29C12D7B-22F0-4349-810F-95BAAAF75558}" destId="{B31AD916-0636-448B-9E5A-AAA7C47415F7}" srcOrd="0" destOrd="0" presId="urn:microsoft.com/office/officeart/2005/8/layout/vList4"/>
    <dgm:cxn modelId="{48C733A5-02F0-4ACA-BF45-1CDC9D23A34C}" type="presParOf" srcId="{29C12D7B-22F0-4349-810F-95BAAAF75558}" destId="{F9EF06FF-D4A1-4CF3-B173-ECFE334D1707}" srcOrd="1" destOrd="0" presId="urn:microsoft.com/office/officeart/2005/8/layout/vList4"/>
    <dgm:cxn modelId="{E6F23DE0-BC76-4340-8C2A-19F825F71E91}" type="presParOf" srcId="{29C12D7B-22F0-4349-810F-95BAAAF75558}" destId="{9655F546-83B4-4FEA-B965-0D2E5EFCFEAE}" srcOrd="2" destOrd="0" presId="urn:microsoft.com/office/officeart/2005/8/layout/vList4"/>
    <dgm:cxn modelId="{D60C88F9-E7B4-467A-9B6F-7CA70934B53A}" type="presParOf" srcId="{271DC506-6D54-42C9-9DBC-CC3CABF43BC9}" destId="{B8F15F8C-A975-4D9D-A2A2-FAE7BBAA92B3}" srcOrd="5" destOrd="0" presId="urn:microsoft.com/office/officeart/2005/8/layout/vList4"/>
    <dgm:cxn modelId="{38D9DDB6-6E94-4B28-AF39-743F82A73C6D}" type="presParOf" srcId="{271DC506-6D54-42C9-9DBC-CC3CABF43BC9}" destId="{2C76FFD1-77F2-4BBE-8E70-607F600485C2}" srcOrd="6" destOrd="0" presId="urn:microsoft.com/office/officeart/2005/8/layout/vList4"/>
    <dgm:cxn modelId="{EA7D274E-963E-4850-9DBA-9AF2607F743D}" type="presParOf" srcId="{2C76FFD1-77F2-4BBE-8E70-607F600485C2}" destId="{74EAC280-AF96-454F-82FD-0D7B9897014F}" srcOrd="0" destOrd="0" presId="urn:microsoft.com/office/officeart/2005/8/layout/vList4"/>
    <dgm:cxn modelId="{0A272603-7C28-403A-B389-C723E7D1A67A}" type="presParOf" srcId="{2C76FFD1-77F2-4BBE-8E70-607F600485C2}" destId="{EEC7A962-2A3A-48CA-9EC9-21B5982A06BC}" srcOrd="1" destOrd="0" presId="urn:microsoft.com/office/officeart/2005/8/layout/vList4"/>
    <dgm:cxn modelId="{2A5F8701-CFEB-4615-8C0D-7947D7CF8CF8}" type="presParOf" srcId="{2C76FFD1-77F2-4BBE-8E70-607F600485C2}" destId="{75D7E72A-006F-400D-833D-45A0D845CE8E}" srcOrd="2" destOrd="0" presId="urn:microsoft.com/office/officeart/2005/8/layout/vList4"/>
    <dgm:cxn modelId="{0112282E-811E-44E9-9BDE-E2421860D892}" type="presParOf" srcId="{271DC506-6D54-42C9-9DBC-CC3CABF43BC9}" destId="{FE3C2058-25CC-4DCC-A2C3-428AFAF941CC}" srcOrd="7" destOrd="0" presId="urn:microsoft.com/office/officeart/2005/8/layout/vList4"/>
    <dgm:cxn modelId="{C1390A29-20D3-4AC7-AC44-6692BB0A9961}" type="presParOf" srcId="{271DC506-6D54-42C9-9DBC-CC3CABF43BC9}" destId="{009F6304-C51B-4E79-9BA6-7DEF890EEF7A}" srcOrd="8" destOrd="0" presId="urn:microsoft.com/office/officeart/2005/8/layout/vList4"/>
    <dgm:cxn modelId="{D3CA76E7-3FDC-40C4-98AB-DC24ADE35B1D}" type="presParOf" srcId="{009F6304-C51B-4E79-9BA6-7DEF890EEF7A}" destId="{35992936-BC29-4165-BDCE-51FFE0A1F56A}" srcOrd="0" destOrd="0" presId="urn:microsoft.com/office/officeart/2005/8/layout/vList4"/>
    <dgm:cxn modelId="{90C9B25C-0F25-4342-A119-31A6637172A4}" type="presParOf" srcId="{009F6304-C51B-4E79-9BA6-7DEF890EEF7A}" destId="{CB68BE0A-EBAB-475D-A0B9-93E048D12D79}" srcOrd="1" destOrd="0" presId="urn:microsoft.com/office/officeart/2005/8/layout/vList4"/>
    <dgm:cxn modelId="{4E587B6F-C0AA-471F-A898-AB95B5ED7F32}" type="presParOf" srcId="{009F6304-C51B-4E79-9BA6-7DEF890EEF7A}" destId="{1480ECA0-BF2E-4367-B456-7E2C8CF5B5D0}" srcOrd="2" destOrd="0" presId="urn:microsoft.com/office/officeart/2005/8/layout/vList4"/>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B439C42-713F-4974-8537-D5CAB677BDCF}"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tr-TR"/>
        </a:p>
      </dgm:t>
    </dgm:pt>
    <dgm:pt modelId="{513BD274-2EE3-4F73-AA72-6BDEC737F44C}">
      <dgm:prSet phldrT="[Metin]" custT="1"/>
      <dgm:spPr>
        <a:gradFill rotWithShape="0">
          <a:gsLst>
            <a:gs pos="8000">
              <a:srgbClr val="FFEBEB"/>
            </a:gs>
            <a:gs pos="0">
              <a:srgbClr val="FFEBEB"/>
            </a:gs>
            <a:gs pos="100000">
              <a:srgbClr val="FFD5D5"/>
            </a:gs>
          </a:gsLst>
        </a:gradFill>
      </dgm:spPr>
      <dgm:t>
        <a:bodyPr/>
        <a:lstStyle/>
        <a:p>
          <a:pPr marL="1611313" indent="-1611313">
            <a:lnSpc>
              <a:spcPct val="100000"/>
            </a:lnSpc>
            <a:spcAft>
              <a:spcPct val="35000"/>
            </a:spcAft>
          </a:pPr>
          <a:endParaRPr lang="tr-TR" sz="100" b="1" dirty="0">
            <a:solidFill>
              <a:srgbClr val="404040"/>
            </a:solidFill>
          </a:endParaRPr>
        </a:p>
        <a:p>
          <a:pPr marL="1974850" indent="-1974850">
            <a:lnSpc>
              <a:spcPct val="100000"/>
            </a:lnSpc>
            <a:spcAft>
              <a:spcPts val="0"/>
            </a:spcAft>
          </a:pPr>
          <a:r>
            <a:rPr lang="tr-TR" sz="1800" b="1" dirty="0" err="1">
              <a:solidFill>
                <a:srgbClr val="404040"/>
              </a:solidFill>
            </a:rPr>
            <a:t>Revelance</a:t>
          </a:r>
          <a:r>
            <a:rPr lang="tr-TR" sz="1800" b="1" dirty="0">
              <a:solidFill>
                <a:srgbClr val="404040"/>
              </a:solidFill>
            </a:rPr>
            <a:t>-İLİŞKİ</a:t>
          </a:r>
          <a:r>
            <a:rPr lang="tr-TR" sz="1600" b="1" dirty="0">
              <a:solidFill>
                <a:srgbClr val="404040"/>
              </a:solidFill>
            </a:rPr>
            <a:t>         : </a:t>
          </a:r>
          <a:r>
            <a:rPr lang="tr-TR" sz="1400" b="0" dirty="0">
              <a:solidFill>
                <a:srgbClr val="404040"/>
              </a:solidFill>
            </a:rPr>
            <a:t>Sigara içicisinin özel durumları değerlendirilir. Halen mevcut bir hastalık durumu olup olmadığı, varsa bu hastalığın sigara ile ilişkisi konuşulur. Kişinin yaşı, cinsiyeti, aile yapısı, sosyal durumu, çocuk sahibi olup olmadığı, sigaradan kurtulma çabası ve daha önceki başarısız bırakma deneyimi masaya yatırılır</a:t>
          </a:r>
          <a:r>
            <a:rPr lang="tr-TR" sz="1600" b="0" dirty="0">
              <a:solidFill>
                <a:srgbClr val="404040"/>
              </a:solidFill>
            </a:rPr>
            <a:t>.</a:t>
          </a:r>
        </a:p>
      </dgm:t>
    </dgm:pt>
    <dgm:pt modelId="{3F0F8FDD-5515-4325-B32D-35A5D5F4EF6B}" type="parTrans" cxnId="{77D3455B-1B96-44F7-A07A-FB29DE5F5259}">
      <dgm:prSet/>
      <dgm:spPr/>
      <dgm:t>
        <a:bodyPr/>
        <a:lstStyle/>
        <a:p>
          <a:endParaRPr lang="tr-TR"/>
        </a:p>
      </dgm:t>
    </dgm:pt>
    <dgm:pt modelId="{0B16A314-8115-48A1-A6BF-F9A54A55AF7B}" type="sibTrans" cxnId="{77D3455B-1B96-44F7-A07A-FB29DE5F5259}">
      <dgm:prSet/>
      <dgm:spPr/>
      <dgm:t>
        <a:bodyPr/>
        <a:lstStyle/>
        <a:p>
          <a:endParaRPr lang="tr-TR"/>
        </a:p>
      </dgm:t>
    </dgm:pt>
    <dgm:pt modelId="{6F30FCB2-9046-4B1B-94A9-4E86C4CA8168}">
      <dgm:prSet phldrT="[Metin]" custT="1"/>
      <dgm:spPr>
        <a:gradFill rotWithShape="0">
          <a:gsLst>
            <a:gs pos="0">
              <a:srgbClr val="FFEBEB"/>
            </a:gs>
            <a:gs pos="10000">
              <a:srgbClr val="FFEBEB"/>
            </a:gs>
            <a:gs pos="68000">
              <a:srgbClr val="FFD5D5"/>
            </a:gs>
          </a:gsLst>
        </a:gradFill>
      </dgm:spPr>
      <dgm:t>
        <a:bodyPr/>
        <a:lstStyle/>
        <a:p>
          <a:pPr marL="1881188" indent="-1881188"/>
          <a:r>
            <a:rPr lang="tr-TR" sz="1800" b="1" dirty="0">
              <a:solidFill>
                <a:srgbClr val="404040"/>
              </a:solidFill>
            </a:rPr>
            <a:t>Risks-RİSKLER           : </a:t>
          </a:r>
          <a:r>
            <a:rPr lang="tr-TR" sz="1400" b="0" dirty="0">
              <a:solidFill>
                <a:srgbClr val="404040"/>
              </a:solidFill>
            </a:rPr>
            <a:t>Sigara içenler «sigaradan kurtulmazlarsa neler kaybedeceklerdir?» yani «sigara içmenin riskleri nelerdir?»  sorularına cevap arayan bir konuşma yapılmalıdır. Bu konuşmalar interaktif olarak hem hekimin hem sigara içicisinin görüşlerinin ele alınması şeklinde olmalıdır.</a:t>
          </a:r>
          <a:endParaRPr lang="tr-TR" sz="1800" b="0" dirty="0">
            <a:solidFill>
              <a:srgbClr val="404040"/>
            </a:solidFill>
          </a:endParaRPr>
        </a:p>
      </dgm:t>
    </dgm:pt>
    <dgm:pt modelId="{A14AB927-F050-4789-B74A-A272B6F84064}" type="parTrans" cxnId="{F1E4A5A4-9194-4547-BAD3-2CBD7A49B0C1}">
      <dgm:prSet/>
      <dgm:spPr/>
      <dgm:t>
        <a:bodyPr/>
        <a:lstStyle/>
        <a:p>
          <a:endParaRPr lang="tr-TR"/>
        </a:p>
      </dgm:t>
    </dgm:pt>
    <dgm:pt modelId="{15A22706-24FA-4ECC-9CF1-85BE7BA80DFE}" type="sibTrans" cxnId="{F1E4A5A4-9194-4547-BAD3-2CBD7A49B0C1}">
      <dgm:prSet/>
      <dgm:spPr/>
      <dgm:t>
        <a:bodyPr/>
        <a:lstStyle/>
        <a:p>
          <a:endParaRPr lang="tr-TR"/>
        </a:p>
      </dgm:t>
    </dgm:pt>
    <dgm:pt modelId="{78A38504-4BF3-4931-B6DA-5D3366F757DE}">
      <dgm:prSet phldrT="[Metin]" custT="1"/>
      <dgm:spPr>
        <a:gradFill rotWithShape="0">
          <a:gsLst>
            <a:gs pos="0">
              <a:srgbClr val="FFEBEB"/>
            </a:gs>
            <a:gs pos="4000">
              <a:srgbClr val="FFEBEB"/>
            </a:gs>
            <a:gs pos="55000">
              <a:srgbClr val="FFD5D5"/>
            </a:gs>
          </a:gsLst>
        </a:gradFill>
      </dgm:spPr>
      <dgm:t>
        <a:bodyPr/>
        <a:lstStyle/>
        <a:p>
          <a:pPr marL="2151063" indent="-2151063"/>
          <a:r>
            <a:rPr lang="tr-TR" sz="1800" b="1" dirty="0" err="1">
              <a:solidFill>
                <a:srgbClr val="404040"/>
              </a:solidFill>
            </a:rPr>
            <a:t>Repetition</a:t>
          </a:r>
          <a:r>
            <a:rPr lang="tr-TR" sz="1800" b="1" dirty="0">
              <a:solidFill>
                <a:srgbClr val="404040"/>
              </a:solidFill>
            </a:rPr>
            <a:t>-TEKRAR  </a:t>
          </a:r>
          <a:r>
            <a:rPr lang="tr-TR" sz="2400" b="1" dirty="0">
              <a:solidFill>
                <a:srgbClr val="404040"/>
              </a:solidFill>
            </a:rPr>
            <a:t>   </a:t>
          </a:r>
          <a:r>
            <a:rPr lang="tr-TR" sz="1400" b="1" dirty="0">
              <a:solidFill>
                <a:srgbClr val="404040"/>
              </a:solidFill>
            </a:rPr>
            <a:t>: </a:t>
          </a:r>
          <a:r>
            <a:rPr lang="tr-TR" sz="1400" b="0" dirty="0">
              <a:solidFill>
                <a:srgbClr val="404040"/>
              </a:solidFill>
            </a:rPr>
            <a:t>Sigara bıraktırma tedavisinde, mutlaka tekrar görüşmeler planlanmalı ve düzenli olarak uygulanan bu görüşmelerin motivasyonu artırıcı özelliği olmalıdır.</a:t>
          </a:r>
        </a:p>
      </dgm:t>
    </dgm:pt>
    <dgm:pt modelId="{7AE23D22-990F-40F6-8328-6162CF3951AE}" type="parTrans" cxnId="{90C85F6A-D97A-44AA-B4AA-05FFB7D3A9D5}">
      <dgm:prSet/>
      <dgm:spPr/>
      <dgm:t>
        <a:bodyPr/>
        <a:lstStyle/>
        <a:p>
          <a:endParaRPr lang="tr-TR"/>
        </a:p>
      </dgm:t>
    </dgm:pt>
    <dgm:pt modelId="{70DCBF02-B9F6-431A-88C1-8C3D88723C2C}" type="sibTrans" cxnId="{90C85F6A-D97A-44AA-B4AA-05FFB7D3A9D5}">
      <dgm:prSet/>
      <dgm:spPr/>
      <dgm:t>
        <a:bodyPr/>
        <a:lstStyle/>
        <a:p>
          <a:endParaRPr lang="tr-TR"/>
        </a:p>
      </dgm:t>
    </dgm:pt>
    <dgm:pt modelId="{D628F5AD-0A14-4EBB-8887-B59E644C8856}">
      <dgm:prSet custT="1"/>
      <dgm:spPr>
        <a:gradFill rotWithShape="0">
          <a:gsLst>
            <a:gs pos="0">
              <a:srgbClr val="FFEBEB"/>
            </a:gs>
            <a:gs pos="3000">
              <a:srgbClr val="FFEBEB"/>
            </a:gs>
            <a:gs pos="67000">
              <a:srgbClr val="FFD5D5"/>
            </a:gs>
          </a:gsLst>
        </a:gradFill>
      </dgm:spPr>
      <dgm:t>
        <a:bodyPr/>
        <a:lstStyle/>
        <a:p>
          <a:pPr marL="1881188" indent="-1881188"/>
          <a:r>
            <a:rPr lang="tr-TR" sz="1800" b="1" dirty="0" err="1">
              <a:solidFill>
                <a:srgbClr val="404040"/>
              </a:solidFill>
            </a:rPr>
            <a:t>Rewards</a:t>
          </a:r>
          <a:r>
            <a:rPr lang="tr-TR" sz="1800" b="1" dirty="0">
              <a:solidFill>
                <a:srgbClr val="404040"/>
              </a:solidFill>
            </a:rPr>
            <a:t>-ÖDÜLLER</a:t>
          </a:r>
          <a:r>
            <a:rPr lang="tr-TR" sz="1600" b="1" dirty="0">
              <a:solidFill>
                <a:srgbClr val="404040"/>
              </a:solidFill>
            </a:rPr>
            <a:t>  </a:t>
          </a:r>
          <a:r>
            <a:rPr lang="tr-TR" sz="1400" b="1" dirty="0">
              <a:solidFill>
                <a:srgbClr val="404040"/>
              </a:solidFill>
            </a:rPr>
            <a:t>: </a:t>
          </a:r>
          <a:r>
            <a:rPr lang="tr-TR" sz="1400" b="0" dirty="0">
              <a:solidFill>
                <a:srgbClr val="404040"/>
              </a:solidFill>
            </a:rPr>
            <a:t>Sigara içenler sigaradan kurtulurlarsa neler kazanabileceklerdir. Bu konuda genelde hekim dinleyici, sigara içicisi ise konuşmacı olduğunda daha verimli sonuçlar alınabilmektedir. </a:t>
          </a:r>
        </a:p>
      </dgm:t>
    </dgm:pt>
    <dgm:pt modelId="{593E4EB4-1578-4B05-A605-D81AEA41409C}" type="parTrans" cxnId="{C51781E0-87C3-4B3A-9FC9-24C5FDDB8664}">
      <dgm:prSet/>
      <dgm:spPr/>
      <dgm:t>
        <a:bodyPr/>
        <a:lstStyle/>
        <a:p>
          <a:endParaRPr lang="tr-TR"/>
        </a:p>
      </dgm:t>
    </dgm:pt>
    <dgm:pt modelId="{CA1BD759-A697-4A31-8D1A-5E133DBAA983}" type="sibTrans" cxnId="{C51781E0-87C3-4B3A-9FC9-24C5FDDB8664}">
      <dgm:prSet/>
      <dgm:spPr/>
      <dgm:t>
        <a:bodyPr/>
        <a:lstStyle/>
        <a:p>
          <a:endParaRPr lang="tr-TR"/>
        </a:p>
      </dgm:t>
    </dgm:pt>
    <dgm:pt modelId="{3FA2C424-898B-4DD4-B8A6-8D4521C32442}">
      <dgm:prSet custT="1"/>
      <dgm:spPr>
        <a:gradFill rotWithShape="0">
          <a:gsLst>
            <a:gs pos="0">
              <a:srgbClr val="FFEBEB"/>
            </a:gs>
            <a:gs pos="4000">
              <a:srgbClr val="FFEBEB"/>
            </a:gs>
            <a:gs pos="70000">
              <a:srgbClr val="FFD5D5"/>
            </a:gs>
          </a:gsLst>
        </a:gradFill>
      </dgm:spPr>
      <dgm:t>
        <a:bodyPr/>
        <a:lstStyle/>
        <a:p>
          <a:pPr marL="2151063" indent="-2151063"/>
          <a:r>
            <a:rPr lang="tr-TR" sz="1800" b="1" dirty="0" err="1">
              <a:solidFill>
                <a:srgbClr val="404040"/>
              </a:solidFill>
            </a:rPr>
            <a:t>Roadblocks</a:t>
          </a:r>
          <a:r>
            <a:rPr lang="tr-TR" sz="1800" b="1" dirty="0">
              <a:solidFill>
                <a:srgbClr val="404040"/>
              </a:solidFill>
            </a:rPr>
            <a:t>-ENGELLER</a:t>
          </a:r>
          <a:r>
            <a:rPr lang="tr-TR" sz="1400" b="1" dirty="0">
              <a:solidFill>
                <a:srgbClr val="404040"/>
              </a:solidFill>
            </a:rPr>
            <a:t>: </a:t>
          </a:r>
          <a:r>
            <a:rPr lang="tr-TR" sz="1400" b="0" dirty="0">
              <a:solidFill>
                <a:srgbClr val="404040"/>
              </a:solidFill>
            </a:rPr>
            <a:t>Sigara bırakmayı engelleyen faktörler konuşulmalıdır. Burada da sigara içicisinin aktif olmasına ihtiyaç vardır. Sigara içen kişinin söze «Sigarayı Bırakamam Çünkü» diye başlayıp engelleri sayması istenir.</a:t>
          </a:r>
        </a:p>
      </dgm:t>
    </dgm:pt>
    <dgm:pt modelId="{336076B9-45E4-4E11-9CC6-33B540F9333B}" type="parTrans" cxnId="{1478FF60-9188-49BB-A249-E5F6DE4FEB06}">
      <dgm:prSet/>
      <dgm:spPr/>
      <dgm:t>
        <a:bodyPr/>
        <a:lstStyle/>
        <a:p>
          <a:endParaRPr lang="tr-TR"/>
        </a:p>
      </dgm:t>
    </dgm:pt>
    <dgm:pt modelId="{7CD67AFE-CF61-4EFB-9934-A81CD13C4E5C}" type="sibTrans" cxnId="{1478FF60-9188-49BB-A249-E5F6DE4FEB06}">
      <dgm:prSet/>
      <dgm:spPr/>
      <dgm:t>
        <a:bodyPr/>
        <a:lstStyle/>
        <a:p>
          <a:endParaRPr lang="tr-TR"/>
        </a:p>
      </dgm:t>
    </dgm:pt>
    <dgm:pt modelId="{271DC506-6D54-42C9-9DBC-CC3CABF43BC9}" type="pres">
      <dgm:prSet presAssocID="{6B439C42-713F-4974-8537-D5CAB677BDCF}" presName="linear" presStyleCnt="0">
        <dgm:presLayoutVars>
          <dgm:dir/>
          <dgm:resizeHandles val="exact"/>
        </dgm:presLayoutVars>
      </dgm:prSet>
      <dgm:spPr/>
    </dgm:pt>
    <dgm:pt modelId="{276EAE1C-1071-4161-BB51-B93CB2F29DE4}" type="pres">
      <dgm:prSet presAssocID="{513BD274-2EE3-4F73-AA72-6BDEC737F44C}" presName="comp" presStyleCnt="0"/>
      <dgm:spPr/>
    </dgm:pt>
    <dgm:pt modelId="{7DF2D903-EBBF-41BA-84F3-2E106596B9D1}" type="pres">
      <dgm:prSet presAssocID="{513BD274-2EE3-4F73-AA72-6BDEC737F44C}" presName="box" presStyleLbl="node1" presStyleIdx="0" presStyleCnt="5" custLinFactNeighborX="-6391" custLinFactNeighborY="4514"/>
      <dgm:spPr/>
    </dgm:pt>
    <dgm:pt modelId="{552B999A-0178-40B8-9F3F-3FA794DC82C0}" type="pres">
      <dgm:prSet presAssocID="{513BD274-2EE3-4F73-AA72-6BDEC737F44C}" presName="img" presStyleLbl="fgImgPlace1" presStyleIdx="0" presStyleCnt="5" custScaleX="60015" custScaleY="72483" custLinFactNeighborX="-13142" custLinFactNeighborY="925"/>
      <dgm:spPr>
        <a:solidFill>
          <a:schemeClr val="bg1">
            <a:lumMod val="65000"/>
          </a:schemeClr>
        </a:solidFill>
      </dgm:spPr>
    </dgm:pt>
    <dgm:pt modelId="{CCBC9A1C-2D80-4253-9EDA-C5C1E8FDF68D}" type="pres">
      <dgm:prSet presAssocID="{513BD274-2EE3-4F73-AA72-6BDEC737F44C}" presName="text" presStyleLbl="node1" presStyleIdx="0" presStyleCnt="5">
        <dgm:presLayoutVars>
          <dgm:bulletEnabled val="1"/>
        </dgm:presLayoutVars>
      </dgm:prSet>
      <dgm:spPr/>
    </dgm:pt>
    <dgm:pt modelId="{FFDF7DB5-223C-479B-94E3-F154461306D3}" type="pres">
      <dgm:prSet presAssocID="{0B16A314-8115-48A1-A6BF-F9A54A55AF7B}" presName="spacer" presStyleCnt="0"/>
      <dgm:spPr/>
    </dgm:pt>
    <dgm:pt modelId="{655F690E-3D7A-4596-8543-1BEA6F290A7C}" type="pres">
      <dgm:prSet presAssocID="{6F30FCB2-9046-4B1B-94A9-4E86C4CA8168}" presName="comp" presStyleCnt="0"/>
      <dgm:spPr/>
    </dgm:pt>
    <dgm:pt modelId="{CB3A2B51-0B8A-4D61-B704-8DAC7370CDCA}" type="pres">
      <dgm:prSet presAssocID="{6F30FCB2-9046-4B1B-94A9-4E86C4CA8168}" presName="box" presStyleLbl="node1" presStyleIdx="1" presStyleCnt="5"/>
      <dgm:spPr/>
    </dgm:pt>
    <dgm:pt modelId="{05970116-E246-4ADC-8C81-8961844D03D5}" type="pres">
      <dgm:prSet presAssocID="{6F30FCB2-9046-4B1B-94A9-4E86C4CA8168}" presName="img" presStyleLbl="fgImgPlace1" presStyleIdx="1" presStyleCnt="5" custScaleX="82837" custScaleY="77480" custLinFactNeighborX="-3167" custLinFactNeighborY="-5676"/>
      <dgm:spPr>
        <a:solidFill>
          <a:schemeClr val="bg1">
            <a:lumMod val="65000"/>
          </a:schemeClr>
        </a:solidFill>
      </dgm:spPr>
    </dgm:pt>
    <dgm:pt modelId="{B0A417A0-7C3F-4027-868C-AF6A22998AC2}" type="pres">
      <dgm:prSet presAssocID="{6F30FCB2-9046-4B1B-94A9-4E86C4CA8168}" presName="text" presStyleLbl="node1" presStyleIdx="1" presStyleCnt="5">
        <dgm:presLayoutVars>
          <dgm:bulletEnabled val="1"/>
        </dgm:presLayoutVars>
      </dgm:prSet>
      <dgm:spPr/>
    </dgm:pt>
    <dgm:pt modelId="{B2C2698E-0F7E-4027-99FE-594CA7649D7B}" type="pres">
      <dgm:prSet presAssocID="{15A22706-24FA-4ECC-9CF1-85BE7BA80DFE}" presName="spacer" presStyleCnt="0"/>
      <dgm:spPr/>
    </dgm:pt>
    <dgm:pt modelId="{29C12D7B-22F0-4349-810F-95BAAAF75558}" type="pres">
      <dgm:prSet presAssocID="{D628F5AD-0A14-4EBB-8887-B59E644C8856}" presName="comp" presStyleCnt="0"/>
      <dgm:spPr/>
    </dgm:pt>
    <dgm:pt modelId="{B31AD916-0636-448B-9E5A-AAA7C47415F7}" type="pres">
      <dgm:prSet presAssocID="{D628F5AD-0A14-4EBB-8887-B59E644C8856}" presName="box" presStyleLbl="node1" presStyleIdx="2" presStyleCnt="5" custLinFactNeighborY="462"/>
      <dgm:spPr/>
    </dgm:pt>
    <dgm:pt modelId="{F9EF06FF-D4A1-4CF3-B173-ECFE334D1707}" type="pres">
      <dgm:prSet presAssocID="{D628F5AD-0A14-4EBB-8887-B59E644C8856}" presName="img" presStyleLbl="fgImgPlace1" presStyleIdx="2" presStyleCnt="5" custScaleX="84847" custScaleY="74013" custLinFactNeighborX="-6069" custLinFactNeighborY="-4564"/>
      <dgm:spPr>
        <a:solidFill>
          <a:schemeClr val="bg1">
            <a:lumMod val="65000"/>
          </a:schemeClr>
        </a:solidFill>
      </dgm:spPr>
    </dgm:pt>
    <dgm:pt modelId="{9655F546-83B4-4FEA-B965-0D2E5EFCFEAE}" type="pres">
      <dgm:prSet presAssocID="{D628F5AD-0A14-4EBB-8887-B59E644C8856}" presName="text" presStyleLbl="node1" presStyleIdx="2" presStyleCnt="5">
        <dgm:presLayoutVars>
          <dgm:bulletEnabled val="1"/>
        </dgm:presLayoutVars>
      </dgm:prSet>
      <dgm:spPr/>
    </dgm:pt>
    <dgm:pt modelId="{B8F15F8C-A975-4D9D-A2A2-FAE7BBAA92B3}" type="pres">
      <dgm:prSet presAssocID="{CA1BD759-A697-4A31-8D1A-5E133DBAA983}" presName="spacer" presStyleCnt="0"/>
      <dgm:spPr/>
    </dgm:pt>
    <dgm:pt modelId="{2C76FFD1-77F2-4BBE-8E70-607F600485C2}" type="pres">
      <dgm:prSet presAssocID="{3FA2C424-898B-4DD4-B8A6-8D4521C32442}" presName="comp" presStyleCnt="0"/>
      <dgm:spPr/>
    </dgm:pt>
    <dgm:pt modelId="{74EAC280-AF96-454F-82FD-0D7B9897014F}" type="pres">
      <dgm:prSet presAssocID="{3FA2C424-898B-4DD4-B8A6-8D4521C32442}" presName="box" presStyleLbl="node1" presStyleIdx="3" presStyleCnt="5" custLinFactNeighborY="6290"/>
      <dgm:spPr/>
    </dgm:pt>
    <dgm:pt modelId="{EEC7A962-2A3A-48CA-9EC9-21B5982A06BC}" type="pres">
      <dgm:prSet presAssocID="{3FA2C424-898B-4DD4-B8A6-8D4521C32442}" presName="img" presStyleLbl="fgImgPlace1" presStyleIdx="3" presStyleCnt="5" custScaleX="83966" custScaleY="80653" custLinFactNeighborX="-7053" custLinFactNeighborY="-5008"/>
      <dgm:spPr>
        <a:solidFill>
          <a:schemeClr val="bg1">
            <a:lumMod val="65000"/>
          </a:schemeClr>
        </a:solidFill>
      </dgm:spPr>
    </dgm:pt>
    <dgm:pt modelId="{75D7E72A-006F-400D-833D-45A0D845CE8E}" type="pres">
      <dgm:prSet presAssocID="{3FA2C424-898B-4DD4-B8A6-8D4521C32442}" presName="text" presStyleLbl="node1" presStyleIdx="3" presStyleCnt="5">
        <dgm:presLayoutVars>
          <dgm:bulletEnabled val="1"/>
        </dgm:presLayoutVars>
      </dgm:prSet>
      <dgm:spPr/>
    </dgm:pt>
    <dgm:pt modelId="{FE3C2058-25CC-4DCC-A2C3-428AFAF941CC}" type="pres">
      <dgm:prSet presAssocID="{7CD67AFE-CF61-4EFB-9934-A81CD13C4E5C}" presName="spacer" presStyleCnt="0"/>
      <dgm:spPr/>
    </dgm:pt>
    <dgm:pt modelId="{009F6304-C51B-4E79-9BA6-7DEF890EEF7A}" type="pres">
      <dgm:prSet presAssocID="{78A38504-4BF3-4931-B6DA-5D3366F757DE}" presName="comp" presStyleCnt="0"/>
      <dgm:spPr/>
    </dgm:pt>
    <dgm:pt modelId="{35992936-BC29-4165-BDCE-51FFE0A1F56A}" type="pres">
      <dgm:prSet presAssocID="{78A38504-4BF3-4931-B6DA-5D3366F757DE}" presName="box" presStyleLbl="node1" presStyleIdx="4" presStyleCnt="5" custLinFactNeighborX="537" custLinFactNeighborY="-455"/>
      <dgm:spPr/>
    </dgm:pt>
    <dgm:pt modelId="{CB68BE0A-EBAB-475D-A0B9-93E048D12D79}" type="pres">
      <dgm:prSet presAssocID="{78A38504-4BF3-4931-B6DA-5D3366F757DE}" presName="img" presStyleLbl="fgImgPlace1" presStyleIdx="4" presStyleCnt="5" custScaleX="84847" custScaleY="80596" custLinFactNeighborX="-5919" custLinFactNeighborY="-12088"/>
      <dgm:spPr>
        <a:solidFill>
          <a:schemeClr val="bg1">
            <a:lumMod val="65000"/>
          </a:schemeClr>
        </a:solidFill>
      </dgm:spPr>
    </dgm:pt>
    <dgm:pt modelId="{1480ECA0-BF2E-4367-B456-7E2C8CF5B5D0}" type="pres">
      <dgm:prSet presAssocID="{78A38504-4BF3-4931-B6DA-5D3366F757DE}" presName="text" presStyleLbl="node1" presStyleIdx="4" presStyleCnt="5">
        <dgm:presLayoutVars>
          <dgm:bulletEnabled val="1"/>
        </dgm:presLayoutVars>
      </dgm:prSet>
      <dgm:spPr/>
    </dgm:pt>
  </dgm:ptLst>
  <dgm:cxnLst>
    <dgm:cxn modelId="{8C70F61A-2A2D-4192-B8A1-DA99FF92229E}" type="presOf" srcId="{513BD274-2EE3-4F73-AA72-6BDEC737F44C}" destId="{CCBC9A1C-2D80-4253-9EDA-C5C1E8FDF68D}" srcOrd="1" destOrd="0" presId="urn:microsoft.com/office/officeart/2005/8/layout/vList4"/>
    <dgm:cxn modelId="{FF70295B-7699-4533-8339-B87131FBC241}" type="presOf" srcId="{3FA2C424-898B-4DD4-B8A6-8D4521C32442}" destId="{75D7E72A-006F-400D-833D-45A0D845CE8E}" srcOrd="1" destOrd="0" presId="urn:microsoft.com/office/officeart/2005/8/layout/vList4"/>
    <dgm:cxn modelId="{77D3455B-1B96-44F7-A07A-FB29DE5F5259}" srcId="{6B439C42-713F-4974-8537-D5CAB677BDCF}" destId="{513BD274-2EE3-4F73-AA72-6BDEC737F44C}" srcOrd="0" destOrd="0" parTransId="{3F0F8FDD-5515-4325-B32D-35A5D5F4EF6B}" sibTransId="{0B16A314-8115-48A1-A6BF-F9A54A55AF7B}"/>
    <dgm:cxn modelId="{1478FF60-9188-49BB-A249-E5F6DE4FEB06}" srcId="{6B439C42-713F-4974-8537-D5CAB677BDCF}" destId="{3FA2C424-898B-4DD4-B8A6-8D4521C32442}" srcOrd="3" destOrd="0" parTransId="{336076B9-45E4-4E11-9CC6-33B540F9333B}" sibTransId="{7CD67AFE-CF61-4EFB-9934-A81CD13C4E5C}"/>
    <dgm:cxn modelId="{90C85F6A-D97A-44AA-B4AA-05FFB7D3A9D5}" srcId="{6B439C42-713F-4974-8537-D5CAB677BDCF}" destId="{78A38504-4BF3-4931-B6DA-5D3366F757DE}" srcOrd="4" destOrd="0" parTransId="{7AE23D22-990F-40F6-8328-6162CF3951AE}" sibTransId="{70DCBF02-B9F6-431A-88C1-8C3D88723C2C}"/>
    <dgm:cxn modelId="{7E3A1E6B-7925-4BEF-895D-E3AEE3AEC4B5}" type="presOf" srcId="{D628F5AD-0A14-4EBB-8887-B59E644C8856}" destId="{9655F546-83B4-4FEA-B965-0D2E5EFCFEAE}" srcOrd="1" destOrd="0" presId="urn:microsoft.com/office/officeart/2005/8/layout/vList4"/>
    <dgm:cxn modelId="{9D844F6F-B3E0-44D0-9F48-5604F997277D}" type="presOf" srcId="{78A38504-4BF3-4931-B6DA-5D3366F757DE}" destId="{35992936-BC29-4165-BDCE-51FFE0A1F56A}" srcOrd="0" destOrd="0" presId="urn:microsoft.com/office/officeart/2005/8/layout/vList4"/>
    <dgm:cxn modelId="{D42D0574-01B4-4BE1-AB4B-27BB8DD2F029}" type="presOf" srcId="{78A38504-4BF3-4931-B6DA-5D3366F757DE}" destId="{1480ECA0-BF2E-4367-B456-7E2C8CF5B5D0}" srcOrd="1" destOrd="0" presId="urn:microsoft.com/office/officeart/2005/8/layout/vList4"/>
    <dgm:cxn modelId="{A5EDB756-156C-422D-B68A-663E5E341BB6}" type="presOf" srcId="{6F30FCB2-9046-4B1B-94A9-4E86C4CA8168}" destId="{CB3A2B51-0B8A-4D61-B704-8DAC7370CDCA}" srcOrd="0" destOrd="0" presId="urn:microsoft.com/office/officeart/2005/8/layout/vList4"/>
    <dgm:cxn modelId="{B89A3277-6F33-440E-9875-6006A728C590}" type="presOf" srcId="{513BD274-2EE3-4F73-AA72-6BDEC737F44C}" destId="{7DF2D903-EBBF-41BA-84F3-2E106596B9D1}" srcOrd="0" destOrd="0" presId="urn:microsoft.com/office/officeart/2005/8/layout/vList4"/>
    <dgm:cxn modelId="{76C0C081-92E1-4CE4-A22B-242CAC3C291F}" type="presOf" srcId="{6B439C42-713F-4974-8537-D5CAB677BDCF}" destId="{271DC506-6D54-42C9-9DBC-CC3CABF43BC9}" srcOrd="0" destOrd="0" presId="urn:microsoft.com/office/officeart/2005/8/layout/vList4"/>
    <dgm:cxn modelId="{48D96896-DF1B-4CED-9837-1EB07EDEC656}" type="presOf" srcId="{D628F5AD-0A14-4EBB-8887-B59E644C8856}" destId="{B31AD916-0636-448B-9E5A-AAA7C47415F7}" srcOrd="0" destOrd="0" presId="urn:microsoft.com/office/officeart/2005/8/layout/vList4"/>
    <dgm:cxn modelId="{F1E4A5A4-9194-4547-BAD3-2CBD7A49B0C1}" srcId="{6B439C42-713F-4974-8537-D5CAB677BDCF}" destId="{6F30FCB2-9046-4B1B-94A9-4E86C4CA8168}" srcOrd="1" destOrd="0" parTransId="{A14AB927-F050-4789-B74A-A272B6F84064}" sibTransId="{15A22706-24FA-4ECC-9CF1-85BE7BA80DFE}"/>
    <dgm:cxn modelId="{C51781E0-87C3-4B3A-9FC9-24C5FDDB8664}" srcId="{6B439C42-713F-4974-8537-D5CAB677BDCF}" destId="{D628F5AD-0A14-4EBB-8887-B59E644C8856}" srcOrd="2" destOrd="0" parTransId="{593E4EB4-1578-4B05-A605-D81AEA41409C}" sibTransId="{CA1BD759-A697-4A31-8D1A-5E133DBAA983}"/>
    <dgm:cxn modelId="{5DD92BE1-23CA-4820-8D0F-52B75EF8BD18}" type="presOf" srcId="{6F30FCB2-9046-4B1B-94A9-4E86C4CA8168}" destId="{B0A417A0-7C3F-4027-868C-AF6A22998AC2}" srcOrd="1" destOrd="0" presId="urn:microsoft.com/office/officeart/2005/8/layout/vList4"/>
    <dgm:cxn modelId="{43068FE6-BB68-4BE8-B896-7F60A67DC6FB}" type="presOf" srcId="{3FA2C424-898B-4DD4-B8A6-8D4521C32442}" destId="{74EAC280-AF96-454F-82FD-0D7B9897014F}" srcOrd="0" destOrd="0" presId="urn:microsoft.com/office/officeart/2005/8/layout/vList4"/>
    <dgm:cxn modelId="{28F69D89-EBF3-4811-9F2A-AA163F6F9A65}" type="presParOf" srcId="{271DC506-6D54-42C9-9DBC-CC3CABF43BC9}" destId="{276EAE1C-1071-4161-BB51-B93CB2F29DE4}" srcOrd="0" destOrd="0" presId="urn:microsoft.com/office/officeart/2005/8/layout/vList4"/>
    <dgm:cxn modelId="{4B6A286A-766A-48E7-868B-E26E99FECFCA}" type="presParOf" srcId="{276EAE1C-1071-4161-BB51-B93CB2F29DE4}" destId="{7DF2D903-EBBF-41BA-84F3-2E106596B9D1}" srcOrd="0" destOrd="0" presId="urn:microsoft.com/office/officeart/2005/8/layout/vList4"/>
    <dgm:cxn modelId="{2A45709B-1277-422F-92D4-08379DC735CE}" type="presParOf" srcId="{276EAE1C-1071-4161-BB51-B93CB2F29DE4}" destId="{552B999A-0178-40B8-9F3F-3FA794DC82C0}" srcOrd="1" destOrd="0" presId="urn:microsoft.com/office/officeart/2005/8/layout/vList4"/>
    <dgm:cxn modelId="{C5F77592-C7EA-4BB9-80E5-11D5312FD014}" type="presParOf" srcId="{276EAE1C-1071-4161-BB51-B93CB2F29DE4}" destId="{CCBC9A1C-2D80-4253-9EDA-C5C1E8FDF68D}" srcOrd="2" destOrd="0" presId="urn:microsoft.com/office/officeart/2005/8/layout/vList4"/>
    <dgm:cxn modelId="{01E2828C-6B8A-4ABD-AEA5-A8D35D13E99C}" type="presParOf" srcId="{271DC506-6D54-42C9-9DBC-CC3CABF43BC9}" destId="{FFDF7DB5-223C-479B-94E3-F154461306D3}" srcOrd="1" destOrd="0" presId="urn:microsoft.com/office/officeart/2005/8/layout/vList4"/>
    <dgm:cxn modelId="{CCE109CB-8F6D-4D4D-92C6-EAC28E500FD2}" type="presParOf" srcId="{271DC506-6D54-42C9-9DBC-CC3CABF43BC9}" destId="{655F690E-3D7A-4596-8543-1BEA6F290A7C}" srcOrd="2" destOrd="0" presId="urn:microsoft.com/office/officeart/2005/8/layout/vList4"/>
    <dgm:cxn modelId="{7F0C7237-9DEF-4BE7-9C3E-30DEB85E8BFC}" type="presParOf" srcId="{655F690E-3D7A-4596-8543-1BEA6F290A7C}" destId="{CB3A2B51-0B8A-4D61-B704-8DAC7370CDCA}" srcOrd="0" destOrd="0" presId="urn:microsoft.com/office/officeart/2005/8/layout/vList4"/>
    <dgm:cxn modelId="{5DF1A682-10C5-421A-A29F-9E048F538DAB}" type="presParOf" srcId="{655F690E-3D7A-4596-8543-1BEA6F290A7C}" destId="{05970116-E246-4ADC-8C81-8961844D03D5}" srcOrd="1" destOrd="0" presId="urn:microsoft.com/office/officeart/2005/8/layout/vList4"/>
    <dgm:cxn modelId="{536B5444-2C8B-41F0-91AC-E844E57EF6D7}" type="presParOf" srcId="{655F690E-3D7A-4596-8543-1BEA6F290A7C}" destId="{B0A417A0-7C3F-4027-868C-AF6A22998AC2}" srcOrd="2" destOrd="0" presId="urn:microsoft.com/office/officeart/2005/8/layout/vList4"/>
    <dgm:cxn modelId="{F6C63D06-9E21-4BC8-A3B3-DBA6E45D61E1}" type="presParOf" srcId="{271DC506-6D54-42C9-9DBC-CC3CABF43BC9}" destId="{B2C2698E-0F7E-4027-99FE-594CA7649D7B}" srcOrd="3" destOrd="0" presId="urn:microsoft.com/office/officeart/2005/8/layout/vList4"/>
    <dgm:cxn modelId="{727F446E-40DC-46DE-9175-45CC56338CF5}" type="presParOf" srcId="{271DC506-6D54-42C9-9DBC-CC3CABF43BC9}" destId="{29C12D7B-22F0-4349-810F-95BAAAF75558}" srcOrd="4" destOrd="0" presId="urn:microsoft.com/office/officeart/2005/8/layout/vList4"/>
    <dgm:cxn modelId="{6B877FD8-3098-4BDE-B214-223D95096919}" type="presParOf" srcId="{29C12D7B-22F0-4349-810F-95BAAAF75558}" destId="{B31AD916-0636-448B-9E5A-AAA7C47415F7}" srcOrd="0" destOrd="0" presId="urn:microsoft.com/office/officeart/2005/8/layout/vList4"/>
    <dgm:cxn modelId="{48C733A5-02F0-4ACA-BF45-1CDC9D23A34C}" type="presParOf" srcId="{29C12D7B-22F0-4349-810F-95BAAAF75558}" destId="{F9EF06FF-D4A1-4CF3-B173-ECFE334D1707}" srcOrd="1" destOrd="0" presId="urn:microsoft.com/office/officeart/2005/8/layout/vList4"/>
    <dgm:cxn modelId="{E6F23DE0-BC76-4340-8C2A-19F825F71E91}" type="presParOf" srcId="{29C12D7B-22F0-4349-810F-95BAAAF75558}" destId="{9655F546-83B4-4FEA-B965-0D2E5EFCFEAE}" srcOrd="2" destOrd="0" presId="urn:microsoft.com/office/officeart/2005/8/layout/vList4"/>
    <dgm:cxn modelId="{D60C88F9-E7B4-467A-9B6F-7CA70934B53A}" type="presParOf" srcId="{271DC506-6D54-42C9-9DBC-CC3CABF43BC9}" destId="{B8F15F8C-A975-4D9D-A2A2-FAE7BBAA92B3}" srcOrd="5" destOrd="0" presId="urn:microsoft.com/office/officeart/2005/8/layout/vList4"/>
    <dgm:cxn modelId="{38D9DDB6-6E94-4B28-AF39-743F82A73C6D}" type="presParOf" srcId="{271DC506-6D54-42C9-9DBC-CC3CABF43BC9}" destId="{2C76FFD1-77F2-4BBE-8E70-607F600485C2}" srcOrd="6" destOrd="0" presId="urn:microsoft.com/office/officeart/2005/8/layout/vList4"/>
    <dgm:cxn modelId="{EA7D274E-963E-4850-9DBA-9AF2607F743D}" type="presParOf" srcId="{2C76FFD1-77F2-4BBE-8E70-607F600485C2}" destId="{74EAC280-AF96-454F-82FD-0D7B9897014F}" srcOrd="0" destOrd="0" presId="urn:microsoft.com/office/officeart/2005/8/layout/vList4"/>
    <dgm:cxn modelId="{0A272603-7C28-403A-B389-C723E7D1A67A}" type="presParOf" srcId="{2C76FFD1-77F2-4BBE-8E70-607F600485C2}" destId="{EEC7A962-2A3A-48CA-9EC9-21B5982A06BC}" srcOrd="1" destOrd="0" presId="urn:microsoft.com/office/officeart/2005/8/layout/vList4"/>
    <dgm:cxn modelId="{2A5F8701-CFEB-4615-8C0D-7947D7CF8CF8}" type="presParOf" srcId="{2C76FFD1-77F2-4BBE-8E70-607F600485C2}" destId="{75D7E72A-006F-400D-833D-45A0D845CE8E}" srcOrd="2" destOrd="0" presId="urn:microsoft.com/office/officeart/2005/8/layout/vList4"/>
    <dgm:cxn modelId="{0112282E-811E-44E9-9BDE-E2421860D892}" type="presParOf" srcId="{271DC506-6D54-42C9-9DBC-CC3CABF43BC9}" destId="{FE3C2058-25CC-4DCC-A2C3-428AFAF941CC}" srcOrd="7" destOrd="0" presId="urn:microsoft.com/office/officeart/2005/8/layout/vList4"/>
    <dgm:cxn modelId="{C1390A29-20D3-4AC7-AC44-6692BB0A9961}" type="presParOf" srcId="{271DC506-6D54-42C9-9DBC-CC3CABF43BC9}" destId="{009F6304-C51B-4E79-9BA6-7DEF890EEF7A}" srcOrd="8" destOrd="0" presId="urn:microsoft.com/office/officeart/2005/8/layout/vList4"/>
    <dgm:cxn modelId="{D3CA76E7-3FDC-40C4-98AB-DC24ADE35B1D}" type="presParOf" srcId="{009F6304-C51B-4E79-9BA6-7DEF890EEF7A}" destId="{35992936-BC29-4165-BDCE-51FFE0A1F56A}" srcOrd="0" destOrd="0" presId="urn:microsoft.com/office/officeart/2005/8/layout/vList4"/>
    <dgm:cxn modelId="{90C9B25C-0F25-4342-A119-31A6637172A4}" type="presParOf" srcId="{009F6304-C51B-4E79-9BA6-7DEF890EEF7A}" destId="{CB68BE0A-EBAB-475D-A0B9-93E048D12D79}" srcOrd="1" destOrd="0" presId="urn:microsoft.com/office/officeart/2005/8/layout/vList4"/>
    <dgm:cxn modelId="{4E587B6F-C0AA-471F-A898-AB95B5ED7F32}" type="presParOf" srcId="{009F6304-C51B-4E79-9BA6-7DEF890EEF7A}" destId="{1480ECA0-BF2E-4367-B456-7E2C8CF5B5D0}" srcOrd="2" destOrd="0" presId="urn:microsoft.com/office/officeart/2005/8/layout/vList4"/>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7CFE3F4-0EEC-49A4-9E4B-DE5B9D11D83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B2FFAA4B-2651-41ED-AD82-4190FA5219AC}">
      <dgm:prSet phldrT="[Text]" custT="1"/>
      <dgm:spPr>
        <a:solidFill>
          <a:srgbClr val="FFE7E7"/>
        </a:solidFill>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%50-70 trakeobronşiyal enfeksiyonlar </a:t>
          </a:r>
          <a:endParaRPr kumimoji="0" lang="en-US" sz="2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88900" marR="0" lvl="0" indent="-8890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(bakteriyel etkenler %40-50, viral etkenler %30-40, </a:t>
          </a: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                                      </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atipik bakteriyel etkenler %5-10)</a:t>
          </a:r>
        </a:p>
      </dgm:t>
    </dgm:pt>
    <dgm:pt modelId="{0AA14A15-8C2D-45AD-A6AB-BA605E58C036}" type="parTrans" cxnId="{590D2DF0-7233-424B-A32C-26E1B9315D4A}">
      <dgm:prSet/>
      <dgm:spPr/>
      <dgm:t>
        <a:bodyPr/>
        <a:lstStyle/>
        <a:p>
          <a:endParaRPr lang="tr-TR"/>
        </a:p>
      </dgm:t>
    </dgm:pt>
    <dgm:pt modelId="{BEFCAEBD-D271-417C-8C05-1EA9380A68A6}" type="sibTrans" cxnId="{590D2DF0-7233-424B-A32C-26E1B9315D4A}">
      <dgm:prSet/>
      <dgm:spPr>
        <a:noFill/>
        <a:ln>
          <a:solidFill>
            <a:schemeClr val="bg1">
              <a:lumMod val="65000"/>
            </a:schemeClr>
          </a:solidFill>
        </a:ln>
      </dgm:spPr>
      <dgm:t>
        <a:bodyPr/>
        <a:lstStyle/>
        <a:p>
          <a:endParaRPr lang="tr-TR"/>
        </a:p>
      </dgm:t>
    </dgm:pt>
    <dgm:pt modelId="{99F260E4-41FD-4C61-B918-24F72F0D78AD}">
      <dgm:prSet phldrT="[Text]" custT="1"/>
      <dgm:spPr>
        <a:solidFill>
          <a:srgbClr val="FFE7E7"/>
        </a:solidFill>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%10 hava kirliliği </a:t>
          </a:r>
        </a:p>
      </dgm:t>
    </dgm:pt>
    <dgm:pt modelId="{147C676E-E629-4C44-AD2A-1186D30B7DDE}" type="parTrans" cxnId="{950342AD-CD85-46C2-BCFA-DD9BC999CF57}">
      <dgm:prSet/>
      <dgm:spPr/>
      <dgm:t>
        <a:bodyPr/>
        <a:lstStyle/>
        <a:p>
          <a:endParaRPr lang="tr-TR"/>
        </a:p>
      </dgm:t>
    </dgm:pt>
    <dgm:pt modelId="{754AB322-EC3C-4824-B80A-F5DC75D605ED}" type="sibTrans" cxnId="{950342AD-CD85-46C2-BCFA-DD9BC999CF57}">
      <dgm:prSet/>
      <dgm:spPr/>
      <dgm:t>
        <a:bodyPr/>
        <a:lstStyle/>
        <a:p>
          <a:endParaRPr lang="tr-TR"/>
        </a:p>
      </dgm:t>
    </dgm:pt>
    <dgm:pt modelId="{AEFC43EF-7025-4B60-B9C8-84A1569D22D5}">
      <dgm:prSet phldrT="[Text]" custT="1"/>
      <dgm:spPr>
        <a:solidFill>
          <a:srgbClr val="FFE7E7"/>
        </a:solidFill>
      </dgm:spPr>
      <dgm: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30’unda bilinmeyen etiyoloji</a:t>
          </a:r>
          <a:endPar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dgm:t>
    </dgm:pt>
    <dgm:pt modelId="{6BC95D4D-C244-441D-A66C-FAAC70060480}" type="parTrans" cxnId="{6737C69C-A42C-4E82-882B-92936E1992B0}">
      <dgm:prSet/>
      <dgm:spPr/>
      <dgm:t>
        <a:bodyPr/>
        <a:lstStyle/>
        <a:p>
          <a:endParaRPr lang="tr-TR"/>
        </a:p>
      </dgm:t>
    </dgm:pt>
    <dgm:pt modelId="{2609C9FF-6BEE-419F-A07C-9F1B5F87E478}" type="sibTrans" cxnId="{6737C69C-A42C-4E82-882B-92936E1992B0}">
      <dgm:prSet/>
      <dgm:spPr/>
      <dgm:t>
        <a:bodyPr/>
        <a:lstStyle/>
        <a:p>
          <a:endParaRPr lang="tr-TR"/>
        </a:p>
      </dgm:t>
    </dgm:pt>
    <dgm:pt modelId="{64BB61BD-FA24-462B-86EE-32254BD003AB}" type="pres">
      <dgm:prSet presAssocID="{17CFE3F4-0EEC-49A4-9E4B-DE5B9D11D839}" presName="Name0" presStyleCnt="0">
        <dgm:presLayoutVars>
          <dgm:chMax val="7"/>
          <dgm:chPref val="7"/>
          <dgm:dir/>
        </dgm:presLayoutVars>
      </dgm:prSet>
      <dgm:spPr/>
    </dgm:pt>
    <dgm:pt modelId="{442AE4F8-249A-4E86-B18A-4BE6ACC83DCE}" type="pres">
      <dgm:prSet presAssocID="{17CFE3F4-0EEC-49A4-9E4B-DE5B9D11D839}" presName="Name1" presStyleCnt="0"/>
      <dgm:spPr/>
    </dgm:pt>
    <dgm:pt modelId="{A9E0157B-F6CB-4B47-90B8-A466254C213F}" type="pres">
      <dgm:prSet presAssocID="{17CFE3F4-0EEC-49A4-9E4B-DE5B9D11D839}" presName="cycle" presStyleCnt="0"/>
      <dgm:spPr/>
    </dgm:pt>
    <dgm:pt modelId="{90693BE8-3B4D-4459-AB77-8D7736C39DC4}" type="pres">
      <dgm:prSet presAssocID="{17CFE3F4-0EEC-49A4-9E4B-DE5B9D11D839}" presName="srcNode" presStyleLbl="node1" presStyleIdx="0" presStyleCnt="3"/>
      <dgm:spPr/>
    </dgm:pt>
    <dgm:pt modelId="{5976AAEA-8F78-4F10-9274-1B525299A07C}" type="pres">
      <dgm:prSet presAssocID="{17CFE3F4-0EEC-49A4-9E4B-DE5B9D11D839}" presName="conn" presStyleLbl="parChTrans1D2" presStyleIdx="0" presStyleCnt="1"/>
      <dgm:spPr/>
    </dgm:pt>
    <dgm:pt modelId="{8292E6ED-429E-4FA1-9DBF-30FD1DCEF989}" type="pres">
      <dgm:prSet presAssocID="{17CFE3F4-0EEC-49A4-9E4B-DE5B9D11D839}" presName="extraNode" presStyleLbl="node1" presStyleIdx="0" presStyleCnt="3"/>
      <dgm:spPr/>
    </dgm:pt>
    <dgm:pt modelId="{487F68C1-02FC-4F2C-8A9F-D776DDF5B825}" type="pres">
      <dgm:prSet presAssocID="{17CFE3F4-0EEC-49A4-9E4B-DE5B9D11D839}" presName="dstNode" presStyleLbl="node1" presStyleIdx="0" presStyleCnt="3"/>
      <dgm:spPr/>
    </dgm:pt>
    <dgm:pt modelId="{90086A63-D026-4B00-9070-C8891EA5F2FE}" type="pres">
      <dgm:prSet presAssocID="{B2FFAA4B-2651-41ED-AD82-4190FA5219AC}" presName="text_1" presStyleLbl="node1" presStyleIdx="0" presStyleCnt="3" custScaleY="141203">
        <dgm:presLayoutVars>
          <dgm:bulletEnabled val="1"/>
        </dgm:presLayoutVars>
      </dgm:prSet>
      <dgm:spPr/>
    </dgm:pt>
    <dgm:pt modelId="{316490BD-AB5C-4166-895A-CC06D2E96342}" type="pres">
      <dgm:prSet presAssocID="{B2FFAA4B-2651-41ED-AD82-4190FA5219AC}" presName="accent_1" presStyleCnt="0"/>
      <dgm:spPr/>
    </dgm:pt>
    <dgm:pt modelId="{3C8DE038-D4C1-40FE-90E1-99AE2AF50A83}" type="pres">
      <dgm:prSet presAssocID="{B2FFAA4B-2651-41ED-AD82-4190FA5219AC}" presName="accentRepeatNode" presStyleLbl="solidFgAcc1" presStyleIdx="0" presStyleCnt="3"/>
      <dgm:spPr>
        <a:xfrm>
          <a:off x="64777" y="352051"/>
          <a:ext cx="1173505" cy="1173505"/>
        </a:xfrm>
        <a:prstGeom prst="ellipse">
          <a:avLst/>
        </a:prstGeom>
        <a:solidFill>
          <a:prstClr val="white">
            <a:lumMod val="75000"/>
          </a:prstClr>
        </a:solidFill>
        <a:ln w="12700" cap="flat" cmpd="sng" algn="ctr">
          <a:solidFill>
            <a:prstClr val="white">
              <a:lumMod val="85000"/>
            </a:prstClr>
          </a:solidFill>
          <a:prstDash val="solid"/>
          <a:miter lim="800000"/>
        </a:ln>
        <a:effectLst/>
      </dgm:spPr>
    </dgm:pt>
    <dgm:pt modelId="{B6AC35F5-AFDA-487B-A77B-DA9A0415E967}" type="pres">
      <dgm:prSet presAssocID="{99F260E4-41FD-4C61-B918-24F72F0D78AD}" presName="text_2" presStyleLbl="node1" presStyleIdx="1" presStyleCnt="3" custScaleX="96611" custLinFactNeighborX="1278" custLinFactNeighborY="6103">
        <dgm:presLayoutVars>
          <dgm:bulletEnabled val="1"/>
        </dgm:presLayoutVars>
      </dgm:prSet>
      <dgm:spPr/>
    </dgm:pt>
    <dgm:pt modelId="{EF4167AC-EE1C-459B-A02F-BF0B80FEA96C}" type="pres">
      <dgm:prSet presAssocID="{99F260E4-41FD-4C61-B918-24F72F0D78AD}" presName="accent_2" presStyleCnt="0"/>
      <dgm:spPr/>
    </dgm:pt>
    <dgm:pt modelId="{5F6094FE-8684-48CD-8970-1B07A71CA79F}" type="pres">
      <dgm:prSet presAssocID="{99F260E4-41FD-4C61-B918-24F72F0D78AD}" presName="accentRepeatNode" presStyleLbl="solidFgAcc1" presStyleIdx="1" presStyleCnt="3"/>
      <dgm:spPr>
        <a:xfrm>
          <a:off x="406032" y="1760257"/>
          <a:ext cx="1173505" cy="1173505"/>
        </a:xfrm>
        <a:prstGeom prst="ellipse">
          <a:avLst/>
        </a:prstGeom>
        <a:solidFill>
          <a:prstClr val="white">
            <a:lumMod val="75000"/>
          </a:prstClr>
        </a:solidFill>
        <a:ln w="12700" cap="flat" cmpd="sng" algn="ctr">
          <a:solidFill>
            <a:prstClr val="white">
              <a:lumMod val="85000"/>
            </a:prstClr>
          </a:solidFill>
          <a:prstDash val="solid"/>
          <a:miter lim="800000"/>
        </a:ln>
        <a:effectLst/>
      </dgm:spPr>
    </dgm:pt>
    <dgm:pt modelId="{99B214D8-023C-4FA9-9133-CFF9BC30B9B8}" type="pres">
      <dgm:prSet presAssocID="{AEFC43EF-7025-4B60-B9C8-84A1569D22D5}" presName="text_3" presStyleLbl="node1" presStyleIdx="2" presStyleCnt="3">
        <dgm:presLayoutVars>
          <dgm:bulletEnabled val="1"/>
        </dgm:presLayoutVars>
      </dgm:prSet>
      <dgm:spPr/>
    </dgm:pt>
    <dgm:pt modelId="{17EE38C5-24AB-442D-9DCF-D57119490130}" type="pres">
      <dgm:prSet presAssocID="{AEFC43EF-7025-4B60-B9C8-84A1569D22D5}" presName="accent_3" presStyleCnt="0"/>
      <dgm:spPr/>
    </dgm:pt>
    <dgm:pt modelId="{DBE17C9F-7DB8-4FE6-894A-71227607021A}" type="pres">
      <dgm:prSet presAssocID="{AEFC43EF-7025-4B60-B9C8-84A1569D22D5}" presName="accentRepeatNode" presStyleLbl="solidFgAcc1" presStyleIdx="2" presStyleCnt="3"/>
      <dgm:spPr>
        <a:solidFill>
          <a:schemeClr val="bg1">
            <a:lumMod val="75000"/>
          </a:schemeClr>
        </a:solidFill>
        <a:ln>
          <a:solidFill>
            <a:schemeClr val="bg1">
              <a:lumMod val="85000"/>
            </a:schemeClr>
          </a:solidFill>
        </a:ln>
      </dgm:spPr>
    </dgm:pt>
  </dgm:ptLst>
  <dgm:cxnLst>
    <dgm:cxn modelId="{9BA5CD17-8C75-4751-9D94-273C1CCAED37}" type="presOf" srcId="{AEFC43EF-7025-4B60-B9C8-84A1569D22D5}" destId="{99B214D8-023C-4FA9-9133-CFF9BC30B9B8}" srcOrd="0" destOrd="0" presId="urn:microsoft.com/office/officeart/2008/layout/VerticalCurvedList"/>
    <dgm:cxn modelId="{4D52722D-E74F-4F08-9101-C7129DDC0C91}" type="presOf" srcId="{99F260E4-41FD-4C61-B918-24F72F0D78AD}" destId="{B6AC35F5-AFDA-487B-A77B-DA9A0415E967}" srcOrd="0" destOrd="0" presId="urn:microsoft.com/office/officeart/2008/layout/VerticalCurvedList"/>
    <dgm:cxn modelId="{D92E543C-A42D-4A4E-B0AF-BD9F1008386C}" type="presOf" srcId="{17CFE3F4-0EEC-49A4-9E4B-DE5B9D11D839}" destId="{64BB61BD-FA24-462B-86EE-32254BD003AB}" srcOrd="0" destOrd="0" presId="urn:microsoft.com/office/officeart/2008/layout/VerticalCurvedList"/>
    <dgm:cxn modelId="{6737C69C-A42C-4E82-882B-92936E1992B0}" srcId="{17CFE3F4-0EEC-49A4-9E4B-DE5B9D11D839}" destId="{AEFC43EF-7025-4B60-B9C8-84A1569D22D5}" srcOrd="2" destOrd="0" parTransId="{6BC95D4D-C244-441D-A66C-FAAC70060480}" sibTransId="{2609C9FF-6BEE-419F-A07C-9F1B5F87E478}"/>
    <dgm:cxn modelId="{950342AD-CD85-46C2-BCFA-DD9BC999CF57}" srcId="{17CFE3F4-0EEC-49A4-9E4B-DE5B9D11D839}" destId="{99F260E4-41FD-4C61-B918-24F72F0D78AD}" srcOrd="1" destOrd="0" parTransId="{147C676E-E629-4C44-AD2A-1186D30B7DDE}" sibTransId="{754AB322-EC3C-4824-B80A-F5DC75D605ED}"/>
    <dgm:cxn modelId="{5CE166BD-1A63-41E2-AD21-F2C60FBCF336}" type="presOf" srcId="{B2FFAA4B-2651-41ED-AD82-4190FA5219AC}" destId="{90086A63-D026-4B00-9070-C8891EA5F2FE}" srcOrd="0" destOrd="0" presId="urn:microsoft.com/office/officeart/2008/layout/VerticalCurvedList"/>
    <dgm:cxn modelId="{F0C87DE6-36F4-4098-BAE7-75400E9B6199}" type="presOf" srcId="{BEFCAEBD-D271-417C-8C05-1EA9380A68A6}" destId="{5976AAEA-8F78-4F10-9274-1B525299A07C}" srcOrd="0" destOrd="0" presId="urn:microsoft.com/office/officeart/2008/layout/VerticalCurvedList"/>
    <dgm:cxn modelId="{590D2DF0-7233-424B-A32C-26E1B9315D4A}" srcId="{17CFE3F4-0EEC-49A4-9E4B-DE5B9D11D839}" destId="{B2FFAA4B-2651-41ED-AD82-4190FA5219AC}" srcOrd="0" destOrd="0" parTransId="{0AA14A15-8C2D-45AD-A6AB-BA605E58C036}" sibTransId="{BEFCAEBD-D271-417C-8C05-1EA9380A68A6}"/>
    <dgm:cxn modelId="{A44EB577-8382-4EB2-BF7C-2D6155ED5179}" type="presParOf" srcId="{64BB61BD-FA24-462B-86EE-32254BD003AB}" destId="{442AE4F8-249A-4E86-B18A-4BE6ACC83DCE}" srcOrd="0" destOrd="0" presId="urn:microsoft.com/office/officeart/2008/layout/VerticalCurvedList"/>
    <dgm:cxn modelId="{9BD5BC40-A47B-4C45-BCC5-DCC473D401E5}" type="presParOf" srcId="{442AE4F8-249A-4E86-B18A-4BE6ACC83DCE}" destId="{A9E0157B-F6CB-4B47-90B8-A466254C213F}" srcOrd="0" destOrd="0" presId="urn:microsoft.com/office/officeart/2008/layout/VerticalCurvedList"/>
    <dgm:cxn modelId="{7EA326BB-37B8-41EB-8D5D-755A55BEA71C}" type="presParOf" srcId="{A9E0157B-F6CB-4B47-90B8-A466254C213F}" destId="{90693BE8-3B4D-4459-AB77-8D7736C39DC4}" srcOrd="0" destOrd="0" presId="urn:microsoft.com/office/officeart/2008/layout/VerticalCurvedList"/>
    <dgm:cxn modelId="{86F110E3-E6BD-4A80-AA41-C20030E1B5B9}" type="presParOf" srcId="{A9E0157B-F6CB-4B47-90B8-A466254C213F}" destId="{5976AAEA-8F78-4F10-9274-1B525299A07C}" srcOrd="1" destOrd="0" presId="urn:microsoft.com/office/officeart/2008/layout/VerticalCurvedList"/>
    <dgm:cxn modelId="{73FE4D7A-CF1B-4178-ACD0-B70C7709F54A}" type="presParOf" srcId="{A9E0157B-F6CB-4B47-90B8-A466254C213F}" destId="{8292E6ED-429E-4FA1-9DBF-30FD1DCEF989}" srcOrd="2" destOrd="0" presId="urn:microsoft.com/office/officeart/2008/layout/VerticalCurvedList"/>
    <dgm:cxn modelId="{D4EE83BD-92E0-4465-A75C-79D9C799C4EE}" type="presParOf" srcId="{A9E0157B-F6CB-4B47-90B8-A466254C213F}" destId="{487F68C1-02FC-4F2C-8A9F-D776DDF5B825}" srcOrd="3" destOrd="0" presId="urn:microsoft.com/office/officeart/2008/layout/VerticalCurvedList"/>
    <dgm:cxn modelId="{28CE7EC2-8705-4CBE-BBEA-443373C2D034}" type="presParOf" srcId="{442AE4F8-249A-4E86-B18A-4BE6ACC83DCE}" destId="{90086A63-D026-4B00-9070-C8891EA5F2FE}" srcOrd="1" destOrd="0" presId="urn:microsoft.com/office/officeart/2008/layout/VerticalCurvedList"/>
    <dgm:cxn modelId="{697EFB2E-98FF-4DF4-A665-79144917E4A6}" type="presParOf" srcId="{442AE4F8-249A-4E86-B18A-4BE6ACC83DCE}" destId="{316490BD-AB5C-4166-895A-CC06D2E96342}" srcOrd="2" destOrd="0" presId="urn:microsoft.com/office/officeart/2008/layout/VerticalCurvedList"/>
    <dgm:cxn modelId="{810F8635-905D-4B8B-9C33-215380BFC2B8}" type="presParOf" srcId="{316490BD-AB5C-4166-895A-CC06D2E96342}" destId="{3C8DE038-D4C1-40FE-90E1-99AE2AF50A83}" srcOrd="0" destOrd="0" presId="urn:microsoft.com/office/officeart/2008/layout/VerticalCurvedList"/>
    <dgm:cxn modelId="{9BE3740C-777A-475C-A0EF-859B69DE6C2D}" type="presParOf" srcId="{442AE4F8-249A-4E86-B18A-4BE6ACC83DCE}" destId="{B6AC35F5-AFDA-487B-A77B-DA9A0415E967}" srcOrd="3" destOrd="0" presId="urn:microsoft.com/office/officeart/2008/layout/VerticalCurvedList"/>
    <dgm:cxn modelId="{2CE20B19-3055-408C-93CC-DD17C4FF625B}" type="presParOf" srcId="{442AE4F8-249A-4E86-B18A-4BE6ACC83DCE}" destId="{EF4167AC-EE1C-459B-A02F-BF0B80FEA96C}" srcOrd="4" destOrd="0" presId="urn:microsoft.com/office/officeart/2008/layout/VerticalCurvedList"/>
    <dgm:cxn modelId="{C20131D6-BFDB-4676-8E83-96ECA56BD321}" type="presParOf" srcId="{EF4167AC-EE1C-459B-A02F-BF0B80FEA96C}" destId="{5F6094FE-8684-48CD-8970-1B07A71CA79F}" srcOrd="0" destOrd="0" presId="urn:microsoft.com/office/officeart/2008/layout/VerticalCurvedList"/>
    <dgm:cxn modelId="{D798F383-0BCA-4C29-B50E-E6D1BD418C5E}" type="presParOf" srcId="{442AE4F8-249A-4E86-B18A-4BE6ACC83DCE}" destId="{99B214D8-023C-4FA9-9133-CFF9BC30B9B8}" srcOrd="5" destOrd="0" presId="urn:microsoft.com/office/officeart/2008/layout/VerticalCurvedList"/>
    <dgm:cxn modelId="{2C721250-FD66-4BB7-A2AB-B4896BD79380}" type="presParOf" srcId="{442AE4F8-249A-4E86-B18A-4BE6ACC83DCE}" destId="{17EE38C5-24AB-442D-9DCF-D57119490130}" srcOrd="6" destOrd="0" presId="urn:microsoft.com/office/officeart/2008/layout/VerticalCurvedList"/>
    <dgm:cxn modelId="{9FAF8C97-8EDC-48A1-9465-40C86780FB5F}" type="presParOf" srcId="{17EE38C5-24AB-442D-9DCF-D57119490130}" destId="{DBE17C9F-7DB8-4FE6-894A-7122760702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sz="14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r>
            <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18 yaşından büyük sağlıklı erişkinlerin yılda en az 1 kez  tütün/tütün ürünleri kullanımı ve diğer risk faktörleri konusunda değerlendirilmesi </a:t>
          </a:r>
        </a:p>
        <a:p>
          <a:pPr>
            <a:buClrTx/>
            <a:buSzTx/>
            <a:buFont typeface="Arial" panose="020B0604020202020204" pitchFamily="34" charset="0"/>
            <a:buNone/>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47429" custLinFactNeighborX="394" custLinFactNeighborY="-12768"/>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591" custScaleY="120382" custLinFactNeighborX="-113" custLinFactNeighborY="-13957">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1895" custLinFactNeighborY="-7936"/>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endParaRPr kumimoji="0" lang="tr-TR" sz="18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a:buClrTx/>
            <a:buSzTx/>
            <a:buFont typeface="Arial" panose="020B0604020202020204" pitchFamily="34" charset="0"/>
            <a:buNone/>
          </a:pP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Medikal tedavinin düzenlenmesi ve yaşam tarzı değişikliği önerilmesi</a:t>
          </a: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47476" custLinFactNeighborX="456" custLinFactNeighborY="-14100"/>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6487" custScaleY="120991" custLinFactNeighborX="600" custLinFactNeighborY="-14472">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2228" custLinFactNeighborY="-7228"/>
      <dgm:spPr>
        <a:xfrm>
          <a:off x="122395" y="451751"/>
          <a:ext cx="1717700" cy="1025725"/>
        </a:xfrm>
        <a:prstGeom prst="roundRect">
          <a:avLst>
            <a:gd name="adj" fmla="val 10000"/>
          </a:avLst>
        </a:prstGeom>
        <a:noFill/>
        <a:ln w="12700" cap="flat" cmpd="sng" algn="ctr">
          <a:noFill/>
          <a:prstDash val="solid"/>
          <a:miter lim="800000"/>
        </a:ln>
        <a:effectLst/>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lgn="ctr"/>
          <a:endParaRPr kumimoji="0" 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lgn="ctr"/>
          <a:endParaRPr kumimoji="0" 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lgn="ct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KOAH tanısı almış erişkinlerin ise izlem sıklığı hastanın ağırlığına göre değişir. İleri evre hastalar 3 ayda bir, erken evre hastalar hastalığının kontrolde olması durumunda  yılda bir ya da iki </a:t>
          </a:r>
          <a:r>
            <a:rPr kumimoji="0" lang="tr-TR" sz="1800" b="0" i="0" u="none" strike="noStrike" cap="none" spc="0" normalizeH="0" baseline="0" noProof="0" dirty="0" err="1">
              <a:ln>
                <a:noFill/>
              </a:ln>
              <a:solidFill>
                <a:srgbClr val="404040"/>
              </a:solidFill>
              <a:effectLst/>
              <a:uLnTx/>
              <a:uFillTx/>
              <a:latin typeface="Calibri" panose="020F0502020204030204"/>
              <a:ea typeface="+mn-ea"/>
              <a:cs typeface="+mn-cs"/>
            </a:rPr>
            <a:t>vizitle</a:t>
          </a:r>
          <a:r>
            <a:rPr kumimoji="0" lang="tr-TR" sz="1800" b="0" i="0" u="none" strike="noStrike" cap="none" spc="0" normalizeH="0" baseline="0" noProof="0" dirty="0">
              <a:ln>
                <a:noFill/>
              </a:ln>
              <a:solidFill>
                <a:srgbClr val="404040"/>
              </a:solidFill>
              <a:effectLst/>
              <a:uLnTx/>
              <a:uFillTx/>
              <a:latin typeface="Calibri" panose="020F0502020204030204"/>
              <a:ea typeface="+mn-ea"/>
              <a:cs typeface="+mn-cs"/>
            </a:rPr>
            <a:t> sağlık kontrolünün gerçekleştirilerek, komplikasyon gelişiminin önlenmesi </a:t>
          </a:r>
        </a:p>
        <a:p>
          <a:pPr marL="0" algn="ctr">
            <a:buClrTx/>
            <a:buSzTx/>
            <a:buFont typeface="Arial" panose="020B0604020202020204" pitchFamily="34" charset="0"/>
            <a:buNone/>
          </a:pPr>
          <a:endParaRPr kumimoji="0" lang="tr-TR" altLang="tr-TR" sz="2400" b="1"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X="90494" custScaleY="49342" custLinFactNeighborX="420" custLinFactNeighborY="-11107"/>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96604" custScaleY="126908" custLinFactNeighborX="0" custLinFactNeighborY="-8636">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44005"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9186CD-C773-4F0B-82F3-31143097CB55}" type="doc">
      <dgm:prSet loTypeId="urn:microsoft.com/office/officeart/2005/8/layout/arrow2" loCatId="process" qsTypeId="urn:microsoft.com/office/officeart/2005/8/quickstyle/simple5" qsCatId="simple" csTypeId="urn:microsoft.com/office/officeart/2005/8/colors/accent3_1" csCatId="accent3" phldr="1"/>
      <dgm:spPr/>
      <dgm:t>
        <a:bodyPr/>
        <a:lstStyle/>
        <a:p>
          <a:endParaRPr lang="tr-TR"/>
        </a:p>
      </dgm:t>
    </dgm:pt>
    <dgm:pt modelId="{5A3A82B2-2824-48FC-8CA4-686C2563A27D}">
      <dgm:prSet custT="1"/>
      <dgm:spPr/>
      <dgm:t>
        <a:bodyPr spcFirstLastPara="0" vert="horz" wrap="square" lIns="235298" tIns="0" rIns="0" bIns="0" numCol="1" spcCol="1270" anchor="t" anchorCtr="0"/>
        <a:lstStyle/>
        <a:p>
          <a:pPr>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Aşırı mukus sekresyonu</a:t>
          </a:r>
        </a:p>
      </dgm:t>
    </dgm:pt>
    <dgm:pt modelId="{06CD0651-EF9C-45CD-BF84-AA9794221C5F}" type="parTrans" cxnId="{721330FD-DE59-4B88-A2A5-5B5484BA5B23}">
      <dgm:prSet/>
      <dgm:spPr/>
      <dgm:t>
        <a:bodyPr/>
        <a:lstStyle/>
        <a:p>
          <a:endParaRPr lang="tr-TR"/>
        </a:p>
      </dgm:t>
    </dgm:pt>
    <dgm:pt modelId="{710C49C0-A3BF-404C-A092-76C2E33DB5BD}" type="sibTrans" cxnId="{721330FD-DE59-4B88-A2A5-5B5484BA5B23}">
      <dgm:prSet/>
      <dgm:spPr/>
      <dgm:t>
        <a:bodyPr/>
        <a:lstStyle/>
        <a:p>
          <a:endParaRPr lang="tr-TR"/>
        </a:p>
      </dgm:t>
    </dgm:pt>
    <dgm:pt modelId="{89647819-AA7E-4778-9DFE-C6144EAEB40A}">
      <dgm:prSet/>
      <dgm:spPr/>
      <dgm:t>
        <a:bodyPr/>
        <a:lstStyle/>
        <a:p>
          <a:endParaRPr lang="tr-TR"/>
        </a:p>
      </dgm:t>
    </dgm:pt>
    <dgm:pt modelId="{9DF3F469-C100-49E4-9D0F-F44D4913D075}" type="parTrans" cxnId="{E22708BA-8A31-4C1C-A429-FF7CA00B98EF}">
      <dgm:prSet/>
      <dgm:spPr/>
      <dgm:t>
        <a:bodyPr/>
        <a:lstStyle/>
        <a:p>
          <a:endParaRPr lang="tr-TR"/>
        </a:p>
      </dgm:t>
    </dgm:pt>
    <dgm:pt modelId="{A3EE202F-163F-49DD-9A3B-47D5C72B5E96}" type="sibTrans" cxnId="{E22708BA-8A31-4C1C-A429-FF7CA00B98EF}">
      <dgm:prSet/>
      <dgm:spPr/>
      <dgm:t>
        <a:bodyPr/>
        <a:lstStyle/>
        <a:p>
          <a:endParaRPr lang="tr-TR"/>
        </a:p>
      </dgm:t>
    </dgm:pt>
    <dgm:pt modelId="{F6026BDF-A9A1-4222-860B-3F0A81454401}">
      <dgm:prSet/>
      <dgm:spPr/>
      <dgm:t>
        <a:bodyPr/>
        <a:lstStyle/>
        <a:p>
          <a:endParaRPr lang="tr-TR" dirty="0"/>
        </a:p>
      </dgm:t>
    </dgm:pt>
    <dgm:pt modelId="{7722C15D-FFAA-45F2-AB7F-4E55CD85D67D}" type="parTrans" cxnId="{8B01C343-7414-430D-B28A-7340BE7A9889}">
      <dgm:prSet/>
      <dgm:spPr/>
      <dgm:t>
        <a:bodyPr/>
        <a:lstStyle/>
        <a:p>
          <a:endParaRPr lang="tr-TR"/>
        </a:p>
      </dgm:t>
    </dgm:pt>
    <dgm:pt modelId="{15DF4F36-9FBB-4638-A936-1ED8FFBDBEAD}" type="sibTrans" cxnId="{8B01C343-7414-430D-B28A-7340BE7A9889}">
      <dgm:prSet/>
      <dgm:spPr/>
      <dgm:t>
        <a:bodyPr/>
        <a:lstStyle/>
        <a:p>
          <a:endParaRPr lang="tr-TR"/>
        </a:p>
      </dgm:t>
    </dgm:pt>
    <dgm:pt modelId="{A4F58D5B-CD7A-4648-866A-F9E675C46CF0}">
      <dgm:prSet custT="1"/>
      <dgm:spPr/>
      <dgm:t>
        <a:bodyPr/>
        <a:lstStyle/>
        <a:p>
          <a:pPr>
            <a:buClr>
              <a:srgbClr val="C00000"/>
            </a:buClr>
            <a:buSzTx/>
            <a:buFont typeface="Arial" panose="020B0604020202020204" pitchFamily="34" charset="0"/>
            <a:buChar char="•"/>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Gaz değişimi anormallikleri</a:t>
          </a:r>
        </a:p>
      </dgm:t>
    </dgm:pt>
    <dgm:pt modelId="{50DFAF88-0D7E-4FA0-ABF2-A3C73DDC392B}" type="parTrans" cxnId="{1C24B7DD-5D41-4830-BF81-4D504E08D3C2}">
      <dgm:prSet/>
      <dgm:spPr/>
      <dgm:t>
        <a:bodyPr/>
        <a:lstStyle/>
        <a:p>
          <a:endParaRPr lang="tr-TR"/>
        </a:p>
      </dgm:t>
    </dgm:pt>
    <dgm:pt modelId="{B5216C24-93AC-4DC6-8A10-3A2330B75889}" type="sibTrans" cxnId="{1C24B7DD-5D41-4830-BF81-4D504E08D3C2}">
      <dgm:prSet/>
      <dgm:spPr/>
      <dgm:t>
        <a:bodyPr/>
        <a:lstStyle/>
        <a:p>
          <a:endParaRPr lang="tr-TR"/>
        </a:p>
      </dgm:t>
    </dgm:pt>
    <dgm:pt modelId="{98FE3EC4-3649-4AD1-98FF-8BC6230FBC6E}">
      <dgm:prSet custT="1"/>
      <dgm:spPr/>
      <dgm:t>
        <a:bodyPr/>
        <a:lstStyle/>
        <a:p>
          <a:pPr>
            <a:buClr>
              <a:srgbClr val="C00000"/>
            </a:buClr>
            <a:buSzTx/>
            <a:buFont typeface="Arial" panose="020B0604020202020204" pitchFamily="34" charset="0"/>
            <a:buChar char="•"/>
          </a:pPr>
          <a:r>
            <a:rPr kumimoji="0" lang="tr-TR" sz="2400" b="0" i="0" u="none" strike="noStrike" cap="none" spc="0" normalizeH="0" baseline="0" noProof="0" dirty="0">
              <a:ln/>
              <a:solidFill>
                <a:srgbClr val="404040"/>
              </a:solidFill>
              <a:effectLst/>
              <a:uLnTx/>
              <a:uFillTx/>
              <a:latin typeface="Calibri" panose="020F0502020204030204"/>
              <a:ea typeface="+mn-ea"/>
              <a:cs typeface="+mn-cs"/>
            </a:rPr>
            <a:t>Pulmoner hipertansiyon</a:t>
          </a:r>
          <a:r>
            <a:rPr kumimoji="0" lang="en-US" sz="2400" b="0" i="0" u="none" strike="noStrike" cap="none" spc="0" normalizeH="0" baseline="0" noProof="0" dirty="0">
              <a:ln/>
              <a:solidFill>
                <a:srgbClr val="404040"/>
              </a:solidFill>
              <a:effectLst/>
              <a:uLnTx/>
              <a:uFillTx/>
              <a:latin typeface="Calibri" panose="020F0502020204030204"/>
              <a:ea typeface="+mn-ea"/>
              <a:cs typeface="+mn-cs"/>
            </a:rPr>
            <a:t> </a:t>
          </a:r>
          <a:r>
            <a:rPr kumimoji="0" lang="en-US" sz="2400" b="0" i="0" u="none" strike="noStrike" cap="none" spc="0" normalizeH="0" baseline="0" noProof="0" dirty="0" err="1">
              <a:ln/>
              <a:solidFill>
                <a:srgbClr val="404040"/>
              </a:solidFill>
              <a:effectLst/>
              <a:uLnTx/>
              <a:uFillTx/>
              <a:latin typeface="Calibri" panose="020F0502020204030204"/>
              <a:ea typeface="+mn-ea"/>
              <a:cs typeface="+mn-cs"/>
            </a:rPr>
            <a:t>ve</a:t>
          </a:r>
          <a:r>
            <a:rPr kumimoji="0" lang="en-US" sz="2400" b="0" i="0" u="none" strike="noStrike" cap="none" spc="0" normalizeH="0" baseline="0" noProof="0" dirty="0">
              <a:ln/>
              <a:solidFill>
                <a:srgbClr val="404040"/>
              </a:solidFill>
              <a:effectLst/>
              <a:uLnTx/>
              <a:uFillTx/>
              <a:latin typeface="Calibri" panose="020F0502020204030204"/>
              <a:ea typeface="+mn-ea"/>
              <a:cs typeface="+mn-cs"/>
            </a:rPr>
            <a:t> </a:t>
          </a:r>
          <a:r>
            <a:rPr kumimoji="0" lang="tr-TR" sz="2400" b="0" i="0" u="none" strike="noStrike" cap="none" spc="0" normalizeH="0" baseline="0" noProof="0" dirty="0">
              <a:ln/>
              <a:solidFill>
                <a:srgbClr val="404040"/>
              </a:solidFill>
              <a:effectLst/>
              <a:uLnTx/>
              <a:uFillTx/>
              <a:latin typeface="Calibri" panose="020F0502020204030204"/>
              <a:ea typeface="+mn-ea"/>
              <a:cs typeface="+mn-cs"/>
            </a:rPr>
            <a:t>Sistemik özellikler</a:t>
          </a:r>
        </a:p>
        <a:p>
          <a:pPr>
            <a:buClr>
              <a:srgbClr val="C00000"/>
            </a:buClr>
            <a:buSzTx/>
            <a:buFont typeface="Arial" panose="020B0604020202020204" pitchFamily="34" charset="0"/>
            <a:buChar char="•"/>
          </a:pPr>
          <a:endParaRPr kumimoji="0" lang="tr-TR" sz="2400" b="0" i="0" u="none" strike="noStrike" cap="none" spc="0" normalizeH="0" baseline="0" noProof="0" dirty="0">
            <a:ln/>
            <a:effectLst/>
            <a:uLnTx/>
            <a:uFillTx/>
            <a:latin typeface="Calibri" panose="020F0502020204030204"/>
            <a:ea typeface="+mn-ea"/>
            <a:cs typeface="+mn-cs"/>
          </a:endParaRPr>
        </a:p>
      </dgm:t>
    </dgm:pt>
    <dgm:pt modelId="{59E9CB3C-F656-4F59-B2DD-E34B0FA41E21}" type="parTrans" cxnId="{326F3312-5AE6-4E40-8F47-38903D4BD446}">
      <dgm:prSet/>
      <dgm:spPr/>
      <dgm:t>
        <a:bodyPr/>
        <a:lstStyle/>
        <a:p>
          <a:endParaRPr lang="tr-TR"/>
        </a:p>
      </dgm:t>
    </dgm:pt>
    <dgm:pt modelId="{6B9E0ACF-84E6-429B-82BA-2D44FACCE96A}" type="sibTrans" cxnId="{326F3312-5AE6-4E40-8F47-38903D4BD446}">
      <dgm:prSet/>
      <dgm:spPr/>
      <dgm:t>
        <a:bodyPr/>
        <a:lstStyle/>
        <a:p>
          <a:endParaRPr lang="tr-TR"/>
        </a:p>
      </dgm:t>
    </dgm:pt>
    <dgm:pt modelId="{FE660B9D-6EAA-4B12-A143-FEB1DF66AF7F}">
      <dgm:prSet custT="1"/>
      <dgm:spPr/>
      <dgm:t>
        <a:bodyPr/>
        <a:lstStyle/>
        <a:p>
          <a:pPr>
            <a:buClr>
              <a:srgbClr val="C00000"/>
            </a:buClr>
            <a:buSzTx/>
            <a:buFont typeface="Arial" panose="020B0604020202020204" pitchFamily="34" charset="0"/>
            <a:buChar char="•"/>
          </a:pPr>
          <a:r>
            <a:rPr kumimoji="0" lang="tr-TR" sz="2300" b="0" i="0" u="none" strike="noStrike" cap="none" spc="0" normalizeH="0" baseline="0" noProof="0" dirty="0">
              <a:ln/>
              <a:solidFill>
                <a:srgbClr val="404040"/>
              </a:solidFill>
              <a:effectLst/>
              <a:uLnTx/>
              <a:uFillTx/>
              <a:latin typeface="Calibri" panose="020F0502020204030204"/>
              <a:ea typeface="+mn-ea"/>
              <a:cs typeface="+mn-cs"/>
            </a:rPr>
            <a:t>Hava akımı kısıtlanması ve hava hapsi</a:t>
          </a:r>
        </a:p>
      </dgm:t>
    </dgm:pt>
    <dgm:pt modelId="{DC26D93C-9887-4867-8575-6D9BF1D5B95E}" type="parTrans" cxnId="{5094443E-9E9A-40C6-B539-3D860E3C2436}">
      <dgm:prSet/>
      <dgm:spPr/>
      <dgm:t>
        <a:bodyPr/>
        <a:lstStyle/>
        <a:p>
          <a:endParaRPr lang="tr-TR"/>
        </a:p>
      </dgm:t>
    </dgm:pt>
    <dgm:pt modelId="{5B2DB080-F422-4F01-8CB4-481DD8A43A83}" type="sibTrans" cxnId="{5094443E-9E9A-40C6-B539-3D860E3C2436}">
      <dgm:prSet/>
      <dgm:spPr/>
      <dgm:t>
        <a:bodyPr/>
        <a:lstStyle/>
        <a:p>
          <a:endParaRPr lang="tr-TR"/>
        </a:p>
      </dgm:t>
    </dgm:pt>
    <dgm:pt modelId="{2D4F1FBF-AF12-48FB-ABF7-A2ECF837C136}">
      <dgm:prSet custT="1"/>
      <dgm:spPr/>
      <dgm:t>
        <a:bodyPr/>
        <a:lstStyle/>
        <a:p>
          <a:pPr>
            <a:buClr>
              <a:srgbClr val="C00000"/>
            </a:buClr>
            <a:buSzTx/>
            <a:buFont typeface="Arial" panose="020B0604020202020204" pitchFamily="34" charset="0"/>
            <a:buChar char="•"/>
          </a:pPr>
          <a:r>
            <a:rPr kumimoji="0" lang="tr-TR" sz="2400" b="0" i="0" u="none" strike="noStrike" cap="none" spc="0" normalizeH="0" baseline="0" noProof="0" dirty="0">
              <a:ln/>
              <a:solidFill>
                <a:srgbClr val="404040"/>
              </a:solidFill>
              <a:effectLst/>
              <a:uLnTx/>
              <a:uFillTx/>
              <a:latin typeface="Calibri" panose="020F0502020204030204"/>
              <a:ea typeface="+mn-ea"/>
              <a:cs typeface="+mn-cs"/>
            </a:rPr>
            <a:t>Alevlenmeler</a:t>
          </a:r>
        </a:p>
      </dgm:t>
    </dgm:pt>
    <dgm:pt modelId="{4B39D33A-5CF0-4BAA-BA01-A328122444EE}" type="parTrans" cxnId="{37BD29F5-6A08-4F47-813E-A6F336E1B2CC}">
      <dgm:prSet/>
      <dgm:spPr/>
      <dgm:t>
        <a:bodyPr/>
        <a:lstStyle/>
        <a:p>
          <a:endParaRPr lang="tr-TR"/>
        </a:p>
      </dgm:t>
    </dgm:pt>
    <dgm:pt modelId="{8D50EBA5-003B-45B0-91EB-7755B658CB00}" type="sibTrans" cxnId="{37BD29F5-6A08-4F47-813E-A6F336E1B2CC}">
      <dgm:prSet/>
      <dgm:spPr/>
      <dgm:t>
        <a:bodyPr/>
        <a:lstStyle/>
        <a:p>
          <a:endParaRPr lang="tr-TR"/>
        </a:p>
      </dgm:t>
    </dgm:pt>
    <dgm:pt modelId="{0CAE2065-45FD-4847-9B30-FEB9E5EFE968}">
      <dgm:prSet custScaleX="138576" custScaleY="27129" custLinFactNeighborX="11962" custLinFactNeighborY="-31499"/>
      <dgm:spPr>
        <a:prstGeom prst="rect">
          <a:avLst/>
        </a:prstGeom>
      </dgm:spPr>
      <dgm:t>
        <a:bodyPr/>
        <a:lstStyle/>
        <a:p>
          <a:endParaRPr lang="tr-TR"/>
        </a:p>
      </dgm:t>
    </dgm:pt>
    <dgm:pt modelId="{511C6025-26BD-4AFF-BD8D-EFC39A1CCAFE}" type="parTrans" cxnId="{24A210DB-4A74-410D-B9F2-AF587212AD9A}">
      <dgm:prSet/>
      <dgm:spPr/>
      <dgm:t>
        <a:bodyPr/>
        <a:lstStyle/>
        <a:p>
          <a:endParaRPr lang="tr-TR"/>
        </a:p>
      </dgm:t>
    </dgm:pt>
    <dgm:pt modelId="{985A0700-9B23-4CFF-BCE8-5F868F63C3DA}" type="sibTrans" cxnId="{24A210DB-4A74-410D-B9F2-AF587212AD9A}">
      <dgm:prSet/>
      <dgm:spPr/>
      <dgm:t>
        <a:bodyPr/>
        <a:lstStyle/>
        <a:p>
          <a:endParaRPr lang="tr-TR"/>
        </a:p>
      </dgm:t>
    </dgm:pt>
    <dgm:pt modelId="{1A1FD690-6588-4B49-A280-8AD538E60F5D}">
      <dgm:prSet custScaleX="138576" custScaleY="27129" custLinFactNeighborX="11962" custLinFactNeighborY="-31499"/>
      <dgm:spPr>
        <a:prstGeom prst="rect">
          <a:avLst/>
        </a:prstGeom>
      </dgm:spPr>
      <dgm:t>
        <a:bodyPr/>
        <a:lstStyle/>
        <a:p>
          <a:endParaRPr lang="tr-TR"/>
        </a:p>
      </dgm:t>
    </dgm:pt>
    <dgm:pt modelId="{69C3609B-E9CB-4096-B0E3-E5D8923D487C}" type="parTrans" cxnId="{47458D30-942B-49BC-8CD7-05EB11463D39}">
      <dgm:prSet/>
      <dgm:spPr/>
      <dgm:t>
        <a:bodyPr/>
        <a:lstStyle/>
        <a:p>
          <a:endParaRPr lang="tr-TR"/>
        </a:p>
      </dgm:t>
    </dgm:pt>
    <dgm:pt modelId="{DA853F96-9300-4117-8C80-016818A9AB96}" type="sibTrans" cxnId="{47458D30-942B-49BC-8CD7-05EB11463D39}">
      <dgm:prSet/>
      <dgm:spPr/>
      <dgm:t>
        <a:bodyPr/>
        <a:lstStyle/>
        <a:p>
          <a:endParaRPr lang="tr-TR"/>
        </a:p>
      </dgm:t>
    </dgm:pt>
    <dgm:pt modelId="{09435EF7-79BB-493F-889F-19C0A8938C7E}" type="pres">
      <dgm:prSet presAssocID="{929186CD-C773-4F0B-82F3-31143097CB55}" presName="arrowDiagram" presStyleCnt="0">
        <dgm:presLayoutVars>
          <dgm:chMax val="5"/>
          <dgm:dir/>
          <dgm:resizeHandles val="exact"/>
        </dgm:presLayoutVars>
      </dgm:prSet>
      <dgm:spPr/>
    </dgm:pt>
    <dgm:pt modelId="{5E720B87-F787-4041-BCDF-7127169CDE8B}" type="pres">
      <dgm:prSet presAssocID="{929186CD-C773-4F0B-82F3-31143097CB55}" presName="arrow" presStyleLbl="bgShp" presStyleIdx="0" presStyleCnt="1" custLinFactNeighborY="-66805"/>
      <dgm:spPr>
        <a:solidFill>
          <a:srgbClr val="FFE7E7"/>
        </a:solidFill>
      </dgm:spPr>
    </dgm:pt>
    <dgm:pt modelId="{606BDD14-44DA-4ECB-B59F-88B5CE0B093B}" type="pres">
      <dgm:prSet presAssocID="{929186CD-C773-4F0B-82F3-31143097CB55}" presName="arrowDiagram5" presStyleCnt="0"/>
      <dgm:spPr/>
    </dgm:pt>
    <dgm:pt modelId="{7A4DAE3F-85A9-494A-A212-9CD18B573EB2}" type="pres">
      <dgm:prSet presAssocID="{2D4F1FBF-AF12-48FB-ABF7-A2ECF837C136}" presName="bullet5a" presStyleLbl="node1" presStyleIdx="0" presStyleCnt="5"/>
      <dgm:spPr/>
    </dgm:pt>
    <dgm:pt modelId="{E67E1B48-1F4B-4440-B595-FD3ED1715AE3}" type="pres">
      <dgm:prSet presAssocID="{2D4F1FBF-AF12-48FB-ABF7-A2ECF837C136}" presName="textBox5a" presStyleLbl="revTx" presStyleIdx="0" presStyleCnt="5" custScaleX="232791" custScaleY="60337" custLinFactNeighborX="3310" custLinFactNeighborY="17065">
        <dgm:presLayoutVars>
          <dgm:bulletEnabled val="1"/>
        </dgm:presLayoutVars>
      </dgm:prSet>
      <dgm:spPr/>
    </dgm:pt>
    <dgm:pt modelId="{0CA6B194-DBFC-42D4-BE34-E00BFC27738A}" type="pres">
      <dgm:prSet presAssocID="{FE660B9D-6EAA-4B12-A143-FEB1DF66AF7F}" presName="bullet5b" presStyleLbl="node1" presStyleIdx="1" presStyleCnt="5"/>
      <dgm:spPr/>
    </dgm:pt>
    <dgm:pt modelId="{A12E3281-06EC-46D5-99AA-15581040DFC3}" type="pres">
      <dgm:prSet presAssocID="{FE660B9D-6EAA-4B12-A143-FEB1DF66AF7F}" presName="textBox5b" presStyleLbl="revTx" presStyleIdx="1" presStyleCnt="5" custScaleX="245167" custScaleY="56748" custLinFactX="100000" custLinFactNeighborX="120165" custLinFactNeighborY="-63252">
        <dgm:presLayoutVars>
          <dgm:bulletEnabled val="1"/>
        </dgm:presLayoutVars>
      </dgm:prSet>
      <dgm:spPr/>
    </dgm:pt>
    <dgm:pt modelId="{BC18AD77-10C8-4B5B-AFF5-8D39E3279FD1}" type="pres">
      <dgm:prSet presAssocID="{98FE3EC4-3649-4AD1-98FF-8BC6230FBC6E}" presName="bullet5c" presStyleLbl="node1" presStyleIdx="2" presStyleCnt="5"/>
      <dgm:spPr/>
    </dgm:pt>
    <dgm:pt modelId="{67FC0E03-713A-4BF5-8AA4-04833F3398ED}" type="pres">
      <dgm:prSet presAssocID="{98FE3EC4-3649-4AD1-98FF-8BC6230FBC6E}" presName="textBox5c" presStyleLbl="revTx" presStyleIdx="2" presStyleCnt="5" custScaleX="280514" custScaleY="24740" custLinFactNeighborX="-47319" custLinFactNeighborY="4812">
        <dgm:presLayoutVars>
          <dgm:bulletEnabled val="1"/>
        </dgm:presLayoutVars>
      </dgm:prSet>
      <dgm:spPr/>
    </dgm:pt>
    <dgm:pt modelId="{37F11568-870F-4939-8588-C19830DD0ECC}" type="pres">
      <dgm:prSet presAssocID="{A4F58D5B-CD7A-4648-866A-F9E675C46CF0}" presName="bullet5d" presStyleLbl="node1" presStyleIdx="3" presStyleCnt="5"/>
      <dgm:spPr/>
    </dgm:pt>
    <dgm:pt modelId="{A60DAB8A-93AA-4A86-8AD3-A0BA19410195}" type="pres">
      <dgm:prSet presAssocID="{A4F58D5B-CD7A-4648-866A-F9E675C46CF0}" presName="textBox5d" presStyleLbl="revTx" presStyleIdx="3" presStyleCnt="5" custScaleX="252595" custScaleY="31846" custLinFactNeighborX="-88432" custLinFactNeighborY="-440">
        <dgm:presLayoutVars>
          <dgm:bulletEnabled val="1"/>
        </dgm:presLayoutVars>
      </dgm:prSet>
      <dgm:spPr/>
    </dgm:pt>
    <dgm:pt modelId="{445121C9-4793-4D46-8B53-F66486EAC1BB}" type="pres">
      <dgm:prSet presAssocID="{5A3A82B2-2824-48FC-8CA4-686C2563A27D}" presName="bullet5e" presStyleLbl="node1" presStyleIdx="4" presStyleCnt="5"/>
      <dgm:spPr/>
    </dgm:pt>
    <dgm:pt modelId="{6037149D-DA39-4C44-A987-E1BEC7582069}" type="pres">
      <dgm:prSet presAssocID="{5A3A82B2-2824-48FC-8CA4-686C2563A27D}" presName="textBox5e" presStyleLbl="revTx" presStyleIdx="4" presStyleCnt="5" custScaleX="138576" custScaleY="27129" custLinFactNeighborX="17746" custLinFactNeighborY="-34836">
        <dgm:presLayoutVars>
          <dgm:bulletEnabled val="1"/>
        </dgm:presLayoutVars>
      </dgm:prSet>
      <dgm:spPr>
        <a:xfrm>
          <a:off x="7884713" y="1181774"/>
          <a:ext cx="1432453" cy="3294642"/>
        </a:xfrm>
        <a:prstGeom prst="rect">
          <a:avLst/>
        </a:prstGeom>
      </dgm:spPr>
    </dgm:pt>
  </dgm:ptLst>
  <dgm:cxnLst>
    <dgm:cxn modelId="{326F3312-5AE6-4E40-8F47-38903D4BD446}" srcId="{929186CD-C773-4F0B-82F3-31143097CB55}" destId="{98FE3EC4-3649-4AD1-98FF-8BC6230FBC6E}" srcOrd="2" destOrd="0" parTransId="{59E9CB3C-F656-4F59-B2DD-E34B0FA41E21}" sibTransId="{6B9E0ACF-84E6-429B-82BA-2D44FACCE96A}"/>
    <dgm:cxn modelId="{BDE41514-999A-4A36-804E-336939A5EC5A}" type="presOf" srcId="{A4F58D5B-CD7A-4648-866A-F9E675C46CF0}" destId="{A60DAB8A-93AA-4A86-8AD3-A0BA19410195}" srcOrd="0" destOrd="0" presId="urn:microsoft.com/office/officeart/2005/8/layout/arrow2"/>
    <dgm:cxn modelId="{78DE4527-263C-4AE6-BC8E-37C9C5F28D99}" type="presOf" srcId="{2D4F1FBF-AF12-48FB-ABF7-A2ECF837C136}" destId="{E67E1B48-1F4B-4440-B595-FD3ED1715AE3}" srcOrd="0" destOrd="0" presId="urn:microsoft.com/office/officeart/2005/8/layout/arrow2"/>
    <dgm:cxn modelId="{47458D30-942B-49BC-8CD7-05EB11463D39}" srcId="{929186CD-C773-4F0B-82F3-31143097CB55}" destId="{1A1FD690-6588-4B49-A280-8AD538E60F5D}" srcOrd="8" destOrd="0" parTransId="{69C3609B-E9CB-4096-B0E3-E5D8923D487C}" sibTransId="{DA853F96-9300-4117-8C80-016818A9AB96}"/>
    <dgm:cxn modelId="{5094443E-9E9A-40C6-B539-3D860E3C2436}" srcId="{929186CD-C773-4F0B-82F3-31143097CB55}" destId="{FE660B9D-6EAA-4B12-A143-FEB1DF66AF7F}" srcOrd="1" destOrd="0" parTransId="{DC26D93C-9887-4867-8575-6D9BF1D5B95E}" sibTransId="{5B2DB080-F422-4F01-8CB4-481DD8A43A83}"/>
    <dgm:cxn modelId="{EFE6BA5F-A7BD-4CC6-8E06-2DE48B1A1ECD}" type="presOf" srcId="{929186CD-C773-4F0B-82F3-31143097CB55}" destId="{09435EF7-79BB-493F-889F-19C0A8938C7E}" srcOrd="0" destOrd="0" presId="urn:microsoft.com/office/officeart/2005/8/layout/arrow2"/>
    <dgm:cxn modelId="{8B01C343-7414-430D-B28A-7340BE7A9889}" srcId="{929186CD-C773-4F0B-82F3-31143097CB55}" destId="{F6026BDF-A9A1-4222-860B-3F0A81454401}" srcOrd="6" destOrd="0" parTransId="{7722C15D-FFAA-45F2-AB7F-4E55CD85D67D}" sibTransId="{15DF4F36-9FBB-4638-A936-1ED8FFBDBEAD}"/>
    <dgm:cxn modelId="{4321DD72-F40B-44D2-A893-4D593D176325}" type="presOf" srcId="{5A3A82B2-2824-48FC-8CA4-686C2563A27D}" destId="{6037149D-DA39-4C44-A987-E1BEC7582069}" srcOrd="0" destOrd="0" presId="urn:microsoft.com/office/officeart/2005/8/layout/arrow2"/>
    <dgm:cxn modelId="{C02E4D88-9F0D-411D-9169-BD20613D3DDA}" type="presOf" srcId="{98FE3EC4-3649-4AD1-98FF-8BC6230FBC6E}" destId="{67FC0E03-713A-4BF5-8AA4-04833F3398ED}" srcOrd="0" destOrd="0" presId="urn:microsoft.com/office/officeart/2005/8/layout/arrow2"/>
    <dgm:cxn modelId="{E22708BA-8A31-4C1C-A429-FF7CA00B98EF}" srcId="{929186CD-C773-4F0B-82F3-31143097CB55}" destId="{89647819-AA7E-4778-9DFE-C6144EAEB40A}" srcOrd="5" destOrd="0" parTransId="{9DF3F469-C100-49E4-9D0F-F44D4913D075}" sibTransId="{A3EE202F-163F-49DD-9A3B-47D5C72B5E96}"/>
    <dgm:cxn modelId="{6DE25ED0-330F-4CEE-9F05-F2B9370DD73C}" type="presOf" srcId="{FE660B9D-6EAA-4B12-A143-FEB1DF66AF7F}" destId="{A12E3281-06EC-46D5-99AA-15581040DFC3}" srcOrd="0" destOrd="0" presId="urn:microsoft.com/office/officeart/2005/8/layout/arrow2"/>
    <dgm:cxn modelId="{24A210DB-4A74-410D-B9F2-AF587212AD9A}" srcId="{929186CD-C773-4F0B-82F3-31143097CB55}" destId="{0CAE2065-45FD-4847-9B30-FEB9E5EFE968}" srcOrd="7" destOrd="0" parTransId="{511C6025-26BD-4AFF-BD8D-EFC39A1CCAFE}" sibTransId="{985A0700-9B23-4CFF-BCE8-5F868F63C3DA}"/>
    <dgm:cxn modelId="{1C24B7DD-5D41-4830-BF81-4D504E08D3C2}" srcId="{929186CD-C773-4F0B-82F3-31143097CB55}" destId="{A4F58D5B-CD7A-4648-866A-F9E675C46CF0}" srcOrd="3" destOrd="0" parTransId="{50DFAF88-0D7E-4FA0-ABF2-A3C73DDC392B}" sibTransId="{B5216C24-93AC-4DC6-8A10-3A2330B75889}"/>
    <dgm:cxn modelId="{37BD29F5-6A08-4F47-813E-A6F336E1B2CC}" srcId="{929186CD-C773-4F0B-82F3-31143097CB55}" destId="{2D4F1FBF-AF12-48FB-ABF7-A2ECF837C136}" srcOrd="0" destOrd="0" parTransId="{4B39D33A-5CF0-4BAA-BA01-A328122444EE}" sibTransId="{8D50EBA5-003B-45B0-91EB-7755B658CB00}"/>
    <dgm:cxn modelId="{721330FD-DE59-4B88-A2A5-5B5484BA5B23}" srcId="{929186CD-C773-4F0B-82F3-31143097CB55}" destId="{5A3A82B2-2824-48FC-8CA4-686C2563A27D}" srcOrd="4" destOrd="0" parTransId="{06CD0651-EF9C-45CD-BF84-AA9794221C5F}" sibTransId="{710C49C0-A3BF-404C-A092-76C2E33DB5BD}"/>
    <dgm:cxn modelId="{607E0B30-54D1-4B99-A658-66D76516AE18}" type="presParOf" srcId="{09435EF7-79BB-493F-889F-19C0A8938C7E}" destId="{5E720B87-F787-4041-BCDF-7127169CDE8B}" srcOrd="0" destOrd="0" presId="urn:microsoft.com/office/officeart/2005/8/layout/arrow2"/>
    <dgm:cxn modelId="{B50483C4-1699-49E8-A97C-A5492AB1E63C}" type="presParOf" srcId="{09435EF7-79BB-493F-889F-19C0A8938C7E}" destId="{606BDD14-44DA-4ECB-B59F-88B5CE0B093B}" srcOrd="1" destOrd="0" presId="urn:microsoft.com/office/officeart/2005/8/layout/arrow2"/>
    <dgm:cxn modelId="{D24D3E30-C889-49FC-A269-49D81F0F8490}" type="presParOf" srcId="{606BDD14-44DA-4ECB-B59F-88B5CE0B093B}" destId="{7A4DAE3F-85A9-494A-A212-9CD18B573EB2}" srcOrd="0" destOrd="0" presId="urn:microsoft.com/office/officeart/2005/8/layout/arrow2"/>
    <dgm:cxn modelId="{2C15405E-C302-4D3C-8F46-1B6165A9164D}" type="presParOf" srcId="{606BDD14-44DA-4ECB-B59F-88B5CE0B093B}" destId="{E67E1B48-1F4B-4440-B595-FD3ED1715AE3}" srcOrd="1" destOrd="0" presId="urn:microsoft.com/office/officeart/2005/8/layout/arrow2"/>
    <dgm:cxn modelId="{9A87CA4B-484F-4662-987C-840DC55A60E3}" type="presParOf" srcId="{606BDD14-44DA-4ECB-B59F-88B5CE0B093B}" destId="{0CA6B194-DBFC-42D4-BE34-E00BFC27738A}" srcOrd="2" destOrd="0" presId="urn:microsoft.com/office/officeart/2005/8/layout/arrow2"/>
    <dgm:cxn modelId="{4F478AC1-6DEA-4C44-9ADA-972436D07E4E}" type="presParOf" srcId="{606BDD14-44DA-4ECB-B59F-88B5CE0B093B}" destId="{A12E3281-06EC-46D5-99AA-15581040DFC3}" srcOrd="3" destOrd="0" presId="urn:microsoft.com/office/officeart/2005/8/layout/arrow2"/>
    <dgm:cxn modelId="{C1C8DCF1-E40B-4F5A-AD84-A23D8441D865}" type="presParOf" srcId="{606BDD14-44DA-4ECB-B59F-88B5CE0B093B}" destId="{BC18AD77-10C8-4B5B-AFF5-8D39E3279FD1}" srcOrd="4" destOrd="0" presId="urn:microsoft.com/office/officeart/2005/8/layout/arrow2"/>
    <dgm:cxn modelId="{DBE66A78-7A83-4BC0-862B-D8161A365014}" type="presParOf" srcId="{606BDD14-44DA-4ECB-B59F-88B5CE0B093B}" destId="{67FC0E03-713A-4BF5-8AA4-04833F3398ED}" srcOrd="5" destOrd="0" presId="urn:microsoft.com/office/officeart/2005/8/layout/arrow2"/>
    <dgm:cxn modelId="{E85D066F-8C59-44AD-92CA-2996EFFDD089}" type="presParOf" srcId="{606BDD14-44DA-4ECB-B59F-88B5CE0B093B}" destId="{37F11568-870F-4939-8588-C19830DD0ECC}" srcOrd="6" destOrd="0" presId="urn:microsoft.com/office/officeart/2005/8/layout/arrow2"/>
    <dgm:cxn modelId="{62F7B03A-4B0A-4CC9-8F66-F5ABA7BB6B3D}" type="presParOf" srcId="{606BDD14-44DA-4ECB-B59F-88B5CE0B093B}" destId="{A60DAB8A-93AA-4A86-8AD3-A0BA19410195}" srcOrd="7" destOrd="0" presId="urn:microsoft.com/office/officeart/2005/8/layout/arrow2"/>
    <dgm:cxn modelId="{5BA98CDB-FC7B-4E4C-AD75-2FC933BE3B39}" type="presParOf" srcId="{606BDD14-44DA-4ECB-B59F-88B5CE0B093B}" destId="{445121C9-4793-4D46-8B53-F66486EAC1BB}" srcOrd="8" destOrd="0" presId="urn:microsoft.com/office/officeart/2005/8/layout/arrow2"/>
    <dgm:cxn modelId="{D114197B-0C8B-4280-883D-0058B0C208DD}" type="presParOf" srcId="{606BDD14-44DA-4ECB-B59F-88B5CE0B093B}" destId="{6037149D-DA39-4C44-A987-E1BEC7582069}" srcOrd="9"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8D7F492-EE95-499D-8891-CA8C9B47CECD}"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tr-TR"/>
        </a:p>
      </dgm:t>
    </dgm:pt>
    <dgm:pt modelId="{376E8D1D-C077-4AAA-86C6-ED34236F2F41}">
      <dgm:prSet custT="1"/>
      <dgm:spPr>
        <a:solidFill>
          <a:schemeClr val="bg1">
            <a:lumMod val="85000"/>
          </a:schemeClr>
        </a:solidFill>
      </dgm:spPr>
      <dgm:t>
        <a:bodyPr/>
        <a:lstStyle/>
        <a:p>
          <a:pPr>
            <a:buClrTx/>
            <a:buSzTx/>
            <a:buFont typeface="Arial" panose="020B0604020202020204" pitchFamily="34" charset="0"/>
            <a:buNone/>
          </a:pPr>
          <a:endPar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None/>
          </a:pPr>
          <a:endPar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endParaRPr>
        </a:p>
        <a:p>
          <a:pPr>
            <a:buClrTx/>
            <a:buSzTx/>
            <a:buFont typeface="Arial" panose="020B0604020202020204" pitchFamily="34" charset="0"/>
            <a:buNone/>
          </a:pPr>
          <a:r>
            <a:rPr kumimoji="0" lang="tr-TR" altLang="tr-TR" sz="1800" b="0" i="0" u="none" strike="noStrike" cap="none" spc="0" normalizeH="0" baseline="0" noProof="0" dirty="0">
              <a:ln>
                <a:noFill/>
              </a:ln>
              <a:solidFill>
                <a:srgbClr val="404040"/>
              </a:solidFill>
              <a:effectLst/>
              <a:uLnTx/>
              <a:uFillTx/>
              <a:latin typeface="Calibri" panose="020F0502020204030204"/>
              <a:ea typeface="+mn-ea"/>
              <a:cs typeface="+mn-cs"/>
            </a:rPr>
            <a:t>Komplikasyonlu vakanın uzman hekimlerle ortak izlenmesi </a:t>
          </a:r>
        </a:p>
        <a:p>
          <a:pPr>
            <a:buClrTx/>
            <a:buSzTx/>
            <a:buFont typeface="Arial" panose="020B0604020202020204" pitchFamily="34" charset="0"/>
            <a:buChar char="•"/>
          </a:pPr>
          <a:endParaRPr kumimoji="0" lang="tr-TR" altLang="tr-TR" sz="2400" b="0" i="0" u="none" strike="noStrike" cap="none" spc="0" normalizeH="0" baseline="0" noProof="0" dirty="0">
            <a:ln>
              <a:noFill/>
            </a:ln>
            <a:solidFill>
              <a:srgbClr val="404040"/>
            </a:solidFill>
            <a:effectLst/>
            <a:uLnTx/>
            <a:uFillTx/>
            <a:latin typeface="Calibri" panose="020F0502020204030204"/>
            <a:ea typeface="+mn-ea"/>
            <a:cs typeface="+mn-cs"/>
          </a:endParaRPr>
        </a:p>
      </dgm:t>
    </dgm:pt>
    <dgm:pt modelId="{BCE363A0-D50C-4603-B346-B13E812A7AE2}" type="parTrans" cxnId="{38E71426-48D1-4A2B-932C-6F27D455E09D}">
      <dgm:prSet/>
      <dgm:spPr/>
      <dgm:t>
        <a:bodyPr/>
        <a:lstStyle/>
        <a:p>
          <a:endParaRPr lang="tr-TR"/>
        </a:p>
      </dgm:t>
    </dgm:pt>
    <dgm:pt modelId="{B88F19AD-1205-42B8-907E-503423074438}" type="sibTrans" cxnId="{38E71426-48D1-4A2B-932C-6F27D455E09D}">
      <dgm:prSet/>
      <dgm:spPr/>
      <dgm:t>
        <a:bodyPr/>
        <a:lstStyle/>
        <a:p>
          <a:endParaRPr lang="tr-TR"/>
        </a:p>
      </dgm:t>
    </dgm:pt>
    <dgm:pt modelId="{3B054442-3CDD-4713-9324-82CFCCB1C1C8}" type="pres">
      <dgm:prSet presAssocID="{88D7F492-EE95-499D-8891-CA8C9B47CECD}" presName="Name0" presStyleCnt="0">
        <dgm:presLayoutVars>
          <dgm:dir/>
          <dgm:resizeHandles val="exact"/>
        </dgm:presLayoutVars>
      </dgm:prSet>
      <dgm:spPr/>
    </dgm:pt>
    <dgm:pt modelId="{6B14B2BB-7F7E-451F-A0AF-7100A45EBC29}" type="pres">
      <dgm:prSet presAssocID="{88D7F492-EE95-499D-8891-CA8C9B47CECD}" presName="bkgdShp" presStyleLbl="alignAccFollowNode1" presStyleIdx="0" presStyleCnt="1" custScaleY="49306" custLinFactNeighborX="442" custLinFactNeighborY="-12354"/>
      <dgm:spPr>
        <a:solidFill>
          <a:srgbClr val="FFE7E7">
            <a:alpha val="90000"/>
          </a:srgbClr>
        </a:solidFill>
        <a:ln>
          <a:solidFill>
            <a:srgbClr val="FFE7E7">
              <a:alpha val="90000"/>
            </a:srgbClr>
          </a:solidFill>
        </a:ln>
      </dgm:spPr>
    </dgm:pt>
    <dgm:pt modelId="{EF077124-B49E-4AAE-A9A8-0A965ACB5EE6}" type="pres">
      <dgm:prSet presAssocID="{88D7F492-EE95-499D-8891-CA8C9B47CECD}" presName="linComp" presStyleCnt="0"/>
      <dgm:spPr/>
    </dgm:pt>
    <dgm:pt modelId="{4C73DE92-193F-4775-99F9-1D04352751D4}" type="pres">
      <dgm:prSet presAssocID="{376E8D1D-C077-4AAA-86C6-ED34236F2F41}" presName="compNode" presStyleCnt="0"/>
      <dgm:spPr/>
    </dgm:pt>
    <dgm:pt modelId="{44D60F9F-C46D-45CF-BCF2-E299F69639A2}" type="pres">
      <dgm:prSet presAssocID="{376E8D1D-C077-4AAA-86C6-ED34236F2F41}" presName="node" presStyleLbl="node1" presStyleIdx="0" presStyleCnt="1" custScaleX="104903" custScaleY="121610" custLinFactNeighborX="844" custLinFactNeighborY="-12159">
        <dgm:presLayoutVars>
          <dgm:bulletEnabled val="1"/>
        </dgm:presLayoutVars>
      </dgm:prSet>
      <dgm:spPr/>
    </dgm:pt>
    <dgm:pt modelId="{988FBECE-B063-4E6E-8249-56AA63694935}" type="pres">
      <dgm:prSet presAssocID="{376E8D1D-C077-4AAA-86C6-ED34236F2F41}" presName="invisiNode" presStyleLbl="node1" presStyleIdx="0" presStyleCnt="1"/>
      <dgm:spPr/>
    </dgm:pt>
    <dgm:pt modelId="{51E31618-751A-4059-A36B-98595E54DA22}" type="pres">
      <dgm:prSet presAssocID="{376E8D1D-C077-4AAA-86C6-ED34236F2F41}" presName="imagNode" presStyleLbl="fgImgPlace1" presStyleIdx="0" presStyleCnt="1" custScaleY="63096" custLinFactNeighborX="447" custLinFactNeighborY="-8845"/>
      <dgm:spPr>
        <a:noFill/>
        <a:ln>
          <a:noFill/>
        </a:ln>
      </dgm:spPr>
    </dgm:pt>
  </dgm:ptLst>
  <dgm:cxnLst>
    <dgm:cxn modelId="{38E71426-48D1-4A2B-932C-6F27D455E09D}" srcId="{88D7F492-EE95-499D-8891-CA8C9B47CECD}" destId="{376E8D1D-C077-4AAA-86C6-ED34236F2F41}" srcOrd="0" destOrd="0" parTransId="{BCE363A0-D50C-4603-B346-B13E812A7AE2}" sibTransId="{B88F19AD-1205-42B8-907E-503423074438}"/>
    <dgm:cxn modelId="{FC3EDA2F-4062-406C-9751-A2D5C6FE39BA}" type="presOf" srcId="{376E8D1D-C077-4AAA-86C6-ED34236F2F41}" destId="{44D60F9F-C46D-45CF-BCF2-E299F69639A2}" srcOrd="0" destOrd="0" presId="urn:microsoft.com/office/officeart/2005/8/layout/pList2"/>
    <dgm:cxn modelId="{E97379D5-0BAB-4EBD-9D5C-2490F941B4EF}" type="presOf" srcId="{88D7F492-EE95-499D-8891-CA8C9B47CECD}" destId="{3B054442-3CDD-4713-9324-82CFCCB1C1C8}" srcOrd="0" destOrd="0" presId="urn:microsoft.com/office/officeart/2005/8/layout/pList2"/>
    <dgm:cxn modelId="{FB1EFA04-603B-4A65-BE5A-B1E5FBC7D6D7}" type="presParOf" srcId="{3B054442-3CDD-4713-9324-82CFCCB1C1C8}" destId="{6B14B2BB-7F7E-451F-A0AF-7100A45EBC29}" srcOrd="0" destOrd="0" presId="urn:microsoft.com/office/officeart/2005/8/layout/pList2"/>
    <dgm:cxn modelId="{C443B4CA-39F6-4593-9E6F-9429C681CF8A}" type="presParOf" srcId="{3B054442-3CDD-4713-9324-82CFCCB1C1C8}" destId="{EF077124-B49E-4AAE-A9A8-0A965ACB5EE6}" srcOrd="1" destOrd="0" presId="urn:microsoft.com/office/officeart/2005/8/layout/pList2"/>
    <dgm:cxn modelId="{A297E4AE-03AE-4699-9D59-00424CDEAC34}" type="presParOf" srcId="{EF077124-B49E-4AAE-A9A8-0A965ACB5EE6}" destId="{4C73DE92-193F-4775-99F9-1D04352751D4}" srcOrd="0" destOrd="0" presId="urn:microsoft.com/office/officeart/2005/8/layout/pList2"/>
    <dgm:cxn modelId="{E54023EA-9BF4-4C3E-B26B-A7268253369C}" type="presParOf" srcId="{4C73DE92-193F-4775-99F9-1D04352751D4}" destId="{44D60F9F-C46D-45CF-BCF2-E299F69639A2}" srcOrd="0" destOrd="0" presId="urn:microsoft.com/office/officeart/2005/8/layout/pList2"/>
    <dgm:cxn modelId="{563BEF91-0F88-4160-A144-266DBB055863}" type="presParOf" srcId="{4C73DE92-193F-4775-99F9-1D04352751D4}" destId="{988FBECE-B063-4E6E-8249-56AA63694935}" srcOrd="1" destOrd="0" presId="urn:microsoft.com/office/officeart/2005/8/layout/pList2"/>
    <dgm:cxn modelId="{66D9B1D8-0A94-49EB-B3CA-66589D1DCCFA}" type="presParOf" srcId="{4C73DE92-193F-4775-99F9-1D04352751D4}" destId="{51E31618-751A-4059-A36B-98595E54DA22}" srcOrd="2" destOrd="0" presId="urn:microsoft.com/office/officeart/2005/8/layout/p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r>
            <a:rPr kumimoji="0" lang="en-US"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G</a:t>
          </a:r>
          <a:r>
            <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öğüs ön-arka çapında artma, yardımcı solunum kaslarının kullanılması, büzük dudak solunumu, alt kostalarda paradoksik hareket, pretibiyal ödem, boyun venöz dolgunluğu, kaşeksi, siyanoz, asteriksis</a:t>
          </a:r>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cap="none" spc="0" normalizeH="0" baseline="0" noProof="0" dirty="0">
              <a:ln>
                <a:noFill/>
              </a:ln>
              <a:solidFill>
                <a:srgbClr val="404040"/>
              </a:solidFill>
              <a:effectLst/>
              <a:uLnTx/>
              <a:uFillTx/>
              <a:latin typeface="Calibri" panose="020F0502020204030204"/>
              <a:ea typeface="+mn-ea"/>
              <a:cs typeface="+mn-cs"/>
            </a:rPr>
            <a:t>İnspeksiyon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4269" custLinFactNeighborX="748" custLinFactNeighborY="-36455"/>
      <dgm:spPr/>
    </dgm:pt>
    <dgm:pt modelId="{6F0A3A4C-05C9-4D35-9719-CCAFCA7C3EA9}" type="pres">
      <dgm:prSet presAssocID="{11FE78ED-09A7-40A1-9489-CDB76368278B}" presName="rootConnector" presStyleLbl="node1" presStyleIdx="0" presStyleCnt="1"/>
      <dgm:spPr/>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pt>
    <dgm:pt modelId="{3BD5B5D9-0238-4786-B630-804E6121D8FE}" type="pres">
      <dgm:prSet presAssocID="{68BC99AF-5356-4A2F-9580-71D0AF55F257}" presName="childText" presStyleLbl="bgAcc1" presStyleIdx="0" presStyleCnt="1" custScaleX="99799" custScaleY="197128" custLinFactNeighborX="-1" custLinFactNeighborY="-5903">
        <dgm:presLayoutVars>
          <dgm:bulletEnabled val="1"/>
        </dgm:presLayoutVars>
      </dgm:prSet>
      <dgm:spPr/>
    </dgm:pt>
  </dgm:ptLst>
  <dgm:cxnLst>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96F1C37C-7AE3-4ECF-B3FD-13C59800771E}" srcId="{11FE78ED-09A7-40A1-9489-CDB76368278B}" destId="{68BC99AF-5356-4A2F-9580-71D0AF55F257}" srcOrd="0" destOrd="0" parTransId="{65E5BAC5-9481-4A9E-99BA-FF3254AB30B4}" sibTransId="{15364B1B-C06F-40D2-94A3-7790D86E4AF6}"/>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4565DAE8-EF13-4B84-B034-2B719EE24D99}" type="presOf" srcId="{65E5BAC5-9481-4A9E-99BA-FF3254AB30B4}" destId="{4908FF40-3EDE-4E3D-BE85-C64D84353360}" srcOrd="0" destOrd="0" presId="urn:microsoft.com/office/officeart/2005/8/layout/hierarchy3"/>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epatojuguler reflü</a:t>
          </a:r>
        </a:p>
        <a:p>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mn-lt"/>
              <a:ea typeface="+mn-ea"/>
              <a:cs typeface="+mn-cs"/>
            </a:rPr>
            <a:t>Palpasyon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8512" custLinFactNeighborX="4365" custLinFactNeighborY="-30150"/>
      <dgm:spPr/>
    </dgm:pt>
    <dgm:pt modelId="{6F0A3A4C-05C9-4D35-9719-CCAFCA7C3EA9}" type="pres">
      <dgm:prSet presAssocID="{11FE78ED-09A7-40A1-9489-CDB76368278B}" presName="rootConnector" presStyleLbl="node1" presStyleIdx="0" presStyleCnt="1"/>
      <dgm:spPr/>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pt>
    <dgm:pt modelId="{3BD5B5D9-0238-4786-B630-804E6121D8FE}" type="pres">
      <dgm:prSet presAssocID="{68BC99AF-5356-4A2F-9580-71D0AF55F257}" presName="childText" presStyleLbl="bgAcc1" presStyleIdx="0" presStyleCnt="1" custScaleX="87798" custScaleY="224142" custLinFactNeighborX="3950" custLinFactNeighborY="-2329">
        <dgm:presLayoutVars>
          <dgm:bulletEnabled val="1"/>
        </dgm:presLayoutVars>
      </dgm:prSet>
      <dgm:spPr/>
    </dgm:pt>
  </dgm:ptLst>
  <dgm:cxnLst>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96F1C37C-7AE3-4ECF-B3FD-13C59800771E}" srcId="{11FE78ED-09A7-40A1-9489-CDB76368278B}" destId="{68BC99AF-5356-4A2F-9580-71D0AF55F257}" srcOrd="0" destOrd="0" parTransId="{65E5BAC5-9481-4A9E-99BA-FF3254AB30B4}" sibTransId="{15364B1B-C06F-40D2-94A3-7790D86E4AF6}"/>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4565DAE8-EF13-4B84-B034-2B719EE24D99}" type="presOf" srcId="{65E5BAC5-9481-4A9E-99BA-FF3254AB30B4}" destId="{4908FF40-3EDE-4E3D-BE85-C64D84353360}" srcOrd="0" destOrd="0" presId="urn:microsoft.com/office/officeart/2005/8/layout/hierarchy3"/>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r>
            <a:rPr kumimoji="0" lang="en-US"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S</a:t>
          </a:r>
          <a:r>
            <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rPr>
            <a:t>olunum seslerinin şiddetinde azalma, ekspiryumda uzama, ciddi hava yolu obstrüksiyonunda sessiz akciğer, hışıltılı solunum (wheezing), ronküsler, raller </a:t>
          </a:r>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cap="none" spc="0" normalizeH="0" baseline="0" noProof="0" dirty="0">
              <a:ln>
                <a:noFill/>
              </a:ln>
              <a:solidFill>
                <a:srgbClr val="404040"/>
              </a:solidFill>
              <a:effectLst/>
              <a:uLnTx/>
              <a:uFillTx/>
              <a:latin typeface="Calibri" panose="020F0502020204030204"/>
              <a:ea typeface="+mn-ea"/>
              <a:cs typeface="+mn-cs"/>
            </a:rPr>
            <a:t>Oskültasyon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5101" custLinFactNeighborX="3975" custLinFactNeighborY="-12401"/>
      <dgm:spPr/>
    </dgm:pt>
    <dgm:pt modelId="{6F0A3A4C-05C9-4D35-9719-CCAFCA7C3EA9}" type="pres">
      <dgm:prSet presAssocID="{11FE78ED-09A7-40A1-9489-CDB76368278B}" presName="rootConnector" presStyleLbl="node1" presStyleIdx="0" presStyleCnt="1"/>
      <dgm:spPr/>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pt>
    <dgm:pt modelId="{3BD5B5D9-0238-4786-B630-804E6121D8FE}" type="pres">
      <dgm:prSet presAssocID="{68BC99AF-5356-4A2F-9580-71D0AF55F257}" presName="childText" presStyleLbl="bgAcc1" presStyleIdx="0" presStyleCnt="1" custScaleX="106346" custScaleY="210102" custLinFactNeighborX="-1040" custLinFactNeighborY="-14331">
        <dgm:presLayoutVars>
          <dgm:bulletEnabled val="1"/>
        </dgm:presLayoutVars>
      </dgm:prSet>
      <dgm:spPr/>
    </dgm:pt>
  </dgm:ptLst>
  <dgm:cxnLst>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96F1C37C-7AE3-4ECF-B3FD-13C59800771E}" srcId="{11FE78ED-09A7-40A1-9489-CDB76368278B}" destId="{68BC99AF-5356-4A2F-9580-71D0AF55F257}" srcOrd="0" destOrd="0" parTransId="{65E5BAC5-9481-4A9E-99BA-FF3254AB30B4}" sibTransId="{15364B1B-C06F-40D2-94A3-7790D86E4AF6}"/>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4565DAE8-EF13-4B84-B034-2B719EE24D99}" type="presOf" srcId="{65E5BAC5-9481-4A9E-99BA-FF3254AB30B4}" destId="{4908FF40-3EDE-4E3D-BE85-C64D84353360}" srcOrd="0" destOrd="0" presId="urn:microsoft.com/office/officeart/2005/8/layout/hierarchy3"/>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8DBB220-BDF7-442D-BE89-70567F3058B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68BC99AF-5356-4A2F-9580-71D0AF55F257}">
      <dgm:prSet phldrT="[Text]" custT="1"/>
      <dgm:spPr>
        <a:noFill/>
        <a:ln>
          <a:solidFill>
            <a:schemeClr val="bg1">
              <a:lumMod val="50000"/>
            </a:schemeClr>
          </a:solidFill>
        </a:ln>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ipersonorite </a:t>
          </a:r>
        </a:p>
        <a:p>
          <a:endParaRPr lang="tr-TR" sz="2000" b="0" dirty="0"/>
        </a:p>
      </dgm:t>
    </dgm:pt>
    <dgm:pt modelId="{15364B1B-C06F-40D2-94A3-7790D86E4AF6}" type="sibTrans" cxnId="{96F1C37C-7AE3-4ECF-B3FD-13C59800771E}">
      <dgm:prSet/>
      <dgm:spPr/>
      <dgm:t>
        <a:bodyPr/>
        <a:lstStyle/>
        <a:p>
          <a:endParaRPr lang="tr-TR"/>
        </a:p>
      </dgm:t>
    </dgm:pt>
    <dgm:pt modelId="{65E5BAC5-9481-4A9E-99BA-FF3254AB30B4}" type="parTrans" cxnId="{96F1C37C-7AE3-4ECF-B3FD-13C59800771E}">
      <dgm:prSet/>
      <dgm:spPr>
        <a:ln>
          <a:solidFill>
            <a:schemeClr val="bg1">
              <a:lumMod val="50000"/>
            </a:schemeClr>
          </a:solidFill>
        </a:ln>
      </dgm:spPr>
      <dgm:t>
        <a:bodyPr/>
        <a:lstStyle/>
        <a:p>
          <a:endParaRPr lang="tr-TR"/>
        </a:p>
      </dgm:t>
    </dgm:pt>
    <dgm:pt modelId="{11FE78ED-09A7-40A1-9489-CDB76368278B}">
      <dgm:prSet phldrT="[Text]" custT="1"/>
      <dgm:spPr>
        <a:solidFill>
          <a:srgbClr val="FFEBEB"/>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a:ea typeface="+mn-ea"/>
              <a:cs typeface="+mn-cs"/>
            </a:rPr>
            <a:t>Perküsyon</a:t>
          </a:r>
          <a:endParaRPr lang="tr-TR" sz="2100" dirty="0">
            <a:solidFill>
              <a:srgbClr val="404040"/>
            </a:solidFill>
          </a:endParaRPr>
        </a:p>
      </dgm:t>
    </dgm:pt>
    <dgm:pt modelId="{B6100578-466F-4F8F-A152-2385F26441F0}" type="sibTrans" cxnId="{19761876-1F57-4CA5-A4C9-EDF41E73B570}">
      <dgm:prSet/>
      <dgm:spPr/>
      <dgm:t>
        <a:bodyPr/>
        <a:lstStyle/>
        <a:p>
          <a:endParaRPr lang="tr-TR"/>
        </a:p>
      </dgm:t>
    </dgm:pt>
    <dgm:pt modelId="{869C9FC2-E355-4DE1-A4AF-F85B93669C14}" type="parTrans" cxnId="{19761876-1F57-4CA5-A4C9-EDF41E73B570}">
      <dgm:prSet/>
      <dgm:spPr/>
      <dgm:t>
        <a:bodyPr/>
        <a:lstStyle/>
        <a:p>
          <a:endParaRPr lang="tr-TR"/>
        </a:p>
      </dgm:t>
    </dgm:pt>
    <dgm:pt modelId="{1438F608-5838-47BB-9AC1-A4A97DF0FA8D}" type="pres">
      <dgm:prSet presAssocID="{D8DBB220-BDF7-442D-BE89-70567F3058B8}" presName="diagram" presStyleCnt="0">
        <dgm:presLayoutVars>
          <dgm:chPref val="1"/>
          <dgm:dir/>
          <dgm:animOne val="branch"/>
          <dgm:animLvl val="lvl"/>
          <dgm:resizeHandles/>
        </dgm:presLayoutVars>
      </dgm:prSet>
      <dgm:spPr/>
    </dgm:pt>
    <dgm:pt modelId="{C0031B79-392F-4C2A-9DAD-1A9303CB26DF}" type="pres">
      <dgm:prSet presAssocID="{11FE78ED-09A7-40A1-9489-CDB76368278B}" presName="root" presStyleCnt="0"/>
      <dgm:spPr/>
    </dgm:pt>
    <dgm:pt modelId="{47BC967F-2C95-4D71-8718-2655BB3729C5}" type="pres">
      <dgm:prSet presAssocID="{11FE78ED-09A7-40A1-9489-CDB76368278B}" presName="rootComposite" presStyleCnt="0"/>
      <dgm:spPr/>
    </dgm:pt>
    <dgm:pt modelId="{5787377C-98E5-4D7F-822F-A05E0D5AAEA0}" type="pres">
      <dgm:prSet presAssocID="{11FE78ED-09A7-40A1-9489-CDB76368278B}" presName="rootText" presStyleLbl="node1" presStyleIdx="0" presStyleCnt="1" custScaleX="92555" custScaleY="48512" custLinFactNeighborX="1328" custLinFactNeighborY="-20658"/>
      <dgm:spPr/>
    </dgm:pt>
    <dgm:pt modelId="{6F0A3A4C-05C9-4D35-9719-CCAFCA7C3EA9}" type="pres">
      <dgm:prSet presAssocID="{11FE78ED-09A7-40A1-9489-CDB76368278B}" presName="rootConnector" presStyleLbl="node1" presStyleIdx="0" presStyleCnt="1"/>
      <dgm:spPr/>
    </dgm:pt>
    <dgm:pt modelId="{080FEA34-BEE3-4DED-A063-E4C2364CBD31}" type="pres">
      <dgm:prSet presAssocID="{11FE78ED-09A7-40A1-9489-CDB76368278B}" presName="childShape" presStyleCnt="0"/>
      <dgm:spPr/>
    </dgm:pt>
    <dgm:pt modelId="{4908FF40-3EDE-4E3D-BE85-C64D84353360}" type="pres">
      <dgm:prSet presAssocID="{65E5BAC5-9481-4A9E-99BA-FF3254AB30B4}" presName="Name13" presStyleLbl="parChTrans1D2" presStyleIdx="0" presStyleCnt="1"/>
      <dgm:spPr/>
    </dgm:pt>
    <dgm:pt modelId="{3BD5B5D9-0238-4786-B630-804E6121D8FE}" type="pres">
      <dgm:prSet presAssocID="{68BC99AF-5356-4A2F-9580-71D0AF55F257}" presName="childText" presStyleLbl="bgAcc1" presStyleIdx="0" presStyleCnt="1" custScaleX="87798" custScaleY="235354" custLinFactNeighborX="621" custLinFactNeighborY="-22866">
        <dgm:presLayoutVars>
          <dgm:bulletEnabled val="1"/>
        </dgm:presLayoutVars>
      </dgm:prSet>
      <dgm:spPr/>
    </dgm:pt>
  </dgm:ptLst>
  <dgm:cxnLst>
    <dgm:cxn modelId="{5236AA3D-6DC0-4C32-B699-DD266C40C624}" type="presOf" srcId="{11FE78ED-09A7-40A1-9489-CDB76368278B}" destId="{5787377C-98E5-4D7F-822F-A05E0D5AAEA0}" srcOrd="0" destOrd="0" presId="urn:microsoft.com/office/officeart/2005/8/layout/hierarchy3"/>
    <dgm:cxn modelId="{19761876-1F57-4CA5-A4C9-EDF41E73B570}" srcId="{D8DBB220-BDF7-442D-BE89-70567F3058B8}" destId="{11FE78ED-09A7-40A1-9489-CDB76368278B}" srcOrd="0" destOrd="0" parTransId="{869C9FC2-E355-4DE1-A4AF-F85B93669C14}" sibTransId="{B6100578-466F-4F8F-A152-2385F26441F0}"/>
    <dgm:cxn modelId="{96F1C37C-7AE3-4ECF-B3FD-13C59800771E}" srcId="{11FE78ED-09A7-40A1-9489-CDB76368278B}" destId="{68BC99AF-5356-4A2F-9580-71D0AF55F257}" srcOrd="0" destOrd="0" parTransId="{65E5BAC5-9481-4A9E-99BA-FF3254AB30B4}" sibTransId="{15364B1B-C06F-40D2-94A3-7790D86E4AF6}"/>
    <dgm:cxn modelId="{C99F287E-3F7D-418C-88BE-15F78030F631}" type="presOf" srcId="{68BC99AF-5356-4A2F-9580-71D0AF55F257}" destId="{3BD5B5D9-0238-4786-B630-804E6121D8FE}" srcOrd="0" destOrd="0" presId="urn:microsoft.com/office/officeart/2005/8/layout/hierarchy3"/>
    <dgm:cxn modelId="{29BC93BC-897A-4308-8947-54CD070B377C}" type="presOf" srcId="{D8DBB220-BDF7-442D-BE89-70567F3058B8}" destId="{1438F608-5838-47BB-9AC1-A4A97DF0FA8D}" srcOrd="0" destOrd="0" presId="urn:microsoft.com/office/officeart/2005/8/layout/hierarchy3"/>
    <dgm:cxn modelId="{4565DAE8-EF13-4B84-B034-2B719EE24D99}" type="presOf" srcId="{65E5BAC5-9481-4A9E-99BA-FF3254AB30B4}" destId="{4908FF40-3EDE-4E3D-BE85-C64D84353360}" srcOrd="0" destOrd="0" presId="urn:microsoft.com/office/officeart/2005/8/layout/hierarchy3"/>
    <dgm:cxn modelId="{281A09F7-D413-4F8C-8AE1-0DD6F0B8E476}" type="presOf" srcId="{11FE78ED-09A7-40A1-9489-CDB76368278B}" destId="{6F0A3A4C-05C9-4D35-9719-CCAFCA7C3EA9}" srcOrd="1" destOrd="0" presId="urn:microsoft.com/office/officeart/2005/8/layout/hierarchy3"/>
    <dgm:cxn modelId="{3CDE1EA3-C07F-4787-A067-4F7F80AB0675}" type="presParOf" srcId="{1438F608-5838-47BB-9AC1-A4A97DF0FA8D}" destId="{C0031B79-392F-4C2A-9DAD-1A9303CB26DF}" srcOrd="0" destOrd="0" presId="urn:microsoft.com/office/officeart/2005/8/layout/hierarchy3"/>
    <dgm:cxn modelId="{E88704E5-5620-427B-8CB0-A34FF567CF4F}" type="presParOf" srcId="{C0031B79-392F-4C2A-9DAD-1A9303CB26DF}" destId="{47BC967F-2C95-4D71-8718-2655BB3729C5}" srcOrd="0" destOrd="0" presId="urn:microsoft.com/office/officeart/2005/8/layout/hierarchy3"/>
    <dgm:cxn modelId="{179DBEBD-1017-49A8-9924-FCDE69160D06}" type="presParOf" srcId="{47BC967F-2C95-4D71-8718-2655BB3729C5}" destId="{5787377C-98E5-4D7F-822F-A05E0D5AAEA0}" srcOrd="0" destOrd="0" presId="urn:microsoft.com/office/officeart/2005/8/layout/hierarchy3"/>
    <dgm:cxn modelId="{C5600C91-4E6B-4FCC-9C86-DA309639EEBD}" type="presParOf" srcId="{47BC967F-2C95-4D71-8718-2655BB3729C5}" destId="{6F0A3A4C-05C9-4D35-9719-CCAFCA7C3EA9}" srcOrd="1" destOrd="0" presId="urn:microsoft.com/office/officeart/2005/8/layout/hierarchy3"/>
    <dgm:cxn modelId="{629C8EA6-93FA-4C74-B9C1-2004FD3FC886}" type="presParOf" srcId="{C0031B79-392F-4C2A-9DAD-1A9303CB26DF}" destId="{080FEA34-BEE3-4DED-A063-E4C2364CBD31}" srcOrd="1" destOrd="0" presId="urn:microsoft.com/office/officeart/2005/8/layout/hierarchy3"/>
    <dgm:cxn modelId="{9A5FBC3C-D7E5-4B37-95F0-0B407786E769}" type="presParOf" srcId="{080FEA34-BEE3-4DED-A063-E4C2364CBD31}" destId="{4908FF40-3EDE-4E3D-BE85-C64D84353360}" srcOrd="0" destOrd="0" presId="urn:microsoft.com/office/officeart/2005/8/layout/hierarchy3"/>
    <dgm:cxn modelId="{6F1CA4D7-57C7-4DAA-819F-806D5717C15D}" type="presParOf" srcId="{080FEA34-BEE3-4DED-A063-E4C2364CBD31}" destId="{3BD5B5D9-0238-4786-B630-804E6121D8FE}" srcOrd="1" destOrd="0" presId="urn:microsoft.com/office/officeart/2005/8/layout/hierarchy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4DE37-0E59-472F-9E02-3BA0E9B11832}">
      <dsp:nvSpPr>
        <dsp:cNvPr id="0" name=""/>
        <dsp:cNvSpPr/>
      </dsp:nvSpPr>
      <dsp:spPr>
        <a:xfrm>
          <a:off x="4043" y="1370156"/>
          <a:ext cx="2710902" cy="2678353"/>
        </a:xfrm>
        <a:prstGeom prst="ellipse">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rtlCol="0" anchor="ctr" anchorCtr="0">
          <a:noAutofit/>
        </a:bodyPr>
        <a:lstStyle/>
        <a:p>
          <a:pPr marL="0" lvl="0" indent="0" algn="ctr" defTabSz="889000">
            <a:lnSpc>
              <a:spcPct val="90000"/>
            </a:lnSpc>
            <a:spcBef>
              <a:spcPct val="0"/>
            </a:spcBef>
            <a:spcAft>
              <a:spcPct val="35000"/>
            </a:spcAft>
            <a:buNone/>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çok sık görülen bir hastalık olmasına rağmen hastaların doktora başvuruda gecikmesi</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sp:txBody>
      <dsp:txXfrm>
        <a:off x="401045" y="1762392"/>
        <a:ext cx="1916898" cy="1893881"/>
      </dsp:txXfrm>
    </dsp:sp>
    <dsp:sp modelId="{9FC097CC-2FC7-42E0-B083-CB8BA0309C62}">
      <dsp:nvSpPr>
        <dsp:cNvPr id="0" name=""/>
        <dsp:cNvSpPr/>
      </dsp:nvSpPr>
      <dsp:spPr>
        <a:xfrm>
          <a:off x="2857733" y="2199378"/>
          <a:ext cx="1019909" cy="1019909"/>
        </a:xfrm>
        <a:prstGeom prst="mathPlus">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tr-TR" sz="1700" kern="1200">
            <a:solidFill>
              <a:srgbClr val="002060"/>
            </a:solidFill>
          </a:endParaRPr>
        </a:p>
      </dsp:txBody>
      <dsp:txXfrm>
        <a:off x="2992922" y="2589391"/>
        <a:ext cx="749531" cy="239883"/>
      </dsp:txXfrm>
    </dsp:sp>
    <dsp:sp modelId="{61FA88DC-2467-491D-B0C0-2854ABF70078}">
      <dsp:nvSpPr>
        <dsp:cNvPr id="0" name=""/>
        <dsp:cNvSpPr/>
      </dsp:nvSpPr>
      <dsp:spPr>
        <a:xfrm>
          <a:off x="4020430" y="1417037"/>
          <a:ext cx="2619462" cy="2584592"/>
        </a:xfrm>
        <a:prstGeom prst="ellipse">
          <a:avLst/>
        </a:prstGeom>
        <a:solidFill>
          <a:srgbClr val="FFEBEB"/>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rtlCol="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oktorların spirometreye ulaşma ve yorumlama güçlükleri </a:t>
          </a:r>
          <a:endParaRPr kumimoji="0" lang="tr-TR" sz="20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endParaRPr>
        </a:p>
      </dsp:txBody>
      <dsp:txXfrm>
        <a:off x="4404041" y="1795542"/>
        <a:ext cx="1852240" cy="1827582"/>
      </dsp:txXfrm>
    </dsp:sp>
    <dsp:sp modelId="{0EAD1335-E45E-499B-AB3B-1216B900FCF4}">
      <dsp:nvSpPr>
        <dsp:cNvPr id="0" name=""/>
        <dsp:cNvSpPr/>
      </dsp:nvSpPr>
      <dsp:spPr>
        <a:xfrm>
          <a:off x="6782680" y="2199378"/>
          <a:ext cx="1019909" cy="1019909"/>
        </a:xfrm>
        <a:prstGeom prst="mathEqual">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tr-TR" sz="4200" kern="1200"/>
        </a:p>
      </dsp:txBody>
      <dsp:txXfrm>
        <a:off x="6917869" y="2409479"/>
        <a:ext cx="749531" cy="599707"/>
      </dsp:txXfrm>
    </dsp:sp>
    <dsp:sp modelId="{C8A30B84-DC6F-464C-8A00-6439D3C2E30D}">
      <dsp:nvSpPr>
        <dsp:cNvPr id="0" name=""/>
        <dsp:cNvSpPr/>
      </dsp:nvSpPr>
      <dsp:spPr>
        <a:xfrm>
          <a:off x="7945377" y="1433127"/>
          <a:ext cx="2519581" cy="2552412"/>
        </a:xfrm>
        <a:prstGeom prst="ellipse">
          <a:avLst/>
        </a:prstGeom>
        <a:solidFill>
          <a:srgbClr val="C00000"/>
        </a:solidFill>
        <a:ln w="9525" cap="flat" cmpd="sng" algn="ctr">
          <a:noFill/>
          <a:prstDash val="solid"/>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tr-TR" sz="2000" kern="1200" noProof="0" dirty="0">
              <a:solidFill>
                <a:schemeClr val="bg1"/>
              </a:solidFill>
              <a:latin typeface="+mn-lt"/>
              <a:ea typeface="+mn-ea"/>
              <a:cs typeface="+mn-cs"/>
            </a:rPr>
            <a:t>KOAH’lı hastaların ancak 1/3 -1/10’u KOAH tanısı alma</a:t>
          </a:r>
          <a:r>
            <a:rPr lang="en-US" sz="2000" kern="1200" noProof="0" dirty="0" err="1">
              <a:solidFill>
                <a:schemeClr val="bg1"/>
              </a:solidFill>
              <a:latin typeface="+mn-lt"/>
              <a:ea typeface="+mn-ea"/>
              <a:cs typeface="+mn-cs"/>
            </a:rPr>
            <a:t>sı</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ile</a:t>
          </a:r>
          <a:r>
            <a:rPr lang="en-US" sz="2000" kern="1200" noProof="0" dirty="0">
              <a:solidFill>
                <a:schemeClr val="bg1"/>
              </a:solidFill>
              <a:latin typeface="+mn-lt"/>
              <a:ea typeface="+mn-ea"/>
              <a:cs typeface="+mn-cs"/>
            </a:rPr>
            <a:t> </a:t>
          </a:r>
          <a:r>
            <a:rPr lang="en-US" sz="2000" kern="1200" noProof="0" dirty="0" err="1">
              <a:solidFill>
                <a:schemeClr val="bg1"/>
              </a:solidFill>
              <a:latin typeface="+mn-lt"/>
              <a:ea typeface="+mn-ea"/>
              <a:cs typeface="+mn-cs"/>
            </a:rPr>
            <a:t>sonuçlanır</a:t>
          </a:r>
          <a:r>
            <a:rPr lang="en-US" sz="2000" kern="1200" noProof="0" dirty="0">
              <a:solidFill>
                <a:schemeClr val="bg1"/>
              </a:solidFill>
              <a:latin typeface="+mn-lt"/>
              <a:ea typeface="+mn-ea"/>
              <a:cs typeface="+mn-cs"/>
            </a:rPr>
            <a:t>.</a:t>
          </a:r>
          <a:endParaRPr lang="tr-TR" sz="2000" kern="1200" dirty="0">
            <a:solidFill>
              <a:schemeClr val="bg1"/>
            </a:solidFill>
            <a:latin typeface="+mn-lt"/>
            <a:ea typeface="+mn-ea"/>
            <a:cs typeface="+mn-cs"/>
          </a:endParaRPr>
        </a:p>
      </dsp:txBody>
      <dsp:txXfrm>
        <a:off x="8314361" y="1806919"/>
        <a:ext cx="1781613" cy="18048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19787" y="569526"/>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100000"/>
            </a:lnSpc>
            <a:spcBef>
              <a:spcPct val="0"/>
            </a:spcBef>
            <a:spcAft>
              <a:spcPts val="1200"/>
            </a:spcAft>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(FVC’nin) 1. saniyesinde akciğerlerden litre atılan hava miktarıdır. Zamana oranlanarak    ifade edildiği için birimi L/sn’dir.</a:t>
          </a:r>
        </a:p>
        <a:p>
          <a:pPr marL="179388" lvl="0" indent="-179388" algn="l" defTabSz="977900">
            <a:lnSpc>
              <a:spcPct val="100000"/>
            </a:lnSpc>
            <a:spcBef>
              <a:spcPct val="0"/>
            </a:spcBef>
            <a:spcAft>
              <a:spcPts val="1200"/>
            </a:spcAft>
            <a:buClr>
              <a:srgbClr val="C00000"/>
            </a:buClr>
            <a:buSzTx/>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normalde zorlu ekspiryumun 1. saniyesinde akciğerlerden atılan hava miktarı FVC’nin %80’i kadardır.</a:t>
          </a:r>
        </a:p>
        <a:p>
          <a:pPr marL="179388" lvl="0" indent="-179388" algn="l" defTabSz="977900">
            <a:lnSpc>
              <a:spcPct val="100000"/>
            </a:lnSpc>
            <a:spcBef>
              <a:spcPct val="0"/>
            </a:spcBef>
            <a:spcAft>
              <a:spcPts val="1200"/>
            </a:spcAft>
            <a:buClr>
              <a:srgbClr val="C00000"/>
            </a:buClr>
            <a:buSzTx/>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Havayolu obstrüksiyonu olan astım ya da KOAH hastalarında ise FVC’nin 1. saniyesinde akciğerlerden atılan hava miktarı %80’in altındadır.</a:t>
          </a:r>
          <a:endParaRPr lang="tr-TR" sz="2200" kern="1200" dirty="0"/>
        </a:p>
      </dsp:txBody>
      <dsp:txXfrm>
        <a:off x="2341769" y="569526"/>
        <a:ext cx="7990409" cy="3198151"/>
      </dsp:txXfrm>
    </dsp:sp>
    <dsp:sp modelId="{103F0B8F-C249-4641-BC23-16C3AB7A9AA6}">
      <dsp:nvSpPr>
        <dsp:cNvPr id="0" name=""/>
        <dsp:cNvSpPr/>
      </dsp:nvSpPr>
      <dsp:spPr>
        <a:xfrm>
          <a:off x="226875" y="0"/>
          <a:ext cx="1719372" cy="1719372"/>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3200" b="1" kern="1200" dirty="0"/>
            <a:t>FEV1</a:t>
          </a:r>
          <a:endParaRPr lang="tr-TR" sz="3200" kern="1200" dirty="0"/>
        </a:p>
      </dsp:txBody>
      <dsp:txXfrm>
        <a:off x="478671" y="251796"/>
        <a:ext cx="1215780" cy="12157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39054" y="540643"/>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179388" indent="-179388">
            <a:spcBef>
              <a:spcPct val="0"/>
            </a:spcBef>
            <a:spcAft>
              <a:spcPts val="1200"/>
            </a:spcAft>
            <a:buFont typeface="Wingdings" panose="05000000000000000000" pitchFamily="2" charset="2"/>
            <a:buNone/>
          </a:pPr>
          <a:endParaRPr kumimoji="0" lang="tr-TR" sz="20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179388" indent="-179388">
            <a:spcBef>
              <a:spcPct val="0"/>
            </a:spcBef>
            <a:spcAft>
              <a:spcPts val="1200"/>
            </a:spcAft>
            <a:buFont typeface="Wingdings" panose="05000000000000000000" pitchFamily="2" charset="2"/>
            <a:buNone/>
          </a:pP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İstemli çalışan solunum kaslarının yanı sıra göğüs kafesi ve akciğerlerin elastik güçleri tarafından da belirlenmektedir.</a:t>
          </a:r>
        </a:p>
        <a:p>
          <a:pPr marL="179388" marR="0" lvl="0" indent="-179388" algn="l" defTabSz="914400" rtl="0" eaLnBrk="1" fontAlgn="auto" latinLnBrk="0" hangingPunct="1">
            <a:lnSpc>
              <a:spcPct val="100000"/>
            </a:lnSpc>
            <a:spcBef>
              <a:spcPct val="0"/>
            </a:spcBef>
            <a:spcAft>
              <a:spcPts val="1200"/>
            </a:spcAft>
            <a:buClr>
              <a:srgbClr val="C00000"/>
            </a:buClr>
            <a:buSzTx/>
            <a:buFont typeface="Wingdings" panose="05000000000000000000" pitchFamily="2" charset="2"/>
            <a:buNone/>
            <a:tabLst/>
            <a:defRPr/>
          </a:pP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H</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astanın </a:t>
          </a:r>
          <a:r>
            <a:rPr kumimoji="0" lang="tr-TR" sz="2200" b="1" i="0" u="none" strike="noStrike" kern="1200" cap="none" spc="0" normalizeH="0" baseline="0" noProof="0" dirty="0">
              <a:ln>
                <a:noFill/>
              </a:ln>
              <a:solidFill>
                <a:prstClr val="black">
                  <a:lumMod val="75000"/>
                  <a:lumOff val="25000"/>
                </a:prstClr>
              </a:solidFill>
              <a:effectLst/>
              <a:uLnTx/>
              <a:uFillTx/>
              <a:latin typeface="+mn-lt"/>
              <a:ea typeface="+mn-ea"/>
              <a:cs typeface="+mn-cs"/>
            </a:rPr>
            <a:t>eforundan az etkilenen bir parametre </a:t>
          </a:r>
          <a:r>
            <a:rPr kumimoji="0" lang="tr-TR" sz="2200" b="0" i="0" u="none" strike="noStrike" kern="1200" cap="none" spc="0" normalizeH="0" baseline="0" noProof="0" dirty="0">
              <a:ln>
                <a:noFill/>
              </a:ln>
              <a:solidFill>
                <a:prstClr val="black">
                  <a:lumMod val="75000"/>
                  <a:lumOff val="25000"/>
                </a:prstClr>
              </a:solidFill>
              <a:effectLst/>
              <a:uLnTx/>
              <a:uFillTx/>
              <a:latin typeface="+mn-lt"/>
              <a:ea typeface="+mn-ea"/>
              <a:cs typeface="+mn-cs"/>
            </a:rPr>
            <a:t>olduğu için;              </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Astım, KOAH gibi havayolu hastalıklarının şiddetinin değerlendirilmesinde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a:t>
          </a:r>
          <a:r>
            <a:rPr kumimoji="0" lang="en-US" sz="2200" b="0" i="0" u="none" strike="noStrike" cap="none" spc="0" normalizeH="0" baseline="0" noProof="0" dirty="0" err="1">
              <a:ln>
                <a:noFill/>
              </a:ln>
              <a:solidFill>
                <a:prstClr val="black">
                  <a:lumMod val="75000"/>
                  <a:lumOff val="25000"/>
                </a:prstClr>
              </a:solidFill>
              <a:effectLst/>
              <a:uLnTx/>
              <a:uFillTx/>
              <a:latin typeface="+mn-lt"/>
              <a:ea typeface="+mn-ea"/>
              <a:cs typeface="+mn-cs"/>
            </a:rPr>
            <a:t>ve</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 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edavi öncesi</a:t>
          </a:r>
          <a:r>
            <a:rPr kumimoji="0" lang="en-US" sz="2200" b="0" i="0" u="none" strike="noStrike" cap="none" spc="0" normalizeH="0" baseline="0" noProof="0" dirty="0">
              <a:ln>
                <a:noFill/>
              </a:ln>
              <a:solidFill>
                <a:prstClr val="black">
                  <a:lumMod val="75000"/>
                  <a:lumOff val="25000"/>
                </a:prstClr>
              </a:solidFill>
              <a:effectLst/>
              <a:uLnTx/>
              <a:uFillTx/>
              <a:latin typeface="+mn-lt"/>
              <a:ea typeface="+mn-ea"/>
              <a:cs typeface="+mn-cs"/>
            </a:rPr>
            <a:t>/</a:t>
          </a:r>
          <a:r>
            <a:rPr kumimoji="0" lang="tr-TR" sz="2200" b="0" i="0" u="none" strike="noStrike" cap="none" spc="0" normalizeH="0" baseline="0" noProof="0" dirty="0">
              <a:ln>
                <a:noFill/>
              </a:ln>
              <a:solidFill>
                <a:prstClr val="black">
                  <a:lumMod val="75000"/>
                  <a:lumOff val="25000"/>
                </a:prstClr>
              </a:solidFill>
              <a:effectLst/>
              <a:uLnTx/>
              <a:uFillTx/>
              <a:latin typeface="+mn-lt"/>
              <a:ea typeface="+mn-ea"/>
              <a:cs typeface="+mn-cs"/>
            </a:rPr>
            <a:t>sonrası ölçüm değeri karşılaştırılarak tedavi cevabı değerlendirmesinde kullanılır.</a:t>
          </a:r>
        </a:p>
        <a:p>
          <a:pPr marL="179388" indent="-179388">
            <a:spcBef>
              <a:spcPct val="0"/>
            </a:spcBef>
            <a:spcAft>
              <a:spcPts val="1200"/>
            </a:spcAft>
            <a:buClr>
              <a:srgbClr val="C00000"/>
            </a:buClr>
            <a:buSzTx/>
            <a:buFont typeface="Wingdings" panose="05000000000000000000" pitchFamily="2" charset="2"/>
            <a:buNone/>
          </a:pPr>
          <a:endParaRPr kumimoji="0" lang="tr-TR" sz="2200" b="0" i="0" u="none" strike="noStrike" cap="none" spc="0" normalizeH="0" baseline="0" noProof="0" dirty="0">
            <a:ln>
              <a:noFill/>
            </a:ln>
            <a:solidFill>
              <a:prstClr val="black">
                <a:lumMod val="75000"/>
                <a:lumOff val="25000"/>
              </a:prstClr>
            </a:solidFill>
            <a:effectLst/>
            <a:uLnTx/>
            <a:uFillTx/>
            <a:latin typeface="Calibri" panose="020F0502020204030204"/>
            <a:ea typeface="+mn-ea"/>
            <a:cs typeface="+mn-cs"/>
          </a:endParaRPr>
        </a:p>
      </dsp:txBody>
      <dsp:txXfrm>
        <a:off x="2361037" y="540643"/>
        <a:ext cx="7990409" cy="3198151"/>
      </dsp:txXfrm>
    </dsp:sp>
    <dsp:sp modelId="{103F0B8F-C249-4641-BC23-16C3AB7A9AA6}">
      <dsp:nvSpPr>
        <dsp:cNvPr id="0" name=""/>
        <dsp:cNvSpPr/>
      </dsp:nvSpPr>
      <dsp:spPr>
        <a:xfrm>
          <a:off x="226875" y="0"/>
          <a:ext cx="1719372" cy="1719372"/>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3200" b="1" kern="1200" dirty="0"/>
            <a:t>FEV1</a:t>
          </a:r>
          <a:endParaRPr lang="tr-TR" sz="3200" kern="1200" dirty="0"/>
        </a:p>
      </dsp:txBody>
      <dsp:txXfrm>
        <a:off x="478671" y="251796"/>
        <a:ext cx="1215780" cy="12157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19787" y="569526"/>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90000"/>
            </a:lnSpc>
            <a:spcBef>
              <a:spcPct val="0"/>
            </a:spcBef>
            <a:spcAft>
              <a:spcPct val="35000"/>
            </a:spcAft>
            <a:buFont typeface="Wingdings" panose="05000000000000000000" pitchFamily="2" charset="2"/>
            <a:buNone/>
          </a:pP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yapılacak maksimum    </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inspirasyondan</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sonra zorlu ekspiryum manevrası sırasında akciğerlerden atılan hava miktarıdır. </a:t>
          </a:r>
        </a:p>
        <a:p>
          <a:pPr marL="179388" lvl="0" indent="-179388" algn="l" defTabSz="977900">
            <a:lnSpc>
              <a:spcPct val="90000"/>
            </a:lnSpc>
            <a:spcBef>
              <a:spcPct val="0"/>
            </a:spcBef>
            <a:spcAft>
              <a:spcPct val="35000"/>
            </a:spcAft>
            <a:buClr>
              <a:srgbClr val="C00000"/>
            </a:buClr>
            <a:buSzTx/>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kişilerde zorlu ekspiryum manevrası sırasında akciğerlerdeki hava 2-3 saniyede boşaltılabilirken KOAH, Astım gibi havayolu darlığı ile seyreden hastalıklarda bu süre 10-15 saniyeye kadar uzayabilmektedir.</a:t>
          </a:r>
        </a:p>
        <a:p>
          <a:pPr marL="179388" lvl="0" indent="-179388" algn="l" defTabSz="977900">
            <a:lnSpc>
              <a:spcPct val="90000"/>
            </a:lnSpc>
            <a:spcBef>
              <a:spcPct val="0"/>
            </a:spcBef>
            <a:spcAft>
              <a:spcPct val="35000"/>
            </a:spcAft>
            <a:buClr>
              <a:srgbClr val="C00000"/>
            </a:buClr>
            <a:buSzTx/>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FVC manevrası yapılırken ekspiryum sırasında hastanın en az 6 sn ekspiryuma devam etmesi istenmektedir.</a:t>
          </a:r>
        </a:p>
      </dsp:txBody>
      <dsp:txXfrm>
        <a:off x="2341769" y="569526"/>
        <a:ext cx="7990409" cy="3198151"/>
      </dsp:txXfrm>
    </dsp:sp>
    <dsp:sp modelId="{103F0B8F-C249-4641-BC23-16C3AB7A9AA6}">
      <dsp:nvSpPr>
        <dsp:cNvPr id="0" name=""/>
        <dsp:cNvSpPr/>
      </dsp:nvSpPr>
      <dsp:spPr>
        <a:xfrm>
          <a:off x="226875" y="0"/>
          <a:ext cx="1719372" cy="1719372"/>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3200" b="1" kern="1200" dirty="0"/>
            <a:t>FVC</a:t>
          </a:r>
          <a:endParaRPr lang="tr-TR" sz="3200" kern="1200" dirty="0"/>
        </a:p>
      </dsp:txBody>
      <dsp:txXfrm>
        <a:off x="478671" y="251796"/>
        <a:ext cx="1215780" cy="12157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801856" y="569526"/>
          <a:ext cx="9512391" cy="31981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90000"/>
            </a:lnSpc>
            <a:spcBef>
              <a:spcPct val="0"/>
            </a:spcBef>
            <a:spcAft>
              <a:spcPct val="35000"/>
            </a:spcAft>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Zorlu ekspiryum manevrasının 1. saniyesinde akciğerlerden litre atılan hava miktarının, zorlu ekspiryum manevrasının tamamında akciğerlerden atılan hava miktarına bölünmesi ile elde edilen parametredir.</a:t>
          </a:r>
        </a:p>
        <a:p>
          <a:pPr marL="179388" lvl="0" indent="-179388" algn="l" defTabSz="977900">
            <a:lnSpc>
              <a:spcPct val="90000"/>
            </a:lnSpc>
            <a:spcBef>
              <a:spcPct val="0"/>
            </a:spcBef>
            <a:spcAft>
              <a:spcPct val="35000"/>
            </a:spcAft>
            <a:buClr>
              <a:srgbClr val="C00000"/>
            </a:buClr>
            <a:buSzTx/>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FEV1/FVC oranı havayolu obstrüksiyonu varlığının saptanmasında anahtar rol oynar.</a:t>
          </a:r>
        </a:p>
      </dsp:txBody>
      <dsp:txXfrm>
        <a:off x="2323839" y="569526"/>
        <a:ext cx="7990409" cy="3198151"/>
      </dsp:txXfrm>
    </dsp:sp>
    <dsp:sp modelId="{103F0B8F-C249-4641-BC23-16C3AB7A9AA6}">
      <dsp:nvSpPr>
        <dsp:cNvPr id="0" name=""/>
        <dsp:cNvSpPr/>
      </dsp:nvSpPr>
      <dsp:spPr>
        <a:xfrm>
          <a:off x="83523" y="0"/>
          <a:ext cx="2147873" cy="2261541"/>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800" b="1" kern="1200" dirty="0"/>
            <a:t>FEV1/FVC</a:t>
          </a:r>
          <a:endParaRPr lang="tr-TR" sz="2800" kern="1200" dirty="0"/>
        </a:p>
      </dsp:txBody>
      <dsp:txXfrm>
        <a:off x="398072" y="331195"/>
        <a:ext cx="1518775" cy="15991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097020" y="520230"/>
          <a:ext cx="9217657" cy="160525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indent="-179388">
            <a:spcBef>
              <a:spcPct val="0"/>
            </a:spcBef>
            <a:buFont typeface="Wingdings" panose="05000000000000000000" pitchFamily="2" charset="2"/>
            <a:buNone/>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İstirahatte sakin solunum sırasında mililitre cinsinde alınan ya da verilen soluk hacmidir.</a:t>
          </a:r>
        </a:p>
        <a:p>
          <a:pPr marL="179388" marR="0" lvl="0" indent="-179388" algn="l" defTabSz="914400" rtl="0" eaLnBrk="1" fontAlgn="auto" latinLnBrk="0" hangingPunct="1">
            <a:lnSpc>
              <a:spcPct val="100000"/>
            </a:lnSpc>
            <a:spcBef>
              <a:spcPct val="0"/>
            </a:spcBef>
            <a:spcAft>
              <a:spcPts val="0"/>
            </a:spcAft>
            <a:buClr>
              <a:srgbClr val="C00000"/>
            </a:buClr>
            <a:buSzTx/>
            <a:buFont typeface="Wingdings" panose="05000000000000000000" pitchFamily="2" charset="2"/>
            <a:buNone/>
            <a:tabLst/>
            <a:defRPr/>
          </a:pP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dsp:txBody>
      <dsp:txXfrm>
        <a:off x="2571845" y="520230"/>
        <a:ext cx="7742832" cy="1605251"/>
      </dsp:txXfrm>
    </dsp:sp>
    <dsp:sp modelId="{103F0B8F-C249-4641-BC23-16C3AB7A9AA6}">
      <dsp:nvSpPr>
        <dsp:cNvPr id="0" name=""/>
        <dsp:cNvSpPr/>
      </dsp:nvSpPr>
      <dsp:spPr>
        <a:xfrm>
          <a:off x="0" y="0"/>
          <a:ext cx="2213179" cy="2238361"/>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t>Tidal volüm (TV) </a:t>
          </a:r>
          <a:endParaRPr lang="tr-TR" sz="2400" kern="1200" dirty="0"/>
        </a:p>
      </dsp:txBody>
      <dsp:txXfrm>
        <a:off x="324113" y="327800"/>
        <a:ext cx="1564953" cy="15827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1010661" y="549669"/>
          <a:ext cx="9241806" cy="1701171"/>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179388" lvl="0" indent="-179388" algn="l" defTabSz="977900">
            <a:lnSpc>
              <a:spcPct val="90000"/>
            </a:lnSpc>
            <a:spcBef>
              <a:spcPct val="0"/>
            </a:spcBef>
            <a:spcAft>
              <a:spcPct val="35000"/>
            </a:spcAft>
            <a:buFont typeface="Wingdings" panose="05000000000000000000" pitchFamily="2" charset="2"/>
            <a:buNone/>
          </a:pP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Tidal</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soluk hacminin sonunda yapılan derin </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inspiryum</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manevrası ile akciğerlere alınan hava miktarıdır ve litre    cinsinden ifade edilir. </a:t>
          </a:r>
        </a:p>
      </dsp:txBody>
      <dsp:txXfrm>
        <a:off x="2489350" y="549669"/>
        <a:ext cx="7763117" cy="1701171"/>
      </dsp:txXfrm>
    </dsp:sp>
    <dsp:sp modelId="{103F0B8F-C249-4641-BC23-16C3AB7A9AA6}">
      <dsp:nvSpPr>
        <dsp:cNvPr id="0" name=""/>
        <dsp:cNvSpPr/>
      </dsp:nvSpPr>
      <dsp:spPr>
        <a:xfrm>
          <a:off x="0" y="0"/>
          <a:ext cx="2235463" cy="2371545"/>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t>İnspiratuvar kapasite</a:t>
          </a:r>
          <a:r>
            <a:rPr lang="en-US" sz="2400" b="1" kern="1200" dirty="0"/>
            <a:t>   </a:t>
          </a:r>
          <a:r>
            <a:rPr lang="tr-TR" sz="2400" b="1" kern="1200" dirty="0"/>
            <a:t> (IC )</a:t>
          </a:r>
          <a:endParaRPr lang="tr-TR" sz="2400" kern="1200" dirty="0"/>
        </a:p>
      </dsp:txBody>
      <dsp:txXfrm>
        <a:off x="327376" y="347305"/>
        <a:ext cx="1580711" cy="16769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≥2 alevlenme/yıl veya ≥1 hastaneye yatışa neden olan alevlenme</a:t>
          </a:r>
        </a:p>
      </dsp:txBody>
      <dsp:txXfrm rot="10800000">
        <a:off x="165779" y="1746143"/>
        <a:ext cx="2314910" cy="29044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0-1 alevlenme/yıl veya hastaneye yatışa neden olan alevlenme yok,               CAT ≥10 veya mMRC≥2</a:t>
          </a:r>
        </a:p>
        <a:p>
          <a:pPr marL="0" lvl="0" indent="0" algn="ctr" defTabSz="1066800">
            <a:lnSpc>
              <a:spcPct val="90000"/>
            </a:lnSpc>
            <a:spcBef>
              <a:spcPct val="0"/>
            </a:spcBef>
            <a:spcAft>
              <a:spcPct val="35000"/>
            </a:spcAft>
            <a:buClrTx/>
            <a:buSzTx/>
            <a:buFont typeface="Arial" panose="020B0604020202020204" pitchFamily="34" charset="0"/>
            <a:buNone/>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65779" y="1746143"/>
        <a:ext cx="2314910" cy="29044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2084"/>
          <a:ext cx="2625761" cy="1471818"/>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65053" y="496908"/>
          <a:ext cx="2316362" cy="1128257"/>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89922" y="1746143"/>
          <a:ext cx="2466624" cy="298026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0-1 alevlenme/yıl ve alevlenmeye bağlı hastaneye yatış yok,      CAT &lt;10 veya mMRC 0-1</a:t>
          </a:r>
        </a:p>
      </dsp:txBody>
      <dsp:txXfrm rot="10800000">
        <a:off x="165779" y="1746143"/>
        <a:ext cx="2314910" cy="29044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14"/>
          <a:ext cx="2926080" cy="1461382"/>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sp:txBody>
      <dsp:txXfrm>
        <a:off x="2672299" y="73553"/>
        <a:ext cx="2783402" cy="1318704"/>
      </dsp:txXfrm>
    </dsp:sp>
    <dsp:sp modelId="{51CBB406-956B-411C-8586-AD7383647EF8}">
      <dsp:nvSpPr>
        <dsp:cNvPr id="0" name=""/>
        <dsp:cNvSpPr/>
      </dsp:nvSpPr>
      <dsp:spPr>
        <a:xfrm>
          <a:off x="2600960" y="1536666"/>
          <a:ext cx="2926080" cy="1461382"/>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72299" y="1608005"/>
        <a:ext cx="2783402" cy="1318704"/>
      </dsp:txXfrm>
    </dsp:sp>
    <dsp:sp modelId="{FF57E713-11A2-4782-B037-312D861ABA02}">
      <dsp:nvSpPr>
        <dsp:cNvPr id="0" name=""/>
        <dsp:cNvSpPr/>
      </dsp:nvSpPr>
      <dsp:spPr>
        <a:xfrm>
          <a:off x="2600960" y="3071118"/>
          <a:ext cx="2926080" cy="1461382"/>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E</a:t>
          </a:r>
        </a:p>
      </dsp:txBody>
      <dsp:txXfrm>
        <a:off x="2672299" y="3142457"/>
        <a:ext cx="2783402" cy="1318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4610-15E4-4C45-8B16-4A201C307A91}">
      <dsp:nvSpPr>
        <dsp:cNvPr id="0" name=""/>
        <dsp:cNvSpPr/>
      </dsp:nvSpPr>
      <dsp:spPr>
        <a:xfrm>
          <a:off x="4127055" y="756"/>
          <a:ext cx="6190582" cy="1546891"/>
        </a:xfrm>
        <a:prstGeom prst="rightArrow">
          <a:avLst>
            <a:gd name="adj1" fmla="val 75000"/>
            <a:gd name="adj2" fmla="val 50000"/>
          </a:avLst>
        </a:prstGeom>
        <a:solidFill>
          <a:srgbClr val="FFEBEB"/>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rtlCol="0" anchor="ctr" anchorCtr="0">
          <a:noAutofit/>
        </a:bodyPr>
        <a:lstStyle/>
        <a:p>
          <a:pPr marL="228600" lvl="1" indent="-228600" algn="ctr" defTabSz="889000">
            <a:lnSpc>
              <a:spcPct val="90000"/>
            </a:lnSpc>
            <a:spcBef>
              <a:spcPct val="0"/>
            </a:spcBef>
            <a:spcAft>
              <a:spcPct val="1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t>
          </a:r>
          <a:r>
            <a:rPr kumimoji="0" lang="tr-TR" sz="2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alkın</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bilincini artırmak ve 1. Basamak sağlık kuruluşlarında çalışan hekimlerin KOAH tanısını akla getirmeleri için gereken bilgi ve tecrübeyi edinmelerini sağlamaktır.</a:t>
          </a:r>
          <a:endParaRPr lang="tr-TR" sz="2000" kern="1200" dirty="0"/>
        </a:p>
      </dsp:txBody>
      <dsp:txXfrm>
        <a:off x="4127055" y="194117"/>
        <a:ext cx="5610498" cy="1160169"/>
      </dsp:txXfrm>
    </dsp:sp>
    <dsp:sp modelId="{759A05E3-622F-4385-9A42-2E6B604737B2}">
      <dsp:nvSpPr>
        <dsp:cNvPr id="0" name=""/>
        <dsp:cNvSpPr/>
      </dsp:nvSpPr>
      <dsp:spPr>
        <a:xfrm>
          <a:off x="0" y="756"/>
          <a:ext cx="4127055" cy="1546891"/>
        </a:xfrm>
        <a:prstGeom prst="roundRect">
          <a:avLst/>
        </a:prstGeom>
        <a:solidFill>
          <a:srgbClr val="C00000"/>
        </a:solidFill>
        <a:ln w="9525" cap="flat" cmpd="sng" algn="ctr">
          <a:noFill/>
          <a:prstDash val="solid"/>
          <a:miter lim="800000"/>
          <a:headEnd/>
          <a:tailEnd/>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rtlCol="0" anchor="ctr" anchorCtr="0">
          <a:noAutofit/>
        </a:bodyPr>
        <a:lstStyle/>
        <a:p>
          <a:pPr marL="806450" lvl="0" indent="0" algn="l" defTabSz="914400" rtl="0" eaLnBrk="1" latinLnBrk="0" hangingPunct="1">
            <a:lnSpc>
              <a:spcPct val="90000"/>
            </a:lnSpc>
            <a:spcBef>
              <a:spcPct val="0"/>
            </a:spcBef>
            <a:spcAft>
              <a:spcPct val="35000"/>
            </a:spcAft>
            <a:buNone/>
            <a:defRPr/>
          </a:pPr>
          <a:r>
            <a:rPr lang="tr-TR" sz="2400" b="1" kern="1200" noProof="0" dirty="0">
              <a:solidFill>
                <a:prstClr val="white"/>
              </a:solidFill>
              <a:latin typeface="Calibri"/>
              <a:ea typeface="+mn-ea"/>
              <a:cs typeface="+mn-cs"/>
            </a:rPr>
            <a:t>Bu sorunla başa </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çıkmanın</a:t>
          </a:r>
          <a:r>
            <a:rPr lang="en-US" sz="2400" b="1" kern="1200" noProof="0" dirty="0">
              <a:solidFill>
                <a:prstClr val="white"/>
              </a:solidFill>
              <a:latin typeface="Calibri"/>
              <a:ea typeface="+mn-ea"/>
              <a:cs typeface="+mn-cs"/>
            </a:rPr>
            <a:t> </a:t>
          </a:r>
          <a:r>
            <a:rPr lang="tr-TR" sz="2400" b="1" kern="1200" noProof="0" dirty="0">
              <a:solidFill>
                <a:prstClr val="white"/>
              </a:solidFill>
              <a:latin typeface="Calibri"/>
              <a:ea typeface="+mn-ea"/>
              <a:cs typeface="+mn-cs"/>
            </a:rPr>
            <a:t>en iyi yolu </a:t>
          </a:r>
          <a:endParaRPr lang="tr-TR" sz="2400" b="1" kern="1200" dirty="0">
            <a:solidFill>
              <a:prstClr val="white"/>
            </a:solidFill>
            <a:latin typeface="Calibri"/>
            <a:ea typeface="+mn-ea"/>
            <a:cs typeface="+mn-cs"/>
          </a:endParaRPr>
        </a:p>
      </dsp:txBody>
      <dsp:txXfrm>
        <a:off x="75513" y="76269"/>
        <a:ext cx="3976029" cy="13958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14"/>
          <a:ext cx="2926080" cy="1461382"/>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sp:txBody>
      <dsp:txXfrm>
        <a:off x="2672299" y="73553"/>
        <a:ext cx="2783402" cy="1318704"/>
      </dsp:txXfrm>
    </dsp:sp>
    <dsp:sp modelId="{51CBB406-956B-411C-8586-AD7383647EF8}">
      <dsp:nvSpPr>
        <dsp:cNvPr id="0" name=""/>
        <dsp:cNvSpPr/>
      </dsp:nvSpPr>
      <dsp:spPr>
        <a:xfrm>
          <a:off x="2600960" y="1536666"/>
          <a:ext cx="2926080" cy="1461382"/>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72299" y="1608005"/>
        <a:ext cx="2783402" cy="1318704"/>
      </dsp:txXfrm>
    </dsp:sp>
    <dsp:sp modelId="{FF57E713-11A2-4782-B037-312D861ABA02}">
      <dsp:nvSpPr>
        <dsp:cNvPr id="0" name=""/>
        <dsp:cNvSpPr/>
      </dsp:nvSpPr>
      <dsp:spPr>
        <a:xfrm>
          <a:off x="2600960" y="3071118"/>
          <a:ext cx="2926080" cy="1461382"/>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E</a:t>
          </a:r>
        </a:p>
      </dsp:txBody>
      <dsp:txXfrm>
        <a:off x="2672299" y="3142457"/>
        <a:ext cx="2783402" cy="13187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B057-A320-4571-8230-D7A5CC3167EE}">
      <dsp:nvSpPr>
        <dsp:cNvPr id="0" name=""/>
        <dsp:cNvSpPr/>
      </dsp:nvSpPr>
      <dsp:spPr>
        <a:xfrm>
          <a:off x="2600960" y="2214"/>
          <a:ext cx="2926080" cy="1461382"/>
        </a:xfrm>
        <a:prstGeom prst="roundRect">
          <a:avLst/>
        </a:prstGeom>
        <a:solidFill>
          <a:srgbClr val="FFEBEB"/>
        </a:solidFill>
        <a:ln>
          <a:noFill/>
        </a:ln>
        <a:effectLst>
          <a:outerShdw blurRad="50800" dist="38100" algn="l" rotWithShape="0">
            <a:prstClr val="black">
              <a:alpha val="40000"/>
            </a:prstClr>
          </a:outerShdw>
        </a:effectLst>
        <a:scene3d>
          <a:camera prst="isometricOffAxis2Right">
            <a:rot lat="1080000" lon="1776000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a:t>
          </a:r>
          <a:r>
            <a:rPr kumimoji="0" lang="tr-TR" altLang="tr-TR" sz="32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 A</a:t>
          </a:r>
        </a:p>
      </dsp:txBody>
      <dsp:txXfrm>
        <a:off x="2672299" y="73553"/>
        <a:ext cx="2783402" cy="1318704"/>
      </dsp:txXfrm>
    </dsp:sp>
    <dsp:sp modelId="{51CBB406-956B-411C-8586-AD7383647EF8}">
      <dsp:nvSpPr>
        <dsp:cNvPr id="0" name=""/>
        <dsp:cNvSpPr/>
      </dsp:nvSpPr>
      <dsp:spPr>
        <a:xfrm>
          <a:off x="2600960" y="1536666"/>
          <a:ext cx="2926080" cy="1461382"/>
        </a:xfrm>
        <a:prstGeom prst="roundRect">
          <a:avLst/>
        </a:prstGeom>
        <a:solidFill>
          <a:srgbClr val="FFBDBD"/>
        </a:solidFill>
        <a:ln>
          <a:solidFill>
            <a:srgbClr val="FF8989"/>
          </a:solidFill>
        </a:ln>
        <a:effectLst>
          <a:outerShdw blurRad="50800" dist="38100" algn="l" rotWithShape="0">
            <a:prstClr val="black">
              <a:alpha val="40000"/>
            </a:prstClr>
          </a:outerShdw>
        </a:effectLst>
        <a:scene3d>
          <a:camera prst="isometricOffAxis2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solidFill>
                <a:srgbClr val="404040"/>
              </a:solidFill>
              <a:effectLst/>
              <a:uLnTx/>
              <a:uFillTx/>
              <a:latin typeface="Calibri" panose="020F0502020204030204"/>
              <a:ea typeface="ＭＳ Ｐゴシック" panose="020B0600070205080204" pitchFamily="34" charset="-128"/>
              <a:cs typeface="+mn-cs"/>
            </a:rPr>
            <a:t>Grup B</a:t>
          </a:r>
        </a:p>
      </dsp:txBody>
      <dsp:txXfrm>
        <a:off x="2672299" y="1608005"/>
        <a:ext cx="2783402" cy="1318704"/>
      </dsp:txXfrm>
    </dsp:sp>
    <dsp:sp modelId="{FF57E713-11A2-4782-B037-312D861ABA02}">
      <dsp:nvSpPr>
        <dsp:cNvPr id="0" name=""/>
        <dsp:cNvSpPr/>
      </dsp:nvSpPr>
      <dsp:spPr>
        <a:xfrm>
          <a:off x="2600960" y="3071118"/>
          <a:ext cx="2926080" cy="1461382"/>
        </a:xfrm>
        <a:prstGeom prst="roundRect">
          <a:avLst/>
        </a:prstGeom>
        <a:solidFill>
          <a:srgbClr val="FF8989"/>
        </a:solidFill>
        <a:ln>
          <a:noFill/>
        </a:ln>
        <a:effectLst>
          <a:outerShdw blurRad="50800" dist="38100" algn="l" rotWithShape="0">
            <a:prstClr val="black">
              <a:alpha val="40000"/>
            </a:prstClr>
          </a:outerShdw>
        </a:effectLst>
        <a:scene3d>
          <a:camera prst="isometricOffAxis2Right">
            <a:rot lat="0" lon="0" rev="0"/>
          </a:camera>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ClrTx/>
            <a:buSzTx/>
            <a:buFont typeface="Wingdings 2" panose="05020102010507070707" pitchFamily="18" charset="2"/>
            <a:buNone/>
          </a:pPr>
          <a:r>
            <a:rPr kumimoji="0" lang="tr-TR" altLang="tr-TR" sz="2800" b="1" i="0" u="none" strike="noStrike" kern="1200" cap="none" spc="0" normalizeH="0" baseline="0" noProof="0" dirty="0">
              <a:ln/>
              <a:effectLst/>
              <a:uLnTx/>
              <a:uFillTx/>
              <a:latin typeface="+mn-lt"/>
              <a:ea typeface="ＭＳ Ｐゴシック" panose="020B0600070205080204" pitchFamily="34" charset="-128"/>
              <a:cs typeface="+mn-cs"/>
            </a:rPr>
            <a:t>Grup E</a:t>
          </a:r>
        </a:p>
      </dsp:txBody>
      <dsp:txXfrm>
        <a:off x="2672299" y="3142457"/>
        <a:ext cx="2783402" cy="131870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77B40-BCC7-410F-95A4-ADCF5B83B32D}">
      <dsp:nvSpPr>
        <dsp:cNvPr id="0" name=""/>
        <dsp:cNvSpPr/>
      </dsp:nvSpPr>
      <dsp:spPr>
        <a:xfrm>
          <a:off x="405222" y="131600"/>
          <a:ext cx="2391894" cy="1795449"/>
        </a:xfrm>
        <a:prstGeom prst="rect">
          <a:avLst/>
        </a:prstGeom>
        <a:solidFill>
          <a:srgbClr val="C000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ysClr val="window" lastClr="FFFFFF"/>
              </a:solidFill>
              <a:latin typeface="+mn-lt"/>
              <a:ea typeface="+mn-ea"/>
              <a:cs typeface="Times New Roman" panose="02020603050405020304" pitchFamily="18" charset="0"/>
            </a:rPr>
            <a:t>≥2 </a:t>
          </a:r>
          <a:r>
            <a:rPr lang="en-US" sz="1800" b="1" kern="1200" dirty="0" err="1">
              <a:solidFill>
                <a:sysClr val="window" lastClr="FFFFFF"/>
              </a:solidFill>
              <a:latin typeface="+mn-lt"/>
              <a:ea typeface="+mn-ea"/>
              <a:cs typeface="Times New Roman" panose="02020603050405020304" pitchFamily="18" charset="0"/>
            </a:rPr>
            <a:t>orta</a:t>
          </a:r>
          <a:r>
            <a:rPr lang="en-US" sz="1800" b="1" kern="1200" dirty="0">
              <a:solidFill>
                <a:sysClr val="window" lastClr="FFFFFF"/>
              </a:solidFill>
              <a:latin typeface="+mn-lt"/>
              <a:ea typeface="+mn-ea"/>
              <a:cs typeface="Times New Roman" panose="02020603050405020304" pitchFamily="18" charset="0"/>
            </a:rPr>
            <a:t> </a:t>
          </a:r>
          <a:r>
            <a:rPr lang="en-US" sz="1800" b="1" kern="1200" dirty="0" err="1">
              <a:solidFill>
                <a:sysClr val="window" lastClr="FFFFFF"/>
              </a:solidFill>
              <a:latin typeface="+mn-lt"/>
              <a:ea typeface="+mn-ea"/>
              <a:cs typeface="Times New Roman" panose="02020603050405020304" pitchFamily="18" charset="0"/>
            </a:rPr>
            <a:t>alevlenme</a:t>
          </a:r>
          <a:r>
            <a:rPr lang="en-US" sz="1800" b="1" kern="1200" dirty="0">
              <a:solidFill>
                <a:sysClr val="window" lastClr="FFFFFF"/>
              </a:solidFill>
              <a:latin typeface="+mn-lt"/>
              <a:ea typeface="+mn-ea"/>
              <a:cs typeface="Times New Roman" panose="02020603050405020304" pitchFamily="18" charset="0"/>
            </a:rPr>
            <a:t> </a:t>
          </a:r>
          <a:r>
            <a:rPr lang="en-US" sz="1800" b="1" kern="1200" dirty="0" err="1">
              <a:solidFill>
                <a:sysClr val="window" lastClr="FFFFFF"/>
              </a:solidFill>
              <a:latin typeface="+mn-lt"/>
              <a:ea typeface="+mn-ea"/>
              <a:cs typeface="Times New Roman" panose="02020603050405020304" pitchFamily="18" charset="0"/>
            </a:rPr>
            <a:t>veya</a:t>
          </a:r>
          <a:endParaRPr lang="en-US" sz="1800" b="1" kern="1200" dirty="0">
            <a:solidFill>
              <a:sysClr val="window" lastClr="FFFFFF"/>
            </a:solidFill>
            <a:latin typeface="+mn-lt"/>
            <a:ea typeface="+mn-ea"/>
            <a:cs typeface="Times New Roman" panose="02020603050405020304" pitchFamily="18" charset="0"/>
          </a:endParaRPr>
        </a:p>
        <a:p>
          <a:pPr marL="0" lvl="0" indent="0" algn="ctr" defTabSz="800100">
            <a:lnSpc>
              <a:spcPct val="90000"/>
            </a:lnSpc>
            <a:spcBef>
              <a:spcPct val="0"/>
            </a:spcBef>
            <a:spcAft>
              <a:spcPct val="35000"/>
            </a:spcAft>
            <a:buNone/>
          </a:pPr>
          <a:r>
            <a:rPr lang="en-US" sz="1800" b="1" kern="1200" dirty="0">
              <a:solidFill>
                <a:sysClr val="window" lastClr="FFFFFF"/>
              </a:solidFill>
              <a:latin typeface="+mn-lt"/>
              <a:ea typeface="+mn-ea"/>
              <a:cs typeface="Times New Roman" panose="02020603050405020304" pitchFamily="18" charset="0"/>
            </a:rPr>
            <a:t> ≥ 1 </a:t>
          </a:r>
          <a:r>
            <a:rPr lang="en-US" sz="1800" b="1" kern="1200" dirty="0" err="1">
              <a:solidFill>
                <a:sysClr val="window" lastClr="FFFFFF"/>
              </a:solidFill>
              <a:latin typeface="+mn-lt"/>
              <a:ea typeface="+mn-ea"/>
              <a:cs typeface="Times New Roman" panose="02020603050405020304" pitchFamily="18" charset="0"/>
            </a:rPr>
            <a:t>hastaneye</a:t>
          </a:r>
          <a:r>
            <a:rPr lang="en-US" sz="1800" b="1" kern="1200" dirty="0">
              <a:solidFill>
                <a:sysClr val="window" lastClr="FFFFFF"/>
              </a:solidFill>
              <a:latin typeface="+mn-lt"/>
              <a:ea typeface="+mn-ea"/>
              <a:cs typeface="Times New Roman" panose="02020603050405020304" pitchFamily="18" charset="0"/>
            </a:rPr>
            <a:t> </a:t>
          </a:r>
          <a:r>
            <a:rPr lang="en-US" sz="1800" b="1" kern="1200" dirty="0" err="1">
              <a:solidFill>
                <a:sysClr val="window" lastClr="FFFFFF"/>
              </a:solidFill>
              <a:latin typeface="+mn-lt"/>
              <a:ea typeface="+mn-ea"/>
              <a:cs typeface="Times New Roman" panose="02020603050405020304" pitchFamily="18" charset="0"/>
            </a:rPr>
            <a:t>yatış</a:t>
          </a:r>
          <a:endParaRPr lang="en-US" sz="1800" b="1" kern="1200" dirty="0">
            <a:solidFill>
              <a:sysClr val="window" lastClr="FFFFFF"/>
            </a:solidFill>
            <a:latin typeface="+mn-lt"/>
            <a:ea typeface="+mn-ea"/>
            <a:cs typeface="Times New Roman" panose="02020603050405020304" pitchFamily="18" charset="0"/>
          </a:endParaRPr>
        </a:p>
      </dsp:txBody>
      <dsp:txXfrm>
        <a:off x="405222" y="131600"/>
        <a:ext cx="2391894" cy="1795449"/>
      </dsp:txXfrm>
    </dsp:sp>
    <dsp:sp modelId="{98E69CE0-0613-47A7-BA0F-D303A5174D2D}">
      <dsp:nvSpPr>
        <dsp:cNvPr id="0" name=""/>
        <dsp:cNvSpPr/>
      </dsp:nvSpPr>
      <dsp:spPr>
        <a:xfrm>
          <a:off x="3109796" y="145867"/>
          <a:ext cx="6605397" cy="1811205"/>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lumMod val="95000"/>
                <a:lumOff val="5000"/>
              </a:schemeClr>
            </a:solidFill>
            <a:latin typeface="+mn-lt"/>
            <a:ea typeface="+mn-ea"/>
            <a:cs typeface="Times New Roman" panose="02020603050405020304" pitchFamily="18" charset="0"/>
          </a:endParaRPr>
        </a:p>
        <a:p>
          <a:pPr marL="0" lvl="0" indent="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E       </a:t>
          </a:r>
          <a:endParaRPr lang="en-US" sz="1600" b="0" kern="1200" dirty="0">
            <a:solidFill>
              <a:srgbClr val="404040"/>
            </a:solidFill>
            <a:latin typeface="+mn-lt"/>
            <a:ea typeface="+mn-ea"/>
            <a:cs typeface="Times New Roman" panose="02020603050405020304" pitchFamily="18" charset="0"/>
          </a:endParaRPr>
        </a:p>
        <a:p>
          <a:pPr marL="0" lvl="0" indent="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LAMA+LABA 	</a:t>
          </a:r>
          <a:r>
            <a:rPr lang="en-US" sz="1600" b="0" kern="1200" dirty="0" err="1">
              <a:solidFill>
                <a:srgbClr val="404040"/>
              </a:solidFill>
              <a:latin typeface="+mn-lt"/>
              <a:ea typeface="+mn-ea"/>
              <a:cs typeface="Times New Roman" panose="02020603050405020304" pitchFamily="18" charset="0"/>
            </a:rPr>
            <a:t>veya</a:t>
          </a:r>
          <a:endParaRPr lang="en-US" sz="1600" b="0" kern="1200" dirty="0">
            <a:solidFill>
              <a:srgbClr val="404040"/>
            </a:solidFill>
            <a:latin typeface="+mn-lt"/>
            <a:ea typeface="+mn-ea"/>
            <a:cs typeface="Times New Roman" panose="02020603050405020304" pitchFamily="18" charset="0"/>
          </a:endParaRPr>
        </a:p>
        <a:p>
          <a:pPr marL="0" lvl="0" indent="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IKS+LABA+LAMA*</a:t>
          </a:r>
        </a:p>
        <a:p>
          <a:pPr marL="0" lvl="0" indent="0" algn="l" defTabSz="800100">
            <a:lnSpc>
              <a:spcPct val="90000"/>
            </a:lnSpc>
            <a:spcBef>
              <a:spcPct val="0"/>
            </a:spcBef>
            <a:spcAft>
              <a:spcPct val="35000"/>
            </a:spcAft>
            <a:buNone/>
          </a:pPr>
          <a:r>
            <a:rPr lang="en-US" sz="1050" b="0" kern="1200" dirty="0">
              <a:solidFill>
                <a:srgbClr val="404040"/>
              </a:solidFill>
              <a:latin typeface="+mn-lt"/>
              <a:ea typeface="+mn-ea"/>
              <a:cs typeface="Times New Roman" panose="02020603050405020304" pitchFamily="18" charset="0"/>
            </a:rPr>
            <a:t>* Eozinofil≥300 </a:t>
          </a:r>
          <a:r>
            <a:rPr lang="en-US" sz="1050" b="0" kern="1200" dirty="0" err="1">
              <a:solidFill>
                <a:srgbClr val="404040"/>
              </a:solidFill>
              <a:latin typeface="+mn-lt"/>
              <a:ea typeface="+mn-ea"/>
              <a:cs typeface="Times New Roman" panose="02020603050405020304" pitchFamily="18" charset="0"/>
            </a:rPr>
            <a:t>ise</a:t>
          </a:r>
          <a:r>
            <a:rPr lang="en-US" sz="1050" b="0" kern="1200" dirty="0">
              <a:solidFill>
                <a:srgbClr val="404040"/>
              </a:solidFill>
              <a:latin typeface="+mn-lt"/>
              <a:ea typeface="+mn-ea"/>
              <a:cs typeface="Times New Roman" panose="02020603050405020304" pitchFamily="18" charset="0"/>
            </a:rPr>
            <a:t> </a:t>
          </a:r>
          <a:r>
            <a:rPr lang="en-US" sz="1050" b="0" kern="1200" dirty="0" err="1">
              <a:solidFill>
                <a:srgbClr val="404040"/>
              </a:solidFill>
              <a:latin typeface="+mn-lt"/>
              <a:ea typeface="+mn-ea"/>
              <a:cs typeface="Times New Roman" panose="02020603050405020304" pitchFamily="18" charset="0"/>
            </a:rPr>
            <a:t>düşünülmeli</a:t>
          </a:r>
          <a:endParaRPr lang="en-US" sz="1800" b="1" kern="1200" dirty="0">
            <a:solidFill>
              <a:srgbClr val="404040"/>
            </a:solidFill>
            <a:latin typeface="+mn-lt"/>
            <a:ea typeface="+mn-ea"/>
            <a:cs typeface="Times New Roman" panose="02020603050405020304" pitchFamily="18" charset="0"/>
          </a:endParaRPr>
        </a:p>
        <a:p>
          <a:pPr marL="0" lvl="0" indent="0" algn="l" defTabSz="800100">
            <a:lnSpc>
              <a:spcPct val="90000"/>
            </a:lnSpc>
            <a:spcBef>
              <a:spcPct val="0"/>
            </a:spcBef>
            <a:spcAft>
              <a:spcPct val="35000"/>
            </a:spcAft>
            <a:buNone/>
          </a:pPr>
          <a:endParaRPr lang="en-US" sz="1800" b="1" kern="1200" dirty="0">
            <a:solidFill>
              <a:schemeClr val="tx1">
                <a:lumMod val="95000"/>
                <a:lumOff val="5000"/>
              </a:schemeClr>
            </a:solidFill>
            <a:latin typeface="+mn-lt"/>
            <a:ea typeface="+mn-ea"/>
            <a:cs typeface="Times New Roman" panose="02020603050405020304" pitchFamily="18" charset="0"/>
          </a:endParaRPr>
        </a:p>
      </dsp:txBody>
      <dsp:txXfrm>
        <a:off x="3109796" y="145867"/>
        <a:ext cx="6605397" cy="1811205"/>
      </dsp:txXfrm>
    </dsp:sp>
    <dsp:sp modelId="{6A05187D-3F9E-48A6-9482-7EDFB6B42F74}">
      <dsp:nvSpPr>
        <dsp:cNvPr id="0" name=""/>
        <dsp:cNvSpPr/>
      </dsp:nvSpPr>
      <dsp:spPr>
        <a:xfrm>
          <a:off x="400187" y="2077114"/>
          <a:ext cx="2409119" cy="1517919"/>
        </a:xfrm>
        <a:prstGeom prst="rect">
          <a:avLst/>
        </a:prstGeom>
        <a:solidFill>
          <a:srgbClr val="C00000"/>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ysClr val="window" lastClr="FFFFFF"/>
              </a:solidFill>
              <a:latin typeface="+mn-lt"/>
              <a:ea typeface="+mn-ea"/>
              <a:cs typeface="Times New Roman" panose="02020603050405020304" pitchFamily="18" charset="0"/>
            </a:rPr>
            <a:t>0 veya 1 orta alevlenme</a:t>
          </a:r>
        </a:p>
        <a:p>
          <a:pPr marL="0" lvl="0" indent="0" algn="ctr" defTabSz="800100">
            <a:lnSpc>
              <a:spcPct val="90000"/>
            </a:lnSpc>
            <a:spcBef>
              <a:spcPct val="0"/>
            </a:spcBef>
            <a:spcAft>
              <a:spcPct val="35000"/>
            </a:spcAft>
            <a:buNone/>
          </a:pPr>
          <a:r>
            <a:rPr lang="en-US" sz="1800" b="1" kern="1200">
              <a:solidFill>
                <a:sysClr val="window" lastClr="FFFFFF"/>
              </a:solidFill>
              <a:latin typeface="+mn-lt"/>
              <a:ea typeface="+mn-ea"/>
              <a:cs typeface="Times New Roman" panose="02020603050405020304" pitchFamily="18" charset="0"/>
            </a:rPr>
            <a:t>(hastaneye yatış olmaksızın) </a:t>
          </a:r>
        </a:p>
      </dsp:txBody>
      <dsp:txXfrm>
        <a:off x="400187" y="2077114"/>
        <a:ext cx="2409119" cy="1517919"/>
      </dsp:txXfrm>
    </dsp:sp>
    <dsp:sp modelId="{7B20C4B7-5276-467E-8DB7-1C2DB5BC2E6C}">
      <dsp:nvSpPr>
        <dsp:cNvPr id="0" name=""/>
        <dsp:cNvSpPr/>
      </dsp:nvSpPr>
      <dsp:spPr>
        <a:xfrm>
          <a:off x="3050869" y="2091727"/>
          <a:ext cx="3226534" cy="1431450"/>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A</a:t>
          </a:r>
        </a:p>
        <a:p>
          <a:pPr marL="0" lvl="0" indent="0" algn="l" defTabSz="800100">
            <a:lnSpc>
              <a:spcPct val="90000"/>
            </a:lnSpc>
            <a:spcBef>
              <a:spcPct val="0"/>
            </a:spcBef>
            <a:spcAft>
              <a:spcPct val="35000"/>
            </a:spcAft>
            <a:buNone/>
          </a:pPr>
          <a:endParaRPr lang="en-US" sz="1800" b="1" kern="1200" dirty="0">
            <a:solidFill>
              <a:srgbClr val="404040"/>
            </a:solidFill>
            <a:latin typeface="+mn-lt"/>
            <a:ea typeface="+mn-ea"/>
            <a:cs typeface="Times New Roman" panose="02020603050405020304" pitchFamily="18" charset="0"/>
          </a:endParaRPr>
        </a:p>
        <a:p>
          <a:pPr marL="0" lvl="0" indent="0" algn="l" defTabSz="800100">
            <a:lnSpc>
              <a:spcPct val="90000"/>
            </a:lnSpc>
            <a:spcBef>
              <a:spcPct val="0"/>
            </a:spcBef>
            <a:spcAft>
              <a:spcPct val="35000"/>
            </a:spcAft>
            <a:buNone/>
          </a:pPr>
          <a:r>
            <a:rPr lang="en-US" sz="1400" b="0" kern="1200" dirty="0">
              <a:solidFill>
                <a:srgbClr val="404040"/>
              </a:solidFill>
              <a:latin typeface="+mn-lt"/>
              <a:ea typeface="+mn-ea"/>
              <a:cs typeface="Times New Roman" panose="02020603050405020304" pitchFamily="18" charset="0"/>
            </a:rPr>
            <a:t>       </a:t>
          </a:r>
          <a:r>
            <a:rPr lang="en-US" sz="1600" b="0" kern="1200" dirty="0">
              <a:solidFill>
                <a:srgbClr val="404040"/>
              </a:solidFill>
              <a:latin typeface="+mn-lt"/>
              <a:ea typeface="+mn-ea"/>
              <a:cs typeface="Times New Roman" panose="02020603050405020304" pitchFamily="18" charset="0"/>
            </a:rPr>
            <a:t>Bir </a:t>
          </a:r>
          <a:r>
            <a:rPr lang="en-US" sz="1600" b="0" kern="1200" dirty="0" err="1">
              <a:solidFill>
                <a:srgbClr val="404040"/>
              </a:solidFill>
              <a:latin typeface="+mn-lt"/>
              <a:ea typeface="+mn-ea"/>
              <a:cs typeface="Times New Roman" panose="02020603050405020304" pitchFamily="18" charset="0"/>
            </a:rPr>
            <a:t>bronkodilatör</a:t>
          </a:r>
          <a:endParaRPr lang="en-US" sz="1800" b="0" kern="1200" dirty="0">
            <a:solidFill>
              <a:srgbClr val="404040"/>
            </a:solidFill>
            <a:latin typeface="+mn-lt"/>
            <a:ea typeface="+mn-ea"/>
            <a:cs typeface="Times New Roman" panose="02020603050405020304" pitchFamily="18" charset="0"/>
          </a:endParaRPr>
        </a:p>
      </dsp:txBody>
      <dsp:txXfrm>
        <a:off x="3050869" y="2091727"/>
        <a:ext cx="3226534" cy="1431450"/>
      </dsp:txXfrm>
    </dsp:sp>
    <dsp:sp modelId="{85CCCC1A-110A-4332-A943-3CCB59BF889C}">
      <dsp:nvSpPr>
        <dsp:cNvPr id="0" name=""/>
        <dsp:cNvSpPr/>
      </dsp:nvSpPr>
      <dsp:spPr>
        <a:xfrm>
          <a:off x="6275091" y="2086632"/>
          <a:ext cx="3400569" cy="1403741"/>
        </a:xfrm>
        <a:prstGeom prst="rect">
          <a:avLst/>
        </a:prstGeom>
        <a:solidFill>
          <a:srgbClr val="FFE7E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404040"/>
              </a:solidFill>
              <a:latin typeface="+mn-lt"/>
              <a:ea typeface="+mn-ea"/>
              <a:cs typeface="Times New Roman" panose="02020603050405020304" pitchFamily="18" charset="0"/>
            </a:rPr>
            <a:t>GRUP B</a:t>
          </a:r>
        </a:p>
        <a:p>
          <a:pPr marL="0" lvl="0" indent="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a:t>
          </a:r>
        </a:p>
        <a:p>
          <a:pPr marL="0" lvl="0" indent="0" algn="l" defTabSz="800100">
            <a:lnSpc>
              <a:spcPct val="90000"/>
            </a:lnSpc>
            <a:spcBef>
              <a:spcPct val="0"/>
            </a:spcBef>
            <a:spcAft>
              <a:spcPct val="35000"/>
            </a:spcAft>
            <a:buNone/>
          </a:pPr>
          <a:r>
            <a:rPr lang="en-US" sz="1600" b="0" kern="1200" dirty="0">
              <a:solidFill>
                <a:srgbClr val="404040"/>
              </a:solidFill>
              <a:latin typeface="+mn-lt"/>
              <a:ea typeface="+mn-ea"/>
              <a:cs typeface="Times New Roman" panose="02020603050405020304" pitchFamily="18" charset="0"/>
            </a:rPr>
            <a:t>         (LABA + LAMA)</a:t>
          </a:r>
          <a:endParaRPr lang="en-US" sz="1800" b="0" kern="1200" dirty="0">
            <a:solidFill>
              <a:srgbClr val="404040"/>
            </a:solidFill>
            <a:latin typeface="+mn-lt"/>
            <a:ea typeface="+mn-ea"/>
            <a:cs typeface="Times New Roman" panose="02020603050405020304" pitchFamily="18" charset="0"/>
          </a:endParaRPr>
        </a:p>
      </dsp:txBody>
      <dsp:txXfrm>
        <a:off x="6275091" y="2086632"/>
        <a:ext cx="3400569" cy="1403741"/>
      </dsp:txXfrm>
    </dsp:sp>
    <dsp:sp modelId="{A7B835BB-E652-4C50-B9AA-27EE9F559971}">
      <dsp:nvSpPr>
        <dsp:cNvPr id="0" name=""/>
        <dsp:cNvSpPr/>
      </dsp:nvSpPr>
      <dsp:spPr>
        <a:xfrm>
          <a:off x="3268051" y="3622622"/>
          <a:ext cx="2409119" cy="484348"/>
        </a:xfrm>
        <a:prstGeom prst="rect">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prstClr val="white"/>
              </a:solidFill>
              <a:latin typeface="Calibri"/>
              <a:ea typeface="+mn-ea"/>
              <a:cs typeface="Times New Roman" panose="02020603050405020304" pitchFamily="18" charset="0"/>
            </a:rPr>
            <a:t>mMRC 0-1 CAT&lt;10</a:t>
          </a:r>
        </a:p>
      </dsp:txBody>
      <dsp:txXfrm>
        <a:off x="3268051" y="3622622"/>
        <a:ext cx="2409119" cy="484348"/>
      </dsp:txXfrm>
    </dsp:sp>
    <dsp:sp modelId="{B2C0D950-34FD-4B52-B256-7A734416FB99}">
      <dsp:nvSpPr>
        <dsp:cNvPr id="0" name=""/>
        <dsp:cNvSpPr/>
      </dsp:nvSpPr>
      <dsp:spPr>
        <a:xfrm>
          <a:off x="6882261" y="3577942"/>
          <a:ext cx="2409119" cy="447720"/>
        </a:xfrm>
        <a:prstGeom prst="rect">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mn-lt"/>
              <a:ea typeface="+mn-ea"/>
              <a:cs typeface="Times New Roman" panose="02020603050405020304" pitchFamily="18" charset="0"/>
            </a:rPr>
            <a:t>mMRC≥2 CAT≥10</a:t>
          </a:r>
        </a:p>
      </dsp:txBody>
      <dsp:txXfrm>
        <a:off x="6882261" y="3577942"/>
        <a:ext cx="2409119" cy="4477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tr-TR" sz="2400" kern="1200" dirty="0">
              <a:solidFill>
                <a:srgbClr val="404040"/>
              </a:solidFill>
            </a:rPr>
            <a:t>Semptomların kontrolünde temel tedaviyi oluşturur.</a:t>
          </a:r>
        </a:p>
        <a:p>
          <a:pPr marL="0" lvl="0" indent="0" algn="l" defTabSz="1066800">
            <a:lnSpc>
              <a:spcPct val="90000"/>
            </a:lnSpc>
            <a:spcBef>
              <a:spcPct val="0"/>
            </a:spcBef>
            <a:spcAft>
              <a:spcPct val="35000"/>
            </a:spcAft>
            <a:buNone/>
          </a:pPr>
          <a:r>
            <a:rPr lang="tr-TR" sz="2400" kern="1200" dirty="0" err="1">
              <a:solidFill>
                <a:srgbClr val="404040"/>
              </a:solidFill>
            </a:rPr>
            <a:t>İnhalasyon</a:t>
          </a:r>
          <a:r>
            <a:rPr lang="tr-TR" sz="2400" kern="1200" dirty="0">
              <a:solidFill>
                <a:srgbClr val="404040"/>
              </a:solidFill>
            </a:rPr>
            <a:t> tedavisi tercih edilir.</a:t>
          </a:r>
        </a:p>
        <a:p>
          <a:pPr marL="0" lvl="0" indent="0" algn="l" defTabSz="1066800">
            <a:lnSpc>
              <a:spcPct val="90000"/>
            </a:lnSpc>
            <a:spcBef>
              <a:spcPct val="0"/>
            </a:spcBef>
            <a:spcAft>
              <a:spcPct val="35000"/>
            </a:spcAft>
            <a:buNone/>
          </a:pPr>
          <a:r>
            <a:rPr lang="tr-TR" sz="2400" kern="1200" dirty="0">
              <a:solidFill>
                <a:srgbClr val="404040"/>
              </a:solidFill>
            </a:rPr>
            <a:t>Uzun etkili ajanlar daha uygundur.</a:t>
          </a:r>
        </a:p>
        <a:p>
          <a:pPr marL="0" lvl="0" indent="0" algn="l" defTabSz="1066800">
            <a:lnSpc>
              <a:spcPct val="90000"/>
            </a:lnSpc>
            <a:spcBef>
              <a:spcPct val="0"/>
            </a:spcBef>
            <a:spcAft>
              <a:spcPct val="35000"/>
            </a:spcAft>
            <a:buNone/>
          </a:pPr>
          <a:r>
            <a:rPr lang="tr-TR" sz="2400" kern="1200" dirty="0" err="1">
              <a:solidFill>
                <a:srgbClr val="404040"/>
              </a:solidFill>
            </a:rPr>
            <a:t>Bronkodilatörleri</a:t>
          </a:r>
          <a:r>
            <a:rPr lang="tr-TR" sz="2400" kern="1200" dirty="0">
              <a:solidFill>
                <a:srgbClr val="404040"/>
              </a:solidFill>
            </a:rPr>
            <a:t> kombine uygulamak tedavi etkinliğini artırır.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endParaRPr lang="tr-TR" sz="2100" kern="1200" dirty="0"/>
        </a:p>
      </dsp:txBody>
      <dsp:txXfrm>
        <a:off x="296229" y="296229"/>
        <a:ext cx="1430318" cy="14303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150000"/>
            </a:lnSpc>
            <a:spcBef>
              <a:spcPct val="0"/>
            </a:spcBef>
            <a:spcAft>
              <a:spcPct val="35000"/>
            </a:spcAft>
            <a:buNone/>
          </a:pPr>
          <a:r>
            <a:rPr lang="tr-TR" sz="2400" b="1" kern="1200" dirty="0">
              <a:solidFill>
                <a:srgbClr val="404040"/>
              </a:solidFill>
            </a:rPr>
            <a:t>Kısa etkili beta 2 </a:t>
          </a:r>
          <a:r>
            <a:rPr lang="tr-TR" sz="2400" b="1" kern="1200" dirty="0" err="1">
              <a:solidFill>
                <a:srgbClr val="404040"/>
              </a:solidFill>
            </a:rPr>
            <a:t>agonistler</a:t>
          </a:r>
          <a:r>
            <a:rPr lang="tr-TR" sz="2400" b="1" kern="1200" dirty="0">
              <a:solidFill>
                <a:srgbClr val="404040"/>
              </a:solidFill>
            </a:rPr>
            <a:t> (SABA)</a:t>
          </a:r>
          <a:r>
            <a:rPr lang="tr-TR" sz="2400" kern="1200" dirty="0">
              <a:solidFill>
                <a:srgbClr val="404040"/>
              </a:solidFill>
            </a:rPr>
            <a:t>, tek başına veya kısa etkili </a:t>
          </a:r>
          <a:r>
            <a:rPr lang="tr-TR" sz="2400" kern="1200" dirty="0" err="1">
              <a:solidFill>
                <a:srgbClr val="404040"/>
              </a:solidFill>
            </a:rPr>
            <a:t>antikolinerjiklerle</a:t>
          </a:r>
          <a:r>
            <a:rPr lang="tr-TR" sz="2400" kern="1200" dirty="0">
              <a:solidFill>
                <a:srgbClr val="404040"/>
              </a:solidFill>
            </a:rPr>
            <a:t> birlikte gereğinde kurtarıcı olarak kullanılır.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400" b="1" kern="1200" dirty="0"/>
            <a:t>SABA</a:t>
          </a:r>
        </a:p>
      </dsp:txBody>
      <dsp:txXfrm>
        <a:off x="296229" y="296229"/>
        <a:ext cx="1430318" cy="143031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150000"/>
            </a:lnSpc>
            <a:spcBef>
              <a:spcPct val="0"/>
            </a:spcBef>
            <a:spcAft>
              <a:spcPts val="0"/>
            </a:spcAft>
            <a:buNone/>
          </a:pPr>
          <a:r>
            <a:rPr lang="tr-TR" sz="2400" b="1" kern="1200" dirty="0">
              <a:solidFill>
                <a:srgbClr val="404040"/>
              </a:solidFill>
            </a:rPr>
            <a:t>Uzun etkili beta 2 </a:t>
          </a:r>
          <a:r>
            <a:rPr lang="tr-TR" sz="2400" b="1" kern="1200" dirty="0" err="1">
              <a:solidFill>
                <a:srgbClr val="404040"/>
              </a:solidFill>
            </a:rPr>
            <a:t>agonistler</a:t>
          </a:r>
          <a:r>
            <a:rPr lang="tr-TR" sz="2400" b="1" kern="1200" dirty="0">
              <a:solidFill>
                <a:srgbClr val="404040"/>
              </a:solidFill>
            </a:rPr>
            <a:t> (LABA)</a:t>
          </a:r>
          <a:r>
            <a:rPr lang="tr-TR" sz="2400" b="0" kern="1200" dirty="0">
              <a:solidFill>
                <a:srgbClr val="404040"/>
              </a:solidFill>
            </a:rPr>
            <a:t>,</a:t>
          </a:r>
          <a:r>
            <a:rPr lang="tr-TR" sz="2400" b="1" kern="1200" dirty="0">
              <a:solidFill>
                <a:srgbClr val="404040"/>
              </a:solidFill>
            </a:rPr>
            <a:t> </a:t>
          </a:r>
          <a:r>
            <a:rPr lang="tr-TR" sz="2400" kern="1200" dirty="0">
              <a:solidFill>
                <a:srgbClr val="404040"/>
              </a:solidFill>
            </a:rPr>
            <a:t>solunum fonksiyonlarında ve yaşam kalitesinde iyileşme, </a:t>
          </a:r>
          <a:r>
            <a:rPr lang="tr-TR" sz="2400" kern="1200" dirty="0" err="1">
              <a:solidFill>
                <a:srgbClr val="404040"/>
              </a:solidFill>
            </a:rPr>
            <a:t>dispne</a:t>
          </a:r>
          <a:r>
            <a:rPr lang="tr-TR" sz="2400" kern="1200" dirty="0">
              <a:solidFill>
                <a:srgbClr val="404040"/>
              </a:solidFill>
            </a:rPr>
            <a:t> skorunda, alevlenme sayısında ve kurtarıcı ilaç kullanımında azalma sağlar.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tr-TR" sz="2400" b="1" kern="1200" dirty="0"/>
            <a:t>LABA</a:t>
          </a:r>
        </a:p>
      </dsp:txBody>
      <dsp:txXfrm>
        <a:off x="296229" y="296229"/>
        <a:ext cx="1430318" cy="143031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4E6C-71C1-425E-952E-4817A83ADF19}">
      <dsp:nvSpPr>
        <dsp:cNvPr id="0" name=""/>
        <dsp:cNvSpPr/>
      </dsp:nvSpPr>
      <dsp:spPr>
        <a:xfrm>
          <a:off x="769419" y="810980"/>
          <a:ext cx="7946454" cy="2342939"/>
        </a:xfrm>
        <a:prstGeom prst="rect">
          <a:avLst/>
        </a:prstGeom>
        <a:solidFill>
          <a:srgbClr val="FFEBEB"/>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93663" lvl="0" indent="0" algn="l" defTabSz="1066800">
            <a:lnSpc>
              <a:spcPct val="100000"/>
            </a:lnSpc>
            <a:spcBef>
              <a:spcPct val="0"/>
            </a:spcBef>
            <a:spcAft>
              <a:spcPts val="600"/>
            </a:spcAft>
            <a:buNone/>
          </a:pPr>
          <a:r>
            <a:rPr lang="tr-TR" sz="2400" b="1" kern="1200" dirty="0">
              <a:solidFill>
                <a:srgbClr val="404040"/>
              </a:solidFill>
            </a:rPr>
            <a:t>İdame tedavi sırasında </a:t>
          </a:r>
          <a:r>
            <a:rPr lang="tr-TR" sz="2400" kern="1200" dirty="0">
              <a:solidFill>
                <a:srgbClr val="404040"/>
              </a:solidFill>
            </a:rPr>
            <a:t>hastalar yan etkiler açısından izlenmeli, özellikle </a:t>
          </a:r>
          <a:r>
            <a:rPr lang="tr-TR" sz="2400" kern="1200" dirty="0" err="1">
              <a:solidFill>
                <a:srgbClr val="404040"/>
              </a:solidFill>
            </a:rPr>
            <a:t>kardiyovasküler</a:t>
          </a:r>
          <a:r>
            <a:rPr lang="tr-TR" sz="2400" kern="1200" dirty="0">
              <a:solidFill>
                <a:srgbClr val="404040"/>
              </a:solidFill>
            </a:rPr>
            <a:t> ek hastalığı olanlarda dikkat edilmelidir. </a:t>
          </a:r>
        </a:p>
        <a:p>
          <a:pPr marL="93663" lvl="0" indent="0" algn="l" defTabSz="1066800">
            <a:lnSpc>
              <a:spcPct val="100000"/>
            </a:lnSpc>
            <a:spcBef>
              <a:spcPct val="0"/>
            </a:spcBef>
            <a:spcAft>
              <a:spcPts val="600"/>
            </a:spcAft>
            <a:buNone/>
          </a:pPr>
          <a:r>
            <a:rPr lang="tr-TR" sz="2400" kern="1200" dirty="0">
              <a:solidFill>
                <a:srgbClr val="404040"/>
              </a:solidFill>
            </a:rPr>
            <a:t>Oral formlarda yan etkilerin daha fazla görülmesi nedeniyle, öncelikle </a:t>
          </a:r>
          <a:r>
            <a:rPr lang="tr-TR" sz="2400" kern="1200" dirty="0" err="1">
              <a:solidFill>
                <a:srgbClr val="404040"/>
              </a:solidFill>
            </a:rPr>
            <a:t>inhalasyon</a:t>
          </a:r>
          <a:r>
            <a:rPr lang="tr-TR" sz="2400" kern="1200" dirty="0">
              <a:solidFill>
                <a:srgbClr val="404040"/>
              </a:solidFill>
            </a:rPr>
            <a:t> preparatları tercih edilmelidir.</a:t>
          </a:r>
        </a:p>
      </dsp:txBody>
      <dsp:txXfrm>
        <a:off x="2040851" y="810980"/>
        <a:ext cx="6675021" cy="2342939"/>
      </dsp:txXfrm>
    </dsp:sp>
    <dsp:sp modelId="{103F0B8F-C249-4641-BC23-16C3AB7A9AA6}">
      <dsp:nvSpPr>
        <dsp:cNvPr id="0" name=""/>
        <dsp:cNvSpPr/>
      </dsp:nvSpPr>
      <dsp:spPr>
        <a:xfrm>
          <a:off x="0" y="0"/>
          <a:ext cx="2022776" cy="2022776"/>
        </a:xfrm>
        <a:prstGeom prst="ellipse">
          <a:avLst/>
        </a:prstGeom>
        <a:solidFill>
          <a:schemeClr val="bg1">
            <a:lumMod val="65000"/>
          </a:schemeClr>
        </a:solidFill>
        <a:ln>
          <a:noFill/>
        </a:ln>
        <a:effectLst/>
        <a:sp3d prstMaterial="plastic">
          <a:bevelT w="120900" h="88900"/>
          <a:bevelB w="88900" h="31750" prst="angle"/>
        </a:sp3d>
      </dsp:spPr>
      <ds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dsp:style>
      <dsp:txBody>
        <a:bodyPr spcFirstLastPara="0" vert="horz" wrap="square" lIns="0" tIns="0" rIns="0" bIns="0" numCol="1" spcCol="1270" anchor="ctr" anchorCtr="0">
          <a:noAutofit/>
        </a:bodyPr>
        <a:lstStyle/>
        <a:p>
          <a:pPr algn="ctr">
            <a:spcBef>
              <a:spcPct val="0"/>
            </a:spcBef>
            <a:buNone/>
          </a:pPr>
          <a:r>
            <a:rPr lang="tr-TR" sz="2400" b="1" kern="1200" dirty="0"/>
            <a:t>İdame Tedavi !. </a:t>
          </a:r>
        </a:p>
        <a:p>
          <a:pPr marL="0" marR="0" lvl="0" indent="0" algn="ctr" defTabSz="914400" eaLnBrk="1" fontAlgn="auto" latinLnBrk="0" hangingPunct="1">
            <a:lnSpc>
              <a:spcPct val="100000"/>
            </a:lnSpc>
            <a:spcBef>
              <a:spcPct val="0"/>
            </a:spcBef>
            <a:spcAft>
              <a:spcPts val="0"/>
            </a:spcAft>
            <a:buClrTx/>
            <a:buSzTx/>
            <a:buFontTx/>
            <a:buNone/>
            <a:tabLst/>
            <a:defRPr/>
          </a:pPr>
          <a:endParaRPr lang="tr-TR" sz="2400" b="1" kern="1200" dirty="0"/>
        </a:p>
      </dsp:txBody>
      <dsp:txXfrm>
        <a:off x="296229" y="296229"/>
        <a:ext cx="1430318" cy="143031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F655-6D2D-4D30-A05E-ADB0B5EB9AE0}">
      <dsp:nvSpPr>
        <dsp:cNvPr id="0" name=""/>
        <dsp:cNvSpPr/>
      </dsp:nvSpPr>
      <dsp:spPr>
        <a:xfrm>
          <a:off x="0" y="-31577"/>
          <a:ext cx="3493006" cy="1901535"/>
        </a:xfrm>
        <a:prstGeom prst="roundRect">
          <a:avLst>
            <a:gd name="adj" fmla="val 1000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tr-TR" sz="2600" kern="1200" dirty="0"/>
        </a:p>
      </dsp:txBody>
      <dsp:txXfrm>
        <a:off x="0" y="729036"/>
        <a:ext cx="3493006" cy="760614"/>
      </dsp:txXfrm>
    </dsp:sp>
    <dsp:sp modelId="{40939F42-2BF1-40B1-BF73-6EF2B6C038C9}">
      <dsp:nvSpPr>
        <dsp:cNvPr id="0" name=""/>
        <dsp:cNvSpPr/>
      </dsp:nvSpPr>
      <dsp:spPr>
        <a:xfrm>
          <a:off x="1429897" y="81621"/>
          <a:ext cx="633211" cy="633211"/>
        </a:xfrm>
        <a:prstGeom prst="ellipse">
          <a:avLst/>
        </a:prstGeom>
        <a:solidFill>
          <a:schemeClr val="accent3">
            <a:tint val="50000"/>
            <a:alpha val="9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8F3B290-FDC3-4302-B685-C3720FA88D3D}">
      <dsp:nvSpPr>
        <dsp:cNvPr id="0" name=""/>
        <dsp:cNvSpPr/>
      </dsp:nvSpPr>
      <dsp:spPr>
        <a:xfrm>
          <a:off x="139720" y="1203745"/>
          <a:ext cx="3213565" cy="605267"/>
        </a:xfrm>
        <a:prstGeom prst="leftRightArrow">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0084"/>
          <a:ext cx="3425761" cy="133806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15340" y="518952"/>
          <a:ext cx="3022096"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0204" y="1617095"/>
          <a:ext cx="3218140" cy="2440629"/>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Kan basıncı ve kardiyak atım volümünde artış</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Taşikardi,</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Palpitasyon</a:t>
          </a:r>
          <a:endPar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QT aralığında uzama</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Aritmi </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45262" y="1617095"/>
        <a:ext cx="3068024" cy="236557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0084"/>
          <a:ext cx="1947135" cy="133806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513065"/>
          <a:ext cx="1717700"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39903" y="1610572"/>
          <a:ext cx="1829127" cy="2464174"/>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Tremor</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Kramplar</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96155" y="1610572"/>
        <a:ext cx="1716623" cy="2407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30491-C796-CB45-813A-BEF481067CA7}">
      <dsp:nvSpPr>
        <dsp:cNvPr id="0" name=""/>
        <dsp:cNvSpPr/>
      </dsp:nvSpPr>
      <dsp:spPr>
        <a:xfrm>
          <a:off x="4852091" y="4025304"/>
          <a:ext cx="968488" cy="460912"/>
        </a:xfrm>
        <a:custGeom>
          <a:avLst/>
          <a:gdLst/>
          <a:ahLst/>
          <a:cxnLst/>
          <a:rect l="0" t="0" r="0" b="0"/>
          <a:pathLst>
            <a:path>
              <a:moveTo>
                <a:pt x="0" y="0"/>
              </a:moveTo>
              <a:lnTo>
                <a:pt x="0" y="314098"/>
              </a:lnTo>
              <a:lnTo>
                <a:pt x="968488" y="314098"/>
              </a:lnTo>
              <a:lnTo>
                <a:pt x="968488" y="4609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96C9E2-A0CD-C24B-BFB0-8F10FEF22788}">
      <dsp:nvSpPr>
        <dsp:cNvPr id="0" name=""/>
        <dsp:cNvSpPr/>
      </dsp:nvSpPr>
      <dsp:spPr>
        <a:xfrm>
          <a:off x="3883603" y="4025304"/>
          <a:ext cx="968488" cy="460912"/>
        </a:xfrm>
        <a:custGeom>
          <a:avLst/>
          <a:gdLst/>
          <a:ahLst/>
          <a:cxnLst/>
          <a:rect l="0" t="0" r="0" b="0"/>
          <a:pathLst>
            <a:path>
              <a:moveTo>
                <a:pt x="968488" y="0"/>
              </a:moveTo>
              <a:lnTo>
                <a:pt x="968488" y="314098"/>
              </a:lnTo>
              <a:lnTo>
                <a:pt x="0" y="314098"/>
              </a:lnTo>
              <a:lnTo>
                <a:pt x="0" y="4609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B42C84-2E08-B841-A456-6B7A3C18E414}">
      <dsp:nvSpPr>
        <dsp:cNvPr id="0" name=""/>
        <dsp:cNvSpPr/>
      </dsp:nvSpPr>
      <dsp:spPr>
        <a:xfrm>
          <a:off x="4806371" y="2558043"/>
          <a:ext cx="91440" cy="460912"/>
        </a:xfrm>
        <a:custGeom>
          <a:avLst/>
          <a:gdLst/>
          <a:ahLst/>
          <a:cxnLst/>
          <a:rect l="0" t="0" r="0" b="0"/>
          <a:pathLst>
            <a:path>
              <a:moveTo>
                <a:pt x="45720" y="0"/>
              </a:moveTo>
              <a:lnTo>
                <a:pt x="45720" y="4609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F64341-8413-D04B-9711-6C15632B53FC}">
      <dsp:nvSpPr>
        <dsp:cNvPr id="0" name=""/>
        <dsp:cNvSpPr/>
      </dsp:nvSpPr>
      <dsp:spPr>
        <a:xfrm>
          <a:off x="4806371" y="1006673"/>
          <a:ext cx="91440" cy="460912"/>
        </a:xfrm>
        <a:custGeom>
          <a:avLst/>
          <a:gdLst/>
          <a:ahLst/>
          <a:cxnLst/>
          <a:rect l="0" t="0" r="0" b="0"/>
          <a:pathLst>
            <a:path>
              <a:moveTo>
                <a:pt x="45720" y="0"/>
              </a:moveTo>
              <a:lnTo>
                <a:pt x="45720" y="46091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625E93-CE8A-E54F-AF01-135292983002}">
      <dsp:nvSpPr>
        <dsp:cNvPr id="0" name=""/>
        <dsp:cNvSpPr/>
      </dsp:nvSpPr>
      <dsp:spPr>
        <a:xfrm>
          <a:off x="2589029" y="325"/>
          <a:ext cx="4526123" cy="1006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C4A8B-2639-6C43-A414-5A2580E6563A}">
      <dsp:nvSpPr>
        <dsp:cNvPr id="0" name=""/>
        <dsp:cNvSpPr/>
      </dsp:nvSpPr>
      <dsp:spPr>
        <a:xfrm>
          <a:off x="2765118" y="167609"/>
          <a:ext cx="4526123" cy="1006347"/>
        </a:xfrm>
        <a:prstGeom prst="roundRect">
          <a:avLst>
            <a:gd name="adj" fmla="val 10000"/>
          </a:avLst>
        </a:prstGeom>
        <a:solidFill>
          <a:srgbClr val="FFEBEB">
            <a:alpha val="89804"/>
          </a:srgb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kern="1200" dirty="0"/>
            <a:t>ETYOLOJİ</a:t>
          </a:r>
        </a:p>
        <a:p>
          <a:pPr marL="0" lvl="0" indent="0" algn="ctr" defTabSz="533400">
            <a:lnSpc>
              <a:spcPct val="90000"/>
            </a:lnSpc>
            <a:spcBef>
              <a:spcPct val="0"/>
            </a:spcBef>
            <a:spcAft>
              <a:spcPct val="35000"/>
            </a:spcAft>
            <a:buNone/>
          </a:pPr>
          <a:r>
            <a:rPr lang="tr-TR" sz="1050" kern="1200" dirty="0"/>
            <a:t>Sigara, biyoyakıt, hava kirliliği( dış ve iç ortam), mesleksel maruziyetler</a:t>
          </a:r>
        </a:p>
        <a:p>
          <a:pPr marL="0" lvl="0" indent="0" algn="ctr" defTabSz="533400">
            <a:lnSpc>
              <a:spcPct val="90000"/>
            </a:lnSpc>
            <a:spcBef>
              <a:spcPct val="0"/>
            </a:spcBef>
            <a:spcAft>
              <a:spcPct val="35000"/>
            </a:spcAft>
            <a:buNone/>
          </a:pPr>
          <a:r>
            <a:rPr lang="tr-TR" sz="1050" kern="1200" dirty="0"/>
            <a:t>Genetik faktörler/ Yaş, cinsiyet/ Akciğer büyüme, gelişmesi</a:t>
          </a:r>
        </a:p>
        <a:p>
          <a:pPr marL="0" lvl="0" indent="0" algn="ctr" defTabSz="533400">
            <a:lnSpc>
              <a:spcPct val="90000"/>
            </a:lnSpc>
            <a:spcBef>
              <a:spcPct val="0"/>
            </a:spcBef>
            <a:spcAft>
              <a:spcPct val="35000"/>
            </a:spcAft>
            <a:buNone/>
          </a:pPr>
          <a:r>
            <a:rPr lang="tr-TR" sz="1050" kern="1200" dirty="0" err="1"/>
            <a:t>Sosyo</a:t>
          </a:r>
          <a:r>
            <a:rPr lang="tr-TR" sz="1050" kern="1200" dirty="0"/>
            <a:t>-ekonomik durum/ Astım- havayolu aşırı duyarlılığı</a:t>
          </a:r>
        </a:p>
        <a:p>
          <a:pPr marL="0" lvl="0" indent="0" algn="ctr" defTabSz="533400">
            <a:lnSpc>
              <a:spcPct val="90000"/>
            </a:lnSpc>
            <a:spcBef>
              <a:spcPct val="0"/>
            </a:spcBef>
            <a:spcAft>
              <a:spcPct val="35000"/>
            </a:spcAft>
            <a:buNone/>
          </a:pPr>
          <a:r>
            <a:rPr lang="tr-TR" sz="1050" kern="1200" dirty="0"/>
            <a:t>Kronik bronşit/ Enfeksiyonlar</a:t>
          </a:r>
        </a:p>
      </dsp:txBody>
      <dsp:txXfrm>
        <a:off x="2794593" y="197084"/>
        <a:ext cx="4467173" cy="947397"/>
      </dsp:txXfrm>
    </dsp:sp>
    <dsp:sp modelId="{1BA55A26-2041-9D40-9FD2-FDDC56502463}">
      <dsp:nvSpPr>
        <dsp:cNvPr id="0" name=""/>
        <dsp:cNvSpPr/>
      </dsp:nvSpPr>
      <dsp:spPr>
        <a:xfrm>
          <a:off x="2589029" y="1467585"/>
          <a:ext cx="4526123" cy="109045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9BBFD-B154-B548-85FA-CDDD417C5B2B}">
      <dsp:nvSpPr>
        <dsp:cNvPr id="0" name=""/>
        <dsp:cNvSpPr/>
      </dsp:nvSpPr>
      <dsp:spPr>
        <a:xfrm>
          <a:off x="2765118" y="1634869"/>
          <a:ext cx="4526123" cy="1090458"/>
        </a:xfrm>
        <a:prstGeom prst="roundRect">
          <a:avLst>
            <a:gd name="adj" fmla="val 10000"/>
          </a:avLst>
        </a:prstGeom>
        <a:solidFill>
          <a:srgbClr val="FFEBEB">
            <a:alpha val="90000"/>
          </a:srgb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kern="1200" dirty="0"/>
            <a:t>PATOBİYOLOJİ</a:t>
          </a:r>
        </a:p>
        <a:p>
          <a:pPr marL="0" lvl="0" indent="0" algn="ctr" defTabSz="533400">
            <a:lnSpc>
              <a:spcPct val="90000"/>
            </a:lnSpc>
            <a:spcBef>
              <a:spcPct val="0"/>
            </a:spcBef>
            <a:spcAft>
              <a:spcPct val="35000"/>
            </a:spcAft>
            <a:buNone/>
          </a:pPr>
          <a:r>
            <a:rPr lang="tr-TR" sz="1100" kern="1200" dirty="0"/>
            <a:t>Akciğer büyümesinin bozulması</a:t>
          </a:r>
        </a:p>
        <a:p>
          <a:pPr marL="0" lvl="0" indent="0" algn="ctr" defTabSz="533400">
            <a:lnSpc>
              <a:spcPct val="90000"/>
            </a:lnSpc>
            <a:spcBef>
              <a:spcPct val="0"/>
            </a:spcBef>
            <a:spcAft>
              <a:spcPct val="35000"/>
            </a:spcAft>
            <a:buNone/>
          </a:pPr>
          <a:r>
            <a:rPr lang="tr-TR" sz="1100" kern="1200" dirty="0"/>
            <a:t>Akciğer fonksiyonlarında hızlı kayıp</a:t>
          </a:r>
        </a:p>
        <a:p>
          <a:pPr marL="0" lvl="0" indent="0" algn="ctr" defTabSz="533400">
            <a:lnSpc>
              <a:spcPct val="90000"/>
            </a:lnSpc>
            <a:spcBef>
              <a:spcPct val="0"/>
            </a:spcBef>
            <a:spcAft>
              <a:spcPct val="35000"/>
            </a:spcAft>
            <a:buNone/>
          </a:pPr>
          <a:r>
            <a:rPr lang="tr-TR" sz="1100" kern="1200" dirty="0"/>
            <a:t>Akciğer hasarı</a:t>
          </a:r>
        </a:p>
        <a:p>
          <a:pPr marL="0" lvl="0" indent="0" algn="ctr" defTabSz="533400">
            <a:lnSpc>
              <a:spcPct val="90000"/>
            </a:lnSpc>
            <a:spcBef>
              <a:spcPct val="0"/>
            </a:spcBef>
            <a:spcAft>
              <a:spcPct val="35000"/>
            </a:spcAft>
            <a:buNone/>
          </a:pPr>
          <a:r>
            <a:rPr lang="tr-TR" sz="1100" kern="1200" dirty="0"/>
            <a:t>Akciğerde ve sistemik inflamasyon</a:t>
          </a:r>
        </a:p>
      </dsp:txBody>
      <dsp:txXfrm>
        <a:off x="2797056" y="1666807"/>
        <a:ext cx="4462247" cy="1026582"/>
      </dsp:txXfrm>
    </dsp:sp>
    <dsp:sp modelId="{4F28EA84-D8F8-3545-8363-BB309984902A}">
      <dsp:nvSpPr>
        <dsp:cNvPr id="0" name=""/>
        <dsp:cNvSpPr/>
      </dsp:nvSpPr>
      <dsp:spPr>
        <a:xfrm>
          <a:off x="2522800" y="3018956"/>
          <a:ext cx="4658581" cy="1006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977332-A3D6-344A-9904-B10905F6C11F}">
      <dsp:nvSpPr>
        <dsp:cNvPr id="0" name=""/>
        <dsp:cNvSpPr/>
      </dsp:nvSpPr>
      <dsp:spPr>
        <a:xfrm>
          <a:off x="2698889" y="3186240"/>
          <a:ext cx="4658581" cy="1006347"/>
        </a:xfrm>
        <a:prstGeom prst="roundRect">
          <a:avLst>
            <a:gd name="adj" fmla="val 10000"/>
          </a:avLst>
        </a:prstGeom>
        <a:solidFill>
          <a:srgbClr val="FFEBEB">
            <a:alpha val="90000"/>
          </a:srgb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kern="1200" dirty="0"/>
            <a:t>PATOLOJİ</a:t>
          </a:r>
        </a:p>
        <a:p>
          <a:pPr marL="0" lvl="0" indent="0" algn="ctr" defTabSz="533400">
            <a:lnSpc>
              <a:spcPct val="90000"/>
            </a:lnSpc>
            <a:spcBef>
              <a:spcPct val="0"/>
            </a:spcBef>
            <a:spcAft>
              <a:spcPct val="35000"/>
            </a:spcAft>
            <a:buNone/>
          </a:pPr>
          <a:r>
            <a:rPr lang="tr-TR" sz="1100" kern="1200" dirty="0"/>
            <a:t>Küçük hava yolu hastalığı</a:t>
          </a:r>
        </a:p>
        <a:p>
          <a:pPr marL="0" lvl="0" indent="0" algn="ctr" defTabSz="533400">
            <a:lnSpc>
              <a:spcPct val="90000"/>
            </a:lnSpc>
            <a:spcBef>
              <a:spcPct val="0"/>
            </a:spcBef>
            <a:spcAft>
              <a:spcPct val="35000"/>
            </a:spcAft>
            <a:buNone/>
          </a:pPr>
          <a:r>
            <a:rPr lang="tr-TR" sz="1100" kern="1200" dirty="0"/>
            <a:t>Amfizem</a:t>
          </a:r>
        </a:p>
        <a:p>
          <a:pPr marL="0" lvl="0" indent="0" algn="ctr" defTabSz="533400">
            <a:lnSpc>
              <a:spcPct val="90000"/>
            </a:lnSpc>
            <a:spcBef>
              <a:spcPct val="0"/>
            </a:spcBef>
            <a:spcAft>
              <a:spcPct val="35000"/>
            </a:spcAft>
            <a:buNone/>
          </a:pPr>
          <a:r>
            <a:rPr lang="tr-TR" sz="1100" kern="1200" dirty="0"/>
            <a:t>Sistemik etkiler</a:t>
          </a:r>
        </a:p>
      </dsp:txBody>
      <dsp:txXfrm>
        <a:off x="2728364" y="3215715"/>
        <a:ext cx="4599631" cy="947397"/>
      </dsp:txXfrm>
    </dsp:sp>
    <dsp:sp modelId="{36ECD169-D1CC-4841-9A5A-EB43F78A8D65}">
      <dsp:nvSpPr>
        <dsp:cNvPr id="0" name=""/>
        <dsp:cNvSpPr/>
      </dsp:nvSpPr>
      <dsp:spPr>
        <a:xfrm>
          <a:off x="3091203" y="4486216"/>
          <a:ext cx="1584799" cy="1006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D1CFAE-EE6D-E249-9DB8-C2B145AD3599}">
      <dsp:nvSpPr>
        <dsp:cNvPr id="0" name=""/>
        <dsp:cNvSpPr/>
      </dsp:nvSpPr>
      <dsp:spPr>
        <a:xfrm>
          <a:off x="3267292" y="4653500"/>
          <a:ext cx="1584799" cy="1006347"/>
        </a:xfrm>
        <a:prstGeom prst="roundRect">
          <a:avLst>
            <a:gd name="adj" fmla="val 10000"/>
          </a:avLst>
        </a:prstGeom>
        <a:solidFill>
          <a:srgbClr val="FFEBEB">
            <a:alpha val="90000"/>
          </a:srgb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1" kern="1200" dirty="0"/>
            <a:t>HAVA AKIM KISITLANMASI</a:t>
          </a:r>
        </a:p>
        <a:p>
          <a:pPr marL="0" lvl="0" indent="0" algn="ctr" defTabSz="488950">
            <a:lnSpc>
              <a:spcPct val="90000"/>
            </a:lnSpc>
            <a:spcBef>
              <a:spcPct val="0"/>
            </a:spcBef>
            <a:spcAft>
              <a:spcPct val="35000"/>
            </a:spcAft>
            <a:buNone/>
          </a:pPr>
          <a:r>
            <a:rPr lang="tr-TR" sz="1100" kern="1200" dirty="0"/>
            <a:t>Kalıcı hava akım kısıtlanması</a:t>
          </a:r>
          <a:endParaRPr lang="tr-TR" sz="1100" b="1" kern="1200" dirty="0"/>
        </a:p>
      </dsp:txBody>
      <dsp:txXfrm>
        <a:off x="3296767" y="4682975"/>
        <a:ext cx="1525849" cy="947397"/>
      </dsp:txXfrm>
    </dsp:sp>
    <dsp:sp modelId="{E2D9259A-8F1D-E849-BBA5-2566D8AC0401}">
      <dsp:nvSpPr>
        <dsp:cNvPr id="0" name=""/>
        <dsp:cNvSpPr/>
      </dsp:nvSpPr>
      <dsp:spPr>
        <a:xfrm>
          <a:off x="5028180" y="4486216"/>
          <a:ext cx="1584799" cy="1006347"/>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26AD7-A18F-5844-8160-37BA7F27D83F}">
      <dsp:nvSpPr>
        <dsp:cNvPr id="0" name=""/>
        <dsp:cNvSpPr/>
      </dsp:nvSpPr>
      <dsp:spPr>
        <a:xfrm>
          <a:off x="5204269" y="4653500"/>
          <a:ext cx="1584799" cy="1006347"/>
        </a:xfrm>
        <a:prstGeom prst="roundRect">
          <a:avLst>
            <a:gd name="adj" fmla="val 10000"/>
          </a:avLst>
        </a:prstGeom>
        <a:solidFill>
          <a:srgbClr val="FFEBEB">
            <a:alpha val="90000"/>
          </a:srgb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b="1" kern="1200" dirty="0"/>
            <a:t>KLİNİK</a:t>
          </a:r>
        </a:p>
        <a:p>
          <a:pPr marL="0" lvl="0" indent="0" algn="ctr" defTabSz="488950">
            <a:lnSpc>
              <a:spcPct val="90000"/>
            </a:lnSpc>
            <a:spcBef>
              <a:spcPct val="0"/>
            </a:spcBef>
            <a:spcAft>
              <a:spcPct val="35000"/>
            </a:spcAft>
            <a:buNone/>
          </a:pPr>
          <a:r>
            <a:rPr lang="tr-TR" sz="1100" kern="1200" dirty="0"/>
            <a:t>Semptomlar</a:t>
          </a:r>
        </a:p>
        <a:p>
          <a:pPr marL="0" lvl="0" indent="0" algn="ctr" defTabSz="488950">
            <a:lnSpc>
              <a:spcPct val="90000"/>
            </a:lnSpc>
            <a:spcBef>
              <a:spcPct val="0"/>
            </a:spcBef>
            <a:spcAft>
              <a:spcPct val="35000"/>
            </a:spcAft>
            <a:buNone/>
          </a:pPr>
          <a:r>
            <a:rPr lang="tr-TR" sz="1100" kern="1200" dirty="0"/>
            <a:t>Alevlenmeler</a:t>
          </a:r>
        </a:p>
        <a:p>
          <a:pPr marL="0" lvl="0" indent="0" algn="ctr" defTabSz="488950">
            <a:lnSpc>
              <a:spcPct val="90000"/>
            </a:lnSpc>
            <a:spcBef>
              <a:spcPct val="0"/>
            </a:spcBef>
            <a:spcAft>
              <a:spcPct val="35000"/>
            </a:spcAft>
            <a:buNone/>
          </a:pPr>
          <a:r>
            <a:rPr lang="tr-TR" sz="1100" kern="1200" dirty="0"/>
            <a:t>Komorbiditeler</a:t>
          </a:r>
          <a:endParaRPr lang="tr-TR" sz="1100" b="1" kern="1200" dirty="0"/>
        </a:p>
      </dsp:txBody>
      <dsp:txXfrm>
        <a:off x="5233744" y="4682975"/>
        <a:ext cx="1525849" cy="94739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1286"/>
          <a:ext cx="1947135" cy="134537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525885"/>
          <a:ext cx="1717700" cy="10313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6681" y="1645061"/>
          <a:ext cx="1829127" cy="2437554"/>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Hipokalemi</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Hiperglisemi</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Hipomagnezemi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933" y="1645061"/>
        <a:ext cx="1716623" cy="23813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F655-6D2D-4D30-A05E-ADB0B5EB9AE0}">
      <dsp:nvSpPr>
        <dsp:cNvPr id="0" name=""/>
        <dsp:cNvSpPr/>
      </dsp:nvSpPr>
      <dsp:spPr>
        <a:xfrm>
          <a:off x="0" y="-31577"/>
          <a:ext cx="3493006" cy="1901535"/>
        </a:xfrm>
        <a:prstGeom prst="roundRect">
          <a:avLst>
            <a:gd name="adj" fmla="val 1000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tr-TR" sz="2600" kern="1200" dirty="0"/>
        </a:p>
      </dsp:txBody>
      <dsp:txXfrm>
        <a:off x="0" y="729036"/>
        <a:ext cx="3493006" cy="760614"/>
      </dsp:txXfrm>
    </dsp:sp>
    <dsp:sp modelId="{40939F42-2BF1-40B1-BF73-6EF2B6C038C9}">
      <dsp:nvSpPr>
        <dsp:cNvPr id="0" name=""/>
        <dsp:cNvSpPr/>
      </dsp:nvSpPr>
      <dsp:spPr>
        <a:xfrm>
          <a:off x="1429897" y="81621"/>
          <a:ext cx="633211" cy="633211"/>
        </a:xfrm>
        <a:prstGeom prst="ellipse">
          <a:avLst/>
        </a:prstGeom>
        <a:solidFill>
          <a:schemeClr val="accent3">
            <a:tint val="50000"/>
            <a:alpha val="9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8F3B290-FDC3-4302-B685-C3720FA88D3D}">
      <dsp:nvSpPr>
        <dsp:cNvPr id="0" name=""/>
        <dsp:cNvSpPr/>
      </dsp:nvSpPr>
      <dsp:spPr>
        <a:xfrm>
          <a:off x="139720" y="1203745"/>
          <a:ext cx="3213565" cy="605267"/>
        </a:xfrm>
        <a:prstGeom prst="leftRightArrow">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447724"/>
          <a:ext cx="3991088" cy="714604"/>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50877" y="643785"/>
          <a:ext cx="3520809" cy="348312"/>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08231" y="1224337"/>
          <a:ext cx="3749204" cy="267494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ClrTx/>
            <a:buSzTx/>
            <a:buFont typeface="Arial" panose="020B0604020202020204" pitchFamily="34" charset="0"/>
            <a:buNone/>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Ağız kuruluğu</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Metalik tat/Acı tat</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Öksürük</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Farenjit</a:t>
          </a:r>
        </a:p>
      </dsp:txBody>
      <dsp:txXfrm rot="10800000">
        <a:off x="190495" y="1224337"/>
        <a:ext cx="3584676" cy="259268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407913"/>
          <a:ext cx="3991089" cy="698306"/>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52580" y="679734"/>
          <a:ext cx="3517372" cy="42248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48097" y="1148533"/>
          <a:ext cx="3745544" cy="2705179"/>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ClrTx/>
            <a:buSzTx/>
            <a:buFont typeface="Arial" panose="020B0604020202020204" pitchFamily="34" charset="0"/>
            <a:buNone/>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İdrar yapmada zorlanma</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İdrar </a:t>
          </a: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retansiyonu</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err="1">
              <a:ln>
                <a:noFill/>
              </a:ln>
              <a:solidFill>
                <a:srgbClr val="404040"/>
              </a:solidFill>
              <a:effectLst/>
              <a:uLnTx/>
              <a:uFillTx/>
              <a:latin typeface="+mn-lt"/>
              <a:ea typeface="+mn-ea"/>
              <a:cs typeface="+mn-cs"/>
            </a:rPr>
            <a:t>Prostatik</a:t>
          </a: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 semptomlar</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Kapalı açılı glokom</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90000"/>
            </a:lnSpc>
            <a:spcBef>
              <a:spcPct val="0"/>
            </a:spcBef>
            <a:spcAft>
              <a:spcPct val="35000"/>
            </a:spcAft>
            <a:buClrTx/>
            <a:buSzTx/>
            <a:buFont typeface="Arial" panose="020B0604020202020204" pitchFamily="34" charset="0"/>
            <a:buNone/>
          </a:pP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231291" y="1148533"/>
        <a:ext cx="3579156" cy="262198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F655-6D2D-4D30-A05E-ADB0B5EB9AE0}">
      <dsp:nvSpPr>
        <dsp:cNvPr id="0" name=""/>
        <dsp:cNvSpPr/>
      </dsp:nvSpPr>
      <dsp:spPr>
        <a:xfrm>
          <a:off x="0" y="-31577"/>
          <a:ext cx="3493006" cy="1901535"/>
        </a:xfrm>
        <a:prstGeom prst="roundRect">
          <a:avLst>
            <a:gd name="adj" fmla="val 10000"/>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tr-TR" sz="2600" kern="1200" dirty="0"/>
        </a:p>
      </dsp:txBody>
      <dsp:txXfrm>
        <a:off x="0" y="729036"/>
        <a:ext cx="3493006" cy="760614"/>
      </dsp:txXfrm>
    </dsp:sp>
    <dsp:sp modelId="{40939F42-2BF1-40B1-BF73-6EF2B6C038C9}">
      <dsp:nvSpPr>
        <dsp:cNvPr id="0" name=""/>
        <dsp:cNvSpPr/>
      </dsp:nvSpPr>
      <dsp:spPr>
        <a:xfrm>
          <a:off x="1429897" y="81621"/>
          <a:ext cx="633211" cy="633211"/>
        </a:xfrm>
        <a:prstGeom prst="ellipse">
          <a:avLst/>
        </a:prstGeom>
        <a:solidFill>
          <a:schemeClr val="accent3">
            <a:tint val="50000"/>
            <a:alpha val="9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8F3B290-FDC3-4302-B685-C3720FA88D3D}">
      <dsp:nvSpPr>
        <dsp:cNvPr id="0" name=""/>
        <dsp:cNvSpPr/>
      </dsp:nvSpPr>
      <dsp:spPr>
        <a:xfrm>
          <a:off x="139720" y="1203745"/>
          <a:ext cx="3213565" cy="605267"/>
        </a:xfrm>
        <a:prstGeom prst="leftRightArrow">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20084"/>
          <a:ext cx="2047871" cy="1338064"/>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8727" y="505391"/>
          <a:ext cx="1806566" cy="102572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0131" y="1633934"/>
          <a:ext cx="1923758" cy="2494871"/>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algn="ctr">
            <a:spcBef>
              <a:spcPct val="0"/>
            </a:spcBef>
            <a:spcAft>
              <a:spcPts val="600"/>
            </a:spcAft>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•Bulantı</a:t>
          </a:r>
        </a:p>
        <a:p>
          <a:pPr algn="ctr">
            <a:spcBef>
              <a:spcPct val="0"/>
            </a:spcBef>
            <a:spcAft>
              <a:spcPts val="600"/>
            </a:spcAft>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•Kusma</a:t>
          </a:r>
        </a:p>
        <a:p>
          <a:pPr algn="ctr">
            <a:spcBef>
              <a:spcPct val="0"/>
            </a:spcBef>
            <a:spcAft>
              <a:spcPts val="600"/>
            </a:spcAft>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•İştahsızlık</a:t>
          </a:r>
        </a:p>
        <a:p>
          <a:pPr algn="ctr">
            <a:spcBef>
              <a:spcPct val="0"/>
            </a:spcBef>
            <a:spcAft>
              <a:spcPts val="600"/>
            </a:spcAft>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Peptik</a:t>
          </a: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 ülser aktivasyonu</a:t>
          </a:r>
        </a:p>
        <a:p>
          <a:pPr algn="ctr">
            <a:spcBef>
              <a:spcPct val="0"/>
            </a:spcBef>
            <a:spcAft>
              <a:spcPts val="600"/>
            </a:spcAft>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•GÖR</a:t>
          </a:r>
        </a:p>
        <a:p>
          <a:pPr marL="0" marR="0" lvl="0" indent="0" algn="ctr" defTabSz="179388"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	</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9293" y="1633934"/>
        <a:ext cx="1805434" cy="243570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19684"/>
          <a:ext cx="1803698" cy="133563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4199" y="502186"/>
          <a:ext cx="1589508" cy="1023859"/>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0005" y="1562740"/>
          <a:ext cx="1694273" cy="2499473"/>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Başağrısı</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Uykusuzluk</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İrritasyon</a:t>
          </a:r>
          <a:endPar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Tremor</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Refleks  </a:t>
          </a: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hipereksitabilite</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12110" y="1562740"/>
        <a:ext cx="1590063" cy="244736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09763"/>
          <a:ext cx="1819387" cy="133319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4365" y="496249"/>
          <a:ext cx="1605004" cy="1021992"/>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2307" y="1615583"/>
          <a:ext cx="1709121" cy="251500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Atrial aritmi</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err="1">
              <a:ln>
                <a:noFill/>
              </a:ln>
              <a:solidFill>
                <a:srgbClr val="404040"/>
              </a:solidFill>
              <a:effectLst/>
              <a:uLnTx/>
              <a:uFillTx/>
              <a:latin typeface="Calibri" panose="020F0502020204030204"/>
              <a:ea typeface="+mn-ea"/>
              <a:cs typeface="+mn-cs"/>
            </a:rPr>
            <a:t>Ventriküler</a:t>
          </a: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 aritmi</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Taşikardi</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Çarpıntı</a:t>
          </a:r>
        </a:p>
        <a:p>
          <a:pPr marL="0" lvl="0" indent="0" algn="ctr" defTabSz="889000">
            <a:lnSpc>
              <a:spcPct val="90000"/>
            </a:lnSpc>
            <a:spcBef>
              <a:spcPct val="0"/>
            </a:spcBef>
            <a:spcAft>
              <a:spcPct val="35000"/>
            </a:spcAft>
            <a:buClrTx/>
            <a:buSzTx/>
            <a:buFont typeface="Arial" panose="020B0604020202020204" pitchFamily="34" charset="0"/>
            <a:buNone/>
          </a:pP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14868" y="1615583"/>
        <a:ext cx="1603999" cy="246243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10552"/>
          <a:ext cx="1947135" cy="1338065"/>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492169"/>
          <a:ext cx="1717700" cy="102572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6681" y="1613342"/>
          <a:ext cx="1829127" cy="254776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Simetidin</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Rifampisin</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Eritromisin</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Kinolonlar vb.</a:t>
          </a:r>
        </a:p>
        <a:p>
          <a:pPr marL="0" lvl="0" indent="0" algn="ctr" defTabSz="889000">
            <a:lnSpc>
              <a:spcPct val="90000"/>
            </a:lnSpc>
            <a:spcBef>
              <a:spcPct val="0"/>
            </a:spcBef>
            <a:spcAft>
              <a:spcPct val="35000"/>
            </a:spcAft>
            <a:buClrTx/>
            <a:buSzTx/>
            <a:buFont typeface="Arial" panose="020B0604020202020204" pitchFamily="34" charset="0"/>
            <a:buNone/>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933" y="1613342"/>
        <a:ext cx="1716623" cy="249150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11768"/>
          <a:ext cx="1947135" cy="134537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22395" y="498527"/>
          <a:ext cx="1717700" cy="103132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6681" y="1624201"/>
          <a:ext cx="1829127" cy="254698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Yaş</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Tütün kullanımı</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Alkol alımı</a:t>
          </a:r>
        </a:p>
        <a:p>
          <a:pPr marL="0" lvl="0" indent="0" algn="ctr" defTabSz="889000">
            <a:lnSpc>
              <a:spcPct val="90000"/>
            </a:lnSpc>
            <a:spcBef>
              <a:spcPct val="0"/>
            </a:spcBef>
            <a:spcAft>
              <a:spcPct val="35000"/>
            </a:spcAft>
            <a:buClrTx/>
            <a:buSzTx/>
            <a:buFont typeface="Arial" panose="020B0604020202020204" pitchFamily="34" charset="0"/>
            <a:buNone/>
          </a:pPr>
          <a:r>
            <a:rPr kumimoji="0" lang="tr-TR" altLang="tr-TR" sz="2000" b="0" i="0" u="none" strike="noStrike" kern="1200" cap="none" spc="0" normalizeH="0" baseline="0" noProof="0" dirty="0">
              <a:ln>
                <a:noFill/>
              </a:ln>
              <a:solidFill>
                <a:srgbClr val="404040"/>
              </a:solidFill>
              <a:effectLst/>
              <a:uLnTx/>
              <a:uFillTx/>
              <a:latin typeface="Calibri" panose="020F0502020204030204"/>
              <a:ea typeface="+mn-ea"/>
              <a:cs typeface="+mn-cs"/>
            </a:rPr>
            <a:t>Kalp yetersizliği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933" y="1624201"/>
        <a:ext cx="1716623" cy="2490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E6C9C-6EDE-41E2-8249-C285EDB7B88B}">
      <dsp:nvSpPr>
        <dsp:cNvPr id="0" name=""/>
        <dsp:cNvSpPr/>
      </dsp:nvSpPr>
      <dsp:spPr>
        <a:xfrm>
          <a:off x="4060024" y="2664209"/>
          <a:ext cx="2617701" cy="1938349"/>
        </a:xfrm>
        <a:prstGeom prst="ellipse">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en-US" sz="2400" b="1" kern="1200" dirty="0">
              <a:latin typeface="Calibri"/>
              <a:ea typeface="+mn-ea"/>
              <a:cs typeface="+mn-cs"/>
            </a:rPr>
            <a:t>HAVA AKIMI KISITLAMASI</a:t>
          </a:r>
          <a:endParaRPr lang="tr-TR" sz="2400" b="1" kern="1200" dirty="0">
            <a:latin typeface="Calibri"/>
            <a:ea typeface="+mn-ea"/>
            <a:cs typeface="+mn-cs"/>
          </a:endParaRPr>
        </a:p>
      </dsp:txBody>
      <dsp:txXfrm>
        <a:off x="4443377" y="2948074"/>
        <a:ext cx="1850995" cy="1370619"/>
      </dsp:txXfrm>
    </dsp:sp>
    <dsp:sp modelId="{DEEB0AB8-435C-4FC7-A62E-970A49E733C0}">
      <dsp:nvSpPr>
        <dsp:cNvPr id="0" name=""/>
        <dsp:cNvSpPr/>
      </dsp:nvSpPr>
      <dsp:spPr>
        <a:xfrm rot="12703509">
          <a:off x="1597447" y="1746234"/>
          <a:ext cx="2838250" cy="865822"/>
        </a:xfrm>
        <a:prstGeom prst="leftArrow">
          <a:avLst>
            <a:gd name="adj1" fmla="val 60000"/>
            <a:gd name="adj2" fmla="val 50000"/>
          </a:avLst>
        </a:prstGeom>
        <a:solidFill>
          <a:schemeClr val="bg1">
            <a:lumMod val="6500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88D5EAC-5D8F-473D-A29D-CB6BDE4F1BA7}">
      <dsp:nvSpPr>
        <dsp:cNvPr id="0" name=""/>
        <dsp:cNvSpPr/>
      </dsp:nvSpPr>
      <dsp:spPr>
        <a:xfrm>
          <a:off x="-77813" y="278475"/>
          <a:ext cx="3774612" cy="2308861"/>
        </a:xfrm>
        <a:prstGeom prst="roundRect">
          <a:avLst>
            <a:gd name="adj" fmla="val 10000"/>
          </a:avLst>
        </a:prstGeom>
        <a:solidFill>
          <a:schemeClr val="bg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algn="ctr" defTabSz="1066800">
            <a:lnSpc>
              <a:spcPct val="90000"/>
            </a:lnSpc>
            <a:spcBef>
              <a:spcPct val="0"/>
            </a:spcBef>
            <a:spcAft>
              <a:spcPct val="35000"/>
            </a:spcAft>
            <a:buNone/>
          </a:pPr>
          <a:r>
            <a:rPr lang="en-US" sz="2400" b="1" kern="1200" dirty="0" err="1">
              <a:solidFill>
                <a:srgbClr val="404040"/>
              </a:solidFill>
            </a:rPr>
            <a:t>Küçük</a:t>
          </a:r>
          <a:r>
            <a:rPr lang="en-US" sz="2400" b="1" kern="1200" dirty="0">
              <a:solidFill>
                <a:srgbClr val="404040"/>
              </a:solidFill>
            </a:rPr>
            <a:t> </a:t>
          </a:r>
          <a:r>
            <a:rPr lang="en-US" sz="2400" b="1" kern="1200" dirty="0" err="1">
              <a:solidFill>
                <a:srgbClr val="404040"/>
              </a:solidFill>
            </a:rPr>
            <a:t>Hava</a:t>
          </a:r>
          <a:r>
            <a:rPr lang="en-US" sz="2400" b="1" kern="1200" dirty="0">
              <a:solidFill>
                <a:srgbClr val="404040"/>
              </a:solidFill>
            </a:rPr>
            <a:t> </a:t>
          </a:r>
          <a:r>
            <a:rPr lang="en-US" sz="2400" b="1" kern="1200" dirty="0" err="1">
              <a:solidFill>
                <a:srgbClr val="404040"/>
              </a:solidFill>
            </a:rPr>
            <a:t>Yolu</a:t>
          </a:r>
          <a:r>
            <a:rPr lang="en-US" sz="2400" b="1" kern="1200" dirty="0">
              <a:solidFill>
                <a:srgbClr val="404040"/>
              </a:solidFill>
            </a:rPr>
            <a:t> </a:t>
          </a:r>
          <a:r>
            <a:rPr lang="en-US" sz="2400" b="1" kern="1200" dirty="0" err="1">
              <a:solidFill>
                <a:srgbClr val="404040"/>
              </a:solidFill>
            </a:rPr>
            <a:t>Hastalığı</a:t>
          </a:r>
          <a:endParaRPr lang="tr-TR" sz="2400" b="1" kern="1200" dirty="0">
            <a:solidFill>
              <a:srgbClr val="404040"/>
            </a:solidFill>
          </a:endParaRPr>
        </a:p>
        <a:p>
          <a:pPr marL="0" lvl="0" algn="l" defTabSz="1066800">
            <a:lnSpc>
              <a:spcPct val="90000"/>
            </a:lnSpc>
            <a:spcBef>
              <a:spcPct val="0"/>
            </a:spcBef>
            <a:spcAft>
              <a:spcPct val="35000"/>
            </a:spcAft>
            <a:buNone/>
          </a:pPr>
          <a:r>
            <a:rPr lang="en-US" sz="2000" kern="1200" dirty="0">
              <a:solidFill>
                <a:srgbClr val="404040"/>
              </a:solidFill>
            </a:rPr>
            <a:t>-  </a:t>
          </a:r>
          <a:r>
            <a:rPr lang="en-US" sz="2000" kern="1200" dirty="0" err="1">
              <a:solidFill>
                <a:srgbClr val="404040"/>
              </a:solidFill>
            </a:rPr>
            <a:t>Hava</a:t>
          </a:r>
          <a:r>
            <a:rPr lang="en-US" sz="2000" kern="1200" dirty="0">
              <a:solidFill>
                <a:srgbClr val="404040"/>
              </a:solidFill>
            </a:rPr>
            <a:t> </a:t>
          </a:r>
          <a:r>
            <a:rPr lang="en-US" sz="2000" kern="1200" dirty="0" err="1">
              <a:solidFill>
                <a:srgbClr val="404040"/>
              </a:solidFill>
            </a:rPr>
            <a:t>yolu</a:t>
          </a:r>
          <a:r>
            <a:rPr lang="en-US" sz="2000" kern="1200" dirty="0">
              <a:solidFill>
                <a:srgbClr val="404040"/>
              </a:solidFill>
            </a:rPr>
            <a:t> </a:t>
          </a:r>
          <a:r>
            <a:rPr lang="en-US" sz="2000" kern="1200" dirty="0" err="1">
              <a:solidFill>
                <a:srgbClr val="404040"/>
              </a:solidFill>
            </a:rPr>
            <a:t>inflamasyonu</a:t>
          </a:r>
          <a:endParaRPr lang="tr-TR" sz="2000" kern="1200" dirty="0">
            <a:solidFill>
              <a:srgbClr val="404040"/>
            </a:solidFill>
          </a:endParaRPr>
        </a:p>
        <a:p>
          <a:pPr marL="180975" lvl="0" indent="-180975" algn="l" defTabSz="1066800">
            <a:lnSpc>
              <a:spcPct val="90000"/>
            </a:lnSpc>
            <a:spcBef>
              <a:spcPct val="0"/>
            </a:spcBef>
            <a:spcAft>
              <a:spcPct val="35000"/>
            </a:spcAft>
            <a:buNone/>
          </a:pPr>
          <a:r>
            <a:rPr lang="en-US" sz="2000" kern="1200" dirty="0">
              <a:solidFill>
                <a:srgbClr val="404040"/>
              </a:solidFill>
            </a:rPr>
            <a:t>-  </a:t>
          </a:r>
          <a:r>
            <a:rPr lang="en-US" sz="2000" kern="1200" dirty="0" err="1">
              <a:solidFill>
                <a:srgbClr val="404040"/>
              </a:solidFill>
            </a:rPr>
            <a:t>Hava</a:t>
          </a:r>
          <a:r>
            <a:rPr lang="en-US" sz="2000" kern="1200" dirty="0">
              <a:solidFill>
                <a:srgbClr val="404040"/>
              </a:solidFill>
            </a:rPr>
            <a:t> </a:t>
          </a:r>
          <a:r>
            <a:rPr lang="en-US" sz="2000" kern="1200" dirty="0" err="1">
              <a:solidFill>
                <a:srgbClr val="404040"/>
              </a:solidFill>
            </a:rPr>
            <a:t>yolunda</a:t>
          </a:r>
          <a:r>
            <a:rPr lang="en-US" sz="2000" kern="1200" dirty="0">
              <a:solidFill>
                <a:srgbClr val="404040"/>
              </a:solidFill>
            </a:rPr>
            <a:t> fibrosis, </a:t>
          </a:r>
          <a:r>
            <a:rPr lang="en-US" sz="2000" kern="1200" dirty="0" err="1">
              <a:solidFill>
                <a:srgbClr val="404040"/>
              </a:solidFill>
            </a:rPr>
            <a:t>lümende</a:t>
          </a:r>
          <a:r>
            <a:rPr lang="en-US" sz="2000" kern="1200" dirty="0">
              <a:solidFill>
                <a:srgbClr val="404040"/>
              </a:solidFill>
            </a:rPr>
            <a:t> </a:t>
          </a:r>
          <a:r>
            <a:rPr lang="tr-TR" sz="2000" kern="1200" dirty="0">
              <a:solidFill>
                <a:srgbClr val="404040"/>
              </a:solidFill>
            </a:rPr>
            <a:t> </a:t>
          </a:r>
          <a:r>
            <a:rPr lang="en-US" sz="2000" kern="1200" dirty="0" err="1">
              <a:solidFill>
                <a:srgbClr val="404040"/>
              </a:solidFill>
            </a:rPr>
            <a:t>tıkaçlar</a:t>
          </a:r>
          <a:endParaRPr lang="tr-TR" sz="2000" kern="1200" dirty="0">
            <a:solidFill>
              <a:srgbClr val="404040"/>
            </a:solidFill>
          </a:endParaRPr>
        </a:p>
        <a:p>
          <a:pPr marL="0" lvl="0" algn="l" defTabSz="1066800">
            <a:lnSpc>
              <a:spcPct val="90000"/>
            </a:lnSpc>
            <a:spcBef>
              <a:spcPct val="0"/>
            </a:spcBef>
            <a:spcAft>
              <a:spcPct val="35000"/>
            </a:spcAft>
            <a:buNone/>
          </a:pPr>
          <a:r>
            <a:rPr lang="en-US" sz="2000" kern="1200" dirty="0">
              <a:solidFill>
                <a:srgbClr val="404040"/>
              </a:solidFill>
            </a:rPr>
            <a:t>-  </a:t>
          </a:r>
          <a:r>
            <a:rPr lang="en-US" sz="2000" kern="1200" dirty="0" err="1">
              <a:solidFill>
                <a:srgbClr val="404040"/>
              </a:solidFill>
            </a:rPr>
            <a:t>Hava</a:t>
          </a:r>
          <a:r>
            <a:rPr lang="en-US" sz="2000" kern="1200" dirty="0">
              <a:solidFill>
                <a:srgbClr val="404040"/>
              </a:solidFill>
            </a:rPr>
            <a:t> </a:t>
          </a:r>
          <a:r>
            <a:rPr lang="en-US" sz="2000" kern="1200" dirty="0" err="1">
              <a:solidFill>
                <a:srgbClr val="404040"/>
              </a:solidFill>
            </a:rPr>
            <a:t>yolu</a:t>
          </a:r>
          <a:r>
            <a:rPr lang="en-US" sz="2000" kern="1200" dirty="0">
              <a:solidFill>
                <a:srgbClr val="404040"/>
              </a:solidFill>
            </a:rPr>
            <a:t> </a:t>
          </a:r>
          <a:r>
            <a:rPr lang="en-US" sz="2000" kern="1200" dirty="0" err="1">
              <a:solidFill>
                <a:srgbClr val="404040"/>
              </a:solidFill>
            </a:rPr>
            <a:t>direncinde</a:t>
          </a:r>
          <a:r>
            <a:rPr lang="en-US" sz="2000" kern="1200" dirty="0">
              <a:solidFill>
                <a:srgbClr val="404040"/>
              </a:solidFill>
            </a:rPr>
            <a:t> </a:t>
          </a:r>
          <a:r>
            <a:rPr lang="en-US" sz="2000" kern="1200" dirty="0" err="1">
              <a:solidFill>
                <a:srgbClr val="404040"/>
              </a:solidFill>
            </a:rPr>
            <a:t>artma</a:t>
          </a:r>
          <a:r>
            <a:rPr lang="tr-TR" sz="2000" kern="1200" dirty="0">
              <a:solidFill>
                <a:srgbClr val="404040"/>
              </a:solidFill>
            </a:rPr>
            <a:t>       </a:t>
          </a:r>
        </a:p>
      </dsp:txBody>
      <dsp:txXfrm>
        <a:off x="-10189" y="346099"/>
        <a:ext cx="3639364" cy="2173613"/>
      </dsp:txXfrm>
    </dsp:sp>
    <dsp:sp modelId="{7779971F-D80B-4571-B502-6868C7D5DC7B}">
      <dsp:nvSpPr>
        <dsp:cNvPr id="0" name=""/>
        <dsp:cNvSpPr/>
      </dsp:nvSpPr>
      <dsp:spPr>
        <a:xfrm rot="19573031">
          <a:off x="6245042" y="1732725"/>
          <a:ext cx="2635503" cy="865822"/>
        </a:xfrm>
        <a:prstGeom prst="leftArrow">
          <a:avLst>
            <a:gd name="adj1" fmla="val 60000"/>
            <a:gd name="adj2" fmla="val 50000"/>
          </a:avLst>
        </a:prstGeom>
        <a:solidFill>
          <a:schemeClr val="bg1">
            <a:lumMod val="65000"/>
          </a:schemeClr>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89891BF-7DA1-4CCC-A12F-31790390B21D}">
      <dsp:nvSpPr>
        <dsp:cNvPr id="0" name=""/>
        <dsp:cNvSpPr/>
      </dsp:nvSpPr>
      <dsp:spPr>
        <a:xfrm>
          <a:off x="6863122" y="278475"/>
          <a:ext cx="3589846" cy="2308861"/>
        </a:xfrm>
        <a:prstGeom prst="roundRect">
          <a:avLst>
            <a:gd name="adj" fmla="val 10000"/>
          </a:avLst>
        </a:prstGeom>
        <a:solidFill>
          <a:srgbClr val="FFE7E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rtlCol="0" anchor="ctr" anchorCtr="0">
          <a:noAutofit/>
        </a:bodyPr>
        <a:lstStyle/>
        <a:p>
          <a:pPr marL="0" marR="0" lvl="0" indent="0" algn="l" defTabSz="355600" rtl="0" eaLnBrk="1" fontAlgn="auto" latinLnBrk="0" hangingPunct="1">
            <a:lnSpc>
              <a:spcPct val="150000"/>
            </a:lnSpc>
            <a:spcBef>
              <a:spcPct val="0"/>
            </a:spcBef>
            <a:spcAft>
              <a:spcPts val="0"/>
            </a:spcAft>
            <a:buClr>
              <a:srgbClr val="4BACC6"/>
            </a:buClr>
            <a:buSzTx/>
            <a:buFontTx/>
            <a:buNone/>
            <a:tabLst/>
            <a:defRPr/>
          </a:pP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Parankimal</a:t>
          </a:r>
          <a:r>
            <a:rPr kumimoji="0" lang="en-US" sz="2400" b="1" i="0" u="none" strike="noStrike" kern="1200" cap="none" spc="0" normalizeH="0" baseline="0" dirty="0">
              <a:ln/>
              <a:solidFill>
                <a:srgbClr val="404040"/>
              </a:solidFill>
              <a:effectLst/>
              <a:uLnTx/>
              <a:uFillTx/>
              <a:latin typeface="Calibri" panose="020F0502020204030204"/>
              <a:ea typeface="+mn-ea"/>
              <a:cs typeface="+mn-cs"/>
            </a:rPr>
            <a:t> </a:t>
          </a:r>
          <a:r>
            <a:rPr kumimoji="0" lang="en-US" sz="2400" b="1" i="0" u="none" strike="noStrike" kern="1200" cap="none" spc="0" normalizeH="0" baseline="0" dirty="0" err="1">
              <a:ln/>
              <a:solidFill>
                <a:srgbClr val="404040"/>
              </a:solidFill>
              <a:effectLst/>
              <a:uLnTx/>
              <a:uFillTx/>
              <a:latin typeface="Calibri" panose="020F0502020204030204"/>
              <a:ea typeface="+mn-ea"/>
              <a:cs typeface="+mn-cs"/>
            </a:rPr>
            <a:t>Harabiyet</a:t>
          </a:r>
          <a:endParaRPr kumimoji="0" lang="en-US" sz="2400" b="1"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ct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Alveoler</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tutamakların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kaybı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179388" marR="0" lvl="0" indent="-179388" algn="l" defTabSz="355600" rtl="0" eaLnBrk="1" fontAlgn="auto" latinLnBrk="0" hangingPunct="1">
            <a:lnSpc>
              <a:spcPct val="150000"/>
            </a:lnSpc>
            <a:spcBef>
              <a:spcPct val="0"/>
            </a:spcBef>
            <a:spcAft>
              <a:spcPts val="0"/>
            </a:spcAft>
            <a:buClr>
              <a:srgbClr val="4BACC6"/>
            </a:buClr>
            <a:buSzTx/>
            <a:buFontTx/>
            <a:buNone/>
            <a:tabLst/>
            <a:defRPr/>
          </a:pP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Elastik</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geri</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çekilmenin</a:t>
          </a:r>
          <a:r>
            <a:rPr kumimoji="0" lang="en-US" sz="2000" b="0" i="0" u="none" strike="noStrike" kern="1200" cap="none" spc="0" normalizeH="0" baseline="0" dirty="0">
              <a:ln/>
              <a:solidFill>
                <a:srgbClr val="404040"/>
              </a:solidFill>
              <a:effectLst/>
              <a:uLnTx/>
              <a:uFillTx/>
              <a:latin typeface="Calibri" panose="020F0502020204030204"/>
              <a:ea typeface="+mn-ea"/>
              <a:cs typeface="+mn-cs"/>
            </a:rPr>
            <a:t> (recoil) </a:t>
          </a:r>
          <a:r>
            <a:rPr kumimoji="0" lang="en-US" sz="2000" b="0" i="0" u="none" strike="noStrike" kern="1200" cap="none" spc="0" normalizeH="0" baseline="0" dirty="0" err="1">
              <a:ln/>
              <a:solidFill>
                <a:srgbClr val="404040"/>
              </a:solidFill>
              <a:effectLst/>
              <a:uLnTx/>
              <a:uFillTx/>
              <a:latin typeface="Calibri" panose="020F0502020204030204"/>
              <a:ea typeface="+mn-ea"/>
              <a:cs typeface="+mn-cs"/>
            </a:rPr>
            <a:t>azalması</a:t>
          </a:r>
          <a:endParaRPr kumimoji="0" lang="en-US" sz="2000" b="0" i="0" u="none" strike="noStrike" kern="1200" cap="none" spc="0" normalizeH="0" baseline="0" dirty="0">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ct val="0"/>
            </a:spcBef>
            <a:spcAft>
              <a:spcPts val="0"/>
            </a:spcAft>
            <a:buClr>
              <a:srgbClr val="4BACC6"/>
            </a:buClr>
            <a:buSzTx/>
            <a:buFontTx/>
            <a:buNone/>
            <a:tabLst/>
            <a:defRPr/>
          </a:pPr>
          <a:endParaRPr kumimoji="0" lang="tr-TR" sz="2000" b="0" i="0" u="none" strike="noStrike" kern="1200" cap="none" spc="0" normalizeH="0" baseline="0" dirty="0">
            <a:ln/>
            <a:effectLst/>
            <a:uLnTx/>
            <a:uFillTx/>
            <a:latin typeface="Calibri" panose="020F0502020204030204"/>
            <a:ea typeface="+mn-ea"/>
            <a:cs typeface="+mn-cs"/>
          </a:endParaRPr>
        </a:p>
      </dsp:txBody>
      <dsp:txXfrm>
        <a:off x="6930746" y="346099"/>
        <a:ext cx="3454598" cy="217361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8442"/>
          <a:ext cx="7018316" cy="1287912"/>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393938" y="327859"/>
          <a:ext cx="6185287" cy="1029511"/>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210018" y="1313123"/>
          <a:ext cx="6586526" cy="320691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Oral kandidiazis</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Seste boğuklaşma, kısılma</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1" u="sng" strike="noStrike" kern="1200" cap="none" spc="0" normalizeH="0" baseline="0" noProof="0" dirty="0">
              <a:ln>
                <a:noFill/>
              </a:ln>
              <a:solidFill>
                <a:srgbClr val="404040"/>
              </a:solidFill>
              <a:effectLst/>
              <a:uLnTx/>
              <a:uFillTx/>
              <a:latin typeface="Calibri" panose="020F0502020204030204"/>
              <a:ea typeface="+mn-ea"/>
              <a:cs typeface="+mn-cs"/>
            </a:rPr>
            <a:t>Uzun süre yüksek dozda kullanılması sonucunda; </a:t>
          </a:r>
          <a:r>
            <a:rPr kumimoji="0" lang="tr-TR" altLang="tr-TR" sz="2200" b="0" i="1" u="none" strike="noStrike" kern="1200" cap="none" spc="0" normalizeH="0" baseline="0" noProof="0" dirty="0">
              <a:ln>
                <a:noFill/>
              </a:ln>
              <a:solidFill>
                <a:srgbClr val="404040"/>
              </a:solidFill>
              <a:effectLst/>
              <a:uLnTx/>
              <a:uFillTx/>
              <a:latin typeface="Calibri" panose="020F0502020204030204"/>
              <a:ea typeface="+mn-ea"/>
              <a:cs typeface="+mn-cs"/>
            </a:rPr>
            <a:t>D</a:t>
          </a: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eride ekimoz ve berelenme</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Posterior subkapsüler katarakt </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Nadiren oküler hipertansiyon, glokom </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pnömoni riskinde artış</a:t>
          </a: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308642" y="1313123"/>
        <a:ext cx="6389278" cy="310829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198892"/>
          <a:ext cx="3991088" cy="1031051"/>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22288" y="312463"/>
          <a:ext cx="3520809" cy="824185"/>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36679" y="1326425"/>
          <a:ext cx="3749204" cy="2264846"/>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342900" marR="0" lvl="0" indent="-7620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tr-TR" altLang="tr-TR" sz="1400" b="0" i="0" u="none" strike="noStrike" kern="1200" cap="none" spc="0" normalizeH="0" baseline="0" noProof="0" dirty="0">
            <a:ln>
              <a:noFill/>
            </a:ln>
            <a:solidFill>
              <a:srgbClr val="404040"/>
            </a:solidFill>
            <a:effectLst/>
            <a:uLnTx/>
            <a:uFillTx/>
            <a:latin typeface="+mn-lt"/>
            <a:ea typeface="+mn-ea"/>
            <a:cs typeface="+mn-cs"/>
          </a:endParaRPr>
        </a:p>
        <a:p>
          <a:pPr marL="342900" marR="0" lvl="0" indent="-7620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Bulantı</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Kusma</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İshal </a:t>
          </a:r>
        </a:p>
        <a:p>
          <a:pPr marL="342900" lvl="0" indent="-7620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mn-lt"/>
              <a:ea typeface="+mn-ea"/>
              <a:cs typeface="+mn-cs"/>
            </a:rPr>
            <a:t>Hafif kilo kaybı </a:t>
          </a:r>
        </a:p>
      </dsp:txBody>
      <dsp:txXfrm rot="10800000">
        <a:off x="206331" y="1326425"/>
        <a:ext cx="3609900" cy="219519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184265"/>
          <a:ext cx="3991089" cy="104597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50877" y="378761"/>
          <a:ext cx="3520810" cy="870849"/>
        </a:xfrm>
        <a:prstGeom prst="roundRect">
          <a:avLst>
            <a:gd name="adj" fmla="val 10000"/>
          </a:avLst>
        </a:prstGeom>
        <a:solidFill>
          <a:srgbClr val="FFE7E7"/>
        </a:solid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36679" y="1352477"/>
          <a:ext cx="3749205" cy="2090884"/>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100000"/>
            </a:lnSpc>
            <a:spcBef>
              <a:spcPct val="0"/>
            </a:spcBef>
            <a:spcAft>
              <a:spcPts val="0"/>
            </a:spcAft>
            <a:buClrTx/>
            <a:buSzTx/>
            <a:buFont typeface="Arial" panose="020B0604020202020204" pitchFamily="34" charset="0"/>
            <a:buNone/>
          </a:pP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100000"/>
            </a:lnSpc>
            <a:spcBef>
              <a:spcPct val="0"/>
            </a:spcBef>
            <a:spcAft>
              <a:spcPts val="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Uyku bozuklukları</a:t>
          </a:r>
        </a:p>
        <a:p>
          <a:pPr marL="0" lvl="0" indent="0" algn="ctr" defTabSz="977900">
            <a:lnSpc>
              <a:spcPct val="100000"/>
            </a:lnSpc>
            <a:spcBef>
              <a:spcPct val="0"/>
            </a:spcBef>
            <a:spcAft>
              <a:spcPts val="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Baş ağrısı</a:t>
          </a:r>
        </a:p>
        <a:p>
          <a:pPr marL="0" lvl="0" indent="0" algn="ctr" defTabSz="977900">
            <a:lnSpc>
              <a:spcPct val="90000"/>
            </a:lnSpc>
            <a:spcBef>
              <a:spcPct val="0"/>
            </a:spcBef>
            <a:spcAft>
              <a:spcPct val="35000"/>
            </a:spcAft>
            <a:buClrTx/>
            <a:buSzTx/>
            <a:buFont typeface="Arial" panose="020B0604020202020204" pitchFamily="34" charset="0"/>
            <a:buNone/>
          </a:pPr>
          <a:endParaRPr kumimoji="0" lang="tr-TR" altLang="tr-TR" sz="27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200981" y="1352477"/>
        <a:ext cx="3620601" cy="202658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43105"/>
          <a:ext cx="3991088" cy="1260248"/>
        </a:xfrm>
        <a:prstGeom prst="roundRect">
          <a:avLst>
            <a:gd name="adj" fmla="val 10000"/>
          </a:avLst>
        </a:prstGeom>
        <a:solidFill>
          <a:srgbClr val="FFE7E7">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271644" y="416856"/>
          <a:ext cx="3517371" cy="1007397"/>
        </a:xfrm>
        <a:prstGeom prst="roundRect">
          <a:avLst>
            <a:gd name="adj" fmla="val 10000"/>
          </a:avLst>
        </a:prstGeom>
        <a:noFill/>
        <a:ln w="12700" cap="flat" cmpd="sng" algn="ctr">
          <a:solidFill>
            <a:srgbClr val="FFE7E7"/>
          </a:solid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140710" y="1588872"/>
          <a:ext cx="3745543" cy="2768311"/>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Stomatit</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Bulantı</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Kusma</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rPr>
            <a:t>Ateş</a:t>
          </a: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Rinore</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977900">
            <a:lnSpc>
              <a:spcPct val="90000"/>
            </a:lnSpc>
            <a:spcBef>
              <a:spcPct val="0"/>
            </a:spcBef>
            <a:spcAft>
              <a:spcPct val="35000"/>
            </a:spcAft>
            <a:buClrTx/>
            <a:buSzTx/>
            <a:buFont typeface="Arial" panose="020B0604020202020204" pitchFamily="34" charset="0"/>
            <a:buNone/>
          </a:pPr>
          <a:r>
            <a:rPr kumimoji="0" lang="tr-TR" altLang="tr-TR" sz="2200" b="0" i="0" u="none" strike="noStrike" kern="1200" cap="none" spc="0" normalizeH="0" baseline="0" noProof="0" dirty="0" err="1">
              <a:ln>
                <a:noFill/>
              </a:ln>
              <a:solidFill>
                <a:srgbClr val="404040"/>
              </a:solidFill>
              <a:effectLst/>
              <a:uLnTx/>
              <a:uFillTx/>
              <a:latin typeface="Calibri" panose="020F0502020204030204"/>
              <a:ea typeface="+mn-ea"/>
              <a:cs typeface="+mn-cs"/>
            </a:rPr>
            <a:t>Bronkokonstrüksiyon</a:t>
          </a:r>
          <a:endParaRPr kumimoji="0" lang="tr-TR" altLang="tr-TR" sz="22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225845" y="1588872"/>
        <a:ext cx="3575273" cy="268317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2D903-EBBF-41BA-84F3-2E106596B9D1}">
      <dsp:nvSpPr>
        <dsp:cNvPr id="0" name=""/>
        <dsp:cNvSpPr/>
      </dsp:nvSpPr>
      <dsp:spPr>
        <a:xfrm>
          <a:off x="0" y="0"/>
          <a:ext cx="10505932" cy="749929"/>
        </a:xfrm>
        <a:prstGeom prst="roundRect">
          <a:avLst>
            <a:gd name="adj" fmla="val 10000"/>
          </a:avLst>
        </a:prstGeom>
        <a:gradFill rotWithShape="0">
          <a:gsLst>
            <a:gs pos="8000">
              <a:srgbClr val="FFEBEB"/>
            </a:gs>
            <a:gs pos="0">
              <a:srgbClr val="FFEBEB"/>
            </a:gs>
            <a:gs pos="10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dirty="0">
              <a:solidFill>
                <a:srgbClr val="404040"/>
              </a:solidFill>
            </a:rPr>
            <a:t>Ask-ÖĞREN                : </a:t>
          </a:r>
          <a:r>
            <a:rPr lang="tr-TR" sz="2200" b="0" kern="1200" dirty="0">
              <a:solidFill>
                <a:srgbClr val="404040"/>
              </a:solidFill>
            </a:rPr>
            <a:t>Sigara içme durumunu her görüşmede öğren</a:t>
          </a:r>
        </a:p>
      </dsp:txBody>
      <dsp:txXfrm>
        <a:off x="2176179" y="0"/>
        <a:ext cx="8329752" cy="749929"/>
      </dsp:txXfrm>
    </dsp:sp>
    <dsp:sp modelId="{552B999A-0178-40B8-9F3F-3FA794DC82C0}">
      <dsp:nvSpPr>
        <dsp:cNvPr id="0" name=""/>
        <dsp:cNvSpPr/>
      </dsp:nvSpPr>
      <dsp:spPr>
        <a:xfrm>
          <a:off x="218934" y="163085"/>
          <a:ext cx="1261027" cy="434857"/>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CB3A2B51-0B8A-4D61-B704-8DAC7370CDCA}">
      <dsp:nvSpPr>
        <dsp:cNvPr id="0" name=""/>
        <dsp:cNvSpPr/>
      </dsp:nvSpPr>
      <dsp:spPr>
        <a:xfrm>
          <a:off x="0" y="824922"/>
          <a:ext cx="10505932" cy="749929"/>
        </a:xfrm>
        <a:prstGeom prst="roundRect">
          <a:avLst>
            <a:gd name="adj" fmla="val 10000"/>
          </a:avLst>
        </a:prstGeom>
        <a:gradFill rotWithShape="0">
          <a:gsLst>
            <a:gs pos="0">
              <a:srgbClr val="FFEBEB"/>
            </a:gs>
            <a:gs pos="10000">
              <a:srgbClr val="FFEBEB"/>
            </a:gs>
            <a:gs pos="68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dirty="0" err="1">
              <a:solidFill>
                <a:srgbClr val="404040"/>
              </a:solidFill>
            </a:rPr>
            <a:t>Advice</a:t>
          </a:r>
          <a:r>
            <a:rPr lang="tr-TR" sz="2200" b="1" kern="1200" dirty="0">
              <a:solidFill>
                <a:srgbClr val="404040"/>
              </a:solidFill>
            </a:rPr>
            <a:t>-ÖNER             : </a:t>
          </a:r>
          <a:r>
            <a:rPr lang="tr-TR" sz="2200" b="0" kern="1200" dirty="0">
              <a:solidFill>
                <a:srgbClr val="404040"/>
              </a:solidFill>
            </a:rPr>
            <a:t>Bırakma önerisinde bulun</a:t>
          </a:r>
        </a:p>
      </dsp:txBody>
      <dsp:txXfrm>
        <a:off x="2176179" y="824922"/>
        <a:ext cx="8329752" cy="749929"/>
      </dsp:txXfrm>
    </dsp:sp>
    <dsp:sp modelId="{05970116-E246-4ADC-8C81-8961844D03D5}">
      <dsp:nvSpPr>
        <dsp:cNvPr id="0" name=""/>
        <dsp:cNvSpPr/>
      </dsp:nvSpPr>
      <dsp:spPr>
        <a:xfrm>
          <a:off x="141211" y="990783"/>
          <a:ext cx="1740559" cy="464836"/>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B31AD916-0636-448B-9E5A-AAA7C47415F7}">
      <dsp:nvSpPr>
        <dsp:cNvPr id="0" name=""/>
        <dsp:cNvSpPr/>
      </dsp:nvSpPr>
      <dsp:spPr>
        <a:xfrm>
          <a:off x="0" y="1698636"/>
          <a:ext cx="10505932" cy="749929"/>
        </a:xfrm>
        <a:prstGeom prst="roundRect">
          <a:avLst>
            <a:gd name="adj" fmla="val 10000"/>
          </a:avLst>
        </a:prstGeom>
        <a:gradFill rotWithShape="0">
          <a:gsLst>
            <a:gs pos="0">
              <a:srgbClr val="FFEBEB"/>
            </a:gs>
            <a:gs pos="3000">
              <a:srgbClr val="FFEBEB"/>
            </a:gs>
            <a:gs pos="67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2420938" lvl="0" indent="-2420938" algn="l" defTabSz="977900">
            <a:lnSpc>
              <a:spcPct val="90000"/>
            </a:lnSpc>
            <a:spcBef>
              <a:spcPct val="0"/>
            </a:spcBef>
            <a:spcAft>
              <a:spcPct val="35000"/>
            </a:spcAft>
            <a:buNone/>
          </a:pPr>
          <a:r>
            <a:rPr lang="tr-TR" sz="2200" b="1" kern="1200" dirty="0" err="1">
              <a:solidFill>
                <a:srgbClr val="404040"/>
              </a:solidFill>
            </a:rPr>
            <a:t>Asses</a:t>
          </a:r>
          <a:r>
            <a:rPr lang="tr-TR" sz="2200" b="1" kern="1200" dirty="0">
              <a:solidFill>
                <a:srgbClr val="404040"/>
              </a:solidFill>
            </a:rPr>
            <a:t>-ÖLÇ                  : </a:t>
          </a:r>
          <a:r>
            <a:rPr lang="tr-TR" sz="2200" b="0" kern="1200" dirty="0">
              <a:solidFill>
                <a:srgbClr val="404040"/>
              </a:solidFill>
            </a:rPr>
            <a:t>Bırakma kararlılığını ve nikotin bağımlılık düzeyini    değerlendir</a:t>
          </a:r>
        </a:p>
      </dsp:txBody>
      <dsp:txXfrm>
        <a:off x="2176179" y="1698636"/>
        <a:ext cx="8329752" cy="749929"/>
      </dsp:txXfrm>
    </dsp:sp>
    <dsp:sp modelId="{F9EF06FF-D4A1-4CF3-B173-ECFE334D1707}">
      <dsp:nvSpPr>
        <dsp:cNvPr id="0" name=""/>
        <dsp:cNvSpPr/>
      </dsp:nvSpPr>
      <dsp:spPr>
        <a:xfrm>
          <a:off x="179033" y="1802606"/>
          <a:ext cx="1782793" cy="444036"/>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74EAC280-AF96-454F-82FD-0D7B9897014F}">
      <dsp:nvSpPr>
        <dsp:cNvPr id="0" name=""/>
        <dsp:cNvSpPr/>
      </dsp:nvSpPr>
      <dsp:spPr>
        <a:xfrm>
          <a:off x="0" y="2521939"/>
          <a:ext cx="10505932" cy="749929"/>
        </a:xfrm>
        <a:prstGeom prst="roundRect">
          <a:avLst>
            <a:gd name="adj" fmla="val 10000"/>
          </a:avLst>
        </a:prstGeom>
        <a:gradFill rotWithShape="0">
          <a:gsLst>
            <a:gs pos="0">
              <a:srgbClr val="FFEBEB"/>
            </a:gs>
            <a:gs pos="4000">
              <a:srgbClr val="FFEBEB"/>
            </a:gs>
            <a:gs pos="7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b="1" kern="1200" dirty="0" err="1">
              <a:solidFill>
                <a:srgbClr val="404040"/>
              </a:solidFill>
            </a:rPr>
            <a:t>Assist</a:t>
          </a:r>
          <a:r>
            <a:rPr lang="tr-TR" sz="2200" b="1" kern="1200" dirty="0">
              <a:solidFill>
                <a:srgbClr val="404040"/>
              </a:solidFill>
            </a:rPr>
            <a:t>-ÖNDERLİK ET : </a:t>
          </a:r>
          <a:r>
            <a:rPr lang="tr-TR" sz="2200" b="0" kern="1200" dirty="0">
              <a:solidFill>
                <a:srgbClr val="404040"/>
              </a:solidFill>
            </a:rPr>
            <a:t>Bırakma sürecini ve tedaviyi yönlendir</a:t>
          </a:r>
        </a:p>
      </dsp:txBody>
      <dsp:txXfrm>
        <a:off x="2176179" y="2521939"/>
        <a:ext cx="8329752" cy="749929"/>
      </dsp:txXfrm>
    </dsp:sp>
    <dsp:sp modelId="{EEC7A962-2A3A-48CA-9EC9-21B5982A06BC}">
      <dsp:nvSpPr>
        <dsp:cNvPr id="0" name=""/>
        <dsp:cNvSpPr/>
      </dsp:nvSpPr>
      <dsp:spPr>
        <a:xfrm>
          <a:off x="188288" y="2623078"/>
          <a:ext cx="1764282" cy="483872"/>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35992936-BC29-4165-BDCE-51FFE0A1F56A}">
      <dsp:nvSpPr>
        <dsp:cNvPr id="0" name=""/>
        <dsp:cNvSpPr/>
      </dsp:nvSpPr>
      <dsp:spPr>
        <a:xfrm>
          <a:off x="0" y="3296279"/>
          <a:ext cx="10505932" cy="749929"/>
        </a:xfrm>
        <a:prstGeom prst="roundRect">
          <a:avLst>
            <a:gd name="adj" fmla="val 10000"/>
          </a:avLst>
        </a:prstGeom>
        <a:gradFill rotWithShape="0">
          <a:gsLst>
            <a:gs pos="0">
              <a:srgbClr val="FFEBEB"/>
            </a:gs>
            <a:gs pos="4000">
              <a:srgbClr val="FFEBEB"/>
            </a:gs>
            <a:gs pos="55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2514600" lvl="0" indent="-2514600" algn="l" defTabSz="977900">
            <a:lnSpc>
              <a:spcPct val="90000"/>
            </a:lnSpc>
            <a:spcBef>
              <a:spcPct val="0"/>
            </a:spcBef>
            <a:spcAft>
              <a:spcPct val="35000"/>
            </a:spcAft>
            <a:buNone/>
          </a:pPr>
          <a:r>
            <a:rPr lang="tr-TR" sz="2200" b="1" kern="1200" dirty="0" err="1">
              <a:solidFill>
                <a:srgbClr val="404040"/>
              </a:solidFill>
            </a:rPr>
            <a:t>Arrange</a:t>
          </a:r>
          <a:r>
            <a:rPr lang="tr-TR" sz="2200" b="1" kern="1200" dirty="0">
              <a:solidFill>
                <a:srgbClr val="404040"/>
              </a:solidFill>
            </a:rPr>
            <a:t>-ÖRGÜTLE </a:t>
          </a:r>
          <a:r>
            <a:rPr lang="tr-TR" sz="2400" b="1" kern="1200" dirty="0">
              <a:solidFill>
                <a:srgbClr val="404040"/>
              </a:solidFill>
            </a:rPr>
            <a:t>   : </a:t>
          </a:r>
          <a:r>
            <a:rPr lang="tr-TR" sz="2200" b="0" kern="1200" dirty="0">
              <a:solidFill>
                <a:srgbClr val="404040"/>
              </a:solidFill>
            </a:rPr>
            <a:t>Bırakma sonrası dönemi düzenle, izlem </a:t>
          </a:r>
          <a:r>
            <a:rPr lang="tr-TR" sz="2200" b="0" kern="1200" dirty="0" err="1">
              <a:solidFill>
                <a:srgbClr val="404040"/>
              </a:solidFill>
            </a:rPr>
            <a:t>vizitlerini</a:t>
          </a:r>
          <a:r>
            <a:rPr lang="tr-TR" sz="2200" b="0" kern="1200" dirty="0">
              <a:solidFill>
                <a:srgbClr val="404040"/>
              </a:solidFill>
            </a:rPr>
            <a:t> organize et</a:t>
          </a:r>
        </a:p>
      </dsp:txBody>
      <dsp:txXfrm>
        <a:off x="2176179" y="3296279"/>
        <a:ext cx="8329752" cy="749929"/>
      </dsp:txXfrm>
    </dsp:sp>
    <dsp:sp modelId="{CB68BE0A-EBAB-475D-A0B9-93E048D12D79}">
      <dsp:nvSpPr>
        <dsp:cNvPr id="0" name=""/>
        <dsp:cNvSpPr/>
      </dsp:nvSpPr>
      <dsp:spPr>
        <a:xfrm>
          <a:off x="123887" y="3374684"/>
          <a:ext cx="1899388" cy="599943"/>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2D903-EBBF-41BA-84F3-2E106596B9D1}">
      <dsp:nvSpPr>
        <dsp:cNvPr id="0" name=""/>
        <dsp:cNvSpPr/>
      </dsp:nvSpPr>
      <dsp:spPr>
        <a:xfrm>
          <a:off x="0" y="38803"/>
          <a:ext cx="10568277" cy="859635"/>
        </a:xfrm>
        <a:prstGeom prst="roundRect">
          <a:avLst>
            <a:gd name="adj" fmla="val 10000"/>
          </a:avLst>
        </a:prstGeom>
        <a:gradFill rotWithShape="0">
          <a:gsLst>
            <a:gs pos="8000">
              <a:srgbClr val="FFEBEB"/>
            </a:gs>
            <a:gs pos="0">
              <a:srgbClr val="FFEBEB"/>
            </a:gs>
            <a:gs pos="10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 tIns="3810" rIns="3810" bIns="3810" numCol="1" spcCol="1270" anchor="ctr" anchorCtr="0">
          <a:noAutofit/>
        </a:bodyPr>
        <a:lstStyle/>
        <a:p>
          <a:pPr marL="1611313" lvl="0" indent="-1611313" algn="l" defTabSz="44450">
            <a:lnSpc>
              <a:spcPct val="100000"/>
            </a:lnSpc>
            <a:spcBef>
              <a:spcPct val="0"/>
            </a:spcBef>
            <a:spcAft>
              <a:spcPct val="35000"/>
            </a:spcAft>
            <a:buNone/>
          </a:pPr>
          <a:endParaRPr lang="tr-TR" sz="100" b="1" kern="1200" dirty="0">
            <a:solidFill>
              <a:srgbClr val="404040"/>
            </a:solidFill>
          </a:endParaRPr>
        </a:p>
        <a:p>
          <a:pPr marL="1974850" lvl="0" indent="-1974850" algn="l" defTabSz="44450">
            <a:lnSpc>
              <a:spcPct val="100000"/>
            </a:lnSpc>
            <a:spcBef>
              <a:spcPct val="0"/>
            </a:spcBef>
            <a:spcAft>
              <a:spcPts val="0"/>
            </a:spcAft>
            <a:buNone/>
          </a:pPr>
          <a:r>
            <a:rPr lang="tr-TR" sz="1800" b="1" kern="1200" dirty="0" err="1">
              <a:solidFill>
                <a:srgbClr val="404040"/>
              </a:solidFill>
            </a:rPr>
            <a:t>Revelance</a:t>
          </a:r>
          <a:r>
            <a:rPr lang="tr-TR" sz="1800" b="1" kern="1200" dirty="0">
              <a:solidFill>
                <a:srgbClr val="404040"/>
              </a:solidFill>
            </a:rPr>
            <a:t>-İLİŞKİ</a:t>
          </a:r>
          <a:r>
            <a:rPr lang="tr-TR" sz="1600" b="1" kern="1200" dirty="0">
              <a:solidFill>
                <a:srgbClr val="404040"/>
              </a:solidFill>
            </a:rPr>
            <a:t>         : </a:t>
          </a:r>
          <a:r>
            <a:rPr lang="tr-TR" sz="1400" b="0" kern="1200" dirty="0">
              <a:solidFill>
                <a:srgbClr val="404040"/>
              </a:solidFill>
            </a:rPr>
            <a:t>Sigara içicisinin özel durumları değerlendirilir. Halen mevcut bir hastalık durumu olup olmadığı, varsa bu hastalığın sigara ile ilişkisi konuşulur. Kişinin yaşı, cinsiyeti, aile yapısı, sosyal durumu, çocuk sahibi olup olmadığı, sigaradan kurtulma çabası ve daha önceki başarısız bırakma deneyimi masaya yatırılır</a:t>
          </a:r>
          <a:r>
            <a:rPr lang="tr-TR" sz="1600" b="0" kern="1200" dirty="0">
              <a:solidFill>
                <a:srgbClr val="404040"/>
              </a:solidFill>
            </a:rPr>
            <a:t>.</a:t>
          </a:r>
        </a:p>
      </dsp:txBody>
      <dsp:txXfrm>
        <a:off x="2199618" y="38803"/>
        <a:ext cx="8368658" cy="859635"/>
      </dsp:txXfrm>
    </dsp:sp>
    <dsp:sp modelId="{552B999A-0178-40B8-9F3F-3FA794DC82C0}">
      <dsp:nvSpPr>
        <dsp:cNvPr id="0" name=""/>
        <dsp:cNvSpPr/>
      </dsp:nvSpPr>
      <dsp:spPr>
        <a:xfrm>
          <a:off x="230759" y="186943"/>
          <a:ext cx="1268510" cy="498471"/>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CB3A2B51-0B8A-4D61-B704-8DAC7370CDCA}">
      <dsp:nvSpPr>
        <dsp:cNvPr id="0" name=""/>
        <dsp:cNvSpPr/>
      </dsp:nvSpPr>
      <dsp:spPr>
        <a:xfrm>
          <a:off x="0" y="945599"/>
          <a:ext cx="10568277" cy="859635"/>
        </a:xfrm>
        <a:prstGeom prst="roundRect">
          <a:avLst>
            <a:gd name="adj" fmla="val 10000"/>
          </a:avLst>
        </a:prstGeom>
        <a:gradFill rotWithShape="0">
          <a:gsLst>
            <a:gs pos="0">
              <a:srgbClr val="FFEBEB"/>
            </a:gs>
            <a:gs pos="10000">
              <a:srgbClr val="FFEBEB"/>
            </a:gs>
            <a:gs pos="68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881188" lvl="0" indent="-1881188" algn="l" defTabSz="800100">
            <a:lnSpc>
              <a:spcPct val="90000"/>
            </a:lnSpc>
            <a:spcBef>
              <a:spcPct val="0"/>
            </a:spcBef>
            <a:spcAft>
              <a:spcPct val="35000"/>
            </a:spcAft>
            <a:buNone/>
          </a:pPr>
          <a:r>
            <a:rPr lang="tr-TR" sz="1800" b="1" kern="1200" dirty="0">
              <a:solidFill>
                <a:srgbClr val="404040"/>
              </a:solidFill>
            </a:rPr>
            <a:t>Risks-RİSKLER           : </a:t>
          </a:r>
          <a:r>
            <a:rPr lang="tr-TR" sz="1400" b="0" kern="1200" dirty="0">
              <a:solidFill>
                <a:srgbClr val="404040"/>
              </a:solidFill>
            </a:rPr>
            <a:t>Sigara içenler «sigaradan kurtulmazlarsa neler kaybedeceklerdir?» yani «sigara içmenin riskleri nelerdir?»  sorularına cevap arayan bir konuşma yapılmalıdır. Bu konuşmalar interaktif olarak hem hekimin hem sigara içicisinin görüşlerinin ele alınması şeklinde olmalıdır.</a:t>
          </a:r>
          <a:endParaRPr lang="tr-TR" sz="1800" b="0" kern="1200" dirty="0">
            <a:solidFill>
              <a:srgbClr val="404040"/>
            </a:solidFill>
          </a:endParaRPr>
        </a:p>
      </dsp:txBody>
      <dsp:txXfrm>
        <a:off x="2199618" y="945599"/>
        <a:ext cx="8368658" cy="859635"/>
      </dsp:txXfrm>
    </dsp:sp>
    <dsp:sp modelId="{05970116-E246-4ADC-8C81-8961844D03D5}">
      <dsp:nvSpPr>
        <dsp:cNvPr id="0" name=""/>
        <dsp:cNvSpPr/>
      </dsp:nvSpPr>
      <dsp:spPr>
        <a:xfrm>
          <a:off x="200407" y="1069964"/>
          <a:ext cx="1750888" cy="532836"/>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B31AD916-0636-448B-9E5A-AAA7C47415F7}">
      <dsp:nvSpPr>
        <dsp:cNvPr id="0" name=""/>
        <dsp:cNvSpPr/>
      </dsp:nvSpPr>
      <dsp:spPr>
        <a:xfrm>
          <a:off x="0" y="1895169"/>
          <a:ext cx="10568277" cy="859635"/>
        </a:xfrm>
        <a:prstGeom prst="roundRect">
          <a:avLst>
            <a:gd name="adj" fmla="val 10000"/>
          </a:avLst>
        </a:prstGeom>
        <a:gradFill rotWithShape="0">
          <a:gsLst>
            <a:gs pos="0">
              <a:srgbClr val="FFEBEB"/>
            </a:gs>
            <a:gs pos="3000">
              <a:srgbClr val="FFEBEB"/>
            </a:gs>
            <a:gs pos="67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881188" lvl="0" indent="-1881188" algn="l" defTabSz="800100">
            <a:lnSpc>
              <a:spcPct val="90000"/>
            </a:lnSpc>
            <a:spcBef>
              <a:spcPct val="0"/>
            </a:spcBef>
            <a:spcAft>
              <a:spcPct val="35000"/>
            </a:spcAft>
            <a:buNone/>
          </a:pPr>
          <a:r>
            <a:rPr lang="tr-TR" sz="1800" b="1" kern="1200" dirty="0" err="1">
              <a:solidFill>
                <a:srgbClr val="404040"/>
              </a:solidFill>
            </a:rPr>
            <a:t>Rewards</a:t>
          </a:r>
          <a:r>
            <a:rPr lang="tr-TR" sz="1800" b="1" kern="1200" dirty="0">
              <a:solidFill>
                <a:srgbClr val="404040"/>
              </a:solidFill>
            </a:rPr>
            <a:t>-ÖDÜLLER</a:t>
          </a:r>
          <a:r>
            <a:rPr lang="tr-TR" sz="1600" b="1" kern="1200" dirty="0">
              <a:solidFill>
                <a:srgbClr val="404040"/>
              </a:solidFill>
            </a:rPr>
            <a:t>  </a:t>
          </a:r>
          <a:r>
            <a:rPr lang="tr-TR" sz="1400" b="1" kern="1200" dirty="0">
              <a:solidFill>
                <a:srgbClr val="404040"/>
              </a:solidFill>
            </a:rPr>
            <a:t>: </a:t>
          </a:r>
          <a:r>
            <a:rPr lang="tr-TR" sz="1400" b="0" kern="1200" dirty="0">
              <a:solidFill>
                <a:srgbClr val="404040"/>
              </a:solidFill>
            </a:rPr>
            <a:t>Sigara içenler sigaradan kurtulurlarsa neler kazanabileceklerdir. Bu konuda genelde hekim dinleyici, sigara içicisi ise konuşmacı olduğunda daha verimli sonuçlar alınabilmektedir. </a:t>
          </a:r>
        </a:p>
      </dsp:txBody>
      <dsp:txXfrm>
        <a:off x="2199618" y="1895169"/>
        <a:ext cx="8368658" cy="859635"/>
      </dsp:txXfrm>
    </dsp:sp>
    <dsp:sp modelId="{F9EF06FF-D4A1-4CF3-B173-ECFE334D1707}">
      <dsp:nvSpPr>
        <dsp:cNvPr id="0" name=""/>
        <dsp:cNvSpPr/>
      </dsp:nvSpPr>
      <dsp:spPr>
        <a:xfrm>
          <a:off x="117826" y="2035132"/>
          <a:ext cx="1793373" cy="508993"/>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74EAC280-AF96-454F-82FD-0D7B9897014F}">
      <dsp:nvSpPr>
        <dsp:cNvPr id="0" name=""/>
        <dsp:cNvSpPr/>
      </dsp:nvSpPr>
      <dsp:spPr>
        <a:xfrm>
          <a:off x="0" y="2890868"/>
          <a:ext cx="10568277" cy="859635"/>
        </a:xfrm>
        <a:prstGeom prst="roundRect">
          <a:avLst>
            <a:gd name="adj" fmla="val 10000"/>
          </a:avLst>
        </a:prstGeom>
        <a:gradFill rotWithShape="0">
          <a:gsLst>
            <a:gs pos="0">
              <a:srgbClr val="FFEBEB"/>
            </a:gs>
            <a:gs pos="4000">
              <a:srgbClr val="FFEBEB"/>
            </a:gs>
            <a:gs pos="70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2151063" lvl="0" indent="-2151063" algn="l" defTabSz="800100">
            <a:lnSpc>
              <a:spcPct val="90000"/>
            </a:lnSpc>
            <a:spcBef>
              <a:spcPct val="0"/>
            </a:spcBef>
            <a:spcAft>
              <a:spcPct val="35000"/>
            </a:spcAft>
            <a:buNone/>
          </a:pPr>
          <a:r>
            <a:rPr lang="tr-TR" sz="1800" b="1" kern="1200" dirty="0" err="1">
              <a:solidFill>
                <a:srgbClr val="404040"/>
              </a:solidFill>
            </a:rPr>
            <a:t>Roadblocks</a:t>
          </a:r>
          <a:r>
            <a:rPr lang="tr-TR" sz="1800" b="1" kern="1200" dirty="0">
              <a:solidFill>
                <a:srgbClr val="404040"/>
              </a:solidFill>
            </a:rPr>
            <a:t>-ENGELLER</a:t>
          </a:r>
          <a:r>
            <a:rPr lang="tr-TR" sz="1400" b="1" kern="1200" dirty="0">
              <a:solidFill>
                <a:srgbClr val="404040"/>
              </a:solidFill>
            </a:rPr>
            <a:t>: </a:t>
          </a:r>
          <a:r>
            <a:rPr lang="tr-TR" sz="1400" b="0" kern="1200" dirty="0">
              <a:solidFill>
                <a:srgbClr val="404040"/>
              </a:solidFill>
            </a:rPr>
            <a:t>Sigara bırakmayı engelleyen faktörler konuşulmalıdır. Burada da sigara içicisinin aktif olmasına ihtiyaç vardır. Sigara içen kişinin söze «Sigarayı Bırakamam Çünkü» diye başlayıp engelleri sayması istenir.</a:t>
          </a:r>
        </a:p>
      </dsp:txBody>
      <dsp:txXfrm>
        <a:off x="2199618" y="2890868"/>
        <a:ext cx="8368658" cy="859635"/>
      </dsp:txXfrm>
    </dsp:sp>
    <dsp:sp modelId="{EEC7A962-2A3A-48CA-9EC9-21B5982A06BC}">
      <dsp:nvSpPr>
        <dsp:cNvPr id="0" name=""/>
        <dsp:cNvSpPr/>
      </dsp:nvSpPr>
      <dsp:spPr>
        <a:xfrm>
          <a:off x="106339" y="2954846"/>
          <a:ext cx="1774751" cy="554657"/>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 modelId="{35992936-BC29-4165-BDCE-51FFE0A1F56A}">
      <dsp:nvSpPr>
        <dsp:cNvPr id="0" name=""/>
        <dsp:cNvSpPr/>
      </dsp:nvSpPr>
      <dsp:spPr>
        <a:xfrm>
          <a:off x="0" y="3778485"/>
          <a:ext cx="10568277" cy="859635"/>
        </a:xfrm>
        <a:prstGeom prst="roundRect">
          <a:avLst>
            <a:gd name="adj" fmla="val 10000"/>
          </a:avLst>
        </a:prstGeom>
        <a:gradFill rotWithShape="0">
          <a:gsLst>
            <a:gs pos="0">
              <a:srgbClr val="FFEBEB"/>
            </a:gs>
            <a:gs pos="4000">
              <a:srgbClr val="FFEBEB"/>
            </a:gs>
            <a:gs pos="55000">
              <a:srgbClr val="FFD5D5"/>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2151063" lvl="0" indent="-2151063" algn="l" defTabSz="800100">
            <a:lnSpc>
              <a:spcPct val="90000"/>
            </a:lnSpc>
            <a:spcBef>
              <a:spcPct val="0"/>
            </a:spcBef>
            <a:spcAft>
              <a:spcPct val="35000"/>
            </a:spcAft>
            <a:buNone/>
          </a:pPr>
          <a:r>
            <a:rPr lang="tr-TR" sz="1800" b="1" kern="1200" dirty="0" err="1">
              <a:solidFill>
                <a:srgbClr val="404040"/>
              </a:solidFill>
            </a:rPr>
            <a:t>Repetition</a:t>
          </a:r>
          <a:r>
            <a:rPr lang="tr-TR" sz="1800" b="1" kern="1200" dirty="0">
              <a:solidFill>
                <a:srgbClr val="404040"/>
              </a:solidFill>
            </a:rPr>
            <a:t>-TEKRAR  </a:t>
          </a:r>
          <a:r>
            <a:rPr lang="tr-TR" sz="2400" b="1" kern="1200" dirty="0">
              <a:solidFill>
                <a:srgbClr val="404040"/>
              </a:solidFill>
            </a:rPr>
            <a:t>   </a:t>
          </a:r>
          <a:r>
            <a:rPr lang="tr-TR" sz="1400" b="1" kern="1200" dirty="0">
              <a:solidFill>
                <a:srgbClr val="404040"/>
              </a:solidFill>
            </a:rPr>
            <a:t>: </a:t>
          </a:r>
          <a:r>
            <a:rPr lang="tr-TR" sz="1400" b="0" kern="1200" dirty="0">
              <a:solidFill>
                <a:srgbClr val="404040"/>
              </a:solidFill>
            </a:rPr>
            <a:t>Sigara bıraktırma tedavisinde, mutlaka tekrar görüşmeler planlanmalı ve düzenli olarak uygulanan bu görüşmelerin motivasyonu artırıcı özelliği olmalıdır.</a:t>
          </a:r>
        </a:p>
      </dsp:txBody>
      <dsp:txXfrm>
        <a:off x="2199618" y="3778485"/>
        <a:ext cx="8368658" cy="859635"/>
      </dsp:txXfrm>
    </dsp:sp>
    <dsp:sp modelId="{CB68BE0A-EBAB-475D-A0B9-93E048D12D79}">
      <dsp:nvSpPr>
        <dsp:cNvPr id="0" name=""/>
        <dsp:cNvSpPr/>
      </dsp:nvSpPr>
      <dsp:spPr>
        <a:xfrm>
          <a:off x="120997" y="3851951"/>
          <a:ext cx="1793373" cy="554265"/>
        </a:xfrm>
        <a:prstGeom prst="roundRect">
          <a:avLst>
            <a:gd name="adj" fmla="val 10000"/>
          </a:avLst>
        </a:prstGeom>
        <a:solidFill>
          <a:schemeClr val="bg1">
            <a:lumMod val="6500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6AAEA-8F78-4F10-9274-1B525299A07C}">
      <dsp:nvSpPr>
        <dsp:cNvPr id="0" name=""/>
        <dsp:cNvSpPr/>
      </dsp:nvSpPr>
      <dsp:spPr>
        <a:xfrm>
          <a:off x="-5421043" y="-830174"/>
          <a:ext cx="6455551" cy="6455551"/>
        </a:xfrm>
        <a:prstGeom prst="blockArc">
          <a:avLst>
            <a:gd name="adj1" fmla="val 18900000"/>
            <a:gd name="adj2" fmla="val 2700000"/>
            <a:gd name="adj3" fmla="val 335"/>
          </a:avLst>
        </a:prstGeom>
        <a:noFill/>
        <a:ln w="1270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sp>
    <dsp:sp modelId="{90086A63-D026-4B00-9070-C8891EA5F2FE}">
      <dsp:nvSpPr>
        <dsp:cNvPr id="0" name=""/>
        <dsp:cNvSpPr/>
      </dsp:nvSpPr>
      <dsp:spPr>
        <a:xfrm>
          <a:off x="665574" y="281943"/>
          <a:ext cx="8567518" cy="1354193"/>
        </a:xfrm>
        <a:prstGeom prst="rect">
          <a:avLst/>
        </a:prstGeom>
        <a:solidFill>
          <a:srgbClr val="FFE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238"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%50-70 trakeobronşiyal enfeksiyonlar </a:t>
          </a:r>
          <a:endParaRPr kumimoji="0" lang="en-US" sz="2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88900" marR="0" lvl="0" indent="-88900" algn="l" defTabSz="914400" rtl="0" eaLnBrk="1" fontAlgn="auto" latinLnBrk="0" hangingPunct="1">
            <a:lnSpc>
              <a:spcPct val="100000"/>
            </a:lnSpc>
            <a:spcBef>
              <a:spcPct val="0"/>
            </a:spcBef>
            <a:spcAft>
              <a:spcPts val="0"/>
            </a:spcAft>
            <a:buClrTx/>
            <a:buSzTx/>
            <a:buFontTx/>
            <a:buNone/>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(bakteriyel etkenler %40-50, viral etkenler %30-40, </a:t>
          </a: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                                      </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atipik bakteriyel etkenler %5-10)</a:t>
          </a:r>
        </a:p>
      </dsp:txBody>
      <dsp:txXfrm>
        <a:off x="665574" y="281943"/>
        <a:ext cx="8567518" cy="1354193"/>
      </dsp:txXfrm>
    </dsp:sp>
    <dsp:sp modelId="{3C8DE038-D4C1-40FE-90E1-99AE2AF50A83}">
      <dsp:nvSpPr>
        <dsp:cNvPr id="0" name=""/>
        <dsp:cNvSpPr/>
      </dsp:nvSpPr>
      <dsp:spPr>
        <a:xfrm>
          <a:off x="66173" y="359640"/>
          <a:ext cx="1198800" cy="1198800"/>
        </a:xfrm>
        <a:prstGeom prst="ellipse">
          <a:avLst/>
        </a:prstGeom>
        <a:solidFill>
          <a:prstClr val="white">
            <a:lumMod val="75000"/>
          </a:prstClr>
        </a:solidFill>
        <a:ln w="12700" cap="flat" cmpd="sng" algn="ctr">
          <a:solidFill>
            <a:prstClr val="white">
              <a:lumMod val="85000"/>
            </a:prstClr>
          </a:solidFill>
          <a:prstDash val="solid"/>
          <a:miter lim="800000"/>
        </a:ln>
        <a:effectLst/>
      </dsp:spPr>
      <dsp:style>
        <a:lnRef idx="2">
          <a:scrgbClr r="0" g="0" b="0"/>
        </a:lnRef>
        <a:fillRef idx="1">
          <a:scrgbClr r="0" g="0" b="0"/>
        </a:fillRef>
        <a:effectRef idx="0">
          <a:scrgbClr r="0" g="0" b="0"/>
        </a:effectRef>
        <a:fontRef idx="minor"/>
      </dsp:style>
    </dsp:sp>
    <dsp:sp modelId="{B6AC35F5-AFDA-487B-A77B-DA9A0415E967}">
      <dsp:nvSpPr>
        <dsp:cNvPr id="0" name=""/>
        <dsp:cNvSpPr/>
      </dsp:nvSpPr>
      <dsp:spPr>
        <a:xfrm>
          <a:off x="1258492" y="1976611"/>
          <a:ext cx="7940368" cy="959040"/>
        </a:xfrm>
        <a:prstGeom prst="rect">
          <a:avLst/>
        </a:prstGeom>
        <a:solidFill>
          <a:srgbClr val="FFE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238"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%10 hava kirliliği </a:t>
          </a:r>
        </a:p>
      </dsp:txBody>
      <dsp:txXfrm>
        <a:off x="1258492" y="1976611"/>
        <a:ext cx="7940368" cy="959040"/>
      </dsp:txXfrm>
    </dsp:sp>
    <dsp:sp modelId="{5F6094FE-8684-48CD-8970-1B07A71CA79F}">
      <dsp:nvSpPr>
        <dsp:cNvPr id="0" name=""/>
        <dsp:cNvSpPr/>
      </dsp:nvSpPr>
      <dsp:spPr>
        <a:xfrm>
          <a:off x="414784" y="1798200"/>
          <a:ext cx="1198800" cy="1198800"/>
        </a:xfrm>
        <a:prstGeom prst="ellipse">
          <a:avLst/>
        </a:prstGeom>
        <a:solidFill>
          <a:prstClr val="white">
            <a:lumMod val="75000"/>
          </a:prstClr>
        </a:solidFill>
        <a:ln w="12700" cap="flat" cmpd="sng" algn="ctr">
          <a:solidFill>
            <a:prstClr val="white">
              <a:lumMod val="85000"/>
            </a:prstClr>
          </a:solidFill>
          <a:prstDash val="solid"/>
          <a:miter lim="800000"/>
        </a:ln>
        <a:effectLst/>
      </dsp:spPr>
      <dsp:style>
        <a:lnRef idx="2">
          <a:scrgbClr r="0" g="0" b="0"/>
        </a:lnRef>
        <a:fillRef idx="1">
          <a:scrgbClr r="0" g="0" b="0"/>
        </a:fillRef>
        <a:effectRef idx="0">
          <a:scrgbClr r="0" g="0" b="0"/>
        </a:effectRef>
        <a:fontRef idx="minor"/>
      </dsp:style>
    </dsp:sp>
    <dsp:sp modelId="{99B214D8-023C-4FA9-9133-CFF9BC30B9B8}">
      <dsp:nvSpPr>
        <dsp:cNvPr id="0" name=""/>
        <dsp:cNvSpPr/>
      </dsp:nvSpPr>
      <dsp:spPr>
        <a:xfrm>
          <a:off x="665574" y="3356641"/>
          <a:ext cx="8567518" cy="959040"/>
        </a:xfrm>
        <a:prstGeom prst="rect">
          <a:avLst/>
        </a:prstGeom>
        <a:solidFill>
          <a:srgbClr val="FFE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238" tIns="45720" rIns="45720" bIns="4572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mn-lt"/>
              <a:ea typeface="+mn-ea"/>
              <a:cs typeface="+mn-cs"/>
            </a:rPr>
            <a:t>30’unda bilinmeyen etiyoloji</a:t>
          </a:r>
          <a:endParaRPr kumimoji="0" lang="tr-T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dsp:txBody>
      <dsp:txXfrm>
        <a:off x="665574" y="3356641"/>
        <a:ext cx="8567518" cy="959040"/>
      </dsp:txXfrm>
    </dsp:sp>
    <dsp:sp modelId="{DBE17C9F-7DB8-4FE6-894A-71227607021A}">
      <dsp:nvSpPr>
        <dsp:cNvPr id="0" name=""/>
        <dsp:cNvSpPr/>
      </dsp:nvSpPr>
      <dsp:spPr>
        <a:xfrm>
          <a:off x="66173" y="3236761"/>
          <a:ext cx="1198800" cy="1198800"/>
        </a:xfrm>
        <a:prstGeom prst="ellipse">
          <a:avLst/>
        </a:prstGeom>
        <a:solidFill>
          <a:schemeClr val="bg1">
            <a:lumMod val="7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99656"/>
          <a:ext cx="2192121" cy="1051409"/>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94528" y="328469"/>
          <a:ext cx="1929920"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5319" y="1424474"/>
          <a:ext cx="2057121" cy="3261667"/>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ClrTx/>
            <a:buSzTx/>
            <a:buFont typeface="Arial" panose="020B0604020202020204" pitchFamily="34" charset="0"/>
            <a:buNone/>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ctr" defTabSz="622300">
            <a:lnSpc>
              <a:spcPct val="90000"/>
            </a:lnSpc>
            <a:spcBef>
              <a:spcPct val="0"/>
            </a:spcBef>
            <a:spcAft>
              <a:spcPct val="35000"/>
            </a:spcAft>
            <a:buNone/>
          </a:pPr>
          <a:r>
            <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18 yaşından büyük sağlıklı erişkinlerin yılda en az 1 kez  tütün/tütün ürünleri kullanımı ve diğer risk faktörleri konusunda değerlendirilmesi </a:t>
          </a:r>
        </a:p>
        <a:p>
          <a:pPr marL="0" lvl="0" indent="0" algn="ctr" defTabSz="622300">
            <a:lnSpc>
              <a:spcPct val="90000"/>
            </a:lnSpc>
            <a:spcBef>
              <a:spcPct val="0"/>
            </a:spcBef>
            <a:spcAft>
              <a:spcPct val="35000"/>
            </a:spcAft>
            <a:buClrTx/>
            <a:buSzTx/>
            <a:buFont typeface="Arial" panose="020B0604020202020204" pitchFamily="34" charset="0"/>
            <a:buNone/>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8583" y="1424474"/>
        <a:ext cx="1930593" cy="319840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69608"/>
          <a:ext cx="1893205" cy="1052451"/>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49529" y="335854"/>
          <a:ext cx="1668493"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68248" y="1398146"/>
          <a:ext cx="1776729" cy="3278168"/>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ctr" defTabSz="800100">
            <a:lnSpc>
              <a:spcPct val="90000"/>
            </a:lnSpc>
            <a:spcBef>
              <a:spcPct val="0"/>
            </a:spcBef>
            <a:spcAft>
              <a:spcPct val="35000"/>
            </a:spcAft>
            <a:buClrTx/>
            <a:buSzTx/>
            <a:buFont typeface="Arial" panose="020B0604020202020204" pitchFamily="34" charset="0"/>
            <a:buNone/>
          </a:pPr>
          <a:endParaRPr kumimoji="0" lang="tr-T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ctr" defTabSz="800100">
            <a:lnSpc>
              <a:spcPct val="90000"/>
            </a:lnSpc>
            <a:spcBef>
              <a:spcPct val="0"/>
            </a:spcBef>
            <a:spcAft>
              <a:spcPct val="35000"/>
            </a:spcAft>
            <a:buClrTx/>
            <a:buSzTx/>
            <a:buFont typeface="Arial" panose="020B0604020202020204" pitchFamily="34" charset="0"/>
            <a:buNone/>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Medikal tedavinin düzenlenmesi ve yaşam tarzı değişikliği önerilmesi</a:t>
          </a: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22889" y="1398146"/>
        <a:ext cx="1667447" cy="322352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255871" y="302939"/>
          <a:ext cx="4476090" cy="1051020"/>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73669" y="408049"/>
          <a:ext cx="4640430" cy="68738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231721" y="1379845"/>
          <a:ext cx="4482841" cy="3303952"/>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indent="0" algn="ctr" defTabSz="800100">
            <a:lnSpc>
              <a:spcPct val="90000"/>
            </a:lnSpc>
            <a:spcBef>
              <a:spcPct val="0"/>
            </a:spcBef>
            <a:spcAft>
              <a:spcPct val="35000"/>
            </a:spcAft>
            <a:buNone/>
          </a:pPr>
          <a:endPar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indent="0" algn="ctr" defTabSz="800100">
            <a:lnSpc>
              <a:spcPct val="90000"/>
            </a:lnSpc>
            <a:spcBef>
              <a:spcPct val="0"/>
            </a:spcBef>
            <a:spcAft>
              <a:spcPct val="35000"/>
            </a:spcAft>
            <a:buNone/>
          </a:pPr>
          <a:endPar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lvl="0" indent="0" algn="ctr" defTabSz="800100">
            <a:lnSpc>
              <a:spcPct val="90000"/>
            </a:lnSpc>
            <a:spcBef>
              <a:spcPct val="0"/>
            </a:spcBef>
            <a:spcAft>
              <a:spcPct val="35000"/>
            </a:spcAft>
            <a:buNone/>
          </a:pP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KOAH tanısı almış erişkinlerin ise izlem sıklığı hastanın ağırlığına göre değişir. İleri evre hastalar 3 ayda bir, erken evre hastalar hastalığının kontrolde olması durumunda  yılda bir ya da iki </a:t>
          </a:r>
          <a:r>
            <a:rPr kumimoji="0" lang="tr-TR" sz="1800" b="0" i="0" u="none" strike="noStrike" kern="1200" cap="none" spc="0" normalizeH="0" baseline="0" noProof="0" dirty="0" err="1">
              <a:ln>
                <a:noFill/>
              </a:ln>
              <a:solidFill>
                <a:srgbClr val="404040"/>
              </a:solidFill>
              <a:effectLst/>
              <a:uLnTx/>
              <a:uFillTx/>
              <a:latin typeface="Calibri" panose="020F0502020204030204"/>
              <a:ea typeface="+mn-ea"/>
              <a:cs typeface="+mn-cs"/>
            </a:rPr>
            <a:t>vizitle</a:t>
          </a:r>
          <a:r>
            <a:rPr kumimoji="0" lang="tr-TR" sz="1800" b="0" i="0" u="none" strike="noStrike" kern="1200" cap="none" spc="0" normalizeH="0" baseline="0" noProof="0" dirty="0">
              <a:ln>
                <a:noFill/>
              </a:ln>
              <a:solidFill>
                <a:srgbClr val="404040"/>
              </a:solidFill>
              <a:effectLst/>
              <a:uLnTx/>
              <a:uFillTx/>
              <a:latin typeface="Calibri" panose="020F0502020204030204"/>
              <a:ea typeface="+mn-ea"/>
              <a:cs typeface="+mn-cs"/>
            </a:rPr>
            <a:t> sağlık kontrolünün gerçekleştirilerek, komplikasyon gelişiminin önlenmesi </a:t>
          </a:r>
        </a:p>
        <a:p>
          <a:pPr marL="0" lvl="0" indent="0" algn="ctr" defTabSz="800100">
            <a:lnSpc>
              <a:spcPct val="90000"/>
            </a:lnSpc>
            <a:spcBef>
              <a:spcPct val="0"/>
            </a:spcBef>
            <a:spcAft>
              <a:spcPct val="35000"/>
            </a:spcAft>
            <a:buClrTx/>
            <a:buSzTx/>
            <a:buFont typeface="Arial" panose="020B0604020202020204" pitchFamily="34" charset="0"/>
            <a:buNone/>
          </a:pPr>
          <a:endParaRPr kumimoji="0" lang="tr-TR" alt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333329" y="1379845"/>
        <a:ext cx="4279625" cy="3202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20B87-F787-4041-BCDF-7127169CDE8B}">
      <dsp:nvSpPr>
        <dsp:cNvPr id="0" name=""/>
        <dsp:cNvSpPr/>
      </dsp:nvSpPr>
      <dsp:spPr>
        <a:xfrm>
          <a:off x="1891698" y="0"/>
          <a:ext cx="8106113" cy="5066321"/>
        </a:xfrm>
        <a:prstGeom prst="swooshArrow">
          <a:avLst>
            <a:gd name="adj1" fmla="val 25000"/>
            <a:gd name="adj2" fmla="val 25000"/>
          </a:avLst>
        </a:prstGeom>
        <a:solidFill>
          <a:srgbClr val="FFE7E7"/>
        </a:solidFill>
        <a:ln>
          <a:noFill/>
        </a:ln>
        <a:effectLst/>
      </dsp:spPr>
      <dsp:style>
        <a:lnRef idx="0">
          <a:scrgbClr r="0" g="0" b="0"/>
        </a:lnRef>
        <a:fillRef idx="1">
          <a:scrgbClr r="0" g="0" b="0"/>
        </a:fillRef>
        <a:effectRef idx="2">
          <a:scrgbClr r="0" g="0" b="0"/>
        </a:effectRef>
        <a:fontRef idx="minor"/>
      </dsp:style>
    </dsp:sp>
    <dsp:sp modelId="{7A4DAE3F-85A9-494A-A212-9CD18B573EB2}">
      <dsp:nvSpPr>
        <dsp:cNvPr id="0" name=""/>
        <dsp:cNvSpPr/>
      </dsp:nvSpPr>
      <dsp:spPr>
        <a:xfrm>
          <a:off x="2690150" y="3767316"/>
          <a:ext cx="186440" cy="18644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67E1B48-1F4B-4440-B595-FD3ED1715AE3}">
      <dsp:nvSpPr>
        <dsp:cNvPr id="0" name=""/>
        <dsp:cNvSpPr/>
      </dsp:nvSpPr>
      <dsp:spPr>
        <a:xfrm>
          <a:off x="2113465" y="4305428"/>
          <a:ext cx="2472009" cy="72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91" tIns="0" rIns="0" bIns="0" numCol="1" spcCol="1270" anchor="t" anchorCtr="0">
          <a:noAutofit/>
        </a:bodyPr>
        <a:lstStyle/>
        <a:p>
          <a:pPr marL="0" lvl="0" indent="0" algn="l" defTabSz="1066800">
            <a:lnSpc>
              <a:spcPct val="90000"/>
            </a:lnSpc>
            <a:spcBef>
              <a:spcPct val="0"/>
            </a:spcBef>
            <a:spcAft>
              <a:spcPct val="35000"/>
            </a:spcAft>
            <a:buClr>
              <a:srgbClr val="C00000"/>
            </a:buClr>
            <a:buSzTx/>
            <a:buFont typeface="Arial" panose="020B0604020202020204" pitchFamily="34" charset="0"/>
            <a:buNone/>
          </a:pPr>
          <a:r>
            <a:rPr kumimoji="0" lang="tr-TR" sz="2400" b="0" i="0" u="none" strike="noStrike" kern="1200" cap="none" spc="0" normalizeH="0" baseline="0" noProof="0" dirty="0">
              <a:ln/>
              <a:solidFill>
                <a:srgbClr val="404040"/>
              </a:solidFill>
              <a:effectLst/>
              <a:uLnTx/>
              <a:uFillTx/>
              <a:latin typeface="Calibri" panose="020F0502020204030204"/>
              <a:ea typeface="+mn-ea"/>
              <a:cs typeface="+mn-cs"/>
            </a:rPr>
            <a:t>Alevlenmeler</a:t>
          </a:r>
        </a:p>
      </dsp:txBody>
      <dsp:txXfrm>
        <a:off x="2113465" y="4305428"/>
        <a:ext cx="2472009" cy="727534"/>
      </dsp:txXfrm>
    </dsp:sp>
    <dsp:sp modelId="{0CA6B194-DBFC-42D4-BE34-E00BFC27738A}">
      <dsp:nvSpPr>
        <dsp:cNvPr id="0" name=""/>
        <dsp:cNvSpPr/>
      </dsp:nvSpPr>
      <dsp:spPr>
        <a:xfrm>
          <a:off x="3699361" y="2797622"/>
          <a:ext cx="291820" cy="29182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2E3281-06EC-46D5-99AA-15581040DFC3}">
      <dsp:nvSpPr>
        <dsp:cNvPr id="0" name=""/>
        <dsp:cNvSpPr/>
      </dsp:nvSpPr>
      <dsp:spPr>
        <a:xfrm>
          <a:off x="5831150" y="2059900"/>
          <a:ext cx="3299003" cy="120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29" tIns="0" rIns="0" bIns="0" numCol="1" spcCol="1270" anchor="t" anchorCtr="0">
          <a:noAutofit/>
        </a:bodyPr>
        <a:lstStyle/>
        <a:p>
          <a:pPr marL="0" lvl="0" indent="0" algn="l" defTabSz="1022350">
            <a:lnSpc>
              <a:spcPct val="90000"/>
            </a:lnSpc>
            <a:spcBef>
              <a:spcPct val="0"/>
            </a:spcBef>
            <a:spcAft>
              <a:spcPct val="35000"/>
            </a:spcAft>
            <a:buClr>
              <a:srgbClr val="C00000"/>
            </a:buClr>
            <a:buSzTx/>
            <a:buFont typeface="Arial" panose="020B0604020202020204" pitchFamily="34" charset="0"/>
            <a:buNone/>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Hava akımı kısıtlanması ve hava hapsi</a:t>
          </a:r>
        </a:p>
      </dsp:txBody>
      <dsp:txXfrm>
        <a:off x="5831150" y="2059900"/>
        <a:ext cx="3299003" cy="1204640"/>
      </dsp:txXfrm>
    </dsp:sp>
    <dsp:sp modelId="{BC18AD77-10C8-4B5B-AFF5-8D39E3279FD1}">
      <dsp:nvSpPr>
        <dsp:cNvPr id="0" name=""/>
        <dsp:cNvSpPr/>
      </dsp:nvSpPr>
      <dsp:spPr>
        <a:xfrm>
          <a:off x="4996339" y="2024501"/>
          <a:ext cx="389093" cy="38909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FC0E03-713A-4BF5-8AA4-04833F3398ED}">
      <dsp:nvSpPr>
        <dsp:cNvPr id="0" name=""/>
        <dsp:cNvSpPr/>
      </dsp:nvSpPr>
      <dsp:spPr>
        <a:xfrm>
          <a:off x="3038537" y="3427487"/>
          <a:ext cx="4388585" cy="704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173" tIns="0" rIns="0" bIns="0" numCol="1" spcCol="1270" anchor="t" anchorCtr="0">
          <a:noAutofit/>
        </a:bodyPr>
        <a:lstStyle/>
        <a:p>
          <a:pPr marL="0" lvl="0" indent="0" algn="l" defTabSz="1066800">
            <a:lnSpc>
              <a:spcPct val="90000"/>
            </a:lnSpc>
            <a:spcBef>
              <a:spcPct val="0"/>
            </a:spcBef>
            <a:spcAft>
              <a:spcPct val="35000"/>
            </a:spcAft>
            <a:buClr>
              <a:srgbClr val="C00000"/>
            </a:buClr>
            <a:buSzTx/>
            <a:buFont typeface="Arial" panose="020B0604020202020204" pitchFamily="34" charset="0"/>
            <a:buNone/>
          </a:pPr>
          <a:r>
            <a:rPr kumimoji="0" lang="tr-TR" sz="2400" b="0" i="0" u="none" strike="noStrike" kern="1200" cap="none" spc="0" normalizeH="0" baseline="0" noProof="0" dirty="0">
              <a:ln/>
              <a:solidFill>
                <a:srgbClr val="404040"/>
              </a:solidFill>
              <a:effectLst/>
              <a:uLnTx/>
              <a:uFillTx/>
              <a:latin typeface="Calibri" panose="020F0502020204030204"/>
              <a:ea typeface="+mn-ea"/>
              <a:cs typeface="+mn-cs"/>
            </a:rPr>
            <a:t>Pulmoner hipertansiyon</a:t>
          </a:r>
          <a:r>
            <a:rPr kumimoji="0" lang="en-US" sz="2400" b="0" i="0" u="none" strike="noStrike" kern="1200" cap="none" spc="0" normalizeH="0" baseline="0" noProof="0" dirty="0">
              <a:ln/>
              <a:solidFill>
                <a:srgbClr val="404040"/>
              </a:solidFill>
              <a:effectLst/>
              <a:uLnTx/>
              <a:uFillTx/>
              <a:latin typeface="Calibri" panose="020F0502020204030204"/>
              <a:ea typeface="+mn-ea"/>
              <a:cs typeface="+mn-cs"/>
            </a:rPr>
            <a:t> </a:t>
          </a:r>
          <a:r>
            <a:rPr kumimoji="0" lang="en-US" sz="2400" b="0" i="0" u="none" strike="noStrike" kern="1200" cap="none" spc="0" normalizeH="0" baseline="0" noProof="0" dirty="0" err="1">
              <a:ln/>
              <a:solidFill>
                <a:srgbClr val="404040"/>
              </a:solidFill>
              <a:effectLst/>
              <a:uLnTx/>
              <a:uFillTx/>
              <a:latin typeface="Calibri" panose="020F0502020204030204"/>
              <a:ea typeface="+mn-ea"/>
              <a:cs typeface="+mn-cs"/>
            </a:rPr>
            <a:t>ve</a:t>
          </a:r>
          <a:r>
            <a:rPr kumimoji="0" lang="en-US" sz="2400" b="0" i="0" u="none" strike="noStrike" kern="1200" cap="none" spc="0" normalizeH="0" baseline="0" noProof="0" dirty="0">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solidFill>
                <a:srgbClr val="404040"/>
              </a:solidFill>
              <a:effectLst/>
              <a:uLnTx/>
              <a:uFillTx/>
              <a:latin typeface="Calibri" panose="020F0502020204030204"/>
              <a:ea typeface="+mn-ea"/>
              <a:cs typeface="+mn-cs"/>
            </a:rPr>
            <a:t>Sistemik özellikler</a:t>
          </a:r>
        </a:p>
        <a:p>
          <a:pPr marL="0" lvl="0" indent="0" algn="l" defTabSz="1066800">
            <a:lnSpc>
              <a:spcPct val="90000"/>
            </a:lnSpc>
            <a:spcBef>
              <a:spcPct val="0"/>
            </a:spcBef>
            <a:spcAft>
              <a:spcPct val="35000"/>
            </a:spcAft>
            <a:buClr>
              <a:srgbClr val="C00000"/>
            </a:buClr>
            <a:buSzTx/>
            <a:buFont typeface="Arial" panose="020B0604020202020204" pitchFamily="34" charset="0"/>
            <a:buNone/>
          </a:pPr>
          <a:endParaRPr kumimoji="0" lang="tr-TR" sz="2400" b="0" i="0" u="none" strike="noStrike" kern="1200" cap="none" spc="0" normalizeH="0" baseline="0" noProof="0" dirty="0">
            <a:ln/>
            <a:effectLst/>
            <a:uLnTx/>
            <a:uFillTx/>
            <a:latin typeface="Calibri" panose="020F0502020204030204"/>
            <a:ea typeface="+mn-ea"/>
            <a:cs typeface="+mn-cs"/>
          </a:endParaRPr>
        </a:p>
      </dsp:txBody>
      <dsp:txXfrm>
        <a:off x="3038537" y="3427487"/>
        <a:ext cx="4388585" cy="704415"/>
      </dsp:txXfrm>
    </dsp:sp>
    <dsp:sp modelId="{37F11568-870F-4939-8588-C19830DD0ECC}">
      <dsp:nvSpPr>
        <dsp:cNvPr id="0" name=""/>
        <dsp:cNvSpPr/>
      </dsp:nvSpPr>
      <dsp:spPr>
        <a:xfrm>
          <a:off x="6504077" y="1420596"/>
          <a:ext cx="502579" cy="502579"/>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0DAB8A-93AA-4A86-8AD3-A0BA19410195}">
      <dsp:nvSpPr>
        <dsp:cNvPr id="0" name=""/>
        <dsp:cNvSpPr/>
      </dsp:nvSpPr>
      <dsp:spPr>
        <a:xfrm>
          <a:off x="4084734" y="2813672"/>
          <a:ext cx="4095127" cy="1080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306" tIns="0" rIns="0" bIns="0" numCol="1" spcCol="1270" anchor="t" anchorCtr="0">
          <a:noAutofit/>
        </a:bodyPr>
        <a:lstStyle/>
        <a:p>
          <a:pPr marL="0" lvl="0" indent="0" algn="l" defTabSz="1022350">
            <a:lnSpc>
              <a:spcPct val="90000"/>
            </a:lnSpc>
            <a:spcBef>
              <a:spcPct val="0"/>
            </a:spcBef>
            <a:spcAft>
              <a:spcPct val="35000"/>
            </a:spcAft>
            <a:buClr>
              <a:srgbClr val="C00000"/>
            </a:buClr>
            <a:buSzTx/>
            <a:buFont typeface="Arial" panose="020B0604020202020204" pitchFamily="34" charset="0"/>
            <a:buNone/>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Gaz değişimi anormallikleri</a:t>
          </a:r>
        </a:p>
      </dsp:txBody>
      <dsp:txXfrm>
        <a:off x="4084734" y="2813672"/>
        <a:ext cx="4095127" cy="1080991"/>
      </dsp:txXfrm>
    </dsp:sp>
    <dsp:sp modelId="{445121C9-4793-4D46-8B53-F66486EAC1BB}">
      <dsp:nvSpPr>
        <dsp:cNvPr id="0" name=""/>
        <dsp:cNvSpPr/>
      </dsp:nvSpPr>
      <dsp:spPr>
        <a:xfrm>
          <a:off x="8056397" y="1017317"/>
          <a:ext cx="640382" cy="64038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37149D-DA39-4C44-A987-E1BEC7582069}">
      <dsp:nvSpPr>
        <dsp:cNvPr id="0" name=""/>
        <dsp:cNvSpPr/>
      </dsp:nvSpPr>
      <dsp:spPr>
        <a:xfrm>
          <a:off x="8351590" y="1397151"/>
          <a:ext cx="2246625" cy="1011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298" tIns="0" rIns="0" bIns="0" numCol="1" spcCol="1270" anchor="t" anchorCtr="0">
          <a:noAutofit/>
        </a:bodyPr>
        <a:lstStyle/>
        <a:p>
          <a:pPr marL="0" lvl="0" indent="0" algn="l" defTabSz="1022350">
            <a:lnSpc>
              <a:spcPct val="90000"/>
            </a:lnSpc>
            <a:spcBef>
              <a:spcPct val="0"/>
            </a:spcBef>
            <a:spcAft>
              <a:spcPct val="35000"/>
            </a:spcAft>
            <a:buClr>
              <a:srgbClr val="C00000"/>
            </a:buClr>
            <a:buSzTx/>
            <a:buFont typeface="Arial" panose="020B0604020202020204" pitchFamily="34" charset="0"/>
            <a:buNone/>
          </a:pPr>
          <a:r>
            <a:rPr kumimoji="0" lang="tr-TR" sz="2300" b="0" i="0" u="none" strike="noStrike" kern="1200" cap="none" spc="0" normalizeH="0" baseline="0" noProof="0" dirty="0">
              <a:ln/>
              <a:solidFill>
                <a:srgbClr val="404040"/>
              </a:solidFill>
              <a:effectLst/>
              <a:uLnTx/>
              <a:uFillTx/>
              <a:latin typeface="Calibri" panose="020F0502020204030204"/>
              <a:ea typeface="+mn-ea"/>
              <a:cs typeface="+mn-cs"/>
            </a:rPr>
            <a:t>Aşırı mukus sekresyonu</a:t>
          </a:r>
        </a:p>
      </dsp:txBody>
      <dsp:txXfrm>
        <a:off x="8351590" y="1397151"/>
        <a:ext cx="2246625" cy="101158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4B2BB-7F7E-451F-A0AF-7100A45EBC29}">
      <dsp:nvSpPr>
        <dsp:cNvPr id="0" name=""/>
        <dsp:cNvSpPr/>
      </dsp:nvSpPr>
      <dsp:spPr>
        <a:xfrm>
          <a:off x="0" y="288029"/>
          <a:ext cx="1949817" cy="1093019"/>
        </a:xfrm>
        <a:prstGeom prst="roundRect">
          <a:avLst>
            <a:gd name="adj" fmla="val 10000"/>
          </a:avLst>
        </a:prstGeom>
        <a:solidFill>
          <a:srgbClr val="FFE7E7">
            <a:alpha val="90000"/>
          </a:srgbClr>
        </a:solidFill>
        <a:ln w="12700" cap="flat" cmpd="sng" algn="ctr">
          <a:solidFill>
            <a:srgbClr val="FFE7E7">
              <a:alpha val="90000"/>
            </a:srgbClr>
          </a:solidFill>
          <a:prstDash val="solid"/>
          <a:miter lim="800000"/>
        </a:ln>
        <a:effectLst/>
      </dsp:spPr>
      <dsp:style>
        <a:lnRef idx="2">
          <a:scrgbClr r="0" g="0" b="0"/>
        </a:lnRef>
        <a:fillRef idx="1">
          <a:scrgbClr r="0" g="0" b="0"/>
        </a:fillRef>
        <a:effectRef idx="0">
          <a:scrgbClr r="0" g="0" b="0"/>
        </a:effectRef>
        <a:fontRef idx="minor"/>
      </dsp:style>
    </dsp:sp>
    <dsp:sp modelId="{51E31618-751A-4059-A36B-98595E54DA22}">
      <dsp:nvSpPr>
        <dsp:cNvPr id="0" name=""/>
        <dsp:cNvSpPr/>
      </dsp:nvSpPr>
      <dsp:spPr>
        <a:xfrm>
          <a:off x="110105" y="305374"/>
          <a:ext cx="1745208" cy="1025725"/>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4D60F9F-C46D-45CF-BCF2-E299F69639A2}">
      <dsp:nvSpPr>
        <dsp:cNvPr id="0" name=""/>
        <dsp:cNvSpPr/>
      </dsp:nvSpPr>
      <dsp:spPr>
        <a:xfrm rot="10800000">
          <a:off x="74250" y="1448236"/>
          <a:ext cx="1830775" cy="3294940"/>
        </a:xfrm>
        <a:prstGeom prst="round2SameRect">
          <a:avLst>
            <a:gd name="adj1" fmla="val 1050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ClrTx/>
            <a:buSzTx/>
            <a:buFont typeface="Arial" panose="020B0604020202020204" pitchFamily="34" charset="0"/>
            <a:buNone/>
          </a:pPr>
          <a:endPar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800100">
            <a:lnSpc>
              <a:spcPct val="90000"/>
            </a:lnSpc>
            <a:spcBef>
              <a:spcPct val="0"/>
            </a:spcBef>
            <a:spcAft>
              <a:spcPct val="35000"/>
            </a:spcAft>
            <a:buClrTx/>
            <a:buSzTx/>
            <a:buFont typeface="Arial" panose="020B0604020202020204" pitchFamily="34" charset="0"/>
            <a:buNone/>
          </a:pPr>
          <a:endPar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lvl="0" indent="0" algn="ctr" defTabSz="800100">
            <a:lnSpc>
              <a:spcPct val="90000"/>
            </a:lnSpc>
            <a:spcBef>
              <a:spcPct val="0"/>
            </a:spcBef>
            <a:spcAft>
              <a:spcPct val="35000"/>
            </a:spcAft>
            <a:buClrTx/>
            <a:buSzTx/>
            <a:buFont typeface="Arial" panose="020B0604020202020204" pitchFamily="34" charset="0"/>
            <a:buNone/>
          </a:pPr>
          <a:r>
            <a:rPr kumimoji="0" lang="tr-TR" altLang="tr-TR" sz="1800" b="0" i="0" u="none" strike="noStrike" kern="1200" cap="none" spc="0" normalizeH="0" baseline="0" noProof="0" dirty="0">
              <a:ln>
                <a:noFill/>
              </a:ln>
              <a:solidFill>
                <a:srgbClr val="404040"/>
              </a:solidFill>
              <a:effectLst/>
              <a:uLnTx/>
              <a:uFillTx/>
              <a:latin typeface="Calibri" panose="020F0502020204030204"/>
              <a:ea typeface="+mn-ea"/>
              <a:cs typeface="+mn-cs"/>
            </a:rPr>
            <a:t>Komplikasyonlu vakanın uzman hekimlerle ortak izlenmesi </a:t>
          </a:r>
        </a:p>
        <a:p>
          <a:pPr marL="0" lvl="0" indent="0" algn="ctr" defTabSz="800100">
            <a:lnSpc>
              <a:spcPct val="90000"/>
            </a:lnSpc>
            <a:spcBef>
              <a:spcPct val="0"/>
            </a:spcBef>
            <a:spcAft>
              <a:spcPct val="35000"/>
            </a:spcAft>
            <a:buClrTx/>
            <a:buSzTx/>
            <a:buFont typeface="Arial" panose="020B0604020202020204" pitchFamily="34" charset="0"/>
            <a:buNone/>
          </a:pPr>
          <a:endPar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dsp:txBody>
      <dsp:txXfrm rot="10800000">
        <a:off x="130553" y="1448236"/>
        <a:ext cx="1718169" cy="32386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59451" y="0"/>
          <a:ext cx="3008022" cy="719367"/>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İnspeksiyon</a:t>
          </a:r>
          <a:endParaRPr lang="tr-TR" sz="2100" kern="1200" dirty="0">
            <a:solidFill>
              <a:srgbClr val="404040"/>
            </a:solidFill>
          </a:endParaRPr>
        </a:p>
      </dsp:txBody>
      <dsp:txXfrm>
        <a:off x="180521" y="21070"/>
        <a:ext cx="2965882" cy="677227"/>
      </dsp:txXfrm>
    </dsp:sp>
    <dsp:sp modelId="{4908FF40-3EDE-4E3D-BE85-C64D84353360}">
      <dsp:nvSpPr>
        <dsp:cNvPr id="0" name=""/>
        <dsp:cNvSpPr/>
      </dsp:nvSpPr>
      <dsp:spPr>
        <a:xfrm>
          <a:off x="460253" y="719367"/>
          <a:ext cx="276466" cy="1912494"/>
        </a:xfrm>
        <a:custGeom>
          <a:avLst/>
          <a:gdLst/>
          <a:ahLst/>
          <a:cxnLst/>
          <a:rect l="0" t="0" r="0" b="0"/>
          <a:pathLst>
            <a:path>
              <a:moveTo>
                <a:pt x="0" y="0"/>
              </a:moveTo>
              <a:lnTo>
                <a:pt x="0" y="1912494"/>
              </a:lnTo>
              <a:lnTo>
                <a:pt x="276466" y="191249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736720" y="1030205"/>
          <a:ext cx="2594760" cy="3203313"/>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öğüs ön-arka çapında artma, yardımcı solunum kaslarının kullanılması, büzük dudak solunumu, alt kostalarda paradoksik hareket, pretibiyal ödem, boyun venöz dolgunluğu, kaşeksi, siyanoz, asteriksis</a:t>
          </a:r>
          <a:endParaRPr lang="tr-TR" sz="2000" b="0" kern="1200" dirty="0"/>
        </a:p>
      </dsp:txBody>
      <dsp:txXfrm>
        <a:off x="812718" y="1106203"/>
        <a:ext cx="2442764" cy="30513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207746" y="0"/>
          <a:ext cx="2582674" cy="676844"/>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mn-lt"/>
              <a:ea typeface="+mn-ea"/>
              <a:cs typeface="+mn-cs"/>
            </a:rPr>
            <a:t>Palpasyon</a:t>
          </a:r>
          <a:endParaRPr lang="tr-TR" sz="2100" dirty="0">
            <a:solidFill>
              <a:srgbClr val="404040"/>
            </a:solidFill>
          </a:endParaRPr>
        </a:p>
      </dsp:txBody>
      <dsp:txXfrm>
        <a:off x="227570" y="19824"/>
        <a:ext cx="2543026" cy="637196"/>
      </dsp:txXfrm>
    </dsp:sp>
    <dsp:sp modelId="{4908FF40-3EDE-4E3D-BE85-C64D84353360}">
      <dsp:nvSpPr>
        <dsp:cNvPr id="0" name=""/>
        <dsp:cNvSpPr/>
      </dsp:nvSpPr>
      <dsp:spPr>
        <a:xfrm>
          <a:off x="466014" y="676844"/>
          <a:ext cx="242571" cy="2008805"/>
        </a:xfrm>
        <a:custGeom>
          <a:avLst/>
          <a:gdLst/>
          <a:ahLst/>
          <a:cxnLst/>
          <a:rect l="0" t="0" r="0" b="0"/>
          <a:pathLst>
            <a:path>
              <a:moveTo>
                <a:pt x="0" y="0"/>
              </a:moveTo>
              <a:lnTo>
                <a:pt x="0" y="2008805"/>
              </a:lnTo>
              <a:lnTo>
                <a:pt x="242571" y="2008805"/>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708585" y="1122023"/>
          <a:ext cx="1959947" cy="3127252"/>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epatojuguler reflü</a:t>
          </a:r>
        </a:p>
        <a:p>
          <a:pPr>
            <a:spcBef>
              <a:spcPct val="0"/>
            </a:spcBef>
            <a:buNone/>
          </a:pPr>
          <a:endParaRPr lang="tr-TR" sz="2000" b="0" dirty="0"/>
        </a:p>
      </dsp:txBody>
      <dsp:txXfrm>
        <a:off x="765990" y="1179428"/>
        <a:ext cx="1845137" cy="30124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23502" y="0"/>
          <a:ext cx="2855588" cy="695748"/>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Oskültasyon</a:t>
          </a:r>
          <a:endParaRPr lang="tr-TR" sz="2100" kern="1200" dirty="0">
            <a:solidFill>
              <a:srgbClr val="404040"/>
            </a:solidFill>
          </a:endParaRPr>
        </a:p>
      </dsp:txBody>
      <dsp:txXfrm>
        <a:off x="143880" y="20378"/>
        <a:ext cx="2814832" cy="654992"/>
      </dsp:txXfrm>
    </dsp:sp>
    <dsp:sp modelId="{4908FF40-3EDE-4E3D-BE85-C64D84353360}">
      <dsp:nvSpPr>
        <dsp:cNvPr id="0" name=""/>
        <dsp:cNvSpPr/>
      </dsp:nvSpPr>
      <dsp:spPr>
        <a:xfrm>
          <a:off x="409061" y="695748"/>
          <a:ext cx="137249" cy="1927809"/>
        </a:xfrm>
        <a:custGeom>
          <a:avLst/>
          <a:gdLst/>
          <a:ahLst/>
          <a:cxnLst/>
          <a:rect l="0" t="0" r="0" b="0"/>
          <a:pathLst>
            <a:path>
              <a:moveTo>
                <a:pt x="0" y="0"/>
              </a:moveTo>
              <a:lnTo>
                <a:pt x="0" y="1927809"/>
              </a:lnTo>
              <a:lnTo>
                <a:pt x="137249" y="1927809"/>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546310" y="1002994"/>
          <a:ext cx="2624864" cy="3241126"/>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olunum seslerinin şiddetinde azalma, ekspiryumda uzama, ciddi hava yolu obstrüksiyonunda sessiz akciğer, hışıltılı solunum (wheezing), ronküsler, raller </a:t>
          </a:r>
          <a:endParaRPr lang="tr-TR" sz="2000" b="0" kern="1200" dirty="0"/>
        </a:p>
      </dsp:txBody>
      <dsp:txXfrm>
        <a:off x="623190" y="1079874"/>
        <a:ext cx="2471104" cy="30873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7377C-98E5-4D7F-822F-A05E0D5AAEA0}">
      <dsp:nvSpPr>
        <dsp:cNvPr id="0" name=""/>
        <dsp:cNvSpPr/>
      </dsp:nvSpPr>
      <dsp:spPr>
        <a:xfrm>
          <a:off x="140930" y="0"/>
          <a:ext cx="2582674" cy="676844"/>
        </a:xfrm>
        <a:prstGeom prst="roundRect">
          <a:avLst>
            <a:gd name="adj" fmla="val 10000"/>
          </a:avLst>
        </a:prstGeom>
        <a:solidFill>
          <a:srgbClr val="FFEB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a:ea typeface="+mn-ea"/>
              <a:cs typeface="+mn-cs"/>
            </a:rPr>
            <a:t>Perküsyon</a:t>
          </a:r>
          <a:endParaRPr lang="tr-TR" sz="2100" dirty="0">
            <a:solidFill>
              <a:srgbClr val="404040"/>
            </a:solidFill>
          </a:endParaRPr>
        </a:p>
      </dsp:txBody>
      <dsp:txXfrm>
        <a:off x="160754" y="19824"/>
        <a:ext cx="2543026" cy="637196"/>
      </dsp:txXfrm>
    </dsp:sp>
    <dsp:sp modelId="{4908FF40-3EDE-4E3D-BE85-C64D84353360}">
      <dsp:nvSpPr>
        <dsp:cNvPr id="0" name=""/>
        <dsp:cNvSpPr/>
      </dsp:nvSpPr>
      <dsp:spPr>
        <a:xfrm>
          <a:off x="399197" y="676844"/>
          <a:ext cx="235073" cy="1959834"/>
        </a:xfrm>
        <a:custGeom>
          <a:avLst/>
          <a:gdLst/>
          <a:ahLst/>
          <a:cxnLst/>
          <a:rect l="0" t="0" r="0" b="0"/>
          <a:pathLst>
            <a:path>
              <a:moveTo>
                <a:pt x="0" y="0"/>
              </a:moveTo>
              <a:lnTo>
                <a:pt x="0" y="1959834"/>
              </a:lnTo>
              <a:lnTo>
                <a:pt x="235073" y="1959834"/>
              </a:lnTo>
            </a:path>
          </a:pathLst>
        </a:custGeom>
        <a:noFill/>
        <a:ln w="12700"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3BD5B5D9-0238-4786-B630-804E6121D8FE}">
      <dsp:nvSpPr>
        <dsp:cNvPr id="0" name=""/>
        <dsp:cNvSpPr/>
      </dsp:nvSpPr>
      <dsp:spPr>
        <a:xfrm>
          <a:off x="634271" y="994836"/>
          <a:ext cx="1959947" cy="3283683"/>
        </a:xfrm>
        <a:prstGeom prst="roundRect">
          <a:avLst>
            <a:gd name="adj" fmla="val 10000"/>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H</a:t>
          </a:r>
          <a:r>
            <a:rPr kumimoji="0" lang="tr-TR"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ipersonorite </a:t>
          </a:r>
        </a:p>
        <a:p>
          <a:pPr>
            <a:spcBef>
              <a:spcPct val="0"/>
            </a:spcBef>
            <a:buNone/>
          </a:pPr>
          <a:endParaRPr lang="tr-TR" sz="2000" b="0" dirty="0"/>
        </a:p>
      </dsp:txBody>
      <dsp:txXfrm>
        <a:off x="691676" y="1052241"/>
        <a:ext cx="1845137" cy="316887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65439-CFD8-4F05-861B-197F2ECA21E2}" type="datetimeFigureOut">
              <a:rPr lang="tr-TR" smtClean="0"/>
              <a:t>13.11.2024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34867-CB61-483F-B10E-E4011D597F5A}" type="slidenum">
              <a:rPr lang="tr-TR" smtClean="0"/>
              <a:t>‹#›</a:t>
            </a:fld>
            <a:endParaRPr lang="tr-TR"/>
          </a:p>
        </p:txBody>
      </p:sp>
    </p:spTree>
    <p:extLst>
      <p:ext uri="{BB962C8B-B14F-4D97-AF65-F5344CB8AC3E}">
        <p14:creationId xmlns:p14="http://schemas.microsoft.com/office/powerpoint/2010/main" val="238587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199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25</a:t>
            </a:fld>
            <a:endParaRPr lang="tr-TR"/>
          </a:p>
        </p:txBody>
      </p:sp>
    </p:spTree>
    <p:extLst>
      <p:ext uri="{BB962C8B-B14F-4D97-AF65-F5344CB8AC3E}">
        <p14:creationId xmlns:p14="http://schemas.microsoft.com/office/powerpoint/2010/main" val="78167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33</a:t>
            </a:fld>
            <a:endParaRPr lang="tr-TR"/>
          </a:p>
        </p:txBody>
      </p:sp>
    </p:spTree>
    <p:extLst>
      <p:ext uri="{BB962C8B-B14F-4D97-AF65-F5344CB8AC3E}">
        <p14:creationId xmlns:p14="http://schemas.microsoft.com/office/powerpoint/2010/main" val="825616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40</a:t>
            </a:fld>
            <a:endParaRPr lang="tr-TR"/>
          </a:p>
        </p:txBody>
      </p:sp>
    </p:spTree>
    <p:extLst>
      <p:ext uri="{BB962C8B-B14F-4D97-AF65-F5344CB8AC3E}">
        <p14:creationId xmlns:p14="http://schemas.microsoft.com/office/powerpoint/2010/main" val="1967025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A523131D-E316-4A56-BD03-B8BC60C8B3F9}" type="slidenum">
              <a:rPr lang="tr-TR" smtClean="0"/>
              <a:pPr/>
              <a:t>43</a:t>
            </a:fld>
            <a:endParaRPr lang="tr-TR"/>
          </a:p>
        </p:txBody>
      </p:sp>
    </p:spTree>
    <p:extLst>
      <p:ext uri="{BB962C8B-B14F-4D97-AF65-F5344CB8AC3E}">
        <p14:creationId xmlns:p14="http://schemas.microsoft.com/office/powerpoint/2010/main" val="349295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44</a:t>
            </a:fld>
            <a:endParaRPr lang="tr-TR"/>
          </a:p>
        </p:txBody>
      </p:sp>
    </p:spTree>
    <p:extLst>
      <p:ext uri="{BB962C8B-B14F-4D97-AF65-F5344CB8AC3E}">
        <p14:creationId xmlns:p14="http://schemas.microsoft.com/office/powerpoint/2010/main" val="280245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523131D-E316-4A56-BD03-B8BC60C8B3F9}" type="slidenum">
              <a:rPr lang="tr-TR" smtClean="0"/>
              <a:pPr/>
              <a:t>47</a:t>
            </a:fld>
            <a:endParaRPr lang="tr-TR"/>
          </a:p>
        </p:txBody>
      </p:sp>
    </p:spTree>
    <p:extLst>
      <p:ext uri="{BB962C8B-B14F-4D97-AF65-F5344CB8AC3E}">
        <p14:creationId xmlns:p14="http://schemas.microsoft.com/office/powerpoint/2010/main" val="4075241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50</a:t>
            </a:fld>
            <a:endParaRPr lang="tr-TR"/>
          </a:p>
        </p:txBody>
      </p:sp>
    </p:spTree>
    <p:extLst>
      <p:ext uri="{BB962C8B-B14F-4D97-AF65-F5344CB8AC3E}">
        <p14:creationId xmlns:p14="http://schemas.microsoft.com/office/powerpoint/2010/main" val="120170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54</a:t>
            </a:fld>
            <a:endParaRPr lang="tr-TR"/>
          </a:p>
        </p:txBody>
      </p:sp>
    </p:spTree>
    <p:extLst>
      <p:ext uri="{BB962C8B-B14F-4D97-AF65-F5344CB8AC3E}">
        <p14:creationId xmlns:p14="http://schemas.microsoft.com/office/powerpoint/2010/main" val="924373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59</a:t>
            </a:fld>
            <a:endParaRPr lang="tr-TR"/>
          </a:p>
        </p:txBody>
      </p:sp>
    </p:spTree>
    <p:extLst>
      <p:ext uri="{BB962C8B-B14F-4D97-AF65-F5344CB8AC3E}">
        <p14:creationId xmlns:p14="http://schemas.microsoft.com/office/powerpoint/2010/main" val="2164806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63</a:t>
            </a:fld>
            <a:endParaRPr lang="tr-TR"/>
          </a:p>
        </p:txBody>
      </p:sp>
    </p:spTree>
    <p:extLst>
      <p:ext uri="{BB962C8B-B14F-4D97-AF65-F5344CB8AC3E}">
        <p14:creationId xmlns:p14="http://schemas.microsoft.com/office/powerpoint/2010/main" val="420139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a:t>
            </a:fld>
            <a:endParaRPr lang="tr-TR"/>
          </a:p>
        </p:txBody>
      </p:sp>
    </p:spTree>
    <p:extLst>
      <p:ext uri="{BB962C8B-B14F-4D97-AF65-F5344CB8AC3E}">
        <p14:creationId xmlns:p14="http://schemas.microsoft.com/office/powerpoint/2010/main" val="493599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A523131D-E316-4A56-BD03-B8BC60C8B3F9}" type="slidenum">
              <a:rPr lang="tr-TR" smtClean="0"/>
              <a:pPr/>
              <a:t>64</a:t>
            </a:fld>
            <a:endParaRPr lang="tr-TR"/>
          </a:p>
        </p:txBody>
      </p:sp>
    </p:spTree>
    <p:extLst>
      <p:ext uri="{BB962C8B-B14F-4D97-AF65-F5344CB8AC3E}">
        <p14:creationId xmlns:p14="http://schemas.microsoft.com/office/powerpoint/2010/main" val="707929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88</a:t>
            </a:fld>
            <a:endParaRPr lang="tr-TR"/>
          </a:p>
        </p:txBody>
      </p:sp>
    </p:spTree>
    <p:extLst>
      <p:ext uri="{BB962C8B-B14F-4D97-AF65-F5344CB8AC3E}">
        <p14:creationId xmlns:p14="http://schemas.microsoft.com/office/powerpoint/2010/main" val="305736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7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93</a:t>
            </a:fld>
            <a:endParaRPr lang="tr-TR"/>
          </a:p>
        </p:txBody>
      </p:sp>
    </p:spTree>
    <p:extLst>
      <p:ext uri="{BB962C8B-B14F-4D97-AF65-F5344CB8AC3E}">
        <p14:creationId xmlns:p14="http://schemas.microsoft.com/office/powerpoint/2010/main" val="1887356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94</a:t>
            </a:fld>
            <a:endParaRPr lang="tr-TR"/>
          </a:p>
        </p:txBody>
      </p:sp>
    </p:spTree>
    <p:extLst>
      <p:ext uri="{BB962C8B-B14F-4D97-AF65-F5344CB8AC3E}">
        <p14:creationId xmlns:p14="http://schemas.microsoft.com/office/powerpoint/2010/main" val="950733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065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104</a:t>
            </a:fld>
            <a:endParaRPr lang="tr-TR"/>
          </a:p>
        </p:txBody>
      </p:sp>
    </p:spTree>
    <p:extLst>
      <p:ext uri="{BB962C8B-B14F-4D97-AF65-F5344CB8AC3E}">
        <p14:creationId xmlns:p14="http://schemas.microsoft.com/office/powerpoint/2010/main" val="752896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105</a:t>
            </a:fld>
            <a:endParaRPr lang="tr-TR"/>
          </a:p>
        </p:txBody>
      </p:sp>
    </p:spTree>
    <p:extLst>
      <p:ext uri="{BB962C8B-B14F-4D97-AF65-F5344CB8AC3E}">
        <p14:creationId xmlns:p14="http://schemas.microsoft.com/office/powerpoint/2010/main" val="2837038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106</a:t>
            </a:fld>
            <a:endParaRPr lang="tr-TR"/>
          </a:p>
        </p:txBody>
      </p:sp>
    </p:spTree>
    <p:extLst>
      <p:ext uri="{BB962C8B-B14F-4D97-AF65-F5344CB8AC3E}">
        <p14:creationId xmlns:p14="http://schemas.microsoft.com/office/powerpoint/2010/main" val="116978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111</a:t>
            </a:fld>
            <a:endParaRPr lang="tr-TR"/>
          </a:p>
        </p:txBody>
      </p:sp>
    </p:spTree>
    <p:extLst>
      <p:ext uri="{BB962C8B-B14F-4D97-AF65-F5344CB8AC3E}">
        <p14:creationId xmlns:p14="http://schemas.microsoft.com/office/powerpoint/2010/main" val="50385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3</a:t>
            </a:fld>
            <a:endParaRPr lang="tr-TR"/>
          </a:p>
        </p:txBody>
      </p:sp>
    </p:spTree>
    <p:extLst>
      <p:ext uri="{BB962C8B-B14F-4D97-AF65-F5344CB8AC3E}">
        <p14:creationId xmlns:p14="http://schemas.microsoft.com/office/powerpoint/2010/main" val="3079289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112</a:t>
            </a:fld>
            <a:endParaRPr lang="tr-TR"/>
          </a:p>
        </p:txBody>
      </p:sp>
    </p:spTree>
    <p:extLst>
      <p:ext uri="{BB962C8B-B14F-4D97-AF65-F5344CB8AC3E}">
        <p14:creationId xmlns:p14="http://schemas.microsoft.com/office/powerpoint/2010/main" val="2518292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114</a:t>
            </a:fld>
            <a:endParaRPr lang="tr-TR"/>
          </a:p>
        </p:txBody>
      </p:sp>
    </p:spTree>
    <p:extLst>
      <p:ext uri="{BB962C8B-B14F-4D97-AF65-F5344CB8AC3E}">
        <p14:creationId xmlns:p14="http://schemas.microsoft.com/office/powerpoint/2010/main" val="2927221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530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117</a:t>
            </a:fld>
            <a:endParaRPr lang="tr-TR"/>
          </a:p>
        </p:txBody>
      </p:sp>
    </p:spTree>
    <p:extLst>
      <p:ext uri="{BB962C8B-B14F-4D97-AF65-F5344CB8AC3E}">
        <p14:creationId xmlns:p14="http://schemas.microsoft.com/office/powerpoint/2010/main" val="4044917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368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468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673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445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940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65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7694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210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84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368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150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139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293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049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211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794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312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11</a:t>
            </a:fld>
            <a:endParaRPr lang="tr-TR"/>
          </a:p>
        </p:txBody>
      </p:sp>
    </p:spTree>
    <p:extLst>
      <p:ext uri="{BB962C8B-B14F-4D97-AF65-F5344CB8AC3E}">
        <p14:creationId xmlns:p14="http://schemas.microsoft.com/office/powerpoint/2010/main" val="3324283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636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732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131D-E316-4A56-BD03-B8BC60C8B3F9}"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7311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156</a:t>
            </a:fld>
            <a:endParaRPr lang="tr-TR"/>
          </a:p>
        </p:txBody>
      </p:sp>
    </p:spTree>
    <p:extLst>
      <p:ext uri="{BB962C8B-B14F-4D97-AF65-F5344CB8AC3E}">
        <p14:creationId xmlns:p14="http://schemas.microsoft.com/office/powerpoint/2010/main" val="1976001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A523131D-E316-4A56-BD03-B8BC60C8B3F9}" type="slidenum">
              <a:rPr lang="tr-TR" smtClean="0"/>
              <a:pPr/>
              <a:t>182</a:t>
            </a:fld>
            <a:endParaRPr lang="tr-TR"/>
          </a:p>
        </p:txBody>
      </p:sp>
    </p:spTree>
    <p:extLst>
      <p:ext uri="{BB962C8B-B14F-4D97-AF65-F5344CB8AC3E}">
        <p14:creationId xmlns:p14="http://schemas.microsoft.com/office/powerpoint/2010/main" val="3991909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187</a:t>
            </a:fld>
            <a:endParaRPr lang="tr-TR"/>
          </a:p>
        </p:txBody>
      </p:sp>
    </p:spTree>
    <p:extLst>
      <p:ext uri="{BB962C8B-B14F-4D97-AF65-F5344CB8AC3E}">
        <p14:creationId xmlns:p14="http://schemas.microsoft.com/office/powerpoint/2010/main" val="2223478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191</a:t>
            </a:fld>
            <a:endParaRPr lang="tr-TR"/>
          </a:p>
        </p:txBody>
      </p:sp>
    </p:spTree>
    <p:extLst>
      <p:ext uri="{BB962C8B-B14F-4D97-AF65-F5344CB8AC3E}">
        <p14:creationId xmlns:p14="http://schemas.microsoft.com/office/powerpoint/2010/main" val="3639590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202</a:t>
            </a:fld>
            <a:endParaRPr lang="tr-TR"/>
          </a:p>
        </p:txBody>
      </p:sp>
    </p:spTree>
    <p:extLst>
      <p:ext uri="{BB962C8B-B14F-4D97-AF65-F5344CB8AC3E}">
        <p14:creationId xmlns:p14="http://schemas.microsoft.com/office/powerpoint/2010/main" val="2669788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215</a:t>
            </a:fld>
            <a:endParaRPr lang="tr-TR"/>
          </a:p>
        </p:txBody>
      </p:sp>
    </p:spTree>
    <p:extLst>
      <p:ext uri="{BB962C8B-B14F-4D97-AF65-F5344CB8AC3E}">
        <p14:creationId xmlns:p14="http://schemas.microsoft.com/office/powerpoint/2010/main" val="246483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12</a:t>
            </a:fld>
            <a:endParaRPr lang="tr-TR"/>
          </a:p>
        </p:txBody>
      </p:sp>
    </p:spTree>
    <p:extLst>
      <p:ext uri="{BB962C8B-B14F-4D97-AF65-F5344CB8AC3E}">
        <p14:creationId xmlns:p14="http://schemas.microsoft.com/office/powerpoint/2010/main" val="232875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16</a:t>
            </a:fld>
            <a:endParaRPr lang="tr-TR"/>
          </a:p>
        </p:txBody>
      </p:sp>
    </p:spTree>
    <p:extLst>
      <p:ext uri="{BB962C8B-B14F-4D97-AF65-F5344CB8AC3E}">
        <p14:creationId xmlns:p14="http://schemas.microsoft.com/office/powerpoint/2010/main" val="89591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A523131D-E316-4A56-BD03-B8BC60C8B3F9}" type="slidenum">
              <a:rPr lang="tr-TR" smtClean="0"/>
              <a:pPr/>
              <a:t>18</a:t>
            </a:fld>
            <a:endParaRPr lang="tr-TR"/>
          </a:p>
        </p:txBody>
      </p:sp>
    </p:spTree>
    <p:extLst>
      <p:ext uri="{BB962C8B-B14F-4D97-AF65-F5344CB8AC3E}">
        <p14:creationId xmlns:p14="http://schemas.microsoft.com/office/powerpoint/2010/main" val="225594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523131D-E316-4A56-BD03-B8BC60C8B3F9}" type="slidenum">
              <a:rPr lang="tr-TR" smtClean="0"/>
              <a:pPr/>
              <a:t>21</a:t>
            </a:fld>
            <a:endParaRPr lang="tr-TR"/>
          </a:p>
        </p:txBody>
      </p:sp>
    </p:spTree>
    <p:extLst>
      <p:ext uri="{BB962C8B-B14F-4D97-AF65-F5344CB8AC3E}">
        <p14:creationId xmlns:p14="http://schemas.microsoft.com/office/powerpoint/2010/main" val="369996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4A9F2E1F-CE00-48DD-BA07-1C5FD3DF48D8}" type="datetimeFigureOut">
              <a:rPr lang="tr-TR" smtClean="0"/>
              <a:t>13.11.2024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151019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A9F2E1F-CE00-48DD-BA07-1C5FD3DF48D8}" type="datetimeFigureOut">
              <a:rPr lang="tr-TR" smtClean="0"/>
              <a:t>13.11.2024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81508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A9F2E1F-CE00-48DD-BA07-1C5FD3DF48D8}" type="datetimeFigureOut">
              <a:rPr lang="tr-TR" smtClean="0"/>
              <a:t>13.11.2024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309389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65E7B6-DE5A-4000-AE54-FE8530A585C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F59B6D3-F4BF-4CD4-9B82-378BD6AC8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E070F4A-3BFD-49D1-8F64-24C6328CE1DB}"/>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5" name="Alt Bilgi Yer Tutucusu 4">
            <a:extLst>
              <a:ext uri="{FF2B5EF4-FFF2-40B4-BE49-F238E27FC236}">
                <a16:creationId xmlns:a16="http://schemas.microsoft.com/office/drawing/2014/main" id="{76970EEF-D35E-4890-8738-34BA576323E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7AF201-659A-45DF-A0A0-88B013440D1E}"/>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988552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EF8640-45A1-4951-9F66-416BCB9DFBA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7A19CCE-64BB-4039-9E9A-1FF27DDE322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0C0FC2-913C-4289-89AD-C25D7534ED2E}"/>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5" name="Alt Bilgi Yer Tutucusu 4">
            <a:extLst>
              <a:ext uri="{FF2B5EF4-FFF2-40B4-BE49-F238E27FC236}">
                <a16:creationId xmlns:a16="http://schemas.microsoft.com/office/drawing/2014/main" id="{AC1B9E62-EC1F-4B1B-B846-85026E00A5F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886AE4F-1989-407A-8B3D-2DF60945B339}"/>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32772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B3587-A54B-4D98-B15E-DC4CE871D32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332E4B7-63D2-4683-B158-6707081C3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54B0523-6CCE-4E7D-A8DD-574AA7E705E0}"/>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5" name="Alt Bilgi Yer Tutucusu 4">
            <a:extLst>
              <a:ext uri="{FF2B5EF4-FFF2-40B4-BE49-F238E27FC236}">
                <a16:creationId xmlns:a16="http://schemas.microsoft.com/office/drawing/2014/main" id="{05BCFC6B-F4B9-4A47-AC1E-DDF6867E6F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4776E7E-3A87-4550-9513-874F51EEF11F}"/>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404431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148BC-7B51-404B-A85A-1E6EDFA2C94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C1C02D-AB83-4098-86CF-F9A18A6BACC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C244BF5-F5ED-4DCE-AFB9-D2039832054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9C5101F-B4CB-4559-B7AB-17B1E5FF9C79}"/>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6" name="Alt Bilgi Yer Tutucusu 5">
            <a:extLst>
              <a:ext uri="{FF2B5EF4-FFF2-40B4-BE49-F238E27FC236}">
                <a16:creationId xmlns:a16="http://schemas.microsoft.com/office/drawing/2014/main" id="{F6435D85-9104-4372-8D05-1DBC6E6D24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C270B3E-0E5E-40F0-8EE9-D494294C662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85226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BC2762-4BE2-4D86-8B4B-02BBDEE0008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4EA1A0C-D62F-4560-A64D-D18FDA69C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78F4881A-7A36-4297-A429-86C12ACF378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2414871-C2CA-470E-A922-2CEE6DC06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F82507C-61FE-4D2C-8E97-B5E628CDAEA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801EAB4-DC7D-4A86-A046-F9CA40C50514}"/>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8" name="Alt Bilgi Yer Tutucusu 7">
            <a:extLst>
              <a:ext uri="{FF2B5EF4-FFF2-40B4-BE49-F238E27FC236}">
                <a16:creationId xmlns:a16="http://schemas.microsoft.com/office/drawing/2014/main" id="{2488E027-A189-48AA-BE01-F25FFAEE6AE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5C514D6-1AAB-4A60-BF92-7E6763055B36}"/>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58087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3490A8-123B-4FBA-8C46-BFA07F90BE8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9B3E559-B830-422B-8A26-FD3599459364}"/>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4" name="Alt Bilgi Yer Tutucusu 3">
            <a:extLst>
              <a:ext uri="{FF2B5EF4-FFF2-40B4-BE49-F238E27FC236}">
                <a16:creationId xmlns:a16="http://schemas.microsoft.com/office/drawing/2014/main" id="{0FF90FE1-B641-4A96-8D36-AF3289F04BF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4DB1019-5865-43C6-9196-10CD78757CDC}"/>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1778626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C7AE95A-2240-4542-9FFA-AB8AD1A841AE}"/>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3" name="Alt Bilgi Yer Tutucusu 2">
            <a:extLst>
              <a:ext uri="{FF2B5EF4-FFF2-40B4-BE49-F238E27FC236}">
                <a16:creationId xmlns:a16="http://schemas.microsoft.com/office/drawing/2014/main" id="{8C0AF9A8-A76E-4FD7-8B67-A682CFA59E1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BADD5C6-F0D7-44B4-9273-275701910104}"/>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343717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7775B0-06CF-4015-93F4-36817715B02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EC9A21C-F016-412D-B1C4-0705BEC4D0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A0EE492-E71E-4945-B72D-0C3EA7A9D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FCB7D97-9D4B-485D-BEB3-EEB692F9B975}"/>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6" name="Alt Bilgi Yer Tutucusu 5">
            <a:extLst>
              <a:ext uri="{FF2B5EF4-FFF2-40B4-BE49-F238E27FC236}">
                <a16:creationId xmlns:a16="http://schemas.microsoft.com/office/drawing/2014/main" id="{23319042-D562-463D-B59E-598600D75A9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D9F4E2D-9257-4D1B-A51A-20B7DE10298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428304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4A9F2E1F-CE00-48DD-BA07-1C5FD3DF48D8}" type="datetimeFigureOut">
              <a:rPr lang="tr-TR" smtClean="0"/>
              <a:t>13.11.2024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158626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1D2A2C-8F03-45A6-B2DE-43A03C0CCBA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D21CF45-B6DD-4152-960B-007259B4D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0855223-2FA1-4B75-A8CF-853FE8DDD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BB4662C-36AD-45DF-B1D6-7AD52893C89B}"/>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6" name="Alt Bilgi Yer Tutucusu 5">
            <a:extLst>
              <a:ext uri="{FF2B5EF4-FFF2-40B4-BE49-F238E27FC236}">
                <a16:creationId xmlns:a16="http://schemas.microsoft.com/office/drawing/2014/main" id="{30FF3022-F32C-4807-B1D2-EDBDE960A5E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A60630D-1B74-4B28-A9A1-4B411F62F983}"/>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870971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A341AE-6995-4A5C-8726-A020FAC3C9E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11E2C84-D99B-4028-BAB9-EBF79780401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F119A9D-30CD-4B3F-8813-40DC972A0A5F}"/>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5" name="Alt Bilgi Yer Tutucusu 4">
            <a:extLst>
              <a:ext uri="{FF2B5EF4-FFF2-40B4-BE49-F238E27FC236}">
                <a16:creationId xmlns:a16="http://schemas.microsoft.com/office/drawing/2014/main" id="{FA3A7029-0AA7-4372-A6D2-D1D44CB78D1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120807-E581-4A27-AC0D-14173DA1FCD7}"/>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99429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7DD429F-8F1F-4C1B-A7C9-68A9E066E8B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19D7498-E9D5-4BEC-B8E6-D6C19080C85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3C7BE81-16A7-4216-A5F1-3DE0EDA61719}"/>
              </a:ext>
            </a:extLst>
          </p:cNvPr>
          <p:cNvSpPr>
            <a:spLocks noGrp="1"/>
          </p:cNvSpPr>
          <p:nvPr>
            <p:ph type="dt" sz="half" idx="10"/>
          </p:nvPr>
        </p:nvSpPr>
        <p:spPr/>
        <p:txBody>
          <a:bodyPr/>
          <a:lstStyle/>
          <a:p>
            <a:fld id="{0083B7CA-F190-45B6-82B9-9F67D1DB3DFA}" type="datetimeFigureOut">
              <a:rPr lang="tr-TR" smtClean="0"/>
              <a:pPr/>
              <a:t>13.11.2024</a:t>
            </a:fld>
            <a:endParaRPr lang="tr-TR"/>
          </a:p>
        </p:txBody>
      </p:sp>
      <p:sp>
        <p:nvSpPr>
          <p:cNvPr id="5" name="Alt Bilgi Yer Tutucusu 4">
            <a:extLst>
              <a:ext uri="{FF2B5EF4-FFF2-40B4-BE49-F238E27FC236}">
                <a16:creationId xmlns:a16="http://schemas.microsoft.com/office/drawing/2014/main" id="{2080F38F-E0D3-436F-8ADE-223A39B649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6BF29C-9099-4849-99A1-9E13B113F6D8}"/>
              </a:ext>
            </a:extLst>
          </p:cNvPr>
          <p:cNvSpPr>
            <a:spLocks noGrp="1"/>
          </p:cNvSpPr>
          <p:nvPr>
            <p:ph type="sldNum" sz="quarter" idx="12"/>
          </p:nvPr>
        </p:nvSpPr>
        <p:spPr/>
        <p:txBody>
          <a:bodyPr/>
          <a:lstStyle/>
          <a:p>
            <a:fld id="{DD9F6320-EF76-4AF7-898E-F70A23E54393}" type="slidenum">
              <a:rPr lang="tr-TR" smtClean="0"/>
              <a:pPr/>
              <a:t>‹#›</a:t>
            </a:fld>
            <a:endParaRPr lang="tr-TR"/>
          </a:p>
        </p:txBody>
      </p:sp>
    </p:spTree>
    <p:extLst>
      <p:ext uri="{BB962C8B-B14F-4D97-AF65-F5344CB8AC3E}">
        <p14:creationId xmlns:p14="http://schemas.microsoft.com/office/powerpoint/2010/main" val="291593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4A9F2E1F-CE00-48DD-BA07-1C5FD3DF48D8}" type="datetimeFigureOut">
              <a:rPr lang="tr-TR" smtClean="0"/>
              <a:t>13.11.2024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388254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A9F2E1F-CE00-48DD-BA07-1C5FD3DF48D8}" type="datetimeFigureOut">
              <a:rPr lang="tr-TR" smtClean="0"/>
              <a:t>13.11.2024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312800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4A9F2E1F-CE00-48DD-BA07-1C5FD3DF48D8}" type="datetimeFigureOut">
              <a:rPr lang="tr-TR" smtClean="0"/>
              <a:t>13.11.2024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72970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A9F2E1F-CE00-48DD-BA07-1C5FD3DF48D8}" type="datetimeFigureOut">
              <a:rPr lang="tr-TR" smtClean="0"/>
              <a:t>13.11.2024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1823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A9F2E1F-CE00-48DD-BA07-1C5FD3DF48D8}" type="datetimeFigureOut">
              <a:rPr lang="tr-TR" smtClean="0"/>
              <a:t>13.11.2024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52896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A9F2E1F-CE00-48DD-BA07-1C5FD3DF48D8}" type="datetimeFigureOut">
              <a:rPr lang="tr-TR" smtClean="0"/>
              <a:t>13.11.2024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294941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A9F2E1F-CE00-48DD-BA07-1C5FD3DF48D8}" type="datetimeFigureOut">
              <a:rPr lang="tr-TR" smtClean="0"/>
              <a:t>13.11.2024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20E6EEB-2DC8-4798-9ECA-845AF6DB3E68}" type="slidenum">
              <a:rPr lang="tr-TR" smtClean="0"/>
              <a:t>‹#›</a:t>
            </a:fld>
            <a:endParaRPr lang="tr-TR"/>
          </a:p>
        </p:txBody>
      </p:sp>
    </p:spTree>
    <p:extLst>
      <p:ext uri="{BB962C8B-B14F-4D97-AF65-F5344CB8AC3E}">
        <p14:creationId xmlns:p14="http://schemas.microsoft.com/office/powerpoint/2010/main" val="149927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F2E1F-CE00-48DD-BA07-1C5FD3DF48D8}" type="datetimeFigureOut">
              <a:rPr lang="tr-TR" smtClean="0"/>
              <a:t>13.11.2024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E6EEB-2DC8-4798-9ECA-845AF6DB3E68}" type="slidenum">
              <a:rPr lang="tr-TR" smtClean="0"/>
              <a:t>‹#›</a:t>
            </a:fld>
            <a:endParaRPr lang="tr-TR"/>
          </a:p>
        </p:txBody>
      </p:sp>
    </p:spTree>
    <p:extLst>
      <p:ext uri="{BB962C8B-B14F-4D97-AF65-F5344CB8AC3E}">
        <p14:creationId xmlns:p14="http://schemas.microsoft.com/office/powerpoint/2010/main" val="412241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4D5E9CA-08FB-4444-855C-A7035B35B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39A39E8-3F3A-4EAF-9C36-06046F2DC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BE0867-6253-4F6C-8494-C8DE20846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3B7CA-F190-45B6-82B9-9F67D1DB3DFA}" type="datetimeFigureOut">
              <a:rPr lang="tr-TR" smtClean="0"/>
              <a:pPr/>
              <a:t>13.11.2024</a:t>
            </a:fld>
            <a:endParaRPr lang="tr-TR"/>
          </a:p>
        </p:txBody>
      </p:sp>
      <p:sp>
        <p:nvSpPr>
          <p:cNvPr id="5" name="Alt Bilgi Yer Tutucusu 4">
            <a:extLst>
              <a:ext uri="{FF2B5EF4-FFF2-40B4-BE49-F238E27FC236}">
                <a16:creationId xmlns:a16="http://schemas.microsoft.com/office/drawing/2014/main" id="{12D69A67-F11C-4236-91C1-A5046EF95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9DC9D54-E5FF-4A86-BAB2-A1A68488B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F6320-EF76-4AF7-898E-F70A23E54393}" type="slidenum">
              <a:rPr lang="tr-TR" smtClean="0"/>
              <a:pPr/>
              <a:t>‹#›</a:t>
            </a:fld>
            <a:endParaRPr lang="tr-TR"/>
          </a:p>
        </p:txBody>
      </p:sp>
    </p:spTree>
    <p:extLst>
      <p:ext uri="{BB962C8B-B14F-4D97-AF65-F5344CB8AC3E}">
        <p14:creationId xmlns:p14="http://schemas.microsoft.com/office/powerpoint/2010/main" val="420424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04.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notesSlide" Target="../notesSlides/notesSlide26.xml"/><Relationship Id="rId16" Type="http://schemas.openxmlformats.org/officeDocument/2006/relationships/diagramColors" Target="../diagrams/colors18.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8.wdp"/></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9.wdp"/></Relationships>
</file>

<file path=ppt/slides/_rels/slide1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50.png"/></Relationships>
</file>

<file path=ppt/slides/_rels/slide1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21.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51.png"/><Relationship Id="rId7" Type="http://schemas.openxmlformats.org/officeDocument/2006/relationships/diagramColors" Target="../diagrams/colors2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52.jpeg"/></Relationships>
</file>

<file path=ppt/slides/_rels/slide122.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diagramData" Target="../diagrams/data30.xm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17" Type="http://schemas.microsoft.com/office/2007/relationships/diagramDrawing" Target="../diagrams/drawing30.xml"/><Relationship Id="rId2" Type="http://schemas.openxmlformats.org/officeDocument/2006/relationships/notesSlide" Target="../notesSlides/notesSlide38.xml"/><Relationship Id="rId16" Type="http://schemas.openxmlformats.org/officeDocument/2006/relationships/diagramColors" Target="../diagrams/colors30.xml"/><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5" Type="http://schemas.openxmlformats.org/officeDocument/2006/relationships/diagramQuickStyle" Target="../diagrams/quickStyle30.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 Id="rId14" Type="http://schemas.openxmlformats.org/officeDocument/2006/relationships/diagramLayout" Target="../diagrams/layout3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53.png"/></Relationships>
</file>

<file path=ppt/slides/_rels/slide127.xml.rels><?xml version="1.0" encoding="UTF-8" standalone="yes"?>
<Relationships xmlns="http://schemas.openxmlformats.org/package/2006/relationships"><Relationship Id="rId8" Type="http://schemas.openxmlformats.org/officeDocument/2006/relationships/diagramData" Target="../diagrams/data33.xml"/><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diagramDrawing" Target="../diagrams/drawing3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diagramColors" Target="../diagrams/colors33.xml"/><Relationship Id="rId5" Type="http://schemas.openxmlformats.org/officeDocument/2006/relationships/diagramQuickStyle" Target="../diagrams/quickStyle32.xml"/><Relationship Id="rId10" Type="http://schemas.openxmlformats.org/officeDocument/2006/relationships/diagramQuickStyle" Target="../diagrams/quickStyle33.xml"/><Relationship Id="rId4" Type="http://schemas.openxmlformats.org/officeDocument/2006/relationships/diagramLayout" Target="../diagrams/layout32.xml"/><Relationship Id="rId9" Type="http://schemas.openxmlformats.org/officeDocument/2006/relationships/diagramLayout" Target="../diagrams/layout33.xml"/></Relationships>
</file>

<file path=ppt/slides/_rels/slide1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31.xml.rels><?xml version="1.0" encoding="UTF-8" standalone="yes"?>
<Relationships xmlns="http://schemas.openxmlformats.org/package/2006/relationships"><Relationship Id="rId8" Type="http://schemas.openxmlformats.org/officeDocument/2006/relationships/diagramLayout" Target="../diagrams/layout36.xml"/><Relationship Id="rId13" Type="http://schemas.openxmlformats.org/officeDocument/2006/relationships/diagramLayout" Target="../diagrams/layout37.xml"/><Relationship Id="rId18" Type="http://schemas.openxmlformats.org/officeDocument/2006/relationships/diagramLayout" Target="../diagrams/layout38.xml"/><Relationship Id="rId26" Type="http://schemas.microsoft.com/office/2007/relationships/diagramDrawing" Target="../diagrams/drawing39.xml"/><Relationship Id="rId3" Type="http://schemas.openxmlformats.org/officeDocument/2006/relationships/diagramLayout" Target="../diagrams/layout35.xml"/><Relationship Id="rId21" Type="http://schemas.microsoft.com/office/2007/relationships/diagramDrawing" Target="../diagrams/drawing38.xml"/><Relationship Id="rId7" Type="http://schemas.openxmlformats.org/officeDocument/2006/relationships/diagramData" Target="../diagrams/data36.xml"/><Relationship Id="rId12" Type="http://schemas.openxmlformats.org/officeDocument/2006/relationships/diagramData" Target="../diagrams/data37.xml"/><Relationship Id="rId17" Type="http://schemas.openxmlformats.org/officeDocument/2006/relationships/diagramData" Target="../diagrams/data38.xml"/><Relationship Id="rId25" Type="http://schemas.openxmlformats.org/officeDocument/2006/relationships/diagramColors" Target="../diagrams/colors39.xml"/><Relationship Id="rId2" Type="http://schemas.openxmlformats.org/officeDocument/2006/relationships/diagramData" Target="../diagrams/data35.xml"/><Relationship Id="rId16" Type="http://schemas.microsoft.com/office/2007/relationships/diagramDrawing" Target="../diagrams/drawing37.xml"/><Relationship Id="rId20" Type="http://schemas.openxmlformats.org/officeDocument/2006/relationships/diagramColors" Target="../diagrams/colors38.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24" Type="http://schemas.openxmlformats.org/officeDocument/2006/relationships/diagramQuickStyle" Target="../diagrams/quickStyle39.xml"/><Relationship Id="rId5" Type="http://schemas.openxmlformats.org/officeDocument/2006/relationships/diagramColors" Target="../diagrams/colors35.xml"/><Relationship Id="rId15" Type="http://schemas.openxmlformats.org/officeDocument/2006/relationships/diagramColors" Target="../diagrams/colors37.xml"/><Relationship Id="rId23" Type="http://schemas.openxmlformats.org/officeDocument/2006/relationships/diagramLayout" Target="../diagrams/layout39.xml"/><Relationship Id="rId10" Type="http://schemas.openxmlformats.org/officeDocument/2006/relationships/diagramColors" Target="../diagrams/colors36.xml"/><Relationship Id="rId19" Type="http://schemas.openxmlformats.org/officeDocument/2006/relationships/diagramQuickStyle" Target="../diagrams/quickStyle38.xml"/><Relationship Id="rId4" Type="http://schemas.openxmlformats.org/officeDocument/2006/relationships/diagramQuickStyle" Target="../diagrams/quickStyle35.xml"/><Relationship Id="rId9" Type="http://schemas.openxmlformats.org/officeDocument/2006/relationships/diagramQuickStyle" Target="../diagrams/quickStyle36.xml"/><Relationship Id="rId14" Type="http://schemas.openxmlformats.org/officeDocument/2006/relationships/diagramQuickStyle" Target="../diagrams/quickStyle37.xml"/><Relationship Id="rId22" Type="http://schemas.openxmlformats.org/officeDocument/2006/relationships/diagramData" Target="../diagrams/data39.xml"/></Relationships>
</file>

<file path=ppt/slides/_rels/slide1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diagramLayout" Target="../diagrams/layout42.xml"/><Relationship Id="rId3" Type="http://schemas.openxmlformats.org/officeDocument/2006/relationships/diagramLayout" Target="../diagrams/layout41.xml"/><Relationship Id="rId7" Type="http://schemas.openxmlformats.org/officeDocument/2006/relationships/diagramData" Target="../diagrams/data42.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1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1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3.em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8" Type="http://schemas.openxmlformats.org/officeDocument/2006/relationships/diagramLayout" Target="../diagrams/layout48.xml"/><Relationship Id="rId13" Type="http://schemas.openxmlformats.org/officeDocument/2006/relationships/diagramLayout" Target="../diagrams/layout49.xml"/><Relationship Id="rId18" Type="http://schemas.openxmlformats.org/officeDocument/2006/relationships/diagramLayout" Target="../diagrams/layout50.xml"/><Relationship Id="rId3" Type="http://schemas.openxmlformats.org/officeDocument/2006/relationships/diagramLayout" Target="../diagrams/layout47.xml"/><Relationship Id="rId21" Type="http://schemas.microsoft.com/office/2007/relationships/diagramDrawing" Target="../diagrams/drawing50.xml"/><Relationship Id="rId7" Type="http://schemas.openxmlformats.org/officeDocument/2006/relationships/diagramData" Target="../diagrams/data48.xml"/><Relationship Id="rId12" Type="http://schemas.openxmlformats.org/officeDocument/2006/relationships/diagramData" Target="../diagrams/data49.xml"/><Relationship Id="rId17" Type="http://schemas.openxmlformats.org/officeDocument/2006/relationships/diagramData" Target="../diagrams/data50.xml"/><Relationship Id="rId2" Type="http://schemas.openxmlformats.org/officeDocument/2006/relationships/diagramData" Target="../diagrams/data47.xml"/><Relationship Id="rId16" Type="http://schemas.microsoft.com/office/2007/relationships/diagramDrawing" Target="../diagrams/drawing49.xml"/><Relationship Id="rId20" Type="http://schemas.openxmlformats.org/officeDocument/2006/relationships/diagramColors" Target="../diagrams/colors50.xml"/><Relationship Id="rId1" Type="http://schemas.openxmlformats.org/officeDocument/2006/relationships/slideLayout" Target="../slideLayouts/slideLayout2.xml"/><Relationship Id="rId6" Type="http://schemas.microsoft.com/office/2007/relationships/diagramDrawing" Target="../diagrams/drawing47.xml"/><Relationship Id="rId11" Type="http://schemas.microsoft.com/office/2007/relationships/diagramDrawing" Target="../diagrams/drawing48.xml"/><Relationship Id="rId5" Type="http://schemas.openxmlformats.org/officeDocument/2006/relationships/diagramColors" Target="../diagrams/colors47.xml"/><Relationship Id="rId15" Type="http://schemas.openxmlformats.org/officeDocument/2006/relationships/diagramColors" Target="../diagrams/colors49.xml"/><Relationship Id="rId10" Type="http://schemas.openxmlformats.org/officeDocument/2006/relationships/diagramColors" Target="../diagrams/colors48.xml"/><Relationship Id="rId19" Type="http://schemas.openxmlformats.org/officeDocument/2006/relationships/diagramQuickStyle" Target="../diagrams/quickStyle50.xml"/><Relationship Id="rId4" Type="http://schemas.openxmlformats.org/officeDocument/2006/relationships/diagramQuickStyle" Target="../diagrams/quickStyle47.xml"/><Relationship Id="rId9" Type="http://schemas.openxmlformats.org/officeDocument/2006/relationships/diagramQuickStyle" Target="../diagrams/quickStyle48.xml"/><Relationship Id="rId14" Type="http://schemas.openxmlformats.org/officeDocument/2006/relationships/diagramQuickStyle" Target="../diagrams/quickStyle49.xml"/></Relationships>
</file>

<file path=ppt/slides/_rels/slide212.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9.emf"/></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12.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BA6FE02-EC32-42B9-9411-47F6346441D4}"/>
              </a:ext>
            </a:extLst>
          </p:cNvPr>
          <p:cNvSpPr/>
          <p:nvPr/>
        </p:nvSpPr>
        <p:spPr>
          <a:xfrm>
            <a:off x="2132188" y="2967335"/>
            <a:ext cx="773027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C00000"/>
                </a:solidFill>
                <a:effectLst/>
                <a:uLnTx/>
                <a:uFillTx/>
                <a:latin typeface="Calibri"/>
                <a:ea typeface="+mn-ea"/>
                <a:cs typeface="+mn-cs"/>
              </a:rPr>
              <a:t> </a:t>
            </a:r>
            <a:r>
              <a:rPr kumimoji="0" lang="tr-TR" sz="2600" b="1" i="0" u="none" strike="noStrike" kern="1200" cap="none" spc="0" normalizeH="0" baseline="0" noProof="0" dirty="0">
                <a:ln>
                  <a:noFill/>
                </a:ln>
                <a:solidFill>
                  <a:srgbClr val="C00000"/>
                </a:solidFill>
                <a:effectLst/>
                <a:uLnTx/>
                <a:uFillTx/>
                <a:latin typeface="Calibri"/>
                <a:ea typeface="+mn-ea"/>
                <a:cs typeface="+mn-cs"/>
              </a:rPr>
              <a:t>BİRİNCİ BASAMAKTA ÇALIŞAN HEKİMLER İÇİN KRONİK OBSTRÜKTİF AKCİĞER HASTALIĞI (KOAH) EĞİTİMİ</a:t>
            </a:r>
          </a:p>
        </p:txBody>
      </p:sp>
      <p:sp>
        <p:nvSpPr>
          <p:cNvPr id="5" name="Dikdörtgen 4"/>
          <p:cNvSpPr/>
          <p:nvPr/>
        </p:nvSpPr>
        <p:spPr>
          <a:xfrm>
            <a:off x="3014320" y="4962925"/>
            <a:ext cx="63876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KRONİK OBSTRÜKTİF AKCİĞER HASTALIĞI </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DF07300-B2F2-41E0-B827-7048C6A73D4E}"/>
              </a:ext>
            </a:extLst>
          </p:cNvPr>
          <p:cNvSpPr/>
          <p:nvPr/>
        </p:nvSpPr>
        <p:spPr>
          <a:xfrm>
            <a:off x="0" y="0"/>
            <a:ext cx="12192000" cy="2574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3F2055E8-56DC-0641-75FB-F0FCB06E0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04" y="527152"/>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3" descr="Açıklama: C:\Users\zuhal.ureten\Desktop\logo.png">
            <a:extLst>
              <a:ext uri="{FF2B5EF4-FFF2-40B4-BE49-F238E27FC236}">
                <a16:creationId xmlns:a16="http://schemas.microsoft.com/office/drawing/2014/main" id="{9BE841BB-F327-4B7D-58C8-3714570C12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580" y="685686"/>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5" descr="Açıklama: http://sirnak.hsm.saglik.gov.tr/resimler/kayan/31.png">
            <a:extLst>
              <a:ext uri="{FF2B5EF4-FFF2-40B4-BE49-F238E27FC236}">
                <a16:creationId xmlns:a16="http://schemas.microsoft.com/office/drawing/2014/main" id="{77076DCF-B026-800A-3785-D84A8BB63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0279" y="1277440"/>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18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8CAA7924-1E92-4687-8989-492F95B206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9" b="8762"/>
          <a:stretch/>
        </p:blipFill>
        <p:spPr>
          <a:xfrm>
            <a:off x="0" y="164895"/>
            <a:ext cx="12192000" cy="5990252"/>
          </a:xfrm>
          <a:prstGeom prst="rect">
            <a:avLst/>
          </a:prstGeom>
        </p:spPr>
      </p:pic>
      <p:sp>
        <p:nvSpPr>
          <p:cNvPr id="6" name="TextBox 6">
            <a:extLst>
              <a:ext uri="{FF2B5EF4-FFF2-40B4-BE49-F238E27FC236}">
                <a16:creationId xmlns:a16="http://schemas.microsoft.com/office/drawing/2014/main" id="{DDE37AFD-A64D-4133-9A81-D50AD4488E24}"/>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66576" y="330124"/>
            <a:ext cx="10494980" cy="502105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Dünya Sağlık Örgütü (DSÖ) tarafından hastalık yükünü değerlendirmede kullanılan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Disability</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Adjusted</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Life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Years</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(DALY)’ e göre KOAH Dünya’da en sık sakat bırakan hastalıklar arasındadır. </a:t>
            </a:r>
          </a:p>
          <a:p>
            <a:pPr algn="just">
              <a:lnSpc>
                <a:spcPct val="150000"/>
              </a:lnSpc>
            </a:pPr>
            <a:r>
              <a:rPr lang="tr-TR" sz="2400" dirty="0" err="1">
                <a:cs typeface="Times New Roman" panose="02020603050405020304" pitchFamily="18" charset="0"/>
              </a:rPr>
              <a:t>KOAH'ın</a:t>
            </a:r>
            <a:r>
              <a:rPr lang="tr-TR" sz="2400" dirty="0">
                <a:cs typeface="Times New Roman" panose="02020603050405020304" pitchFamily="18" charset="0"/>
              </a:rPr>
              <a:t> neden olduğu küresel sağlık yükü, 1990'da 59,2 milyon </a:t>
            </a:r>
            <a:r>
              <a:rPr lang="tr-TR" sz="2400" dirty="0" err="1">
                <a:cs typeface="Times New Roman" panose="02020603050405020304" pitchFamily="18" charset="0"/>
              </a:rPr>
              <a:t>DALY'den</a:t>
            </a:r>
            <a:r>
              <a:rPr lang="tr-TR" sz="2400" dirty="0">
                <a:cs typeface="Times New Roman" panose="02020603050405020304" pitchFamily="18" charset="0"/>
              </a:rPr>
              <a:t> </a:t>
            </a:r>
            <a:r>
              <a:rPr lang="tr-TR" sz="2400" b="1" dirty="0">
                <a:cs typeface="Times New Roman" panose="02020603050405020304" pitchFamily="18" charset="0"/>
              </a:rPr>
              <a:t>%25,7 artarak 74,4 </a:t>
            </a:r>
            <a:r>
              <a:rPr lang="tr-TR" sz="2400" b="1" dirty="0" err="1">
                <a:cs typeface="Times New Roman" panose="02020603050405020304" pitchFamily="18" charset="0"/>
              </a:rPr>
              <a:t>DALY'ye</a:t>
            </a:r>
            <a:r>
              <a:rPr lang="tr-TR" sz="2400" b="1" dirty="0">
                <a:cs typeface="Times New Roman" panose="02020603050405020304" pitchFamily="18" charset="0"/>
              </a:rPr>
              <a:t> </a:t>
            </a:r>
            <a:r>
              <a:rPr lang="tr-TR" sz="2400" dirty="0">
                <a:cs typeface="Times New Roman" panose="02020603050405020304" pitchFamily="18" charset="0"/>
              </a:rPr>
              <a:t>çıkmıştır.</a:t>
            </a:r>
          </a:p>
          <a:p>
            <a:pPr algn="just">
              <a:lnSpc>
                <a:spcPct val="150000"/>
              </a:lnSpc>
            </a:pPr>
            <a:r>
              <a:rPr lang="tr-TR" sz="2400" dirty="0">
                <a:cs typeface="Times New Roman" panose="02020603050405020304" pitchFamily="18" charset="0"/>
              </a:rPr>
              <a:t>2005 yılında KOAH, dünya çapında DALY kaybının sekizinci önde gelen nedeni iken 2013 yılına gelindiğinde KOAH, DALY kaybının </a:t>
            </a:r>
            <a:r>
              <a:rPr lang="tr-TR" sz="2400" b="1" dirty="0">
                <a:cs typeface="Times New Roman" panose="02020603050405020304" pitchFamily="18" charset="0"/>
              </a:rPr>
              <a:t>beşinci</a:t>
            </a:r>
            <a:r>
              <a:rPr lang="tr-TR" sz="2400" dirty="0">
                <a:cs typeface="Times New Roman" panose="02020603050405020304" pitchFamily="18" charset="0"/>
              </a:rPr>
              <a:t> önde gelen nedeni olmuştur.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44107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39AE775-B754-4F6C-857D-D0E5922F9950}"/>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69851"/>
            <a:ext cx="10586513"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Başlangıç ilaç tedavisi, inhaler tekniğin öğretilmesi,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kendi kendine yapabileceği düzeydeki hastalık yönetiminin öğretilmesi ve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komorbidite</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yönetimi,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aşılama durumu ve sağlıklı yaşam uygulamalarının değerlendirilmesi,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Sürecin takibi yapılması ve hem farmakolojik hem nonfarmakolojik tedavilerdeki gerekli düzenlemelerin hastanın ihtiyacına göre biçimlendirilmesi,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Her izlemde tüm müdahale alanlarının tekrar gözden geçirilmesi sağlanır.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201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Hususlar-3</a:t>
            </a: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91211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F4C32E5-3A7B-4813-BC83-5CED8AA822A4}"/>
              </a:ext>
            </a:extLst>
          </p:cNvPr>
          <p:cNvSpPr txBox="1"/>
          <p:nvPr/>
        </p:nvSpPr>
        <p:spPr>
          <a:xfrm>
            <a:off x="675043" y="1225497"/>
            <a:ext cx="610227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506937"/>
            <a:ext cx="7624006"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Çevresel risk faktörlerine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azaltılması/kaldırılması,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içiminin bırakılması,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Günlük düzenli fiziksel aktivite ve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Aşılama</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lang="tr-TR" sz="2400" dirty="0">
                <a:solidFill>
                  <a:prstClr val="black">
                    <a:lumMod val="75000"/>
                    <a:lumOff val="25000"/>
                  </a:prstClr>
                </a:solidFill>
                <a:latin typeface="Calibri" panose="020F0502020204030204"/>
              </a:rPr>
              <a:t>önerilir.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Gerektiğinde semptomatik tedavi uygulanır.</a:t>
            </a:r>
          </a:p>
        </p:txBody>
      </p:sp>
      <p:pic>
        <p:nvPicPr>
          <p:cNvPr id="5" name="Picture 2" descr="diagnostic ile ilgili görsel sonucu">
            <a:extLst>
              <a:ext uri="{FF2B5EF4-FFF2-40B4-BE49-F238E27FC236}">
                <a16:creationId xmlns:a16="http://schemas.microsoft.com/office/drawing/2014/main" id="{27F076B8-99C8-443F-8AF0-DDC3C0D99342}"/>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6520916" y="1516996"/>
            <a:ext cx="5671083" cy="407750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9A674231-B60D-48E0-8682-B25E40739994}"/>
              </a:ext>
            </a:extLst>
          </p:cNvPr>
          <p:cNvSpPr/>
          <p:nvPr/>
        </p:nvSpPr>
        <p:spPr>
          <a:xfrm>
            <a:off x="675044" y="600888"/>
            <a:ext cx="10201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Hususlar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814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FFFB47D3-674F-4930-897B-D3CA3470BC76}"/>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56668" y="1607581"/>
            <a:ext cx="10423262"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Takibe gelen hastada hem semptom hem alevlenme durumu sorgulanır ve buna göre tedavi yolağı kararlaştırılır.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ya artan nefes darlığı yolağında ya da eğer durum sadece alevlenme sayısında artış veya dispne artışı ve alevlenme sayısında artış birlikte olduğunda o zaman alevlenme artışında takip edilecek yolak izlenerek takip tedavisine karar verilir.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10201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Hususlar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91793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87527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KOAH’ta</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Birleşik</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Değerlendirme</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Yuvarlatılmış Dikdörtgen 1"/>
          <p:cNvSpPr/>
          <p:nvPr/>
        </p:nvSpPr>
        <p:spPr>
          <a:xfrm>
            <a:off x="593800" y="2795596"/>
            <a:ext cx="1395663" cy="139566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KOAH Hastası</a:t>
            </a:r>
          </a:p>
        </p:txBody>
      </p:sp>
      <p:sp>
        <p:nvSpPr>
          <p:cNvPr id="4" name="Sağ Ayraç 3"/>
          <p:cNvSpPr/>
          <p:nvPr/>
        </p:nvSpPr>
        <p:spPr>
          <a:xfrm>
            <a:off x="2021306" y="1382259"/>
            <a:ext cx="339550" cy="4315825"/>
          </a:xfrm>
          <a:prstGeom prst="rightBrace">
            <a:avLst>
              <a:gd name="adj1" fmla="val 26515"/>
              <a:gd name="adj2" fmla="val 50000"/>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Yuvarlatılmış Dikdörtgen 8"/>
          <p:cNvSpPr/>
          <p:nvPr/>
        </p:nvSpPr>
        <p:spPr>
          <a:xfrm>
            <a:off x="2531520" y="1382259"/>
            <a:ext cx="2810962" cy="1212686"/>
          </a:xfrm>
          <a:prstGeom prst="round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a:ea typeface="+mn-ea"/>
                <a:cs typeface="+mn-cs"/>
              </a:rPr>
              <a:t>Hava Akım Kısıtlılığını</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a:ea typeface="+mn-ea"/>
                <a:cs typeface="+mn-cs"/>
              </a:rPr>
              <a:t>Değerlendir</a:t>
            </a:r>
          </a:p>
        </p:txBody>
      </p:sp>
      <p:sp>
        <p:nvSpPr>
          <p:cNvPr id="10" name="Yuvarlatılmış Dikdörtgen 9"/>
          <p:cNvSpPr/>
          <p:nvPr/>
        </p:nvSpPr>
        <p:spPr>
          <a:xfrm>
            <a:off x="2565960" y="2980406"/>
            <a:ext cx="2810962" cy="1138989"/>
          </a:xfrm>
          <a:prstGeom prst="roundRect">
            <a:avLst/>
          </a:prstGeom>
          <a:solidFill>
            <a:srgbClr val="FF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04040"/>
                </a:solidFill>
                <a:effectLst/>
                <a:uLnTx/>
                <a:uFillTx/>
                <a:latin typeface="Calibri"/>
                <a:ea typeface="+mn-ea"/>
                <a:cs typeface="+mn-cs"/>
              </a:rPr>
              <a:t>Semptomları Değerlendir</a:t>
            </a:r>
          </a:p>
        </p:txBody>
      </p:sp>
      <p:sp>
        <p:nvSpPr>
          <p:cNvPr id="11" name="Yuvarlatılmış Dikdörtgen 10"/>
          <p:cNvSpPr/>
          <p:nvPr/>
        </p:nvSpPr>
        <p:spPr>
          <a:xfrm>
            <a:off x="2531520" y="4559094"/>
            <a:ext cx="2810962" cy="1138990"/>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alibri"/>
                <a:ea typeface="+mn-ea"/>
                <a:cs typeface="+mn-cs"/>
              </a:rPr>
              <a:t>Klinik Bulgulara Göre Alevlenmeleri değerlendir</a:t>
            </a:r>
          </a:p>
        </p:txBody>
      </p:sp>
      <p:sp>
        <p:nvSpPr>
          <p:cNvPr id="15" name="Yuvarlatılmış Dikdörtgen 14"/>
          <p:cNvSpPr/>
          <p:nvPr/>
        </p:nvSpPr>
        <p:spPr>
          <a:xfrm>
            <a:off x="5910579" y="1298667"/>
            <a:ext cx="2951189" cy="1212686"/>
          </a:xfrm>
          <a:prstGeom prst="roundRect">
            <a:avLst/>
          </a:prstGeom>
          <a:solidFill>
            <a:srgbClr val="FF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GOLD </a:t>
            </a:r>
            <a:r>
              <a:rPr kumimoji="0" lang="tr-TR" sz="2000" b="0" i="0" u="none" strike="noStrike" kern="1200" cap="none" spc="0" normalizeH="0" baseline="0" noProof="0" dirty="0" err="1">
                <a:ln>
                  <a:noFill/>
                </a:ln>
                <a:solidFill>
                  <a:srgbClr val="404040"/>
                </a:solidFill>
                <a:effectLst/>
                <a:uLnTx/>
                <a:uFillTx/>
                <a:latin typeface="Calibri"/>
                <a:ea typeface="+mn-ea"/>
                <a:cs typeface="+mn-cs"/>
              </a:rPr>
              <a:t>Evrelemesi</a:t>
            </a:r>
            <a:endParaRPr kumimoji="0" lang="tr-TR" sz="2000" b="0" i="0" u="none" strike="noStrike" kern="1200" cap="none" spc="0" normalizeH="0" baseline="0" noProof="0" dirty="0">
              <a:ln>
                <a:noFill/>
              </a:ln>
              <a:solidFill>
                <a:srgbClr val="404040"/>
              </a:solidFill>
              <a:effectLst/>
              <a:uLnTx/>
              <a:uFillTx/>
              <a:latin typeface="Calibri"/>
              <a:ea typeface="+mn-ea"/>
              <a:cs typeface="+mn-cs"/>
            </a:endParaRPr>
          </a:p>
          <a:p>
            <a:pPr marL="0" marR="0" lvl="0" indent="0" algn="ctr" defTabSz="914400" rtl="0" eaLnBrk="1" fontAlgn="base" latinLnBrk="0" hangingPunct="1">
              <a:lnSpc>
                <a:spcPct val="107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(GOLD 1, 2, 3,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Yuvarlatılmış Dikdörtgen 15"/>
          <p:cNvSpPr/>
          <p:nvPr/>
        </p:nvSpPr>
        <p:spPr>
          <a:xfrm>
            <a:off x="5905886" y="2674018"/>
            <a:ext cx="1801194" cy="729081"/>
          </a:xfrm>
          <a:prstGeom prst="roundRect">
            <a:avLst/>
          </a:prstGeom>
          <a:solidFill>
            <a:srgbClr val="FF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mMRC 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CAT &lt;10</a:t>
            </a:r>
          </a:p>
        </p:txBody>
      </p:sp>
      <p:sp>
        <p:nvSpPr>
          <p:cNvPr id="17" name="Yuvarlatılmış Dikdörtgen 16"/>
          <p:cNvSpPr/>
          <p:nvPr/>
        </p:nvSpPr>
        <p:spPr>
          <a:xfrm>
            <a:off x="5908311" y="3450618"/>
            <a:ext cx="1806143" cy="729081"/>
          </a:xfrm>
          <a:prstGeom prst="roundRect">
            <a:avLst/>
          </a:prstGeom>
          <a:solidFill>
            <a:srgbClr val="FF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mMRC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404040"/>
                </a:solidFill>
                <a:effectLst/>
                <a:uLnTx/>
                <a:uFillTx/>
                <a:latin typeface="Calibri"/>
                <a:ea typeface="+mn-ea"/>
                <a:cs typeface="+mn-cs"/>
              </a:rPr>
              <a:t>CAT ≥ 10</a:t>
            </a:r>
          </a:p>
        </p:txBody>
      </p:sp>
      <p:sp>
        <p:nvSpPr>
          <p:cNvPr id="22" name="Yuvarlatılmış Dikdörtgen 21"/>
          <p:cNvSpPr/>
          <p:nvPr/>
        </p:nvSpPr>
        <p:spPr>
          <a:xfrm>
            <a:off x="5920699" y="4343105"/>
            <a:ext cx="1812325" cy="72908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0-1 Alevlenme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(Hastaneye yatış gerektirmeyen)</a:t>
            </a:r>
          </a:p>
        </p:txBody>
      </p:sp>
      <p:sp>
        <p:nvSpPr>
          <p:cNvPr id="23" name="Yuvarlatılmış Dikdörtgen 22"/>
          <p:cNvSpPr/>
          <p:nvPr/>
        </p:nvSpPr>
        <p:spPr>
          <a:xfrm>
            <a:off x="5920700" y="5128589"/>
            <a:ext cx="1812324" cy="72908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 2 Alevlenme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Veya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a:ea typeface="+mn-ea"/>
                <a:cs typeface="+mn-cs"/>
              </a:rPr>
              <a:t>≥1 Hastaneye yatış</a:t>
            </a:r>
          </a:p>
        </p:txBody>
      </p:sp>
      <p:sp>
        <p:nvSpPr>
          <p:cNvPr id="24" name="Sağ Ayraç 23"/>
          <p:cNvSpPr/>
          <p:nvPr/>
        </p:nvSpPr>
        <p:spPr>
          <a:xfrm>
            <a:off x="9420616" y="1311809"/>
            <a:ext cx="423538" cy="4606392"/>
          </a:xfrm>
          <a:prstGeom prst="rightBrace">
            <a:avLst>
              <a:gd name="adj1" fmla="val 20098"/>
              <a:gd name="adj2" fmla="val 50000"/>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Yuvarlatılmış Dikdörtgen 24"/>
          <p:cNvSpPr/>
          <p:nvPr/>
        </p:nvSpPr>
        <p:spPr>
          <a:xfrm>
            <a:off x="9959349" y="1315191"/>
            <a:ext cx="1955704" cy="454247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300" b="1" dirty="0">
                <a:solidFill>
                  <a:srgbClr val="FFB9B9"/>
                </a:solidFill>
                <a:latin typeface="Calibri"/>
              </a:rPr>
              <a:t>Hastaya Uygun Tedaviyi Planlayın</a:t>
            </a:r>
            <a:endParaRPr kumimoji="0" lang="tr-TR" sz="2300" b="1" i="0" u="none" strike="noStrike" kern="1200" cap="none" spc="0" normalizeH="0" baseline="0" noProof="0" dirty="0">
              <a:ln>
                <a:noFill/>
              </a:ln>
              <a:solidFill>
                <a:srgbClr val="FFD5D5"/>
              </a:solidFill>
              <a:effectLst/>
              <a:uLnTx/>
              <a:uFillTx/>
              <a:latin typeface="Calibri"/>
            </a:endParaRPr>
          </a:p>
        </p:txBody>
      </p:sp>
      <p:sp>
        <p:nvSpPr>
          <p:cNvPr id="27" name="Sağ Ayraç 26"/>
          <p:cNvSpPr/>
          <p:nvPr/>
        </p:nvSpPr>
        <p:spPr>
          <a:xfrm>
            <a:off x="5368157" y="4503839"/>
            <a:ext cx="326876" cy="1194245"/>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Resim 27">
            <a:extLst>
              <a:ext uri="{FF2B5EF4-FFF2-40B4-BE49-F238E27FC236}">
                <a16:creationId xmlns:a16="http://schemas.microsoft.com/office/drawing/2014/main" id="{42614987-F712-4039-93A3-77B9A5AB7085}"/>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71743" y="4293641"/>
            <a:ext cx="571294" cy="571294"/>
          </a:xfrm>
          <a:prstGeom prst="rect">
            <a:avLst/>
          </a:prstGeom>
          <a:solidFill>
            <a:schemeClr val="tx1">
              <a:lumMod val="65000"/>
              <a:lumOff val="35000"/>
              <a:alpha val="0"/>
            </a:schemeClr>
          </a:solidFill>
        </p:spPr>
      </p:pic>
      <p:pic>
        <p:nvPicPr>
          <p:cNvPr id="29" name="Resim 18">
            <a:extLst>
              <a:ext uri="{FF2B5EF4-FFF2-40B4-BE49-F238E27FC236}">
                <a16:creationId xmlns:a16="http://schemas.microsoft.com/office/drawing/2014/main" id="{3CE89C2D-1CF5-4B25-B785-861A1ADC12B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0313" y="1269151"/>
            <a:ext cx="571294" cy="571294"/>
          </a:xfrm>
          <a:prstGeom prst="rect">
            <a:avLst/>
          </a:prstGeom>
          <a:solidFill>
            <a:schemeClr val="tx1">
              <a:lumMod val="65000"/>
              <a:lumOff val="35000"/>
              <a:alpha val="0"/>
            </a:schemeClr>
          </a:solidFill>
        </p:spPr>
      </p:pic>
      <p:pic>
        <p:nvPicPr>
          <p:cNvPr id="30" name="Resim 20">
            <a:extLst>
              <a:ext uri="{FF2B5EF4-FFF2-40B4-BE49-F238E27FC236}">
                <a16:creationId xmlns:a16="http://schemas.microsoft.com/office/drawing/2014/main" id="{1EB61EF7-8195-45DC-A948-A8BDCD0427D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99962" y="2850010"/>
            <a:ext cx="571294" cy="571294"/>
          </a:xfrm>
          <a:prstGeom prst="rect">
            <a:avLst/>
          </a:prstGeom>
          <a:solidFill>
            <a:schemeClr val="tx1">
              <a:lumMod val="65000"/>
              <a:lumOff val="35000"/>
              <a:alpha val="0"/>
            </a:schemeClr>
          </a:solidFill>
        </p:spPr>
      </p:pic>
      <p:sp>
        <p:nvSpPr>
          <p:cNvPr id="21" name="Yuvarlatılmış Dikdörtgen 20"/>
          <p:cNvSpPr/>
          <p:nvPr/>
        </p:nvSpPr>
        <p:spPr>
          <a:xfrm>
            <a:off x="8180680" y="3397207"/>
            <a:ext cx="1332542" cy="15229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900" b="1" dirty="0">
                <a:solidFill>
                  <a:prstClr val="white"/>
                </a:solidFill>
                <a:latin typeface="Calibri"/>
              </a:rPr>
              <a:t>GOLD Grubu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900" b="1" dirty="0">
                <a:solidFill>
                  <a:prstClr val="white"/>
                </a:solidFill>
                <a:latin typeface="Calibri"/>
              </a:rPr>
              <a:t>A, B, E belirleyin </a:t>
            </a:r>
          </a:p>
        </p:txBody>
      </p:sp>
      <p:sp>
        <p:nvSpPr>
          <p:cNvPr id="31" name="Sağ Ayraç 30"/>
          <p:cNvSpPr/>
          <p:nvPr/>
        </p:nvSpPr>
        <p:spPr>
          <a:xfrm>
            <a:off x="7707079" y="2683662"/>
            <a:ext cx="371831" cy="3205964"/>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ğ Ayraç 31"/>
          <p:cNvSpPr/>
          <p:nvPr/>
        </p:nvSpPr>
        <p:spPr>
          <a:xfrm>
            <a:off x="5386447" y="2989307"/>
            <a:ext cx="326876" cy="1194245"/>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ğ Ayraç 32"/>
          <p:cNvSpPr/>
          <p:nvPr/>
        </p:nvSpPr>
        <p:spPr>
          <a:xfrm>
            <a:off x="5399506" y="1400700"/>
            <a:ext cx="326876" cy="1194245"/>
          </a:xfrm>
          <a:prstGeom prst="rightBrac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Dikdörtgen 2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706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anim calcmode="lin" valueType="num">
                                      <p:cBhvr>
                                        <p:cTn id="88" dur="1000" fill="hold"/>
                                        <p:tgtEl>
                                          <p:spTgt spid="23"/>
                                        </p:tgtEl>
                                        <p:attrNameLst>
                                          <p:attrName>ppt_x</p:attrName>
                                        </p:attrNameLst>
                                      </p:cBhvr>
                                      <p:tavLst>
                                        <p:tav tm="0">
                                          <p:val>
                                            <p:strVal val="#ppt_x"/>
                                          </p:val>
                                        </p:tav>
                                        <p:tav tm="100000">
                                          <p:val>
                                            <p:strVal val="#ppt_x"/>
                                          </p:val>
                                        </p:tav>
                                      </p:tavLst>
                                    </p:anim>
                                    <p:anim calcmode="lin" valueType="num">
                                      <p:cBhvr>
                                        <p:cTn id="89" dur="1000" fill="hold"/>
                                        <p:tgtEl>
                                          <p:spTgt spid="2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1000"/>
                                        <p:tgtEl>
                                          <p:spTgt spid="21"/>
                                        </p:tgtEl>
                                      </p:cBhvr>
                                    </p:animEffect>
                                    <p:anim calcmode="lin" valueType="num">
                                      <p:cBhvr>
                                        <p:cTn id="105" dur="1000" fill="hold"/>
                                        <p:tgtEl>
                                          <p:spTgt spid="21"/>
                                        </p:tgtEl>
                                        <p:attrNameLst>
                                          <p:attrName>ppt_x</p:attrName>
                                        </p:attrNameLst>
                                      </p:cBhvr>
                                      <p:tavLst>
                                        <p:tav tm="0">
                                          <p:val>
                                            <p:strVal val="#ppt_x"/>
                                          </p:val>
                                        </p:tav>
                                        <p:tav tm="100000">
                                          <p:val>
                                            <p:strVal val="#ppt_x"/>
                                          </p:val>
                                        </p:tav>
                                      </p:tavLst>
                                    </p:anim>
                                    <p:anim calcmode="lin" valueType="num">
                                      <p:cBhvr>
                                        <p:cTn id="10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grpId="0" nodeType="click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1000" fill="hold"/>
                                        <p:tgtEl>
                                          <p:spTgt spid="25"/>
                                        </p:tgtEl>
                                        <p:attrNameLst>
                                          <p:attrName>ppt_w</p:attrName>
                                        </p:attrNameLst>
                                      </p:cBhvr>
                                      <p:tavLst>
                                        <p:tav tm="0">
                                          <p:val>
                                            <p:strVal val="#ppt_w*0.70"/>
                                          </p:val>
                                        </p:tav>
                                        <p:tav tm="100000">
                                          <p:val>
                                            <p:strVal val="#ppt_w"/>
                                          </p:val>
                                        </p:tav>
                                      </p:tavLst>
                                    </p:anim>
                                    <p:anim calcmode="lin" valueType="num">
                                      <p:cBhvr>
                                        <p:cTn id="117" dur="1000" fill="hold"/>
                                        <p:tgtEl>
                                          <p:spTgt spid="25"/>
                                        </p:tgtEl>
                                        <p:attrNameLst>
                                          <p:attrName>ppt_h</p:attrName>
                                        </p:attrNameLst>
                                      </p:cBhvr>
                                      <p:tavLst>
                                        <p:tav tm="0">
                                          <p:val>
                                            <p:strVal val="#ppt_h"/>
                                          </p:val>
                                        </p:tav>
                                        <p:tav tm="100000">
                                          <p:val>
                                            <p:strVal val="#ppt_h"/>
                                          </p:val>
                                        </p:tav>
                                      </p:tavLst>
                                    </p:anim>
                                    <p:animEffect transition="in" filter="fade">
                                      <p:cBhvr>
                                        <p:cTn id="11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0" grpId="0" animBg="1"/>
      <p:bldP spid="11" grpId="0" animBg="1"/>
      <p:bldP spid="15" grpId="0" animBg="1"/>
      <p:bldP spid="16" grpId="0" animBg="1"/>
      <p:bldP spid="17" grpId="0" animBg="1"/>
      <p:bldP spid="22" grpId="0" animBg="1"/>
      <p:bldP spid="23" grpId="0" animBg="1"/>
      <p:bldP spid="24" grpId="0" animBg="1"/>
      <p:bldP spid="25" grpId="0" animBg="1"/>
      <p:bldP spid="27" grpId="0" animBg="1"/>
      <p:bldP spid="21" grpId="0" animBg="1"/>
      <p:bldP spid="31" grpId="0" animBg="1"/>
      <p:bldP spid="32" grpId="0" animBg="1"/>
      <p:bldP spid="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1438762" y="623008"/>
            <a:ext cx="914636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Birleşik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Değerlendirmeye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Göre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Evrelemesi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9" name="Diagram 8">
            <a:extLst>
              <a:ext uri="{FF2B5EF4-FFF2-40B4-BE49-F238E27FC236}">
                <a16:creationId xmlns:a16="http://schemas.microsoft.com/office/drawing/2014/main" id="{D9E1580E-9040-45C2-8B84-3B88FC98D8F3}"/>
              </a:ext>
            </a:extLst>
          </p:cNvPr>
          <p:cNvGraphicFramePr/>
          <p:nvPr>
            <p:extLst>
              <p:ext uri="{D42A27DB-BD31-4B8C-83A1-F6EECF244321}">
                <p14:modId xmlns:p14="http://schemas.microsoft.com/office/powerpoint/2010/main" val="889853632"/>
              </p:ext>
            </p:extLst>
          </p:nvPr>
        </p:nvGraphicFramePr>
        <p:xfrm>
          <a:off x="7523405" y="1277087"/>
          <a:ext cx="26257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DD7DEEF1-5A30-4AE6-87C6-BDD6651945C0}"/>
              </a:ext>
            </a:extLst>
          </p:cNvPr>
          <p:cNvGraphicFramePr/>
          <p:nvPr>
            <p:extLst>
              <p:ext uri="{D42A27DB-BD31-4B8C-83A1-F6EECF244321}">
                <p14:modId xmlns:p14="http://schemas.microsoft.com/office/powerpoint/2010/main" val="1173611798"/>
              </p:ext>
            </p:extLst>
          </p:nvPr>
        </p:nvGraphicFramePr>
        <p:xfrm>
          <a:off x="4717453" y="1321910"/>
          <a:ext cx="2625761"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EC12E32D-238F-4C13-A955-C033B0A9A851}"/>
              </a:ext>
            </a:extLst>
          </p:cNvPr>
          <p:cNvGraphicFramePr/>
          <p:nvPr>
            <p:extLst>
              <p:ext uri="{D42A27DB-BD31-4B8C-83A1-F6EECF244321}">
                <p14:modId xmlns:p14="http://schemas.microsoft.com/office/powerpoint/2010/main" val="3138629904"/>
              </p:ext>
            </p:extLst>
          </p:nvPr>
        </p:nvGraphicFramePr>
        <p:xfrm>
          <a:off x="1839780" y="1330874"/>
          <a:ext cx="2625761"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 name="Rectangle 4">
            <a:extLst>
              <a:ext uri="{FF2B5EF4-FFF2-40B4-BE49-F238E27FC236}">
                <a16:creationId xmlns:a16="http://schemas.microsoft.com/office/drawing/2014/main" id="{A64BFD08-888F-4CD3-B9F2-5EAF4B8B76EE}"/>
              </a:ext>
            </a:extLst>
          </p:cNvPr>
          <p:cNvSpPr/>
          <p:nvPr/>
        </p:nvSpPr>
        <p:spPr>
          <a:xfrm>
            <a:off x="1975147" y="1595037"/>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 Grubu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Düşük Risk,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Az Semptom </a:t>
            </a:r>
          </a:p>
        </p:txBody>
      </p:sp>
      <p:sp>
        <p:nvSpPr>
          <p:cNvPr id="13" name="Rectangle 12">
            <a:extLst>
              <a:ext uri="{FF2B5EF4-FFF2-40B4-BE49-F238E27FC236}">
                <a16:creationId xmlns:a16="http://schemas.microsoft.com/office/drawing/2014/main" id="{211F80C9-95C0-4077-BA09-7B5CBDC05CEA}"/>
              </a:ext>
            </a:extLst>
          </p:cNvPr>
          <p:cNvSpPr/>
          <p:nvPr/>
        </p:nvSpPr>
        <p:spPr>
          <a:xfrm>
            <a:off x="7820129" y="1577115"/>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lang="tr-TR" altLang="tr-TR" sz="2800" b="1" dirty="0">
                <a:solidFill>
                  <a:schemeClr val="tx1">
                    <a:lumMod val="95000"/>
                    <a:lumOff val="5000"/>
                  </a:schemeClr>
                </a:solidFill>
                <a:latin typeface="Calibri" panose="020F0502020204030204"/>
              </a:rPr>
              <a:t>E</a:t>
            </a: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 Grubu </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400" i="0" u="none" strike="noStrike" kern="1200" cap="none" spc="0" normalizeH="0" baseline="0" noProof="0" dirty="0" err="1">
                <a:ln>
                  <a:noFill/>
                </a:ln>
                <a:solidFill>
                  <a:schemeClr val="tx1">
                    <a:lumMod val="95000"/>
                    <a:lumOff val="5000"/>
                  </a:schemeClr>
                </a:solidFill>
                <a:effectLst/>
                <a:uLnTx/>
                <a:uFillTx/>
                <a:latin typeface="Calibri" panose="020F0502020204030204"/>
                <a:ea typeface="+mn-ea"/>
                <a:cs typeface="+mn-cs"/>
              </a:rPr>
              <a:t>Yüksek</a:t>
            </a: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 Risk</a:t>
            </a:r>
            <a:endParaRPr kumimoji="0" lang="tr-TR" altLang="tr-TR" sz="28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5D86565-DA06-4025-A396-86C9C5E9F98D}"/>
              </a:ext>
            </a:extLst>
          </p:cNvPr>
          <p:cNvSpPr/>
          <p:nvPr/>
        </p:nvSpPr>
        <p:spPr>
          <a:xfrm>
            <a:off x="4834434" y="1568147"/>
            <a:ext cx="235502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B Grubu</a:t>
            </a: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 </a:t>
            </a:r>
            <a:r>
              <a:rPr kumimoji="0" lang="tr-TR" altLang="tr-TR" sz="24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Düşük Risk, Fazla Semptom </a:t>
            </a:r>
            <a:endParaRPr kumimoji="0" lang="tr-TR" altLang="tr-TR" sz="280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40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1" grpId="0">
        <p:bldAsOne/>
      </p:bldGraphic>
      <p:bldP spid="5" grpId="0"/>
      <p:bldP spid="13" grpId="0"/>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Tedavi-1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10" name="Grup 24">
            <a:extLst>
              <a:ext uri="{FF2B5EF4-FFF2-40B4-BE49-F238E27FC236}">
                <a16:creationId xmlns:a16="http://schemas.microsoft.com/office/drawing/2014/main" id="{E0790E42-2052-4753-9C8A-504496A47015}"/>
              </a:ext>
            </a:extLst>
          </p:cNvPr>
          <p:cNvGrpSpPr/>
          <p:nvPr/>
        </p:nvGrpSpPr>
        <p:grpSpPr>
          <a:xfrm>
            <a:off x="889252" y="1249472"/>
            <a:ext cx="10593502" cy="4723790"/>
            <a:chOff x="5308530" y="2717034"/>
            <a:chExt cx="10325429" cy="4515130"/>
          </a:xfrm>
        </p:grpSpPr>
        <p:sp>
          <p:nvSpPr>
            <p:cNvPr id="14" name="Serbest Form 33">
              <a:extLst>
                <a:ext uri="{FF2B5EF4-FFF2-40B4-BE49-F238E27FC236}">
                  <a16:creationId xmlns:a16="http://schemas.microsoft.com/office/drawing/2014/main" id="{D4681B3B-23AD-4F58-8BF1-6F28FBADEA3D}"/>
                </a:ext>
              </a:extLst>
            </p:cNvPr>
            <p:cNvSpPr/>
            <p:nvPr/>
          </p:nvSpPr>
          <p:spPr>
            <a:xfrm>
              <a:off x="5490617" y="2717034"/>
              <a:ext cx="10131094" cy="1186032"/>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24000" lvl="0" defTabSz="889000">
                <a:spcBef>
                  <a:spcPct val="0"/>
                </a:spcBef>
                <a:buClr>
                  <a:srgbClr val="009999"/>
                </a:buClr>
                <a:defRPr/>
              </a:pPr>
              <a:r>
                <a:rPr lang="tr-TR" sz="2000" dirty="0">
                  <a:solidFill>
                    <a:srgbClr val="404040"/>
                  </a:solidFill>
                  <a:ea typeface="ＭＳ Ｐゴシック" pitchFamily="34" charset="-128"/>
                </a:rPr>
                <a:t>KOAH’ta temel tedavi sigaranın bırakılması ve </a:t>
              </a:r>
              <a:r>
                <a:rPr lang="tr-TR" sz="2000" dirty="0" err="1">
                  <a:solidFill>
                    <a:srgbClr val="404040"/>
                  </a:solidFill>
                  <a:ea typeface="ＭＳ Ｐゴシック" pitchFamily="34" charset="-128"/>
                </a:rPr>
                <a:t>maruziyetlerden</a:t>
              </a:r>
              <a:r>
                <a:rPr lang="tr-TR" sz="2000" dirty="0">
                  <a:solidFill>
                    <a:srgbClr val="404040"/>
                  </a:solidFill>
                  <a:ea typeface="ＭＳ Ｐゴシック" pitchFamily="34" charset="-128"/>
                </a:rPr>
                <a:t> uzaklaşma, yaşam tarzı değişiklikleridir, medikal tedavi bu sürece katkıda bulunur. KOAH’ta medikal tedavinin amacı semptomları azaltmak ve alevlenmeleri önlemektir.  </a:t>
              </a:r>
              <a:r>
                <a:rPr lang="tr-TR" sz="2000" u="sng" dirty="0">
                  <a:solidFill>
                    <a:srgbClr val="404040"/>
                  </a:solidFill>
                  <a:ea typeface="ＭＳ Ｐゴシック" pitchFamily="34" charset="-128"/>
                </a:rPr>
                <a:t>KOAH’ta temel medikal tedavi </a:t>
              </a:r>
              <a:r>
                <a:rPr lang="tr-TR" sz="2000" u="sng" dirty="0" err="1">
                  <a:solidFill>
                    <a:srgbClr val="404040"/>
                  </a:solidFill>
                  <a:ea typeface="ＭＳ Ｐゴシック" pitchFamily="34" charset="-128"/>
                </a:rPr>
                <a:t>bronkodilatörlerdir</a:t>
              </a:r>
              <a:r>
                <a:rPr lang="tr-TR" sz="2000" u="sng" dirty="0">
                  <a:solidFill>
                    <a:srgbClr val="404040"/>
                  </a:solidFill>
                  <a:ea typeface="ＭＳ Ｐゴシック" pitchFamily="34" charset="-128"/>
                </a:rPr>
                <a:t>. </a:t>
              </a:r>
            </a:p>
          </p:txBody>
        </p:sp>
        <p:sp>
          <p:nvSpPr>
            <p:cNvPr id="15" name="Oval 14">
              <a:extLst>
                <a:ext uri="{FF2B5EF4-FFF2-40B4-BE49-F238E27FC236}">
                  <a16:creationId xmlns:a16="http://schemas.microsoft.com/office/drawing/2014/main" id="{CB3AFE9F-6C3E-468C-A999-32618D58339D}"/>
                </a:ext>
              </a:extLst>
            </p:cNvPr>
            <p:cNvSpPr/>
            <p:nvPr/>
          </p:nvSpPr>
          <p:spPr>
            <a:xfrm>
              <a:off x="5308531" y="2782499"/>
              <a:ext cx="109575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sp>
          <p:nvSpPr>
            <p:cNvPr id="16" name="Serbest Form 35">
              <a:extLst>
                <a:ext uri="{FF2B5EF4-FFF2-40B4-BE49-F238E27FC236}">
                  <a16:creationId xmlns:a16="http://schemas.microsoft.com/office/drawing/2014/main" id="{97153FEA-B8EF-4753-9FE5-DC9A28B25CF6}"/>
                </a:ext>
              </a:extLst>
            </p:cNvPr>
            <p:cNvSpPr/>
            <p:nvPr/>
          </p:nvSpPr>
          <p:spPr>
            <a:xfrm>
              <a:off x="5597275" y="3978624"/>
              <a:ext cx="10036684" cy="2038540"/>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180975" defTabSz="889000">
                <a:spcBef>
                  <a:spcPct val="0"/>
                </a:spcBef>
                <a:buClr>
                  <a:srgbClr val="009999"/>
                </a:buClr>
                <a:defRPr/>
              </a:pPr>
              <a:r>
                <a:rPr lang="tr-TR" sz="2000" dirty="0">
                  <a:solidFill>
                    <a:srgbClr val="404040"/>
                  </a:solidFill>
                  <a:ea typeface="ＭＳ Ｐゴシック" pitchFamily="34" charset="-128"/>
                </a:rPr>
                <a:t>A grubu hasta en az semptomu olan ve sık alevlenmeyen hastayı ifade eder. Bu grup hastada tek bir </a:t>
              </a:r>
              <a:r>
                <a:rPr lang="tr-TR" sz="2000" dirty="0" err="1">
                  <a:solidFill>
                    <a:srgbClr val="404040"/>
                  </a:solidFill>
                  <a:ea typeface="ＭＳ Ｐゴシック" pitchFamily="34" charset="-128"/>
                </a:rPr>
                <a:t>bronkodilatör</a:t>
              </a:r>
              <a:r>
                <a:rPr lang="tr-TR" sz="2000" dirty="0">
                  <a:solidFill>
                    <a:srgbClr val="404040"/>
                  </a:solidFill>
                  <a:ea typeface="ＭＳ Ｐゴシック" pitchFamily="34" charset="-128"/>
                </a:rPr>
                <a:t> ile tedaviye başlanır. </a:t>
              </a:r>
            </a:p>
            <a:p>
              <a:pPr marL="180975" defTabSz="889000">
                <a:spcBef>
                  <a:spcPct val="0"/>
                </a:spcBef>
                <a:buClr>
                  <a:srgbClr val="009999"/>
                </a:buClr>
                <a:defRPr/>
              </a:pPr>
              <a:r>
                <a:rPr lang="tr-TR" sz="2000" dirty="0">
                  <a:solidFill>
                    <a:srgbClr val="404040"/>
                  </a:solidFill>
                  <a:ea typeface="ＭＳ Ｐゴシック" pitchFamily="34" charset="-128"/>
                </a:rPr>
                <a:t>Grup E hastalar ise en ağır hasta grubudur. Bu grup hastalar sık alevlenen hastalardır. E grubu hastalarda başlangıç tedavisi kombine bronkodilatör tedavi veya uygun koşulda </a:t>
              </a:r>
              <a:r>
                <a:rPr lang="tr-TR" sz="2000" dirty="0" err="1">
                  <a:solidFill>
                    <a:srgbClr val="404040"/>
                  </a:solidFill>
                  <a:ea typeface="ＭＳ Ｐゴシック" pitchFamily="34" charset="-128"/>
                </a:rPr>
                <a:t>inhaler</a:t>
              </a:r>
              <a:r>
                <a:rPr lang="tr-TR" sz="2000" dirty="0">
                  <a:solidFill>
                    <a:srgbClr val="404040"/>
                  </a:solidFill>
                  <a:ea typeface="ＭＳ Ｐゴシック" pitchFamily="34" charset="-128"/>
                </a:rPr>
                <a:t> kortikosteroid (IKS) ve bronkodilatör kombinasyonu olabilir. </a:t>
              </a:r>
            </a:p>
          </p:txBody>
        </p:sp>
        <p:sp>
          <p:nvSpPr>
            <p:cNvPr id="17" name="Oval 16">
              <a:extLst>
                <a:ext uri="{FF2B5EF4-FFF2-40B4-BE49-F238E27FC236}">
                  <a16:creationId xmlns:a16="http://schemas.microsoft.com/office/drawing/2014/main" id="{62E34876-E041-4B3A-909F-6F3D651998D6}"/>
                </a:ext>
              </a:extLst>
            </p:cNvPr>
            <p:cNvSpPr/>
            <p:nvPr/>
          </p:nvSpPr>
          <p:spPr>
            <a:xfrm>
              <a:off x="5329356" y="4266759"/>
              <a:ext cx="1095757" cy="1136856"/>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sp>
          <p:nvSpPr>
            <p:cNvPr id="18" name="Serbest Form 37">
              <a:extLst>
                <a:ext uri="{FF2B5EF4-FFF2-40B4-BE49-F238E27FC236}">
                  <a16:creationId xmlns:a16="http://schemas.microsoft.com/office/drawing/2014/main" id="{C7CFB185-E37A-431D-B40F-60893B115ECB}"/>
                </a:ext>
              </a:extLst>
            </p:cNvPr>
            <p:cNvSpPr/>
            <p:nvPr/>
          </p:nvSpPr>
          <p:spPr>
            <a:xfrm>
              <a:off x="5478371" y="6111596"/>
              <a:ext cx="10143340"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266700" lvl="0" defTabSz="355600">
                <a:buClr>
                  <a:srgbClr val="C00000"/>
                </a:buClr>
                <a:defRPr/>
              </a:pPr>
              <a:r>
                <a:rPr lang="tr-TR" sz="2000" dirty="0">
                  <a:solidFill>
                    <a:srgbClr val="404040"/>
                  </a:solidFill>
                </a:rPr>
                <a:t>Hasta kontrol </a:t>
              </a:r>
              <a:r>
                <a:rPr lang="tr-TR" sz="2000" dirty="0" err="1">
                  <a:solidFill>
                    <a:srgbClr val="404040"/>
                  </a:solidFill>
                </a:rPr>
                <a:t>vizitlerinde</a:t>
              </a:r>
              <a:r>
                <a:rPr lang="tr-TR" sz="2000" dirty="0">
                  <a:solidFill>
                    <a:srgbClr val="404040"/>
                  </a:solidFill>
                </a:rPr>
                <a:t> mutlaka risk faktörlerine </a:t>
              </a:r>
              <a:r>
                <a:rPr lang="tr-TR" sz="2000" dirty="0" err="1">
                  <a:solidFill>
                    <a:srgbClr val="404040"/>
                  </a:solidFill>
                </a:rPr>
                <a:t>maruziyet</a:t>
              </a:r>
              <a:r>
                <a:rPr lang="tr-TR" sz="2000" dirty="0">
                  <a:solidFill>
                    <a:srgbClr val="404040"/>
                  </a:solidFill>
                </a:rPr>
                <a:t>, aşılanma, semptomlar, alevlenme öyküsü </a:t>
              </a:r>
              <a:r>
                <a:rPr lang="tr-TR" sz="2000" dirty="0" err="1">
                  <a:solidFill>
                    <a:srgbClr val="404040"/>
                  </a:solidFill>
                </a:rPr>
                <a:t>inhaler</a:t>
              </a:r>
              <a:r>
                <a:rPr lang="tr-TR" sz="2000" dirty="0">
                  <a:solidFill>
                    <a:srgbClr val="404040"/>
                  </a:solidFill>
                </a:rPr>
                <a:t> ilaç tekniği ve uyumu, </a:t>
              </a:r>
              <a:r>
                <a:rPr lang="tr-TR" sz="2000" dirty="0" err="1">
                  <a:solidFill>
                    <a:srgbClr val="404040"/>
                  </a:solidFill>
                </a:rPr>
                <a:t>nonfarmakolojik</a:t>
              </a:r>
              <a:r>
                <a:rPr lang="tr-TR" sz="2000" dirty="0">
                  <a:solidFill>
                    <a:srgbClr val="404040"/>
                  </a:solidFill>
                </a:rPr>
                <a:t> yaklaşımlar açısından bütüncül olarak değerlendirilmeli, buna göre takipteki tedavisi yeniden düzenlenmelidir. </a:t>
              </a:r>
            </a:p>
          </p:txBody>
        </p:sp>
        <p:sp>
          <p:nvSpPr>
            <p:cNvPr id="19" name="Oval 18">
              <a:extLst>
                <a:ext uri="{FF2B5EF4-FFF2-40B4-BE49-F238E27FC236}">
                  <a16:creationId xmlns:a16="http://schemas.microsoft.com/office/drawing/2014/main" id="{EB4B7025-0605-4A37-BAD1-1C0A1264778D}"/>
                </a:ext>
              </a:extLst>
            </p:cNvPr>
            <p:cNvSpPr/>
            <p:nvPr/>
          </p:nvSpPr>
          <p:spPr>
            <a:xfrm>
              <a:off x="5308530" y="6108755"/>
              <a:ext cx="109575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grpSp>
      <p:pic>
        <p:nvPicPr>
          <p:cNvPr id="8" name="Resim 7"/>
          <p:cNvPicPr>
            <a:picLocks noChangeAspect="1"/>
          </p:cNvPicPr>
          <p:nvPr/>
        </p:nvPicPr>
        <p:blipFill>
          <a:blip r:embed="rId3"/>
          <a:stretch>
            <a:fillRect/>
          </a:stretch>
        </p:blipFill>
        <p:spPr>
          <a:xfrm rot="5400000">
            <a:off x="1209536" y="1711133"/>
            <a:ext cx="512720" cy="595708"/>
          </a:xfrm>
          <a:prstGeom prst="rect">
            <a:avLst/>
          </a:prstGeom>
        </p:spPr>
      </p:pic>
      <p:pic>
        <p:nvPicPr>
          <p:cNvPr id="21" name="Resim 20"/>
          <p:cNvPicPr>
            <a:picLocks noChangeAspect="1"/>
          </p:cNvPicPr>
          <p:nvPr/>
        </p:nvPicPr>
        <p:blipFill>
          <a:blip r:embed="rId3"/>
          <a:stretch>
            <a:fillRect/>
          </a:stretch>
        </p:blipFill>
        <p:spPr>
          <a:xfrm rot="5400000">
            <a:off x="1215568" y="3120130"/>
            <a:ext cx="512720" cy="595708"/>
          </a:xfrm>
          <a:prstGeom prst="rect">
            <a:avLst/>
          </a:prstGeom>
        </p:spPr>
      </p:pic>
      <p:pic>
        <p:nvPicPr>
          <p:cNvPr id="11" name="Resim 10"/>
          <p:cNvPicPr>
            <a:picLocks noChangeAspect="1"/>
          </p:cNvPicPr>
          <p:nvPr/>
        </p:nvPicPr>
        <p:blipFill>
          <a:blip r:embed="rId4"/>
          <a:stretch>
            <a:fillRect/>
          </a:stretch>
        </p:blipFill>
        <p:spPr>
          <a:xfrm>
            <a:off x="1185493" y="5088746"/>
            <a:ext cx="591363" cy="512108"/>
          </a:xfrm>
          <a:prstGeom prst="rect">
            <a:avLst/>
          </a:prstGeom>
        </p:spPr>
      </p:pic>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155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Tedavi-2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ext uri="{D42A27DB-BD31-4B8C-83A1-F6EECF244321}">
                <p14:modId xmlns:p14="http://schemas.microsoft.com/office/powerpoint/2010/main" val="2729556634"/>
              </p:ext>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6831046" y="-1732767"/>
            <a:ext cx="1744894"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7" name="TextBox 6">
            <a:extLst>
              <a:ext uri="{FF2B5EF4-FFF2-40B4-BE49-F238E27FC236}">
                <a16:creationId xmlns:a16="http://schemas.microsoft.com/office/drawing/2014/main" id="{4343098A-21B5-4086-A7FF-6D513EF5E787}"/>
              </a:ext>
            </a:extLst>
          </p:cNvPr>
          <p:cNvSpPr txBox="1"/>
          <p:nvPr/>
        </p:nvSpPr>
        <p:spPr>
          <a:xfrm>
            <a:off x="3866158" y="1525705"/>
            <a:ext cx="7674276" cy="1446550"/>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2025 raporuna göre bu gruptaki hastalara herhangi bir bronkodilatör tedavi başlanması önerilmekte ve nefes darlığı düzeyine göre kısa veya uzun etkili bronkodilatör başlanabileceği belirtilmektedir.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231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ext uri="{D42A27DB-BD31-4B8C-83A1-F6EECF244321}">
                <p14:modId xmlns:p14="http://schemas.microsoft.com/office/powerpoint/2010/main" val="3759324237"/>
              </p:ext>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5742787" y="-482467"/>
            <a:ext cx="3921015"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7" name="TextBox 6">
            <a:extLst>
              <a:ext uri="{FF2B5EF4-FFF2-40B4-BE49-F238E27FC236}">
                <a16:creationId xmlns:a16="http://schemas.microsoft.com/office/drawing/2014/main" id="{4343098A-21B5-4086-A7FF-6D513EF5E787}"/>
              </a:ext>
            </a:extLst>
          </p:cNvPr>
          <p:cNvSpPr txBox="1"/>
          <p:nvPr/>
        </p:nvSpPr>
        <p:spPr>
          <a:xfrm>
            <a:off x="3866156" y="2115119"/>
            <a:ext cx="7581429" cy="2800767"/>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2025 raporuna göre bu gruptaki hastalara herhangi bir uzun etkili bronkodilatör tedavi (uzun etkili beta-2 agonist (LABA) ya da uzun etkili antikolinerjik (LAMA)) başlanması önerilmektedir. Seçilecek </a:t>
            </a:r>
            <a:r>
              <a:rPr lang="tr-TR" sz="2200" dirty="0" err="1">
                <a:solidFill>
                  <a:srgbClr val="404040"/>
                </a:solidFill>
                <a:ea typeface="ＭＳ Ｐゴシック" pitchFamily="34" charset="-128"/>
              </a:rPr>
              <a:t>bronkodilatör</a:t>
            </a:r>
            <a:r>
              <a:rPr lang="tr-TR" sz="2200" dirty="0">
                <a:solidFill>
                  <a:srgbClr val="404040"/>
                </a:solidFill>
                <a:ea typeface="ＭＳ Ｐゴシック" pitchFamily="34" charset="-128"/>
              </a:rPr>
              <a:t> sınıfına yönelik herhangi bir tercih yoktur ve hastanın yanıtına göre karar verilmelidir. B grubu hastalarda sıkça rastlanan </a:t>
            </a:r>
            <a:r>
              <a:rPr lang="tr-TR" sz="2200" dirty="0" err="1">
                <a:solidFill>
                  <a:srgbClr val="404040"/>
                </a:solidFill>
                <a:ea typeface="ＭＳ Ｐゴシック" pitchFamily="34" charset="-128"/>
              </a:rPr>
              <a:t>komorbiditelerin</a:t>
            </a:r>
            <a:r>
              <a:rPr lang="tr-TR" sz="2200" dirty="0">
                <a:solidFill>
                  <a:srgbClr val="404040"/>
                </a:solidFill>
                <a:ea typeface="ＭＳ Ｐゴシック" pitchFamily="34" charset="-128"/>
              </a:rPr>
              <a:t> semptom artışına neden olabileceği ve </a:t>
            </a:r>
            <a:r>
              <a:rPr lang="tr-TR" sz="2200" dirty="0" err="1">
                <a:solidFill>
                  <a:srgbClr val="404040"/>
                </a:solidFill>
                <a:ea typeface="ＭＳ Ｐゴシック" pitchFamily="34" charset="-128"/>
              </a:rPr>
              <a:t>prognoza</a:t>
            </a:r>
            <a:r>
              <a:rPr lang="tr-TR" sz="2200" dirty="0">
                <a:solidFill>
                  <a:srgbClr val="404040"/>
                </a:solidFill>
                <a:ea typeface="ＭＳ Ｐゴシック" pitchFamily="34" charset="-128"/>
              </a:rPr>
              <a:t> etki edebileceğinden aktif olarak araştırılması gerektiği vurgulanmaktadır. </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6769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9ACBA1E-6AC8-4216-86DB-409E85CEC28E}"/>
              </a:ext>
            </a:extLst>
          </p:cNvPr>
          <p:cNvGraphicFramePr/>
          <p:nvPr>
            <p:extLst>
              <p:ext uri="{D42A27DB-BD31-4B8C-83A1-F6EECF244321}">
                <p14:modId xmlns:p14="http://schemas.microsoft.com/office/powerpoint/2010/main" val="3676469851"/>
              </p:ext>
            </p:extLst>
          </p:nvPr>
        </p:nvGraphicFramePr>
        <p:xfrm>
          <a:off x="-1911126" y="1381991"/>
          <a:ext cx="8128000" cy="4534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Top Corners Rounded 5">
            <a:extLst>
              <a:ext uri="{FF2B5EF4-FFF2-40B4-BE49-F238E27FC236}">
                <a16:creationId xmlns:a16="http://schemas.microsoft.com/office/drawing/2014/main" id="{ED892FFB-B334-4574-9EB6-222F5C2BE90B}"/>
              </a:ext>
            </a:extLst>
          </p:cNvPr>
          <p:cNvSpPr/>
          <p:nvPr/>
        </p:nvSpPr>
        <p:spPr>
          <a:xfrm rot="5400000">
            <a:off x="6593117" y="136724"/>
            <a:ext cx="2256609" cy="7995939"/>
          </a:xfrm>
          <a:prstGeom prst="round2SameRect">
            <a:avLst/>
          </a:prstGeom>
          <a:solidFill>
            <a:srgbClr val="FFEBEB"/>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7" name="TextBox 6">
            <a:extLst>
              <a:ext uri="{FF2B5EF4-FFF2-40B4-BE49-F238E27FC236}">
                <a16:creationId xmlns:a16="http://schemas.microsoft.com/office/drawing/2014/main" id="{4343098A-21B5-4086-A7FF-6D513EF5E787}"/>
              </a:ext>
            </a:extLst>
          </p:cNvPr>
          <p:cNvSpPr txBox="1"/>
          <p:nvPr/>
        </p:nvSpPr>
        <p:spPr>
          <a:xfrm>
            <a:off x="3884283" y="3749972"/>
            <a:ext cx="7674276" cy="1107996"/>
          </a:xfrm>
          <a:prstGeom prst="rect">
            <a:avLst/>
          </a:prstGeom>
          <a:noFill/>
        </p:spPr>
        <p:txBody>
          <a:bodyPr wrap="square">
            <a:spAutoFit/>
          </a:bodyPr>
          <a:lstStyle/>
          <a:p>
            <a:pPr lvl="0" fontAlgn="base">
              <a:spcBef>
                <a:spcPts val="600"/>
              </a:spcBef>
              <a:spcAft>
                <a:spcPts val="600"/>
              </a:spcAft>
              <a:defRPr/>
            </a:pPr>
            <a:r>
              <a:rPr lang="tr-TR" sz="2200" dirty="0">
                <a:solidFill>
                  <a:srgbClr val="404040"/>
                </a:solidFill>
                <a:ea typeface="ＭＳ Ｐゴシック" pitchFamily="34" charset="-128"/>
              </a:rPr>
              <a:t>GOLD 2025’e göre bu grup hastalarda LABA+LAMA kombinasyonu ile başlanması önerilmiştir. Kan eozinofil ≥300/mm3 olanlarda ise LABA+LAMA kombinasyonuna IKS eklenebilir.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03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3" y="600888"/>
            <a:ext cx="10540353"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Birleşik </a:t>
            </a:r>
            <a:r>
              <a:rPr lang="en-US" sz="2800" b="1" dirty="0">
                <a:solidFill>
                  <a:prstClr val="black">
                    <a:lumMod val="75000"/>
                    <a:lumOff val="25000"/>
                  </a:prstClr>
                </a:solidFill>
                <a:latin typeface="Calibri" panose="020F0502020204030204"/>
              </a:rPr>
              <a:t>D</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eğerlendirme</a:t>
            </a:r>
            <a:r>
              <a:rPr lang="en-US" sz="2800" b="1" dirty="0">
                <a:solidFill>
                  <a:prstClr val="black">
                    <a:lumMod val="75000"/>
                    <a:lumOff val="25000"/>
                  </a:prstClr>
                </a:solidFill>
                <a:latin typeface="Calibri" panose="020F0502020204030204"/>
              </a:rPr>
              <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Göre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Farmakolojik Tedavi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74F06361-0EA1-4286-8F68-245412E1E84B}"/>
              </a:ext>
            </a:extLst>
          </p:cNvPr>
          <p:cNvGraphicFramePr/>
          <p:nvPr>
            <p:extLst>
              <p:ext uri="{D42A27DB-BD31-4B8C-83A1-F6EECF244321}">
                <p14:modId xmlns:p14="http://schemas.microsoft.com/office/powerpoint/2010/main" val="4016858250"/>
              </p:ext>
            </p:extLst>
          </p:nvPr>
        </p:nvGraphicFramePr>
        <p:xfrm>
          <a:off x="881449" y="1458741"/>
          <a:ext cx="10879554" cy="429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2677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F29C8B9-7A97-4FFA-BA1F-0E4A07807F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31013"/>
            <a:ext cx="10586513" cy="58907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Türkiye’de 2000 Yılı Sonrası Yapılan KOAH Prevalans Çalışmaları</a:t>
            </a:r>
            <a:endParaRPr kumimoji="0" lang="tr-TR" sz="28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2">
            <a:extLst>
              <a:ext uri="{FF2B5EF4-FFF2-40B4-BE49-F238E27FC236}">
                <a16:creationId xmlns:a16="http://schemas.microsoft.com/office/drawing/2014/main" id="{E9B9BE66-494A-4ECE-B817-394C91CAC54E}"/>
              </a:ext>
            </a:extLst>
          </p:cNvPr>
          <p:cNvGraphicFramePr>
            <a:graphicFrameLocks noGrp="1"/>
          </p:cNvGraphicFramePr>
          <p:nvPr/>
        </p:nvGraphicFramePr>
        <p:xfrm>
          <a:off x="766231" y="1926990"/>
          <a:ext cx="10586514" cy="4014207"/>
        </p:xfrm>
        <a:graphic>
          <a:graphicData uri="http://schemas.openxmlformats.org/drawingml/2006/table">
            <a:tbl>
              <a:tblPr firstRow="1" firstCol="1" bandRow="1"/>
              <a:tblGrid>
                <a:gridCol w="7861545">
                  <a:extLst>
                    <a:ext uri="{9D8B030D-6E8A-4147-A177-3AD203B41FA5}">
                      <a16:colId xmlns:a16="http://schemas.microsoft.com/office/drawing/2014/main" val="1891008361"/>
                    </a:ext>
                  </a:extLst>
                </a:gridCol>
                <a:gridCol w="957021">
                  <a:extLst>
                    <a:ext uri="{9D8B030D-6E8A-4147-A177-3AD203B41FA5}">
                      <a16:colId xmlns:a16="http://schemas.microsoft.com/office/drawing/2014/main" val="669587417"/>
                    </a:ext>
                  </a:extLst>
                </a:gridCol>
                <a:gridCol w="764346">
                  <a:extLst>
                    <a:ext uri="{9D8B030D-6E8A-4147-A177-3AD203B41FA5}">
                      <a16:colId xmlns:a16="http://schemas.microsoft.com/office/drawing/2014/main" val="1739494857"/>
                    </a:ext>
                  </a:extLst>
                </a:gridCol>
                <a:gridCol w="1003602">
                  <a:extLst>
                    <a:ext uri="{9D8B030D-6E8A-4147-A177-3AD203B41FA5}">
                      <a16:colId xmlns:a16="http://schemas.microsoft.com/office/drawing/2014/main" val="3860281092"/>
                    </a:ext>
                  </a:extLst>
                </a:gridCol>
              </a:tblGrid>
              <a:tr h="369307">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Çalışmanın Adı</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Erkek</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Kadın</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a:txBody>
                    <a:bodyPr/>
                    <a:lstStyle/>
                    <a:p>
                      <a:pPr>
                        <a:lnSpc>
                          <a:spcPct val="115000"/>
                        </a:lnSpc>
                        <a:spcAft>
                          <a:spcPts val="0"/>
                        </a:spcAft>
                      </a:pPr>
                      <a:r>
                        <a:rPr lang="tr-TR"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Toplam</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7F5FD"/>
                      </a:solidFill>
                      <a:prstDash val="solid"/>
                      <a:round/>
                      <a:headEnd type="none" w="med" len="med"/>
                      <a:tailEnd type="none" w="med" len="med"/>
                    </a:lnL>
                    <a:lnR w="12700" cap="flat" cmpd="sng" algn="ctr">
                      <a:solidFill>
                        <a:srgbClr val="E7F5FD"/>
                      </a:solidFill>
                      <a:prstDash val="solid"/>
                      <a:round/>
                      <a:headEnd type="none" w="med" len="med"/>
                      <a:tailEnd type="none" w="med" len="med"/>
                    </a:lnR>
                    <a:lnT w="12700" cap="flat" cmpd="sng" algn="ctr">
                      <a:solidFill>
                        <a:srgbClr val="E7F5F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163923609"/>
                  </a:ext>
                </a:extLst>
              </a:tr>
              <a:tr h="40957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a:t>
                      </a:r>
                      <a:r>
                        <a:rPr lang="en-US"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ağlık</a:t>
                      </a:r>
                      <a:r>
                        <a:rPr lang="en-US"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Bakanlığı</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Ulusal Hastalık Yükü Çalışması, 2004</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8.4</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11.9</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10.2</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268508230"/>
                  </a:ext>
                </a:extLst>
              </a:tr>
              <a:tr h="40957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BOLD-Adana Çalışması (40+ yaş), 2014</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28.5</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10.3</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19.1</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28232448"/>
                  </a:ext>
                </a:extLst>
              </a:tr>
              <a:tr h="419100">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Malatya KOAH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Prevalans</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Çalışması (18+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6.9</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09771295"/>
                  </a:ext>
                </a:extLst>
              </a:tr>
              <a:tr h="42862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Elazığ KOAH Prevalans Çalışması (45+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15.1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5.9</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11.5</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63227949"/>
                  </a:ext>
                </a:extLst>
              </a:tr>
              <a:tr h="419100">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Kocaeli KOAH Prevalans Çalışması (40+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16.5</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8.7</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13.3</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95105159"/>
                  </a:ext>
                </a:extLst>
              </a:tr>
              <a:tr h="409575">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Zonguldak KOAH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Prevalans</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Çalışması (40+ yaş)</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19.3</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9.8</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14.1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39627449"/>
                  </a:ext>
                </a:extLst>
              </a:tr>
              <a:tr h="0">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Türkiye Kronik Hastalıklar ve Risk Faktörleri Çalışması (2011) (15 + yaş grubu), 2013</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5.6</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5.1</a:t>
                      </a:r>
                      <a:endParaRPr lang="tr-TR" sz="180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5.3</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369573598"/>
                  </a:ext>
                </a:extLst>
              </a:tr>
              <a:tr h="0">
                <a:tc>
                  <a:txBody>
                    <a:bodyPr/>
                    <a:lstStyle/>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Türkiye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Hanehalkı</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Sağlık Araştırması: Bulaşıcı Olmayan Hastalıkların Risk Faktörleri</a:t>
                      </a:r>
                      <a:r>
                        <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Prevalansı</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Çalışması (15+ yaş),</a:t>
                      </a:r>
                      <a:r>
                        <a:rPr lang="tr-TR" sz="1800" baseline="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2017 </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endPar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3.1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endPar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4.1</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50000"/>
                        </a:lnSpc>
                        <a:spcAft>
                          <a:spcPts val="0"/>
                        </a:spcAft>
                      </a:pPr>
                      <a:endPar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tr-TR"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3.6</a:t>
                      </a:r>
                      <a:endParaRPr lang="tr-T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24248426"/>
                  </a:ext>
                </a:extLst>
              </a:tr>
            </a:tbl>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361715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Tedaviyi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EA97C006-CB65-44A9-A285-238EBCBF9ACE}"/>
              </a:ext>
            </a:extLst>
          </p:cNvPr>
          <p:cNvGraphicFramePr>
            <a:graphicFrameLocks noGrp="1"/>
          </p:cNvGraphicFramePr>
          <p:nvPr>
            <p:extLst>
              <p:ext uri="{D42A27DB-BD31-4B8C-83A1-F6EECF244321}">
                <p14:modId xmlns:p14="http://schemas.microsoft.com/office/powerpoint/2010/main" val="4201121344"/>
              </p:ext>
            </p:extLst>
          </p:nvPr>
        </p:nvGraphicFramePr>
        <p:xfrm>
          <a:off x="846670" y="1332751"/>
          <a:ext cx="10448860" cy="4265524"/>
        </p:xfrm>
        <a:graphic>
          <a:graphicData uri="http://schemas.openxmlformats.org/drawingml/2006/table">
            <a:tbl>
              <a:tblPr firstRow="1" firstCol="1" bandRow="1"/>
              <a:tblGrid>
                <a:gridCol w="10448860">
                  <a:extLst>
                    <a:ext uri="{9D8B030D-6E8A-4147-A177-3AD203B41FA5}">
                      <a16:colId xmlns:a16="http://schemas.microsoft.com/office/drawing/2014/main" val="1005933096"/>
                    </a:ext>
                  </a:extLst>
                </a:gridCol>
              </a:tblGrid>
              <a:tr h="444687">
                <a:tc>
                  <a:txBody>
                    <a:bodyPr/>
                    <a:lstStyle/>
                    <a:p>
                      <a:pPr algn="just">
                        <a:lnSpc>
                          <a:spcPct val="150000"/>
                        </a:lnSpc>
                      </a:pPr>
                      <a:r>
                        <a:rPr lang="tr-TR" sz="2400" b="1" dirty="0">
                          <a:solidFill>
                            <a:srgbClr val="FFFFFF"/>
                          </a:solidFill>
                          <a:effectLst/>
                          <a:latin typeface="+mn-lt"/>
                          <a:ea typeface="Times New Roman" panose="02020603050405020304" pitchFamily="18" charset="0"/>
                          <a:cs typeface="Times New Roman" panose="02020603050405020304" pitchFamily="18" charset="0"/>
                        </a:rPr>
                        <a:t>TAKİPTEKİ FARMAKOLOJİK TEDAVİ</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39828348"/>
                  </a:ext>
                </a:extLst>
              </a:tr>
              <a:tr h="3773589">
                <a:tc>
                  <a:txBody>
                    <a:bodyPr/>
                    <a:lstStyle/>
                    <a:p>
                      <a:pPr marL="0" lvl="0" indent="0">
                        <a:lnSpc>
                          <a:spcPct val="150000"/>
                        </a:lnSpc>
                        <a:buSzPts val="1000"/>
                        <a:buFont typeface="Times New Roman" panose="02020603050405020304" pitchFamily="18" charset="0"/>
                        <a:buNone/>
                      </a:pPr>
                      <a:r>
                        <a:rPr lang="tr-TR" sz="2400" b="1" dirty="0">
                          <a:solidFill>
                            <a:srgbClr val="404040"/>
                          </a:solidFill>
                          <a:effectLst/>
                          <a:latin typeface="+mn-lt"/>
                          <a:ea typeface="Times New Roman" panose="02020603050405020304" pitchFamily="18" charset="0"/>
                          <a:cs typeface="Times New Roman" panose="02020603050405020304" pitchFamily="18" charset="0"/>
                        </a:rPr>
                        <a:t>1- BAŞLANGIÇ TEDAVİSİNE YANIT UYGUN İSE, DEVAM ETTİR.</a:t>
                      </a:r>
                      <a:endParaRPr lang="tr-TR" sz="4000" dirty="0">
                        <a:solidFill>
                          <a:srgbClr val="404040"/>
                        </a:solidFill>
                        <a:effectLst/>
                        <a:latin typeface="+mn-lt"/>
                        <a:ea typeface="SimSun" panose="02010600030101010101" pitchFamily="2" charset="-122"/>
                        <a:cs typeface="Times New Roman" panose="02020603050405020304" pitchFamily="18" charset="0"/>
                      </a:endParaRPr>
                    </a:p>
                    <a:p>
                      <a:pPr marL="0" lvl="0" indent="0">
                        <a:lnSpc>
                          <a:spcPct val="150000"/>
                        </a:lnSpc>
                        <a:buSzPts val="1000"/>
                        <a:buFont typeface="Times New Roman" panose="02020603050405020304" pitchFamily="18" charset="0"/>
                        <a:buNone/>
                      </a:pPr>
                      <a:r>
                        <a:rPr lang="tr-TR" sz="2400" b="1" dirty="0">
                          <a:solidFill>
                            <a:srgbClr val="404040"/>
                          </a:solidFill>
                          <a:effectLst/>
                          <a:latin typeface="+mn-lt"/>
                          <a:ea typeface="Times New Roman" panose="02020603050405020304" pitchFamily="18" charset="0"/>
                          <a:cs typeface="Times New Roman" panose="02020603050405020304" pitchFamily="18" charset="0"/>
                        </a:rPr>
                        <a:t>2- DEĞİLSE:</a:t>
                      </a:r>
                      <a:endParaRPr lang="tr-TR" sz="4000" dirty="0">
                        <a:solidFill>
                          <a:srgbClr val="404040"/>
                        </a:solidFill>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Dominant gözüken tedavi edilebilir özelliği tespit et (dispne veya alevlenmeler)</a:t>
                      </a:r>
                      <a:endParaRPr lang="tr-TR" sz="2300" dirty="0">
                        <a:effectLst/>
                        <a:latin typeface="+mn-lt"/>
                        <a:ea typeface="SimSun" panose="02010600030101010101" pitchFamily="2" charset="-122"/>
                        <a:cs typeface="Times New Roman" panose="02020603050405020304" pitchFamily="18" charset="0"/>
                      </a:endParaRPr>
                    </a:p>
                    <a:p>
                      <a:pPr marL="717550" indent="-449263">
                        <a:lnSpc>
                          <a:spcPct val="150000"/>
                        </a:lnSpc>
                      </a:pPr>
                      <a:r>
                        <a:rPr lang="tr-TR" sz="2300" dirty="0">
                          <a:solidFill>
                            <a:srgbClr val="000000"/>
                          </a:solidFill>
                          <a:effectLst/>
                          <a:latin typeface="+mn-lt"/>
                          <a:ea typeface="Times New Roman" panose="02020603050405020304" pitchFamily="18" charset="0"/>
                          <a:cs typeface="Times New Roman" panose="02020603050405020304" pitchFamily="18" charset="0"/>
                        </a:rPr>
                        <a:t>       -   Eğer alevlenme ve dispne hedeflenmesi gerekirse alevlenme yolağını tercih et</a:t>
                      </a:r>
                      <a:endParaRPr lang="tr-TR" sz="2300" dirty="0">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Hastayı mevcut tedavisine uygun kutucuğa yerleştir ve talimatları uygula</a:t>
                      </a:r>
                      <a:endParaRPr lang="tr-TR" sz="2300" dirty="0">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Yanıtı değerlendir, düzenle ve tekrar gözden geçir</a:t>
                      </a:r>
                      <a:endParaRPr lang="tr-TR" sz="2300" dirty="0">
                        <a:effectLst/>
                        <a:latin typeface="+mn-lt"/>
                        <a:ea typeface="SimSun" panose="02010600030101010101" pitchFamily="2" charset="-122"/>
                        <a:cs typeface="Times New Roman" panose="02020603050405020304" pitchFamily="18" charset="0"/>
                      </a:endParaRPr>
                    </a:p>
                    <a:p>
                      <a:pPr marL="717550" lvl="1" indent="-449263">
                        <a:lnSpc>
                          <a:spcPct val="150000"/>
                        </a:lnSpc>
                        <a:buFont typeface="Courier New" panose="02070309020205020404" pitchFamily="49" charset="0"/>
                        <a:buChar char="o"/>
                      </a:pPr>
                      <a:r>
                        <a:rPr lang="tr-TR" sz="2300" dirty="0">
                          <a:solidFill>
                            <a:srgbClr val="000000"/>
                          </a:solidFill>
                          <a:effectLst/>
                          <a:latin typeface="+mn-lt"/>
                          <a:ea typeface="Times New Roman" panose="02020603050405020304" pitchFamily="18" charset="0"/>
                          <a:cs typeface="Times New Roman" panose="02020603050405020304" pitchFamily="18" charset="0"/>
                        </a:rPr>
                        <a:t>Bu öneriler tanı anındaki ABE sınıflamasından bağımsızdır</a:t>
                      </a:r>
                      <a:endParaRPr lang="tr-TR" sz="23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3678948593"/>
                  </a:ext>
                </a:extLst>
              </a:tr>
            </a:tbl>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633440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ağ Ok 5"/>
          <p:cNvSpPr/>
          <p:nvPr/>
        </p:nvSpPr>
        <p:spPr>
          <a:xfrm>
            <a:off x="3796860" y="2149491"/>
            <a:ext cx="978408" cy="217180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Tedaviyi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3 Dikey Metin Yer Tutucusu">
            <a:extLst>
              <a:ext uri="{FF2B5EF4-FFF2-40B4-BE49-F238E27FC236}">
                <a16:creationId xmlns:a16="http://schemas.microsoft.com/office/drawing/2014/main" id="{BC506A04-2A93-4AF0-974B-497A042B7393}"/>
              </a:ext>
            </a:extLst>
          </p:cNvPr>
          <p:cNvSpPr txBox="1">
            <a:spLocks/>
          </p:cNvSpPr>
          <p:nvPr/>
        </p:nvSpPr>
        <p:spPr bwMode="auto">
          <a:xfrm rot="5400000">
            <a:off x="1472177" y="1497017"/>
            <a:ext cx="2171803" cy="3476753"/>
          </a:xfrm>
          <a:prstGeom prst="rect">
            <a:avLst/>
          </a:prstGeom>
          <a:solidFill>
            <a:srgbClr val="C00000"/>
          </a:solidFill>
        </p:spPr>
        <p:txBody>
          <a:bodyPr vert="vert270" anchor="ctr"/>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Tedaviyi Değerlendirmede </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3200" b="1" i="0" u="sng" strike="noStrike" kern="1200" cap="none" spc="0" normalizeH="0" baseline="0" noProof="0" dirty="0">
                <a:ln>
                  <a:noFill/>
                </a:ln>
                <a:effectLst/>
                <a:uLnTx/>
                <a:uFillTx/>
                <a:latin typeface="Calibri" panose="020F0502020204030204"/>
                <a:ea typeface="ＭＳ Ｐゴシック" panose="020B0600070205080204" pitchFamily="34" charset="-128"/>
                <a:cs typeface="+mn-cs"/>
              </a:rPr>
              <a:t>DİSPNE</a:t>
            </a:r>
            <a:r>
              <a:rPr kumimoji="0" lang="tr-TR" altLang="tr-TR" sz="2400" b="1" i="0" u="none" strike="noStrike" kern="1200" cap="none" spc="0" normalizeH="0" baseline="0" noProof="0" dirty="0">
                <a:ln>
                  <a:noFill/>
                </a:ln>
                <a:solidFill>
                  <a:srgbClr val="FFB9B9"/>
                </a:solidFill>
                <a:effectLst/>
                <a:uLnTx/>
                <a:uFillTx/>
                <a:latin typeface="Calibri" panose="020F0502020204030204"/>
                <a:ea typeface="ＭＳ Ｐゴシック" panose="020B0600070205080204" pitchFamily="34" charset="-128"/>
                <a:cs typeface="+mn-cs"/>
              </a:rPr>
              <a:t> </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Varlığı Tespitinde</a:t>
            </a:r>
          </a:p>
        </p:txBody>
      </p:sp>
      <p:sp>
        <p:nvSpPr>
          <p:cNvPr id="8" name="Dikdörtgen 7"/>
          <p:cNvSpPr/>
          <p:nvPr/>
        </p:nvSpPr>
        <p:spPr>
          <a:xfrm>
            <a:off x="9902536" y="4778951"/>
            <a:ext cx="457200" cy="636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grpSp>
        <p:nvGrpSpPr>
          <p:cNvPr id="4" name="Grup 3">
            <a:extLst>
              <a:ext uri="{FF2B5EF4-FFF2-40B4-BE49-F238E27FC236}">
                <a16:creationId xmlns:a16="http://schemas.microsoft.com/office/drawing/2014/main" id="{0BDC7B09-6B9B-F0B4-C218-2D2DEF853B90}"/>
              </a:ext>
            </a:extLst>
          </p:cNvPr>
          <p:cNvGrpSpPr/>
          <p:nvPr/>
        </p:nvGrpSpPr>
        <p:grpSpPr>
          <a:xfrm>
            <a:off x="5071584" y="1156855"/>
            <a:ext cx="3502574" cy="4985090"/>
            <a:chOff x="5071584" y="1156855"/>
            <a:chExt cx="3502574" cy="4985090"/>
          </a:xfrm>
        </p:grpSpPr>
        <p:pic>
          <p:nvPicPr>
            <p:cNvPr id="10" name="Picture 9">
              <a:extLst>
                <a:ext uri="{FF2B5EF4-FFF2-40B4-BE49-F238E27FC236}">
                  <a16:creationId xmlns:a16="http://schemas.microsoft.com/office/drawing/2014/main" id="{FDA3EFB6-8CA7-45AE-8A42-6BF2680947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701" r="57367"/>
            <a:stretch/>
          </p:blipFill>
          <p:spPr>
            <a:xfrm>
              <a:off x="5071584" y="1156855"/>
              <a:ext cx="2680842" cy="4985090"/>
            </a:xfrm>
            <a:prstGeom prst="rect">
              <a:avLst/>
            </a:prstGeom>
          </p:spPr>
        </p:pic>
        <p:sp>
          <p:nvSpPr>
            <p:cNvPr id="2" name="Dikdörtgen 1">
              <a:extLst>
                <a:ext uri="{FF2B5EF4-FFF2-40B4-BE49-F238E27FC236}">
                  <a16:creationId xmlns:a16="http://schemas.microsoft.com/office/drawing/2014/main" id="{3C47EAC8-4640-1091-CBE9-2BA0F54A14FD}"/>
                </a:ext>
              </a:extLst>
            </p:cNvPr>
            <p:cNvSpPr/>
            <p:nvPr/>
          </p:nvSpPr>
          <p:spPr>
            <a:xfrm>
              <a:off x="7646410" y="1762539"/>
              <a:ext cx="927748" cy="27166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7911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ağ Ok 8"/>
          <p:cNvSpPr/>
          <p:nvPr/>
        </p:nvSpPr>
        <p:spPr>
          <a:xfrm>
            <a:off x="3734514" y="2149491"/>
            <a:ext cx="978408" cy="217180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Tedaviyi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BA2C09-C620-43D1-89FD-A5C062878505}"/>
              </a:ext>
            </a:extLst>
          </p:cNvPr>
          <p:cNvSpPr txBox="1"/>
          <p:nvPr/>
        </p:nvSpPr>
        <p:spPr>
          <a:xfrm>
            <a:off x="757356" y="5444836"/>
            <a:ext cx="9944268" cy="701731"/>
          </a:xfrm>
          <a:prstGeom prst="rect">
            <a:avLst/>
          </a:prstGeom>
          <a:noFill/>
        </p:spPr>
        <p:txBody>
          <a:bodyPr wrap="square">
            <a:spAutoFit/>
          </a:bodyPr>
          <a:lstStyle/>
          <a:p>
            <a:pPr algn="just">
              <a:lnSpc>
                <a:spcPct val="115000"/>
              </a:lnSpc>
            </a:pPr>
            <a:r>
              <a:rPr lang="tr-TR" sz="1200" dirty="0">
                <a:solidFill>
                  <a:srgbClr val="404040"/>
                </a:solidFill>
                <a:ea typeface="SimSun" panose="02010600030101010101" pitchFamily="2" charset="-122"/>
              </a:rPr>
              <a:t>Eos = kan eozinofil sayısı (hücre/uL)</a:t>
            </a:r>
            <a:endParaRPr lang="en-US" sz="2000" dirty="0">
              <a:solidFill>
                <a:srgbClr val="404040"/>
              </a:solidFill>
              <a:ea typeface="SimSun" panose="02010600030101010101" pitchFamily="2" charset="-122"/>
            </a:endParaRPr>
          </a:p>
          <a:p>
            <a:pPr algn="just">
              <a:lnSpc>
                <a:spcPct val="115000"/>
              </a:lnSpc>
            </a:pPr>
            <a:r>
              <a:rPr lang="tr-TR" sz="1200" dirty="0">
                <a:solidFill>
                  <a:srgbClr val="404040"/>
                </a:solidFill>
                <a:ea typeface="SimSun" panose="02010600030101010101" pitchFamily="2" charset="-122"/>
              </a:rPr>
              <a:t>*Eğer eos ≥ 300 veya eos ≥ 100 ve son 1 yılda  ≥ 2 orta alevlenme/1 hastane yatışı gerektiren ciddi alevlenme</a:t>
            </a:r>
            <a:endParaRPr lang="en-US" sz="2000" dirty="0">
              <a:solidFill>
                <a:srgbClr val="404040"/>
              </a:solidFill>
              <a:ea typeface="SimSun" panose="02010600030101010101" pitchFamily="2" charset="-122"/>
            </a:endParaRPr>
          </a:p>
          <a:p>
            <a:r>
              <a:rPr lang="tr-TR" sz="1200" dirty="0">
                <a:solidFill>
                  <a:srgbClr val="404040"/>
                </a:solidFill>
                <a:ea typeface="SimSun" panose="02010600030101010101" pitchFamily="2" charset="-122"/>
              </a:rPr>
              <a:t>**İKS’nin kesilmesi veya değiştirilmesi durumu: pnömoni, başlangıç endikasyonunun hatalı oluşu veya yanıt yetersizliği</a:t>
            </a:r>
            <a:endParaRPr lang="en-US" sz="3200" dirty="0">
              <a:solidFill>
                <a:srgbClr val="404040"/>
              </a:solidFill>
            </a:endParaRPr>
          </a:p>
        </p:txBody>
      </p:sp>
      <p:sp>
        <p:nvSpPr>
          <p:cNvPr id="8" name="3 Dikey Metin Yer Tutucusu">
            <a:extLst>
              <a:ext uri="{FF2B5EF4-FFF2-40B4-BE49-F238E27FC236}">
                <a16:creationId xmlns:a16="http://schemas.microsoft.com/office/drawing/2014/main" id="{BC506A04-2A93-4AF0-974B-497A042B7393}"/>
              </a:ext>
            </a:extLst>
          </p:cNvPr>
          <p:cNvSpPr txBox="1">
            <a:spLocks/>
          </p:cNvSpPr>
          <p:nvPr/>
        </p:nvSpPr>
        <p:spPr bwMode="auto">
          <a:xfrm rot="5400000">
            <a:off x="1409831" y="1497017"/>
            <a:ext cx="2171803" cy="3476753"/>
          </a:xfrm>
          <a:prstGeom prst="rect">
            <a:avLst/>
          </a:prstGeom>
          <a:solidFill>
            <a:srgbClr val="C00000"/>
          </a:solidFill>
        </p:spPr>
        <p:txBody>
          <a:bodyPr vert="vert270" anchor="ctr"/>
          <a:lstStyle>
            <a:defPPr>
              <a:defRPr lang="tr-TR"/>
            </a:defPPr>
            <a:lvl1pPr marL="228600" indent="-228600" algn="ctr">
              <a:lnSpc>
                <a:spcPct val="90000"/>
              </a:lnSpc>
              <a:spcBef>
                <a:spcPts val="1000"/>
              </a:spcBef>
              <a:buFont typeface="Arial" panose="020B0604020202020204" pitchFamily="34" charset="0"/>
              <a:buChar char="•"/>
              <a:defRPr sz="3600" b="1">
                <a:solidFill>
                  <a:schemeClr val="bg1"/>
                </a:solidFill>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Tedaviyi Değerlendirmede </a:t>
            </a:r>
          </a:p>
          <a:p>
            <a:pPr marL="0" lvl="0" indent="0">
              <a:lnSpc>
                <a:spcPct val="100000"/>
              </a:lnSpc>
              <a:spcBef>
                <a:spcPts val="600"/>
              </a:spcBef>
              <a:spcAft>
                <a:spcPts val="600"/>
              </a:spcAft>
              <a:buNone/>
              <a:defRPr/>
            </a:pPr>
            <a:r>
              <a:rPr lang="tr-TR" altLang="tr-TR" sz="3200" u="sng" dirty="0"/>
              <a:t>ALEVLENME</a:t>
            </a:r>
          </a:p>
          <a:p>
            <a:pPr marL="0" lvl="0" indent="0">
              <a:lnSpc>
                <a:spcPct val="100000"/>
              </a:lnSpc>
              <a:spcBef>
                <a:spcPts val="600"/>
              </a:spcBef>
              <a:spcAft>
                <a:spcPts val="600"/>
              </a:spcAft>
              <a:buNone/>
              <a:defRPr/>
            </a:pPr>
            <a:r>
              <a:rPr kumimoji="0" lang="tr-TR" altLang="tr-TR"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Varlığı Tespitinde</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grpSp>
        <p:nvGrpSpPr>
          <p:cNvPr id="18" name="Grup 17">
            <a:extLst>
              <a:ext uri="{FF2B5EF4-FFF2-40B4-BE49-F238E27FC236}">
                <a16:creationId xmlns:a16="http://schemas.microsoft.com/office/drawing/2014/main" id="{D8303E6D-77F4-0204-7D7F-E3A599394D3A}"/>
              </a:ext>
            </a:extLst>
          </p:cNvPr>
          <p:cNvGrpSpPr/>
          <p:nvPr/>
        </p:nvGrpSpPr>
        <p:grpSpPr>
          <a:xfrm>
            <a:off x="4357150" y="1191639"/>
            <a:ext cx="5969264" cy="4253197"/>
            <a:chOff x="4357150" y="1191639"/>
            <a:chExt cx="5969264" cy="4253197"/>
          </a:xfrm>
        </p:grpSpPr>
        <p:grpSp>
          <p:nvGrpSpPr>
            <p:cNvPr id="16" name="Grup 15">
              <a:extLst>
                <a:ext uri="{FF2B5EF4-FFF2-40B4-BE49-F238E27FC236}">
                  <a16:creationId xmlns:a16="http://schemas.microsoft.com/office/drawing/2014/main" id="{F1DD8E36-1009-F039-2294-D51DFD50847B}"/>
                </a:ext>
              </a:extLst>
            </p:cNvPr>
            <p:cNvGrpSpPr/>
            <p:nvPr/>
          </p:nvGrpSpPr>
          <p:grpSpPr>
            <a:xfrm>
              <a:off x="4357150" y="1191639"/>
              <a:ext cx="5969264" cy="4253197"/>
              <a:chOff x="4357150" y="1191639"/>
              <a:chExt cx="5969264" cy="4253197"/>
            </a:xfrm>
          </p:grpSpPr>
          <p:grpSp>
            <p:nvGrpSpPr>
              <p:cNvPr id="6" name="Grup 5">
                <a:extLst>
                  <a:ext uri="{FF2B5EF4-FFF2-40B4-BE49-F238E27FC236}">
                    <a16:creationId xmlns:a16="http://schemas.microsoft.com/office/drawing/2014/main" id="{D2D07A78-FA2E-2B22-E6E4-8E974851DC38}"/>
                  </a:ext>
                </a:extLst>
              </p:cNvPr>
              <p:cNvGrpSpPr/>
              <p:nvPr/>
            </p:nvGrpSpPr>
            <p:grpSpPr>
              <a:xfrm>
                <a:off x="4357150" y="1191639"/>
                <a:ext cx="5969264" cy="4253197"/>
                <a:chOff x="4357150" y="1191639"/>
                <a:chExt cx="5969264" cy="4253197"/>
              </a:xfrm>
            </p:grpSpPr>
            <p:pic>
              <p:nvPicPr>
                <p:cNvPr id="15" name="Picture 14">
                  <a:extLst>
                    <a:ext uri="{FF2B5EF4-FFF2-40B4-BE49-F238E27FC236}">
                      <a16:creationId xmlns:a16="http://schemas.microsoft.com/office/drawing/2014/main" id="{603F1AE5-E506-4678-BFD9-3AD9632CF42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57150" y="1191639"/>
                  <a:ext cx="5703670" cy="4253197"/>
                </a:xfrm>
                <a:prstGeom prst="rect">
                  <a:avLst/>
                </a:prstGeom>
              </p:spPr>
            </p:pic>
            <p:sp>
              <p:nvSpPr>
                <p:cNvPr id="2" name="Dikdörtgen 1">
                  <a:extLst>
                    <a:ext uri="{FF2B5EF4-FFF2-40B4-BE49-F238E27FC236}">
                      <a16:creationId xmlns:a16="http://schemas.microsoft.com/office/drawing/2014/main" id="{8D93886B-D454-17A3-4A38-2F5B3FC0C2C3}"/>
                    </a:ext>
                  </a:extLst>
                </p:cNvPr>
                <p:cNvSpPr/>
                <p:nvPr/>
              </p:nvSpPr>
              <p:spPr>
                <a:xfrm>
                  <a:off x="8312716" y="2044007"/>
                  <a:ext cx="2013698" cy="1384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D3537F64-3870-3411-9B44-C01D362D200E}"/>
                    </a:ext>
                  </a:extLst>
                </p:cNvPr>
                <p:cNvSpPr/>
                <p:nvPr/>
              </p:nvSpPr>
              <p:spPr>
                <a:xfrm>
                  <a:off x="7504386" y="2149491"/>
                  <a:ext cx="808330" cy="29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4" name="Dikdörtgen 13">
                <a:extLst>
                  <a:ext uri="{FF2B5EF4-FFF2-40B4-BE49-F238E27FC236}">
                    <a16:creationId xmlns:a16="http://schemas.microsoft.com/office/drawing/2014/main" id="{251D3846-1C3E-BAD4-5CC0-1052A6D56DBF}"/>
                  </a:ext>
                </a:extLst>
              </p:cNvPr>
              <p:cNvSpPr/>
              <p:nvPr/>
            </p:nvSpPr>
            <p:spPr>
              <a:xfrm>
                <a:off x="9065173" y="1895700"/>
                <a:ext cx="457200" cy="21718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7" name="Dikdörtgen 16">
              <a:extLst>
                <a:ext uri="{FF2B5EF4-FFF2-40B4-BE49-F238E27FC236}">
                  <a16:creationId xmlns:a16="http://schemas.microsoft.com/office/drawing/2014/main" id="{20B3B089-D3A0-41F4-6078-729E30A7074B}"/>
                </a:ext>
              </a:extLst>
            </p:cNvPr>
            <p:cNvSpPr/>
            <p:nvPr/>
          </p:nvSpPr>
          <p:spPr>
            <a:xfrm>
              <a:off x="8907516" y="1895700"/>
              <a:ext cx="236483" cy="1483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20" name="Düz Ok Bağlayıcısı 19">
            <a:extLst>
              <a:ext uri="{FF2B5EF4-FFF2-40B4-BE49-F238E27FC236}">
                <a16:creationId xmlns:a16="http://schemas.microsoft.com/office/drawing/2014/main" id="{7845A939-6594-E011-460A-3A83386515D5}"/>
              </a:ext>
            </a:extLst>
          </p:cNvPr>
          <p:cNvCxnSpPr>
            <a:cxnSpLocks/>
          </p:cNvCxnSpPr>
          <p:nvPr/>
        </p:nvCxnSpPr>
        <p:spPr>
          <a:xfrm flipH="1">
            <a:off x="8875986" y="1969854"/>
            <a:ext cx="15764" cy="1577387"/>
          </a:xfrm>
          <a:prstGeom prst="straightConnector1">
            <a:avLst/>
          </a:prstGeom>
          <a:ln w="222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Metin kutusu 20">
            <a:extLst>
              <a:ext uri="{FF2B5EF4-FFF2-40B4-BE49-F238E27FC236}">
                <a16:creationId xmlns:a16="http://schemas.microsoft.com/office/drawing/2014/main" id="{DDB12BF8-0C76-670A-172D-D80411E9868B}"/>
              </a:ext>
            </a:extLst>
          </p:cNvPr>
          <p:cNvSpPr txBox="1"/>
          <p:nvPr/>
        </p:nvSpPr>
        <p:spPr>
          <a:xfrm>
            <a:off x="8312716" y="2634758"/>
            <a:ext cx="1337226" cy="461665"/>
          </a:xfrm>
          <a:prstGeom prst="rect">
            <a:avLst/>
          </a:prstGeom>
          <a:solidFill>
            <a:schemeClr val="bg1"/>
          </a:solidFill>
          <a:ln>
            <a:solidFill>
              <a:schemeClr val="bg1"/>
            </a:solidFill>
          </a:ln>
        </p:spPr>
        <p:txBody>
          <a:bodyPr wrap="none" rtlCol="0">
            <a:spAutoFit/>
          </a:bodyPr>
          <a:lstStyle/>
          <a:p>
            <a:pPr algn="ctr"/>
            <a:r>
              <a:rPr lang="tr-TR" sz="1200" dirty="0">
                <a:latin typeface="Times New Roman" panose="02020603050405020304" pitchFamily="18" charset="0"/>
                <a:cs typeface="Times New Roman" panose="02020603050405020304" pitchFamily="18" charset="0"/>
              </a:rPr>
              <a:t>Eğer kan </a:t>
            </a:r>
            <a:r>
              <a:rPr lang="tr-TR" sz="1200" dirty="0" err="1">
                <a:latin typeface="Times New Roman" panose="02020603050405020304" pitchFamily="18" charset="0"/>
                <a:cs typeface="Times New Roman" panose="02020603050405020304" pitchFamily="18" charset="0"/>
              </a:rPr>
              <a:t>eos</a:t>
            </a:r>
            <a:r>
              <a:rPr lang="tr-TR" sz="1200" dirty="0">
                <a:latin typeface="Times New Roman" panose="02020603050405020304" pitchFamily="18" charset="0"/>
                <a:cs typeface="Times New Roman" panose="02020603050405020304" pitchFamily="18" charset="0"/>
              </a:rPr>
              <a:t>&gt;300 </a:t>
            </a:r>
          </a:p>
          <a:p>
            <a:pPr algn="ctr"/>
            <a:r>
              <a:rPr lang="tr-TR" sz="1200" dirty="0">
                <a:latin typeface="Times New Roman" panose="02020603050405020304" pitchFamily="18" charset="0"/>
                <a:cs typeface="Times New Roman" panose="02020603050405020304" pitchFamily="18" charset="0"/>
              </a:rPr>
              <a:t>ise düşün</a:t>
            </a:r>
          </a:p>
        </p:txBody>
      </p:sp>
    </p:spTree>
    <p:extLst>
      <p:ext uri="{BB962C8B-B14F-4D97-AF65-F5344CB8AC3E}">
        <p14:creationId xmlns:p14="http://schemas.microsoft.com/office/powerpoint/2010/main" val="39302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730768"/>
            <a:ext cx="736355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Tedavisinde</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Kullanılan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İlaçlar</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6" name="Picture 2" descr="Astım Ilacı, Nefes, Astım, Tıp, Tıbbi">
            <a:extLst>
              <a:ext uri="{FF2B5EF4-FFF2-40B4-BE49-F238E27FC236}">
                <a16:creationId xmlns:a16="http://schemas.microsoft.com/office/drawing/2014/main" id="{054F7030-CF97-4D93-A13D-57D682E9012A}"/>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943975" y="2730768"/>
            <a:ext cx="1779968" cy="277785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9551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738886"/>
            <a:ext cx="6851170" cy="345325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1) </a:t>
            </a:r>
            <a:r>
              <a:rPr kumimoji="0" lang="tr-TR" sz="2400" b="1" i="0" u="none" strike="noStrike" kern="1200" cap="none" spc="0" normalizeH="0" baseline="0" noProof="0" dirty="0" err="1">
                <a:ln>
                  <a:noFill/>
                </a:ln>
                <a:solidFill>
                  <a:srgbClr val="404040"/>
                </a:solidFill>
                <a:effectLst/>
                <a:uLnTx/>
                <a:uFillTx/>
                <a:latin typeface="Calibri" panose="020F0502020204030204"/>
                <a:ea typeface="+mn-ea"/>
                <a:cs typeface="+mn-cs"/>
              </a:rPr>
              <a:t>Bronkodilatörler</a:t>
            </a:r>
            <a:endPar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a:lnSpc>
                <a:spcPct val="130000"/>
              </a:lnSpc>
              <a:defRPr/>
            </a:pPr>
            <a:r>
              <a:rPr lang="tr-TR" sz="2400" dirty="0">
                <a:solidFill>
                  <a:srgbClr val="404040"/>
                </a:solidFill>
                <a:latin typeface="Calibri" panose="020F0502020204030204"/>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 </a:t>
            </a:r>
            <a:r>
              <a:rPr lang="tr-TR" sz="2400" dirty="0">
                <a:solidFill>
                  <a:srgbClr val="404040"/>
                </a:solidFill>
              </a:rPr>
              <a:t>Beta 2 (</a:t>
            </a:r>
            <a:r>
              <a:rPr lang="el-GR" sz="2400" dirty="0">
                <a:solidFill>
                  <a:srgbClr val="404040"/>
                </a:solidFill>
              </a:rPr>
              <a:t>Β2</a:t>
            </a:r>
            <a:r>
              <a:rPr lang="tr-TR" sz="2400" dirty="0">
                <a:solidFill>
                  <a:srgbClr val="404040"/>
                </a:solidFill>
              </a:rPr>
              <a:t>) Agonistler</a:t>
            </a:r>
          </a:p>
          <a:p>
            <a:pPr marL="352425">
              <a:lnSpc>
                <a:spcPct val="130000"/>
              </a:lnSpc>
              <a:defRPr/>
            </a:pPr>
            <a:r>
              <a:rPr lang="tr-TR" sz="2400" dirty="0">
                <a:solidFill>
                  <a:srgbClr val="404040"/>
                </a:solidFill>
              </a:rPr>
              <a:t>   B) Antikolinerjikler</a:t>
            </a:r>
            <a:endParaRPr lang="tr-TR" sz="2400" dirty="0">
              <a:solidFill>
                <a:srgbClr val="404040"/>
              </a:solidFill>
              <a:latin typeface="Calibri" panose="020F0502020204030204"/>
            </a:endParaRPr>
          </a:p>
          <a:p>
            <a:pPr marL="352425">
              <a:lnSpc>
                <a:spcPct val="130000"/>
              </a:lnSpc>
              <a:defRPr/>
            </a:pPr>
            <a:r>
              <a:rPr kumimoji="0" lang="tr-TR" sz="2400" b="0" i="0" u="none" strike="noStrike" kern="1200" cap="none" spc="0" normalizeH="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C) </a:t>
            </a:r>
            <a:r>
              <a:rPr kumimoji="0" lang="tr-TR" sz="2400" b="0" i="0" u="none" strike="noStrike" kern="1200" cap="none" spc="0" normalizeH="0" baseline="0" noProof="0" dirty="0" err="1">
                <a:ln>
                  <a:noFill/>
                </a:ln>
                <a:solidFill>
                  <a:srgbClr val="404040"/>
                </a:solidFill>
                <a:effectLst/>
                <a:uLnTx/>
                <a:uFillTx/>
                <a:latin typeface="Calibri" panose="020F0502020204030204"/>
              </a:rPr>
              <a:t>Metilksantinler</a:t>
            </a:r>
            <a:endParaRPr lang="tr-TR" sz="2400" b="1" noProof="0" dirty="0">
              <a:solidFill>
                <a:srgbClr val="404040"/>
              </a:solidFill>
              <a:latin typeface="Calibri" panose="020F0502020204030204"/>
            </a:endParaRPr>
          </a:p>
          <a:p>
            <a:pPr marR="0" lvl="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2) Kortikosteroidler</a:t>
            </a:r>
            <a:endParaRPr lang="tr-TR" sz="2400" b="1" dirty="0">
              <a:solidFill>
                <a:srgbClr val="404040"/>
              </a:solidFill>
              <a:latin typeface="Calibri" panose="020F0502020204030204"/>
            </a:endParaRPr>
          </a:p>
          <a:p>
            <a:pPr marR="0" lvl="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3) Fosfodiesteraz-4 İnhibitörleri</a:t>
            </a:r>
          </a:p>
          <a:p>
            <a:pPr marR="0" lvl="0" algn="l" defTabSz="914400" rtl="0" eaLnBrk="1" fontAlgn="auto" latinLnBrk="0" hangingPunct="1">
              <a:lnSpc>
                <a:spcPct val="13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4) Diğer İlaç</a:t>
            </a:r>
            <a:r>
              <a:rPr kumimoji="0" lang="en-GB" sz="2400" b="1" i="0" u="none" strike="noStrike" kern="1200" cap="none" spc="0" normalizeH="0" baseline="0" noProof="0" dirty="0">
                <a:ln>
                  <a:noFill/>
                </a:ln>
                <a:solidFill>
                  <a:srgbClr val="404040"/>
                </a:solidFill>
                <a:effectLst/>
                <a:uLnTx/>
                <a:uFillTx/>
                <a:latin typeface="Calibri" panose="020F0502020204030204"/>
                <a:ea typeface="+mn-ea"/>
                <a:cs typeface="+mn-cs"/>
              </a:rPr>
              <a:t>lar</a:t>
            </a:r>
            <a:endPar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Tedavisinde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Kullanılan</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İlaçlar</a:t>
            </a:r>
            <a:br>
              <a:rPr lang="en-US" sz="2800" b="1" dirty="0">
                <a:solidFill>
                  <a:prstClr val="black">
                    <a:lumMod val="75000"/>
                    <a:lumOff val="25000"/>
                  </a:prstClr>
                </a:solidFill>
                <a:latin typeface="Calibri" panose="020F0502020204030204"/>
              </a:rPr>
            </a:br>
            <a:endParaRPr lang="en-US" sz="2800" b="1" dirty="0">
              <a:solidFill>
                <a:prstClr val="black">
                  <a:lumMod val="75000"/>
                  <a:lumOff val="25000"/>
                </a:prstClr>
              </a:solidFill>
              <a:latin typeface="Calibri" panose="020F0502020204030204"/>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0241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738886"/>
            <a:ext cx="6674659" cy="3453253"/>
          </a:xfrm>
          <a:prstGeom prst="rect">
            <a:avLst/>
          </a:prstGeom>
          <a:noFill/>
        </p:spPr>
        <p:txBody>
          <a:bodyPr wrap="square" rtlCol="0">
            <a:spAutoFit/>
          </a:bodyPr>
          <a:lstStyle/>
          <a:p>
            <a:pPr lvl="0">
              <a:lnSpc>
                <a:spcPct val="130000"/>
              </a:lnSpc>
              <a:defRPr/>
            </a:pPr>
            <a:r>
              <a:rPr lang="tr-TR" sz="2400" b="1" dirty="0">
                <a:solidFill>
                  <a:srgbClr val="404040"/>
                </a:solidFill>
              </a:rPr>
              <a:t>1) Bronkodilatörler</a:t>
            </a:r>
          </a:p>
          <a:p>
            <a:pPr lvl="0">
              <a:lnSpc>
                <a:spcPct val="130000"/>
              </a:lnSpc>
              <a:defRPr/>
            </a:pPr>
            <a:r>
              <a:rPr lang="tr-TR" sz="2400" dirty="0">
                <a:solidFill>
                  <a:srgbClr val="404040"/>
                </a:solidFill>
              </a:rPr>
              <a:t>        A) Beta 2 (</a:t>
            </a:r>
            <a:r>
              <a:rPr lang="el-GR" sz="2400" dirty="0">
                <a:solidFill>
                  <a:srgbClr val="404040"/>
                </a:solidFill>
              </a:rPr>
              <a:t>Β2</a:t>
            </a:r>
            <a:r>
              <a:rPr lang="tr-TR" sz="2400" dirty="0">
                <a:solidFill>
                  <a:srgbClr val="404040"/>
                </a:solidFill>
              </a:rPr>
              <a:t>) Agonistler</a:t>
            </a:r>
          </a:p>
          <a:p>
            <a:pPr marL="352425" lvl="0">
              <a:lnSpc>
                <a:spcPct val="130000"/>
              </a:lnSpc>
              <a:defRPr/>
            </a:pPr>
            <a:r>
              <a:rPr lang="tr-TR" sz="2400" dirty="0">
                <a:solidFill>
                  <a:srgbClr val="404040"/>
                </a:solidFill>
              </a:rPr>
              <a:t>   B) Antikolinerjikler</a:t>
            </a:r>
          </a:p>
          <a:p>
            <a:pPr marL="352425" lvl="0">
              <a:lnSpc>
                <a:spcPct val="130000"/>
              </a:lnSpc>
              <a:defRPr/>
            </a:pPr>
            <a:r>
              <a:rPr lang="tr-TR" sz="2400" dirty="0">
                <a:solidFill>
                  <a:srgbClr val="404040"/>
                </a:solidFill>
              </a:rPr>
              <a:t>   C) Metilksantinler</a:t>
            </a:r>
            <a:endParaRPr lang="tr-TR" sz="2400" b="1" dirty="0">
              <a:solidFill>
                <a:srgbClr val="404040"/>
              </a:solidFill>
            </a:endParaRPr>
          </a:p>
          <a:p>
            <a:pPr lvl="0">
              <a:lnSpc>
                <a:spcPct val="130000"/>
              </a:lnSpc>
              <a:defRPr/>
            </a:pPr>
            <a:r>
              <a:rPr lang="tr-TR" sz="2400" b="1" dirty="0">
                <a:solidFill>
                  <a:schemeClr val="bg1">
                    <a:lumMod val="75000"/>
                  </a:schemeClr>
                </a:solidFill>
              </a:rPr>
              <a:t>2) Kortikosteroidler</a:t>
            </a:r>
          </a:p>
          <a:p>
            <a:pPr lvl="0">
              <a:lnSpc>
                <a:spcPct val="130000"/>
              </a:lnSpc>
              <a:defRPr/>
            </a:pPr>
            <a:r>
              <a:rPr lang="tr-TR" sz="2400" b="1" dirty="0">
                <a:solidFill>
                  <a:schemeClr val="bg1">
                    <a:lumMod val="75000"/>
                  </a:schemeClr>
                </a:solidFill>
              </a:rPr>
              <a:t>3) Fosfodiesteraz-4 İnhibitörleri</a:t>
            </a:r>
          </a:p>
          <a:p>
            <a:pPr lvl="0">
              <a:lnSpc>
                <a:spcPct val="130000"/>
              </a:lnSpc>
              <a:defRPr/>
            </a:pPr>
            <a:r>
              <a:rPr lang="tr-TR" sz="2400" b="1" dirty="0">
                <a:solidFill>
                  <a:schemeClr val="bg1">
                    <a:lumMod val="75000"/>
                  </a:schemeClr>
                </a:solidFill>
              </a:rPr>
              <a:t>4) Diğer İlaç</a:t>
            </a:r>
            <a:r>
              <a:rPr lang="en-GB" sz="2400" b="1" dirty="0">
                <a:solidFill>
                  <a:schemeClr val="bg1">
                    <a:lumMod val="75000"/>
                  </a:schemeClr>
                </a:solidFill>
              </a:rPr>
              <a:t>lar</a:t>
            </a:r>
            <a:endParaRPr lang="tr-TR" sz="2400" b="1" dirty="0">
              <a:solidFill>
                <a:schemeClr val="bg1">
                  <a:lumMod val="75000"/>
                </a:scheme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65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71838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sz="2800" b="1" dirty="0">
                <a:solidFill>
                  <a:prstClr val="black">
                    <a:lumMod val="75000"/>
                    <a:lumOff val="25000"/>
                  </a:prstClr>
                </a:solidFill>
                <a:latin typeface="Calibri" panose="020F0502020204030204"/>
              </a:rPr>
              <a:t>KOAH’ta Yaygın Kullanılan Bronkodilatatör</a:t>
            </a:r>
            <a:r>
              <a:rPr lang="en-US" altLang="tr-TR" sz="2800" b="1" dirty="0" err="1">
                <a:solidFill>
                  <a:prstClr val="black">
                    <a:lumMod val="75000"/>
                    <a:lumOff val="25000"/>
                  </a:prstClr>
                </a:solidFill>
                <a:latin typeface="Calibri" panose="020F0502020204030204"/>
              </a:rPr>
              <a:t>ler</a:t>
            </a:r>
            <a:r>
              <a:rPr lang="tr-TR" altLang="tr-TR" sz="2800" b="1" dirty="0">
                <a:solidFill>
                  <a:prstClr val="black">
                    <a:lumMod val="75000"/>
                    <a:lumOff val="25000"/>
                  </a:prstClr>
                </a:solidFill>
                <a:latin typeface="Calibri" panose="020F0502020204030204"/>
              </a:rPr>
              <a:t> ve Günlük Dozları</a:t>
            </a:r>
            <a:endParaRPr lang="en-US" sz="2800" b="1"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2">
            <a:extLst>
              <a:ext uri="{FF2B5EF4-FFF2-40B4-BE49-F238E27FC236}">
                <a16:creationId xmlns:a16="http://schemas.microsoft.com/office/drawing/2014/main" id="{861AC817-4DB5-414E-9D55-216668838528}"/>
              </a:ext>
            </a:extLst>
          </p:cNvPr>
          <p:cNvGraphicFramePr>
            <a:graphicFrameLocks noGrp="1"/>
          </p:cNvGraphicFramePr>
          <p:nvPr/>
        </p:nvGraphicFramePr>
        <p:xfrm>
          <a:off x="251597" y="1212724"/>
          <a:ext cx="11688806" cy="4920057"/>
        </p:xfrm>
        <a:graphic>
          <a:graphicData uri="http://schemas.openxmlformats.org/drawingml/2006/table">
            <a:tbl>
              <a:tblPr/>
              <a:tblGrid>
                <a:gridCol w="1848306">
                  <a:extLst>
                    <a:ext uri="{9D8B030D-6E8A-4147-A177-3AD203B41FA5}">
                      <a16:colId xmlns:a16="http://schemas.microsoft.com/office/drawing/2014/main" val="1915413065"/>
                    </a:ext>
                  </a:extLst>
                </a:gridCol>
                <a:gridCol w="219563">
                  <a:extLst>
                    <a:ext uri="{9D8B030D-6E8A-4147-A177-3AD203B41FA5}">
                      <a16:colId xmlns:a16="http://schemas.microsoft.com/office/drawing/2014/main" val="263085682"/>
                    </a:ext>
                  </a:extLst>
                </a:gridCol>
                <a:gridCol w="1658202">
                  <a:extLst>
                    <a:ext uri="{9D8B030D-6E8A-4147-A177-3AD203B41FA5}">
                      <a16:colId xmlns:a16="http://schemas.microsoft.com/office/drawing/2014/main" val="1161738419"/>
                    </a:ext>
                  </a:extLst>
                </a:gridCol>
                <a:gridCol w="397776">
                  <a:extLst>
                    <a:ext uri="{9D8B030D-6E8A-4147-A177-3AD203B41FA5}">
                      <a16:colId xmlns:a16="http://schemas.microsoft.com/office/drawing/2014/main" val="525656968"/>
                    </a:ext>
                  </a:extLst>
                </a:gridCol>
                <a:gridCol w="1538669">
                  <a:extLst>
                    <a:ext uri="{9D8B030D-6E8A-4147-A177-3AD203B41FA5}">
                      <a16:colId xmlns:a16="http://schemas.microsoft.com/office/drawing/2014/main" val="3950274940"/>
                    </a:ext>
                  </a:extLst>
                </a:gridCol>
                <a:gridCol w="198691">
                  <a:extLst>
                    <a:ext uri="{9D8B030D-6E8A-4147-A177-3AD203B41FA5}">
                      <a16:colId xmlns:a16="http://schemas.microsoft.com/office/drawing/2014/main" val="2158825325"/>
                    </a:ext>
                  </a:extLst>
                </a:gridCol>
                <a:gridCol w="1737754">
                  <a:extLst>
                    <a:ext uri="{9D8B030D-6E8A-4147-A177-3AD203B41FA5}">
                      <a16:colId xmlns:a16="http://schemas.microsoft.com/office/drawing/2014/main" val="2230132347"/>
                    </a:ext>
                  </a:extLst>
                </a:gridCol>
                <a:gridCol w="894874">
                  <a:extLst>
                    <a:ext uri="{9D8B030D-6E8A-4147-A177-3AD203B41FA5}">
                      <a16:colId xmlns:a16="http://schemas.microsoft.com/office/drawing/2014/main" val="2175893034"/>
                    </a:ext>
                  </a:extLst>
                </a:gridCol>
                <a:gridCol w="1992248">
                  <a:extLst>
                    <a:ext uri="{9D8B030D-6E8A-4147-A177-3AD203B41FA5}">
                      <a16:colId xmlns:a16="http://schemas.microsoft.com/office/drawing/2014/main" val="4256589598"/>
                    </a:ext>
                  </a:extLst>
                </a:gridCol>
                <a:gridCol w="1202723">
                  <a:extLst>
                    <a:ext uri="{9D8B030D-6E8A-4147-A177-3AD203B41FA5}">
                      <a16:colId xmlns:a16="http://schemas.microsoft.com/office/drawing/2014/main" val="1145432975"/>
                    </a:ext>
                  </a:extLst>
                </a:gridCol>
              </a:tblGrid>
              <a:tr h="226121">
                <a:tc>
                  <a:txBody>
                    <a:bodyPr/>
                    <a:lstStyle/>
                    <a:p>
                      <a:pPr marL="65405" eaLnBrk="0" hangingPunct="0">
                        <a:spcBef>
                          <a:spcPts val="95"/>
                        </a:spcBef>
                        <a:spcAft>
                          <a:spcPts val="0"/>
                        </a:spcAft>
                      </a:pPr>
                      <a:r>
                        <a:rPr lang="tr-TR" sz="1200" b="1" dirty="0">
                          <a:solidFill>
                            <a:srgbClr val="FFFFFF"/>
                          </a:solidFill>
                          <a:effectLst/>
                          <a:latin typeface="+mn-lt"/>
                          <a:ea typeface="Times New Roman" panose="02020603050405020304" pitchFamily="18" charset="0"/>
                        </a:rPr>
                        <a:t>Etken Madde</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gridSpan="2">
                  <a:txBody>
                    <a:bodyPr/>
                    <a:lstStyle/>
                    <a:p>
                      <a:pPr marL="64770" eaLnBrk="0" hangingPunct="0">
                        <a:spcBef>
                          <a:spcPts val="95"/>
                        </a:spcBef>
                        <a:spcAft>
                          <a:spcPts val="0"/>
                        </a:spcAft>
                      </a:pPr>
                      <a:r>
                        <a:rPr lang="tr-TR" sz="1200" b="1" dirty="0">
                          <a:solidFill>
                            <a:srgbClr val="FFFFFF"/>
                          </a:solidFill>
                          <a:effectLst/>
                          <a:latin typeface="+mn-lt"/>
                          <a:ea typeface="Times New Roman" panose="02020603050405020304" pitchFamily="18" charset="0"/>
                        </a:rPr>
                        <a:t>İnhaler</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60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L="64770" eaLnBrk="0" hangingPunct="0">
                        <a:spcBef>
                          <a:spcPts val="95"/>
                        </a:spcBef>
                        <a:spcAft>
                          <a:spcPts val="0"/>
                        </a:spcAft>
                      </a:pPr>
                      <a:r>
                        <a:rPr lang="tr-TR" sz="1200" b="1" dirty="0" err="1">
                          <a:solidFill>
                            <a:srgbClr val="FFFFFF"/>
                          </a:solidFill>
                          <a:effectLst/>
                          <a:latin typeface="+mn-lt"/>
                          <a:ea typeface="Times New Roman" panose="02020603050405020304" pitchFamily="18" charset="0"/>
                        </a:rPr>
                        <a:t>Nebülizatör</a:t>
                      </a:r>
                      <a:r>
                        <a:rPr lang="tr-TR" sz="1200" b="1" dirty="0">
                          <a:solidFill>
                            <a:srgbClr val="FFFFFF"/>
                          </a:solidFill>
                          <a:effectLst/>
                          <a:latin typeface="+mn-lt"/>
                          <a:ea typeface="Times New Roman" panose="02020603050405020304" pitchFamily="18" charset="0"/>
                        </a:rPr>
                        <a:t> Solüsyonu</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L="64770" eaLnBrk="0" hangingPunct="0">
                        <a:spcBef>
                          <a:spcPts val="95"/>
                        </a:spcBef>
                        <a:spcAft>
                          <a:spcPts val="0"/>
                        </a:spcAft>
                      </a:pPr>
                      <a:r>
                        <a:rPr lang="tr-TR" sz="1200" b="1" dirty="0">
                          <a:solidFill>
                            <a:srgbClr val="FFFFFF"/>
                          </a:solidFill>
                          <a:effectLst/>
                          <a:latin typeface="+mn-lt"/>
                          <a:ea typeface="Times New Roman" panose="02020603050405020304" pitchFamily="18" charset="0"/>
                        </a:rPr>
                        <a:t>Oral**</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gridSpan="2">
                  <a:txBody>
                    <a:bodyPr/>
                    <a:lstStyle/>
                    <a:p>
                      <a:pPr marL="64770" eaLnBrk="0" hangingPunct="0">
                        <a:spcBef>
                          <a:spcPts val="95"/>
                        </a:spcBef>
                        <a:spcAft>
                          <a:spcPts val="0"/>
                        </a:spcAft>
                      </a:pPr>
                      <a:r>
                        <a:rPr lang="tr-TR" sz="1200" b="1" dirty="0" err="1">
                          <a:solidFill>
                            <a:srgbClr val="FFFFFF"/>
                          </a:solidFill>
                          <a:effectLst/>
                          <a:latin typeface="+mn-lt"/>
                          <a:ea typeface="Times New Roman" panose="02020603050405020304" pitchFamily="18" charset="0"/>
                        </a:rPr>
                        <a:t>Parenteral</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pPr marL="64770" eaLnBrk="0" hangingPunct="0">
                        <a:spcBef>
                          <a:spcPts val="95"/>
                        </a:spcBef>
                        <a:spcAft>
                          <a:spcPts val="0"/>
                        </a:spcAft>
                      </a:pPr>
                      <a:endParaRPr lang="tr-TR" sz="16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marL="64770" eaLnBrk="0" hangingPunct="0">
                        <a:spcBef>
                          <a:spcPts val="95"/>
                        </a:spcBef>
                        <a:spcAft>
                          <a:spcPts val="0"/>
                        </a:spcAft>
                      </a:pPr>
                      <a:r>
                        <a:rPr lang="tr-TR" sz="1200" b="1" dirty="0">
                          <a:solidFill>
                            <a:srgbClr val="FFFFFF"/>
                          </a:solidFill>
                          <a:effectLst/>
                          <a:latin typeface="+mn-lt"/>
                          <a:ea typeface="Times New Roman" panose="02020603050405020304" pitchFamily="18" charset="0"/>
                        </a:rPr>
                        <a:t>Etki Süresi</a:t>
                      </a:r>
                      <a:endParaRPr lang="tr-TR" sz="1200" dirty="0">
                        <a:effectLst/>
                        <a:latin typeface="+mn-lt"/>
                        <a:ea typeface="SimSun" panose="02010600030101010101" pitchFamily="2" charset="-122"/>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982412145"/>
                  </a:ext>
                </a:extLst>
              </a:tr>
              <a:tr h="160391">
                <a:tc gridSpan="10">
                  <a:txBody>
                    <a:bodyPr/>
                    <a:lstStyle/>
                    <a:p>
                      <a:pPr marL="64770" eaLnBrk="0" hangingPunct="0">
                        <a:lnSpc>
                          <a:spcPts val="1280"/>
                        </a:lnSpc>
                        <a:spcAft>
                          <a:spcPts val="0"/>
                        </a:spcAft>
                      </a:pPr>
                      <a:r>
                        <a:rPr lang="tr-TR" sz="1200" b="1" dirty="0">
                          <a:solidFill>
                            <a:srgbClr val="404040"/>
                          </a:solidFill>
                          <a:effectLst/>
                          <a:latin typeface="+mn-lt"/>
                          <a:ea typeface="Times New Roman" panose="02020603050405020304" pitchFamily="18" charset="0"/>
                        </a:rPr>
                        <a:t>Kısa</a:t>
                      </a:r>
                      <a:r>
                        <a:rPr lang="tr-TR" sz="1200" b="1" spc="-3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30" dirty="0">
                          <a:solidFill>
                            <a:srgbClr val="404040"/>
                          </a:solidFill>
                          <a:effectLst/>
                          <a:latin typeface="+mn-lt"/>
                          <a:ea typeface="Times New Roman" panose="02020603050405020304" pitchFamily="18" charset="0"/>
                        </a:rPr>
                        <a:t> </a:t>
                      </a:r>
                      <a:r>
                        <a:rPr lang="tr-TR" sz="1200" b="1" dirty="0" err="1">
                          <a:solidFill>
                            <a:srgbClr val="404040"/>
                          </a:solidFill>
                          <a:effectLst/>
                          <a:latin typeface="+mn-lt"/>
                          <a:ea typeface="Times New Roman" panose="02020603050405020304" pitchFamily="18" charset="0"/>
                        </a:rPr>
                        <a:t>antikolinerjikler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805735957"/>
                  </a:ext>
                </a:extLst>
              </a:tr>
              <a:tr h="399986">
                <a:tc>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err="1">
                          <a:solidFill>
                            <a:srgbClr val="404040"/>
                          </a:solidFill>
                          <a:effectLst/>
                          <a:latin typeface="+mn-lt"/>
                          <a:ea typeface="Times New Roman" panose="02020603050405020304" pitchFamily="18" charset="0"/>
                        </a:rPr>
                        <a:t>İpratropium</a:t>
                      </a:r>
                      <a:r>
                        <a:rPr lang="tr-TR" sz="1200" dirty="0">
                          <a:solidFill>
                            <a:srgbClr val="404040"/>
                          </a:solidFill>
                          <a:effectLst/>
                          <a:latin typeface="+mn-lt"/>
                          <a:ea typeface="Times New Roman" panose="02020603050405020304" pitchFamily="18" charset="0"/>
                        </a:rPr>
                        <a:t> bromür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eaLnBrk="0" hangingPunct="0">
                        <a:lnSpc>
                          <a:spcPts val="1100"/>
                        </a:lnSpc>
                        <a:spcBef>
                          <a:spcPts val="95"/>
                        </a:spcBef>
                        <a:spcAft>
                          <a:spcPts val="0"/>
                        </a:spcAft>
                      </a:pPr>
                      <a:endParaRPr lang="tr-TR" sz="16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250-500 µg/2ml</a:t>
                      </a:r>
                      <a:endParaRPr lang="tr-TR" sz="1200" dirty="0">
                        <a:effectLst/>
                        <a:latin typeface="+mn-lt"/>
                        <a:ea typeface="SimSun" panose="02010600030101010101" pitchFamily="2" charset="-122"/>
                      </a:endParaRPr>
                    </a:p>
                    <a:p>
                      <a:pPr marL="64770" marR="280670" eaLnBrk="0" hangingPunct="0">
                        <a:lnSpc>
                          <a:spcPts val="1200"/>
                        </a:lnSpc>
                        <a:spcAft>
                          <a:spcPts val="0"/>
                        </a:spcAft>
                      </a:pPr>
                      <a:r>
                        <a:rPr lang="tr-TR" sz="1200" dirty="0">
                          <a:effectLst/>
                          <a:latin typeface="+mn-lt"/>
                          <a:ea typeface="Times New Roman" panose="02020603050405020304" pitchFamily="18" charset="0"/>
                        </a:rPr>
                        <a:t>(6-8 saatte 1-2 kere) Maksimum: 2mg/gün</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250-500 µg/2ml</a:t>
                      </a:r>
                      <a:endParaRPr lang="tr-TR" sz="1200" dirty="0">
                        <a:solidFill>
                          <a:srgbClr val="404040"/>
                        </a:solidFill>
                        <a:effectLst/>
                        <a:latin typeface="+mn-lt"/>
                        <a:ea typeface="SimSun" panose="02010600030101010101" pitchFamily="2" charset="-122"/>
                      </a:endParaRPr>
                    </a:p>
                    <a:p>
                      <a:pPr marL="64770" marR="280670" eaLnBrk="0" hangingPunct="0">
                        <a:lnSpc>
                          <a:spcPts val="1200"/>
                        </a:lnSpc>
                        <a:spcAft>
                          <a:spcPts val="0"/>
                        </a:spcAft>
                      </a:pPr>
                      <a:r>
                        <a:rPr lang="tr-TR" sz="1200" dirty="0">
                          <a:solidFill>
                            <a:srgbClr val="404040"/>
                          </a:solidFill>
                          <a:effectLst/>
                          <a:latin typeface="+mn-lt"/>
                          <a:ea typeface="Times New Roman" panose="02020603050405020304" pitchFamily="18" charset="0"/>
                        </a:rPr>
                        <a:t>(6-8 saatte 1-2 kere) Maksimum: 2mg/gün</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eaLnBrk="0" hangingPunct="0">
                        <a:lnSpc>
                          <a:spcPts val="1100"/>
                        </a:lnSpc>
                        <a:spcBef>
                          <a:spcPts val="9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hangingPunct="0">
                        <a:lnSpc>
                          <a:spcPts val="1100"/>
                        </a:lnSpc>
                        <a:spcBef>
                          <a:spcPts val="9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6-8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049664"/>
                  </a:ext>
                </a:extLst>
              </a:tr>
              <a:tr h="165836">
                <a:tc gridSpan="10">
                  <a:txBody>
                    <a:bodyPr/>
                    <a:lstStyle/>
                    <a:p>
                      <a:pPr marL="64770" eaLnBrk="0" hangingPunct="0">
                        <a:lnSpc>
                          <a:spcPts val="1280"/>
                        </a:lnSpc>
                        <a:spcAft>
                          <a:spcPts val="0"/>
                        </a:spcAft>
                      </a:pPr>
                      <a:r>
                        <a:rPr lang="tr-TR" sz="1200" b="1" dirty="0">
                          <a:solidFill>
                            <a:srgbClr val="404040"/>
                          </a:solidFill>
                          <a:effectLst/>
                          <a:latin typeface="+mn-lt"/>
                          <a:ea typeface="Times New Roman" panose="02020603050405020304" pitchFamily="18" charset="0"/>
                        </a:rPr>
                        <a:t>Uzun</a:t>
                      </a:r>
                      <a:r>
                        <a:rPr lang="tr-TR" sz="1200" b="1" spc="-11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110" dirty="0">
                          <a:solidFill>
                            <a:srgbClr val="404040"/>
                          </a:solidFill>
                          <a:effectLst/>
                          <a:latin typeface="+mn-lt"/>
                          <a:ea typeface="Times New Roman" panose="02020603050405020304" pitchFamily="18" charset="0"/>
                        </a:rPr>
                        <a:t> </a:t>
                      </a:r>
                      <a:r>
                        <a:rPr lang="tr-TR" sz="1200" b="1" kern="1200" dirty="0" err="1">
                          <a:solidFill>
                            <a:srgbClr val="404040"/>
                          </a:solidFill>
                          <a:effectLst/>
                          <a:latin typeface="+mn-lt"/>
                          <a:ea typeface="Times New Roman" panose="02020603050405020304" pitchFamily="18" charset="0"/>
                          <a:cs typeface="+mn-cs"/>
                        </a:rPr>
                        <a:t>antikolinerjikler</a:t>
                      </a:r>
                      <a:endParaRPr lang="tr-TR" sz="1200" b="1" kern="1200" dirty="0">
                        <a:solidFill>
                          <a:srgbClr val="404040"/>
                        </a:solidFill>
                        <a:effectLst/>
                        <a:latin typeface="+mn-lt"/>
                        <a:ea typeface="SimSun" panose="02010600030101010101" pitchFamily="2" charset="-122"/>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67349739"/>
                  </a:ext>
                </a:extLst>
              </a:tr>
              <a:tr h="69126">
                <a:tc gridSpan="2">
                  <a:txBody>
                    <a:bodyPr/>
                    <a:lstStyle/>
                    <a:p>
                      <a:pPr marL="64770" eaLnBrk="0" hangingPunct="0">
                        <a:lnSpc>
                          <a:spcPts val="1260"/>
                        </a:lnSpc>
                        <a:spcAft>
                          <a:spcPts val="0"/>
                        </a:spcAft>
                      </a:pPr>
                      <a:r>
                        <a:rPr lang="tr-TR" sz="1200" spc="-40" dirty="0">
                          <a:solidFill>
                            <a:srgbClr val="404040"/>
                          </a:solidFill>
                          <a:effectLst/>
                          <a:latin typeface="+mn-lt"/>
                          <a:ea typeface="Times New Roman" panose="02020603050405020304" pitchFamily="18" charset="0"/>
                        </a:rPr>
                        <a:t>T</a:t>
                      </a:r>
                      <a:r>
                        <a:rPr lang="tr-TR" sz="1200" dirty="0">
                          <a:solidFill>
                            <a:srgbClr val="404040"/>
                          </a:solidFill>
                          <a:effectLst/>
                          <a:latin typeface="+mn-lt"/>
                          <a:ea typeface="Times New Roman" panose="02020603050405020304" pitchFamily="18" charset="0"/>
                        </a:rPr>
                        <a:t>iotropium</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2">
                  <a:txBody>
                    <a:bodyPr/>
                    <a:lstStyle/>
                    <a:p>
                      <a:pPr marL="64770" eaLnBrk="0" hangingPunct="0">
                        <a:lnSpc>
                          <a:spcPts val="1260"/>
                        </a:lnSpc>
                        <a:spcAft>
                          <a:spcPts val="0"/>
                        </a:spcAft>
                      </a:pPr>
                      <a:r>
                        <a:rPr lang="tr-TR" sz="1200">
                          <a:solidFill>
                            <a:srgbClr val="404040"/>
                          </a:solidFill>
                          <a:effectLst/>
                          <a:latin typeface="+mn-lt"/>
                          <a:ea typeface="Times New Roman" panose="02020603050405020304" pitchFamily="18" charset="0"/>
                        </a:rPr>
                        <a:t>18 µg, KTİ</a:t>
                      </a:r>
                      <a:endParaRPr lang="tr-TR" sz="120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24+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944557"/>
                  </a:ext>
                </a:extLst>
              </a:tr>
              <a:tr h="146035">
                <a:tc gridSpan="10">
                  <a:txBody>
                    <a:bodyPr/>
                    <a:lstStyle/>
                    <a:p>
                      <a:pPr marR="6750685" eaLnBrk="0" hangingPunct="0">
                        <a:lnSpc>
                          <a:spcPts val="1085"/>
                        </a:lnSpc>
                        <a:spcAft>
                          <a:spcPts val="0"/>
                        </a:spcAft>
                        <a:tabLst>
                          <a:tab pos="1727835" algn="l"/>
                        </a:tabLst>
                      </a:pPr>
                      <a:r>
                        <a:rPr lang="tr-TR" sz="1200" b="1" dirty="0">
                          <a:solidFill>
                            <a:srgbClr val="404040"/>
                          </a:solidFill>
                          <a:effectLst/>
                          <a:latin typeface="+mn-lt"/>
                          <a:ea typeface="Times New Roman" panose="02020603050405020304" pitchFamily="18" charset="0"/>
                        </a:rPr>
                        <a:t>  Kısa</a:t>
                      </a:r>
                      <a:r>
                        <a:rPr lang="tr-TR" sz="1200" b="1" spc="5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6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β2</a:t>
                      </a:r>
                      <a:r>
                        <a:rPr lang="tr-TR" sz="1200" b="1" spc="17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 </a:t>
                      </a:r>
                      <a:r>
                        <a:rPr lang="tr-TR" sz="1200" b="1" dirty="0" err="1">
                          <a:solidFill>
                            <a:srgbClr val="404040"/>
                          </a:solidFill>
                          <a:effectLst/>
                          <a:latin typeface="+mn-lt"/>
                          <a:ea typeface="Times New Roman" panose="02020603050405020304" pitchFamily="18" charset="0"/>
                        </a:rPr>
                        <a:t>agonistler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42958974"/>
                  </a:ext>
                </a:extLst>
              </a:tr>
              <a:tr h="1019272">
                <a:tc>
                  <a:txBody>
                    <a:bodyPr/>
                    <a:lstStyle/>
                    <a:p>
                      <a:pPr marL="65405" eaLnBrk="0" hangingPunct="0">
                        <a:lnSpc>
                          <a:spcPts val="1260"/>
                        </a:lnSpc>
                        <a:spcAft>
                          <a:spcPts val="0"/>
                        </a:spcAft>
                      </a:pPr>
                      <a:r>
                        <a:rPr lang="tr-TR" sz="1200" dirty="0">
                          <a:solidFill>
                            <a:srgbClr val="404040"/>
                          </a:solidFill>
                          <a:effectLst/>
                          <a:latin typeface="+mn-lt"/>
                          <a:ea typeface="Times New Roman" panose="02020603050405020304" pitchFamily="18" charset="0"/>
                        </a:rPr>
                        <a:t>Salbutamol</a:t>
                      </a:r>
                      <a:endParaRPr lang="tr-TR" sz="1200" dirty="0">
                        <a:solidFill>
                          <a:srgbClr val="404040"/>
                        </a:solidFill>
                        <a:effectLst/>
                        <a:latin typeface="+mn-lt"/>
                        <a:ea typeface="SimSun" panose="02010600030101010101" pitchFamily="2" charset="-122"/>
                      </a:endParaRPr>
                    </a:p>
                    <a:p>
                      <a:pPr eaLnBrk="0" hangingPunct="0">
                        <a:lnSpc>
                          <a:spcPts val="7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5405" eaLnBrk="0" hangingPunct="0">
                        <a:spcAft>
                          <a:spcPts val="0"/>
                        </a:spcAft>
                      </a:pPr>
                      <a:r>
                        <a:rPr lang="tr-TR" sz="1200" spc="-80" dirty="0" err="1">
                          <a:solidFill>
                            <a:srgbClr val="404040"/>
                          </a:solidFill>
                          <a:effectLst/>
                          <a:latin typeface="+mn-lt"/>
                          <a:ea typeface="Times New Roman" panose="02020603050405020304" pitchFamily="18" charset="0"/>
                        </a:rPr>
                        <a:t>T</a:t>
                      </a:r>
                      <a:r>
                        <a:rPr lang="tr-TR" sz="1200" dirty="0" err="1">
                          <a:solidFill>
                            <a:srgbClr val="404040"/>
                          </a:solidFill>
                          <a:effectLst/>
                          <a:latin typeface="+mn-lt"/>
                          <a:ea typeface="Times New Roman" panose="02020603050405020304" pitchFamily="18" charset="0"/>
                        </a:rPr>
                        <a:t>erbütalin</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100 µg; ÖDİ</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4-6 saatte, 1-2 kere</a:t>
                      </a:r>
                      <a:endParaRPr lang="tr-TR" sz="1200" dirty="0">
                        <a:solidFill>
                          <a:srgbClr val="404040"/>
                        </a:solidFill>
                        <a:effectLst/>
                        <a:latin typeface="+mn-lt"/>
                        <a:ea typeface="SimSun" panose="02010600030101010101" pitchFamily="2" charset="-122"/>
                      </a:endParaRPr>
                    </a:p>
                    <a:p>
                      <a:pPr eaLnBrk="0" hangingPunct="0">
                        <a:lnSpc>
                          <a:spcPts val="600"/>
                        </a:lnSpc>
                        <a:spcBef>
                          <a:spcPts val="20"/>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250 µg; KTİ</a:t>
                      </a:r>
                      <a:r>
                        <a:rPr lang="en-US" sz="1200" dirty="0">
                          <a:solidFill>
                            <a:srgbClr val="404040"/>
                          </a:solidFill>
                          <a:effectLst/>
                          <a:latin typeface="+mn-lt"/>
                          <a:ea typeface="SimSun" panose="02010600030101010101" pitchFamily="2" charset="-122"/>
                        </a:rPr>
                        <a:t> </a:t>
                      </a:r>
                      <a:r>
                        <a:rPr lang="tr-TR" sz="1200" dirty="0">
                          <a:solidFill>
                            <a:srgbClr val="404040"/>
                          </a:solidFill>
                          <a:effectLst/>
                          <a:latin typeface="+mn-lt"/>
                          <a:ea typeface="Times New Roman" panose="02020603050405020304" pitchFamily="18" charset="0"/>
                        </a:rPr>
                        <a:t>4-6 saatte, 1-2 kere</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500 µg; KTİ</a:t>
                      </a:r>
                      <a:r>
                        <a:rPr lang="en-US" sz="1200" dirty="0">
                          <a:solidFill>
                            <a:srgbClr val="404040"/>
                          </a:solidFill>
                          <a:effectLst/>
                          <a:latin typeface="+mn-lt"/>
                          <a:ea typeface="SimSun" panose="02010600030101010101" pitchFamily="2" charset="-122"/>
                        </a:rPr>
                        <a:t> </a:t>
                      </a:r>
                      <a:r>
                        <a:rPr lang="tr-TR" sz="1200" dirty="0">
                          <a:solidFill>
                            <a:srgbClr val="404040"/>
                          </a:solidFill>
                          <a:effectLst/>
                          <a:latin typeface="+mn-lt"/>
                          <a:ea typeface="Times New Roman" panose="02020603050405020304" pitchFamily="18" charset="0"/>
                        </a:rPr>
                        <a:t>4-6 saatte, 1-2 kere</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endParaRPr lang="tr-TR" sz="16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2.5 mg/2.5 ml</a:t>
                      </a:r>
                      <a:endParaRPr lang="tr-TR" sz="1200" dirty="0">
                        <a:effectLst/>
                        <a:latin typeface="+mn-lt"/>
                        <a:ea typeface="SimSun" panose="02010600030101010101" pitchFamily="2" charset="-122"/>
                      </a:endParaRPr>
                    </a:p>
                    <a:p>
                      <a:pPr marL="64770" eaLnBrk="0" hangingPunct="0">
                        <a:lnSpc>
                          <a:spcPts val="1200"/>
                        </a:lnSpc>
                        <a:spcAft>
                          <a:spcPts val="0"/>
                        </a:spcAft>
                      </a:pPr>
                      <a:r>
                        <a:rPr lang="tr-TR" sz="1200" dirty="0">
                          <a:effectLst/>
                          <a:latin typeface="+mn-lt"/>
                          <a:ea typeface="Times New Roman" panose="02020603050405020304" pitchFamily="18" charset="0"/>
                        </a:rPr>
                        <a:t>4-6 saatte, 1 kere</a:t>
                      </a:r>
                      <a:endParaRPr lang="tr-TR" sz="1200" dirty="0">
                        <a:effectLst/>
                        <a:latin typeface="+mn-lt"/>
                        <a:ea typeface="SimSun" panose="02010600030101010101" pitchFamily="2" charset="-122"/>
                      </a:endParaRPr>
                    </a:p>
                    <a:p>
                      <a:pPr eaLnBrk="0" hangingPunct="0">
                        <a:lnSpc>
                          <a:spcPts val="500"/>
                        </a:lnSpc>
                        <a:spcBef>
                          <a:spcPts val="3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2.5 mg/2.5 ml</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4-6 saatte, 1 kere</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2-4mg tablet</a:t>
                      </a:r>
                      <a:endParaRPr lang="tr-TR" sz="1200" dirty="0">
                        <a:effectLst/>
                        <a:latin typeface="+mn-lt"/>
                        <a:ea typeface="SimSun" panose="02010600030101010101" pitchFamily="2" charset="-122"/>
                      </a:endParaRPr>
                    </a:p>
                    <a:p>
                      <a:pPr marL="64770" marR="179705" eaLnBrk="0" hangingPunct="0">
                        <a:lnSpc>
                          <a:spcPts val="1200"/>
                        </a:lnSpc>
                        <a:spcAft>
                          <a:spcPts val="0"/>
                        </a:spcAft>
                      </a:pPr>
                      <a:r>
                        <a:rPr lang="tr-TR" sz="1200" dirty="0">
                          <a:effectLst/>
                          <a:latin typeface="+mn-lt"/>
                          <a:ea typeface="Times New Roman" panose="02020603050405020304" pitchFamily="18" charset="0"/>
                        </a:rPr>
                        <a:t>(6-8 saatte 2-4mg) 4-8mg SR tablet </a:t>
                      </a:r>
                      <a:endParaRPr lang="tr-TR" sz="1200" dirty="0">
                        <a:effectLst/>
                        <a:latin typeface="+mn-lt"/>
                        <a:ea typeface="SimSun" panose="02010600030101010101" pitchFamily="2" charset="-122"/>
                      </a:endParaRPr>
                    </a:p>
                    <a:p>
                      <a:pPr marL="64770" marR="179705" eaLnBrk="0" hangingPunct="0">
                        <a:lnSpc>
                          <a:spcPts val="1200"/>
                        </a:lnSpc>
                        <a:spcAft>
                          <a:spcPts val="0"/>
                        </a:spcAft>
                      </a:pPr>
                      <a:r>
                        <a:rPr lang="tr-TR" sz="1200" dirty="0">
                          <a:effectLst/>
                          <a:latin typeface="+mn-lt"/>
                          <a:ea typeface="Times New Roman" panose="02020603050405020304" pitchFamily="18" charset="0"/>
                        </a:rPr>
                        <a:t>(12 saatte, 4-8mg)</a:t>
                      </a:r>
                      <a:endParaRPr lang="tr-TR" sz="1200" dirty="0">
                        <a:effectLst/>
                        <a:latin typeface="+mn-lt"/>
                        <a:ea typeface="SimSun" panose="02010600030101010101" pitchFamily="2" charset="-122"/>
                      </a:endParaRPr>
                    </a:p>
                    <a:p>
                      <a:pPr marL="64770" eaLnBrk="0" hangingPunct="0">
                        <a:spcBef>
                          <a:spcPts val="500"/>
                        </a:spcBef>
                        <a:spcAft>
                          <a:spcPts val="0"/>
                        </a:spcAft>
                      </a:pPr>
                      <a:r>
                        <a:rPr lang="tr-TR" sz="1200" dirty="0">
                          <a:effectLst/>
                          <a:latin typeface="+mn-lt"/>
                          <a:ea typeface="Times New Roman" panose="02020603050405020304" pitchFamily="18" charset="0"/>
                        </a:rPr>
                        <a:t>2.5 mg tablet</a:t>
                      </a:r>
                      <a:endParaRPr lang="tr-TR" sz="1200" dirty="0">
                        <a:effectLst/>
                        <a:latin typeface="+mn-lt"/>
                        <a:ea typeface="SimSun" panose="02010600030101010101" pitchFamily="2" charset="-122"/>
                      </a:endParaRPr>
                    </a:p>
                    <a:p>
                      <a:pPr marL="64770" marR="179705" eaLnBrk="0" hangingPunct="0">
                        <a:lnSpc>
                          <a:spcPts val="1200"/>
                        </a:lnSpc>
                        <a:spcAft>
                          <a:spcPts val="0"/>
                        </a:spcAft>
                      </a:pPr>
                      <a:r>
                        <a:rPr lang="tr-TR" sz="1200" dirty="0">
                          <a:effectLst/>
                          <a:latin typeface="+mn-lt"/>
                          <a:ea typeface="Times New Roman" panose="02020603050405020304" pitchFamily="18" charset="0"/>
                        </a:rPr>
                        <a:t>(8 saatte 1 tablet) 5mg </a:t>
                      </a:r>
                      <a:r>
                        <a:rPr lang="tr-TR" sz="1200" dirty="0" err="1">
                          <a:effectLst/>
                          <a:latin typeface="+mn-lt"/>
                          <a:ea typeface="Times New Roman" panose="02020603050405020304" pitchFamily="18" charset="0"/>
                        </a:rPr>
                        <a:t>durules</a:t>
                      </a:r>
                      <a:r>
                        <a:rPr lang="tr-TR" sz="1200" dirty="0">
                          <a:effectLst/>
                          <a:latin typeface="+mn-lt"/>
                          <a:ea typeface="Times New Roman" panose="02020603050405020304" pitchFamily="18" charset="0"/>
                        </a:rPr>
                        <a:t> tablet (12 saatte 1 tablet)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2-4mg tablet</a:t>
                      </a:r>
                      <a:endParaRPr lang="tr-TR" sz="1200" dirty="0">
                        <a:solidFill>
                          <a:srgbClr val="404040"/>
                        </a:solidFill>
                        <a:effectLst/>
                        <a:latin typeface="+mn-lt"/>
                        <a:ea typeface="SimSun" panose="02010600030101010101" pitchFamily="2" charset="-122"/>
                      </a:endParaRPr>
                    </a:p>
                    <a:p>
                      <a:pPr marL="64770" marR="179705" eaLnBrk="0" hangingPunct="0">
                        <a:lnSpc>
                          <a:spcPts val="1200"/>
                        </a:lnSpc>
                        <a:spcAft>
                          <a:spcPts val="0"/>
                        </a:spcAft>
                      </a:pPr>
                      <a:r>
                        <a:rPr lang="tr-TR" sz="1200" dirty="0">
                          <a:solidFill>
                            <a:srgbClr val="404040"/>
                          </a:solidFill>
                          <a:effectLst/>
                          <a:latin typeface="+mn-lt"/>
                          <a:ea typeface="Times New Roman" panose="02020603050405020304" pitchFamily="18" charset="0"/>
                        </a:rPr>
                        <a:t>(6-8 saatte 2-4mg) 4-8mg SR tablet </a:t>
                      </a:r>
                      <a:endParaRPr lang="tr-TR" sz="1200" dirty="0">
                        <a:solidFill>
                          <a:srgbClr val="404040"/>
                        </a:solidFill>
                        <a:effectLst/>
                        <a:latin typeface="+mn-lt"/>
                        <a:ea typeface="SimSun" panose="02010600030101010101" pitchFamily="2" charset="-122"/>
                      </a:endParaRPr>
                    </a:p>
                    <a:p>
                      <a:pPr marL="64770" marR="179705" eaLnBrk="0" hangingPunct="0">
                        <a:lnSpc>
                          <a:spcPts val="1200"/>
                        </a:lnSpc>
                        <a:spcAft>
                          <a:spcPts val="0"/>
                        </a:spcAft>
                      </a:pPr>
                      <a:r>
                        <a:rPr lang="tr-TR" sz="1200" dirty="0">
                          <a:solidFill>
                            <a:srgbClr val="404040"/>
                          </a:solidFill>
                          <a:effectLst/>
                          <a:latin typeface="+mn-lt"/>
                          <a:ea typeface="Times New Roman" panose="02020603050405020304" pitchFamily="18" charset="0"/>
                        </a:rPr>
                        <a:t>(12 saatte, 4-8mg)</a:t>
                      </a:r>
                      <a:endParaRPr lang="tr-TR" sz="1200" dirty="0">
                        <a:solidFill>
                          <a:srgbClr val="404040"/>
                        </a:solidFill>
                        <a:effectLst/>
                        <a:latin typeface="+mn-lt"/>
                        <a:ea typeface="SimSun" panose="02010600030101010101" pitchFamily="2" charset="-122"/>
                      </a:endParaRPr>
                    </a:p>
                    <a:p>
                      <a:pPr marL="64770" eaLnBrk="0" hangingPunct="0">
                        <a:spcBef>
                          <a:spcPts val="500"/>
                        </a:spcBef>
                        <a:spcAft>
                          <a:spcPts val="0"/>
                        </a:spcAft>
                      </a:pPr>
                      <a:r>
                        <a:rPr lang="tr-TR" sz="1200" dirty="0">
                          <a:solidFill>
                            <a:srgbClr val="404040"/>
                          </a:solidFill>
                          <a:effectLst/>
                          <a:latin typeface="+mn-lt"/>
                          <a:ea typeface="Times New Roman" panose="02020603050405020304" pitchFamily="18" charset="0"/>
                        </a:rPr>
                        <a:t>2.5 mg tablet</a:t>
                      </a:r>
                      <a:endParaRPr lang="tr-TR" sz="1200" dirty="0">
                        <a:solidFill>
                          <a:srgbClr val="404040"/>
                        </a:solidFill>
                        <a:effectLst/>
                        <a:latin typeface="+mn-lt"/>
                        <a:ea typeface="SimSun" panose="02010600030101010101" pitchFamily="2" charset="-122"/>
                      </a:endParaRPr>
                    </a:p>
                    <a:p>
                      <a:pPr marL="64770" marR="179705" eaLnBrk="0" hangingPunct="0">
                        <a:lnSpc>
                          <a:spcPts val="1200"/>
                        </a:lnSpc>
                        <a:spcAft>
                          <a:spcPts val="0"/>
                        </a:spcAft>
                      </a:pPr>
                      <a:r>
                        <a:rPr lang="tr-TR" sz="1200" dirty="0">
                          <a:solidFill>
                            <a:srgbClr val="404040"/>
                          </a:solidFill>
                          <a:effectLst/>
                          <a:latin typeface="+mn-lt"/>
                          <a:ea typeface="Times New Roman" panose="02020603050405020304" pitchFamily="18" charset="0"/>
                        </a:rPr>
                        <a:t>(8 saatte 1 tablet) 5mg durules tablet (12 saatte 1 tablet)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0.5mg/ml, ampul</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4-6 saat</a:t>
                      </a:r>
                      <a:endParaRPr lang="tr-TR" sz="1200" dirty="0">
                        <a:solidFill>
                          <a:srgbClr val="404040"/>
                        </a:solidFill>
                        <a:effectLst/>
                        <a:latin typeface="+mn-lt"/>
                        <a:ea typeface="SimSun" panose="02010600030101010101" pitchFamily="2" charset="-122"/>
                      </a:endParaRPr>
                    </a:p>
                    <a:p>
                      <a:pPr eaLnBrk="0" hangingPunct="0">
                        <a:lnSpc>
                          <a:spcPts val="7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4-6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787065"/>
                  </a:ext>
                </a:extLst>
              </a:tr>
              <a:tr h="228530">
                <a:tc gridSpan="10">
                  <a:txBody>
                    <a:bodyPr/>
                    <a:lstStyle/>
                    <a:p>
                      <a:pPr marR="6660515" eaLnBrk="0" hangingPunct="0">
                        <a:lnSpc>
                          <a:spcPts val="1085"/>
                        </a:lnSpc>
                        <a:spcAft>
                          <a:spcPts val="0"/>
                        </a:spcAft>
                        <a:tabLst>
                          <a:tab pos="1638300" algn="l"/>
                        </a:tabLst>
                      </a:pPr>
                      <a:r>
                        <a:rPr lang="tr-TR" sz="1200" b="1" dirty="0">
                          <a:solidFill>
                            <a:srgbClr val="404040"/>
                          </a:solidFill>
                          <a:effectLst/>
                          <a:latin typeface="+mn-lt"/>
                          <a:ea typeface="Times New Roman" panose="02020603050405020304" pitchFamily="18" charset="0"/>
                        </a:rPr>
                        <a:t>  Uzun</a:t>
                      </a:r>
                      <a:r>
                        <a:rPr lang="tr-TR" sz="1200" b="1" spc="2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3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β2 –</a:t>
                      </a:r>
                      <a:r>
                        <a:rPr lang="tr-TR" sz="1200" b="1" dirty="0" err="1">
                          <a:solidFill>
                            <a:srgbClr val="404040"/>
                          </a:solidFill>
                          <a:effectLst/>
                          <a:latin typeface="+mn-lt"/>
                          <a:ea typeface="Times New Roman" panose="02020603050405020304" pitchFamily="18" charset="0"/>
                        </a:rPr>
                        <a:t>agonistler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71314864"/>
                  </a:ext>
                </a:extLst>
              </a:tr>
              <a:tr h="640077">
                <a:tc>
                  <a:txBody>
                    <a:bodyPr/>
                    <a:lstStyle/>
                    <a:p>
                      <a:pPr marL="64770" eaLnBrk="0" hangingPunct="0">
                        <a:lnSpc>
                          <a:spcPts val="1260"/>
                        </a:lnSpc>
                        <a:spcAft>
                          <a:spcPts val="0"/>
                        </a:spcAft>
                      </a:pPr>
                      <a:r>
                        <a:rPr lang="tr-TR" sz="1200" dirty="0" err="1">
                          <a:solidFill>
                            <a:srgbClr val="404040"/>
                          </a:solidFill>
                          <a:effectLst/>
                          <a:latin typeface="+mn-lt"/>
                          <a:ea typeface="Times New Roman" panose="02020603050405020304" pitchFamily="18" charset="0"/>
                        </a:rPr>
                        <a:t>Salmeterol</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err="1">
                          <a:solidFill>
                            <a:srgbClr val="404040"/>
                          </a:solidFill>
                          <a:effectLst/>
                          <a:latin typeface="+mn-lt"/>
                          <a:ea typeface="Times New Roman" panose="02020603050405020304" pitchFamily="18" charset="0"/>
                        </a:rPr>
                        <a:t>Formoterol</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25 µg, ÖDİ</a:t>
                      </a:r>
                      <a:r>
                        <a:rPr lang="en-US" sz="1200" dirty="0">
                          <a:solidFill>
                            <a:srgbClr val="404040"/>
                          </a:solidFill>
                          <a:effectLst/>
                          <a:latin typeface="+mn-lt"/>
                          <a:ea typeface="SimSun" panose="02010600030101010101" pitchFamily="2" charset="-122"/>
                        </a:rPr>
                        <a:t> </a:t>
                      </a:r>
                    </a:p>
                    <a:p>
                      <a:pPr marL="64770" eaLnBrk="0" hangingPunct="0">
                        <a:lnSpc>
                          <a:spcPts val="1260"/>
                        </a:lnSpc>
                        <a:spcAft>
                          <a:spcPts val="0"/>
                        </a:spcAft>
                      </a:pPr>
                      <a:r>
                        <a:rPr lang="en-US" sz="1200" dirty="0">
                          <a:solidFill>
                            <a:srgbClr val="404040"/>
                          </a:solidFill>
                          <a:effectLst/>
                          <a:latin typeface="+mn-lt"/>
                          <a:ea typeface="SimSun" panose="02010600030101010101" pitchFamily="2" charset="-122"/>
                        </a:rPr>
                        <a:t> </a:t>
                      </a:r>
                      <a:r>
                        <a:rPr lang="tr-TR" sz="1200" dirty="0">
                          <a:solidFill>
                            <a:srgbClr val="404040"/>
                          </a:solidFill>
                          <a:effectLst/>
                          <a:latin typeface="+mn-lt"/>
                          <a:ea typeface="Times New Roman" panose="02020603050405020304" pitchFamily="18" charset="0"/>
                        </a:rPr>
                        <a:t>50 µg, KTİ</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(12 saatte, 50-100 µg)</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12 µg, ÖDİ</a:t>
                      </a:r>
                      <a:endParaRPr lang="en-US" sz="1200" dirty="0">
                        <a:solidFill>
                          <a:srgbClr val="404040"/>
                        </a:solidFill>
                        <a:effectLst/>
                        <a:latin typeface="+mn-lt"/>
                        <a:ea typeface="Times New Roman" panose="02020603050405020304" pitchFamily="18" charset="0"/>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4.5 µg, 9 µg, 12 µg, KTİ</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770" eaLnBrk="0" hangingPunct="0">
                        <a:lnSpc>
                          <a:spcPts val="1260"/>
                        </a:lnSpc>
                        <a:spcAft>
                          <a:spcPts val="0"/>
                        </a:spcAft>
                      </a:pPr>
                      <a:endParaRPr lang="tr-TR" sz="160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p>
                      <a:pPr eaLnBrk="0" hangingPunct="0">
                        <a:lnSpc>
                          <a:spcPts val="500"/>
                        </a:lnSpc>
                        <a:spcBef>
                          <a:spcPts val="3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p>
                      <a:pPr eaLnBrk="0" hangingPunct="0">
                        <a:lnSpc>
                          <a:spcPts val="500"/>
                        </a:lnSpc>
                        <a:spcBef>
                          <a:spcPts val="3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eaLnBrk="0" hangingPunct="0">
                        <a:lnSpc>
                          <a:spcPts val="1000"/>
                        </a:lnSpc>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p>
                      <a:pPr eaLnBrk="0" hangingPunct="0">
                        <a:lnSpc>
                          <a:spcPts val="500"/>
                        </a:lnSpc>
                        <a:spcBef>
                          <a:spcPts val="3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eaLnBrk="0" hangingPunct="0">
                        <a:lnSpc>
                          <a:spcPts val="1000"/>
                        </a:lnSpc>
                        <a:spcAft>
                          <a:spcPts val="0"/>
                        </a:spcAft>
                      </a:pPr>
                      <a:r>
                        <a:rPr lang="tr-TR" sz="1200" dirty="0">
                          <a:solidFill>
                            <a:srgbClr val="404040"/>
                          </a:solidFill>
                          <a:effectLst/>
                          <a:latin typeface="+mn-lt"/>
                          <a:ea typeface="Times New Roman" panose="02020603050405020304" pitchFamily="18" charset="0"/>
                        </a:rPr>
                        <a:t> </a:t>
                      </a: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a:solidFill>
                            <a:srgbClr val="404040"/>
                          </a:solidFill>
                          <a:effectLst/>
                          <a:latin typeface="+mn-lt"/>
                          <a:ea typeface="Times New Roman" panose="02020603050405020304" pitchFamily="18" charset="0"/>
                        </a:rPr>
                        <a:t>12+ saat</a:t>
                      </a:r>
                      <a:endParaRPr lang="tr-TR" sz="1200">
                        <a:solidFill>
                          <a:srgbClr val="404040"/>
                        </a:solidFill>
                        <a:effectLst/>
                        <a:latin typeface="+mn-lt"/>
                        <a:ea typeface="SimSun" panose="02010600030101010101" pitchFamily="2" charset="-122"/>
                      </a:endParaRPr>
                    </a:p>
                    <a:p>
                      <a:pPr eaLnBrk="0" hangingPunct="0">
                        <a:lnSpc>
                          <a:spcPts val="1000"/>
                        </a:lnSpc>
                        <a:spcAft>
                          <a:spcPts val="0"/>
                        </a:spcAft>
                      </a:pPr>
                      <a:r>
                        <a:rPr lang="tr-TR" sz="1200">
                          <a:solidFill>
                            <a:srgbClr val="404040"/>
                          </a:solidFill>
                          <a:effectLst/>
                          <a:latin typeface="+mn-lt"/>
                          <a:ea typeface="Times New Roman" panose="02020603050405020304" pitchFamily="18" charset="0"/>
                        </a:rPr>
                        <a:t> </a:t>
                      </a:r>
                      <a:endParaRPr lang="tr-TR" sz="1200">
                        <a:solidFill>
                          <a:srgbClr val="404040"/>
                        </a:solidFill>
                        <a:effectLst/>
                        <a:latin typeface="+mn-lt"/>
                        <a:ea typeface="SimSun" panose="02010600030101010101" pitchFamily="2" charset="-122"/>
                      </a:endParaRPr>
                    </a:p>
                    <a:p>
                      <a:pPr eaLnBrk="0" hangingPunct="0">
                        <a:lnSpc>
                          <a:spcPts val="1300"/>
                        </a:lnSpc>
                        <a:spcBef>
                          <a:spcPts val="35"/>
                        </a:spcBef>
                        <a:spcAft>
                          <a:spcPts val="0"/>
                        </a:spcAft>
                      </a:pPr>
                      <a:r>
                        <a:rPr lang="tr-TR" sz="1200">
                          <a:solidFill>
                            <a:srgbClr val="404040"/>
                          </a:solidFill>
                          <a:effectLst/>
                          <a:latin typeface="+mn-lt"/>
                          <a:ea typeface="Times New Roman" panose="02020603050405020304" pitchFamily="18" charset="0"/>
                        </a:rPr>
                        <a:t> </a:t>
                      </a:r>
                      <a:endParaRPr lang="tr-TR" sz="1200">
                        <a:solidFill>
                          <a:srgbClr val="404040"/>
                        </a:solidFill>
                        <a:effectLst/>
                        <a:latin typeface="+mn-lt"/>
                        <a:ea typeface="SimSun" panose="02010600030101010101" pitchFamily="2" charset="-122"/>
                      </a:endParaRPr>
                    </a:p>
                    <a:p>
                      <a:pPr marL="64770" eaLnBrk="0" hangingPunct="0">
                        <a:spcAft>
                          <a:spcPts val="0"/>
                        </a:spcAft>
                      </a:pPr>
                      <a:r>
                        <a:rPr lang="tr-TR" sz="1200">
                          <a:solidFill>
                            <a:srgbClr val="404040"/>
                          </a:solidFill>
                          <a:effectLst/>
                          <a:latin typeface="+mn-lt"/>
                          <a:ea typeface="Times New Roman" panose="02020603050405020304" pitchFamily="18" charset="0"/>
                        </a:rPr>
                        <a:t>12+ saat</a:t>
                      </a:r>
                      <a:endParaRPr lang="tr-TR" sz="120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148176"/>
                  </a:ext>
                </a:extLst>
              </a:tr>
              <a:tr h="148510">
                <a:tc gridSpan="10">
                  <a:txBody>
                    <a:bodyPr/>
                    <a:lstStyle/>
                    <a:p>
                      <a:pPr marL="64770" eaLnBrk="0" hangingPunct="0">
                        <a:lnSpc>
                          <a:spcPts val="1085"/>
                        </a:lnSpc>
                        <a:spcAft>
                          <a:spcPts val="0"/>
                        </a:spcAft>
                      </a:pPr>
                      <a:r>
                        <a:rPr lang="tr-TR" sz="1200" b="1" dirty="0">
                          <a:solidFill>
                            <a:srgbClr val="404040"/>
                          </a:solidFill>
                          <a:effectLst/>
                          <a:latin typeface="+mn-lt"/>
                          <a:ea typeface="Times New Roman" panose="02020603050405020304" pitchFamily="18" charset="0"/>
                        </a:rPr>
                        <a:t>Kısa</a:t>
                      </a:r>
                      <a:r>
                        <a:rPr lang="tr-TR" sz="1200" b="1" spc="45"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etkili</a:t>
                      </a:r>
                      <a:r>
                        <a:rPr lang="tr-TR" sz="1200" b="1" spc="5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β2 -</a:t>
                      </a:r>
                      <a:r>
                        <a:rPr lang="tr-TR" sz="1200" b="1" dirty="0" err="1">
                          <a:solidFill>
                            <a:srgbClr val="404040"/>
                          </a:solidFill>
                          <a:effectLst/>
                          <a:latin typeface="+mn-lt"/>
                          <a:ea typeface="Times New Roman" panose="02020603050405020304" pitchFamily="18" charset="0"/>
                        </a:rPr>
                        <a:t>agonist</a:t>
                      </a:r>
                      <a:r>
                        <a:rPr lang="tr-TR" sz="1200" b="1" spc="5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ve</a:t>
                      </a:r>
                      <a:r>
                        <a:rPr lang="tr-TR" sz="1200" b="1" spc="45" dirty="0">
                          <a:solidFill>
                            <a:srgbClr val="404040"/>
                          </a:solidFill>
                          <a:effectLst/>
                          <a:latin typeface="+mn-lt"/>
                          <a:ea typeface="Times New Roman" panose="02020603050405020304" pitchFamily="18" charset="0"/>
                        </a:rPr>
                        <a:t> </a:t>
                      </a:r>
                      <a:r>
                        <a:rPr lang="tr-TR" sz="1200" b="1" dirty="0" err="1">
                          <a:solidFill>
                            <a:srgbClr val="404040"/>
                          </a:solidFill>
                          <a:effectLst/>
                          <a:latin typeface="+mn-lt"/>
                          <a:ea typeface="Times New Roman" panose="02020603050405020304" pitchFamily="18" charset="0"/>
                        </a:rPr>
                        <a:t>antikolinerjik</a:t>
                      </a:r>
                      <a:r>
                        <a:rPr lang="tr-TR" sz="1200" b="1" spc="50"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kombinasyonu</a:t>
                      </a:r>
                      <a:endParaRPr lang="tr-TR" sz="1200" dirty="0">
                        <a:solidFill>
                          <a:srgbClr val="404040"/>
                        </a:solidFill>
                        <a:effectLst/>
                        <a:latin typeface="+mn-lt"/>
                        <a:ea typeface="SimSun" panose="02010600030101010101" pitchFamily="2" charset="-122"/>
                      </a:endParaRPr>
                    </a:p>
                    <a:p>
                      <a:pPr marL="782955" eaLnBrk="0" hangingPunct="0">
                        <a:lnSpc>
                          <a:spcPts val="430"/>
                        </a:lnSpc>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76588978"/>
                  </a:ext>
                </a:extLst>
              </a:tr>
              <a:tr h="342068">
                <a:tc>
                  <a:txBody>
                    <a:bodyPr/>
                    <a:lstStyle/>
                    <a:p>
                      <a:pPr eaLnBrk="0" hangingPunct="0">
                        <a:lnSpc>
                          <a:spcPts val="500"/>
                        </a:lnSpc>
                        <a:spcBef>
                          <a:spcPts val="2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5405" marR="554355" eaLnBrk="0" hangingPunct="0">
                        <a:lnSpc>
                          <a:spcPts val="1200"/>
                        </a:lnSpc>
                        <a:spcAft>
                          <a:spcPts val="0"/>
                        </a:spcAft>
                      </a:pPr>
                      <a:r>
                        <a:rPr lang="tr-TR" sz="1200" dirty="0">
                          <a:solidFill>
                            <a:srgbClr val="404040"/>
                          </a:solidFill>
                          <a:effectLst/>
                          <a:latin typeface="+mn-lt"/>
                          <a:ea typeface="Times New Roman" panose="02020603050405020304" pitchFamily="18" charset="0"/>
                        </a:rPr>
                        <a:t>Salbutamol/ </a:t>
                      </a:r>
                      <a:r>
                        <a:rPr lang="tr-TR" sz="1200" dirty="0" err="1">
                          <a:solidFill>
                            <a:srgbClr val="404040"/>
                          </a:solidFill>
                          <a:effectLst/>
                          <a:latin typeface="+mn-lt"/>
                          <a:ea typeface="Times New Roman" panose="02020603050405020304" pitchFamily="18" charset="0"/>
                        </a:rPr>
                        <a:t>İpratropium</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64770" eaLnBrk="0" hangingPunct="0">
                        <a:spcBef>
                          <a:spcPts val="455"/>
                        </a:spcBef>
                        <a:spcAft>
                          <a:spcPts val="0"/>
                        </a:spcAft>
                      </a:pPr>
                      <a:r>
                        <a:rPr lang="tr-TR" sz="1200" dirty="0">
                          <a:solidFill>
                            <a:srgbClr val="404040"/>
                          </a:solidFill>
                          <a:effectLst/>
                          <a:latin typeface="+mn-lt"/>
                          <a:ea typeface="Times New Roman" panose="02020603050405020304" pitchFamily="18" charset="0"/>
                        </a:rPr>
                        <a:t>100 µg/ 20 µg</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(6 saatte 2 kez)</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spcBef>
                          <a:spcPts val="455"/>
                        </a:spcBef>
                        <a:spcAft>
                          <a:spcPts val="0"/>
                        </a:spcAft>
                      </a:pPr>
                      <a:endParaRPr lang="tr-TR" sz="160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spcBef>
                          <a:spcPts val="455"/>
                        </a:spcBef>
                        <a:spcAft>
                          <a:spcPts val="0"/>
                        </a:spcAft>
                      </a:pPr>
                      <a:r>
                        <a:rPr lang="tr-TR" sz="1200" dirty="0">
                          <a:effectLst/>
                          <a:latin typeface="+mn-lt"/>
                          <a:ea typeface="Times New Roman" panose="02020603050405020304" pitchFamily="18" charset="0"/>
                        </a:rPr>
                        <a:t>2.5 mg/ 0.50 mg</a:t>
                      </a:r>
                      <a:endParaRPr lang="tr-TR" sz="1200" dirty="0">
                        <a:effectLst/>
                        <a:latin typeface="+mn-lt"/>
                        <a:ea typeface="SimSun" panose="02010600030101010101" pitchFamily="2" charset="-122"/>
                      </a:endParaRPr>
                    </a:p>
                    <a:p>
                      <a:pPr marL="64770" eaLnBrk="0" hangingPunct="0">
                        <a:lnSpc>
                          <a:spcPts val="1200"/>
                        </a:lnSpc>
                        <a:spcAft>
                          <a:spcPts val="0"/>
                        </a:spcAft>
                      </a:pPr>
                      <a:r>
                        <a:rPr lang="tr-TR" sz="1200" dirty="0">
                          <a:effectLst/>
                          <a:latin typeface="+mn-lt"/>
                          <a:ea typeface="Times New Roman" panose="02020603050405020304" pitchFamily="18" charset="0"/>
                        </a:rPr>
                        <a:t>(6-8 saatte 1 kez)</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4770" eaLnBrk="0" hangingPunct="0">
                        <a:spcBef>
                          <a:spcPts val="455"/>
                        </a:spcBef>
                        <a:spcAft>
                          <a:spcPts val="0"/>
                        </a:spcAft>
                      </a:pPr>
                      <a:r>
                        <a:rPr lang="tr-TR" sz="1200" dirty="0">
                          <a:solidFill>
                            <a:srgbClr val="404040"/>
                          </a:solidFill>
                          <a:effectLst/>
                          <a:latin typeface="+mn-lt"/>
                          <a:ea typeface="Times New Roman" panose="02020603050405020304" pitchFamily="18" charset="0"/>
                        </a:rPr>
                        <a:t>2.5 mg/ 0.50 mg</a:t>
                      </a:r>
                      <a:endParaRPr lang="tr-TR" sz="1200" dirty="0">
                        <a:solidFill>
                          <a:srgbClr val="404040"/>
                        </a:solidFill>
                        <a:effectLst/>
                        <a:latin typeface="+mn-lt"/>
                        <a:ea typeface="SimSun" panose="02010600030101010101" pitchFamily="2" charset="-122"/>
                      </a:endParaRPr>
                    </a:p>
                    <a:p>
                      <a:pPr marL="64770" eaLnBrk="0" hangingPunct="0">
                        <a:lnSpc>
                          <a:spcPts val="1200"/>
                        </a:lnSpc>
                        <a:spcAft>
                          <a:spcPts val="0"/>
                        </a:spcAft>
                      </a:pPr>
                      <a:r>
                        <a:rPr lang="tr-TR" sz="1200" dirty="0">
                          <a:solidFill>
                            <a:srgbClr val="404040"/>
                          </a:solidFill>
                          <a:effectLst/>
                          <a:latin typeface="+mn-lt"/>
                          <a:ea typeface="Times New Roman" panose="02020603050405020304" pitchFamily="18" charset="0"/>
                        </a:rPr>
                        <a:t>(6-8 saatte 1 kez)</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eaLnBrk="0" hangingPunct="0">
                        <a:lnSpc>
                          <a:spcPts val="1000"/>
                        </a:lnSpc>
                        <a:spcBef>
                          <a:spcPts val="55"/>
                        </a:spcBef>
                        <a:spcAft>
                          <a:spcPts val="0"/>
                        </a:spcAft>
                      </a:pPr>
                      <a:r>
                        <a:rPr lang="tr-TR" sz="1200" dirty="0">
                          <a:effectLst/>
                          <a:latin typeface="+mn-lt"/>
                          <a:ea typeface="Times New Roman" panose="02020603050405020304" pitchFamily="18" charset="0"/>
                        </a:rPr>
                        <a:t> </a:t>
                      </a:r>
                      <a:endParaRPr lang="tr-TR" sz="1200" dirty="0">
                        <a:effectLst/>
                        <a:latin typeface="+mn-lt"/>
                        <a:ea typeface="SimSun" panose="02010600030101010101" pitchFamily="2" charset="-122"/>
                      </a:endParaRPr>
                    </a:p>
                    <a:p>
                      <a:pPr marL="64770" eaLnBrk="0" hangingPunct="0">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eaLnBrk="0" hangingPunct="0">
                        <a:lnSpc>
                          <a:spcPts val="1000"/>
                        </a:lnSpc>
                        <a:spcBef>
                          <a:spcPts val="5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eaLnBrk="0" hangingPunct="0">
                        <a:lnSpc>
                          <a:spcPts val="1000"/>
                        </a:lnSpc>
                        <a:spcBef>
                          <a:spcPts val="5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0" hangingPunct="0">
                        <a:lnSpc>
                          <a:spcPts val="1000"/>
                        </a:lnSpc>
                        <a:spcBef>
                          <a:spcPts val="55"/>
                        </a:spcBef>
                        <a:spcAft>
                          <a:spcPts val="0"/>
                        </a:spcAft>
                      </a:pPr>
                      <a:r>
                        <a:rPr lang="tr-TR" sz="1200" dirty="0">
                          <a:solidFill>
                            <a:srgbClr val="404040"/>
                          </a:solidFill>
                          <a:effectLst/>
                          <a:latin typeface="+mn-lt"/>
                          <a:ea typeface="Times New Roman" panose="02020603050405020304" pitchFamily="18" charset="0"/>
                        </a:rPr>
                        <a:t> </a:t>
                      </a:r>
                      <a:endParaRPr lang="tr-TR" sz="1200" dirty="0">
                        <a:solidFill>
                          <a:srgbClr val="404040"/>
                        </a:solidFill>
                        <a:effectLst/>
                        <a:latin typeface="+mn-lt"/>
                        <a:ea typeface="SimSun" panose="02010600030101010101" pitchFamily="2" charset="-122"/>
                      </a:endParaRPr>
                    </a:p>
                    <a:p>
                      <a:pPr marL="64770" eaLnBrk="0" hangingPunct="0">
                        <a:spcAft>
                          <a:spcPts val="0"/>
                        </a:spcAft>
                      </a:pPr>
                      <a:r>
                        <a:rPr lang="tr-TR" sz="1200" dirty="0">
                          <a:solidFill>
                            <a:srgbClr val="404040"/>
                          </a:solidFill>
                          <a:effectLst/>
                          <a:latin typeface="+mn-lt"/>
                          <a:ea typeface="Times New Roman" panose="02020603050405020304" pitchFamily="18" charset="0"/>
                        </a:rPr>
                        <a:t>6-8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512750"/>
                  </a:ext>
                </a:extLst>
              </a:tr>
              <a:tr h="163856">
                <a:tc gridSpan="10">
                  <a:txBody>
                    <a:bodyPr/>
                    <a:lstStyle/>
                    <a:p>
                      <a:pPr marL="64770" eaLnBrk="0" hangingPunct="0">
                        <a:lnSpc>
                          <a:spcPts val="1280"/>
                        </a:lnSpc>
                        <a:spcAft>
                          <a:spcPts val="0"/>
                        </a:spcAft>
                      </a:pPr>
                      <a:r>
                        <a:rPr lang="tr-TR" sz="1200" b="1" dirty="0" err="1">
                          <a:solidFill>
                            <a:srgbClr val="404040"/>
                          </a:solidFill>
                          <a:effectLst/>
                          <a:latin typeface="+mn-lt"/>
                          <a:ea typeface="Times New Roman" panose="02020603050405020304" pitchFamily="18" charset="0"/>
                        </a:rPr>
                        <a:t>Metilksantinler</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7E7"/>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239163"/>
                  </a:ext>
                </a:extLst>
              </a:tr>
              <a:tr h="296030">
                <a:tc>
                  <a:txBody>
                    <a:bodyPr/>
                    <a:lstStyle/>
                    <a:p>
                      <a:pPr marL="64770" eaLnBrk="0" hangingPunct="0">
                        <a:lnSpc>
                          <a:spcPts val="1260"/>
                        </a:lnSpc>
                        <a:spcAft>
                          <a:spcPts val="0"/>
                        </a:spcAft>
                      </a:pPr>
                      <a:r>
                        <a:rPr lang="tr-TR" sz="1200" spc="-80" dirty="0">
                          <a:solidFill>
                            <a:srgbClr val="404040"/>
                          </a:solidFill>
                          <a:effectLst/>
                          <a:latin typeface="+mn-lt"/>
                          <a:ea typeface="Times New Roman" panose="02020603050405020304" pitchFamily="18" charset="0"/>
                        </a:rPr>
                        <a:t>T</a:t>
                      </a:r>
                      <a:r>
                        <a:rPr lang="tr-TR" sz="1200" dirty="0">
                          <a:solidFill>
                            <a:srgbClr val="404040"/>
                          </a:solidFill>
                          <a:effectLst/>
                          <a:latin typeface="+mn-lt"/>
                          <a:ea typeface="Times New Roman" panose="02020603050405020304" pitchFamily="18" charset="0"/>
                        </a:rPr>
                        <a:t>eofilin</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endParaRPr lang="tr-TR" sz="160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64770" eaLnBrk="0" hangingPunct="0">
                        <a:lnSpc>
                          <a:spcPts val="1260"/>
                        </a:lnSpc>
                        <a:spcAft>
                          <a:spcPts val="0"/>
                        </a:spcAft>
                      </a:pPr>
                      <a:r>
                        <a:rPr lang="tr-TR" sz="1200" dirty="0">
                          <a:effectLst/>
                          <a:latin typeface="+mn-lt"/>
                          <a:ea typeface="Times New Roman" panose="02020603050405020304" pitchFamily="18" charset="0"/>
                        </a:rPr>
                        <a:t>100, 200, 300 mg       (12 saatte 1)</a:t>
                      </a:r>
                      <a:endParaRPr lang="tr-TR" sz="12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tr-TR" sz="1200" dirty="0">
                          <a:solidFill>
                            <a:srgbClr val="404040"/>
                          </a:solidFill>
                          <a:effectLst/>
                          <a:latin typeface="+mn-lt"/>
                          <a:ea typeface="Times New Roman" panose="02020603050405020304" pitchFamily="18" charset="0"/>
                        </a:rPr>
                        <a:t>100, 200, 300 mg       (12 saatte 1)</a:t>
                      </a:r>
                      <a:endParaRPr lang="en-US" dirty="0">
                        <a:solidFill>
                          <a:srgbClr val="404040"/>
                        </a:solidFil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lnL w="12700" cap="flat" cmpd="sng" algn="ctr">
                      <a:solidFill>
                        <a:srgbClr val="000000"/>
                      </a:solidFill>
                      <a:prstDash val="solid"/>
                      <a:round/>
                      <a:headEnd type="none" w="med" len="med"/>
                      <a:tailEnd type="none" w="med" len="med"/>
                    </a:lnL>
                  </a:tcPr>
                </a:tc>
                <a:tc>
                  <a:txBody>
                    <a:bodyPr/>
                    <a:lstStyle/>
                    <a:p>
                      <a:pPr marL="64770" eaLnBrk="0" hangingPunct="0">
                        <a:lnSpc>
                          <a:spcPts val="1200"/>
                        </a:lnSpc>
                        <a:spcBef>
                          <a:spcPts val="60"/>
                        </a:spcBef>
                        <a:spcAft>
                          <a:spcPts val="0"/>
                        </a:spcAft>
                      </a:pPr>
                      <a:r>
                        <a:rPr lang="tr-TR" sz="1200" dirty="0">
                          <a:solidFill>
                            <a:srgbClr val="404040"/>
                          </a:solidFill>
                          <a:effectLst/>
                          <a:latin typeface="+mn-lt"/>
                          <a:ea typeface="Times New Roman" panose="02020603050405020304" pitchFamily="18" charset="0"/>
                        </a:rPr>
                        <a:t>200mg/100ml  ve 400mg/500ml solüsyon</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eaLnBrk="0" hangingPunct="0">
                        <a:lnSpc>
                          <a:spcPts val="1260"/>
                        </a:lnSpc>
                        <a:spcAft>
                          <a:spcPts val="0"/>
                        </a:spcAft>
                      </a:pPr>
                      <a:r>
                        <a:rPr lang="tr-TR" sz="1200" dirty="0">
                          <a:solidFill>
                            <a:srgbClr val="404040"/>
                          </a:solidFill>
                          <a:effectLst/>
                          <a:latin typeface="+mn-lt"/>
                          <a:ea typeface="Times New Roman" panose="02020603050405020304" pitchFamily="18" charset="0"/>
                        </a:rPr>
                        <a:t>12-24 saat</a:t>
                      </a:r>
                      <a:endParaRPr lang="tr-TR" sz="1200" dirty="0">
                        <a:solidFill>
                          <a:srgbClr val="404040"/>
                        </a:solidFill>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525545"/>
                  </a:ext>
                </a:extLst>
              </a:tr>
              <a:tr h="391076">
                <a:tc gridSpan="10">
                  <a:txBody>
                    <a:bodyPr/>
                    <a:lstStyle/>
                    <a:p>
                      <a:pPr marL="65405" eaLnBrk="0" hangingPunct="0">
                        <a:lnSpc>
                          <a:spcPct val="100000"/>
                        </a:lnSpc>
                        <a:spcBef>
                          <a:spcPts val="0"/>
                        </a:spcBef>
                        <a:spcAft>
                          <a:spcPts val="0"/>
                        </a:spcAft>
                      </a:pPr>
                      <a:r>
                        <a:rPr lang="tr-TR" sz="1000" dirty="0">
                          <a:effectLst/>
                          <a:latin typeface="+mn-lt"/>
                          <a:ea typeface="Times New Roman" panose="02020603050405020304" pitchFamily="18" charset="0"/>
                        </a:rPr>
                        <a:t>* : Ülkemizde bulunmayan preparatlar dahil edilmemişti</a:t>
                      </a:r>
                      <a:r>
                        <a:rPr lang="tr-TR" sz="1000" spc="-60" dirty="0">
                          <a:effectLst/>
                          <a:latin typeface="+mn-lt"/>
                          <a:ea typeface="Times New Roman" panose="02020603050405020304" pitchFamily="18" charset="0"/>
                        </a:rPr>
                        <a:t>r</a:t>
                      </a:r>
                      <a:r>
                        <a:rPr lang="tr-TR" sz="1000" dirty="0">
                          <a:effectLst/>
                          <a:latin typeface="+mn-lt"/>
                          <a:ea typeface="Times New Roman" panose="02020603050405020304" pitchFamily="18" charset="0"/>
                        </a:rPr>
                        <a:t>.</a:t>
                      </a:r>
                      <a:endParaRPr lang="tr-TR" sz="1100" dirty="0">
                        <a:effectLst/>
                        <a:latin typeface="+mn-lt"/>
                        <a:ea typeface="SimSun" panose="02010600030101010101" pitchFamily="2" charset="-122"/>
                      </a:endParaRPr>
                    </a:p>
                    <a:p>
                      <a:pPr marL="65405" marR="2810510" eaLnBrk="0" hangingPunct="0">
                        <a:lnSpc>
                          <a:spcPct val="100000"/>
                        </a:lnSpc>
                        <a:spcBef>
                          <a:spcPts val="0"/>
                        </a:spcBef>
                        <a:spcAft>
                          <a:spcPts val="0"/>
                        </a:spcAft>
                      </a:pPr>
                      <a:r>
                        <a:rPr lang="tr-TR" sz="1000" dirty="0">
                          <a:effectLst/>
                          <a:latin typeface="+mn-lt"/>
                          <a:ea typeface="Times New Roman" panose="02020603050405020304" pitchFamily="18" charset="0"/>
                        </a:rPr>
                        <a:t>**:</a:t>
                      </a:r>
                      <a:r>
                        <a:rPr lang="tr-TR" sz="1000" spc="-20" dirty="0">
                          <a:effectLst/>
                          <a:latin typeface="+mn-lt"/>
                          <a:ea typeface="Times New Roman" panose="02020603050405020304" pitchFamily="18" charset="0"/>
                        </a:rPr>
                        <a:t> </a:t>
                      </a:r>
                      <a:r>
                        <a:rPr lang="tr-TR" sz="1000" spc="-70" dirty="0">
                          <a:effectLst/>
                          <a:latin typeface="+mn-lt"/>
                          <a:ea typeface="Times New Roman" panose="02020603050405020304" pitchFamily="18" charset="0"/>
                        </a:rPr>
                        <a:t>T</a:t>
                      </a:r>
                      <a:r>
                        <a:rPr lang="tr-TR" sz="1000" dirty="0">
                          <a:effectLst/>
                          <a:latin typeface="+mn-lt"/>
                          <a:ea typeface="Times New Roman" panose="02020603050405020304" pitchFamily="18" charset="0"/>
                        </a:rPr>
                        <a:t>emel uygulama şekli </a:t>
                      </a:r>
                      <a:r>
                        <a:rPr lang="tr-TR" sz="1000" dirty="0" err="1">
                          <a:effectLst/>
                          <a:latin typeface="+mn-lt"/>
                          <a:ea typeface="Times New Roman" panose="02020603050405020304" pitchFamily="18" charset="0"/>
                        </a:rPr>
                        <a:t>inhalasyon</a:t>
                      </a:r>
                      <a:r>
                        <a:rPr lang="tr-TR" sz="1000" dirty="0">
                          <a:effectLst/>
                          <a:latin typeface="+mn-lt"/>
                          <a:ea typeface="Times New Roman" panose="02020603050405020304" pitchFamily="18" charset="0"/>
                        </a:rPr>
                        <a:t> tedavisidi</a:t>
                      </a:r>
                      <a:r>
                        <a:rPr lang="tr-TR" sz="1000" spc="-60" dirty="0">
                          <a:effectLst/>
                          <a:latin typeface="+mn-lt"/>
                          <a:ea typeface="Times New Roman" panose="02020603050405020304" pitchFamily="18" charset="0"/>
                        </a:rPr>
                        <a:t>r</a:t>
                      </a:r>
                      <a:r>
                        <a:rPr lang="tr-TR" sz="1000" dirty="0">
                          <a:effectLst/>
                          <a:latin typeface="+mn-lt"/>
                          <a:ea typeface="Times New Roman" panose="02020603050405020304" pitchFamily="18" charset="0"/>
                        </a:rPr>
                        <a:t>. </a:t>
                      </a:r>
                      <a:r>
                        <a:rPr lang="tr-TR" sz="1000" dirty="0" err="1">
                          <a:effectLst/>
                          <a:latin typeface="+mn-lt"/>
                          <a:ea typeface="Times New Roman" panose="02020603050405020304" pitchFamily="18" charset="0"/>
                        </a:rPr>
                        <a:t>İnhalasyon</a:t>
                      </a:r>
                      <a:r>
                        <a:rPr lang="tr-TR" sz="1000" dirty="0">
                          <a:effectLst/>
                          <a:latin typeface="+mn-lt"/>
                          <a:ea typeface="Times New Roman" panose="02020603050405020304" pitchFamily="18" charset="0"/>
                        </a:rPr>
                        <a:t> yoluyla ilaç kullanamayan hastalarda oral preparatlar verilebili</a:t>
                      </a:r>
                      <a:r>
                        <a:rPr lang="tr-TR" sz="1000" spc="-65" dirty="0">
                          <a:effectLst/>
                          <a:latin typeface="+mn-lt"/>
                          <a:ea typeface="Times New Roman" panose="02020603050405020304" pitchFamily="18" charset="0"/>
                        </a:rPr>
                        <a:t>r</a:t>
                      </a:r>
                      <a:r>
                        <a:rPr lang="tr-TR" sz="1000" dirty="0">
                          <a:effectLst/>
                          <a:latin typeface="+mn-lt"/>
                          <a:ea typeface="Times New Roman" panose="02020603050405020304" pitchFamily="18" charset="0"/>
                        </a:rPr>
                        <a:t>.</a:t>
                      </a:r>
                      <a:endParaRPr lang="tr-TR" sz="1100" dirty="0">
                        <a:effectLst/>
                        <a:latin typeface="+mn-lt"/>
                        <a:ea typeface="SimSun" panose="02010600030101010101" pitchFamily="2" charset="-122"/>
                      </a:endParaRPr>
                    </a:p>
                    <a:p>
                      <a:pPr marL="65405" marR="2810510" eaLnBrk="0" hangingPunct="0">
                        <a:lnSpc>
                          <a:spcPct val="100000"/>
                        </a:lnSpc>
                        <a:spcBef>
                          <a:spcPts val="0"/>
                        </a:spcBef>
                        <a:spcAft>
                          <a:spcPts val="0"/>
                        </a:spcAft>
                      </a:pPr>
                      <a:r>
                        <a:rPr lang="tr-TR" sz="1000" dirty="0">
                          <a:effectLst/>
                          <a:latin typeface="+mn-lt"/>
                          <a:ea typeface="Times New Roman" panose="02020603050405020304" pitchFamily="18" charset="0"/>
                        </a:rPr>
                        <a:t>KTİ: Kuru toz </a:t>
                      </a:r>
                      <a:r>
                        <a:rPr lang="tr-TR" sz="1000" dirty="0" err="1">
                          <a:effectLst/>
                          <a:latin typeface="+mn-lt"/>
                          <a:ea typeface="Times New Roman" panose="02020603050405020304" pitchFamily="18" charset="0"/>
                        </a:rPr>
                        <a:t>inhaler</a:t>
                      </a:r>
                      <a:r>
                        <a:rPr lang="tr-TR" sz="1000" dirty="0">
                          <a:effectLst/>
                          <a:latin typeface="+mn-lt"/>
                          <a:ea typeface="Times New Roman" panose="02020603050405020304" pitchFamily="18" charset="0"/>
                        </a:rPr>
                        <a:t>, ÖDİ: Ölçülü doz </a:t>
                      </a:r>
                      <a:r>
                        <a:rPr lang="tr-TR" sz="1000" dirty="0" err="1">
                          <a:effectLst/>
                          <a:latin typeface="+mn-lt"/>
                          <a:ea typeface="Times New Roman" panose="02020603050405020304" pitchFamily="18" charset="0"/>
                        </a:rPr>
                        <a:t>inhaler</a:t>
                      </a:r>
                      <a:endParaRPr lang="tr-TR" sz="1100" dirty="0">
                        <a:effectLst/>
                        <a:latin typeface="+mn-lt"/>
                        <a:ea typeface="SimSun" panose="02010600030101010101" pitchFamily="2" charset="-12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en-US"/>
                    </a:p>
                  </a:txBody>
                  <a:tcPr/>
                </a:tc>
                <a:tc hMerge="1">
                  <a:txBody>
                    <a:bodyPr/>
                    <a:lstStyle/>
                    <a:p>
                      <a:endParaRPr lang="tr-TR"/>
                    </a:p>
                  </a:txBody>
                  <a:tcPr/>
                </a:tc>
                <a:tc hMerge="1">
                  <a:txBody>
                    <a:bodyPr/>
                    <a:lstStyle/>
                    <a:p>
                      <a:endParaRPr lang="en-US"/>
                    </a:p>
                  </a:txBody>
                  <a:tcPr/>
                </a:tc>
                <a:tc hMerge="1">
                  <a:txBody>
                    <a:bodyPr/>
                    <a:lstStyle/>
                    <a:p>
                      <a:endParaRPr lang="tr-TR"/>
                    </a:p>
                  </a:txBody>
                  <a:tcPr>
                    <a:lnL w="1270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05972905"/>
                  </a:ext>
                </a:extLst>
              </a:tr>
            </a:tbl>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504490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nvGraphicFramePr>
        <p:xfrm>
          <a:off x="675044" y="1654044"/>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Bronkodilatörler-1</a:t>
            </a: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90810" y="1124108"/>
            <a:ext cx="2250063" cy="388431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12">
            <a:extLst>
              <a:ext uri="{FF2B5EF4-FFF2-40B4-BE49-F238E27FC236}">
                <a16:creationId xmlns:a16="http://schemas.microsoft.com/office/drawing/2014/main" id="{980A0FD2-5A64-4466-BB1F-6CCC90701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4411" y="1977705"/>
            <a:ext cx="463142" cy="1222695"/>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730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nvGraphicFramePr>
        <p:xfrm>
          <a:off x="717908" y="2384425"/>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altLang="tr-TR" sz="2800" b="1" dirty="0">
                  <a:ln/>
                  <a:solidFill>
                    <a:prstClr val="white"/>
                  </a:solidFill>
                  <a:ea typeface="ＭＳ Ｐゴシック" panose="020B0600070205080204" pitchFamily="34" charset="-128"/>
                </a:rPr>
                <a:t>β2 </a:t>
              </a:r>
              <a:r>
                <a:rPr lang="tr-TR" altLang="tr-TR" sz="2800" b="1" dirty="0">
                  <a:ln/>
                  <a:solidFill>
                    <a:prstClr val="white"/>
                  </a:solidFill>
                  <a:ea typeface="ＭＳ Ｐゴシック" panose="020B0600070205080204" pitchFamily="34" charset="-128"/>
                </a:rPr>
                <a:t>Agonistler</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a:t>
            </a:r>
            <a:r>
              <a:rPr lang="tr-TR" sz="2800" b="1" dirty="0">
                <a:solidFill>
                  <a:prstClr val="black">
                    <a:lumMod val="75000"/>
                    <a:lumOff val="25000"/>
                  </a:prstClr>
                </a:solidFill>
              </a:rPr>
              <a:t>2</a:t>
            </a:r>
            <a:endParaRPr lang="en-US" sz="2800" b="1" dirty="0">
              <a:solidFill>
                <a:prstClr val="black">
                  <a:lumMod val="75000"/>
                  <a:lumOff val="25000"/>
                </a:prstClr>
              </a:solidFill>
            </a:endParaRP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80418" y="1654044"/>
            <a:ext cx="2250063" cy="3884310"/>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016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nvGraphicFramePr>
        <p:xfrm>
          <a:off x="717908" y="2384425"/>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lvl="0">
              <a:defRPr/>
            </a:pPr>
            <a:r>
              <a:rPr lang="en-US" sz="2800" b="1" dirty="0">
                <a:solidFill>
                  <a:prstClr val="black">
                    <a:lumMod val="75000"/>
                    <a:lumOff val="25000"/>
                  </a:prstClr>
                </a:solidFill>
              </a:rPr>
              <a:t>Bronkodilatörler</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80418" y="1654044"/>
            <a:ext cx="2250063" cy="38843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altLang="tr-TR" sz="2800" b="1" dirty="0">
                  <a:ln/>
                  <a:solidFill>
                    <a:prstClr val="white"/>
                  </a:solidFill>
                  <a:ea typeface="ＭＳ Ｐゴシック" panose="020B0600070205080204" pitchFamily="34" charset="-128"/>
                </a:rPr>
                <a:t>β2 </a:t>
              </a:r>
              <a:r>
                <a:rPr lang="tr-TR" altLang="tr-TR" sz="2800" b="1" dirty="0">
                  <a:ln/>
                  <a:solidFill>
                    <a:prstClr val="white"/>
                  </a:solidFill>
                  <a:ea typeface="ＭＳ Ｐゴシック" panose="020B0600070205080204" pitchFamily="34" charset="-128"/>
                </a:rPr>
                <a:t>Agonistler</a:t>
              </a:r>
            </a:p>
          </p:txBody>
        </p:sp>
      </p:gr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2960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5">
            <a:extLst>
              <a:ext uri="{FF2B5EF4-FFF2-40B4-BE49-F238E27FC236}">
                <a16:creationId xmlns:a16="http://schemas.microsoft.com/office/drawing/2014/main" id="{F2228DCA-DCD8-4A89-8A65-D70EE84C8A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2417215"/>
            <a:ext cx="10841912"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C3276F3B-3DCA-4A95-A461-5C41E4C8F5BF}"/>
              </a:ext>
            </a:extLst>
          </p:cNvPr>
          <p:cNvGraphicFramePr/>
          <p:nvPr/>
        </p:nvGraphicFramePr>
        <p:xfrm>
          <a:off x="1047954" y="-213926"/>
          <a:ext cx="1046900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7166911F-A166-41FE-8E69-CA3CA807A7C5}"/>
              </a:ext>
            </a:extLst>
          </p:cNvPr>
          <p:cNvGraphicFramePr/>
          <p:nvPr>
            <p:extLst>
              <p:ext uri="{D42A27DB-BD31-4B8C-83A1-F6EECF244321}">
                <p14:modId xmlns:p14="http://schemas.microsoft.com/office/powerpoint/2010/main" val="1133607088"/>
              </p:ext>
            </p:extLst>
          </p:nvPr>
        </p:nvGraphicFramePr>
        <p:xfrm>
          <a:off x="1199318" y="4373744"/>
          <a:ext cx="10317638" cy="15484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a:extLst>
              <a:ext uri="{FF2B5EF4-FFF2-40B4-BE49-F238E27FC236}">
                <a16:creationId xmlns:a16="http://schemas.microsoft.com/office/drawing/2014/main" id="{A07FF161-C425-43E7-9997-4E03DB0DEA8F}"/>
              </a:ext>
            </a:extLst>
          </p:cNvPr>
          <p:cNvSpPr txBox="1"/>
          <p:nvPr/>
        </p:nvSpPr>
        <p:spPr>
          <a:xfrm>
            <a:off x="372910" y="4187687"/>
            <a:ext cx="2537230" cy="1862048"/>
          </a:xfrm>
          <a:prstGeom prst="rect">
            <a:avLst/>
          </a:prstGeom>
          <a:noFill/>
        </p:spPr>
        <p:txBody>
          <a:bodyPr wrap="square">
            <a:spAutoFit/>
          </a:bodyPr>
          <a:lstStyle/>
          <a:p>
            <a:pPr algn="ctr"/>
            <a:r>
              <a:rPr lang="tr-TR" sz="11500" b="1" dirty="0">
                <a:solidFill>
                  <a:schemeClr val="bg1"/>
                </a:solidFill>
                <a:latin typeface="Poor Richard" panose="02080502050505020702" pitchFamily="18" charset="0"/>
              </a:rPr>
              <a:t>!</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755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5" grpId="0">
        <p:bldAsOne/>
      </p:bldGraphic>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aphicFrame>
        <p:nvGraphicFramePr>
          <p:cNvPr id="11" name="Diagram 10">
            <a:extLst>
              <a:ext uri="{FF2B5EF4-FFF2-40B4-BE49-F238E27FC236}">
                <a16:creationId xmlns:a16="http://schemas.microsoft.com/office/drawing/2014/main" id="{43AAB051-F331-457F-A087-1CFDBE44B12A}"/>
              </a:ext>
            </a:extLst>
          </p:cNvPr>
          <p:cNvGraphicFramePr/>
          <p:nvPr/>
        </p:nvGraphicFramePr>
        <p:xfrm>
          <a:off x="717908" y="2384425"/>
          <a:ext cx="9309319" cy="315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pic>
        <p:nvPicPr>
          <p:cNvPr id="9"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9580418" y="1654044"/>
            <a:ext cx="2250063" cy="388431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l-GR" altLang="tr-TR" sz="2800" b="1" dirty="0">
                  <a:ln/>
                  <a:solidFill>
                    <a:prstClr val="white"/>
                  </a:solidFill>
                  <a:ea typeface="ＭＳ Ｐゴシック" panose="020B0600070205080204" pitchFamily="34" charset="-128"/>
                </a:rPr>
                <a:t>β2 </a:t>
              </a:r>
              <a:r>
                <a:rPr lang="tr-TR" altLang="tr-TR" sz="2800" b="1" dirty="0">
                  <a:ln/>
                  <a:solidFill>
                    <a:prstClr val="white"/>
                  </a:solidFill>
                  <a:ea typeface="ＭＳ Ｐゴシック" panose="020B0600070205080204" pitchFamily="34" charset="-128"/>
                </a:rPr>
                <a:t>Agonistler</a:t>
              </a:r>
            </a:p>
          </p:txBody>
        </p:sp>
      </p:gr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822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88702"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lang="tr-TR" altLang="tr-TR" sz="2800" b="1" dirty="0">
                  <a:ln/>
                  <a:solidFill>
                    <a:prstClr val="white"/>
                  </a:solidFill>
                  <a:ea typeface="ＭＳ Ｐゴシック" panose="020B0600070205080204" pitchFamily="34" charset="-128"/>
                </a:rPr>
                <a:t>Agonistler        </a:t>
              </a:r>
              <a:r>
                <a:rPr lang="tr-TR" altLang="tr-TR" sz="2800" b="1" dirty="0">
                  <a:ln/>
                  <a:solidFill>
                    <a:schemeClr val="bg1"/>
                  </a:solidFill>
                  <a:ea typeface="ＭＳ Ｐゴシック" panose="020B0600070205080204" pitchFamily="34" charset="-128"/>
                </a:rPr>
                <a:t>Etki Mekanizması</a:t>
              </a:r>
            </a:p>
          </p:txBody>
        </p:sp>
      </p:grpSp>
      <p:pic>
        <p:nvPicPr>
          <p:cNvPr id="2" name="Resim 1"/>
          <p:cNvPicPr>
            <a:picLocks noChangeAspect="1"/>
          </p:cNvPicPr>
          <p:nvPr/>
        </p:nvPicPr>
        <p:blipFill>
          <a:blip r:embed="rId3"/>
          <a:stretch>
            <a:fillRect/>
          </a:stretch>
        </p:blipFill>
        <p:spPr>
          <a:xfrm>
            <a:off x="4879032" y="1171642"/>
            <a:ext cx="6227911" cy="4622853"/>
          </a:xfrm>
          <a:prstGeom prst="rect">
            <a:avLst/>
          </a:prstGeom>
        </p:spPr>
      </p:pic>
      <p:graphicFrame>
        <p:nvGraphicFramePr>
          <p:cNvPr id="6" name="Diyagram 5"/>
          <p:cNvGraphicFramePr/>
          <p:nvPr/>
        </p:nvGraphicFramePr>
        <p:xfrm>
          <a:off x="717908" y="2851548"/>
          <a:ext cx="3493006" cy="1901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Resim 6"/>
          <p:cNvPicPr>
            <a:picLocks noChangeAspect="1"/>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l="4727" t="6211" r="5110" b="12577"/>
          <a:stretch/>
        </p:blipFill>
        <p:spPr>
          <a:xfrm>
            <a:off x="1871528" y="2876287"/>
            <a:ext cx="1185765" cy="1153485"/>
          </a:xfrm>
          <a:prstGeom prst="ellipse">
            <a:avLst/>
          </a:prstGeom>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6115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6" grpId="0">
        <p:bldAsOne/>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05FE44BC-A386-4DFB-8E5C-7DE783ACF1A2}"/>
              </a:ext>
            </a:extLst>
          </p:cNvPr>
          <p:cNvGraphicFramePr/>
          <p:nvPr/>
        </p:nvGraphicFramePr>
        <p:xfrm>
          <a:off x="2155039" y="2024218"/>
          <a:ext cx="3425761" cy="49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nvGraphicFramePr>
        <p:xfrm>
          <a:off x="5865878" y="2033182"/>
          <a:ext cx="1947135" cy="49262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7FC4E75C-A8AE-4D3F-80EF-B1BB036DD9A1}"/>
              </a:ext>
            </a:extLst>
          </p:cNvPr>
          <p:cNvGraphicFramePr/>
          <p:nvPr/>
        </p:nvGraphicFramePr>
        <p:xfrm>
          <a:off x="8098090" y="2006287"/>
          <a:ext cx="1947135" cy="49531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7" name="Rectangle 16">
            <a:extLst>
              <a:ext uri="{FF2B5EF4-FFF2-40B4-BE49-F238E27FC236}">
                <a16:creationId xmlns:a16="http://schemas.microsoft.com/office/drawing/2014/main" id="{B1F26470-2A38-470A-962A-67DD718F93C4}"/>
              </a:ext>
            </a:extLst>
          </p:cNvPr>
          <p:cNvSpPr/>
          <p:nvPr/>
        </p:nvSpPr>
        <p:spPr>
          <a:xfrm>
            <a:off x="1980006" y="2167100"/>
            <a:ext cx="326345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err="1">
                <a:ln>
                  <a:noFill/>
                </a:ln>
                <a:solidFill>
                  <a:srgbClr val="404040"/>
                </a:solidFill>
                <a:effectLst/>
                <a:uLnTx/>
                <a:uFillTx/>
                <a:latin typeface="Calibri" panose="020F0502020204030204"/>
                <a:ea typeface="+mn-ea"/>
                <a:cs typeface="+mn-cs"/>
              </a:rPr>
              <a:t>Kardiyo</a:t>
            </a: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 v</a:t>
            </a:r>
            <a:r>
              <a:rPr kumimoji="0" lang="tr-TR" altLang="tr-TR" sz="2600" b="1" i="0" u="none" strike="noStrike" kern="1200" cap="none" spc="0" normalizeH="0" baseline="0" noProof="0" dirty="0" err="1">
                <a:ln>
                  <a:noFill/>
                </a:ln>
                <a:solidFill>
                  <a:srgbClr val="404040"/>
                </a:solidFill>
                <a:effectLst/>
                <a:uLnTx/>
                <a:uFillTx/>
                <a:latin typeface="Calibri" panose="020F0502020204030204"/>
                <a:ea typeface="+mn-ea"/>
                <a:cs typeface="+mn-cs"/>
              </a:rPr>
              <a:t>asküler</a:t>
            </a:r>
            <a:endPar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 </a:t>
            </a:r>
          </a:p>
        </p:txBody>
      </p:sp>
      <p:sp>
        <p:nvSpPr>
          <p:cNvPr id="19" name="Rectangle 18">
            <a:extLst>
              <a:ext uri="{FF2B5EF4-FFF2-40B4-BE49-F238E27FC236}">
                <a16:creationId xmlns:a16="http://schemas.microsoft.com/office/drawing/2014/main" id="{CBD61524-AABC-4582-B2E7-0C3C528F6150}"/>
              </a:ext>
            </a:extLst>
          </p:cNvPr>
          <p:cNvSpPr/>
          <p:nvPr/>
        </p:nvSpPr>
        <p:spPr>
          <a:xfrm>
            <a:off x="6023207" y="2227936"/>
            <a:ext cx="1632475"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İskelet</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Sistemi</a:t>
            </a:r>
          </a:p>
        </p:txBody>
      </p:sp>
      <p:sp>
        <p:nvSpPr>
          <p:cNvPr id="20" name="Rectangle 19">
            <a:extLst>
              <a:ext uri="{FF2B5EF4-FFF2-40B4-BE49-F238E27FC236}">
                <a16:creationId xmlns:a16="http://schemas.microsoft.com/office/drawing/2014/main" id="{AB0ABB4A-1825-48DB-88C1-437A6E98B6AE}"/>
              </a:ext>
            </a:extLst>
          </p:cNvPr>
          <p:cNvSpPr/>
          <p:nvPr/>
        </p:nvSpPr>
        <p:spPr>
          <a:xfrm>
            <a:off x="8152103" y="2163022"/>
            <a:ext cx="1839107"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Metabolik</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Etki</a:t>
            </a:r>
          </a:p>
        </p:txBody>
      </p:sp>
      <p:sp>
        <p:nvSpPr>
          <p:cNvPr id="13" name="Dikdörtgen 1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4"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8"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Agonistler</a:t>
              </a:r>
            </a:p>
          </p:txBody>
        </p:sp>
      </p:grpSp>
      <p:sp>
        <p:nvSpPr>
          <p:cNvPr id="25" name="Oval 24"/>
          <p:cNvSpPr/>
          <p:nvPr/>
        </p:nvSpPr>
        <p:spPr>
          <a:xfrm>
            <a:off x="10106490" y="681789"/>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Etkiler-1</a:t>
            </a:r>
          </a:p>
        </p:txBody>
      </p:sp>
      <p:sp>
        <p:nvSpPr>
          <p:cNvPr id="16" name="Dikdörtgen 1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0992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5"/>
                                        </p:tgtEl>
                                      </p:cBhvr>
                                    </p:animEffect>
                                    <p:animScale>
                                      <p:cBhvr>
                                        <p:cTn id="12" dur="250" autoRev="1" fill="hold"/>
                                        <p:tgtEl>
                                          <p:spTgt spid="2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P spid="17" grpId="0"/>
      <p:bldP spid="19" grpId="0"/>
      <p:bldP spid="20" grpId="0"/>
      <p:bldP spid="2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7</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3" name="Group 11">
            <a:extLst>
              <a:ext uri="{FF2B5EF4-FFF2-40B4-BE49-F238E27FC236}">
                <a16:creationId xmlns:a16="http://schemas.microsoft.com/office/drawing/2014/main" id="{4FD19720-46EA-42CF-BCA8-DE716954F650}"/>
              </a:ext>
            </a:extLst>
          </p:cNvPr>
          <p:cNvGrpSpPr/>
          <p:nvPr/>
        </p:nvGrpSpPr>
        <p:grpSpPr>
          <a:xfrm>
            <a:off x="675043" y="1233191"/>
            <a:ext cx="3450141" cy="954108"/>
            <a:chOff x="2600960" y="2131"/>
            <a:chExt cx="2926080" cy="1406881"/>
          </a:xfrm>
          <a:scene3d>
            <a:camera prst="orthographicFront"/>
            <a:lightRig rig="flat" dir="t"/>
          </a:scene3d>
        </p:grpSpPr>
        <p:sp>
          <p:nvSpPr>
            <p:cNvPr id="14"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spcBef>
                  <a:spcPct val="0"/>
                </a:spcBef>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lang="tr-TR" altLang="tr-TR" sz="2800" b="1" dirty="0">
                  <a:ln/>
                  <a:solidFill>
                    <a:prstClr val="white"/>
                  </a:solidFill>
                  <a:ea typeface="ＭＳ Ｐゴシック" panose="020B0600070205080204" pitchFamily="34" charset="-128"/>
                </a:rPr>
                <a:t>Agonistler</a:t>
              </a:r>
            </a:p>
          </p:txBody>
        </p:sp>
      </p:grpSp>
      <p:sp>
        <p:nvSpPr>
          <p:cNvPr id="18" name="TextBox 6">
            <a:extLst>
              <a:ext uri="{FF2B5EF4-FFF2-40B4-BE49-F238E27FC236}">
                <a16:creationId xmlns:a16="http://schemas.microsoft.com/office/drawing/2014/main" id="{1A4F2EBE-7BAF-436D-AFC3-BA30E7A9F760}"/>
              </a:ext>
            </a:extLst>
          </p:cNvPr>
          <p:cNvSpPr txBox="1"/>
          <p:nvPr/>
        </p:nvSpPr>
        <p:spPr>
          <a:xfrm>
            <a:off x="675043" y="2140724"/>
            <a:ext cx="10495184" cy="3970318"/>
          </a:xfrm>
          <a:prstGeom prst="rect">
            <a:avLst/>
          </a:prstGeom>
          <a:noFill/>
        </p:spPr>
        <p:txBody>
          <a:bodyPr wrap="square" rtlCol="0">
            <a:spAutoFit/>
          </a:bodyPr>
          <a:lstStyle/>
          <a:p>
            <a:pPr marL="249238" marR="0" lvl="0" indent="-24923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Temel yan etki, beta adrenerjik reseptörlerin direkt stimülasyonuna bağlı olarak ortaya çıkan tremordur.</a:t>
            </a:r>
          </a:p>
          <a:p>
            <a:pPr marL="249238" marR="0" lvl="0" indent="-24923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Kalp kasının beta 2 reseptörleri nedeniyle kontraktilitede artışa, periferik vasküler dirençte azalmaya, kan basıncı ve kardiyak atım volümünde artışa neden olabilir.</a:t>
            </a:r>
          </a:p>
          <a:p>
            <a:pPr marL="249238" marR="0" lvl="0" indent="-24923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Taşikardi, palpitasyon ve QT aralığında uzama, en sık tanımlanmış kardiyak yan etkilerdir.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0" name="Oval 19"/>
          <p:cNvSpPr/>
          <p:nvPr/>
        </p:nvSpPr>
        <p:spPr>
          <a:xfrm>
            <a:off x="10106490" y="681789"/>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Etkiler-2</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8442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2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8</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Rectangle: Rounded Corners 4">
            <a:extLst>
              <a:ext uri="{FF2B5EF4-FFF2-40B4-BE49-F238E27FC236}">
                <a16:creationId xmlns:a16="http://schemas.microsoft.com/office/drawing/2014/main" id="{51798ABB-D7D3-4881-975C-A39BEBCB31AE}"/>
              </a:ext>
            </a:extLst>
          </p:cNvPr>
          <p:cNvSpPr txBox="1"/>
          <p:nvPr/>
        </p:nvSpPr>
        <p:spPr>
          <a:xfrm>
            <a:off x="798886" y="1277030"/>
            <a:ext cx="3288185" cy="86095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Agonistler</a:t>
            </a:r>
          </a:p>
          <a:p>
            <a:pPr marL="0" marR="0" lvl="0" indent="0" algn="ctr" defTabSz="1066800" rtl="0" eaLnBrk="1" fontAlgn="auto" latinLnBrk="0" hangingPunct="1">
              <a:lnSpc>
                <a:spcPct val="100000"/>
              </a:lnSpc>
              <a:spcBef>
                <a:spcPct val="0"/>
              </a:spcBef>
              <a:spcAft>
                <a:spcPts val="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Etkiler-1</a:t>
            </a:r>
          </a:p>
        </p:txBody>
      </p:sp>
      <p:grpSp>
        <p:nvGrpSpPr>
          <p:cNvPr id="13"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4"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l-G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β2 </a:t>
              </a: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Agonistler</a:t>
              </a:r>
            </a:p>
          </p:txBody>
        </p:sp>
      </p:grpSp>
      <p:sp>
        <p:nvSpPr>
          <p:cNvPr id="10" name="TextBox 6">
            <a:extLst>
              <a:ext uri="{FF2B5EF4-FFF2-40B4-BE49-F238E27FC236}">
                <a16:creationId xmlns:a16="http://schemas.microsoft.com/office/drawing/2014/main" id="{1A4F2EBE-7BAF-436D-AFC3-BA30E7A9F760}"/>
              </a:ext>
            </a:extLst>
          </p:cNvPr>
          <p:cNvSpPr txBox="1"/>
          <p:nvPr/>
        </p:nvSpPr>
        <p:spPr>
          <a:xfrm>
            <a:off x="675042" y="2398470"/>
            <a:ext cx="10447881"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Hiperglisemi, hipokalemi ve hipomagnezemi, beta 2 agonistlere karşı   gelişebilen akut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metabolik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cevaplardır.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Akut metabolik cevapların düzenli stimülasyon ile azalması nedeniyle, uzun süreli tedavi alanlarda bu değişikliklerin klinik önemi fazla değildir ancak hipokalemi, yatkınlığı olan kişilerde kardiyak aritmi riskini artırabilir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6" name="Oval 15"/>
          <p:cNvSpPr/>
          <p:nvPr/>
        </p:nvSpPr>
        <p:spPr>
          <a:xfrm>
            <a:off x="10106490" y="681789"/>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Etkiler-3</a:t>
            </a:r>
          </a:p>
        </p:txBody>
      </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3466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B298D219-DC09-41A7-A05E-6AF0B7F8F768}"/>
              </a:ext>
            </a:extLst>
          </p:cNvPr>
          <p:cNvSpPr txBox="1"/>
          <p:nvPr/>
        </p:nvSpPr>
        <p:spPr>
          <a:xfrm>
            <a:off x="675044" y="2137987"/>
            <a:ext cx="10576890"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17" name="TextBox 6">
            <a:extLst>
              <a:ext uri="{FF2B5EF4-FFF2-40B4-BE49-F238E27FC236}">
                <a16:creationId xmlns:a16="http://schemas.microsoft.com/office/drawing/2014/main" id="{1A4F2EBE-7BAF-436D-AFC3-BA30E7A9F760}"/>
              </a:ext>
            </a:extLst>
          </p:cNvPr>
          <p:cNvSpPr txBox="1"/>
          <p:nvPr/>
        </p:nvSpPr>
        <p:spPr>
          <a:xfrm>
            <a:off x="554475" y="2045653"/>
            <a:ext cx="10697459" cy="3808735"/>
          </a:xfrm>
          <a:prstGeom prst="rect">
            <a:avLst/>
          </a:prstGeom>
          <a:noFill/>
        </p:spPr>
        <p:txBody>
          <a:bodyPr wrap="square" rtlCol="0">
            <a:spAutoFit/>
          </a:bodyPr>
          <a:lstStyle/>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 etkili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antikolinerjikler</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salbutamol</a:t>
            </a:r>
            <a:r>
              <a:rPr lang="en-US" sz="2300" dirty="0">
                <a:solidFill>
                  <a:prstClr val="black">
                    <a:lumMod val="75000"/>
                    <a:lumOff val="25000"/>
                  </a:prstClr>
                </a:solidFill>
                <a:latin typeface="Calibri" panose="020F0502020204030204"/>
              </a:rPr>
              <a:t>l</a:t>
            </a:r>
            <a:r>
              <a:rPr lang="tr-TR" sz="2300" dirty="0">
                <a:solidFill>
                  <a:prstClr val="black">
                    <a:lumMod val="75000"/>
                    <a:lumOff val="25000"/>
                  </a:prstClr>
                </a:solidFill>
                <a:latin typeface="Calibri" panose="020F0502020204030204"/>
              </a:rPr>
              <a:t>e</a:t>
            </a:r>
            <a:r>
              <a:rPr lang="en-US" sz="2300" dirty="0">
                <a:solidFill>
                  <a:prstClr val="black">
                    <a:lumMod val="75000"/>
                    <a:lumOff val="25000"/>
                  </a:prstClr>
                </a:solidFill>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birlikte gereğinde kurtarıcı olarak kullanılabilir.</a:t>
            </a:r>
          </a:p>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Tiotropium, hiperinflasyonu azalttığı için dispnenin azaltılmasında etkilidir. Ayrıca alevlenme sayısını azaltmakta, egzersiz kapasitesi ve yaşam kalitesini artırmaktadır.</a:t>
            </a:r>
          </a:p>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Tiotropium orta-ağır-çok ağır KOAH’ın idame tedavisinde günde tek doz olarak (tek başına veya diğer bronkodilatatörlerle birlikte) kullanılır.</a:t>
            </a:r>
            <a:endPar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255588" algn="l" defTabSz="269875"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İpratropium bromürün nebulizasyon formu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SFT’si</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ileri derecede düşük olan hastalara önerilebilir, ancak ilacın doğrudan göze temas etmemesine dikkat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schemeClr val="bg1"/>
                  </a:solidFill>
                  <a:ea typeface="ＭＳ Ｐゴシック" panose="020B0600070205080204" pitchFamily="34" charset="-128"/>
                </a:rPr>
                <a:t>Antikolinerjikler</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Bronkodilatörler</a:t>
            </a: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r>
              <a:rPr lang="tr-TR" sz="2800" b="1" dirty="0">
                <a:solidFill>
                  <a:prstClr val="black">
                    <a:lumMod val="75000"/>
                    <a:lumOff val="25000"/>
                  </a:prstClr>
                </a:solidFill>
                <a:latin typeface="Calibri"/>
              </a:rPr>
              <a:t>9</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179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88702"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a:t>
            </a:r>
            <a:r>
              <a:rPr lang="tr-TR" sz="2800" b="1" dirty="0">
                <a:solidFill>
                  <a:prstClr val="black">
                    <a:lumMod val="75000"/>
                    <a:lumOff val="25000"/>
                  </a:prstClr>
                </a:solidFill>
                <a:latin typeface="Calibri"/>
              </a:rPr>
              <a:t>10</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6" name="Diyagram 5"/>
          <p:cNvGraphicFramePr/>
          <p:nvPr/>
        </p:nvGraphicFramePr>
        <p:xfrm>
          <a:off x="717908" y="2851548"/>
          <a:ext cx="3493006" cy="1901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4727" t="6211" r="5110" b="12577"/>
          <a:stretch/>
        </p:blipFill>
        <p:spPr>
          <a:xfrm>
            <a:off x="1871528" y="2876287"/>
            <a:ext cx="1185765" cy="1153485"/>
          </a:xfrm>
          <a:prstGeom prst="ellipse">
            <a:avLst/>
          </a:prstGeom>
        </p:spPr>
      </p:pic>
      <p:pic>
        <p:nvPicPr>
          <p:cNvPr id="11" name="Picture 3">
            <a:extLst>
              <a:ext uri="{FF2B5EF4-FFF2-40B4-BE49-F238E27FC236}">
                <a16:creationId xmlns:a16="http://schemas.microsoft.com/office/drawing/2014/main" id="{63D9406E-8E34-4CC0-BDA1-FEAB05D0D32E}"/>
              </a:ext>
            </a:extLst>
          </p:cNvPr>
          <p:cNvPicPr>
            <a:picLocks noChangeAspect="1"/>
          </p:cNvPicPr>
          <p:nvPr/>
        </p:nvPicPr>
        <p:blipFill rotWithShape="1">
          <a:blip r:embed="rId9"/>
          <a:srcRect t="13045"/>
          <a:stretch/>
        </p:blipFill>
        <p:spPr>
          <a:xfrm>
            <a:off x="4423177" y="1603159"/>
            <a:ext cx="6683766" cy="3699739"/>
          </a:xfrm>
          <a:prstGeom prst="rect">
            <a:avLst/>
          </a:prstGeom>
        </p:spPr>
      </p:pic>
      <p:grpSp>
        <p:nvGrpSpPr>
          <p:cNvPr id="13"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4"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schemeClr val="bg1"/>
                  </a:solidFill>
                  <a:ea typeface="ＭＳ Ｐゴシック" panose="020B0600070205080204" pitchFamily="34" charset="-128"/>
                </a:rPr>
                <a:t>Antikolinerjikler   Etki Mekanizması</a:t>
              </a:r>
            </a:p>
          </p:txBody>
        </p:sp>
      </p:grpSp>
      <p:sp>
        <p:nvSpPr>
          <p:cNvPr id="15" name="Dikdörtgen 1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4228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6" grpId="0">
        <p:bldAsOne/>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Bronkodilatörler-1</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3978E487-10C4-4231-9331-B27AC4836762}"/>
              </a:ext>
            </a:extLst>
          </p:cNvPr>
          <p:cNvGraphicFramePr/>
          <p:nvPr/>
        </p:nvGraphicFramePr>
        <p:xfrm>
          <a:off x="1609366" y="1863753"/>
          <a:ext cx="3991088" cy="446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3F45CBB7-0980-4E2C-A146-4E9F397EFBA8}"/>
              </a:ext>
            </a:extLst>
          </p:cNvPr>
          <p:cNvGraphicFramePr/>
          <p:nvPr/>
        </p:nvGraphicFramePr>
        <p:xfrm>
          <a:off x="6583581" y="1873112"/>
          <a:ext cx="3991089" cy="47021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a:extLst>
              <a:ext uri="{FF2B5EF4-FFF2-40B4-BE49-F238E27FC236}">
                <a16:creationId xmlns:a16="http://schemas.microsoft.com/office/drawing/2014/main" id="{C56F4D83-5798-4991-B51E-49DDE191CFBF}"/>
              </a:ext>
            </a:extLst>
          </p:cNvPr>
          <p:cNvSpPr/>
          <p:nvPr/>
        </p:nvSpPr>
        <p:spPr>
          <a:xfrm>
            <a:off x="7043330" y="2291414"/>
            <a:ext cx="3161856" cy="729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SİSTEMİK*</a:t>
            </a:r>
          </a:p>
        </p:txBody>
      </p:sp>
      <p:sp>
        <p:nvSpPr>
          <p:cNvPr id="9" name="TextBox 8">
            <a:extLst>
              <a:ext uri="{FF2B5EF4-FFF2-40B4-BE49-F238E27FC236}">
                <a16:creationId xmlns:a16="http://schemas.microsoft.com/office/drawing/2014/main" id="{AEA21895-9992-41BC-96E9-55E6113CC3D8}"/>
              </a:ext>
            </a:extLst>
          </p:cNvPr>
          <p:cNvSpPr txBox="1"/>
          <p:nvPr/>
        </p:nvSpPr>
        <p:spPr>
          <a:xfrm>
            <a:off x="4649708" y="922907"/>
            <a:ext cx="7674276"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tr-TR" sz="6000" b="0" i="0" u="none" strike="noStrike" kern="1200" cap="none" spc="0" normalizeH="0" baseline="0" noProof="0" dirty="0">
                <a:ln>
                  <a:noFill/>
                </a:ln>
                <a:solidFill>
                  <a:srgbClr val="404040"/>
                </a:solidFill>
                <a:effectLst/>
                <a:uLnTx/>
                <a:uFillTx/>
                <a:latin typeface="Calibri"/>
                <a:ea typeface="ＭＳ Ｐゴシック" pitchFamily="34" charset="-128"/>
                <a:cs typeface="+mn-cs"/>
              </a:rPr>
              <a:t>!</a:t>
            </a:r>
            <a:r>
              <a:rPr kumimoji="0" lang="tr-TR" sz="2400" b="0" i="0" u="none" strike="noStrike" kern="1200" cap="none" spc="0" normalizeH="0" baseline="0" noProof="0" dirty="0">
                <a:ln>
                  <a:noFill/>
                </a:ln>
                <a:solidFill>
                  <a:srgbClr val="404040"/>
                </a:solidFill>
                <a:effectLst/>
                <a:uLnTx/>
                <a:uFillTx/>
                <a:latin typeface="Calibri"/>
                <a:ea typeface="ＭＳ Ｐゴシック" pitchFamily="34" charset="-128"/>
                <a:cs typeface="+mn-cs"/>
              </a:rPr>
              <a:t>Glokom ve BPH’da dikkat edilmelidir.</a:t>
            </a:r>
            <a:endParaRPr kumimoji="0" lang="tr-TR" sz="2200" b="0" i="0" u="none" strike="noStrike" kern="1200" cap="none" spc="0" normalizeH="0" baseline="0" noProof="0" dirty="0">
              <a:ln>
                <a:noFill/>
              </a:ln>
              <a:solidFill>
                <a:srgbClr val="404040"/>
              </a:solidFill>
              <a:effectLst/>
              <a:uLnTx/>
              <a:uFillTx/>
              <a:latin typeface="Calibri"/>
              <a:ea typeface="ＭＳ Ｐゴシック" pitchFamily="34" charset="-128"/>
              <a:cs typeface="+mn-cs"/>
            </a:endParaRPr>
          </a:p>
        </p:txBody>
      </p:sp>
      <p:sp>
        <p:nvSpPr>
          <p:cNvPr id="10" name="TextBox 9">
            <a:extLst>
              <a:ext uri="{FF2B5EF4-FFF2-40B4-BE49-F238E27FC236}">
                <a16:creationId xmlns:a16="http://schemas.microsoft.com/office/drawing/2014/main" id="{255DCBB2-D35E-4276-99EC-F42821111E84}"/>
              </a:ext>
            </a:extLst>
          </p:cNvPr>
          <p:cNvSpPr txBox="1"/>
          <p:nvPr/>
        </p:nvSpPr>
        <p:spPr>
          <a:xfrm>
            <a:off x="6773413" y="5695696"/>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a:ea typeface="ＭＳ Ｐゴシック" pitchFamily="34" charset="-128"/>
                <a:cs typeface="+mn-cs"/>
              </a:rPr>
              <a:t>*Sistemik yan etkiler nadirdir.</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val 10"/>
          <p:cNvSpPr/>
          <p:nvPr/>
        </p:nvSpPr>
        <p:spPr>
          <a:xfrm>
            <a:off x="9684284" y="86249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Etkiler-1</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376110"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Antikolinerjikler</a:t>
              </a:r>
            </a:p>
          </p:txBody>
        </p:sp>
      </p:grpSp>
      <p:sp>
        <p:nvSpPr>
          <p:cNvPr id="15" name="Rectangle 7">
            <a:extLst>
              <a:ext uri="{FF2B5EF4-FFF2-40B4-BE49-F238E27FC236}">
                <a16:creationId xmlns:a16="http://schemas.microsoft.com/office/drawing/2014/main" id="{C56F4D83-5798-4991-B51E-49DDE191CFBF}"/>
              </a:ext>
            </a:extLst>
          </p:cNvPr>
          <p:cNvSpPr/>
          <p:nvPr/>
        </p:nvSpPr>
        <p:spPr>
          <a:xfrm>
            <a:off x="2033433" y="2311474"/>
            <a:ext cx="3161856" cy="729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LOKAL</a:t>
            </a:r>
          </a:p>
        </p:txBody>
      </p:sp>
      <p:sp>
        <p:nvSpPr>
          <p:cNvPr id="16" name="Dikdörtgen 1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974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8" grpId="0"/>
      <p:bldP spid="11" grpId="0" animBg="1"/>
      <p:bldP spid="1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a:t>
            </a:r>
            <a:r>
              <a:rPr lang="tr-TR" sz="2800" b="1" dirty="0">
                <a:solidFill>
                  <a:prstClr val="black">
                    <a:lumMod val="75000"/>
                    <a:lumOff val="25000"/>
                  </a:prstClr>
                </a:solidFill>
                <a:latin typeface="Calibri"/>
              </a:rPr>
              <a:t>12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TextBox 6">
            <a:extLst>
              <a:ext uri="{FF2B5EF4-FFF2-40B4-BE49-F238E27FC236}">
                <a16:creationId xmlns:a16="http://schemas.microsoft.com/office/drawing/2014/main" id="{1A4F2EBE-7BAF-436D-AFC3-BA30E7A9F760}"/>
              </a:ext>
            </a:extLst>
          </p:cNvPr>
          <p:cNvSpPr txBox="1"/>
          <p:nvPr/>
        </p:nvSpPr>
        <p:spPr>
          <a:xfrm>
            <a:off x="675043" y="2398470"/>
            <a:ext cx="9623304"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Nadiren kapalı açılı glokomu (sadece yüz maskesi ile </a:t>
            </a:r>
            <a:r>
              <a:rPr lang="tr-TR" sz="2400" dirty="0" err="1">
                <a:solidFill>
                  <a:prstClr val="black">
                    <a:lumMod val="75000"/>
                    <a:lumOff val="25000"/>
                  </a:prstClr>
                </a:solidFill>
              </a:rPr>
              <a:t>nebulizasyonla</a:t>
            </a:r>
            <a:r>
              <a:rPr lang="tr-TR" sz="2400" dirty="0">
                <a:solidFill>
                  <a:prstClr val="black">
                    <a:lumMod val="75000"/>
                    <a:lumOff val="25000"/>
                  </a:prstClr>
                </a:solidFill>
              </a:rPr>
              <a:t> ilişkili olarak) görülebilir.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İdame tedavi sırasında hastalar yan etkiler açısından izlenmeli, özellikle </a:t>
            </a:r>
            <a:r>
              <a:rPr lang="tr-TR" sz="2400" dirty="0" err="1">
                <a:solidFill>
                  <a:prstClr val="black">
                    <a:lumMod val="75000"/>
                    <a:lumOff val="25000"/>
                  </a:prstClr>
                </a:solidFill>
              </a:rPr>
              <a:t>kardiyovasküler</a:t>
            </a:r>
            <a:r>
              <a:rPr lang="tr-TR" sz="2400" dirty="0">
                <a:solidFill>
                  <a:prstClr val="black">
                    <a:lumMod val="75000"/>
                    <a:lumOff val="25000"/>
                  </a:prstClr>
                </a:solidFill>
              </a:rPr>
              <a:t> ek hastalığı olanlarda dikkat edilmelidir.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20" name="Group 11">
            <a:extLst>
              <a:ext uri="{FF2B5EF4-FFF2-40B4-BE49-F238E27FC236}">
                <a16:creationId xmlns:a16="http://schemas.microsoft.com/office/drawing/2014/main" id="{4FD19720-46EA-42CF-BCA8-DE716954F650}"/>
              </a:ext>
            </a:extLst>
          </p:cNvPr>
          <p:cNvGrpSpPr/>
          <p:nvPr/>
        </p:nvGrpSpPr>
        <p:grpSpPr>
          <a:xfrm>
            <a:off x="675043" y="1225497"/>
            <a:ext cx="3450141" cy="954108"/>
            <a:chOff x="2600960" y="2131"/>
            <a:chExt cx="2926080" cy="1406881"/>
          </a:xfrm>
          <a:scene3d>
            <a:camera prst="orthographicFront"/>
            <a:lightRig rig="flat" dir="t"/>
          </a:scene3d>
        </p:grpSpPr>
        <p:sp>
          <p:nvSpPr>
            <p:cNvPr id="21"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22"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schemeClr val="bg1"/>
                  </a:solidFill>
                  <a:ea typeface="ＭＳ Ｐゴシック" panose="020B0600070205080204" pitchFamily="34" charset="-128"/>
                </a:rPr>
                <a:t>Antikolinerjikler</a:t>
              </a:r>
            </a:p>
          </p:txBody>
        </p:sp>
      </p:grpSp>
      <p:pic>
        <p:nvPicPr>
          <p:cNvPr id="23" name="Resim 12">
            <a:extLst>
              <a:ext uri="{FF2B5EF4-FFF2-40B4-BE49-F238E27FC236}">
                <a16:creationId xmlns:a16="http://schemas.microsoft.com/office/drawing/2014/main" id="{D7D03541-BFCC-43D9-9893-6070A553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346" y="3537121"/>
            <a:ext cx="824577" cy="2143442"/>
          </a:xfrm>
          <a:prstGeom prst="rect">
            <a:avLst/>
          </a:prstGeom>
        </p:spPr>
      </p:pic>
      <p:sp>
        <p:nvSpPr>
          <p:cNvPr id="13" name="Oval 12"/>
          <p:cNvSpPr/>
          <p:nvPr/>
        </p:nvSpPr>
        <p:spPr>
          <a:xfrm>
            <a:off x="9684284" y="86249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Etkiler-2</a:t>
            </a:r>
          </a:p>
        </p:txBody>
      </p:sp>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375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6AD7E61-5A92-4089-925C-61F592C1B5CE}"/>
              </a:ext>
            </a:extLst>
          </p:cNvPr>
          <p:cNvSpPr txBox="1"/>
          <p:nvPr/>
        </p:nvSpPr>
        <p:spPr>
          <a:xfrm>
            <a:off x="631729" y="1226506"/>
            <a:ext cx="10629828"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31729" y="2261750"/>
            <a:ext cx="10432510" cy="286232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Ağır ve çok ağır KOAH’da inhaler uzun etkili beta 2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agonistler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 antikolinerjiklerin kullanılmasına rağmen semptomatik olan hastaların tedavisine yavaş salınımlı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teofilin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preparatları eklenebilir.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Hastalar yan etki ve ilaç etkileşimleri açısından yakından izlenmeli, gereğinde plazma düzeyi kontrol edilmeli; yan etkilerin varlığında doz azaltılmalıdır.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lvl="0">
              <a:defRPr/>
            </a:pPr>
            <a:r>
              <a:rPr lang="en-US" sz="2800" b="1" dirty="0">
                <a:solidFill>
                  <a:prstClr val="black">
                    <a:lumMod val="75000"/>
                    <a:lumOff val="25000"/>
                  </a:prstClr>
                </a:solidFill>
              </a:rPr>
              <a:t>Bronkodilatörler-1</a:t>
            </a:r>
            <a:r>
              <a:rPr lang="tr-TR" sz="2800" b="1" dirty="0">
                <a:solidFill>
                  <a:prstClr val="black">
                    <a:lumMod val="75000"/>
                    <a:lumOff val="25000"/>
                  </a:prstClr>
                </a:solidFill>
              </a:rPr>
              <a:t>3</a:t>
            </a:r>
            <a:endParaRPr lang="en-US" sz="2800" b="1" dirty="0">
              <a:solidFill>
                <a:prstClr val="black">
                  <a:lumMod val="75000"/>
                  <a:lumOff val="25000"/>
                </a:prst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5"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6"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7"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Teofilin</a:t>
              </a:r>
            </a:p>
          </p:txBody>
        </p:sp>
      </p:gr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0719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0D8CFFD1-FC2F-FC72-0873-255029F3C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2" name="Metin kutusu 1">
            <a:extLst>
              <a:ext uri="{FF2B5EF4-FFF2-40B4-BE49-F238E27FC236}">
                <a16:creationId xmlns:a16="http://schemas.microsoft.com/office/drawing/2014/main" id="{054CFABE-39A8-DEE7-3F03-E65A5001AEA1}"/>
              </a:ext>
            </a:extLst>
          </p:cNvPr>
          <p:cNvSpPr txBox="1"/>
          <p:nvPr/>
        </p:nvSpPr>
        <p:spPr>
          <a:xfrm>
            <a:off x="568712" y="277626"/>
            <a:ext cx="2497873" cy="584775"/>
          </a:xfrm>
          <a:prstGeom prst="rect">
            <a:avLst/>
          </a:prstGeom>
          <a:noFill/>
        </p:spPr>
        <p:txBody>
          <a:bodyPr wrap="square" rtlCol="0" anchor="ctr">
            <a:spAutoFit/>
          </a:bodyPr>
          <a:lstStyle/>
          <a:p>
            <a:pPr algn="ctr"/>
            <a:r>
              <a:rPr lang="tr-TR" sz="3200" b="1" dirty="0"/>
              <a:t>Patogenez-1</a:t>
            </a:r>
          </a:p>
        </p:txBody>
      </p:sp>
      <p:sp>
        <p:nvSpPr>
          <p:cNvPr id="7" name="Dikdörtgen 6">
            <a:extLst>
              <a:ext uri="{FF2B5EF4-FFF2-40B4-BE49-F238E27FC236}">
                <a16:creationId xmlns:a16="http://schemas.microsoft.com/office/drawing/2014/main" id="{A53E1FE0-9B78-4809-C05E-55633FCB2873}"/>
              </a:ext>
            </a:extLst>
          </p:cNvPr>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graphicFrame>
        <p:nvGraphicFramePr>
          <p:cNvPr id="4" name="Diyagram 3">
            <a:extLst>
              <a:ext uri="{FF2B5EF4-FFF2-40B4-BE49-F238E27FC236}">
                <a16:creationId xmlns:a16="http://schemas.microsoft.com/office/drawing/2014/main" id="{110F91D0-76F0-FE25-2944-4D0F104CA3AE}"/>
              </a:ext>
            </a:extLst>
          </p:cNvPr>
          <p:cNvGraphicFramePr/>
          <p:nvPr>
            <p:extLst>
              <p:ext uri="{D42A27DB-BD31-4B8C-83A1-F6EECF244321}">
                <p14:modId xmlns:p14="http://schemas.microsoft.com/office/powerpoint/2010/main" val="3789665062"/>
              </p:ext>
            </p:extLst>
          </p:nvPr>
        </p:nvGraphicFramePr>
        <p:xfrm>
          <a:off x="1505415" y="438184"/>
          <a:ext cx="9880272" cy="5660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8249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6BBD624F-2CC7-4417-A74A-5D5AD5B71A41}"/>
              </a:ext>
            </a:extLst>
          </p:cNvPr>
          <p:cNvSpPr txBox="1"/>
          <p:nvPr/>
        </p:nvSpPr>
        <p:spPr>
          <a:xfrm>
            <a:off x="675043" y="1225497"/>
            <a:ext cx="10588702"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Bronkodilatörler-1</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grpSp>
        <p:nvGrpSpPr>
          <p:cNvPr id="10" name="Group 11">
            <a:extLst>
              <a:ext uri="{FF2B5EF4-FFF2-40B4-BE49-F238E27FC236}">
                <a16:creationId xmlns:a16="http://schemas.microsoft.com/office/drawing/2014/main" id="{4FD19720-46EA-42CF-BCA8-DE716954F650}"/>
              </a:ext>
            </a:extLst>
          </p:cNvPr>
          <p:cNvGrpSpPr/>
          <p:nvPr/>
        </p:nvGrpSpPr>
        <p:grpSpPr>
          <a:xfrm>
            <a:off x="717908" y="1230454"/>
            <a:ext cx="3520717"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6"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Teofilin Etki Mekanizması</a:t>
              </a:r>
            </a:p>
          </p:txBody>
        </p:sp>
      </p:grpSp>
      <p:graphicFrame>
        <p:nvGraphicFramePr>
          <p:cNvPr id="6" name="Diyagram 5"/>
          <p:cNvGraphicFramePr/>
          <p:nvPr/>
        </p:nvGraphicFramePr>
        <p:xfrm>
          <a:off x="717908" y="2851548"/>
          <a:ext cx="3493006" cy="1901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4727" t="6211" r="5110" b="12577"/>
          <a:stretch/>
        </p:blipFill>
        <p:spPr>
          <a:xfrm>
            <a:off x="1871528" y="2876287"/>
            <a:ext cx="1185765" cy="1153485"/>
          </a:xfrm>
          <a:prstGeom prst="ellipse">
            <a:avLst/>
          </a:prstGeom>
        </p:spPr>
      </p:pic>
      <p:sp>
        <p:nvSpPr>
          <p:cNvPr id="11" name="TextBox 6">
            <a:extLst>
              <a:ext uri="{FF2B5EF4-FFF2-40B4-BE49-F238E27FC236}">
                <a16:creationId xmlns:a16="http://schemas.microsoft.com/office/drawing/2014/main" id="{1A4F2EBE-7BAF-436D-AFC3-BA30E7A9F760}"/>
              </a:ext>
            </a:extLst>
          </p:cNvPr>
          <p:cNvSpPr txBox="1"/>
          <p:nvPr/>
        </p:nvSpPr>
        <p:spPr>
          <a:xfrm>
            <a:off x="4187099" y="1248091"/>
            <a:ext cx="7095696" cy="4339650"/>
          </a:xfrm>
          <a:prstGeom prst="rect">
            <a:avLst/>
          </a:prstGeom>
          <a:noFill/>
        </p:spPr>
        <p:txBody>
          <a:bodyPr wrap="square" rtlCol="0">
            <a:spAutoFit/>
          </a:bodyPr>
          <a:lstStyle/>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Fosfodiesteraz enzimlerin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nonselektif</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blokajını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bronkodilatasyon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yapar. Yan etkileri ve dar terapötik aralık nedeniyle en son seçenek olmalıdır.</a:t>
            </a:r>
          </a:p>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başlanan hastalarda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teofilin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kan düzeyi takibi yapmak gerekir.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Bronkodilatasyon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etkisi için gerekli kan düzeyi 12-20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mcg</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/dl düzeyindedir. Bu düzeyin altında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bronkodilatasyon</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etkisi izlenmez ancak antiinflamatuvar etkisi gözlenebilir. </a:t>
            </a:r>
          </a:p>
        </p:txBody>
      </p:sp>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114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6" grpId="0">
        <p:bldAsOne/>
      </p:bldGraphic>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Bronkodilatörler-15</a:t>
            </a:r>
          </a:p>
        </p:txBody>
      </p:sp>
      <p:graphicFrame>
        <p:nvGraphicFramePr>
          <p:cNvPr id="7" name="Diagram 6">
            <a:extLst>
              <a:ext uri="{FF2B5EF4-FFF2-40B4-BE49-F238E27FC236}">
                <a16:creationId xmlns:a16="http://schemas.microsoft.com/office/drawing/2014/main" id="{C69330AA-D0E3-4899-A889-4107AE67A615}"/>
              </a:ext>
            </a:extLst>
          </p:cNvPr>
          <p:cNvGraphicFramePr/>
          <p:nvPr/>
        </p:nvGraphicFramePr>
        <p:xfrm>
          <a:off x="948278" y="1893820"/>
          <a:ext cx="2047871" cy="4926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0D0A420A-482A-4C14-BBBD-F9BF9F94100D}"/>
              </a:ext>
            </a:extLst>
          </p:cNvPr>
          <p:cNvGraphicFramePr/>
          <p:nvPr/>
        </p:nvGraphicFramePr>
        <p:xfrm>
          <a:off x="3209064" y="1902783"/>
          <a:ext cx="1803698" cy="49172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05FE44BC-A386-4DFB-8E5C-7DE783ACF1A2}"/>
              </a:ext>
            </a:extLst>
          </p:cNvPr>
          <p:cNvGraphicFramePr/>
          <p:nvPr/>
        </p:nvGraphicFramePr>
        <p:xfrm>
          <a:off x="5076524" y="1911748"/>
          <a:ext cx="1819387" cy="49083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nvGraphicFramePr>
        <p:xfrm>
          <a:off x="6930536" y="1911187"/>
          <a:ext cx="1947135" cy="49262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7FC4E75C-A8AE-4D3F-80EF-B1BB036DD9A1}"/>
              </a:ext>
            </a:extLst>
          </p:cNvPr>
          <p:cNvGraphicFramePr/>
          <p:nvPr/>
        </p:nvGraphicFramePr>
        <p:xfrm>
          <a:off x="8924623" y="1893817"/>
          <a:ext cx="1947135" cy="495313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6" name="Rectangle 15">
            <a:extLst>
              <a:ext uri="{FF2B5EF4-FFF2-40B4-BE49-F238E27FC236}">
                <a16:creationId xmlns:a16="http://schemas.microsoft.com/office/drawing/2014/main" id="{3CE4CC0F-5B8D-46E1-9D66-00BC7630FB1A}"/>
              </a:ext>
            </a:extLst>
          </p:cNvPr>
          <p:cNvSpPr/>
          <p:nvPr/>
        </p:nvSpPr>
        <p:spPr>
          <a:xfrm>
            <a:off x="1120406" y="2095147"/>
            <a:ext cx="173914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Gastro-</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intestinal</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Sistemi</a:t>
            </a:r>
          </a:p>
        </p:txBody>
      </p:sp>
      <p:sp>
        <p:nvSpPr>
          <p:cNvPr id="17" name="Rectangle 16">
            <a:extLst>
              <a:ext uri="{FF2B5EF4-FFF2-40B4-BE49-F238E27FC236}">
                <a16:creationId xmlns:a16="http://schemas.microsoft.com/office/drawing/2014/main" id="{B1F26470-2A38-470A-962A-67DD718F93C4}"/>
              </a:ext>
            </a:extLst>
          </p:cNvPr>
          <p:cNvSpPr/>
          <p:nvPr/>
        </p:nvSpPr>
        <p:spPr>
          <a:xfrm>
            <a:off x="5106105" y="2116487"/>
            <a:ext cx="1789806"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Kardiyo-</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vasküler</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 </a:t>
            </a:r>
          </a:p>
        </p:txBody>
      </p:sp>
      <p:sp>
        <p:nvSpPr>
          <p:cNvPr id="19" name="Rectangle 18">
            <a:extLst>
              <a:ext uri="{FF2B5EF4-FFF2-40B4-BE49-F238E27FC236}">
                <a16:creationId xmlns:a16="http://schemas.microsoft.com/office/drawing/2014/main" id="{CBD61524-AABC-4582-B2E7-0C3C528F6150}"/>
              </a:ext>
            </a:extLst>
          </p:cNvPr>
          <p:cNvSpPr/>
          <p:nvPr/>
        </p:nvSpPr>
        <p:spPr>
          <a:xfrm>
            <a:off x="6856578" y="1911683"/>
            <a:ext cx="2021093"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İlaç</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Etkileşimi</a:t>
            </a:r>
          </a:p>
        </p:txBody>
      </p:sp>
      <p:sp>
        <p:nvSpPr>
          <p:cNvPr id="20" name="Rectangle 19">
            <a:extLst>
              <a:ext uri="{FF2B5EF4-FFF2-40B4-BE49-F238E27FC236}">
                <a16:creationId xmlns:a16="http://schemas.microsoft.com/office/drawing/2014/main" id="{AB0ABB4A-1825-48DB-88C1-437A6E98B6AE}"/>
              </a:ext>
            </a:extLst>
          </p:cNvPr>
          <p:cNvSpPr/>
          <p:nvPr/>
        </p:nvSpPr>
        <p:spPr>
          <a:xfrm>
            <a:off x="8819736" y="2117940"/>
            <a:ext cx="1839107"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Teofilin Klirensini Etkileyen</a:t>
            </a:r>
          </a:p>
        </p:txBody>
      </p:sp>
      <p:sp>
        <p:nvSpPr>
          <p:cNvPr id="21" name="Rectangle 20">
            <a:extLst>
              <a:ext uri="{FF2B5EF4-FFF2-40B4-BE49-F238E27FC236}">
                <a16:creationId xmlns:a16="http://schemas.microsoft.com/office/drawing/2014/main" id="{80858B2F-2C5D-4B43-BD5F-0CBDC127586A}"/>
              </a:ext>
            </a:extLst>
          </p:cNvPr>
          <p:cNvSpPr/>
          <p:nvPr/>
        </p:nvSpPr>
        <p:spPr>
          <a:xfrm>
            <a:off x="3209064" y="2090284"/>
            <a:ext cx="1789804"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Santral</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Sinir</a:t>
            </a:r>
          </a:p>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altLang="tr-TR" sz="2600" b="1" i="0" u="none" strike="noStrike" kern="1200" cap="none" spc="0" normalizeH="0" baseline="0" noProof="0" dirty="0">
                <a:ln>
                  <a:noFill/>
                </a:ln>
                <a:solidFill>
                  <a:srgbClr val="404040"/>
                </a:solidFill>
                <a:effectLst/>
                <a:uLnTx/>
                <a:uFillTx/>
                <a:latin typeface="Calibri" panose="020F0502020204030204"/>
                <a:ea typeface="+mn-ea"/>
                <a:cs typeface="+mn-cs"/>
              </a:rPr>
              <a:t>Sistemi</a:t>
            </a:r>
          </a:p>
        </p:txBody>
      </p:sp>
      <p:sp>
        <p:nvSpPr>
          <p:cNvPr id="13" name="Oval 12"/>
          <p:cNvSpPr/>
          <p:nvPr/>
        </p:nvSpPr>
        <p:spPr>
          <a:xfrm>
            <a:off x="9840074" y="787854"/>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Yan Etkiler</a:t>
            </a:r>
          </a:p>
        </p:txBody>
      </p:sp>
      <p:grpSp>
        <p:nvGrpSpPr>
          <p:cNvPr id="14"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5"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8"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rPr>
                <a:t>Teofilin</a:t>
              </a:r>
            </a:p>
          </p:txBody>
        </p:sp>
      </p:grpSp>
      <p:sp>
        <p:nvSpPr>
          <p:cNvPr id="22" name="Dikdörtgen 2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252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Graphic spid="11" grpId="0">
        <p:bldAsOne/>
      </p:bldGraphic>
      <p:bldGraphic spid="12" grpId="0">
        <p:bldAsOne/>
      </p:bldGraphic>
      <p:bldP spid="16" grpId="0"/>
      <p:bldP spid="17" grpId="0"/>
      <p:bldP spid="19" grpId="0"/>
      <p:bldP spid="20" grpId="0"/>
      <p:bldP spid="21" grpId="0"/>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738886"/>
            <a:ext cx="6798417" cy="3453253"/>
          </a:xfrm>
          <a:prstGeom prst="rect">
            <a:avLst/>
          </a:prstGeom>
          <a:noFill/>
        </p:spPr>
        <p:txBody>
          <a:bodyPr wrap="square" rtlCol="0">
            <a:spAutoFit/>
          </a:bodyPr>
          <a:lstStyle/>
          <a:p>
            <a:pPr lvl="0">
              <a:lnSpc>
                <a:spcPct val="130000"/>
              </a:lnSpc>
              <a:defRPr/>
            </a:pPr>
            <a:r>
              <a:rPr lang="tr-TR" sz="2400" b="1" dirty="0">
                <a:solidFill>
                  <a:schemeClr val="bg1">
                    <a:lumMod val="75000"/>
                  </a:schemeClr>
                </a:solidFill>
              </a:rPr>
              <a:t>1) Bronkodilatörler</a:t>
            </a:r>
          </a:p>
          <a:p>
            <a:pPr lvl="0">
              <a:lnSpc>
                <a:spcPct val="130000"/>
              </a:lnSpc>
              <a:defRPr/>
            </a:pPr>
            <a:r>
              <a:rPr lang="tr-TR" sz="2400" dirty="0">
                <a:solidFill>
                  <a:schemeClr val="bg1">
                    <a:lumMod val="75000"/>
                  </a:schemeClr>
                </a:solidFill>
              </a:rPr>
              <a:t>        A) Beta 2 (</a:t>
            </a:r>
            <a:r>
              <a:rPr lang="el-GR" sz="2400" dirty="0">
                <a:solidFill>
                  <a:schemeClr val="bg1">
                    <a:lumMod val="75000"/>
                  </a:schemeClr>
                </a:solidFill>
              </a:rPr>
              <a:t>Β2</a:t>
            </a:r>
            <a:r>
              <a:rPr lang="tr-TR" sz="2400" dirty="0">
                <a:solidFill>
                  <a:schemeClr val="bg1">
                    <a:lumMod val="75000"/>
                  </a:schemeClr>
                </a:solidFill>
              </a:rPr>
              <a:t>) Agonistler</a:t>
            </a:r>
          </a:p>
          <a:p>
            <a:pPr marL="352425" lvl="0">
              <a:lnSpc>
                <a:spcPct val="130000"/>
              </a:lnSpc>
              <a:defRPr/>
            </a:pPr>
            <a:r>
              <a:rPr lang="tr-TR" sz="2400" dirty="0">
                <a:solidFill>
                  <a:schemeClr val="bg1">
                    <a:lumMod val="75000"/>
                  </a:schemeClr>
                </a:solidFill>
              </a:rPr>
              <a:t>   B) Antikolinerjikler</a:t>
            </a:r>
          </a:p>
          <a:p>
            <a:pPr marL="352425" lvl="0">
              <a:lnSpc>
                <a:spcPct val="130000"/>
              </a:lnSpc>
              <a:defRPr/>
            </a:pPr>
            <a:r>
              <a:rPr lang="tr-TR" sz="2400" dirty="0">
                <a:solidFill>
                  <a:schemeClr val="bg1">
                    <a:lumMod val="75000"/>
                  </a:schemeClr>
                </a:solidFill>
              </a:rPr>
              <a:t>   C) Metilksantinler</a:t>
            </a:r>
            <a:endParaRPr lang="tr-TR" sz="2400" b="1" dirty="0">
              <a:solidFill>
                <a:schemeClr val="bg1">
                  <a:lumMod val="75000"/>
                </a:schemeClr>
              </a:solidFill>
            </a:endParaRPr>
          </a:p>
          <a:p>
            <a:pPr lvl="0">
              <a:lnSpc>
                <a:spcPct val="130000"/>
              </a:lnSpc>
              <a:defRPr/>
            </a:pPr>
            <a:r>
              <a:rPr lang="tr-TR" sz="2400" b="1" dirty="0">
                <a:solidFill>
                  <a:srgbClr val="404040"/>
                </a:solidFill>
              </a:rPr>
              <a:t>2) Kortikosteroidler</a:t>
            </a:r>
          </a:p>
          <a:p>
            <a:pPr lvl="0">
              <a:lnSpc>
                <a:spcPct val="130000"/>
              </a:lnSpc>
              <a:defRPr/>
            </a:pPr>
            <a:r>
              <a:rPr lang="tr-TR" sz="2400" b="1" dirty="0">
                <a:solidFill>
                  <a:schemeClr val="bg1">
                    <a:lumMod val="75000"/>
                  </a:schemeClr>
                </a:solidFill>
              </a:rPr>
              <a:t>3) Fosfodiesteraz-4 İnhibitörleri</a:t>
            </a:r>
          </a:p>
          <a:p>
            <a:pPr lvl="0">
              <a:lnSpc>
                <a:spcPct val="130000"/>
              </a:lnSpc>
              <a:defRPr/>
            </a:pPr>
            <a:r>
              <a:rPr lang="tr-TR" sz="2400" b="1" dirty="0">
                <a:solidFill>
                  <a:schemeClr val="bg1">
                    <a:lumMod val="75000"/>
                  </a:schemeClr>
                </a:solidFill>
              </a:rPr>
              <a:t>4) Diğer İlaç</a:t>
            </a:r>
            <a:r>
              <a:rPr lang="en-GB" sz="2400" b="1" dirty="0">
                <a:solidFill>
                  <a:schemeClr val="bg1">
                    <a:lumMod val="75000"/>
                  </a:schemeClr>
                </a:solidFill>
              </a:rPr>
              <a:t>lar</a:t>
            </a:r>
            <a:endParaRPr lang="tr-TR" sz="2400" b="1" dirty="0">
              <a:solidFill>
                <a:schemeClr val="bg1">
                  <a:lumMod val="75000"/>
                </a:scheme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283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EEEEC7C-5073-4034-95A8-AE246A0B73D2}"/>
              </a:ext>
            </a:extLst>
          </p:cNvPr>
          <p:cNvSpPr txBox="1"/>
          <p:nvPr/>
        </p:nvSpPr>
        <p:spPr>
          <a:xfrm>
            <a:off x="671546" y="2077102"/>
            <a:ext cx="7797045"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17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1546" y="2872032"/>
            <a:ext cx="7797045" cy="2795509"/>
          </a:xfrm>
          <a:prstGeom prst="rect">
            <a:avLst/>
          </a:prstGeom>
          <a:noFill/>
        </p:spPr>
        <p:txBody>
          <a:bodyPr wrap="square" rtlCol="0">
            <a:spAutoFit/>
          </a:bodyPr>
          <a:lstStyle/>
          <a:p>
            <a:pPr marL="176213" marR="0" lvl="0" indent="-176213"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Oral/</a:t>
            </a:r>
            <a:r>
              <a:rPr kumimoji="0" lang="tr-TR" sz="2300" b="0" i="0" u="none" strike="noStrike" kern="1200" cap="none" spc="0" normalizeH="0" baseline="0" noProof="0" dirty="0" err="1">
                <a:ln>
                  <a:noFill/>
                </a:ln>
                <a:solidFill>
                  <a:srgbClr val="404040"/>
                </a:solidFill>
                <a:effectLst/>
                <a:uLnTx/>
                <a:uFillTx/>
                <a:latin typeface="Calibri" panose="020F0502020204030204"/>
                <a:ea typeface="+mn-ea"/>
                <a:cs typeface="+mn-cs"/>
              </a:rPr>
              <a:t>inhaler</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 steroidlerin KOAH’taki etkileri astıma oranla azdır. </a:t>
            </a:r>
          </a:p>
          <a:p>
            <a:pPr marL="176213" marR="0" lvl="0" indent="-176213"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KOAH’da sık alevlenme geçiren hastalarda önerilmektedir.</a:t>
            </a:r>
          </a:p>
          <a:p>
            <a:pPr marL="176213" marR="0" lvl="0" indent="-176213"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Tek başına inhaler ya da oral kortikosteroidle uzun süreli      tedavi önerilmemektedir.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789E38-40FC-486E-A390-23CF6A9109BD}"/>
              </a:ext>
            </a:extLst>
          </p:cNvPr>
          <p:cNvPicPr>
            <a:picLocks noChangeAspect="1"/>
          </p:cNvPicPr>
          <p:nvPr/>
        </p:nvPicPr>
        <p:blipFill rotWithShape="1">
          <a:blip r:embed="rId2"/>
          <a:srcRect l="5181" r="13305"/>
          <a:stretch/>
        </p:blipFill>
        <p:spPr>
          <a:xfrm>
            <a:off x="8562109" y="2879963"/>
            <a:ext cx="3530978" cy="2831599"/>
          </a:xfrm>
          <a:prstGeom prst="rect">
            <a:avLst/>
          </a:prstGeom>
        </p:spPr>
      </p:pic>
      <p:sp>
        <p:nvSpPr>
          <p:cNvPr id="11" name="Dikdörtgen 10">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Kortikosteroidler</a:t>
            </a:r>
            <a:r>
              <a:rPr lang="tr-TR" sz="2800" b="1" dirty="0">
                <a:solidFill>
                  <a:prstClr val="black">
                    <a:lumMod val="75000"/>
                    <a:lumOff val="25000"/>
                  </a:prstClr>
                </a:solidFill>
              </a:rPr>
              <a:t>-1</a:t>
            </a:r>
            <a:endParaRPr lang="en-US" sz="2800" b="1" dirty="0">
              <a:solidFill>
                <a:prstClr val="black">
                  <a:lumMod val="75000"/>
                  <a:lumOff val="25000"/>
                </a:prstClr>
              </a:solidFill>
            </a:endParaRPr>
          </a:p>
        </p:txBody>
      </p:sp>
      <p:sp>
        <p:nvSpPr>
          <p:cNvPr id="14" name="Oval 13"/>
          <p:cNvSpPr/>
          <p:nvPr/>
        </p:nvSpPr>
        <p:spPr>
          <a:xfrm>
            <a:off x="671546" y="1225497"/>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endParaRPr>
          </a:p>
        </p:txBody>
      </p:sp>
      <p:pic>
        <p:nvPicPr>
          <p:cNvPr id="15" name="Resim 12">
            <a:extLst>
              <a:ext uri="{FF2B5EF4-FFF2-40B4-BE49-F238E27FC236}">
                <a16:creationId xmlns:a16="http://schemas.microsoft.com/office/drawing/2014/main" id="{980A0FD2-5A64-4466-BB1F-6CCC90701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451" y="1464401"/>
            <a:ext cx="463142" cy="1222695"/>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1113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4D4ED5-A998-41A0-9941-0C166E910B79}"/>
              </a:ext>
            </a:extLst>
          </p:cNvPr>
          <p:cNvGraphicFramePr>
            <a:graphicFrameLocks noGrp="1"/>
          </p:cNvGraphicFramePr>
          <p:nvPr/>
        </p:nvGraphicFramePr>
        <p:xfrm>
          <a:off x="468923" y="763034"/>
          <a:ext cx="11254154" cy="5331931"/>
        </p:xfrm>
        <a:graphic>
          <a:graphicData uri="http://schemas.openxmlformats.org/drawingml/2006/table">
            <a:tbl>
              <a:tblPr firstRow="1" firstCol="1" bandRow="1"/>
              <a:tblGrid>
                <a:gridCol w="4278923">
                  <a:extLst>
                    <a:ext uri="{9D8B030D-6E8A-4147-A177-3AD203B41FA5}">
                      <a16:colId xmlns:a16="http://schemas.microsoft.com/office/drawing/2014/main" val="3991798252"/>
                    </a:ext>
                  </a:extLst>
                </a:gridCol>
                <a:gridCol w="3446585">
                  <a:extLst>
                    <a:ext uri="{9D8B030D-6E8A-4147-A177-3AD203B41FA5}">
                      <a16:colId xmlns:a16="http://schemas.microsoft.com/office/drawing/2014/main" val="2821454127"/>
                    </a:ext>
                  </a:extLst>
                </a:gridCol>
                <a:gridCol w="3528646">
                  <a:extLst>
                    <a:ext uri="{9D8B030D-6E8A-4147-A177-3AD203B41FA5}">
                      <a16:colId xmlns:a16="http://schemas.microsoft.com/office/drawing/2014/main" val="3354656690"/>
                    </a:ext>
                  </a:extLst>
                </a:gridCol>
              </a:tblGrid>
              <a:tr h="761514">
                <a:tc gridSpan="3">
                  <a:txBody>
                    <a:bodyPr/>
                    <a:lstStyle/>
                    <a:p>
                      <a:pPr algn="ctr">
                        <a:lnSpc>
                          <a:spcPct val="115000"/>
                        </a:lnSpc>
                      </a:pPr>
                      <a:r>
                        <a:rPr lang="tr-TR" sz="1100" b="1"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algn="ctr">
                        <a:lnSpc>
                          <a:spcPct val="115000"/>
                        </a:lnSpc>
                      </a:pPr>
                      <a:r>
                        <a:rPr lang="tr-TR" sz="2400" b="1" dirty="0">
                          <a:solidFill>
                            <a:schemeClr val="bg1"/>
                          </a:solidFill>
                          <a:effectLst/>
                          <a:latin typeface="+mn-lt"/>
                          <a:ea typeface="Times New Roman" panose="02020603050405020304" pitchFamily="18" charset="0"/>
                          <a:cs typeface="Times New Roman" panose="02020603050405020304" pitchFamily="18" charset="0"/>
                        </a:rPr>
                        <a:t>İKS BAŞLARKEN GÖZ ÖNÜNDE BULUNDURULMASI GEREKEN FAKTÖRLER</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algn="ctr">
                        <a:lnSpc>
                          <a:spcPct val="115000"/>
                        </a:lnSpc>
                      </a:pPr>
                      <a:r>
                        <a:rPr lang="tr-TR" sz="1100" b="1"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1408377"/>
                  </a:ext>
                </a:extLst>
              </a:tr>
              <a:tr h="521465">
                <a:tc gridSpan="3">
                  <a:txBody>
                    <a:bodyPr/>
                    <a:lstStyle/>
                    <a:p>
                      <a:pPr>
                        <a:lnSpc>
                          <a:spcPct val="115000"/>
                        </a:lnSpc>
                      </a:pPr>
                      <a:r>
                        <a:rPr lang="tr-TR" sz="1600" dirty="0">
                          <a:solidFill>
                            <a:srgbClr val="404040"/>
                          </a:solidFill>
                          <a:effectLst/>
                          <a:latin typeface="+mn-lt"/>
                          <a:ea typeface="Times New Roman" panose="02020603050405020304" pitchFamily="18" charset="0"/>
                          <a:cs typeface="Times New Roman" panose="02020603050405020304" pitchFamily="18" charset="0"/>
                        </a:rPr>
                        <a:t>İKS tedavisine bir veya iki uzun etkili </a:t>
                      </a:r>
                      <a:r>
                        <a:rPr lang="tr-TR" sz="1600" dirty="0" err="1">
                          <a:solidFill>
                            <a:srgbClr val="404040"/>
                          </a:solidFill>
                          <a:effectLst/>
                          <a:latin typeface="+mn-lt"/>
                          <a:ea typeface="Times New Roman" panose="02020603050405020304" pitchFamily="18" charset="0"/>
                          <a:cs typeface="Times New Roman" panose="02020603050405020304" pitchFamily="18" charset="0"/>
                        </a:rPr>
                        <a:t>bronkodilatör</a:t>
                      </a:r>
                      <a:r>
                        <a:rPr lang="tr-TR" sz="1600" dirty="0">
                          <a:solidFill>
                            <a:srgbClr val="404040"/>
                          </a:solidFill>
                          <a:effectLst/>
                          <a:latin typeface="+mn-lt"/>
                          <a:ea typeface="Times New Roman" panose="02020603050405020304" pitchFamily="18" charset="0"/>
                          <a:cs typeface="Times New Roman" panose="02020603050405020304" pitchFamily="18" charset="0"/>
                        </a:rPr>
                        <a:t> ile kombinasyon halinde başlarken göz önünde bulundurulması gereken faktörler: (</a:t>
                      </a:r>
                      <a:r>
                        <a:rPr lang="tr-TR" sz="1600" dirty="0" err="1">
                          <a:solidFill>
                            <a:srgbClr val="404040"/>
                          </a:solidFill>
                          <a:effectLst/>
                          <a:latin typeface="+mn-lt"/>
                          <a:ea typeface="Times New Roman" panose="02020603050405020304" pitchFamily="18" charset="0"/>
                          <a:cs typeface="Times New Roman" panose="02020603050405020304" pitchFamily="18" charset="0"/>
                        </a:rPr>
                        <a:t>İKS’nin</a:t>
                      </a:r>
                      <a:r>
                        <a:rPr lang="tr-TR" sz="1600" dirty="0">
                          <a:solidFill>
                            <a:srgbClr val="404040"/>
                          </a:solidFill>
                          <a:effectLst/>
                          <a:latin typeface="+mn-lt"/>
                          <a:ea typeface="Times New Roman" panose="02020603050405020304" pitchFamily="18" charset="0"/>
                          <a:cs typeface="Times New Roman" panose="02020603050405020304" pitchFamily="18" charset="0"/>
                        </a:rPr>
                        <a:t> kesilmesi söz konusu olduğunda senaryonun farklı olduğunu unutmayın)</a:t>
                      </a:r>
                      <a:endParaRPr lang="en-US"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0159603"/>
                  </a:ext>
                </a:extLst>
              </a:tr>
              <a:tr h="627193">
                <a:tc>
                  <a:txBody>
                    <a:bodyPr/>
                    <a:lstStyle/>
                    <a:p>
                      <a:pPr>
                        <a:lnSpc>
                          <a:spcPct val="115000"/>
                        </a:lnSpc>
                      </a:pPr>
                      <a:r>
                        <a:rPr lang="tr-TR" sz="1100" b="1" u="none" strike="noStrike"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a:lnSpc>
                          <a:spcPct val="115000"/>
                        </a:lnSpc>
                      </a:pPr>
                      <a:r>
                        <a:rPr lang="tr-TR" sz="1600" b="1" dirty="0">
                          <a:solidFill>
                            <a:schemeClr val="tx1"/>
                          </a:solidFill>
                          <a:effectLst/>
                          <a:latin typeface="+mn-lt"/>
                          <a:ea typeface="Times New Roman" panose="02020603050405020304" pitchFamily="18" charset="0"/>
                          <a:cs typeface="Times New Roman" panose="02020603050405020304" pitchFamily="18" charset="0"/>
                        </a:rPr>
                        <a:t>KULLANILMASI GÜÇLÜ ÖNERİLER</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a:lnSpc>
                          <a:spcPct val="115000"/>
                        </a:lnSpc>
                      </a:pPr>
                      <a:r>
                        <a:rPr lang="tr-TR" sz="1100" b="1"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nSpc>
                          <a:spcPct val="115000"/>
                        </a:lnSpc>
                      </a:pPr>
                      <a:r>
                        <a:rPr lang="tr-TR" sz="1100" b="1"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a:lnSpc>
                          <a:spcPct val="115000"/>
                        </a:lnSpc>
                      </a:pPr>
                      <a:r>
                        <a:rPr lang="tr-TR" sz="1600" b="1" dirty="0">
                          <a:solidFill>
                            <a:schemeClr val="bg1"/>
                          </a:solidFill>
                          <a:effectLst/>
                          <a:latin typeface="+mn-lt"/>
                          <a:ea typeface="Times New Roman" panose="02020603050405020304" pitchFamily="18" charset="0"/>
                          <a:cs typeface="Times New Roman" panose="02020603050405020304" pitchFamily="18" charset="0"/>
                        </a:rPr>
                        <a:t>KULLANILMASI DÜŞÜNÜLEBİLİR</a:t>
                      </a:r>
                      <a:endParaRPr lang="en-US" sz="18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75000"/>
                      </a:schemeClr>
                    </a:solidFill>
                  </a:tcPr>
                </a:tc>
                <a:tc>
                  <a:txBody>
                    <a:bodyPr/>
                    <a:lstStyle/>
                    <a:p>
                      <a:pPr algn="just">
                        <a:lnSpc>
                          <a:spcPct val="115000"/>
                        </a:lnSpc>
                      </a:pPr>
                      <a:r>
                        <a:rPr lang="tr-TR" sz="1100" b="1"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algn="just">
                        <a:lnSpc>
                          <a:spcPct val="115000"/>
                        </a:lnSpc>
                      </a:pPr>
                      <a:r>
                        <a:rPr lang="tr-TR" sz="1600" b="1" dirty="0">
                          <a:solidFill>
                            <a:srgbClr val="FFFFFF"/>
                          </a:solidFill>
                          <a:effectLst/>
                          <a:latin typeface="+mn-lt"/>
                          <a:ea typeface="Times New Roman" panose="02020603050405020304" pitchFamily="18" charset="0"/>
                          <a:cs typeface="Times New Roman" panose="02020603050405020304" pitchFamily="18" charset="0"/>
                        </a:rPr>
                        <a:t>KULLANILMASI ÖNERİLMEYEN</a:t>
                      </a:r>
                      <a:endParaRPr lang="en-US" sz="18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1381053074"/>
                  </a:ext>
                </a:extLst>
              </a:tr>
              <a:tr h="2651854">
                <a:tc>
                  <a:txBody>
                    <a:bodyPr/>
                    <a:lstStyle/>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Alevlenmeler sebebiyle hastaneye yatış öyküsü</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Yılda ≥ 2 orta derecede KOAH alevlenmeleri*</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Kan eozinofili &gt;300 hücre/uL</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a:lnSpc>
                          <a:spcPct val="115000"/>
                        </a:lnSpc>
                      </a:pPr>
                      <a:r>
                        <a:rPr lang="tr-TR" sz="1100" dirty="0">
                          <a:solidFill>
                            <a:schemeClr val="tx1"/>
                          </a:solidFill>
                          <a:effectLst/>
                          <a:latin typeface="+mn-lt"/>
                          <a:ea typeface="Times New Roman" panose="02020603050405020304" pitchFamily="18" charset="0"/>
                          <a:cs typeface="Times New Roman" panose="02020603050405020304" pitchFamily="18" charset="0"/>
                        </a:rPr>
                        <a:t> </a:t>
                      </a:r>
                      <a:endParaRPr lang="en-US" sz="1800" dirty="0">
                        <a:solidFill>
                          <a:schemeClr val="tx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tx1"/>
                          </a:solidFill>
                          <a:effectLst/>
                          <a:latin typeface="+mn-lt"/>
                          <a:ea typeface="Times New Roman" panose="02020603050405020304" pitchFamily="18" charset="0"/>
                          <a:cs typeface="Times New Roman" panose="02020603050405020304" pitchFamily="18" charset="0"/>
                        </a:rPr>
                        <a:t>Eşlik eden astım tablosu veya astım öyküsü oluşu</a:t>
                      </a:r>
                      <a:endParaRPr lang="en-US" sz="18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marL="194310">
                        <a:lnSpc>
                          <a:spcPct val="115000"/>
                        </a:lnSpc>
                      </a:pPr>
                      <a:r>
                        <a:rPr lang="tr-TR" sz="1800"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bg1"/>
                          </a:solidFill>
                          <a:effectLst/>
                          <a:latin typeface="+mn-lt"/>
                          <a:ea typeface="Times New Roman" panose="02020603050405020304" pitchFamily="18" charset="0"/>
                          <a:cs typeface="Times New Roman" panose="02020603050405020304" pitchFamily="18" charset="0"/>
                        </a:rPr>
                        <a:t>Yılda 1 kez orta derecede KOAH alevlenmesi*</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chemeClr val="bg1"/>
                          </a:solidFill>
                          <a:effectLst/>
                          <a:latin typeface="+mn-lt"/>
                          <a:ea typeface="Times New Roman" panose="02020603050405020304" pitchFamily="18" charset="0"/>
                          <a:cs typeface="Times New Roman" panose="02020603050405020304" pitchFamily="18" charset="0"/>
                        </a:rPr>
                        <a:t> </a:t>
                      </a:r>
                      <a:endParaRPr lang="en-US" sz="1800" dirty="0">
                        <a:solidFill>
                          <a:schemeClr val="bg1"/>
                        </a:solidFill>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chemeClr val="bg1"/>
                          </a:solidFill>
                          <a:effectLst/>
                          <a:latin typeface="+mn-lt"/>
                          <a:ea typeface="Times New Roman" panose="02020603050405020304" pitchFamily="18" charset="0"/>
                          <a:cs typeface="Times New Roman" panose="02020603050405020304" pitchFamily="18" charset="0"/>
                        </a:rPr>
                        <a:t>Kan eozinofili 100-300 hücre/uL</a:t>
                      </a:r>
                      <a:endParaRPr lang="en-US" sz="18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75000"/>
                      </a:schemeClr>
                    </a:solidFill>
                  </a:tcPr>
                </a:tc>
                <a:tc>
                  <a:txBody>
                    <a:bodyPr/>
                    <a:lstStyle/>
                    <a:p>
                      <a:pPr>
                        <a:lnSpc>
                          <a:spcPct val="115000"/>
                        </a:lnSpc>
                      </a:pPr>
                      <a:r>
                        <a:rPr lang="tr-TR" sz="1800"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rgbClr val="FFFFFF"/>
                          </a:solidFill>
                          <a:effectLst/>
                          <a:latin typeface="+mn-lt"/>
                          <a:ea typeface="Times New Roman" panose="02020603050405020304" pitchFamily="18" charset="0"/>
                          <a:cs typeface="Times New Roman" panose="02020603050405020304" pitchFamily="18" charset="0"/>
                        </a:rPr>
                        <a:t>Tekrarlayan pnömoni vakaları</a:t>
                      </a:r>
                      <a:endParaRPr lang="en-US" sz="1800" dirty="0">
                        <a:effectLst/>
                        <a:latin typeface="+mn-lt"/>
                        <a:ea typeface="SimSun" panose="02010600030101010101" pitchFamily="2" charset="-122"/>
                        <a:cs typeface="Times New Roman" panose="02020603050405020304" pitchFamily="18" charset="0"/>
                      </a:endParaRPr>
                    </a:p>
                    <a:p>
                      <a:pPr marL="194310">
                        <a:lnSpc>
                          <a:spcPct val="115000"/>
                        </a:lnSpc>
                      </a:pPr>
                      <a:r>
                        <a:rPr lang="tr-TR" sz="1100"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rgbClr val="FFFFFF"/>
                          </a:solidFill>
                          <a:effectLst/>
                          <a:latin typeface="+mn-lt"/>
                          <a:ea typeface="Times New Roman" panose="02020603050405020304" pitchFamily="18" charset="0"/>
                          <a:cs typeface="Times New Roman" panose="02020603050405020304" pitchFamily="18" charset="0"/>
                        </a:rPr>
                        <a:t>Kan eozinofili &lt; 100 hücre/uL</a:t>
                      </a:r>
                      <a:endParaRPr lang="en-US" sz="1800" dirty="0">
                        <a:effectLst/>
                        <a:latin typeface="+mn-lt"/>
                        <a:ea typeface="SimSun" panose="02010600030101010101" pitchFamily="2" charset="-122"/>
                        <a:cs typeface="Times New Roman" panose="02020603050405020304" pitchFamily="18" charset="0"/>
                      </a:endParaRPr>
                    </a:p>
                    <a:p>
                      <a:pPr>
                        <a:lnSpc>
                          <a:spcPct val="115000"/>
                        </a:lnSpc>
                      </a:pPr>
                      <a:r>
                        <a:rPr lang="tr-TR" sz="1100" dirty="0">
                          <a:solidFill>
                            <a:srgbClr val="FFFFFF"/>
                          </a:solidFill>
                          <a:effectLst/>
                          <a:latin typeface="+mn-lt"/>
                          <a:ea typeface="Times New Roman" panose="02020603050405020304" pitchFamily="18" charset="0"/>
                          <a:cs typeface="Times New Roman" panose="02020603050405020304" pitchFamily="18" charset="0"/>
                        </a:rPr>
                        <a:t> </a:t>
                      </a:r>
                      <a:endParaRPr lang="en-US" sz="1800" dirty="0">
                        <a:effectLst/>
                        <a:latin typeface="+mn-lt"/>
                        <a:ea typeface="SimSun" panose="02010600030101010101" pitchFamily="2" charset="-122"/>
                        <a:cs typeface="Times New Roman" panose="02020603050405020304" pitchFamily="18" charset="0"/>
                      </a:endParaRPr>
                    </a:p>
                    <a:p>
                      <a:pPr marL="342900" lvl="0" indent="-342900">
                        <a:lnSpc>
                          <a:spcPct val="115000"/>
                        </a:lnSpc>
                        <a:buFont typeface="Symbol" panose="05050102010706020507" pitchFamily="18" charset="2"/>
                        <a:buChar char=""/>
                      </a:pPr>
                      <a:r>
                        <a:rPr lang="tr-TR" sz="1800" dirty="0">
                          <a:solidFill>
                            <a:srgbClr val="FFFFFF"/>
                          </a:solidFill>
                          <a:effectLst/>
                          <a:latin typeface="+mn-lt"/>
                          <a:ea typeface="Times New Roman" panose="02020603050405020304" pitchFamily="18" charset="0"/>
                          <a:cs typeface="Times New Roman" panose="02020603050405020304" pitchFamily="18" charset="0"/>
                        </a:rPr>
                        <a:t>Mikobakteri enfeksiyonu</a:t>
                      </a:r>
                      <a:endParaRPr lang="en-US" sz="1800" dirty="0">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extLst>
                  <a:ext uri="{0D108BD9-81ED-4DB2-BD59-A6C34878D82A}">
                    <a16:rowId xmlns:a16="http://schemas.microsoft.com/office/drawing/2014/main" val="2875615792"/>
                  </a:ext>
                </a:extLst>
              </a:tr>
              <a:tr h="569939">
                <a:tc gridSpan="3">
                  <a:txBody>
                    <a:bodyPr/>
                    <a:lstStyle/>
                    <a:p>
                      <a:pPr algn="just">
                        <a:lnSpc>
                          <a:spcPct val="115000"/>
                        </a:lnSpc>
                      </a:pPr>
                      <a:r>
                        <a:rPr lang="tr-TR" sz="1200" dirty="0">
                          <a:solidFill>
                            <a:srgbClr val="000000"/>
                          </a:solidFill>
                          <a:effectLst/>
                          <a:latin typeface="+mn-lt"/>
                          <a:ea typeface="Times New Roman" panose="02020603050405020304" pitchFamily="18" charset="0"/>
                          <a:cs typeface="Times New Roman" panose="02020603050405020304" pitchFamily="18" charset="0"/>
                        </a:rPr>
                        <a:t># </a:t>
                      </a:r>
                      <a:r>
                        <a:rPr lang="tr-TR" sz="1200" dirty="0">
                          <a:solidFill>
                            <a:srgbClr val="404040"/>
                          </a:solidFill>
                          <a:effectLst/>
                          <a:latin typeface="+mn-lt"/>
                          <a:ea typeface="Times New Roman" panose="02020603050405020304" pitchFamily="18" charset="0"/>
                          <a:cs typeface="Times New Roman" panose="02020603050405020304" pitchFamily="18" charset="0"/>
                        </a:rPr>
                        <a:t>Uygun uzun etkili </a:t>
                      </a:r>
                      <a:r>
                        <a:rPr lang="tr-TR" sz="1200" dirty="0" err="1">
                          <a:solidFill>
                            <a:srgbClr val="404040"/>
                          </a:solidFill>
                          <a:effectLst/>
                          <a:latin typeface="+mn-lt"/>
                          <a:ea typeface="Times New Roman" panose="02020603050405020304" pitchFamily="18" charset="0"/>
                          <a:cs typeface="Times New Roman" panose="02020603050405020304" pitchFamily="18" charset="0"/>
                        </a:rPr>
                        <a:t>bronkodilatör</a:t>
                      </a:r>
                      <a:r>
                        <a:rPr lang="tr-TR" sz="1200" dirty="0">
                          <a:solidFill>
                            <a:srgbClr val="404040"/>
                          </a:solidFill>
                          <a:effectLst/>
                          <a:latin typeface="+mn-lt"/>
                          <a:ea typeface="Times New Roman" panose="02020603050405020304" pitchFamily="18" charset="0"/>
                          <a:cs typeface="Times New Roman" panose="02020603050405020304" pitchFamily="18" charset="0"/>
                        </a:rPr>
                        <a:t> idame tedavisine rağmen </a:t>
                      </a:r>
                      <a:endParaRPr lang="en-US" sz="1400" dirty="0">
                        <a:solidFill>
                          <a:srgbClr val="404040"/>
                        </a:solidFill>
                        <a:effectLst/>
                        <a:latin typeface="+mn-lt"/>
                        <a:ea typeface="SimSun" panose="02010600030101010101" pitchFamily="2" charset="-122"/>
                        <a:cs typeface="Times New Roman" panose="02020603050405020304" pitchFamily="18" charset="0"/>
                      </a:endParaRPr>
                    </a:p>
                    <a:p>
                      <a:pPr algn="just">
                        <a:lnSpc>
                          <a:spcPct val="115000"/>
                        </a:lnSpc>
                      </a:pPr>
                      <a:r>
                        <a:rPr lang="tr-TR" sz="1200" dirty="0">
                          <a:solidFill>
                            <a:srgbClr val="404040"/>
                          </a:solidFill>
                          <a:effectLst/>
                          <a:latin typeface="+mn-lt"/>
                          <a:ea typeface="Times New Roman" panose="02020603050405020304" pitchFamily="18" charset="0"/>
                          <a:cs typeface="Times New Roman" panose="02020603050405020304" pitchFamily="18" charset="0"/>
                        </a:rPr>
                        <a:t>* Kan eozinofil düzeyleri düzenli kontrol edilmeli, değerler yaklaşık kesim noktalarıdır; eozinofil sayıları dalgalanma gösterebilir.</a:t>
                      </a:r>
                      <a:endParaRPr lang="en-US" sz="1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3017822"/>
                  </a:ext>
                </a:extLst>
              </a:tr>
            </a:tbl>
          </a:graphicData>
        </a:graphic>
      </p:graphicFrame>
      <p:sp>
        <p:nvSpPr>
          <p:cNvPr id="3" name="Dikdörtgen 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02047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B298D219-DC09-41A7-A05E-6AF0B7F8F768}"/>
              </a:ext>
            </a:extLst>
          </p:cNvPr>
          <p:cNvSpPr txBox="1"/>
          <p:nvPr/>
        </p:nvSpPr>
        <p:spPr>
          <a:xfrm>
            <a:off x="675044" y="2137987"/>
            <a:ext cx="10576890"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TextBox 6">
            <a:extLst>
              <a:ext uri="{FF2B5EF4-FFF2-40B4-BE49-F238E27FC236}">
                <a16:creationId xmlns:a16="http://schemas.microsoft.com/office/drawing/2014/main" id="{1A4F2EBE-7BAF-436D-AFC3-BA30E7A9F760}"/>
              </a:ext>
            </a:extLst>
          </p:cNvPr>
          <p:cNvSpPr txBox="1"/>
          <p:nvPr/>
        </p:nvSpPr>
        <p:spPr>
          <a:xfrm>
            <a:off x="798886" y="2795859"/>
            <a:ext cx="9907214" cy="2308324"/>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err="1">
                <a:solidFill>
                  <a:prstClr val="black">
                    <a:lumMod val="75000"/>
                    <a:lumOff val="25000"/>
                  </a:prstClr>
                </a:solidFill>
              </a:rPr>
              <a:t>İnhaler</a:t>
            </a:r>
            <a:r>
              <a:rPr lang="tr-TR" sz="2400" dirty="0">
                <a:solidFill>
                  <a:prstClr val="black">
                    <a:lumMod val="75000"/>
                    <a:lumOff val="25000"/>
                  </a:prstClr>
                </a:solidFill>
              </a:rPr>
              <a:t> </a:t>
            </a:r>
            <a:r>
              <a:rPr lang="tr-TR" sz="2400" dirty="0" err="1">
                <a:solidFill>
                  <a:prstClr val="black">
                    <a:lumMod val="75000"/>
                    <a:lumOff val="25000"/>
                  </a:prstClr>
                </a:solidFill>
              </a:rPr>
              <a:t>steroidlerin</a:t>
            </a:r>
            <a:r>
              <a:rPr lang="tr-TR" sz="2400" dirty="0">
                <a:solidFill>
                  <a:prstClr val="black">
                    <a:lumMod val="75000"/>
                    <a:lumOff val="25000"/>
                  </a:prstClr>
                </a:solidFill>
              </a:rPr>
              <a:t>, sık alevlenme geçiren (son 1 yılda 1’den fazla ağır alevlenme veya son 1 yılda 2 den fazla orta alevlenme) </a:t>
            </a:r>
            <a:r>
              <a:rPr lang="tr-TR" sz="2400" dirty="0" err="1">
                <a:solidFill>
                  <a:prstClr val="black">
                    <a:lumMod val="75000"/>
                    <a:lumOff val="25000"/>
                  </a:prstClr>
                </a:solidFill>
              </a:rPr>
              <a:t>semptomatik</a:t>
            </a:r>
            <a:r>
              <a:rPr lang="tr-TR" sz="2400" dirty="0">
                <a:solidFill>
                  <a:prstClr val="black">
                    <a:lumMod val="75000"/>
                    <a:lumOff val="25000"/>
                  </a:prstClr>
                </a:solidFill>
              </a:rPr>
              <a:t> KOAH hastalarında özellikle de kan </a:t>
            </a:r>
            <a:r>
              <a:rPr lang="tr-TR" sz="2400" dirty="0" err="1">
                <a:solidFill>
                  <a:prstClr val="black">
                    <a:lumMod val="75000"/>
                    <a:lumOff val="25000"/>
                  </a:prstClr>
                </a:solidFill>
              </a:rPr>
              <a:t>eozinofil</a:t>
            </a:r>
            <a:r>
              <a:rPr lang="tr-TR" sz="2400" dirty="0">
                <a:solidFill>
                  <a:prstClr val="black">
                    <a:lumMod val="75000"/>
                    <a:lumOff val="25000"/>
                  </a:prstClr>
                </a:solidFill>
              </a:rPr>
              <a:t> sayısı ≥300/µL olduğunda kullanılması önerilmektedir.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err="1">
                  <a:ln/>
                  <a:solidFill>
                    <a:prstClr val="white"/>
                  </a:solidFill>
                  <a:ea typeface="ＭＳ Ｐゴシック" panose="020B0600070205080204" pitchFamily="34" charset="-128"/>
                </a:rPr>
                <a:t>İnhaler</a:t>
              </a:r>
              <a:r>
                <a:rPr lang="tr-TR" altLang="tr-TR" sz="2800" b="1" dirty="0">
                  <a:ln/>
                  <a:solidFill>
                    <a:prstClr val="white"/>
                  </a:solidFill>
                  <a:ea typeface="ＭＳ Ｐゴシック" panose="020B0600070205080204" pitchFamily="34" charset="-128"/>
                </a:rPr>
                <a:t> Kortikosteroidler-1</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Kortikosteroidler-2</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075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B298D219-DC09-41A7-A05E-6AF0B7F8F768}"/>
              </a:ext>
            </a:extLst>
          </p:cNvPr>
          <p:cNvSpPr txBox="1"/>
          <p:nvPr/>
        </p:nvSpPr>
        <p:spPr>
          <a:xfrm>
            <a:off x="675044" y="2137987"/>
            <a:ext cx="10576890"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TextBox 6">
            <a:extLst>
              <a:ext uri="{FF2B5EF4-FFF2-40B4-BE49-F238E27FC236}">
                <a16:creationId xmlns:a16="http://schemas.microsoft.com/office/drawing/2014/main" id="{1A4F2EBE-7BAF-436D-AFC3-BA30E7A9F760}"/>
              </a:ext>
            </a:extLst>
          </p:cNvPr>
          <p:cNvSpPr txBox="1"/>
          <p:nvPr/>
        </p:nvSpPr>
        <p:spPr>
          <a:xfrm>
            <a:off x="942976" y="2998944"/>
            <a:ext cx="9601199" cy="1754326"/>
          </a:xfrm>
          <a:prstGeom prst="rect">
            <a:avLst/>
          </a:prstGeom>
          <a:noFill/>
        </p:spPr>
        <p:txBody>
          <a:bodyPr wrap="square" rtlCol="0">
            <a:spAutoFit/>
          </a:bodyPr>
          <a:lstStyle/>
          <a:p>
            <a:pPr marL="342900" lvl="0" indent="-255588" defTabSz="269875">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Eğer hastalık </a:t>
            </a:r>
            <a:r>
              <a:rPr lang="tr-TR" sz="2400" dirty="0" err="1">
                <a:solidFill>
                  <a:prstClr val="black">
                    <a:lumMod val="75000"/>
                    <a:lumOff val="25000"/>
                  </a:prstClr>
                </a:solidFill>
              </a:rPr>
              <a:t>fenotipinde</a:t>
            </a:r>
            <a:r>
              <a:rPr lang="tr-TR" sz="2400" dirty="0">
                <a:solidFill>
                  <a:prstClr val="black">
                    <a:lumMod val="75000"/>
                    <a:lumOff val="25000"/>
                  </a:prstClr>
                </a:solidFill>
              </a:rPr>
              <a:t> KOAH-ASTIM ayrımı yapılamıyor ya da iki hastalığın birlikteliği düşünülüyorsa, tedavide </a:t>
            </a:r>
            <a:r>
              <a:rPr lang="tr-TR" sz="2400" dirty="0" err="1">
                <a:solidFill>
                  <a:prstClr val="black">
                    <a:lumMod val="75000"/>
                    <a:lumOff val="25000"/>
                  </a:prstClr>
                </a:solidFill>
              </a:rPr>
              <a:t>inhaler</a:t>
            </a:r>
            <a:r>
              <a:rPr lang="tr-TR" sz="2400" dirty="0">
                <a:solidFill>
                  <a:prstClr val="black">
                    <a:lumMod val="75000"/>
                    <a:lumOff val="25000"/>
                  </a:prstClr>
                </a:solidFill>
              </a:rPr>
              <a:t> </a:t>
            </a:r>
            <a:r>
              <a:rPr lang="tr-TR" sz="2400" dirty="0" err="1">
                <a:solidFill>
                  <a:prstClr val="black">
                    <a:lumMod val="75000"/>
                    <a:lumOff val="25000"/>
                  </a:prstClr>
                </a:solidFill>
              </a:rPr>
              <a:t>steroid+uzun</a:t>
            </a:r>
            <a:r>
              <a:rPr lang="tr-TR" sz="2400" dirty="0">
                <a:solidFill>
                  <a:prstClr val="black">
                    <a:lumMod val="75000"/>
                    <a:lumOff val="25000"/>
                  </a:prstClr>
                </a:solidFill>
              </a:rPr>
              <a:t> etkili beta </a:t>
            </a:r>
            <a:r>
              <a:rPr lang="tr-TR" sz="2400" dirty="0" err="1">
                <a:solidFill>
                  <a:prstClr val="black">
                    <a:lumMod val="75000"/>
                    <a:lumOff val="25000"/>
                  </a:prstClr>
                </a:solidFill>
              </a:rPr>
              <a:t>agonistler</a:t>
            </a:r>
            <a:r>
              <a:rPr lang="tr-TR" sz="2400" dirty="0">
                <a:solidFill>
                  <a:prstClr val="black">
                    <a:lumMod val="75000"/>
                    <a:lumOff val="25000"/>
                  </a:prstClr>
                </a:solidFill>
              </a:rPr>
              <a:t> verilebilir.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a:pPr>
              <a:r>
                <a:rPr lang="tr-TR" altLang="tr-TR" sz="2800" b="1" dirty="0" err="1">
                  <a:ln/>
                  <a:solidFill>
                    <a:prstClr val="white"/>
                  </a:solidFill>
                  <a:ea typeface="ＭＳ Ｐゴシック" panose="020B0600070205080204" pitchFamily="34" charset="-128"/>
                </a:rPr>
                <a:t>İnhaler</a:t>
              </a:r>
              <a:r>
                <a:rPr lang="tr-TR" altLang="tr-TR" sz="2800" b="1" dirty="0">
                  <a:ln/>
                  <a:solidFill>
                    <a:prstClr val="white"/>
                  </a:solidFill>
                  <a:ea typeface="ＭＳ Ｐゴシック" panose="020B0600070205080204" pitchFamily="34" charset="-128"/>
                </a:rPr>
                <a:t> Kortikosteroidler-2</a:t>
              </a: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Kortikosteroidler-3</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817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4A430800-A0CB-48A5-B8F3-7B6E182F36A3}"/>
              </a:ext>
            </a:extLst>
          </p:cNvPr>
          <p:cNvPicPr>
            <a:picLocks noChangeAspect="1"/>
          </p:cNvPicPr>
          <p:nvPr/>
        </p:nvPicPr>
        <p:blipFill>
          <a:blip r:embed="rId2">
            <a:grayscl/>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l="-25989" r="-25989"/>
          <a:stretch>
            <a:fillRect/>
          </a:stretch>
        </p:blipFill>
        <p:spPr>
          <a:xfrm>
            <a:off x="3276077" y="1232764"/>
            <a:ext cx="8992124" cy="4465497"/>
          </a:xfrm>
          <a:prstGeom prst="rect">
            <a:avLst/>
          </a:prstGeom>
          <a:effectLst>
            <a:outerShdw blurRad="292100" dist="139700" dir="2700000" algn="tl" rotWithShape="0">
              <a:srgbClr val="333333">
                <a:alpha val="65000"/>
              </a:srgbClr>
            </a:outerShdw>
          </a:effectLst>
        </p:spPr>
      </p:pic>
      <p:sp>
        <p:nvSpPr>
          <p:cNvPr id="5" name="Dikdörtgen 4">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err="1">
                <a:solidFill>
                  <a:prstClr val="black">
                    <a:lumMod val="75000"/>
                    <a:lumOff val="25000"/>
                  </a:prstClr>
                </a:solidFill>
              </a:rPr>
              <a:t>Kortikosteroidler</a:t>
            </a:r>
            <a:r>
              <a:rPr lang="en-US" sz="2800" b="1" dirty="0">
                <a:solidFill>
                  <a:prstClr val="black">
                    <a:lumMod val="75000"/>
                    <a:lumOff val="25000"/>
                  </a:prstClr>
                </a:solidFill>
              </a:rPr>
              <a:t>-</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sp>
        <p:nvSpPr>
          <p:cNvPr id="6" name="Rectangle: Rounded Corners 12">
            <a:extLst>
              <a:ext uri="{FF2B5EF4-FFF2-40B4-BE49-F238E27FC236}">
                <a16:creationId xmlns:a16="http://schemas.microsoft.com/office/drawing/2014/main" id="{43F50A3D-F74A-405F-A828-651A180AC98F}"/>
              </a:ext>
            </a:extLst>
          </p:cNvPr>
          <p:cNvSpPr/>
          <p:nvPr/>
        </p:nvSpPr>
        <p:spPr>
          <a:xfrm>
            <a:off x="717908" y="1230453"/>
            <a:ext cx="3450141" cy="1417497"/>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7" name="Rectangle: Rounded Corners 4">
            <a:extLst>
              <a:ext uri="{FF2B5EF4-FFF2-40B4-BE49-F238E27FC236}">
                <a16:creationId xmlns:a16="http://schemas.microsoft.com/office/drawing/2014/main" id="{51798ABB-D7D3-4881-975C-A39BEBCB31AE}"/>
              </a:ext>
            </a:extLst>
          </p:cNvPr>
          <p:cNvSpPr txBox="1"/>
          <p:nvPr/>
        </p:nvSpPr>
        <p:spPr>
          <a:xfrm>
            <a:off x="837593" y="1351634"/>
            <a:ext cx="3210770" cy="1175134"/>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defPPr>
              <a:defRPr lang="tr-TR"/>
            </a:defPPr>
            <a:lvl1pPr marR="0" lvl="0" indent="0" algn="ctr" defTabSz="1066800" fontAlgn="auto">
              <a:lnSpc>
                <a:spcPct val="90000"/>
              </a:lnSpc>
              <a:spcBef>
                <a:spcPct val="0"/>
              </a:spcBef>
              <a:spcAft>
                <a:spcPct val="35000"/>
              </a:spcAft>
              <a:buClrTx/>
              <a:buSzTx/>
              <a:buFontTx/>
              <a:buNone/>
              <a:tabLst/>
              <a:defRPr kumimoji="0" sz="2800" b="1" i="0" u="none" strike="noStrike" cap="none" spc="0" normalizeH="0" baseline="0">
                <a:ln/>
                <a:solidFill>
                  <a:prstClr val="white"/>
                </a:solidFill>
                <a:effectLst/>
                <a:uLnTx/>
                <a:uFillTx/>
                <a:latin typeface="Calibri"/>
                <a:ea typeface="ＭＳ Ｐゴシック" panose="020B0600070205080204" pitchFamily="34" charset="-128"/>
              </a:defRPr>
            </a:lvl1pPr>
          </a:lstStyle>
          <a:p>
            <a:endParaRPr lang="tr-TR" altLang="tr-TR" dirty="0"/>
          </a:p>
          <a:p>
            <a:r>
              <a:rPr lang="tr-TR" altLang="tr-TR" dirty="0"/>
              <a:t>İnhaler </a:t>
            </a:r>
            <a:r>
              <a:rPr lang="tr-TR" altLang="tr-TR" dirty="0" err="1"/>
              <a:t>Kortikosteroid</a:t>
            </a:r>
            <a:r>
              <a:rPr lang="tr-TR" altLang="tr-TR" dirty="0"/>
              <a:t> </a:t>
            </a:r>
            <a:r>
              <a:rPr lang="tr-TR" altLang="tr-TR" dirty="0" err="1"/>
              <a:t>Formülasyonları</a:t>
            </a:r>
            <a:endParaRPr lang="tr-TR" altLang="tr-TR" dirty="0"/>
          </a:p>
          <a:p>
            <a:endParaRPr lang="tr-TR" altLang="tr-TR" dirty="0"/>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353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indent="0" fontAlgn="auto">
              <a:lnSpc>
                <a:spcPct val="100000"/>
              </a:lnSpc>
              <a:spcBef>
                <a:spcPts val="0"/>
              </a:spcBef>
              <a:spcAft>
                <a:spcPts val="0"/>
              </a:spcAft>
              <a:buClrTx/>
              <a:buSzTx/>
              <a:buFontTx/>
              <a:buNone/>
              <a:tabLst/>
              <a:defRPr/>
            </a:pPr>
            <a:r>
              <a:rPr lang="en-US" sz="2800" b="1" dirty="0" err="1">
                <a:solidFill>
                  <a:prstClr val="black">
                    <a:lumMod val="75000"/>
                    <a:lumOff val="25000"/>
                  </a:prstClr>
                </a:solidFill>
              </a:rPr>
              <a:t>Kortikosteroid</a:t>
            </a:r>
            <a:r>
              <a:rPr lang="tr-TR" sz="2800" b="1" dirty="0">
                <a:solidFill>
                  <a:prstClr val="black">
                    <a:lumMod val="75000"/>
                    <a:lumOff val="25000"/>
                  </a:prstClr>
                </a:solidFill>
              </a:rPr>
              <a:t>-5</a:t>
            </a:r>
          </a:p>
        </p:txBody>
      </p:sp>
      <p:graphicFrame>
        <p:nvGraphicFramePr>
          <p:cNvPr id="6" name="Diagram 5">
            <a:extLst>
              <a:ext uri="{FF2B5EF4-FFF2-40B4-BE49-F238E27FC236}">
                <a16:creationId xmlns:a16="http://schemas.microsoft.com/office/drawing/2014/main" id="{500AEFA8-5A99-4800-9FA1-D905F1710CAE}"/>
              </a:ext>
            </a:extLst>
          </p:cNvPr>
          <p:cNvGraphicFramePr/>
          <p:nvPr/>
        </p:nvGraphicFramePr>
        <p:xfrm>
          <a:off x="1756407" y="1168947"/>
          <a:ext cx="7018316" cy="4944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026BE103-1835-4439-A1CE-143419ED647F}"/>
              </a:ext>
            </a:extLst>
          </p:cNvPr>
          <p:cNvSpPr/>
          <p:nvPr/>
        </p:nvSpPr>
        <p:spPr>
          <a:xfrm>
            <a:off x="2206193" y="1378309"/>
            <a:ext cx="3161856"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İKS tedavisinde</a:t>
            </a:r>
          </a:p>
        </p:txBody>
      </p:sp>
      <p:sp>
        <p:nvSpPr>
          <p:cNvPr id="13" name="Oval 12"/>
          <p:cNvSpPr/>
          <p:nvPr/>
        </p:nvSpPr>
        <p:spPr>
          <a:xfrm>
            <a:off x="9380813" y="60088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Etkiler-1</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114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738886"/>
            <a:ext cx="6674659" cy="3453253"/>
          </a:xfrm>
          <a:prstGeom prst="rect">
            <a:avLst/>
          </a:prstGeom>
          <a:noFill/>
        </p:spPr>
        <p:txBody>
          <a:bodyPr wrap="square" rtlCol="0">
            <a:spAutoFit/>
          </a:bodyPr>
          <a:lstStyle/>
          <a:p>
            <a:pPr lvl="0">
              <a:lnSpc>
                <a:spcPct val="130000"/>
              </a:lnSpc>
              <a:defRPr/>
            </a:pPr>
            <a:r>
              <a:rPr lang="tr-TR" sz="2400" b="1" dirty="0">
                <a:solidFill>
                  <a:schemeClr val="bg1">
                    <a:lumMod val="75000"/>
                  </a:schemeClr>
                </a:solidFill>
              </a:rPr>
              <a:t>1) Bronkodilatörler</a:t>
            </a:r>
          </a:p>
          <a:p>
            <a:pPr lvl="0">
              <a:lnSpc>
                <a:spcPct val="130000"/>
              </a:lnSpc>
              <a:defRPr/>
            </a:pPr>
            <a:r>
              <a:rPr lang="tr-TR" sz="2400" dirty="0">
                <a:solidFill>
                  <a:schemeClr val="bg1">
                    <a:lumMod val="75000"/>
                  </a:schemeClr>
                </a:solidFill>
              </a:rPr>
              <a:t>        A) Beta 2 (</a:t>
            </a:r>
            <a:r>
              <a:rPr lang="el-GR" sz="2400" dirty="0">
                <a:solidFill>
                  <a:schemeClr val="bg1">
                    <a:lumMod val="75000"/>
                  </a:schemeClr>
                </a:solidFill>
              </a:rPr>
              <a:t>Β2</a:t>
            </a:r>
            <a:r>
              <a:rPr lang="tr-TR" sz="2400" dirty="0">
                <a:solidFill>
                  <a:schemeClr val="bg1">
                    <a:lumMod val="75000"/>
                  </a:schemeClr>
                </a:solidFill>
              </a:rPr>
              <a:t>) Agonistler</a:t>
            </a:r>
          </a:p>
          <a:p>
            <a:pPr marL="352425" lvl="0">
              <a:lnSpc>
                <a:spcPct val="130000"/>
              </a:lnSpc>
              <a:defRPr/>
            </a:pPr>
            <a:r>
              <a:rPr lang="tr-TR" sz="2400" dirty="0">
                <a:solidFill>
                  <a:schemeClr val="bg1">
                    <a:lumMod val="75000"/>
                  </a:schemeClr>
                </a:solidFill>
              </a:rPr>
              <a:t>   B) Antikolinerjikler</a:t>
            </a:r>
          </a:p>
          <a:p>
            <a:pPr marL="352425" lvl="0">
              <a:lnSpc>
                <a:spcPct val="130000"/>
              </a:lnSpc>
              <a:defRPr/>
            </a:pPr>
            <a:r>
              <a:rPr lang="tr-TR" sz="2400" dirty="0">
                <a:solidFill>
                  <a:schemeClr val="bg1">
                    <a:lumMod val="75000"/>
                  </a:schemeClr>
                </a:solidFill>
              </a:rPr>
              <a:t>   C) Metilksantinler</a:t>
            </a:r>
            <a:endParaRPr lang="tr-TR" sz="2400" b="1" dirty="0">
              <a:solidFill>
                <a:schemeClr val="bg1">
                  <a:lumMod val="75000"/>
                </a:schemeClr>
              </a:solidFill>
            </a:endParaRPr>
          </a:p>
          <a:p>
            <a:pPr lvl="0">
              <a:lnSpc>
                <a:spcPct val="130000"/>
              </a:lnSpc>
              <a:defRPr/>
            </a:pPr>
            <a:r>
              <a:rPr lang="tr-TR" sz="2400" b="1" dirty="0">
                <a:solidFill>
                  <a:schemeClr val="bg1">
                    <a:lumMod val="75000"/>
                  </a:schemeClr>
                </a:solidFill>
              </a:rPr>
              <a:t>2) Kortikosteroidler</a:t>
            </a:r>
          </a:p>
          <a:p>
            <a:pPr lvl="0">
              <a:lnSpc>
                <a:spcPct val="130000"/>
              </a:lnSpc>
              <a:defRPr/>
            </a:pPr>
            <a:r>
              <a:rPr lang="tr-TR" sz="2400" b="1" dirty="0">
                <a:solidFill>
                  <a:srgbClr val="404040"/>
                </a:solidFill>
              </a:rPr>
              <a:t>3) Fosfodiesteraz-4 İnhibitörleri</a:t>
            </a:r>
          </a:p>
          <a:p>
            <a:pPr lvl="0">
              <a:lnSpc>
                <a:spcPct val="130000"/>
              </a:lnSpc>
              <a:defRPr/>
            </a:pPr>
            <a:r>
              <a:rPr lang="tr-TR" sz="2400" b="1" dirty="0">
                <a:solidFill>
                  <a:schemeClr val="bg1">
                    <a:lumMod val="75000"/>
                  </a:schemeClr>
                </a:solidFill>
              </a:rPr>
              <a:t>4) Diğer İlaç</a:t>
            </a:r>
            <a:r>
              <a:rPr lang="en-GB" sz="2400" b="1" dirty="0">
                <a:solidFill>
                  <a:schemeClr val="bg1">
                    <a:lumMod val="75000"/>
                  </a:schemeClr>
                </a:solidFill>
              </a:rPr>
              <a:t>lar</a:t>
            </a:r>
            <a:endParaRPr lang="tr-TR" sz="2400" b="1" dirty="0">
              <a:solidFill>
                <a:schemeClr val="bg1">
                  <a:lumMod val="75000"/>
                </a:scheme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680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60DFE5C-794D-446B-A687-7A45301C5FE2}"/>
              </a:ext>
            </a:extLst>
          </p:cNvPr>
          <p:cNvSpPr txBox="1"/>
          <p:nvPr/>
        </p:nvSpPr>
        <p:spPr>
          <a:xfrm>
            <a:off x="675043" y="1225497"/>
            <a:ext cx="577954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69876"/>
            <a:ext cx="5691031"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sıklıkla uzun süre sigara içen orta ve ileri yaş grubunda ortaya çıkan, birçok hastalığın eşlik ettiği sistemik etkileri olan bir hastalıktır.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İnhalasyon yoluyla alınan zararlı gaz ve partiküller akciğerde artmış bir inflamatuar yanıta neden olur.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3" y="600888"/>
            <a:ext cx="914636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2279" t="16609" r="2166" b="4501"/>
          <a:stretch/>
        </p:blipFill>
        <p:spPr>
          <a:xfrm>
            <a:off x="6572250" y="1247501"/>
            <a:ext cx="5353050" cy="4505913"/>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071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EEEEC7C-5073-4034-95A8-AE246A0B73D2}"/>
              </a:ext>
            </a:extLst>
          </p:cNvPr>
          <p:cNvSpPr txBox="1"/>
          <p:nvPr/>
        </p:nvSpPr>
        <p:spPr>
          <a:xfrm>
            <a:off x="671546" y="2035538"/>
            <a:ext cx="10558429" cy="3624069"/>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Dikdörtgen 10">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Fosfodiesteraz-4 </a:t>
            </a:r>
            <a:r>
              <a:rPr lang="en-US" sz="2800" b="1" dirty="0" err="1">
                <a:solidFill>
                  <a:prstClr val="black">
                    <a:lumMod val="75000"/>
                    <a:lumOff val="25000"/>
                  </a:prstClr>
                </a:solidFill>
              </a:rPr>
              <a:t>İnhibitörleri</a:t>
            </a:r>
            <a:r>
              <a:rPr lang="en-US" sz="2800" b="1" dirty="0">
                <a:solidFill>
                  <a:prstClr val="black">
                    <a:lumMod val="75000"/>
                    <a:lumOff val="25000"/>
                  </a:prstClr>
                </a:solidFill>
              </a:rPr>
              <a:t> (FDE-4)</a:t>
            </a:r>
            <a:r>
              <a:rPr lang="tr-TR" sz="2800" b="1" dirty="0">
                <a:solidFill>
                  <a:prstClr val="black">
                    <a:lumMod val="75000"/>
                    <a:lumOff val="25000"/>
                  </a:prstClr>
                </a:solidFill>
              </a:rPr>
              <a:t>-1</a:t>
            </a:r>
            <a:endParaRPr lang="en-US" sz="2800" b="1" dirty="0">
              <a:solidFill>
                <a:prstClr val="black">
                  <a:lumMod val="75000"/>
                  <a:lumOff val="25000"/>
                </a:prstClr>
              </a:solidFill>
            </a:endParaRPr>
          </a:p>
        </p:txBody>
      </p:sp>
      <p:sp>
        <p:nvSpPr>
          <p:cNvPr id="14" name="Oval 13"/>
          <p:cNvSpPr/>
          <p:nvPr/>
        </p:nvSpPr>
        <p:spPr>
          <a:xfrm>
            <a:off x="671546" y="1225497"/>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endParaRPr>
          </a:p>
        </p:txBody>
      </p:sp>
      <p:pic>
        <p:nvPicPr>
          <p:cNvPr id="15" name="Resim 12">
            <a:extLst>
              <a:ext uri="{FF2B5EF4-FFF2-40B4-BE49-F238E27FC236}">
                <a16:creationId xmlns:a16="http://schemas.microsoft.com/office/drawing/2014/main" id="{980A0FD2-5A64-4466-BB1F-6CCC90701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451" y="1464401"/>
            <a:ext cx="463142" cy="1222695"/>
          </a:xfrm>
          <a:prstGeom prst="rect">
            <a:avLst/>
          </a:prstGeom>
        </p:spPr>
      </p:pic>
      <p:sp>
        <p:nvSpPr>
          <p:cNvPr id="9" name="TextBox 6">
            <a:extLst>
              <a:ext uri="{FF2B5EF4-FFF2-40B4-BE49-F238E27FC236}">
                <a16:creationId xmlns:a16="http://schemas.microsoft.com/office/drawing/2014/main" id="{1A4F2EBE-7BAF-436D-AFC3-BA30E7A9F760}"/>
              </a:ext>
            </a:extLst>
          </p:cNvPr>
          <p:cNvSpPr txBox="1"/>
          <p:nvPr/>
        </p:nvSpPr>
        <p:spPr>
          <a:xfrm>
            <a:off x="671546" y="2906950"/>
            <a:ext cx="10586513"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FDE-4 inhibitörlerinin başlıca etkisi intrasellüler cAMP’nin yıkımını engelleyerek inflamatuvar hücrelerin aktivasyonunu baskılamaktır.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FDE-4 inhibitörlerinden roflumilast, FEV1 değeri %50’den az, kronik bronşitik fenotip ve sık alevlenme öyküsü olan olgularda diğer tedavilere ek olarak kullanılabilir.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969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1876136" y="5055387"/>
            <a:ext cx="8395062" cy="132773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u="none" strike="noStrike" kern="1200" cap="none" spc="0" normalizeH="0" baseline="0" noProof="0" dirty="0">
                <a:ln>
                  <a:noFill/>
                </a:ln>
                <a:solidFill>
                  <a:srgbClr val="404040"/>
                </a:solidFill>
                <a:effectLst/>
                <a:uLnTx/>
                <a:uFillTx/>
                <a:latin typeface="Calibri" panose="020F0502020204030204"/>
                <a:ea typeface="+mn-ea"/>
                <a:cs typeface="+mn-cs"/>
              </a:rPr>
              <a:t>Depresyonu olan hastalarda dikkatli kullanılmalı,                      Teofilin ile birlikte kullanılmamalıdır.</a:t>
            </a:r>
          </a:p>
          <a:p>
            <a:pPr marL="0" marR="0" lvl="0" indent="0" algn="ctr"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Fosfodiesteraz-4 </a:t>
            </a:r>
            <a:r>
              <a:rPr lang="en-US" sz="2800" b="1" dirty="0" err="1">
                <a:solidFill>
                  <a:prstClr val="black">
                    <a:lumMod val="75000"/>
                    <a:lumOff val="25000"/>
                  </a:prstClr>
                </a:solidFill>
              </a:rPr>
              <a:t>İnhibitörleri</a:t>
            </a:r>
            <a:r>
              <a:rPr lang="en-US" sz="2800" b="1" dirty="0">
                <a:solidFill>
                  <a:prstClr val="black">
                    <a:lumMod val="75000"/>
                    <a:lumOff val="25000"/>
                  </a:prstClr>
                </a:solidFill>
              </a:rPr>
              <a:t> (FDE-4)</a:t>
            </a:r>
            <a:r>
              <a:rPr lang="tr-TR" sz="2800" b="1" dirty="0">
                <a:solidFill>
                  <a:prstClr val="black">
                    <a:lumMod val="75000"/>
                    <a:lumOff val="25000"/>
                  </a:prstClr>
                </a:solidFill>
              </a:rPr>
              <a:t>-2</a:t>
            </a:r>
            <a:endParaRPr lang="en-US" sz="2800" b="1" dirty="0">
              <a:solidFill>
                <a:prstClr val="black">
                  <a:lumMod val="75000"/>
                  <a:lumOff val="25000"/>
                </a:prstClr>
              </a:solidFill>
            </a:endParaRPr>
          </a:p>
        </p:txBody>
      </p:sp>
      <p:graphicFrame>
        <p:nvGraphicFramePr>
          <p:cNvPr id="4" name="Diagram 3">
            <a:extLst>
              <a:ext uri="{FF2B5EF4-FFF2-40B4-BE49-F238E27FC236}">
                <a16:creationId xmlns:a16="http://schemas.microsoft.com/office/drawing/2014/main" id="{D45F885C-3727-4B50-8533-A235308D52DF}"/>
              </a:ext>
            </a:extLst>
          </p:cNvPr>
          <p:cNvGraphicFramePr/>
          <p:nvPr/>
        </p:nvGraphicFramePr>
        <p:xfrm>
          <a:off x="1756407" y="1419400"/>
          <a:ext cx="3991088" cy="395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CC1D99F-27A1-4D19-9D23-9CDF9BDACB25}"/>
              </a:ext>
            </a:extLst>
          </p:cNvPr>
          <p:cNvGraphicFramePr/>
          <p:nvPr/>
        </p:nvGraphicFramePr>
        <p:xfrm>
          <a:off x="6243257" y="1446297"/>
          <a:ext cx="3991089" cy="41824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69A4991C-1472-4A5C-8F64-99CEF2004813}"/>
              </a:ext>
            </a:extLst>
          </p:cNvPr>
          <p:cNvSpPr/>
          <p:nvPr/>
        </p:nvSpPr>
        <p:spPr>
          <a:xfrm>
            <a:off x="6749607" y="1557620"/>
            <a:ext cx="2847671"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Santral Sinir Sistemi </a:t>
            </a:r>
          </a:p>
        </p:txBody>
      </p:sp>
      <p:sp>
        <p:nvSpPr>
          <p:cNvPr id="8" name="Rectangle 7">
            <a:extLst>
              <a:ext uri="{FF2B5EF4-FFF2-40B4-BE49-F238E27FC236}">
                <a16:creationId xmlns:a16="http://schemas.microsoft.com/office/drawing/2014/main" id="{2917490C-6607-4FAE-978F-158FC2A93496}"/>
              </a:ext>
            </a:extLst>
          </p:cNvPr>
          <p:cNvSpPr/>
          <p:nvPr/>
        </p:nvSpPr>
        <p:spPr>
          <a:xfrm>
            <a:off x="2111013" y="1538570"/>
            <a:ext cx="3161856"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Gastrointestinal Sistem</a:t>
            </a:r>
          </a:p>
        </p:txBody>
      </p:sp>
      <p:sp>
        <p:nvSpPr>
          <p:cNvPr id="10" name="Oval 9"/>
          <p:cNvSpPr/>
          <p:nvPr/>
        </p:nvSpPr>
        <p:spPr>
          <a:xfrm>
            <a:off x="9380813" y="60088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91611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 calcmode="lin" valueType="num">
                                      <p:cBhvr>
                                        <p:cTn id="35"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Graphic spid="5" grpId="0">
        <p:bldAsOne/>
      </p:bldGraphic>
      <p:bldP spid="7" grpId="0"/>
      <p:bldP spid="8" grpId="0"/>
      <p:bldP spid="1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6BBD624F-2CC7-4417-A74A-5D5AD5B71A41}"/>
              </a:ext>
            </a:extLst>
          </p:cNvPr>
          <p:cNvSpPr txBox="1"/>
          <p:nvPr/>
        </p:nvSpPr>
        <p:spPr>
          <a:xfrm>
            <a:off x="675043" y="1225497"/>
            <a:ext cx="667466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738886"/>
            <a:ext cx="6674659" cy="3453253"/>
          </a:xfrm>
          <a:prstGeom prst="rect">
            <a:avLst/>
          </a:prstGeom>
          <a:noFill/>
        </p:spPr>
        <p:txBody>
          <a:bodyPr wrap="square" rtlCol="0">
            <a:spAutoFit/>
          </a:bodyPr>
          <a:lstStyle/>
          <a:p>
            <a:pPr lvl="0">
              <a:lnSpc>
                <a:spcPct val="130000"/>
              </a:lnSpc>
              <a:defRPr/>
            </a:pPr>
            <a:r>
              <a:rPr lang="tr-TR" sz="2400" b="1" dirty="0">
                <a:solidFill>
                  <a:schemeClr val="bg1">
                    <a:lumMod val="75000"/>
                  </a:schemeClr>
                </a:solidFill>
              </a:rPr>
              <a:t>1) Bronkodilatörler</a:t>
            </a:r>
          </a:p>
          <a:p>
            <a:pPr lvl="0">
              <a:lnSpc>
                <a:spcPct val="130000"/>
              </a:lnSpc>
              <a:defRPr/>
            </a:pPr>
            <a:r>
              <a:rPr lang="tr-TR" sz="2400" dirty="0">
                <a:solidFill>
                  <a:schemeClr val="bg1">
                    <a:lumMod val="75000"/>
                  </a:schemeClr>
                </a:solidFill>
              </a:rPr>
              <a:t>        A) Beta 2 (</a:t>
            </a:r>
            <a:r>
              <a:rPr lang="el-GR" sz="2400" dirty="0">
                <a:solidFill>
                  <a:schemeClr val="bg1">
                    <a:lumMod val="75000"/>
                  </a:schemeClr>
                </a:solidFill>
              </a:rPr>
              <a:t>Β2</a:t>
            </a:r>
            <a:r>
              <a:rPr lang="tr-TR" sz="2400" dirty="0">
                <a:solidFill>
                  <a:schemeClr val="bg1">
                    <a:lumMod val="75000"/>
                  </a:schemeClr>
                </a:solidFill>
              </a:rPr>
              <a:t>) Agonistler</a:t>
            </a:r>
          </a:p>
          <a:p>
            <a:pPr marL="352425" lvl="0">
              <a:lnSpc>
                <a:spcPct val="130000"/>
              </a:lnSpc>
              <a:defRPr/>
            </a:pPr>
            <a:r>
              <a:rPr lang="tr-TR" sz="2400" dirty="0">
                <a:solidFill>
                  <a:schemeClr val="bg1">
                    <a:lumMod val="75000"/>
                  </a:schemeClr>
                </a:solidFill>
              </a:rPr>
              <a:t>   B) Antikolinerjikler</a:t>
            </a:r>
          </a:p>
          <a:p>
            <a:pPr marL="352425" lvl="0">
              <a:lnSpc>
                <a:spcPct val="130000"/>
              </a:lnSpc>
              <a:defRPr/>
            </a:pPr>
            <a:r>
              <a:rPr lang="tr-TR" sz="2400" dirty="0">
                <a:solidFill>
                  <a:schemeClr val="bg1">
                    <a:lumMod val="75000"/>
                  </a:schemeClr>
                </a:solidFill>
              </a:rPr>
              <a:t>   C) Metilksantinler</a:t>
            </a:r>
            <a:endParaRPr lang="tr-TR" sz="2400" b="1" dirty="0">
              <a:solidFill>
                <a:schemeClr val="bg1">
                  <a:lumMod val="75000"/>
                </a:schemeClr>
              </a:solidFill>
            </a:endParaRPr>
          </a:p>
          <a:p>
            <a:pPr lvl="0">
              <a:lnSpc>
                <a:spcPct val="130000"/>
              </a:lnSpc>
              <a:defRPr/>
            </a:pPr>
            <a:r>
              <a:rPr lang="tr-TR" sz="2400" b="1" dirty="0">
                <a:solidFill>
                  <a:schemeClr val="bg1">
                    <a:lumMod val="75000"/>
                  </a:schemeClr>
                </a:solidFill>
              </a:rPr>
              <a:t>2) Kortikosteroidler</a:t>
            </a:r>
          </a:p>
          <a:p>
            <a:pPr lvl="0">
              <a:lnSpc>
                <a:spcPct val="130000"/>
              </a:lnSpc>
              <a:defRPr/>
            </a:pPr>
            <a:r>
              <a:rPr lang="tr-TR" sz="2400" b="1" dirty="0">
                <a:solidFill>
                  <a:schemeClr val="bg1">
                    <a:lumMod val="75000"/>
                  </a:schemeClr>
                </a:solidFill>
              </a:rPr>
              <a:t>3) Fosfodiesteraz-4 İnhibitörleri</a:t>
            </a:r>
          </a:p>
          <a:p>
            <a:pPr lvl="0">
              <a:lnSpc>
                <a:spcPct val="130000"/>
              </a:lnSpc>
              <a:defRPr/>
            </a:pPr>
            <a:r>
              <a:rPr lang="tr-TR" sz="2400" b="1" dirty="0">
                <a:solidFill>
                  <a:srgbClr val="404040"/>
                </a:solidFill>
              </a:rPr>
              <a:t>4) Diğer İlaç</a:t>
            </a:r>
            <a:r>
              <a:rPr lang="en-GB" sz="2400" b="1" dirty="0">
                <a:solidFill>
                  <a:srgbClr val="404040"/>
                </a:solidFill>
              </a:rPr>
              <a:t>lar</a:t>
            </a:r>
            <a:endParaRPr lang="tr-TR" sz="2400" b="1" dirty="0">
              <a:solidFill>
                <a:srgbClr val="404040"/>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İlaçlar</a:t>
            </a:r>
            <a:b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2" descr="Astım Ilacı, Nefes, Astım, Tıp, Tıbbi">
            <a:extLst>
              <a:ext uri="{FF2B5EF4-FFF2-40B4-BE49-F238E27FC236}">
                <a16:creationId xmlns:a16="http://schemas.microsoft.com/office/drawing/2014/main" id="{4A657BD6-2CD1-4C5C-85B1-A8DC97F577E9}"/>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33547" t="11770" r="36422" b="17515"/>
          <a:stretch/>
        </p:blipFill>
        <p:spPr bwMode="auto">
          <a:xfrm>
            <a:off x="8267701" y="1236525"/>
            <a:ext cx="2691091" cy="4393959"/>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925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err="1">
                  <a:ln/>
                  <a:solidFill>
                    <a:prstClr val="white"/>
                  </a:solidFill>
                  <a:ea typeface="ＭＳ Ｐゴシック" panose="020B0600070205080204" pitchFamily="34" charset="-128"/>
                </a:rPr>
                <a:t>Mukolitikler</a:t>
              </a:r>
              <a:endParaRPr lang="tr-TR" altLang="tr-TR" sz="2800" b="1" dirty="0">
                <a:ln/>
                <a:solidFill>
                  <a:prstClr val="white"/>
                </a:solidFill>
                <a:ea typeface="ＭＳ Ｐゴシック" panose="020B0600070205080204" pitchFamily="34" charset="-128"/>
              </a:endParaRP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tr-TR" sz="2800" b="1" dirty="0">
                <a:solidFill>
                  <a:prstClr val="black">
                    <a:lumMod val="75000"/>
                    <a:lumOff val="25000"/>
                  </a:prstClr>
                </a:solidFill>
              </a:rPr>
              <a:t>-1</a:t>
            </a:r>
            <a:endParaRPr lang="en-US" sz="2800" b="1" dirty="0">
              <a:solidFill>
                <a:prstClr val="black">
                  <a:lumMod val="75000"/>
                  <a:lumOff val="25000"/>
                </a:prstClr>
              </a:solidFill>
            </a:endParaRPr>
          </a:p>
        </p:txBody>
      </p:sp>
      <p:sp>
        <p:nvSpPr>
          <p:cNvPr id="11" name="TextBox 6">
            <a:extLst>
              <a:ext uri="{FF2B5EF4-FFF2-40B4-BE49-F238E27FC236}">
                <a16:creationId xmlns:a16="http://schemas.microsoft.com/office/drawing/2014/main" id="{1A4F2EBE-7BAF-436D-AFC3-BA30E7A9F760}"/>
              </a:ext>
            </a:extLst>
          </p:cNvPr>
          <p:cNvSpPr txBox="1"/>
          <p:nvPr/>
        </p:nvSpPr>
        <p:spPr>
          <a:xfrm>
            <a:off x="730056" y="2427935"/>
            <a:ext cx="9928420" cy="280506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kullanımıyla ilgili çalışmalarda tartışmalı sonuçlar elde edilmiştir.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Randomize kontrollü çalışmaların değerlendirildiği bir sistematik analizde, alevlenme şiddeti ve sıklığında çok küçük bir azalma gösterilmiştir.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İKS verilemeyenlerde karbosistein ve  N-asetilsisteinin alevlenme sıklığını azalttığı yönünde sonuçlar elde edilmiştir.</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902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6">
            <a:extLst>
              <a:ext uri="{FF2B5EF4-FFF2-40B4-BE49-F238E27FC236}">
                <a16:creationId xmlns:a16="http://schemas.microsoft.com/office/drawing/2014/main" id="{6BBD624F-2CC7-4417-A74A-5D5AD5B71A41}"/>
              </a:ext>
            </a:extLst>
          </p:cNvPr>
          <p:cNvSpPr txBox="1"/>
          <p:nvPr/>
        </p:nvSpPr>
        <p:spPr>
          <a:xfrm>
            <a:off x="675043" y="1225497"/>
            <a:ext cx="1056792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3"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14"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tr-TR" altLang="tr-TR" sz="2800" b="1" i="0" u="none" strike="noStrike" kern="1200" cap="none" spc="0" normalizeH="0" baseline="0" noProof="0" dirty="0" err="1">
                  <a:ln/>
                  <a:solidFill>
                    <a:prstClr val="white"/>
                  </a:solidFill>
                  <a:effectLst/>
                  <a:uLnTx/>
                  <a:uFillTx/>
                  <a:latin typeface="Calibri"/>
                  <a:ea typeface="ＭＳ Ｐゴシック" panose="020B0600070205080204" pitchFamily="34" charset="-128"/>
                  <a:cs typeface="+mn-cs"/>
                </a:rPr>
                <a:t>Mukolitikler</a:t>
              </a:r>
              <a:endParaRPr kumimoji="0" lang="tr-TR" altLang="tr-TR" sz="2800" b="1" i="0" u="none" strike="noStrike" kern="1200" cap="none" spc="0" normalizeH="0" baseline="0" noProof="0" dirty="0">
                <a:ln/>
                <a:solidFill>
                  <a:prstClr val="white"/>
                </a:solidFill>
                <a:effectLst/>
                <a:uLnTx/>
                <a:uFillTx/>
                <a:latin typeface="Calibri"/>
                <a:ea typeface="ＭＳ Ｐゴシック" panose="020B0600070205080204" pitchFamily="34" charset="-128"/>
                <a:cs typeface="+mn-cs"/>
              </a:endParaRPr>
            </a:p>
          </p:txBody>
        </p:sp>
      </p:grpSp>
      <p:sp>
        <p:nvSpPr>
          <p:cNvPr id="8" name="Dikdörtgen 7">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İlaçlar</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TextBox 6">
            <a:extLst>
              <a:ext uri="{FF2B5EF4-FFF2-40B4-BE49-F238E27FC236}">
                <a16:creationId xmlns:a16="http://schemas.microsoft.com/office/drawing/2014/main" id="{1A4F2EBE-7BAF-436D-AFC3-BA30E7A9F760}"/>
              </a:ext>
            </a:extLst>
          </p:cNvPr>
          <p:cNvSpPr txBox="1"/>
          <p:nvPr/>
        </p:nvSpPr>
        <p:spPr>
          <a:xfrm>
            <a:off x="717909" y="2530523"/>
            <a:ext cx="9883416" cy="2839239"/>
          </a:xfrm>
          <a:prstGeom prst="rect">
            <a:avLst/>
          </a:prstGeom>
          <a:noFill/>
        </p:spPr>
        <p:txBody>
          <a:bodyPr wrap="square" rtlCol="0">
            <a:spAutoFit/>
          </a:bodyPr>
          <a:lstStyle/>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Sık alevlenme geçiren ve kronik bronşiti olan </a:t>
            </a:r>
            <a:r>
              <a:rPr lang="tr-TR" sz="2400" dirty="0" err="1">
                <a:solidFill>
                  <a:prstClr val="black">
                    <a:lumMod val="75000"/>
                    <a:lumOff val="25000"/>
                  </a:prstClr>
                </a:solidFill>
              </a:rPr>
              <a:t>fenotipte</a:t>
            </a:r>
            <a:r>
              <a:rPr lang="tr-TR" sz="2400" dirty="0">
                <a:solidFill>
                  <a:prstClr val="black">
                    <a:lumMod val="75000"/>
                    <a:lumOff val="25000"/>
                  </a:prstClr>
                </a:solidFill>
              </a:rPr>
              <a:t> ve/veya İKS kullanılamayan durumlarda kullanılabileceği belirtilmektedir. Ancak g</a:t>
            </a:r>
            <a:r>
              <a:rPr kumimoji="0" lang="tr-TR" sz="2400" b="0" i="0" u="none" strike="noStrike" kern="1200" cap="none" spc="0" normalizeH="0" baseline="0" noProof="0" dirty="0" err="1">
                <a:ln>
                  <a:noFill/>
                </a:ln>
                <a:solidFill>
                  <a:prstClr val="black">
                    <a:lumMod val="75000"/>
                    <a:lumOff val="25000"/>
                  </a:prstClr>
                </a:solidFill>
                <a:effectLst/>
                <a:uLnTx/>
                <a:uFillTx/>
              </a:rPr>
              <a:t>enel</a:t>
            </a:r>
            <a:r>
              <a:rPr kumimoji="0" lang="tr-TR" sz="2400" b="0" i="0" u="none" strike="noStrike" kern="1200" cap="none" spc="0" normalizeH="0" baseline="0" noProof="0" dirty="0">
                <a:ln>
                  <a:noFill/>
                </a:ln>
                <a:solidFill>
                  <a:prstClr val="black">
                    <a:lumMod val="75000"/>
                    <a:lumOff val="25000"/>
                  </a:prstClr>
                </a:solidFill>
                <a:effectLst/>
                <a:uLnTx/>
                <a:uFillTx/>
              </a:rPr>
              <a:t> olarak </a:t>
            </a:r>
            <a:r>
              <a:rPr kumimoji="0" lang="tr-TR" sz="2400" b="0" i="0" u="none" strike="noStrike" kern="1200" cap="none" spc="0" normalizeH="0" baseline="0" noProof="0" dirty="0" err="1">
                <a:ln>
                  <a:noFill/>
                </a:ln>
                <a:solidFill>
                  <a:prstClr val="black">
                    <a:lumMod val="75000"/>
                    <a:lumOff val="25000"/>
                  </a:prstClr>
                </a:solidFill>
                <a:effectLst/>
                <a:uLnTx/>
                <a:uFillTx/>
              </a:rPr>
              <a:t>mukolitiklerin</a:t>
            </a:r>
            <a:r>
              <a:rPr kumimoji="0" lang="tr-TR" sz="2400" b="0" i="0" u="none" strike="noStrike" kern="1200" cap="none" spc="0" normalizeH="0" baseline="0" noProof="0" dirty="0">
                <a:ln>
                  <a:noFill/>
                </a:ln>
                <a:solidFill>
                  <a:prstClr val="black">
                    <a:lumMod val="75000"/>
                    <a:lumOff val="25000"/>
                  </a:prstClr>
                </a:solidFill>
                <a:effectLst/>
                <a:uLnTx/>
                <a:uFillTx/>
              </a:rPr>
              <a:t> stabil KOAH tedavisinde kullanımı önerilmemektedir</a:t>
            </a:r>
            <a:r>
              <a:rPr lang="tr-TR" sz="2400" dirty="0">
                <a:solidFill>
                  <a:prstClr val="black">
                    <a:lumMod val="75000"/>
                    <a:lumOff val="25000"/>
                  </a:prstClr>
                </a:solidFill>
              </a:rPr>
              <a:t>.</a:t>
            </a:r>
          </a:p>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933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en-US" sz="2800" b="1" dirty="0">
                <a:solidFill>
                  <a:prstClr val="black">
                    <a:lumMod val="75000"/>
                    <a:lumOff val="25000"/>
                  </a:prstClr>
                </a:solidFill>
              </a:rPr>
              <a:t>-</a:t>
            </a:r>
            <a:r>
              <a:rPr lang="tr-TR" sz="2800" b="1" dirty="0">
                <a:solidFill>
                  <a:prstClr val="black">
                    <a:lumMod val="75000"/>
                    <a:lumOff val="25000"/>
                  </a:prstClr>
                </a:solidFill>
              </a:rPr>
              <a:t>3</a:t>
            </a:r>
            <a:endParaRPr lang="en-US" sz="2800" b="1" dirty="0">
              <a:solidFill>
                <a:prstClr val="black">
                  <a:lumMod val="75000"/>
                  <a:lumOff val="25000"/>
                </a:prstClr>
              </a:solidFill>
            </a:endParaRPr>
          </a:p>
        </p:txBody>
      </p:sp>
      <p:graphicFrame>
        <p:nvGraphicFramePr>
          <p:cNvPr id="4" name="Diagram 3">
            <a:extLst>
              <a:ext uri="{FF2B5EF4-FFF2-40B4-BE49-F238E27FC236}">
                <a16:creationId xmlns:a16="http://schemas.microsoft.com/office/drawing/2014/main" id="{E04D8133-BA60-40E2-90D4-DBCBD08C3C26}"/>
              </a:ext>
            </a:extLst>
          </p:cNvPr>
          <p:cNvGraphicFramePr/>
          <p:nvPr/>
        </p:nvGraphicFramePr>
        <p:xfrm>
          <a:off x="4302385" y="1276760"/>
          <a:ext cx="3991088" cy="4838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75FD9EE-72FA-438D-ACBF-660FDCD02E8C}"/>
              </a:ext>
            </a:extLst>
          </p:cNvPr>
          <p:cNvSpPr/>
          <p:nvPr/>
        </p:nvSpPr>
        <p:spPr>
          <a:xfrm>
            <a:off x="4734927" y="1418999"/>
            <a:ext cx="3161856" cy="129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800" b="1" i="0" u="none" strike="noStrike" kern="1200" cap="none" spc="0" normalizeH="0" baseline="0" noProof="0" dirty="0">
                <a:ln>
                  <a:noFill/>
                </a:ln>
                <a:solidFill>
                  <a:srgbClr val="404040"/>
                </a:solidFill>
                <a:effectLst/>
                <a:uLnTx/>
                <a:uFillTx/>
                <a:latin typeface="Calibri" panose="020F0502020204030204"/>
                <a:ea typeface="+mn-ea"/>
                <a:cs typeface="+mn-cs"/>
              </a:rPr>
              <a:t>Yan Etkiler</a:t>
            </a:r>
          </a:p>
        </p:txBody>
      </p:sp>
      <p:sp>
        <p:nvSpPr>
          <p:cNvPr id="6" name="Oval 5"/>
          <p:cNvSpPr/>
          <p:nvPr/>
        </p:nvSpPr>
        <p:spPr>
          <a:xfrm>
            <a:off x="7537423" y="685588"/>
            <a:ext cx="1780771" cy="1766817"/>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n/>
                <a:solidFill>
                  <a:prstClr val="white"/>
                </a:solidFill>
                <a:ea typeface="ＭＳ Ｐゴシック" panose="020B0600070205080204" pitchFamily="34" charset="-128"/>
              </a:rPr>
              <a:t>Yan Etkiler</a:t>
            </a:r>
          </a:p>
        </p:txBody>
      </p:sp>
      <p:grpSp>
        <p:nvGrpSpPr>
          <p:cNvPr id="7"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8"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100000">
                  <a:srgbClr val="C00000"/>
                </a:gs>
                <a:gs pos="0">
                  <a:srgbClr val="C00000"/>
                </a:gs>
                <a:gs pos="100000">
                  <a:schemeClr val="accent3">
                    <a:shade val="50000"/>
                    <a:hueOff val="0"/>
                    <a:satOff val="0"/>
                    <a:lumOff val="0"/>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0"/>
                <a:alphaOff val="0"/>
              </a:schemeClr>
            </a:effectRef>
            <a:fontRef idx="minor">
              <a:schemeClr val="lt1"/>
            </a:fontRef>
          </p:style>
          <p:txBody>
            <a:bodyPr/>
            <a:lstStyle/>
            <a:p>
              <a:endParaRPr lang="tr-TR"/>
            </a:p>
          </p:txBody>
        </p:sp>
        <p:sp>
          <p:nvSpPr>
            <p:cNvPr id="9" name="Rectangle: Rounded Corners 4">
              <a:extLst>
                <a:ext uri="{FF2B5EF4-FFF2-40B4-BE49-F238E27FC236}">
                  <a16:creationId xmlns:a16="http://schemas.microsoft.com/office/drawing/2014/main" id="{51798ABB-D7D3-4881-975C-A39BEBCB31AE}"/>
                </a:ext>
              </a:extLst>
            </p:cNvPr>
            <p:cNvSpPr txBox="1"/>
            <p:nvPr/>
          </p:nvSpPr>
          <p:spPr>
            <a:xfrm>
              <a:off x="2669638" y="70809"/>
              <a:ext cx="2788724" cy="126952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err="1">
                  <a:ln/>
                  <a:solidFill>
                    <a:prstClr val="white"/>
                  </a:solidFill>
                  <a:ea typeface="ＭＳ Ｐゴシック" panose="020B0600070205080204" pitchFamily="34" charset="-128"/>
                </a:rPr>
                <a:t>Mukolitikler</a:t>
              </a:r>
              <a:endParaRPr lang="tr-TR" altLang="tr-TR" sz="2800" b="1" dirty="0">
                <a:ln/>
                <a:solidFill>
                  <a:prstClr val="white"/>
                </a:solidFill>
                <a:ea typeface="ＭＳ Ｐゴシック" panose="020B0600070205080204" pitchFamily="34" charset="-128"/>
              </a:endParaRPr>
            </a:p>
          </p:txBody>
        </p:sp>
      </p:gr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408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D74987-1F74-4D16-9254-B48283C015CB}"/>
              </a:ext>
            </a:extLst>
          </p:cNvPr>
          <p:cNvSpPr txBox="1"/>
          <p:nvPr/>
        </p:nvSpPr>
        <p:spPr>
          <a:xfrm>
            <a:off x="675043" y="1225497"/>
            <a:ext cx="764028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589317" y="2205352"/>
            <a:ext cx="7811731" cy="3416320"/>
          </a:xfrm>
          <a:prstGeom prst="rect">
            <a:avLst/>
          </a:prstGeom>
          <a:noFill/>
        </p:spPr>
        <p:txBody>
          <a:bodyPr wrap="square" rtlCol="0">
            <a:spAutoFit/>
          </a:bodyPr>
          <a:lstStyle/>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İnfluenza aşısı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hastaneye yatışı gerektiren ASYE ve ölümleri azaltır</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257175"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Polisakkarid pnömokok aşısı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&gt;65 yaş ve genç olmasına rağmen komorbid hastalığı olan olgularda önerilmektedir</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Yaşı &lt;65 ve FEV1’i &lt;%40 olan olgularda toplumda gelişen pnömoni insidansını azalttığı gösterilmiştir</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59066397-A0D9-445D-8394-B8145C4A4EE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529" t="32419" r="29425" b="38300"/>
          <a:stretch/>
        </p:blipFill>
        <p:spPr>
          <a:xfrm>
            <a:off x="8401049" y="3362436"/>
            <a:ext cx="3505200" cy="2857389"/>
          </a:xfrm>
          <a:prstGeom prst="rect">
            <a:avLst/>
          </a:prstGeom>
        </p:spPr>
      </p:pic>
      <p:grpSp>
        <p:nvGrpSpPr>
          <p:cNvPr id="8"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9"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0" name="Rectangle: Rounded Corners 4">
              <a:extLst>
                <a:ext uri="{FF2B5EF4-FFF2-40B4-BE49-F238E27FC236}">
                  <a16:creationId xmlns:a16="http://schemas.microsoft.com/office/drawing/2014/main" id="{51798ABB-D7D3-4881-975C-A39BEBCB31AE}"/>
                </a:ext>
              </a:extLst>
            </p:cNvPr>
            <p:cNvSpPr txBox="1"/>
            <p:nvPr/>
          </p:nvSpPr>
          <p:spPr>
            <a:xfrm>
              <a:off x="2669638" y="70810"/>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prstClr val="white"/>
                  </a:solidFill>
                  <a:ea typeface="ＭＳ Ｐゴシック" panose="020B0600070205080204" pitchFamily="34" charset="-128"/>
                </a:rPr>
                <a:t>Aşılama</a:t>
              </a:r>
            </a:p>
          </p:txBody>
        </p:sp>
      </p:grpSp>
      <p:sp>
        <p:nvSpPr>
          <p:cNvPr id="11" name="Dikdörtgen 10">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en-US" sz="2800" b="1" dirty="0">
                <a:solidFill>
                  <a:prstClr val="black">
                    <a:lumMod val="75000"/>
                    <a:lumOff val="25000"/>
                  </a:prstClr>
                </a:solidFill>
              </a:rPr>
              <a:t>-</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720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C7D74987-1F74-4D16-9254-B48283C015CB}"/>
              </a:ext>
            </a:extLst>
          </p:cNvPr>
          <p:cNvSpPr txBox="1"/>
          <p:nvPr/>
        </p:nvSpPr>
        <p:spPr>
          <a:xfrm>
            <a:off x="675043" y="1225497"/>
            <a:ext cx="764028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2287531"/>
            <a:ext cx="7535507" cy="3416320"/>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Pnömokokal konjuge aşı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13 suşa etkili bir konjuge aşıdır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Yapılan bir </a:t>
            </a:r>
            <a:r>
              <a:rPr lang="tr-TR" sz="2400" dirty="0">
                <a:solidFill>
                  <a:prstClr val="black">
                    <a:lumMod val="75000"/>
                    <a:lumOff val="25000"/>
                  </a:prstClr>
                </a:solidFill>
              </a:rPr>
              <a:t>araştırmada 65 yaş ve üzeri erişkinlerde toplumda gelişen pnömonilerin engellenmesinde etkili olduğu görülmüştür.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Ayrıca hastalara </a:t>
            </a:r>
            <a:r>
              <a:rPr lang="tr-TR" sz="2400" b="1" dirty="0">
                <a:solidFill>
                  <a:prstClr val="black">
                    <a:lumMod val="75000"/>
                    <a:lumOff val="25000"/>
                  </a:prstClr>
                </a:solidFill>
              </a:rPr>
              <a:t>COVİD 19, DBT </a:t>
            </a:r>
            <a:r>
              <a:rPr lang="tr-TR" sz="2400" dirty="0">
                <a:solidFill>
                  <a:prstClr val="black">
                    <a:lumMod val="75000"/>
                    <a:lumOff val="25000"/>
                  </a:prstClr>
                </a:solidFill>
              </a:rPr>
              <a:t>(difteri, </a:t>
            </a:r>
            <a:r>
              <a:rPr lang="tr-TR" sz="2400" dirty="0" err="1">
                <a:solidFill>
                  <a:prstClr val="black">
                    <a:lumMod val="75000"/>
                    <a:lumOff val="25000"/>
                  </a:prstClr>
                </a:solidFill>
              </a:rPr>
              <a:t>tetanoz</a:t>
            </a:r>
            <a:r>
              <a:rPr lang="tr-TR" sz="2400" dirty="0">
                <a:solidFill>
                  <a:prstClr val="black">
                    <a:lumMod val="75000"/>
                    <a:lumOff val="25000"/>
                  </a:prstClr>
                </a:solidFill>
              </a:rPr>
              <a:t>, boğmaca), </a:t>
            </a:r>
            <a:r>
              <a:rPr lang="tr-TR" sz="2400" b="1" dirty="0" err="1">
                <a:solidFill>
                  <a:prstClr val="black">
                    <a:lumMod val="75000"/>
                    <a:lumOff val="25000"/>
                  </a:prstClr>
                </a:solidFill>
              </a:rPr>
              <a:t>Zoster</a:t>
            </a:r>
            <a:r>
              <a:rPr lang="tr-TR" sz="2400" dirty="0">
                <a:solidFill>
                  <a:prstClr val="black">
                    <a:lumMod val="75000"/>
                    <a:lumOff val="25000"/>
                  </a:prstClr>
                </a:solidFill>
              </a:rPr>
              <a:t> aşı uygulanması da önerilmektedir.</a:t>
            </a:r>
          </a:p>
        </p:txBody>
      </p:sp>
      <p:sp>
        <p:nvSpPr>
          <p:cNvPr id="6" name="Dikdörtgen 5">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rPr>
              <a:t>Diğer </a:t>
            </a:r>
            <a:r>
              <a:rPr lang="en-US" sz="2800" b="1" dirty="0" err="1">
                <a:solidFill>
                  <a:prstClr val="black">
                    <a:lumMod val="75000"/>
                    <a:lumOff val="25000"/>
                  </a:prstClr>
                </a:solidFill>
              </a:rPr>
              <a:t>İlaçlar</a:t>
            </a:r>
            <a:r>
              <a:rPr lang="en-US" sz="2800" b="1" dirty="0">
                <a:solidFill>
                  <a:prstClr val="black">
                    <a:lumMod val="75000"/>
                    <a:lumOff val="25000"/>
                  </a:prstClr>
                </a:solidFill>
              </a:rPr>
              <a:t>-</a:t>
            </a:r>
            <a:r>
              <a:rPr lang="tr-TR" sz="2800" b="1" dirty="0">
                <a:solidFill>
                  <a:prstClr val="black">
                    <a:lumMod val="75000"/>
                    <a:lumOff val="25000"/>
                  </a:prstClr>
                </a:solidFill>
              </a:rPr>
              <a:t>5</a:t>
            </a:r>
            <a:endParaRPr lang="en-US" sz="2800" b="1" dirty="0">
              <a:solidFill>
                <a:prstClr val="black">
                  <a:lumMod val="75000"/>
                  <a:lumOff val="25000"/>
                </a:prstClr>
              </a:solidFill>
            </a:endParaRPr>
          </a:p>
        </p:txBody>
      </p:sp>
      <p:grpSp>
        <p:nvGrpSpPr>
          <p:cNvPr id="7" name="Group 11">
            <a:extLst>
              <a:ext uri="{FF2B5EF4-FFF2-40B4-BE49-F238E27FC236}">
                <a16:creationId xmlns:a16="http://schemas.microsoft.com/office/drawing/2014/main" id="{4FD19720-46EA-42CF-BCA8-DE716954F650}"/>
              </a:ext>
            </a:extLst>
          </p:cNvPr>
          <p:cNvGrpSpPr/>
          <p:nvPr/>
        </p:nvGrpSpPr>
        <p:grpSpPr>
          <a:xfrm>
            <a:off x="717908" y="1230454"/>
            <a:ext cx="3450141" cy="954108"/>
            <a:chOff x="2600960" y="2131"/>
            <a:chExt cx="2926080" cy="1406881"/>
          </a:xfrm>
          <a:scene3d>
            <a:camera prst="orthographicFront"/>
            <a:lightRig rig="flat" dir="t"/>
          </a:scene3d>
        </p:grpSpPr>
        <p:sp>
          <p:nvSpPr>
            <p:cNvPr id="10" name="Rectangle: Rounded Corners 12">
              <a:extLst>
                <a:ext uri="{FF2B5EF4-FFF2-40B4-BE49-F238E27FC236}">
                  <a16:creationId xmlns:a16="http://schemas.microsoft.com/office/drawing/2014/main" id="{43F50A3D-F74A-405F-A828-651A180AC98F}"/>
                </a:ext>
              </a:extLst>
            </p:cNvPr>
            <p:cNvSpPr/>
            <p:nvPr/>
          </p:nvSpPr>
          <p:spPr>
            <a:xfrm>
              <a:off x="2600960" y="2131"/>
              <a:ext cx="2926080" cy="1406881"/>
            </a:xfrm>
            <a:prstGeom prst="round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a:lstStyle/>
            <a:p>
              <a:endParaRPr lang="tr-TR"/>
            </a:p>
          </p:txBody>
        </p:sp>
        <p:sp>
          <p:nvSpPr>
            <p:cNvPr id="11" name="Rectangle: Rounded Corners 4">
              <a:extLst>
                <a:ext uri="{FF2B5EF4-FFF2-40B4-BE49-F238E27FC236}">
                  <a16:creationId xmlns:a16="http://schemas.microsoft.com/office/drawing/2014/main" id="{51798ABB-D7D3-4881-975C-A39BEBCB31AE}"/>
                </a:ext>
              </a:extLst>
            </p:cNvPr>
            <p:cNvSpPr txBox="1"/>
            <p:nvPr/>
          </p:nvSpPr>
          <p:spPr>
            <a:xfrm>
              <a:off x="2669638" y="70810"/>
              <a:ext cx="2788724" cy="1269525"/>
            </a:xfrm>
            <a:prstGeom prst="rect">
              <a:avLst/>
            </a:prstGeom>
            <a:gradFill rotWithShape="0">
              <a:gsLst>
                <a:gs pos="0">
                  <a:schemeClr val="bg1">
                    <a:lumMod val="65000"/>
                  </a:schemeClr>
                </a:gs>
                <a:gs pos="50000">
                  <a:schemeClr val="accent3">
                    <a:shade val="50000"/>
                    <a:hueOff val="0"/>
                    <a:satOff val="0"/>
                    <a:lumOff val="23975"/>
                    <a:alphaOff val="0"/>
                    <a:satMod val="110000"/>
                    <a:lumMod val="100000"/>
                    <a:shade val="100000"/>
                  </a:schemeClr>
                </a:gs>
                <a:gs pos="100000">
                  <a:schemeClr val="accent3">
                    <a:shade val="50000"/>
                    <a:hueOff val="0"/>
                    <a:satOff val="0"/>
                    <a:lumOff val="23975"/>
                    <a:alphaOff val="0"/>
                    <a:lumMod val="99000"/>
                    <a:satMod val="120000"/>
                    <a:shade val="7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shade val="50000"/>
                <a:hueOff val="0"/>
                <a:satOff val="0"/>
                <a:lumOff val="23975"/>
                <a:alphaOff val="0"/>
              </a:schemeClr>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tr-TR" altLang="tr-TR" sz="2800" b="1" dirty="0">
                  <a:ln/>
                  <a:solidFill>
                    <a:prstClr val="white"/>
                  </a:solidFill>
                  <a:ea typeface="ＭＳ Ｐゴシック" panose="020B0600070205080204" pitchFamily="34" charset="-128"/>
                </a:rPr>
                <a:t>Aşılama</a:t>
              </a:r>
            </a:p>
          </p:txBody>
        </p:sp>
      </p:grpSp>
      <p:pic>
        <p:nvPicPr>
          <p:cNvPr id="12" name="Picture 5">
            <a:extLst>
              <a:ext uri="{FF2B5EF4-FFF2-40B4-BE49-F238E27FC236}">
                <a16:creationId xmlns:a16="http://schemas.microsoft.com/office/drawing/2014/main" id="{59066397-A0D9-445D-8394-B8145C4A4EE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529" t="32419" r="29425" b="38300"/>
          <a:stretch/>
        </p:blipFill>
        <p:spPr>
          <a:xfrm>
            <a:off x="8401049" y="3362436"/>
            <a:ext cx="3505200" cy="2857389"/>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193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351227"/>
            <a:ext cx="6104351" cy="1938992"/>
          </a:xfrm>
          <a:prstGeom prst="rect">
            <a:avLst/>
          </a:prstGeom>
          <a:ln>
            <a:noFill/>
          </a:ln>
        </p:spPr>
        <p:txBody>
          <a:bodyPr wrap="square">
            <a:spAutoFit/>
          </a:bodyPr>
          <a:lstStyle/>
          <a:p>
            <a:pPr lvl="0" algn="ctr" defTabSz="457200">
              <a:defRPr/>
            </a:pPr>
            <a:r>
              <a:rPr lang="en-US" altLang="ko-KR" sz="4000" b="1" dirty="0">
                <a:solidFill>
                  <a:prstClr val="black">
                    <a:lumMod val="75000"/>
                    <a:lumOff val="25000"/>
                  </a:prstClr>
                </a:solidFill>
              </a:rPr>
              <a:t>Stabil </a:t>
            </a:r>
            <a:r>
              <a:rPr lang="en-US" altLang="ko-KR" sz="4000" b="1" dirty="0" err="1">
                <a:solidFill>
                  <a:prstClr val="black">
                    <a:lumMod val="75000"/>
                    <a:lumOff val="25000"/>
                  </a:prstClr>
                </a:solidFill>
              </a:rPr>
              <a:t>KOAH’ta</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İlaç</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Dışı</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Tedaviler</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ve</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Girişimsel</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İşlemler</a:t>
            </a:r>
            <a:r>
              <a:rPr lang="en-US" altLang="ko-KR" sz="4000" b="1" dirty="0">
                <a:solidFill>
                  <a:prstClr val="black">
                    <a:lumMod val="75000"/>
                    <a:lumOff val="25000"/>
                  </a:prstClr>
                </a:solidFill>
              </a:rPr>
              <a:t> </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D7E7C5C9-55AA-4B44-96F8-CA6D4DFF2495}"/>
              </a:ext>
            </a:extLst>
          </p:cNvPr>
          <p:cNvPicPr/>
          <p:nvPr/>
        </p:nvPicPr>
        <p:blipFill rotWithShape="1">
          <a:blip r:embed="rId2"/>
          <a:srcRect t="8230" r="2686" b="5350"/>
          <a:stretch/>
        </p:blipFill>
        <p:spPr>
          <a:xfrm>
            <a:off x="6413688" y="1434354"/>
            <a:ext cx="5361401" cy="3765176"/>
          </a:xfrm>
          <a:prstGeom prst="rect">
            <a:avLst/>
          </a:prstGeom>
        </p:spPr>
      </p:pic>
    </p:spTree>
    <p:extLst>
      <p:ext uri="{BB962C8B-B14F-4D97-AF65-F5344CB8AC3E}">
        <p14:creationId xmlns:p14="http://schemas.microsoft.com/office/powerpoint/2010/main" val="35750703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6535F55C-E578-4F0C-BCC9-C9B967774E90}"/>
              </a:ext>
            </a:extLst>
          </p:cNvPr>
          <p:cNvSpPr txBox="1"/>
          <p:nvPr/>
        </p:nvSpPr>
        <p:spPr>
          <a:xfrm>
            <a:off x="675044" y="1225497"/>
            <a:ext cx="10605764"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11556" y="1564493"/>
            <a:ext cx="4694268" cy="4487382"/>
          </a:xfrm>
          <a:prstGeom prst="rect">
            <a:avLst/>
          </a:prstGeom>
          <a:noFill/>
        </p:spPr>
        <p:txBody>
          <a:bodyPr wrap="square" rtlCol="0">
            <a:spAutoFit/>
          </a:bodyPr>
          <a:lstStyle/>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Uzun Süreli Oksijen Tedavisi</a:t>
            </a:r>
          </a:p>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err="1">
                <a:ln>
                  <a:noFill/>
                </a:ln>
                <a:solidFill>
                  <a:srgbClr val="404040"/>
                </a:solidFill>
                <a:effectLst/>
                <a:uLnTx/>
                <a:uFillTx/>
                <a:latin typeface="Calibri" panose="020F0502020204030204"/>
                <a:ea typeface="+mn-ea"/>
                <a:cs typeface="+mn-cs"/>
              </a:rPr>
              <a:t>Pulmoner</a:t>
            </a: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 Rehabilitasyon (PR) </a:t>
            </a:r>
          </a:p>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err="1">
                <a:ln>
                  <a:noFill/>
                </a:ln>
                <a:solidFill>
                  <a:srgbClr val="404040"/>
                </a:solidFill>
                <a:effectLst/>
                <a:uLnTx/>
                <a:uFillTx/>
                <a:latin typeface="Calibri" panose="020F0502020204030204"/>
                <a:ea typeface="+mn-ea"/>
                <a:cs typeface="+mn-cs"/>
              </a:rPr>
              <a:t>Non-İnvaziv</a:t>
            </a: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 Mekanik Ventilasyon </a:t>
            </a:r>
            <a:endParaRPr lang="en-US" altLang="tr-TR" sz="2300" kern="0" dirty="0">
              <a:solidFill>
                <a:srgbClr val="404040"/>
              </a:solidFill>
              <a:latin typeface="Calibri" panose="020F0502020204030204"/>
            </a:endParaRPr>
          </a:p>
          <a:p>
            <a:pPr marL="3429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300" b="0" i="0" u="none" strike="noStrike" kern="0" cap="none" spc="0" normalizeH="0" baseline="0" noProof="0" dirty="0">
                <a:ln>
                  <a:noFill/>
                </a:ln>
                <a:solidFill>
                  <a:srgbClr val="404040"/>
                </a:solidFill>
                <a:effectLst/>
                <a:uLnTx/>
                <a:uFillTx/>
                <a:latin typeface="Calibri" panose="020F0502020204030204"/>
                <a:ea typeface="+mn-ea"/>
                <a:cs typeface="+mn-cs"/>
              </a:rPr>
              <a:t>Amfizemin Cerrahi ve Bronkoskopik Tedavileri</a:t>
            </a: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Akciğer Volüm Azaltıcı Cerrahi </a:t>
            </a:r>
            <a:endParaRPr lang="en-US" altLang="tr-TR" sz="2000" kern="0" dirty="0">
              <a:solidFill>
                <a:srgbClr val="404040"/>
              </a:solidFill>
              <a:latin typeface="Calibri" panose="020F0502020204030204"/>
            </a:endParaRP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Büllektomi</a:t>
            </a: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Akciğer Nakli</a:t>
            </a:r>
          </a:p>
          <a:p>
            <a:pPr marL="720000" marR="0" lvl="0" indent="-342900" defTabSz="914400" rtl="0" eaLnBrk="1" fontAlgn="base" latinLnBrk="0" hangingPunct="1">
              <a:lnSpc>
                <a:spcPct val="100000"/>
              </a:lnSpc>
              <a:spcBef>
                <a:spcPct val="20000"/>
              </a:spcBef>
              <a:spcAft>
                <a:spcPct val="0"/>
              </a:spcAft>
              <a:buClrTx/>
              <a:buSzTx/>
              <a:buFontTx/>
              <a:buChar char="-"/>
              <a:tabLst/>
              <a:defRPr/>
            </a:pPr>
            <a:r>
              <a:rPr kumimoji="0" lang="tr-TR" altLang="tr-TR" sz="2000" b="0" i="0" u="none" strike="noStrike" kern="0" cap="none" spc="0" normalizeH="0" baseline="0" noProof="0" dirty="0">
                <a:ln>
                  <a:noFill/>
                </a:ln>
                <a:solidFill>
                  <a:srgbClr val="404040"/>
                </a:solidFill>
                <a:effectLst/>
                <a:uLnTx/>
                <a:uFillTx/>
                <a:latin typeface="Calibri" panose="020F0502020204030204"/>
                <a:ea typeface="+mn-ea"/>
                <a:cs typeface="+mn-cs"/>
              </a:rPr>
              <a:t>Bronkoskopik Volüm Azaltıcı Cerrahi Yaklaşımları</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en-GB" altLang="tr-TR" sz="1000" b="0" i="0" u="none" strike="noStrike" kern="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endParaRPr kumimoji="0" lang="tr-TR" sz="240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Stabil 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İlaç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Dışı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Tedaviler ve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Girişimsel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İşlemler </a:t>
            </a:r>
          </a:p>
        </p:txBody>
      </p:sp>
      <p:pic>
        <p:nvPicPr>
          <p:cNvPr id="5" name="Resim 12">
            <a:extLst>
              <a:ext uri="{FF2B5EF4-FFF2-40B4-BE49-F238E27FC236}">
                <a16:creationId xmlns:a16="http://schemas.microsoft.com/office/drawing/2014/main" id="{20252791-EF91-4D2D-B4A5-03F694473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675" y="1352596"/>
            <a:ext cx="413249" cy="1074218"/>
          </a:xfrm>
          <a:prstGeom prst="rect">
            <a:avLst/>
          </a:prstGeom>
        </p:spPr>
      </p:pic>
      <p:sp>
        <p:nvSpPr>
          <p:cNvPr id="7" name="TextBox 6">
            <a:extLst>
              <a:ext uri="{FF2B5EF4-FFF2-40B4-BE49-F238E27FC236}">
                <a16:creationId xmlns:a16="http://schemas.microsoft.com/office/drawing/2014/main" id="{816581FC-3AC1-4FD3-8942-597042FB2633}"/>
              </a:ext>
            </a:extLst>
          </p:cNvPr>
          <p:cNvSpPr txBox="1"/>
          <p:nvPr/>
        </p:nvSpPr>
        <p:spPr>
          <a:xfrm>
            <a:off x="5442337" y="1889705"/>
            <a:ext cx="5692026" cy="2529923"/>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en-GB" altLang="tr-TR" sz="1000" b="0" i="0" u="none" strike="noStrike" kern="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Bu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tedavilerin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endikasyonlarının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belirlenmesi</a:t>
            </a:r>
            <a:r>
              <a:rPr kumimoji="0" lang="en-US" altLang="tr-TR" sz="2300" u="none" strike="noStrike" kern="0" cap="none" spc="0" normalizeH="0" baseline="0" noProof="0" dirty="0">
                <a:ln>
                  <a:noFill/>
                </a:ln>
                <a:solidFill>
                  <a:srgbClr val="404040"/>
                </a:solidFill>
                <a:effectLst/>
                <a:uLnTx/>
                <a:uFillTx/>
                <a:latin typeface="Calibri" panose="020F0502020204030204"/>
                <a:ea typeface="+mn-ea"/>
                <a:cs typeface="+mn-cs"/>
              </a:rPr>
              <a:t>/</a:t>
            </a:r>
            <a:r>
              <a:rPr lang="tr-TR" altLang="tr-TR" sz="2300" kern="0" dirty="0">
                <a:solidFill>
                  <a:srgbClr val="404040"/>
                </a:solidFill>
                <a:latin typeface="Calibri" panose="020F0502020204030204"/>
              </a:rPr>
              <a:t>u</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ygulanması</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II.-III. </a:t>
            </a:r>
            <a:r>
              <a:rPr lang="tr-TR" altLang="tr-TR" sz="2300" kern="0" dirty="0" err="1">
                <a:solidFill>
                  <a:srgbClr val="404040"/>
                </a:solidFill>
                <a:latin typeface="Calibri" panose="020F0502020204030204"/>
              </a:rPr>
              <a:t>b</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asamak</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ta çalışan h</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ekimlere</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aittir</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Birinci</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basamak</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ta çalışan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hekimler</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uygun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koşullarda</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bu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olguların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yıllık</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takiplerinde</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uzman</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hekimlerle</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işbirliği </a:t>
            </a:r>
            <a:r>
              <a:rPr kumimoji="0" lang="en-GB" altLang="tr-TR" sz="2300" u="none" strike="noStrike" kern="0" cap="none" spc="0" normalizeH="0" baseline="0" noProof="0" dirty="0" err="1">
                <a:ln>
                  <a:noFill/>
                </a:ln>
                <a:solidFill>
                  <a:srgbClr val="404040"/>
                </a:solidFill>
                <a:effectLst/>
                <a:uLnTx/>
                <a:uFillTx/>
                <a:latin typeface="Calibri" panose="020F0502020204030204"/>
                <a:ea typeface="+mn-ea"/>
                <a:cs typeface="+mn-cs"/>
              </a:rPr>
              <a:t>i</a:t>
            </a:r>
            <a:r>
              <a:rPr kumimoji="0" lang="tr-TR" altLang="tr-TR" sz="2300" u="none" strike="noStrike" kern="0" cap="none" spc="0" normalizeH="0" baseline="0" noProof="0" dirty="0">
                <a:ln>
                  <a:noFill/>
                </a:ln>
                <a:solidFill>
                  <a:srgbClr val="404040"/>
                </a:solidFill>
                <a:effectLst/>
                <a:uLnTx/>
                <a:uFillTx/>
                <a:latin typeface="Calibri" panose="020F0502020204030204"/>
                <a:ea typeface="+mn-ea"/>
                <a:cs typeface="+mn-cs"/>
              </a:rPr>
              <a:t>çinde çalışırlar</a:t>
            </a:r>
            <a:r>
              <a:rPr kumimoji="0" lang="en-GB" altLang="tr-TR" sz="2300" u="none" strike="noStrike" kern="0" cap="none" spc="0" normalizeH="0" baseline="0" noProof="0" dirty="0">
                <a:ln>
                  <a:noFill/>
                </a:ln>
                <a:solidFill>
                  <a:srgbClr val="404040"/>
                </a:solidFill>
                <a:effectLst/>
                <a:uLnTx/>
                <a:uFillTx/>
                <a:latin typeface="Calibri" panose="020F0502020204030204"/>
                <a:ea typeface="+mn-ea"/>
                <a:cs typeface="+mn-cs"/>
              </a:rPr>
              <a:t>.</a:t>
            </a:r>
            <a:endParaRPr kumimoji="0" lang="tr-TR" sz="230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9" name="Right Brace 8">
            <a:extLst>
              <a:ext uri="{FF2B5EF4-FFF2-40B4-BE49-F238E27FC236}">
                <a16:creationId xmlns:a16="http://schemas.microsoft.com/office/drawing/2014/main" id="{0C7EA20F-973A-4A9A-A522-02AA23EE78B8}"/>
              </a:ext>
            </a:extLst>
          </p:cNvPr>
          <p:cNvSpPr/>
          <p:nvPr/>
        </p:nvSpPr>
        <p:spPr>
          <a:xfrm>
            <a:off x="5240205" y="1352596"/>
            <a:ext cx="413249" cy="3999050"/>
          </a:xfrm>
          <a:prstGeom prst="rightBrace">
            <a:avLst/>
          </a:prstGeom>
          <a:ln w="22225" cmpd="sng">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0074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5CF3451-35A1-4CBC-B303-18A622D2BFB7}"/>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69876"/>
            <a:ext cx="1058651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Oluşan kronik inflamatuar yanıt, parankimal doku harabiyetine (amfizem) ve normal doku tamir ve savunma mekanizmalarında bozulmaya (küçük havayollarında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fibrozis</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alveollerin küçük hava yollarına bağlandığı tutamaklarda kayba,</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akciğerlerin elastik geri dönüşü basıncında azalmaya yol açar ve hava yollarının ekspirasyon sırasında açık kalmasını engeller.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patalojik değişiklikler hava hapsine ve ilerleyici hava akım kısıtlanmasına neden olur.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Patogenez</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lang="tr-TR" sz="2800" b="1" dirty="0">
                <a:solidFill>
                  <a:prstClr val="black">
                    <a:lumMod val="75000"/>
                    <a:lumOff val="25000"/>
                  </a:prstClr>
                </a:solidFill>
                <a:latin typeface="Calibri" panose="020F0502020204030204"/>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954684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684602"/>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KOAH’lı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Hastanın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Eğitimi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p>
        </p:txBody>
      </p:sp>
      <p:pic>
        <p:nvPicPr>
          <p:cNvPr id="5" name="Resim 2">
            <a:extLst>
              <a:ext uri="{FF2B5EF4-FFF2-40B4-BE49-F238E27FC236}">
                <a16:creationId xmlns:a16="http://schemas.microsoft.com/office/drawing/2014/main" id="{A4C1C604-ADE4-4D93-BC45-BF32ACD6FEE6}"/>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4654" t="-639" r="5146" b="639"/>
          <a:stretch/>
        </p:blipFill>
        <p:spPr>
          <a:xfrm>
            <a:off x="7026175" y="1513583"/>
            <a:ext cx="4333178" cy="3903859"/>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828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56A0CE-23FD-4D3F-9370-C8D098238000}"/>
              </a:ext>
            </a:extLst>
          </p:cNvPr>
          <p:cNvSpPr txBox="1"/>
          <p:nvPr/>
        </p:nvSpPr>
        <p:spPr>
          <a:xfrm>
            <a:off x="1523997" y="1183125"/>
            <a:ext cx="85344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KOAH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F35DB51A-5D63-49D0-A7A9-B4B253D32116}"/>
              </a:ext>
            </a:extLst>
          </p:cNvPr>
          <p:cNvSpPr txBox="1">
            <a:spLocks noChangeArrowheads="1"/>
          </p:cNvSpPr>
          <p:nvPr/>
        </p:nvSpPr>
        <p:spPr bwMode="auto">
          <a:xfrm>
            <a:off x="1538067" y="2842146"/>
            <a:ext cx="9115865" cy="2215991"/>
          </a:xfrm>
          <a:prstGeom prst="rect">
            <a:avLst/>
          </a:prstGeom>
          <a:noFill/>
        </p:spPr>
        <p:txBody>
          <a:bodyPr wrap="square">
            <a:spAutoFit/>
          </a:bodyPr>
          <a:lstStyle>
            <a:defPPr>
              <a:defRPr lang="tr-TR"/>
            </a:defPPr>
            <a:lvl1pPr marR="0" lvl="0" indent="0" algn="ctr" fontAlgn="base">
              <a:lnSpc>
                <a:spcPct val="100000"/>
              </a:lnSpc>
              <a:spcBef>
                <a:spcPct val="0"/>
              </a:spcBef>
              <a:spcAft>
                <a:spcPct val="0"/>
              </a:spcAft>
              <a:buClrTx/>
              <a:buSzTx/>
              <a:buFontTx/>
              <a:buNone/>
              <a:tabLst/>
              <a:defRPr kumimoji="0" sz="3600" b="1" i="0" u="none" strike="noStrike" cap="none" spc="0" normalizeH="0" baseline="0">
                <a:ln>
                  <a:noFill/>
                </a:ln>
                <a:solidFill>
                  <a:srgbClr val="C00000"/>
                </a:solidFill>
                <a:effectLst/>
                <a:uLnTx/>
                <a:uFillTx/>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5400" b="1" i="0" u="none" strike="noStrike" kern="1200" cap="none" spc="0" normalizeH="0" baseline="0" noProof="0" dirty="0">
                <a:ln>
                  <a:noFill/>
                </a:ln>
                <a:solidFill>
                  <a:srgbClr val="C00000"/>
                </a:solidFill>
                <a:effectLst/>
                <a:uLnTx/>
                <a:uFillTx/>
                <a:latin typeface="Calibri" panose="020F0502020204030204"/>
                <a:ea typeface="+mn-ea"/>
                <a:cs typeface="+mn-cs"/>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ve hekim iş birliğinin sağlanması ve tedavide </a:t>
            </a: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ortak karar verme stratejileri</a:t>
            </a:r>
            <a:r>
              <a:rPr kumimoji="0" lang="tr-TR" alt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r>
              <a:rPr kumimoji="0" lang="tr-TR" altLang="tr-TR" sz="2400" b="0" i="0" u="none" strike="noStrike" kern="1200" cap="none" spc="0" normalizeH="0" baseline="0" noProof="0" dirty="0">
                <a:ln>
                  <a:noFill/>
                </a:ln>
                <a:solidFill>
                  <a:srgbClr val="404040"/>
                </a:solidFill>
                <a:effectLst/>
                <a:uLnTx/>
                <a:uFillTx/>
                <a:latin typeface="Calibri" panose="020F0502020204030204"/>
                <a:ea typeface="+mn-ea"/>
                <a:cs typeface="+mn-cs"/>
              </a:rPr>
              <a:t>nin benimsenmesi tedavinin önemli bir parçasıdır.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36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pic>
        <p:nvPicPr>
          <p:cNvPr id="8" name="Resim 12">
            <a:extLst>
              <a:ext uri="{FF2B5EF4-FFF2-40B4-BE49-F238E27FC236}">
                <a16:creationId xmlns:a16="http://schemas.microsoft.com/office/drawing/2014/main" id="{4542BDBF-903A-4890-9957-F393EAFC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353" y="757372"/>
            <a:ext cx="777210" cy="205183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40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10738-D2DC-420E-8C5A-8E94B8FD31C4}"/>
              </a:ext>
            </a:extLst>
          </p:cNvPr>
          <p:cNvSpPr txBox="1"/>
          <p:nvPr/>
        </p:nvSpPr>
        <p:spPr>
          <a:xfrm>
            <a:off x="668526" y="1227621"/>
            <a:ext cx="74601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Karar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Verme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Stratejisi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26407"/>
            <a:ext cx="7154506"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tedavi hakkında verilen kararlara aktif katılması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tedaviden beklentilerinin belirlenmesi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seçeneklerinin hastaya sunulması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Ortak karar doğrultusunda tedavi planı çizimi ve tedavi eylem planının oluşturulması</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önemlidir.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3891" y="1981137"/>
            <a:ext cx="3762670" cy="296875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624504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10738-D2DC-420E-8C5A-8E94B8FD31C4}"/>
              </a:ext>
            </a:extLst>
          </p:cNvPr>
          <p:cNvSpPr txBox="1"/>
          <p:nvPr/>
        </p:nvSpPr>
        <p:spPr>
          <a:xfrm>
            <a:off x="668526" y="1227621"/>
            <a:ext cx="74601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2">
            <a:extLst>
              <a:ext uri="{FF2B5EF4-FFF2-40B4-BE49-F238E27FC236}">
                <a16:creationId xmlns:a16="http://schemas.microsoft.com/office/drawing/2014/main" id="{10588860-468A-4AF6-BDA3-964FFE79AD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54" t="-639" r="5146" b="639"/>
          <a:stretch/>
        </p:blipFill>
        <p:spPr>
          <a:xfrm>
            <a:off x="8298508" y="1792769"/>
            <a:ext cx="3632344" cy="3272461"/>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Eğitimi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Komponentleri</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5" y="1193872"/>
            <a:ext cx="7405966"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Uygun farmakolojik tedavi seçiminin yanı sıra aşağıdaki yaklaşımlar da tedaviye başlanılan hastada yapılmalıdır:</a:t>
            </a:r>
          </a:p>
          <a:p>
            <a:pPr marL="342900" indent="-342900" defTabSz="355600">
              <a:lnSpc>
                <a:spcPct val="150000"/>
              </a:lnSpc>
              <a:buClr>
                <a:srgbClr val="C00000"/>
              </a:buClr>
              <a:buFont typeface="Wingdings" panose="05000000000000000000" pitchFamily="2" charset="2"/>
              <a:buChar char="ü"/>
              <a:defRPr/>
            </a:pPr>
            <a:r>
              <a:rPr lang="tr-TR" sz="2400" dirty="0">
                <a:solidFill>
                  <a:prstClr val="black">
                    <a:lumMod val="75000"/>
                    <a:lumOff val="25000"/>
                  </a:prstClr>
                </a:solidFill>
              </a:rPr>
              <a:t>Tetikleyicilerden kaçınma önerilerinde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seçilen inhaler cihazın kullanım eğitiminin verilmesi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uyumunu artırıcı yaklaşımlarda bulunulması</a:t>
            </a:r>
          </a:p>
          <a:p>
            <a:pPr marL="3429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ü"/>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sonraki vizit tarihinin kararlaştırılarak, takip planının çizilmesi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148496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217C2-6BA7-41B4-9153-98098F6C58FC}"/>
              </a:ext>
            </a:extLst>
          </p:cNvPr>
          <p:cNvSpPr txBox="1"/>
          <p:nvPr/>
        </p:nvSpPr>
        <p:spPr>
          <a:xfrm>
            <a:off x="1523997" y="1183124"/>
            <a:ext cx="85344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KOAH TEDAVİSİ TEK BAŞINA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3600" b="1" i="0" u="none" strike="noStrike" kern="1200" cap="none" spc="0" normalizeH="0" baseline="0" noProof="0" dirty="0">
                <a:ln>
                  <a:noFill/>
                </a:ln>
                <a:solidFill>
                  <a:srgbClr val="C00000"/>
                </a:solidFill>
                <a:effectLst/>
                <a:uLnTx/>
                <a:uFillTx/>
                <a:latin typeface="Calibri" panose="020F0502020204030204"/>
                <a:ea typeface="+mn-ea"/>
                <a:cs typeface="+mn-cs"/>
              </a:rPr>
              <a:t>İLAÇ TEDAVİSİNDEN  İBARET DEĞİLDİR</a:t>
            </a:r>
          </a:p>
        </p:txBody>
      </p:sp>
      <p:sp>
        <p:nvSpPr>
          <p:cNvPr id="7" name="7 Metin kutusu">
            <a:extLst>
              <a:ext uri="{FF2B5EF4-FFF2-40B4-BE49-F238E27FC236}">
                <a16:creationId xmlns:a16="http://schemas.microsoft.com/office/drawing/2014/main" id="{81082E82-0787-4233-BBBE-0AF94E6A6696}"/>
              </a:ext>
            </a:extLst>
          </p:cNvPr>
          <p:cNvSpPr txBox="1">
            <a:spLocks noChangeArrowheads="1"/>
          </p:cNvSpPr>
          <p:nvPr/>
        </p:nvSpPr>
        <p:spPr bwMode="auto">
          <a:xfrm>
            <a:off x="1552138" y="2454893"/>
            <a:ext cx="911586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1"/>
              </a:buClr>
              <a:buSzPct val="85000"/>
              <a:buFont typeface="Wingdings 2" panose="05020102010507070707" pitchFamily="18" charset="2"/>
              <a:buChar char=""/>
              <a:defRPr sz="2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rgbClr val="8FB08C"/>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8FB08C"/>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rgbClr val="C00000"/>
              </a:buClr>
              <a:buSzPct val="120000"/>
              <a:buFont typeface="Wingdings 2" panose="05020102010507070707" pitchFamily="18" charset="2"/>
              <a:buNone/>
              <a:tabLst/>
              <a:defRPr/>
            </a:pPr>
            <a:endParaRPr kumimoji="0" lang="tr-TR" altLang="tr-TR"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54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34" charset="-128"/>
                <a:cs typeface="+mn-cs"/>
              </a:rPr>
              <a:t>(2)</a:t>
            </a:r>
            <a:endParaRPr kumimoji="0" lang="tr-TR" altLang="tr-TR"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
                <a:srgbClr val="C00000"/>
              </a:buClr>
              <a:buSzPct val="120000"/>
              <a:buFont typeface="Wingdings 2" panose="05020102010507070707" pitchFamily="18" charset="2"/>
              <a:buNone/>
              <a:tabLst/>
              <a:defRPr/>
            </a:pPr>
            <a:r>
              <a:rPr kumimoji="0" lang="tr-TR" altLang="tr-TR" sz="2800" b="0" i="0" u="none" strike="noStrike" kern="1200" cap="none" spc="0" normalizeH="0" baseline="0" noProof="0" dirty="0">
                <a:ln>
                  <a:noFill/>
                </a:ln>
                <a:solidFill>
                  <a:srgbClr val="404040"/>
                </a:solidFill>
                <a:effectLst/>
                <a:uLnTx/>
                <a:uFillTx/>
                <a:latin typeface="Calibri" panose="020F0502020204030204"/>
                <a:ea typeface="ＭＳ Ｐゴシック" panose="020B0600070205080204" pitchFamily="34" charset="-128"/>
                <a:cs typeface="+mn-cs"/>
              </a:rPr>
              <a:t>Tedavinin diğer önemli bir parçasını da non-farmakolojik tedavi yaklaşımları oluşturur.</a:t>
            </a:r>
          </a:p>
        </p:txBody>
      </p:sp>
      <p:pic>
        <p:nvPicPr>
          <p:cNvPr id="9" name="Resim 12">
            <a:extLst>
              <a:ext uri="{FF2B5EF4-FFF2-40B4-BE49-F238E27FC236}">
                <a16:creationId xmlns:a16="http://schemas.microsoft.com/office/drawing/2014/main" id="{9C061280-79FA-40D9-9937-5A875096C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353" y="757372"/>
            <a:ext cx="777210" cy="2051834"/>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244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72010738-D2DC-420E-8C5A-8E94B8FD31C4}"/>
              </a:ext>
            </a:extLst>
          </p:cNvPr>
          <p:cNvSpPr txBox="1"/>
          <p:nvPr/>
        </p:nvSpPr>
        <p:spPr>
          <a:xfrm>
            <a:off x="668526" y="1227621"/>
            <a:ext cx="68337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677452"/>
            <a:ext cx="6156062"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kullanımının önlenmesi ve bırakılması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Düzenli fiziksel aktivite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Sağlıklı beslenme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İç ve dış ortam hava kirliliğinin önlenmesi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Mesleki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Sağlıkta eşitsizliğin iyileştirilmesi</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Gelişiminin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Koruma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4B273E16-A4A5-4B08-9B86-ACEBE988A783}"/>
              </a:ext>
            </a:extLst>
          </p:cNvPr>
          <p:cNvPicPr/>
          <p:nvPr/>
        </p:nvPicPr>
        <p:blipFill rotWithShape="1">
          <a:blip r:embed="rId2">
            <a:extLst>
              <a:ext uri="{28A0092B-C50C-407E-A947-70E740481C1C}">
                <a14:useLocalDpi xmlns:a14="http://schemas.microsoft.com/office/drawing/2010/main" val="0"/>
              </a:ext>
            </a:extLst>
          </a:blip>
          <a:srcRect l="15177" r="14588" b="15419"/>
          <a:stretch/>
        </p:blipFill>
        <p:spPr bwMode="auto">
          <a:xfrm>
            <a:off x="8313804" y="1409717"/>
            <a:ext cx="3603812" cy="40385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7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72010738-D2DC-420E-8C5A-8E94B8FD31C4}"/>
              </a:ext>
            </a:extLst>
          </p:cNvPr>
          <p:cNvSpPr txBox="1"/>
          <p:nvPr/>
        </p:nvSpPr>
        <p:spPr>
          <a:xfrm>
            <a:off x="668526" y="1227621"/>
            <a:ext cx="6812929"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897478"/>
            <a:ext cx="5994697"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Kamuoyu ve sağlık görevlileri arasında  KOAH konusunda farkındalık yaratılması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faktörlerinin azaltılması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Aktif tarama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Erken dönem KOAH tedavisi</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5865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Erken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Hastalığın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İlerlemesinin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İkincil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Koruma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9" name="Resim 8">
            <a:extLst>
              <a:ext uri="{FF2B5EF4-FFF2-40B4-BE49-F238E27FC236}">
                <a16:creationId xmlns:a16="http://schemas.microsoft.com/office/drawing/2014/main" id="{CE826462-4547-46A6-A67D-AFDF94AEF19A}"/>
              </a:ext>
            </a:extLst>
          </p:cNvPr>
          <p:cNvPicPr/>
          <p:nvPr/>
        </p:nvPicPr>
        <p:blipFill>
          <a:blip r:embed="rId3"/>
          <a:stretch>
            <a:fillRect/>
          </a:stretch>
        </p:blipFill>
        <p:spPr>
          <a:xfrm>
            <a:off x="7709648" y="1897478"/>
            <a:ext cx="4105834" cy="3553063"/>
          </a:xfrm>
          <a:prstGeom prst="rect">
            <a:avLst/>
          </a:prstGeom>
        </p:spPr>
      </p:pic>
    </p:spTree>
    <p:extLst>
      <p:ext uri="{BB962C8B-B14F-4D97-AF65-F5344CB8AC3E}">
        <p14:creationId xmlns:p14="http://schemas.microsoft.com/office/powerpoint/2010/main" val="243203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1BD315AD-2B7C-4CA3-B8F8-37EC2C2F497D}"/>
              </a:ext>
            </a:extLst>
          </p:cNvPr>
          <p:cNvSpPr>
            <a:spLocks noChangeArrowheads="1"/>
          </p:cNvSpPr>
          <p:nvPr/>
        </p:nvSpPr>
        <p:spPr bwMode="auto">
          <a:xfrm>
            <a:off x="524282" y="1241421"/>
            <a:ext cx="112700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zh-CN" sz="2000" b="0" i="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cs typeface="Arial" charset="0"/>
              </a:rPr>
              <a:t>Nonfarmakolojik tedavi yaklaşımı A,B,</a:t>
            </a:r>
            <a:r>
              <a:rPr lang="tr-TR" altLang="zh-CN" sz="2000" dirty="0">
                <a:solidFill>
                  <a:srgbClr val="404040"/>
                </a:solidFill>
                <a:latin typeface="Calibri" panose="020F0502020204030204"/>
                <a:ea typeface="等线" panose="02010600030101010101" pitchFamily="2" charset="-122"/>
                <a:cs typeface="Arial" charset="0"/>
              </a:rPr>
              <a:t>E</a:t>
            </a:r>
            <a:r>
              <a:rPr kumimoji="0" lang="tr-TR" altLang="zh-CN" sz="2000" b="0" i="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cs typeface="Arial" charset="0"/>
              </a:rPr>
              <a:t> gruplarında semptom ve alevlenme riskine göre belirlenmektedir</a:t>
            </a:r>
            <a:r>
              <a:rPr kumimoji="0" lang="tr-TR" altLang="zh-CN" sz="2000" b="0" i="0" u="none" strike="noStrike" kern="1200" cap="none" spc="0" normalizeH="0" baseline="0" noProof="0" dirty="0">
                <a:ln>
                  <a:noFill/>
                </a:ln>
                <a:solidFill>
                  <a:srgbClr val="40404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p:txBody>
      </p:sp>
      <p:graphicFrame>
        <p:nvGraphicFramePr>
          <p:cNvPr id="5" name="Table 4">
            <a:extLst>
              <a:ext uri="{FF2B5EF4-FFF2-40B4-BE49-F238E27FC236}">
                <a16:creationId xmlns:a16="http://schemas.microsoft.com/office/drawing/2014/main" id="{CE4A645E-C7EF-42E5-BB75-02B716502836}"/>
              </a:ext>
            </a:extLst>
          </p:cNvPr>
          <p:cNvGraphicFramePr>
            <a:graphicFrameLocks noGrp="1"/>
          </p:cNvGraphicFramePr>
          <p:nvPr>
            <p:extLst>
              <p:ext uri="{D42A27DB-BD31-4B8C-83A1-F6EECF244321}">
                <p14:modId xmlns:p14="http://schemas.microsoft.com/office/powerpoint/2010/main" val="2799700933"/>
              </p:ext>
            </p:extLst>
          </p:nvPr>
        </p:nvGraphicFramePr>
        <p:xfrm>
          <a:off x="675044" y="1776521"/>
          <a:ext cx="10702017" cy="4398058"/>
        </p:xfrm>
        <a:graphic>
          <a:graphicData uri="http://schemas.openxmlformats.org/drawingml/2006/table">
            <a:tbl>
              <a:tblPr firstRow="1" bandRow="1"/>
              <a:tblGrid>
                <a:gridCol w="3388956">
                  <a:extLst>
                    <a:ext uri="{9D8B030D-6E8A-4147-A177-3AD203B41FA5}">
                      <a16:colId xmlns:a16="http://schemas.microsoft.com/office/drawing/2014/main" val="3119411535"/>
                    </a:ext>
                  </a:extLst>
                </a:gridCol>
                <a:gridCol w="2991556">
                  <a:extLst>
                    <a:ext uri="{9D8B030D-6E8A-4147-A177-3AD203B41FA5}">
                      <a16:colId xmlns:a16="http://schemas.microsoft.com/office/drawing/2014/main" val="614747158"/>
                    </a:ext>
                  </a:extLst>
                </a:gridCol>
                <a:gridCol w="4211755">
                  <a:extLst>
                    <a:ext uri="{9D8B030D-6E8A-4147-A177-3AD203B41FA5}">
                      <a16:colId xmlns:a16="http://schemas.microsoft.com/office/drawing/2014/main" val="3369793884"/>
                    </a:ext>
                  </a:extLst>
                </a:gridCol>
                <a:gridCol w="109750">
                  <a:extLst>
                    <a:ext uri="{9D8B030D-6E8A-4147-A177-3AD203B41FA5}">
                      <a16:colId xmlns:a16="http://schemas.microsoft.com/office/drawing/2014/main" val="2322799161"/>
                    </a:ext>
                  </a:extLst>
                </a:gridCol>
              </a:tblGrid>
              <a:tr h="488446">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A</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a:t>
                      </a:r>
                      <a:r>
                        <a:rPr lang="en-US" sz="2800" b="1" kern="1200" dirty="0">
                          <a:solidFill>
                            <a:srgbClr val="FFFFFF"/>
                          </a:solidFill>
                          <a:effectLst/>
                          <a:latin typeface="+mn-lt"/>
                          <a:ea typeface="Times New Roman" panose="02020603050405020304" pitchFamily="18" charset="0"/>
                        </a:rPr>
                        <a:t>D </a:t>
                      </a:r>
                      <a:r>
                        <a:rPr lang="tr-TR" sz="2800" b="1" kern="1200" dirty="0">
                          <a:solidFill>
                            <a:srgbClr val="FFFFFF"/>
                          </a:solidFill>
                          <a:effectLst/>
                          <a:latin typeface="+mn-lt"/>
                          <a:ea typeface="Times New Roman" panose="02020603050405020304" pitchFamily="18" charset="0"/>
                        </a:rPr>
                        <a:t>B</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a:noFill/>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 E</a:t>
                      </a:r>
                      <a:endParaRPr lang="en-US" sz="3200" dirty="0">
                        <a:effectLst/>
                        <a:latin typeface="+mn-lt"/>
                        <a:ea typeface="SimSun" panose="02010600030101010101" pitchFamily="2" charset="-122"/>
                      </a:endParaRPr>
                    </a:p>
                  </a:txBody>
                  <a:tcPr marL="42175" marR="42175" marT="21348" marB="21348">
                    <a:lnL>
                      <a:noFill/>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extLst>
                  <a:ext uri="{0D108BD9-81ED-4DB2-BD59-A6C34878D82A}">
                    <a16:rowId xmlns:a16="http://schemas.microsoft.com/office/drawing/2014/main" val="2367927996"/>
                  </a:ext>
                </a:extLst>
              </a:tr>
              <a:tr h="3731387">
                <a:tc gridSpan="4">
                  <a:txBody>
                    <a:bodyPr/>
                    <a:lstStyle/>
                    <a:p>
                      <a:pPr marL="342900" lvl="0" indent="-342900" algn="ctr">
                        <a:lnSpc>
                          <a:spcPct val="150000"/>
                        </a:lnSpc>
                        <a:spcAft>
                          <a:spcPts val="1000"/>
                        </a:spcAft>
                        <a:buSzPts val="2000"/>
                        <a:buFont typeface="Wingdings" panose="05000000000000000000" pitchFamily="2" charset="2"/>
                        <a:buChar char=""/>
                      </a:pP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Yaşam tarzına ilişkin tavsiyeleri</a:t>
                      </a:r>
                      <a:endParaRPr lang="en-US" sz="2400" dirty="0">
                        <a:solidFill>
                          <a:srgbClr val="404040"/>
                        </a:solidFill>
                        <a:effectLst/>
                        <a:latin typeface="+mn-lt"/>
                        <a:ea typeface="SimSun" panose="02010600030101010101" pitchFamily="2" charset="-122"/>
                      </a:endParaRPr>
                    </a:p>
                    <a:p>
                      <a:pPr marL="342900" lvl="0" indent="-342900" algn="ctr">
                        <a:lnSpc>
                          <a:spcPct val="150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Yeterli uyku ve sağlıklı beslenme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Fizik aktivitenin devamı veya arttrılması</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Tütün ve tütün mamülleri kullanmama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Isınma ya da yemek pişirme amaçlı duman maruziyetinden korunma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Mesleksel </a:t>
                      </a:r>
                      <a:r>
                        <a:rPr lang="tr-TR" sz="2000" kern="1200" dirty="0" err="1">
                          <a:solidFill>
                            <a:srgbClr val="404040"/>
                          </a:solidFill>
                          <a:effectLst/>
                          <a:latin typeface="+mn-lt"/>
                          <a:ea typeface="Times New Roman" panose="02020603050405020304" pitchFamily="18" charset="0"/>
                          <a:cs typeface="Times New Roman" panose="02020603050405020304" pitchFamily="18" charset="0"/>
                        </a:rPr>
                        <a:t>maruziyeti</a:t>
                      </a:r>
                      <a:r>
                        <a:rPr lang="tr-TR" sz="2000" kern="1200" dirty="0">
                          <a:solidFill>
                            <a:srgbClr val="404040"/>
                          </a:solidFill>
                          <a:effectLst/>
                          <a:latin typeface="+mn-lt"/>
                          <a:ea typeface="Times New Roman" panose="02020603050405020304" pitchFamily="18" charset="0"/>
                          <a:cs typeface="Times New Roman" panose="02020603050405020304" pitchFamily="18" charset="0"/>
                        </a:rPr>
                        <a:t> engelleme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Font typeface="Symbol" panose="05050102010706020507" pitchFamily="18" charset="2"/>
                        <a:buChar char=""/>
                      </a:pPr>
                      <a:r>
                        <a:rPr lang="tr-TR" sz="2000" kern="1200" dirty="0">
                          <a:solidFill>
                            <a:srgbClr val="404040"/>
                          </a:solidFill>
                          <a:effectLst/>
                          <a:latin typeface="+mn-lt"/>
                          <a:ea typeface="Times New Roman" panose="02020603050405020304" pitchFamily="18" charset="0"/>
                          <a:cs typeface="Times New Roman" panose="02020603050405020304" pitchFamily="18" charset="0"/>
                        </a:rPr>
                        <a:t>İç ortam hava kirliliğine yönelik önlem önerileri</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buSzPts val="2000"/>
                        <a:buFont typeface="Wingdings" panose="05000000000000000000" pitchFamily="2" charset="2"/>
                        <a:buChar char=""/>
                      </a:pP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İlgili sağlık profesyonellerinden (diyetisyen, fizyoterapist, psikolog) destek alınması</a:t>
                      </a:r>
                      <a:r>
                        <a:rPr lang="tr-TR" sz="1050" b="1" i="1" kern="1200" dirty="0">
                          <a:solidFill>
                            <a:srgbClr val="404040"/>
                          </a:solidFill>
                          <a:effectLst/>
                          <a:latin typeface="+mn-lt"/>
                          <a:ea typeface="Times New Roman" panose="02020603050405020304" pitchFamily="18" charset="0"/>
                          <a:cs typeface="Times New Roman" panose="02020603050405020304" pitchFamily="18" charset="0"/>
                        </a:rPr>
                        <a:t> </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gn="ctr">
                        <a:lnSpc>
                          <a:spcPct val="115000"/>
                        </a:lnSpc>
                        <a:spcAft>
                          <a:spcPts val="1000"/>
                        </a:spcAft>
                        <a:buSzPts val="2000"/>
                        <a:buFont typeface="Wingdings" panose="05000000000000000000" pitchFamily="2" charset="2"/>
                        <a:buChar char=""/>
                      </a:pP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Yıllık </a:t>
                      </a:r>
                      <a:r>
                        <a:rPr lang="tr-TR" sz="2000" b="0" i="0" kern="1200" dirty="0" err="1">
                          <a:solidFill>
                            <a:schemeClr val="tx1"/>
                          </a:solidFill>
                          <a:effectLst/>
                          <a:latin typeface="Calibri" panose="020F0502020204030204" pitchFamily="34" charset="0"/>
                          <a:ea typeface="SimSun" panose="02010600030101010101" pitchFamily="2" charset="-122"/>
                          <a:cs typeface="+mn-cs"/>
                        </a:rPr>
                        <a:t>i</a:t>
                      </a:r>
                      <a:r>
                        <a:rPr lang="tr-TR" sz="2000" dirty="0" err="1">
                          <a:effectLst/>
                          <a:latin typeface="Calibri" panose="020F0502020204030204" pitchFamily="34" charset="0"/>
                          <a:ea typeface="SimSun" panose="02010600030101010101" pitchFamily="2" charset="-122"/>
                        </a:rPr>
                        <a:t>nfluenza</a:t>
                      </a: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 aşısı, </a:t>
                      </a:r>
                      <a:r>
                        <a:rPr lang="tr-TR" sz="2000" b="1" i="1" kern="1200" dirty="0" err="1">
                          <a:solidFill>
                            <a:srgbClr val="404040"/>
                          </a:solidFill>
                          <a:effectLst/>
                          <a:latin typeface="+mn-lt"/>
                          <a:ea typeface="Times New Roman" panose="02020603050405020304" pitchFamily="18" charset="0"/>
                          <a:cs typeface="Times New Roman" panose="02020603050405020304" pitchFamily="18" charset="0"/>
                        </a:rPr>
                        <a:t>pnömokok</a:t>
                      </a: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 COVİD 19, RSV, DBT (difteri, </a:t>
                      </a:r>
                      <a:r>
                        <a:rPr lang="tr-TR" sz="2000" b="1" i="1" kern="1200" dirty="0" err="1">
                          <a:solidFill>
                            <a:srgbClr val="404040"/>
                          </a:solidFill>
                          <a:effectLst/>
                          <a:latin typeface="+mn-lt"/>
                          <a:ea typeface="Times New Roman" panose="02020603050405020304" pitchFamily="18" charset="0"/>
                          <a:cs typeface="Times New Roman" panose="02020603050405020304" pitchFamily="18" charset="0"/>
                        </a:rPr>
                        <a:t>tetanoz</a:t>
                      </a:r>
                      <a:r>
                        <a:rPr lang="tr-TR" sz="2000" b="1" i="1" kern="1200" dirty="0">
                          <a:solidFill>
                            <a:srgbClr val="404040"/>
                          </a:solidFill>
                          <a:effectLst/>
                          <a:latin typeface="+mn-lt"/>
                          <a:ea typeface="Times New Roman" panose="02020603050405020304" pitchFamily="18" charset="0"/>
                          <a:cs typeface="Times New Roman" panose="02020603050405020304" pitchFamily="18" charset="0"/>
                        </a:rPr>
                        <a:t>, boğmaca), zona aşı uygulanması</a:t>
                      </a:r>
                      <a:endParaRPr lang="en-US" sz="1800" dirty="0">
                        <a:solidFill>
                          <a:srgbClr val="404040"/>
                        </a:solidFill>
                        <a:effectLst/>
                        <a:latin typeface="+mn-lt"/>
                        <a:ea typeface="Times New Roman" panose="02020603050405020304" pitchFamily="18" charset="0"/>
                        <a:cs typeface="Times New Roman" panose="02020603050405020304" pitchFamily="18" charset="0"/>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2631"/>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903934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A,B,</a:t>
            </a:r>
            <a:r>
              <a:rPr lang="en-US" sz="2800" b="1" dirty="0">
                <a:solidFill>
                  <a:prstClr val="black">
                    <a:lumMod val="75000"/>
                    <a:lumOff val="25000"/>
                  </a:prstClr>
                </a:solidFill>
                <a:latin typeface="Calibri" panose="020F0502020204030204"/>
              </a:rPr>
              <a: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Gruplarında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Farmakolojik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Tedavi-2 </a:t>
            </a:r>
          </a:p>
        </p:txBody>
      </p:sp>
      <p:sp>
        <p:nvSpPr>
          <p:cNvPr id="4" name="Rectangle 1">
            <a:extLst>
              <a:ext uri="{FF2B5EF4-FFF2-40B4-BE49-F238E27FC236}">
                <a16:creationId xmlns:a16="http://schemas.microsoft.com/office/drawing/2014/main" id="{12514D77-59D1-4F63-BC04-1F73CF17A77D}"/>
              </a:ext>
            </a:extLst>
          </p:cNvPr>
          <p:cNvSpPr>
            <a:spLocks noChangeArrowheads="1"/>
          </p:cNvSpPr>
          <p:nvPr/>
        </p:nvSpPr>
        <p:spPr bwMode="auto">
          <a:xfrm>
            <a:off x="524282" y="1241421"/>
            <a:ext cx="111434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zh-CN" sz="2000" b="0" i="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cs typeface="Arial" charset="0"/>
              </a:rPr>
              <a:t>Nonfarmakolojik tedavi yaklaşımı ABE gruplarında semptom ve alevlenme riskine göre belirlenmektedir</a:t>
            </a:r>
            <a:r>
              <a:rPr kumimoji="0" lang="tr-TR" altLang="zh-CN" sz="2000" b="0" i="0" u="none" strike="noStrike" kern="1200" cap="none" spc="0" normalizeH="0" baseline="0" noProof="0" dirty="0">
                <a:ln>
                  <a:noFill/>
                </a:ln>
                <a:solidFill>
                  <a:srgbClr val="40404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404040"/>
              </a:solidFill>
              <a:effectLst/>
              <a:uLnTx/>
              <a:uFillTx/>
              <a:ea typeface="等线" panose="02010600030101010101" pitchFamily="2" charset="-122"/>
            </a:endParaRPr>
          </a:p>
        </p:txBody>
      </p:sp>
      <p:graphicFrame>
        <p:nvGraphicFramePr>
          <p:cNvPr id="6" name="Table 5">
            <a:extLst>
              <a:ext uri="{FF2B5EF4-FFF2-40B4-BE49-F238E27FC236}">
                <a16:creationId xmlns:a16="http://schemas.microsoft.com/office/drawing/2014/main" id="{75741396-FE14-4E6A-B248-3C11829FA95E}"/>
              </a:ext>
            </a:extLst>
          </p:cNvPr>
          <p:cNvGraphicFramePr>
            <a:graphicFrameLocks noGrp="1"/>
          </p:cNvGraphicFramePr>
          <p:nvPr>
            <p:extLst>
              <p:ext uri="{D42A27DB-BD31-4B8C-83A1-F6EECF244321}">
                <p14:modId xmlns:p14="http://schemas.microsoft.com/office/powerpoint/2010/main" val="1942207562"/>
              </p:ext>
            </p:extLst>
          </p:nvPr>
        </p:nvGraphicFramePr>
        <p:xfrm>
          <a:off x="936979" y="1767570"/>
          <a:ext cx="10408354" cy="4309016"/>
        </p:xfrm>
        <a:graphic>
          <a:graphicData uri="http://schemas.openxmlformats.org/drawingml/2006/table">
            <a:tbl>
              <a:tblPr firstRow="1" bandRow="1"/>
              <a:tblGrid>
                <a:gridCol w="2470821">
                  <a:extLst>
                    <a:ext uri="{9D8B030D-6E8A-4147-A177-3AD203B41FA5}">
                      <a16:colId xmlns:a16="http://schemas.microsoft.com/office/drawing/2014/main" val="3119411535"/>
                    </a:ext>
                  </a:extLst>
                </a:gridCol>
                <a:gridCol w="3469837">
                  <a:extLst>
                    <a:ext uri="{9D8B030D-6E8A-4147-A177-3AD203B41FA5}">
                      <a16:colId xmlns:a16="http://schemas.microsoft.com/office/drawing/2014/main" val="614747158"/>
                    </a:ext>
                  </a:extLst>
                </a:gridCol>
                <a:gridCol w="4467696">
                  <a:extLst>
                    <a:ext uri="{9D8B030D-6E8A-4147-A177-3AD203B41FA5}">
                      <a16:colId xmlns:a16="http://schemas.microsoft.com/office/drawing/2014/main" val="381627172"/>
                    </a:ext>
                  </a:extLst>
                </a:gridCol>
              </a:tblGrid>
              <a:tr h="374965">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A</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tr-TR" sz="2800" b="1" kern="1200" dirty="0">
                          <a:solidFill>
                            <a:srgbClr val="FFFFFF"/>
                          </a:solidFill>
                          <a:effectLst/>
                          <a:latin typeface="+mn-lt"/>
                          <a:ea typeface="Times New Roman" panose="02020603050405020304" pitchFamily="18" charset="0"/>
                        </a:rPr>
                        <a:t>B</a:t>
                      </a:r>
                      <a:endParaRPr lang="en-US" sz="3200" dirty="0">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a:noFill/>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tc>
                  <a:txBody>
                    <a:bodyPr/>
                    <a:lstStyle/>
                    <a:p>
                      <a:pPr algn="ctr"/>
                      <a:r>
                        <a:rPr lang="tr-TR" sz="2800" b="1" kern="1200" dirty="0">
                          <a:solidFill>
                            <a:srgbClr val="FFFFFF"/>
                          </a:solidFill>
                          <a:effectLst/>
                          <a:latin typeface="+mn-lt"/>
                          <a:ea typeface="Times New Roman" panose="02020603050405020304" pitchFamily="18" charset="0"/>
                        </a:rPr>
                        <a:t>GOLD</a:t>
                      </a:r>
                      <a:r>
                        <a:rPr lang="en-US" sz="3200" b="0" kern="1200" dirty="0">
                          <a:solidFill>
                            <a:schemeClr val="tx1"/>
                          </a:solidFill>
                          <a:effectLst/>
                          <a:latin typeface="+mn-lt"/>
                          <a:ea typeface="SimSun" panose="02010600030101010101" pitchFamily="2" charset="-122"/>
                        </a:rPr>
                        <a:t> </a:t>
                      </a:r>
                      <a:r>
                        <a:rPr lang="en-US" sz="2800" b="1" kern="1200" dirty="0">
                          <a:solidFill>
                            <a:schemeClr val="bg1"/>
                          </a:solidFill>
                          <a:effectLst/>
                          <a:latin typeface="+mn-lt"/>
                          <a:ea typeface="SimSun" panose="02010600030101010101" pitchFamily="2" charset="-122"/>
                        </a:rPr>
                        <a:t>E</a:t>
                      </a:r>
                      <a:r>
                        <a:rPr lang="en-US" sz="3200" b="1" kern="1200" dirty="0">
                          <a:solidFill>
                            <a:schemeClr val="tx1"/>
                          </a:solidFill>
                          <a:effectLst/>
                          <a:latin typeface="+mn-lt"/>
                          <a:ea typeface="SimSun" panose="02010600030101010101" pitchFamily="2" charset="-122"/>
                        </a:rPr>
                        <a:t> </a:t>
                      </a:r>
                      <a:endParaRPr lang="en-US" sz="3200" b="1" dirty="0">
                        <a:effectLst/>
                        <a:latin typeface="+mn-lt"/>
                        <a:ea typeface="SimSun" panose="02010600030101010101" pitchFamily="2" charset="-122"/>
                      </a:endParaRPr>
                    </a:p>
                  </a:txBody>
                  <a:tcPr marL="42175" marR="42175" marT="21348" marB="21348">
                    <a:lnL>
                      <a:noFill/>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w="19050" cap="flat" cmpd="sng" algn="ctr">
                      <a:solidFill>
                        <a:srgbClr val="000000"/>
                      </a:solidFill>
                      <a:prstDash val="dash"/>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367927996"/>
                  </a:ext>
                </a:extLst>
              </a:tr>
              <a:tr h="849036">
                <a:tc>
                  <a:txBody>
                    <a:bodyPr/>
                    <a:lstStyle/>
                    <a:p>
                      <a:endParaRPr lang="en-US" sz="1600" dirty="0">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gridSpan="2">
                  <a:txBody>
                    <a:bodyPr/>
                    <a:lstStyle/>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Nefes darlığı ile baş etme</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Enerji koruma teknikleri ve stresle başa çıkma  yöntemlerinin öğretilmesi</a:t>
                      </a:r>
                      <a:endParaRPr lang="en-US" sz="2000" dirty="0">
                        <a:solidFill>
                          <a:srgbClr val="404040"/>
                        </a:solidFill>
                        <a:effectLst/>
                        <a:latin typeface="+mn-lt"/>
                        <a:ea typeface="SimSun" panose="02010600030101010101" pitchFamily="2" charset="-122"/>
                      </a:endParaRPr>
                    </a:p>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w="19050" cap="flat" cmpd="sng" algn="ctr">
                      <a:solidFill>
                        <a:srgbClr val="000000"/>
                      </a:solidFill>
                      <a:prstDash val="dash"/>
                      <a:round/>
                      <a:headEnd type="none" w="med" len="med"/>
                      <a:tailEnd type="none" w="med" len="med"/>
                    </a:lnT>
                    <a:lnB>
                      <a:noFill/>
                    </a:lnB>
                    <a:solidFill>
                      <a:schemeClr val="accent5">
                        <a:lumMod val="20000"/>
                        <a:lumOff val="80000"/>
                      </a:schemeClr>
                    </a:solidFill>
                  </a:tcPr>
                </a:tc>
                <a:tc hMerge="1">
                  <a:txBody>
                    <a:bodyPr/>
                    <a:lstStyle/>
                    <a:p>
                      <a:endParaRPr lang="en-US"/>
                    </a:p>
                  </a:txBody>
                  <a:tcPr>
                    <a:lnL w="19050" cap="flat" cmpd="sng" algn="ctr">
                      <a:solidFill>
                        <a:srgbClr val="000000"/>
                      </a:solidFill>
                      <a:prstDash val="dash"/>
                      <a:round/>
                      <a:headEnd type="none" w="med" len="med"/>
                      <a:tailEnd type="none" w="med" len="med"/>
                    </a:lnL>
                    <a:lnT w="19050" cap="flat" cmpd="sng" algn="ctr">
                      <a:solidFill>
                        <a:srgbClr val="000000"/>
                      </a:solidFill>
                      <a:prstDash val="dash"/>
                      <a:round/>
                      <a:headEnd type="none" w="med" len="med"/>
                      <a:tailEnd type="none" w="med" len="med"/>
                    </a:lnT>
                  </a:tcPr>
                </a:tc>
                <a:extLst>
                  <a:ext uri="{0D108BD9-81ED-4DB2-BD59-A6C34878D82A}">
                    <a16:rowId xmlns:a16="http://schemas.microsoft.com/office/drawing/2014/main" val="3563531737"/>
                  </a:ext>
                </a:extLst>
              </a:tr>
              <a:tr h="1818728">
                <a:tc>
                  <a:txBody>
                    <a:bodyPr/>
                    <a:lstStyle/>
                    <a:p>
                      <a:endParaRPr lang="en-US" sz="1600" dirty="0">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gridSpan="2">
                  <a:txBody>
                    <a:bodyPr/>
                    <a:lstStyle/>
                    <a:p>
                      <a:pPr algn="ctr"/>
                      <a:r>
                        <a:rPr lang="tr-TR" sz="1100" kern="1200" dirty="0">
                          <a:solidFill>
                            <a:srgbClr val="404040"/>
                          </a:solidFill>
                          <a:effectLst/>
                          <a:latin typeface="+mn-lt"/>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rPr>
                        <a:t>Ağırlaştırıcı faktörlerden kaçınma</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rPr>
                        <a:t>Alevlenmelerle başa çıkma ve alevlenme takibi</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rPr>
                        <a:t>İyi tasarlanmış bir eylem planı edinme</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rPr>
                        <a:t>Düzenli hasta-doktor kontrollerinin ve iletişim</a:t>
                      </a:r>
                      <a:endParaRPr lang="en-US" sz="2000" dirty="0">
                        <a:solidFill>
                          <a:srgbClr val="404040"/>
                        </a:solidFill>
                        <a:effectLst/>
                        <a:latin typeface="+mn-lt"/>
                        <a:ea typeface="SimSun" panose="02010600030101010101" pitchFamily="2" charset="-122"/>
                      </a:endParaRPr>
                    </a:p>
                    <a:p>
                      <a:pPr algn="ctr"/>
                      <a:r>
                        <a:rPr lang="tr-TR" sz="1100" kern="1200" dirty="0">
                          <a:solidFill>
                            <a:srgbClr val="404040"/>
                          </a:solidFill>
                          <a:effectLst/>
                          <a:latin typeface="+mn-lt"/>
                        </a:rPr>
                        <a:t> </a:t>
                      </a:r>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a:noFill/>
                    </a:lnB>
                    <a:solidFill>
                      <a:srgbClr val="FFE7E7"/>
                    </a:solidFill>
                  </a:tcPr>
                </a:tc>
                <a:tc hMerge="1">
                  <a:txBody>
                    <a:bodyPr/>
                    <a:lstStyle/>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Ağırlaştırıcı faktörlerden kaçınma</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Alevlenmelerle başa çıkma ve alevlenme takibi</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İyi tasarlanmış bir eylem planı edinme</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Düzenli hasta-doktor kontrollerinin ve iletişim</a:t>
                      </a:r>
                      <a:endParaRPr lang="en-US" sz="2000" dirty="0">
                        <a:solidFill>
                          <a:srgbClr val="404040"/>
                        </a:solidFill>
                        <a:effectLst/>
                        <a:latin typeface="+mn-lt"/>
                        <a:ea typeface="SimSun" panose="02010600030101010101" pitchFamily="2" charset="-122"/>
                      </a:endParaRPr>
                    </a:p>
                    <a:p>
                      <a:pPr algn="ctr"/>
                      <a:r>
                        <a:rPr lang="tr-TR" sz="1100" kern="1200" dirty="0">
                          <a:solidFill>
                            <a:srgbClr val="404040"/>
                          </a:solidFill>
                          <a:effectLst/>
                          <a:latin typeface="+mn-lt"/>
                          <a:ea typeface="Times New Roman" panose="02020603050405020304" pitchFamily="18" charset="0"/>
                        </a:rPr>
                        <a:t> </a:t>
                      </a:r>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B>
                      <a:noFill/>
                    </a:lnB>
                    <a:solidFill>
                      <a:schemeClr val="bg2">
                        <a:lumMod val="90000"/>
                      </a:schemeClr>
                    </a:solidFill>
                  </a:tcPr>
                </a:tc>
                <a:extLst>
                  <a:ext uri="{0D108BD9-81ED-4DB2-BD59-A6C34878D82A}">
                    <a16:rowId xmlns:a16="http://schemas.microsoft.com/office/drawing/2014/main" val="2184356646"/>
                  </a:ext>
                </a:extLst>
              </a:tr>
              <a:tr h="924457">
                <a:tc>
                  <a:txBody>
                    <a:bodyPr/>
                    <a:lstStyle/>
                    <a:p>
                      <a:endParaRPr lang="en-US" sz="1600" dirty="0">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E7E7"/>
                    </a:solidFill>
                  </a:tcPr>
                </a:tc>
                <a:tc>
                  <a:txBody>
                    <a:bodyPr/>
                    <a:lstStyle/>
                    <a:p>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E7E7"/>
                    </a:solidFill>
                  </a:tcPr>
                </a:tc>
                <a:tc>
                  <a:txBody>
                    <a:bodyPr/>
                    <a:lstStyle/>
                    <a:p>
                      <a:pPr algn="ctr"/>
                      <a:r>
                        <a:rPr lang="tr-TR" sz="1100" kern="1200" dirty="0">
                          <a:solidFill>
                            <a:srgbClr val="404040"/>
                          </a:solidFill>
                          <a:effectLst/>
                          <a:latin typeface="+mn-lt"/>
                          <a:ea typeface="Times New Roman" panose="02020603050405020304" pitchFamily="18" charset="0"/>
                        </a:rPr>
                        <a:t> </a:t>
                      </a:r>
                      <a:endParaRPr lang="en-US" sz="2000" dirty="0">
                        <a:solidFill>
                          <a:srgbClr val="404040"/>
                        </a:solidFill>
                        <a:effectLst/>
                        <a:latin typeface="+mn-lt"/>
                        <a:ea typeface="SimSun" panose="02010600030101010101" pitchFamily="2" charset="-122"/>
                      </a:endParaRPr>
                    </a:p>
                    <a:p>
                      <a:pPr algn="ctr"/>
                      <a:r>
                        <a:rPr lang="tr-TR" sz="1800" kern="1200" dirty="0">
                          <a:solidFill>
                            <a:srgbClr val="404040"/>
                          </a:solidFill>
                          <a:effectLst/>
                          <a:latin typeface="+mn-lt"/>
                          <a:ea typeface="Times New Roman" panose="02020603050405020304" pitchFamily="18" charset="0"/>
                        </a:rPr>
                        <a:t>Sağlık personeli/Doktorlar ile palyatif yöntemler ve ileri bakım yöntemlerinin, yaşamın planlanması</a:t>
                      </a:r>
                      <a:endParaRPr lang="en-US" sz="1600" dirty="0">
                        <a:solidFill>
                          <a:srgbClr val="404040"/>
                        </a:solidFill>
                        <a:effectLst/>
                        <a:latin typeface="+mn-lt"/>
                      </a:endParaRPr>
                    </a:p>
                  </a:txBody>
                  <a:tcPr marL="42175" marR="42175" marT="21348" marB="21348">
                    <a:lnL w="19050" cap="flat" cmpd="sng" algn="ctr">
                      <a:solidFill>
                        <a:srgbClr val="000000"/>
                      </a:solidFill>
                      <a:prstDash val="dash"/>
                      <a:round/>
                      <a:headEnd type="none" w="med" len="med"/>
                      <a:tailEnd type="none" w="med" len="med"/>
                    </a:lnL>
                    <a:lnR w="19050" cap="flat" cmpd="sng" algn="ctr">
                      <a:solidFill>
                        <a:srgbClr val="000000"/>
                      </a:solidFill>
                      <a:prstDash val="dash"/>
                      <a:round/>
                      <a:headEnd type="none" w="med" len="med"/>
                      <a:tailEnd type="none" w="med" len="med"/>
                    </a:lnR>
                    <a:lnT>
                      <a:noFill/>
                    </a:lnT>
                    <a:lnB w="19050" cap="flat" cmpd="sng" algn="ctr">
                      <a:solidFill>
                        <a:srgbClr val="000000"/>
                      </a:solidFill>
                      <a:prstDash val="dash"/>
                      <a:round/>
                      <a:headEnd type="none" w="med" len="med"/>
                      <a:tailEnd type="none" w="med" len="med"/>
                    </a:lnB>
                    <a:solidFill>
                      <a:srgbClr val="FFBDBD"/>
                    </a:solidFill>
                  </a:tcPr>
                </a:tc>
                <a:extLst>
                  <a:ext uri="{0D108BD9-81ED-4DB2-BD59-A6C34878D82A}">
                    <a16:rowId xmlns:a16="http://schemas.microsoft.com/office/drawing/2014/main" val="2479476997"/>
                  </a:ext>
                </a:extLst>
              </a:tr>
            </a:tbl>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086919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993AD94-CC52-48D3-A440-9DB7B594C370}"/>
              </a:ext>
            </a:extLst>
          </p:cNvPr>
          <p:cNvSpPr>
            <a:spLocks noChangeArrowheads="1"/>
          </p:cNvSpPr>
          <p:nvPr/>
        </p:nvSpPr>
        <p:spPr bwMode="auto">
          <a:xfrm>
            <a:off x="1676400" y="4333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Object 2">
            <a:extLst>
              <a:ext uri="{FF2B5EF4-FFF2-40B4-BE49-F238E27FC236}">
                <a16:creationId xmlns:a16="http://schemas.microsoft.com/office/drawing/2014/main" id="{EE8191E6-FE04-43F1-99F1-E02C5EA46B1F}"/>
              </a:ext>
            </a:extLst>
          </p:cNvPr>
          <p:cNvGraphicFramePr>
            <a:graphicFrameLocks noChangeAspect="1"/>
          </p:cNvGraphicFramePr>
          <p:nvPr/>
        </p:nvGraphicFramePr>
        <p:xfrm>
          <a:off x="484094" y="433387"/>
          <a:ext cx="11277600" cy="5555037"/>
        </p:xfrm>
        <a:graphic>
          <a:graphicData uri="http://schemas.openxmlformats.org/presentationml/2006/ole">
            <mc:AlternateContent xmlns:mc="http://schemas.openxmlformats.org/markup-compatibility/2006">
              <mc:Choice xmlns:v="urn:schemas-microsoft-com:vml" Requires="v">
                <p:oleObj spid="_x0000_s1073" r:id="rId3" imgW="20450355" imgH="9734650" progId="Visio.Drawing.15">
                  <p:embed/>
                </p:oleObj>
              </mc:Choice>
              <mc:Fallback>
                <p:oleObj r:id="rId3" imgW="20450355" imgH="9734650" progId="Visio.Drawing.15">
                  <p:embed/>
                  <p:pic>
                    <p:nvPicPr>
                      <p:cNvPr id="3" name="Object 2">
                        <a:extLst>
                          <a:ext uri="{FF2B5EF4-FFF2-40B4-BE49-F238E27FC236}">
                            <a16:creationId xmlns:a16="http://schemas.microsoft.com/office/drawing/2014/main" id="{EE8191E6-FE04-43F1-99F1-E02C5EA46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94" y="433387"/>
                        <a:ext cx="11277600" cy="5555037"/>
                      </a:xfrm>
                      <a:prstGeom prst="rect">
                        <a:avLst/>
                      </a:prstGeom>
                      <a:noFill/>
                    </p:spPr>
                  </p:pic>
                </p:oleObj>
              </mc:Fallback>
            </mc:AlternateContent>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9430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Patogenez-4</a:t>
            </a:r>
          </a:p>
        </p:txBody>
      </p:sp>
      <p:sp>
        <p:nvSpPr>
          <p:cNvPr id="6" name="TextBox 6">
            <a:extLst>
              <a:ext uri="{FF2B5EF4-FFF2-40B4-BE49-F238E27FC236}">
                <a16:creationId xmlns:a16="http://schemas.microsoft.com/office/drawing/2014/main" id="{A33D2B9D-D73A-4D48-8292-E2FB11389C1F}"/>
              </a:ext>
            </a:extLst>
          </p:cNvPr>
          <p:cNvSpPr txBox="1"/>
          <p:nvPr/>
        </p:nvSpPr>
        <p:spPr>
          <a:xfrm>
            <a:off x="2808645" y="912307"/>
            <a:ext cx="7464908" cy="58907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Akımı</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Kısıtlamasının</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Mekanizmaları</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D1C84261-0F53-4AC9-9C25-EAC9CCC86A79}"/>
              </a:ext>
            </a:extLst>
          </p:cNvPr>
          <p:cNvGraphicFramePr/>
          <p:nvPr/>
        </p:nvGraphicFramePr>
        <p:xfrm>
          <a:off x="908422" y="1501379"/>
          <a:ext cx="10375155" cy="5078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289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4" grpId="0">
        <p:bldAsOne/>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4152E86-B2EB-4B47-A863-078D9AB14E53}"/>
              </a:ext>
            </a:extLst>
          </p:cNvPr>
          <p:cNvSpPr txBox="1"/>
          <p:nvPr/>
        </p:nvSpPr>
        <p:spPr>
          <a:xfrm>
            <a:off x="672657" y="1224750"/>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Beslenme-1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64031" y="1198873"/>
            <a:ext cx="7039356" cy="447814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Yeterli ve Dengeli Beslenin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lvl="0" defTabSz="355600">
              <a:lnSpc>
                <a:spcPct val="150000"/>
              </a:lnSpc>
              <a:buClr>
                <a:srgbClr val="C00000"/>
              </a:buClr>
              <a:defRPr/>
            </a:pPr>
            <a:r>
              <a:rPr lang="tr-TR" sz="2300" dirty="0">
                <a:solidFill>
                  <a:prstClr val="black">
                    <a:lumMod val="75000"/>
                    <a:lumOff val="25000"/>
                  </a:prstClr>
                </a:solidFill>
              </a:rPr>
              <a:t>1-</a:t>
            </a:r>
            <a:r>
              <a:rPr lang="en-US" sz="2300" dirty="0">
                <a:solidFill>
                  <a:prstClr val="black">
                    <a:lumMod val="75000"/>
                    <a:lumOff val="25000"/>
                  </a:prstClr>
                </a:solidFill>
              </a:rPr>
              <a:t> </a:t>
            </a:r>
            <a:r>
              <a:rPr lang="tr-TR" sz="2300" dirty="0">
                <a:solidFill>
                  <a:prstClr val="black">
                    <a:lumMod val="75000"/>
                    <a:lumOff val="25000"/>
                  </a:prstClr>
                </a:solidFill>
              </a:rPr>
              <a:t>Yağ tüketimi azaltılmalı.   </a:t>
            </a:r>
          </a:p>
          <a:p>
            <a:pPr marL="7200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Bitkisel yağlar ve balık yağı ile beslenilmeli</a:t>
            </a:r>
          </a:p>
          <a:p>
            <a:pPr marL="7200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Az yağlı süt ürünleri kullanılmalı.</a:t>
            </a:r>
          </a:p>
          <a:p>
            <a:pPr marL="7200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Yağsız et tüketilmeli.</a:t>
            </a:r>
          </a:p>
          <a:p>
            <a:pPr lvl="0" defTabSz="355600">
              <a:lnSpc>
                <a:spcPct val="150000"/>
              </a:lnSpc>
              <a:buClr>
                <a:srgbClr val="C00000"/>
              </a:buClr>
              <a:defRPr/>
            </a:pPr>
            <a:r>
              <a:rPr lang="tr-TR" sz="2300" dirty="0">
                <a:solidFill>
                  <a:prstClr val="black">
                    <a:lumMod val="75000"/>
                    <a:lumOff val="25000"/>
                  </a:prstClr>
                </a:solidFill>
              </a:rPr>
              <a:t>2-</a:t>
            </a:r>
            <a:r>
              <a:rPr lang="en-US" sz="2300" dirty="0">
                <a:solidFill>
                  <a:prstClr val="black">
                    <a:lumMod val="75000"/>
                    <a:lumOff val="25000"/>
                  </a:prstClr>
                </a:solidFill>
              </a:rPr>
              <a:t> </a:t>
            </a:r>
            <a:r>
              <a:rPr lang="tr-TR" sz="2300" dirty="0">
                <a:solidFill>
                  <a:prstClr val="black">
                    <a:lumMod val="75000"/>
                    <a:lumOff val="25000"/>
                  </a:prstClr>
                </a:solidFill>
              </a:rPr>
              <a:t>Günlük tuz alımı en az üçte bir oranında azaltılmalı.      Günde 5 gr’dan fazla tuz tüketmemeye dikkat edilmeli. </a:t>
            </a:r>
          </a:p>
          <a:p>
            <a:pPr lvl="0" defTabSz="355600">
              <a:lnSpc>
                <a:spcPct val="150000"/>
              </a:lnSpc>
              <a:buClr>
                <a:srgbClr val="C00000"/>
              </a:buClr>
              <a:defRPr/>
            </a:pPr>
            <a:r>
              <a:rPr lang="tr-TR" sz="2300" dirty="0">
                <a:solidFill>
                  <a:prstClr val="black">
                    <a:lumMod val="75000"/>
                    <a:lumOff val="25000"/>
                  </a:prstClr>
                </a:solidFill>
              </a:rPr>
              <a:t>3</a:t>
            </a:r>
            <a:r>
              <a:rPr lang="tr-TR" sz="2400" dirty="0">
                <a:solidFill>
                  <a:prstClr val="black">
                    <a:lumMod val="75000"/>
                    <a:lumOff val="25000"/>
                  </a:prstClr>
                </a:solidFill>
              </a:rPr>
              <a:t>- </a:t>
            </a:r>
            <a:r>
              <a:rPr lang="tr-TR" sz="2300" dirty="0">
                <a:solidFill>
                  <a:prstClr val="black">
                    <a:lumMod val="75000"/>
                    <a:lumOff val="25000"/>
                  </a:prstClr>
                </a:solidFill>
              </a:rPr>
              <a:t>Haftada en az 2 kez balığa yer verilmelidir.</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60E9D3D5-8DC8-4F4B-9CA7-D2887A434D6F}"/>
              </a:ext>
            </a:extLst>
          </p:cNvPr>
          <p:cNvPicPr/>
          <p:nvPr/>
        </p:nvPicPr>
        <p:blipFill>
          <a:blip r:embed="rId2"/>
          <a:stretch>
            <a:fillRect/>
          </a:stretch>
        </p:blipFill>
        <p:spPr>
          <a:xfrm>
            <a:off x="7931707" y="1562907"/>
            <a:ext cx="3801438" cy="3421469"/>
          </a:xfrm>
          <a:prstGeom prst="rect">
            <a:avLst/>
          </a:prstGeom>
        </p:spPr>
      </p:pic>
    </p:spTree>
    <p:extLst>
      <p:ext uri="{BB962C8B-B14F-4D97-AF65-F5344CB8AC3E}">
        <p14:creationId xmlns:p14="http://schemas.microsoft.com/office/powerpoint/2010/main" val="1535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a:extLst>
              <a:ext uri="{FF2B5EF4-FFF2-40B4-BE49-F238E27FC236}">
                <a16:creationId xmlns:a16="http://schemas.microsoft.com/office/drawing/2014/main" id="{945B8DBC-0BEE-4806-9F07-DE305AF691FE}"/>
              </a:ext>
            </a:extLst>
          </p:cNvPr>
          <p:cNvSpPr txBox="1"/>
          <p:nvPr/>
        </p:nvSpPr>
        <p:spPr>
          <a:xfrm>
            <a:off x="681283" y="1224753"/>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Sağlıklı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Beslenme-2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13959"/>
            <a:ext cx="7011631" cy="4608954"/>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Yeterli ve Dengeli Beslenin ..!</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4- Günlük 200</a:t>
            </a:r>
            <a:r>
              <a:rPr lang="en-US" sz="2300" dirty="0">
                <a:solidFill>
                  <a:prstClr val="black">
                    <a:lumMod val="75000"/>
                    <a:lumOff val="25000"/>
                  </a:prstClr>
                </a:solidFill>
              </a:rPr>
              <a:t> </a:t>
            </a:r>
            <a:r>
              <a:rPr lang="tr-TR" sz="2300" dirty="0">
                <a:solidFill>
                  <a:prstClr val="black">
                    <a:lumMod val="75000"/>
                    <a:lumOff val="25000"/>
                  </a:prstClr>
                </a:solidFill>
              </a:rPr>
              <a:t>gr (2-3 porsiyon) meyve ve günlük 200</a:t>
            </a:r>
            <a:r>
              <a:rPr lang="en-US" sz="2300" dirty="0">
                <a:solidFill>
                  <a:prstClr val="black">
                    <a:lumMod val="75000"/>
                    <a:lumOff val="25000"/>
                  </a:prstClr>
                </a:solidFill>
              </a:rPr>
              <a:t> </a:t>
            </a:r>
            <a:r>
              <a:rPr lang="tr-TR" sz="2300" dirty="0">
                <a:solidFill>
                  <a:prstClr val="black">
                    <a:lumMod val="75000"/>
                    <a:lumOff val="25000"/>
                  </a:prstClr>
                </a:solidFill>
              </a:rPr>
              <a:t>gr</a:t>
            </a:r>
            <a:r>
              <a:rPr lang="en-US" sz="2300" dirty="0">
                <a:solidFill>
                  <a:prstClr val="black">
                    <a:lumMod val="75000"/>
                    <a:lumOff val="25000"/>
                  </a:prstClr>
                </a:solidFill>
              </a:rPr>
              <a:t>                            </a:t>
            </a:r>
            <a:r>
              <a:rPr lang="tr-TR" sz="2300" dirty="0">
                <a:solidFill>
                  <a:prstClr val="black">
                    <a:lumMod val="75000"/>
                    <a:lumOff val="25000"/>
                  </a:prstClr>
                </a:solidFill>
              </a:rPr>
              <a:t> </a:t>
            </a:r>
            <a:r>
              <a:rPr lang="en-US" sz="2300" dirty="0">
                <a:solidFill>
                  <a:prstClr val="black">
                    <a:lumMod val="75000"/>
                    <a:lumOff val="25000"/>
                  </a:prstClr>
                </a:solidFill>
              </a:rPr>
              <a:t>     </a:t>
            </a:r>
            <a:r>
              <a:rPr lang="tr-TR" sz="2300" dirty="0">
                <a:solidFill>
                  <a:prstClr val="black">
                    <a:lumMod val="75000"/>
                    <a:lumOff val="25000"/>
                  </a:prstClr>
                </a:solidFill>
              </a:rPr>
              <a:t>(2-3 porsiyon) sebze tüketilmeli.</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5- Tam tahıllar ve ürünleri tercih  edilmeli.</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6-</a:t>
            </a:r>
            <a:r>
              <a:rPr lang="en-US" sz="2300" dirty="0">
                <a:solidFill>
                  <a:prstClr val="black">
                    <a:lumMod val="75000"/>
                    <a:lumOff val="25000"/>
                  </a:prstClr>
                </a:solidFill>
              </a:rPr>
              <a:t> </a:t>
            </a:r>
            <a:r>
              <a:rPr lang="tr-TR" sz="2300" dirty="0">
                <a:solidFill>
                  <a:prstClr val="black">
                    <a:lumMod val="75000"/>
                    <a:lumOff val="25000"/>
                  </a:prstClr>
                </a:solidFill>
              </a:rPr>
              <a:t>Posalı (lifli) gıda tüketimi artırılmalı.</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7- Şekerle tatlandırılmış içecekler tüketilmemeli.</a:t>
            </a:r>
          </a:p>
          <a:p>
            <a:pPr marL="263525" lvl="0" indent="-263525" defTabSz="355600">
              <a:spcBef>
                <a:spcPts val="1000"/>
              </a:spcBef>
              <a:spcAft>
                <a:spcPts val="1000"/>
              </a:spcAft>
              <a:buClr>
                <a:srgbClr val="C00000"/>
              </a:buClr>
              <a:defRPr/>
            </a:pPr>
            <a:r>
              <a:rPr lang="tr-TR" sz="2300" dirty="0">
                <a:solidFill>
                  <a:prstClr val="black">
                    <a:lumMod val="75000"/>
                    <a:lumOff val="25000"/>
                  </a:prstClr>
                </a:solidFill>
              </a:rPr>
              <a:t>8-</a:t>
            </a:r>
            <a:r>
              <a:rPr lang="en-US" sz="2300" dirty="0">
                <a:solidFill>
                  <a:prstClr val="black">
                    <a:lumMod val="75000"/>
                    <a:lumOff val="25000"/>
                  </a:prstClr>
                </a:solidFill>
              </a:rPr>
              <a:t> </a:t>
            </a:r>
            <a:r>
              <a:rPr lang="tr-TR" sz="2300" dirty="0">
                <a:solidFill>
                  <a:prstClr val="black">
                    <a:lumMod val="75000"/>
                    <a:lumOff val="25000"/>
                  </a:prstClr>
                </a:solidFill>
              </a:rPr>
              <a:t>Bel çevresi kadında 80-88 cm ise daha fazla kilo    alınmamalı, kadında ≥88 cm ve erkekte ≥102 cm                  ise kilo verilmesi tavsiye edilmelidir.</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06B85787-7BAD-481C-A52D-C94530C8BE74}"/>
              </a:ext>
            </a:extLst>
          </p:cNvPr>
          <p:cNvPicPr/>
          <p:nvPr/>
        </p:nvPicPr>
        <p:blipFill>
          <a:blip r:embed="rId2"/>
          <a:stretch>
            <a:fillRect/>
          </a:stretch>
        </p:blipFill>
        <p:spPr>
          <a:xfrm>
            <a:off x="7931707" y="1562907"/>
            <a:ext cx="3801438" cy="3421469"/>
          </a:xfrm>
          <a:prstGeom prst="rect">
            <a:avLst/>
          </a:prstGeom>
        </p:spPr>
      </p:pic>
    </p:spTree>
    <p:extLst>
      <p:ext uri="{BB962C8B-B14F-4D97-AF65-F5344CB8AC3E}">
        <p14:creationId xmlns:p14="http://schemas.microsoft.com/office/powerpoint/2010/main" val="36628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30A824-27F4-406F-8456-F3A47F7881C5}"/>
              </a:ext>
            </a:extLst>
          </p:cNvPr>
          <p:cNvSpPr txBox="1"/>
          <p:nvPr/>
        </p:nvSpPr>
        <p:spPr>
          <a:xfrm>
            <a:off x="672657" y="122474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lang="tr-TR" sz="2800" b="1" dirty="0">
                <a:solidFill>
                  <a:prstClr val="black">
                    <a:lumMod val="75000"/>
                    <a:lumOff val="25000"/>
                  </a:prstClr>
                </a:solidFill>
                <a:latin typeface="Calibri" panose="020F0502020204030204"/>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41719" y="1356629"/>
            <a:ext cx="6625870" cy="4464556"/>
          </a:xfrm>
          <a:prstGeom prst="rect">
            <a:avLst/>
          </a:prstGeom>
          <a:noFill/>
        </p:spPr>
        <p:txBody>
          <a:bodyPr wrap="square" rtlCol="0">
            <a:spAutoFit/>
          </a:bodyPr>
          <a:lstStyle/>
          <a:p>
            <a:pPr lvl="0" defTabSz="355600">
              <a:buClr>
                <a:srgbClr val="C00000"/>
              </a:buClr>
              <a:defRPr/>
            </a:pPr>
            <a:r>
              <a:rPr lang="tr-TR" sz="2400" dirty="0">
                <a:solidFill>
                  <a:prstClr val="black">
                    <a:lumMod val="75000"/>
                    <a:lumOff val="25000"/>
                  </a:prstClr>
                </a:solidFill>
              </a:rPr>
              <a:t>Düşük fiziksel aktivite </a:t>
            </a:r>
            <a:r>
              <a:rPr lang="tr-TR" sz="2400" dirty="0" err="1">
                <a:solidFill>
                  <a:prstClr val="black">
                    <a:lumMod val="75000"/>
                    <a:lumOff val="25000"/>
                  </a:prstClr>
                </a:solidFill>
              </a:rPr>
              <a:t>KOAH’ta</a:t>
            </a:r>
            <a:r>
              <a:rPr lang="tr-TR" sz="2400" dirty="0">
                <a:solidFill>
                  <a:prstClr val="black">
                    <a:lumMod val="75000"/>
                    <a:lumOff val="25000"/>
                  </a:prstClr>
                </a:solidFill>
              </a:rPr>
              <a:t> yaygındır. Hastalık ilerledikçe fiziksel </a:t>
            </a:r>
            <a:r>
              <a:rPr lang="tr-TR" sz="2400" dirty="0" err="1">
                <a:solidFill>
                  <a:prstClr val="black">
                    <a:lumMod val="75000"/>
                    <a:lumOff val="25000"/>
                  </a:prstClr>
                </a:solidFill>
              </a:rPr>
              <a:t>akivite</a:t>
            </a:r>
            <a:r>
              <a:rPr lang="tr-TR" sz="2400" dirty="0">
                <a:solidFill>
                  <a:prstClr val="black">
                    <a:lumMod val="75000"/>
                    <a:lumOff val="25000"/>
                  </a:prstClr>
                </a:solidFill>
              </a:rPr>
              <a:t> yetersizliği de artar.</a:t>
            </a:r>
          </a:p>
          <a:p>
            <a:pPr lvl="0" defTabSz="355600">
              <a:lnSpc>
                <a:spcPct val="150000"/>
              </a:lnSpc>
              <a:buClr>
                <a:srgbClr val="C00000"/>
              </a:buClr>
              <a:defRPr/>
            </a:pPr>
            <a:r>
              <a:rPr lang="tr-TR" sz="2400" b="1" dirty="0">
                <a:solidFill>
                  <a:prstClr val="black">
                    <a:lumMod val="75000"/>
                    <a:lumOff val="25000"/>
                  </a:prstClr>
                </a:solidFill>
              </a:rPr>
              <a:t>Fiziksel </a:t>
            </a:r>
            <a:r>
              <a:rPr lang="tr-TR" sz="2400" b="1" dirty="0" err="1">
                <a:solidFill>
                  <a:prstClr val="black">
                    <a:lumMod val="75000"/>
                    <a:lumOff val="25000"/>
                  </a:prstClr>
                </a:solidFill>
              </a:rPr>
              <a:t>inaktivite</a:t>
            </a:r>
            <a:r>
              <a:rPr lang="tr-TR" sz="2400" b="1" dirty="0">
                <a:solidFill>
                  <a:prstClr val="black">
                    <a:lumMod val="75000"/>
                    <a:lumOff val="25000"/>
                  </a:prstClr>
                </a:solidFill>
              </a:rPr>
              <a:t>;</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Akciğer fonksiyonları (FEV1)</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err="1">
                <a:solidFill>
                  <a:prstClr val="black">
                    <a:lumMod val="75000"/>
                    <a:lumOff val="25000"/>
                  </a:prstClr>
                </a:solidFill>
              </a:rPr>
              <a:t>KOAH’tan</a:t>
            </a:r>
            <a:r>
              <a:rPr lang="tr-TR" sz="2000" dirty="0">
                <a:solidFill>
                  <a:prstClr val="black">
                    <a:lumMod val="75000"/>
                    <a:lumOff val="25000"/>
                  </a:prstClr>
                </a:solidFill>
              </a:rPr>
              <a:t> ölümler</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FEV1’deki azalma hızı</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Sistemik </a:t>
            </a:r>
            <a:r>
              <a:rPr lang="tr-TR" sz="2000" dirty="0" err="1">
                <a:solidFill>
                  <a:prstClr val="black">
                    <a:lumMod val="75000"/>
                    <a:lumOff val="25000"/>
                  </a:prstClr>
                </a:solidFill>
              </a:rPr>
              <a:t>inflamasyon</a:t>
            </a:r>
            <a:endParaRPr lang="tr-TR" sz="2000" dirty="0">
              <a:solidFill>
                <a:prstClr val="black">
                  <a:lumMod val="75000"/>
                  <a:lumOff val="25000"/>
                </a:prstClr>
              </a:solidFill>
            </a:endParaRP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Hastalıkla ilgili yaşam kalitesi</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Hava yollarındaki </a:t>
            </a:r>
            <a:r>
              <a:rPr lang="tr-TR" sz="2000" dirty="0" err="1">
                <a:solidFill>
                  <a:prstClr val="black">
                    <a:lumMod val="75000"/>
                    <a:lumOff val="25000"/>
                  </a:prstClr>
                </a:solidFill>
              </a:rPr>
              <a:t>kolonizasyon</a:t>
            </a:r>
            <a:r>
              <a:rPr lang="tr-TR" sz="2000" dirty="0">
                <a:solidFill>
                  <a:prstClr val="black">
                    <a:lumMod val="75000"/>
                    <a:lumOff val="25000"/>
                  </a:prstClr>
                </a:solidFill>
              </a:rPr>
              <a:t> ve </a:t>
            </a:r>
          </a:p>
          <a:p>
            <a:pPr marL="342900" lvl="0" indent="-342900" defTabSz="355600">
              <a:spcBef>
                <a:spcPts val="400"/>
              </a:spcBef>
              <a:spcAft>
                <a:spcPts val="400"/>
              </a:spcAft>
              <a:buClr>
                <a:srgbClr val="C00000"/>
              </a:buClr>
              <a:buFont typeface="Arial" panose="020B0604020202020204" pitchFamily="34" charset="0"/>
              <a:buChar char="•"/>
              <a:defRPr/>
            </a:pPr>
            <a:r>
              <a:rPr lang="tr-TR" sz="2000" dirty="0">
                <a:solidFill>
                  <a:prstClr val="black">
                    <a:lumMod val="75000"/>
                    <a:lumOff val="25000"/>
                  </a:prstClr>
                </a:solidFill>
              </a:rPr>
              <a:t>Alevlenmelerle ilişkilidir.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384568F9-628E-4BE7-A0AA-E256BA31C7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00047" y="2188348"/>
            <a:ext cx="4048518" cy="2849815"/>
          </a:xfrm>
          <a:prstGeom prst="rect">
            <a:avLst/>
          </a:prstGeom>
          <a:noFill/>
        </p:spPr>
      </p:pic>
    </p:spTree>
    <p:extLst>
      <p:ext uri="{BB962C8B-B14F-4D97-AF65-F5344CB8AC3E}">
        <p14:creationId xmlns:p14="http://schemas.microsoft.com/office/powerpoint/2010/main" val="26771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F30A824-27F4-406F-8456-F3A47F7881C5}"/>
              </a:ext>
            </a:extLst>
          </p:cNvPr>
          <p:cNvSpPr txBox="1"/>
          <p:nvPr/>
        </p:nvSpPr>
        <p:spPr>
          <a:xfrm>
            <a:off x="672657" y="122474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51879"/>
            <a:ext cx="6625870" cy="4177297"/>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4013" lvl="0" indent="-354013" defTabSz="355600">
              <a:lnSpc>
                <a:spcPct val="150000"/>
              </a:lnSpc>
              <a:buClr>
                <a:srgbClr val="C00000"/>
              </a:buClr>
              <a:defRPr/>
            </a:pPr>
            <a:r>
              <a:rPr lang="tr-TR" sz="2400" dirty="0">
                <a:solidFill>
                  <a:prstClr val="black">
                    <a:lumMod val="75000"/>
                    <a:lumOff val="25000"/>
                  </a:prstClr>
                </a:solidFill>
              </a:rPr>
              <a:t>1- Her yaştan sağlıklı yetişkinlerin haftada en az 2,5 saat orta şiddette fiziksel aktivite veya aerobik egzersiz yapmaları önerilir (Fiziksel aktivite/aerobik egzersizler her biri  ≥10dk süren ve haftada 4-5 gün boyunca eşit olarak yayılmış, çoklu uygulamalar halinde gerçekleştirilmelidir).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83E3341D-26A1-4468-B230-6F3A1CE369D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00047" y="2188348"/>
            <a:ext cx="4048518" cy="2849815"/>
          </a:xfrm>
          <a:prstGeom prst="rect">
            <a:avLst/>
          </a:prstGeom>
          <a:noFill/>
        </p:spPr>
      </p:pic>
    </p:spTree>
    <p:extLst>
      <p:ext uri="{BB962C8B-B14F-4D97-AF65-F5344CB8AC3E}">
        <p14:creationId xmlns:p14="http://schemas.microsoft.com/office/powerpoint/2010/main" val="33573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ECBD3C47-4567-4682-95ED-9F331020BE88}"/>
              </a:ext>
            </a:extLst>
          </p:cNvPr>
          <p:cNvSpPr txBox="1"/>
          <p:nvPr/>
        </p:nvSpPr>
        <p:spPr>
          <a:xfrm>
            <a:off x="681283"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20088" y="1740232"/>
            <a:ext cx="6697307" cy="34163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lvl="0" indent="-358775" defTabSz="355600">
              <a:lnSpc>
                <a:spcPct val="150000"/>
              </a:lnSpc>
              <a:buClr>
                <a:srgbClr val="C00000"/>
              </a:buClr>
              <a:defRPr/>
            </a:pPr>
            <a:r>
              <a:rPr lang="tr-TR" sz="2400" dirty="0">
                <a:solidFill>
                  <a:prstClr val="black">
                    <a:lumMod val="75000"/>
                    <a:lumOff val="25000"/>
                  </a:prstClr>
                </a:solidFill>
              </a:rPr>
              <a:t>2-</a:t>
            </a:r>
            <a:r>
              <a:rPr lang="en-US" sz="2400" dirty="0">
                <a:solidFill>
                  <a:prstClr val="black">
                    <a:lumMod val="75000"/>
                    <a:lumOff val="25000"/>
                  </a:prstClr>
                </a:solidFill>
              </a:rPr>
              <a:t> </a:t>
            </a:r>
            <a:r>
              <a:rPr lang="tr-TR" sz="2400" dirty="0">
                <a:solidFill>
                  <a:prstClr val="black">
                    <a:lumMod val="75000"/>
                    <a:lumOff val="25000"/>
                  </a:prstClr>
                </a:solidFill>
              </a:rPr>
              <a:t>Öyküsünde akut miyokart enfarktüsü, KABG, PKG, kararlı angına </a:t>
            </a:r>
            <a:r>
              <a:rPr lang="tr-TR" sz="2400" dirty="0" err="1">
                <a:solidFill>
                  <a:prstClr val="black">
                    <a:lumMod val="75000"/>
                    <a:lumOff val="25000"/>
                  </a:prstClr>
                </a:solidFill>
              </a:rPr>
              <a:t>pektoris</a:t>
            </a:r>
            <a:r>
              <a:rPr lang="tr-TR" sz="2400" dirty="0">
                <a:solidFill>
                  <a:prstClr val="black">
                    <a:lumMod val="75000"/>
                    <a:lumOff val="25000"/>
                  </a:prstClr>
                </a:solidFill>
              </a:rPr>
              <a:t> veya kararlı </a:t>
            </a:r>
            <a:r>
              <a:rPr lang="tr-TR" sz="2400" dirty="0" err="1">
                <a:solidFill>
                  <a:prstClr val="black">
                    <a:lumMod val="75000"/>
                    <a:lumOff val="25000"/>
                  </a:prstClr>
                </a:solidFill>
              </a:rPr>
              <a:t>kompanse</a:t>
            </a:r>
            <a:r>
              <a:rPr lang="tr-TR" sz="2400" dirty="0">
                <a:solidFill>
                  <a:prstClr val="black">
                    <a:lumMod val="75000"/>
                    <a:lumOff val="25000"/>
                  </a:prstClr>
                </a:solidFill>
              </a:rPr>
              <a:t> kronik kalp yetersizliği olan hastalarda kardiyoloji uzmanının bireysel önerisine uygun yoğunlukta aerobik egzersiz yapmaları önerilmelidir.</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DD0EBA8E-0C3B-4816-8725-56A76B299A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00047" y="2188348"/>
            <a:ext cx="4048518" cy="2849815"/>
          </a:xfrm>
          <a:prstGeom prst="rect">
            <a:avLst/>
          </a:prstGeom>
          <a:noFill/>
        </p:spPr>
      </p:pic>
    </p:spTree>
    <p:extLst>
      <p:ext uri="{BB962C8B-B14F-4D97-AF65-F5344CB8AC3E}">
        <p14:creationId xmlns:p14="http://schemas.microsoft.com/office/powerpoint/2010/main" val="256763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5EBCA5FA-C066-4493-8716-D476F54540D7}"/>
              </a:ext>
            </a:extLst>
          </p:cNvPr>
          <p:cNvSpPr txBox="1"/>
          <p:nvPr/>
        </p:nvSpPr>
        <p:spPr>
          <a:xfrm>
            <a:off x="672657"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Fizik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Aktivite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700408" y="1155940"/>
            <a:ext cx="7109461" cy="526297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Fiziksel Aktiviteyi Arttırın..!</a:t>
            </a: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58775" lvl="0" indent="-358775" defTabSz="355600">
              <a:lnSpc>
                <a:spcPct val="150000"/>
              </a:lnSpc>
              <a:buClr>
                <a:srgbClr val="C00000"/>
              </a:buClr>
              <a:defRPr/>
            </a:pPr>
            <a:r>
              <a:rPr lang="tr-TR" sz="2400" dirty="0">
                <a:solidFill>
                  <a:prstClr val="black">
                    <a:lumMod val="75000"/>
                    <a:lumOff val="25000"/>
                  </a:prstClr>
                </a:solidFill>
              </a:rPr>
              <a:t>3-</a:t>
            </a:r>
            <a:r>
              <a:rPr lang="en-US" sz="2400" dirty="0">
                <a:solidFill>
                  <a:prstClr val="black">
                    <a:lumMod val="75000"/>
                    <a:lumOff val="25000"/>
                  </a:prstClr>
                </a:solidFill>
              </a:rPr>
              <a:t> </a:t>
            </a:r>
            <a:r>
              <a:rPr lang="tr-TR" sz="2400" dirty="0" err="1">
                <a:solidFill>
                  <a:prstClr val="black">
                    <a:lumMod val="75000"/>
                    <a:lumOff val="25000"/>
                  </a:prstClr>
                </a:solidFill>
              </a:rPr>
              <a:t>Sedanter</a:t>
            </a:r>
            <a:r>
              <a:rPr lang="tr-TR" sz="2400" dirty="0">
                <a:solidFill>
                  <a:prstClr val="black">
                    <a:lumMod val="75000"/>
                    <a:lumOff val="25000"/>
                  </a:prstClr>
                </a:solidFill>
              </a:rPr>
              <a:t> hastaları, uygun şekilde egzersiz ile ilgili risk değerlendirmesi yapıldıktan sonra, hafif yoğunlukta egzersiz programlarına başlamaları için kuvvetle teşvik edilmelidir.</a:t>
            </a:r>
          </a:p>
          <a:p>
            <a:pPr marL="358775" lvl="0" indent="-358775" defTabSz="355600">
              <a:lnSpc>
                <a:spcPct val="150000"/>
              </a:lnSpc>
              <a:buClr>
                <a:srgbClr val="C00000"/>
              </a:buClr>
              <a:defRPr/>
            </a:pPr>
            <a:r>
              <a:rPr lang="tr-TR" sz="2400" dirty="0">
                <a:solidFill>
                  <a:prstClr val="black">
                    <a:lumMod val="75000"/>
                    <a:lumOff val="25000"/>
                  </a:prstClr>
                </a:solidFill>
              </a:rPr>
              <a:t>4-</a:t>
            </a:r>
            <a:r>
              <a:rPr lang="en-US" sz="2400" dirty="0">
                <a:solidFill>
                  <a:prstClr val="black">
                    <a:lumMod val="75000"/>
                    <a:lumOff val="25000"/>
                  </a:prstClr>
                </a:solidFill>
              </a:rPr>
              <a:t> </a:t>
            </a:r>
            <a:r>
              <a:rPr lang="tr-TR" sz="2400" dirty="0">
                <a:solidFill>
                  <a:prstClr val="black">
                    <a:lumMod val="75000"/>
                    <a:lumOff val="25000"/>
                  </a:prstClr>
                </a:solidFill>
              </a:rPr>
              <a:t>Yemek sonrası 2 saat hariç, uygun iklim koşullarında egzersiz (yürüme, yüzme vs.) yapılması tavsiye edilmelidir.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ABDDEF0D-5DFC-4108-B1D8-B0F3340586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00047" y="2188348"/>
            <a:ext cx="4048518" cy="2849815"/>
          </a:xfrm>
          <a:prstGeom prst="rect">
            <a:avLst/>
          </a:prstGeom>
          <a:noFill/>
        </p:spPr>
      </p:pic>
    </p:spTree>
    <p:extLst>
      <p:ext uri="{BB962C8B-B14F-4D97-AF65-F5344CB8AC3E}">
        <p14:creationId xmlns:p14="http://schemas.microsoft.com/office/powerpoint/2010/main" val="17949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E406D3-18B8-415A-91E7-0FF66DCE256E}"/>
              </a:ext>
            </a:extLst>
          </p:cNvPr>
          <p:cNvSpPr txBox="1"/>
          <p:nvPr/>
        </p:nvSpPr>
        <p:spPr>
          <a:xfrm>
            <a:off x="668526" y="1227621"/>
            <a:ext cx="741560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69876"/>
            <a:ext cx="6752298"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gelişiminde en önemli risk faktörü tütün kullanımıdır.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içicilerinin %70' i sigarayı bırakmak istemekte, %70'i her yıl en az bir hekimle görüşmektedir.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Buna karşın sigara içicilerinin küçük bir bölümüne sigara bırakma önerisinde bulunulmaktadır.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Kullanılmaması-1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17820"/>
          <a:stretch/>
        </p:blipFill>
        <p:spPr>
          <a:xfrm>
            <a:off x="8515349" y="1838320"/>
            <a:ext cx="3199201" cy="3346252"/>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580612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3DE406D3-18B8-415A-91E7-0FF66DCE256E}"/>
              </a:ext>
            </a:extLst>
          </p:cNvPr>
          <p:cNvSpPr txBox="1"/>
          <p:nvPr/>
        </p:nvSpPr>
        <p:spPr>
          <a:xfrm>
            <a:off x="668526" y="1227621"/>
            <a:ext cx="741560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Kullanılmaması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2657" y="1003633"/>
            <a:ext cx="6983055" cy="5009320"/>
          </a:xfrm>
          <a:prstGeom prst="rect">
            <a:avLst/>
          </a:prstGeom>
          <a:noFill/>
        </p:spPr>
        <p:txBody>
          <a:bodyPr wrap="square" rtlCol="0">
            <a:spAutoFit/>
          </a:bodyPr>
          <a:lstStyle/>
          <a:p>
            <a:pPr marL="0" marR="0" lvl="0" indent="0" algn="l" defTabSz="355600" rtl="0" eaLnBrk="1" fontAlgn="auto" latinLnBrk="0" hangingPunct="1">
              <a:lnSpc>
                <a:spcPct val="100000"/>
              </a:lnSpc>
              <a:spcBef>
                <a:spcPts val="0"/>
              </a:spcBef>
              <a:spcAft>
                <a:spcPts val="0"/>
              </a:spcAft>
              <a:buClr>
                <a:srgbClr val="C00000"/>
              </a:buClr>
              <a:buSzTx/>
              <a:buFontTx/>
              <a:buNone/>
              <a:tabLst/>
              <a:defRPr/>
            </a:pPr>
            <a:endParaRPr kumimoji="0" lang="tr-TR"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kullanmayı bırakın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mesajını</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verin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içicisi ola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tüm hastalara sigarayı bırakma önerisinde bulunun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 söyleneceği ve nasıl söyleneceği öneride bulunan hekime, öneriyi alan kullanıcıya ve önerinin bulunulduğu duruma bağlıdır. Hastaya bırakma önerisinde bulunurken, net cümleler kurun, kanıtlardan yararlanarak güçlü mesaj verin.</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17820"/>
          <a:stretch/>
        </p:blipFill>
        <p:spPr>
          <a:xfrm>
            <a:off x="8515349" y="1838320"/>
            <a:ext cx="3199201" cy="334625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747966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E406D3-18B8-415A-91E7-0FF66DCE256E}"/>
              </a:ext>
            </a:extLst>
          </p:cNvPr>
          <p:cNvSpPr txBox="1"/>
          <p:nvPr/>
        </p:nvSpPr>
        <p:spPr>
          <a:xfrm>
            <a:off x="668526" y="1227621"/>
            <a:ext cx="7737719"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Kullanılmaması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24108"/>
            <a:ext cx="7826019" cy="450123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Güçlü ve bireyselleştirilmiş bir şekilde, bırakması için aşağıda yer alan mesajlar gibi mesajlar vererek teşvik edin.</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 kalp ve akciğer hastalığını, kalp krizi ve/veya inme riskini artırır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Tütün kullanımını bırakmak kalbinizi ve sağlığınızı korumak için yapabileceğiniz en önemli şeydir.</a:t>
            </a:r>
          </a:p>
          <a:p>
            <a:pPr marL="720000" marR="0" lvl="0" indent="-342900" algn="l" defTabSz="355600" rtl="0" eaLnBrk="1" fontAlgn="auto" latinLnBrk="0" hangingPunct="1">
              <a:lnSpc>
                <a:spcPct val="150000"/>
              </a:lnSpc>
              <a:spcBef>
                <a:spcPts val="0"/>
              </a:spcBef>
              <a:spcAft>
                <a:spcPts val="0"/>
              </a:spcAft>
              <a:buClr>
                <a:srgbClr val="C00000"/>
              </a:buClr>
              <a:buSzTx/>
              <a:buFont typeface="Calibri" panose="020F050202020403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Artık bırakmak zorundasınız vb.</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Sigarayı bırakmak için antideprasanları kullanmayın.</a:t>
            </a: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17820"/>
          <a:stretch/>
        </p:blipFill>
        <p:spPr>
          <a:xfrm>
            <a:off x="8896349" y="1838320"/>
            <a:ext cx="3199201" cy="334625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27653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70B43D-B931-4DC0-B6FF-2183CF19A885}"/>
              </a:ext>
            </a:extLst>
          </p:cNvPr>
          <p:cNvSpPr txBox="1"/>
          <p:nvPr/>
        </p:nvSpPr>
        <p:spPr>
          <a:xfrm>
            <a:off x="668527" y="1227621"/>
            <a:ext cx="634829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35429" y="1471028"/>
            <a:ext cx="6281388"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Hekimlerin Sorumlulukları;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Ülkede uygulanan tütün kontrol çalışmalarını aktif olarak desteklemek.</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400" dirty="0">
                <a:solidFill>
                  <a:prstClr val="black">
                    <a:lumMod val="75000"/>
                    <a:lumOff val="25000"/>
                  </a:prstClr>
                </a:solidFill>
                <a:latin typeface="Calibri" panose="020F0502020204030204"/>
              </a:rPr>
              <a:t>S</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igara</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içmeyerek rol-model olmak.</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Gelen her hastanın sigara içimini sorgulamak, kaydetmek ve bırakma konusunda yardım etmek.</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Tütün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Mamülleri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Kullanılmaması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2" descr="diagnostic ile ilgili görsel sonucu">
            <a:extLst>
              <a:ext uri="{FF2B5EF4-FFF2-40B4-BE49-F238E27FC236}">
                <a16:creationId xmlns:a16="http://schemas.microsoft.com/office/drawing/2014/main" id="{3A72B0B6-A30E-4614-95BE-B700CF254370}"/>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6598550" y="1589500"/>
            <a:ext cx="5671083" cy="407750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59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F3287FE5-355F-4A30-8061-35BCEC091DFA}"/>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27001"/>
            <a:ext cx="1038438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Kronik inflamasyon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Proteaz-antiproteaz dengesizliği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Oksidan-antioksidan dengesizliği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Yaşla ilgili değişiklikler ve hücresel yaşlanma </a:t>
            </a:r>
            <a:endPar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Otoimmünite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Enfeksiyonlar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İmmün düzenlemede bozulma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Tamir mekanizmalarında bozulma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Patogenez-5</a:t>
            </a:r>
          </a:p>
        </p:txBody>
      </p:sp>
      <p:pic>
        <p:nvPicPr>
          <p:cNvPr id="12" name="Resim 11"/>
          <p:cNvPicPr>
            <a:picLocks noChangeAspect="1"/>
          </p:cNvPicPr>
          <p:nvPr/>
        </p:nvPicPr>
        <p:blipFill rotWithShape="1">
          <a:blip r:embed="rId2" cstate="print">
            <a:extLst>
              <a:ext uri="{28A0092B-C50C-407E-A947-70E740481C1C}">
                <a14:useLocalDpi xmlns:a14="http://schemas.microsoft.com/office/drawing/2010/main" val="0"/>
              </a:ext>
            </a:extLst>
          </a:blip>
          <a:srcRect l="2279" t="16609" r="2166" b="4501"/>
          <a:stretch/>
        </p:blipFill>
        <p:spPr>
          <a:xfrm>
            <a:off x="6762750" y="1190351"/>
            <a:ext cx="5353050" cy="4505913"/>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96537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Sigara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Bırakmada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Klinik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Görüşmede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5Ö (5A)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6" name="Diyagram 5"/>
          <p:cNvGraphicFramePr/>
          <p:nvPr/>
        </p:nvGraphicFramePr>
        <p:xfrm>
          <a:off x="861723" y="1391911"/>
          <a:ext cx="10505932" cy="4052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Yuvarlatılmış Dikdörtgen 6"/>
          <p:cNvSpPr/>
          <p:nvPr/>
        </p:nvSpPr>
        <p:spPr>
          <a:xfrm>
            <a:off x="985606" y="1464515"/>
            <a:ext cx="1893104" cy="59199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1. Adım</a:t>
            </a:r>
          </a:p>
        </p:txBody>
      </p:sp>
      <p:sp>
        <p:nvSpPr>
          <p:cNvPr id="8" name="Yuvarlatılmış Dikdörtgen 7"/>
          <p:cNvSpPr/>
          <p:nvPr/>
        </p:nvSpPr>
        <p:spPr>
          <a:xfrm>
            <a:off x="991566" y="2265219"/>
            <a:ext cx="1887144" cy="58231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2. Adım</a:t>
            </a:r>
          </a:p>
        </p:txBody>
      </p:sp>
      <p:sp>
        <p:nvSpPr>
          <p:cNvPr id="9" name="Yuvarlatılmış Dikdörtgen 8"/>
          <p:cNvSpPr/>
          <p:nvPr/>
        </p:nvSpPr>
        <p:spPr>
          <a:xfrm>
            <a:off x="991566" y="3122826"/>
            <a:ext cx="1887144" cy="59367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3. Adım</a:t>
            </a:r>
          </a:p>
        </p:txBody>
      </p:sp>
      <p:sp>
        <p:nvSpPr>
          <p:cNvPr id="10" name="Yuvarlatılmış Dikdörtgen 9"/>
          <p:cNvSpPr/>
          <p:nvPr/>
        </p:nvSpPr>
        <p:spPr>
          <a:xfrm>
            <a:off x="991566" y="4004708"/>
            <a:ext cx="1887144" cy="5422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4. Adım</a:t>
            </a:r>
          </a:p>
        </p:txBody>
      </p:sp>
      <p:sp>
        <p:nvSpPr>
          <p:cNvPr id="11" name="Yuvarlatılmış Dikdörtgen 10"/>
          <p:cNvSpPr/>
          <p:nvPr/>
        </p:nvSpPr>
        <p:spPr>
          <a:xfrm>
            <a:off x="1001957" y="4772789"/>
            <a:ext cx="1876753" cy="60916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5. Adım</a:t>
            </a: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342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Bırakmaya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hazır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olmayan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hastaların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motivasyonu</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(5R)</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2" name="Diyagram 11"/>
          <p:cNvGraphicFramePr/>
          <p:nvPr/>
        </p:nvGraphicFramePr>
        <p:xfrm>
          <a:off x="775349" y="1256828"/>
          <a:ext cx="10568277" cy="4645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Yuvarlatılmış Dikdörtgen 12"/>
          <p:cNvSpPr/>
          <p:nvPr/>
        </p:nvSpPr>
        <p:spPr>
          <a:xfrm>
            <a:off x="839705" y="1412312"/>
            <a:ext cx="1893104" cy="59199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1. </a:t>
            </a:r>
          </a:p>
        </p:txBody>
      </p:sp>
      <p:sp>
        <p:nvSpPr>
          <p:cNvPr id="14" name="Yuvarlatılmış Dikdörtgen 13"/>
          <p:cNvSpPr/>
          <p:nvPr/>
        </p:nvSpPr>
        <p:spPr>
          <a:xfrm>
            <a:off x="845665" y="2326791"/>
            <a:ext cx="1887144" cy="58231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2. </a:t>
            </a:r>
          </a:p>
        </p:txBody>
      </p:sp>
      <p:sp>
        <p:nvSpPr>
          <p:cNvPr id="15" name="Yuvarlatılmış Dikdörtgen 14"/>
          <p:cNvSpPr/>
          <p:nvPr/>
        </p:nvSpPr>
        <p:spPr>
          <a:xfrm>
            <a:off x="845665" y="3240897"/>
            <a:ext cx="1887144" cy="59367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3. </a:t>
            </a:r>
          </a:p>
        </p:txBody>
      </p:sp>
      <p:sp>
        <p:nvSpPr>
          <p:cNvPr id="16" name="Yuvarlatılmış Dikdörtgen 15"/>
          <p:cNvSpPr/>
          <p:nvPr/>
        </p:nvSpPr>
        <p:spPr>
          <a:xfrm>
            <a:off x="845665" y="4203065"/>
            <a:ext cx="1887144" cy="5422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4. </a:t>
            </a:r>
          </a:p>
        </p:txBody>
      </p:sp>
      <p:sp>
        <p:nvSpPr>
          <p:cNvPr id="18" name="Yuvarlatılmış Dikdörtgen 17"/>
          <p:cNvSpPr/>
          <p:nvPr/>
        </p:nvSpPr>
        <p:spPr>
          <a:xfrm>
            <a:off x="856056" y="5113778"/>
            <a:ext cx="1876753" cy="60916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5.</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869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F0D66535-9A07-4364-9083-33A36EBC2B26}"/>
              </a:ext>
            </a:extLst>
          </p:cNvPr>
          <p:cNvSpPr txBox="1"/>
          <p:nvPr/>
        </p:nvSpPr>
        <p:spPr>
          <a:xfrm>
            <a:off x="672656" y="1233375"/>
            <a:ext cx="7366443"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Önlenmesi-1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19390"/>
            <a:ext cx="8034615" cy="3970318"/>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İç Ortam Hava Kirliliğini Azaltıcı Önlemler Alın..!</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ortamların havalandırması yeterli düzeyde  yapılmalı.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Ev içerisinde ve mutfakta ısınma ve pişirme          işlemlerinde bacası çekmeyen soba, şofben,</a:t>
            </a:r>
            <a:r>
              <a:rPr lang="en-US" sz="2400" dirty="0">
                <a:solidFill>
                  <a:prstClr val="black">
                    <a:lumMod val="75000"/>
                    <a:lumOff val="25000"/>
                  </a:prstClr>
                </a:solidFill>
              </a:rPr>
              <a:t> </a:t>
            </a:r>
            <a:r>
              <a:rPr lang="tr-TR" sz="2400" dirty="0">
                <a:solidFill>
                  <a:prstClr val="black">
                    <a:lumMod val="75000"/>
                    <a:lumOff val="25000"/>
                  </a:prstClr>
                </a:solidFill>
              </a:rPr>
              <a:t>                        açık ocak, mangal vb. kullanılmamalı.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Tütün ve tütün mamulleri kullanılmamalı.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Temizlik malzemeleri birbiriyle karıştırılmamalıdır.</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9" name="Resim 8">
            <a:extLst>
              <a:ext uri="{FF2B5EF4-FFF2-40B4-BE49-F238E27FC236}">
                <a16:creationId xmlns:a16="http://schemas.microsoft.com/office/drawing/2014/main" id="{A8D8AE90-B589-47FC-8BC1-0F77B360D8F8}"/>
              </a:ext>
            </a:extLst>
          </p:cNvPr>
          <p:cNvPicPr/>
          <p:nvPr/>
        </p:nvPicPr>
        <p:blipFill rotWithShape="1">
          <a:blip r:embed="rId2"/>
          <a:srcRect l="5169"/>
          <a:stretch/>
        </p:blipFill>
        <p:spPr>
          <a:xfrm>
            <a:off x="8146608" y="1742156"/>
            <a:ext cx="3955677" cy="3373688"/>
          </a:xfrm>
          <a:prstGeom prst="rect">
            <a:avLst/>
          </a:prstGeom>
        </p:spPr>
      </p:pic>
    </p:spTree>
    <p:extLst>
      <p:ext uri="{BB962C8B-B14F-4D97-AF65-F5344CB8AC3E}">
        <p14:creationId xmlns:p14="http://schemas.microsoft.com/office/powerpoint/2010/main" val="36576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52834A-040D-4B14-BBD9-04BD72F90EF8}"/>
              </a:ext>
            </a:extLst>
          </p:cNvPr>
          <p:cNvSpPr txBox="1"/>
          <p:nvPr/>
        </p:nvSpPr>
        <p:spPr>
          <a:xfrm>
            <a:off x="672657" y="1233379"/>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Önlenmesi-2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65484"/>
            <a:ext cx="6740168" cy="443198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Klima/nem azaltıcı ağaçları kullanarak oda ısısı ve nemi azaltılmalı.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Kuru temizleme uygulanan giyecekler birkaç saat dış ortamda havalandırılmalı.</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ortamlarda kullanılacak boya, vernik, yapıştırıcı ve döşemelik malzemelerin uçucu organik madde içermemesine dikkat edilmelidir.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9" name="Resim 8">
            <a:extLst>
              <a:ext uri="{FF2B5EF4-FFF2-40B4-BE49-F238E27FC236}">
                <a16:creationId xmlns:a16="http://schemas.microsoft.com/office/drawing/2014/main" id="{C492C51B-FE15-46E4-92F0-AF59BAD45C9A}"/>
              </a:ext>
            </a:extLst>
          </p:cNvPr>
          <p:cNvPicPr/>
          <p:nvPr/>
        </p:nvPicPr>
        <p:blipFill rotWithShape="1">
          <a:blip r:embed="rId2"/>
          <a:srcRect l="5169"/>
          <a:stretch/>
        </p:blipFill>
        <p:spPr>
          <a:xfrm>
            <a:off x="7959570" y="1742156"/>
            <a:ext cx="3955677" cy="3373688"/>
          </a:xfrm>
          <a:prstGeom prst="rect">
            <a:avLst/>
          </a:prstGeom>
        </p:spPr>
      </p:pic>
    </p:spTree>
    <p:extLst>
      <p:ext uri="{BB962C8B-B14F-4D97-AF65-F5344CB8AC3E}">
        <p14:creationId xmlns:p14="http://schemas.microsoft.com/office/powerpoint/2010/main" val="41649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111BE77-E246-4DE1-A395-AB7474B8FF96}"/>
              </a:ext>
            </a:extLst>
          </p:cNvPr>
          <p:cNvSpPr txBox="1"/>
          <p:nvPr/>
        </p:nvSpPr>
        <p:spPr>
          <a:xfrm>
            <a:off x="664031" y="1233378"/>
            <a:ext cx="71372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İç</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Ortam</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Hava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Kirliliğinin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Önlenmesi-3 </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479339"/>
            <a:ext cx="6725881" cy="3913059"/>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Hava kirliliğinin yoğun olduğu dönemlerde iç ortamın uygun zamanlarda  havalandırmasına dikkat edilmeli.</a:t>
            </a:r>
            <a:endParaRPr lang="en-US" sz="2400"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Araç kullanırken havalandırma için cam açmak yerine aracın kliması kullanılmalı.</a:t>
            </a:r>
          </a:p>
          <a:p>
            <a:pPr marL="342900" lvl="0" indent="-342900" defTabSz="355600">
              <a:lnSpc>
                <a:spcPct val="150000"/>
              </a:lnSpc>
              <a:buClr>
                <a:srgbClr val="C00000"/>
              </a:buClr>
              <a:buFont typeface="Arial" panose="020B0604020202020204" pitchFamily="34" charset="0"/>
              <a:buChar char="•"/>
              <a:defRPr/>
            </a:pPr>
            <a:r>
              <a:rPr lang="tr-TR" sz="2400" dirty="0" err="1">
                <a:solidFill>
                  <a:prstClr val="black">
                    <a:lumMod val="75000"/>
                    <a:lumOff val="25000"/>
                  </a:prstClr>
                </a:solidFill>
              </a:rPr>
              <a:t>Toksik</a:t>
            </a:r>
            <a:r>
              <a:rPr lang="tr-TR" sz="2400" dirty="0">
                <a:solidFill>
                  <a:prstClr val="black">
                    <a:lumMod val="75000"/>
                    <a:lumOff val="25000"/>
                  </a:prstClr>
                </a:solidFill>
              </a:rPr>
              <a:t> atıklar yerleşim alanlarınızdan uzak tutulmalıdır.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9" name="Resim 8">
            <a:extLst>
              <a:ext uri="{FF2B5EF4-FFF2-40B4-BE49-F238E27FC236}">
                <a16:creationId xmlns:a16="http://schemas.microsoft.com/office/drawing/2014/main" id="{7D1F71AA-2603-426D-8703-9629666D4AAB}"/>
              </a:ext>
            </a:extLst>
          </p:cNvPr>
          <p:cNvPicPr/>
          <p:nvPr/>
        </p:nvPicPr>
        <p:blipFill rotWithShape="1">
          <a:blip r:embed="rId2"/>
          <a:srcRect l="5169"/>
          <a:stretch/>
        </p:blipFill>
        <p:spPr>
          <a:xfrm>
            <a:off x="7980352" y="1742156"/>
            <a:ext cx="3955677" cy="3373688"/>
          </a:xfrm>
          <a:prstGeom prst="rect">
            <a:avLst/>
          </a:prstGeom>
        </p:spPr>
      </p:pic>
    </p:spTree>
    <p:extLst>
      <p:ext uri="{BB962C8B-B14F-4D97-AF65-F5344CB8AC3E}">
        <p14:creationId xmlns:p14="http://schemas.microsoft.com/office/powerpoint/2010/main" val="41362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CA0C8F-6639-45C8-B6A5-0196F1027E53}"/>
              </a:ext>
            </a:extLst>
          </p:cNvPr>
          <p:cNvSpPr txBox="1"/>
          <p:nvPr/>
        </p:nvSpPr>
        <p:spPr>
          <a:xfrm>
            <a:off x="672656" y="1233376"/>
            <a:ext cx="10896055" cy="2967415"/>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Mesleksel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Maruziyetin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Önlenmesi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 name="TextBox 6">
            <a:extLst>
              <a:ext uri="{FF2B5EF4-FFF2-40B4-BE49-F238E27FC236}">
                <a16:creationId xmlns:a16="http://schemas.microsoft.com/office/drawing/2014/main" id="{C3FC6750-BF45-470E-B9F0-DEA1E80E57E3}"/>
              </a:ext>
            </a:extLst>
          </p:cNvPr>
          <p:cNvSpPr txBox="1"/>
          <p:nvPr/>
        </p:nvSpPr>
        <p:spPr>
          <a:xfrm>
            <a:off x="675044" y="1115927"/>
            <a:ext cx="11074133" cy="3901068"/>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Mesleksel </a:t>
            </a:r>
            <a:r>
              <a:rPr lang="tr-TR" sz="2400" b="1" dirty="0" err="1">
                <a:solidFill>
                  <a:prstClr val="black">
                    <a:lumMod val="75000"/>
                    <a:lumOff val="25000"/>
                  </a:prstClr>
                </a:solidFill>
              </a:rPr>
              <a:t>Maruziyeti</a:t>
            </a:r>
            <a:r>
              <a:rPr lang="tr-TR" sz="2400" b="1" dirty="0">
                <a:solidFill>
                  <a:prstClr val="black">
                    <a:lumMod val="75000"/>
                    <a:lumOff val="25000"/>
                  </a:prstClr>
                </a:solidFill>
              </a:rPr>
              <a:t> Engelleme önlemleri alınmalıdır..!</a:t>
            </a:r>
            <a:endParaRPr lang="tr-TR" sz="3200"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İşyerinde koruyucu maskeler </a:t>
            </a:r>
            <a:r>
              <a:rPr lang="tr-TR" sz="2300" dirty="0" err="1">
                <a:solidFill>
                  <a:prstClr val="black">
                    <a:lumMod val="75000"/>
                    <a:lumOff val="25000"/>
                  </a:prstClr>
                </a:solidFill>
              </a:rPr>
              <a:t>vb</a:t>
            </a:r>
            <a:r>
              <a:rPr lang="tr-TR" sz="2300" dirty="0">
                <a:solidFill>
                  <a:prstClr val="black">
                    <a:lumMod val="75000"/>
                    <a:lumOff val="25000"/>
                  </a:prstClr>
                </a:solidFill>
              </a:rPr>
              <a:t>, kullanılmalı.</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Çalıştığınız ortamın uygun havalanması sağlanmalı/sağlanması sağlatılmalı.</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Mümkünse iş değiştirilmesi önerilmelidir.</a:t>
            </a:r>
            <a:endParaRPr lang="en-US" sz="2300" dirty="0">
              <a:solidFill>
                <a:prstClr val="black">
                  <a:lumMod val="75000"/>
                  <a:lumOff val="25000"/>
                </a:prstClr>
              </a:solidFill>
            </a:endParaRP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Not: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Birey riskli iş alanlarında çalışırken  solunum yolu hastalıkların</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dan </a:t>
            </a: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sorun  yaşıyorsa bu iş alanında çalışmayı sürdürüp  sürdüremeyeceği konusunda  gerekli değerlendirilmenin yapılması gerekir.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3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2">
            <a:extLst>
              <a:ext uri="{FF2B5EF4-FFF2-40B4-BE49-F238E27FC236}">
                <a16:creationId xmlns:a16="http://schemas.microsoft.com/office/drawing/2014/main" id="{0F6F562C-F866-4A1A-A1E4-075C21C4355B}"/>
              </a:ext>
            </a:extLst>
          </p:cNvPr>
          <p:cNvPicPr>
            <a:picLocks noChangeAspect="1"/>
          </p:cNvPicPr>
          <p:nvPr/>
        </p:nvPicPr>
        <p:blipFill rotWithShape="1">
          <a:blip r:embed="rId2"/>
          <a:srcRect t="57108" b="21391"/>
          <a:stretch/>
        </p:blipFill>
        <p:spPr>
          <a:xfrm>
            <a:off x="675044" y="4416725"/>
            <a:ext cx="10841912" cy="1340931"/>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D4B9B867-E602-4DA5-AE0E-ACD826A403DC}"/>
              </a:ext>
            </a:extLst>
          </p:cNvPr>
          <p:cNvPicPr/>
          <p:nvPr/>
        </p:nvPicPr>
        <p:blipFill>
          <a:blip r:embed="rId3"/>
          <a:stretch>
            <a:fillRect/>
          </a:stretch>
        </p:blipFill>
        <p:spPr>
          <a:xfrm>
            <a:off x="4554070" y="4407083"/>
            <a:ext cx="3030071" cy="1334990"/>
          </a:xfrm>
          <a:prstGeom prst="rect">
            <a:avLst/>
          </a:prstGeom>
        </p:spPr>
      </p:pic>
    </p:spTree>
    <p:extLst>
      <p:ext uri="{BB962C8B-B14F-4D97-AF65-F5344CB8AC3E}">
        <p14:creationId xmlns:p14="http://schemas.microsoft.com/office/powerpoint/2010/main" val="20412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BE8C7-C5BA-457D-BA6E-A0C5C892DE12}"/>
              </a:ext>
            </a:extLst>
          </p:cNvPr>
          <p:cNvSpPr txBox="1"/>
          <p:nvPr/>
        </p:nvSpPr>
        <p:spPr>
          <a:xfrm>
            <a:off x="669025" y="1235646"/>
            <a:ext cx="7474849"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54018" y="1461683"/>
            <a:ext cx="7489856" cy="3222934"/>
          </a:xfrm>
          <a:prstGeom prst="rect">
            <a:avLst/>
          </a:prstGeom>
          <a:noFill/>
        </p:spPr>
        <p:txBody>
          <a:bodyPr wrap="square" rtlCol="0">
            <a:spAutoFit/>
          </a:bodyPr>
          <a:lstStyle/>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Semptomları azaltmak</a:t>
            </a:r>
          </a:p>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Fonksiyonel ve emosyonel durumu iyileştirerek yaşam kalitesini artırmak</a:t>
            </a:r>
          </a:p>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Hastalığın etkilerini azaltarak sağlık harcamalarını azaltmak</a:t>
            </a:r>
          </a:p>
          <a:p>
            <a:pPr marL="268288" marR="0" lvl="0" indent="-2682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Uzun dönem sağlıkla ilişkili davranış değişikliği sağlayabilmek</a:t>
            </a:r>
            <a:r>
              <a:rPr lang="tr-TR" sz="2300" noProof="0" dirty="0">
                <a:solidFill>
                  <a:prstClr val="black">
                    <a:lumMod val="75000"/>
                    <a:lumOff val="25000"/>
                  </a:prstClr>
                </a:solidFill>
                <a:latin typeface="Calibri" panose="020F0502020204030204"/>
              </a:rPr>
              <a:t> </a:t>
            </a:r>
            <a:r>
              <a:rPr lang="tr-TR" sz="2300" dirty="0">
                <a:solidFill>
                  <a:prstClr val="black">
                    <a:lumMod val="75000"/>
                    <a:lumOff val="25000"/>
                  </a:prstClr>
                </a:solidFill>
                <a:latin typeface="Calibri" panose="020F0502020204030204"/>
              </a:rPr>
              <a:t>a</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rPr>
              <a:t>macıyla</a:t>
            </a:r>
            <a:r>
              <a:rPr kumimoji="0" lang="tr-TR" sz="2300" b="0" i="0" u="none" strike="noStrike" kern="1200" cap="none" spc="0" normalizeH="0" noProof="0" dirty="0">
                <a:ln>
                  <a:noFill/>
                </a:ln>
                <a:solidFill>
                  <a:prstClr val="black">
                    <a:lumMod val="75000"/>
                    <a:lumOff val="25000"/>
                  </a:prstClr>
                </a:solidFill>
                <a:effectLst/>
                <a:uLnTx/>
                <a:uFillTx/>
                <a:latin typeface="Calibri" panose="020F0502020204030204"/>
              </a:rPr>
              <a:t> uygulanır.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Pulmoner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Rehabilitasyon</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p>
        </p:txBody>
      </p:sp>
      <p:pic>
        <p:nvPicPr>
          <p:cNvPr id="6" name="Picture 5">
            <a:extLst>
              <a:ext uri="{FF2B5EF4-FFF2-40B4-BE49-F238E27FC236}">
                <a16:creationId xmlns:a16="http://schemas.microsoft.com/office/drawing/2014/main" id="{CA211273-5CD5-4F9A-8BC8-5E6423674D11}"/>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63474" y="1788626"/>
            <a:ext cx="3590233" cy="3154850"/>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6691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6A6BE8C7-C5BA-457D-BA6E-A0C5C892DE12}"/>
              </a:ext>
            </a:extLst>
          </p:cNvPr>
          <p:cNvSpPr txBox="1"/>
          <p:nvPr/>
        </p:nvSpPr>
        <p:spPr>
          <a:xfrm>
            <a:off x="669025" y="1235646"/>
            <a:ext cx="7474849"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84669" y="1235122"/>
            <a:ext cx="7459205" cy="4870564"/>
          </a:xfrm>
          <a:prstGeom prst="rect">
            <a:avLst/>
          </a:prstGeom>
          <a:noFill/>
        </p:spPr>
        <p:txBody>
          <a:bodyPr wrap="square" rtlCol="0">
            <a:spAutoFit/>
          </a:bodyPr>
          <a:lstStyle/>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kapasitesinde artma </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kalitesinde iyileşme</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Hastane başvuruları ve hastanede yatış süresinde azalma</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KOAH’la ilişkili anksiyete ve depresyonda azalma</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Üst ekstremite endurans ve güçlendirme eğitimi ile kol aktivitelerinde artış</a:t>
            </a:r>
          </a:p>
          <a:p>
            <a:pPr marL="179388" lvl="0" indent="-179388" defTabSz="355600">
              <a:lnSpc>
                <a:spcPct val="150000"/>
              </a:lnSpc>
              <a:buClr>
                <a:srgbClr val="C00000"/>
              </a:buClr>
              <a:buFont typeface="Arial" panose="020B0604020202020204" pitchFamily="34" charset="0"/>
              <a:buChar char="•"/>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Kazanımların rehabilitasyon programları sonrasında da devam </a:t>
            </a:r>
            <a:r>
              <a:rPr lang="tr-TR" sz="2300" dirty="0">
                <a:solidFill>
                  <a:prstClr val="black">
                    <a:lumMod val="75000"/>
                    <a:lumOff val="25000"/>
                  </a:prstClr>
                </a:solidFill>
              </a:rPr>
              <a:t>etmesi gibi etkiler ile KOAH tedavisine katkı sağlar.</a:t>
            </a:r>
          </a:p>
          <a:p>
            <a:pPr marL="179388" marR="0" lvl="0" indent="-179388"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Pulmoner </a:t>
            </a:r>
            <a:r>
              <a:rPr lang="en-US" sz="2800" b="1" dirty="0" err="1">
                <a:solidFill>
                  <a:prstClr val="black">
                    <a:lumMod val="75000"/>
                    <a:lumOff val="25000"/>
                  </a:prstClr>
                </a:solidFill>
              </a:rPr>
              <a:t>Rehabilitasyon</a:t>
            </a:r>
            <a:r>
              <a:rPr lang="en-US" sz="2800" b="1" dirty="0">
                <a:solidFill>
                  <a:prstClr val="black">
                    <a:lumMod val="75000"/>
                    <a:lumOff val="25000"/>
                  </a:prstClr>
                </a:solidFill>
              </a:rPr>
              <a:t>-</a:t>
            </a:r>
            <a:r>
              <a:rPr lang="tr-TR" sz="2800" b="1" dirty="0">
                <a:solidFill>
                  <a:prstClr val="black">
                    <a:lumMod val="75000"/>
                    <a:lumOff val="25000"/>
                  </a:prstClr>
                </a:solidFill>
              </a:rPr>
              <a:t>2</a:t>
            </a:r>
            <a:endParaRPr lang="en-US" sz="2800" b="1" dirty="0">
              <a:solidFill>
                <a:prstClr val="black">
                  <a:lumMod val="75000"/>
                  <a:lumOff val="25000"/>
                </a:prstClr>
              </a:solidFill>
            </a:endParaRPr>
          </a:p>
        </p:txBody>
      </p:sp>
      <p:pic>
        <p:nvPicPr>
          <p:cNvPr id="6" name="Picture 5">
            <a:extLst>
              <a:ext uri="{FF2B5EF4-FFF2-40B4-BE49-F238E27FC236}">
                <a16:creationId xmlns:a16="http://schemas.microsoft.com/office/drawing/2014/main" id="{CA211273-5CD5-4F9A-8BC8-5E6423674D11}"/>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63474" y="1788626"/>
            <a:ext cx="3590233" cy="3154850"/>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1126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CECA5848-6B4A-4104-B540-11D4A8723CB2}"/>
              </a:ext>
            </a:extLst>
          </p:cNvPr>
          <p:cNvSpPr txBox="1"/>
          <p:nvPr/>
        </p:nvSpPr>
        <p:spPr>
          <a:xfrm>
            <a:off x="620899" y="4304674"/>
            <a:ext cx="10709087" cy="132453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2246769"/>
          </a:xfrm>
          <a:prstGeom prst="rect">
            <a:avLst/>
          </a:prstGeom>
        </p:spPr>
        <p:txBody>
          <a:bodyPr wrap="square">
            <a:spAutoFit/>
          </a:bodyPr>
          <a:lstStyle/>
          <a:p>
            <a:pPr lvl="0">
              <a:defRPr/>
            </a:pPr>
            <a:r>
              <a:rPr lang="en-US" sz="2800" b="1" dirty="0" err="1">
                <a:solidFill>
                  <a:prstClr val="black">
                    <a:lumMod val="75000"/>
                    <a:lumOff val="25000"/>
                  </a:prstClr>
                </a:solidFill>
              </a:rPr>
              <a:t>KOAH’lı</a:t>
            </a:r>
            <a:r>
              <a:rPr lang="en-US" sz="2800" b="1" dirty="0">
                <a:solidFill>
                  <a:prstClr val="black">
                    <a:lumMod val="75000"/>
                    <a:lumOff val="25000"/>
                  </a:prstClr>
                </a:solidFill>
              </a:rPr>
              <a:t> </a:t>
            </a:r>
            <a:r>
              <a:rPr lang="en-US" sz="2800" b="1" dirty="0" err="1">
                <a:solidFill>
                  <a:prstClr val="black">
                    <a:lumMod val="75000"/>
                    <a:lumOff val="25000"/>
                  </a:prstClr>
                </a:solidFill>
              </a:rPr>
              <a:t>Hastanın</a:t>
            </a:r>
            <a:r>
              <a:rPr lang="en-US" sz="2800" b="1" dirty="0">
                <a:solidFill>
                  <a:prstClr val="black">
                    <a:lumMod val="75000"/>
                    <a:lumOff val="25000"/>
                  </a:prstClr>
                </a:solidFill>
              </a:rPr>
              <a:t> İnhaler </a:t>
            </a:r>
            <a:r>
              <a:rPr lang="en-US" sz="2800" b="1" dirty="0" err="1">
                <a:solidFill>
                  <a:prstClr val="black">
                    <a:lumMod val="75000"/>
                    <a:lumOff val="25000"/>
                  </a:prstClr>
                </a:solidFill>
              </a:rPr>
              <a:t>Cihaz</a:t>
            </a:r>
            <a:r>
              <a:rPr lang="en-US" sz="2800" b="1" dirty="0">
                <a:solidFill>
                  <a:prstClr val="black">
                    <a:lumMod val="75000"/>
                    <a:lumOff val="25000"/>
                  </a:prstClr>
                </a:solidFill>
              </a:rPr>
              <a:t> </a:t>
            </a:r>
            <a:r>
              <a:rPr lang="en-US" sz="2800" b="1" dirty="0" err="1">
                <a:solidFill>
                  <a:prstClr val="black">
                    <a:lumMod val="75000"/>
                    <a:lumOff val="25000"/>
                  </a:prstClr>
                </a:solidFill>
              </a:rPr>
              <a:t>Kullanımı</a:t>
            </a:r>
            <a:endParaRPr lang="en-US" sz="2800" b="1">
              <a:solidFill>
                <a:prstClr val="black">
                  <a:lumMod val="75000"/>
                  <a:lumOff val="25000"/>
                </a:prst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3">
            <a:extLst>
              <a:ext uri="{FF2B5EF4-FFF2-40B4-BE49-F238E27FC236}">
                <a16:creationId xmlns:a16="http://schemas.microsoft.com/office/drawing/2014/main" id="{93ECE9CC-0C0E-4E09-9027-66160DB8A05B}"/>
              </a:ext>
            </a:extLst>
          </p:cNvPr>
          <p:cNvPicPr>
            <a:picLocks noChangeAspect="1"/>
          </p:cNvPicPr>
          <p:nvPr/>
        </p:nvPicPr>
        <p:blipFill rotWithShape="1">
          <a:blip r:embed="rId2"/>
          <a:srcRect r="27544"/>
          <a:stretch/>
        </p:blipFill>
        <p:spPr>
          <a:xfrm>
            <a:off x="4220962" y="1565795"/>
            <a:ext cx="3508963" cy="2348957"/>
          </a:xfrm>
          <a:prstGeom prst="rect">
            <a:avLst/>
          </a:prstGeom>
        </p:spPr>
      </p:pic>
      <p:pic>
        <p:nvPicPr>
          <p:cNvPr id="7" name="Resim 4">
            <a:extLst>
              <a:ext uri="{FF2B5EF4-FFF2-40B4-BE49-F238E27FC236}">
                <a16:creationId xmlns:a16="http://schemas.microsoft.com/office/drawing/2014/main" id="{C8FDDA86-5BA9-4964-8B00-4E5B8923F169}"/>
              </a:ext>
            </a:extLst>
          </p:cNvPr>
          <p:cNvPicPr>
            <a:picLocks noChangeAspect="1"/>
          </p:cNvPicPr>
          <p:nvPr/>
        </p:nvPicPr>
        <p:blipFill rotWithShape="1">
          <a:blip r:embed="rId3"/>
          <a:srcRect r="27426"/>
          <a:stretch/>
        </p:blipFill>
        <p:spPr>
          <a:xfrm>
            <a:off x="675044" y="1565798"/>
            <a:ext cx="3281034" cy="2348957"/>
          </a:xfrm>
          <a:prstGeom prst="rect">
            <a:avLst/>
          </a:prstGeom>
        </p:spPr>
      </p:pic>
      <p:pic>
        <p:nvPicPr>
          <p:cNvPr id="8" name="Resim 6">
            <a:extLst>
              <a:ext uri="{FF2B5EF4-FFF2-40B4-BE49-F238E27FC236}">
                <a16:creationId xmlns:a16="http://schemas.microsoft.com/office/drawing/2014/main" id="{90C1CABB-E71F-475B-9164-64605F19F8D2}"/>
              </a:ext>
            </a:extLst>
          </p:cNvPr>
          <p:cNvPicPr>
            <a:picLocks noChangeAspect="1"/>
          </p:cNvPicPr>
          <p:nvPr/>
        </p:nvPicPr>
        <p:blipFill rotWithShape="1">
          <a:blip r:embed="rId4"/>
          <a:srcRect r="27135"/>
          <a:stretch/>
        </p:blipFill>
        <p:spPr>
          <a:xfrm>
            <a:off x="7994809" y="1565795"/>
            <a:ext cx="3122669" cy="2348957"/>
          </a:xfrm>
          <a:prstGeom prst="rect">
            <a:avLst/>
          </a:prstGeom>
        </p:spPr>
      </p:pic>
      <p:sp>
        <p:nvSpPr>
          <p:cNvPr id="9" name="Dikdörtgen 7">
            <a:extLst>
              <a:ext uri="{FF2B5EF4-FFF2-40B4-BE49-F238E27FC236}">
                <a16:creationId xmlns:a16="http://schemas.microsoft.com/office/drawing/2014/main" id="{B73ED650-B2F2-495F-8FE5-307AEBEB74BD}"/>
              </a:ext>
            </a:extLst>
          </p:cNvPr>
          <p:cNvSpPr/>
          <p:nvPr/>
        </p:nvSpPr>
        <p:spPr>
          <a:xfrm>
            <a:off x="675044" y="4505274"/>
            <a:ext cx="1065494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04040"/>
                </a:solidFill>
                <a:effectLst/>
                <a:uLnTx/>
                <a:uFillTx/>
                <a:latin typeface="Calibri"/>
                <a:ea typeface="+mn-ea"/>
                <a:cs typeface="+mn-cs"/>
              </a:rPr>
              <a:t>KOAH’lı hasta</a:t>
            </a:r>
            <a:r>
              <a:rPr kumimoji="0" lang="en-US" sz="1800" b="0" i="0" u="none" strike="noStrike" kern="1200" cap="none" spc="0" normalizeH="0" baseline="0" noProof="0" dirty="0" err="1">
                <a:ln>
                  <a:noFill/>
                </a:ln>
                <a:solidFill>
                  <a:srgbClr val="404040"/>
                </a:solidFill>
                <a:effectLst/>
                <a:uLnTx/>
                <a:uFillTx/>
                <a:latin typeface="Calibri"/>
                <a:ea typeface="+mn-ea"/>
                <a:cs typeface="+mn-cs"/>
              </a:rPr>
              <a:t>nın</a:t>
            </a:r>
            <a:r>
              <a:rPr kumimoji="0" lang="tr-TR" sz="1800" b="0" i="0" u="none" strike="noStrike" kern="1200" cap="none" spc="0" normalizeH="0" baseline="0" noProof="0" dirty="0">
                <a:ln>
                  <a:noFill/>
                </a:ln>
                <a:solidFill>
                  <a:srgbClr val="404040"/>
                </a:solidFill>
                <a:effectLst/>
                <a:uLnTx/>
                <a:uFillTx/>
                <a:latin typeface="Calibri"/>
                <a:ea typeface="+mn-ea"/>
                <a:cs typeface="+mn-cs"/>
              </a:rPr>
              <a:t> "</a:t>
            </a:r>
            <a:r>
              <a:rPr kumimoji="0" lang="tr-TR" sz="1800" b="0" i="0" u="none" strike="noStrike" kern="1200" cap="none" spc="0" normalizeH="0" baseline="0" noProof="0" dirty="0" err="1">
                <a:ln>
                  <a:noFill/>
                </a:ln>
                <a:solidFill>
                  <a:srgbClr val="404040"/>
                </a:solidFill>
                <a:effectLst/>
                <a:uLnTx/>
                <a:uFillTx/>
                <a:latin typeface="Calibri"/>
                <a:ea typeface="+mn-ea"/>
                <a:cs typeface="+mn-cs"/>
              </a:rPr>
              <a:t>İnhaler</a:t>
            </a:r>
            <a:r>
              <a:rPr kumimoji="0" lang="tr-TR" sz="1800" b="0" i="0" u="none" strike="noStrike" kern="1200" cap="none" spc="0" normalizeH="0" baseline="0" noProof="0" dirty="0">
                <a:ln>
                  <a:noFill/>
                </a:ln>
                <a:solidFill>
                  <a:srgbClr val="404040"/>
                </a:solidFill>
                <a:effectLst/>
                <a:uLnTx/>
                <a:uFillTx/>
                <a:latin typeface="Calibri"/>
                <a:ea typeface="+mn-ea"/>
                <a:cs typeface="+mn-cs"/>
              </a:rPr>
              <a:t> Cihaz Kullanımı" ile ilgili eğitim videolarına aşağıda yer alan linkten ulaşabilirsiniz.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40404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404040"/>
                </a:solidFill>
                <a:effectLst/>
                <a:uLnTx/>
                <a:uFillTx/>
                <a:latin typeface="Calibri"/>
                <a:ea typeface="+mn-ea"/>
                <a:cs typeface="+mn-cs"/>
              </a:rPr>
              <a:t>https://www.youtube.com/playlist?list=PLFBWYYlRMEj5YtUIKEBGYsBBClteuYNlE</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3321452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684602"/>
            <a:ext cx="7266401" cy="1323439"/>
          </a:xfrm>
          <a:prstGeom prst="rect">
            <a:avLst/>
          </a:prstGeom>
          <a:ln>
            <a:noFill/>
          </a:ln>
        </p:spPr>
        <p:txBody>
          <a:bodyPr wrap="square">
            <a:spAutoFit/>
          </a:bodyPr>
          <a:lstStyle/>
          <a:p>
            <a:pPr lvl="0" algn="ctr" defTabSz="457200">
              <a:defRPr/>
            </a:pPr>
            <a:r>
              <a:rPr lang="en-US" altLang="ko-KR" sz="4000" b="1" dirty="0">
                <a:solidFill>
                  <a:prstClr val="black">
                    <a:lumMod val="75000"/>
                    <a:lumOff val="25000"/>
                  </a:prstClr>
                </a:solidFill>
              </a:rPr>
              <a:t>Farmakolojik </a:t>
            </a:r>
            <a:r>
              <a:rPr lang="en-US" altLang="ko-KR" sz="4000" b="1" dirty="0" err="1">
                <a:solidFill>
                  <a:prstClr val="black">
                    <a:lumMod val="75000"/>
                    <a:lumOff val="25000"/>
                  </a:prstClr>
                </a:solidFill>
              </a:rPr>
              <a:t>ve</a:t>
            </a:r>
            <a:r>
              <a:rPr lang="en-US" altLang="ko-KR" sz="4000" b="1" dirty="0">
                <a:solidFill>
                  <a:prstClr val="black">
                    <a:lumMod val="75000"/>
                    <a:lumOff val="25000"/>
                  </a:prstClr>
                </a:solidFill>
              </a:rPr>
              <a:t> Non-</a:t>
            </a:r>
            <a:r>
              <a:rPr lang="en-US" altLang="ko-KR" sz="4000" b="1" dirty="0" err="1">
                <a:solidFill>
                  <a:prstClr val="black">
                    <a:lumMod val="75000"/>
                    <a:lumOff val="25000"/>
                  </a:prstClr>
                </a:solidFill>
              </a:rPr>
              <a:t>Farmakoljik</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Tedavinin</a:t>
            </a:r>
            <a:r>
              <a:rPr lang="en-US" altLang="ko-KR" sz="4000" b="1" dirty="0">
                <a:solidFill>
                  <a:prstClr val="black">
                    <a:lumMod val="75000"/>
                    <a:lumOff val="25000"/>
                  </a:prstClr>
                </a:solidFill>
              </a:rPr>
              <a:t> </a:t>
            </a:r>
            <a:r>
              <a:rPr lang="en-US" altLang="ko-KR" sz="4000" b="1" dirty="0" err="1">
                <a:solidFill>
                  <a:prstClr val="black">
                    <a:lumMod val="75000"/>
                    <a:lumOff val="25000"/>
                  </a:prstClr>
                </a:solidFill>
              </a:rPr>
              <a:t>Takibi</a:t>
            </a:r>
            <a:endParaRPr lang="en-US" altLang="ko-KR" sz="4000" b="1" dirty="0">
              <a:solidFill>
                <a:prstClr val="black">
                  <a:lumMod val="75000"/>
                  <a:lumOff val="25000"/>
                </a:prstClr>
              </a:solidFill>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BC2FDE3A-6D10-4C0C-983E-812435DE9EE0}"/>
              </a:ext>
            </a:extLst>
          </p:cNvPr>
          <p:cNvPicPr/>
          <p:nvPr/>
        </p:nvPicPr>
        <p:blipFill rotWithShape="1">
          <a:blip r:embed="rId2"/>
          <a:srcRect l="6471" t="8187" r="4423" b="12117"/>
          <a:stretch/>
        </p:blipFill>
        <p:spPr>
          <a:xfrm>
            <a:off x="7629526" y="1524000"/>
            <a:ext cx="4199350" cy="3498721"/>
          </a:xfrm>
          <a:prstGeom prst="rect">
            <a:avLst/>
          </a:prstGeom>
        </p:spPr>
      </p:pic>
    </p:spTree>
    <p:extLst>
      <p:ext uri="{BB962C8B-B14F-4D97-AF65-F5344CB8AC3E}">
        <p14:creationId xmlns:p14="http://schemas.microsoft.com/office/powerpoint/2010/main" val="374662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CA039C03-C1EE-400C-AE42-391DCFD8DEC9}"/>
              </a:ext>
            </a:extLst>
          </p:cNvPr>
          <p:cNvSpPr txBox="1"/>
          <p:nvPr/>
        </p:nvSpPr>
        <p:spPr>
          <a:xfrm>
            <a:off x="675043" y="1225497"/>
            <a:ext cx="461554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63992" y="2171140"/>
            <a:ext cx="4331984" cy="2308324"/>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patogenezine katkıda bulunan enflamatuvar ve immün hücrelerin etkileşimi ve salınan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mediatörler</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şekilde gösterilmiştir.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Patogenez-6</a:t>
            </a:r>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5121" name="Resim 9"/>
          <p:cNvPicPr>
            <a:picLocks noChangeAspect="1" noChangeArrowheads="1"/>
          </p:cNvPicPr>
          <p:nvPr/>
        </p:nvPicPr>
        <p:blipFill>
          <a:blip r:embed="rId3">
            <a:extLst>
              <a:ext uri="{28A0092B-C50C-407E-A947-70E740481C1C}">
                <a14:useLocalDpi xmlns:a14="http://schemas.microsoft.com/office/drawing/2010/main" val="0"/>
              </a:ext>
            </a:extLst>
          </a:blip>
          <a:srcRect l="23479" t="18813" r="44113" b="16814"/>
          <a:stretch>
            <a:fillRect/>
          </a:stretch>
        </p:blipFill>
        <p:spPr bwMode="auto">
          <a:xfrm>
            <a:off x="5925725" y="1057274"/>
            <a:ext cx="5780500" cy="46236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925726" y="5680948"/>
            <a:ext cx="598093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1200" dirty="0"/>
              <a:t>Görsel kaynak: Türkiye Ulusal </a:t>
            </a:r>
            <a:r>
              <a:rPr lang="tr-TR" altLang="tr-TR" sz="1200" dirty="0" err="1"/>
              <a:t>Allerji</a:t>
            </a:r>
            <a:r>
              <a:rPr lang="tr-TR" altLang="tr-TR" sz="1200" dirty="0"/>
              <a:t> ve Klinik İmmünoloji Derneği, Türk </a:t>
            </a:r>
            <a:r>
              <a:rPr lang="tr-TR" altLang="tr-TR" sz="1200" dirty="0" err="1"/>
              <a:t>Toraks</a:t>
            </a:r>
            <a:r>
              <a:rPr lang="tr-TR" altLang="tr-TR" sz="1200" dirty="0"/>
              <a:t> Derneği, Astım Tanı ve Tedavi Rehberi 2020 Güncellemesi, Ankara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745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F6436A9C-2A55-4996-9603-662C047B8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04" y="600888"/>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3" y="1234808"/>
            <a:ext cx="11172400" cy="4284763"/>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lang="en-US" sz="2300" b="1" dirty="0">
                <a:solidFill>
                  <a:srgbClr val="404040"/>
                </a:solidFill>
                <a:latin typeface="Calibri" panose="020F0502020204030204"/>
              </a:rPr>
              <a:t>T</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edavi hedeflerinin karşılanıp</a:t>
            </a:r>
            <a:r>
              <a:rPr kumimoji="0" lang="tr-TR" sz="2300" b="1" i="0" u="none" strike="noStrike" kern="1200" cap="none" spc="0" normalizeH="0" noProof="0" dirty="0">
                <a:ln>
                  <a:noFill/>
                </a:ln>
                <a:solidFill>
                  <a:srgbClr val="404040"/>
                </a:solidFill>
                <a:effectLst/>
                <a:uLnTx/>
                <a:uFillTx/>
                <a:latin typeface="Calibri" panose="020F0502020204030204"/>
                <a:ea typeface="+mn-ea"/>
                <a:cs typeface="+mn-cs"/>
              </a:rPr>
              <a:t> </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karşılanmadığı sürekli izlemle </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değerlendirilmelidir.</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Takiplerle;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Risk faktörlerine maruziyet (özellikle sigaraya)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Hastalığın progresyonu ve komplikasyonlar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Farmakolojik tedavi (</a:t>
            </a: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uygun doz, </a:t>
            </a:r>
            <a:r>
              <a:rPr lang="en-US" sz="2000" dirty="0" err="1">
                <a:solidFill>
                  <a:srgbClr val="404040"/>
                </a:solidFill>
                <a:latin typeface="Calibri" panose="020F0502020204030204"/>
              </a:rPr>
              <a:t>doğru</a:t>
            </a:r>
            <a:r>
              <a:rPr lang="en-US" sz="2000" dirty="0">
                <a:solidFill>
                  <a:srgbClr val="404040"/>
                </a:solidFill>
                <a:latin typeface="Calibri" panose="020F0502020204030204"/>
              </a:rPr>
              <a:t>/</a:t>
            </a:r>
            <a:r>
              <a:rPr kumimoji="0" lang="tr-TR" sz="2000" b="0" i="0" u="none" strike="noStrike" kern="1200" cap="none" spc="0" normalizeH="0" baseline="0" noProof="0" dirty="0">
                <a:ln>
                  <a:noFill/>
                </a:ln>
                <a:solidFill>
                  <a:srgbClr val="404040"/>
                </a:solidFill>
                <a:effectLst/>
                <a:uLnTx/>
                <a:uFillTx/>
                <a:latin typeface="Calibri" panose="020F0502020204030204"/>
                <a:ea typeface="+mn-ea"/>
                <a:cs typeface="+mn-cs"/>
              </a:rPr>
              <a:t>düzenli kullanım, yan etkiler</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Nonfarmakolojik tedavi (pulmoner rehabilitasyon, </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oksijen tedavisi, non-invaziv</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mekanik ventilasyon),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rPr>
              <a:t>Alevlenmeler ve ek hastalıklar izlenmeli</a:t>
            </a:r>
            <a:endPar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5" y="600888"/>
            <a:ext cx="11172398" cy="646331"/>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07262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613923B-AA92-4623-A5E5-42881D356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04" y="600888"/>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212106"/>
            <a:ext cx="11102827" cy="4467057"/>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Farmakoterapinin izlenmesi: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Hastanın kullandığı ilaçların dozları, yan etkileri, semptom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kontrolü ve tedaviye uyumları değerlendirilmelidir.</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Alevlenmelerin izlenmesi: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Alevlenmelerin sıklığı, şiddeti, nedenleri ve nerede tedavi</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edildikleri (evde, hastanede/acil serviste veya yoğun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bakımda), antibiyotik, sistemik steroid kullanımı ve </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mekanik ventilasyon desteği sorgulanmalıdır.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993495" cy="615553"/>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991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5DDDC854-6558-420D-A175-C4F28865F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6904" y="611279"/>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2" y="1231984"/>
            <a:ext cx="11122704" cy="4916731"/>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Komorbiditelerin izlenmes</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Ek hastalıklar yaşam kalitesini, morbiditeyi ve mortaliteyi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olumsuz yönde etkiler.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taraftan KOAH’ın kendisi de ek hastalıkların seyrini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olumsuz yönde etkileyerek morbidite ve mortaliteyi artırır.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pek çok komorbid durumun birlikte olduğu</a:t>
            </a:r>
            <a:r>
              <a:rPr lang="en-US" sz="2300" dirty="0">
                <a:solidFill>
                  <a:prstClr val="black">
                    <a:lumMod val="75000"/>
                    <a:lumOff val="25000"/>
                  </a:prstClr>
                </a:solidFill>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hastalıktır.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nedenle  komorbiditelere yönelik koruyucu yaklaşım, </a:t>
            </a:r>
            <a:r>
              <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erken tanı ve tedavi önemlidir.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122704" cy="630942"/>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7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3456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6">
            <a:extLst>
              <a:ext uri="{FF2B5EF4-FFF2-40B4-BE49-F238E27FC236}">
                <a16:creationId xmlns:a16="http://schemas.microsoft.com/office/drawing/2014/main" id="{E6909526-7736-46DD-B4B3-55EFC1B2D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04" y="600888"/>
            <a:ext cx="3675095" cy="5031615"/>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766231" y="1225497"/>
            <a:ext cx="10991760" cy="4814075"/>
          </a:xfrm>
          <a:prstGeom prst="rect">
            <a:avLst/>
          </a:prstGeom>
          <a:solidFill>
            <a:schemeClr val="bg1">
              <a:alpha val="68000"/>
            </a:schemeClr>
          </a:solid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Komorbiditelerin izlenmesi-2</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 durumlar nedeni ile hastalığın çok yönlü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değerlendirilmesi ve hastalık yönetiminde komorbiditelerin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 göz önünde bulundurulması gerekir.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KOAH’ın en sık rastlanan komplikasyonları; pulmoner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hipertansiyon, kor-</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pulmonale</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solunum yetmezliği,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pnömotoraks ve venöz tromboembolidir.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en-US" sz="2400" dirty="0">
                <a:solidFill>
                  <a:prstClr val="black">
                    <a:lumMod val="75000"/>
                    <a:lumOff val="25000"/>
                  </a:prstClr>
                </a:solidFill>
                <a:latin typeface="Calibri" panose="020F0502020204030204"/>
              </a:rPr>
              <a:t>K</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omplikasyonlara özgü semptomlar da sorgulanmalıdır.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082947" cy="615553"/>
          </a:xfrm>
          <a:prstGeom prst="rect">
            <a:avLst/>
          </a:prstGeom>
          <a:solidFill>
            <a:schemeClr val="bg1">
              <a:alpha val="68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Non-</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Farmakoljik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3213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BFB8C5D-03D6-428D-B99D-277476C84C30}"/>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1" y="2274337"/>
            <a:ext cx="10586513" cy="280506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 ölçümü hastalık progresyonunun izlenmesinde en sık kullanılan parametredir.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FEV1’de hızlı azalma aktif olarak sigara içenlerde ve sık alevlenme geçiren hastalarda görülmektedir ve hızlı FEV1 kaybı mortalitenin belirleyicisidir.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58651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Progresyonunun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Komplikasyon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Gelişiminin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Takibi-1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250107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24215"/>
            <a:ext cx="10476660" cy="5097999"/>
          </a:xfrm>
          <a:prstGeom prst="rect">
            <a:avLst/>
          </a:prstGeom>
          <a:noFill/>
        </p:spPr>
        <p:txBody>
          <a:bodyPr wrap="square" rtlCol="0">
            <a:spAutoFit/>
          </a:bodyPr>
          <a:lstStyle/>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faktörüne maruziyet</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Yıllık FEV1 kaybı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Efor kapasitesi</a:t>
            </a:r>
          </a:p>
          <a:p>
            <a:pPr marL="342900" indent="-342900" defTabSz="355600">
              <a:spcBef>
                <a:spcPts val="600"/>
              </a:spcBef>
              <a:spcAft>
                <a:spcPts val="600"/>
              </a:spcAft>
              <a:buClr>
                <a:srgbClr val="C00000"/>
              </a:buClr>
              <a:buFont typeface="Arial" panose="020B0604020202020204" pitchFamily="34" charset="0"/>
              <a:buChar char="•"/>
              <a:defRPr/>
            </a:pPr>
            <a:r>
              <a:rPr lang="tr-TR" sz="2300" dirty="0">
                <a:solidFill>
                  <a:prstClr val="black">
                    <a:lumMod val="75000"/>
                    <a:lumOff val="25000"/>
                  </a:prstClr>
                </a:solidFill>
              </a:rPr>
              <a:t>Komorbiditelerin durumu</a:t>
            </a:r>
            <a:r>
              <a:rPr lang="en-US" sz="2300" dirty="0">
                <a:solidFill>
                  <a:prstClr val="black">
                    <a:lumMod val="75000"/>
                    <a:lumOff val="25000"/>
                  </a:prstClr>
                </a:solidFill>
              </a:rPr>
              <a:t>		      </a:t>
            </a:r>
            <a:r>
              <a:rPr lang="tr-TR" sz="2400" b="1" dirty="0">
                <a:solidFill>
                  <a:prstClr val="black">
                    <a:lumMod val="75000"/>
                    <a:lumOff val="25000"/>
                  </a:prstClr>
                </a:solidFill>
              </a:rPr>
              <a:t>takipte bakılması gereken parametrelerdir.</a:t>
            </a:r>
            <a:r>
              <a:rPr lang="tr-TR" sz="2300" b="1" dirty="0">
                <a:solidFill>
                  <a:prstClr val="black">
                    <a:lumMod val="75000"/>
                    <a:lumOff val="25000"/>
                  </a:prstClr>
                </a:solidFill>
              </a:rPr>
              <a:t> </a:t>
            </a:r>
            <a:endPar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Oksijen kullanım ihtiyacı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Farmakolojik tedavilere uyum</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Nonfarmakolojik tedavi gereksinimi</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değerlendirilmesi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10109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Progresyonunun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Komplikasyon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Gelişiminin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Takibi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12">
            <a:extLst>
              <a:ext uri="{FF2B5EF4-FFF2-40B4-BE49-F238E27FC236}">
                <a16:creationId xmlns:a16="http://schemas.microsoft.com/office/drawing/2014/main" id="{042648C8-9D9D-48FD-B608-3D031EE67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844" y="1592995"/>
            <a:ext cx="576251" cy="1490538"/>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410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55983" y="2623350"/>
            <a:ext cx="6979336"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Alevlenmeleri</a:t>
            </a:r>
            <a:r>
              <a:rPr kumimoji="0" lang="tr-TR"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nde</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Tanı</a:t>
            </a:r>
            <a:r>
              <a:rPr kumimoji="0" lang="tr-TR" altLang="ko-KR" sz="4000" b="1" i="0" u="none" strike="noStrike" kern="1200" cap="none" spc="0" normalizeH="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Hastane Öncesi Tıbbi Bakım</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7" name="Picture 4">
            <a:extLst>
              <a:ext uri="{FF2B5EF4-FFF2-40B4-BE49-F238E27FC236}">
                <a16:creationId xmlns:a16="http://schemas.microsoft.com/office/drawing/2014/main" id="{1D5C1BBA-AB39-4C61-A522-6E4B380D6F6C}"/>
              </a:ext>
            </a:extLst>
          </p:cNvPr>
          <p:cNvPicPr>
            <a:picLocks noChangeAspect="1"/>
          </p:cNvPicPr>
          <p:nvPr/>
        </p:nvPicPr>
        <p:blipFill rotWithShape="1">
          <a:blip r:embed="rId2">
            <a:extLst>
              <a:ext uri="{28A0092B-C50C-407E-A947-70E740481C1C}">
                <a14:useLocalDpi xmlns:a14="http://schemas.microsoft.com/office/drawing/2010/main" val="0"/>
              </a:ext>
            </a:extLst>
          </a:blip>
          <a:srcRect l="2678" t="2753" r="1925" b="9276"/>
          <a:stretch/>
        </p:blipFill>
        <p:spPr>
          <a:xfrm>
            <a:off x="7542599" y="1415874"/>
            <a:ext cx="4142121" cy="3626427"/>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743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914401" y="2179604"/>
            <a:ext cx="9429750" cy="3174395"/>
          </a:xfrm>
          <a:prstGeom prst="rect">
            <a:avLst/>
          </a:prstGeom>
          <a:noFill/>
        </p:spPr>
        <p:txBody>
          <a:bodyPr wrap="square" rtlCol="0">
            <a:spAutoFit/>
          </a:bodyPr>
          <a:lstStyle/>
          <a:p>
            <a:r>
              <a:rPr lang="tr-TR" sz="2400" dirty="0">
                <a:solidFill>
                  <a:prstClr val="black">
                    <a:lumMod val="75000"/>
                    <a:lumOff val="25000"/>
                  </a:prstClr>
                </a:solidFill>
              </a:rPr>
              <a:t>Hastalığın doğal seyri esnasında, günlük olağan değişimlerin ötesinde, </a:t>
            </a:r>
            <a:r>
              <a:rPr lang="tr-TR" sz="2400" dirty="0"/>
              <a:t>enfeksiyon, hava </a:t>
            </a:r>
            <a:r>
              <a:rPr lang="tr-TR" sz="2400" dirty="0" err="1"/>
              <a:t>kirliliği</a:t>
            </a:r>
            <a:r>
              <a:rPr lang="tr-TR" sz="2400" dirty="0"/>
              <a:t> ya da </a:t>
            </a:r>
            <a:r>
              <a:rPr lang="tr-TR" sz="2400" dirty="0" err="1"/>
              <a:t>başka</a:t>
            </a:r>
            <a:r>
              <a:rPr lang="tr-TR" sz="2400" dirty="0"/>
              <a:t> bir </a:t>
            </a:r>
            <a:r>
              <a:rPr lang="tr-TR" sz="2400" dirty="0" err="1"/>
              <a:t>maruziyetle</a:t>
            </a:r>
            <a:r>
              <a:rPr lang="tr-TR" sz="2400" dirty="0"/>
              <a:t> lokal ve sistemik </a:t>
            </a:r>
            <a:r>
              <a:rPr lang="tr-TR" sz="2400" dirty="0" err="1"/>
              <a:t>enflamasyon</a:t>
            </a:r>
            <a:r>
              <a:rPr lang="tr-TR" sz="2400" dirty="0"/>
              <a:t> </a:t>
            </a:r>
            <a:r>
              <a:rPr lang="tr-TR" sz="2400" dirty="0" err="1"/>
              <a:t>artışı</a:t>
            </a:r>
            <a:r>
              <a:rPr lang="tr-TR" sz="2400" dirty="0"/>
              <a:t> sonucu </a:t>
            </a:r>
            <a:r>
              <a:rPr lang="tr-TR" sz="2400" dirty="0" err="1"/>
              <a:t>takipne</a:t>
            </a:r>
            <a:r>
              <a:rPr lang="tr-TR" sz="2400" dirty="0"/>
              <a:t> ve/veya </a:t>
            </a:r>
            <a:r>
              <a:rPr lang="tr-TR" sz="2400" dirty="0" err="1"/>
              <a:t>taşikardinin</a:t>
            </a:r>
            <a:r>
              <a:rPr lang="tr-TR" sz="2400" dirty="0"/>
              <a:t> de </a:t>
            </a:r>
            <a:r>
              <a:rPr lang="tr-TR" sz="2400" dirty="0" err="1"/>
              <a:t>eşlik</a:t>
            </a:r>
            <a:r>
              <a:rPr lang="tr-TR" sz="2400" dirty="0"/>
              <a:t> </a:t>
            </a:r>
            <a:r>
              <a:rPr lang="tr-TR" sz="2400" dirty="0" err="1"/>
              <a:t>edebildiği</a:t>
            </a:r>
            <a:r>
              <a:rPr lang="tr-TR" sz="2400" dirty="0"/>
              <a:t> </a:t>
            </a:r>
            <a:r>
              <a:rPr lang="tr-TR" sz="2400" dirty="0" err="1"/>
              <a:t>öksürük</a:t>
            </a:r>
            <a:r>
              <a:rPr lang="tr-TR" sz="2400" dirty="0"/>
              <a:t>, balgam ve/veya nefes </a:t>
            </a:r>
            <a:r>
              <a:rPr lang="tr-TR" sz="2400" dirty="0" err="1"/>
              <a:t>darlığı</a:t>
            </a:r>
            <a:r>
              <a:rPr lang="tr-TR" sz="2400" dirty="0"/>
              <a:t> semptomlarının son 14 </a:t>
            </a:r>
            <a:r>
              <a:rPr lang="tr-TR" sz="2400" dirty="0" err="1"/>
              <a:t>gün</a:t>
            </a:r>
            <a:r>
              <a:rPr lang="tr-TR" sz="2400" dirty="0"/>
              <a:t> </a:t>
            </a:r>
            <a:r>
              <a:rPr lang="tr-TR" sz="2400" dirty="0" err="1"/>
              <a:t>içinde</a:t>
            </a:r>
            <a:r>
              <a:rPr lang="tr-TR" sz="2400" dirty="0"/>
              <a:t> </a:t>
            </a:r>
            <a:r>
              <a:rPr lang="tr-TR" sz="2400" dirty="0" err="1"/>
              <a:t>kötüleşmesi</a:t>
            </a:r>
            <a:r>
              <a:rPr lang="tr-TR" sz="2400" dirty="0"/>
              <a:t> olarak tanımlanmaktadır. Alevlenme semptomları </a:t>
            </a:r>
            <a:r>
              <a:rPr lang="tr-TR" sz="2400" dirty="0" err="1"/>
              <a:t>KOAH’a</a:t>
            </a:r>
            <a:r>
              <a:rPr lang="tr-TR" sz="2400" dirty="0"/>
              <a:t> </a:t>
            </a:r>
            <a:r>
              <a:rPr lang="tr-TR" sz="2400" dirty="0" err="1"/>
              <a:t>özgün</a:t>
            </a:r>
            <a:r>
              <a:rPr lang="tr-TR" sz="2400" dirty="0"/>
              <a:t> </a:t>
            </a:r>
            <a:r>
              <a:rPr lang="tr-TR" sz="2400" dirty="0" err="1"/>
              <a:t>olmadığı</a:t>
            </a:r>
            <a:r>
              <a:rPr lang="tr-TR" sz="2400" dirty="0"/>
              <a:t> </a:t>
            </a:r>
            <a:r>
              <a:rPr lang="tr-TR" sz="2400" dirty="0" err="1"/>
              <a:t>için</a:t>
            </a:r>
            <a:r>
              <a:rPr lang="tr-TR" sz="2400" dirty="0"/>
              <a:t> ayırıcı tanıda </a:t>
            </a:r>
            <a:r>
              <a:rPr lang="tr-TR" sz="2400" dirty="0" err="1"/>
              <a:t>pnömoni</a:t>
            </a:r>
            <a:r>
              <a:rPr lang="tr-TR" sz="2400" dirty="0"/>
              <a:t>, kalp </a:t>
            </a:r>
            <a:r>
              <a:rPr lang="tr-TR" sz="2400" dirty="0" err="1"/>
              <a:t>yetmezliği</a:t>
            </a:r>
            <a:r>
              <a:rPr lang="tr-TR" sz="2400" dirty="0"/>
              <a:t> ve </a:t>
            </a:r>
            <a:r>
              <a:rPr lang="tr-TR" sz="2400" dirty="0" err="1"/>
              <a:t>emboli</a:t>
            </a:r>
            <a:r>
              <a:rPr lang="tr-TR" sz="2400" dirty="0"/>
              <a:t> akılda tutulmalıdır.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a:defRPr/>
            </a:pPr>
            <a:r>
              <a:rPr lang="en-US" sz="2800" b="1" dirty="0" err="1">
                <a:solidFill>
                  <a:prstClr val="black">
                    <a:lumMod val="75000"/>
                    <a:lumOff val="25000"/>
                  </a:prstClr>
                </a:solidFill>
                <a:latin typeface="Calibri" panose="020F0502020204030204"/>
              </a:rPr>
              <a:t>Alevlenme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Tanımı</a:t>
            </a:r>
            <a:endParaRPr lang="en-US" sz="2800" b="1" dirty="0">
              <a:solidFill>
                <a:prstClr val="black">
                  <a:lumMod val="75000"/>
                  <a:lumOff val="25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800" b="1" dirty="0">
              <a:solidFill>
                <a:prstClr val="black">
                  <a:lumMod val="75000"/>
                  <a:lumOff val="25000"/>
                </a:prstClr>
              </a:solidFill>
              <a:highlight>
                <a:srgbClr val="FFFF00"/>
              </a:highlight>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357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17919" y="1480354"/>
            <a:ext cx="9916755" cy="397031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 akciğer fonksiyonlarında hızlı fonksiyonel kayıp,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kalitesinde bozulma,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Hospitalizasyon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Morbidite ve mortalite artışıyla birliktedir.</a:t>
            </a:r>
            <a:endParaRPr lang="en-US" sz="2400" dirty="0">
              <a:solidFill>
                <a:prstClr val="black">
                  <a:lumMod val="75000"/>
                  <a:lumOff val="25000"/>
                </a:prstClr>
              </a:solidFill>
              <a:latin typeface="Calibri" panose="020F0502020204030204"/>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ilerlediğinde alevlenmeler daha sık ve şiddetli olmakta ve sıklıkla KOAH'lı hastanın yaşam kalitesinin daha da düşmesi ile sonuçlanmaktadır.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Alevlenmesinin</a:t>
            </a:r>
            <a:r>
              <a:rPr lang="en-US" sz="2800" b="1" dirty="0">
                <a:solidFill>
                  <a:prstClr val="black">
                    <a:lumMod val="75000"/>
                    <a:lumOff val="25000"/>
                  </a:prstClr>
                </a:solidFill>
                <a:latin typeface="Calibri" panose="020F0502020204030204"/>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Önemi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1462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B8BBF290-5B5A-4E75-A6D8-183E0177D9C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76299" y="1842304"/>
            <a:ext cx="9972675"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Nefes darlığında artış,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Öksürük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Balgam miktarında artış ve/veya karakterinde değişiklik </a:t>
            </a:r>
          </a:p>
          <a:p>
            <a:pPr lvl="0" defTabSz="355600">
              <a:lnSpc>
                <a:spcPct val="150000"/>
              </a:lnSpc>
              <a:buClr>
                <a:srgbClr val="C00000"/>
              </a:buClr>
              <a:defRPr/>
            </a:pPr>
            <a:r>
              <a:rPr lang="tr-TR" sz="2400" dirty="0">
                <a:solidFill>
                  <a:prstClr val="black">
                    <a:lumMod val="75000"/>
                    <a:lumOff val="25000"/>
                  </a:prstClr>
                </a:solidFill>
              </a:rPr>
              <a:t>KOAH alevlenmesinin üç kardinal bulgusudur. Eşlik eden bilinç bozukluğu solunum yetmezliğinin ciddiyetini gösteren önemli bir bulgudur.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Alevlenmesi</a:t>
            </a:r>
            <a:r>
              <a:rPr lang="tr-TR" sz="2800" b="1" dirty="0">
                <a:solidFill>
                  <a:prstClr val="black">
                    <a:lumMod val="75000"/>
                    <a:lumOff val="25000"/>
                  </a:prstClr>
                </a:solidFill>
                <a:latin typeface="Calibri" panose="020F0502020204030204"/>
              </a:rPr>
              <a:t> Bulguları</a:t>
            </a: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579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Fizyopatoloji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5" name="Diagram 14">
            <a:extLst>
              <a:ext uri="{FF2B5EF4-FFF2-40B4-BE49-F238E27FC236}">
                <a16:creationId xmlns:a16="http://schemas.microsoft.com/office/drawing/2014/main" id="{61DAB36B-A76B-4E87-90C6-8814652CC863}"/>
              </a:ext>
            </a:extLst>
          </p:cNvPr>
          <p:cNvGraphicFramePr/>
          <p:nvPr/>
        </p:nvGraphicFramePr>
        <p:xfrm>
          <a:off x="-1438418" y="895839"/>
          <a:ext cx="12202212" cy="506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8094AD32-E0AF-441D-8628-69632E19B00C}"/>
              </a:ext>
            </a:extLst>
          </p:cNvPr>
          <p:cNvSpPr/>
          <p:nvPr/>
        </p:nvSpPr>
        <p:spPr>
          <a:xfrm>
            <a:off x="8780522" y="847191"/>
            <a:ext cx="2113462" cy="1404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404040"/>
                </a:solidFill>
              </a:rPr>
              <a:t>KOAH</a:t>
            </a:r>
            <a:endParaRPr lang="tr-TR" sz="4400" b="1" dirty="0">
              <a:solidFill>
                <a:srgbClr val="404040"/>
              </a:solidFill>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E05BCE24-2AE5-4F57-8E53-AA0007E39D5F}"/>
              </a:ext>
            </a:extLst>
          </p:cNvPr>
          <p:cNvPicPr/>
          <p:nvPr/>
        </p:nvPicPr>
        <p:blipFill rotWithShape="1">
          <a:blip r:embed="rId7"/>
          <a:srcRect l="5987" t="12525" b="14310"/>
          <a:stretch/>
        </p:blipFill>
        <p:spPr bwMode="auto">
          <a:xfrm>
            <a:off x="8822086" y="1974737"/>
            <a:ext cx="3245224" cy="32126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74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18"/>
                                        </p:tgtEl>
                                      </p:cBhvr>
                                    </p:animEffect>
                                    <p:animScale>
                                      <p:cBhvr>
                                        <p:cTn id="1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75000"/>
                    <a:lumOff val="25000"/>
                  </a:prstClr>
                </a:solidFill>
                <a:latin typeface="Calibri" panose="020F0502020204030204"/>
              </a:rPr>
              <a:t>Alevlenmelerin</a:t>
            </a:r>
            <a:r>
              <a:rPr lang="en-US" sz="2800" b="1" dirty="0">
                <a:solidFill>
                  <a:prstClr val="black">
                    <a:lumMod val="75000"/>
                    <a:lumOff val="25000"/>
                  </a:prstClr>
                </a:solidFill>
                <a:latin typeface="Calibri" panose="020F0502020204030204"/>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Etiyolojisi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8C85C78E-744D-4C2F-9755-3D7C19C2DD00}"/>
              </a:ext>
            </a:extLst>
          </p:cNvPr>
          <p:cNvGraphicFramePr/>
          <p:nvPr/>
        </p:nvGraphicFramePr>
        <p:xfrm>
          <a:off x="1693413" y="1277608"/>
          <a:ext cx="9299266" cy="4795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814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59193FB-DD17-4ED5-BA36-EB8D94DC8714}"/>
              </a:ext>
            </a:extLst>
          </p:cNvPr>
          <p:cNvSpPr txBox="1"/>
          <p:nvPr/>
        </p:nvSpPr>
        <p:spPr>
          <a:xfrm>
            <a:off x="675043" y="1225497"/>
            <a:ext cx="520207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843690"/>
            <a:ext cx="4970382"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Pnömoni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Pulmoner tromboemboli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Pnömotoraks</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Plörezi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Kot kırıkları/göğüs travması</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75000"/>
                    <a:lumOff val="25000"/>
                  </a:prstClr>
                </a:solidFill>
                <a:latin typeface="Calibri" panose="020F0502020204030204"/>
              </a:rPr>
              <a:t>Alevlenmele</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Ayırıcı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6">
            <a:extLst>
              <a:ext uri="{FF2B5EF4-FFF2-40B4-BE49-F238E27FC236}">
                <a16:creationId xmlns:a16="http://schemas.microsoft.com/office/drawing/2014/main" id="{BF21E969-0C14-4B72-8429-F0EB3AB8DBA2}"/>
              </a:ext>
            </a:extLst>
          </p:cNvPr>
          <p:cNvSpPr txBox="1"/>
          <p:nvPr/>
        </p:nvSpPr>
        <p:spPr>
          <a:xfrm>
            <a:off x="6337091" y="1233202"/>
            <a:ext cx="520207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6" name="TextBox 6">
            <a:extLst>
              <a:ext uri="{FF2B5EF4-FFF2-40B4-BE49-F238E27FC236}">
                <a16:creationId xmlns:a16="http://schemas.microsoft.com/office/drawing/2014/main" id="{9A637EEE-F319-44DE-A7BC-C3982C53F947}"/>
              </a:ext>
            </a:extLst>
          </p:cNvPr>
          <p:cNvSpPr txBox="1"/>
          <p:nvPr/>
        </p:nvSpPr>
        <p:spPr>
          <a:xfrm>
            <a:off x="6446422" y="1824562"/>
            <a:ext cx="5179864"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Sedatif ajanların, narkotiklerin ve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beta-blokerlerin uygunsuz kullanımı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 ve/veya sol kalp yetersizliği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Aritmiler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Uzun süreli oksijen tedavisi ile ilgili sorunlar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433011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1672716" y="2305316"/>
            <a:ext cx="6361860" cy="2800767"/>
          </a:xfrm>
          <a:prstGeom prst="rect">
            <a:avLst/>
          </a:prstGeom>
          <a:noFill/>
        </p:spPr>
        <p:txBody>
          <a:bodyPr wrap="square" rtlCol="0">
            <a:spAutoFit/>
          </a:bodyPr>
          <a:lstStyle/>
          <a:p>
            <a:pPr lvl="0" defTabSz="355600">
              <a:lnSpc>
                <a:spcPct val="150000"/>
              </a:lnSpc>
              <a:buClr>
                <a:srgbClr val="C00000"/>
              </a:buClr>
              <a:defRPr/>
            </a:pPr>
            <a:r>
              <a:rPr lang="tr-TR" sz="2400" dirty="0">
                <a:solidFill>
                  <a:prstClr val="black">
                    <a:lumMod val="75000"/>
                    <a:lumOff val="25000"/>
                  </a:prstClr>
                </a:solidFill>
              </a:rPr>
              <a:t>Tanıma ve ilk stabilizasyon</a:t>
            </a:r>
          </a:p>
          <a:p>
            <a:pPr lvl="0" defTabSz="355600">
              <a:lnSpc>
                <a:spcPct val="150000"/>
              </a:lnSpc>
              <a:buClr>
                <a:srgbClr val="C00000"/>
              </a:buClr>
              <a:defRPr/>
            </a:pPr>
            <a:endParaRPr lang="tr-TR" sz="400" dirty="0">
              <a:solidFill>
                <a:prstClr val="black">
                  <a:lumMod val="75000"/>
                  <a:lumOff val="25000"/>
                </a:prstClr>
              </a:solidFill>
            </a:endParaRPr>
          </a:p>
          <a:p>
            <a:pPr marR="298450" defTabSz="355600">
              <a:lnSpc>
                <a:spcPct val="150000"/>
              </a:lnSpc>
              <a:spcAft>
                <a:spcPts val="800"/>
              </a:spcAft>
              <a:buClr>
                <a:srgbClr val="C00000"/>
              </a:buClr>
              <a:defRPr/>
            </a:pPr>
            <a:r>
              <a:rPr lang="tr-TR" sz="2400" dirty="0" err="1">
                <a:solidFill>
                  <a:prstClr val="black">
                    <a:lumMod val="75000"/>
                    <a:lumOff val="25000"/>
                  </a:prstClr>
                </a:solidFill>
              </a:rPr>
              <a:t>Oksijenizasyon</a:t>
            </a:r>
            <a:endParaRPr lang="tr-TR" sz="2400" dirty="0">
              <a:solidFill>
                <a:prstClr val="black">
                  <a:lumMod val="75000"/>
                  <a:lumOff val="25000"/>
                </a:prstClr>
              </a:solidFill>
            </a:endParaRPr>
          </a:p>
          <a:p>
            <a:pPr marR="298450" defTabSz="355600">
              <a:lnSpc>
                <a:spcPct val="150000"/>
              </a:lnSpc>
              <a:spcAft>
                <a:spcPts val="800"/>
              </a:spcAft>
              <a:buClr>
                <a:srgbClr val="C00000"/>
              </a:buClr>
              <a:defRPr/>
            </a:pPr>
            <a:endParaRPr lang="tr-TR" sz="100" dirty="0">
              <a:solidFill>
                <a:prstClr val="black">
                  <a:lumMod val="75000"/>
                  <a:lumOff val="25000"/>
                </a:prstClr>
              </a:solidFill>
            </a:endParaRPr>
          </a:p>
          <a:p>
            <a:pPr marR="298450" defTabSz="355600">
              <a:lnSpc>
                <a:spcPct val="150000"/>
              </a:lnSpc>
              <a:spcAft>
                <a:spcPts val="800"/>
              </a:spcAft>
              <a:buClr>
                <a:srgbClr val="C00000"/>
              </a:buClr>
              <a:defRPr/>
            </a:pPr>
            <a:r>
              <a:rPr lang="tr-TR" sz="2400" dirty="0">
                <a:solidFill>
                  <a:prstClr val="black">
                    <a:lumMod val="75000"/>
                    <a:lumOff val="25000"/>
                  </a:prstClr>
                </a:solidFill>
              </a:rPr>
              <a:t>Diğer tedaviler</a:t>
            </a:r>
          </a:p>
          <a:p>
            <a:pPr lvl="0" defTabSz="355600">
              <a:lnSpc>
                <a:spcPct val="150000"/>
              </a:lnSpc>
              <a:buClr>
                <a:srgbClr val="C00000"/>
              </a:buClr>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Bakım-1</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pic>
        <p:nvPicPr>
          <p:cNvPr id="8" name="Resim 14">
            <a:extLst>
              <a:ext uri="{FF2B5EF4-FFF2-40B4-BE49-F238E27FC236}">
                <a16:creationId xmlns:a16="http://schemas.microsoft.com/office/drawing/2014/main" id="{F3299E27-D631-4D80-B38F-39F539CA6509}"/>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94540" y="3722300"/>
            <a:ext cx="571294" cy="571294"/>
          </a:xfrm>
          <a:prstGeom prst="rect">
            <a:avLst/>
          </a:prstGeom>
          <a:solidFill>
            <a:schemeClr val="tx1">
              <a:lumMod val="65000"/>
              <a:lumOff val="35000"/>
              <a:alpha val="0"/>
            </a:schemeClr>
          </a:solidFill>
        </p:spPr>
      </p:pic>
      <p:pic>
        <p:nvPicPr>
          <p:cNvPr id="9" name="Resim 18">
            <a:extLst>
              <a:ext uri="{FF2B5EF4-FFF2-40B4-BE49-F238E27FC236}">
                <a16:creationId xmlns:a16="http://schemas.microsoft.com/office/drawing/2014/main" id="{132ADD6D-51BE-421B-A625-5ACCF823E05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2305316"/>
            <a:ext cx="571294" cy="571294"/>
          </a:xfrm>
          <a:prstGeom prst="rect">
            <a:avLst/>
          </a:prstGeom>
          <a:solidFill>
            <a:schemeClr val="tx1">
              <a:lumMod val="65000"/>
              <a:lumOff val="35000"/>
              <a:alpha val="0"/>
            </a:schemeClr>
          </a:solidFill>
        </p:spPr>
      </p:pic>
      <p:pic>
        <p:nvPicPr>
          <p:cNvPr id="10" name="Resim 20">
            <a:extLst>
              <a:ext uri="{FF2B5EF4-FFF2-40B4-BE49-F238E27FC236}">
                <a16:creationId xmlns:a16="http://schemas.microsoft.com/office/drawing/2014/main" id="{CFFF7831-F149-41B1-89D8-C2278141AA76}"/>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3001088"/>
            <a:ext cx="571294" cy="571294"/>
          </a:xfrm>
          <a:prstGeom prst="rect">
            <a:avLst/>
          </a:prstGeom>
          <a:solidFill>
            <a:schemeClr val="tx1">
              <a:lumMod val="65000"/>
              <a:lumOff val="35000"/>
              <a:alpha val="0"/>
            </a:schemeClr>
          </a:solidFill>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9750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4" y="1450611"/>
            <a:ext cx="6361860" cy="391305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Stabilizasyon-1</a:t>
            </a:r>
          </a:p>
          <a:p>
            <a:pPr lvl="0" defTabSz="355600">
              <a:lnSpc>
                <a:spcPct val="150000"/>
              </a:lnSpc>
              <a:buClr>
                <a:srgbClr val="C00000"/>
              </a:buCl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Hastane öncesinde nefes darlığı olan hastaya yaklaşımda, yanlış tedavinin istenmeyen sonuçları olabileceği göz önüne alındığında, doğru tanı </a:t>
            </a:r>
            <a:r>
              <a:rPr lang="tr-TR" sz="2400" dirty="0">
                <a:solidFill>
                  <a:prstClr val="black">
                    <a:lumMod val="75000"/>
                    <a:lumOff val="25000"/>
                  </a:prstClr>
                </a:solidFill>
              </a:rPr>
              <a:t>optimal tedavinin sağlanabilmesi için de son derece önemlidir.</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indent="0" fontAlgn="auto">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-2</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42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4" y="1422179"/>
            <a:ext cx="6361860" cy="3359061"/>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Stabilizasyon-2</a:t>
            </a:r>
          </a:p>
          <a:p>
            <a:pPr lvl="0" defTabSz="355600">
              <a:lnSpc>
                <a:spcPct val="150000"/>
              </a:lnSpc>
              <a:buClr>
                <a:srgbClr val="C00000"/>
              </a:buClr>
              <a:defRPr/>
            </a:pPr>
            <a:r>
              <a:rPr lang="tr-TR" sz="2400" dirty="0">
                <a:solidFill>
                  <a:prstClr val="black">
                    <a:lumMod val="75000"/>
                    <a:lumOff val="25000"/>
                  </a:prstClr>
                </a:solidFill>
              </a:rPr>
              <a:t>Özellikle ileri evredeki veya ileri yaştaki hastaların eşlik eden hastalıkları ve birden çok sorunu yaşama olasılıkları </a:t>
            </a:r>
            <a:r>
              <a:rPr lang="tr-TR" sz="2400" dirty="0" err="1">
                <a:solidFill>
                  <a:prstClr val="black">
                    <a:lumMod val="75000"/>
                    <a:lumOff val="25000"/>
                  </a:prstClr>
                </a:solidFill>
              </a:rPr>
              <a:t>prognozu</a:t>
            </a:r>
            <a:r>
              <a:rPr lang="tr-TR" sz="2400" dirty="0">
                <a:solidFill>
                  <a:prstClr val="black">
                    <a:lumMod val="75000"/>
                    <a:lumOff val="25000"/>
                  </a:prstClr>
                </a:solidFill>
              </a:rPr>
              <a:t> etkileyen ve aynı zamanda tanıda zorluklara neden olan faktördür. </a:t>
            </a:r>
          </a:p>
          <a:p>
            <a:pPr lvl="0" defTabSz="355600">
              <a:lnSpc>
                <a:spcPct val="150000"/>
              </a:lnSpc>
              <a:buClr>
                <a:srgbClr val="C00000"/>
              </a:buClr>
              <a:defRPr/>
            </a:pPr>
            <a:endParaRPr lang="tr-TR" sz="2400" dirty="0">
              <a:solidFill>
                <a:prstClr val="black">
                  <a:lumMod val="75000"/>
                  <a:lumOff val="25000"/>
                </a:prstClr>
              </a:solidFill>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-3</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9982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3" y="1235569"/>
            <a:ext cx="10095121"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Stabilizasyon-3</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Alevlenme hastalarının %10’unda yerinde tedavinin yeterli olabileceği, hastaneye getirilen hastaların %30'unun 24 saat içinde taburcu edildiği, ancak hastaların %6'sında mekanik </a:t>
            </a:r>
            <a:r>
              <a:rPr lang="tr-TR" sz="2400" dirty="0" err="1">
                <a:solidFill>
                  <a:prstClr val="black">
                    <a:lumMod val="75000"/>
                    <a:lumOff val="25000"/>
                  </a:prstClr>
                </a:solidFill>
              </a:rPr>
              <a:t>ventilasyona</a:t>
            </a:r>
            <a:r>
              <a:rPr lang="tr-TR" sz="2400" dirty="0">
                <a:solidFill>
                  <a:prstClr val="black">
                    <a:lumMod val="75000"/>
                    <a:lumOff val="25000"/>
                  </a:prstClr>
                </a:solidFill>
              </a:rPr>
              <a:t> ihtiyaç duyulduğu ve 30 günlük </a:t>
            </a:r>
            <a:r>
              <a:rPr lang="tr-TR" sz="2400" dirty="0" err="1">
                <a:solidFill>
                  <a:prstClr val="black">
                    <a:lumMod val="75000"/>
                    <a:lumOff val="25000"/>
                  </a:prstClr>
                </a:solidFill>
              </a:rPr>
              <a:t>mortalitenin</a:t>
            </a:r>
            <a:r>
              <a:rPr lang="tr-TR" sz="2400" dirty="0">
                <a:solidFill>
                  <a:prstClr val="black">
                    <a:lumMod val="75000"/>
                    <a:lumOff val="25000"/>
                  </a:prstClr>
                </a:solidFill>
              </a:rPr>
              <a:t> %30 olduğu bildirilmiştir.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Alevlenme şüphesi olan hastalarda, hastane öncesinde                              sadece yerinde müdahale yapılması ve transferden                           vazgeçilmesi önerilmemektedir.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-4</a:t>
            </a:r>
          </a:p>
        </p:txBody>
      </p:sp>
      <p:pic>
        <p:nvPicPr>
          <p:cNvPr id="4" name="Resim 3"/>
          <p:cNvPicPr>
            <a:picLocks noChangeAspect="1"/>
          </p:cNvPicPr>
          <p:nvPr/>
        </p:nvPicPr>
        <p:blipFill>
          <a:blip r:embed="rId2"/>
          <a:stretch>
            <a:fillRect/>
          </a:stretch>
        </p:blipFill>
        <p:spPr>
          <a:xfrm>
            <a:off x="8420214" y="3601647"/>
            <a:ext cx="2645893" cy="2078916"/>
          </a:xfrm>
          <a:prstGeom prst="rect">
            <a:avLst/>
          </a:prstGeom>
        </p:spPr>
      </p:pic>
      <p:pic>
        <p:nvPicPr>
          <p:cNvPr id="6" name="Resim 12">
            <a:extLst>
              <a:ext uri="{FF2B5EF4-FFF2-40B4-BE49-F238E27FC236}">
                <a16:creationId xmlns:a16="http://schemas.microsoft.com/office/drawing/2014/main" id="{A7BCED36-1B01-4A94-877E-8C60EE337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160" y="1254229"/>
            <a:ext cx="448655" cy="1250555"/>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078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3" y="1945886"/>
            <a:ext cx="10281733" cy="2308324"/>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Stabilizasyon-4</a:t>
            </a:r>
          </a:p>
          <a:p>
            <a:pPr lvl="0" defTabSz="355600">
              <a:lnSpc>
                <a:spcPct val="150000"/>
              </a:lnSpc>
              <a:buClr>
                <a:srgbClr val="C00000"/>
              </a:buClr>
              <a:defRPr/>
            </a:pPr>
            <a:r>
              <a:rPr lang="tr-TR" sz="2400" dirty="0">
                <a:solidFill>
                  <a:prstClr val="black">
                    <a:lumMod val="75000"/>
                    <a:lumOff val="25000"/>
                  </a:prstClr>
                </a:solidFill>
              </a:rPr>
              <a:t>Akut </a:t>
            </a:r>
            <a:r>
              <a:rPr lang="tr-TR" sz="2400" dirty="0" err="1">
                <a:solidFill>
                  <a:prstClr val="black">
                    <a:lumMod val="75000"/>
                    <a:lumOff val="25000"/>
                  </a:prstClr>
                </a:solidFill>
              </a:rPr>
              <a:t>dispne</a:t>
            </a:r>
            <a:r>
              <a:rPr lang="tr-TR" sz="2400" dirty="0">
                <a:solidFill>
                  <a:prstClr val="black">
                    <a:lumMod val="75000"/>
                    <a:lumOff val="25000"/>
                  </a:prstClr>
                </a:solidFill>
              </a:rPr>
              <a:t> ve/veya göğüs ağrısı olan hastalarda hastane öncesinde EKG değerlendirilerek kardiyak </a:t>
            </a:r>
            <a:r>
              <a:rPr lang="tr-TR" sz="2400" dirty="0" err="1">
                <a:solidFill>
                  <a:prstClr val="black">
                    <a:lumMod val="75000"/>
                    <a:lumOff val="25000"/>
                  </a:prstClr>
                </a:solidFill>
              </a:rPr>
              <a:t>disritmiler</a:t>
            </a:r>
            <a:r>
              <a:rPr lang="tr-TR" sz="2400" dirty="0">
                <a:solidFill>
                  <a:prstClr val="black">
                    <a:lumMod val="75000"/>
                    <a:lumOff val="25000"/>
                  </a:prstClr>
                </a:solidFill>
              </a:rPr>
              <a:t> ve </a:t>
            </a:r>
            <a:r>
              <a:rPr lang="tr-TR" sz="2400" dirty="0" err="1">
                <a:solidFill>
                  <a:prstClr val="black">
                    <a:lumMod val="75000"/>
                    <a:lumOff val="25000"/>
                  </a:prstClr>
                </a:solidFill>
              </a:rPr>
              <a:t>miyokard</a:t>
            </a:r>
            <a:r>
              <a:rPr lang="tr-TR" sz="2400" dirty="0">
                <a:solidFill>
                  <a:prstClr val="black">
                    <a:lumMod val="75000"/>
                    <a:lumOff val="25000"/>
                  </a:prstClr>
                </a:solidFill>
              </a:rPr>
              <a:t> enfarktüsü                          tanıları dışlanmalıdır.</a:t>
            </a:r>
            <a:endParaRPr kumimoji="0" lang="tr-TR" sz="2400" i="0" u="none" strike="noStrike" kern="1200" cap="none" spc="0" normalizeH="0" baseline="0" noProof="0" dirty="0">
              <a:ln>
                <a:noFill/>
              </a:ln>
              <a:solidFill>
                <a:prstClr val="black">
                  <a:lumMod val="75000"/>
                  <a:lumOff val="25000"/>
                </a:prstClr>
              </a:solidFill>
              <a:effectLst/>
              <a:uLnTx/>
              <a:uFillTx/>
              <a:latin typeface="Calibri"/>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-5</a:t>
            </a:r>
          </a:p>
        </p:txBody>
      </p:sp>
      <p:pic>
        <p:nvPicPr>
          <p:cNvPr id="7" name="Resim 6"/>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0205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182993"/>
            <a:ext cx="10391064" cy="3913059"/>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Stabilizasyon-5</a:t>
            </a:r>
          </a:p>
          <a:p>
            <a:pPr lvl="0" defTabSz="355600">
              <a:lnSpc>
                <a:spcPct val="150000"/>
              </a:lnSpc>
              <a:buClr>
                <a:srgbClr val="C00000"/>
              </a:buClr>
              <a:defRPr/>
            </a:pPr>
            <a:r>
              <a:rPr lang="tr-TR" sz="2400" i="1" u="sng" dirty="0">
                <a:solidFill>
                  <a:prstClr val="black">
                    <a:lumMod val="75000"/>
                    <a:lumOff val="25000"/>
                  </a:prstClr>
                </a:solidFill>
              </a:rPr>
              <a:t>KOAH alevlenmesi olan hastaların hastane öncesi yönetimi; </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Yeterli </a:t>
            </a:r>
            <a:r>
              <a:rPr lang="tr-TR" sz="2400" dirty="0" err="1">
                <a:solidFill>
                  <a:prstClr val="black">
                    <a:lumMod val="75000"/>
                    <a:lumOff val="25000"/>
                  </a:prstClr>
                </a:solidFill>
                <a:latin typeface="Calibri" panose="020F0502020204030204"/>
              </a:rPr>
              <a:t>oksijenizasyon</a:t>
            </a:r>
            <a:r>
              <a:rPr lang="tr-TR" sz="2400" dirty="0">
                <a:solidFill>
                  <a:prstClr val="black">
                    <a:lumMod val="75000"/>
                    <a:lumOff val="25000"/>
                  </a:prstClr>
                </a:solidFill>
                <a:latin typeface="Calibri" panose="020F0502020204030204"/>
              </a:rPr>
              <a:t> ve </a:t>
            </a:r>
            <a:r>
              <a:rPr lang="tr-TR" sz="2400" dirty="0" err="1">
                <a:solidFill>
                  <a:prstClr val="black">
                    <a:lumMod val="75000"/>
                    <a:lumOff val="25000"/>
                  </a:prstClr>
                </a:solidFill>
                <a:latin typeface="Calibri" panose="020F0502020204030204"/>
              </a:rPr>
              <a:t>ventilasyonun</a:t>
            </a:r>
            <a:r>
              <a:rPr lang="tr-TR" sz="2400" dirty="0">
                <a:solidFill>
                  <a:prstClr val="black">
                    <a:lumMod val="75000"/>
                    <a:lumOff val="25000"/>
                  </a:prstClr>
                </a:solidFill>
                <a:latin typeface="Calibri" panose="020F0502020204030204"/>
              </a:rPr>
              <a:t> sağlanması</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Gerekli ise </a:t>
            </a:r>
            <a:r>
              <a:rPr lang="tr-TR" sz="2400" dirty="0" err="1">
                <a:solidFill>
                  <a:prstClr val="black">
                    <a:lumMod val="75000"/>
                    <a:lumOff val="25000"/>
                  </a:prstClr>
                </a:solidFill>
                <a:latin typeface="Calibri" panose="020F0502020204030204"/>
              </a:rPr>
              <a:t>non-invaziv</a:t>
            </a:r>
            <a:r>
              <a:rPr lang="tr-TR" sz="2400" dirty="0">
                <a:solidFill>
                  <a:prstClr val="black">
                    <a:lumMod val="75000"/>
                    <a:lumOff val="25000"/>
                  </a:prstClr>
                </a:solidFill>
                <a:latin typeface="Calibri" panose="020F0502020204030204"/>
              </a:rPr>
              <a:t> veya </a:t>
            </a:r>
            <a:r>
              <a:rPr lang="tr-TR" sz="2400" dirty="0" err="1">
                <a:solidFill>
                  <a:prstClr val="black">
                    <a:lumMod val="75000"/>
                    <a:lumOff val="25000"/>
                  </a:prstClr>
                </a:solidFill>
                <a:latin typeface="Calibri" panose="020F0502020204030204"/>
              </a:rPr>
              <a:t>invaziv</a:t>
            </a:r>
            <a:r>
              <a:rPr lang="tr-TR" sz="2400" dirty="0">
                <a:solidFill>
                  <a:prstClr val="black">
                    <a:lumMod val="75000"/>
                    <a:lumOff val="25000"/>
                  </a:prstClr>
                </a:solidFill>
                <a:latin typeface="Calibri" panose="020F0502020204030204"/>
              </a:rPr>
              <a:t> mekanik </a:t>
            </a:r>
            <a:r>
              <a:rPr lang="tr-TR" sz="2400" dirty="0" err="1">
                <a:solidFill>
                  <a:prstClr val="black">
                    <a:lumMod val="75000"/>
                    <a:lumOff val="25000"/>
                  </a:prstClr>
                </a:solidFill>
                <a:latin typeface="Calibri" panose="020F0502020204030204"/>
              </a:rPr>
              <a:t>ventilasyonun</a:t>
            </a:r>
            <a:r>
              <a:rPr lang="tr-TR" sz="2400" dirty="0">
                <a:solidFill>
                  <a:prstClr val="black">
                    <a:lumMod val="75000"/>
                    <a:lumOff val="25000"/>
                  </a:prstClr>
                </a:solidFill>
                <a:latin typeface="Calibri" panose="020F0502020204030204"/>
              </a:rPr>
              <a:t> başlanması</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latin typeface="Calibri" panose="020F0502020204030204"/>
              </a:rPr>
              <a:t>Kısa etkili </a:t>
            </a:r>
            <a:r>
              <a:rPr lang="tr-TR" sz="2400" dirty="0" err="1">
                <a:solidFill>
                  <a:prstClr val="black">
                    <a:lumMod val="75000"/>
                    <a:lumOff val="25000"/>
                  </a:prstClr>
                </a:solidFill>
                <a:latin typeface="Calibri" panose="020F0502020204030204"/>
              </a:rPr>
              <a:t>bronkodilatörlerin</a:t>
            </a:r>
            <a:r>
              <a:rPr lang="tr-TR" sz="2400" dirty="0">
                <a:solidFill>
                  <a:prstClr val="black">
                    <a:lumMod val="75000"/>
                    <a:lumOff val="25000"/>
                  </a:prstClr>
                </a:solidFill>
                <a:latin typeface="Calibri" panose="020F0502020204030204"/>
              </a:rPr>
              <a:t> kullanılmasını </a:t>
            </a:r>
            <a:r>
              <a:rPr lang="tr-TR" sz="2400" dirty="0">
                <a:solidFill>
                  <a:prstClr val="black">
                    <a:lumMod val="75000"/>
                    <a:lumOff val="25000"/>
                  </a:prstClr>
                </a:solidFill>
              </a:rPr>
              <a:t>içerir. </a:t>
            </a:r>
          </a:p>
          <a:p>
            <a:pPr lvl="0" defTabSz="355600">
              <a:lnSpc>
                <a:spcPct val="150000"/>
              </a:lnSpc>
              <a:buClr>
                <a:srgbClr val="C00000"/>
              </a:buClr>
              <a:defRPr/>
            </a:pPr>
            <a:r>
              <a:rPr lang="tr-TR" sz="2400" dirty="0">
                <a:solidFill>
                  <a:prstClr val="black">
                    <a:lumMod val="75000"/>
                    <a:lumOff val="25000"/>
                  </a:prstClr>
                </a:solidFill>
              </a:rPr>
              <a:t>Solunum sıkıntısı ile birlikte bilinç bozukluğu </a:t>
            </a:r>
            <a:r>
              <a:rPr lang="tr-TR" sz="2400" dirty="0" err="1">
                <a:solidFill>
                  <a:prstClr val="black">
                    <a:lumMod val="75000"/>
                    <a:lumOff val="25000"/>
                  </a:prstClr>
                </a:solidFill>
              </a:rPr>
              <a:t>non</a:t>
            </a:r>
            <a:r>
              <a:rPr lang="tr-TR" sz="2400" dirty="0">
                <a:solidFill>
                  <a:prstClr val="black">
                    <a:lumMod val="75000"/>
                    <a:lumOff val="25000"/>
                  </a:prstClr>
                </a:solidFill>
              </a:rPr>
              <a:t>- </a:t>
            </a:r>
            <a:r>
              <a:rPr lang="tr-TR" sz="2400" dirty="0" err="1">
                <a:solidFill>
                  <a:prstClr val="black">
                    <a:lumMod val="75000"/>
                    <a:lumOff val="25000"/>
                  </a:prstClr>
                </a:solidFill>
              </a:rPr>
              <a:t>invaziv</a:t>
            </a:r>
            <a:r>
              <a:rPr lang="tr-TR" sz="2400" dirty="0">
                <a:solidFill>
                  <a:prstClr val="black">
                    <a:lumMod val="75000"/>
                    <a:lumOff val="25000"/>
                  </a:prstClr>
                </a:solidFill>
              </a:rPr>
              <a:t>                                   veya  </a:t>
            </a:r>
            <a:r>
              <a:rPr lang="tr-TR" sz="2400" dirty="0" err="1">
                <a:solidFill>
                  <a:prstClr val="black">
                    <a:lumMod val="75000"/>
                    <a:lumOff val="25000"/>
                  </a:prstClr>
                </a:solidFill>
              </a:rPr>
              <a:t>invaziv</a:t>
            </a:r>
            <a:r>
              <a:rPr lang="tr-TR" sz="2400" dirty="0">
                <a:solidFill>
                  <a:prstClr val="black">
                    <a:lumMod val="75000"/>
                    <a:lumOff val="25000"/>
                  </a:prstClr>
                </a:solidFill>
              </a:rPr>
              <a:t> mekanik </a:t>
            </a:r>
            <a:r>
              <a:rPr lang="tr-TR" sz="2400" dirty="0" err="1">
                <a:solidFill>
                  <a:prstClr val="black">
                    <a:lumMod val="75000"/>
                    <a:lumOff val="25000"/>
                  </a:prstClr>
                </a:solidFill>
              </a:rPr>
              <a:t>ventilasyon</a:t>
            </a:r>
            <a:r>
              <a:rPr lang="tr-TR" sz="2400" dirty="0">
                <a:solidFill>
                  <a:prstClr val="black">
                    <a:lumMod val="75000"/>
                    <a:lumOff val="25000"/>
                  </a:prstClr>
                </a:solidFill>
              </a:rPr>
              <a:t> ihtiyacının göstergesidir.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-6</a:t>
            </a:r>
          </a:p>
        </p:txBody>
      </p:sp>
      <p:pic>
        <p:nvPicPr>
          <p:cNvPr id="5" name="Resim 4"/>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892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182993"/>
            <a:ext cx="10391064" cy="4524315"/>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Tanıma ve İlk Stabilizasyon-6</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0" i="1" u="sng" strike="noStrike" kern="1200" cap="none" spc="0" normalizeH="0" baseline="0" noProof="0" dirty="0">
                <a:ln>
                  <a:noFill/>
                </a:ln>
                <a:solidFill>
                  <a:prstClr val="black">
                    <a:lumMod val="75000"/>
                    <a:lumOff val="25000"/>
                  </a:prstClr>
                </a:solidFill>
                <a:effectLst/>
                <a:uLnTx/>
                <a:uFillTx/>
                <a:latin typeface="Calibri"/>
                <a:ea typeface="+mn-ea"/>
                <a:cs typeface="+mn-cs"/>
              </a:rPr>
              <a:t>KOAH alevlenmesi olan hastaların hastane öncesi yönetimi; (devam)</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Ciddi solunum sıkıntısı olan, havayolu risk altında ve/veya bilinç bozukluğu olan bir hastanın sırtı yükseltilmeli, gerekli ise </a:t>
            </a:r>
            <a:r>
              <a:rPr lang="tr-TR" sz="2400" dirty="0" err="1">
                <a:solidFill>
                  <a:prstClr val="black">
                    <a:lumMod val="75000"/>
                    <a:lumOff val="25000"/>
                  </a:prstClr>
                </a:solidFill>
              </a:rPr>
              <a:t>mandibula</a:t>
            </a:r>
            <a:r>
              <a:rPr lang="tr-TR" sz="2400" dirty="0">
                <a:solidFill>
                  <a:prstClr val="black">
                    <a:lumMod val="75000"/>
                    <a:lumOff val="25000"/>
                  </a:prstClr>
                </a:solidFill>
              </a:rPr>
              <a:t> öne doğru çekilmeli ve oksijen başlanmalıdır.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Hastanın oturur pozisyona alınması ile yumuşak damak                                      </a:t>
            </a:r>
            <a:r>
              <a:rPr lang="tr-TR" sz="2400" dirty="0" err="1">
                <a:solidFill>
                  <a:prstClr val="black">
                    <a:lumMod val="75000"/>
                    <a:lumOff val="25000"/>
                  </a:prstClr>
                </a:solidFill>
              </a:rPr>
              <a:t>posterior</a:t>
            </a:r>
            <a:r>
              <a:rPr lang="tr-TR" sz="2400" dirty="0">
                <a:solidFill>
                  <a:prstClr val="black">
                    <a:lumMod val="75000"/>
                    <a:lumOff val="25000"/>
                  </a:prstClr>
                </a:solidFill>
              </a:rPr>
              <a:t> </a:t>
            </a:r>
            <a:r>
              <a:rPr lang="tr-TR" sz="2400" dirty="0" err="1">
                <a:solidFill>
                  <a:prstClr val="black">
                    <a:lumMod val="75000"/>
                    <a:lumOff val="25000"/>
                  </a:prstClr>
                </a:solidFill>
              </a:rPr>
              <a:t>farinksten</a:t>
            </a:r>
            <a:r>
              <a:rPr lang="tr-TR" sz="2400" dirty="0">
                <a:solidFill>
                  <a:prstClr val="black">
                    <a:lumMod val="75000"/>
                    <a:lumOff val="25000"/>
                  </a:prstClr>
                </a:solidFill>
              </a:rPr>
              <a:t> ayrılır ve pasif olarak havayolu açıklığı                                   sağlanmış olur. </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-7</a:t>
            </a:r>
          </a:p>
        </p:txBody>
      </p:sp>
      <p:pic>
        <p:nvPicPr>
          <p:cNvPr id="5" name="Resim 4"/>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942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-8</a:t>
            </a:r>
          </a:p>
        </p:txBody>
      </p:sp>
      <p:pic>
        <p:nvPicPr>
          <p:cNvPr id="7" name="Resim 6"/>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36" t="17516" r="1464" b="5705"/>
          <a:stretch/>
        </p:blipFill>
        <p:spPr bwMode="auto">
          <a:xfrm>
            <a:off x="675043" y="1380931"/>
            <a:ext cx="7181333" cy="4318293"/>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9"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4">
            <a:duotone>
              <a:schemeClr val="accent3">
                <a:shade val="45000"/>
                <a:satMod val="135000"/>
              </a:schemeClr>
              <a:prstClr val="white"/>
            </a:duotone>
          </a:blip>
          <a:srcRect l="9789"/>
          <a:stretch/>
        </p:blipFill>
        <p:spPr>
          <a:xfrm>
            <a:off x="8239434" y="3629862"/>
            <a:ext cx="2647122" cy="2075267"/>
          </a:xfrm>
          <a:prstGeom prst="rect">
            <a:avLst/>
          </a:prstGeom>
        </p:spPr>
      </p:pic>
      <p:pic>
        <p:nvPicPr>
          <p:cNvPr id="10"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82883"/>
            <a:ext cx="2647121" cy="2168808"/>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2443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3" name="Dikdörtgen 2">
            <a:extLst>
              <a:ext uri="{FF2B5EF4-FFF2-40B4-BE49-F238E27FC236}">
                <a16:creationId xmlns:a16="http://schemas.microsoft.com/office/drawing/2014/main" id="{9A674231-B60D-48E0-8682-B25E40739994}"/>
              </a:ext>
            </a:extLst>
          </p:cNvPr>
          <p:cNvSpPr/>
          <p:nvPr/>
        </p:nvSpPr>
        <p:spPr>
          <a:xfrm>
            <a:off x="4498017" y="876300"/>
            <a:ext cx="6492851"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Neler </a:t>
            </a:r>
            <a:r>
              <a:rPr kumimoji="0" lang="tr-TR" sz="2800" b="1" i="0" u="none" strike="noStrike" kern="1200" cap="none" spc="0" normalizeH="0" baseline="0" noProof="0" dirty="0">
                <a:ln>
                  <a:noFill/>
                </a:ln>
                <a:solidFill>
                  <a:srgbClr val="404040"/>
                </a:solidFill>
                <a:effectLst/>
                <a:uLnTx/>
                <a:uFillTx/>
                <a:latin typeface="Calibri"/>
                <a:ea typeface="+mn-ea"/>
                <a:cs typeface="+mn-cs"/>
              </a:rPr>
              <a:t>Öğreneceğiz</a:t>
            </a: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p:txBody>
      </p:sp>
      <p:sp>
        <p:nvSpPr>
          <p:cNvPr id="5" name="TextBox 6">
            <a:extLst>
              <a:ext uri="{FF2B5EF4-FFF2-40B4-BE49-F238E27FC236}">
                <a16:creationId xmlns:a16="http://schemas.microsoft.com/office/drawing/2014/main" id="{0E6821DB-3B53-463C-9E86-40C34E6F857D}"/>
              </a:ext>
            </a:extLst>
          </p:cNvPr>
          <p:cNvSpPr txBox="1"/>
          <p:nvPr/>
        </p:nvSpPr>
        <p:spPr>
          <a:xfrm>
            <a:off x="4498017" y="1472381"/>
            <a:ext cx="7496759" cy="436273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
                <a:srgbClr val="FF0000"/>
              </a:buClr>
              <a:buSzTx/>
              <a:buFontTx/>
              <a:buNone/>
              <a:tabLst/>
              <a:defRPr/>
            </a:pPr>
            <a:r>
              <a:rPr kumimoji="0" lang="tr-TR" sz="2400" b="1" i="0" u="none" strike="noStrike" kern="1200" cap="none" spc="0" normalizeH="0" baseline="0" noProof="0" dirty="0">
                <a:ln>
                  <a:noFill/>
                </a:ln>
                <a:solidFill>
                  <a:srgbClr val="C00000"/>
                </a:solidFill>
                <a:effectLst/>
                <a:uLnTx/>
                <a:uFillTx/>
                <a:latin typeface="Calibri"/>
                <a:ea typeface="+mn-ea"/>
                <a:cs typeface="+mn-cs"/>
              </a:rPr>
              <a:t>Bu eğitimde;</a:t>
            </a:r>
          </a:p>
          <a:p>
            <a:pPr marL="285750" marR="0" lvl="0" indent="-285750" algn="l" defTabSz="4572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a:solidFill>
                  <a:srgbClr val="404040"/>
                </a:solidFill>
              </a:rPr>
              <a:t>KOAH’ın tanımı, epidemiyolojisi, patogenezi, risk faktörleri </a:t>
            </a: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a:t>
            </a:r>
            <a:r>
              <a:rPr lang="en-US" sz="2300" dirty="0">
                <a:solidFill>
                  <a:srgbClr val="404040"/>
                </a:solidFill>
              </a:rPr>
              <a:t>da</a:t>
            </a:r>
            <a:r>
              <a:rPr lang="tr-TR" sz="2300" dirty="0">
                <a:solidFill>
                  <a:srgbClr val="404040"/>
                </a:solidFill>
              </a:rPr>
              <a:t> semptomlar</a:t>
            </a:r>
            <a:r>
              <a:rPr lang="en-US" sz="2300" dirty="0">
                <a:solidFill>
                  <a:srgbClr val="404040"/>
                </a:solidFill>
              </a:rPr>
              <a:t>, </a:t>
            </a:r>
            <a:r>
              <a:rPr lang="tr-TR" sz="2300" dirty="0">
                <a:solidFill>
                  <a:srgbClr val="404040"/>
                </a:solidFill>
              </a:rPr>
              <a:t>fizik muayene</a:t>
            </a:r>
            <a:r>
              <a:rPr lang="en-US" sz="2300" dirty="0">
                <a:solidFill>
                  <a:srgbClr val="404040"/>
                </a:solidFill>
              </a:rPr>
              <a:t> </a:t>
            </a:r>
            <a:r>
              <a:rPr lang="en-US" sz="2300" dirty="0" err="1">
                <a:solidFill>
                  <a:srgbClr val="404040"/>
                </a:solidFill>
              </a:rPr>
              <a:t>ve</a:t>
            </a:r>
            <a:r>
              <a:rPr lang="en-US" sz="2300" dirty="0">
                <a:solidFill>
                  <a:srgbClr val="404040"/>
                </a:solidFill>
              </a:rPr>
              <a:t> </a:t>
            </a:r>
            <a:r>
              <a:rPr lang="tr-TR" sz="2300" dirty="0">
                <a:solidFill>
                  <a:srgbClr val="404040"/>
                </a:solidFill>
              </a:rPr>
              <a:t>tanı testleri </a:t>
            </a:r>
            <a:endParaRPr lang="en-US" sz="2300" dirty="0">
              <a:solidFill>
                <a:srgbClr val="404040"/>
              </a:solidFill>
            </a:endParaRP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KOAH’ın ayırıcı tanısındaki hastalıklar ve sevk kriterleri</a:t>
            </a:r>
          </a:p>
          <a:p>
            <a:pPr marL="285750" indent="-285750" defTabSz="457200">
              <a:lnSpc>
                <a:spcPct val="150000"/>
              </a:lnSpc>
              <a:buClr>
                <a:srgbClr val="C00000"/>
              </a:buClr>
              <a:buFont typeface="Arial" panose="020B0604020202020204" pitchFamily="34" charset="0"/>
              <a:buChar char="•"/>
              <a:defRPr/>
            </a:pPr>
            <a:r>
              <a:rPr lang="tr-TR" sz="2300" dirty="0">
                <a:solidFill>
                  <a:srgbClr val="404040"/>
                </a:solidFill>
              </a:rPr>
              <a:t>KOAH</a:t>
            </a:r>
            <a:r>
              <a:rPr lang="en-US" sz="2300" dirty="0">
                <a:solidFill>
                  <a:srgbClr val="404040"/>
                </a:solidFill>
              </a:rPr>
              <a:t>’</a:t>
            </a:r>
            <a:r>
              <a:rPr lang="tr-TR" sz="2300" dirty="0">
                <a:solidFill>
                  <a:srgbClr val="404040"/>
                </a:solidFill>
              </a:rPr>
              <a:t>d</a:t>
            </a:r>
            <a:r>
              <a:rPr lang="en-US" sz="2300" dirty="0">
                <a:solidFill>
                  <a:srgbClr val="404040"/>
                </a:solidFill>
              </a:rPr>
              <a:t>a </a:t>
            </a:r>
            <a:r>
              <a:rPr lang="tr-TR" sz="2300" dirty="0">
                <a:solidFill>
                  <a:srgbClr val="404040"/>
                </a:solidFill>
              </a:rPr>
              <a:t>ilaç tedavisi  ve ilaç dışı tedaviler </a:t>
            </a: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 alevlenmelerine yaklaşım</a:t>
            </a:r>
          </a:p>
          <a:p>
            <a:pPr marL="285750" lvl="0" indent="-285750" defTabSz="457200">
              <a:lnSpc>
                <a:spcPct val="150000"/>
              </a:lnSpc>
              <a:buClr>
                <a:srgbClr val="C00000"/>
              </a:buClr>
              <a:buFont typeface="Arial" panose="020B0604020202020204" pitchFamily="34" charset="0"/>
              <a:buChar char="•"/>
              <a:defRPr/>
            </a:pPr>
            <a:r>
              <a:rPr lang="tr-TR" sz="2300" dirty="0">
                <a:solidFill>
                  <a:srgbClr val="404040"/>
                </a:solidFill>
              </a:rPr>
              <a:t>KOAH’da izlem standartları</a:t>
            </a:r>
            <a:endParaRPr kumimoji="0" lang="en-US" sz="2300" b="0" i="0" u="none" strike="noStrike" kern="1200" cap="none" spc="0" normalizeH="0" baseline="0" noProof="0" dirty="0">
              <a:ln>
                <a:noFill/>
              </a:ln>
              <a:solidFill>
                <a:srgbClr val="404040"/>
              </a:solidFill>
              <a:effectLst/>
              <a:uLnTx/>
              <a:uFillTx/>
              <a:latin typeface="Calibri"/>
            </a:endParaRPr>
          </a:p>
          <a:p>
            <a:pPr marL="0" marR="0" lvl="0" indent="0" algn="l" defTabSz="4572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srgbClr val="C00000"/>
                </a:solidFill>
                <a:effectLst/>
                <a:uLnTx/>
                <a:uFillTx/>
                <a:latin typeface="Calibri"/>
                <a:ea typeface="+mn-ea"/>
                <a:cs typeface="+mn-cs"/>
              </a:rPr>
              <a:t>konularında bilgi sahibi olacaksınız.</a:t>
            </a:r>
          </a:p>
        </p:txBody>
      </p:sp>
      <p:pic>
        <p:nvPicPr>
          <p:cNvPr id="7" name="Resim 6">
            <a:extLst>
              <a:ext uri="{FF2B5EF4-FFF2-40B4-BE49-F238E27FC236}">
                <a16:creationId xmlns:a16="http://schemas.microsoft.com/office/drawing/2014/main" id="{9B66F1CC-766C-4E64-9739-74C0BD365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05" y="1472381"/>
            <a:ext cx="3314700" cy="3219450"/>
          </a:xfrm>
          <a:prstGeom prst="rect">
            <a:avLst/>
          </a:prstGeom>
        </p:spPr>
      </p:pic>
      <p:pic>
        <p:nvPicPr>
          <p:cNvPr id="9" name="Resim 8">
            <a:extLst>
              <a:ext uri="{FF2B5EF4-FFF2-40B4-BE49-F238E27FC236}">
                <a16:creationId xmlns:a16="http://schemas.microsoft.com/office/drawing/2014/main" id="{35396D3D-8C25-47E2-B72A-F7FC9DDB3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520" y="895350"/>
            <a:ext cx="2381250" cy="5962650"/>
          </a:xfrm>
          <a:prstGeom prst="rect">
            <a:avLst/>
          </a:prstGeom>
        </p:spPr>
      </p:pic>
    </p:spTree>
    <p:extLst>
      <p:ext uri="{BB962C8B-B14F-4D97-AF65-F5344CB8AC3E}">
        <p14:creationId xmlns:p14="http://schemas.microsoft.com/office/powerpoint/2010/main" val="42046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7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8B9E4E-CB24-47DC-A1B9-77D5FBDA8B74}"/>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0" y="3513"/>
            <a:ext cx="12192000" cy="6132576"/>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75044" y="1588951"/>
            <a:ext cx="10586513"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Enflamasyon yalnızca akciğerlerle sınırlı olmayıp, sistemik özellik de gösterir.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Hastalığa eşlik eden </a:t>
            </a:r>
            <a:r>
              <a:rPr lang="tr-TR" sz="2400" dirty="0" err="1">
                <a:solidFill>
                  <a:prstClr val="black">
                    <a:lumMod val="75000"/>
                    <a:lumOff val="25000"/>
                  </a:prstClr>
                </a:solidFill>
              </a:rPr>
              <a:t>komorbiditeler</a:t>
            </a:r>
            <a:r>
              <a:rPr lang="tr-TR" sz="2400" dirty="0">
                <a:solidFill>
                  <a:prstClr val="black">
                    <a:lumMod val="75000"/>
                    <a:lumOff val="25000"/>
                  </a:prstClr>
                </a:solidFill>
              </a:rPr>
              <a:t> hastalığın ilerlemesine katkıda bulunur ve hastalığın yönetimini güçleştirir.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Hastalık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alevlenmelerle seyreder.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 ve stabil dönem farklı şekilde tedavi edilir.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 hastalığın ilerlemesine katkıda bulunur ve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mortalitenin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en önemli nedenidir.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Seyri-1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133127"/>
            <a:ext cx="12192000" cy="724873"/>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566508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4374" y="1450611"/>
            <a:ext cx="6361860" cy="3416320"/>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Oksijenizasyon-1</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lvl="0" defTabSz="355600">
              <a:lnSpc>
                <a:spcPct val="150000"/>
              </a:lnSpc>
              <a:buClr>
                <a:srgbClr val="C00000"/>
              </a:buClr>
              <a:defRPr/>
            </a:pPr>
            <a:r>
              <a:rPr lang="tr-TR" sz="2400" dirty="0">
                <a:solidFill>
                  <a:prstClr val="black">
                    <a:lumMod val="75000"/>
                    <a:lumOff val="25000"/>
                  </a:prstClr>
                </a:solidFill>
              </a:rPr>
              <a:t>KOAH alevlenme ile başvuran hastalarda yeterli oksijen uygulanması hayati önem taşır. Ancak titre edilmeden uygulanan oksijen </a:t>
            </a:r>
            <a:r>
              <a:rPr lang="tr-TR" sz="2400" dirty="0" err="1">
                <a:solidFill>
                  <a:prstClr val="black">
                    <a:lumMod val="75000"/>
                    <a:lumOff val="25000"/>
                  </a:prstClr>
                </a:solidFill>
              </a:rPr>
              <a:t>inhalasyon</a:t>
            </a:r>
            <a:r>
              <a:rPr lang="tr-TR" sz="2400" dirty="0">
                <a:solidFill>
                  <a:prstClr val="black">
                    <a:lumMod val="75000"/>
                    <a:lumOff val="25000"/>
                  </a:prstClr>
                </a:solidFill>
              </a:rPr>
              <a:t> tedavisi, karbondioksit </a:t>
            </a:r>
            <a:r>
              <a:rPr lang="tr-TR" sz="2400" dirty="0" err="1">
                <a:solidFill>
                  <a:prstClr val="black">
                    <a:lumMod val="75000"/>
                    <a:lumOff val="25000"/>
                  </a:prstClr>
                </a:solidFill>
              </a:rPr>
              <a:t>retansiyonuna</a:t>
            </a:r>
            <a:r>
              <a:rPr lang="tr-TR" sz="2400" dirty="0">
                <a:solidFill>
                  <a:prstClr val="black">
                    <a:lumMod val="75000"/>
                    <a:lumOff val="25000"/>
                  </a:prstClr>
                </a:solidFill>
              </a:rPr>
              <a:t> yol açabilir; bu da hastanın </a:t>
            </a:r>
            <a:r>
              <a:rPr lang="tr-TR" sz="2400" dirty="0" err="1">
                <a:solidFill>
                  <a:prstClr val="black">
                    <a:lumMod val="75000"/>
                    <a:lumOff val="25000"/>
                  </a:prstClr>
                </a:solidFill>
              </a:rPr>
              <a:t>prognozu</a:t>
            </a:r>
            <a:r>
              <a:rPr lang="tr-TR" sz="2400" dirty="0">
                <a:solidFill>
                  <a:prstClr val="black">
                    <a:lumMod val="75000"/>
                    <a:lumOff val="25000"/>
                  </a:prstClr>
                </a:solidFill>
              </a:rPr>
              <a:t> için zararlı olabilir. </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-9</a:t>
            </a:r>
          </a:p>
        </p:txBody>
      </p:sp>
      <p:pic>
        <p:nvPicPr>
          <p:cNvPr id="5"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6"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2784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a:extLst>
              <a:ext uri="{FF2B5EF4-FFF2-40B4-BE49-F238E27FC236}">
                <a16:creationId xmlns:a16="http://schemas.microsoft.com/office/drawing/2014/main" id="{A09D461A-B27E-4A58-9DF2-42AE4702F8A6}"/>
              </a:ext>
            </a:extLst>
          </p:cNvPr>
          <p:cNvSpPr txBox="1"/>
          <p:nvPr/>
        </p:nvSpPr>
        <p:spPr>
          <a:xfrm>
            <a:off x="675043" y="1225497"/>
            <a:ext cx="658052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TextBox 6">
            <a:extLst>
              <a:ext uri="{FF2B5EF4-FFF2-40B4-BE49-F238E27FC236}">
                <a16:creationId xmlns:a16="http://schemas.microsoft.com/office/drawing/2014/main" id="{1A4F2EBE-7BAF-436D-AFC3-BA30E7A9F760}"/>
              </a:ext>
            </a:extLst>
          </p:cNvPr>
          <p:cNvSpPr txBox="1"/>
          <p:nvPr/>
        </p:nvSpPr>
        <p:spPr>
          <a:xfrm>
            <a:off x="784373" y="1208239"/>
            <a:ext cx="6471191" cy="4524315"/>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Oksijenizasyon-2</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lvl="0" defTabSz="355600">
              <a:lnSpc>
                <a:spcPct val="150000"/>
              </a:lnSpc>
              <a:buClr>
                <a:srgbClr val="C00000"/>
              </a:buClr>
              <a:defRPr/>
            </a:pPr>
            <a:r>
              <a:rPr lang="tr-TR" sz="2400" dirty="0">
                <a:solidFill>
                  <a:prstClr val="black">
                    <a:lumMod val="75000"/>
                    <a:lumOff val="25000"/>
                  </a:prstClr>
                </a:solidFill>
              </a:rPr>
              <a:t>KOAH alevlenme hastalarında yüksek akımlı oksijen tedavisinin rutin olarak uygulamasından kaçınılmalı ve tedavi bireyselleştirilmelidir. Başlangıçta düşük akımda oksijen tedavisi başlanmalı ve hedef </a:t>
            </a:r>
            <a:r>
              <a:rPr lang="tr-TR" sz="2400" dirty="0" err="1">
                <a:solidFill>
                  <a:prstClr val="black">
                    <a:lumMod val="75000"/>
                    <a:lumOff val="25000"/>
                  </a:prstClr>
                </a:solidFill>
              </a:rPr>
              <a:t>satürasyon</a:t>
            </a:r>
            <a:r>
              <a:rPr lang="tr-TR" sz="2400" dirty="0">
                <a:solidFill>
                  <a:prstClr val="black">
                    <a:lumMod val="75000"/>
                    <a:lumOff val="25000"/>
                  </a:prstClr>
                </a:solidFill>
              </a:rPr>
              <a:t> düzeyi %88-92 arasında olacak şekilde oksijen tedavisi titre edilmelidir. </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0" name="Dikdörtgen 9">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-10</a:t>
            </a:r>
          </a:p>
        </p:txBody>
      </p:sp>
      <p:pic>
        <p:nvPicPr>
          <p:cNvPr id="11" name="Picture 4">
            <a:extLst>
              <a:ext uri="{FF2B5EF4-FFF2-40B4-BE49-F238E27FC236}">
                <a16:creationId xmlns:a16="http://schemas.microsoft.com/office/drawing/2014/main" id="{3A5FAA1B-B777-4C4B-B7F5-A323F137255C}"/>
              </a:ext>
            </a:extLst>
          </p:cNvPr>
          <p:cNvPicPr>
            <a:picLocks noChangeAspect="1"/>
          </p:cNvPicPr>
          <p:nvPr/>
        </p:nvPicPr>
        <p:blipFill rotWithShape="1">
          <a:blip r:embed="rId2">
            <a:duotone>
              <a:schemeClr val="accent3">
                <a:shade val="45000"/>
                <a:satMod val="135000"/>
              </a:schemeClr>
              <a:prstClr val="white"/>
            </a:duotone>
          </a:blip>
          <a:srcRect l="9789"/>
          <a:stretch/>
        </p:blipFill>
        <p:spPr>
          <a:xfrm>
            <a:off x="8239434" y="3555218"/>
            <a:ext cx="2647122" cy="2075267"/>
          </a:xfrm>
          <a:prstGeom prst="rect">
            <a:avLst/>
          </a:prstGeom>
        </p:spPr>
      </p:pic>
      <p:pic>
        <p:nvPicPr>
          <p:cNvPr id="12" name="Picture 5">
            <a:extLst>
              <a:ext uri="{FF2B5EF4-FFF2-40B4-BE49-F238E27FC236}">
                <a16:creationId xmlns:a16="http://schemas.microsoft.com/office/drawing/2014/main" id="{94CF5C38-8A7E-4476-BE66-FDD0F456473D}"/>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0842" t="7438" r="10640" b="28676"/>
          <a:stretch/>
        </p:blipFill>
        <p:spPr>
          <a:xfrm>
            <a:off x="8239434" y="1208239"/>
            <a:ext cx="2647121" cy="2168808"/>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53304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09D461A-B27E-4A58-9DF2-42AE4702F8A6}"/>
              </a:ext>
            </a:extLst>
          </p:cNvPr>
          <p:cNvSpPr txBox="1"/>
          <p:nvPr/>
        </p:nvSpPr>
        <p:spPr>
          <a:xfrm>
            <a:off x="675042" y="1225497"/>
            <a:ext cx="10469931"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TextBox 6">
            <a:extLst>
              <a:ext uri="{FF2B5EF4-FFF2-40B4-BE49-F238E27FC236}">
                <a16:creationId xmlns:a16="http://schemas.microsoft.com/office/drawing/2014/main" id="{1A4F2EBE-7BAF-436D-AFC3-BA30E7A9F760}"/>
              </a:ext>
            </a:extLst>
          </p:cNvPr>
          <p:cNvSpPr txBox="1"/>
          <p:nvPr/>
        </p:nvSpPr>
        <p:spPr>
          <a:xfrm>
            <a:off x="933662" y="1225497"/>
            <a:ext cx="9703236" cy="4467057"/>
          </a:xfrm>
          <a:prstGeom prst="rect">
            <a:avLst/>
          </a:prstGeom>
          <a:noFill/>
        </p:spPr>
        <p:txBody>
          <a:bodyPr wrap="square" rtlCol="0">
            <a:spAutoFit/>
          </a:bodyPr>
          <a:lstStyle/>
          <a:p>
            <a:pPr lvl="0" defTabSz="355600">
              <a:lnSpc>
                <a:spcPct val="150000"/>
              </a:lnSpc>
              <a:buClr>
                <a:srgbClr val="C00000"/>
              </a:buClr>
              <a:defRPr/>
            </a:pPr>
            <a:r>
              <a:rPr lang="tr-TR" sz="2400" b="1" dirty="0">
                <a:solidFill>
                  <a:prstClr val="black">
                    <a:lumMod val="75000"/>
                    <a:lumOff val="25000"/>
                  </a:prstClr>
                </a:solidFill>
              </a:rPr>
              <a:t>Diğer Tedaviler-1</a:t>
            </a:r>
            <a:endPar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Bronkodilatör tedavi olarak kısa etkili beta-2 </a:t>
            </a:r>
            <a:r>
              <a:rPr lang="tr-TR" sz="2400" dirty="0" err="1">
                <a:solidFill>
                  <a:prstClr val="black">
                    <a:lumMod val="75000"/>
                    <a:lumOff val="25000"/>
                  </a:prstClr>
                </a:solidFill>
              </a:rPr>
              <a:t>agonist</a:t>
            </a:r>
            <a:r>
              <a:rPr lang="tr-TR" sz="2400" dirty="0">
                <a:solidFill>
                  <a:prstClr val="black">
                    <a:lumMod val="75000"/>
                    <a:lumOff val="25000"/>
                  </a:prstClr>
                </a:solidFill>
              </a:rPr>
              <a:t> ilaçlar ve/veya kısa etkili </a:t>
            </a:r>
            <a:r>
              <a:rPr lang="tr-TR" sz="2400" dirty="0" err="1">
                <a:solidFill>
                  <a:prstClr val="black">
                    <a:lumMod val="75000"/>
                    <a:lumOff val="25000"/>
                  </a:prstClr>
                </a:solidFill>
              </a:rPr>
              <a:t>antikolinerjik</a:t>
            </a:r>
            <a:r>
              <a:rPr lang="tr-TR" sz="2400" dirty="0">
                <a:solidFill>
                  <a:prstClr val="black">
                    <a:lumMod val="75000"/>
                    <a:lumOff val="25000"/>
                  </a:prstClr>
                </a:solidFill>
              </a:rPr>
              <a:t> ilaçlar önerilmektedir. Kısa etkili </a:t>
            </a:r>
            <a:r>
              <a:rPr lang="tr-TR" sz="2400" dirty="0" err="1">
                <a:solidFill>
                  <a:prstClr val="black">
                    <a:lumMod val="75000"/>
                    <a:lumOff val="25000"/>
                  </a:prstClr>
                </a:solidFill>
              </a:rPr>
              <a:t>bronkodilatör</a:t>
            </a:r>
            <a:r>
              <a:rPr lang="tr-TR" sz="2400" dirty="0">
                <a:solidFill>
                  <a:prstClr val="black">
                    <a:lumMod val="75000"/>
                    <a:lumOff val="25000"/>
                  </a:prstClr>
                </a:solidFill>
              </a:rPr>
              <a:t> ilaçlar ölçülü doz </a:t>
            </a:r>
            <a:r>
              <a:rPr lang="tr-TR" sz="2400" dirty="0" err="1">
                <a:solidFill>
                  <a:prstClr val="black">
                    <a:lumMod val="75000"/>
                    <a:lumOff val="25000"/>
                  </a:prstClr>
                </a:solidFill>
              </a:rPr>
              <a:t>inhaler</a:t>
            </a:r>
            <a:r>
              <a:rPr lang="tr-TR" sz="2400" dirty="0">
                <a:solidFill>
                  <a:prstClr val="black">
                    <a:lumMod val="75000"/>
                    <a:lumOff val="25000"/>
                  </a:prstClr>
                </a:solidFill>
              </a:rPr>
              <a:t> (ÖDİ) veya </a:t>
            </a:r>
            <a:r>
              <a:rPr lang="tr-TR" sz="2400" dirty="0" err="1">
                <a:solidFill>
                  <a:prstClr val="black">
                    <a:lumMod val="75000"/>
                    <a:lumOff val="25000"/>
                  </a:prstClr>
                </a:solidFill>
              </a:rPr>
              <a:t>nebülizerle</a:t>
            </a:r>
            <a:r>
              <a:rPr lang="tr-TR" sz="2400" dirty="0">
                <a:solidFill>
                  <a:prstClr val="black">
                    <a:lumMod val="75000"/>
                    <a:lumOff val="25000"/>
                  </a:prstClr>
                </a:solidFill>
              </a:rPr>
              <a:t> verilebilir.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Salbutamol 5 mg </a:t>
            </a:r>
            <a:r>
              <a:rPr lang="tr-TR" sz="2400" dirty="0" err="1">
                <a:solidFill>
                  <a:prstClr val="black">
                    <a:lumMod val="75000"/>
                    <a:lumOff val="25000"/>
                  </a:prstClr>
                </a:solidFill>
              </a:rPr>
              <a:t>nebülizerle</a:t>
            </a:r>
            <a:r>
              <a:rPr lang="tr-TR" sz="2400" dirty="0">
                <a:solidFill>
                  <a:prstClr val="black">
                    <a:lumMod val="75000"/>
                    <a:lumOff val="25000"/>
                  </a:prstClr>
                </a:solidFill>
              </a:rPr>
              <a:t> (veya 6 </a:t>
            </a:r>
            <a:r>
              <a:rPr lang="tr-TR" sz="2400" dirty="0" err="1">
                <a:solidFill>
                  <a:prstClr val="black">
                    <a:lumMod val="75000"/>
                    <a:lumOff val="25000"/>
                  </a:prstClr>
                </a:solidFill>
              </a:rPr>
              <a:t>puff</a:t>
            </a:r>
            <a:r>
              <a:rPr lang="tr-TR" sz="2400" dirty="0">
                <a:solidFill>
                  <a:prstClr val="black">
                    <a:lumMod val="75000"/>
                    <a:lumOff val="25000"/>
                  </a:prstClr>
                </a:solidFill>
              </a:rPr>
              <a:t> ölçülü doz                                    </a:t>
            </a:r>
            <a:r>
              <a:rPr lang="tr-TR" sz="2400" dirty="0" err="1">
                <a:solidFill>
                  <a:prstClr val="black">
                    <a:lumMod val="75000"/>
                    <a:lumOff val="25000"/>
                  </a:prstClr>
                </a:solidFill>
              </a:rPr>
              <a:t>inhaler</a:t>
            </a:r>
            <a:r>
              <a:rPr lang="tr-TR" sz="2400" dirty="0">
                <a:solidFill>
                  <a:prstClr val="black">
                    <a:lumMod val="75000"/>
                    <a:lumOff val="25000"/>
                  </a:prstClr>
                </a:solidFill>
              </a:rPr>
              <a:t>) olarak verilir ve hastanın solunum sıkıntısının                                      devam etmesi durumunda 2 ya da 3 kez her saat başı                           tekrarlanabilir.</a:t>
            </a:r>
          </a:p>
        </p:txBody>
      </p:sp>
      <p:sp>
        <p:nvSpPr>
          <p:cNvPr id="4" name="Dikdörtgen 3">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-11</a:t>
            </a:r>
          </a:p>
        </p:txBody>
      </p:sp>
      <p:pic>
        <p:nvPicPr>
          <p:cNvPr id="5" name="Resim 4"/>
          <p:cNvPicPr>
            <a:picLocks noChangeAspect="1"/>
          </p:cNvPicPr>
          <p:nvPr/>
        </p:nvPicPr>
        <p:blipFill>
          <a:blip r:embed="rId3"/>
          <a:stretch>
            <a:fillRect/>
          </a:stretch>
        </p:blipFill>
        <p:spPr>
          <a:xfrm>
            <a:off x="9033673" y="3553587"/>
            <a:ext cx="2645893" cy="20789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005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09D461A-B27E-4A58-9DF2-42AE4702F8A6}"/>
              </a:ext>
            </a:extLst>
          </p:cNvPr>
          <p:cNvSpPr txBox="1"/>
          <p:nvPr/>
        </p:nvSpPr>
        <p:spPr>
          <a:xfrm>
            <a:off x="675043" y="1225497"/>
            <a:ext cx="10391064" cy="4455066"/>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TextBox 6">
            <a:extLst>
              <a:ext uri="{FF2B5EF4-FFF2-40B4-BE49-F238E27FC236}">
                <a16:creationId xmlns:a16="http://schemas.microsoft.com/office/drawing/2014/main" id="{1A4F2EBE-7BAF-436D-AFC3-BA30E7A9F760}"/>
              </a:ext>
            </a:extLst>
          </p:cNvPr>
          <p:cNvSpPr txBox="1"/>
          <p:nvPr/>
        </p:nvSpPr>
        <p:spPr>
          <a:xfrm>
            <a:off x="877678" y="1225497"/>
            <a:ext cx="10188429" cy="34163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Diğer Tedaviler-2</a:t>
            </a:r>
          </a:p>
          <a:p>
            <a:pPr marL="342900" lvl="0" indent="-342900" defTabSz="355600">
              <a:lnSpc>
                <a:spcPct val="150000"/>
              </a:lnSpc>
              <a:buClr>
                <a:srgbClr val="C00000"/>
              </a:buClr>
              <a:buFont typeface="Arial" panose="020B0604020202020204" pitchFamily="34" charset="0"/>
              <a:buChar char="•"/>
              <a:defRPr/>
            </a:pPr>
            <a:r>
              <a:rPr lang="tr-TR" sz="2400" dirty="0" err="1">
                <a:solidFill>
                  <a:prstClr val="black">
                    <a:lumMod val="75000"/>
                    <a:lumOff val="25000"/>
                  </a:prstClr>
                </a:solidFill>
                <a:latin typeface="Calibri" panose="020F0502020204030204"/>
              </a:rPr>
              <a:t>Bronkospazm</a:t>
            </a:r>
            <a:r>
              <a:rPr lang="tr-TR" sz="2400" dirty="0">
                <a:solidFill>
                  <a:prstClr val="black">
                    <a:lumMod val="75000"/>
                    <a:lumOff val="25000"/>
                  </a:prstClr>
                </a:solidFill>
                <a:latin typeface="Calibri" panose="020F0502020204030204"/>
              </a:rPr>
              <a:t> şüphesi olan hastalara </a:t>
            </a:r>
            <a:r>
              <a:rPr lang="tr-TR" sz="2400" dirty="0" err="1">
                <a:solidFill>
                  <a:prstClr val="black">
                    <a:lumMod val="75000"/>
                    <a:lumOff val="25000"/>
                  </a:prstClr>
                </a:solidFill>
                <a:latin typeface="Calibri" panose="020F0502020204030204"/>
              </a:rPr>
              <a:t>ipratropium</a:t>
            </a:r>
            <a:r>
              <a:rPr lang="tr-TR" sz="2400" dirty="0">
                <a:solidFill>
                  <a:prstClr val="black">
                    <a:lumMod val="75000"/>
                    <a:lumOff val="25000"/>
                  </a:prstClr>
                </a:solidFill>
                <a:latin typeface="Calibri" panose="020F0502020204030204"/>
              </a:rPr>
              <a:t> </a:t>
            </a:r>
            <a:r>
              <a:rPr lang="tr-TR" sz="2400" dirty="0" err="1">
                <a:solidFill>
                  <a:prstClr val="black">
                    <a:lumMod val="75000"/>
                    <a:lumOff val="25000"/>
                  </a:prstClr>
                </a:solidFill>
                <a:latin typeface="Calibri" panose="020F0502020204030204"/>
              </a:rPr>
              <a:t>bromid</a:t>
            </a:r>
            <a:r>
              <a:rPr lang="tr-TR" sz="2400" dirty="0">
                <a:solidFill>
                  <a:prstClr val="black">
                    <a:lumMod val="75000"/>
                    <a:lumOff val="25000"/>
                  </a:prstClr>
                </a:solidFill>
                <a:latin typeface="Calibri" panose="020F0502020204030204"/>
              </a:rPr>
              <a:t> uygulanması düşünülebilir. </a:t>
            </a:r>
            <a:r>
              <a:rPr lang="tr-TR" sz="2400" dirty="0" err="1">
                <a:solidFill>
                  <a:prstClr val="black">
                    <a:lumMod val="75000"/>
                    <a:lumOff val="25000"/>
                  </a:prstClr>
                </a:solidFill>
                <a:latin typeface="Calibri" panose="020F0502020204030204"/>
              </a:rPr>
              <a:t>İpratropium</a:t>
            </a:r>
            <a:r>
              <a:rPr lang="tr-TR" sz="2400" dirty="0">
                <a:solidFill>
                  <a:prstClr val="black">
                    <a:lumMod val="75000"/>
                    <a:lumOff val="25000"/>
                  </a:prstClr>
                </a:solidFill>
                <a:latin typeface="Calibri" panose="020F0502020204030204"/>
              </a:rPr>
              <a:t>, </a:t>
            </a:r>
            <a:r>
              <a:rPr lang="tr-TR" sz="2400" dirty="0" err="1">
                <a:solidFill>
                  <a:prstClr val="black">
                    <a:lumMod val="75000"/>
                    <a:lumOff val="25000"/>
                  </a:prstClr>
                </a:solidFill>
                <a:latin typeface="Calibri" panose="020F0502020204030204"/>
              </a:rPr>
              <a:t>salbutamol</a:t>
            </a:r>
            <a:r>
              <a:rPr lang="tr-TR" sz="2400" dirty="0">
                <a:solidFill>
                  <a:prstClr val="black">
                    <a:lumMod val="75000"/>
                    <a:lumOff val="25000"/>
                  </a:prstClr>
                </a:solidFill>
                <a:latin typeface="Calibri" panose="020F0502020204030204"/>
              </a:rPr>
              <a:t> ile birlikte 3 doza kadar verilmelidir</a:t>
            </a:r>
            <a:r>
              <a:rPr lang="tr-TR" sz="2400" dirty="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Sistemik </a:t>
            </a:r>
            <a:r>
              <a:rPr lang="tr-TR" sz="2400" dirty="0" err="1">
                <a:solidFill>
                  <a:prstClr val="black">
                    <a:lumMod val="75000"/>
                    <a:lumOff val="25000"/>
                  </a:prstClr>
                </a:solidFill>
              </a:rPr>
              <a:t>kortikosteroidler</a:t>
            </a:r>
            <a:r>
              <a:rPr lang="tr-TR" sz="2400" dirty="0">
                <a:solidFill>
                  <a:prstClr val="black">
                    <a:lumMod val="75000"/>
                    <a:lumOff val="25000"/>
                  </a:prstClr>
                </a:solidFill>
              </a:rPr>
              <a:t> KOAH alevlenmelerinde hastaların hastanede kalma sürelerinin kısaltılmasında, </a:t>
            </a:r>
            <a:r>
              <a:rPr lang="tr-TR" sz="2400" dirty="0" err="1">
                <a:solidFill>
                  <a:prstClr val="black">
                    <a:lumMod val="75000"/>
                    <a:lumOff val="25000"/>
                  </a:prstClr>
                </a:solidFill>
              </a:rPr>
              <a:t>oksijenizasyon</a:t>
            </a:r>
            <a:r>
              <a:rPr lang="tr-TR" sz="2400" dirty="0">
                <a:solidFill>
                  <a:prstClr val="black">
                    <a:lumMod val="75000"/>
                    <a:lumOff val="25000"/>
                  </a:prstClr>
                </a:solidFill>
              </a:rPr>
              <a:t> ve akciğer                                      fonksiyonlarının düzeltilmesinde etkilidir. </a:t>
            </a:r>
            <a:endParaRPr lang="tr-TR" sz="2400" dirty="0">
              <a:solidFill>
                <a:prstClr val="black">
                  <a:lumMod val="75000"/>
                  <a:lumOff val="25000"/>
                </a:prstClr>
              </a:solidFill>
              <a:latin typeface="Calibri" panose="020F0502020204030204"/>
            </a:endParaRPr>
          </a:p>
        </p:txBody>
      </p:sp>
      <p:sp>
        <p:nvSpPr>
          <p:cNvPr id="4" name="Dikdörtgen 3">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Alevlenmelerde </a:t>
            </a:r>
            <a:r>
              <a:rPr lang="en-US" sz="2800" b="1" dirty="0" err="1">
                <a:solidFill>
                  <a:prstClr val="black">
                    <a:lumMod val="75000"/>
                    <a:lumOff val="25000"/>
                  </a:prstClr>
                </a:solidFill>
                <a:latin typeface="Calibri" panose="020F0502020204030204"/>
              </a:rPr>
              <a:t>Hastane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Öncesi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Tıbbi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Bakım</a:t>
            </a:r>
            <a:r>
              <a:rPr lang="tr-TR" sz="2800" b="1" dirty="0">
                <a:solidFill>
                  <a:prstClr val="black">
                    <a:lumMod val="75000"/>
                    <a:lumOff val="25000"/>
                  </a:prstClr>
                </a:solidFill>
                <a:latin typeface="Calibri" panose="020F0502020204030204"/>
              </a:rPr>
              <a:t>-12</a:t>
            </a:r>
          </a:p>
        </p:txBody>
      </p:sp>
      <p:pic>
        <p:nvPicPr>
          <p:cNvPr id="5" name="Resim 4"/>
          <p:cNvPicPr>
            <a:picLocks noChangeAspect="1"/>
          </p:cNvPicPr>
          <p:nvPr/>
        </p:nvPicPr>
        <p:blipFill>
          <a:blip r:embed="rId2"/>
          <a:stretch>
            <a:fillRect/>
          </a:stretch>
        </p:blipFill>
        <p:spPr>
          <a:xfrm>
            <a:off x="8420214" y="3601647"/>
            <a:ext cx="2645893" cy="2078916"/>
          </a:xfrm>
          <a:prstGeom prst="rect">
            <a:avLst/>
          </a:prstGeom>
        </p:spPr>
      </p:pic>
      <p:sp>
        <p:nvSpPr>
          <p:cNvPr id="6" name="Dikdörtgen 5"/>
          <p:cNvSpPr/>
          <p:nvPr/>
        </p:nvSpPr>
        <p:spPr>
          <a:xfrm>
            <a:off x="0" y="6257112"/>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652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4005F0-05E1-5674-1E63-D740EC819462}"/>
              </a:ext>
            </a:extLst>
          </p:cNvPr>
          <p:cNvSpPr>
            <a:spLocks noGrp="1"/>
          </p:cNvSpPr>
          <p:nvPr>
            <p:ph type="title"/>
          </p:nvPr>
        </p:nvSpPr>
        <p:spPr/>
        <p:txBody>
          <a:bodyPr>
            <a:normAutofit/>
          </a:bodyPr>
          <a:lstStyle/>
          <a:p>
            <a:r>
              <a:rPr lang="tr-TR" sz="2800" b="1" dirty="0">
                <a:solidFill>
                  <a:prstClr val="black">
                    <a:lumMod val="75000"/>
                    <a:lumOff val="25000"/>
                  </a:prstClr>
                </a:solidFill>
                <a:latin typeface="Calibri" panose="020F0502020204030204"/>
                <a:ea typeface="+mn-ea"/>
                <a:cs typeface="+mn-cs"/>
              </a:rPr>
              <a:t>KOAH Alevlenmede ROMA Kriterleri</a:t>
            </a:r>
          </a:p>
        </p:txBody>
      </p:sp>
      <p:pic>
        <p:nvPicPr>
          <p:cNvPr id="4" name="İçerik Yer Tutucusu 3" descr="metin, ekran görüntüsü, yazı tipi, sayı, numara içeren bir resim&#10;&#10;Açıklama otomatik olarak oluşturuldu">
            <a:extLst>
              <a:ext uri="{FF2B5EF4-FFF2-40B4-BE49-F238E27FC236}">
                <a16:creationId xmlns:a16="http://schemas.microsoft.com/office/drawing/2014/main" id="{7E74B0C8-3C3F-8CA4-D0EE-3829A29770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4365" y="1358180"/>
            <a:ext cx="8418158" cy="4730893"/>
          </a:xfrm>
          <a:prstGeom prst="rect">
            <a:avLst/>
          </a:prstGeom>
          <a:ln>
            <a:noFill/>
          </a:ln>
          <a:effectLst>
            <a:outerShdw blurRad="190500" algn="tl" rotWithShape="0">
              <a:srgbClr val="000000">
                <a:alpha val="70000"/>
              </a:srgbClr>
            </a:outerShdw>
          </a:effectLst>
        </p:spPr>
      </p:pic>
      <p:sp>
        <p:nvSpPr>
          <p:cNvPr id="3" name="Dikdörtgen 2">
            <a:extLst>
              <a:ext uri="{FF2B5EF4-FFF2-40B4-BE49-F238E27FC236}">
                <a16:creationId xmlns:a16="http://schemas.microsoft.com/office/drawing/2014/main" id="{6E4D1957-CD27-331C-DEBC-7C11077123FC}"/>
              </a:ext>
            </a:extLst>
          </p:cNvPr>
          <p:cNvSpPr/>
          <p:nvPr/>
        </p:nvSpPr>
        <p:spPr>
          <a:xfrm>
            <a:off x="0" y="6257112"/>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9003431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a:extLst>
              <a:ext uri="{FF2B5EF4-FFF2-40B4-BE49-F238E27FC236}">
                <a16:creationId xmlns:a16="http://schemas.microsoft.com/office/drawing/2014/main" id="{D6A2D58E-78AF-00FC-20E1-FB7D4698A3FB}"/>
              </a:ext>
            </a:extLst>
          </p:cNvPr>
          <p:cNvSpPr>
            <a:spLocks noGrp="1"/>
          </p:cNvSpPr>
          <p:nvPr>
            <p:ph type="title"/>
          </p:nvPr>
        </p:nvSpPr>
        <p:spPr>
          <a:xfrm>
            <a:off x="615388" y="354692"/>
            <a:ext cx="11770576" cy="1143000"/>
          </a:xfrm>
        </p:spPr>
        <p:txBody>
          <a:bodyPr>
            <a:noAutofit/>
          </a:bodyPr>
          <a:lstStyle/>
          <a:p>
            <a:r>
              <a:rPr lang="tr-TR" sz="2800" b="1" dirty="0">
                <a:solidFill>
                  <a:prstClr val="black">
                    <a:lumMod val="75000"/>
                    <a:lumOff val="25000"/>
                  </a:prstClr>
                </a:solidFill>
                <a:latin typeface="Calibri" panose="020F0502020204030204"/>
                <a:ea typeface="+mn-ea"/>
                <a:cs typeface="+mn-cs"/>
              </a:rPr>
              <a:t>KOAH Alevlenme Şüphesi Olan Hastalarda Karıştırıcı veya Katkıda Bulunan Durumlar</a:t>
            </a:r>
          </a:p>
        </p:txBody>
      </p:sp>
      <p:graphicFrame>
        <p:nvGraphicFramePr>
          <p:cNvPr id="9" name="Tablo 8">
            <a:extLst>
              <a:ext uri="{FF2B5EF4-FFF2-40B4-BE49-F238E27FC236}">
                <a16:creationId xmlns:a16="http://schemas.microsoft.com/office/drawing/2014/main" id="{7CF58F27-D735-1A89-6ECB-CDDEFADD49F7}"/>
              </a:ext>
            </a:extLst>
          </p:cNvPr>
          <p:cNvGraphicFramePr>
            <a:graphicFrameLocks noGrp="1"/>
          </p:cNvGraphicFramePr>
          <p:nvPr>
            <p:extLst>
              <p:ext uri="{D42A27DB-BD31-4B8C-83A1-F6EECF244321}">
                <p14:modId xmlns:p14="http://schemas.microsoft.com/office/powerpoint/2010/main" val="3378804631"/>
              </p:ext>
            </p:extLst>
          </p:nvPr>
        </p:nvGraphicFramePr>
        <p:xfrm>
          <a:off x="927117" y="1346662"/>
          <a:ext cx="9567702" cy="4375270"/>
        </p:xfrm>
        <a:graphic>
          <a:graphicData uri="http://schemas.openxmlformats.org/drawingml/2006/table">
            <a:tbl>
              <a:tblPr firstRow="1" bandRow="1">
                <a:tableStyleId>{5C22544A-7EE6-4342-B048-85BDC9FD1C3A}</a:tableStyleId>
              </a:tblPr>
              <a:tblGrid>
                <a:gridCol w="1570986">
                  <a:extLst>
                    <a:ext uri="{9D8B030D-6E8A-4147-A177-3AD203B41FA5}">
                      <a16:colId xmlns:a16="http://schemas.microsoft.com/office/drawing/2014/main" val="442249143"/>
                    </a:ext>
                  </a:extLst>
                </a:gridCol>
                <a:gridCol w="3786927">
                  <a:extLst>
                    <a:ext uri="{9D8B030D-6E8A-4147-A177-3AD203B41FA5}">
                      <a16:colId xmlns:a16="http://schemas.microsoft.com/office/drawing/2014/main" val="1915332364"/>
                    </a:ext>
                  </a:extLst>
                </a:gridCol>
                <a:gridCol w="4209789">
                  <a:extLst>
                    <a:ext uri="{9D8B030D-6E8A-4147-A177-3AD203B41FA5}">
                      <a16:colId xmlns:a16="http://schemas.microsoft.com/office/drawing/2014/main" val="569195443"/>
                    </a:ext>
                  </a:extLst>
                </a:gridCol>
              </a:tblGrid>
              <a:tr h="295525">
                <a:tc rowSpan="3">
                  <a:txBody>
                    <a:bodyPr/>
                    <a:lstStyle/>
                    <a:p>
                      <a:endParaRPr lang="tr-TR" sz="2400" dirty="0">
                        <a:solidFill>
                          <a:schemeClr val="tx1"/>
                        </a:solidFill>
                      </a:endParaRPr>
                    </a:p>
                    <a:p>
                      <a:endParaRPr lang="tr-TR" sz="2400" dirty="0">
                        <a:solidFill>
                          <a:schemeClr val="tx1"/>
                        </a:solidFill>
                      </a:endParaRPr>
                    </a:p>
                    <a:p>
                      <a:endParaRPr lang="tr-TR" sz="2400" dirty="0">
                        <a:solidFill>
                          <a:schemeClr val="tx1"/>
                        </a:solidFill>
                      </a:endParaRPr>
                    </a:p>
                    <a:p>
                      <a:endParaRPr lang="tr-TR" sz="2400" dirty="0">
                        <a:solidFill>
                          <a:schemeClr val="tx1"/>
                        </a:solidFill>
                      </a:endParaRPr>
                    </a:p>
                    <a:p>
                      <a:r>
                        <a:rPr lang="tr-TR" sz="2400" dirty="0">
                          <a:solidFill>
                            <a:schemeClr val="tx1"/>
                          </a:solidFill>
                        </a:rPr>
                        <a:t>En sık</a:t>
                      </a:r>
                    </a:p>
                  </a:txBody>
                  <a:tcPr>
                    <a:solidFill>
                      <a:schemeClr val="bg1">
                        <a:lumMod val="65000"/>
                      </a:schemeClr>
                    </a:solidFill>
                  </a:tcPr>
                </a:tc>
                <a:tc>
                  <a:txBody>
                    <a:bodyPr/>
                    <a:lstStyle/>
                    <a:p>
                      <a:r>
                        <a:rPr lang="tr-TR" sz="2400" dirty="0">
                          <a:solidFill>
                            <a:schemeClr val="tx1"/>
                          </a:solidFill>
                        </a:rPr>
                        <a:t>Pnömoni</a:t>
                      </a:r>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schemeClr val="tx1"/>
                          </a:solidFill>
                        </a:rPr>
                        <a:t>Akciğer </a:t>
                      </a:r>
                      <a:r>
                        <a:rPr lang="tr-TR" sz="2400" dirty="0" err="1">
                          <a:solidFill>
                            <a:schemeClr val="tx1"/>
                          </a:solidFill>
                        </a:rPr>
                        <a:t>grafisi</a:t>
                      </a:r>
                      <a:endParaRPr lang="tr-TR" sz="24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356635488"/>
                  </a:ext>
                </a:extLst>
              </a:tr>
              <a:tr h="904283">
                <a:tc vMerge="1">
                  <a:txBody>
                    <a:bodyPr/>
                    <a:lstStyle/>
                    <a:p>
                      <a:endParaRPr lang="tr-TR" dirty="0"/>
                    </a:p>
                  </a:txBody>
                  <a:tcPr/>
                </a:tc>
                <a:tc>
                  <a:txBody>
                    <a:bodyPr/>
                    <a:lstStyle/>
                    <a:p>
                      <a:r>
                        <a:rPr lang="tr-TR" sz="2400" b="1" dirty="0" err="1"/>
                        <a:t>Pulmoner</a:t>
                      </a:r>
                      <a:r>
                        <a:rPr lang="tr-TR" sz="2400" b="1" dirty="0"/>
                        <a:t> emboli</a:t>
                      </a:r>
                    </a:p>
                  </a:txBody>
                  <a:tcPr>
                    <a:solidFill>
                      <a:schemeClr val="tx2">
                        <a:lumMod val="20000"/>
                        <a:lumOff val="80000"/>
                      </a:schemeClr>
                    </a:solidFill>
                  </a:tcPr>
                </a:tc>
                <a:tc>
                  <a:txBody>
                    <a:bodyPr/>
                    <a:lstStyle/>
                    <a:p>
                      <a:r>
                        <a:rPr lang="tr-TR" sz="2400" dirty="0">
                          <a:solidFill>
                            <a:schemeClr val="tx1"/>
                          </a:solidFill>
                        </a:rPr>
                        <a:t>Klinik olasılık değerlendirmesi</a:t>
                      </a:r>
                    </a:p>
                    <a:p>
                      <a:r>
                        <a:rPr lang="tr-TR" sz="2400" dirty="0">
                          <a:solidFill>
                            <a:schemeClr val="tx1"/>
                          </a:solidFill>
                        </a:rPr>
                        <a:t>D-</a:t>
                      </a:r>
                      <a:r>
                        <a:rPr lang="tr-TR" sz="2400" dirty="0" err="1">
                          <a:solidFill>
                            <a:schemeClr val="tx1"/>
                          </a:solidFill>
                        </a:rPr>
                        <a:t>dimer</a:t>
                      </a:r>
                      <a:endParaRPr lang="tr-TR" sz="2400" dirty="0">
                        <a:solidFill>
                          <a:schemeClr val="tx1"/>
                        </a:solidFill>
                      </a:endParaRPr>
                    </a:p>
                    <a:p>
                      <a:r>
                        <a:rPr lang="tr-TR" sz="2400" dirty="0" err="1">
                          <a:solidFill>
                            <a:schemeClr val="tx1"/>
                          </a:solidFill>
                        </a:rPr>
                        <a:t>BT_anjiografi</a:t>
                      </a:r>
                      <a:r>
                        <a:rPr lang="tr-TR" sz="2400" dirty="0">
                          <a:solidFill>
                            <a:schemeClr val="tx1"/>
                          </a:solidFill>
                        </a:rPr>
                        <a:t> </a:t>
                      </a:r>
                      <a:endParaRPr lang="tr-TR" sz="2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4293058409"/>
                  </a:ext>
                </a:extLst>
              </a:tr>
              <a:tr h="810615">
                <a:tc vMerge="1">
                  <a:txBody>
                    <a:bodyPr/>
                    <a:lstStyle/>
                    <a:p>
                      <a:endParaRPr lang="tr-TR" dirty="0"/>
                    </a:p>
                  </a:txBody>
                  <a:tcPr/>
                </a:tc>
                <a:tc>
                  <a:txBody>
                    <a:bodyPr/>
                    <a:lstStyle/>
                    <a:p>
                      <a:r>
                        <a:rPr lang="tr-TR" sz="2400" b="1" dirty="0"/>
                        <a:t>Kalp yetmezliği</a:t>
                      </a:r>
                    </a:p>
                  </a:txBody>
                  <a:tcPr>
                    <a:solidFill>
                      <a:schemeClr val="tx2">
                        <a:lumMod val="20000"/>
                        <a:lumOff val="80000"/>
                      </a:schemeClr>
                    </a:solidFill>
                  </a:tcPr>
                </a:tc>
                <a:tc>
                  <a:txBody>
                    <a:bodyPr/>
                    <a:lstStyle/>
                    <a:p>
                      <a:r>
                        <a:rPr lang="tr-TR" sz="2400" dirty="0">
                          <a:solidFill>
                            <a:schemeClr val="tx1"/>
                          </a:solidFill>
                        </a:rPr>
                        <a:t>Akciğer </a:t>
                      </a:r>
                      <a:r>
                        <a:rPr lang="tr-TR" sz="2400" dirty="0" err="1">
                          <a:solidFill>
                            <a:schemeClr val="tx1"/>
                          </a:solidFill>
                        </a:rPr>
                        <a:t>garfisi</a:t>
                      </a:r>
                      <a:endParaRPr lang="tr-TR" sz="2400" dirty="0">
                        <a:solidFill>
                          <a:schemeClr val="tx1"/>
                        </a:solidFill>
                      </a:endParaRPr>
                    </a:p>
                    <a:p>
                      <a:r>
                        <a:rPr lang="tr-TR" sz="2400" dirty="0">
                          <a:solidFill>
                            <a:schemeClr val="tx1"/>
                          </a:solidFill>
                        </a:rPr>
                        <a:t>NT-</a:t>
                      </a:r>
                      <a:r>
                        <a:rPr lang="tr-TR" sz="2400" dirty="0" err="1">
                          <a:solidFill>
                            <a:schemeClr val="tx1"/>
                          </a:solidFill>
                        </a:rPr>
                        <a:t>proBNP</a:t>
                      </a:r>
                      <a:r>
                        <a:rPr lang="tr-TR" sz="2400" dirty="0">
                          <a:solidFill>
                            <a:schemeClr val="tx1"/>
                          </a:solidFill>
                        </a:rPr>
                        <a:t> (Pro-BNP)</a:t>
                      </a:r>
                    </a:p>
                    <a:p>
                      <a:r>
                        <a:rPr lang="tr-TR" sz="2400" dirty="0">
                          <a:solidFill>
                            <a:schemeClr val="tx1"/>
                          </a:solidFill>
                        </a:rPr>
                        <a:t>EKO</a:t>
                      </a:r>
                    </a:p>
                  </a:txBody>
                  <a:tcPr>
                    <a:solidFill>
                      <a:schemeClr val="accent1">
                        <a:lumMod val="20000"/>
                        <a:lumOff val="80000"/>
                      </a:schemeClr>
                    </a:solidFill>
                  </a:tcPr>
                </a:tc>
                <a:extLst>
                  <a:ext uri="{0D108BD9-81ED-4DB2-BD59-A6C34878D82A}">
                    <a16:rowId xmlns:a16="http://schemas.microsoft.com/office/drawing/2014/main" val="787574687"/>
                  </a:ext>
                </a:extLst>
              </a:tr>
              <a:tr h="904283">
                <a:tc rowSpan="2">
                  <a:txBody>
                    <a:bodyPr/>
                    <a:lstStyle/>
                    <a:p>
                      <a:endParaRPr lang="tr-TR" sz="2400" b="1" dirty="0"/>
                    </a:p>
                    <a:p>
                      <a:r>
                        <a:rPr lang="tr-TR" sz="2400" b="1" dirty="0"/>
                        <a:t>Daha az sıklıkta</a:t>
                      </a:r>
                    </a:p>
                  </a:txBody>
                  <a:tcPr>
                    <a:solidFill>
                      <a:srgbClr val="FFC9C9"/>
                    </a:solidFill>
                  </a:tcPr>
                </a:tc>
                <a:tc>
                  <a:txBody>
                    <a:bodyPr/>
                    <a:lstStyle/>
                    <a:p>
                      <a:r>
                        <a:rPr lang="tr-TR" sz="2400" b="1" dirty="0"/>
                        <a:t>Pnömotoraks</a:t>
                      </a:r>
                    </a:p>
                  </a:txBody>
                  <a:tcPr>
                    <a:solidFill>
                      <a:srgbClr val="FFEBEB"/>
                    </a:solidFill>
                  </a:tcPr>
                </a:tc>
                <a:tc>
                  <a:txBody>
                    <a:bodyPr/>
                    <a:lstStyle/>
                    <a:p>
                      <a:r>
                        <a:rPr lang="tr-TR" sz="2400" dirty="0">
                          <a:solidFill>
                            <a:schemeClr val="tx1"/>
                          </a:solidFill>
                        </a:rPr>
                        <a:t>Akciğer grafisi</a:t>
                      </a:r>
                    </a:p>
                    <a:p>
                      <a:r>
                        <a:rPr lang="tr-TR" sz="2400" dirty="0" err="1">
                          <a:solidFill>
                            <a:schemeClr val="tx1"/>
                          </a:solidFill>
                        </a:rPr>
                        <a:t>Toraks</a:t>
                      </a:r>
                      <a:r>
                        <a:rPr lang="tr-TR" sz="2400" dirty="0">
                          <a:solidFill>
                            <a:schemeClr val="tx1"/>
                          </a:solidFill>
                        </a:rPr>
                        <a:t> USG</a:t>
                      </a:r>
                    </a:p>
                  </a:txBody>
                  <a:tcPr>
                    <a:solidFill>
                      <a:srgbClr val="FFEBEB"/>
                    </a:solidFill>
                  </a:tcPr>
                </a:tc>
                <a:extLst>
                  <a:ext uri="{0D108BD9-81ED-4DB2-BD59-A6C34878D82A}">
                    <a16:rowId xmlns:a16="http://schemas.microsoft.com/office/drawing/2014/main" val="4192903174"/>
                  </a:ext>
                </a:extLst>
              </a:tr>
              <a:tr h="636347">
                <a:tc vMerge="1">
                  <a:txBody>
                    <a:bodyPr/>
                    <a:lstStyle/>
                    <a:p>
                      <a:endParaRPr lang="tr-TR" dirty="0"/>
                    </a:p>
                  </a:txBody>
                  <a:tcPr/>
                </a:tc>
                <a:tc>
                  <a:txBody>
                    <a:bodyPr/>
                    <a:lstStyle/>
                    <a:p>
                      <a:r>
                        <a:rPr lang="tr-TR" sz="2400" b="1" dirty="0" err="1"/>
                        <a:t>Mykodar</a:t>
                      </a:r>
                      <a:r>
                        <a:rPr lang="tr-TR" sz="2400" b="1" dirty="0"/>
                        <a:t> İnfarktüsü</a:t>
                      </a:r>
                    </a:p>
                  </a:txBody>
                  <a:tcPr>
                    <a:solidFill>
                      <a:srgbClr val="FFEB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schemeClr val="tx1"/>
                          </a:solidFill>
                        </a:rPr>
                        <a:t>EKG, </a:t>
                      </a:r>
                      <a:r>
                        <a:rPr lang="tr-TR" sz="2400" dirty="0" err="1">
                          <a:solidFill>
                            <a:schemeClr val="tx1"/>
                          </a:solidFill>
                        </a:rPr>
                        <a:t>troponin</a:t>
                      </a:r>
                      <a:endParaRPr lang="tr-TR" sz="2400" dirty="0">
                        <a:solidFill>
                          <a:schemeClr val="tx1"/>
                        </a:solidFill>
                      </a:endParaRPr>
                    </a:p>
                  </a:txBody>
                  <a:tcPr>
                    <a:solidFill>
                      <a:srgbClr val="FFEBEB"/>
                    </a:solidFill>
                  </a:tcPr>
                </a:tc>
                <a:extLst>
                  <a:ext uri="{0D108BD9-81ED-4DB2-BD59-A6C34878D82A}">
                    <a16:rowId xmlns:a16="http://schemas.microsoft.com/office/drawing/2014/main" val="868034163"/>
                  </a:ext>
                </a:extLst>
              </a:tr>
            </a:tbl>
          </a:graphicData>
        </a:graphic>
      </p:graphicFrame>
      <p:sp>
        <p:nvSpPr>
          <p:cNvPr id="2" name="Dikdörtgen 1">
            <a:extLst>
              <a:ext uri="{FF2B5EF4-FFF2-40B4-BE49-F238E27FC236}">
                <a16:creationId xmlns:a16="http://schemas.microsoft.com/office/drawing/2014/main" id="{0C776F54-00D8-A893-CFA6-9BE0F06C548C}"/>
              </a:ext>
            </a:extLst>
          </p:cNvPr>
          <p:cNvSpPr/>
          <p:nvPr/>
        </p:nvSpPr>
        <p:spPr>
          <a:xfrm>
            <a:off x="0" y="6257112"/>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4301919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788032" cy="1031051"/>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Alevlenmeleri</a:t>
            </a:r>
            <a:r>
              <a:rPr lang="tr-TR" sz="2800" b="1" dirty="0" err="1">
                <a:solidFill>
                  <a:prstClr val="black">
                    <a:lumMod val="75000"/>
                    <a:lumOff val="25000"/>
                  </a:prstClr>
                </a:solidFill>
                <a:latin typeface="Calibri" panose="020F0502020204030204"/>
              </a:rPr>
              <a:t>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Tedavi</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Yerinin</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Belirlenmesi</a:t>
            </a:r>
            <a:r>
              <a:rPr lang="en-US" sz="2800" b="1" dirty="0">
                <a:solidFill>
                  <a:prstClr val="black">
                    <a:lumMod val="75000"/>
                    <a:lumOff val="25000"/>
                  </a:prstClr>
                </a:solidFill>
                <a:latin typeface="Calibri" panose="020F0502020204030204"/>
              </a:rPr>
              <a:t> </a:t>
            </a:r>
            <a:endParaRPr lang="tr-TR" sz="2800" b="1" dirty="0">
              <a:solidFill>
                <a:prstClr val="black">
                  <a:lumMod val="75000"/>
                  <a:lumOff val="25000"/>
                </a:prstClr>
              </a:solidFill>
              <a:latin typeface="Calibri" panose="020F0502020204030204"/>
            </a:endParaRPr>
          </a:p>
          <a:p>
            <a:pPr lvl="0">
              <a:defRPr/>
            </a:pPr>
            <a:endParaRPr kumimoji="0" lang="tr-TR" sz="1000" b="1" i="0" u="none" strike="noStrike" kern="1200" cap="none" spc="0" normalizeH="0" baseline="0" noProof="0" dirty="0">
              <a:ln>
                <a:noFill/>
              </a:ln>
              <a:solidFill>
                <a:prstClr val="black">
                  <a:lumMod val="75000"/>
                  <a:lumOff val="25000"/>
                </a:prstClr>
              </a:solidFill>
              <a:effectLst/>
              <a:highlight>
                <a:srgbClr val="FFFF00"/>
              </a:highlight>
              <a:uLnTx/>
              <a:uFillTx/>
              <a:latin typeface="Calibri" panose="020F0502020204030204"/>
              <a:ea typeface="+mn-ea"/>
              <a:cs typeface="+mn-cs"/>
            </a:endParaRPr>
          </a:p>
          <a:p>
            <a:pPr lvl="0">
              <a:defRPr/>
            </a:pPr>
            <a:r>
              <a:rPr lang="tr-TR" sz="2300" b="1" dirty="0">
                <a:solidFill>
                  <a:prstClr val="black">
                    <a:lumMod val="75000"/>
                    <a:lumOff val="25000"/>
                  </a:prstClr>
                </a:solidFill>
              </a:rPr>
              <a:t>ATS/ERS Önerisine Göre KOAH Alevlenme Hastasında Klinik Duruma Göre Tedavi Yeri</a:t>
            </a:r>
          </a:p>
        </p:txBody>
      </p:sp>
      <p:sp>
        <p:nvSpPr>
          <p:cNvPr id="5" name="Text Box 60">
            <a:extLst>
              <a:ext uri="{FF2B5EF4-FFF2-40B4-BE49-F238E27FC236}">
                <a16:creationId xmlns:a16="http://schemas.microsoft.com/office/drawing/2014/main" id="{C419C3CC-784D-4F65-9F4F-FC09A88225F6}"/>
              </a:ext>
            </a:extLst>
          </p:cNvPr>
          <p:cNvSpPr txBox="1">
            <a:spLocks noChangeArrowheads="1"/>
          </p:cNvSpPr>
          <p:nvPr/>
        </p:nvSpPr>
        <p:spPr bwMode="auto">
          <a:xfrm>
            <a:off x="753512" y="5745075"/>
            <a:ext cx="1070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tr-TR" altLang="tr-TR" sz="1400" b="0" i="0" u="none" strike="noStrike" kern="0" cap="none" spc="0" normalizeH="0" baseline="0" noProof="0" dirty="0">
                <a:ln>
                  <a:noFill/>
                </a:ln>
                <a:solidFill>
                  <a:srgbClr val="404040"/>
                </a:solidFill>
                <a:effectLst/>
                <a:uLnTx/>
                <a:uFillTx/>
                <a:latin typeface="Calibri" panose="020F0502020204030204"/>
                <a:ea typeface="+mn-ea"/>
                <a:cs typeface="+mn-cs"/>
              </a:rPr>
              <a:t>+:muhtemelen yok, ++:olması olası, +++:büyük olasılıkla var, #:kalp yetersizliği, KAH, DM, karaciğer ve böbrek yetmezliği</a:t>
            </a:r>
          </a:p>
        </p:txBody>
      </p:sp>
      <p:graphicFrame>
        <p:nvGraphicFramePr>
          <p:cNvPr id="7" name="Tablo 5">
            <a:extLst>
              <a:ext uri="{FF2B5EF4-FFF2-40B4-BE49-F238E27FC236}">
                <a16:creationId xmlns:a16="http://schemas.microsoft.com/office/drawing/2014/main" id="{98CBC90A-499E-4189-B66B-9B9113B239A9}"/>
              </a:ext>
            </a:extLst>
          </p:cNvPr>
          <p:cNvGraphicFramePr>
            <a:graphicFrameLocks noGrp="1"/>
          </p:cNvGraphicFramePr>
          <p:nvPr/>
        </p:nvGraphicFramePr>
        <p:xfrm>
          <a:off x="753512" y="1692322"/>
          <a:ext cx="10603752" cy="3901440"/>
        </p:xfrm>
        <a:graphic>
          <a:graphicData uri="http://schemas.openxmlformats.org/drawingml/2006/table">
            <a:tbl>
              <a:tblPr/>
              <a:tblGrid>
                <a:gridCol w="4257543">
                  <a:extLst>
                    <a:ext uri="{9D8B030D-6E8A-4147-A177-3AD203B41FA5}">
                      <a16:colId xmlns:a16="http://schemas.microsoft.com/office/drawing/2014/main" val="2327212388"/>
                    </a:ext>
                  </a:extLst>
                </a:gridCol>
                <a:gridCol w="1705970">
                  <a:extLst>
                    <a:ext uri="{9D8B030D-6E8A-4147-A177-3AD203B41FA5}">
                      <a16:colId xmlns:a16="http://schemas.microsoft.com/office/drawing/2014/main" val="2680479031"/>
                    </a:ext>
                  </a:extLst>
                </a:gridCol>
                <a:gridCol w="2224585">
                  <a:extLst>
                    <a:ext uri="{9D8B030D-6E8A-4147-A177-3AD203B41FA5}">
                      <a16:colId xmlns:a16="http://schemas.microsoft.com/office/drawing/2014/main" val="780057479"/>
                    </a:ext>
                  </a:extLst>
                </a:gridCol>
                <a:gridCol w="2415654">
                  <a:extLst>
                    <a:ext uri="{9D8B030D-6E8A-4147-A177-3AD203B41FA5}">
                      <a16:colId xmlns:a16="http://schemas.microsoft.com/office/drawing/2014/main" val="3886205215"/>
                    </a:ext>
                  </a:extLst>
                </a:gridCol>
              </a:tblGrid>
              <a:tr h="307924">
                <a:tc>
                  <a:txBody>
                    <a:bodyPr/>
                    <a:lstStyle/>
                    <a:p>
                      <a:pP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Klinik Öykü</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Evde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Hastanede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Yoğun Bakım Ünitesinde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223089198"/>
                  </a:ext>
                </a:extLst>
              </a:tr>
              <a:tr h="288290">
                <a:tc>
                  <a:txBody>
                    <a:bodyPr/>
                    <a:lstStyle/>
                    <a:p>
                      <a:pPr fontAlgn="base">
                        <a:spcBef>
                          <a:spcPts val="335"/>
                        </a:spcBef>
                        <a:spcAft>
                          <a:spcPts val="0"/>
                        </a:spcAft>
                      </a:pPr>
                      <a:r>
                        <a:rPr lang="tr-TR" sz="1800" b="1" kern="1200" dirty="0">
                          <a:solidFill>
                            <a:srgbClr val="404040"/>
                          </a:solidFill>
                          <a:effectLst/>
                          <a:latin typeface="+mn-lt"/>
                          <a:ea typeface="Times New Roman" panose="02020603050405020304" pitchFamily="18" charset="0"/>
                        </a:rPr>
                        <a:t>Ek Hastalık #</a:t>
                      </a:r>
                      <a:endParaRPr lang="tr-TR" sz="2000" b="1"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21959485"/>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Sık Alevlenme</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608085809"/>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KOAH Şiddeti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Hafif/Orta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Orta/Ağır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686196143"/>
                  </a:ext>
                </a:extLst>
              </a:tr>
              <a:tr h="288290">
                <a:tc>
                  <a:txBody>
                    <a:bodyPr/>
                    <a:lstStyle/>
                    <a:p>
                      <a:pPr fontAlgn="base">
                        <a:spcBef>
                          <a:spcPts val="335"/>
                        </a:spcBef>
                        <a:spcAft>
                          <a:spcPts val="0"/>
                        </a:spcAft>
                      </a:pPr>
                      <a:r>
                        <a:rPr lang="tr-TR" sz="1800" kern="1200" dirty="0" err="1">
                          <a:solidFill>
                            <a:srgbClr val="404040"/>
                          </a:solidFill>
                          <a:effectLst/>
                          <a:latin typeface="+mn-lt"/>
                          <a:ea typeface="Times New Roman" panose="02020603050405020304" pitchFamily="18" charset="0"/>
                        </a:rPr>
                        <a:t>Hemodinami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r>
                        <a:rPr lang="tr-TR" sz="1800" kern="1200" dirty="0" err="1">
                          <a:solidFill>
                            <a:srgbClr val="404040"/>
                          </a:solidFill>
                          <a:effectLst/>
                          <a:latin typeface="+mn-lt"/>
                          <a:ea typeface="Times New Roman" panose="02020603050405020304" pitchFamily="18" charset="0"/>
                        </a:rPr>
                        <a:t>Unstabil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41808618"/>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Yardımcı Solunum Kaslarının Kullanımı, </a:t>
                      </a:r>
                      <a:r>
                        <a:rPr lang="tr-TR" sz="1800" kern="1200" dirty="0" err="1">
                          <a:solidFill>
                            <a:srgbClr val="404040"/>
                          </a:solidFill>
                          <a:effectLst/>
                          <a:latin typeface="+mn-lt"/>
                          <a:ea typeface="Times New Roman" panose="02020603050405020304" pitchFamily="18" charset="0"/>
                        </a:rPr>
                        <a:t>Takipne</a:t>
                      </a:r>
                      <a:r>
                        <a:rPr lang="tr-TR" sz="1800" kern="1200" dirty="0">
                          <a:solidFill>
                            <a:srgbClr val="404040"/>
                          </a:solidFill>
                          <a:effectLst/>
                          <a:latin typeface="+mn-lt"/>
                          <a:ea typeface="Times New Roman" panose="02020603050405020304" pitchFamily="18" charset="0"/>
                        </a:rPr>
                        <a:t>, </a:t>
                      </a:r>
                      <a:r>
                        <a:rPr lang="tr-TR" sz="1800" kern="1200" dirty="0" err="1">
                          <a:solidFill>
                            <a:srgbClr val="404040"/>
                          </a:solidFill>
                          <a:effectLst/>
                          <a:latin typeface="+mn-lt"/>
                          <a:ea typeface="Times New Roman" panose="02020603050405020304" pitchFamily="18" charset="0"/>
                        </a:rPr>
                        <a:t>Siyanoz</a:t>
                      </a:r>
                      <a:r>
                        <a:rPr lang="tr-TR" sz="1800" kern="1200" dirty="0">
                          <a:solidFill>
                            <a:srgbClr val="404040"/>
                          </a:solidFill>
                          <a:effectLst/>
                          <a:latin typeface="+mn-lt"/>
                          <a:ea typeface="Times New Roman" panose="02020603050405020304" pitchFamily="18" charset="0"/>
                        </a:rPr>
                        <a:t>, Paradoksal Solunum</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24777641"/>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Bilinç Düzeyinde Bozulma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Var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173003646"/>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Sağ Kalp Yetersizliği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57650327"/>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İlk Tedaviden Sonra Semptomların Sürmesi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Hayır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217480151"/>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246390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22DC82F-95D3-48CC-B55E-A7ADDE0A98AD}"/>
              </a:ext>
            </a:extLst>
          </p:cNvPr>
          <p:cNvSpPr txBox="1"/>
          <p:nvPr/>
        </p:nvSpPr>
        <p:spPr>
          <a:xfrm>
            <a:off x="675044"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59485"/>
            <a:ext cx="10586513"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Yeni ortaya çıkan bulguların (siyanoz, periferik ödem, bilinç düzeyinde bozulma, aritmi vb.) saptanması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KOAH’ın şiddetli olması veya halen evde uzun süreli oksijen tedavisi alıyor olması</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Yüksek risk oluşturan akciğer (</a:t>
            </a:r>
            <a:r>
              <a:rPr lang="tr-TR" sz="2400" dirty="0" err="1">
                <a:solidFill>
                  <a:prstClr val="black">
                    <a:lumMod val="75000"/>
                    <a:lumOff val="25000"/>
                  </a:prstClr>
                </a:solidFill>
              </a:rPr>
              <a:t>pnömoni</a:t>
            </a:r>
            <a:r>
              <a:rPr lang="tr-TR" sz="2400" dirty="0">
                <a:solidFill>
                  <a:prstClr val="black">
                    <a:lumMod val="75000"/>
                    <a:lumOff val="25000"/>
                  </a:prstClr>
                </a:solidFill>
              </a:rPr>
              <a:t> vb.) veya akciğer dışı eşlik eden</a:t>
            </a:r>
            <a:r>
              <a:rPr lang="en-US" sz="2400" dirty="0">
                <a:solidFill>
                  <a:prstClr val="black">
                    <a:lumMod val="75000"/>
                    <a:lumOff val="25000"/>
                  </a:prstClr>
                </a:solidFill>
              </a:rPr>
              <a:t> </a:t>
            </a:r>
            <a:r>
              <a:rPr lang="tr-TR" sz="2400" dirty="0">
                <a:solidFill>
                  <a:prstClr val="black">
                    <a:lumMod val="75000"/>
                    <a:lumOff val="25000"/>
                  </a:prstClr>
                </a:solidFill>
              </a:rPr>
              <a:t>hastalık durumunun (kalp hastalığı, </a:t>
            </a:r>
            <a:r>
              <a:rPr lang="tr-TR" sz="2400" dirty="0" err="1">
                <a:solidFill>
                  <a:prstClr val="black">
                    <a:lumMod val="75000"/>
                    <a:lumOff val="25000"/>
                  </a:prstClr>
                </a:solidFill>
              </a:rPr>
              <a:t>diabetes</a:t>
            </a:r>
            <a:r>
              <a:rPr lang="tr-TR" sz="2400" dirty="0">
                <a:solidFill>
                  <a:prstClr val="black">
                    <a:lumMod val="75000"/>
                    <a:lumOff val="25000"/>
                  </a:prstClr>
                </a:solidFill>
              </a:rPr>
              <a:t> </a:t>
            </a:r>
            <a:r>
              <a:rPr lang="tr-TR" sz="2400" dirty="0" err="1">
                <a:solidFill>
                  <a:prstClr val="black">
                    <a:lumMod val="75000"/>
                    <a:lumOff val="25000"/>
                  </a:prstClr>
                </a:solidFill>
              </a:rPr>
              <a:t>mellitus</a:t>
            </a:r>
            <a:r>
              <a:rPr lang="tr-TR" sz="2400" dirty="0">
                <a:solidFill>
                  <a:prstClr val="black">
                    <a:lumMod val="75000"/>
                    <a:lumOff val="25000"/>
                  </a:prstClr>
                </a:solidFill>
              </a:rPr>
              <a:t> vb.) olması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başlangıçtaki ilaç tedavisine cevap vermemesi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alevlenmelerinin olması</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Alevlenmelerinde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Sevk</a:t>
            </a:r>
            <a:r>
              <a:rPr lang="en-US" sz="2800" b="1" dirty="0">
                <a:solidFill>
                  <a:prstClr val="black">
                    <a:lumMod val="75000"/>
                    <a:lumOff val="25000"/>
                  </a:prstClr>
                </a:solidFill>
                <a:latin typeface="Calibri" panose="020F0502020204030204"/>
              </a:rPr>
              <a:t> Kriterleri-1</a:t>
            </a:r>
            <a:endParaRPr lang="tr-TR" sz="2800" b="1" dirty="0">
              <a:solidFill>
                <a:prstClr val="black">
                  <a:lumMod val="75000"/>
                  <a:lumOff val="25000"/>
                </a:prstClr>
              </a:solidFill>
              <a:latin typeface="Calibri" panose="020F0502020204030204"/>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FE458656-710E-4386-BC16-1470F2A51421}"/>
              </a:ext>
            </a:extLst>
          </p:cNvPr>
          <p:cNvPicPr/>
          <p:nvPr/>
        </p:nvPicPr>
        <p:blipFill rotWithShape="1">
          <a:blip r:embed="rId2"/>
          <a:srcRect l="5198"/>
          <a:stretch/>
        </p:blipFill>
        <p:spPr>
          <a:xfrm>
            <a:off x="9269506" y="3733872"/>
            <a:ext cx="1909374" cy="1802778"/>
          </a:xfrm>
          <a:prstGeom prst="rect">
            <a:avLst/>
          </a:prstGeom>
        </p:spPr>
      </p:pic>
    </p:spTree>
    <p:extLst>
      <p:ext uri="{BB962C8B-B14F-4D97-AF65-F5344CB8AC3E}">
        <p14:creationId xmlns:p14="http://schemas.microsoft.com/office/powerpoint/2010/main" val="425726303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2603195-FED4-4842-B779-6DB7A0447441}"/>
              </a:ext>
            </a:extLst>
          </p:cNvPr>
          <p:cNvSpPr txBox="1"/>
          <p:nvPr/>
        </p:nvSpPr>
        <p:spPr>
          <a:xfrm>
            <a:off x="675044"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70456"/>
            <a:ext cx="10586512" cy="4816703"/>
          </a:xfrm>
          <a:prstGeom prst="rect">
            <a:avLst/>
          </a:prstGeom>
          <a:noFill/>
        </p:spPr>
        <p:txBody>
          <a:bodyPr wrap="square" rtlCol="0">
            <a:spAutoFit/>
          </a:bodyPr>
          <a:lstStyle/>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Tanıda belirsizlik</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İleri yaş</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Evde tedavi koşullarının olmaması, yalnız yaşama, hastalıkla başa çıkamama veya evde yeterli destek olmaması</a:t>
            </a:r>
          </a:p>
          <a:p>
            <a:pPr marL="342900" indent="-342900" defTabSz="355600">
              <a:spcBef>
                <a:spcPts val="600"/>
              </a:spcBef>
              <a:spcAft>
                <a:spcPts val="600"/>
              </a:spcAft>
              <a:buClr>
                <a:srgbClr val="C00000"/>
              </a:buClr>
              <a:buFont typeface="Arial" panose="020B0604020202020204" pitchFamily="34" charset="0"/>
              <a:buChar char="•"/>
              <a:defRPr/>
            </a:pPr>
            <a:r>
              <a:rPr lang="tr-TR" sz="2400" dirty="0">
                <a:solidFill>
                  <a:prstClr val="black">
                    <a:lumMod val="75000"/>
                    <a:lumOff val="25000"/>
                  </a:prstClr>
                </a:solidFill>
              </a:rPr>
              <a:t>Genel durum</a:t>
            </a:r>
            <a:r>
              <a:rPr lang="en-US" sz="2400" dirty="0">
                <a:solidFill>
                  <a:prstClr val="black">
                    <a:lumMod val="75000"/>
                    <a:lumOff val="25000"/>
                  </a:prstClr>
                </a:solidFill>
              </a:rPr>
              <a:t>/a</a:t>
            </a:r>
            <a:r>
              <a:rPr lang="tr-TR" sz="2400" dirty="0" err="1">
                <a:solidFill>
                  <a:prstClr val="black">
                    <a:lumMod val="75000"/>
                    <a:lumOff val="25000"/>
                  </a:prstClr>
                </a:solidFill>
              </a:rPr>
              <a:t>ktivite</a:t>
            </a:r>
            <a:r>
              <a:rPr lang="tr-TR" sz="2400" dirty="0">
                <a:solidFill>
                  <a:prstClr val="black">
                    <a:lumMod val="75000"/>
                    <a:lumOff val="25000"/>
                  </a:prstClr>
                </a:solidFill>
              </a:rPr>
              <a:t> seviyesinin kötü olması</a:t>
            </a:r>
            <a:r>
              <a:rPr lang="en-US" sz="2400" dirty="0">
                <a:solidFill>
                  <a:prstClr val="black">
                    <a:lumMod val="75000"/>
                    <a:lumOff val="25000"/>
                  </a:prstClr>
                </a:solidFill>
              </a:rPr>
              <a:t>/</a:t>
            </a:r>
            <a:r>
              <a:rPr lang="tr-TR" sz="2400" dirty="0">
                <a:solidFill>
                  <a:prstClr val="black">
                    <a:lumMod val="75000"/>
                    <a:lumOff val="25000"/>
                  </a:prstClr>
                </a:solidFill>
              </a:rPr>
              <a:t>yatağa bağlı</a:t>
            </a:r>
            <a:r>
              <a:rPr lang="en-US" sz="2400" dirty="0">
                <a:solidFill>
                  <a:prstClr val="black">
                    <a:lumMod val="75000"/>
                    <a:lumOff val="25000"/>
                  </a:prstClr>
                </a:solidFill>
              </a:rPr>
              <a:t> </a:t>
            </a:r>
            <a:r>
              <a:rPr lang="tr-TR" sz="2400" dirty="0">
                <a:solidFill>
                  <a:prstClr val="black">
                    <a:lumMod val="75000"/>
                    <a:lumOff val="25000"/>
                  </a:prstClr>
                </a:solidFill>
              </a:rPr>
              <a:t>bulunması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Arteriyel</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kan gazlarında pH &lt; 7.35 veya PaO2 &lt; 60 mmHg veya                              SaO2 &lt; %90 bulunması</a:t>
            </a:r>
          </a:p>
          <a:p>
            <a:pPr marL="342900" marR="0" lvl="0" indent="-342900" algn="l"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İstirahat halinde ani nefes darlığı gelişmesi/yaşamsal</a:t>
            </a:r>
            <a:r>
              <a:rPr lang="tr-TR" sz="2400" dirty="0">
                <a:solidFill>
                  <a:prstClr val="black">
                    <a:lumMod val="75000"/>
                    <a:lumOff val="25000"/>
                  </a:prstClr>
                </a:solidFill>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bulgularda                 değişiklik gibi semptomların yoğunluğunda belirgin bir artış</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en-US" sz="2800" b="1" dirty="0">
                <a:solidFill>
                  <a:prstClr val="black">
                    <a:lumMod val="75000"/>
                    <a:lumOff val="25000"/>
                  </a:prstClr>
                </a:solidFill>
                <a:latin typeface="Calibri" panose="020F0502020204030204"/>
              </a:rPr>
              <a:t>KOAH </a:t>
            </a:r>
            <a:r>
              <a:rPr lang="en-US" sz="2800" b="1" dirty="0" err="1">
                <a:solidFill>
                  <a:prstClr val="black">
                    <a:lumMod val="75000"/>
                    <a:lumOff val="25000"/>
                  </a:prstClr>
                </a:solidFill>
                <a:latin typeface="Calibri" panose="020F0502020204030204"/>
              </a:rPr>
              <a:t>Alevlenmelerinde</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Sevk</a:t>
            </a:r>
            <a:r>
              <a:rPr lang="en-US" sz="2800" b="1" dirty="0">
                <a:solidFill>
                  <a:prstClr val="black">
                    <a:lumMod val="75000"/>
                    <a:lumOff val="25000"/>
                  </a:prstClr>
                </a:solidFill>
                <a:latin typeface="Calibri" panose="020F0502020204030204"/>
              </a:rPr>
              <a:t> Kriterleri-2</a:t>
            </a:r>
            <a:endParaRPr lang="tr-TR" sz="2800" b="1" dirty="0">
              <a:solidFill>
                <a:prstClr val="black">
                  <a:lumMod val="75000"/>
                  <a:lumOff val="25000"/>
                </a:prstClr>
              </a:solidFill>
              <a:latin typeface="Calibri" panose="020F0502020204030204"/>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3059CE64-8A1E-450C-87F3-B13CB1A0B89B}"/>
              </a:ext>
            </a:extLst>
          </p:cNvPr>
          <p:cNvPicPr/>
          <p:nvPr/>
        </p:nvPicPr>
        <p:blipFill rotWithShape="1">
          <a:blip r:embed="rId2"/>
          <a:srcRect l="5198"/>
          <a:stretch/>
        </p:blipFill>
        <p:spPr>
          <a:xfrm>
            <a:off x="9269506" y="3733872"/>
            <a:ext cx="1909374" cy="1802778"/>
          </a:xfrm>
          <a:prstGeom prst="rect">
            <a:avLst/>
          </a:prstGeom>
        </p:spPr>
      </p:pic>
    </p:spTree>
    <p:extLst>
      <p:ext uri="{BB962C8B-B14F-4D97-AF65-F5344CB8AC3E}">
        <p14:creationId xmlns:p14="http://schemas.microsoft.com/office/powerpoint/2010/main" val="30557846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36512" y="1904045"/>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0" y="2875145"/>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İzlem</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Picture 7">
            <a:extLst>
              <a:ext uri="{FF2B5EF4-FFF2-40B4-BE49-F238E27FC236}">
                <a16:creationId xmlns:a16="http://schemas.microsoft.com/office/drawing/2014/main" id="{F1BAE4DE-F021-4CD8-9A28-FBA1379C7128}"/>
              </a:ext>
            </a:extLst>
          </p:cNvPr>
          <p:cNvPicPr>
            <a:picLocks noChangeAspect="1"/>
          </p:cNvPicPr>
          <p:nvPr/>
        </p:nvPicPr>
        <p:blipFill>
          <a:blip r:embed="rId2"/>
          <a:stretch>
            <a:fillRect/>
          </a:stretch>
        </p:blipFill>
        <p:spPr>
          <a:xfrm>
            <a:off x="6889317" y="1382696"/>
            <a:ext cx="4533900" cy="3857625"/>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8658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874B99-32B5-4E77-9CFD-63A426BF870D}"/>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0" y="3513"/>
            <a:ext cx="12192000" cy="6132576"/>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Seyri-2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A940152-E353-41BC-9C81-986BF59D78F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16191" y="505303"/>
            <a:ext cx="7114649" cy="5371042"/>
          </a:xfrm>
          <a:prstGeom prst="rect">
            <a:avLst/>
          </a:prstGeom>
        </p:spPr>
      </p:pic>
      <p:sp>
        <p:nvSpPr>
          <p:cNvPr id="5" name="Dikdörtgen 4"/>
          <p:cNvSpPr/>
          <p:nvPr/>
        </p:nvSpPr>
        <p:spPr>
          <a:xfrm>
            <a:off x="-2359" y="6133127"/>
            <a:ext cx="12192000" cy="724873"/>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1044237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406359" y="297620"/>
            <a:ext cx="1149590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Birinci</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Basamak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Sağlık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Hizmetlerinde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Kronik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Hastalık</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İzlemlerinde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Aile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Hekimi</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SHM’nin</a:t>
            </a: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Rolü</a:t>
            </a:r>
            <a:endPar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Metin Kutusu 7">
            <a:extLst>
              <a:ext uri="{FF2B5EF4-FFF2-40B4-BE49-F238E27FC236}">
                <a16:creationId xmlns:a16="http://schemas.microsoft.com/office/drawing/2014/main" id="{B5FCEBB2-DFC1-47CB-9745-28B1D4914A57}"/>
              </a:ext>
            </a:extLst>
          </p:cNvPr>
          <p:cNvSpPr txBox="1">
            <a:spLocks noChangeArrowheads="1"/>
          </p:cNvSpPr>
          <p:nvPr/>
        </p:nvSpPr>
        <p:spPr bwMode="auto">
          <a:xfrm rot="9569555" flipV="1">
            <a:off x="9880167" y="2087869"/>
            <a:ext cx="1313591" cy="297976"/>
          </a:xfrm>
          <a:prstGeom prst="rect">
            <a:avLst/>
          </a:prstGeom>
          <a:solidFill>
            <a:srgbClr val="FFFFFF"/>
          </a:solidFill>
          <a:ln w="9525">
            <a:noFill/>
            <a:miter lim="800000"/>
            <a:headEnd/>
            <a:tailEnd/>
          </a:ln>
        </p:spPr>
        <p:txBody>
          <a:bodyPr rot="0" vert="horz" wrap="square" lIns="74295" tIns="37148" rIns="74295" bIns="37148"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B9BD5">
                    <a:lumMod val="75000"/>
                  </a:srgbClr>
                </a:solidFill>
                <a:effectLst/>
                <a:uLnTx/>
                <a:uFillTx/>
                <a:latin typeface="Calibri" panose="020F0502020204030204"/>
                <a:ea typeface="Calibri"/>
                <a:cs typeface="Times New Roman"/>
              </a:rPr>
              <a:t>Belgeleme</a:t>
            </a:r>
          </a:p>
        </p:txBody>
      </p:sp>
      <p:sp>
        <p:nvSpPr>
          <p:cNvPr id="6" name="Metin Kutusu 2">
            <a:extLst>
              <a:ext uri="{FF2B5EF4-FFF2-40B4-BE49-F238E27FC236}">
                <a16:creationId xmlns:a16="http://schemas.microsoft.com/office/drawing/2014/main" id="{00A275DF-3E3E-409A-ABF2-E966D779B2E0}"/>
              </a:ext>
            </a:extLst>
          </p:cNvPr>
          <p:cNvSpPr txBox="1">
            <a:spLocks noChangeArrowheads="1"/>
          </p:cNvSpPr>
          <p:nvPr/>
        </p:nvSpPr>
        <p:spPr bwMode="auto">
          <a:xfrm>
            <a:off x="1344289" y="4729558"/>
            <a:ext cx="1368057" cy="513313"/>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488"/>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ea typeface="Calibri"/>
                <a:cs typeface="Times New Roman"/>
              </a:rPr>
              <a:t>Kilo yönetimi grupları</a:t>
            </a:r>
          </a:p>
        </p:txBody>
      </p:sp>
      <p:sp>
        <p:nvSpPr>
          <p:cNvPr id="7" name="Metin Kutusu 2">
            <a:extLst>
              <a:ext uri="{FF2B5EF4-FFF2-40B4-BE49-F238E27FC236}">
                <a16:creationId xmlns:a16="http://schemas.microsoft.com/office/drawing/2014/main" id="{A4CDCD7D-DAD6-4E91-B97E-607461EB27EA}"/>
              </a:ext>
            </a:extLst>
          </p:cNvPr>
          <p:cNvSpPr txBox="1">
            <a:spLocks noChangeArrowheads="1"/>
          </p:cNvSpPr>
          <p:nvPr/>
        </p:nvSpPr>
        <p:spPr bwMode="auto">
          <a:xfrm>
            <a:off x="1352592" y="5557767"/>
            <a:ext cx="1368056" cy="52466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Egzersiz grupları</a:t>
            </a:r>
          </a:p>
        </p:txBody>
      </p:sp>
      <p:sp>
        <p:nvSpPr>
          <p:cNvPr id="8" name="Metin Kutusu 2">
            <a:extLst>
              <a:ext uri="{FF2B5EF4-FFF2-40B4-BE49-F238E27FC236}">
                <a16:creationId xmlns:a16="http://schemas.microsoft.com/office/drawing/2014/main" id="{E962DA0E-B4A9-4048-B284-3B6715705022}"/>
              </a:ext>
            </a:extLst>
          </p:cNvPr>
          <p:cNvSpPr txBox="1">
            <a:spLocks noChangeArrowheads="1"/>
          </p:cNvSpPr>
          <p:nvPr/>
        </p:nvSpPr>
        <p:spPr bwMode="auto">
          <a:xfrm>
            <a:off x="4980904" y="5601790"/>
            <a:ext cx="1582586" cy="513313"/>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Akran grupları</a:t>
            </a:r>
          </a:p>
        </p:txBody>
      </p:sp>
      <p:sp>
        <p:nvSpPr>
          <p:cNvPr id="9" name="Metin Kutusu 2">
            <a:extLst>
              <a:ext uri="{FF2B5EF4-FFF2-40B4-BE49-F238E27FC236}">
                <a16:creationId xmlns:a16="http://schemas.microsoft.com/office/drawing/2014/main" id="{1A525F77-C3F3-4071-BD59-11A5D6D11F43}"/>
              </a:ext>
            </a:extLst>
          </p:cNvPr>
          <p:cNvSpPr txBox="1">
            <a:spLocks noChangeArrowheads="1"/>
          </p:cNvSpPr>
          <p:nvPr/>
        </p:nvSpPr>
        <p:spPr bwMode="auto">
          <a:xfrm>
            <a:off x="4980905" y="4721532"/>
            <a:ext cx="1582586" cy="513471"/>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Alkol kullanımı yönetimi grupları</a:t>
            </a:r>
          </a:p>
        </p:txBody>
      </p:sp>
      <p:sp>
        <p:nvSpPr>
          <p:cNvPr id="10" name="Metin Kutusu 2">
            <a:extLst>
              <a:ext uri="{FF2B5EF4-FFF2-40B4-BE49-F238E27FC236}">
                <a16:creationId xmlns:a16="http://schemas.microsoft.com/office/drawing/2014/main" id="{218A558A-39F8-4AEF-B82F-B7EA28DE9176}"/>
              </a:ext>
            </a:extLst>
          </p:cNvPr>
          <p:cNvSpPr txBox="1">
            <a:spLocks noChangeArrowheads="1"/>
          </p:cNvSpPr>
          <p:nvPr/>
        </p:nvSpPr>
        <p:spPr bwMode="auto">
          <a:xfrm>
            <a:off x="3075740" y="5557767"/>
            <a:ext cx="1381211" cy="528094"/>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Zihinsel destek grupları</a:t>
            </a:r>
          </a:p>
        </p:txBody>
      </p:sp>
      <p:sp>
        <p:nvSpPr>
          <p:cNvPr id="11" name="Metin Kutusu 2">
            <a:extLst>
              <a:ext uri="{FF2B5EF4-FFF2-40B4-BE49-F238E27FC236}">
                <a16:creationId xmlns:a16="http://schemas.microsoft.com/office/drawing/2014/main" id="{27C533F7-98D3-456D-9CA0-AF2F14BCD4BC}"/>
              </a:ext>
            </a:extLst>
          </p:cNvPr>
          <p:cNvSpPr txBox="1">
            <a:spLocks noChangeArrowheads="1"/>
          </p:cNvSpPr>
          <p:nvPr/>
        </p:nvSpPr>
        <p:spPr bwMode="auto">
          <a:xfrm>
            <a:off x="3090498" y="4694586"/>
            <a:ext cx="1368057" cy="52466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2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Sağlıklı pişirme grupları</a:t>
            </a:r>
          </a:p>
        </p:txBody>
      </p:sp>
      <p:sp>
        <p:nvSpPr>
          <p:cNvPr id="12" name="Metin Kutusu 2">
            <a:extLst>
              <a:ext uri="{FF2B5EF4-FFF2-40B4-BE49-F238E27FC236}">
                <a16:creationId xmlns:a16="http://schemas.microsoft.com/office/drawing/2014/main" id="{36C3C283-86E2-4534-8905-69F689CE701F}"/>
              </a:ext>
            </a:extLst>
          </p:cNvPr>
          <p:cNvSpPr txBox="1">
            <a:spLocks noChangeArrowheads="1"/>
          </p:cNvSpPr>
          <p:nvPr/>
        </p:nvSpPr>
        <p:spPr bwMode="auto">
          <a:xfrm>
            <a:off x="5745459" y="1622067"/>
            <a:ext cx="1297666" cy="1159966"/>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ctr" defTabSz="914400" rtl="0" eaLnBrk="1" fontAlgn="auto" latinLnBrk="0" hangingPunct="1">
              <a:lnSpc>
                <a:spcPct val="115000"/>
              </a:lnSpc>
              <a:spcBef>
                <a:spcPts val="0"/>
              </a:spcBef>
              <a:spcAft>
                <a:spcPts val="488"/>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Calibri"/>
                <a:cs typeface="Times New Roman"/>
              </a:rPr>
              <a:t>Erken tespit:</a:t>
            </a:r>
          </a:p>
          <a:p>
            <a:pPr marL="0" marR="0" lvl="0" indent="0" algn="ctr" defTabSz="914400" rtl="0" eaLnBrk="1" fontAlgn="auto" latinLnBrk="0" hangingPunct="1">
              <a:lnSpc>
                <a:spcPct val="115000"/>
              </a:lnSpc>
              <a:spcBef>
                <a:spcPts val="0"/>
              </a:spcBef>
              <a:spcAft>
                <a:spcPts val="488"/>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ea typeface="Calibri"/>
                <a:cs typeface="Times New Roman"/>
              </a:rPr>
              <a:t>Yüksek riskli bireylerin teşhisi</a:t>
            </a:r>
          </a:p>
        </p:txBody>
      </p:sp>
      <p:sp>
        <p:nvSpPr>
          <p:cNvPr id="13" name="Metin Kutusu 10">
            <a:extLst>
              <a:ext uri="{FF2B5EF4-FFF2-40B4-BE49-F238E27FC236}">
                <a16:creationId xmlns:a16="http://schemas.microsoft.com/office/drawing/2014/main" id="{5EB3C42F-990A-472B-BAA2-C2FCAC37D404}"/>
              </a:ext>
            </a:extLst>
          </p:cNvPr>
          <p:cNvSpPr txBox="1">
            <a:spLocks noChangeArrowheads="1"/>
          </p:cNvSpPr>
          <p:nvPr/>
        </p:nvSpPr>
        <p:spPr bwMode="auto">
          <a:xfrm>
            <a:off x="3075740" y="3847240"/>
            <a:ext cx="1677350" cy="378982"/>
          </a:xfrm>
          <a:prstGeom prst="rect">
            <a:avLst/>
          </a:prstGeom>
          <a:solidFill>
            <a:schemeClr val="accent3">
              <a:lumMod val="60000"/>
              <a:lumOff val="40000"/>
            </a:schemeClr>
          </a:solidFill>
          <a:ln w="9525">
            <a:no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ea typeface="Calibri"/>
                <a:cs typeface="Times New Roman"/>
              </a:rPr>
              <a:t>  Grup Müdahalesi</a:t>
            </a:r>
          </a:p>
        </p:txBody>
      </p:sp>
      <p:sp>
        <p:nvSpPr>
          <p:cNvPr id="14" name="Metin Kutusu 13">
            <a:extLst>
              <a:ext uri="{FF2B5EF4-FFF2-40B4-BE49-F238E27FC236}">
                <a16:creationId xmlns:a16="http://schemas.microsoft.com/office/drawing/2014/main" id="{676DE04B-8B2D-44D8-A2AA-E53F72797C35}"/>
              </a:ext>
            </a:extLst>
          </p:cNvPr>
          <p:cNvSpPr txBox="1">
            <a:spLocks noChangeArrowheads="1"/>
          </p:cNvSpPr>
          <p:nvPr/>
        </p:nvSpPr>
        <p:spPr bwMode="auto">
          <a:xfrm>
            <a:off x="8489478" y="3861381"/>
            <a:ext cx="1640443" cy="375859"/>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a:lnSpc>
                <a:spcPct val="115000"/>
              </a:lnSpc>
              <a:defRPr sz="1600">
                <a:solidFill>
                  <a:prstClr val="black"/>
                </a:solidFill>
                <a:ea typeface="Calibri"/>
                <a:cs typeface="Times New Roman"/>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Bireysel Müdahale</a:t>
            </a:r>
          </a:p>
        </p:txBody>
      </p:sp>
      <p:sp>
        <p:nvSpPr>
          <p:cNvPr id="15" name="Metin Kutusu 14">
            <a:extLst>
              <a:ext uri="{FF2B5EF4-FFF2-40B4-BE49-F238E27FC236}">
                <a16:creationId xmlns:a16="http://schemas.microsoft.com/office/drawing/2014/main" id="{EB71AD7F-263C-41F5-A6E9-93DF33712EB8}"/>
              </a:ext>
            </a:extLst>
          </p:cNvPr>
          <p:cNvSpPr txBox="1">
            <a:spLocks noChangeArrowheads="1"/>
          </p:cNvSpPr>
          <p:nvPr/>
        </p:nvSpPr>
        <p:spPr bwMode="auto">
          <a:xfrm>
            <a:off x="7523989" y="2391089"/>
            <a:ext cx="1516622" cy="651199"/>
          </a:xfrm>
          <a:prstGeom prst="rect">
            <a:avLst/>
          </a:prstGeom>
          <a:solidFill>
            <a:schemeClr val="accent1">
              <a:lumMod val="20000"/>
              <a:lumOff val="8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defRPr sz="1300">
                <a:solidFill>
                  <a:schemeClr val="accent1">
                    <a:lumMod val="50000"/>
                  </a:schemeClr>
                </a:solidFill>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Diğer müdahale şekilleri</a:t>
            </a:r>
          </a:p>
        </p:txBody>
      </p:sp>
      <p:sp>
        <p:nvSpPr>
          <p:cNvPr id="16" name="Metin Kutusu 15">
            <a:extLst>
              <a:ext uri="{FF2B5EF4-FFF2-40B4-BE49-F238E27FC236}">
                <a16:creationId xmlns:a16="http://schemas.microsoft.com/office/drawing/2014/main" id="{6E43CF87-20DE-4D2C-8BD6-E9F749DB9D4E}"/>
              </a:ext>
            </a:extLst>
          </p:cNvPr>
          <p:cNvSpPr txBox="1">
            <a:spLocks noChangeArrowheads="1"/>
          </p:cNvSpPr>
          <p:nvPr/>
        </p:nvSpPr>
        <p:spPr bwMode="auto">
          <a:xfrm>
            <a:off x="7522136" y="1337632"/>
            <a:ext cx="1640443" cy="899225"/>
          </a:xfrm>
          <a:prstGeom prst="rect">
            <a:avLst/>
          </a:prstGeom>
          <a:solidFill>
            <a:schemeClr val="accent1">
              <a:lumMod val="20000"/>
              <a:lumOff val="8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404040"/>
                </a:solidFill>
                <a:effectLst/>
                <a:uLnTx/>
                <a:uFillTx/>
                <a:latin typeface="Calibri" panose="020F0502020204030204"/>
                <a:cs typeface="Times New Roman"/>
              </a:rPr>
              <a:t>Kendi kendine başlatılan yaşam tarzı değişiklikleri</a:t>
            </a:r>
          </a:p>
        </p:txBody>
      </p:sp>
      <p:sp>
        <p:nvSpPr>
          <p:cNvPr id="17" name="Metin Kutusu 1">
            <a:extLst>
              <a:ext uri="{FF2B5EF4-FFF2-40B4-BE49-F238E27FC236}">
                <a16:creationId xmlns:a16="http://schemas.microsoft.com/office/drawing/2014/main" id="{ACC31DB7-9C40-476C-86A6-1256966F37FD}"/>
              </a:ext>
            </a:extLst>
          </p:cNvPr>
          <p:cNvSpPr txBox="1">
            <a:spLocks noChangeArrowheads="1"/>
          </p:cNvSpPr>
          <p:nvPr/>
        </p:nvSpPr>
        <p:spPr bwMode="auto">
          <a:xfrm>
            <a:off x="9690300" y="1546012"/>
            <a:ext cx="2195925" cy="478844"/>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cs typeface="Times New Roman"/>
              </a:rPr>
              <a:t>Diğer müdahale şekilleri</a:t>
            </a:r>
          </a:p>
        </p:txBody>
      </p:sp>
      <p:sp>
        <p:nvSpPr>
          <p:cNvPr id="18" name="Metin Kutusu 16">
            <a:extLst>
              <a:ext uri="{FF2B5EF4-FFF2-40B4-BE49-F238E27FC236}">
                <a16:creationId xmlns:a16="http://schemas.microsoft.com/office/drawing/2014/main" id="{03D06ABA-80E0-40C2-BF02-873F489DF50A}"/>
              </a:ext>
            </a:extLst>
          </p:cNvPr>
          <p:cNvSpPr txBox="1">
            <a:spLocks noChangeArrowheads="1"/>
          </p:cNvSpPr>
          <p:nvPr/>
        </p:nvSpPr>
        <p:spPr bwMode="auto">
          <a:xfrm>
            <a:off x="9690299" y="2485082"/>
            <a:ext cx="2195925" cy="446615"/>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l" defTabSz="914400" rtl="0" eaLnBrk="1" fontAlgn="auto" latinLnBrk="0" hangingPunct="1">
              <a:lnSpc>
                <a:spcPct val="115000"/>
              </a:lnSpc>
              <a:spcBef>
                <a:spcPts val="0"/>
              </a:spcBef>
              <a:spcAft>
                <a:spcPts val="60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cs typeface="Times New Roman"/>
              </a:rPr>
              <a:t>Düzenli sağlık ziyaretleri</a:t>
            </a:r>
          </a:p>
        </p:txBody>
      </p:sp>
      <p:sp>
        <p:nvSpPr>
          <p:cNvPr id="19" name="Metin Kutusu 12">
            <a:extLst>
              <a:ext uri="{FF2B5EF4-FFF2-40B4-BE49-F238E27FC236}">
                <a16:creationId xmlns:a16="http://schemas.microsoft.com/office/drawing/2014/main" id="{0B2D08AF-34FA-4D46-9FA0-353F7A02BCD3}"/>
              </a:ext>
            </a:extLst>
          </p:cNvPr>
          <p:cNvSpPr txBox="1">
            <a:spLocks noChangeArrowheads="1"/>
          </p:cNvSpPr>
          <p:nvPr/>
        </p:nvSpPr>
        <p:spPr bwMode="auto">
          <a:xfrm>
            <a:off x="1232675" y="1800142"/>
            <a:ext cx="1126553" cy="1070178"/>
          </a:xfrm>
          <a:prstGeom prst="rect">
            <a:avLst/>
          </a:prstGeom>
          <a:solidFill>
            <a:schemeClr val="accent1">
              <a:lumMod val="60000"/>
              <a:lumOff val="40000"/>
            </a:schemeClr>
          </a:solidFill>
          <a:ln w="9525">
            <a:noFill/>
            <a:miter lim="800000"/>
            <a:headEnd/>
            <a:tailEnd/>
          </a:ln>
        </p:spPr>
        <p:txBody>
          <a:bodyPr rot="0" vert="horz" wrap="square" lIns="74295" tIns="37148" rIns="74295" bIns="37148" anchor="t" anchorCtr="0">
            <a:noAutofit/>
          </a:bodyPr>
          <a:lstStyle>
            <a:defPPr>
              <a:defRPr lang="tr-TR"/>
            </a:defPPr>
            <a:lvl1pPr>
              <a:lnSpc>
                <a:spcPct val="115000"/>
              </a:lnSpc>
              <a:spcAft>
                <a:spcPts val="600"/>
              </a:spcAft>
              <a:defRPr sz="1600">
                <a:solidFill>
                  <a:prstClr val="black"/>
                </a:solidFill>
                <a:ea typeface="Calibri"/>
                <a:cs typeface="Times New Roman"/>
              </a:defRPr>
            </a:lvl1pP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cs typeface="Times New Roman"/>
              </a:rPr>
              <a:t>Düzenli </a:t>
            </a:r>
          </a:p>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cs typeface="Times New Roman"/>
              </a:rPr>
              <a:t>tarama veya  İzlem</a:t>
            </a:r>
          </a:p>
        </p:txBody>
      </p:sp>
      <p:graphicFrame>
        <p:nvGraphicFramePr>
          <p:cNvPr id="20" name="Tablo 18">
            <a:extLst>
              <a:ext uri="{FF2B5EF4-FFF2-40B4-BE49-F238E27FC236}">
                <a16:creationId xmlns:a16="http://schemas.microsoft.com/office/drawing/2014/main" id="{7597C2E1-080E-454C-86A4-119264998FE5}"/>
              </a:ext>
            </a:extLst>
          </p:cNvPr>
          <p:cNvGraphicFramePr>
            <a:graphicFrameLocks noGrp="1"/>
          </p:cNvGraphicFramePr>
          <p:nvPr/>
        </p:nvGraphicFramePr>
        <p:xfrm>
          <a:off x="2835627" y="1051955"/>
          <a:ext cx="2428968" cy="2481651"/>
        </p:xfrm>
        <a:graphic>
          <a:graphicData uri="http://schemas.openxmlformats.org/drawingml/2006/table">
            <a:tbl>
              <a:tblPr firstRow="1" firstCol="1" bandRow="1"/>
              <a:tblGrid>
                <a:gridCol w="2428968">
                  <a:extLst>
                    <a:ext uri="{9D8B030D-6E8A-4147-A177-3AD203B41FA5}">
                      <a16:colId xmlns:a16="http://schemas.microsoft.com/office/drawing/2014/main" val="20000"/>
                    </a:ext>
                  </a:extLst>
                </a:gridCol>
              </a:tblGrid>
              <a:tr h="551780">
                <a:tc>
                  <a:txBody>
                    <a:bodyPr/>
                    <a:lstStyle/>
                    <a:p>
                      <a:pPr marL="0" indent="0">
                        <a:lnSpc>
                          <a:spcPct val="100000"/>
                        </a:lnSpc>
                        <a:spcAft>
                          <a:spcPts val="0"/>
                        </a:spcAft>
                        <a:buFont typeface="Wingdings" panose="05000000000000000000" pitchFamily="2" charset="2"/>
                        <a:buNone/>
                      </a:pPr>
                      <a:r>
                        <a:rPr lang="tr-TR" sz="18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Standardize</a:t>
                      </a:r>
                      <a:r>
                        <a:rPr lang="tr-TR" sz="1800" b="1" kern="1200" baseline="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t>
                      </a:r>
                      <a:r>
                        <a:rPr lang="tr-TR" sz="18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İzlem:  </a:t>
                      </a:r>
                    </a:p>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Boy, Kilo, Vücut Kütle İndeksi, Bel, </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Kan basıncı</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43637">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OGTT, Lipitler</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Tıbbi geçmiş anketi,</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76304">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Sigara, Fiziksel aktivite, Yeme alışkanlığı</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81466">
                <a:tc>
                  <a:txBody>
                    <a:bodyPr/>
                    <a:lstStyle/>
                    <a:p>
                      <a:pPr marL="171450" indent="-171450">
                        <a:lnSpc>
                          <a:spcPct val="100000"/>
                        </a:lnSpc>
                        <a:spcAft>
                          <a:spcPts val="0"/>
                        </a:spcAft>
                        <a:buFont typeface="Wingdings" panose="05000000000000000000" pitchFamily="2" charset="2"/>
                        <a:buChar char="ü"/>
                      </a:pPr>
                      <a:r>
                        <a:rPr lang="tr-TR" sz="1200" b="1" kern="1200"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Kardiyovasküler</a:t>
                      </a: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risk değerlendirmesi</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60207">
                <a:tc>
                  <a:txBody>
                    <a:bodyPr/>
                    <a:lstStyle/>
                    <a:p>
                      <a:pPr marL="171450" indent="-171450">
                        <a:lnSpc>
                          <a:spcPct val="100000"/>
                        </a:lnSpc>
                        <a:spcAft>
                          <a:spcPts val="0"/>
                        </a:spcAft>
                        <a:buFont typeface="Wingdings" panose="05000000000000000000" pitchFamily="2" charset="2"/>
                        <a:buChar char="ü"/>
                      </a:pPr>
                      <a:r>
                        <a:rPr lang="tr-TR" sz="1200" b="1" kern="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Alışkanlıkları değiştirmede gönüllülük</a:t>
                      </a:r>
                      <a:endParaRPr lang="tr-TR" sz="12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16" marR="36116" marT="773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1" name="Metin kutusu 19">
            <a:extLst>
              <a:ext uri="{FF2B5EF4-FFF2-40B4-BE49-F238E27FC236}">
                <a16:creationId xmlns:a16="http://schemas.microsoft.com/office/drawing/2014/main" id="{008E4983-E857-4DC6-A222-0E55ED3A6C77}"/>
              </a:ext>
            </a:extLst>
          </p:cNvPr>
          <p:cNvSpPr txBox="1"/>
          <p:nvPr/>
        </p:nvSpPr>
        <p:spPr>
          <a:xfrm rot="16200000">
            <a:off x="-531931" y="4567352"/>
            <a:ext cx="2602080" cy="692497"/>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mn-cs"/>
              </a:rPr>
              <a:t>Sağlıklı Hayat Merkezi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Metin kutusu 20">
            <a:extLst>
              <a:ext uri="{FF2B5EF4-FFF2-40B4-BE49-F238E27FC236}">
                <a16:creationId xmlns:a16="http://schemas.microsoft.com/office/drawing/2014/main" id="{43C52E38-3A58-453E-ACFA-67BBB7AC6A0A}"/>
              </a:ext>
            </a:extLst>
          </p:cNvPr>
          <p:cNvSpPr txBox="1"/>
          <p:nvPr/>
        </p:nvSpPr>
        <p:spPr>
          <a:xfrm rot="16200000">
            <a:off x="-363111" y="1951522"/>
            <a:ext cx="2299605" cy="615553"/>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C00000"/>
                </a:solidFill>
                <a:effectLst/>
                <a:uLnTx/>
                <a:uFillTx/>
                <a:latin typeface="Calibri" panose="020F0502020204030204"/>
                <a:ea typeface="+mn-ea"/>
                <a:cs typeface="+mn-cs"/>
              </a:rPr>
              <a:t>Aile Sağlığı Merkezi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Metin Kutusu 2">
            <a:extLst>
              <a:ext uri="{FF2B5EF4-FFF2-40B4-BE49-F238E27FC236}">
                <a16:creationId xmlns:a16="http://schemas.microsoft.com/office/drawing/2014/main" id="{DD92A61D-AD96-4C34-9C48-A8A77D682D18}"/>
              </a:ext>
            </a:extLst>
          </p:cNvPr>
          <p:cNvSpPr txBox="1">
            <a:spLocks noChangeArrowheads="1"/>
          </p:cNvSpPr>
          <p:nvPr/>
        </p:nvSpPr>
        <p:spPr bwMode="auto">
          <a:xfrm>
            <a:off x="7789761" y="4721690"/>
            <a:ext cx="1250850" cy="513313"/>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Kilo yönetimi</a:t>
            </a:r>
          </a:p>
        </p:txBody>
      </p:sp>
      <p:sp>
        <p:nvSpPr>
          <p:cNvPr id="24" name="Metin Kutusu 2">
            <a:extLst>
              <a:ext uri="{FF2B5EF4-FFF2-40B4-BE49-F238E27FC236}">
                <a16:creationId xmlns:a16="http://schemas.microsoft.com/office/drawing/2014/main" id="{0E15FF42-B132-4A89-B69A-AF56FB93FAD6}"/>
              </a:ext>
            </a:extLst>
          </p:cNvPr>
          <p:cNvSpPr txBox="1">
            <a:spLocks noChangeArrowheads="1"/>
          </p:cNvSpPr>
          <p:nvPr/>
        </p:nvSpPr>
        <p:spPr bwMode="auto">
          <a:xfrm>
            <a:off x="7779185" y="5557767"/>
            <a:ext cx="1261426" cy="524662"/>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Egzersiz danışmanlığı</a:t>
            </a:r>
          </a:p>
        </p:txBody>
      </p:sp>
      <p:sp>
        <p:nvSpPr>
          <p:cNvPr id="25" name="Metin Kutusu 2">
            <a:extLst>
              <a:ext uri="{FF2B5EF4-FFF2-40B4-BE49-F238E27FC236}">
                <a16:creationId xmlns:a16="http://schemas.microsoft.com/office/drawing/2014/main" id="{ED5F3E7C-88D8-464B-A577-F200C7109BCE}"/>
              </a:ext>
            </a:extLst>
          </p:cNvPr>
          <p:cNvSpPr txBox="1">
            <a:spLocks noChangeArrowheads="1"/>
          </p:cNvSpPr>
          <p:nvPr/>
        </p:nvSpPr>
        <p:spPr bwMode="auto">
          <a:xfrm>
            <a:off x="9525080" y="5551485"/>
            <a:ext cx="1571000" cy="528094"/>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Zihinsel destek danışmanlığı</a:t>
            </a:r>
          </a:p>
        </p:txBody>
      </p:sp>
      <p:sp>
        <p:nvSpPr>
          <p:cNvPr id="26" name="Metin Kutusu 2">
            <a:extLst>
              <a:ext uri="{FF2B5EF4-FFF2-40B4-BE49-F238E27FC236}">
                <a16:creationId xmlns:a16="http://schemas.microsoft.com/office/drawing/2014/main" id="{D8CFD35D-3634-41C9-8358-0F2C248C7294}"/>
              </a:ext>
            </a:extLst>
          </p:cNvPr>
          <p:cNvSpPr txBox="1">
            <a:spLocks noChangeArrowheads="1"/>
          </p:cNvSpPr>
          <p:nvPr/>
        </p:nvSpPr>
        <p:spPr bwMode="auto">
          <a:xfrm>
            <a:off x="9525080" y="4685435"/>
            <a:ext cx="1579303" cy="549567"/>
          </a:xfrm>
          <a:prstGeom prst="rect">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defPPr>
              <a:defRPr lang="tr-TR"/>
            </a:defPPr>
            <a:lvl1pPr marR="0" lvl="0" indent="0" fontAlgn="auto">
              <a:lnSpc>
                <a:spcPct val="115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Calibri" panose="020F0502020204030204"/>
                <a:ea typeface="Calibri"/>
                <a:cs typeface="Times New Roman"/>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Sağlıklı pişirme danışmanlığı</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404040"/>
                </a:solidFill>
                <a:effectLst/>
                <a:uLnTx/>
                <a:uFillTx/>
                <a:latin typeface="Calibri" panose="020F0502020204030204"/>
                <a:cs typeface="Times New Roman"/>
              </a:rPr>
              <a:t> </a:t>
            </a:r>
          </a:p>
        </p:txBody>
      </p:sp>
      <p:sp>
        <p:nvSpPr>
          <p:cNvPr id="27" name="Şeritli Sağ Ok 25">
            <a:extLst>
              <a:ext uri="{FF2B5EF4-FFF2-40B4-BE49-F238E27FC236}">
                <a16:creationId xmlns:a16="http://schemas.microsoft.com/office/drawing/2014/main" id="{3CBF97C7-29A4-411E-B44A-3C8819F5F0B9}"/>
              </a:ext>
            </a:extLst>
          </p:cNvPr>
          <p:cNvSpPr/>
          <p:nvPr/>
        </p:nvSpPr>
        <p:spPr>
          <a:xfrm>
            <a:off x="2407505" y="2139409"/>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Şeritli Sağ Ok 26">
            <a:extLst>
              <a:ext uri="{FF2B5EF4-FFF2-40B4-BE49-F238E27FC236}">
                <a16:creationId xmlns:a16="http://schemas.microsoft.com/office/drawing/2014/main" id="{19875A27-BA1F-4AF3-9347-857E5A98F104}"/>
              </a:ext>
            </a:extLst>
          </p:cNvPr>
          <p:cNvSpPr/>
          <p:nvPr/>
        </p:nvSpPr>
        <p:spPr>
          <a:xfrm>
            <a:off x="5312872" y="2130335"/>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Şeritli Sağ Ok 27">
            <a:extLst>
              <a:ext uri="{FF2B5EF4-FFF2-40B4-BE49-F238E27FC236}">
                <a16:creationId xmlns:a16="http://schemas.microsoft.com/office/drawing/2014/main" id="{5E8A5477-4A5E-44AE-9FA4-18CF007F4780}"/>
              </a:ext>
            </a:extLst>
          </p:cNvPr>
          <p:cNvSpPr/>
          <p:nvPr/>
        </p:nvSpPr>
        <p:spPr>
          <a:xfrm>
            <a:off x="7078331" y="1800142"/>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Şeritli Sağ Ok 28">
            <a:extLst>
              <a:ext uri="{FF2B5EF4-FFF2-40B4-BE49-F238E27FC236}">
                <a16:creationId xmlns:a16="http://schemas.microsoft.com/office/drawing/2014/main" id="{22495C3C-F155-4020-83BF-C902BDBE6D6E}"/>
              </a:ext>
            </a:extLst>
          </p:cNvPr>
          <p:cNvSpPr/>
          <p:nvPr/>
        </p:nvSpPr>
        <p:spPr>
          <a:xfrm>
            <a:off x="7091402" y="2461823"/>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Şeritli Sağ Ok 29">
            <a:extLst>
              <a:ext uri="{FF2B5EF4-FFF2-40B4-BE49-F238E27FC236}">
                <a16:creationId xmlns:a16="http://schemas.microsoft.com/office/drawing/2014/main" id="{D3CF69B8-1767-4D6F-BE35-919CF7A735EF}"/>
              </a:ext>
            </a:extLst>
          </p:cNvPr>
          <p:cNvSpPr/>
          <p:nvPr/>
        </p:nvSpPr>
        <p:spPr>
          <a:xfrm>
            <a:off x="9162579" y="1622067"/>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Şeritli Sağ Ok 30">
            <a:extLst>
              <a:ext uri="{FF2B5EF4-FFF2-40B4-BE49-F238E27FC236}">
                <a16:creationId xmlns:a16="http://schemas.microsoft.com/office/drawing/2014/main" id="{A84F7E7D-4788-4664-8A3C-DD3ED53F599C}"/>
              </a:ext>
            </a:extLst>
          </p:cNvPr>
          <p:cNvSpPr/>
          <p:nvPr/>
        </p:nvSpPr>
        <p:spPr>
          <a:xfrm>
            <a:off x="9162579" y="2478676"/>
            <a:ext cx="354428" cy="224714"/>
          </a:xfrm>
          <a:prstGeom prst="striped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Şeritli Sağ Ok 31">
            <a:extLst>
              <a:ext uri="{FF2B5EF4-FFF2-40B4-BE49-F238E27FC236}">
                <a16:creationId xmlns:a16="http://schemas.microsoft.com/office/drawing/2014/main" id="{630BEE6D-1E24-4A5F-B4F2-D7FFC9BE9F5F}"/>
              </a:ext>
            </a:extLst>
          </p:cNvPr>
          <p:cNvSpPr/>
          <p:nvPr/>
        </p:nvSpPr>
        <p:spPr>
          <a:xfrm rot="2049921">
            <a:off x="7271116" y="3340243"/>
            <a:ext cx="1104607" cy="348360"/>
          </a:xfrm>
          <a:prstGeom prst="stripedRight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Şeritli Sağ Ok 32">
            <a:extLst>
              <a:ext uri="{FF2B5EF4-FFF2-40B4-BE49-F238E27FC236}">
                <a16:creationId xmlns:a16="http://schemas.microsoft.com/office/drawing/2014/main" id="{AB99B6AD-6914-4F1A-BC00-68257E9FA306}"/>
              </a:ext>
            </a:extLst>
          </p:cNvPr>
          <p:cNvSpPr/>
          <p:nvPr/>
        </p:nvSpPr>
        <p:spPr>
          <a:xfrm rot="8765511">
            <a:off x="5023151" y="3348121"/>
            <a:ext cx="1032783" cy="349386"/>
          </a:xfrm>
          <a:prstGeom prst="stripedRightArrow">
            <a:avLst/>
          </a:prstGeom>
          <a:solidFill>
            <a:schemeClr val="accent3">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ikdörtgen 33">
            <a:extLst>
              <a:ext uri="{FF2B5EF4-FFF2-40B4-BE49-F238E27FC236}">
                <a16:creationId xmlns:a16="http://schemas.microsoft.com/office/drawing/2014/main" id="{0D1BE270-9741-4820-985D-0A255B9ADB4F}"/>
              </a:ext>
            </a:extLst>
          </p:cNvPr>
          <p:cNvSpPr/>
          <p:nvPr/>
        </p:nvSpPr>
        <p:spPr>
          <a:xfrm>
            <a:off x="2000098" y="4328611"/>
            <a:ext cx="3628572" cy="160886"/>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ikdörtgen 34">
            <a:extLst>
              <a:ext uri="{FF2B5EF4-FFF2-40B4-BE49-F238E27FC236}">
                <a16:creationId xmlns:a16="http://schemas.microsoft.com/office/drawing/2014/main" id="{DD6DB615-18A9-4A5A-9AAD-3305EC704EB3}"/>
              </a:ext>
            </a:extLst>
          </p:cNvPr>
          <p:cNvSpPr/>
          <p:nvPr/>
        </p:nvSpPr>
        <p:spPr>
          <a:xfrm>
            <a:off x="8131421" y="4327914"/>
            <a:ext cx="2084264" cy="136591"/>
          </a:xfrm>
          <a:prstGeom prst="rect">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şağı Ok 35">
            <a:extLst>
              <a:ext uri="{FF2B5EF4-FFF2-40B4-BE49-F238E27FC236}">
                <a16:creationId xmlns:a16="http://schemas.microsoft.com/office/drawing/2014/main" id="{B8C93B6E-6278-45EA-8675-FD93527912B5}"/>
              </a:ext>
            </a:extLst>
          </p:cNvPr>
          <p:cNvSpPr/>
          <p:nvPr/>
        </p:nvSpPr>
        <p:spPr>
          <a:xfrm>
            <a:off x="1956222" y="4498749"/>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şağı Ok 36">
            <a:extLst>
              <a:ext uri="{FF2B5EF4-FFF2-40B4-BE49-F238E27FC236}">
                <a16:creationId xmlns:a16="http://schemas.microsoft.com/office/drawing/2014/main" id="{2CA407D2-D9AE-41B5-953F-4FE411EC6C12}"/>
              </a:ext>
            </a:extLst>
          </p:cNvPr>
          <p:cNvSpPr/>
          <p:nvPr/>
        </p:nvSpPr>
        <p:spPr>
          <a:xfrm>
            <a:off x="3501641" y="4464505"/>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şağı Ok 37">
            <a:extLst>
              <a:ext uri="{FF2B5EF4-FFF2-40B4-BE49-F238E27FC236}">
                <a16:creationId xmlns:a16="http://schemas.microsoft.com/office/drawing/2014/main" id="{F02C885B-D85F-4173-B7F0-079EC685D06C}"/>
              </a:ext>
            </a:extLst>
          </p:cNvPr>
          <p:cNvSpPr/>
          <p:nvPr/>
        </p:nvSpPr>
        <p:spPr>
          <a:xfrm>
            <a:off x="5498013" y="4489497"/>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şağı Ok 38">
            <a:extLst>
              <a:ext uri="{FF2B5EF4-FFF2-40B4-BE49-F238E27FC236}">
                <a16:creationId xmlns:a16="http://schemas.microsoft.com/office/drawing/2014/main" id="{1D73D739-37E6-47AD-B6D6-12C2FE637978}"/>
              </a:ext>
            </a:extLst>
          </p:cNvPr>
          <p:cNvSpPr/>
          <p:nvPr/>
        </p:nvSpPr>
        <p:spPr>
          <a:xfrm>
            <a:off x="8094961" y="4468009"/>
            <a:ext cx="175922" cy="222783"/>
          </a:xfrm>
          <a:prstGeom prst="down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şağı Ok 39">
            <a:extLst>
              <a:ext uri="{FF2B5EF4-FFF2-40B4-BE49-F238E27FC236}">
                <a16:creationId xmlns:a16="http://schemas.microsoft.com/office/drawing/2014/main" id="{4CA2C2EC-34E0-4B7E-9836-63E9A5BEAE8F}"/>
              </a:ext>
            </a:extLst>
          </p:cNvPr>
          <p:cNvSpPr/>
          <p:nvPr/>
        </p:nvSpPr>
        <p:spPr>
          <a:xfrm>
            <a:off x="10075727" y="4430515"/>
            <a:ext cx="175922" cy="222783"/>
          </a:xfrm>
          <a:prstGeom prst="downArrow">
            <a:avLst/>
          </a:prstGeom>
          <a:solidFill>
            <a:srgbClr val="FFC9C9"/>
          </a:solidFill>
          <a:ln>
            <a:solidFill>
              <a:srgbClr val="FF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şağı Ok 40">
            <a:extLst>
              <a:ext uri="{FF2B5EF4-FFF2-40B4-BE49-F238E27FC236}">
                <a16:creationId xmlns:a16="http://schemas.microsoft.com/office/drawing/2014/main" id="{64BA8807-25AA-4895-ADF8-B337B6BF7212}"/>
              </a:ext>
            </a:extLst>
          </p:cNvPr>
          <p:cNvSpPr/>
          <p:nvPr/>
        </p:nvSpPr>
        <p:spPr>
          <a:xfrm>
            <a:off x="8096593" y="5295556"/>
            <a:ext cx="175922" cy="222783"/>
          </a:xfrm>
          <a:prstGeom prst="downArrow">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tr-TR" sz="1400" b="1" i="0" u="none" strike="noStrike" kern="1200" cap="none" spc="0" normalizeH="0" baseline="0" noProof="0">
              <a:ln>
                <a:noFill/>
              </a:ln>
              <a:solidFill>
                <a:prstClr val="white"/>
              </a:solidFill>
              <a:effectLst/>
              <a:uLnTx/>
              <a:uFillTx/>
              <a:latin typeface="Calibri" panose="020F0502020204030204"/>
              <a:ea typeface="+mn-ea"/>
              <a:cs typeface="Times New Roman"/>
            </a:endParaRPr>
          </a:p>
        </p:txBody>
      </p:sp>
      <p:sp>
        <p:nvSpPr>
          <p:cNvPr id="43" name="Aşağı Ok 41">
            <a:extLst>
              <a:ext uri="{FF2B5EF4-FFF2-40B4-BE49-F238E27FC236}">
                <a16:creationId xmlns:a16="http://schemas.microsoft.com/office/drawing/2014/main" id="{A5680646-E1DD-4511-A7EA-7B612D17843E}"/>
              </a:ext>
            </a:extLst>
          </p:cNvPr>
          <p:cNvSpPr/>
          <p:nvPr/>
        </p:nvSpPr>
        <p:spPr>
          <a:xfrm>
            <a:off x="10069485" y="5295555"/>
            <a:ext cx="175922" cy="222783"/>
          </a:xfrm>
          <a:prstGeom prst="downArrow">
            <a:avLst/>
          </a:prstGeom>
          <a:solidFill>
            <a:srgbClr val="FFC9C9"/>
          </a:solidFill>
          <a:ln w="9525">
            <a:solidFill>
              <a:srgbClr val="FFC9C9"/>
            </a:solidFill>
            <a:miter lim="800000"/>
            <a:headEnd/>
            <a:tailEnd/>
          </a:ln>
        </p:spPr>
        <p:txBody>
          <a:bodyPr rot="0" vert="horz" wrap="square" lIns="74295" tIns="37148" rIns="74295" bIns="37148"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tr-TR" sz="1400" b="1" i="0" u="none" strike="noStrike" kern="1200" cap="none" spc="0" normalizeH="0" baseline="0" noProof="0">
              <a:ln>
                <a:noFill/>
              </a:ln>
              <a:solidFill>
                <a:prstClr val="white"/>
              </a:solidFill>
              <a:effectLst/>
              <a:uLnTx/>
              <a:uFillTx/>
              <a:latin typeface="Calibri" panose="020F0502020204030204"/>
              <a:ea typeface="+mn-ea"/>
              <a:cs typeface="Times New Roman"/>
            </a:endParaRPr>
          </a:p>
        </p:txBody>
      </p:sp>
      <p:sp>
        <p:nvSpPr>
          <p:cNvPr id="44" name="Aşağı Ok 42">
            <a:extLst>
              <a:ext uri="{FF2B5EF4-FFF2-40B4-BE49-F238E27FC236}">
                <a16:creationId xmlns:a16="http://schemas.microsoft.com/office/drawing/2014/main" id="{2B5A4ABD-F362-45CD-ADD3-35E864A7BDA5}"/>
              </a:ext>
            </a:extLst>
          </p:cNvPr>
          <p:cNvSpPr/>
          <p:nvPr/>
        </p:nvSpPr>
        <p:spPr>
          <a:xfrm>
            <a:off x="1956222"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şağı Ok 43">
            <a:extLst>
              <a:ext uri="{FF2B5EF4-FFF2-40B4-BE49-F238E27FC236}">
                <a16:creationId xmlns:a16="http://schemas.microsoft.com/office/drawing/2014/main" id="{2064515C-CF85-4755-AA1C-F85C0C10CE18}"/>
              </a:ext>
            </a:extLst>
          </p:cNvPr>
          <p:cNvSpPr/>
          <p:nvPr/>
        </p:nvSpPr>
        <p:spPr>
          <a:xfrm>
            <a:off x="3501641"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şağı Ok 44">
            <a:extLst>
              <a:ext uri="{FF2B5EF4-FFF2-40B4-BE49-F238E27FC236}">
                <a16:creationId xmlns:a16="http://schemas.microsoft.com/office/drawing/2014/main" id="{D30582EC-3A3B-4E70-AA95-5D4E93EF9F65}"/>
              </a:ext>
            </a:extLst>
          </p:cNvPr>
          <p:cNvSpPr/>
          <p:nvPr/>
        </p:nvSpPr>
        <p:spPr>
          <a:xfrm>
            <a:off x="5498013" y="5284466"/>
            <a:ext cx="175922" cy="222783"/>
          </a:xfrm>
          <a:prstGeom prst="down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ikdörtgen 4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058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anim calcmode="lin" valueType="num">
                                      <p:cBhvr>
                                        <p:cTn id="60" dur="1000" fill="hold"/>
                                        <p:tgtEl>
                                          <p:spTgt spid="30"/>
                                        </p:tgtEl>
                                        <p:attrNameLst>
                                          <p:attrName>ppt_x</p:attrName>
                                        </p:attrNameLst>
                                      </p:cBhvr>
                                      <p:tavLst>
                                        <p:tav tm="0">
                                          <p:val>
                                            <p:strVal val="#ppt_x"/>
                                          </p:val>
                                        </p:tav>
                                        <p:tav tm="100000">
                                          <p:val>
                                            <p:strVal val="#ppt_x"/>
                                          </p:val>
                                        </p:tav>
                                      </p:tavLst>
                                    </p:anim>
                                    <p:anim calcmode="lin" valueType="num">
                                      <p:cBhvr>
                                        <p:cTn id="61" dur="1000" fill="hold"/>
                                        <p:tgtEl>
                                          <p:spTgt spid="3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0"/>
                                        <p:tgtEl>
                                          <p:spTgt spid="32"/>
                                        </p:tgtEl>
                                      </p:cBhvr>
                                    </p:animEffect>
                                    <p:anim calcmode="lin" valueType="num">
                                      <p:cBhvr>
                                        <p:cTn id="65" dur="1000" fill="hold"/>
                                        <p:tgtEl>
                                          <p:spTgt spid="32"/>
                                        </p:tgtEl>
                                        <p:attrNameLst>
                                          <p:attrName>ppt_x</p:attrName>
                                        </p:attrNameLst>
                                      </p:cBhvr>
                                      <p:tavLst>
                                        <p:tav tm="0">
                                          <p:val>
                                            <p:strVal val="#ppt_x"/>
                                          </p:val>
                                        </p:tav>
                                        <p:tav tm="100000">
                                          <p:val>
                                            <p:strVal val="#ppt_x"/>
                                          </p:val>
                                        </p:tav>
                                      </p:tavLst>
                                    </p:anim>
                                    <p:anim calcmode="lin" valueType="num">
                                      <p:cBhvr>
                                        <p:cTn id="66" dur="1000" fill="hold"/>
                                        <p:tgtEl>
                                          <p:spTgt spid="3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1000"/>
                                        <p:tgtEl>
                                          <p:spTgt spid="21"/>
                                        </p:tgtEl>
                                      </p:cBhvr>
                                    </p:animEffect>
                                    <p:anim calcmode="lin" valueType="num">
                                      <p:cBhvr>
                                        <p:cTn id="87" dur="1000" fill="hold"/>
                                        <p:tgtEl>
                                          <p:spTgt spid="21"/>
                                        </p:tgtEl>
                                        <p:attrNameLst>
                                          <p:attrName>ppt_x</p:attrName>
                                        </p:attrNameLst>
                                      </p:cBhvr>
                                      <p:tavLst>
                                        <p:tav tm="0">
                                          <p:val>
                                            <p:strVal val="#ppt_x"/>
                                          </p:val>
                                        </p:tav>
                                        <p:tav tm="100000">
                                          <p:val>
                                            <p:strVal val="#ppt_x"/>
                                          </p:val>
                                        </p:tav>
                                      </p:tavLst>
                                    </p:anim>
                                    <p:anim calcmode="lin" valueType="num">
                                      <p:cBhvr>
                                        <p:cTn id="8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barn(inVertical)">
                                      <p:cBhvr>
                                        <p:cTn id="93" dur="500"/>
                                        <p:tgtEl>
                                          <p:spTgt spid="34"/>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barn(inVertical)">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1000"/>
                                        <p:tgtEl>
                                          <p:spTgt spid="6"/>
                                        </p:tgtEl>
                                      </p:cBhvr>
                                    </p:animEffect>
                                    <p:anim calcmode="lin" valueType="num">
                                      <p:cBhvr>
                                        <p:cTn id="102" dur="1000" fill="hold"/>
                                        <p:tgtEl>
                                          <p:spTgt spid="6"/>
                                        </p:tgtEl>
                                        <p:attrNameLst>
                                          <p:attrName>ppt_x</p:attrName>
                                        </p:attrNameLst>
                                      </p:cBhvr>
                                      <p:tavLst>
                                        <p:tav tm="0">
                                          <p:val>
                                            <p:strVal val="#ppt_x"/>
                                          </p:val>
                                        </p:tav>
                                        <p:tav tm="100000">
                                          <p:val>
                                            <p:strVal val="#ppt_x"/>
                                          </p:val>
                                        </p:tav>
                                      </p:tavLst>
                                    </p:anim>
                                    <p:anim calcmode="lin" valueType="num">
                                      <p:cBhvr>
                                        <p:cTn id="103" dur="1000" fill="hold"/>
                                        <p:tgtEl>
                                          <p:spTgt spid="6"/>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1000"/>
                                        <p:tgtEl>
                                          <p:spTgt spid="7"/>
                                        </p:tgtEl>
                                      </p:cBhvr>
                                    </p:animEffect>
                                    <p:anim calcmode="lin" valueType="num">
                                      <p:cBhvr>
                                        <p:cTn id="107" dur="1000" fill="hold"/>
                                        <p:tgtEl>
                                          <p:spTgt spid="7"/>
                                        </p:tgtEl>
                                        <p:attrNameLst>
                                          <p:attrName>ppt_x</p:attrName>
                                        </p:attrNameLst>
                                      </p:cBhvr>
                                      <p:tavLst>
                                        <p:tav tm="0">
                                          <p:val>
                                            <p:strVal val="#ppt_x"/>
                                          </p:val>
                                        </p:tav>
                                        <p:tav tm="100000">
                                          <p:val>
                                            <p:strVal val="#ppt_x"/>
                                          </p:val>
                                        </p:tav>
                                      </p:tavLst>
                                    </p:anim>
                                    <p:anim calcmode="lin" valueType="num">
                                      <p:cBhvr>
                                        <p:cTn id="108" dur="1000" fill="hold"/>
                                        <p:tgtEl>
                                          <p:spTgt spid="7"/>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fade">
                                      <p:cBhvr>
                                        <p:cTn id="111" dur="1000"/>
                                        <p:tgtEl>
                                          <p:spTgt spid="8"/>
                                        </p:tgtEl>
                                      </p:cBhvr>
                                    </p:animEffect>
                                    <p:anim calcmode="lin" valueType="num">
                                      <p:cBhvr>
                                        <p:cTn id="112" dur="1000" fill="hold"/>
                                        <p:tgtEl>
                                          <p:spTgt spid="8"/>
                                        </p:tgtEl>
                                        <p:attrNameLst>
                                          <p:attrName>ppt_x</p:attrName>
                                        </p:attrNameLst>
                                      </p:cBhvr>
                                      <p:tavLst>
                                        <p:tav tm="0">
                                          <p:val>
                                            <p:strVal val="#ppt_x"/>
                                          </p:val>
                                        </p:tav>
                                        <p:tav tm="100000">
                                          <p:val>
                                            <p:strVal val="#ppt_x"/>
                                          </p:val>
                                        </p:tav>
                                      </p:tavLst>
                                    </p:anim>
                                    <p:anim calcmode="lin" valueType="num">
                                      <p:cBhvr>
                                        <p:cTn id="113" dur="1000" fill="hold"/>
                                        <p:tgtEl>
                                          <p:spTgt spid="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1000"/>
                                        <p:tgtEl>
                                          <p:spTgt spid="9"/>
                                        </p:tgtEl>
                                      </p:cBhvr>
                                    </p:animEffect>
                                    <p:anim calcmode="lin" valueType="num">
                                      <p:cBhvr>
                                        <p:cTn id="117" dur="1000" fill="hold"/>
                                        <p:tgtEl>
                                          <p:spTgt spid="9"/>
                                        </p:tgtEl>
                                        <p:attrNameLst>
                                          <p:attrName>ppt_x</p:attrName>
                                        </p:attrNameLst>
                                      </p:cBhvr>
                                      <p:tavLst>
                                        <p:tav tm="0">
                                          <p:val>
                                            <p:strVal val="#ppt_x"/>
                                          </p:val>
                                        </p:tav>
                                        <p:tav tm="100000">
                                          <p:val>
                                            <p:strVal val="#ppt_x"/>
                                          </p:val>
                                        </p:tav>
                                      </p:tavLst>
                                    </p:anim>
                                    <p:anim calcmode="lin" valueType="num">
                                      <p:cBhvr>
                                        <p:cTn id="118" dur="1000" fill="hold"/>
                                        <p:tgtEl>
                                          <p:spTgt spid="9"/>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fade">
                                      <p:cBhvr>
                                        <p:cTn id="121" dur="1000"/>
                                        <p:tgtEl>
                                          <p:spTgt spid="10"/>
                                        </p:tgtEl>
                                      </p:cBhvr>
                                    </p:animEffect>
                                    <p:anim calcmode="lin" valueType="num">
                                      <p:cBhvr>
                                        <p:cTn id="122" dur="1000" fill="hold"/>
                                        <p:tgtEl>
                                          <p:spTgt spid="10"/>
                                        </p:tgtEl>
                                        <p:attrNameLst>
                                          <p:attrName>ppt_x</p:attrName>
                                        </p:attrNameLst>
                                      </p:cBhvr>
                                      <p:tavLst>
                                        <p:tav tm="0">
                                          <p:val>
                                            <p:strVal val="#ppt_x"/>
                                          </p:val>
                                        </p:tav>
                                        <p:tav tm="100000">
                                          <p:val>
                                            <p:strVal val="#ppt_x"/>
                                          </p:val>
                                        </p:tav>
                                      </p:tavLst>
                                    </p:anim>
                                    <p:anim calcmode="lin" valueType="num">
                                      <p:cBhvr>
                                        <p:cTn id="123" dur="1000" fill="hold"/>
                                        <p:tgtEl>
                                          <p:spTgt spid="10"/>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1000"/>
                                        <p:tgtEl>
                                          <p:spTgt spid="11"/>
                                        </p:tgtEl>
                                      </p:cBhvr>
                                    </p:animEffect>
                                    <p:anim calcmode="lin" valueType="num">
                                      <p:cBhvr>
                                        <p:cTn id="127" dur="1000" fill="hold"/>
                                        <p:tgtEl>
                                          <p:spTgt spid="11"/>
                                        </p:tgtEl>
                                        <p:attrNameLst>
                                          <p:attrName>ppt_x</p:attrName>
                                        </p:attrNameLst>
                                      </p:cBhvr>
                                      <p:tavLst>
                                        <p:tav tm="0">
                                          <p:val>
                                            <p:strVal val="#ppt_x"/>
                                          </p:val>
                                        </p:tav>
                                        <p:tav tm="100000">
                                          <p:val>
                                            <p:strVal val="#ppt_x"/>
                                          </p:val>
                                        </p:tav>
                                      </p:tavLst>
                                    </p:anim>
                                    <p:anim calcmode="lin" valueType="num">
                                      <p:cBhvr>
                                        <p:cTn id="128" dur="1000" fill="hold"/>
                                        <p:tgtEl>
                                          <p:spTgt spid="1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1000"/>
                                        <p:tgtEl>
                                          <p:spTgt spid="13"/>
                                        </p:tgtEl>
                                      </p:cBhvr>
                                    </p:animEffect>
                                    <p:anim calcmode="lin" valueType="num">
                                      <p:cBhvr>
                                        <p:cTn id="132" dur="1000" fill="hold"/>
                                        <p:tgtEl>
                                          <p:spTgt spid="13"/>
                                        </p:tgtEl>
                                        <p:attrNameLst>
                                          <p:attrName>ppt_x</p:attrName>
                                        </p:attrNameLst>
                                      </p:cBhvr>
                                      <p:tavLst>
                                        <p:tav tm="0">
                                          <p:val>
                                            <p:strVal val="#ppt_x"/>
                                          </p:val>
                                        </p:tav>
                                        <p:tav tm="100000">
                                          <p:val>
                                            <p:strVal val="#ppt_x"/>
                                          </p:val>
                                        </p:tav>
                                      </p:tavLst>
                                    </p:anim>
                                    <p:anim calcmode="lin" valueType="num">
                                      <p:cBhvr>
                                        <p:cTn id="133" dur="1000" fill="hold"/>
                                        <p:tgtEl>
                                          <p:spTgt spid="13"/>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1000"/>
                                        <p:tgtEl>
                                          <p:spTgt spid="14"/>
                                        </p:tgtEl>
                                      </p:cBhvr>
                                    </p:animEffect>
                                    <p:anim calcmode="lin" valueType="num">
                                      <p:cBhvr>
                                        <p:cTn id="137" dur="1000" fill="hold"/>
                                        <p:tgtEl>
                                          <p:spTgt spid="14"/>
                                        </p:tgtEl>
                                        <p:attrNameLst>
                                          <p:attrName>ppt_x</p:attrName>
                                        </p:attrNameLst>
                                      </p:cBhvr>
                                      <p:tavLst>
                                        <p:tav tm="0">
                                          <p:val>
                                            <p:strVal val="#ppt_x"/>
                                          </p:val>
                                        </p:tav>
                                        <p:tav tm="100000">
                                          <p:val>
                                            <p:strVal val="#ppt_x"/>
                                          </p:val>
                                        </p:tav>
                                      </p:tavLst>
                                    </p:anim>
                                    <p:anim calcmode="lin" valueType="num">
                                      <p:cBhvr>
                                        <p:cTn id="138" dur="1000" fill="hold"/>
                                        <p:tgtEl>
                                          <p:spTgt spid="14"/>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1000"/>
                                        <p:tgtEl>
                                          <p:spTgt spid="23"/>
                                        </p:tgtEl>
                                      </p:cBhvr>
                                    </p:animEffect>
                                    <p:anim calcmode="lin" valueType="num">
                                      <p:cBhvr>
                                        <p:cTn id="142" dur="1000" fill="hold"/>
                                        <p:tgtEl>
                                          <p:spTgt spid="23"/>
                                        </p:tgtEl>
                                        <p:attrNameLst>
                                          <p:attrName>ppt_x</p:attrName>
                                        </p:attrNameLst>
                                      </p:cBhvr>
                                      <p:tavLst>
                                        <p:tav tm="0">
                                          <p:val>
                                            <p:strVal val="#ppt_x"/>
                                          </p:val>
                                        </p:tav>
                                        <p:tav tm="100000">
                                          <p:val>
                                            <p:strVal val="#ppt_x"/>
                                          </p:val>
                                        </p:tav>
                                      </p:tavLst>
                                    </p:anim>
                                    <p:anim calcmode="lin" valueType="num">
                                      <p:cBhvr>
                                        <p:cTn id="143" dur="1000" fill="hold"/>
                                        <p:tgtEl>
                                          <p:spTgt spid="23"/>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visible"/>
                                      </p:to>
                                    </p:set>
                                    <p:animEffect transition="in" filter="fade">
                                      <p:cBhvr>
                                        <p:cTn id="146" dur="1000"/>
                                        <p:tgtEl>
                                          <p:spTgt spid="24"/>
                                        </p:tgtEl>
                                      </p:cBhvr>
                                    </p:animEffect>
                                    <p:anim calcmode="lin" valueType="num">
                                      <p:cBhvr>
                                        <p:cTn id="147" dur="1000" fill="hold"/>
                                        <p:tgtEl>
                                          <p:spTgt spid="24"/>
                                        </p:tgtEl>
                                        <p:attrNameLst>
                                          <p:attrName>ppt_x</p:attrName>
                                        </p:attrNameLst>
                                      </p:cBhvr>
                                      <p:tavLst>
                                        <p:tav tm="0">
                                          <p:val>
                                            <p:strVal val="#ppt_x"/>
                                          </p:val>
                                        </p:tav>
                                        <p:tav tm="100000">
                                          <p:val>
                                            <p:strVal val="#ppt_x"/>
                                          </p:val>
                                        </p:tav>
                                      </p:tavLst>
                                    </p:anim>
                                    <p:anim calcmode="lin" valueType="num">
                                      <p:cBhvr>
                                        <p:cTn id="148" dur="1000" fill="hold"/>
                                        <p:tgtEl>
                                          <p:spTgt spid="24"/>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1000"/>
                                        <p:tgtEl>
                                          <p:spTgt spid="25"/>
                                        </p:tgtEl>
                                      </p:cBhvr>
                                    </p:animEffect>
                                    <p:anim calcmode="lin" valueType="num">
                                      <p:cBhvr>
                                        <p:cTn id="152" dur="1000" fill="hold"/>
                                        <p:tgtEl>
                                          <p:spTgt spid="25"/>
                                        </p:tgtEl>
                                        <p:attrNameLst>
                                          <p:attrName>ppt_x</p:attrName>
                                        </p:attrNameLst>
                                      </p:cBhvr>
                                      <p:tavLst>
                                        <p:tav tm="0">
                                          <p:val>
                                            <p:strVal val="#ppt_x"/>
                                          </p:val>
                                        </p:tav>
                                        <p:tav tm="100000">
                                          <p:val>
                                            <p:strVal val="#ppt_x"/>
                                          </p:val>
                                        </p:tav>
                                      </p:tavLst>
                                    </p:anim>
                                    <p:anim calcmode="lin" valueType="num">
                                      <p:cBhvr>
                                        <p:cTn id="153" dur="1000" fill="hold"/>
                                        <p:tgtEl>
                                          <p:spTgt spid="25"/>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1000"/>
                                        <p:tgtEl>
                                          <p:spTgt spid="26"/>
                                        </p:tgtEl>
                                      </p:cBhvr>
                                    </p:animEffect>
                                    <p:anim calcmode="lin" valueType="num">
                                      <p:cBhvr>
                                        <p:cTn id="157" dur="1000" fill="hold"/>
                                        <p:tgtEl>
                                          <p:spTgt spid="26"/>
                                        </p:tgtEl>
                                        <p:attrNameLst>
                                          <p:attrName>ppt_x</p:attrName>
                                        </p:attrNameLst>
                                      </p:cBhvr>
                                      <p:tavLst>
                                        <p:tav tm="0">
                                          <p:val>
                                            <p:strVal val="#ppt_x"/>
                                          </p:val>
                                        </p:tav>
                                        <p:tav tm="100000">
                                          <p:val>
                                            <p:strVal val="#ppt_x"/>
                                          </p:val>
                                        </p:tav>
                                      </p:tavLst>
                                    </p:anim>
                                    <p:anim calcmode="lin" valueType="num">
                                      <p:cBhvr>
                                        <p:cTn id="158" dur="1000" fill="hold"/>
                                        <p:tgtEl>
                                          <p:spTgt spid="26"/>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36"/>
                                        </p:tgtEl>
                                        <p:attrNameLst>
                                          <p:attrName>style.visibility</p:attrName>
                                        </p:attrNameLst>
                                      </p:cBhvr>
                                      <p:to>
                                        <p:strVal val="visible"/>
                                      </p:to>
                                    </p:set>
                                    <p:animEffect transition="in" filter="fade">
                                      <p:cBhvr>
                                        <p:cTn id="166" dur="1000"/>
                                        <p:tgtEl>
                                          <p:spTgt spid="36"/>
                                        </p:tgtEl>
                                      </p:cBhvr>
                                    </p:animEffect>
                                    <p:anim calcmode="lin" valueType="num">
                                      <p:cBhvr>
                                        <p:cTn id="167" dur="1000" fill="hold"/>
                                        <p:tgtEl>
                                          <p:spTgt spid="36"/>
                                        </p:tgtEl>
                                        <p:attrNameLst>
                                          <p:attrName>ppt_x</p:attrName>
                                        </p:attrNameLst>
                                      </p:cBhvr>
                                      <p:tavLst>
                                        <p:tav tm="0">
                                          <p:val>
                                            <p:strVal val="#ppt_x"/>
                                          </p:val>
                                        </p:tav>
                                        <p:tav tm="100000">
                                          <p:val>
                                            <p:strVal val="#ppt_x"/>
                                          </p:val>
                                        </p:tav>
                                      </p:tavLst>
                                    </p:anim>
                                    <p:anim calcmode="lin" valueType="num">
                                      <p:cBhvr>
                                        <p:cTn id="168" dur="1000" fill="hold"/>
                                        <p:tgtEl>
                                          <p:spTgt spid="36"/>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fade">
                                      <p:cBhvr>
                                        <p:cTn id="171" dur="1000"/>
                                        <p:tgtEl>
                                          <p:spTgt spid="37"/>
                                        </p:tgtEl>
                                      </p:cBhvr>
                                    </p:animEffect>
                                    <p:anim calcmode="lin" valueType="num">
                                      <p:cBhvr>
                                        <p:cTn id="172" dur="1000" fill="hold"/>
                                        <p:tgtEl>
                                          <p:spTgt spid="37"/>
                                        </p:tgtEl>
                                        <p:attrNameLst>
                                          <p:attrName>ppt_x</p:attrName>
                                        </p:attrNameLst>
                                      </p:cBhvr>
                                      <p:tavLst>
                                        <p:tav tm="0">
                                          <p:val>
                                            <p:strVal val="#ppt_x"/>
                                          </p:val>
                                        </p:tav>
                                        <p:tav tm="100000">
                                          <p:val>
                                            <p:strVal val="#ppt_x"/>
                                          </p:val>
                                        </p:tav>
                                      </p:tavLst>
                                    </p:anim>
                                    <p:anim calcmode="lin" valueType="num">
                                      <p:cBhvr>
                                        <p:cTn id="173" dur="1000" fill="hold"/>
                                        <p:tgtEl>
                                          <p:spTgt spid="37"/>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fade">
                                      <p:cBhvr>
                                        <p:cTn id="176" dur="1000"/>
                                        <p:tgtEl>
                                          <p:spTgt spid="38"/>
                                        </p:tgtEl>
                                      </p:cBhvr>
                                    </p:animEffect>
                                    <p:anim calcmode="lin" valueType="num">
                                      <p:cBhvr>
                                        <p:cTn id="177" dur="1000" fill="hold"/>
                                        <p:tgtEl>
                                          <p:spTgt spid="38"/>
                                        </p:tgtEl>
                                        <p:attrNameLst>
                                          <p:attrName>ppt_x</p:attrName>
                                        </p:attrNameLst>
                                      </p:cBhvr>
                                      <p:tavLst>
                                        <p:tav tm="0">
                                          <p:val>
                                            <p:strVal val="#ppt_x"/>
                                          </p:val>
                                        </p:tav>
                                        <p:tav tm="100000">
                                          <p:val>
                                            <p:strVal val="#ppt_x"/>
                                          </p:val>
                                        </p:tav>
                                      </p:tavLst>
                                    </p:anim>
                                    <p:anim calcmode="lin" valueType="num">
                                      <p:cBhvr>
                                        <p:cTn id="178" dur="1000" fill="hold"/>
                                        <p:tgtEl>
                                          <p:spTgt spid="38"/>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fade">
                                      <p:cBhvr>
                                        <p:cTn id="181" dur="1000"/>
                                        <p:tgtEl>
                                          <p:spTgt spid="39"/>
                                        </p:tgtEl>
                                      </p:cBhvr>
                                    </p:animEffect>
                                    <p:anim calcmode="lin" valueType="num">
                                      <p:cBhvr>
                                        <p:cTn id="182" dur="1000" fill="hold"/>
                                        <p:tgtEl>
                                          <p:spTgt spid="39"/>
                                        </p:tgtEl>
                                        <p:attrNameLst>
                                          <p:attrName>ppt_x</p:attrName>
                                        </p:attrNameLst>
                                      </p:cBhvr>
                                      <p:tavLst>
                                        <p:tav tm="0">
                                          <p:val>
                                            <p:strVal val="#ppt_x"/>
                                          </p:val>
                                        </p:tav>
                                        <p:tav tm="100000">
                                          <p:val>
                                            <p:strVal val="#ppt_x"/>
                                          </p:val>
                                        </p:tav>
                                      </p:tavLst>
                                    </p:anim>
                                    <p:anim calcmode="lin" valueType="num">
                                      <p:cBhvr>
                                        <p:cTn id="183" dur="1000" fill="hold"/>
                                        <p:tgtEl>
                                          <p:spTgt spid="39"/>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40"/>
                                        </p:tgtEl>
                                        <p:attrNameLst>
                                          <p:attrName>style.visibility</p:attrName>
                                        </p:attrNameLst>
                                      </p:cBhvr>
                                      <p:to>
                                        <p:strVal val="visible"/>
                                      </p:to>
                                    </p:set>
                                    <p:animEffect transition="in" filter="fade">
                                      <p:cBhvr>
                                        <p:cTn id="186" dur="1000"/>
                                        <p:tgtEl>
                                          <p:spTgt spid="40"/>
                                        </p:tgtEl>
                                      </p:cBhvr>
                                    </p:animEffect>
                                    <p:anim calcmode="lin" valueType="num">
                                      <p:cBhvr>
                                        <p:cTn id="187" dur="1000" fill="hold"/>
                                        <p:tgtEl>
                                          <p:spTgt spid="40"/>
                                        </p:tgtEl>
                                        <p:attrNameLst>
                                          <p:attrName>ppt_x</p:attrName>
                                        </p:attrNameLst>
                                      </p:cBhvr>
                                      <p:tavLst>
                                        <p:tav tm="0">
                                          <p:val>
                                            <p:strVal val="#ppt_x"/>
                                          </p:val>
                                        </p:tav>
                                        <p:tav tm="100000">
                                          <p:val>
                                            <p:strVal val="#ppt_x"/>
                                          </p:val>
                                        </p:tav>
                                      </p:tavLst>
                                    </p:anim>
                                    <p:anim calcmode="lin" valueType="num">
                                      <p:cBhvr>
                                        <p:cTn id="188" dur="1000" fill="hold"/>
                                        <p:tgtEl>
                                          <p:spTgt spid="40"/>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41"/>
                                        </p:tgtEl>
                                        <p:attrNameLst>
                                          <p:attrName>style.visibility</p:attrName>
                                        </p:attrNameLst>
                                      </p:cBhvr>
                                      <p:to>
                                        <p:strVal val="visible"/>
                                      </p:to>
                                    </p:set>
                                    <p:animEffect transition="in" filter="fade">
                                      <p:cBhvr>
                                        <p:cTn id="191" dur="1000"/>
                                        <p:tgtEl>
                                          <p:spTgt spid="41"/>
                                        </p:tgtEl>
                                      </p:cBhvr>
                                    </p:animEffect>
                                    <p:anim calcmode="lin" valueType="num">
                                      <p:cBhvr>
                                        <p:cTn id="192" dur="1000" fill="hold"/>
                                        <p:tgtEl>
                                          <p:spTgt spid="41"/>
                                        </p:tgtEl>
                                        <p:attrNameLst>
                                          <p:attrName>ppt_x</p:attrName>
                                        </p:attrNameLst>
                                      </p:cBhvr>
                                      <p:tavLst>
                                        <p:tav tm="0">
                                          <p:val>
                                            <p:strVal val="#ppt_x"/>
                                          </p:val>
                                        </p:tav>
                                        <p:tav tm="100000">
                                          <p:val>
                                            <p:strVal val="#ppt_x"/>
                                          </p:val>
                                        </p:tav>
                                      </p:tavLst>
                                    </p:anim>
                                    <p:anim calcmode="lin" valueType="num">
                                      <p:cBhvr>
                                        <p:cTn id="193" dur="1000" fill="hold"/>
                                        <p:tgtEl>
                                          <p:spTgt spid="41"/>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42"/>
                                        </p:tgtEl>
                                        <p:attrNameLst>
                                          <p:attrName>style.visibility</p:attrName>
                                        </p:attrNameLst>
                                      </p:cBhvr>
                                      <p:to>
                                        <p:strVal val="visible"/>
                                      </p:to>
                                    </p:set>
                                    <p:animEffect transition="in" filter="fade">
                                      <p:cBhvr>
                                        <p:cTn id="196" dur="1000"/>
                                        <p:tgtEl>
                                          <p:spTgt spid="42"/>
                                        </p:tgtEl>
                                      </p:cBhvr>
                                    </p:animEffect>
                                    <p:anim calcmode="lin" valueType="num">
                                      <p:cBhvr>
                                        <p:cTn id="197" dur="1000" fill="hold"/>
                                        <p:tgtEl>
                                          <p:spTgt spid="42"/>
                                        </p:tgtEl>
                                        <p:attrNameLst>
                                          <p:attrName>ppt_x</p:attrName>
                                        </p:attrNameLst>
                                      </p:cBhvr>
                                      <p:tavLst>
                                        <p:tav tm="0">
                                          <p:val>
                                            <p:strVal val="#ppt_x"/>
                                          </p:val>
                                        </p:tav>
                                        <p:tav tm="100000">
                                          <p:val>
                                            <p:strVal val="#ppt_x"/>
                                          </p:val>
                                        </p:tav>
                                      </p:tavLst>
                                    </p:anim>
                                    <p:anim calcmode="lin" valueType="num">
                                      <p:cBhvr>
                                        <p:cTn id="198" dur="1000" fill="hold"/>
                                        <p:tgtEl>
                                          <p:spTgt spid="42"/>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43"/>
                                        </p:tgtEl>
                                        <p:attrNameLst>
                                          <p:attrName>style.visibility</p:attrName>
                                        </p:attrNameLst>
                                      </p:cBhvr>
                                      <p:to>
                                        <p:strVal val="visible"/>
                                      </p:to>
                                    </p:set>
                                    <p:animEffect transition="in" filter="fade">
                                      <p:cBhvr>
                                        <p:cTn id="201" dur="1000"/>
                                        <p:tgtEl>
                                          <p:spTgt spid="43"/>
                                        </p:tgtEl>
                                      </p:cBhvr>
                                    </p:animEffect>
                                    <p:anim calcmode="lin" valueType="num">
                                      <p:cBhvr>
                                        <p:cTn id="202" dur="1000" fill="hold"/>
                                        <p:tgtEl>
                                          <p:spTgt spid="43"/>
                                        </p:tgtEl>
                                        <p:attrNameLst>
                                          <p:attrName>ppt_x</p:attrName>
                                        </p:attrNameLst>
                                      </p:cBhvr>
                                      <p:tavLst>
                                        <p:tav tm="0">
                                          <p:val>
                                            <p:strVal val="#ppt_x"/>
                                          </p:val>
                                        </p:tav>
                                        <p:tav tm="100000">
                                          <p:val>
                                            <p:strVal val="#ppt_x"/>
                                          </p:val>
                                        </p:tav>
                                      </p:tavLst>
                                    </p:anim>
                                    <p:anim calcmode="lin" valueType="num">
                                      <p:cBhvr>
                                        <p:cTn id="203" dur="1000" fill="hold"/>
                                        <p:tgtEl>
                                          <p:spTgt spid="43"/>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44"/>
                                        </p:tgtEl>
                                        <p:attrNameLst>
                                          <p:attrName>style.visibility</p:attrName>
                                        </p:attrNameLst>
                                      </p:cBhvr>
                                      <p:to>
                                        <p:strVal val="visible"/>
                                      </p:to>
                                    </p:set>
                                    <p:animEffect transition="in" filter="fade">
                                      <p:cBhvr>
                                        <p:cTn id="206" dur="1000"/>
                                        <p:tgtEl>
                                          <p:spTgt spid="44"/>
                                        </p:tgtEl>
                                      </p:cBhvr>
                                    </p:animEffect>
                                    <p:anim calcmode="lin" valueType="num">
                                      <p:cBhvr>
                                        <p:cTn id="207" dur="1000" fill="hold"/>
                                        <p:tgtEl>
                                          <p:spTgt spid="44"/>
                                        </p:tgtEl>
                                        <p:attrNameLst>
                                          <p:attrName>ppt_x</p:attrName>
                                        </p:attrNameLst>
                                      </p:cBhvr>
                                      <p:tavLst>
                                        <p:tav tm="0">
                                          <p:val>
                                            <p:strVal val="#ppt_x"/>
                                          </p:val>
                                        </p:tav>
                                        <p:tav tm="100000">
                                          <p:val>
                                            <p:strVal val="#ppt_x"/>
                                          </p:val>
                                        </p:tav>
                                      </p:tavLst>
                                    </p:anim>
                                    <p:anim calcmode="lin" valueType="num">
                                      <p:cBhvr>
                                        <p:cTn id="208" dur="1000" fill="hold"/>
                                        <p:tgtEl>
                                          <p:spTgt spid="44"/>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45"/>
                                        </p:tgtEl>
                                        <p:attrNameLst>
                                          <p:attrName>style.visibility</p:attrName>
                                        </p:attrNameLst>
                                      </p:cBhvr>
                                      <p:to>
                                        <p:strVal val="visible"/>
                                      </p:to>
                                    </p:set>
                                    <p:animEffect transition="in" filter="fade">
                                      <p:cBhvr>
                                        <p:cTn id="211" dur="1000"/>
                                        <p:tgtEl>
                                          <p:spTgt spid="45"/>
                                        </p:tgtEl>
                                      </p:cBhvr>
                                    </p:animEffect>
                                    <p:anim calcmode="lin" valueType="num">
                                      <p:cBhvr>
                                        <p:cTn id="212" dur="1000" fill="hold"/>
                                        <p:tgtEl>
                                          <p:spTgt spid="45"/>
                                        </p:tgtEl>
                                        <p:attrNameLst>
                                          <p:attrName>ppt_x</p:attrName>
                                        </p:attrNameLst>
                                      </p:cBhvr>
                                      <p:tavLst>
                                        <p:tav tm="0">
                                          <p:val>
                                            <p:strVal val="#ppt_x"/>
                                          </p:val>
                                        </p:tav>
                                        <p:tav tm="100000">
                                          <p:val>
                                            <p:strVal val="#ppt_x"/>
                                          </p:val>
                                        </p:tav>
                                      </p:tavLst>
                                    </p:anim>
                                    <p:anim calcmode="lin" valueType="num">
                                      <p:cBhvr>
                                        <p:cTn id="213" dur="1000" fill="hold"/>
                                        <p:tgtEl>
                                          <p:spTgt spid="45"/>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46"/>
                                        </p:tgtEl>
                                        <p:attrNameLst>
                                          <p:attrName>style.visibility</p:attrName>
                                        </p:attrNameLst>
                                      </p:cBhvr>
                                      <p:to>
                                        <p:strVal val="visible"/>
                                      </p:to>
                                    </p:set>
                                    <p:animEffect transition="in" filter="fade">
                                      <p:cBhvr>
                                        <p:cTn id="216" dur="1000"/>
                                        <p:tgtEl>
                                          <p:spTgt spid="46"/>
                                        </p:tgtEl>
                                      </p:cBhvr>
                                    </p:animEffect>
                                    <p:anim calcmode="lin" valueType="num">
                                      <p:cBhvr>
                                        <p:cTn id="217" dur="1000" fill="hold"/>
                                        <p:tgtEl>
                                          <p:spTgt spid="46"/>
                                        </p:tgtEl>
                                        <p:attrNameLst>
                                          <p:attrName>ppt_x</p:attrName>
                                        </p:attrNameLst>
                                      </p:cBhvr>
                                      <p:tavLst>
                                        <p:tav tm="0">
                                          <p:val>
                                            <p:strVal val="#ppt_x"/>
                                          </p:val>
                                        </p:tav>
                                        <p:tav tm="100000">
                                          <p:val>
                                            <p:strVal val="#ppt_x"/>
                                          </p:val>
                                        </p:tav>
                                      </p:tavLst>
                                    </p:anim>
                                    <p:anim calcmode="lin" valueType="num">
                                      <p:cBhvr>
                                        <p:cTn id="2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38609"/>
          </a:xfrm>
          <a:prstGeom prst="rect">
            <a:avLst/>
          </a:prstGeom>
        </p:spPr>
        <p:txBody>
          <a:bodyPr wrap="square">
            <a:spAutoFit/>
          </a:bodyPr>
          <a:lstStyle/>
          <a:p>
            <a:pPr lvl="0">
              <a:defRPr/>
            </a:pPr>
            <a:r>
              <a:rPr lang="en-US" sz="2900" b="1" dirty="0">
                <a:solidFill>
                  <a:prstClr val="black">
                    <a:lumMod val="75000"/>
                    <a:lumOff val="25000"/>
                  </a:prstClr>
                </a:solidFill>
              </a:rPr>
              <a:t>KOAH </a:t>
            </a:r>
            <a:r>
              <a:rPr lang="en-US" sz="2900" b="1" dirty="0" err="1">
                <a:solidFill>
                  <a:prstClr val="black">
                    <a:lumMod val="75000"/>
                    <a:lumOff val="25000"/>
                  </a:prstClr>
                </a:solidFill>
              </a:rPr>
              <a:t>İzlemi</a:t>
            </a:r>
            <a:endParaRPr lang="en-US" sz="2900" b="1" dirty="0">
              <a:solidFill>
                <a:prstClr val="black">
                  <a:lumMod val="75000"/>
                  <a:lumOff val="25000"/>
                </a:prstClr>
              </a:solidFill>
            </a:endParaRPr>
          </a:p>
        </p:txBody>
      </p:sp>
      <p:graphicFrame>
        <p:nvGraphicFramePr>
          <p:cNvPr id="7" name="Diagram 6">
            <a:extLst>
              <a:ext uri="{FF2B5EF4-FFF2-40B4-BE49-F238E27FC236}">
                <a16:creationId xmlns:a16="http://schemas.microsoft.com/office/drawing/2014/main" id="{C69330AA-D0E3-4899-A889-4107AE67A615}"/>
              </a:ext>
            </a:extLst>
          </p:cNvPr>
          <p:cNvGraphicFramePr/>
          <p:nvPr/>
        </p:nvGraphicFramePr>
        <p:xfrm>
          <a:off x="565333" y="1077747"/>
          <a:ext cx="2192121" cy="4926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0D0A420A-482A-4C14-BBBD-F9BF9F94100D}"/>
              </a:ext>
            </a:extLst>
          </p:cNvPr>
          <p:cNvGraphicFramePr/>
          <p:nvPr/>
        </p:nvGraphicFramePr>
        <p:xfrm>
          <a:off x="2848141" y="1091369"/>
          <a:ext cx="1893205" cy="49262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05FE44BC-A386-4DFB-8E5C-7DE783ACF1A2}"/>
              </a:ext>
            </a:extLst>
          </p:cNvPr>
          <p:cNvGraphicFramePr/>
          <p:nvPr/>
        </p:nvGraphicFramePr>
        <p:xfrm>
          <a:off x="4566869" y="1062251"/>
          <a:ext cx="4946284" cy="473349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852F1349-5B23-4F1C-82A4-8D9090F2464C}"/>
              </a:ext>
            </a:extLst>
          </p:cNvPr>
          <p:cNvGraphicFramePr/>
          <p:nvPr/>
        </p:nvGraphicFramePr>
        <p:xfrm>
          <a:off x="9364571" y="1062251"/>
          <a:ext cx="1949817" cy="49262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6" name="Rectangle 15">
            <a:extLst>
              <a:ext uri="{FF2B5EF4-FFF2-40B4-BE49-F238E27FC236}">
                <a16:creationId xmlns:a16="http://schemas.microsoft.com/office/drawing/2014/main" id="{3CE4CC0F-5B8D-46E1-9D66-00BC7630FB1A}"/>
              </a:ext>
            </a:extLst>
          </p:cNvPr>
          <p:cNvSpPr/>
          <p:nvPr/>
        </p:nvSpPr>
        <p:spPr>
          <a:xfrm>
            <a:off x="897367" y="1172664"/>
            <a:ext cx="1632475"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rPr>
              <a:t>Erken Tanı</a:t>
            </a:r>
          </a:p>
        </p:txBody>
      </p:sp>
      <p:sp>
        <p:nvSpPr>
          <p:cNvPr id="17" name="Rectangle 16">
            <a:extLst>
              <a:ext uri="{FF2B5EF4-FFF2-40B4-BE49-F238E27FC236}">
                <a16:creationId xmlns:a16="http://schemas.microsoft.com/office/drawing/2014/main" id="{B1F26470-2A38-470A-962A-67DD718F93C4}"/>
              </a:ext>
            </a:extLst>
          </p:cNvPr>
          <p:cNvSpPr/>
          <p:nvPr/>
        </p:nvSpPr>
        <p:spPr>
          <a:xfrm>
            <a:off x="5020881" y="1484975"/>
            <a:ext cx="4038259" cy="821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Düzenli</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İ</a:t>
            </a: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zlem</a:t>
            </a:r>
            <a:r>
              <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rPr>
              <a:t> </a:t>
            </a:r>
          </a:p>
        </p:txBody>
      </p:sp>
      <p:sp>
        <p:nvSpPr>
          <p:cNvPr id="19" name="Rectangle 18">
            <a:extLst>
              <a:ext uri="{FF2B5EF4-FFF2-40B4-BE49-F238E27FC236}">
                <a16:creationId xmlns:a16="http://schemas.microsoft.com/office/drawing/2014/main" id="{CBD61524-AABC-4582-B2E7-0C3C528F6150}"/>
              </a:ext>
            </a:extLst>
          </p:cNvPr>
          <p:cNvSpPr/>
          <p:nvPr/>
        </p:nvSpPr>
        <p:spPr>
          <a:xfrm>
            <a:off x="9394436" y="1611404"/>
            <a:ext cx="1939477" cy="83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1">
              <a:lnSpc>
                <a:spcPct val="10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Komplikasyon İzlemi </a:t>
            </a:r>
          </a:p>
        </p:txBody>
      </p:sp>
      <p:sp>
        <p:nvSpPr>
          <p:cNvPr id="21" name="Rectangle 20">
            <a:extLst>
              <a:ext uri="{FF2B5EF4-FFF2-40B4-BE49-F238E27FC236}">
                <a16:creationId xmlns:a16="http://schemas.microsoft.com/office/drawing/2014/main" id="{80858B2F-2C5D-4B43-BD5F-0CBDC127586A}"/>
              </a:ext>
            </a:extLst>
          </p:cNvPr>
          <p:cNvSpPr/>
          <p:nvPr/>
        </p:nvSpPr>
        <p:spPr>
          <a:xfrm>
            <a:off x="2917034" y="1168615"/>
            <a:ext cx="1789804" cy="145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ctr" defTabSz="914400" rtl="0" eaLnBrk="1" fontAlgn="auto" latinLnBrk="0" hangingPunct="1">
              <a:lnSpc>
                <a:spcPct val="100000"/>
              </a:lnSpc>
              <a:spcBef>
                <a:spcPts val="0"/>
              </a:spcBef>
              <a:spcAft>
                <a:spcPts val="0"/>
              </a:spcAft>
              <a:buClrTx/>
              <a:buSzTx/>
              <a:buFontTx/>
              <a:buNone/>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Tedavi</a:t>
            </a:r>
            <a:endParaRPr kumimoji="0" lang="tr-TR" altLang="tr-TR" sz="23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12" name="Dikdörtgen 11"/>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9621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Graphic spid="11" grpId="0">
        <p:bldAsOne/>
      </p:bldGraphic>
      <p:bldP spid="16" grpId="0"/>
      <p:bldP spid="17" grpId="0"/>
      <p:bldP spid="19" grpId="0"/>
      <p:bldP spid="2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DD1A5A57-4303-4C99-920F-FCC816C3814A}"/>
              </a:ext>
            </a:extLst>
          </p:cNvPr>
          <p:cNvSpPr txBox="1"/>
          <p:nvPr/>
        </p:nvSpPr>
        <p:spPr>
          <a:xfrm>
            <a:off x="562749" y="1482171"/>
            <a:ext cx="3736534" cy="3277820"/>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“KOAH risk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değerlendirmesi</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izlem</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ve</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tedavi</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algoritması</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için</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Kronik</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Obstrüktif</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Akciğer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Hastalığı</a:t>
            </a:r>
            <a:r>
              <a:rPr lang="en-US" sz="2300" b="1" dirty="0" err="1">
                <a:solidFill>
                  <a:srgbClr val="404040"/>
                </a:solidFill>
                <a:latin typeface="Calibri" panose="020F0502020204030204"/>
              </a:rPr>
              <a:t>nı</a:t>
            </a:r>
            <a:r>
              <a:rPr lang="en-US" sz="2300" b="1" dirty="0">
                <a:solidFill>
                  <a:srgbClr val="404040"/>
                </a:solidFill>
                <a:latin typeface="Calibri" panose="020F0502020204030204"/>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Değerlendirme</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ve</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İzlem</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1" i="0" u="none" strike="noStrike" kern="1200" cap="none" spc="0" normalizeH="0" baseline="0" noProof="0" dirty="0" err="1">
                <a:ln>
                  <a:noFill/>
                </a:ln>
                <a:solidFill>
                  <a:srgbClr val="404040"/>
                </a:solidFill>
                <a:effectLst/>
                <a:uLnTx/>
                <a:uFillTx/>
                <a:latin typeface="Calibri" panose="020F0502020204030204"/>
                <a:ea typeface="+mn-ea"/>
                <a:cs typeface="+mn-cs"/>
              </a:rPr>
              <a:t>Kılavuzunu</a:t>
            </a:r>
            <a:r>
              <a:rPr kumimoji="0" lang="en-US" sz="2300" b="1"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srgbClr val="404040"/>
                </a:solidFill>
                <a:effectLst/>
                <a:uLnTx/>
                <a:uFillTx/>
                <a:latin typeface="Calibri" panose="020F0502020204030204"/>
                <a:ea typeface="+mn-ea"/>
                <a:cs typeface="+mn-cs"/>
              </a:rPr>
              <a:t>inceleyebilirsiniz</a:t>
            </a:r>
            <a:r>
              <a:rPr kumimoji="0" lang="en-US" sz="2300" b="0" i="0" u="none" strike="noStrike" kern="1200" cap="none" spc="0" normalizeH="0" baseline="0" noProof="0" dirty="0">
                <a:ln>
                  <a:noFill/>
                </a:ln>
                <a:solidFill>
                  <a:srgbClr val="404040"/>
                </a:solidFill>
                <a:effectLst/>
                <a:uLnTx/>
                <a:uFillTx/>
                <a:latin typeface="Calibri" panose="020F0502020204030204"/>
                <a:ea typeface="+mn-ea"/>
                <a:cs typeface="+mn-cs"/>
              </a:rPr>
              <a:t>.</a:t>
            </a:r>
            <a:endParaRPr kumimoji="0" lang="tr-TR" sz="23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graphicFrame>
        <p:nvGraphicFramePr>
          <p:cNvPr id="4" name="Object 3">
            <a:extLst>
              <a:ext uri="{FF2B5EF4-FFF2-40B4-BE49-F238E27FC236}">
                <a16:creationId xmlns:a16="http://schemas.microsoft.com/office/drawing/2014/main" id="{03F84A61-EF44-4A60-B029-5C7AB5F5D645}"/>
              </a:ext>
            </a:extLst>
          </p:cNvPr>
          <p:cNvGraphicFramePr>
            <a:graphicFrameLocks noChangeAspect="1"/>
          </p:cNvGraphicFramePr>
          <p:nvPr/>
        </p:nvGraphicFramePr>
        <p:xfrm>
          <a:off x="4610981" y="398115"/>
          <a:ext cx="7276219" cy="5600349"/>
        </p:xfrm>
        <a:graphic>
          <a:graphicData uri="http://schemas.openxmlformats.org/presentationml/2006/ole">
            <mc:AlternateContent xmlns:mc="http://schemas.openxmlformats.org/markup-compatibility/2006">
              <mc:Choice xmlns:v="urn:schemas-microsoft-com:vml" Requires="v">
                <p:oleObj spid="_x0000_s2097" r:id="rId3" imgW="16808783" imgH="18973800" progId="Visio.Drawing.15">
                  <p:embed/>
                </p:oleObj>
              </mc:Choice>
              <mc:Fallback>
                <p:oleObj r:id="rId3" imgW="16808783" imgH="18973800" progId="Visio.Drawing.15">
                  <p:embed/>
                  <p:pic>
                    <p:nvPicPr>
                      <p:cNvPr id="4" name="Object 3">
                        <a:extLst>
                          <a:ext uri="{FF2B5EF4-FFF2-40B4-BE49-F238E27FC236}">
                            <a16:creationId xmlns:a16="http://schemas.microsoft.com/office/drawing/2014/main" id="{03F84A61-EF44-4A60-B029-5C7AB5F5D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981" y="398115"/>
                        <a:ext cx="7276219" cy="5600349"/>
                      </a:xfrm>
                      <a:prstGeom prst="rect">
                        <a:avLst/>
                      </a:prstGeom>
                      <a:noFill/>
                    </p:spPr>
                  </p:pic>
                </p:oleObj>
              </mc:Fallback>
            </mc:AlternateContent>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625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475488" y="2277800"/>
            <a:ext cx="5979100" cy="3262432"/>
          </a:xfrm>
          <a:prstGeom prst="rect">
            <a:avLst/>
          </a:prstGeom>
          <a:noFill/>
        </p:spPr>
        <p:txBody>
          <a:bodyPr wrap="square" rtlCol="0">
            <a:spAutoFit/>
          </a:bodyPr>
          <a:lstStyle/>
          <a:p>
            <a:pPr marL="342900" indent="-342900" defTabSz="355600">
              <a:spcBef>
                <a:spcPts val="600"/>
              </a:spcBef>
              <a:spcAft>
                <a:spcPts val="600"/>
              </a:spcAft>
              <a:buClr>
                <a:srgbClr val="C00000"/>
              </a:buClr>
              <a:buFont typeface="Arial" panose="020B0604020202020204" pitchFamily="34" charset="0"/>
              <a:buChar char="•"/>
              <a:defRPr/>
            </a:pPr>
            <a:r>
              <a:rPr lang="en-US" sz="2200" dirty="0">
                <a:solidFill>
                  <a:prstClr val="black">
                    <a:lumMod val="75000"/>
                    <a:lumOff val="25000"/>
                  </a:prstClr>
                </a:solidFill>
                <a:latin typeface="Calibri" panose="020F0502020204030204"/>
              </a:rPr>
              <a:t>H</a:t>
            </a:r>
            <a:r>
              <a:rPr lang="tr-TR" sz="2200" dirty="0">
                <a:solidFill>
                  <a:prstClr val="black">
                    <a:lumMod val="75000"/>
                    <a:lumOff val="25000"/>
                  </a:prstClr>
                </a:solidFill>
                <a:latin typeface="Calibri" panose="020F0502020204030204"/>
              </a:rPr>
              <a:t>astanın sigara içme durumu/bırakma</a:t>
            </a:r>
            <a:r>
              <a:rPr lang="en-US" sz="2200" dirty="0">
                <a:solidFill>
                  <a:prstClr val="black">
                    <a:lumMod val="75000"/>
                    <a:lumOff val="25000"/>
                  </a:prstClr>
                </a:solidFill>
                <a:latin typeface="Calibri" panose="020F0502020204030204"/>
              </a:rPr>
              <a:t>    </a:t>
            </a:r>
            <a:r>
              <a:rPr lang="tr-TR" sz="2200" dirty="0">
                <a:solidFill>
                  <a:prstClr val="black">
                    <a:lumMod val="75000"/>
                    <a:lumOff val="25000"/>
                  </a:prstClr>
                </a:solidFill>
                <a:latin typeface="Calibri" panose="020F0502020204030204"/>
              </a:rPr>
              <a:t> isteğinin sorgulanması</a:t>
            </a:r>
            <a:endParaRPr lang="en-US" sz="2200" dirty="0">
              <a:solidFill>
                <a:prstClr val="black">
                  <a:lumMod val="75000"/>
                  <a:lumOff val="25000"/>
                </a:prstClr>
              </a:solidFill>
              <a:latin typeface="Calibri" panose="020F0502020204030204"/>
            </a:endParaRPr>
          </a:p>
          <a:p>
            <a:pPr marL="342900" marR="0" lvl="0" indent="-342900"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lang="en-US" sz="2200" dirty="0">
                <a:solidFill>
                  <a:prstClr val="black">
                    <a:lumMod val="75000"/>
                    <a:lumOff val="25000"/>
                  </a:prstClr>
                </a:solidFill>
                <a:latin typeface="Calibri" panose="020F0502020204030204"/>
              </a:rPr>
              <a:t>D</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iğer</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 faktörlerine maruziyetin sorgulanması </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Komorbiditelerin ve komplikasyonların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anamnez fizik muayene ve gerekli ek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tetkiklerle belirlenmesi</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defTabSz="355600" rtl="0" eaLnBrk="1" fontAlgn="auto" latinLnBrk="0" hangingPunct="1">
              <a:spcBef>
                <a:spcPts val="600"/>
              </a:spcBef>
              <a:spcAft>
                <a:spcPts val="60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Günlük fiziksel aktivitesinin izlenmesi, pulmoner rehabilitasyon gereksinimi için değerlendirme</a:t>
            </a:r>
            <a:r>
              <a:rPr kumimoji="0" 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si</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KOAH’ı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Olan Hastanın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İzleminde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lang="tr-TR" sz="2800" b="1" dirty="0" err="1">
                <a:solidFill>
                  <a:prstClr val="black">
                    <a:lumMod val="75000"/>
                    <a:lumOff val="25000"/>
                  </a:prstClr>
                </a:solidFill>
                <a:latin typeface="Calibri" panose="020F0502020204030204"/>
              </a:rPr>
              <a:t>E</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Hususlar</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07FEEC5-F078-45AC-85EC-E28EF6A27C0D}"/>
              </a:ext>
            </a:extLst>
          </p:cNvPr>
          <p:cNvSpPr txBox="1"/>
          <p:nvPr/>
        </p:nvSpPr>
        <p:spPr>
          <a:xfrm>
            <a:off x="475488" y="1178525"/>
            <a:ext cx="10844784" cy="1099275"/>
          </a:xfrm>
          <a:prstGeom prst="rect">
            <a:avLst/>
          </a:prstGeom>
          <a:noFill/>
        </p:spPr>
        <p:txBody>
          <a:bodyPr wrap="square">
            <a:spAutoFit/>
          </a:bodyPr>
          <a:lstStyle/>
          <a:p>
            <a:pPr marL="0" marR="0" lvl="0" indent="0" algn="ctr" defTabSz="355600" rtl="0" eaLnBrk="1" fontAlgn="auto" latinLnBrk="0" hangingPunct="1">
              <a:lnSpc>
                <a:spcPct val="150000"/>
              </a:lnSpc>
              <a:spcBef>
                <a:spcPts val="0"/>
              </a:spcBef>
              <a:spcAft>
                <a:spcPts val="0"/>
              </a:spcAft>
              <a:buClr>
                <a:srgbClr val="C00000"/>
              </a:buClr>
              <a:buSzTx/>
              <a:buFontTx/>
              <a:buNone/>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KOAH’lı hastaların izleminde hastalığın progresyonu ve komplikasyon gelişimininin klinik değerlendirmesi yapılırken; </a:t>
            </a:r>
            <a:endParaRPr kumimoji="0" lang="en-US"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562E5F5F-6AFB-4461-BFA5-AABBF078AB23}"/>
              </a:ext>
            </a:extLst>
          </p:cNvPr>
          <p:cNvSpPr txBox="1"/>
          <p:nvPr/>
        </p:nvSpPr>
        <p:spPr>
          <a:xfrm>
            <a:off x="6311153" y="1728162"/>
            <a:ext cx="4950403" cy="4767139"/>
          </a:xfrm>
          <a:prstGeom prst="rect">
            <a:avLst/>
          </a:prstGeom>
          <a:noFill/>
        </p:spPr>
        <p:txBody>
          <a:bodyPr wrap="square" rtlCol="0">
            <a:spAutoFit/>
          </a:bodyPr>
          <a:lstStyle/>
          <a:p>
            <a:pPr marR="0" lvl="0" algn="ctr" defTabSz="355600" rtl="0" eaLnBrk="1" fontAlgn="auto" latinLnBrk="0" hangingPunct="1">
              <a:lnSpc>
                <a:spcPct val="150000"/>
              </a:lnSpc>
              <a:spcBef>
                <a:spcPts val="0"/>
              </a:spcBef>
              <a:spcAft>
                <a:spcPts val="0"/>
              </a:spcAft>
              <a:buClr>
                <a:srgbClr val="C00000"/>
              </a:buClr>
              <a:buSzTx/>
              <a:tabLst/>
              <a:defRPr/>
            </a:pPr>
            <a:endParaRPr kumimoji="0" lang="en-US" sz="23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Tedavinin değerlendirilmesi (etki, yan etkiler, inhaler tekniği) </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Alevlenmelerin değerlendirilmesi</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Komorbitelerin değerlendirilmesi</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 Hastalığın sosyal belirleyicilerinin izlenmesi</a:t>
            </a:r>
            <a:endParaRPr lang="en-US" sz="2200" dirty="0">
              <a:solidFill>
                <a:prstClr val="black">
                  <a:lumMod val="75000"/>
                  <a:lumOff val="25000"/>
                </a:prstClr>
              </a:solidFill>
              <a:latin typeface="Calibri" panose="020F0502020204030204"/>
            </a:endParaRPr>
          </a:p>
          <a:p>
            <a:pPr marL="342900" marR="0" lvl="0" indent="-342900" defTabSz="355600" fontAlgn="auto">
              <a:spcBef>
                <a:spcPts val="600"/>
              </a:spcBef>
              <a:spcAft>
                <a:spcPts val="600"/>
              </a:spcAft>
              <a:buClr>
                <a:srgbClr val="C00000"/>
              </a:buClr>
              <a:buSzTx/>
              <a:buFont typeface="Arial" panose="020B0604020202020204" pitchFamily="34" charset="0"/>
              <a:buChar char="•"/>
              <a:tabLst/>
              <a:defRPr/>
            </a:pPr>
            <a:r>
              <a:rPr lang="tr-TR" sz="2200" dirty="0">
                <a:solidFill>
                  <a:prstClr val="black">
                    <a:lumMod val="75000"/>
                    <a:lumOff val="25000"/>
                  </a:prstClr>
                </a:solidFill>
                <a:latin typeface="Calibri" panose="020F0502020204030204"/>
              </a:rPr>
              <a:t>Uzun süreli oksijen tedavisi ihtiyacının </a:t>
            </a:r>
            <a:endParaRPr lang="en-US" sz="1200" noProof="0" dirty="0">
              <a:solidFill>
                <a:prstClr val="black">
                  <a:lumMod val="75000"/>
                  <a:lumOff val="25000"/>
                </a:prstClr>
              </a:solidFill>
              <a:latin typeface="Calibri" panose="020F0502020204030204"/>
            </a:endParaRPr>
          </a:p>
          <a:p>
            <a:pPr marR="0" lvl="0" defTabSz="355600" rtl="0" eaLnBrk="1" fontAlgn="auto" latinLnBrk="0" hangingPunct="1">
              <a:lnSpc>
                <a:spcPct val="150000"/>
              </a:lnSpc>
              <a:spcBef>
                <a:spcPts val="0"/>
              </a:spcBef>
              <a:spcAft>
                <a:spcPts val="0"/>
              </a:spcAft>
              <a:buClr>
                <a:srgbClr val="C00000"/>
              </a:buClr>
              <a:buSzTx/>
              <a:tabLst/>
              <a:defRPr/>
            </a:pPr>
            <a:r>
              <a:rPr kumimoji="0" lang="en-US" sz="2200" b="0" i="0" u="none" strike="noStrike" kern="1200" cap="none" spc="0" normalizeH="0" baseline="0" dirty="0">
                <a:ln>
                  <a:noFill/>
                </a:ln>
                <a:solidFill>
                  <a:prstClr val="black">
                    <a:lumMod val="75000"/>
                    <a:lumOff val="25000"/>
                  </a:prstClr>
                </a:solidFill>
                <a:effectLst/>
                <a:uLnTx/>
                <a:uFillTx/>
                <a:latin typeface="Calibri" panose="020F0502020204030204"/>
                <a:ea typeface="+mn-ea"/>
                <a:cs typeface="+mn-cs"/>
              </a:rPr>
              <a:t>                  </a:t>
            </a:r>
            <a:r>
              <a:rPr kumimoji="0" lang="tr-T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belirlenmesi gerekmektedir.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1811544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1102428" cy="1169551"/>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tr-TR" sz="2800" b="1" dirty="0">
                <a:solidFill>
                  <a:prstClr val="black">
                    <a:lumMod val="75000"/>
                    <a:lumOff val="25000"/>
                  </a:prstClr>
                </a:solidFill>
                <a:latin typeface="Calibri" panose="020F0502020204030204"/>
              </a:rPr>
              <a:t>KOAH’ı Olan Hasta İçin Yıllık Muayene Parametreleri ve Sıklıkları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CB7BCE3B-80F8-45D4-A108-88447C67BA2E}"/>
              </a:ext>
            </a:extLst>
          </p:cNvPr>
          <p:cNvGraphicFramePr>
            <a:graphicFrameLocks noGrp="1"/>
          </p:cNvGraphicFramePr>
          <p:nvPr>
            <p:extLst>
              <p:ext uri="{D42A27DB-BD31-4B8C-83A1-F6EECF244321}">
                <p14:modId xmlns:p14="http://schemas.microsoft.com/office/powerpoint/2010/main" val="571000849"/>
              </p:ext>
            </p:extLst>
          </p:nvPr>
        </p:nvGraphicFramePr>
        <p:xfrm>
          <a:off x="509201" y="1556852"/>
          <a:ext cx="11168880" cy="4306908"/>
        </p:xfrm>
        <a:graphic>
          <a:graphicData uri="http://schemas.openxmlformats.org/drawingml/2006/table">
            <a:tbl>
              <a:tblPr firstRow="1" firstCol="1" bandRow="1"/>
              <a:tblGrid>
                <a:gridCol w="4765524">
                  <a:extLst>
                    <a:ext uri="{9D8B030D-6E8A-4147-A177-3AD203B41FA5}">
                      <a16:colId xmlns:a16="http://schemas.microsoft.com/office/drawing/2014/main" val="4045647868"/>
                    </a:ext>
                  </a:extLst>
                </a:gridCol>
                <a:gridCol w="1760952">
                  <a:extLst>
                    <a:ext uri="{9D8B030D-6E8A-4147-A177-3AD203B41FA5}">
                      <a16:colId xmlns:a16="http://schemas.microsoft.com/office/drawing/2014/main" val="2239275575"/>
                    </a:ext>
                  </a:extLst>
                </a:gridCol>
                <a:gridCol w="1441292">
                  <a:extLst>
                    <a:ext uri="{9D8B030D-6E8A-4147-A177-3AD203B41FA5}">
                      <a16:colId xmlns:a16="http://schemas.microsoft.com/office/drawing/2014/main" val="2882848808"/>
                    </a:ext>
                  </a:extLst>
                </a:gridCol>
                <a:gridCol w="1600556">
                  <a:extLst>
                    <a:ext uri="{9D8B030D-6E8A-4147-A177-3AD203B41FA5}">
                      <a16:colId xmlns:a16="http://schemas.microsoft.com/office/drawing/2014/main" val="943279993"/>
                    </a:ext>
                  </a:extLst>
                </a:gridCol>
                <a:gridCol w="1600556">
                  <a:extLst>
                    <a:ext uri="{9D8B030D-6E8A-4147-A177-3AD203B41FA5}">
                      <a16:colId xmlns:a16="http://schemas.microsoft.com/office/drawing/2014/main" val="2371120985"/>
                    </a:ext>
                  </a:extLst>
                </a:gridCol>
              </a:tblGrid>
              <a:tr h="171796">
                <a:tc rowSpan="2">
                  <a:txBody>
                    <a:bodyPr/>
                    <a:lstStyle/>
                    <a:p>
                      <a:pPr>
                        <a:spcAft>
                          <a:spcPts val="1000"/>
                        </a:spcAft>
                      </a:pPr>
                      <a:r>
                        <a:rPr lang="tr-TR" sz="2400" b="1" dirty="0">
                          <a:solidFill>
                            <a:srgbClr val="C00000"/>
                          </a:solidFill>
                          <a:effectLst/>
                          <a:latin typeface="+mn-lt"/>
                          <a:ea typeface="Times New Roman" panose="02020603050405020304" pitchFamily="18" charset="0"/>
                        </a:rPr>
                        <a:t> </a:t>
                      </a:r>
                      <a:endParaRPr lang="en-US" sz="3600" dirty="0">
                        <a:solidFill>
                          <a:srgbClr val="C00000"/>
                        </a:solidFill>
                        <a:effectLst/>
                        <a:latin typeface="+mn-lt"/>
                        <a:ea typeface="SimSun" panose="02010600030101010101" pitchFamily="2" charset="-122"/>
                      </a:endParaRPr>
                    </a:p>
                    <a:p>
                      <a:pPr algn="ctr">
                        <a:spcAft>
                          <a:spcPts val="1000"/>
                        </a:spcAft>
                      </a:pPr>
                      <a:r>
                        <a:rPr lang="tr-TR" sz="2400" b="1" dirty="0">
                          <a:solidFill>
                            <a:srgbClr val="C00000"/>
                          </a:solidFill>
                          <a:effectLst/>
                          <a:latin typeface="+mn-lt"/>
                          <a:ea typeface="Times New Roman" panose="02020603050405020304" pitchFamily="18" charset="0"/>
                        </a:rPr>
                        <a:t>Fizik Muayene</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1000"/>
                        </a:spcAft>
                      </a:pPr>
                      <a:r>
                        <a:rPr lang="tr-TR" sz="2000" b="1" dirty="0">
                          <a:solidFill>
                            <a:srgbClr val="C00000"/>
                          </a:solidFill>
                          <a:effectLst/>
                          <a:latin typeface="+mn-lt"/>
                          <a:ea typeface="Times New Roman" panose="02020603050405020304" pitchFamily="18" charset="0"/>
                        </a:rPr>
                        <a:t>1.İzlem</a:t>
                      </a:r>
                      <a:endParaRPr lang="en-US" sz="32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spcAft>
                          <a:spcPts val="1000"/>
                        </a:spcAft>
                      </a:pPr>
                      <a:r>
                        <a:rPr lang="tr-TR" sz="2000" b="1" dirty="0">
                          <a:solidFill>
                            <a:srgbClr val="C00000"/>
                          </a:solidFill>
                          <a:effectLst/>
                          <a:latin typeface="+mn-lt"/>
                          <a:ea typeface="Times New Roman" panose="02020603050405020304" pitchFamily="18" charset="0"/>
                        </a:rPr>
                        <a:t>2. İzlem</a:t>
                      </a:r>
                      <a:endParaRPr lang="en-US" sz="32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spcAft>
                          <a:spcPts val="1000"/>
                        </a:spcAft>
                      </a:pPr>
                      <a:r>
                        <a:rPr lang="tr-TR" sz="2000" b="1" dirty="0">
                          <a:solidFill>
                            <a:srgbClr val="C00000"/>
                          </a:solidFill>
                          <a:effectLst/>
                          <a:latin typeface="+mn-lt"/>
                          <a:ea typeface="Times New Roman" panose="02020603050405020304" pitchFamily="18" charset="0"/>
                        </a:rPr>
                        <a:t>3. İzlem</a:t>
                      </a:r>
                      <a:endParaRPr lang="en-US" sz="32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spcAft>
                          <a:spcPts val="1000"/>
                        </a:spcAft>
                      </a:pPr>
                      <a:r>
                        <a:rPr lang="tr-TR" sz="2000" b="1">
                          <a:solidFill>
                            <a:srgbClr val="C00000"/>
                          </a:solidFill>
                          <a:effectLst/>
                          <a:latin typeface="+mn-lt"/>
                          <a:ea typeface="Times New Roman" panose="02020603050405020304" pitchFamily="18" charset="0"/>
                        </a:rPr>
                        <a:t>4. İzlem</a:t>
                      </a:r>
                      <a:endParaRPr lang="en-US" sz="320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2086873126"/>
                  </a:ext>
                </a:extLst>
              </a:tr>
              <a:tr h="379095">
                <a:tc vMerge="1">
                  <a:txBody>
                    <a:bodyPr/>
                    <a:lstStyle/>
                    <a:p>
                      <a:endParaRPr lang="en-US"/>
                    </a:p>
                  </a:txBody>
                  <a:tcPr/>
                </a:tc>
                <a:tc>
                  <a:txBody>
                    <a:bodyPr/>
                    <a:lstStyle/>
                    <a:p>
                      <a:pPr algn="ctr">
                        <a:lnSpc>
                          <a:spcPct val="115000"/>
                        </a:lnSpc>
                        <a:spcAft>
                          <a:spcPts val="1000"/>
                        </a:spcAft>
                      </a:pPr>
                      <a:r>
                        <a:rPr lang="tr-TR" sz="1600" b="1" dirty="0">
                          <a:solidFill>
                            <a:schemeClr val="tx1"/>
                          </a:solidFill>
                          <a:effectLst/>
                          <a:latin typeface="+mn-lt"/>
                          <a:ea typeface="Times New Roman" panose="02020603050405020304" pitchFamily="18" charset="0"/>
                        </a:rPr>
                        <a:t>İlk İzlem / Yılın İlk izlemi</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600" b="1" dirty="0">
                          <a:solidFill>
                            <a:schemeClr val="tx1"/>
                          </a:solidFill>
                          <a:effectLst/>
                          <a:latin typeface="+mn-lt"/>
                          <a:ea typeface="Times New Roman" panose="02020603050405020304" pitchFamily="18" charset="0"/>
                        </a:rPr>
                        <a:t>İlk izlemden</a:t>
                      </a:r>
                      <a:endParaRPr lang="en-US" sz="2400" dirty="0">
                        <a:solidFill>
                          <a:schemeClr val="tx1"/>
                        </a:solidFill>
                        <a:effectLst/>
                        <a:latin typeface="+mn-lt"/>
                        <a:ea typeface="SimSun" panose="02010600030101010101" pitchFamily="2" charset="-122"/>
                      </a:endParaRPr>
                    </a:p>
                    <a:p>
                      <a:pPr algn="ctr"/>
                      <a:r>
                        <a:rPr lang="tr-TR" sz="1600" b="1" dirty="0">
                          <a:solidFill>
                            <a:schemeClr val="tx1"/>
                          </a:solidFill>
                          <a:effectLst/>
                          <a:latin typeface="+mn-lt"/>
                          <a:ea typeface="Times New Roman" panose="02020603050405020304" pitchFamily="18" charset="0"/>
                        </a:rPr>
                        <a:t>3 ay sonra</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600" b="1" dirty="0">
                          <a:solidFill>
                            <a:schemeClr val="tx1"/>
                          </a:solidFill>
                          <a:effectLst/>
                          <a:latin typeface="+mn-lt"/>
                          <a:ea typeface="Times New Roman" panose="02020603050405020304" pitchFamily="18" charset="0"/>
                        </a:rPr>
                        <a:t>İkinci izlemden</a:t>
                      </a:r>
                      <a:endParaRPr lang="en-US" sz="2400" dirty="0">
                        <a:solidFill>
                          <a:schemeClr val="tx1"/>
                        </a:solidFill>
                        <a:effectLst/>
                        <a:latin typeface="+mn-lt"/>
                        <a:ea typeface="SimSun" panose="02010600030101010101" pitchFamily="2" charset="-122"/>
                      </a:endParaRPr>
                    </a:p>
                    <a:p>
                      <a:pPr algn="ctr"/>
                      <a:r>
                        <a:rPr lang="tr-TR" sz="1600" b="1" dirty="0">
                          <a:solidFill>
                            <a:schemeClr val="tx1"/>
                          </a:solidFill>
                          <a:effectLst/>
                          <a:latin typeface="+mn-lt"/>
                          <a:ea typeface="Times New Roman" panose="02020603050405020304" pitchFamily="18" charset="0"/>
                        </a:rPr>
                        <a:t> 3 ay sonra</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600" b="1" dirty="0">
                          <a:solidFill>
                            <a:schemeClr val="tx1"/>
                          </a:solidFill>
                          <a:effectLst/>
                          <a:latin typeface="+mn-lt"/>
                          <a:ea typeface="Times New Roman" panose="02020603050405020304" pitchFamily="18" charset="0"/>
                        </a:rPr>
                        <a:t>Üçüncü izlemden </a:t>
                      </a:r>
                      <a:endParaRPr lang="en-US" sz="2400" dirty="0">
                        <a:solidFill>
                          <a:schemeClr val="tx1"/>
                        </a:solidFill>
                        <a:effectLst/>
                        <a:latin typeface="+mn-lt"/>
                        <a:ea typeface="SimSun" panose="02010600030101010101" pitchFamily="2" charset="-122"/>
                      </a:endParaRPr>
                    </a:p>
                    <a:p>
                      <a:pPr algn="ctr"/>
                      <a:r>
                        <a:rPr lang="tr-TR" sz="1600" b="1" dirty="0">
                          <a:solidFill>
                            <a:schemeClr val="tx1"/>
                          </a:solidFill>
                          <a:effectLst/>
                          <a:latin typeface="+mn-lt"/>
                          <a:ea typeface="Times New Roman" panose="02020603050405020304" pitchFamily="18" charset="0"/>
                        </a:rPr>
                        <a:t>3 ay sonra</a:t>
                      </a:r>
                      <a:endParaRPr lang="en-US" sz="2400" dirty="0">
                        <a:solidFill>
                          <a:schemeClr val="tx1"/>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1491745562"/>
                  </a:ext>
                </a:extLst>
              </a:tr>
              <a:tr h="340995">
                <a:tc>
                  <a:txBody>
                    <a:bodyPr/>
                    <a:lstStyle/>
                    <a:p>
                      <a:pPr>
                        <a:lnSpc>
                          <a:spcPct val="115000"/>
                        </a:lnSpc>
                      </a:pPr>
                      <a:r>
                        <a:rPr lang="tr-TR" sz="1600" dirty="0">
                          <a:solidFill>
                            <a:srgbClr val="404040"/>
                          </a:solidFill>
                          <a:effectLst/>
                          <a:latin typeface="+mn-lt"/>
                          <a:ea typeface="Times New Roman" panose="02020603050405020304" pitchFamily="18" charset="0"/>
                        </a:rPr>
                        <a:t>Solunum Sistemi Muayenesi</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7247198"/>
                  </a:ext>
                </a:extLst>
              </a:tr>
              <a:tr h="391160">
                <a:tc>
                  <a:txBody>
                    <a:bodyPr/>
                    <a:lstStyle/>
                    <a:p>
                      <a:pPr>
                        <a:lnSpc>
                          <a:spcPct val="115000"/>
                        </a:lnSpc>
                      </a:pPr>
                      <a:r>
                        <a:rPr lang="tr-TR" sz="1600" dirty="0">
                          <a:solidFill>
                            <a:srgbClr val="404040"/>
                          </a:solidFill>
                          <a:effectLst/>
                          <a:latin typeface="+mn-lt"/>
                          <a:ea typeface="Times New Roman" panose="02020603050405020304" pitchFamily="18" charset="0"/>
                        </a:rPr>
                        <a:t>Nefes Darlığı Skalası (mMRC) ya da KOAH Değerlendirme Testi (CAT)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166432"/>
                  </a:ext>
                </a:extLst>
              </a:tr>
              <a:tr h="315615">
                <a:tc>
                  <a:txBody>
                    <a:bodyPr/>
                    <a:lstStyle/>
                    <a:p>
                      <a:pPr>
                        <a:lnSpc>
                          <a:spcPct val="115000"/>
                        </a:lnSpc>
                      </a:pPr>
                      <a:r>
                        <a:rPr lang="tr-TR" sz="1600" dirty="0">
                          <a:solidFill>
                            <a:srgbClr val="404040"/>
                          </a:solidFill>
                          <a:effectLst/>
                          <a:latin typeface="+mn-lt"/>
                          <a:ea typeface="Times New Roman" panose="02020603050405020304" pitchFamily="18" charset="0"/>
                        </a:rPr>
                        <a:t>BMI;</a:t>
                      </a:r>
                      <a:r>
                        <a:rPr lang="tr-TR" sz="1600" dirty="0">
                          <a:solidFill>
                            <a:srgbClr val="404040"/>
                          </a:solidFill>
                          <a:effectLst/>
                          <a:latin typeface="+mn-lt"/>
                          <a:ea typeface="SimSun" panose="02010600030101010101" pitchFamily="2" charset="-122"/>
                        </a:rPr>
                        <a:t> </a:t>
                      </a:r>
                      <a:r>
                        <a:rPr lang="tr-TR" sz="1600" dirty="0">
                          <a:solidFill>
                            <a:srgbClr val="404040"/>
                          </a:solidFill>
                          <a:effectLst/>
                          <a:latin typeface="+mn-lt"/>
                          <a:ea typeface="Times New Roman" panose="02020603050405020304" pitchFamily="18" charset="0"/>
                        </a:rPr>
                        <a:t>beden kütle indeksi</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507689"/>
                  </a:ext>
                </a:extLst>
              </a:tr>
              <a:tr h="1358265">
                <a:tc>
                  <a:txBody>
                    <a:bodyPr/>
                    <a:lstStyle/>
                    <a:p>
                      <a:pPr>
                        <a:lnSpc>
                          <a:spcPct val="115000"/>
                        </a:lnSpc>
                      </a:pPr>
                      <a:r>
                        <a:rPr lang="tr-TR" sz="1600" dirty="0">
                          <a:solidFill>
                            <a:srgbClr val="404040"/>
                          </a:solidFill>
                          <a:effectLst/>
                          <a:latin typeface="+mn-lt"/>
                          <a:ea typeface="Times New Roman" panose="02020603050405020304" pitchFamily="18" charset="0"/>
                        </a:rPr>
                        <a:t>Yaşam Tarzına İlişkin Tavsiyeler</a:t>
                      </a:r>
                      <a:endParaRPr lang="en-US" sz="2400" dirty="0">
                        <a:solidFill>
                          <a:srgbClr val="404040"/>
                        </a:solidFill>
                        <a:effectLst/>
                        <a:latin typeface="+mn-lt"/>
                        <a:ea typeface="SimSun" panose="02010600030101010101" pitchFamily="2" charset="-122"/>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Sağlıklı beslenme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Fizik aktivite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Tütün ve tütün mamulleri kullanmama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Isınma ya da yemek pişirme amaçlı duman maruziyetinden korunma</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Mesleksel maruziyeti azaltma/engelleme</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Calibri" panose="020F0502020204030204" pitchFamily="34" charset="0"/>
                        <a:buChar char="-"/>
                      </a:pPr>
                      <a:r>
                        <a:rPr lang="tr-TR" sz="1400" dirty="0">
                          <a:solidFill>
                            <a:srgbClr val="404040"/>
                          </a:solidFill>
                          <a:effectLst/>
                          <a:latin typeface="+mn-lt"/>
                          <a:ea typeface="Times New Roman" panose="02020603050405020304" pitchFamily="18" charset="0"/>
                          <a:cs typeface="Times New Roman" panose="02020603050405020304" pitchFamily="18" charset="0"/>
                        </a:rPr>
                        <a:t>İç ortam hava kirliliğine yönelik önlem önerileri</a:t>
                      </a:r>
                      <a:endParaRPr lang="en-US" sz="2000" dirty="0">
                        <a:solidFill>
                          <a:srgbClr val="404040"/>
                        </a:solidFill>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742506"/>
                  </a:ext>
                </a:extLst>
              </a:tr>
              <a:tr h="144256">
                <a:tc>
                  <a:txBody>
                    <a:bodyPr/>
                    <a:lstStyle/>
                    <a:p>
                      <a:r>
                        <a:rPr lang="tr-TR" sz="1600" dirty="0">
                          <a:solidFill>
                            <a:srgbClr val="404040"/>
                          </a:solidFill>
                          <a:effectLst/>
                          <a:latin typeface="+mn-lt"/>
                          <a:ea typeface="SimSun" panose="02010600030101010101" pitchFamily="2" charset="-122"/>
                        </a:rPr>
                        <a:t>İnhaler Tekniği ve Uyumu</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a:solidFill>
                            <a:srgbClr val="404040"/>
                          </a:solidFill>
                          <a:effectLst/>
                          <a:latin typeface="+mn-lt"/>
                          <a:ea typeface="SimSun" panose="02010600030101010101" pitchFamily="2" charset="-122"/>
                        </a:rPr>
                        <a:t>√</a:t>
                      </a:r>
                      <a:endParaRPr lang="en-US" sz="24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tr-TR" sz="1600" dirty="0">
                          <a:solidFill>
                            <a:srgbClr val="404040"/>
                          </a:solidFill>
                          <a:effectLst/>
                          <a:latin typeface="+mn-lt"/>
                          <a:ea typeface="SimSun" panose="02010600030101010101" pitchFamily="2" charset="-122"/>
                        </a:rPr>
                        <a:t>√</a:t>
                      </a:r>
                      <a:endParaRPr lang="en-US" sz="24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0114194"/>
                  </a:ext>
                </a:extLst>
              </a:tr>
            </a:tbl>
          </a:graphicData>
        </a:graphic>
      </p:graphicFrame>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450068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169551"/>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tr-TR" sz="2800" b="1" dirty="0">
                <a:solidFill>
                  <a:prstClr val="black">
                    <a:lumMod val="75000"/>
                    <a:lumOff val="25000"/>
                  </a:prstClr>
                </a:solidFill>
                <a:latin typeface="Calibri" panose="020F0502020204030204"/>
              </a:rPr>
              <a:t>KOAH’ı Olan Hasta İçin Laboratuvar Tetkikleri ve Sıklıkları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AE345B45-0730-48B9-A38F-7EBBF74A532A}"/>
              </a:ext>
            </a:extLst>
          </p:cNvPr>
          <p:cNvGraphicFramePr>
            <a:graphicFrameLocks noGrp="1"/>
          </p:cNvGraphicFramePr>
          <p:nvPr/>
        </p:nvGraphicFramePr>
        <p:xfrm>
          <a:off x="675044" y="2405190"/>
          <a:ext cx="10750062" cy="2120646"/>
        </p:xfrm>
        <a:graphic>
          <a:graphicData uri="http://schemas.openxmlformats.org/drawingml/2006/table">
            <a:tbl>
              <a:tblPr firstRow="1" firstCol="1" bandRow="1"/>
              <a:tblGrid>
                <a:gridCol w="3460184">
                  <a:extLst>
                    <a:ext uri="{9D8B030D-6E8A-4147-A177-3AD203B41FA5}">
                      <a16:colId xmlns:a16="http://schemas.microsoft.com/office/drawing/2014/main" val="1901896757"/>
                    </a:ext>
                  </a:extLst>
                </a:gridCol>
                <a:gridCol w="1994265">
                  <a:extLst>
                    <a:ext uri="{9D8B030D-6E8A-4147-A177-3AD203B41FA5}">
                      <a16:colId xmlns:a16="http://schemas.microsoft.com/office/drawing/2014/main" val="2831028159"/>
                    </a:ext>
                  </a:extLst>
                </a:gridCol>
                <a:gridCol w="1557469">
                  <a:extLst>
                    <a:ext uri="{9D8B030D-6E8A-4147-A177-3AD203B41FA5}">
                      <a16:colId xmlns:a16="http://schemas.microsoft.com/office/drawing/2014/main" val="1226534224"/>
                    </a:ext>
                  </a:extLst>
                </a:gridCol>
                <a:gridCol w="1714098">
                  <a:extLst>
                    <a:ext uri="{9D8B030D-6E8A-4147-A177-3AD203B41FA5}">
                      <a16:colId xmlns:a16="http://schemas.microsoft.com/office/drawing/2014/main" val="1681302022"/>
                    </a:ext>
                  </a:extLst>
                </a:gridCol>
                <a:gridCol w="2024046">
                  <a:extLst>
                    <a:ext uri="{9D8B030D-6E8A-4147-A177-3AD203B41FA5}">
                      <a16:colId xmlns:a16="http://schemas.microsoft.com/office/drawing/2014/main" val="2820048979"/>
                    </a:ext>
                  </a:extLst>
                </a:gridCol>
              </a:tblGrid>
              <a:tr h="169545">
                <a:tc>
                  <a:txBody>
                    <a:bodyPr/>
                    <a:lstStyle/>
                    <a:p>
                      <a:pPr algn="ctr">
                        <a:spcAft>
                          <a:spcPts val="1000"/>
                        </a:spcAft>
                      </a:pPr>
                      <a:r>
                        <a:rPr lang="tr-TR" sz="2400" b="1" dirty="0">
                          <a:solidFill>
                            <a:srgbClr val="C00000"/>
                          </a:solidFill>
                          <a:effectLst/>
                          <a:latin typeface="+mn-lt"/>
                          <a:ea typeface="Times New Roman" panose="02020603050405020304" pitchFamily="18" charset="0"/>
                        </a:rPr>
                        <a:t>Laboratuvar Tetkikleri</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tr-TR" sz="2400" b="1" dirty="0">
                          <a:solidFill>
                            <a:srgbClr val="C00000"/>
                          </a:solidFill>
                          <a:effectLst/>
                          <a:latin typeface="+mn-lt"/>
                          <a:ea typeface="Times New Roman" panose="02020603050405020304" pitchFamily="18" charset="0"/>
                        </a:rPr>
                        <a:t>1.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2400" b="1" dirty="0">
                          <a:solidFill>
                            <a:srgbClr val="C00000"/>
                          </a:solidFill>
                          <a:effectLst/>
                          <a:latin typeface="+mn-lt"/>
                          <a:ea typeface="Times New Roman" panose="02020603050405020304" pitchFamily="18" charset="0"/>
                        </a:rPr>
                        <a:t>2.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2400" b="1" dirty="0">
                          <a:solidFill>
                            <a:srgbClr val="C00000"/>
                          </a:solidFill>
                          <a:effectLst/>
                          <a:latin typeface="+mn-lt"/>
                          <a:ea typeface="Times New Roman" panose="02020603050405020304" pitchFamily="18" charset="0"/>
                        </a:rPr>
                        <a:t>3.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2400" b="1" dirty="0">
                          <a:solidFill>
                            <a:srgbClr val="C00000"/>
                          </a:solidFill>
                          <a:effectLst/>
                          <a:latin typeface="+mn-lt"/>
                          <a:ea typeface="Times New Roman" panose="02020603050405020304" pitchFamily="18" charset="0"/>
                        </a:rPr>
                        <a:t>4. İzlem</a:t>
                      </a:r>
                      <a:endParaRPr lang="en-US" sz="3600" dirty="0">
                        <a:solidFill>
                          <a:srgbClr val="C0000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3754874659"/>
                  </a:ext>
                </a:extLst>
              </a:tr>
              <a:tr h="423545">
                <a:tc>
                  <a:txBody>
                    <a:bodyPr/>
                    <a:lstStyle/>
                    <a:p>
                      <a:pPr>
                        <a:lnSpc>
                          <a:spcPct val="115000"/>
                        </a:lnSpc>
                        <a:spcAft>
                          <a:spcPts val="1000"/>
                        </a:spcAft>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dirty="0">
                          <a:solidFill>
                            <a:srgbClr val="404040"/>
                          </a:solidFill>
                          <a:effectLst/>
                          <a:latin typeface="+mn-lt"/>
                          <a:ea typeface="Times New Roman" panose="02020603050405020304" pitchFamily="18" charset="0"/>
                        </a:rPr>
                        <a:t>İlk İzlem / Yılın İlk izlemi</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800" b="1">
                          <a:solidFill>
                            <a:srgbClr val="404040"/>
                          </a:solidFill>
                          <a:effectLst/>
                          <a:latin typeface="+mn-lt"/>
                          <a:ea typeface="Times New Roman" panose="02020603050405020304" pitchFamily="18" charset="0"/>
                        </a:rPr>
                        <a:t>İlk izlemden</a:t>
                      </a:r>
                      <a:endParaRPr lang="en-US" sz="2800">
                        <a:solidFill>
                          <a:srgbClr val="404040"/>
                        </a:solidFill>
                        <a:effectLst/>
                        <a:latin typeface="+mn-lt"/>
                        <a:ea typeface="SimSun" panose="02010600030101010101" pitchFamily="2" charset="-122"/>
                      </a:endParaRPr>
                    </a:p>
                    <a:p>
                      <a:pPr algn="ctr"/>
                      <a:r>
                        <a:rPr lang="tr-TR" sz="1800" b="1">
                          <a:solidFill>
                            <a:srgbClr val="404040"/>
                          </a:solidFill>
                          <a:effectLst/>
                          <a:latin typeface="+mn-lt"/>
                          <a:ea typeface="Times New Roman" panose="02020603050405020304" pitchFamily="18" charset="0"/>
                        </a:rPr>
                        <a:t>3 ay sonra</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800" b="1">
                          <a:solidFill>
                            <a:srgbClr val="404040"/>
                          </a:solidFill>
                          <a:effectLst/>
                          <a:latin typeface="+mn-lt"/>
                          <a:ea typeface="Times New Roman" panose="02020603050405020304" pitchFamily="18" charset="0"/>
                        </a:rPr>
                        <a:t>İkinci izlemden</a:t>
                      </a:r>
                      <a:endParaRPr lang="en-US" sz="2800">
                        <a:solidFill>
                          <a:srgbClr val="404040"/>
                        </a:solidFill>
                        <a:effectLst/>
                        <a:latin typeface="+mn-lt"/>
                        <a:ea typeface="SimSun" panose="02010600030101010101" pitchFamily="2" charset="-122"/>
                      </a:endParaRPr>
                    </a:p>
                    <a:p>
                      <a:pPr algn="ctr"/>
                      <a:r>
                        <a:rPr lang="tr-TR" sz="1800" b="1">
                          <a:solidFill>
                            <a:srgbClr val="404040"/>
                          </a:solidFill>
                          <a:effectLst/>
                          <a:latin typeface="+mn-lt"/>
                          <a:ea typeface="Times New Roman" panose="02020603050405020304" pitchFamily="18" charset="0"/>
                        </a:rPr>
                        <a:t>3 ay sonra</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tc>
                  <a:txBody>
                    <a:bodyPr/>
                    <a:lstStyle/>
                    <a:p>
                      <a:pPr algn="ctr"/>
                      <a:r>
                        <a:rPr lang="tr-TR" sz="1800" b="1" dirty="0">
                          <a:solidFill>
                            <a:srgbClr val="404040"/>
                          </a:solidFill>
                          <a:effectLst/>
                          <a:latin typeface="+mn-lt"/>
                          <a:ea typeface="Times New Roman" panose="02020603050405020304" pitchFamily="18" charset="0"/>
                        </a:rPr>
                        <a:t>Üçüncü izlemden </a:t>
                      </a:r>
                      <a:endParaRPr lang="en-US" sz="2800" dirty="0">
                        <a:solidFill>
                          <a:srgbClr val="404040"/>
                        </a:solidFill>
                        <a:effectLst/>
                        <a:latin typeface="+mn-lt"/>
                        <a:ea typeface="SimSun" panose="02010600030101010101" pitchFamily="2" charset="-122"/>
                      </a:endParaRPr>
                    </a:p>
                    <a:p>
                      <a:pPr algn="ctr"/>
                      <a:r>
                        <a:rPr lang="tr-TR" sz="1800" b="1" dirty="0">
                          <a:solidFill>
                            <a:srgbClr val="404040"/>
                          </a:solidFill>
                          <a:effectLst/>
                          <a:latin typeface="+mn-lt"/>
                          <a:ea typeface="Times New Roman" panose="02020603050405020304" pitchFamily="18" charset="0"/>
                        </a:rPr>
                        <a:t>3 ay sonra</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EB"/>
                    </a:solidFill>
                  </a:tcPr>
                </a:tc>
                <a:extLst>
                  <a:ext uri="{0D108BD9-81ED-4DB2-BD59-A6C34878D82A}">
                    <a16:rowId xmlns:a16="http://schemas.microsoft.com/office/drawing/2014/main" val="3773646413"/>
                  </a:ext>
                </a:extLst>
              </a:tr>
              <a:tr h="296545">
                <a:tc>
                  <a:txBody>
                    <a:bodyPr/>
                    <a:lstStyle/>
                    <a:p>
                      <a:pPr>
                        <a:lnSpc>
                          <a:spcPct val="115000"/>
                        </a:lnSpc>
                        <a:spcAft>
                          <a:spcPts val="1000"/>
                        </a:spcAft>
                      </a:pPr>
                      <a:r>
                        <a:rPr lang="tr-TR" sz="1800" dirty="0">
                          <a:solidFill>
                            <a:srgbClr val="404040"/>
                          </a:solidFill>
                          <a:effectLst/>
                          <a:latin typeface="+mn-lt"/>
                          <a:ea typeface="Times New Roman" panose="02020603050405020304" pitchFamily="18" charset="0"/>
                        </a:rPr>
                        <a:t>Spirometri veya Peak Flowmetre*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b="1"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İhtiyaç halinde</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36529"/>
                  </a:ext>
                </a:extLst>
              </a:tr>
              <a:tr h="296545">
                <a:tc>
                  <a:txBody>
                    <a:bodyPr/>
                    <a:lstStyle/>
                    <a:p>
                      <a:pPr>
                        <a:lnSpc>
                          <a:spcPct val="115000"/>
                        </a:lnSpc>
                        <a:spcAft>
                          <a:spcPts val="1000"/>
                        </a:spcAft>
                      </a:pPr>
                      <a:r>
                        <a:rPr lang="tr-TR" sz="1800" dirty="0">
                          <a:solidFill>
                            <a:srgbClr val="404040"/>
                          </a:solidFill>
                          <a:effectLst/>
                          <a:latin typeface="+mn-lt"/>
                          <a:ea typeface="Times New Roman" panose="02020603050405020304" pitchFamily="18" charset="0"/>
                        </a:rPr>
                        <a:t>Alfa-1 Antitripsin Düzeyi</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b="1" dirty="0">
                          <a:solidFill>
                            <a:srgbClr val="404040"/>
                          </a:solidFill>
                          <a:effectLst/>
                          <a:latin typeface="+mn-lt"/>
                          <a:ea typeface="Times New Roman" panose="02020603050405020304" pitchFamily="18" charset="0"/>
                        </a:rPr>
                        <a:t>√</a:t>
                      </a:r>
                      <a:endParaRPr lang="en-US" sz="2800" dirty="0">
                        <a:solidFill>
                          <a:srgbClr val="404040"/>
                        </a:solidFill>
                        <a:effectLst/>
                        <a:latin typeface="+mn-lt"/>
                        <a:ea typeface="SimSun" panose="02010600030101010101" pitchFamily="2" charset="-122"/>
                      </a:endParaRPr>
                    </a:p>
                    <a:p>
                      <a:pPr algn="ctr"/>
                      <a:r>
                        <a:rPr lang="tr-TR" sz="1800" b="1" dirty="0">
                          <a:solidFill>
                            <a:srgbClr val="404040"/>
                          </a:solidFill>
                          <a:effectLst/>
                          <a:latin typeface="+mn-lt"/>
                          <a:ea typeface="Times New Roman" panose="02020603050405020304" pitchFamily="18" charset="0"/>
                        </a:rPr>
                        <a:t> </a:t>
                      </a:r>
                      <a:r>
                        <a:rPr lang="tr-TR" sz="1200" b="1" dirty="0">
                          <a:solidFill>
                            <a:srgbClr val="404040"/>
                          </a:solidFill>
                          <a:effectLst/>
                          <a:latin typeface="+mn-lt"/>
                          <a:ea typeface="Times New Roman" panose="02020603050405020304" pitchFamily="18" charset="0"/>
                        </a:rPr>
                        <a:t>(</a:t>
                      </a:r>
                      <a:r>
                        <a:rPr lang="tr-TR" sz="1200" b="1" dirty="0" err="1">
                          <a:solidFill>
                            <a:srgbClr val="404040"/>
                          </a:solidFill>
                          <a:effectLst/>
                          <a:latin typeface="+mn-lt"/>
                          <a:ea typeface="Times New Roman" panose="02020603050405020304" pitchFamily="18" charset="0"/>
                        </a:rPr>
                        <a:t>Endikasyon</a:t>
                      </a:r>
                      <a:r>
                        <a:rPr lang="tr-TR" sz="1200" b="1" dirty="0">
                          <a:solidFill>
                            <a:srgbClr val="404040"/>
                          </a:solidFill>
                          <a:effectLst/>
                          <a:latin typeface="+mn-lt"/>
                          <a:ea typeface="Times New Roman" panose="02020603050405020304" pitchFamily="18" charset="0"/>
                        </a:rPr>
                        <a:t> varsa)</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 </a:t>
                      </a:r>
                      <a:endParaRPr lang="en-US" sz="2800" dirty="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a:solidFill>
                            <a:srgbClr val="404040"/>
                          </a:solidFill>
                          <a:effectLst/>
                          <a:latin typeface="+mn-lt"/>
                          <a:ea typeface="Times New Roman" panose="02020603050405020304" pitchFamily="18" charset="0"/>
                        </a:rPr>
                        <a:t> </a:t>
                      </a:r>
                      <a:endParaRPr lang="en-US" sz="2800">
                        <a:solidFill>
                          <a:srgbClr val="404040"/>
                        </a:solidFill>
                        <a:effectLst/>
                        <a:latin typeface="+mn-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22104"/>
                  </a:ext>
                </a:extLst>
              </a:tr>
              <a:tr h="296545">
                <a:tc>
                  <a:txBody>
                    <a:bodyPr/>
                    <a:lstStyle/>
                    <a:p>
                      <a:pPr>
                        <a:lnSpc>
                          <a:spcPct val="115000"/>
                        </a:lnSpc>
                        <a:spcAft>
                          <a:spcPts val="1000"/>
                        </a:spcAft>
                      </a:pPr>
                      <a:r>
                        <a:rPr lang="tr-TR" sz="1800">
                          <a:solidFill>
                            <a:srgbClr val="404040"/>
                          </a:solidFill>
                          <a:effectLst/>
                          <a:latin typeface="+mn-lt"/>
                          <a:ea typeface="Times New Roman" panose="02020603050405020304" pitchFamily="18" charset="0"/>
                        </a:rPr>
                        <a:t>Radyolojik İnceleme</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tr-TR" sz="1800">
                          <a:solidFill>
                            <a:srgbClr val="404040"/>
                          </a:solidFill>
                          <a:effectLst/>
                          <a:latin typeface="+mn-lt"/>
                          <a:ea typeface="Times New Roman" panose="02020603050405020304" pitchFamily="18" charset="0"/>
                        </a:rPr>
                        <a:t>İhtiyaç halinde</a:t>
                      </a:r>
                      <a:endParaRPr lang="en-US" sz="280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İhtiyaç halinde</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tr-TR" sz="1800" dirty="0">
                          <a:solidFill>
                            <a:srgbClr val="404040"/>
                          </a:solidFill>
                          <a:effectLst/>
                          <a:latin typeface="+mn-lt"/>
                          <a:ea typeface="Times New Roman" panose="02020603050405020304" pitchFamily="18" charset="0"/>
                        </a:rPr>
                        <a:t>İhtiyaç halinde</a:t>
                      </a:r>
                      <a:endParaRPr lang="en-US" sz="2800" dirty="0">
                        <a:solidFill>
                          <a:srgbClr val="404040"/>
                        </a:solidFill>
                        <a:effectLst/>
                        <a:latin typeface="+mn-lt"/>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315379"/>
                  </a:ext>
                </a:extLst>
              </a:tr>
            </a:tbl>
          </a:graphicData>
        </a:graphic>
      </p:graphicFrame>
      <p:sp>
        <p:nvSpPr>
          <p:cNvPr id="6" name="TextBox 5">
            <a:extLst>
              <a:ext uri="{FF2B5EF4-FFF2-40B4-BE49-F238E27FC236}">
                <a16:creationId xmlns:a16="http://schemas.microsoft.com/office/drawing/2014/main" id="{8F5077C4-068C-4853-8C27-B78AD1355177}"/>
              </a:ext>
            </a:extLst>
          </p:cNvPr>
          <p:cNvSpPr txBox="1"/>
          <p:nvPr/>
        </p:nvSpPr>
        <p:spPr>
          <a:xfrm>
            <a:off x="584734" y="4655983"/>
            <a:ext cx="10840372" cy="307777"/>
          </a:xfrm>
          <a:prstGeom prst="rect">
            <a:avLst/>
          </a:prstGeom>
          <a:noFill/>
        </p:spPr>
        <p:txBody>
          <a:bodyPr wrap="square">
            <a:spAutoFit/>
          </a:bodyPr>
          <a:lstStyle/>
          <a:p>
            <a:r>
              <a:rPr lang="tr-TR" sz="1400" dirty="0"/>
              <a:t>*Tanı </a:t>
            </a:r>
            <a:r>
              <a:rPr lang="tr-TR" sz="1400" dirty="0" err="1"/>
              <a:t>spirometri</a:t>
            </a:r>
            <a:r>
              <a:rPr lang="tr-TR" sz="1400" dirty="0"/>
              <a:t> ile konulmalıdır. Peak Flowmetre yalnızca takip amaçlı, spirometrinin yapılamadığı durumlarda kullanılabilir.</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891407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3">
            <a:extLst>
              <a:ext uri="{FF2B5EF4-FFF2-40B4-BE49-F238E27FC236}">
                <a16:creationId xmlns:a16="http://schemas.microsoft.com/office/drawing/2014/main" id="{78F6D270-5A52-4D95-AD22-A20E925BE7B8}"/>
              </a:ext>
            </a:extLst>
          </p:cNvPr>
          <p:cNvSpPr/>
          <p:nvPr/>
        </p:nvSpPr>
        <p:spPr>
          <a:xfrm>
            <a:off x="680037" y="1575529"/>
            <a:ext cx="10831924" cy="3843809"/>
          </a:xfrm>
          <a:prstGeom prst="rect">
            <a:avLst/>
          </a:prstGeom>
        </p:spPr>
        <p:txBody>
          <a:bodyPr wrap="square">
            <a:spAutoFit/>
          </a:bodyPr>
          <a:lstStyle/>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3600" b="1" i="0" u="none" strike="noStrike" kern="1200" cap="none" spc="0" normalizeH="0" baseline="0" noProof="0" dirty="0">
                <a:ln>
                  <a:noFill/>
                </a:ln>
                <a:solidFill>
                  <a:srgbClr val="C00000"/>
                </a:solidFill>
                <a:effectLst/>
                <a:uLnTx/>
                <a:uFillTx/>
                <a:latin typeface="Calibri"/>
                <a:ea typeface="+mn-ea"/>
                <a:cs typeface="Arial" charset="0"/>
              </a:rPr>
              <a:t>DİKKAT…!</a:t>
            </a: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900" b="0" i="0" u="none" strike="noStrike" kern="1200" cap="none" spc="0" normalizeH="0" baseline="0" noProof="0" dirty="0">
              <a:ln>
                <a:noFill/>
              </a:ln>
              <a:solidFill>
                <a:srgbClr val="002060"/>
              </a:solidFill>
              <a:effectLst/>
              <a:uLnTx/>
              <a:uFillTx/>
              <a:latin typeface="Calibri"/>
              <a:ea typeface="+mn-ea"/>
              <a:cs typeface="Arial" charset="0"/>
            </a:endParaRPr>
          </a:p>
          <a:p>
            <a:pPr marL="0" marR="0" lvl="0" indent="0" algn="ctr" defTabSz="914400" rtl="0" eaLnBrk="1" fontAlgn="auto" latinLnBrk="0" hangingPunct="1">
              <a:lnSpc>
                <a:spcPct val="150000"/>
              </a:lnSpc>
              <a:spcBef>
                <a:spcPts val="1200"/>
              </a:spcBef>
              <a:spcAft>
                <a:spcPts val="0"/>
              </a:spcAft>
              <a:buClrTx/>
              <a:buSzTx/>
              <a:buFontTx/>
              <a:buNone/>
              <a:tabLst/>
              <a:defRPr/>
            </a:pPr>
            <a:r>
              <a:rPr kumimoji="0" lang="tr-TR" sz="2400" b="0" i="0" u="none" strike="noStrike" kern="1200" cap="none" spc="0" normalizeH="0" baseline="0" noProof="0" dirty="0">
                <a:ln>
                  <a:noFill/>
                </a:ln>
                <a:solidFill>
                  <a:srgbClr val="404040"/>
                </a:solidFill>
                <a:effectLst/>
                <a:uLnTx/>
                <a:uFillTx/>
                <a:latin typeface="Calibri"/>
                <a:ea typeface="+mn-ea"/>
                <a:cs typeface="Arial" charset="0"/>
              </a:rPr>
              <a:t>KOAH hastasında standart tetkik aralıkları tetkiklerin normal olması durumunda geçerlidir. Tetkikler patolojik sınırlarda ise hekim tetkik izlem aralığını ayrıca belirlemek zorundadır.</a:t>
            </a:r>
          </a:p>
          <a:p>
            <a:pPr marL="0" marR="0" lvl="0" indent="0" algn="ctr" defTabSz="914400" rtl="0" eaLnBrk="1" fontAlgn="auto" latinLnBrk="0" hangingPunct="1">
              <a:lnSpc>
                <a:spcPct val="150000"/>
              </a:lnSpc>
              <a:spcBef>
                <a:spcPts val="1200"/>
              </a:spcBef>
              <a:spcAft>
                <a:spcPts val="0"/>
              </a:spcAft>
              <a:buClrTx/>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a:ea typeface="+mn-ea"/>
              <a:cs typeface="Arial" charset="0"/>
            </a:endParaRPr>
          </a:p>
        </p:txBody>
      </p:sp>
      <p:sp>
        <p:nvSpPr>
          <p:cNvPr id="4" name="Freeform: Shape 3">
            <a:extLst>
              <a:ext uri="{FF2B5EF4-FFF2-40B4-BE49-F238E27FC236}">
                <a16:creationId xmlns:a16="http://schemas.microsoft.com/office/drawing/2014/main" id="{E4F6734E-6B6C-4A2B-932F-CAA9EFE00FBE}"/>
              </a:ext>
            </a:extLst>
          </p:cNvPr>
          <p:cNvSpPr/>
          <p:nvPr/>
        </p:nvSpPr>
        <p:spPr>
          <a:xfrm>
            <a:off x="1210357" y="956184"/>
            <a:ext cx="640270" cy="592160"/>
          </a:xfrm>
          <a:custGeom>
            <a:avLst/>
            <a:gdLst>
              <a:gd name="connsiteX0" fmla="*/ 278634 w 304444"/>
              <a:gd name="connsiteY0" fmla="*/ 0 h 281568"/>
              <a:gd name="connsiteX1" fmla="*/ 304444 w 304444"/>
              <a:gd name="connsiteY1" fmla="*/ 41062 h 281568"/>
              <a:gd name="connsiteX2" fmla="*/ 256930 w 304444"/>
              <a:gd name="connsiteY2" fmla="*/ 81244 h 281568"/>
              <a:gd name="connsiteX3" fmla="*/ 239918 w 304444"/>
              <a:gd name="connsiteY3" fmla="*/ 158969 h 281568"/>
              <a:gd name="connsiteX4" fmla="*/ 295059 w 304444"/>
              <a:gd name="connsiteY4" fmla="*/ 158969 h 281568"/>
              <a:gd name="connsiteX5" fmla="*/ 295059 w 304444"/>
              <a:gd name="connsiteY5" fmla="*/ 281568 h 281568"/>
              <a:gd name="connsiteX6" fmla="*/ 181845 w 304444"/>
              <a:gd name="connsiteY6" fmla="*/ 281568 h 281568"/>
              <a:gd name="connsiteX7" fmla="*/ 181845 w 304444"/>
              <a:gd name="connsiteY7" fmla="*/ 184778 h 281568"/>
              <a:gd name="connsiteX8" fmla="*/ 200616 w 304444"/>
              <a:gd name="connsiteY8" fmla="*/ 70979 h 281568"/>
              <a:gd name="connsiteX9" fmla="*/ 278634 w 304444"/>
              <a:gd name="connsiteY9" fmla="*/ 0 h 281568"/>
              <a:gd name="connsiteX10" fmla="*/ 96789 w 304444"/>
              <a:gd name="connsiteY10" fmla="*/ 0 h 281568"/>
              <a:gd name="connsiteX11" fmla="*/ 122599 w 304444"/>
              <a:gd name="connsiteY11" fmla="*/ 41062 h 281568"/>
              <a:gd name="connsiteX12" fmla="*/ 75084 w 304444"/>
              <a:gd name="connsiteY12" fmla="*/ 81244 h 281568"/>
              <a:gd name="connsiteX13" fmla="*/ 58073 w 304444"/>
              <a:gd name="connsiteY13" fmla="*/ 158969 h 281568"/>
              <a:gd name="connsiteX14" fmla="*/ 113213 w 304444"/>
              <a:gd name="connsiteY14" fmla="*/ 158969 h 281568"/>
              <a:gd name="connsiteX15" fmla="*/ 113213 w 304444"/>
              <a:gd name="connsiteY15" fmla="*/ 281568 h 281568"/>
              <a:gd name="connsiteX16" fmla="*/ 0 w 304444"/>
              <a:gd name="connsiteY16" fmla="*/ 281568 h 281568"/>
              <a:gd name="connsiteX17" fmla="*/ 0 w 304444"/>
              <a:gd name="connsiteY17" fmla="*/ 184778 h 281568"/>
              <a:gd name="connsiteX18" fmla="*/ 18772 w 304444"/>
              <a:gd name="connsiteY18" fmla="*/ 70979 h 281568"/>
              <a:gd name="connsiteX19" fmla="*/ 96789 w 304444"/>
              <a:gd name="connsiteY19" fmla="*/ 0 h 28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4444" h="281568">
                <a:moveTo>
                  <a:pt x="278634" y="0"/>
                </a:moveTo>
                <a:lnTo>
                  <a:pt x="304444" y="41062"/>
                </a:lnTo>
                <a:cubicBezTo>
                  <a:pt x="282936" y="50057"/>
                  <a:pt x="267098" y="63450"/>
                  <a:pt x="256930" y="81244"/>
                </a:cubicBezTo>
                <a:cubicBezTo>
                  <a:pt x="246762" y="99037"/>
                  <a:pt x="241092" y="124946"/>
                  <a:pt x="239918" y="158969"/>
                </a:cubicBezTo>
                <a:lnTo>
                  <a:pt x="295059" y="158969"/>
                </a:lnTo>
                <a:lnTo>
                  <a:pt x="295059" y="281568"/>
                </a:lnTo>
                <a:lnTo>
                  <a:pt x="181845" y="281568"/>
                </a:lnTo>
                <a:lnTo>
                  <a:pt x="181845" y="184778"/>
                </a:lnTo>
                <a:cubicBezTo>
                  <a:pt x="181845" y="132376"/>
                  <a:pt x="188102" y="94443"/>
                  <a:pt x="200616" y="70979"/>
                </a:cubicBezTo>
                <a:cubicBezTo>
                  <a:pt x="217041" y="39693"/>
                  <a:pt x="243047" y="16034"/>
                  <a:pt x="278634" y="0"/>
                </a:cubicBezTo>
                <a:close/>
                <a:moveTo>
                  <a:pt x="96789" y="0"/>
                </a:moveTo>
                <a:lnTo>
                  <a:pt x="122599" y="41062"/>
                </a:lnTo>
                <a:cubicBezTo>
                  <a:pt x="101090" y="50057"/>
                  <a:pt x="85252" y="63450"/>
                  <a:pt x="75084" y="81244"/>
                </a:cubicBezTo>
                <a:cubicBezTo>
                  <a:pt x="64916" y="99037"/>
                  <a:pt x="59246" y="124946"/>
                  <a:pt x="58073" y="158969"/>
                </a:cubicBezTo>
                <a:lnTo>
                  <a:pt x="113213" y="158969"/>
                </a:lnTo>
                <a:lnTo>
                  <a:pt x="113213" y="281568"/>
                </a:lnTo>
                <a:lnTo>
                  <a:pt x="0" y="281568"/>
                </a:lnTo>
                <a:lnTo>
                  <a:pt x="0" y="184778"/>
                </a:lnTo>
                <a:cubicBezTo>
                  <a:pt x="0" y="132376"/>
                  <a:pt x="6257" y="94443"/>
                  <a:pt x="18772" y="70979"/>
                </a:cubicBezTo>
                <a:cubicBezTo>
                  <a:pt x="35196" y="39693"/>
                  <a:pt x="61202" y="16034"/>
                  <a:pt x="96789"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highlight>
                <a:srgbClr val="404040"/>
              </a:highlight>
              <a:latin typeface="Calibri" panose="020F0502020204030204"/>
              <a:ea typeface="맑은 고딕" panose="020B0503020000020004" pitchFamily="34" charset="-127"/>
            </a:endParaRPr>
          </a:p>
        </p:txBody>
      </p:sp>
      <p:sp>
        <p:nvSpPr>
          <p:cNvPr id="6" name="자유형: 도형 14">
            <a:extLst>
              <a:ext uri="{FF2B5EF4-FFF2-40B4-BE49-F238E27FC236}">
                <a16:creationId xmlns:a16="http://schemas.microsoft.com/office/drawing/2014/main" id="{6209BF2C-1C8F-4363-ADFF-81EC9421E83C}"/>
              </a:ext>
            </a:extLst>
          </p:cNvPr>
          <p:cNvSpPr/>
          <p:nvPr/>
        </p:nvSpPr>
        <p:spPr>
          <a:xfrm rot="10800000">
            <a:off x="10454851" y="4971722"/>
            <a:ext cx="640270" cy="592160"/>
          </a:xfrm>
          <a:custGeom>
            <a:avLst/>
            <a:gdLst/>
            <a:ahLst/>
            <a:cxnLst/>
            <a:rect l="l" t="t" r="r" b="b"/>
            <a:pathLst>
              <a:path w="282415" h="261194">
                <a:moveTo>
                  <a:pt x="258472" y="0"/>
                </a:moveTo>
                <a:lnTo>
                  <a:pt x="282415" y="38091"/>
                </a:lnTo>
                <a:cubicBezTo>
                  <a:pt x="262463" y="46435"/>
                  <a:pt x="247771" y="58859"/>
                  <a:pt x="238339" y="75365"/>
                </a:cubicBezTo>
                <a:cubicBezTo>
                  <a:pt x="228907" y="91871"/>
                  <a:pt x="223647" y="115905"/>
                  <a:pt x="222558" y="147466"/>
                </a:cubicBezTo>
                <a:lnTo>
                  <a:pt x="273709" y="147466"/>
                </a:lnTo>
                <a:lnTo>
                  <a:pt x="273709" y="261194"/>
                </a:lnTo>
                <a:lnTo>
                  <a:pt x="168687" y="261194"/>
                </a:lnTo>
                <a:lnTo>
                  <a:pt x="168687" y="171408"/>
                </a:lnTo>
                <a:cubicBezTo>
                  <a:pt x="168687" y="122797"/>
                  <a:pt x="174491" y="87609"/>
                  <a:pt x="186100" y="65843"/>
                </a:cubicBezTo>
                <a:cubicBezTo>
                  <a:pt x="201336" y="36821"/>
                  <a:pt x="225460" y="14874"/>
                  <a:pt x="258472" y="0"/>
                </a:cubicBezTo>
                <a:close/>
                <a:moveTo>
                  <a:pt x="89785" y="0"/>
                </a:moveTo>
                <a:lnTo>
                  <a:pt x="113728" y="38091"/>
                </a:lnTo>
                <a:cubicBezTo>
                  <a:pt x="93775" y="46435"/>
                  <a:pt x="79083" y="58859"/>
                  <a:pt x="69651" y="75365"/>
                </a:cubicBezTo>
                <a:cubicBezTo>
                  <a:pt x="60219" y="91871"/>
                  <a:pt x="54959" y="115905"/>
                  <a:pt x="53871" y="147466"/>
                </a:cubicBezTo>
                <a:lnTo>
                  <a:pt x="105021" y="147466"/>
                </a:lnTo>
                <a:lnTo>
                  <a:pt x="105021" y="261194"/>
                </a:lnTo>
                <a:lnTo>
                  <a:pt x="0" y="261194"/>
                </a:lnTo>
                <a:lnTo>
                  <a:pt x="0" y="171408"/>
                </a:lnTo>
                <a:cubicBezTo>
                  <a:pt x="0" y="122797"/>
                  <a:pt x="5804" y="87609"/>
                  <a:pt x="17413" y="65843"/>
                </a:cubicBezTo>
                <a:cubicBezTo>
                  <a:pt x="32649" y="36821"/>
                  <a:pt x="56773" y="14874"/>
                  <a:pt x="89785"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chemeClr val="tx1"/>
              </a:solidFill>
              <a:effectLst/>
              <a:highlight>
                <a:srgbClr val="404040"/>
              </a:highlight>
              <a:uLnTx/>
              <a:uFillTx/>
              <a:latin typeface="Calibri" panose="020F0502020204030204"/>
              <a:ea typeface="맑은 고딕" panose="020B0503020000020004" pitchFamily="34" charset="-127"/>
              <a:cs typeface="+mn-cs"/>
            </a:endParaRPr>
          </a:p>
        </p:txBody>
      </p:sp>
      <p:pic>
        <p:nvPicPr>
          <p:cNvPr id="7" name="Resim 12">
            <a:extLst>
              <a:ext uri="{FF2B5EF4-FFF2-40B4-BE49-F238E27FC236}">
                <a16:creationId xmlns:a16="http://schemas.microsoft.com/office/drawing/2014/main" id="{A7BCED36-1B01-4A94-877E-8C60EE337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865" y="1128168"/>
            <a:ext cx="476250" cy="1257300"/>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08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724717"/>
            <a:ext cx="10586513" cy="3416320"/>
          </a:xfrm>
          <a:prstGeom prst="rect">
            <a:avLst/>
          </a:prstGeom>
          <a:noFill/>
        </p:spPr>
        <p:txBody>
          <a:bodyPr wrap="square" rtlCol="0">
            <a:spAutoFit/>
          </a:bodyPr>
          <a:lstStyle/>
          <a:p>
            <a:pPr lvl="0" algn="ctr" defTabSz="355600">
              <a:lnSpc>
                <a:spcPct val="150000"/>
              </a:lnSpc>
              <a:buClr>
                <a:srgbClr val="C00000"/>
              </a:buClr>
              <a:defRPr/>
            </a:pPr>
            <a:r>
              <a:rPr lang="tr-TR" sz="2400" dirty="0">
                <a:solidFill>
                  <a:srgbClr val="404040"/>
                </a:solidFill>
              </a:rPr>
              <a:t>HYP/AHBS/</a:t>
            </a:r>
            <a:r>
              <a:rPr lang="tr-TR" sz="2400" dirty="0" err="1">
                <a:solidFill>
                  <a:srgbClr val="404040"/>
                </a:solidFill>
              </a:rPr>
              <a:t>HBYS’ye</a:t>
            </a:r>
            <a:r>
              <a:rPr lang="tr-TR" sz="2400" dirty="0">
                <a:solidFill>
                  <a:srgbClr val="404040"/>
                </a:solidFill>
              </a:rPr>
              <a:t>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izlem kriterleri kılavuza uygun içerikle kaydedilmelidir. Hasta kaydı kapatılmadan önce doğru tanı kodu seçimi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[J44 ve alt kırılımları (J44.0 J44.1 J44.8 J44.9)]</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yapılmalıdır.</a:t>
            </a:r>
          </a:p>
          <a:p>
            <a:pPr marR="0" lvl="0" algn="ctr"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C00000"/>
                </a:solidFill>
                <a:effectLst/>
                <a:uLnTx/>
                <a:uFillTx/>
                <a:latin typeface="Calibri" panose="020F0502020204030204"/>
                <a:ea typeface="+mn-ea"/>
                <a:cs typeface="+mn-cs"/>
              </a:rPr>
              <a:t>KOAH hastanın rutin izlemine dair konuları kapsamakta olup </a:t>
            </a:r>
            <a:r>
              <a:rPr kumimoji="0" lang="tr-TR" sz="2400" b="1" i="0" u="none" strike="noStrike" kern="1200" cap="none" spc="0" normalizeH="0" baseline="0" noProof="0" dirty="0">
                <a:ln>
                  <a:noFill/>
                </a:ln>
                <a:solidFill>
                  <a:srgbClr val="C00000"/>
                </a:solidFill>
                <a:effectLst/>
                <a:uLnTx/>
                <a:uFillTx/>
                <a:latin typeface="Calibri" panose="020F0502020204030204"/>
                <a:ea typeface="+mn-ea"/>
                <a:cs typeface="+mn-cs"/>
              </a:rPr>
              <a:t>ivedi ve acil durumlar kapsam dışında tutulmuştur.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Kayıt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8" descr="Folder check Icons - Download 5072 Free Folder check icons here">
            <a:extLst>
              <a:ext uri="{FF2B5EF4-FFF2-40B4-BE49-F238E27FC236}">
                <a16:creationId xmlns:a16="http://schemas.microsoft.com/office/drawing/2014/main" id="{1A123800-FC68-4B8C-AECC-A6062E605304}"/>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12768"/>
          <a:stretch/>
        </p:blipFill>
        <p:spPr bwMode="auto">
          <a:xfrm>
            <a:off x="9352746" y="3769860"/>
            <a:ext cx="2651891" cy="231329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79820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iagnostic ile ilgili görsel sonucu">
            <a:extLst>
              <a:ext uri="{FF2B5EF4-FFF2-40B4-BE49-F238E27FC236}">
                <a16:creationId xmlns:a16="http://schemas.microsoft.com/office/drawing/2014/main" id="{061B18A1-26FA-44B6-91F0-D1DA29A8A06A}"/>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1897672" y="183881"/>
            <a:ext cx="8203852" cy="589856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1 Başlık">
            <a:extLst>
              <a:ext uri="{FF2B5EF4-FFF2-40B4-BE49-F238E27FC236}">
                <a16:creationId xmlns:a16="http://schemas.microsoft.com/office/drawing/2014/main" id="{C023DFCA-F6FB-43EC-8313-7AC446E740C9}"/>
              </a:ext>
            </a:extLst>
          </p:cNvPr>
          <p:cNvSpPr txBox="1">
            <a:spLocks/>
          </p:cNvSpPr>
          <p:nvPr/>
        </p:nvSpPr>
        <p:spPr bwMode="auto">
          <a:xfrm>
            <a:off x="1627632" y="1431788"/>
            <a:ext cx="81450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tr-TR" altLang="tr-TR" sz="3200" b="1" dirty="0">
                <a:solidFill>
                  <a:srgbClr val="C00000"/>
                </a:solidFill>
                <a:latin typeface="Calibri"/>
                <a:ea typeface="+mn-ea"/>
                <a:cs typeface="Arial" charset="0"/>
              </a:rPr>
              <a:t>Birinci </a:t>
            </a:r>
            <a:r>
              <a:rPr lang="en-GB" altLang="tr-TR" sz="3200" b="1" dirty="0" err="1">
                <a:solidFill>
                  <a:srgbClr val="C00000"/>
                </a:solidFill>
                <a:latin typeface="Calibri"/>
                <a:ea typeface="+mn-ea"/>
                <a:cs typeface="Arial" charset="0"/>
              </a:rPr>
              <a:t>basamak</a:t>
            </a:r>
            <a:r>
              <a:rPr lang="tr-TR" altLang="tr-TR" sz="3200" b="1" dirty="0">
                <a:solidFill>
                  <a:srgbClr val="C00000"/>
                </a:solidFill>
                <a:latin typeface="Calibri"/>
                <a:ea typeface="+mn-ea"/>
                <a:cs typeface="Arial" charset="0"/>
              </a:rPr>
              <a:t> sağlık kuruluşunda çalışan</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hekimlerin</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en</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önemli</a:t>
            </a:r>
            <a:r>
              <a:rPr lang="en-GB" altLang="tr-TR" sz="3200" b="1" dirty="0">
                <a:solidFill>
                  <a:srgbClr val="C00000"/>
                </a:solidFill>
                <a:latin typeface="Calibri"/>
                <a:ea typeface="+mn-ea"/>
                <a:cs typeface="Arial" charset="0"/>
              </a:rPr>
              <a:t> </a:t>
            </a:r>
            <a:r>
              <a:rPr lang="en-GB" altLang="tr-TR" sz="3200" b="1" dirty="0" err="1">
                <a:solidFill>
                  <a:srgbClr val="C00000"/>
                </a:solidFill>
                <a:latin typeface="Calibri"/>
                <a:ea typeface="+mn-ea"/>
                <a:cs typeface="Arial" charset="0"/>
              </a:rPr>
              <a:t>sorumluluğu</a:t>
            </a:r>
            <a:r>
              <a:rPr lang="tr-TR" altLang="tr-TR" sz="3200" b="1" dirty="0">
                <a:solidFill>
                  <a:srgbClr val="C00000"/>
                </a:solidFill>
                <a:latin typeface="Calibri"/>
                <a:ea typeface="+mn-ea"/>
                <a:cs typeface="Arial" charset="0"/>
              </a:rPr>
              <a:t>;</a:t>
            </a:r>
            <a:endParaRPr lang="en-GB" altLang="tr-TR" sz="3200" b="1" dirty="0">
              <a:solidFill>
                <a:srgbClr val="C00000"/>
              </a:solidFill>
              <a:latin typeface="Calibri"/>
              <a:ea typeface="+mn-ea"/>
              <a:cs typeface="Arial" charset="0"/>
            </a:endParaRPr>
          </a:p>
        </p:txBody>
      </p:sp>
      <p:sp>
        <p:nvSpPr>
          <p:cNvPr id="5" name="2 İçerik Yer Tutucusu">
            <a:extLst>
              <a:ext uri="{FF2B5EF4-FFF2-40B4-BE49-F238E27FC236}">
                <a16:creationId xmlns:a16="http://schemas.microsoft.com/office/drawing/2014/main" id="{FD740F6E-E075-4A6D-8D7B-26BA0552246D}"/>
              </a:ext>
            </a:extLst>
          </p:cNvPr>
          <p:cNvSpPr txBox="1">
            <a:spLocks/>
          </p:cNvSpPr>
          <p:nvPr/>
        </p:nvSpPr>
        <p:spPr bwMode="auto">
          <a:xfrm>
            <a:off x="560823" y="3807452"/>
            <a:ext cx="10877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endParaRPr kumimoji="0" lang="tr-TR" altLang="tr-TR" sz="2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ctr" defTabSz="914400" rtl="0" eaLnBrk="1" fontAlgn="base" latinLnBrk="0" hangingPunct="1">
              <a:lnSpc>
                <a:spcPct val="150000"/>
              </a:lnSpc>
              <a:spcBef>
                <a:spcPct val="20000"/>
              </a:spcBef>
              <a:spcAft>
                <a:spcPct val="0"/>
              </a:spcAft>
              <a:buClrTx/>
              <a:buSzTx/>
              <a:buFontTx/>
              <a:buNone/>
              <a:tabLst/>
              <a:defRPr/>
            </a:pPr>
            <a:r>
              <a:rPr kumimoji="0" lang="tr-TR" altLang="tr-TR" sz="24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tr-TR" sz="24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tr-TR" altLang="tr-TR" sz="2400" b="0" i="0" u="none" strike="noStrike" kern="0" cap="none" spc="0" normalizeH="0" baseline="0" noProof="0" dirty="0">
                <a:ln>
                  <a:noFill/>
                </a:ln>
                <a:solidFill>
                  <a:srgbClr val="000000"/>
                </a:solidFill>
                <a:effectLst/>
                <a:uLnTx/>
                <a:uFillTx/>
                <a:latin typeface="Calibri" panose="020F0502020204030204"/>
                <a:ea typeface="+mn-ea"/>
                <a:cs typeface="+mn-cs"/>
              </a:rPr>
              <a:t>B</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u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çok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sık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görülen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ve</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yüksek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mortalitelisi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olan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hastalığı</a:t>
            </a:r>
            <a:r>
              <a:rPr kumimoji="0" lang="tr-TR"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risk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faktörleri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olan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hastalarda</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düşünmek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gereken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yönlendirmeleri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yapmak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ve</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risk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faktörlerini</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elimine</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etmek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için</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destek</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yöntemler</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r>
              <a:rPr kumimoji="0" lang="en-GB" altLang="tr-TR" sz="2400" b="0" i="0" u="none" strike="noStrike" kern="0" cap="none" spc="0" normalizeH="0" baseline="0" noProof="0" dirty="0" err="1">
                <a:ln>
                  <a:noFill/>
                </a:ln>
                <a:solidFill>
                  <a:srgbClr val="404040"/>
                </a:solidFill>
                <a:effectLst/>
                <a:uLnTx/>
                <a:uFillTx/>
                <a:latin typeface="Calibri" panose="020F0502020204030204"/>
                <a:ea typeface="+mn-ea"/>
                <a:cs typeface="+mn-cs"/>
              </a:rPr>
              <a:t>uygulamaktır</a:t>
            </a:r>
            <a:r>
              <a:rPr kumimoji="0" lang="en-GB" altLang="tr-TR" sz="2400" b="0" i="0" u="none" strike="noStrike" kern="0" cap="none" spc="0" normalizeH="0" baseline="0" noProof="0" dirty="0">
                <a:ln>
                  <a:noFill/>
                </a:ln>
                <a:solidFill>
                  <a:srgbClr val="404040"/>
                </a:solidFill>
                <a:effectLst/>
                <a:uLnTx/>
                <a:uFillTx/>
                <a:latin typeface="Calibri" panose="020F0502020204030204"/>
                <a:ea typeface="+mn-ea"/>
                <a:cs typeface="+mn-cs"/>
              </a:rPr>
              <a:t>. </a:t>
            </a:r>
          </a:p>
        </p:txBody>
      </p:sp>
      <p:pic>
        <p:nvPicPr>
          <p:cNvPr id="7" name="Resim 12">
            <a:extLst>
              <a:ext uri="{FF2B5EF4-FFF2-40B4-BE49-F238E27FC236}">
                <a16:creationId xmlns:a16="http://schemas.microsoft.com/office/drawing/2014/main" id="{980A0FD2-5A64-4466-BB1F-6CCC90701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8640" y="440721"/>
            <a:ext cx="925688" cy="2443816"/>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470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5E0D31C-B287-44EC-8037-D4A02447D0F5}"/>
              </a:ext>
            </a:extLst>
          </p:cNvPr>
          <p:cNvSpPr>
            <a:spLocks noChangeArrowheads="1"/>
          </p:cNvSpPr>
          <p:nvPr/>
        </p:nvSpPr>
        <p:spPr bwMode="auto">
          <a:xfrm>
            <a:off x="457879" y="31347"/>
            <a:ext cx="11510548" cy="591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defTabSz="449263">
              <a:spcBef>
                <a:spcPct val="20000"/>
              </a:spcBef>
              <a:buClr>
                <a:schemeClr val="accent1"/>
              </a:buClr>
              <a:buSzPct val="8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700">
                <a:solidFill>
                  <a:schemeClr val="tx1"/>
                </a:solidFill>
                <a:latin typeface="Arial" panose="020B0604020202020204" pitchFamily="34" charset="0"/>
                <a:ea typeface="ＭＳ Ｐゴシック" panose="020B0600070205080204" pitchFamily="34" charset="-128"/>
              </a:defRPr>
            </a:lvl1pPr>
            <a:lvl2pPr marL="798513" indent="-341313" defTabSz="449263">
              <a:spcBef>
                <a:spcPct val="20000"/>
              </a:spcBef>
              <a:buClr>
                <a:schemeClr val="accent2"/>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200">
                <a:solidFill>
                  <a:schemeClr val="tx2"/>
                </a:solidFill>
                <a:latin typeface="Arial" panose="020B0604020202020204" pitchFamily="34" charset="0"/>
                <a:ea typeface="ＭＳ Ｐゴシック" panose="020B0600070205080204" pitchFamily="34" charset="-128"/>
              </a:defRPr>
            </a:lvl2pPr>
            <a:lvl3pPr marL="1143000" indent="-228600" defTabSz="449263">
              <a:spcBef>
                <a:spcPct val="20000"/>
              </a:spcBef>
              <a:buClr>
                <a:srgbClr val="8CADAE"/>
              </a:buClr>
              <a:buSzPct val="75000"/>
              <a:buFont typeface="Wingdings 2" panose="05020102010507070707" pitchFamily="18"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3pPr>
            <a:lvl4pPr marL="1600200" indent="-228600" defTabSz="449263">
              <a:spcBef>
                <a:spcPct val="20000"/>
              </a:spcBef>
              <a:buClr>
                <a:srgbClr val="8C7B70"/>
              </a:buClr>
              <a:buSzPct val="70000"/>
              <a:buFont typeface="Wingdings" panose="05000000000000000000" pitchFamily="2"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2"/>
                </a:solidFill>
                <a:latin typeface="Arial" panose="020B0604020202020204" pitchFamily="34" charset="0"/>
                <a:ea typeface="ＭＳ Ｐゴシック" panose="020B0600070205080204" pitchFamily="34" charset="-128"/>
              </a:defRPr>
            </a:lvl4pPr>
            <a:lvl5pPr marL="2057400" indent="-228600" defTabSz="449263">
              <a:spcBef>
                <a:spcPct val="20000"/>
              </a:spcBef>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lr>
                <a:srgbClr val="8FB08C"/>
              </a:buClr>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449263" rtl="0" eaLnBrk="1" fontAlgn="base" latinLnBrk="0" hangingPunct="1">
              <a:lnSpc>
                <a:spcPct val="90000"/>
              </a:lnSpc>
              <a:spcBef>
                <a:spcPts val="800"/>
              </a:spcBef>
              <a:spcAft>
                <a:spcPct val="0"/>
              </a:spcAft>
              <a:buClr>
                <a:srgbClr val="D16349"/>
              </a:buClr>
              <a:buSzPct val="115000"/>
              <a:buFont typeface="Wingdings 2" panose="05020102010507070707" pitchFamily="18"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endParaRPr kumimoji="0" lang="tr-TR" altLang="tr-TR" sz="28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pic>
        <p:nvPicPr>
          <p:cNvPr id="7" name="Resim 2" descr="C:\Users\zubeyde.ozkanaltunay\Desktop\1\KHYH 2013-2017 Kitap Word&amp;PDF\KHYH 2018-2023 Yayın Komisyon Yazısı ve Eki\31.12.2018_Kitap_SONYAYIN\hsgm logo.png">
            <a:extLst>
              <a:ext uri="{FF2B5EF4-FFF2-40B4-BE49-F238E27FC236}">
                <a16:creationId xmlns:a16="http://schemas.microsoft.com/office/drawing/2014/main" id="{BCA523AB-B3E6-416B-BDB7-FF54E1B7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266" y="1978876"/>
            <a:ext cx="2077071" cy="154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3" descr="Açıklama: C:\Users\zuhal.ureten\Desktop\logo.png">
            <a:extLst>
              <a:ext uri="{FF2B5EF4-FFF2-40B4-BE49-F238E27FC236}">
                <a16:creationId xmlns:a16="http://schemas.microsoft.com/office/drawing/2014/main" id="{D05CA2AF-EE8B-4C5F-A62B-CBD2AB300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896" y="2137410"/>
            <a:ext cx="2600152" cy="12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5" descr="Açıklama: http://sirnak.hsm.saglik.gov.tr/resimler/kayan/31.png">
            <a:extLst>
              <a:ext uri="{FF2B5EF4-FFF2-40B4-BE49-F238E27FC236}">
                <a16:creationId xmlns:a16="http://schemas.microsoft.com/office/drawing/2014/main" id="{108E0A39-686E-4DE9-9BF6-4827B0B6C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089" y="2780447"/>
            <a:ext cx="3176716" cy="6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77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C9BA7247-D709-0D71-F13F-A91D91D73F6A}"/>
              </a:ext>
            </a:extLst>
          </p:cNvPr>
          <p:cNvSpPr txBox="1"/>
          <p:nvPr/>
        </p:nvSpPr>
        <p:spPr>
          <a:xfrm>
            <a:off x="802744" y="1491391"/>
            <a:ext cx="10586512" cy="360000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1 Başlık"/>
          <p:cNvSpPr>
            <a:spLocks noGrp="1"/>
          </p:cNvSpPr>
          <p:nvPr>
            <p:ph type="title"/>
          </p:nvPr>
        </p:nvSpPr>
        <p:spPr>
          <a:xfrm>
            <a:off x="802744" y="467188"/>
            <a:ext cx="8229600" cy="1143000"/>
          </a:xfrm>
        </p:spPr>
        <p:txBody>
          <a:bodyPr>
            <a:normAutofit/>
          </a:bodyPr>
          <a:lstStyle/>
          <a:p>
            <a:pPr>
              <a:lnSpc>
                <a:spcPct val="100000"/>
              </a:lnSpc>
              <a:spcBef>
                <a:spcPts val="0"/>
              </a:spcBef>
              <a:defRPr/>
            </a:pPr>
            <a:r>
              <a:rPr lang="tr-TR" sz="2800" b="1" dirty="0" err="1">
                <a:solidFill>
                  <a:prstClr val="black">
                    <a:lumMod val="75000"/>
                    <a:lumOff val="25000"/>
                  </a:prstClr>
                </a:solidFill>
                <a:latin typeface="Calibri" panose="020F0502020204030204"/>
                <a:ea typeface="+mn-ea"/>
                <a:cs typeface="+mn-cs"/>
              </a:rPr>
              <a:t>KOAH’da</a:t>
            </a:r>
            <a:r>
              <a:rPr lang="tr-TR" sz="2800" b="1" dirty="0">
                <a:solidFill>
                  <a:prstClr val="black">
                    <a:lumMod val="75000"/>
                    <a:lumOff val="25000"/>
                  </a:prstClr>
                </a:solidFill>
                <a:latin typeface="Calibri" panose="020F0502020204030204"/>
                <a:ea typeface="+mn-ea"/>
                <a:cs typeface="+mn-cs"/>
              </a:rPr>
              <a:t> </a:t>
            </a:r>
            <a:r>
              <a:rPr lang="tr-TR" sz="2800" b="1" dirty="0" err="1">
                <a:solidFill>
                  <a:prstClr val="black">
                    <a:lumMod val="75000"/>
                    <a:lumOff val="25000"/>
                  </a:prstClr>
                </a:solidFill>
                <a:latin typeface="Calibri" panose="020F0502020204030204"/>
                <a:ea typeface="+mn-ea"/>
                <a:cs typeface="+mn-cs"/>
              </a:rPr>
              <a:t>GETomics</a:t>
            </a:r>
            <a:r>
              <a:rPr lang="tr-TR" sz="2800" b="1" dirty="0">
                <a:solidFill>
                  <a:prstClr val="black">
                    <a:lumMod val="75000"/>
                    <a:lumOff val="25000"/>
                  </a:prstClr>
                </a:solidFill>
                <a:latin typeface="Calibri" panose="020F0502020204030204"/>
                <a:ea typeface="+mn-ea"/>
                <a:cs typeface="+mn-cs"/>
              </a:rPr>
              <a:t> ve Taksonomi-1</a:t>
            </a:r>
          </a:p>
        </p:txBody>
      </p:sp>
      <p:sp>
        <p:nvSpPr>
          <p:cNvPr id="3" name="2 İçerik Yer Tutucusu"/>
          <p:cNvSpPr>
            <a:spLocks noGrp="1"/>
          </p:cNvSpPr>
          <p:nvPr>
            <p:ph idx="1"/>
          </p:nvPr>
        </p:nvSpPr>
        <p:spPr>
          <a:xfrm>
            <a:off x="881795" y="1629042"/>
            <a:ext cx="10226617" cy="3254543"/>
          </a:xfrm>
        </p:spPr>
        <p:txBody>
          <a:bodyPr>
            <a:normAutofit/>
          </a:bodyPr>
          <a:lstStyle/>
          <a:p>
            <a:pPr algn="just">
              <a:lnSpc>
                <a:spcPct val="150000"/>
              </a:lnSpc>
            </a:pPr>
            <a:r>
              <a:rPr lang="tr-TR" sz="2400" dirty="0">
                <a:solidFill>
                  <a:prstClr val="black">
                    <a:lumMod val="75000"/>
                    <a:lumOff val="25000"/>
                  </a:prstClr>
                </a:solidFill>
                <a:latin typeface="Calibri" panose="020F0502020204030204"/>
              </a:rPr>
              <a:t>KOAH, bireylerin yaşamı (T) boyunca meydana gelen ve akciğerlere zarar verebilen ve/veya normal gelişim/yaşlanma süreçlerini değiştirebilen gen (G) ve çevre (E) etkileşimlerinden kaynaklanır. (</a:t>
            </a:r>
            <a:r>
              <a:rPr lang="tr-TR" sz="2400" dirty="0" err="1">
                <a:solidFill>
                  <a:prstClr val="black">
                    <a:lumMod val="75000"/>
                    <a:lumOff val="25000"/>
                  </a:prstClr>
                </a:solidFill>
                <a:latin typeface="Calibri" panose="020F0502020204030204"/>
              </a:rPr>
              <a:t>GETomics</a:t>
            </a:r>
            <a:r>
              <a:rPr lang="tr-TR" sz="2400" dirty="0">
                <a:solidFill>
                  <a:prstClr val="black">
                    <a:lumMod val="75000"/>
                    <a:lumOff val="25000"/>
                  </a:prstClr>
                </a:solidFill>
                <a:latin typeface="Calibri" panose="020F0502020204030204"/>
              </a:rPr>
              <a:t>)</a:t>
            </a:r>
          </a:p>
          <a:p>
            <a:pPr algn="just">
              <a:lnSpc>
                <a:spcPct val="150000"/>
              </a:lnSpc>
            </a:pPr>
            <a:r>
              <a:rPr lang="tr-TR" sz="2400" dirty="0">
                <a:solidFill>
                  <a:prstClr val="black">
                    <a:lumMod val="75000"/>
                    <a:lumOff val="25000"/>
                  </a:prstClr>
                </a:solidFill>
                <a:latin typeface="Calibri" panose="020F0502020204030204"/>
              </a:rPr>
              <a:t>Taksonomi ile “</a:t>
            </a:r>
            <a:r>
              <a:rPr lang="tr-TR" sz="2400" dirty="0" err="1">
                <a:solidFill>
                  <a:prstClr val="black">
                    <a:lumMod val="75000"/>
                    <a:lumOff val="25000"/>
                  </a:prstClr>
                </a:solidFill>
                <a:latin typeface="Calibri" panose="020F0502020204030204"/>
              </a:rPr>
              <a:t>etiyotipler</a:t>
            </a:r>
            <a:r>
              <a:rPr lang="tr-TR" sz="2400" dirty="0">
                <a:solidFill>
                  <a:prstClr val="black">
                    <a:lumMod val="75000"/>
                    <a:lumOff val="25000"/>
                  </a:prstClr>
                </a:solidFill>
                <a:latin typeface="Calibri" panose="020F0502020204030204"/>
              </a:rPr>
              <a:t>” kısa başlığını kullanarak </a:t>
            </a:r>
            <a:r>
              <a:rPr lang="tr-TR" sz="2400" dirty="0" err="1">
                <a:solidFill>
                  <a:prstClr val="black">
                    <a:lumMod val="75000"/>
                    <a:lumOff val="25000"/>
                  </a:prstClr>
                </a:solidFill>
                <a:latin typeface="Calibri" panose="020F0502020204030204"/>
              </a:rPr>
              <a:t>KOAH’ı</a:t>
            </a:r>
            <a:r>
              <a:rPr lang="tr-TR" sz="2400" dirty="0">
                <a:solidFill>
                  <a:prstClr val="black">
                    <a:lumMod val="75000"/>
                    <a:lumOff val="25000"/>
                  </a:prstClr>
                </a:solidFill>
                <a:latin typeface="Calibri" panose="020F0502020204030204"/>
              </a:rPr>
              <a:t> etiyolojilerine göre  kategorik olarak ele almak mümkündür.</a:t>
            </a:r>
            <a:endParaRPr lang="en-AU" dirty="0"/>
          </a:p>
        </p:txBody>
      </p:sp>
      <p:sp>
        <p:nvSpPr>
          <p:cNvPr id="4" name="TextBox 1"/>
          <p:cNvSpPr txBox="1">
            <a:spLocks noChangeArrowheads="1"/>
          </p:cNvSpPr>
          <p:nvPr/>
        </p:nvSpPr>
        <p:spPr bwMode="auto">
          <a:xfrm>
            <a:off x="802744" y="5366609"/>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a:t>
            </a:r>
          </a:p>
          <a:p>
            <a:r>
              <a:rPr lang="tr-TR" sz="1200" dirty="0"/>
              <a:t>              2023-GOLD 2024, </a:t>
            </a:r>
            <a:r>
              <a:rPr lang="en-US" sz="1200" dirty="0"/>
              <a:t>Available from: http://goldcopd.org.</a:t>
            </a:r>
            <a:endParaRPr lang="tr-TR" sz="1200" dirty="0"/>
          </a:p>
        </p:txBody>
      </p:sp>
      <p:sp>
        <p:nvSpPr>
          <p:cNvPr id="7" name="Dikdörtgen 6">
            <a:extLst>
              <a:ext uri="{FF2B5EF4-FFF2-40B4-BE49-F238E27FC236}">
                <a16:creationId xmlns:a16="http://schemas.microsoft.com/office/drawing/2014/main" id="{DD051C36-F3D7-41C2-A318-F2585A2817C9}"/>
              </a:ext>
            </a:extLst>
          </p:cNvPr>
          <p:cNvSpPr/>
          <p:nvPr/>
        </p:nvSpPr>
        <p:spPr>
          <a:xfrm>
            <a:off x="-2359" y="6133127"/>
            <a:ext cx="12192000" cy="724873"/>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65180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C670C92-0DBB-80C1-8640-A476028A39BC}"/>
              </a:ext>
            </a:extLst>
          </p:cNvPr>
          <p:cNvSpPr txBox="1"/>
          <p:nvPr/>
        </p:nvSpPr>
        <p:spPr>
          <a:xfrm>
            <a:off x="675043" y="1347245"/>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4" name="Metin kutusu 3">
            <a:extLst>
              <a:ext uri="{FF2B5EF4-FFF2-40B4-BE49-F238E27FC236}">
                <a16:creationId xmlns:a16="http://schemas.microsoft.com/office/drawing/2014/main" id="{A714830A-DBA7-D4C7-A707-B6E5C02B8084}"/>
              </a:ext>
            </a:extLst>
          </p:cNvPr>
          <p:cNvSpPr txBox="1"/>
          <p:nvPr/>
        </p:nvSpPr>
        <p:spPr>
          <a:xfrm>
            <a:off x="675043" y="5803661"/>
            <a:ext cx="7388302" cy="276999"/>
          </a:xfrm>
          <a:prstGeom prst="rect">
            <a:avLst/>
          </a:prstGeom>
          <a:noFill/>
        </p:spPr>
        <p:txBody>
          <a:bodyPr wrap="square" rtlCol="0">
            <a:spAutoFit/>
          </a:bodyPr>
          <a:lstStyle/>
          <a:p>
            <a:r>
              <a:rPr lang="tr-TR" sz="1200" dirty="0" err="1"/>
              <a:t>KaynaK</a:t>
            </a:r>
            <a:r>
              <a:rPr lang="tr-TR" sz="1200" dirty="0"/>
              <a:t>: Türk Toraks Derneği'nin KOAH Çalışma Grubunun GOLD 2023 Güncellemesine Bakışı, 2023</a:t>
            </a:r>
          </a:p>
        </p:txBody>
      </p:sp>
      <p:graphicFrame>
        <p:nvGraphicFramePr>
          <p:cNvPr id="5" name="Tablo 4">
            <a:extLst>
              <a:ext uri="{FF2B5EF4-FFF2-40B4-BE49-F238E27FC236}">
                <a16:creationId xmlns:a16="http://schemas.microsoft.com/office/drawing/2014/main" id="{AC233BBC-20AA-D7CB-A34F-860CCFB1BFB4}"/>
              </a:ext>
            </a:extLst>
          </p:cNvPr>
          <p:cNvGraphicFramePr>
            <a:graphicFrameLocks noGrp="1"/>
          </p:cNvGraphicFramePr>
          <p:nvPr>
            <p:extLst>
              <p:ext uri="{D42A27DB-BD31-4B8C-83A1-F6EECF244321}">
                <p14:modId xmlns:p14="http://schemas.microsoft.com/office/powerpoint/2010/main" val="3015984998"/>
              </p:ext>
            </p:extLst>
          </p:nvPr>
        </p:nvGraphicFramePr>
        <p:xfrm>
          <a:off x="1971855" y="1398673"/>
          <a:ext cx="7992888" cy="4353560"/>
        </p:xfrm>
        <a:graphic>
          <a:graphicData uri="http://schemas.openxmlformats.org/drawingml/2006/table">
            <a:tbl>
              <a:tblPr firstRow="1" bandRow="1">
                <a:tableStyleId>{5940675A-B579-460E-94D1-54222C63F5DA}</a:tableStyleId>
              </a:tblPr>
              <a:tblGrid>
                <a:gridCol w="3996444">
                  <a:extLst>
                    <a:ext uri="{9D8B030D-6E8A-4147-A177-3AD203B41FA5}">
                      <a16:colId xmlns:a16="http://schemas.microsoft.com/office/drawing/2014/main" val="2856874209"/>
                    </a:ext>
                  </a:extLst>
                </a:gridCol>
                <a:gridCol w="3996444">
                  <a:extLst>
                    <a:ext uri="{9D8B030D-6E8A-4147-A177-3AD203B41FA5}">
                      <a16:colId xmlns:a16="http://schemas.microsoft.com/office/drawing/2014/main" val="3426938254"/>
                    </a:ext>
                  </a:extLst>
                </a:gridCol>
              </a:tblGrid>
              <a:tr h="370840">
                <a:tc>
                  <a:txBody>
                    <a:bodyPr/>
                    <a:lstStyle/>
                    <a:p>
                      <a:r>
                        <a:rPr lang="tr-TR" sz="1600" dirty="0"/>
                        <a:t>Sınıflama</a:t>
                      </a:r>
                    </a:p>
                  </a:txBody>
                  <a:tcPr>
                    <a:solidFill>
                      <a:schemeClr val="bg1">
                        <a:lumMod val="85000"/>
                      </a:schemeClr>
                    </a:solidFill>
                  </a:tcPr>
                </a:tc>
                <a:tc>
                  <a:txBody>
                    <a:bodyPr/>
                    <a:lstStyle/>
                    <a:p>
                      <a:r>
                        <a:rPr lang="tr-TR" sz="1600" dirty="0"/>
                        <a:t>Tanımlama</a:t>
                      </a:r>
                    </a:p>
                  </a:txBody>
                  <a:tcPr>
                    <a:solidFill>
                      <a:schemeClr val="bg1">
                        <a:lumMod val="85000"/>
                      </a:schemeClr>
                    </a:solidFill>
                  </a:tcPr>
                </a:tc>
                <a:extLst>
                  <a:ext uri="{0D108BD9-81ED-4DB2-BD59-A6C34878D82A}">
                    <a16:rowId xmlns:a16="http://schemas.microsoft.com/office/drawing/2014/main" val="1574907263"/>
                  </a:ext>
                </a:extLst>
              </a:tr>
              <a:tr h="370840">
                <a:tc>
                  <a:txBody>
                    <a:bodyPr/>
                    <a:lstStyle/>
                    <a:p>
                      <a:r>
                        <a:rPr lang="tr-TR" sz="1400" dirty="0"/>
                        <a:t>Genetik olarak tanımlanmış KOAH (COPD-G)</a:t>
                      </a:r>
                    </a:p>
                  </a:txBody>
                  <a:tcPr/>
                </a:tc>
                <a:tc>
                  <a:txBody>
                    <a:bodyPr/>
                    <a:lstStyle/>
                    <a:p>
                      <a:r>
                        <a:rPr lang="tr-TR" sz="1400" dirty="0"/>
                        <a:t>Alfa-1 Antitripsin eksikliği (AATD)</a:t>
                      </a:r>
                    </a:p>
                    <a:p>
                      <a:r>
                        <a:rPr lang="tr-TR" sz="1400" dirty="0"/>
                        <a:t>Diğer genetik </a:t>
                      </a:r>
                      <a:r>
                        <a:rPr lang="tr-TR" sz="1400" dirty="0" err="1"/>
                        <a:t>varyantlaer</a:t>
                      </a:r>
                      <a:endParaRPr lang="tr-TR" sz="1400" dirty="0"/>
                    </a:p>
                  </a:txBody>
                  <a:tcPr/>
                </a:tc>
                <a:extLst>
                  <a:ext uri="{0D108BD9-81ED-4DB2-BD59-A6C34878D82A}">
                    <a16:rowId xmlns:a16="http://schemas.microsoft.com/office/drawing/2014/main" val="3326904377"/>
                  </a:ext>
                </a:extLst>
              </a:tr>
              <a:tr h="370840">
                <a:tc>
                  <a:txBody>
                    <a:bodyPr/>
                    <a:lstStyle/>
                    <a:p>
                      <a:r>
                        <a:rPr lang="tr-TR" sz="1400" dirty="0"/>
                        <a:t>Anormal akciğer gelişimi ile ilişkili KOAH (COPD-D)</a:t>
                      </a:r>
                    </a:p>
                  </a:txBody>
                  <a:tcPr/>
                </a:tc>
                <a:tc>
                  <a:txBody>
                    <a:bodyPr/>
                    <a:lstStyle/>
                    <a:p>
                      <a:r>
                        <a:rPr lang="tr-TR" sz="1400" dirty="0"/>
                        <a:t>Erken yaşam olayları (prematürite ve düşük doğum ağırlığı dahil)</a:t>
                      </a:r>
                    </a:p>
                  </a:txBody>
                  <a:tcPr/>
                </a:tc>
                <a:extLst>
                  <a:ext uri="{0D108BD9-81ED-4DB2-BD59-A6C34878D82A}">
                    <a16:rowId xmlns:a16="http://schemas.microsoft.com/office/drawing/2014/main" val="1852471493"/>
                  </a:ext>
                </a:extLst>
              </a:tr>
              <a:tr h="370840">
                <a:tc>
                  <a:txBody>
                    <a:bodyPr/>
                    <a:lstStyle/>
                    <a:p>
                      <a:r>
                        <a:rPr lang="tr-TR" sz="1400" dirty="0"/>
                        <a:t>Çevresel KOAH</a:t>
                      </a:r>
                    </a:p>
                  </a:txBody>
                  <a:tcPr>
                    <a:lnB w="12700" cap="flat" cmpd="sng" algn="ctr">
                      <a:noFill/>
                      <a:prstDash val="solid"/>
                      <a:round/>
                      <a:headEnd type="none" w="med" len="med"/>
                      <a:tailEnd type="none" w="med" len="med"/>
                    </a:lnB>
                  </a:tcPr>
                </a:tc>
                <a:tc>
                  <a:txBody>
                    <a:bodyPr/>
                    <a:lstStyle/>
                    <a:p>
                      <a:endParaRPr lang="tr-TR" sz="14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1275944236"/>
                  </a:ext>
                </a:extLst>
              </a:tr>
              <a:tr h="370840">
                <a:tc>
                  <a:txBody>
                    <a:bodyPr/>
                    <a:lstStyle/>
                    <a:p>
                      <a:r>
                        <a:rPr lang="tr-TR" sz="1400" dirty="0"/>
                        <a:t>-Sigara ilişkili KOAH (COPD-C)</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tr-TR" sz="1400" dirty="0"/>
                        <a:t>Sigara (aktif, pasif, in-</a:t>
                      </a:r>
                      <a:r>
                        <a:rPr lang="tr-TR" sz="1400" dirty="0" err="1"/>
                        <a:t>utero</a:t>
                      </a:r>
                      <a:r>
                        <a:rPr lang="tr-TR" sz="1400" dirty="0"/>
                        <a:t>)</a:t>
                      </a:r>
                    </a:p>
                    <a:p>
                      <a:r>
                        <a:rPr lang="tr-TR" sz="1400" dirty="0" err="1"/>
                        <a:t>Vaping</a:t>
                      </a:r>
                      <a:r>
                        <a:rPr lang="tr-TR" sz="1400" dirty="0"/>
                        <a:t> veya e-sigara</a:t>
                      </a:r>
                    </a:p>
                    <a:p>
                      <a:r>
                        <a:rPr lang="tr-TR" sz="1400" dirty="0"/>
                        <a:t>Uyuşturucu</a:t>
                      </a:r>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13846355"/>
                  </a:ext>
                </a:extLst>
              </a:tr>
              <a:tr h="370840">
                <a:tc>
                  <a:txBody>
                    <a:bodyPr/>
                    <a:lstStyle/>
                    <a:p>
                      <a:r>
                        <a:rPr lang="tr-TR" sz="1400" dirty="0"/>
                        <a:t>-</a:t>
                      </a:r>
                      <a:r>
                        <a:rPr lang="tr-TR" sz="1400" dirty="0" err="1"/>
                        <a:t>Biomas</a:t>
                      </a:r>
                      <a:r>
                        <a:rPr lang="tr-TR" sz="1400" dirty="0"/>
                        <a:t> ve kirlilik ilişkili KOAH (COPD-P)</a:t>
                      </a:r>
                    </a:p>
                  </a:txBody>
                  <a:tcPr>
                    <a:lnT w="12700" cap="flat" cmpd="sng" algn="ctr">
                      <a:noFill/>
                      <a:prstDash val="solid"/>
                      <a:round/>
                      <a:headEnd type="none" w="med" len="med"/>
                      <a:tailEnd type="none" w="med" len="med"/>
                    </a:lnT>
                  </a:tcPr>
                </a:tc>
                <a:tc>
                  <a:txBody>
                    <a:bodyPr/>
                    <a:lstStyle/>
                    <a:p>
                      <a:r>
                        <a:rPr lang="tr-TR" sz="1400" dirty="0"/>
                        <a:t>Ev içi- ev dışı hava kirliliği</a:t>
                      </a:r>
                    </a:p>
                    <a:p>
                      <a:r>
                        <a:rPr lang="tr-TR" sz="1400" dirty="0"/>
                        <a:t>Orman yangınları</a:t>
                      </a:r>
                    </a:p>
                    <a:p>
                      <a:r>
                        <a:rPr lang="tr-TR" sz="1400" dirty="0"/>
                        <a:t>Mesleksel</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2718359889"/>
                  </a:ext>
                </a:extLst>
              </a:tr>
              <a:tr h="370840">
                <a:tc>
                  <a:txBody>
                    <a:bodyPr/>
                    <a:lstStyle/>
                    <a:p>
                      <a:r>
                        <a:rPr lang="tr-TR" sz="1400" dirty="0"/>
                        <a:t>İnfeksiyon ilişkili KOAH (COPD-I)</a:t>
                      </a:r>
                    </a:p>
                  </a:txBody>
                  <a:tcPr/>
                </a:tc>
                <a:tc>
                  <a:txBody>
                    <a:bodyPr/>
                    <a:lstStyle/>
                    <a:p>
                      <a:r>
                        <a:rPr lang="tr-TR" sz="1400" dirty="0"/>
                        <a:t>Çocukluk çağı, TB ilişkili, HIV ilişkili</a:t>
                      </a:r>
                    </a:p>
                  </a:txBody>
                  <a:tcPr/>
                </a:tc>
                <a:extLst>
                  <a:ext uri="{0D108BD9-81ED-4DB2-BD59-A6C34878D82A}">
                    <a16:rowId xmlns:a16="http://schemas.microsoft.com/office/drawing/2014/main" val="1745996083"/>
                  </a:ext>
                </a:extLst>
              </a:tr>
              <a:tr h="370840">
                <a:tc>
                  <a:txBody>
                    <a:bodyPr/>
                    <a:lstStyle/>
                    <a:p>
                      <a:r>
                        <a:rPr lang="tr-TR" sz="1400" dirty="0"/>
                        <a:t>KOAH + Astım (COPD-A)</a:t>
                      </a:r>
                    </a:p>
                  </a:txBody>
                  <a:tcPr/>
                </a:tc>
                <a:tc>
                  <a:txBody>
                    <a:bodyPr/>
                    <a:lstStyle/>
                    <a:p>
                      <a:r>
                        <a:rPr lang="tr-TR" sz="1400" dirty="0"/>
                        <a:t>Özellikle çocukluk çağı astım</a:t>
                      </a:r>
                    </a:p>
                  </a:txBody>
                  <a:tcPr/>
                </a:tc>
                <a:extLst>
                  <a:ext uri="{0D108BD9-81ED-4DB2-BD59-A6C34878D82A}">
                    <a16:rowId xmlns:a16="http://schemas.microsoft.com/office/drawing/2014/main" val="1401270239"/>
                  </a:ext>
                </a:extLst>
              </a:tr>
              <a:tr h="370840">
                <a:tc>
                  <a:txBody>
                    <a:bodyPr/>
                    <a:lstStyle/>
                    <a:p>
                      <a:r>
                        <a:rPr lang="tr-TR" sz="1400" dirty="0"/>
                        <a:t>Nedeni bilinmeyen KOAH (COPD-U)</a:t>
                      </a:r>
                    </a:p>
                  </a:txBody>
                  <a:tcPr/>
                </a:tc>
                <a:tc>
                  <a:txBody>
                    <a:bodyPr/>
                    <a:lstStyle/>
                    <a:p>
                      <a:r>
                        <a:rPr lang="tr-TR" sz="1400" dirty="0"/>
                        <a:t>-</a:t>
                      </a:r>
                    </a:p>
                  </a:txBody>
                  <a:tcPr/>
                </a:tc>
                <a:extLst>
                  <a:ext uri="{0D108BD9-81ED-4DB2-BD59-A6C34878D82A}">
                    <a16:rowId xmlns:a16="http://schemas.microsoft.com/office/drawing/2014/main" val="1873592812"/>
                  </a:ext>
                </a:extLst>
              </a:tr>
            </a:tbl>
          </a:graphicData>
        </a:graphic>
      </p:graphicFrame>
      <p:sp>
        <p:nvSpPr>
          <p:cNvPr id="6" name="1 Başlık">
            <a:extLst>
              <a:ext uri="{FF2B5EF4-FFF2-40B4-BE49-F238E27FC236}">
                <a16:creationId xmlns:a16="http://schemas.microsoft.com/office/drawing/2014/main" id="{1A81335F-2670-4EDE-ACCA-D90DA505CDD2}"/>
              </a:ext>
            </a:extLst>
          </p:cNvPr>
          <p:cNvSpPr>
            <a:spLocks noGrp="1"/>
          </p:cNvSpPr>
          <p:nvPr>
            <p:ph type="title"/>
          </p:nvPr>
        </p:nvSpPr>
        <p:spPr>
          <a:xfrm>
            <a:off x="767118" y="410685"/>
            <a:ext cx="8229600" cy="1143000"/>
          </a:xfrm>
        </p:spPr>
        <p:txBody>
          <a:bodyPr>
            <a:normAutofit/>
          </a:bodyPr>
          <a:lstStyle/>
          <a:p>
            <a:pPr>
              <a:lnSpc>
                <a:spcPct val="100000"/>
              </a:lnSpc>
              <a:spcBef>
                <a:spcPts val="0"/>
              </a:spcBef>
              <a:defRPr/>
            </a:pPr>
            <a:r>
              <a:rPr lang="tr-TR" sz="2800" b="1" dirty="0" err="1">
                <a:solidFill>
                  <a:prstClr val="black">
                    <a:lumMod val="75000"/>
                    <a:lumOff val="25000"/>
                  </a:prstClr>
                </a:solidFill>
                <a:latin typeface="Calibri" panose="020F0502020204030204"/>
                <a:ea typeface="+mn-ea"/>
                <a:cs typeface="+mn-cs"/>
              </a:rPr>
              <a:t>KOAH’da</a:t>
            </a:r>
            <a:r>
              <a:rPr lang="tr-TR" sz="2800" b="1" dirty="0">
                <a:solidFill>
                  <a:prstClr val="black">
                    <a:lumMod val="75000"/>
                    <a:lumOff val="25000"/>
                  </a:prstClr>
                </a:solidFill>
                <a:latin typeface="Calibri" panose="020F0502020204030204"/>
                <a:ea typeface="+mn-ea"/>
                <a:cs typeface="+mn-cs"/>
              </a:rPr>
              <a:t> </a:t>
            </a:r>
            <a:r>
              <a:rPr lang="tr-TR" sz="2800" b="1" dirty="0" err="1">
                <a:solidFill>
                  <a:prstClr val="black">
                    <a:lumMod val="75000"/>
                    <a:lumOff val="25000"/>
                  </a:prstClr>
                </a:solidFill>
                <a:latin typeface="Calibri" panose="020F0502020204030204"/>
                <a:ea typeface="+mn-ea"/>
                <a:cs typeface="+mn-cs"/>
              </a:rPr>
              <a:t>GETomics</a:t>
            </a:r>
            <a:r>
              <a:rPr lang="tr-TR" sz="2800" b="1" dirty="0">
                <a:solidFill>
                  <a:prstClr val="black">
                    <a:lumMod val="75000"/>
                    <a:lumOff val="25000"/>
                  </a:prstClr>
                </a:solidFill>
                <a:latin typeface="Calibri" panose="020F0502020204030204"/>
                <a:ea typeface="+mn-ea"/>
                <a:cs typeface="+mn-cs"/>
              </a:rPr>
              <a:t> ve Taksonomi-1</a:t>
            </a:r>
          </a:p>
        </p:txBody>
      </p:sp>
      <p:sp>
        <p:nvSpPr>
          <p:cNvPr id="8" name="Dikdörtgen 7">
            <a:extLst>
              <a:ext uri="{FF2B5EF4-FFF2-40B4-BE49-F238E27FC236}">
                <a16:creationId xmlns:a16="http://schemas.microsoft.com/office/drawing/2014/main" id="{A8B0B46A-BF6E-4726-8624-4D68288062F1}"/>
              </a:ext>
            </a:extLst>
          </p:cNvPr>
          <p:cNvSpPr/>
          <p:nvPr/>
        </p:nvSpPr>
        <p:spPr>
          <a:xfrm>
            <a:off x="-2359" y="6133127"/>
            <a:ext cx="12192000" cy="724873"/>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7478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Faktörleri</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p>
        </p:txBody>
      </p:sp>
      <p:graphicFrame>
        <p:nvGraphicFramePr>
          <p:cNvPr id="6" name="Tablo 1">
            <a:extLst>
              <a:ext uri="{FF2B5EF4-FFF2-40B4-BE49-F238E27FC236}">
                <a16:creationId xmlns:a16="http://schemas.microsoft.com/office/drawing/2014/main" id="{1502AD46-3C41-4FE1-8A26-4491C6E8FD91}"/>
              </a:ext>
            </a:extLst>
          </p:cNvPr>
          <p:cNvGraphicFramePr>
            <a:graphicFrameLocks noGrp="1"/>
          </p:cNvGraphicFramePr>
          <p:nvPr/>
        </p:nvGraphicFramePr>
        <p:xfrm>
          <a:off x="678873" y="1332563"/>
          <a:ext cx="10834254" cy="4557107"/>
        </p:xfrm>
        <a:graphic>
          <a:graphicData uri="http://schemas.openxmlformats.org/drawingml/2006/table">
            <a:tbl>
              <a:tblPr firstRow="1" bandRow="1"/>
              <a:tblGrid>
                <a:gridCol w="5569528">
                  <a:extLst>
                    <a:ext uri="{9D8B030D-6E8A-4147-A177-3AD203B41FA5}">
                      <a16:colId xmlns:a16="http://schemas.microsoft.com/office/drawing/2014/main" val="20000"/>
                    </a:ext>
                  </a:extLst>
                </a:gridCol>
                <a:gridCol w="5264726">
                  <a:extLst>
                    <a:ext uri="{9D8B030D-6E8A-4147-A177-3AD203B41FA5}">
                      <a16:colId xmlns:a16="http://schemas.microsoft.com/office/drawing/2014/main" val="20001"/>
                    </a:ext>
                  </a:extLst>
                </a:gridCol>
              </a:tblGrid>
              <a:tr h="785624">
                <a:tc>
                  <a:txBody>
                    <a:bodyPr/>
                    <a:lstStyle/>
                    <a:p>
                      <a:r>
                        <a:rPr lang="tr-TR" sz="2000" dirty="0"/>
                        <a:t>Genetik faktörleri </a:t>
                      </a:r>
                    </a:p>
                    <a:p>
                      <a:r>
                        <a:rPr lang="tr-TR" sz="1800" dirty="0"/>
                        <a:t>(en iyi bilinen genetik faktör                     </a:t>
                      </a:r>
                    </a:p>
                    <a:p>
                      <a:r>
                        <a:rPr lang="tr-TR" sz="1800" dirty="0"/>
                        <a:t>alfa-1 </a:t>
                      </a:r>
                      <a:r>
                        <a:rPr lang="tr-TR" sz="1800" dirty="0" err="1"/>
                        <a:t>antitripsin</a:t>
                      </a:r>
                      <a:r>
                        <a:rPr lang="tr-TR" sz="1800" dirty="0"/>
                        <a:t> eksikliği)</a:t>
                      </a:r>
                      <a:endParaRPr lang="tr-TR" sz="1800" b="0" dirty="0">
                        <a:solidFill>
                          <a:srgbClr val="404040"/>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tc>
                  <a:txBody>
                    <a:bodyPr/>
                    <a:lstStyle/>
                    <a:p>
                      <a:r>
                        <a:rPr lang="tr-TR" sz="2000" dirty="0"/>
                        <a:t>Akciğerlerin büyüme ve gelişmesindeki sorunlar</a:t>
                      </a:r>
                      <a:endParaRPr lang="tr-TR" sz="1100" b="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4190018647"/>
                  </a:ext>
                </a:extLst>
              </a:tr>
              <a:tr h="417631">
                <a:tc>
                  <a:txBody>
                    <a:bodyPr/>
                    <a:lstStyle/>
                    <a:p>
                      <a:r>
                        <a:rPr lang="tr-TR" sz="2000" dirty="0"/>
                        <a:t>Sigara dumanı</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tr-TR" sz="2000" dirty="0"/>
                        <a:t>Cinsiyet</a:t>
                      </a:r>
                    </a:p>
                    <a:p>
                      <a:endParaRPr lang="tr-TR" sz="105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9097">
                <a:tc>
                  <a:txBody>
                    <a:bodyPr/>
                    <a:lstStyle/>
                    <a:p>
                      <a:r>
                        <a:rPr lang="tr-TR" sz="2000" dirty="0"/>
                        <a:t>Organik ve inorganik mesleki toz ve kimyasallar</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tc>
                  <a:txBody>
                    <a:bodyPr/>
                    <a:lstStyle/>
                    <a:p>
                      <a:r>
                        <a:rPr lang="tr-TR" sz="2000" dirty="0"/>
                        <a:t>Yaş</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0002"/>
                  </a:ext>
                </a:extLst>
              </a:tr>
              <a:tr h="1134790">
                <a:tc>
                  <a:txBody>
                    <a:bodyPr/>
                    <a:lstStyle/>
                    <a:p>
                      <a:r>
                        <a:rPr lang="tr-TR" sz="2000" dirty="0"/>
                        <a:t>Ev içi</a:t>
                      </a:r>
                      <a:r>
                        <a:rPr lang="tr-TR" sz="2000" baseline="0" dirty="0"/>
                        <a:t> hava kirliliği </a:t>
                      </a:r>
                    </a:p>
                    <a:p>
                      <a:r>
                        <a:rPr lang="tr-TR" sz="1800" baseline="0" dirty="0"/>
                        <a:t>(özellikle kapalı alanda biyomas yakıtlarla </a:t>
                      </a:r>
                    </a:p>
                    <a:p>
                      <a:r>
                        <a:rPr lang="tr-TR" sz="1800" baseline="0" dirty="0"/>
                        <a:t>ısınma ve yemek pişirme nedeniyle)</a:t>
                      </a:r>
                      <a:endParaRPr lang="tr-TR" sz="18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Astım/Bronşial</a:t>
                      </a:r>
                      <a:r>
                        <a:rPr lang="tr-TR" sz="2000" baseline="0" dirty="0"/>
                        <a:t> hiperreaktivite</a:t>
                      </a:r>
                      <a:endParaRPr lang="tr-TR" sz="2000" dirty="0">
                        <a:solidFill>
                          <a:srgbClr val="404040"/>
                        </a:solidFill>
                        <a:latin typeface="+mn-lt"/>
                      </a:endParaRPr>
                    </a:p>
                    <a:p>
                      <a:endParaRPr lang="en-US" sz="2000" dirty="0"/>
                    </a:p>
                    <a:p>
                      <a:r>
                        <a:rPr lang="tr-TR" sz="2000" dirty="0"/>
                        <a:t>Solunum yolu enfeksiyonları</a:t>
                      </a:r>
                      <a:endParaRPr lang="en-US" sz="20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3007">
                <a:tc>
                  <a:txBody>
                    <a:bodyPr/>
                    <a:lstStyle/>
                    <a:p>
                      <a:r>
                        <a:rPr lang="tr-TR" sz="2000" dirty="0"/>
                        <a:t>Dış ortam hava kirliliği</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Kronik Bronşit</a:t>
                      </a:r>
                      <a:endParaRPr lang="tr-TR" sz="2000" dirty="0">
                        <a:solidFill>
                          <a:srgbClr val="404040"/>
                        </a:solidFill>
                        <a:latin typeface="+mn-lt"/>
                      </a:endParaRPr>
                    </a:p>
                    <a:p>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E7E7"/>
                    </a:solidFill>
                  </a:tcPr>
                </a:tc>
                <a:extLst>
                  <a:ext uri="{0D108BD9-81ED-4DB2-BD59-A6C34878D82A}">
                    <a16:rowId xmlns:a16="http://schemas.microsoft.com/office/drawing/2014/main" val="10004"/>
                  </a:ext>
                </a:extLst>
              </a:tr>
              <a:tr h="688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dirty="0"/>
                        <a:t>Sosyoekonomik düzey</a:t>
                      </a: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t>
                      </a:r>
                      <a:r>
                        <a:rPr lang="tr-TR" sz="2000" dirty="0"/>
                        <a:t>üşük doğum ağırlığı</a:t>
                      </a:r>
                      <a:endParaRPr lang="tr-TR" sz="2000" dirty="0">
                        <a:solidFill>
                          <a:srgbClr val="40404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dirty="0">
                        <a:solidFill>
                          <a:srgbClr val="404040"/>
                        </a:solidFill>
                        <a:latin typeface="+mn-lt"/>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419435"/>
                  </a:ext>
                </a:extLst>
              </a:tr>
            </a:tbl>
          </a:graphicData>
        </a:graphic>
      </p:graphicFrame>
      <p:pic>
        <p:nvPicPr>
          <p:cNvPr id="5" name="Resim 1">
            <a:extLst>
              <a:ext uri="{FF2B5EF4-FFF2-40B4-BE49-F238E27FC236}">
                <a16:creationId xmlns:a16="http://schemas.microsoft.com/office/drawing/2014/main" id="{8E09964B-09F4-4390-B1BA-5288D57AB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419" y="4097900"/>
            <a:ext cx="2996581" cy="2178262"/>
          </a:xfrm>
          <a:prstGeom prst="rect">
            <a:avLst/>
          </a:prstGeom>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964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Faktörleri-2</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3"/>
            <a:ext cx="7559504"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92194" y="1333223"/>
            <a:ext cx="3010472" cy="523220"/>
          </a:xfrm>
          <a:prstGeom prst="rect">
            <a:avLst/>
          </a:prstGeom>
          <a:noFill/>
        </p:spPr>
        <p:txBody>
          <a:bodyPr wrap="square" rtlCol="0">
            <a:spAutoFit/>
          </a:bodyPr>
          <a:lstStyle/>
          <a:p>
            <a:pPr lvl="0">
              <a:defRPr/>
            </a:pPr>
            <a:r>
              <a:rPr lang="tr-TR" sz="2800" b="1" dirty="0">
                <a:solidFill>
                  <a:prstClr val="white"/>
                </a:solidFill>
              </a:rPr>
              <a:t>Sigara-1</a:t>
            </a:r>
          </a:p>
        </p:txBody>
      </p:sp>
      <p:sp>
        <p:nvSpPr>
          <p:cNvPr id="12" name="TextBox 12">
            <a:extLst>
              <a:ext uri="{FF2B5EF4-FFF2-40B4-BE49-F238E27FC236}">
                <a16:creationId xmlns:a16="http://schemas.microsoft.com/office/drawing/2014/main" id="{7A853EF3-91E6-469F-B4A7-FF336E10612B}"/>
              </a:ext>
            </a:extLst>
          </p:cNvPr>
          <p:cNvSpPr txBox="1"/>
          <p:nvPr/>
        </p:nvSpPr>
        <p:spPr>
          <a:xfrm>
            <a:off x="1188947" y="1962438"/>
            <a:ext cx="7793128" cy="3277820"/>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Bilinen en önemli KOAH nedenidir.</a:t>
            </a:r>
          </a:p>
          <a:p>
            <a:pPr marL="720000" lvl="0" indent="-342900" defTabSz="355600">
              <a:lnSpc>
                <a:spcPct val="150000"/>
              </a:lnSpc>
              <a:buClr>
                <a:srgbClr val="C00000"/>
              </a:buClr>
              <a:buFont typeface="Wingdings" panose="05000000000000000000" pitchFamily="2" charset="2"/>
              <a:buChar char="Ø"/>
              <a:defRPr/>
            </a:pPr>
            <a:r>
              <a:rPr lang="tr-TR" sz="2300" dirty="0">
                <a:solidFill>
                  <a:prstClr val="black">
                    <a:lumMod val="75000"/>
                    <a:lumOff val="25000"/>
                  </a:prstClr>
                </a:solidFill>
              </a:rPr>
              <a:t>KOAH’lı olguların %70-80’inden ön planda sigaranın sorumlu olduğu, </a:t>
            </a:r>
          </a:p>
          <a:p>
            <a:pPr marL="720000" lvl="0" indent="-342900" defTabSz="355600">
              <a:lnSpc>
                <a:spcPct val="150000"/>
              </a:lnSpc>
              <a:buClr>
                <a:srgbClr val="C00000"/>
              </a:buClr>
              <a:buFont typeface="Wingdings" panose="05000000000000000000" pitchFamily="2" charset="2"/>
              <a:buChar char="Ø"/>
              <a:defRPr/>
            </a:pPr>
            <a:r>
              <a:rPr lang="tr-TR" sz="2300" dirty="0">
                <a:solidFill>
                  <a:prstClr val="black">
                    <a:lumMod val="75000"/>
                    <a:lumOff val="25000"/>
                  </a:prstClr>
                </a:solidFill>
              </a:rPr>
              <a:t>Haftada 40 saatten fazla ve 5 yıldan uzun süreli sigara dumanı </a:t>
            </a:r>
            <a:r>
              <a:rPr lang="tr-TR" sz="2300" dirty="0" err="1">
                <a:solidFill>
                  <a:prstClr val="black">
                    <a:lumMod val="75000"/>
                    <a:lumOff val="25000"/>
                  </a:prstClr>
                </a:solidFill>
              </a:rPr>
              <a:t>maruziyetinin</a:t>
            </a:r>
            <a:r>
              <a:rPr lang="tr-TR" sz="2300" dirty="0">
                <a:solidFill>
                  <a:prstClr val="black">
                    <a:lumMod val="75000"/>
                    <a:lumOff val="25000"/>
                  </a:prstClr>
                </a:solidFill>
              </a:rPr>
              <a:t> KOAH gelişmesi riskini %50  artırdığı bilinmektedir.  </a:t>
            </a:r>
          </a:p>
        </p:txBody>
      </p:sp>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14" name="Resim 13">
            <a:extLst>
              <a:ext uri="{FF2B5EF4-FFF2-40B4-BE49-F238E27FC236}">
                <a16:creationId xmlns:a16="http://schemas.microsoft.com/office/drawing/2014/main" id="{51328B58-7245-43BA-869B-36BA43B4C2D1}"/>
              </a:ext>
            </a:extLst>
          </p:cNvPr>
          <p:cNvPicPr/>
          <p:nvPr/>
        </p:nvPicPr>
        <p:blipFill>
          <a:blip r:embed="rId3"/>
          <a:stretch>
            <a:fillRect/>
          </a:stretch>
        </p:blipFill>
        <p:spPr>
          <a:xfrm>
            <a:off x="8842016" y="1962438"/>
            <a:ext cx="3224478" cy="3277819"/>
          </a:xfrm>
          <a:prstGeom prst="rect">
            <a:avLst/>
          </a:prstGeom>
        </p:spPr>
      </p:pic>
    </p:spTree>
    <p:extLst>
      <p:ext uri="{BB962C8B-B14F-4D97-AF65-F5344CB8AC3E}">
        <p14:creationId xmlns:p14="http://schemas.microsoft.com/office/powerpoint/2010/main" val="415737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Faktörleri-3</a:t>
            </a:r>
          </a:p>
        </p:txBody>
      </p:sp>
      <p:sp>
        <p:nvSpPr>
          <p:cNvPr id="9" name="Rectangle 9">
            <a:extLst>
              <a:ext uri="{FF2B5EF4-FFF2-40B4-BE49-F238E27FC236}">
                <a16:creationId xmlns:a16="http://schemas.microsoft.com/office/drawing/2014/main" id="{A2E7CE94-F0CD-47A6-89B6-F57AA508BEB0}"/>
              </a:ext>
            </a:extLst>
          </p:cNvPr>
          <p:cNvSpPr/>
          <p:nvPr/>
        </p:nvSpPr>
        <p:spPr>
          <a:xfrm>
            <a:off x="974897" y="1720923"/>
            <a:ext cx="7569028" cy="3760853"/>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9" y="1376224"/>
            <a:ext cx="301047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92194" y="1333223"/>
            <a:ext cx="3010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a:ea typeface="+mn-ea"/>
                <a:cs typeface="+mn-cs"/>
              </a:rPr>
              <a:t>Sigara-2</a:t>
            </a:r>
          </a:p>
        </p:txBody>
      </p:sp>
      <p:sp>
        <p:nvSpPr>
          <p:cNvPr id="12" name="TextBox 12">
            <a:extLst>
              <a:ext uri="{FF2B5EF4-FFF2-40B4-BE49-F238E27FC236}">
                <a16:creationId xmlns:a16="http://schemas.microsoft.com/office/drawing/2014/main" id="{7A853EF3-91E6-469F-B4A7-FF336E10612B}"/>
              </a:ext>
            </a:extLst>
          </p:cNvPr>
          <p:cNvSpPr txBox="1"/>
          <p:nvPr/>
        </p:nvSpPr>
        <p:spPr>
          <a:xfrm>
            <a:off x="1188947" y="1962438"/>
            <a:ext cx="7307353" cy="269201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Sigara içenlerde KOAH gelişme riski %20 </a:t>
            </a:r>
            <a:r>
              <a:rPr lang="tr-TR" sz="2300" dirty="0">
                <a:solidFill>
                  <a:prstClr val="black">
                    <a:lumMod val="75000"/>
                    <a:lumOff val="25000"/>
                  </a:prstClr>
                </a:solidFill>
                <a:latin typeface="Calibri"/>
              </a:rPr>
              <a:t>oranında olup</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yaşla birlikte</a:t>
            </a:r>
            <a:r>
              <a:rPr kumimoji="0" lang="en-US"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sigara dumanının zararlı etkilerine karşı duyarlı olan kişilerde FEV1 değerlerinde yıllık düşüş daha hızlı olacağından, klinik olarak belirgin KOAH gelişme</a:t>
            </a:r>
            <a:r>
              <a:rPr kumimoji="0" lang="tr-TR" sz="2300" b="0" i="0" u="none" strike="noStrike" kern="1200" cap="none" spc="0" normalizeH="0" noProof="0" dirty="0">
                <a:ln>
                  <a:noFill/>
                </a:ln>
                <a:solidFill>
                  <a:prstClr val="black">
                    <a:lumMod val="75000"/>
                    <a:lumOff val="25000"/>
                  </a:prstClr>
                </a:solidFill>
                <a:effectLst/>
                <a:uLnTx/>
                <a:uFillTx/>
                <a:latin typeface="Calibri"/>
                <a:ea typeface="+mn-ea"/>
                <a:cs typeface="+mn-cs"/>
              </a:rPr>
              <a:t> riski yüksektir.</a:t>
            </a:r>
            <a:endParaRPr kumimoji="0" lang="tr-TR" sz="2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14" name="Resim 13">
            <a:extLst>
              <a:ext uri="{FF2B5EF4-FFF2-40B4-BE49-F238E27FC236}">
                <a16:creationId xmlns:a16="http://schemas.microsoft.com/office/drawing/2014/main" id="{77E85073-6A57-4E59-AC96-C1B8653FCE56}"/>
              </a:ext>
            </a:extLst>
          </p:cNvPr>
          <p:cNvPicPr/>
          <p:nvPr/>
        </p:nvPicPr>
        <p:blipFill>
          <a:blip r:embed="rId2"/>
          <a:stretch>
            <a:fillRect/>
          </a:stretch>
        </p:blipFill>
        <p:spPr>
          <a:xfrm>
            <a:off x="8842016" y="1962438"/>
            <a:ext cx="3224478" cy="3277819"/>
          </a:xfrm>
          <a:prstGeom prst="rect">
            <a:avLst/>
          </a:prstGeom>
        </p:spPr>
      </p:pic>
    </p:spTree>
    <p:extLst>
      <p:ext uri="{BB962C8B-B14F-4D97-AF65-F5344CB8AC3E}">
        <p14:creationId xmlns:p14="http://schemas.microsoft.com/office/powerpoint/2010/main" val="37831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Faktörleri-4</a:t>
            </a:r>
          </a:p>
        </p:txBody>
      </p:sp>
      <p:sp>
        <p:nvSpPr>
          <p:cNvPr id="3" name="Rectangle 9">
            <a:extLst>
              <a:ext uri="{FF2B5EF4-FFF2-40B4-BE49-F238E27FC236}">
                <a16:creationId xmlns:a16="http://schemas.microsoft.com/office/drawing/2014/main" id="{A2E7CE94-F0CD-47A6-89B6-F57AA508BEB0}"/>
              </a:ext>
            </a:extLst>
          </p:cNvPr>
          <p:cNvSpPr/>
          <p:nvPr/>
        </p:nvSpPr>
        <p:spPr>
          <a:xfrm>
            <a:off x="974896" y="1720924"/>
            <a:ext cx="10442386" cy="3247002"/>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7A853EF3-91E6-469F-B4A7-FF336E10612B}"/>
              </a:ext>
            </a:extLst>
          </p:cNvPr>
          <p:cNvSpPr txBox="1"/>
          <p:nvPr/>
        </p:nvSpPr>
        <p:spPr>
          <a:xfrm>
            <a:off x="1102936" y="2009814"/>
            <a:ext cx="9719035" cy="280506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err="1">
                <a:solidFill>
                  <a:prstClr val="black">
                    <a:lumMod val="75000"/>
                    <a:lumOff val="25000"/>
                  </a:prstClr>
                </a:solidFill>
              </a:rPr>
              <a:t>KOAH’a</a:t>
            </a:r>
            <a:r>
              <a:rPr lang="tr-TR" sz="2400" dirty="0">
                <a:solidFill>
                  <a:prstClr val="black">
                    <a:lumMod val="75000"/>
                    <a:lumOff val="25000"/>
                  </a:prstClr>
                </a:solidFill>
              </a:rPr>
              <a:t> yol açan başlıca çevresel </a:t>
            </a:r>
            <a:r>
              <a:rPr lang="tr-TR" sz="2400" dirty="0" err="1">
                <a:solidFill>
                  <a:prstClr val="black">
                    <a:lumMod val="75000"/>
                    <a:lumOff val="25000"/>
                  </a:prstClr>
                </a:solidFill>
              </a:rPr>
              <a:t>maruziyetler</a:t>
            </a:r>
            <a:r>
              <a:rPr lang="tr-TR" sz="2400" dirty="0">
                <a:solidFill>
                  <a:prstClr val="black">
                    <a:lumMod val="75000"/>
                    <a:lumOff val="25000"/>
                  </a:prstClr>
                </a:solidFill>
              </a:rPr>
              <a:t> tütün içimi ve dış ortam hava kirliliğinden kaynaklanan zararlı parçacıkların ve gazların solunmasıdır.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Diğer çevresel ve konakçıya ait faktörler de (anormal akciğer gelişimi ve hızlanmış akciğer yaşlanması) katkıda bulunabilir.</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10" name="4 Metin kutusu">
            <a:extLst>
              <a:ext uri="{FF2B5EF4-FFF2-40B4-BE49-F238E27FC236}">
                <a16:creationId xmlns:a16="http://schemas.microsoft.com/office/drawing/2014/main" id="{1A3DAD7F-635C-474D-8964-1C6E3492D92D}"/>
              </a:ext>
            </a:extLst>
          </p:cNvPr>
          <p:cNvSpPr txBox="1"/>
          <p:nvPr/>
        </p:nvSpPr>
        <p:spPr>
          <a:xfrm>
            <a:off x="974896" y="5103077"/>
            <a:ext cx="7704856" cy="461665"/>
          </a:xfrm>
          <a:prstGeom prst="rect">
            <a:avLst/>
          </a:prstGeom>
          <a:noFill/>
        </p:spPr>
        <p:txBody>
          <a:bodyPr wrap="square" rtlCol="0">
            <a:spAutoFit/>
          </a:bodyPr>
          <a:lstStyle/>
          <a:p>
            <a:r>
              <a:rPr lang="tr-TR" sz="1200" dirty="0"/>
              <a:t>Kaynak: </a:t>
            </a:r>
            <a:r>
              <a:rPr lang="en-US" sz="1200" dirty="0"/>
              <a:t>Global Strategy for the Diagnosis, Management and Prevention of COPD, Global Initiative for Chronic Obstructive Lung Disease (GOLD) 20</a:t>
            </a:r>
            <a:r>
              <a:rPr lang="tr-TR" sz="1200" dirty="0"/>
              <a:t>24</a:t>
            </a:r>
            <a:r>
              <a:rPr lang="en-US" sz="1200" dirty="0"/>
              <a:t>. Available from: https://goldcopd.org/2024-gold-report/</a:t>
            </a:r>
            <a:endParaRPr lang="tr-TR" sz="1200" dirty="0"/>
          </a:p>
        </p:txBody>
      </p:sp>
    </p:spTree>
    <p:extLst>
      <p:ext uri="{BB962C8B-B14F-4D97-AF65-F5344CB8AC3E}">
        <p14:creationId xmlns:p14="http://schemas.microsoft.com/office/powerpoint/2010/main" val="18652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Faktörleri-5</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3"/>
            <a:ext cx="10359853" cy="3424120"/>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488313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4765655" cy="523220"/>
          </a:xfrm>
          <a:prstGeom prst="rect">
            <a:avLst/>
          </a:prstGeom>
          <a:noFill/>
        </p:spPr>
        <p:txBody>
          <a:bodyPr wrap="square" rtlCol="0">
            <a:spAutoFit/>
          </a:bodyPr>
          <a:lstStyle/>
          <a:p>
            <a:pPr lvl="0">
              <a:defRPr/>
            </a:pPr>
            <a:r>
              <a:rPr lang="tr-TR" sz="2800" b="1" dirty="0">
                <a:solidFill>
                  <a:prstClr val="white"/>
                </a:solidFill>
              </a:rPr>
              <a:t>Çevresel ve Mesleki </a:t>
            </a:r>
            <a:r>
              <a:rPr lang="tr-TR" sz="2800" b="1" dirty="0" err="1">
                <a:solidFill>
                  <a:prstClr val="white"/>
                </a:solidFill>
              </a:rPr>
              <a:t>Maruziyet</a:t>
            </a:r>
            <a:endParaRPr lang="tr-TR" sz="2800" b="1" dirty="0">
              <a:solidFill>
                <a:prstClr val="white"/>
              </a:solidFill>
            </a:endParaRPr>
          </a:p>
        </p:txBody>
      </p:sp>
      <p:sp>
        <p:nvSpPr>
          <p:cNvPr id="12" name="TextBox 12">
            <a:extLst>
              <a:ext uri="{FF2B5EF4-FFF2-40B4-BE49-F238E27FC236}">
                <a16:creationId xmlns:a16="http://schemas.microsoft.com/office/drawing/2014/main" id="{7A853EF3-91E6-469F-B4A7-FF336E10612B}"/>
              </a:ext>
            </a:extLst>
          </p:cNvPr>
          <p:cNvSpPr txBox="1"/>
          <p:nvPr/>
        </p:nvSpPr>
        <p:spPr>
          <a:xfrm>
            <a:off x="974895" y="1785982"/>
            <a:ext cx="10252828" cy="3359061"/>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İş ortamında akciğerlere zarar verebilecek çeşitli gaz ve tozlara </a:t>
            </a:r>
            <a:r>
              <a:rPr lang="tr-TR" sz="2400" dirty="0" err="1">
                <a:solidFill>
                  <a:prstClr val="black">
                    <a:lumMod val="75000"/>
                    <a:lumOff val="25000"/>
                  </a:prstClr>
                </a:solidFill>
              </a:rPr>
              <a:t>inhalasyon</a:t>
            </a:r>
            <a:r>
              <a:rPr lang="tr-TR" sz="2400" dirty="0">
                <a:solidFill>
                  <a:prstClr val="black">
                    <a:lumMod val="75000"/>
                    <a:lumOff val="25000"/>
                  </a:prstClr>
                </a:solidFill>
              </a:rPr>
              <a:t> yolu ile uzun süre maruz kalınması sonucu KOAH gelişebilir.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NHANES </a:t>
            </a:r>
            <a:r>
              <a:rPr lang="tr-TR" sz="2400" dirty="0" err="1">
                <a:solidFill>
                  <a:prstClr val="black">
                    <a:lumMod val="75000"/>
                    <a:lumOff val="25000"/>
                  </a:prstClr>
                </a:solidFill>
              </a:rPr>
              <a:t>III’e</a:t>
            </a:r>
            <a:r>
              <a:rPr lang="tr-TR" sz="2400" dirty="0">
                <a:solidFill>
                  <a:prstClr val="black">
                    <a:lumMod val="75000"/>
                    <a:lumOff val="25000"/>
                  </a:prstClr>
                </a:solidFill>
              </a:rPr>
              <a:t> göre</a:t>
            </a:r>
            <a:r>
              <a:rPr lang="en-US" sz="2400" dirty="0">
                <a:solidFill>
                  <a:prstClr val="black">
                    <a:lumMod val="75000"/>
                    <a:lumOff val="25000"/>
                  </a:prstClr>
                </a:solidFill>
              </a:rPr>
              <a:t> Amerika </a:t>
            </a:r>
            <a:r>
              <a:rPr lang="en-US" sz="2400" dirty="0" err="1">
                <a:solidFill>
                  <a:prstClr val="black">
                    <a:lumMod val="75000"/>
                    <a:lumOff val="25000"/>
                  </a:prstClr>
                </a:solidFill>
              </a:rPr>
              <a:t>Birleşik</a:t>
            </a:r>
            <a:r>
              <a:rPr lang="en-US" sz="2400" dirty="0">
                <a:solidFill>
                  <a:prstClr val="black">
                    <a:lumMod val="75000"/>
                    <a:lumOff val="25000"/>
                  </a:prstClr>
                </a:solidFill>
              </a:rPr>
              <a:t> </a:t>
            </a:r>
            <a:r>
              <a:rPr lang="en-US" sz="2400" dirty="0" err="1">
                <a:solidFill>
                  <a:prstClr val="black">
                    <a:lumMod val="75000"/>
                    <a:lumOff val="25000"/>
                  </a:prstClr>
                </a:solidFill>
              </a:rPr>
              <a:t>Devletleri’n</a:t>
            </a:r>
            <a:r>
              <a:rPr lang="tr-TR" sz="2400" dirty="0">
                <a:solidFill>
                  <a:prstClr val="black">
                    <a:lumMod val="75000"/>
                    <a:lumOff val="25000"/>
                  </a:prstClr>
                </a:solidFill>
              </a:rPr>
              <a:t>deki KOAH vakalarının %19.2’si iş ortamı ve mesleki </a:t>
            </a:r>
            <a:r>
              <a:rPr lang="tr-TR" sz="2400" dirty="0" err="1">
                <a:solidFill>
                  <a:prstClr val="black">
                    <a:lumMod val="75000"/>
                    <a:lumOff val="25000"/>
                  </a:prstClr>
                </a:solidFill>
              </a:rPr>
              <a:t>maruziyet</a:t>
            </a:r>
            <a:r>
              <a:rPr lang="tr-TR" sz="2400" dirty="0">
                <a:solidFill>
                  <a:prstClr val="black">
                    <a:lumMod val="75000"/>
                    <a:lumOff val="25000"/>
                  </a:prstClr>
                </a:solidFill>
              </a:rPr>
              <a:t> kaynaklı olup, yaşam boyu hiç sigara içmemiş olanlarda görülen KOAH olgularının %31.1’inden mesleksel ve çevresel </a:t>
            </a:r>
            <a:r>
              <a:rPr lang="tr-TR" sz="2400" dirty="0" err="1">
                <a:solidFill>
                  <a:prstClr val="black">
                    <a:lumMod val="75000"/>
                    <a:lumOff val="25000"/>
                  </a:prstClr>
                </a:solidFill>
              </a:rPr>
              <a:t>maruziyetler</a:t>
            </a:r>
            <a:r>
              <a:rPr lang="tr-TR" sz="2400" dirty="0">
                <a:solidFill>
                  <a:prstClr val="black">
                    <a:lumMod val="75000"/>
                    <a:lumOff val="25000"/>
                  </a:prstClr>
                </a:solidFill>
              </a:rPr>
              <a:t> sorumludur.</a:t>
            </a:r>
          </a:p>
        </p:txBody>
      </p:sp>
      <p:pic>
        <p:nvPicPr>
          <p:cNvPr id="15" name="Resim 2">
            <a:extLst>
              <a:ext uri="{FF2B5EF4-FFF2-40B4-BE49-F238E27FC236}">
                <a16:creationId xmlns:a16="http://schemas.microsoft.com/office/drawing/2014/main" id="{0406B4DF-5927-46F0-933E-93C0EDE01BDF}"/>
              </a:ext>
            </a:extLst>
          </p:cNvPr>
          <p:cNvPicPr>
            <a:picLocks noChangeAspect="1"/>
          </p:cNvPicPr>
          <p:nvPr/>
        </p:nvPicPr>
        <p:blipFill rotWithShape="1">
          <a:blip r:embed="rId2"/>
          <a:srcRect t="57494" r="67408" b="21391"/>
          <a:stretch/>
        </p:blipFill>
        <p:spPr>
          <a:xfrm>
            <a:off x="2743200" y="5215306"/>
            <a:ext cx="3411622" cy="1038844"/>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13" name="Picture 4" descr="Madencilik sektörü ocakta ihracatını yüzde 41 artırdı - Son Dakika Haberleri">
            <a:extLst>
              <a:ext uri="{FF2B5EF4-FFF2-40B4-BE49-F238E27FC236}">
                <a16:creationId xmlns:a16="http://schemas.microsoft.com/office/drawing/2014/main" id="{C5E11E47-8405-44D4-978F-079C4650C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767" y="5210102"/>
            <a:ext cx="3524388" cy="104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3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Faktörleri-6</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4"/>
            <a:ext cx="10359853" cy="3456588"/>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488313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4765655" cy="523220"/>
          </a:xfrm>
          <a:prstGeom prst="rect">
            <a:avLst/>
          </a:prstGeom>
          <a:noFill/>
        </p:spPr>
        <p:txBody>
          <a:bodyPr wrap="square" rtlCol="0">
            <a:spAutoFit/>
          </a:bodyPr>
          <a:lstStyle/>
          <a:p>
            <a:pPr lvl="0">
              <a:defRPr/>
            </a:pPr>
            <a:r>
              <a:rPr lang="tr-TR" sz="2800" b="1" dirty="0">
                <a:solidFill>
                  <a:prstClr val="white"/>
                </a:solidFill>
              </a:rPr>
              <a:t>İç Ortam Hava Kirliliği</a:t>
            </a:r>
          </a:p>
        </p:txBody>
      </p:sp>
      <p:sp>
        <p:nvSpPr>
          <p:cNvPr id="12" name="TextBox 12">
            <a:extLst>
              <a:ext uri="{FF2B5EF4-FFF2-40B4-BE49-F238E27FC236}">
                <a16:creationId xmlns:a16="http://schemas.microsoft.com/office/drawing/2014/main" id="{7A853EF3-91E6-469F-B4A7-FF336E10612B}"/>
              </a:ext>
            </a:extLst>
          </p:cNvPr>
          <p:cNvSpPr txBox="1"/>
          <p:nvPr/>
        </p:nvSpPr>
        <p:spPr>
          <a:xfrm>
            <a:off x="1028407" y="1722988"/>
            <a:ext cx="10252828" cy="3359061"/>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 havasının kirli olması diğer önemli bir KOAH nedenidir.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İç ortam hava kirliliğinin en önemli nedeni </a:t>
            </a:r>
            <a:r>
              <a:rPr lang="tr-TR" sz="2400" dirty="0" err="1">
                <a:solidFill>
                  <a:prstClr val="black">
                    <a:lumMod val="75000"/>
                    <a:lumOff val="25000"/>
                  </a:prstClr>
                </a:solidFill>
              </a:rPr>
              <a:t>biomass</a:t>
            </a:r>
            <a:r>
              <a:rPr lang="tr-TR" sz="2400" dirty="0">
                <a:solidFill>
                  <a:prstClr val="black">
                    <a:lumMod val="75000"/>
                    <a:lumOff val="25000"/>
                  </a:prstClr>
                </a:solidFill>
              </a:rPr>
              <a:t> </a:t>
            </a:r>
            <a:r>
              <a:rPr lang="tr-TR" sz="2400" dirty="0" err="1">
                <a:solidFill>
                  <a:prstClr val="black">
                    <a:lumMod val="75000"/>
                    <a:lumOff val="25000"/>
                  </a:prstClr>
                </a:solidFill>
              </a:rPr>
              <a:t>maruziyetidir</a:t>
            </a:r>
            <a:r>
              <a:rPr lang="tr-TR" sz="2400" dirty="0">
                <a:solidFill>
                  <a:prstClr val="black">
                    <a:lumMod val="75000"/>
                    <a:lumOff val="25000"/>
                  </a:prstClr>
                </a:solidFill>
              </a:rPr>
              <a:t>.</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Sigara içmeyen kadınlarda ortaya çıkan </a:t>
            </a:r>
            <a:r>
              <a:rPr lang="tr-TR" sz="2400" dirty="0" err="1">
                <a:solidFill>
                  <a:prstClr val="black">
                    <a:lumMod val="75000"/>
                    <a:lumOff val="25000"/>
                  </a:prstClr>
                </a:solidFill>
              </a:rPr>
              <a:t>KOAH’dan</a:t>
            </a:r>
            <a:r>
              <a:rPr lang="tr-TR" sz="2400" dirty="0">
                <a:solidFill>
                  <a:prstClr val="black">
                    <a:lumMod val="75000"/>
                    <a:lumOff val="25000"/>
                  </a:prstClr>
                </a:solidFill>
              </a:rPr>
              <a:t> büyük oranda sorumludur.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KOAH olgularının yaklaşık %20’si bu şeklide ortaya çıkar.</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Ülkemizin bazı kırsal kesimlerinde özellikle kadınlar arasında yoğun </a:t>
            </a:r>
            <a:r>
              <a:rPr lang="tr-TR" sz="2400" dirty="0" err="1">
                <a:solidFill>
                  <a:prstClr val="black">
                    <a:lumMod val="75000"/>
                    <a:lumOff val="25000"/>
                  </a:prstClr>
                </a:solidFill>
              </a:rPr>
              <a:t>biomass</a:t>
            </a:r>
            <a:r>
              <a:rPr lang="tr-TR" sz="2400" dirty="0">
                <a:solidFill>
                  <a:prstClr val="black">
                    <a:lumMod val="75000"/>
                    <a:lumOff val="25000"/>
                  </a:prstClr>
                </a:solidFill>
              </a:rPr>
              <a:t> </a:t>
            </a:r>
            <a:r>
              <a:rPr lang="tr-TR" sz="2400" dirty="0" err="1">
                <a:solidFill>
                  <a:prstClr val="black">
                    <a:lumMod val="75000"/>
                    <a:lumOff val="25000"/>
                  </a:prstClr>
                </a:solidFill>
              </a:rPr>
              <a:t>maruziyeti</a:t>
            </a:r>
            <a:r>
              <a:rPr lang="tr-TR" sz="2400" dirty="0">
                <a:solidFill>
                  <a:prstClr val="black">
                    <a:lumMod val="75000"/>
                    <a:lumOff val="25000"/>
                  </a:prstClr>
                </a:solidFill>
              </a:rPr>
              <a:t> halen devam etmektedir.</a:t>
            </a:r>
          </a:p>
        </p:txBody>
      </p:sp>
      <p:pic>
        <p:nvPicPr>
          <p:cNvPr id="8" name="Resim 2">
            <a:extLst>
              <a:ext uri="{FF2B5EF4-FFF2-40B4-BE49-F238E27FC236}">
                <a16:creationId xmlns:a16="http://schemas.microsoft.com/office/drawing/2014/main" id="{0406B4DF-5927-46F0-933E-93C0EDE01BDF}"/>
              </a:ext>
            </a:extLst>
          </p:cNvPr>
          <p:cNvPicPr>
            <a:picLocks noChangeAspect="1"/>
          </p:cNvPicPr>
          <p:nvPr/>
        </p:nvPicPr>
        <p:blipFill rotWithShape="1">
          <a:blip r:embed="rId2"/>
          <a:srcRect t="57494" b="21391"/>
          <a:stretch/>
        </p:blipFill>
        <p:spPr>
          <a:xfrm>
            <a:off x="1375787" y="5056857"/>
            <a:ext cx="9558067" cy="1302056"/>
          </a:xfrm>
          <a:prstGeom prst="rect">
            <a:avLst/>
          </a:prstGeom>
        </p:spPr>
      </p:pic>
      <p:sp>
        <p:nvSpPr>
          <p:cNvPr id="13" name="Dikdörtgen 12"/>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14" name="Resim 13">
            <a:extLst>
              <a:ext uri="{FF2B5EF4-FFF2-40B4-BE49-F238E27FC236}">
                <a16:creationId xmlns:a16="http://schemas.microsoft.com/office/drawing/2014/main" id="{42154EB4-1BC8-402D-A001-3C105488F322}"/>
              </a:ext>
            </a:extLst>
          </p:cNvPr>
          <p:cNvPicPr/>
          <p:nvPr/>
        </p:nvPicPr>
        <p:blipFill>
          <a:blip r:embed="rId3"/>
          <a:stretch>
            <a:fillRect/>
          </a:stretch>
        </p:blipFill>
        <p:spPr>
          <a:xfrm>
            <a:off x="4805081" y="5145043"/>
            <a:ext cx="2689412" cy="1018014"/>
          </a:xfrm>
          <a:prstGeom prst="rect">
            <a:avLst/>
          </a:prstGeom>
        </p:spPr>
      </p:pic>
    </p:spTree>
    <p:extLst>
      <p:ext uri="{BB962C8B-B14F-4D97-AF65-F5344CB8AC3E}">
        <p14:creationId xmlns:p14="http://schemas.microsoft.com/office/powerpoint/2010/main" val="4513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BAE3227-208B-4174-8CAA-777E55B2E556}"/>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480354"/>
            <a:ext cx="9964381" cy="4524315"/>
          </a:xfrm>
          <a:prstGeom prst="rect">
            <a:avLst/>
          </a:prstGeom>
          <a:noFill/>
        </p:spPr>
        <p:txBody>
          <a:bodyPr wrap="square" rtlCol="0">
            <a:spAutoFit/>
          </a:bodyPr>
          <a:lstStyle/>
          <a:p>
            <a:pPr defTabSz="355600">
              <a:lnSpc>
                <a:spcPct val="150000"/>
              </a:lnSpc>
              <a:buClr>
                <a:srgbClr val="4BACC6"/>
              </a:buClr>
              <a:defRPr/>
            </a:pPr>
            <a:r>
              <a:rPr lang="en-US" sz="2400" dirty="0">
                <a:solidFill>
                  <a:prstClr val="black">
                    <a:lumMod val="75000"/>
                    <a:lumOff val="25000"/>
                  </a:prstClr>
                </a:solidFill>
                <a:latin typeface="Calibri" panose="020F0502020204030204"/>
              </a:rPr>
              <a:t>AHBS </a:t>
            </a:r>
            <a:r>
              <a:rPr lang="en-US" sz="2400" dirty="0">
                <a:solidFill>
                  <a:prstClr val="black">
                    <a:lumMod val="75000"/>
                    <a:lumOff val="25000"/>
                  </a:prstClr>
                </a:solidFill>
              </a:rPr>
              <a:t>: </a:t>
            </a:r>
            <a:r>
              <a:rPr lang="en-US" sz="2400" dirty="0" err="1">
                <a:solidFill>
                  <a:prstClr val="black">
                    <a:lumMod val="75000"/>
                    <a:lumOff val="25000"/>
                  </a:prstClr>
                </a:solidFill>
              </a:rPr>
              <a:t>Aile</a:t>
            </a:r>
            <a:r>
              <a:rPr lang="en-US" sz="2400" dirty="0">
                <a:solidFill>
                  <a:prstClr val="black">
                    <a:lumMod val="75000"/>
                    <a:lumOff val="25000"/>
                  </a:prstClr>
                </a:solidFill>
              </a:rPr>
              <a:t> </a:t>
            </a:r>
            <a:r>
              <a:rPr lang="en-US" sz="2400" dirty="0" err="1">
                <a:solidFill>
                  <a:prstClr val="black">
                    <a:lumMod val="75000"/>
                    <a:lumOff val="25000"/>
                  </a:prstClr>
                </a:solidFill>
              </a:rPr>
              <a:t>Hekimliği</a:t>
            </a:r>
            <a:r>
              <a:rPr lang="en-US" sz="2400" dirty="0">
                <a:solidFill>
                  <a:prstClr val="black">
                    <a:lumMod val="75000"/>
                    <a:lumOff val="25000"/>
                  </a:prstClr>
                </a:solidFill>
              </a:rPr>
              <a:t> Bilgi </a:t>
            </a:r>
            <a:r>
              <a:rPr lang="en-US" sz="2400" dirty="0" err="1">
                <a:solidFill>
                  <a:prstClr val="black">
                    <a:lumMod val="75000"/>
                    <a:lumOff val="25000"/>
                  </a:prstClr>
                </a:solidFill>
              </a:rPr>
              <a:t>Sistemi</a:t>
            </a:r>
            <a:endParaRPr lang="en-US" sz="2400" dirty="0">
              <a:solidFill>
                <a:prstClr val="black">
                  <a:lumMod val="75000"/>
                  <a:lumOff val="25000"/>
                </a:prstClr>
              </a:solidFill>
            </a:endParaRPr>
          </a:p>
          <a:p>
            <a:pPr defTabSz="355600">
              <a:lnSpc>
                <a:spcPct val="150000"/>
              </a:lnSpc>
              <a:buClr>
                <a:srgbClr val="4BACC6"/>
              </a:buClr>
              <a:defRPr/>
            </a:pPr>
            <a:r>
              <a:rPr lang="en-US" sz="2400" dirty="0">
                <a:solidFill>
                  <a:prstClr val="black">
                    <a:lumMod val="75000"/>
                    <a:lumOff val="25000"/>
                  </a:prstClr>
                </a:solidFill>
              </a:rPr>
              <a:t>BOH   : </a:t>
            </a:r>
            <a:r>
              <a:rPr lang="en-US" sz="2400" dirty="0" err="1">
                <a:solidFill>
                  <a:prstClr val="black">
                    <a:lumMod val="75000"/>
                    <a:lumOff val="25000"/>
                  </a:prstClr>
                </a:solidFill>
              </a:rPr>
              <a:t>Bulaşıcı</a:t>
            </a:r>
            <a:r>
              <a:rPr lang="en-US" sz="2400" dirty="0">
                <a:solidFill>
                  <a:prstClr val="black">
                    <a:lumMod val="75000"/>
                    <a:lumOff val="25000"/>
                  </a:prstClr>
                </a:solidFill>
              </a:rPr>
              <a:t> </a:t>
            </a:r>
            <a:r>
              <a:rPr lang="en-US" sz="2400" dirty="0" err="1">
                <a:solidFill>
                  <a:prstClr val="black">
                    <a:lumMod val="75000"/>
                    <a:lumOff val="25000"/>
                  </a:prstClr>
                </a:solidFill>
              </a:rPr>
              <a:t>Olmayan</a:t>
            </a:r>
            <a:r>
              <a:rPr lang="en-US" sz="2400" dirty="0">
                <a:solidFill>
                  <a:prstClr val="black">
                    <a:lumMod val="75000"/>
                    <a:lumOff val="25000"/>
                  </a:prstClr>
                </a:solidFill>
              </a:rPr>
              <a:t> </a:t>
            </a:r>
            <a:r>
              <a:rPr lang="en-US" sz="2400" dirty="0" err="1">
                <a:solidFill>
                  <a:prstClr val="black">
                    <a:lumMod val="75000"/>
                    <a:lumOff val="25000"/>
                  </a:prstClr>
                </a:solidFill>
              </a:rPr>
              <a:t>Hastalık</a:t>
            </a:r>
            <a:r>
              <a:rPr lang="en-US" sz="2400" dirty="0">
                <a:solidFill>
                  <a:prstClr val="black">
                    <a:lumMod val="75000"/>
                    <a:lumOff val="25000"/>
                  </a:prstClr>
                </a:solidFill>
              </a:rPr>
              <a:t> </a:t>
            </a:r>
          </a:p>
          <a:p>
            <a:pPr defTabSz="355600">
              <a:lnSpc>
                <a:spcPct val="150000"/>
              </a:lnSpc>
              <a:buClr>
                <a:srgbClr val="4BACC6"/>
              </a:buClr>
              <a:defRPr/>
            </a:pPr>
            <a:r>
              <a:rPr lang="en-US" sz="2400" dirty="0">
                <a:solidFill>
                  <a:prstClr val="black">
                    <a:lumMod val="75000"/>
                    <a:lumOff val="25000"/>
                  </a:prstClr>
                </a:solidFill>
              </a:rPr>
              <a:t>BOLD : Burden of Obstructive Lung Disease</a:t>
            </a: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CAT    : COPD Assessment Test (KOAH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rPr>
              <a:t>Değerlendirme</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rPr>
              <a:t>Testi</a:t>
            </a:r>
            <a:r>
              <a:rPr lang="en-US" sz="2400" dirty="0">
                <a:solidFill>
                  <a:prstClr val="black">
                    <a:lumMod val="75000"/>
                    <a:lumOff val="25000"/>
                  </a:prstClr>
                </a:solidFill>
                <a:latin typeface="Calibri" panose="020F0502020204030204"/>
              </a:rPr>
              <a:t>)</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lvl="0" defTabSz="355600">
              <a:lnSpc>
                <a:spcPct val="150000"/>
              </a:lnSpc>
              <a:buClr>
                <a:srgbClr val="4BACC6"/>
              </a:buClr>
              <a:defRPr/>
            </a:pPr>
            <a:r>
              <a:rPr lang="en-US" sz="2400" dirty="0">
                <a:solidFill>
                  <a:prstClr val="black">
                    <a:lumMod val="75000"/>
                    <a:lumOff val="25000"/>
                  </a:prstClr>
                </a:solidFill>
              </a:rPr>
              <a:t>DALY  : Disability Adjusted Life Year (</a:t>
            </a:r>
            <a:r>
              <a:rPr lang="en-US" sz="2400" dirty="0" err="1">
                <a:solidFill>
                  <a:prstClr val="black">
                    <a:lumMod val="75000"/>
                    <a:lumOff val="25000"/>
                  </a:prstClr>
                </a:solidFill>
              </a:rPr>
              <a:t>Engelliğine</a:t>
            </a:r>
            <a:r>
              <a:rPr lang="en-US" sz="2400" dirty="0">
                <a:solidFill>
                  <a:prstClr val="black">
                    <a:lumMod val="75000"/>
                    <a:lumOff val="25000"/>
                  </a:prstClr>
                </a:solidFill>
              </a:rPr>
              <a:t> </a:t>
            </a:r>
            <a:r>
              <a:rPr lang="en-US" sz="2400" dirty="0" err="1">
                <a:solidFill>
                  <a:prstClr val="black">
                    <a:lumMod val="75000"/>
                    <a:lumOff val="25000"/>
                  </a:prstClr>
                </a:solidFill>
              </a:rPr>
              <a:t>Ayarlanmış</a:t>
            </a:r>
            <a:r>
              <a:rPr lang="en-US" sz="2400" dirty="0">
                <a:solidFill>
                  <a:prstClr val="black">
                    <a:lumMod val="75000"/>
                    <a:lumOff val="25000"/>
                  </a:prstClr>
                </a:solidFill>
              </a:rPr>
              <a:t> </a:t>
            </a:r>
            <a:r>
              <a:rPr lang="en-US" sz="2400" dirty="0" err="1">
                <a:solidFill>
                  <a:prstClr val="black">
                    <a:lumMod val="75000"/>
                    <a:lumOff val="25000"/>
                  </a:prstClr>
                </a:solidFill>
              </a:rPr>
              <a:t>Yaşam</a:t>
            </a:r>
            <a:r>
              <a:rPr lang="en-US" sz="2400" dirty="0">
                <a:solidFill>
                  <a:prstClr val="black">
                    <a:lumMod val="75000"/>
                    <a:lumOff val="25000"/>
                  </a:prstClr>
                </a:solidFill>
              </a:rPr>
              <a:t> </a:t>
            </a:r>
            <a:r>
              <a:rPr lang="en-US" sz="2400" dirty="0" err="1">
                <a:solidFill>
                  <a:prstClr val="black">
                    <a:lumMod val="75000"/>
                    <a:lumOff val="25000"/>
                  </a:prstClr>
                </a:solidFill>
              </a:rPr>
              <a:t>Yılı</a:t>
            </a:r>
            <a:r>
              <a:rPr lang="en-US" sz="2400" dirty="0">
                <a:solidFill>
                  <a:prstClr val="black">
                    <a:lumMod val="75000"/>
                    <a:lumOff val="25000"/>
                  </a:prstClr>
                </a:solidFill>
              </a:rPr>
              <a:t>)</a:t>
            </a:r>
            <a:endParaRPr lang="tr-TR" sz="2400" dirty="0">
              <a:solidFill>
                <a:prstClr val="black">
                  <a:lumMod val="75000"/>
                  <a:lumOff val="25000"/>
                </a:prstClr>
              </a:solidFill>
            </a:endParaRPr>
          </a:p>
          <a:p>
            <a:pPr lvl="0" defTabSz="355600">
              <a:lnSpc>
                <a:spcPct val="150000"/>
              </a:lnSpc>
              <a:buClr>
                <a:srgbClr val="4BACC6"/>
              </a:buCl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rPr>
              <a:t>DDA   :</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rPr>
              <a:t> Düşük Doğum Ağırlığı</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rPr>
              <a:t>FDE-4 : Fosfodiesteraz-4</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5071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Faktörleri-7</a:t>
            </a: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4"/>
            <a:ext cx="10359853" cy="381890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488313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4765655" cy="523220"/>
          </a:xfrm>
          <a:prstGeom prst="rect">
            <a:avLst/>
          </a:prstGeom>
          <a:noFill/>
        </p:spPr>
        <p:txBody>
          <a:bodyPr wrap="square" rtlCol="0">
            <a:spAutoFit/>
          </a:bodyPr>
          <a:lstStyle/>
          <a:p>
            <a:pPr lvl="0">
              <a:defRPr/>
            </a:pPr>
            <a:r>
              <a:rPr lang="tr-TR" sz="2800" b="1" dirty="0">
                <a:solidFill>
                  <a:prstClr val="white"/>
                </a:solidFill>
              </a:rPr>
              <a:t>Dış Ortam Hava Kirliliği</a:t>
            </a:r>
          </a:p>
        </p:txBody>
      </p:sp>
      <p:sp>
        <p:nvSpPr>
          <p:cNvPr id="12" name="TextBox 12">
            <a:extLst>
              <a:ext uri="{FF2B5EF4-FFF2-40B4-BE49-F238E27FC236}">
                <a16:creationId xmlns:a16="http://schemas.microsoft.com/office/drawing/2014/main" id="{7A853EF3-91E6-469F-B4A7-FF336E10612B}"/>
              </a:ext>
            </a:extLst>
          </p:cNvPr>
          <p:cNvSpPr txBox="1"/>
          <p:nvPr/>
        </p:nvSpPr>
        <p:spPr>
          <a:xfrm>
            <a:off x="974896" y="1785982"/>
            <a:ext cx="10359852" cy="3808735"/>
          </a:xfrm>
          <a:prstGeom prst="rect">
            <a:avLst/>
          </a:prstGeom>
          <a:noFill/>
        </p:spPr>
        <p:txBody>
          <a:bodyPr wrap="square" rtlCol="0">
            <a:spAutoFit/>
          </a:bodyPr>
          <a:lstStyle/>
          <a:p>
            <a:pPr marL="342900" lvl="0" indent="-25717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Dış ortam hava kirliliği potansiyel KOAH nedenlerindendir, ancak tek başına </a:t>
            </a:r>
            <a:r>
              <a:rPr lang="tr-TR" sz="2300" dirty="0" err="1">
                <a:solidFill>
                  <a:prstClr val="black">
                    <a:lumMod val="75000"/>
                    <a:lumOff val="25000"/>
                  </a:prstClr>
                </a:solidFill>
              </a:rPr>
              <a:t>KOAH’a</a:t>
            </a:r>
            <a:r>
              <a:rPr lang="tr-TR" sz="2300" dirty="0">
                <a:solidFill>
                  <a:prstClr val="black">
                    <a:lumMod val="75000"/>
                    <a:lumOff val="25000"/>
                  </a:prstClr>
                </a:solidFill>
              </a:rPr>
              <a:t> sebep olduğu yönünde yeterli veri yoktur.</a:t>
            </a:r>
          </a:p>
          <a:p>
            <a:pPr marL="342900" lvl="0" indent="-25717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Dış ortam hava kirliliğinin KOAH dahil solunum ve kalp hastalıklarını alevlendirdiği ve kötü seyretmesine yol açtığı bilinmektedir.</a:t>
            </a:r>
          </a:p>
          <a:p>
            <a:pPr marL="342900" lvl="0" indent="-25717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Yoğun hava kirliliği özellikle çocuklarda akciğer gelişimini olumsuz yönde etkiler, ayrıca solunum yolu enfeksiyonlarını artırarak ilerleyen yaşlarda KOAH gelişim riskini artırır.</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7673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Faktörleri-8</a:t>
            </a:r>
          </a:p>
        </p:txBody>
      </p:sp>
      <p:sp>
        <p:nvSpPr>
          <p:cNvPr id="8" name="Rectangle 9">
            <a:extLst>
              <a:ext uri="{FF2B5EF4-FFF2-40B4-BE49-F238E27FC236}">
                <a16:creationId xmlns:a16="http://schemas.microsoft.com/office/drawing/2014/main" id="{A2E7CE94-F0CD-47A6-89B6-F57AA508BEB0}"/>
              </a:ext>
            </a:extLst>
          </p:cNvPr>
          <p:cNvSpPr/>
          <p:nvPr/>
        </p:nvSpPr>
        <p:spPr>
          <a:xfrm>
            <a:off x="974896" y="1720924"/>
            <a:ext cx="8197361" cy="3802798"/>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0">
            <a:extLst>
              <a:ext uri="{FF2B5EF4-FFF2-40B4-BE49-F238E27FC236}">
                <a16:creationId xmlns:a16="http://schemas.microsoft.com/office/drawing/2014/main" id="{6AB8F418-20D6-4535-8041-FAC83207FD41}"/>
              </a:ext>
            </a:extLst>
          </p:cNvPr>
          <p:cNvSpPr/>
          <p:nvPr/>
        </p:nvSpPr>
        <p:spPr>
          <a:xfrm>
            <a:off x="774718" y="1376224"/>
            <a:ext cx="5749907"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1">
            <a:extLst>
              <a:ext uri="{FF2B5EF4-FFF2-40B4-BE49-F238E27FC236}">
                <a16:creationId xmlns:a16="http://schemas.microsoft.com/office/drawing/2014/main" id="{53D8ABBA-7F8B-419C-BEBE-77D62FE5365A}"/>
              </a:ext>
            </a:extLst>
          </p:cNvPr>
          <p:cNvSpPr txBox="1"/>
          <p:nvPr/>
        </p:nvSpPr>
        <p:spPr>
          <a:xfrm>
            <a:off x="803295" y="1348412"/>
            <a:ext cx="5445105" cy="523220"/>
          </a:xfrm>
          <a:prstGeom prst="rect">
            <a:avLst/>
          </a:prstGeom>
          <a:noFill/>
        </p:spPr>
        <p:txBody>
          <a:bodyPr wrap="square" rtlCol="0">
            <a:spAutoFit/>
          </a:bodyPr>
          <a:lstStyle/>
          <a:p>
            <a:pPr lvl="0">
              <a:defRPr/>
            </a:pPr>
            <a:r>
              <a:rPr lang="tr-TR" sz="2800" b="1" dirty="0">
                <a:solidFill>
                  <a:prstClr val="white"/>
                </a:solidFill>
              </a:rPr>
              <a:t>Akciğer Gelişimine Etkili Faktörler-1</a:t>
            </a:r>
          </a:p>
        </p:txBody>
      </p:sp>
      <p:sp>
        <p:nvSpPr>
          <p:cNvPr id="15" name="TextBox 12">
            <a:extLst>
              <a:ext uri="{FF2B5EF4-FFF2-40B4-BE49-F238E27FC236}">
                <a16:creationId xmlns:a16="http://schemas.microsoft.com/office/drawing/2014/main" id="{7A853EF3-91E6-469F-B4A7-FF336E10612B}"/>
              </a:ext>
            </a:extLst>
          </p:cNvPr>
          <p:cNvSpPr txBox="1"/>
          <p:nvPr/>
        </p:nvSpPr>
        <p:spPr>
          <a:xfrm>
            <a:off x="1081920" y="1983413"/>
            <a:ext cx="8490343" cy="3753848"/>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Akciğerlerin gelişimi anne karnında başlar. </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Sigara içen annelerde düşük doğum ağırlığı (DDA) ve erken doğum daha sık görülmektedir. </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DDA akciğerlerin gelişimini olumsuz etkiler. Bu çocuklar daha sık ve ağır bakteriyel ve </a:t>
            </a:r>
            <a:r>
              <a:rPr lang="tr-TR" sz="2300" dirty="0" err="1">
                <a:solidFill>
                  <a:prstClr val="black">
                    <a:lumMod val="75000"/>
                    <a:lumOff val="25000"/>
                  </a:prstClr>
                </a:solidFill>
              </a:rPr>
              <a:t>viral</a:t>
            </a:r>
            <a:r>
              <a:rPr lang="tr-TR" sz="2300" dirty="0">
                <a:solidFill>
                  <a:prstClr val="black">
                    <a:lumMod val="75000"/>
                    <a:lumOff val="25000"/>
                  </a:prstClr>
                </a:solidFill>
              </a:rPr>
              <a:t> solunum yolu enfeksiyonu geçireceklerinden, erişkin yaşlar için beklenen akciğer fonksiyonlarına ulaşmaları zorlaşır.</a:t>
            </a:r>
          </a:p>
        </p:txBody>
      </p:sp>
      <p:pic>
        <p:nvPicPr>
          <p:cNvPr id="16" name="Picture 3">
            <a:extLst>
              <a:ext uri="{FF2B5EF4-FFF2-40B4-BE49-F238E27FC236}">
                <a16:creationId xmlns:a16="http://schemas.microsoft.com/office/drawing/2014/main" id="{A48B87FA-0ACD-4E92-9823-BF9757545AA4}"/>
              </a:ext>
            </a:extLst>
          </p:cNvPr>
          <p:cNvPicPr>
            <a:picLocks noChangeAspect="1"/>
          </p:cNvPicPr>
          <p:nvPr/>
        </p:nvPicPr>
        <p:blipFill>
          <a:blip r:embed="rId2">
            <a:duotone>
              <a:schemeClr val="bg2">
                <a:shade val="45000"/>
                <a:satMod val="135000"/>
              </a:schemeClr>
              <a:prstClr val="white"/>
            </a:duotone>
          </a:blip>
          <a:stretch>
            <a:fillRect/>
          </a:stretch>
        </p:blipFill>
        <p:spPr>
          <a:xfrm>
            <a:off x="9172257" y="1934626"/>
            <a:ext cx="3019743" cy="3445984"/>
          </a:xfrm>
          <a:prstGeom prst="rect">
            <a:avLst/>
          </a:prstGeom>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9939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75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75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75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Risk Faktörleri-9</a:t>
            </a:r>
          </a:p>
        </p:txBody>
      </p:sp>
      <p:sp>
        <p:nvSpPr>
          <p:cNvPr id="3" name="Rectangle 9">
            <a:extLst>
              <a:ext uri="{FF2B5EF4-FFF2-40B4-BE49-F238E27FC236}">
                <a16:creationId xmlns:a16="http://schemas.microsoft.com/office/drawing/2014/main" id="{A2E7CE94-F0CD-47A6-89B6-F57AA508BEB0}"/>
              </a:ext>
            </a:extLst>
          </p:cNvPr>
          <p:cNvSpPr/>
          <p:nvPr/>
        </p:nvSpPr>
        <p:spPr>
          <a:xfrm>
            <a:off x="974896" y="1720924"/>
            <a:ext cx="8197361" cy="403537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10">
            <a:extLst>
              <a:ext uri="{FF2B5EF4-FFF2-40B4-BE49-F238E27FC236}">
                <a16:creationId xmlns:a16="http://schemas.microsoft.com/office/drawing/2014/main" id="{6AB8F418-20D6-4535-8041-FAC83207FD41}"/>
              </a:ext>
            </a:extLst>
          </p:cNvPr>
          <p:cNvSpPr/>
          <p:nvPr/>
        </p:nvSpPr>
        <p:spPr>
          <a:xfrm>
            <a:off x="774718" y="1376224"/>
            <a:ext cx="5812694"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7A853EF3-91E6-469F-B4A7-FF336E10612B}"/>
              </a:ext>
            </a:extLst>
          </p:cNvPr>
          <p:cNvSpPr txBox="1"/>
          <p:nvPr/>
        </p:nvSpPr>
        <p:spPr>
          <a:xfrm>
            <a:off x="1042695" y="1871632"/>
            <a:ext cx="8329740" cy="280506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Düşük solunum fonksiyonu olanlarda</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Çocukluk çağlarında ağır ve sık solunum yolu enfeksiyonu geçirenlerde</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Kötü beslenme ve düşük sosyoekonomik durum ile KOAH gelişimi arasında bir ilişki olduğu saptanmıştır.</a:t>
            </a:r>
          </a:p>
        </p:txBody>
      </p:sp>
      <p:pic>
        <p:nvPicPr>
          <p:cNvPr id="7" name="Picture 3">
            <a:extLst>
              <a:ext uri="{FF2B5EF4-FFF2-40B4-BE49-F238E27FC236}">
                <a16:creationId xmlns:a16="http://schemas.microsoft.com/office/drawing/2014/main" id="{A48B87FA-0ACD-4E92-9823-BF9757545AA4}"/>
              </a:ext>
            </a:extLst>
          </p:cNvPr>
          <p:cNvPicPr>
            <a:picLocks noChangeAspect="1"/>
          </p:cNvPicPr>
          <p:nvPr/>
        </p:nvPicPr>
        <p:blipFill>
          <a:blip r:embed="rId2">
            <a:duotone>
              <a:schemeClr val="bg2">
                <a:shade val="45000"/>
                <a:satMod val="135000"/>
              </a:schemeClr>
              <a:prstClr val="white"/>
            </a:duotone>
          </a:blip>
          <a:stretch>
            <a:fillRect/>
          </a:stretch>
        </p:blipFill>
        <p:spPr>
          <a:xfrm>
            <a:off x="9172257" y="1934626"/>
            <a:ext cx="3019743" cy="3445984"/>
          </a:xfrm>
          <a:prstGeom prst="rect">
            <a:avLst/>
          </a:prstGeom>
        </p:spPr>
      </p:pic>
      <p:sp>
        <p:nvSpPr>
          <p:cNvPr id="8" name="TextBox 11">
            <a:extLst>
              <a:ext uri="{FF2B5EF4-FFF2-40B4-BE49-F238E27FC236}">
                <a16:creationId xmlns:a16="http://schemas.microsoft.com/office/drawing/2014/main" id="{53D8ABBA-7F8B-419C-BEBE-77D62FE5365A}"/>
              </a:ext>
            </a:extLst>
          </p:cNvPr>
          <p:cNvSpPr txBox="1"/>
          <p:nvPr/>
        </p:nvSpPr>
        <p:spPr>
          <a:xfrm>
            <a:off x="803295" y="1348412"/>
            <a:ext cx="5445105" cy="523220"/>
          </a:xfrm>
          <a:prstGeom prst="rect">
            <a:avLst/>
          </a:prstGeom>
          <a:noFill/>
        </p:spPr>
        <p:txBody>
          <a:bodyPr wrap="square" rtlCol="0">
            <a:spAutoFit/>
          </a:bodyPr>
          <a:lstStyle/>
          <a:p>
            <a:pPr lvl="0">
              <a:defRPr/>
            </a:pPr>
            <a:r>
              <a:rPr lang="tr-TR" sz="2800" b="1" dirty="0">
                <a:solidFill>
                  <a:prstClr val="white"/>
                </a:solidFill>
              </a:rPr>
              <a:t>Akciğer Gelişimine Etkili Faktörler-2</a:t>
            </a:r>
          </a:p>
        </p:txBody>
      </p:sp>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350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75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75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Semptomlar</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36526"/>
            <a:ext cx="10841912" cy="535531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Kronik öksürük</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Balgam çıkarma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Nefes darlığı</a:t>
            </a:r>
          </a:p>
          <a:p>
            <a:pPr marL="342900" lvl="0" indent="-342900" defTabSz="355600">
              <a:lnSpc>
                <a:spcPct val="150000"/>
              </a:lnSpc>
              <a:buClr>
                <a:srgbClr val="C00000"/>
              </a:buClr>
              <a:buFont typeface="Arial" panose="020B0604020202020204" pitchFamily="34" charset="0"/>
              <a:buChar char="•"/>
              <a:defRPr/>
            </a:pPr>
            <a:r>
              <a:rPr lang="en-US" sz="2400" dirty="0">
                <a:solidFill>
                  <a:prstClr val="black">
                    <a:lumMod val="75000"/>
                    <a:lumOff val="25000"/>
                  </a:prstClr>
                </a:solidFill>
              </a:rPr>
              <a:t>Hırıltı </a:t>
            </a:r>
            <a:r>
              <a:rPr lang="en-US" sz="2400" dirty="0" err="1">
                <a:solidFill>
                  <a:prstClr val="black">
                    <a:lumMod val="75000"/>
                    <a:lumOff val="25000"/>
                  </a:prstClr>
                </a:solidFill>
              </a:rPr>
              <a:t>veya</a:t>
            </a:r>
            <a:r>
              <a:rPr lang="en-US" sz="2400" dirty="0">
                <a:solidFill>
                  <a:prstClr val="black">
                    <a:lumMod val="75000"/>
                    <a:lumOff val="25000"/>
                  </a:prstClr>
                </a:solidFill>
              </a:rPr>
              <a:t> </a:t>
            </a:r>
            <a:r>
              <a:rPr lang="en-US" sz="2400" dirty="0" err="1">
                <a:solidFill>
                  <a:prstClr val="black">
                    <a:lumMod val="75000"/>
                    <a:lumOff val="25000"/>
                  </a:prstClr>
                </a:solidFill>
              </a:rPr>
              <a:t>göğüste</a:t>
            </a:r>
            <a:r>
              <a:rPr lang="en-US" sz="2400" dirty="0">
                <a:solidFill>
                  <a:prstClr val="black">
                    <a:lumMod val="75000"/>
                    <a:lumOff val="25000"/>
                  </a:prstClr>
                </a:solidFill>
              </a:rPr>
              <a:t> </a:t>
            </a:r>
            <a:r>
              <a:rPr lang="en-US" sz="2400" dirty="0" err="1">
                <a:solidFill>
                  <a:prstClr val="black">
                    <a:lumMod val="75000"/>
                    <a:lumOff val="25000"/>
                  </a:prstClr>
                </a:solidFill>
              </a:rPr>
              <a:t>sıkışma</a:t>
            </a:r>
            <a:r>
              <a:rPr lang="en-US" sz="2400" dirty="0">
                <a:solidFill>
                  <a:prstClr val="black">
                    <a:lumMod val="75000"/>
                    <a:lumOff val="25000"/>
                  </a:prstClr>
                </a:solidFill>
              </a:rPr>
              <a:t> </a:t>
            </a:r>
            <a:r>
              <a:rPr lang="en-US" sz="2400" dirty="0" err="1">
                <a:solidFill>
                  <a:prstClr val="black">
                    <a:lumMod val="75000"/>
                    <a:lumOff val="25000"/>
                  </a:prstClr>
                </a:solidFill>
              </a:rPr>
              <a:t>hissi</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20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Risk grubunda olmasına rağmen hasta semptomatik olmayabilir veya   semptomlarını doktora başvuracak kadar önemsemeyebilir. </a:t>
            </a:r>
          </a:p>
          <a:p>
            <a:pPr marL="720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Tanı mutlaka spirometrik inceleme ile doğrulanmalıdır.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12026" r="15314"/>
          <a:stretch/>
        </p:blipFill>
        <p:spPr>
          <a:xfrm>
            <a:off x="9377108" y="706848"/>
            <a:ext cx="2567242" cy="5427252"/>
          </a:xfrm>
          <a:prstGeom prst="rect">
            <a:avLst/>
          </a:prstGeom>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445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Semptomlar-2</a:t>
            </a:r>
          </a:p>
        </p:txBody>
      </p:sp>
      <p:sp>
        <p:nvSpPr>
          <p:cNvPr id="3" name="Rectangle 9">
            <a:extLst>
              <a:ext uri="{FF2B5EF4-FFF2-40B4-BE49-F238E27FC236}">
                <a16:creationId xmlns:a16="http://schemas.microsoft.com/office/drawing/2014/main" id="{A2E7CE94-F0CD-47A6-89B6-F57AA508BEB0}"/>
              </a:ext>
            </a:extLst>
          </p:cNvPr>
          <p:cNvSpPr/>
          <p:nvPr/>
        </p:nvSpPr>
        <p:spPr>
          <a:xfrm>
            <a:off x="974897" y="1720924"/>
            <a:ext cx="7982492" cy="381890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10">
            <a:extLst>
              <a:ext uri="{FF2B5EF4-FFF2-40B4-BE49-F238E27FC236}">
                <a16:creationId xmlns:a16="http://schemas.microsoft.com/office/drawing/2014/main" id="{6AB8F418-20D6-4535-8041-FAC83207FD41}"/>
              </a:ext>
            </a:extLst>
          </p:cNvPr>
          <p:cNvSpPr/>
          <p:nvPr/>
        </p:nvSpPr>
        <p:spPr>
          <a:xfrm>
            <a:off x="774719" y="1376224"/>
            <a:ext cx="3890588"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1">
            <a:extLst>
              <a:ext uri="{FF2B5EF4-FFF2-40B4-BE49-F238E27FC236}">
                <a16:creationId xmlns:a16="http://schemas.microsoft.com/office/drawing/2014/main" id="{53D8ABBA-7F8B-419C-BEBE-77D62FE5365A}"/>
              </a:ext>
            </a:extLst>
          </p:cNvPr>
          <p:cNvSpPr txBox="1"/>
          <p:nvPr/>
        </p:nvSpPr>
        <p:spPr>
          <a:xfrm>
            <a:off x="803295" y="1348412"/>
            <a:ext cx="3376819" cy="523220"/>
          </a:xfrm>
          <a:prstGeom prst="rect">
            <a:avLst/>
          </a:prstGeom>
          <a:noFill/>
        </p:spPr>
        <p:txBody>
          <a:bodyPr wrap="square" rtlCol="0">
            <a:spAutoFit/>
          </a:bodyPr>
          <a:lstStyle/>
          <a:p>
            <a:pPr lvl="0">
              <a:defRPr/>
            </a:pPr>
            <a:r>
              <a:rPr lang="tr-TR" sz="2800" b="1" dirty="0">
                <a:solidFill>
                  <a:prstClr val="white"/>
                </a:solidFill>
              </a:rPr>
              <a:t>Öksürük ve Balgam</a:t>
            </a:r>
          </a:p>
        </p:txBody>
      </p:sp>
      <p:sp>
        <p:nvSpPr>
          <p:cNvPr id="6" name="TextBox 12">
            <a:extLst>
              <a:ext uri="{FF2B5EF4-FFF2-40B4-BE49-F238E27FC236}">
                <a16:creationId xmlns:a16="http://schemas.microsoft.com/office/drawing/2014/main" id="{7A853EF3-91E6-469F-B4A7-FF336E10612B}"/>
              </a:ext>
            </a:extLst>
          </p:cNvPr>
          <p:cNvSpPr txBox="1"/>
          <p:nvPr/>
        </p:nvSpPr>
        <p:spPr>
          <a:xfrm>
            <a:off x="974896" y="1785982"/>
            <a:ext cx="7917019" cy="3808735"/>
          </a:xfrm>
          <a:prstGeom prst="rect">
            <a:avLst/>
          </a:prstGeom>
          <a:noFill/>
        </p:spPr>
        <p:txBody>
          <a:bodyPr wrap="square" rtlCol="0">
            <a:spAutoFit/>
          </a:bodyPr>
          <a:lstStyle/>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Hafif </a:t>
            </a:r>
            <a:r>
              <a:rPr lang="tr-TR" sz="2300" dirty="0" err="1">
                <a:solidFill>
                  <a:prstClr val="black">
                    <a:lumMod val="75000"/>
                    <a:lumOff val="25000"/>
                  </a:prstClr>
                </a:solidFill>
              </a:rPr>
              <a:t>KOAH’ta</a:t>
            </a:r>
            <a:r>
              <a:rPr lang="tr-TR" sz="2300" dirty="0">
                <a:solidFill>
                  <a:prstClr val="black">
                    <a:lumMod val="75000"/>
                    <a:lumOff val="25000"/>
                  </a:prstClr>
                </a:solidFill>
              </a:rPr>
              <a:t>, temel semptomlar kronik öksürük ve balgam çıkarmadır. Başlangıçta öksürük aralıklı olabilir, ancak daha  sonraları her gün ve sıklıkla gün boyu olmaya başlar. Kronik   öksürük sıklıkla </a:t>
            </a:r>
            <a:r>
              <a:rPr lang="tr-TR" sz="2300" dirty="0" err="1">
                <a:solidFill>
                  <a:prstClr val="black">
                    <a:lumMod val="75000"/>
                    <a:lumOff val="25000"/>
                  </a:prstClr>
                </a:solidFill>
              </a:rPr>
              <a:t>prodüktiftir</a:t>
            </a:r>
            <a:r>
              <a:rPr lang="tr-TR" sz="2300" dirty="0">
                <a:solidFill>
                  <a:prstClr val="black">
                    <a:lumMod val="75000"/>
                    <a:lumOff val="25000"/>
                  </a:prstClr>
                </a:solidFill>
              </a:rPr>
              <a:t>.</a:t>
            </a:r>
          </a:p>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Balgam genellikle beyaz-gri, koyu kıvamlı ve yapışkandır. Miktarı genellikle 10-50 ml aralığındadır. Bol balgam, eşlik eden </a:t>
            </a:r>
            <a:r>
              <a:rPr lang="tr-TR" sz="2300" dirty="0" err="1">
                <a:solidFill>
                  <a:prstClr val="black">
                    <a:lumMod val="75000"/>
                    <a:lumOff val="25000"/>
                  </a:prstClr>
                </a:solidFill>
              </a:rPr>
              <a:t>bronşektazi</a:t>
            </a:r>
            <a:r>
              <a:rPr lang="tr-TR" sz="2300" dirty="0">
                <a:solidFill>
                  <a:prstClr val="black">
                    <a:lumMod val="75000"/>
                    <a:lumOff val="25000"/>
                  </a:prstClr>
                </a:solidFill>
              </a:rPr>
              <a:t> ile ilişkili olabilir.</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2026" r="15314"/>
          <a:stretch/>
        </p:blipFill>
        <p:spPr>
          <a:xfrm>
            <a:off x="9377108" y="706848"/>
            <a:ext cx="2567242" cy="542725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1407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75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75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tr-TR" sz="2800" b="1" dirty="0">
                <a:solidFill>
                  <a:prstClr val="black">
                    <a:lumMod val="75000"/>
                    <a:lumOff val="25000"/>
                  </a:prstClr>
                </a:solidFill>
              </a:rPr>
              <a:t>Semptomlar-3</a:t>
            </a:r>
          </a:p>
        </p:txBody>
      </p:sp>
      <p:sp>
        <p:nvSpPr>
          <p:cNvPr id="3" name="Rectangle 9">
            <a:extLst>
              <a:ext uri="{FF2B5EF4-FFF2-40B4-BE49-F238E27FC236}">
                <a16:creationId xmlns:a16="http://schemas.microsoft.com/office/drawing/2014/main" id="{A2E7CE94-F0CD-47A6-89B6-F57AA508BEB0}"/>
              </a:ext>
            </a:extLst>
          </p:cNvPr>
          <p:cNvSpPr/>
          <p:nvPr/>
        </p:nvSpPr>
        <p:spPr>
          <a:xfrm>
            <a:off x="974896" y="1720924"/>
            <a:ext cx="7366671" cy="3760852"/>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10">
            <a:extLst>
              <a:ext uri="{FF2B5EF4-FFF2-40B4-BE49-F238E27FC236}">
                <a16:creationId xmlns:a16="http://schemas.microsoft.com/office/drawing/2014/main" id="{6AB8F418-20D6-4535-8041-FAC83207FD41}"/>
              </a:ext>
            </a:extLst>
          </p:cNvPr>
          <p:cNvSpPr/>
          <p:nvPr/>
        </p:nvSpPr>
        <p:spPr>
          <a:xfrm>
            <a:off x="774719" y="1376224"/>
            <a:ext cx="3927912"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11">
            <a:extLst>
              <a:ext uri="{FF2B5EF4-FFF2-40B4-BE49-F238E27FC236}">
                <a16:creationId xmlns:a16="http://schemas.microsoft.com/office/drawing/2014/main" id="{53D8ABBA-7F8B-419C-BEBE-77D62FE5365A}"/>
              </a:ext>
            </a:extLst>
          </p:cNvPr>
          <p:cNvSpPr txBox="1"/>
          <p:nvPr/>
        </p:nvSpPr>
        <p:spPr>
          <a:xfrm>
            <a:off x="803296" y="1348412"/>
            <a:ext cx="3899334" cy="523220"/>
          </a:xfrm>
          <a:prstGeom prst="rect">
            <a:avLst/>
          </a:prstGeom>
          <a:noFill/>
        </p:spPr>
        <p:txBody>
          <a:bodyPr wrap="square" rtlCol="0">
            <a:spAutoFit/>
          </a:bodyPr>
          <a:lstStyle/>
          <a:p>
            <a:pPr lvl="0">
              <a:defRPr/>
            </a:pPr>
            <a:r>
              <a:rPr lang="tr-TR" sz="2800" b="1" dirty="0">
                <a:solidFill>
                  <a:prstClr val="white"/>
                </a:solidFill>
              </a:rPr>
              <a:t>Nefes Darlığı</a:t>
            </a:r>
          </a:p>
        </p:txBody>
      </p:sp>
      <p:sp>
        <p:nvSpPr>
          <p:cNvPr id="6" name="TextBox 12">
            <a:extLst>
              <a:ext uri="{FF2B5EF4-FFF2-40B4-BE49-F238E27FC236}">
                <a16:creationId xmlns:a16="http://schemas.microsoft.com/office/drawing/2014/main" id="{7A853EF3-91E6-469F-B4A7-FF336E10612B}"/>
              </a:ext>
            </a:extLst>
          </p:cNvPr>
          <p:cNvSpPr txBox="1"/>
          <p:nvPr/>
        </p:nvSpPr>
        <p:spPr>
          <a:xfrm>
            <a:off x="974896" y="2123748"/>
            <a:ext cx="6564239" cy="3277820"/>
          </a:xfrm>
          <a:prstGeom prst="rect">
            <a:avLst/>
          </a:prstGeom>
          <a:noFill/>
        </p:spPr>
        <p:txBody>
          <a:bodyPr wrap="square" rtlCol="0">
            <a:spAutoFit/>
          </a:bodyPr>
          <a:lstStyle/>
          <a:p>
            <a:pPr marL="342900" lvl="0" indent="-161925" defTabSz="355600">
              <a:lnSpc>
                <a:spcPct val="150000"/>
              </a:lnSpc>
              <a:buClr>
                <a:srgbClr val="C00000"/>
              </a:buClr>
              <a:buFont typeface="Arial" panose="020B0604020202020204" pitchFamily="34" charset="0"/>
              <a:buChar char="•"/>
              <a:defRPr/>
            </a:pPr>
            <a:r>
              <a:rPr lang="tr-TR" sz="2300" dirty="0" err="1">
                <a:solidFill>
                  <a:prstClr val="black">
                    <a:lumMod val="75000"/>
                    <a:lumOff val="25000"/>
                  </a:prstClr>
                </a:solidFill>
              </a:rPr>
              <a:t>KOAH’ta</a:t>
            </a:r>
            <a:r>
              <a:rPr lang="tr-TR" sz="2300" dirty="0">
                <a:solidFill>
                  <a:prstClr val="black">
                    <a:lumMod val="75000"/>
                    <a:lumOff val="25000"/>
                  </a:prstClr>
                </a:solidFill>
              </a:rPr>
              <a:t>, hava akımı kısıtlılığı belirginleştikçe hastalar sıklıkla günlük aktivitelerini etkileyen nefes darlığından yakınır. </a:t>
            </a:r>
          </a:p>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Olgular, genellikle bu evrede semptomlarının belirginleşmesi nedeniyle doktora başvurur ve KOAH tanısı alır.</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9" name="Resim 8">
            <a:extLst>
              <a:ext uri="{FF2B5EF4-FFF2-40B4-BE49-F238E27FC236}">
                <a16:creationId xmlns:a16="http://schemas.microsoft.com/office/drawing/2014/main" id="{430BAC55-9473-4C6A-8F9A-F93C63E2B839}"/>
              </a:ext>
            </a:extLst>
          </p:cNvPr>
          <p:cNvPicPr/>
          <p:nvPr/>
        </p:nvPicPr>
        <p:blipFill>
          <a:blip r:embed="rId2"/>
          <a:stretch>
            <a:fillRect/>
          </a:stretch>
        </p:blipFill>
        <p:spPr>
          <a:xfrm>
            <a:off x="8341567" y="2050906"/>
            <a:ext cx="3650256" cy="3100888"/>
          </a:xfrm>
          <a:prstGeom prst="rect">
            <a:avLst/>
          </a:prstGeom>
        </p:spPr>
      </p:pic>
    </p:spTree>
    <p:extLst>
      <p:ext uri="{BB962C8B-B14F-4D97-AF65-F5344CB8AC3E}">
        <p14:creationId xmlns:p14="http://schemas.microsoft.com/office/powerpoint/2010/main" val="27374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75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75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lvl="0">
              <a:defRPr/>
            </a:pPr>
            <a:r>
              <a:rPr lang="en-US" sz="2800" b="1" dirty="0">
                <a:solidFill>
                  <a:prstClr val="black">
                    <a:lumMod val="75000"/>
                    <a:lumOff val="25000"/>
                  </a:prstClr>
                </a:solidFill>
              </a:rPr>
              <a:t>Semptomlar</a:t>
            </a:r>
            <a:r>
              <a:rPr lang="tr-TR" sz="2800" b="1" dirty="0">
                <a:solidFill>
                  <a:prstClr val="black">
                    <a:lumMod val="75000"/>
                    <a:lumOff val="25000"/>
                  </a:prstClr>
                </a:solidFill>
              </a:rPr>
              <a:t>-4</a:t>
            </a:r>
            <a:endParaRPr lang="en-US" sz="2800" b="1" dirty="0">
              <a:solidFill>
                <a:prstClr val="black">
                  <a:lumMod val="75000"/>
                  <a:lumOff val="25000"/>
                </a:prstClr>
              </a:solidFill>
            </a:endParaRPr>
          </a:p>
        </p:txBody>
      </p:sp>
      <p:sp>
        <p:nvSpPr>
          <p:cNvPr id="9" name="Rectangle 9">
            <a:extLst>
              <a:ext uri="{FF2B5EF4-FFF2-40B4-BE49-F238E27FC236}">
                <a16:creationId xmlns:a16="http://schemas.microsoft.com/office/drawing/2014/main" id="{A2E7CE94-F0CD-47A6-89B6-F57AA508BEB0}"/>
              </a:ext>
            </a:extLst>
          </p:cNvPr>
          <p:cNvSpPr/>
          <p:nvPr/>
        </p:nvSpPr>
        <p:spPr>
          <a:xfrm>
            <a:off x="974896" y="1720924"/>
            <a:ext cx="6835603" cy="3818906"/>
          </a:xfrm>
          <a:prstGeom prst="rect">
            <a:avLst/>
          </a:prstGeom>
          <a:solidFill>
            <a:srgbClr val="FFEBEB">
              <a:alpha val="70000"/>
            </a:srgbClr>
          </a:solidFill>
          <a:ln>
            <a:solidFill>
              <a:srgbClr val="F0F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10">
            <a:extLst>
              <a:ext uri="{FF2B5EF4-FFF2-40B4-BE49-F238E27FC236}">
                <a16:creationId xmlns:a16="http://schemas.microsoft.com/office/drawing/2014/main" id="{6AB8F418-20D6-4535-8041-FAC83207FD41}"/>
              </a:ext>
            </a:extLst>
          </p:cNvPr>
          <p:cNvSpPr/>
          <p:nvPr/>
        </p:nvSpPr>
        <p:spPr>
          <a:xfrm>
            <a:off x="774718" y="1376224"/>
            <a:ext cx="5321281" cy="558402"/>
          </a:xfrm>
          <a:prstGeom prst="roundRect">
            <a:avLst>
              <a:gd name="adj" fmla="val 16667"/>
            </a:avLst>
          </a:prstGeom>
          <a:solidFill>
            <a:schemeClr val="bg2">
              <a:lumMod val="75000"/>
            </a:schemeClr>
          </a:solidFill>
          <a:ln>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1">
            <a:extLst>
              <a:ext uri="{FF2B5EF4-FFF2-40B4-BE49-F238E27FC236}">
                <a16:creationId xmlns:a16="http://schemas.microsoft.com/office/drawing/2014/main" id="{53D8ABBA-7F8B-419C-BEBE-77D62FE5365A}"/>
              </a:ext>
            </a:extLst>
          </p:cNvPr>
          <p:cNvSpPr txBox="1"/>
          <p:nvPr/>
        </p:nvSpPr>
        <p:spPr>
          <a:xfrm>
            <a:off x="803295" y="1348412"/>
            <a:ext cx="5292703" cy="523220"/>
          </a:xfrm>
          <a:prstGeom prst="rect">
            <a:avLst/>
          </a:prstGeom>
          <a:noFill/>
        </p:spPr>
        <p:txBody>
          <a:bodyPr wrap="square" rtlCol="0">
            <a:spAutoFit/>
          </a:bodyPr>
          <a:lstStyle/>
          <a:p>
            <a:pPr lvl="0">
              <a:defRPr/>
            </a:pPr>
            <a:r>
              <a:rPr lang="tr-TR" sz="2800" b="1" dirty="0">
                <a:solidFill>
                  <a:prstClr val="white"/>
                </a:solidFill>
              </a:rPr>
              <a:t>Hırıltı veya Göğüste Sıkışma Hissi</a:t>
            </a:r>
          </a:p>
        </p:txBody>
      </p:sp>
      <p:sp>
        <p:nvSpPr>
          <p:cNvPr id="12" name="TextBox 12">
            <a:extLst>
              <a:ext uri="{FF2B5EF4-FFF2-40B4-BE49-F238E27FC236}">
                <a16:creationId xmlns:a16="http://schemas.microsoft.com/office/drawing/2014/main" id="{7A853EF3-91E6-469F-B4A7-FF336E10612B}"/>
              </a:ext>
            </a:extLst>
          </p:cNvPr>
          <p:cNvSpPr txBox="1"/>
          <p:nvPr/>
        </p:nvSpPr>
        <p:spPr>
          <a:xfrm>
            <a:off x="974895" y="2071854"/>
            <a:ext cx="6694867" cy="3277820"/>
          </a:xfrm>
          <a:prstGeom prst="rect">
            <a:avLst/>
          </a:prstGeom>
          <a:noFill/>
        </p:spPr>
        <p:txBody>
          <a:bodyPr wrap="square" rtlCol="0">
            <a:spAutoFit/>
          </a:bodyPr>
          <a:lstStyle/>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Hırıltı ve göğüste sıkışma hissi, günler arasında ya da gün içinde değişkenlik gösterebilen </a:t>
            </a:r>
            <a:r>
              <a:rPr lang="tr-TR" sz="2300" dirty="0" err="1">
                <a:solidFill>
                  <a:prstClr val="black">
                    <a:lumMod val="75000"/>
                    <a:lumOff val="25000"/>
                  </a:prstClr>
                </a:solidFill>
              </a:rPr>
              <a:t>nonspesifik</a:t>
            </a:r>
            <a:r>
              <a:rPr lang="tr-TR" sz="2300" dirty="0">
                <a:solidFill>
                  <a:prstClr val="black">
                    <a:lumMod val="75000"/>
                    <a:lumOff val="25000"/>
                  </a:prstClr>
                </a:solidFill>
              </a:rPr>
              <a:t> semptomlardır.</a:t>
            </a:r>
          </a:p>
          <a:p>
            <a:pPr marL="342900" lvl="0" indent="-161925"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rPr>
              <a:t>Bu semptomlar astım veya ağır-çok ağır </a:t>
            </a:r>
            <a:r>
              <a:rPr lang="tr-TR" sz="2300" dirty="0" err="1">
                <a:solidFill>
                  <a:prstClr val="black">
                    <a:lumMod val="75000"/>
                    <a:lumOff val="25000"/>
                  </a:prstClr>
                </a:solidFill>
              </a:rPr>
              <a:t>KOAH’da</a:t>
            </a:r>
            <a:r>
              <a:rPr lang="tr-TR" sz="2300" dirty="0">
                <a:solidFill>
                  <a:prstClr val="black">
                    <a:lumMod val="75000"/>
                    <a:lumOff val="25000"/>
                  </a:prstClr>
                </a:solidFill>
              </a:rPr>
              <a:t> daha sık olmakla birlikte hafif </a:t>
            </a:r>
            <a:r>
              <a:rPr lang="tr-TR" sz="2300" dirty="0" err="1">
                <a:solidFill>
                  <a:prstClr val="black">
                    <a:lumMod val="75000"/>
                    <a:lumOff val="25000"/>
                  </a:prstClr>
                </a:solidFill>
              </a:rPr>
              <a:t>KOAH’da</a:t>
            </a:r>
            <a:r>
              <a:rPr lang="tr-TR" sz="2300" dirty="0">
                <a:solidFill>
                  <a:prstClr val="black">
                    <a:lumMod val="75000"/>
                    <a:lumOff val="25000"/>
                  </a:prstClr>
                </a:solidFill>
              </a:rPr>
              <a:t> da görülebilir.</a:t>
            </a:r>
          </a:p>
        </p:txBody>
      </p:sp>
      <p:pic>
        <p:nvPicPr>
          <p:cNvPr id="7" name="Picture 5">
            <a:extLst>
              <a:ext uri="{FF2B5EF4-FFF2-40B4-BE49-F238E27FC236}">
                <a16:creationId xmlns:a16="http://schemas.microsoft.com/office/drawing/2014/main" id="{44827F73-C882-44BD-AAA5-413AE6354449}"/>
              </a:ext>
            </a:extLst>
          </p:cNvPr>
          <p:cNvPicPr>
            <a:picLocks noChangeAspect="1"/>
          </p:cNvPicPr>
          <p:nvPr/>
        </p:nvPicPr>
        <p:blipFill>
          <a:blip r:embed="rId2">
            <a:grayscl/>
          </a:blip>
          <a:stretch>
            <a:fillRect/>
          </a:stretch>
        </p:blipFill>
        <p:spPr>
          <a:xfrm>
            <a:off x="7810500" y="1720922"/>
            <a:ext cx="4143375" cy="3926782"/>
          </a:xfrm>
          <a:prstGeom prst="rect">
            <a:avLst/>
          </a:prstGeom>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566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75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75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tr-TR">
              <a:solidFill>
                <a:prstClr val="white"/>
              </a:solidFill>
              <a:latin typeface="Calibri"/>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367171"/>
            <a:ext cx="7094951"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a:solidFill>
                  <a:prstClr val="black">
                    <a:lumMod val="75000"/>
                    <a:lumOff val="25000"/>
                  </a:prstClr>
                </a:solidFill>
                <a:latin typeface="Calibri" panose="020F0502020204030204"/>
                <a:ea typeface="맑은 고딕" panose="020B0503020000020004" pitchFamily="34" charset="-127"/>
              </a:rPr>
              <a:t>KOAH’</a:t>
            </a:r>
            <a:r>
              <a:rPr lang="tr-TR" altLang="ko-KR" sz="4000" b="1" dirty="0">
                <a:solidFill>
                  <a:prstClr val="black">
                    <a:lumMod val="75000"/>
                    <a:lumOff val="25000"/>
                  </a:prstClr>
                </a:solidFill>
                <a:latin typeface="Calibri" panose="020F0502020204030204"/>
                <a:ea typeface="맑은 고딕" panose="020B0503020000020004" pitchFamily="34" charset="-127"/>
              </a:rPr>
              <a:t>d</a:t>
            </a:r>
            <a:r>
              <a:rPr lang="en-US" altLang="ko-KR" sz="4000" b="1" dirty="0">
                <a:solidFill>
                  <a:prstClr val="black">
                    <a:lumMod val="75000"/>
                    <a:lumOff val="25000"/>
                  </a:prstClr>
                </a:solidFill>
                <a:latin typeface="Calibri" panose="020F0502020204030204"/>
                <a:ea typeface="맑은 고딕" panose="020B0503020000020004" pitchFamily="34" charset="-127"/>
              </a:rPr>
              <a:t>a </a:t>
            </a:r>
            <a:r>
              <a:rPr lang="tr-TR" altLang="ko-KR" sz="4000" b="1" dirty="0" err="1">
                <a:solidFill>
                  <a:prstClr val="black">
                    <a:lumMod val="75000"/>
                    <a:lumOff val="25000"/>
                  </a:prstClr>
                </a:solidFill>
                <a:latin typeface="Calibri" panose="020F0502020204030204"/>
                <a:ea typeface="맑은 고딕" panose="020B0503020000020004" pitchFamily="34" charset="-127"/>
              </a:rPr>
              <a:t>Anamnez</a:t>
            </a:r>
            <a:r>
              <a:rPr lang="tr-TR"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Fizik</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Muayene</a:t>
            </a:r>
            <a:r>
              <a:rPr lang="en-US" altLang="ko-KR" sz="4000" b="1" dirty="0">
                <a:solidFill>
                  <a:prstClr val="black">
                    <a:lumMod val="75000"/>
                    <a:lumOff val="25000"/>
                  </a:prstClr>
                </a:solidFill>
                <a:latin typeface="Calibri" panose="020F0502020204030204"/>
                <a:ea typeface="맑은 고딕" panose="020B0503020000020004" pitchFamily="34" charset="-127"/>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err="1">
                <a:solidFill>
                  <a:prstClr val="black">
                    <a:lumMod val="75000"/>
                    <a:lumOff val="25000"/>
                  </a:prstClr>
                </a:solidFill>
                <a:latin typeface="Calibri" panose="020F0502020204030204"/>
                <a:ea typeface="맑은 고딕" panose="020B0503020000020004" pitchFamily="34" charset="-127"/>
              </a:rPr>
              <a:t>ve</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Tanı</a:t>
            </a:r>
            <a:r>
              <a:rPr lang="en-US" altLang="ko-KR" sz="4000" b="1" dirty="0">
                <a:solidFill>
                  <a:prstClr val="black">
                    <a:lumMod val="75000"/>
                    <a:lumOff val="25000"/>
                  </a:prstClr>
                </a:solidFill>
                <a:latin typeface="Calibri" panose="020F0502020204030204"/>
                <a:ea typeface="맑은 고딕" panose="020B0503020000020004" pitchFamily="34" charset="-127"/>
              </a:rPr>
              <a:t> </a:t>
            </a:r>
            <a:r>
              <a:rPr lang="en-US" altLang="ko-KR" sz="4000" b="1" dirty="0" err="1">
                <a:solidFill>
                  <a:prstClr val="black">
                    <a:lumMod val="75000"/>
                    <a:lumOff val="25000"/>
                  </a:prstClr>
                </a:solidFill>
                <a:latin typeface="Calibri" panose="020F0502020204030204"/>
                <a:ea typeface="맑은 고딕" panose="020B0503020000020004" pitchFamily="34" charset="-127"/>
              </a:rPr>
              <a:t>Testleri</a:t>
            </a:r>
            <a:endParaRPr lang="en-US" altLang="ko-KR" sz="4000" b="1" dirty="0">
              <a:solidFill>
                <a:prstClr val="black">
                  <a:lumMod val="75000"/>
                  <a:lumOff val="25000"/>
                </a:prstClr>
              </a:solidFill>
              <a:latin typeface="Calibri" panose="020F0502020204030204"/>
              <a:ea typeface="맑은 고딕" panose="020B0503020000020004" pitchFamily="34" charset="-127"/>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A504E586-FD4B-441D-ACDB-ED7F6AF6E32F}"/>
              </a:ext>
            </a:extLst>
          </p:cNvPr>
          <p:cNvPicPr/>
          <p:nvPr/>
        </p:nvPicPr>
        <p:blipFill>
          <a:blip r:embed="rId2"/>
          <a:stretch>
            <a:fillRect/>
          </a:stretch>
        </p:blipFill>
        <p:spPr>
          <a:xfrm>
            <a:off x="7064190" y="1577384"/>
            <a:ext cx="4639181" cy="3891087"/>
          </a:xfrm>
          <a:prstGeom prst="rect">
            <a:avLst/>
          </a:prstGeom>
        </p:spPr>
      </p:pic>
    </p:spTree>
    <p:extLst>
      <p:ext uri="{BB962C8B-B14F-4D97-AF65-F5344CB8AC3E}">
        <p14:creationId xmlns:p14="http://schemas.microsoft.com/office/powerpoint/2010/main" val="3707512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241540"/>
            <a:ext cx="10586513" cy="1143070"/>
          </a:xfrm>
          <a:prstGeom prst="rect">
            <a:avLst/>
          </a:prstGeom>
          <a:noFill/>
        </p:spPr>
        <p:txBody>
          <a:bodyPr wrap="square" rtlCol="0">
            <a:spAutoFit/>
          </a:bodyPr>
          <a:lstStyle/>
          <a:p>
            <a:pPr marL="0" marR="0" lvl="0" indent="0" algn="ctr"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düşünülen her olguda detaylı bir tıbbi öykü alınmalı ve aşağıdakiler mutlaka sorgulanmalıdır: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Anamnez</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7" name="Grup 15">
            <a:extLst>
              <a:ext uri="{FF2B5EF4-FFF2-40B4-BE49-F238E27FC236}">
                <a16:creationId xmlns:a16="http://schemas.microsoft.com/office/drawing/2014/main" id="{A609588C-AAB6-47C4-AAA6-1E452E776A40}"/>
              </a:ext>
            </a:extLst>
          </p:cNvPr>
          <p:cNvGrpSpPr/>
          <p:nvPr/>
        </p:nvGrpSpPr>
        <p:grpSpPr>
          <a:xfrm rot="758184">
            <a:off x="408445" y="2002108"/>
            <a:ext cx="2453873" cy="1539822"/>
            <a:chOff x="1047750" y="2356855"/>
            <a:chExt cx="3569933" cy="2404654"/>
          </a:xfrm>
        </p:grpSpPr>
        <p:pic>
          <p:nvPicPr>
            <p:cNvPr id="8" name="Resim 10">
              <a:extLst>
                <a:ext uri="{FF2B5EF4-FFF2-40B4-BE49-F238E27FC236}">
                  <a16:creationId xmlns:a16="http://schemas.microsoft.com/office/drawing/2014/main" id="{B3B1E5AC-0CCD-4EA4-AA24-45B4B8FBB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9" name="Dikdörtgen 19">
              <a:extLst>
                <a:ext uri="{FF2B5EF4-FFF2-40B4-BE49-F238E27FC236}">
                  <a16:creationId xmlns:a16="http://schemas.microsoft.com/office/drawing/2014/main" id="{21BA2B90-F5B3-40BE-9CA6-0B8F8580614D}"/>
                </a:ext>
              </a:extLst>
            </p:cNvPr>
            <p:cNvSpPr/>
            <p:nvPr/>
          </p:nvSpPr>
          <p:spPr>
            <a:xfrm rot="20814111">
              <a:off x="1359350" y="3101121"/>
              <a:ext cx="2505569" cy="790648"/>
            </a:xfrm>
            <a:prstGeom prst="rect">
              <a:avLst/>
            </a:prstGeom>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a:t>
              </a:r>
            </a:p>
          </p:txBody>
        </p:sp>
      </p:grpSp>
      <p:grpSp>
        <p:nvGrpSpPr>
          <p:cNvPr id="10" name="Grup 15">
            <a:extLst>
              <a:ext uri="{FF2B5EF4-FFF2-40B4-BE49-F238E27FC236}">
                <a16:creationId xmlns:a16="http://schemas.microsoft.com/office/drawing/2014/main" id="{81E2DBC5-B01D-458B-ACDC-8DBC8D2FD03E}"/>
              </a:ext>
            </a:extLst>
          </p:cNvPr>
          <p:cNvGrpSpPr/>
          <p:nvPr/>
        </p:nvGrpSpPr>
        <p:grpSpPr>
          <a:xfrm rot="758184">
            <a:off x="7544551" y="2189815"/>
            <a:ext cx="2658621" cy="1539822"/>
            <a:chOff x="1047750" y="2356855"/>
            <a:chExt cx="3867798" cy="2404654"/>
          </a:xfrm>
        </p:grpSpPr>
        <p:pic>
          <p:nvPicPr>
            <p:cNvPr id="11" name="Resim 10">
              <a:extLst>
                <a:ext uri="{FF2B5EF4-FFF2-40B4-BE49-F238E27FC236}">
                  <a16:creationId xmlns:a16="http://schemas.microsoft.com/office/drawing/2014/main" id="{CDB26B43-B826-46B2-9143-AF4E40B94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2" name="Dikdörtgen 19">
              <a:extLst>
                <a:ext uri="{FF2B5EF4-FFF2-40B4-BE49-F238E27FC236}">
                  <a16:creationId xmlns:a16="http://schemas.microsoft.com/office/drawing/2014/main" id="{D99E274E-A9B0-4316-A072-85CA9398D4C6}"/>
                </a:ext>
              </a:extLst>
            </p:cNvPr>
            <p:cNvSpPr/>
            <p:nvPr/>
          </p:nvSpPr>
          <p:spPr>
            <a:xfrm rot="20814111">
              <a:off x="1485810" y="2710101"/>
              <a:ext cx="3429738"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 sayısı, hastanede yatış öyküsü</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grpSp>
        <p:nvGrpSpPr>
          <p:cNvPr id="13" name="Grup 15">
            <a:extLst>
              <a:ext uri="{FF2B5EF4-FFF2-40B4-BE49-F238E27FC236}">
                <a16:creationId xmlns:a16="http://schemas.microsoft.com/office/drawing/2014/main" id="{37169D2E-F31A-4238-B768-3BEC321C40E6}"/>
              </a:ext>
            </a:extLst>
          </p:cNvPr>
          <p:cNvGrpSpPr/>
          <p:nvPr/>
        </p:nvGrpSpPr>
        <p:grpSpPr>
          <a:xfrm rot="758184">
            <a:off x="4725802" y="3746972"/>
            <a:ext cx="2677320" cy="1552843"/>
            <a:chOff x="1047750" y="2336520"/>
            <a:chExt cx="3895010" cy="2424989"/>
          </a:xfrm>
        </p:grpSpPr>
        <p:pic>
          <p:nvPicPr>
            <p:cNvPr id="14" name="Resim 10">
              <a:extLst>
                <a:ext uri="{FF2B5EF4-FFF2-40B4-BE49-F238E27FC236}">
                  <a16:creationId xmlns:a16="http://schemas.microsoft.com/office/drawing/2014/main" id="{9DC87DED-7B2F-4FA4-8281-6D0284FB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5" name="Dikdörtgen 19">
              <a:extLst>
                <a:ext uri="{FF2B5EF4-FFF2-40B4-BE49-F238E27FC236}">
                  <a16:creationId xmlns:a16="http://schemas.microsoft.com/office/drawing/2014/main" id="{3E49C0BE-FB30-4F40-8896-A80E165E2E2D}"/>
                </a:ext>
              </a:extLst>
            </p:cNvPr>
            <p:cNvSpPr/>
            <p:nvPr/>
          </p:nvSpPr>
          <p:spPr>
            <a:xfrm rot="20814111">
              <a:off x="1222485" y="2336520"/>
              <a:ext cx="3720275" cy="1586105"/>
            </a:xfrm>
            <a:prstGeom prst="rect">
              <a:avLst/>
            </a:prstGeom>
          </p:spPr>
          <p:txBody>
            <a:bodyPr wrap="square">
              <a:spAutoFit/>
            </a:bodyPr>
            <a:lstStyle/>
            <a:p>
              <a:pPr marL="342900" marR="0" lvl="0" indent="-342900" algn="l" defTabSz="355600" rtl="0" eaLnBrk="1" fontAlgn="auto" latinLnBrk="0" hangingPunct="1">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defTabSz="355600">
                <a:buClr>
                  <a:srgbClr val="C00000"/>
                </a:buClr>
                <a:defRPr/>
              </a:pPr>
              <a:r>
                <a:rPr lang="tr-TR" sz="2000" dirty="0">
                  <a:solidFill>
                    <a:prstClr val="black">
                      <a:lumMod val="75000"/>
                      <a:lumOff val="25000"/>
                    </a:prstClr>
                  </a:solidFill>
                  <a:latin typeface="Calibri" panose="020F0502020204030204"/>
                </a:rPr>
                <a:t>Hastalığın hastanın yaşamına etkileri</a:t>
              </a:r>
            </a:p>
          </p:txBody>
        </p:sp>
      </p:grpSp>
      <p:grpSp>
        <p:nvGrpSpPr>
          <p:cNvPr id="16" name="Grup 15">
            <a:extLst>
              <a:ext uri="{FF2B5EF4-FFF2-40B4-BE49-F238E27FC236}">
                <a16:creationId xmlns:a16="http://schemas.microsoft.com/office/drawing/2014/main" id="{B48B8581-595F-4115-B7DB-BBF08E474499}"/>
              </a:ext>
            </a:extLst>
          </p:cNvPr>
          <p:cNvGrpSpPr/>
          <p:nvPr/>
        </p:nvGrpSpPr>
        <p:grpSpPr>
          <a:xfrm rot="758184">
            <a:off x="2407420" y="4861722"/>
            <a:ext cx="2453873" cy="1539822"/>
            <a:chOff x="1047750" y="2356855"/>
            <a:chExt cx="3569933" cy="2404654"/>
          </a:xfrm>
        </p:grpSpPr>
        <p:pic>
          <p:nvPicPr>
            <p:cNvPr id="17" name="Resim 10">
              <a:extLst>
                <a:ext uri="{FF2B5EF4-FFF2-40B4-BE49-F238E27FC236}">
                  <a16:creationId xmlns:a16="http://schemas.microsoft.com/office/drawing/2014/main" id="{6877F9F2-2165-43CE-BF09-953197E26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8" name="Dikdörtgen 19">
              <a:extLst>
                <a:ext uri="{FF2B5EF4-FFF2-40B4-BE49-F238E27FC236}">
                  <a16:creationId xmlns:a16="http://schemas.microsoft.com/office/drawing/2014/main" id="{8C67AC48-A121-4886-82EC-F0553182211B}"/>
                </a:ext>
              </a:extLst>
            </p:cNvPr>
            <p:cNvSpPr/>
            <p:nvPr/>
          </p:nvSpPr>
          <p:spPr>
            <a:xfrm rot="20814111">
              <a:off x="1191027" y="3166368"/>
              <a:ext cx="2971825" cy="624829"/>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Kullandığı ilaçlar</a:t>
              </a:r>
            </a:p>
          </p:txBody>
        </p:sp>
      </p:grpSp>
      <p:grpSp>
        <p:nvGrpSpPr>
          <p:cNvPr id="19" name="Grup 15">
            <a:extLst>
              <a:ext uri="{FF2B5EF4-FFF2-40B4-BE49-F238E27FC236}">
                <a16:creationId xmlns:a16="http://schemas.microsoft.com/office/drawing/2014/main" id="{F73D18DA-571F-4F84-B563-FC4D4EDC33FA}"/>
              </a:ext>
            </a:extLst>
          </p:cNvPr>
          <p:cNvGrpSpPr/>
          <p:nvPr/>
        </p:nvGrpSpPr>
        <p:grpSpPr>
          <a:xfrm rot="758184">
            <a:off x="886361" y="3437593"/>
            <a:ext cx="2453873" cy="1747022"/>
            <a:chOff x="1047750" y="2356855"/>
            <a:chExt cx="3569933" cy="2404654"/>
          </a:xfrm>
        </p:grpSpPr>
        <p:pic>
          <p:nvPicPr>
            <p:cNvPr id="20" name="Resim 10">
              <a:extLst>
                <a:ext uri="{FF2B5EF4-FFF2-40B4-BE49-F238E27FC236}">
                  <a16:creationId xmlns:a16="http://schemas.microsoft.com/office/drawing/2014/main" id="{83ADB59D-A304-42FE-9CE5-816A26C69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1" name="Dikdörtgen 19">
              <a:extLst>
                <a:ext uri="{FF2B5EF4-FFF2-40B4-BE49-F238E27FC236}">
                  <a16:creationId xmlns:a16="http://schemas.microsoft.com/office/drawing/2014/main" id="{B1A7C495-A97C-4F7A-A9CD-E1688D77DBB5}"/>
                </a:ext>
              </a:extLst>
            </p:cNvPr>
            <p:cNvSpPr/>
            <p:nvPr/>
          </p:nvSpPr>
          <p:spPr>
            <a:xfrm rot="20814111">
              <a:off x="1491783" y="2776914"/>
              <a:ext cx="2845609"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Komorbiditeler ve komplikasyonlar</a:t>
              </a:r>
            </a:p>
          </p:txBody>
        </p:sp>
      </p:grpSp>
      <p:grpSp>
        <p:nvGrpSpPr>
          <p:cNvPr id="22" name="Grup 15">
            <a:extLst>
              <a:ext uri="{FF2B5EF4-FFF2-40B4-BE49-F238E27FC236}">
                <a16:creationId xmlns:a16="http://schemas.microsoft.com/office/drawing/2014/main" id="{39A0E19C-837F-4255-A5F4-953E1BC0E710}"/>
              </a:ext>
            </a:extLst>
          </p:cNvPr>
          <p:cNvGrpSpPr/>
          <p:nvPr/>
        </p:nvGrpSpPr>
        <p:grpSpPr>
          <a:xfrm rot="758184">
            <a:off x="3553312" y="2238877"/>
            <a:ext cx="2453873" cy="1539822"/>
            <a:chOff x="1047750" y="2356855"/>
            <a:chExt cx="3569933" cy="2404654"/>
          </a:xfrm>
        </p:grpSpPr>
        <p:pic>
          <p:nvPicPr>
            <p:cNvPr id="23" name="Resim 10">
              <a:extLst>
                <a:ext uri="{FF2B5EF4-FFF2-40B4-BE49-F238E27FC236}">
                  <a16:creationId xmlns:a16="http://schemas.microsoft.com/office/drawing/2014/main" id="{EFBCAB29-CB3D-480D-803E-364286610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4" name="Dikdörtgen 19">
              <a:extLst>
                <a:ext uri="{FF2B5EF4-FFF2-40B4-BE49-F238E27FC236}">
                  <a16:creationId xmlns:a16="http://schemas.microsoft.com/office/drawing/2014/main" id="{A8359252-1CE0-4DA1-8995-28D74331D155}"/>
                </a:ext>
              </a:extLst>
            </p:cNvPr>
            <p:cNvSpPr/>
            <p:nvPr/>
          </p:nvSpPr>
          <p:spPr>
            <a:xfrm rot="20814111">
              <a:off x="1191019" y="2925994"/>
              <a:ext cx="2972263"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faktörlerine maruziyet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grpSp>
        <p:nvGrpSpPr>
          <p:cNvPr id="25" name="Grup 15">
            <a:extLst>
              <a:ext uri="{FF2B5EF4-FFF2-40B4-BE49-F238E27FC236}">
                <a16:creationId xmlns:a16="http://schemas.microsoft.com/office/drawing/2014/main" id="{E1410994-C5B7-497A-9B11-2D2B9C793FBA}"/>
              </a:ext>
            </a:extLst>
          </p:cNvPr>
          <p:cNvGrpSpPr/>
          <p:nvPr/>
        </p:nvGrpSpPr>
        <p:grpSpPr>
          <a:xfrm rot="758184">
            <a:off x="7466530" y="4663535"/>
            <a:ext cx="2453873" cy="1539822"/>
            <a:chOff x="1047750" y="2356855"/>
            <a:chExt cx="3569933" cy="2404654"/>
          </a:xfrm>
        </p:grpSpPr>
        <p:pic>
          <p:nvPicPr>
            <p:cNvPr id="26" name="Resim 10">
              <a:extLst>
                <a:ext uri="{FF2B5EF4-FFF2-40B4-BE49-F238E27FC236}">
                  <a16:creationId xmlns:a16="http://schemas.microsoft.com/office/drawing/2014/main" id="{04F6F4AD-6B87-45BD-90E8-5776DBCCD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7" name="Dikdörtgen 19">
              <a:extLst>
                <a:ext uri="{FF2B5EF4-FFF2-40B4-BE49-F238E27FC236}">
                  <a16:creationId xmlns:a16="http://schemas.microsoft.com/office/drawing/2014/main" id="{B9FDC2A0-71D1-45D0-B38B-10F3356B69F0}"/>
                </a:ext>
              </a:extLst>
            </p:cNvPr>
            <p:cNvSpPr/>
            <p:nvPr/>
          </p:nvSpPr>
          <p:spPr>
            <a:xfrm rot="20814111">
              <a:off x="1197092" y="3140169"/>
              <a:ext cx="2505569" cy="790648"/>
            </a:xfrm>
            <a:prstGeom prst="rect">
              <a:avLst/>
            </a:prstGeom>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Soygeçmiş </a:t>
              </a:r>
            </a:p>
          </p:txBody>
        </p:sp>
      </p:grpSp>
      <p:grpSp>
        <p:nvGrpSpPr>
          <p:cNvPr id="28" name="Grup 15">
            <a:extLst>
              <a:ext uri="{FF2B5EF4-FFF2-40B4-BE49-F238E27FC236}">
                <a16:creationId xmlns:a16="http://schemas.microsoft.com/office/drawing/2014/main" id="{B501ECDD-1E6E-4042-A4B2-3B66AD9A51BC}"/>
              </a:ext>
            </a:extLst>
          </p:cNvPr>
          <p:cNvGrpSpPr/>
          <p:nvPr/>
        </p:nvGrpSpPr>
        <p:grpSpPr>
          <a:xfrm rot="758184">
            <a:off x="9599418" y="3370448"/>
            <a:ext cx="2453873" cy="1539822"/>
            <a:chOff x="1047750" y="2356855"/>
            <a:chExt cx="3569933" cy="2404654"/>
          </a:xfrm>
        </p:grpSpPr>
        <p:pic>
          <p:nvPicPr>
            <p:cNvPr id="29" name="Resim 10">
              <a:extLst>
                <a:ext uri="{FF2B5EF4-FFF2-40B4-BE49-F238E27FC236}">
                  <a16:creationId xmlns:a16="http://schemas.microsoft.com/office/drawing/2014/main" id="{37066EE7-59CA-43FE-9327-96FC2533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30" name="Dikdörtgen 19">
              <a:extLst>
                <a:ext uri="{FF2B5EF4-FFF2-40B4-BE49-F238E27FC236}">
                  <a16:creationId xmlns:a16="http://schemas.microsoft.com/office/drawing/2014/main" id="{E6D6EC07-F8D3-44A0-9737-EDCEC0A1BA1D}"/>
                </a:ext>
              </a:extLst>
            </p:cNvPr>
            <p:cNvSpPr/>
            <p:nvPr/>
          </p:nvSpPr>
          <p:spPr>
            <a:xfrm rot="20814111">
              <a:off x="1408465" y="2884229"/>
              <a:ext cx="2887595"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Özgeçmiş ve sosyal faktörler</a:t>
              </a:r>
            </a:p>
          </p:txBody>
        </p:sp>
      </p:grpSp>
      <p:sp>
        <p:nvSpPr>
          <p:cNvPr id="31" name="Dikdörtgen 3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309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5755FD3-C042-4D43-9436-0F8EF07C77C7}"/>
              </a:ext>
            </a:extLst>
          </p:cNvPr>
          <p:cNvSpPr txBox="1"/>
          <p:nvPr/>
        </p:nvSpPr>
        <p:spPr>
          <a:xfrm>
            <a:off x="675043" y="1225497"/>
            <a:ext cx="655051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377643"/>
            <a:ext cx="6425005" cy="4467057"/>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Muayene bulguları hastadan hastaya değişkenlik gösterebilir.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Değerlendirilmede önemli bir basamaktır, ancak tanısal değeri düşüktür.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fonksiyonlarında belirgin bozulma oluncaya kadar, hava akım kısıtlanmasına ait fizik muayene bulguları ortaya çıkmaz.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Muayene-1</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7E16238F-FFD1-4F75-8EDA-59152ACA9958}"/>
              </a:ext>
            </a:extLst>
          </p:cNvPr>
          <p:cNvPicPr/>
          <p:nvPr/>
        </p:nvPicPr>
        <p:blipFill>
          <a:blip r:embed="rId2"/>
          <a:stretch>
            <a:fillRect/>
          </a:stretch>
        </p:blipFill>
        <p:spPr>
          <a:xfrm>
            <a:off x="7404847" y="1577384"/>
            <a:ext cx="4298524" cy="3891087"/>
          </a:xfrm>
          <a:prstGeom prst="rect">
            <a:avLst/>
          </a:prstGeom>
        </p:spPr>
      </p:pic>
    </p:spTree>
    <p:extLst>
      <p:ext uri="{BB962C8B-B14F-4D97-AF65-F5344CB8AC3E}">
        <p14:creationId xmlns:p14="http://schemas.microsoft.com/office/powerpoint/2010/main" val="23297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4098721-0B9C-4610-8D42-7E08FBDD0E49}"/>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454097"/>
            <a:ext cx="10164406" cy="5078313"/>
          </a:xfrm>
          <a:prstGeom prst="rect">
            <a:avLst/>
          </a:prstGeom>
          <a:noFill/>
        </p:spPr>
        <p:txBody>
          <a:bodyPr wrap="square" rtlCol="0">
            <a:spAutoFit/>
          </a:bodyPr>
          <a:lstStyle/>
          <a:p>
            <a:pPr marL="895350" lvl="0" indent="-895350" defTabSz="355600">
              <a:lnSpc>
                <a:spcPct val="150000"/>
              </a:lnSpc>
              <a:buClr>
                <a:srgbClr val="4BACC6"/>
              </a:buClr>
              <a:defRPr/>
            </a:pPr>
            <a:r>
              <a:rPr lang="en-US" sz="2400" dirty="0">
                <a:solidFill>
                  <a:prstClr val="black">
                    <a:lumMod val="75000"/>
                    <a:lumOff val="25000"/>
                  </a:prstClr>
                </a:solidFill>
              </a:rPr>
              <a:t>FEV1  : Expire In The First Second Of Forced Expiration </a:t>
            </a:r>
            <a:r>
              <a:rPr lang="en-US" sz="2400" dirty="0" err="1">
                <a:solidFill>
                  <a:prstClr val="black">
                    <a:lumMod val="75000"/>
                    <a:lumOff val="25000"/>
                  </a:prstClr>
                </a:solidFill>
              </a:rPr>
              <a:t>Zorlu</a:t>
            </a:r>
            <a:r>
              <a:rPr lang="en-US" sz="2400" dirty="0">
                <a:solidFill>
                  <a:prstClr val="black">
                    <a:lumMod val="75000"/>
                    <a:lumOff val="25000"/>
                  </a:prstClr>
                </a:solidFill>
              </a:rPr>
              <a:t> (</a:t>
            </a:r>
            <a:r>
              <a:rPr lang="en-US" sz="2400" dirty="0" err="1">
                <a:solidFill>
                  <a:prstClr val="black">
                    <a:lumMod val="75000"/>
                    <a:lumOff val="25000"/>
                  </a:prstClr>
                </a:solidFill>
              </a:rPr>
              <a:t>Ekspiryumun</a:t>
            </a:r>
            <a:r>
              <a:rPr lang="en-US" sz="2400" dirty="0">
                <a:solidFill>
                  <a:prstClr val="black">
                    <a:lumMod val="75000"/>
                    <a:lumOff val="25000"/>
                  </a:prstClr>
                </a:solidFill>
              </a:rPr>
              <a:t> 1. </a:t>
            </a:r>
            <a:r>
              <a:rPr lang="en-US" sz="2400" dirty="0" err="1">
                <a:solidFill>
                  <a:prstClr val="black">
                    <a:lumMod val="75000"/>
                    <a:lumOff val="25000"/>
                  </a:prstClr>
                </a:solidFill>
              </a:rPr>
              <a:t>Saniyesinde</a:t>
            </a:r>
            <a:r>
              <a:rPr lang="en-US" sz="2400" dirty="0">
                <a:solidFill>
                  <a:prstClr val="black">
                    <a:lumMod val="75000"/>
                    <a:lumOff val="25000"/>
                  </a:prstClr>
                </a:solidFill>
              </a:rPr>
              <a:t> </a:t>
            </a:r>
            <a:r>
              <a:rPr lang="en-US" sz="2400" dirty="0" err="1">
                <a:solidFill>
                  <a:prstClr val="black">
                    <a:lumMod val="75000"/>
                    <a:lumOff val="25000"/>
                  </a:prstClr>
                </a:solidFill>
              </a:rPr>
              <a:t>Çıkarılan</a:t>
            </a:r>
            <a:r>
              <a:rPr lang="en-US" sz="2400" dirty="0">
                <a:solidFill>
                  <a:prstClr val="black">
                    <a:lumMod val="75000"/>
                    <a:lumOff val="25000"/>
                  </a:prstClr>
                </a:solidFill>
              </a:rPr>
              <a:t> </a:t>
            </a:r>
            <a:r>
              <a:rPr lang="en-US" sz="2400" dirty="0" err="1">
                <a:solidFill>
                  <a:prstClr val="black">
                    <a:lumMod val="75000"/>
                    <a:lumOff val="25000"/>
                  </a:prstClr>
                </a:solidFill>
              </a:rPr>
              <a:t>Hava</a:t>
            </a:r>
            <a:r>
              <a:rPr lang="en-US" sz="2400" dirty="0">
                <a:solidFill>
                  <a:prstClr val="black">
                    <a:lumMod val="75000"/>
                    <a:lumOff val="25000"/>
                  </a:prstClr>
                </a:solidFill>
              </a:rPr>
              <a:t> </a:t>
            </a:r>
            <a:r>
              <a:rPr lang="en-US" sz="2400" dirty="0" err="1">
                <a:solidFill>
                  <a:prstClr val="black">
                    <a:lumMod val="75000"/>
                    <a:lumOff val="25000"/>
                  </a:prstClr>
                </a:solidFill>
              </a:rPr>
              <a:t>Hacmi</a:t>
            </a:r>
            <a:r>
              <a:rPr lang="en-US" sz="2400" dirty="0">
                <a:solidFill>
                  <a:prstClr val="black">
                    <a:lumMod val="75000"/>
                    <a:lumOff val="25000"/>
                  </a:prstClr>
                </a:solidFill>
              </a:rPr>
              <a:t>)</a:t>
            </a:r>
          </a:p>
          <a:p>
            <a:pPr lvl="0" defTabSz="355600">
              <a:lnSpc>
                <a:spcPct val="150000"/>
              </a:lnSpc>
              <a:buClr>
                <a:srgbClr val="4BACC6"/>
              </a:buClr>
              <a:defRPr/>
            </a:pPr>
            <a:r>
              <a:rPr lang="en-US" sz="2400" dirty="0">
                <a:solidFill>
                  <a:prstClr val="black">
                    <a:lumMod val="75000"/>
                    <a:lumOff val="25000"/>
                  </a:prstClr>
                </a:solidFill>
              </a:rPr>
              <a:t>FVC    : Forced Vital Capacity (</a:t>
            </a:r>
            <a:r>
              <a:rPr lang="en-US" sz="2400" dirty="0" err="1">
                <a:solidFill>
                  <a:prstClr val="black">
                    <a:lumMod val="75000"/>
                    <a:lumOff val="25000"/>
                  </a:prstClr>
                </a:solidFill>
              </a:rPr>
              <a:t>Zorlu</a:t>
            </a:r>
            <a:r>
              <a:rPr lang="en-US" sz="2400" dirty="0">
                <a:solidFill>
                  <a:prstClr val="black">
                    <a:lumMod val="75000"/>
                    <a:lumOff val="25000"/>
                  </a:prstClr>
                </a:solidFill>
              </a:rPr>
              <a:t> Vital </a:t>
            </a:r>
            <a:r>
              <a:rPr lang="en-US" sz="2400" dirty="0" err="1">
                <a:solidFill>
                  <a:prstClr val="black">
                    <a:lumMod val="75000"/>
                    <a:lumOff val="25000"/>
                  </a:prstClr>
                </a:solidFill>
              </a:rPr>
              <a:t>Kapasite</a:t>
            </a:r>
            <a:r>
              <a:rPr lang="en-US" sz="2400" dirty="0">
                <a:solidFill>
                  <a:prstClr val="black">
                    <a:lumMod val="75000"/>
                    <a:lumOff val="25000"/>
                  </a:prstClr>
                </a:solidFill>
              </a:rPr>
              <a:t>)</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GOLD : Global Initiative for Chronic Obstructive Lung Disease</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HBYS  : </a:t>
            </a:r>
            <a:r>
              <a:rPr lang="en-US" sz="2400" dirty="0" err="1">
                <a:solidFill>
                  <a:prstClr val="black">
                    <a:lumMod val="75000"/>
                    <a:lumOff val="25000"/>
                  </a:prstClr>
                </a:solidFill>
                <a:latin typeface="Calibri" panose="020F0502020204030204"/>
              </a:rPr>
              <a:t>Hastane</a:t>
            </a:r>
            <a:r>
              <a:rPr lang="en-US" sz="2400" dirty="0">
                <a:solidFill>
                  <a:prstClr val="black">
                    <a:lumMod val="75000"/>
                    <a:lumOff val="25000"/>
                  </a:prstClr>
                </a:solidFill>
                <a:latin typeface="Calibri" panose="020F0502020204030204"/>
              </a:rPr>
              <a:t> Bilgi </a:t>
            </a:r>
            <a:r>
              <a:rPr lang="en-US" sz="2400" dirty="0" err="1">
                <a:solidFill>
                  <a:prstClr val="black">
                    <a:lumMod val="75000"/>
                    <a:lumOff val="25000"/>
                  </a:prstClr>
                </a:solidFill>
                <a:latin typeface="Calibri" panose="020F0502020204030204"/>
              </a:rPr>
              <a:t>Yönetim</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Sistemi</a:t>
            </a: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en-US" sz="2400" dirty="0">
                <a:solidFill>
                  <a:prstClr val="black">
                    <a:lumMod val="75000"/>
                    <a:lumOff val="25000"/>
                  </a:prstClr>
                </a:solidFill>
                <a:latin typeface="Calibri" panose="020F0502020204030204"/>
              </a:rPr>
              <a:t>HFA    : </a:t>
            </a:r>
            <a:r>
              <a:rPr lang="en-US" sz="2400" dirty="0" err="1">
                <a:solidFill>
                  <a:prstClr val="black">
                    <a:lumMod val="75000"/>
                    <a:lumOff val="25000"/>
                  </a:prstClr>
                </a:solidFill>
                <a:latin typeface="Calibri" panose="020F0502020204030204"/>
              </a:rPr>
              <a:t>Hidrofluoroalkan</a:t>
            </a:r>
            <a:endParaRPr lang="tr-TR"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lang="tr-TR" sz="2400" dirty="0">
                <a:solidFill>
                  <a:prstClr val="black">
                    <a:lumMod val="75000"/>
                    <a:lumOff val="25000"/>
                  </a:prstClr>
                </a:solidFill>
                <a:latin typeface="Calibri" panose="020F0502020204030204"/>
              </a:rPr>
              <a:t>HYP    : Hastalık Yönetim Platformu</a:t>
            </a:r>
            <a:endParaRPr lang="en-US" sz="24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br>
              <a:rPr lang="en-US" sz="2400" dirty="0">
                <a:solidFill>
                  <a:prstClr val="black">
                    <a:lumMod val="75000"/>
                    <a:lumOff val="25000"/>
                  </a:prstClr>
                </a:solidFill>
                <a:latin typeface="Calibri" panose="020F0502020204030204"/>
              </a:rPr>
            </a:b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047505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Fizik Muayene-2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1" name="Diagram 10">
            <a:extLst>
              <a:ext uri="{FF2B5EF4-FFF2-40B4-BE49-F238E27FC236}">
                <a16:creationId xmlns:a16="http://schemas.microsoft.com/office/drawing/2014/main" id="{33FEC0FC-3D43-4922-A46C-69CA1B053D1A}"/>
              </a:ext>
            </a:extLst>
          </p:cNvPr>
          <p:cNvGraphicFramePr/>
          <p:nvPr/>
        </p:nvGraphicFramePr>
        <p:xfrm>
          <a:off x="244739" y="1290918"/>
          <a:ext cx="3466649" cy="4329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064A0F16-C770-483E-A7D8-4B2FC596EE69}"/>
              </a:ext>
            </a:extLst>
          </p:cNvPr>
          <p:cNvGraphicFramePr/>
          <p:nvPr/>
        </p:nvGraphicFramePr>
        <p:xfrm>
          <a:off x="3313641" y="1290916"/>
          <a:ext cx="2790421" cy="44106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03EF17E3-B0BC-4DFD-BC61-C2B6707AB73D}"/>
              </a:ext>
            </a:extLst>
          </p:cNvPr>
          <p:cNvGraphicFramePr/>
          <p:nvPr/>
        </p:nvGraphicFramePr>
        <p:xfrm>
          <a:off x="8681312" y="1290916"/>
          <a:ext cx="3197708" cy="460785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a:extLst>
              <a:ext uri="{FF2B5EF4-FFF2-40B4-BE49-F238E27FC236}">
                <a16:creationId xmlns:a16="http://schemas.microsoft.com/office/drawing/2014/main" id="{D549F260-576B-4FAC-9735-C87EF4121219}"/>
              </a:ext>
            </a:extLst>
          </p:cNvPr>
          <p:cNvGraphicFramePr/>
          <p:nvPr/>
        </p:nvGraphicFramePr>
        <p:xfrm>
          <a:off x="6019069" y="1290916"/>
          <a:ext cx="2790421" cy="48857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17">
            <a:extLst>
              <a:ext uri="{FF2B5EF4-FFF2-40B4-BE49-F238E27FC236}">
                <a16:creationId xmlns:a16="http://schemas.microsoft.com/office/drawing/2014/main" id="{709A2A21-3DA7-4768-A42B-2A9D3A135195}"/>
              </a:ext>
            </a:extLst>
          </p:cNvPr>
          <p:cNvSpPr txBox="1"/>
          <p:nvPr/>
        </p:nvSpPr>
        <p:spPr>
          <a:xfrm>
            <a:off x="2883227" y="5529441"/>
            <a:ext cx="8752962" cy="568361"/>
          </a:xfrm>
          <a:prstGeom prst="rect">
            <a:avLst/>
          </a:prstGeom>
          <a:noFill/>
        </p:spPr>
        <p:txBody>
          <a:bodyPr wrap="square">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Bu bulgular genellikle erken dönem KOAH’ ta görülmez. </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2636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Graphic spid="15" grpId="0">
        <p:bldAsOne/>
      </p:bldGraphic>
      <p:bldGraphic spid="16" grpId="0">
        <p:bldAsOne/>
      </p:bldGraphic>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570F529-5F51-4FBF-AACD-761C92F5A9EC}"/>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65786" y="1203355"/>
            <a:ext cx="10387403" cy="452431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Fizik muayenesi  tamamlanan hastanın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KOAH evrelemesi yapılmalıdır.</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KOAH’ta evreleme; </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semptomları ve gelecek riskleri (alevlenme ve ölüm riski) değerlendirmek amacıyla bir birleşik değerlendirme tablosu aracılığıyla yapılır. Semptom değerlendirmede;</a:t>
            </a:r>
          </a:p>
          <a:p>
            <a:pPr marL="342900" marR="0" lvl="0" indent="-342900" algn="l" defTabSz="355600" rtl="0" eaLnBrk="1" fontAlgn="auto" latinLnBrk="0" hangingPunct="1">
              <a:lnSpc>
                <a:spcPct val="150000"/>
              </a:lnSpc>
              <a:spcBef>
                <a:spcPts val="0"/>
              </a:spcBef>
              <a:spcAft>
                <a:spcPts val="0"/>
              </a:spcAft>
              <a:buClr>
                <a:schemeClr val="tx1"/>
              </a:buClr>
              <a:buSzTx/>
              <a:buFontTx/>
              <a:buChar char="-"/>
              <a:tabLst/>
              <a:defRPr/>
            </a:pPr>
            <a:r>
              <a:rPr kumimoji="0" lang="tr-TR" sz="2400" b="1" i="0" u="none" strike="noStrike" kern="1200" cap="none" spc="0" normalizeH="0" baseline="0" noProof="0" dirty="0" err="1">
                <a:ln>
                  <a:noFill/>
                </a:ln>
                <a:solidFill>
                  <a:srgbClr val="404040"/>
                </a:solidFill>
                <a:effectLst/>
                <a:uLnTx/>
                <a:uFillTx/>
                <a:latin typeface="Calibri" panose="020F0502020204030204"/>
                <a:ea typeface="+mn-ea"/>
                <a:cs typeface="+mn-cs"/>
              </a:rPr>
              <a:t>Modifiye</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 Tıbbi Araştırma Konseyi Nefes Darlığı Skalası (mMRC)  </a:t>
            </a:r>
          </a:p>
          <a:p>
            <a:pPr marR="0" lvl="0" algn="l" defTabSz="355600" rtl="0" eaLnBrk="1" fontAlgn="auto" latinLnBrk="0" hangingPunct="1">
              <a:lnSpc>
                <a:spcPct val="150000"/>
              </a:lnSpc>
              <a:spcBef>
                <a:spcPts val="0"/>
              </a:spcBef>
              <a:spcAft>
                <a:spcPts val="0"/>
              </a:spcAft>
              <a:buClr>
                <a:schemeClr val="tx1"/>
              </a:buClr>
              <a:buSzTx/>
              <a:tabLst/>
              <a:defRPr/>
            </a:pPr>
            <a:r>
              <a:rPr lang="tr-TR" sz="2400" b="1" dirty="0">
                <a:solidFill>
                  <a:srgbClr val="404040"/>
                </a:solidFill>
                <a:latin typeface="Calibri" panose="020F0502020204030204"/>
              </a:rPr>
              <a:t>     </a:t>
            </a:r>
            <a:r>
              <a:rPr kumimoji="0" lang="tr-TR" sz="2400" i="0" u="none" strike="noStrike" kern="1200" cap="none" spc="0" normalizeH="0" baseline="0" noProof="0" dirty="0">
                <a:ln>
                  <a:noFill/>
                </a:ln>
                <a:solidFill>
                  <a:srgbClr val="404040"/>
                </a:solidFill>
                <a:effectLst/>
                <a:uLnTx/>
                <a:uFillTx/>
                <a:latin typeface="Calibri" panose="020F0502020204030204"/>
                <a:ea typeface="+mn-ea"/>
                <a:cs typeface="+mn-cs"/>
              </a:rPr>
              <a:t>ya da</a:t>
            </a:r>
          </a:p>
          <a:p>
            <a:pPr marL="342900" marR="0" lvl="0" indent="-342900" algn="l" defTabSz="355600" rtl="0" eaLnBrk="1" fontAlgn="auto" latinLnBrk="0" hangingPunct="1">
              <a:lnSpc>
                <a:spcPct val="150000"/>
              </a:lnSpc>
              <a:spcBef>
                <a:spcPts val="0"/>
              </a:spcBef>
              <a:spcAft>
                <a:spcPts val="0"/>
              </a:spcAft>
              <a:buClr>
                <a:schemeClr val="tx1"/>
              </a:buClr>
              <a:buSzTx/>
              <a:buFontTx/>
              <a:buChar char="-"/>
              <a:tabLst/>
              <a:defRPr/>
            </a:pP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KOAH Değerlendirme Testi (CAT)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kullanılabilir ve testlerden birini kullanmak yeterlidir.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478497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675D6F5-A545-4801-A435-FA9ACD7ACC54}"/>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98426"/>
            <a:ext cx="10387403" cy="507831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Gelecek riskler son bir yılda geçirilen alevlenme sayısı aracılığıyla belirlenir. Hastada son 1 yılda antibiyotik ve/veya sistemik steroid gerektiren alevlenme sayısı ≥2 veya hastaneye yatış gerektiren alevlenme sayısı ≥1 olduğunda hasta yüksek riskli demektir.</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Ayrıca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komorbiditeler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lang="tr-TR" sz="2400" dirty="0">
                <a:solidFill>
                  <a:prstClr val="black">
                    <a:lumMod val="75000"/>
                    <a:lumOff val="25000"/>
                  </a:prstClr>
                </a:solidFill>
              </a:rPr>
              <a:t>açısından hasta mutlaka değerlendirilmelidir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kardiyovasküler hastalıklar, kalp yetmezliği, akciğer kanseri, pulmoner embolizm, gastro özafajial reflü, osteoporoz, depresyon, anksiyete, uyku bozuklukları, beslenme bozukluğu, metabolik sendrom ve diyabet).</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60728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 Nefes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Darlığı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Skalası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(mMRC*)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5">
            <a:extLst>
              <a:ext uri="{FF2B5EF4-FFF2-40B4-BE49-F238E27FC236}">
                <a16:creationId xmlns:a16="http://schemas.microsoft.com/office/drawing/2014/main" id="{33448E77-F884-4FE5-8C21-F5FEACB5F272}"/>
              </a:ext>
            </a:extLst>
          </p:cNvPr>
          <p:cNvGraphicFramePr>
            <a:graphicFrameLocks noGrp="1"/>
          </p:cNvGraphicFramePr>
          <p:nvPr/>
        </p:nvGraphicFramePr>
        <p:xfrm>
          <a:off x="650482" y="1450277"/>
          <a:ext cx="10674743" cy="3407399"/>
        </p:xfrm>
        <a:graphic>
          <a:graphicData uri="http://schemas.openxmlformats.org/drawingml/2006/table">
            <a:tbl>
              <a:tblPr firstRow="1" firstCol="1" bandRow="1"/>
              <a:tblGrid>
                <a:gridCol w="9088576">
                  <a:extLst>
                    <a:ext uri="{9D8B030D-6E8A-4147-A177-3AD203B41FA5}">
                      <a16:colId xmlns:a16="http://schemas.microsoft.com/office/drawing/2014/main" val="633212985"/>
                    </a:ext>
                  </a:extLst>
                </a:gridCol>
                <a:gridCol w="1586167">
                  <a:extLst>
                    <a:ext uri="{9D8B030D-6E8A-4147-A177-3AD203B41FA5}">
                      <a16:colId xmlns:a16="http://schemas.microsoft.com/office/drawing/2014/main" val="395769646"/>
                    </a:ext>
                  </a:extLst>
                </a:gridCol>
              </a:tblGrid>
              <a:tr h="570473">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Sadece ağır egzersiz sırasında nefesim daralıyor</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0</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73951534"/>
                  </a:ext>
                </a:extLst>
              </a:tr>
              <a:tr h="571500">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Sadece düz yolda hızlı yürüdüğümde yada hafif yokuş çıkarken nefesim daralıyor</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1</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910821415"/>
                  </a:ext>
                </a:extLst>
              </a:tr>
              <a:tr h="814387">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Nefes darlığım nedeniyle düz yolda kendi yaşıtlarıma göre daha yavaş yürümek yada ara ara durup dinlenmek zorunda kalıyorum</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2</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215253666"/>
                  </a:ext>
                </a:extLst>
              </a:tr>
              <a:tr h="0">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Düz yolda 100 metre yada birkaç dakika yürüdükten sonra nefesim daralıyor ve duruyorum</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3</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827911234"/>
                  </a:ext>
                </a:extLst>
              </a:tr>
              <a:tr h="770573">
                <a:tc>
                  <a:txBody>
                    <a:bodyPr/>
                    <a:lstStyle/>
                    <a:p>
                      <a:pPr>
                        <a:lnSpc>
                          <a:spcPct val="115000"/>
                        </a:lnSpc>
                        <a:spcAft>
                          <a:spcPts val="1000"/>
                        </a:spcAft>
                      </a:pPr>
                      <a:r>
                        <a:rPr lang="tr-TR" sz="2000" dirty="0">
                          <a:solidFill>
                            <a:srgbClr val="404040"/>
                          </a:solidFill>
                          <a:effectLst/>
                          <a:latin typeface="+mn-lt"/>
                          <a:ea typeface="Times New Roman" panose="02020603050405020304" pitchFamily="18" charset="0"/>
                          <a:cs typeface="Times New Roman" panose="02020603050405020304" pitchFamily="18" charset="0"/>
                        </a:rPr>
                        <a:t>Nefes darlığım yüzünden evden çıkamıyorum veya giyinip soyunurken nefes darlığım oluyor</a:t>
                      </a:r>
                      <a:endParaRPr lang="tr-TR" sz="24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2000" dirty="0">
                          <a:solidFill>
                            <a:schemeClr val="bg1"/>
                          </a:solidFill>
                          <a:effectLst/>
                          <a:latin typeface="+mn-lt"/>
                          <a:ea typeface="Times New Roman" panose="02020603050405020304" pitchFamily="18" charset="0"/>
                          <a:cs typeface="Times New Roman" panose="02020603050405020304" pitchFamily="18" charset="0"/>
                        </a:rPr>
                        <a:t>Derece 4</a:t>
                      </a:r>
                      <a:endParaRPr lang="tr-TR" sz="2400" dirty="0">
                        <a:solidFill>
                          <a:schemeClr val="bg1"/>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37570922"/>
                  </a:ext>
                </a:extLst>
              </a:tr>
            </a:tbl>
          </a:graphicData>
        </a:graphic>
      </p:graphicFrame>
      <p:sp>
        <p:nvSpPr>
          <p:cNvPr id="5" name="Rectangle 6">
            <a:extLst>
              <a:ext uri="{FF2B5EF4-FFF2-40B4-BE49-F238E27FC236}">
                <a16:creationId xmlns:a16="http://schemas.microsoft.com/office/drawing/2014/main" id="{9A8B81FB-1CE7-41F3-90A0-19695BA51FB5}"/>
              </a:ext>
            </a:extLst>
          </p:cNvPr>
          <p:cNvSpPr>
            <a:spLocks noChangeArrowheads="1"/>
          </p:cNvSpPr>
          <p:nvPr/>
        </p:nvSpPr>
        <p:spPr bwMode="auto">
          <a:xfrm>
            <a:off x="404562" y="5727639"/>
            <a:ext cx="60642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69875" algn="l" defTabSz="914400" rtl="0" eaLnBrk="0" fontAlgn="base" latinLnBrk="0" hangingPunct="0">
              <a:lnSpc>
                <a:spcPct val="100000"/>
              </a:lnSpc>
              <a:spcBef>
                <a:spcPct val="0"/>
              </a:spcBef>
              <a:spcAft>
                <a:spcPct val="0"/>
              </a:spcAft>
              <a:buClrTx/>
              <a:buSzTx/>
              <a:buFontTx/>
              <a:buNone/>
              <a:tabLst/>
              <a:defRPr/>
            </a:pPr>
            <a:r>
              <a:rPr kumimoji="0" lang="tr-TR" altLang="zh-CN" sz="16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Değiştirilmiş İngiliz Tıbbi Araştırma Konseyi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Modified</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Medical</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Research</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a:t>
            </a:r>
            <a:r>
              <a:rPr kumimoji="0" lang="tr-TR" altLang="zh-CN" sz="1200" b="0" u="none" strike="noStrike" kern="1200" cap="none" spc="0" normalizeH="0" baseline="0" noProof="0" dirty="0" err="1">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Council</a:t>
            </a:r>
            <a:r>
              <a:rPr kumimoji="0" lang="tr-TR" altLang="zh-CN"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Times New Roman" panose="02020603050405020304" pitchFamily="18" charset="0"/>
              </a:rPr>
              <a:t>, mMRC) </a:t>
            </a:r>
            <a:endParaRPr kumimoji="0" lang="tr-TR" altLang="zh-CN" sz="2800" b="0" u="none" strike="noStrike" kern="1200" cap="none" spc="0" normalizeH="0" baseline="0" noProof="0" dirty="0">
              <a:ln>
                <a:noFill/>
              </a:ln>
              <a:solidFill>
                <a:srgbClr val="404040"/>
              </a:solidFill>
              <a:effectLst/>
              <a:uLnTx/>
              <a:uFillTx/>
              <a:latin typeface="Calibri" panose="020F0502020204030204"/>
              <a:ea typeface="等线" panose="02010600030101010101" pitchFamily="2" charset="-122"/>
            </a:endParaRPr>
          </a:p>
        </p:txBody>
      </p:sp>
      <p:sp>
        <p:nvSpPr>
          <p:cNvPr id="2" name="Dikdörtgen 1">
            <a:extLst>
              <a:ext uri="{FF2B5EF4-FFF2-40B4-BE49-F238E27FC236}">
                <a16:creationId xmlns:a16="http://schemas.microsoft.com/office/drawing/2014/main" id="{A1DE572A-CA09-461A-B0A4-4116E190A3E9}"/>
              </a:ext>
            </a:extLst>
          </p:cNvPr>
          <p:cNvSpPr/>
          <p:nvPr/>
        </p:nvSpPr>
        <p:spPr>
          <a:xfrm>
            <a:off x="583807" y="4933612"/>
            <a:ext cx="10303067" cy="369332"/>
          </a:xfrm>
          <a:prstGeom prst="rect">
            <a:avLst/>
          </a:prstGeom>
        </p:spPr>
        <p:txBody>
          <a:bodyPr wrap="square">
            <a:spAutoFit/>
          </a:bodyPr>
          <a:lstStyle/>
          <a:p>
            <a:r>
              <a:rPr lang="tr-TR" dirty="0">
                <a:solidFill>
                  <a:prstClr val="black">
                    <a:lumMod val="75000"/>
                    <a:lumOff val="25000"/>
                  </a:prstClr>
                </a:solidFill>
              </a:rPr>
              <a:t>mMRC değerlendirmesinde skor ≥ 2 ise; </a:t>
            </a:r>
            <a:r>
              <a:rPr lang="tr-TR" dirty="0" err="1">
                <a:solidFill>
                  <a:prstClr val="black">
                    <a:lumMod val="75000"/>
                    <a:lumOff val="25000"/>
                  </a:prstClr>
                </a:solidFill>
              </a:rPr>
              <a:t>semptomatik</a:t>
            </a:r>
            <a:r>
              <a:rPr lang="tr-TR" dirty="0">
                <a:solidFill>
                  <a:prstClr val="black">
                    <a:lumMod val="75000"/>
                    <a:lumOff val="25000"/>
                  </a:prstClr>
                </a:solidFill>
              </a:rPr>
              <a:t> hasta anlamına gelir.</a:t>
            </a:r>
            <a:endParaRPr lang="tr-TR" dirty="0"/>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7739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KOAH Değerlendirme Testi (CAT)*</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Tablo 3">
            <a:extLst>
              <a:ext uri="{FF2B5EF4-FFF2-40B4-BE49-F238E27FC236}">
                <a16:creationId xmlns:a16="http://schemas.microsoft.com/office/drawing/2014/main" id="{02BA273E-964D-40B7-A854-B0F22DA43D38}"/>
              </a:ext>
            </a:extLst>
          </p:cNvPr>
          <p:cNvGraphicFramePr>
            <a:graphicFrameLocks noGrp="1"/>
          </p:cNvGraphicFramePr>
          <p:nvPr/>
        </p:nvGraphicFramePr>
        <p:xfrm>
          <a:off x="651470" y="1194836"/>
          <a:ext cx="10854729" cy="4131242"/>
        </p:xfrm>
        <a:graphic>
          <a:graphicData uri="http://schemas.openxmlformats.org/drawingml/2006/table">
            <a:tbl>
              <a:tblPr firstRow="1" firstCol="1" bandRow="1"/>
              <a:tblGrid>
                <a:gridCol w="3937303">
                  <a:extLst>
                    <a:ext uri="{9D8B030D-6E8A-4147-A177-3AD203B41FA5}">
                      <a16:colId xmlns:a16="http://schemas.microsoft.com/office/drawing/2014/main" val="618794239"/>
                    </a:ext>
                  </a:extLst>
                </a:gridCol>
                <a:gridCol w="463419">
                  <a:extLst>
                    <a:ext uri="{9D8B030D-6E8A-4147-A177-3AD203B41FA5}">
                      <a16:colId xmlns:a16="http://schemas.microsoft.com/office/drawing/2014/main" val="3841527605"/>
                    </a:ext>
                  </a:extLst>
                </a:gridCol>
                <a:gridCol w="463419">
                  <a:extLst>
                    <a:ext uri="{9D8B030D-6E8A-4147-A177-3AD203B41FA5}">
                      <a16:colId xmlns:a16="http://schemas.microsoft.com/office/drawing/2014/main" val="257079527"/>
                    </a:ext>
                  </a:extLst>
                </a:gridCol>
                <a:gridCol w="463419">
                  <a:extLst>
                    <a:ext uri="{9D8B030D-6E8A-4147-A177-3AD203B41FA5}">
                      <a16:colId xmlns:a16="http://schemas.microsoft.com/office/drawing/2014/main" val="3649908431"/>
                    </a:ext>
                  </a:extLst>
                </a:gridCol>
                <a:gridCol w="463419">
                  <a:extLst>
                    <a:ext uri="{9D8B030D-6E8A-4147-A177-3AD203B41FA5}">
                      <a16:colId xmlns:a16="http://schemas.microsoft.com/office/drawing/2014/main" val="3429076940"/>
                    </a:ext>
                  </a:extLst>
                </a:gridCol>
                <a:gridCol w="463419">
                  <a:extLst>
                    <a:ext uri="{9D8B030D-6E8A-4147-A177-3AD203B41FA5}">
                      <a16:colId xmlns:a16="http://schemas.microsoft.com/office/drawing/2014/main" val="1532472732"/>
                    </a:ext>
                  </a:extLst>
                </a:gridCol>
                <a:gridCol w="463419">
                  <a:extLst>
                    <a:ext uri="{9D8B030D-6E8A-4147-A177-3AD203B41FA5}">
                      <a16:colId xmlns:a16="http://schemas.microsoft.com/office/drawing/2014/main" val="3032736245"/>
                    </a:ext>
                  </a:extLst>
                </a:gridCol>
                <a:gridCol w="4136912">
                  <a:extLst>
                    <a:ext uri="{9D8B030D-6E8A-4147-A177-3AD203B41FA5}">
                      <a16:colId xmlns:a16="http://schemas.microsoft.com/office/drawing/2014/main" val="2882068668"/>
                    </a:ext>
                  </a:extLst>
                </a:gridCol>
              </a:tblGrid>
              <a:tr h="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Hiç öksürmüyorum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0</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1</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2</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4</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Sürekli öksürüyorum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985812120"/>
                  </a:ext>
                </a:extLst>
              </a:tr>
              <a:tr h="39370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Akciğerlerimde hiç balgam yok</a:t>
                      </a:r>
                      <a:r>
                        <a:rPr lang="tr-TR" sz="1800" dirty="0">
                          <a:solidFill>
                            <a:srgbClr val="404040"/>
                          </a:solidFill>
                          <a:effectLst/>
                          <a:latin typeface="+mn-lt"/>
                          <a:ea typeface="Times New Roman" panose="02020603050405020304" pitchFamily="18" charset="0"/>
                          <a:cs typeface="Times New Roman" panose="02020603050405020304" pitchFamily="18" charset="0"/>
                        </a:rPr>
                        <a:t>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0</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1</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2</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3</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5</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 tamamen balgam dolu</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879995491"/>
                  </a:ext>
                </a:extLst>
              </a:tr>
              <a:tr h="706755">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Göğsümde hiç tıkanma/daralma hissetmiyorum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3</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Göğsümde çok daralma var</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204620039"/>
                  </a:ext>
                </a:extLst>
              </a:tr>
              <a:tr h="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Yokuş veya bir kat merdiven çıktığımda nefesim daralmıyor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3</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Yokuş veya bir kat merdiven çıktığımda nefesim çok daralıyor</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105294011"/>
                  </a:ext>
                </a:extLst>
              </a:tr>
              <a:tr h="430897">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Evdeki hareketlerimde hiç zorlanmıyorum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Evdeki hareketlerimde çok zorlanıyorum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351354413"/>
                  </a:ext>
                </a:extLst>
              </a:tr>
              <a:tr h="719528">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Akciğerlerimin durumuna rağmen evimden dışarı çıkmaya çekinmiyorum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Akciğerlerimin durumu nedeniyle evimden dışarı çıkmaya çekiniyorum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25099534"/>
                  </a:ext>
                </a:extLst>
              </a:tr>
              <a:tr h="38862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Rahat uyuyorum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0</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Akciğerlerimin durumu nedeniyle rahat uyuyamıyorum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2348350773"/>
                  </a:ext>
                </a:extLst>
              </a:tr>
              <a:tr h="0">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Kendimi çok güçlü/enerjik hissediyorum </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0</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1</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2</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a:solidFill>
                            <a:srgbClr val="FFFFFF"/>
                          </a:solidFill>
                          <a:effectLst/>
                          <a:latin typeface="+mn-lt"/>
                          <a:ea typeface="Times New Roman" panose="02020603050405020304" pitchFamily="18" charset="0"/>
                          <a:cs typeface="Times New Roman" panose="02020603050405020304" pitchFamily="18" charset="0"/>
                        </a:rPr>
                        <a:t>3</a:t>
                      </a:r>
                      <a:endParaRPr lang="tr-TR" sz="180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4</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a:lnSpc>
                          <a:spcPct val="115000"/>
                        </a:lnSpc>
                        <a:spcAft>
                          <a:spcPts val="1000"/>
                        </a:spcAft>
                      </a:pPr>
                      <a:r>
                        <a:rPr lang="tr-TR" sz="1600" kern="1200" dirty="0">
                          <a:solidFill>
                            <a:srgbClr val="FFFFFF"/>
                          </a:solidFill>
                          <a:effectLst/>
                          <a:latin typeface="+mn-lt"/>
                          <a:ea typeface="Times New Roman" panose="02020603050405020304" pitchFamily="18" charset="0"/>
                          <a:cs typeface="Times New Roman" panose="02020603050405020304" pitchFamily="18" charset="0"/>
                        </a:rPr>
                        <a:t>5</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nSpc>
                          <a:spcPct val="115000"/>
                        </a:lnSpc>
                        <a:spcAft>
                          <a:spcPts val="1000"/>
                        </a:spcAft>
                      </a:pPr>
                      <a:r>
                        <a:rPr lang="tr-TR" sz="1600" kern="1200" dirty="0">
                          <a:solidFill>
                            <a:srgbClr val="404040"/>
                          </a:solidFill>
                          <a:effectLst/>
                          <a:latin typeface="+mn-lt"/>
                          <a:ea typeface="Times New Roman" panose="02020603050405020304" pitchFamily="18" charset="0"/>
                          <a:cs typeface="Times New Roman" panose="02020603050405020304" pitchFamily="18" charset="0"/>
                        </a:rPr>
                        <a:t>Kendimi hiç güçlü/enerjik hissetmiyorum</a:t>
                      </a:r>
                      <a:endParaRPr lang="tr-TR" sz="1800" dirty="0">
                        <a:solidFill>
                          <a:srgbClr val="404040"/>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663164043"/>
                  </a:ext>
                </a:extLst>
              </a:tr>
              <a:tr h="0">
                <a:tc>
                  <a:txBody>
                    <a:bodyPr/>
                    <a:lstStyle/>
                    <a:p>
                      <a:pPr algn="ctr">
                        <a:lnSpc>
                          <a:spcPct val="115000"/>
                        </a:lnSpc>
                        <a:spcAft>
                          <a:spcPts val="1000"/>
                        </a:spcAft>
                      </a:pPr>
                      <a:r>
                        <a:rPr lang="tr-TR" sz="1600" kern="1200" dirty="0">
                          <a:solidFill>
                            <a:schemeClr val="tx1"/>
                          </a:solidFill>
                          <a:effectLst/>
                          <a:latin typeface="+mn-lt"/>
                          <a:ea typeface="Times New Roman" panose="02020603050405020304" pitchFamily="18" charset="0"/>
                          <a:cs typeface="Times New Roman" panose="02020603050405020304" pitchFamily="18" charset="0"/>
                        </a:rPr>
                        <a:t> </a:t>
                      </a:r>
                      <a:endParaRPr lang="tr-TR" sz="18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gridSpan="6">
                  <a:txBody>
                    <a:bodyPr/>
                    <a:lstStyle/>
                    <a:p>
                      <a:pPr algn="ctr">
                        <a:lnSpc>
                          <a:spcPct val="115000"/>
                        </a:lnSpc>
                        <a:spcAft>
                          <a:spcPts val="1000"/>
                        </a:spcAft>
                      </a:pPr>
                      <a:r>
                        <a:rPr lang="tr-TR" sz="1600" b="1" kern="1200" dirty="0">
                          <a:solidFill>
                            <a:srgbClr val="FFFFFF"/>
                          </a:solidFill>
                          <a:effectLst/>
                          <a:latin typeface="+mn-lt"/>
                          <a:ea typeface="Times New Roman" panose="02020603050405020304" pitchFamily="18" charset="0"/>
                          <a:cs typeface="Times New Roman" panose="02020603050405020304" pitchFamily="18" charset="0"/>
                        </a:rPr>
                        <a:t>TOPLAM SKOR</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000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15000"/>
                        </a:lnSpc>
                        <a:spcAft>
                          <a:spcPts val="1000"/>
                        </a:spcAft>
                      </a:pPr>
                      <a:r>
                        <a:rPr lang="tr-TR" sz="1600" kern="1200" dirty="0">
                          <a:solidFill>
                            <a:srgbClr val="000000"/>
                          </a:solidFill>
                          <a:effectLst/>
                          <a:latin typeface="+mn-lt"/>
                          <a:ea typeface="Times New Roman" panose="02020603050405020304" pitchFamily="18" charset="0"/>
                          <a:cs typeface="Times New Roman" panose="02020603050405020304" pitchFamily="18" charset="0"/>
                        </a:rPr>
                        <a:t> </a:t>
                      </a:r>
                      <a:endParaRPr lang="tr-TR" sz="1800" dirty="0">
                        <a:effectLst/>
                        <a:latin typeface="+mn-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2162511949"/>
                  </a:ext>
                </a:extLst>
              </a:tr>
            </a:tbl>
          </a:graphicData>
        </a:graphic>
      </p:graphicFrame>
      <p:sp>
        <p:nvSpPr>
          <p:cNvPr id="5" name="Dikdörtgen 4">
            <a:extLst>
              <a:ext uri="{FF2B5EF4-FFF2-40B4-BE49-F238E27FC236}">
                <a16:creationId xmlns:a16="http://schemas.microsoft.com/office/drawing/2014/main" id="{78AFF572-17D6-42B1-8807-A8EE48A4E66A}"/>
              </a:ext>
            </a:extLst>
          </p:cNvPr>
          <p:cNvSpPr/>
          <p:nvPr/>
        </p:nvSpPr>
        <p:spPr>
          <a:xfrm>
            <a:off x="555923" y="5771743"/>
            <a:ext cx="107690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 </a:t>
            </a:r>
            <a:r>
              <a:rPr kumimoji="0" lang="tr-TR" sz="12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KOAH değerlendirme testi hastanın farkındalığını artırmak ve kendi kendine de kontrolünü sağlamak için kullanılabilir. KOAH değerlendirme testi toplam skoru ≥10 ise kontrol için sağlık kuruluşuna başvurması önemle tavsiye edilir.</a:t>
            </a:r>
            <a:endParaRPr kumimoji="0" lang="tr-TR" sz="1200" b="0" u="none" strike="noStrike" kern="1200" cap="none" spc="0" normalizeH="0" baseline="0" noProof="0" dirty="0">
              <a:ln>
                <a:noFill/>
              </a:ln>
              <a:solidFill>
                <a:srgbClr val="404040"/>
              </a:solidFill>
              <a:effectLst/>
              <a:uLnTx/>
              <a:uFillTx/>
              <a:latin typeface="Calibri" panose="020F0502020204030204"/>
              <a:cs typeface="+mn-cs"/>
            </a:endParaRPr>
          </a:p>
        </p:txBody>
      </p:sp>
      <p:sp>
        <p:nvSpPr>
          <p:cNvPr id="2" name="Dikdörtgen 1">
            <a:extLst>
              <a:ext uri="{FF2B5EF4-FFF2-40B4-BE49-F238E27FC236}">
                <a16:creationId xmlns:a16="http://schemas.microsoft.com/office/drawing/2014/main" id="{8825ED09-2292-4DA1-93F4-5B9C80AD6D14}"/>
              </a:ext>
            </a:extLst>
          </p:cNvPr>
          <p:cNvSpPr/>
          <p:nvPr/>
        </p:nvSpPr>
        <p:spPr>
          <a:xfrm>
            <a:off x="632123" y="5306872"/>
            <a:ext cx="10854729" cy="464871"/>
          </a:xfrm>
          <a:prstGeom prst="rect">
            <a:avLst/>
          </a:prstGeom>
        </p:spPr>
        <p:txBody>
          <a:bodyPr wrap="square">
            <a:spAutoFit/>
          </a:bodyPr>
          <a:lstStyle/>
          <a:p>
            <a:pPr lvl="0" defTabSz="355600">
              <a:lnSpc>
                <a:spcPct val="150000"/>
              </a:lnSpc>
              <a:buClr>
                <a:srgbClr val="C00000"/>
              </a:buClr>
              <a:defRPr/>
            </a:pPr>
            <a:r>
              <a:rPr lang="tr-TR" dirty="0">
                <a:solidFill>
                  <a:prstClr val="black">
                    <a:lumMod val="75000"/>
                    <a:lumOff val="25000"/>
                  </a:prstClr>
                </a:solidFill>
              </a:rPr>
              <a:t>CAT değerlendirmesinde skor ≥ 10 ise </a:t>
            </a:r>
            <a:r>
              <a:rPr lang="tr-TR" dirty="0" err="1">
                <a:solidFill>
                  <a:prstClr val="black">
                    <a:lumMod val="75000"/>
                    <a:lumOff val="25000"/>
                  </a:prstClr>
                </a:solidFill>
              </a:rPr>
              <a:t>semptomatik</a:t>
            </a:r>
            <a:r>
              <a:rPr lang="tr-TR" dirty="0">
                <a:solidFill>
                  <a:prstClr val="black">
                    <a:lumMod val="75000"/>
                    <a:lumOff val="25000"/>
                  </a:prstClr>
                </a:solidFill>
              </a:rPr>
              <a:t> hasta anlamına gelir.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744732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93E40F14-0D1E-4796-88E1-99F7862B14B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341301"/>
            <a:ext cx="10586513" cy="4154984"/>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Akciğer hacim ve işlevleri saptanarak tanı, tedavi ve izleme kararlarının belirlenmesinde solunum fonksiyon testlerinin yapılması önerilmektedir.</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 </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Peak Flowmetre</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Alfa-1 Antitripsin düzeyinin ölçülmesi </a:t>
            </a:r>
          </a:p>
          <a:p>
            <a:pPr marL="1165225" marR="0" lvl="0" indent="-88900" algn="l" defTabSz="355600" rtl="0" eaLnBrk="1" fontAlgn="auto" latinLnBrk="0" hangingPunct="1">
              <a:lnSpc>
                <a:spcPct val="20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Radyolojik İnceleme</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Değerlendirme-3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14">
            <a:extLst>
              <a:ext uri="{FF2B5EF4-FFF2-40B4-BE49-F238E27FC236}">
                <a16:creationId xmlns:a16="http://schemas.microsoft.com/office/drawing/2014/main" id="{F3299E27-D631-4D80-B38F-39F539CA6509}"/>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94540" y="4114181"/>
            <a:ext cx="571294" cy="571294"/>
          </a:xfrm>
          <a:prstGeom prst="rect">
            <a:avLst/>
          </a:prstGeom>
          <a:solidFill>
            <a:schemeClr val="tx1">
              <a:lumMod val="65000"/>
              <a:lumOff val="35000"/>
              <a:alpha val="0"/>
            </a:schemeClr>
          </a:solidFill>
        </p:spPr>
      </p:pic>
      <p:pic>
        <p:nvPicPr>
          <p:cNvPr id="6" name="Resim 18">
            <a:extLst>
              <a:ext uri="{FF2B5EF4-FFF2-40B4-BE49-F238E27FC236}">
                <a16:creationId xmlns:a16="http://schemas.microsoft.com/office/drawing/2014/main" id="{132ADD6D-51BE-421B-A625-5ACCF823E055}"/>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2697197"/>
            <a:ext cx="571294" cy="571294"/>
          </a:xfrm>
          <a:prstGeom prst="rect">
            <a:avLst/>
          </a:prstGeom>
          <a:solidFill>
            <a:schemeClr val="tx1">
              <a:lumMod val="65000"/>
              <a:lumOff val="35000"/>
              <a:alpha val="0"/>
            </a:schemeClr>
          </a:solidFill>
        </p:spPr>
      </p:pic>
      <p:pic>
        <p:nvPicPr>
          <p:cNvPr id="7" name="Resim 20">
            <a:extLst>
              <a:ext uri="{FF2B5EF4-FFF2-40B4-BE49-F238E27FC236}">
                <a16:creationId xmlns:a16="http://schemas.microsoft.com/office/drawing/2014/main" id="{CFFF7831-F149-41B1-89D8-C2278141AA7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3392969"/>
            <a:ext cx="571294" cy="571294"/>
          </a:xfrm>
          <a:prstGeom prst="rect">
            <a:avLst/>
          </a:prstGeom>
          <a:solidFill>
            <a:schemeClr val="tx1">
              <a:lumMod val="65000"/>
              <a:lumOff val="35000"/>
              <a:alpha val="0"/>
            </a:schemeClr>
          </a:solidFill>
        </p:spPr>
      </p:pic>
      <p:pic>
        <p:nvPicPr>
          <p:cNvPr id="8" name="Resim 32">
            <a:extLst>
              <a:ext uri="{FF2B5EF4-FFF2-40B4-BE49-F238E27FC236}">
                <a16:creationId xmlns:a16="http://schemas.microsoft.com/office/drawing/2014/main" id="{9C307AB1-3D4F-4F24-AA66-68F1B112135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01422" y="4841502"/>
            <a:ext cx="570422" cy="570422"/>
          </a:xfrm>
          <a:prstGeom prst="rect">
            <a:avLst/>
          </a:prstGeom>
          <a:solidFill>
            <a:schemeClr val="tx1">
              <a:lumMod val="65000"/>
              <a:lumOff val="35000"/>
              <a:alpha val="0"/>
            </a:schemeClr>
          </a:solidFill>
        </p:spPr>
      </p:pic>
      <p:sp>
        <p:nvSpPr>
          <p:cNvPr id="9" name="Dikdörtgen 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2068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1000"/>
                                        <p:tgtEl>
                                          <p:spTgt spid="2">
                                            <p:txEl>
                                              <p:pRg st="2" end="2"/>
                                            </p:txEl>
                                          </p:spTgt>
                                        </p:tgtEl>
                                      </p:cBhvr>
                                    </p:animEffect>
                                    <p:anim calcmode="lin" valueType="num">
                                      <p:cBhvr>
                                        <p:cTn id="3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fade">
                                      <p:cBhvr>
                                        <p:cTn id="46" dur="1000"/>
                                        <p:tgtEl>
                                          <p:spTgt spid="2">
                                            <p:txEl>
                                              <p:pRg st="3" end="3"/>
                                            </p:txEl>
                                          </p:spTgt>
                                        </p:tgtEl>
                                      </p:cBhvr>
                                    </p:animEffect>
                                    <p:anim calcmode="lin" valueType="num">
                                      <p:cBhvr>
                                        <p:cTn id="4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
                                            <p:txEl>
                                              <p:pRg st="4" end="4"/>
                                            </p:txEl>
                                          </p:spTgt>
                                        </p:tgtEl>
                                        <p:attrNameLst>
                                          <p:attrName>style.visibility</p:attrName>
                                        </p:attrNameLst>
                                      </p:cBhvr>
                                      <p:to>
                                        <p:strVal val="visible"/>
                                      </p:to>
                                    </p:set>
                                    <p:animEffect transition="in" filter="fade">
                                      <p:cBhvr>
                                        <p:cTn id="60" dur="1000"/>
                                        <p:tgtEl>
                                          <p:spTgt spid="2">
                                            <p:txEl>
                                              <p:pRg st="4" end="4"/>
                                            </p:txEl>
                                          </p:spTgt>
                                        </p:tgtEl>
                                      </p:cBhvr>
                                    </p:animEffect>
                                    <p:anim calcmode="lin" valueType="num">
                                      <p:cBhvr>
                                        <p:cTn id="6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305270"/>
            <a:ext cx="7363556"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Hastasında</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Solunum</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Fonksiyon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Testlerinin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Değerlendirilmesi</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pic>
        <p:nvPicPr>
          <p:cNvPr id="5"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6" name="Picture 10">
            <a:extLst>
              <a:ext uri="{FF2B5EF4-FFF2-40B4-BE49-F238E27FC236}">
                <a16:creationId xmlns:a16="http://schemas.microsoft.com/office/drawing/2014/main" id="{EBC7135B-B51F-4AD9-A5B8-697E1436230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3168" t="33894" r="60254" b="33556"/>
          <a:stretch/>
        </p:blipFill>
        <p:spPr>
          <a:xfrm>
            <a:off x="8983748" y="1960370"/>
            <a:ext cx="1578573" cy="1768415"/>
          </a:xfrm>
          <a:prstGeom prst="rect">
            <a:avLst/>
          </a:prstGeom>
        </p:spPr>
      </p:pic>
      <p:pic>
        <p:nvPicPr>
          <p:cNvPr id="7" name="Picture 2" descr="lung pressure cycle breathing inspiration and">
            <a:extLst>
              <a:ext uri="{FF2B5EF4-FFF2-40B4-BE49-F238E27FC236}">
                <a16:creationId xmlns:a16="http://schemas.microsoft.com/office/drawing/2014/main" id="{C2B6260F-1374-4822-97F1-45F1FDA7ABF7}"/>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6783" t="24965" r="19155" b="23835"/>
          <a:stretch/>
        </p:blipFill>
        <p:spPr bwMode="auto">
          <a:xfrm>
            <a:off x="8983748" y="3790788"/>
            <a:ext cx="1578965" cy="153189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36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CB673739-6A16-4DB3-85AC-85DB17AA37AE}"/>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54683" y="1913209"/>
            <a:ext cx="10427232" cy="335906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düşünülen her olguda kesin tanı için spirometrik inceleme yapılmalıdır.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Spirometrik değerlendirme KOAH tanısını kesinleştirmede, ayırıcı tanıda ve hastalığın seyrini izlemede yararlıdır.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Spirometrik inceleme mevcut hava akımı kısıtlanmasını göstermede en iyi standardize edilmiş, kolay, tekrarlanabilir ve en objektif yaklaşımdır</a:t>
            </a:r>
            <a:r>
              <a:rPr lang="tr-TR" sz="2400" dirty="0">
                <a:solidFill>
                  <a:prstClr val="black">
                    <a:lumMod val="75000"/>
                    <a:lumOff val="25000"/>
                  </a:prstClr>
                </a:solidFill>
                <a:latin typeface="Calibri" panose="020F0502020204030204"/>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4709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8DA5186-9A43-4525-A3DF-8F999E0BB94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490996"/>
            <a:ext cx="10586513" cy="380873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fonksiyonları değişik tipte birçok araçla yapılabilir.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Ölçüm yapan kişi ile ölçülen bireyin kooperasyonunu gerektirir.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Ölçüm sonuçları hem teknik hem de kişisel faktörlerden etkilenir.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Sonuçların değişkenliğini azaltmak ve doğru ölçümü yapabilmek için standardizasyon ilkelerine uyulmalıdır. </a:t>
            </a:r>
            <a:endParaRPr kumimoji="0" lang="en-US"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Spirometrik ölçümler yaş, boy, cins ve ırka göre belirlenen referans değerlerle karşılaştırılarak değerlendirilir.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66419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97506A45-DB9B-4FA0-8EE7-E0681131AB0F}"/>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65101"/>
            <a:ext cx="10586513" cy="433965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Hastalıkların, solunum fonksiyonlarına etkisinin saptanması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Obstrüktif, restriktif, mikst tip bozukluğunun ayrımı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Preoperatif değerlendirme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Hastalık seyri ve prognozu</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Tedaviye cevabın değerlendirilmesi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İş görmezlik derecesinin belirlenmesi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İlaçlara (amiodaron, </a:t>
            </a:r>
            <a:r>
              <a:rPr kumimoji="0" lang="tr-TR" sz="2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bleomisin</a:t>
            </a:r>
            <a:r>
              <a:rPr kumimoji="0" lang="tr-TR" sz="23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vb.) ikincil oluşabilecek akciğer hasarının tedavi öncesi ve sonrasında yapılacak ölçümlerle gösterilmesi</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Endikasyonları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6" descr="checkmark green tick and red cross approved">
            <a:extLst>
              <a:ext uri="{FF2B5EF4-FFF2-40B4-BE49-F238E27FC236}">
                <a16:creationId xmlns:a16="http://schemas.microsoft.com/office/drawing/2014/main" id="{B84B8941-7D90-4041-ACA1-D63E2897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97" r="49268" b="27532"/>
          <a:stretch/>
        </p:blipFill>
        <p:spPr bwMode="auto">
          <a:xfrm>
            <a:off x="9713343" y="1225496"/>
            <a:ext cx="1548213" cy="148649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5539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7F89F61-9D86-44D0-B5B6-360813D2952C}"/>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81301"/>
            <a:ext cx="10497781" cy="4524315"/>
          </a:xfrm>
          <a:prstGeom prst="rect">
            <a:avLst/>
          </a:prstGeom>
          <a:noFill/>
        </p:spPr>
        <p:txBody>
          <a:bodyPr wrap="square" rtlCol="0">
            <a:spAutoFit/>
          </a:bodyPr>
          <a:lstStyle/>
          <a:p>
            <a:pPr lvl="0" defTabSz="355600">
              <a:lnSpc>
                <a:spcPct val="150000"/>
              </a:lnSpc>
              <a:buClr>
                <a:srgbClr val="4BACC6"/>
              </a:buClr>
              <a:defRPr/>
            </a:pPr>
            <a:r>
              <a:rPr lang="en-US" sz="2400" dirty="0">
                <a:solidFill>
                  <a:prstClr val="black">
                    <a:lumMod val="75000"/>
                    <a:lumOff val="25000"/>
                  </a:prstClr>
                </a:solidFill>
              </a:rPr>
              <a:t>İKS      : İnhale </a:t>
            </a:r>
            <a:r>
              <a:rPr lang="en-US" sz="2400" dirty="0" err="1">
                <a:solidFill>
                  <a:prstClr val="black">
                    <a:lumMod val="75000"/>
                    <a:lumOff val="25000"/>
                  </a:prstClr>
                </a:solidFill>
              </a:rPr>
              <a:t>Kortikosteroid</a:t>
            </a:r>
            <a:endParaRPr lang="tr-TR" sz="2400" dirty="0">
              <a:solidFill>
                <a:prstClr val="black">
                  <a:lumMod val="75000"/>
                  <a:lumOff val="25000"/>
                </a:prstClr>
              </a:solidFill>
            </a:endParaRPr>
          </a:p>
          <a:p>
            <a:pPr lvl="0" defTabSz="355600">
              <a:lnSpc>
                <a:spcPct val="150000"/>
              </a:lnSpc>
              <a:buClr>
                <a:srgbClr val="4BACC6"/>
              </a:buClr>
              <a:defRPr/>
            </a:pPr>
            <a:r>
              <a:rPr lang="en-US" sz="2400" dirty="0">
                <a:solidFill>
                  <a:prstClr val="black">
                    <a:lumMod val="75000"/>
                    <a:lumOff val="25000"/>
                  </a:prstClr>
                </a:solidFill>
              </a:rPr>
              <a:t>KOAH : </a:t>
            </a:r>
            <a:r>
              <a:rPr lang="en-US" sz="2400" dirty="0" err="1">
                <a:solidFill>
                  <a:prstClr val="black">
                    <a:lumMod val="75000"/>
                    <a:lumOff val="25000"/>
                  </a:prstClr>
                </a:solidFill>
              </a:rPr>
              <a:t>Kronik</a:t>
            </a:r>
            <a:r>
              <a:rPr lang="en-US" sz="2400" dirty="0">
                <a:solidFill>
                  <a:prstClr val="black">
                    <a:lumMod val="75000"/>
                    <a:lumOff val="25000"/>
                  </a:prstClr>
                </a:solidFill>
              </a:rPr>
              <a:t> </a:t>
            </a:r>
            <a:r>
              <a:rPr lang="en-US" sz="2400" dirty="0" err="1">
                <a:solidFill>
                  <a:prstClr val="black">
                    <a:lumMod val="75000"/>
                    <a:lumOff val="25000"/>
                  </a:prstClr>
                </a:solidFill>
              </a:rPr>
              <a:t>Obstrüktif</a:t>
            </a:r>
            <a:r>
              <a:rPr lang="en-US" sz="2400" dirty="0">
                <a:solidFill>
                  <a:prstClr val="black">
                    <a:lumMod val="75000"/>
                    <a:lumOff val="25000"/>
                  </a:prstClr>
                </a:solidFill>
              </a:rPr>
              <a:t> Akciğer </a:t>
            </a:r>
            <a:r>
              <a:rPr lang="en-US" sz="2400" dirty="0" err="1">
                <a:solidFill>
                  <a:prstClr val="black">
                    <a:lumMod val="75000"/>
                    <a:lumOff val="25000"/>
                  </a:prstClr>
                </a:solidFill>
              </a:rPr>
              <a:t>Hastalığı</a:t>
            </a:r>
            <a:endParaRPr lang="en-US" sz="2400" dirty="0">
              <a:solidFill>
                <a:prstClr val="black">
                  <a:lumMod val="75000"/>
                  <a:lumOff val="25000"/>
                </a:prstClr>
              </a:solidFill>
            </a:endParaRPr>
          </a:p>
          <a:p>
            <a:pPr lvl="0" defTabSz="355600">
              <a:lnSpc>
                <a:spcPct val="150000"/>
              </a:lnSpc>
              <a:buClr>
                <a:srgbClr val="4BACC6"/>
              </a:buClr>
              <a:defRPr/>
            </a:pPr>
            <a:r>
              <a:rPr lang="en-US" sz="2400" dirty="0">
                <a:solidFill>
                  <a:prstClr val="black">
                    <a:lumMod val="75000"/>
                    <a:lumOff val="25000"/>
                  </a:prstClr>
                </a:solidFill>
              </a:rPr>
              <a:t>KTİ      : </a:t>
            </a:r>
            <a:r>
              <a:rPr lang="en-US" sz="2400" dirty="0" err="1">
                <a:solidFill>
                  <a:prstClr val="black">
                    <a:lumMod val="75000"/>
                    <a:lumOff val="25000"/>
                  </a:prstClr>
                </a:solidFill>
              </a:rPr>
              <a:t>Kuru</a:t>
            </a:r>
            <a:r>
              <a:rPr lang="en-US" sz="2400" dirty="0">
                <a:solidFill>
                  <a:prstClr val="black">
                    <a:lumMod val="75000"/>
                    <a:lumOff val="25000"/>
                  </a:prstClr>
                </a:solidFill>
              </a:rPr>
              <a:t> </a:t>
            </a:r>
            <a:r>
              <a:rPr lang="en-US" sz="2400" dirty="0" err="1">
                <a:solidFill>
                  <a:prstClr val="black">
                    <a:lumMod val="75000"/>
                    <a:lumOff val="25000"/>
                  </a:prstClr>
                </a:solidFill>
              </a:rPr>
              <a:t>Toz</a:t>
            </a:r>
            <a:r>
              <a:rPr lang="en-US" sz="2400" dirty="0">
                <a:solidFill>
                  <a:prstClr val="black">
                    <a:lumMod val="75000"/>
                    <a:lumOff val="25000"/>
                  </a:prstClr>
                </a:solidFill>
              </a:rPr>
              <a:t> İnhaler</a:t>
            </a:r>
          </a:p>
          <a:p>
            <a:pPr lvl="0" defTabSz="355600">
              <a:lnSpc>
                <a:spcPct val="150000"/>
              </a:lnSpc>
              <a:buClr>
                <a:srgbClr val="4BACC6"/>
              </a:buClr>
              <a:defRPr/>
            </a:pPr>
            <a:r>
              <a:rPr lang="en-US" sz="2400" dirty="0">
                <a:solidFill>
                  <a:prstClr val="black">
                    <a:lumMod val="75000"/>
                    <a:lumOff val="25000"/>
                  </a:prstClr>
                </a:solidFill>
              </a:rPr>
              <a:t>LABA  : Long Acting Beta2 Agonist (</a:t>
            </a:r>
            <a:r>
              <a:rPr lang="en-US" sz="2400" dirty="0" err="1">
                <a:solidFill>
                  <a:prstClr val="black">
                    <a:lumMod val="75000"/>
                    <a:lumOff val="25000"/>
                  </a:prstClr>
                </a:solidFill>
              </a:rPr>
              <a:t>Uzun</a:t>
            </a:r>
            <a:r>
              <a:rPr lang="en-US" sz="2400" dirty="0">
                <a:solidFill>
                  <a:prstClr val="black">
                    <a:lumMod val="75000"/>
                    <a:lumOff val="25000"/>
                  </a:prstClr>
                </a:solidFill>
              </a:rPr>
              <a:t> </a:t>
            </a:r>
            <a:r>
              <a:rPr lang="en-US" sz="2400" dirty="0" err="1">
                <a:solidFill>
                  <a:prstClr val="black">
                    <a:lumMod val="75000"/>
                    <a:lumOff val="25000"/>
                  </a:prstClr>
                </a:solidFill>
              </a:rPr>
              <a:t>Etkili</a:t>
            </a:r>
            <a:r>
              <a:rPr lang="en-US" sz="2400" dirty="0">
                <a:solidFill>
                  <a:prstClr val="black">
                    <a:lumMod val="75000"/>
                    <a:lumOff val="25000"/>
                  </a:prstClr>
                </a:solidFill>
              </a:rPr>
              <a:t> Beta2</a:t>
            </a:r>
            <a:r>
              <a:rPr lang="tr-TR" sz="2400" dirty="0">
                <a:solidFill>
                  <a:prstClr val="black">
                    <a:lumMod val="75000"/>
                    <a:lumOff val="25000"/>
                  </a:prstClr>
                </a:solidFill>
              </a:rPr>
              <a:t> A</a:t>
            </a:r>
            <a:r>
              <a:rPr lang="en-US" sz="2400" dirty="0" err="1">
                <a:solidFill>
                  <a:prstClr val="black">
                    <a:lumMod val="75000"/>
                    <a:lumOff val="25000"/>
                  </a:prstClr>
                </a:solidFill>
              </a:rPr>
              <a:t>gonist</a:t>
            </a:r>
            <a:r>
              <a:rPr lang="en-US" sz="2400" dirty="0">
                <a:solidFill>
                  <a:prstClr val="black">
                    <a:lumMod val="75000"/>
                    <a:lumOff val="25000"/>
                  </a:prstClr>
                </a:solidFill>
              </a:rPr>
              <a:t>)</a:t>
            </a:r>
          </a:p>
          <a:p>
            <a:pPr lvl="0" defTabSz="355600">
              <a:lnSpc>
                <a:spcPct val="150000"/>
              </a:lnSpc>
              <a:buClr>
                <a:srgbClr val="4BACC6"/>
              </a:buClr>
              <a:defRPr/>
            </a:pPr>
            <a:r>
              <a:rPr lang="en-US" sz="2400" dirty="0">
                <a:solidFill>
                  <a:prstClr val="black">
                    <a:lumMod val="75000"/>
                    <a:lumOff val="25000"/>
                  </a:prstClr>
                </a:solidFill>
              </a:rPr>
              <a:t>LAMA : Long Acting Muscarinic Antagonists (</a:t>
            </a:r>
            <a:r>
              <a:rPr lang="en-US" sz="2400" dirty="0" err="1">
                <a:solidFill>
                  <a:prstClr val="black">
                    <a:lumMod val="75000"/>
                    <a:lumOff val="25000"/>
                  </a:prstClr>
                </a:solidFill>
              </a:rPr>
              <a:t>Uzun</a:t>
            </a:r>
            <a:r>
              <a:rPr lang="en-US" sz="2400" dirty="0">
                <a:solidFill>
                  <a:prstClr val="black">
                    <a:lumMod val="75000"/>
                    <a:lumOff val="25000"/>
                  </a:prstClr>
                </a:solidFill>
              </a:rPr>
              <a:t> </a:t>
            </a:r>
            <a:r>
              <a:rPr lang="en-US" sz="2400" dirty="0" err="1">
                <a:solidFill>
                  <a:prstClr val="black">
                    <a:lumMod val="75000"/>
                    <a:lumOff val="25000"/>
                  </a:prstClr>
                </a:solidFill>
              </a:rPr>
              <a:t>Etkili</a:t>
            </a:r>
            <a:r>
              <a:rPr lang="en-US" sz="2400" dirty="0">
                <a:solidFill>
                  <a:prstClr val="black">
                    <a:lumMod val="75000"/>
                    <a:lumOff val="25000"/>
                  </a:prstClr>
                </a:solidFill>
              </a:rPr>
              <a:t> Anti </a:t>
            </a:r>
            <a:r>
              <a:rPr lang="en-US" sz="2400" dirty="0" err="1">
                <a:solidFill>
                  <a:prstClr val="black">
                    <a:lumMod val="75000"/>
                    <a:lumOff val="25000"/>
                  </a:prstClr>
                </a:solidFill>
              </a:rPr>
              <a:t>Muskarinik</a:t>
            </a:r>
            <a:r>
              <a:rPr lang="en-US" sz="2400" dirty="0">
                <a:solidFill>
                  <a:prstClr val="black">
                    <a:lumMod val="75000"/>
                    <a:lumOff val="25000"/>
                  </a:prstClr>
                </a:solidFill>
              </a:rPr>
              <a:t> Agonist)</a:t>
            </a:r>
          </a:p>
          <a:p>
            <a:pPr lvl="0" defTabSz="355600">
              <a:lnSpc>
                <a:spcPct val="150000"/>
              </a:lnSpc>
              <a:buClr>
                <a:srgbClr val="4BACC6"/>
              </a:buClr>
              <a:defRPr/>
            </a:pPr>
            <a:r>
              <a:rPr lang="en-US" sz="2400" dirty="0">
                <a:solidFill>
                  <a:prstClr val="black">
                    <a:lumMod val="75000"/>
                    <a:lumOff val="25000"/>
                  </a:prstClr>
                </a:solidFill>
              </a:rPr>
              <a:t>NHANES : National Health and Nutrition Examination Survey</a:t>
            </a:r>
            <a:endParaRPr lang="tr-TR" sz="2400" dirty="0">
              <a:solidFill>
                <a:prstClr val="black">
                  <a:lumMod val="75000"/>
                  <a:lumOff val="25000"/>
                </a:prstClr>
              </a:solidFill>
              <a:latin typeface="Calibri" panose="020F0502020204030204"/>
            </a:endParaRPr>
          </a:p>
          <a:p>
            <a:pPr marL="1257300" marR="0" lvl="0" indent="-1257300" algn="l" defTabSz="355600" rtl="0" eaLnBrk="1" fontAlgn="auto" latinLnBrk="0" hangingPunct="1">
              <a:lnSpc>
                <a:spcPct val="150000"/>
              </a:lnSpc>
              <a:spcBef>
                <a:spcPts val="0"/>
              </a:spcBef>
              <a:spcAft>
                <a:spcPts val="0"/>
              </a:spcAft>
              <a:buClr>
                <a:srgbClr val="4BACC6"/>
              </a:buClr>
              <a:buSzTx/>
              <a:buFontTx/>
              <a:buNone/>
              <a:tabLst/>
              <a:defRPr/>
            </a:pPr>
            <a:r>
              <a:rPr lang="en-US" sz="2400" dirty="0" err="1">
                <a:solidFill>
                  <a:prstClr val="black">
                    <a:lumMod val="75000"/>
                    <a:lumOff val="25000"/>
                  </a:prstClr>
                </a:solidFill>
                <a:latin typeface="Calibri" panose="020F0502020204030204"/>
              </a:rPr>
              <a:t>mMRC</a:t>
            </a:r>
            <a:r>
              <a:rPr lang="en-US" sz="2400" dirty="0">
                <a:solidFill>
                  <a:prstClr val="black">
                    <a:lumMod val="75000"/>
                    <a:lumOff val="25000"/>
                  </a:prstClr>
                </a:solidFill>
                <a:latin typeface="Calibri" panose="020F0502020204030204"/>
              </a:rPr>
              <a:t>    : Modified Medical Research Council Dyspnea Scale</a:t>
            </a:r>
            <a:r>
              <a:rPr lang="tr-TR" sz="2400" dirty="0">
                <a:solidFill>
                  <a:prstClr val="black">
                    <a:lumMod val="75000"/>
                    <a:lumOff val="25000"/>
                  </a:prstClr>
                </a:solidFill>
                <a:latin typeface="Calibri" panose="020F0502020204030204"/>
              </a:rPr>
              <a:t> </a:t>
            </a:r>
            <a:r>
              <a:rPr lang="en-US" sz="2400" dirty="0">
                <a:solidFill>
                  <a:prstClr val="black">
                    <a:lumMod val="75000"/>
                    <a:lumOff val="25000"/>
                  </a:prstClr>
                </a:solidFill>
                <a:latin typeface="Calibri" panose="020F0502020204030204"/>
              </a:rPr>
              <a:t>(</a:t>
            </a:r>
            <a:r>
              <a:rPr lang="en-US" sz="2400" dirty="0" err="1">
                <a:solidFill>
                  <a:prstClr val="black">
                    <a:lumMod val="75000"/>
                    <a:lumOff val="25000"/>
                  </a:prstClr>
                </a:solidFill>
                <a:latin typeface="Calibri" panose="020F0502020204030204"/>
              </a:rPr>
              <a:t>Modifiye</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Tıbbi</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Araştırma</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Konseyi</a:t>
            </a:r>
            <a:r>
              <a:rPr lang="en-US" sz="2400" dirty="0">
                <a:solidFill>
                  <a:prstClr val="black">
                    <a:lumMod val="75000"/>
                    <a:lumOff val="25000"/>
                  </a:prstClr>
                </a:solidFill>
                <a:latin typeface="Calibri" panose="020F0502020204030204"/>
              </a:rPr>
              <a:t> Nefes </a:t>
            </a:r>
            <a:r>
              <a:rPr lang="en-US" sz="2400" dirty="0" err="1">
                <a:solidFill>
                  <a:prstClr val="black">
                    <a:lumMod val="75000"/>
                    <a:lumOff val="25000"/>
                  </a:prstClr>
                </a:solidFill>
                <a:latin typeface="Calibri" panose="020F0502020204030204"/>
              </a:rPr>
              <a:t>Darlığı</a:t>
            </a:r>
            <a:r>
              <a:rPr lang="en-US" sz="2400" dirty="0">
                <a:solidFill>
                  <a:prstClr val="black">
                    <a:lumMod val="75000"/>
                    <a:lumOff val="25000"/>
                  </a:prstClr>
                </a:solidFill>
                <a:latin typeface="Calibri" panose="020F0502020204030204"/>
              </a:rPr>
              <a:t> </a:t>
            </a:r>
            <a:r>
              <a:rPr lang="en-US" sz="2400" dirty="0" err="1">
                <a:solidFill>
                  <a:prstClr val="black">
                    <a:lumMod val="75000"/>
                    <a:lumOff val="25000"/>
                  </a:prstClr>
                </a:solidFill>
                <a:latin typeface="Calibri" panose="020F0502020204030204"/>
              </a:rPr>
              <a:t>Skalası</a:t>
            </a:r>
            <a:r>
              <a:rPr lang="en-US" sz="2400" dirty="0">
                <a:solidFill>
                  <a:prstClr val="black">
                    <a:lumMod val="75000"/>
                    <a:lumOff val="25000"/>
                  </a:prstClr>
                </a:solidFill>
                <a:latin typeface="Calibri" panose="020F0502020204030204"/>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13085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3303880-5C7A-4DD9-8F7A-92456B951556}"/>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0" y="1447834"/>
            <a:ext cx="10586513"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Nedeni bilinmeyen hemoptizi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Pnömotoraks</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Unstabil anjina, yakın zamanda geçirilmiş MI veya pulmoner emboli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Torasik, abdominal veya serebral anevrizma</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Yakın zamanda geçirilmiş göz operasyonu</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Ağır bulantı ve kusma atakları</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Yakın zamanda geçirilmiş torasik ve abdominal cerrahiler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Rölatif</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Kontrendikasyonları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4" descr="checkmark green tick and red cross approved">
            <a:extLst>
              <a:ext uri="{FF2B5EF4-FFF2-40B4-BE49-F238E27FC236}">
                <a16:creationId xmlns:a16="http://schemas.microsoft.com/office/drawing/2014/main" id="{FFA1C7B8-68EA-4147-9185-1011D6A038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29" t="22838" b="25315"/>
          <a:stretch/>
        </p:blipFill>
        <p:spPr bwMode="auto">
          <a:xfrm>
            <a:off x="9713340" y="1225498"/>
            <a:ext cx="1548213" cy="148649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169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9CC06C57-969F-4EE7-A80A-6DF17559F38E}"/>
              </a:ext>
            </a:extLst>
          </p:cNvPr>
          <p:cNvGraphicFramePr/>
          <p:nvPr/>
        </p:nvGraphicFramePr>
        <p:xfrm>
          <a:off x="618563" y="1449187"/>
          <a:ext cx="11322424" cy="3890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21754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Parametreler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lang="tr-TR" sz="2800" b="1" dirty="0">
                <a:solidFill>
                  <a:prstClr val="black">
                    <a:lumMod val="75000"/>
                    <a:lumOff val="25000"/>
                  </a:prstClr>
                </a:solidFill>
                <a:latin typeface="Calibri" panose="020F0502020204030204"/>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698D6FF2-928A-4AB2-9293-011163A66D3D}"/>
              </a:ext>
            </a:extLst>
          </p:cNvPr>
          <p:cNvGraphicFramePr/>
          <p:nvPr/>
        </p:nvGraphicFramePr>
        <p:xfrm>
          <a:off x="654422" y="1468036"/>
          <a:ext cx="11322424" cy="3890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366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7214865"/>
            <a:ext cx="10586513" cy="58907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Parametreler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FB3F1A74-A429-47FE-A6B0-CC2CA9DE33A4}"/>
              </a:ext>
            </a:extLst>
          </p:cNvPr>
          <p:cNvGraphicFramePr/>
          <p:nvPr/>
        </p:nvGraphicFramePr>
        <p:xfrm>
          <a:off x="616322" y="1449388"/>
          <a:ext cx="11322424" cy="3890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583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802743" y="7179005"/>
            <a:ext cx="10586513" cy="589072"/>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EA6AC7E4-436F-4B4E-B9A4-76E7AF932190}"/>
              </a:ext>
            </a:extLst>
          </p:cNvPr>
          <p:cNvGraphicFramePr/>
          <p:nvPr/>
        </p:nvGraphicFramePr>
        <p:xfrm>
          <a:off x="726140" y="1448785"/>
          <a:ext cx="11322424" cy="3890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173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97D3BEBB-FDCD-4BE4-A1DC-3241BB2E3183}"/>
              </a:ext>
            </a:extLst>
          </p:cNvPr>
          <p:cNvGraphicFramePr/>
          <p:nvPr/>
        </p:nvGraphicFramePr>
        <p:xfrm>
          <a:off x="761999" y="1398199"/>
          <a:ext cx="11322424" cy="2241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5A1455AA-ABC0-4C57-B5A5-1BF6E2B31504}"/>
              </a:ext>
            </a:extLst>
          </p:cNvPr>
          <p:cNvGraphicFramePr/>
          <p:nvPr/>
        </p:nvGraphicFramePr>
        <p:xfrm>
          <a:off x="833717" y="3729318"/>
          <a:ext cx="11322424" cy="23715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083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22999761-BEED-45EA-8FF4-3E611C538692}"/>
              </a:ext>
            </a:extLst>
          </p:cNvPr>
          <p:cNvSpPr txBox="1"/>
          <p:nvPr/>
        </p:nvSpPr>
        <p:spPr>
          <a:xfrm>
            <a:off x="675043" y="1225497"/>
            <a:ext cx="1061539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4" name="Picture 3">
            <a:extLst>
              <a:ext uri="{FF2B5EF4-FFF2-40B4-BE49-F238E27FC236}">
                <a16:creationId xmlns:a16="http://schemas.microsoft.com/office/drawing/2014/main" id="{7B2FAF22-5F56-4738-A76F-A4961FE55A66}"/>
              </a:ext>
            </a:extLst>
          </p:cNvPr>
          <p:cNvPicPr>
            <a:picLocks noChangeAspect="1"/>
          </p:cNvPicPr>
          <p:nvPr/>
        </p:nvPicPr>
        <p:blipFill>
          <a:blip r:embed="rId2"/>
          <a:stretch>
            <a:fillRect/>
          </a:stretch>
        </p:blipFill>
        <p:spPr>
          <a:xfrm>
            <a:off x="7410204" y="2124113"/>
            <a:ext cx="3891744" cy="2937254"/>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618355" y="1077941"/>
            <a:ext cx="7377298" cy="4997971"/>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Akım Volüm Eğrisi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100" b="0" i="0" u="none" strike="noStrike" kern="1200" cap="none" spc="0" normalizeH="0" baseline="0" noProof="0" dirty="0">
                <a:ln>
                  <a:noFill/>
                </a:ln>
                <a:solidFill>
                  <a:srgbClr val="404040"/>
                </a:solidFill>
                <a:effectLst/>
                <a:uLnTx/>
                <a:uFillTx/>
                <a:latin typeface="Calibri" panose="020F0502020204030204"/>
              </a:rPr>
              <a:t>FVC manevrası yapıldığında elde edilen ölçümler x eksenine</a:t>
            </a:r>
            <a:r>
              <a:rPr kumimoji="0" lang="tr-TR" sz="2100" b="0" i="0" u="none" strike="noStrike" kern="1200" cap="none" spc="0" normalizeH="0" noProof="0" dirty="0">
                <a:ln>
                  <a:noFill/>
                </a:ln>
                <a:solidFill>
                  <a:srgbClr val="404040"/>
                </a:solidFill>
                <a:effectLst/>
                <a:uLnTx/>
                <a:uFillTx/>
                <a:latin typeface="Calibri" panose="020F0502020204030204"/>
              </a:rPr>
              <a:t> </a:t>
            </a:r>
            <a:r>
              <a:rPr kumimoji="0" lang="tr-TR" sz="2100" b="0" i="0" u="none" strike="noStrike" kern="1200" cap="none" spc="0" normalizeH="0" baseline="0" noProof="0" dirty="0">
                <a:ln>
                  <a:noFill/>
                </a:ln>
                <a:solidFill>
                  <a:srgbClr val="404040"/>
                </a:solidFill>
                <a:effectLst/>
                <a:uLnTx/>
                <a:uFillTx/>
                <a:latin typeface="Calibri" panose="020F0502020204030204"/>
              </a:rPr>
              <a:t>volüm, y eksenine ise akım hızı</a:t>
            </a:r>
            <a:r>
              <a:rPr kumimoji="0" lang="tr-TR" sz="2100" b="0" i="0" u="none" strike="noStrike" kern="1200" cap="none" spc="0" normalizeH="0" noProof="0" dirty="0">
                <a:ln>
                  <a:noFill/>
                </a:ln>
                <a:solidFill>
                  <a:srgbClr val="404040"/>
                </a:solidFill>
                <a:effectLst/>
                <a:uLnTx/>
                <a:uFillTx/>
                <a:latin typeface="Calibri" panose="020F0502020204030204"/>
              </a:rPr>
              <a:t> </a:t>
            </a:r>
            <a:r>
              <a:rPr kumimoji="0" lang="tr-TR" sz="2100" b="0" i="0" u="none" strike="noStrike" kern="1200" cap="none" spc="0" normalizeH="0" baseline="0" noProof="0" dirty="0">
                <a:ln>
                  <a:noFill/>
                </a:ln>
                <a:solidFill>
                  <a:srgbClr val="404040"/>
                </a:solidFill>
                <a:effectLst/>
                <a:uLnTx/>
                <a:uFillTx/>
                <a:latin typeface="Calibri" panose="020F0502020204030204"/>
              </a:rPr>
              <a:t>(volüm/zaman )olarak yerleştirilerek</a:t>
            </a:r>
            <a:r>
              <a:rPr kumimoji="0" lang="tr-TR" sz="2100" b="0" i="0" u="none" strike="noStrike" kern="1200" cap="none" spc="0" normalizeH="0" noProof="0" dirty="0">
                <a:ln>
                  <a:noFill/>
                </a:ln>
                <a:solidFill>
                  <a:srgbClr val="404040"/>
                </a:solidFill>
                <a:effectLst/>
                <a:uLnTx/>
                <a:uFillTx/>
                <a:latin typeface="Calibri" panose="020F0502020204030204"/>
              </a:rPr>
              <a:t> </a:t>
            </a:r>
            <a:r>
              <a:rPr kumimoji="0" lang="tr-TR" sz="2100" b="0" i="0" u="none" strike="noStrike" kern="1200" cap="none" spc="0" normalizeH="0" baseline="0" noProof="0" dirty="0">
                <a:ln>
                  <a:noFill/>
                </a:ln>
                <a:solidFill>
                  <a:srgbClr val="404040"/>
                </a:solidFill>
                <a:effectLst/>
                <a:uLnTx/>
                <a:uFillTx/>
                <a:latin typeface="Calibri" panose="020F0502020204030204"/>
              </a:rPr>
              <a:t>akım volüm eğrisi elde edilir.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100" b="0" i="0" u="none" strike="noStrike" kern="1200" cap="none" spc="0" normalizeH="0" baseline="0" noProof="0" dirty="0">
                <a:ln>
                  <a:noFill/>
                </a:ln>
                <a:solidFill>
                  <a:srgbClr val="404040"/>
                </a:solidFill>
                <a:effectLst/>
                <a:uLnTx/>
                <a:uFillTx/>
                <a:latin typeface="Calibri" panose="020F0502020204030204"/>
              </a:rPr>
              <a:t>Akım volüm eğrisi, SFT yorumlanırken testin doğru</a:t>
            </a:r>
            <a:r>
              <a:rPr lang="tr-TR" sz="2100" dirty="0">
                <a:solidFill>
                  <a:srgbClr val="404040"/>
                </a:solidFill>
                <a:latin typeface="Calibri" panose="020F0502020204030204"/>
              </a:rPr>
              <a:t> </a:t>
            </a:r>
            <a:r>
              <a:rPr kumimoji="0" lang="tr-TR" sz="2100" b="0" i="0" u="none" strike="noStrike" kern="1200" cap="none" spc="0" normalizeH="0" baseline="0" noProof="0" dirty="0">
                <a:ln>
                  <a:noFill/>
                </a:ln>
                <a:solidFill>
                  <a:srgbClr val="404040"/>
                </a:solidFill>
                <a:effectLst/>
                <a:uLnTx/>
                <a:uFillTx/>
                <a:latin typeface="Calibri" panose="020F0502020204030204"/>
              </a:rPr>
              <a:t>yapılıp yapılmadığın değerlendirmek amacı ile dikkate alınmalıdır.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100" b="0" i="0" u="none" strike="noStrike" kern="1200" cap="none" spc="0" normalizeH="0" baseline="0" noProof="0" dirty="0">
                <a:ln>
                  <a:noFill/>
                </a:ln>
                <a:solidFill>
                  <a:srgbClr val="404040"/>
                </a:solidFill>
                <a:effectLst/>
                <a:uLnTx/>
                <a:uFillTx/>
                <a:latin typeface="Calibri" panose="020F0502020204030204"/>
              </a:rPr>
              <a:t>Akım volüm eğrisi, aynı zamanda matematiksel SFT ölçüm değerlerine bakmadan bile hastanın obstrüksiyonu olup olmadığını değerlendirebilmemize olanak verir</a:t>
            </a:r>
            <a:r>
              <a:rPr kumimoji="0" lang="en-US" sz="2100" b="0" i="0" u="none" strike="noStrike" kern="1200" cap="none" spc="0" normalizeH="0" baseline="0" noProof="0" dirty="0">
                <a:ln>
                  <a:noFill/>
                </a:ln>
                <a:solidFill>
                  <a:srgbClr val="404040"/>
                </a:solidFill>
                <a:effectLst/>
                <a:uLnTx/>
                <a:uFillTx/>
                <a:latin typeface="Calibri" panose="020F0502020204030204"/>
              </a:rPr>
              <a:t>.</a:t>
            </a:r>
            <a:endParaRPr kumimoji="0" lang="tr-TR" sz="2100" b="0" i="0" u="none" strike="noStrike" kern="1200" cap="none" spc="0" normalizeH="0" baseline="0" noProof="0" dirty="0">
              <a:ln>
                <a:noFill/>
              </a:ln>
              <a:solidFill>
                <a:srgbClr val="404040"/>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41338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83906CFB-8DFC-4E70-A45D-C03B42C70BA4}"/>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pic>
        <p:nvPicPr>
          <p:cNvPr id="4" name="Picture 3">
            <a:extLst>
              <a:ext uri="{FF2B5EF4-FFF2-40B4-BE49-F238E27FC236}">
                <a16:creationId xmlns:a16="http://schemas.microsoft.com/office/drawing/2014/main" id="{D5314B3E-058E-4C74-8C1C-F3153EA62AF0}"/>
              </a:ext>
            </a:extLst>
          </p:cNvPr>
          <p:cNvPicPr>
            <a:picLocks noChangeAspect="1"/>
          </p:cNvPicPr>
          <p:nvPr/>
        </p:nvPicPr>
        <p:blipFill rotWithShape="1">
          <a:blip r:embed="rId2"/>
          <a:srcRect l="2697" r="4270"/>
          <a:stretch/>
        </p:blipFill>
        <p:spPr>
          <a:xfrm>
            <a:off x="6777048" y="2003517"/>
            <a:ext cx="4370206" cy="3054258"/>
          </a:xfrm>
          <a:prstGeom prst="rect">
            <a:avLst/>
          </a:prstGeom>
        </p:spPr>
      </p:pic>
      <p:sp>
        <p:nvSpPr>
          <p:cNvPr id="2" name="TextBox 6">
            <a:extLst>
              <a:ext uri="{FF2B5EF4-FFF2-40B4-BE49-F238E27FC236}">
                <a16:creationId xmlns:a16="http://schemas.microsoft.com/office/drawing/2014/main" id="{1A4F2EBE-7BAF-436D-AFC3-BA30E7A9F760}"/>
              </a:ext>
            </a:extLst>
          </p:cNvPr>
          <p:cNvSpPr txBox="1"/>
          <p:nvPr/>
        </p:nvSpPr>
        <p:spPr>
          <a:xfrm>
            <a:off x="785897" y="1336174"/>
            <a:ext cx="5615697"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yaptığı testin doğru olduğunu kabul edebilmemiz için uluslararası kabul edilebilirlik ve tekrarlanabilirlik kriterlerine uygun olarak yapılmış olması gereklidir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Sağ Ok 5"/>
          <p:cNvSpPr/>
          <p:nvPr/>
        </p:nvSpPr>
        <p:spPr>
          <a:xfrm>
            <a:off x="6095436" y="4298572"/>
            <a:ext cx="645664" cy="3502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825293" y="3664953"/>
            <a:ext cx="5234195" cy="1697068"/>
          </a:xfrm>
          <a:prstGeom prst="rect">
            <a:avLst/>
          </a:prstGeom>
          <a:solidFill>
            <a:schemeClr val="bg1">
              <a:lumMod val="75000"/>
            </a:schemeClr>
          </a:solidFill>
          <a:effectLst>
            <a:softEdge rad="12700"/>
          </a:effectLst>
        </p:spPr>
        <p:txBody>
          <a:bodyPr wrap="square">
            <a:spAutoFit/>
          </a:bodyPr>
          <a:lstStyle/>
          <a:p>
            <a:pPr lvl="0" defTabSz="355600">
              <a:lnSpc>
                <a:spcPct val="150000"/>
              </a:lnSpc>
              <a:buClr>
                <a:srgbClr val="C00000"/>
              </a:buClr>
              <a:defRPr/>
            </a:pPr>
            <a:r>
              <a:rPr lang="tr-TR" sz="2400" dirty="0">
                <a:solidFill>
                  <a:prstClr val="black">
                    <a:lumMod val="75000"/>
                    <a:lumOff val="25000"/>
                  </a:prstClr>
                </a:solidFill>
              </a:rPr>
              <a:t>Sağlıklı bir olgunun kabul edilebilirlik kriterlerine uygun yapılmış </a:t>
            </a:r>
            <a:r>
              <a:rPr lang="tr-TR" sz="2400" dirty="0" err="1">
                <a:solidFill>
                  <a:prstClr val="black">
                    <a:lumMod val="75000"/>
                    <a:lumOff val="25000"/>
                  </a:prstClr>
                </a:solidFill>
              </a:rPr>
              <a:t>SFT’sinde</a:t>
            </a:r>
            <a:r>
              <a:rPr lang="tr-TR" sz="2400" dirty="0">
                <a:solidFill>
                  <a:prstClr val="black">
                    <a:lumMod val="75000"/>
                    <a:lumOff val="25000"/>
                  </a:prstClr>
                </a:solidFill>
              </a:rPr>
              <a:t> akım volüm eğrisi örneği</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377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8E331E1D-0468-4D5E-80AF-DC5E1F4F47D3}"/>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D4E47D-1C8A-4B4F-8930-BBACB8901363}"/>
              </a:ext>
            </a:extLst>
          </p:cNvPr>
          <p:cNvPicPr>
            <a:picLocks noChangeAspect="1"/>
          </p:cNvPicPr>
          <p:nvPr/>
        </p:nvPicPr>
        <p:blipFill rotWithShape="1">
          <a:blip r:embed="rId2"/>
          <a:srcRect l="5810"/>
          <a:stretch/>
        </p:blipFill>
        <p:spPr>
          <a:xfrm>
            <a:off x="6777047" y="1997376"/>
            <a:ext cx="4399109" cy="3252867"/>
          </a:xfrm>
          <a:prstGeom prst="rect">
            <a:avLst/>
          </a:prstGeom>
        </p:spPr>
      </p:pic>
      <p:sp>
        <p:nvSpPr>
          <p:cNvPr id="9" name="TextBox 6">
            <a:extLst>
              <a:ext uri="{FF2B5EF4-FFF2-40B4-BE49-F238E27FC236}">
                <a16:creationId xmlns:a16="http://schemas.microsoft.com/office/drawing/2014/main" id="{1A4F2EBE-7BAF-436D-AFC3-BA30E7A9F760}"/>
              </a:ext>
            </a:extLst>
          </p:cNvPr>
          <p:cNvSpPr txBox="1"/>
          <p:nvPr/>
        </p:nvSpPr>
        <p:spPr>
          <a:xfrm>
            <a:off x="785897" y="1336174"/>
            <a:ext cx="5615697"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yaptığı testin doğru olduğunu kabul edebilmemiz için uluslararası kabul edilebilirlik ve tekrarlanabilirlik kriterlerine uygun olarak yapılmış olması gereklidir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Sağ Ok 9"/>
          <p:cNvSpPr/>
          <p:nvPr/>
        </p:nvSpPr>
        <p:spPr>
          <a:xfrm>
            <a:off x="6095436" y="4298572"/>
            <a:ext cx="645664" cy="3502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825293" y="3664953"/>
            <a:ext cx="5234195" cy="1697068"/>
          </a:xfrm>
          <a:prstGeom prst="rect">
            <a:avLst/>
          </a:prstGeom>
          <a:solidFill>
            <a:schemeClr val="bg1">
              <a:lumMod val="75000"/>
            </a:schemeClr>
          </a:solidFill>
          <a:effectLst>
            <a:softEdge rad="12700"/>
          </a:effectLst>
        </p:spPr>
        <p:txBody>
          <a:bodyPr wrap="square">
            <a:spAutoFit/>
          </a:bodyPr>
          <a:lstStyle/>
          <a:p>
            <a:pPr lvl="0" defTabSz="355600">
              <a:lnSpc>
                <a:spcPct val="150000"/>
              </a:lnSpc>
              <a:buClr>
                <a:srgbClr val="C00000"/>
              </a:buClr>
              <a:defRPr/>
            </a:pPr>
            <a:r>
              <a:rPr lang="tr-TR" sz="2400" dirty="0" err="1">
                <a:solidFill>
                  <a:prstClr val="black">
                    <a:lumMod val="75000"/>
                    <a:lumOff val="25000"/>
                  </a:prstClr>
                </a:solidFill>
              </a:rPr>
              <a:t>KOAH’lı</a:t>
            </a:r>
            <a:r>
              <a:rPr lang="tr-TR" sz="2400" dirty="0">
                <a:solidFill>
                  <a:prstClr val="black">
                    <a:lumMod val="75000"/>
                    <a:lumOff val="25000"/>
                  </a:prstClr>
                </a:solidFill>
              </a:rPr>
              <a:t> bir hastanın kabul edilebilirlik kriterlerine uygun yapılmış </a:t>
            </a:r>
            <a:r>
              <a:rPr lang="tr-TR" sz="2400" dirty="0" err="1">
                <a:solidFill>
                  <a:prstClr val="black">
                    <a:lumMod val="75000"/>
                    <a:lumOff val="25000"/>
                  </a:prstClr>
                </a:solidFill>
              </a:rPr>
              <a:t>SFT’sinde</a:t>
            </a:r>
            <a:r>
              <a:rPr lang="tr-TR" sz="2400" dirty="0">
                <a:solidFill>
                  <a:prstClr val="black">
                    <a:lumMod val="75000"/>
                    <a:lumOff val="25000"/>
                  </a:prstClr>
                </a:solidFill>
              </a:rPr>
              <a:t> akım volüm eğrisi örneği</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76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8DA06CE9-80C6-41C4-89AD-45F04157FA10}"/>
              </a:ext>
            </a:extLst>
          </p:cNvPr>
          <p:cNvSpPr txBox="1"/>
          <p:nvPr/>
        </p:nvSpPr>
        <p:spPr>
          <a:xfrm>
            <a:off x="675043" y="1215972"/>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Spirometride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Kullanılan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Temel</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Parametreler-9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C7A313B-D3A7-49F3-A9A8-9827C9809C2A}"/>
              </a:ext>
            </a:extLst>
          </p:cNvPr>
          <p:cNvPicPr>
            <a:picLocks noChangeAspect="1"/>
          </p:cNvPicPr>
          <p:nvPr/>
        </p:nvPicPr>
        <p:blipFill rotWithShape="1">
          <a:blip r:embed="rId3"/>
          <a:srcRect l="4813" t="3289" r="3394" b="3138"/>
          <a:stretch/>
        </p:blipFill>
        <p:spPr>
          <a:xfrm>
            <a:off x="6777048" y="2002856"/>
            <a:ext cx="4370207" cy="3093020"/>
          </a:xfrm>
          <a:prstGeom prst="rect">
            <a:avLst/>
          </a:prstGeom>
        </p:spPr>
      </p:pic>
      <p:sp>
        <p:nvSpPr>
          <p:cNvPr id="9" name="TextBox 6">
            <a:extLst>
              <a:ext uri="{FF2B5EF4-FFF2-40B4-BE49-F238E27FC236}">
                <a16:creationId xmlns:a16="http://schemas.microsoft.com/office/drawing/2014/main" id="{1A4F2EBE-7BAF-436D-AFC3-BA30E7A9F760}"/>
              </a:ext>
            </a:extLst>
          </p:cNvPr>
          <p:cNvSpPr txBox="1"/>
          <p:nvPr/>
        </p:nvSpPr>
        <p:spPr>
          <a:xfrm>
            <a:off x="785897" y="1336174"/>
            <a:ext cx="5615697"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yaptığı testin doğru olduğunu kabul edebilmemiz için uluslararası kabul edilebilirlik ve tekrarlanabilirlik kriterlerine uygun olarak yapılmış olması gereklidir</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Sağ Ok 9"/>
          <p:cNvSpPr/>
          <p:nvPr/>
        </p:nvSpPr>
        <p:spPr>
          <a:xfrm>
            <a:off x="6095436" y="4298572"/>
            <a:ext cx="645664" cy="350237"/>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825293" y="3664953"/>
            <a:ext cx="5234195" cy="1754326"/>
          </a:xfrm>
          <a:prstGeom prst="rect">
            <a:avLst/>
          </a:prstGeom>
          <a:solidFill>
            <a:schemeClr val="bg1">
              <a:lumMod val="75000"/>
            </a:schemeClr>
          </a:solidFill>
          <a:effectLst>
            <a:softEdge rad="12700"/>
          </a:effectLst>
        </p:spPr>
        <p:txBody>
          <a:bodyPr wrap="square">
            <a:spAutoFit/>
          </a:bodyPr>
          <a:lstStyle/>
          <a:p>
            <a:pPr lvl="0" defTabSz="355600">
              <a:lnSpc>
                <a:spcPct val="150000"/>
              </a:lnSpc>
              <a:buClr>
                <a:srgbClr val="C00000"/>
              </a:buClr>
              <a:defRPr/>
            </a:pPr>
            <a:r>
              <a:rPr lang="tr-TR" sz="2400" dirty="0">
                <a:solidFill>
                  <a:prstClr val="black">
                    <a:lumMod val="75000"/>
                    <a:lumOff val="25000"/>
                  </a:prstClr>
                </a:solidFill>
              </a:rPr>
              <a:t>Kabul edilebilirlik kriterlerine uygun olmayan iki testin akım volüm eğrisi örnekleri</a:t>
            </a:r>
          </a:p>
        </p:txBody>
      </p:sp>
      <p:sp>
        <p:nvSpPr>
          <p:cNvPr id="8" name="Dikdörtgen 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136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98296D2-A669-4F1E-91E6-EB4B915C365B}"/>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482672"/>
            <a:ext cx="10497781" cy="3970318"/>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ODİ     :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Ölçülü</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Doz</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nhaler</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PaO2  :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Arteriyel</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Kanda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Oksijen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       : Pulmoner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Rehabilitasyon</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SABA  : Short Acting Beta2 Agonist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Etkili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Beta2</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gonist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SAMA : Short  Acting Muscarinic Antagonist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Kısa</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Etkili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Anti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Muskarinik</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Agonist)</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SaO2  : </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Oksijen</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Saturasyonu</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SFT     :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Solunum</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Fonksiyon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Kısaltmalar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01942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5AC4A28-C2CB-4E2D-BCCA-0CB8B8464E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01890" y="1256682"/>
            <a:ext cx="10915066" cy="484748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a:solidFill>
                  <a:prstClr val="black">
                    <a:lumMod val="75000"/>
                    <a:lumOff val="25000"/>
                  </a:prstClr>
                </a:solidFill>
                <a:latin typeface="Calibri" panose="020F0502020204030204"/>
              </a:rPr>
              <a:t>İyi bir başlangıç yapılması ve </a:t>
            </a:r>
            <a:r>
              <a:rPr lang="tr-TR" sz="2300" dirty="0" err="1">
                <a:solidFill>
                  <a:prstClr val="black">
                    <a:lumMod val="75000"/>
                    <a:lumOff val="25000"/>
                  </a:prstClr>
                </a:solidFill>
                <a:latin typeface="Calibri" panose="020F0502020204030204"/>
              </a:rPr>
              <a:t>ekstrapole</a:t>
            </a:r>
            <a:r>
              <a:rPr lang="tr-TR" sz="2300" dirty="0">
                <a:solidFill>
                  <a:prstClr val="black">
                    <a:lumMod val="75000"/>
                    <a:lumOff val="25000"/>
                  </a:prstClr>
                </a:solidFill>
                <a:latin typeface="Calibri" panose="020F0502020204030204"/>
              </a:rPr>
              <a:t> edilen volümün </a:t>
            </a:r>
            <a:r>
              <a:rPr lang="tr-TR" sz="2300" dirty="0" err="1">
                <a:solidFill>
                  <a:prstClr val="black">
                    <a:lumMod val="75000"/>
                    <a:lumOff val="25000"/>
                  </a:prstClr>
                </a:solidFill>
                <a:latin typeface="Calibri" panose="020F0502020204030204"/>
              </a:rPr>
              <a:t>FVC’nin</a:t>
            </a:r>
            <a:r>
              <a:rPr lang="tr-TR" sz="2300" dirty="0">
                <a:solidFill>
                  <a:prstClr val="black">
                    <a:lumMod val="75000"/>
                    <a:lumOff val="25000"/>
                  </a:prstClr>
                </a:solidFill>
                <a:latin typeface="Calibri" panose="020F0502020204030204"/>
              </a:rPr>
              <a:t> %5’inden ya da 150 ml’den az olması gerekir.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a:solidFill>
                  <a:prstClr val="black">
                    <a:lumMod val="75000"/>
                    <a:lumOff val="25000"/>
                  </a:prstClr>
                </a:solidFill>
                <a:latin typeface="Calibri" panose="020F0502020204030204"/>
              </a:rPr>
              <a:t>Manevra sırasında hasta öksürmemelidir. Birinci saniye içindeki öksürükler FEV1’in de yanlış çıkmasına yol açar.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lang="tr-TR" sz="2300" dirty="0" err="1">
                <a:solidFill>
                  <a:prstClr val="black">
                    <a:lumMod val="75000"/>
                    <a:lumOff val="25000"/>
                  </a:prstClr>
                </a:solidFill>
                <a:latin typeface="Calibri" panose="020F0502020204030204"/>
              </a:rPr>
              <a:t>Ekspirasyonun</a:t>
            </a:r>
            <a:r>
              <a:rPr lang="tr-TR" sz="2300" dirty="0">
                <a:solidFill>
                  <a:prstClr val="black">
                    <a:lumMod val="75000"/>
                    <a:lumOff val="25000"/>
                  </a:prstClr>
                </a:solidFill>
                <a:latin typeface="Calibri" panose="020F0502020204030204"/>
              </a:rPr>
              <a:t> en az 6 saniye sürmesi ve sonunda (en az 1 saniyelik) plato çizmesi gerekir (erken bitirilmemelidir). Obstrüksiyonu olan hastalarda platoya ulaşmak için genelde daha uzun süreye gereksinim vardır. Ancak bu olgularda da genelde 6 saniyelik </a:t>
            </a:r>
            <a:r>
              <a:rPr lang="tr-TR" sz="2300" dirty="0" err="1">
                <a:solidFill>
                  <a:prstClr val="black">
                    <a:lumMod val="75000"/>
                    <a:lumOff val="25000"/>
                  </a:prstClr>
                </a:solidFill>
                <a:latin typeface="Calibri" panose="020F0502020204030204"/>
              </a:rPr>
              <a:t>ekspirasyon</a:t>
            </a:r>
            <a:r>
              <a:rPr lang="tr-TR" sz="2300" dirty="0">
                <a:solidFill>
                  <a:prstClr val="black">
                    <a:lumMod val="75000"/>
                    <a:lumOff val="25000"/>
                  </a:prstClr>
                </a:solidFill>
                <a:latin typeface="Calibri" panose="020F0502020204030204"/>
              </a:rPr>
              <a:t> süresi yeterli görülür.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tr-TR" sz="2200" b="0" i="0" u="none" strike="noStrike" kern="1200" cap="none" spc="0" normalizeH="0" baseline="0" noProof="0" dirty="0">
              <a:ln>
                <a:noFill/>
              </a:ln>
              <a:solidFill>
                <a:prstClr val="black">
                  <a:lumMod val="75000"/>
                  <a:lumOff val="25000"/>
                </a:prstClr>
              </a:solidFill>
              <a:effectLst/>
              <a:highlight>
                <a:srgbClr val="00FFFF"/>
              </a:highlight>
              <a:uLnTx/>
              <a:uFillTx/>
              <a:latin typeface="Calibri"/>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Kabul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Edilebilirlik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279037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5AC4A28-C2CB-4E2D-BCCA-0CB8B8464E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586174"/>
            <a:ext cx="10438432" cy="3753848"/>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Test sırasında </a:t>
            </a:r>
            <a:r>
              <a:rPr lang="tr-TR" sz="2300" dirty="0" err="1">
                <a:solidFill>
                  <a:prstClr val="black">
                    <a:lumMod val="75000"/>
                    <a:lumOff val="25000"/>
                  </a:prstClr>
                </a:solidFill>
                <a:latin typeface="Calibri" panose="020F0502020204030204"/>
              </a:rPr>
              <a:t>Valsalva</a:t>
            </a:r>
            <a:r>
              <a:rPr lang="tr-TR" sz="2300" dirty="0">
                <a:solidFill>
                  <a:prstClr val="black">
                    <a:lumMod val="75000"/>
                    <a:lumOff val="25000"/>
                  </a:prstClr>
                </a:solidFill>
                <a:latin typeface="Calibri" panose="020F0502020204030204"/>
              </a:rPr>
              <a:t> manevrası yapılmamalıdır. </a:t>
            </a:r>
            <a:r>
              <a:rPr lang="tr-TR" sz="2300" dirty="0" err="1">
                <a:solidFill>
                  <a:prstClr val="black">
                    <a:lumMod val="75000"/>
                    <a:lumOff val="25000"/>
                  </a:prstClr>
                </a:solidFill>
                <a:latin typeface="Calibri" panose="020F0502020204030204"/>
              </a:rPr>
              <a:t>Glottisin</a:t>
            </a:r>
            <a:r>
              <a:rPr lang="tr-TR" sz="2300" dirty="0">
                <a:solidFill>
                  <a:prstClr val="black">
                    <a:lumMod val="75000"/>
                    <a:lumOff val="25000"/>
                  </a:prstClr>
                </a:solidFill>
                <a:latin typeface="Calibri" panose="020F0502020204030204"/>
              </a:rPr>
              <a:t> kapanması akımda kesintilere yol açar. Ayrıca eforda da değişkenlik olmamalıdır.</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Sistemde kaçak olmamalıdır (En sık görülen hatalarda biri hastanın ağızlığı iyice kavramamasıdır).</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Ağızlık hastanın dili ya da dişleri ile kapatılmamalıdır.</a:t>
            </a:r>
          </a:p>
          <a:p>
            <a:pPr marL="342900" lvl="0" indent="-342900" defTabSz="355600">
              <a:lnSpc>
                <a:spcPct val="150000"/>
              </a:lnSpc>
              <a:buClr>
                <a:srgbClr val="C00000"/>
              </a:buClr>
              <a:buFont typeface="Arial" panose="020B0604020202020204" pitchFamily="34" charset="0"/>
              <a:buChar char="•"/>
              <a:defRPr/>
            </a:pPr>
            <a:r>
              <a:rPr lang="tr-TR" sz="2300" dirty="0">
                <a:solidFill>
                  <a:prstClr val="black">
                    <a:lumMod val="75000"/>
                    <a:lumOff val="25000"/>
                  </a:prstClr>
                </a:solidFill>
                <a:latin typeface="Calibri" panose="020F0502020204030204"/>
              </a:rPr>
              <a:t>Hastanın maksimal </a:t>
            </a:r>
            <a:r>
              <a:rPr lang="tr-TR" sz="2300" dirty="0" err="1">
                <a:solidFill>
                  <a:prstClr val="black">
                    <a:lumMod val="75000"/>
                    <a:lumOff val="25000"/>
                  </a:prstClr>
                </a:solidFill>
                <a:latin typeface="Calibri" panose="020F0502020204030204"/>
              </a:rPr>
              <a:t>inspirasyon</a:t>
            </a:r>
            <a:r>
              <a:rPr lang="tr-TR" sz="2300" dirty="0">
                <a:solidFill>
                  <a:prstClr val="black">
                    <a:lumMod val="75000"/>
                    <a:lumOff val="25000"/>
                  </a:prstClr>
                </a:solidFill>
                <a:latin typeface="Calibri" panose="020F0502020204030204"/>
              </a:rPr>
              <a:t> yaptığı, </a:t>
            </a:r>
            <a:r>
              <a:rPr lang="tr-TR" sz="2300" dirty="0" err="1">
                <a:solidFill>
                  <a:prstClr val="black">
                    <a:lumMod val="75000"/>
                    <a:lumOff val="25000"/>
                  </a:prstClr>
                </a:solidFill>
                <a:latin typeface="Calibri" panose="020F0502020204030204"/>
              </a:rPr>
              <a:t>ekspirasyon</a:t>
            </a:r>
            <a:r>
              <a:rPr lang="tr-TR" sz="2300" dirty="0">
                <a:solidFill>
                  <a:prstClr val="black">
                    <a:lumMod val="75000"/>
                    <a:lumOff val="25000"/>
                  </a:prstClr>
                </a:solidFill>
                <a:latin typeface="Calibri" panose="020F0502020204030204"/>
              </a:rPr>
              <a:t> manevrasına iyi bir şekilde başladığı ve maksimal eforla </a:t>
            </a:r>
            <a:r>
              <a:rPr lang="tr-TR" sz="2300" dirty="0" err="1">
                <a:solidFill>
                  <a:prstClr val="black">
                    <a:lumMod val="75000"/>
                    <a:lumOff val="25000"/>
                  </a:prstClr>
                </a:solidFill>
                <a:latin typeface="Calibri" panose="020F0502020204030204"/>
              </a:rPr>
              <a:t>ekspirasyonu</a:t>
            </a:r>
            <a:r>
              <a:rPr lang="tr-TR" sz="2300" dirty="0">
                <a:solidFill>
                  <a:prstClr val="black">
                    <a:lumMod val="75000"/>
                    <a:lumOff val="25000"/>
                  </a:prstClr>
                </a:solidFill>
                <a:latin typeface="Calibri" panose="020F0502020204030204"/>
              </a:rPr>
              <a:t> kesintisiz sürdürdüğü gözlenmelidir.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Kabul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Edilebilirlik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361982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5AC4A28-C2CB-4E2D-BCCA-0CB8B8464E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696748"/>
            <a:ext cx="10438432" cy="3892348"/>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Spirogramda artefakt olmamalı, olduğu durumlarda aşağıdaki</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düşünülmelidir.</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Test sırasında öksürük</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Ekshalasyonun 1.sn’de glottis kapatması</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Efor değişkenliği</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Ağızlıktan kaçak olması</a:t>
            </a:r>
          </a:p>
          <a:p>
            <a:pPr marL="828000" marR="0" lvl="0" indent="-342900" algn="l" defTabSz="355600" rtl="0" eaLnBrk="1" fontAlgn="auto" latinLnBrk="0" hangingPunct="1">
              <a:lnSpc>
                <a:spcPct val="150000"/>
              </a:lnSpc>
              <a:spcBef>
                <a:spcPts val="0"/>
              </a:spcBef>
              <a:spcAft>
                <a:spcPts val="0"/>
              </a:spcAft>
              <a:buClr>
                <a:srgbClr val="C00000"/>
              </a:buClr>
              <a:buSzTx/>
              <a:buFont typeface="Wingdings" panose="05000000000000000000" pitchFamily="2" charset="2"/>
              <a:buChar char="Ø"/>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Ağızlık açıklığının kapatılması ve hava akımının engellenmesi</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Kabul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Edilebilirlik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91137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B027972-609C-4617-8770-640E064D7657}"/>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188901"/>
            <a:ext cx="10586513" cy="502105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Postbronkodilatör spirometri sonucunda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FEV1/FVC oranı ˂ %70 olması kalıcı hava akım kısıtlanması olduğunu</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gösterir ve KOAH tanısını düşündürür.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KOAH risk faktörlerine maruziyeti olan ve KOAH semptomları olan bireylerde FEV1/FVC oranı normal olsa dahi akım volüm halkasında ekspiryum kolunda çökme olması KOAH’ı düşündürür ve ileri tetkik gerektirir.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Erken ve ileri yaşa bağlı gelişebilecek SFT değişiklikleri dikkate alınmalıdır. </a:t>
            </a:r>
            <a:endPar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Spirometri, semptom ve spirometri düzeyinin uyumsuz olduğu durumlarda ve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genel olarak yılda en az 1 kez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yapılmalıdır.</a:t>
            </a: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Yorumlanması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155129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 ve GOLD </a:t>
            </a:r>
            <a:r>
              <a:rPr kumimoji="0" lang="tr-TR"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Evrelemesi</a:t>
            </a: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5" name="Grup 5">
            <a:extLst>
              <a:ext uri="{FF2B5EF4-FFF2-40B4-BE49-F238E27FC236}">
                <a16:creationId xmlns:a16="http://schemas.microsoft.com/office/drawing/2014/main" id="{33314F5B-E2E4-4BD1-A876-F6E9C90F8EF6}"/>
              </a:ext>
            </a:extLst>
          </p:cNvPr>
          <p:cNvGrpSpPr>
            <a:grpSpLocks/>
          </p:cNvGrpSpPr>
          <p:nvPr/>
        </p:nvGrpSpPr>
        <p:grpSpPr bwMode="auto">
          <a:xfrm>
            <a:off x="639186" y="2113157"/>
            <a:ext cx="2651014" cy="3211878"/>
            <a:chOff x="956639" y="3269399"/>
            <a:chExt cx="2190788" cy="2885253"/>
          </a:xfrm>
        </p:grpSpPr>
        <p:sp>
          <p:nvSpPr>
            <p:cNvPr id="6" name="Rounded Rectangle 2">
              <a:extLst>
                <a:ext uri="{FF2B5EF4-FFF2-40B4-BE49-F238E27FC236}">
                  <a16:creationId xmlns:a16="http://schemas.microsoft.com/office/drawing/2014/main" id="{6087C31A-A770-4EFD-BB92-C28F974277B5}"/>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16">
              <a:extLst>
                <a:ext uri="{FF2B5EF4-FFF2-40B4-BE49-F238E27FC236}">
                  <a16:creationId xmlns:a16="http://schemas.microsoft.com/office/drawing/2014/main" id="{9E72290D-AABD-49F4-9166-ED9C470488DF}"/>
                </a:ext>
              </a:extLst>
            </p:cNvPr>
            <p:cNvSpPr txBox="1">
              <a:spLocks noChangeArrowheads="1"/>
            </p:cNvSpPr>
            <p:nvPr/>
          </p:nvSpPr>
          <p:spPr bwMode="auto">
            <a:xfrm>
              <a:off x="1418708" y="3425941"/>
              <a:ext cx="1235494" cy="8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chemeClr val="bg1"/>
                  </a:solidFill>
                  <a:latin typeface="+mn-lt"/>
                </a:rPr>
                <a:t>GOLD 1 Hafif</a:t>
              </a:r>
              <a:endParaRPr lang="ko-KR" altLang="en-US" sz="2800" b="1" dirty="0">
                <a:solidFill>
                  <a:schemeClr val="bg1"/>
                </a:solidFill>
                <a:latin typeface="+mn-lt"/>
              </a:endParaRPr>
            </a:p>
          </p:txBody>
        </p:sp>
        <p:sp>
          <p:nvSpPr>
            <p:cNvPr id="8" name="자유형: 도형 51">
              <a:extLst>
                <a:ext uri="{FF2B5EF4-FFF2-40B4-BE49-F238E27FC236}">
                  <a16:creationId xmlns:a16="http://schemas.microsoft.com/office/drawing/2014/main" id="{9F3ACBB5-7C98-45BE-9544-E703C05EFD69}"/>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E7E7"/>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highlight>
                  <a:srgbClr val="FFE7E7"/>
                </a:highlight>
                <a:uLnTx/>
                <a:uFillTx/>
                <a:latin typeface="Calibri" panose="020F0502020204030204"/>
                <a:ea typeface="맑은 고딕" panose="020B0503020000020004" pitchFamily="34" charset="-127"/>
                <a:cs typeface="+mn-cs"/>
              </a:endParaRPr>
            </a:p>
          </p:txBody>
        </p:sp>
        <p:sp>
          <p:nvSpPr>
            <p:cNvPr id="9" name="TextBox 8">
              <a:extLst>
                <a:ext uri="{FF2B5EF4-FFF2-40B4-BE49-F238E27FC236}">
                  <a16:creationId xmlns:a16="http://schemas.microsoft.com/office/drawing/2014/main" id="{5C65F835-DAFB-49F0-BC42-549AF7B021D9}"/>
                </a:ext>
              </a:extLst>
            </p:cNvPr>
            <p:cNvSpPr txBox="1">
              <a:spLocks noChangeArrowheads="1"/>
            </p:cNvSpPr>
            <p:nvPr/>
          </p:nvSpPr>
          <p:spPr bwMode="auto">
            <a:xfrm>
              <a:off x="993611" y="4755636"/>
              <a:ext cx="2153816" cy="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FEV1 ≥ %80 (beklenenin)</a:t>
              </a:r>
            </a:p>
          </p:txBody>
        </p:sp>
      </p:grpSp>
      <p:grpSp>
        <p:nvGrpSpPr>
          <p:cNvPr id="10" name="Grup 5">
            <a:extLst>
              <a:ext uri="{FF2B5EF4-FFF2-40B4-BE49-F238E27FC236}">
                <a16:creationId xmlns:a16="http://schemas.microsoft.com/office/drawing/2014/main" id="{D8FDC6E5-2A3E-4846-9D91-53704501FED5}"/>
              </a:ext>
            </a:extLst>
          </p:cNvPr>
          <p:cNvGrpSpPr>
            <a:grpSpLocks/>
          </p:cNvGrpSpPr>
          <p:nvPr/>
        </p:nvGrpSpPr>
        <p:grpSpPr bwMode="auto">
          <a:xfrm>
            <a:off x="9146689" y="2122125"/>
            <a:ext cx="2571643" cy="3211878"/>
            <a:chOff x="956639" y="3269399"/>
            <a:chExt cx="2190788" cy="2885253"/>
          </a:xfrm>
        </p:grpSpPr>
        <p:sp>
          <p:nvSpPr>
            <p:cNvPr id="11" name="Rounded Rectangle 2">
              <a:extLst>
                <a:ext uri="{FF2B5EF4-FFF2-40B4-BE49-F238E27FC236}">
                  <a16:creationId xmlns:a16="http://schemas.microsoft.com/office/drawing/2014/main" id="{A30DFF9F-3C62-42BD-8CCC-5EF5EE087295}"/>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6">
              <a:extLst>
                <a:ext uri="{FF2B5EF4-FFF2-40B4-BE49-F238E27FC236}">
                  <a16:creationId xmlns:a16="http://schemas.microsoft.com/office/drawing/2014/main" id="{4D03FCD7-E64A-41A4-BBAB-13FFAFA1C283}"/>
                </a:ext>
              </a:extLst>
            </p:cNvPr>
            <p:cNvSpPr txBox="1">
              <a:spLocks noChangeArrowheads="1"/>
            </p:cNvSpPr>
            <p:nvPr/>
          </p:nvSpPr>
          <p:spPr bwMode="auto">
            <a:xfrm>
              <a:off x="1418708" y="3425941"/>
              <a:ext cx="1235494" cy="74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400" b="1" dirty="0">
                  <a:solidFill>
                    <a:schemeClr val="bg1"/>
                  </a:solidFill>
                  <a:latin typeface="+mn-lt"/>
                </a:rPr>
                <a:t>GOLD 4 Çok Ağır</a:t>
              </a:r>
              <a:endParaRPr lang="ko-KR" altLang="en-US" sz="2400" b="1" dirty="0">
                <a:solidFill>
                  <a:schemeClr val="bg1"/>
                </a:solidFill>
                <a:latin typeface="+mn-lt"/>
              </a:endParaRPr>
            </a:p>
          </p:txBody>
        </p:sp>
        <p:sp>
          <p:nvSpPr>
            <p:cNvPr id="13" name="자유형: 도형 51">
              <a:extLst>
                <a:ext uri="{FF2B5EF4-FFF2-40B4-BE49-F238E27FC236}">
                  <a16:creationId xmlns:a16="http://schemas.microsoft.com/office/drawing/2014/main" id="{B4957863-6A95-491E-A3A5-3B8152D6120F}"/>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C00000"/>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C40000"/>
                </a:solidFill>
                <a:effectLst/>
                <a:uLnTx/>
                <a:uFillTx/>
                <a:latin typeface="Calibri" panose="020F0502020204030204"/>
                <a:ea typeface="맑은 고딕" panose="020B0503020000020004" pitchFamily="34" charset="-127"/>
                <a:cs typeface="+mn-cs"/>
              </a:endParaRPr>
            </a:p>
          </p:txBody>
        </p:sp>
        <p:sp>
          <p:nvSpPr>
            <p:cNvPr id="14" name="TextBox 13">
              <a:extLst>
                <a:ext uri="{FF2B5EF4-FFF2-40B4-BE49-F238E27FC236}">
                  <a16:creationId xmlns:a16="http://schemas.microsoft.com/office/drawing/2014/main" id="{A354045B-1CBA-45A7-BC4A-47A141ECCF24}"/>
                </a:ext>
              </a:extLst>
            </p:cNvPr>
            <p:cNvSpPr txBox="1">
              <a:spLocks noChangeArrowheads="1"/>
            </p:cNvSpPr>
            <p:nvPr/>
          </p:nvSpPr>
          <p:spPr bwMode="auto">
            <a:xfrm>
              <a:off x="993611" y="4755636"/>
              <a:ext cx="2153816" cy="79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chemeClr val="bg1"/>
                  </a:solidFill>
                  <a:effectLst/>
                  <a:uLnTx/>
                  <a:uFillTx/>
                  <a:latin typeface="Calibri"/>
                  <a:ea typeface="+mn-ea"/>
                  <a:cs typeface="Times New Roman" panose="02020603050405020304" pitchFamily="18" charset="0"/>
                </a:rPr>
                <a:t>FEV1 &lt; %30 (beklenenin)</a:t>
              </a:r>
            </a:p>
          </p:txBody>
        </p:sp>
      </p:grpSp>
      <p:grpSp>
        <p:nvGrpSpPr>
          <p:cNvPr id="15" name="Grup 5">
            <a:extLst>
              <a:ext uri="{FF2B5EF4-FFF2-40B4-BE49-F238E27FC236}">
                <a16:creationId xmlns:a16="http://schemas.microsoft.com/office/drawing/2014/main" id="{2F5A325F-3771-4550-8482-1A7DC52E9490}"/>
              </a:ext>
            </a:extLst>
          </p:cNvPr>
          <p:cNvGrpSpPr>
            <a:grpSpLocks/>
          </p:cNvGrpSpPr>
          <p:nvPr/>
        </p:nvGrpSpPr>
        <p:grpSpPr bwMode="auto">
          <a:xfrm>
            <a:off x="6340735" y="2095232"/>
            <a:ext cx="2549634" cy="3211878"/>
            <a:chOff x="956639" y="3269399"/>
            <a:chExt cx="2190787" cy="2885253"/>
          </a:xfrm>
        </p:grpSpPr>
        <p:sp>
          <p:nvSpPr>
            <p:cNvPr id="16" name="Rounded Rectangle 2">
              <a:extLst>
                <a:ext uri="{FF2B5EF4-FFF2-40B4-BE49-F238E27FC236}">
                  <a16:creationId xmlns:a16="http://schemas.microsoft.com/office/drawing/2014/main" id="{271F0EA3-4350-414C-A0A9-BDE9C8CA539A}"/>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699BC1B-0965-4510-ADE0-1C84EE0351CD}"/>
                </a:ext>
              </a:extLst>
            </p:cNvPr>
            <p:cNvSpPr txBox="1">
              <a:spLocks noChangeArrowheads="1"/>
            </p:cNvSpPr>
            <p:nvPr/>
          </p:nvSpPr>
          <p:spPr bwMode="auto">
            <a:xfrm>
              <a:off x="1418708" y="3425941"/>
              <a:ext cx="1235494" cy="8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chemeClr val="bg1"/>
                  </a:solidFill>
                  <a:latin typeface="+mn-lt"/>
                </a:rPr>
                <a:t>GOLD 3 Ağır</a:t>
              </a:r>
              <a:endParaRPr lang="ko-KR" altLang="en-US" sz="2800" b="1" dirty="0">
                <a:solidFill>
                  <a:schemeClr val="bg1"/>
                </a:solidFill>
                <a:latin typeface="+mn-lt"/>
              </a:endParaRPr>
            </a:p>
          </p:txBody>
        </p:sp>
        <p:sp>
          <p:nvSpPr>
            <p:cNvPr id="18" name="자유형: 도형 51">
              <a:extLst>
                <a:ext uri="{FF2B5EF4-FFF2-40B4-BE49-F238E27FC236}">
                  <a16:creationId xmlns:a16="http://schemas.microsoft.com/office/drawing/2014/main" id="{08B23D73-E155-4CF3-9D39-EECB5BD3BC5E}"/>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8F8F"/>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9" name="TextBox 18">
              <a:extLst>
                <a:ext uri="{FF2B5EF4-FFF2-40B4-BE49-F238E27FC236}">
                  <a16:creationId xmlns:a16="http://schemas.microsoft.com/office/drawing/2014/main" id="{2A6C41D3-E8C2-4272-8147-946148013D75}"/>
                </a:ext>
              </a:extLst>
            </p:cNvPr>
            <p:cNvSpPr txBox="1">
              <a:spLocks noChangeArrowheads="1"/>
            </p:cNvSpPr>
            <p:nvPr/>
          </p:nvSpPr>
          <p:spPr bwMode="auto">
            <a:xfrm>
              <a:off x="993611" y="4755636"/>
              <a:ext cx="2153815" cy="11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%30 ≤ FEV1 &lt; %50 (beklenenin)</a:t>
              </a:r>
            </a:p>
          </p:txBody>
        </p:sp>
      </p:grpSp>
      <p:grpSp>
        <p:nvGrpSpPr>
          <p:cNvPr id="20" name="Grup 5">
            <a:extLst>
              <a:ext uri="{FF2B5EF4-FFF2-40B4-BE49-F238E27FC236}">
                <a16:creationId xmlns:a16="http://schemas.microsoft.com/office/drawing/2014/main" id="{452B79DE-EB24-4E1A-B1C4-12B633CFE3DC}"/>
              </a:ext>
            </a:extLst>
          </p:cNvPr>
          <p:cNvGrpSpPr>
            <a:grpSpLocks/>
          </p:cNvGrpSpPr>
          <p:nvPr/>
        </p:nvGrpSpPr>
        <p:grpSpPr bwMode="auto">
          <a:xfrm>
            <a:off x="3512696" y="2122132"/>
            <a:ext cx="2576212" cy="3211878"/>
            <a:chOff x="952802" y="3269399"/>
            <a:chExt cx="2163469" cy="2885253"/>
          </a:xfrm>
        </p:grpSpPr>
        <p:sp>
          <p:nvSpPr>
            <p:cNvPr id="21" name="Rounded Rectangle 2">
              <a:extLst>
                <a:ext uri="{FF2B5EF4-FFF2-40B4-BE49-F238E27FC236}">
                  <a16:creationId xmlns:a16="http://schemas.microsoft.com/office/drawing/2014/main" id="{453CEFCF-CCD6-4E97-A6CB-6114E9B6C854}"/>
                </a:ext>
              </a:extLst>
            </p:cNvPr>
            <p:cNvSpPr>
              <a:spLocks noChangeAspect="1"/>
            </p:cNvSpPr>
            <p:nvPr/>
          </p:nvSpPr>
          <p:spPr>
            <a:xfrm>
              <a:off x="1117772" y="3269399"/>
              <a:ext cx="1828414" cy="182874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16">
              <a:extLst>
                <a:ext uri="{FF2B5EF4-FFF2-40B4-BE49-F238E27FC236}">
                  <a16:creationId xmlns:a16="http://schemas.microsoft.com/office/drawing/2014/main" id="{97B48643-BDF8-4582-AE29-2D4A0F60C6BC}"/>
                </a:ext>
              </a:extLst>
            </p:cNvPr>
            <p:cNvSpPr txBox="1">
              <a:spLocks noChangeArrowheads="1"/>
            </p:cNvSpPr>
            <p:nvPr/>
          </p:nvSpPr>
          <p:spPr bwMode="auto">
            <a:xfrm>
              <a:off x="1418708" y="3425941"/>
              <a:ext cx="1235494" cy="8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ko-KR" sz="2800" b="1" dirty="0">
                  <a:solidFill>
                    <a:schemeClr val="bg1"/>
                  </a:solidFill>
                  <a:latin typeface="+mn-lt"/>
                </a:rPr>
                <a:t>GOLD 2 Orta</a:t>
              </a:r>
              <a:endParaRPr lang="ko-KR" altLang="en-US" sz="2800" b="1" dirty="0">
                <a:solidFill>
                  <a:schemeClr val="bg1"/>
                </a:solidFill>
                <a:latin typeface="+mn-lt"/>
              </a:endParaRPr>
            </a:p>
          </p:txBody>
        </p:sp>
        <p:sp>
          <p:nvSpPr>
            <p:cNvPr id="23" name="자유형: 도형 51">
              <a:extLst>
                <a:ext uri="{FF2B5EF4-FFF2-40B4-BE49-F238E27FC236}">
                  <a16:creationId xmlns:a16="http://schemas.microsoft.com/office/drawing/2014/main" id="{5FE930D5-B84C-49F5-ACBE-DCB59E501C3A}"/>
                </a:ext>
              </a:extLst>
            </p:cNvPr>
            <p:cNvSpPr/>
            <p:nvPr/>
          </p:nvSpPr>
          <p:spPr>
            <a:xfrm>
              <a:off x="956639" y="3850255"/>
              <a:ext cx="2159632" cy="2304397"/>
            </a:xfrm>
            <a:custGeom>
              <a:avLst/>
              <a:gdLst>
                <a:gd name="connsiteX0" fmla="*/ 134978 w 2160000"/>
                <a:gd name="connsiteY0" fmla="*/ 0 h 2304000"/>
                <a:gd name="connsiteX1" fmla="*/ 595169 w 2160000"/>
                <a:gd name="connsiteY1" fmla="*/ 0 h 2304000"/>
                <a:gd name="connsiteX2" fmla="*/ 603978 w 2160000"/>
                <a:gd name="connsiteY2" fmla="*/ 87383 h 2304000"/>
                <a:gd name="connsiteX3" fmla="*/ 1080000 w 2160000"/>
                <a:gd name="connsiteY3" fmla="*/ 475352 h 2304000"/>
                <a:gd name="connsiteX4" fmla="*/ 1556022 w 2160000"/>
                <a:gd name="connsiteY4" fmla="*/ 87383 h 2304000"/>
                <a:gd name="connsiteX5" fmla="*/ 1564831 w 2160000"/>
                <a:gd name="connsiteY5" fmla="*/ 0 h 2304000"/>
                <a:gd name="connsiteX6" fmla="*/ 2025022 w 2160000"/>
                <a:gd name="connsiteY6" fmla="*/ 0 h 2304000"/>
                <a:gd name="connsiteX7" fmla="*/ 2160000 w 2160000"/>
                <a:gd name="connsiteY7" fmla="*/ 134978 h 2304000"/>
                <a:gd name="connsiteX8" fmla="*/ 2160000 w 2160000"/>
                <a:gd name="connsiteY8" fmla="*/ 2169022 h 2304000"/>
                <a:gd name="connsiteX9" fmla="*/ 2025022 w 2160000"/>
                <a:gd name="connsiteY9" fmla="*/ 2304000 h 2304000"/>
                <a:gd name="connsiteX10" fmla="*/ 134978 w 2160000"/>
                <a:gd name="connsiteY10" fmla="*/ 2304000 h 2304000"/>
                <a:gd name="connsiteX11" fmla="*/ 0 w 2160000"/>
                <a:gd name="connsiteY11" fmla="*/ 2169022 h 2304000"/>
                <a:gd name="connsiteX12" fmla="*/ 0 w 2160000"/>
                <a:gd name="connsiteY12" fmla="*/ 134978 h 2304000"/>
                <a:gd name="connsiteX13" fmla="*/ 134978 w 2160000"/>
                <a:gd name="connsiteY13" fmla="*/ 0 h 23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0000" h="2304000">
                  <a:moveTo>
                    <a:pt x="134978" y="0"/>
                  </a:moveTo>
                  <a:lnTo>
                    <a:pt x="595169" y="0"/>
                  </a:lnTo>
                  <a:lnTo>
                    <a:pt x="603978" y="87383"/>
                  </a:lnTo>
                  <a:cubicBezTo>
                    <a:pt x="649286" y="308797"/>
                    <a:pt x="845192" y="475352"/>
                    <a:pt x="1080000" y="475352"/>
                  </a:cubicBezTo>
                  <a:cubicBezTo>
                    <a:pt x="1314808" y="475352"/>
                    <a:pt x="1510715" y="308797"/>
                    <a:pt x="1556022" y="87383"/>
                  </a:cubicBezTo>
                  <a:lnTo>
                    <a:pt x="1564831" y="0"/>
                  </a:lnTo>
                  <a:lnTo>
                    <a:pt x="2025022" y="0"/>
                  </a:lnTo>
                  <a:cubicBezTo>
                    <a:pt x="2099568" y="0"/>
                    <a:pt x="2160000" y="60432"/>
                    <a:pt x="2160000" y="134978"/>
                  </a:cubicBezTo>
                  <a:lnTo>
                    <a:pt x="2160000" y="2169022"/>
                  </a:lnTo>
                  <a:cubicBezTo>
                    <a:pt x="2160000" y="2243568"/>
                    <a:pt x="2099568" y="2304000"/>
                    <a:pt x="2025022" y="2304000"/>
                  </a:cubicBezTo>
                  <a:lnTo>
                    <a:pt x="134978" y="2304000"/>
                  </a:lnTo>
                  <a:cubicBezTo>
                    <a:pt x="60432" y="2304000"/>
                    <a:pt x="0" y="2243568"/>
                    <a:pt x="0" y="2169022"/>
                  </a:cubicBezTo>
                  <a:lnTo>
                    <a:pt x="0" y="134978"/>
                  </a:lnTo>
                  <a:cubicBezTo>
                    <a:pt x="0" y="60432"/>
                    <a:pt x="60432" y="0"/>
                    <a:pt x="134978" y="0"/>
                  </a:cubicBezTo>
                  <a:close/>
                </a:path>
              </a:pathLst>
            </a:custGeom>
            <a:solidFill>
              <a:srgbClr val="FFBDBD"/>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4" name="TextBox 23">
              <a:extLst>
                <a:ext uri="{FF2B5EF4-FFF2-40B4-BE49-F238E27FC236}">
                  <a16:creationId xmlns:a16="http://schemas.microsoft.com/office/drawing/2014/main" id="{96E2C9C7-0EEE-4EF8-A630-470926374F8F}"/>
                </a:ext>
              </a:extLst>
            </p:cNvPr>
            <p:cNvSpPr txBox="1">
              <a:spLocks noChangeArrowheads="1"/>
            </p:cNvSpPr>
            <p:nvPr/>
          </p:nvSpPr>
          <p:spPr bwMode="auto">
            <a:xfrm>
              <a:off x="952802" y="4755636"/>
              <a:ext cx="2129248" cy="79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55600">
                <a:defRPr>
                  <a:solidFill>
                    <a:schemeClr val="tx1"/>
                  </a:solidFill>
                  <a:latin typeface="Calibri" panose="020F0502020204030204" pitchFamily="34" charset="0"/>
                </a:defRPr>
              </a:lvl1pPr>
              <a:lvl2pPr marL="742950" indent="-285750" defTabSz="355600">
                <a:defRPr>
                  <a:solidFill>
                    <a:schemeClr val="tx1"/>
                  </a:solidFill>
                  <a:latin typeface="Calibri" panose="020F0502020204030204" pitchFamily="34" charset="0"/>
                </a:defRPr>
              </a:lvl2pPr>
              <a:lvl3pPr marL="1143000" indent="-228600" defTabSz="355600">
                <a:defRPr>
                  <a:solidFill>
                    <a:schemeClr val="tx1"/>
                  </a:solidFill>
                  <a:latin typeface="Calibri" panose="020F0502020204030204" pitchFamily="34" charset="0"/>
                </a:defRPr>
              </a:lvl3pPr>
              <a:lvl4pPr marL="1600200" indent="-228600" defTabSz="355600">
                <a:defRPr>
                  <a:solidFill>
                    <a:schemeClr val="tx1"/>
                  </a:solidFill>
                  <a:latin typeface="Calibri" panose="020F0502020204030204" pitchFamily="34" charset="0"/>
                </a:defRPr>
              </a:lvl4pPr>
              <a:lvl5pPr marL="2057400" indent="-228600" defTabSz="355600">
                <a:defRPr>
                  <a:solidFill>
                    <a:schemeClr val="tx1"/>
                  </a:solidFill>
                  <a:latin typeface="Calibri" panose="020F0502020204030204" pitchFamily="34" charset="0"/>
                </a:defRPr>
              </a:lvl5pPr>
              <a:lvl6pPr marL="2514600" indent="-228600" defTabSz="355600" fontAlgn="base">
                <a:spcBef>
                  <a:spcPct val="0"/>
                </a:spcBef>
                <a:spcAft>
                  <a:spcPct val="0"/>
                </a:spcAft>
                <a:defRPr>
                  <a:solidFill>
                    <a:schemeClr val="tx1"/>
                  </a:solidFill>
                  <a:latin typeface="Calibri" panose="020F0502020204030204" pitchFamily="34" charset="0"/>
                </a:defRPr>
              </a:lvl6pPr>
              <a:lvl7pPr marL="2971800" indent="-228600" defTabSz="355600" fontAlgn="base">
                <a:spcBef>
                  <a:spcPct val="0"/>
                </a:spcBef>
                <a:spcAft>
                  <a:spcPct val="0"/>
                </a:spcAft>
                <a:defRPr>
                  <a:solidFill>
                    <a:schemeClr val="tx1"/>
                  </a:solidFill>
                  <a:latin typeface="Calibri" panose="020F0502020204030204" pitchFamily="34" charset="0"/>
                </a:defRPr>
              </a:lvl7pPr>
              <a:lvl8pPr marL="3429000" indent="-228600" defTabSz="355600" fontAlgn="base">
                <a:spcBef>
                  <a:spcPct val="0"/>
                </a:spcBef>
                <a:spcAft>
                  <a:spcPct val="0"/>
                </a:spcAft>
                <a:defRPr>
                  <a:solidFill>
                    <a:schemeClr val="tx1"/>
                  </a:solidFill>
                  <a:latin typeface="Calibri" panose="020F0502020204030204" pitchFamily="34" charset="0"/>
                </a:defRPr>
              </a:lvl8pPr>
              <a:lvl9pPr marL="3886200" indent="-228600" defTabSz="355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10000"/>
                </a:lnSpc>
                <a:spcBef>
                  <a:spcPts val="0"/>
                </a:spcBef>
                <a:spcAft>
                  <a:spcPct val="20000"/>
                </a:spcAft>
                <a:buClr>
                  <a:srgbClr val="00A3D6"/>
                </a:buClr>
                <a:buSzPct val="80000"/>
                <a:buFont typeface="Wingdings 2" panose="05020102010507070707" pitchFamily="18" charset="2"/>
                <a:buNone/>
                <a:tabLst/>
                <a:defRPr/>
              </a:pPr>
              <a:r>
                <a:rPr kumimoji="0" lang="tr-TR" altLang="tr-TR" sz="2400" b="1" i="0" u="none" strike="noStrike" kern="1200" cap="none" spc="0" normalizeH="0" baseline="0" noProof="0" dirty="0">
                  <a:ln>
                    <a:noFill/>
                  </a:ln>
                  <a:solidFill>
                    <a:srgbClr val="404040"/>
                  </a:solidFill>
                  <a:effectLst/>
                  <a:uLnTx/>
                  <a:uFillTx/>
                  <a:latin typeface="Calibri"/>
                  <a:ea typeface="+mn-ea"/>
                  <a:cs typeface="Times New Roman" panose="02020603050405020304" pitchFamily="18" charset="0"/>
                </a:rPr>
                <a:t> %50 ≤ FEV1 &lt; %80 (beklenenin)</a:t>
              </a:r>
            </a:p>
          </p:txBody>
        </p:sp>
      </p:grpSp>
      <p:sp>
        <p:nvSpPr>
          <p:cNvPr id="26" name="TextBox 25">
            <a:extLst>
              <a:ext uri="{FF2B5EF4-FFF2-40B4-BE49-F238E27FC236}">
                <a16:creationId xmlns:a16="http://schemas.microsoft.com/office/drawing/2014/main" id="{ED954BB5-E3D0-4563-BF22-F9120F1BCC5C}"/>
              </a:ext>
            </a:extLst>
          </p:cNvPr>
          <p:cNvSpPr txBox="1"/>
          <p:nvPr/>
        </p:nvSpPr>
        <p:spPr>
          <a:xfrm>
            <a:off x="787814" y="1248487"/>
            <a:ext cx="10893946" cy="568361"/>
          </a:xfrm>
          <a:prstGeom prst="rect">
            <a:avLst/>
          </a:prstGeom>
          <a:noFill/>
        </p:spPr>
        <p:txBody>
          <a:bodyPr wrap="square">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Bronkodilatatör sonrası FEV1’e göre hava akımı kısıtlanmasının derecelendirilmesi yapılır</a:t>
            </a:r>
            <a:r>
              <a:rPr kumimoji="0" lang="en-US" sz="23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
        <p:nvSpPr>
          <p:cNvPr id="25" name="Dikdörtgen 2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8370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21FABEB-7E4A-437E-8C63-A3166395DA80}"/>
              </a:ext>
            </a:extLst>
          </p:cNvPr>
          <p:cNvSpPr txBox="1"/>
          <p:nvPr/>
        </p:nvSpPr>
        <p:spPr>
          <a:xfrm>
            <a:off x="675043" y="1225497"/>
            <a:ext cx="10586512" cy="4815677"/>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3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727A7F3-8141-448F-BFD4-D34208AC03E1}"/>
              </a:ext>
            </a:extLst>
          </p:cNvPr>
          <p:cNvPicPr>
            <a:picLocks noChangeAspect="1"/>
          </p:cNvPicPr>
          <p:nvPr/>
        </p:nvPicPr>
        <p:blipFill rotWithShape="1">
          <a:blip r:embed="rId2"/>
          <a:srcRect l="3892" t="3740" r="3931" b="3435"/>
          <a:stretch/>
        </p:blipFill>
        <p:spPr>
          <a:xfrm>
            <a:off x="2233061" y="1318661"/>
            <a:ext cx="7748337" cy="4631077"/>
          </a:xfrm>
          <a:prstGeom prst="rect">
            <a:avLst/>
          </a:prstGeom>
        </p:spPr>
      </p:pic>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Spirometrik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Değerlendirme</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sine Göre Tanı ve Sevk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60045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C6A2A9-7416-4DCA-B35C-824BC5D98C89}"/>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625252"/>
            <a:ext cx="10261897" cy="391305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 testinde havayolu obstrüksiyonu saptanan hastalarda astım-KOAH ayırıcı tanısına yönelik olarak ilk yapılması önerilen yöntemdir.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Testin ana hedefi, SFT’de obstrüksiyon varlığı saptandığında,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uygulanmasını takiben ikinci bir SFT yapmak ve obstrüksiyonun reverzibilite özelliğinin ne kadar olduğunu bazal ve ikinci SFT’deki FEV1 değerlerini karşılaştırarak bulmaktır.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Reverzibilite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Bronkodilatörlü</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Test)-1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29171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4C5E604C-D3F5-4E60-B801-C1DC19A0E060}"/>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55576"/>
            <a:ext cx="10586513" cy="4836389"/>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Test öncesi </a:t>
            </a:r>
            <a:r>
              <a:rPr kumimoji="0" lang="tr-TR" sz="2400" b="0" i="0" u="none" strike="noStrike" kern="1200" cap="none" spc="0" normalizeH="0" baseline="0" noProof="0" dirty="0" err="1">
                <a:ln>
                  <a:noFill/>
                </a:ln>
                <a:solidFill>
                  <a:srgbClr val="404040"/>
                </a:solidFill>
                <a:effectLst/>
                <a:uLnTx/>
                <a:uFillTx/>
                <a:latin typeface="Calibri" panose="020F0502020204030204"/>
                <a:ea typeface="+mn-ea"/>
                <a:cs typeface="+mn-cs"/>
              </a:rPr>
              <a:t>bronkodilatörler</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kesilir.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a:rPr>
              <a:t>k</a:t>
            </a:r>
            <a:r>
              <a:rPr lang="tr-TR" sz="2200" dirty="0">
                <a:solidFill>
                  <a:srgbClr val="404040"/>
                </a:solidFill>
                <a:latin typeface="Calibri" panose="020F0502020204030204" pitchFamily="34" charset="0"/>
              </a:rPr>
              <a:t>ısa etkili bronkodilatatörler 6 saat,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pitchFamily="34" charset="0"/>
              </a:rPr>
              <a:t>uzun etkili beta 2 </a:t>
            </a:r>
            <a:r>
              <a:rPr lang="tr-TR" sz="2200" dirty="0" err="1">
                <a:solidFill>
                  <a:srgbClr val="404040"/>
                </a:solidFill>
                <a:latin typeface="Calibri" panose="020F0502020204030204" pitchFamily="34" charset="0"/>
              </a:rPr>
              <a:t>agonistler</a:t>
            </a:r>
            <a:r>
              <a:rPr lang="tr-TR" sz="2200" dirty="0">
                <a:solidFill>
                  <a:srgbClr val="404040"/>
                </a:solidFill>
                <a:latin typeface="Calibri" panose="020F0502020204030204" pitchFamily="34" charset="0"/>
              </a:rPr>
              <a:t> 12 saat,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pitchFamily="34" charset="0"/>
              </a:rPr>
              <a:t>yavaş salınımlı </a:t>
            </a:r>
            <a:r>
              <a:rPr lang="tr-TR" sz="2200" dirty="0" err="1">
                <a:solidFill>
                  <a:srgbClr val="404040"/>
                </a:solidFill>
                <a:latin typeface="Calibri" panose="020F0502020204030204" pitchFamily="34" charset="0"/>
              </a:rPr>
              <a:t>teofilin</a:t>
            </a:r>
            <a:r>
              <a:rPr lang="tr-TR" sz="2200" dirty="0">
                <a:solidFill>
                  <a:srgbClr val="404040"/>
                </a:solidFill>
                <a:latin typeface="Calibri" panose="020F0502020204030204" pitchFamily="34" charset="0"/>
              </a:rPr>
              <a:t> 24 saat, </a:t>
            </a:r>
          </a:p>
          <a:p>
            <a:pPr marL="1143000" marR="0" lvl="2" indent="-228600" fontAlgn="auto">
              <a:lnSpc>
                <a:spcPct val="150000"/>
              </a:lnSpc>
              <a:spcAft>
                <a:spcPts val="0"/>
              </a:spcAft>
              <a:buClr>
                <a:srgbClr val="C00000"/>
              </a:buClr>
              <a:buSzTx/>
              <a:buFont typeface="Calibri" panose="020F0502020204030204" pitchFamily="34" charset="0"/>
              <a:buChar char="₋"/>
              <a:tabLst/>
              <a:defRPr/>
            </a:pPr>
            <a:r>
              <a:rPr lang="tr-TR" sz="2200" dirty="0">
                <a:solidFill>
                  <a:srgbClr val="404040"/>
                </a:solidFill>
                <a:latin typeface="Calibri" panose="020F0502020204030204" pitchFamily="34" charset="0"/>
              </a:rPr>
              <a:t>uzun etkili antikolinerjik 24 saat önce</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Bazal FEV1 ölçülür ve ardından kısa etkili beta 2 agonist (400 mcg </a:t>
            </a:r>
            <a:r>
              <a:rPr kumimoji="0" lang="tr-TR" sz="2400" b="0" i="0" u="none" strike="noStrike" kern="1200" cap="none" spc="0" normalizeH="0" baseline="0" noProof="0" dirty="0" err="1">
                <a:ln>
                  <a:noFill/>
                </a:ln>
                <a:solidFill>
                  <a:srgbClr val="404040"/>
                </a:solidFill>
                <a:effectLst/>
                <a:uLnTx/>
                <a:uFillTx/>
                <a:latin typeface="Calibri" panose="020F0502020204030204"/>
                <a:ea typeface="+mn-ea"/>
                <a:cs typeface="+mn-cs"/>
              </a:rPr>
              <a:t>salbutamol</a:t>
            </a: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 kullanılır.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Kısa etkili bronkodilatörden 15-20 dakika sonra FEV1 ölçümü tekrarlanır.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Reverzibilite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Bronkodilatörlü</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Test)-2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154539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AF051E1-306F-4FF0-81A8-0409F7556A1D}"/>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427026"/>
            <a:ext cx="10172250"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Bronkodilatör sonrası FEV1’de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öncesi FEV1’e göre 200 ml ve %12’den fazla artış olması obstrüksiyonun reverzibl (geri dönüşümlü) olduğunu gösterir.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FEV1‘deki artışın 400 ml veya üzeri olması astım lehine yorumlanır.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Bazı KOAH olgularında reverzible hava yolu obstrüksiyonu olabileceği gibi, bazı ağır astım olgularında da tam reverzible olmayan hava yolu obstruksiyonu bulunabilir.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R</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everzibilite</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Testi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Bronkodilatörlü</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Test)-3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86934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59341D8-6BEF-4A05-B3D2-88D513775A5B}"/>
              </a:ext>
            </a:extLst>
          </p:cNvPr>
          <p:cNvSpPr txBox="1"/>
          <p:nvPr/>
        </p:nvSpPr>
        <p:spPr>
          <a:xfrm>
            <a:off x="675042" y="1225497"/>
            <a:ext cx="771592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79252" y="1850808"/>
            <a:ext cx="7034602" cy="341632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lang="en-US" sz="2400" b="1" u="sng" dirty="0">
                <a:solidFill>
                  <a:prstClr val="black">
                    <a:lumMod val="75000"/>
                    <a:lumOff val="25000"/>
                  </a:prstClr>
                </a:solidFill>
                <a:latin typeface="Calibri" panose="020F0502020204030204"/>
              </a:rPr>
              <a:t>P</a:t>
            </a: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eak Flowmetre;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Pik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ekspirasyon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akış hızının ölçümü spirometrik incelemenin yapılamadığı durumlarda hastalık şiddetinin takibinde ve hastaneye yatış gerektiren alevlenmeleri öngörmede yardımcı olabilir.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Resim 4">
            <a:extLst>
              <a:ext uri="{FF2B5EF4-FFF2-40B4-BE49-F238E27FC236}">
                <a16:creationId xmlns:a16="http://schemas.microsoft.com/office/drawing/2014/main" id="{611287EB-3E6C-49CB-B72E-4EE078A8D1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586314" y="1723203"/>
            <a:ext cx="3246911" cy="3397438"/>
          </a:xfrm>
          <a:prstGeom prst="round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5948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kdörtgen 7">
            <a:extLst>
              <a:ext uri="{FF2B5EF4-FFF2-40B4-BE49-F238E27FC236}">
                <a16:creationId xmlns:a16="http://schemas.microsoft.com/office/drawing/2014/main" id="{3239EC90-83C1-46A9-AF53-39310C97D5B6}"/>
              </a:ext>
            </a:extLst>
          </p:cNvPr>
          <p:cNvSpPr/>
          <p:nvPr/>
        </p:nvSpPr>
        <p:spPr>
          <a:xfrm>
            <a:off x="363124" y="2105703"/>
            <a:ext cx="7363556" cy="1938992"/>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KOAH’ın</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Tanımı</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Epidemiyolojisi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Patogenezi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Risk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Faktörleri</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ve</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Temel</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 Semptomlar</a:t>
            </a:r>
          </a:p>
        </p:txBody>
      </p:sp>
      <p:pic>
        <p:nvPicPr>
          <p:cNvPr id="9" name="Resim 6">
            <a:extLst>
              <a:ext uri="{FF2B5EF4-FFF2-40B4-BE49-F238E27FC236}">
                <a16:creationId xmlns:a16="http://schemas.microsoft.com/office/drawing/2014/main" id="{11F23CC8-A6C7-4B4A-A32B-B8FB098F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399563"/>
            <a:ext cx="3920490" cy="5583729"/>
          </a:xfrm>
          <a:prstGeom prst="rect">
            <a:avLst/>
          </a:prstGeom>
        </p:spPr>
      </p:pic>
      <p:pic>
        <p:nvPicPr>
          <p:cNvPr id="10" name="Resim 1">
            <a:extLst>
              <a:ext uri="{FF2B5EF4-FFF2-40B4-BE49-F238E27FC236}">
                <a16:creationId xmlns:a16="http://schemas.microsoft.com/office/drawing/2014/main" id="{A194865A-563A-41DF-BC63-AFE207DB7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295" y="4306163"/>
            <a:ext cx="2116123" cy="1538243"/>
          </a:xfrm>
          <a:prstGeom prst="rect">
            <a:avLst/>
          </a:prstGeom>
        </p:spPr>
      </p:pic>
      <p:sp>
        <p:nvSpPr>
          <p:cNvPr id="11" name="Dikdörtgen 10"/>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80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F8C3F28-A3EC-43C0-99D0-41D18A73EEAC}"/>
              </a:ext>
            </a:extLst>
          </p:cNvPr>
          <p:cNvSpPr txBox="1"/>
          <p:nvPr/>
        </p:nvSpPr>
        <p:spPr>
          <a:xfrm>
            <a:off x="675042" y="1225497"/>
            <a:ext cx="771592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103556"/>
            <a:ext cx="7859353" cy="461036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200" b="1" i="0" u="sng" strike="noStrike" kern="1200" cap="none" spc="0" normalizeH="0" baseline="0" noProof="0" dirty="0">
                <a:ln>
                  <a:noFill/>
                </a:ln>
                <a:solidFill>
                  <a:srgbClr val="404040"/>
                </a:solidFill>
                <a:effectLst/>
                <a:uLnTx/>
                <a:uFillTx/>
                <a:latin typeface="Calibri" panose="020F0502020204030204"/>
                <a:ea typeface="+mn-ea"/>
                <a:cs typeface="+mn-cs"/>
              </a:rPr>
              <a:t>Alfa-1 Antitripsin düzeyinin ölçülmesi;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mn-ea"/>
                <a:cs typeface="+mn-cs"/>
              </a:rPr>
              <a:t>DSÖ, Alfa-1 Antitripsin eksikliğinin sık görüldüğü bölgelerde taranmasını önermektedir. </a:t>
            </a: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mn-ea"/>
                <a:cs typeface="+mn-cs"/>
              </a:rPr>
              <a:t>Klasik hasta 45 yaş altı, bilateral bazallerde panlobuler amfizemi olan olgulardır. </a:t>
            </a:r>
            <a:r>
              <a:rPr kumimoji="0" lang="en-US" sz="2200" b="0" i="0" u="none" strike="noStrike" kern="1200" cap="none" spc="0" normalizeH="0" baseline="0" noProof="0" dirty="0">
                <a:ln>
                  <a:noFill/>
                </a:ln>
                <a:solidFill>
                  <a:srgbClr val="404040"/>
                </a:solidFill>
                <a:effectLst/>
                <a:uLnTx/>
                <a:uFillTx/>
                <a:latin typeface="Calibri" panose="020F0502020204030204"/>
                <a:ea typeface="+mn-ea"/>
                <a:cs typeface="+mn-cs"/>
              </a:rPr>
              <a:t>Y</a:t>
            </a:r>
            <a:r>
              <a:rPr kumimoji="0" lang="tr-TR" sz="2200" b="0" i="0" u="none" strike="noStrike" kern="1200" cap="none" spc="0" normalizeH="0" baseline="0" noProof="0" dirty="0">
                <a:ln>
                  <a:noFill/>
                </a:ln>
                <a:solidFill>
                  <a:srgbClr val="404040"/>
                </a:solidFill>
                <a:effectLst/>
                <a:uLnTx/>
                <a:uFillTx/>
                <a:latin typeface="Calibri" panose="020F0502020204030204"/>
                <a:ea typeface="+mn-ea"/>
                <a:cs typeface="+mn-cs"/>
              </a:rPr>
              <a:t>aşı daha ileri ve sentrlobuler amfizem gibi tipik olgularda gecikme olabilir. </a:t>
            </a:r>
            <a:endParaRPr kumimoji="0" lang="en-US"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R="0" lvl="0" algn="l" defTabSz="355600" rtl="0" eaLnBrk="1" fontAlgn="auto" latinLnBrk="0" hangingPunct="1">
              <a:lnSpc>
                <a:spcPct val="150000"/>
              </a:lnSpc>
              <a:spcBef>
                <a:spcPts val="0"/>
              </a:spcBef>
              <a:spcAft>
                <a:spcPts val="0"/>
              </a:spcAft>
              <a:buClr>
                <a:srgbClr val="C00000"/>
              </a:buClr>
              <a:buSzTx/>
              <a:tabLst/>
              <a:defRPr/>
            </a:pPr>
            <a:r>
              <a:rPr kumimoji="0" lang="tr-TR" sz="2200" b="0" i="0" u="none" strike="noStrike" kern="1200" cap="none" spc="0" normalizeH="0" baseline="0" noProof="0" dirty="0">
                <a:ln>
                  <a:noFill/>
                </a:ln>
                <a:solidFill>
                  <a:srgbClr val="404040"/>
                </a:solidFill>
                <a:effectLst/>
                <a:uLnTx/>
                <a:uFillTx/>
                <a:latin typeface="Calibri" panose="020F0502020204030204"/>
                <a:ea typeface="+mn-ea"/>
                <a:cs typeface="+mn-cs"/>
              </a:rPr>
              <a:t>Düşük konsantrasyon (normalin &lt;%20), homozigot eksikliği düşündürür. Aile bireyleri, hasta ile birlikte değerlendirilmeli, tedavi için uzmanlaşmış merkezlere yönlendirilmelidir.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Tetkikleri-2</a:t>
            </a:r>
          </a:p>
        </p:txBody>
      </p:sp>
      <p:pic>
        <p:nvPicPr>
          <p:cNvPr id="12292" name="Picture 4" descr="Square button tube vector">
            <a:extLst>
              <a:ext uri="{FF2B5EF4-FFF2-40B4-BE49-F238E27FC236}">
                <a16:creationId xmlns:a16="http://schemas.microsoft.com/office/drawing/2014/main" id="{D4235E6A-0027-4A8B-B626-5DB124F78DD6}"/>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430" t="18940" r="17831" b="19319"/>
          <a:stretch/>
        </p:blipFill>
        <p:spPr bwMode="auto">
          <a:xfrm>
            <a:off x="8534397" y="1835879"/>
            <a:ext cx="3299013" cy="32592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365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5892403B-3B45-4B7B-82FC-7479D1262FB3}"/>
              </a:ext>
            </a:extLst>
          </p:cNvPr>
          <p:cNvSpPr txBox="1"/>
          <p:nvPr/>
        </p:nvSpPr>
        <p:spPr>
          <a:xfrm>
            <a:off x="675042" y="1225497"/>
            <a:ext cx="7715921"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217476"/>
            <a:ext cx="7715920" cy="4102533"/>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200" b="1" i="0" u="sng" strike="noStrike" kern="1200" cap="none" spc="0" normalizeH="0" baseline="0" noProof="0" dirty="0">
                <a:ln>
                  <a:noFill/>
                </a:ln>
                <a:solidFill>
                  <a:prstClr val="black">
                    <a:lumMod val="75000"/>
                    <a:lumOff val="25000"/>
                  </a:prstClr>
                </a:solidFill>
                <a:uLnTx/>
                <a:uFillTx/>
                <a:latin typeface="Calibri" panose="020F0502020204030204"/>
                <a:ea typeface="+mn-ea"/>
                <a:cs typeface="+mn-cs"/>
              </a:rPr>
              <a:t>Hematokrit</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Kronik </a:t>
            </a:r>
            <a:r>
              <a:rPr kumimoji="0" lang="tr-TR"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hipoksemi</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polistemiye (hematokrit &gt;%55) yol açabilir.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Anemi tahmin edilenden daha fazladır (%10-15).</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Uzun süreli oksijen tedavisi alan hastalarda düşük hematokrit değerleri prognozu olumsuz etkilemektedir.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Hematokrit&lt;%35’in altında olan hastalarda hem sağ kalım süresinde kısalma hem de hastaneye yatış sıklığında artış görülmektedir.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9" name="Picture 4" descr="Square button tube vector">
            <a:extLst>
              <a:ext uri="{FF2B5EF4-FFF2-40B4-BE49-F238E27FC236}">
                <a16:creationId xmlns:a16="http://schemas.microsoft.com/office/drawing/2014/main" id="{24398F79-04F5-4C5F-8794-EB56188C15B7}"/>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430" t="18940" r="17831" b="19319"/>
          <a:stretch/>
        </p:blipFill>
        <p:spPr bwMode="auto">
          <a:xfrm>
            <a:off x="8534397" y="1835879"/>
            <a:ext cx="3299013" cy="325926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40571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CEBEDA3-7F27-4833-84FC-4E346AF53151}"/>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103954"/>
            <a:ext cx="10586511" cy="4610365"/>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2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Radyolojik İnceleme;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PA akciğer grafisinde KOAH’lı her hastada amfizem olmayabilir ancak radyolojik incelemede tesadüfen amfizem saptanmış ise solunum fonksiyon testi istenmelidir.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fonksiyon testinde obstrüksiyon saptanmaz</a:t>
            </a:r>
            <a:r>
              <a:rPr kumimoji="0" 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hasta henüz KOAH kabul edilmez.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Aşırı havalanma (amfizem) bulguları veya kirli  akciğer görüntüsü bulunabilir.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Alevlenmelerde nedeni saptamak </a:t>
            </a:r>
            <a:r>
              <a:rPr lang="en-US" sz="2200" dirty="0" err="1">
                <a:solidFill>
                  <a:prstClr val="black">
                    <a:lumMod val="75000"/>
                    <a:lumOff val="25000"/>
                  </a:prstClr>
                </a:solidFill>
                <a:latin typeface="Calibri" panose="020F0502020204030204"/>
              </a:rPr>
              <a:t>için</a:t>
            </a: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(pnömoni, emboli, pnömotoraks, kor pulmonale) çekilmesinde yarar olabilir.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 olası malignite ve hava yolu obstrüksiyonu ihtimali nedeniyle yakın takibi gerekir.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682853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CEBEDA3-7F27-4833-84FC-4E346AF53151}"/>
              </a:ext>
            </a:extLst>
          </p:cNvPr>
          <p:cNvSpPr txBox="1"/>
          <p:nvPr/>
        </p:nvSpPr>
        <p:spPr>
          <a:xfrm>
            <a:off x="675043" y="1225497"/>
            <a:ext cx="10586512" cy="392400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265101"/>
            <a:ext cx="10190878" cy="4143891"/>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2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Radyolojik İnceleme;</a:t>
            </a:r>
          </a:p>
          <a:p>
            <a:pPr marL="342900" indent="-342900" algn="just">
              <a:lnSpc>
                <a:spcPct val="150000"/>
              </a:lnSpc>
              <a:buFont typeface="Arial" panose="020B0604020202020204" pitchFamily="34" charset="0"/>
              <a:buChar char="•"/>
            </a:pPr>
            <a:r>
              <a:rPr lang="tr-TR" sz="2200" dirty="0">
                <a:cs typeface="Times New Roman" panose="02020603050405020304" pitchFamily="18" charset="0"/>
              </a:rPr>
              <a:t>Akciğer </a:t>
            </a:r>
            <a:r>
              <a:rPr lang="tr-TR" sz="2200" dirty="0" err="1">
                <a:cs typeface="Times New Roman" panose="02020603050405020304" pitchFamily="18" charset="0"/>
              </a:rPr>
              <a:t>grafisi</a:t>
            </a:r>
            <a:r>
              <a:rPr lang="tr-TR" sz="2200" dirty="0">
                <a:cs typeface="Times New Roman" panose="02020603050405020304" pitchFamily="18" charset="0"/>
              </a:rPr>
              <a:t> </a:t>
            </a:r>
            <a:r>
              <a:rPr lang="tr-TR" sz="2200" dirty="0" err="1">
                <a:cs typeface="Times New Roman" panose="02020603050405020304" pitchFamily="18" charset="0"/>
              </a:rPr>
              <a:t>KOAH'ta</a:t>
            </a:r>
            <a:r>
              <a:rPr lang="tr-TR" sz="2200" dirty="0">
                <a:cs typeface="Times New Roman" panose="02020603050405020304" pitchFamily="18" charset="0"/>
              </a:rPr>
              <a:t> </a:t>
            </a:r>
            <a:r>
              <a:rPr lang="tr-TR" sz="2200" b="1" dirty="0">
                <a:cs typeface="Times New Roman" panose="02020603050405020304" pitchFamily="18" charset="0"/>
              </a:rPr>
              <a:t>tanı koymak için yararlı değildir</a:t>
            </a:r>
            <a:r>
              <a:rPr lang="tr-TR" sz="2200" dirty="0">
                <a:cs typeface="Times New Roman" panose="02020603050405020304" pitchFamily="18" charset="0"/>
              </a:rPr>
              <a:t>, ancak alternatif tanıları dışlamak ve eşlik eden solunum hastalıklarını belirlemek açısından değerlidir. </a:t>
            </a:r>
          </a:p>
          <a:p>
            <a:pPr marL="342900" indent="-342900" algn="just">
              <a:lnSpc>
                <a:spcPct val="150000"/>
              </a:lnSpc>
              <a:buFont typeface="Arial" panose="020B0604020202020204" pitchFamily="34" charset="0"/>
              <a:buChar char="•"/>
            </a:pPr>
            <a:endParaRPr lang="tr-TR" sz="2200" dirty="0">
              <a:cs typeface="Times New Roman" panose="02020603050405020304" pitchFamily="18" charset="0"/>
            </a:endParaRPr>
          </a:p>
          <a:p>
            <a:pPr marL="342900" indent="-342900" algn="just">
              <a:lnSpc>
                <a:spcPct val="150000"/>
              </a:lnSpc>
              <a:buFont typeface="Arial" panose="020B0604020202020204" pitchFamily="34" charset="0"/>
              <a:buChar char="•"/>
            </a:pPr>
            <a:r>
              <a:rPr lang="tr-TR" sz="2200" dirty="0">
                <a:cs typeface="Times New Roman" panose="02020603050405020304" pitchFamily="18" charset="0"/>
              </a:rPr>
              <a:t>KOAH ile ilişkili radyolojik değişiklikler, akciğerde </a:t>
            </a:r>
            <a:r>
              <a:rPr lang="tr-TR" sz="2200" b="1" dirty="0" err="1">
                <a:cs typeface="Times New Roman" panose="02020603050405020304" pitchFamily="18" charset="0"/>
              </a:rPr>
              <a:t>hiperinflasyon</a:t>
            </a:r>
            <a:r>
              <a:rPr lang="tr-TR" sz="2200" dirty="0">
                <a:cs typeface="Times New Roman" panose="02020603050405020304" pitchFamily="18" charset="0"/>
              </a:rPr>
              <a:t> belirtileri (diyaframın düzleşmesi ve </a:t>
            </a:r>
            <a:r>
              <a:rPr lang="tr-TR" sz="2200" dirty="0" err="1">
                <a:cs typeface="Times New Roman" panose="02020603050405020304" pitchFamily="18" charset="0"/>
              </a:rPr>
              <a:t>retrosternal</a:t>
            </a:r>
            <a:r>
              <a:rPr lang="tr-TR" sz="2200" dirty="0">
                <a:cs typeface="Times New Roman" panose="02020603050405020304" pitchFamily="18" charset="0"/>
              </a:rPr>
              <a:t> hava boşluğunun hacminde artış), akciğerlerde </a:t>
            </a:r>
            <a:r>
              <a:rPr lang="tr-TR" sz="2200" b="1" dirty="0" err="1">
                <a:cs typeface="Times New Roman" panose="02020603050405020304" pitchFamily="18" charset="0"/>
              </a:rPr>
              <a:t>hiperlusensi</a:t>
            </a:r>
            <a:r>
              <a:rPr lang="tr-TR" sz="2200" dirty="0">
                <a:cs typeface="Times New Roman" panose="02020603050405020304" pitchFamily="18" charset="0"/>
              </a:rPr>
              <a:t> ve </a:t>
            </a:r>
            <a:r>
              <a:rPr lang="tr-TR" sz="2200" b="1" dirty="0" err="1">
                <a:cs typeface="Times New Roman" panose="02020603050405020304" pitchFamily="18" charset="0"/>
              </a:rPr>
              <a:t>vasküler</a:t>
            </a:r>
            <a:r>
              <a:rPr lang="tr-TR" sz="2200" b="1" dirty="0">
                <a:cs typeface="Times New Roman" panose="02020603050405020304" pitchFamily="18" charset="0"/>
              </a:rPr>
              <a:t> işaretlerin hızla daralmasını</a:t>
            </a:r>
            <a:r>
              <a:rPr lang="tr-TR" sz="2200" dirty="0">
                <a:cs typeface="Times New Roman" panose="02020603050405020304" pitchFamily="18" charset="0"/>
              </a:rPr>
              <a:t> içerebilir.</a:t>
            </a:r>
          </a:p>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E90BED2C-232C-45F2-9C6A-1E7B191D667B}"/>
              </a:ext>
            </a:extLst>
          </p:cNvPr>
          <p:cNvSpPr txBox="1">
            <a:spLocks noChangeArrowheads="1"/>
          </p:cNvSpPr>
          <p:nvPr/>
        </p:nvSpPr>
        <p:spPr bwMode="auto">
          <a:xfrm>
            <a:off x="675043" y="571615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Tree>
    <p:extLst>
      <p:ext uri="{BB962C8B-B14F-4D97-AF65-F5344CB8AC3E}">
        <p14:creationId xmlns:p14="http://schemas.microsoft.com/office/powerpoint/2010/main" val="2452336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BCEBEDA3-7F27-4833-84FC-4E346AF53151}"/>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4" y="1265101"/>
            <a:ext cx="10345257" cy="4790222"/>
          </a:xfrm>
          <a:prstGeom prst="rect">
            <a:avLst/>
          </a:prstGeom>
          <a:no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C00000"/>
              </a:buClr>
              <a:buSzTx/>
              <a:buFontTx/>
              <a:buNone/>
              <a:tabLst/>
              <a:defRPr/>
            </a:pPr>
            <a:r>
              <a:rPr kumimoji="0" lang="tr-TR" sz="2100" b="1" i="0" u="sng" strike="noStrike" kern="1200" cap="none" spc="0" normalizeH="0" baseline="0" noProof="0" dirty="0">
                <a:ln>
                  <a:noFill/>
                </a:ln>
                <a:solidFill>
                  <a:prstClr val="black">
                    <a:lumMod val="75000"/>
                    <a:lumOff val="25000"/>
                  </a:prstClr>
                </a:solidFill>
                <a:effectLst/>
                <a:uLnTx/>
                <a:uFillTx/>
                <a:ea typeface="+mn-ea"/>
                <a:cs typeface="+mn-cs"/>
              </a:rPr>
              <a:t>Radyolojik İnceleme;</a:t>
            </a:r>
          </a:p>
          <a:p>
            <a:pPr marL="342900" indent="-342900" algn="just">
              <a:lnSpc>
                <a:spcPct val="150000"/>
              </a:lnSpc>
              <a:buFont typeface="Arial" panose="020B0604020202020204" pitchFamily="34" charset="0"/>
              <a:buChar char="•"/>
            </a:pPr>
            <a:r>
              <a:rPr lang="tr-TR" sz="2100" dirty="0">
                <a:cs typeface="Times New Roman" panose="02020603050405020304" pitchFamily="18" charset="0"/>
              </a:rPr>
              <a:t>BT, KOAH tanısı için bir gereklilik olarak </a:t>
            </a:r>
            <a:r>
              <a:rPr lang="tr-TR" sz="2100" b="1" dirty="0">
                <a:cs typeface="Times New Roman" panose="02020603050405020304" pitchFamily="18" charset="0"/>
              </a:rPr>
              <a:t>görülmemektedir.</a:t>
            </a:r>
          </a:p>
          <a:p>
            <a:pPr marL="342900" indent="-342900" algn="just">
              <a:lnSpc>
                <a:spcPct val="150000"/>
              </a:lnSpc>
              <a:buFont typeface="Arial" panose="020B0604020202020204" pitchFamily="34" charset="0"/>
              <a:buChar char="•"/>
            </a:pPr>
            <a:r>
              <a:rPr lang="tr-TR" sz="2100" dirty="0">
                <a:cs typeface="Times New Roman" panose="02020603050405020304" pitchFamily="18" charset="0"/>
              </a:rPr>
              <a:t>Giderek daha fazla sayıda KOAH hastası </a:t>
            </a:r>
            <a:r>
              <a:rPr lang="tr-TR" sz="2100" dirty="0" err="1">
                <a:cs typeface="Times New Roman" panose="02020603050405020304" pitchFamily="18" charset="0"/>
              </a:rPr>
              <a:t>pulmoner</a:t>
            </a:r>
            <a:r>
              <a:rPr lang="tr-TR" sz="2100" dirty="0">
                <a:cs typeface="Times New Roman" panose="02020603050405020304" pitchFamily="18" charset="0"/>
              </a:rPr>
              <a:t> nodüllerin değerlendirilmesi veya eşzamanlı akciğer hastalığı değerlendirmesinin bir parçası olarak </a:t>
            </a:r>
            <a:r>
              <a:rPr lang="tr-TR" sz="2100" dirty="0" err="1">
                <a:cs typeface="Times New Roman" panose="02020603050405020304" pitchFamily="18" charset="0"/>
              </a:rPr>
              <a:t>BT'ye</a:t>
            </a:r>
            <a:r>
              <a:rPr lang="tr-TR" sz="2100" dirty="0">
                <a:cs typeface="Times New Roman" panose="02020603050405020304" pitchFamily="18" charset="0"/>
              </a:rPr>
              <a:t> girmektedir. </a:t>
            </a:r>
          </a:p>
          <a:p>
            <a:pPr marL="342900" indent="-342900" algn="just">
              <a:lnSpc>
                <a:spcPct val="150000"/>
              </a:lnSpc>
              <a:buFont typeface="Arial" panose="020B0604020202020204" pitchFamily="34" charset="0"/>
              <a:buChar char="•"/>
            </a:pPr>
            <a:r>
              <a:rPr lang="tr-TR" sz="2100" dirty="0">
                <a:cs typeface="Times New Roman" panose="02020603050405020304" pitchFamily="18" charset="0"/>
              </a:rPr>
              <a:t>Son zamanlarda </a:t>
            </a:r>
            <a:r>
              <a:rPr lang="tr-TR" sz="2100" dirty="0" err="1">
                <a:cs typeface="Times New Roman" panose="02020603050405020304" pitchFamily="18" charset="0"/>
              </a:rPr>
              <a:t>toraks</a:t>
            </a:r>
            <a:r>
              <a:rPr lang="tr-TR" sz="2100" dirty="0">
                <a:cs typeface="Times New Roman" panose="02020603050405020304" pitchFamily="18" charset="0"/>
              </a:rPr>
              <a:t> </a:t>
            </a:r>
            <a:r>
              <a:rPr lang="tr-TR" sz="2100" dirty="0" err="1">
                <a:cs typeface="Times New Roman" panose="02020603050405020304" pitchFamily="18" charset="0"/>
              </a:rPr>
              <a:t>BT'sinden</a:t>
            </a:r>
            <a:r>
              <a:rPr lang="tr-TR" sz="2100" dirty="0">
                <a:cs typeface="Times New Roman" panose="02020603050405020304" pitchFamily="18" charset="0"/>
              </a:rPr>
              <a:t> potansiyel olarak yararlanabilecek hastaların sayısı da artmıştır. </a:t>
            </a:r>
          </a:p>
          <a:p>
            <a:pPr marL="800100" lvl="1" indent="-342900" algn="just">
              <a:buFont typeface="Arial" panose="020B0604020202020204" pitchFamily="34" charset="0"/>
              <a:buChar char="•"/>
            </a:pPr>
            <a:r>
              <a:rPr lang="tr-TR" sz="2100" dirty="0">
                <a:cs typeface="Times New Roman" panose="02020603050405020304" pitchFamily="18" charset="0"/>
              </a:rPr>
              <a:t>Akciğer kanseri taraması için uygun olan hastalar</a:t>
            </a:r>
          </a:p>
          <a:p>
            <a:pPr marL="800100" lvl="1" indent="-342900" algn="just">
              <a:buFont typeface="Arial" panose="020B0604020202020204" pitchFamily="34" charset="0"/>
              <a:buChar char="•"/>
            </a:pPr>
            <a:r>
              <a:rPr lang="tr-TR" sz="2100" dirty="0">
                <a:cs typeface="Times New Roman" panose="02020603050405020304" pitchFamily="18" charset="0"/>
              </a:rPr>
              <a:t>Amfizem için </a:t>
            </a:r>
            <a:r>
              <a:rPr lang="tr-TR" sz="2100" dirty="0" err="1">
                <a:cs typeface="Times New Roman" panose="02020603050405020304" pitchFamily="18" charset="0"/>
              </a:rPr>
              <a:t>endobronşiyal</a:t>
            </a:r>
            <a:r>
              <a:rPr lang="tr-TR" sz="2100" dirty="0">
                <a:cs typeface="Times New Roman" panose="02020603050405020304" pitchFamily="18" charset="0"/>
              </a:rPr>
              <a:t> kapak tedavisinin ortaya çıkışı, özellikle </a:t>
            </a:r>
            <a:r>
              <a:rPr lang="tr-TR" sz="2100" dirty="0" err="1">
                <a:cs typeface="Times New Roman" panose="02020603050405020304" pitchFamily="18" charset="0"/>
              </a:rPr>
              <a:t>bronkodilatör</a:t>
            </a:r>
            <a:r>
              <a:rPr lang="tr-TR" sz="2100" dirty="0">
                <a:cs typeface="Times New Roman" panose="02020603050405020304" pitchFamily="18" charset="0"/>
              </a:rPr>
              <a:t> sonrası FEV1'i %15-45 arasında olan ve </a:t>
            </a:r>
            <a:r>
              <a:rPr lang="tr-TR" sz="2100" dirty="0" err="1">
                <a:cs typeface="Times New Roman" panose="02020603050405020304" pitchFamily="18" charset="0"/>
              </a:rPr>
              <a:t>pletismografide</a:t>
            </a:r>
            <a:r>
              <a:rPr lang="tr-TR" sz="2100" dirty="0">
                <a:cs typeface="Times New Roman" panose="02020603050405020304" pitchFamily="18" charset="0"/>
              </a:rPr>
              <a:t> belirgin </a:t>
            </a:r>
            <a:r>
              <a:rPr lang="tr-TR" sz="2100" dirty="0" err="1">
                <a:cs typeface="Times New Roman" panose="02020603050405020304" pitchFamily="18" charset="0"/>
              </a:rPr>
              <a:t>hiperinflasyon</a:t>
            </a:r>
            <a:r>
              <a:rPr lang="tr-TR" sz="2100" dirty="0">
                <a:cs typeface="Times New Roman" panose="02020603050405020304" pitchFamily="18" charset="0"/>
              </a:rPr>
              <a:t> kanıtı olan hastalar </a:t>
            </a:r>
          </a:p>
          <a:p>
            <a:pPr marR="0" lvl="0" algn="l" defTabSz="355600" rtl="0" eaLnBrk="1" fontAlgn="auto" latinLnBrk="0" hangingPunct="1">
              <a:lnSpc>
                <a:spcPct val="150000"/>
              </a:lnSpc>
              <a:spcBef>
                <a:spcPts val="0"/>
              </a:spcBef>
              <a:spcAft>
                <a:spcPts val="0"/>
              </a:spcAft>
              <a:buClr>
                <a:srgbClr val="C00000"/>
              </a:buClr>
              <a:buSzTx/>
              <a:tabLst/>
              <a:defRPr/>
            </a:pPr>
            <a:endParaRPr kumimoji="0" lang="tr-TR" sz="2400" b="1" i="0" u="sng"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1F215D86-13A4-4EB9-BBAE-304FCA95A8E5}"/>
              </a:ext>
            </a:extLst>
          </p:cNvPr>
          <p:cNvSpPr txBox="1">
            <a:spLocks noChangeArrowheads="1"/>
          </p:cNvSpPr>
          <p:nvPr/>
        </p:nvSpPr>
        <p:spPr bwMode="auto">
          <a:xfrm>
            <a:off x="675043" y="571615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Tree>
    <p:extLst>
      <p:ext uri="{BB962C8B-B14F-4D97-AF65-F5344CB8AC3E}">
        <p14:creationId xmlns:p14="http://schemas.microsoft.com/office/powerpoint/2010/main" val="343020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F69DE094-D494-4062-9D02-E1A5ED42BFCD}"/>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59626"/>
            <a:ext cx="10326632" cy="4467057"/>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Testi</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Altı dakika yürüme testi, artan hızda mekik yürüme testi,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kardiyopulmoner</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egzersiz testi gibi farklı yöntemler vardır. Altı dakika yürüme testi, pulmoner, kardiyovasküler ve kas sistemlerinin entegre cevabını değerlendirir. Günlük fiziksel aktiviteler için fonksiyonel egzersiz düzeyini yansıtır.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KOAH’da sadece solunum fonksiyon testlerinin kullanılması ile saptanamayan klinik değişikliklerin tanımlanmasında ve prognozun değerlendirilmesinde yararlıdır.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833122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913209"/>
            <a:ext cx="10586513" cy="2862322"/>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Nütrisyonel Durum</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Vücut kütle indeksinde azalma (</a:t>
            </a:r>
            <a:r>
              <a:rPr lang="en-US" sz="2400" dirty="0">
                <a:solidFill>
                  <a:prstClr val="black">
                    <a:lumMod val="75000"/>
                    <a:lumOff val="25000"/>
                  </a:prstClr>
                </a:solidFill>
                <a:latin typeface="Calibri" panose="020F0502020204030204"/>
              </a:rPr>
              <a:t>VKİ</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&lt;21kg/m2/ </a:t>
            </a:r>
            <a:r>
              <a:rPr lang="tr-TR" sz="2400" dirty="0">
                <a:solidFill>
                  <a:prstClr val="black">
                    <a:lumMod val="75000"/>
                    <a:lumOff val="25000"/>
                  </a:prstClr>
                </a:solidFill>
              </a:rPr>
              <a:t>kaşeksi) </a:t>
            </a:r>
            <a:r>
              <a:rPr lang="tr-TR" sz="2400" dirty="0" err="1">
                <a:solidFill>
                  <a:prstClr val="black">
                    <a:lumMod val="75000"/>
                    <a:lumOff val="25000"/>
                  </a:prstClr>
                </a:solidFill>
              </a:rPr>
              <a:t>mortalite</a:t>
            </a:r>
            <a:r>
              <a:rPr lang="tr-TR" sz="2400" dirty="0">
                <a:solidFill>
                  <a:prstClr val="black">
                    <a:lumMod val="75000"/>
                    <a:lumOff val="25000"/>
                  </a:prstClr>
                </a:solidFill>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için bir risk faktörü olduğundan kaşektik hastaların yakından takip edilmesi ve pulmoner rehabilitasyon progamı kapsamında beslenmenin düzenlenmesi gerekir.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Bu hastaların II. Basamakta takibi</a:t>
            </a:r>
            <a:r>
              <a:rPr lang="tr-TR" sz="2400" dirty="0">
                <a:solidFill>
                  <a:prstClr val="black">
                    <a:lumMod val="75000"/>
                    <a:lumOff val="25000"/>
                  </a:prstClr>
                </a:solidFill>
                <a:latin typeface="Calibri" panose="020F0502020204030204"/>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gerekir.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Diğer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Laboratuvar</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Tetkikleri-6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167821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tr-TR">
              <a:solidFill>
                <a:prstClr val="white"/>
              </a:solidFill>
              <a:latin typeface="Calibri"/>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634587" y="2379046"/>
            <a:ext cx="6002050" cy="1323439"/>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4000" b="1" dirty="0">
                <a:solidFill>
                  <a:prstClr val="black">
                    <a:lumMod val="75000"/>
                    <a:lumOff val="25000"/>
                  </a:prstClr>
                </a:solidFill>
                <a:latin typeface="Calibri" panose="020F0502020204030204"/>
                <a:ea typeface="맑은 고딕" panose="020B0503020000020004" pitchFamily="34" charset="-127"/>
              </a:rPr>
              <a:t>KOAH</a:t>
            </a:r>
            <a:r>
              <a:rPr lang="tr-TR" altLang="ko-KR" sz="4000" b="1" dirty="0">
                <a:solidFill>
                  <a:prstClr val="black">
                    <a:lumMod val="75000"/>
                    <a:lumOff val="25000"/>
                  </a:prstClr>
                </a:solidFill>
                <a:latin typeface="Calibri" panose="020F0502020204030204"/>
                <a:ea typeface="맑은 고딕" panose="020B0503020000020004" pitchFamily="34" charset="-127"/>
              </a:rPr>
              <a:t>’ta Değerlendirme ve Yeni Tanımlar</a:t>
            </a:r>
            <a:endParaRPr lang="en-US" altLang="ko-KR" sz="4000" b="1" dirty="0">
              <a:solidFill>
                <a:prstClr val="black">
                  <a:lumMod val="75000"/>
                  <a:lumOff val="25000"/>
                </a:prstClr>
              </a:solidFill>
              <a:latin typeface="Calibri" panose="020F0502020204030204"/>
              <a:ea typeface="맑은 고딕" panose="020B0503020000020004" pitchFamily="34" charset="-127"/>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BA1BDEA1-28EB-4AEB-8E58-FA70D214DDB4}"/>
              </a:ext>
            </a:extLst>
          </p:cNvPr>
          <p:cNvPicPr/>
          <p:nvPr/>
        </p:nvPicPr>
        <p:blipFill>
          <a:blip r:embed="rId2"/>
          <a:stretch>
            <a:fillRect/>
          </a:stretch>
        </p:blipFill>
        <p:spPr>
          <a:xfrm>
            <a:off x="7064190" y="1577384"/>
            <a:ext cx="4639181" cy="3891087"/>
          </a:xfrm>
          <a:prstGeom prst="rect">
            <a:avLst/>
          </a:prstGeom>
        </p:spPr>
      </p:pic>
    </p:spTree>
    <p:extLst>
      <p:ext uri="{BB962C8B-B14F-4D97-AF65-F5344CB8AC3E}">
        <p14:creationId xmlns:p14="http://schemas.microsoft.com/office/powerpoint/2010/main" val="2723982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930444" y="1258956"/>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829423" y="670836"/>
            <a:ext cx="9146369" cy="523220"/>
          </a:xfrm>
          <a:prstGeom prst="rect">
            <a:avLst/>
          </a:prstGeom>
        </p:spPr>
        <p:txBody>
          <a:bodyPr wrap="square">
            <a:spAutoFit/>
          </a:bodyPr>
          <a:lstStyle/>
          <a:p>
            <a:pPr lvl="0">
              <a:defRPr/>
            </a:pPr>
            <a:r>
              <a:rPr lang="tr-TR" sz="2800" b="1" dirty="0">
                <a:solidFill>
                  <a:prstClr val="black">
                    <a:lumMod val="75000"/>
                    <a:lumOff val="25000"/>
                  </a:prstClr>
                </a:solidFill>
                <a:latin typeface="Calibri" panose="020F0502020204030204"/>
              </a:rPr>
              <a:t>Tanı ve Değerlendirme</a:t>
            </a:r>
            <a:endParaRPr lang="en-US" sz="2800" b="1" dirty="0">
              <a:solidFill>
                <a:prstClr val="black">
                  <a:lumMod val="75000"/>
                  <a:lumOff val="25000"/>
                </a:prstClr>
              </a:solidFill>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çerik Yer Tutucusu 2">
            <a:extLst>
              <a:ext uri="{FF2B5EF4-FFF2-40B4-BE49-F238E27FC236}">
                <a16:creationId xmlns:a16="http://schemas.microsoft.com/office/drawing/2014/main" id="{0FBB771D-92E5-4438-AB04-A200F8DE62AE}"/>
              </a:ext>
            </a:extLst>
          </p:cNvPr>
          <p:cNvSpPr>
            <a:spLocks noGrp="1"/>
          </p:cNvSpPr>
          <p:nvPr>
            <p:ph idx="1"/>
          </p:nvPr>
        </p:nvSpPr>
        <p:spPr>
          <a:xfrm>
            <a:off x="1133427" y="1550578"/>
            <a:ext cx="10383530" cy="4190465"/>
          </a:xfrm>
        </p:spPr>
        <p:txBody>
          <a:bodyPr>
            <a:noAutofit/>
          </a:bodyPr>
          <a:lstStyle/>
          <a:p>
            <a:pPr algn="just">
              <a:lnSpc>
                <a:spcPct val="150000"/>
              </a:lnSpc>
            </a:pPr>
            <a:r>
              <a:rPr lang="tr-TR" sz="2400" dirty="0">
                <a:cs typeface="Times New Roman" panose="02020603050405020304" pitchFamily="18" charset="0"/>
              </a:rPr>
              <a:t>KOAH tanısını koymak için bronkodilatör </a:t>
            </a:r>
            <a:r>
              <a:rPr lang="tr-TR" sz="2400" dirty="0">
                <a:solidFill>
                  <a:srgbClr val="C00000"/>
                </a:solidFill>
                <a:cs typeface="Times New Roman" panose="02020603050405020304" pitchFamily="18" charset="0"/>
              </a:rPr>
              <a:t>FEV1/FVC&lt;0,7</a:t>
            </a:r>
            <a:r>
              <a:rPr lang="tr-TR" sz="2400" dirty="0">
                <a:cs typeface="Times New Roman" panose="02020603050405020304" pitchFamily="18" charset="0"/>
              </a:rPr>
              <a:t> olması zorunludur.</a:t>
            </a:r>
          </a:p>
          <a:p>
            <a:pPr algn="just"/>
            <a:r>
              <a:rPr lang="tr-TR" sz="2400" dirty="0">
                <a:cs typeface="Times New Roman" panose="02020603050405020304" pitchFamily="18" charset="0"/>
              </a:rPr>
              <a:t>İlk KOAH değerlendirmesinin hedefleri;</a:t>
            </a:r>
          </a:p>
          <a:p>
            <a:pPr lvl="1" algn="just"/>
            <a:r>
              <a:rPr lang="tr-TR" sz="2000" dirty="0">
                <a:cs typeface="Times New Roman" panose="02020603050405020304" pitchFamily="18" charset="0"/>
              </a:rPr>
              <a:t>Hava akımı tıkanıklığının ciddiyetini, hastalığın hastanın sağlık durumu üzerindeki etkisini ve gelecekteki olayların (alevlenmeler, hastaneye yatışlar veya ölüm gibi) riskini belirlemektir.</a:t>
            </a:r>
          </a:p>
          <a:p>
            <a:pPr algn="just">
              <a:lnSpc>
                <a:spcPct val="150000"/>
              </a:lnSpc>
            </a:pPr>
            <a:r>
              <a:rPr lang="tr-TR" sz="2400" dirty="0">
                <a:cs typeface="Times New Roman" panose="02020603050405020304" pitchFamily="18" charset="0"/>
              </a:rPr>
              <a:t>Komorbiditeler aktif olarak araştırılmalı ve saptandığında uygun şekilde tedavi edilmelidir çünkü </a:t>
            </a:r>
            <a:r>
              <a:rPr lang="tr-TR" sz="2400" dirty="0" err="1">
                <a:cs typeface="Times New Roman" panose="02020603050405020304" pitchFamily="18" charset="0"/>
              </a:rPr>
              <a:t>KOAH'a</a:t>
            </a:r>
            <a:r>
              <a:rPr lang="tr-TR" sz="2400" dirty="0">
                <a:cs typeface="Times New Roman" panose="02020603050405020304" pitchFamily="18" charset="0"/>
              </a:rPr>
              <a:t> bağlı hava akımı obstrüksiyonunun ciddiyetinden bağımsız olarak sağlık durumunu, hastaneye yatışları ve </a:t>
            </a:r>
            <a:r>
              <a:rPr lang="tr-TR" sz="2400" dirty="0" err="1">
                <a:cs typeface="Times New Roman" panose="02020603050405020304" pitchFamily="18" charset="0"/>
              </a:rPr>
              <a:t>mortaliteyi</a:t>
            </a:r>
            <a:r>
              <a:rPr lang="tr-TR" sz="2400" dirty="0">
                <a:cs typeface="Times New Roman" panose="02020603050405020304" pitchFamily="18" charset="0"/>
              </a:rPr>
              <a:t> etkilerler.</a:t>
            </a:r>
          </a:p>
        </p:txBody>
      </p:sp>
      <p:sp>
        <p:nvSpPr>
          <p:cNvPr id="8" name="TextBox 1">
            <a:extLst>
              <a:ext uri="{FF2B5EF4-FFF2-40B4-BE49-F238E27FC236}">
                <a16:creationId xmlns:a16="http://schemas.microsoft.com/office/drawing/2014/main" id="{6439C8D0-4BF5-4373-B0C8-A62CE21A44F1}"/>
              </a:ext>
            </a:extLst>
          </p:cNvPr>
          <p:cNvSpPr txBox="1">
            <a:spLocks noChangeArrowheads="1"/>
          </p:cNvSpPr>
          <p:nvPr/>
        </p:nvSpPr>
        <p:spPr bwMode="auto">
          <a:xfrm>
            <a:off x="2559934" y="5755196"/>
            <a:ext cx="6096000" cy="461665"/>
          </a:xfrm>
          <a:prstGeom prst="rect">
            <a:avLst/>
          </a:prstGeom>
          <a:noFill/>
          <a:ln w="9525">
            <a:noFill/>
            <a:miter lim="800000"/>
            <a:headEnd/>
            <a:tailEnd/>
          </a:ln>
        </p:spPr>
        <p:txBody>
          <a:bodyPr>
            <a:spAutoFit/>
          </a:bodyPr>
          <a:lstStyle/>
          <a:p>
            <a:pPr>
              <a:buFont typeface="Wingdings" pitchFamily="2" charset="2"/>
              <a:buChar char="Ø"/>
            </a:pPr>
            <a:r>
              <a:rPr lang="tr-TR" sz="1200" dirty="0"/>
              <a:t>Türk Toraks Derneği'nin KOAH Çalışma Grubunun GOLD 2023 </a:t>
            </a:r>
            <a:r>
              <a:rPr lang="tr-TR" sz="1200" dirty="0" err="1"/>
              <a:t>Güncellemsine</a:t>
            </a:r>
            <a:r>
              <a:rPr lang="tr-TR" sz="1200" dirty="0"/>
              <a:t> Bakışı, 2023</a:t>
            </a:r>
          </a:p>
          <a:p>
            <a:pPr>
              <a:buFont typeface="Wingdings" pitchFamily="2" charset="2"/>
              <a:buChar char="Ø"/>
            </a:pPr>
            <a:r>
              <a:rPr lang="tr-TR" sz="1200" dirty="0"/>
              <a:t>GOLD 2024, </a:t>
            </a:r>
            <a:r>
              <a:rPr lang="en-US" sz="1200" dirty="0"/>
              <a:t>. Available from: http://</a:t>
            </a:r>
            <a:r>
              <a:rPr lang="en-US" sz="1200" dirty="0" err="1"/>
              <a:t>goldcopd.org</a:t>
            </a:r>
            <a:r>
              <a:rPr lang="en-US" sz="1200" dirty="0"/>
              <a:t>.</a:t>
            </a:r>
            <a:endParaRPr lang="tr-TR" sz="1200" dirty="0"/>
          </a:p>
        </p:txBody>
      </p:sp>
    </p:spTree>
    <p:extLst>
      <p:ext uri="{BB962C8B-B14F-4D97-AF65-F5344CB8AC3E}">
        <p14:creationId xmlns:p14="http://schemas.microsoft.com/office/powerpoint/2010/main" val="2963832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a:defRPr/>
            </a:pPr>
            <a:r>
              <a:rPr lang="tr-TR" sz="2800" b="1" dirty="0" err="1">
                <a:solidFill>
                  <a:prstClr val="black">
                    <a:lumMod val="75000"/>
                    <a:lumOff val="25000"/>
                  </a:prstClr>
                </a:solidFill>
                <a:latin typeface="Calibri" panose="020F0502020204030204"/>
              </a:rPr>
              <a:t>KOAH’ta</a:t>
            </a:r>
            <a:r>
              <a:rPr lang="tr-TR" sz="2800" b="1" dirty="0">
                <a:solidFill>
                  <a:prstClr val="black">
                    <a:lumMod val="75000"/>
                    <a:lumOff val="25000"/>
                  </a:prstClr>
                </a:solidFill>
                <a:latin typeface="Calibri" panose="020F0502020204030204"/>
              </a:rPr>
              <a:t> Yeni Tanımlar-1</a:t>
            </a:r>
            <a:endParaRPr lang="en-US" sz="2800" b="1" dirty="0">
              <a:solidFill>
                <a:prstClr val="black">
                  <a:lumMod val="75000"/>
                  <a:lumOff val="25000"/>
                </a:prstClr>
              </a:solidFill>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çerik Yer Tutucusu 2">
            <a:extLst>
              <a:ext uri="{FF2B5EF4-FFF2-40B4-BE49-F238E27FC236}">
                <a16:creationId xmlns:a16="http://schemas.microsoft.com/office/drawing/2014/main" id="{0FBB771D-92E5-4438-AB04-A200F8DE62AE}"/>
              </a:ext>
            </a:extLst>
          </p:cNvPr>
          <p:cNvSpPr>
            <a:spLocks noGrp="1"/>
          </p:cNvSpPr>
          <p:nvPr>
            <p:ph idx="1"/>
          </p:nvPr>
        </p:nvSpPr>
        <p:spPr>
          <a:xfrm>
            <a:off x="778994" y="1374199"/>
            <a:ext cx="10039427" cy="4190465"/>
          </a:xfrm>
        </p:spPr>
        <p:txBody>
          <a:bodyPr>
            <a:noAutofit/>
          </a:bodyPr>
          <a:lstStyle/>
          <a:p>
            <a:pPr marL="0" indent="0" algn="just">
              <a:buNone/>
            </a:pPr>
            <a:r>
              <a:rPr lang="tr-TR" sz="2400" b="1" u="sng" dirty="0" err="1">
                <a:cs typeface="Times New Roman" panose="02020603050405020304" pitchFamily="18" charset="0"/>
              </a:rPr>
              <a:t>preKOAH</a:t>
            </a:r>
            <a:r>
              <a:rPr lang="tr-TR" sz="2400" b="1" u="sng" dirty="0">
                <a:cs typeface="Times New Roman" panose="02020603050405020304" pitchFamily="18" charset="0"/>
              </a:rPr>
              <a:t>: </a:t>
            </a:r>
          </a:p>
          <a:p>
            <a:pPr algn="just">
              <a:lnSpc>
                <a:spcPct val="150000"/>
              </a:lnSpc>
            </a:pPr>
            <a:r>
              <a:rPr lang="tr-TR" sz="2400" dirty="0">
                <a:cs typeface="Times New Roman" panose="02020603050405020304" pitchFamily="18" charset="0"/>
              </a:rPr>
              <a:t>Bu terim yakın zamanda, zorlu </a:t>
            </a:r>
            <a:r>
              <a:rPr lang="tr-TR" sz="2400" dirty="0" err="1">
                <a:cs typeface="Times New Roman" panose="02020603050405020304" pitchFamily="18" charset="0"/>
              </a:rPr>
              <a:t>spirometride</a:t>
            </a:r>
            <a:r>
              <a:rPr lang="tr-TR" sz="2400" dirty="0">
                <a:cs typeface="Times New Roman" panose="02020603050405020304" pitchFamily="18" charset="0"/>
              </a:rPr>
              <a:t> hava akımı obstrüksiyonu yokken, solunum semptomları ve/veya diğer saptanabilir yapısal ve/veya fonksiyonel anormallikleri olan bireyleri tanımlamak için önerilmiştir. </a:t>
            </a:r>
          </a:p>
          <a:p>
            <a:pPr algn="just">
              <a:lnSpc>
                <a:spcPct val="150000"/>
              </a:lnSpc>
            </a:pPr>
            <a:r>
              <a:rPr lang="tr-TR" sz="2400" dirty="0">
                <a:cs typeface="Times New Roman" panose="02020603050405020304" pitchFamily="18" charset="0"/>
              </a:rPr>
              <a:t>Bu hastalarda zaman içinde kalıcı hava yolu tıkanıklığı (</a:t>
            </a:r>
            <a:r>
              <a:rPr lang="tr-TR" sz="2400" dirty="0" err="1">
                <a:cs typeface="Times New Roman" panose="02020603050405020304" pitchFamily="18" charset="0"/>
              </a:rPr>
              <a:t>örn</a:t>
            </a:r>
            <a:r>
              <a:rPr lang="tr-TR" sz="2400" dirty="0">
                <a:cs typeface="Times New Roman" panose="02020603050405020304" pitchFamily="18" charset="0"/>
              </a:rPr>
              <a:t>. KOAH) gelişebilir veya gelişmeyebilir.</a:t>
            </a:r>
          </a:p>
          <a:p>
            <a:pPr algn="just"/>
            <a:endParaRPr lang="tr-TR" sz="2400" dirty="0">
              <a:cs typeface="Times New Roman" panose="02020603050405020304" pitchFamily="18" charset="0"/>
            </a:endParaRPr>
          </a:p>
        </p:txBody>
      </p:sp>
      <p:sp>
        <p:nvSpPr>
          <p:cNvPr id="9" name="Metin kutusu 8">
            <a:extLst>
              <a:ext uri="{FF2B5EF4-FFF2-40B4-BE49-F238E27FC236}">
                <a16:creationId xmlns:a16="http://schemas.microsoft.com/office/drawing/2014/main" id="{02D06DC8-4E0D-48F0-9FB8-6D9EEEF1DCEE}"/>
              </a:ext>
            </a:extLst>
          </p:cNvPr>
          <p:cNvSpPr txBox="1"/>
          <p:nvPr/>
        </p:nvSpPr>
        <p:spPr>
          <a:xfrm>
            <a:off x="5432284" y="4576552"/>
            <a:ext cx="4983480" cy="830997"/>
          </a:xfrm>
          <a:prstGeom prst="rect">
            <a:avLst/>
          </a:prstGeom>
          <a:solidFill>
            <a:schemeClr val="bg1">
              <a:lumMod val="75000"/>
            </a:schemeClr>
          </a:solidFill>
        </p:spPr>
        <p:txBody>
          <a:bodyPr wrap="none" rtlCol="0">
            <a:spAutoFit/>
          </a:bodyPr>
          <a:lstStyle/>
          <a:p>
            <a:pPr algn="ctr"/>
            <a:r>
              <a:rPr lang="tr-TR" sz="2400" dirty="0"/>
              <a:t>FEV1/FVC&gt; %70, FEV1&gt;%80, FVC &gt;%80</a:t>
            </a:r>
          </a:p>
          <a:p>
            <a:pPr algn="ctr"/>
            <a:r>
              <a:rPr lang="tr-TR" sz="2400" dirty="0"/>
              <a:t>SEMPTOM VAR</a:t>
            </a:r>
          </a:p>
        </p:txBody>
      </p:sp>
      <p:sp>
        <p:nvSpPr>
          <p:cNvPr id="10" name="TextBox 1">
            <a:extLst>
              <a:ext uri="{FF2B5EF4-FFF2-40B4-BE49-F238E27FC236}">
                <a16:creationId xmlns:a16="http://schemas.microsoft.com/office/drawing/2014/main" id="{A8DB8E0E-31E6-410C-93A8-2F3831E45938}"/>
              </a:ext>
            </a:extLst>
          </p:cNvPr>
          <p:cNvSpPr txBox="1">
            <a:spLocks noChangeArrowheads="1"/>
          </p:cNvSpPr>
          <p:nvPr/>
        </p:nvSpPr>
        <p:spPr bwMode="auto">
          <a:xfrm>
            <a:off x="778994" y="5794493"/>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Tree>
    <p:extLst>
      <p:ext uri="{BB962C8B-B14F-4D97-AF65-F5344CB8AC3E}">
        <p14:creationId xmlns:p14="http://schemas.microsoft.com/office/powerpoint/2010/main" val="97512317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250B44C-07B5-40AF-AB0A-96C6B6AB1E19}"/>
              </a:ext>
            </a:extLst>
          </p:cNvPr>
          <p:cNvSpPr txBox="1"/>
          <p:nvPr/>
        </p:nvSpPr>
        <p:spPr>
          <a:xfrm>
            <a:off x="675043" y="1225497"/>
            <a:ext cx="577954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854337" y="1225497"/>
            <a:ext cx="5420956" cy="4457952"/>
          </a:xfrm>
          <a:prstGeom prst="rect">
            <a:avLst/>
          </a:prstGeom>
          <a:noFill/>
        </p:spPr>
        <p:txBody>
          <a:bodyPr wrap="square" rtlCol="0">
            <a:spAutoFit/>
          </a:bodyPr>
          <a:lstStyle/>
          <a:p>
            <a:pPr algn="just">
              <a:lnSpc>
                <a:spcPct val="150000"/>
              </a:lnSpc>
            </a:pPr>
            <a:r>
              <a:rPr lang="tr-TR" sz="2400" dirty="0">
                <a:cs typeface="Times New Roman" panose="02020603050405020304" pitchFamily="18" charset="0"/>
              </a:rPr>
              <a:t>Kronik Obstrüktif Akciğer Hastalığı (KOAH), hava yolu (</a:t>
            </a:r>
            <a:r>
              <a:rPr lang="tr-TR" sz="2400" b="1" dirty="0">
                <a:cs typeface="Times New Roman" panose="02020603050405020304" pitchFamily="18" charset="0"/>
              </a:rPr>
              <a:t>bronşit/</a:t>
            </a:r>
            <a:r>
              <a:rPr lang="tr-TR" sz="2400" b="1" dirty="0" err="1">
                <a:cs typeface="Times New Roman" panose="02020603050405020304" pitchFamily="18" charset="0"/>
              </a:rPr>
              <a:t>bronşiyolit</a:t>
            </a:r>
            <a:r>
              <a:rPr lang="tr-TR" sz="2400" dirty="0">
                <a:cs typeface="Times New Roman" panose="02020603050405020304" pitchFamily="18" charset="0"/>
              </a:rPr>
              <a:t>) ya da alveol (</a:t>
            </a:r>
            <a:r>
              <a:rPr lang="tr-TR" sz="2400" b="1" dirty="0">
                <a:cs typeface="Times New Roman" panose="02020603050405020304" pitchFamily="18" charset="0"/>
              </a:rPr>
              <a:t>amfizem</a:t>
            </a:r>
            <a:r>
              <a:rPr lang="tr-TR" sz="2400" dirty="0">
                <a:cs typeface="Times New Roman" panose="02020603050405020304" pitchFamily="18" charset="0"/>
              </a:rPr>
              <a:t>) anormalliğinden kaynaklı, </a:t>
            </a:r>
            <a:r>
              <a:rPr lang="tr-TR" sz="2400" u="sng" dirty="0">
                <a:cs typeface="Times New Roman" panose="02020603050405020304" pitchFamily="18" charset="0"/>
              </a:rPr>
              <a:t>kronik solunum semptomları </a:t>
            </a:r>
            <a:r>
              <a:rPr lang="tr-TR" sz="2400" dirty="0">
                <a:cs typeface="Times New Roman" panose="02020603050405020304" pitchFamily="18" charset="0"/>
              </a:rPr>
              <a:t>ile karakterize (</a:t>
            </a:r>
            <a:r>
              <a:rPr lang="tr-TR" sz="2400" dirty="0" err="1">
                <a:cs typeface="Times New Roman" panose="02020603050405020304" pitchFamily="18" charset="0"/>
              </a:rPr>
              <a:t>dispne</a:t>
            </a:r>
            <a:r>
              <a:rPr lang="tr-TR" sz="2400" dirty="0">
                <a:cs typeface="Times New Roman" panose="02020603050405020304" pitchFamily="18" charset="0"/>
              </a:rPr>
              <a:t>, öksürük, balgam), </a:t>
            </a:r>
            <a:r>
              <a:rPr lang="tr-TR" sz="2400" u="sng" dirty="0">
                <a:cs typeface="Times New Roman" panose="02020603050405020304" pitchFamily="18" charset="0"/>
              </a:rPr>
              <a:t>persistan</a:t>
            </a:r>
            <a:r>
              <a:rPr lang="tr-TR" sz="2400" dirty="0">
                <a:cs typeface="Times New Roman" panose="02020603050405020304" pitchFamily="18" charset="0"/>
              </a:rPr>
              <a:t> ve sıklıkla </a:t>
            </a:r>
            <a:r>
              <a:rPr lang="tr-TR" sz="2400" u="sng" dirty="0">
                <a:cs typeface="Times New Roman" panose="02020603050405020304" pitchFamily="18" charset="0"/>
              </a:rPr>
              <a:t>progresif</a:t>
            </a:r>
            <a:r>
              <a:rPr lang="tr-TR" sz="2400" dirty="0">
                <a:cs typeface="Times New Roman" panose="02020603050405020304" pitchFamily="18" charset="0"/>
              </a:rPr>
              <a:t> hava yolu obstrüksiyonu ile seyreden </a:t>
            </a:r>
            <a:r>
              <a:rPr lang="tr-TR" sz="2400" b="1" dirty="0">
                <a:cs typeface="Times New Roman" panose="02020603050405020304" pitchFamily="18" charset="0"/>
              </a:rPr>
              <a:t>heterojen</a:t>
            </a:r>
            <a:r>
              <a:rPr lang="tr-TR" sz="2400" dirty="0">
                <a:cs typeface="Times New Roman" panose="02020603050405020304" pitchFamily="18" charset="0"/>
              </a:rPr>
              <a:t> bir durumdur.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b="1" dirty="0">
                <a:solidFill>
                  <a:prstClr val="black">
                    <a:lumMod val="75000"/>
                    <a:lumOff val="25000"/>
                  </a:prstClr>
                </a:solidFill>
                <a:latin typeface="Calibri" panose="020F0502020204030204"/>
              </a:rPr>
              <a:t>KOAH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5" name="Resim 4"/>
          <p:cNvPicPr>
            <a:picLocks noChangeAspect="1"/>
          </p:cNvPicPr>
          <p:nvPr/>
        </p:nvPicPr>
        <p:blipFill rotWithShape="1">
          <a:blip r:embed="rId2"/>
          <a:srcRect l="5431" t="8567" r="4511"/>
          <a:stretch/>
        </p:blipFill>
        <p:spPr>
          <a:xfrm>
            <a:off x="6658529" y="1866899"/>
            <a:ext cx="5129557" cy="2743201"/>
          </a:xfrm>
          <a:prstGeom prst="rect">
            <a:avLst/>
          </a:prstGeom>
        </p:spPr>
      </p:pic>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71662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çerik Yer Tutucusu 2">
            <a:extLst>
              <a:ext uri="{FF2B5EF4-FFF2-40B4-BE49-F238E27FC236}">
                <a16:creationId xmlns:a16="http://schemas.microsoft.com/office/drawing/2014/main" id="{0FBB771D-92E5-4438-AB04-A200F8DE62AE}"/>
              </a:ext>
            </a:extLst>
          </p:cNvPr>
          <p:cNvSpPr>
            <a:spLocks noGrp="1"/>
          </p:cNvSpPr>
          <p:nvPr>
            <p:ph idx="1"/>
          </p:nvPr>
        </p:nvSpPr>
        <p:spPr>
          <a:xfrm>
            <a:off x="675042" y="1211026"/>
            <a:ext cx="10586513" cy="4190465"/>
          </a:xfrm>
        </p:spPr>
        <p:txBody>
          <a:bodyPr>
            <a:noAutofit/>
          </a:bodyPr>
          <a:lstStyle/>
          <a:p>
            <a:pPr marL="0" indent="0" algn="just">
              <a:buNone/>
            </a:pPr>
            <a:r>
              <a:rPr lang="tr-TR" sz="1900" b="1" u="sng" dirty="0">
                <a:cs typeface="Times New Roman" panose="02020603050405020304" pitchFamily="18" charset="0"/>
              </a:rPr>
              <a:t>PRISM </a:t>
            </a:r>
            <a:r>
              <a:rPr lang="tr-TR" sz="1900" u="sng" dirty="0">
                <a:cs typeface="Times New Roman" panose="02020603050405020304" pitchFamily="18" charset="0"/>
              </a:rPr>
              <a:t>(korunmuş oran-bozulmuş </a:t>
            </a:r>
            <a:r>
              <a:rPr lang="tr-TR" sz="1900" u="sng" dirty="0" err="1">
                <a:cs typeface="Times New Roman" panose="02020603050405020304" pitchFamily="18" charset="0"/>
              </a:rPr>
              <a:t>spirometri</a:t>
            </a:r>
            <a:r>
              <a:rPr lang="tr-TR" sz="1900" u="sng" dirty="0">
                <a:cs typeface="Times New Roman" panose="02020603050405020304" pitchFamily="18" charset="0"/>
              </a:rPr>
              <a:t>): </a:t>
            </a:r>
          </a:p>
          <a:p>
            <a:pPr algn="just">
              <a:lnSpc>
                <a:spcPct val="150000"/>
              </a:lnSpc>
            </a:pPr>
            <a:r>
              <a:rPr lang="tr-TR" sz="1900" dirty="0">
                <a:cs typeface="Times New Roman" panose="02020603050405020304" pitchFamily="18" charset="0"/>
              </a:rPr>
              <a:t>Korunmuş orana sahip (FEV1/FVC≥0,7) ancak bozulmuş </a:t>
            </a:r>
            <a:r>
              <a:rPr lang="tr-TR" sz="1900" dirty="0" err="1">
                <a:cs typeface="Times New Roman" panose="02020603050405020304" pitchFamily="18" charset="0"/>
              </a:rPr>
              <a:t>spirometriye</a:t>
            </a:r>
            <a:r>
              <a:rPr lang="tr-TR" sz="1900" dirty="0">
                <a:cs typeface="Times New Roman" panose="02020603050405020304" pitchFamily="18" charset="0"/>
              </a:rPr>
              <a:t> sahip (post-</a:t>
            </a:r>
            <a:r>
              <a:rPr lang="tr-TR" sz="1900" dirty="0" err="1">
                <a:cs typeface="Times New Roman" panose="02020603050405020304" pitchFamily="18" charset="0"/>
              </a:rPr>
              <a:t>bronkodilatör</a:t>
            </a:r>
            <a:r>
              <a:rPr lang="tr-TR" sz="1900" dirty="0">
                <a:cs typeface="Times New Roman" panose="02020603050405020304" pitchFamily="18" charset="0"/>
              </a:rPr>
              <a:t> FEV1&lt;%80'i) bireyleri tanımlar.</a:t>
            </a:r>
          </a:p>
          <a:p>
            <a:pPr algn="just"/>
            <a:r>
              <a:rPr lang="tr-TR" sz="1900" dirty="0" err="1">
                <a:cs typeface="Times New Roman" panose="02020603050405020304" pitchFamily="18" charset="0"/>
              </a:rPr>
              <a:t>PRISm</a:t>
            </a:r>
            <a:r>
              <a:rPr lang="tr-TR" sz="1900" dirty="0">
                <a:cs typeface="Times New Roman" panose="02020603050405020304" pitchFamily="18" charset="0"/>
              </a:rPr>
              <a:t> aşağıdaki risklerin artmasıyla ilişkilidir: </a:t>
            </a:r>
          </a:p>
          <a:p>
            <a:pPr lvl="1" algn="just"/>
            <a:r>
              <a:rPr lang="tr-TR" sz="1900" dirty="0">
                <a:cs typeface="Times New Roman" panose="02020603050405020304" pitchFamily="18" charset="0"/>
              </a:rPr>
              <a:t>	</a:t>
            </a:r>
            <a:r>
              <a:rPr lang="tr-TR" sz="1900" dirty="0" err="1">
                <a:cs typeface="Times New Roman" panose="02020603050405020304" pitchFamily="18" charset="0"/>
              </a:rPr>
              <a:t>Kardiyopulmoner</a:t>
            </a:r>
            <a:r>
              <a:rPr lang="tr-TR" sz="1900" dirty="0">
                <a:cs typeface="Times New Roman" panose="02020603050405020304" pitchFamily="18" charset="0"/>
              </a:rPr>
              <a:t> hastalık; </a:t>
            </a:r>
          </a:p>
          <a:p>
            <a:pPr lvl="1" algn="just"/>
            <a:r>
              <a:rPr lang="tr-TR" sz="1900" dirty="0">
                <a:cs typeface="Times New Roman" panose="02020603050405020304" pitchFamily="18" charset="0"/>
              </a:rPr>
              <a:t>	Tüm nedenlere bağlı ve </a:t>
            </a:r>
            <a:r>
              <a:rPr lang="tr-TR" sz="1900" dirty="0" err="1">
                <a:cs typeface="Times New Roman" panose="02020603050405020304" pitchFamily="18" charset="0"/>
              </a:rPr>
              <a:t>kardiyovasküler</a:t>
            </a:r>
            <a:r>
              <a:rPr lang="tr-TR" sz="1900" dirty="0">
                <a:cs typeface="Times New Roman" panose="02020603050405020304" pitchFamily="18" charset="0"/>
              </a:rPr>
              <a:t> </a:t>
            </a:r>
            <a:r>
              <a:rPr lang="tr-TR" sz="1900" dirty="0" err="1">
                <a:cs typeface="Times New Roman" panose="02020603050405020304" pitchFamily="18" charset="0"/>
              </a:rPr>
              <a:t>mortalite</a:t>
            </a:r>
            <a:r>
              <a:rPr lang="tr-TR" sz="1900" dirty="0">
                <a:cs typeface="Times New Roman" panose="02020603050405020304" pitchFamily="18" charset="0"/>
              </a:rPr>
              <a:t>; </a:t>
            </a:r>
          </a:p>
          <a:p>
            <a:pPr lvl="1" algn="just"/>
            <a:r>
              <a:rPr lang="tr-TR" sz="1900" dirty="0">
                <a:cs typeface="Times New Roman" panose="02020603050405020304" pitchFamily="18" charset="0"/>
              </a:rPr>
              <a:t>	Hastaneye yatış; </a:t>
            </a:r>
          </a:p>
          <a:p>
            <a:pPr lvl="1" algn="just"/>
            <a:r>
              <a:rPr lang="tr-TR" sz="1900" dirty="0">
                <a:cs typeface="Times New Roman" panose="02020603050405020304" pitchFamily="18" charset="0"/>
              </a:rPr>
              <a:t>	Hava yolu tıkanıklığı gelişme riski</a:t>
            </a:r>
          </a:p>
          <a:p>
            <a:pPr algn="just">
              <a:lnSpc>
                <a:spcPct val="150000"/>
              </a:lnSpc>
            </a:pPr>
            <a:r>
              <a:rPr lang="tr-TR" sz="1900" dirty="0">
                <a:cs typeface="Times New Roman" panose="02020603050405020304" pitchFamily="18" charset="0"/>
              </a:rPr>
              <a:t> </a:t>
            </a:r>
            <a:r>
              <a:rPr lang="tr-TR" sz="1900" dirty="0" err="1">
                <a:cs typeface="Times New Roman" panose="02020603050405020304" pitchFamily="18" charset="0"/>
              </a:rPr>
              <a:t>PRISm</a:t>
            </a:r>
            <a:r>
              <a:rPr lang="tr-TR" sz="1900" dirty="0">
                <a:cs typeface="Times New Roman" panose="02020603050405020304" pitchFamily="18" charset="0"/>
              </a:rPr>
              <a:t> her zaman stabil bir </a:t>
            </a:r>
            <a:r>
              <a:rPr lang="tr-TR" sz="1900" dirty="0" err="1">
                <a:cs typeface="Times New Roman" panose="02020603050405020304" pitchFamily="18" charset="0"/>
              </a:rPr>
              <a:t>fenotip</a:t>
            </a:r>
            <a:r>
              <a:rPr lang="tr-TR" sz="1900" dirty="0">
                <a:cs typeface="Times New Roman" panose="02020603050405020304" pitchFamily="18" charset="0"/>
              </a:rPr>
              <a:t> değildir ve zamanla hem normal hem de </a:t>
            </a:r>
            <a:r>
              <a:rPr lang="tr-TR" sz="1900" dirty="0" err="1">
                <a:cs typeface="Times New Roman" panose="02020603050405020304" pitchFamily="18" charset="0"/>
              </a:rPr>
              <a:t>obstrüksiyonlu</a:t>
            </a:r>
            <a:r>
              <a:rPr lang="tr-TR" sz="1900" dirty="0">
                <a:cs typeface="Times New Roman" panose="02020603050405020304" pitchFamily="18" charset="0"/>
              </a:rPr>
              <a:t> </a:t>
            </a:r>
            <a:r>
              <a:rPr lang="tr-TR" sz="1900" dirty="0" err="1">
                <a:cs typeface="Times New Roman" panose="02020603050405020304" pitchFamily="18" charset="0"/>
              </a:rPr>
              <a:t>spirometriye</a:t>
            </a:r>
            <a:r>
              <a:rPr lang="tr-TR" sz="1900" dirty="0">
                <a:cs typeface="Times New Roman" panose="02020603050405020304" pitchFamily="18" charset="0"/>
              </a:rPr>
              <a:t> (%20-30) geçiş yapabilir. </a:t>
            </a:r>
          </a:p>
          <a:p>
            <a:pPr algn="just"/>
            <a:r>
              <a:rPr lang="tr-TR" sz="1900" dirty="0">
                <a:cs typeface="Times New Roman" panose="02020603050405020304" pitchFamily="18" charset="0"/>
              </a:rPr>
              <a:t>En iyi tedavinin ne olduğuna dair henüz bir kanıt bulunmamaktadır</a:t>
            </a:r>
          </a:p>
          <a:p>
            <a:pPr algn="just"/>
            <a:endParaRPr lang="tr-TR" sz="2400" dirty="0">
              <a:cs typeface="Times New Roman" panose="02020603050405020304" pitchFamily="18" charset="0"/>
            </a:endParaRPr>
          </a:p>
        </p:txBody>
      </p:sp>
      <p:sp>
        <p:nvSpPr>
          <p:cNvPr id="9" name="TextBox 1">
            <a:extLst>
              <a:ext uri="{FF2B5EF4-FFF2-40B4-BE49-F238E27FC236}">
                <a16:creationId xmlns:a16="http://schemas.microsoft.com/office/drawing/2014/main" id="{EAFF8009-12B2-41AA-B693-B5DFE1F72BD6}"/>
              </a:ext>
            </a:extLst>
          </p:cNvPr>
          <p:cNvSpPr txBox="1">
            <a:spLocks noChangeArrowheads="1"/>
          </p:cNvSpPr>
          <p:nvPr/>
        </p:nvSpPr>
        <p:spPr bwMode="auto">
          <a:xfrm>
            <a:off x="675043" y="571615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
        <p:nvSpPr>
          <p:cNvPr id="8" name="Dikdörtgen 7">
            <a:extLst>
              <a:ext uri="{FF2B5EF4-FFF2-40B4-BE49-F238E27FC236}">
                <a16:creationId xmlns:a16="http://schemas.microsoft.com/office/drawing/2014/main" id="{414245D3-F451-4801-81A4-301F8EA7202B}"/>
              </a:ext>
            </a:extLst>
          </p:cNvPr>
          <p:cNvSpPr/>
          <p:nvPr/>
        </p:nvSpPr>
        <p:spPr>
          <a:xfrm>
            <a:off x="675044" y="600888"/>
            <a:ext cx="9146369" cy="523220"/>
          </a:xfrm>
          <a:prstGeom prst="rect">
            <a:avLst/>
          </a:prstGeom>
        </p:spPr>
        <p:txBody>
          <a:bodyPr wrap="square">
            <a:spAutoFit/>
          </a:bodyPr>
          <a:lstStyle/>
          <a:p>
            <a:pPr>
              <a:defRPr/>
            </a:pPr>
            <a:r>
              <a:rPr lang="tr-TR" sz="2800" b="1" dirty="0" err="1">
                <a:solidFill>
                  <a:prstClr val="black">
                    <a:lumMod val="75000"/>
                    <a:lumOff val="25000"/>
                  </a:prstClr>
                </a:solidFill>
                <a:latin typeface="Calibri" panose="020F0502020204030204"/>
              </a:rPr>
              <a:t>KOAH’ta</a:t>
            </a:r>
            <a:r>
              <a:rPr lang="tr-TR" sz="2800" b="1" dirty="0">
                <a:solidFill>
                  <a:prstClr val="black">
                    <a:lumMod val="75000"/>
                    <a:lumOff val="25000"/>
                  </a:prstClr>
                </a:solidFill>
                <a:latin typeface="Calibri" panose="020F0502020204030204"/>
              </a:rPr>
              <a:t> Yeni Tanımlar-2</a:t>
            </a:r>
            <a:endParaRPr lang="en-US" sz="2800" b="1"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2657061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385105"/>
            <a:ext cx="10586512" cy="399600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çerik Yer Tutucusu 2">
            <a:extLst>
              <a:ext uri="{FF2B5EF4-FFF2-40B4-BE49-F238E27FC236}">
                <a16:creationId xmlns:a16="http://schemas.microsoft.com/office/drawing/2014/main" id="{0FBB771D-92E5-4438-AB04-A200F8DE62AE}"/>
              </a:ext>
            </a:extLst>
          </p:cNvPr>
          <p:cNvSpPr>
            <a:spLocks noGrp="1"/>
          </p:cNvSpPr>
          <p:nvPr>
            <p:ph idx="1"/>
          </p:nvPr>
        </p:nvSpPr>
        <p:spPr>
          <a:xfrm>
            <a:off x="802744" y="1425666"/>
            <a:ext cx="10331110" cy="4190465"/>
          </a:xfrm>
        </p:spPr>
        <p:txBody>
          <a:bodyPr>
            <a:noAutofit/>
          </a:bodyPr>
          <a:lstStyle/>
          <a:p>
            <a:pPr algn="just">
              <a:lnSpc>
                <a:spcPct val="150000"/>
              </a:lnSpc>
            </a:pPr>
            <a:r>
              <a:rPr lang="tr-TR" sz="2400" dirty="0" err="1">
                <a:cs typeface="Times New Roman" panose="02020603050405020304" pitchFamily="18" charset="0"/>
              </a:rPr>
              <a:t>preKOAH</a:t>
            </a:r>
            <a:r>
              <a:rPr lang="tr-TR" sz="2400" dirty="0">
                <a:cs typeface="Times New Roman" panose="02020603050405020304" pitchFamily="18" charset="0"/>
              </a:rPr>
              <a:t> veya PRISM tanısı konulan  tüm bireylerde zamanla sabit hava akışı tıkanıklığı gelişmeyecektir, ancak "hasta" olarak kabul edilmelidirler çünkü zaten semptomlardan </a:t>
            </a:r>
            <a:r>
              <a:rPr lang="tr-TR" sz="2400" dirty="0" err="1">
                <a:cs typeface="Times New Roman" panose="02020603050405020304" pitchFamily="18" charset="0"/>
              </a:rPr>
              <a:t>muzdariptirler</a:t>
            </a:r>
            <a:r>
              <a:rPr lang="tr-TR" sz="2400" dirty="0">
                <a:cs typeface="Times New Roman" panose="02020603050405020304" pitchFamily="18" charset="0"/>
              </a:rPr>
              <a:t> ve/veya fonksiyonel ve/veya yapısal anormallikleri vardır.</a:t>
            </a:r>
          </a:p>
          <a:p>
            <a:pPr algn="just">
              <a:lnSpc>
                <a:spcPct val="150000"/>
              </a:lnSpc>
            </a:pPr>
            <a:r>
              <a:rPr lang="tr-TR" sz="2400" dirty="0">
                <a:cs typeface="Times New Roman" panose="02020603050405020304" pitchFamily="18" charset="0"/>
              </a:rPr>
              <a:t>Bu grupta uygulanacak tedaviler ise halen tartışma konusudur</a:t>
            </a:r>
          </a:p>
          <a:p>
            <a:pPr algn="just"/>
            <a:endParaRPr lang="tr-TR" sz="2400" dirty="0">
              <a:cs typeface="Times New Roman" panose="02020603050405020304" pitchFamily="18" charset="0"/>
            </a:endParaRPr>
          </a:p>
        </p:txBody>
      </p:sp>
      <p:sp>
        <p:nvSpPr>
          <p:cNvPr id="9" name="TextBox 1">
            <a:extLst>
              <a:ext uri="{FF2B5EF4-FFF2-40B4-BE49-F238E27FC236}">
                <a16:creationId xmlns:a16="http://schemas.microsoft.com/office/drawing/2014/main" id="{3257190C-35A3-4A0B-8B39-A275C804BE20}"/>
              </a:ext>
            </a:extLst>
          </p:cNvPr>
          <p:cNvSpPr txBox="1">
            <a:spLocks noChangeArrowheads="1"/>
          </p:cNvSpPr>
          <p:nvPr/>
        </p:nvSpPr>
        <p:spPr bwMode="auto">
          <a:xfrm>
            <a:off x="675043" y="571615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
        <p:nvSpPr>
          <p:cNvPr id="8" name="Dikdörtgen 7">
            <a:extLst>
              <a:ext uri="{FF2B5EF4-FFF2-40B4-BE49-F238E27FC236}">
                <a16:creationId xmlns:a16="http://schemas.microsoft.com/office/drawing/2014/main" id="{EC49F407-EB46-4A29-827D-4E923DF88518}"/>
              </a:ext>
            </a:extLst>
          </p:cNvPr>
          <p:cNvSpPr/>
          <p:nvPr/>
        </p:nvSpPr>
        <p:spPr>
          <a:xfrm>
            <a:off x="675044" y="600888"/>
            <a:ext cx="9146369" cy="523220"/>
          </a:xfrm>
          <a:prstGeom prst="rect">
            <a:avLst/>
          </a:prstGeom>
        </p:spPr>
        <p:txBody>
          <a:bodyPr wrap="square">
            <a:spAutoFit/>
          </a:bodyPr>
          <a:lstStyle/>
          <a:p>
            <a:pPr>
              <a:defRPr/>
            </a:pPr>
            <a:r>
              <a:rPr lang="tr-TR" sz="2800" b="1" dirty="0" err="1">
                <a:solidFill>
                  <a:prstClr val="black">
                    <a:lumMod val="75000"/>
                    <a:lumOff val="25000"/>
                  </a:prstClr>
                </a:solidFill>
                <a:latin typeface="Calibri" panose="020F0502020204030204"/>
              </a:rPr>
              <a:t>KOAH’ta</a:t>
            </a:r>
            <a:r>
              <a:rPr lang="tr-TR" sz="2800" b="1" dirty="0">
                <a:solidFill>
                  <a:prstClr val="black">
                    <a:lumMod val="75000"/>
                    <a:lumOff val="25000"/>
                  </a:prstClr>
                </a:solidFill>
                <a:latin typeface="Calibri" panose="020F0502020204030204"/>
              </a:rPr>
              <a:t> Yeni Tanımlar-3</a:t>
            </a:r>
            <a:endParaRPr lang="en-US" sz="2800" b="1"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189298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258956"/>
            <a:ext cx="10841913" cy="4068000"/>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tr-TR" sz="2800" b="1" dirty="0" err="1">
                <a:solidFill>
                  <a:prstClr val="black">
                    <a:lumMod val="75000"/>
                    <a:lumOff val="25000"/>
                  </a:prstClr>
                </a:solidFill>
                <a:latin typeface="Calibri" panose="020F0502020204030204"/>
              </a:rPr>
              <a:t>KOAH’ta</a:t>
            </a:r>
            <a:r>
              <a:rPr lang="tr-TR" sz="2800" b="1" dirty="0">
                <a:solidFill>
                  <a:prstClr val="black">
                    <a:lumMod val="75000"/>
                    <a:lumOff val="25000"/>
                  </a:prstClr>
                </a:solidFill>
                <a:latin typeface="Calibri" panose="020F0502020204030204"/>
              </a:rPr>
              <a:t> Başlangıç Değerlendirmesi</a:t>
            </a:r>
            <a:endParaRPr lang="en-US" sz="2800" b="1" dirty="0">
              <a:solidFill>
                <a:prstClr val="black">
                  <a:lumMod val="75000"/>
                  <a:lumOff val="25000"/>
                </a:prstClr>
              </a:solidFill>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çerik Yer Tutucusu 2">
            <a:extLst>
              <a:ext uri="{FF2B5EF4-FFF2-40B4-BE49-F238E27FC236}">
                <a16:creationId xmlns:a16="http://schemas.microsoft.com/office/drawing/2014/main" id="{0FBB771D-92E5-4438-AB04-A200F8DE62AE}"/>
              </a:ext>
            </a:extLst>
          </p:cNvPr>
          <p:cNvSpPr>
            <a:spLocks noGrp="1"/>
          </p:cNvSpPr>
          <p:nvPr>
            <p:ph idx="1"/>
          </p:nvPr>
        </p:nvSpPr>
        <p:spPr>
          <a:xfrm>
            <a:off x="1133427" y="1550578"/>
            <a:ext cx="9874999" cy="4190465"/>
          </a:xfrm>
        </p:spPr>
        <p:txBody>
          <a:bodyPr>
            <a:noAutofit/>
          </a:bodyPr>
          <a:lstStyle/>
          <a:p>
            <a:pPr algn="just">
              <a:lnSpc>
                <a:spcPct val="150000"/>
              </a:lnSpc>
            </a:pPr>
            <a:r>
              <a:rPr lang="tr-TR" sz="2400" dirty="0">
                <a:cs typeface="Times New Roman" panose="02020603050405020304" pitchFamily="18" charset="0"/>
              </a:rPr>
              <a:t>KOAH tanısı </a:t>
            </a:r>
            <a:r>
              <a:rPr lang="tr-TR" sz="2400" dirty="0" err="1">
                <a:cs typeface="Times New Roman" panose="02020603050405020304" pitchFamily="18" charset="0"/>
              </a:rPr>
              <a:t>spirometri</a:t>
            </a:r>
            <a:r>
              <a:rPr lang="tr-TR" sz="2400" dirty="0">
                <a:cs typeface="Times New Roman" panose="02020603050405020304" pitchFamily="18" charset="0"/>
              </a:rPr>
              <a:t> ile doğrulandıktan sonra tedaviye rehberlik etmek amacıyla KOAH değerlendirmesi aşağıdaki beş temel noktanın belirlenmesine odaklanmalıdır;</a:t>
            </a:r>
            <a:endParaRPr lang="tr-TR" sz="2000" dirty="0">
              <a:cs typeface="Times New Roman" panose="02020603050405020304" pitchFamily="18" charset="0"/>
            </a:endParaRPr>
          </a:p>
          <a:p>
            <a:pPr marL="800100" lvl="2" indent="0" algn="just">
              <a:buNone/>
            </a:pPr>
            <a:r>
              <a:rPr lang="tr-TR" dirty="0">
                <a:cs typeface="Times New Roman" panose="02020603050405020304" pitchFamily="18" charset="0"/>
              </a:rPr>
              <a:t>► Hava akımı kısıtlılığının şiddeti</a:t>
            </a:r>
          </a:p>
          <a:p>
            <a:pPr marL="800100" lvl="2" indent="0" algn="just">
              <a:buNone/>
            </a:pPr>
            <a:r>
              <a:rPr lang="tr-TR" dirty="0">
                <a:cs typeface="Times New Roman" panose="02020603050405020304" pitchFamily="18" charset="0"/>
              </a:rPr>
              <a:t>► Mevcut semptomların özellikleri</a:t>
            </a:r>
          </a:p>
          <a:p>
            <a:pPr marL="800100" lvl="2" indent="0" algn="just">
              <a:buNone/>
            </a:pPr>
            <a:r>
              <a:rPr lang="tr-TR" dirty="0">
                <a:cs typeface="Times New Roman" panose="02020603050405020304" pitchFamily="18" charset="0"/>
              </a:rPr>
              <a:t>► Daha önce orta ve şiddetli alevlenme öyküsü</a:t>
            </a:r>
          </a:p>
          <a:p>
            <a:pPr marL="800100" lvl="2" indent="0" algn="just">
              <a:buNone/>
            </a:pPr>
            <a:r>
              <a:rPr lang="tr-TR" dirty="0">
                <a:cs typeface="Times New Roman" panose="02020603050405020304" pitchFamily="18" charset="0"/>
              </a:rPr>
              <a:t>► Kan </a:t>
            </a:r>
            <a:r>
              <a:rPr lang="tr-TR" dirty="0" err="1">
                <a:cs typeface="Times New Roman" panose="02020603050405020304" pitchFamily="18" charset="0"/>
              </a:rPr>
              <a:t>eozinofil</a:t>
            </a:r>
            <a:r>
              <a:rPr lang="tr-TR" dirty="0">
                <a:cs typeface="Times New Roman" panose="02020603050405020304" pitchFamily="18" charset="0"/>
              </a:rPr>
              <a:t> sayımı</a:t>
            </a:r>
          </a:p>
          <a:p>
            <a:pPr marL="800100" lvl="2" indent="0" algn="just">
              <a:buNone/>
            </a:pPr>
            <a:r>
              <a:rPr lang="tr-TR" dirty="0">
                <a:cs typeface="Times New Roman" panose="02020603050405020304" pitchFamily="18" charset="0"/>
              </a:rPr>
              <a:t>► Diğer hastalıkların varlığı ve türü (</a:t>
            </a:r>
            <a:r>
              <a:rPr lang="tr-TR" dirty="0" err="1">
                <a:cs typeface="Times New Roman" panose="02020603050405020304" pitchFamily="18" charset="0"/>
              </a:rPr>
              <a:t>multimorbidite</a:t>
            </a:r>
            <a:r>
              <a:rPr lang="tr-TR" dirty="0">
                <a:cs typeface="Times New Roman" panose="02020603050405020304" pitchFamily="18" charset="0"/>
              </a:rPr>
              <a:t>)</a:t>
            </a:r>
          </a:p>
        </p:txBody>
      </p:sp>
      <p:sp>
        <p:nvSpPr>
          <p:cNvPr id="9" name="TextBox 1">
            <a:extLst>
              <a:ext uri="{FF2B5EF4-FFF2-40B4-BE49-F238E27FC236}">
                <a16:creationId xmlns:a16="http://schemas.microsoft.com/office/drawing/2014/main" id="{9253B2ED-B119-45A0-A581-B91BC0375C9E}"/>
              </a:ext>
            </a:extLst>
          </p:cNvPr>
          <p:cNvSpPr txBox="1">
            <a:spLocks noChangeArrowheads="1"/>
          </p:cNvSpPr>
          <p:nvPr/>
        </p:nvSpPr>
        <p:spPr bwMode="auto">
          <a:xfrm>
            <a:off x="675043" y="546180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Tree>
    <p:extLst>
      <p:ext uri="{BB962C8B-B14F-4D97-AF65-F5344CB8AC3E}">
        <p14:creationId xmlns:p14="http://schemas.microsoft.com/office/powerpoint/2010/main" val="951959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675043" y="1258956"/>
            <a:ext cx="10841913"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2 İçerik Yer Tutucusu">
            <a:extLst>
              <a:ext uri="{FF2B5EF4-FFF2-40B4-BE49-F238E27FC236}">
                <a16:creationId xmlns:a16="http://schemas.microsoft.com/office/drawing/2014/main" id="{656A0EDE-F2A0-4EEC-97B2-139B85E4C196}"/>
              </a:ext>
            </a:extLst>
          </p:cNvPr>
          <p:cNvSpPr>
            <a:spLocks noGrp="1"/>
          </p:cNvSpPr>
          <p:nvPr>
            <p:ph idx="1"/>
          </p:nvPr>
        </p:nvSpPr>
        <p:spPr>
          <a:xfrm>
            <a:off x="883313" y="1646952"/>
            <a:ext cx="5820760" cy="3424200"/>
          </a:xfrm>
        </p:spPr>
        <p:txBody>
          <a:bodyPr>
            <a:normAutofit/>
          </a:bodyPr>
          <a:lstStyle/>
          <a:p>
            <a:pPr marL="0" indent="0">
              <a:lnSpc>
                <a:spcPct val="150000"/>
              </a:lnSpc>
              <a:buNone/>
            </a:pPr>
            <a:r>
              <a:rPr lang="tr-TR" sz="2400" b="1" u="sng" dirty="0" err="1"/>
              <a:t>Spirometri</a:t>
            </a:r>
            <a:r>
              <a:rPr lang="tr-TR" sz="2400" b="1" u="sng" dirty="0"/>
              <a:t>:</a:t>
            </a:r>
          </a:p>
          <a:p>
            <a:pPr>
              <a:lnSpc>
                <a:spcPct val="150000"/>
              </a:lnSpc>
            </a:pPr>
            <a:r>
              <a:rPr lang="tr-TR" sz="2400" dirty="0"/>
              <a:t>KOAH tanısını koymada</a:t>
            </a:r>
          </a:p>
          <a:p>
            <a:pPr>
              <a:lnSpc>
                <a:spcPct val="150000"/>
              </a:lnSpc>
            </a:pPr>
            <a:r>
              <a:rPr lang="tr-TR" sz="2400" dirty="0" err="1"/>
              <a:t>Prognozu</a:t>
            </a:r>
            <a:r>
              <a:rPr lang="tr-TR" sz="2400" dirty="0"/>
              <a:t> belirlemede (hava akım kısıtlanmasının derecesine dayalı olarak) </a:t>
            </a:r>
          </a:p>
          <a:p>
            <a:pPr>
              <a:lnSpc>
                <a:spcPct val="150000"/>
              </a:lnSpc>
            </a:pPr>
            <a:r>
              <a:rPr lang="tr-TR" sz="2400" dirty="0"/>
              <a:t>Hastalık aktivitesinin takibinde kullanılır.</a:t>
            </a:r>
          </a:p>
        </p:txBody>
      </p:sp>
      <p:pic>
        <p:nvPicPr>
          <p:cNvPr id="10" name="Picture 6">
            <a:extLst>
              <a:ext uri="{FF2B5EF4-FFF2-40B4-BE49-F238E27FC236}">
                <a16:creationId xmlns:a16="http://schemas.microsoft.com/office/drawing/2014/main" id="{99FC2A54-5BF9-4916-84A1-95433586011E}"/>
              </a:ext>
            </a:extLst>
          </p:cNvPr>
          <p:cNvPicPr>
            <a:picLocks noChangeAspect="1"/>
          </p:cNvPicPr>
          <p:nvPr/>
        </p:nvPicPr>
        <p:blipFill rotWithShape="1">
          <a:blip r:embed="rId2"/>
          <a:srcRect l="4625" t="12595" r="4257" b="33802"/>
          <a:stretch/>
        </p:blipFill>
        <p:spPr bwMode="auto">
          <a:xfrm>
            <a:off x="6912343" y="1716900"/>
            <a:ext cx="4497736" cy="3424200"/>
          </a:xfrm>
          <a:prstGeom prst="rect">
            <a:avLst/>
          </a:prstGeom>
          <a:ln>
            <a:noFill/>
          </a:ln>
          <a:extLst>
            <a:ext uri="{53640926-AAD7-44D8-BBD7-CCE9431645EC}">
              <a14:shadowObscured xmlns:a14="http://schemas.microsoft.com/office/drawing/2010/main"/>
            </a:ext>
          </a:extLst>
        </p:spPr>
      </p:pic>
      <p:sp>
        <p:nvSpPr>
          <p:cNvPr id="11" name="TextBox 1">
            <a:extLst>
              <a:ext uri="{FF2B5EF4-FFF2-40B4-BE49-F238E27FC236}">
                <a16:creationId xmlns:a16="http://schemas.microsoft.com/office/drawing/2014/main" id="{3B5443FC-7BA4-4B74-AA64-DFE63831758D}"/>
              </a:ext>
            </a:extLst>
          </p:cNvPr>
          <p:cNvSpPr txBox="1">
            <a:spLocks noChangeArrowheads="1"/>
          </p:cNvSpPr>
          <p:nvPr/>
        </p:nvSpPr>
        <p:spPr bwMode="auto">
          <a:xfrm>
            <a:off x="781921" y="566394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
        <p:nvSpPr>
          <p:cNvPr id="8" name="Dikdörtgen 7">
            <a:extLst>
              <a:ext uri="{FF2B5EF4-FFF2-40B4-BE49-F238E27FC236}">
                <a16:creationId xmlns:a16="http://schemas.microsoft.com/office/drawing/2014/main" id="{D0469018-B4C1-4480-A85A-0CF428014150}"/>
              </a:ext>
            </a:extLst>
          </p:cNvPr>
          <p:cNvSpPr/>
          <p:nvPr/>
        </p:nvSpPr>
        <p:spPr>
          <a:xfrm>
            <a:off x="675044" y="600888"/>
            <a:ext cx="9146369" cy="523220"/>
          </a:xfrm>
          <a:prstGeom prst="rect">
            <a:avLst/>
          </a:prstGeom>
        </p:spPr>
        <p:txBody>
          <a:bodyPr wrap="square">
            <a:spAutoFit/>
          </a:bodyPr>
          <a:lstStyle/>
          <a:p>
            <a:pPr>
              <a:defRPr/>
            </a:pPr>
            <a:r>
              <a:rPr lang="tr-TR" sz="2800" b="1" dirty="0" err="1">
                <a:solidFill>
                  <a:prstClr val="black">
                    <a:lumMod val="75000"/>
                    <a:lumOff val="25000"/>
                  </a:prstClr>
                </a:solidFill>
                <a:latin typeface="Calibri" panose="020F0502020204030204"/>
              </a:rPr>
              <a:t>KOAH’ta</a:t>
            </a:r>
            <a:r>
              <a:rPr lang="tr-TR" sz="2800" b="1" dirty="0">
                <a:solidFill>
                  <a:prstClr val="black">
                    <a:lumMod val="75000"/>
                    <a:lumOff val="25000"/>
                  </a:prstClr>
                </a:solidFill>
                <a:latin typeface="Calibri" panose="020F0502020204030204"/>
              </a:rPr>
              <a:t> </a:t>
            </a:r>
            <a:r>
              <a:rPr lang="tr-TR" sz="2800" b="1" dirty="0" err="1">
                <a:solidFill>
                  <a:prstClr val="black">
                    <a:lumMod val="75000"/>
                    <a:lumOff val="25000"/>
                  </a:prstClr>
                </a:solidFill>
                <a:latin typeface="Calibri" panose="020F0502020204030204"/>
              </a:rPr>
              <a:t>Spirometrik</a:t>
            </a:r>
            <a:r>
              <a:rPr lang="tr-TR" sz="2800" b="1" dirty="0">
                <a:solidFill>
                  <a:prstClr val="black">
                    <a:lumMod val="75000"/>
                    <a:lumOff val="25000"/>
                  </a:prstClr>
                </a:solidFill>
                <a:latin typeface="Calibri" panose="020F0502020204030204"/>
              </a:rPr>
              <a:t> Değerlendirme</a:t>
            </a:r>
            <a:endParaRPr lang="en-US" sz="2800" b="1"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1987346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FEE9F35-55A9-4088-95A9-C3A70921D035}"/>
              </a:ext>
            </a:extLst>
          </p:cNvPr>
          <p:cNvSpPr txBox="1"/>
          <p:nvPr/>
        </p:nvSpPr>
        <p:spPr>
          <a:xfrm>
            <a:off x="771896" y="1258956"/>
            <a:ext cx="10745060"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12625"/>
            <a:ext cx="9146369" cy="523220"/>
          </a:xfrm>
          <a:prstGeom prst="rect">
            <a:avLst/>
          </a:prstGeom>
        </p:spPr>
        <p:txBody>
          <a:bodyPr wrap="square">
            <a:spAutoFit/>
          </a:bodyPr>
          <a:lstStyle/>
          <a:p>
            <a:pPr lvl="0">
              <a:defRPr/>
            </a:pPr>
            <a:r>
              <a:rPr lang="tr-TR" sz="2800" b="1" dirty="0">
                <a:solidFill>
                  <a:prstClr val="black">
                    <a:lumMod val="75000"/>
                    <a:lumOff val="25000"/>
                  </a:prstClr>
                </a:solidFill>
                <a:latin typeface="Calibri" panose="020F0502020204030204"/>
              </a:rPr>
              <a:t>KOAH Birleşik </a:t>
            </a:r>
            <a:r>
              <a:rPr lang="tr-TR" sz="2800" b="1" dirty="0" err="1">
                <a:solidFill>
                  <a:prstClr val="black">
                    <a:lumMod val="75000"/>
                    <a:lumOff val="25000"/>
                  </a:prstClr>
                </a:solidFill>
                <a:latin typeface="Calibri" panose="020F0502020204030204"/>
              </a:rPr>
              <a:t>Evreleme</a:t>
            </a:r>
            <a:endParaRPr lang="en-US" sz="2800" b="1" dirty="0">
              <a:solidFill>
                <a:prstClr val="black">
                  <a:lumMod val="75000"/>
                  <a:lumOff val="25000"/>
                </a:prstClr>
              </a:solidFill>
              <a:latin typeface="Calibri" panose="020F0502020204030204"/>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 descr="page1image214526944">
            <a:extLst>
              <a:ext uri="{FF2B5EF4-FFF2-40B4-BE49-F238E27FC236}">
                <a16:creationId xmlns:a16="http://schemas.microsoft.com/office/drawing/2014/main" id="{F35F73D7-50EB-48C2-B40A-BC9FCBA4264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25" r="4500"/>
          <a:stretch/>
        </p:blipFill>
        <p:spPr bwMode="auto">
          <a:xfrm>
            <a:off x="2727197" y="1335287"/>
            <a:ext cx="6993006" cy="42377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238B1BCF-850B-47EA-83E1-DE65A8AB298F}"/>
              </a:ext>
            </a:extLst>
          </p:cNvPr>
          <p:cNvSpPr txBox="1">
            <a:spLocks noChangeArrowheads="1"/>
          </p:cNvSpPr>
          <p:nvPr/>
        </p:nvSpPr>
        <p:spPr bwMode="auto">
          <a:xfrm>
            <a:off x="675043" y="5716154"/>
            <a:ext cx="11599294" cy="461665"/>
          </a:xfrm>
          <a:prstGeom prst="rect">
            <a:avLst/>
          </a:prstGeom>
          <a:noFill/>
          <a:ln w="9525">
            <a:noFill/>
            <a:miter lim="800000"/>
            <a:headEnd/>
            <a:tailEnd/>
          </a:ln>
        </p:spPr>
        <p:txBody>
          <a:bodyPr wrap="square">
            <a:spAutoFit/>
          </a:bodyPr>
          <a:lstStyle/>
          <a:p>
            <a:r>
              <a:rPr lang="tr-TR" sz="1200" dirty="0"/>
              <a:t>Kaynak: Türk Toraks Derneği'nin KOAH Çalışma Grubunun GOLD 2023 Güncellemesine Bakışı </a:t>
            </a:r>
          </a:p>
          <a:p>
            <a:r>
              <a:rPr lang="tr-TR" sz="1200" dirty="0"/>
              <a:t>               2023-GOLD 2024, </a:t>
            </a:r>
            <a:r>
              <a:rPr lang="en-US" sz="1200" dirty="0"/>
              <a:t>Available from: http://goldcopd.org.</a:t>
            </a:r>
            <a:endParaRPr lang="tr-TR" sz="1200" dirty="0"/>
          </a:p>
        </p:txBody>
      </p:sp>
    </p:spTree>
    <p:extLst>
      <p:ext uri="{BB962C8B-B14F-4D97-AF65-F5344CB8AC3E}">
        <p14:creationId xmlns:p14="http://schemas.microsoft.com/office/powerpoint/2010/main" val="3161087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236526"/>
            <a:ext cx="10586513" cy="1754326"/>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Ayırıcı tanıdaki </a:t>
            </a:r>
            <a:r>
              <a:rPr kumimoji="0" lang="tr-TR" sz="2400" b="1" i="0" u="none" strike="noStrike" kern="1200" cap="none" spc="0" normalizeH="0" baseline="0" noProof="0" dirty="0">
                <a:ln>
                  <a:noFill/>
                </a:ln>
                <a:solidFill>
                  <a:srgbClr val="404040"/>
                </a:solidFill>
                <a:effectLst/>
                <a:uLnTx/>
                <a:uFillTx/>
                <a:latin typeface="Calibri" panose="020F0502020204030204"/>
                <a:ea typeface="+mn-ea"/>
                <a:cs typeface="+mn-cs"/>
              </a:rPr>
              <a:t>en önemli hastalık astımdır.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KOAH ve Astım arasındaki klinik farklılıklar: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Ayırıcı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Tanısı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5D19980-8172-4CB8-BBF5-35C1B1A4B388}"/>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25000"/>
                    </a14:imgEffect>
                    <a14:imgEffect>
                      <a14:colorTemperature colorTemp="5300"/>
                    </a14:imgEffect>
                    <a14:imgEffect>
                      <a14:saturation sat="33000"/>
                    </a14:imgEffect>
                    <a14:imgEffect>
                      <a14:brightnessContrast contrast="40000"/>
                    </a14:imgEffect>
                  </a14:imgLayer>
                </a14:imgProps>
              </a:ext>
            </a:extLst>
          </a:blip>
          <a:srcRect t="954" b="954"/>
          <a:stretch>
            <a:fillRect/>
          </a:stretch>
        </p:blipFill>
        <p:spPr bwMode="auto">
          <a:xfrm>
            <a:off x="1077191" y="2508448"/>
            <a:ext cx="10037618" cy="3258507"/>
          </a:xfrm>
          <a:prstGeom prst="rect">
            <a:avLst/>
          </a:prstGeom>
          <a:ln>
            <a:noFill/>
          </a:ln>
          <a:effectLst>
            <a:outerShdw blurRad="292100" dist="139700" dir="2700000" algn="tl" rotWithShape="0">
              <a:srgbClr val="333333">
                <a:alpha val="65000"/>
              </a:srgbClr>
            </a:outerShdw>
          </a:effectLst>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84064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102496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Ayırıcı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Tanısı</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p>
        </p:txBody>
      </p:sp>
      <p:pic>
        <p:nvPicPr>
          <p:cNvPr id="4" name="Content Placeholder 3">
            <a:extLst>
              <a:ext uri="{FF2B5EF4-FFF2-40B4-BE49-F238E27FC236}">
                <a16:creationId xmlns:a16="http://schemas.microsoft.com/office/drawing/2014/main" id="{CE83B38C-FECC-4375-A9A6-27E57515DFB0}"/>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494" b="-494"/>
          <a:stretch>
            <a:fillRect/>
          </a:stretch>
        </p:blipFill>
        <p:spPr>
          <a:xfrm>
            <a:off x="1063256" y="1499191"/>
            <a:ext cx="10038119" cy="4132683"/>
          </a:xfrm>
          <a:prstGeom prst="rect">
            <a:avLst/>
          </a:prstGeom>
          <a:ln>
            <a:noFill/>
          </a:ln>
          <a:effectLst>
            <a:outerShdw blurRad="292100" dist="139700" dir="2700000" algn="tl" rotWithShape="0">
              <a:srgbClr val="333333">
                <a:alpha val="65000"/>
              </a:srgbClr>
            </a:outerShdw>
          </a:effectLst>
        </p:spPr>
      </p:pic>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9158738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Dikdörtgen 3">
            <a:extLst>
              <a:ext uri="{FF2B5EF4-FFF2-40B4-BE49-F238E27FC236}">
                <a16:creationId xmlns:a16="http://schemas.microsoft.com/office/drawing/2014/main" id="{3239EC90-83C1-46A9-AF53-39310C97D5B6}"/>
              </a:ext>
            </a:extLst>
          </p:cNvPr>
          <p:cNvSpPr/>
          <p:nvPr/>
        </p:nvSpPr>
        <p:spPr>
          <a:xfrm>
            <a:off x="363124" y="2837484"/>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a:t>
            </a:r>
            <a:r>
              <a:rPr kumimoji="0" lang="tr-TR"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d</a:t>
            </a: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a </a:t>
            </a:r>
            <a:r>
              <a:rPr kumimoji="0" lang="en-US" altLang="ko-KR" sz="40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mn-cs"/>
              </a:rPr>
              <a:t>Sevk</a:t>
            </a:r>
            <a:endPar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1D06647B-2954-42EC-99BE-E82DAC9E3E88}"/>
              </a:ext>
            </a:extLst>
          </p:cNvPr>
          <p:cNvPicPr/>
          <p:nvPr/>
        </p:nvPicPr>
        <p:blipFill rotWithShape="1">
          <a:blip r:embed="rId2"/>
          <a:srcRect l="5198"/>
          <a:stretch/>
        </p:blipFill>
        <p:spPr>
          <a:xfrm>
            <a:off x="7726680" y="1494459"/>
            <a:ext cx="3739071" cy="3597494"/>
          </a:xfrm>
          <a:prstGeom prst="rect">
            <a:avLst/>
          </a:prstGeom>
        </p:spPr>
      </p:pic>
    </p:spTree>
    <p:extLst>
      <p:ext uri="{BB962C8B-B14F-4D97-AF65-F5344CB8AC3E}">
        <p14:creationId xmlns:p14="http://schemas.microsoft.com/office/powerpoint/2010/main" val="2756466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ACF2C2A-A51A-44D5-8134-2327F48F68E9}"/>
              </a:ext>
            </a:extLst>
          </p:cNvPr>
          <p:cNvSpPr txBox="1"/>
          <p:nvPr/>
        </p:nvSpPr>
        <p:spPr>
          <a:xfrm>
            <a:off x="675043" y="1235022"/>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2" y="1771486"/>
            <a:ext cx="9945333" cy="2308324"/>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Hafif KOAH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olgularının tedavisi planlanabilir. I. basamakta çalışan hekim kısa etkili beta 2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agonist</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reçeteleme</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yetkisine sahiptir ve olguları takip edebilir.  İleri tetkik ve araştırma için hafif olgular iki yılda bir kez II. basamağa 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Kriterleri-1</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33495987-F80E-46D6-A9E0-8993A0DC2804}"/>
              </a:ext>
            </a:extLst>
          </p:cNvPr>
          <p:cNvPicPr/>
          <p:nvPr/>
        </p:nvPicPr>
        <p:blipFill rotWithShape="1">
          <a:blip r:embed="rId3"/>
          <a:srcRect l="5198"/>
          <a:stretch/>
        </p:blipFill>
        <p:spPr>
          <a:xfrm>
            <a:off x="9215719" y="3715943"/>
            <a:ext cx="1909374" cy="1802778"/>
          </a:xfrm>
          <a:prstGeom prst="rect">
            <a:avLst/>
          </a:prstGeom>
        </p:spPr>
      </p:pic>
    </p:spTree>
    <p:extLst>
      <p:ext uri="{BB962C8B-B14F-4D97-AF65-F5344CB8AC3E}">
        <p14:creationId xmlns:p14="http://schemas.microsoft.com/office/powerpoint/2010/main" val="3187155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ACF2C2A-A51A-44D5-8134-2327F48F68E9}"/>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TextBox 6">
            <a:extLst>
              <a:ext uri="{FF2B5EF4-FFF2-40B4-BE49-F238E27FC236}">
                <a16:creationId xmlns:a16="http://schemas.microsoft.com/office/drawing/2014/main" id="{1A4F2EBE-7BAF-436D-AFC3-BA30E7A9F760}"/>
              </a:ext>
            </a:extLst>
          </p:cNvPr>
          <p:cNvSpPr txBox="1"/>
          <p:nvPr/>
        </p:nvSpPr>
        <p:spPr>
          <a:xfrm>
            <a:off x="675042" y="1771486"/>
            <a:ext cx="9926283" cy="2862322"/>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b="1" dirty="0">
                <a:solidFill>
                  <a:prstClr val="black">
                    <a:lumMod val="75000"/>
                    <a:lumOff val="25000"/>
                  </a:prstClr>
                </a:solidFill>
              </a:rPr>
              <a:t>Orta ve ağır KOAH </a:t>
            </a:r>
            <a:r>
              <a:rPr lang="tr-TR" sz="2400" dirty="0">
                <a:solidFill>
                  <a:prstClr val="black">
                    <a:lumMod val="75000"/>
                    <a:lumOff val="25000"/>
                  </a:prstClr>
                </a:solidFill>
              </a:rPr>
              <a:t>tanısı konan hastalar tanının </a:t>
            </a:r>
            <a:r>
              <a:rPr lang="tr-TR" sz="2400" dirty="0" err="1">
                <a:solidFill>
                  <a:prstClr val="black">
                    <a:lumMod val="75000"/>
                    <a:lumOff val="25000"/>
                  </a:prstClr>
                </a:solidFill>
              </a:rPr>
              <a:t>teyid</a:t>
            </a:r>
            <a:r>
              <a:rPr lang="tr-TR" sz="2400" dirty="0">
                <a:solidFill>
                  <a:prstClr val="black">
                    <a:lumMod val="75000"/>
                    <a:lumOff val="25000"/>
                  </a:prstClr>
                </a:solidFill>
              </a:rPr>
              <a:t> edilmesi (konfirmasyonu) ve tedavinin planlanması için orta KOAH hastaları yılda bir kez, ağır KOAH hastaları yılda iki kez II./III. basamağa  sevk edilmelidir.            II. basamakta orta-ağır KOAH tanısı almış  hastaların rutin                              takipleri I. basamakta rehberde belirlenmiş biçimde yapılmalıdır. </a:t>
            </a: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7" name="Resim 6">
            <a:extLst>
              <a:ext uri="{FF2B5EF4-FFF2-40B4-BE49-F238E27FC236}">
                <a16:creationId xmlns:a16="http://schemas.microsoft.com/office/drawing/2014/main" id="{34AC4A7A-7412-471D-8DA9-2D4F251DA30E}"/>
              </a:ext>
            </a:extLst>
          </p:cNvPr>
          <p:cNvPicPr/>
          <p:nvPr/>
        </p:nvPicPr>
        <p:blipFill rotWithShape="1">
          <a:blip r:embed="rId3"/>
          <a:srcRect l="5198"/>
          <a:stretch/>
        </p:blipFill>
        <p:spPr>
          <a:xfrm>
            <a:off x="9215719" y="3715943"/>
            <a:ext cx="1909374" cy="1802778"/>
          </a:xfrm>
          <a:prstGeom prst="rect">
            <a:avLst/>
          </a:prstGeom>
        </p:spPr>
      </p:pic>
    </p:spTree>
    <p:extLst>
      <p:ext uri="{BB962C8B-B14F-4D97-AF65-F5344CB8AC3E}">
        <p14:creationId xmlns:p14="http://schemas.microsoft.com/office/powerpoint/2010/main" val="180388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F60BF9D8-6A2B-4287-B36E-845640078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pic>
        <p:nvPicPr>
          <p:cNvPr id="5" name="Resim 5">
            <a:extLst>
              <a:ext uri="{FF2B5EF4-FFF2-40B4-BE49-F238E27FC236}">
                <a16:creationId xmlns:a16="http://schemas.microsoft.com/office/drawing/2014/main" id="{67B73C1B-59E6-4923-ADC5-E981173E6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09" b="8762"/>
          <a:stretch/>
        </p:blipFill>
        <p:spPr>
          <a:xfrm>
            <a:off x="0" y="155270"/>
            <a:ext cx="12192000" cy="5990252"/>
          </a:xfrm>
          <a:prstGeom prst="rect">
            <a:avLst/>
          </a:prstGeom>
        </p:spPr>
      </p:pic>
      <p:sp>
        <p:nvSpPr>
          <p:cNvPr id="4" name="TextBox 6">
            <a:extLst>
              <a:ext uri="{FF2B5EF4-FFF2-40B4-BE49-F238E27FC236}">
                <a16:creationId xmlns:a16="http://schemas.microsoft.com/office/drawing/2014/main" id="{21A4F7A0-E114-4E8A-AED8-F0E8FB8A7857}"/>
              </a:ext>
            </a:extLst>
          </p:cNvPr>
          <p:cNvSpPr txBox="1"/>
          <p:nvPr/>
        </p:nvSpPr>
        <p:spPr>
          <a:xfrm>
            <a:off x="675043" y="1225497"/>
            <a:ext cx="5779545"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786523" y="1432892"/>
            <a:ext cx="5434983" cy="3359061"/>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Dünyanın farklı bölgelerinde değişmekle beraber KOAH %5 ile %20 sıklığında görülmektedir. </a:t>
            </a:r>
          </a:p>
          <a:p>
            <a:pPr marL="342900" lvl="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KOAH Dünya Sağlık Örgütü verilerine göre dünyada  </a:t>
            </a:r>
            <a:r>
              <a:rPr lang="tr-TR" sz="2400" b="1" dirty="0">
                <a:solidFill>
                  <a:prstClr val="black">
                    <a:lumMod val="75000"/>
                    <a:lumOff val="25000"/>
                  </a:prstClr>
                </a:solidFill>
              </a:rPr>
              <a:t>en sık öldüren 3. hastalıktır.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Epidemiyoloji-1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C25A13B-6B8E-4D16-8667-705A324CF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57" t="20489" r="20080" b="20894"/>
          <a:stretch/>
        </p:blipFill>
        <p:spPr>
          <a:xfrm>
            <a:off x="7222316" y="1747602"/>
            <a:ext cx="3722075" cy="3740180"/>
          </a:xfrm>
          <a:prstGeom prst="ellipse">
            <a:avLst/>
          </a:prstGeom>
        </p:spPr>
      </p:pic>
      <p:sp>
        <p:nvSpPr>
          <p:cNvPr id="8" name="Speech Bubble: Rectangle 7">
            <a:extLst>
              <a:ext uri="{FF2B5EF4-FFF2-40B4-BE49-F238E27FC236}">
                <a16:creationId xmlns:a16="http://schemas.microsoft.com/office/drawing/2014/main" id="{A0B8AED0-2140-4525-8790-84AB669CCD97}"/>
              </a:ext>
            </a:extLst>
          </p:cNvPr>
          <p:cNvSpPr/>
          <p:nvPr/>
        </p:nvSpPr>
        <p:spPr>
          <a:xfrm>
            <a:off x="7043572" y="489622"/>
            <a:ext cx="1784678" cy="1311002"/>
          </a:xfrm>
          <a:prstGeom prst="wedgeRectCallou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2300" b="1" i="0" u="none" strike="noStrike" kern="1200" cap="none" spc="0" normalizeH="0" baseline="0" noProof="0" dirty="0">
                <a:ln>
                  <a:noFill/>
                </a:ln>
                <a:solidFill>
                  <a:srgbClr val="404040"/>
                </a:solidFill>
                <a:effectLst/>
                <a:uLnTx/>
                <a:uFillTx/>
                <a:latin typeface="Calibri" panose="020F0502020204030204"/>
                <a:ea typeface="+mn-ea"/>
                <a:cs typeface="+mn-cs"/>
              </a:rPr>
              <a:t>Dünyada </a:t>
            </a:r>
            <a:r>
              <a:rPr lang="tr-TR" sz="2300" b="1" dirty="0">
                <a:solidFill>
                  <a:srgbClr val="404040"/>
                </a:solidFill>
              </a:rPr>
              <a:t>en sık öldüren 3. hastalık</a:t>
            </a:r>
          </a:p>
        </p:txBody>
      </p:sp>
      <p:sp>
        <p:nvSpPr>
          <p:cNvPr id="10" name="Dikdörtgen 9"/>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26704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49C3E58-EDB0-4604-98B8-500B1C7A1BA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674094"/>
            <a:ext cx="10471011" cy="341632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Çok ağır KOAH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tanısı konan hastalar  III. basamağa ya da coğrafi durum dikkate alınarak en yakın II. basamağa sevk edilmelidir.</a:t>
            </a:r>
          </a:p>
          <a:p>
            <a:pPr marL="342900" lvl="0" indent="-342900" defTabSz="355600">
              <a:lnSpc>
                <a:spcPct val="150000"/>
              </a:lnSpc>
              <a:buClr>
                <a:srgbClr val="C00000"/>
              </a:buClr>
              <a:buFont typeface="Arial" panose="020B0604020202020204" pitchFamily="34" charset="0"/>
              <a:buChar char="•"/>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Orta ve üzeri evrelerdeki KOAH hastalarında KOAH rehberine göre hastanede tedavi gerektirecek bir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 gelişmesi durumunda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a:t>
            </a:r>
            <a:r>
              <a:rPr kumimoji="0" lang="tr-TR" sz="24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II. basamağa </a:t>
            </a:r>
            <a:r>
              <a:rPr lang="tr-TR" sz="2400" dirty="0">
                <a:solidFill>
                  <a:prstClr val="black">
                    <a:lumMod val="75000"/>
                    <a:lumOff val="25000"/>
                  </a:prstClr>
                </a:solidFill>
              </a:rPr>
              <a:t>sevk edilmelidir.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tanısında şüphe varsa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II. basamağa 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D8D3FAA7-01E5-4A9F-B175-653D0A5BFA9F}"/>
              </a:ext>
            </a:extLst>
          </p:cNvPr>
          <p:cNvPicPr/>
          <p:nvPr/>
        </p:nvPicPr>
        <p:blipFill rotWithShape="1">
          <a:blip r:embed="rId2"/>
          <a:srcRect l="5198"/>
          <a:stretch/>
        </p:blipFill>
        <p:spPr>
          <a:xfrm>
            <a:off x="9215719" y="3715943"/>
            <a:ext cx="1909374" cy="1802778"/>
          </a:xfrm>
          <a:prstGeom prst="rect">
            <a:avLst/>
          </a:prstGeom>
        </p:spPr>
      </p:pic>
    </p:spTree>
    <p:extLst>
      <p:ext uri="{BB962C8B-B14F-4D97-AF65-F5344CB8AC3E}">
        <p14:creationId xmlns:p14="http://schemas.microsoft.com/office/powerpoint/2010/main" val="35870069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457FF48-8672-442E-AF04-AC40441AAAE8}"/>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398451"/>
            <a:ext cx="10464442" cy="4524315"/>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alt </a:t>
            </a: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solunum yolu enfeksiyonu geçiren hastada, eşlik edebilecek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bronşiektazinin</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ayırıcı tanısının yapılabilmesi için sevk edilmelidir.</a:t>
            </a:r>
          </a:p>
          <a:p>
            <a:pPr marL="342900" indent="-342900" defTabSz="355600">
              <a:lnSpc>
                <a:spcPct val="150000"/>
              </a:lnSpc>
              <a:buClr>
                <a:srgbClr val="C00000"/>
              </a:buClr>
              <a:buFont typeface="Arial" panose="020B0604020202020204" pitchFamily="34" charset="0"/>
              <a:buChar char="•"/>
              <a:defRPr/>
            </a:pPr>
            <a:r>
              <a:rPr lang="tr-TR" sz="2400" b="1" dirty="0" err="1">
                <a:solidFill>
                  <a:prstClr val="black">
                    <a:lumMod val="75000"/>
                    <a:lumOff val="25000"/>
                  </a:prstClr>
                </a:solidFill>
              </a:rPr>
              <a:t>Hemoptizisi</a:t>
            </a:r>
            <a:r>
              <a:rPr lang="tr-TR" sz="2400" b="1" dirty="0">
                <a:solidFill>
                  <a:prstClr val="black">
                    <a:lumMod val="75000"/>
                    <a:lumOff val="25000"/>
                  </a:prstClr>
                </a:solidFill>
              </a:rPr>
              <a:t> </a:t>
            </a:r>
            <a:r>
              <a:rPr lang="tr-TR" sz="2400" dirty="0">
                <a:solidFill>
                  <a:prstClr val="black">
                    <a:lumMod val="75000"/>
                    <a:lumOff val="25000"/>
                  </a:prstClr>
                </a:solidFill>
              </a:rPr>
              <a:t>olan hastada, </a:t>
            </a:r>
            <a:r>
              <a:rPr lang="tr-TR" sz="2400" dirty="0" err="1">
                <a:solidFill>
                  <a:prstClr val="black">
                    <a:lumMod val="75000"/>
                    <a:lumOff val="25000"/>
                  </a:prstClr>
                </a:solidFill>
              </a:rPr>
              <a:t>malignitenin</a:t>
            </a:r>
            <a:r>
              <a:rPr lang="tr-TR" sz="2400" dirty="0">
                <a:solidFill>
                  <a:prstClr val="black">
                    <a:lumMod val="75000"/>
                    <a:lumOff val="25000"/>
                  </a:prstClr>
                </a:solidFill>
              </a:rPr>
              <a:t> ekarte edilmesi için sevk edilmelidir.</a:t>
            </a:r>
          </a:p>
          <a:p>
            <a:pPr marL="342900" indent="-342900" defTabSz="355600">
              <a:lnSpc>
                <a:spcPct val="150000"/>
              </a:lnSpc>
              <a:buClr>
                <a:srgbClr val="C00000"/>
              </a:buClr>
              <a:buFont typeface="Arial" panose="020B0604020202020204" pitchFamily="34" charset="0"/>
              <a:buChar char="•"/>
              <a:defRPr/>
            </a:pPr>
            <a:r>
              <a:rPr lang="tr-TR" sz="2400" dirty="0">
                <a:solidFill>
                  <a:prstClr val="black">
                    <a:lumMod val="75000"/>
                    <a:lumOff val="25000"/>
                  </a:prstClr>
                </a:solidFill>
              </a:rPr>
              <a:t>KOAH semptomları </a:t>
            </a:r>
            <a:r>
              <a:rPr lang="tr-TR" sz="2400" b="1" dirty="0">
                <a:solidFill>
                  <a:prstClr val="black">
                    <a:lumMod val="75000"/>
                    <a:lumOff val="25000"/>
                  </a:prstClr>
                </a:solidFill>
              </a:rPr>
              <a:t>kırk yaş altında başladıysa </a:t>
            </a:r>
            <a:r>
              <a:rPr lang="tr-TR" sz="2400" dirty="0">
                <a:solidFill>
                  <a:prstClr val="black">
                    <a:lumMod val="75000"/>
                    <a:lumOff val="25000"/>
                  </a:prstClr>
                </a:solidFill>
              </a:rPr>
              <a:t>(Alfa-1 </a:t>
            </a:r>
            <a:r>
              <a:rPr lang="tr-TR" sz="2400" dirty="0" err="1">
                <a:solidFill>
                  <a:prstClr val="black">
                    <a:lumMod val="75000"/>
                    <a:lumOff val="25000"/>
                  </a:prstClr>
                </a:solidFill>
              </a:rPr>
              <a:t>antitripsin</a:t>
            </a:r>
            <a:r>
              <a:rPr lang="tr-TR" sz="2400" dirty="0">
                <a:solidFill>
                  <a:prstClr val="black">
                    <a:lumMod val="75000"/>
                    <a:lumOff val="25000"/>
                  </a:prstClr>
                </a:solidFill>
              </a:rPr>
              <a:t> eksikliği)     hasta II. basamağa sevk edilmelidir. </a:t>
            </a:r>
            <a:endParaRPr lang="tr-TR" sz="2400" b="1" dirty="0">
              <a:solidFill>
                <a:prstClr val="black">
                  <a:lumMod val="75000"/>
                  <a:lumOff val="25000"/>
                </a:prstClr>
              </a:solidFill>
            </a:endParaRPr>
          </a:p>
          <a:p>
            <a:pPr marL="342900" lvl="0" indent="-342900" defTabSz="355600">
              <a:lnSpc>
                <a:spcPct val="150000"/>
              </a:lnSpc>
              <a:buClr>
                <a:srgbClr val="C00000"/>
              </a:buClr>
              <a:buFont typeface="Arial" panose="020B0604020202020204" pitchFamily="34" charset="0"/>
              <a:buChar char="•"/>
              <a:defRPr/>
            </a:pPr>
            <a:r>
              <a:rPr lang="tr-TR" sz="2400" b="1" dirty="0">
                <a:solidFill>
                  <a:prstClr val="black">
                    <a:lumMod val="75000"/>
                    <a:lumOff val="25000"/>
                  </a:prstClr>
                </a:solidFill>
              </a:rPr>
              <a:t>KOAH semptomları hava yolu obstrüksiyonunun şiddeti ile                     örtüşmüyorsa </a:t>
            </a:r>
            <a:r>
              <a:rPr lang="tr-TR" sz="2400" dirty="0">
                <a:solidFill>
                  <a:prstClr val="black">
                    <a:lumMod val="75000"/>
                    <a:lumOff val="25000"/>
                  </a:prstClr>
                </a:solidFill>
              </a:rPr>
              <a:t>II. basamağa sevk edilmelidir.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03D31CB9-91A4-47BC-9F33-ACDA87276941}"/>
              </a:ext>
            </a:extLst>
          </p:cNvPr>
          <p:cNvPicPr/>
          <p:nvPr/>
        </p:nvPicPr>
        <p:blipFill rotWithShape="1">
          <a:blip r:embed="rId2"/>
          <a:srcRect l="5198"/>
          <a:stretch/>
        </p:blipFill>
        <p:spPr>
          <a:xfrm>
            <a:off x="9215719" y="3715943"/>
            <a:ext cx="1909374" cy="1802778"/>
          </a:xfrm>
          <a:prstGeom prst="rect">
            <a:avLst/>
          </a:prstGeom>
        </p:spPr>
      </p:pic>
    </p:spTree>
    <p:extLst>
      <p:ext uri="{BB962C8B-B14F-4D97-AF65-F5344CB8AC3E}">
        <p14:creationId xmlns:p14="http://schemas.microsoft.com/office/powerpoint/2010/main" val="1959812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0D1595D-2F94-4EA9-88ED-D1785C2A4BBE}"/>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187397"/>
            <a:ext cx="10432510" cy="5078313"/>
          </a:xfrm>
          <a:prstGeom prst="rect">
            <a:avLst/>
          </a:prstGeom>
          <a:noFill/>
        </p:spPr>
        <p:txBody>
          <a:bodyPr wrap="square" rtlCol="0">
            <a:spAutoFit/>
          </a:bodyPr>
          <a:lstStyle/>
          <a:p>
            <a:pPr marL="342900" lvl="0" indent="-342900" defTabSz="355600">
              <a:lnSpc>
                <a:spcPct val="150000"/>
              </a:lnSpc>
              <a:buClr>
                <a:srgbClr val="C00000"/>
              </a:buClr>
              <a:buFont typeface="Arial" panose="020B0604020202020204" pitchFamily="34" charset="0"/>
              <a:buChar char="•"/>
              <a:defRPr/>
            </a:pPr>
            <a:r>
              <a:rPr kumimoji="0" lang="tr-TR" sz="24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hastasında </a:t>
            </a: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komplikasyon gelişmişse veya ileri tedavi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planlanması gereken bir komorbidite varsa II. ve veya III. basamağa </a:t>
            </a:r>
            <a:r>
              <a:rPr lang="tr-TR" sz="2400" dirty="0">
                <a:solidFill>
                  <a:prstClr val="black">
                    <a:lumMod val="75000"/>
                    <a:lumOff val="25000"/>
                  </a:prstClr>
                </a:solidFill>
              </a:rPr>
              <a:t>sevk edilmelidir.</a:t>
            </a:r>
          </a:p>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takibi sırasında anstabil hale geçen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bir komplikasyon ya da komorbidite varlığında II. ve veya III. basamağa </a:t>
            </a:r>
            <a:r>
              <a:rPr lang="tr-TR" sz="2400" dirty="0">
                <a:solidFill>
                  <a:prstClr val="black">
                    <a:lumMod val="75000"/>
                    <a:lumOff val="25000"/>
                  </a:prstClr>
                </a:solidFill>
              </a:rPr>
              <a:t>sevk edilmelidir.</a:t>
            </a:r>
          </a:p>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FEV1’de hızlı düşüş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varsa (iki yıllık izlemde yılda 80ml düşüş)                                   II. ve veya III. basamağa </a:t>
            </a:r>
            <a:r>
              <a:rPr lang="tr-TR" sz="2400" dirty="0">
                <a:solidFill>
                  <a:prstClr val="black">
                    <a:lumMod val="75000"/>
                    <a:lumOff val="25000"/>
                  </a:prstClr>
                </a:solidFill>
              </a:rPr>
              <a:t>sevk edilmelidir.</a:t>
            </a:r>
          </a:p>
          <a:p>
            <a:pPr marL="342900" lvl="0" indent="-342900" defTabSz="355600">
              <a:lnSpc>
                <a:spcPct val="150000"/>
              </a:lnSpc>
              <a:buClr>
                <a:srgbClr val="C00000"/>
              </a:buClr>
              <a:buFont typeface="Arial" panose="020B0604020202020204" pitchFamily="34" charset="0"/>
              <a:buChar char="•"/>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Sık alevlenme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(yılda ≥2) varsa II. ve veya III. basamağa                                         </a:t>
            </a:r>
            <a:r>
              <a:rPr lang="tr-TR" sz="2400" dirty="0">
                <a:solidFill>
                  <a:prstClr val="black">
                    <a:lumMod val="75000"/>
                    <a:lumOff val="25000"/>
                  </a:prstClr>
                </a:solidFill>
              </a:rPr>
              <a:t>sevk edilmelidir.</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00730B30-D204-47CC-96C9-3B16117E711E}"/>
              </a:ext>
            </a:extLst>
          </p:cNvPr>
          <p:cNvPicPr/>
          <p:nvPr/>
        </p:nvPicPr>
        <p:blipFill rotWithShape="1">
          <a:blip r:embed="rId2"/>
          <a:srcRect l="5198"/>
          <a:stretch/>
        </p:blipFill>
        <p:spPr>
          <a:xfrm>
            <a:off x="9215719" y="3715943"/>
            <a:ext cx="1909374" cy="1802778"/>
          </a:xfrm>
          <a:prstGeom prst="rect">
            <a:avLst/>
          </a:prstGeom>
        </p:spPr>
      </p:pic>
    </p:spTree>
    <p:extLst>
      <p:ext uri="{BB962C8B-B14F-4D97-AF65-F5344CB8AC3E}">
        <p14:creationId xmlns:p14="http://schemas.microsoft.com/office/powerpoint/2010/main" val="39148993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E760F97-A36E-46C4-B183-DD1F9EFA894E}"/>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3" y="1237233"/>
            <a:ext cx="10469207" cy="4339650"/>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Oksijen tedavisi (evde veya ambulatuvar</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 düşünülüyorsa bu hastalar II. </a:t>
            </a:r>
            <a:r>
              <a:rPr lang="tr-TR" sz="2300" dirty="0">
                <a:solidFill>
                  <a:prstClr val="black">
                    <a:lumMod val="75000"/>
                    <a:lumOff val="25000"/>
                  </a:prstClr>
                </a:solidFill>
                <a:latin typeface="Calibri" panose="020F0502020204030204"/>
              </a:rPr>
              <a:t>v</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e/veya III. basamağa sevk edilir.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Hastalığa yönelik </a:t>
            </a: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cerrahi girişimlerde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(büllektomi, akciğer volüm azaltıcı cerrahi, transplantasyon) ise bu hastaların takibi için II. ve/veya III. basamağa sevk edilir.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Rehabilitasyon programı geliştirilmesi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gerektiği düşünülüyorsa                                      II. ve/veya</a:t>
            </a:r>
            <a:r>
              <a:rPr kumimoji="0" lang="tr-TR" sz="2300" b="0" i="0" u="none" strike="noStrike" kern="1200" cap="none" spc="0" normalizeH="0" noProof="0" dirty="0">
                <a:ln>
                  <a:noFill/>
                </a:ln>
                <a:solidFill>
                  <a:prstClr val="black">
                    <a:lumMod val="75000"/>
                    <a:lumOff val="25000"/>
                  </a:prstClr>
                </a:solidFill>
                <a:effectLst/>
                <a:uLnTx/>
                <a:uFillTx/>
                <a:latin typeface="Calibri" panose="020F0502020204030204"/>
              </a:rPr>
              <a:t>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III. basamağa sevk edilmelidir.</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Evde sağlık hizmeti </a:t>
            </a:r>
            <a:r>
              <a:rPr kumimoji="0" lang="tr-TR" sz="2300" b="1" i="0" u="none" strike="noStrike" kern="1200" cap="none" spc="0" normalizeH="0" baseline="0" noProof="0" dirty="0" err="1">
                <a:ln>
                  <a:noFill/>
                </a:ln>
                <a:solidFill>
                  <a:prstClr val="black">
                    <a:lumMod val="75000"/>
                    <a:lumOff val="25000"/>
                  </a:prstClr>
                </a:solidFill>
                <a:effectLst/>
                <a:uLnTx/>
                <a:uFillTx/>
                <a:latin typeface="Calibri" panose="020F0502020204030204"/>
              </a:rPr>
              <a:t>endikasyonu</a:t>
            </a:r>
            <a:r>
              <a:rPr kumimoji="0" lang="tr-TR" sz="2300" b="1" i="0" u="none" strike="noStrike" kern="1200" cap="none" spc="0" normalizeH="0" baseline="0" noProof="0" dirty="0">
                <a:ln>
                  <a:noFill/>
                </a:ln>
                <a:solidFill>
                  <a:prstClr val="black">
                    <a:lumMod val="75000"/>
                    <a:lumOff val="25000"/>
                  </a:prstClr>
                </a:solidFill>
                <a:effectLst/>
                <a:uLnTx/>
                <a:uFillTx/>
                <a:latin typeface="Calibri" panose="020F0502020204030204"/>
              </a:rPr>
              <a:t> varsa </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II.ve/veya III basamak evde                      </a:t>
            </a:r>
            <a:r>
              <a:rPr lang="tr-TR" sz="2300" dirty="0">
                <a:solidFill>
                  <a:prstClr val="black">
                    <a:lumMod val="75000"/>
                    <a:lumOff val="25000"/>
                  </a:prstClr>
                </a:solidFill>
                <a:latin typeface="Calibri" panose="020F0502020204030204"/>
              </a:rPr>
              <a:t>sağlık birimine</a:t>
            </a:r>
            <a:r>
              <a:rPr kumimoji="0" lang="tr-TR" sz="2300" b="0" i="0" u="none" strike="noStrike" kern="1200" cap="none" spc="0" normalizeH="0" baseline="0" noProof="0" dirty="0">
                <a:ln>
                  <a:noFill/>
                </a:ln>
                <a:solidFill>
                  <a:prstClr val="black">
                    <a:lumMod val="75000"/>
                    <a:lumOff val="25000"/>
                  </a:prstClr>
                </a:solidFill>
                <a:effectLst/>
                <a:uLnTx/>
                <a:uFillTx/>
                <a:latin typeface="Calibri" panose="020F0502020204030204"/>
              </a:rPr>
              <a:t> sevk edilmelidir.</a:t>
            </a: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KOAH’ta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Sevk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Kriterleri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6</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8" name="Resim 7">
            <a:extLst>
              <a:ext uri="{FF2B5EF4-FFF2-40B4-BE49-F238E27FC236}">
                <a16:creationId xmlns:a16="http://schemas.microsoft.com/office/drawing/2014/main" id="{C3800CEF-7DF9-4BFC-A7ED-4150335E5EF7}"/>
              </a:ext>
            </a:extLst>
          </p:cNvPr>
          <p:cNvPicPr/>
          <p:nvPr/>
        </p:nvPicPr>
        <p:blipFill rotWithShape="1">
          <a:blip r:embed="rId3"/>
          <a:srcRect l="5198"/>
          <a:stretch/>
        </p:blipFill>
        <p:spPr>
          <a:xfrm>
            <a:off x="9215719" y="3715943"/>
            <a:ext cx="1909374" cy="1802778"/>
          </a:xfrm>
          <a:prstGeom prst="rect">
            <a:avLst/>
          </a:prstGeom>
        </p:spPr>
      </p:pic>
    </p:spTree>
    <p:extLst>
      <p:ext uri="{BB962C8B-B14F-4D97-AF65-F5344CB8AC3E}">
        <p14:creationId xmlns:p14="http://schemas.microsoft.com/office/powerpoint/2010/main" val="4057478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1A4F2EBE-7BAF-436D-AFC3-BA30E7A9F760}"/>
              </a:ext>
            </a:extLst>
          </p:cNvPr>
          <p:cNvSpPr txBox="1"/>
          <p:nvPr/>
        </p:nvSpPr>
        <p:spPr>
          <a:xfrm>
            <a:off x="675044" y="1228983"/>
            <a:ext cx="10586513" cy="1143070"/>
          </a:xfrm>
          <a:prstGeom prst="rect">
            <a:avLst/>
          </a:prstGeom>
          <a:noFill/>
        </p:spPr>
        <p:txBody>
          <a:bodyPr wrap="square" rtlCol="0">
            <a:spAutoFit/>
          </a:bodyPr>
          <a:lstStyle/>
          <a:p>
            <a:pPr marR="0" lvl="0" algn="l" defTabSz="355600" rtl="0" eaLnBrk="1" fontAlgn="auto" latinLnBrk="0" hangingPunct="1">
              <a:lnSpc>
                <a:spcPct val="150000"/>
              </a:lnSpc>
              <a:spcBef>
                <a:spcPts val="0"/>
              </a:spcBef>
              <a:spcAft>
                <a:spcPts val="0"/>
              </a:spcAft>
              <a:buClr>
                <a:srgbClr val="C00000"/>
              </a:buClr>
              <a:buSzTx/>
              <a:tabLst/>
              <a:defRPr/>
            </a:pPr>
            <a:r>
              <a:rPr kumimoji="0" lang="tr-T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Alevlenme Hastasında Klinik Duruma Göre Tedavi Yerinin Belirlenmesi </a:t>
            </a: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lumMod val="75000"/>
                    <a:lumOff val="25000"/>
                  </a:prstClr>
                </a:solidFill>
                <a:latin typeface="Calibri" panose="020F0502020204030204"/>
              </a:rPr>
              <a:t>K</a:t>
            </a:r>
            <a:r>
              <a:rPr lang="en-US" sz="2800" b="1" dirty="0" err="1">
                <a:solidFill>
                  <a:prstClr val="black">
                    <a:lumMod val="75000"/>
                    <a:lumOff val="25000"/>
                  </a:prstClr>
                </a:solidFill>
                <a:latin typeface="Calibri" panose="020F0502020204030204"/>
              </a:rPr>
              <a:t>OAH’ta</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Sevk</a:t>
            </a:r>
            <a:r>
              <a:rPr lang="en-US" sz="2800" b="1" dirty="0">
                <a:solidFill>
                  <a:prstClr val="black">
                    <a:lumMod val="75000"/>
                    <a:lumOff val="25000"/>
                  </a:prstClr>
                </a:solidFill>
                <a:latin typeface="Calibri" panose="020F0502020204030204"/>
              </a:rPr>
              <a:t> </a:t>
            </a:r>
            <a:r>
              <a:rPr lang="en-US" sz="2800" b="1" dirty="0" err="1">
                <a:solidFill>
                  <a:prstClr val="black">
                    <a:lumMod val="75000"/>
                    <a:lumOff val="25000"/>
                  </a:prstClr>
                </a:solidFill>
                <a:latin typeface="Calibri" panose="020F0502020204030204"/>
              </a:rPr>
              <a:t>Kriterleri</a:t>
            </a:r>
            <a:r>
              <a:rPr lang="en-US" sz="2800" b="1" dirty="0">
                <a:solidFill>
                  <a:prstClr val="black">
                    <a:lumMod val="75000"/>
                    <a:lumOff val="25000"/>
                  </a:prstClr>
                </a:solidFill>
                <a:latin typeface="Calibri" panose="020F0502020204030204"/>
              </a:rPr>
              <a:t>-</a:t>
            </a:r>
            <a:r>
              <a:rPr lang="tr-TR" sz="2800" b="1" dirty="0">
                <a:solidFill>
                  <a:prstClr val="black">
                    <a:lumMod val="75000"/>
                    <a:lumOff val="25000"/>
                  </a:prstClr>
                </a:solidFill>
                <a:latin typeface="Calibri" panose="020F0502020204030204"/>
              </a:rPr>
              <a:t>7</a:t>
            </a:r>
            <a:r>
              <a:rPr lang="en-US" sz="2800" b="1" dirty="0">
                <a:solidFill>
                  <a:prstClr val="black">
                    <a:lumMod val="75000"/>
                    <a:lumOff val="25000"/>
                  </a:prstClr>
                </a:solidFill>
                <a:latin typeface="Calibri" panose="020F0502020204030204"/>
              </a:rPr>
              <a:t> </a:t>
            </a:r>
          </a:p>
        </p:txBody>
      </p:sp>
      <p:graphicFrame>
        <p:nvGraphicFramePr>
          <p:cNvPr id="4" name="Tablo 5">
            <a:extLst>
              <a:ext uri="{FF2B5EF4-FFF2-40B4-BE49-F238E27FC236}">
                <a16:creationId xmlns:a16="http://schemas.microsoft.com/office/drawing/2014/main" id="{98CBC90A-499E-4189-B66B-9B9113B239A9}"/>
              </a:ext>
            </a:extLst>
          </p:cNvPr>
          <p:cNvGraphicFramePr>
            <a:graphicFrameLocks noGrp="1"/>
          </p:cNvGraphicFramePr>
          <p:nvPr/>
        </p:nvGraphicFramePr>
        <p:xfrm>
          <a:off x="724447" y="1804173"/>
          <a:ext cx="10603752" cy="3901440"/>
        </p:xfrm>
        <a:graphic>
          <a:graphicData uri="http://schemas.openxmlformats.org/drawingml/2006/table">
            <a:tbl>
              <a:tblPr/>
              <a:tblGrid>
                <a:gridCol w="4257543">
                  <a:extLst>
                    <a:ext uri="{9D8B030D-6E8A-4147-A177-3AD203B41FA5}">
                      <a16:colId xmlns:a16="http://schemas.microsoft.com/office/drawing/2014/main" val="2327212388"/>
                    </a:ext>
                  </a:extLst>
                </a:gridCol>
                <a:gridCol w="1705970">
                  <a:extLst>
                    <a:ext uri="{9D8B030D-6E8A-4147-A177-3AD203B41FA5}">
                      <a16:colId xmlns:a16="http://schemas.microsoft.com/office/drawing/2014/main" val="2680479031"/>
                    </a:ext>
                  </a:extLst>
                </a:gridCol>
                <a:gridCol w="2224585">
                  <a:extLst>
                    <a:ext uri="{9D8B030D-6E8A-4147-A177-3AD203B41FA5}">
                      <a16:colId xmlns:a16="http://schemas.microsoft.com/office/drawing/2014/main" val="780057479"/>
                    </a:ext>
                  </a:extLst>
                </a:gridCol>
                <a:gridCol w="2415654">
                  <a:extLst>
                    <a:ext uri="{9D8B030D-6E8A-4147-A177-3AD203B41FA5}">
                      <a16:colId xmlns:a16="http://schemas.microsoft.com/office/drawing/2014/main" val="3886205215"/>
                    </a:ext>
                  </a:extLst>
                </a:gridCol>
              </a:tblGrid>
              <a:tr h="624712">
                <a:tc>
                  <a:txBody>
                    <a:bodyPr/>
                    <a:lstStyle/>
                    <a:p>
                      <a:pP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Klinik Öykü</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Evde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Hastanede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tc>
                  <a:txBody>
                    <a:bodyPr/>
                    <a:lstStyle/>
                    <a:p>
                      <a:pPr algn="ctr" fontAlgn="base">
                        <a:spcBef>
                          <a:spcPts val="385"/>
                        </a:spcBef>
                        <a:spcAft>
                          <a:spcPts val="0"/>
                        </a:spcAft>
                      </a:pPr>
                      <a:r>
                        <a:rPr lang="tr-TR" sz="2000" b="1" kern="1200" dirty="0">
                          <a:solidFill>
                            <a:srgbClr val="FFFFFF"/>
                          </a:solidFill>
                          <a:effectLst/>
                          <a:latin typeface="+mn-lt"/>
                          <a:ea typeface="Times New Roman" panose="02020603050405020304" pitchFamily="18" charset="0"/>
                        </a:rPr>
                        <a:t>Yoğun Bakım Ünitesinde Tedavi</a:t>
                      </a:r>
                      <a:endParaRPr lang="tr-TR" sz="2400" dirty="0">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223089198"/>
                  </a:ext>
                </a:extLst>
              </a:tr>
              <a:tr h="288290">
                <a:tc>
                  <a:txBody>
                    <a:bodyPr/>
                    <a:lstStyle/>
                    <a:p>
                      <a:pPr fontAlgn="base">
                        <a:spcBef>
                          <a:spcPts val="335"/>
                        </a:spcBef>
                        <a:spcAft>
                          <a:spcPts val="0"/>
                        </a:spcAft>
                      </a:pPr>
                      <a:r>
                        <a:rPr lang="tr-TR" sz="1800" b="1" kern="1200" dirty="0">
                          <a:solidFill>
                            <a:srgbClr val="404040"/>
                          </a:solidFill>
                          <a:effectLst/>
                          <a:latin typeface="+mn-lt"/>
                          <a:ea typeface="Times New Roman" panose="02020603050405020304" pitchFamily="18" charset="0"/>
                        </a:rPr>
                        <a:t>Ek Hastalık #</a:t>
                      </a:r>
                      <a:endParaRPr lang="tr-TR" sz="2000" b="1"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21959485"/>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Sık Alevlenme</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608085809"/>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KOAH Şiddeti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Hafif/Orta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Orta/Ağır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Ağır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686196143"/>
                  </a:ext>
                </a:extLst>
              </a:tr>
              <a:tr h="288290">
                <a:tc>
                  <a:txBody>
                    <a:bodyPr/>
                    <a:lstStyle/>
                    <a:p>
                      <a:pPr fontAlgn="base">
                        <a:spcBef>
                          <a:spcPts val="335"/>
                        </a:spcBef>
                        <a:spcAft>
                          <a:spcPts val="0"/>
                        </a:spcAft>
                      </a:pPr>
                      <a:r>
                        <a:rPr lang="tr-TR" sz="1800" kern="1200" dirty="0" err="1">
                          <a:solidFill>
                            <a:srgbClr val="404040"/>
                          </a:solidFill>
                          <a:effectLst/>
                          <a:latin typeface="+mn-lt"/>
                          <a:ea typeface="Times New Roman" panose="02020603050405020304" pitchFamily="18" charset="0"/>
                        </a:rPr>
                        <a:t>Hemodinami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Stabil/</a:t>
                      </a:r>
                      <a:r>
                        <a:rPr lang="tr-TR" sz="1800" kern="1200" dirty="0" err="1">
                          <a:solidFill>
                            <a:srgbClr val="404040"/>
                          </a:solidFill>
                          <a:effectLst/>
                          <a:latin typeface="+mn-lt"/>
                          <a:ea typeface="Times New Roman" panose="02020603050405020304" pitchFamily="18" charset="0"/>
                        </a:rPr>
                        <a:t>Unstabil</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41808618"/>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Yardımcı Solunum Kaslarının Kullanımı, </a:t>
                      </a:r>
                      <a:r>
                        <a:rPr lang="tr-TR" sz="1800" kern="1200" dirty="0" err="1">
                          <a:solidFill>
                            <a:srgbClr val="404040"/>
                          </a:solidFill>
                          <a:effectLst/>
                          <a:latin typeface="+mn-lt"/>
                          <a:ea typeface="Times New Roman" panose="02020603050405020304" pitchFamily="18" charset="0"/>
                        </a:rPr>
                        <a:t>Takipne</a:t>
                      </a:r>
                      <a:r>
                        <a:rPr lang="tr-TR" sz="1800" kern="1200" dirty="0">
                          <a:solidFill>
                            <a:srgbClr val="404040"/>
                          </a:solidFill>
                          <a:effectLst/>
                          <a:latin typeface="+mn-lt"/>
                          <a:ea typeface="Times New Roman" panose="02020603050405020304" pitchFamily="18" charset="0"/>
                        </a:rPr>
                        <a:t>, </a:t>
                      </a:r>
                      <a:r>
                        <a:rPr lang="tr-TR" sz="1800" kern="1200" dirty="0" err="1">
                          <a:solidFill>
                            <a:srgbClr val="404040"/>
                          </a:solidFill>
                          <a:effectLst/>
                          <a:latin typeface="+mn-lt"/>
                          <a:ea typeface="Times New Roman" panose="02020603050405020304" pitchFamily="18" charset="0"/>
                        </a:rPr>
                        <a:t>Siyanoz</a:t>
                      </a:r>
                      <a:r>
                        <a:rPr lang="tr-TR" sz="1800" kern="1200" dirty="0">
                          <a:solidFill>
                            <a:srgbClr val="404040"/>
                          </a:solidFill>
                          <a:effectLst/>
                          <a:latin typeface="+mn-lt"/>
                          <a:ea typeface="Times New Roman" panose="02020603050405020304" pitchFamily="18" charset="0"/>
                        </a:rPr>
                        <a:t>, Paradoksal Solunum</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a:solidFill>
                            <a:srgbClr val="404040"/>
                          </a:solidFill>
                          <a:effectLst/>
                          <a:latin typeface="+mn-lt"/>
                          <a:ea typeface="Times New Roman" panose="02020603050405020304" pitchFamily="18" charset="0"/>
                        </a:rPr>
                        <a:t>++</a:t>
                      </a:r>
                      <a:endParaRPr lang="tr-TR" sz="200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24777641"/>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Bilinç Düzeyinde Bozulma</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Var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3173003646"/>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Sağ Kalp Yetersizliği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Yok</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557650327"/>
                  </a:ext>
                </a:extLst>
              </a:tr>
              <a:tr h="288290">
                <a:tc>
                  <a:txBody>
                    <a:bodyPr/>
                    <a:lstStyle/>
                    <a:p>
                      <a:pPr fontAlgn="base">
                        <a:spcBef>
                          <a:spcPts val="335"/>
                        </a:spcBef>
                        <a:spcAft>
                          <a:spcPts val="0"/>
                        </a:spcAft>
                      </a:pPr>
                      <a:r>
                        <a:rPr lang="tr-TR" sz="1800" kern="1200" dirty="0">
                          <a:solidFill>
                            <a:srgbClr val="404040"/>
                          </a:solidFill>
                          <a:effectLst/>
                          <a:latin typeface="+mn-lt"/>
                          <a:ea typeface="Times New Roman" panose="02020603050405020304" pitchFamily="18" charset="0"/>
                        </a:rPr>
                        <a:t>İlk Tedaviden Sonra Semptomların Sürmesi</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Hayır</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tc>
                  <a:txBody>
                    <a:bodyPr/>
                    <a:lstStyle/>
                    <a:p>
                      <a:pPr algn="ctr" fontAlgn="base">
                        <a:spcBef>
                          <a:spcPts val="335"/>
                        </a:spcBef>
                        <a:spcAft>
                          <a:spcPts val="0"/>
                        </a:spcAft>
                      </a:pPr>
                      <a:r>
                        <a:rPr lang="tr-TR" sz="1800" kern="1200" dirty="0">
                          <a:solidFill>
                            <a:srgbClr val="404040"/>
                          </a:solidFill>
                          <a:effectLst/>
                          <a:latin typeface="+mn-lt"/>
                          <a:ea typeface="Times New Roman" panose="02020603050405020304" pitchFamily="18" charset="0"/>
                        </a:rPr>
                        <a:t>+++</a:t>
                      </a:r>
                      <a:endParaRPr lang="tr-TR" sz="2000" dirty="0">
                        <a:solidFill>
                          <a:srgbClr val="404040"/>
                        </a:solidFill>
                        <a:effectLst/>
                        <a:latin typeface="+mn-lt"/>
                        <a:ea typeface="SimSun" panose="02010600030101010101" pitchFamily="2"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7E7"/>
                    </a:solidFill>
                  </a:tcPr>
                </a:tc>
                <a:extLst>
                  <a:ext uri="{0D108BD9-81ED-4DB2-BD59-A6C34878D82A}">
                    <a16:rowId xmlns:a16="http://schemas.microsoft.com/office/drawing/2014/main" val="1217480151"/>
                  </a:ext>
                </a:extLst>
              </a:tr>
            </a:tbl>
          </a:graphicData>
        </a:graphic>
      </p:graphicFrame>
      <p:sp>
        <p:nvSpPr>
          <p:cNvPr id="5" name="Dikdörtgen 12">
            <a:extLst>
              <a:ext uri="{FF2B5EF4-FFF2-40B4-BE49-F238E27FC236}">
                <a16:creationId xmlns:a16="http://schemas.microsoft.com/office/drawing/2014/main" id="{5F98B973-33AB-4BFF-AD21-406BB362796F}"/>
              </a:ext>
            </a:extLst>
          </p:cNvPr>
          <p:cNvSpPr/>
          <p:nvPr/>
        </p:nvSpPr>
        <p:spPr>
          <a:xfrm>
            <a:off x="724447" y="5802541"/>
            <a:ext cx="11349103" cy="307777"/>
          </a:xfrm>
          <a:prstGeom prst="rect">
            <a:avLst/>
          </a:prstGeom>
        </p:spPr>
        <p:txBody>
          <a:bodyPr wrap="square">
            <a:spAutoFit/>
          </a:bodyPr>
          <a:lstStyle/>
          <a:p>
            <a:pPr marL="0" marR="0" lvl="0" indent="0" algn="l" defTabSz="914400" rtl="0" eaLnBrk="1" fontAlgn="base" latinLnBrk="0" hangingPunct="1">
              <a:lnSpc>
                <a:spcPct val="100000"/>
              </a:lnSpc>
              <a:spcBef>
                <a:spcPts val="720"/>
              </a:spcBef>
              <a:spcAft>
                <a:spcPts val="0"/>
              </a:spcAft>
              <a:buClrTx/>
              <a:buSzTx/>
              <a:buFontTx/>
              <a:buNone/>
              <a:tabLst/>
              <a:defRPr/>
            </a:pPr>
            <a:r>
              <a:rPr kumimoji="0" lang="tr-TR" sz="14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rPr>
              <a:t>+:muhtemelen yok, ++:olması olası, +++:büyük olasılıkla var, #:kalp yetersizliği, KAH, DM, Karaciğer ve Böbrek Yetmezliği</a:t>
            </a:r>
            <a:endParaRPr kumimoji="0" lang="tr-TR" sz="2000" b="0" u="none" strike="noStrike" kern="1200" cap="none" spc="0" normalizeH="0" baseline="0" noProof="0" dirty="0">
              <a:ln>
                <a:noFill/>
              </a:ln>
              <a:solidFill>
                <a:srgbClr val="404040"/>
              </a:solidFill>
              <a:effectLst/>
              <a:uLnTx/>
              <a:uFillTx/>
              <a:latin typeface="Calibri" panose="020F0502020204030204"/>
              <a:ea typeface="SimSun" panose="02010600030101010101" pitchFamily="2" charset="-122"/>
              <a:cs typeface="+mn-cs"/>
            </a:endParaRPr>
          </a:p>
        </p:txBody>
      </p:sp>
      <p:sp>
        <p:nvSpPr>
          <p:cNvPr id="6" name="Dikdörtgen 5"/>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257520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84C3C58-A72E-4925-A149-3C788E276C36}"/>
              </a:ext>
            </a:extLst>
          </p:cNvPr>
          <p:cNvSpPr/>
          <p:nvPr/>
        </p:nvSpPr>
        <p:spPr>
          <a:xfrm>
            <a:off x="0" y="1788928"/>
            <a:ext cx="12192000" cy="2880320"/>
          </a:xfrm>
          <a:prstGeom prst="rect">
            <a:avLst/>
          </a:prstGeom>
          <a:solidFill>
            <a:srgbClr val="C00000"/>
          </a:solidFill>
          <a:ln w="31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ikdörtgen 2">
            <a:extLst>
              <a:ext uri="{FF2B5EF4-FFF2-40B4-BE49-F238E27FC236}">
                <a16:creationId xmlns:a16="http://schemas.microsoft.com/office/drawing/2014/main" id="{E033D89F-3E9C-4FEC-AF01-6126F97BEEF4}"/>
              </a:ext>
            </a:extLst>
          </p:cNvPr>
          <p:cNvSpPr/>
          <p:nvPr/>
        </p:nvSpPr>
        <p:spPr>
          <a:xfrm>
            <a:off x="0" y="1906650"/>
            <a:ext cx="12192000" cy="2650086"/>
          </a:xfrm>
          <a:prstGeom prst="rect">
            <a:avLst/>
          </a:prstGeom>
          <a:solidFill>
            <a:srgbClr val="FF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descr="diagnostic ile ilgili görsel sonucu">
            <a:extLst>
              <a:ext uri="{FF2B5EF4-FFF2-40B4-BE49-F238E27FC236}">
                <a16:creationId xmlns:a16="http://schemas.microsoft.com/office/drawing/2014/main" id="{A7B928AB-E493-4D10-8723-E90625CCA5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618" r="-1"/>
          <a:stretch/>
        </p:blipFill>
        <p:spPr bwMode="auto">
          <a:xfrm>
            <a:off x="5762824" y="1441324"/>
            <a:ext cx="5957460" cy="42834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3239EC90-83C1-46A9-AF53-39310C97D5B6}"/>
              </a:ext>
            </a:extLst>
          </p:cNvPr>
          <p:cNvSpPr/>
          <p:nvPr/>
        </p:nvSpPr>
        <p:spPr>
          <a:xfrm>
            <a:off x="0" y="2757627"/>
            <a:ext cx="7363556" cy="707886"/>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mn-cs"/>
              </a:rPr>
              <a:t>KOAH  Tedavisi</a:t>
            </a:r>
          </a:p>
        </p:txBody>
      </p:sp>
      <p:sp>
        <p:nvSpPr>
          <p:cNvPr id="7" name="Dikdörtgen 6"/>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19769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Tedavisinin</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Amaçları</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15">
            <a:extLst>
              <a:ext uri="{FF2B5EF4-FFF2-40B4-BE49-F238E27FC236}">
                <a16:creationId xmlns:a16="http://schemas.microsoft.com/office/drawing/2014/main" id="{32522ED6-7CAB-451E-BBC7-63FC22260376}"/>
              </a:ext>
            </a:extLst>
          </p:cNvPr>
          <p:cNvGrpSpPr/>
          <p:nvPr/>
        </p:nvGrpSpPr>
        <p:grpSpPr>
          <a:xfrm rot="758184">
            <a:off x="927664" y="1321858"/>
            <a:ext cx="2453873" cy="1539822"/>
            <a:chOff x="1047750" y="2356855"/>
            <a:chExt cx="3569933" cy="2404654"/>
          </a:xfrm>
        </p:grpSpPr>
        <p:pic>
          <p:nvPicPr>
            <p:cNvPr id="5" name="Resim 10">
              <a:extLst>
                <a:ext uri="{FF2B5EF4-FFF2-40B4-BE49-F238E27FC236}">
                  <a16:creationId xmlns:a16="http://schemas.microsoft.com/office/drawing/2014/main" id="{13AF282D-2D8A-4306-BC75-5E152238A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6" name="Dikdörtgen 19">
              <a:extLst>
                <a:ext uri="{FF2B5EF4-FFF2-40B4-BE49-F238E27FC236}">
                  <a16:creationId xmlns:a16="http://schemas.microsoft.com/office/drawing/2014/main" id="{321A466B-7BD3-4CD6-A755-60A413B6807F}"/>
                </a:ext>
              </a:extLst>
            </p:cNvPr>
            <p:cNvSpPr/>
            <p:nvPr/>
          </p:nvSpPr>
          <p:spPr>
            <a:xfrm rot="20814111">
              <a:off x="1359350" y="2943712"/>
              <a:ext cx="2505569"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Semptomların giderilmesi</a:t>
              </a:r>
            </a:p>
          </p:txBody>
        </p:sp>
      </p:grpSp>
      <p:grpSp>
        <p:nvGrpSpPr>
          <p:cNvPr id="7" name="Grup 15">
            <a:extLst>
              <a:ext uri="{FF2B5EF4-FFF2-40B4-BE49-F238E27FC236}">
                <a16:creationId xmlns:a16="http://schemas.microsoft.com/office/drawing/2014/main" id="{E147F8EB-7F83-440D-A6B7-E421A8AC590B}"/>
              </a:ext>
            </a:extLst>
          </p:cNvPr>
          <p:cNvGrpSpPr/>
          <p:nvPr/>
        </p:nvGrpSpPr>
        <p:grpSpPr>
          <a:xfrm rot="758184">
            <a:off x="9040429" y="1315565"/>
            <a:ext cx="2519280" cy="1539822"/>
            <a:chOff x="1047750" y="2356855"/>
            <a:chExt cx="3665084" cy="2404654"/>
          </a:xfrm>
        </p:grpSpPr>
        <p:pic>
          <p:nvPicPr>
            <p:cNvPr id="8" name="Resim 10">
              <a:extLst>
                <a:ext uri="{FF2B5EF4-FFF2-40B4-BE49-F238E27FC236}">
                  <a16:creationId xmlns:a16="http://schemas.microsoft.com/office/drawing/2014/main" id="{4D3C0799-CE15-4F95-8B4D-8FD8E90D3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9" name="Dikdörtgen 19">
              <a:extLst>
                <a:ext uri="{FF2B5EF4-FFF2-40B4-BE49-F238E27FC236}">
                  <a16:creationId xmlns:a16="http://schemas.microsoft.com/office/drawing/2014/main" id="{B1806055-A46F-4C9A-A081-F5EBA920249C}"/>
                </a:ext>
              </a:extLst>
            </p:cNvPr>
            <p:cNvSpPr/>
            <p:nvPr/>
          </p:nvSpPr>
          <p:spPr>
            <a:xfrm rot="20814111">
              <a:off x="1500044" y="2791129"/>
              <a:ext cx="3212790"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Egzersiz toleransının düzeltilmesi</a:t>
              </a:r>
            </a:p>
          </p:txBody>
        </p:sp>
      </p:grpSp>
      <p:grpSp>
        <p:nvGrpSpPr>
          <p:cNvPr id="10" name="Grup 15">
            <a:extLst>
              <a:ext uri="{FF2B5EF4-FFF2-40B4-BE49-F238E27FC236}">
                <a16:creationId xmlns:a16="http://schemas.microsoft.com/office/drawing/2014/main" id="{F394E7F9-4E98-4133-AB11-F557C52AD719}"/>
              </a:ext>
            </a:extLst>
          </p:cNvPr>
          <p:cNvGrpSpPr/>
          <p:nvPr/>
        </p:nvGrpSpPr>
        <p:grpSpPr>
          <a:xfrm rot="758184">
            <a:off x="4323524" y="3135073"/>
            <a:ext cx="2453870" cy="1575627"/>
            <a:chOff x="1047750" y="2300937"/>
            <a:chExt cx="3569933" cy="2460572"/>
          </a:xfrm>
        </p:grpSpPr>
        <p:pic>
          <p:nvPicPr>
            <p:cNvPr id="11" name="Resim 10">
              <a:extLst>
                <a:ext uri="{FF2B5EF4-FFF2-40B4-BE49-F238E27FC236}">
                  <a16:creationId xmlns:a16="http://schemas.microsoft.com/office/drawing/2014/main" id="{EAEA0C96-668B-4547-851B-D91563C6C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2" name="Dikdörtgen 19">
              <a:extLst>
                <a:ext uri="{FF2B5EF4-FFF2-40B4-BE49-F238E27FC236}">
                  <a16:creationId xmlns:a16="http://schemas.microsoft.com/office/drawing/2014/main" id="{69837CCF-4F29-4166-83F8-0C2886EFBBBF}"/>
                </a:ext>
              </a:extLst>
            </p:cNvPr>
            <p:cNvSpPr/>
            <p:nvPr/>
          </p:nvSpPr>
          <p:spPr>
            <a:xfrm rot="20814111">
              <a:off x="1311273" y="2300937"/>
              <a:ext cx="3131000" cy="2066745"/>
            </a:xfrm>
            <a:prstGeom prst="rect">
              <a:avLst/>
            </a:prstGeom>
          </p:spPr>
          <p:txBody>
            <a:bodyPr wrap="square">
              <a:spAutoFit/>
            </a:bodyPr>
            <a:lstStyle/>
            <a:p>
              <a:pPr marL="342900" marR="0" lvl="0" indent="-342900" algn="l" defTabSz="355600" rtl="0" eaLnBrk="1" fontAlgn="auto" latinLnBrk="0" hangingPunct="1">
                <a:spcBef>
                  <a:spcPts val="0"/>
                </a:spcBef>
                <a:spcAft>
                  <a:spcPts val="0"/>
                </a:spcAft>
                <a:buClr>
                  <a:srgbClr val="C00000"/>
                </a:buClr>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defTabSz="355600">
                <a:buClr>
                  <a:srgbClr val="C00000"/>
                </a:buClr>
                <a:defRPr/>
              </a:pPr>
              <a:r>
                <a:rPr lang="tr-TR" sz="2000" dirty="0">
                  <a:solidFill>
                    <a:prstClr val="black">
                      <a:lumMod val="75000"/>
                      <a:lumOff val="25000"/>
                    </a:prstClr>
                  </a:solidFill>
                  <a:latin typeface="Calibri" panose="020F0502020204030204"/>
                </a:rPr>
                <a:t>Komplikasyonların önlenmesi ve tedavi edilmesi</a:t>
              </a:r>
            </a:p>
          </p:txBody>
        </p:sp>
      </p:grpSp>
      <p:grpSp>
        <p:nvGrpSpPr>
          <p:cNvPr id="16" name="Grup 15">
            <a:extLst>
              <a:ext uri="{FF2B5EF4-FFF2-40B4-BE49-F238E27FC236}">
                <a16:creationId xmlns:a16="http://schemas.microsoft.com/office/drawing/2014/main" id="{DC37C3AA-D193-4756-9CDF-F5A39AFC6575}"/>
              </a:ext>
            </a:extLst>
          </p:cNvPr>
          <p:cNvGrpSpPr/>
          <p:nvPr/>
        </p:nvGrpSpPr>
        <p:grpSpPr>
          <a:xfrm rot="758184">
            <a:off x="973614" y="3791628"/>
            <a:ext cx="2453873" cy="1747022"/>
            <a:chOff x="1047750" y="2356855"/>
            <a:chExt cx="3569933" cy="2404654"/>
          </a:xfrm>
        </p:grpSpPr>
        <p:pic>
          <p:nvPicPr>
            <p:cNvPr id="17" name="Resim 10">
              <a:extLst>
                <a:ext uri="{FF2B5EF4-FFF2-40B4-BE49-F238E27FC236}">
                  <a16:creationId xmlns:a16="http://schemas.microsoft.com/office/drawing/2014/main" id="{78594ACD-D50C-4ACE-B6DD-D61DD8BA8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18" name="Dikdörtgen 19">
              <a:extLst>
                <a:ext uri="{FF2B5EF4-FFF2-40B4-BE49-F238E27FC236}">
                  <a16:creationId xmlns:a16="http://schemas.microsoft.com/office/drawing/2014/main" id="{CD30120C-A062-4F1E-982A-18E2D22BF9C1}"/>
                </a:ext>
              </a:extLst>
            </p:cNvPr>
            <p:cNvSpPr/>
            <p:nvPr/>
          </p:nvSpPr>
          <p:spPr>
            <a:xfrm rot="20814111">
              <a:off x="1503195" y="2919131"/>
              <a:ext cx="2845609" cy="1397989"/>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Sağlık durumunun iyileştirilmesi</a:t>
              </a:r>
            </a:p>
          </p:txBody>
        </p:sp>
      </p:grpSp>
      <p:grpSp>
        <p:nvGrpSpPr>
          <p:cNvPr id="19" name="Grup 15">
            <a:extLst>
              <a:ext uri="{FF2B5EF4-FFF2-40B4-BE49-F238E27FC236}">
                <a16:creationId xmlns:a16="http://schemas.microsoft.com/office/drawing/2014/main" id="{C0AAC1A5-9E28-43E0-AB0A-1DE95AD97C6E}"/>
              </a:ext>
            </a:extLst>
          </p:cNvPr>
          <p:cNvGrpSpPr/>
          <p:nvPr/>
        </p:nvGrpSpPr>
        <p:grpSpPr>
          <a:xfrm rot="758184">
            <a:off x="4869063" y="1467928"/>
            <a:ext cx="2453873" cy="1539822"/>
            <a:chOff x="1047750" y="2356855"/>
            <a:chExt cx="3569933" cy="2404654"/>
          </a:xfrm>
        </p:grpSpPr>
        <p:pic>
          <p:nvPicPr>
            <p:cNvPr id="20" name="Resim 10">
              <a:extLst>
                <a:ext uri="{FF2B5EF4-FFF2-40B4-BE49-F238E27FC236}">
                  <a16:creationId xmlns:a16="http://schemas.microsoft.com/office/drawing/2014/main" id="{2E58C930-126B-4007-8D62-02E5EF290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1" name="Dikdörtgen 19">
              <a:extLst>
                <a:ext uri="{FF2B5EF4-FFF2-40B4-BE49-F238E27FC236}">
                  <a16:creationId xmlns:a16="http://schemas.microsoft.com/office/drawing/2014/main" id="{5CB9FFAC-8ED7-4AB4-90B4-32792608C3AE}"/>
                </a:ext>
              </a:extLst>
            </p:cNvPr>
            <p:cNvSpPr/>
            <p:nvPr/>
          </p:nvSpPr>
          <p:spPr>
            <a:xfrm rot="20814111">
              <a:off x="1204531" y="2733916"/>
              <a:ext cx="3249504"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Hastalığın ilerlemesinin önlenmesi</a:t>
              </a:r>
            </a:p>
          </p:txBody>
        </p:sp>
      </p:grpSp>
      <p:grpSp>
        <p:nvGrpSpPr>
          <p:cNvPr id="22" name="Grup 15">
            <a:extLst>
              <a:ext uri="{FF2B5EF4-FFF2-40B4-BE49-F238E27FC236}">
                <a16:creationId xmlns:a16="http://schemas.microsoft.com/office/drawing/2014/main" id="{6E6B0384-B423-47A3-8F36-C96B49D5EF41}"/>
              </a:ext>
            </a:extLst>
          </p:cNvPr>
          <p:cNvGrpSpPr/>
          <p:nvPr/>
        </p:nvGrpSpPr>
        <p:grpSpPr>
          <a:xfrm rot="758184">
            <a:off x="6533582" y="4625485"/>
            <a:ext cx="2453873" cy="1539822"/>
            <a:chOff x="1047750" y="2356855"/>
            <a:chExt cx="3569933" cy="2404654"/>
          </a:xfrm>
        </p:grpSpPr>
        <p:pic>
          <p:nvPicPr>
            <p:cNvPr id="23" name="Resim 10">
              <a:extLst>
                <a:ext uri="{FF2B5EF4-FFF2-40B4-BE49-F238E27FC236}">
                  <a16:creationId xmlns:a16="http://schemas.microsoft.com/office/drawing/2014/main" id="{4EDD8041-63E2-4A44-8560-816B5EC04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4" name="Dikdörtgen 19">
              <a:extLst>
                <a:ext uri="{FF2B5EF4-FFF2-40B4-BE49-F238E27FC236}">
                  <a16:creationId xmlns:a16="http://schemas.microsoft.com/office/drawing/2014/main" id="{CB7F3637-85F2-49B9-8901-23BB7E702A4D}"/>
                </a:ext>
              </a:extLst>
            </p:cNvPr>
            <p:cNvSpPr/>
            <p:nvPr/>
          </p:nvSpPr>
          <p:spPr>
            <a:xfrm rot="20814111">
              <a:off x="1197092" y="2982760"/>
              <a:ext cx="2505569" cy="1105466"/>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Mortalitenin azaltılması</a:t>
              </a:r>
            </a:p>
          </p:txBody>
        </p:sp>
      </p:grpSp>
      <p:grpSp>
        <p:nvGrpSpPr>
          <p:cNvPr id="25" name="Grup 15">
            <a:extLst>
              <a:ext uri="{FF2B5EF4-FFF2-40B4-BE49-F238E27FC236}">
                <a16:creationId xmlns:a16="http://schemas.microsoft.com/office/drawing/2014/main" id="{93462482-1173-43CE-AA5A-E272DA446846}"/>
              </a:ext>
            </a:extLst>
          </p:cNvPr>
          <p:cNvGrpSpPr/>
          <p:nvPr/>
        </p:nvGrpSpPr>
        <p:grpSpPr>
          <a:xfrm rot="758184">
            <a:off x="8430948" y="2969070"/>
            <a:ext cx="2453873" cy="1539822"/>
            <a:chOff x="1047750" y="2356855"/>
            <a:chExt cx="3569933" cy="2404654"/>
          </a:xfrm>
        </p:grpSpPr>
        <p:pic>
          <p:nvPicPr>
            <p:cNvPr id="26" name="Resim 10">
              <a:extLst>
                <a:ext uri="{FF2B5EF4-FFF2-40B4-BE49-F238E27FC236}">
                  <a16:creationId xmlns:a16="http://schemas.microsoft.com/office/drawing/2014/main" id="{CE14681A-E43C-4DE6-B9D0-CD9D99BDD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 y="2356855"/>
              <a:ext cx="3569933" cy="2404654"/>
            </a:xfrm>
            <a:prstGeom prst="rect">
              <a:avLst/>
            </a:prstGeom>
          </p:spPr>
        </p:pic>
        <p:sp>
          <p:nvSpPr>
            <p:cNvPr id="27" name="Dikdörtgen 19">
              <a:extLst>
                <a:ext uri="{FF2B5EF4-FFF2-40B4-BE49-F238E27FC236}">
                  <a16:creationId xmlns:a16="http://schemas.microsoft.com/office/drawing/2014/main" id="{22582C11-1B84-4AA3-BBEA-8ACAB6EB4CEE}"/>
                </a:ext>
              </a:extLst>
            </p:cNvPr>
            <p:cNvSpPr/>
            <p:nvPr/>
          </p:nvSpPr>
          <p:spPr>
            <a:xfrm rot="20814111">
              <a:off x="1431746" y="2755381"/>
              <a:ext cx="2887595" cy="1586104"/>
            </a:xfrm>
            <a:prstGeom prst="rect">
              <a:avLst/>
            </a:prstGeom>
          </p:spPr>
          <p:txBody>
            <a:bodyPr wrap="square">
              <a:spAutoFit/>
            </a:bodyPr>
            <a:lstStyle/>
            <a:p>
              <a:pPr marR="0" lvl="0" algn="l" defTabSz="355600" rtl="0" eaLnBrk="1" fontAlgn="auto" latinLnBrk="0" hangingPunct="1">
                <a:spcBef>
                  <a:spcPts val="0"/>
                </a:spcBef>
                <a:spcAft>
                  <a:spcPts val="0"/>
                </a:spcAft>
                <a:buClr>
                  <a:srgbClr val="C00000"/>
                </a:buClr>
                <a:buSzTx/>
                <a:tabLst/>
                <a:defRPr/>
              </a:pPr>
              <a:r>
                <a:rPr kumimoji="0" lang="tr-TR"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Alevlenmelerin önlenmesi ve tedavi edilmesi</a:t>
              </a:r>
            </a:p>
          </p:txBody>
        </p:sp>
      </p:grpSp>
      <p:sp>
        <p:nvSpPr>
          <p:cNvPr id="28" name="Dikdörtgen 27"/>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685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9A674231-B60D-48E0-8682-B25E40739994}"/>
              </a:ext>
            </a:extLst>
          </p:cNvPr>
          <p:cNvSpPr/>
          <p:nvPr/>
        </p:nvSpPr>
        <p:spPr>
          <a:xfrm>
            <a:off x="675044" y="600888"/>
            <a:ext cx="9146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Tedavi</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Programı</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 name="Grup 23">
            <a:extLst>
              <a:ext uri="{FF2B5EF4-FFF2-40B4-BE49-F238E27FC236}">
                <a16:creationId xmlns:a16="http://schemas.microsoft.com/office/drawing/2014/main" id="{931916CD-EC95-47F7-B2BE-2413203F042B}"/>
              </a:ext>
            </a:extLst>
          </p:cNvPr>
          <p:cNvGrpSpPr/>
          <p:nvPr/>
        </p:nvGrpSpPr>
        <p:grpSpPr>
          <a:xfrm>
            <a:off x="944731" y="1353246"/>
            <a:ext cx="9250653" cy="4423469"/>
            <a:chOff x="943363" y="671469"/>
            <a:chExt cx="10084931" cy="4960738"/>
          </a:xfrm>
        </p:grpSpPr>
        <p:grpSp>
          <p:nvGrpSpPr>
            <p:cNvPr id="5" name="Grup 24">
              <a:extLst>
                <a:ext uri="{FF2B5EF4-FFF2-40B4-BE49-F238E27FC236}">
                  <a16:creationId xmlns:a16="http://schemas.microsoft.com/office/drawing/2014/main" id="{E0790E42-2052-4753-9C8A-504496A47015}"/>
                </a:ext>
              </a:extLst>
            </p:cNvPr>
            <p:cNvGrpSpPr/>
            <p:nvPr/>
          </p:nvGrpSpPr>
          <p:grpSpPr>
            <a:xfrm>
              <a:off x="943363" y="671469"/>
              <a:ext cx="10084931" cy="3680768"/>
              <a:chOff x="5377288" y="2782499"/>
              <a:chExt cx="10084931" cy="3680768"/>
            </a:xfrm>
          </p:grpSpPr>
          <p:sp>
            <p:nvSpPr>
              <p:cNvPr id="9" name="Serbest Form 33">
                <a:extLst>
                  <a:ext uri="{FF2B5EF4-FFF2-40B4-BE49-F238E27FC236}">
                    <a16:creationId xmlns:a16="http://schemas.microsoft.com/office/drawing/2014/main" id="{D4681B3B-23AD-4F58-8BF1-6F28FBADEA3D}"/>
                  </a:ext>
                </a:extLst>
              </p:cNvPr>
              <p:cNvSpPr/>
              <p:nvPr/>
            </p:nvSpPr>
            <p:spPr>
              <a:xfrm>
                <a:off x="5490977" y="2782499"/>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1"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Farmakolojik tedavi (Hiç tedavi almamış olguda başlangıç tedavisi, tedavi altındaki olguda ise tedavinin kontrolü)</a:t>
                </a:r>
              </a:p>
            </p:txBody>
          </p:sp>
          <p:sp>
            <p:nvSpPr>
              <p:cNvPr id="10" name="Oval 9">
                <a:extLst>
                  <a:ext uri="{FF2B5EF4-FFF2-40B4-BE49-F238E27FC236}">
                    <a16:creationId xmlns:a16="http://schemas.microsoft.com/office/drawing/2014/main" id="{CB3AFE9F-6C3E-468C-A999-32618D58339D}"/>
                  </a:ext>
                </a:extLst>
              </p:cNvPr>
              <p:cNvSpPr/>
              <p:nvPr/>
            </p:nvSpPr>
            <p:spPr>
              <a:xfrm>
                <a:off x="5377288" y="2782499"/>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sp>
            <p:nvSpPr>
              <p:cNvPr id="11" name="Serbest Form 35">
                <a:extLst>
                  <a:ext uri="{FF2B5EF4-FFF2-40B4-BE49-F238E27FC236}">
                    <a16:creationId xmlns:a16="http://schemas.microsoft.com/office/drawing/2014/main" id="{97153FEA-B8EF-4753-9FE5-DC9A28B25CF6}"/>
                  </a:ext>
                </a:extLst>
              </p:cNvPr>
              <p:cNvSpPr/>
              <p:nvPr/>
            </p:nvSpPr>
            <p:spPr>
              <a:xfrm>
                <a:off x="5474561" y="4062438"/>
                <a:ext cx="9971242"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Tedaviye uyumun değerlendirilmesi</a:t>
                </a:r>
              </a:p>
            </p:txBody>
          </p:sp>
          <p:sp>
            <p:nvSpPr>
              <p:cNvPr id="12" name="Oval 11">
                <a:extLst>
                  <a:ext uri="{FF2B5EF4-FFF2-40B4-BE49-F238E27FC236}">
                    <a16:creationId xmlns:a16="http://schemas.microsoft.com/office/drawing/2014/main" id="{62E34876-E041-4B3A-909F-6F3D651998D6}"/>
                  </a:ext>
                </a:extLst>
              </p:cNvPr>
              <p:cNvSpPr/>
              <p:nvPr/>
            </p:nvSpPr>
            <p:spPr>
              <a:xfrm>
                <a:off x="5399508" y="4046150"/>
                <a:ext cx="1164748" cy="1136855"/>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sp>
            <p:nvSpPr>
              <p:cNvPr id="13" name="Serbest Form 37">
                <a:extLst>
                  <a:ext uri="{FF2B5EF4-FFF2-40B4-BE49-F238E27FC236}">
                    <a16:creationId xmlns:a16="http://schemas.microsoft.com/office/drawing/2014/main" id="{C7CFB185-E37A-431D-B40F-60893B115ECB}"/>
                  </a:ext>
                </a:extLst>
              </p:cNvPr>
              <p:cNvSpPr/>
              <p:nvPr/>
            </p:nvSpPr>
            <p:spPr>
              <a:xfrm>
                <a:off x="5490618" y="5342408"/>
                <a:ext cx="9955185" cy="1120568"/>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C9C9"/>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 eğitimi</a:t>
                </a:r>
              </a:p>
            </p:txBody>
          </p:sp>
          <p:sp>
            <p:nvSpPr>
              <p:cNvPr id="14" name="Oval 13">
                <a:extLst>
                  <a:ext uri="{FF2B5EF4-FFF2-40B4-BE49-F238E27FC236}">
                    <a16:creationId xmlns:a16="http://schemas.microsoft.com/office/drawing/2014/main" id="{EB4B7025-0605-4A37-BAD1-1C0A1264778D}"/>
                  </a:ext>
                </a:extLst>
              </p:cNvPr>
              <p:cNvSpPr/>
              <p:nvPr/>
            </p:nvSpPr>
            <p:spPr>
              <a:xfrm>
                <a:off x="5413447" y="5342700"/>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grpSp>
        <p:grpSp>
          <p:nvGrpSpPr>
            <p:cNvPr id="6" name="Grup 29">
              <a:extLst>
                <a:ext uri="{FF2B5EF4-FFF2-40B4-BE49-F238E27FC236}">
                  <a16:creationId xmlns:a16="http://schemas.microsoft.com/office/drawing/2014/main" id="{500B51D8-BF06-4C3E-A149-57EAA8D0C5C7}"/>
                </a:ext>
              </a:extLst>
            </p:cNvPr>
            <p:cNvGrpSpPr/>
            <p:nvPr/>
          </p:nvGrpSpPr>
          <p:grpSpPr>
            <a:xfrm>
              <a:off x="974449" y="4511348"/>
              <a:ext cx="10048414" cy="1120859"/>
              <a:chOff x="979782" y="4888451"/>
              <a:chExt cx="10048414" cy="1120859"/>
            </a:xfrm>
          </p:grpSpPr>
          <p:sp>
            <p:nvSpPr>
              <p:cNvPr id="7" name="Serbest Form 31">
                <a:extLst>
                  <a:ext uri="{FF2B5EF4-FFF2-40B4-BE49-F238E27FC236}">
                    <a16:creationId xmlns:a16="http://schemas.microsoft.com/office/drawing/2014/main" id="{F050D925-6277-40A1-9D3A-1C5B719845F0}"/>
                  </a:ext>
                </a:extLst>
              </p:cNvPr>
              <p:cNvSpPr/>
              <p:nvPr/>
            </p:nvSpPr>
            <p:spPr>
              <a:xfrm>
                <a:off x="1056954" y="4888451"/>
                <a:ext cx="9971242" cy="1120569"/>
              </a:xfrm>
              <a:custGeom>
                <a:avLst/>
                <a:gdLst>
                  <a:gd name="connsiteX0" fmla="*/ 0 w 5410440"/>
                  <a:gd name="connsiteY0" fmla="*/ 0 h 1120567"/>
                  <a:gd name="connsiteX1" fmla="*/ 4850157 w 5410440"/>
                  <a:gd name="connsiteY1" fmla="*/ 0 h 1120567"/>
                  <a:gd name="connsiteX2" fmla="*/ 5410440 w 5410440"/>
                  <a:gd name="connsiteY2" fmla="*/ 560284 h 1120567"/>
                  <a:gd name="connsiteX3" fmla="*/ 4850157 w 5410440"/>
                  <a:gd name="connsiteY3" fmla="*/ 1120567 h 1120567"/>
                  <a:gd name="connsiteX4" fmla="*/ 0 w 5410440"/>
                  <a:gd name="connsiteY4" fmla="*/ 1120567 h 1120567"/>
                  <a:gd name="connsiteX5" fmla="*/ 0 w 5410440"/>
                  <a:gd name="connsiteY5" fmla="*/ 0 h 11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440" h="1120567">
                    <a:moveTo>
                      <a:pt x="5410440" y="1120566"/>
                    </a:moveTo>
                    <a:lnTo>
                      <a:pt x="560283" y="1120566"/>
                    </a:lnTo>
                    <a:lnTo>
                      <a:pt x="0" y="560283"/>
                    </a:lnTo>
                    <a:lnTo>
                      <a:pt x="560283" y="1"/>
                    </a:lnTo>
                    <a:lnTo>
                      <a:pt x="5410440" y="1"/>
                    </a:lnTo>
                    <a:lnTo>
                      <a:pt x="5410440" y="1120566"/>
                    </a:lnTo>
                    <a:close/>
                  </a:path>
                </a:pathLst>
              </a:custGeom>
              <a:solidFill>
                <a:srgbClr val="FFEBE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4281" tIns="76201" rIns="142240" bIns="76200" numCol="1" spcCol="1270" anchor="ctr" anchorCtr="0">
                <a:noAutofit/>
              </a:bodyPr>
              <a:lstStyle/>
              <a:p>
                <a:pPr marL="357188" marR="0" lvl="0" algn="l" defTabSz="889000" rtl="0" eaLnBrk="1" fontAlgn="auto" latinLnBrk="0" hangingPunct="1">
                  <a:lnSpc>
                    <a:spcPct val="90000"/>
                  </a:lnSpc>
                  <a:spcBef>
                    <a:spcPct val="0"/>
                  </a:spcBef>
                  <a:spcAft>
                    <a:spcPct val="35000"/>
                  </a:spcAft>
                  <a:buClr>
                    <a:srgbClr val="009999"/>
                  </a:buClr>
                  <a:buSzTx/>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Hastanın düzenli takibi</a:t>
                </a:r>
              </a:p>
            </p:txBody>
          </p:sp>
          <p:sp>
            <p:nvSpPr>
              <p:cNvPr id="8" name="Oval 7">
                <a:extLst>
                  <a:ext uri="{FF2B5EF4-FFF2-40B4-BE49-F238E27FC236}">
                    <a16:creationId xmlns:a16="http://schemas.microsoft.com/office/drawing/2014/main" id="{777B2474-1AA8-4596-8E22-AA9DC34F4286}"/>
                  </a:ext>
                </a:extLst>
              </p:cNvPr>
              <p:cNvSpPr/>
              <p:nvPr/>
            </p:nvSpPr>
            <p:spPr>
              <a:xfrm>
                <a:off x="979782" y="4888743"/>
                <a:ext cx="1120567" cy="1120567"/>
              </a:xfrm>
              <a:prstGeom prst="ellipse">
                <a:avLst/>
              </a:prstGeom>
              <a:solidFill>
                <a:schemeClr val="bg1"/>
              </a:solidFill>
              <a:ln>
                <a:solidFill>
                  <a:srgbClr val="FFC9C9"/>
                </a:solidFill>
              </a:ln>
            </p:spPr>
            <p:style>
              <a:lnRef idx="0">
                <a:scrgbClr r="0" g="0" b="0"/>
              </a:lnRef>
              <a:fillRef idx="1">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tr-TR"/>
              </a:p>
            </p:txBody>
          </p:sp>
        </p:grpSp>
      </p:grpSp>
      <p:pic>
        <p:nvPicPr>
          <p:cNvPr id="15" name="Resim 14">
            <a:extLst>
              <a:ext uri="{FF2B5EF4-FFF2-40B4-BE49-F238E27FC236}">
                <a16:creationId xmlns:a16="http://schemas.microsoft.com/office/drawing/2014/main" id="{42614987-F712-4039-93A3-77B9A5AB708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13663" y="3840726"/>
            <a:ext cx="571294" cy="571294"/>
          </a:xfrm>
          <a:prstGeom prst="rect">
            <a:avLst/>
          </a:prstGeom>
          <a:solidFill>
            <a:schemeClr val="tx1">
              <a:lumMod val="65000"/>
              <a:lumOff val="35000"/>
              <a:alpha val="0"/>
            </a:schemeClr>
          </a:solidFill>
        </p:spPr>
      </p:pic>
      <p:pic>
        <p:nvPicPr>
          <p:cNvPr id="16" name="Resim 18">
            <a:extLst>
              <a:ext uri="{FF2B5EF4-FFF2-40B4-BE49-F238E27FC236}">
                <a16:creationId xmlns:a16="http://schemas.microsoft.com/office/drawing/2014/main" id="{3CE89C2D-1CF5-4B25-B785-861A1ADC12B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018" y="1540421"/>
            <a:ext cx="571294" cy="571294"/>
          </a:xfrm>
          <a:prstGeom prst="rect">
            <a:avLst/>
          </a:prstGeom>
          <a:solidFill>
            <a:schemeClr val="tx1">
              <a:lumMod val="65000"/>
              <a:lumOff val="35000"/>
              <a:alpha val="0"/>
            </a:schemeClr>
          </a:solidFill>
        </p:spPr>
      </p:pic>
      <p:pic>
        <p:nvPicPr>
          <p:cNvPr id="17" name="Resim 20">
            <a:extLst>
              <a:ext uri="{FF2B5EF4-FFF2-40B4-BE49-F238E27FC236}">
                <a16:creationId xmlns:a16="http://schemas.microsoft.com/office/drawing/2014/main" id="{1EB61EF7-8195-45DC-A948-A8BDCD0427D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88645" y="2642579"/>
            <a:ext cx="571294" cy="571294"/>
          </a:xfrm>
          <a:prstGeom prst="rect">
            <a:avLst/>
          </a:prstGeom>
          <a:solidFill>
            <a:schemeClr val="tx1">
              <a:lumMod val="65000"/>
              <a:lumOff val="35000"/>
              <a:alpha val="0"/>
            </a:schemeClr>
          </a:solidFill>
        </p:spPr>
      </p:pic>
      <p:pic>
        <p:nvPicPr>
          <p:cNvPr id="18" name="Resim 32">
            <a:extLst>
              <a:ext uri="{FF2B5EF4-FFF2-40B4-BE49-F238E27FC236}">
                <a16:creationId xmlns:a16="http://schemas.microsoft.com/office/drawing/2014/main" id="{83871518-06E2-41D7-9E6B-7268BE67B51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73890" y="4991642"/>
            <a:ext cx="570422" cy="570422"/>
          </a:xfrm>
          <a:prstGeom prst="rect">
            <a:avLst/>
          </a:prstGeom>
          <a:solidFill>
            <a:schemeClr val="tx1">
              <a:lumMod val="65000"/>
              <a:lumOff val="35000"/>
              <a:alpha val="0"/>
            </a:schemeClr>
          </a:solidFill>
        </p:spPr>
      </p:pic>
      <p:sp>
        <p:nvSpPr>
          <p:cNvPr id="19" name="Dikdörtgen 18"/>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0555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3DB397E-BE81-46D0-8D47-CB8432F1C79B}"/>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60326"/>
            <a:ext cx="10586510" cy="5632311"/>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Hastaya yeterli süre ayırın.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yaşam tarzı ile hastalık arasındaki ilişkiyi anladığından emin olun.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Yaşam boyunca devam etmiş olan alışkanlıkları değiştirmenin zor olabileceğini ve yavaş yavaş ortaya çıkıp devam ettirilen değişikliğin genellikle daha kalıcı olduğunu kabul edin.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srgbClr val="404040"/>
                </a:solidFill>
                <a:effectLst/>
                <a:uLnTx/>
                <a:uFillTx/>
                <a:latin typeface="Calibri" panose="020F0502020204030204"/>
                <a:ea typeface="+mn-ea"/>
                <a:cs typeface="+mn-cs"/>
              </a:rPr>
              <a:t>Yaşam tarzı değişikliği </a:t>
            </a: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yapmayı kabul etmesini sağlayın.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Hastanın değiştirilecek risk faktörlerini belirleme işine katılmasını sağlayın.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Değiştirilecek potansiyel engelleri araştırın. </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645048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8CF4D98A-A814-41D3-BA84-D337D7966A9B}"/>
              </a:ext>
            </a:extLst>
          </p:cNvPr>
          <p:cNvSpPr txBox="1"/>
          <p:nvPr/>
        </p:nvSpPr>
        <p:spPr>
          <a:xfrm>
            <a:off x="675043" y="1225497"/>
            <a:ext cx="10586512" cy="4404988"/>
          </a:xfrm>
          <a:prstGeom prst="rect">
            <a:avLst/>
          </a:prstGeom>
          <a:solidFill>
            <a:srgbClr val="FFEBEB"/>
          </a:solidFill>
        </p:spPr>
        <p:txBody>
          <a:bodyPr wrap="square" rtlCol="0">
            <a:spAutoFit/>
          </a:bodyPr>
          <a:lstStyle/>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lang="tr-TR" sz="2100" dirty="0">
              <a:solidFill>
                <a:prstClr val="black">
                  <a:lumMod val="75000"/>
                  <a:lumOff val="25000"/>
                </a:prstClr>
              </a:solidFill>
              <a:latin typeface="Calibri" panose="020F0502020204030204"/>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100" b="0" i="0" u="none" strike="noStrike" kern="1200" cap="none" spc="0" normalizeH="0" baseline="0" noProof="0" dirty="0">
              <a:ln>
                <a:noFill/>
              </a:ln>
              <a:solidFill>
                <a:prstClr val="black">
                  <a:lumMod val="75000"/>
                  <a:lumOff val="25000"/>
                </a:prstClr>
              </a:solidFill>
              <a:effectLst/>
              <a:uLnTx/>
              <a:uFillTx/>
              <a:latin typeface="Calibri" panose="020F0502020204030204"/>
            </a:endParaRPr>
          </a:p>
        </p:txBody>
      </p:sp>
      <p:sp>
        <p:nvSpPr>
          <p:cNvPr id="2" name="TextBox 6">
            <a:extLst>
              <a:ext uri="{FF2B5EF4-FFF2-40B4-BE49-F238E27FC236}">
                <a16:creationId xmlns:a16="http://schemas.microsoft.com/office/drawing/2014/main" id="{1A4F2EBE-7BAF-436D-AFC3-BA30E7A9F760}"/>
              </a:ext>
            </a:extLst>
          </p:cNvPr>
          <p:cNvSpPr txBox="1"/>
          <p:nvPr/>
        </p:nvSpPr>
        <p:spPr>
          <a:xfrm>
            <a:off x="675045" y="1160326"/>
            <a:ext cx="10586509" cy="5078313"/>
          </a:xfrm>
          <a:prstGeom prst="rect">
            <a:avLst/>
          </a:prstGeom>
          <a:noFill/>
        </p:spPr>
        <p:txBody>
          <a:bodyPr wrap="square" rtlCol="0">
            <a:spAutoFit/>
          </a:bodyPr>
          <a:lstStyle/>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Davranışlar ve sağlık arasındaki ilişkiyi anlamak için bireylere yardım edin.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Davranış değişikliği konusundaki engelleri değerlendirmede bireylere yardımcı olun.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Yaşam tarzı değişim planı tasarlayın.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planı geliştirin.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Tedavi planına uyumu artırmak için ilaç uyumunu düzenli olarak değerlendirin.</a:t>
            </a:r>
          </a:p>
          <a:p>
            <a:pPr marL="342900" marR="0" lvl="0" indent="-342900" algn="l" defTabSz="355600" rtl="0" eaLnBrk="1" fontAlgn="auto" latinLnBrk="0" hangingPunct="1">
              <a:lnSpc>
                <a:spcPct val="150000"/>
              </a:lnSpc>
              <a:spcBef>
                <a:spcPts val="0"/>
              </a:spcBef>
              <a:spcAft>
                <a:spcPts val="0"/>
              </a:spcAft>
              <a:buClr>
                <a:srgbClr val="C00000"/>
              </a:buClr>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Multidisipliner ekip bakış açısıyla hastayı ele alın ve diyetisyen, fizyoterapist vb. sağlık çalışanlarını sürece katın.</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355600" rtl="0" eaLnBrk="1" fontAlgn="auto" latinLnBrk="0" hangingPunct="1">
              <a:lnSpc>
                <a:spcPct val="150000"/>
              </a:lnSpc>
              <a:spcBef>
                <a:spcPts val="0"/>
              </a:spcBef>
              <a:spcAft>
                <a:spcPts val="0"/>
              </a:spcAft>
              <a:buClr>
                <a:srgbClr val="4BACC6"/>
              </a:buClr>
              <a:buSzTx/>
              <a:buFontTx/>
              <a:buNone/>
              <a:tabLst/>
              <a:defRPr/>
            </a:pPr>
            <a:endParaRPr kumimoji="0" lang="tr-TR"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Dikdörtgen 2">
            <a:extLst>
              <a:ext uri="{FF2B5EF4-FFF2-40B4-BE49-F238E27FC236}">
                <a16:creationId xmlns:a16="http://schemas.microsoft.com/office/drawing/2014/main" id="{9A674231-B60D-48E0-8682-B25E40739994}"/>
              </a:ext>
            </a:extLst>
          </p:cNvPr>
          <p:cNvSpPr/>
          <p:nvPr/>
        </p:nvSpPr>
        <p:spPr>
          <a:xfrm>
            <a:off x="675044" y="600888"/>
            <a:ext cx="108419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KOAH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Hastasında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Tedavi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Yaklaşımında</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Dikkat</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Edilecek</a:t>
            </a: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Hususlar-2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5" name="Dikdörtgen 4"/>
          <p:cNvSpPr/>
          <p:nvPr/>
        </p:nvSpPr>
        <p:spPr>
          <a:xfrm>
            <a:off x="-2359" y="6254150"/>
            <a:ext cx="12192000" cy="603849"/>
          </a:xfrm>
          <a:prstGeom prst="rect">
            <a:avLst/>
          </a:prstGeom>
          <a:gradFill flip="none" rotWithShape="1">
            <a:gsLst>
              <a:gs pos="0">
                <a:srgbClr val="6C0000"/>
              </a:gs>
              <a:gs pos="74000">
                <a:srgbClr val="C00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Tree>
    <p:extLst>
      <p:ext uri="{BB962C8B-B14F-4D97-AF65-F5344CB8AC3E}">
        <p14:creationId xmlns:p14="http://schemas.microsoft.com/office/powerpoint/2010/main" val="429373185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1743</TotalTime>
  <Words>11660</Words>
  <Application>Microsoft Office PowerPoint</Application>
  <PresentationFormat>Geniş ekran</PresentationFormat>
  <Paragraphs>2699</Paragraphs>
  <Slides>219</Slides>
  <Notes>58</Notes>
  <HiddenSlides>0</HiddenSlides>
  <MMClips>0</MMClips>
  <ScaleCrop>false</ScaleCrop>
  <HeadingPairs>
    <vt:vector size="8" baseType="variant">
      <vt:variant>
        <vt:lpstr>Kullanılan Yazı Tipleri</vt:lpstr>
      </vt:variant>
      <vt:variant>
        <vt:i4>13</vt:i4>
      </vt:variant>
      <vt:variant>
        <vt:lpstr>Tema</vt:lpstr>
      </vt:variant>
      <vt:variant>
        <vt:i4>2</vt:i4>
      </vt:variant>
      <vt:variant>
        <vt:lpstr>Eklenmiş OLE Hizmet Programları</vt:lpstr>
      </vt:variant>
      <vt:variant>
        <vt:i4>1</vt:i4>
      </vt:variant>
      <vt:variant>
        <vt:lpstr>Slayt Başlıkları</vt:lpstr>
      </vt:variant>
      <vt:variant>
        <vt:i4>219</vt:i4>
      </vt:variant>
    </vt:vector>
  </HeadingPairs>
  <TitlesOfParts>
    <vt:vector size="235" baseType="lpstr">
      <vt:lpstr>等线</vt:lpstr>
      <vt:lpstr>맑은 고딕</vt:lpstr>
      <vt:lpstr>ＭＳ Ｐゴシック</vt:lpstr>
      <vt:lpstr>SimSun</vt:lpstr>
      <vt:lpstr>Arial</vt:lpstr>
      <vt:lpstr>Calibri</vt:lpstr>
      <vt:lpstr>Calibri Light</vt:lpstr>
      <vt:lpstr>Courier New</vt:lpstr>
      <vt:lpstr>Poor Richard</vt:lpstr>
      <vt:lpstr>Symbol</vt:lpstr>
      <vt:lpstr>Times New Roman</vt:lpstr>
      <vt:lpstr>Wingdings</vt:lpstr>
      <vt:lpstr>Wingdings 2</vt:lpstr>
      <vt:lpstr>Office Teması</vt:lpstr>
      <vt:lpstr>1_Office Teması</vt:lpstr>
      <vt:lpstr>Microsoft Visio Drawing</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KOAH’da GETomics ve Taksonomi-1</vt:lpstr>
      <vt:lpstr>KOAH’da GETomics ve Taksonomi-1</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KOAH Alevlenmede ROMA Kriterleri</vt:lpstr>
      <vt:lpstr>KOAH Alevlenme Şüphesi Olan Hastalarda Karıştırıcı veya Katkıda Bulunan Durumlar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ZÜBEYDE ÖZKAN ALTUNAY</dc:creator>
  <cp:lastModifiedBy>Zübeyde ÖZKAN ALTUNAY</cp:lastModifiedBy>
  <cp:revision>71</cp:revision>
  <dcterms:created xsi:type="dcterms:W3CDTF">2022-09-08T09:40:23Z</dcterms:created>
  <dcterms:modified xsi:type="dcterms:W3CDTF">2024-11-13T08:43:28Z</dcterms:modified>
</cp:coreProperties>
</file>