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9144000" cy="6858000" type="screen4x3"/>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5" d="100"/>
          <a:sy n="105" d="100"/>
        </p:scale>
        <p:origin x="1032" y="114"/>
      </p:cViewPr>
      <p:guideLst>
        <p:guide orient="horz" pos="2160"/>
        <p:guide pos="2880"/>
      </p:guideLst>
    </p:cSldViewPr>
  </p:slideViewPr>
  <p:notesTextViewPr>
    <p:cViewPr>
      <p:scale>
        <a:sx n="1" d="1"/>
        <a:sy n="1" d="1"/>
      </p:scale>
      <p:origin x="0" y="0"/>
    </p:cViewPr>
  </p:notesTextViewPr>
  <p:sorterViewPr>
    <p:cViewPr>
      <p:scale>
        <a:sx n="100" d="100"/>
        <a:sy n="100" d="100"/>
      </p:scale>
      <p:origin x="0" y="-10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_al__ma_Sayfas_.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_al__ma_Sayfas_1.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3.bin"/><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255584886731553"/>
          <c:y val="0.11580525399984418"/>
          <c:w val="0.46083977239908192"/>
          <c:h val="0.67876319089608395"/>
        </c:manualLayout>
      </c:layout>
      <c:pieChart>
        <c:varyColors val="1"/>
        <c:ser>
          <c:idx val="0"/>
          <c:order val="0"/>
          <c:dPt>
            <c:idx val="0"/>
            <c:bubble3D val="0"/>
            <c:spPr>
              <a:solidFill>
                <a:srgbClr val="315278"/>
              </a:solidFill>
            </c:spPr>
            <c:extLst>
              <c:ext xmlns:c16="http://schemas.microsoft.com/office/drawing/2014/chart" uri="{C3380CC4-5D6E-409C-BE32-E72D297353CC}">
                <c16:uniqueId val="{00000001-5DF4-4041-8B9F-714717E5A116}"/>
              </c:ext>
            </c:extLst>
          </c:dPt>
          <c:dPt>
            <c:idx val="1"/>
            <c:bubble3D val="0"/>
            <c:spPr>
              <a:solidFill>
                <a:srgbClr val="C00000"/>
              </a:solidFill>
            </c:spPr>
            <c:extLst>
              <c:ext xmlns:c16="http://schemas.microsoft.com/office/drawing/2014/chart" uri="{C3380CC4-5D6E-409C-BE32-E72D297353CC}">
                <c16:uniqueId val="{00000003-5DF4-4041-8B9F-714717E5A116}"/>
              </c:ext>
            </c:extLst>
          </c:dPt>
          <c:dPt>
            <c:idx val="2"/>
            <c:bubble3D val="0"/>
            <c:spPr>
              <a:solidFill>
                <a:srgbClr val="73C6F9"/>
              </a:solidFill>
            </c:spPr>
            <c:extLst>
              <c:ext xmlns:c16="http://schemas.microsoft.com/office/drawing/2014/chart" uri="{C3380CC4-5D6E-409C-BE32-E72D297353CC}">
                <c16:uniqueId val="{00000005-5DF4-4041-8B9F-714717E5A116}"/>
              </c:ext>
            </c:extLst>
          </c:dPt>
          <c:dLbls>
            <c:dLbl>
              <c:idx val="0"/>
              <c:layout>
                <c:manualLayout>
                  <c:x val="0.10418122951110391"/>
                  <c:y val="3.9683063264061506E-2"/>
                </c:manualLayout>
              </c:layout>
              <c:tx>
                <c:rich>
                  <a:bodyPr/>
                  <a:lstStyle/>
                  <a:p>
                    <a:pPr>
                      <a:defRPr sz="1000" b="1">
                        <a:latin typeface="+mn-lt"/>
                        <a:cs typeface="Times New Roman" panose="02020603050405020304" pitchFamily="18" charset="0"/>
                      </a:defRPr>
                    </a:pPr>
                    <a:r>
                      <a:rPr lang="en-US" sz="1000" b="1" dirty="0" err="1">
                        <a:latin typeface="+mn-lt"/>
                      </a:rPr>
                      <a:t>Nutrisyonel</a:t>
                    </a:r>
                    <a:r>
                      <a:rPr lang="en-US" sz="1000" b="1" dirty="0">
                        <a:latin typeface="+mn-lt"/>
                      </a:rPr>
                      <a:t> </a:t>
                    </a:r>
                    <a:r>
                      <a:rPr lang="en-US" sz="1000" b="1" dirty="0" err="1">
                        <a:latin typeface="+mn-lt"/>
                      </a:rPr>
                      <a:t>nedenler</a:t>
                    </a:r>
                    <a:r>
                      <a:rPr lang="en-US" sz="1000" b="1" dirty="0">
                        <a:latin typeface="+mn-lt"/>
                      </a:rPr>
                      <a:t>, maternal </a:t>
                    </a:r>
                    <a:r>
                      <a:rPr lang="en-US" sz="1000" b="1" dirty="0" err="1">
                        <a:latin typeface="+mn-lt"/>
                      </a:rPr>
                      <a:t>nedenler</a:t>
                    </a:r>
                    <a:r>
                      <a:rPr lang="en-US" sz="1000" b="1" dirty="0">
                        <a:latin typeface="+mn-lt"/>
                      </a:rPr>
                      <a:t>, perinatal </a:t>
                    </a:r>
                    <a:r>
                      <a:rPr lang="en-US" sz="1000" b="1" dirty="0" err="1">
                        <a:latin typeface="+mn-lt"/>
                      </a:rPr>
                      <a:t>nedenler</a:t>
                    </a:r>
                    <a:r>
                      <a:rPr lang="en-US" sz="1000" b="1" dirty="0">
                        <a:latin typeface="+mn-lt"/>
                      </a:rPr>
                      <a:t>, </a:t>
                    </a:r>
                    <a:r>
                      <a:rPr lang="en-US" sz="1000" b="1" dirty="0" err="1">
                        <a:latin typeface="+mn-lt"/>
                      </a:rPr>
                      <a:t>bulaşıcı</a:t>
                    </a:r>
                    <a:r>
                      <a:rPr lang="en-US" sz="1000" b="1" dirty="0">
                        <a:latin typeface="+mn-lt"/>
                      </a:rPr>
                      <a:t> </a:t>
                    </a:r>
                    <a:r>
                      <a:rPr lang="en-US" sz="1000" b="1" dirty="0" err="1">
                        <a:latin typeface="+mn-lt"/>
                      </a:rPr>
                      <a:t>hastalıklar</a:t>
                    </a:r>
                    <a:r>
                      <a:rPr lang="en-US" sz="1000" b="1" dirty="0">
                        <a:latin typeface="+mn-lt"/>
                      </a:rPr>
                      <a:t> </a:t>
                    </a:r>
                  </a:p>
                  <a:p>
                    <a:pPr>
                      <a:defRPr sz="1000" b="1">
                        <a:latin typeface="+mn-lt"/>
                        <a:cs typeface="Times New Roman" panose="02020603050405020304" pitchFamily="18" charset="0"/>
                      </a:defRPr>
                    </a:pPr>
                    <a:r>
                      <a:rPr lang="en-US" sz="1000" b="1" baseline="0" dirty="0">
                        <a:latin typeface="+mn-lt"/>
                      </a:rPr>
                      <a:t> </a:t>
                    </a:r>
                    <a:r>
                      <a:rPr lang="en-US" sz="1000" b="1" dirty="0">
                        <a:latin typeface="+mn-lt"/>
                      </a:rPr>
                      <a:t>%34</a:t>
                    </a:r>
                  </a:p>
                </c:rich>
              </c:tx>
              <c:spPr/>
              <c:showLegendKey val="0"/>
              <c:showVal val="1"/>
              <c:showCatName val="1"/>
              <c:showSerName val="0"/>
              <c:showPercent val="0"/>
              <c:showBubbleSize val="0"/>
              <c:extLst>
                <c:ext xmlns:c15="http://schemas.microsoft.com/office/drawing/2012/chart" uri="{CE6537A1-D6FC-4f65-9D91-7224C49458BB}">
                  <c15:layout>
                    <c:manualLayout>
                      <c:w val="0.27602744879295354"/>
                      <c:h val="0.36696371286922469"/>
                    </c:manualLayout>
                  </c15:layout>
                </c:ext>
                <c:ext xmlns:c16="http://schemas.microsoft.com/office/drawing/2014/chart" uri="{C3380CC4-5D6E-409C-BE32-E72D297353CC}">
                  <c16:uniqueId val="{00000001-5DF4-4041-8B9F-714717E5A116}"/>
                </c:ext>
              </c:extLst>
            </c:dLbl>
            <c:dLbl>
              <c:idx val="1"/>
              <c:layout>
                <c:manualLayout>
                  <c:x val="-4.8779004364560355E-2"/>
                  <c:y val="6.8121749951084278E-3"/>
                </c:manualLayout>
              </c:layout>
              <c:tx>
                <c:rich>
                  <a:bodyPr/>
                  <a:lstStyle/>
                  <a:p>
                    <a:r>
                      <a:rPr lang="en-US" sz="1000">
                        <a:latin typeface="+mn-lt"/>
                        <a:cs typeface="Times New Roman" panose="02020603050405020304" pitchFamily="18" charset="0"/>
                      </a:rPr>
                      <a:t>Bulaşıcı olmayan hastalıklar</a:t>
                    </a:r>
                  </a:p>
                  <a:p>
                    <a:r>
                      <a:rPr lang="en-US" sz="1000">
                        <a:latin typeface="+mn-lt"/>
                        <a:cs typeface="Times New Roman" panose="02020603050405020304" pitchFamily="18" charset="0"/>
                      </a:rPr>
                      <a:t> %52</a:t>
                    </a: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DF4-4041-8B9F-714717E5A116}"/>
                </c:ext>
              </c:extLst>
            </c:dLbl>
            <c:dLbl>
              <c:idx val="2"/>
              <c:layout>
                <c:manualLayout>
                  <c:x val="-0.11989527689000991"/>
                  <c:y val="3.5638394239021404E-2"/>
                </c:manualLayout>
              </c:layout>
              <c:tx>
                <c:rich>
                  <a:bodyPr/>
                  <a:lstStyle/>
                  <a:p>
                    <a:pPr>
                      <a:defRPr sz="1000" b="1">
                        <a:latin typeface="+mn-lt"/>
                        <a:cs typeface="Times New Roman" panose="02020603050405020304" pitchFamily="18" charset="0"/>
                      </a:defRPr>
                    </a:pPr>
                    <a:r>
                      <a:rPr lang="en-US" sz="1000" b="1">
                        <a:latin typeface="+mn-lt"/>
                      </a:rPr>
                      <a:t>Dışsal yaralanma nedenleri ve zehirlenmeler </a:t>
                    </a:r>
                  </a:p>
                  <a:p>
                    <a:pPr>
                      <a:defRPr sz="1000" b="1">
                        <a:latin typeface="+mn-lt"/>
                        <a:cs typeface="Times New Roman" panose="02020603050405020304" pitchFamily="18" charset="0"/>
                      </a:defRPr>
                    </a:pPr>
                    <a:r>
                      <a:rPr lang="en-US" sz="1000" b="1">
                        <a:latin typeface="+mn-lt"/>
                      </a:rPr>
                      <a:t>%14</a:t>
                    </a:r>
                  </a:p>
                </c:rich>
              </c:tx>
              <c:spPr/>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DF4-4041-8B9F-714717E5A116}"/>
                </c:ext>
              </c:extLst>
            </c:dLbl>
            <c:spPr>
              <a:noFill/>
              <a:ln>
                <a:noFill/>
              </a:ln>
              <a:effectLst/>
            </c:spPr>
            <c:txPr>
              <a:bodyPr/>
              <a:lstStyle/>
              <a:p>
                <a:pPr>
                  <a:defRPr sz="1000" b="1">
                    <a:latin typeface="+mn-lt"/>
                    <a:cs typeface="Times New Roman" panose="02020603050405020304" pitchFamily="18" charset="0"/>
                  </a:defRPr>
                </a:pPr>
                <a:endParaRPr lang="tr-TR"/>
              </a:p>
            </c:txPr>
            <c:showLegendKey val="0"/>
            <c:showVal val="1"/>
            <c:showCatName val="1"/>
            <c:showSerName val="0"/>
            <c:showPercent val="0"/>
            <c:showBubbleSize val="0"/>
            <c:showLeaderLines val="1"/>
            <c:extLst>
              <c:ext xmlns:c15="http://schemas.microsoft.com/office/drawing/2012/chart" uri="{CE6537A1-D6FC-4f65-9D91-7224C49458BB}"/>
            </c:extLst>
          </c:dLbls>
          <c:cat>
            <c:strRef>
              <c:f>'2012 yılı 30-69 yaş ölümleri'!$B$123:$B$125</c:f>
              <c:strCache>
                <c:ptCount val="3"/>
                <c:pt idx="0">
                  <c:v>Nutrisyonel nedenler, maternal nedenler, perinatal nedenler, bulaşıcı hastalıklar </c:v>
                </c:pt>
                <c:pt idx="1">
                  <c:v>Bulaşıcı Olmayan Hastalıklar</c:v>
                </c:pt>
                <c:pt idx="2">
                  <c:v>Dışsal yaralanma nedenleri ve zehirlenmeler</c:v>
                </c:pt>
              </c:strCache>
            </c:strRef>
          </c:cat>
          <c:val>
            <c:numRef>
              <c:f>'2012 yılı 30-69 yaş ölümleri'!$C$123:$C$125</c:f>
              <c:numCache>
                <c:formatCode>General</c:formatCode>
                <c:ptCount val="3"/>
                <c:pt idx="0">
                  <c:v>34</c:v>
                </c:pt>
                <c:pt idx="1">
                  <c:v>52</c:v>
                </c:pt>
                <c:pt idx="2">
                  <c:v>14</c:v>
                </c:pt>
              </c:numCache>
            </c:numRef>
          </c:val>
          <c:extLst>
            <c:ext xmlns:c16="http://schemas.microsoft.com/office/drawing/2014/chart" uri="{C3380CC4-5D6E-409C-BE32-E72D297353CC}">
              <c16:uniqueId val="{00000006-5DF4-4041-8B9F-714717E5A116}"/>
            </c:ext>
          </c:extLst>
        </c:ser>
        <c:dLbls>
          <c:showLegendKey val="0"/>
          <c:showVal val="1"/>
          <c:showCatName val="1"/>
          <c:showSerName val="0"/>
          <c:showPercent val="0"/>
          <c:showBubbleSize val="0"/>
          <c:showLeaderLines val="1"/>
        </c:dLbls>
        <c:firstSliceAng val="0"/>
      </c:pieChart>
    </c:plotArea>
    <c:plotVisOnly val="1"/>
    <c:dispBlanksAs val="zero"/>
    <c:showDLblsOverMax val="0"/>
  </c:chart>
  <c:spPr>
    <a:ln>
      <a:solidFill>
        <a:sysClr val="window" lastClr="FFFFFF">
          <a:lumMod val="75000"/>
        </a:sysClr>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661900815029702"/>
          <c:y val="0.1176796418025501"/>
          <c:w val="0.45176113479891838"/>
          <c:h val="0.64321483693703096"/>
        </c:manualLayout>
      </c:layout>
      <c:pieChart>
        <c:varyColors val="1"/>
        <c:ser>
          <c:idx val="0"/>
          <c:order val="0"/>
          <c:dPt>
            <c:idx val="0"/>
            <c:bubble3D val="0"/>
            <c:spPr>
              <a:solidFill>
                <a:srgbClr val="930707"/>
              </a:solidFill>
            </c:spPr>
            <c:extLst>
              <c:ext xmlns:c16="http://schemas.microsoft.com/office/drawing/2014/chart" uri="{C3380CC4-5D6E-409C-BE32-E72D297353CC}">
                <c16:uniqueId val="{00000001-7BAA-4C16-916E-9D488680E993}"/>
              </c:ext>
            </c:extLst>
          </c:dPt>
          <c:dPt>
            <c:idx val="1"/>
            <c:bubble3D val="0"/>
            <c:spPr>
              <a:solidFill>
                <a:srgbClr val="C00000"/>
              </a:solidFill>
            </c:spPr>
            <c:extLst>
              <c:ext xmlns:c16="http://schemas.microsoft.com/office/drawing/2014/chart" uri="{C3380CC4-5D6E-409C-BE32-E72D297353CC}">
                <c16:uniqueId val="{00000003-7BAA-4C16-916E-9D488680E993}"/>
              </c:ext>
            </c:extLst>
          </c:dPt>
          <c:dPt>
            <c:idx val="2"/>
            <c:bubble3D val="0"/>
            <c:spPr>
              <a:solidFill>
                <a:srgbClr val="F93D3D"/>
              </a:solidFill>
            </c:spPr>
            <c:extLst>
              <c:ext xmlns:c16="http://schemas.microsoft.com/office/drawing/2014/chart" uri="{C3380CC4-5D6E-409C-BE32-E72D297353CC}">
                <c16:uniqueId val="{00000005-7BAA-4C16-916E-9D488680E993}"/>
              </c:ext>
            </c:extLst>
          </c:dPt>
          <c:dPt>
            <c:idx val="3"/>
            <c:bubble3D val="0"/>
            <c:spPr>
              <a:solidFill>
                <a:srgbClr val="FA6A6A"/>
              </a:solidFill>
            </c:spPr>
            <c:extLst>
              <c:ext xmlns:c16="http://schemas.microsoft.com/office/drawing/2014/chart" uri="{C3380CC4-5D6E-409C-BE32-E72D297353CC}">
                <c16:uniqueId val="{00000007-7BAA-4C16-916E-9D488680E993}"/>
              </c:ext>
            </c:extLst>
          </c:dPt>
          <c:dPt>
            <c:idx val="4"/>
            <c:bubble3D val="0"/>
            <c:spPr>
              <a:solidFill>
                <a:srgbClr val="FB9797"/>
              </a:solidFill>
            </c:spPr>
            <c:extLst>
              <c:ext xmlns:c16="http://schemas.microsoft.com/office/drawing/2014/chart" uri="{C3380CC4-5D6E-409C-BE32-E72D297353CC}">
                <c16:uniqueId val="{00000009-7BAA-4C16-916E-9D488680E993}"/>
              </c:ext>
            </c:extLst>
          </c:dPt>
          <c:dLbls>
            <c:dLbl>
              <c:idx val="0"/>
              <c:layout>
                <c:manualLayout>
                  <c:x val="6.4796587926509025E-2"/>
                  <c:y val="-8.7634721335508731E-2"/>
                </c:manualLayout>
              </c:layout>
              <c:tx>
                <c:rich>
                  <a:bodyPr/>
                  <a:lstStyle/>
                  <a:p>
                    <a:r>
                      <a:rPr lang="en-US" sz="1000">
                        <a:latin typeface="+mn-lt"/>
                        <a:cs typeface="Times New Roman" panose="02020603050405020304" pitchFamily="18" charset="0"/>
                      </a:rPr>
                      <a:t>Dolaşım sistemi hastalıkları </a:t>
                    </a:r>
                  </a:p>
                  <a:p>
                    <a:r>
                      <a:rPr lang="en-US" sz="1000">
                        <a:latin typeface="+mn-lt"/>
                        <a:cs typeface="Times New Roman" panose="02020603050405020304" pitchFamily="18" charset="0"/>
                      </a:rPr>
                      <a:t>%38</a:t>
                    </a:r>
                    <a:endParaRPr lang="en-US" sz="1000">
                      <a:latin typeface="+mn-lt"/>
                    </a:endParaRP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BAA-4C16-916E-9D488680E993}"/>
                </c:ext>
              </c:extLst>
            </c:dLbl>
            <c:dLbl>
              <c:idx val="1"/>
              <c:layout>
                <c:manualLayout>
                  <c:x val="0.23870504862111949"/>
                  <c:y val="8.1436410106603904E-4"/>
                </c:manualLayout>
              </c:layout>
              <c:tx>
                <c:rich>
                  <a:bodyPr/>
                  <a:lstStyle/>
                  <a:p>
                    <a:r>
                      <a:rPr lang="en-US" sz="1000">
                        <a:latin typeface="+mn-lt"/>
                        <a:cs typeface="Times New Roman" panose="02020603050405020304" pitchFamily="18" charset="0"/>
                      </a:rPr>
                      <a:t>Habis urlar</a:t>
                    </a:r>
                  </a:p>
                  <a:p>
                    <a:r>
                      <a:rPr lang="en-US" sz="1000">
                        <a:latin typeface="+mn-lt"/>
                        <a:cs typeface="Times New Roman" panose="02020603050405020304" pitchFamily="18" charset="0"/>
                      </a:rPr>
                      <a:t> %27</a:t>
                    </a:r>
                    <a:endParaRPr lang="en-US" sz="1000">
                      <a:latin typeface="+mn-lt"/>
                    </a:endParaRP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BAA-4C16-916E-9D488680E993}"/>
                </c:ext>
              </c:extLst>
            </c:dLbl>
            <c:dLbl>
              <c:idx val="2"/>
              <c:layout>
                <c:manualLayout>
                  <c:x val="-9.6863862411935356E-2"/>
                  <c:y val="6.4873692590227947E-2"/>
                </c:manualLayout>
              </c:layout>
              <c:tx>
                <c:rich>
                  <a:bodyPr/>
                  <a:lstStyle/>
                  <a:p>
                    <a:r>
                      <a:rPr lang="en-US" sz="1000">
                        <a:latin typeface="+mn-lt"/>
                        <a:cs typeface="Times New Roman" panose="02020603050405020304" pitchFamily="18" charset="0"/>
                      </a:rPr>
                      <a:t>Kronik alt solunum yolu hastalıkları</a:t>
                    </a:r>
                  </a:p>
                  <a:p>
                    <a:r>
                      <a:rPr lang="en-US" sz="1000">
                        <a:latin typeface="+mn-lt"/>
                        <a:cs typeface="Times New Roman" panose="02020603050405020304" pitchFamily="18" charset="0"/>
                      </a:rPr>
                      <a:t>% 8</a:t>
                    </a:r>
                    <a:endParaRPr lang="en-US" sz="1000">
                      <a:latin typeface="+mn-lt"/>
                    </a:endParaRP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7BAA-4C16-916E-9D488680E993}"/>
                </c:ext>
              </c:extLst>
            </c:dLbl>
            <c:dLbl>
              <c:idx val="3"/>
              <c:layout>
                <c:manualLayout>
                  <c:x val="-8.574060643735322E-2"/>
                  <c:y val="-7.9583205252496597E-2"/>
                </c:manualLayout>
              </c:layout>
              <c:tx>
                <c:rich>
                  <a:bodyPr/>
                  <a:lstStyle/>
                  <a:p>
                    <a:r>
                      <a:rPr lang="en-US" sz="1000">
                        <a:latin typeface="+mn-lt"/>
                        <a:cs typeface="Times New Roman" panose="02020603050405020304" pitchFamily="18" charset="0"/>
                      </a:rPr>
                      <a:t>Şekerli diyabet </a:t>
                    </a:r>
                  </a:p>
                  <a:p>
                    <a:r>
                      <a:rPr lang="en-US" sz="1000">
                        <a:latin typeface="+mn-lt"/>
                        <a:cs typeface="Times New Roman" panose="02020603050405020304" pitchFamily="18" charset="0"/>
                      </a:rPr>
                      <a:t>%4</a:t>
                    </a:r>
                    <a:endParaRPr lang="en-US" sz="1000">
                      <a:latin typeface="+mn-lt"/>
                    </a:endParaRP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7BAA-4C16-916E-9D488680E993}"/>
                </c:ext>
              </c:extLst>
            </c:dLbl>
            <c:dLbl>
              <c:idx val="4"/>
              <c:layout>
                <c:manualLayout>
                  <c:x val="-0.11696352626935222"/>
                  <c:y val="9.4163710071399377E-3"/>
                </c:manualLayout>
              </c:layout>
              <c:tx>
                <c:rich>
                  <a:bodyPr/>
                  <a:lstStyle/>
                  <a:p>
                    <a:r>
                      <a:rPr lang="en-US" sz="1000">
                        <a:latin typeface="+mn-lt"/>
                        <a:cs typeface="Times New Roman" panose="02020603050405020304" pitchFamily="18" charset="0"/>
                      </a:rPr>
                      <a:t>Diğer bulaşıcı olmayan hastalıklar </a:t>
                    </a:r>
                  </a:p>
                  <a:p>
                    <a:r>
                      <a:rPr lang="en-US" sz="1000">
                        <a:latin typeface="+mn-lt"/>
                        <a:cs typeface="Times New Roman" panose="02020603050405020304" pitchFamily="18" charset="0"/>
                      </a:rPr>
                      <a:t>%23</a:t>
                    </a:r>
                    <a:endParaRPr lang="en-US" sz="1000">
                      <a:latin typeface="+mn-lt"/>
                    </a:endParaRP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7BAA-4C16-916E-9D488680E993}"/>
                </c:ext>
              </c:extLst>
            </c:dLbl>
            <c:spPr>
              <a:noFill/>
              <a:ln>
                <a:noFill/>
              </a:ln>
              <a:effectLst/>
            </c:spPr>
            <c:txPr>
              <a:bodyPr/>
              <a:lstStyle/>
              <a:p>
                <a:pPr>
                  <a:defRPr sz="1000" b="1">
                    <a:latin typeface="+mn-lt"/>
                    <a:cs typeface="Times New Roman" panose="02020603050405020304" pitchFamily="18" charset="0"/>
                  </a:defRPr>
                </a:pPr>
                <a:endParaRPr lang="tr-TR"/>
              </a:p>
            </c:txPr>
            <c:showLegendKey val="0"/>
            <c:showVal val="1"/>
            <c:showCatName val="1"/>
            <c:showSerName val="0"/>
            <c:showPercent val="0"/>
            <c:showBubbleSize val="0"/>
            <c:showLeaderLines val="1"/>
            <c:extLst>
              <c:ext xmlns:c15="http://schemas.microsoft.com/office/drawing/2012/chart" uri="{CE6537A1-D6FC-4f65-9D91-7224C49458BB}"/>
            </c:extLst>
          </c:dLbls>
          <c:cat>
            <c:strRef>
              <c:f>'2012 yılı 30-69 yaş ölümleri'!$B$131:$B$135</c:f>
              <c:strCache>
                <c:ptCount val="5"/>
                <c:pt idx="0">
                  <c:v>Dolaşım sistemi hastalıkları</c:v>
                </c:pt>
                <c:pt idx="1">
                  <c:v>Habis Urlar </c:v>
                </c:pt>
                <c:pt idx="2">
                  <c:v>Kronik alt solunum yolu hastalıkları</c:v>
                </c:pt>
                <c:pt idx="3">
                  <c:v>Şekerli diyabet</c:v>
                </c:pt>
                <c:pt idx="4">
                  <c:v>Diğer Bulaşıcı Olmayan Hastalık </c:v>
                </c:pt>
              </c:strCache>
            </c:strRef>
          </c:cat>
          <c:val>
            <c:numRef>
              <c:f>'2012 yılı 30-69 yaş ölümleri'!$C$131:$C$135</c:f>
              <c:numCache>
                <c:formatCode>0.0</c:formatCode>
                <c:ptCount val="5"/>
                <c:pt idx="0">
                  <c:v>38</c:v>
                </c:pt>
                <c:pt idx="1">
                  <c:v>27</c:v>
                </c:pt>
                <c:pt idx="2">
                  <c:v>8</c:v>
                </c:pt>
                <c:pt idx="3">
                  <c:v>4</c:v>
                </c:pt>
                <c:pt idx="4">
                  <c:v>23</c:v>
                </c:pt>
              </c:numCache>
            </c:numRef>
          </c:val>
          <c:extLst>
            <c:ext xmlns:c16="http://schemas.microsoft.com/office/drawing/2014/chart" uri="{C3380CC4-5D6E-409C-BE32-E72D297353CC}">
              <c16:uniqueId val="{0000000A-7BAA-4C16-916E-9D488680E993}"/>
            </c:ext>
          </c:extLst>
        </c:ser>
        <c:dLbls>
          <c:showLegendKey val="0"/>
          <c:showVal val="1"/>
          <c:showCatName val="1"/>
          <c:showSerName val="0"/>
          <c:showPercent val="0"/>
          <c:showBubbleSize val="0"/>
          <c:showLeaderLines val="1"/>
        </c:dLbls>
        <c:firstSliceAng val="0"/>
      </c:pieChart>
    </c:plotArea>
    <c:plotVisOnly val="1"/>
    <c:dispBlanksAs val="zero"/>
    <c:showDLblsOverMax val="0"/>
  </c:chart>
  <c:spPr>
    <a:ln>
      <a:solidFill>
        <a:sysClr val="window" lastClr="FFFFFF">
          <a:lumMod val="75000"/>
        </a:sysClr>
      </a:solid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891011663100541"/>
          <c:y val="0.17002293353286074"/>
          <c:w val="0.48811535685993479"/>
          <c:h val="0.68383876044905312"/>
        </c:manualLayout>
      </c:layout>
      <c:pieChart>
        <c:varyColors val="1"/>
        <c:ser>
          <c:idx val="0"/>
          <c:order val="0"/>
          <c:tx>
            <c:strRef>
              <c:f>'2012 yılı 30-69 yaş ölümleri'!$C$34</c:f>
              <c:strCache>
                <c:ptCount val="1"/>
                <c:pt idx="0">
                  <c:v>30-69 yaş </c:v>
                </c:pt>
              </c:strCache>
            </c:strRef>
          </c:tx>
          <c:dPt>
            <c:idx val="0"/>
            <c:bubble3D val="0"/>
            <c:spPr>
              <a:solidFill>
                <a:srgbClr val="315278"/>
              </a:solidFill>
            </c:spPr>
            <c:extLst>
              <c:ext xmlns:c16="http://schemas.microsoft.com/office/drawing/2014/chart" uri="{C3380CC4-5D6E-409C-BE32-E72D297353CC}">
                <c16:uniqueId val="{00000001-CC86-4E1E-8F6F-0FCA5F0D8F96}"/>
              </c:ext>
            </c:extLst>
          </c:dPt>
          <c:dPt>
            <c:idx val="1"/>
            <c:bubble3D val="0"/>
            <c:spPr>
              <a:solidFill>
                <a:srgbClr val="C00000"/>
              </a:solidFill>
            </c:spPr>
            <c:extLst>
              <c:ext xmlns:c16="http://schemas.microsoft.com/office/drawing/2014/chart" uri="{C3380CC4-5D6E-409C-BE32-E72D297353CC}">
                <c16:uniqueId val="{00000003-CC86-4E1E-8F6F-0FCA5F0D8F96}"/>
              </c:ext>
            </c:extLst>
          </c:dPt>
          <c:dPt>
            <c:idx val="2"/>
            <c:bubble3D val="0"/>
            <c:spPr>
              <a:solidFill>
                <a:srgbClr val="73C6F9"/>
              </a:solidFill>
            </c:spPr>
            <c:extLst>
              <c:ext xmlns:c16="http://schemas.microsoft.com/office/drawing/2014/chart" uri="{C3380CC4-5D6E-409C-BE32-E72D297353CC}">
                <c16:uniqueId val="{00000005-CC86-4E1E-8F6F-0FCA5F0D8F96}"/>
              </c:ext>
            </c:extLst>
          </c:dPt>
          <c:dPt>
            <c:idx val="3"/>
            <c:bubble3D val="0"/>
            <c:spPr>
              <a:solidFill>
                <a:srgbClr val="BCE4FC"/>
              </a:solidFill>
            </c:spPr>
            <c:extLst>
              <c:ext xmlns:c16="http://schemas.microsoft.com/office/drawing/2014/chart" uri="{C3380CC4-5D6E-409C-BE32-E72D297353CC}">
                <c16:uniqueId val="{00000007-CC86-4E1E-8F6F-0FCA5F0D8F96}"/>
              </c:ext>
            </c:extLst>
          </c:dPt>
          <c:dLbls>
            <c:dLbl>
              <c:idx val="0"/>
              <c:layout>
                <c:manualLayout>
                  <c:x val="0.30095050378215338"/>
                  <c:y val="6.6941674952746943E-2"/>
                </c:manualLayout>
              </c:layout>
              <c:tx>
                <c:rich>
                  <a:bodyPr/>
                  <a:lstStyle/>
                  <a:p>
                    <a:r>
                      <a:rPr lang="en-US"/>
                      <a:t>Nutrisyonel  nedenler,</a:t>
                    </a:r>
                    <a:r>
                      <a:rPr lang="en-US" baseline="0"/>
                      <a:t> m</a:t>
                    </a:r>
                    <a:r>
                      <a:rPr lang="en-US"/>
                      <a:t>aternal nedenler, 
perinatal nedenler,
bulaşıcı hastalıklar </a:t>
                    </a:r>
                  </a:p>
                  <a:p>
                    <a:r>
                      <a:rPr lang="en-US"/>
                      <a:t> %2,85</a:t>
                    </a:r>
                  </a:p>
                </c:rich>
              </c:tx>
              <c:showLegendKey val="0"/>
              <c:showVal val="1"/>
              <c:showCatName val="1"/>
              <c:showSerName val="0"/>
              <c:showPercent val="0"/>
              <c:showBubbleSize val="0"/>
              <c:extLst>
                <c:ext xmlns:c15="http://schemas.microsoft.com/office/drawing/2012/chart" uri="{CE6537A1-D6FC-4f65-9D91-7224C49458BB}">
                  <c15:layout>
                    <c:manualLayout>
                      <c:w val="0.2371312526720821"/>
                      <c:h val="0.34689419795221837"/>
                    </c:manualLayout>
                  </c15:layout>
                </c:ext>
                <c:ext xmlns:c16="http://schemas.microsoft.com/office/drawing/2014/chart" uri="{C3380CC4-5D6E-409C-BE32-E72D297353CC}">
                  <c16:uniqueId val="{00000001-CC86-4E1E-8F6F-0FCA5F0D8F96}"/>
                </c:ext>
              </c:extLst>
            </c:dLbl>
            <c:dLbl>
              <c:idx val="1"/>
              <c:layout>
                <c:manualLayout>
                  <c:x val="0.24141819809932907"/>
                  <c:y val="-5.3536499063897042E-2"/>
                </c:manualLayout>
              </c:layout>
              <c:tx>
                <c:rich>
                  <a:bodyPr/>
                  <a:lstStyle/>
                  <a:p>
                    <a:r>
                      <a:rPr lang="en-US"/>
                      <a:t>Bulaşıcı olmayan hastalıklar </a:t>
                    </a:r>
                  </a:p>
                  <a:p>
                    <a:r>
                      <a:rPr lang="en-US" baseline="0"/>
                      <a:t> %</a:t>
                    </a:r>
                    <a:r>
                      <a:rPr lang="en-US"/>
                      <a:t>87,5</a:t>
                    </a: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CC86-4E1E-8F6F-0FCA5F0D8F96}"/>
                </c:ext>
              </c:extLst>
            </c:dLbl>
            <c:dLbl>
              <c:idx val="2"/>
              <c:layout>
                <c:manualLayout>
                  <c:x val="-0.17481863505839026"/>
                  <c:y val="0.2647005813693083"/>
                </c:manualLayout>
              </c:layout>
              <c:tx>
                <c:rich>
                  <a:bodyPr/>
                  <a:lstStyle/>
                  <a:p>
                    <a:r>
                      <a:rPr lang="en-US"/>
                      <a:t>Dışsal yaralanma nedenleri ve zehirlenmeler </a:t>
                    </a:r>
                  </a:p>
                  <a:p>
                    <a:r>
                      <a:rPr lang="en-US"/>
                      <a:t>%5,4</a:t>
                    </a:r>
                  </a:p>
                </c:rich>
              </c:tx>
              <c:showLegendKey val="0"/>
              <c:showVal val="1"/>
              <c:showCatName val="1"/>
              <c:showSerName val="0"/>
              <c:showPercent val="0"/>
              <c:showBubbleSize val="0"/>
              <c:extLst>
                <c:ext xmlns:c15="http://schemas.microsoft.com/office/drawing/2012/chart" uri="{CE6537A1-D6FC-4f65-9D91-7224C49458BB}">
                  <c15:layout>
                    <c:manualLayout>
                      <c:w val="0.19532928467310548"/>
                      <c:h val="0.23581342434584757"/>
                    </c:manualLayout>
                  </c15:layout>
                </c:ext>
                <c:ext xmlns:c16="http://schemas.microsoft.com/office/drawing/2014/chart" uri="{C3380CC4-5D6E-409C-BE32-E72D297353CC}">
                  <c16:uniqueId val="{00000005-CC86-4E1E-8F6F-0FCA5F0D8F96}"/>
                </c:ext>
              </c:extLst>
            </c:dLbl>
            <c:dLbl>
              <c:idx val="3"/>
              <c:layout>
                <c:manualLayout>
                  <c:x val="-0.21263537531257931"/>
                  <c:y val="1.0934108548991888E-2"/>
                </c:manualLayout>
              </c:layout>
              <c:tx>
                <c:rich>
                  <a:bodyPr/>
                  <a:lstStyle/>
                  <a:p>
                    <a:r>
                      <a:rPr lang="en-US"/>
                      <a:t>Bilinmeyen </a:t>
                    </a:r>
                  </a:p>
                  <a:p>
                    <a:r>
                      <a:rPr lang="en-US"/>
                      <a:t> %4,2</a:t>
                    </a: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C86-4E1E-8F6F-0FCA5F0D8F96}"/>
                </c:ext>
              </c:extLst>
            </c:dLbl>
            <c:spPr>
              <a:noFill/>
              <a:ln>
                <a:noFill/>
              </a:ln>
              <a:effectLst/>
            </c:spPr>
            <c:txPr>
              <a:bodyPr/>
              <a:lstStyle/>
              <a:p>
                <a:pPr>
                  <a:defRPr sz="1000" b="1">
                    <a:latin typeface="+mn-lt"/>
                    <a:cs typeface="Times New Roman" panose="02020603050405020304" pitchFamily="18" charset="0"/>
                  </a:defRPr>
                </a:pPr>
                <a:endParaRPr lang="tr-TR"/>
              </a:p>
            </c:txPr>
            <c:showLegendKey val="0"/>
            <c:showVal val="1"/>
            <c:showCatName val="1"/>
            <c:showSerName val="0"/>
            <c:showPercent val="0"/>
            <c:showBubbleSize val="0"/>
            <c:showLeaderLines val="1"/>
            <c:extLst>
              <c:ext xmlns:c15="http://schemas.microsoft.com/office/drawing/2012/chart" uri="{CE6537A1-D6FC-4f65-9D91-7224C49458BB}"/>
            </c:extLst>
          </c:dLbls>
          <c:cat>
            <c:strRef>
              <c:f>'2012 yılı 30-69 yaş ölümleri'!$B$35:$B$38</c:f>
              <c:strCache>
                <c:ptCount val="4"/>
                <c:pt idx="0">
                  <c:v>Grup 1 
Nutrisyonel Nedenler
Maternal Nedenler
Perinatal Nedenler
Bulaşıcı Hastalıklar </c:v>
                </c:pt>
                <c:pt idx="1">
                  <c:v>Grup 2
Dolaşım sistemi hastalıkları ,
Habis Urlar, 
Kronik alt solunum yolu hastalıkları, 
Diyabet, 
Diğer Bulaşıcı Olmayan Hastalık </c:v>
                </c:pt>
                <c:pt idx="2">
                  <c:v>Dışsal yaralanma nedenleri ve zehirlenmeler</c:v>
                </c:pt>
                <c:pt idx="3">
                  <c:v>Biilnmeyen, semptomlar, belirtiler ve anormal bulgular, kötü tanımlanmış nedenler</c:v>
                </c:pt>
              </c:strCache>
            </c:strRef>
          </c:cat>
          <c:val>
            <c:numRef>
              <c:f>'2012 yılı 30-69 yaş ölümleri'!$C$35:$C$38</c:f>
              <c:numCache>
                <c:formatCode>General</c:formatCode>
                <c:ptCount val="4"/>
                <c:pt idx="0">
                  <c:v>2.85</c:v>
                </c:pt>
                <c:pt idx="1">
                  <c:v>87.5</c:v>
                </c:pt>
                <c:pt idx="2">
                  <c:v>5.4</c:v>
                </c:pt>
                <c:pt idx="3">
                  <c:v>4.2</c:v>
                </c:pt>
              </c:numCache>
            </c:numRef>
          </c:val>
          <c:extLst>
            <c:ext xmlns:c16="http://schemas.microsoft.com/office/drawing/2014/chart" uri="{C3380CC4-5D6E-409C-BE32-E72D297353CC}">
              <c16:uniqueId val="{00000008-CC86-4E1E-8F6F-0FCA5F0D8F96}"/>
            </c:ext>
          </c:extLst>
        </c:ser>
        <c:dLbls>
          <c:showLegendKey val="0"/>
          <c:showVal val="0"/>
          <c:showCatName val="1"/>
          <c:showSerName val="0"/>
          <c:showPercent val="1"/>
          <c:showBubbleSize val="0"/>
          <c:showLeaderLines val="1"/>
        </c:dLbls>
        <c:firstSliceAng val="0"/>
      </c:pieChart>
    </c:plotArea>
    <c:plotVisOnly val="1"/>
    <c:dispBlanksAs val="zero"/>
    <c:showDLblsOverMax val="0"/>
  </c:chart>
  <c:spPr>
    <a:ln>
      <a:solidFill>
        <a:sysClr val="window" lastClr="FFFFFF">
          <a:lumMod val="75000"/>
        </a:sysClr>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922343200977211"/>
          <c:y val="0.16624720075128224"/>
          <c:w val="0.50252936918459989"/>
          <c:h val="0.73059403528359712"/>
        </c:manualLayout>
      </c:layout>
      <c:pieChart>
        <c:varyColors val="1"/>
        <c:ser>
          <c:idx val="0"/>
          <c:order val="0"/>
          <c:explosion val="8"/>
          <c:dPt>
            <c:idx val="0"/>
            <c:bubble3D val="0"/>
            <c:explosion val="0"/>
            <c:spPr>
              <a:solidFill>
                <a:srgbClr val="930707"/>
              </a:solidFill>
            </c:spPr>
            <c:extLst>
              <c:ext xmlns:c16="http://schemas.microsoft.com/office/drawing/2014/chart" uri="{C3380CC4-5D6E-409C-BE32-E72D297353CC}">
                <c16:uniqueId val="{00000000-8DA2-47EB-A7A3-5F8EB4415340}"/>
              </c:ext>
            </c:extLst>
          </c:dPt>
          <c:dPt>
            <c:idx val="1"/>
            <c:bubble3D val="0"/>
            <c:explosion val="0"/>
            <c:spPr>
              <a:solidFill>
                <a:srgbClr val="B70909"/>
              </a:solidFill>
            </c:spPr>
            <c:extLst>
              <c:ext xmlns:c16="http://schemas.microsoft.com/office/drawing/2014/chart" uri="{C3380CC4-5D6E-409C-BE32-E72D297353CC}">
                <c16:uniqueId val="{00000001-8DA2-47EB-A7A3-5F8EB4415340}"/>
              </c:ext>
            </c:extLst>
          </c:dPt>
          <c:dPt>
            <c:idx val="2"/>
            <c:bubble3D val="0"/>
            <c:explosion val="0"/>
            <c:spPr>
              <a:solidFill>
                <a:srgbClr val="EE0C0C"/>
              </a:solidFill>
            </c:spPr>
            <c:extLst>
              <c:ext xmlns:c16="http://schemas.microsoft.com/office/drawing/2014/chart" uri="{C3380CC4-5D6E-409C-BE32-E72D297353CC}">
                <c16:uniqueId val="{00000005-168B-4881-922F-1783A6610068}"/>
              </c:ext>
            </c:extLst>
          </c:dPt>
          <c:dPt>
            <c:idx val="3"/>
            <c:bubble3D val="0"/>
            <c:explosion val="0"/>
            <c:spPr>
              <a:solidFill>
                <a:srgbClr val="F53939"/>
              </a:solidFill>
            </c:spPr>
            <c:extLst>
              <c:ext xmlns:c16="http://schemas.microsoft.com/office/drawing/2014/chart" uri="{C3380CC4-5D6E-409C-BE32-E72D297353CC}">
                <c16:uniqueId val="{00000007-168B-4881-922F-1783A6610068}"/>
              </c:ext>
            </c:extLst>
          </c:dPt>
          <c:dPt>
            <c:idx val="4"/>
            <c:bubble3D val="0"/>
            <c:explosion val="0"/>
            <c:spPr>
              <a:solidFill>
                <a:srgbClr val="F87878"/>
              </a:solidFill>
            </c:spPr>
            <c:extLst>
              <c:ext xmlns:c16="http://schemas.microsoft.com/office/drawing/2014/chart" uri="{C3380CC4-5D6E-409C-BE32-E72D297353CC}">
                <c16:uniqueId val="{00000009-168B-4881-922F-1783A6610068}"/>
              </c:ext>
            </c:extLst>
          </c:dPt>
          <c:dLbls>
            <c:dLbl>
              <c:idx val="0"/>
              <c:layout>
                <c:manualLayout>
                  <c:x val="6.6012473969157395E-2"/>
                  <c:y val="4.8261961494917037E-2"/>
                </c:manualLayout>
              </c:layout>
              <c:tx>
                <c:rich>
                  <a:bodyPr/>
                  <a:lstStyle/>
                  <a:p>
                    <a:r>
                      <a:rPr lang="en-US"/>
                      <a:t>Dolaşım sistemi hastalıkları </a:t>
                    </a:r>
                  </a:p>
                  <a:p>
                    <a:r>
                      <a:rPr lang="en-US"/>
                      <a:t>%36,6</a:t>
                    </a:r>
                  </a:p>
                </c:rich>
              </c:tx>
              <c:showLegendKey val="0"/>
              <c:showVal val="1"/>
              <c:showCatName val="1"/>
              <c:showSerName val="0"/>
              <c:showPercent val="0"/>
              <c:showBubbleSize val="0"/>
              <c:extLst>
                <c:ext xmlns:c15="http://schemas.microsoft.com/office/drawing/2012/chart" uri="{CE6537A1-D6FC-4f65-9D91-7224C49458BB}">
                  <c15:layout>
                    <c:manualLayout>
                      <c:w val="0.15849953250591908"/>
                      <c:h val="0.30479637517184344"/>
                    </c:manualLayout>
                  </c15:layout>
                </c:ext>
                <c:ext xmlns:c16="http://schemas.microsoft.com/office/drawing/2014/chart" uri="{C3380CC4-5D6E-409C-BE32-E72D297353CC}">
                  <c16:uniqueId val="{00000000-8DA2-47EB-A7A3-5F8EB4415340}"/>
                </c:ext>
              </c:extLst>
            </c:dLbl>
            <c:dLbl>
              <c:idx val="1"/>
              <c:layout>
                <c:manualLayout>
                  <c:x val="0.37984336363099308"/>
                  <c:y val="-6.0474046248806201E-2"/>
                </c:manualLayout>
              </c:layout>
              <c:tx>
                <c:rich>
                  <a:bodyPr/>
                  <a:lstStyle/>
                  <a:p>
                    <a:r>
                      <a:rPr lang="en-US"/>
                      <a:t>Habis urlar </a:t>
                    </a:r>
                  </a:p>
                  <a:p>
                    <a:r>
                      <a:rPr lang="en-US"/>
                      <a:t>%38,9</a:t>
                    </a: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DA2-47EB-A7A3-5F8EB4415340}"/>
                </c:ext>
              </c:extLst>
            </c:dLbl>
            <c:dLbl>
              <c:idx val="2"/>
              <c:layout>
                <c:manualLayout>
                  <c:x val="-0.10389903030609919"/>
                  <c:y val="0.10543058264505928"/>
                </c:manualLayout>
              </c:layout>
              <c:tx>
                <c:rich>
                  <a:bodyPr/>
                  <a:lstStyle/>
                  <a:p>
                    <a:r>
                      <a:rPr lang="en-US"/>
                      <a:t>Kronik alt solunum yolu hastalıkları </a:t>
                    </a:r>
                  </a:p>
                  <a:p>
                    <a:r>
                      <a:rPr lang="en-US"/>
                      <a:t>%7</a:t>
                    </a:r>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168B-4881-922F-1783A6610068}"/>
                </c:ext>
              </c:extLst>
            </c:dLbl>
            <c:dLbl>
              <c:idx val="3"/>
              <c:layout>
                <c:manualLayout>
                  <c:x val="-0.15902709910457336"/>
                  <c:y val="3.7371796415356297E-2"/>
                </c:manualLayout>
              </c:layout>
              <c:tx>
                <c:rich>
                  <a:bodyPr/>
                  <a:lstStyle/>
                  <a:p>
                    <a:r>
                      <a:rPr lang="en-US" b="0"/>
                      <a:t>Şekerli diyabet </a:t>
                    </a:r>
                  </a:p>
                  <a:p>
                    <a:r>
                      <a:rPr lang="en-US" b="0"/>
                      <a:t>%5,8</a:t>
                    </a:r>
                    <a:endParaRPr lang="en-US"/>
                  </a:p>
                </c:rich>
              </c:tx>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168B-4881-922F-1783A6610068}"/>
                </c:ext>
              </c:extLst>
            </c:dLbl>
            <c:dLbl>
              <c:idx val="4"/>
              <c:layout>
                <c:manualLayout>
                  <c:x val="-0.11409091380299691"/>
                  <c:y val="1.9160304453937363E-2"/>
                </c:manualLayout>
              </c:layout>
              <c:tx>
                <c:rich>
                  <a:bodyPr/>
                  <a:lstStyle/>
                  <a:p>
                    <a:pPr>
                      <a:defRPr sz="1000" b="1">
                        <a:latin typeface="+mn-lt"/>
                        <a:cs typeface="Times New Roman" panose="02020603050405020304" pitchFamily="18" charset="0"/>
                      </a:defRPr>
                    </a:pPr>
                    <a:r>
                      <a:rPr lang="en-US" sz="1000" b="1">
                        <a:latin typeface="+mn-lt"/>
                      </a:rPr>
                      <a:t>Diğer bulaşıcı</a:t>
                    </a:r>
                    <a:r>
                      <a:rPr lang="en-US" sz="1000" b="1" baseline="0">
                        <a:latin typeface="+mn-lt"/>
                      </a:rPr>
                      <a:t> o</a:t>
                    </a:r>
                    <a:r>
                      <a:rPr lang="en-US" sz="1000" b="1">
                        <a:latin typeface="+mn-lt"/>
                      </a:rPr>
                      <a:t>lmayan hastalıklar %11,7</a:t>
                    </a:r>
                  </a:p>
                </c:rich>
              </c:tx>
              <c:spPr/>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168B-4881-922F-1783A6610068}"/>
                </c:ext>
              </c:extLst>
            </c:dLbl>
            <c:spPr>
              <a:noFill/>
              <a:ln>
                <a:noFill/>
              </a:ln>
              <a:effectLst/>
            </c:spPr>
            <c:txPr>
              <a:bodyPr/>
              <a:lstStyle/>
              <a:p>
                <a:pPr>
                  <a:defRPr sz="1000" b="1">
                    <a:latin typeface="+mn-lt"/>
                    <a:cs typeface="Times New Roman" panose="02020603050405020304" pitchFamily="18" charset="0"/>
                  </a:defRPr>
                </a:pPr>
                <a:endParaRPr lang="tr-TR"/>
              </a:p>
            </c:txPr>
            <c:showLegendKey val="0"/>
            <c:showVal val="1"/>
            <c:showCatName val="1"/>
            <c:showSerName val="0"/>
            <c:showPercent val="0"/>
            <c:showBubbleSize val="0"/>
            <c:showLeaderLines val="1"/>
            <c:extLst>
              <c:ext xmlns:c15="http://schemas.microsoft.com/office/drawing/2012/chart" uri="{CE6537A1-D6FC-4f65-9D91-7224C49458BB}"/>
            </c:extLst>
          </c:dLbls>
          <c:cat>
            <c:strRef>
              <c:f>'2012 yılı 30-69 yaş ölümleri'!$B$41:$B$45</c:f>
              <c:strCache>
                <c:ptCount val="5"/>
                <c:pt idx="0">
                  <c:v>Dolaşım sistemi hastalıkları</c:v>
                </c:pt>
                <c:pt idx="1">
                  <c:v>Habis Urlar </c:v>
                </c:pt>
                <c:pt idx="2">
                  <c:v>Kronik alt solunum yolu hastalıkları</c:v>
                </c:pt>
                <c:pt idx="3">
                  <c:v>Şekerli diyabet</c:v>
                </c:pt>
                <c:pt idx="4">
                  <c:v>Diğer Bulaşıcı Olmayan Hastalık </c:v>
                </c:pt>
              </c:strCache>
            </c:strRef>
          </c:cat>
          <c:val>
            <c:numRef>
              <c:f>'2012 yılı 30-69 yaş ölümleri'!$C$41:$C$45</c:f>
              <c:numCache>
                <c:formatCode>General</c:formatCode>
                <c:ptCount val="5"/>
                <c:pt idx="0">
                  <c:v>36.6</c:v>
                </c:pt>
                <c:pt idx="1">
                  <c:v>38.9</c:v>
                </c:pt>
                <c:pt idx="2">
                  <c:v>7</c:v>
                </c:pt>
                <c:pt idx="3">
                  <c:v>5.8</c:v>
                </c:pt>
                <c:pt idx="4">
                  <c:v>11.7</c:v>
                </c:pt>
              </c:numCache>
            </c:numRef>
          </c:val>
          <c:extLst>
            <c:ext xmlns:c16="http://schemas.microsoft.com/office/drawing/2014/chart" uri="{C3380CC4-5D6E-409C-BE32-E72D297353CC}">
              <c16:uniqueId val="{00000002-8DA2-47EB-A7A3-5F8EB4415340}"/>
            </c:ext>
          </c:extLst>
        </c:ser>
        <c:dLbls>
          <c:showLegendKey val="0"/>
          <c:showVal val="1"/>
          <c:showCatName val="1"/>
          <c:showSerName val="0"/>
          <c:showPercent val="0"/>
          <c:showBubbleSize val="0"/>
          <c:showLeaderLines val="1"/>
        </c:dLbls>
        <c:firstSliceAng val="0"/>
      </c:pieChart>
    </c:plotArea>
    <c:plotVisOnly val="1"/>
    <c:dispBlanksAs val="zero"/>
    <c:showDLblsOverMax val="0"/>
  </c:chart>
  <c:spPr>
    <a:ln>
      <a:solidFill>
        <a:sysClr val="window" lastClr="FFFFFF">
          <a:lumMod val="75000"/>
        </a:sysClr>
      </a:solid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3236812846310876"/>
          <c:y val="3.8638878205694158E-2"/>
          <c:w val="0.62131404160200365"/>
          <c:h val="0.88815927166771536"/>
        </c:manualLayout>
      </c:layout>
      <c:bar3DChart>
        <c:barDir val="bar"/>
        <c:grouping val="clustered"/>
        <c:varyColors val="0"/>
        <c:ser>
          <c:idx val="3"/>
          <c:order val="0"/>
          <c:tx>
            <c:strRef>
              <c:f>'[karşilaştırma.2004-2013ilk.on.ncd.olum.nedenleri.2013 (1).xlsx]Sayfa2'!$O$4</c:f>
              <c:strCache>
                <c:ptCount val="1"/>
                <c:pt idx="0">
                  <c:v>2015</c:v>
                </c:pt>
              </c:strCache>
            </c:strRef>
          </c:tx>
          <c:spPr>
            <a:solidFill>
              <a:srgbClr val="D4E5F4"/>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'[karşilaştırma.2004-2013ilk.on.ncd.olum.nedenleri.2013 (1).xlsx]Sayfa2'!$K$5:$K$14</c:f>
              <c:strCache>
                <c:ptCount val="10"/>
                <c:pt idx="0">
                  <c:v>İskemik kalp hastalığı</c:v>
                </c:pt>
                <c:pt idx="1">
                  <c:v>Serebro-vasküler hastalık</c:v>
                </c:pt>
                <c:pt idx="2">
                  <c:v>Gırtlak ve soluk borusu/bronş
/akciğerin kötü huylu tümörü</c:v>
                </c:pt>
                <c:pt idx="3">
                  <c:v>KOAH ve bronşektazi</c:v>
                </c:pt>
                <c:pt idx="4">
                  <c:v>Hipertansif hastalıklar</c:v>
                </c:pt>
                <c:pt idx="5">
                  <c:v>Diyabet hastalığı (şeker)</c:v>
                </c:pt>
                <c:pt idx="6">
                  <c:v>Kazalar</c:v>
                </c:pt>
                <c:pt idx="7">
                  <c:v>Böbrek Yetmezliği</c:v>
                </c:pt>
                <c:pt idx="8">
                  <c:v>Alzheimer hastalığı</c:v>
                </c:pt>
                <c:pt idx="9">
                  <c:v>Perinatal dönemden kaynaklanan 
belirli durumlar</c:v>
                </c:pt>
              </c:strCache>
            </c:strRef>
          </c:cat>
          <c:val>
            <c:numRef>
              <c:f>'[karşilaştırma.2004-2013ilk.on.ncd.olum.nedenleri.2013 (1).xlsx]Sayfa2'!$O$5:$O$14</c:f>
              <c:numCache>
                <c:formatCode>0.0</c:formatCode>
                <c:ptCount val="10"/>
                <c:pt idx="0">
                  <c:v>16.311740467702439</c:v>
                </c:pt>
                <c:pt idx="1">
                  <c:v>9.7882674318156919</c:v>
                </c:pt>
                <c:pt idx="2">
                  <c:v>6.1185590259639326</c:v>
                </c:pt>
                <c:pt idx="3">
                  <c:v>6.1231458429422903</c:v>
                </c:pt>
                <c:pt idx="4">
                  <c:v>3.9120452362083338</c:v>
                </c:pt>
                <c:pt idx="5">
                  <c:v>4.0409857579332824</c:v>
                </c:pt>
                <c:pt idx="6">
                  <c:v>3.7395299531889843</c:v>
                </c:pt>
                <c:pt idx="7">
                  <c:v>2.9592614205372181</c:v>
                </c:pt>
                <c:pt idx="8">
                  <c:v>3.1121553198158138</c:v>
                </c:pt>
                <c:pt idx="9">
                  <c:v>1.989149629614529</c:v>
                </c:pt>
              </c:numCache>
            </c:numRef>
          </c:val>
          <c:extLst>
            <c:ext xmlns:c16="http://schemas.microsoft.com/office/drawing/2014/chart" uri="{C3380CC4-5D6E-409C-BE32-E72D297353CC}">
              <c16:uniqueId val="{00000000-3BDE-4DCD-B3EE-062D4E7D6ABD}"/>
            </c:ext>
          </c:extLst>
        </c:ser>
        <c:ser>
          <c:idx val="2"/>
          <c:order val="1"/>
          <c:tx>
            <c:strRef>
              <c:f>'[karşilaştırma.2004-2013ilk.on.ncd.olum.nedenleri.2013 (1).xlsx]Sayfa2'!$N$4</c:f>
              <c:strCache>
                <c:ptCount val="1"/>
                <c:pt idx="0">
                  <c:v>2014</c:v>
                </c:pt>
              </c:strCache>
            </c:strRef>
          </c:tx>
          <c:spPr>
            <a:solidFill>
              <a:srgbClr val="4472C4">
                <a:lumMod val="60000"/>
                <a:lumOff val="4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'[karşilaştırma.2004-2013ilk.on.ncd.olum.nedenleri.2013 (1).xlsx]Sayfa2'!$K$5:$K$14</c:f>
              <c:strCache>
                <c:ptCount val="10"/>
                <c:pt idx="0">
                  <c:v>İskemik kalp hastalığı</c:v>
                </c:pt>
                <c:pt idx="1">
                  <c:v>Serebro-vasküler hastalık</c:v>
                </c:pt>
                <c:pt idx="2">
                  <c:v>Gırtlak ve soluk borusu/bronş
/akciğerin kötü huylu tümörü</c:v>
                </c:pt>
                <c:pt idx="3">
                  <c:v>KOAH ve bronşektazi</c:v>
                </c:pt>
                <c:pt idx="4">
                  <c:v>Hipertansif hastalıklar</c:v>
                </c:pt>
                <c:pt idx="5">
                  <c:v>Diyabet hastalığı (şeker)</c:v>
                </c:pt>
                <c:pt idx="6">
                  <c:v>Kazalar</c:v>
                </c:pt>
                <c:pt idx="7">
                  <c:v>Böbrek Yetmezliği</c:v>
                </c:pt>
                <c:pt idx="8">
                  <c:v>Alzheimer hastalığı</c:v>
                </c:pt>
                <c:pt idx="9">
                  <c:v>Perinatal dönemden kaynaklanan 
belirli durumlar</c:v>
                </c:pt>
              </c:strCache>
            </c:strRef>
          </c:cat>
          <c:val>
            <c:numRef>
              <c:f>'[karşilaştırma.2004-2013ilk.on.ncd.olum.nedenleri.2013 (1).xlsx]Sayfa2'!$N$5:$N$14</c:f>
              <c:numCache>
                <c:formatCode>0.0</c:formatCode>
                <c:ptCount val="10"/>
                <c:pt idx="0">
                  <c:v>15.974392593036683</c:v>
                </c:pt>
                <c:pt idx="1">
                  <c:v>9.8287713188700838</c:v>
                </c:pt>
                <c:pt idx="2">
                  <c:v>6.2003602344912796</c:v>
                </c:pt>
                <c:pt idx="3">
                  <c:v>6.2170425843045152</c:v>
                </c:pt>
                <c:pt idx="4">
                  <c:v>4.5959873735464853</c:v>
                </c:pt>
                <c:pt idx="5">
                  <c:v>4.0532896811846557</c:v>
                </c:pt>
                <c:pt idx="6">
                  <c:v>4.1327915045133574</c:v>
                </c:pt>
                <c:pt idx="7">
                  <c:v>2.6782991301718542</c:v>
                </c:pt>
                <c:pt idx="8">
                  <c:v>2.7171377258307943</c:v>
                </c:pt>
                <c:pt idx="9">
                  <c:v>2.0847724032228214</c:v>
                </c:pt>
              </c:numCache>
            </c:numRef>
          </c:val>
          <c:extLst>
            <c:ext xmlns:c16="http://schemas.microsoft.com/office/drawing/2014/chart" uri="{C3380CC4-5D6E-409C-BE32-E72D297353CC}">
              <c16:uniqueId val="{00000001-3BDE-4DCD-B3EE-062D4E7D6ABD}"/>
            </c:ext>
          </c:extLst>
        </c:ser>
        <c:ser>
          <c:idx val="1"/>
          <c:order val="2"/>
          <c:tx>
            <c:strRef>
              <c:f>'[karşilaştırma.2004-2013ilk.on.ncd.olum.nedenleri.2013 (1).xlsx]Sayfa2'!$M$4</c:f>
              <c:strCache>
                <c:ptCount val="1"/>
                <c:pt idx="0">
                  <c:v>2013</c:v>
                </c:pt>
              </c:strCache>
            </c:strRef>
          </c:tx>
          <c:spPr>
            <a:solidFill>
              <a:srgbClr val="4472C4">
                <a:lumMod val="75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'[karşilaştırma.2004-2013ilk.on.ncd.olum.nedenleri.2013 (1).xlsx]Sayfa2'!$K$5:$K$14</c:f>
              <c:strCache>
                <c:ptCount val="10"/>
                <c:pt idx="0">
                  <c:v>İskemik kalp hastalığı</c:v>
                </c:pt>
                <c:pt idx="1">
                  <c:v>Serebro-vasküler hastalık</c:v>
                </c:pt>
                <c:pt idx="2">
                  <c:v>Gırtlak ve soluk borusu/bronş
/akciğerin kötü huylu tümörü</c:v>
                </c:pt>
                <c:pt idx="3">
                  <c:v>KOAH ve bronşektazi</c:v>
                </c:pt>
                <c:pt idx="4">
                  <c:v>Hipertansif hastalıklar</c:v>
                </c:pt>
                <c:pt idx="5">
                  <c:v>Diyabet hastalığı (şeker)</c:v>
                </c:pt>
                <c:pt idx="6">
                  <c:v>Kazalar</c:v>
                </c:pt>
                <c:pt idx="7">
                  <c:v>Böbrek Yetmezliği</c:v>
                </c:pt>
                <c:pt idx="8">
                  <c:v>Alzheimer hastalığı</c:v>
                </c:pt>
                <c:pt idx="9">
                  <c:v>Perinatal dönemden kaynaklanan 
belirli durumlar</c:v>
                </c:pt>
              </c:strCache>
            </c:strRef>
          </c:cat>
          <c:val>
            <c:numRef>
              <c:f>'[karşilaştırma.2004-2013ilk.on.ncd.olum.nedenleri.2013 (1).xlsx]Sayfa2'!$M$5:$M$14</c:f>
              <c:numCache>
                <c:formatCode>0.0</c:formatCode>
                <c:ptCount val="10"/>
                <c:pt idx="0">
                  <c:v>15.4494794567618</c:v>
                </c:pt>
                <c:pt idx="1">
                  <c:v>9.9694352306767193</c:v>
                </c:pt>
                <c:pt idx="2">
                  <c:v>6.4917574880913778</c:v>
                </c:pt>
                <c:pt idx="3">
                  <c:v>6.0774843227395783</c:v>
                </c:pt>
                <c:pt idx="4">
                  <c:v>5.0812889853217058</c:v>
                </c:pt>
                <c:pt idx="5">
                  <c:v>4.5442579522435871</c:v>
                </c:pt>
                <c:pt idx="6">
                  <c:v>4.3242359500433665</c:v>
                </c:pt>
                <c:pt idx="7">
                  <c:v>2.5432769977249614</c:v>
                </c:pt>
                <c:pt idx="8">
                  <c:v>2.4895184732579052</c:v>
                </c:pt>
                <c:pt idx="9">
                  <c:v>1.903716820044725</c:v>
                </c:pt>
              </c:numCache>
            </c:numRef>
          </c:val>
          <c:extLst>
            <c:ext xmlns:c16="http://schemas.microsoft.com/office/drawing/2014/chart" uri="{C3380CC4-5D6E-409C-BE32-E72D297353CC}">
              <c16:uniqueId val="{00000002-3BDE-4DCD-B3EE-062D4E7D6ABD}"/>
            </c:ext>
          </c:extLst>
        </c:ser>
        <c:ser>
          <c:idx val="0"/>
          <c:order val="3"/>
          <c:tx>
            <c:strRef>
              <c:f>'[karşilaştırma.2004-2013ilk.on.ncd.olum.nedenleri.2013 (1).xlsx]Sayfa2'!$L$4</c:f>
              <c:strCache>
                <c:ptCount val="1"/>
                <c:pt idx="0">
                  <c:v>2004</c:v>
                </c:pt>
              </c:strCache>
            </c:strRef>
          </c:tx>
          <c:spPr>
            <a:solidFill>
              <a:srgbClr val="4472C4">
                <a:lumMod val="50000"/>
              </a:srgb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'[karşilaştırma.2004-2013ilk.on.ncd.olum.nedenleri.2013 (1).xlsx]Sayfa2'!$K$5:$K$14</c:f>
              <c:strCache>
                <c:ptCount val="10"/>
                <c:pt idx="0">
                  <c:v>İskemik kalp hastalığı</c:v>
                </c:pt>
                <c:pt idx="1">
                  <c:v>Serebro-vasküler hastalık</c:v>
                </c:pt>
                <c:pt idx="2">
                  <c:v>Gırtlak ve soluk borusu/bronş
/akciğerin kötü huylu tümörü</c:v>
                </c:pt>
                <c:pt idx="3">
                  <c:v>KOAH ve bronşektazi</c:v>
                </c:pt>
                <c:pt idx="4">
                  <c:v>Hipertansif hastalıklar</c:v>
                </c:pt>
                <c:pt idx="5">
                  <c:v>Diyabet hastalığı (şeker)</c:v>
                </c:pt>
                <c:pt idx="6">
                  <c:v>Kazalar</c:v>
                </c:pt>
                <c:pt idx="7">
                  <c:v>Böbrek Yetmezliği</c:v>
                </c:pt>
                <c:pt idx="8">
                  <c:v>Alzheimer hastalığı</c:v>
                </c:pt>
                <c:pt idx="9">
                  <c:v>Perinatal dönemden kaynaklanan 
belirli durumlar</c:v>
                </c:pt>
              </c:strCache>
            </c:strRef>
          </c:cat>
          <c:val>
            <c:numRef>
              <c:f>'[karşilaştırma.2004-2013ilk.on.ncd.olum.nedenleri.2013 (1).xlsx]Sayfa2'!$L$5:$L$14</c:f>
              <c:numCache>
                <c:formatCode>0.0</c:formatCode>
                <c:ptCount val="10"/>
                <c:pt idx="0">
                  <c:v>21.7</c:v>
                </c:pt>
                <c:pt idx="1">
                  <c:v>15</c:v>
                </c:pt>
                <c:pt idx="2">
                  <c:v>2.7</c:v>
                </c:pt>
                <c:pt idx="3">
                  <c:v>5.8</c:v>
                </c:pt>
                <c:pt idx="4">
                  <c:v>3</c:v>
                </c:pt>
                <c:pt idx="5">
                  <c:v>2.2000000000000002</c:v>
                </c:pt>
                <c:pt idx="6">
                  <c:v>2</c:v>
                </c:pt>
                <c:pt idx="9">
                  <c:v>5.8</c:v>
                </c:pt>
              </c:numCache>
            </c:numRef>
          </c:val>
          <c:extLst>
            <c:ext xmlns:c16="http://schemas.microsoft.com/office/drawing/2014/chart" uri="{C3380CC4-5D6E-409C-BE32-E72D297353CC}">
              <c16:uniqueId val="{00000003-3BDE-4DCD-B3EE-062D4E7D6ABD}"/>
            </c:ext>
          </c:extLst>
        </c:ser>
        <c:dLbls>
          <c:showLegendKey val="0"/>
          <c:showVal val="0"/>
          <c:showCatName val="0"/>
          <c:showSerName val="0"/>
          <c:showPercent val="0"/>
          <c:showBubbleSize val="0"/>
        </c:dLbls>
        <c:gapWidth val="150"/>
        <c:shape val="box"/>
        <c:axId val="247594576"/>
        <c:axId val="247594968"/>
        <c:axId val="0"/>
      </c:bar3DChart>
      <c:catAx>
        <c:axId val="247594576"/>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tr-TR"/>
          </a:p>
        </c:txPr>
        <c:crossAx val="247594968"/>
        <c:crosses val="autoZero"/>
        <c:auto val="1"/>
        <c:lblAlgn val="ctr"/>
        <c:lblOffset val="100"/>
        <c:noMultiLvlLbl val="0"/>
      </c:catAx>
      <c:valAx>
        <c:axId val="24759496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tr-TR"/>
          </a:p>
        </c:txPr>
        <c:crossAx val="247594576"/>
        <c:crosses val="autoZero"/>
        <c:crossBetween val="between"/>
      </c:valAx>
      <c:spPr>
        <a:noFill/>
        <a:ln>
          <a:noFill/>
        </a:ln>
        <a:effectLst/>
      </c:spPr>
    </c:plotArea>
    <c:legend>
      <c:legendPos val="b"/>
      <c:layout>
        <c:manualLayout>
          <c:xMode val="edge"/>
          <c:yMode val="edge"/>
          <c:x val="0.63154324788683469"/>
          <c:y val="0.16107352731317326"/>
          <c:w val="0.3178658307212382"/>
          <c:h val="4.034764103149169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tr-TR"/>
        </a:p>
      </c:txPr>
    </c:legend>
    <c:plotVisOnly val="1"/>
    <c:dispBlanksAs val="gap"/>
    <c:showDLblsOverMax val="0"/>
  </c:chart>
  <c:spPr>
    <a:noFill/>
    <a:ln w="9525" cap="flat" cmpd="sng" algn="ctr">
      <a:solidFill>
        <a:sysClr val="windowText" lastClr="000000"/>
      </a:solidFill>
      <a:round/>
    </a:ln>
    <a:effectLst/>
  </c:spPr>
  <c:txPr>
    <a:bodyPr/>
    <a:lstStyle/>
    <a:p>
      <a:pPr>
        <a:defRPr/>
      </a:pPr>
      <a:endParaRPr lang="tr-TR"/>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631243920365797"/>
          <c:y val="2.3481517339680236E-2"/>
          <c:w val="0.36521737674225435"/>
          <c:h val="0.92534659190232227"/>
        </c:manualLayout>
      </c:layout>
      <c:barChart>
        <c:barDir val="bar"/>
        <c:grouping val="stacked"/>
        <c:varyColors val="0"/>
        <c:ser>
          <c:idx val="0"/>
          <c:order val="0"/>
          <c:tx>
            <c:strRef>
              <c:f>Deaths!$B$48</c:f>
              <c:strCache>
                <c:ptCount val="1"/>
                <c:pt idx="0">
                  <c:v>Kardiyovasküler hastalıklar</c:v>
                </c:pt>
              </c:strCache>
            </c:strRef>
          </c:tx>
          <c:spPr>
            <a:solidFill>
              <a:srgbClr val="C00000"/>
            </a:solidFill>
          </c:spPr>
          <c:invertIfNegative val="0"/>
          <c:dLbls>
            <c:dLbl>
              <c:idx val="9"/>
              <c:layout/>
              <c:tx>
                <c:rich>
                  <a:bodyPr/>
                  <a:lstStyle/>
                  <a:p>
                    <a:r>
                      <a:rPr lang="en-US" smtClean="0">
                        <a:latin typeface="+mn-lt"/>
                      </a:rPr>
                      <a:t>26.5</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B34-4584-A171-9EAF017863EE}"/>
                </c:ext>
              </c:extLst>
            </c:dLbl>
            <c:dLbl>
              <c:idx val="10"/>
              <c:layout/>
              <c:tx>
                <c:rich>
                  <a:bodyPr/>
                  <a:lstStyle/>
                  <a:p>
                    <a:r>
                      <a:rPr lang="en-US" smtClean="0">
                        <a:latin typeface="+mn-lt"/>
                      </a:rPr>
                      <a:t>22.7</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B34-4584-A171-9EAF017863EE}"/>
                </c:ext>
              </c:extLst>
            </c:dLbl>
            <c:dLbl>
              <c:idx val="11"/>
              <c:layout/>
              <c:tx>
                <c:rich>
                  <a:bodyPr/>
                  <a:lstStyle/>
                  <a:p>
                    <a:r>
                      <a:rPr lang="en-US" smtClean="0">
                        <a:latin typeface="+mn-lt"/>
                      </a:rPr>
                      <a:t>40.1</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B34-4584-A171-9EAF017863EE}"/>
                </c:ext>
              </c:extLst>
            </c:dLbl>
            <c:dLbl>
              <c:idx val="12"/>
              <c:layout/>
              <c:tx>
                <c:rich>
                  <a:bodyPr/>
                  <a:lstStyle/>
                  <a:p>
                    <a:r>
                      <a:rPr lang="en-US" smtClean="0">
                        <a:latin typeface="+mn-lt"/>
                      </a:rPr>
                      <a:t>23.6</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B34-4584-A171-9EAF017863EE}"/>
                </c:ext>
              </c:extLst>
            </c:dLbl>
            <c:dLbl>
              <c:idx val="13"/>
              <c:layout/>
              <c:tx>
                <c:rich>
                  <a:bodyPr/>
                  <a:lstStyle/>
                  <a:p>
                    <a:r>
                      <a:rPr lang="en-US" smtClean="0">
                        <a:latin typeface="+mn-lt"/>
                      </a:rPr>
                      <a:t>62.1</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B34-4584-A171-9EAF017863EE}"/>
                </c:ext>
              </c:extLst>
            </c:dLbl>
            <c:dLbl>
              <c:idx val="14"/>
              <c:layout/>
              <c:tx>
                <c:rich>
                  <a:bodyPr/>
                  <a:lstStyle/>
                  <a:p>
                    <a:r>
                      <a:rPr lang="en-US" smtClean="0">
                        <a:latin typeface="+mn-lt"/>
                      </a:rPr>
                      <a:t>99.9</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B34-4584-A171-9EAF017863EE}"/>
                </c:ext>
              </c:extLst>
            </c:dLbl>
            <c:dLbl>
              <c:idx val="15"/>
              <c:layout/>
              <c:tx>
                <c:rich>
                  <a:bodyPr/>
                  <a:lstStyle/>
                  <a:p>
                    <a:r>
                      <a:rPr lang="en-US" smtClean="0">
                        <a:latin typeface="+mn-lt"/>
                      </a:rPr>
                      <a:t>95.2</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B34-4584-A171-9EAF017863EE}"/>
                </c:ext>
              </c:extLst>
            </c:dLbl>
            <c:dLbl>
              <c:idx val="16"/>
              <c:layout/>
              <c:tx>
                <c:rich>
                  <a:bodyPr/>
                  <a:lstStyle/>
                  <a:p>
                    <a:r>
                      <a:rPr lang="en-US" smtClean="0">
                        <a:latin typeface="+mn-lt"/>
                      </a:rPr>
                      <a:t>34.02</a:t>
                    </a:r>
                    <a:endParaRPr lang="en-US"/>
                  </a:p>
                </c:rich>
              </c:tx>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B34-4584-A171-9EAF017863EE}"/>
                </c:ext>
              </c:extLst>
            </c:dLbl>
            <c:spPr>
              <a:noFill/>
              <a:ln>
                <a:noFill/>
              </a:ln>
              <a:effectLst/>
            </c:spPr>
            <c:txPr>
              <a:bodyPr/>
              <a:lstStyle/>
              <a:p>
                <a:pPr>
                  <a:defRPr>
                    <a:solidFill>
                      <a:schemeClr val="bg1"/>
                    </a:solidFill>
                    <a:latin typeface="+mn-lt"/>
                  </a:defRPr>
                </a:pPr>
                <a:endParaRPr lang="tr-T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Deaths!$B$49:$B$65</c:f>
              <c:numCache>
                <c:formatCode>General</c:formatCode>
                <c:ptCount val="17"/>
                <c:pt idx="5">
                  <c:v>5.8629741549999999</c:v>
                </c:pt>
                <c:pt idx="7">
                  <c:v>3.984848629</c:v>
                </c:pt>
                <c:pt idx="8">
                  <c:v>11.889108406</c:v>
                </c:pt>
                <c:pt idx="9">
                  <c:v>26.536696267</c:v>
                </c:pt>
                <c:pt idx="10">
                  <c:v>22.663072666000001</c:v>
                </c:pt>
                <c:pt idx="11">
                  <c:v>40.098180679000002</c:v>
                </c:pt>
                <c:pt idx="12">
                  <c:v>23.633533705000001</c:v>
                </c:pt>
                <c:pt idx="13">
                  <c:v>62.125514169999903</c:v>
                </c:pt>
                <c:pt idx="14">
                  <c:v>99.962869099000002</c:v>
                </c:pt>
                <c:pt idx="15">
                  <c:v>95.170954261999995</c:v>
                </c:pt>
                <c:pt idx="16">
                  <c:v>34.022260205999999</c:v>
                </c:pt>
              </c:numCache>
            </c:numRef>
          </c:val>
          <c:extLst>
            <c:ext xmlns:c16="http://schemas.microsoft.com/office/drawing/2014/chart" uri="{C3380CC4-5D6E-409C-BE32-E72D297353CC}">
              <c16:uniqueId val="{00000008-BB34-4584-A171-9EAF017863EE}"/>
            </c:ext>
          </c:extLst>
        </c:ser>
        <c:ser>
          <c:idx val="1"/>
          <c:order val="1"/>
          <c:tx>
            <c:strRef>
              <c:f>Deaths!$C$48</c:f>
              <c:strCache>
                <c:ptCount val="1"/>
                <c:pt idx="0">
                  <c:v>Kronik solunum yolu hastalıkları</c:v>
                </c:pt>
              </c:strCache>
            </c:strRef>
          </c:tx>
          <c:invertIfNegative val="0"/>
          <c:dLbls>
            <c:dLbl>
              <c:idx val="16"/>
              <c:layout/>
              <c:tx>
                <c:rich>
                  <a:bodyPr/>
                  <a:lstStyle/>
                  <a:p>
                    <a:r>
                      <a:rPr lang="en-US" smtClean="0">
                        <a:latin typeface="+mn-lt"/>
                      </a:rPr>
                      <a:t>34.9</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B34-4584-A171-9EAF017863EE}"/>
                </c:ext>
              </c:extLst>
            </c:dLbl>
            <c:spPr>
              <a:noFill/>
              <a:ln>
                <a:noFill/>
              </a:ln>
              <a:effectLst/>
            </c:spPr>
            <c:txPr>
              <a:bodyPr/>
              <a:lstStyle/>
              <a:p>
                <a:pPr>
                  <a:defRPr>
                    <a:solidFill>
                      <a:schemeClr val="bg1"/>
                    </a:solidFill>
                    <a:latin typeface="+mn-lt"/>
                  </a:defRPr>
                </a:pPr>
                <a:endParaRPr lang="tr-T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Deaths!$C$49:$C$65</c:f>
              <c:numCache>
                <c:formatCode>General</c:formatCode>
                <c:ptCount val="17"/>
                <c:pt idx="6">
                  <c:v>2.1447337929999999</c:v>
                </c:pt>
                <c:pt idx="10">
                  <c:v>7.1056234869999999</c:v>
                </c:pt>
                <c:pt idx="16">
                  <c:v>34.855770454999998</c:v>
                </c:pt>
              </c:numCache>
            </c:numRef>
          </c:val>
          <c:extLst>
            <c:ext xmlns:c16="http://schemas.microsoft.com/office/drawing/2014/chart" uri="{C3380CC4-5D6E-409C-BE32-E72D297353CC}">
              <c16:uniqueId val="{0000000A-BB34-4584-A171-9EAF017863EE}"/>
            </c:ext>
          </c:extLst>
        </c:ser>
        <c:ser>
          <c:idx val="2"/>
          <c:order val="2"/>
          <c:tx>
            <c:strRef>
              <c:f>Deaths!$D$48</c:f>
              <c:strCache>
                <c:ptCount val="1"/>
                <c:pt idx="0">
                  <c:v>Siroz</c:v>
                </c:pt>
              </c:strCache>
            </c:strRef>
          </c:tx>
          <c:spPr>
            <a:solidFill>
              <a:schemeClr val="accent3">
                <a:lumMod val="60000"/>
                <a:lumOff val="40000"/>
              </a:schemeClr>
            </a:solidFill>
          </c:spPr>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Deaths!$D$49:$D$65</c:f>
              <c:numCache>
                <c:formatCode>General</c:formatCode>
                <c:ptCount val="17"/>
                <c:pt idx="7">
                  <c:v>2.5289423740000001</c:v>
                </c:pt>
              </c:numCache>
            </c:numRef>
          </c:val>
          <c:extLst>
            <c:ext xmlns:c16="http://schemas.microsoft.com/office/drawing/2014/chart" uri="{C3380CC4-5D6E-409C-BE32-E72D297353CC}">
              <c16:uniqueId val="{0000000B-BB34-4584-A171-9EAF017863EE}"/>
            </c:ext>
          </c:extLst>
        </c:ser>
        <c:ser>
          <c:idx val="3"/>
          <c:order val="3"/>
          <c:tx>
            <c:strRef>
              <c:f>Deaths!$E$48</c:f>
              <c:strCache>
                <c:ptCount val="1"/>
                <c:pt idx="0">
                  <c:v>Diyabet, ürogenital, kan ve endokrin hastalıkları</c:v>
                </c:pt>
              </c:strCache>
            </c:strRef>
          </c:tx>
          <c:spPr>
            <a:solidFill>
              <a:schemeClr val="accent5">
                <a:lumMod val="75000"/>
              </a:schemeClr>
            </a:solidFill>
          </c:spPr>
          <c:invertIfNegative val="0"/>
          <c:dLbls>
            <c:dLbl>
              <c:idx val="12"/>
              <c:layout/>
              <c:tx>
                <c:rich>
                  <a:bodyPr/>
                  <a:lstStyle/>
                  <a:p>
                    <a:r>
                      <a:rPr lang="en-US" smtClean="0">
                        <a:latin typeface="+mn-lt"/>
                      </a:rPr>
                      <a:t>30.1</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BB34-4584-A171-9EAF017863EE}"/>
                </c:ext>
              </c:extLst>
            </c:dLbl>
            <c:dLbl>
              <c:idx val="13"/>
              <c:layout/>
              <c:tx>
                <c:rich>
                  <a:bodyPr/>
                  <a:lstStyle/>
                  <a:p>
                    <a:r>
                      <a:rPr lang="en-US" smtClean="0">
                        <a:latin typeface="+mn-lt"/>
                      </a:rPr>
                      <a:t>20.5</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BB34-4584-A171-9EAF017863EE}"/>
                </c:ext>
              </c:extLst>
            </c:dLbl>
            <c:spPr>
              <a:noFill/>
              <a:ln>
                <a:noFill/>
              </a:ln>
              <a:effectLst/>
            </c:spPr>
            <c:txPr>
              <a:bodyPr/>
              <a:lstStyle/>
              <a:p>
                <a:pPr>
                  <a:defRPr>
                    <a:solidFill>
                      <a:schemeClr val="bg1"/>
                    </a:solidFill>
                    <a:latin typeface="+mn-lt"/>
                  </a:defRPr>
                </a:pPr>
                <a:endParaRPr lang="tr-T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Deaths!$E$49:$E$65</c:f>
              <c:numCache>
                <c:formatCode>General</c:formatCode>
                <c:ptCount val="17"/>
                <c:pt idx="5">
                  <c:v>0.322679047</c:v>
                </c:pt>
                <c:pt idx="7">
                  <c:v>0.105884170499999</c:v>
                </c:pt>
                <c:pt idx="8">
                  <c:v>13.246673807000001</c:v>
                </c:pt>
                <c:pt idx="9">
                  <c:v>5.2514094299999998</c:v>
                </c:pt>
                <c:pt idx="12">
                  <c:v>30.107190589999998</c:v>
                </c:pt>
                <c:pt idx="13">
                  <c:v>20.513556316999999</c:v>
                </c:pt>
                <c:pt idx="14">
                  <c:v>9.4503681670000006</c:v>
                </c:pt>
                <c:pt idx="15">
                  <c:v>8.0953123480000002</c:v>
                </c:pt>
                <c:pt idx="16">
                  <c:v>1.1542215929999999</c:v>
                </c:pt>
              </c:numCache>
            </c:numRef>
          </c:val>
          <c:extLst>
            <c:ext xmlns:c16="http://schemas.microsoft.com/office/drawing/2014/chart" uri="{C3380CC4-5D6E-409C-BE32-E72D297353CC}">
              <c16:uniqueId val="{0000000E-BB34-4584-A171-9EAF017863EE}"/>
            </c:ext>
          </c:extLst>
        </c:ser>
        <c:ser>
          <c:idx val="4"/>
          <c:order val="4"/>
          <c:tx>
            <c:strRef>
              <c:f>Deaths!$F$48</c:f>
              <c:strCache>
                <c:ptCount val="1"/>
                <c:pt idx="0">
                  <c:v>İshal, alt solunum yolu ve diğer yaygın enfeksiyon hastalıkları hastalıkları</c:v>
                </c:pt>
              </c:strCache>
            </c:strRef>
          </c:tx>
          <c:spPr>
            <a:solidFill>
              <a:schemeClr val="tx1">
                <a:lumMod val="65000"/>
                <a:lumOff val="35000"/>
              </a:schemeClr>
            </a:solidFill>
          </c:spPr>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Deaths!$F$49:$F$65</c:f>
              <c:numCache>
                <c:formatCode>General</c:formatCode>
                <c:ptCount val="17"/>
                <c:pt idx="2">
                  <c:v>1.4956025310000001</c:v>
                </c:pt>
                <c:pt idx="4">
                  <c:v>2.5729377699999998</c:v>
                </c:pt>
                <c:pt idx="7">
                  <c:v>0.3899209622</c:v>
                </c:pt>
                <c:pt idx="10">
                  <c:v>1.543994927</c:v>
                </c:pt>
                <c:pt idx="16">
                  <c:v>2.4095236529999999</c:v>
                </c:pt>
              </c:numCache>
            </c:numRef>
          </c:val>
          <c:extLst>
            <c:ext xmlns:c16="http://schemas.microsoft.com/office/drawing/2014/chart" uri="{C3380CC4-5D6E-409C-BE32-E72D297353CC}">
              <c16:uniqueId val="{0000000F-BB34-4584-A171-9EAF017863EE}"/>
            </c:ext>
          </c:extLst>
        </c:ser>
        <c:ser>
          <c:idx val="5"/>
          <c:order val="5"/>
          <c:tx>
            <c:strRef>
              <c:f>Deaths!$G$48</c:f>
              <c:strCache>
                <c:ptCount val="1"/>
                <c:pt idx="0">
                  <c:v>Sindirim hastalıkları </c:v>
                </c:pt>
              </c:strCache>
            </c:strRef>
          </c:tx>
          <c:spPr>
            <a:solidFill>
              <a:srgbClr val="FFFF00"/>
            </a:solidFill>
          </c:spPr>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Deaths!$G$49:$G$65</c:f>
              <c:numCache>
                <c:formatCode>General</c:formatCode>
                <c:ptCount val="17"/>
                <c:pt idx="7">
                  <c:v>7.1652725079999993E-2</c:v>
                </c:pt>
              </c:numCache>
            </c:numRef>
          </c:val>
          <c:extLst>
            <c:ext xmlns:c16="http://schemas.microsoft.com/office/drawing/2014/chart" uri="{C3380CC4-5D6E-409C-BE32-E72D297353CC}">
              <c16:uniqueId val="{00000010-BB34-4584-A171-9EAF017863EE}"/>
            </c:ext>
          </c:extLst>
        </c:ser>
        <c:ser>
          <c:idx val="6"/>
          <c:order val="6"/>
          <c:tx>
            <c:strRef>
              <c:f>Deaths!$H$48</c:f>
              <c:strCache>
                <c:ptCount val="1"/>
                <c:pt idx="0">
                  <c:v>HIV/AIDS ve türberküloz</c:v>
                </c:pt>
              </c:strCache>
            </c:strRef>
          </c:tx>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Deaths!$H$49:$H$65</c:f>
              <c:numCache>
                <c:formatCode>General</c:formatCode>
                <c:ptCount val="17"/>
                <c:pt idx="0">
                  <c:v>6.8426078209999899E-3</c:v>
                </c:pt>
                <c:pt idx="1">
                  <c:v>0.146801986</c:v>
                </c:pt>
                <c:pt idx="7">
                  <c:v>0.1225736026</c:v>
                </c:pt>
                <c:pt idx="12">
                  <c:v>0.30826612179999902</c:v>
                </c:pt>
                <c:pt idx="16">
                  <c:v>0.17371668060000001</c:v>
                </c:pt>
              </c:numCache>
            </c:numRef>
          </c:val>
          <c:extLst>
            <c:ext xmlns:c16="http://schemas.microsoft.com/office/drawing/2014/chart" uri="{C3380CC4-5D6E-409C-BE32-E72D297353CC}">
              <c16:uniqueId val="{00000011-BB34-4584-A171-9EAF017863EE}"/>
            </c:ext>
          </c:extLst>
        </c:ser>
        <c:ser>
          <c:idx val="7"/>
          <c:order val="7"/>
          <c:tx>
            <c:strRef>
              <c:f>Deaths!$I$48</c:f>
              <c:strCache>
                <c:ptCount val="1"/>
                <c:pt idx="0">
                  <c:v>Maternal hastalıklar</c:v>
                </c:pt>
              </c:strCache>
            </c:strRef>
          </c:tx>
          <c:spPr>
            <a:solidFill>
              <a:srgbClr val="00CC00"/>
            </a:solidFill>
          </c:spPr>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Deaths!$I$49:$I$65</c:f>
              <c:numCache>
                <c:formatCode>General</c:formatCode>
                <c:ptCount val="17"/>
                <c:pt idx="0">
                  <c:v>2.277899738E-3</c:v>
                </c:pt>
                <c:pt idx="2">
                  <c:v>1.359526219E-2</c:v>
                </c:pt>
              </c:numCache>
            </c:numRef>
          </c:val>
          <c:extLst>
            <c:ext xmlns:c16="http://schemas.microsoft.com/office/drawing/2014/chart" uri="{C3380CC4-5D6E-409C-BE32-E72D297353CC}">
              <c16:uniqueId val="{00000012-BB34-4584-A171-9EAF017863EE}"/>
            </c:ext>
          </c:extLst>
        </c:ser>
        <c:ser>
          <c:idx val="8"/>
          <c:order val="8"/>
          <c:tx>
            <c:strRef>
              <c:f>Deaths!$J$48</c:f>
              <c:strCache>
                <c:ptCount val="1"/>
                <c:pt idx="0">
                  <c:v>Mental ve davranışsal bozukluklar</c:v>
                </c:pt>
              </c:strCache>
            </c:strRef>
          </c:tx>
          <c:spPr>
            <a:solidFill>
              <a:srgbClr val="FF99FF"/>
            </a:solidFill>
          </c:spPr>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Deaths!$J$49:$J$65</c:f>
              <c:numCache>
                <c:formatCode>General</c:formatCode>
                <c:ptCount val="17"/>
                <c:pt idx="0">
                  <c:v>3.3649690449999999E-2</c:v>
                </c:pt>
                <c:pt idx="7">
                  <c:v>0.79071421200000003</c:v>
                </c:pt>
              </c:numCache>
            </c:numRef>
          </c:val>
          <c:extLst>
            <c:ext xmlns:c16="http://schemas.microsoft.com/office/drawing/2014/chart" uri="{C3380CC4-5D6E-409C-BE32-E72D297353CC}">
              <c16:uniqueId val="{00000013-BB34-4584-A171-9EAF017863EE}"/>
            </c:ext>
          </c:extLst>
        </c:ser>
        <c:ser>
          <c:idx val="9"/>
          <c:order val="9"/>
          <c:tx>
            <c:strRef>
              <c:f>Deaths!$K$48</c:f>
              <c:strCache>
                <c:ptCount val="1"/>
                <c:pt idx="0">
                  <c:v>Kanserler</c:v>
                </c:pt>
              </c:strCache>
            </c:strRef>
          </c:tx>
          <c:spPr>
            <a:solidFill>
              <a:srgbClr val="AA72D4"/>
            </a:solidFill>
          </c:spPr>
          <c:invertIfNegative val="0"/>
          <c:dLbls>
            <c:dLbl>
              <c:idx val="16"/>
              <c:layout/>
              <c:tx>
                <c:rich>
                  <a:bodyPr/>
                  <a:lstStyle/>
                  <a:p>
                    <a:r>
                      <a:rPr lang="en-US" smtClean="0">
                        <a:latin typeface="+mn-lt"/>
                      </a:rPr>
                      <a:t>45.5</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BB34-4584-A171-9EAF017863EE}"/>
                </c:ext>
              </c:extLst>
            </c:dLbl>
            <c:spPr>
              <a:noFill/>
              <a:ln>
                <a:noFill/>
              </a:ln>
              <a:effectLst/>
            </c:spPr>
            <c:txPr>
              <a:bodyPr/>
              <a:lstStyle/>
              <a:p>
                <a:pPr>
                  <a:defRPr>
                    <a:solidFill>
                      <a:schemeClr val="bg1"/>
                    </a:solidFill>
                    <a:latin typeface="+mn-lt"/>
                  </a:defRPr>
                </a:pPr>
                <a:endParaRPr lang="tr-TR"/>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Deaths!$K$49:$K$65</c:f>
              <c:numCache>
                <c:formatCode>General</c:formatCode>
                <c:ptCount val="17"/>
                <c:pt idx="1">
                  <c:v>1.4669325600000001</c:v>
                </c:pt>
                <c:pt idx="5">
                  <c:v>4.4913986399999999</c:v>
                </c:pt>
                <c:pt idx="6">
                  <c:v>9.0021830430000005</c:v>
                </c:pt>
                <c:pt idx="7">
                  <c:v>2.1195787830000001</c:v>
                </c:pt>
                <c:pt idx="9">
                  <c:v>2.7574272180000001</c:v>
                </c:pt>
                <c:pt idx="10">
                  <c:v>7.2641683290000003</c:v>
                </c:pt>
                <c:pt idx="13">
                  <c:v>6.8207099429999998</c:v>
                </c:pt>
                <c:pt idx="15">
                  <c:v>13.528177277999999</c:v>
                </c:pt>
                <c:pt idx="16">
                  <c:v>45.491533017999998</c:v>
                </c:pt>
              </c:numCache>
            </c:numRef>
          </c:val>
          <c:extLst>
            <c:ext xmlns:c16="http://schemas.microsoft.com/office/drawing/2014/chart" uri="{C3380CC4-5D6E-409C-BE32-E72D297353CC}">
              <c16:uniqueId val="{00000015-BB34-4584-A171-9EAF017863EE}"/>
            </c:ext>
          </c:extLst>
        </c:ser>
        <c:ser>
          <c:idx val="10"/>
          <c:order val="10"/>
          <c:tx>
            <c:strRef>
              <c:f>Deaths!$L$48</c:f>
              <c:strCache>
                <c:ptCount val="1"/>
                <c:pt idx="0">
                  <c:v>Nörolojik hastalıklar</c:v>
                </c:pt>
              </c:strCache>
            </c:strRef>
          </c:tx>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Deaths!$L$49:$L$65</c:f>
              <c:numCache>
                <c:formatCode>General</c:formatCode>
                <c:ptCount val="17"/>
                <c:pt idx="7">
                  <c:v>0.12985632259999999</c:v>
                </c:pt>
              </c:numCache>
            </c:numRef>
          </c:val>
          <c:extLst>
            <c:ext xmlns:c16="http://schemas.microsoft.com/office/drawing/2014/chart" uri="{C3380CC4-5D6E-409C-BE32-E72D297353CC}">
              <c16:uniqueId val="{00000016-BB34-4584-A171-9EAF017863EE}"/>
            </c:ext>
          </c:extLst>
        </c:ser>
        <c:ser>
          <c:idx val="11"/>
          <c:order val="11"/>
          <c:tx>
            <c:strRef>
              <c:f>Deaths!$M$48</c:f>
              <c:strCache>
                <c:ptCount val="1"/>
                <c:pt idx="0">
                  <c:v>Beslenme bozuklukları</c:v>
                </c:pt>
              </c:strCache>
            </c:strRef>
          </c:tx>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Deaths!$M$49:$M$65</c:f>
              <c:numCache>
                <c:formatCode>General</c:formatCode>
                <c:ptCount val="17"/>
                <c:pt idx="2">
                  <c:v>0.61807307909999998</c:v>
                </c:pt>
              </c:numCache>
            </c:numRef>
          </c:val>
          <c:extLst>
            <c:ext xmlns:c16="http://schemas.microsoft.com/office/drawing/2014/chart" uri="{C3380CC4-5D6E-409C-BE32-E72D297353CC}">
              <c16:uniqueId val="{00000017-BB34-4584-A171-9EAF017863EE}"/>
            </c:ext>
          </c:extLst>
        </c:ser>
        <c:ser>
          <c:idx val="12"/>
          <c:order val="12"/>
          <c:tx>
            <c:strRef>
              <c:f>Deaths!$N$48</c:f>
              <c:strCache>
                <c:ptCount val="1"/>
                <c:pt idx="0">
                  <c:v>Dİğer bulaşıcı, anne, yenidoğan ve beslenme hastalıkları</c:v>
                </c:pt>
              </c:strCache>
            </c:strRef>
          </c:tx>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Deaths!$N$49:$N$65</c:f>
              <c:numCache>
                <c:formatCode>General</c:formatCode>
                <c:ptCount val="17"/>
                <c:pt idx="1">
                  <c:v>0.21759016840000001</c:v>
                </c:pt>
                <c:pt idx="7">
                  <c:v>2.690309565E-3</c:v>
                </c:pt>
              </c:numCache>
            </c:numRef>
          </c:val>
          <c:extLst>
            <c:ext xmlns:c16="http://schemas.microsoft.com/office/drawing/2014/chart" uri="{C3380CC4-5D6E-409C-BE32-E72D297353CC}">
              <c16:uniqueId val="{00000018-BB34-4584-A171-9EAF017863EE}"/>
            </c:ext>
          </c:extLst>
        </c:ser>
        <c:ser>
          <c:idx val="13"/>
          <c:order val="13"/>
          <c:tx>
            <c:strRef>
              <c:f>Deaths!$O$48</c:f>
              <c:strCache>
                <c:ptCount val="1"/>
                <c:pt idx="0">
                  <c:v>Kendine zarar verme ve kişiler arası şiddet</c:v>
                </c:pt>
              </c:strCache>
            </c:strRef>
          </c:tx>
          <c:spPr>
            <a:solidFill>
              <a:schemeClr val="accent5">
                <a:lumMod val="40000"/>
                <a:lumOff val="60000"/>
              </a:schemeClr>
            </a:solidFill>
          </c:spPr>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Deaths!$O$49:$O$65</c:f>
              <c:numCache>
                <c:formatCode>General</c:formatCode>
                <c:ptCount val="17"/>
                <c:pt idx="0">
                  <c:v>0.91282750019999903</c:v>
                </c:pt>
                <c:pt idx="3">
                  <c:v>9.1163951840000004E-3</c:v>
                </c:pt>
                <c:pt idx="7">
                  <c:v>0.61121086629999999</c:v>
                </c:pt>
              </c:numCache>
            </c:numRef>
          </c:val>
          <c:extLst>
            <c:ext xmlns:c16="http://schemas.microsoft.com/office/drawing/2014/chart" uri="{C3380CC4-5D6E-409C-BE32-E72D297353CC}">
              <c16:uniqueId val="{00000019-BB34-4584-A171-9EAF017863EE}"/>
            </c:ext>
          </c:extLst>
        </c:ser>
        <c:ser>
          <c:idx val="14"/>
          <c:order val="14"/>
          <c:tx>
            <c:strRef>
              <c:f>Deaths!$P$48</c:f>
              <c:strCache>
                <c:ptCount val="1"/>
                <c:pt idx="0">
                  <c:v>Ulaşımla ilgili kazalar</c:v>
                </c:pt>
              </c:strCache>
            </c:strRef>
          </c:tx>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Deaths!$P$49:$P$65</c:f>
              <c:numCache>
                <c:formatCode>General</c:formatCode>
                <c:ptCount val="17"/>
                <c:pt idx="3">
                  <c:v>1.0712966289999999</c:v>
                </c:pt>
                <c:pt idx="6">
                  <c:v>0.96937460239999995</c:v>
                </c:pt>
                <c:pt idx="7">
                  <c:v>1.7959055740000001</c:v>
                </c:pt>
              </c:numCache>
            </c:numRef>
          </c:val>
          <c:extLst>
            <c:ext xmlns:c16="http://schemas.microsoft.com/office/drawing/2014/chart" uri="{C3380CC4-5D6E-409C-BE32-E72D297353CC}">
              <c16:uniqueId val="{0000001A-BB34-4584-A171-9EAF017863EE}"/>
            </c:ext>
          </c:extLst>
        </c:ser>
        <c:ser>
          <c:idx val="15"/>
          <c:order val="15"/>
          <c:tx>
            <c:strRef>
              <c:f>Deaths!$Q$48</c:f>
              <c:strCache>
                <c:ptCount val="1"/>
                <c:pt idx="0">
                  <c:v>İstemsiz yaralanmalar</c:v>
                </c:pt>
              </c:strCache>
            </c:strRef>
          </c:tx>
          <c:invertIfNegative val="0"/>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Deaths!$Q$49:$Q$65</c:f>
              <c:numCache>
                <c:formatCode>General</c:formatCode>
                <c:ptCount val="17"/>
                <c:pt idx="3">
                  <c:v>1.2721879919999901</c:v>
                </c:pt>
                <c:pt idx="6">
                  <c:v>0.67582545519999904</c:v>
                </c:pt>
                <c:pt idx="7">
                  <c:v>0.47771252679999998</c:v>
                </c:pt>
              </c:numCache>
            </c:numRef>
          </c:val>
          <c:extLst>
            <c:ext xmlns:c16="http://schemas.microsoft.com/office/drawing/2014/chart" uri="{C3380CC4-5D6E-409C-BE32-E72D297353CC}">
              <c16:uniqueId val="{0000001B-BB34-4584-A171-9EAF017863EE}"/>
            </c:ext>
          </c:extLst>
        </c:ser>
        <c:ser>
          <c:idx val="16"/>
          <c:order val="16"/>
          <c:tx>
            <c:strRef>
              <c:f>Deaths!$R$48</c:f>
              <c:strCache>
                <c:ptCount val="1"/>
                <c:pt idx="0">
                  <c:v>Genel Toplam</c:v>
                </c:pt>
              </c:strCache>
            </c:strRef>
          </c:tx>
          <c:spPr>
            <a:noFill/>
          </c:spPr>
          <c:invertIfNegative val="0"/>
          <c:dLbls>
            <c:numFmt formatCode="#,##0.00" sourceLinked="0"/>
            <c:spPr>
              <a:noFill/>
              <a:ln>
                <a:noFill/>
              </a:ln>
              <a:effectLst/>
            </c:spPr>
            <c:txPr>
              <a:bodyPr/>
              <a:lstStyle/>
              <a:p>
                <a:pPr>
                  <a:defRPr sz="1000" b="1">
                    <a:latin typeface="+mn-lt"/>
                  </a:defRPr>
                </a:pPr>
                <a:endParaRPr lang="tr-TR"/>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Deaths!$A$49:$A$65</c:f>
              <c:strCache>
                <c:ptCount val="17"/>
                <c:pt idx="0">
                  <c:v>Cinsel taciz ve şiddet</c:v>
                </c:pt>
                <c:pt idx="1">
                  <c:v>Korunmasız cinsel ilişki</c:v>
                </c:pt>
                <c:pt idx="2">
                  <c:v>Çocuk ve annede malnütrisyon</c:v>
                </c:pt>
                <c:pt idx="3">
                  <c:v>Düşük kemik mineral yoğunluğu</c:v>
                </c:pt>
                <c:pt idx="4">
                  <c:v>Güvenli olmayan su, sanitasyon ve el yıkama</c:v>
                </c:pt>
                <c:pt idx="5">
                  <c:v>Diğer çevreyle ilgili riskler</c:v>
                </c:pt>
                <c:pt idx="6">
                  <c:v>Mesleki riskler</c:v>
                </c:pt>
                <c:pt idx="7">
                  <c:v>Alkol ve madde kullanımı</c:v>
                </c:pt>
                <c:pt idx="8">
                  <c:v>Düşük glomerüler filtrasyon hızı</c:v>
                </c:pt>
                <c:pt idx="9">
                  <c:v>Yetersiz fiziksel aktivite</c:v>
                </c:pt>
                <c:pt idx="10">
                  <c:v>Hava kirliliği</c:v>
                </c:pt>
                <c:pt idx="11">
                  <c:v>Yüksek total kolesterol</c:v>
                </c:pt>
                <c:pt idx="12">
                  <c:v>Yüksek açlık kan şekeri</c:v>
                </c:pt>
                <c:pt idx="13">
                  <c:v>Yüksek vücut kitle indeksi</c:v>
                </c:pt>
                <c:pt idx="14">
                  <c:v>Yüksek sistolik kan basıncı</c:v>
                </c:pt>
                <c:pt idx="15">
                  <c:v>Beslenmeyle ilgili riskler</c:v>
                </c:pt>
                <c:pt idx="16">
                  <c:v>Tütün kullanımı (aktif ve pasif)</c:v>
                </c:pt>
              </c:strCache>
            </c:strRef>
          </c:cat>
          <c:val>
            <c:numRef>
              <c:f>Deaths!$R$49:$R$65</c:f>
              <c:numCache>
                <c:formatCode>General</c:formatCode>
                <c:ptCount val="17"/>
                <c:pt idx="0">
                  <c:v>0.95559769820899898</c:v>
                </c:pt>
                <c:pt idx="1">
                  <c:v>1.8313247144</c:v>
                </c:pt>
                <c:pt idx="2">
                  <c:v>2.12727087229</c:v>
                </c:pt>
                <c:pt idx="3">
                  <c:v>2.3526010161839901</c:v>
                </c:pt>
                <c:pt idx="4">
                  <c:v>2.5729377699999998</c:v>
                </c:pt>
                <c:pt idx="5">
                  <c:v>10.677051842000001</c:v>
                </c:pt>
                <c:pt idx="6">
                  <c:v>12.792116893599999</c:v>
                </c:pt>
                <c:pt idx="7">
                  <c:v>13.131491057645</c:v>
                </c:pt>
                <c:pt idx="8">
                  <c:v>25.135782212999999</c:v>
                </c:pt>
                <c:pt idx="9">
                  <c:v>34.545532914999995</c:v>
                </c:pt>
                <c:pt idx="10">
                  <c:v>38.576859409000001</c:v>
                </c:pt>
                <c:pt idx="11">
                  <c:v>40.098180679000002</c:v>
                </c:pt>
                <c:pt idx="12">
                  <c:v>54.048990416799995</c:v>
                </c:pt>
                <c:pt idx="13">
                  <c:v>89.459780429999896</c:v>
                </c:pt>
                <c:pt idx="14">
                  <c:v>109.41323726600001</c:v>
                </c:pt>
                <c:pt idx="15">
                  <c:v>116.794443888</c:v>
                </c:pt>
                <c:pt idx="16">
                  <c:v>118.10702560559999</c:v>
                </c:pt>
              </c:numCache>
            </c:numRef>
          </c:val>
          <c:extLst>
            <c:ext xmlns:c16="http://schemas.microsoft.com/office/drawing/2014/chart" uri="{C3380CC4-5D6E-409C-BE32-E72D297353CC}">
              <c16:uniqueId val="{0000001C-BB34-4584-A171-9EAF017863EE}"/>
            </c:ext>
          </c:extLst>
        </c:ser>
        <c:dLbls>
          <c:showLegendKey val="0"/>
          <c:showVal val="0"/>
          <c:showCatName val="0"/>
          <c:showSerName val="0"/>
          <c:showPercent val="0"/>
          <c:showBubbleSize val="0"/>
        </c:dLbls>
        <c:gapWidth val="55"/>
        <c:overlap val="100"/>
        <c:axId val="247595752"/>
        <c:axId val="247596144"/>
      </c:barChart>
      <c:catAx>
        <c:axId val="247595752"/>
        <c:scaling>
          <c:orientation val="minMax"/>
        </c:scaling>
        <c:delete val="0"/>
        <c:axPos val="l"/>
        <c:numFmt formatCode="General" sourceLinked="0"/>
        <c:majorTickMark val="none"/>
        <c:minorTickMark val="none"/>
        <c:tickLblPos val="nextTo"/>
        <c:txPr>
          <a:bodyPr/>
          <a:lstStyle/>
          <a:p>
            <a:pPr>
              <a:defRPr sz="900" b="1">
                <a:latin typeface="+mn-lt"/>
              </a:defRPr>
            </a:pPr>
            <a:endParaRPr lang="tr-TR"/>
          </a:p>
        </c:txPr>
        <c:crossAx val="247596144"/>
        <c:crosses val="autoZero"/>
        <c:auto val="1"/>
        <c:lblAlgn val="ctr"/>
        <c:lblOffset val="100"/>
        <c:noMultiLvlLbl val="0"/>
      </c:catAx>
      <c:valAx>
        <c:axId val="247596144"/>
        <c:scaling>
          <c:orientation val="minMax"/>
          <c:max val="150"/>
        </c:scaling>
        <c:delete val="0"/>
        <c:axPos val="b"/>
        <c:numFmt formatCode="General" sourceLinked="1"/>
        <c:majorTickMark val="none"/>
        <c:minorTickMark val="none"/>
        <c:tickLblPos val="nextTo"/>
        <c:txPr>
          <a:bodyPr/>
          <a:lstStyle/>
          <a:p>
            <a:pPr>
              <a:defRPr b="1">
                <a:latin typeface="+mn-lt"/>
              </a:defRPr>
            </a:pPr>
            <a:endParaRPr lang="tr-TR"/>
          </a:p>
        </c:txPr>
        <c:crossAx val="247595752"/>
        <c:crosses val="autoZero"/>
        <c:crossBetween val="between"/>
      </c:valAx>
    </c:plotArea>
    <c:legend>
      <c:legendPos val="r"/>
      <c:legendEntry>
        <c:idx val="16"/>
        <c:delete val="1"/>
      </c:legendEntry>
      <c:layout>
        <c:manualLayout>
          <c:xMode val="edge"/>
          <c:yMode val="edge"/>
          <c:x val="0.71384400332736142"/>
          <c:y val="3.4075985663082432E-2"/>
          <c:w val="0.27695312098842423"/>
          <c:h val="0.93615979318175224"/>
        </c:manualLayout>
      </c:layout>
      <c:overlay val="0"/>
      <c:txPr>
        <a:bodyPr/>
        <a:lstStyle/>
        <a:p>
          <a:pPr>
            <a:defRPr sz="900">
              <a:latin typeface="+mn-lt"/>
            </a:defRPr>
          </a:pPr>
          <a:endParaRPr lang="tr-TR"/>
        </a:p>
      </c:txPr>
    </c:legend>
    <c:plotVisOnly val="1"/>
    <c:dispBlanksAs val="gap"/>
    <c:showDLblsOverMax val="0"/>
  </c:chart>
  <c:spPr>
    <a:ln>
      <a:solidFill>
        <a:schemeClr val="tx1"/>
      </a:solidFill>
    </a:ln>
  </c:spPr>
  <c:txPr>
    <a:bodyPr/>
    <a:lstStyle/>
    <a:p>
      <a:pPr>
        <a:defRPr>
          <a:latin typeface="Arial Narrow" panose="020B0606020202030204" pitchFamily="34" charset="0"/>
        </a:defRPr>
      </a:pPr>
      <a:endParaRPr lang="tr-TR"/>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09F322-4F98-4389-9112-A3FE9DC45BCB}" type="doc">
      <dgm:prSet loTypeId="urn:microsoft.com/office/officeart/2005/8/layout/chevron1" loCatId="process" qsTypeId="urn:microsoft.com/office/officeart/2005/8/quickstyle/3d1" qsCatId="3D" csTypeId="urn:microsoft.com/office/officeart/2005/8/colors/accent5_2" csCatId="accent5" phldr="1"/>
      <dgm:spPr/>
    </dgm:pt>
    <dgm:pt modelId="{EF09386C-29C9-42CB-B7C8-2E486543C331}">
      <dgm:prSet phldrT="[Metin]" custT="1"/>
      <dgm:spPr/>
      <dgm:t>
        <a:bodyPr/>
        <a:lstStyle/>
        <a:p>
          <a:r>
            <a:rPr lang="tr-TR" sz="1400" dirty="0" smtClean="0"/>
            <a:t>2010</a:t>
          </a:r>
          <a:endParaRPr lang="tr-TR" sz="1400" dirty="0"/>
        </a:p>
      </dgm:t>
    </dgm:pt>
    <dgm:pt modelId="{F9E778F8-1542-4580-A687-77F6C090070E}" type="parTrans" cxnId="{EB1CFE8C-107F-4D29-9BF9-DD382FA140C9}">
      <dgm:prSet/>
      <dgm:spPr/>
      <dgm:t>
        <a:bodyPr/>
        <a:lstStyle/>
        <a:p>
          <a:endParaRPr lang="tr-TR" sz="800"/>
        </a:p>
      </dgm:t>
    </dgm:pt>
    <dgm:pt modelId="{CA50444A-CC5A-4B53-A4FF-E7730FBDB97E}" type="sibTrans" cxnId="{EB1CFE8C-107F-4D29-9BF9-DD382FA140C9}">
      <dgm:prSet/>
      <dgm:spPr/>
      <dgm:t>
        <a:bodyPr/>
        <a:lstStyle/>
        <a:p>
          <a:endParaRPr lang="tr-TR" sz="800"/>
        </a:p>
      </dgm:t>
    </dgm:pt>
    <dgm:pt modelId="{17170B0B-2464-4945-8A5E-121E07A6A490}">
      <dgm:prSet phldrT="[Metin]" custT="1"/>
      <dgm:spPr/>
      <dgm:t>
        <a:bodyPr/>
        <a:lstStyle/>
        <a:p>
          <a:r>
            <a:rPr lang="tr-TR" sz="1400" dirty="0" smtClean="0"/>
            <a:t>2011</a:t>
          </a:r>
          <a:endParaRPr lang="tr-TR" sz="1400" dirty="0"/>
        </a:p>
      </dgm:t>
    </dgm:pt>
    <dgm:pt modelId="{68903160-9C79-4AAE-9667-8BBBADEFCFA6}" type="parTrans" cxnId="{F1F938BD-BDDE-4510-BCB5-D792FFB58A60}">
      <dgm:prSet/>
      <dgm:spPr/>
      <dgm:t>
        <a:bodyPr/>
        <a:lstStyle/>
        <a:p>
          <a:endParaRPr lang="tr-TR" sz="800"/>
        </a:p>
      </dgm:t>
    </dgm:pt>
    <dgm:pt modelId="{16242CBF-91E6-4219-BE79-8248F2617124}" type="sibTrans" cxnId="{F1F938BD-BDDE-4510-BCB5-D792FFB58A60}">
      <dgm:prSet/>
      <dgm:spPr/>
      <dgm:t>
        <a:bodyPr/>
        <a:lstStyle/>
        <a:p>
          <a:endParaRPr lang="tr-TR" sz="800"/>
        </a:p>
      </dgm:t>
    </dgm:pt>
    <dgm:pt modelId="{82B08946-41B0-4640-AB06-4F7B31F651C2}">
      <dgm:prSet phldrT="[Metin]" custT="1"/>
      <dgm:spPr/>
      <dgm:t>
        <a:bodyPr/>
        <a:lstStyle/>
        <a:p>
          <a:r>
            <a:rPr lang="tr-TR" sz="1400" dirty="0" smtClean="0"/>
            <a:t>2012</a:t>
          </a:r>
          <a:endParaRPr lang="tr-TR" sz="1400" dirty="0"/>
        </a:p>
      </dgm:t>
    </dgm:pt>
    <dgm:pt modelId="{49437E69-4B83-49B5-A161-8709D6E9C810}" type="parTrans" cxnId="{B4683D43-AE53-4381-9A6E-2FA46C41D306}">
      <dgm:prSet/>
      <dgm:spPr/>
      <dgm:t>
        <a:bodyPr/>
        <a:lstStyle/>
        <a:p>
          <a:endParaRPr lang="tr-TR" sz="800"/>
        </a:p>
      </dgm:t>
    </dgm:pt>
    <dgm:pt modelId="{B1C2D853-8229-479B-A330-5A9D93A2595B}" type="sibTrans" cxnId="{B4683D43-AE53-4381-9A6E-2FA46C41D306}">
      <dgm:prSet/>
      <dgm:spPr/>
      <dgm:t>
        <a:bodyPr/>
        <a:lstStyle/>
        <a:p>
          <a:endParaRPr lang="tr-TR" sz="800"/>
        </a:p>
      </dgm:t>
    </dgm:pt>
    <dgm:pt modelId="{351CF961-2BE3-41DD-A9F8-E83239B66C90}">
      <dgm:prSet custT="1"/>
      <dgm:spPr/>
      <dgm:t>
        <a:bodyPr/>
        <a:lstStyle/>
        <a:p>
          <a:r>
            <a:rPr lang="tr-TR" sz="2800" dirty="0" smtClean="0">
              <a:solidFill>
                <a:srgbClr val="FF0000"/>
              </a:solidFill>
            </a:rPr>
            <a:t>2013</a:t>
          </a:r>
          <a:endParaRPr lang="tr-TR" sz="2800" dirty="0">
            <a:solidFill>
              <a:srgbClr val="FF0000"/>
            </a:solidFill>
          </a:endParaRPr>
        </a:p>
      </dgm:t>
    </dgm:pt>
    <dgm:pt modelId="{EC9DDFC9-2024-4ACB-A55C-CA6D8C8CE81E}" type="parTrans" cxnId="{463DCB88-1B96-49D3-ACF4-04CE72ABF9E1}">
      <dgm:prSet/>
      <dgm:spPr/>
      <dgm:t>
        <a:bodyPr/>
        <a:lstStyle/>
        <a:p>
          <a:endParaRPr lang="tr-TR" sz="800"/>
        </a:p>
      </dgm:t>
    </dgm:pt>
    <dgm:pt modelId="{26091369-B41A-4E2A-8B46-1027417E957A}" type="sibTrans" cxnId="{463DCB88-1B96-49D3-ACF4-04CE72ABF9E1}">
      <dgm:prSet/>
      <dgm:spPr/>
      <dgm:t>
        <a:bodyPr/>
        <a:lstStyle/>
        <a:p>
          <a:endParaRPr lang="tr-TR" sz="800"/>
        </a:p>
      </dgm:t>
    </dgm:pt>
    <dgm:pt modelId="{3CA81E34-DF47-4ED6-8FED-6CF83D9BB7F6}">
      <dgm:prSet custT="1"/>
      <dgm:spPr/>
      <dgm:t>
        <a:bodyPr/>
        <a:lstStyle/>
        <a:p>
          <a:r>
            <a:rPr lang="tr-TR" sz="2800" dirty="0" smtClean="0">
              <a:solidFill>
                <a:srgbClr val="FF0000"/>
              </a:solidFill>
            </a:rPr>
            <a:t>2014</a:t>
          </a:r>
          <a:endParaRPr lang="tr-TR" sz="2800" dirty="0">
            <a:solidFill>
              <a:srgbClr val="FF0000"/>
            </a:solidFill>
          </a:endParaRPr>
        </a:p>
      </dgm:t>
    </dgm:pt>
    <dgm:pt modelId="{054240A3-5988-47C7-A206-4559FC41BDE5}" type="parTrans" cxnId="{9388ADEE-6F40-4B10-AD35-C7FFF084D36C}">
      <dgm:prSet/>
      <dgm:spPr/>
      <dgm:t>
        <a:bodyPr/>
        <a:lstStyle/>
        <a:p>
          <a:endParaRPr lang="tr-TR" sz="800"/>
        </a:p>
      </dgm:t>
    </dgm:pt>
    <dgm:pt modelId="{F7B9104A-50D3-4BBF-814A-5275C6FE4239}" type="sibTrans" cxnId="{9388ADEE-6F40-4B10-AD35-C7FFF084D36C}">
      <dgm:prSet/>
      <dgm:spPr/>
      <dgm:t>
        <a:bodyPr/>
        <a:lstStyle/>
        <a:p>
          <a:endParaRPr lang="tr-TR" sz="800"/>
        </a:p>
      </dgm:t>
    </dgm:pt>
    <dgm:pt modelId="{0FD41150-5931-4702-8133-7DC705C80766}">
      <dgm:prSet custT="1"/>
      <dgm:spPr/>
      <dgm:t>
        <a:bodyPr/>
        <a:lstStyle/>
        <a:p>
          <a:r>
            <a:rPr lang="tr-TR" sz="1400" dirty="0" smtClean="0"/>
            <a:t>2016</a:t>
          </a:r>
          <a:endParaRPr lang="tr-TR" sz="1400" dirty="0"/>
        </a:p>
      </dgm:t>
    </dgm:pt>
    <dgm:pt modelId="{2726AAD3-A4A4-4AE3-AC83-5E28FEC163EB}" type="parTrans" cxnId="{677602E4-EC18-47C0-87E4-9BDEB288A090}">
      <dgm:prSet/>
      <dgm:spPr/>
      <dgm:t>
        <a:bodyPr/>
        <a:lstStyle/>
        <a:p>
          <a:endParaRPr lang="tr-TR" sz="800"/>
        </a:p>
      </dgm:t>
    </dgm:pt>
    <dgm:pt modelId="{DE123864-B3E6-4DC4-9160-3778004F627C}" type="sibTrans" cxnId="{677602E4-EC18-47C0-87E4-9BDEB288A090}">
      <dgm:prSet/>
      <dgm:spPr/>
      <dgm:t>
        <a:bodyPr/>
        <a:lstStyle/>
        <a:p>
          <a:endParaRPr lang="tr-TR" sz="800"/>
        </a:p>
      </dgm:t>
    </dgm:pt>
    <dgm:pt modelId="{4C229782-6D09-4F15-8911-715AB4C2CFFA}">
      <dgm:prSet custT="1"/>
      <dgm:spPr/>
      <dgm:t>
        <a:bodyPr/>
        <a:lstStyle/>
        <a:p>
          <a:r>
            <a:rPr lang="tr-TR" sz="2800" dirty="0" smtClean="0">
              <a:solidFill>
                <a:srgbClr val="FF0000"/>
              </a:solidFill>
            </a:rPr>
            <a:t>2015</a:t>
          </a:r>
          <a:endParaRPr lang="tr-TR" sz="2800" dirty="0">
            <a:solidFill>
              <a:srgbClr val="FF0000"/>
            </a:solidFill>
          </a:endParaRPr>
        </a:p>
      </dgm:t>
    </dgm:pt>
    <dgm:pt modelId="{0CD4D256-6AEB-4E68-9335-604E57AC773B}" type="parTrans" cxnId="{8ED6C65C-0FD4-48EA-991F-74984DA51D8F}">
      <dgm:prSet/>
      <dgm:spPr/>
      <dgm:t>
        <a:bodyPr/>
        <a:lstStyle/>
        <a:p>
          <a:endParaRPr lang="tr-TR" sz="1100"/>
        </a:p>
      </dgm:t>
    </dgm:pt>
    <dgm:pt modelId="{D1A0D428-9922-44F8-B7A9-A79387A996D1}" type="sibTrans" cxnId="{8ED6C65C-0FD4-48EA-991F-74984DA51D8F}">
      <dgm:prSet/>
      <dgm:spPr/>
      <dgm:t>
        <a:bodyPr/>
        <a:lstStyle/>
        <a:p>
          <a:endParaRPr lang="tr-TR" sz="1100"/>
        </a:p>
      </dgm:t>
    </dgm:pt>
    <dgm:pt modelId="{FE3DCD56-E69F-4559-8137-A73D3C1E32C9}" type="pres">
      <dgm:prSet presAssocID="{1209F322-4F98-4389-9112-A3FE9DC45BCB}" presName="Name0" presStyleCnt="0">
        <dgm:presLayoutVars>
          <dgm:dir/>
          <dgm:animLvl val="lvl"/>
          <dgm:resizeHandles val="exact"/>
        </dgm:presLayoutVars>
      </dgm:prSet>
      <dgm:spPr/>
    </dgm:pt>
    <dgm:pt modelId="{BACD40B1-5C15-4093-B179-B6C87A6CDC7E}" type="pres">
      <dgm:prSet presAssocID="{EF09386C-29C9-42CB-B7C8-2E486543C331}" presName="parTxOnly" presStyleLbl="node1" presStyleIdx="0" presStyleCnt="7" custScaleX="59272" custScaleY="77550" custLinFactNeighborX="-2835" custLinFactNeighborY="-4029">
        <dgm:presLayoutVars>
          <dgm:chMax val="0"/>
          <dgm:chPref val="0"/>
          <dgm:bulletEnabled val="1"/>
        </dgm:presLayoutVars>
      </dgm:prSet>
      <dgm:spPr/>
      <dgm:t>
        <a:bodyPr/>
        <a:lstStyle/>
        <a:p>
          <a:endParaRPr lang="tr-TR"/>
        </a:p>
      </dgm:t>
    </dgm:pt>
    <dgm:pt modelId="{D660A8D1-D2EE-41EB-A329-89F71B5F8047}" type="pres">
      <dgm:prSet presAssocID="{CA50444A-CC5A-4B53-A4FF-E7730FBDB97E}" presName="parTxOnlySpace" presStyleCnt="0"/>
      <dgm:spPr/>
    </dgm:pt>
    <dgm:pt modelId="{6F7D18B9-7654-48AB-A130-37DD4D33858F}" type="pres">
      <dgm:prSet presAssocID="{17170B0B-2464-4945-8A5E-121E07A6A490}" presName="parTxOnly" presStyleLbl="node1" presStyleIdx="1" presStyleCnt="7" custScaleX="54253" custScaleY="77550">
        <dgm:presLayoutVars>
          <dgm:chMax val="0"/>
          <dgm:chPref val="0"/>
          <dgm:bulletEnabled val="1"/>
        </dgm:presLayoutVars>
      </dgm:prSet>
      <dgm:spPr/>
      <dgm:t>
        <a:bodyPr/>
        <a:lstStyle/>
        <a:p>
          <a:endParaRPr lang="tr-TR"/>
        </a:p>
      </dgm:t>
    </dgm:pt>
    <dgm:pt modelId="{FB129270-03EE-4829-A0C2-CD175CE4FF62}" type="pres">
      <dgm:prSet presAssocID="{16242CBF-91E6-4219-BE79-8248F2617124}" presName="parTxOnlySpace" presStyleCnt="0"/>
      <dgm:spPr/>
    </dgm:pt>
    <dgm:pt modelId="{1278B705-81C8-4843-85AA-E7D8295CA93A}" type="pres">
      <dgm:prSet presAssocID="{82B08946-41B0-4640-AB06-4F7B31F651C2}" presName="parTxOnly" presStyleLbl="node1" presStyleIdx="2" presStyleCnt="7" custScaleX="55746" custScaleY="77550">
        <dgm:presLayoutVars>
          <dgm:chMax val="0"/>
          <dgm:chPref val="0"/>
          <dgm:bulletEnabled val="1"/>
        </dgm:presLayoutVars>
      </dgm:prSet>
      <dgm:spPr/>
      <dgm:t>
        <a:bodyPr/>
        <a:lstStyle/>
        <a:p>
          <a:endParaRPr lang="tr-TR"/>
        </a:p>
      </dgm:t>
    </dgm:pt>
    <dgm:pt modelId="{632E34BA-B086-4586-9915-72BFB153C0FF}" type="pres">
      <dgm:prSet presAssocID="{B1C2D853-8229-479B-A330-5A9D93A2595B}" presName="parTxOnlySpace" presStyleCnt="0"/>
      <dgm:spPr/>
    </dgm:pt>
    <dgm:pt modelId="{F185FE85-CDEC-4505-8C50-A5F17E964B5B}" type="pres">
      <dgm:prSet presAssocID="{351CF961-2BE3-41DD-A9F8-E83239B66C90}" presName="parTxOnly" presStyleLbl="node1" presStyleIdx="3" presStyleCnt="7" custScaleX="51665" custScaleY="77550">
        <dgm:presLayoutVars>
          <dgm:chMax val="0"/>
          <dgm:chPref val="0"/>
          <dgm:bulletEnabled val="1"/>
        </dgm:presLayoutVars>
      </dgm:prSet>
      <dgm:spPr/>
      <dgm:t>
        <a:bodyPr/>
        <a:lstStyle/>
        <a:p>
          <a:endParaRPr lang="tr-TR"/>
        </a:p>
      </dgm:t>
    </dgm:pt>
    <dgm:pt modelId="{DB47BC55-8EE9-4B01-A0F4-BFD91F81A6C0}" type="pres">
      <dgm:prSet presAssocID="{26091369-B41A-4E2A-8B46-1027417E957A}" presName="parTxOnlySpace" presStyleCnt="0"/>
      <dgm:spPr/>
    </dgm:pt>
    <dgm:pt modelId="{7F843876-92BD-4120-9F72-0A72AE6A3373}" type="pres">
      <dgm:prSet presAssocID="{3CA81E34-DF47-4ED6-8FED-6CF83D9BB7F6}" presName="parTxOnly" presStyleLbl="node1" presStyleIdx="4" presStyleCnt="7" custScaleX="49077" custScaleY="77431">
        <dgm:presLayoutVars>
          <dgm:chMax val="0"/>
          <dgm:chPref val="0"/>
          <dgm:bulletEnabled val="1"/>
        </dgm:presLayoutVars>
      </dgm:prSet>
      <dgm:spPr/>
      <dgm:t>
        <a:bodyPr/>
        <a:lstStyle/>
        <a:p>
          <a:endParaRPr lang="tr-TR"/>
        </a:p>
      </dgm:t>
    </dgm:pt>
    <dgm:pt modelId="{1B8BA6B0-F927-4723-A6FA-29499AFF7AEF}" type="pres">
      <dgm:prSet presAssocID="{F7B9104A-50D3-4BBF-814A-5275C6FE4239}" presName="parTxOnlySpace" presStyleCnt="0"/>
      <dgm:spPr/>
    </dgm:pt>
    <dgm:pt modelId="{CBB54ECC-75C6-4AE0-940C-EA94F8FD6770}" type="pres">
      <dgm:prSet presAssocID="{4C229782-6D09-4F15-8911-715AB4C2CFFA}" presName="parTxOnly" presStyleLbl="node1" presStyleIdx="5" presStyleCnt="7" custScaleX="53377" custScaleY="77550">
        <dgm:presLayoutVars>
          <dgm:chMax val="0"/>
          <dgm:chPref val="0"/>
          <dgm:bulletEnabled val="1"/>
        </dgm:presLayoutVars>
      </dgm:prSet>
      <dgm:spPr/>
      <dgm:t>
        <a:bodyPr/>
        <a:lstStyle/>
        <a:p>
          <a:endParaRPr lang="tr-TR"/>
        </a:p>
      </dgm:t>
    </dgm:pt>
    <dgm:pt modelId="{68152BDF-6AB6-4868-A327-8E735F33AFE9}" type="pres">
      <dgm:prSet presAssocID="{D1A0D428-9922-44F8-B7A9-A79387A996D1}" presName="parTxOnlySpace" presStyleCnt="0"/>
      <dgm:spPr/>
    </dgm:pt>
    <dgm:pt modelId="{8ED1E4F5-24B4-4FAF-BC92-021EB1C6681F}" type="pres">
      <dgm:prSet presAssocID="{0FD41150-5931-4702-8133-7DC705C80766}" presName="parTxOnly" presStyleLbl="node1" presStyleIdx="6" presStyleCnt="7" custScaleX="52097" custScaleY="80212">
        <dgm:presLayoutVars>
          <dgm:chMax val="0"/>
          <dgm:chPref val="0"/>
          <dgm:bulletEnabled val="1"/>
        </dgm:presLayoutVars>
      </dgm:prSet>
      <dgm:spPr/>
      <dgm:t>
        <a:bodyPr/>
        <a:lstStyle/>
        <a:p>
          <a:endParaRPr lang="tr-TR"/>
        </a:p>
      </dgm:t>
    </dgm:pt>
  </dgm:ptLst>
  <dgm:cxnLst>
    <dgm:cxn modelId="{77F98E1A-8392-4778-88A9-5634EDA548ED}" type="presOf" srcId="{3CA81E34-DF47-4ED6-8FED-6CF83D9BB7F6}" destId="{7F843876-92BD-4120-9F72-0A72AE6A3373}" srcOrd="0" destOrd="0" presId="urn:microsoft.com/office/officeart/2005/8/layout/chevron1"/>
    <dgm:cxn modelId="{677602E4-EC18-47C0-87E4-9BDEB288A090}" srcId="{1209F322-4F98-4389-9112-A3FE9DC45BCB}" destId="{0FD41150-5931-4702-8133-7DC705C80766}" srcOrd="6" destOrd="0" parTransId="{2726AAD3-A4A4-4AE3-AC83-5E28FEC163EB}" sibTransId="{DE123864-B3E6-4DC4-9160-3778004F627C}"/>
    <dgm:cxn modelId="{F1F938BD-BDDE-4510-BCB5-D792FFB58A60}" srcId="{1209F322-4F98-4389-9112-A3FE9DC45BCB}" destId="{17170B0B-2464-4945-8A5E-121E07A6A490}" srcOrd="1" destOrd="0" parTransId="{68903160-9C79-4AAE-9667-8BBBADEFCFA6}" sibTransId="{16242CBF-91E6-4219-BE79-8248F2617124}"/>
    <dgm:cxn modelId="{ADB86355-8281-457A-8E08-000AB5C3B56F}" type="presOf" srcId="{1209F322-4F98-4389-9112-A3FE9DC45BCB}" destId="{FE3DCD56-E69F-4559-8137-A73D3C1E32C9}" srcOrd="0" destOrd="0" presId="urn:microsoft.com/office/officeart/2005/8/layout/chevron1"/>
    <dgm:cxn modelId="{EB1CFE8C-107F-4D29-9BF9-DD382FA140C9}" srcId="{1209F322-4F98-4389-9112-A3FE9DC45BCB}" destId="{EF09386C-29C9-42CB-B7C8-2E486543C331}" srcOrd="0" destOrd="0" parTransId="{F9E778F8-1542-4580-A687-77F6C090070E}" sibTransId="{CA50444A-CC5A-4B53-A4FF-E7730FBDB97E}"/>
    <dgm:cxn modelId="{463DCB88-1B96-49D3-ACF4-04CE72ABF9E1}" srcId="{1209F322-4F98-4389-9112-A3FE9DC45BCB}" destId="{351CF961-2BE3-41DD-A9F8-E83239B66C90}" srcOrd="3" destOrd="0" parTransId="{EC9DDFC9-2024-4ACB-A55C-CA6D8C8CE81E}" sibTransId="{26091369-B41A-4E2A-8B46-1027417E957A}"/>
    <dgm:cxn modelId="{8ED6C65C-0FD4-48EA-991F-74984DA51D8F}" srcId="{1209F322-4F98-4389-9112-A3FE9DC45BCB}" destId="{4C229782-6D09-4F15-8911-715AB4C2CFFA}" srcOrd="5" destOrd="0" parTransId="{0CD4D256-6AEB-4E68-9335-604E57AC773B}" sibTransId="{D1A0D428-9922-44F8-B7A9-A79387A996D1}"/>
    <dgm:cxn modelId="{90F20A0A-8775-4671-B19D-2C4C56422AC3}" type="presOf" srcId="{82B08946-41B0-4640-AB06-4F7B31F651C2}" destId="{1278B705-81C8-4843-85AA-E7D8295CA93A}" srcOrd="0" destOrd="0" presId="urn:microsoft.com/office/officeart/2005/8/layout/chevron1"/>
    <dgm:cxn modelId="{CCF3DD67-02F6-4E34-ACD0-39A2DE6719F4}" type="presOf" srcId="{4C229782-6D09-4F15-8911-715AB4C2CFFA}" destId="{CBB54ECC-75C6-4AE0-940C-EA94F8FD6770}" srcOrd="0" destOrd="0" presId="urn:microsoft.com/office/officeart/2005/8/layout/chevron1"/>
    <dgm:cxn modelId="{9388ADEE-6F40-4B10-AD35-C7FFF084D36C}" srcId="{1209F322-4F98-4389-9112-A3FE9DC45BCB}" destId="{3CA81E34-DF47-4ED6-8FED-6CF83D9BB7F6}" srcOrd="4" destOrd="0" parTransId="{054240A3-5988-47C7-A206-4559FC41BDE5}" sibTransId="{F7B9104A-50D3-4BBF-814A-5275C6FE4239}"/>
    <dgm:cxn modelId="{43E725EE-9188-40EC-9C42-FBB1CFFE5AE3}" type="presOf" srcId="{17170B0B-2464-4945-8A5E-121E07A6A490}" destId="{6F7D18B9-7654-48AB-A130-37DD4D33858F}" srcOrd="0" destOrd="0" presId="urn:microsoft.com/office/officeart/2005/8/layout/chevron1"/>
    <dgm:cxn modelId="{E146D201-E50E-4B90-92EC-54C585638BEF}" type="presOf" srcId="{351CF961-2BE3-41DD-A9F8-E83239B66C90}" destId="{F185FE85-CDEC-4505-8C50-A5F17E964B5B}" srcOrd="0" destOrd="0" presId="urn:microsoft.com/office/officeart/2005/8/layout/chevron1"/>
    <dgm:cxn modelId="{B4683D43-AE53-4381-9A6E-2FA46C41D306}" srcId="{1209F322-4F98-4389-9112-A3FE9DC45BCB}" destId="{82B08946-41B0-4640-AB06-4F7B31F651C2}" srcOrd="2" destOrd="0" parTransId="{49437E69-4B83-49B5-A161-8709D6E9C810}" sibTransId="{B1C2D853-8229-479B-A330-5A9D93A2595B}"/>
    <dgm:cxn modelId="{142C2D9C-5F2A-4CF3-B9F0-0B047494006D}" type="presOf" srcId="{0FD41150-5931-4702-8133-7DC705C80766}" destId="{8ED1E4F5-24B4-4FAF-BC92-021EB1C6681F}" srcOrd="0" destOrd="0" presId="urn:microsoft.com/office/officeart/2005/8/layout/chevron1"/>
    <dgm:cxn modelId="{9C7900CB-E5D4-4A12-A563-10331A083B67}" type="presOf" srcId="{EF09386C-29C9-42CB-B7C8-2E486543C331}" destId="{BACD40B1-5C15-4093-B179-B6C87A6CDC7E}" srcOrd="0" destOrd="0" presId="urn:microsoft.com/office/officeart/2005/8/layout/chevron1"/>
    <dgm:cxn modelId="{53246BB8-6590-4CBD-94D4-3A3B95768EC0}" type="presParOf" srcId="{FE3DCD56-E69F-4559-8137-A73D3C1E32C9}" destId="{BACD40B1-5C15-4093-B179-B6C87A6CDC7E}" srcOrd="0" destOrd="0" presId="urn:microsoft.com/office/officeart/2005/8/layout/chevron1"/>
    <dgm:cxn modelId="{AF005DE8-64A0-4D14-8F82-DE1D25E3C496}" type="presParOf" srcId="{FE3DCD56-E69F-4559-8137-A73D3C1E32C9}" destId="{D660A8D1-D2EE-41EB-A329-89F71B5F8047}" srcOrd="1" destOrd="0" presId="urn:microsoft.com/office/officeart/2005/8/layout/chevron1"/>
    <dgm:cxn modelId="{8F5329E2-0361-45F4-8F18-7C6228173159}" type="presParOf" srcId="{FE3DCD56-E69F-4559-8137-A73D3C1E32C9}" destId="{6F7D18B9-7654-48AB-A130-37DD4D33858F}" srcOrd="2" destOrd="0" presId="urn:microsoft.com/office/officeart/2005/8/layout/chevron1"/>
    <dgm:cxn modelId="{1228FDD5-924B-4FB8-9C79-3B8997F1D2AB}" type="presParOf" srcId="{FE3DCD56-E69F-4559-8137-A73D3C1E32C9}" destId="{FB129270-03EE-4829-A0C2-CD175CE4FF62}" srcOrd="3" destOrd="0" presId="urn:microsoft.com/office/officeart/2005/8/layout/chevron1"/>
    <dgm:cxn modelId="{98986D43-CE17-47E7-B666-57250F7D4ABE}" type="presParOf" srcId="{FE3DCD56-E69F-4559-8137-A73D3C1E32C9}" destId="{1278B705-81C8-4843-85AA-E7D8295CA93A}" srcOrd="4" destOrd="0" presId="urn:microsoft.com/office/officeart/2005/8/layout/chevron1"/>
    <dgm:cxn modelId="{CA799117-56A2-4365-8929-FBFE347838CE}" type="presParOf" srcId="{FE3DCD56-E69F-4559-8137-A73D3C1E32C9}" destId="{632E34BA-B086-4586-9915-72BFB153C0FF}" srcOrd="5" destOrd="0" presId="urn:microsoft.com/office/officeart/2005/8/layout/chevron1"/>
    <dgm:cxn modelId="{B73D96EB-70B5-413B-908C-42C5CD625222}" type="presParOf" srcId="{FE3DCD56-E69F-4559-8137-A73D3C1E32C9}" destId="{F185FE85-CDEC-4505-8C50-A5F17E964B5B}" srcOrd="6" destOrd="0" presId="urn:microsoft.com/office/officeart/2005/8/layout/chevron1"/>
    <dgm:cxn modelId="{D123F2A4-088B-4E89-BAF4-06C959C84E9B}" type="presParOf" srcId="{FE3DCD56-E69F-4559-8137-A73D3C1E32C9}" destId="{DB47BC55-8EE9-4B01-A0F4-BFD91F81A6C0}" srcOrd="7" destOrd="0" presId="urn:microsoft.com/office/officeart/2005/8/layout/chevron1"/>
    <dgm:cxn modelId="{8AF320F3-ADFB-41FB-862D-1289C411A93A}" type="presParOf" srcId="{FE3DCD56-E69F-4559-8137-A73D3C1E32C9}" destId="{7F843876-92BD-4120-9F72-0A72AE6A3373}" srcOrd="8" destOrd="0" presId="urn:microsoft.com/office/officeart/2005/8/layout/chevron1"/>
    <dgm:cxn modelId="{6A361B12-89B3-4FCC-A0E7-A9D68953E414}" type="presParOf" srcId="{FE3DCD56-E69F-4559-8137-A73D3C1E32C9}" destId="{1B8BA6B0-F927-4723-A6FA-29499AFF7AEF}" srcOrd="9" destOrd="0" presId="urn:microsoft.com/office/officeart/2005/8/layout/chevron1"/>
    <dgm:cxn modelId="{9E0ED6E6-D9FB-444D-BA33-1D43EB629B19}" type="presParOf" srcId="{FE3DCD56-E69F-4559-8137-A73D3C1E32C9}" destId="{CBB54ECC-75C6-4AE0-940C-EA94F8FD6770}" srcOrd="10" destOrd="0" presId="urn:microsoft.com/office/officeart/2005/8/layout/chevron1"/>
    <dgm:cxn modelId="{92121918-172F-44E4-B453-FE4C749EF469}" type="presParOf" srcId="{FE3DCD56-E69F-4559-8137-A73D3C1E32C9}" destId="{68152BDF-6AB6-4868-A327-8E735F33AFE9}" srcOrd="11" destOrd="0" presId="urn:microsoft.com/office/officeart/2005/8/layout/chevron1"/>
    <dgm:cxn modelId="{7E102BBF-A449-4B4E-A9B5-1BA389382A9D}" type="presParOf" srcId="{FE3DCD56-E69F-4559-8137-A73D3C1E32C9}" destId="{8ED1E4F5-24B4-4FAF-BC92-021EB1C6681F}" srcOrd="1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F606F2-F379-41D7-9560-0D4B2F50862A}" type="doc">
      <dgm:prSet loTypeId="urn:microsoft.com/office/officeart/2005/8/layout/pyramid1" loCatId="pyramid" qsTypeId="urn:microsoft.com/office/officeart/2005/8/quickstyle/simple1#3" qsCatId="simple" csTypeId="urn:microsoft.com/office/officeart/2005/8/colors/colorful1" csCatId="colorful" phldr="1"/>
      <dgm:spPr/>
      <dgm:t>
        <a:bodyPr/>
        <a:lstStyle/>
        <a:p>
          <a:endParaRPr lang="tr-TR"/>
        </a:p>
      </dgm:t>
    </dgm:pt>
    <dgm:pt modelId="{C6B2F41D-AEEC-4E26-A8A5-E1A6FF09461D}">
      <dgm:prSet phldrT="[Metin]" custT="1"/>
      <dgm:spPr/>
      <dgm:t>
        <a:bodyPr anchor="b"/>
        <a:lstStyle/>
        <a:p>
          <a:pPr>
            <a:lnSpc>
              <a:spcPct val="100000"/>
            </a:lnSpc>
            <a:spcAft>
              <a:spcPts val="0"/>
            </a:spcAft>
          </a:pPr>
          <a:r>
            <a:rPr lang="tr-TR" sz="1500" b="1" dirty="0" smtClean="0">
              <a:solidFill>
                <a:schemeClr val="bg1"/>
              </a:solidFill>
            </a:rPr>
            <a:t>Bulaşıcı Olmayan </a:t>
          </a:r>
        </a:p>
        <a:p>
          <a:pPr>
            <a:lnSpc>
              <a:spcPct val="100000"/>
            </a:lnSpc>
            <a:spcAft>
              <a:spcPts val="0"/>
            </a:spcAft>
          </a:pPr>
          <a:r>
            <a:rPr lang="tr-TR" sz="1500" b="1" dirty="0" smtClean="0">
              <a:solidFill>
                <a:schemeClr val="bg1"/>
              </a:solidFill>
            </a:rPr>
            <a:t>Hastalığı Olan Kişiler</a:t>
          </a:r>
          <a:endParaRPr lang="tr-TR" sz="1500" b="1" dirty="0">
            <a:solidFill>
              <a:schemeClr val="bg1"/>
            </a:solidFill>
          </a:endParaRPr>
        </a:p>
      </dgm:t>
    </dgm:pt>
    <dgm:pt modelId="{864DAA66-ABDB-44EA-97B1-A6AE387C1B81}" type="parTrans" cxnId="{43851832-44C7-41AF-B9E3-201F57A404D0}">
      <dgm:prSet/>
      <dgm:spPr/>
      <dgm:t>
        <a:bodyPr/>
        <a:lstStyle/>
        <a:p>
          <a:endParaRPr lang="tr-TR" sz="1100">
            <a:solidFill>
              <a:schemeClr val="bg1"/>
            </a:solidFill>
          </a:endParaRPr>
        </a:p>
      </dgm:t>
    </dgm:pt>
    <dgm:pt modelId="{97B781B8-7A96-4FC7-AC0B-4F83C877ABE2}" type="sibTrans" cxnId="{43851832-44C7-41AF-B9E3-201F57A404D0}">
      <dgm:prSet/>
      <dgm:spPr/>
      <dgm:t>
        <a:bodyPr/>
        <a:lstStyle/>
        <a:p>
          <a:endParaRPr lang="tr-TR" sz="1100">
            <a:solidFill>
              <a:schemeClr val="bg1"/>
            </a:solidFill>
          </a:endParaRPr>
        </a:p>
      </dgm:t>
    </dgm:pt>
    <dgm:pt modelId="{FED6BDEA-53AF-4616-B7D8-74D62C72D12B}">
      <dgm:prSet phldrT="[Metin]" custT="1"/>
      <dgm:spPr/>
      <dgm:t>
        <a:bodyPr/>
        <a:lstStyle/>
        <a:p>
          <a:pPr>
            <a:spcAft>
              <a:spcPts val="0"/>
            </a:spcAft>
          </a:pPr>
          <a:r>
            <a:rPr lang="tr-TR" sz="1800" b="1" dirty="0" smtClean="0">
              <a:solidFill>
                <a:schemeClr val="bg1"/>
              </a:solidFill>
            </a:rPr>
            <a:t>Yüksek Risk Altında Olan Kişiler</a:t>
          </a:r>
          <a:endParaRPr lang="tr-TR" sz="1800" b="1" dirty="0">
            <a:solidFill>
              <a:schemeClr val="bg1"/>
            </a:solidFill>
          </a:endParaRPr>
        </a:p>
      </dgm:t>
    </dgm:pt>
    <dgm:pt modelId="{01918D68-B8C5-422D-89AB-6FE205423536}" type="parTrans" cxnId="{30D7DCA8-2EC9-4B0C-B840-B24A6EE7F897}">
      <dgm:prSet/>
      <dgm:spPr/>
      <dgm:t>
        <a:bodyPr/>
        <a:lstStyle/>
        <a:p>
          <a:endParaRPr lang="tr-TR" sz="1100">
            <a:solidFill>
              <a:schemeClr val="bg1"/>
            </a:solidFill>
          </a:endParaRPr>
        </a:p>
      </dgm:t>
    </dgm:pt>
    <dgm:pt modelId="{C6C4F528-C0BF-42F3-8430-85B6B8E08735}" type="sibTrans" cxnId="{30D7DCA8-2EC9-4B0C-B840-B24A6EE7F897}">
      <dgm:prSet/>
      <dgm:spPr/>
      <dgm:t>
        <a:bodyPr/>
        <a:lstStyle/>
        <a:p>
          <a:endParaRPr lang="tr-TR" sz="1100">
            <a:solidFill>
              <a:schemeClr val="bg1"/>
            </a:solidFill>
          </a:endParaRPr>
        </a:p>
      </dgm:t>
    </dgm:pt>
    <dgm:pt modelId="{474F9E3D-1728-4F5E-8686-6DE34A0F1980}">
      <dgm:prSet phldrT="[Metin]" custT="1"/>
      <dgm:spPr/>
      <dgm:t>
        <a:bodyPr/>
        <a:lstStyle/>
        <a:p>
          <a:pPr>
            <a:spcAft>
              <a:spcPts val="0"/>
            </a:spcAft>
          </a:pPr>
          <a:r>
            <a:rPr lang="tr-TR" sz="2800" dirty="0" smtClean="0">
              <a:solidFill>
                <a:schemeClr val="bg1"/>
              </a:solidFill>
            </a:rPr>
            <a:t>Tüm Toplum</a:t>
          </a:r>
          <a:endParaRPr lang="tr-TR" sz="2800" dirty="0">
            <a:solidFill>
              <a:schemeClr val="bg1"/>
            </a:solidFill>
          </a:endParaRPr>
        </a:p>
      </dgm:t>
    </dgm:pt>
    <dgm:pt modelId="{B7CAD1E5-4E99-4EF7-BEBC-3CE5EA7557AD}" type="parTrans" cxnId="{BEAC0BB5-A6A5-4AAA-8A2E-A5BDFD65664C}">
      <dgm:prSet/>
      <dgm:spPr/>
      <dgm:t>
        <a:bodyPr/>
        <a:lstStyle/>
        <a:p>
          <a:endParaRPr lang="tr-TR" sz="1100">
            <a:solidFill>
              <a:schemeClr val="bg1"/>
            </a:solidFill>
          </a:endParaRPr>
        </a:p>
      </dgm:t>
    </dgm:pt>
    <dgm:pt modelId="{E234A8E8-E024-4D21-BBD3-0F53AE16BE5A}" type="sibTrans" cxnId="{BEAC0BB5-A6A5-4AAA-8A2E-A5BDFD65664C}">
      <dgm:prSet/>
      <dgm:spPr/>
      <dgm:t>
        <a:bodyPr/>
        <a:lstStyle/>
        <a:p>
          <a:endParaRPr lang="tr-TR" sz="1100">
            <a:solidFill>
              <a:schemeClr val="bg1"/>
            </a:solidFill>
          </a:endParaRPr>
        </a:p>
      </dgm:t>
    </dgm:pt>
    <dgm:pt modelId="{2E85172E-03F3-4966-B040-896E012358C8}" type="pres">
      <dgm:prSet presAssocID="{1DF606F2-F379-41D7-9560-0D4B2F50862A}" presName="Name0" presStyleCnt="0">
        <dgm:presLayoutVars>
          <dgm:dir/>
          <dgm:animLvl val="lvl"/>
          <dgm:resizeHandles val="exact"/>
        </dgm:presLayoutVars>
      </dgm:prSet>
      <dgm:spPr/>
      <dgm:t>
        <a:bodyPr/>
        <a:lstStyle/>
        <a:p>
          <a:endParaRPr lang="tr-TR"/>
        </a:p>
      </dgm:t>
    </dgm:pt>
    <dgm:pt modelId="{63D7EB3F-6DE1-45AB-8275-D1944B14A254}" type="pres">
      <dgm:prSet presAssocID="{C6B2F41D-AEEC-4E26-A8A5-E1A6FF09461D}" presName="Name8" presStyleCnt="0"/>
      <dgm:spPr/>
    </dgm:pt>
    <dgm:pt modelId="{F62A047A-E7B7-4CBD-AED7-641A933D534B}" type="pres">
      <dgm:prSet presAssocID="{C6B2F41D-AEEC-4E26-A8A5-E1A6FF09461D}" presName="level" presStyleLbl="node1" presStyleIdx="0" presStyleCnt="3" custLinFactNeighborX="1088" custLinFactNeighborY="2905">
        <dgm:presLayoutVars>
          <dgm:chMax val="1"/>
          <dgm:bulletEnabled val="1"/>
        </dgm:presLayoutVars>
      </dgm:prSet>
      <dgm:spPr/>
      <dgm:t>
        <a:bodyPr/>
        <a:lstStyle/>
        <a:p>
          <a:endParaRPr lang="tr-TR"/>
        </a:p>
      </dgm:t>
    </dgm:pt>
    <dgm:pt modelId="{3B1FCA8E-B52B-4693-8A66-966B1FABFB48}" type="pres">
      <dgm:prSet presAssocID="{C6B2F41D-AEEC-4E26-A8A5-E1A6FF09461D}" presName="levelTx" presStyleLbl="revTx" presStyleIdx="0" presStyleCnt="0">
        <dgm:presLayoutVars>
          <dgm:chMax val="1"/>
          <dgm:bulletEnabled val="1"/>
        </dgm:presLayoutVars>
      </dgm:prSet>
      <dgm:spPr/>
      <dgm:t>
        <a:bodyPr/>
        <a:lstStyle/>
        <a:p>
          <a:endParaRPr lang="tr-TR"/>
        </a:p>
      </dgm:t>
    </dgm:pt>
    <dgm:pt modelId="{9ACCB2A9-64CA-4F5D-A167-3553F7289734}" type="pres">
      <dgm:prSet presAssocID="{FED6BDEA-53AF-4616-B7D8-74D62C72D12B}" presName="Name8" presStyleCnt="0"/>
      <dgm:spPr/>
    </dgm:pt>
    <dgm:pt modelId="{4B962207-1074-4408-8BA5-090E9CF9FFD2}" type="pres">
      <dgm:prSet presAssocID="{FED6BDEA-53AF-4616-B7D8-74D62C72D12B}" presName="level" presStyleLbl="node1" presStyleIdx="1" presStyleCnt="3">
        <dgm:presLayoutVars>
          <dgm:chMax val="1"/>
          <dgm:bulletEnabled val="1"/>
        </dgm:presLayoutVars>
      </dgm:prSet>
      <dgm:spPr/>
      <dgm:t>
        <a:bodyPr/>
        <a:lstStyle/>
        <a:p>
          <a:endParaRPr lang="tr-TR"/>
        </a:p>
      </dgm:t>
    </dgm:pt>
    <dgm:pt modelId="{541E7BDC-541C-4795-AA37-82C47B731C95}" type="pres">
      <dgm:prSet presAssocID="{FED6BDEA-53AF-4616-B7D8-74D62C72D12B}" presName="levelTx" presStyleLbl="revTx" presStyleIdx="0" presStyleCnt="0">
        <dgm:presLayoutVars>
          <dgm:chMax val="1"/>
          <dgm:bulletEnabled val="1"/>
        </dgm:presLayoutVars>
      </dgm:prSet>
      <dgm:spPr/>
      <dgm:t>
        <a:bodyPr/>
        <a:lstStyle/>
        <a:p>
          <a:endParaRPr lang="tr-TR"/>
        </a:p>
      </dgm:t>
    </dgm:pt>
    <dgm:pt modelId="{224BAD8E-1BF8-4A48-ABFC-B75AE6DD90AE}" type="pres">
      <dgm:prSet presAssocID="{474F9E3D-1728-4F5E-8686-6DE34A0F1980}" presName="Name8" presStyleCnt="0"/>
      <dgm:spPr/>
    </dgm:pt>
    <dgm:pt modelId="{E28112DD-5E0C-4D60-BE6F-1E39D9A94C48}" type="pres">
      <dgm:prSet presAssocID="{474F9E3D-1728-4F5E-8686-6DE34A0F1980}" presName="level" presStyleLbl="node1" presStyleIdx="2" presStyleCnt="3" custLinFactNeighborX="15" custLinFactNeighborY="-2572">
        <dgm:presLayoutVars>
          <dgm:chMax val="1"/>
          <dgm:bulletEnabled val="1"/>
        </dgm:presLayoutVars>
      </dgm:prSet>
      <dgm:spPr/>
      <dgm:t>
        <a:bodyPr/>
        <a:lstStyle/>
        <a:p>
          <a:endParaRPr lang="tr-TR"/>
        </a:p>
      </dgm:t>
    </dgm:pt>
    <dgm:pt modelId="{5CEF3221-4FEF-4F21-8CF9-6D0DCF0ED3CD}" type="pres">
      <dgm:prSet presAssocID="{474F9E3D-1728-4F5E-8686-6DE34A0F1980}" presName="levelTx" presStyleLbl="revTx" presStyleIdx="0" presStyleCnt="0">
        <dgm:presLayoutVars>
          <dgm:chMax val="1"/>
          <dgm:bulletEnabled val="1"/>
        </dgm:presLayoutVars>
      </dgm:prSet>
      <dgm:spPr/>
      <dgm:t>
        <a:bodyPr/>
        <a:lstStyle/>
        <a:p>
          <a:endParaRPr lang="tr-TR"/>
        </a:p>
      </dgm:t>
    </dgm:pt>
  </dgm:ptLst>
  <dgm:cxnLst>
    <dgm:cxn modelId="{3127F4A9-E0E3-43D8-A757-067CC60194E9}" type="presOf" srcId="{C6B2F41D-AEEC-4E26-A8A5-E1A6FF09461D}" destId="{F62A047A-E7B7-4CBD-AED7-641A933D534B}" srcOrd="0" destOrd="0" presId="urn:microsoft.com/office/officeart/2005/8/layout/pyramid1"/>
    <dgm:cxn modelId="{30D7DCA8-2EC9-4B0C-B840-B24A6EE7F897}" srcId="{1DF606F2-F379-41D7-9560-0D4B2F50862A}" destId="{FED6BDEA-53AF-4616-B7D8-74D62C72D12B}" srcOrd="1" destOrd="0" parTransId="{01918D68-B8C5-422D-89AB-6FE205423536}" sibTransId="{C6C4F528-C0BF-42F3-8430-85B6B8E08735}"/>
    <dgm:cxn modelId="{A82AFEB2-E097-48B6-958A-7FA3555E3777}" type="presOf" srcId="{FED6BDEA-53AF-4616-B7D8-74D62C72D12B}" destId="{541E7BDC-541C-4795-AA37-82C47B731C95}" srcOrd="1" destOrd="0" presId="urn:microsoft.com/office/officeart/2005/8/layout/pyramid1"/>
    <dgm:cxn modelId="{E62BE850-6563-4092-9B84-E76593434C80}" type="presOf" srcId="{474F9E3D-1728-4F5E-8686-6DE34A0F1980}" destId="{E28112DD-5E0C-4D60-BE6F-1E39D9A94C48}" srcOrd="0" destOrd="0" presId="urn:microsoft.com/office/officeart/2005/8/layout/pyramid1"/>
    <dgm:cxn modelId="{43851832-44C7-41AF-B9E3-201F57A404D0}" srcId="{1DF606F2-F379-41D7-9560-0D4B2F50862A}" destId="{C6B2F41D-AEEC-4E26-A8A5-E1A6FF09461D}" srcOrd="0" destOrd="0" parTransId="{864DAA66-ABDB-44EA-97B1-A6AE387C1B81}" sibTransId="{97B781B8-7A96-4FC7-AC0B-4F83C877ABE2}"/>
    <dgm:cxn modelId="{70E35783-F703-4E91-9B64-8CA47214A38F}" type="presOf" srcId="{474F9E3D-1728-4F5E-8686-6DE34A0F1980}" destId="{5CEF3221-4FEF-4F21-8CF9-6D0DCF0ED3CD}" srcOrd="1" destOrd="0" presId="urn:microsoft.com/office/officeart/2005/8/layout/pyramid1"/>
    <dgm:cxn modelId="{576FF1BB-1CFD-4DD6-BC2A-02E664E7C351}" type="presOf" srcId="{FED6BDEA-53AF-4616-B7D8-74D62C72D12B}" destId="{4B962207-1074-4408-8BA5-090E9CF9FFD2}" srcOrd="0" destOrd="0" presId="urn:microsoft.com/office/officeart/2005/8/layout/pyramid1"/>
    <dgm:cxn modelId="{BEAC0BB5-A6A5-4AAA-8A2E-A5BDFD65664C}" srcId="{1DF606F2-F379-41D7-9560-0D4B2F50862A}" destId="{474F9E3D-1728-4F5E-8686-6DE34A0F1980}" srcOrd="2" destOrd="0" parTransId="{B7CAD1E5-4E99-4EF7-BEBC-3CE5EA7557AD}" sibTransId="{E234A8E8-E024-4D21-BBD3-0F53AE16BE5A}"/>
    <dgm:cxn modelId="{F2EF9AB8-5C91-405E-8B92-544A330D78A8}" type="presOf" srcId="{1DF606F2-F379-41D7-9560-0D4B2F50862A}" destId="{2E85172E-03F3-4966-B040-896E012358C8}" srcOrd="0" destOrd="0" presId="urn:microsoft.com/office/officeart/2005/8/layout/pyramid1"/>
    <dgm:cxn modelId="{7730CA26-33BC-464D-8196-9063811A3398}" type="presOf" srcId="{C6B2F41D-AEEC-4E26-A8A5-E1A6FF09461D}" destId="{3B1FCA8E-B52B-4693-8A66-966B1FABFB48}" srcOrd="1" destOrd="0" presId="urn:microsoft.com/office/officeart/2005/8/layout/pyramid1"/>
    <dgm:cxn modelId="{B4A7E3E1-286A-4D3E-A45F-7CB44541FBB6}" type="presParOf" srcId="{2E85172E-03F3-4966-B040-896E012358C8}" destId="{63D7EB3F-6DE1-45AB-8275-D1944B14A254}" srcOrd="0" destOrd="0" presId="urn:microsoft.com/office/officeart/2005/8/layout/pyramid1"/>
    <dgm:cxn modelId="{C0460468-6302-4B83-A30C-0B4B310D7A7E}" type="presParOf" srcId="{63D7EB3F-6DE1-45AB-8275-D1944B14A254}" destId="{F62A047A-E7B7-4CBD-AED7-641A933D534B}" srcOrd="0" destOrd="0" presId="urn:microsoft.com/office/officeart/2005/8/layout/pyramid1"/>
    <dgm:cxn modelId="{CB310C39-DE3F-4988-A839-6486E3148DEA}" type="presParOf" srcId="{63D7EB3F-6DE1-45AB-8275-D1944B14A254}" destId="{3B1FCA8E-B52B-4693-8A66-966B1FABFB48}" srcOrd="1" destOrd="0" presId="urn:microsoft.com/office/officeart/2005/8/layout/pyramid1"/>
    <dgm:cxn modelId="{B8EB63A8-47C3-4A84-93AB-1F0854B47CD4}" type="presParOf" srcId="{2E85172E-03F3-4966-B040-896E012358C8}" destId="{9ACCB2A9-64CA-4F5D-A167-3553F7289734}" srcOrd="1" destOrd="0" presId="urn:microsoft.com/office/officeart/2005/8/layout/pyramid1"/>
    <dgm:cxn modelId="{A3EC8662-22D7-44D5-B908-C7BABA3A67CA}" type="presParOf" srcId="{9ACCB2A9-64CA-4F5D-A167-3553F7289734}" destId="{4B962207-1074-4408-8BA5-090E9CF9FFD2}" srcOrd="0" destOrd="0" presId="urn:microsoft.com/office/officeart/2005/8/layout/pyramid1"/>
    <dgm:cxn modelId="{D793A321-8036-4A29-9DE8-6192DDAFECC2}" type="presParOf" srcId="{9ACCB2A9-64CA-4F5D-A167-3553F7289734}" destId="{541E7BDC-541C-4795-AA37-82C47B731C95}" srcOrd="1" destOrd="0" presId="urn:microsoft.com/office/officeart/2005/8/layout/pyramid1"/>
    <dgm:cxn modelId="{F2BF2D56-78CF-4EEB-8D69-3CE30BE13F56}" type="presParOf" srcId="{2E85172E-03F3-4966-B040-896E012358C8}" destId="{224BAD8E-1BF8-4A48-ABFC-B75AE6DD90AE}" srcOrd="2" destOrd="0" presId="urn:microsoft.com/office/officeart/2005/8/layout/pyramid1"/>
    <dgm:cxn modelId="{F0594E20-8768-408A-BABB-746A245C2CF4}" type="presParOf" srcId="{224BAD8E-1BF8-4A48-ABFC-B75AE6DD90AE}" destId="{E28112DD-5E0C-4D60-BE6F-1E39D9A94C48}" srcOrd="0" destOrd="0" presId="urn:microsoft.com/office/officeart/2005/8/layout/pyramid1"/>
    <dgm:cxn modelId="{30CC6BC0-161C-44D8-AC5A-EADB3E7023DC}" type="presParOf" srcId="{224BAD8E-1BF8-4A48-ABFC-B75AE6DD90AE}" destId="{5CEF3221-4FEF-4F21-8CF9-6D0DCF0ED3C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D40B1-5C15-4093-B179-B6C87A6CDC7E}">
      <dsp:nvSpPr>
        <dsp:cNvPr id="0" name=""/>
        <dsp:cNvSpPr/>
      </dsp:nvSpPr>
      <dsp:spPr>
        <a:xfrm>
          <a:off x="0" y="0"/>
          <a:ext cx="1506403" cy="44066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tr-TR" sz="1400" kern="1200" dirty="0" smtClean="0"/>
            <a:t>2010</a:t>
          </a:r>
          <a:endParaRPr lang="tr-TR" sz="1400" kern="1200" dirty="0"/>
        </a:p>
      </dsp:txBody>
      <dsp:txXfrm>
        <a:off x="220330" y="0"/>
        <a:ext cx="1065743" cy="440660"/>
      </dsp:txXfrm>
    </dsp:sp>
    <dsp:sp modelId="{6F7D18B9-7654-48AB-A130-37DD4D33858F}">
      <dsp:nvSpPr>
        <dsp:cNvPr id="0" name=""/>
        <dsp:cNvSpPr/>
      </dsp:nvSpPr>
      <dsp:spPr>
        <a:xfrm>
          <a:off x="1253210" y="0"/>
          <a:ext cx="1378845" cy="44066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tr-TR" sz="1400" kern="1200" dirty="0" smtClean="0"/>
            <a:t>2011</a:t>
          </a:r>
          <a:endParaRPr lang="tr-TR" sz="1400" kern="1200" dirty="0"/>
        </a:p>
      </dsp:txBody>
      <dsp:txXfrm>
        <a:off x="1473540" y="0"/>
        <a:ext cx="938185" cy="440660"/>
      </dsp:txXfrm>
    </dsp:sp>
    <dsp:sp modelId="{1278B705-81C8-4843-85AA-E7D8295CA93A}">
      <dsp:nvSpPr>
        <dsp:cNvPr id="0" name=""/>
        <dsp:cNvSpPr/>
      </dsp:nvSpPr>
      <dsp:spPr>
        <a:xfrm>
          <a:off x="2377905" y="0"/>
          <a:ext cx="1416790" cy="44066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tr-TR" sz="1400" kern="1200" dirty="0" smtClean="0"/>
            <a:t>2012</a:t>
          </a:r>
          <a:endParaRPr lang="tr-TR" sz="1400" kern="1200" dirty="0"/>
        </a:p>
      </dsp:txBody>
      <dsp:txXfrm>
        <a:off x="2598235" y="0"/>
        <a:ext cx="976130" cy="440660"/>
      </dsp:txXfrm>
    </dsp:sp>
    <dsp:sp modelId="{F185FE85-CDEC-4505-8C50-A5F17E964B5B}">
      <dsp:nvSpPr>
        <dsp:cNvPr id="0" name=""/>
        <dsp:cNvSpPr/>
      </dsp:nvSpPr>
      <dsp:spPr>
        <a:xfrm>
          <a:off x="3540544" y="0"/>
          <a:ext cx="1313071" cy="44066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tr-TR" sz="2800" kern="1200" dirty="0" smtClean="0">
              <a:solidFill>
                <a:srgbClr val="FF0000"/>
              </a:solidFill>
            </a:rPr>
            <a:t>2013</a:t>
          </a:r>
          <a:endParaRPr lang="tr-TR" sz="2800" kern="1200" dirty="0">
            <a:solidFill>
              <a:srgbClr val="FF0000"/>
            </a:solidFill>
          </a:endParaRPr>
        </a:p>
      </dsp:txBody>
      <dsp:txXfrm>
        <a:off x="3760874" y="0"/>
        <a:ext cx="872411" cy="440660"/>
      </dsp:txXfrm>
    </dsp:sp>
    <dsp:sp modelId="{7F843876-92BD-4120-9F72-0A72AE6A3373}">
      <dsp:nvSpPr>
        <dsp:cNvPr id="0" name=""/>
        <dsp:cNvSpPr/>
      </dsp:nvSpPr>
      <dsp:spPr>
        <a:xfrm>
          <a:off x="4599464" y="338"/>
          <a:ext cx="1247296" cy="439983"/>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tr-TR" sz="2800" kern="1200" dirty="0" smtClean="0">
              <a:solidFill>
                <a:srgbClr val="FF0000"/>
              </a:solidFill>
            </a:rPr>
            <a:t>2014</a:t>
          </a:r>
          <a:endParaRPr lang="tr-TR" sz="2800" kern="1200" dirty="0">
            <a:solidFill>
              <a:srgbClr val="FF0000"/>
            </a:solidFill>
          </a:endParaRPr>
        </a:p>
      </dsp:txBody>
      <dsp:txXfrm>
        <a:off x="4819456" y="338"/>
        <a:ext cx="807313" cy="439983"/>
      </dsp:txXfrm>
    </dsp:sp>
    <dsp:sp modelId="{CBB54ECC-75C6-4AE0-940C-EA94F8FD6770}">
      <dsp:nvSpPr>
        <dsp:cNvPr id="0" name=""/>
        <dsp:cNvSpPr/>
      </dsp:nvSpPr>
      <dsp:spPr>
        <a:xfrm>
          <a:off x="5592610" y="0"/>
          <a:ext cx="1356581" cy="440660"/>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tr-TR" sz="2800" kern="1200" dirty="0" smtClean="0">
              <a:solidFill>
                <a:srgbClr val="FF0000"/>
              </a:solidFill>
            </a:rPr>
            <a:t>2015</a:t>
          </a:r>
          <a:endParaRPr lang="tr-TR" sz="2800" kern="1200" dirty="0">
            <a:solidFill>
              <a:srgbClr val="FF0000"/>
            </a:solidFill>
          </a:endParaRPr>
        </a:p>
      </dsp:txBody>
      <dsp:txXfrm>
        <a:off x="5812940" y="0"/>
        <a:ext cx="915921" cy="440660"/>
      </dsp:txXfrm>
    </dsp:sp>
    <dsp:sp modelId="{8ED1E4F5-24B4-4FAF-BC92-021EB1C6681F}">
      <dsp:nvSpPr>
        <dsp:cNvPr id="0" name=""/>
        <dsp:cNvSpPr/>
      </dsp:nvSpPr>
      <dsp:spPr>
        <a:xfrm>
          <a:off x="6695041" y="-7563"/>
          <a:ext cx="1324050" cy="455786"/>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tr-TR" sz="1400" kern="1200" dirty="0" smtClean="0"/>
            <a:t>2016</a:t>
          </a:r>
          <a:endParaRPr lang="tr-TR" sz="1400" kern="1200" dirty="0"/>
        </a:p>
      </dsp:txBody>
      <dsp:txXfrm>
        <a:off x="6922934" y="-7563"/>
        <a:ext cx="868264" cy="4557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A047A-E7B7-4CBD-AED7-641A933D534B}">
      <dsp:nvSpPr>
        <dsp:cNvPr id="0" name=""/>
        <dsp:cNvSpPr/>
      </dsp:nvSpPr>
      <dsp:spPr>
        <a:xfrm>
          <a:off x="2427286" y="31755"/>
          <a:ext cx="2401161" cy="1093130"/>
        </a:xfrm>
        <a:prstGeom prst="trapezoid">
          <a:avLst>
            <a:gd name="adj" fmla="val 10983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b" anchorCtr="0">
          <a:noAutofit/>
        </a:bodyPr>
        <a:lstStyle/>
        <a:p>
          <a:pPr lvl="0" algn="ctr" defTabSz="666750">
            <a:lnSpc>
              <a:spcPct val="100000"/>
            </a:lnSpc>
            <a:spcBef>
              <a:spcPct val="0"/>
            </a:spcBef>
            <a:spcAft>
              <a:spcPts val="0"/>
            </a:spcAft>
          </a:pPr>
          <a:r>
            <a:rPr lang="tr-TR" sz="1500" b="1" kern="1200" dirty="0" smtClean="0">
              <a:solidFill>
                <a:schemeClr val="bg1"/>
              </a:solidFill>
            </a:rPr>
            <a:t>Bulaşıcı Olmayan </a:t>
          </a:r>
        </a:p>
        <a:p>
          <a:pPr lvl="0" algn="ctr" defTabSz="666750">
            <a:lnSpc>
              <a:spcPct val="100000"/>
            </a:lnSpc>
            <a:spcBef>
              <a:spcPct val="0"/>
            </a:spcBef>
            <a:spcAft>
              <a:spcPts val="0"/>
            </a:spcAft>
          </a:pPr>
          <a:r>
            <a:rPr lang="tr-TR" sz="1500" b="1" kern="1200" dirty="0" smtClean="0">
              <a:solidFill>
                <a:schemeClr val="bg1"/>
              </a:solidFill>
            </a:rPr>
            <a:t>Hastalığı Olan Kişiler</a:t>
          </a:r>
          <a:endParaRPr lang="tr-TR" sz="1500" b="1" kern="1200" dirty="0">
            <a:solidFill>
              <a:schemeClr val="bg1"/>
            </a:solidFill>
          </a:endParaRPr>
        </a:p>
      </dsp:txBody>
      <dsp:txXfrm>
        <a:off x="2427286" y="31755"/>
        <a:ext cx="2401161" cy="1093130"/>
      </dsp:txXfrm>
    </dsp:sp>
    <dsp:sp modelId="{4B962207-1074-4408-8BA5-090E9CF9FFD2}">
      <dsp:nvSpPr>
        <dsp:cNvPr id="0" name=""/>
        <dsp:cNvSpPr/>
      </dsp:nvSpPr>
      <dsp:spPr>
        <a:xfrm>
          <a:off x="1200580" y="1093130"/>
          <a:ext cx="4802323" cy="1093130"/>
        </a:xfrm>
        <a:prstGeom prst="trapezoid">
          <a:avLst>
            <a:gd name="adj" fmla="val 10983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ts val="0"/>
            </a:spcAft>
          </a:pPr>
          <a:r>
            <a:rPr lang="tr-TR" sz="1800" b="1" kern="1200" dirty="0" smtClean="0">
              <a:solidFill>
                <a:schemeClr val="bg1"/>
              </a:solidFill>
            </a:rPr>
            <a:t>Yüksek Risk Altında Olan Kişiler</a:t>
          </a:r>
          <a:endParaRPr lang="tr-TR" sz="1800" b="1" kern="1200" dirty="0">
            <a:solidFill>
              <a:schemeClr val="bg1"/>
            </a:solidFill>
          </a:endParaRPr>
        </a:p>
      </dsp:txBody>
      <dsp:txXfrm>
        <a:off x="2040987" y="1093130"/>
        <a:ext cx="3121510" cy="1093130"/>
      </dsp:txXfrm>
    </dsp:sp>
    <dsp:sp modelId="{E28112DD-5E0C-4D60-BE6F-1E39D9A94C48}">
      <dsp:nvSpPr>
        <dsp:cNvPr id="0" name=""/>
        <dsp:cNvSpPr/>
      </dsp:nvSpPr>
      <dsp:spPr>
        <a:xfrm>
          <a:off x="0" y="2158146"/>
          <a:ext cx="7203484" cy="1093130"/>
        </a:xfrm>
        <a:prstGeom prst="trapezoid">
          <a:avLst>
            <a:gd name="adj" fmla="val 10983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ts val="0"/>
            </a:spcAft>
          </a:pPr>
          <a:r>
            <a:rPr lang="tr-TR" sz="2800" kern="1200" dirty="0" smtClean="0">
              <a:solidFill>
                <a:schemeClr val="bg1"/>
              </a:solidFill>
            </a:rPr>
            <a:t>Tüm Toplum</a:t>
          </a:r>
          <a:endParaRPr lang="tr-TR" sz="2800" kern="1200" dirty="0">
            <a:solidFill>
              <a:schemeClr val="bg1"/>
            </a:solidFill>
          </a:endParaRPr>
        </a:p>
      </dsp:txBody>
      <dsp:txXfrm>
        <a:off x="1260609" y="2158146"/>
        <a:ext cx="4682265" cy="109313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0.70779</cdr:x>
      <cdr:y>0.10621</cdr:y>
    </cdr:from>
    <cdr:to>
      <cdr:x>0.79351</cdr:x>
      <cdr:y>0.28509</cdr:y>
    </cdr:to>
    <cdr:sp macro="" textlink="">
      <cdr:nvSpPr>
        <cdr:cNvPr id="2" name="Metin kutusu 1"/>
        <cdr:cNvSpPr txBox="1"/>
      </cdr:nvSpPr>
      <cdr:spPr>
        <a:xfrm xmlns:a="http://schemas.openxmlformats.org/drawingml/2006/main">
          <a:off x="7550752" y="54292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tr-TR"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1C1F92C-95F7-41CC-BFFC-289618E308E5}" type="datetimeFigureOut">
              <a:rPr lang="tr-TR" smtClean="0"/>
              <a:t>17.06.2019</a:t>
            </a:fld>
            <a:endParaRPr lang="tr-TR"/>
          </a:p>
        </p:txBody>
      </p:sp>
      <p:sp>
        <p:nvSpPr>
          <p:cNvPr id="4" name="Altbilgi Yer Tutucusu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3F2710D5-590D-4359-93C5-4674947DD4A8}" type="slidenum">
              <a:rPr lang="tr-TR" smtClean="0"/>
              <a:t>‹#›</a:t>
            </a:fld>
            <a:endParaRPr lang="tr-TR"/>
          </a:p>
        </p:txBody>
      </p:sp>
    </p:spTree>
    <p:extLst>
      <p:ext uri="{BB962C8B-B14F-4D97-AF65-F5344CB8AC3E}">
        <p14:creationId xmlns:p14="http://schemas.microsoft.com/office/powerpoint/2010/main" val="1923234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DFE58F7-B7A6-4B81-B989-B8AD455441F1}" type="datetimeFigureOut">
              <a:rPr lang="tr-TR" smtClean="0"/>
              <a:t>17.06.2019</a:t>
            </a:fld>
            <a:endParaRPr lang="tr-TR"/>
          </a:p>
        </p:txBody>
      </p:sp>
      <p:sp>
        <p:nvSpPr>
          <p:cNvPr id="4" name="Slayt Görüntüsü Yer Tutucus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1843752-7672-40F2-A084-EAC7D1B15C81}" type="slidenum">
              <a:rPr lang="tr-TR" smtClean="0"/>
              <a:t>‹#›</a:t>
            </a:fld>
            <a:endParaRPr lang="tr-TR"/>
          </a:p>
        </p:txBody>
      </p:sp>
    </p:spTree>
    <p:extLst>
      <p:ext uri="{BB962C8B-B14F-4D97-AF65-F5344CB8AC3E}">
        <p14:creationId xmlns:p14="http://schemas.microsoft.com/office/powerpoint/2010/main" val="1851728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ayt Görüntüsü Yer Tutucusu 1"/>
          <p:cNvSpPr>
            <a:spLocks noGrp="1" noRot="1" noChangeAspect="1"/>
          </p:cNvSpPr>
          <p:nvPr>
            <p:ph type="sldImg"/>
          </p:nvPr>
        </p:nvSpPr>
        <p:spPr bwMode="auto">
          <a:xfrm>
            <a:off x="946150" y="1347788"/>
            <a:ext cx="4846638" cy="3636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A7DFD23-CF28-4CFB-8EB1-2700B00C2F94}" type="slidenum">
              <a:rPr lang="tr-TR">
                <a:solidFill>
                  <a:prstClr val="black"/>
                </a:solidFill>
              </a:rPr>
              <a:pPr fontAlgn="base">
                <a:spcBef>
                  <a:spcPct val="0"/>
                </a:spcBef>
                <a:spcAft>
                  <a:spcPct val="0"/>
                </a:spcAft>
              </a:pPr>
              <a:t>32</a:t>
            </a:fld>
            <a:endParaRPr lang="tr-TR">
              <a:solidFill>
                <a:prstClr val="black"/>
              </a:solidFill>
            </a:endParaRPr>
          </a:p>
        </p:txBody>
      </p:sp>
      <p:sp>
        <p:nvSpPr>
          <p:cNvPr id="18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tr-TR" sz="1000" smtClean="0">
                <a:latin typeface="Arial" charset="0"/>
                <a:cs typeface="Arial" charset="0"/>
              </a:rPr>
              <a:t>Toplumun geneline yönelik yaklaşım, BOH’ li kişiler  veya yüksek risk altında olanlar için tıbbi tedavi ile tamamlanırsa hastalık yükü kısa ve orta vadede büyük ölçüde azaltılabilir.</a:t>
            </a:r>
          </a:p>
          <a:p>
            <a:pPr>
              <a:lnSpc>
                <a:spcPct val="80000"/>
              </a:lnSpc>
              <a:spcBef>
                <a:spcPct val="0"/>
              </a:spcBef>
            </a:pPr>
            <a:r>
              <a:rPr lang="tr-TR" sz="1000" b="1" smtClean="0">
                <a:latin typeface="Arial" charset="0"/>
                <a:cs typeface="Arial" charset="0"/>
              </a:rPr>
              <a:t>Toplumda orta ve yüksek düzeyde BOH riski taşıyan kişiler her zaman olacaktır.</a:t>
            </a:r>
          </a:p>
          <a:p>
            <a:pPr>
              <a:lnSpc>
                <a:spcPct val="80000"/>
              </a:lnSpc>
              <a:spcBef>
                <a:spcPct val="0"/>
              </a:spcBef>
            </a:pPr>
            <a:r>
              <a:rPr lang="tr-TR" sz="1000" b="1" smtClean="0">
                <a:latin typeface="Arial" charset="0"/>
                <a:cs typeface="Arial" charset="0"/>
              </a:rPr>
              <a:t>Şu anda birçok düşük ve orta gelirli ülkede BOH’lere yönelik sağlık bakımı, hastane merkezlidir. </a:t>
            </a:r>
          </a:p>
          <a:p>
            <a:pPr>
              <a:lnSpc>
                <a:spcPct val="80000"/>
              </a:lnSpc>
              <a:spcBef>
                <a:spcPct val="0"/>
              </a:spcBef>
            </a:pPr>
            <a:r>
              <a:rPr lang="tr-TR" sz="1000" smtClean="0">
                <a:latin typeface="Arial" charset="0"/>
                <a:cs typeface="Arial" charset="0"/>
              </a:rPr>
              <a:t>Yüksek düzeyde kardiyovasküler riski taşıyan kişilerin büyük çoğunluğuna henüz teşhis konulmamıştır ve teşhis konulmuş olanların bile birinci basamak sağlık bakımına erişimi yetersizdir .</a:t>
            </a:r>
          </a:p>
          <a:p>
            <a:pPr>
              <a:lnSpc>
                <a:spcPct val="80000"/>
              </a:lnSpc>
              <a:spcBef>
                <a:spcPct val="0"/>
              </a:spcBef>
            </a:pPr>
            <a:r>
              <a:rPr lang="tr-TR" sz="1000" smtClean="0">
                <a:latin typeface="Arial" charset="0"/>
                <a:cs typeface="Arial" charset="0"/>
              </a:rPr>
              <a:t>Benzer şekilde birinci basamak sağlık tesisleri donanımlı olmadığı sürece diyabetli hastaların çoğunun temel sağlık bakımına erişimi yoktur; ikinci ve üçüncü basamak tesisler ise, diyabetli kişilerin yalnızca küçük bir kısmını bünyesinde barındırabilmektedir ve bu tesislere sevk, genellikle komplikasyonlara sahip veya özel yönetim ve bakım gerektiren hastalarla sınırlıdır. </a:t>
            </a:r>
          </a:p>
          <a:p>
            <a:pPr>
              <a:lnSpc>
                <a:spcPct val="80000"/>
              </a:lnSpc>
              <a:spcBef>
                <a:spcPct val="0"/>
              </a:spcBef>
            </a:pPr>
            <a:r>
              <a:rPr lang="tr-TR" sz="1000" smtClean="0">
                <a:latin typeface="Arial" charset="0"/>
                <a:cs typeface="Arial" charset="0"/>
              </a:rPr>
              <a:t>Bir BOH, çoğu zaman kişiler semptomatik olup akut olaylar veya uzun dönemli komplikasyonlar ve yetersizlikler sonucu hastaneye kabul edildiğinde yani hastalığın son evrelerinde teşhis edilmektedir </a:t>
            </a:r>
          </a:p>
          <a:p>
            <a:pPr>
              <a:lnSpc>
                <a:spcPct val="80000"/>
              </a:lnSpc>
              <a:spcBef>
                <a:spcPct val="0"/>
              </a:spcBef>
            </a:pPr>
            <a:r>
              <a:rPr lang="tr-TR" sz="1000" smtClean="0">
                <a:latin typeface="Arial" charset="0"/>
                <a:cs typeface="Arial" charset="0"/>
              </a:rPr>
              <a:t>Hastalığın evresi ilerledikçe tedavi için pahalı, son teknoloji ürünü müdahaleler gerekmektedir. Bu tarz maliyetli sağlık bakımı müdahalelerine örnekler arasında koroner arter bypass ameliyatı ve stabil olmayan anjina ve serebrovasküler hastalıklara yönelik diğer vasküler ameliyatlar, diyabetik retinopati için lazer tedavisi, renal diyaliz, son evre renal hastalık transplantasyonu ve ileri evre kanserde radyoterapi vardır. </a:t>
            </a:r>
          </a:p>
          <a:p>
            <a:pPr>
              <a:lnSpc>
                <a:spcPct val="80000"/>
              </a:lnSpc>
              <a:spcBef>
                <a:spcPct val="0"/>
              </a:spcBef>
            </a:pPr>
            <a:r>
              <a:rPr lang="tr-TR" sz="1000" smtClean="0">
                <a:latin typeface="Arial" charset="0"/>
                <a:cs typeface="Arial" charset="0"/>
              </a:rPr>
              <a:t>Birçok ülkede kanserli hastaların bakıma erişimi gecikmiş teşhis ve eğitimli onkoloji uzmanı, uzman hemşire ve patoloji hizmetleri gibi teşhis tesisleri, ekipman ve ilaç eksikliği nedeniyle sınırlı veya hiç yoktur .</a:t>
            </a:r>
          </a:p>
          <a:p>
            <a:pPr>
              <a:lnSpc>
                <a:spcPct val="80000"/>
              </a:lnSpc>
              <a:spcBef>
                <a:spcPct val="0"/>
              </a:spcBef>
            </a:pPr>
            <a:r>
              <a:rPr lang="tr-TR" sz="1000" smtClean="0">
                <a:latin typeface="Arial" charset="0"/>
                <a:cs typeface="Arial" charset="0"/>
              </a:rPr>
              <a:t>Düşük maliyetli araçlar (örneğin; klinik ölçümler, basit laboratuar araştırmaları ve kardiyovasküler risk değerlendirme tabloları), riskli BOH’lere sahip ve yüksek risk altındaki kişilerde erken tanıyı mümkün hale getirmektedir (4, 5). En riskli BOH’lerin ilk evrelerde semptomlar göstermesi nedeniyle bu araçların, teşhiste gecikmeye engel olmak amacıyla tedbirli şekilde kullanılması gerekmektedir.  </a:t>
            </a:r>
          </a:p>
          <a:p>
            <a:pPr>
              <a:lnSpc>
                <a:spcPct val="80000"/>
              </a:lnSpc>
              <a:spcBef>
                <a:spcPct val="0"/>
              </a:spcBef>
            </a:pPr>
            <a:r>
              <a:rPr lang="tr-TR" sz="1000" smtClean="0">
                <a:latin typeface="Arial" charset="0"/>
                <a:cs typeface="Arial" charset="0"/>
              </a:rPr>
              <a:t>Toplumun geneline yönelik taramanın pahalı olduğu ortamlarda özel durumlardaki kişilerin odaklı taraması (örneğin; temel sağlık tesisleri, iş alanları ve toplum içerisindeki ortamlarda tarama gerçekleştirilen belirli bir yaş eşiğinin üzerindeki yetişkinler), erken tanı ve teşhis amacıyla kullanılan faydalı bir yaklaşım olabilir. </a:t>
            </a:r>
          </a:p>
        </p:txBody>
      </p:sp>
    </p:spTree>
    <p:extLst>
      <p:ext uri="{BB962C8B-B14F-4D97-AF65-F5344CB8AC3E}">
        <p14:creationId xmlns:p14="http://schemas.microsoft.com/office/powerpoint/2010/main" val="4291440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946150" y="1347788"/>
            <a:ext cx="4846638" cy="3636962"/>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3B14813-14FE-4AE5-87A1-A17496B1D5C7}" type="slidenum">
              <a:rPr lang="tr-TR" smtClean="0">
                <a:solidFill>
                  <a:prstClr val="black"/>
                </a:solidFill>
              </a:rPr>
              <a:pPr/>
              <a:t>39</a:t>
            </a:fld>
            <a:endParaRPr lang="tr-TR">
              <a:solidFill>
                <a:prstClr val="black"/>
              </a:solidFill>
            </a:endParaRPr>
          </a:p>
        </p:txBody>
      </p:sp>
    </p:spTree>
    <p:extLst>
      <p:ext uri="{BB962C8B-B14F-4D97-AF65-F5344CB8AC3E}">
        <p14:creationId xmlns:p14="http://schemas.microsoft.com/office/powerpoint/2010/main" val="184361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E2451C86-F303-407D-9A99-3A4498770D9A}" type="datetimeFigureOut">
              <a:rPr lang="tr-TR" smtClean="0"/>
              <a:t>17.06.2019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1066021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2451C86-F303-407D-9A99-3A4498770D9A}" type="datetimeFigureOut">
              <a:rPr lang="tr-TR" smtClean="0"/>
              <a:t>17.06.2019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357069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2451C86-F303-407D-9A99-3A4498770D9A}" type="datetimeFigureOut">
              <a:rPr lang="tr-TR" smtClean="0"/>
              <a:t>17.06.2019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3241487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11 Resim" descr="sagliklogo-1.png"/>
          <p:cNvPicPr>
            <a:picLocks noChangeAspect="1"/>
          </p:cNvPicPr>
          <p:nvPr userDrawn="1"/>
        </p:nvPicPr>
        <p:blipFill>
          <a:blip r:embed="rId2" cstate="print"/>
          <a:srcRect/>
          <a:stretch>
            <a:fillRect/>
          </a:stretch>
        </p:blipFill>
        <p:spPr bwMode="auto">
          <a:xfrm>
            <a:off x="8763015" y="6223000"/>
            <a:ext cx="366713" cy="635000"/>
          </a:xfrm>
          <a:prstGeom prst="rect">
            <a:avLst/>
          </a:prstGeom>
          <a:noFill/>
          <a:ln w="9525">
            <a:noFill/>
            <a:miter lim="800000"/>
            <a:headEnd/>
            <a:tailEnd/>
          </a:ln>
        </p:spPr>
      </p:pic>
      <p:sp>
        <p:nvSpPr>
          <p:cNvPr id="4" name="Slide Number Placeholder 14"/>
          <p:cNvSpPr>
            <a:spLocks noGrp="1"/>
          </p:cNvSpPr>
          <p:nvPr userDrawn="1">
            <p:ph type="sldNum" sz="quarter" idx="10"/>
          </p:nvPr>
        </p:nvSpPr>
        <p:spPr>
          <a:xfrm>
            <a:off x="15890" y="6469093"/>
            <a:ext cx="898525" cy="365125"/>
          </a:xfrm>
        </p:spPr>
        <p:txBody>
          <a:bodyPr/>
          <a:lstStyle>
            <a:lvl1pPr>
              <a:defRPr/>
            </a:lvl1pPr>
          </a:lstStyle>
          <a:p>
            <a:pPr>
              <a:defRPr/>
            </a:pPr>
            <a:r>
              <a:rPr lang="tr-TR">
                <a:solidFill>
                  <a:prstClr val="black"/>
                </a:solidFill>
              </a:rPr>
              <a:t>Slayt  No </a:t>
            </a:r>
            <a:fld id="{358ADA5A-32E7-4AF4-B923-DA7E0ADE5A08}" type="slidenum">
              <a:rPr lang="tr-TR">
                <a:solidFill>
                  <a:prstClr val="black"/>
                </a:solidFill>
              </a:rPr>
              <a:pPr>
                <a:defRPr/>
              </a:pPr>
              <a:t>‹#›</a:t>
            </a:fld>
            <a:endParaRPr lang="tr-TR">
              <a:solidFill>
                <a:prstClr val="black"/>
              </a:solidFill>
            </a:endParaRPr>
          </a:p>
        </p:txBody>
      </p:sp>
    </p:spTree>
    <p:extLst>
      <p:ext uri="{BB962C8B-B14F-4D97-AF65-F5344CB8AC3E}">
        <p14:creationId xmlns:p14="http://schemas.microsoft.com/office/powerpoint/2010/main" val="2017165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2451C86-F303-407D-9A99-3A4498770D9A}" type="datetimeFigureOut">
              <a:rPr lang="tr-TR" smtClean="0"/>
              <a:t>17.06.2019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65356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E2451C86-F303-407D-9A99-3A4498770D9A}" type="datetimeFigureOut">
              <a:rPr lang="tr-TR" smtClean="0"/>
              <a:t>17.06.2019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2414926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2451C86-F303-407D-9A99-3A4498770D9A}" type="datetimeFigureOut">
              <a:rPr lang="tr-TR" smtClean="0"/>
              <a:t>17.06.2019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3097027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2451C86-F303-407D-9A99-3A4498770D9A}" type="datetimeFigureOut">
              <a:rPr lang="tr-TR" smtClean="0"/>
              <a:t>17.06.2019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3050942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2451C86-F303-407D-9A99-3A4498770D9A}" type="datetimeFigureOut">
              <a:rPr lang="tr-TR" smtClean="0"/>
              <a:t>17.06.2019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3366377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2451C86-F303-407D-9A99-3A4498770D9A}" type="datetimeFigureOut">
              <a:rPr lang="tr-TR" smtClean="0"/>
              <a:t>17.06.2019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225025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E2451C86-F303-407D-9A99-3A4498770D9A}" type="datetimeFigureOut">
              <a:rPr lang="tr-TR" smtClean="0"/>
              <a:t>17.06.2019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1362279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E2451C86-F303-407D-9A99-3A4498770D9A}" type="datetimeFigureOut">
              <a:rPr lang="tr-TR" smtClean="0"/>
              <a:t>17.06.2019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3EFC79C7-24E6-4B39-87FF-817E85FEA722}" type="slidenum">
              <a:rPr lang="tr-TR" smtClean="0"/>
              <a:t>‹#›</a:t>
            </a:fld>
            <a:endParaRPr lang="tr-TR"/>
          </a:p>
        </p:txBody>
      </p:sp>
    </p:spTree>
    <p:extLst>
      <p:ext uri="{BB962C8B-B14F-4D97-AF65-F5344CB8AC3E}">
        <p14:creationId xmlns:p14="http://schemas.microsoft.com/office/powerpoint/2010/main" val="409700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451C86-F303-407D-9A99-3A4498770D9A}" type="datetimeFigureOut">
              <a:rPr lang="tr-TR" smtClean="0"/>
              <a:t>17.06.2019</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C79C7-24E6-4B39-87FF-817E85FEA722}" type="slidenum">
              <a:rPr lang="tr-TR" smtClean="0"/>
              <a:t>‹#›</a:t>
            </a:fld>
            <a:endParaRPr lang="tr-TR"/>
          </a:p>
        </p:txBody>
      </p:sp>
    </p:spTree>
    <p:extLst>
      <p:ext uri="{BB962C8B-B14F-4D97-AF65-F5344CB8AC3E}">
        <p14:creationId xmlns:p14="http://schemas.microsoft.com/office/powerpoint/2010/main" val="2591554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hyperlink" Target="http://www.google.com.tr/url?sa=i&amp;rct=j&amp;q=&amp;esrc=s&amp;frm=1&amp;source=images&amp;cd=&amp;cad=rja&amp;docid=BBcpcKQXLS-lXM&amp;tbnid=QAn2hh7VlDo9YM:&amp;ved=0CAUQjRw&amp;url=http://hurseda.net/Saglik/73051-Uzmanlar-Saglik-icin-Tuzun-Az-Tuketin.html&amp;ei=VDC7Ub6yH8OrPM6cgIAM&amp;psig=AFQjCNFURqFUfj-IQq7am7WQ8pCJUuzivA&amp;ust=1371308475821751" TargetMode="External"/><Relationship Id="rId18" Type="http://schemas.openxmlformats.org/officeDocument/2006/relationships/image" Target="../media/image39.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6.jpeg"/><Relationship Id="rId17" Type="http://schemas.openxmlformats.org/officeDocument/2006/relationships/hyperlink" Target="http://www.google.com.tr/url?sa=i&amp;rct=j&amp;q=&amp;esrc=s&amp;frm=1&amp;source=images&amp;cd=&amp;cad=rja&amp;docid=7-kdw5FM0yCxRM&amp;tbnid=56BfZYrfh5K0iM:&amp;ved=0CAUQjRw&amp;url=http://www.bugun.com.tr/son-dakika/kalbi-durdurulmadan-by-pass-oldu-haberi/658639&amp;ei=izK7Ud6wAsSEO5W6gCA&amp;bvm=bv.47883778,d.ZWU&amp;psig=AFQjCNFu7LotnrWfD6TwwxhehrXtvJnE8w&amp;ust=1371308968011221" TargetMode="External"/><Relationship Id="rId2" Type="http://schemas.openxmlformats.org/officeDocument/2006/relationships/notesSlide" Target="../notesSlides/notesSlide1.xml"/><Relationship Id="rId16" Type="http://schemas.openxmlformats.org/officeDocument/2006/relationships/image" Target="../media/image38.jpeg"/><Relationship Id="rId20"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35.jpeg"/><Relationship Id="rId5" Type="http://schemas.openxmlformats.org/officeDocument/2006/relationships/diagramQuickStyle" Target="../diagrams/quickStyle2.xml"/><Relationship Id="rId15" Type="http://schemas.openxmlformats.org/officeDocument/2006/relationships/hyperlink" Target="http://www.google.com.tr/url?sa=i&amp;rct=j&amp;q=&amp;esrc=s&amp;frm=1&amp;source=images&amp;cd=&amp;cad=rja&amp;docid=9UCi4Aqroy3_JM&amp;tbnid=Y2jAcknu3QQ28M:&amp;ved=0CAUQjRw&amp;url=http://www.sgksorgulat.com/aile-hekimi-degistirmek&amp;ei=7TG7UcvJN4XYPLGlgLAP&amp;psig=AFQjCNH64DpHF2hxQd0hk9NuGo_U_pim4Q&amp;ust=1371308678464161" TargetMode="External"/><Relationship Id="rId10" Type="http://schemas.openxmlformats.org/officeDocument/2006/relationships/image" Target="../media/image34.jpeg"/><Relationship Id="rId19" Type="http://schemas.openxmlformats.org/officeDocument/2006/relationships/image" Target="../media/image2.png"/><Relationship Id="rId4" Type="http://schemas.openxmlformats.org/officeDocument/2006/relationships/diagramLayout" Target="../diagrams/layout2.xml"/><Relationship Id="rId9" Type="http://schemas.openxmlformats.org/officeDocument/2006/relationships/image" Target="../media/image33.jpeg"/><Relationship Id="rId1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tv.thsk.saglik.gov.tr/" TargetMode="External"/><Relationship Id="rId7"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hyperlink" Target="http://kronikhastaliklar.thsk.saglik.gov.tr/"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4.jpeg"/><Relationship Id="rId7" Type="http://schemas.openxmlformats.org/officeDocument/2006/relationships/image" Target="../media/image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9.jpeg"/><Relationship Id="rId7"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2.jpe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53.png"/><Relationship Id="rId4" Type="http://schemas.openxmlformats.org/officeDocument/2006/relationships/image" Target="../media/image63.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6.jpeg"/><Relationship Id="rId7" Type="http://schemas.openxmlformats.org/officeDocument/2006/relationships/image" Target="../media/image2.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2.jpe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4.pn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2.png"/><Relationship Id="rId5" Type="http://schemas.openxmlformats.org/officeDocument/2006/relationships/image" Target="../media/image82.jpeg"/><Relationship Id="rId10" Type="http://schemas.openxmlformats.org/officeDocument/2006/relationships/image" Target="../media/image87.jpeg"/><Relationship Id="rId4" Type="http://schemas.openxmlformats.org/officeDocument/2006/relationships/image" Target="../media/image81.jpeg"/><Relationship Id="rId9" Type="http://schemas.openxmlformats.org/officeDocument/2006/relationships/image" Target="../media/image86.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2480320" y="3429000"/>
            <a:ext cx="4572000" cy="1384995"/>
          </a:xfrm>
          <a:prstGeom prst="rect">
            <a:avLst/>
          </a:prstGeom>
        </p:spPr>
        <p:txBody>
          <a:bodyPr>
            <a:spAutoFit/>
          </a:bodyPr>
          <a:lstStyle/>
          <a:p>
            <a:pPr algn="ctr"/>
            <a:r>
              <a:rPr lang="tr-TR" sz="2400" b="1" dirty="0" smtClean="0">
                <a:solidFill>
                  <a:schemeClr val="accent1">
                    <a:lumMod val="50000"/>
                  </a:schemeClr>
                </a:solidFill>
              </a:rPr>
              <a:t>Uzm. Dr. Banu EKİNCİ</a:t>
            </a:r>
          </a:p>
          <a:p>
            <a:pPr algn="ctr"/>
            <a:r>
              <a:rPr lang="tr-TR" sz="2400" b="1" dirty="0" smtClean="0">
                <a:solidFill>
                  <a:schemeClr val="accent1">
                    <a:lumMod val="50000"/>
                  </a:schemeClr>
                </a:solidFill>
              </a:rPr>
              <a:t>    Halk Sağlığı Genel Müdürlüğü</a:t>
            </a:r>
          </a:p>
          <a:p>
            <a:pPr algn="ctr"/>
            <a:r>
              <a:rPr lang="tr-TR" b="1" dirty="0" smtClean="0">
                <a:solidFill>
                  <a:schemeClr val="accent1">
                    <a:lumMod val="50000"/>
                  </a:schemeClr>
                </a:solidFill>
              </a:rPr>
              <a:t>Kronik Hastalıklar ve Yaşlı Sağlığı </a:t>
            </a:r>
          </a:p>
          <a:p>
            <a:pPr algn="ctr"/>
            <a:r>
              <a:rPr lang="tr-TR" b="1" dirty="0" smtClean="0">
                <a:solidFill>
                  <a:schemeClr val="accent1">
                    <a:lumMod val="50000"/>
                  </a:schemeClr>
                </a:solidFill>
              </a:rPr>
              <a:t>Dairesi Başkanı</a:t>
            </a:r>
            <a:endParaRPr lang="tr-TR" b="1" dirty="0">
              <a:solidFill>
                <a:schemeClr val="accent1">
                  <a:lumMod val="50000"/>
                </a:schemeClr>
              </a:solidFill>
            </a:endParaRPr>
          </a:p>
        </p:txBody>
      </p:sp>
      <p:pic>
        <p:nvPicPr>
          <p:cNvPr id="5" name="Resim 4"/>
          <p:cNvPicPr/>
          <p:nvPr/>
        </p:nvPicPr>
        <p:blipFill>
          <a:blip r:embed="rId3" cstate="print">
            <a:extLst>
              <a:ext uri="{28A0092B-C50C-407E-A947-70E740481C1C}">
                <a14:useLocalDpi xmlns:a14="http://schemas.microsoft.com/office/drawing/2010/main" val="0"/>
              </a:ext>
            </a:extLst>
          </a:blip>
          <a:stretch>
            <a:fillRect/>
          </a:stretch>
        </p:blipFill>
        <p:spPr>
          <a:xfrm>
            <a:off x="3851920" y="1180604"/>
            <a:ext cx="1828800" cy="1384300"/>
          </a:xfrm>
          <a:prstGeom prst="rect">
            <a:avLst/>
          </a:prstGeom>
        </p:spPr>
      </p:pic>
    </p:spTree>
    <p:extLst>
      <p:ext uri="{BB962C8B-B14F-4D97-AF65-F5344CB8AC3E}">
        <p14:creationId xmlns:p14="http://schemas.microsoft.com/office/powerpoint/2010/main" val="2472446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198522" y="1540885"/>
            <a:ext cx="8848937"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tr-TR" altLang="tr-TR" sz="2100" b="1" dirty="0">
                <a:solidFill>
                  <a:srgbClr val="C00000"/>
                </a:solidFill>
                <a:latin typeface="+mn-lt"/>
              </a:rPr>
              <a:t>Avrupa Birliği Koroner Kalp Hastalıklardan </a:t>
            </a:r>
            <a:r>
              <a:rPr lang="tr-TR" altLang="tr-TR" sz="2100" b="1" dirty="0" err="1">
                <a:solidFill>
                  <a:srgbClr val="C00000"/>
                </a:solidFill>
                <a:latin typeface="+mn-lt"/>
              </a:rPr>
              <a:t>Prematür</a:t>
            </a:r>
            <a:r>
              <a:rPr lang="tr-TR" altLang="tr-TR" sz="2100" b="1" dirty="0">
                <a:solidFill>
                  <a:srgbClr val="C00000"/>
                </a:solidFill>
                <a:latin typeface="+mn-lt"/>
              </a:rPr>
              <a:t> Ölümler Erkek (35-74 Yaş)</a:t>
            </a:r>
          </a:p>
        </p:txBody>
      </p:sp>
      <p:pic>
        <p:nvPicPr>
          <p:cNvPr id="1331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78" y="2138284"/>
            <a:ext cx="5667445" cy="3220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6075659" y="2138284"/>
            <a:ext cx="2971800" cy="338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spcBef>
                <a:spcPct val="20000"/>
              </a:spcBef>
              <a:buClr>
                <a:schemeClr val="accent2"/>
              </a:buClr>
            </a:pPr>
            <a:r>
              <a:rPr lang="tr-TR" altLang="tr-TR" sz="1350" dirty="0">
                <a:solidFill>
                  <a:srgbClr val="002060"/>
                </a:solidFill>
                <a:latin typeface="+mn-lt"/>
              </a:rPr>
              <a:t>Hastalığın iyi yönetilmesi ile</a:t>
            </a:r>
          </a:p>
          <a:p>
            <a:pPr marL="257175" indent="-257175" eaLnBrk="1" hangingPunct="1">
              <a:spcBef>
                <a:spcPct val="20000"/>
              </a:spcBef>
              <a:buClr>
                <a:schemeClr val="accent1">
                  <a:lumMod val="50000"/>
                </a:schemeClr>
              </a:buClr>
              <a:buFont typeface="Wingdings" panose="05000000000000000000" pitchFamily="2" charset="2"/>
              <a:buChar char="ü"/>
            </a:pPr>
            <a:r>
              <a:rPr lang="tr-TR" altLang="tr-TR" sz="1350" dirty="0">
                <a:solidFill>
                  <a:srgbClr val="002060"/>
                </a:solidFill>
                <a:latin typeface="+mn-lt"/>
              </a:rPr>
              <a:t>35- 74 yaş arası erkeklerde </a:t>
            </a:r>
            <a:r>
              <a:rPr lang="tr-TR" altLang="tr-TR" sz="1350" dirty="0" err="1">
                <a:solidFill>
                  <a:srgbClr val="002060"/>
                </a:solidFill>
                <a:latin typeface="+mn-lt"/>
              </a:rPr>
              <a:t>Prematür</a:t>
            </a:r>
            <a:r>
              <a:rPr lang="tr-TR" altLang="tr-TR" sz="1350" dirty="0">
                <a:solidFill>
                  <a:srgbClr val="002060"/>
                </a:solidFill>
                <a:latin typeface="+mn-lt"/>
              </a:rPr>
              <a:t> kalp hastalığı, felç ve diyabete bağlı ölümlerin </a:t>
            </a:r>
            <a:r>
              <a:rPr lang="tr-TR" altLang="tr-TR" sz="2400" dirty="0">
                <a:solidFill>
                  <a:srgbClr val="002060"/>
                </a:solidFill>
                <a:latin typeface="+mn-lt"/>
              </a:rPr>
              <a:t>%80</a:t>
            </a:r>
            <a:r>
              <a:rPr lang="tr-TR" altLang="tr-TR" sz="1350" dirty="0">
                <a:solidFill>
                  <a:srgbClr val="002060"/>
                </a:solidFill>
                <a:latin typeface="+mn-lt"/>
              </a:rPr>
              <a:t>’ inin, kanserlerin </a:t>
            </a:r>
            <a:r>
              <a:rPr lang="tr-TR" altLang="tr-TR" sz="2400" dirty="0">
                <a:solidFill>
                  <a:srgbClr val="002060"/>
                </a:solidFill>
                <a:latin typeface="+mn-lt"/>
              </a:rPr>
              <a:t>%40</a:t>
            </a:r>
            <a:r>
              <a:rPr lang="tr-TR" altLang="tr-TR" sz="1350" dirty="0">
                <a:solidFill>
                  <a:srgbClr val="002060"/>
                </a:solidFill>
                <a:latin typeface="+mn-lt"/>
              </a:rPr>
              <a:t> ‘</a:t>
            </a:r>
            <a:r>
              <a:rPr lang="tr-TR" altLang="tr-TR" sz="1350" dirty="0" err="1">
                <a:solidFill>
                  <a:srgbClr val="002060"/>
                </a:solidFill>
                <a:latin typeface="+mn-lt"/>
              </a:rPr>
              <a:t>ının</a:t>
            </a:r>
            <a:r>
              <a:rPr lang="tr-TR" altLang="tr-TR" sz="1350" dirty="0">
                <a:solidFill>
                  <a:srgbClr val="002060"/>
                </a:solidFill>
                <a:latin typeface="+mn-lt"/>
              </a:rPr>
              <a:t> önlenebilir.</a:t>
            </a:r>
          </a:p>
          <a:p>
            <a:pPr marL="257175" indent="-257175" eaLnBrk="1" hangingPunct="1">
              <a:spcBef>
                <a:spcPct val="20000"/>
              </a:spcBef>
              <a:buClr>
                <a:schemeClr val="accent1">
                  <a:lumMod val="50000"/>
                </a:schemeClr>
              </a:buClr>
              <a:buFont typeface="Wingdings" panose="05000000000000000000" pitchFamily="2" charset="2"/>
              <a:buChar char="ü"/>
            </a:pPr>
            <a:endParaRPr lang="tr-TR" altLang="tr-TR" sz="1350" dirty="0">
              <a:solidFill>
                <a:schemeClr val="accent1">
                  <a:lumMod val="50000"/>
                </a:schemeClr>
              </a:solidFill>
              <a:latin typeface="+mn-lt"/>
            </a:endParaRPr>
          </a:p>
          <a:p>
            <a:pPr marL="257175" indent="-257175" eaLnBrk="1" hangingPunct="1">
              <a:spcBef>
                <a:spcPct val="20000"/>
              </a:spcBef>
              <a:buClr>
                <a:schemeClr val="accent1">
                  <a:lumMod val="50000"/>
                </a:schemeClr>
              </a:buClr>
              <a:buFont typeface="Wingdings" panose="05000000000000000000" pitchFamily="2" charset="2"/>
              <a:buChar char="ü"/>
            </a:pPr>
            <a:r>
              <a:rPr lang="en-US" altLang="tr-TR" sz="1350" dirty="0" err="1">
                <a:solidFill>
                  <a:srgbClr val="002060"/>
                </a:solidFill>
                <a:latin typeface="+mn-lt"/>
              </a:rPr>
              <a:t>A.B.D.’de</a:t>
            </a:r>
            <a:r>
              <a:rPr lang="en-US" altLang="tr-TR" sz="1350" dirty="0">
                <a:solidFill>
                  <a:srgbClr val="002060"/>
                </a:solidFill>
                <a:latin typeface="+mn-lt"/>
              </a:rPr>
              <a:t> </a:t>
            </a:r>
            <a:r>
              <a:rPr lang="en-US" altLang="tr-TR" sz="2400" dirty="0">
                <a:solidFill>
                  <a:srgbClr val="002060"/>
                </a:solidFill>
                <a:latin typeface="+mn-lt"/>
              </a:rPr>
              <a:t>14</a:t>
            </a:r>
            <a:r>
              <a:rPr lang="en-US" altLang="tr-TR" sz="1350" dirty="0">
                <a:solidFill>
                  <a:srgbClr val="002060"/>
                </a:solidFill>
                <a:latin typeface="+mn-lt"/>
              </a:rPr>
              <a:t> </a:t>
            </a:r>
            <a:r>
              <a:rPr lang="en-US" altLang="tr-TR" sz="1350" dirty="0" err="1">
                <a:solidFill>
                  <a:srgbClr val="002060"/>
                </a:solidFill>
                <a:latin typeface="+mn-lt"/>
              </a:rPr>
              <a:t>milyon</a:t>
            </a:r>
            <a:r>
              <a:rPr lang="en-US" altLang="tr-TR" sz="1350" dirty="0">
                <a:solidFill>
                  <a:srgbClr val="002060"/>
                </a:solidFill>
                <a:latin typeface="+mn-lt"/>
              </a:rPr>
              <a:t> </a:t>
            </a:r>
            <a:r>
              <a:rPr lang="tr-TR" altLang="tr-TR" sz="1350" dirty="0">
                <a:solidFill>
                  <a:srgbClr val="002060"/>
                </a:solidFill>
                <a:latin typeface="+mn-lt"/>
              </a:rPr>
              <a:t>KVH </a:t>
            </a:r>
            <a:r>
              <a:rPr lang="en-US" altLang="tr-TR" sz="1350" dirty="0" err="1">
                <a:solidFill>
                  <a:srgbClr val="002060"/>
                </a:solidFill>
                <a:latin typeface="+mn-lt"/>
              </a:rPr>
              <a:t>ölümü</a:t>
            </a:r>
            <a:r>
              <a:rPr lang="tr-TR" altLang="tr-TR" sz="1350" dirty="0">
                <a:solidFill>
                  <a:srgbClr val="002060"/>
                </a:solidFill>
                <a:latin typeface="+mn-lt"/>
              </a:rPr>
              <a:t>, </a:t>
            </a:r>
          </a:p>
          <a:p>
            <a:pPr marL="257175" indent="-257175" eaLnBrk="1" hangingPunct="1">
              <a:spcBef>
                <a:spcPct val="20000"/>
              </a:spcBef>
              <a:buClr>
                <a:schemeClr val="accent1">
                  <a:lumMod val="50000"/>
                </a:schemeClr>
              </a:buClr>
              <a:buFont typeface="Wingdings" panose="05000000000000000000" pitchFamily="2" charset="2"/>
              <a:buChar char="ü"/>
            </a:pPr>
            <a:r>
              <a:rPr lang="en-US" altLang="tr-TR" sz="1350" dirty="0" err="1">
                <a:solidFill>
                  <a:srgbClr val="002060"/>
                </a:solidFill>
                <a:latin typeface="+mn-lt"/>
              </a:rPr>
              <a:t>İngiltere</a:t>
            </a:r>
            <a:r>
              <a:rPr lang="tr-TR" altLang="tr-TR" sz="1350" dirty="0">
                <a:solidFill>
                  <a:srgbClr val="002060"/>
                </a:solidFill>
                <a:latin typeface="+mn-lt"/>
              </a:rPr>
              <a:t>’ de</a:t>
            </a:r>
            <a:r>
              <a:rPr lang="en-US" altLang="tr-TR" sz="1350" dirty="0">
                <a:solidFill>
                  <a:srgbClr val="002060"/>
                </a:solidFill>
                <a:latin typeface="+mn-lt"/>
              </a:rPr>
              <a:t> </a:t>
            </a:r>
            <a:r>
              <a:rPr lang="en-US" altLang="tr-TR" sz="2400" dirty="0">
                <a:solidFill>
                  <a:srgbClr val="002060"/>
                </a:solidFill>
                <a:latin typeface="+mn-lt"/>
              </a:rPr>
              <a:t>3 </a:t>
            </a:r>
            <a:r>
              <a:rPr lang="tr-TR" altLang="tr-TR" sz="2400" dirty="0">
                <a:solidFill>
                  <a:srgbClr val="002060"/>
                </a:solidFill>
                <a:latin typeface="+mn-lt"/>
              </a:rPr>
              <a:t> </a:t>
            </a:r>
            <a:r>
              <a:rPr lang="en-US" altLang="tr-TR" sz="1350" dirty="0" err="1">
                <a:solidFill>
                  <a:srgbClr val="002060"/>
                </a:solidFill>
                <a:latin typeface="+mn-lt"/>
              </a:rPr>
              <a:t>milyon</a:t>
            </a:r>
            <a:r>
              <a:rPr lang="en-US" altLang="tr-TR" sz="1350" dirty="0">
                <a:solidFill>
                  <a:srgbClr val="002060"/>
                </a:solidFill>
                <a:latin typeface="+mn-lt"/>
              </a:rPr>
              <a:t> </a:t>
            </a:r>
            <a:r>
              <a:rPr lang="en-US" altLang="tr-TR" sz="1350" dirty="0" err="1">
                <a:solidFill>
                  <a:srgbClr val="002060"/>
                </a:solidFill>
                <a:latin typeface="+mn-lt"/>
              </a:rPr>
              <a:t>kişi</a:t>
            </a:r>
            <a:r>
              <a:rPr lang="tr-TR" altLang="tr-TR" sz="1350" dirty="0" err="1">
                <a:solidFill>
                  <a:srgbClr val="002060"/>
                </a:solidFill>
                <a:latin typeface="+mn-lt"/>
              </a:rPr>
              <a:t>nin</a:t>
            </a:r>
            <a:r>
              <a:rPr lang="tr-TR" altLang="tr-TR" sz="1350" dirty="0">
                <a:solidFill>
                  <a:srgbClr val="002060"/>
                </a:solidFill>
                <a:latin typeface="+mn-lt"/>
              </a:rPr>
              <a:t> erken ölümü, </a:t>
            </a:r>
          </a:p>
          <a:p>
            <a:pPr marL="257175" indent="-257175" eaLnBrk="1" hangingPunct="1">
              <a:spcBef>
                <a:spcPct val="20000"/>
              </a:spcBef>
              <a:buClr>
                <a:schemeClr val="accent1">
                  <a:lumMod val="50000"/>
                </a:schemeClr>
              </a:buClr>
              <a:buFont typeface="Wingdings" panose="05000000000000000000" pitchFamily="2" charset="2"/>
              <a:buChar char="ü"/>
            </a:pPr>
            <a:r>
              <a:rPr lang="tr-TR" altLang="tr-TR" sz="1350" dirty="0">
                <a:solidFill>
                  <a:srgbClr val="002060"/>
                </a:solidFill>
                <a:latin typeface="+mn-lt"/>
              </a:rPr>
              <a:t>Yani erken ölümlerin</a:t>
            </a:r>
            <a:r>
              <a:rPr lang="tr-TR" altLang="tr-TR" sz="1350" dirty="0">
                <a:solidFill>
                  <a:schemeClr val="accent1">
                    <a:lumMod val="50000"/>
                  </a:schemeClr>
                </a:solidFill>
                <a:latin typeface="+mn-lt"/>
              </a:rPr>
              <a:t> </a:t>
            </a:r>
            <a:r>
              <a:rPr lang="tr-TR" altLang="tr-TR" sz="2100" dirty="0">
                <a:solidFill>
                  <a:srgbClr val="FF0000"/>
                </a:solidFill>
                <a:latin typeface="+mn-lt"/>
              </a:rPr>
              <a:t>%70’inin</a:t>
            </a:r>
            <a:r>
              <a:rPr lang="tr-TR" altLang="tr-TR" sz="1350" dirty="0">
                <a:solidFill>
                  <a:schemeClr val="accent1">
                    <a:lumMod val="50000"/>
                  </a:schemeClr>
                </a:solidFill>
                <a:latin typeface="+mn-lt"/>
              </a:rPr>
              <a:t> </a:t>
            </a:r>
            <a:r>
              <a:rPr lang="tr-TR" altLang="tr-TR" sz="1350" dirty="0">
                <a:solidFill>
                  <a:srgbClr val="002060"/>
                </a:solidFill>
                <a:latin typeface="+mn-lt"/>
              </a:rPr>
              <a:t>önlenmesi mümkündür.</a:t>
            </a:r>
            <a:endParaRPr lang="en-US" altLang="tr-TR" sz="1350" dirty="0">
              <a:solidFill>
                <a:srgbClr val="002060"/>
              </a:solidFill>
              <a:latin typeface="+mn-lt"/>
            </a:endParaRPr>
          </a:p>
        </p:txBody>
      </p:sp>
      <p:pic>
        <p:nvPicPr>
          <p:cNvPr id="5"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p:nvPr/>
        </p:nvPicPr>
        <p:blipFill>
          <a:blip r:embed="rId4" cstate="print">
            <a:extLst>
              <a:ext uri="{28A0092B-C50C-407E-A947-70E740481C1C}">
                <a14:useLocalDpi xmlns:a14="http://schemas.microsoft.com/office/drawing/2010/main" val="0"/>
              </a:ext>
            </a:extLst>
          </a:blip>
          <a:stretch>
            <a:fillRect/>
          </a:stretch>
        </p:blipFill>
        <p:spPr>
          <a:xfrm>
            <a:off x="457200" y="94320"/>
            <a:ext cx="925999" cy="720080"/>
          </a:xfrm>
          <a:prstGeom prst="rect">
            <a:avLst/>
          </a:prstGeom>
        </p:spPr>
      </p:pic>
    </p:spTree>
    <p:extLst>
      <p:ext uri="{BB962C8B-B14F-4D97-AF65-F5344CB8AC3E}">
        <p14:creationId xmlns:p14="http://schemas.microsoft.com/office/powerpoint/2010/main" val="2065635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5613" y="1538287"/>
            <a:ext cx="8153400" cy="481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algn="l" eaLnBrk="1" hangingPunct="1"/>
            <a:r>
              <a:rPr lang="tr-TR" sz="2100" b="1" dirty="0">
                <a:solidFill>
                  <a:srgbClr val="C00000"/>
                </a:solidFill>
                <a:cs typeface="Times New Roman" pitchFamily="18" charset="0"/>
              </a:rPr>
              <a:t>TÜRKİYE YAŞLANIYOR</a:t>
            </a:r>
            <a:endParaRPr lang="en-US" sz="2100" b="1" dirty="0">
              <a:solidFill>
                <a:srgbClr val="C00000"/>
              </a:solidFill>
              <a:cs typeface="Times New Roman" pitchFamily="18" charset="0"/>
            </a:endParaRPr>
          </a:p>
        </p:txBody>
      </p:sp>
      <p:sp>
        <p:nvSpPr>
          <p:cNvPr id="16387" name="Rectangle 3"/>
          <p:cNvSpPr>
            <a:spLocks noGrp="1" noChangeArrowheads="1"/>
          </p:cNvSpPr>
          <p:nvPr>
            <p:ph sz="quarter" idx="1"/>
          </p:nvPr>
        </p:nvSpPr>
        <p:spPr bwMode="auto">
          <a:xfrm>
            <a:off x="482600" y="1924050"/>
            <a:ext cx="8153400" cy="1562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marL="0" indent="0">
              <a:buNone/>
            </a:pPr>
            <a:r>
              <a:rPr lang="tr-TR" sz="1500" dirty="0">
                <a:solidFill>
                  <a:srgbClr val="002060"/>
                </a:solidFill>
              </a:rPr>
              <a:t>65 yaş üzeri nüfus </a:t>
            </a:r>
          </a:p>
          <a:p>
            <a:pPr lvl="1" eaLnBrk="1" hangingPunct="1"/>
            <a:r>
              <a:rPr lang="tr-TR" sz="1500" dirty="0">
                <a:solidFill>
                  <a:srgbClr val="002060"/>
                </a:solidFill>
              </a:rPr>
              <a:t>	2005 yılında </a:t>
            </a:r>
            <a:r>
              <a:rPr lang="tr-TR" sz="1500" b="1" dirty="0">
                <a:solidFill>
                  <a:srgbClr val="FF0000"/>
                </a:solidFill>
              </a:rPr>
              <a:t>%5,7</a:t>
            </a:r>
            <a:r>
              <a:rPr lang="tr-TR" sz="1500" dirty="0">
                <a:solidFill>
                  <a:srgbClr val="FF0000"/>
                </a:solidFill>
              </a:rPr>
              <a:t> </a:t>
            </a:r>
          </a:p>
          <a:p>
            <a:pPr lvl="1" eaLnBrk="1" hangingPunct="1"/>
            <a:r>
              <a:rPr lang="tr-TR" sz="1500" dirty="0">
                <a:solidFill>
                  <a:srgbClr val="002060"/>
                </a:solidFill>
              </a:rPr>
              <a:t>	2015 yılında </a:t>
            </a:r>
            <a:r>
              <a:rPr lang="tr-TR" sz="1500" b="1" dirty="0">
                <a:solidFill>
                  <a:srgbClr val="FF0000"/>
                </a:solidFill>
              </a:rPr>
              <a:t>%8,2</a:t>
            </a:r>
            <a:r>
              <a:rPr lang="tr-TR" sz="1500" dirty="0">
                <a:solidFill>
                  <a:srgbClr val="FF0000"/>
                </a:solidFill>
              </a:rPr>
              <a:t> </a:t>
            </a:r>
          </a:p>
          <a:p>
            <a:pPr marL="685800" lvl="2" indent="0">
              <a:buNone/>
            </a:pPr>
            <a:r>
              <a:rPr lang="tr-TR" sz="1500" dirty="0">
                <a:solidFill>
                  <a:srgbClr val="FF0000"/>
                </a:solidFill>
              </a:rPr>
              <a:t>	</a:t>
            </a:r>
            <a:r>
              <a:rPr lang="tr-TR" sz="1500" dirty="0">
                <a:solidFill>
                  <a:srgbClr val="002060"/>
                </a:solidFill>
              </a:rPr>
              <a:t>2023 yılında </a:t>
            </a:r>
            <a:r>
              <a:rPr lang="tr-TR" sz="1500" b="1" dirty="0">
                <a:solidFill>
                  <a:srgbClr val="FF0000"/>
                </a:solidFill>
              </a:rPr>
              <a:t>%10,2 </a:t>
            </a:r>
            <a:r>
              <a:rPr lang="tr-TR" sz="1500" dirty="0">
                <a:solidFill>
                  <a:srgbClr val="002060"/>
                </a:solidFill>
              </a:rPr>
              <a:t>(TÜİK İstatistiklerle Yaşlılar 2014 Raporu)</a:t>
            </a:r>
          </a:p>
          <a:p>
            <a:pPr marL="685800" lvl="2" indent="0">
              <a:buNone/>
            </a:pPr>
            <a:r>
              <a:rPr lang="tr-TR" sz="1500" dirty="0"/>
              <a:t>	</a:t>
            </a:r>
            <a:r>
              <a:rPr lang="tr-TR" sz="1500" dirty="0">
                <a:solidFill>
                  <a:srgbClr val="002060"/>
                </a:solidFill>
              </a:rPr>
              <a:t>2050 yılında ise </a:t>
            </a:r>
            <a:r>
              <a:rPr lang="tr-TR" sz="1500" b="1" dirty="0">
                <a:solidFill>
                  <a:srgbClr val="FF0000"/>
                </a:solidFill>
              </a:rPr>
              <a:t>%20,8</a:t>
            </a:r>
            <a:endParaRPr lang="en-US" sz="1500" b="1" dirty="0"/>
          </a:p>
        </p:txBody>
      </p:sp>
      <p:pic>
        <p:nvPicPr>
          <p:cNvPr id="1638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98773" y="3627460"/>
            <a:ext cx="3021227" cy="1895475"/>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2612" y="3627859"/>
            <a:ext cx="3021227" cy="192286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2" name="Slayt Numarası Yer Tutucusu 1"/>
          <p:cNvSpPr>
            <a:spLocks noGrp="1"/>
          </p:cNvSpPr>
          <p:nvPr>
            <p:ph type="sldNum" sz="quarter" idx="12"/>
          </p:nvPr>
        </p:nvSpPr>
        <p:spPr/>
        <p:txBody>
          <a:bodyPr/>
          <a:lstStyle/>
          <a:p>
            <a:pPr>
              <a:defRPr/>
            </a:pPr>
            <a:r>
              <a:rPr lang="tr-TR" dirty="0" smtClean="0">
                <a:solidFill>
                  <a:prstClr val="black"/>
                </a:solidFill>
              </a:rPr>
              <a:t> </a:t>
            </a:r>
            <a:fld id="{4948D929-50B1-4CA0-9000-C7F8BF9181CD}" type="slidenum">
              <a:rPr lang="tr-TR" smtClean="0">
                <a:solidFill>
                  <a:prstClr val="black"/>
                </a:solidFill>
              </a:rPr>
              <a:pPr>
                <a:defRPr/>
              </a:pPr>
              <a:t>11</a:t>
            </a:fld>
            <a:endParaRPr lang="tr-TR" dirty="0">
              <a:solidFill>
                <a:prstClr val="black"/>
              </a:solidFill>
            </a:endParaRPr>
          </a:p>
        </p:txBody>
      </p:sp>
      <p:pic>
        <p:nvPicPr>
          <p:cNvPr id="7" name="Picture 2" descr="C:\Users\umman.sezgin.SBNET\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p:nvPr/>
        </p:nvPicPr>
        <p:blipFill>
          <a:blip r:embed="rId5" cstate="print">
            <a:extLst>
              <a:ext uri="{28A0092B-C50C-407E-A947-70E740481C1C}">
                <a14:useLocalDpi xmlns:a14="http://schemas.microsoft.com/office/drawing/2010/main" val="0"/>
              </a:ext>
            </a:extLst>
          </a:blip>
          <a:stretch>
            <a:fillRect/>
          </a:stretch>
        </p:blipFill>
        <p:spPr>
          <a:xfrm>
            <a:off x="457200" y="94320"/>
            <a:ext cx="925999" cy="720080"/>
          </a:xfrm>
          <a:prstGeom prst="rect">
            <a:avLst/>
          </a:prstGeom>
        </p:spPr>
      </p:pic>
    </p:spTree>
    <p:extLst>
      <p:ext uri="{BB962C8B-B14F-4D97-AF65-F5344CB8AC3E}">
        <p14:creationId xmlns:p14="http://schemas.microsoft.com/office/powerpoint/2010/main" val="255584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30099" y="1495838"/>
            <a:ext cx="5642810" cy="415498"/>
          </a:xfrm>
          <a:prstGeom prst="rect">
            <a:avLst/>
          </a:prstGeom>
          <a:noFill/>
        </p:spPr>
        <p:txBody>
          <a:bodyPr wrap="square" rtlCol="0">
            <a:spAutoFit/>
          </a:bodyPr>
          <a:lstStyle/>
          <a:p>
            <a:r>
              <a:rPr lang="tr-TR" sz="2100" b="1" dirty="0">
                <a:solidFill>
                  <a:srgbClr val="C00000"/>
                </a:solidFill>
              </a:rPr>
              <a:t>TÜRKİYE NÜFUS PİRAMİDİ  2015</a:t>
            </a:r>
          </a:p>
        </p:txBody>
      </p:sp>
      <p:sp>
        <p:nvSpPr>
          <p:cNvPr id="5" name="Dikdörtgen 4"/>
          <p:cNvSpPr/>
          <p:nvPr/>
        </p:nvSpPr>
        <p:spPr>
          <a:xfrm>
            <a:off x="644404" y="5397091"/>
            <a:ext cx="5965145" cy="600164"/>
          </a:xfrm>
          <a:prstGeom prst="rect">
            <a:avLst/>
          </a:prstGeom>
        </p:spPr>
        <p:txBody>
          <a:bodyPr wrap="square">
            <a:spAutoFit/>
          </a:bodyPr>
          <a:lstStyle/>
          <a:p>
            <a:r>
              <a:rPr lang="tr-TR" sz="1050" b="1" i="1" dirty="0"/>
              <a:t>TUİK, Adrese </a:t>
            </a:r>
            <a:r>
              <a:rPr lang="en-US" sz="1050" b="1" i="1" dirty="0" err="1"/>
              <a:t>Dayalı</a:t>
            </a:r>
            <a:r>
              <a:rPr lang="en-US" sz="1050" b="1" i="1" dirty="0"/>
              <a:t> </a:t>
            </a:r>
            <a:r>
              <a:rPr lang="en-US" sz="1050" b="1" i="1" dirty="0" err="1"/>
              <a:t>Nüfus</a:t>
            </a:r>
            <a:r>
              <a:rPr lang="en-US" sz="1050" b="1" i="1" dirty="0"/>
              <a:t> </a:t>
            </a:r>
            <a:r>
              <a:rPr lang="en-US" sz="1050" b="1" i="1" dirty="0" err="1"/>
              <a:t>Kayıt</a:t>
            </a:r>
            <a:r>
              <a:rPr lang="en-US" sz="1050" b="1" i="1" dirty="0"/>
              <a:t> </a:t>
            </a:r>
            <a:r>
              <a:rPr lang="en-US" sz="1050" b="1" i="1" dirty="0" err="1"/>
              <a:t>Sistemi</a:t>
            </a:r>
            <a:r>
              <a:rPr lang="en-US" sz="1050" b="1" i="1" dirty="0"/>
              <a:t> </a:t>
            </a:r>
            <a:r>
              <a:rPr lang="en-US" sz="1050" b="1" i="1" dirty="0" err="1"/>
              <a:t>Sonuçları</a:t>
            </a:r>
            <a:r>
              <a:rPr lang="en-US" sz="1050" b="1" i="1" dirty="0"/>
              <a:t>, 201</a:t>
            </a:r>
            <a:r>
              <a:rPr lang="tr-TR" sz="1050" b="1" i="1" dirty="0"/>
              <a:t>5</a:t>
            </a:r>
          </a:p>
          <a:p>
            <a:r>
              <a:rPr lang="en-US" sz="1050" b="1" i="1" dirty="0"/>
              <a:t>http://www.tuik.gov.tr/PreHaberBultenleri.do?id=21507</a:t>
            </a:r>
            <a:endParaRPr lang="tr-TR" sz="1050" b="1" i="1" dirty="0"/>
          </a:p>
          <a:p>
            <a:endParaRPr lang="tr-TR" sz="1200" i="1" dirty="0">
              <a:solidFill>
                <a:schemeClr val="tx2">
                  <a:lumMod val="50000"/>
                </a:schemeClr>
              </a:solidFill>
            </a:endParaRPr>
          </a:p>
        </p:txBody>
      </p:sp>
      <p:pic>
        <p:nvPicPr>
          <p:cNvPr id="1026" name="Picture 2" descr="http://www.tuik.gov.tr/hb/73/kapak/21507_img_1_73_28.01.201614818181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03" y="2019450"/>
            <a:ext cx="6958518" cy="32451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umman.sezgin.SBNET\Desktop\SAĞLIK BAKANLIĞI copy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9883" y="260648"/>
            <a:ext cx="1143885" cy="3378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p:nvPr/>
        </p:nvPicPr>
        <p:blipFill>
          <a:blip r:embed="rId5" cstate="print">
            <a:extLst>
              <a:ext uri="{28A0092B-C50C-407E-A947-70E740481C1C}">
                <a14:useLocalDpi xmlns:a14="http://schemas.microsoft.com/office/drawing/2010/main" val="0"/>
              </a:ext>
            </a:extLst>
          </a:blip>
          <a:stretch>
            <a:fillRect/>
          </a:stretch>
        </p:blipFill>
        <p:spPr>
          <a:xfrm>
            <a:off x="457200" y="94320"/>
            <a:ext cx="925999" cy="720080"/>
          </a:xfrm>
          <a:prstGeom prst="rect">
            <a:avLst/>
          </a:prstGeom>
        </p:spPr>
      </p:pic>
    </p:spTree>
    <p:extLst>
      <p:ext uri="{BB962C8B-B14F-4D97-AF65-F5344CB8AC3E}">
        <p14:creationId xmlns:p14="http://schemas.microsoft.com/office/powerpoint/2010/main" val="3333268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124" t="36710" r="44030" b="32499"/>
          <a:stretch/>
        </p:blipFill>
        <p:spPr bwMode="auto">
          <a:xfrm>
            <a:off x="725570" y="2038438"/>
            <a:ext cx="7523330" cy="3234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675564" y="1473200"/>
            <a:ext cx="7523330" cy="38896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tr-TR" sz="2400" b="1" dirty="0">
                <a:solidFill>
                  <a:srgbClr val="C00000"/>
                </a:solidFill>
                <a:latin typeface="+mj-lt"/>
                <a:ea typeface="+mj-ea"/>
                <a:cs typeface="Times New Roman" pitchFamily="18" charset="0"/>
              </a:rPr>
              <a:t>Yıllara ve Cinsiyete Göre Doğumda Beklenen Yaşam Süresi </a:t>
            </a:r>
          </a:p>
        </p:txBody>
      </p:sp>
      <p:sp>
        <p:nvSpPr>
          <p:cNvPr id="6" name="Dikdörtgen 5"/>
          <p:cNvSpPr/>
          <p:nvPr/>
        </p:nvSpPr>
        <p:spPr>
          <a:xfrm>
            <a:off x="725571" y="5449233"/>
            <a:ext cx="5965145" cy="253916"/>
          </a:xfrm>
          <a:prstGeom prst="rect">
            <a:avLst/>
          </a:prstGeom>
        </p:spPr>
        <p:txBody>
          <a:bodyPr wrap="square">
            <a:spAutoFit/>
          </a:bodyPr>
          <a:lstStyle/>
          <a:p>
            <a:r>
              <a:rPr lang="en-US" sz="1050" b="1" i="1" dirty="0" err="1">
                <a:solidFill>
                  <a:srgbClr val="002060"/>
                </a:solidFill>
              </a:rPr>
              <a:t>Türkiye</a:t>
            </a:r>
            <a:r>
              <a:rPr lang="en-US" sz="1050" b="1" i="1" dirty="0">
                <a:solidFill>
                  <a:srgbClr val="002060"/>
                </a:solidFill>
              </a:rPr>
              <a:t> </a:t>
            </a:r>
            <a:r>
              <a:rPr lang="en-US" sz="1050" b="1" i="1" dirty="0" err="1">
                <a:solidFill>
                  <a:srgbClr val="002060"/>
                </a:solidFill>
              </a:rPr>
              <a:t>Cumhur</a:t>
            </a:r>
            <a:r>
              <a:rPr lang="tr-TR" sz="1050" b="1" i="1" dirty="0">
                <a:solidFill>
                  <a:srgbClr val="002060"/>
                </a:solidFill>
              </a:rPr>
              <a:t>i</a:t>
            </a:r>
            <a:r>
              <a:rPr lang="en-US" sz="1050" b="1" i="1" dirty="0">
                <a:solidFill>
                  <a:srgbClr val="002060"/>
                </a:solidFill>
              </a:rPr>
              <a:t>yeti </a:t>
            </a:r>
            <a:r>
              <a:rPr lang="en-US" sz="1050" b="1" i="1" dirty="0" err="1">
                <a:solidFill>
                  <a:srgbClr val="002060"/>
                </a:solidFill>
              </a:rPr>
              <a:t>Sağlık</a:t>
            </a:r>
            <a:r>
              <a:rPr lang="en-US" sz="1050" b="1" i="1" dirty="0">
                <a:solidFill>
                  <a:srgbClr val="002060"/>
                </a:solidFill>
              </a:rPr>
              <a:t> </a:t>
            </a:r>
            <a:r>
              <a:rPr lang="en-US" sz="1050" b="1" i="1" dirty="0" err="1">
                <a:solidFill>
                  <a:srgbClr val="002060"/>
                </a:solidFill>
              </a:rPr>
              <a:t>Bakanlığı</a:t>
            </a:r>
            <a:r>
              <a:rPr lang="en-US" sz="1050" b="1" i="1" dirty="0">
                <a:solidFill>
                  <a:srgbClr val="002060"/>
                </a:solidFill>
              </a:rPr>
              <a:t> </a:t>
            </a:r>
            <a:r>
              <a:rPr lang="en-US" sz="1050" b="1" i="1" dirty="0" err="1">
                <a:solidFill>
                  <a:srgbClr val="002060"/>
                </a:solidFill>
              </a:rPr>
              <a:t>Sağlık</a:t>
            </a:r>
            <a:r>
              <a:rPr lang="en-US" sz="1050" b="1" i="1" dirty="0">
                <a:solidFill>
                  <a:srgbClr val="002060"/>
                </a:solidFill>
              </a:rPr>
              <a:t> </a:t>
            </a:r>
            <a:r>
              <a:rPr lang="en-US" sz="1050" b="1" i="1" dirty="0" err="1">
                <a:solidFill>
                  <a:srgbClr val="002060"/>
                </a:solidFill>
              </a:rPr>
              <a:t>İstatistikleri</a:t>
            </a:r>
            <a:r>
              <a:rPr lang="en-US" sz="1050" b="1" i="1" dirty="0">
                <a:solidFill>
                  <a:srgbClr val="002060"/>
                </a:solidFill>
              </a:rPr>
              <a:t> </a:t>
            </a:r>
            <a:r>
              <a:rPr lang="en-US" sz="1050" b="1" i="1" dirty="0" err="1">
                <a:solidFill>
                  <a:srgbClr val="002060"/>
                </a:solidFill>
              </a:rPr>
              <a:t>Yıllığı</a:t>
            </a:r>
            <a:r>
              <a:rPr lang="tr-TR" sz="1050" b="1" i="1" dirty="0">
                <a:solidFill>
                  <a:srgbClr val="002060"/>
                </a:solidFill>
              </a:rPr>
              <a:t>,</a:t>
            </a:r>
            <a:r>
              <a:rPr lang="en-US" sz="1050" b="1" i="1" dirty="0">
                <a:solidFill>
                  <a:srgbClr val="002060"/>
                </a:solidFill>
              </a:rPr>
              <a:t> 201</a:t>
            </a:r>
            <a:r>
              <a:rPr lang="tr-TR" sz="1050" b="1" i="1" dirty="0">
                <a:solidFill>
                  <a:srgbClr val="002060"/>
                </a:solidFill>
              </a:rPr>
              <a:t>4</a:t>
            </a:r>
          </a:p>
        </p:txBody>
      </p:sp>
      <p:pic>
        <p:nvPicPr>
          <p:cNvPr id="5"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4" cstate="print">
            <a:extLst>
              <a:ext uri="{28A0092B-C50C-407E-A947-70E740481C1C}">
                <a14:useLocalDpi xmlns:a14="http://schemas.microsoft.com/office/drawing/2010/main" val="0"/>
              </a:ext>
            </a:extLst>
          </a:blip>
          <a:stretch>
            <a:fillRect/>
          </a:stretch>
        </p:blipFill>
        <p:spPr>
          <a:xfrm>
            <a:off x="611560" y="94320"/>
            <a:ext cx="925999" cy="720080"/>
          </a:xfrm>
          <a:prstGeom prst="rect">
            <a:avLst/>
          </a:prstGeom>
        </p:spPr>
      </p:pic>
    </p:spTree>
    <p:extLst>
      <p:ext uri="{BB962C8B-B14F-4D97-AF65-F5344CB8AC3E}">
        <p14:creationId xmlns:p14="http://schemas.microsoft.com/office/powerpoint/2010/main" val="322890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42" t="41726" r="48517" b="26732"/>
          <a:stretch/>
        </p:blipFill>
        <p:spPr bwMode="auto">
          <a:xfrm>
            <a:off x="1269999" y="2211566"/>
            <a:ext cx="6873876" cy="203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832155" y="5543810"/>
            <a:ext cx="3235348" cy="300082"/>
          </a:xfrm>
          <a:prstGeom prst="rect">
            <a:avLst/>
          </a:prstGeom>
        </p:spPr>
        <p:txBody>
          <a:bodyPr wrap="square">
            <a:spAutoFit/>
          </a:bodyPr>
          <a:lstStyle/>
          <a:p>
            <a:r>
              <a:rPr lang="tr-TR" sz="1350" dirty="0"/>
              <a:t>http://www.healthdata.org/print/4295</a:t>
            </a:r>
          </a:p>
        </p:txBody>
      </p:sp>
      <p:sp>
        <p:nvSpPr>
          <p:cNvPr id="5" name="Dikdörtgen 4"/>
          <p:cNvSpPr/>
          <p:nvPr/>
        </p:nvSpPr>
        <p:spPr>
          <a:xfrm>
            <a:off x="832155" y="1373268"/>
            <a:ext cx="7487682" cy="512944"/>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r>
              <a:rPr lang="tr-TR" sz="2400" b="1" dirty="0">
                <a:solidFill>
                  <a:srgbClr val="C00000"/>
                </a:solidFill>
              </a:rPr>
              <a:t>Dünyada ve Türkiye’de Beklenen Yaşam Süresi  1990-2013</a:t>
            </a:r>
          </a:p>
        </p:txBody>
      </p:sp>
      <p:sp>
        <p:nvSpPr>
          <p:cNvPr id="6" name="Dikdörtgen 5"/>
          <p:cNvSpPr/>
          <p:nvPr/>
        </p:nvSpPr>
        <p:spPr>
          <a:xfrm>
            <a:off x="1200150" y="1828800"/>
            <a:ext cx="6283793" cy="427698"/>
          </a:xfrm>
          <a:prstGeom prst="rect">
            <a:avLst/>
          </a:prstGeom>
          <a:ln>
            <a:noFill/>
            <a:prstDash val="sysDash"/>
          </a:ln>
        </p:spPr>
        <p:style>
          <a:lnRef idx="2">
            <a:schemeClr val="accent2"/>
          </a:lnRef>
          <a:fillRef idx="1">
            <a:schemeClr val="lt1"/>
          </a:fillRef>
          <a:effectRef idx="0">
            <a:schemeClr val="accent2"/>
          </a:effectRef>
          <a:fontRef idx="minor">
            <a:schemeClr val="dk1"/>
          </a:fontRef>
        </p:style>
        <p:txBody>
          <a:bodyPr rtlCol="0" anchor="ctr"/>
          <a:lstStyle/>
          <a:p>
            <a:r>
              <a:rPr lang="tr-TR" sz="1050" dirty="0"/>
              <a:t>                    Erkek                         Kadın                        Dünya </a:t>
            </a:r>
          </a:p>
        </p:txBody>
      </p:sp>
      <p:cxnSp>
        <p:nvCxnSpPr>
          <p:cNvPr id="8" name="Düz Bağlayıcı 7"/>
          <p:cNvCxnSpPr/>
          <p:nvPr/>
        </p:nvCxnSpPr>
        <p:spPr>
          <a:xfrm>
            <a:off x="1649186" y="2031648"/>
            <a:ext cx="174650" cy="1"/>
          </a:xfrm>
          <a:prstGeom prst="line">
            <a:avLst/>
          </a:prstGeom>
        </p:spPr>
        <p:style>
          <a:lnRef idx="3">
            <a:schemeClr val="accent3"/>
          </a:lnRef>
          <a:fillRef idx="0">
            <a:schemeClr val="accent3"/>
          </a:fillRef>
          <a:effectRef idx="2">
            <a:schemeClr val="accent3"/>
          </a:effectRef>
          <a:fontRef idx="minor">
            <a:schemeClr val="tx1"/>
          </a:fontRef>
        </p:style>
      </p:cxnSp>
      <p:cxnSp>
        <p:nvCxnSpPr>
          <p:cNvPr id="13" name="Düz Bağlayıcı 12"/>
          <p:cNvCxnSpPr/>
          <p:nvPr/>
        </p:nvCxnSpPr>
        <p:spPr>
          <a:xfrm>
            <a:off x="2620735" y="2042650"/>
            <a:ext cx="220436" cy="6813"/>
          </a:xfrm>
          <a:prstGeom prst="line">
            <a:avLst/>
          </a:prstGeom>
        </p:spPr>
        <p:style>
          <a:lnRef idx="3">
            <a:schemeClr val="accent4"/>
          </a:lnRef>
          <a:fillRef idx="0">
            <a:schemeClr val="accent4"/>
          </a:fillRef>
          <a:effectRef idx="2">
            <a:schemeClr val="accent4"/>
          </a:effectRef>
          <a:fontRef idx="minor">
            <a:schemeClr val="tx1"/>
          </a:fontRef>
        </p:style>
      </p:cxnSp>
      <p:cxnSp>
        <p:nvCxnSpPr>
          <p:cNvPr id="15" name="Düz Bağlayıcı 14"/>
          <p:cNvCxnSpPr/>
          <p:nvPr/>
        </p:nvCxnSpPr>
        <p:spPr>
          <a:xfrm>
            <a:off x="3428999" y="2049463"/>
            <a:ext cx="416379" cy="6495"/>
          </a:xfrm>
          <a:prstGeom prst="line">
            <a:avLst/>
          </a:prstGeom>
          <a:ln w="317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28" name="Tablo 27"/>
          <p:cNvGraphicFramePr>
            <a:graphicFrameLocks noGrp="1"/>
          </p:cNvGraphicFramePr>
          <p:nvPr>
            <p:extLst/>
          </p:nvPr>
        </p:nvGraphicFramePr>
        <p:xfrm>
          <a:off x="1269998" y="4467497"/>
          <a:ext cx="6559555" cy="823164"/>
        </p:xfrm>
        <a:graphic>
          <a:graphicData uri="http://schemas.openxmlformats.org/drawingml/2006/table">
            <a:tbl>
              <a:tblPr firstRow="1" bandRow="1">
                <a:tableStyleId>{D7AC3CCA-C797-4891-BE02-D94E43425B78}</a:tableStyleId>
              </a:tblPr>
              <a:tblGrid>
                <a:gridCol w="1311911">
                  <a:extLst>
                    <a:ext uri="{9D8B030D-6E8A-4147-A177-3AD203B41FA5}">
                      <a16:colId xmlns:a16="http://schemas.microsoft.com/office/drawing/2014/main" val="3362969724"/>
                    </a:ext>
                  </a:extLst>
                </a:gridCol>
                <a:gridCol w="1311911">
                  <a:extLst>
                    <a:ext uri="{9D8B030D-6E8A-4147-A177-3AD203B41FA5}">
                      <a16:colId xmlns:a16="http://schemas.microsoft.com/office/drawing/2014/main" val="865255261"/>
                    </a:ext>
                  </a:extLst>
                </a:gridCol>
                <a:gridCol w="1311911">
                  <a:extLst>
                    <a:ext uri="{9D8B030D-6E8A-4147-A177-3AD203B41FA5}">
                      <a16:colId xmlns:a16="http://schemas.microsoft.com/office/drawing/2014/main" val="545374347"/>
                    </a:ext>
                  </a:extLst>
                </a:gridCol>
                <a:gridCol w="1311911">
                  <a:extLst>
                    <a:ext uri="{9D8B030D-6E8A-4147-A177-3AD203B41FA5}">
                      <a16:colId xmlns:a16="http://schemas.microsoft.com/office/drawing/2014/main" val="840750131"/>
                    </a:ext>
                  </a:extLst>
                </a:gridCol>
                <a:gridCol w="1311911">
                  <a:extLst>
                    <a:ext uri="{9D8B030D-6E8A-4147-A177-3AD203B41FA5}">
                      <a16:colId xmlns:a16="http://schemas.microsoft.com/office/drawing/2014/main" val="3911957004"/>
                    </a:ext>
                  </a:extLst>
                </a:gridCol>
              </a:tblGrid>
              <a:tr h="205740">
                <a:tc gridSpan="3">
                  <a:txBody>
                    <a:bodyPr/>
                    <a:lstStyle/>
                    <a:p>
                      <a:r>
                        <a:rPr lang="tr-TR" sz="900" dirty="0" smtClean="0"/>
                        <a:t>Dünya</a:t>
                      </a:r>
                      <a:endParaRPr lang="tr-TR" sz="900" dirty="0"/>
                    </a:p>
                  </a:txBody>
                  <a:tcPr marL="68580" marR="68580" marT="34290" marB="34290">
                    <a:solidFill>
                      <a:schemeClr val="bg1"/>
                    </a:solidFill>
                  </a:tcPr>
                </a:tc>
                <a:tc hMerge="1">
                  <a:txBody>
                    <a:bodyPr/>
                    <a:lstStyle/>
                    <a:p>
                      <a:endParaRPr lang="tr-TR" dirty="0"/>
                    </a:p>
                  </a:txBody>
                  <a:tcPr/>
                </a:tc>
                <a:tc hMerge="1">
                  <a:txBody>
                    <a:bodyPr/>
                    <a:lstStyle/>
                    <a:p>
                      <a:endParaRPr lang="tr-TR" dirty="0"/>
                    </a:p>
                  </a:txBody>
                  <a:tcPr/>
                </a:tc>
                <a:tc gridSpan="2">
                  <a:txBody>
                    <a:bodyPr/>
                    <a:lstStyle/>
                    <a:p>
                      <a:r>
                        <a:rPr lang="tr-TR" sz="900" dirty="0" smtClean="0"/>
                        <a:t>Türkiye</a:t>
                      </a:r>
                      <a:endParaRPr lang="tr-TR" sz="900" dirty="0"/>
                    </a:p>
                  </a:txBody>
                  <a:tcPr marL="68580" marR="68580" marT="34290" marB="34290">
                    <a:solidFill>
                      <a:schemeClr val="bg1"/>
                    </a:solidFill>
                  </a:tcPr>
                </a:tc>
                <a:tc hMerge="1">
                  <a:txBody>
                    <a:bodyPr/>
                    <a:lstStyle/>
                    <a:p>
                      <a:endParaRPr lang="tr-TR" dirty="0"/>
                    </a:p>
                  </a:txBody>
                  <a:tcPr/>
                </a:tc>
                <a:extLst>
                  <a:ext uri="{0D108BD9-81ED-4DB2-BD59-A6C34878D82A}">
                    <a16:rowId xmlns:a16="http://schemas.microsoft.com/office/drawing/2014/main" val="1675756644"/>
                  </a:ext>
                </a:extLst>
              </a:tr>
              <a:tr h="205944">
                <a:tc>
                  <a:txBody>
                    <a:bodyPr/>
                    <a:lstStyle/>
                    <a:p>
                      <a:endParaRPr lang="tr-TR" sz="900" dirty="0"/>
                    </a:p>
                  </a:txBody>
                  <a:tcPr marL="68580" marR="68580" marT="34290" marB="34290">
                    <a:solidFill>
                      <a:schemeClr val="bg1"/>
                    </a:solidFill>
                  </a:tcPr>
                </a:tc>
                <a:tc>
                  <a:txBody>
                    <a:bodyPr/>
                    <a:lstStyle/>
                    <a:p>
                      <a:r>
                        <a:rPr lang="tr-TR" sz="900" dirty="0" smtClean="0"/>
                        <a:t>1990</a:t>
                      </a:r>
                      <a:endParaRPr lang="tr-TR" sz="900" dirty="0"/>
                    </a:p>
                  </a:txBody>
                  <a:tcPr marL="68580" marR="68580" marT="34290" marB="34290">
                    <a:solidFill>
                      <a:schemeClr val="bg1"/>
                    </a:solidFill>
                  </a:tcPr>
                </a:tc>
                <a:tc>
                  <a:txBody>
                    <a:bodyPr/>
                    <a:lstStyle/>
                    <a:p>
                      <a:r>
                        <a:rPr lang="tr-TR" sz="900" dirty="0" smtClean="0"/>
                        <a:t>2013</a:t>
                      </a:r>
                      <a:endParaRPr lang="tr-TR" sz="900" dirty="0"/>
                    </a:p>
                  </a:txBody>
                  <a:tcPr marL="68580" marR="68580" marT="34290" marB="34290">
                    <a:solidFill>
                      <a:schemeClr val="bg1"/>
                    </a:solidFill>
                  </a:tcPr>
                </a:tc>
                <a:tc>
                  <a:txBody>
                    <a:bodyPr/>
                    <a:lstStyle/>
                    <a:p>
                      <a:r>
                        <a:rPr lang="tr-TR" sz="900" dirty="0" smtClean="0"/>
                        <a:t>1990</a:t>
                      </a:r>
                      <a:endParaRPr lang="tr-TR" sz="900" dirty="0"/>
                    </a:p>
                  </a:txBody>
                  <a:tcPr marL="68580" marR="68580" marT="34290" marB="34290">
                    <a:solidFill>
                      <a:schemeClr val="bg1"/>
                    </a:solidFill>
                  </a:tcPr>
                </a:tc>
                <a:tc>
                  <a:txBody>
                    <a:bodyPr/>
                    <a:lstStyle/>
                    <a:p>
                      <a:r>
                        <a:rPr lang="tr-TR" sz="900" dirty="0" smtClean="0"/>
                        <a:t>2013</a:t>
                      </a:r>
                      <a:endParaRPr lang="tr-TR" sz="900" dirty="0"/>
                    </a:p>
                  </a:txBody>
                  <a:tcPr marL="68580" marR="68580" marT="34290" marB="34290">
                    <a:solidFill>
                      <a:schemeClr val="bg1"/>
                    </a:solidFill>
                  </a:tcPr>
                </a:tc>
                <a:extLst>
                  <a:ext uri="{0D108BD9-81ED-4DB2-BD59-A6C34878D82A}">
                    <a16:rowId xmlns:a16="http://schemas.microsoft.com/office/drawing/2014/main" val="385451551"/>
                  </a:ext>
                </a:extLst>
              </a:tr>
              <a:tr h="205740">
                <a:tc>
                  <a:txBody>
                    <a:bodyPr/>
                    <a:lstStyle/>
                    <a:p>
                      <a:r>
                        <a:rPr lang="tr-TR" sz="900" b="1" dirty="0" smtClean="0">
                          <a:solidFill>
                            <a:schemeClr val="bg1"/>
                          </a:solidFill>
                        </a:rPr>
                        <a:t>Erkek</a:t>
                      </a:r>
                      <a:endParaRPr lang="tr-TR" sz="900" b="1" dirty="0">
                        <a:solidFill>
                          <a:schemeClr val="bg1"/>
                        </a:solidFill>
                      </a:endParaRPr>
                    </a:p>
                  </a:txBody>
                  <a:tcPr marL="68580" marR="68580" marT="34290" marB="34290">
                    <a:solidFill>
                      <a:srgbClr val="00B050"/>
                    </a:solidFill>
                  </a:tcPr>
                </a:tc>
                <a:tc>
                  <a:txBody>
                    <a:bodyPr/>
                    <a:lstStyle/>
                    <a:p>
                      <a:r>
                        <a:rPr lang="tr-TR" sz="900" b="1" dirty="0" smtClean="0">
                          <a:solidFill>
                            <a:schemeClr val="bg1"/>
                          </a:solidFill>
                        </a:rPr>
                        <a:t>63.0</a:t>
                      </a:r>
                      <a:endParaRPr lang="tr-TR" sz="900" b="1" dirty="0">
                        <a:solidFill>
                          <a:schemeClr val="bg1"/>
                        </a:solidFill>
                      </a:endParaRPr>
                    </a:p>
                  </a:txBody>
                  <a:tcPr marL="68580" marR="68580" marT="34290" marB="34290">
                    <a:solidFill>
                      <a:srgbClr val="00B050"/>
                    </a:solidFill>
                  </a:tcPr>
                </a:tc>
                <a:tc>
                  <a:txBody>
                    <a:bodyPr/>
                    <a:lstStyle/>
                    <a:p>
                      <a:r>
                        <a:rPr lang="tr-TR" sz="900" b="1" dirty="0" smtClean="0">
                          <a:solidFill>
                            <a:schemeClr val="bg1"/>
                          </a:solidFill>
                        </a:rPr>
                        <a:t>68.8</a:t>
                      </a:r>
                      <a:endParaRPr lang="tr-TR" sz="900" b="1" dirty="0">
                        <a:solidFill>
                          <a:schemeClr val="bg1"/>
                        </a:solidFill>
                      </a:endParaRPr>
                    </a:p>
                  </a:txBody>
                  <a:tcPr marL="68580" marR="68580" marT="34290" marB="34290">
                    <a:solidFill>
                      <a:srgbClr val="00B050"/>
                    </a:solidFill>
                  </a:tcPr>
                </a:tc>
                <a:tc>
                  <a:txBody>
                    <a:bodyPr/>
                    <a:lstStyle/>
                    <a:p>
                      <a:r>
                        <a:rPr lang="tr-TR" sz="900" b="1" dirty="0" smtClean="0">
                          <a:solidFill>
                            <a:schemeClr val="bg1"/>
                          </a:solidFill>
                        </a:rPr>
                        <a:t>64.0</a:t>
                      </a:r>
                      <a:endParaRPr lang="tr-TR" sz="900" b="1" dirty="0">
                        <a:solidFill>
                          <a:schemeClr val="bg1"/>
                        </a:solidFill>
                      </a:endParaRPr>
                    </a:p>
                  </a:txBody>
                  <a:tcPr marL="68580" marR="68580" marT="34290" marB="34290">
                    <a:solidFill>
                      <a:srgbClr val="00B050"/>
                    </a:solidFill>
                  </a:tcPr>
                </a:tc>
                <a:tc>
                  <a:txBody>
                    <a:bodyPr/>
                    <a:lstStyle/>
                    <a:p>
                      <a:r>
                        <a:rPr lang="tr-TR" sz="900" b="1" dirty="0" smtClean="0">
                          <a:solidFill>
                            <a:schemeClr val="bg1"/>
                          </a:solidFill>
                        </a:rPr>
                        <a:t>72.9</a:t>
                      </a:r>
                      <a:endParaRPr lang="tr-TR" sz="900" b="1" dirty="0">
                        <a:solidFill>
                          <a:schemeClr val="bg1"/>
                        </a:solidFill>
                      </a:endParaRPr>
                    </a:p>
                  </a:txBody>
                  <a:tcPr marL="68580" marR="68580" marT="34290" marB="34290">
                    <a:solidFill>
                      <a:srgbClr val="00B050"/>
                    </a:solidFill>
                  </a:tcPr>
                </a:tc>
                <a:extLst>
                  <a:ext uri="{0D108BD9-81ED-4DB2-BD59-A6C34878D82A}">
                    <a16:rowId xmlns:a16="http://schemas.microsoft.com/office/drawing/2014/main" val="3211323011"/>
                  </a:ext>
                </a:extLst>
              </a:tr>
              <a:tr h="205740">
                <a:tc>
                  <a:txBody>
                    <a:bodyPr/>
                    <a:lstStyle/>
                    <a:p>
                      <a:r>
                        <a:rPr lang="tr-TR" sz="900" b="1" dirty="0" smtClean="0">
                          <a:solidFill>
                            <a:schemeClr val="bg1"/>
                          </a:solidFill>
                        </a:rPr>
                        <a:t>Kadın</a:t>
                      </a:r>
                      <a:endParaRPr lang="tr-TR" sz="900" b="1" dirty="0">
                        <a:solidFill>
                          <a:schemeClr val="bg1"/>
                        </a:solidFill>
                      </a:endParaRPr>
                    </a:p>
                  </a:txBody>
                  <a:tcPr marL="68580" marR="68580" marT="34290" marB="34290">
                    <a:solidFill>
                      <a:srgbClr val="7030A0"/>
                    </a:solidFill>
                  </a:tcPr>
                </a:tc>
                <a:tc>
                  <a:txBody>
                    <a:bodyPr/>
                    <a:lstStyle/>
                    <a:p>
                      <a:r>
                        <a:rPr lang="tr-TR" sz="900" b="1" dirty="0" smtClean="0">
                          <a:solidFill>
                            <a:schemeClr val="bg1"/>
                          </a:solidFill>
                        </a:rPr>
                        <a:t>67.7</a:t>
                      </a:r>
                      <a:endParaRPr lang="tr-TR" sz="900" b="1" dirty="0">
                        <a:solidFill>
                          <a:schemeClr val="bg1"/>
                        </a:solidFill>
                      </a:endParaRPr>
                    </a:p>
                  </a:txBody>
                  <a:tcPr marL="68580" marR="68580" marT="34290" marB="34290">
                    <a:solidFill>
                      <a:srgbClr val="7030A0"/>
                    </a:solidFill>
                  </a:tcPr>
                </a:tc>
                <a:tc>
                  <a:txBody>
                    <a:bodyPr/>
                    <a:lstStyle/>
                    <a:p>
                      <a:r>
                        <a:rPr lang="tr-TR" sz="900" b="1" dirty="0" smtClean="0">
                          <a:solidFill>
                            <a:schemeClr val="bg1"/>
                          </a:solidFill>
                        </a:rPr>
                        <a:t>74.3</a:t>
                      </a:r>
                      <a:endParaRPr lang="tr-TR" sz="900" b="1" dirty="0">
                        <a:solidFill>
                          <a:schemeClr val="bg1"/>
                        </a:solidFill>
                      </a:endParaRPr>
                    </a:p>
                  </a:txBody>
                  <a:tcPr marL="68580" marR="68580" marT="34290" marB="34290">
                    <a:solidFill>
                      <a:srgbClr val="7030A0"/>
                    </a:solidFill>
                  </a:tcPr>
                </a:tc>
                <a:tc>
                  <a:txBody>
                    <a:bodyPr/>
                    <a:lstStyle/>
                    <a:p>
                      <a:r>
                        <a:rPr lang="tr-TR" sz="900" b="1" dirty="0" smtClean="0">
                          <a:solidFill>
                            <a:schemeClr val="bg1"/>
                          </a:solidFill>
                        </a:rPr>
                        <a:t>70.7</a:t>
                      </a:r>
                      <a:endParaRPr lang="tr-TR" sz="900" b="1" dirty="0">
                        <a:solidFill>
                          <a:schemeClr val="bg1"/>
                        </a:solidFill>
                      </a:endParaRPr>
                    </a:p>
                  </a:txBody>
                  <a:tcPr marL="68580" marR="68580" marT="34290" marB="34290">
                    <a:solidFill>
                      <a:srgbClr val="7030A0"/>
                    </a:solidFill>
                  </a:tcPr>
                </a:tc>
                <a:tc>
                  <a:txBody>
                    <a:bodyPr/>
                    <a:lstStyle/>
                    <a:p>
                      <a:r>
                        <a:rPr lang="tr-TR" sz="900" b="1" dirty="0" smtClean="0">
                          <a:solidFill>
                            <a:schemeClr val="bg1"/>
                          </a:solidFill>
                        </a:rPr>
                        <a:t>79.7</a:t>
                      </a:r>
                      <a:endParaRPr lang="tr-TR" sz="900" b="1" dirty="0">
                        <a:solidFill>
                          <a:schemeClr val="bg1"/>
                        </a:solidFill>
                      </a:endParaRPr>
                    </a:p>
                  </a:txBody>
                  <a:tcPr marL="68580" marR="68580" marT="34290" marB="34290">
                    <a:solidFill>
                      <a:srgbClr val="7030A0"/>
                    </a:solidFill>
                  </a:tcPr>
                </a:tc>
                <a:extLst>
                  <a:ext uri="{0D108BD9-81ED-4DB2-BD59-A6C34878D82A}">
                    <a16:rowId xmlns:a16="http://schemas.microsoft.com/office/drawing/2014/main" val="1977326895"/>
                  </a:ext>
                </a:extLst>
              </a:tr>
            </a:tbl>
          </a:graphicData>
        </a:graphic>
      </p:graphicFrame>
      <p:pic>
        <p:nvPicPr>
          <p:cNvPr id="10"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 name="Resim 13"/>
          <p:cNvPicPr/>
          <p:nvPr/>
        </p:nvPicPr>
        <p:blipFill>
          <a:blip r:embed="rId4" cstate="print">
            <a:extLst>
              <a:ext uri="{28A0092B-C50C-407E-A947-70E740481C1C}">
                <a14:useLocalDpi xmlns:a14="http://schemas.microsoft.com/office/drawing/2010/main" val="0"/>
              </a:ext>
            </a:extLst>
          </a:blip>
          <a:stretch>
            <a:fillRect/>
          </a:stretch>
        </p:blipFill>
        <p:spPr>
          <a:xfrm>
            <a:off x="467544" y="130471"/>
            <a:ext cx="925999" cy="720080"/>
          </a:xfrm>
          <a:prstGeom prst="rect">
            <a:avLst/>
          </a:prstGeom>
        </p:spPr>
      </p:pic>
    </p:spTree>
    <p:extLst>
      <p:ext uri="{BB962C8B-B14F-4D97-AF65-F5344CB8AC3E}">
        <p14:creationId xmlns:p14="http://schemas.microsoft.com/office/powerpoint/2010/main" val="3041350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199" y="1546393"/>
            <a:ext cx="5214938" cy="4183034"/>
          </a:xfrm>
        </p:spPr>
        <p:txBody>
          <a:bodyPr>
            <a:noAutofit/>
          </a:bodyPr>
          <a:lstStyle/>
          <a:p>
            <a:pPr marL="0" indent="0" algn="just">
              <a:lnSpc>
                <a:spcPct val="120000"/>
              </a:lnSpc>
              <a:buNone/>
            </a:pPr>
            <a:r>
              <a:rPr lang="tr-TR" sz="2100" b="1" dirty="0">
                <a:solidFill>
                  <a:srgbClr val="C00000"/>
                </a:solidFill>
              </a:rPr>
              <a:t>DÜNYADA MEVCUT DURUM-1</a:t>
            </a:r>
          </a:p>
          <a:p>
            <a:pPr marL="0" indent="0" algn="just">
              <a:lnSpc>
                <a:spcPct val="120000"/>
              </a:lnSpc>
              <a:buNone/>
            </a:pPr>
            <a:r>
              <a:rPr lang="tr-TR" sz="1800" dirty="0">
                <a:solidFill>
                  <a:schemeClr val="tx2">
                    <a:lumMod val="50000"/>
                  </a:schemeClr>
                </a:solidFill>
              </a:rPr>
              <a:t>Bulaşıcı Olmayan Hastalıklara bağlı ölümler;</a:t>
            </a:r>
          </a:p>
          <a:p>
            <a:pPr marL="0" indent="0" algn="just">
              <a:lnSpc>
                <a:spcPct val="120000"/>
              </a:lnSpc>
              <a:buNone/>
            </a:pPr>
            <a:endParaRPr lang="tr-TR" sz="825" dirty="0">
              <a:solidFill>
                <a:schemeClr val="tx2">
                  <a:lumMod val="50000"/>
                </a:schemeClr>
              </a:solidFill>
            </a:endParaRPr>
          </a:p>
          <a:p>
            <a:pPr algn="just">
              <a:lnSpc>
                <a:spcPct val="120000"/>
              </a:lnSpc>
            </a:pPr>
            <a:r>
              <a:rPr lang="tr-TR" sz="1650" dirty="0">
                <a:solidFill>
                  <a:schemeClr val="tx2">
                    <a:lumMod val="50000"/>
                  </a:schemeClr>
                </a:solidFill>
              </a:rPr>
              <a:t>2000 yılında </a:t>
            </a:r>
            <a:r>
              <a:rPr lang="tr-TR" sz="1650" b="1" dirty="0">
                <a:solidFill>
                  <a:srgbClr val="C00000"/>
                </a:solidFill>
              </a:rPr>
              <a:t>31 milyon</a:t>
            </a:r>
            <a:r>
              <a:rPr lang="tr-TR" sz="1650" b="1" dirty="0">
                <a:solidFill>
                  <a:schemeClr val="tx2">
                    <a:lumMod val="50000"/>
                  </a:schemeClr>
                </a:solidFill>
              </a:rPr>
              <a:t> </a:t>
            </a:r>
            <a:r>
              <a:rPr lang="tr-TR" sz="1650" dirty="0">
                <a:solidFill>
                  <a:schemeClr val="tx2">
                    <a:lumMod val="50000"/>
                  </a:schemeClr>
                </a:solidFill>
              </a:rPr>
              <a:t>iken, </a:t>
            </a:r>
          </a:p>
          <a:p>
            <a:pPr algn="just">
              <a:lnSpc>
                <a:spcPct val="120000"/>
              </a:lnSpc>
            </a:pPr>
            <a:r>
              <a:rPr lang="tr-TR" sz="1650" dirty="0">
                <a:solidFill>
                  <a:schemeClr val="tx2">
                    <a:lumMod val="50000"/>
                  </a:schemeClr>
                </a:solidFill>
              </a:rPr>
              <a:t>2012 yılında </a:t>
            </a:r>
            <a:r>
              <a:rPr lang="tr-TR" sz="1650" b="1" dirty="0">
                <a:solidFill>
                  <a:srgbClr val="C00000"/>
                </a:solidFill>
              </a:rPr>
              <a:t>38 milyon</a:t>
            </a:r>
            <a:r>
              <a:rPr lang="tr-TR" sz="1650" b="1" dirty="0">
                <a:solidFill>
                  <a:schemeClr val="tx2">
                    <a:lumMod val="50000"/>
                  </a:schemeClr>
                </a:solidFill>
              </a:rPr>
              <a:t> </a:t>
            </a:r>
            <a:r>
              <a:rPr lang="tr-TR" sz="1650" dirty="0">
                <a:solidFill>
                  <a:schemeClr val="tx2">
                    <a:lumMod val="50000"/>
                  </a:schemeClr>
                </a:solidFill>
              </a:rPr>
              <a:t>olmuştur. </a:t>
            </a:r>
          </a:p>
          <a:p>
            <a:pPr algn="just">
              <a:lnSpc>
                <a:spcPct val="120000"/>
              </a:lnSpc>
            </a:pPr>
            <a:r>
              <a:rPr lang="tr-TR" sz="1650" dirty="0">
                <a:solidFill>
                  <a:schemeClr val="tx2">
                    <a:lumMod val="50000"/>
                  </a:schemeClr>
                </a:solidFill>
              </a:rPr>
              <a:t>2030 yılında </a:t>
            </a:r>
            <a:r>
              <a:rPr lang="tr-TR" sz="1650" b="1" dirty="0">
                <a:solidFill>
                  <a:srgbClr val="C00000"/>
                </a:solidFill>
              </a:rPr>
              <a:t>52 milyon </a:t>
            </a:r>
            <a:r>
              <a:rPr lang="tr-TR" sz="1650" dirty="0">
                <a:solidFill>
                  <a:schemeClr val="tx2">
                    <a:lumMod val="50000"/>
                  </a:schemeClr>
                </a:solidFill>
              </a:rPr>
              <a:t>olacağı tahmin edilmektedir.</a:t>
            </a:r>
          </a:p>
          <a:p>
            <a:pPr algn="just">
              <a:lnSpc>
                <a:spcPct val="120000"/>
              </a:lnSpc>
            </a:pPr>
            <a:endParaRPr lang="tr-TR" sz="600" dirty="0">
              <a:solidFill>
                <a:schemeClr val="tx2">
                  <a:lumMod val="50000"/>
                </a:schemeClr>
              </a:solidFill>
            </a:endParaRPr>
          </a:p>
          <a:p>
            <a:pPr algn="just">
              <a:lnSpc>
                <a:spcPct val="120000"/>
              </a:lnSpc>
            </a:pPr>
            <a:r>
              <a:rPr lang="tr-TR" sz="1650" dirty="0">
                <a:solidFill>
                  <a:schemeClr val="tx2">
                    <a:lumMod val="50000"/>
                  </a:schemeClr>
                </a:solidFill>
              </a:rPr>
              <a:t>2012 yılında tüm dünyada </a:t>
            </a:r>
            <a:r>
              <a:rPr lang="tr-TR" sz="1650" b="1" dirty="0">
                <a:solidFill>
                  <a:srgbClr val="C00000"/>
                </a:solidFill>
              </a:rPr>
              <a:t>56 milyon </a:t>
            </a:r>
            <a:r>
              <a:rPr lang="tr-TR" sz="1650" dirty="0">
                <a:solidFill>
                  <a:schemeClr val="tx2">
                    <a:lumMod val="50000"/>
                  </a:schemeClr>
                </a:solidFill>
              </a:rPr>
              <a:t>ölüm meydana gelmiştir.  Bu ölümlerin 38 milyonu Bulaşıcı Olmayan Hastalıklar </a:t>
            </a:r>
            <a:r>
              <a:rPr lang="tr-TR" sz="1650" b="1" dirty="0">
                <a:solidFill>
                  <a:schemeClr val="tx2">
                    <a:lumMod val="50000"/>
                  </a:schemeClr>
                </a:solidFill>
              </a:rPr>
              <a:t>(BOH), özellikle kalp ve damar hastalıkları, kanserler ve kronik hava yolu hastalıklarına </a:t>
            </a:r>
            <a:r>
              <a:rPr lang="tr-TR" sz="1650" dirty="0">
                <a:solidFill>
                  <a:schemeClr val="tx2">
                    <a:lumMod val="50000"/>
                  </a:schemeClr>
                </a:solidFill>
              </a:rPr>
              <a:t>bağlıdır. </a:t>
            </a:r>
          </a:p>
          <a:p>
            <a:pPr algn="just"/>
            <a:endParaRPr lang="tr-TR" sz="1650" dirty="0">
              <a:solidFill>
                <a:schemeClr val="tx2">
                  <a:lumMod val="50000"/>
                </a:schemeClr>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1829" y="1627223"/>
            <a:ext cx="2686159" cy="3912610"/>
          </a:xfrm>
          <a:prstGeom prst="rect">
            <a:avLst/>
          </a:prstGeom>
          <a:noFill/>
          <a:ln w="9525">
            <a:solidFill>
              <a:schemeClr val="tx1"/>
            </a:solidFill>
            <a:miter lim="800000"/>
            <a:headEnd/>
            <a:tailEnd/>
          </a:ln>
          <a:effectLst>
            <a:glow rad="63500">
              <a:schemeClr val="accent1">
                <a:satMod val="175000"/>
                <a:alpha val="40000"/>
              </a:schemeClr>
            </a:glow>
            <a:outerShdw blurRad="50800" dist="1016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Dikdörtgen 1"/>
          <p:cNvSpPr/>
          <p:nvPr/>
        </p:nvSpPr>
        <p:spPr>
          <a:xfrm>
            <a:off x="717711" y="5536546"/>
            <a:ext cx="4693914" cy="300082"/>
          </a:xfrm>
          <a:prstGeom prst="rect">
            <a:avLst/>
          </a:prstGeom>
        </p:spPr>
        <p:txBody>
          <a:bodyPr wrap="none">
            <a:spAutoFit/>
          </a:bodyPr>
          <a:lstStyle/>
          <a:p>
            <a:pPr algn="just"/>
            <a:r>
              <a:rPr lang="tr-TR" sz="1350" i="1" dirty="0">
                <a:solidFill>
                  <a:schemeClr val="tx2">
                    <a:lumMod val="50000"/>
                  </a:schemeClr>
                </a:solidFill>
              </a:rPr>
              <a:t>DSÖ, Bulaşıcı Olmayan Hastalıklar Küresel Durum Raporu,  2014 </a:t>
            </a:r>
          </a:p>
        </p:txBody>
      </p:sp>
      <p:pic>
        <p:nvPicPr>
          <p:cNvPr id="5"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p:nvPr/>
        </p:nvPicPr>
        <p:blipFill>
          <a:blip r:embed="rId4" cstate="print">
            <a:extLst>
              <a:ext uri="{28A0092B-C50C-407E-A947-70E740481C1C}">
                <a14:useLocalDpi xmlns:a14="http://schemas.microsoft.com/office/drawing/2010/main" val="0"/>
              </a:ext>
            </a:extLst>
          </a:blip>
          <a:stretch>
            <a:fillRect/>
          </a:stretch>
        </p:blipFill>
        <p:spPr>
          <a:xfrm>
            <a:off x="539552" y="94320"/>
            <a:ext cx="925999" cy="720080"/>
          </a:xfrm>
          <a:prstGeom prst="rect">
            <a:avLst/>
          </a:prstGeom>
        </p:spPr>
      </p:pic>
    </p:spTree>
    <p:extLst>
      <p:ext uri="{BB962C8B-B14F-4D97-AF65-F5344CB8AC3E}">
        <p14:creationId xmlns:p14="http://schemas.microsoft.com/office/powerpoint/2010/main" val="41142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4331" y="1543050"/>
            <a:ext cx="5724684" cy="4014787"/>
          </a:xfrm>
        </p:spPr>
        <p:txBody>
          <a:bodyPr>
            <a:normAutofit fontScale="85000" lnSpcReduction="10000"/>
          </a:bodyPr>
          <a:lstStyle/>
          <a:p>
            <a:pPr marL="0" indent="0">
              <a:lnSpc>
                <a:spcPct val="150000"/>
              </a:lnSpc>
              <a:buNone/>
            </a:pPr>
            <a:r>
              <a:rPr lang="tr-TR" sz="2250" b="1" dirty="0">
                <a:solidFill>
                  <a:srgbClr val="C00000"/>
                </a:solidFill>
              </a:rPr>
              <a:t>DÜNYADA MEVCUT DURUM-2</a:t>
            </a:r>
          </a:p>
          <a:p>
            <a:pPr marL="0" indent="0">
              <a:lnSpc>
                <a:spcPct val="150000"/>
              </a:lnSpc>
              <a:buNone/>
            </a:pPr>
            <a:r>
              <a:rPr lang="tr-TR" sz="1950" dirty="0" err="1">
                <a:solidFill>
                  <a:schemeClr val="tx2">
                    <a:lumMod val="50000"/>
                  </a:schemeClr>
                </a:solidFill>
              </a:rPr>
              <a:t>BOH’lara</a:t>
            </a:r>
            <a:r>
              <a:rPr lang="tr-TR" sz="1950" dirty="0">
                <a:solidFill>
                  <a:schemeClr val="tx2">
                    <a:lumMod val="50000"/>
                  </a:schemeClr>
                </a:solidFill>
              </a:rPr>
              <a:t> bağlı ölümler değerlendirilirken özellikle prematüre ölümler </a:t>
            </a:r>
            <a:r>
              <a:rPr lang="tr-TR" sz="1950" b="1" dirty="0">
                <a:solidFill>
                  <a:srgbClr val="C00000"/>
                </a:solidFill>
              </a:rPr>
              <a:t>(70 yaş altı ölüm)</a:t>
            </a:r>
            <a:r>
              <a:rPr lang="tr-TR" sz="1950" dirty="0">
                <a:solidFill>
                  <a:schemeClr val="tx2">
                    <a:lumMod val="50000"/>
                  </a:schemeClr>
                </a:solidFill>
              </a:rPr>
              <a:t> dikkate alınmalıdır. 2012 yılında </a:t>
            </a:r>
            <a:r>
              <a:rPr lang="tr-TR" sz="1950" dirty="0" err="1">
                <a:solidFill>
                  <a:schemeClr val="tx2">
                    <a:lumMod val="50000"/>
                  </a:schemeClr>
                </a:solidFill>
              </a:rPr>
              <a:t>BOH’lara</a:t>
            </a:r>
            <a:r>
              <a:rPr lang="tr-TR" sz="1950" dirty="0">
                <a:solidFill>
                  <a:schemeClr val="tx2">
                    <a:lumMod val="50000"/>
                  </a:schemeClr>
                </a:solidFill>
              </a:rPr>
              <a:t> bağlı ölümlerin </a:t>
            </a:r>
            <a:r>
              <a:rPr lang="tr-TR" sz="1950" b="1" dirty="0">
                <a:solidFill>
                  <a:srgbClr val="C00000"/>
                </a:solidFill>
              </a:rPr>
              <a:t>yüzde 42’si </a:t>
            </a:r>
            <a:r>
              <a:rPr lang="tr-TR" sz="1950" dirty="0">
                <a:solidFill>
                  <a:schemeClr val="tx2">
                    <a:lumMod val="50000"/>
                  </a:schemeClr>
                </a:solidFill>
              </a:rPr>
              <a:t>70 yaş altında olmuştur. </a:t>
            </a:r>
          </a:p>
          <a:p>
            <a:pPr marL="0" indent="0">
              <a:lnSpc>
                <a:spcPct val="150000"/>
              </a:lnSpc>
              <a:buNone/>
            </a:pPr>
            <a:endParaRPr lang="tr-TR" sz="1650" dirty="0">
              <a:solidFill>
                <a:schemeClr val="tx2">
                  <a:lumMod val="50000"/>
                </a:schemeClr>
              </a:solidFill>
            </a:endParaRPr>
          </a:p>
          <a:p>
            <a:pPr>
              <a:lnSpc>
                <a:spcPct val="150000"/>
              </a:lnSpc>
            </a:pPr>
            <a:r>
              <a:rPr lang="tr-TR" sz="1950" dirty="0">
                <a:solidFill>
                  <a:schemeClr val="tx2">
                    <a:lumMod val="50000"/>
                  </a:schemeClr>
                </a:solidFill>
              </a:rPr>
              <a:t>2000 yılında </a:t>
            </a:r>
            <a:r>
              <a:rPr lang="tr-TR" sz="1950" dirty="0">
                <a:solidFill>
                  <a:srgbClr val="C00000"/>
                </a:solidFill>
              </a:rPr>
              <a:t>14,6 milyon </a:t>
            </a:r>
            <a:r>
              <a:rPr lang="tr-TR" sz="1950" dirty="0">
                <a:solidFill>
                  <a:schemeClr val="tx2">
                    <a:lumMod val="50000"/>
                  </a:schemeClr>
                </a:solidFill>
              </a:rPr>
              <a:t>olan prematüre ölümler </a:t>
            </a:r>
          </a:p>
          <a:p>
            <a:pPr>
              <a:lnSpc>
                <a:spcPct val="150000"/>
              </a:lnSpc>
            </a:pPr>
            <a:r>
              <a:rPr lang="tr-TR" sz="1950" dirty="0">
                <a:solidFill>
                  <a:schemeClr val="tx2">
                    <a:lumMod val="50000"/>
                  </a:schemeClr>
                </a:solidFill>
              </a:rPr>
              <a:t>2012 yılında </a:t>
            </a:r>
            <a:r>
              <a:rPr lang="tr-TR" sz="1950" dirty="0">
                <a:solidFill>
                  <a:srgbClr val="C00000"/>
                </a:solidFill>
              </a:rPr>
              <a:t>16 milyona (toplam 38 milyon) </a:t>
            </a:r>
            <a:r>
              <a:rPr lang="tr-TR" sz="1950" dirty="0">
                <a:solidFill>
                  <a:schemeClr val="tx2">
                    <a:lumMod val="50000"/>
                  </a:schemeClr>
                </a:solidFill>
              </a:rPr>
              <a:t>yükselmiştir. </a:t>
            </a:r>
          </a:p>
          <a:p>
            <a:pPr>
              <a:lnSpc>
                <a:spcPct val="150000"/>
              </a:lnSpc>
            </a:pPr>
            <a:endParaRPr lang="tr-TR" sz="1950" i="1" dirty="0">
              <a:solidFill>
                <a:schemeClr val="tx2">
                  <a:lumMod val="50000"/>
                </a:schemeClr>
              </a:solidFill>
            </a:endParaRPr>
          </a:p>
          <a:p>
            <a:pPr marL="0" indent="0">
              <a:lnSpc>
                <a:spcPct val="150000"/>
              </a:lnSpc>
              <a:buNone/>
            </a:pPr>
            <a:r>
              <a:rPr lang="tr-TR" sz="1950" i="1" dirty="0">
                <a:solidFill>
                  <a:schemeClr val="tx2">
                    <a:lumMod val="50000"/>
                  </a:schemeClr>
                </a:solidFill>
              </a:rPr>
              <a:t>DSÖ Bulaşıcı Olmayan Hastalıklar Küresel Durum Raporu, ,2014</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6762" y="1650627"/>
            <a:ext cx="2702852" cy="3840895"/>
          </a:xfrm>
          <a:prstGeom prst="rect">
            <a:avLst/>
          </a:prstGeom>
          <a:noFill/>
          <a:ln w="9525">
            <a:solidFill>
              <a:schemeClr val="tx1"/>
            </a:solidFill>
            <a:miter lim="800000"/>
            <a:headEnd/>
            <a:tailEnd/>
          </a:ln>
          <a:effectLst>
            <a:glow rad="63500">
              <a:schemeClr val="accent1">
                <a:satMod val="175000"/>
                <a:alpha val="40000"/>
              </a:schemeClr>
            </a:glow>
            <a:outerShdw blurRad="50800" dist="1016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p:nvPr/>
        </p:nvPicPr>
        <p:blipFill>
          <a:blip r:embed="rId4" cstate="print">
            <a:extLst>
              <a:ext uri="{28A0092B-C50C-407E-A947-70E740481C1C}">
                <a14:useLocalDpi xmlns:a14="http://schemas.microsoft.com/office/drawing/2010/main" val="0"/>
              </a:ext>
            </a:extLst>
          </a:blip>
          <a:stretch>
            <a:fillRect/>
          </a:stretch>
        </p:blipFill>
        <p:spPr>
          <a:xfrm>
            <a:off x="539552" y="94320"/>
            <a:ext cx="925999" cy="720080"/>
          </a:xfrm>
          <a:prstGeom prst="rect">
            <a:avLst/>
          </a:prstGeom>
        </p:spPr>
      </p:pic>
    </p:spTree>
    <p:extLst>
      <p:ext uri="{BB962C8B-B14F-4D97-AF65-F5344CB8AC3E}">
        <p14:creationId xmlns:p14="http://schemas.microsoft.com/office/powerpoint/2010/main" val="1018348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00051" y="1493044"/>
            <a:ext cx="8280155" cy="3629120"/>
          </a:xfrm>
        </p:spPr>
        <p:txBody>
          <a:bodyPr>
            <a:normAutofit/>
          </a:bodyPr>
          <a:lstStyle/>
          <a:p>
            <a:pPr marL="0" indent="0">
              <a:buNone/>
            </a:pPr>
            <a:r>
              <a:rPr lang="tr-TR" sz="2100" b="1" dirty="0">
                <a:solidFill>
                  <a:srgbClr val="C00000"/>
                </a:solidFill>
                <a:latin typeface="Calibri" panose="020F0502020204030204" pitchFamily="34" charset="0"/>
                <a:ea typeface="TimesNewRomanPSMT"/>
                <a:cs typeface="Times New Roman" panose="02020603050405020304" pitchFamily="18" charset="0"/>
              </a:rPr>
              <a:t>Dünya’da Tüm Ölümlerin ve Bulaşıcı Olmayan Hastalıklardan Ölümlerin Dağılımı, 30-70 Yaş, 2012</a:t>
            </a:r>
          </a:p>
        </p:txBody>
      </p:sp>
      <p:sp>
        <p:nvSpPr>
          <p:cNvPr id="6" name="Dikdörtgen 5"/>
          <p:cNvSpPr/>
          <p:nvPr/>
        </p:nvSpPr>
        <p:spPr>
          <a:xfrm>
            <a:off x="518747" y="5261005"/>
            <a:ext cx="4572000" cy="410882"/>
          </a:xfrm>
          <a:prstGeom prst="rect">
            <a:avLst/>
          </a:prstGeom>
        </p:spPr>
        <p:txBody>
          <a:bodyPr>
            <a:spAutoFit/>
          </a:bodyPr>
          <a:lstStyle/>
          <a:p>
            <a:pPr>
              <a:lnSpc>
                <a:spcPct val="115000"/>
              </a:lnSpc>
            </a:pPr>
            <a:r>
              <a:rPr lang="tr-TR" sz="900" b="1" i="1" dirty="0">
                <a:solidFill>
                  <a:srgbClr val="000000"/>
                </a:solidFill>
                <a:latin typeface="Calibri" panose="020F0502020204030204" pitchFamily="34" charset="0"/>
                <a:ea typeface="TimesNewRomanPSMT"/>
                <a:cs typeface="Times New Roman" panose="02020603050405020304" pitchFamily="18" charset="0"/>
              </a:rPr>
              <a:t>Kaynak:</a:t>
            </a:r>
            <a:r>
              <a:rPr lang="tr-TR" sz="900" i="1" dirty="0">
                <a:solidFill>
                  <a:srgbClr val="000000"/>
                </a:solidFill>
                <a:latin typeface="Calibri" panose="020F0502020204030204" pitchFamily="34" charset="0"/>
                <a:ea typeface="TimesNewRomanPSMT"/>
                <a:cs typeface="Times New Roman" panose="02020603050405020304" pitchFamily="18" charset="0"/>
              </a:rPr>
              <a:t> Global </a:t>
            </a:r>
            <a:r>
              <a:rPr lang="tr-TR" sz="900" i="1" dirty="0" err="1">
                <a:solidFill>
                  <a:srgbClr val="000000"/>
                </a:solidFill>
                <a:latin typeface="Calibri" panose="020F0502020204030204" pitchFamily="34" charset="0"/>
                <a:ea typeface="TimesNewRomanPSMT"/>
                <a:cs typeface="Times New Roman" panose="02020603050405020304" pitchFamily="18" charset="0"/>
              </a:rPr>
              <a:t>Status</a:t>
            </a:r>
            <a:r>
              <a:rPr lang="tr-TR" sz="900" i="1" dirty="0">
                <a:solidFill>
                  <a:srgbClr val="000000"/>
                </a:solidFill>
                <a:latin typeface="Calibri" panose="020F0502020204030204" pitchFamily="34" charset="0"/>
                <a:ea typeface="TimesNewRomanPSMT"/>
                <a:cs typeface="Times New Roman" panose="02020603050405020304" pitchFamily="18" charset="0"/>
              </a:rPr>
              <a:t> Report on </a:t>
            </a:r>
            <a:r>
              <a:rPr lang="tr-TR" sz="900" i="1" dirty="0" err="1">
                <a:solidFill>
                  <a:srgbClr val="000000"/>
                </a:solidFill>
                <a:latin typeface="Calibri" panose="020F0502020204030204" pitchFamily="34" charset="0"/>
                <a:ea typeface="TimesNewRomanPSMT"/>
                <a:cs typeface="Times New Roman" panose="02020603050405020304" pitchFamily="18" charset="0"/>
              </a:rPr>
              <a:t>Noncomunmicable</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Diseases</a:t>
            </a:r>
            <a:r>
              <a:rPr lang="tr-TR" sz="900" i="1" dirty="0">
                <a:solidFill>
                  <a:srgbClr val="000000"/>
                </a:solidFill>
                <a:latin typeface="Calibri" panose="020F0502020204030204" pitchFamily="34" charset="0"/>
                <a:ea typeface="TimesNewRomanPSMT"/>
                <a:cs typeface="Times New Roman" panose="02020603050405020304" pitchFamily="18" charset="0"/>
              </a:rPr>
              <a:t> 2014</a:t>
            </a:r>
            <a:endParaRPr lang="tr-TR" sz="9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tr-TR" sz="900" dirty="0">
                <a:solidFill>
                  <a:srgbClr val="000000"/>
                </a:solidFill>
                <a:latin typeface="Calibri" panose="020F0502020204030204" pitchFamily="34" charset="0"/>
                <a:ea typeface="TimesNewRomanPSMT"/>
                <a:cs typeface="Times New Roman" panose="02020603050405020304" pitchFamily="18" charset="0"/>
              </a:rPr>
              <a:t> </a:t>
            </a:r>
            <a:endParaRPr lang="tr-TR" sz="900" dirty="0">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8" name="Grafik 7"/>
          <p:cNvGraphicFramePr/>
          <p:nvPr>
            <p:extLst/>
          </p:nvPr>
        </p:nvGraphicFramePr>
        <p:xfrm>
          <a:off x="518747" y="2537970"/>
          <a:ext cx="3700556" cy="25841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fik 8"/>
          <p:cNvGraphicFramePr/>
          <p:nvPr>
            <p:extLst/>
          </p:nvPr>
        </p:nvGraphicFramePr>
        <p:xfrm>
          <a:off x="4601392" y="2517560"/>
          <a:ext cx="3745774" cy="2604713"/>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2" descr="C:\Users\umman.sezgin.SBNET\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p:nvPr/>
        </p:nvPicPr>
        <p:blipFill>
          <a:blip r:embed="rId5" cstate="print">
            <a:extLst>
              <a:ext uri="{28A0092B-C50C-407E-A947-70E740481C1C}">
                <a14:useLocalDpi xmlns:a14="http://schemas.microsoft.com/office/drawing/2010/main" val="0"/>
              </a:ext>
            </a:extLst>
          </a:blip>
          <a:stretch>
            <a:fillRect/>
          </a:stretch>
        </p:blipFill>
        <p:spPr>
          <a:xfrm>
            <a:off x="518747" y="120762"/>
            <a:ext cx="925999" cy="720080"/>
          </a:xfrm>
          <a:prstGeom prst="rect">
            <a:avLst/>
          </a:prstGeom>
        </p:spPr>
      </p:pic>
    </p:spTree>
    <p:extLst>
      <p:ext uri="{BB962C8B-B14F-4D97-AF65-F5344CB8AC3E}">
        <p14:creationId xmlns:p14="http://schemas.microsoft.com/office/powerpoint/2010/main" val="26755436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19428" y="1481648"/>
            <a:ext cx="8425543" cy="617570"/>
          </a:xfrm>
        </p:spPr>
        <p:txBody>
          <a:bodyPr>
            <a:noAutofit/>
          </a:bodyPr>
          <a:lstStyle/>
          <a:p>
            <a:pPr algn="l"/>
            <a:r>
              <a:rPr lang="tr-TR" sz="2100" b="1" dirty="0">
                <a:solidFill>
                  <a:srgbClr val="C00000"/>
                </a:solidFill>
                <a:latin typeface="Calibri" panose="020F0502020204030204" pitchFamily="34" charset="0"/>
                <a:ea typeface="TimesNewRomanPSMT"/>
                <a:cs typeface="Times New Roman" panose="02020603050405020304" pitchFamily="18" charset="0"/>
              </a:rPr>
              <a:t>Türkiye’deki Tüm Ölümlerin ve Bulaşıcı Olmayan Hastalıklardan Ölümlerin Dağılımı, 30-70 Yaş, 2012</a:t>
            </a:r>
            <a:br>
              <a:rPr lang="tr-TR" sz="2100" b="1" dirty="0">
                <a:solidFill>
                  <a:srgbClr val="C00000"/>
                </a:solidFill>
                <a:latin typeface="Calibri" panose="020F0502020204030204" pitchFamily="34" charset="0"/>
                <a:ea typeface="TimesNewRomanPSMT"/>
                <a:cs typeface="Times New Roman" panose="02020603050405020304" pitchFamily="18" charset="0"/>
              </a:rPr>
            </a:br>
            <a:r>
              <a:rPr lang="tr-TR" sz="2400" b="1" dirty="0">
                <a:solidFill>
                  <a:srgbClr val="C00000"/>
                </a:solidFill>
                <a:latin typeface="Calibri" panose="020F0502020204030204" pitchFamily="34" charset="0"/>
                <a:ea typeface="TimesNewRomanPSMT"/>
                <a:cs typeface="Times New Roman" panose="02020603050405020304" pitchFamily="18" charset="0"/>
              </a:rPr>
              <a:t/>
            </a:r>
            <a:br>
              <a:rPr lang="tr-TR" sz="2400" b="1" dirty="0">
                <a:solidFill>
                  <a:srgbClr val="C00000"/>
                </a:solidFill>
                <a:latin typeface="Calibri" panose="020F0502020204030204" pitchFamily="34" charset="0"/>
                <a:ea typeface="TimesNewRomanPSMT"/>
                <a:cs typeface="Times New Roman" panose="02020603050405020304" pitchFamily="18" charset="0"/>
              </a:rPr>
            </a:br>
            <a:endParaRPr lang="tr-TR" sz="2400" b="1" dirty="0">
              <a:solidFill>
                <a:srgbClr val="C00000"/>
              </a:solidFill>
              <a:latin typeface="Calibri" panose="020F0502020204030204" pitchFamily="34" charset="0"/>
              <a:ea typeface="TimesNewRomanPSMT"/>
              <a:cs typeface="Times New Roman" panose="02020603050405020304" pitchFamily="18" charset="0"/>
            </a:endParaRPr>
          </a:p>
        </p:txBody>
      </p:sp>
      <p:graphicFrame>
        <p:nvGraphicFramePr>
          <p:cNvPr id="6" name="İçerik Yer Tutucusu 5"/>
          <p:cNvGraphicFramePr>
            <a:graphicFrameLocks noGrp="1"/>
          </p:cNvGraphicFramePr>
          <p:nvPr>
            <p:ph idx="1"/>
            <p:extLst/>
          </p:nvPr>
        </p:nvGraphicFramePr>
        <p:xfrm>
          <a:off x="431074" y="2332504"/>
          <a:ext cx="3742508" cy="26713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k 6"/>
          <p:cNvGraphicFramePr/>
          <p:nvPr>
            <p:extLst/>
          </p:nvPr>
        </p:nvGraphicFramePr>
        <p:xfrm>
          <a:off x="4624251" y="2326822"/>
          <a:ext cx="3978660" cy="2677037"/>
        </p:xfrm>
        <a:graphic>
          <a:graphicData uri="http://schemas.openxmlformats.org/drawingml/2006/chart">
            <c:chart xmlns:c="http://schemas.openxmlformats.org/drawingml/2006/chart" xmlns:r="http://schemas.openxmlformats.org/officeDocument/2006/relationships" r:id="rId3"/>
          </a:graphicData>
        </a:graphic>
      </p:graphicFrame>
      <p:sp>
        <p:nvSpPr>
          <p:cNvPr id="8" name="Dikdörtgen 7"/>
          <p:cNvSpPr/>
          <p:nvPr/>
        </p:nvSpPr>
        <p:spPr>
          <a:xfrm>
            <a:off x="431073" y="5165707"/>
            <a:ext cx="6479177" cy="251607"/>
          </a:xfrm>
          <a:prstGeom prst="rect">
            <a:avLst/>
          </a:prstGeom>
        </p:spPr>
        <p:txBody>
          <a:bodyPr wrap="square">
            <a:spAutoFit/>
          </a:bodyPr>
          <a:lstStyle/>
          <a:p>
            <a:pPr>
              <a:lnSpc>
                <a:spcPct val="115000"/>
              </a:lnSpc>
            </a:pPr>
            <a:r>
              <a:rPr lang="tr-TR" sz="900" b="1" i="1" dirty="0">
                <a:solidFill>
                  <a:srgbClr val="000000"/>
                </a:solidFill>
                <a:latin typeface="Calibri" panose="020F0502020204030204" pitchFamily="34" charset="0"/>
                <a:ea typeface="TimesNewRomanPSMT"/>
                <a:cs typeface="Times New Roman" panose="02020603050405020304" pitchFamily="18" charset="0"/>
              </a:rPr>
              <a:t>Kaynak: </a:t>
            </a:r>
            <a:r>
              <a:rPr lang="tr-TR" sz="900" i="1" dirty="0">
                <a:solidFill>
                  <a:srgbClr val="000000"/>
                </a:solidFill>
                <a:latin typeface="Calibri" panose="020F0502020204030204" pitchFamily="34" charset="0"/>
                <a:ea typeface="TimesNewRomanPSMT"/>
                <a:cs typeface="Times New Roman" panose="02020603050405020304" pitchFamily="18" charset="0"/>
              </a:rPr>
              <a:t>Türkiye İstatistik Kurumu,  Ölüm Nedeni İstatistikleri, 2012</a:t>
            </a:r>
          </a:p>
        </p:txBody>
      </p:sp>
      <p:pic>
        <p:nvPicPr>
          <p:cNvPr id="9" name="Picture 2" descr="C:\Users\umman.sezgin.SBNET\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p:nvPr/>
        </p:nvPicPr>
        <p:blipFill>
          <a:blip r:embed="rId5" cstate="print">
            <a:extLst>
              <a:ext uri="{28A0092B-C50C-407E-A947-70E740481C1C}">
                <a14:useLocalDpi xmlns:a14="http://schemas.microsoft.com/office/drawing/2010/main" val="0"/>
              </a:ext>
            </a:extLst>
          </a:blip>
          <a:stretch>
            <a:fillRect/>
          </a:stretch>
        </p:blipFill>
        <p:spPr>
          <a:xfrm>
            <a:off x="539552" y="94320"/>
            <a:ext cx="925999" cy="720080"/>
          </a:xfrm>
          <a:prstGeom prst="rect">
            <a:avLst/>
          </a:prstGeom>
        </p:spPr>
      </p:pic>
    </p:spTree>
    <p:extLst>
      <p:ext uri="{BB962C8B-B14F-4D97-AF65-F5344CB8AC3E}">
        <p14:creationId xmlns:p14="http://schemas.microsoft.com/office/powerpoint/2010/main" val="27367075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51064" y="1437674"/>
            <a:ext cx="8237759" cy="325310"/>
          </a:xfrm>
        </p:spPr>
        <p:txBody>
          <a:bodyPr vert="horz">
            <a:noAutofit/>
          </a:bodyPr>
          <a:lstStyle/>
          <a:p>
            <a:pPr lvl="0" algn="just">
              <a:spcBef>
                <a:spcPct val="20000"/>
              </a:spcBef>
              <a:buClr>
                <a:schemeClr val="accent3"/>
              </a:buClr>
              <a:buSzPct val="95000"/>
            </a:pPr>
            <a:r>
              <a:rPr lang="tr-TR" altLang="tr-TR" sz="2100" b="1" dirty="0">
                <a:solidFill>
                  <a:srgbClr val="C00000"/>
                </a:solidFill>
                <a:ea typeface="Times New Roman" pitchFamily="18" charset="0"/>
                <a:cs typeface="Arial" pitchFamily="34" charset="0"/>
              </a:rPr>
              <a:t>65 Yaş Altı Ölüm Nedenlerinin Yıllara Göre Dağılımı</a:t>
            </a:r>
            <a:r>
              <a:rPr lang="tr-TR" sz="2100" b="1" dirty="0">
                <a:solidFill>
                  <a:srgbClr val="C00000"/>
                </a:solidFill>
                <a:ea typeface="+mn-ea"/>
                <a:cs typeface="+mn-cs"/>
              </a:rPr>
              <a:t>, 2013–2016</a:t>
            </a:r>
          </a:p>
        </p:txBody>
      </p:sp>
      <p:sp>
        <p:nvSpPr>
          <p:cNvPr id="6" name="Metin kutusu 5"/>
          <p:cNvSpPr txBox="1"/>
          <p:nvPr/>
        </p:nvSpPr>
        <p:spPr>
          <a:xfrm>
            <a:off x="1626767" y="5011271"/>
            <a:ext cx="4517090" cy="213585"/>
          </a:xfrm>
          <a:prstGeom prst="rect">
            <a:avLst/>
          </a:prstGeom>
        </p:spPr>
        <p:txBody>
          <a:bodyPr wrap="square">
            <a:spAutoFit/>
          </a:bodyPr>
          <a:lstStyle>
            <a:defPPr>
              <a:defRPr lang="tr-TR"/>
            </a:defPPr>
          </a:lstStyle>
          <a:p>
            <a:pPr defTabSz="513176"/>
            <a:r>
              <a:rPr lang="tr-TR" sz="788" b="1" i="1" dirty="0">
                <a:solidFill>
                  <a:prstClr val="black"/>
                </a:solidFill>
              </a:rPr>
              <a:t>Türkiye İstatistik Kurumu, Ölüm Nedeni İstatistikleri, 2015</a:t>
            </a:r>
          </a:p>
        </p:txBody>
      </p:sp>
      <p:graphicFrame>
        <p:nvGraphicFramePr>
          <p:cNvPr id="9" name="İçerik Yer Tutucusu 4"/>
          <p:cNvGraphicFramePr>
            <a:graphicFrameLocks noGrp="1"/>
          </p:cNvGraphicFramePr>
          <p:nvPr>
            <p:ph idx="1"/>
            <p:extLst/>
          </p:nvPr>
        </p:nvGraphicFramePr>
        <p:xfrm>
          <a:off x="312121" y="1820638"/>
          <a:ext cx="8237766" cy="3872067"/>
        </p:xfrm>
        <a:graphic>
          <a:graphicData uri="http://schemas.openxmlformats.org/drawingml/2006/table">
            <a:tbl>
              <a:tblPr>
                <a:tableStyleId>{35758FB7-9AC5-4552-8A53-C91805E547FA}</a:tableStyleId>
              </a:tblPr>
              <a:tblGrid>
                <a:gridCol w="2671786">
                  <a:extLst>
                    <a:ext uri="{9D8B030D-6E8A-4147-A177-3AD203B41FA5}">
                      <a16:colId xmlns:a16="http://schemas.microsoft.com/office/drawing/2014/main" val="20000"/>
                    </a:ext>
                  </a:extLst>
                </a:gridCol>
                <a:gridCol w="723461">
                  <a:extLst>
                    <a:ext uri="{9D8B030D-6E8A-4147-A177-3AD203B41FA5}">
                      <a16:colId xmlns:a16="http://schemas.microsoft.com/office/drawing/2014/main" val="20001"/>
                    </a:ext>
                  </a:extLst>
                </a:gridCol>
                <a:gridCol w="691473">
                  <a:extLst>
                    <a:ext uri="{9D8B030D-6E8A-4147-A177-3AD203B41FA5}">
                      <a16:colId xmlns:a16="http://schemas.microsoft.com/office/drawing/2014/main" val="20002"/>
                    </a:ext>
                  </a:extLst>
                </a:gridCol>
                <a:gridCol w="691473">
                  <a:extLst>
                    <a:ext uri="{9D8B030D-6E8A-4147-A177-3AD203B41FA5}">
                      <a16:colId xmlns:a16="http://schemas.microsoft.com/office/drawing/2014/main" val="20003"/>
                    </a:ext>
                  </a:extLst>
                </a:gridCol>
                <a:gridCol w="691473">
                  <a:extLst>
                    <a:ext uri="{9D8B030D-6E8A-4147-A177-3AD203B41FA5}">
                      <a16:colId xmlns:a16="http://schemas.microsoft.com/office/drawing/2014/main" val="20004"/>
                    </a:ext>
                  </a:extLst>
                </a:gridCol>
                <a:gridCol w="692025">
                  <a:extLst>
                    <a:ext uri="{9D8B030D-6E8A-4147-A177-3AD203B41FA5}">
                      <a16:colId xmlns:a16="http://schemas.microsoft.com/office/drawing/2014/main" val="20005"/>
                    </a:ext>
                  </a:extLst>
                </a:gridCol>
                <a:gridCol w="692025">
                  <a:extLst>
                    <a:ext uri="{9D8B030D-6E8A-4147-A177-3AD203B41FA5}">
                      <a16:colId xmlns:a16="http://schemas.microsoft.com/office/drawing/2014/main" val="20006"/>
                    </a:ext>
                  </a:extLst>
                </a:gridCol>
                <a:gridCol w="692025">
                  <a:extLst>
                    <a:ext uri="{9D8B030D-6E8A-4147-A177-3AD203B41FA5}">
                      <a16:colId xmlns:a16="http://schemas.microsoft.com/office/drawing/2014/main" val="20007"/>
                    </a:ext>
                  </a:extLst>
                </a:gridCol>
                <a:gridCol w="692025">
                  <a:extLst>
                    <a:ext uri="{9D8B030D-6E8A-4147-A177-3AD203B41FA5}">
                      <a16:colId xmlns:a16="http://schemas.microsoft.com/office/drawing/2014/main" val="20008"/>
                    </a:ext>
                  </a:extLst>
                </a:gridCol>
              </a:tblGrid>
              <a:tr h="202461">
                <a:tc>
                  <a:txBody>
                    <a:bodyPr/>
                    <a:lstStyle/>
                    <a:p>
                      <a:pPr fontAlgn="ctr">
                        <a:lnSpc>
                          <a:spcPct val="115000"/>
                        </a:lnSpc>
                        <a:spcAft>
                          <a:spcPts val="0"/>
                        </a:spcAft>
                      </a:pPr>
                      <a:r>
                        <a:rPr lang="tr-TR" sz="1100" dirty="0">
                          <a:solidFill>
                            <a:schemeClr val="accent1">
                              <a:lumMod val="50000"/>
                            </a:schemeClr>
                          </a:solidFill>
                          <a:effectLst/>
                        </a:rPr>
                        <a:t> </a:t>
                      </a:r>
                      <a:endParaRPr lang="tr-TR" sz="1100" dirty="0">
                        <a:solidFill>
                          <a:schemeClr val="accent1">
                            <a:lumMod val="50000"/>
                          </a:schemeClr>
                        </a:solidFill>
                        <a:effectLst/>
                        <a:latin typeface="Calibri"/>
                        <a:ea typeface="Times New Roman"/>
                        <a:cs typeface="Times New Roman"/>
                      </a:endParaRPr>
                    </a:p>
                  </a:txBody>
                  <a:tcPr marL="38576" marR="38576" marT="0" marB="0" anchor="ctr"/>
                </a:tc>
                <a:tc gridSpan="2">
                  <a:txBody>
                    <a:bodyPr/>
                    <a:lstStyle/>
                    <a:p>
                      <a:pPr algn="ctr" fontAlgn="ctr">
                        <a:lnSpc>
                          <a:spcPct val="115000"/>
                        </a:lnSpc>
                        <a:spcAft>
                          <a:spcPts val="0"/>
                        </a:spcAft>
                      </a:pPr>
                      <a:r>
                        <a:rPr lang="tr-TR" sz="1100" b="1" i="0" dirty="0">
                          <a:solidFill>
                            <a:schemeClr val="accent1">
                              <a:lumMod val="50000"/>
                            </a:schemeClr>
                          </a:solidFill>
                          <a:effectLst/>
                        </a:rPr>
                        <a:t>2013</a:t>
                      </a:r>
                      <a:r>
                        <a:rPr lang="tr-TR" sz="1100" b="1" i="0" baseline="30000" dirty="0">
                          <a:solidFill>
                            <a:schemeClr val="accent1">
                              <a:lumMod val="50000"/>
                            </a:schemeClr>
                          </a:solidFill>
                          <a:effectLst/>
                        </a:rPr>
                        <a:t>(r)</a:t>
                      </a:r>
                      <a:endParaRPr lang="tr-TR" sz="1100" b="1" i="0" dirty="0">
                        <a:solidFill>
                          <a:schemeClr val="accent1">
                            <a:lumMod val="50000"/>
                          </a:schemeClr>
                        </a:solidFill>
                        <a:effectLst/>
                        <a:latin typeface="Calibri"/>
                        <a:ea typeface="Times New Roman"/>
                        <a:cs typeface="Times New Roman"/>
                      </a:endParaRPr>
                    </a:p>
                  </a:txBody>
                  <a:tcPr marL="38576" marR="38576" marT="0" marB="0" anchor="ctr"/>
                </a:tc>
                <a:tc hMerge="1">
                  <a:txBody>
                    <a:bodyPr/>
                    <a:lstStyle/>
                    <a:p>
                      <a:endParaRPr lang="tr-TR"/>
                    </a:p>
                  </a:txBody>
                  <a:tcPr/>
                </a:tc>
                <a:tc gridSpan="2">
                  <a:txBody>
                    <a:bodyPr/>
                    <a:lstStyle/>
                    <a:p>
                      <a:pPr marL="0" marR="0" lvl="0" indent="0" algn="ctr" defTabSz="914400" rtl="0" eaLnBrk="1" fontAlgn="ctr" latinLnBrk="0" hangingPunct="1">
                        <a:lnSpc>
                          <a:spcPct val="115000"/>
                        </a:lnSpc>
                        <a:spcBef>
                          <a:spcPts val="0"/>
                        </a:spcBef>
                        <a:spcAft>
                          <a:spcPts val="0"/>
                        </a:spcAft>
                        <a:buClrTx/>
                        <a:buSzTx/>
                        <a:buFontTx/>
                        <a:buNone/>
                        <a:tabLst/>
                        <a:defRPr/>
                      </a:pPr>
                      <a:r>
                        <a:rPr lang="tr-TR" sz="1100" b="1" i="0" dirty="0" smtClean="0">
                          <a:solidFill>
                            <a:schemeClr val="accent1">
                              <a:lumMod val="50000"/>
                            </a:schemeClr>
                          </a:solidFill>
                          <a:effectLst/>
                        </a:rPr>
                        <a:t>2014</a:t>
                      </a:r>
                      <a:r>
                        <a:rPr kumimoji="0" lang="tr-TR" sz="1100" b="1" i="0" u="none" strike="noStrike" kern="1200" cap="none" spc="0" normalizeH="0" baseline="30000" noProof="0" dirty="0" smtClean="0">
                          <a:ln>
                            <a:noFill/>
                          </a:ln>
                          <a:solidFill>
                            <a:schemeClr val="accent1">
                              <a:lumMod val="50000"/>
                            </a:schemeClr>
                          </a:solidFill>
                          <a:effectLst/>
                          <a:uLnTx/>
                          <a:uFillTx/>
                          <a:latin typeface="+mn-lt"/>
                        </a:rPr>
                        <a:t>(r)</a:t>
                      </a:r>
                      <a:endParaRPr kumimoji="0" lang="tr-TR" sz="1100" b="1" i="0" u="none" strike="noStrike" kern="1200" cap="none" spc="0" normalizeH="0" baseline="0" noProof="0" dirty="0" smtClean="0">
                        <a:ln>
                          <a:noFill/>
                        </a:ln>
                        <a:solidFill>
                          <a:schemeClr val="accent1">
                            <a:lumMod val="50000"/>
                          </a:schemeClr>
                        </a:solidFill>
                        <a:effectLst/>
                        <a:uLnTx/>
                        <a:uFillTx/>
                        <a:latin typeface="+mn-lt"/>
                        <a:ea typeface="Times New Roman"/>
                        <a:cs typeface="Times New Roman"/>
                      </a:endParaRPr>
                    </a:p>
                  </a:txBody>
                  <a:tcPr marL="38576" marR="38576" marT="0" marB="0" anchor="ctr"/>
                </a:tc>
                <a:tc hMerge="1">
                  <a:txBody>
                    <a:bodyPr/>
                    <a:lstStyle/>
                    <a:p>
                      <a:endParaRPr lang="tr-TR"/>
                    </a:p>
                  </a:txBody>
                  <a:tcPr/>
                </a:tc>
                <a:tc gridSpan="2">
                  <a:txBody>
                    <a:bodyPr/>
                    <a:lstStyle/>
                    <a:p>
                      <a:pPr marL="0" marR="0" lvl="0" indent="0" algn="ctr" defTabSz="914400" rtl="0" eaLnBrk="1" fontAlgn="ctr" latinLnBrk="0" hangingPunct="1">
                        <a:lnSpc>
                          <a:spcPct val="115000"/>
                        </a:lnSpc>
                        <a:spcBef>
                          <a:spcPts val="0"/>
                        </a:spcBef>
                        <a:spcAft>
                          <a:spcPts val="0"/>
                        </a:spcAft>
                        <a:buClrTx/>
                        <a:buSzTx/>
                        <a:buFontTx/>
                        <a:buNone/>
                        <a:tabLst/>
                        <a:defRPr/>
                      </a:pPr>
                      <a:r>
                        <a:rPr lang="tr-TR" sz="1100" b="1" i="0" kern="1200" dirty="0" smtClean="0">
                          <a:solidFill>
                            <a:schemeClr val="accent1">
                              <a:lumMod val="50000"/>
                            </a:schemeClr>
                          </a:solidFill>
                          <a:effectLst/>
                          <a:latin typeface="+mn-lt"/>
                          <a:ea typeface="+mn-ea"/>
                          <a:cs typeface="+mn-cs"/>
                        </a:rPr>
                        <a:t>2015</a:t>
                      </a:r>
                      <a:r>
                        <a:rPr kumimoji="0" lang="tr-TR" sz="1100" b="1" i="0" u="none" strike="noStrike" kern="1200" cap="none" spc="0" normalizeH="0" baseline="30000" noProof="0" dirty="0" smtClean="0">
                          <a:ln>
                            <a:noFill/>
                          </a:ln>
                          <a:solidFill>
                            <a:schemeClr val="accent1">
                              <a:lumMod val="50000"/>
                            </a:schemeClr>
                          </a:solidFill>
                          <a:effectLst/>
                          <a:uLnTx/>
                          <a:uFillTx/>
                          <a:latin typeface="+mn-lt"/>
                          <a:ea typeface="+mn-ea"/>
                          <a:cs typeface="+mn-cs"/>
                        </a:rPr>
                        <a:t>(r)</a:t>
                      </a:r>
                      <a:endParaRPr kumimoji="0" lang="tr-TR" sz="1100" b="1" i="0" u="none" strike="noStrike" kern="1200" cap="none" spc="0" normalizeH="0" baseline="0" noProof="0" dirty="0" smtClean="0">
                        <a:ln>
                          <a:noFill/>
                        </a:ln>
                        <a:solidFill>
                          <a:schemeClr val="accent1">
                            <a:lumMod val="50000"/>
                          </a:schemeClr>
                        </a:solidFill>
                        <a:effectLst/>
                        <a:uLnTx/>
                        <a:uFillTx/>
                        <a:latin typeface="+mn-lt"/>
                        <a:ea typeface="Times New Roman"/>
                        <a:cs typeface="Times New Roman"/>
                      </a:endParaRPr>
                    </a:p>
                  </a:txBody>
                  <a:tcPr marL="38576" marR="38576" marT="0" marB="0" anchor="ctr"/>
                </a:tc>
                <a:tc hMerge="1">
                  <a:txBody>
                    <a:bodyPr/>
                    <a:lstStyle/>
                    <a:p>
                      <a:endParaRPr lang="tr-TR" dirty="0"/>
                    </a:p>
                  </a:txBody>
                  <a:tcPr marL="68580" marR="68580" marT="0" marB="0" anchor="ctr"/>
                </a:tc>
                <a:tc gridSpan="2">
                  <a:txBody>
                    <a:bodyPr/>
                    <a:lstStyle/>
                    <a:p>
                      <a:pPr marL="0" marR="0" lvl="0" indent="0" algn="ctr" defTabSz="914400" rtl="0" eaLnBrk="1" fontAlgn="ctr" latinLnBrk="0" hangingPunct="1">
                        <a:lnSpc>
                          <a:spcPct val="115000"/>
                        </a:lnSpc>
                        <a:spcBef>
                          <a:spcPts val="0"/>
                        </a:spcBef>
                        <a:spcAft>
                          <a:spcPts val="0"/>
                        </a:spcAft>
                        <a:buClrTx/>
                        <a:buSzTx/>
                        <a:buFontTx/>
                        <a:buNone/>
                        <a:tabLst/>
                        <a:defRPr/>
                      </a:pPr>
                      <a:r>
                        <a:rPr lang="tr-TR" sz="1100" b="1" i="0" kern="1200" dirty="0" smtClean="0">
                          <a:solidFill>
                            <a:schemeClr val="accent1">
                              <a:lumMod val="50000"/>
                            </a:schemeClr>
                          </a:solidFill>
                          <a:effectLst/>
                          <a:latin typeface="+mn-lt"/>
                          <a:ea typeface="+mn-ea"/>
                          <a:cs typeface="+mn-cs"/>
                        </a:rPr>
                        <a:t>2016</a:t>
                      </a:r>
                      <a:endParaRPr lang="tr-TR" sz="1100" b="1" i="0" kern="1200" dirty="0">
                        <a:solidFill>
                          <a:schemeClr val="accent1">
                            <a:lumMod val="50000"/>
                          </a:schemeClr>
                        </a:solidFill>
                        <a:effectLst/>
                        <a:latin typeface="+mn-lt"/>
                        <a:ea typeface="+mn-ea"/>
                        <a:cs typeface="+mn-cs"/>
                      </a:endParaRPr>
                    </a:p>
                  </a:txBody>
                  <a:tcPr marL="38576" marR="38576" marT="0" marB="0" anchor="ctr"/>
                </a:tc>
                <a:tc hMerge="1">
                  <a:txBody>
                    <a:bodyPr/>
                    <a:lstStyle/>
                    <a:p>
                      <a:pPr marL="0" marR="0" lvl="0" indent="0" algn="ctr" defTabSz="914400" rtl="0" eaLnBrk="1" fontAlgn="ctr" latinLnBrk="0" hangingPunct="1">
                        <a:lnSpc>
                          <a:spcPct val="115000"/>
                        </a:lnSpc>
                        <a:spcBef>
                          <a:spcPts val="0"/>
                        </a:spcBef>
                        <a:spcAft>
                          <a:spcPts val="0"/>
                        </a:spcAft>
                        <a:buClrTx/>
                        <a:buSzTx/>
                        <a:buFontTx/>
                        <a:buNone/>
                        <a:tabLst/>
                        <a:defRPr/>
                      </a:pPr>
                      <a:endParaRPr lang="tr-TR" sz="1400" b="1" i="0" kern="1200" dirty="0">
                        <a:solidFill>
                          <a:schemeClr val="tx1"/>
                        </a:solidFill>
                        <a:effectLst/>
                        <a:latin typeface="+mn-lt"/>
                        <a:ea typeface="+mn-ea"/>
                        <a:cs typeface="+mn-cs"/>
                      </a:endParaRPr>
                    </a:p>
                  </a:txBody>
                  <a:tcPr marL="51435" marR="51435" marT="0" marB="0" anchor="ctr"/>
                </a:tc>
                <a:extLst>
                  <a:ext uri="{0D108BD9-81ED-4DB2-BD59-A6C34878D82A}">
                    <a16:rowId xmlns:a16="http://schemas.microsoft.com/office/drawing/2014/main" val="10000"/>
                  </a:ext>
                </a:extLst>
              </a:tr>
              <a:tr h="209725">
                <a:tc>
                  <a:txBody>
                    <a:bodyPr/>
                    <a:lstStyle/>
                    <a:p>
                      <a:pPr fontAlgn="ctr">
                        <a:lnSpc>
                          <a:spcPct val="115000"/>
                        </a:lnSpc>
                        <a:spcAft>
                          <a:spcPts val="0"/>
                        </a:spcAft>
                      </a:pPr>
                      <a:r>
                        <a:rPr lang="tr-TR" sz="1100" dirty="0">
                          <a:solidFill>
                            <a:schemeClr val="accent1">
                              <a:lumMod val="50000"/>
                            </a:schemeClr>
                          </a:solidFill>
                          <a:effectLst/>
                        </a:rPr>
                        <a:t> </a:t>
                      </a:r>
                      <a:endParaRPr lang="tr-TR" sz="110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b="1" i="0" dirty="0">
                          <a:solidFill>
                            <a:schemeClr val="accent1">
                              <a:lumMod val="50000"/>
                            </a:schemeClr>
                          </a:solidFill>
                          <a:effectLst/>
                        </a:rPr>
                        <a:t>Sayı</a:t>
                      </a:r>
                      <a:endParaRPr lang="tr-TR" sz="1100" b="1" i="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b="1" i="0" dirty="0">
                          <a:solidFill>
                            <a:schemeClr val="accent1">
                              <a:lumMod val="50000"/>
                            </a:schemeClr>
                          </a:solidFill>
                          <a:effectLst/>
                        </a:rPr>
                        <a:t>(%)</a:t>
                      </a:r>
                      <a:endParaRPr lang="tr-TR" sz="1100" b="1" i="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b="1" i="0" dirty="0">
                          <a:solidFill>
                            <a:schemeClr val="accent1">
                              <a:lumMod val="50000"/>
                            </a:schemeClr>
                          </a:solidFill>
                          <a:effectLst/>
                        </a:rPr>
                        <a:t>Sayı</a:t>
                      </a:r>
                      <a:endParaRPr lang="tr-TR" sz="1100" b="1" i="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b="1" i="0" dirty="0">
                          <a:solidFill>
                            <a:schemeClr val="accent1">
                              <a:lumMod val="50000"/>
                            </a:schemeClr>
                          </a:solidFill>
                          <a:effectLst/>
                        </a:rPr>
                        <a:t>(%)</a:t>
                      </a:r>
                      <a:endParaRPr lang="tr-TR" sz="1100" b="1" i="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b="1" i="0" dirty="0">
                          <a:solidFill>
                            <a:schemeClr val="accent1">
                              <a:lumMod val="50000"/>
                            </a:schemeClr>
                          </a:solidFill>
                          <a:effectLst/>
                        </a:rPr>
                        <a:t>Sayı</a:t>
                      </a:r>
                      <a:endParaRPr lang="tr-TR" sz="1100" b="1" i="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b="1" i="0" dirty="0">
                          <a:solidFill>
                            <a:schemeClr val="accent1">
                              <a:lumMod val="50000"/>
                            </a:schemeClr>
                          </a:solidFill>
                          <a:effectLst/>
                        </a:rPr>
                        <a:t>(%)</a:t>
                      </a:r>
                      <a:endParaRPr lang="tr-TR" sz="1100" b="1" i="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b="1" i="0" dirty="0">
                          <a:solidFill>
                            <a:schemeClr val="accent1">
                              <a:lumMod val="50000"/>
                            </a:schemeClr>
                          </a:solidFill>
                          <a:effectLst/>
                        </a:rPr>
                        <a:t>Sayı</a:t>
                      </a:r>
                      <a:endParaRPr lang="tr-TR" sz="1100" b="1" i="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b="1" i="0" dirty="0">
                          <a:solidFill>
                            <a:schemeClr val="accent1">
                              <a:lumMod val="50000"/>
                            </a:schemeClr>
                          </a:solidFill>
                          <a:effectLst/>
                        </a:rPr>
                        <a:t>(%)</a:t>
                      </a:r>
                      <a:endParaRPr lang="tr-TR" sz="1100" b="1" i="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extLst>
                  <a:ext uri="{0D108BD9-81ED-4DB2-BD59-A6C34878D82A}">
                    <a16:rowId xmlns:a16="http://schemas.microsoft.com/office/drawing/2014/main" val="10001"/>
                  </a:ext>
                </a:extLst>
              </a:tr>
              <a:tr h="263857">
                <a:tc>
                  <a:txBody>
                    <a:bodyPr/>
                    <a:lstStyle/>
                    <a:p>
                      <a:pPr fontAlgn="ctr">
                        <a:lnSpc>
                          <a:spcPct val="115000"/>
                        </a:lnSpc>
                        <a:spcAft>
                          <a:spcPts val="0"/>
                        </a:spcAft>
                      </a:pPr>
                      <a:r>
                        <a:rPr lang="tr-TR" sz="1100" b="1" dirty="0">
                          <a:solidFill>
                            <a:schemeClr val="accent1">
                              <a:lumMod val="50000"/>
                            </a:schemeClr>
                          </a:solidFill>
                          <a:effectLst/>
                        </a:rPr>
                        <a:t>Toplam</a:t>
                      </a:r>
                      <a:endParaRPr lang="tr-TR" sz="1100" b="1"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dirty="0">
                          <a:solidFill>
                            <a:schemeClr val="accent1">
                              <a:lumMod val="50000"/>
                            </a:schemeClr>
                          </a:solidFill>
                          <a:effectLst/>
                        </a:rPr>
                        <a:t>360.873</a:t>
                      </a:r>
                      <a:endParaRPr lang="tr-TR" sz="1100"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dirty="0">
                          <a:solidFill>
                            <a:schemeClr val="accent1">
                              <a:lumMod val="50000"/>
                            </a:schemeClr>
                          </a:solidFill>
                          <a:effectLst/>
                        </a:rPr>
                        <a:t>100,0</a:t>
                      </a:r>
                      <a:endParaRPr lang="tr-TR" sz="1100"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383.639</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algn="ctr" fontAlgn="ctr">
                        <a:lnSpc>
                          <a:spcPct val="115000"/>
                        </a:lnSpc>
                        <a:spcAft>
                          <a:spcPts val="0"/>
                        </a:spcAft>
                      </a:pPr>
                      <a:r>
                        <a:rPr lang="tr-TR" sz="1100" kern="1200" dirty="0">
                          <a:solidFill>
                            <a:schemeClr val="accent1">
                              <a:lumMod val="50000"/>
                            </a:schemeClr>
                          </a:solidFill>
                          <a:effectLst/>
                          <a:latin typeface="+mn-lt"/>
                          <a:ea typeface="+mn-ea"/>
                          <a:cs typeface="+mn-cs"/>
                        </a:rPr>
                        <a:t>100,0</a:t>
                      </a:r>
                    </a:p>
                  </a:txBody>
                  <a:tcPr marL="38576" marR="38576" marT="0" marB="0" anchor="ctr"/>
                </a:tc>
                <a:tc>
                  <a:txBody>
                    <a:bodyPr/>
                    <a:lstStyle/>
                    <a:p>
                      <a:pPr marL="0" algn="ctr" defTabSz="914400" rtl="0" eaLnBrk="1" fontAlgn="ctr" latinLnBrk="0" hangingPunct="1">
                        <a:lnSpc>
                          <a:spcPct val="115000"/>
                        </a:lnSpc>
                        <a:spcAft>
                          <a:spcPts val="0"/>
                        </a:spcAft>
                      </a:pPr>
                      <a:r>
                        <a:rPr lang="tr-TR" sz="1100" kern="1200" dirty="0" smtClean="0">
                          <a:solidFill>
                            <a:schemeClr val="accent1">
                              <a:lumMod val="50000"/>
                            </a:schemeClr>
                          </a:solidFill>
                          <a:effectLst/>
                          <a:latin typeface="+mn-lt"/>
                          <a:ea typeface="+mn-ea"/>
                          <a:cs typeface="+mn-cs"/>
                        </a:rPr>
                        <a:t>397.037</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marL="0" algn="ctr" defTabSz="914400" rtl="0" eaLnBrk="1" fontAlgn="ctr" latinLnBrk="0" hangingPunct="1">
                        <a:lnSpc>
                          <a:spcPct val="115000"/>
                        </a:lnSpc>
                        <a:spcAft>
                          <a:spcPts val="0"/>
                        </a:spcAft>
                      </a:pPr>
                      <a:r>
                        <a:rPr lang="tr-TR" sz="1100" kern="1200" dirty="0" smtClean="0">
                          <a:solidFill>
                            <a:schemeClr val="accent1">
                              <a:lumMod val="50000"/>
                            </a:schemeClr>
                          </a:solidFill>
                          <a:effectLst/>
                          <a:latin typeface="+mn-lt"/>
                          <a:ea typeface="+mn-ea"/>
                          <a:cs typeface="+mn-cs"/>
                        </a:rPr>
                        <a:t>100,0</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marL="0" algn="ctr" defTabSz="914400" rtl="0" eaLnBrk="1" fontAlgn="ctr" latinLnBrk="0" hangingPunct="1">
                        <a:lnSpc>
                          <a:spcPct val="115000"/>
                        </a:lnSpc>
                        <a:spcAft>
                          <a:spcPts val="0"/>
                        </a:spcAft>
                      </a:pPr>
                      <a:r>
                        <a:rPr lang="tr-TR" sz="1100" kern="1200" dirty="0" smtClean="0">
                          <a:solidFill>
                            <a:schemeClr val="accent1">
                              <a:lumMod val="50000"/>
                            </a:schemeClr>
                          </a:solidFill>
                          <a:effectLst/>
                          <a:latin typeface="+mn-lt"/>
                          <a:ea typeface="+mn-ea"/>
                          <a:cs typeface="+mn-cs"/>
                        </a:rPr>
                        <a:t>408.782</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marL="0" marR="0" lvl="0" indent="0" algn="ctr" defTabSz="914400" rtl="0" eaLnBrk="1" fontAlgn="ctr" latinLnBrk="0" hangingPunct="1">
                        <a:lnSpc>
                          <a:spcPct val="115000"/>
                        </a:lnSpc>
                        <a:spcBef>
                          <a:spcPts val="0"/>
                        </a:spcBef>
                        <a:spcAft>
                          <a:spcPts val="0"/>
                        </a:spcAft>
                        <a:buClrTx/>
                        <a:buSzTx/>
                        <a:buFontTx/>
                        <a:buNone/>
                        <a:tabLst/>
                        <a:defRPr/>
                      </a:pPr>
                      <a:r>
                        <a:rPr kumimoji="0" lang="tr-TR" sz="1100" b="0" i="0" u="none" strike="noStrike" kern="1200" cap="none" spc="0" normalizeH="0" baseline="0" noProof="0" dirty="0" smtClean="0">
                          <a:ln>
                            <a:noFill/>
                          </a:ln>
                          <a:solidFill>
                            <a:schemeClr val="accent1">
                              <a:lumMod val="50000"/>
                            </a:schemeClr>
                          </a:solidFill>
                          <a:effectLst/>
                          <a:uLnTx/>
                          <a:uFillTx/>
                          <a:latin typeface="+mn-lt"/>
                          <a:ea typeface="+mn-ea"/>
                          <a:cs typeface="+mn-cs"/>
                        </a:rPr>
                        <a:t>100,0</a:t>
                      </a:r>
                    </a:p>
                  </a:txBody>
                  <a:tcPr marL="38576" marR="38576" marT="0" marB="0" anchor="ctr"/>
                </a:tc>
                <a:extLst>
                  <a:ext uri="{0D108BD9-81ED-4DB2-BD59-A6C34878D82A}">
                    <a16:rowId xmlns:a16="http://schemas.microsoft.com/office/drawing/2014/main" val="10002"/>
                  </a:ext>
                </a:extLst>
              </a:tr>
              <a:tr h="234802">
                <a:tc>
                  <a:txBody>
                    <a:bodyPr/>
                    <a:lstStyle/>
                    <a:p>
                      <a:pPr fontAlgn="ctr">
                        <a:lnSpc>
                          <a:spcPct val="115000"/>
                        </a:lnSpc>
                        <a:spcAft>
                          <a:spcPts val="0"/>
                        </a:spcAft>
                      </a:pPr>
                      <a:r>
                        <a:rPr lang="tr-TR" sz="1100" b="1" dirty="0">
                          <a:solidFill>
                            <a:schemeClr val="accent1">
                              <a:lumMod val="50000"/>
                            </a:schemeClr>
                          </a:solidFill>
                          <a:effectLst/>
                        </a:rPr>
                        <a:t>Dolaşım sistemi hastalıkları</a:t>
                      </a:r>
                      <a:endParaRPr lang="tr-TR" sz="1100" b="1"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dirty="0">
                          <a:solidFill>
                            <a:schemeClr val="accent1">
                              <a:lumMod val="50000"/>
                            </a:schemeClr>
                          </a:solidFill>
                          <a:effectLst/>
                        </a:rPr>
                        <a:t>143.084</a:t>
                      </a:r>
                      <a:endParaRPr lang="tr-TR" sz="110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dirty="0">
                          <a:solidFill>
                            <a:schemeClr val="accent1">
                              <a:lumMod val="50000"/>
                            </a:schemeClr>
                          </a:solidFill>
                          <a:effectLst/>
                        </a:rPr>
                        <a:t>39,6</a:t>
                      </a:r>
                      <a:endParaRPr lang="tr-TR" sz="110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153.646</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40,0</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algn="ctr"/>
                      <a:r>
                        <a:rPr lang="tr-TR" sz="1100" kern="1200" dirty="0" smtClean="0">
                          <a:solidFill>
                            <a:schemeClr val="accent1">
                              <a:lumMod val="50000"/>
                            </a:schemeClr>
                          </a:solidFill>
                          <a:effectLst/>
                          <a:latin typeface="+mn-lt"/>
                          <a:ea typeface="+mn-ea"/>
                          <a:cs typeface="+mn-cs"/>
                        </a:rPr>
                        <a:t>159.194</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40,1</a:t>
                      </a:r>
                    </a:p>
                  </a:txBody>
                  <a:tcPr marL="7144" marR="7144" marT="7144" marB="0" anchor="ctr">
                    <a:solidFill>
                      <a:schemeClr val="bg1"/>
                    </a:solidFill>
                  </a:tcPr>
                </a:tc>
                <a:tc>
                  <a:txBody>
                    <a:bodyPr/>
                    <a:lstStyle/>
                    <a:p>
                      <a:pPr algn="ctr"/>
                      <a:r>
                        <a:rPr lang="tr-TR" sz="1100" kern="1200" dirty="0" smtClean="0">
                          <a:solidFill>
                            <a:schemeClr val="accent1">
                              <a:lumMod val="50000"/>
                            </a:schemeClr>
                          </a:solidFill>
                          <a:effectLst/>
                          <a:latin typeface="+mn-lt"/>
                          <a:ea typeface="+mn-ea"/>
                          <a:cs typeface="+mn-cs"/>
                        </a:rPr>
                        <a:t>162.876</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39,8</a:t>
                      </a:r>
                    </a:p>
                  </a:txBody>
                  <a:tcPr marL="7144" marR="7144" marT="7144" marB="0" anchor="ctr">
                    <a:solidFill>
                      <a:schemeClr val="bg1"/>
                    </a:solidFill>
                  </a:tcPr>
                </a:tc>
                <a:extLst>
                  <a:ext uri="{0D108BD9-81ED-4DB2-BD59-A6C34878D82A}">
                    <a16:rowId xmlns:a16="http://schemas.microsoft.com/office/drawing/2014/main" val="10003"/>
                  </a:ext>
                </a:extLst>
              </a:tr>
              <a:tr h="419449">
                <a:tc>
                  <a:txBody>
                    <a:bodyPr/>
                    <a:lstStyle/>
                    <a:p>
                      <a:pPr fontAlgn="ctr">
                        <a:lnSpc>
                          <a:spcPct val="115000"/>
                        </a:lnSpc>
                        <a:spcAft>
                          <a:spcPts val="0"/>
                        </a:spcAft>
                      </a:pPr>
                      <a:r>
                        <a:rPr lang="tr-TR" sz="1100" b="1" dirty="0">
                          <a:solidFill>
                            <a:schemeClr val="accent1">
                              <a:lumMod val="50000"/>
                            </a:schemeClr>
                          </a:solidFill>
                          <a:effectLst/>
                        </a:rPr>
                        <a:t>İyi huylu ve kötü huylu tümörler </a:t>
                      </a:r>
                    </a:p>
                    <a:p>
                      <a:pPr fontAlgn="ctr">
                        <a:lnSpc>
                          <a:spcPct val="115000"/>
                        </a:lnSpc>
                        <a:spcAft>
                          <a:spcPts val="0"/>
                        </a:spcAft>
                      </a:pPr>
                      <a:r>
                        <a:rPr lang="tr-TR" sz="1100" b="1" dirty="0">
                          <a:solidFill>
                            <a:schemeClr val="accent1">
                              <a:lumMod val="50000"/>
                            </a:schemeClr>
                          </a:solidFill>
                          <a:effectLst/>
                        </a:rPr>
                        <a:t>(</a:t>
                      </a:r>
                      <a:r>
                        <a:rPr lang="tr-TR" sz="1100" b="1" dirty="0" err="1">
                          <a:solidFill>
                            <a:schemeClr val="accent1">
                              <a:lumMod val="50000"/>
                            </a:schemeClr>
                          </a:solidFill>
                          <a:effectLst/>
                        </a:rPr>
                        <a:t>malign</a:t>
                      </a:r>
                      <a:r>
                        <a:rPr lang="tr-TR" sz="1100" b="1" dirty="0">
                          <a:solidFill>
                            <a:schemeClr val="accent1">
                              <a:lumMod val="50000"/>
                            </a:schemeClr>
                          </a:solidFill>
                          <a:effectLst/>
                        </a:rPr>
                        <a:t> ve </a:t>
                      </a:r>
                      <a:r>
                        <a:rPr lang="tr-TR" sz="1100" b="1" dirty="0" err="1">
                          <a:solidFill>
                            <a:schemeClr val="accent1">
                              <a:lumMod val="50000"/>
                            </a:schemeClr>
                          </a:solidFill>
                          <a:effectLst/>
                        </a:rPr>
                        <a:t>benign</a:t>
                      </a:r>
                      <a:r>
                        <a:rPr lang="tr-TR" sz="1100" b="1" dirty="0">
                          <a:solidFill>
                            <a:schemeClr val="accent1">
                              <a:lumMod val="50000"/>
                            </a:schemeClr>
                          </a:solidFill>
                          <a:effectLst/>
                        </a:rPr>
                        <a:t> </a:t>
                      </a:r>
                      <a:r>
                        <a:rPr lang="tr-TR" sz="1100" b="1" dirty="0" err="1">
                          <a:solidFill>
                            <a:schemeClr val="accent1">
                              <a:lumMod val="50000"/>
                            </a:schemeClr>
                          </a:solidFill>
                          <a:effectLst/>
                        </a:rPr>
                        <a:t>neoplazmlar</a:t>
                      </a:r>
                      <a:r>
                        <a:rPr lang="tr-TR" sz="1100" b="1" dirty="0">
                          <a:solidFill>
                            <a:schemeClr val="accent1">
                              <a:lumMod val="50000"/>
                            </a:schemeClr>
                          </a:solidFill>
                          <a:effectLst/>
                        </a:rPr>
                        <a:t>)</a:t>
                      </a:r>
                      <a:endParaRPr lang="tr-TR" sz="1100" b="1"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dirty="0">
                          <a:solidFill>
                            <a:schemeClr val="accent1">
                              <a:lumMod val="50000"/>
                            </a:schemeClr>
                          </a:solidFill>
                          <a:effectLst/>
                        </a:rPr>
                        <a:t>76.534</a:t>
                      </a:r>
                      <a:endParaRPr lang="tr-TR" sz="1100"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dirty="0">
                          <a:solidFill>
                            <a:schemeClr val="accent1">
                              <a:lumMod val="50000"/>
                            </a:schemeClr>
                          </a:solidFill>
                          <a:effectLst/>
                        </a:rPr>
                        <a:t>21,2</a:t>
                      </a:r>
                      <a:endParaRPr lang="tr-TR" sz="1100"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78.074</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20,4</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algn="ctr"/>
                      <a:r>
                        <a:rPr lang="tr-TR" sz="1100" kern="1200" dirty="0" smtClean="0">
                          <a:solidFill>
                            <a:schemeClr val="accent1">
                              <a:lumMod val="50000"/>
                            </a:schemeClr>
                          </a:solidFill>
                          <a:effectLst/>
                          <a:latin typeface="+mn-lt"/>
                          <a:ea typeface="+mn-ea"/>
                          <a:cs typeface="+mn-cs"/>
                        </a:rPr>
                        <a:t>79.160</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19,9</a:t>
                      </a:r>
                    </a:p>
                  </a:txBody>
                  <a:tcPr marL="7144" marR="7144" marT="7144" marB="0" anchor="ctr"/>
                </a:tc>
                <a:tc>
                  <a:txBody>
                    <a:bodyPr/>
                    <a:lstStyle/>
                    <a:p>
                      <a:pPr algn="ctr"/>
                      <a:r>
                        <a:rPr lang="tr-TR" sz="1100" kern="1200" dirty="0" smtClean="0">
                          <a:solidFill>
                            <a:schemeClr val="accent1">
                              <a:lumMod val="50000"/>
                            </a:schemeClr>
                          </a:solidFill>
                          <a:effectLst/>
                          <a:latin typeface="+mn-lt"/>
                          <a:ea typeface="+mn-ea"/>
                          <a:cs typeface="+mn-cs"/>
                        </a:rPr>
                        <a:t>80.577</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19,7</a:t>
                      </a:r>
                    </a:p>
                  </a:txBody>
                  <a:tcPr marL="7144" marR="7144" marT="7144" marB="0" anchor="ctr"/>
                </a:tc>
                <a:extLst>
                  <a:ext uri="{0D108BD9-81ED-4DB2-BD59-A6C34878D82A}">
                    <a16:rowId xmlns:a16="http://schemas.microsoft.com/office/drawing/2014/main" val="10004"/>
                  </a:ext>
                </a:extLst>
              </a:tr>
              <a:tr h="234802">
                <a:tc>
                  <a:txBody>
                    <a:bodyPr/>
                    <a:lstStyle/>
                    <a:p>
                      <a:pPr fontAlgn="ctr">
                        <a:lnSpc>
                          <a:spcPct val="115000"/>
                        </a:lnSpc>
                        <a:spcAft>
                          <a:spcPts val="0"/>
                        </a:spcAft>
                      </a:pPr>
                      <a:r>
                        <a:rPr lang="tr-TR" sz="1100" b="1" dirty="0">
                          <a:solidFill>
                            <a:schemeClr val="accent1">
                              <a:lumMod val="50000"/>
                            </a:schemeClr>
                          </a:solidFill>
                          <a:effectLst/>
                        </a:rPr>
                        <a:t>Solunum sistemi hastalıkları</a:t>
                      </a:r>
                      <a:endParaRPr lang="tr-TR" sz="1100" b="1"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dirty="0">
                          <a:solidFill>
                            <a:schemeClr val="accent1">
                              <a:lumMod val="50000"/>
                            </a:schemeClr>
                          </a:solidFill>
                          <a:effectLst/>
                        </a:rPr>
                        <a:t>35.364</a:t>
                      </a:r>
                      <a:endParaRPr lang="tr-TR" sz="110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a:solidFill>
                            <a:schemeClr val="accent1">
                              <a:lumMod val="50000"/>
                            </a:schemeClr>
                          </a:solidFill>
                          <a:effectLst/>
                        </a:rPr>
                        <a:t>9,8</a:t>
                      </a:r>
                      <a:endParaRPr lang="tr-TR" sz="110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a:r>
                        <a:rPr lang="tr-TR" sz="1100" kern="1200" dirty="0" smtClean="0">
                          <a:solidFill>
                            <a:schemeClr val="accent1">
                              <a:lumMod val="50000"/>
                            </a:schemeClr>
                          </a:solidFill>
                          <a:effectLst/>
                          <a:latin typeface="+mn-lt"/>
                          <a:ea typeface="+mn-ea"/>
                          <a:cs typeface="+mn-cs"/>
                        </a:rPr>
                        <a:t>40.638</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algn="ctr"/>
                      <a:r>
                        <a:rPr lang="tr-TR" sz="1100" kern="1200" dirty="0" smtClean="0">
                          <a:solidFill>
                            <a:schemeClr val="accent1">
                              <a:lumMod val="50000"/>
                            </a:schemeClr>
                          </a:solidFill>
                          <a:effectLst/>
                          <a:latin typeface="+mn-lt"/>
                          <a:ea typeface="+mn-ea"/>
                          <a:cs typeface="+mn-cs"/>
                        </a:rPr>
                        <a:t>10,6</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43.821</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11,0</a:t>
                      </a:r>
                    </a:p>
                  </a:txBody>
                  <a:tcPr marL="7144" marR="7144" marT="7144" marB="0" anchor="ctr">
                    <a:solidFill>
                      <a:schemeClr val="bg1"/>
                    </a:solidFill>
                  </a:tcP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48.532</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11,9</a:t>
                      </a:r>
                    </a:p>
                  </a:txBody>
                  <a:tcPr marL="7144" marR="7144" marT="7144" marB="0" anchor="ctr">
                    <a:solidFill>
                      <a:schemeClr val="bg1"/>
                    </a:solidFill>
                  </a:tcPr>
                </a:tc>
                <a:extLst>
                  <a:ext uri="{0D108BD9-81ED-4DB2-BD59-A6C34878D82A}">
                    <a16:rowId xmlns:a16="http://schemas.microsoft.com/office/drawing/2014/main" val="10005"/>
                  </a:ext>
                </a:extLst>
              </a:tr>
              <a:tr h="629174">
                <a:tc>
                  <a:txBody>
                    <a:bodyPr/>
                    <a:lstStyle/>
                    <a:p>
                      <a:pPr fontAlgn="ctr">
                        <a:lnSpc>
                          <a:spcPct val="115000"/>
                        </a:lnSpc>
                        <a:spcAft>
                          <a:spcPts val="0"/>
                        </a:spcAft>
                      </a:pPr>
                      <a:r>
                        <a:rPr lang="tr-TR" sz="1100" b="1" dirty="0">
                          <a:solidFill>
                            <a:schemeClr val="accent1">
                              <a:lumMod val="50000"/>
                            </a:schemeClr>
                          </a:solidFill>
                          <a:effectLst/>
                        </a:rPr>
                        <a:t>Endokrin (iç salgı bezi), beslenme ve </a:t>
                      </a:r>
                    </a:p>
                    <a:p>
                      <a:pPr fontAlgn="ctr">
                        <a:lnSpc>
                          <a:spcPct val="115000"/>
                        </a:lnSpc>
                        <a:spcAft>
                          <a:spcPts val="0"/>
                        </a:spcAft>
                      </a:pPr>
                      <a:r>
                        <a:rPr lang="tr-TR" sz="1100" b="1" dirty="0">
                          <a:solidFill>
                            <a:schemeClr val="accent1">
                              <a:lumMod val="50000"/>
                            </a:schemeClr>
                          </a:solidFill>
                          <a:effectLst/>
                        </a:rPr>
                        <a:t>metabolizmayla ilgili hastalıklar</a:t>
                      </a:r>
                      <a:endParaRPr lang="tr-TR" sz="1100" b="1"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dirty="0">
                          <a:solidFill>
                            <a:schemeClr val="accent1">
                              <a:lumMod val="50000"/>
                            </a:schemeClr>
                          </a:solidFill>
                          <a:effectLst/>
                        </a:rPr>
                        <a:t>20.095</a:t>
                      </a:r>
                      <a:endParaRPr lang="tr-TR" sz="1100"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a:solidFill>
                            <a:schemeClr val="accent1">
                              <a:lumMod val="50000"/>
                            </a:schemeClr>
                          </a:solidFill>
                          <a:effectLst/>
                        </a:rPr>
                        <a:t>5,6</a:t>
                      </a:r>
                      <a:endParaRPr lang="tr-TR" sz="110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19.424</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algn="ctr" fontAlgn="ctr">
                        <a:lnSpc>
                          <a:spcPct val="115000"/>
                        </a:lnSpc>
                        <a:spcAft>
                          <a:spcPts val="0"/>
                        </a:spcAft>
                      </a:pPr>
                      <a:r>
                        <a:rPr lang="tr-TR" sz="1100" kern="1200" dirty="0">
                          <a:solidFill>
                            <a:schemeClr val="accent1">
                              <a:lumMod val="50000"/>
                            </a:schemeClr>
                          </a:solidFill>
                          <a:effectLst/>
                          <a:latin typeface="+mn-lt"/>
                          <a:ea typeface="+mn-ea"/>
                          <a:cs typeface="+mn-cs"/>
                        </a:rPr>
                        <a:t>5,1</a:t>
                      </a:r>
                    </a:p>
                  </a:txBody>
                  <a:tcPr marL="38576" marR="38576" marT="0" marB="0" anchor="ctr"/>
                </a:tc>
                <a:tc>
                  <a:txBody>
                    <a:bodyPr/>
                    <a:lstStyle/>
                    <a:p>
                      <a:pPr algn="ctr"/>
                      <a:r>
                        <a:rPr lang="tr-TR" sz="1100" kern="1200" dirty="0" smtClean="0">
                          <a:solidFill>
                            <a:schemeClr val="accent1">
                              <a:lumMod val="50000"/>
                            </a:schemeClr>
                          </a:solidFill>
                          <a:effectLst/>
                          <a:latin typeface="+mn-lt"/>
                          <a:ea typeface="+mn-ea"/>
                          <a:cs typeface="+mn-cs"/>
                        </a:rPr>
                        <a:t>19.803</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5,0</a:t>
                      </a:r>
                    </a:p>
                  </a:txBody>
                  <a:tcPr marL="7144" marR="7144" marT="7144" marB="0" anchor="ctr"/>
                </a:tc>
                <a:tc>
                  <a:txBody>
                    <a:bodyPr/>
                    <a:lstStyle/>
                    <a:p>
                      <a:pPr algn="ctr"/>
                      <a:r>
                        <a:rPr lang="tr-TR" sz="1100" kern="1200" dirty="0" smtClean="0">
                          <a:solidFill>
                            <a:schemeClr val="accent1">
                              <a:lumMod val="50000"/>
                            </a:schemeClr>
                          </a:solidFill>
                          <a:effectLst/>
                          <a:latin typeface="+mn-lt"/>
                          <a:ea typeface="+mn-ea"/>
                          <a:cs typeface="+mn-cs"/>
                        </a:rPr>
                        <a:t>20.330</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5,0</a:t>
                      </a:r>
                    </a:p>
                  </a:txBody>
                  <a:tcPr marL="7144" marR="7144" marT="7144" marB="0" anchor="ctr"/>
                </a:tc>
                <a:extLst>
                  <a:ext uri="{0D108BD9-81ED-4DB2-BD59-A6C34878D82A}">
                    <a16:rowId xmlns:a16="http://schemas.microsoft.com/office/drawing/2014/main" val="10006"/>
                  </a:ext>
                </a:extLst>
              </a:tr>
              <a:tr h="419449">
                <a:tc>
                  <a:txBody>
                    <a:bodyPr/>
                    <a:lstStyle/>
                    <a:p>
                      <a:pPr fontAlgn="ctr">
                        <a:lnSpc>
                          <a:spcPct val="115000"/>
                        </a:lnSpc>
                        <a:spcAft>
                          <a:spcPts val="0"/>
                        </a:spcAft>
                      </a:pPr>
                      <a:r>
                        <a:rPr lang="tr-TR" sz="1100" b="1" dirty="0">
                          <a:solidFill>
                            <a:schemeClr val="accent1">
                              <a:lumMod val="50000"/>
                            </a:schemeClr>
                          </a:solidFill>
                          <a:effectLst/>
                        </a:rPr>
                        <a:t>Dışsal yaralanma nedenleri ve zehirlenmeler</a:t>
                      </a:r>
                      <a:endParaRPr lang="tr-TR" sz="1100" b="1"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dirty="0">
                          <a:solidFill>
                            <a:schemeClr val="accent1">
                              <a:lumMod val="50000"/>
                            </a:schemeClr>
                          </a:solidFill>
                          <a:effectLst/>
                        </a:rPr>
                        <a:t>20.409</a:t>
                      </a:r>
                      <a:endParaRPr lang="tr-TR" sz="110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dirty="0">
                          <a:solidFill>
                            <a:schemeClr val="accent1">
                              <a:lumMod val="50000"/>
                            </a:schemeClr>
                          </a:solidFill>
                          <a:effectLst/>
                        </a:rPr>
                        <a:t>5,7</a:t>
                      </a:r>
                      <a:endParaRPr lang="tr-TR" sz="110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20.160</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algn="ctr" fontAlgn="ctr">
                        <a:lnSpc>
                          <a:spcPct val="115000"/>
                        </a:lnSpc>
                        <a:spcAft>
                          <a:spcPts val="0"/>
                        </a:spcAft>
                      </a:pPr>
                      <a:r>
                        <a:rPr lang="tr-TR" sz="1100" kern="1200" dirty="0">
                          <a:solidFill>
                            <a:schemeClr val="accent1">
                              <a:lumMod val="50000"/>
                            </a:schemeClr>
                          </a:solidFill>
                          <a:effectLst/>
                          <a:latin typeface="+mn-lt"/>
                          <a:ea typeface="+mn-ea"/>
                          <a:cs typeface="+mn-cs"/>
                        </a:rPr>
                        <a:t>5</a:t>
                      </a:r>
                      <a:r>
                        <a:rPr lang="tr-TR" sz="1100" kern="1200" dirty="0" smtClean="0">
                          <a:solidFill>
                            <a:schemeClr val="accent1">
                              <a:lumMod val="50000"/>
                            </a:schemeClr>
                          </a:solidFill>
                          <a:effectLst/>
                          <a:latin typeface="+mn-lt"/>
                          <a:ea typeface="+mn-ea"/>
                          <a:cs typeface="+mn-cs"/>
                        </a:rPr>
                        <a:t>,3</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algn="ctr"/>
                      <a:r>
                        <a:rPr lang="tr-TR" sz="1100" kern="1200" dirty="0" smtClean="0">
                          <a:solidFill>
                            <a:schemeClr val="accent1">
                              <a:lumMod val="50000"/>
                            </a:schemeClr>
                          </a:solidFill>
                          <a:effectLst/>
                          <a:latin typeface="+mn-lt"/>
                          <a:ea typeface="+mn-ea"/>
                          <a:cs typeface="+mn-cs"/>
                        </a:rPr>
                        <a:t>18.936</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4,8</a:t>
                      </a:r>
                    </a:p>
                  </a:txBody>
                  <a:tcPr marL="7144" marR="7144" marT="7144" marB="0" anchor="ctr">
                    <a:solidFill>
                      <a:schemeClr val="bg1"/>
                    </a:solidFill>
                  </a:tcPr>
                </a:tc>
                <a:tc>
                  <a:txBody>
                    <a:bodyPr/>
                    <a:lstStyle/>
                    <a:p>
                      <a:pPr algn="ctr"/>
                      <a:r>
                        <a:rPr lang="tr-TR" sz="1100" kern="1200" dirty="0" smtClean="0">
                          <a:solidFill>
                            <a:schemeClr val="accent1">
                              <a:lumMod val="50000"/>
                            </a:schemeClr>
                          </a:solidFill>
                          <a:effectLst/>
                          <a:latin typeface="+mn-lt"/>
                          <a:ea typeface="+mn-ea"/>
                          <a:cs typeface="+mn-cs"/>
                        </a:rPr>
                        <a:t>18.136</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4,4</a:t>
                      </a:r>
                    </a:p>
                  </a:txBody>
                  <a:tcPr marL="7144" marR="7144" marT="7144" marB="0" anchor="ctr">
                    <a:solidFill>
                      <a:schemeClr val="bg1"/>
                    </a:solidFill>
                  </a:tcPr>
                </a:tc>
                <a:extLst>
                  <a:ext uri="{0D108BD9-81ED-4DB2-BD59-A6C34878D82A}">
                    <a16:rowId xmlns:a16="http://schemas.microsoft.com/office/drawing/2014/main" val="10007"/>
                  </a:ext>
                </a:extLst>
              </a:tr>
              <a:tr h="419449">
                <a:tc>
                  <a:txBody>
                    <a:bodyPr/>
                    <a:lstStyle/>
                    <a:p>
                      <a:pPr fontAlgn="ctr">
                        <a:lnSpc>
                          <a:spcPct val="115000"/>
                        </a:lnSpc>
                        <a:spcAft>
                          <a:spcPts val="0"/>
                        </a:spcAft>
                      </a:pPr>
                      <a:r>
                        <a:rPr lang="tr-TR" sz="1100" b="1" dirty="0">
                          <a:solidFill>
                            <a:schemeClr val="accent1">
                              <a:lumMod val="50000"/>
                            </a:schemeClr>
                          </a:solidFill>
                          <a:effectLst/>
                        </a:rPr>
                        <a:t>Sinir sistemi ve duyu organları hastalıkları</a:t>
                      </a:r>
                      <a:endParaRPr lang="tr-TR" sz="1100" b="1"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dirty="0">
                          <a:solidFill>
                            <a:schemeClr val="accent1">
                              <a:lumMod val="50000"/>
                            </a:schemeClr>
                          </a:solidFill>
                          <a:effectLst/>
                        </a:rPr>
                        <a:t>14.708</a:t>
                      </a:r>
                      <a:endParaRPr lang="tr-TR" sz="1100" dirty="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a:solidFill>
                            <a:schemeClr val="accent1">
                              <a:lumMod val="50000"/>
                            </a:schemeClr>
                          </a:solidFill>
                          <a:effectLst/>
                        </a:rPr>
                        <a:t>4,1</a:t>
                      </a:r>
                      <a:endParaRPr lang="tr-TR" sz="1100">
                        <a:solidFill>
                          <a:schemeClr val="accent1">
                            <a:lumMod val="50000"/>
                          </a:schemeClr>
                        </a:solidFill>
                        <a:effectLst/>
                        <a:latin typeface="Calibri"/>
                        <a:ea typeface="Times New Roman"/>
                        <a:cs typeface="Times New Roman"/>
                      </a:endParaRPr>
                    </a:p>
                  </a:txBody>
                  <a:tcPr marL="38576" marR="38576" marT="0" marB="0" anchor="ct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16.616</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4,3</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algn="ctr"/>
                      <a:r>
                        <a:rPr lang="tr-TR" sz="1100" kern="1200" dirty="0" smtClean="0">
                          <a:solidFill>
                            <a:schemeClr val="accent1">
                              <a:lumMod val="50000"/>
                            </a:schemeClr>
                          </a:solidFill>
                          <a:effectLst/>
                          <a:latin typeface="+mn-lt"/>
                          <a:ea typeface="+mn-ea"/>
                          <a:cs typeface="+mn-cs"/>
                        </a:rPr>
                        <a:t>19.114</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4,8</a:t>
                      </a:r>
                    </a:p>
                  </a:txBody>
                  <a:tcPr marL="7144" marR="7144" marT="7144" marB="0" anchor="ctr"/>
                </a:tc>
                <a:tc>
                  <a:txBody>
                    <a:bodyPr/>
                    <a:lstStyle/>
                    <a:p>
                      <a:pPr algn="ctr"/>
                      <a:r>
                        <a:rPr lang="tr-TR" sz="1100" kern="1200" dirty="0" smtClean="0">
                          <a:solidFill>
                            <a:schemeClr val="accent1">
                              <a:lumMod val="50000"/>
                            </a:schemeClr>
                          </a:solidFill>
                          <a:effectLst/>
                          <a:latin typeface="+mn-lt"/>
                          <a:ea typeface="+mn-ea"/>
                          <a:cs typeface="+mn-cs"/>
                        </a:rPr>
                        <a:t>19.923</a:t>
                      </a:r>
                      <a:endParaRPr lang="tr-TR" sz="1100" kern="1200" dirty="0">
                        <a:solidFill>
                          <a:schemeClr val="accent1">
                            <a:lumMod val="50000"/>
                          </a:schemeClr>
                        </a:solidFill>
                        <a:effectLst/>
                        <a:latin typeface="+mn-lt"/>
                        <a:ea typeface="+mn-ea"/>
                        <a:cs typeface="+mn-cs"/>
                      </a:endParaRPr>
                    </a:p>
                  </a:txBody>
                  <a:tcPr marL="38576" marR="38576" marT="0" marB="0" anchor="ct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4,9</a:t>
                      </a:r>
                    </a:p>
                  </a:txBody>
                  <a:tcPr marL="7144" marR="7144" marT="7144" marB="0" anchor="ctr"/>
                </a:tc>
                <a:extLst>
                  <a:ext uri="{0D108BD9-81ED-4DB2-BD59-A6C34878D82A}">
                    <a16:rowId xmlns:a16="http://schemas.microsoft.com/office/drawing/2014/main" val="10008"/>
                  </a:ext>
                </a:extLst>
              </a:tr>
              <a:tr h="838899">
                <a:tc>
                  <a:txBody>
                    <a:bodyPr/>
                    <a:lstStyle/>
                    <a:p>
                      <a:pPr fontAlgn="ctr">
                        <a:lnSpc>
                          <a:spcPct val="115000"/>
                        </a:lnSpc>
                        <a:spcAft>
                          <a:spcPts val="0"/>
                        </a:spcAft>
                      </a:pPr>
                      <a:r>
                        <a:rPr lang="tr-TR" sz="1100" b="1" dirty="0">
                          <a:solidFill>
                            <a:schemeClr val="accent1">
                              <a:lumMod val="50000"/>
                            </a:schemeClr>
                          </a:solidFill>
                          <a:effectLst/>
                        </a:rPr>
                        <a:t>Diğer (</a:t>
                      </a:r>
                      <a:r>
                        <a:rPr lang="tr-TR" sz="1100" b="1" dirty="0" smtClean="0">
                          <a:solidFill>
                            <a:schemeClr val="accent1">
                              <a:lumMod val="50000"/>
                            </a:schemeClr>
                          </a:solidFill>
                          <a:effectLst/>
                        </a:rPr>
                        <a:t>enfeksiyon ve </a:t>
                      </a:r>
                      <a:r>
                        <a:rPr lang="tr-TR" sz="1100" b="1" dirty="0">
                          <a:solidFill>
                            <a:schemeClr val="accent1">
                              <a:lumMod val="50000"/>
                            </a:schemeClr>
                          </a:solidFill>
                          <a:effectLst/>
                        </a:rPr>
                        <a:t>parazit hastalıkları, </a:t>
                      </a:r>
                      <a:r>
                        <a:rPr lang="tr-TR" sz="1100" b="1" dirty="0" err="1">
                          <a:solidFill>
                            <a:schemeClr val="accent1">
                              <a:lumMod val="50000"/>
                            </a:schemeClr>
                          </a:solidFill>
                          <a:effectLst/>
                        </a:rPr>
                        <a:t>mental</a:t>
                      </a:r>
                      <a:r>
                        <a:rPr lang="tr-TR" sz="1100" b="1" dirty="0">
                          <a:solidFill>
                            <a:schemeClr val="accent1">
                              <a:lumMod val="50000"/>
                            </a:schemeClr>
                          </a:solidFill>
                          <a:effectLst/>
                        </a:rPr>
                        <a:t> </a:t>
                      </a:r>
                      <a:r>
                        <a:rPr lang="tr-TR" sz="1100" b="1" dirty="0" smtClean="0">
                          <a:solidFill>
                            <a:schemeClr val="accent1">
                              <a:lumMod val="50000"/>
                            </a:schemeClr>
                          </a:solidFill>
                          <a:effectLst/>
                        </a:rPr>
                        <a:t>ve </a:t>
                      </a:r>
                      <a:r>
                        <a:rPr lang="tr-TR" sz="1100" b="1" dirty="0">
                          <a:solidFill>
                            <a:schemeClr val="accent1">
                              <a:lumMod val="50000"/>
                            </a:schemeClr>
                          </a:solidFill>
                          <a:effectLst/>
                        </a:rPr>
                        <a:t>davranışsal bozukluklar, kas-iskelet sistemi </a:t>
                      </a:r>
                      <a:r>
                        <a:rPr lang="tr-TR" sz="1100" b="1" baseline="0" dirty="0" smtClean="0">
                          <a:solidFill>
                            <a:schemeClr val="accent1">
                              <a:lumMod val="50000"/>
                            </a:schemeClr>
                          </a:solidFill>
                          <a:effectLst/>
                        </a:rPr>
                        <a:t> </a:t>
                      </a:r>
                      <a:r>
                        <a:rPr lang="tr-TR" sz="1100" b="1" dirty="0" smtClean="0">
                          <a:solidFill>
                            <a:schemeClr val="accent1">
                              <a:lumMod val="50000"/>
                            </a:schemeClr>
                          </a:solidFill>
                          <a:effectLst/>
                        </a:rPr>
                        <a:t>ve </a:t>
                      </a:r>
                      <a:r>
                        <a:rPr lang="tr-TR" sz="1100" b="1" dirty="0">
                          <a:solidFill>
                            <a:schemeClr val="accent1">
                              <a:lumMod val="50000"/>
                            </a:schemeClr>
                          </a:solidFill>
                          <a:effectLst/>
                        </a:rPr>
                        <a:t>bağ dokusunun hastalıkları vb.)</a:t>
                      </a:r>
                      <a:endParaRPr lang="tr-TR" sz="1100" b="1"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dirty="0">
                          <a:solidFill>
                            <a:schemeClr val="accent1">
                              <a:lumMod val="50000"/>
                            </a:schemeClr>
                          </a:solidFill>
                          <a:effectLst/>
                        </a:rPr>
                        <a:t>50.679</a:t>
                      </a:r>
                      <a:endParaRPr lang="tr-TR" sz="110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dirty="0">
                          <a:solidFill>
                            <a:schemeClr val="accent1">
                              <a:lumMod val="50000"/>
                            </a:schemeClr>
                          </a:solidFill>
                          <a:effectLst/>
                        </a:rPr>
                        <a:t>14,0</a:t>
                      </a:r>
                      <a:endParaRPr lang="tr-TR" sz="1100" dirty="0">
                        <a:solidFill>
                          <a:schemeClr val="accent1">
                            <a:lumMod val="50000"/>
                          </a:schemeClr>
                        </a:solidFill>
                        <a:effectLst/>
                        <a:latin typeface="Calibri"/>
                        <a:ea typeface="Times New Roman"/>
                        <a:cs typeface="Times New Roman"/>
                      </a:endParaRPr>
                    </a:p>
                  </a:txBody>
                  <a:tcPr marL="38576" marR="38576" marT="0" marB="0" anchor="ctr">
                    <a:solidFill>
                      <a:schemeClr val="bg1"/>
                    </a:solidFill>
                  </a:tcPr>
                </a:tc>
                <a:tc>
                  <a:txBody>
                    <a:bodyPr/>
                    <a:lstStyle/>
                    <a:p>
                      <a:pPr algn="ctr" fontAlgn="ctr">
                        <a:lnSpc>
                          <a:spcPct val="115000"/>
                        </a:lnSpc>
                        <a:spcAft>
                          <a:spcPts val="0"/>
                        </a:spcAft>
                      </a:pPr>
                      <a:r>
                        <a:rPr lang="tr-TR" sz="1100" kern="1200" dirty="0" smtClean="0">
                          <a:solidFill>
                            <a:schemeClr val="accent1">
                              <a:lumMod val="50000"/>
                            </a:schemeClr>
                          </a:solidFill>
                          <a:effectLst/>
                          <a:latin typeface="+mn-lt"/>
                          <a:ea typeface="+mn-ea"/>
                          <a:cs typeface="+mn-cs"/>
                        </a:rPr>
                        <a:t>55.081</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algn="ctr" fontAlgn="ctr">
                        <a:lnSpc>
                          <a:spcPct val="115000"/>
                        </a:lnSpc>
                        <a:spcAft>
                          <a:spcPts val="0"/>
                        </a:spcAft>
                      </a:pPr>
                      <a:r>
                        <a:rPr lang="tr-TR" sz="1100" kern="1200" dirty="0">
                          <a:solidFill>
                            <a:schemeClr val="accent1">
                              <a:lumMod val="50000"/>
                            </a:schemeClr>
                          </a:solidFill>
                          <a:effectLst/>
                          <a:latin typeface="+mn-lt"/>
                          <a:ea typeface="+mn-ea"/>
                          <a:cs typeface="+mn-cs"/>
                        </a:rPr>
                        <a:t>14,4</a:t>
                      </a:r>
                    </a:p>
                  </a:txBody>
                  <a:tcPr marL="38576" marR="38576" marT="0" marB="0" anchor="ctr">
                    <a:solidFill>
                      <a:schemeClr val="bg1"/>
                    </a:solidFill>
                  </a:tcPr>
                </a:tc>
                <a:tc>
                  <a:txBody>
                    <a:bodyPr/>
                    <a:lstStyle/>
                    <a:p>
                      <a:pPr algn="ctr"/>
                      <a:r>
                        <a:rPr lang="tr-TR" sz="1100" kern="1200" dirty="0" smtClean="0">
                          <a:solidFill>
                            <a:schemeClr val="accent1">
                              <a:lumMod val="50000"/>
                            </a:schemeClr>
                          </a:solidFill>
                          <a:effectLst/>
                          <a:latin typeface="+mn-lt"/>
                          <a:ea typeface="+mn-ea"/>
                          <a:cs typeface="+mn-cs"/>
                        </a:rPr>
                        <a:t>57.009</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14,4</a:t>
                      </a:r>
                    </a:p>
                  </a:txBody>
                  <a:tcPr marL="7144" marR="7144" marT="7144" marB="0" anchor="ctr">
                    <a:solidFill>
                      <a:schemeClr val="bg1"/>
                    </a:solidFill>
                  </a:tcPr>
                </a:tc>
                <a:tc>
                  <a:txBody>
                    <a:bodyPr/>
                    <a:lstStyle/>
                    <a:p>
                      <a:pPr algn="ctr"/>
                      <a:r>
                        <a:rPr lang="tr-TR" sz="1100" kern="1200" dirty="0" smtClean="0">
                          <a:solidFill>
                            <a:schemeClr val="accent1">
                              <a:lumMod val="50000"/>
                            </a:schemeClr>
                          </a:solidFill>
                          <a:effectLst/>
                          <a:latin typeface="+mn-lt"/>
                          <a:ea typeface="+mn-ea"/>
                          <a:cs typeface="+mn-cs"/>
                        </a:rPr>
                        <a:t>58.408</a:t>
                      </a:r>
                      <a:endParaRPr lang="tr-TR" sz="1100" kern="1200" dirty="0">
                        <a:solidFill>
                          <a:schemeClr val="accent1">
                            <a:lumMod val="50000"/>
                          </a:schemeClr>
                        </a:solidFill>
                        <a:effectLst/>
                        <a:latin typeface="+mn-lt"/>
                        <a:ea typeface="+mn-ea"/>
                        <a:cs typeface="+mn-cs"/>
                      </a:endParaRPr>
                    </a:p>
                  </a:txBody>
                  <a:tcPr marL="38576" marR="38576" marT="0" marB="0" anchor="ctr">
                    <a:solidFill>
                      <a:schemeClr val="bg1"/>
                    </a:solidFill>
                  </a:tcPr>
                </a:tc>
                <a:tc>
                  <a:txBody>
                    <a:bodyPr/>
                    <a:lstStyle/>
                    <a:p>
                      <a:pPr marL="0" algn="ctr" defTabSz="685800" rtl="0" eaLnBrk="1" fontAlgn="ctr" latinLnBrk="0" hangingPunct="1">
                        <a:lnSpc>
                          <a:spcPct val="115000"/>
                        </a:lnSpc>
                        <a:spcAft>
                          <a:spcPts val="0"/>
                        </a:spcAft>
                      </a:pPr>
                      <a:r>
                        <a:rPr lang="tr-TR" sz="1100" kern="1200" dirty="0">
                          <a:solidFill>
                            <a:schemeClr val="accent1">
                              <a:lumMod val="50000"/>
                            </a:schemeClr>
                          </a:solidFill>
                          <a:effectLst/>
                          <a:latin typeface="+mn-lt"/>
                          <a:ea typeface="+mn-ea"/>
                          <a:cs typeface="+mn-cs"/>
                        </a:rPr>
                        <a:t>14,3</a:t>
                      </a:r>
                    </a:p>
                  </a:txBody>
                  <a:tcPr marL="7144" marR="7144" marT="7144" marB="0" anchor="ctr">
                    <a:solidFill>
                      <a:schemeClr val="bg1"/>
                    </a:solidFill>
                  </a:tcPr>
                </a:tc>
                <a:extLst>
                  <a:ext uri="{0D108BD9-81ED-4DB2-BD59-A6C34878D82A}">
                    <a16:rowId xmlns:a16="http://schemas.microsoft.com/office/drawing/2014/main" val="10009"/>
                  </a:ext>
                </a:extLst>
              </a:tr>
            </a:tbl>
          </a:graphicData>
        </a:graphic>
      </p:graphicFrame>
      <p:sp>
        <p:nvSpPr>
          <p:cNvPr id="7" name="Metin kutusu 6"/>
          <p:cNvSpPr txBox="1"/>
          <p:nvPr/>
        </p:nvSpPr>
        <p:spPr>
          <a:xfrm>
            <a:off x="282776" y="5692703"/>
            <a:ext cx="2687982" cy="230832"/>
          </a:xfrm>
          <a:prstGeom prst="rect">
            <a:avLst/>
          </a:prstGeom>
          <a:noFill/>
        </p:spPr>
        <p:txBody>
          <a:bodyPr wrap="square" rtlCol="0">
            <a:spAutoFit/>
          </a:bodyPr>
          <a:lstStyle/>
          <a:p>
            <a:pPr defTabSz="513176"/>
            <a:r>
              <a:rPr lang="tr-TR" sz="900" i="1" dirty="0">
                <a:solidFill>
                  <a:schemeClr val="accent1">
                    <a:lumMod val="50000"/>
                  </a:schemeClr>
                </a:solidFill>
              </a:rPr>
              <a:t>Kaynak: TUİK Ölüm Nedenleri İstatistikleri</a:t>
            </a:r>
          </a:p>
        </p:txBody>
      </p:sp>
      <p:pic>
        <p:nvPicPr>
          <p:cNvPr id="8"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p:nvPr/>
        </p:nvPicPr>
        <p:blipFill>
          <a:blip r:embed="rId3" cstate="print">
            <a:extLst>
              <a:ext uri="{28A0092B-C50C-407E-A947-70E740481C1C}">
                <a14:useLocalDpi xmlns:a14="http://schemas.microsoft.com/office/drawing/2010/main" val="0"/>
              </a:ext>
            </a:extLst>
          </a:blip>
          <a:stretch>
            <a:fillRect/>
          </a:stretch>
        </p:blipFill>
        <p:spPr>
          <a:xfrm>
            <a:off x="539552" y="94320"/>
            <a:ext cx="925999" cy="720080"/>
          </a:xfrm>
          <a:prstGeom prst="rect">
            <a:avLst/>
          </a:prstGeom>
        </p:spPr>
      </p:pic>
    </p:spTree>
    <p:extLst>
      <p:ext uri="{BB962C8B-B14F-4D97-AF65-F5344CB8AC3E}">
        <p14:creationId xmlns:p14="http://schemas.microsoft.com/office/powerpoint/2010/main" val="3398155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33633" y="1736672"/>
            <a:ext cx="8229600" cy="857250"/>
          </a:xfrm>
        </p:spPr>
        <p:txBody>
          <a:bodyPr>
            <a:normAutofit/>
          </a:bodyPr>
          <a:lstStyle/>
          <a:p>
            <a:r>
              <a:rPr lang="tr-TR" sz="2400" b="1" dirty="0">
                <a:solidFill>
                  <a:srgbClr val="C00000"/>
                </a:solidFill>
              </a:rPr>
              <a:t>AMAÇ</a:t>
            </a:r>
          </a:p>
        </p:txBody>
      </p:sp>
      <p:sp>
        <p:nvSpPr>
          <p:cNvPr id="3" name="İçerik Yer Tutucusu 2"/>
          <p:cNvSpPr>
            <a:spLocks noGrp="1"/>
          </p:cNvSpPr>
          <p:nvPr>
            <p:ph idx="1"/>
          </p:nvPr>
        </p:nvSpPr>
        <p:spPr>
          <a:xfrm>
            <a:off x="682710" y="2671974"/>
            <a:ext cx="8065753" cy="2341202"/>
          </a:xfrm>
        </p:spPr>
        <p:txBody>
          <a:bodyPr>
            <a:normAutofit/>
          </a:bodyPr>
          <a:lstStyle/>
          <a:p>
            <a:pPr marL="0" indent="0" algn="just">
              <a:buNone/>
            </a:pPr>
            <a:r>
              <a:rPr lang="tr-TR" dirty="0" smtClean="0"/>
              <a:t>Katılımcıların, kronik </a:t>
            </a:r>
            <a:r>
              <a:rPr lang="tr-TR" dirty="0"/>
              <a:t>hastalıklar ve risk faktörlerinin önemi ve Kronik hastalıklar izlem süreci konusunda </a:t>
            </a:r>
            <a:r>
              <a:rPr lang="tr-TR" dirty="0" smtClean="0"/>
              <a:t>bilgi ve </a:t>
            </a:r>
            <a:r>
              <a:rPr lang="tr-TR" dirty="0"/>
              <a:t>tutum </a:t>
            </a:r>
            <a:r>
              <a:rPr lang="tr-TR" dirty="0" smtClean="0"/>
              <a:t>kazanması</a:t>
            </a:r>
            <a:r>
              <a:rPr lang="tr-TR" dirty="0"/>
              <a:t>.</a:t>
            </a:r>
          </a:p>
          <a:p>
            <a:endParaRPr lang="tr-TR" dirty="0"/>
          </a:p>
        </p:txBody>
      </p:sp>
      <p:pic>
        <p:nvPicPr>
          <p:cNvPr id="4"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p:nvPr/>
        </p:nvPicPr>
        <p:blipFill>
          <a:blip r:embed="rId3" cstate="print">
            <a:extLst>
              <a:ext uri="{28A0092B-C50C-407E-A947-70E740481C1C}">
                <a14:useLocalDpi xmlns:a14="http://schemas.microsoft.com/office/drawing/2010/main" val="0"/>
              </a:ext>
            </a:extLst>
          </a:blip>
          <a:stretch>
            <a:fillRect/>
          </a:stretch>
        </p:blipFill>
        <p:spPr>
          <a:xfrm>
            <a:off x="333633" y="188640"/>
            <a:ext cx="925999" cy="720080"/>
          </a:xfrm>
          <a:prstGeom prst="rect">
            <a:avLst/>
          </a:prstGeom>
        </p:spPr>
      </p:pic>
    </p:spTree>
    <p:extLst>
      <p:ext uri="{BB962C8B-B14F-4D97-AF65-F5344CB8AC3E}">
        <p14:creationId xmlns:p14="http://schemas.microsoft.com/office/powerpoint/2010/main" val="23171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0668" y="1445732"/>
            <a:ext cx="8286750" cy="557994"/>
          </a:xfrm>
        </p:spPr>
        <p:txBody>
          <a:bodyPr>
            <a:noAutofit/>
          </a:bodyPr>
          <a:lstStyle/>
          <a:p>
            <a:pPr algn="l"/>
            <a:r>
              <a:rPr lang="tr-TR" sz="21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Türkiye Ölüme Neden Olan ilk On Hastalığın Yüzde Değişimi, (%),</a:t>
            </a:r>
            <a:br>
              <a:rPr lang="tr-TR" sz="21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br>
            <a:r>
              <a:rPr lang="tr-TR" sz="2100"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2004-2015 </a:t>
            </a:r>
          </a:p>
        </p:txBody>
      </p:sp>
      <p:graphicFrame>
        <p:nvGraphicFramePr>
          <p:cNvPr id="4" name="İçerik Yer Tutucusu 3"/>
          <p:cNvGraphicFramePr>
            <a:graphicFrameLocks noGrp="1"/>
          </p:cNvGraphicFramePr>
          <p:nvPr>
            <p:ph idx="1"/>
            <p:extLst/>
          </p:nvPr>
        </p:nvGraphicFramePr>
        <p:xfrm>
          <a:off x="450668" y="2140219"/>
          <a:ext cx="8229600" cy="3482885"/>
        </p:xfrm>
        <a:graphic>
          <a:graphicData uri="http://schemas.openxmlformats.org/drawingml/2006/chart">
            <c:chart xmlns:c="http://schemas.openxmlformats.org/drawingml/2006/chart" xmlns:r="http://schemas.openxmlformats.org/officeDocument/2006/relationships" r:id="rId2"/>
          </a:graphicData>
        </a:graphic>
      </p:graphicFrame>
      <p:sp>
        <p:nvSpPr>
          <p:cNvPr id="5" name="Dikdörtgen 4"/>
          <p:cNvSpPr/>
          <p:nvPr/>
        </p:nvSpPr>
        <p:spPr>
          <a:xfrm>
            <a:off x="450669" y="5599102"/>
            <a:ext cx="8138159" cy="443198"/>
          </a:xfrm>
          <a:prstGeom prst="rect">
            <a:avLst/>
          </a:prstGeom>
        </p:spPr>
        <p:txBody>
          <a:bodyPr wrap="square">
            <a:spAutoFit/>
          </a:bodyPr>
          <a:lstStyle/>
          <a:p>
            <a:r>
              <a:rPr lang="tr-TR" sz="900" b="1" i="1" dirty="0">
                <a:solidFill>
                  <a:srgbClr val="000000"/>
                </a:solidFill>
                <a:ea typeface="Times New Roman"/>
              </a:rPr>
              <a:t>Kaynak: </a:t>
            </a:r>
            <a:r>
              <a:rPr lang="tr-TR" sz="900" i="1" dirty="0">
                <a:solidFill>
                  <a:srgbClr val="000000"/>
                </a:solidFill>
                <a:ea typeface="Times New Roman"/>
              </a:rPr>
              <a:t>2004 yılı verisi UHY-M 2004, 2013-2015 verileri TUİK Ölüm Nedenleri İstatistikleri</a:t>
            </a:r>
            <a:endParaRPr lang="tr-TR" sz="1350" dirty="0">
              <a:solidFill>
                <a:srgbClr val="000080"/>
              </a:solidFill>
              <a:latin typeface="Times New Roman"/>
              <a:ea typeface="Times New Roman"/>
            </a:endParaRPr>
          </a:p>
          <a:p>
            <a:pPr>
              <a:lnSpc>
                <a:spcPct val="115000"/>
              </a:lnSpc>
            </a:pPr>
            <a:r>
              <a:rPr lang="tr-TR" sz="1200" b="1" dirty="0">
                <a:solidFill>
                  <a:srgbClr val="000080"/>
                </a:solidFill>
                <a:ea typeface="Times New Roman"/>
                <a:cs typeface="Times New Roman"/>
              </a:rPr>
              <a:t> </a:t>
            </a:r>
            <a:endParaRPr lang="tr-TR" sz="1200" dirty="0">
              <a:solidFill>
                <a:srgbClr val="000080"/>
              </a:solidFill>
              <a:ea typeface="Times New Roman"/>
              <a:cs typeface="Times New Roman"/>
            </a:endParaRPr>
          </a:p>
        </p:txBody>
      </p:sp>
      <p:pic>
        <p:nvPicPr>
          <p:cNvPr id="6"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4" cstate="print">
            <a:extLst>
              <a:ext uri="{28A0092B-C50C-407E-A947-70E740481C1C}">
                <a14:useLocalDpi xmlns:a14="http://schemas.microsoft.com/office/drawing/2010/main" val="0"/>
              </a:ext>
            </a:extLst>
          </a:blip>
          <a:stretch>
            <a:fillRect/>
          </a:stretch>
        </p:blipFill>
        <p:spPr>
          <a:xfrm>
            <a:off x="539552" y="101714"/>
            <a:ext cx="925999" cy="720080"/>
          </a:xfrm>
          <a:prstGeom prst="rect">
            <a:avLst/>
          </a:prstGeom>
        </p:spPr>
      </p:pic>
    </p:spTree>
    <p:extLst>
      <p:ext uri="{BB962C8B-B14F-4D97-AF65-F5344CB8AC3E}">
        <p14:creationId xmlns:p14="http://schemas.microsoft.com/office/powerpoint/2010/main" val="2390428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428872"/>
            <a:ext cx="8425543" cy="595326"/>
          </a:xfrm>
        </p:spPr>
        <p:txBody>
          <a:bodyPr>
            <a:noAutofit/>
          </a:bodyPr>
          <a:lstStyle/>
          <a:p>
            <a:pPr algn="l"/>
            <a:r>
              <a:rPr lang="tr-TR" sz="2100" b="1" dirty="0">
                <a:solidFill>
                  <a:srgbClr val="C00000"/>
                </a:solidFill>
                <a:latin typeface="Calibri" panose="020F0502020204030204" pitchFamily="34" charset="0"/>
                <a:ea typeface="TimesNewRomanPSMT"/>
                <a:cs typeface="Times New Roman" panose="02020603050405020304" pitchFamily="18" charset="0"/>
              </a:rPr>
              <a:t>Dünya’da DALY (Engelliliğe Atfedilen e Kaybedilen Yıllar)’</a:t>
            </a:r>
            <a:r>
              <a:rPr lang="tr-TR" sz="2100" b="1" dirty="0" err="1">
                <a:solidFill>
                  <a:srgbClr val="C00000"/>
                </a:solidFill>
                <a:latin typeface="Calibri" panose="020F0502020204030204" pitchFamily="34" charset="0"/>
                <a:ea typeface="TimesNewRomanPSMT"/>
                <a:cs typeface="Times New Roman" panose="02020603050405020304" pitchFamily="18" charset="0"/>
              </a:rPr>
              <a:t>nin</a:t>
            </a:r>
            <a:r>
              <a:rPr lang="tr-TR" sz="2100" b="1" dirty="0">
                <a:solidFill>
                  <a:srgbClr val="C00000"/>
                </a:solidFill>
                <a:latin typeface="Calibri" panose="020F0502020204030204" pitchFamily="34" charset="0"/>
                <a:ea typeface="TimesNewRomanPSMT"/>
                <a:cs typeface="Times New Roman" panose="02020603050405020304" pitchFamily="18" charset="0"/>
              </a:rPr>
              <a:t> Önde Gelen Sebeplerinin Oransal Değişimi, 1990-2013</a:t>
            </a:r>
          </a:p>
        </p:txBody>
      </p:sp>
      <p:pic>
        <p:nvPicPr>
          <p:cNvPr id="4" name="İçerik Yer Tutucusu 3"/>
          <p:cNvPicPr>
            <a:picLocks noGrp="1"/>
          </p:cNvPicPr>
          <p:nvPr>
            <p:ph idx="1"/>
          </p:nvPr>
        </p:nvPicPr>
        <p:blipFill rotWithShape="1">
          <a:blip r:embed="rId2"/>
          <a:srcRect l="22983" t="29100" r="18981" b="19165"/>
          <a:stretch/>
        </p:blipFill>
        <p:spPr bwMode="auto">
          <a:xfrm>
            <a:off x="457199" y="2207418"/>
            <a:ext cx="7654833" cy="3244693"/>
          </a:xfrm>
          <a:prstGeom prst="rect">
            <a:avLst/>
          </a:prstGeom>
          <a:ln>
            <a:noFill/>
          </a:ln>
          <a:extLst>
            <a:ext uri="{53640926-AAD7-44D8-BBD7-CCE9431645EC}">
              <a14:shadowObscured xmlns:a14="http://schemas.microsoft.com/office/drawing/2010/main"/>
            </a:ext>
          </a:extLst>
        </p:spPr>
      </p:pic>
      <p:sp>
        <p:nvSpPr>
          <p:cNvPr id="5" name="Dikdörtgen 4"/>
          <p:cNvSpPr/>
          <p:nvPr/>
        </p:nvSpPr>
        <p:spPr>
          <a:xfrm>
            <a:off x="398416" y="5385921"/>
            <a:ext cx="7713617" cy="570156"/>
          </a:xfrm>
          <a:prstGeom prst="rect">
            <a:avLst/>
          </a:prstGeom>
        </p:spPr>
        <p:txBody>
          <a:bodyPr wrap="square">
            <a:spAutoFit/>
          </a:bodyPr>
          <a:lstStyle/>
          <a:p>
            <a:pPr>
              <a:lnSpc>
                <a:spcPct val="115000"/>
              </a:lnSpc>
            </a:pPr>
            <a:r>
              <a:rPr lang="tr-TR" sz="900" b="1" i="1" dirty="0">
                <a:solidFill>
                  <a:srgbClr val="000000"/>
                </a:solidFill>
                <a:latin typeface="Calibri" panose="020F0502020204030204" pitchFamily="34" charset="0"/>
                <a:ea typeface="TimesNewRomanPSMT"/>
                <a:cs typeface="Times New Roman" panose="02020603050405020304" pitchFamily="18" charset="0"/>
              </a:rPr>
              <a:t>Kaynak: </a:t>
            </a:r>
            <a:r>
              <a:rPr lang="tr-TR" sz="900" i="1" dirty="0">
                <a:solidFill>
                  <a:srgbClr val="000000"/>
                </a:solidFill>
                <a:latin typeface="Calibri" panose="020F0502020204030204" pitchFamily="34" charset="0"/>
                <a:ea typeface="TimesNewRomanPSMT"/>
                <a:cs typeface="Times New Roman" panose="02020603050405020304" pitchFamily="18" charset="0"/>
              </a:rPr>
              <a:t>http://www.healthdata.org/print/4295</a:t>
            </a:r>
          </a:p>
          <a:p>
            <a:pPr>
              <a:lnSpc>
                <a:spcPct val="115000"/>
              </a:lnSpc>
            </a:pPr>
            <a:r>
              <a:rPr lang="tr-TR" sz="900" i="1" dirty="0" err="1">
                <a:solidFill>
                  <a:srgbClr val="000000"/>
                </a:solidFill>
                <a:latin typeface="Calibri" panose="020F0502020204030204" pitchFamily="34" charset="0"/>
                <a:ea typeface="TimesNewRomanPSMT"/>
                <a:cs typeface="Times New Roman" panose="02020603050405020304" pitchFamily="18" charset="0"/>
              </a:rPr>
              <a:t>Rankings</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are</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based</a:t>
            </a:r>
            <a:r>
              <a:rPr lang="tr-TR" sz="900" i="1" dirty="0">
                <a:solidFill>
                  <a:srgbClr val="000000"/>
                </a:solidFill>
                <a:latin typeface="Calibri" panose="020F0502020204030204" pitchFamily="34" charset="0"/>
                <a:ea typeface="TimesNewRomanPSMT"/>
                <a:cs typeface="Times New Roman" panose="02020603050405020304" pitchFamily="18" charset="0"/>
              </a:rPr>
              <a:t> on </a:t>
            </a:r>
            <a:r>
              <a:rPr lang="tr-TR" sz="900" i="1" dirty="0" err="1">
                <a:solidFill>
                  <a:srgbClr val="000000"/>
                </a:solidFill>
                <a:latin typeface="Calibri" panose="020F0502020204030204" pitchFamily="34" charset="0"/>
                <a:ea typeface="TimesNewRomanPSMT"/>
                <a:cs typeface="Times New Roman" panose="02020603050405020304" pitchFamily="18" charset="0"/>
              </a:rPr>
              <a:t>DALYs</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per</a:t>
            </a:r>
            <a:r>
              <a:rPr lang="tr-TR" sz="900" i="1" dirty="0">
                <a:solidFill>
                  <a:srgbClr val="000000"/>
                </a:solidFill>
                <a:latin typeface="Calibri" panose="020F0502020204030204" pitchFamily="34" charset="0"/>
                <a:ea typeface="TimesNewRomanPSMT"/>
                <a:cs typeface="Times New Roman" panose="02020603050405020304" pitchFamily="18" charset="0"/>
              </a:rPr>
              <a:t> 100,000, </a:t>
            </a:r>
            <a:r>
              <a:rPr lang="tr-TR" sz="900" i="1" dirty="0" err="1">
                <a:solidFill>
                  <a:srgbClr val="000000"/>
                </a:solidFill>
                <a:latin typeface="Calibri" panose="020F0502020204030204" pitchFamily="34" charset="0"/>
                <a:ea typeface="TimesNewRomanPSMT"/>
                <a:cs typeface="Times New Roman" panose="02020603050405020304" pitchFamily="18" charset="0"/>
              </a:rPr>
              <a:t>all</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ages</a:t>
            </a:r>
            <a:r>
              <a:rPr lang="tr-TR" sz="900" i="1" dirty="0">
                <a:solidFill>
                  <a:srgbClr val="000000"/>
                </a:solidFill>
                <a:latin typeface="Calibri" panose="020F0502020204030204" pitchFamily="34" charset="0"/>
                <a:ea typeface="TimesNewRomanPSMT"/>
                <a:cs typeface="Times New Roman" panose="02020603050405020304" pitchFamily="18" charset="0"/>
              </a:rPr>
              <a:t>, not </a:t>
            </a:r>
            <a:r>
              <a:rPr lang="tr-TR" sz="900" i="1" dirty="0" err="1">
                <a:solidFill>
                  <a:srgbClr val="000000"/>
                </a:solidFill>
                <a:latin typeface="Calibri" panose="020F0502020204030204" pitchFamily="34" charset="0"/>
                <a:ea typeface="TimesNewRomanPSMT"/>
                <a:cs typeface="Times New Roman" panose="02020603050405020304" pitchFamily="18" charset="0"/>
              </a:rPr>
              <a:t>age-standardized</a:t>
            </a:r>
            <a:r>
              <a:rPr lang="tr-TR" sz="900" i="1" dirty="0">
                <a:solidFill>
                  <a:srgbClr val="000000"/>
                </a:solidFill>
                <a:latin typeface="Calibri" panose="020F0502020204030204" pitchFamily="34" charset="0"/>
                <a:ea typeface="TimesNewRomanPSMT"/>
                <a:cs typeface="Times New Roman" panose="02020603050405020304" pitchFamily="18" charset="0"/>
              </a:rPr>
              <a:t>.</a:t>
            </a:r>
          </a:p>
          <a:p>
            <a:pPr>
              <a:lnSpc>
                <a:spcPct val="115000"/>
              </a:lnSpc>
            </a:pPr>
            <a:r>
              <a:rPr lang="tr-TR" sz="900" i="1" dirty="0" err="1">
                <a:solidFill>
                  <a:srgbClr val="000000"/>
                </a:solidFill>
                <a:latin typeface="Calibri" panose="020F0502020204030204" pitchFamily="34" charset="0"/>
                <a:ea typeface="TimesNewRomanPSMT"/>
                <a:cs typeface="Times New Roman" panose="02020603050405020304" pitchFamily="18" charset="0"/>
              </a:rPr>
              <a:t>Pointed</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arrows</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indicate</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causes</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that</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have</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increased</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or</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decreased</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by</a:t>
            </a:r>
            <a:r>
              <a:rPr lang="tr-TR" sz="900" i="1" dirty="0">
                <a:solidFill>
                  <a:srgbClr val="000000"/>
                </a:solidFill>
                <a:latin typeface="Calibri" panose="020F0502020204030204" pitchFamily="34" charset="0"/>
                <a:ea typeface="TimesNewRomanPSMT"/>
                <a:cs typeface="Times New Roman" panose="02020603050405020304" pitchFamily="18" charset="0"/>
              </a:rPr>
              <a:t> a </a:t>
            </a:r>
            <a:r>
              <a:rPr lang="tr-TR" sz="900" i="1" dirty="0" err="1">
                <a:solidFill>
                  <a:srgbClr val="000000"/>
                </a:solidFill>
                <a:latin typeface="Calibri" panose="020F0502020204030204" pitchFamily="34" charset="0"/>
                <a:ea typeface="TimesNewRomanPSMT"/>
                <a:cs typeface="Times New Roman" panose="02020603050405020304" pitchFamily="18" charset="0"/>
              </a:rPr>
              <a:t>greater</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amount</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than</a:t>
            </a:r>
            <a:r>
              <a:rPr lang="tr-TR" sz="900" i="1" dirty="0">
                <a:solidFill>
                  <a:srgbClr val="000000"/>
                </a:solidFill>
                <a:latin typeface="Calibri" panose="020F0502020204030204" pitchFamily="34" charset="0"/>
                <a:ea typeface="TimesNewRomanPSMT"/>
                <a:cs typeface="Times New Roman" panose="02020603050405020304" pitchFamily="18" charset="0"/>
              </a:rPr>
              <a:t> </a:t>
            </a:r>
            <a:r>
              <a:rPr lang="tr-TR" sz="900" i="1" dirty="0" err="1">
                <a:solidFill>
                  <a:srgbClr val="000000"/>
                </a:solidFill>
                <a:latin typeface="Calibri" panose="020F0502020204030204" pitchFamily="34" charset="0"/>
                <a:ea typeface="TimesNewRomanPSMT"/>
                <a:cs typeface="Times New Roman" panose="02020603050405020304" pitchFamily="18" charset="0"/>
              </a:rPr>
              <a:t>shown</a:t>
            </a:r>
            <a:r>
              <a:rPr lang="tr-TR" sz="900" i="1" dirty="0">
                <a:solidFill>
                  <a:srgbClr val="000000"/>
                </a:solidFill>
                <a:latin typeface="Calibri" panose="020F0502020204030204" pitchFamily="34" charset="0"/>
                <a:ea typeface="TimesNewRomanPSMT"/>
                <a:cs typeface="Times New Roman" panose="02020603050405020304" pitchFamily="18" charset="0"/>
              </a:rPr>
              <a:t> on </a:t>
            </a:r>
            <a:r>
              <a:rPr lang="tr-TR" sz="900" i="1" dirty="0" err="1">
                <a:solidFill>
                  <a:srgbClr val="000000"/>
                </a:solidFill>
                <a:latin typeface="Calibri" panose="020F0502020204030204" pitchFamily="34" charset="0"/>
                <a:ea typeface="TimesNewRomanPSMT"/>
                <a:cs typeface="Times New Roman" panose="02020603050405020304" pitchFamily="18" charset="0"/>
              </a:rPr>
              <a:t>the</a:t>
            </a:r>
            <a:r>
              <a:rPr lang="tr-TR" sz="900" i="1" dirty="0">
                <a:solidFill>
                  <a:srgbClr val="000000"/>
                </a:solidFill>
                <a:latin typeface="Calibri" panose="020F0502020204030204" pitchFamily="34" charset="0"/>
                <a:ea typeface="TimesNewRomanPSMT"/>
                <a:cs typeface="Times New Roman" panose="02020603050405020304" pitchFamily="18" charset="0"/>
              </a:rPr>
              <a:t> x-</a:t>
            </a:r>
            <a:r>
              <a:rPr lang="tr-TR" sz="900" i="1" dirty="0" err="1">
                <a:solidFill>
                  <a:srgbClr val="000000"/>
                </a:solidFill>
                <a:latin typeface="Calibri" panose="020F0502020204030204" pitchFamily="34" charset="0"/>
                <a:ea typeface="TimesNewRomanPSMT"/>
                <a:cs typeface="Times New Roman" panose="02020603050405020304" pitchFamily="18" charset="0"/>
              </a:rPr>
              <a:t>axis</a:t>
            </a:r>
            <a:r>
              <a:rPr lang="tr-TR" sz="900" i="1" dirty="0">
                <a:solidFill>
                  <a:srgbClr val="000000"/>
                </a:solidFill>
                <a:latin typeface="Calibri" panose="020F0502020204030204" pitchFamily="34" charset="0"/>
                <a:ea typeface="TimesNewRomanPSMT"/>
                <a:cs typeface="Times New Roman" panose="02020603050405020304" pitchFamily="18" charset="0"/>
              </a:rPr>
              <a:t>.</a:t>
            </a:r>
            <a:r>
              <a:rPr lang="tr-TR" sz="900" b="1" i="1" dirty="0">
                <a:solidFill>
                  <a:srgbClr val="000000"/>
                </a:solidFill>
                <a:latin typeface="Calibri" panose="020F0502020204030204" pitchFamily="34" charset="0"/>
                <a:ea typeface="TimesNewRomanPSMT"/>
                <a:cs typeface="Times New Roman" panose="02020603050405020304" pitchFamily="18" charset="0"/>
              </a:rPr>
              <a:t> </a:t>
            </a:r>
          </a:p>
        </p:txBody>
      </p:sp>
      <p:pic>
        <p:nvPicPr>
          <p:cNvPr id="6"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4" cstate="print">
            <a:extLst>
              <a:ext uri="{28A0092B-C50C-407E-A947-70E740481C1C}">
                <a14:useLocalDpi xmlns:a14="http://schemas.microsoft.com/office/drawing/2010/main" val="0"/>
              </a:ext>
            </a:extLst>
          </a:blip>
          <a:stretch>
            <a:fillRect/>
          </a:stretch>
        </p:blipFill>
        <p:spPr>
          <a:xfrm>
            <a:off x="611560" y="111572"/>
            <a:ext cx="925999" cy="720080"/>
          </a:xfrm>
          <a:prstGeom prst="rect">
            <a:avLst/>
          </a:prstGeom>
        </p:spPr>
      </p:pic>
    </p:spTree>
    <p:extLst>
      <p:ext uri="{BB962C8B-B14F-4D97-AF65-F5344CB8AC3E}">
        <p14:creationId xmlns:p14="http://schemas.microsoft.com/office/powerpoint/2010/main" val="15783584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05313" y="1506527"/>
            <a:ext cx="8229600" cy="623469"/>
          </a:xfrm>
        </p:spPr>
        <p:txBody>
          <a:bodyPr>
            <a:normAutofit fontScale="90000"/>
          </a:bodyPr>
          <a:lstStyle/>
          <a:p>
            <a:pPr algn="l"/>
            <a:r>
              <a:rPr lang="tr-TR" sz="2325" b="1" dirty="0">
                <a:solidFill>
                  <a:srgbClr val="C00000"/>
                </a:solidFill>
                <a:latin typeface="Calibri" panose="020F0502020204030204" pitchFamily="34" charset="0"/>
                <a:ea typeface="Times New Roman" panose="02020603050405020304" pitchFamily="18" charset="0"/>
                <a:cs typeface="Times New Roman" panose="02020603050405020304" pitchFamily="18" charset="0"/>
              </a:rPr>
              <a:t>Risk Faktörlerine Atfedilen Ölüm, (Ölüm/100.000), Türkiye, 2013</a:t>
            </a:r>
            <a:r>
              <a:rPr lang="tr-TR" dirty="0"/>
              <a:t/>
            </a:r>
            <a:br>
              <a:rPr lang="tr-TR" dirty="0"/>
            </a:br>
            <a:endParaRPr lang="tr-TR" dirty="0"/>
          </a:p>
        </p:txBody>
      </p:sp>
      <p:graphicFrame>
        <p:nvGraphicFramePr>
          <p:cNvPr id="4" name="İçerik Yer Tutucusu 3"/>
          <p:cNvGraphicFramePr>
            <a:graphicFrameLocks noGrp="1"/>
          </p:cNvGraphicFramePr>
          <p:nvPr>
            <p:ph idx="1"/>
          </p:nvPr>
        </p:nvGraphicFramePr>
        <p:xfrm>
          <a:off x="457200" y="2057401"/>
          <a:ext cx="8229600" cy="3394472"/>
        </p:xfrm>
        <a:graphic>
          <a:graphicData uri="http://schemas.openxmlformats.org/drawingml/2006/chart">
            <c:chart xmlns:c="http://schemas.openxmlformats.org/drawingml/2006/chart" xmlns:r="http://schemas.openxmlformats.org/officeDocument/2006/relationships" r:id="rId2"/>
          </a:graphicData>
        </a:graphic>
      </p:graphicFrame>
      <p:sp>
        <p:nvSpPr>
          <p:cNvPr id="6" name="Dikdörtgen 5"/>
          <p:cNvSpPr/>
          <p:nvPr/>
        </p:nvSpPr>
        <p:spPr>
          <a:xfrm>
            <a:off x="505314" y="5608600"/>
            <a:ext cx="3100529" cy="251607"/>
          </a:xfrm>
          <a:prstGeom prst="rect">
            <a:avLst/>
          </a:prstGeom>
        </p:spPr>
        <p:txBody>
          <a:bodyPr wrap="none">
            <a:spAutoFit/>
          </a:bodyPr>
          <a:lstStyle/>
          <a:p>
            <a:pPr>
              <a:lnSpc>
                <a:spcPct val="115000"/>
              </a:lnSpc>
              <a:spcAft>
                <a:spcPts val="750"/>
              </a:spcAft>
            </a:pPr>
            <a:r>
              <a:rPr lang="tr-TR" sz="900" b="1" i="1" dirty="0">
                <a:solidFill>
                  <a:prstClr val="black"/>
                </a:solidFill>
                <a:ea typeface="Times New Roman"/>
                <a:cs typeface="Times New Roman"/>
              </a:rPr>
              <a:t>Kaynak:</a:t>
            </a:r>
            <a:r>
              <a:rPr lang="tr-TR" sz="900" i="1" dirty="0">
                <a:solidFill>
                  <a:prstClr val="black"/>
                </a:solidFill>
                <a:ea typeface="Times New Roman"/>
                <a:cs typeface="Times New Roman"/>
              </a:rPr>
              <a:t> Sağlık Bakanlığı - Ulusal Hastalık Yükü Çalışması 2013</a:t>
            </a:r>
            <a:endParaRPr lang="tr-TR" sz="1200" dirty="0">
              <a:solidFill>
                <a:prstClr val="black"/>
              </a:solidFill>
              <a:ea typeface="Times New Roman"/>
              <a:cs typeface="Times New Roman"/>
            </a:endParaRPr>
          </a:p>
        </p:txBody>
      </p:sp>
      <p:pic>
        <p:nvPicPr>
          <p:cNvPr id="5"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4" cstate="print">
            <a:extLst>
              <a:ext uri="{28A0092B-C50C-407E-A947-70E740481C1C}">
                <a14:useLocalDpi xmlns:a14="http://schemas.microsoft.com/office/drawing/2010/main" val="0"/>
              </a:ext>
            </a:extLst>
          </a:blip>
          <a:stretch>
            <a:fillRect/>
          </a:stretch>
        </p:blipFill>
        <p:spPr>
          <a:xfrm>
            <a:off x="519073" y="127504"/>
            <a:ext cx="925999" cy="720080"/>
          </a:xfrm>
          <a:prstGeom prst="rect">
            <a:avLst/>
          </a:prstGeom>
        </p:spPr>
      </p:pic>
    </p:spTree>
    <p:extLst>
      <p:ext uri="{BB962C8B-B14F-4D97-AF65-F5344CB8AC3E}">
        <p14:creationId xmlns:p14="http://schemas.microsoft.com/office/powerpoint/2010/main" val="39520348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15041" y="1355629"/>
            <a:ext cx="7973568" cy="857250"/>
          </a:xfrm>
        </p:spPr>
        <p:txBody>
          <a:bodyPr>
            <a:normAutofit/>
          </a:bodyPr>
          <a:lstStyle/>
          <a:p>
            <a:pPr algn="l"/>
            <a:r>
              <a:rPr lang="nl-NL" sz="2100" b="1" dirty="0">
                <a:solidFill>
                  <a:srgbClr val="C00000"/>
                </a:solidFill>
                <a:latin typeface="Calibri" panose="020F0502020204030204" pitchFamily="34" charset="0"/>
                <a:ea typeface="TimesNewRomanPSMT"/>
                <a:cs typeface="Times New Roman" panose="02020603050405020304" pitchFamily="18" charset="0"/>
              </a:rPr>
              <a:t> İlk 10 DALY</a:t>
            </a:r>
            <a:r>
              <a:rPr lang="tr-TR" sz="2100" b="1" dirty="0">
                <a:solidFill>
                  <a:srgbClr val="C00000"/>
                </a:solidFill>
                <a:latin typeface="Calibri" panose="020F0502020204030204" pitchFamily="34" charset="0"/>
                <a:ea typeface="TimesNewRomanPSMT"/>
                <a:cs typeface="Times New Roman" panose="02020603050405020304" pitchFamily="18" charset="0"/>
              </a:rPr>
              <a:t> (Engelli Olarak Geçirilmiş Yıllar)</a:t>
            </a:r>
            <a:r>
              <a:rPr lang="nl-NL" sz="2100" b="1" dirty="0">
                <a:solidFill>
                  <a:srgbClr val="C00000"/>
                </a:solidFill>
                <a:latin typeface="Calibri" panose="020F0502020204030204" pitchFamily="34" charset="0"/>
                <a:ea typeface="TimesNewRomanPSMT"/>
                <a:cs typeface="Times New Roman" panose="02020603050405020304" pitchFamily="18" charset="0"/>
              </a:rPr>
              <a:t> Nedeni,</a:t>
            </a:r>
            <a:r>
              <a:rPr lang="tr-TR" sz="2100" b="1" dirty="0">
                <a:solidFill>
                  <a:srgbClr val="C00000"/>
                </a:solidFill>
                <a:latin typeface="Calibri" panose="020F0502020204030204" pitchFamily="34" charset="0"/>
                <a:ea typeface="TimesNewRomanPSMT"/>
                <a:cs typeface="Times New Roman" panose="02020603050405020304" pitchFamily="18" charset="0"/>
              </a:rPr>
              <a:t>Türkiye,</a:t>
            </a:r>
            <a:r>
              <a:rPr lang="nl-NL" sz="2100" b="1" dirty="0">
                <a:solidFill>
                  <a:srgbClr val="C00000"/>
                </a:solidFill>
                <a:latin typeface="Calibri" panose="020F0502020204030204" pitchFamily="34" charset="0"/>
                <a:ea typeface="TimesNewRomanPSMT"/>
                <a:cs typeface="Times New Roman" panose="02020603050405020304" pitchFamily="18" charset="0"/>
              </a:rPr>
              <a:t> 2013</a:t>
            </a:r>
            <a:endParaRPr lang="tr-TR" sz="2100" b="1" dirty="0">
              <a:solidFill>
                <a:srgbClr val="C00000"/>
              </a:solidFill>
              <a:latin typeface="Calibri" panose="020F0502020204030204" pitchFamily="34" charset="0"/>
              <a:ea typeface="TimesNewRomanPSMT"/>
              <a:cs typeface="Times New Roman" panose="02020603050405020304" pitchFamily="18" charset="0"/>
            </a:endParaRPr>
          </a:p>
        </p:txBody>
      </p:sp>
      <p:graphicFrame>
        <p:nvGraphicFramePr>
          <p:cNvPr id="4" name="İçerik Yer Tutucusu 3"/>
          <p:cNvGraphicFramePr>
            <a:graphicFrameLocks noGrp="1"/>
          </p:cNvGraphicFramePr>
          <p:nvPr>
            <p:ph idx="1"/>
            <p:extLst/>
          </p:nvPr>
        </p:nvGraphicFramePr>
        <p:xfrm>
          <a:off x="649331" y="1843969"/>
          <a:ext cx="7333382" cy="3920654"/>
        </p:xfrm>
        <a:graphic>
          <a:graphicData uri="http://schemas.openxmlformats.org/drawingml/2006/table">
            <a:tbl>
              <a:tblPr firstRow="1" firstCol="1" bandRow="1"/>
              <a:tblGrid>
                <a:gridCol w="735986">
                  <a:extLst>
                    <a:ext uri="{9D8B030D-6E8A-4147-A177-3AD203B41FA5}">
                      <a16:colId xmlns:a16="http://schemas.microsoft.com/office/drawing/2014/main" val="20000"/>
                    </a:ext>
                  </a:extLst>
                </a:gridCol>
                <a:gridCol w="3771007">
                  <a:extLst>
                    <a:ext uri="{9D8B030D-6E8A-4147-A177-3AD203B41FA5}">
                      <a16:colId xmlns:a16="http://schemas.microsoft.com/office/drawing/2014/main" val="20001"/>
                    </a:ext>
                  </a:extLst>
                </a:gridCol>
                <a:gridCol w="2826389">
                  <a:extLst>
                    <a:ext uri="{9D8B030D-6E8A-4147-A177-3AD203B41FA5}">
                      <a16:colId xmlns:a16="http://schemas.microsoft.com/office/drawing/2014/main" val="20002"/>
                    </a:ext>
                  </a:extLst>
                </a:gridCol>
              </a:tblGrid>
              <a:tr h="228124">
                <a:tc>
                  <a:txBody>
                    <a:bodyPr/>
                    <a:lstStyle/>
                    <a:p>
                      <a:pPr marL="90170" algn="l">
                        <a:lnSpc>
                          <a:spcPct val="107000"/>
                        </a:lnSpc>
                        <a:spcAft>
                          <a:spcPts val="0"/>
                        </a:spcAft>
                      </a:pPr>
                      <a:r>
                        <a:rPr lang="tr-TR" sz="1100" b="1" kern="1200" dirty="0">
                          <a:solidFill>
                            <a:srgbClr val="FFFFFF"/>
                          </a:solidFill>
                          <a:effectLst/>
                          <a:latin typeface="Calibri"/>
                          <a:ea typeface="Calibri"/>
                          <a:cs typeface="Calibri"/>
                        </a:rPr>
                        <a:t>      </a:t>
                      </a:r>
                      <a:r>
                        <a:rPr lang="tr-TR" sz="1100" b="1" kern="1200" dirty="0" smtClean="0">
                          <a:solidFill>
                            <a:srgbClr val="FFFFFF"/>
                          </a:solidFill>
                          <a:effectLst/>
                          <a:latin typeface="Calibri"/>
                          <a:ea typeface="Calibri"/>
                          <a:cs typeface="Calibri"/>
                        </a:rPr>
                        <a:t>Sıra</a:t>
                      </a:r>
                      <a:endParaRPr lang="tr-TR" sz="1400" dirty="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algn="l">
                        <a:lnSpc>
                          <a:spcPct val="107000"/>
                        </a:lnSpc>
                        <a:spcAft>
                          <a:spcPts val="0"/>
                        </a:spcAft>
                      </a:pPr>
                      <a:r>
                        <a:rPr lang="tr-TR" sz="1100" b="1" kern="1200" dirty="0">
                          <a:solidFill>
                            <a:srgbClr val="FFFFFF"/>
                          </a:solidFill>
                          <a:effectLst/>
                          <a:latin typeface="Calibri"/>
                          <a:ea typeface="Calibri"/>
                          <a:cs typeface="Calibri"/>
                        </a:rPr>
                        <a:t> DALY Nedeni</a:t>
                      </a:r>
                      <a:endParaRPr lang="tr-TR" sz="1400" dirty="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algn="ctr">
                        <a:lnSpc>
                          <a:spcPct val="107000"/>
                        </a:lnSpc>
                        <a:spcAft>
                          <a:spcPts val="0"/>
                        </a:spcAft>
                      </a:pPr>
                      <a:r>
                        <a:rPr lang="tr-TR" sz="1100" b="1" kern="1200">
                          <a:solidFill>
                            <a:srgbClr val="FFFFFF"/>
                          </a:solidFill>
                          <a:effectLst/>
                          <a:latin typeface="Calibri"/>
                          <a:ea typeface="Calibri"/>
                          <a:cs typeface="Calibri"/>
                        </a:rPr>
                        <a:t>Toplam DALY içindeki yüzdesi</a:t>
                      </a:r>
                      <a:endParaRPr lang="tr-TR" sz="140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extLst>
                  <a:ext uri="{0D108BD9-81ED-4DB2-BD59-A6C34878D82A}">
                    <a16:rowId xmlns:a16="http://schemas.microsoft.com/office/drawing/2014/main" val="10000"/>
                  </a:ext>
                </a:extLst>
              </a:tr>
              <a:tr h="352901">
                <a:tc>
                  <a:txBody>
                    <a:bodyPr/>
                    <a:lstStyle/>
                    <a:p>
                      <a:pPr algn="ctr">
                        <a:lnSpc>
                          <a:spcPct val="107000"/>
                        </a:lnSpc>
                        <a:spcAft>
                          <a:spcPts val="0"/>
                        </a:spcAft>
                      </a:pPr>
                      <a:r>
                        <a:rPr lang="tr-TR" sz="1100" b="1" kern="1200" dirty="0">
                          <a:solidFill>
                            <a:srgbClr val="FFFFFF"/>
                          </a:solidFill>
                          <a:effectLst/>
                          <a:latin typeface="Calibri"/>
                          <a:ea typeface="Calibri"/>
                          <a:cs typeface="Calibri"/>
                        </a:rPr>
                        <a:t>1</a:t>
                      </a:r>
                      <a:endParaRPr lang="tr-TR" sz="1400" dirty="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dirty="0" err="1">
                          <a:effectLst/>
                          <a:latin typeface="Calibri"/>
                          <a:ea typeface="Calibri"/>
                          <a:cs typeface="Arial"/>
                        </a:rPr>
                        <a:t>İskemik</a:t>
                      </a:r>
                      <a:r>
                        <a:rPr lang="tr-TR" sz="1100" dirty="0">
                          <a:effectLst/>
                          <a:latin typeface="Calibri"/>
                          <a:ea typeface="Calibri"/>
                          <a:cs typeface="Arial"/>
                        </a:rPr>
                        <a:t> kalp hastalığı</a:t>
                      </a:r>
                      <a:endParaRPr lang="tr-TR" sz="1400" dirty="0">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tc>
                  <a:txBody>
                    <a:bodyPr/>
                    <a:lstStyle/>
                    <a:p>
                      <a:pPr algn="ctr" fontAlgn="b">
                        <a:lnSpc>
                          <a:spcPct val="107000"/>
                        </a:lnSpc>
                        <a:spcAft>
                          <a:spcPts val="0"/>
                        </a:spcAft>
                      </a:pPr>
                      <a:r>
                        <a:rPr lang="tr-TR" sz="1100" dirty="0">
                          <a:effectLst/>
                          <a:latin typeface="Calibri"/>
                          <a:ea typeface="Calibri"/>
                          <a:cs typeface="Arial"/>
                        </a:rPr>
                        <a:t>8,1</a:t>
                      </a:r>
                      <a:endParaRPr lang="tr-TR" sz="1400" dirty="0">
                        <a:effectLst/>
                        <a:latin typeface="Calibri"/>
                      </a:endParaRPr>
                    </a:p>
                    <a:p>
                      <a:pPr algn="ctr" fontAlgn="b">
                        <a:lnSpc>
                          <a:spcPct val="107000"/>
                        </a:lnSpc>
                        <a:spcAft>
                          <a:spcPts val="0"/>
                        </a:spcAft>
                      </a:pPr>
                      <a:r>
                        <a:rPr lang="tr-TR" sz="1100" dirty="0">
                          <a:effectLst/>
                          <a:latin typeface="Calibri"/>
                          <a:ea typeface="Calibri"/>
                          <a:cs typeface="Arial"/>
                        </a:rPr>
                        <a:t>(7,0-9,9)</a:t>
                      </a:r>
                      <a:endParaRPr lang="tr-TR" sz="1400" dirty="0">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extLst>
                  <a:ext uri="{0D108BD9-81ED-4DB2-BD59-A6C34878D82A}">
                    <a16:rowId xmlns:a16="http://schemas.microsoft.com/office/drawing/2014/main" val="10001"/>
                  </a:ext>
                </a:extLst>
              </a:tr>
              <a:tr h="352901">
                <a:tc>
                  <a:txBody>
                    <a:bodyPr/>
                    <a:lstStyle/>
                    <a:p>
                      <a:pPr algn="ctr">
                        <a:lnSpc>
                          <a:spcPct val="107000"/>
                        </a:lnSpc>
                        <a:spcAft>
                          <a:spcPts val="0"/>
                        </a:spcAft>
                      </a:pPr>
                      <a:r>
                        <a:rPr lang="tr-TR" sz="1100" b="1" kern="1200">
                          <a:solidFill>
                            <a:srgbClr val="FFFFFF"/>
                          </a:solidFill>
                          <a:effectLst/>
                          <a:latin typeface="Calibri"/>
                          <a:ea typeface="Calibri"/>
                          <a:cs typeface="Calibri"/>
                        </a:rPr>
                        <a:t>2</a:t>
                      </a:r>
                      <a:endParaRPr lang="tr-TR" sz="140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dirty="0">
                          <a:effectLst/>
                          <a:latin typeface="Calibri"/>
                          <a:ea typeface="Calibri"/>
                          <a:cs typeface="Arial"/>
                        </a:rPr>
                        <a:t>Bel ve boyun ağrısı</a:t>
                      </a:r>
                      <a:endParaRPr lang="tr-TR" sz="1400" dirty="0">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tc>
                  <a:txBody>
                    <a:bodyPr/>
                    <a:lstStyle/>
                    <a:p>
                      <a:pPr algn="ctr" fontAlgn="b">
                        <a:lnSpc>
                          <a:spcPct val="107000"/>
                        </a:lnSpc>
                        <a:spcAft>
                          <a:spcPts val="0"/>
                        </a:spcAft>
                      </a:pPr>
                      <a:r>
                        <a:rPr lang="tr-TR" sz="1100" dirty="0">
                          <a:effectLst/>
                          <a:latin typeface="Calibri"/>
                          <a:ea typeface="Calibri"/>
                          <a:cs typeface="Arial"/>
                        </a:rPr>
                        <a:t>7,7</a:t>
                      </a:r>
                      <a:endParaRPr lang="tr-TR" sz="1400" dirty="0">
                        <a:effectLst/>
                        <a:latin typeface="Calibri"/>
                      </a:endParaRPr>
                    </a:p>
                    <a:p>
                      <a:pPr algn="ctr" fontAlgn="b">
                        <a:lnSpc>
                          <a:spcPct val="107000"/>
                        </a:lnSpc>
                        <a:spcAft>
                          <a:spcPts val="0"/>
                        </a:spcAft>
                      </a:pPr>
                      <a:r>
                        <a:rPr lang="tr-TR" sz="1100" dirty="0">
                          <a:effectLst/>
                          <a:latin typeface="Calibri"/>
                          <a:ea typeface="Calibri"/>
                          <a:cs typeface="Arial"/>
                        </a:rPr>
                        <a:t>(6,0-9,6)</a:t>
                      </a:r>
                      <a:endParaRPr lang="tr-TR" sz="1400" dirty="0">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extLst>
                  <a:ext uri="{0D108BD9-81ED-4DB2-BD59-A6C34878D82A}">
                    <a16:rowId xmlns:a16="http://schemas.microsoft.com/office/drawing/2014/main" val="10002"/>
                  </a:ext>
                </a:extLst>
              </a:tr>
              <a:tr h="352901">
                <a:tc>
                  <a:txBody>
                    <a:bodyPr/>
                    <a:lstStyle/>
                    <a:p>
                      <a:pPr algn="ctr">
                        <a:lnSpc>
                          <a:spcPct val="107000"/>
                        </a:lnSpc>
                        <a:spcAft>
                          <a:spcPts val="0"/>
                        </a:spcAft>
                      </a:pPr>
                      <a:r>
                        <a:rPr lang="tr-TR" sz="1100" b="1" kern="1200" dirty="0">
                          <a:solidFill>
                            <a:schemeClr val="bg1"/>
                          </a:solidFill>
                          <a:effectLst/>
                          <a:latin typeface="Calibri"/>
                          <a:ea typeface="Calibri"/>
                          <a:cs typeface="Calibri"/>
                        </a:rPr>
                        <a:t>3</a:t>
                      </a:r>
                      <a:endParaRPr lang="tr-TR" sz="1400" dirty="0">
                        <a:solidFill>
                          <a:schemeClr val="bg1"/>
                        </a:solidFill>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dirty="0">
                          <a:solidFill>
                            <a:schemeClr val="accent1">
                              <a:lumMod val="50000"/>
                            </a:schemeClr>
                          </a:solidFill>
                          <a:effectLst/>
                          <a:latin typeface="Calibri"/>
                          <a:ea typeface="Calibri"/>
                          <a:cs typeface="Arial"/>
                        </a:rPr>
                        <a:t>Kronik </a:t>
                      </a:r>
                      <a:r>
                        <a:rPr lang="tr-TR" sz="1100" dirty="0" err="1">
                          <a:solidFill>
                            <a:schemeClr val="accent1">
                              <a:lumMod val="50000"/>
                            </a:schemeClr>
                          </a:solidFill>
                          <a:effectLst/>
                          <a:latin typeface="Calibri"/>
                          <a:ea typeface="Calibri"/>
                          <a:cs typeface="Arial"/>
                        </a:rPr>
                        <a:t>obstrüktif</a:t>
                      </a:r>
                      <a:r>
                        <a:rPr lang="tr-TR" sz="1100" dirty="0">
                          <a:solidFill>
                            <a:schemeClr val="accent1">
                              <a:lumMod val="50000"/>
                            </a:schemeClr>
                          </a:solidFill>
                          <a:effectLst/>
                          <a:latin typeface="Calibri"/>
                          <a:ea typeface="Calibri"/>
                          <a:cs typeface="Arial"/>
                        </a:rPr>
                        <a:t> akciğer hastalığı</a:t>
                      </a:r>
                      <a:endParaRPr lang="tr-TR" sz="1400" dirty="0">
                        <a:solidFill>
                          <a:schemeClr val="accent1">
                            <a:lumMod val="50000"/>
                          </a:schemeClr>
                        </a:solidFill>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tc>
                  <a:txBody>
                    <a:bodyPr/>
                    <a:lstStyle/>
                    <a:p>
                      <a:pPr algn="ctr" fontAlgn="b">
                        <a:lnSpc>
                          <a:spcPct val="107000"/>
                        </a:lnSpc>
                        <a:spcAft>
                          <a:spcPts val="0"/>
                        </a:spcAft>
                      </a:pPr>
                      <a:r>
                        <a:rPr lang="tr-TR" sz="1100" dirty="0">
                          <a:solidFill>
                            <a:srgbClr val="002060"/>
                          </a:solidFill>
                          <a:effectLst/>
                          <a:latin typeface="Calibri"/>
                          <a:ea typeface="Calibri"/>
                          <a:cs typeface="Arial"/>
                        </a:rPr>
                        <a:t>4,3</a:t>
                      </a:r>
                      <a:endParaRPr lang="tr-TR" sz="1400" dirty="0">
                        <a:solidFill>
                          <a:srgbClr val="002060"/>
                        </a:solidFill>
                        <a:effectLst/>
                        <a:latin typeface="Calibri"/>
                      </a:endParaRPr>
                    </a:p>
                    <a:p>
                      <a:pPr algn="ctr" fontAlgn="b">
                        <a:lnSpc>
                          <a:spcPct val="107000"/>
                        </a:lnSpc>
                        <a:spcAft>
                          <a:spcPts val="0"/>
                        </a:spcAft>
                      </a:pPr>
                      <a:r>
                        <a:rPr lang="tr-TR" sz="1100" dirty="0">
                          <a:solidFill>
                            <a:srgbClr val="002060"/>
                          </a:solidFill>
                          <a:effectLst/>
                          <a:latin typeface="Calibri"/>
                          <a:ea typeface="Calibri"/>
                          <a:cs typeface="Arial"/>
                        </a:rPr>
                        <a:t>(3,6-4,9)</a:t>
                      </a:r>
                      <a:endParaRPr lang="tr-TR" sz="1400" dirty="0">
                        <a:solidFill>
                          <a:srgbClr val="002060"/>
                        </a:solidFill>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extLst>
                  <a:ext uri="{0D108BD9-81ED-4DB2-BD59-A6C34878D82A}">
                    <a16:rowId xmlns:a16="http://schemas.microsoft.com/office/drawing/2014/main" val="10003"/>
                  </a:ext>
                </a:extLst>
              </a:tr>
              <a:tr h="352901">
                <a:tc>
                  <a:txBody>
                    <a:bodyPr/>
                    <a:lstStyle/>
                    <a:p>
                      <a:pPr algn="ctr">
                        <a:lnSpc>
                          <a:spcPct val="107000"/>
                        </a:lnSpc>
                        <a:spcAft>
                          <a:spcPts val="0"/>
                        </a:spcAft>
                      </a:pPr>
                      <a:r>
                        <a:rPr lang="tr-TR" sz="1100" b="1" kern="1200">
                          <a:solidFill>
                            <a:srgbClr val="FFFFFF"/>
                          </a:solidFill>
                          <a:effectLst/>
                          <a:latin typeface="Calibri"/>
                          <a:ea typeface="Calibri"/>
                          <a:cs typeface="Calibri"/>
                        </a:rPr>
                        <a:t>4</a:t>
                      </a:r>
                      <a:endParaRPr lang="tr-TR" sz="140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dirty="0">
                          <a:effectLst/>
                          <a:latin typeface="Calibri"/>
                          <a:ea typeface="Calibri"/>
                          <a:cs typeface="Arial"/>
                        </a:rPr>
                        <a:t>Diyabet</a:t>
                      </a:r>
                      <a:endParaRPr lang="tr-TR" sz="1400" dirty="0">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tc>
                  <a:txBody>
                    <a:bodyPr/>
                    <a:lstStyle/>
                    <a:p>
                      <a:pPr algn="ctr" fontAlgn="b">
                        <a:lnSpc>
                          <a:spcPct val="107000"/>
                        </a:lnSpc>
                        <a:spcAft>
                          <a:spcPts val="0"/>
                        </a:spcAft>
                      </a:pPr>
                      <a:r>
                        <a:rPr lang="tr-TR" sz="1100" dirty="0">
                          <a:effectLst/>
                          <a:latin typeface="Calibri"/>
                          <a:ea typeface="Calibri"/>
                          <a:cs typeface="Arial"/>
                        </a:rPr>
                        <a:t>4,2</a:t>
                      </a:r>
                      <a:endParaRPr lang="tr-TR" sz="1400" dirty="0">
                        <a:effectLst/>
                        <a:latin typeface="Calibri"/>
                      </a:endParaRPr>
                    </a:p>
                    <a:p>
                      <a:pPr algn="ctr" fontAlgn="b">
                        <a:lnSpc>
                          <a:spcPct val="107000"/>
                        </a:lnSpc>
                        <a:spcAft>
                          <a:spcPts val="0"/>
                        </a:spcAft>
                      </a:pPr>
                      <a:r>
                        <a:rPr lang="tr-TR" sz="1100" dirty="0">
                          <a:effectLst/>
                          <a:latin typeface="Calibri"/>
                          <a:ea typeface="Calibri"/>
                          <a:cs typeface="Arial"/>
                        </a:rPr>
                        <a:t>(3,6-4,8)</a:t>
                      </a:r>
                      <a:endParaRPr lang="tr-TR" sz="1400" dirty="0">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extLst>
                  <a:ext uri="{0D108BD9-81ED-4DB2-BD59-A6C34878D82A}">
                    <a16:rowId xmlns:a16="http://schemas.microsoft.com/office/drawing/2014/main" val="10004"/>
                  </a:ext>
                </a:extLst>
              </a:tr>
              <a:tr h="352901">
                <a:tc>
                  <a:txBody>
                    <a:bodyPr/>
                    <a:lstStyle/>
                    <a:p>
                      <a:pPr algn="ctr">
                        <a:lnSpc>
                          <a:spcPct val="107000"/>
                        </a:lnSpc>
                        <a:spcAft>
                          <a:spcPts val="0"/>
                        </a:spcAft>
                      </a:pPr>
                      <a:r>
                        <a:rPr lang="tr-TR" sz="1100" b="1" kern="1200">
                          <a:solidFill>
                            <a:srgbClr val="FFFFFF"/>
                          </a:solidFill>
                          <a:effectLst/>
                          <a:latin typeface="Calibri"/>
                          <a:ea typeface="Calibri"/>
                          <a:cs typeface="Calibri"/>
                        </a:rPr>
                        <a:t>5</a:t>
                      </a:r>
                      <a:endParaRPr lang="tr-TR" sz="140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dirty="0" err="1">
                          <a:effectLst/>
                          <a:latin typeface="Calibri"/>
                          <a:ea typeface="Calibri"/>
                          <a:cs typeface="Arial"/>
                        </a:rPr>
                        <a:t>Konjenital</a:t>
                      </a:r>
                      <a:r>
                        <a:rPr lang="tr-TR" sz="1100" dirty="0">
                          <a:effectLst/>
                          <a:latin typeface="Calibri"/>
                          <a:ea typeface="Calibri"/>
                          <a:cs typeface="Arial"/>
                        </a:rPr>
                        <a:t> anomaliler</a:t>
                      </a:r>
                      <a:endParaRPr lang="tr-TR" sz="1400" dirty="0">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tc>
                  <a:txBody>
                    <a:bodyPr/>
                    <a:lstStyle/>
                    <a:p>
                      <a:pPr algn="ctr" fontAlgn="b">
                        <a:lnSpc>
                          <a:spcPct val="107000"/>
                        </a:lnSpc>
                        <a:spcAft>
                          <a:spcPts val="0"/>
                        </a:spcAft>
                      </a:pPr>
                      <a:r>
                        <a:rPr lang="tr-TR" sz="1100" dirty="0">
                          <a:effectLst/>
                          <a:latin typeface="Calibri"/>
                          <a:ea typeface="Calibri"/>
                          <a:cs typeface="Arial"/>
                        </a:rPr>
                        <a:t>4,0</a:t>
                      </a:r>
                      <a:endParaRPr lang="tr-TR" sz="1400" dirty="0">
                        <a:effectLst/>
                        <a:latin typeface="Calibri"/>
                      </a:endParaRPr>
                    </a:p>
                    <a:p>
                      <a:pPr algn="ctr" fontAlgn="b">
                        <a:lnSpc>
                          <a:spcPct val="107000"/>
                        </a:lnSpc>
                        <a:spcAft>
                          <a:spcPts val="0"/>
                        </a:spcAft>
                      </a:pPr>
                      <a:r>
                        <a:rPr lang="tr-TR" sz="1100" dirty="0">
                          <a:effectLst/>
                          <a:latin typeface="Calibri"/>
                          <a:ea typeface="Calibri"/>
                          <a:cs typeface="Arial"/>
                        </a:rPr>
                        <a:t>(3,1-4,9)</a:t>
                      </a:r>
                      <a:endParaRPr lang="tr-TR" sz="1400" dirty="0">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extLst>
                  <a:ext uri="{0D108BD9-81ED-4DB2-BD59-A6C34878D82A}">
                    <a16:rowId xmlns:a16="http://schemas.microsoft.com/office/drawing/2014/main" val="10005"/>
                  </a:ext>
                </a:extLst>
              </a:tr>
              <a:tr h="352901">
                <a:tc>
                  <a:txBody>
                    <a:bodyPr/>
                    <a:lstStyle/>
                    <a:p>
                      <a:pPr algn="ctr">
                        <a:lnSpc>
                          <a:spcPct val="107000"/>
                        </a:lnSpc>
                        <a:spcAft>
                          <a:spcPts val="0"/>
                        </a:spcAft>
                      </a:pPr>
                      <a:r>
                        <a:rPr lang="tr-TR" sz="1100" b="1" kern="1200">
                          <a:solidFill>
                            <a:srgbClr val="FFFFFF"/>
                          </a:solidFill>
                          <a:effectLst/>
                          <a:latin typeface="Calibri"/>
                          <a:ea typeface="Calibri"/>
                          <a:cs typeface="Calibri"/>
                        </a:rPr>
                        <a:t>6</a:t>
                      </a:r>
                      <a:endParaRPr lang="tr-TR" sz="140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a:effectLst/>
                          <a:latin typeface="Calibri"/>
                          <a:ea typeface="Calibri"/>
                          <a:cs typeface="Arial"/>
                        </a:rPr>
                        <a:t>Serebrovasküler hastalık</a:t>
                      </a:r>
                      <a:endParaRPr lang="tr-TR" sz="1400">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tc>
                  <a:txBody>
                    <a:bodyPr/>
                    <a:lstStyle/>
                    <a:p>
                      <a:pPr algn="ctr" fontAlgn="b">
                        <a:lnSpc>
                          <a:spcPct val="107000"/>
                        </a:lnSpc>
                        <a:spcAft>
                          <a:spcPts val="0"/>
                        </a:spcAft>
                      </a:pPr>
                      <a:r>
                        <a:rPr lang="tr-TR" sz="1100" dirty="0">
                          <a:effectLst/>
                          <a:latin typeface="Calibri"/>
                          <a:ea typeface="Calibri"/>
                          <a:cs typeface="Arial"/>
                        </a:rPr>
                        <a:t>3,8</a:t>
                      </a:r>
                      <a:endParaRPr lang="tr-TR" sz="1400" dirty="0">
                        <a:effectLst/>
                        <a:latin typeface="Calibri"/>
                      </a:endParaRPr>
                    </a:p>
                    <a:p>
                      <a:pPr algn="ctr" fontAlgn="b">
                        <a:lnSpc>
                          <a:spcPct val="107000"/>
                        </a:lnSpc>
                        <a:spcAft>
                          <a:spcPts val="0"/>
                        </a:spcAft>
                      </a:pPr>
                      <a:r>
                        <a:rPr lang="tr-TR" sz="1100" dirty="0">
                          <a:effectLst/>
                          <a:latin typeface="Calibri"/>
                          <a:ea typeface="Calibri"/>
                          <a:cs typeface="Arial"/>
                        </a:rPr>
                        <a:t>(3,2-4,4)</a:t>
                      </a:r>
                      <a:endParaRPr lang="tr-TR" sz="1400" dirty="0">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extLst>
                  <a:ext uri="{0D108BD9-81ED-4DB2-BD59-A6C34878D82A}">
                    <a16:rowId xmlns:a16="http://schemas.microsoft.com/office/drawing/2014/main" val="10006"/>
                  </a:ext>
                </a:extLst>
              </a:tr>
              <a:tr h="352901">
                <a:tc>
                  <a:txBody>
                    <a:bodyPr/>
                    <a:lstStyle/>
                    <a:p>
                      <a:pPr algn="ctr">
                        <a:lnSpc>
                          <a:spcPct val="107000"/>
                        </a:lnSpc>
                        <a:spcAft>
                          <a:spcPts val="0"/>
                        </a:spcAft>
                      </a:pPr>
                      <a:r>
                        <a:rPr lang="tr-TR" sz="1100" b="1" kern="1200">
                          <a:solidFill>
                            <a:srgbClr val="FFFFFF"/>
                          </a:solidFill>
                          <a:effectLst/>
                          <a:latin typeface="Calibri"/>
                          <a:ea typeface="Calibri"/>
                          <a:cs typeface="Calibri"/>
                        </a:rPr>
                        <a:t>7</a:t>
                      </a:r>
                      <a:endParaRPr lang="tr-TR" sz="140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dirty="0" err="1">
                          <a:effectLst/>
                          <a:latin typeface="Calibri"/>
                          <a:ea typeface="Calibri"/>
                          <a:cs typeface="Arial"/>
                        </a:rPr>
                        <a:t>Trakea</a:t>
                      </a:r>
                      <a:r>
                        <a:rPr lang="tr-TR" sz="1100" dirty="0">
                          <a:effectLst/>
                          <a:latin typeface="Calibri"/>
                          <a:ea typeface="Calibri"/>
                          <a:cs typeface="Arial"/>
                        </a:rPr>
                        <a:t>, bronş ve akciğer kanserleri</a:t>
                      </a:r>
                      <a:endParaRPr lang="tr-TR" sz="1400" dirty="0">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tc>
                  <a:txBody>
                    <a:bodyPr/>
                    <a:lstStyle/>
                    <a:p>
                      <a:pPr algn="ctr" fontAlgn="b">
                        <a:lnSpc>
                          <a:spcPct val="107000"/>
                        </a:lnSpc>
                        <a:spcAft>
                          <a:spcPts val="0"/>
                        </a:spcAft>
                      </a:pPr>
                      <a:r>
                        <a:rPr lang="tr-TR" sz="1100" dirty="0">
                          <a:effectLst/>
                          <a:latin typeface="Calibri"/>
                          <a:ea typeface="Calibri"/>
                          <a:cs typeface="Arial"/>
                        </a:rPr>
                        <a:t>3,6</a:t>
                      </a:r>
                      <a:endParaRPr lang="tr-TR" sz="1400" dirty="0">
                        <a:effectLst/>
                        <a:latin typeface="Calibri"/>
                      </a:endParaRPr>
                    </a:p>
                    <a:p>
                      <a:pPr algn="ctr" fontAlgn="b">
                        <a:lnSpc>
                          <a:spcPct val="107000"/>
                        </a:lnSpc>
                        <a:spcAft>
                          <a:spcPts val="0"/>
                        </a:spcAft>
                      </a:pPr>
                      <a:r>
                        <a:rPr lang="tr-TR" sz="1100" dirty="0">
                          <a:effectLst/>
                          <a:latin typeface="Calibri"/>
                          <a:ea typeface="Calibri"/>
                          <a:cs typeface="Arial"/>
                        </a:rPr>
                        <a:t>(3,0-4,3)</a:t>
                      </a:r>
                      <a:endParaRPr lang="tr-TR" sz="1400" dirty="0">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extLst>
                  <a:ext uri="{0D108BD9-81ED-4DB2-BD59-A6C34878D82A}">
                    <a16:rowId xmlns:a16="http://schemas.microsoft.com/office/drawing/2014/main" val="10007"/>
                  </a:ext>
                </a:extLst>
              </a:tr>
              <a:tr h="352901">
                <a:tc>
                  <a:txBody>
                    <a:bodyPr/>
                    <a:lstStyle/>
                    <a:p>
                      <a:pPr algn="ctr">
                        <a:lnSpc>
                          <a:spcPct val="107000"/>
                        </a:lnSpc>
                        <a:spcAft>
                          <a:spcPts val="0"/>
                        </a:spcAft>
                      </a:pPr>
                      <a:r>
                        <a:rPr lang="tr-TR" sz="1100" b="1" kern="1200">
                          <a:solidFill>
                            <a:srgbClr val="FFFFFF"/>
                          </a:solidFill>
                          <a:effectLst/>
                          <a:latin typeface="Calibri"/>
                          <a:ea typeface="Calibri"/>
                          <a:cs typeface="Calibri"/>
                        </a:rPr>
                        <a:t>8</a:t>
                      </a:r>
                      <a:endParaRPr lang="tr-TR" sz="140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a:effectLst/>
                          <a:latin typeface="Calibri"/>
                          <a:ea typeface="Calibri"/>
                          <a:cs typeface="Arial"/>
                        </a:rPr>
                        <a:t>Depresif bozukluklar</a:t>
                      </a:r>
                      <a:endParaRPr lang="tr-TR" sz="1400">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tc>
                  <a:txBody>
                    <a:bodyPr/>
                    <a:lstStyle/>
                    <a:p>
                      <a:pPr algn="ctr" fontAlgn="b">
                        <a:lnSpc>
                          <a:spcPct val="107000"/>
                        </a:lnSpc>
                        <a:spcAft>
                          <a:spcPts val="0"/>
                        </a:spcAft>
                      </a:pPr>
                      <a:r>
                        <a:rPr lang="tr-TR" sz="1100" dirty="0">
                          <a:effectLst/>
                          <a:latin typeface="Calibri"/>
                          <a:ea typeface="Calibri"/>
                          <a:cs typeface="Arial"/>
                        </a:rPr>
                        <a:t>3,1</a:t>
                      </a:r>
                      <a:endParaRPr lang="tr-TR" sz="1400" dirty="0">
                        <a:effectLst/>
                        <a:latin typeface="Calibri"/>
                      </a:endParaRPr>
                    </a:p>
                    <a:p>
                      <a:pPr algn="ctr" fontAlgn="b">
                        <a:lnSpc>
                          <a:spcPct val="107000"/>
                        </a:lnSpc>
                        <a:spcAft>
                          <a:spcPts val="0"/>
                        </a:spcAft>
                      </a:pPr>
                      <a:r>
                        <a:rPr lang="tr-TR" sz="1100" dirty="0">
                          <a:effectLst/>
                          <a:latin typeface="Calibri"/>
                          <a:ea typeface="Calibri"/>
                          <a:cs typeface="Arial"/>
                        </a:rPr>
                        <a:t>(2,4-4,0)</a:t>
                      </a:r>
                      <a:endParaRPr lang="tr-TR" sz="1400" dirty="0">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extLst>
                  <a:ext uri="{0D108BD9-81ED-4DB2-BD59-A6C34878D82A}">
                    <a16:rowId xmlns:a16="http://schemas.microsoft.com/office/drawing/2014/main" val="10008"/>
                  </a:ext>
                </a:extLst>
              </a:tr>
              <a:tr h="352901">
                <a:tc>
                  <a:txBody>
                    <a:bodyPr/>
                    <a:lstStyle/>
                    <a:p>
                      <a:pPr algn="ctr">
                        <a:lnSpc>
                          <a:spcPct val="107000"/>
                        </a:lnSpc>
                        <a:spcAft>
                          <a:spcPts val="0"/>
                        </a:spcAft>
                      </a:pPr>
                      <a:r>
                        <a:rPr lang="tr-TR" sz="1100" b="1" kern="1200">
                          <a:solidFill>
                            <a:srgbClr val="FFFFFF"/>
                          </a:solidFill>
                          <a:effectLst/>
                          <a:latin typeface="Calibri"/>
                          <a:ea typeface="Calibri"/>
                          <a:cs typeface="Calibri"/>
                        </a:rPr>
                        <a:t>9</a:t>
                      </a:r>
                      <a:endParaRPr lang="tr-TR" sz="140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a:effectLst/>
                          <a:latin typeface="Calibri"/>
                          <a:ea typeface="Calibri"/>
                          <a:cs typeface="Arial"/>
                        </a:rPr>
                        <a:t>Trafik kazaları</a:t>
                      </a:r>
                      <a:endParaRPr lang="tr-TR" sz="1400">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tc>
                  <a:txBody>
                    <a:bodyPr/>
                    <a:lstStyle/>
                    <a:p>
                      <a:pPr algn="ctr" fontAlgn="b">
                        <a:lnSpc>
                          <a:spcPct val="107000"/>
                        </a:lnSpc>
                        <a:spcAft>
                          <a:spcPts val="0"/>
                        </a:spcAft>
                      </a:pPr>
                      <a:r>
                        <a:rPr lang="tr-TR" sz="1100" dirty="0">
                          <a:effectLst/>
                          <a:latin typeface="Calibri"/>
                          <a:ea typeface="Calibri"/>
                          <a:cs typeface="Arial"/>
                        </a:rPr>
                        <a:t>2,7</a:t>
                      </a:r>
                      <a:endParaRPr lang="tr-TR" sz="1400" dirty="0">
                        <a:effectLst/>
                        <a:latin typeface="Calibri"/>
                      </a:endParaRPr>
                    </a:p>
                    <a:p>
                      <a:pPr algn="ctr" fontAlgn="b">
                        <a:lnSpc>
                          <a:spcPct val="107000"/>
                        </a:lnSpc>
                        <a:spcAft>
                          <a:spcPts val="0"/>
                        </a:spcAft>
                      </a:pPr>
                      <a:r>
                        <a:rPr lang="tr-TR" sz="1100" dirty="0">
                          <a:effectLst/>
                          <a:latin typeface="Calibri"/>
                          <a:ea typeface="Calibri"/>
                          <a:cs typeface="Arial"/>
                        </a:rPr>
                        <a:t>(2,3-3,1)</a:t>
                      </a:r>
                      <a:endParaRPr lang="tr-TR" sz="1400" dirty="0">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tcPr>
                </a:tc>
                <a:extLst>
                  <a:ext uri="{0D108BD9-81ED-4DB2-BD59-A6C34878D82A}">
                    <a16:rowId xmlns:a16="http://schemas.microsoft.com/office/drawing/2014/main" val="10009"/>
                  </a:ext>
                </a:extLst>
              </a:tr>
              <a:tr h="352901">
                <a:tc>
                  <a:txBody>
                    <a:bodyPr/>
                    <a:lstStyle/>
                    <a:p>
                      <a:pPr algn="ctr">
                        <a:lnSpc>
                          <a:spcPct val="107000"/>
                        </a:lnSpc>
                        <a:spcAft>
                          <a:spcPts val="0"/>
                        </a:spcAft>
                      </a:pPr>
                      <a:r>
                        <a:rPr lang="tr-TR" sz="1100" b="1" kern="1200">
                          <a:solidFill>
                            <a:srgbClr val="FFFFFF"/>
                          </a:solidFill>
                          <a:effectLst/>
                          <a:latin typeface="Calibri"/>
                          <a:ea typeface="Calibri"/>
                          <a:cs typeface="Calibri"/>
                        </a:rPr>
                        <a:t>10</a:t>
                      </a:r>
                      <a:endParaRPr lang="tr-TR" sz="1400">
                        <a:effectLst/>
                        <a:latin typeface="Calibri"/>
                      </a:endParaRPr>
                    </a:p>
                  </a:txBody>
                  <a:tcPr marL="3334" marR="3334" marT="333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315278"/>
                    </a:solidFill>
                  </a:tcPr>
                </a:tc>
                <a:tc>
                  <a:txBody>
                    <a:bodyPr/>
                    <a:lstStyle/>
                    <a:p>
                      <a:pPr fontAlgn="b">
                        <a:lnSpc>
                          <a:spcPct val="107000"/>
                        </a:lnSpc>
                        <a:spcAft>
                          <a:spcPts val="0"/>
                        </a:spcAft>
                      </a:pPr>
                      <a:r>
                        <a:rPr lang="tr-TR" sz="1100" dirty="0">
                          <a:effectLst/>
                          <a:latin typeface="Calibri"/>
                          <a:ea typeface="Calibri"/>
                          <a:cs typeface="Arial"/>
                        </a:rPr>
                        <a:t>Erken doğum komplikasyonları</a:t>
                      </a:r>
                      <a:endParaRPr lang="tr-TR" sz="1400" dirty="0">
                        <a:effectLst/>
                        <a:latin typeface="Calibri"/>
                      </a:endParaRPr>
                    </a:p>
                  </a:txBody>
                  <a:tcPr marL="7144" marR="7144" marT="7144" marB="0"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tc>
                  <a:txBody>
                    <a:bodyPr/>
                    <a:lstStyle/>
                    <a:p>
                      <a:pPr algn="ctr" fontAlgn="b">
                        <a:lnSpc>
                          <a:spcPct val="107000"/>
                        </a:lnSpc>
                        <a:spcAft>
                          <a:spcPts val="0"/>
                        </a:spcAft>
                      </a:pPr>
                      <a:r>
                        <a:rPr lang="tr-TR" sz="1100" dirty="0">
                          <a:effectLst/>
                          <a:latin typeface="Calibri"/>
                          <a:ea typeface="Calibri"/>
                          <a:cs typeface="Arial"/>
                        </a:rPr>
                        <a:t>2,7</a:t>
                      </a:r>
                      <a:endParaRPr lang="tr-TR" sz="1400" dirty="0">
                        <a:effectLst/>
                        <a:latin typeface="Calibri"/>
                      </a:endParaRPr>
                    </a:p>
                    <a:p>
                      <a:pPr algn="ctr" fontAlgn="b">
                        <a:lnSpc>
                          <a:spcPct val="107000"/>
                        </a:lnSpc>
                        <a:spcAft>
                          <a:spcPts val="0"/>
                        </a:spcAft>
                      </a:pPr>
                      <a:r>
                        <a:rPr lang="tr-TR" sz="1100" dirty="0">
                          <a:effectLst/>
                          <a:latin typeface="Calibri"/>
                          <a:ea typeface="Calibri"/>
                          <a:cs typeface="Arial"/>
                        </a:rPr>
                        <a:t>(2,1-3,4)</a:t>
                      </a:r>
                      <a:endParaRPr lang="tr-TR" sz="1400" dirty="0">
                        <a:effectLst/>
                        <a:latin typeface="Calibri"/>
                      </a:endParaRPr>
                    </a:p>
                  </a:txBody>
                  <a:tcPr marL="7144" marR="7144" marT="7144" marB="3334" anchor="ctr">
                    <a:lnL w="12700" cap="flat" cmpd="sng" algn="ctr">
                      <a:solidFill>
                        <a:srgbClr val="E7F5FE"/>
                      </a:solidFill>
                      <a:prstDash val="solid"/>
                      <a:round/>
                      <a:headEnd type="none" w="med" len="med"/>
                      <a:tailEnd type="none" w="med" len="med"/>
                    </a:lnL>
                    <a:lnR w="12700" cap="flat" cmpd="sng" algn="ctr">
                      <a:solidFill>
                        <a:srgbClr val="E7F5FE"/>
                      </a:solidFill>
                      <a:prstDash val="solid"/>
                      <a:round/>
                      <a:headEnd type="none" w="med" len="med"/>
                      <a:tailEnd type="none" w="med" len="med"/>
                    </a:lnR>
                    <a:lnT w="12700" cap="flat" cmpd="sng" algn="ctr">
                      <a:solidFill>
                        <a:srgbClr val="E7F5FE"/>
                      </a:solidFill>
                      <a:prstDash val="solid"/>
                      <a:round/>
                      <a:headEnd type="none" w="med" len="med"/>
                      <a:tailEnd type="none" w="med" len="med"/>
                    </a:lnT>
                    <a:lnB w="12700" cap="flat" cmpd="sng" algn="ctr">
                      <a:solidFill>
                        <a:srgbClr val="E7F5FE"/>
                      </a:solidFill>
                      <a:prstDash val="solid"/>
                      <a:round/>
                      <a:headEnd type="none" w="med" len="med"/>
                      <a:tailEnd type="none" w="med" len="med"/>
                    </a:lnB>
                    <a:solidFill>
                      <a:srgbClr val="E7F5FE"/>
                    </a:solidFill>
                  </a:tcPr>
                </a:tc>
                <a:extLst>
                  <a:ext uri="{0D108BD9-81ED-4DB2-BD59-A6C34878D82A}">
                    <a16:rowId xmlns:a16="http://schemas.microsoft.com/office/drawing/2014/main" val="10010"/>
                  </a:ext>
                </a:extLst>
              </a:tr>
            </a:tbl>
          </a:graphicData>
        </a:graphic>
      </p:graphicFrame>
      <p:sp>
        <p:nvSpPr>
          <p:cNvPr id="5" name="Dikdörtgen 4"/>
          <p:cNvSpPr/>
          <p:nvPr/>
        </p:nvSpPr>
        <p:spPr>
          <a:xfrm>
            <a:off x="615042" y="5635770"/>
            <a:ext cx="3100529" cy="251607"/>
          </a:xfrm>
          <a:prstGeom prst="rect">
            <a:avLst/>
          </a:prstGeom>
        </p:spPr>
        <p:txBody>
          <a:bodyPr wrap="none">
            <a:spAutoFit/>
          </a:bodyPr>
          <a:lstStyle/>
          <a:p>
            <a:pPr>
              <a:lnSpc>
                <a:spcPct val="115000"/>
              </a:lnSpc>
              <a:spcAft>
                <a:spcPts val="750"/>
              </a:spcAft>
            </a:pPr>
            <a:r>
              <a:rPr lang="tr-TR" sz="900" b="1" i="1" dirty="0">
                <a:ea typeface="Times New Roman"/>
                <a:cs typeface="Times New Roman"/>
              </a:rPr>
              <a:t>Kaynak:</a:t>
            </a:r>
            <a:r>
              <a:rPr lang="tr-TR" sz="900" i="1" dirty="0">
                <a:ea typeface="Times New Roman"/>
                <a:cs typeface="Times New Roman"/>
              </a:rPr>
              <a:t> Sağlık Bakanlığı - Ulusal Hastalık Yükü Çalışması 2013</a:t>
            </a:r>
            <a:endParaRPr lang="tr-TR" sz="1200" dirty="0">
              <a:ea typeface="Times New Roman"/>
              <a:cs typeface="Times New Roman"/>
            </a:endParaRPr>
          </a:p>
        </p:txBody>
      </p:sp>
      <p:pic>
        <p:nvPicPr>
          <p:cNvPr id="6"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3" cstate="print">
            <a:extLst>
              <a:ext uri="{28A0092B-C50C-407E-A947-70E740481C1C}">
                <a14:useLocalDpi xmlns:a14="http://schemas.microsoft.com/office/drawing/2010/main" val="0"/>
              </a:ext>
            </a:extLst>
          </a:blip>
          <a:stretch>
            <a:fillRect/>
          </a:stretch>
        </p:blipFill>
        <p:spPr>
          <a:xfrm>
            <a:off x="649331" y="160104"/>
            <a:ext cx="925999" cy="720080"/>
          </a:xfrm>
          <a:prstGeom prst="rect">
            <a:avLst/>
          </a:prstGeom>
        </p:spPr>
      </p:pic>
    </p:spTree>
    <p:extLst>
      <p:ext uri="{BB962C8B-B14F-4D97-AF65-F5344CB8AC3E}">
        <p14:creationId xmlns:p14="http://schemas.microsoft.com/office/powerpoint/2010/main" val="35561269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199" y="1533491"/>
            <a:ext cx="8229600" cy="857250"/>
          </a:xfrm>
        </p:spPr>
        <p:txBody>
          <a:bodyPr>
            <a:normAutofit fontScale="90000"/>
          </a:bodyPr>
          <a:lstStyle/>
          <a:p>
            <a:pPr algn="l">
              <a:lnSpc>
                <a:spcPct val="115000"/>
              </a:lnSpc>
            </a:pPr>
            <a:r>
              <a:rPr lang="tr-TR" sz="2325" b="1" dirty="0">
                <a:solidFill>
                  <a:srgbClr val="C00000"/>
                </a:solidFill>
                <a:latin typeface="Calibri" panose="020F0502020204030204" pitchFamily="34" charset="0"/>
                <a:ea typeface="TimesNewRomanPSMT"/>
                <a:cs typeface="Times New Roman" panose="02020603050405020304" pitchFamily="18" charset="0"/>
              </a:rPr>
              <a:t>Toplam hastalık yükünü oluşturan hastalık gruplarının değişim oranları, </a:t>
            </a:r>
            <a:r>
              <a:rPr lang="tr-TR" sz="2325" b="1" dirty="0" err="1">
                <a:solidFill>
                  <a:srgbClr val="C00000"/>
                </a:solidFill>
                <a:latin typeface="Calibri" panose="020F0502020204030204" pitchFamily="34" charset="0"/>
                <a:ea typeface="TimesNewRomanPSMT"/>
                <a:cs typeface="Times New Roman" panose="02020603050405020304" pitchFamily="18" charset="0"/>
              </a:rPr>
              <a:t>million</a:t>
            </a:r>
            <a:r>
              <a:rPr lang="tr-TR" sz="2325" b="1" dirty="0">
                <a:solidFill>
                  <a:srgbClr val="C00000"/>
                </a:solidFill>
                <a:latin typeface="Calibri" panose="020F0502020204030204" pitchFamily="34" charset="0"/>
                <a:ea typeface="TimesNewRomanPSMT"/>
                <a:cs typeface="Times New Roman" panose="02020603050405020304" pitchFamily="18" charset="0"/>
              </a:rPr>
              <a:t> DALY, tüm cinsiyetler, Türkiye, 2000-2013</a:t>
            </a:r>
            <a:r>
              <a:rPr lang="tr-TR" dirty="0">
                <a:ea typeface="Times New Roman"/>
                <a:cs typeface="Times New Roman"/>
              </a:rPr>
              <a:t/>
            </a:r>
            <a:br>
              <a:rPr lang="tr-TR" dirty="0">
                <a:ea typeface="Times New Roman"/>
                <a:cs typeface="Times New Roman"/>
              </a:rPr>
            </a:br>
            <a:r>
              <a:rPr lang="tr-TR" sz="2100" b="1" dirty="0">
                <a:latin typeface="Times New Roman"/>
                <a:ea typeface="Times New Roman"/>
                <a:cs typeface="Times New Roman"/>
              </a:rPr>
              <a:t> </a:t>
            </a:r>
            <a:r>
              <a:rPr lang="tr-TR" dirty="0">
                <a:ea typeface="Times New Roman"/>
                <a:cs typeface="Times New Roman"/>
              </a:rPr>
              <a:t/>
            </a:r>
            <a:br>
              <a:rPr lang="tr-TR" dirty="0">
                <a:ea typeface="Times New Roman"/>
                <a:cs typeface="Times New Roman"/>
              </a:rPr>
            </a:br>
            <a:endParaRPr lang="tr-TR" dirty="0"/>
          </a:p>
        </p:txBody>
      </p:sp>
      <p:pic>
        <p:nvPicPr>
          <p:cNvPr id="4" name="İçerik Yer Tutucusu 3" descr="C:\Users\umman.sezgin.LOCALHOST\Desktop\Gülay\MATBAA\ŞEKİL 3-4 TR JPEG\Şekil 4 TR.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9358" y="2333001"/>
            <a:ext cx="7158446" cy="3291838"/>
          </a:xfrm>
          <a:prstGeom prst="rect">
            <a:avLst/>
          </a:prstGeom>
          <a:noFill/>
          <a:ln>
            <a:noFill/>
          </a:ln>
        </p:spPr>
      </p:pic>
      <p:sp>
        <p:nvSpPr>
          <p:cNvPr id="5" name="Dikdörtgen 4"/>
          <p:cNvSpPr/>
          <p:nvPr/>
        </p:nvSpPr>
        <p:spPr>
          <a:xfrm>
            <a:off x="317071" y="5624839"/>
            <a:ext cx="3100529" cy="251607"/>
          </a:xfrm>
          <a:prstGeom prst="rect">
            <a:avLst/>
          </a:prstGeom>
        </p:spPr>
        <p:txBody>
          <a:bodyPr wrap="none">
            <a:spAutoFit/>
          </a:bodyPr>
          <a:lstStyle/>
          <a:p>
            <a:pPr>
              <a:lnSpc>
                <a:spcPct val="115000"/>
              </a:lnSpc>
              <a:spcAft>
                <a:spcPts val="750"/>
              </a:spcAft>
            </a:pPr>
            <a:r>
              <a:rPr lang="tr-TR" sz="900" b="1" i="1" dirty="0">
                <a:ea typeface="Times New Roman"/>
                <a:cs typeface="Times New Roman"/>
              </a:rPr>
              <a:t>Kaynak:</a:t>
            </a:r>
            <a:r>
              <a:rPr lang="tr-TR" sz="900" i="1" dirty="0">
                <a:ea typeface="Times New Roman"/>
                <a:cs typeface="Times New Roman"/>
              </a:rPr>
              <a:t> Sağlık Bakanlığı - Ulusal Hastalık Yükü Çalışması 2013</a:t>
            </a:r>
            <a:endParaRPr lang="tr-TR" sz="1200" dirty="0">
              <a:ea typeface="Times New Roman"/>
              <a:cs typeface="Times New Roman"/>
            </a:endParaRPr>
          </a:p>
        </p:txBody>
      </p:sp>
      <p:cxnSp>
        <p:nvCxnSpPr>
          <p:cNvPr id="6" name="Düz Ok Bağlayıcısı 5"/>
          <p:cNvCxnSpPr/>
          <p:nvPr/>
        </p:nvCxnSpPr>
        <p:spPr>
          <a:xfrm flipV="1">
            <a:off x="6186488" y="3236119"/>
            <a:ext cx="1457325" cy="14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p:nvPr/>
        </p:nvPicPr>
        <p:blipFill>
          <a:blip r:embed="rId4" cstate="print">
            <a:extLst>
              <a:ext uri="{28A0092B-C50C-407E-A947-70E740481C1C}">
                <a14:useLocalDpi xmlns:a14="http://schemas.microsoft.com/office/drawing/2010/main" val="0"/>
              </a:ext>
            </a:extLst>
          </a:blip>
          <a:stretch>
            <a:fillRect/>
          </a:stretch>
        </p:blipFill>
        <p:spPr>
          <a:xfrm>
            <a:off x="539552" y="78800"/>
            <a:ext cx="925999" cy="720080"/>
          </a:xfrm>
          <a:prstGeom prst="rect">
            <a:avLst/>
          </a:prstGeom>
        </p:spPr>
      </p:pic>
    </p:spTree>
    <p:extLst>
      <p:ext uri="{BB962C8B-B14F-4D97-AF65-F5344CB8AC3E}">
        <p14:creationId xmlns:p14="http://schemas.microsoft.com/office/powerpoint/2010/main" val="7012950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0056" y="1382826"/>
            <a:ext cx="8229600" cy="573371"/>
          </a:xfrm>
        </p:spPr>
        <p:txBody>
          <a:bodyPr/>
          <a:lstStyle/>
          <a:p>
            <a:pPr algn="l"/>
            <a:r>
              <a:rPr lang="tr-TR" sz="2100" b="1" dirty="0">
                <a:solidFill>
                  <a:srgbClr val="C00000"/>
                </a:solidFill>
              </a:rPr>
              <a:t>Kronik Hastalıklarda Mevcut Durum</a:t>
            </a:r>
          </a:p>
        </p:txBody>
      </p:sp>
      <p:graphicFrame>
        <p:nvGraphicFramePr>
          <p:cNvPr id="5" name="İçerik Yer Tutucusu 4"/>
          <p:cNvGraphicFramePr>
            <a:graphicFrameLocks noGrp="1"/>
          </p:cNvGraphicFramePr>
          <p:nvPr>
            <p:ph idx="1"/>
            <p:extLst/>
          </p:nvPr>
        </p:nvGraphicFramePr>
        <p:xfrm>
          <a:off x="457199" y="1784713"/>
          <a:ext cx="8229600" cy="4269740"/>
        </p:xfrm>
        <a:graphic>
          <a:graphicData uri="http://schemas.openxmlformats.org/drawingml/2006/table">
            <a:tbl>
              <a:tblPr>
                <a:tableStyleId>{B301B821-A1FF-4177-AEE7-76D212191A09}</a:tableStyleId>
              </a:tblPr>
              <a:tblGrid>
                <a:gridCol w="1544101">
                  <a:extLst>
                    <a:ext uri="{9D8B030D-6E8A-4147-A177-3AD203B41FA5}">
                      <a16:colId xmlns:a16="http://schemas.microsoft.com/office/drawing/2014/main" val="1965451795"/>
                    </a:ext>
                  </a:extLst>
                </a:gridCol>
                <a:gridCol w="1608788">
                  <a:extLst>
                    <a:ext uri="{9D8B030D-6E8A-4147-A177-3AD203B41FA5}">
                      <a16:colId xmlns:a16="http://schemas.microsoft.com/office/drawing/2014/main" val="2340971158"/>
                    </a:ext>
                  </a:extLst>
                </a:gridCol>
                <a:gridCol w="1514696">
                  <a:extLst>
                    <a:ext uri="{9D8B030D-6E8A-4147-A177-3AD203B41FA5}">
                      <a16:colId xmlns:a16="http://schemas.microsoft.com/office/drawing/2014/main" val="4280980655"/>
                    </a:ext>
                  </a:extLst>
                </a:gridCol>
                <a:gridCol w="2127128">
                  <a:extLst>
                    <a:ext uri="{9D8B030D-6E8A-4147-A177-3AD203B41FA5}">
                      <a16:colId xmlns:a16="http://schemas.microsoft.com/office/drawing/2014/main" val="1008638562"/>
                    </a:ext>
                  </a:extLst>
                </a:gridCol>
                <a:gridCol w="1434887">
                  <a:extLst>
                    <a:ext uri="{9D8B030D-6E8A-4147-A177-3AD203B41FA5}">
                      <a16:colId xmlns:a16="http://schemas.microsoft.com/office/drawing/2014/main" val="2690935616"/>
                    </a:ext>
                  </a:extLst>
                </a:gridCol>
              </a:tblGrid>
              <a:tr h="548640">
                <a:tc>
                  <a:txBody>
                    <a:bodyPr/>
                    <a:lstStyle/>
                    <a:p>
                      <a:pPr>
                        <a:lnSpc>
                          <a:spcPct val="107000"/>
                        </a:lnSpc>
                      </a:pPr>
                      <a:endParaRPr lang="tr-TR" sz="2100" b="1" dirty="0">
                        <a:solidFill>
                          <a:srgbClr val="002060"/>
                        </a:solidFill>
                        <a:effectLst/>
                        <a:latin typeface="+mj-lt"/>
                      </a:endParaRPr>
                    </a:p>
                  </a:txBody>
                  <a:tcPr marL="68580" marR="68580" marT="34290" marB="34290"/>
                </a:tc>
                <a:tc>
                  <a:txBody>
                    <a:bodyPr/>
                    <a:lstStyle/>
                    <a:p>
                      <a:pPr algn="just">
                        <a:lnSpc>
                          <a:spcPct val="150000"/>
                        </a:lnSpc>
                        <a:spcAft>
                          <a:spcPts val="1000"/>
                        </a:spcAft>
                      </a:pPr>
                      <a:r>
                        <a:rPr lang="tr-TR" sz="2100" b="1" dirty="0">
                          <a:solidFill>
                            <a:srgbClr val="002060"/>
                          </a:solidFill>
                          <a:effectLst/>
                        </a:rPr>
                        <a:t>OBEZİTE</a:t>
                      </a:r>
                      <a:endParaRPr lang="tr-TR" sz="21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just">
                        <a:lnSpc>
                          <a:spcPct val="150000"/>
                        </a:lnSpc>
                        <a:spcAft>
                          <a:spcPts val="1000"/>
                        </a:spcAft>
                      </a:pPr>
                      <a:r>
                        <a:rPr lang="tr-TR" sz="2100" b="1" dirty="0">
                          <a:solidFill>
                            <a:srgbClr val="002060"/>
                          </a:solidFill>
                          <a:effectLst/>
                        </a:rPr>
                        <a:t>DM</a:t>
                      </a:r>
                      <a:endParaRPr lang="tr-TR" sz="21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just">
                        <a:lnSpc>
                          <a:spcPct val="150000"/>
                        </a:lnSpc>
                        <a:spcAft>
                          <a:spcPts val="1000"/>
                        </a:spcAft>
                      </a:pPr>
                      <a:r>
                        <a:rPr lang="tr-TR" sz="2100" b="1" dirty="0">
                          <a:solidFill>
                            <a:srgbClr val="002060"/>
                          </a:solidFill>
                          <a:effectLst/>
                        </a:rPr>
                        <a:t>HİPERTANSİYON</a:t>
                      </a:r>
                      <a:endParaRPr lang="tr-TR" sz="21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just">
                        <a:lnSpc>
                          <a:spcPct val="150000"/>
                        </a:lnSpc>
                        <a:spcAft>
                          <a:spcPts val="1000"/>
                        </a:spcAft>
                      </a:pPr>
                      <a:r>
                        <a:rPr lang="tr-TR" sz="2100" b="1" dirty="0">
                          <a:solidFill>
                            <a:srgbClr val="002060"/>
                          </a:solidFill>
                          <a:effectLst/>
                        </a:rPr>
                        <a:t>SİGARA</a:t>
                      </a:r>
                      <a:endParaRPr lang="tr-TR" sz="21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972810904"/>
                  </a:ext>
                </a:extLst>
              </a:tr>
              <a:tr h="342900">
                <a:tc>
                  <a:txBody>
                    <a:bodyPr/>
                    <a:lstStyle/>
                    <a:p>
                      <a:pPr algn="just">
                        <a:lnSpc>
                          <a:spcPct val="150000"/>
                        </a:lnSpc>
                        <a:spcAft>
                          <a:spcPts val="1000"/>
                        </a:spcAft>
                      </a:pPr>
                      <a:r>
                        <a:rPr lang="tr-TR" sz="1200" b="1" dirty="0">
                          <a:solidFill>
                            <a:srgbClr val="002060"/>
                          </a:solidFill>
                          <a:effectLst/>
                        </a:rPr>
                        <a:t>TURDEP II 2009</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%36</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%13.7</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%31</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%21</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extLst>
                  <a:ext uri="{0D108BD9-81ED-4DB2-BD59-A6C34878D82A}">
                    <a16:rowId xmlns:a16="http://schemas.microsoft.com/office/drawing/2014/main" val="1061977454"/>
                  </a:ext>
                </a:extLst>
              </a:tr>
              <a:tr h="342900">
                <a:tc>
                  <a:txBody>
                    <a:bodyPr/>
                    <a:lstStyle/>
                    <a:p>
                      <a:pPr algn="just">
                        <a:lnSpc>
                          <a:spcPct val="150000"/>
                        </a:lnSpc>
                        <a:spcAft>
                          <a:spcPts val="1000"/>
                        </a:spcAft>
                      </a:pPr>
                      <a:r>
                        <a:rPr lang="tr-TR" sz="1200" b="1" dirty="0">
                          <a:solidFill>
                            <a:srgbClr val="002060"/>
                          </a:solidFill>
                          <a:effectLst/>
                        </a:rPr>
                        <a:t>PURE 2009</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ctr">
                        <a:lnSpc>
                          <a:spcPct val="150000"/>
                        </a:lnSpc>
                        <a:spcAft>
                          <a:spcPts val="1000"/>
                        </a:spcAft>
                      </a:pPr>
                      <a:r>
                        <a:rPr lang="tr-TR" sz="1200" b="1" dirty="0">
                          <a:solidFill>
                            <a:srgbClr val="002060"/>
                          </a:solidFill>
                          <a:effectLst/>
                        </a:rPr>
                        <a:t>%52</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ctr">
                        <a:lnSpc>
                          <a:spcPct val="150000"/>
                        </a:lnSpc>
                        <a:spcAft>
                          <a:spcPts val="1000"/>
                        </a:spcAft>
                      </a:pPr>
                      <a:r>
                        <a:rPr lang="tr-TR" sz="1200" b="1" dirty="0">
                          <a:solidFill>
                            <a:srgbClr val="002060"/>
                          </a:solidFill>
                          <a:effectLst/>
                        </a:rPr>
                        <a:t>%14.5</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ctr">
                        <a:lnSpc>
                          <a:spcPct val="150000"/>
                        </a:lnSpc>
                        <a:spcAft>
                          <a:spcPts val="1000"/>
                        </a:spcAft>
                      </a:pPr>
                      <a:r>
                        <a:rPr lang="tr-TR" sz="1200" b="1" dirty="0">
                          <a:solidFill>
                            <a:srgbClr val="002060"/>
                          </a:solidFill>
                          <a:effectLst/>
                        </a:rPr>
                        <a:t>%41</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ctr">
                        <a:lnSpc>
                          <a:spcPct val="150000"/>
                        </a:lnSpc>
                        <a:spcAft>
                          <a:spcPts val="1000"/>
                        </a:spcAft>
                      </a:pPr>
                      <a:r>
                        <a:rPr lang="tr-TR" sz="1200" b="1" dirty="0">
                          <a:solidFill>
                            <a:srgbClr val="002060"/>
                          </a:solidFill>
                          <a:effectLst/>
                        </a:rPr>
                        <a:t>%28.8</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extLst>
                  <a:ext uri="{0D108BD9-81ED-4DB2-BD59-A6C34878D82A}">
                    <a16:rowId xmlns:a16="http://schemas.microsoft.com/office/drawing/2014/main" val="1818355550"/>
                  </a:ext>
                </a:extLst>
              </a:tr>
              <a:tr h="712470">
                <a:tc>
                  <a:txBody>
                    <a:bodyPr/>
                    <a:lstStyle/>
                    <a:p>
                      <a:pPr algn="just">
                        <a:lnSpc>
                          <a:spcPct val="150000"/>
                        </a:lnSpc>
                        <a:spcAft>
                          <a:spcPts val="1000"/>
                        </a:spcAft>
                      </a:pPr>
                      <a:r>
                        <a:rPr lang="tr-TR" sz="1200" b="1" dirty="0">
                          <a:solidFill>
                            <a:srgbClr val="002060"/>
                          </a:solidFill>
                          <a:effectLst/>
                        </a:rPr>
                        <a:t>TEKHARF</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%44.2 (kadın)</a:t>
                      </a:r>
                    </a:p>
                    <a:p>
                      <a:pPr algn="ctr">
                        <a:lnSpc>
                          <a:spcPct val="150000"/>
                        </a:lnSpc>
                        <a:spcAft>
                          <a:spcPts val="1000"/>
                        </a:spcAft>
                      </a:pPr>
                      <a:r>
                        <a:rPr lang="tr-TR" sz="1200" b="1" dirty="0">
                          <a:solidFill>
                            <a:srgbClr val="002060"/>
                          </a:solidFill>
                          <a:effectLst/>
                        </a:rPr>
                        <a:t>%25.3 (erkek)</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%14.4</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%46 (kadın)</a:t>
                      </a:r>
                    </a:p>
                    <a:p>
                      <a:pPr algn="ctr">
                        <a:lnSpc>
                          <a:spcPct val="150000"/>
                        </a:lnSpc>
                        <a:spcAft>
                          <a:spcPts val="1000"/>
                        </a:spcAft>
                      </a:pPr>
                      <a:r>
                        <a:rPr lang="tr-TR" sz="1200" b="1" dirty="0">
                          <a:solidFill>
                            <a:srgbClr val="002060"/>
                          </a:solidFill>
                          <a:effectLst/>
                        </a:rPr>
                        <a:t>%38 (erkek)</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%14 (kadın)</a:t>
                      </a:r>
                    </a:p>
                    <a:p>
                      <a:pPr algn="ctr">
                        <a:lnSpc>
                          <a:spcPct val="150000"/>
                        </a:lnSpc>
                        <a:spcAft>
                          <a:spcPts val="1000"/>
                        </a:spcAft>
                      </a:pPr>
                      <a:r>
                        <a:rPr lang="tr-TR" sz="1200" b="1" dirty="0">
                          <a:solidFill>
                            <a:srgbClr val="002060"/>
                          </a:solidFill>
                          <a:effectLst/>
                        </a:rPr>
                        <a:t>%37 (erkek)</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extLst>
                  <a:ext uri="{0D108BD9-81ED-4DB2-BD59-A6C34878D82A}">
                    <a16:rowId xmlns:a16="http://schemas.microsoft.com/office/drawing/2014/main" val="1043906148"/>
                  </a:ext>
                </a:extLst>
              </a:tr>
              <a:tr h="1082040">
                <a:tc>
                  <a:txBody>
                    <a:bodyPr/>
                    <a:lstStyle/>
                    <a:p>
                      <a:pPr algn="just">
                        <a:lnSpc>
                          <a:spcPct val="150000"/>
                        </a:lnSpc>
                        <a:spcAft>
                          <a:spcPts val="1000"/>
                        </a:spcAft>
                      </a:pPr>
                      <a:r>
                        <a:rPr lang="tr-TR" sz="1200" b="1">
                          <a:solidFill>
                            <a:srgbClr val="002060"/>
                          </a:solidFill>
                          <a:effectLst/>
                        </a:rPr>
                        <a:t>TBSA-2010</a:t>
                      </a:r>
                      <a:endParaRPr lang="tr-TR" sz="1200" b="1">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ctr">
                        <a:lnSpc>
                          <a:spcPct val="150000"/>
                        </a:lnSpc>
                        <a:spcAft>
                          <a:spcPts val="1000"/>
                        </a:spcAft>
                      </a:pPr>
                      <a:r>
                        <a:rPr lang="tr-TR" sz="1200" b="1">
                          <a:solidFill>
                            <a:srgbClr val="002060"/>
                          </a:solidFill>
                          <a:effectLst/>
                        </a:rPr>
                        <a:t>%41     (kadın)</a:t>
                      </a:r>
                    </a:p>
                    <a:p>
                      <a:pPr algn="ctr">
                        <a:lnSpc>
                          <a:spcPct val="150000"/>
                        </a:lnSpc>
                        <a:spcAft>
                          <a:spcPts val="1000"/>
                        </a:spcAft>
                      </a:pPr>
                      <a:r>
                        <a:rPr lang="tr-TR" sz="1200" b="1">
                          <a:solidFill>
                            <a:srgbClr val="002060"/>
                          </a:solidFill>
                          <a:effectLst/>
                        </a:rPr>
                        <a:t>%20.5  (erkek)</a:t>
                      </a:r>
                    </a:p>
                    <a:p>
                      <a:pPr algn="ctr">
                        <a:lnSpc>
                          <a:spcPct val="150000"/>
                        </a:lnSpc>
                        <a:spcAft>
                          <a:spcPts val="1000"/>
                        </a:spcAft>
                      </a:pPr>
                      <a:r>
                        <a:rPr lang="tr-TR" sz="1200" b="1">
                          <a:solidFill>
                            <a:srgbClr val="002060"/>
                          </a:solidFill>
                          <a:effectLst/>
                        </a:rPr>
                        <a:t>%30.3  (genel )</a:t>
                      </a:r>
                      <a:endParaRPr lang="tr-TR" sz="1200" b="1">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ctr">
                        <a:lnSpc>
                          <a:spcPct val="150000"/>
                        </a:lnSpc>
                        <a:spcAft>
                          <a:spcPts val="1000"/>
                        </a:spcAft>
                      </a:pPr>
                      <a:r>
                        <a:rPr lang="tr-TR" sz="1200" b="1" dirty="0">
                          <a:solidFill>
                            <a:srgbClr val="002060"/>
                          </a:solidFill>
                          <a:effectLst/>
                        </a:rPr>
                        <a:t>%  8.5</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gn="ctr">
                        <a:lnSpc>
                          <a:spcPct val="150000"/>
                        </a:lnSpc>
                        <a:spcAft>
                          <a:spcPts val="1000"/>
                        </a:spcAft>
                      </a:pPr>
                      <a:r>
                        <a:rPr lang="tr-TR" sz="1200" b="1" dirty="0">
                          <a:solidFill>
                            <a:srgbClr val="002060"/>
                          </a:solidFill>
                          <a:effectLst/>
                        </a:rPr>
                        <a:t>%20. 1 (kadın)</a:t>
                      </a:r>
                    </a:p>
                    <a:p>
                      <a:pPr algn="ctr">
                        <a:lnSpc>
                          <a:spcPct val="150000"/>
                        </a:lnSpc>
                        <a:spcAft>
                          <a:spcPts val="1000"/>
                        </a:spcAft>
                      </a:pPr>
                      <a:r>
                        <a:rPr lang="tr-TR" sz="1200" b="1" dirty="0">
                          <a:solidFill>
                            <a:srgbClr val="002060"/>
                          </a:solidFill>
                          <a:effectLst/>
                        </a:rPr>
                        <a:t>%16.2 (erkek)</a:t>
                      </a:r>
                    </a:p>
                    <a:p>
                      <a:pPr algn="ctr">
                        <a:lnSpc>
                          <a:spcPct val="150000"/>
                        </a:lnSpc>
                        <a:spcAft>
                          <a:spcPts val="1000"/>
                        </a:spcAft>
                      </a:pPr>
                      <a:r>
                        <a:rPr lang="tr-TR" sz="1200" b="1" dirty="0">
                          <a:solidFill>
                            <a:srgbClr val="002060"/>
                          </a:solidFill>
                          <a:effectLst/>
                        </a:rPr>
                        <a:t>%17.4 (genel)</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tc>
                <a:tc>
                  <a:txBody>
                    <a:bodyPr/>
                    <a:lstStyle/>
                    <a:p>
                      <a:pPr>
                        <a:lnSpc>
                          <a:spcPct val="107000"/>
                        </a:lnSpc>
                      </a:pPr>
                      <a:endParaRPr lang="tr-TR" sz="1200" b="1" dirty="0">
                        <a:solidFill>
                          <a:srgbClr val="002060"/>
                        </a:solidFill>
                        <a:effectLst/>
                        <a:latin typeface="+mj-lt"/>
                      </a:endParaRPr>
                    </a:p>
                  </a:txBody>
                  <a:tcPr marL="68580" marR="68580" marT="34290" marB="34290"/>
                </a:tc>
                <a:extLst>
                  <a:ext uri="{0D108BD9-81ED-4DB2-BD59-A6C34878D82A}">
                    <a16:rowId xmlns:a16="http://schemas.microsoft.com/office/drawing/2014/main" val="2572518120"/>
                  </a:ext>
                </a:extLst>
              </a:tr>
              <a:tr h="1082040">
                <a:tc>
                  <a:txBody>
                    <a:bodyPr/>
                    <a:lstStyle/>
                    <a:p>
                      <a:pPr algn="just">
                        <a:lnSpc>
                          <a:spcPct val="150000"/>
                        </a:lnSpc>
                        <a:spcAft>
                          <a:spcPts val="1000"/>
                        </a:spcAft>
                      </a:pPr>
                      <a:r>
                        <a:rPr lang="tr-TR" sz="1200" b="1" dirty="0">
                          <a:solidFill>
                            <a:srgbClr val="002060"/>
                          </a:solidFill>
                          <a:effectLst/>
                        </a:rPr>
                        <a:t>Kronik Hastalıklar ve Risk Faktörleri Sıklığı-2011</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%29.2  (kadın)</a:t>
                      </a:r>
                    </a:p>
                    <a:p>
                      <a:pPr algn="ctr">
                        <a:lnSpc>
                          <a:spcPct val="150000"/>
                        </a:lnSpc>
                        <a:spcAft>
                          <a:spcPts val="1000"/>
                        </a:spcAft>
                      </a:pPr>
                      <a:r>
                        <a:rPr lang="tr-TR" sz="1200" b="1" dirty="0">
                          <a:solidFill>
                            <a:srgbClr val="002060"/>
                          </a:solidFill>
                          <a:effectLst/>
                        </a:rPr>
                        <a:t>%15.3 (erkek)</a:t>
                      </a:r>
                    </a:p>
                    <a:p>
                      <a:pPr algn="ctr">
                        <a:lnSpc>
                          <a:spcPct val="150000"/>
                        </a:lnSpc>
                        <a:spcAft>
                          <a:spcPts val="1000"/>
                        </a:spcAft>
                      </a:pPr>
                      <a:r>
                        <a:rPr lang="tr-TR" sz="1200" b="1" dirty="0">
                          <a:solidFill>
                            <a:srgbClr val="002060"/>
                          </a:solidFill>
                          <a:effectLst/>
                        </a:rPr>
                        <a:t>%24.1( genel)</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 10.5 (kadın)</a:t>
                      </a:r>
                    </a:p>
                    <a:p>
                      <a:pPr algn="ctr">
                        <a:lnSpc>
                          <a:spcPct val="150000"/>
                        </a:lnSpc>
                        <a:spcAft>
                          <a:spcPts val="1000"/>
                        </a:spcAft>
                      </a:pPr>
                      <a:r>
                        <a:rPr lang="tr-TR" sz="1200" b="1" dirty="0">
                          <a:solidFill>
                            <a:srgbClr val="002060"/>
                          </a:solidFill>
                          <a:effectLst/>
                        </a:rPr>
                        <a:t>%9.3 (erkek)</a:t>
                      </a:r>
                    </a:p>
                    <a:p>
                      <a:pPr algn="ctr">
                        <a:lnSpc>
                          <a:spcPct val="150000"/>
                        </a:lnSpc>
                        <a:spcAft>
                          <a:spcPts val="1000"/>
                        </a:spcAft>
                      </a:pPr>
                      <a:r>
                        <a:rPr lang="tr-TR" sz="1200" b="1" dirty="0">
                          <a:solidFill>
                            <a:srgbClr val="002060"/>
                          </a:solidFill>
                          <a:effectLst/>
                        </a:rPr>
                        <a:t>% 9.8 (Genel)</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%24.6 ( kadın)</a:t>
                      </a:r>
                    </a:p>
                    <a:p>
                      <a:pPr algn="ctr">
                        <a:lnSpc>
                          <a:spcPct val="150000"/>
                        </a:lnSpc>
                        <a:spcAft>
                          <a:spcPts val="1000"/>
                        </a:spcAft>
                      </a:pPr>
                      <a:r>
                        <a:rPr lang="tr-TR" sz="1200" b="1" dirty="0">
                          <a:solidFill>
                            <a:srgbClr val="002060"/>
                          </a:solidFill>
                          <a:effectLst/>
                        </a:rPr>
                        <a:t>%19.1 (erkek)</a:t>
                      </a:r>
                    </a:p>
                    <a:p>
                      <a:pPr algn="ctr">
                        <a:lnSpc>
                          <a:spcPct val="150000"/>
                        </a:lnSpc>
                        <a:spcAft>
                          <a:spcPts val="1000"/>
                        </a:spcAft>
                      </a:pPr>
                      <a:r>
                        <a:rPr lang="tr-TR" sz="1200" b="1" dirty="0">
                          <a:solidFill>
                            <a:srgbClr val="002060"/>
                          </a:solidFill>
                          <a:effectLst/>
                        </a:rPr>
                        <a:t>%21.8 (genel)</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tc>
                  <a:txBody>
                    <a:bodyPr/>
                    <a:lstStyle/>
                    <a:p>
                      <a:pPr algn="ctr">
                        <a:lnSpc>
                          <a:spcPct val="150000"/>
                        </a:lnSpc>
                        <a:spcAft>
                          <a:spcPts val="1000"/>
                        </a:spcAft>
                      </a:pPr>
                      <a:r>
                        <a:rPr lang="tr-TR" sz="1200" b="1" dirty="0">
                          <a:solidFill>
                            <a:srgbClr val="002060"/>
                          </a:solidFill>
                          <a:effectLst/>
                        </a:rPr>
                        <a:t>%26.7</a:t>
                      </a:r>
                      <a:endParaRPr lang="tr-TR" sz="1200" b="1" dirty="0">
                        <a:solidFill>
                          <a:srgbClr val="002060"/>
                        </a:solidFill>
                        <a:effectLst/>
                        <a:latin typeface="+mj-lt"/>
                        <a:ea typeface="Calibri" panose="020F0502020204030204" pitchFamily="34" charset="0"/>
                        <a:cs typeface="Times New Roman" panose="02020603050405020304" pitchFamily="18" charset="0"/>
                      </a:endParaRPr>
                    </a:p>
                  </a:txBody>
                  <a:tcPr marL="68580" marR="68580" marT="34290" marB="34290">
                    <a:solidFill>
                      <a:schemeClr val="accent5">
                        <a:lumMod val="20000"/>
                        <a:lumOff val="80000"/>
                      </a:schemeClr>
                    </a:solidFill>
                  </a:tcPr>
                </a:tc>
                <a:extLst>
                  <a:ext uri="{0D108BD9-81ED-4DB2-BD59-A6C34878D82A}">
                    <a16:rowId xmlns:a16="http://schemas.microsoft.com/office/drawing/2014/main" val="3801653565"/>
                  </a:ext>
                </a:extLst>
              </a:tr>
            </a:tbl>
          </a:graphicData>
        </a:graphic>
      </p:graphicFrame>
      <p:pic>
        <p:nvPicPr>
          <p:cNvPr id="4"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p:nvPr/>
        </p:nvPicPr>
        <p:blipFill>
          <a:blip r:embed="rId3" cstate="print">
            <a:extLst>
              <a:ext uri="{28A0092B-C50C-407E-A947-70E740481C1C}">
                <a14:useLocalDpi xmlns:a14="http://schemas.microsoft.com/office/drawing/2010/main" val="0"/>
              </a:ext>
            </a:extLst>
          </a:blip>
          <a:stretch>
            <a:fillRect/>
          </a:stretch>
        </p:blipFill>
        <p:spPr>
          <a:xfrm>
            <a:off x="611560" y="81693"/>
            <a:ext cx="925999" cy="720080"/>
          </a:xfrm>
          <a:prstGeom prst="rect">
            <a:avLst/>
          </a:prstGeom>
        </p:spPr>
      </p:pic>
    </p:spTree>
    <p:extLst>
      <p:ext uri="{BB962C8B-B14F-4D97-AF65-F5344CB8AC3E}">
        <p14:creationId xmlns:p14="http://schemas.microsoft.com/office/powerpoint/2010/main" val="214942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srcRect l="7562" t="6126" r="4273" b="8441"/>
          <a:stretch/>
        </p:blipFill>
        <p:spPr>
          <a:xfrm>
            <a:off x="4415004" y="1400013"/>
            <a:ext cx="3516718" cy="4503554"/>
          </a:xfrm>
          <a:prstGeom prst="rect">
            <a:avLst/>
          </a:prstGeom>
        </p:spPr>
      </p:pic>
      <p:sp>
        <p:nvSpPr>
          <p:cNvPr id="5" name="Oval 4"/>
          <p:cNvSpPr/>
          <p:nvPr/>
        </p:nvSpPr>
        <p:spPr>
          <a:xfrm>
            <a:off x="4640961" y="3175085"/>
            <a:ext cx="1700347" cy="953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sp>
        <p:nvSpPr>
          <p:cNvPr id="6" name="Oval 5"/>
          <p:cNvSpPr/>
          <p:nvPr/>
        </p:nvSpPr>
        <p:spPr>
          <a:xfrm>
            <a:off x="6109704" y="3574803"/>
            <a:ext cx="1744817" cy="6561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pic>
        <p:nvPicPr>
          <p:cNvPr id="7" name="Resim 6"/>
          <p:cNvPicPr>
            <a:picLocks noChangeAspect="1"/>
          </p:cNvPicPr>
          <p:nvPr/>
        </p:nvPicPr>
        <p:blipFill>
          <a:blip r:embed="rId3"/>
          <a:stretch>
            <a:fillRect/>
          </a:stretch>
        </p:blipFill>
        <p:spPr>
          <a:xfrm>
            <a:off x="1171279" y="1494923"/>
            <a:ext cx="3052469" cy="4313733"/>
          </a:xfrm>
          <a:prstGeom prst="rect">
            <a:avLst/>
          </a:prstGeom>
          <a:noFill/>
          <a:ln>
            <a:noFill/>
          </a:ln>
          <a:effectLst>
            <a:outerShdw blurRad="50800" dist="101600" dir="2700000" algn="tl" rotWithShape="0">
              <a:prstClr val="black">
                <a:alpha val="40000"/>
              </a:prstClr>
            </a:outerShdw>
          </a:effectLst>
          <a:scene3d>
            <a:camera prst="orthographicFront"/>
            <a:lightRig rig="threePt" dir="t"/>
          </a:scene3d>
          <a:sp3d>
            <a:bevelT w="101600" h="101600"/>
            <a:bevelB w="12700" h="101600"/>
          </a:sp3d>
        </p:spPr>
      </p:pic>
      <p:pic>
        <p:nvPicPr>
          <p:cNvPr id="8" name="Picture 2" descr="C:\Users\umman.sezgin.SBNET\Deskto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1" name="Resim 10"/>
          <p:cNvPicPr/>
          <p:nvPr/>
        </p:nvPicPr>
        <p:blipFill>
          <a:blip r:embed="rId5" cstate="print">
            <a:extLst>
              <a:ext uri="{28A0092B-C50C-407E-A947-70E740481C1C}">
                <a14:useLocalDpi xmlns:a14="http://schemas.microsoft.com/office/drawing/2010/main" val="0"/>
              </a:ext>
            </a:extLst>
          </a:blip>
          <a:stretch>
            <a:fillRect/>
          </a:stretch>
        </p:blipFill>
        <p:spPr>
          <a:xfrm>
            <a:off x="539552" y="121702"/>
            <a:ext cx="925999" cy="720080"/>
          </a:xfrm>
          <a:prstGeom prst="rect">
            <a:avLst/>
          </a:prstGeom>
        </p:spPr>
      </p:pic>
    </p:spTree>
    <p:extLst>
      <p:ext uri="{BB962C8B-B14F-4D97-AF65-F5344CB8AC3E}">
        <p14:creationId xmlns:p14="http://schemas.microsoft.com/office/powerpoint/2010/main" val="387733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5257094" y="1077955"/>
            <a:ext cx="3430414" cy="4683480"/>
          </a:xfrm>
          <a:prstGeom prst="rect">
            <a:avLst/>
          </a:prstGeom>
          <a:noFill/>
          <a:ln>
            <a:noFill/>
          </a:ln>
          <a:effectLst>
            <a:outerShdw blurRad="50800" dist="101600" dir="2700000" algn="tl" rotWithShape="0">
              <a:prstClr val="black">
                <a:alpha val="40000"/>
              </a:prstClr>
            </a:outerShdw>
          </a:effectLst>
        </p:spPr>
      </p:pic>
      <p:pic>
        <p:nvPicPr>
          <p:cNvPr id="3" name="Picture 2" descr="stratejik_plan"/>
          <p:cNvPicPr>
            <a:picLocks noChangeAspect="1" noChangeArrowheads="1"/>
          </p:cNvPicPr>
          <p:nvPr/>
        </p:nvPicPr>
        <p:blipFill rotWithShape="1">
          <a:blip r:embed="rId3">
            <a:extLst>
              <a:ext uri="{28A0092B-C50C-407E-A947-70E740481C1C}">
                <a14:useLocalDpi xmlns:a14="http://schemas.microsoft.com/office/drawing/2010/main" val="0"/>
              </a:ext>
            </a:extLst>
          </a:blip>
          <a:srcRect r="23524"/>
          <a:stretch/>
        </p:blipFill>
        <p:spPr bwMode="auto">
          <a:xfrm>
            <a:off x="866396" y="1496305"/>
            <a:ext cx="2055146" cy="2754161"/>
          </a:xfrm>
          <a:prstGeom prst="rect">
            <a:avLst/>
          </a:prstGeom>
          <a:noFill/>
          <a:ln>
            <a:noFill/>
          </a:ln>
          <a:effectLst>
            <a:outerShdw blurRad="50800" dist="101600" dir="2700000" algn="tl" rotWithShape="0">
              <a:prstClr val="black">
                <a:alpha val="40000"/>
              </a:prstClr>
            </a:outerShdw>
          </a:effectLst>
          <a:scene3d>
            <a:camera prst="orthographicFront"/>
            <a:lightRig rig="threePt" dir="t"/>
          </a:scene3d>
          <a:sp3d>
            <a:bevelT w="101600" h="101600"/>
            <a:bevelB w="12700" h="101600"/>
          </a:sp3d>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4"/>
          <a:stretch>
            <a:fillRect/>
          </a:stretch>
        </p:blipFill>
        <p:spPr>
          <a:xfrm>
            <a:off x="2578642" y="3037277"/>
            <a:ext cx="2081010" cy="2905626"/>
          </a:xfrm>
          <a:prstGeom prst="rect">
            <a:avLst/>
          </a:prstGeom>
          <a:noFill/>
          <a:ln>
            <a:noFill/>
          </a:ln>
          <a:effectLst>
            <a:outerShdw blurRad="50800" dist="101600" dir="2700000" algn="tl" rotWithShape="0">
              <a:prstClr val="black">
                <a:alpha val="40000"/>
              </a:prstClr>
            </a:outerShdw>
          </a:effectLst>
          <a:scene3d>
            <a:camera prst="orthographicFront"/>
            <a:lightRig rig="threePt" dir="t"/>
          </a:scene3d>
          <a:sp3d>
            <a:bevelT w="101600" h="101600"/>
            <a:bevelB w="12700" h="101600"/>
          </a:sp3d>
        </p:spPr>
      </p:pic>
      <p:sp>
        <p:nvSpPr>
          <p:cNvPr id="5" name="14 Oval"/>
          <p:cNvSpPr/>
          <p:nvPr/>
        </p:nvSpPr>
        <p:spPr>
          <a:xfrm>
            <a:off x="5371676" y="5277164"/>
            <a:ext cx="3028950" cy="4000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0"/>
          </a:p>
        </p:txBody>
      </p:sp>
      <p:pic>
        <p:nvPicPr>
          <p:cNvPr id="6" name="Picture 2" descr="C:\Users\umman.sezgin.SBNET\Deskto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p:nvPr/>
        </p:nvPicPr>
        <p:blipFill>
          <a:blip r:embed="rId6" cstate="print">
            <a:extLst>
              <a:ext uri="{28A0092B-C50C-407E-A947-70E740481C1C}">
                <a14:useLocalDpi xmlns:a14="http://schemas.microsoft.com/office/drawing/2010/main" val="0"/>
              </a:ext>
            </a:extLst>
          </a:blip>
          <a:stretch>
            <a:fillRect/>
          </a:stretch>
        </p:blipFill>
        <p:spPr>
          <a:xfrm>
            <a:off x="539552" y="122393"/>
            <a:ext cx="925999" cy="720080"/>
          </a:xfrm>
          <a:prstGeom prst="rect">
            <a:avLst/>
          </a:prstGeom>
        </p:spPr>
      </p:pic>
    </p:spTree>
    <p:extLst>
      <p:ext uri="{BB962C8B-B14F-4D97-AF65-F5344CB8AC3E}">
        <p14:creationId xmlns:p14="http://schemas.microsoft.com/office/powerpoint/2010/main" val="242415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4164" y="1479631"/>
            <a:ext cx="8169146" cy="857250"/>
          </a:xfrm>
        </p:spPr>
        <p:txBody>
          <a:bodyPr>
            <a:noAutofit/>
          </a:bodyPr>
          <a:lstStyle/>
          <a:p>
            <a:r>
              <a:rPr lang="tr-TR" sz="2100" b="1" dirty="0">
                <a:solidFill>
                  <a:srgbClr val="C00000"/>
                </a:solidFill>
                <a:cs typeface="Arial" panose="020B0604020202020204" pitchFamily="34" charset="0"/>
              </a:rPr>
              <a:t>TÜRKİYE BULAŞICI OLMAYAN HASTALIKLAR ÇOK PAYDAŞLI EYLEM PLANI</a:t>
            </a:r>
            <a:br>
              <a:rPr lang="tr-TR" sz="2100" b="1" dirty="0">
                <a:solidFill>
                  <a:srgbClr val="C00000"/>
                </a:solidFill>
                <a:cs typeface="Arial" panose="020B0604020202020204" pitchFamily="34" charset="0"/>
              </a:rPr>
            </a:br>
            <a:r>
              <a:rPr lang="en-GB" sz="2100" b="1" dirty="0">
                <a:solidFill>
                  <a:srgbClr val="C00000"/>
                </a:solidFill>
                <a:cs typeface="Arial" panose="020B0604020202020204" pitchFamily="34" charset="0"/>
              </a:rPr>
              <a:t>201</a:t>
            </a:r>
            <a:r>
              <a:rPr lang="tr-TR" sz="2100" b="1" dirty="0">
                <a:solidFill>
                  <a:srgbClr val="C00000"/>
                </a:solidFill>
                <a:cs typeface="Arial" panose="020B0604020202020204" pitchFamily="34" charset="0"/>
              </a:rPr>
              <a:t>7</a:t>
            </a:r>
            <a:r>
              <a:rPr lang="en-GB" sz="2100" b="1" dirty="0">
                <a:solidFill>
                  <a:srgbClr val="C00000"/>
                </a:solidFill>
                <a:cs typeface="Arial" panose="020B0604020202020204" pitchFamily="34" charset="0"/>
              </a:rPr>
              <a:t>-2025</a:t>
            </a:r>
            <a:r>
              <a:rPr lang="tr-TR" sz="2100" b="1" dirty="0">
                <a:solidFill>
                  <a:srgbClr val="C00000"/>
                </a:solidFill>
                <a:cs typeface="Arial" panose="020B0604020202020204" pitchFamily="34" charset="0"/>
              </a:rPr>
              <a:t/>
            </a:r>
            <a:br>
              <a:rPr lang="tr-TR" sz="2100" b="1" dirty="0">
                <a:solidFill>
                  <a:srgbClr val="C00000"/>
                </a:solidFill>
                <a:cs typeface="Arial" panose="020B0604020202020204" pitchFamily="34" charset="0"/>
              </a:rPr>
            </a:br>
            <a:endParaRPr lang="tr-TR" sz="21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41216" y="2186863"/>
            <a:ext cx="5799629"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sim 3"/>
          <p:cNvPicPr>
            <a:picLocks noChangeAspect="1"/>
          </p:cNvPicPr>
          <p:nvPr/>
        </p:nvPicPr>
        <p:blipFill rotWithShape="1">
          <a:blip r:embed="rId3"/>
          <a:srcRect l="13158" t="10117" r="55877" b="12379"/>
          <a:stretch/>
        </p:blipFill>
        <p:spPr>
          <a:xfrm>
            <a:off x="394164" y="2186863"/>
            <a:ext cx="1801380" cy="2536220"/>
          </a:xfrm>
          <a:prstGeom prst="rect">
            <a:avLst/>
          </a:prstGeom>
        </p:spPr>
      </p:pic>
      <p:pic>
        <p:nvPicPr>
          <p:cNvPr id="5" name="Resim 4"/>
          <p:cNvPicPr>
            <a:picLocks noChangeAspect="1"/>
          </p:cNvPicPr>
          <p:nvPr/>
        </p:nvPicPr>
        <p:blipFill rotWithShape="1">
          <a:blip r:embed="rId4"/>
          <a:srcRect l="53105" t="10827" r="13362" b="4444"/>
          <a:stretch/>
        </p:blipFill>
        <p:spPr>
          <a:xfrm>
            <a:off x="1058244" y="2896487"/>
            <a:ext cx="1882972" cy="2464653"/>
          </a:xfrm>
          <a:prstGeom prst="rect">
            <a:avLst/>
          </a:prstGeom>
        </p:spPr>
      </p:pic>
      <p:pic>
        <p:nvPicPr>
          <p:cNvPr id="6" name="Picture 2" descr="C:\Users\umman.sezgin.SBNET\Deskto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6" cstate="print">
            <a:extLst>
              <a:ext uri="{28A0092B-C50C-407E-A947-70E740481C1C}">
                <a14:useLocalDpi xmlns:a14="http://schemas.microsoft.com/office/drawing/2010/main" val="0"/>
              </a:ext>
            </a:extLst>
          </a:blip>
          <a:stretch>
            <a:fillRect/>
          </a:stretch>
        </p:blipFill>
        <p:spPr>
          <a:xfrm>
            <a:off x="595244" y="119708"/>
            <a:ext cx="925999" cy="720080"/>
          </a:xfrm>
          <a:prstGeom prst="rect">
            <a:avLst/>
          </a:prstGeom>
        </p:spPr>
      </p:pic>
    </p:spTree>
    <p:extLst>
      <p:ext uri="{BB962C8B-B14F-4D97-AF65-F5344CB8AC3E}">
        <p14:creationId xmlns:p14="http://schemas.microsoft.com/office/powerpoint/2010/main" val="3307959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rotWithShape="1">
          <a:blip r:embed="rId2"/>
          <a:srcRect l="-7743" t="86038" r="7743" b="1707"/>
          <a:stretch/>
        </p:blipFill>
        <p:spPr bwMode="auto">
          <a:xfrm>
            <a:off x="-396788" y="5156689"/>
            <a:ext cx="8686801" cy="604754"/>
          </a:xfrm>
          <a:prstGeom prst="rect">
            <a:avLst/>
          </a:prstGeom>
          <a:ln>
            <a:noFill/>
          </a:ln>
          <a:extLst>
            <a:ext uri="{53640926-AAD7-44D8-BBD7-CCE9431645EC}">
              <a14:shadowObscured xmlns:a14="http://schemas.microsoft.com/office/drawing/2010/main"/>
            </a:ext>
          </a:extLst>
        </p:spPr>
      </p:pic>
      <p:pic>
        <p:nvPicPr>
          <p:cNvPr id="3" name="Picture 4" descr="?attid=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6528" y="1933796"/>
            <a:ext cx="2627817" cy="3129156"/>
          </a:xfrm>
          <a:prstGeom prst="rect">
            <a:avLst/>
          </a:prstGeom>
          <a:noFill/>
          <a:ln>
            <a:noFill/>
          </a:ln>
          <a:effectLst>
            <a:outerShdw blurRad="50800" dist="101600" dir="2700000" algn="tl" rotWithShape="0">
              <a:prstClr val="black">
                <a:alpha val="40000"/>
              </a:prstClr>
            </a:outerShdw>
          </a:effectLst>
          <a:scene3d>
            <a:camera prst="orthographicFront"/>
            <a:lightRig rig="threePt" dir="t"/>
          </a:scene3d>
          <a:sp3d>
            <a:bevelT w="101600" h="101600"/>
            <a:bevelB w="12700" h="1016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sim 3"/>
          <p:cNvPicPr/>
          <p:nvPr/>
        </p:nvPicPr>
        <p:blipFill rotWithShape="1">
          <a:blip r:embed="rId4"/>
          <a:srcRect l="30226" t="11113" r="32112" b="4777"/>
          <a:stretch/>
        </p:blipFill>
        <p:spPr bwMode="auto">
          <a:xfrm>
            <a:off x="4312553" y="1933796"/>
            <a:ext cx="2632473" cy="3222893"/>
          </a:xfrm>
          <a:prstGeom prst="rect">
            <a:avLst/>
          </a:prstGeom>
          <a:noFill/>
          <a:ln>
            <a:noFill/>
          </a:ln>
          <a:effectLst/>
          <a:scene3d>
            <a:camera prst="orthographicFront"/>
            <a:lightRig rig="threePt" dir="t"/>
          </a:scene3d>
          <a:sp3d>
            <a:bevelT w="101600" h="101600"/>
            <a:bevelB w="12700" h="101600"/>
          </a:sp3d>
          <a:extLst>
            <a:ext uri="{53640926-AAD7-44D8-BBD7-CCE9431645EC}">
              <a14:shadowObscured xmlns:a14="http://schemas.microsoft.com/office/drawing/2010/main"/>
            </a:ext>
          </a:extLst>
        </p:spPr>
      </p:pic>
      <p:sp>
        <p:nvSpPr>
          <p:cNvPr id="5" name="Dikdörtgen 4"/>
          <p:cNvSpPr/>
          <p:nvPr/>
        </p:nvSpPr>
        <p:spPr>
          <a:xfrm>
            <a:off x="715269" y="1447645"/>
            <a:ext cx="6814686" cy="415498"/>
          </a:xfrm>
          <a:prstGeom prst="rect">
            <a:avLst/>
          </a:prstGeom>
          <a:noFill/>
        </p:spPr>
        <p:txBody>
          <a:bodyPr wrap="none">
            <a:spAutoFit/>
          </a:bodyPr>
          <a:lstStyle/>
          <a:p>
            <a:pPr algn="ctr"/>
            <a:r>
              <a:rPr lang="tr-TR" sz="2100" b="1" dirty="0">
                <a:solidFill>
                  <a:srgbClr val="C00000"/>
                </a:solidFill>
                <a:latin typeface="+mj-lt"/>
                <a:ea typeface="+mj-ea"/>
                <a:cs typeface="Arial" panose="020B0604020202020204" pitchFamily="34" charset="0"/>
              </a:rPr>
              <a:t>RİSK FAKTÖRLERİNE YÖNELİK GÜNCELLENEN PROGRAMLAR</a:t>
            </a:r>
          </a:p>
        </p:txBody>
      </p:sp>
      <p:pic>
        <p:nvPicPr>
          <p:cNvPr id="6" name="Picture 2" descr="C:\Users\umman.sezgin.SBNET\Deskto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6" cstate="print">
            <a:extLst>
              <a:ext uri="{28A0092B-C50C-407E-A947-70E740481C1C}">
                <a14:useLocalDpi xmlns:a14="http://schemas.microsoft.com/office/drawing/2010/main" val="0"/>
              </a:ext>
            </a:extLst>
          </a:blip>
          <a:stretch>
            <a:fillRect/>
          </a:stretch>
        </p:blipFill>
        <p:spPr>
          <a:xfrm>
            <a:off x="539552" y="102671"/>
            <a:ext cx="925999" cy="720080"/>
          </a:xfrm>
          <a:prstGeom prst="rect">
            <a:avLst/>
          </a:prstGeom>
        </p:spPr>
      </p:pic>
    </p:spTree>
    <p:extLst>
      <p:ext uri="{BB962C8B-B14F-4D97-AF65-F5344CB8AC3E}">
        <p14:creationId xmlns:p14="http://schemas.microsoft.com/office/powerpoint/2010/main" val="3613586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53313" y="1588391"/>
            <a:ext cx="8229600" cy="857250"/>
          </a:xfrm>
        </p:spPr>
        <p:txBody>
          <a:bodyPr>
            <a:normAutofit/>
          </a:bodyPr>
          <a:lstStyle/>
          <a:p>
            <a:pPr eaLnBrk="1" hangingPunct="1"/>
            <a:r>
              <a:rPr lang="tr-TR" altLang="tr-TR" sz="2400" b="1" dirty="0">
                <a:solidFill>
                  <a:srgbClr val="C00000"/>
                </a:solidFill>
              </a:rPr>
              <a:t>ÖĞRENİM HEDEFLERİ</a:t>
            </a:r>
          </a:p>
        </p:txBody>
      </p:sp>
      <p:sp>
        <p:nvSpPr>
          <p:cNvPr id="2" name="Dikdörtgen 1"/>
          <p:cNvSpPr/>
          <p:nvPr/>
        </p:nvSpPr>
        <p:spPr>
          <a:xfrm>
            <a:off x="395536" y="2533492"/>
            <a:ext cx="7992888" cy="2481449"/>
          </a:xfrm>
          <a:prstGeom prst="rect">
            <a:avLst/>
          </a:prstGeom>
        </p:spPr>
        <p:txBody>
          <a:bodyPr wrap="square">
            <a:spAutoFit/>
          </a:bodyPr>
          <a:lstStyle/>
          <a:p>
            <a:pPr marR="85725">
              <a:lnSpc>
                <a:spcPct val="115000"/>
              </a:lnSpc>
            </a:pPr>
            <a:r>
              <a:rPr lang="tr-TR" sz="2700" dirty="0"/>
              <a:t>Katılımcılar bu oturumun sonunda</a:t>
            </a:r>
            <a:r>
              <a:rPr lang="tr-TR" sz="2700" dirty="0" smtClean="0"/>
              <a:t>;</a:t>
            </a:r>
          </a:p>
          <a:p>
            <a:pPr marR="85725">
              <a:lnSpc>
                <a:spcPct val="115000"/>
              </a:lnSpc>
            </a:pPr>
            <a:endParaRPr lang="tr-TR" sz="2700" dirty="0"/>
          </a:p>
          <a:p>
            <a:pPr marL="257175" marR="85725" indent="-257175" algn="just">
              <a:lnSpc>
                <a:spcPct val="115000"/>
              </a:lnSpc>
              <a:buFont typeface="Symbol" panose="05050102010706020507" pitchFamily="18" charset="2"/>
              <a:buChar char=""/>
              <a:tabLst>
                <a:tab pos="342900" algn="l"/>
              </a:tabLst>
            </a:pPr>
            <a:r>
              <a:rPr lang="tr-TR" sz="2700" dirty="0"/>
              <a:t>Kronik hastalıklar ve risk faktörlerinin önemini açıklayabilmeli</a:t>
            </a:r>
          </a:p>
          <a:p>
            <a:pPr marL="257175" marR="85725" indent="-257175" algn="just">
              <a:lnSpc>
                <a:spcPct val="115000"/>
              </a:lnSpc>
              <a:buFont typeface="Symbol" panose="05050102010706020507" pitchFamily="18" charset="2"/>
              <a:buChar char=""/>
              <a:tabLst>
                <a:tab pos="342900" algn="l"/>
              </a:tabLst>
            </a:pPr>
            <a:r>
              <a:rPr lang="tr-TR" sz="2700" dirty="0"/>
              <a:t>Kronik hastalıklar izlem </a:t>
            </a:r>
            <a:r>
              <a:rPr lang="tr-TR" sz="2700" dirty="0" smtClean="0"/>
              <a:t>sürecini </a:t>
            </a:r>
            <a:r>
              <a:rPr lang="tr-TR" sz="2700" dirty="0"/>
              <a:t>tanımlayabilmeli</a:t>
            </a:r>
          </a:p>
        </p:txBody>
      </p:sp>
      <p:pic>
        <p:nvPicPr>
          <p:cNvPr id="4"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p:nvPr/>
        </p:nvPicPr>
        <p:blipFill>
          <a:blip r:embed="rId3" cstate="print">
            <a:extLst>
              <a:ext uri="{28A0092B-C50C-407E-A947-70E740481C1C}">
                <a14:useLocalDpi xmlns:a14="http://schemas.microsoft.com/office/drawing/2010/main" val="0"/>
              </a:ext>
            </a:extLst>
          </a:blip>
          <a:stretch>
            <a:fillRect/>
          </a:stretch>
        </p:blipFill>
        <p:spPr>
          <a:xfrm>
            <a:off x="333633" y="188640"/>
            <a:ext cx="925999" cy="720080"/>
          </a:xfrm>
          <a:prstGeom prst="rect">
            <a:avLst/>
          </a:prstGeom>
        </p:spPr>
      </p:pic>
    </p:spTree>
    <p:extLst>
      <p:ext uri="{BB962C8B-B14F-4D97-AF65-F5344CB8AC3E}">
        <p14:creationId xmlns:p14="http://schemas.microsoft.com/office/powerpoint/2010/main" val="334823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p:nvPr/>
        </p:nvPicPr>
        <p:blipFill rotWithShape="1">
          <a:blip r:embed="rId2"/>
          <a:srcRect l="21224" t="16470" r="807" b="13921"/>
          <a:stretch/>
        </p:blipFill>
        <p:spPr bwMode="auto">
          <a:xfrm>
            <a:off x="403073" y="1572211"/>
            <a:ext cx="6295439" cy="3421781"/>
          </a:xfrm>
          <a:prstGeom prst="rect">
            <a:avLst/>
          </a:prstGeom>
          <a:ln>
            <a:noFill/>
          </a:ln>
          <a:extLst>
            <a:ext uri="{53640926-AAD7-44D8-BBD7-CCE9431645EC}">
              <a14:shadowObscured xmlns:a14="http://schemas.microsoft.com/office/drawing/2010/main"/>
            </a:ext>
          </a:extLst>
        </p:spPr>
      </p:pic>
      <p:sp>
        <p:nvSpPr>
          <p:cNvPr id="6" name="Dikdörtgen 5"/>
          <p:cNvSpPr/>
          <p:nvPr/>
        </p:nvSpPr>
        <p:spPr>
          <a:xfrm>
            <a:off x="403074" y="1410629"/>
            <a:ext cx="8592335" cy="646331"/>
          </a:xfrm>
          <a:prstGeom prst="rect">
            <a:avLst/>
          </a:prstGeom>
        </p:spPr>
        <p:txBody>
          <a:bodyPr wrap="square">
            <a:spAutoFit/>
          </a:bodyPr>
          <a:lstStyle/>
          <a:p>
            <a:pPr algn="ctr">
              <a:spcBef>
                <a:spcPct val="20000"/>
              </a:spcBef>
              <a:buClr>
                <a:schemeClr val="accent3"/>
              </a:buClr>
              <a:buSzPct val="95000"/>
              <a:buFont typeface="Wingdings 2"/>
              <a:buNone/>
            </a:pPr>
            <a:r>
              <a:rPr lang="tr-TR" b="1" dirty="0">
                <a:solidFill>
                  <a:srgbClr val="C00000"/>
                </a:solidFill>
                <a:latin typeface="+mj-lt"/>
              </a:rPr>
              <a:t>BULAŞICI OLMAYAN HASTALIKLAR İÇİN GÜNCELLENEN ÖNLEME VE KONTROL PROGRAMLARI</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707" t="9366" r="34573" b="10634"/>
          <a:stretch/>
        </p:blipFill>
        <p:spPr bwMode="auto">
          <a:xfrm>
            <a:off x="6682563" y="3094186"/>
            <a:ext cx="1626781" cy="2188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İçerik Yer Tutucusu 7"/>
          <p:cNvGraphicFramePr>
            <a:graphicFrameLocks/>
          </p:cNvGraphicFramePr>
          <p:nvPr>
            <p:extLst/>
          </p:nvPr>
        </p:nvGraphicFramePr>
        <p:xfrm>
          <a:off x="232884" y="5338874"/>
          <a:ext cx="8020050" cy="440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2" descr="C:\Users\umman.sezgin.SBNET\Desktop\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p:nvPr/>
        </p:nvPicPr>
        <p:blipFill>
          <a:blip r:embed="rId10" cstate="print">
            <a:extLst>
              <a:ext uri="{28A0092B-C50C-407E-A947-70E740481C1C}">
                <a14:useLocalDpi xmlns:a14="http://schemas.microsoft.com/office/drawing/2010/main" val="0"/>
              </a:ext>
            </a:extLst>
          </a:blip>
          <a:stretch>
            <a:fillRect/>
          </a:stretch>
        </p:blipFill>
        <p:spPr>
          <a:xfrm>
            <a:off x="539552" y="94320"/>
            <a:ext cx="925999" cy="720080"/>
          </a:xfrm>
          <a:prstGeom prst="rect">
            <a:avLst/>
          </a:prstGeom>
        </p:spPr>
      </p:pic>
    </p:spTree>
    <p:extLst>
      <p:ext uri="{BB962C8B-B14F-4D97-AF65-F5344CB8AC3E}">
        <p14:creationId xmlns:p14="http://schemas.microsoft.com/office/powerpoint/2010/main" val="144227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34120" y="1375590"/>
            <a:ext cx="8229600" cy="857250"/>
          </a:xfrm>
        </p:spPr>
        <p:txBody>
          <a:bodyPr>
            <a:noAutofit/>
          </a:bodyPr>
          <a:lstStyle/>
          <a:p>
            <a:r>
              <a:rPr lang="tr-TR" altLang="tr-TR" sz="2100" b="1" dirty="0">
                <a:solidFill>
                  <a:srgbClr val="C00000"/>
                </a:solidFill>
                <a:latin typeface="+mn-lt"/>
              </a:rPr>
              <a:t>BULAŞICI OLMAYAN HASTALIKLAR ÖNLEME  VE KONTROL </a:t>
            </a:r>
            <a:br>
              <a:rPr lang="tr-TR" altLang="tr-TR" sz="2100" b="1" dirty="0">
                <a:solidFill>
                  <a:srgbClr val="C00000"/>
                </a:solidFill>
                <a:latin typeface="+mn-lt"/>
              </a:rPr>
            </a:br>
            <a:r>
              <a:rPr lang="tr-TR" altLang="tr-TR" sz="2100" b="1" dirty="0">
                <a:solidFill>
                  <a:srgbClr val="C00000"/>
                </a:solidFill>
                <a:latin typeface="+mn-lt"/>
              </a:rPr>
              <a:t> PROGRAMLARI ANA BAŞLIKLARI</a:t>
            </a:r>
            <a:endParaRPr lang="tr-TR" sz="2100" b="1" dirty="0">
              <a:latin typeface="+mn-lt"/>
            </a:endParaRPr>
          </a:p>
        </p:txBody>
      </p:sp>
      <p:sp>
        <p:nvSpPr>
          <p:cNvPr id="3" name="İçerik Yer Tutucusu 2"/>
          <p:cNvSpPr>
            <a:spLocks noGrp="1"/>
          </p:cNvSpPr>
          <p:nvPr>
            <p:ph idx="1"/>
          </p:nvPr>
        </p:nvSpPr>
        <p:spPr>
          <a:xfrm>
            <a:off x="425303" y="2425722"/>
            <a:ext cx="8229600" cy="3394472"/>
          </a:xfrm>
        </p:spPr>
        <p:txBody>
          <a:bodyPr>
            <a:normAutofit/>
          </a:bodyPr>
          <a:lstStyle/>
          <a:p>
            <a:pPr marL="201215" indent="0">
              <a:spcBef>
                <a:spcPts val="0"/>
              </a:spcBef>
              <a:buClr>
                <a:schemeClr val="tx2">
                  <a:lumMod val="50000"/>
                </a:schemeClr>
              </a:buClr>
              <a:buNone/>
              <a:defRPr/>
            </a:pPr>
            <a:r>
              <a:rPr lang="tr-TR" sz="1800" dirty="0">
                <a:solidFill>
                  <a:srgbClr val="002060"/>
                </a:solidFill>
                <a:latin typeface="Times New Roman" pitchFamily="18" charset="0"/>
                <a:cs typeface="Times New Roman" pitchFamily="18" charset="0"/>
              </a:rPr>
              <a:t>1</a:t>
            </a:r>
            <a:r>
              <a:rPr lang="tr-TR" sz="1800" dirty="0">
                <a:solidFill>
                  <a:schemeClr val="accent1">
                    <a:lumMod val="75000"/>
                  </a:schemeClr>
                </a:solidFill>
                <a:latin typeface="Times New Roman" pitchFamily="18" charset="0"/>
                <a:cs typeface="Times New Roman" pitchFamily="18" charset="0"/>
              </a:rPr>
              <a:t>. </a:t>
            </a:r>
            <a:r>
              <a:rPr lang="tr-TR" sz="1800" dirty="0">
                <a:solidFill>
                  <a:srgbClr val="002060"/>
                </a:solidFill>
                <a:cs typeface="Times New Roman" pitchFamily="18" charset="0"/>
              </a:rPr>
              <a:t>Bulaşıcı olmayan hastalıklarının gelişiminin önlenmesi </a:t>
            </a:r>
          </a:p>
          <a:p>
            <a:pPr marL="586978" indent="-385763">
              <a:spcBef>
                <a:spcPts val="0"/>
              </a:spcBef>
              <a:buClr>
                <a:schemeClr val="tx2">
                  <a:lumMod val="50000"/>
                </a:schemeClr>
              </a:buClr>
              <a:buAutoNum type="arabicPeriod"/>
              <a:defRPr/>
            </a:pPr>
            <a:endParaRPr lang="tr-TR" sz="1800" dirty="0">
              <a:solidFill>
                <a:srgbClr val="002060"/>
              </a:solidFill>
              <a:cs typeface="Times New Roman" pitchFamily="18" charset="0"/>
            </a:endParaRPr>
          </a:p>
          <a:p>
            <a:pPr marL="201215" indent="0">
              <a:spcBef>
                <a:spcPts val="0"/>
              </a:spcBef>
              <a:buClr>
                <a:schemeClr val="tx2">
                  <a:lumMod val="50000"/>
                </a:schemeClr>
              </a:buClr>
              <a:buNone/>
              <a:defRPr/>
            </a:pPr>
            <a:r>
              <a:rPr lang="tr-TR" sz="1800" dirty="0">
                <a:solidFill>
                  <a:srgbClr val="002060"/>
                </a:solidFill>
                <a:cs typeface="Times New Roman" pitchFamily="18" charset="0"/>
              </a:rPr>
              <a:t>a. Toplumun risk faktörleri ile ilgili farkındalığının artırılması</a:t>
            </a:r>
          </a:p>
          <a:p>
            <a:pPr marL="201215" indent="0">
              <a:spcBef>
                <a:spcPts val="0"/>
              </a:spcBef>
              <a:buClr>
                <a:schemeClr val="tx2">
                  <a:lumMod val="50000"/>
                </a:schemeClr>
              </a:buClr>
              <a:buNone/>
              <a:defRPr/>
            </a:pPr>
            <a:r>
              <a:rPr lang="tr-TR" sz="1800" dirty="0">
                <a:solidFill>
                  <a:srgbClr val="002060"/>
                </a:solidFill>
                <a:cs typeface="Times New Roman" pitchFamily="18" charset="0"/>
              </a:rPr>
              <a:t>b. Koruyucu sağlık hizmetleri ile hastalık gelişiminin önlenmesi </a:t>
            </a:r>
          </a:p>
          <a:p>
            <a:pPr marL="201215" indent="0">
              <a:spcBef>
                <a:spcPts val="0"/>
              </a:spcBef>
              <a:buClr>
                <a:schemeClr val="tx2">
                  <a:lumMod val="50000"/>
                </a:schemeClr>
              </a:buClr>
              <a:buNone/>
              <a:defRPr/>
            </a:pPr>
            <a:endParaRPr lang="tr-TR" sz="1800" dirty="0">
              <a:solidFill>
                <a:srgbClr val="002060"/>
              </a:solidFill>
              <a:cs typeface="Times New Roman" pitchFamily="18" charset="0"/>
            </a:endParaRPr>
          </a:p>
          <a:p>
            <a:pPr marL="201215" indent="0">
              <a:spcBef>
                <a:spcPts val="0"/>
              </a:spcBef>
              <a:buClr>
                <a:schemeClr val="tx2">
                  <a:lumMod val="50000"/>
                </a:schemeClr>
              </a:buClr>
              <a:buNone/>
              <a:defRPr/>
            </a:pPr>
            <a:r>
              <a:rPr lang="tr-TR" sz="1800" dirty="0">
                <a:solidFill>
                  <a:srgbClr val="002060"/>
                </a:solidFill>
                <a:cs typeface="Times New Roman" pitchFamily="18" charset="0"/>
              </a:rPr>
              <a:t>2. Erken tanı ve uygun tedavi hizmetlerinin sunulmasının geliştirilmesi </a:t>
            </a:r>
          </a:p>
          <a:p>
            <a:pPr marL="201215" indent="0">
              <a:spcBef>
                <a:spcPts val="0"/>
              </a:spcBef>
              <a:buClr>
                <a:schemeClr val="tx2">
                  <a:lumMod val="50000"/>
                </a:schemeClr>
              </a:buClr>
              <a:buNone/>
              <a:defRPr/>
            </a:pPr>
            <a:endParaRPr lang="tr-TR" sz="1800" dirty="0">
              <a:solidFill>
                <a:srgbClr val="002060"/>
              </a:solidFill>
              <a:cs typeface="Times New Roman" pitchFamily="18" charset="0"/>
            </a:endParaRPr>
          </a:p>
          <a:p>
            <a:pPr marL="201215" indent="0">
              <a:spcBef>
                <a:spcPts val="0"/>
              </a:spcBef>
              <a:buClr>
                <a:schemeClr val="tx2">
                  <a:lumMod val="50000"/>
                </a:schemeClr>
              </a:buClr>
              <a:buNone/>
              <a:defRPr/>
            </a:pPr>
            <a:r>
              <a:rPr lang="tr-TR" sz="1800" dirty="0">
                <a:solidFill>
                  <a:srgbClr val="002060"/>
                </a:solidFill>
                <a:cs typeface="Times New Roman" pitchFamily="18" charset="0"/>
              </a:rPr>
              <a:t>3. Komplikasyonların önlenmesi ve rehabilitasyon hizmetlerinin geliştirilmesi</a:t>
            </a:r>
          </a:p>
          <a:p>
            <a:pPr marL="201215" indent="0">
              <a:spcBef>
                <a:spcPts val="0"/>
              </a:spcBef>
              <a:buClr>
                <a:schemeClr val="tx2">
                  <a:lumMod val="50000"/>
                </a:schemeClr>
              </a:buClr>
              <a:buNone/>
              <a:defRPr/>
            </a:pPr>
            <a:endParaRPr lang="tr-TR" sz="1800" dirty="0">
              <a:solidFill>
                <a:srgbClr val="002060"/>
              </a:solidFill>
              <a:cs typeface="Times New Roman" pitchFamily="18" charset="0"/>
            </a:endParaRPr>
          </a:p>
          <a:p>
            <a:pPr marL="201215" indent="0">
              <a:spcBef>
                <a:spcPts val="0"/>
              </a:spcBef>
              <a:buClr>
                <a:schemeClr val="tx2">
                  <a:lumMod val="50000"/>
                </a:schemeClr>
              </a:buClr>
              <a:buNone/>
              <a:defRPr/>
            </a:pPr>
            <a:r>
              <a:rPr lang="tr-TR" sz="1800" dirty="0">
                <a:solidFill>
                  <a:srgbClr val="002060"/>
                </a:solidFill>
                <a:cs typeface="Times New Roman" pitchFamily="18" charset="0"/>
              </a:rPr>
              <a:t>4. İzleme ve değerlendirme çalışmalarının güçlendirilmesi </a:t>
            </a:r>
          </a:p>
        </p:txBody>
      </p:sp>
      <p:pic>
        <p:nvPicPr>
          <p:cNvPr id="4"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p:nvPr/>
        </p:nvPicPr>
        <p:blipFill>
          <a:blip r:embed="rId3" cstate="print">
            <a:extLst>
              <a:ext uri="{28A0092B-C50C-407E-A947-70E740481C1C}">
                <a14:useLocalDpi xmlns:a14="http://schemas.microsoft.com/office/drawing/2010/main" val="0"/>
              </a:ext>
            </a:extLst>
          </a:blip>
          <a:stretch>
            <a:fillRect/>
          </a:stretch>
        </p:blipFill>
        <p:spPr>
          <a:xfrm>
            <a:off x="534168" y="94320"/>
            <a:ext cx="925999" cy="720080"/>
          </a:xfrm>
          <a:prstGeom prst="rect">
            <a:avLst/>
          </a:prstGeom>
        </p:spPr>
      </p:pic>
    </p:spTree>
    <p:extLst>
      <p:ext uri="{BB962C8B-B14F-4D97-AF65-F5344CB8AC3E}">
        <p14:creationId xmlns:p14="http://schemas.microsoft.com/office/powerpoint/2010/main" val="2044326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877215697"/>
              </p:ext>
            </p:extLst>
          </p:nvPr>
        </p:nvGraphicFramePr>
        <p:xfrm>
          <a:off x="898525" y="1491853"/>
          <a:ext cx="7203485" cy="3279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410" name="Picture 17" descr="2007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25" y="4562476"/>
            <a:ext cx="1295400" cy="1360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2" descr="http://t1.gstatic.com/images?q=tbn:ANd9GcTtmUpmuR7RguUotyFG80JJmC35oSls4ZLwKt-EB_lkHfdPBOU&amp;t=1&amp;usg=__OHnh3WlA-RkiQJf0mlPJeLHDLa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2275" y="4670822"/>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7" descr="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8038" y="4562476"/>
            <a:ext cx="1219200" cy="12787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3" name="Picture 16" descr="http://t3.gstatic.com/images?q=tbn:ANd9GcRsktrltluni2ITcy_ysuAn1uOGjsVtS65Q9fRCHXDR6fAgpas&amp;t=1&amp;usg=__wDN7sP86RFz1F-I5eZlSQg7Gzn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3439" y="4785122"/>
            <a:ext cx="13176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2" descr="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96188" y="4631532"/>
            <a:ext cx="1295400"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descr="http://www.ilkehaberajansi.com.tr/images/photo/72585.jp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24564" y="4473180"/>
            <a:ext cx="1414462" cy="1515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AutoShape 10"/>
          <p:cNvSpPr>
            <a:spLocks/>
          </p:cNvSpPr>
          <p:nvPr/>
        </p:nvSpPr>
        <p:spPr bwMode="auto">
          <a:xfrm>
            <a:off x="5938838" y="2511029"/>
            <a:ext cx="457200" cy="1085850"/>
          </a:xfrm>
          <a:prstGeom prst="rightBrace">
            <a:avLst>
              <a:gd name="adj1" fmla="val 26858"/>
              <a:gd name="adj2" fmla="val 50000"/>
            </a:avLst>
          </a:prstGeom>
          <a:noFill/>
          <a:ln w="19050">
            <a:solidFill>
              <a:srgbClr val="CC3300"/>
            </a:solidFill>
            <a:round/>
            <a:headEnd/>
            <a:tailEnd/>
          </a:ln>
          <a:effectLst>
            <a:prstShdw prst="shdw17" dist="17961" dir="2700000">
              <a:srgbClr val="7A1F00"/>
            </a:prstShdw>
          </a:effectLst>
          <a:extLst>
            <a:ext uri="{909E8E84-426E-40DD-AFC4-6F175D3DCCD1}">
              <a14:hiddenFill xmlns:a14="http://schemas.microsoft.com/office/drawing/2010/main">
                <a:solidFill>
                  <a:srgbClr val="FFFFFF"/>
                </a:solidFill>
              </a14:hiddenFill>
            </a:ext>
          </a:extLst>
        </p:spPr>
        <p:txBody>
          <a:bodyPr wrap="none" anchor="ctr"/>
          <a:lstStyle/>
          <a:p>
            <a:endParaRPr lang="tr-TR" sz="1350">
              <a:solidFill>
                <a:prstClr val="black"/>
              </a:solidFill>
            </a:endParaRPr>
          </a:p>
        </p:txBody>
      </p:sp>
      <p:sp>
        <p:nvSpPr>
          <p:cNvPr id="17417" name="11 Dikdörtgen"/>
          <p:cNvSpPr>
            <a:spLocks noChangeArrowheads="1"/>
          </p:cNvSpPr>
          <p:nvPr/>
        </p:nvSpPr>
        <p:spPr bwMode="auto">
          <a:xfrm>
            <a:off x="6529388" y="2726532"/>
            <a:ext cx="23622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tr-TR" sz="1050" b="1" dirty="0">
                <a:solidFill>
                  <a:srgbClr val="0070C0"/>
                </a:solidFill>
              </a:rPr>
              <a:t>BİRİNCİ BASAMAK</a:t>
            </a:r>
          </a:p>
          <a:p>
            <a:pPr algn="ctr"/>
            <a:r>
              <a:rPr lang="tr-TR" sz="1050" dirty="0">
                <a:solidFill>
                  <a:srgbClr val="0070C0"/>
                </a:solidFill>
              </a:rPr>
              <a:t>(Erken tanı, tedavi, </a:t>
            </a:r>
          </a:p>
          <a:p>
            <a:pPr algn="ctr"/>
            <a:r>
              <a:rPr lang="tr-TR" sz="1050" dirty="0">
                <a:solidFill>
                  <a:srgbClr val="0070C0"/>
                </a:solidFill>
              </a:rPr>
              <a:t>danışmanlık, izlem)</a:t>
            </a:r>
          </a:p>
        </p:txBody>
      </p:sp>
      <p:pic>
        <p:nvPicPr>
          <p:cNvPr id="17418" name="Picture 4" descr="http://www.sgksorgulat.com/wp-content/uploads/2013/03/imagasdes.jpg">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8439" y="2463404"/>
            <a:ext cx="214153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6" descr="http://img.bugun.com.tr/kalbi-durdurulmadan-by-pass-oldu_658639_340_226.jp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5039" y="1491854"/>
            <a:ext cx="19494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0" name="Dikdörtgen 10"/>
          <p:cNvSpPr>
            <a:spLocks noChangeArrowheads="1"/>
          </p:cNvSpPr>
          <p:nvPr/>
        </p:nvSpPr>
        <p:spPr bwMode="auto">
          <a:xfrm>
            <a:off x="146051" y="1609725"/>
            <a:ext cx="26908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tr-TR" sz="1050" b="1" dirty="0">
                <a:solidFill>
                  <a:srgbClr val="4F81BD"/>
                </a:solidFill>
              </a:rPr>
              <a:t>2 ve 3. BASAMAK HASTANE</a:t>
            </a:r>
          </a:p>
          <a:p>
            <a:pPr algn="ctr"/>
            <a:r>
              <a:rPr lang="tr-TR" sz="1050" b="1" dirty="0">
                <a:solidFill>
                  <a:srgbClr val="4F81BD"/>
                </a:solidFill>
              </a:rPr>
              <a:t> ALT YAPISI</a:t>
            </a:r>
          </a:p>
          <a:p>
            <a:pPr algn="ctr"/>
            <a:r>
              <a:rPr lang="tr-TR" sz="1050" dirty="0">
                <a:solidFill>
                  <a:srgbClr val="C0504D"/>
                </a:solidFill>
              </a:rPr>
              <a:t> </a:t>
            </a:r>
            <a:r>
              <a:rPr lang="tr-TR" sz="1050" dirty="0">
                <a:solidFill>
                  <a:srgbClr val="4F81BD"/>
                </a:solidFill>
              </a:rPr>
              <a:t>(Özel eğitimli Sağlık Çalışanı,  İleri Teknoloji Ekipmanı</a:t>
            </a:r>
          </a:p>
        </p:txBody>
      </p:sp>
      <p:sp>
        <p:nvSpPr>
          <p:cNvPr id="17421" name="AutoShape 10"/>
          <p:cNvSpPr>
            <a:spLocks/>
          </p:cNvSpPr>
          <p:nvPr/>
        </p:nvSpPr>
        <p:spPr bwMode="auto">
          <a:xfrm rot="10800000">
            <a:off x="2868613" y="1491852"/>
            <a:ext cx="457200" cy="1019177"/>
          </a:xfrm>
          <a:prstGeom prst="rightBrace">
            <a:avLst>
              <a:gd name="adj1" fmla="val 26858"/>
              <a:gd name="adj2" fmla="val 50000"/>
            </a:avLst>
          </a:prstGeom>
          <a:noFill/>
          <a:ln w="19050">
            <a:solidFill>
              <a:srgbClr val="CC3300"/>
            </a:solidFill>
            <a:round/>
            <a:headEnd/>
            <a:tailEnd/>
          </a:ln>
          <a:effectLst>
            <a:prstShdw prst="shdw17" dist="17961" dir="2700000">
              <a:srgbClr val="7A1F00"/>
            </a:prstShdw>
          </a:effectLst>
          <a:extLst>
            <a:ext uri="{909E8E84-426E-40DD-AFC4-6F175D3DCCD1}">
              <a14:hiddenFill xmlns:a14="http://schemas.microsoft.com/office/drawing/2010/main">
                <a:solidFill>
                  <a:srgbClr val="FFFFFF"/>
                </a:solidFill>
              </a14:hiddenFill>
            </a:ext>
          </a:extLst>
        </p:spPr>
        <p:txBody>
          <a:bodyPr wrap="none" anchor="ctr"/>
          <a:lstStyle/>
          <a:p>
            <a:endParaRPr lang="tr-TR" sz="1350">
              <a:solidFill>
                <a:prstClr val="black"/>
              </a:solidFill>
            </a:endParaRPr>
          </a:p>
        </p:txBody>
      </p:sp>
      <p:sp>
        <p:nvSpPr>
          <p:cNvPr id="20" name="Rectangle 2"/>
          <p:cNvSpPr txBox="1">
            <a:spLocks noChangeArrowheads="1"/>
          </p:cNvSpPr>
          <p:nvPr/>
        </p:nvSpPr>
        <p:spPr>
          <a:xfrm>
            <a:off x="-4762" y="857251"/>
            <a:ext cx="9144000" cy="567928"/>
          </a:xfrm>
          <a:prstGeom prst="rect">
            <a:avLst/>
          </a:prstGeom>
          <a:solidFill>
            <a:schemeClr val="accent5"/>
          </a:solidFill>
        </p:spPr>
        <p:txBody>
          <a:bodyPr/>
          <a:lstStyle/>
          <a:p>
            <a:pPr algn="ctr" eaLnBrk="0" hangingPunct="0">
              <a:defRPr/>
            </a:pPr>
            <a:r>
              <a:rPr lang="tr-TR" altLang="tr-TR" b="1" dirty="0">
                <a:solidFill>
                  <a:schemeClr val="bg1"/>
                </a:solidFill>
                <a:ea typeface="+mj-ea"/>
                <a:cs typeface="+mj-cs"/>
              </a:rPr>
              <a:t>BULAŞICI OLMAYAN HASTALIKLAR</a:t>
            </a:r>
            <a:r>
              <a:rPr lang="tr-TR" b="1" dirty="0">
                <a:solidFill>
                  <a:schemeClr val="bg1"/>
                </a:solidFill>
                <a:ea typeface="+mj-ea"/>
                <a:cs typeface="+mj-cs"/>
              </a:rPr>
              <a:t>A YÖNELİK ETKİLİ TIBBİ MÜDAHALELER</a:t>
            </a:r>
          </a:p>
          <a:p>
            <a:pPr algn="ctr" eaLnBrk="0" hangingPunct="0">
              <a:defRPr/>
            </a:pPr>
            <a:r>
              <a:rPr lang="tr-TR" b="1" dirty="0">
                <a:solidFill>
                  <a:schemeClr val="bg1"/>
                </a:solidFill>
                <a:ea typeface="+mj-ea"/>
                <a:cs typeface="+mj-cs"/>
              </a:rPr>
              <a:t>Toplum/Birey Açısından </a:t>
            </a:r>
          </a:p>
        </p:txBody>
      </p:sp>
      <p:sp>
        <p:nvSpPr>
          <p:cNvPr id="17424" name="AutoShape 10"/>
          <p:cNvSpPr>
            <a:spLocks/>
          </p:cNvSpPr>
          <p:nvPr/>
        </p:nvSpPr>
        <p:spPr bwMode="auto">
          <a:xfrm>
            <a:off x="7092950" y="3644504"/>
            <a:ext cx="457200" cy="1085850"/>
          </a:xfrm>
          <a:prstGeom prst="rightBrace">
            <a:avLst>
              <a:gd name="adj1" fmla="val 26858"/>
              <a:gd name="adj2" fmla="val 50000"/>
            </a:avLst>
          </a:prstGeom>
          <a:noFill/>
          <a:ln w="19050">
            <a:solidFill>
              <a:srgbClr val="CC3300"/>
            </a:solidFill>
            <a:round/>
            <a:headEnd/>
            <a:tailEnd/>
          </a:ln>
          <a:effectLst>
            <a:prstShdw prst="shdw17" dist="17961" dir="2700000">
              <a:srgbClr val="7A1F00"/>
            </a:prstShdw>
          </a:effectLst>
          <a:extLst>
            <a:ext uri="{909E8E84-426E-40DD-AFC4-6F175D3DCCD1}">
              <a14:hiddenFill xmlns:a14="http://schemas.microsoft.com/office/drawing/2010/main">
                <a:solidFill>
                  <a:srgbClr val="FFFFFF"/>
                </a:solidFill>
              </a14:hiddenFill>
            </a:ext>
          </a:extLst>
        </p:spPr>
        <p:txBody>
          <a:bodyPr wrap="none" anchor="ctr"/>
          <a:lstStyle/>
          <a:p>
            <a:endParaRPr lang="tr-TR" sz="1350">
              <a:solidFill>
                <a:prstClr val="black"/>
              </a:solidFill>
            </a:endParaRPr>
          </a:p>
        </p:txBody>
      </p:sp>
      <p:sp>
        <p:nvSpPr>
          <p:cNvPr id="17425" name="Text Box 17"/>
          <p:cNvSpPr txBox="1">
            <a:spLocks noChangeArrowheads="1"/>
          </p:cNvSpPr>
          <p:nvPr/>
        </p:nvSpPr>
        <p:spPr bwMode="auto">
          <a:xfrm>
            <a:off x="7343776" y="3713108"/>
            <a:ext cx="1800225" cy="41549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tr-TR" sz="1050" dirty="0">
                <a:solidFill>
                  <a:srgbClr val="C00000"/>
                </a:solidFill>
              </a:rPr>
              <a:t>BOH </a:t>
            </a:r>
            <a:r>
              <a:rPr lang="tr-TR" sz="1050" dirty="0" err="1">
                <a:solidFill>
                  <a:srgbClr val="C00000"/>
                </a:solidFill>
              </a:rPr>
              <a:t>ların</a:t>
            </a:r>
            <a:r>
              <a:rPr lang="tr-TR" sz="1050" dirty="0">
                <a:solidFill>
                  <a:srgbClr val="C00000"/>
                </a:solidFill>
              </a:rPr>
              <a:t> ve Risk </a:t>
            </a:r>
            <a:r>
              <a:rPr lang="tr-TR" sz="1050" dirty="0" err="1">
                <a:solidFill>
                  <a:srgbClr val="C00000"/>
                </a:solidFill>
              </a:rPr>
              <a:t>Fakörlerinin</a:t>
            </a:r>
            <a:r>
              <a:rPr lang="tr-TR" sz="1050" dirty="0">
                <a:solidFill>
                  <a:srgbClr val="C00000"/>
                </a:solidFill>
              </a:rPr>
              <a:t> İzlenmesi</a:t>
            </a:r>
          </a:p>
        </p:txBody>
      </p:sp>
      <p:pic>
        <p:nvPicPr>
          <p:cNvPr id="18" name="Picture 2" descr="C:\Users\umman.sezgin.SBNET\Desktop\1.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22" name="Resim 21"/>
          <p:cNvPicPr/>
          <p:nvPr/>
        </p:nvPicPr>
        <p:blipFill>
          <a:blip r:embed="rId20" cstate="print">
            <a:extLst>
              <a:ext uri="{28A0092B-C50C-407E-A947-70E740481C1C}">
                <a14:useLocalDpi xmlns:a14="http://schemas.microsoft.com/office/drawing/2010/main" val="0"/>
              </a:ext>
            </a:extLst>
          </a:blip>
          <a:stretch>
            <a:fillRect/>
          </a:stretch>
        </p:blipFill>
        <p:spPr>
          <a:xfrm>
            <a:off x="579218" y="89236"/>
            <a:ext cx="925999" cy="720080"/>
          </a:xfrm>
          <a:prstGeom prst="rect">
            <a:avLst/>
          </a:prstGeom>
        </p:spPr>
      </p:pic>
    </p:spTree>
    <p:extLst>
      <p:ext uri="{BB962C8B-B14F-4D97-AF65-F5344CB8AC3E}">
        <p14:creationId xmlns:p14="http://schemas.microsoft.com/office/powerpoint/2010/main" val="276034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9553" y="1051056"/>
            <a:ext cx="7953329" cy="711129"/>
          </a:xfrm>
        </p:spPr>
        <p:txBody>
          <a:bodyPr>
            <a:normAutofit/>
          </a:bodyPr>
          <a:lstStyle/>
          <a:p>
            <a:pPr algn="l" defTabSz="684235"/>
            <a:r>
              <a:rPr lang="tr-TR" sz="2400" b="1" dirty="0">
                <a:solidFill>
                  <a:srgbClr val="C00000"/>
                </a:solidFill>
              </a:rPr>
              <a:t>Klinik</a:t>
            </a:r>
            <a:r>
              <a:rPr lang="tr-TR" sz="2400" dirty="0">
                <a:solidFill>
                  <a:srgbClr val="C00000"/>
                </a:solidFill>
              </a:rPr>
              <a:t> </a:t>
            </a:r>
            <a:r>
              <a:rPr lang="tr-TR" sz="2400" b="1" dirty="0">
                <a:solidFill>
                  <a:srgbClr val="C00000"/>
                </a:solidFill>
              </a:rPr>
              <a:t>Müdahalelere Örnekler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602806123"/>
              </p:ext>
            </p:extLst>
          </p:nvPr>
        </p:nvGraphicFramePr>
        <p:xfrm>
          <a:off x="611561" y="1762186"/>
          <a:ext cx="7881322" cy="4475127"/>
        </p:xfrm>
        <a:graphic>
          <a:graphicData uri="http://schemas.openxmlformats.org/drawingml/2006/table">
            <a:tbl>
              <a:tblPr firstRow="1" bandRow="1">
                <a:tableStyleId>{5C22544A-7EE6-4342-B048-85BDC9FD1C3A}</a:tableStyleId>
              </a:tblPr>
              <a:tblGrid>
                <a:gridCol w="3922489">
                  <a:extLst>
                    <a:ext uri="{9D8B030D-6E8A-4147-A177-3AD203B41FA5}">
                      <a16:colId xmlns:a16="http://schemas.microsoft.com/office/drawing/2014/main" val="1878858547"/>
                    </a:ext>
                  </a:extLst>
                </a:gridCol>
                <a:gridCol w="3958833">
                  <a:extLst>
                    <a:ext uri="{9D8B030D-6E8A-4147-A177-3AD203B41FA5}">
                      <a16:colId xmlns:a16="http://schemas.microsoft.com/office/drawing/2014/main" val="2164895981"/>
                    </a:ext>
                  </a:extLst>
                </a:gridCol>
              </a:tblGrid>
              <a:tr h="10157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b="1" dirty="0" smtClean="0"/>
                        <a:t>Kardiyovasküler Hastalıklar</a:t>
                      </a:r>
                    </a:p>
                    <a:p>
                      <a:pPr algn="ctr"/>
                      <a:r>
                        <a:rPr lang="tr-TR" sz="1800" dirty="0" smtClean="0"/>
                        <a:t> ve Diyabet  İçin Klinik Müdahaleler</a:t>
                      </a:r>
                      <a:endParaRPr lang="tr-TR" sz="1800" dirty="0"/>
                    </a:p>
                  </a:txBody>
                  <a:tcPr marL="68580" marR="68580" marT="34290" marB="34290" anchor="ctr">
                    <a:solidFill>
                      <a:srgbClr val="C00000"/>
                    </a:solidFill>
                  </a:tcPr>
                </a:tc>
                <a:tc>
                  <a:txBody>
                    <a:bodyPr/>
                    <a:lstStyle/>
                    <a:p>
                      <a:pPr algn="ctr"/>
                      <a:r>
                        <a:rPr lang="tr-TR" sz="1800" dirty="0" smtClean="0"/>
                        <a:t>Tuz Müdahaleleri</a:t>
                      </a:r>
                      <a:endParaRPr lang="tr-TR" sz="1800" dirty="0"/>
                    </a:p>
                  </a:txBody>
                  <a:tcPr marL="68580" marR="68580" marT="34290" marB="34290" anchor="ctr"/>
                </a:tc>
                <a:extLst>
                  <a:ext uri="{0D108BD9-81ED-4DB2-BD59-A6C34878D82A}">
                    <a16:rowId xmlns:a16="http://schemas.microsoft.com/office/drawing/2014/main" val="4264578036"/>
                  </a:ext>
                </a:extLst>
              </a:tr>
              <a:tr h="808287">
                <a:tc>
                  <a:txBody>
                    <a:bodyPr/>
                    <a:lstStyle/>
                    <a:p>
                      <a:pPr marL="0" algn="l" defTabSz="914400" rtl="0" eaLnBrk="1" latinLnBrk="0" hangingPunct="1"/>
                      <a:r>
                        <a:rPr lang="tr-TR" sz="1800" b="0" i="0" kern="1200" dirty="0" smtClean="0">
                          <a:solidFill>
                            <a:schemeClr val="accent2">
                              <a:lumMod val="75000"/>
                            </a:schemeClr>
                          </a:solidFill>
                          <a:effectLst/>
                          <a:latin typeface="+mn-lt"/>
                          <a:ea typeface="+mn-ea"/>
                          <a:cs typeface="+mn-cs"/>
                        </a:rPr>
                        <a:t>KVH riski taraması</a:t>
                      </a:r>
                      <a:endParaRPr lang="tr-TR" sz="1800" b="0" i="0" kern="1200" dirty="0">
                        <a:solidFill>
                          <a:schemeClr val="accent2">
                            <a:lumMod val="75000"/>
                          </a:schemeClr>
                        </a:solidFill>
                        <a:effectLst/>
                        <a:latin typeface="+mn-lt"/>
                        <a:ea typeface="+mn-ea"/>
                        <a:cs typeface="+mn-cs"/>
                      </a:endParaRPr>
                    </a:p>
                  </a:txBody>
                  <a:tcPr marL="68580" marR="68580" marT="34290" marB="34290" anchor="ctr">
                    <a:solidFill>
                      <a:schemeClr val="accent2">
                        <a:lumMod val="20000"/>
                        <a:lumOff val="80000"/>
                      </a:schemeClr>
                    </a:solidFill>
                  </a:tcPr>
                </a:tc>
                <a:tc>
                  <a:txBody>
                    <a:bodyPr/>
                    <a:lstStyle/>
                    <a:p>
                      <a:pPr marL="0" algn="l" defTabSz="914400" rtl="0" eaLnBrk="1" latinLnBrk="0" hangingPunct="1"/>
                      <a:r>
                        <a:rPr lang="tr-TR" sz="1800" b="0" i="0" kern="1200" dirty="0" smtClean="0">
                          <a:solidFill>
                            <a:schemeClr val="tx2"/>
                          </a:solidFill>
                          <a:effectLst/>
                          <a:latin typeface="+mn-lt"/>
                          <a:ea typeface="+mn-ea"/>
                          <a:cs typeface="+mn-cs"/>
                        </a:rPr>
                        <a:t>Endüstriyi kontrol altına alın</a:t>
                      </a:r>
                      <a:endParaRPr lang="tr-TR" sz="1800" b="0" i="0" kern="1200" dirty="0">
                        <a:solidFill>
                          <a:schemeClr val="tx2"/>
                        </a:solidFill>
                        <a:effectLst/>
                        <a:latin typeface="+mn-lt"/>
                        <a:ea typeface="+mn-ea"/>
                        <a:cs typeface="+mn-cs"/>
                      </a:endParaRPr>
                    </a:p>
                  </a:txBody>
                  <a:tcPr marL="68580" marR="68580" marT="34290" marB="34290" anchor="ctr"/>
                </a:tc>
                <a:extLst>
                  <a:ext uri="{0D108BD9-81ED-4DB2-BD59-A6C34878D82A}">
                    <a16:rowId xmlns:a16="http://schemas.microsoft.com/office/drawing/2014/main" val="3077907729"/>
                  </a:ext>
                </a:extLst>
              </a:tr>
              <a:tr h="691613">
                <a:tc>
                  <a:txBody>
                    <a:bodyPr/>
                    <a:lstStyle/>
                    <a:p>
                      <a:pPr marL="0" algn="l" defTabSz="914400" rtl="0" eaLnBrk="1" latinLnBrk="0" hangingPunct="1"/>
                      <a:r>
                        <a:rPr lang="tr-TR" sz="1800" b="0" i="0" kern="1200" dirty="0" smtClean="0">
                          <a:solidFill>
                            <a:schemeClr val="accent2">
                              <a:lumMod val="75000"/>
                            </a:schemeClr>
                          </a:solidFill>
                          <a:effectLst/>
                          <a:latin typeface="+mn-lt"/>
                          <a:ea typeface="+mn-ea"/>
                          <a:cs typeface="+mn-cs"/>
                        </a:rPr>
                        <a:t>KVH Risk ≥ %30 Tedavisi</a:t>
                      </a:r>
                      <a:endParaRPr lang="tr-TR" sz="1800" b="0" i="0" kern="1200" dirty="0">
                        <a:solidFill>
                          <a:schemeClr val="accent2">
                            <a:lumMod val="75000"/>
                          </a:schemeClr>
                        </a:solidFill>
                        <a:effectLst/>
                        <a:latin typeface="+mn-lt"/>
                        <a:ea typeface="+mn-ea"/>
                        <a:cs typeface="+mn-cs"/>
                      </a:endParaRPr>
                    </a:p>
                  </a:txBody>
                  <a:tcPr marL="68580" marR="68580" marT="34290" marB="34290" anchor="ctr">
                    <a:solidFill>
                      <a:schemeClr val="accent2">
                        <a:lumMod val="40000"/>
                        <a:lumOff val="60000"/>
                      </a:schemeClr>
                    </a:solidFill>
                  </a:tcPr>
                </a:tc>
                <a:tc>
                  <a:txBody>
                    <a:bodyPr/>
                    <a:lstStyle/>
                    <a:p>
                      <a:pPr marL="0" algn="l" defTabSz="914400" rtl="0" eaLnBrk="1" latinLnBrk="0" hangingPunct="1"/>
                      <a:r>
                        <a:rPr lang="tr-TR" sz="1800" b="0" i="0" kern="1200" dirty="0" smtClean="0">
                          <a:solidFill>
                            <a:schemeClr val="tx2"/>
                          </a:solidFill>
                          <a:effectLst/>
                          <a:latin typeface="+mn-lt"/>
                          <a:ea typeface="+mn-ea"/>
                          <a:cs typeface="+mn-cs"/>
                        </a:rPr>
                        <a:t>Paketlerin ön yüzünü etiketleyin</a:t>
                      </a:r>
                      <a:endParaRPr lang="tr-TR" sz="1800" b="0" i="0" kern="1200" dirty="0">
                        <a:solidFill>
                          <a:schemeClr val="tx2"/>
                        </a:solidFill>
                        <a:effectLst/>
                        <a:latin typeface="+mn-lt"/>
                        <a:ea typeface="+mn-ea"/>
                        <a:cs typeface="+mn-cs"/>
                      </a:endParaRPr>
                    </a:p>
                  </a:txBody>
                  <a:tcPr marL="68580" marR="68580" marT="34290" marB="34290" anchor="ctr"/>
                </a:tc>
                <a:extLst>
                  <a:ext uri="{0D108BD9-81ED-4DB2-BD59-A6C34878D82A}">
                    <a16:rowId xmlns:a16="http://schemas.microsoft.com/office/drawing/2014/main" val="2928345564"/>
                  </a:ext>
                </a:extLst>
              </a:tr>
              <a:tr h="749497">
                <a:tc>
                  <a:txBody>
                    <a:bodyPr/>
                    <a:lstStyle/>
                    <a:p>
                      <a:pPr marL="0" algn="l" defTabSz="914400" rtl="0" eaLnBrk="1" latinLnBrk="0" hangingPunct="1"/>
                      <a:r>
                        <a:rPr lang="tr-TR" sz="1800" b="0" i="0" kern="1200" dirty="0" smtClean="0">
                          <a:solidFill>
                            <a:schemeClr val="accent2">
                              <a:lumMod val="75000"/>
                            </a:schemeClr>
                          </a:solidFill>
                          <a:effectLst/>
                          <a:latin typeface="+mn-lt"/>
                          <a:ea typeface="+mn-ea"/>
                          <a:cs typeface="+mn-cs"/>
                        </a:rPr>
                        <a:t>Hipertansiyon Tedavisi</a:t>
                      </a:r>
                      <a:endParaRPr lang="tr-TR" sz="1800" b="0" i="0" kern="1200" dirty="0">
                        <a:solidFill>
                          <a:schemeClr val="accent2">
                            <a:lumMod val="75000"/>
                          </a:schemeClr>
                        </a:solidFill>
                        <a:effectLst/>
                        <a:latin typeface="+mn-lt"/>
                        <a:ea typeface="+mn-ea"/>
                        <a:cs typeface="+mn-cs"/>
                      </a:endParaRPr>
                    </a:p>
                  </a:txBody>
                  <a:tcPr marL="68580" marR="68580" marT="34290" marB="34290" anchor="ctr">
                    <a:solidFill>
                      <a:schemeClr val="accent2">
                        <a:lumMod val="20000"/>
                        <a:lumOff val="80000"/>
                      </a:schemeClr>
                    </a:solidFill>
                  </a:tcPr>
                </a:tc>
                <a:tc>
                  <a:txBody>
                    <a:bodyPr/>
                    <a:lstStyle/>
                    <a:p>
                      <a:pPr marL="0" algn="l" defTabSz="914400" rtl="0" eaLnBrk="1" latinLnBrk="0" hangingPunct="1"/>
                      <a:r>
                        <a:rPr lang="tr-TR" sz="1800" b="0" i="0" kern="1200" dirty="0" smtClean="0">
                          <a:solidFill>
                            <a:schemeClr val="tx2"/>
                          </a:solidFill>
                          <a:effectLst/>
                          <a:latin typeface="+mn-lt"/>
                          <a:ea typeface="+mn-ea"/>
                          <a:cs typeface="+mn-cs"/>
                        </a:rPr>
                        <a:t>Eğitim ve iletişim yöntemlerini kullanın</a:t>
                      </a:r>
                      <a:endParaRPr lang="tr-TR" sz="1800" b="0" i="0" kern="1200" dirty="0">
                        <a:solidFill>
                          <a:schemeClr val="tx2"/>
                        </a:solidFill>
                        <a:effectLst/>
                        <a:latin typeface="+mn-lt"/>
                        <a:ea typeface="+mn-ea"/>
                        <a:cs typeface="+mn-cs"/>
                      </a:endParaRPr>
                    </a:p>
                  </a:txBody>
                  <a:tcPr marL="68580" marR="68580" marT="34290" marB="34290" anchor="ctr"/>
                </a:tc>
                <a:extLst>
                  <a:ext uri="{0D108BD9-81ED-4DB2-BD59-A6C34878D82A}">
                    <a16:rowId xmlns:a16="http://schemas.microsoft.com/office/drawing/2014/main" val="1281417462"/>
                  </a:ext>
                </a:extLst>
              </a:tr>
              <a:tr h="621428">
                <a:tc>
                  <a:txBody>
                    <a:bodyPr/>
                    <a:lstStyle/>
                    <a:p>
                      <a:pPr marL="0" algn="l" defTabSz="914400" rtl="0" eaLnBrk="1" latinLnBrk="0" hangingPunct="1"/>
                      <a:r>
                        <a:rPr lang="tr-TR" sz="1800" b="0" i="0" kern="1200" dirty="0" smtClean="0">
                          <a:solidFill>
                            <a:schemeClr val="accent2">
                              <a:lumMod val="75000"/>
                            </a:schemeClr>
                          </a:solidFill>
                          <a:effectLst/>
                          <a:latin typeface="+mn-lt"/>
                          <a:ea typeface="+mn-ea"/>
                          <a:cs typeface="+mn-cs"/>
                        </a:rPr>
                        <a:t>Yüksek Kolesterol Tedavisi</a:t>
                      </a:r>
                      <a:endParaRPr lang="tr-TR" sz="1800" b="0" i="0" kern="1200" dirty="0">
                        <a:solidFill>
                          <a:schemeClr val="accent2">
                            <a:lumMod val="75000"/>
                          </a:schemeClr>
                        </a:solidFill>
                        <a:effectLst/>
                        <a:latin typeface="+mn-lt"/>
                        <a:ea typeface="+mn-ea"/>
                        <a:cs typeface="+mn-cs"/>
                      </a:endParaRPr>
                    </a:p>
                  </a:txBody>
                  <a:tcPr marL="68580" marR="68580" marT="34290" marB="34290" anchor="ctr">
                    <a:solidFill>
                      <a:schemeClr val="accent2">
                        <a:lumMod val="40000"/>
                        <a:lumOff val="60000"/>
                      </a:schemeClr>
                    </a:solidFill>
                  </a:tcPr>
                </a:tc>
                <a:tc>
                  <a:txBody>
                    <a:bodyPr/>
                    <a:lstStyle/>
                    <a:p>
                      <a:pPr marL="0" algn="l" defTabSz="914400" rtl="0" eaLnBrk="1" latinLnBrk="0" hangingPunct="1"/>
                      <a:r>
                        <a:rPr lang="tr-TR" sz="1800" b="0" i="0" kern="1200" dirty="0" smtClean="0">
                          <a:solidFill>
                            <a:schemeClr val="tx2"/>
                          </a:solidFill>
                          <a:effectLst/>
                          <a:latin typeface="+mn-lt"/>
                          <a:ea typeface="+mn-ea"/>
                          <a:cs typeface="+mn-cs"/>
                        </a:rPr>
                        <a:t>Toplum temelli tuz azaltma stratejileri uygulayın</a:t>
                      </a:r>
                      <a:endParaRPr lang="tr-TR" sz="1800" b="0" i="0" kern="1200" dirty="0">
                        <a:solidFill>
                          <a:schemeClr val="tx2"/>
                        </a:solidFill>
                        <a:effectLst/>
                        <a:latin typeface="+mn-lt"/>
                        <a:ea typeface="+mn-ea"/>
                        <a:cs typeface="+mn-cs"/>
                      </a:endParaRPr>
                    </a:p>
                  </a:txBody>
                  <a:tcPr marL="68580" marR="68580" marT="34290" marB="34290" anchor="ctr"/>
                </a:tc>
                <a:extLst>
                  <a:ext uri="{0D108BD9-81ED-4DB2-BD59-A6C34878D82A}">
                    <a16:rowId xmlns:a16="http://schemas.microsoft.com/office/drawing/2014/main" val="1794221966"/>
                  </a:ext>
                </a:extLst>
              </a:tr>
              <a:tr h="588513">
                <a:tc>
                  <a:txBody>
                    <a:bodyPr/>
                    <a:lstStyle/>
                    <a:p>
                      <a:pPr marL="0" algn="l" defTabSz="914400" rtl="0" eaLnBrk="1" latinLnBrk="0" hangingPunct="1"/>
                      <a:r>
                        <a:rPr lang="tr-TR" sz="1800" b="0" i="0" kern="1200" dirty="0" smtClean="0">
                          <a:solidFill>
                            <a:schemeClr val="accent2">
                              <a:lumMod val="75000"/>
                            </a:schemeClr>
                          </a:solidFill>
                          <a:effectLst/>
                          <a:latin typeface="+mn-lt"/>
                          <a:ea typeface="+mn-ea"/>
                          <a:cs typeface="+mn-cs"/>
                        </a:rPr>
                        <a:t>Diyabet Tedavisi</a:t>
                      </a:r>
                      <a:endParaRPr lang="tr-TR" sz="1800" b="0" i="0" kern="1200" dirty="0">
                        <a:solidFill>
                          <a:schemeClr val="accent2">
                            <a:lumMod val="75000"/>
                          </a:schemeClr>
                        </a:solidFill>
                        <a:effectLst/>
                        <a:latin typeface="+mn-lt"/>
                        <a:ea typeface="+mn-ea"/>
                        <a:cs typeface="+mn-cs"/>
                      </a:endParaRPr>
                    </a:p>
                  </a:txBody>
                  <a:tcPr marL="68580" marR="68580" marT="34290" marB="34290" anchor="ctr">
                    <a:solidFill>
                      <a:schemeClr val="accent2">
                        <a:lumMod val="20000"/>
                        <a:lumOff val="80000"/>
                      </a:schemeClr>
                    </a:solidFill>
                  </a:tcPr>
                </a:tc>
                <a:tc>
                  <a:txBody>
                    <a:bodyPr/>
                    <a:lstStyle/>
                    <a:p>
                      <a:pPr marL="0" algn="l" defTabSz="914400" rtl="0" eaLnBrk="1" latinLnBrk="0" hangingPunct="1"/>
                      <a:endParaRPr lang="tr-TR" sz="1800" b="0" i="0" kern="1200" dirty="0">
                        <a:solidFill>
                          <a:schemeClr val="tx2"/>
                        </a:solidFill>
                        <a:effectLst/>
                        <a:latin typeface="+mn-lt"/>
                        <a:ea typeface="+mn-ea"/>
                        <a:cs typeface="+mn-cs"/>
                      </a:endParaRPr>
                    </a:p>
                  </a:txBody>
                  <a:tcPr marL="68580" marR="68580" marT="34290" marB="34290"/>
                </a:tc>
                <a:extLst>
                  <a:ext uri="{0D108BD9-81ED-4DB2-BD59-A6C34878D82A}">
                    <a16:rowId xmlns:a16="http://schemas.microsoft.com/office/drawing/2014/main" val="482629026"/>
                  </a:ext>
                </a:extLst>
              </a:tr>
            </a:tbl>
          </a:graphicData>
        </a:graphic>
      </p:graphicFrame>
      <p:pic>
        <p:nvPicPr>
          <p:cNvPr id="5"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p:nvPr/>
        </p:nvPicPr>
        <p:blipFill>
          <a:blip r:embed="rId3" cstate="print">
            <a:extLst>
              <a:ext uri="{28A0092B-C50C-407E-A947-70E740481C1C}">
                <a14:useLocalDpi xmlns:a14="http://schemas.microsoft.com/office/drawing/2010/main" val="0"/>
              </a:ext>
            </a:extLst>
          </a:blip>
          <a:stretch>
            <a:fillRect/>
          </a:stretch>
        </p:blipFill>
        <p:spPr>
          <a:xfrm>
            <a:off x="539553" y="94320"/>
            <a:ext cx="925999" cy="720080"/>
          </a:xfrm>
          <a:prstGeom prst="rect">
            <a:avLst/>
          </a:prstGeom>
        </p:spPr>
      </p:pic>
    </p:spTree>
    <p:extLst>
      <p:ext uri="{BB962C8B-B14F-4D97-AF65-F5344CB8AC3E}">
        <p14:creationId xmlns:p14="http://schemas.microsoft.com/office/powerpoint/2010/main" val="105295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338627" y="1337881"/>
            <a:ext cx="7252389" cy="692497"/>
          </a:xfrm>
          <a:prstGeom prst="rect">
            <a:avLst/>
          </a:prstGeom>
        </p:spPr>
        <p:txBody>
          <a:bodyPr wrap="square">
            <a:spAutoFit/>
          </a:bodyPr>
          <a:lstStyle/>
          <a:p>
            <a:pPr marL="330176" indent="-216992" defTabSz="513176">
              <a:defRPr/>
            </a:pPr>
            <a:r>
              <a:rPr lang="tr-TR" sz="2100" b="1" dirty="0">
                <a:solidFill>
                  <a:srgbClr val="C00000"/>
                </a:solidFill>
                <a:cs typeface="Times New Roman" pitchFamily="18" charset="0"/>
              </a:rPr>
              <a:t>TOPLUMA YÖNELİK FARKINDALIK ÇALIŞMALARI </a:t>
            </a:r>
          </a:p>
          <a:p>
            <a:pPr marL="330176" indent="-216992" defTabSz="513176">
              <a:defRPr/>
            </a:pPr>
            <a:r>
              <a:rPr lang="tr-TR" b="1" dirty="0">
                <a:solidFill>
                  <a:srgbClr val="C00000"/>
                </a:solidFill>
                <a:cs typeface="Times New Roman" pitchFamily="18" charset="0"/>
              </a:rPr>
              <a:t>Kamu Spotları </a:t>
            </a:r>
            <a:endParaRPr lang="tr-TR" b="1" dirty="0">
              <a:solidFill>
                <a:srgbClr val="C00000"/>
              </a:solidFill>
            </a:endParaRPr>
          </a:p>
        </p:txBody>
      </p:sp>
      <p:pic>
        <p:nvPicPr>
          <p:cNvPr id="5" name="Resim 4"/>
          <p:cNvPicPr/>
          <p:nvPr/>
        </p:nvPicPr>
        <p:blipFill rotWithShape="1">
          <a:blip r:embed="rId2"/>
          <a:srcRect l="15469" t="12277" r="38503" b="39807"/>
          <a:stretch/>
        </p:blipFill>
        <p:spPr bwMode="auto">
          <a:xfrm>
            <a:off x="466569" y="3914039"/>
            <a:ext cx="3112451" cy="1543787"/>
          </a:xfrm>
          <a:prstGeom prst="rect">
            <a:avLst/>
          </a:prstGeom>
          <a:ln>
            <a:noFill/>
          </a:ln>
          <a:extLst>
            <a:ext uri="{53640926-AAD7-44D8-BBD7-CCE9431645EC}">
              <a14:shadowObscured xmlns:a14="http://schemas.microsoft.com/office/drawing/2010/main"/>
            </a:ext>
          </a:extLst>
        </p:spPr>
      </p:pic>
      <p:sp>
        <p:nvSpPr>
          <p:cNvPr id="7" name="Metin kutusu 6"/>
          <p:cNvSpPr txBox="1"/>
          <p:nvPr/>
        </p:nvSpPr>
        <p:spPr>
          <a:xfrm>
            <a:off x="227232" y="5671574"/>
            <a:ext cx="7475182" cy="248209"/>
          </a:xfrm>
          <a:prstGeom prst="rect">
            <a:avLst/>
          </a:prstGeom>
          <a:noFill/>
        </p:spPr>
        <p:txBody>
          <a:bodyPr wrap="square" rtlCol="0">
            <a:spAutoFit/>
          </a:bodyPr>
          <a:lstStyle/>
          <a:p>
            <a:pPr defTabSz="513176"/>
            <a:r>
              <a:rPr lang="tr-TR" sz="1013" dirty="0">
                <a:solidFill>
                  <a:schemeClr val="tx2">
                    <a:lumMod val="50000"/>
                  </a:schemeClr>
                </a:solidFill>
              </a:rPr>
              <a:t>KOAH/Astım/</a:t>
            </a:r>
            <a:r>
              <a:rPr lang="tr-TR" sz="1013" dirty="0" err="1">
                <a:solidFill>
                  <a:schemeClr val="tx2">
                    <a:lumMod val="50000"/>
                  </a:schemeClr>
                </a:solidFill>
              </a:rPr>
              <a:t>Pulmoner</a:t>
            </a:r>
            <a:r>
              <a:rPr lang="tr-TR" sz="1013" dirty="0">
                <a:solidFill>
                  <a:schemeClr val="tx2">
                    <a:lumMod val="50000"/>
                  </a:schemeClr>
                </a:solidFill>
              </a:rPr>
              <a:t> Rehabilitasyon eğitim videoları </a:t>
            </a:r>
            <a:r>
              <a:rPr lang="tr-TR" sz="1013" dirty="0">
                <a:solidFill>
                  <a:prstClr val="black"/>
                </a:solidFill>
                <a:hlinkClick r:id="rId3"/>
              </a:rPr>
              <a:t>http://tv.thsk.saglik.gov.tr/</a:t>
            </a:r>
            <a:r>
              <a:rPr lang="tr-TR" sz="1013" dirty="0">
                <a:solidFill>
                  <a:prstClr val="black"/>
                </a:solidFill>
              </a:rPr>
              <a:t> ve </a:t>
            </a:r>
            <a:r>
              <a:rPr lang="tr-TR" sz="1013" dirty="0">
                <a:solidFill>
                  <a:srgbClr val="FF0000"/>
                </a:solidFill>
              </a:rPr>
              <a:t>gard.org.tr </a:t>
            </a:r>
            <a:r>
              <a:rPr lang="tr-TR" sz="1013" dirty="0">
                <a:solidFill>
                  <a:schemeClr val="tx2">
                    <a:lumMod val="50000"/>
                  </a:schemeClr>
                </a:solidFill>
              </a:rPr>
              <a:t>adreslerinde yayımlanmaktadır</a:t>
            </a:r>
            <a:r>
              <a:rPr lang="tr-TR" sz="1013" dirty="0">
                <a:solidFill>
                  <a:prstClr val="black"/>
                </a:solidFill>
              </a:rPr>
              <a:t>. </a:t>
            </a:r>
          </a:p>
        </p:txBody>
      </p:sp>
      <p:pic>
        <p:nvPicPr>
          <p:cNvPr id="2" name="Resim 1"/>
          <p:cNvPicPr>
            <a:picLocks noChangeAspect="1"/>
          </p:cNvPicPr>
          <p:nvPr/>
        </p:nvPicPr>
        <p:blipFill>
          <a:blip r:embed="rId4"/>
          <a:stretch>
            <a:fillRect/>
          </a:stretch>
        </p:blipFill>
        <p:spPr>
          <a:xfrm>
            <a:off x="4212772" y="2092210"/>
            <a:ext cx="3294970" cy="1651999"/>
          </a:xfrm>
          <a:prstGeom prst="rect">
            <a:avLst/>
          </a:prstGeom>
          <a:ln>
            <a:solidFill>
              <a:schemeClr val="bg1">
                <a:lumMod val="65000"/>
              </a:schemeClr>
            </a:solidFill>
          </a:ln>
        </p:spPr>
      </p:pic>
      <p:pic>
        <p:nvPicPr>
          <p:cNvPr id="4" name="Resim 3"/>
          <p:cNvPicPr>
            <a:picLocks noChangeAspect="1"/>
          </p:cNvPicPr>
          <p:nvPr/>
        </p:nvPicPr>
        <p:blipFill>
          <a:blip r:embed="rId5"/>
          <a:stretch>
            <a:fillRect/>
          </a:stretch>
        </p:blipFill>
        <p:spPr>
          <a:xfrm>
            <a:off x="507175" y="2092210"/>
            <a:ext cx="3037004" cy="1651999"/>
          </a:xfrm>
          <a:prstGeom prst="rect">
            <a:avLst/>
          </a:prstGeom>
          <a:ln>
            <a:solidFill>
              <a:schemeClr val="bg1">
                <a:lumMod val="65000"/>
              </a:schemeClr>
            </a:solidFill>
          </a:ln>
        </p:spPr>
      </p:pic>
      <p:pic>
        <p:nvPicPr>
          <p:cNvPr id="8" name="Resim 7"/>
          <p:cNvPicPr>
            <a:picLocks noChangeAspect="1"/>
          </p:cNvPicPr>
          <p:nvPr/>
        </p:nvPicPr>
        <p:blipFill>
          <a:blip r:embed="rId6"/>
          <a:stretch>
            <a:fillRect/>
          </a:stretch>
        </p:blipFill>
        <p:spPr>
          <a:xfrm>
            <a:off x="4212772" y="3940739"/>
            <a:ext cx="3294970" cy="1563750"/>
          </a:xfrm>
          <a:prstGeom prst="rect">
            <a:avLst/>
          </a:prstGeom>
        </p:spPr>
      </p:pic>
      <p:pic>
        <p:nvPicPr>
          <p:cNvPr id="9" name="Picture 2" descr="C:\Users\umman.sezgin.SBNET\Desktop\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p:nvPr/>
        </p:nvPicPr>
        <p:blipFill>
          <a:blip r:embed="rId8" cstate="print">
            <a:extLst>
              <a:ext uri="{28A0092B-C50C-407E-A947-70E740481C1C}">
                <a14:useLocalDpi xmlns:a14="http://schemas.microsoft.com/office/drawing/2010/main" val="0"/>
              </a:ext>
            </a:extLst>
          </a:blip>
          <a:stretch>
            <a:fillRect/>
          </a:stretch>
        </p:blipFill>
        <p:spPr>
          <a:xfrm>
            <a:off x="511791" y="140886"/>
            <a:ext cx="925999" cy="720080"/>
          </a:xfrm>
          <a:prstGeom prst="rect">
            <a:avLst/>
          </a:prstGeom>
        </p:spPr>
      </p:pic>
    </p:spTree>
    <p:extLst>
      <p:ext uri="{BB962C8B-B14F-4D97-AF65-F5344CB8AC3E}">
        <p14:creationId xmlns:p14="http://schemas.microsoft.com/office/powerpoint/2010/main" val="3568667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13 Metin kutusu"/>
          <p:cNvSpPr txBox="1">
            <a:spLocks noChangeArrowheads="1"/>
          </p:cNvSpPr>
          <p:nvPr/>
        </p:nvSpPr>
        <p:spPr bwMode="auto">
          <a:xfrm>
            <a:off x="457901" y="1521075"/>
            <a:ext cx="742919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513176" eaLnBrk="1" hangingPunct="1"/>
            <a:r>
              <a:rPr lang="tr-TR" sz="2100" b="1" dirty="0">
                <a:solidFill>
                  <a:srgbClr val="C00000"/>
                </a:solidFill>
                <a:latin typeface="Calibri"/>
                <a:cs typeface="Arial" panose="020B0604020202020204" pitchFamily="34" charset="0"/>
              </a:rPr>
              <a:t>SAĞLIK PERSONELİ FARKINDALIK ÇALIŞMALARI</a:t>
            </a:r>
          </a:p>
          <a:p>
            <a:pPr defTabSz="513176" eaLnBrk="1" hangingPunct="1"/>
            <a:r>
              <a:rPr lang="tr-TR" b="1" dirty="0">
                <a:solidFill>
                  <a:srgbClr val="C00000"/>
                </a:solidFill>
                <a:latin typeface="Calibri"/>
                <a:cs typeface="Arial" panose="020B0604020202020204" pitchFamily="34" charset="0"/>
              </a:rPr>
              <a:t>Eğitim Materyalleri</a:t>
            </a:r>
          </a:p>
        </p:txBody>
      </p:sp>
      <p:sp>
        <p:nvSpPr>
          <p:cNvPr id="5" name="Metin kutusu 4"/>
          <p:cNvSpPr txBox="1"/>
          <p:nvPr/>
        </p:nvSpPr>
        <p:spPr>
          <a:xfrm>
            <a:off x="394444" y="5560536"/>
            <a:ext cx="6057542" cy="404085"/>
          </a:xfrm>
          <a:prstGeom prst="rect">
            <a:avLst/>
          </a:prstGeom>
          <a:noFill/>
        </p:spPr>
        <p:txBody>
          <a:bodyPr wrap="square" rtlCol="0">
            <a:spAutoFit/>
          </a:bodyPr>
          <a:lstStyle/>
          <a:p>
            <a:pPr defTabSz="513176"/>
            <a:r>
              <a:rPr lang="tr-TR" sz="1013" dirty="0">
                <a:solidFill>
                  <a:schemeClr val="tx2">
                    <a:lumMod val="50000"/>
                  </a:schemeClr>
                </a:solidFill>
              </a:rPr>
              <a:t>Hazırlanan afiş ve broşürler </a:t>
            </a:r>
            <a:r>
              <a:rPr lang="tr-TR" sz="1013" dirty="0">
                <a:solidFill>
                  <a:prstClr val="black"/>
                </a:solidFill>
                <a:hlinkClick r:id="rId2"/>
              </a:rPr>
              <a:t>http://kronikhastaliklar.thsk.saglik.gov.tr/</a:t>
            </a:r>
            <a:r>
              <a:rPr lang="tr-TR" sz="1013" dirty="0">
                <a:solidFill>
                  <a:prstClr val="black"/>
                </a:solidFill>
              </a:rPr>
              <a:t> </a:t>
            </a:r>
            <a:r>
              <a:rPr lang="tr-TR" sz="1013" dirty="0">
                <a:solidFill>
                  <a:schemeClr val="tx2">
                    <a:lumMod val="50000"/>
                  </a:schemeClr>
                </a:solidFill>
              </a:rPr>
              <a:t>ve</a:t>
            </a:r>
            <a:r>
              <a:rPr lang="tr-TR" sz="1013" dirty="0">
                <a:solidFill>
                  <a:prstClr val="black"/>
                </a:solidFill>
              </a:rPr>
              <a:t> </a:t>
            </a:r>
            <a:r>
              <a:rPr lang="tr-TR" sz="1013" dirty="0">
                <a:solidFill>
                  <a:srgbClr val="FF0000"/>
                </a:solidFill>
              </a:rPr>
              <a:t>gard.org.tr </a:t>
            </a:r>
            <a:r>
              <a:rPr lang="tr-TR" sz="1013" dirty="0">
                <a:solidFill>
                  <a:schemeClr val="tx2">
                    <a:lumMod val="50000"/>
                  </a:schemeClr>
                </a:solidFill>
              </a:rPr>
              <a:t>adresinde yayımlanmaktadır. </a:t>
            </a:r>
          </a:p>
        </p:txBody>
      </p:sp>
      <p:pic>
        <p:nvPicPr>
          <p:cNvPr id="6" name="Resim 5"/>
          <p:cNvPicPr>
            <a:picLocks noChangeAspect="1"/>
          </p:cNvPicPr>
          <p:nvPr/>
        </p:nvPicPr>
        <p:blipFill>
          <a:blip r:embed="rId3"/>
          <a:stretch>
            <a:fillRect/>
          </a:stretch>
        </p:blipFill>
        <p:spPr>
          <a:xfrm>
            <a:off x="4730671" y="2401723"/>
            <a:ext cx="2494721" cy="1403283"/>
          </a:xfrm>
          <a:prstGeom prst="rect">
            <a:avLst/>
          </a:prstGeom>
          <a:ln>
            <a:solidFill>
              <a:schemeClr val="bg1">
                <a:lumMod val="65000"/>
              </a:schemeClr>
            </a:solidFill>
          </a:ln>
        </p:spPr>
      </p:pic>
      <p:pic>
        <p:nvPicPr>
          <p:cNvPr id="7" name="Resim 6"/>
          <p:cNvPicPr>
            <a:picLocks noChangeAspect="1"/>
          </p:cNvPicPr>
          <p:nvPr/>
        </p:nvPicPr>
        <p:blipFill>
          <a:blip r:embed="rId4"/>
          <a:stretch>
            <a:fillRect/>
          </a:stretch>
        </p:blipFill>
        <p:spPr>
          <a:xfrm>
            <a:off x="5796322" y="3296220"/>
            <a:ext cx="2693223" cy="1769720"/>
          </a:xfrm>
          <a:prstGeom prst="rect">
            <a:avLst/>
          </a:prstGeom>
          <a:ln>
            <a:solidFill>
              <a:schemeClr val="bg1">
                <a:lumMod val="65000"/>
              </a:schemeClr>
            </a:solidFill>
          </a:ln>
        </p:spPr>
      </p:pic>
      <p:pic>
        <p:nvPicPr>
          <p:cNvPr id="10" name="Resim 9"/>
          <p:cNvPicPr>
            <a:picLocks noChangeAspect="1"/>
          </p:cNvPicPr>
          <p:nvPr/>
        </p:nvPicPr>
        <p:blipFill>
          <a:blip r:embed="rId5"/>
          <a:stretch>
            <a:fillRect/>
          </a:stretch>
        </p:blipFill>
        <p:spPr>
          <a:xfrm>
            <a:off x="3225287" y="3946647"/>
            <a:ext cx="2418516" cy="1523744"/>
          </a:xfrm>
          <a:prstGeom prst="rect">
            <a:avLst/>
          </a:prstGeom>
          <a:ln>
            <a:solidFill>
              <a:schemeClr val="bg1">
                <a:lumMod val="65000"/>
              </a:schemeClr>
            </a:solidFill>
          </a:ln>
        </p:spPr>
      </p:pic>
      <p:pic>
        <p:nvPicPr>
          <p:cNvPr id="11" name="Resim 10"/>
          <p:cNvPicPr>
            <a:picLocks noChangeAspect="1"/>
          </p:cNvPicPr>
          <p:nvPr/>
        </p:nvPicPr>
        <p:blipFill>
          <a:blip r:embed="rId6"/>
          <a:stretch>
            <a:fillRect/>
          </a:stretch>
        </p:blipFill>
        <p:spPr>
          <a:xfrm>
            <a:off x="501733" y="2437787"/>
            <a:ext cx="2553311" cy="1523745"/>
          </a:xfrm>
          <a:prstGeom prst="rect">
            <a:avLst/>
          </a:prstGeom>
        </p:spPr>
      </p:pic>
      <p:pic>
        <p:nvPicPr>
          <p:cNvPr id="12" name="Resim 11"/>
          <p:cNvPicPr>
            <a:picLocks noChangeAspect="1"/>
          </p:cNvPicPr>
          <p:nvPr/>
        </p:nvPicPr>
        <p:blipFill>
          <a:blip r:embed="rId7"/>
          <a:stretch>
            <a:fillRect/>
          </a:stretch>
        </p:blipFill>
        <p:spPr>
          <a:xfrm>
            <a:off x="1788087" y="3145148"/>
            <a:ext cx="2384414" cy="1548622"/>
          </a:xfrm>
          <a:prstGeom prst="rect">
            <a:avLst/>
          </a:prstGeom>
        </p:spPr>
      </p:pic>
      <p:pic>
        <p:nvPicPr>
          <p:cNvPr id="9" name="Picture 2" descr="C:\Users\umman.sezgin.SBNET\Desktop\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p:cNvPicPr/>
          <p:nvPr/>
        </p:nvPicPr>
        <p:blipFill>
          <a:blip r:embed="rId9" cstate="print">
            <a:extLst>
              <a:ext uri="{28A0092B-C50C-407E-A947-70E740481C1C}">
                <a14:useLocalDpi xmlns:a14="http://schemas.microsoft.com/office/drawing/2010/main" val="0"/>
              </a:ext>
            </a:extLst>
          </a:blip>
          <a:stretch>
            <a:fillRect/>
          </a:stretch>
        </p:blipFill>
        <p:spPr>
          <a:xfrm>
            <a:off x="611560" y="90167"/>
            <a:ext cx="925999" cy="720080"/>
          </a:xfrm>
          <a:prstGeom prst="rect">
            <a:avLst/>
          </a:prstGeom>
        </p:spPr>
      </p:pic>
    </p:spTree>
    <p:extLst>
      <p:ext uri="{BB962C8B-B14F-4D97-AF65-F5344CB8AC3E}">
        <p14:creationId xmlns:p14="http://schemas.microsoft.com/office/powerpoint/2010/main" val="1300717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432708" y="1405068"/>
            <a:ext cx="7053943" cy="692497"/>
          </a:xfrm>
          <a:prstGeom prst="rect">
            <a:avLst/>
          </a:prstGeom>
          <a:noFill/>
        </p:spPr>
        <p:txBody>
          <a:bodyPr wrap="square" rtlCol="0">
            <a:spAutoFit/>
          </a:bodyPr>
          <a:lstStyle/>
          <a:p>
            <a:r>
              <a:rPr lang="tr-TR" sz="2100" b="1" dirty="0">
                <a:solidFill>
                  <a:srgbClr val="C00000"/>
                </a:solidFill>
                <a:cs typeface="Times New Roman" pitchFamily="18" charset="0"/>
              </a:rPr>
              <a:t>TOPLUMA YÖNELİK FARKINDALIK ÇALIŞMALARI</a:t>
            </a:r>
          </a:p>
          <a:p>
            <a:r>
              <a:rPr lang="tr-TR" b="1" dirty="0">
                <a:solidFill>
                  <a:srgbClr val="C00000"/>
                </a:solidFill>
              </a:rPr>
              <a:t>Hipertansiyon Afişleri</a:t>
            </a:r>
            <a:r>
              <a:rPr lang="tr-TR" b="1" dirty="0">
                <a:solidFill>
                  <a:srgbClr val="C00000"/>
                </a:solidFill>
                <a:cs typeface="Times New Roman" pitchFamily="18" charset="0"/>
              </a:rPr>
              <a:t> </a:t>
            </a:r>
          </a:p>
        </p:txBody>
      </p:sp>
      <p:sp>
        <p:nvSpPr>
          <p:cNvPr id="11" name="Dikdörtgen 10"/>
          <p:cNvSpPr/>
          <p:nvPr/>
        </p:nvSpPr>
        <p:spPr>
          <a:xfrm>
            <a:off x="2400301" y="2041082"/>
            <a:ext cx="5465564" cy="461665"/>
          </a:xfrm>
          <a:prstGeom prst="rect">
            <a:avLst/>
          </a:prstGeom>
        </p:spPr>
        <p:txBody>
          <a:bodyPr wrap="square">
            <a:spAutoFit/>
          </a:bodyPr>
          <a:lstStyle/>
          <a:p>
            <a:r>
              <a:rPr lang="tr-TR" sz="1200" dirty="0">
                <a:solidFill>
                  <a:schemeClr val="tx2">
                    <a:lumMod val="50000"/>
                  </a:schemeClr>
                </a:solidFill>
              </a:rPr>
              <a:t>Her yıl önleme ve kontrol programında yer alan konulara uygun olarak afişler güncellenmektedir.</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462" y="2088043"/>
            <a:ext cx="1818054" cy="2387919"/>
          </a:xfrm>
          <a:prstGeom prst="rect">
            <a:avLst/>
          </a:prstGeom>
          <a:ln>
            <a:solidFill>
              <a:schemeClr val="bg1">
                <a:lumMod val="65000"/>
              </a:schemeClr>
            </a:solidFill>
          </a:ln>
        </p:spPr>
      </p:pic>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633" y="2726708"/>
            <a:ext cx="1710489" cy="2252013"/>
          </a:xfrm>
          <a:prstGeom prst="rect">
            <a:avLst/>
          </a:prstGeom>
          <a:ln>
            <a:solidFill>
              <a:schemeClr val="bg1">
                <a:lumMod val="65000"/>
              </a:schemeClr>
            </a:solidFill>
          </a:ln>
        </p:spPr>
      </p:pic>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0164" y="3223902"/>
            <a:ext cx="1763390" cy="2235771"/>
          </a:xfrm>
          <a:prstGeom prst="rect">
            <a:avLst/>
          </a:prstGeom>
          <a:ln>
            <a:solidFill>
              <a:schemeClr val="bg1">
                <a:lumMod val="65000"/>
              </a:schemeClr>
            </a:solidFill>
          </a:ln>
        </p:spPr>
      </p:pic>
      <p:pic>
        <p:nvPicPr>
          <p:cNvPr id="8" name="İçerik Yer Tutucusu 7"/>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5865047" y="3755726"/>
            <a:ext cx="1817514" cy="2201724"/>
          </a:xfrm>
          <a:prstGeom prst="rect">
            <a:avLst/>
          </a:prstGeom>
          <a:ln>
            <a:solidFill>
              <a:schemeClr val="bg1">
                <a:lumMod val="65000"/>
              </a:schemeClr>
            </a:solidFill>
          </a:ln>
        </p:spPr>
      </p:pic>
      <p:pic>
        <p:nvPicPr>
          <p:cNvPr id="12" name="Picture 2" descr="C:\Users\umman.sezgin.SBNET\Desktop\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p:cNvPicPr/>
          <p:nvPr/>
        </p:nvPicPr>
        <p:blipFill>
          <a:blip r:embed="rId7" cstate="print">
            <a:extLst>
              <a:ext uri="{28A0092B-C50C-407E-A947-70E740481C1C}">
                <a14:useLocalDpi xmlns:a14="http://schemas.microsoft.com/office/drawing/2010/main" val="0"/>
              </a:ext>
            </a:extLst>
          </a:blip>
          <a:stretch>
            <a:fillRect/>
          </a:stretch>
        </p:blipFill>
        <p:spPr>
          <a:xfrm>
            <a:off x="611560" y="143172"/>
            <a:ext cx="925999" cy="720080"/>
          </a:xfrm>
          <a:prstGeom prst="rect">
            <a:avLst/>
          </a:prstGeom>
        </p:spPr>
      </p:pic>
    </p:spTree>
    <p:extLst>
      <p:ext uri="{BB962C8B-B14F-4D97-AF65-F5344CB8AC3E}">
        <p14:creationId xmlns:p14="http://schemas.microsoft.com/office/powerpoint/2010/main" val="1297445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txBox="1">
            <a:spLocks/>
          </p:cNvSpPr>
          <p:nvPr/>
        </p:nvSpPr>
        <p:spPr>
          <a:xfrm>
            <a:off x="481693" y="1426297"/>
            <a:ext cx="7135292" cy="515708"/>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514350">
              <a:spcBef>
                <a:spcPts val="0"/>
              </a:spcBef>
              <a:defRPr/>
            </a:pPr>
            <a:r>
              <a:rPr lang="tr-TR" sz="2100" b="1" dirty="0">
                <a:solidFill>
                  <a:srgbClr val="C00000"/>
                </a:solidFill>
                <a:ea typeface="Times New Roman" pitchFamily="18" charset="0"/>
                <a:cs typeface="Arial" pitchFamily="34" charset="0"/>
              </a:rPr>
              <a:t>TOPLUMA YÖNELİK İL FARKINDALIK ÇALIŞMALARI </a:t>
            </a:r>
            <a:br>
              <a:rPr lang="tr-TR" sz="2100" b="1" dirty="0">
                <a:solidFill>
                  <a:srgbClr val="C00000"/>
                </a:solidFill>
                <a:ea typeface="Times New Roman" pitchFamily="18" charset="0"/>
                <a:cs typeface="Arial" pitchFamily="34" charset="0"/>
              </a:rPr>
            </a:br>
            <a:endParaRPr lang="tr-TR" sz="1800" b="1" dirty="0">
              <a:solidFill>
                <a:srgbClr val="C00000"/>
              </a:solidFill>
              <a:ea typeface="Times New Roman" pitchFamily="18" charset="0"/>
              <a:cs typeface="Arial" pitchFamily="34" charset="0"/>
            </a:endParaRPr>
          </a:p>
        </p:txBody>
      </p:sp>
      <p:sp>
        <p:nvSpPr>
          <p:cNvPr id="3" name="Dikdörtgen 2"/>
          <p:cNvSpPr/>
          <p:nvPr/>
        </p:nvSpPr>
        <p:spPr>
          <a:xfrm>
            <a:off x="481694" y="1800197"/>
            <a:ext cx="8235779" cy="854080"/>
          </a:xfrm>
          <a:prstGeom prst="rect">
            <a:avLst/>
          </a:prstGeom>
        </p:spPr>
        <p:txBody>
          <a:bodyPr wrap="square">
            <a:spAutoFit/>
          </a:bodyPr>
          <a:lstStyle/>
          <a:p>
            <a:pPr defTabSz="685800">
              <a:defRPr/>
            </a:pPr>
            <a:r>
              <a:rPr lang="tr-TR" sz="1650" kern="0" dirty="0">
                <a:solidFill>
                  <a:schemeClr val="tx2">
                    <a:lumMod val="50000"/>
                  </a:schemeClr>
                </a:solidFill>
              </a:rPr>
              <a:t>Kronik hastalılara ilişkin toplumun bilgilendirilmesi, farkındalığın artırılması, sağlık okuryazarlığı geliştirilerek sağlığa yönelik risklerin erken tespiti ve tedavisi yapılarak gerekli önlemlerin alınması amacıyla farkındalık faaliyetlerinin gerçekleştirilmesi</a:t>
            </a:r>
          </a:p>
        </p:txBody>
      </p:sp>
      <p:pic>
        <p:nvPicPr>
          <p:cNvPr id="4" name="Resim 3"/>
          <p:cNvPicPr>
            <a:picLocks noChangeAspect="1"/>
          </p:cNvPicPr>
          <p:nvPr/>
        </p:nvPicPr>
        <p:blipFill>
          <a:blip r:embed="rId2"/>
          <a:stretch>
            <a:fillRect/>
          </a:stretch>
        </p:blipFill>
        <p:spPr>
          <a:xfrm>
            <a:off x="616539" y="2724183"/>
            <a:ext cx="2089368" cy="1654745"/>
          </a:xfrm>
          <a:prstGeom prst="rect">
            <a:avLst/>
          </a:prstGeom>
        </p:spPr>
      </p:pic>
      <p:pic>
        <p:nvPicPr>
          <p:cNvPr id="5" name="Resim 4" descr="C:\Users\Thsk40\AppData\Local\Temp\Ebdys\OpeningAttachments\338645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3807" y="2724183"/>
            <a:ext cx="2121633" cy="1654745"/>
          </a:xfrm>
          <a:prstGeom prst="rect">
            <a:avLst/>
          </a:prstGeom>
          <a:noFill/>
          <a:ln>
            <a:noFill/>
          </a:ln>
        </p:spPr>
      </p:pic>
      <p:pic>
        <p:nvPicPr>
          <p:cNvPr id="6" name="Resim 5"/>
          <p:cNvPicPr>
            <a:picLocks noChangeAspect="1"/>
          </p:cNvPicPr>
          <p:nvPr/>
        </p:nvPicPr>
        <p:blipFill>
          <a:blip r:embed="rId4"/>
          <a:stretch>
            <a:fillRect/>
          </a:stretch>
        </p:blipFill>
        <p:spPr>
          <a:xfrm>
            <a:off x="1973582" y="3987262"/>
            <a:ext cx="2121633" cy="1657172"/>
          </a:xfrm>
          <a:prstGeom prst="rect">
            <a:avLst/>
          </a:prstGeom>
        </p:spPr>
      </p:pic>
      <p:pic>
        <p:nvPicPr>
          <p:cNvPr id="8" name="Resim 7"/>
          <p:cNvPicPr>
            <a:picLocks noChangeAspect="1"/>
          </p:cNvPicPr>
          <p:nvPr/>
        </p:nvPicPr>
        <p:blipFill>
          <a:blip r:embed="rId5"/>
          <a:stretch>
            <a:fillRect/>
          </a:stretch>
        </p:blipFill>
        <p:spPr>
          <a:xfrm>
            <a:off x="6183340" y="2724183"/>
            <a:ext cx="2217470" cy="1654745"/>
          </a:xfrm>
          <a:prstGeom prst="rect">
            <a:avLst/>
          </a:prstGeom>
        </p:spPr>
      </p:pic>
      <p:pic>
        <p:nvPicPr>
          <p:cNvPr id="7" name="Resim 6"/>
          <p:cNvPicPr/>
          <p:nvPr/>
        </p:nvPicPr>
        <p:blipFill>
          <a:blip r:embed="rId6"/>
          <a:srcRect/>
          <a:stretch>
            <a:fillRect/>
          </a:stretch>
        </p:blipFill>
        <p:spPr bwMode="auto">
          <a:xfrm>
            <a:off x="4806619" y="3989690"/>
            <a:ext cx="2199662" cy="1654745"/>
          </a:xfrm>
          <a:prstGeom prst="rect">
            <a:avLst/>
          </a:prstGeom>
          <a:noFill/>
          <a:ln w="9525">
            <a:noFill/>
            <a:miter lim="800000"/>
            <a:headEnd/>
            <a:tailEnd/>
          </a:ln>
        </p:spPr>
      </p:pic>
      <p:pic>
        <p:nvPicPr>
          <p:cNvPr id="9" name="Picture 2" descr="C:\Users\umman.sezgin.SBNET\Desktop\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p:nvPr/>
        </p:nvPicPr>
        <p:blipFill>
          <a:blip r:embed="rId8" cstate="print">
            <a:extLst>
              <a:ext uri="{28A0092B-C50C-407E-A947-70E740481C1C}">
                <a14:useLocalDpi xmlns:a14="http://schemas.microsoft.com/office/drawing/2010/main" val="0"/>
              </a:ext>
            </a:extLst>
          </a:blip>
          <a:stretch>
            <a:fillRect/>
          </a:stretch>
        </p:blipFill>
        <p:spPr>
          <a:xfrm>
            <a:off x="616539" y="104744"/>
            <a:ext cx="925999" cy="720080"/>
          </a:xfrm>
          <a:prstGeom prst="rect">
            <a:avLst/>
          </a:prstGeom>
        </p:spPr>
      </p:pic>
    </p:spTree>
    <p:extLst>
      <p:ext uri="{BB962C8B-B14F-4D97-AF65-F5344CB8AC3E}">
        <p14:creationId xmlns:p14="http://schemas.microsoft.com/office/powerpoint/2010/main" val="486350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C:\Users\NEVIN~1.COB\AppData\Local\Temp\Rar$DIa0.920\IMG-20160310-WA0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8306" y="2636625"/>
            <a:ext cx="2089368" cy="1654745"/>
          </a:xfrm>
          <a:prstGeom prst="rect">
            <a:avLst/>
          </a:prstGeom>
          <a:ln>
            <a:solidFill>
              <a:schemeClr val="bg1">
                <a:lumMod val="65000"/>
              </a:schemeClr>
            </a:solidFill>
          </a:ln>
        </p:spPr>
      </p:pic>
      <p:sp>
        <p:nvSpPr>
          <p:cNvPr id="2" name="Başlık 1"/>
          <p:cNvSpPr txBox="1">
            <a:spLocks/>
          </p:cNvSpPr>
          <p:nvPr/>
        </p:nvSpPr>
        <p:spPr>
          <a:xfrm>
            <a:off x="604157" y="1300540"/>
            <a:ext cx="7301894" cy="621931"/>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tr-TR" sz="2100" b="1" dirty="0">
                <a:solidFill>
                  <a:srgbClr val="C00000"/>
                </a:solidFill>
                <a:ea typeface="Times New Roman" pitchFamily="18" charset="0"/>
                <a:cs typeface="Arial" pitchFamily="34" charset="0"/>
              </a:rPr>
              <a:t>SAĞLIK ÇALIŞANLARI FARKINDALIĞINA YÖNELİK ÇALIŞMALAR </a:t>
            </a:r>
          </a:p>
        </p:txBody>
      </p:sp>
      <p:sp>
        <p:nvSpPr>
          <p:cNvPr id="3" name="İçerik Yer Tutucusu 2"/>
          <p:cNvSpPr txBox="1">
            <a:spLocks/>
          </p:cNvSpPr>
          <p:nvPr/>
        </p:nvSpPr>
        <p:spPr>
          <a:xfrm>
            <a:off x="537518" y="1835973"/>
            <a:ext cx="8112212" cy="800651"/>
          </a:xfrm>
          <a:prstGeom prst="rect">
            <a:avLst/>
          </a:prstGeom>
        </p:spPr>
        <p:txBody>
          <a:bodyPr vert="horz" lIns="68580" tIns="34290" rIns="68580" bIns="3429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514350">
              <a:lnSpc>
                <a:spcPct val="100000"/>
              </a:lnSpc>
              <a:spcBef>
                <a:spcPts val="0"/>
              </a:spcBef>
              <a:buNone/>
              <a:defRPr/>
            </a:pPr>
            <a:r>
              <a:rPr lang="tr-TR" sz="1650" dirty="0">
                <a:solidFill>
                  <a:schemeClr val="tx2">
                    <a:lumMod val="50000"/>
                  </a:schemeClr>
                </a:solidFill>
                <a:latin typeface="Calibri" panose="020F0502020204030204"/>
              </a:rPr>
              <a:t>Birinci Basamak Sağlık Hizmetleri kapsamında kronik hastalıkların yönetiminin güçlendirilmesi, eğitim ve  kapasite geliştirilmesi çalışmaları kapsamında farkındalık faaliyetlerinin gerçekleştirilmesi</a:t>
            </a:r>
          </a:p>
        </p:txBody>
      </p:sp>
      <p:pic>
        <p:nvPicPr>
          <p:cNvPr id="9" name="Resim 8" descr="D:\ALTUNAY-Kronik Hastalıklar Dairesi 01.07.2015\GARD 15.07.2015\GARD 2009-2014 İD Raporu\ÇG VE İl FAALİYETLER FOTO süzme\SON-İl Faaliyet Örnekleri Klasörü\SON- ASTIM_ KOAH_ PR İl Faaliyetleri Fotoğraflar\KOAH 2014\İZMİR\IMG_645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914" y="2723437"/>
            <a:ext cx="2089368" cy="1654745"/>
          </a:xfrm>
          <a:prstGeom prst="rect">
            <a:avLst/>
          </a:prstGeom>
          <a:noFill/>
          <a:ln>
            <a:noFill/>
          </a:ln>
        </p:spPr>
      </p:pic>
      <p:pic>
        <p:nvPicPr>
          <p:cNvPr id="4" name="Resim 3"/>
          <p:cNvPicPr>
            <a:picLocks noChangeAspect="1"/>
          </p:cNvPicPr>
          <p:nvPr/>
        </p:nvPicPr>
        <p:blipFill>
          <a:blip r:embed="rId4"/>
          <a:stretch>
            <a:fillRect/>
          </a:stretch>
        </p:blipFill>
        <p:spPr>
          <a:xfrm>
            <a:off x="6646697" y="2636624"/>
            <a:ext cx="2089368" cy="1654746"/>
          </a:xfrm>
          <a:prstGeom prst="rect">
            <a:avLst/>
          </a:prstGeom>
        </p:spPr>
      </p:pic>
      <p:pic>
        <p:nvPicPr>
          <p:cNvPr id="8" name="Resim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5335" y="4002353"/>
            <a:ext cx="2089368" cy="1654747"/>
          </a:xfrm>
          <a:prstGeom prst="rect">
            <a:avLst/>
          </a:prstGeom>
          <a:noFill/>
          <a:ln>
            <a:solidFill>
              <a:sysClr val="window" lastClr="FFFFFF">
                <a:lumMod val="85000"/>
              </a:sysClr>
            </a:solidFill>
          </a:ln>
        </p:spPr>
      </p:pic>
      <p:pic>
        <p:nvPicPr>
          <p:cNvPr id="7" name="Resim 6"/>
          <p:cNvPicPr/>
          <p:nvPr/>
        </p:nvPicPr>
        <p:blipFill>
          <a:blip r:embed="rId6">
            <a:extLst>
              <a:ext uri="{28A0092B-C50C-407E-A947-70E740481C1C}">
                <a14:useLocalDpi xmlns:a14="http://schemas.microsoft.com/office/drawing/2010/main" val="0"/>
              </a:ext>
            </a:extLst>
          </a:blip>
          <a:srcRect/>
          <a:stretch>
            <a:fillRect/>
          </a:stretch>
        </p:blipFill>
        <p:spPr bwMode="auto">
          <a:xfrm>
            <a:off x="5268919" y="3915855"/>
            <a:ext cx="2089368" cy="1654748"/>
          </a:xfrm>
          <a:prstGeom prst="rect">
            <a:avLst/>
          </a:prstGeom>
          <a:noFill/>
          <a:ln>
            <a:noFill/>
          </a:ln>
        </p:spPr>
      </p:pic>
      <p:pic>
        <p:nvPicPr>
          <p:cNvPr id="11" name="Picture 2" descr="C:\Users\umman.sezgin.SBNET\Desktop\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 name="Resim 13"/>
          <p:cNvPicPr/>
          <p:nvPr/>
        </p:nvPicPr>
        <p:blipFill>
          <a:blip r:embed="rId8" cstate="print">
            <a:extLst>
              <a:ext uri="{28A0092B-C50C-407E-A947-70E740481C1C}">
                <a14:useLocalDpi xmlns:a14="http://schemas.microsoft.com/office/drawing/2010/main" val="0"/>
              </a:ext>
            </a:extLst>
          </a:blip>
          <a:stretch>
            <a:fillRect/>
          </a:stretch>
        </p:blipFill>
        <p:spPr>
          <a:xfrm>
            <a:off x="604157" y="110204"/>
            <a:ext cx="925999" cy="720080"/>
          </a:xfrm>
          <a:prstGeom prst="rect">
            <a:avLst/>
          </a:prstGeom>
        </p:spPr>
      </p:pic>
    </p:spTree>
    <p:extLst>
      <p:ext uri="{BB962C8B-B14F-4D97-AF65-F5344CB8AC3E}">
        <p14:creationId xmlns:p14="http://schemas.microsoft.com/office/powerpoint/2010/main" val="762019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1" name="Picture 2" descr="E:\STANT FOTOĞRAFLARI\IMG_08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813" y="2188972"/>
            <a:ext cx="3426147" cy="161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4"/>
          <a:stretch>
            <a:fillRect/>
          </a:stretch>
        </p:blipFill>
        <p:spPr>
          <a:xfrm>
            <a:off x="5118488" y="2218519"/>
            <a:ext cx="3376226" cy="1616663"/>
          </a:xfrm>
          <a:prstGeom prst="rect">
            <a:avLst/>
          </a:prstGeom>
        </p:spPr>
      </p:pic>
      <p:pic>
        <p:nvPicPr>
          <p:cNvPr id="10" name="Resim 9"/>
          <p:cNvPicPr>
            <a:picLocks noChangeAspect="1"/>
          </p:cNvPicPr>
          <p:nvPr/>
        </p:nvPicPr>
        <p:blipFill>
          <a:blip r:embed="rId5"/>
          <a:stretch>
            <a:fillRect/>
          </a:stretch>
        </p:blipFill>
        <p:spPr>
          <a:xfrm>
            <a:off x="785814" y="4215445"/>
            <a:ext cx="3426146" cy="1662689"/>
          </a:xfrm>
          <a:prstGeom prst="rect">
            <a:avLst/>
          </a:prstGeom>
        </p:spPr>
      </p:pic>
      <p:sp>
        <p:nvSpPr>
          <p:cNvPr id="3" name="Dikdörtgen 2"/>
          <p:cNvSpPr/>
          <p:nvPr/>
        </p:nvSpPr>
        <p:spPr>
          <a:xfrm>
            <a:off x="732434" y="1456777"/>
            <a:ext cx="8171184" cy="646331"/>
          </a:xfrm>
          <a:prstGeom prst="rect">
            <a:avLst/>
          </a:prstGeom>
        </p:spPr>
        <p:txBody>
          <a:bodyPr wrap="square">
            <a:spAutoFit/>
          </a:bodyPr>
          <a:lstStyle/>
          <a:p>
            <a:r>
              <a:rPr lang="tr-TR" sz="2100" b="1" dirty="0">
                <a:solidFill>
                  <a:srgbClr val="C00000"/>
                </a:solidFill>
                <a:cs typeface="Arial" panose="020B0604020202020204" pitchFamily="34" charset="0"/>
              </a:rPr>
              <a:t>ÖZEL GÜN VE HAFTALAR ETKİNLİKLERİ </a:t>
            </a:r>
            <a:br>
              <a:rPr lang="tr-TR" sz="2100" b="1" dirty="0">
                <a:solidFill>
                  <a:srgbClr val="C00000"/>
                </a:solidFill>
                <a:cs typeface="Arial" panose="020B0604020202020204" pitchFamily="34" charset="0"/>
              </a:rPr>
            </a:br>
            <a:r>
              <a:rPr lang="tr-TR" sz="1500" b="1" dirty="0">
                <a:solidFill>
                  <a:srgbClr val="C00000"/>
                </a:solidFill>
                <a:cs typeface="Times New Roman" pitchFamily="18" charset="0"/>
              </a:rPr>
              <a:t>Astım, KOAH İl Farkındalık </a:t>
            </a:r>
            <a:r>
              <a:rPr lang="tr-TR" sz="1500" b="1" dirty="0">
                <a:solidFill>
                  <a:srgbClr val="C00000"/>
                </a:solidFill>
                <a:cs typeface="Arial" panose="020B0604020202020204" pitchFamily="34" charset="0"/>
              </a:rPr>
              <a:t>Etkinlikleri</a:t>
            </a:r>
            <a:endParaRPr lang="tr-TR" sz="1500" dirty="0">
              <a:solidFill>
                <a:prstClr val="black"/>
              </a:solidFill>
            </a:endParaRPr>
          </a:p>
        </p:txBody>
      </p:sp>
      <p:pic>
        <p:nvPicPr>
          <p:cNvPr id="8" name="Resim 7"/>
          <p:cNvPicPr>
            <a:picLocks noChangeAspect="1"/>
          </p:cNvPicPr>
          <p:nvPr/>
        </p:nvPicPr>
        <p:blipFill>
          <a:blip r:embed="rId6"/>
          <a:stretch>
            <a:fillRect/>
          </a:stretch>
        </p:blipFill>
        <p:spPr>
          <a:xfrm>
            <a:off x="5118487" y="4250901"/>
            <a:ext cx="3376226" cy="1617824"/>
          </a:xfrm>
          <a:prstGeom prst="rect">
            <a:avLst/>
          </a:prstGeom>
        </p:spPr>
      </p:pic>
      <p:pic>
        <p:nvPicPr>
          <p:cNvPr id="9" name="Resim 8"/>
          <p:cNvPicPr>
            <a:picLocks noChangeAspect="1"/>
          </p:cNvPicPr>
          <p:nvPr/>
        </p:nvPicPr>
        <p:blipFill>
          <a:blip r:embed="rId7"/>
          <a:stretch>
            <a:fillRect/>
          </a:stretch>
        </p:blipFill>
        <p:spPr>
          <a:xfrm>
            <a:off x="2977774" y="3016251"/>
            <a:ext cx="2865641" cy="1508775"/>
          </a:xfrm>
          <a:prstGeom prst="rect">
            <a:avLst/>
          </a:prstGeom>
        </p:spPr>
      </p:pic>
      <p:pic>
        <p:nvPicPr>
          <p:cNvPr id="11" name="Picture 2" descr="C:\Users\umman.sezgin.SBNET\Desktop\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4" name="Resim 13"/>
          <p:cNvPicPr/>
          <p:nvPr/>
        </p:nvPicPr>
        <p:blipFill>
          <a:blip r:embed="rId9" cstate="print">
            <a:extLst>
              <a:ext uri="{28A0092B-C50C-407E-A947-70E740481C1C}">
                <a14:useLocalDpi xmlns:a14="http://schemas.microsoft.com/office/drawing/2010/main" val="0"/>
              </a:ext>
            </a:extLst>
          </a:blip>
          <a:stretch>
            <a:fillRect/>
          </a:stretch>
        </p:blipFill>
        <p:spPr>
          <a:xfrm>
            <a:off x="539552" y="102629"/>
            <a:ext cx="925999" cy="720080"/>
          </a:xfrm>
          <a:prstGeom prst="rect">
            <a:avLst/>
          </a:prstGeom>
        </p:spPr>
      </p:pic>
    </p:spTree>
    <p:extLst>
      <p:ext uri="{BB962C8B-B14F-4D97-AF65-F5344CB8AC3E}">
        <p14:creationId xmlns:p14="http://schemas.microsoft.com/office/powerpoint/2010/main" val="3357785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0678" y="1514442"/>
            <a:ext cx="8229600" cy="393757"/>
          </a:xfrm>
        </p:spPr>
        <p:txBody>
          <a:bodyPr>
            <a:noAutofit/>
          </a:bodyPr>
          <a:lstStyle/>
          <a:p>
            <a:pPr algn="l"/>
            <a:r>
              <a:rPr lang="tr-TR" sz="2400" b="1" dirty="0">
                <a:solidFill>
                  <a:srgbClr val="C00000"/>
                </a:solidFill>
              </a:rPr>
              <a:t>Kronik Hastalıklar Açısından Temel Kavramlar  </a:t>
            </a:r>
          </a:p>
        </p:txBody>
      </p:sp>
      <p:sp>
        <p:nvSpPr>
          <p:cNvPr id="3" name="İçerik Yer Tutucusu 2"/>
          <p:cNvSpPr>
            <a:spLocks noGrp="1"/>
          </p:cNvSpPr>
          <p:nvPr>
            <p:ph idx="1"/>
          </p:nvPr>
        </p:nvSpPr>
        <p:spPr>
          <a:xfrm>
            <a:off x="457200" y="2184880"/>
            <a:ext cx="8229600" cy="3206697"/>
          </a:xfrm>
        </p:spPr>
        <p:txBody>
          <a:bodyPr>
            <a:normAutofit/>
          </a:bodyPr>
          <a:lstStyle/>
          <a:p>
            <a:pPr marL="0" indent="0">
              <a:buNone/>
            </a:pPr>
            <a:r>
              <a:rPr lang="tr-TR" sz="2100" b="1" dirty="0">
                <a:solidFill>
                  <a:srgbClr val="002060"/>
                </a:solidFill>
              </a:rPr>
              <a:t>Sağlık </a:t>
            </a:r>
          </a:p>
          <a:p>
            <a:pPr marL="0" indent="0">
              <a:buNone/>
            </a:pPr>
            <a:endParaRPr lang="tr-TR" sz="2100" dirty="0">
              <a:solidFill>
                <a:srgbClr val="002060"/>
              </a:solidFill>
            </a:endParaRPr>
          </a:p>
          <a:p>
            <a:pPr>
              <a:spcBef>
                <a:spcPts val="0"/>
              </a:spcBef>
              <a:buFont typeface="Wingdings" panose="05000000000000000000" pitchFamily="2" charset="2"/>
              <a:buChar char="ü"/>
            </a:pPr>
            <a:r>
              <a:rPr lang="tr-TR" sz="2100" dirty="0">
                <a:solidFill>
                  <a:srgbClr val="002060"/>
                </a:solidFill>
              </a:rPr>
              <a:t>Bireyin yalnızca hastalık veya engellilik durumunun olmaması değil,</a:t>
            </a:r>
          </a:p>
          <a:p>
            <a:pPr marL="0" indent="0">
              <a:spcBef>
                <a:spcPts val="0"/>
              </a:spcBef>
              <a:buNone/>
            </a:pPr>
            <a:endParaRPr lang="tr-TR" sz="2100" dirty="0">
              <a:solidFill>
                <a:srgbClr val="002060"/>
              </a:solidFill>
            </a:endParaRPr>
          </a:p>
          <a:p>
            <a:pPr>
              <a:spcBef>
                <a:spcPts val="0"/>
              </a:spcBef>
              <a:buFont typeface="Wingdings" panose="05000000000000000000" pitchFamily="2" charset="2"/>
              <a:buChar char="ü"/>
            </a:pPr>
            <a:r>
              <a:rPr lang="tr-TR" sz="2100" dirty="0">
                <a:solidFill>
                  <a:srgbClr val="002060"/>
                </a:solidFill>
              </a:rPr>
              <a:t>Fiziksel </a:t>
            </a:r>
          </a:p>
          <a:p>
            <a:pPr marL="0" indent="0">
              <a:spcBef>
                <a:spcPts val="0"/>
              </a:spcBef>
              <a:buNone/>
            </a:pPr>
            <a:endParaRPr lang="tr-TR" sz="2100" dirty="0">
              <a:solidFill>
                <a:srgbClr val="002060"/>
              </a:solidFill>
            </a:endParaRPr>
          </a:p>
          <a:p>
            <a:pPr>
              <a:spcBef>
                <a:spcPts val="0"/>
              </a:spcBef>
              <a:buFont typeface="Wingdings" panose="05000000000000000000" pitchFamily="2" charset="2"/>
              <a:buChar char="ü"/>
            </a:pPr>
            <a:r>
              <a:rPr lang="tr-TR" sz="2100" dirty="0">
                <a:solidFill>
                  <a:srgbClr val="002060"/>
                </a:solidFill>
              </a:rPr>
              <a:t>Ruhsal </a:t>
            </a:r>
          </a:p>
          <a:p>
            <a:pPr marL="0" indent="0">
              <a:spcBef>
                <a:spcPts val="0"/>
              </a:spcBef>
              <a:buNone/>
            </a:pPr>
            <a:endParaRPr lang="tr-TR" sz="2100" dirty="0">
              <a:solidFill>
                <a:srgbClr val="002060"/>
              </a:solidFill>
            </a:endParaRPr>
          </a:p>
          <a:p>
            <a:pPr>
              <a:spcBef>
                <a:spcPts val="0"/>
              </a:spcBef>
              <a:buFont typeface="Wingdings" panose="05000000000000000000" pitchFamily="2" charset="2"/>
              <a:buChar char="ü"/>
            </a:pPr>
            <a:r>
              <a:rPr lang="tr-TR" sz="2100" dirty="0">
                <a:solidFill>
                  <a:srgbClr val="002060"/>
                </a:solidFill>
              </a:rPr>
              <a:t>Sosyal yönlerden tam bir iyilik halinde olmasıdır.</a:t>
            </a:r>
          </a:p>
        </p:txBody>
      </p:sp>
      <p:sp>
        <p:nvSpPr>
          <p:cNvPr id="4" name="Dikdörtgen 3"/>
          <p:cNvSpPr/>
          <p:nvPr/>
        </p:nvSpPr>
        <p:spPr>
          <a:xfrm>
            <a:off x="457200" y="5370356"/>
            <a:ext cx="6817179" cy="507831"/>
          </a:xfrm>
          <a:prstGeom prst="rect">
            <a:avLst/>
          </a:prstGeom>
        </p:spPr>
        <p:txBody>
          <a:bodyPr wrap="square">
            <a:spAutoFit/>
          </a:bodyPr>
          <a:lstStyle/>
          <a:p>
            <a:r>
              <a:rPr lang="tr-TR" sz="1350" dirty="0">
                <a:solidFill>
                  <a:srgbClr val="002060"/>
                </a:solidFill>
              </a:rPr>
              <a:t>https://sbu.saglik.gov.tr/Ekutuphane/kitaplar/Sa%C4%9Fl%C4%B1%C4%9F%C4%B1n%20Te%C5%9Fviki%20S%C3%B6zl%C3%BCk.pdf</a:t>
            </a:r>
          </a:p>
        </p:txBody>
      </p:sp>
      <p:pic>
        <p:nvPicPr>
          <p:cNvPr id="5" name="Resim 4"/>
          <p:cNvPicPr>
            <a:picLocks noChangeAspect="1"/>
          </p:cNvPicPr>
          <p:nvPr/>
        </p:nvPicPr>
        <p:blipFill>
          <a:blip r:embed="rId2"/>
          <a:stretch>
            <a:fillRect/>
          </a:stretch>
        </p:blipFill>
        <p:spPr>
          <a:xfrm>
            <a:off x="7003894" y="3788229"/>
            <a:ext cx="1992902" cy="1722788"/>
          </a:xfrm>
          <a:prstGeom prst="rect">
            <a:avLst/>
          </a:prstGeom>
        </p:spPr>
      </p:pic>
      <p:pic>
        <p:nvPicPr>
          <p:cNvPr id="6"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4" cstate="print">
            <a:extLst>
              <a:ext uri="{28A0092B-C50C-407E-A947-70E740481C1C}">
                <a14:useLocalDpi xmlns:a14="http://schemas.microsoft.com/office/drawing/2010/main" val="0"/>
              </a:ext>
            </a:extLst>
          </a:blip>
          <a:stretch>
            <a:fillRect/>
          </a:stretch>
        </p:blipFill>
        <p:spPr>
          <a:xfrm>
            <a:off x="422960" y="118933"/>
            <a:ext cx="925999" cy="720080"/>
          </a:xfrm>
          <a:prstGeom prst="rect">
            <a:avLst/>
          </a:prstGeom>
        </p:spPr>
      </p:pic>
    </p:spTree>
    <p:extLst>
      <p:ext uri="{BB962C8B-B14F-4D97-AF65-F5344CB8AC3E}">
        <p14:creationId xmlns:p14="http://schemas.microsoft.com/office/powerpoint/2010/main" val="994178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C:\Users\nevin.cobanoglu\Desktop\2015 Dünya Böbrek Günü İl Faaliyetleri\Erzincan_Böbrek Günü\20150313_14243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722" y="2278651"/>
            <a:ext cx="2571750" cy="1630224"/>
          </a:xfrm>
          <a:prstGeom prst="rect">
            <a:avLst/>
          </a:prstGeom>
          <a:noFill/>
          <a:ln>
            <a:noFill/>
          </a:ln>
        </p:spPr>
      </p:pic>
      <p:pic>
        <p:nvPicPr>
          <p:cNvPr id="8" name="Resim 7" descr="C:\Users\nevin.cobanoglu\AppData\Local\Temp\7zO995A.tmp\IMG-20150324-WA001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1533" y="2278652"/>
            <a:ext cx="2864644" cy="1630224"/>
          </a:xfrm>
          <a:prstGeom prst="rect">
            <a:avLst/>
          </a:prstGeom>
          <a:noFill/>
          <a:ln>
            <a:noFill/>
          </a:ln>
        </p:spPr>
      </p:pic>
      <p:pic>
        <p:nvPicPr>
          <p:cNvPr id="12" name="Resim 11" descr="C:\Users\nevin.cobanoglu\AppData\Local\Temp\7zOA940.tmp\Eski Orta Cami arkası.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054" y="2299300"/>
            <a:ext cx="2707481" cy="1618898"/>
          </a:xfrm>
          <a:prstGeom prst="rect">
            <a:avLst/>
          </a:prstGeom>
          <a:noFill/>
          <a:ln>
            <a:noFill/>
          </a:ln>
        </p:spPr>
      </p:pic>
      <p:pic>
        <p:nvPicPr>
          <p:cNvPr id="11" name="İçerik Yer Tutucusu 5" descr="C:\Users\nevin.cobanoglu\Desktop\2015 Dünya Böbrek Günü İl Faaliyetleri\Trabzon_Böbrek Günü\IMG_7302.JP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403649" y="4026210"/>
            <a:ext cx="3233672" cy="1795416"/>
          </a:xfrm>
          <a:prstGeom prst="rect">
            <a:avLst/>
          </a:prstGeom>
          <a:noFill/>
          <a:ln>
            <a:noFill/>
          </a:ln>
        </p:spPr>
      </p:pic>
      <p:pic>
        <p:nvPicPr>
          <p:cNvPr id="13" name="Resim 12"/>
          <p:cNvPicPr/>
          <p:nvPr/>
        </p:nvPicPr>
        <p:blipFill>
          <a:blip r:embed="rId6"/>
          <a:srcRect/>
          <a:stretch>
            <a:fillRect/>
          </a:stretch>
        </p:blipFill>
        <p:spPr bwMode="auto">
          <a:xfrm>
            <a:off x="5004049" y="4026210"/>
            <a:ext cx="3312368" cy="1782198"/>
          </a:xfrm>
          <a:prstGeom prst="rect">
            <a:avLst/>
          </a:prstGeom>
          <a:noFill/>
          <a:ln w="9525">
            <a:noFill/>
            <a:miter lim="800000"/>
            <a:headEnd/>
            <a:tailEnd/>
          </a:ln>
        </p:spPr>
      </p:pic>
      <p:sp>
        <p:nvSpPr>
          <p:cNvPr id="2" name="Metin kutusu 1"/>
          <p:cNvSpPr txBox="1"/>
          <p:nvPr/>
        </p:nvSpPr>
        <p:spPr>
          <a:xfrm>
            <a:off x="442621" y="1419724"/>
            <a:ext cx="7992699" cy="415498"/>
          </a:xfrm>
          <a:prstGeom prst="rect">
            <a:avLst/>
          </a:prstGeom>
          <a:noFill/>
        </p:spPr>
        <p:txBody>
          <a:bodyPr wrap="square" rtlCol="0">
            <a:spAutoFit/>
          </a:bodyPr>
          <a:lstStyle/>
          <a:p>
            <a:r>
              <a:rPr lang="tr-TR" sz="2100" b="1" dirty="0">
                <a:solidFill>
                  <a:srgbClr val="C00000"/>
                </a:solidFill>
                <a:cs typeface="Times New Roman" pitchFamily="18" charset="0"/>
              </a:rPr>
              <a:t>TOPLUMA YÖNELİK FARKINDALIK </a:t>
            </a:r>
            <a:r>
              <a:rPr lang="tr-TR" sz="2100" b="1" dirty="0">
                <a:solidFill>
                  <a:srgbClr val="C00000"/>
                </a:solidFill>
              </a:rPr>
              <a:t>İL FAALİYETLERİ</a:t>
            </a:r>
          </a:p>
        </p:txBody>
      </p:sp>
      <p:sp>
        <p:nvSpPr>
          <p:cNvPr id="4" name="Dikdörtgen 3"/>
          <p:cNvSpPr/>
          <p:nvPr/>
        </p:nvSpPr>
        <p:spPr>
          <a:xfrm>
            <a:off x="442621" y="1823123"/>
            <a:ext cx="8389399" cy="415498"/>
          </a:xfrm>
          <a:prstGeom prst="rect">
            <a:avLst/>
          </a:prstGeom>
        </p:spPr>
        <p:txBody>
          <a:bodyPr wrap="square">
            <a:spAutoFit/>
          </a:bodyPr>
          <a:lstStyle/>
          <a:p>
            <a:r>
              <a:rPr lang="tr-TR" sz="1050" dirty="0">
                <a:solidFill>
                  <a:prstClr val="black"/>
                </a:solidFill>
              </a:rPr>
              <a:t>Belirli günler takvimine uygun olarak aşırı tuz tüketimi, hipertansiyon, böbrek hastalıkları vb. kronik hastalıklarla ilgili topluma yönelik basın bildirileri, sosyal medya kullanımı, yerel kampanyalar vb. farkındalık çalışmaları her yıl illerimizde yürütülmektedir. </a:t>
            </a:r>
          </a:p>
        </p:txBody>
      </p:sp>
      <p:pic>
        <p:nvPicPr>
          <p:cNvPr id="9" name="Picture 2" descr="C:\Users\umman.sezgin.SBNET\Desktop\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p:cNvPicPr/>
          <p:nvPr/>
        </p:nvPicPr>
        <p:blipFill>
          <a:blip r:embed="rId8" cstate="print">
            <a:extLst>
              <a:ext uri="{28A0092B-C50C-407E-A947-70E740481C1C}">
                <a14:useLocalDpi xmlns:a14="http://schemas.microsoft.com/office/drawing/2010/main" val="0"/>
              </a:ext>
            </a:extLst>
          </a:blip>
          <a:stretch>
            <a:fillRect/>
          </a:stretch>
        </p:blipFill>
        <p:spPr>
          <a:xfrm>
            <a:off x="574247" y="101286"/>
            <a:ext cx="925999" cy="720080"/>
          </a:xfrm>
          <a:prstGeom prst="rect">
            <a:avLst/>
          </a:prstGeom>
        </p:spPr>
      </p:pic>
    </p:spTree>
    <p:extLst>
      <p:ext uri="{BB962C8B-B14F-4D97-AF65-F5344CB8AC3E}">
        <p14:creationId xmlns:p14="http://schemas.microsoft.com/office/powerpoint/2010/main" val="2637678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63204" y="1437547"/>
            <a:ext cx="8928992" cy="587220"/>
          </a:xfrm>
        </p:spPr>
        <p:txBody>
          <a:bodyPr>
            <a:noAutofit/>
          </a:bodyPr>
          <a:lstStyle/>
          <a:p>
            <a:pPr algn="l"/>
            <a:r>
              <a:rPr lang="tr-TR" sz="2100" b="1" dirty="0">
                <a:solidFill>
                  <a:srgbClr val="C00000"/>
                </a:solidFill>
                <a:cs typeface="Arial" panose="020B0604020202020204" pitchFamily="34" charset="0"/>
              </a:rPr>
              <a:t>ÖZEL GÜN VE HAFTALAR ETKİNLİKLERİ </a:t>
            </a:r>
            <a:br>
              <a:rPr lang="tr-TR" sz="2100" b="1" dirty="0">
                <a:solidFill>
                  <a:srgbClr val="C00000"/>
                </a:solidFill>
                <a:cs typeface="Arial" panose="020B0604020202020204" pitchFamily="34" charset="0"/>
              </a:rPr>
            </a:br>
            <a:r>
              <a:rPr lang="tr-TR" sz="1500" b="1" dirty="0">
                <a:solidFill>
                  <a:srgbClr val="C00000"/>
                </a:solidFill>
                <a:cs typeface="Times New Roman" pitchFamily="18" charset="0"/>
              </a:rPr>
              <a:t>Hızlı Davran Hayatını Kurtar (</a:t>
            </a:r>
            <a:r>
              <a:rPr lang="tr-TR" sz="1500" b="1" dirty="0" err="1">
                <a:solidFill>
                  <a:srgbClr val="C00000"/>
                </a:solidFill>
                <a:cs typeface="Times New Roman" pitchFamily="18" charset="0"/>
              </a:rPr>
              <a:t>Stent</a:t>
            </a:r>
            <a:r>
              <a:rPr lang="tr-TR" sz="1500" b="1" dirty="0">
                <a:solidFill>
                  <a:srgbClr val="C00000"/>
                </a:solidFill>
                <a:cs typeface="Times New Roman" pitchFamily="18" charset="0"/>
              </a:rPr>
              <a:t> </a:t>
            </a:r>
            <a:r>
              <a:rPr lang="tr-TR" sz="1500" b="1" dirty="0" err="1">
                <a:solidFill>
                  <a:srgbClr val="C00000"/>
                </a:solidFill>
                <a:cs typeface="Times New Roman" pitchFamily="18" charset="0"/>
              </a:rPr>
              <a:t>For</a:t>
            </a:r>
            <a:r>
              <a:rPr lang="tr-TR" sz="1500" b="1" dirty="0">
                <a:solidFill>
                  <a:srgbClr val="C00000"/>
                </a:solidFill>
                <a:cs typeface="Times New Roman" pitchFamily="18" charset="0"/>
              </a:rPr>
              <a:t> Life) İl Farkındalık </a:t>
            </a:r>
            <a:r>
              <a:rPr lang="tr-TR" sz="1500" b="1" dirty="0">
                <a:solidFill>
                  <a:srgbClr val="C00000"/>
                </a:solidFill>
                <a:cs typeface="Arial" panose="020B0604020202020204" pitchFamily="34" charset="0"/>
              </a:rPr>
              <a:t>Etkinlikleri</a:t>
            </a:r>
            <a:endParaRPr lang="tr-TR" sz="1800" b="1" dirty="0">
              <a:solidFill>
                <a:srgbClr val="C00000"/>
              </a:solidFill>
              <a:cs typeface="Arial" panose="020B0604020202020204" pitchFamily="34" charset="0"/>
            </a:endParaRPr>
          </a:p>
        </p:txBody>
      </p:sp>
      <p:pic>
        <p:nvPicPr>
          <p:cNvPr id="6" name="İçerik Yer Tutucusu 5"/>
          <p:cNvPicPr>
            <a:picLocks noGrp="1" noChangeAspect="1"/>
          </p:cNvPicPr>
          <p:nvPr>
            <p:ph idx="1"/>
          </p:nvPr>
        </p:nvPicPr>
        <p:blipFill>
          <a:blip r:embed="rId2"/>
          <a:stretch>
            <a:fillRect/>
          </a:stretch>
        </p:blipFill>
        <p:spPr>
          <a:xfrm>
            <a:off x="842962" y="4057669"/>
            <a:ext cx="3083648" cy="1770195"/>
          </a:xfrm>
          <a:prstGeom prst="rect">
            <a:avLst/>
          </a:prstGeom>
        </p:spPr>
      </p:pic>
      <p:pic>
        <p:nvPicPr>
          <p:cNvPr id="8" name="İçerik Yer Tutucusu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785" y="2154453"/>
            <a:ext cx="3067943" cy="1715738"/>
          </a:xfrm>
          <a:prstGeom prst="rect">
            <a:avLst/>
          </a:prstGeom>
        </p:spPr>
      </p:pic>
      <p:pic>
        <p:nvPicPr>
          <p:cNvPr id="7" name="Resim 6"/>
          <p:cNvPicPr>
            <a:picLocks noChangeAspect="1"/>
          </p:cNvPicPr>
          <p:nvPr/>
        </p:nvPicPr>
        <p:blipFill>
          <a:blip r:embed="rId4"/>
          <a:stretch>
            <a:fillRect/>
          </a:stretch>
        </p:blipFill>
        <p:spPr>
          <a:xfrm>
            <a:off x="4626985" y="2110742"/>
            <a:ext cx="3453110" cy="1759449"/>
          </a:xfrm>
          <a:prstGeom prst="rect">
            <a:avLst/>
          </a:prstGeom>
        </p:spPr>
      </p:pic>
      <p:pic>
        <p:nvPicPr>
          <p:cNvPr id="10" name="Resi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26985" y="4042141"/>
            <a:ext cx="3433589" cy="1801251"/>
          </a:xfrm>
          <a:prstGeom prst="rect">
            <a:avLst/>
          </a:prstGeom>
        </p:spPr>
      </p:pic>
      <p:pic>
        <p:nvPicPr>
          <p:cNvPr id="9" name="Picture 2" descr="C:\Users\umman.sezgin.SBNET\Desktop\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p:cNvPicPr/>
          <p:nvPr/>
        </p:nvPicPr>
        <p:blipFill>
          <a:blip r:embed="rId7" cstate="print">
            <a:extLst>
              <a:ext uri="{28A0092B-C50C-407E-A947-70E740481C1C}">
                <a14:useLocalDpi xmlns:a14="http://schemas.microsoft.com/office/drawing/2010/main" val="0"/>
              </a:ext>
            </a:extLst>
          </a:blip>
          <a:stretch>
            <a:fillRect/>
          </a:stretch>
        </p:blipFill>
        <p:spPr>
          <a:xfrm>
            <a:off x="539552" y="119342"/>
            <a:ext cx="925999" cy="720080"/>
          </a:xfrm>
          <a:prstGeom prst="rect">
            <a:avLst/>
          </a:prstGeom>
        </p:spPr>
      </p:pic>
    </p:spTree>
    <p:extLst>
      <p:ext uri="{BB962C8B-B14F-4D97-AF65-F5344CB8AC3E}">
        <p14:creationId xmlns:p14="http://schemas.microsoft.com/office/powerpoint/2010/main" val="911128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07332" y="1384134"/>
            <a:ext cx="8229600" cy="702343"/>
          </a:xfrm>
        </p:spPr>
        <p:txBody>
          <a:bodyPr>
            <a:normAutofit/>
          </a:bodyPr>
          <a:lstStyle/>
          <a:p>
            <a:pPr algn="l"/>
            <a:r>
              <a:rPr lang="tr-TR" sz="2100" b="1" dirty="0">
                <a:solidFill>
                  <a:srgbClr val="C00000"/>
                </a:solidFill>
                <a:cs typeface="Arial" panose="020B0604020202020204" pitchFamily="34" charset="0"/>
              </a:rPr>
              <a:t>ÖZEL GÜN VE HAFTALAR ETKİNLİKLERİ </a:t>
            </a:r>
            <a:r>
              <a:rPr lang="tr-TR" sz="1800" b="1" dirty="0">
                <a:solidFill>
                  <a:srgbClr val="C00000"/>
                </a:solidFill>
                <a:cs typeface="Arial" panose="020B0604020202020204" pitchFamily="34" charset="0"/>
              </a:rPr>
              <a:t/>
            </a:r>
            <a:br>
              <a:rPr lang="tr-TR" sz="1800" b="1" dirty="0">
                <a:solidFill>
                  <a:srgbClr val="C00000"/>
                </a:solidFill>
                <a:cs typeface="Arial" panose="020B0604020202020204" pitchFamily="34" charset="0"/>
              </a:rPr>
            </a:br>
            <a:r>
              <a:rPr lang="tr-TR" sz="1500" b="1" dirty="0">
                <a:solidFill>
                  <a:srgbClr val="C00000"/>
                </a:solidFill>
                <a:cs typeface="Arial" panose="020B0604020202020204" pitchFamily="34" charset="0"/>
              </a:rPr>
              <a:t>Dünya Kalp Günü</a:t>
            </a:r>
            <a:r>
              <a:rPr lang="tr-TR" sz="1500" b="1" dirty="0">
                <a:solidFill>
                  <a:srgbClr val="C00000"/>
                </a:solidFill>
                <a:cs typeface="Times New Roman" pitchFamily="18" charset="0"/>
              </a:rPr>
              <a:t> İl Farkındalık </a:t>
            </a:r>
            <a:r>
              <a:rPr lang="tr-TR" sz="1500" b="1" dirty="0">
                <a:solidFill>
                  <a:srgbClr val="C00000"/>
                </a:solidFill>
                <a:cs typeface="Arial" panose="020B0604020202020204" pitchFamily="34" charset="0"/>
              </a:rPr>
              <a:t>Etkinlikleri</a:t>
            </a:r>
            <a:endParaRPr lang="tr-TR" sz="1800" b="1" dirty="0">
              <a:solidFill>
                <a:srgbClr val="C00000"/>
              </a:solidFill>
              <a:cs typeface="Arial" panose="020B0604020202020204" pitchFamily="34" charset="0"/>
            </a:endParaRPr>
          </a:p>
        </p:txBody>
      </p:sp>
      <p:pic>
        <p:nvPicPr>
          <p:cNvPr id="6" name="İçerik Yer Tutucus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7366" y="3060849"/>
            <a:ext cx="2598450" cy="2291443"/>
          </a:xfrm>
        </p:spPr>
      </p:pic>
      <p:sp>
        <p:nvSpPr>
          <p:cNvPr id="7" name="Metin kutusu 6"/>
          <p:cNvSpPr txBox="1"/>
          <p:nvPr/>
        </p:nvSpPr>
        <p:spPr>
          <a:xfrm>
            <a:off x="355617" y="5488855"/>
            <a:ext cx="2848232" cy="300082"/>
          </a:xfrm>
          <a:prstGeom prst="rect">
            <a:avLst/>
          </a:prstGeom>
          <a:noFill/>
        </p:spPr>
        <p:txBody>
          <a:bodyPr wrap="square" rtlCol="0">
            <a:spAutoFit/>
          </a:bodyPr>
          <a:lstStyle/>
          <a:p>
            <a:r>
              <a:rPr lang="tr-TR" sz="1350" dirty="0">
                <a:solidFill>
                  <a:prstClr val="black"/>
                </a:solidFill>
              </a:rPr>
              <a:t>Gaziantep Halk Sağlığı Müdürlüğü</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128" y="3041247"/>
            <a:ext cx="2748009" cy="2346208"/>
          </a:xfrm>
          <a:prstGeom prst="rect">
            <a:avLst/>
          </a:prstGeom>
          <a:ln>
            <a:solidFill>
              <a:schemeClr val="bg1">
                <a:lumMod val="85000"/>
              </a:schemeClr>
            </a:solidFill>
          </a:ln>
        </p:spPr>
      </p:pic>
      <p:sp>
        <p:nvSpPr>
          <p:cNvPr id="9" name="Metin kutusu 8"/>
          <p:cNvSpPr txBox="1"/>
          <p:nvPr/>
        </p:nvSpPr>
        <p:spPr>
          <a:xfrm>
            <a:off x="3029464" y="5525523"/>
            <a:ext cx="3085070" cy="300082"/>
          </a:xfrm>
          <a:prstGeom prst="rect">
            <a:avLst/>
          </a:prstGeom>
          <a:noFill/>
        </p:spPr>
        <p:txBody>
          <a:bodyPr wrap="square" rtlCol="0">
            <a:spAutoFit/>
          </a:bodyPr>
          <a:lstStyle/>
          <a:p>
            <a:r>
              <a:rPr lang="tr-TR" sz="1350" dirty="0">
                <a:solidFill>
                  <a:prstClr val="black"/>
                </a:solidFill>
              </a:rPr>
              <a:t>Bolu Halk Sağlığı Müdürlüğü</a:t>
            </a: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0354" y="3041247"/>
            <a:ext cx="2776103" cy="2365808"/>
          </a:xfrm>
          <a:prstGeom prst="rect">
            <a:avLst/>
          </a:prstGeom>
        </p:spPr>
      </p:pic>
      <p:sp>
        <p:nvSpPr>
          <p:cNvPr id="11" name="Metin kutusu 10"/>
          <p:cNvSpPr txBox="1"/>
          <p:nvPr/>
        </p:nvSpPr>
        <p:spPr>
          <a:xfrm>
            <a:off x="5940153" y="5525524"/>
            <a:ext cx="3085070" cy="300082"/>
          </a:xfrm>
          <a:prstGeom prst="rect">
            <a:avLst/>
          </a:prstGeom>
          <a:noFill/>
        </p:spPr>
        <p:txBody>
          <a:bodyPr wrap="square" rtlCol="0">
            <a:spAutoFit/>
          </a:bodyPr>
          <a:lstStyle/>
          <a:p>
            <a:r>
              <a:rPr lang="tr-TR" sz="1350" dirty="0">
                <a:solidFill>
                  <a:prstClr val="black"/>
                </a:solidFill>
              </a:rPr>
              <a:t>Osmaniye Halk Sağlığı Müdürlüğü</a:t>
            </a:r>
          </a:p>
        </p:txBody>
      </p:sp>
      <p:sp>
        <p:nvSpPr>
          <p:cNvPr id="4" name="Dikdörtgen 3"/>
          <p:cNvSpPr/>
          <p:nvPr/>
        </p:nvSpPr>
        <p:spPr>
          <a:xfrm>
            <a:off x="210460" y="2123146"/>
            <a:ext cx="8630254" cy="715581"/>
          </a:xfrm>
          <a:prstGeom prst="rect">
            <a:avLst/>
          </a:prstGeom>
        </p:spPr>
        <p:txBody>
          <a:bodyPr wrap="square">
            <a:spAutoFit/>
          </a:bodyPr>
          <a:lstStyle/>
          <a:p>
            <a:r>
              <a:rPr lang="tr-TR" sz="1350" dirty="0">
                <a:solidFill>
                  <a:prstClr val="black"/>
                </a:solidFill>
              </a:rPr>
              <a:t>Belirli günler takvimine uygun olarak kalp ve damar hastalıkları, aşırı tuz tüketimi, hipertansiyon, vb. kronik hastalıklarla ilgili topluma yönelik basın bildirileri, sosyal medya kullanımı, yerel kampanyalar vb. farkındalık çalışmaları her yıl illerimizde yürütülmektedir. </a:t>
            </a:r>
          </a:p>
        </p:txBody>
      </p:sp>
      <p:pic>
        <p:nvPicPr>
          <p:cNvPr id="12" name="Picture 2" descr="C:\Users\umman.sezgin.SBNET\Deskto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5" name="Resim 14"/>
          <p:cNvPicPr/>
          <p:nvPr/>
        </p:nvPicPr>
        <p:blipFill>
          <a:blip r:embed="rId6"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1549404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a:stretch>
            <a:fillRect/>
          </a:stretch>
        </p:blipFill>
        <p:spPr bwMode="auto">
          <a:xfrm>
            <a:off x="2204386" y="1468938"/>
            <a:ext cx="4588448" cy="2964676"/>
          </a:xfrm>
          <a:prstGeom prst="rect">
            <a:avLst/>
          </a:prstGeom>
          <a:solidFill>
            <a:schemeClr val="bg1">
              <a:lumMod val="85000"/>
            </a:schemeClr>
          </a:solidFill>
          <a:ln w="9525">
            <a:noFill/>
            <a:miter lim="800000"/>
            <a:headEnd/>
            <a:tailEnd/>
          </a:ln>
          <a:effectLst/>
        </p:spPr>
      </p:pic>
      <p:sp>
        <p:nvSpPr>
          <p:cNvPr id="4" name="3 Dikdörtgen"/>
          <p:cNvSpPr/>
          <p:nvPr/>
        </p:nvSpPr>
        <p:spPr>
          <a:xfrm>
            <a:off x="797004" y="1014557"/>
            <a:ext cx="7584847" cy="415498"/>
          </a:xfrm>
          <a:prstGeom prst="rect">
            <a:avLst/>
          </a:prstGeom>
        </p:spPr>
        <p:txBody>
          <a:bodyPr wrap="square">
            <a:spAutoFit/>
          </a:bodyPr>
          <a:lstStyle/>
          <a:p>
            <a:pPr algn="ctr">
              <a:defRPr/>
            </a:pPr>
            <a:r>
              <a:rPr lang="tr-TR" sz="2100" b="1" dirty="0">
                <a:solidFill>
                  <a:srgbClr val="C00000"/>
                </a:solidFill>
                <a:latin typeface="+mj-lt"/>
                <a:ea typeface="+mj-ea"/>
                <a:cs typeface="Arial" panose="020B0604020202020204" pitchFamily="34" charset="0"/>
              </a:rPr>
              <a:t>BİREYLERE YÖNELİK KRONİK HASTALIK YÖNETİMİ</a:t>
            </a:r>
          </a:p>
        </p:txBody>
      </p:sp>
      <p:sp>
        <p:nvSpPr>
          <p:cNvPr id="12" name="11 Gözyaşı Damlası"/>
          <p:cNvSpPr>
            <a:spLocks noChangeArrowheads="1"/>
          </p:cNvSpPr>
          <p:nvPr/>
        </p:nvSpPr>
        <p:spPr bwMode="auto">
          <a:xfrm rot="19131798">
            <a:off x="1670553" y="4643758"/>
            <a:ext cx="873185" cy="894289"/>
          </a:xfrm>
          <a:custGeom>
            <a:avLst/>
            <a:gdLst>
              <a:gd name="T0" fmla="*/ 1068241 w 1068241"/>
              <a:gd name="T1" fmla="*/ 526697 h 1053393"/>
              <a:gd name="T2" fmla="*/ 911801 w 1068241"/>
              <a:gd name="T3" fmla="*/ 899127 h 1053393"/>
              <a:gd name="T4" fmla="*/ 534121 w 1068241"/>
              <a:gd name="T5" fmla="*/ 1053393 h 1053393"/>
              <a:gd name="T6" fmla="*/ 156440 w 1068241"/>
              <a:gd name="T7" fmla="*/ 899127 h 1053393"/>
              <a:gd name="T8" fmla="*/ 0 w 1068241"/>
              <a:gd name="T9" fmla="*/ 526697 h 1053393"/>
              <a:gd name="T10" fmla="*/ 156440 w 1068241"/>
              <a:gd name="T11" fmla="*/ 154266 h 1053393"/>
              <a:gd name="T12" fmla="*/ 534121 w 1068241"/>
              <a:gd name="T13" fmla="*/ 0 h 1053393"/>
              <a:gd name="T14" fmla="*/ 1202289 w 1068241"/>
              <a:gd name="T15" fmla="*/ -132185 h 1053393"/>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156440 w 1068241"/>
              <a:gd name="T25" fmla="*/ 154266 h 1053393"/>
              <a:gd name="T26" fmla="*/ 911801 w 1068241"/>
              <a:gd name="T27" fmla="*/ 899127 h 10533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8241" h="1053393">
                <a:moveTo>
                  <a:pt x="0" y="526697"/>
                </a:moveTo>
                <a:lnTo>
                  <a:pt x="0" y="526697"/>
                </a:lnTo>
                <a:cubicBezTo>
                  <a:pt x="0" y="235810"/>
                  <a:pt x="239134" y="0"/>
                  <a:pt x="534121" y="1"/>
                </a:cubicBezTo>
                <a:cubicBezTo>
                  <a:pt x="534121" y="1"/>
                  <a:pt x="534121" y="1"/>
                  <a:pt x="534121" y="1"/>
                </a:cubicBezTo>
                <a:cubicBezTo>
                  <a:pt x="756843" y="0"/>
                  <a:pt x="979566" y="-44062"/>
                  <a:pt x="1202289" y="-132185"/>
                </a:cubicBezTo>
                <a:lnTo>
                  <a:pt x="1202289" y="-132185"/>
                </a:lnTo>
                <a:cubicBezTo>
                  <a:pt x="1112924" y="87442"/>
                  <a:pt x="1068241" y="307070"/>
                  <a:pt x="1068241" y="526697"/>
                </a:cubicBezTo>
                <a:lnTo>
                  <a:pt x="1068241" y="526697"/>
                </a:lnTo>
                <a:cubicBezTo>
                  <a:pt x="1068241" y="817583"/>
                  <a:pt x="829106" y="1053393"/>
                  <a:pt x="534120" y="1053394"/>
                </a:cubicBezTo>
                <a:cubicBezTo>
                  <a:pt x="239133" y="1053394"/>
                  <a:pt x="-1" y="817583"/>
                  <a:pt x="-1" y="526697"/>
                </a:cubicBezTo>
                <a:cubicBezTo>
                  <a:pt x="-2" y="526696"/>
                  <a:pt x="-1" y="526696"/>
                  <a:pt x="-1" y="526696"/>
                </a:cubicBezTo>
                <a:close/>
              </a:path>
            </a:pathLst>
          </a:custGeom>
          <a:solidFill>
            <a:srgbClr val="D9D9D9"/>
          </a:solidFill>
          <a:ln w="28575" algn="ctr">
            <a:solidFill>
              <a:srgbClr val="CC3300"/>
            </a:solidFill>
            <a:miter lim="800000"/>
            <a:headEnd/>
            <a:tailEnd/>
          </a:ln>
        </p:spPr>
        <p:txBody>
          <a:bodyPr anchor="ctr"/>
          <a:lstStyle/>
          <a:p>
            <a:pPr algn="ctr">
              <a:defRPr/>
            </a:pPr>
            <a:r>
              <a:rPr lang="tr-TR" sz="1350" dirty="0">
                <a:solidFill>
                  <a:srgbClr val="0070C0"/>
                </a:solidFill>
              </a:rPr>
              <a:t>Alkol</a:t>
            </a:r>
          </a:p>
        </p:txBody>
      </p:sp>
      <p:sp>
        <p:nvSpPr>
          <p:cNvPr id="14" name="13 Gözyaşı Damlası"/>
          <p:cNvSpPr>
            <a:spLocks/>
          </p:cNvSpPr>
          <p:nvPr/>
        </p:nvSpPr>
        <p:spPr bwMode="auto">
          <a:xfrm rot="19043333">
            <a:off x="2908804" y="4304648"/>
            <a:ext cx="917120" cy="927258"/>
          </a:xfrm>
          <a:custGeom>
            <a:avLst/>
            <a:gdLst>
              <a:gd name="T0" fmla="*/ 1070740 w 1068241"/>
              <a:gd name="T1" fmla="*/ 519257 h 1053393"/>
              <a:gd name="T2" fmla="*/ 913931 w 1068241"/>
              <a:gd name="T3" fmla="*/ 886425 h 1053393"/>
              <a:gd name="T4" fmla="*/ 535379 w 1068241"/>
              <a:gd name="T5" fmla="*/ 1038513 h 1053393"/>
              <a:gd name="T6" fmla="*/ 156814 w 1068241"/>
              <a:gd name="T7" fmla="*/ 886425 h 1053393"/>
              <a:gd name="T8" fmla="*/ 0 w 1068241"/>
              <a:gd name="T9" fmla="*/ 519257 h 1053393"/>
              <a:gd name="T10" fmla="*/ 156814 w 1068241"/>
              <a:gd name="T11" fmla="*/ 152087 h 1053393"/>
              <a:gd name="T12" fmla="*/ 535379 w 1068241"/>
              <a:gd name="T13" fmla="*/ 0 h 1053393"/>
              <a:gd name="T14" fmla="*/ 1205105 w 1068241"/>
              <a:gd name="T15" fmla="*/ -130319 h 1053393"/>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156440 w 1068241"/>
              <a:gd name="T25" fmla="*/ 154266 h 1053393"/>
              <a:gd name="T26" fmla="*/ 911801 w 1068241"/>
              <a:gd name="T27" fmla="*/ 899127 h 10533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8241" h="1053393">
                <a:moveTo>
                  <a:pt x="0" y="526697"/>
                </a:moveTo>
                <a:lnTo>
                  <a:pt x="0" y="526697"/>
                </a:lnTo>
                <a:cubicBezTo>
                  <a:pt x="0" y="235810"/>
                  <a:pt x="239134" y="0"/>
                  <a:pt x="534121" y="1"/>
                </a:cubicBezTo>
                <a:cubicBezTo>
                  <a:pt x="534121" y="1"/>
                  <a:pt x="534121" y="1"/>
                  <a:pt x="534121" y="1"/>
                </a:cubicBezTo>
                <a:cubicBezTo>
                  <a:pt x="756843" y="0"/>
                  <a:pt x="979566" y="-44062"/>
                  <a:pt x="1202289" y="-132185"/>
                </a:cubicBezTo>
                <a:cubicBezTo>
                  <a:pt x="1112924" y="87442"/>
                  <a:pt x="1068241" y="307070"/>
                  <a:pt x="1068241" y="526697"/>
                </a:cubicBezTo>
                <a:cubicBezTo>
                  <a:pt x="1068241" y="817583"/>
                  <a:pt x="829106" y="1053393"/>
                  <a:pt x="534120" y="1053394"/>
                </a:cubicBezTo>
                <a:cubicBezTo>
                  <a:pt x="239133" y="1053394"/>
                  <a:pt x="-1" y="817583"/>
                  <a:pt x="-1" y="526697"/>
                </a:cubicBezTo>
                <a:cubicBezTo>
                  <a:pt x="-2" y="526696"/>
                  <a:pt x="-1" y="526696"/>
                  <a:pt x="-1" y="526696"/>
                </a:cubicBezTo>
                <a:close/>
              </a:path>
            </a:pathLst>
          </a:custGeom>
          <a:solidFill>
            <a:srgbClr val="D9D9D9"/>
          </a:solidFill>
          <a:ln w="28575" algn="ctr">
            <a:solidFill>
              <a:srgbClr val="CC3300"/>
            </a:solidFill>
            <a:round/>
            <a:headEnd/>
            <a:tailEnd/>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tr-TR" altLang="tr-TR" sz="1350">
              <a:solidFill>
                <a:prstClr val="black"/>
              </a:solidFill>
            </a:endParaRPr>
          </a:p>
        </p:txBody>
      </p:sp>
      <p:sp>
        <p:nvSpPr>
          <p:cNvPr id="15" name="14 Gözyaşı Damlası"/>
          <p:cNvSpPr>
            <a:spLocks noChangeArrowheads="1"/>
          </p:cNvSpPr>
          <p:nvPr/>
        </p:nvSpPr>
        <p:spPr bwMode="auto">
          <a:xfrm rot="19148452">
            <a:off x="419753" y="4425636"/>
            <a:ext cx="855181" cy="921357"/>
          </a:xfrm>
          <a:custGeom>
            <a:avLst/>
            <a:gdLst>
              <a:gd name="T0" fmla="*/ 1068241 w 1068241"/>
              <a:gd name="T1" fmla="*/ 526697 h 1053393"/>
              <a:gd name="T2" fmla="*/ 911801 w 1068241"/>
              <a:gd name="T3" fmla="*/ 899127 h 1053393"/>
              <a:gd name="T4" fmla="*/ 534121 w 1068241"/>
              <a:gd name="T5" fmla="*/ 1053393 h 1053393"/>
              <a:gd name="T6" fmla="*/ 156440 w 1068241"/>
              <a:gd name="T7" fmla="*/ 899127 h 1053393"/>
              <a:gd name="T8" fmla="*/ 0 w 1068241"/>
              <a:gd name="T9" fmla="*/ 526697 h 1053393"/>
              <a:gd name="T10" fmla="*/ 156440 w 1068241"/>
              <a:gd name="T11" fmla="*/ 154266 h 1053393"/>
              <a:gd name="T12" fmla="*/ 534121 w 1068241"/>
              <a:gd name="T13" fmla="*/ 0 h 1053393"/>
              <a:gd name="T14" fmla="*/ 1202289 w 1068241"/>
              <a:gd name="T15" fmla="*/ -132185 h 1053393"/>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156440 w 1068241"/>
              <a:gd name="T25" fmla="*/ 154266 h 1053393"/>
              <a:gd name="T26" fmla="*/ 911801 w 1068241"/>
              <a:gd name="T27" fmla="*/ 899127 h 10533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8241" h="1053393">
                <a:moveTo>
                  <a:pt x="0" y="526697"/>
                </a:moveTo>
                <a:lnTo>
                  <a:pt x="0" y="526697"/>
                </a:lnTo>
                <a:cubicBezTo>
                  <a:pt x="0" y="235810"/>
                  <a:pt x="239134" y="0"/>
                  <a:pt x="534121" y="1"/>
                </a:cubicBezTo>
                <a:cubicBezTo>
                  <a:pt x="534121" y="1"/>
                  <a:pt x="534121" y="1"/>
                  <a:pt x="534121" y="1"/>
                </a:cubicBezTo>
                <a:cubicBezTo>
                  <a:pt x="756843" y="0"/>
                  <a:pt x="979566" y="-44062"/>
                  <a:pt x="1202289" y="-132185"/>
                </a:cubicBezTo>
                <a:lnTo>
                  <a:pt x="1202289" y="-132185"/>
                </a:lnTo>
                <a:cubicBezTo>
                  <a:pt x="1112924" y="87442"/>
                  <a:pt x="1068241" y="307070"/>
                  <a:pt x="1068241" y="526697"/>
                </a:cubicBezTo>
                <a:lnTo>
                  <a:pt x="1068241" y="526697"/>
                </a:lnTo>
                <a:cubicBezTo>
                  <a:pt x="1068241" y="817583"/>
                  <a:pt x="829106" y="1053393"/>
                  <a:pt x="534120" y="1053394"/>
                </a:cubicBezTo>
                <a:cubicBezTo>
                  <a:pt x="239133" y="1053394"/>
                  <a:pt x="-1" y="817583"/>
                  <a:pt x="-1" y="526697"/>
                </a:cubicBezTo>
                <a:cubicBezTo>
                  <a:pt x="-2" y="526696"/>
                  <a:pt x="-1" y="526696"/>
                  <a:pt x="-1" y="526696"/>
                </a:cubicBezTo>
                <a:close/>
              </a:path>
            </a:pathLst>
          </a:custGeom>
          <a:solidFill>
            <a:srgbClr val="D9D9D9"/>
          </a:solidFill>
          <a:ln w="28575" algn="ctr">
            <a:solidFill>
              <a:srgbClr val="CC3300"/>
            </a:solidFill>
            <a:miter lim="800000"/>
            <a:headEnd/>
            <a:tailEnd/>
          </a:ln>
        </p:spPr>
        <p:txBody>
          <a:bodyPr anchor="ctr"/>
          <a:lstStyle/>
          <a:p>
            <a:pPr algn="ctr">
              <a:defRPr/>
            </a:pPr>
            <a:r>
              <a:rPr lang="tr-TR" sz="1350" dirty="0">
                <a:solidFill>
                  <a:srgbClr val="0070C0"/>
                </a:solidFill>
              </a:rPr>
              <a:t>Tütün</a:t>
            </a:r>
          </a:p>
        </p:txBody>
      </p:sp>
      <p:sp>
        <p:nvSpPr>
          <p:cNvPr id="16" name="15 Gözyaşı Damlası"/>
          <p:cNvSpPr>
            <a:spLocks/>
          </p:cNvSpPr>
          <p:nvPr/>
        </p:nvSpPr>
        <p:spPr bwMode="auto">
          <a:xfrm rot="18994277">
            <a:off x="4280800" y="4723621"/>
            <a:ext cx="895241" cy="927448"/>
          </a:xfrm>
          <a:custGeom>
            <a:avLst/>
            <a:gdLst>
              <a:gd name="T0" fmla="*/ 1070723 w 1068241"/>
              <a:gd name="T1" fmla="*/ 519257 h 1053393"/>
              <a:gd name="T2" fmla="*/ 913922 w 1068241"/>
              <a:gd name="T3" fmla="*/ 886425 h 1053393"/>
              <a:gd name="T4" fmla="*/ 535362 w 1068241"/>
              <a:gd name="T5" fmla="*/ 1038513 h 1053393"/>
              <a:gd name="T6" fmla="*/ 156797 w 1068241"/>
              <a:gd name="T7" fmla="*/ 886425 h 1053393"/>
              <a:gd name="T8" fmla="*/ 0 w 1068241"/>
              <a:gd name="T9" fmla="*/ 519257 h 1053393"/>
              <a:gd name="T10" fmla="*/ 156797 w 1068241"/>
              <a:gd name="T11" fmla="*/ 152087 h 1053393"/>
              <a:gd name="T12" fmla="*/ 535362 w 1068241"/>
              <a:gd name="T13" fmla="*/ 0 h 1053393"/>
              <a:gd name="T14" fmla="*/ 1205083 w 1068241"/>
              <a:gd name="T15" fmla="*/ -130319 h 1053393"/>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156440 w 1068241"/>
              <a:gd name="T25" fmla="*/ 154266 h 1053393"/>
              <a:gd name="T26" fmla="*/ 911784 w 1068241"/>
              <a:gd name="T27" fmla="*/ 899127 h 10533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8241" h="1053393">
                <a:moveTo>
                  <a:pt x="0" y="526697"/>
                </a:moveTo>
                <a:lnTo>
                  <a:pt x="0" y="526697"/>
                </a:lnTo>
                <a:cubicBezTo>
                  <a:pt x="0" y="235810"/>
                  <a:pt x="239134" y="0"/>
                  <a:pt x="534121" y="1"/>
                </a:cubicBezTo>
                <a:cubicBezTo>
                  <a:pt x="534121" y="1"/>
                  <a:pt x="534121" y="1"/>
                  <a:pt x="534121" y="1"/>
                </a:cubicBezTo>
                <a:cubicBezTo>
                  <a:pt x="756843" y="0"/>
                  <a:pt x="979566" y="-44062"/>
                  <a:pt x="1202289" y="-132185"/>
                </a:cubicBezTo>
                <a:cubicBezTo>
                  <a:pt x="1112924" y="87442"/>
                  <a:pt x="1068241" y="307070"/>
                  <a:pt x="1068241" y="526697"/>
                </a:cubicBezTo>
                <a:cubicBezTo>
                  <a:pt x="1068241" y="817583"/>
                  <a:pt x="829106" y="1053393"/>
                  <a:pt x="534120" y="1053394"/>
                </a:cubicBezTo>
                <a:cubicBezTo>
                  <a:pt x="239133" y="1053394"/>
                  <a:pt x="-1" y="817583"/>
                  <a:pt x="-1" y="526697"/>
                </a:cubicBezTo>
                <a:cubicBezTo>
                  <a:pt x="-2" y="526696"/>
                  <a:pt x="-1" y="526696"/>
                  <a:pt x="-1" y="526696"/>
                </a:cubicBezTo>
                <a:close/>
              </a:path>
            </a:pathLst>
          </a:custGeom>
          <a:solidFill>
            <a:srgbClr val="D9D9D9"/>
          </a:solidFill>
          <a:ln w="28575" algn="ctr">
            <a:solidFill>
              <a:srgbClr val="CC3300"/>
            </a:solidFill>
            <a:miter lim="800000"/>
            <a:headEnd/>
            <a:tailEnd/>
          </a:ln>
        </p:spPr>
        <p:txBody>
          <a:bodyPr anchor="ctr"/>
          <a:lstStyle/>
          <a:p>
            <a:pPr algn="ctr"/>
            <a:endParaRPr lang="tr-TR" altLang="tr-TR" sz="1350">
              <a:solidFill>
                <a:srgbClr val="0070C0"/>
              </a:solidFill>
            </a:endParaRPr>
          </a:p>
        </p:txBody>
      </p:sp>
      <p:sp>
        <p:nvSpPr>
          <p:cNvPr id="17" name="16 Metin kutusu"/>
          <p:cNvSpPr txBox="1">
            <a:spLocks noChangeArrowheads="1"/>
          </p:cNvSpPr>
          <p:nvPr/>
        </p:nvSpPr>
        <p:spPr bwMode="auto">
          <a:xfrm rot="-2111712">
            <a:off x="4140201" y="5090496"/>
            <a:ext cx="121443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350" dirty="0">
                <a:solidFill>
                  <a:srgbClr val="0070C0"/>
                </a:solidFill>
                <a:latin typeface="Trebuchet MS" pitchFamily="34" charset="0"/>
              </a:rPr>
              <a:t>Beslenme</a:t>
            </a:r>
          </a:p>
        </p:txBody>
      </p:sp>
      <p:sp>
        <p:nvSpPr>
          <p:cNvPr id="18" name="17 Metin kutusu"/>
          <p:cNvSpPr txBox="1"/>
          <p:nvPr/>
        </p:nvSpPr>
        <p:spPr>
          <a:xfrm rot="19488288">
            <a:off x="2700339" y="4550257"/>
            <a:ext cx="1214437" cy="507831"/>
          </a:xfrm>
          <a:prstGeom prst="rect">
            <a:avLst/>
          </a:prstGeom>
          <a:noFill/>
        </p:spPr>
        <p:txBody>
          <a:bodyPr>
            <a:spAutoFit/>
          </a:bodyPr>
          <a:lstStyle/>
          <a:p>
            <a:pPr algn="ctr">
              <a:defRPr/>
            </a:pPr>
            <a:r>
              <a:rPr lang="tr-TR" sz="1350" dirty="0">
                <a:solidFill>
                  <a:srgbClr val="0070C0"/>
                </a:solidFill>
              </a:rPr>
              <a:t>Fiziksel</a:t>
            </a:r>
          </a:p>
          <a:p>
            <a:pPr algn="ctr">
              <a:defRPr/>
            </a:pPr>
            <a:r>
              <a:rPr lang="tr-TR" sz="1350" dirty="0">
                <a:solidFill>
                  <a:srgbClr val="0070C0"/>
                </a:solidFill>
              </a:rPr>
              <a:t>aktivite</a:t>
            </a:r>
          </a:p>
        </p:txBody>
      </p:sp>
      <p:sp>
        <p:nvSpPr>
          <p:cNvPr id="19" name="18 Metin kutusu"/>
          <p:cNvSpPr txBox="1">
            <a:spLocks noChangeArrowheads="1"/>
          </p:cNvSpPr>
          <p:nvPr/>
        </p:nvSpPr>
        <p:spPr bwMode="auto">
          <a:xfrm>
            <a:off x="165542" y="5684988"/>
            <a:ext cx="312528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tr-TR" altLang="tr-TR" sz="1350" dirty="0">
                <a:solidFill>
                  <a:srgbClr val="C00000"/>
                </a:solidFill>
                <a:latin typeface="Trebuchet MS" pitchFamily="34" charset="0"/>
              </a:rPr>
              <a:t>DAVRANIŞA YÖNELİK RİSK FAKTÖRLERİ</a:t>
            </a:r>
          </a:p>
        </p:txBody>
      </p:sp>
      <p:sp>
        <p:nvSpPr>
          <p:cNvPr id="20" name="19 Gözyaşı Damlası"/>
          <p:cNvSpPr>
            <a:spLocks/>
          </p:cNvSpPr>
          <p:nvPr/>
        </p:nvSpPr>
        <p:spPr bwMode="auto">
          <a:xfrm rot="-2754672">
            <a:off x="5609426" y="4347911"/>
            <a:ext cx="891493" cy="938513"/>
          </a:xfrm>
          <a:custGeom>
            <a:avLst/>
            <a:gdLst>
              <a:gd name="T0" fmla="*/ 1070723 w 1068241"/>
              <a:gd name="T1" fmla="*/ 519265 h 1053393"/>
              <a:gd name="T2" fmla="*/ 913922 w 1068241"/>
              <a:gd name="T3" fmla="*/ 886440 h 1053393"/>
              <a:gd name="T4" fmla="*/ 535362 w 1068241"/>
              <a:gd name="T5" fmla="*/ 1038530 h 1053393"/>
              <a:gd name="T6" fmla="*/ 156797 w 1068241"/>
              <a:gd name="T7" fmla="*/ 886440 h 1053393"/>
              <a:gd name="T8" fmla="*/ 0 w 1068241"/>
              <a:gd name="T9" fmla="*/ 519265 h 1053393"/>
              <a:gd name="T10" fmla="*/ 156797 w 1068241"/>
              <a:gd name="T11" fmla="*/ 152090 h 1053393"/>
              <a:gd name="T12" fmla="*/ 535362 w 1068241"/>
              <a:gd name="T13" fmla="*/ 0 h 1053393"/>
              <a:gd name="T14" fmla="*/ 1205083 w 1068241"/>
              <a:gd name="T15" fmla="*/ -130321 h 1053393"/>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156440 w 1068241"/>
              <a:gd name="T25" fmla="*/ 154266 h 1053393"/>
              <a:gd name="T26" fmla="*/ 911784 w 1068241"/>
              <a:gd name="T27" fmla="*/ 899127 h 10533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8241" h="1053393">
                <a:moveTo>
                  <a:pt x="0" y="526697"/>
                </a:moveTo>
                <a:lnTo>
                  <a:pt x="0" y="526697"/>
                </a:lnTo>
                <a:cubicBezTo>
                  <a:pt x="0" y="235810"/>
                  <a:pt x="239134" y="0"/>
                  <a:pt x="534121" y="1"/>
                </a:cubicBezTo>
                <a:cubicBezTo>
                  <a:pt x="534121" y="1"/>
                  <a:pt x="534121" y="1"/>
                  <a:pt x="534121" y="1"/>
                </a:cubicBezTo>
                <a:cubicBezTo>
                  <a:pt x="756843" y="0"/>
                  <a:pt x="979566" y="-44062"/>
                  <a:pt x="1202289" y="-132185"/>
                </a:cubicBezTo>
                <a:cubicBezTo>
                  <a:pt x="1112924" y="87442"/>
                  <a:pt x="1068241" y="307070"/>
                  <a:pt x="1068241" y="526697"/>
                </a:cubicBezTo>
                <a:cubicBezTo>
                  <a:pt x="1068241" y="817583"/>
                  <a:pt x="829106" y="1053393"/>
                  <a:pt x="534120" y="1053394"/>
                </a:cubicBezTo>
                <a:cubicBezTo>
                  <a:pt x="239133" y="1053394"/>
                  <a:pt x="-1" y="817583"/>
                  <a:pt x="-1" y="526697"/>
                </a:cubicBezTo>
                <a:cubicBezTo>
                  <a:pt x="-2" y="526696"/>
                  <a:pt x="-1" y="526696"/>
                  <a:pt x="-1" y="526696"/>
                </a:cubicBezTo>
                <a:close/>
              </a:path>
            </a:pathLst>
          </a:custGeom>
          <a:solidFill>
            <a:srgbClr val="808080"/>
          </a:solidFill>
          <a:ln w="28575" algn="ctr">
            <a:solidFill>
              <a:srgbClr val="CC3300"/>
            </a:solidFill>
            <a:round/>
            <a:headEnd/>
            <a:tailEnd/>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tr-TR" altLang="tr-TR" sz="1350">
              <a:solidFill>
                <a:prstClr val="black"/>
              </a:solidFill>
            </a:endParaRPr>
          </a:p>
        </p:txBody>
      </p:sp>
      <p:sp>
        <p:nvSpPr>
          <p:cNvPr id="21" name="20 Gözyaşı Damlası"/>
          <p:cNvSpPr>
            <a:spLocks/>
          </p:cNvSpPr>
          <p:nvPr/>
        </p:nvSpPr>
        <p:spPr bwMode="auto">
          <a:xfrm rot="-2754672">
            <a:off x="6771607" y="4656804"/>
            <a:ext cx="906983" cy="908013"/>
          </a:xfrm>
          <a:custGeom>
            <a:avLst/>
            <a:gdLst>
              <a:gd name="T0" fmla="*/ 1070740 w 1068241"/>
              <a:gd name="T1" fmla="*/ 519257 h 1053393"/>
              <a:gd name="T2" fmla="*/ 913931 w 1068241"/>
              <a:gd name="T3" fmla="*/ 886425 h 1053393"/>
              <a:gd name="T4" fmla="*/ 535379 w 1068241"/>
              <a:gd name="T5" fmla="*/ 1038513 h 1053393"/>
              <a:gd name="T6" fmla="*/ 156814 w 1068241"/>
              <a:gd name="T7" fmla="*/ 886425 h 1053393"/>
              <a:gd name="T8" fmla="*/ 0 w 1068241"/>
              <a:gd name="T9" fmla="*/ 519257 h 1053393"/>
              <a:gd name="T10" fmla="*/ 156814 w 1068241"/>
              <a:gd name="T11" fmla="*/ 152087 h 1053393"/>
              <a:gd name="T12" fmla="*/ 535379 w 1068241"/>
              <a:gd name="T13" fmla="*/ 0 h 1053393"/>
              <a:gd name="T14" fmla="*/ 1205105 w 1068241"/>
              <a:gd name="T15" fmla="*/ -130319 h 1053393"/>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156440 w 1068241"/>
              <a:gd name="T25" fmla="*/ 154266 h 1053393"/>
              <a:gd name="T26" fmla="*/ 911801 w 1068241"/>
              <a:gd name="T27" fmla="*/ 899127 h 10533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8241" h="1053393">
                <a:moveTo>
                  <a:pt x="0" y="526697"/>
                </a:moveTo>
                <a:lnTo>
                  <a:pt x="0" y="526697"/>
                </a:lnTo>
                <a:cubicBezTo>
                  <a:pt x="0" y="235810"/>
                  <a:pt x="239134" y="0"/>
                  <a:pt x="534121" y="1"/>
                </a:cubicBezTo>
                <a:cubicBezTo>
                  <a:pt x="534121" y="1"/>
                  <a:pt x="534121" y="1"/>
                  <a:pt x="534121" y="1"/>
                </a:cubicBezTo>
                <a:cubicBezTo>
                  <a:pt x="756843" y="0"/>
                  <a:pt x="979566" y="-44062"/>
                  <a:pt x="1202289" y="-132185"/>
                </a:cubicBezTo>
                <a:cubicBezTo>
                  <a:pt x="1112924" y="87442"/>
                  <a:pt x="1068241" y="307070"/>
                  <a:pt x="1068241" y="526697"/>
                </a:cubicBezTo>
                <a:cubicBezTo>
                  <a:pt x="1068241" y="817583"/>
                  <a:pt x="829106" y="1053393"/>
                  <a:pt x="534120" y="1053394"/>
                </a:cubicBezTo>
                <a:cubicBezTo>
                  <a:pt x="239133" y="1053394"/>
                  <a:pt x="-1" y="817583"/>
                  <a:pt x="-1" y="526697"/>
                </a:cubicBezTo>
                <a:cubicBezTo>
                  <a:pt x="-2" y="526696"/>
                  <a:pt x="-1" y="526696"/>
                  <a:pt x="-1" y="526696"/>
                </a:cubicBezTo>
                <a:close/>
              </a:path>
            </a:pathLst>
          </a:custGeom>
          <a:solidFill>
            <a:srgbClr val="808080"/>
          </a:solidFill>
          <a:ln w="28575" algn="ctr">
            <a:solidFill>
              <a:srgbClr val="CC3300"/>
            </a:solidFill>
            <a:round/>
            <a:headEnd/>
            <a:tailEnd/>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tr-TR" altLang="tr-TR" sz="1350">
              <a:solidFill>
                <a:prstClr val="white"/>
              </a:solidFill>
            </a:endParaRPr>
          </a:p>
        </p:txBody>
      </p:sp>
      <p:sp>
        <p:nvSpPr>
          <p:cNvPr id="22" name="21 Gözyaşı Damlası"/>
          <p:cNvSpPr>
            <a:spLocks/>
          </p:cNvSpPr>
          <p:nvPr/>
        </p:nvSpPr>
        <p:spPr bwMode="auto">
          <a:xfrm rot="18572462">
            <a:off x="7858351" y="4273337"/>
            <a:ext cx="995156" cy="934445"/>
          </a:xfrm>
          <a:custGeom>
            <a:avLst/>
            <a:gdLst>
              <a:gd name="T0" fmla="*/ 1070723 w 1068241"/>
              <a:gd name="T1" fmla="*/ 519265 h 1053393"/>
              <a:gd name="T2" fmla="*/ 913922 w 1068241"/>
              <a:gd name="T3" fmla="*/ 886440 h 1053393"/>
              <a:gd name="T4" fmla="*/ 535362 w 1068241"/>
              <a:gd name="T5" fmla="*/ 1038530 h 1053393"/>
              <a:gd name="T6" fmla="*/ 156797 w 1068241"/>
              <a:gd name="T7" fmla="*/ 886440 h 1053393"/>
              <a:gd name="T8" fmla="*/ 0 w 1068241"/>
              <a:gd name="T9" fmla="*/ 519265 h 1053393"/>
              <a:gd name="T10" fmla="*/ 156797 w 1068241"/>
              <a:gd name="T11" fmla="*/ 152090 h 1053393"/>
              <a:gd name="T12" fmla="*/ 535362 w 1068241"/>
              <a:gd name="T13" fmla="*/ 0 h 1053393"/>
              <a:gd name="T14" fmla="*/ 1205083 w 1068241"/>
              <a:gd name="T15" fmla="*/ -130321 h 1053393"/>
              <a:gd name="T16" fmla="*/ 0 60000 65536"/>
              <a:gd name="T17" fmla="*/ 5898240 60000 65536"/>
              <a:gd name="T18" fmla="*/ 5898240 60000 65536"/>
              <a:gd name="T19" fmla="*/ 5898240 60000 65536"/>
              <a:gd name="T20" fmla="*/ 11796480 60000 65536"/>
              <a:gd name="T21" fmla="*/ 17694720 60000 65536"/>
              <a:gd name="T22" fmla="*/ 17694720 60000 65536"/>
              <a:gd name="T23" fmla="*/ 17694720 60000 65536"/>
              <a:gd name="T24" fmla="*/ 156440 w 1068241"/>
              <a:gd name="T25" fmla="*/ 154266 h 1053393"/>
              <a:gd name="T26" fmla="*/ 911784 w 1068241"/>
              <a:gd name="T27" fmla="*/ 899127 h 10533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8241" h="1053393">
                <a:moveTo>
                  <a:pt x="0" y="526697"/>
                </a:moveTo>
                <a:lnTo>
                  <a:pt x="0" y="526697"/>
                </a:lnTo>
                <a:cubicBezTo>
                  <a:pt x="0" y="235810"/>
                  <a:pt x="239134" y="0"/>
                  <a:pt x="534121" y="1"/>
                </a:cubicBezTo>
                <a:cubicBezTo>
                  <a:pt x="534121" y="1"/>
                  <a:pt x="534121" y="1"/>
                  <a:pt x="534121" y="1"/>
                </a:cubicBezTo>
                <a:cubicBezTo>
                  <a:pt x="756843" y="0"/>
                  <a:pt x="979566" y="-44062"/>
                  <a:pt x="1202289" y="-132185"/>
                </a:cubicBezTo>
                <a:cubicBezTo>
                  <a:pt x="1112924" y="87442"/>
                  <a:pt x="1068241" y="307070"/>
                  <a:pt x="1068241" y="526697"/>
                </a:cubicBezTo>
                <a:cubicBezTo>
                  <a:pt x="1068241" y="817583"/>
                  <a:pt x="829106" y="1053393"/>
                  <a:pt x="534120" y="1053394"/>
                </a:cubicBezTo>
                <a:cubicBezTo>
                  <a:pt x="239133" y="1053394"/>
                  <a:pt x="-1" y="817583"/>
                  <a:pt x="-1" y="526697"/>
                </a:cubicBezTo>
                <a:cubicBezTo>
                  <a:pt x="-2" y="526696"/>
                  <a:pt x="-1" y="526696"/>
                  <a:pt x="-1" y="526696"/>
                </a:cubicBezTo>
                <a:close/>
              </a:path>
            </a:pathLst>
          </a:custGeom>
          <a:solidFill>
            <a:srgbClr val="808080"/>
          </a:solidFill>
          <a:ln w="28575" algn="ctr">
            <a:solidFill>
              <a:srgbClr val="CC3300"/>
            </a:solidFill>
            <a:round/>
            <a:headEnd/>
            <a:tailEnd/>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tr-TR" altLang="tr-TR" sz="1350">
              <a:solidFill>
                <a:prstClr val="black"/>
              </a:solidFill>
            </a:endParaRPr>
          </a:p>
        </p:txBody>
      </p:sp>
      <p:sp>
        <p:nvSpPr>
          <p:cNvPr id="23" name="22 Metin kutusu"/>
          <p:cNvSpPr txBox="1">
            <a:spLocks noChangeArrowheads="1"/>
          </p:cNvSpPr>
          <p:nvPr/>
        </p:nvSpPr>
        <p:spPr bwMode="auto">
          <a:xfrm rot="-2111712">
            <a:off x="5435601" y="4441910"/>
            <a:ext cx="12144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350" dirty="0">
                <a:solidFill>
                  <a:srgbClr val="CCECFF"/>
                </a:solidFill>
                <a:latin typeface="Trebuchet MS" pitchFamily="34" charset="0"/>
              </a:rPr>
              <a:t>Yüksek</a:t>
            </a:r>
            <a:r>
              <a:rPr lang="tr-TR" altLang="tr-TR" sz="1350" dirty="0">
                <a:solidFill>
                  <a:prstClr val="white"/>
                </a:solidFill>
                <a:latin typeface="Trebuchet MS" pitchFamily="34" charset="0"/>
              </a:rPr>
              <a:t> </a:t>
            </a:r>
            <a:r>
              <a:rPr lang="tr-TR" altLang="tr-TR" sz="1350" dirty="0">
                <a:solidFill>
                  <a:srgbClr val="CCECFF"/>
                </a:solidFill>
                <a:latin typeface="Trebuchet MS" pitchFamily="34" charset="0"/>
              </a:rPr>
              <a:t>tansiyon</a:t>
            </a:r>
          </a:p>
        </p:txBody>
      </p:sp>
      <p:sp>
        <p:nvSpPr>
          <p:cNvPr id="24" name="23 Metin kutusu"/>
          <p:cNvSpPr txBox="1">
            <a:spLocks noChangeArrowheads="1"/>
          </p:cNvSpPr>
          <p:nvPr/>
        </p:nvSpPr>
        <p:spPr bwMode="auto">
          <a:xfrm rot="-2111712">
            <a:off x="6588126" y="4819339"/>
            <a:ext cx="12144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350" dirty="0">
                <a:solidFill>
                  <a:srgbClr val="CCECFF"/>
                </a:solidFill>
                <a:latin typeface="Trebuchet MS" pitchFamily="34" charset="0"/>
              </a:rPr>
              <a:t>Yüksek kolesterol</a:t>
            </a:r>
          </a:p>
        </p:txBody>
      </p:sp>
      <p:sp>
        <p:nvSpPr>
          <p:cNvPr id="25" name="24 Metin kutusu"/>
          <p:cNvSpPr txBox="1">
            <a:spLocks noChangeArrowheads="1"/>
          </p:cNvSpPr>
          <p:nvPr/>
        </p:nvSpPr>
        <p:spPr bwMode="auto">
          <a:xfrm rot="-2111712">
            <a:off x="7774633" y="4323615"/>
            <a:ext cx="12144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050" dirty="0">
                <a:solidFill>
                  <a:srgbClr val="CCECFF"/>
                </a:solidFill>
                <a:latin typeface="Trebuchet MS" pitchFamily="34" charset="0"/>
              </a:rPr>
              <a:t>Kansere </a:t>
            </a:r>
          </a:p>
          <a:p>
            <a:pPr algn="ctr" eaLnBrk="1" hangingPunct="1"/>
            <a:r>
              <a:rPr lang="tr-TR" altLang="tr-TR" sz="1050" dirty="0">
                <a:solidFill>
                  <a:srgbClr val="CCECFF"/>
                </a:solidFill>
                <a:latin typeface="Trebuchet MS" pitchFamily="34" charset="0"/>
              </a:rPr>
              <a:t>Yönelik Diğer Değiştirilebilir</a:t>
            </a:r>
          </a:p>
          <a:p>
            <a:pPr algn="ctr" eaLnBrk="1" hangingPunct="1"/>
            <a:r>
              <a:rPr lang="tr-TR" altLang="tr-TR" sz="1050" dirty="0">
                <a:solidFill>
                  <a:srgbClr val="CCECFF"/>
                </a:solidFill>
                <a:latin typeface="Trebuchet MS" pitchFamily="34" charset="0"/>
              </a:rPr>
              <a:t> Risk Fak.</a:t>
            </a:r>
          </a:p>
        </p:txBody>
      </p:sp>
      <p:sp>
        <p:nvSpPr>
          <p:cNvPr id="26" name="25 Metin kutusu"/>
          <p:cNvSpPr txBox="1">
            <a:spLocks noChangeArrowheads="1"/>
          </p:cNvSpPr>
          <p:nvPr/>
        </p:nvSpPr>
        <p:spPr bwMode="auto">
          <a:xfrm>
            <a:off x="6299952" y="5684989"/>
            <a:ext cx="256047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tr-TR" altLang="tr-TR" sz="1350" dirty="0">
                <a:solidFill>
                  <a:srgbClr val="C00000"/>
                </a:solidFill>
                <a:latin typeface="Trebuchet MS" pitchFamily="34" charset="0"/>
              </a:rPr>
              <a:t>METABOLİK RİSK FAKTÖRLERİ</a:t>
            </a:r>
          </a:p>
        </p:txBody>
      </p:sp>
      <p:sp>
        <p:nvSpPr>
          <p:cNvPr id="28694" name="Oval 22"/>
          <p:cNvSpPr>
            <a:spLocks noChangeArrowheads="1"/>
          </p:cNvSpPr>
          <p:nvPr/>
        </p:nvSpPr>
        <p:spPr bwMode="auto">
          <a:xfrm>
            <a:off x="1607805" y="3011914"/>
            <a:ext cx="998679" cy="1030997"/>
          </a:xfrm>
          <a:prstGeom prst="ellipse">
            <a:avLst/>
          </a:prstGeom>
          <a:solidFill>
            <a:srgbClr val="FFFF00"/>
          </a:solidFill>
          <a:ln w="28575">
            <a:solidFill>
              <a:srgbClr val="CC33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tr-TR" altLang="tr-TR" sz="1350">
              <a:solidFill>
                <a:prstClr val="black"/>
              </a:solidFill>
              <a:latin typeface="Calibri" pitchFamily="34" charset="0"/>
            </a:endParaRPr>
          </a:p>
        </p:txBody>
      </p:sp>
      <p:sp>
        <p:nvSpPr>
          <p:cNvPr id="28" name="27 Metin kutusu"/>
          <p:cNvSpPr txBox="1">
            <a:spLocks noChangeArrowheads="1"/>
          </p:cNvSpPr>
          <p:nvPr/>
        </p:nvSpPr>
        <p:spPr bwMode="auto">
          <a:xfrm>
            <a:off x="1562182" y="3300453"/>
            <a:ext cx="106552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050" b="1" dirty="0">
                <a:solidFill>
                  <a:srgbClr val="0070C0"/>
                </a:solidFill>
                <a:latin typeface="Trebuchet MS" pitchFamily="34" charset="0"/>
              </a:rPr>
              <a:t>Kalp-damar</a:t>
            </a:r>
            <a:endParaRPr lang="tr-TR" altLang="tr-TR" sz="1200" b="1" dirty="0">
              <a:solidFill>
                <a:srgbClr val="0070C0"/>
              </a:solidFill>
              <a:latin typeface="Trebuchet MS" pitchFamily="34" charset="0"/>
            </a:endParaRPr>
          </a:p>
          <a:p>
            <a:pPr algn="ctr" eaLnBrk="1" hangingPunct="1"/>
            <a:r>
              <a:rPr lang="tr-TR" altLang="tr-TR" sz="1200" b="1" dirty="0">
                <a:solidFill>
                  <a:srgbClr val="0070C0"/>
                </a:solidFill>
                <a:latin typeface="Trebuchet MS" pitchFamily="34" charset="0"/>
              </a:rPr>
              <a:t> hastalıkları</a:t>
            </a:r>
          </a:p>
        </p:txBody>
      </p:sp>
      <p:sp>
        <p:nvSpPr>
          <p:cNvPr id="28695" name="Oval 23"/>
          <p:cNvSpPr>
            <a:spLocks noChangeArrowheads="1"/>
          </p:cNvSpPr>
          <p:nvPr/>
        </p:nvSpPr>
        <p:spPr bwMode="auto">
          <a:xfrm>
            <a:off x="2947931" y="2861657"/>
            <a:ext cx="1078286" cy="879924"/>
          </a:xfrm>
          <a:prstGeom prst="ellipse">
            <a:avLst/>
          </a:prstGeom>
          <a:solidFill>
            <a:srgbClr val="FFFF00"/>
          </a:solidFill>
          <a:ln w="28575">
            <a:solidFill>
              <a:srgbClr val="CC33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tr-TR" altLang="tr-TR" sz="1350">
              <a:solidFill>
                <a:prstClr val="black"/>
              </a:solidFill>
              <a:latin typeface="Calibri" pitchFamily="34" charset="0"/>
            </a:endParaRPr>
          </a:p>
        </p:txBody>
      </p:sp>
      <p:sp>
        <p:nvSpPr>
          <p:cNvPr id="29" name="28 Metin kutusu"/>
          <p:cNvSpPr txBox="1">
            <a:spLocks noChangeArrowheads="1"/>
          </p:cNvSpPr>
          <p:nvPr/>
        </p:nvSpPr>
        <p:spPr bwMode="auto">
          <a:xfrm>
            <a:off x="2974880" y="3011913"/>
            <a:ext cx="104312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050" b="1" dirty="0">
                <a:solidFill>
                  <a:srgbClr val="0070C0"/>
                </a:solidFill>
                <a:latin typeface="Trebuchet MS" pitchFamily="34" charset="0"/>
              </a:rPr>
              <a:t>Kronik hava</a:t>
            </a:r>
          </a:p>
          <a:p>
            <a:pPr algn="ctr" eaLnBrk="1" hangingPunct="1"/>
            <a:r>
              <a:rPr lang="tr-TR" altLang="tr-TR" sz="1050" b="1" dirty="0">
                <a:solidFill>
                  <a:srgbClr val="0070C0"/>
                </a:solidFill>
                <a:latin typeface="Trebuchet MS" pitchFamily="34" charset="0"/>
              </a:rPr>
              <a:t>yolu </a:t>
            </a:r>
          </a:p>
          <a:p>
            <a:pPr algn="ctr" eaLnBrk="1" hangingPunct="1"/>
            <a:r>
              <a:rPr lang="tr-TR" altLang="tr-TR" sz="1050" b="1" dirty="0">
                <a:solidFill>
                  <a:srgbClr val="0070C0"/>
                </a:solidFill>
                <a:latin typeface="Trebuchet MS" pitchFamily="34" charset="0"/>
              </a:rPr>
              <a:t>hastalıkları</a:t>
            </a:r>
          </a:p>
        </p:txBody>
      </p:sp>
      <p:sp>
        <p:nvSpPr>
          <p:cNvPr id="28696" name="Oval 24"/>
          <p:cNvSpPr>
            <a:spLocks noChangeArrowheads="1"/>
          </p:cNvSpPr>
          <p:nvPr/>
        </p:nvSpPr>
        <p:spPr bwMode="auto">
          <a:xfrm>
            <a:off x="4922838" y="2851510"/>
            <a:ext cx="946336" cy="870005"/>
          </a:xfrm>
          <a:prstGeom prst="ellipse">
            <a:avLst/>
          </a:prstGeom>
          <a:solidFill>
            <a:srgbClr val="FFFF00"/>
          </a:solidFill>
          <a:ln w="28575">
            <a:solidFill>
              <a:srgbClr val="CC33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tr-TR" altLang="tr-TR" sz="1350">
              <a:solidFill>
                <a:prstClr val="black"/>
              </a:solidFill>
              <a:latin typeface="Calibri" pitchFamily="34" charset="0"/>
            </a:endParaRPr>
          </a:p>
        </p:txBody>
      </p:sp>
      <p:sp>
        <p:nvSpPr>
          <p:cNvPr id="30" name="29 Metin kutusu"/>
          <p:cNvSpPr txBox="1">
            <a:spLocks noChangeArrowheads="1"/>
          </p:cNvSpPr>
          <p:nvPr/>
        </p:nvSpPr>
        <p:spPr bwMode="auto">
          <a:xfrm>
            <a:off x="4859187" y="3159710"/>
            <a:ext cx="107363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050" b="1" dirty="0">
                <a:solidFill>
                  <a:srgbClr val="0070C0"/>
                </a:solidFill>
                <a:latin typeface="Trebuchet MS" pitchFamily="34" charset="0"/>
              </a:rPr>
              <a:t>Kanserler</a:t>
            </a:r>
            <a:endParaRPr lang="tr-TR" altLang="tr-TR" sz="1200" b="1" dirty="0">
              <a:solidFill>
                <a:srgbClr val="0070C0"/>
              </a:solidFill>
              <a:latin typeface="Trebuchet MS" pitchFamily="34" charset="0"/>
            </a:endParaRPr>
          </a:p>
        </p:txBody>
      </p:sp>
      <p:sp>
        <p:nvSpPr>
          <p:cNvPr id="28697" name="Oval 25"/>
          <p:cNvSpPr>
            <a:spLocks noChangeArrowheads="1"/>
          </p:cNvSpPr>
          <p:nvPr/>
        </p:nvSpPr>
        <p:spPr bwMode="auto">
          <a:xfrm>
            <a:off x="6334255" y="3099282"/>
            <a:ext cx="917157" cy="805895"/>
          </a:xfrm>
          <a:prstGeom prst="ellipse">
            <a:avLst/>
          </a:prstGeom>
          <a:solidFill>
            <a:srgbClr val="FFFF00"/>
          </a:solidFill>
          <a:ln w="28575">
            <a:solidFill>
              <a:srgbClr val="CC3300"/>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tr-TR" altLang="tr-TR" sz="1350">
              <a:solidFill>
                <a:prstClr val="black"/>
              </a:solidFill>
              <a:latin typeface="Calibri" pitchFamily="34" charset="0"/>
            </a:endParaRPr>
          </a:p>
        </p:txBody>
      </p:sp>
      <p:sp>
        <p:nvSpPr>
          <p:cNvPr id="31" name="30 Metin kutusu"/>
          <p:cNvSpPr txBox="1">
            <a:spLocks noChangeArrowheads="1"/>
          </p:cNvSpPr>
          <p:nvPr/>
        </p:nvSpPr>
        <p:spPr bwMode="auto">
          <a:xfrm>
            <a:off x="6299952" y="3369521"/>
            <a:ext cx="9857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tr-TR" altLang="tr-TR" sz="1050" b="1" dirty="0">
                <a:solidFill>
                  <a:srgbClr val="0070C0"/>
                </a:solidFill>
                <a:latin typeface="Trebuchet MS" pitchFamily="34" charset="0"/>
              </a:rPr>
              <a:t>Diyabet</a:t>
            </a:r>
          </a:p>
        </p:txBody>
      </p:sp>
      <p:pic>
        <p:nvPicPr>
          <p:cNvPr id="27"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34" name="Resim 33"/>
          <p:cNvPicPr/>
          <p:nvPr/>
        </p:nvPicPr>
        <p:blipFill>
          <a:blip r:embed="rId4"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1498957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1000"/>
                                        <p:tgtEl>
                                          <p:spTgt spid="1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ox(out)">
                                      <p:cBhvr>
                                        <p:cTn id="10" dur="1000"/>
                                        <p:tgtEl>
                                          <p:spTgt spid="14"/>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out)">
                                      <p:cBhvr>
                                        <p:cTn id="13" dur="1000"/>
                                        <p:tgtEl>
                                          <p:spTgt spid="15"/>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ox(out)">
                                      <p:cBhvr>
                                        <p:cTn id="16" dur="1000"/>
                                        <p:tgtEl>
                                          <p:spTgt spid="16"/>
                                        </p:tgtEl>
                                      </p:cBhvr>
                                    </p:animEffect>
                                  </p:childTnLst>
                                </p:cTn>
                              </p:par>
                              <p:par>
                                <p:cTn id="17" presetID="4" presetClass="entr" presetSubtype="32"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ox(out)">
                                      <p:cBhvr>
                                        <p:cTn id="19" dur="1000"/>
                                        <p:tgtEl>
                                          <p:spTgt spid="17"/>
                                        </p:tgtEl>
                                      </p:cBhvr>
                                    </p:animEffect>
                                  </p:childTnLst>
                                </p:cTn>
                              </p:par>
                              <p:par>
                                <p:cTn id="20" presetID="4" presetClass="entr" presetSubtype="32"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ox(out)">
                                      <p:cBhvr>
                                        <p:cTn id="22" dur="1000"/>
                                        <p:tgtEl>
                                          <p:spTgt spid="18"/>
                                        </p:tgtEl>
                                      </p:cBhvr>
                                    </p:animEffect>
                                  </p:childTnLst>
                                </p:cTn>
                              </p:par>
                              <p:par>
                                <p:cTn id="23" presetID="4" presetClass="entr" presetSubtype="32"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ox(out)">
                                      <p:cBhvr>
                                        <p:cTn id="25" dur="1000"/>
                                        <p:tgtEl>
                                          <p:spTgt spid="19"/>
                                        </p:tgtEl>
                                      </p:cBhvr>
                                    </p:animEffect>
                                  </p:childTnLst>
                                </p:cTn>
                              </p:par>
                              <p:par>
                                <p:cTn id="26" presetID="4" presetClass="entr" presetSubtype="32"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ox(out)">
                                      <p:cBhvr>
                                        <p:cTn id="28" dur="1000"/>
                                        <p:tgtEl>
                                          <p:spTgt spid="20"/>
                                        </p:tgtEl>
                                      </p:cBhvr>
                                    </p:animEffect>
                                  </p:childTnLst>
                                </p:cTn>
                              </p:par>
                              <p:par>
                                <p:cTn id="29" presetID="4" presetClass="entr" presetSubtype="32"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ox(out)">
                                      <p:cBhvr>
                                        <p:cTn id="31" dur="1000"/>
                                        <p:tgtEl>
                                          <p:spTgt spid="21"/>
                                        </p:tgtEl>
                                      </p:cBhvr>
                                    </p:animEffect>
                                  </p:childTnLst>
                                </p:cTn>
                              </p:par>
                              <p:par>
                                <p:cTn id="32" presetID="4" presetClass="entr" presetSubtype="32"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ox(out)">
                                      <p:cBhvr>
                                        <p:cTn id="34" dur="1000"/>
                                        <p:tgtEl>
                                          <p:spTgt spid="22"/>
                                        </p:tgtEl>
                                      </p:cBhvr>
                                    </p:animEffect>
                                  </p:childTnLst>
                                </p:cTn>
                              </p:par>
                              <p:par>
                                <p:cTn id="35" presetID="4" presetClass="entr" presetSubtype="32"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ox(out)">
                                      <p:cBhvr>
                                        <p:cTn id="37" dur="1000"/>
                                        <p:tgtEl>
                                          <p:spTgt spid="23"/>
                                        </p:tgtEl>
                                      </p:cBhvr>
                                    </p:animEffect>
                                  </p:childTnLst>
                                </p:cTn>
                              </p:par>
                              <p:par>
                                <p:cTn id="38" presetID="4" presetClass="entr" presetSubtype="32"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ox(out)">
                                      <p:cBhvr>
                                        <p:cTn id="40" dur="1000"/>
                                        <p:tgtEl>
                                          <p:spTgt spid="24"/>
                                        </p:tgtEl>
                                      </p:cBhvr>
                                    </p:animEffect>
                                  </p:childTnLst>
                                </p:cTn>
                              </p:par>
                              <p:par>
                                <p:cTn id="41" presetID="4" presetClass="entr" presetSubtype="32"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ox(out)">
                                      <p:cBhvr>
                                        <p:cTn id="43" dur="1000"/>
                                        <p:tgtEl>
                                          <p:spTgt spid="25"/>
                                        </p:tgtEl>
                                      </p:cBhvr>
                                    </p:animEffect>
                                  </p:childTnLst>
                                </p:cTn>
                              </p:par>
                              <p:par>
                                <p:cTn id="44" presetID="4" presetClass="entr" presetSubtype="32"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ox(out)">
                                      <p:cBhvr>
                                        <p:cTn id="46" dur="1000"/>
                                        <p:tgtEl>
                                          <p:spTgt spid="26"/>
                                        </p:tgtEl>
                                      </p:cBhvr>
                                    </p:animEffect>
                                  </p:childTnLst>
                                </p:cTn>
                              </p:par>
                              <p:par>
                                <p:cTn id="47" presetID="4" presetClass="entr" presetSubtype="32" fill="hold" grpId="0" nodeType="withEffect">
                                  <p:stCondLst>
                                    <p:cond delay="0"/>
                                  </p:stCondLst>
                                  <p:childTnLst>
                                    <p:set>
                                      <p:cBhvr>
                                        <p:cTn id="48" dur="1" fill="hold">
                                          <p:stCondLst>
                                            <p:cond delay="0"/>
                                          </p:stCondLst>
                                        </p:cTn>
                                        <p:tgtEl>
                                          <p:spTgt spid="28694"/>
                                        </p:tgtEl>
                                        <p:attrNameLst>
                                          <p:attrName>style.visibility</p:attrName>
                                        </p:attrNameLst>
                                      </p:cBhvr>
                                      <p:to>
                                        <p:strVal val="visible"/>
                                      </p:to>
                                    </p:set>
                                    <p:animEffect transition="in" filter="box(out)">
                                      <p:cBhvr>
                                        <p:cTn id="49" dur="1000"/>
                                        <p:tgtEl>
                                          <p:spTgt spid="28694"/>
                                        </p:tgtEl>
                                      </p:cBhvr>
                                    </p:animEffect>
                                  </p:childTnLst>
                                </p:cTn>
                              </p:par>
                              <p:par>
                                <p:cTn id="50" presetID="4" presetClass="entr" presetSubtype="32"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ox(out)">
                                      <p:cBhvr>
                                        <p:cTn id="52" dur="1000"/>
                                        <p:tgtEl>
                                          <p:spTgt spid="28"/>
                                        </p:tgtEl>
                                      </p:cBhvr>
                                    </p:animEffect>
                                  </p:childTnLst>
                                </p:cTn>
                              </p:par>
                              <p:par>
                                <p:cTn id="53" presetID="4" presetClass="entr" presetSubtype="32" fill="hold" grpId="0" nodeType="withEffect">
                                  <p:stCondLst>
                                    <p:cond delay="0"/>
                                  </p:stCondLst>
                                  <p:childTnLst>
                                    <p:set>
                                      <p:cBhvr>
                                        <p:cTn id="54" dur="1" fill="hold">
                                          <p:stCondLst>
                                            <p:cond delay="0"/>
                                          </p:stCondLst>
                                        </p:cTn>
                                        <p:tgtEl>
                                          <p:spTgt spid="28695"/>
                                        </p:tgtEl>
                                        <p:attrNameLst>
                                          <p:attrName>style.visibility</p:attrName>
                                        </p:attrNameLst>
                                      </p:cBhvr>
                                      <p:to>
                                        <p:strVal val="visible"/>
                                      </p:to>
                                    </p:set>
                                    <p:animEffect transition="in" filter="box(out)">
                                      <p:cBhvr>
                                        <p:cTn id="55" dur="1000"/>
                                        <p:tgtEl>
                                          <p:spTgt spid="28695"/>
                                        </p:tgtEl>
                                      </p:cBhvr>
                                    </p:animEffect>
                                  </p:childTnLst>
                                </p:cTn>
                              </p:par>
                              <p:par>
                                <p:cTn id="56" presetID="4" presetClass="entr" presetSubtype="32" fill="hold" grpId="0"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ox(out)">
                                      <p:cBhvr>
                                        <p:cTn id="58" dur="1000"/>
                                        <p:tgtEl>
                                          <p:spTgt spid="29"/>
                                        </p:tgtEl>
                                      </p:cBhvr>
                                    </p:animEffect>
                                  </p:childTnLst>
                                </p:cTn>
                              </p:par>
                              <p:par>
                                <p:cTn id="59" presetID="4" presetClass="entr" presetSubtype="32" fill="hold" grpId="0" nodeType="withEffect">
                                  <p:stCondLst>
                                    <p:cond delay="0"/>
                                  </p:stCondLst>
                                  <p:childTnLst>
                                    <p:set>
                                      <p:cBhvr>
                                        <p:cTn id="60" dur="1" fill="hold">
                                          <p:stCondLst>
                                            <p:cond delay="0"/>
                                          </p:stCondLst>
                                        </p:cTn>
                                        <p:tgtEl>
                                          <p:spTgt spid="28696"/>
                                        </p:tgtEl>
                                        <p:attrNameLst>
                                          <p:attrName>style.visibility</p:attrName>
                                        </p:attrNameLst>
                                      </p:cBhvr>
                                      <p:to>
                                        <p:strVal val="visible"/>
                                      </p:to>
                                    </p:set>
                                    <p:animEffect transition="in" filter="box(out)">
                                      <p:cBhvr>
                                        <p:cTn id="61" dur="1000"/>
                                        <p:tgtEl>
                                          <p:spTgt spid="28696"/>
                                        </p:tgtEl>
                                      </p:cBhvr>
                                    </p:animEffect>
                                  </p:childTnLst>
                                </p:cTn>
                              </p:par>
                              <p:par>
                                <p:cTn id="62" presetID="4" presetClass="entr" presetSubtype="32"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ox(out)">
                                      <p:cBhvr>
                                        <p:cTn id="64" dur="1000"/>
                                        <p:tgtEl>
                                          <p:spTgt spid="30"/>
                                        </p:tgtEl>
                                      </p:cBhvr>
                                    </p:animEffect>
                                  </p:childTnLst>
                                </p:cTn>
                              </p:par>
                              <p:par>
                                <p:cTn id="65" presetID="4" presetClass="entr" presetSubtype="32" fill="hold" grpId="0" nodeType="withEffect">
                                  <p:stCondLst>
                                    <p:cond delay="0"/>
                                  </p:stCondLst>
                                  <p:childTnLst>
                                    <p:set>
                                      <p:cBhvr>
                                        <p:cTn id="66" dur="1" fill="hold">
                                          <p:stCondLst>
                                            <p:cond delay="0"/>
                                          </p:stCondLst>
                                        </p:cTn>
                                        <p:tgtEl>
                                          <p:spTgt spid="28697"/>
                                        </p:tgtEl>
                                        <p:attrNameLst>
                                          <p:attrName>style.visibility</p:attrName>
                                        </p:attrNameLst>
                                      </p:cBhvr>
                                      <p:to>
                                        <p:strVal val="visible"/>
                                      </p:to>
                                    </p:set>
                                    <p:animEffect transition="in" filter="box(out)">
                                      <p:cBhvr>
                                        <p:cTn id="67" dur="1000"/>
                                        <p:tgtEl>
                                          <p:spTgt spid="28697"/>
                                        </p:tgtEl>
                                      </p:cBhvr>
                                    </p:animEffect>
                                  </p:childTnLst>
                                </p:cTn>
                              </p:par>
                              <p:par>
                                <p:cTn id="68" presetID="4" presetClass="entr" presetSubtype="32"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box(out)">
                                      <p:cBhvr>
                                        <p:cTn id="70" dur="1000"/>
                                        <p:tgtEl>
                                          <p:spTgt spid="31"/>
                                        </p:tgtEl>
                                      </p:cBhvr>
                                    </p:animEffect>
                                  </p:childTnLst>
                                </p:cTn>
                              </p:par>
                            </p:childTnLst>
                          </p:cTn>
                        </p:par>
                        <p:par>
                          <p:cTn id="71" fill="hold" nodeType="afterGroup">
                            <p:stCondLst>
                              <p:cond delay="1000"/>
                            </p:stCondLst>
                            <p:childTnLst>
                              <p:par>
                                <p:cTn id="72" presetID="4" presetClass="entr" presetSubtype="32" fill="hold"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box(out)">
                                      <p:cBhvr>
                                        <p:cTn id="74"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p:bldP spid="18" grpId="0"/>
      <p:bldP spid="19" grpId="0"/>
      <p:bldP spid="20" grpId="0" animBg="1"/>
      <p:bldP spid="21" grpId="0" animBg="1"/>
      <p:bldP spid="22" grpId="0" animBg="1"/>
      <p:bldP spid="23" grpId="0"/>
      <p:bldP spid="24" grpId="0"/>
      <p:bldP spid="25" grpId="0"/>
      <p:bldP spid="26" grpId="0"/>
      <p:bldP spid="28694" grpId="0" animBg="1"/>
      <p:bldP spid="28" grpId="0"/>
      <p:bldP spid="28695" grpId="0" animBg="1"/>
      <p:bldP spid="29" grpId="0"/>
      <p:bldP spid="28696" grpId="0" animBg="1"/>
      <p:bldP spid="30" grpId="0"/>
      <p:bldP spid="28697" grpId="0" animBg="1"/>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33185" y="1386279"/>
            <a:ext cx="8437418" cy="41275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tr-TR" b="1" dirty="0">
                <a:solidFill>
                  <a:srgbClr val="C00000"/>
                </a:solidFill>
                <a:latin typeface="+mj-lt"/>
                <a:ea typeface="+mj-ea"/>
                <a:cs typeface="+mj-cs"/>
              </a:rPr>
              <a:t>Bulaşıcı Olmayan Hastalıklarda Süreçler, Önleme ve Kontrole Yönelik Etkin Müdahaleler</a:t>
            </a:r>
          </a:p>
        </p:txBody>
      </p:sp>
      <p:pic>
        <p:nvPicPr>
          <p:cNvPr id="4" name="Resim 3"/>
          <p:cNvPicPr/>
          <p:nvPr/>
        </p:nvPicPr>
        <p:blipFill rotWithShape="1">
          <a:blip r:embed="rId2"/>
          <a:srcRect l="22807" t="19847" r="22488" b="9837"/>
          <a:stretch/>
        </p:blipFill>
        <p:spPr bwMode="auto">
          <a:xfrm>
            <a:off x="626269" y="1831889"/>
            <a:ext cx="8013700" cy="4100598"/>
          </a:xfrm>
          <a:prstGeom prst="rect">
            <a:avLst/>
          </a:prstGeom>
          <a:ln>
            <a:noFill/>
          </a:ln>
          <a:extLst>
            <a:ext uri="{53640926-AAD7-44D8-BBD7-CCE9431645EC}">
              <a14:shadowObscured xmlns:a14="http://schemas.microsoft.com/office/drawing/2010/main"/>
            </a:ext>
          </a:extLst>
        </p:spPr>
      </p:pic>
      <p:sp>
        <p:nvSpPr>
          <p:cNvPr id="7" name="Dikdörtgen 6"/>
          <p:cNvSpPr/>
          <p:nvPr/>
        </p:nvSpPr>
        <p:spPr>
          <a:xfrm>
            <a:off x="892175" y="1897612"/>
            <a:ext cx="857250" cy="5207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350" dirty="0"/>
              <a:t>TARAMA</a:t>
            </a:r>
          </a:p>
        </p:txBody>
      </p:sp>
      <p:sp>
        <p:nvSpPr>
          <p:cNvPr id="8" name="Dikdörtgen 7"/>
          <p:cNvSpPr/>
          <p:nvPr/>
        </p:nvSpPr>
        <p:spPr>
          <a:xfrm>
            <a:off x="7368596" y="1897612"/>
            <a:ext cx="1400175" cy="52070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tr-TR" sz="1350" dirty="0"/>
              <a:t>KOMPLİKASYON İZLEM </a:t>
            </a:r>
          </a:p>
        </p:txBody>
      </p:sp>
      <p:sp>
        <p:nvSpPr>
          <p:cNvPr id="9" name="Dikdörtgen 8"/>
          <p:cNvSpPr/>
          <p:nvPr/>
        </p:nvSpPr>
        <p:spPr>
          <a:xfrm>
            <a:off x="7418495" y="5172866"/>
            <a:ext cx="857250" cy="5207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sz="1350" dirty="0"/>
              <a:t>DÜZENLİ İZLEM </a:t>
            </a:r>
          </a:p>
        </p:txBody>
      </p:sp>
      <p:pic>
        <p:nvPicPr>
          <p:cNvPr id="10"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p:cNvPicPr/>
          <p:nvPr/>
        </p:nvPicPr>
        <p:blipFill>
          <a:blip r:embed="rId4"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4202793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14338" y="1666536"/>
            <a:ext cx="8315325" cy="663178"/>
          </a:xfrm>
        </p:spPr>
        <p:txBody>
          <a:bodyPr>
            <a:noAutofit/>
          </a:bodyPr>
          <a:lstStyle/>
          <a:p>
            <a:pPr algn="l"/>
            <a:r>
              <a:rPr lang="tr-TR" sz="2400" b="1" dirty="0">
                <a:solidFill>
                  <a:srgbClr val="C00000"/>
                </a:solidFill>
                <a:cs typeface="Arial" charset="0"/>
              </a:rPr>
              <a:t>Birinci Basamak Sağlık Hizmeti </a:t>
            </a:r>
            <a:r>
              <a:rPr lang="tr-TR" sz="2400" b="1" dirty="0">
                <a:solidFill>
                  <a:srgbClr val="C00000"/>
                </a:solidFill>
              </a:rPr>
              <a:t>Kronik Hastalık İzlemi</a:t>
            </a:r>
          </a:p>
        </p:txBody>
      </p:sp>
      <p:sp>
        <p:nvSpPr>
          <p:cNvPr id="3" name="İçerik Yer Tutucusu 2"/>
          <p:cNvSpPr>
            <a:spLocks noGrp="1"/>
          </p:cNvSpPr>
          <p:nvPr>
            <p:ph idx="1"/>
          </p:nvPr>
        </p:nvSpPr>
        <p:spPr>
          <a:xfrm>
            <a:off x="457200" y="2452696"/>
            <a:ext cx="8229600" cy="3394472"/>
          </a:xfrm>
        </p:spPr>
        <p:txBody>
          <a:bodyPr>
            <a:normAutofit/>
          </a:bodyPr>
          <a:lstStyle/>
          <a:p>
            <a:pPr>
              <a:lnSpc>
                <a:spcPct val="150000"/>
              </a:lnSpc>
              <a:buFont typeface="Wingdings" panose="05000000000000000000" pitchFamily="2" charset="2"/>
              <a:buChar char="ü"/>
            </a:pPr>
            <a:r>
              <a:rPr lang="tr-TR" sz="1800" b="1" dirty="0">
                <a:solidFill>
                  <a:srgbClr val="002060"/>
                </a:solidFill>
              </a:rPr>
              <a:t>Tarama : </a:t>
            </a:r>
            <a:r>
              <a:rPr lang="tr-TR" sz="1800" dirty="0">
                <a:solidFill>
                  <a:srgbClr val="002060"/>
                </a:solidFill>
              </a:rPr>
              <a:t>Şüpheli vakayı yakalamak için ilk basamak işlemi</a:t>
            </a:r>
          </a:p>
          <a:p>
            <a:pPr>
              <a:lnSpc>
                <a:spcPct val="150000"/>
              </a:lnSpc>
              <a:buFont typeface="Wingdings" panose="05000000000000000000" pitchFamily="2" charset="2"/>
              <a:buChar char="ü"/>
            </a:pPr>
            <a:r>
              <a:rPr lang="tr-TR" sz="1800" b="1" dirty="0">
                <a:solidFill>
                  <a:srgbClr val="002060"/>
                </a:solidFill>
              </a:rPr>
              <a:t>Erken Tanı: </a:t>
            </a:r>
            <a:r>
              <a:rPr lang="tr-TR" sz="1800" dirty="0">
                <a:solidFill>
                  <a:srgbClr val="002060"/>
                </a:solidFill>
              </a:rPr>
              <a:t>Tanının kesinleştirilmesi için ilave işlemler</a:t>
            </a:r>
          </a:p>
          <a:p>
            <a:pPr>
              <a:lnSpc>
                <a:spcPct val="150000"/>
              </a:lnSpc>
              <a:buFont typeface="Wingdings" panose="05000000000000000000" pitchFamily="2" charset="2"/>
              <a:buChar char="ü"/>
            </a:pPr>
            <a:r>
              <a:rPr lang="tr-TR" sz="1800" b="1" dirty="0">
                <a:solidFill>
                  <a:srgbClr val="002060"/>
                </a:solidFill>
              </a:rPr>
              <a:t>Tedavi: </a:t>
            </a:r>
            <a:r>
              <a:rPr lang="tr-TR" sz="1800" dirty="0">
                <a:solidFill>
                  <a:srgbClr val="002060"/>
                </a:solidFill>
              </a:rPr>
              <a:t>Medikal tedavi düzenlemek ve yaşam tarzı değişikliği önermek</a:t>
            </a:r>
          </a:p>
          <a:p>
            <a:pPr>
              <a:lnSpc>
                <a:spcPct val="150000"/>
              </a:lnSpc>
              <a:buFont typeface="Wingdings" panose="05000000000000000000" pitchFamily="2" charset="2"/>
              <a:buChar char="ü"/>
            </a:pPr>
            <a:r>
              <a:rPr lang="tr-TR" sz="1800" b="1" dirty="0">
                <a:solidFill>
                  <a:srgbClr val="002060"/>
                </a:solidFill>
              </a:rPr>
              <a:t>Düzenli izlem:</a:t>
            </a:r>
          </a:p>
          <a:p>
            <a:pPr>
              <a:lnSpc>
                <a:spcPct val="150000"/>
              </a:lnSpc>
              <a:buFont typeface="Wingdings" panose="05000000000000000000" pitchFamily="2" charset="2"/>
              <a:buChar char="ü"/>
            </a:pPr>
            <a:r>
              <a:rPr lang="tr-TR" sz="1800" b="1" dirty="0">
                <a:solidFill>
                  <a:srgbClr val="002060"/>
                </a:solidFill>
              </a:rPr>
              <a:t>Komplikasyonlu vaka izlemi</a:t>
            </a:r>
          </a:p>
        </p:txBody>
      </p:sp>
      <p:pic>
        <p:nvPicPr>
          <p:cNvPr id="4"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7" name="Resim 6"/>
          <p:cNvPicPr/>
          <p:nvPr/>
        </p:nvPicPr>
        <p:blipFill>
          <a:blip r:embed="rId3"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349988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28625" y="1558765"/>
            <a:ext cx="8229600" cy="532550"/>
          </a:xfrm>
        </p:spPr>
        <p:txBody>
          <a:bodyPr>
            <a:normAutofit/>
          </a:bodyPr>
          <a:lstStyle/>
          <a:p>
            <a:pPr algn="l"/>
            <a:r>
              <a:rPr lang="tr-TR" sz="2400" b="1" dirty="0">
                <a:solidFill>
                  <a:srgbClr val="C00000"/>
                </a:solidFill>
                <a:cs typeface="Arial" charset="0"/>
              </a:rPr>
              <a:t>HİPERTANSİYON İZLEMİ</a:t>
            </a:r>
            <a:endParaRPr lang="tr-TR" sz="2400" dirty="0"/>
          </a:p>
        </p:txBody>
      </p:sp>
      <p:sp>
        <p:nvSpPr>
          <p:cNvPr id="3" name="İçerik Yer Tutucusu 2"/>
          <p:cNvSpPr>
            <a:spLocks noGrp="1"/>
          </p:cNvSpPr>
          <p:nvPr>
            <p:ph idx="1"/>
          </p:nvPr>
        </p:nvSpPr>
        <p:spPr>
          <a:xfrm>
            <a:off x="309437" y="2159785"/>
            <a:ext cx="6821906" cy="3840965"/>
          </a:xfrm>
        </p:spPr>
        <p:txBody>
          <a:bodyPr>
            <a:noAutofit/>
          </a:bodyPr>
          <a:lstStyle/>
          <a:p>
            <a:r>
              <a:rPr lang="tr-TR" sz="1800" b="1" dirty="0">
                <a:solidFill>
                  <a:srgbClr val="002060"/>
                </a:solidFill>
              </a:rPr>
              <a:t>Tarama:  </a:t>
            </a:r>
            <a:r>
              <a:rPr lang="tr-TR" sz="1800" dirty="0">
                <a:solidFill>
                  <a:srgbClr val="002060"/>
                </a:solidFill>
              </a:rPr>
              <a:t>18 yaş üstü her bireyin yılda bir kez tansiyonunu ölçülmesi</a:t>
            </a:r>
          </a:p>
          <a:p>
            <a:pPr marL="0" indent="0">
              <a:buNone/>
            </a:pPr>
            <a:endParaRPr lang="tr-TR" sz="750" dirty="0">
              <a:solidFill>
                <a:srgbClr val="002060"/>
              </a:solidFill>
            </a:endParaRPr>
          </a:p>
          <a:p>
            <a:r>
              <a:rPr lang="tr-TR" sz="1800" b="1" dirty="0">
                <a:solidFill>
                  <a:srgbClr val="002060"/>
                </a:solidFill>
              </a:rPr>
              <a:t>Erken Tanı: </a:t>
            </a:r>
            <a:r>
              <a:rPr lang="tr-TR" sz="1800" dirty="0">
                <a:solidFill>
                  <a:srgbClr val="002060"/>
                </a:solidFill>
              </a:rPr>
              <a:t>İlk kez tansiyonu yüksek bulmuş isek  hipertansiyon tanısını kesinleştirilmesi</a:t>
            </a:r>
          </a:p>
          <a:p>
            <a:pPr marL="0" indent="0">
              <a:buNone/>
            </a:pPr>
            <a:endParaRPr lang="tr-TR" sz="788" dirty="0">
              <a:solidFill>
                <a:srgbClr val="002060"/>
              </a:solidFill>
            </a:endParaRPr>
          </a:p>
          <a:p>
            <a:r>
              <a:rPr lang="tr-TR" sz="1800" b="1" dirty="0">
                <a:solidFill>
                  <a:srgbClr val="002060"/>
                </a:solidFill>
              </a:rPr>
              <a:t>Tedavi: </a:t>
            </a:r>
            <a:r>
              <a:rPr lang="tr-TR" sz="1800" dirty="0">
                <a:solidFill>
                  <a:srgbClr val="002060"/>
                </a:solidFill>
              </a:rPr>
              <a:t>Medikal tedavinin düzenlenmesi ve yaşam tarzı değişikliği önerilmesi</a:t>
            </a:r>
          </a:p>
          <a:p>
            <a:pPr marL="0" indent="0">
              <a:buNone/>
            </a:pPr>
            <a:endParaRPr lang="tr-TR" sz="675" dirty="0">
              <a:solidFill>
                <a:srgbClr val="002060"/>
              </a:solidFill>
            </a:endParaRPr>
          </a:p>
          <a:p>
            <a:r>
              <a:rPr lang="tr-TR" sz="1800" b="1" dirty="0">
                <a:solidFill>
                  <a:srgbClr val="002060"/>
                </a:solidFill>
              </a:rPr>
              <a:t>Düzenli izlem: </a:t>
            </a:r>
            <a:r>
              <a:rPr lang="tr-TR" sz="1800" dirty="0">
                <a:solidFill>
                  <a:srgbClr val="002060"/>
                </a:solidFill>
              </a:rPr>
              <a:t>Yılda dört kez muayene ve laboratuvar tetkikleri ile komplikasyon gelişiminin izlenmesi</a:t>
            </a:r>
          </a:p>
          <a:p>
            <a:pPr marL="0" indent="0">
              <a:buNone/>
            </a:pPr>
            <a:endParaRPr lang="tr-TR" sz="788" dirty="0">
              <a:solidFill>
                <a:srgbClr val="002060"/>
              </a:solidFill>
            </a:endParaRPr>
          </a:p>
          <a:p>
            <a:r>
              <a:rPr lang="tr-TR" sz="1800" b="1" dirty="0">
                <a:solidFill>
                  <a:srgbClr val="002060"/>
                </a:solidFill>
              </a:rPr>
              <a:t>Komplikasyonlu vakayı uzman hekimlerle ortak izlenmesi  </a:t>
            </a:r>
          </a:p>
        </p:txBody>
      </p:sp>
      <p:pic>
        <p:nvPicPr>
          <p:cNvPr id="6" name="Picture 4" descr="http://www.izmiruniversitesihastanesi.com/User_Files/editor/hipertansiy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8341" y="2555395"/>
            <a:ext cx="2258649" cy="1967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4"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2949795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387928"/>
            <a:ext cx="8229600" cy="532550"/>
          </a:xfrm>
        </p:spPr>
        <p:txBody>
          <a:bodyPr>
            <a:normAutofit/>
          </a:bodyPr>
          <a:lstStyle/>
          <a:p>
            <a:pPr algn="l"/>
            <a:r>
              <a:rPr lang="tr-TR" sz="2400" b="1" dirty="0">
                <a:solidFill>
                  <a:srgbClr val="C00000"/>
                </a:solidFill>
                <a:cs typeface="Arial" charset="0"/>
              </a:rPr>
              <a:t>Hipertansiyon İzlemi</a:t>
            </a:r>
            <a:endParaRPr lang="tr-TR" sz="2400" dirty="0"/>
          </a:p>
        </p:txBody>
      </p:sp>
      <p:graphicFrame>
        <p:nvGraphicFramePr>
          <p:cNvPr id="6" name="Tablo 5"/>
          <p:cNvGraphicFramePr>
            <a:graphicFrameLocks noGrp="1"/>
          </p:cNvGraphicFramePr>
          <p:nvPr>
            <p:extLst/>
          </p:nvPr>
        </p:nvGraphicFramePr>
        <p:xfrm>
          <a:off x="547867" y="1915498"/>
          <a:ext cx="6825345" cy="3736864"/>
        </p:xfrm>
        <a:graphic>
          <a:graphicData uri="http://schemas.openxmlformats.org/drawingml/2006/table">
            <a:tbl>
              <a:tblPr firstRow="1" firstCol="1" bandRow="1">
                <a:tableStyleId>{5FD0F851-EC5A-4D38-B0AD-8093EC10F338}</a:tableStyleId>
              </a:tblPr>
              <a:tblGrid>
                <a:gridCol w="2107490">
                  <a:extLst>
                    <a:ext uri="{9D8B030D-6E8A-4147-A177-3AD203B41FA5}">
                      <a16:colId xmlns:a16="http://schemas.microsoft.com/office/drawing/2014/main" val="3762588294"/>
                    </a:ext>
                  </a:extLst>
                </a:gridCol>
                <a:gridCol w="1203628">
                  <a:extLst>
                    <a:ext uri="{9D8B030D-6E8A-4147-A177-3AD203B41FA5}">
                      <a16:colId xmlns:a16="http://schemas.microsoft.com/office/drawing/2014/main" val="1007053260"/>
                    </a:ext>
                  </a:extLst>
                </a:gridCol>
                <a:gridCol w="1106971">
                  <a:extLst>
                    <a:ext uri="{9D8B030D-6E8A-4147-A177-3AD203B41FA5}">
                      <a16:colId xmlns:a16="http://schemas.microsoft.com/office/drawing/2014/main" val="2325936514"/>
                    </a:ext>
                  </a:extLst>
                </a:gridCol>
                <a:gridCol w="1203628">
                  <a:extLst>
                    <a:ext uri="{9D8B030D-6E8A-4147-A177-3AD203B41FA5}">
                      <a16:colId xmlns:a16="http://schemas.microsoft.com/office/drawing/2014/main" val="1559614911"/>
                    </a:ext>
                  </a:extLst>
                </a:gridCol>
                <a:gridCol w="1203628">
                  <a:extLst>
                    <a:ext uri="{9D8B030D-6E8A-4147-A177-3AD203B41FA5}">
                      <a16:colId xmlns:a16="http://schemas.microsoft.com/office/drawing/2014/main" val="1594446099"/>
                    </a:ext>
                  </a:extLst>
                </a:gridCol>
              </a:tblGrid>
              <a:tr h="403337">
                <a:tc rowSpan="2">
                  <a:txBody>
                    <a:bodyPr/>
                    <a:lstStyle/>
                    <a:p>
                      <a:pPr>
                        <a:spcAft>
                          <a:spcPts val="1000"/>
                        </a:spcAft>
                      </a:pPr>
                      <a:r>
                        <a:rPr lang="tr-TR" sz="1400" dirty="0">
                          <a:solidFill>
                            <a:srgbClr val="002060"/>
                          </a:solidFill>
                          <a:effectLst/>
                        </a:rPr>
                        <a:t> </a:t>
                      </a:r>
                      <a:endParaRPr lang="tr-TR" sz="2400" dirty="0">
                        <a:solidFill>
                          <a:srgbClr val="002060"/>
                        </a:solidFill>
                        <a:effectLst/>
                      </a:endParaRPr>
                    </a:p>
                    <a:p>
                      <a:pPr>
                        <a:spcAft>
                          <a:spcPts val="1000"/>
                        </a:spcAft>
                      </a:pPr>
                      <a:r>
                        <a:rPr lang="tr-TR" sz="1400" dirty="0">
                          <a:solidFill>
                            <a:srgbClr val="002060"/>
                          </a:solidFill>
                          <a:effectLst/>
                        </a:rPr>
                        <a:t>Fizik Muayene</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spcAft>
                          <a:spcPts val="1000"/>
                        </a:spcAft>
                      </a:pPr>
                      <a:r>
                        <a:rPr lang="tr-TR" sz="1400" dirty="0">
                          <a:solidFill>
                            <a:srgbClr val="002060"/>
                          </a:solidFill>
                          <a:effectLst/>
                        </a:rPr>
                        <a:t>1.İzlem</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spcAft>
                          <a:spcPts val="1000"/>
                        </a:spcAft>
                      </a:pPr>
                      <a:r>
                        <a:rPr lang="tr-TR" sz="1400" dirty="0">
                          <a:solidFill>
                            <a:srgbClr val="002060"/>
                          </a:solidFill>
                          <a:effectLst/>
                        </a:rPr>
                        <a:t>2. İzlem</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spcAft>
                          <a:spcPts val="1000"/>
                        </a:spcAft>
                      </a:pPr>
                      <a:r>
                        <a:rPr lang="tr-TR" sz="1400" dirty="0">
                          <a:solidFill>
                            <a:srgbClr val="002060"/>
                          </a:solidFill>
                          <a:effectLst/>
                        </a:rPr>
                        <a:t>3. İzlem</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spcAft>
                          <a:spcPts val="1000"/>
                        </a:spcAft>
                      </a:pPr>
                      <a:r>
                        <a:rPr lang="tr-TR" sz="1400" dirty="0">
                          <a:solidFill>
                            <a:srgbClr val="002060"/>
                          </a:solidFill>
                          <a:effectLst/>
                        </a:rPr>
                        <a:t>4. İzlem</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extLst>
                  <a:ext uri="{0D108BD9-81ED-4DB2-BD59-A6C34878D82A}">
                    <a16:rowId xmlns:a16="http://schemas.microsoft.com/office/drawing/2014/main" val="3678460133"/>
                  </a:ext>
                </a:extLst>
              </a:tr>
              <a:tr h="617220">
                <a:tc vMerge="1">
                  <a:txBody>
                    <a:bodyPr/>
                    <a:lstStyle/>
                    <a:p>
                      <a:endParaRPr lang="tr-TR"/>
                    </a:p>
                  </a:txBody>
                  <a:tcPr/>
                </a:tc>
                <a:tc>
                  <a:txBody>
                    <a:bodyPr/>
                    <a:lstStyle/>
                    <a:p>
                      <a:pPr algn="ctr">
                        <a:lnSpc>
                          <a:spcPct val="115000"/>
                        </a:lnSpc>
                        <a:spcAft>
                          <a:spcPts val="1000"/>
                        </a:spcAft>
                      </a:pPr>
                      <a:r>
                        <a:rPr lang="tr-TR" sz="1400" dirty="0">
                          <a:solidFill>
                            <a:srgbClr val="002060"/>
                          </a:solidFill>
                          <a:effectLst/>
                        </a:rPr>
                        <a:t>İlk İzlem / Yılın İlk izlemi</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spcAft>
                          <a:spcPts val="0"/>
                        </a:spcAft>
                      </a:pPr>
                      <a:r>
                        <a:rPr lang="tr-TR" sz="1400" dirty="0">
                          <a:solidFill>
                            <a:srgbClr val="002060"/>
                          </a:solidFill>
                          <a:effectLst/>
                        </a:rPr>
                        <a:t>İlk izlemden</a:t>
                      </a:r>
                      <a:endParaRPr lang="tr-TR" sz="2400" dirty="0">
                        <a:solidFill>
                          <a:srgbClr val="002060"/>
                        </a:solidFill>
                        <a:effectLst/>
                      </a:endParaRPr>
                    </a:p>
                    <a:p>
                      <a:pPr algn="ctr">
                        <a:spcAft>
                          <a:spcPts val="0"/>
                        </a:spcAft>
                      </a:pPr>
                      <a:r>
                        <a:rPr lang="tr-TR" sz="1400" dirty="0">
                          <a:solidFill>
                            <a:srgbClr val="002060"/>
                          </a:solidFill>
                          <a:effectLst/>
                        </a:rPr>
                        <a:t>3 ay sonra</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spcAft>
                          <a:spcPts val="0"/>
                        </a:spcAft>
                      </a:pPr>
                      <a:r>
                        <a:rPr lang="tr-TR" sz="1400" dirty="0">
                          <a:solidFill>
                            <a:srgbClr val="002060"/>
                          </a:solidFill>
                          <a:effectLst/>
                        </a:rPr>
                        <a:t>İkinci izlemden</a:t>
                      </a:r>
                      <a:endParaRPr lang="tr-TR" sz="2400" dirty="0">
                        <a:solidFill>
                          <a:srgbClr val="002060"/>
                        </a:solidFill>
                        <a:effectLst/>
                      </a:endParaRPr>
                    </a:p>
                    <a:p>
                      <a:pPr algn="ctr">
                        <a:spcAft>
                          <a:spcPts val="0"/>
                        </a:spcAft>
                      </a:pPr>
                      <a:r>
                        <a:rPr lang="tr-TR" sz="1400" dirty="0">
                          <a:solidFill>
                            <a:srgbClr val="002060"/>
                          </a:solidFill>
                          <a:effectLst/>
                        </a:rPr>
                        <a:t> 3 ay sonra</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spcAft>
                          <a:spcPts val="0"/>
                        </a:spcAft>
                      </a:pPr>
                      <a:r>
                        <a:rPr lang="tr-TR" sz="1400" dirty="0">
                          <a:solidFill>
                            <a:srgbClr val="002060"/>
                          </a:solidFill>
                          <a:effectLst/>
                        </a:rPr>
                        <a:t>Üçüncü izlemden </a:t>
                      </a:r>
                      <a:endParaRPr lang="tr-TR" sz="2400" dirty="0">
                        <a:solidFill>
                          <a:srgbClr val="002060"/>
                        </a:solidFill>
                        <a:effectLst/>
                      </a:endParaRPr>
                    </a:p>
                    <a:p>
                      <a:pPr algn="ctr">
                        <a:spcAft>
                          <a:spcPts val="0"/>
                        </a:spcAft>
                      </a:pPr>
                      <a:r>
                        <a:rPr lang="tr-TR" sz="1400" dirty="0">
                          <a:solidFill>
                            <a:srgbClr val="002060"/>
                          </a:solidFill>
                          <a:effectLst/>
                        </a:rPr>
                        <a:t>3 ay sonra</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extLst>
                  <a:ext uri="{0D108BD9-81ED-4DB2-BD59-A6C34878D82A}">
                    <a16:rowId xmlns:a16="http://schemas.microsoft.com/office/drawing/2014/main" val="3613279364"/>
                  </a:ext>
                </a:extLst>
              </a:tr>
              <a:tr h="477661">
                <a:tc>
                  <a:txBody>
                    <a:bodyPr/>
                    <a:lstStyle/>
                    <a:p>
                      <a:pPr>
                        <a:lnSpc>
                          <a:spcPct val="115000"/>
                        </a:lnSpc>
                        <a:spcAft>
                          <a:spcPts val="1000"/>
                        </a:spcAft>
                      </a:pPr>
                      <a:r>
                        <a:rPr lang="tr-TR" sz="1400" dirty="0">
                          <a:solidFill>
                            <a:srgbClr val="002060"/>
                          </a:solidFill>
                          <a:effectLst/>
                        </a:rPr>
                        <a:t>Kan Basıncı Ölçümü</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15000"/>
                        </a:lnSpc>
                        <a:spcAft>
                          <a:spcPts val="1000"/>
                        </a:spcAft>
                      </a:pPr>
                      <a:r>
                        <a:rPr lang="tr-TR" sz="1400" dirty="0">
                          <a:solidFill>
                            <a:srgbClr val="002060"/>
                          </a:solidFill>
                          <a:effectLst/>
                        </a:rPr>
                        <a:t>√</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15000"/>
                        </a:lnSpc>
                        <a:spcAft>
                          <a:spcPts val="1000"/>
                        </a:spcAft>
                      </a:pPr>
                      <a:r>
                        <a:rPr lang="tr-TR" sz="1400" dirty="0">
                          <a:solidFill>
                            <a:srgbClr val="002060"/>
                          </a:solidFill>
                          <a:effectLst/>
                        </a:rPr>
                        <a:t>√</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15000"/>
                        </a:lnSpc>
                        <a:spcAft>
                          <a:spcPts val="1000"/>
                        </a:spcAft>
                      </a:pPr>
                      <a:r>
                        <a:rPr lang="tr-TR" sz="1400" dirty="0">
                          <a:solidFill>
                            <a:srgbClr val="002060"/>
                          </a:solidFill>
                          <a:effectLst/>
                        </a:rPr>
                        <a:t>√</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nchor="ctr"/>
                </a:tc>
                <a:extLst>
                  <a:ext uri="{0D108BD9-81ED-4DB2-BD59-A6C34878D82A}">
                    <a16:rowId xmlns:a16="http://schemas.microsoft.com/office/drawing/2014/main" val="2671104508"/>
                  </a:ext>
                </a:extLst>
              </a:tr>
              <a:tr h="462252">
                <a:tc>
                  <a:txBody>
                    <a:bodyPr/>
                    <a:lstStyle/>
                    <a:p>
                      <a:pPr>
                        <a:lnSpc>
                          <a:spcPct val="115000"/>
                        </a:lnSpc>
                        <a:spcAft>
                          <a:spcPts val="1000"/>
                        </a:spcAft>
                      </a:pPr>
                      <a:r>
                        <a:rPr lang="tr-TR" sz="1400" dirty="0">
                          <a:solidFill>
                            <a:srgbClr val="002060"/>
                          </a:solidFill>
                          <a:effectLst/>
                        </a:rPr>
                        <a:t>Boy Ölçümü</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nchor="ctr"/>
                </a:tc>
                <a:extLst>
                  <a:ext uri="{0D108BD9-81ED-4DB2-BD59-A6C34878D82A}">
                    <a16:rowId xmlns:a16="http://schemas.microsoft.com/office/drawing/2014/main" val="1276820413"/>
                  </a:ext>
                </a:extLst>
              </a:tr>
              <a:tr h="462252">
                <a:tc>
                  <a:txBody>
                    <a:bodyPr/>
                    <a:lstStyle/>
                    <a:p>
                      <a:pPr>
                        <a:lnSpc>
                          <a:spcPct val="115000"/>
                        </a:lnSpc>
                        <a:spcAft>
                          <a:spcPts val="1000"/>
                        </a:spcAft>
                      </a:pPr>
                      <a:r>
                        <a:rPr lang="tr-TR" sz="1400" dirty="0">
                          <a:solidFill>
                            <a:srgbClr val="002060"/>
                          </a:solidFill>
                          <a:effectLst/>
                        </a:rPr>
                        <a:t>Kilo Ölçümü</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extLst>
                  <a:ext uri="{0D108BD9-81ED-4DB2-BD59-A6C34878D82A}">
                    <a16:rowId xmlns:a16="http://schemas.microsoft.com/office/drawing/2014/main" val="2336683240"/>
                  </a:ext>
                </a:extLst>
              </a:tr>
              <a:tr h="396086">
                <a:tc>
                  <a:txBody>
                    <a:bodyPr/>
                    <a:lstStyle/>
                    <a:p>
                      <a:pPr>
                        <a:lnSpc>
                          <a:spcPct val="115000"/>
                        </a:lnSpc>
                        <a:spcAft>
                          <a:spcPts val="1000"/>
                        </a:spcAft>
                      </a:pPr>
                      <a:r>
                        <a:rPr lang="tr-TR" sz="1400" dirty="0">
                          <a:solidFill>
                            <a:srgbClr val="002060"/>
                          </a:solidFill>
                          <a:effectLst/>
                        </a:rPr>
                        <a:t>Bel Çevresi</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nchor="b"/>
                </a:tc>
                <a:tc>
                  <a:txBody>
                    <a:bodyPr/>
                    <a:lstStyle/>
                    <a:p>
                      <a:pPr algn="ctr">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extLst>
                  <a:ext uri="{0D108BD9-81ED-4DB2-BD59-A6C34878D82A}">
                    <a16:rowId xmlns:a16="http://schemas.microsoft.com/office/drawing/2014/main" val="2503758843"/>
                  </a:ext>
                </a:extLst>
              </a:tr>
              <a:tr h="500922">
                <a:tc>
                  <a:txBody>
                    <a:bodyPr/>
                    <a:lstStyle/>
                    <a:p>
                      <a:pPr>
                        <a:lnSpc>
                          <a:spcPct val="115000"/>
                        </a:lnSpc>
                        <a:spcAft>
                          <a:spcPts val="1000"/>
                        </a:spcAft>
                      </a:pPr>
                      <a:r>
                        <a:rPr lang="tr-TR" sz="1400" dirty="0" err="1">
                          <a:solidFill>
                            <a:srgbClr val="002060"/>
                          </a:solidFill>
                          <a:effectLst/>
                        </a:rPr>
                        <a:t>Kardiyovasküler</a:t>
                      </a:r>
                      <a:r>
                        <a:rPr lang="tr-TR" sz="1400" dirty="0">
                          <a:solidFill>
                            <a:srgbClr val="002060"/>
                          </a:solidFill>
                          <a:effectLst/>
                        </a:rPr>
                        <a:t> Risk Değerlendirme</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spcAft>
                          <a:spcPts val="0"/>
                        </a:spcAft>
                      </a:pPr>
                      <a:r>
                        <a:rPr lang="tr-TR" sz="1400">
                          <a:solidFill>
                            <a:srgbClr val="002060"/>
                          </a:solidFill>
                          <a:effectLst/>
                        </a:rPr>
                        <a:t>√</a:t>
                      </a:r>
                      <a:endParaRPr lang="tr-TR" sz="240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just">
                        <a:lnSpc>
                          <a:spcPct val="115000"/>
                        </a:lnSpc>
                        <a:spcAft>
                          <a:spcPts val="1000"/>
                        </a:spcAft>
                      </a:pPr>
                      <a:r>
                        <a:rPr lang="tr-TR" sz="1400">
                          <a:solidFill>
                            <a:srgbClr val="002060"/>
                          </a:solidFill>
                          <a:effectLst/>
                        </a:rPr>
                        <a:t> </a:t>
                      </a:r>
                      <a:endParaRPr lang="tr-TR" sz="240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just">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ctr">
                        <a:spcAft>
                          <a:spcPts val="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extLst>
                  <a:ext uri="{0D108BD9-81ED-4DB2-BD59-A6C34878D82A}">
                    <a16:rowId xmlns:a16="http://schemas.microsoft.com/office/drawing/2014/main" val="2397383755"/>
                  </a:ext>
                </a:extLst>
              </a:tr>
              <a:tr h="394274">
                <a:tc>
                  <a:txBody>
                    <a:bodyPr/>
                    <a:lstStyle/>
                    <a:p>
                      <a:pPr>
                        <a:lnSpc>
                          <a:spcPct val="115000"/>
                        </a:lnSpc>
                        <a:spcAft>
                          <a:spcPts val="1000"/>
                        </a:spcAft>
                      </a:pPr>
                      <a:r>
                        <a:rPr lang="tr-TR" sz="1400">
                          <a:solidFill>
                            <a:srgbClr val="002060"/>
                          </a:solidFill>
                          <a:effectLst/>
                        </a:rPr>
                        <a:t>Göz Dibi Muayenesi</a:t>
                      </a:r>
                      <a:endParaRPr lang="tr-TR" sz="240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nSpc>
                          <a:spcPct val="115000"/>
                        </a:lnSpc>
                        <a:spcAft>
                          <a:spcPts val="1000"/>
                        </a:spcAft>
                      </a:pPr>
                      <a:r>
                        <a:rPr lang="tr-TR" sz="1400">
                          <a:solidFill>
                            <a:srgbClr val="002060"/>
                          </a:solidFill>
                          <a:effectLst/>
                        </a:rPr>
                        <a:t>Yılda Bir Kez</a:t>
                      </a:r>
                      <a:endParaRPr lang="tr-TR" sz="240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just">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just">
                        <a:lnSpc>
                          <a:spcPct val="115000"/>
                        </a:lnSpc>
                        <a:spcAft>
                          <a:spcPts val="1000"/>
                        </a:spcAft>
                      </a:pPr>
                      <a:r>
                        <a:rPr lang="tr-TR" sz="1400">
                          <a:solidFill>
                            <a:srgbClr val="002060"/>
                          </a:solidFill>
                          <a:effectLst/>
                        </a:rPr>
                        <a:t> </a:t>
                      </a:r>
                      <a:endParaRPr lang="tr-TR" sz="2400">
                        <a:solidFill>
                          <a:srgbClr val="002060"/>
                        </a:solidFill>
                        <a:effectLst/>
                        <a:latin typeface="Times New Roman" panose="02020603050405020304" pitchFamily="18" charset="0"/>
                        <a:ea typeface="SimSun" panose="02010600030101010101" pitchFamily="2" charset="-122"/>
                      </a:endParaRPr>
                    </a:p>
                  </a:txBody>
                  <a:tcPr marL="51435" marR="51435" marT="0" marB="0"/>
                </a:tc>
                <a:tc>
                  <a:txBody>
                    <a:bodyPr/>
                    <a:lstStyle/>
                    <a:p>
                      <a:pPr algn="just">
                        <a:lnSpc>
                          <a:spcPct val="115000"/>
                        </a:lnSpc>
                        <a:spcAft>
                          <a:spcPts val="1000"/>
                        </a:spcAft>
                      </a:pPr>
                      <a:r>
                        <a:rPr lang="tr-TR" sz="1400" dirty="0">
                          <a:solidFill>
                            <a:srgbClr val="002060"/>
                          </a:solidFill>
                          <a:effectLst/>
                        </a:rPr>
                        <a:t> </a:t>
                      </a:r>
                      <a:endParaRPr lang="tr-TR" sz="2400" dirty="0">
                        <a:solidFill>
                          <a:srgbClr val="002060"/>
                        </a:solidFill>
                        <a:effectLst/>
                        <a:latin typeface="Times New Roman" panose="02020603050405020304" pitchFamily="18" charset="0"/>
                        <a:ea typeface="SimSun" panose="02010600030101010101" pitchFamily="2" charset="-122"/>
                      </a:endParaRPr>
                    </a:p>
                  </a:txBody>
                  <a:tcPr marL="51435" marR="51435" marT="0" marB="0"/>
                </a:tc>
                <a:extLst>
                  <a:ext uri="{0D108BD9-81ED-4DB2-BD59-A6C34878D82A}">
                    <a16:rowId xmlns:a16="http://schemas.microsoft.com/office/drawing/2014/main" val="2202109652"/>
                  </a:ext>
                </a:extLst>
              </a:tr>
            </a:tbl>
          </a:graphicData>
        </a:graphic>
      </p:graphicFrame>
      <p:pic>
        <p:nvPicPr>
          <p:cNvPr id="9" name="Picture 4" descr="http://www.izmiruniversitesihastanesi.com/User_Files/editor/hipertansiy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7447" y="2907506"/>
            <a:ext cx="1606540" cy="1334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p:nvPr/>
        </p:nvPicPr>
        <p:blipFill>
          <a:blip r:embed="rId4"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3357202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595097"/>
            <a:ext cx="8229600" cy="532550"/>
          </a:xfrm>
        </p:spPr>
        <p:txBody>
          <a:bodyPr>
            <a:normAutofit/>
          </a:bodyPr>
          <a:lstStyle/>
          <a:p>
            <a:pPr lvl="0" algn="l"/>
            <a:r>
              <a:rPr lang="tr-TR" sz="2400" b="1" dirty="0">
                <a:solidFill>
                  <a:srgbClr val="C00000"/>
                </a:solidFill>
                <a:cs typeface="Arial" charset="0"/>
              </a:rPr>
              <a:t>Hipertansiyon İzleminde </a:t>
            </a:r>
            <a:r>
              <a:rPr lang="tr-TR" sz="2400" b="1" dirty="0">
                <a:solidFill>
                  <a:srgbClr val="C00000"/>
                </a:solidFill>
              </a:rPr>
              <a:t>Kayıt</a:t>
            </a:r>
            <a:endParaRPr lang="tr-TR" sz="2400" dirty="0">
              <a:solidFill>
                <a:srgbClr val="C00000"/>
              </a:solidFill>
            </a:endParaRPr>
          </a:p>
        </p:txBody>
      </p:sp>
      <p:sp>
        <p:nvSpPr>
          <p:cNvPr id="3" name="İçerik Yer Tutucusu 2"/>
          <p:cNvSpPr>
            <a:spLocks noGrp="1"/>
          </p:cNvSpPr>
          <p:nvPr>
            <p:ph idx="1"/>
          </p:nvPr>
        </p:nvSpPr>
        <p:spPr>
          <a:xfrm>
            <a:off x="457201" y="2318658"/>
            <a:ext cx="5976257" cy="3682093"/>
          </a:xfrm>
        </p:spPr>
        <p:txBody>
          <a:bodyPr>
            <a:normAutofit/>
          </a:bodyPr>
          <a:lstStyle/>
          <a:p>
            <a:r>
              <a:rPr lang="tr-TR" sz="2100" dirty="0">
                <a:solidFill>
                  <a:srgbClr val="002060"/>
                </a:solidFill>
              </a:rPr>
              <a:t>AHBS/</a:t>
            </a:r>
            <a:r>
              <a:rPr lang="tr-TR" sz="2100" dirty="0" err="1">
                <a:solidFill>
                  <a:srgbClr val="002060"/>
                </a:solidFill>
              </a:rPr>
              <a:t>HBYS’ye</a:t>
            </a:r>
            <a:r>
              <a:rPr lang="tr-TR" sz="2100" dirty="0">
                <a:solidFill>
                  <a:srgbClr val="002060"/>
                </a:solidFill>
              </a:rPr>
              <a:t> izlem kriterleri kılavuza uygun içerikle kaydedilmelidir. </a:t>
            </a:r>
          </a:p>
          <a:p>
            <a:pPr marL="0" indent="0">
              <a:buNone/>
            </a:pPr>
            <a:endParaRPr lang="tr-TR" sz="2100" dirty="0">
              <a:solidFill>
                <a:srgbClr val="002060"/>
              </a:solidFill>
            </a:endParaRPr>
          </a:p>
          <a:p>
            <a:r>
              <a:rPr lang="tr-TR" sz="2100" dirty="0">
                <a:solidFill>
                  <a:srgbClr val="002060"/>
                </a:solidFill>
              </a:rPr>
              <a:t>Hasta kaydı kapatılmadan önce doğru tanı kodu seçimi (I10-I15) yapılmalıdır.</a:t>
            </a:r>
          </a:p>
          <a:p>
            <a:pPr marL="0" indent="0">
              <a:buNone/>
            </a:pPr>
            <a:endParaRPr lang="tr-TR" sz="2100" dirty="0">
              <a:solidFill>
                <a:srgbClr val="002060"/>
              </a:solidFill>
            </a:endParaRPr>
          </a:p>
        </p:txBody>
      </p:sp>
      <p:pic>
        <p:nvPicPr>
          <p:cNvPr id="6" name="Picture 4" descr="http://www.izmiruniversitesihastanesi.com/User_Files/editor/hipertansiy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6860" y="3403334"/>
            <a:ext cx="2369941" cy="1967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4"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1834263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485901"/>
            <a:ext cx="8229600" cy="473528"/>
          </a:xfrm>
        </p:spPr>
        <p:txBody>
          <a:bodyPr>
            <a:normAutofit fontScale="90000"/>
          </a:bodyPr>
          <a:lstStyle/>
          <a:p>
            <a:pPr algn="l"/>
            <a:r>
              <a:rPr lang="tr-TR" sz="2700" b="1" dirty="0">
                <a:solidFill>
                  <a:srgbClr val="C00000"/>
                </a:solidFill>
                <a:cs typeface="Arial" charset="0"/>
              </a:rPr>
              <a:t>KARDİYOVASKÜLER RİSK DEĞERLENDİRMESİ </a:t>
            </a:r>
            <a:endParaRPr lang="tr-TR" sz="2700" dirty="0"/>
          </a:p>
        </p:txBody>
      </p:sp>
      <p:sp>
        <p:nvSpPr>
          <p:cNvPr id="3" name="İçerik Yer Tutucusu 2"/>
          <p:cNvSpPr>
            <a:spLocks noGrp="1"/>
          </p:cNvSpPr>
          <p:nvPr>
            <p:ph idx="1"/>
          </p:nvPr>
        </p:nvSpPr>
        <p:spPr>
          <a:xfrm>
            <a:off x="457200" y="1936314"/>
            <a:ext cx="5191626" cy="3614729"/>
          </a:xfrm>
        </p:spPr>
        <p:txBody>
          <a:bodyPr>
            <a:noAutofit/>
          </a:bodyPr>
          <a:lstStyle/>
          <a:p>
            <a:pPr lvl="0">
              <a:lnSpc>
                <a:spcPct val="160000"/>
              </a:lnSpc>
              <a:buFont typeface="Wingdings" panose="05000000000000000000" pitchFamily="2" charset="2"/>
              <a:buChar char="ü"/>
            </a:pPr>
            <a:r>
              <a:rPr lang="tr-TR" sz="1800" dirty="0">
                <a:solidFill>
                  <a:srgbClr val="002060"/>
                </a:solidFill>
              </a:rPr>
              <a:t>Tarama: </a:t>
            </a:r>
          </a:p>
          <a:p>
            <a:pPr marL="0" indent="135731">
              <a:lnSpc>
                <a:spcPct val="160000"/>
              </a:lnSpc>
              <a:buNone/>
            </a:pPr>
            <a:r>
              <a:rPr lang="tr-TR" sz="1800" dirty="0">
                <a:solidFill>
                  <a:srgbClr val="002060"/>
                </a:solidFill>
              </a:rPr>
              <a:t>40 yaşın üstünde olan bireylerde başvuru sebebinden bağımsız olarak bir kez </a:t>
            </a:r>
            <a:r>
              <a:rPr lang="tr-TR" sz="1800" dirty="0" err="1">
                <a:solidFill>
                  <a:srgbClr val="002060"/>
                </a:solidFill>
              </a:rPr>
              <a:t>kardiyovasküler</a:t>
            </a:r>
            <a:r>
              <a:rPr lang="tr-TR" sz="1800" dirty="0">
                <a:solidFill>
                  <a:srgbClr val="002060"/>
                </a:solidFill>
              </a:rPr>
              <a:t> risk değerlendirmesi yapılmalıdır.</a:t>
            </a:r>
          </a:p>
          <a:p>
            <a:pPr marL="0" indent="135731">
              <a:lnSpc>
                <a:spcPct val="160000"/>
              </a:lnSpc>
              <a:buNone/>
            </a:pPr>
            <a:endParaRPr lang="tr-TR" sz="900" dirty="0">
              <a:solidFill>
                <a:srgbClr val="002060"/>
              </a:solidFill>
            </a:endParaRPr>
          </a:p>
          <a:p>
            <a:pPr marL="0" indent="135731">
              <a:lnSpc>
                <a:spcPct val="160000"/>
              </a:lnSpc>
              <a:buNone/>
            </a:pPr>
            <a:r>
              <a:rPr lang="tr-TR" sz="1800" dirty="0">
                <a:solidFill>
                  <a:srgbClr val="002060"/>
                </a:solidFill>
              </a:rPr>
              <a:t>40 yaşın altında olanların ailesinde erken yaşta (erkekler: &lt;55 yaş; kadınlar: &lt;60 yaş) </a:t>
            </a:r>
            <a:r>
              <a:rPr lang="tr-TR" sz="1800" dirty="0" err="1">
                <a:solidFill>
                  <a:srgbClr val="002060"/>
                </a:solidFill>
              </a:rPr>
              <a:t>arterosklerotik</a:t>
            </a:r>
            <a:r>
              <a:rPr lang="tr-TR" sz="1800" dirty="0">
                <a:solidFill>
                  <a:srgbClr val="002060"/>
                </a:solidFill>
              </a:rPr>
              <a:t> hastalık öyküsü varsa bir kez </a:t>
            </a:r>
            <a:r>
              <a:rPr lang="tr-TR" sz="1800" dirty="0" err="1">
                <a:solidFill>
                  <a:srgbClr val="002060"/>
                </a:solidFill>
              </a:rPr>
              <a:t>kardiyovasküler</a:t>
            </a:r>
            <a:r>
              <a:rPr lang="tr-TR" sz="1800" dirty="0">
                <a:solidFill>
                  <a:srgbClr val="002060"/>
                </a:solidFill>
              </a:rPr>
              <a:t> risk değerlendirmesi yapılmalıdır.</a:t>
            </a:r>
          </a:p>
          <a:p>
            <a:pPr>
              <a:lnSpc>
                <a:spcPct val="160000"/>
              </a:lnSpc>
            </a:pPr>
            <a:endParaRPr lang="tr-TR" sz="1800" dirty="0">
              <a:solidFill>
                <a:schemeClr val="accent1">
                  <a:lumMod val="75000"/>
                </a:schemeClr>
              </a:solidFill>
            </a:endParaRPr>
          </a:p>
        </p:txBody>
      </p:sp>
      <p:sp>
        <p:nvSpPr>
          <p:cNvPr id="5" name="Slayt Numarası Yer Tutucusu 4"/>
          <p:cNvSpPr>
            <a:spLocks noGrp="1"/>
          </p:cNvSpPr>
          <p:nvPr>
            <p:ph type="sldNum" sz="quarter" idx="12"/>
          </p:nvPr>
        </p:nvSpPr>
        <p:spPr/>
        <p:txBody>
          <a:bodyPr/>
          <a:lstStyle/>
          <a:p>
            <a:pPr>
              <a:defRPr/>
            </a:pPr>
            <a:r>
              <a:rPr lang="tr-TR" smtClean="0">
                <a:solidFill>
                  <a:prstClr val="black"/>
                </a:solidFill>
              </a:rPr>
              <a:t>Slayt  No </a:t>
            </a:r>
            <a:fld id="{4948D929-50B1-4CA0-9000-C7F8BF9181CD}" type="slidenum">
              <a:rPr lang="tr-TR" smtClean="0">
                <a:solidFill>
                  <a:prstClr val="black"/>
                </a:solidFill>
              </a:rPr>
              <a:pPr>
                <a:defRPr/>
              </a:pPr>
              <a:t>49</a:t>
            </a:fld>
            <a:endParaRPr lang="tr-TR" dirty="0">
              <a:solidFill>
                <a:prstClr val="black"/>
              </a:solidFill>
            </a:endParaRPr>
          </a:p>
        </p:txBody>
      </p:sp>
      <p:pic>
        <p:nvPicPr>
          <p:cNvPr id="1026" name="Resim 1" descr="D:\Users\fatma.gurbuzturk\Downloads\SCORE TÜRKİYE TR 31.03.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2778" y="2032907"/>
            <a:ext cx="2979110" cy="386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4"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428996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805417" y="5663078"/>
            <a:ext cx="4661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eaLnBrk="1" hangingPunct="1">
              <a:spcBef>
                <a:spcPct val="0"/>
              </a:spcBef>
              <a:buClrTx/>
              <a:buSzTx/>
              <a:buFontTx/>
              <a:buNone/>
            </a:pPr>
            <a:r>
              <a:rPr lang="en-US" altLang="tr-TR" sz="900" dirty="0">
                <a:latin typeface="Arial" charset="0"/>
                <a:cs typeface="Arial" charset="0"/>
              </a:rPr>
              <a:t>Independ</a:t>
            </a:r>
            <a:r>
              <a:rPr lang="en-US" altLang="tr-TR" sz="900" dirty="0">
                <a:latin typeface="+mn-lt"/>
                <a:cs typeface="Arial" charset="0"/>
              </a:rPr>
              <a:t>e</a:t>
            </a:r>
            <a:r>
              <a:rPr lang="en-US" altLang="tr-TR" sz="900" dirty="0">
                <a:latin typeface="Arial" charset="0"/>
                <a:cs typeface="Arial" charset="0"/>
              </a:rPr>
              <a:t>nt Inquiry into Inequalities in Health report Chairman: Sir Donald Acheson 1998</a:t>
            </a:r>
          </a:p>
        </p:txBody>
      </p:sp>
      <p:pic>
        <p:nvPicPr>
          <p:cNvPr id="6149"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081" t="31720" r="22616" b="15555"/>
          <a:stretch/>
        </p:blipFill>
        <p:spPr bwMode="auto">
          <a:xfrm>
            <a:off x="1355652" y="1911217"/>
            <a:ext cx="5263116" cy="3833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Dikdörtgen 6"/>
          <p:cNvSpPr/>
          <p:nvPr/>
        </p:nvSpPr>
        <p:spPr>
          <a:xfrm>
            <a:off x="701992" y="1195636"/>
            <a:ext cx="6965156" cy="738664"/>
          </a:xfrm>
          <a:prstGeom prst="rect">
            <a:avLst/>
          </a:prstGeom>
        </p:spPr>
        <p:txBody>
          <a:bodyPr wrap="square">
            <a:spAutoFit/>
          </a:bodyPr>
          <a:lstStyle/>
          <a:p>
            <a:pPr algn="ctr">
              <a:spcBef>
                <a:spcPct val="0"/>
              </a:spcBef>
            </a:pPr>
            <a:r>
              <a:rPr lang="tr-TR" altLang="tr-TR" sz="2100" b="1" dirty="0">
                <a:solidFill>
                  <a:srgbClr val="C00000"/>
                </a:solidFill>
                <a:latin typeface="+mj-lt"/>
                <a:cs typeface="Arial" charset="0"/>
              </a:rPr>
              <a:t>SAĞLIĞIN ANA BELİRLEYİCİLERİ</a:t>
            </a:r>
            <a:r>
              <a:rPr lang="en-US" altLang="tr-TR" sz="2100" b="1" dirty="0">
                <a:solidFill>
                  <a:srgbClr val="C00000"/>
                </a:solidFill>
                <a:latin typeface="+mj-lt"/>
                <a:cs typeface="Arial" charset="0"/>
              </a:rPr>
              <a:t> </a:t>
            </a:r>
            <a:endParaRPr lang="tr-TR" altLang="tr-TR" sz="2100" b="1" dirty="0">
              <a:solidFill>
                <a:srgbClr val="C00000"/>
              </a:solidFill>
              <a:latin typeface="+mj-lt"/>
              <a:cs typeface="Arial" charset="0"/>
            </a:endParaRPr>
          </a:p>
          <a:p>
            <a:pPr algn="ctr">
              <a:spcBef>
                <a:spcPct val="0"/>
              </a:spcBef>
            </a:pPr>
            <a:r>
              <a:rPr lang="tr-TR" altLang="tr-TR" sz="2100" b="1" dirty="0">
                <a:solidFill>
                  <a:schemeClr val="accent1">
                    <a:lumMod val="50000"/>
                  </a:schemeClr>
                </a:solidFill>
                <a:latin typeface="+mj-lt"/>
                <a:cs typeface="Arial" charset="0"/>
              </a:rPr>
              <a:t>GÖKKUŞAĞI MODELİ</a:t>
            </a:r>
            <a:r>
              <a:rPr lang="en-US" altLang="tr-TR" sz="2100" b="1" dirty="0">
                <a:solidFill>
                  <a:schemeClr val="accent1">
                    <a:lumMod val="50000"/>
                  </a:schemeClr>
                </a:solidFill>
                <a:latin typeface="+mj-lt"/>
                <a:cs typeface="Arial" charset="0"/>
              </a:rPr>
              <a:t> </a:t>
            </a:r>
          </a:p>
        </p:txBody>
      </p:sp>
      <p:sp>
        <p:nvSpPr>
          <p:cNvPr id="2" name="Dikdörtgen 1"/>
          <p:cNvSpPr/>
          <p:nvPr/>
        </p:nvSpPr>
        <p:spPr>
          <a:xfrm>
            <a:off x="2980345" y="2113483"/>
            <a:ext cx="1935623" cy="15382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50" b="1" dirty="0">
                <a:solidFill>
                  <a:schemeClr val="accent5">
                    <a:lumMod val="50000"/>
                  </a:schemeClr>
                </a:solidFill>
              </a:rPr>
              <a:t>Genel Sosyoekonomik Kültürel </a:t>
            </a:r>
          </a:p>
        </p:txBody>
      </p:sp>
      <p:pic>
        <p:nvPicPr>
          <p:cNvPr id="6"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p:nvPr/>
        </p:nvPicPr>
        <p:blipFill>
          <a:blip r:embed="rId4" cstate="print">
            <a:extLst>
              <a:ext uri="{28A0092B-C50C-407E-A947-70E740481C1C}">
                <a14:useLocalDpi xmlns:a14="http://schemas.microsoft.com/office/drawing/2010/main" val="0"/>
              </a:ext>
            </a:extLst>
          </a:blip>
          <a:stretch>
            <a:fillRect/>
          </a:stretch>
        </p:blipFill>
        <p:spPr>
          <a:xfrm>
            <a:off x="429653" y="94320"/>
            <a:ext cx="925999" cy="720080"/>
          </a:xfrm>
          <a:prstGeom prst="rect">
            <a:avLst/>
          </a:prstGeom>
        </p:spPr>
      </p:pic>
    </p:spTree>
    <p:extLst>
      <p:ext uri="{BB962C8B-B14F-4D97-AF65-F5344CB8AC3E}">
        <p14:creationId xmlns:p14="http://schemas.microsoft.com/office/powerpoint/2010/main" val="469284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485901"/>
            <a:ext cx="8229600" cy="473528"/>
          </a:xfrm>
        </p:spPr>
        <p:txBody>
          <a:bodyPr>
            <a:normAutofit fontScale="90000"/>
          </a:bodyPr>
          <a:lstStyle/>
          <a:p>
            <a:pPr algn="l"/>
            <a:r>
              <a:rPr lang="tr-TR" sz="2700" b="1" dirty="0" err="1">
                <a:solidFill>
                  <a:srgbClr val="C00000"/>
                </a:solidFill>
                <a:cs typeface="Arial" charset="0"/>
              </a:rPr>
              <a:t>Kardiyovasküler</a:t>
            </a:r>
            <a:r>
              <a:rPr lang="tr-TR" sz="2700" b="1" dirty="0">
                <a:solidFill>
                  <a:srgbClr val="C00000"/>
                </a:solidFill>
                <a:cs typeface="Arial" charset="0"/>
              </a:rPr>
              <a:t> Risk Değerlendirmesi </a:t>
            </a:r>
            <a:endParaRPr lang="tr-TR" sz="2700" dirty="0"/>
          </a:p>
        </p:txBody>
      </p:sp>
      <p:sp>
        <p:nvSpPr>
          <p:cNvPr id="3" name="İçerik Yer Tutucusu 2"/>
          <p:cNvSpPr>
            <a:spLocks noGrp="1"/>
          </p:cNvSpPr>
          <p:nvPr>
            <p:ph idx="1"/>
          </p:nvPr>
        </p:nvSpPr>
        <p:spPr>
          <a:xfrm>
            <a:off x="457201" y="2116600"/>
            <a:ext cx="5053692" cy="3614729"/>
          </a:xfrm>
        </p:spPr>
        <p:txBody>
          <a:bodyPr>
            <a:noAutofit/>
          </a:bodyPr>
          <a:lstStyle/>
          <a:p>
            <a:pPr lvl="0">
              <a:lnSpc>
                <a:spcPct val="160000"/>
              </a:lnSpc>
              <a:buFont typeface="Wingdings" panose="05000000000000000000" pitchFamily="2" charset="2"/>
              <a:buChar char="ü"/>
            </a:pPr>
            <a:r>
              <a:rPr lang="tr-TR" sz="1800" b="1" dirty="0">
                <a:solidFill>
                  <a:srgbClr val="002060"/>
                </a:solidFill>
              </a:rPr>
              <a:t>Erken teşhis</a:t>
            </a:r>
          </a:p>
          <a:p>
            <a:pPr marL="0" indent="0">
              <a:lnSpc>
                <a:spcPct val="160000"/>
              </a:lnSpc>
              <a:buNone/>
            </a:pPr>
            <a:r>
              <a:rPr lang="tr-TR" sz="1800" dirty="0">
                <a:solidFill>
                  <a:srgbClr val="002060"/>
                </a:solidFill>
              </a:rPr>
              <a:t>Sigara içen, kolesterolü yüksek ve kan basıncı kontrol altında olmayan bireyleri tespit ederek, devam eden </a:t>
            </a:r>
            <a:r>
              <a:rPr lang="tr-TR" sz="1800" dirty="0" err="1">
                <a:solidFill>
                  <a:srgbClr val="002060"/>
                </a:solidFill>
              </a:rPr>
              <a:t>ateroskleroz</a:t>
            </a:r>
            <a:r>
              <a:rPr lang="tr-TR" sz="1800" dirty="0">
                <a:solidFill>
                  <a:srgbClr val="002060"/>
                </a:solidFill>
              </a:rPr>
              <a:t> sürecini durdurarak 10 yıl içinde ölme riski azaltılmış olur.</a:t>
            </a:r>
          </a:p>
          <a:p>
            <a:pPr>
              <a:lnSpc>
                <a:spcPct val="160000"/>
              </a:lnSpc>
              <a:buFont typeface="Wingdings" panose="05000000000000000000" pitchFamily="2" charset="2"/>
              <a:buChar char="ü"/>
            </a:pPr>
            <a:r>
              <a:rPr lang="tr-TR" sz="1800" b="1" dirty="0">
                <a:solidFill>
                  <a:srgbClr val="002060"/>
                </a:solidFill>
              </a:rPr>
              <a:t>Tedavi</a:t>
            </a:r>
          </a:p>
          <a:p>
            <a:pPr>
              <a:buFont typeface="Wingdings" panose="05000000000000000000" pitchFamily="2" charset="2"/>
              <a:buChar char="ü"/>
            </a:pPr>
            <a:r>
              <a:rPr lang="tr-TR" sz="1800" b="1" dirty="0">
                <a:solidFill>
                  <a:srgbClr val="002060"/>
                </a:solidFill>
              </a:rPr>
              <a:t>Düzenli izlem:</a:t>
            </a:r>
          </a:p>
          <a:p>
            <a:pPr marL="0" indent="0">
              <a:lnSpc>
                <a:spcPct val="160000"/>
              </a:lnSpc>
              <a:buNone/>
            </a:pPr>
            <a:endParaRPr lang="tr-TR" sz="1800" dirty="0">
              <a:solidFill>
                <a:schemeClr val="accent1">
                  <a:lumMod val="75000"/>
                </a:schemeClr>
              </a:solidFill>
            </a:endParaRPr>
          </a:p>
          <a:p>
            <a:pPr marL="0" indent="0">
              <a:lnSpc>
                <a:spcPct val="160000"/>
              </a:lnSpc>
              <a:buNone/>
            </a:pPr>
            <a:endParaRPr lang="tr-TR" sz="1800" dirty="0">
              <a:solidFill>
                <a:schemeClr val="accent1">
                  <a:lumMod val="75000"/>
                </a:schemeClr>
              </a:solidFill>
            </a:endParaRPr>
          </a:p>
        </p:txBody>
      </p:sp>
      <p:sp>
        <p:nvSpPr>
          <p:cNvPr id="5" name="Slayt Numarası Yer Tutucusu 4"/>
          <p:cNvSpPr>
            <a:spLocks noGrp="1"/>
          </p:cNvSpPr>
          <p:nvPr>
            <p:ph type="sldNum" sz="quarter" idx="12"/>
          </p:nvPr>
        </p:nvSpPr>
        <p:spPr/>
        <p:txBody>
          <a:bodyPr/>
          <a:lstStyle/>
          <a:p>
            <a:pPr>
              <a:defRPr/>
            </a:pPr>
            <a:r>
              <a:rPr lang="tr-TR" smtClean="0">
                <a:solidFill>
                  <a:prstClr val="black"/>
                </a:solidFill>
              </a:rPr>
              <a:t>Slayt  No </a:t>
            </a:r>
            <a:fld id="{4948D929-50B1-4CA0-9000-C7F8BF9181CD}" type="slidenum">
              <a:rPr lang="tr-TR" smtClean="0">
                <a:solidFill>
                  <a:prstClr val="black"/>
                </a:solidFill>
              </a:rPr>
              <a:pPr>
                <a:defRPr/>
              </a:pPr>
              <a:t>50</a:t>
            </a:fld>
            <a:endParaRPr lang="tr-TR" dirty="0">
              <a:solidFill>
                <a:prstClr val="black"/>
              </a:solidFill>
            </a:endParaRPr>
          </a:p>
        </p:txBody>
      </p:sp>
      <p:pic>
        <p:nvPicPr>
          <p:cNvPr id="1026" name="Resim 1" descr="D:\Users\fatma.gurbuzturk\Downloads\SCORE TÜRKİYE TR 31.03.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85" y="2032907"/>
            <a:ext cx="2979110" cy="386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4"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1572311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o 3"/>
          <p:cNvGraphicFramePr>
            <a:graphicFrameLocks noGrp="1"/>
          </p:cNvGraphicFramePr>
          <p:nvPr>
            <p:extLst/>
          </p:nvPr>
        </p:nvGraphicFramePr>
        <p:xfrm>
          <a:off x="449035" y="2032605"/>
          <a:ext cx="5570765" cy="3591916"/>
        </p:xfrm>
        <a:graphic>
          <a:graphicData uri="http://schemas.openxmlformats.org/drawingml/2006/table">
            <a:tbl>
              <a:tblPr firstRow="1" firstCol="1" bandRow="1">
                <a:tableStyleId>{21E4AEA4-8DFA-4A89-87EB-49C32662AFE0}</a:tableStyleId>
              </a:tblPr>
              <a:tblGrid>
                <a:gridCol w="1757061">
                  <a:extLst>
                    <a:ext uri="{9D8B030D-6E8A-4147-A177-3AD203B41FA5}">
                      <a16:colId xmlns:a16="http://schemas.microsoft.com/office/drawing/2014/main" val="728432486"/>
                    </a:ext>
                  </a:extLst>
                </a:gridCol>
                <a:gridCol w="3813704">
                  <a:extLst>
                    <a:ext uri="{9D8B030D-6E8A-4147-A177-3AD203B41FA5}">
                      <a16:colId xmlns:a16="http://schemas.microsoft.com/office/drawing/2014/main" val="1459749420"/>
                    </a:ext>
                  </a:extLst>
                </a:gridCol>
              </a:tblGrid>
              <a:tr h="868914">
                <a:tc>
                  <a:txBody>
                    <a:bodyPr/>
                    <a:lstStyle/>
                    <a:p>
                      <a:pPr>
                        <a:lnSpc>
                          <a:spcPct val="150000"/>
                        </a:lnSpc>
                        <a:spcAft>
                          <a:spcPts val="0"/>
                        </a:spcAft>
                      </a:pPr>
                      <a:r>
                        <a:rPr lang="tr-TR" sz="1400" dirty="0">
                          <a:effectLst/>
                        </a:rPr>
                        <a:t>Risk Grubu</a:t>
                      </a:r>
                      <a:endParaRPr lang="tr-TR" sz="1500" dirty="0">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50000"/>
                        </a:lnSpc>
                        <a:spcAft>
                          <a:spcPts val="0"/>
                        </a:spcAft>
                      </a:pPr>
                      <a:r>
                        <a:rPr lang="tr-TR" sz="1400" dirty="0" err="1">
                          <a:effectLst/>
                        </a:rPr>
                        <a:t>Kardiyovasküler</a:t>
                      </a:r>
                      <a:r>
                        <a:rPr lang="tr-TR" sz="1400" dirty="0">
                          <a:effectLst/>
                        </a:rPr>
                        <a:t> Risk Değerlendirmesi Sıklığı</a:t>
                      </a:r>
                      <a:endParaRPr lang="tr-TR" sz="1500" dirty="0">
                        <a:effectLst/>
                        <a:latin typeface="Times New Roman" panose="02020603050405020304" pitchFamily="18" charset="0"/>
                        <a:ea typeface="SimSun" panose="02010600030101010101" pitchFamily="2" charset="-122"/>
                      </a:endParaRPr>
                    </a:p>
                  </a:txBody>
                  <a:tcPr marL="51435" marR="51435" marT="0" marB="0" anchor="ctr"/>
                </a:tc>
                <a:extLst>
                  <a:ext uri="{0D108BD9-81ED-4DB2-BD59-A6C34878D82A}">
                    <a16:rowId xmlns:a16="http://schemas.microsoft.com/office/drawing/2014/main" val="3060135088"/>
                  </a:ext>
                </a:extLst>
              </a:tr>
              <a:tr h="725549">
                <a:tc>
                  <a:txBody>
                    <a:bodyPr/>
                    <a:lstStyle/>
                    <a:p>
                      <a:pPr>
                        <a:lnSpc>
                          <a:spcPct val="150000"/>
                        </a:lnSpc>
                        <a:spcAft>
                          <a:spcPts val="0"/>
                        </a:spcAft>
                      </a:pPr>
                      <a:r>
                        <a:rPr lang="tr-TR" sz="1400" dirty="0">
                          <a:effectLst/>
                        </a:rPr>
                        <a:t>Düşük Risk Grubu</a:t>
                      </a:r>
                      <a:endParaRPr lang="tr-TR" sz="1500" dirty="0">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50000"/>
                        </a:lnSpc>
                        <a:spcAft>
                          <a:spcPts val="0"/>
                        </a:spcAft>
                      </a:pPr>
                      <a:r>
                        <a:rPr lang="tr-TR" sz="1500" dirty="0">
                          <a:solidFill>
                            <a:schemeClr val="accent2">
                              <a:lumMod val="50000"/>
                            </a:schemeClr>
                          </a:solidFill>
                          <a:effectLst/>
                        </a:rPr>
                        <a:t> 2 Yılda bir</a:t>
                      </a:r>
                      <a:endParaRPr lang="tr-TR" sz="1800" dirty="0">
                        <a:solidFill>
                          <a:schemeClr val="accent2">
                            <a:lumMod val="50000"/>
                          </a:schemeClr>
                        </a:solidFill>
                        <a:effectLst/>
                        <a:latin typeface="Times New Roman" panose="02020603050405020304" pitchFamily="18" charset="0"/>
                        <a:ea typeface="SimSun" panose="02010600030101010101" pitchFamily="2" charset="-122"/>
                      </a:endParaRPr>
                    </a:p>
                  </a:txBody>
                  <a:tcPr marL="51435" marR="51435" marT="0" marB="0" anchor="ctr"/>
                </a:tc>
                <a:extLst>
                  <a:ext uri="{0D108BD9-81ED-4DB2-BD59-A6C34878D82A}">
                    <a16:rowId xmlns:a16="http://schemas.microsoft.com/office/drawing/2014/main" val="857327482"/>
                  </a:ext>
                </a:extLst>
              </a:tr>
              <a:tr h="717360">
                <a:tc>
                  <a:txBody>
                    <a:bodyPr/>
                    <a:lstStyle/>
                    <a:p>
                      <a:pPr>
                        <a:lnSpc>
                          <a:spcPct val="150000"/>
                        </a:lnSpc>
                        <a:spcAft>
                          <a:spcPts val="0"/>
                        </a:spcAft>
                      </a:pPr>
                      <a:r>
                        <a:rPr lang="tr-TR" sz="1400" dirty="0">
                          <a:effectLst/>
                        </a:rPr>
                        <a:t>Orta Risk Grubu</a:t>
                      </a:r>
                      <a:endParaRPr lang="tr-TR" sz="1500" dirty="0">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50000"/>
                        </a:lnSpc>
                        <a:spcAft>
                          <a:spcPts val="0"/>
                        </a:spcAft>
                      </a:pPr>
                      <a:r>
                        <a:rPr lang="tr-TR" sz="1500" dirty="0">
                          <a:solidFill>
                            <a:schemeClr val="accent2">
                              <a:lumMod val="50000"/>
                            </a:schemeClr>
                          </a:solidFill>
                          <a:effectLst/>
                        </a:rPr>
                        <a:t>6-12 ayda bir</a:t>
                      </a:r>
                      <a:endParaRPr lang="tr-TR" sz="1800" dirty="0">
                        <a:solidFill>
                          <a:schemeClr val="accent2">
                            <a:lumMod val="50000"/>
                          </a:schemeClr>
                        </a:solidFill>
                        <a:effectLst/>
                        <a:latin typeface="Times New Roman" panose="02020603050405020304" pitchFamily="18" charset="0"/>
                        <a:ea typeface="SimSun" panose="02010600030101010101" pitchFamily="2" charset="-122"/>
                      </a:endParaRPr>
                    </a:p>
                  </a:txBody>
                  <a:tcPr marL="51435" marR="51435" marT="0" marB="0" anchor="ctr"/>
                </a:tc>
                <a:extLst>
                  <a:ext uri="{0D108BD9-81ED-4DB2-BD59-A6C34878D82A}">
                    <a16:rowId xmlns:a16="http://schemas.microsoft.com/office/drawing/2014/main" val="2903554915"/>
                  </a:ext>
                </a:extLst>
              </a:tr>
              <a:tr h="673079">
                <a:tc>
                  <a:txBody>
                    <a:bodyPr/>
                    <a:lstStyle/>
                    <a:p>
                      <a:pPr>
                        <a:spcAft>
                          <a:spcPts val="0"/>
                        </a:spcAft>
                      </a:pPr>
                      <a:r>
                        <a:rPr lang="tr-TR" sz="1400">
                          <a:effectLst/>
                        </a:rPr>
                        <a:t>Yüksek Risk Grubu</a:t>
                      </a:r>
                      <a:endParaRPr lang="tr-TR" sz="1500">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50000"/>
                        </a:lnSpc>
                        <a:spcAft>
                          <a:spcPts val="0"/>
                        </a:spcAft>
                      </a:pPr>
                      <a:r>
                        <a:rPr lang="tr-TR" sz="1500" dirty="0">
                          <a:solidFill>
                            <a:schemeClr val="accent2">
                              <a:lumMod val="50000"/>
                            </a:schemeClr>
                          </a:solidFill>
                          <a:effectLst/>
                        </a:rPr>
                        <a:t>Kişiye özel izlem sıklığı belirleyiniz</a:t>
                      </a:r>
                      <a:endParaRPr lang="tr-TR" sz="1800" dirty="0">
                        <a:solidFill>
                          <a:schemeClr val="accent2">
                            <a:lumMod val="50000"/>
                          </a:schemeClr>
                        </a:solidFill>
                        <a:effectLst/>
                        <a:latin typeface="Times New Roman" panose="02020603050405020304" pitchFamily="18" charset="0"/>
                        <a:ea typeface="SimSun" panose="02010600030101010101" pitchFamily="2" charset="-122"/>
                      </a:endParaRPr>
                    </a:p>
                  </a:txBody>
                  <a:tcPr marL="51435" marR="51435" marT="0" marB="0" anchor="ctr"/>
                </a:tc>
                <a:extLst>
                  <a:ext uri="{0D108BD9-81ED-4DB2-BD59-A6C34878D82A}">
                    <a16:rowId xmlns:a16="http://schemas.microsoft.com/office/drawing/2014/main" val="1229345015"/>
                  </a:ext>
                </a:extLst>
              </a:tr>
              <a:tr h="607014">
                <a:tc>
                  <a:txBody>
                    <a:bodyPr/>
                    <a:lstStyle/>
                    <a:p>
                      <a:pPr>
                        <a:spcAft>
                          <a:spcPts val="0"/>
                        </a:spcAft>
                      </a:pPr>
                      <a:r>
                        <a:rPr lang="tr-TR" sz="1400" dirty="0">
                          <a:effectLst/>
                        </a:rPr>
                        <a:t>Çok Yüksek Risk Grubu</a:t>
                      </a:r>
                      <a:endParaRPr lang="tr-TR" sz="1500" dirty="0">
                        <a:effectLst/>
                        <a:latin typeface="Times New Roman" panose="02020603050405020304" pitchFamily="18" charset="0"/>
                        <a:ea typeface="SimSun" panose="02010600030101010101" pitchFamily="2" charset="-122"/>
                      </a:endParaRPr>
                    </a:p>
                  </a:txBody>
                  <a:tcPr marL="51435" marR="51435" marT="0" marB="0" anchor="ctr"/>
                </a:tc>
                <a:tc>
                  <a:txBody>
                    <a:bodyPr/>
                    <a:lstStyle/>
                    <a:p>
                      <a:pPr algn="ctr">
                        <a:lnSpc>
                          <a:spcPct val="150000"/>
                        </a:lnSpc>
                        <a:spcAft>
                          <a:spcPts val="0"/>
                        </a:spcAft>
                      </a:pPr>
                      <a:r>
                        <a:rPr lang="tr-TR" sz="1500" dirty="0">
                          <a:solidFill>
                            <a:schemeClr val="accent2">
                              <a:lumMod val="50000"/>
                            </a:schemeClr>
                          </a:solidFill>
                          <a:effectLst/>
                        </a:rPr>
                        <a:t>Kişiye özel izlem sıklığı belirleyiniz</a:t>
                      </a:r>
                      <a:endParaRPr lang="tr-TR" sz="1800" dirty="0">
                        <a:solidFill>
                          <a:schemeClr val="accent2">
                            <a:lumMod val="50000"/>
                          </a:schemeClr>
                        </a:solidFill>
                        <a:effectLst/>
                        <a:latin typeface="Times New Roman" panose="02020603050405020304" pitchFamily="18" charset="0"/>
                        <a:ea typeface="SimSun" panose="02010600030101010101" pitchFamily="2" charset="-122"/>
                      </a:endParaRPr>
                    </a:p>
                  </a:txBody>
                  <a:tcPr marL="51435" marR="51435" marT="0" marB="0" anchor="ctr"/>
                </a:tc>
                <a:extLst>
                  <a:ext uri="{0D108BD9-81ED-4DB2-BD59-A6C34878D82A}">
                    <a16:rowId xmlns:a16="http://schemas.microsoft.com/office/drawing/2014/main" val="3398654418"/>
                  </a:ext>
                </a:extLst>
              </a:tr>
            </a:tbl>
          </a:graphicData>
        </a:graphic>
      </p:graphicFrame>
      <p:sp>
        <p:nvSpPr>
          <p:cNvPr id="6" name="Dikdörtgen 5"/>
          <p:cNvSpPr/>
          <p:nvPr/>
        </p:nvSpPr>
        <p:spPr>
          <a:xfrm>
            <a:off x="385869" y="1478607"/>
            <a:ext cx="8694965" cy="461665"/>
          </a:xfrm>
          <a:prstGeom prst="rect">
            <a:avLst/>
          </a:prstGeom>
        </p:spPr>
        <p:txBody>
          <a:bodyPr wrap="square">
            <a:spAutoFit/>
          </a:bodyPr>
          <a:lstStyle/>
          <a:p>
            <a:pPr defTabSz="685800" eaLnBrk="0" fontAlgn="base" hangingPunct="0">
              <a:spcBef>
                <a:spcPct val="0"/>
              </a:spcBef>
              <a:spcAft>
                <a:spcPct val="0"/>
              </a:spcAft>
            </a:pPr>
            <a:r>
              <a:rPr lang="tr-TR" altLang="zh-CN" sz="2400" b="1" dirty="0" err="1">
                <a:solidFill>
                  <a:srgbClr val="C00000"/>
                </a:solidFill>
                <a:latin typeface="+mj-lt"/>
                <a:ea typeface="+mj-ea"/>
                <a:cs typeface="Arial" charset="0"/>
              </a:rPr>
              <a:t>Kardiyovasküler</a:t>
            </a:r>
            <a:r>
              <a:rPr lang="tr-TR" altLang="zh-CN" sz="2400" b="1" dirty="0">
                <a:solidFill>
                  <a:srgbClr val="C00000"/>
                </a:solidFill>
                <a:latin typeface="+mj-lt"/>
                <a:ea typeface="+mj-ea"/>
                <a:cs typeface="Arial" charset="0"/>
              </a:rPr>
              <a:t> Risk Değerlendirmesi İzlem Sıklıkları </a:t>
            </a:r>
          </a:p>
        </p:txBody>
      </p:sp>
      <p:pic>
        <p:nvPicPr>
          <p:cNvPr id="7" name="Resim 1" descr="D:\Users\fatma.gurbuzturk\Downloads\SCORE TÜRKİYE TR 31.03.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032605"/>
            <a:ext cx="2878434" cy="3591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p:nvPr/>
        </p:nvPicPr>
        <p:blipFill>
          <a:blip r:embed="rId4"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3679663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301719"/>
            <a:ext cx="8229600" cy="736505"/>
          </a:xfrm>
        </p:spPr>
        <p:txBody>
          <a:bodyPr>
            <a:noAutofit/>
          </a:bodyPr>
          <a:lstStyle/>
          <a:p>
            <a:pPr lvl="0" algn="l"/>
            <a:r>
              <a:rPr lang="tr-TR" altLang="zh-CN" sz="2400" b="1" dirty="0" err="1">
                <a:solidFill>
                  <a:srgbClr val="C00000"/>
                </a:solidFill>
                <a:cs typeface="Arial" charset="0"/>
              </a:rPr>
              <a:t>Kardiyovasküler</a:t>
            </a:r>
            <a:r>
              <a:rPr lang="tr-TR" altLang="zh-CN" sz="2400" b="1" dirty="0">
                <a:solidFill>
                  <a:srgbClr val="C00000"/>
                </a:solidFill>
                <a:cs typeface="Arial" charset="0"/>
              </a:rPr>
              <a:t> Risk Değerlendirmesi Kayıt İşlemleri</a:t>
            </a:r>
            <a:endParaRPr lang="tr-TR" sz="2400" b="1" dirty="0">
              <a:solidFill>
                <a:srgbClr val="C00000"/>
              </a:solidFill>
              <a:cs typeface="Arial" charset="0"/>
            </a:endParaRPr>
          </a:p>
        </p:txBody>
      </p:sp>
      <p:sp>
        <p:nvSpPr>
          <p:cNvPr id="7" name="Rectangle 1"/>
          <p:cNvSpPr>
            <a:spLocks noChangeArrowheads="1"/>
          </p:cNvSpPr>
          <p:nvPr/>
        </p:nvSpPr>
        <p:spPr bwMode="auto">
          <a:xfrm>
            <a:off x="457200" y="1966522"/>
            <a:ext cx="8229600" cy="367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defTabSz="685800">
              <a:lnSpc>
                <a:spcPct val="150000"/>
              </a:lnSpc>
              <a:buFontTx/>
              <a:buChar char="•"/>
            </a:pPr>
            <a:r>
              <a:rPr lang="tr-TR" altLang="zh-CN" b="1" i="1" dirty="0">
                <a:solidFill>
                  <a:srgbClr val="002060"/>
                </a:solidFill>
                <a:latin typeface="+mn-lt"/>
                <a:ea typeface="SimSun" panose="02010600030101010101" pitchFamily="2" charset="-122"/>
                <a:cs typeface="Times New Roman" panose="02020603050405020304" pitchFamily="18" charset="0"/>
              </a:rPr>
              <a:t>Düşük riskli (%1’den az) olan bireyler</a:t>
            </a:r>
            <a:r>
              <a:rPr lang="tr-TR" altLang="zh-CN" dirty="0">
                <a:solidFill>
                  <a:srgbClr val="002060"/>
                </a:solidFill>
                <a:latin typeface="+mn-lt"/>
                <a:ea typeface="SimSun" panose="02010600030101010101" pitchFamily="2" charset="-122"/>
                <a:cs typeface="Times New Roman" panose="02020603050405020304" pitchFamily="18" charset="0"/>
              </a:rPr>
              <a:t>; Genel tıbbi muayene (Z00.0) tanı kodu ile kaydedilir.</a:t>
            </a:r>
          </a:p>
          <a:p>
            <a:pPr defTabSz="685800">
              <a:lnSpc>
                <a:spcPct val="150000"/>
              </a:lnSpc>
            </a:pPr>
            <a:endParaRPr lang="tr-TR" altLang="zh-CN" sz="675" dirty="0">
              <a:solidFill>
                <a:srgbClr val="002060"/>
              </a:solidFill>
              <a:latin typeface="+mn-lt"/>
            </a:endParaRPr>
          </a:p>
          <a:p>
            <a:pPr defTabSz="685800">
              <a:lnSpc>
                <a:spcPct val="150000"/>
              </a:lnSpc>
              <a:buFontTx/>
              <a:buChar char="•"/>
            </a:pPr>
            <a:r>
              <a:rPr lang="tr-TR" altLang="zh-CN" b="1" i="1" dirty="0">
                <a:solidFill>
                  <a:srgbClr val="002060"/>
                </a:solidFill>
                <a:latin typeface="+mn-lt"/>
                <a:ea typeface="SimSun" panose="02010600030101010101" pitchFamily="2" charset="-122"/>
                <a:cs typeface="Times New Roman" panose="02020603050405020304" pitchFamily="18" charset="0"/>
              </a:rPr>
              <a:t>Orta riskli  (%5-4) olan bireyler</a:t>
            </a:r>
            <a:r>
              <a:rPr lang="tr-TR" altLang="zh-CN" dirty="0">
                <a:solidFill>
                  <a:srgbClr val="002060"/>
                </a:solidFill>
                <a:latin typeface="+mn-lt"/>
                <a:ea typeface="SimSun" panose="02010600030101010101" pitchFamily="2" charset="-122"/>
                <a:cs typeface="Times New Roman" panose="02020603050405020304" pitchFamily="18" charset="0"/>
              </a:rPr>
              <a:t>; Hipertansiyon (I10-I15 tanı kodları ve alt kodları) ve/veya </a:t>
            </a:r>
            <a:r>
              <a:rPr lang="tr-TR" altLang="zh-CN" dirty="0" err="1">
                <a:solidFill>
                  <a:srgbClr val="002060"/>
                </a:solidFill>
                <a:latin typeface="+mn-lt"/>
                <a:ea typeface="SimSun" panose="02010600030101010101" pitchFamily="2" charset="-122"/>
                <a:cs typeface="Times New Roman" panose="02020603050405020304" pitchFamily="18" charset="0"/>
              </a:rPr>
              <a:t>Hiperlipidemi</a:t>
            </a:r>
            <a:r>
              <a:rPr lang="tr-TR" altLang="zh-CN" dirty="0">
                <a:solidFill>
                  <a:srgbClr val="002060"/>
                </a:solidFill>
                <a:latin typeface="+mn-lt"/>
                <a:ea typeface="SimSun" panose="02010600030101010101" pitchFamily="2" charset="-122"/>
                <a:cs typeface="Times New Roman" panose="02020603050405020304" pitchFamily="18" charset="0"/>
              </a:rPr>
              <a:t> (E78 tanı kodları ve alt kodları) tanı kodu/kodları ile kaydedilir.</a:t>
            </a:r>
          </a:p>
          <a:p>
            <a:pPr defTabSz="685800">
              <a:lnSpc>
                <a:spcPct val="150000"/>
              </a:lnSpc>
            </a:pPr>
            <a:endParaRPr lang="tr-TR" altLang="zh-CN" sz="525" dirty="0">
              <a:solidFill>
                <a:srgbClr val="002060"/>
              </a:solidFill>
              <a:latin typeface="+mn-lt"/>
            </a:endParaRPr>
          </a:p>
          <a:p>
            <a:pPr defTabSz="685800">
              <a:lnSpc>
                <a:spcPct val="150000"/>
              </a:lnSpc>
              <a:buFontTx/>
              <a:buChar char="•"/>
            </a:pPr>
            <a:r>
              <a:rPr lang="tr-TR" altLang="zh-CN" b="1" i="1" dirty="0">
                <a:solidFill>
                  <a:srgbClr val="002060"/>
                </a:solidFill>
                <a:latin typeface="+mn-lt"/>
                <a:ea typeface="SimSun" panose="02010600030101010101" pitchFamily="2" charset="-122"/>
                <a:cs typeface="Times New Roman" panose="02020603050405020304" pitchFamily="18" charset="0"/>
              </a:rPr>
              <a:t>Yüksek (%5-9) ve çok yüksek (%10 ve üzeri) riskli bireyler</a:t>
            </a:r>
            <a:r>
              <a:rPr lang="tr-TR" altLang="zh-CN" dirty="0">
                <a:solidFill>
                  <a:srgbClr val="002060"/>
                </a:solidFill>
                <a:latin typeface="+mn-lt"/>
                <a:ea typeface="SimSun" panose="02010600030101010101" pitchFamily="2" charset="-122"/>
                <a:cs typeface="Times New Roman" panose="02020603050405020304" pitchFamily="18" charset="0"/>
              </a:rPr>
              <a:t>; Hipertansiyon (I10-I15 tanı kodları ve alt kodları) ve/veya </a:t>
            </a:r>
            <a:r>
              <a:rPr lang="tr-TR" altLang="zh-CN" dirty="0" err="1">
                <a:solidFill>
                  <a:srgbClr val="002060"/>
                </a:solidFill>
                <a:latin typeface="+mn-lt"/>
                <a:ea typeface="SimSun" panose="02010600030101010101" pitchFamily="2" charset="-122"/>
                <a:cs typeface="Times New Roman" panose="02020603050405020304" pitchFamily="18" charset="0"/>
              </a:rPr>
              <a:t>Hiperlipidemi</a:t>
            </a:r>
            <a:r>
              <a:rPr lang="tr-TR" altLang="zh-CN" dirty="0">
                <a:solidFill>
                  <a:srgbClr val="002060"/>
                </a:solidFill>
                <a:latin typeface="+mn-lt"/>
                <a:ea typeface="SimSun" panose="02010600030101010101" pitchFamily="2" charset="-122"/>
                <a:cs typeface="Times New Roman" panose="02020603050405020304" pitchFamily="18" charset="0"/>
              </a:rPr>
              <a:t> (E78 tanı kodları ve alt kodları) ve/veya Diyabet (E10-14 tanı kodları ve alt kodları) tanı kodu/kodları ile kaydedilir ve uzman hekime yönlendirilir. </a:t>
            </a:r>
            <a:endParaRPr lang="tr-TR" altLang="zh-CN" dirty="0">
              <a:solidFill>
                <a:srgbClr val="002060"/>
              </a:solidFill>
              <a:latin typeface="+mn-lt"/>
            </a:endParaRPr>
          </a:p>
        </p:txBody>
      </p:sp>
      <p:pic>
        <p:nvPicPr>
          <p:cNvPr id="4"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p:nvPr/>
        </p:nvPicPr>
        <p:blipFill>
          <a:blip r:embed="rId3"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307870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Dikdörtgen 31"/>
          <p:cNvSpPr/>
          <p:nvPr/>
        </p:nvSpPr>
        <p:spPr>
          <a:xfrm>
            <a:off x="359359" y="1802646"/>
            <a:ext cx="8222456" cy="4044886"/>
          </a:xfrm>
          <a:prstGeom prst="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tr-TR" sz="1350">
              <a:solidFill>
                <a:schemeClr val="bg1"/>
              </a:solidFill>
            </a:endParaRPr>
          </a:p>
        </p:txBody>
      </p:sp>
      <p:sp>
        <p:nvSpPr>
          <p:cNvPr id="4" name="Akış Çizelgesi: İşlem 3"/>
          <p:cNvSpPr/>
          <p:nvPr/>
        </p:nvSpPr>
        <p:spPr>
          <a:xfrm rot="5400000">
            <a:off x="-239426" y="2972937"/>
            <a:ext cx="1850338" cy="25717"/>
          </a:xfrm>
          <a:prstGeom prst="flowChartProcess">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1350">
              <a:solidFill>
                <a:prstClr val="white"/>
              </a:solidFill>
            </a:endParaRPr>
          </a:p>
        </p:txBody>
      </p:sp>
      <p:sp>
        <p:nvSpPr>
          <p:cNvPr id="5" name="Akış Çizelgesi: İşlem 4"/>
          <p:cNvSpPr/>
          <p:nvPr/>
        </p:nvSpPr>
        <p:spPr>
          <a:xfrm rot="5400000">
            <a:off x="5750491" y="4685125"/>
            <a:ext cx="1520771" cy="34289"/>
          </a:xfrm>
          <a:prstGeom prst="flowChartProcess">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1350">
              <a:solidFill>
                <a:prstClr val="white"/>
              </a:solidFill>
            </a:endParaRPr>
          </a:p>
        </p:txBody>
      </p:sp>
      <p:sp>
        <p:nvSpPr>
          <p:cNvPr id="6" name="Akış Çizelgesi: İşlem 5"/>
          <p:cNvSpPr/>
          <p:nvPr/>
        </p:nvSpPr>
        <p:spPr>
          <a:xfrm rot="5400000">
            <a:off x="4285039" y="2954156"/>
            <a:ext cx="1703831" cy="38034"/>
          </a:xfrm>
          <a:prstGeom prst="flowChartProcess">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1350">
              <a:solidFill>
                <a:prstClr val="white"/>
              </a:solidFill>
            </a:endParaRPr>
          </a:p>
        </p:txBody>
      </p:sp>
      <p:sp>
        <p:nvSpPr>
          <p:cNvPr id="7" name="Akış Çizelgesi: İşlem 6"/>
          <p:cNvSpPr/>
          <p:nvPr/>
        </p:nvSpPr>
        <p:spPr>
          <a:xfrm rot="5400000">
            <a:off x="3724792" y="4728322"/>
            <a:ext cx="1716893" cy="34289"/>
          </a:xfrm>
          <a:prstGeom prst="flowChartProcess">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1350">
              <a:solidFill>
                <a:prstClr val="white"/>
              </a:solidFill>
            </a:endParaRPr>
          </a:p>
        </p:txBody>
      </p:sp>
      <p:sp>
        <p:nvSpPr>
          <p:cNvPr id="8" name="Akış Çizelgesi: İşlem 7"/>
          <p:cNvSpPr/>
          <p:nvPr/>
        </p:nvSpPr>
        <p:spPr>
          <a:xfrm rot="5400000">
            <a:off x="6005497" y="2944868"/>
            <a:ext cx="1846268" cy="38034"/>
          </a:xfrm>
          <a:prstGeom prst="flowChartProcess">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1350">
              <a:solidFill>
                <a:prstClr val="white"/>
              </a:solidFill>
            </a:endParaRPr>
          </a:p>
        </p:txBody>
      </p:sp>
      <p:sp>
        <p:nvSpPr>
          <p:cNvPr id="9" name="Akış Çizelgesi: İşlem 8"/>
          <p:cNvSpPr/>
          <p:nvPr/>
        </p:nvSpPr>
        <p:spPr>
          <a:xfrm rot="5400000">
            <a:off x="2569610" y="2844838"/>
            <a:ext cx="1694802" cy="38034"/>
          </a:xfrm>
          <a:prstGeom prst="flowChartProcess">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1350">
              <a:solidFill>
                <a:prstClr val="white"/>
              </a:solidFill>
            </a:endParaRPr>
          </a:p>
        </p:txBody>
      </p:sp>
      <p:sp>
        <p:nvSpPr>
          <p:cNvPr id="10" name="Akış Çizelgesi: İşlem 9"/>
          <p:cNvSpPr/>
          <p:nvPr/>
        </p:nvSpPr>
        <p:spPr>
          <a:xfrm rot="5400000">
            <a:off x="2295358" y="4746640"/>
            <a:ext cx="1688829" cy="25717"/>
          </a:xfrm>
          <a:prstGeom prst="flowChartProcess">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1350" dirty="0">
              <a:solidFill>
                <a:prstClr val="white"/>
              </a:solidFill>
            </a:endParaRPr>
          </a:p>
        </p:txBody>
      </p:sp>
      <p:sp>
        <p:nvSpPr>
          <p:cNvPr id="11" name="Akış Çizelgesi: İşlem 10"/>
          <p:cNvSpPr/>
          <p:nvPr/>
        </p:nvSpPr>
        <p:spPr>
          <a:xfrm rot="5400000">
            <a:off x="1039684" y="4537250"/>
            <a:ext cx="1314140" cy="38034"/>
          </a:xfrm>
          <a:prstGeom prst="flowChartProcess">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1350">
              <a:solidFill>
                <a:prstClr val="white"/>
              </a:solidFill>
            </a:endParaRPr>
          </a:p>
        </p:txBody>
      </p:sp>
      <p:sp>
        <p:nvSpPr>
          <p:cNvPr id="12" name="Akış Çizelgesi: İşlem 11"/>
          <p:cNvSpPr/>
          <p:nvPr/>
        </p:nvSpPr>
        <p:spPr>
          <a:xfrm rot="5400000">
            <a:off x="7578842" y="4661325"/>
            <a:ext cx="1520771" cy="38034"/>
          </a:xfrm>
          <a:prstGeom prst="flowChartProcess">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sz="1350">
              <a:solidFill>
                <a:prstClr val="white"/>
              </a:solidFill>
            </a:endParaRPr>
          </a:p>
        </p:txBody>
      </p:sp>
      <p:sp>
        <p:nvSpPr>
          <p:cNvPr id="3" name="Akış Çizelgesi: İşlem 2"/>
          <p:cNvSpPr/>
          <p:nvPr/>
        </p:nvSpPr>
        <p:spPr>
          <a:xfrm>
            <a:off x="685800" y="3700410"/>
            <a:ext cx="7672388" cy="219546"/>
          </a:xfrm>
          <a:prstGeom prst="flowChartProcess">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sz="1350">
              <a:solidFill>
                <a:prstClr val="black"/>
              </a:solidFill>
            </a:endParaRPr>
          </a:p>
        </p:txBody>
      </p:sp>
      <p:sp>
        <p:nvSpPr>
          <p:cNvPr id="13" name="Dikdörtgen 12"/>
          <p:cNvSpPr/>
          <p:nvPr/>
        </p:nvSpPr>
        <p:spPr>
          <a:xfrm>
            <a:off x="1068712" y="1854205"/>
            <a:ext cx="1500494" cy="166199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tr-TR" sz="1275" dirty="0">
                <a:solidFill>
                  <a:schemeClr val="bg1"/>
                </a:solidFill>
              </a:rPr>
              <a:t>Kalp ve damar hastalıkları, kanser, diyabet veya kronik akciğer hastalıklarına bağlı erken ölümlerin  %25 göreli azaltılması</a:t>
            </a:r>
          </a:p>
        </p:txBody>
      </p:sp>
      <p:pic>
        <p:nvPicPr>
          <p:cNvPr id="14" name="Resim 13" descr="C:\Users\selma.calik\Desktop\images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901" y="3421301"/>
            <a:ext cx="525354" cy="481781"/>
          </a:xfrm>
          <a:prstGeom prst="rect">
            <a:avLst/>
          </a:prstGeom>
          <a:noFill/>
          <a:ln w="3175">
            <a:solidFill>
              <a:schemeClr val="accent5">
                <a:lumMod val="75000"/>
              </a:schemeClr>
            </a:solidFill>
          </a:ln>
        </p:spPr>
      </p:pic>
      <p:pic>
        <p:nvPicPr>
          <p:cNvPr id="15" name="Resim 14" descr="C:\Users\selma.calik\Desktop\image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8247" y="3360402"/>
            <a:ext cx="460394" cy="514474"/>
          </a:xfrm>
          <a:prstGeom prst="rect">
            <a:avLst/>
          </a:prstGeom>
          <a:noFill/>
          <a:ln w="3175">
            <a:solidFill>
              <a:schemeClr val="accent5">
                <a:lumMod val="75000"/>
              </a:schemeClr>
            </a:solidFill>
          </a:ln>
        </p:spPr>
      </p:pic>
      <p:sp>
        <p:nvSpPr>
          <p:cNvPr id="16" name="Dikdörtgen 15"/>
          <p:cNvSpPr/>
          <p:nvPr/>
        </p:nvSpPr>
        <p:spPr>
          <a:xfrm>
            <a:off x="3527308" y="2040751"/>
            <a:ext cx="1034617" cy="877163"/>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tr-TR" sz="1275" dirty="0">
                <a:solidFill>
                  <a:schemeClr val="bg1"/>
                </a:solidFill>
              </a:rPr>
              <a:t>Alkol kullanımının artışının önlenmesi</a:t>
            </a:r>
          </a:p>
        </p:txBody>
      </p:sp>
      <p:pic>
        <p:nvPicPr>
          <p:cNvPr id="17" name="Resim 16" descr="C:\Users\selma.calik\Desktop\images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1920" y="3396270"/>
            <a:ext cx="411156" cy="521352"/>
          </a:xfrm>
          <a:prstGeom prst="rect">
            <a:avLst/>
          </a:prstGeom>
          <a:noFill/>
          <a:ln w="3175">
            <a:solidFill>
              <a:schemeClr val="accent5">
                <a:lumMod val="75000"/>
              </a:schemeClr>
            </a:solidFill>
          </a:ln>
        </p:spPr>
      </p:pic>
      <p:pic>
        <p:nvPicPr>
          <p:cNvPr id="18" name="Resim 17" descr="C:\Users\selma.calik\Desktop\images (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6189" y="3836866"/>
            <a:ext cx="435285" cy="512369"/>
          </a:xfrm>
          <a:prstGeom prst="rect">
            <a:avLst/>
          </a:prstGeom>
          <a:noFill/>
          <a:ln w="3175">
            <a:solidFill>
              <a:schemeClr val="accent5">
                <a:lumMod val="75000"/>
              </a:schemeClr>
            </a:solidFill>
          </a:ln>
        </p:spPr>
      </p:pic>
      <p:pic>
        <p:nvPicPr>
          <p:cNvPr id="19" name="Resim 18" descr="C:\Users\selma.calik\Desktop\images (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8221" y="3691457"/>
            <a:ext cx="454192" cy="521352"/>
          </a:xfrm>
          <a:prstGeom prst="rect">
            <a:avLst/>
          </a:prstGeom>
          <a:noFill/>
          <a:ln w="3175">
            <a:solidFill>
              <a:schemeClr val="accent5">
                <a:lumMod val="75000"/>
              </a:schemeClr>
            </a:solidFill>
          </a:ln>
        </p:spPr>
      </p:pic>
      <p:pic>
        <p:nvPicPr>
          <p:cNvPr id="20" name="Resim 19" descr="C:\Users\selma.calik\Desktop\images (4).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9299" y="3368184"/>
            <a:ext cx="456238" cy="531013"/>
          </a:xfrm>
          <a:prstGeom prst="rect">
            <a:avLst/>
          </a:prstGeom>
          <a:noFill/>
          <a:ln w="3175">
            <a:solidFill>
              <a:schemeClr val="accent5">
                <a:lumMod val="75000"/>
              </a:schemeClr>
            </a:solidFill>
          </a:ln>
        </p:spPr>
      </p:pic>
      <p:pic>
        <p:nvPicPr>
          <p:cNvPr id="21" name="Resim 20" descr="C:\Users\selma.calik\Desktop\images (7).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3864" y="3700410"/>
            <a:ext cx="410412" cy="521352"/>
          </a:xfrm>
          <a:prstGeom prst="rect">
            <a:avLst/>
          </a:prstGeom>
          <a:noFill/>
          <a:ln w="3175">
            <a:solidFill>
              <a:schemeClr val="accent5">
                <a:lumMod val="75000"/>
              </a:schemeClr>
            </a:solidFill>
          </a:ln>
        </p:spPr>
      </p:pic>
      <p:pic>
        <p:nvPicPr>
          <p:cNvPr id="22" name="Resim 21" descr="C:\Users\selma.calik\Desktop\indir (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8169" y="3701164"/>
            <a:ext cx="410486" cy="484031"/>
          </a:xfrm>
          <a:prstGeom prst="rect">
            <a:avLst/>
          </a:prstGeom>
          <a:noFill/>
          <a:ln w="3175">
            <a:solidFill>
              <a:schemeClr val="accent5">
                <a:lumMod val="75000"/>
              </a:schemeClr>
            </a:solidFill>
          </a:ln>
        </p:spPr>
      </p:pic>
      <p:pic>
        <p:nvPicPr>
          <p:cNvPr id="23" name="Resim 22" descr="C:\Users\selma.calik\Desktop\images (5).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7072" y="3714636"/>
            <a:ext cx="413112" cy="533487"/>
          </a:xfrm>
          <a:prstGeom prst="rect">
            <a:avLst/>
          </a:prstGeom>
          <a:noFill/>
          <a:ln w="3175">
            <a:solidFill>
              <a:schemeClr val="accent5">
                <a:lumMod val="75000"/>
              </a:schemeClr>
            </a:solidFill>
          </a:ln>
        </p:spPr>
      </p:pic>
      <p:sp>
        <p:nvSpPr>
          <p:cNvPr id="24" name="Dikdörtgen 23"/>
          <p:cNvSpPr/>
          <p:nvPr/>
        </p:nvSpPr>
        <p:spPr>
          <a:xfrm>
            <a:off x="5171498" y="2064017"/>
            <a:ext cx="1015559" cy="877163"/>
          </a:xfrm>
          <a:prstGeom prst="rect">
            <a:avLst/>
          </a:prstGeom>
        </p:spPr>
        <p:txBody>
          <a:bodyPr wrap="square">
            <a:spAutoFit/>
          </a:bodyPr>
          <a:lstStyle/>
          <a:p>
            <a:r>
              <a:rPr lang="tr-TR" sz="1275" dirty="0">
                <a:solidFill>
                  <a:schemeClr val="bg1"/>
                </a:solidFill>
              </a:rPr>
              <a:t>Fiziksel </a:t>
            </a:r>
            <a:r>
              <a:rPr lang="tr-TR" sz="1275" dirty="0" err="1">
                <a:solidFill>
                  <a:schemeClr val="bg1"/>
                </a:solidFill>
              </a:rPr>
              <a:t>inaktivite</a:t>
            </a:r>
            <a:r>
              <a:rPr lang="tr-TR" sz="1275" dirty="0">
                <a:solidFill>
                  <a:schemeClr val="bg1"/>
                </a:solidFill>
              </a:rPr>
              <a:t> sıklığında %10 azalma</a:t>
            </a:r>
          </a:p>
        </p:txBody>
      </p:sp>
      <p:sp>
        <p:nvSpPr>
          <p:cNvPr id="25" name="Dikdörtgen 24"/>
          <p:cNvSpPr/>
          <p:nvPr/>
        </p:nvSpPr>
        <p:spPr>
          <a:xfrm>
            <a:off x="3443544" y="4357418"/>
            <a:ext cx="1151794" cy="1269578"/>
          </a:xfrm>
          <a:prstGeom prst="rect">
            <a:avLst/>
          </a:prstGeom>
        </p:spPr>
        <p:txBody>
          <a:bodyPr wrap="square">
            <a:spAutoFit/>
          </a:bodyPr>
          <a:lstStyle/>
          <a:p>
            <a:pPr algn="r"/>
            <a:r>
              <a:rPr lang="tr-TR" sz="1275" dirty="0">
                <a:solidFill>
                  <a:schemeClr val="bg1"/>
                </a:solidFill>
              </a:rPr>
              <a:t>Nüfusun ortalama tuz/sodyum tüketim oranında %30 göreli azalma</a:t>
            </a:r>
            <a:endParaRPr lang="tr-TR" sz="1275" dirty="0">
              <a:solidFill>
                <a:schemeClr val="bg1"/>
              </a:solidFill>
              <a:ea typeface="Times New Roman"/>
              <a:cs typeface="Times New Roman"/>
            </a:endParaRPr>
          </a:p>
        </p:txBody>
      </p:sp>
      <p:sp>
        <p:nvSpPr>
          <p:cNvPr id="26" name="Dikdörtgen 25"/>
          <p:cNvSpPr/>
          <p:nvPr/>
        </p:nvSpPr>
        <p:spPr>
          <a:xfrm>
            <a:off x="554068" y="4308312"/>
            <a:ext cx="1125000" cy="1015663"/>
          </a:xfrm>
          <a:prstGeom prst="rect">
            <a:avLst/>
          </a:prstGeom>
        </p:spPr>
        <p:txBody>
          <a:bodyPr wrap="square">
            <a:spAutoFit/>
          </a:bodyPr>
          <a:lstStyle/>
          <a:p>
            <a:pPr algn="r"/>
            <a:r>
              <a:rPr lang="tr-TR" sz="1200" dirty="0">
                <a:solidFill>
                  <a:schemeClr val="bg1"/>
                </a:solidFill>
              </a:rPr>
              <a:t>15 yaş üstü bireylerde tütün kullanma sıklığında %30 göreli azalma</a:t>
            </a:r>
            <a:endParaRPr lang="tr-TR" sz="1200" dirty="0">
              <a:solidFill>
                <a:schemeClr val="bg1"/>
              </a:solidFill>
              <a:ea typeface="Times New Roman"/>
              <a:cs typeface="Times New Roman"/>
            </a:endParaRPr>
          </a:p>
        </p:txBody>
      </p:sp>
      <p:sp>
        <p:nvSpPr>
          <p:cNvPr id="27" name="Dikdörtgen 26"/>
          <p:cNvSpPr/>
          <p:nvPr/>
        </p:nvSpPr>
        <p:spPr>
          <a:xfrm>
            <a:off x="6935089" y="2077402"/>
            <a:ext cx="1142531" cy="877163"/>
          </a:xfrm>
          <a:prstGeom prst="rect">
            <a:avLst/>
          </a:prstGeom>
        </p:spPr>
        <p:txBody>
          <a:bodyPr wrap="square">
            <a:spAutoFit/>
          </a:bodyPr>
          <a:lstStyle/>
          <a:p>
            <a:r>
              <a:rPr lang="tr-TR" sz="1275" dirty="0">
                <a:solidFill>
                  <a:schemeClr val="bg1"/>
                </a:solidFill>
              </a:rPr>
              <a:t>Kan basıncı yüksekliği sıklığının %20 azaltılması</a:t>
            </a:r>
          </a:p>
        </p:txBody>
      </p:sp>
      <p:sp>
        <p:nvSpPr>
          <p:cNvPr id="28" name="Dikdörtgen 27"/>
          <p:cNvSpPr/>
          <p:nvPr/>
        </p:nvSpPr>
        <p:spPr>
          <a:xfrm>
            <a:off x="2132561" y="4420105"/>
            <a:ext cx="992481" cy="1015663"/>
          </a:xfrm>
          <a:prstGeom prst="rect">
            <a:avLst/>
          </a:prstGeom>
        </p:spPr>
        <p:txBody>
          <a:bodyPr wrap="square">
            <a:spAutoFit/>
          </a:bodyPr>
          <a:lstStyle/>
          <a:p>
            <a:pPr algn="r"/>
            <a:r>
              <a:rPr lang="tr-TR" sz="1200" dirty="0">
                <a:solidFill>
                  <a:schemeClr val="bg1"/>
                </a:solidFill>
              </a:rPr>
              <a:t>Diyabet ve </a:t>
            </a:r>
            <a:r>
              <a:rPr lang="tr-TR" sz="1200" dirty="0" err="1">
                <a:solidFill>
                  <a:schemeClr val="bg1"/>
                </a:solidFill>
              </a:rPr>
              <a:t>obezite</a:t>
            </a:r>
            <a:r>
              <a:rPr lang="tr-TR" sz="1200" dirty="0">
                <a:solidFill>
                  <a:schemeClr val="bg1"/>
                </a:solidFill>
              </a:rPr>
              <a:t> artışının durdurulması</a:t>
            </a:r>
          </a:p>
        </p:txBody>
      </p:sp>
      <p:sp>
        <p:nvSpPr>
          <p:cNvPr id="29" name="Dikdörtgen 28"/>
          <p:cNvSpPr/>
          <p:nvPr/>
        </p:nvSpPr>
        <p:spPr>
          <a:xfrm>
            <a:off x="6775124" y="4212809"/>
            <a:ext cx="1532786" cy="1938992"/>
          </a:xfrm>
          <a:prstGeom prst="rect">
            <a:avLst/>
          </a:prstGeom>
        </p:spPr>
        <p:txBody>
          <a:bodyPr wrap="square">
            <a:spAutoFit/>
          </a:bodyPr>
          <a:lstStyle/>
          <a:p>
            <a:pPr algn="r"/>
            <a:r>
              <a:rPr lang="tr-TR" sz="1200" dirty="0">
                <a:solidFill>
                  <a:schemeClr val="bg1"/>
                </a:solidFill>
              </a:rPr>
              <a:t>Toplumun kalp  ve damar hastalığı açısından (kalp krizi ve inme geçiren bireyler dahil) ilaç tedavisi ve danışmanlık hizmetleri almasında en az %50 iyileşme sağlanması</a:t>
            </a:r>
          </a:p>
        </p:txBody>
      </p:sp>
      <p:sp>
        <p:nvSpPr>
          <p:cNvPr id="30" name="Dikdörtgen 29"/>
          <p:cNvSpPr/>
          <p:nvPr/>
        </p:nvSpPr>
        <p:spPr>
          <a:xfrm>
            <a:off x="4795573" y="4199065"/>
            <a:ext cx="1707017" cy="1384995"/>
          </a:xfrm>
          <a:prstGeom prst="rect">
            <a:avLst/>
          </a:prstGeom>
        </p:spPr>
        <p:txBody>
          <a:bodyPr wrap="square">
            <a:spAutoFit/>
          </a:bodyPr>
          <a:lstStyle/>
          <a:p>
            <a:pPr algn="r"/>
            <a:r>
              <a:rPr lang="tr-TR" sz="1200" dirty="0">
                <a:solidFill>
                  <a:schemeClr val="bg1"/>
                </a:solidFill>
              </a:rPr>
              <a:t>Kronik hastalıkların tedavisi için gerekli olan temel teknolojilerin ve ilaçların sağlanmasında  %80’in üzerinde bir iyileşmenin sürdürülmesi </a:t>
            </a:r>
          </a:p>
        </p:txBody>
      </p:sp>
      <p:sp>
        <p:nvSpPr>
          <p:cNvPr id="31" name="Dikdörtgen 30"/>
          <p:cNvSpPr/>
          <p:nvPr/>
        </p:nvSpPr>
        <p:spPr>
          <a:xfrm>
            <a:off x="246216" y="1300776"/>
            <a:ext cx="6663398" cy="517065"/>
          </a:xfrm>
          <a:prstGeom prst="rect">
            <a:avLst/>
          </a:prstGeom>
        </p:spPr>
        <p:txBody>
          <a:bodyPr wrap="square">
            <a:spAutoFit/>
          </a:bodyPr>
          <a:lstStyle/>
          <a:p>
            <a:pPr algn="ctr">
              <a:lnSpc>
                <a:spcPct val="115000"/>
              </a:lnSpc>
              <a:spcBef>
                <a:spcPts val="1800"/>
              </a:spcBef>
            </a:pPr>
            <a:r>
              <a:rPr lang="tr-TR" sz="2400" b="1" dirty="0">
                <a:solidFill>
                  <a:srgbClr val="C00000"/>
                </a:solidFill>
                <a:latin typeface="+mj-lt"/>
                <a:ea typeface="+mj-ea"/>
                <a:cs typeface="Arial" charset="0"/>
              </a:rPr>
              <a:t>Bulaşıcı Olmayan Hastalıklar İçin Ülke Hedeflerimiz</a:t>
            </a:r>
          </a:p>
        </p:txBody>
      </p:sp>
      <p:pic>
        <p:nvPicPr>
          <p:cNvPr id="33" name="Picture 2" descr="C:\Users\umman.sezgin.SBNET\Desktop\1.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36" name="Resim 35"/>
          <p:cNvPicPr/>
          <p:nvPr/>
        </p:nvPicPr>
        <p:blipFill>
          <a:blip r:embed="rId12"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2377668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59539" y="1860286"/>
            <a:ext cx="3407569" cy="507831"/>
          </a:xfrm>
          <a:prstGeom prst="rect">
            <a:avLst/>
          </a:prstGeom>
        </p:spPr>
        <p:txBody>
          <a:bodyPr wrap="square">
            <a:spAutoFit/>
          </a:bodyPr>
          <a:lstStyle/>
          <a:p>
            <a:r>
              <a:rPr lang="tr-TR" sz="2700" b="1" cap="all" dirty="0">
                <a:solidFill>
                  <a:srgbClr val="C00000"/>
                </a:solidFill>
                <a:latin typeface="+mj-lt"/>
                <a:ea typeface="+mj-ea"/>
                <a:cs typeface="+mj-cs"/>
              </a:rPr>
              <a:t>BAŞARI İÇİN</a:t>
            </a:r>
            <a:endParaRPr lang="tr-TR" sz="1200" dirty="0">
              <a:latin typeface="+mj-lt"/>
            </a:endParaRPr>
          </a:p>
        </p:txBody>
      </p:sp>
      <p:sp>
        <p:nvSpPr>
          <p:cNvPr id="6" name="Dikdörtgen 5"/>
          <p:cNvSpPr/>
          <p:nvPr/>
        </p:nvSpPr>
        <p:spPr>
          <a:xfrm>
            <a:off x="495245" y="2445889"/>
            <a:ext cx="4726836" cy="2308324"/>
          </a:xfrm>
          <a:prstGeom prst="rect">
            <a:avLst/>
          </a:prstGeom>
        </p:spPr>
        <p:txBody>
          <a:bodyPr wrap="square">
            <a:spAutoFit/>
          </a:bodyPr>
          <a:lstStyle/>
          <a:p>
            <a:pPr marL="214313" indent="-214313">
              <a:lnSpc>
                <a:spcPct val="150000"/>
              </a:lnSpc>
              <a:buFont typeface="Wingdings" panose="05000000000000000000" pitchFamily="2" charset="2"/>
              <a:buChar char="ü"/>
            </a:pPr>
            <a:r>
              <a:rPr lang="tr-TR" sz="2400" dirty="0">
                <a:solidFill>
                  <a:srgbClr val="002060"/>
                </a:solidFill>
              </a:rPr>
              <a:t>Bütüncül Yaklaşım  </a:t>
            </a:r>
          </a:p>
          <a:p>
            <a:pPr marL="214313" indent="-214313">
              <a:lnSpc>
                <a:spcPct val="150000"/>
              </a:lnSpc>
              <a:buFont typeface="Wingdings" panose="05000000000000000000" pitchFamily="2" charset="2"/>
              <a:buChar char="ü"/>
            </a:pPr>
            <a:r>
              <a:rPr lang="tr-TR" sz="2400" dirty="0">
                <a:solidFill>
                  <a:srgbClr val="002060"/>
                </a:solidFill>
              </a:rPr>
              <a:t>Aktif İşbirliği</a:t>
            </a:r>
          </a:p>
          <a:p>
            <a:pPr marL="214313" indent="-214313">
              <a:lnSpc>
                <a:spcPct val="150000"/>
              </a:lnSpc>
              <a:buFont typeface="Wingdings" panose="05000000000000000000" pitchFamily="2" charset="2"/>
              <a:buChar char="ü"/>
            </a:pPr>
            <a:r>
              <a:rPr lang="tr-TR" sz="2400" dirty="0">
                <a:solidFill>
                  <a:srgbClr val="002060"/>
                </a:solidFill>
              </a:rPr>
              <a:t>Ortak hedefe birlikte yürümek gerek…</a:t>
            </a:r>
          </a:p>
        </p:txBody>
      </p:sp>
      <p:pic>
        <p:nvPicPr>
          <p:cNvPr id="7" name="Resim 6"/>
          <p:cNvPicPr>
            <a:picLocks noChangeAspect="1"/>
          </p:cNvPicPr>
          <p:nvPr/>
        </p:nvPicPr>
        <p:blipFill rotWithShape="1">
          <a:blip r:embed="rId2"/>
          <a:srcRect l="55868" t="36749" r="13678" b="8982"/>
          <a:stretch/>
        </p:blipFill>
        <p:spPr>
          <a:xfrm>
            <a:off x="5307807" y="1605173"/>
            <a:ext cx="3605072" cy="3327981"/>
          </a:xfrm>
          <a:prstGeom prst="rect">
            <a:avLst/>
          </a:prstGeom>
        </p:spPr>
      </p:pic>
      <p:sp>
        <p:nvSpPr>
          <p:cNvPr id="8" name="Başlık 1"/>
          <p:cNvSpPr>
            <a:spLocks noGrp="1"/>
          </p:cNvSpPr>
          <p:nvPr>
            <p:ph type="title"/>
          </p:nvPr>
        </p:nvSpPr>
        <p:spPr>
          <a:xfrm>
            <a:off x="5663114" y="5143500"/>
            <a:ext cx="4726118" cy="857250"/>
          </a:xfrm>
        </p:spPr>
        <p:txBody>
          <a:bodyPr>
            <a:normAutofit/>
          </a:bodyPr>
          <a:lstStyle/>
          <a:p>
            <a:pPr algn="l" defTabSz="684235"/>
            <a:r>
              <a:rPr lang="tr-TR" sz="2700" b="1" cap="all" dirty="0">
                <a:solidFill>
                  <a:srgbClr val="C00000"/>
                </a:solidFill>
              </a:rPr>
              <a:t>TEŞEKKÜR EDERİZ.</a:t>
            </a:r>
          </a:p>
        </p:txBody>
      </p:sp>
      <p:pic>
        <p:nvPicPr>
          <p:cNvPr id="9"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2" name="Resim 11"/>
          <p:cNvPicPr/>
          <p:nvPr/>
        </p:nvPicPr>
        <p:blipFill>
          <a:blip r:embed="rId4" cstate="print">
            <a:extLst>
              <a:ext uri="{28A0092B-C50C-407E-A947-70E740481C1C}">
                <a14:useLocalDpi xmlns:a14="http://schemas.microsoft.com/office/drawing/2010/main" val="0"/>
              </a:ext>
            </a:extLst>
          </a:blip>
          <a:stretch>
            <a:fillRect/>
          </a:stretch>
        </p:blipFill>
        <p:spPr>
          <a:xfrm>
            <a:off x="539552" y="184112"/>
            <a:ext cx="925999" cy="720080"/>
          </a:xfrm>
          <a:prstGeom prst="rect">
            <a:avLst/>
          </a:prstGeom>
        </p:spPr>
      </p:pic>
    </p:spTree>
    <p:extLst>
      <p:ext uri="{BB962C8B-B14F-4D97-AF65-F5344CB8AC3E}">
        <p14:creationId xmlns:p14="http://schemas.microsoft.com/office/powerpoint/2010/main" val="1434895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428750"/>
            <a:ext cx="8229600" cy="393757"/>
          </a:xfrm>
        </p:spPr>
        <p:txBody>
          <a:bodyPr>
            <a:noAutofit/>
          </a:bodyPr>
          <a:lstStyle/>
          <a:p>
            <a:pPr algn="l"/>
            <a:r>
              <a:rPr lang="tr-TR" sz="2400" b="1" dirty="0">
                <a:solidFill>
                  <a:srgbClr val="C00000"/>
                </a:solidFill>
              </a:rPr>
              <a:t>Kronik Hastalıklar Açısından Temel Kavramlar  </a:t>
            </a:r>
          </a:p>
        </p:txBody>
      </p:sp>
      <p:sp>
        <p:nvSpPr>
          <p:cNvPr id="3" name="İçerik Yer Tutucusu 2"/>
          <p:cNvSpPr>
            <a:spLocks noGrp="1"/>
          </p:cNvSpPr>
          <p:nvPr>
            <p:ph idx="1"/>
          </p:nvPr>
        </p:nvSpPr>
        <p:spPr>
          <a:xfrm>
            <a:off x="457200" y="1822507"/>
            <a:ext cx="8343900" cy="3844974"/>
          </a:xfrm>
        </p:spPr>
        <p:txBody>
          <a:bodyPr>
            <a:normAutofit fontScale="62500" lnSpcReduction="20000"/>
          </a:bodyPr>
          <a:lstStyle/>
          <a:p>
            <a:pPr marL="0" indent="0">
              <a:lnSpc>
                <a:spcPct val="170000"/>
              </a:lnSpc>
              <a:buNone/>
            </a:pPr>
            <a:r>
              <a:rPr lang="tr-TR" sz="2550" b="1" dirty="0">
                <a:solidFill>
                  <a:srgbClr val="002060"/>
                </a:solidFill>
              </a:rPr>
              <a:t>Kronik Hastalık</a:t>
            </a:r>
          </a:p>
          <a:p>
            <a:pPr eaLnBrk="1" hangingPunct="1">
              <a:lnSpc>
                <a:spcPct val="170000"/>
              </a:lnSpc>
              <a:buFont typeface="Wingdings" panose="05000000000000000000" pitchFamily="2" charset="2"/>
              <a:buChar char="ü"/>
            </a:pPr>
            <a:r>
              <a:rPr lang="tr-TR" sz="2700" dirty="0">
                <a:solidFill>
                  <a:srgbClr val="002060"/>
                </a:solidFill>
              </a:rPr>
              <a:t>Bedenin herhangi bir yerinde meydana gelen, </a:t>
            </a:r>
          </a:p>
          <a:p>
            <a:pPr eaLnBrk="1" hangingPunct="1">
              <a:lnSpc>
                <a:spcPct val="170000"/>
              </a:lnSpc>
              <a:buFont typeface="Wingdings" panose="05000000000000000000" pitchFamily="2" charset="2"/>
              <a:buChar char="ü"/>
            </a:pPr>
            <a:r>
              <a:rPr lang="tr-TR" sz="2700" dirty="0">
                <a:solidFill>
                  <a:srgbClr val="002060"/>
                </a:solidFill>
              </a:rPr>
              <a:t>Uzun zaman boyunca (çoğunlukla yaşam boyu) devam eden, </a:t>
            </a:r>
          </a:p>
          <a:p>
            <a:pPr eaLnBrk="1" hangingPunct="1">
              <a:lnSpc>
                <a:spcPct val="170000"/>
              </a:lnSpc>
              <a:buFont typeface="Wingdings" panose="05000000000000000000" pitchFamily="2" charset="2"/>
              <a:buChar char="ü"/>
            </a:pPr>
            <a:r>
              <a:rPr lang="tr-TR" sz="2700" dirty="0">
                <a:solidFill>
                  <a:srgbClr val="002060"/>
                </a:solidFill>
              </a:rPr>
              <a:t>İlaçlar ile durdurulabilen,</a:t>
            </a:r>
          </a:p>
          <a:p>
            <a:pPr eaLnBrk="1" hangingPunct="1">
              <a:lnSpc>
                <a:spcPct val="170000"/>
              </a:lnSpc>
              <a:buFont typeface="Wingdings" panose="05000000000000000000" pitchFamily="2" charset="2"/>
              <a:buChar char="ü"/>
            </a:pPr>
            <a:r>
              <a:rPr lang="tr-TR" sz="2700" dirty="0">
                <a:solidFill>
                  <a:srgbClr val="002060"/>
                </a:solidFill>
              </a:rPr>
              <a:t>Bireyin hayatına ciddi bir şekilde kısıtlama getirebilen, </a:t>
            </a:r>
          </a:p>
          <a:p>
            <a:pPr eaLnBrk="1" hangingPunct="1">
              <a:lnSpc>
                <a:spcPct val="170000"/>
              </a:lnSpc>
              <a:buFont typeface="Wingdings" panose="05000000000000000000" pitchFamily="2" charset="2"/>
              <a:buChar char="ü"/>
            </a:pPr>
            <a:r>
              <a:rPr lang="tr-TR" sz="2700" dirty="0">
                <a:solidFill>
                  <a:srgbClr val="002060"/>
                </a:solidFill>
              </a:rPr>
              <a:t>Kısa dönemde somut bir zararı olmadığı halde, </a:t>
            </a:r>
          </a:p>
          <a:p>
            <a:pPr eaLnBrk="1" hangingPunct="1">
              <a:lnSpc>
                <a:spcPct val="170000"/>
              </a:lnSpc>
              <a:buFont typeface="Wingdings" panose="05000000000000000000" pitchFamily="2" charset="2"/>
              <a:buChar char="ü"/>
            </a:pPr>
            <a:r>
              <a:rPr lang="tr-TR" sz="2700" dirty="0">
                <a:solidFill>
                  <a:srgbClr val="002060"/>
                </a:solidFill>
              </a:rPr>
              <a:t>Tedavi edilmez ise uzun dönem içerisinde engellilik ve ölümlere neden olabilen uzun dönemli hastalıklardır (Kalp ve damar hastalıkları, DM,HT,KOAH, kanserler).</a:t>
            </a:r>
          </a:p>
          <a:p>
            <a:pPr eaLnBrk="1" hangingPunct="1">
              <a:lnSpc>
                <a:spcPct val="170000"/>
              </a:lnSpc>
              <a:buFont typeface="Wingdings" panose="05000000000000000000" pitchFamily="2" charset="2"/>
              <a:buChar char="ü"/>
            </a:pPr>
            <a:endParaRPr lang="tr-TR" sz="2700" dirty="0">
              <a:solidFill>
                <a:srgbClr val="002060"/>
              </a:solidFill>
            </a:endParaRPr>
          </a:p>
        </p:txBody>
      </p:sp>
      <p:pic>
        <p:nvPicPr>
          <p:cNvPr id="5" name="Resim 4"/>
          <p:cNvPicPr>
            <a:picLocks noChangeAspect="1"/>
          </p:cNvPicPr>
          <p:nvPr/>
        </p:nvPicPr>
        <p:blipFill>
          <a:blip r:embed="rId2"/>
          <a:stretch>
            <a:fillRect/>
          </a:stretch>
        </p:blipFill>
        <p:spPr>
          <a:xfrm>
            <a:off x="6315075" y="3478607"/>
            <a:ext cx="2486025" cy="1035844"/>
          </a:xfrm>
          <a:prstGeom prst="rect">
            <a:avLst/>
          </a:prstGeom>
        </p:spPr>
      </p:pic>
      <p:sp>
        <p:nvSpPr>
          <p:cNvPr id="6" name="Dikdörtgen 5"/>
          <p:cNvSpPr/>
          <p:nvPr/>
        </p:nvSpPr>
        <p:spPr>
          <a:xfrm>
            <a:off x="471487" y="5667481"/>
            <a:ext cx="7086601" cy="230832"/>
          </a:xfrm>
          <a:prstGeom prst="rect">
            <a:avLst/>
          </a:prstGeom>
        </p:spPr>
        <p:txBody>
          <a:bodyPr wrap="square">
            <a:spAutoFit/>
          </a:bodyPr>
          <a:lstStyle/>
          <a:p>
            <a:pPr>
              <a:buSzPts val="1200"/>
            </a:pPr>
            <a:r>
              <a:rPr lang="en-US" sz="900" dirty="0" err="1">
                <a:solidFill>
                  <a:srgbClr val="002060"/>
                </a:solidFill>
                <a:latin typeface="Comic Sans MS" panose="030F0702030302020204" pitchFamily="66" charset="0"/>
                <a:ea typeface="Times New Roman" panose="02020603050405020304" pitchFamily="18" charset="0"/>
                <a:cs typeface="Calibri" panose="020F0502020204030204" pitchFamily="34" charset="0"/>
              </a:rPr>
              <a:t>Noncommunicable</a:t>
            </a:r>
            <a:r>
              <a:rPr lang="en-US" sz="900" dirty="0">
                <a:solidFill>
                  <a:srgbClr val="002060"/>
                </a:solidFill>
                <a:latin typeface="Comic Sans MS" panose="030F0702030302020204" pitchFamily="66" charset="0"/>
                <a:ea typeface="Times New Roman" panose="02020603050405020304" pitchFamily="18" charset="0"/>
                <a:cs typeface="Calibri" panose="020F0502020204030204" pitchFamily="34" charset="0"/>
              </a:rPr>
              <a:t> diseases. Fact sheet. Updated June 2017</a:t>
            </a:r>
            <a:r>
              <a:rPr lang="tr-TR" sz="9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http://www.who.int/mediacentre/factsheets/fs355/en/</a:t>
            </a:r>
          </a:p>
        </p:txBody>
      </p:sp>
      <p:pic>
        <p:nvPicPr>
          <p:cNvPr id="7"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p:nvPr/>
        </p:nvPicPr>
        <p:blipFill>
          <a:blip r:embed="rId4" cstate="print">
            <a:extLst>
              <a:ext uri="{28A0092B-C50C-407E-A947-70E740481C1C}">
                <a14:useLocalDpi xmlns:a14="http://schemas.microsoft.com/office/drawing/2010/main" val="0"/>
              </a:ext>
            </a:extLst>
          </a:blip>
          <a:stretch>
            <a:fillRect/>
          </a:stretch>
        </p:blipFill>
        <p:spPr>
          <a:xfrm>
            <a:off x="440104" y="94320"/>
            <a:ext cx="925999" cy="720080"/>
          </a:xfrm>
          <a:prstGeom prst="rect">
            <a:avLst/>
          </a:prstGeom>
        </p:spPr>
      </p:pic>
    </p:spTree>
    <p:extLst>
      <p:ext uri="{BB962C8B-B14F-4D97-AF65-F5344CB8AC3E}">
        <p14:creationId xmlns:p14="http://schemas.microsoft.com/office/powerpoint/2010/main" val="4199008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526721"/>
            <a:ext cx="8229600" cy="393757"/>
          </a:xfrm>
        </p:spPr>
        <p:txBody>
          <a:bodyPr>
            <a:noAutofit/>
          </a:bodyPr>
          <a:lstStyle/>
          <a:p>
            <a:pPr algn="l"/>
            <a:r>
              <a:rPr lang="tr-TR" sz="2400" b="1" dirty="0">
                <a:solidFill>
                  <a:srgbClr val="C00000"/>
                </a:solidFill>
              </a:rPr>
              <a:t>Kronik Hastalıklar Açısından Temel Kavramlar  </a:t>
            </a:r>
          </a:p>
        </p:txBody>
      </p:sp>
      <p:sp>
        <p:nvSpPr>
          <p:cNvPr id="4" name="İçerik Yer Tutucusu 2"/>
          <p:cNvSpPr txBox="1">
            <a:spLocks/>
          </p:cNvSpPr>
          <p:nvPr/>
        </p:nvSpPr>
        <p:spPr>
          <a:xfrm>
            <a:off x="395674" y="2000250"/>
            <a:ext cx="8229600" cy="3394472"/>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85800">
              <a:lnSpc>
                <a:spcPct val="150000"/>
              </a:lnSpc>
              <a:buNone/>
            </a:pPr>
            <a:r>
              <a:rPr lang="tr-TR" sz="2100" b="1" dirty="0">
                <a:solidFill>
                  <a:srgbClr val="002060"/>
                </a:solidFill>
              </a:rPr>
              <a:t>Engellilik</a:t>
            </a:r>
          </a:p>
          <a:p>
            <a:pPr defTabSz="685800">
              <a:lnSpc>
                <a:spcPct val="150000"/>
              </a:lnSpc>
              <a:buFontTx/>
              <a:buChar char="-"/>
            </a:pPr>
            <a:r>
              <a:rPr lang="tr-TR" sz="2100" dirty="0">
                <a:solidFill>
                  <a:srgbClr val="002060"/>
                </a:solidFill>
              </a:rPr>
              <a:t>Bireyin  organ/ doku veya fonksiyon kaybı yaşaması sonucu oluşan aktivite sınırlıkları ve hayata katılım kısıtlılıklarını da içeren üst çerçeve       ( şemsiye) tanım olarak ele alınmaktadır.</a:t>
            </a:r>
          </a:p>
          <a:p>
            <a:pPr defTabSz="685800">
              <a:lnSpc>
                <a:spcPct val="150000"/>
              </a:lnSpc>
              <a:buFontTx/>
              <a:buChar char="-"/>
            </a:pPr>
            <a:r>
              <a:rPr lang="tr-TR" sz="2100" dirty="0">
                <a:solidFill>
                  <a:srgbClr val="002060"/>
                </a:solidFill>
              </a:rPr>
              <a:t>Kişinin vücut özellikleri ile yaşadıkları toplumun özellikleri arasında karşılıklı etkileşimi de içeren kompleks bir fenomendir</a:t>
            </a:r>
            <a:r>
              <a:rPr lang="tr-TR" sz="2100" dirty="0">
                <a:solidFill>
                  <a:schemeClr val="accent1">
                    <a:lumMod val="75000"/>
                  </a:schemeClr>
                </a:solidFill>
              </a:rPr>
              <a:t>.</a:t>
            </a:r>
          </a:p>
        </p:txBody>
      </p:sp>
      <p:sp>
        <p:nvSpPr>
          <p:cNvPr id="6" name="Dikdörtgen 5"/>
          <p:cNvSpPr/>
          <p:nvPr/>
        </p:nvSpPr>
        <p:spPr>
          <a:xfrm>
            <a:off x="457201" y="5474494"/>
            <a:ext cx="4101251" cy="300082"/>
          </a:xfrm>
          <a:prstGeom prst="rect">
            <a:avLst/>
          </a:prstGeom>
        </p:spPr>
        <p:txBody>
          <a:bodyPr wrap="none">
            <a:spAutoFit/>
          </a:bodyPr>
          <a:lstStyle/>
          <a:p>
            <a:r>
              <a:rPr lang="tr-TR" sz="1350" dirty="0">
                <a:solidFill>
                  <a:srgbClr val="002060"/>
                </a:solidFill>
              </a:rPr>
              <a:t>http://www.who.int/mediacentre/factsheets/fs352/en/</a:t>
            </a:r>
          </a:p>
        </p:txBody>
      </p:sp>
      <p:pic>
        <p:nvPicPr>
          <p:cNvPr id="5"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p:cNvPicPr/>
          <p:nvPr/>
        </p:nvPicPr>
        <p:blipFill>
          <a:blip r:embed="rId3" cstate="print">
            <a:extLst>
              <a:ext uri="{28A0092B-C50C-407E-A947-70E740481C1C}">
                <a14:useLocalDpi xmlns:a14="http://schemas.microsoft.com/office/drawing/2010/main" val="0"/>
              </a:ext>
            </a:extLst>
          </a:blip>
          <a:stretch>
            <a:fillRect/>
          </a:stretch>
        </p:blipFill>
        <p:spPr>
          <a:xfrm>
            <a:off x="457200" y="94320"/>
            <a:ext cx="925999" cy="720080"/>
          </a:xfrm>
          <a:prstGeom prst="rect">
            <a:avLst/>
          </a:prstGeom>
        </p:spPr>
      </p:pic>
    </p:spTree>
    <p:extLst>
      <p:ext uri="{BB962C8B-B14F-4D97-AF65-F5344CB8AC3E}">
        <p14:creationId xmlns:p14="http://schemas.microsoft.com/office/powerpoint/2010/main" val="3935255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51" t="26320" r="30325" b="25830"/>
          <a:stretch/>
        </p:blipFill>
        <p:spPr bwMode="auto">
          <a:xfrm>
            <a:off x="472044" y="1917124"/>
            <a:ext cx="6902533" cy="354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ikdörtgen 1"/>
          <p:cNvSpPr/>
          <p:nvPr/>
        </p:nvSpPr>
        <p:spPr>
          <a:xfrm>
            <a:off x="472044" y="1485856"/>
            <a:ext cx="8015845" cy="3429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r>
              <a:rPr lang="tr-TR" sz="2400" b="1" dirty="0">
                <a:solidFill>
                  <a:srgbClr val="C00000"/>
                </a:solidFill>
                <a:latin typeface="+mj-lt"/>
              </a:rPr>
              <a:t>Yaşam Süresi Boyunca İşlevsellik Kapasitesinin Değişimi </a:t>
            </a:r>
          </a:p>
        </p:txBody>
      </p:sp>
      <p:sp>
        <p:nvSpPr>
          <p:cNvPr id="4" name="Metin kutusu 3"/>
          <p:cNvSpPr txBox="1"/>
          <p:nvPr/>
        </p:nvSpPr>
        <p:spPr>
          <a:xfrm>
            <a:off x="396687" y="5607323"/>
            <a:ext cx="6825409" cy="253916"/>
          </a:xfrm>
          <a:prstGeom prst="rect">
            <a:avLst/>
          </a:prstGeom>
        </p:spPr>
        <p:txBody>
          <a:bodyPr wrap="square">
            <a:spAutoFit/>
          </a:bodyPr>
          <a:lstStyle>
            <a:defPPr>
              <a:defRPr lang="tr-TR"/>
            </a:defPPr>
          </a:lstStyle>
          <a:p>
            <a:r>
              <a:rPr lang="tr-TR" sz="1050" b="1" i="1" dirty="0" err="1"/>
              <a:t>Kalache</a:t>
            </a:r>
            <a:r>
              <a:rPr lang="tr-TR" sz="1050" b="1" i="1" dirty="0"/>
              <a:t> A </a:t>
            </a:r>
            <a:r>
              <a:rPr lang="tr-TR" sz="1050" b="1" i="1" dirty="0" err="1"/>
              <a:t>Kickbusch</a:t>
            </a:r>
            <a:r>
              <a:rPr lang="tr-TR" sz="1050" b="1" i="1" dirty="0"/>
              <a:t> 1. Sağlıklı Yaşlanma İçin Küresel Strateji, Dünya Sağlığı, 1997, 50 (4) 4-5</a:t>
            </a:r>
          </a:p>
        </p:txBody>
      </p:sp>
      <p:sp>
        <p:nvSpPr>
          <p:cNvPr id="3" name="Satır Belirtme Çizgisi 2 2"/>
          <p:cNvSpPr/>
          <p:nvPr/>
        </p:nvSpPr>
        <p:spPr>
          <a:xfrm>
            <a:off x="7114519" y="3735990"/>
            <a:ext cx="1814328" cy="1814285"/>
          </a:xfrm>
          <a:prstGeom prst="borderCallout2">
            <a:avLst>
              <a:gd name="adj1" fmla="val 18750"/>
              <a:gd name="adj2" fmla="val -8333"/>
              <a:gd name="adj3" fmla="val 18750"/>
              <a:gd name="adj4" fmla="val -16667"/>
              <a:gd name="adj5" fmla="val 16918"/>
              <a:gd name="adj6" fmla="val -7885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1350" dirty="0"/>
              <a:t>Sağlık sisteminde rehabilitasyona ve ileri teknoloji gerektiren sağlık hizmetine olan ihtiyaç azalır ve sağlık harcamaları sürdürülebilir düzeyde kalır.</a:t>
            </a:r>
          </a:p>
        </p:txBody>
      </p:sp>
      <p:sp>
        <p:nvSpPr>
          <p:cNvPr id="6" name="Satır Belirtme Çizgisi 1 5"/>
          <p:cNvSpPr/>
          <p:nvPr/>
        </p:nvSpPr>
        <p:spPr>
          <a:xfrm>
            <a:off x="7060731" y="1917123"/>
            <a:ext cx="1776148" cy="1549820"/>
          </a:xfrm>
          <a:prstGeom prst="borderCallout1">
            <a:avLst>
              <a:gd name="adj1" fmla="val 18750"/>
              <a:gd name="adj2" fmla="val -8333"/>
              <a:gd name="adj3" fmla="val 106062"/>
              <a:gd name="adj4" fmla="val -7600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1350" dirty="0"/>
              <a:t>Sağlık sisteminin bulaşıcı olmayan hastalıklarla ilgili cevabının düzeltilmesi ile kişilerin fonksiyon kaybı yaşaması önlenebilir.</a:t>
            </a:r>
          </a:p>
        </p:txBody>
      </p:sp>
      <p:pic>
        <p:nvPicPr>
          <p:cNvPr id="7" name="Picture 2" descr="C:\Users\umman.sezgin.SBNET\Deskto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p:cNvPicPr/>
          <p:nvPr/>
        </p:nvPicPr>
        <p:blipFill>
          <a:blip r:embed="rId4" cstate="print">
            <a:extLst>
              <a:ext uri="{28A0092B-C50C-407E-A947-70E740481C1C}">
                <a14:useLocalDpi xmlns:a14="http://schemas.microsoft.com/office/drawing/2010/main" val="0"/>
              </a:ext>
            </a:extLst>
          </a:blip>
          <a:stretch>
            <a:fillRect/>
          </a:stretch>
        </p:blipFill>
        <p:spPr>
          <a:xfrm>
            <a:off x="457200" y="94320"/>
            <a:ext cx="925999" cy="720080"/>
          </a:xfrm>
          <a:prstGeom prst="rect">
            <a:avLst/>
          </a:prstGeom>
        </p:spPr>
      </p:pic>
    </p:spTree>
    <p:extLst>
      <p:ext uri="{BB962C8B-B14F-4D97-AF65-F5344CB8AC3E}">
        <p14:creationId xmlns:p14="http://schemas.microsoft.com/office/powerpoint/2010/main" val="1233694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526721"/>
            <a:ext cx="8229600" cy="393757"/>
          </a:xfrm>
        </p:spPr>
        <p:txBody>
          <a:bodyPr>
            <a:noAutofit/>
          </a:bodyPr>
          <a:lstStyle/>
          <a:p>
            <a:pPr algn="l"/>
            <a:r>
              <a:rPr lang="tr-TR" sz="2400" b="1" dirty="0">
                <a:solidFill>
                  <a:srgbClr val="C00000"/>
                </a:solidFill>
              </a:rPr>
              <a:t>Kronik Hastalıklar Açısından Temel Kavramlar  </a:t>
            </a:r>
          </a:p>
        </p:txBody>
      </p:sp>
      <p:sp>
        <p:nvSpPr>
          <p:cNvPr id="3" name="İçerik Yer Tutucusu 2"/>
          <p:cNvSpPr>
            <a:spLocks noGrp="1"/>
          </p:cNvSpPr>
          <p:nvPr>
            <p:ph idx="1"/>
          </p:nvPr>
        </p:nvSpPr>
        <p:spPr>
          <a:xfrm>
            <a:off x="457200" y="2119567"/>
            <a:ext cx="8229600" cy="2971802"/>
          </a:xfrm>
        </p:spPr>
        <p:txBody>
          <a:bodyPr>
            <a:normAutofit/>
          </a:bodyPr>
          <a:lstStyle/>
          <a:p>
            <a:pPr marL="0" indent="0">
              <a:buNone/>
            </a:pPr>
            <a:r>
              <a:rPr lang="tr-TR" sz="1800" b="1" dirty="0">
                <a:solidFill>
                  <a:srgbClr val="002060"/>
                </a:solidFill>
              </a:rPr>
              <a:t>Erken Ölüm:</a:t>
            </a:r>
          </a:p>
          <a:p>
            <a:pPr marL="0" indent="0">
              <a:buNone/>
            </a:pPr>
            <a:endParaRPr lang="tr-TR" sz="1800" b="1" dirty="0">
              <a:solidFill>
                <a:srgbClr val="002060"/>
              </a:solidFill>
            </a:endParaRPr>
          </a:p>
          <a:p>
            <a:pPr>
              <a:buFont typeface="Wingdings" panose="05000000000000000000" pitchFamily="2" charset="2"/>
              <a:buChar char="ü"/>
            </a:pPr>
            <a:r>
              <a:rPr lang="tr-TR" sz="1800" dirty="0">
                <a:solidFill>
                  <a:srgbClr val="002060"/>
                </a:solidFill>
              </a:rPr>
              <a:t>Bulaşıcı olmayan hastalıklar nedeniyle </a:t>
            </a:r>
          </a:p>
          <a:p>
            <a:pPr marL="0" indent="0">
              <a:buNone/>
            </a:pPr>
            <a:endParaRPr lang="tr-TR" sz="1800" dirty="0">
              <a:solidFill>
                <a:srgbClr val="002060"/>
              </a:solidFill>
            </a:endParaRPr>
          </a:p>
          <a:p>
            <a:pPr>
              <a:buFont typeface="Wingdings" panose="05000000000000000000" pitchFamily="2" charset="2"/>
              <a:buChar char="ü"/>
            </a:pPr>
            <a:r>
              <a:rPr lang="tr-TR" sz="1800" dirty="0">
                <a:solidFill>
                  <a:srgbClr val="002060"/>
                </a:solidFill>
              </a:rPr>
              <a:t>30-69 yaş arası olan ölümler erken</a:t>
            </a:r>
          </a:p>
          <a:p>
            <a:pPr marL="0" indent="0">
              <a:buNone/>
            </a:pPr>
            <a:endParaRPr lang="tr-TR" sz="1800" dirty="0">
              <a:solidFill>
                <a:srgbClr val="002060"/>
              </a:solidFill>
            </a:endParaRPr>
          </a:p>
          <a:p>
            <a:pPr>
              <a:buFont typeface="Wingdings" panose="05000000000000000000" pitchFamily="2" charset="2"/>
              <a:buChar char="ü"/>
            </a:pPr>
            <a:r>
              <a:rPr lang="tr-TR" sz="1800" dirty="0">
                <a:solidFill>
                  <a:srgbClr val="002060"/>
                </a:solidFill>
              </a:rPr>
              <a:t>Önlenebilir ölüm olarak tanımlanmaktadır.</a:t>
            </a:r>
          </a:p>
        </p:txBody>
      </p:sp>
      <p:sp>
        <p:nvSpPr>
          <p:cNvPr id="4" name="Dikdörtgen 3"/>
          <p:cNvSpPr/>
          <p:nvPr/>
        </p:nvSpPr>
        <p:spPr>
          <a:xfrm>
            <a:off x="457201" y="5290458"/>
            <a:ext cx="7576457" cy="348813"/>
          </a:xfrm>
          <a:prstGeom prst="rect">
            <a:avLst/>
          </a:prstGeom>
        </p:spPr>
        <p:txBody>
          <a:bodyPr wrap="square">
            <a:spAutoFit/>
          </a:bodyPr>
          <a:lstStyle/>
          <a:p>
            <a:pPr marR="142875" fontAlgn="base">
              <a:lnSpc>
                <a:spcPts val="1013"/>
              </a:lnSpc>
              <a:spcAft>
                <a:spcPts val="506"/>
              </a:spcAft>
              <a:buSzPts val="1200"/>
            </a:pPr>
            <a:r>
              <a:rPr lang="en-US" sz="1350" dirty="0">
                <a:solidFill>
                  <a:srgbClr val="002060"/>
                </a:solidFill>
                <a:latin typeface="Comic Sans MS" panose="030F0702030302020204" pitchFamily="66" charset="0"/>
                <a:ea typeface="Times New Roman" panose="02020603050405020304" pitchFamily="18" charset="0"/>
                <a:cs typeface="Calibri" panose="020F0502020204030204" pitchFamily="34" charset="0"/>
              </a:rPr>
              <a:t>Premature NCD deaths. Situation and trends. http://www.who.int/gho/ncd/mortality_morbidity/ncd_premature/en/</a:t>
            </a:r>
            <a:endParaRPr lang="tr-TR" sz="1350"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2" descr="C:\Users\umman.sezgin.SBNET\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p:cNvPicPr/>
          <p:nvPr/>
        </p:nvPicPr>
        <p:blipFill>
          <a:blip r:embed="rId3" cstate="print">
            <a:extLst>
              <a:ext uri="{28A0092B-C50C-407E-A947-70E740481C1C}">
                <a14:useLocalDpi xmlns:a14="http://schemas.microsoft.com/office/drawing/2010/main" val="0"/>
              </a:ext>
            </a:extLst>
          </a:blip>
          <a:stretch>
            <a:fillRect/>
          </a:stretch>
        </p:blipFill>
        <p:spPr>
          <a:xfrm>
            <a:off x="457200" y="94320"/>
            <a:ext cx="925999" cy="720080"/>
          </a:xfrm>
          <a:prstGeom prst="rect">
            <a:avLst/>
          </a:prstGeom>
        </p:spPr>
      </p:pic>
    </p:spTree>
    <p:extLst>
      <p:ext uri="{BB962C8B-B14F-4D97-AF65-F5344CB8AC3E}">
        <p14:creationId xmlns:p14="http://schemas.microsoft.com/office/powerpoint/2010/main" val="1725227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34</TotalTime>
  <Words>2707</Words>
  <Application>Microsoft Office PowerPoint</Application>
  <PresentationFormat>Ekran Gösterisi (4:3)</PresentationFormat>
  <Paragraphs>559</Paragraphs>
  <Slides>54</Slides>
  <Notes>2</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54</vt:i4>
      </vt:variant>
    </vt:vector>
  </HeadingPairs>
  <TitlesOfParts>
    <vt:vector size="66" baseType="lpstr">
      <vt:lpstr>宋体</vt:lpstr>
      <vt:lpstr>宋体</vt:lpstr>
      <vt:lpstr>Arial</vt:lpstr>
      <vt:lpstr>Calibri</vt:lpstr>
      <vt:lpstr>Comic Sans MS</vt:lpstr>
      <vt:lpstr>Symbol</vt:lpstr>
      <vt:lpstr>Times New Roman</vt:lpstr>
      <vt:lpstr>TimesNewRomanPSMT</vt:lpstr>
      <vt:lpstr>Trebuchet MS</vt:lpstr>
      <vt:lpstr>Wingdings</vt:lpstr>
      <vt:lpstr>Wingdings 2</vt:lpstr>
      <vt:lpstr>Ofis Teması</vt:lpstr>
      <vt:lpstr>PowerPoint Sunusu</vt:lpstr>
      <vt:lpstr>AMAÇ</vt:lpstr>
      <vt:lpstr>ÖĞRENİM HEDEFLERİ</vt:lpstr>
      <vt:lpstr>Kronik Hastalıklar Açısından Temel Kavramlar  </vt:lpstr>
      <vt:lpstr>PowerPoint Sunusu</vt:lpstr>
      <vt:lpstr>Kronik Hastalıklar Açısından Temel Kavramlar  </vt:lpstr>
      <vt:lpstr>Kronik Hastalıklar Açısından Temel Kavramlar  </vt:lpstr>
      <vt:lpstr>PowerPoint Sunusu</vt:lpstr>
      <vt:lpstr>Kronik Hastalıklar Açısından Temel Kavramlar  </vt:lpstr>
      <vt:lpstr>PowerPoint Sunusu</vt:lpstr>
      <vt:lpstr>TÜRKİYE YAŞLANIYOR</vt:lpstr>
      <vt:lpstr>PowerPoint Sunusu</vt:lpstr>
      <vt:lpstr>PowerPoint Sunusu</vt:lpstr>
      <vt:lpstr>PowerPoint Sunusu</vt:lpstr>
      <vt:lpstr>PowerPoint Sunusu</vt:lpstr>
      <vt:lpstr>PowerPoint Sunusu</vt:lpstr>
      <vt:lpstr>PowerPoint Sunusu</vt:lpstr>
      <vt:lpstr>Türkiye’deki Tüm Ölümlerin ve Bulaşıcı Olmayan Hastalıklardan Ölümlerin Dağılımı, 30-70 Yaş, 2012  </vt:lpstr>
      <vt:lpstr>65 Yaş Altı Ölüm Nedenlerinin Yıllara Göre Dağılımı, 2013–2016</vt:lpstr>
      <vt:lpstr>Türkiye Ölüme Neden Olan ilk On Hastalığın Yüzde Değişimi, (%), 2004-2015 </vt:lpstr>
      <vt:lpstr>Dünya’da DALY (Engelliliğe Atfedilen e Kaybedilen Yıllar)’nin Önde Gelen Sebeplerinin Oransal Değişimi, 1990-2013</vt:lpstr>
      <vt:lpstr>Risk Faktörlerine Atfedilen Ölüm, (Ölüm/100.000), Türkiye, 2013 </vt:lpstr>
      <vt:lpstr> İlk 10 DALY (Engelli Olarak Geçirilmiş Yıllar) Nedeni,Türkiye, 2013</vt:lpstr>
      <vt:lpstr>Toplam hastalık yükünü oluşturan hastalık gruplarının değişim oranları, million DALY, tüm cinsiyetler, Türkiye, 2000-2013   </vt:lpstr>
      <vt:lpstr>Kronik Hastalıklarda Mevcut Durum</vt:lpstr>
      <vt:lpstr>PowerPoint Sunusu</vt:lpstr>
      <vt:lpstr>PowerPoint Sunusu</vt:lpstr>
      <vt:lpstr>TÜRKİYE BULAŞICI OLMAYAN HASTALIKLAR ÇOK PAYDAŞLI EYLEM PLANI 2017-2025 </vt:lpstr>
      <vt:lpstr>PowerPoint Sunusu</vt:lpstr>
      <vt:lpstr>PowerPoint Sunusu</vt:lpstr>
      <vt:lpstr>BULAŞICI OLMAYAN HASTALIKLAR ÖNLEME  VE KONTROL   PROGRAMLARI ANA BAŞLIKLARI</vt:lpstr>
      <vt:lpstr>PowerPoint Sunusu</vt:lpstr>
      <vt:lpstr>Klinik Müdahalelere Örnekler</vt:lpstr>
      <vt:lpstr>PowerPoint Sunusu</vt:lpstr>
      <vt:lpstr>PowerPoint Sunusu</vt:lpstr>
      <vt:lpstr>PowerPoint Sunusu</vt:lpstr>
      <vt:lpstr>PowerPoint Sunusu</vt:lpstr>
      <vt:lpstr>PowerPoint Sunusu</vt:lpstr>
      <vt:lpstr>PowerPoint Sunusu</vt:lpstr>
      <vt:lpstr>PowerPoint Sunusu</vt:lpstr>
      <vt:lpstr>ÖZEL GÜN VE HAFTALAR ETKİNLİKLERİ  Hızlı Davran Hayatını Kurtar (Stent For Life) İl Farkındalık Etkinlikleri</vt:lpstr>
      <vt:lpstr>ÖZEL GÜN VE HAFTALAR ETKİNLİKLERİ  Dünya Kalp Günü İl Farkındalık Etkinlikleri</vt:lpstr>
      <vt:lpstr>PowerPoint Sunusu</vt:lpstr>
      <vt:lpstr>PowerPoint Sunusu</vt:lpstr>
      <vt:lpstr>Birinci Basamak Sağlık Hizmeti Kronik Hastalık İzlemi</vt:lpstr>
      <vt:lpstr>HİPERTANSİYON İZLEMİ</vt:lpstr>
      <vt:lpstr>Hipertansiyon İzlemi</vt:lpstr>
      <vt:lpstr>Hipertansiyon İzleminde Kayıt</vt:lpstr>
      <vt:lpstr>KARDİYOVASKÜLER RİSK DEĞERLENDİRMESİ </vt:lpstr>
      <vt:lpstr>Kardiyovasküler Risk Değerlendirmesi </vt:lpstr>
      <vt:lpstr>PowerPoint Sunusu</vt:lpstr>
      <vt:lpstr>Kardiyovasküler Risk Değerlendirmesi Kayıt İşlemleri</vt:lpstr>
      <vt:lpstr>PowerPoint Sunusu</vt:lpstr>
      <vt:lpstr>TEŞEKKÜR EDERİZ.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UMMAN SEZGİN</dc:creator>
  <cp:lastModifiedBy>NEVİN ÇOBANOĞLU</cp:lastModifiedBy>
  <cp:revision>33</cp:revision>
  <cp:lastPrinted>2017-10-17T07:31:03Z</cp:lastPrinted>
  <dcterms:created xsi:type="dcterms:W3CDTF">2017-10-09T07:45:18Z</dcterms:created>
  <dcterms:modified xsi:type="dcterms:W3CDTF">2019-06-17T08:53:27Z</dcterms:modified>
</cp:coreProperties>
</file>